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 id="2147483696" r:id="rId3"/>
    <p:sldMasterId id="2147483708" r:id="rId4"/>
  </p:sldMasterIdLst>
  <p:notesMasterIdLst>
    <p:notesMasterId r:id="rId14"/>
  </p:notesMasterIdLst>
  <p:sldIdLst>
    <p:sldId id="272" r:id="rId5"/>
    <p:sldId id="341" r:id="rId6"/>
    <p:sldId id="356" r:id="rId7"/>
    <p:sldId id="357" r:id="rId8"/>
    <p:sldId id="355" r:id="rId9"/>
    <p:sldId id="361" r:id="rId10"/>
    <p:sldId id="360" r:id="rId11"/>
    <p:sldId id="345" r:id="rId12"/>
    <p:sldId id="359" r:id="rId1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424" autoAdjust="0"/>
  </p:normalViewPr>
  <p:slideViewPr>
    <p:cSldViewPr>
      <p:cViewPr varScale="1">
        <p:scale>
          <a:sx n="88" d="100"/>
          <a:sy n="88" d="100"/>
        </p:scale>
        <p:origin x="816" y="7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0056B1-AABC-4B0F-B4EF-408126F6BA2A}" type="datetimeFigureOut">
              <a:rPr lang="zh-CN" altLang="en-US" smtClean="0"/>
              <a:t>2017/1/3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675485-C63A-4CE6-BD7E-C91D8DE0EA05}" type="slidenum">
              <a:rPr lang="zh-CN" altLang="en-US" smtClean="0"/>
              <a:t>‹#›</a:t>
            </a:fld>
            <a:endParaRPr lang="zh-CN" altLang="en-US"/>
          </a:p>
        </p:txBody>
      </p:sp>
    </p:spTree>
    <p:extLst>
      <p:ext uri="{BB962C8B-B14F-4D97-AF65-F5344CB8AC3E}">
        <p14:creationId xmlns:p14="http://schemas.microsoft.com/office/powerpoint/2010/main" val="2060675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6625871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467794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5385064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4100398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8467399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2675217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6088180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56656951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24680469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96517058"/>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21376725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04102443"/>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71875234"/>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74508312"/>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735407517"/>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86377047"/>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60175112"/>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2491084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34686920"/>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96285012"/>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5406785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58775671"/>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05069582"/>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0643428"/>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84594330"/>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13720128"/>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867889119"/>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455372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47355905"/>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573196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98187776"/>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684586155"/>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5034782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2017/1/3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259878712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339423608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423057831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755576" y="2507914"/>
            <a:ext cx="7992888" cy="665867"/>
          </a:xfrm>
        </p:spPr>
        <p:txBody>
          <a:bodyPr>
            <a:noAutofit/>
          </a:bodyPr>
          <a:lstStyle/>
          <a:p>
            <a:r>
              <a:rPr lang="zh-CN" altLang="en-US" sz="4000" dirty="0" smtClean="0">
                <a:solidFill>
                  <a:schemeClr val="tx1"/>
                </a:solidFill>
                <a:latin typeface="Adobe 黑体 Std R" pitchFamily="34" charset="-122"/>
                <a:ea typeface="Adobe 黑体 Std R" pitchFamily="34" charset="-122"/>
              </a:rPr>
              <a:t>任务二   汽车离合器维修</a:t>
            </a:r>
            <a:endParaRPr lang="zh-CN" altLang="en-US" sz="4000" dirty="0">
              <a:solidFill>
                <a:schemeClr val="tx1"/>
              </a:solidFill>
              <a:latin typeface="Adobe 黑体 Std R" pitchFamily="34" charset="-122"/>
              <a:ea typeface="Adobe 黑体 Std R" pitchFamily="34" charset="-122"/>
            </a:endParaRPr>
          </a:p>
        </p:txBody>
      </p:sp>
      <p:sp>
        <p:nvSpPr>
          <p:cNvPr id="6" name="TextBox 4"/>
          <p:cNvSpPr txBox="1"/>
          <p:nvPr/>
        </p:nvSpPr>
        <p:spPr>
          <a:xfrm>
            <a:off x="3383252" y="4371950"/>
            <a:ext cx="2148840" cy="523220"/>
          </a:xfrm>
          <a:prstGeom prst="rect">
            <a:avLst/>
          </a:prstGeom>
          <a:noFill/>
        </p:spPr>
        <p:txBody>
          <a:bodyPr wrap="square" rtlCol="0">
            <a:spAutoFit/>
          </a:bodyPr>
          <a:lstStyle/>
          <a:p>
            <a:pPr algn="ctr"/>
            <a:r>
              <a:rPr lang="zh-CN" altLang="en-US" sz="2800" b="1" dirty="0" smtClean="0">
                <a:latin typeface="黑体" panose="02010609060101010101" pitchFamily="49" charset="-122"/>
                <a:ea typeface="黑体" panose="02010609060101010101" pitchFamily="49" charset="-122"/>
              </a:rPr>
              <a:t>主讲</a:t>
            </a:r>
            <a:r>
              <a:rPr lang="en-US" altLang="zh-CN" sz="2800" b="1" dirty="0" smtClean="0">
                <a:latin typeface="黑体" panose="02010609060101010101" pitchFamily="49" charset="-122"/>
                <a:ea typeface="黑体" panose="02010609060101010101" pitchFamily="49" charset="-122"/>
              </a:rPr>
              <a:t>:</a:t>
            </a:r>
            <a:r>
              <a:rPr lang="zh-CN" altLang="en-US" sz="2800" b="1" dirty="0" smtClean="0">
                <a:latin typeface="黑体" panose="02010609060101010101" pitchFamily="49" charset="-122"/>
                <a:ea typeface="黑体" panose="02010609060101010101" pitchFamily="49" charset="-122"/>
              </a:rPr>
              <a:t>刁立福</a:t>
            </a:r>
            <a:endParaRPr lang="zh-CN" altLang="en-US" sz="2800"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9557546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3"/>
          <p:cNvSpPr txBox="1">
            <a:spLocks noRot="1" noChangeArrowheads="1"/>
          </p:cNvSpPr>
          <p:nvPr/>
        </p:nvSpPr>
        <p:spPr>
          <a:xfrm>
            <a:off x="683568" y="843558"/>
            <a:ext cx="7920880" cy="3888432"/>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800" dirty="0"/>
              <a:t>一</a:t>
            </a:r>
            <a:r>
              <a:rPr lang="zh-CN" altLang="en-US" sz="1800" dirty="0" smtClean="0"/>
              <a:t>、常见</a:t>
            </a:r>
            <a:r>
              <a:rPr lang="zh-CN" altLang="en-US" sz="1800" dirty="0"/>
              <a:t>故障分析</a:t>
            </a:r>
          </a:p>
          <a:p>
            <a:pPr marL="0" indent="0">
              <a:buNone/>
            </a:pPr>
            <a:r>
              <a:rPr lang="zh-CN" altLang="en-US" sz="1800" dirty="0" smtClean="0"/>
              <a:t>离合器</a:t>
            </a:r>
            <a:r>
              <a:rPr lang="zh-CN" altLang="en-US" sz="1800" dirty="0"/>
              <a:t>打滑、起步发抖、分离不彻底和噪音。</a:t>
            </a:r>
          </a:p>
          <a:p>
            <a:pPr marL="0" indent="0">
              <a:buNone/>
            </a:pPr>
            <a:r>
              <a:rPr lang="zh-CN" altLang="en-US" sz="1800" dirty="0"/>
              <a:t>打滑的根本原因是摩擦元件的摩擦系数下降或压紧元件的压紧力下降，使其传递扭矩的能力降低。</a:t>
            </a:r>
          </a:p>
          <a:p>
            <a:pPr marL="0" indent="0">
              <a:buNone/>
            </a:pPr>
            <a:r>
              <a:rPr lang="zh-CN" altLang="en-US" sz="1800" dirty="0"/>
              <a:t>发抖是离合器接合过程中摩擦元件产生了不均匀滑转导致传动忽快忽慢。其根本原因是主、从动盘接合过程中沿圆周产生的摩擦力不均。</a:t>
            </a:r>
          </a:p>
          <a:p>
            <a:pPr marL="0" indent="0">
              <a:buNone/>
            </a:pPr>
            <a:r>
              <a:rPr lang="zh-CN" altLang="en-US" sz="1800" dirty="0"/>
              <a:t>分离不彻底就是分离状态下主、从动盘不能完全脱离接触。主、从动盘破裂及翘曲变形，分离杠杆高度不等及调整过低，踏板自由行程过大，双片离合器中压盘调整不当等，均可造成离合器分离不彻底。</a:t>
            </a:r>
            <a:endParaRPr lang="zh-CN" altLang="en-US" sz="1800" dirty="0"/>
          </a:p>
        </p:txBody>
      </p:sp>
    </p:spTree>
    <p:extLst>
      <p:ext uri="{BB962C8B-B14F-4D97-AF65-F5344CB8AC3E}">
        <p14:creationId xmlns:p14="http://schemas.microsoft.com/office/powerpoint/2010/main" val="2717823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3"/>
          <p:cNvSpPr txBox="1">
            <a:spLocks noRot="1" noChangeArrowheads="1"/>
          </p:cNvSpPr>
          <p:nvPr/>
        </p:nvSpPr>
        <p:spPr>
          <a:xfrm>
            <a:off x="323528" y="771550"/>
            <a:ext cx="8496944" cy="4176464"/>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800" dirty="0"/>
              <a:t>二</a:t>
            </a:r>
            <a:r>
              <a:rPr lang="zh-CN" altLang="en-US" sz="1800" dirty="0" smtClean="0"/>
              <a:t>、耗损</a:t>
            </a:r>
            <a:r>
              <a:rPr lang="zh-CN" altLang="en-US" sz="1800" dirty="0"/>
              <a:t>分析</a:t>
            </a:r>
          </a:p>
          <a:p>
            <a:pPr marL="0" indent="0">
              <a:buNone/>
            </a:pPr>
            <a:r>
              <a:rPr lang="en-US" altLang="zh-CN" sz="1800" dirty="0"/>
              <a:t>1</a:t>
            </a:r>
            <a:r>
              <a:rPr lang="zh-CN" altLang="en-US" sz="1800" dirty="0"/>
              <a:t>．从动盘</a:t>
            </a:r>
          </a:p>
          <a:p>
            <a:pPr marL="0" indent="0">
              <a:buNone/>
            </a:pPr>
            <a:r>
              <a:rPr lang="zh-CN" altLang="en-US" sz="1800" dirty="0"/>
              <a:t>从动盘是离合器的摩擦元件，常见耗损是摩损、烧蚀、开裂、油污、铆钉松动和钢片翘曲变形。</a:t>
            </a:r>
          </a:p>
          <a:p>
            <a:pPr marL="0" indent="0">
              <a:buNone/>
            </a:pPr>
            <a:r>
              <a:rPr lang="en-US" altLang="zh-CN" sz="1800" dirty="0"/>
              <a:t>2</a:t>
            </a:r>
            <a:r>
              <a:rPr lang="zh-CN" altLang="en-US" sz="1800" dirty="0"/>
              <a:t>．压紧弹簧</a:t>
            </a:r>
          </a:p>
          <a:p>
            <a:pPr marL="0" indent="0">
              <a:buNone/>
            </a:pPr>
            <a:r>
              <a:rPr lang="zh-CN" altLang="en-US" sz="1800" dirty="0"/>
              <a:t>压紧弹簧弹力减弱及断裂是其失效的主要形式，往往</a:t>
            </a:r>
            <a:r>
              <a:rPr lang="zh-CN" altLang="en-US" sz="1800" dirty="0" smtClean="0"/>
              <a:t>是长期</a:t>
            </a:r>
            <a:r>
              <a:rPr lang="zh-CN" altLang="en-US" sz="1800" dirty="0"/>
              <a:t>使用疲劳所致。对膜片弹簧来说，其内端与分离轴承接触处还会产生磨损。</a:t>
            </a:r>
          </a:p>
          <a:p>
            <a:pPr marL="0" indent="0">
              <a:buNone/>
            </a:pPr>
            <a:r>
              <a:rPr lang="en-US" altLang="zh-CN" sz="1800" dirty="0"/>
              <a:t>3</a:t>
            </a:r>
            <a:r>
              <a:rPr lang="zh-CN" altLang="en-US" sz="1800" dirty="0"/>
              <a:t>．压盘与离合器盖</a:t>
            </a:r>
          </a:p>
          <a:p>
            <a:pPr marL="0" indent="0">
              <a:buNone/>
            </a:pPr>
            <a:r>
              <a:rPr lang="zh-CN" altLang="en-US" sz="1800" dirty="0"/>
              <a:t>压盘工作平面的磨损、烧蚀是其主要耗损形式。</a:t>
            </a:r>
          </a:p>
          <a:p>
            <a:pPr marL="0" indent="0">
              <a:buNone/>
            </a:pPr>
            <a:r>
              <a:rPr lang="zh-CN" altLang="en-US" sz="1800" dirty="0"/>
              <a:t>离合器盖有时会产生变形和裂纹。</a:t>
            </a:r>
          </a:p>
          <a:p>
            <a:pPr marL="0" indent="0">
              <a:buNone/>
            </a:pPr>
            <a:r>
              <a:rPr lang="en-US" altLang="zh-CN" sz="1800" dirty="0"/>
              <a:t>4</a:t>
            </a:r>
            <a:r>
              <a:rPr lang="zh-CN" altLang="en-US" sz="1800" dirty="0"/>
              <a:t>．分离件及操纵传动件</a:t>
            </a:r>
          </a:p>
          <a:p>
            <a:pPr marL="0" indent="0">
              <a:buNone/>
            </a:pPr>
            <a:r>
              <a:rPr lang="zh-CN" altLang="en-US" sz="1800" dirty="0"/>
              <a:t>分离杠杆、分离轴承及操纵传动件耗损主要是配合部位的磨损。</a:t>
            </a:r>
          </a:p>
        </p:txBody>
      </p:sp>
    </p:spTree>
    <p:extLst>
      <p:ext uri="{BB962C8B-B14F-4D97-AF65-F5344CB8AC3E}">
        <p14:creationId xmlns:p14="http://schemas.microsoft.com/office/powerpoint/2010/main" val="41462008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3"/>
          <p:cNvSpPr txBox="1">
            <a:spLocks noRot="1" noChangeArrowheads="1"/>
          </p:cNvSpPr>
          <p:nvPr/>
        </p:nvSpPr>
        <p:spPr>
          <a:xfrm>
            <a:off x="323528" y="555526"/>
            <a:ext cx="8496944" cy="4392488"/>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zh-CN" sz="1400" dirty="0"/>
              <a:t>三、离合器主要零部件检修</a:t>
            </a:r>
          </a:p>
          <a:p>
            <a:pPr marL="0" indent="0">
              <a:buNone/>
            </a:pPr>
            <a:r>
              <a:rPr lang="en-US" altLang="zh-CN" sz="1400" dirty="0"/>
              <a:t>1.</a:t>
            </a:r>
            <a:r>
              <a:rPr lang="zh-CN" altLang="zh-CN" sz="1400" dirty="0"/>
              <a:t>从动盘</a:t>
            </a:r>
          </a:p>
          <a:p>
            <a:pPr marL="0" indent="0">
              <a:buNone/>
            </a:pPr>
            <a:r>
              <a:rPr lang="zh-CN" altLang="zh-CN" sz="1400" dirty="0"/>
              <a:t>摩擦片有轻微的油污可用汽油清洗后，用喷灯火焰烘干；轻微硬化、烧损可用砂布打磨；磨损严重、铆钉头埋入深度小于</a:t>
            </a:r>
            <a:r>
              <a:rPr lang="en-US" altLang="zh-CN" sz="1400" dirty="0"/>
              <a:t>O.5mm</a:t>
            </a:r>
            <a:r>
              <a:rPr lang="zh-CN" altLang="zh-CN" sz="1400" dirty="0"/>
              <a:t>，或有裂纹、脱落、严重烧损或油污时，应予换新。</a:t>
            </a:r>
          </a:p>
          <a:p>
            <a:pPr marL="0" indent="0">
              <a:buNone/>
            </a:pPr>
            <a:r>
              <a:rPr lang="zh-CN" altLang="zh-CN" sz="1400" dirty="0"/>
              <a:t>钢片翘曲变形，其外缘端面跳动一般应不超过</a:t>
            </a:r>
            <a:r>
              <a:rPr lang="en-US" altLang="zh-CN" sz="1400" dirty="0"/>
              <a:t>0.5</a:t>
            </a:r>
            <a:r>
              <a:rPr lang="zh-CN" altLang="zh-CN" sz="1400" dirty="0"/>
              <a:t>～</a:t>
            </a:r>
            <a:r>
              <a:rPr lang="en-US" altLang="zh-CN" sz="1400" dirty="0"/>
              <a:t>0.8mm</a:t>
            </a:r>
            <a:r>
              <a:rPr lang="zh-CN" altLang="zh-CN" sz="1400" dirty="0"/>
              <a:t>。</a:t>
            </a:r>
          </a:p>
          <a:p>
            <a:pPr marL="0" indent="0">
              <a:buNone/>
            </a:pPr>
            <a:r>
              <a:rPr lang="en-US" altLang="zh-CN" sz="1400" dirty="0"/>
              <a:t>2.</a:t>
            </a:r>
            <a:r>
              <a:rPr lang="zh-CN" altLang="zh-CN" sz="1400" dirty="0"/>
              <a:t>压盘</a:t>
            </a:r>
          </a:p>
          <a:p>
            <a:pPr marL="0" indent="0">
              <a:buNone/>
            </a:pPr>
            <a:r>
              <a:rPr lang="zh-CN" altLang="zh-CN" sz="1400" dirty="0"/>
              <a:t>如压盘工作平面烧蚀、龟裂、划伤不严重时，可用油石打磨光滑。沟槽深度超过</a:t>
            </a:r>
            <a:r>
              <a:rPr lang="en-US" altLang="zh-CN" sz="1400" dirty="0"/>
              <a:t>0.5mm</a:t>
            </a:r>
            <a:r>
              <a:rPr lang="zh-CN" altLang="zh-CN" sz="1400" dirty="0"/>
              <a:t>或平面度误差超过</a:t>
            </a:r>
            <a:r>
              <a:rPr lang="en-US" altLang="zh-CN" sz="1400" dirty="0"/>
              <a:t>O.12</a:t>
            </a:r>
            <a:r>
              <a:rPr lang="zh-CN" altLang="zh-CN" sz="1400" dirty="0"/>
              <a:t>～</a:t>
            </a:r>
            <a:r>
              <a:rPr lang="en-US" altLang="zh-CN" sz="1400" dirty="0"/>
              <a:t>0.20mm</a:t>
            </a:r>
            <a:r>
              <a:rPr lang="zh-CN" altLang="zh-CN" sz="1400" dirty="0"/>
              <a:t>时应磨削修复，磨削后的压盘应重新进行平衡。</a:t>
            </a:r>
          </a:p>
          <a:p>
            <a:pPr marL="0" indent="0">
              <a:buNone/>
            </a:pPr>
            <a:r>
              <a:rPr lang="en-US" altLang="zh-CN" sz="1400" dirty="0"/>
              <a:t>3.</a:t>
            </a:r>
            <a:r>
              <a:rPr lang="zh-CN" altLang="zh-CN" sz="1400" dirty="0"/>
              <a:t>压紧弹簧</a:t>
            </a:r>
          </a:p>
          <a:p>
            <a:pPr marL="0" indent="0">
              <a:buNone/>
            </a:pPr>
            <a:r>
              <a:rPr lang="zh-CN" altLang="zh-CN" sz="1400" dirty="0"/>
              <a:t>压紧弹簧的弹力应符合规定。多簧式离合器的各压紧弹簧的弹力差应符合规定，其自由长度差一般应不大于</a:t>
            </a:r>
            <a:r>
              <a:rPr lang="en-US" altLang="zh-CN" sz="1400" dirty="0"/>
              <a:t>2mm</a:t>
            </a:r>
            <a:r>
              <a:rPr lang="zh-CN" altLang="zh-CN" sz="1400" dirty="0"/>
              <a:t>，弹簧外圆柱面与端面的垂直度误差应不超过</a:t>
            </a:r>
            <a:r>
              <a:rPr lang="en-US" altLang="zh-CN" sz="1400" dirty="0"/>
              <a:t>2mm</a:t>
            </a:r>
            <a:r>
              <a:rPr lang="zh-CN" altLang="zh-CN" sz="1400" dirty="0"/>
              <a:t>。膜片弹簧内端与分离轴承接触处磨损深度应不超过</a:t>
            </a:r>
            <a:r>
              <a:rPr lang="en-US" altLang="zh-CN" sz="1400" dirty="0"/>
              <a:t>0.6mm</a:t>
            </a:r>
            <a:r>
              <a:rPr lang="zh-CN" altLang="zh-CN" sz="1400" dirty="0"/>
              <a:t>。膜片弹簧内端</a:t>
            </a:r>
          </a:p>
          <a:p>
            <a:pPr marL="0" indent="0">
              <a:buNone/>
            </a:pPr>
            <a:r>
              <a:rPr lang="zh-CN" altLang="zh-CN" sz="1400" dirty="0"/>
              <a:t>应在一个平面，最大差应不超过</a:t>
            </a:r>
            <a:r>
              <a:rPr lang="en-US" altLang="zh-CN" sz="1400" dirty="0"/>
              <a:t>O.5mm</a:t>
            </a:r>
            <a:r>
              <a:rPr lang="zh-CN" altLang="zh-CN" sz="1400" dirty="0"/>
              <a:t>。</a:t>
            </a:r>
          </a:p>
          <a:p>
            <a:pPr marL="0" indent="0">
              <a:buNone/>
            </a:pPr>
            <a:r>
              <a:rPr lang="en-US" altLang="zh-CN" sz="1400" dirty="0"/>
              <a:t>4.</a:t>
            </a:r>
            <a:r>
              <a:rPr lang="zh-CN" altLang="zh-CN" sz="1400" dirty="0"/>
              <a:t>分离件</a:t>
            </a:r>
          </a:p>
          <a:p>
            <a:pPr marL="0" indent="0">
              <a:buNone/>
            </a:pPr>
            <a:r>
              <a:rPr lang="zh-CN" altLang="zh-CN" sz="1400" dirty="0"/>
              <a:t>分离杠杆内端磨损超过规定时可焊修。</a:t>
            </a:r>
          </a:p>
          <a:p>
            <a:pPr marL="0" indent="0">
              <a:buNone/>
            </a:pPr>
            <a:r>
              <a:rPr lang="zh-CN" altLang="zh-CN" sz="1400" dirty="0"/>
              <a:t>分离轴承应转动灵活、无卡阻或异响，轴向间隙应不大于</a:t>
            </a:r>
            <a:r>
              <a:rPr lang="en-US" altLang="zh-CN" sz="1400" dirty="0"/>
              <a:t>O.6mm</a:t>
            </a:r>
            <a:r>
              <a:rPr lang="zh-CN" altLang="zh-CN" sz="1400" dirty="0"/>
              <a:t>。</a:t>
            </a:r>
          </a:p>
        </p:txBody>
      </p:sp>
    </p:spTree>
    <p:extLst>
      <p:ext uri="{BB962C8B-B14F-4D97-AF65-F5344CB8AC3E}">
        <p14:creationId xmlns:p14="http://schemas.microsoft.com/office/powerpoint/2010/main" val="16628296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3"/>
          <p:cNvSpPr txBox="1">
            <a:spLocks noRot="1" noChangeArrowheads="1"/>
          </p:cNvSpPr>
          <p:nvPr/>
        </p:nvSpPr>
        <p:spPr>
          <a:xfrm>
            <a:off x="251520" y="267494"/>
            <a:ext cx="8568952" cy="4876006"/>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800" dirty="0"/>
              <a:t>离合器的装配与调整</a:t>
            </a:r>
          </a:p>
          <a:p>
            <a:pPr marL="0" indent="0">
              <a:buNone/>
            </a:pPr>
            <a:r>
              <a:rPr lang="en-US" altLang="zh-CN" sz="1800" dirty="0"/>
              <a:t>1.</a:t>
            </a:r>
            <a:r>
              <a:rPr lang="zh-CN" altLang="en-US" sz="1800" dirty="0"/>
              <a:t>离合器装配工艺要点及注意事项</a:t>
            </a:r>
          </a:p>
          <a:p>
            <a:pPr marL="0" indent="0">
              <a:buNone/>
            </a:pPr>
            <a:r>
              <a:rPr lang="en-US" altLang="zh-CN" sz="1800" dirty="0"/>
              <a:t>(1)</a:t>
            </a:r>
            <a:r>
              <a:rPr lang="zh-CN" altLang="en-US" sz="1800" dirty="0"/>
              <a:t>摩擦片要清洁，各活动关节及摩擦面应涂少许润滑脂。</a:t>
            </a:r>
          </a:p>
          <a:p>
            <a:pPr marL="0" indent="0">
              <a:buNone/>
            </a:pPr>
            <a:r>
              <a:rPr lang="en-US" altLang="zh-CN" sz="1800" dirty="0"/>
              <a:t>(2)</a:t>
            </a:r>
            <a:r>
              <a:rPr lang="zh-CN" altLang="en-US" sz="1800" dirty="0"/>
              <a:t>多簧式离合器的弹簧应按自由长度分组在周向均匀搭配，以使压紧力均匀。</a:t>
            </a:r>
          </a:p>
          <a:p>
            <a:pPr marL="0" indent="0">
              <a:buNone/>
            </a:pPr>
            <a:r>
              <a:rPr lang="en-US" altLang="zh-CN" sz="1800" dirty="0"/>
              <a:t>(3)</a:t>
            </a:r>
            <a:r>
              <a:rPr lang="zh-CN" altLang="en-US" sz="1800" dirty="0"/>
              <a:t>注意装配安装记号。离合器盖与压盘问、平衡片与离合器盖间、离合器盖与飞轮间均</a:t>
            </a:r>
          </a:p>
          <a:p>
            <a:pPr marL="0" indent="0">
              <a:buNone/>
            </a:pPr>
            <a:r>
              <a:rPr lang="zh-CN" altLang="en-US" sz="1800" dirty="0"/>
              <a:t>应按原记号或位置装配，以防破坏平衡。</a:t>
            </a:r>
          </a:p>
          <a:p>
            <a:pPr marL="0" indent="0">
              <a:buNone/>
            </a:pPr>
            <a:r>
              <a:rPr lang="en-US" altLang="zh-CN" sz="1800" dirty="0"/>
              <a:t>(4)</a:t>
            </a:r>
            <a:r>
              <a:rPr lang="zh-CN" altLang="en-US" sz="1800" dirty="0"/>
              <a:t>安装时应注意从动盘的方向：单片离合器从动盘花键毂短的一面朝向飞轮；双片离合器应按规定安装。</a:t>
            </a:r>
          </a:p>
          <a:p>
            <a:pPr marL="0" indent="0">
              <a:buNone/>
            </a:pPr>
            <a:r>
              <a:rPr lang="en-US" altLang="zh-CN" sz="1800" dirty="0"/>
              <a:t>(5)</a:t>
            </a:r>
            <a:r>
              <a:rPr lang="zh-CN" altLang="en-US" sz="1800" dirty="0"/>
              <a:t>为保证从动盘与曲轴的同轴度和便于安装变速器，离合器安装时可用该车型的另一变速器第一轴或专用导向轴插入从动盘，并用曲轴后端导向轴承孔定位。</a:t>
            </a:r>
          </a:p>
          <a:p>
            <a:pPr marL="0" indent="0">
              <a:buNone/>
            </a:pPr>
            <a:r>
              <a:rPr lang="en-US" altLang="zh-CN" sz="1800" dirty="0"/>
              <a:t>(6)</a:t>
            </a:r>
            <a:r>
              <a:rPr lang="zh-CN" altLang="en-US" sz="1800" dirty="0"/>
              <a:t>大修的离合器应在装车前与曲轴飞轮一起进行平衡。    </a:t>
            </a:r>
          </a:p>
        </p:txBody>
      </p:sp>
    </p:spTree>
    <p:extLst>
      <p:ext uri="{BB962C8B-B14F-4D97-AF65-F5344CB8AC3E}">
        <p14:creationId xmlns:p14="http://schemas.microsoft.com/office/powerpoint/2010/main" val="38731383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3"/>
          <p:cNvSpPr txBox="1">
            <a:spLocks noRot="1" noChangeArrowheads="1"/>
          </p:cNvSpPr>
          <p:nvPr/>
        </p:nvSpPr>
        <p:spPr>
          <a:xfrm>
            <a:off x="251520" y="267494"/>
            <a:ext cx="8568952" cy="4876006"/>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800" dirty="0" smtClean="0"/>
              <a:t>2</a:t>
            </a:r>
            <a:r>
              <a:rPr lang="en-US" altLang="zh-CN" sz="1800" dirty="0"/>
              <a:t>.</a:t>
            </a:r>
            <a:r>
              <a:rPr lang="zh-CN" altLang="en-US" sz="1800" dirty="0"/>
              <a:t>离合器调整</a:t>
            </a:r>
          </a:p>
          <a:p>
            <a:pPr marL="0" indent="0">
              <a:buNone/>
            </a:pPr>
            <a:r>
              <a:rPr lang="zh-CN" altLang="en-US" sz="1800" dirty="0"/>
              <a:t>（</a:t>
            </a:r>
            <a:r>
              <a:rPr lang="en-US" altLang="zh-CN" sz="1800" dirty="0"/>
              <a:t>1)</a:t>
            </a:r>
            <a:r>
              <a:rPr lang="zh-CN" altLang="en-US" sz="1800" dirty="0"/>
              <a:t>分离杠杆高度的调整</a:t>
            </a:r>
          </a:p>
          <a:p>
            <a:pPr marL="0" indent="0">
              <a:buNone/>
            </a:pPr>
            <a:r>
              <a:rPr lang="zh-CN" altLang="en-US" sz="1800" dirty="0"/>
              <a:t>分离杠杆高度即分离杠杆内端至飞轮表面或压盘表面或其他规定平面的距离，应符合原厂规定，且各杠杆高度差应不超过要求。</a:t>
            </a:r>
          </a:p>
          <a:p>
            <a:pPr marL="0" indent="0">
              <a:buNone/>
            </a:pPr>
            <a:r>
              <a:rPr lang="zh-CN" altLang="en-US" sz="1800" dirty="0"/>
              <a:t>分离杠杆高度差的调整方法根据离合器结构有所不同。有的通过分离杠杆支点螺栓的调整螺母进行调整。</a:t>
            </a:r>
          </a:p>
          <a:p>
            <a:pPr marL="0" indent="0">
              <a:buNone/>
            </a:pPr>
            <a:r>
              <a:rPr lang="zh-CN" altLang="en-US" sz="1800" dirty="0"/>
              <a:t>符合高度规定的分离杠杆运动干涉量小，传动效率高，高度相一致时离合器分离彻底接合平稳。</a:t>
            </a:r>
          </a:p>
          <a:p>
            <a:pPr marL="0" indent="0">
              <a:buNone/>
            </a:pPr>
            <a:r>
              <a:rPr lang="zh-CN" altLang="en-US" sz="1800" dirty="0"/>
              <a:t>（</a:t>
            </a:r>
            <a:r>
              <a:rPr lang="en-US" altLang="zh-CN" sz="1800" dirty="0"/>
              <a:t>2)</a:t>
            </a:r>
            <a:r>
              <a:rPr lang="zh-CN" altLang="en-US" sz="1800" dirty="0"/>
              <a:t>中间压盘的调整    </a:t>
            </a:r>
          </a:p>
          <a:p>
            <a:pPr marL="0" indent="0">
              <a:buNone/>
            </a:pPr>
            <a:r>
              <a:rPr lang="zh-CN" altLang="en-US" sz="1800" dirty="0"/>
              <a:t>双片离合器中间压盘有的用限位螺钉限制其分离行程，装配后应调整限位螺钉，使中压盘的分离行程约为后压盘分离行程的一半，以便从动盘均能有效地分离。调整时只需按原厂规定调整即可。中压盘分离行程应为</a:t>
            </a:r>
            <a:r>
              <a:rPr lang="en-US" altLang="zh-CN" sz="1800" dirty="0"/>
              <a:t>1.5</a:t>
            </a:r>
            <a:r>
              <a:rPr lang="zh-CN" altLang="en-US" sz="1800" dirty="0"/>
              <a:t>～</a:t>
            </a:r>
            <a:r>
              <a:rPr lang="en-US" altLang="zh-CN" sz="1800" dirty="0"/>
              <a:t>1.75mm</a:t>
            </a:r>
            <a:r>
              <a:rPr lang="zh-CN" altLang="en-US" sz="1800" dirty="0"/>
              <a:t>，调整时将三只限位螺钉扭到底即抵住中压盘，再退回</a:t>
            </a:r>
            <a:r>
              <a:rPr lang="en-US" altLang="zh-CN" sz="1800" dirty="0"/>
              <a:t>1</a:t>
            </a:r>
            <a:r>
              <a:rPr lang="zh-CN" altLang="en-US" sz="1800" dirty="0"/>
              <a:t>～</a:t>
            </a:r>
            <a:r>
              <a:rPr lang="en-US" altLang="zh-CN" sz="1800" dirty="0"/>
              <a:t>1.25</a:t>
            </a:r>
            <a:r>
              <a:rPr lang="zh-CN" altLang="en-US" sz="1800" dirty="0"/>
              <a:t>圈</a:t>
            </a:r>
            <a:r>
              <a:rPr lang="en-US" altLang="zh-CN" sz="1800" dirty="0"/>
              <a:t>(</a:t>
            </a:r>
            <a:r>
              <a:rPr lang="zh-CN" altLang="en-US" sz="1800" dirty="0"/>
              <a:t>或符合厂家规定</a:t>
            </a:r>
            <a:r>
              <a:rPr lang="en-US" altLang="zh-CN" sz="1800" dirty="0"/>
              <a:t>)</a:t>
            </a:r>
            <a:r>
              <a:rPr lang="zh-CN" altLang="en-US" sz="1800" dirty="0"/>
              <a:t>即符合要求。   </a:t>
            </a:r>
          </a:p>
        </p:txBody>
      </p:sp>
    </p:spTree>
    <p:extLst>
      <p:ext uri="{BB962C8B-B14F-4D97-AF65-F5344CB8AC3E}">
        <p14:creationId xmlns:p14="http://schemas.microsoft.com/office/powerpoint/2010/main" val="28777191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3"/>
          <p:cNvSpPr txBox="1">
            <a:spLocks noRot="1" noChangeArrowheads="1"/>
          </p:cNvSpPr>
          <p:nvPr/>
        </p:nvSpPr>
        <p:spPr>
          <a:xfrm>
            <a:off x="251520" y="1131590"/>
            <a:ext cx="8568952" cy="2880320"/>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800" dirty="0" smtClean="0"/>
              <a:t>（</a:t>
            </a:r>
            <a:r>
              <a:rPr lang="en-US" altLang="zh-CN" sz="1800" dirty="0"/>
              <a:t>3)</a:t>
            </a:r>
            <a:r>
              <a:rPr lang="zh-CN" altLang="en-US" sz="1800" dirty="0"/>
              <a:t>踏板自由行程的调整    </a:t>
            </a:r>
          </a:p>
          <a:p>
            <a:pPr marL="0" indent="0">
              <a:buNone/>
            </a:pPr>
            <a:r>
              <a:rPr lang="zh-CN" altLang="en-US" sz="1800" dirty="0"/>
              <a:t>正常情况下踏板自由行程主要是分离杠杆内端与分离轴承间间隙在踏板上的反映。踏板自由行程的调整方法如下：</a:t>
            </a:r>
          </a:p>
          <a:p>
            <a:pPr marL="0" indent="0">
              <a:buNone/>
            </a:pPr>
            <a:r>
              <a:rPr lang="zh-CN" altLang="en-US" sz="1800" dirty="0"/>
              <a:t>①机械式操纵机构：机械操纵式离合器踏板自由行程的调整，一般是通过分离叉拉杆调整螺母调整拉杆或钢索长度进行的。    </a:t>
            </a:r>
          </a:p>
          <a:p>
            <a:pPr marL="0" indent="0">
              <a:buNone/>
            </a:pPr>
            <a:r>
              <a:rPr lang="zh-CN" altLang="en-US" sz="1800" dirty="0"/>
              <a:t>②液压式操纵机构踏板自由行程一般是主缸活塞与其推杆之间和分离杠杆内端与分离轴承之间两部分间隙之和在踏板上的反映。调整时先调整主缸活塞与推杆的间隙，有的通过调整螺母调整推杆长度，有的通过踏板臂与推杆相连的偏心装置调整推杆伸出长度。</a:t>
            </a:r>
          </a:p>
        </p:txBody>
      </p:sp>
    </p:spTree>
    <p:extLst>
      <p:ext uri="{BB962C8B-B14F-4D97-AF65-F5344CB8AC3E}">
        <p14:creationId xmlns:p14="http://schemas.microsoft.com/office/powerpoint/2010/main" val="41559865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63688" y="267494"/>
            <a:ext cx="6829444" cy="563180"/>
          </a:xfrm>
        </p:spPr>
        <p:txBody>
          <a:bodyPr>
            <a:noAutofit/>
          </a:bodyPr>
          <a:lstStyle/>
          <a:p>
            <a:pPr lvl="0" fontAlgn="base">
              <a:spcAft>
                <a:spcPct val="0"/>
              </a:spcAft>
            </a:pPr>
            <a:r>
              <a:rPr lang="zh-CN" altLang="en-US" sz="3600" dirty="0" smtClean="0">
                <a:latin typeface="黑体" pitchFamily="2" charset="-122"/>
                <a:ea typeface="黑体" pitchFamily="2" charset="-122"/>
              </a:rPr>
              <a:t>思考题</a:t>
            </a:r>
            <a:endParaRPr lang="zh-CN" altLang="en-US" sz="3600" dirty="0">
              <a:latin typeface="黑体" pitchFamily="2" charset="-122"/>
              <a:ea typeface="黑体" pitchFamily="2" charset="-122"/>
            </a:endParaRPr>
          </a:p>
        </p:txBody>
      </p:sp>
      <p:sp>
        <p:nvSpPr>
          <p:cNvPr id="4" name="内容占位符 2"/>
          <p:cNvSpPr txBox="1">
            <a:spLocks/>
          </p:cNvSpPr>
          <p:nvPr/>
        </p:nvSpPr>
        <p:spPr>
          <a:xfrm>
            <a:off x="179512" y="1203598"/>
            <a:ext cx="8892480" cy="3816424"/>
          </a:xfrm>
          <a:prstGeom prst="rect">
            <a:avLst/>
          </a:prstGeom>
        </p:spPr>
        <p:txBody>
          <a:bodyPr anchor="ctr">
            <a:noAutofit/>
          </a:bodyPr>
          <a:lstStyle/>
          <a:p>
            <a:r>
              <a:rPr lang="zh-CN" altLang="en-US" sz="2000" dirty="0" smtClean="0"/>
              <a:t>一、选择题</a:t>
            </a:r>
            <a:endParaRPr lang="en-US" altLang="zh-CN" sz="2000" dirty="0" smtClean="0"/>
          </a:p>
          <a:p>
            <a:r>
              <a:rPr lang="en-US" altLang="zh-CN" sz="1200" dirty="0"/>
              <a:t>1.</a:t>
            </a:r>
            <a:r>
              <a:rPr lang="zh-CN" altLang="zh-CN" sz="1200" dirty="0"/>
              <a:t>离合器总成中最容易产生损伤的零部件是（</a:t>
            </a:r>
            <a:r>
              <a:rPr lang="en-US" altLang="zh-CN" sz="1200" dirty="0"/>
              <a:t>  </a:t>
            </a:r>
            <a:r>
              <a:rPr lang="zh-CN" altLang="zh-CN" sz="1200" dirty="0"/>
              <a:t>）。</a:t>
            </a:r>
          </a:p>
          <a:p>
            <a:r>
              <a:rPr lang="en-US" altLang="zh-CN" sz="1200" dirty="0"/>
              <a:t>A.</a:t>
            </a:r>
            <a:r>
              <a:rPr lang="zh-CN" altLang="zh-CN" sz="1200" dirty="0"/>
              <a:t>压盘</a:t>
            </a:r>
            <a:r>
              <a:rPr lang="en-US" altLang="zh-CN" sz="1200" dirty="0"/>
              <a:t>  B.</a:t>
            </a:r>
            <a:r>
              <a:rPr lang="zh-CN" altLang="zh-CN" sz="1200" dirty="0"/>
              <a:t>离合器盖</a:t>
            </a:r>
            <a:r>
              <a:rPr lang="en-US" altLang="zh-CN" sz="1200" dirty="0"/>
              <a:t>  C.</a:t>
            </a:r>
            <a:r>
              <a:rPr lang="zh-CN" altLang="zh-CN" sz="1200" dirty="0"/>
              <a:t>分离杠杆</a:t>
            </a:r>
            <a:r>
              <a:rPr lang="en-US" altLang="zh-CN" sz="1200" dirty="0"/>
              <a:t>  D.</a:t>
            </a:r>
            <a:r>
              <a:rPr lang="zh-CN" altLang="zh-CN" sz="1200" dirty="0"/>
              <a:t>从动盘</a:t>
            </a:r>
          </a:p>
          <a:p>
            <a:r>
              <a:rPr lang="en-US" altLang="zh-CN" sz="1200" dirty="0"/>
              <a:t>2.</a:t>
            </a:r>
            <a:r>
              <a:rPr lang="zh-CN" altLang="zh-CN" sz="1200" dirty="0"/>
              <a:t>离合器打滑的根本原因是（</a:t>
            </a:r>
            <a:r>
              <a:rPr lang="en-US" altLang="zh-CN" sz="1200" dirty="0"/>
              <a:t>  </a:t>
            </a:r>
            <a:r>
              <a:rPr lang="zh-CN" altLang="zh-CN" sz="1200" dirty="0"/>
              <a:t>）。</a:t>
            </a:r>
          </a:p>
          <a:p>
            <a:r>
              <a:rPr lang="en-US" altLang="zh-CN" sz="1200" dirty="0"/>
              <a:t>A.</a:t>
            </a:r>
            <a:r>
              <a:rPr lang="zh-CN" altLang="zh-CN" sz="1200" dirty="0"/>
              <a:t>发动机扭矩过大</a:t>
            </a:r>
            <a:r>
              <a:rPr lang="en-US" altLang="zh-CN" sz="1200" dirty="0"/>
              <a:t>  B.</a:t>
            </a:r>
            <a:r>
              <a:rPr lang="zh-CN" altLang="zh-CN" sz="1200" dirty="0"/>
              <a:t>制动器摩擦元件抱死</a:t>
            </a:r>
            <a:r>
              <a:rPr lang="en-US" altLang="zh-CN" sz="1200" dirty="0"/>
              <a:t>  C.</a:t>
            </a:r>
            <a:r>
              <a:rPr lang="zh-CN" altLang="zh-CN" sz="1200" dirty="0"/>
              <a:t>摩擦元件的摩擦系数下降或压紧元件的压紧力下降，使其传递扭矩的能力降低</a:t>
            </a:r>
            <a:r>
              <a:rPr lang="en-US" altLang="zh-CN" sz="1200" dirty="0"/>
              <a:t>  D.</a:t>
            </a:r>
            <a:r>
              <a:rPr lang="zh-CN" altLang="zh-CN" sz="1200" dirty="0"/>
              <a:t>变速器一档行驶</a:t>
            </a:r>
          </a:p>
          <a:p>
            <a:r>
              <a:rPr lang="en-US" altLang="zh-CN" sz="1200" dirty="0"/>
              <a:t>3.</a:t>
            </a:r>
            <a:r>
              <a:rPr lang="zh-CN" altLang="zh-CN" sz="1200" dirty="0"/>
              <a:t>分离杠杆高度是指（</a:t>
            </a:r>
            <a:r>
              <a:rPr lang="en-US" altLang="zh-CN" sz="1200" dirty="0"/>
              <a:t>  </a:t>
            </a:r>
            <a:r>
              <a:rPr lang="zh-CN" altLang="zh-CN" sz="1200" dirty="0"/>
              <a:t>）。</a:t>
            </a:r>
          </a:p>
          <a:p>
            <a:r>
              <a:rPr lang="en-US" altLang="zh-CN" sz="1200" dirty="0"/>
              <a:t>A.</a:t>
            </a:r>
            <a:r>
              <a:rPr lang="zh-CN" altLang="zh-CN" sz="1200" dirty="0"/>
              <a:t>分离杠杆内端至飞轮表面或压盘表面或其他规定平面的距离</a:t>
            </a:r>
            <a:r>
              <a:rPr lang="en-US" altLang="zh-CN" sz="1200" dirty="0"/>
              <a:t>  B.</a:t>
            </a:r>
            <a:r>
              <a:rPr lang="zh-CN" altLang="zh-CN" sz="1200" dirty="0"/>
              <a:t>分离杠杆内端面至分离轴承端面距离</a:t>
            </a:r>
            <a:r>
              <a:rPr lang="en-US" altLang="zh-CN" sz="1200" dirty="0"/>
              <a:t>  C.</a:t>
            </a:r>
            <a:r>
              <a:rPr lang="zh-CN" altLang="zh-CN" sz="1200" dirty="0"/>
              <a:t>分离杠杆外端面至压盘表面的距离</a:t>
            </a:r>
            <a:r>
              <a:rPr lang="en-US" altLang="zh-CN" sz="1200" dirty="0"/>
              <a:t>  D.</a:t>
            </a:r>
            <a:r>
              <a:rPr lang="zh-CN" altLang="zh-CN" sz="1200" dirty="0"/>
              <a:t>分离杠杆长度</a:t>
            </a:r>
          </a:p>
          <a:p>
            <a:r>
              <a:rPr lang="en-US" altLang="zh-CN" sz="1200" dirty="0"/>
              <a:t>4.</a:t>
            </a:r>
            <a:r>
              <a:rPr lang="zh-CN" altLang="zh-CN" sz="1200" dirty="0"/>
              <a:t>正常情况下踏板自由行程主要是（</a:t>
            </a:r>
            <a:r>
              <a:rPr lang="en-US" altLang="zh-CN" sz="1200" dirty="0"/>
              <a:t>  </a:t>
            </a:r>
            <a:r>
              <a:rPr lang="zh-CN" altLang="zh-CN" sz="1200" dirty="0"/>
              <a:t>）在踏板上的反映。</a:t>
            </a:r>
          </a:p>
          <a:p>
            <a:r>
              <a:rPr lang="en-US" altLang="zh-CN" sz="1200" dirty="0"/>
              <a:t>A.</a:t>
            </a:r>
            <a:r>
              <a:rPr lang="zh-CN" altLang="zh-CN" sz="1200" dirty="0"/>
              <a:t>从动盘的移动距离</a:t>
            </a:r>
            <a:r>
              <a:rPr lang="en-US" altLang="zh-CN" sz="1200" dirty="0"/>
              <a:t>  B.</a:t>
            </a:r>
            <a:r>
              <a:rPr lang="zh-CN" altLang="zh-CN" sz="1200" dirty="0"/>
              <a:t>压盘的移动距离</a:t>
            </a:r>
            <a:r>
              <a:rPr lang="en-US" altLang="zh-CN" sz="1200" dirty="0"/>
              <a:t>  C.</a:t>
            </a:r>
            <a:r>
              <a:rPr lang="zh-CN" altLang="zh-CN" sz="1200" dirty="0"/>
              <a:t>分离杠杆内端面轴向移动距离 </a:t>
            </a:r>
            <a:r>
              <a:rPr lang="en-US" altLang="zh-CN" sz="1200" dirty="0"/>
              <a:t>D.</a:t>
            </a:r>
            <a:r>
              <a:rPr lang="zh-CN" altLang="zh-CN" sz="1200" dirty="0"/>
              <a:t>分离杠杆内端与分离轴承间间隙</a:t>
            </a:r>
          </a:p>
          <a:p>
            <a:r>
              <a:rPr lang="en-US" altLang="zh-CN" sz="1200" dirty="0"/>
              <a:t>5.</a:t>
            </a:r>
            <a:r>
              <a:rPr lang="zh-CN" altLang="zh-CN" sz="1200" dirty="0"/>
              <a:t>离合器的调整内容包括三项，即离合器（</a:t>
            </a:r>
            <a:r>
              <a:rPr lang="en-US" altLang="zh-CN" sz="1200" dirty="0"/>
              <a:t>  </a:t>
            </a:r>
            <a:r>
              <a:rPr lang="zh-CN" altLang="zh-CN" sz="1200" dirty="0"/>
              <a:t>）、踏板自由行程和中间压盘。</a:t>
            </a:r>
          </a:p>
          <a:p>
            <a:r>
              <a:rPr lang="en-US" altLang="zh-CN" sz="1200" dirty="0"/>
              <a:t>A.</a:t>
            </a:r>
            <a:r>
              <a:rPr lang="zh-CN" altLang="zh-CN" sz="1200" dirty="0"/>
              <a:t>分离杠杆高度</a:t>
            </a:r>
            <a:r>
              <a:rPr lang="en-US" altLang="zh-CN" sz="1200" dirty="0"/>
              <a:t>  B.</a:t>
            </a:r>
            <a:r>
              <a:rPr lang="zh-CN" altLang="zh-CN" sz="1200" dirty="0"/>
              <a:t>从动盘厚度</a:t>
            </a:r>
            <a:r>
              <a:rPr lang="en-US" altLang="zh-CN" sz="1200" dirty="0"/>
              <a:t>  C.</a:t>
            </a:r>
            <a:r>
              <a:rPr lang="zh-CN" altLang="zh-CN" sz="1200" dirty="0"/>
              <a:t>压紧弹簧压力</a:t>
            </a:r>
            <a:r>
              <a:rPr lang="en-US" altLang="zh-CN" sz="1200" dirty="0"/>
              <a:t>  D.</a:t>
            </a:r>
            <a:r>
              <a:rPr lang="zh-CN" altLang="zh-CN" sz="1200" dirty="0"/>
              <a:t>传力片角度</a:t>
            </a:r>
          </a:p>
          <a:p>
            <a:r>
              <a:rPr lang="en-US" altLang="zh-CN" sz="1200" dirty="0"/>
              <a:t>6.</a:t>
            </a:r>
            <a:r>
              <a:rPr lang="zh-CN" altLang="zh-CN" sz="1200" dirty="0"/>
              <a:t>机械操纵式离合器踏板自由行程的调整，一般是通过（</a:t>
            </a:r>
            <a:r>
              <a:rPr lang="en-US" altLang="zh-CN" sz="1200" dirty="0"/>
              <a:t>  </a:t>
            </a:r>
            <a:r>
              <a:rPr lang="zh-CN" altLang="zh-CN" sz="1200" dirty="0"/>
              <a:t>）进行的。</a:t>
            </a:r>
          </a:p>
          <a:p>
            <a:r>
              <a:rPr lang="en-US" altLang="zh-CN" sz="1200" dirty="0"/>
              <a:t>A.</a:t>
            </a:r>
            <a:r>
              <a:rPr lang="zh-CN" altLang="zh-CN" sz="1200" dirty="0"/>
              <a:t>踏板位置调整螺钉</a:t>
            </a:r>
            <a:r>
              <a:rPr lang="en-US" altLang="zh-CN" sz="1200" dirty="0"/>
              <a:t>  B.</a:t>
            </a:r>
            <a:r>
              <a:rPr lang="zh-CN" altLang="zh-CN" sz="1200" dirty="0"/>
              <a:t>分离杠杆高度</a:t>
            </a:r>
            <a:r>
              <a:rPr lang="en-US" altLang="zh-CN" sz="1200" dirty="0"/>
              <a:t>  C.</a:t>
            </a:r>
            <a:r>
              <a:rPr lang="zh-CN" altLang="zh-CN" sz="1200" dirty="0"/>
              <a:t>压盘初始位置</a:t>
            </a:r>
            <a:r>
              <a:rPr lang="en-US" altLang="zh-CN" sz="1200" dirty="0"/>
              <a:t>  D.</a:t>
            </a:r>
            <a:r>
              <a:rPr lang="zh-CN" altLang="zh-CN" sz="1200" dirty="0"/>
              <a:t>分离叉拉杆调整拉杆或钢索长度</a:t>
            </a:r>
          </a:p>
          <a:p>
            <a:r>
              <a:rPr lang="en-US" altLang="zh-CN" sz="1200" dirty="0"/>
              <a:t>7.</a:t>
            </a:r>
            <a:r>
              <a:rPr lang="zh-CN" altLang="zh-CN" sz="1200" dirty="0"/>
              <a:t>单从动盘离合器不存在（</a:t>
            </a:r>
            <a:r>
              <a:rPr lang="en-US" altLang="zh-CN" sz="1200" dirty="0"/>
              <a:t>  </a:t>
            </a:r>
            <a:r>
              <a:rPr lang="zh-CN" altLang="zh-CN" sz="1200" dirty="0"/>
              <a:t>）调整。</a:t>
            </a:r>
          </a:p>
          <a:p>
            <a:r>
              <a:rPr lang="en-US" altLang="zh-CN" sz="1200" dirty="0"/>
              <a:t>A.</a:t>
            </a:r>
            <a:r>
              <a:rPr lang="zh-CN" altLang="zh-CN" sz="1200" dirty="0"/>
              <a:t>分离杠杆高度</a:t>
            </a:r>
            <a:r>
              <a:rPr lang="en-US" altLang="zh-CN" sz="1200" dirty="0"/>
              <a:t>  B.</a:t>
            </a:r>
            <a:r>
              <a:rPr lang="zh-CN" altLang="zh-CN" sz="1200" dirty="0"/>
              <a:t>踏板自由行程</a:t>
            </a:r>
            <a:r>
              <a:rPr lang="en-US" altLang="zh-CN" sz="1200" dirty="0"/>
              <a:t>  C.</a:t>
            </a:r>
            <a:r>
              <a:rPr lang="zh-CN" altLang="zh-CN" sz="1200" dirty="0"/>
              <a:t>中间压盘</a:t>
            </a:r>
            <a:r>
              <a:rPr lang="en-US" altLang="zh-CN" sz="1200" dirty="0"/>
              <a:t>  </a:t>
            </a:r>
            <a:endParaRPr lang="zh-CN" altLang="zh-CN" sz="1200" dirty="0"/>
          </a:p>
          <a:p>
            <a:r>
              <a:rPr lang="en-US" altLang="zh-CN" sz="1200" dirty="0"/>
              <a:t>8.</a:t>
            </a:r>
            <a:r>
              <a:rPr lang="zh-CN" altLang="zh-CN" sz="1200" dirty="0"/>
              <a:t>双片离合器中间压盘一般用（</a:t>
            </a:r>
            <a:r>
              <a:rPr lang="en-US" altLang="zh-CN" sz="1200" dirty="0"/>
              <a:t>  </a:t>
            </a:r>
            <a:r>
              <a:rPr lang="zh-CN" altLang="zh-CN" sz="1200" dirty="0"/>
              <a:t>）限制并调节其分离行程。</a:t>
            </a:r>
          </a:p>
          <a:p>
            <a:r>
              <a:rPr lang="en-US" altLang="zh-CN" sz="1200" dirty="0"/>
              <a:t>A.</a:t>
            </a:r>
            <a:r>
              <a:rPr lang="zh-CN" altLang="zh-CN" sz="1200" dirty="0"/>
              <a:t>限位弹簧</a:t>
            </a:r>
            <a:r>
              <a:rPr lang="en-US" altLang="zh-CN" sz="1200" dirty="0"/>
              <a:t>  B.</a:t>
            </a:r>
            <a:r>
              <a:rPr lang="zh-CN" altLang="zh-CN" sz="1200" dirty="0"/>
              <a:t>限位螺钉</a:t>
            </a:r>
            <a:r>
              <a:rPr lang="en-US" altLang="zh-CN" sz="1200" dirty="0"/>
              <a:t>  C.</a:t>
            </a:r>
            <a:r>
              <a:rPr lang="zh-CN" altLang="zh-CN" sz="1200" dirty="0"/>
              <a:t>分离杠杆</a:t>
            </a:r>
            <a:r>
              <a:rPr lang="zh-CN" altLang="zh-CN" sz="1200" dirty="0" smtClean="0"/>
              <a:t>高度</a:t>
            </a:r>
            <a:endParaRPr lang="zh-CN" altLang="zh-CN" sz="1200" dirty="0"/>
          </a:p>
        </p:txBody>
      </p:sp>
    </p:spTree>
    <p:extLst>
      <p:ext uri="{BB962C8B-B14F-4D97-AF65-F5344CB8AC3E}">
        <p14:creationId xmlns:p14="http://schemas.microsoft.com/office/powerpoint/2010/main" val="20797883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63688" y="267494"/>
            <a:ext cx="6829444" cy="563180"/>
          </a:xfrm>
        </p:spPr>
        <p:txBody>
          <a:bodyPr>
            <a:noAutofit/>
          </a:bodyPr>
          <a:lstStyle/>
          <a:p>
            <a:pPr lvl="0" fontAlgn="base">
              <a:spcAft>
                <a:spcPct val="0"/>
              </a:spcAft>
            </a:pPr>
            <a:r>
              <a:rPr lang="zh-CN" altLang="en-US" sz="3600" dirty="0" smtClean="0">
                <a:latin typeface="黑体" pitchFamily="2" charset="-122"/>
                <a:ea typeface="黑体" pitchFamily="2" charset="-122"/>
              </a:rPr>
              <a:t>思考题</a:t>
            </a:r>
            <a:endParaRPr lang="zh-CN" altLang="en-US" sz="3600" dirty="0">
              <a:latin typeface="黑体" pitchFamily="2" charset="-122"/>
              <a:ea typeface="黑体" pitchFamily="2" charset="-122"/>
            </a:endParaRPr>
          </a:p>
        </p:txBody>
      </p:sp>
      <p:sp>
        <p:nvSpPr>
          <p:cNvPr id="4" name="内容占位符 2"/>
          <p:cNvSpPr txBox="1">
            <a:spLocks/>
          </p:cNvSpPr>
          <p:nvPr/>
        </p:nvSpPr>
        <p:spPr>
          <a:xfrm>
            <a:off x="251520" y="1275606"/>
            <a:ext cx="8568952" cy="3456384"/>
          </a:xfrm>
          <a:prstGeom prst="rect">
            <a:avLst/>
          </a:prstGeom>
        </p:spPr>
        <p:txBody>
          <a:bodyPr anchor="ctr">
            <a:noAutofit/>
          </a:bodyPr>
          <a:lstStyle/>
          <a:p>
            <a:r>
              <a:rPr lang="zh-CN" altLang="en-US" sz="2000" dirty="0" smtClean="0"/>
              <a:t>二、判断题</a:t>
            </a:r>
            <a:endParaRPr lang="en-US" altLang="zh-CN" sz="2000" dirty="0" smtClean="0"/>
          </a:p>
          <a:p>
            <a:r>
              <a:rPr lang="en-US" altLang="zh-CN" sz="2000" dirty="0"/>
              <a:t>1.</a:t>
            </a:r>
            <a:r>
              <a:rPr lang="zh-CN" altLang="en-US" sz="2000" dirty="0"/>
              <a:t>离合器主要故障表现为离合器咬死、起步发抖、分离不彻底和噪音。</a:t>
            </a:r>
          </a:p>
          <a:p>
            <a:r>
              <a:rPr lang="en-US" altLang="zh-CN" sz="2000" dirty="0"/>
              <a:t>2.</a:t>
            </a:r>
            <a:r>
              <a:rPr lang="zh-CN" altLang="en-US" sz="2000" dirty="0"/>
              <a:t>离合器发抖其根本原因是主、从动盘接合过程中沿圆周产生的摩擦力不均。</a:t>
            </a:r>
          </a:p>
          <a:p>
            <a:r>
              <a:rPr lang="en-US" altLang="zh-CN" sz="2000" dirty="0"/>
              <a:t>3.</a:t>
            </a:r>
            <a:r>
              <a:rPr lang="zh-CN" altLang="en-US" sz="2000" dirty="0"/>
              <a:t>符合高度规定的分离杠杆运动干涉量小，传动效率高，高度相一致时离合器分离彻底接合平稳。</a:t>
            </a:r>
          </a:p>
          <a:p>
            <a:r>
              <a:rPr lang="en-US" altLang="zh-CN" sz="2000" dirty="0"/>
              <a:t>4.</a:t>
            </a:r>
            <a:r>
              <a:rPr lang="zh-CN" altLang="en-US" sz="2000" dirty="0"/>
              <a:t>中间压盘装配后应调整限位螺钉，使中压盘的分离行程约为后压盘分离行程的</a:t>
            </a:r>
            <a:r>
              <a:rPr lang="en-US" altLang="zh-CN" sz="2000" dirty="0"/>
              <a:t>5/6</a:t>
            </a:r>
            <a:r>
              <a:rPr lang="zh-CN" altLang="en-US" sz="2000" dirty="0"/>
              <a:t>，以便从动盘均能有效地分离。</a:t>
            </a:r>
          </a:p>
          <a:p>
            <a:r>
              <a:rPr lang="zh-CN" altLang="en-US" sz="2000" dirty="0" smtClean="0"/>
              <a:t>三、简答题</a:t>
            </a:r>
            <a:endParaRPr lang="en-US" altLang="zh-CN" sz="2000" dirty="0" smtClean="0"/>
          </a:p>
          <a:p>
            <a:r>
              <a:rPr lang="en-US" altLang="zh-CN" sz="2000" dirty="0" smtClean="0"/>
              <a:t>1</a:t>
            </a:r>
            <a:r>
              <a:rPr lang="en-US" altLang="zh-CN" sz="2000" dirty="0"/>
              <a:t>.</a:t>
            </a:r>
            <a:r>
              <a:rPr lang="zh-CN" altLang="en-US" sz="2000" dirty="0"/>
              <a:t>离合器调整内容有哪些？</a:t>
            </a:r>
            <a:endParaRPr lang="en-US" altLang="zh-CN" sz="2000" dirty="0"/>
          </a:p>
        </p:txBody>
      </p:sp>
    </p:spTree>
    <p:extLst>
      <p:ext uri="{BB962C8B-B14F-4D97-AF65-F5344CB8AC3E}">
        <p14:creationId xmlns:p14="http://schemas.microsoft.com/office/powerpoint/2010/main" val="382897043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4081</TotalTime>
  <Words>1511</Words>
  <Application>Microsoft Office PowerPoint</Application>
  <PresentationFormat>全屏显示(16:9)</PresentationFormat>
  <Paragraphs>75</Paragraphs>
  <Slides>9</Slides>
  <Notes>0</Notes>
  <HiddenSlides>0</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9</vt:i4>
      </vt:variant>
    </vt:vector>
  </HeadingPairs>
  <TitlesOfParts>
    <vt:vector size="20" baseType="lpstr">
      <vt:lpstr>Adobe 黑体 Std R</vt:lpstr>
      <vt:lpstr>黑体</vt:lpstr>
      <vt:lpstr>宋体</vt:lpstr>
      <vt:lpstr>Arial</vt:lpstr>
      <vt:lpstr>Calibri</vt:lpstr>
      <vt:lpstr>Wingdings</vt:lpstr>
      <vt:lpstr>Wingdings 2</vt:lpstr>
      <vt:lpstr>Office 主题</vt:lpstr>
      <vt:lpstr>汽车运用工程</vt:lpstr>
      <vt:lpstr>1_汽车运用工程</vt:lpstr>
      <vt:lpstr>2_汽车运用工程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思考题</vt:lpstr>
      <vt:lpstr>思考题</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第几节  内容名字</dc:title>
  <dc:creator>edius1</dc:creator>
  <cp:lastModifiedBy>Administrator</cp:lastModifiedBy>
  <cp:revision>138</cp:revision>
  <dcterms:created xsi:type="dcterms:W3CDTF">2014-02-17T07:50:13Z</dcterms:created>
  <dcterms:modified xsi:type="dcterms:W3CDTF">2017-01-03T06:55:54Z</dcterms:modified>
</cp:coreProperties>
</file>