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3" r:id="rId6"/>
    <p:sldId id="264" r:id="rId7"/>
    <p:sldId id="26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任意多边形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任意多边形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D6AD49B-017C-4207-8FDE-AB39B259F8FC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4D8A888-807E-4B8E-B245-67D3E2C888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BE1A4-D2E6-4730-98D3-387E39F80899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54085-DB87-415B-BB0B-F0163645D0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F1427-D31D-4762-A92A-210B8EAA24C8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B3AB3-FFDF-4204-B6DF-A1FF95930F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9D2F2-66E8-4D21-9967-D4CCB930598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166FC-3058-4053-AE17-3B5616E2BC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燕尾形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C61B362-3A99-49F6-BD39-AF8F1E0E0E47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105B557-D2E8-4943-93EF-4C06D626AE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FA0DE9E-D2DE-4382-88C3-938A6E69C84D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0282A0A-6E98-4EEF-8B67-BDC953F704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7439A2-C2FE-47CB-8F68-AE1F7C693F22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F49A70-DED7-4D06-93F1-F06CD514D9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A239480-536A-4E11-9776-C99971A517D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38DE576-1C96-44B5-9BDB-A9E38AEB96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9E882-70F1-4CBE-BC56-1B8E55222248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67401-2217-4FEB-A2DB-CC01717ED7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F40F24-E1A3-4FC9-98DC-15B53F5A8392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407BFF5-F978-4AA3-91ED-E61930FDC8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任意多边形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燕尾形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3DAEAED-67FA-4AFE-A8D1-26FA86F031D6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D241D28-3E99-43D0-BD6E-D340E60BA4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33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FF9391C8-38C4-4520-9CBD-FFFFC25B3259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A9CDB976-8726-4D21-9107-79A4A7D915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0" r:id="rId2"/>
    <p:sldLayoutId id="2147483685" r:id="rId3"/>
    <p:sldLayoutId id="2147483686" r:id="rId4"/>
    <p:sldLayoutId id="2147483687" r:id="rId5"/>
    <p:sldLayoutId id="2147483688" r:id="rId6"/>
    <p:sldLayoutId id="2147483681" r:id="rId7"/>
    <p:sldLayoutId id="2147483689" r:id="rId8"/>
    <p:sldLayoutId id="2147483690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 bwMode="auto">
          <a:xfrm>
            <a:off x="714348" y="2928934"/>
            <a:ext cx="7772400" cy="1714512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en-US" altLang="zh-CN" sz="4400" dirty="0" smtClean="0"/>
              <a:t/>
            </a:r>
            <a:br>
              <a:rPr lang="en-US" altLang="zh-CN" sz="4400" dirty="0" smtClean="0"/>
            </a:br>
            <a:r>
              <a:rPr lang="en-US" altLang="zh-CN" sz="4400" dirty="0" smtClean="0"/>
              <a:t/>
            </a:r>
            <a:br>
              <a:rPr lang="en-US" altLang="zh-CN" sz="4400" dirty="0" smtClean="0"/>
            </a:br>
            <a:r>
              <a:rPr lang="en-US" altLang="zh-CN" sz="4400" dirty="0" smtClean="0"/>
              <a:t/>
            </a:r>
            <a:br>
              <a:rPr lang="en-US" altLang="zh-CN" sz="4400" dirty="0" smtClean="0"/>
            </a:br>
            <a:r>
              <a:rPr lang="en-US" altLang="zh-CN" sz="4400" dirty="0" smtClean="0"/>
              <a:t/>
            </a:r>
            <a:br>
              <a:rPr lang="en-US" altLang="zh-CN" sz="4400" dirty="0" smtClean="0"/>
            </a:br>
            <a:r>
              <a:rPr lang="zh-CN" altLang="zh-CN" sz="4900" dirty="0" smtClean="0">
                <a:latin typeface="+mj-ea"/>
              </a:rPr>
              <a:t>实训十三</a:t>
            </a:r>
            <a:r>
              <a:rPr lang="en-US" altLang="zh-CN" sz="4900" dirty="0" smtClean="0">
                <a:latin typeface="+mj-ea"/>
              </a:rPr>
              <a:t> RC</a:t>
            </a:r>
            <a:r>
              <a:rPr lang="zh-CN" altLang="zh-CN" sz="4900" dirty="0" smtClean="0">
                <a:latin typeface="+mj-ea"/>
              </a:rPr>
              <a:t>正弦波振荡器</a:t>
            </a:r>
            <a:br>
              <a:rPr lang="zh-CN" altLang="zh-CN" sz="4900" dirty="0" smtClean="0">
                <a:latin typeface="+mj-ea"/>
              </a:rPr>
            </a:br>
            <a:r>
              <a:rPr lang="zh-CN" altLang="zh-CN" sz="4900" dirty="0" smtClean="0"/>
              <a:t/>
            </a:r>
            <a:br>
              <a:rPr lang="zh-CN" altLang="zh-CN" sz="4900" dirty="0" smtClean="0"/>
            </a:br>
            <a:endParaRPr lang="zh-CN" altLang="zh-CN" sz="4900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435975" cy="4525962"/>
          </a:xfrm>
        </p:spPr>
        <p:txBody>
          <a:bodyPr/>
          <a:lstStyle/>
          <a:p>
            <a:r>
              <a:rPr lang="en-US" altLang="zh-CN" sz="2800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．学习</a:t>
            </a:r>
            <a:r>
              <a:rPr lang="en-US" altLang="zh-CN" sz="2800" dirty="0" smtClean="0">
                <a:latin typeface="+mn-ea"/>
              </a:rPr>
              <a:t>RC</a:t>
            </a:r>
            <a:r>
              <a:rPr lang="zh-CN" altLang="zh-CN" sz="2800" dirty="0" smtClean="0">
                <a:latin typeface="+mn-ea"/>
              </a:rPr>
              <a:t>正弦波振荡器的组成及其振荡条件。</a:t>
            </a:r>
            <a:endParaRPr lang="en-US" altLang="zh-CN" sz="2800" dirty="0" smtClean="0">
              <a:latin typeface="+mn-ea"/>
            </a:endParaRPr>
          </a:p>
          <a:p>
            <a:endParaRPr lang="zh-CN" altLang="zh-CN" sz="2800" dirty="0" smtClean="0">
              <a:latin typeface="+mn-ea"/>
            </a:endParaRPr>
          </a:p>
          <a:p>
            <a:r>
              <a:rPr lang="en-US" altLang="zh-CN" sz="2800" dirty="0" smtClean="0">
                <a:latin typeface="+mn-ea"/>
              </a:rPr>
              <a:t>2</a:t>
            </a:r>
            <a:r>
              <a:rPr lang="zh-CN" altLang="zh-CN" sz="2800" dirty="0" smtClean="0">
                <a:latin typeface="+mn-ea"/>
              </a:rPr>
              <a:t>．学会测量、调试振荡器。</a:t>
            </a:r>
          </a:p>
          <a:p>
            <a:pPr eaLnBrk="1" hangingPunct="1">
              <a:lnSpc>
                <a:spcPct val="200000"/>
              </a:lnSpc>
            </a:pPr>
            <a:endParaRPr lang="zh-CN" altLang="zh-CN" dirty="0" smtClean="0"/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zh-CN" dirty="0" smtClean="0"/>
          </a:p>
          <a:p>
            <a:pPr eaLnBrk="1" hangingPunct="1">
              <a:lnSpc>
                <a:spcPct val="200000"/>
              </a:lnSpc>
            </a:pPr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一、实训</a:t>
            </a:r>
            <a:r>
              <a:rPr lang="zh-CN" altLang="zh-CN" sz="3600" dirty="0" smtClean="0"/>
              <a:t>目的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+mn-ea"/>
              </a:rPr>
              <a:t>1</a:t>
            </a:r>
            <a:r>
              <a:rPr lang="zh-CN" altLang="zh-CN" dirty="0" smtClean="0">
                <a:latin typeface="+mn-ea"/>
              </a:rPr>
              <a:t>．＋</a:t>
            </a:r>
            <a:r>
              <a:rPr lang="en-US" altLang="zh-CN" dirty="0" smtClean="0">
                <a:latin typeface="+mn-ea"/>
              </a:rPr>
              <a:t>12V</a:t>
            </a:r>
            <a:r>
              <a:rPr lang="zh-CN" altLang="zh-CN" dirty="0" smtClean="0">
                <a:latin typeface="+mn-ea"/>
              </a:rPr>
              <a:t>直流电源 </a:t>
            </a:r>
            <a:r>
              <a:rPr lang="en-US" altLang="zh-CN" dirty="0" smtClean="0">
                <a:latin typeface="+mn-ea"/>
              </a:rPr>
              <a:t>	       </a:t>
            </a:r>
            <a:endParaRPr lang="zh-CN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2</a:t>
            </a:r>
            <a:r>
              <a:rPr lang="zh-CN" altLang="zh-CN" dirty="0" smtClean="0">
                <a:latin typeface="+mn-ea"/>
              </a:rPr>
              <a:t>．函数信号发生器 </a:t>
            </a:r>
          </a:p>
          <a:p>
            <a:r>
              <a:rPr lang="en-US" altLang="zh-CN" dirty="0" smtClean="0">
                <a:latin typeface="+mn-ea"/>
              </a:rPr>
              <a:t>3</a:t>
            </a:r>
            <a:r>
              <a:rPr lang="zh-CN" altLang="zh-CN" dirty="0" smtClean="0">
                <a:latin typeface="+mn-ea"/>
              </a:rPr>
              <a:t>．双踪示波器</a:t>
            </a:r>
            <a:r>
              <a:rPr lang="en-US" altLang="zh-CN" dirty="0" smtClean="0">
                <a:latin typeface="+mn-ea"/>
              </a:rPr>
              <a:t>             	</a:t>
            </a:r>
            <a:endParaRPr lang="zh-CN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4</a:t>
            </a:r>
            <a:r>
              <a:rPr lang="zh-CN" altLang="zh-CN" dirty="0" smtClean="0">
                <a:latin typeface="+mn-ea"/>
              </a:rPr>
              <a:t>．直流电压表</a:t>
            </a:r>
            <a:r>
              <a:rPr lang="en-US" altLang="zh-CN" dirty="0" smtClean="0">
                <a:latin typeface="+mn-ea"/>
              </a:rPr>
              <a:t>            	</a:t>
            </a:r>
            <a:endParaRPr lang="zh-CN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5</a:t>
            </a:r>
            <a:r>
              <a:rPr lang="zh-CN" altLang="zh-CN" dirty="0" smtClean="0">
                <a:latin typeface="+mn-ea"/>
              </a:rPr>
              <a:t>．</a:t>
            </a:r>
            <a:r>
              <a:rPr lang="en-US" altLang="zh-CN" dirty="0" smtClean="0">
                <a:latin typeface="+mn-ea"/>
              </a:rPr>
              <a:t>3DG12 </a:t>
            </a:r>
            <a:r>
              <a:rPr lang="en-US" altLang="zh-CN" dirty="0" smtClean="0">
                <a:latin typeface="+mn-ea"/>
              </a:rPr>
              <a:t>×2</a:t>
            </a:r>
            <a:r>
              <a:rPr lang="zh-CN" altLang="zh-CN" dirty="0" smtClean="0">
                <a:latin typeface="+mn-ea"/>
              </a:rPr>
              <a:t>或</a:t>
            </a:r>
            <a:r>
              <a:rPr lang="en-US" altLang="zh-CN" dirty="0" smtClean="0">
                <a:latin typeface="+mn-ea"/>
              </a:rPr>
              <a:t> 9013 </a:t>
            </a:r>
            <a:r>
              <a:rPr lang="en-US" altLang="zh-CN" dirty="0" smtClean="0">
                <a:latin typeface="+mn-ea"/>
              </a:rPr>
              <a:t>×2 </a:t>
            </a:r>
            <a:endParaRPr lang="zh-CN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6</a:t>
            </a:r>
            <a:r>
              <a:rPr lang="zh-CN" altLang="zh-CN" dirty="0" smtClean="0">
                <a:latin typeface="+mn-ea"/>
              </a:rPr>
              <a:t>．电阻、电容、电位器等</a:t>
            </a:r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zh-CN" dirty="0" smtClean="0"/>
          </a:p>
          <a:p>
            <a:pPr eaLnBrk="1" hangingPunct="1">
              <a:lnSpc>
                <a:spcPct val="200000"/>
              </a:lnSpc>
            </a:pPr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二、实训设备与器件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</a:t>
            </a:r>
            <a:r>
              <a:rPr lang="zh-CN" altLang="en-US" sz="3600" dirty="0" smtClean="0"/>
              <a:t>、</a:t>
            </a:r>
            <a:r>
              <a:rPr lang="zh-CN" altLang="zh-CN" sz="3600" dirty="0" smtClean="0"/>
              <a:t>实训内容与步骤</a:t>
            </a:r>
            <a:endParaRPr lang="zh-CN" altLang="en-US" sz="3600" dirty="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" name="Picture 4" descr="截图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357430"/>
            <a:ext cx="714380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000100" y="1214422"/>
            <a:ext cx="442915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 </a:t>
            </a:r>
            <a:r>
              <a:rPr lang="en-US" altLang="zh-CN" sz="2800" b="1" dirty="0" smtClean="0">
                <a:latin typeface="+mj-ea"/>
                <a:ea typeface="+mj-ea"/>
              </a:rPr>
              <a:t>1</a:t>
            </a:r>
            <a:r>
              <a:rPr lang="zh-CN" altLang="zh-CN" sz="2800" b="1" dirty="0" smtClean="0">
                <a:latin typeface="+mj-ea"/>
                <a:ea typeface="+mj-ea"/>
              </a:rPr>
              <a:t>．</a:t>
            </a:r>
            <a:r>
              <a:rPr lang="en-US" altLang="zh-CN" sz="2800" b="1" dirty="0" smtClean="0">
                <a:latin typeface="+mj-ea"/>
                <a:ea typeface="+mj-ea"/>
              </a:rPr>
              <a:t>RC</a:t>
            </a:r>
            <a:r>
              <a:rPr lang="zh-CN" altLang="zh-CN" sz="2800" b="1" dirty="0" smtClean="0">
                <a:latin typeface="+mj-ea"/>
                <a:ea typeface="+mj-ea"/>
              </a:rPr>
              <a:t>移相振荡器</a:t>
            </a:r>
            <a:endParaRPr lang="zh-CN" altLang="zh-CN" sz="2800" dirty="0" smtClean="0">
              <a:latin typeface="+mj-ea"/>
              <a:ea typeface="+mj-ea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</a:t>
            </a:r>
            <a:r>
              <a:rPr lang="zh-CN" altLang="en-US" sz="3600" dirty="0" smtClean="0"/>
              <a:t>、</a:t>
            </a:r>
            <a:r>
              <a:rPr lang="zh-CN" altLang="zh-CN" sz="3600" dirty="0" smtClean="0"/>
              <a:t>实训内容与步骤</a:t>
            </a:r>
            <a:endParaRPr lang="zh-CN" altLang="en-US" sz="3600" dirty="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0100" y="1214422"/>
            <a:ext cx="592935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 </a:t>
            </a: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．</a:t>
            </a:r>
            <a:r>
              <a:rPr lang="en-US" altLang="zh-CN" sz="2800" b="1" dirty="0" smtClean="0"/>
              <a:t>RC</a:t>
            </a:r>
            <a:r>
              <a:rPr lang="zh-CN" altLang="zh-CN" sz="2800" b="1" dirty="0" smtClean="0"/>
              <a:t>串并联选频网络振荡器</a:t>
            </a:r>
            <a:endParaRPr lang="zh-CN" altLang="zh-CN" sz="2800" dirty="0" smtClean="0"/>
          </a:p>
          <a:p>
            <a:endParaRPr lang="zh-CN" altLang="zh-CN" sz="2800" dirty="0" smtClean="0">
              <a:latin typeface="+mj-ea"/>
              <a:ea typeface="+mj-ea"/>
            </a:endParaRPr>
          </a:p>
          <a:p>
            <a:endParaRPr lang="zh-CN" altLang="en-US" dirty="0"/>
          </a:p>
        </p:txBody>
      </p:sp>
      <p:pic>
        <p:nvPicPr>
          <p:cNvPr id="19458" name="Picture 2" descr="截图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000240"/>
            <a:ext cx="792961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</a:t>
            </a:r>
            <a:r>
              <a:rPr lang="zh-CN" altLang="en-US" sz="3600" dirty="0" smtClean="0"/>
              <a:t>、</a:t>
            </a:r>
            <a:r>
              <a:rPr lang="zh-CN" altLang="zh-CN" sz="3600" dirty="0" smtClean="0"/>
              <a:t>实训内容与步骤</a:t>
            </a:r>
            <a:endParaRPr lang="zh-CN" altLang="en-US" sz="3600" dirty="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0100" y="1214422"/>
            <a:ext cx="5286412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 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．双</a:t>
            </a:r>
            <a:r>
              <a:rPr lang="en-US" altLang="zh-CN" sz="2800" b="1" dirty="0" smtClean="0"/>
              <a:t>T</a:t>
            </a:r>
            <a:r>
              <a:rPr lang="zh-CN" altLang="zh-CN" sz="2800" b="1" dirty="0" smtClean="0"/>
              <a:t>选频网络振荡器</a:t>
            </a:r>
            <a:endParaRPr lang="zh-CN" altLang="zh-CN" sz="2800" dirty="0" smtClean="0"/>
          </a:p>
          <a:p>
            <a:endParaRPr lang="zh-CN" altLang="zh-CN" sz="2800" dirty="0" smtClean="0">
              <a:latin typeface="+mj-ea"/>
              <a:ea typeface="+mj-ea"/>
            </a:endParaRPr>
          </a:p>
          <a:p>
            <a:endParaRPr lang="zh-CN" altLang="en-US" dirty="0"/>
          </a:p>
        </p:txBody>
      </p:sp>
      <p:pic>
        <p:nvPicPr>
          <p:cNvPr id="20482" name="Picture 2" descr="截图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928802"/>
            <a:ext cx="700092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+mn-ea"/>
              </a:rPr>
              <a:t>1</a:t>
            </a:r>
            <a:r>
              <a:rPr lang="zh-CN" altLang="zh-CN" dirty="0" smtClean="0">
                <a:latin typeface="+mn-ea"/>
              </a:rPr>
              <a:t>．整理实验数据，表格自拟，书写实训报告。</a:t>
            </a:r>
            <a:endParaRPr lang="en-US" altLang="zh-CN" dirty="0" smtClean="0">
              <a:latin typeface="+mn-ea"/>
            </a:endParaRPr>
          </a:p>
          <a:p>
            <a:endParaRPr lang="zh-CN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2</a:t>
            </a:r>
            <a:r>
              <a:rPr lang="zh-CN" altLang="zh-CN" dirty="0" smtClean="0">
                <a:latin typeface="+mn-ea"/>
              </a:rPr>
              <a:t>．由给定电路参数计算振荡频率，并与实测值比</a:t>
            </a:r>
            <a:r>
              <a:rPr lang="en-US" altLang="zh-CN" dirty="0" smtClean="0">
                <a:latin typeface="+mn-ea"/>
              </a:rPr>
              <a:t>  </a:t>
            </a:r>
            <a:r>
              <a:rPr lang="zh-CN" altLang="zh-CN" dirty="0" smtClean="0">
                <a:latin typeface="+mn-ea"/>
              </a:rPr>
              <a:t>较，分析误差产生的原因。</a:t>
            </a:r>
            <a:endParaRPr lang="en-US" altLang="zh-CN" dirty="0" smtClean="0">
              <a:latin typeface="+mn-ea"/>
            </a:endParaRPr>
          </a:p>
          <a:p>
            <a:endParaRPr lang="en-US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3</a:t>
            </a:r>
            <a:r>
              <a:rPr lang="zh-CN" altLang="zh-CN" dirty="0" smtClean="0">
                <a:latin typeface="+mn-ea"/>
              </a:rPr>
              <a:t>．总结三类</a:t>
            </a:r>
            <a:r>
              <a:rPr lang="en-US" altLang="zh-CN" dirty="0" smtClean="0">
                <a:latin typeface="+mn-ea"/>
              </a:rPr>
              <a:t>RC</a:t>
            </a:r>
            <a:r>
              <a:rPr lang="zh-CN" altLang="zh-CN" dirty="0" smtClean="0">
                <a:latin typeface="+mn-ea"/>
              </a:rPr>
              <a:t>振荡器的特点。</a:t>
            </a:r>
            <a:endParaRPr lang="zh-CN" altLang="zh-CN" dirty="0">
              <a:latin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四</a:t>
            </a:r>
            <a:r>
              <a:rPr lang="zh-CN" altLang="zh-CN" sz="3600" dirty="0"/>
              <a:t>、实训总结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60</TotalTime>
  <Words>135</Words>
  <Application>Microsoft Office PowerPoint</Application>
  <PresentationFormat>全屏显示(4:3)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聚合</vt:lpstr>
      <vt:lpstr>    实训十三 RC正弦波振荡器  </vt:lpstr>
      <vt:lpstr>一、实训目的</vt:lpstr>
      <vt:lpstr>二、实训设备与器件</vt:lpstr>
      <vt:lpstr>三、实训内容与步骤</vt:lpstr>
      <vt:lpstr>三、实训内容与步骤</vt:lpstr>
      <vt:lpstr>三、实训内容与步骤</vt:lpstr>
      <vt:lpstr>四、实训总结</vt:lpstr>
    </vt:vector>
  </TitlesOfParts>
  <Company>JL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肖杨</dc:creator>
  <cp:lastModifiedBy>gsc</cp:lastModifiedBy>
  <cp:revision>12</cp:revision>
  <dcterms:created xsi:type="dcterms:W3CDTF">2015-11-13T06:18:01Z</dcterms:created>
  <dcterms:modified xsi:type="dcterms:W3CDTF">2015-11-20T05:48:52Z</dcterms:modified>
</cp:coreProperties>
</file>