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10"/>
  </p:notesMasterIdLst>
  <p:sldIdLst>
    <p:sldId id="272" r:id="rId5"/>
    <p:sldId id="341" r:id="rId6"/>
    <p:sldId id="355" r:id="rId7"/>
    <p:sldId id="339" r:id="rId8"/>
    <p:sldId id="345"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p:scale>
          <a:sx n="66" d="100"/>
          <a:sy n="66" d="100"/>
        </p:scale>
        <p:origin x="1446" y="43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056B1-AABC-4B0F-B4EF-408126F6BA2A}"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75485-C63A-4CE6-BD7E-C91D8DE0EA05}" type="slidenum">
              <a:rPr lang="zh-CN" altLang="en-US" smtClean="0"/>
              <a:t>‹#›</a:t>
            </a:fld>
            <a:endParaRPr lang="zh-CN" altLang="en-US"/>
          </a:p>
        </p:txBody>
      </p:sp>
    </p:spTree>
    <p:extLst>
      <p:ext uri="{BB962C8B-B14F-4D97-AF65-F5344CB8AC3E}">
        <p14:creationId xmlns:p14="http://schemas.microsoft.com/office/powerpoint/2010/main" val="20606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55576" y="2507914"/>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任务</a:t>
            </a:r>
            <a:r>
              <a:rPr lang="zh-CN" altLang="en-US" sz="4000" dirty="0">
                <a:solidFill>
                  <a:schemeClr val="tx1"/>
                </a:solidFill>
                <a:latin typeface="Adobe 黑体 Std R" pitchFamily="34" charset="-122"/>
                <a:ea typeface="Adobe 黑体 Std R" pitchFamily="34" charset="-122"/>
              </a:rPr>
              <a:t>四</a:t>
            </a:r>
            <a:r>
              <a:rPr lang="zh-CN" altLang="en-US" sz="4000" dirty="0" smtClean="0">
                <a:solidFill>
                  <a:schemeClr val="tx1"/>
                </a:solidFill>
                <a:latin typeface="Adobe 黑体 Std R" pitchFamily="34" charset="-122"/>
                <a:ea typeface="Adobe 黑体 Std R" pitchFamily="34" charset="-122"/>
              </a:rPr>
              <a:t>   汽车驱动桥维修</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95536" y="281214"/>
            <a:ext cx="8496944" cy="487600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a:t>一、主要件耗损分析</a:t>
            </a:r>
          </a:p>
          <a:p>
            <a:pPr marL="0" indent="0">
              <a:buNone/>
            </a:pPr>
            <a:r>
              <a:rPr lang="en-US" altLang="zh-CN" sz="1800" dirty="0"/>
              <a:t>1.</a:t>
            </a:r>
            <a:r>
              <a:rPr lang="zh-CN" altLang="zh-CN" sz="1800" dirty="0"/>
              <a:t>桥壳及半轴套管</a:t>
            </a:r>
          </a:p>
          <a:p>
            <a:pPr marL="0" indent="0">
              <a:buNone/>
            </a:pPr>
            <a:r>
              <a:rPr lang="zh-CN" altLang="zh-CN" sz="1800" dirty="0"/>
              <a:t>桥壳弯曲变形、裂纹；桥壳与主传动器壳结合平面磨损、变形；半轴套管与桥壳过盈配合处磨损；半轴套管轮毂轴承颈部分磨损及与半浮式半轴外端轴承配合部位磨损等。</a:t>
            </a:r>
          </a:p>
          <a:p>
            <a:pPr marL="0" indent="0">
              <a:buNone/>
            </a:pPr>
            <a:r>
              <a:rPr lang="zh-CN" altLang="zh-CN" sz="1800" dirty="0"/>
              <a:t>半轴套管与桥壳为过盈配合，由于微动磨损其最外一道配合轴颈最易松动，且不拉出套管难以发现。当其配合间隙过大后，依靠第二道轴颈支承便增大了悬臂的长度，使支承刚度降低。</a:t>
            </a:r>
          </a:p>
          <a:p>
            <a:pPr marL="0" indent="0">
              <a:buNone/>
            </a:pPr>
            <a:r>
              <a:rPr lang="en-US" altLang="zh-CN" sz="1800" dirty="0"/>
              <a:t>2.</a:t>
            </a:r>
            <a:r>
              <a:rPr lang="zh-CN" altLang="zh-CN" sz="1800" dirty="0"/>
              <a:t>主减速器壳</a:t>
            </a:r>
          </a:p>
          <a:p>
            <a:pPr marL="0" indent="0">
              <a:buNone/>
            </a:pPr>
            <a:r>
              <a:rPr lang="zh-CN" altLang="zh-CN" sz="1800" dirty="0"/>
              <a:t>主减速器壳的主要耗损是轴承孔磨损，以及由于轴承孔磨损和壳体变形造成的轴线与轴线及轴线与平面间位置误差超差。特别是主、被动圆锥齿轮轴线的垂直度与位置度误差对主减速器工作可靠性的影响最大。</a:t>
            </a:r>
          </a:p>
          <a:p>
            <a:pPr marL="0" indent="0">
              <a:buNone/>
            </a:pPr>
            <a:r>
              <a:rPr lang="en-US" altLang="zh-CN" sz="1800" dirty="0"/>
              <a:t>3.</a:t>
            </a:r>
            <a:r>
              <a:rPr lang="zh-CN" altLang="zh-CN" sz="1800" dirty="0"/>
              <a:t>半轴</a:t>
            </a:r>
          </a:p>
          <a:p>
            <a:pPr marL="0" indent="0">
              <a:buNone/>
            </a:pPr>
            <a:r>
              <a:rPr lang="zh-CN" altLang="zh-CN" sz="1800" dirty="0"/>
              <a:t>半轴的主要耗损是花键磨损、扭曲和断裂。半轴断裂常发生在应力集中的突缘根部圆角处和花键端部圆角处</a:t>
            </a:r>
            <a:r>
              <a:rPr lang="zh-CN" altLang="zh-CN" sz="1800" dirty="0" smtClean="0"/>
              <a:t>。</a:t>
            </a:r>
            <a:endParaRPr lang="zh-CN" altLang="zh-CN" sz="1800" dirty="0" smtClean="0"/>
          </a:p>
        </p:txBody>
      </p:sp>
    </p:spTree>
    <p:extLst>
      <p:ext uri="{BB962C8B-B14F-4D97-AF65-F5344CB8AC3E}">
        <p14:creationId xmlns:p14="http://schemas.microsoft.com/office/powerpoint/2010/main" val="27178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8323" y="267494"/>
            <a:ext cx="8856984" cy="4697327"/>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400" dirty="0"/>
              <a:t>二、主要零件检修</a:t>
            </a:r>
          </a:p>
          <a:p>
            <a:pPr marL="0" indent="0">
              <a:buNone/>
            </a:pPr>
            <a:r>
              <a:rPr lang="en-US" altLang="zh-CN" sz="1400" dirty="0"/>
              <a:t>1.</a:t>
            </a:r>
            <a:r>
              <a:rPr lang="zh-CN" altLang="zh-CN" sz="1400" dirty="0"/>
              <a:t>桥壳与半轴套管</a:t>
            </a:r>
          </a:p>
          <a:p>
            <a:pPr marL="0" indent="0">
              <a:buNone/>
            </a:pPr>
            <a:r>
              <a:rPr lang="zh-CN" altLang="zh-CN" sz="1400" dirty="0"/>
              <a:t>整体式桥壳以两端内轴颈为基准，其前端面的平行度误差应不大于</a:t>
            </a:r>
            <a:r>
              <a:rPr lang="en-US" altLang="zh-CN" sz="1400" dirty="0"/>
              <a:t>0.30mm</a:t>
            </a:r>
            <a:r>
              <a:rPr lang="zh-CN" altLang="zh-CN" sz="1400" dirty="0"/>
              <a:t>和</a:t>
            </a:r>
            <a:r>
              <a:rPr lang="en-US" altLang="zh-CN" sz="1400" dirty="0"/>
              <a:t>O.40mm(</a:t>
            </a:r>
            <a:r>
              <a:rPr lang="zh-CN" altLang="zh-CN" sz="1400" dirty="0"/>
              <a:t>前端面直径分别为不大于和大于</a:t>
            </a:r>
            <a:r>
              <a:rPr lang="en-US" altLang="zh-CN" sz="1400" dirty="0"/>
              <a:t>300mm</a:t>
            </a:r>
            <a:r>
              <a:rPr lang="zh-CN" altLang="zh-CN" sz="1400" dirty="0"/>
              <a:t>者</a:t>
            </a:r>
            <a:r>
              <a:rPr lang="en-US" altLang="zh-CN" sz="1400" dirty="0"/>
              <a:t>)</a:t>
            </a:r>
            <a:r>
              <a:rPr lang="zh-CN" altLang="zh-CN" sz="1400" dirty="0"/>
              <a:t>，外轴颈径向圆跳动应不大于</a:t>
            </a:r>
            <a:r>
              <a:rPr lang="en-US" altLang="zh-CN" sz="1400" dirty="0"/>
              <a:t>O.30mm</a:t>
            </a:r>
            <a:r>
              <a:rPr lang="zh-CN" altLang="zh-CN" sz="1400" dirty="0"/>
              <a:t>。</a:t>
            </a:r>
          </a:p>
          <a:p>
            <a:pPr marL="0" indent="0">
              <a:buNone/>
            </a:pPr>
            <a:r>
              <a:rPr lang="zh-CN" altLang="zh-CN" sz="1400" dirty="0"/>
              <a:t>分段式桥壳以桥壳的结合圆柱面、结合平面及另一端内锥面为支承，内外轴颈径向圆跳动应不大于</a:t>
            </a:r>
            <a:r>
              <a:rPr lang="en-US" altLang="zh-CN" sz="1400" dirty="0"/>
              <a:t>O.25mm</a:t>
            </a:r>
            <a:r>
              <a:rPr lang="zh-CN" altLang="zh-CN" sz="1400" dirty="0"/>
              <a:t>，桥壳与减速器结合平面的端面圆跳动应不大于</a:t>
            </a:r>
            <a:r>
              <a:rPr lang="en-US" altLang="zh-CN" sz="1400" dirty="0"/>
              <a:t>O.10mm</a:t>
            </a:r>
            <a:r>
              <a:rPr lang="zh-CN" altLang="zh-CN" sz="1400" dirty="0"/>
              <a:t>和</a:t>
            </a:r>
            <a:r>
              <a:rPr lang="en-US" altLang="zh-CN" sz="1400" dirty="0"/>
              <a:t>0.08mm(</a:t>
            </a:r>
            <a:r>
              <a:rPr lang="zh-CN" altLang="zh-CN" sz="1400" dirty="0"/>
              <a:t>结合平面直径分别为大于和不大于</a:t>
            </a:r>
            <a:r>
              <a:rPr lang="en-US" altLang="zh-CN" sz="1400" dirty="0"/>
              <a:t>200mm</a:t>
            </a:r>
            <a:r>
              <a:rPr lang="zh-CN" altLang="zh-CN" sz="1400" dirty="0"/>
              <a:t>者</a:t>
            </a:r>
            <a:r>
              <a:rPr lang="en-US" altLang="zh-CN" sz="1400" dirty="0"/>
              <a:t>)</a:t>
            </a:r>
            <a:r>
              <a:rPr lang="zh-CN" altLang="zh-CN" sz="1400" dirty="0"/>
              <a:t>。桥壳油封颈的径向磨损应不大于</a:t>
            </a:r>
            <a:r>
              <a:rPr lang="en-US" altLang="zh-CN" sz="1400" dirty="0"/>
              <a:t>0.15mm</a:t>
            </a:r>
            <a:r>
              <a:rPr lang="zh-CN" altLang="zh-CN" sz="1400" dirty="0"/>
              <a:t>。</a:t>
            </a:r>
          </a:p>
          <a:p>
            <a:pPr marL="0" indent="0">
              <a:buNone/>
            </a:pPr>
            <a:r>
              <a:rPr lang="zh-CN" altLang="zh-CN" sz="1400" dirty="0"/>
              <a:t>桥壳与制动毂底盘结合平面及圆柱面对桥壳轴线的端面圆跳动及径向圆跳动均应不大于</a:t>
            </a:r>
            <a:r>
              <a:rPr lang="en-US" altLang="zh-CN" sz="1400" dirty="0"/>
              <a:t>0.10mm</a:t>
            </a:r>
            <a:r>
              <a:rPr lang="zh-CN" altLang="zh-CN" sz="1400" dirty="0"/>
              <a:t>。</a:t>
            </a:r>
          </a:p>
          <a:p>
            <a:pPr marL="0" indent="0">
              <a:buNone/>
            </a:pPr>
            <a:r>
              <a:rPr lang="en-US" altLang="zh-CN" sz="1400" dirty="0"/>
              <a:t>2.</a:t>
            </a:r>
            <a:r>
              <a:rPr lang="zh-CN" altLang="zh-CN" sz="1400" dirty="0"/>
              <a:t>主减速器壳</a:t>
            </a:r>
          </a:p>
          <a:p>
            <a:pPr marL="0" indent="0">
              <a:buNone/>
            </a:pPr>
            <a:r>
              <a:rPr lang="zh-CN" altLang="zh-CN" sz="1400" dirty="0"/>
              <a:t>壳体上各承孔与轴承</a:t>
            </a:r>
            <a:r>
              <a:rPr lang="en-US" altLang="zh-CN" sz="1400" dirty="0"/>
              <a:t>(</a:t>
            </a:r>
            <a:r>
              <a:rPr lang="zh-CN" altLang="zh-CN" sz="1400" dirty="0"/>
              <a:t>或轴承盖</a:t>
            </a:r>
            <a:r>
              <a:rPr lang="en-US" altLang="zh-CN" sz="1400" dirty="0"/>
              <a:t>)</a:t>
            </a:r>
            <a:r>
              <a:rPr lang="zh-CN" altLang="zh-CN" sz="1400" dirty="0"/>
              <a:t>的配合应符合原设计规定。属过盈配合者，其使用限度一般不超过</a:t>
            </a:r>
            <a:r>
              <a:rPr lang="en-US" altLang="zh-CN" sz="1400" dirty="0"/>
              <a:t>O.02mm</a:t>
            </a:r>
            <a:r>
              <a:rPr lang="zh-CN" altLang="zh-CN" sz="1400" dirty="0"/>
              <a:t>的配合间隙。</a:t>
            </a:r>
          </a:p>
          <a:p>
            <a:pPr marL="0" indent="0">
              <a:buNone/>
            </a:pPr>
            <a:r>
              <a:rPr lang="zh-CN" altLang="zh-CN" sz="1400" dirty="0"/>
              <a:t>差速器左、右轴承承孔同轴度误差应不大于</a:t>
            </a:r>
            <a:r>
              <a:rPr lang="en-US" altLang="zh-CN" sz="1400" dirty="0"/>
              <a:t>O.10mm</a:t>
            </a:r>
            <a:r>
              <a:rPr lang="zh-CN" altLang="zh-CN" sz="1400" dirty="0"/>
              <a:t>。</a:t>
            </a:r>
          </a:p>
          <a:p>
            <a:pPr marL="0" indent="0">
              <a:buNone/>
            </a:pPr>
            <a:r>
              <a:rPr lang="zh-CN" altLang="zh-CN" sz="1400" dirty="0"/>
              <a:t>减速器壳各横轴支承孔轴线对前端面的平行度误差应不大于</a:t>
            </a:r>
            <a:r>
              <a:rPr lang="en-US" altLang="zh-CN" sz="1400" dirty="0"/>
              <a:t>O.12mm</a:t>
            </a:r>
            <a:r>
              <a:rPr lang="zh-CN" altLang="zh-CN" sz="1400" dirty="0"/>
              <a:t>和</a:t>
            </a:r>
            <a:r>
              <a:rPr lang="en-US" altLang="zh-CN" sz="1400" dirty="0"/>
              <a:t>O.10mm(</a:t>
            </a:r>
            <a:r>
              <a:rPr lang="zh-CN" altLang="zh-CN" sz="1400" dirty="0"/>
              <a:t>轴线长度分别为大于和不大于</a:t>
            </a:r>
            <a:r>
              <a:rPr lang="en-US" altLang="zh-CN" sz="1400" dirty="0"/>
              <a:t>200mm</a:t>
            </a:r>
            <a:r>
              <a:rPr lang="zh-CN" altLang="zh-CN" sz="1400" dirty="0"/>
              <a:t>者</a:t>
            </a:r>
            <a:r>
              <a:rPr lang="en-US" altLang="zh-CN" sz="1400" dirty="0"/>
              <a:t>)</a:t>
            </a:r>
            <a:r>
              <a:rPr lang="zh-CN" altLang="zh-CN" sz="1400" dirty="0"/>
              <a:t>。纵轴线对横轴线的垂直度误差应不大于</a:t>
            </a:r>
            <a:r>
              <a:rPr lang="en-US" altLang="zh-CN" sz="1400" dirty="0"/>
              <a:t>0.16mm</a:t>
            </a:r>
            <a:r>
              <a:rPr lang="zh-CN" altLang="zh-CN" sz="1400" dirty="0"/>
              <a:t>和</a:t>
            </a:r>
            <a:r>
              <a:rPr lang="en-US" altLang="zh-CN" sz="1400" dirty="0"/>
              <a:t>0.2mm(</a:t>
            </a:r>
            <a:r>
              <a:rPr lang="zh-CN" altLang="zh-CN" sz="1400" dirty="0"/>
              <a:t>纵轴线长度分别为大于和不大于</a:t>
            </a:r>
            <a:r>
              <a:rPr lang="en-US" altLang="zh-CN" sz="1400" dirty="0"/>
              <a:t>300mm</a:t>
            </a:r>
            <a:r>
              <a:rPr lang="zh-CN" altLang="zh-CN" sz="1400" dirty="0"/>
              <a:t>者</a:t>
            </a:r>
            <a:r>
              <a:rPr lang="en-US" altLang="zh-CN" sz="1400" dirty="0"/>
              <a:t>)</a:t>
            </a:r>
            <a:r>
              <a:rPr lang="zh-CN" altLang="zh-CN" sz="1400" dirty="0"/>
              <a:t>。纵横线应位于同一平面</a:t>
            </a:r>
            <a:r>
              <a:rPr lang="en-US" altLang="zh-CN" sz="1400" dirty="0"/>
              <a:t>(</a:t>
            </a:r>
            <a:r>
              <a:rPr lang="zh-CN" altLang="zh-CN" sz="1400" dirty="0"/>
              <a:t>双曲线齿轮结构除外</a:t>
            </a:r>
            <a:r>
              <a:rPr lang="en-US" altLang="zh-CN" sz="1400" dirty="0"/>
              <a:t>)</a:t>
            </a:r>
            <a:r>
              <a:rPr lang="zh-CN" altLang="zh-CN" sz="1400" dirty="0"/>
              <a:t>，其位置度误差应不大于</a:t>
            </a:r>
            <a:r>
              <a:rPr lang="en-US" altLang="zh-CN" sz="1400" dirty="0"/>
              <a:t>O.08mm</a:t>
            </a:r>
            <a:r>
              <a:rPr lang="zh-CN" altLang="zh-CN" sz="1400" dirty="0"/>
              <a:t>。</a:t>
            </a:r>
          </a:p>
          <a:p>
            <a:pPr marL="0" indent="0">
              <a:buNone/>
            </a:pPr>
            <a:r>
              <a:rPr lang="en-US" altLang="zh-CN" sz="1400" dirty="0"/>
              <a:t>3.</a:t>
            </a:r>
            <a:r>
              <a:rPr lang="zh-CN" altLang="zh-CN" sz="1400" dirty="0"/>
              <a:t>半轴</a:t>
            </a:r>
          </a:p>
          <a:p>
            <a:pPr marL="0" indent="0">
              <a:buNone/>
            </a:pPr>
            <a:r>
              <a:rPr lang="zh-CN" altLang="zh-CN" sz="1400" dirty="0"/>
              <a:t>对半轴应进行探伤检查，若有裂纹应予报废。</a:t>
            </a:r>
          </a:p>
          <a:p>
            <a:pPr marL="0" indent="0">
              <a:buNone/>
            </a:pPr>
            <a:r>
              <a:rPr lang="zh-CN" altLang="zh-CN" sz="1400" dirty="0"/>
              <a:t>半轴花键应无明显扭曲，否则应报废。花键齿侧间隙不得大于原设计规定</a:t>
            </a:r>
            <a:r>
              <a:rPr lang="en-US" altLang="zh-CN" sz="1400" dirty="0"/>
              <a:t>O.15mm</a:t>
            </a:r>
            <a:r>
              <a:rPr lang="zh-CN" altLang="zh-CN" sz="1400" dirty="0"/>
              <a:t>。</a:t>
            </a:r>
          </a:p>
          <a:p>
            <a:pPr marL="0" indent="0">
              <a:buNone/>
            </a:pPr>
            <a:r>
              <a:rPr lang="zh-CN" altLang="zh-CN" sz="1400" dirty="0"/>
              <a:t>以半轴轴线为基准，中部未加工部分径向圆跳动应不大于</a:t>
            </a:r>
            <a:r>
              <a:rPr lang="en-US" altLang="zh-CN" sz="1400" dirty="0"/>
              <a:t>1.30mm</a:t>
            </a:r>
            <a:r>
              <a:rPr lang="zh-CN" altLang="zh-CN" sz="1400" dirty="0"/>
              <a:t>，花键外圆柱面径向圆跳动应不大于</a:t>
            </a:r>
            <a:r>
              <a:rPr lang="en-US" altLang="zh-CN" sz="1400" dirty="0"/>
              <a:t>0.25mm</a:t>
            </a:r>
            <a:r>
              <a:rPr lang="zh-CN" altLang="zh-CN" sz="1400" dirty="0"/>
              <a:t>，半轴突缘内端面圆跳动应不大于</a:t>
            </a:r>
            <a:r>
              <a:rPr lang="en-US" altLang="zh-CN" sz="1400" dirty="0"/>
              <a:t>0.15mm</a:t>
            </a:r>
            <a:r>
              <a:rPr lang="zh-CN" altLang="zh-CN" sz="1400" dirty="0"/>
              <a:t>。</a:t>
            </a:r>
          </a:p>
        </p:txBody>
      </p:sp>
    </p:spTree>
    <p:extLst>
      <p:ext uri="{BB962C8B-B14F-4D97-AF65-F5344CB8AC3E}">
        <p14:creationId xmlns:p14="http://schemas.microsoft.com/office/powerpoint/2010/main" val="38731383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683568" y="1082344"/>
            <a:ext cx="72728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5963">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0">
              <a:buNone/>
            </a:pPr>
            <a:r>
              <a:rPr lang="zh-CN" altLang="en-US" sz="2800" dirty="0" smtClean="0"/>
              <a:t>三、</a:t>
            </a:r>
            <a:r>
              <a:rPr lang="zh-CN" altLang="zh-CN" sz="2800" dirty="0" smtClean="0"/>
              <a:t>驱动</a:t>
            </a:r>
            <a:r>
              <a:rPr lang="zh-CN" altLang="zh-CN" sz="2800" dirty="0"/>
              <a:t>桥的装配调整一般包括主减速器和差速器的装配调整、轮毂的装配调整。</a:t>
            </a:r>
            <a:endParaRPr lang="zh-CN" altLang="zh-CN" sz="2800" dirty="0"/>
          </a:p>
        </p:txBody>
      </p:sp>
      <p:pic>
        <p:nvPicPr>
          <p:cNvPr id="4" name="图片 16" descr="wps7F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2067694"/>
            <a:ext cx="3168352" cy="2869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7287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323528" y="1347614"/>
            <a:ext cx="8496944" cy="2879777"/>
          </a:xfrm>
          <a:prstGeom prst="rect">
            <a:avLst/>
          </a:prstGeom>
        </p:spPr>
        <p:txBody>
          <a:bodyPr anchor="ctr">
            <a:noAutofit/>
          </a:bodyPr>
          <a:lstStyle/>
          <a:p>
            <a:r>
              <a:rPr lang="zh-CN" altLang="en-US" sz="1400" dirty="0" smtClean="0"/>
              <a:t>一选择题</a:t>
            </a:r>
            <a:endParaRPr lang="en-US" altLang="zh-CN" sz="1400" dirty="0" smtClean="0"/>
          </a:p>
          <a:p>
            <a:r>
              <a:rPr lang="en-US" altLang="zh-CN" sz="1400" dirty="0" smtClean="0"/>
              <a:t>1</a:t>
            </a:r>
            <a:r>
              <a:rPr lang="en-US" altLang="zh-CN" sz="1400" dirty="0"/>
              <a:t>.</a:t>
            </a:r>
            <a:r>
              <a:rPr lang="zh-CN" altLang="zh-CN" sz="1400" dirty="0"/>
              <a:t>主减速器调整时以（</a:t>
            </a:r>
            <a:r>
              <a:rPr lang="en-US" altLang="zh-CN" sz="1400" dirty="0"/>
              <a:t>  </a:t>
            </a:r>
            <a:r>
              <a:rPr lang="zh-CN" altLang="zh-CN" sz="1400" dirty="0"/>
              <a:t>）。</a:t>
            </a:r>
          </a:p>
          <a:p>
            <a:r>
              <a:rPr lang="en-US" altLang="zh-CN" sz="1400" dirty="0"/>
              <a:t>A.</a:t>
            </a:r>
            <a:r>
              <a:rPr lang="zh-CN" altLang="zh-CN" sz="1400" dirty="0"/>
              <a:t>主动锥齿轮轴位置为主 </a:t>
            </a:r>
            <a:r>
              <a:rPr lang="en-US" altLang="zh-CN" sz="1400" dirty="0"/>
              <a:t> B.</a:t>
            </a:r>
            <a:r>
              <a:rPr lang="zh-CN" altLang="zh-CN" sz="1400" dirty="0"/>
              <a:t>从动锥齿轮轴位置为主</a:t>
            </a:r>
            <a:r>
              <a:rPr lang="en-US" altLang="zh-CN" sz="1400" dirty="0"/>
              <a:t>  C.</a:t>
            </a:r>
            <a:r>
              <a:rPr lang="zh-CN" altLang="zh-CN" sz="1400" dirty="0"/>
              <a:t>啮合印痕调整为主，啮合间隙调整为辅</a:t>
            </a:r>
            <a:r>
              <a:rPr lang="en-US" altLang="zh-CN" sz="1400" dirty="0"/>
              <a:t>  D.</a:t>
            </a:r>
            <a:r>
              <a:rPr lang="zh-CN" altLang="zh-CN" sz="1400" dirty="0"/>
              <a:t>啮合间隙调整为主，啮合印痕调整为辅</a:t>
            </a:r>
          </a:p>
          <a:p>
            <a:r>
              <a:rPr lang="en-US" altLang="zh-CN" sz="1400" dirty="0" smtClean="0"/>
              <a:t>2</a:t>
            </a:r>
            <a:r>
              <a:rPr lang="en-US" altLang="zh-CN" sz="1400" dirty="0"/>
              <a:t>.</a:t>
            </a:r>
            <a:r>
              <a:rPr lang="zh-CN" altLang="zh-CN" sz="1400" dirty="0"/>
              <a:t>单级主减速器从动锥齿轮轴承就是（</a:t>
            </a:r>
            <a:r>
              <a:rPr lang="en-US" altLang="zh-CN" sz="1400" dirty="0"/>
              <a:t>  </a:t>
            </a:r>
            <a:r>
              <a:rPr lang="zh-CN" altLang="zh-CN" sz="1400" dirty="0"/>
              <a:t>）。</a:t>
            </a:r>
          </a:p>
          <a:p>
            <a:r>
              <a:rPr lang="en-US" altLang="zh-CN" sz="1400" dirty="0"/>
              <a:t>A.</a:t>
            </a:r>
            <a:r>
              <a:rPr lang="zh-CN" altLang="zh-CN" sz="1400" dirty="0"/>
              <a:t>轮毂轴承</a:t>
            </a:r>
            <a:r>
              <a:rPr lang="en-US" altLang="zh-CN" sz="1400" dirty="0"/>
              <a:t>  B.</a:t>
            </a:r>
            <a:r>
              <a:rPr lang="zh-CN" altLang="zh-CN" sz="1400" dirty="0"/>
              <a:t>差速器轴承</a:t>
            </a:r>
            <a:r>
              <a:rPr lang="en-US" altLang="zh-CN" sz="1400" dirty="0"/>
              <a:t>  C.</a:t>
            </a:r>
            <a:r>
              <a:rPr lang="zh-CN" altLang="zh-CN" sz="1400" dirty="0"/>
              <a:t>主动锥齿轮轴</a:t>
            </a:r>
            <a:r>
              <a:rPr lang="zh-CN" altLang="zh-CN" sz="1400" dirty="0" smtClean="0"/>
              <a:t>轴承</a:t>
            </a:r>
          </a:p>
          <a:p>
            <a:r>
              <a:rPr lang="en-US" altLang="zh-CN" sz="1400" dirty="0" smtClean="0"/>
              <a:t>3.</a:t>
            </a:r>
            <a:r>
              <a:rPr lang="zh-CN" altLang="zh-CN" sz="1400" dirty="0" smtClean="0"/>
              <a:t>主减速器的装配调整顺序一般是在总体装配前，应（</a:t>
            </a:r>
            <a:r>
              <a:rPr lang="en-US" altLang="zh-CN" sz="1400" dirty="0" smtClean="0"/>
              <a:t>  </a:t>
            </a:r>
            <a:r>
              <a:rPr lang="zh-CN" altLang="zh-CN" sz="1400" dirty="0" smtClean="0"/>
              <a:t>）。</a:t>
            </a:r>
          </a:p>
          <a:p>
            <a:r>
              <a:rPr lang="en-US" altLang="zh-CN" sz="1400" dirty="0" smtClean="0"/>
              <a:t>A</a:t>
            </a:r>
            <a:r>
              <a:rPr lang="en-US" altLang="zh-CN" sz="1400" dirty="0"/>
              <a:t>.</a:t>
            </a:r>
            <a:r>
              <a:rPr lang="zh-CN" altLang="zh-CN" sz="1400" dirty="0"/>
              <a:t>先分别调整主、从动齿轮各轴承预紧度，再在装配中调整主、从动锥齿轮啮合印痕和间隙</a:t>
            </a:r>
            <a:r>
              <a:rPr lang="en-US" altLang="zh-CN" sz="1400" dirty="0"/>
              <a:t>  B.</a:t>
            </a:r>
            <a:r>
              <a:rPr lang="zh-CN" altLang="zh-CN" sz="1400" dirty="0"/>
              <a:t>先在装配中调整主、从动锥齿轮啮合印痕和间隙，再分别调整主、从动齿轮各轴承预紧度</a:t>
            </a:r>
            <a:r>
              <a:rPr lang="en-US" altLang="zh-CN" sz="1400" dirty="0"/>
              <a:t>  C.</a:t>
            </a:r>
            <a:r>
              <a:rPr lang="zh-CN" altLang="zh-CN" sz="1400" dirty="0"/>
              <a:t>主、从动齿轮各轴承预紧度和间隙同时调整</a:t>
            </a:r>
          </a:p>
          <a:p>
            <a:r>
              <a:rPr lang="zh-CN" altLang="en-US" sz="1400" dirty="0" smtClean="0"/>
              <a:t>二</a:t>
            </a:r>
            <a:r>
              <a:rPr lang="zh-CN" altLang="zh-CN" sz="1400" dirty="0" smtClean="0"/>
              <a:t>、</a:t>
            </a:r>
            <a:r>
              <a:rPr lang="zh-CN" altLang="zh-CN" sz="1400" dirty="0"/>
              <a:t>简答题</a:t>
            </a:r>
          </a:p>
          <a:p>
            <a:r>
              <a:rPr lang="en-US" altLang="zh-CN" sz="1400" dirty="0"/>
              <a:t>1</a:t>
            </a:r>
            <a:r>
              <a:rPr lang="en-US" altLang="zh-CN" sz="1400" dirty="0" smtClean="0"/>
              <a:t>.</a:t>
            </a:r>
            <a:r>
              <a:rPr lang="zh-CN" altLang="zh-CN" sz="1400" dirty="0"/>
              <a:t>主减速器调整内容有哪些？如何调整？</a:t>
            </a:r>
          </a:p>
          <a:p>
            <a:pPr lvl="0" indent="719138" fontAlgn="base">
              <a:lnSpc>
                <a:spcPct val="125000"/>
              </a:lnSpc>
              <a:spcBef>
                <a:spcPct val="0"/>
              </a:spcBef>
              <a:spcAft>
                <a:spcPct val="0"/>
              </a:spcAft>
            </a:pPr>
            <a:endParaRPr lang="en-US" altLang="zh-CN" sz="90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3763</TotalTime>
  <Words>803</Words>
  <Application>Microsoft Office PowerPoint</Application>
  <PresentationFormat>全屏显示(16:9)</PresentationFormat>
  <Paragraphs>34</Paragraphs>
  <Slides>5</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5</vt:i4>
      </vt:variant>
    </vt:vector>
  </HeadingPairs>
  <TitlesOfParts>
    <vt:vector size="16" baseType="lpstr">
      <vt:lpstr>Adobe 黑体 Std R</vt: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125</cp:revision>
  <dcterms:created xsi:type="dcterms:W3CDTF">2014-02-17T07:50:13Z</dcterms:created>
  <dcterms:modified xsi:type="dcterms:W3CDTF">2017-01-02T14:23:21Z</dcterms:modified>
</cp:coreProperties>
</file>