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2" r:id="rId2"/>
    <p:sldMasterId id="2147483674" r:id="rId3"/>
  </p:sldMasterIdLst>
  <p:notesMasterIdLst>
    <p:notesMasterId r:id="rId57"/>
  </p:notesMasterIdLst>
  <p:sldIdLst>
    <p:sldId id="257" r:id="rId4"/>
    <p:sldId id="289" r:id="rId5"/>
    <p:sldId id="290" r:id="rId6"/>
    <p:sldId id="291" r:id="rId7"/>
    <p:sldId id="292" r:id="rId8"/>
    <p:sldId id="293" r:id="rId9"/>
    <p:sldId id="294" r:id="rId10"/>
    <p:sldId id="295" r:id="rId11"/>
    <p:sldId id="296" r:id="rId12"/>
    <p:sldId id="297" r:id="rId13"/>
    <p:sldId id="298" r:id="rId14"/>
    <p:sldId id="300" r:id="rId15"/>
    <p:sldId id="299" r:id="rId16"/>
    <p:sldId id="301" r:id="rId17"/>
    <p:sldId id="303" r:id="rId18"/>
    <p:sldId id="302" r:id="rId19"/>
    <p:sldId id="304" r:id="rId20"/>
    <p:sldId id="305" r:id="rId21"/>
    <p:sldId id="306" r:id="rId22"/>
    <p:sldId id="307" r:id="rId23"/>
    <p:sldId id="308" r:id="rId24"/>
    <p:sldId id="309" r:id="rId25"/>
    <p:sldId id="310" r:id="rId26"/>
    <p:sldId id="311" r:id="rId27"/>
    <p:sldId id="312" r:id="rId28"/>
    <p:sldId id="314" r:id="rId29"/>
    <p:sldId id="313" r:id="rId30"/>
    <p:sldId id="317" r:id="rId31"/>
    <p:sldId id="315" r:id="rId32"/>
    <p:sldId id="316" r:id="rId33"/>
    <p:sldId id="318" r:id="rId34"/>
    <p:sldId id="319" r:id="rId35"/>
    <p:sldId id="321" r:id="rId36"/>
    <p:sldId id="320" r:id="rId37"/>
    <p:sldId id="322" r:id="rId38"/>
    <p:sldId id="323" r:id="rId39"/>
    <p:sldId id="324" r:id="rId40"/>
    <p:sldId id="325" r:id="rId41"/>
    <p:sldId id="326" r:id="rId42"/>
    <p:sldId id="327" r:id="rId43"/>
    <p:sldId id="328" r:id="rId44"/>
    <p:sldId id="329" r:id="rId45"/>
    <p:sldId id="330" r:id="rId46"/>
    <p:sldId id="331" r:id="rId47"/>
    <p:sldId id="332" r:id="rId48"/>
    <p:sldId id="333" r:id="rId49"/>
    <p:sldId id="334" r:id="rId50"/>
    <p:sldId id="335" r:id="rId51"/>
    <p:sldId id="336" r:id="rId52"/>
    <p:sldId id="337" r:id="rId53"/>
    <p:sldId id="338" r:id="rId54"/>
    <p:sldId id="339" r:id="rId55"/>
    <p:sldId id="341" r:id="rId56"/>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Calibri" pitchFamily="34" charset="0"/>
        <a:ea typeface="+mn-ea"/>
        <a:cs typeface="Angsana New" pitchFamily="18" charset="-34"/>
      </a:defRPr>
    </a:lvl1pPr>
    <a:lvl2pPr marL="457200" algn="l" rtl="0" fontAlgn="base">
      <a:spcBef>
        <a:spcPct val="0"/>
      </a:spcBef>
      <a:spcAft>
        <a:spcPct val="0"/>
      </a:spcAft>
      <a:defRPr kern="1200">
        <a:solidFill>
          <a:schemeClr val="tx1"/>
        </a:solidFill>
        <a:latin typeface="Calibri" pitchFamily="34" charset="0"/>
        <a:ea typeface="+mn-ea"/>
        <a:cs typeface="Angsana New" pitchFamily="18" charset="-34"/>
      </a:defRPr>
    </a:lvl2pPr>
    <a:lvl3pPr marL="914400" algn="l" rtl="0" fontAlgn="base">
      <a:spcBef>
        <a:spcPct val="0"/>
      </a:spcBef>
      <a:spcAft>
        <a:spcPct val="0"/>
      </a:spcAft>
      <a:defRPr kern="1200">
        <a:solidFill>
          <a:schemeClr val="tx1"/>
        </a:solidFill>
        <a:latin typeface="Calibri" pitchFamily="34" charset="0"/>
        <a:ea typeface="+mn-ea"/>
        <a:cs typeface="Angsana New" pitchFamily="18" charset="-34"/>
      </a:defRPr>
    </a:lvl3pPr>
    <a:lvl4pPr marL="1371600" algn="l" rtl="0" fontAlgn="base">
      <a:spcBef>
        <a:spcPct val="0"/>
      </a:spcBef>
      <a:spcAft>
        <a:spcPct val="0"/>
      </a:spcAft>
      <a:defRPr kern="1200">
        <a:solidFill>
          <a:schemeClr val="tx1"/>
        </a:solidFill>
        <a:latin typeface="Calibri" pitchFamily="34" charset="0"/>
        <a:ea typeface="+mn-ea"/>
        <a:cs typeface="Angsana New" pitchFamily="18" charset="-34"/>
      </a:defRPr>
    </a:lvl4pPr>
    <a:lvl5pPr marL="1828800" algn="l" rtl="0" fontAlgn="base">
      <a:spcBef>
        <a:spcPct val="0"/>
      </a:spcBef>
      <a:spcAft>
        <a:spcPct val="0"/>
      </a:spcAft>
      <a:defRPr kern="1200">
        <a:solidFill>
          <a:schemeClr val="tx1"/>
        </a:solidFill>
        <a:latin typeface="Calibri" pitchFamily="34" charset="0"/>
        <a:ea typeface="+mn-ea"/>
        <a:cs typeface="Angsana New" pitchFamily="18" charset="-34"/>
      </a:defRPr>
    </a:lvl5pPr>
    <a:lvl6pPr marL="2286000" algn="l" defTabSz="914400" rtl="0" eaLnBrk="1" latinLnBrk="0" hangingPunct="1">
      <a:defRPr kern="1200">
        <a:solidFill>
          <a:schemeClr val="tx1"/>
        </a:solidFill>
        <a:latin typeface="Calibri" pitchFamily="34" charset="0"/>
        <a:ea typeface="+mn-ea"/>
        <a:cs typeface="Angsana New" pitchFamily="18" charset="-34"/>
      </a:defRPr>
    </a:lvl6pPr>
    <a:lvl7pPr marL="2743200" algn="l" defTabSz="914400" rtl="0" eaLnBrk="1" latinLnBrk="0" hangingPunct="1">
      <a:defRPr kern="1200">
        <a:solidFill>
          <a:schemeClr val="tx1"/>
        </a:solidFill>
        <a:latin typeface="Calibri" pitchFamily="34" charset="0"/>
        <a:ea typeface="+mn-ea"/>
        <a:cs typeface="Angsana New" pitchFamily="18" charset="-34"/>
      </a:defRPr>
    </a:lvl7pPr>
    <a:lvl8pPr marL="3200400" algn="l" defTabSz="914400" rtl="0" eaLnBrk="1" latinLnBrk="0" hangingPunct="1">
      <a:defRPr kern="1200">
        <a:solidFill>
          <a:schemeClr val="tx1"/>
        </a:solidFill>
        <a:latin typeface="Calibri" pitchFamily="34" charset="0"/>
        <a:ea typeface="+mn-ea"/>
        <a:cs typeface="Angsana New" pitchFamily="18" charset="-34"/>
      </a:defRPr>
    </a:lvl8pPr>
    <a:lvl9pPr marL="3657600" algn="l" defTabSz="914400" rtl="0" eaLnBrk="1" latinLnBrk="0" hangingPunct="1">
      <a:defRPr kern="1200">
        <a:solidFill>
          <a:schemeClr val="tx1"/>
        </a:solidFill>
        <a:latin typeface="Calibri" pitchFamily="34" charset="0"/>
        <a:ea typeface="+mn-ea"/>
        <a:cs typeface="Angsana New" pitchFamily="18" charset="-34"/>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92" autoAdjust="0"/>
    <p:restoredTop sz="93216" autoAdjust="0"/>
  </p:normalViewPr>
  <p:slideViewPr>
    <p:cSldViewPr>
      <p:cViewPr varScale="1">
        <p:scale>
          <a:sx n="58" d="100"/>
          <a:sy n="58" d="100"/>
        </p:scale>
        <p:origin x="90" y="642"/>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slide" Target="slides/slide36.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slide" Target="slides/slide39.xml"/><Relationship Id="rId47" Type="http://schemas.openxmlformats.org/officeDocument/2006/relationships/slide" Target="slides/slide44.xml"/><Relationship Id="rId50" Type="http://schemas.openxmlformats.org/officeDocument/2006/relationships/slide" Target="slides/slide47.xml"/><Relationship Id="rId55" Type="http://schemas.openxmlformats.org/officeDocument/2006/relationships/slide" Target="slides/slide52.xml"/><Relationship Id="rId7" Type="http://schemas.openxmlformats.org/officeDocument/2006/relationships/slide" Target="slides/slide4.xml"/><Relationship Id="rId2" Type="http://schemas.openxmlformats.org/officeDocument/2006/relationships/slideMaster" Target="slideMasters/slideMaster1.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41" Type="http://schemas.openxmlformats.org/officeDocument/2006/relationships/slide" Target="slides/slide38.xml"/><Relationship Id="rId54" Type="http://schemas.openxmlformats.org/officeDocument/2006/relationships/slide" Target="slides/slide51.xml"/><Relationship Id="rId1" Type="http://schemas.openxmlformats.org/officeDocument/2006/relationships/customXml" Target="../customXml/item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slide" Target="slides/slide37.xml"/><Relationship Id="rId45" Type="http://schemas.openxmlformats.org/officeDocument/2006/relationships/slide" Target="slides/slide42.xml"/><Relationship Id="rId53" Type="http://schemas.openxmlformats.org/officeDocument/2006/relationships/slide" Target="slides/slide50.xml"/><Relationship Id="rId58" Type="http://schemas.openxmlformats.org/officeDocument/2006/relationships/presProps" Target="presProp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49" Type="http://schemas.openxmlformats.org/officeDocument/2006/relationships/slide" Target="slides/slide46.xml"/><Relationship Id="rId57" Type="http://schemas.openxmlformats.org/officeDocument/2006/relationships/notesMaster" Target="notesMasters/notesMaster1.xml"/><Relationship Id="rId61" Type="http://schemas.openxmlformats.org/officeDocument/2006/relationships/tableStyles" Target="tableStyles.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4" Type="http://schemas.openxmlformats.org/officeDocument/2006/relationships/slide" Target="slides/slide41.xml"/><Relationship Id="rId52" Type="http://schemas.openxmlformats.org/officeDocument/2006/relationships/slide" Target="slides/slide49.xml"/><Relationship Id="rId60" Type="http://schemas.openxmlformats.org/officeDocument/2006/relationships/theme" Target="theme/theme1.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slide" Target="slides/slide40.xml"/><Relationship Id="rId48" Type="http://schemas.openxmlformats.org/officeDocument/2006/relationships/slide" Target="slides/slide45.xml"/><Relationship Id="rId56" Type="http://schemas.openxmlformats.org/officeDocument/2006/relationships/slide" Target="slides/slide53.xml"/><Relationship Id="rId8" Type="http://schemas.openxmlformats.org/officeDocument/2006/relationships/slide" Target="slides/slide5.xml"/><Relationship Id="rId51" Type="http://schemas.openxmlformats.org/officeDocument/2006/relationships/slide" Target="slides/slide48.xml"/><Relationship Id="rId3" Type="http://schemas.openxmlformats.org/officeDocument/2006/relationships/slideMaster" Target="slideMasters/slideMaster2.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slide" Target="slides/slide43.xml"/><Relationship Id="rId59"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cs typeface="+mn-cs"/>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43CDA3A2-166C-447C-8852-B4A6ED6D2051}" type="datetimeFigureOut">
              <a:rPr lang="en-US" altLang="zh-CN"/>
              <a:pPr/>
              <a:t>6/27/2016</a:t>
            </a:fld>
            <a:endParaRPr lang="en-US" altLang="zh-CN"/>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cs typeface="+mn-cs"/>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8A2317CB-3A9E-4DA9-8BEE-562FA4D35704}" type="slidenum">
              <a:rPr lang="en-US" altLang="zh-CN"/>
              <a:pPr/>
              <a:t>‹#›</a:t>
            </a:fld>
            <a:endParaRPr lang="en-US" altLang="zh-CN"/>
          </a:p>
        </p:txBody>
      </p:sp>
    </p:spTree>
    <p:extLst>
      <p:ext uri="{BB962C8B-B14F-4D97-AF65-F5344CB8AC3E}">
        <p14:creationId xmlns:p14="http://schemas.microsoft.com/office/powerpoint/2010/main" val="997451356"/>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843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zh-CN" smtClean="0"/>
          </a:p>
        </p:txBody>
      </p:sp>
      <p:sp>
        <p:nvSpPr>
          <p:cNvPr id="18436" name="Header Placeholder 3"/>
          <p:cNvSpPr>
            <a:spLocks noGrp="1"/>
          </p:cNvSpPr>
          <p:nvPr>
            <p:ph type="hdr" sz="quarter"/>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fontAlgn="base">
              <a:spcBef>
                <a:spcPct val="0"/>
              </a:spcBef>
              <a:spcAft>
                <a:spcPct val="0"/>
              </a:spcAft>
            </a:pPr>
            <a:endParaRPr lang="zh-CN" altLang="zh-CN" smtClean="0"/>
          </a:p>
        </p:txBody>
      </p:sp>
      <p:sp>
        <p:nvSpPr>
          <p:cNvPr id="18437" name="Date Placeholder 4"/>
          <p:cNvSpPr>
            <a:spLocks noGrp="1"/>
          </p:cNvSpPr>
          <p:nvPr>
            <p:ph type="dt" sz="quarter"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buSzPct val="100000"/>
            </a:pPr>
            <a:fld id="{2EA8FFDD-BBC3-4048-84B6-3BEDD8C21B03}" type="datetime8">
              <a:rPr lang="en-US" altLang="zh-CN">
                <a:solidFill>
                  <a:srgbClr val="000000"/>
                </a:solidFill>
                <a:sym typeface="Calibri" pitchFamily="34" charset="0"/>
              </a:rPr>
              <a:pPr>
                <a:buSzPct val="100000"/>
              </a:pPr>
              <a:t>6/27/2016 1:51 PM</a:t>
            </a:fld>
            <a:endParaRPr lang="en-US" altLang="zh-CN">
              <a:solidFill>
                <a:srgbClr val="000000"/>
              </a:solidFill>
              <a:sym typeface="Calibri" pitchFamily="34" charset="0"/>
            </a:endParaRPr>
          </a:p>
        </p:txBody>
      </p:sp>
      <p:sp>
        <p:nvSpPr>
          <p:cNvPr id="18438" name="Footer Placeholder 5"/>
          <p:cNvSpPr>
            <a:spLocks noGrp="1"/>
          </p:cNvSpPr>
          <p:nvPr>
            <p:ph type="ftr" sz="quarter" idx="4"/>
          </p:nvPr>
        </p:nvSpPr>
        <p:spPr bwMode="auto">
          <a:xfrm>
            <a:off x="0" y="8685213"/>
            <a:ext cx="6172200" cy="4572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fontAlgn="base">
              <a:spcBef>
                <a:spcPct val="0"/>
              </a:spcBef>
              <a:spcAft>
                <a:spcPct val="0"/>
              </a:spcAft>
              <a:buSzPct val="100000"/>
            </a:pPr>
            <a:r>
              <a:rPr lang="en-US" altLang="zh-CN" sz="500" smtClean="0">
                <a:solidFill>
                  <a:srgbClr val="000000"/>
                </a:solidFill>
                <a:sym typeface="Calibri" pitchFamily="34" charset="0"/>
              </a:rPr>
              <a:t>© 2007 Microsoft Corporation</a:t>
            </a:r>
            <a:r>
              <a:rPr lang="zh-CN" altLang="en-US" sz="500" smtClean="0">
                <a:solidFill>
                  <a:srgbClr val="000000"/>
                </a:solidFill>
                <a:sym typeface="Calibri" pitchFamily="34" charset="0"/>
              </a:rPr>
              <a:t>。 保留所有权利。 </a:t>
            </a:r>
            <a:r>
              <a:rPr lang="en-US" altLang="zh-CN" sz="500" smtClean="0">
                <a:solidFill>
                  <a:srgbClr val="000000"/>
                </a:solidFill>
                <a:sym typeface="Calibri" pitchFamily="34" charset="0"/>
              </a:rPr>
              <a:t>Microsoft</a:t>
            </a:r>
            <a:r>
              <a:rPr lang="zh-CN" altLang="en-US" sz="500" smtClean="0">
                <a:solidFill>
                  <a:srgbClr val="000000"/>
                </a:solidFill>
                <a:sym typeface="Calibri" pitchFamily="34" charset="0"/>
              </a:rPr>
              <a:t>、</a:t>
            </a:r>
            <a:r>
              <a:rPr lang="en-US" altLang="zh-CN" sz="500" smtClean="0">
                <a:solidFill>
                  <a:srgbClr val="000000"/>
                </a:solidFill>
                <a:sym typeface="Calibri" pitchFamily="34" charset="0"/>
              </a:rPr>
              <a:t>Windows</a:t>
            </a:r>
            <a:r>
              <a:rPr lang="zh-CN" altLang="en-US" sz="500" smtClean="0">
                <a:solidFill>
                  <a:srgbClr val="000000"/>
                </a:solidFill>
                <a:sym typeface="Calibri" pitchFamily="34" charset="0"/>
              </a:rPr>
              <a:t>、</a:t>
            </a:r>
            <a:r>
              <a:rPr lang="en-US" altLang="zh-CN" sz="500" smtClean="0">
                <a:solidFill>
                  <a:srgbClr val="000000"/>
                </a:solidFill>
                <a:sym typeface="Calibri" pitchFamily="34" charset="0"/>
              </a:rPr>
              <a:t>Windows Vista </a:t>
            </a:r>
            <a:r>
              <a:rPr lang="zh-CN" altLang="en-US" sz="500" smtClean="0">
                <a:solidFill>
                  <a:srgbClr val="000000"/>
                </a:solidFill>
                <a:sym typeface="Calibri" pitchFamily="34" charset="0"/>
              </a:rPr>
              <a:t>和其他产品名称是 </a:t>
            </a:r>
            <a:r>
              <a:rPr lang="en-US" altLang="zh-CN" sz="500" smtClean="0">
                <a:solidFill>
                  <a:srgbClr val="000000"/>
                </a:solidFill>
                <a:sym typeface="Calibri" pitchFamily="34" charset="0"/>
              </a:rPr>
              <a:t>Microsoft Corporation </a:t>
            </a:r>
            <a:r>
              <a:rPr lang="zh-CN" altLang="en-US" sz="500" smtClean="0">
                <a:solidFill>
                  <a:srgbClr val="000000"/>
                </a:solidFill>
                <a:sym typeface="Calibri" pitchFamily="34" charset="0"/>
              </a:rPr>
              <a:t>在美国和</a:t>
            </a:r>
            <a:r>
              <a:rPr lang="en-US" altLang="zh-CN" sz="500" smtClean="0">
                <a:solidFill>
                  <a:srgbClr val="000000"/>
                </a:solidFill>
                <a:sym typeface="Calibri" pitchFamily="34" charset="0"/>
              </a:rPr>
              <a:t>/</a:t>
            </a:r>
            <a:r>
              <a:rPr lang="zh-CN" altLang="en-US" sz="500" smtClean="0">
                <a:solidFill>
                  <a:srgbClr val="000000"/>
                </a:solidFill>
                <a:sym typeface="Calibri" pitchFamily="34" charset="0"/>
              </a:rPr>
              <a:t>或其他国家或地区的注册商标和</a:t>
            </a:r>
            <a:r>
              <a:rPr lang="en-US" altLang="zh-CN" sz="500" smtClean="0">
                <a:solidFill>
                  <a:srgbClr val="000000"/>
                </a:solidFill>
                <a:sym typeface="Calibri" pitchFamily="34" charset="0"/>
              </a:rPr>
              <a:t>/</a:t>
            </a:r>
            <a:r>
              <a:rPr lang="zh-CN" altLang="en-US" sz="500" smtClean="0">
                <a:solidFill>
                  <a:srgbClr val="000000"/>
                </a:solidFill>
                <a:sym typeface="Calibri" pitchFamily="34" charset="0"/>
              </a:rPr>
              <a:t>或商标。</a:t>
            </a:r>
          </a:p>
          <a:p>
            <a:pPr fontAlgn="base">
              <a:spcBef>
                <a:spcPct val="0"/>
              </a:spcBef>
              <a:spcAft>
                <a:spcPct val="0"/>
              </a:spcAft>
              <a:buSzPct val="100000"/>
            </a:pPr>
            <a:r>
              <a:rPr lang="zh-CN" altLang="en-US" sz="500" smtClean="0">
                <a:solidFill>
                  <a:srgbClr val="000000"/>
                </a:solidFill>
                <a:sym typeface="Calibri" pitchFamily="34" charset="0"/>
              </a:rPr>
              <a:t>本文中的信息仅供参考，并代表 </a:t>
            </a:r>
            <a:r>
              <a:rPr lang="en-US" altLang="zh-CN" sz="500" smtClean="0">
                <a:solidFill>
                  <a:srgbClr val="000000"/>
                </a:solidFill>
                <a:sym typeface="Calibri" pitchFamily="34" charset="0"/>
              </a:rPr>
              <a:t>Microsoft Corporation </a:t>
            </a:r>
            <a:r>
              <a:rPr lang="zh-CN" altLang="en-US" sz="500" smtClean="0">
                <a:solidFill>
                  <a:srgbClr val="000000"/>
                </a:solidFill>
                <a:sym typeface="Calibri" pitchFamily="34" charset="0"/>
              </a:rPr>
              <a:t>截至此演示文稿发布之日的观点。  </a:t>
            </a:r>
            <a:r>
              <a:rPr lang="en-US" altLang="zh-CN" sz="500" smtClean="0">
                <a:solidFill>
                  <a:srgbClr val="000000"/>
                </a:solidFill>
                <a:sym typeface="Calibri" pitchFamily="34" charset="0"/>
              </a:rPr>
              <a:t>Microsoft </a:t>
            </a:r>
            <a:r>
              <a:rPr lang="zh-CN" altLang="en-US" sz="500" smtClean="0">
                <a:solidFill>
                  <a:srgbClr val="000000"/>
                </a:solidFill>
                <a:sym typeface="Calibri" pitchFamily="34" charset="0"/>
              </a:rPr>
              <a:t>必须对不断变化的市场条件做出响应，因此不应将本演示文稿视为 </a:t>
            </a:r>
            <a:r>
              <a:rPr lang="en-US" altLang="zh-CN" sz="500" smtClean="0">
                <a:solidFill>
                  <a:srgbClr val="000000"/>
                </a:solidFill>
                <a:sym typeface="Calibri" pitchFamily="34" charset="0"/>
              </a:rPr>
              <a:t>Microsoft </a:t>
            </a:r>
            <a:r>
              <a:rPr lang="zh-CN" altLang="en-US" sz="500" smtClean="0">
                <a:solidFill>
                  <a:srgbClr val="000000"/>
                </a:solidFill>
                <a:sym typeface="Calibri" pitchFamily="34" charset="0"/>
              </a:rPr>
              <a:t>方面的承诺，并且 </a:t>
            </a:r>
            <a:r>
              <a:rPr lang="en-US" altLang="zh-CN" sz="500" smtClean="0">
                <a:solidFill>
                  <a:srgbClr val="000000"/>
                </a:solidFill>
                <a:sym typeface="Calibri" pitchFamily="34" charset="0"/>
              </a:rPr>
              <a:t>Microsoft </a:t>
            </a:r>
            <a:r>
              <a:rPr lang="zh-CN" altLang="en-US" sz="500" smtClean="0">
                <a:solidFill>
                  <a:srgbClr val="000000"/>
                </a:solidFill>
                <a:sym typeface="Calibri" pitchFamily="34" charset="0"/>
              </a:rPr>
              <a:t>不能保证所提供的任何信息在此演示文稿发布日期之后的准确性。  </a:t>
            </a:r>
            <a:br>
              <a:rPr lang="zh-CN" altLang="en-US" sz="500" smtClean="0">
                <a:solidFill>
                  <a:srgbClr val="000000"/>
                </a:solidFill>
                <a:sym typeface="Calibri" pitchFamily="34" charset="0"/>
              </a:rPr>
            </a:br>
            <a:r>
              <a:rPr lang="en-US" altLang="zh-CN" sz="500" smtClean="0">
                <a:solidFill>
                  <a:srgbClr val="000000"/>
                </a:solidFill>
                <a:sym typeface="Calibri" pitchFamily="34" charset="0"/>
              </a:rPr>
              <a:t>Microsoft </a:t>
            </a:r>
            <a:r>
              <a:rPr lang="zh-CN" altLang="en-US" sz="500" smtClean="0">
                <a:solidFill>
                  <a:srgbClr val="000000"/>
                </a:solidFill>
                <a:sym typeface="Calibri" pitchFamily="34" charset="0"/>
              </a:rPr>
              <a:t>不对此演示文稿中的信息做任何明示、暗示或法定保证。</a:t>
            </a:r>
          </a:p>
        </p:txBody>
      </p:sp>
      <p:sp>
        <p:nvSpPr>
          <p:cNvPr id="18439" name="Slide Number Placeholder 6"/>
          <p:cNvSpPr>
            <a:spLocks noGrp="1"/>
          </p:cNvSpPr>
          <p:nvPr>
            <p:ph type="sldNum" sz="quarter" idx="5"/>
          </p:nvPr>
        </p:nvSpPr>
        <p:spPr bwMode="auto">
          <a:xfrm>
            <a:off x="6172200" y="8685213"/>
            <a:ext cx="684213" cy="4572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buSzPct val="100000"/>
            </a:pPr>
            <a:fld id="{4AE16BFD-0FFB-4816-A204-C86D7AF61919}" type="slidenum">
              <a:rPr lang="en-US" altLang="zh-CN">
                <a:solidFill>
                  <a:srgbClr val="000000"/>
                </a:solidFill>
                <a:sym typeface="Calibri" pitchFamily="34" charset="0"/>
              </a:rPr>
              <a:pPr>
                <a:buSzPct val="100000"/>
              </a:pPr>
              <a:t>1</a:t>
            </a:fld>
            <a:endParaRPr lang="en-US" altLang="zh-CN">
              <a:solidFill>
                <a:srgbClr val="000000"/>
              </a:solidFill>
              <a:sym typeface="Calibri" pitchFamily="34" charset="0"/>
            </a:endParaRPr>
          </a:p>
        </p:txBody>
      </p:sp>
    </p:spTree>
    <p:extLst>
      <p:ext uri="{BB962C8B-B14F-4D97-AF65-F5344CB8AC3E}">
        <p14:creationId xmlns:p14="http://schemas.microsoft.com/office/powerpoint/2010/main" val="255221906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730250" y="1905000"/>
            <a:ext cx="7681913" cy="1523495"/>
          </a:xfrm>
        </p:spPr>
        <p:txBody>
          <a:bodyPr>
            <a:noAutofit/>
          </a:bodyPr>
          <a:lstStyle>
            <a:lvl1pPr>
              <a:lnSpc>
                <a:spcPct val="90000"/>
              </a:lnSpc>
              <a:defRPr sz="54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730249" y="4344988"/>
            <a:ext cx="7681913" cy="461665"/>
          </a:xfrm>
        </p:spPr>
        <p:txBody>
          <a:bodyPr>
            <a:noAutofit/>
          </a:bodyPr>
          <a:lstStyle>
            <a:lvl1pPr marL="0" indent="0" algn="l">
              <a:lnSpc>
                <a:spcPct val="90000"/>
              </a:lnSpc>
              <a:spcBef>
                <a:spcPts val="0"/>
              </a:spcBef>
              <a:buNone/>
              <a:defRPr>
                <a:solidFill>
                  <a:schemeClr val="tx1"/>
                </a:soli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zh-CN" altLang="en-US" smtClean="0"/>
              <a:t>单击此处编辑母版副标题样式</a:t>
            </a:r>
            <a:endParaRPr lang="en-US" dirty="0"/>
          </a:p>
        </p:txBody>
      </p:sp>
    </p:spTree>
    <p:extLst>
      <p:ext uri="{BB962C8B-B14F-4D97-AF65-F5344CB8AC3E}">
        <p14:creationId xmlns:p14="http://schemas.microsoft.com/office/powerpoint/2010/main" val="817622265"/>
      </p:ext>
    </p:extLst>
  </p:cSld>
  <p:clrMapOvr>
    <a:masterClrMapping/>
  </p:clrMapOvr>
  <p:transition>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2_Title and Content">
    <p:bg bwMode="black">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solidFill>
                  <a:srgbClr val="FFFFFF"/>
                </a:solidFill>
              </a:defRPr>
            </a:lvl1pPr>
          </a:lstStyle>
          <a:p>
            <a:r>
              <a:rPr lang="zh-CN" altLang="en-US" smtClean="0"/>
              <a:t>单击此处编辑母版标题样式</a:t>
            </a:r>
            <a:endParaRPr lang="en-US" dirty="0"/>
          </a:p>
        </p:txBody>
      </p:sp>
      <p:sp>
        <p:nvSpPr>
          <p:cNvPr id="6" name="Text Placeholder 5"/>
          <p:cNvSpPr>
            <a:spLocks noGrp="1"/>
          </p:cNvSpPr>
          <p:nvPr>
            <p:ph type="body" sz="quarter" idx="10"/>
          </p:nvPr>
        </p:nvSpPr>
        <p:spPr bwMode="white">
          <a:xfrm>
            <a:off x="381000" y="1411553"/>
            <a:ext cx="8382000" cy="2200602"/>
          </a:xfrm>
        </p:spPr>
        <p:txBody>
          <a:bodyPr/>
          <a:lstStyle>
            <a:lvl1pPr>
              <a:buClr>
                <a:srgbClr val="FFFFFF"/>
              </a:buClr>
              <a:buSzPct val="70000"/>
              <a:buFont typeface="Wingdings" pitchFamily="2" charset="2"/>
              <a:buChar char="l"/>
              <a:defRPr>
                <a:solidFill>
                  <a:srgbClr val="FFFFFF"/>
                </a:solidFill>
              </a:defRPr>
            </a:lvl1pPr>
            <a:lvl2pPr>
              <a:buClr>
                <a:srgbClr val="FFFFFF"/>
              </a:buClr>
              <a:buSzPct val="70000"/>
              <a:buFont typeface="Wingdings" pitchFamily="2" charset="2"/>
              <a:buChar char="l"/>
              <a:defRPr>
                <a:solidFill>
                  <a:srgbClr val="FFFFFF"/>
                </a:solidFill>
              </a:defRPr>
            </a:lvl2pPr>
            <a:lvl3pPr>
              <a:buClr>
                <a:srgbClr val="FFFFFF"/>
              </a:buClr>
              <a:buSzPct val="70000"/>
              <a:buFont typeface="Wingdings" pitchFamily="2" charset="2"/>
              <a:buChar char="l"/>
              <a:defRPr>
                <a:solidFill>
                  <a:srgbClr val="FFFFFF"/>
                </a:solidFill>
              </a:defRPr>
            </a:lvl3pPr>
            <a:lvl4pPr>
              <a:buClr>
                <a:srgbClr val="FFFFFF"/>
              </a:buClr>
              <a:buSzPct val="70000"/>
              <a:buFont typeface="Wingdings" pitchFamily="2" charset="2"/>
              <a:buChar char="l"/>
              <a:defRPr>
                <a:solidFill>
                  <a:srgbClr val="FFFFFF"/>
                </a:solidFill>
              </a:defRPr>
            </a:lvl4pPr>
            <a:lvl5pPr>
              <a:buClr>
                <a:srgbClr val="FFFFFF"/>
              </a:buClr>
              <a:buSzPct val="70000"/>
              <a:buFont typeface="Wingdings" pitchFamily="2" charset="2"/>
              <a:buChar char="l"/>
              <a:defRPr>
                <a:solidFill>
                  <a:srgbClr val="FFFFFF"/>
                </a:solidFill>
              </a:defRPr>
            </a:lvl5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Tree>
    <p:extLst>
      <p:ext uri="{BB962C8B-B14F-4D97-AF65-F5344CB8AC3E}">
        <p14:creationId xmlns:p14="http://schemas.microsoft.com/office/powerpoint/2010/main" val="4106777361"/>
      </p:ext>
    </p:extLst>
  </p:cSld>
  <p:clrMapOvr>
    <a:masterClrMapping/>
  </p:clrMapOvr>
  <p:transition>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3_Title and Content">
    <p:bg bwMode="black">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solidFill>
                  <a:srgbClr val="FFFFFF"/>
                </a:solidFill>
              </a:defRPr>
            </a:lvl1pPr>
          </a:lstStyle>
          <a:p>
            <a:r>
              <a:rPr lang="zh-CN" altLang="en-US" smtClean="0"/>
              <a:t>单击此处编辑母版标题样式</a:t>
            </a:r>
            <a:endParaRPr lang="en-US" dirty="0"/>
          </a:p>
        </p:txBody>
      </p:sp>
      <p:sp>
        <p:nvSpPr>
          <p:cNvPr id="6" name="Text Placeholder 5"/>
          <p:cNvSpPr>
            <a:spLocks noGrp="1"/>
          </p:cNvSpPr>
          <p:nvPr>
            <p:ph type="body" sz="quarter" idx="10"/>
          </p:nvPr>
        </p:nvSpPr>
        <p:spPr bwMode="white">
          <a:xfrm>
            <a:off x="381000" y="1411553"/>
            <a:ext cx="8382000" cy="2200602"/>
          </a:xfrm>
        </p:spPr>
        <p:txBody>
          <a:bodyPr/>
          <a:lstStyle>
            <a:lvl1pPr>
              <a:buClr>
                <a:srgbClr val="FFFFFF"/>
              </a:buClr>
              <a:buSzPct val="70000"/>
              <a:buFont typeface="Wingdings" pitchFamily="2" charset="2"/>
              <a:buChar char="l"/>
              <a:defRPr>
                <a:solidFill>
                  <a:srgbClr val="FFFFFF"/>
                </a:solidFill>
              </a:defRPr>
            </a:lvl1pPr>
            <a:lvl2pPr>
              <a:buClr>
                <a:srgbClr val="FFFFFF"/>
              </a:buClr>
              <a:buSzPct val="70000"/>
              <a:buFont typeface="Wingdings" pitchFamily="2" charset="2"/>
              <a:buChar char="l"/>
              <a:defRPr>
                <a:solidFill>
                  <a:srgbClr val="FFFFFF"/>
                </a:solidFill>
              </a:defRPr>
            </a:lvl2pPr>
            <a:lvl3pPr>
              <a:buClr>
                <a:srgbClr val="FFFFFF"/>
              </a:buClr>
              <a:buSzPct val="70000"/>
              <a:buFont typeface="Wingdings" pitchFamily="2" charset="2"/>
              <a:buChar char="l"/>
              <a:defRPr>
                <a:solidFill>
                  <a:srgbClr val="FFFFFF"/>
                </a:solidFill>
              </a:defRPr>
            </a:lvl3pPr>
            <a:lvl4pPr>
              <a:buClr>
                <a:srgbClr val="FFFFFF"/>
              </a:buClr>
              <a:buSzPct val="70000"/>
              <a:buFont typeface="Wingdings" pitchFamily="2" charset="2"/>
              <a:buChar char="l"/>
              <a:defRPr>
                <a:solidFill>
                  <a:srgbClr val="FFFFFF"/>
                </a:solidFill>
              </a:defRPr>
            </a:lvl4pPr>
            <a:lvl5pPr>
              <a:buClr>
                <a:srgbClr val="FFFFFF"/>
              </a:buClr>
              <a:buSzPct val="70000"/>
              <a:buFont typeface="Wingdings" pitchFamily="2" charset="2"/>
              <a:buChar char="l"/>
              <a:defRPr>
                <a:solidFill>
                  <a:srgbClr val="FFFFFF"/>
                </a:solidFill>
              </a:defRPr>
            </a:lvl5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6"/>
          <p:cNvSpPr>
            <a:spLocks noGrp="1"/>
          </p:cNvSpPr>
          <p:nvPr>
            <p:ph type="body" sz="quarter" idx="11"/>
          </p:nvPr>
        </p:nvSpPr>
        <p:spPr>
          <a:xfrm>
            <a:off x="0" y="6238875"/>
            <a:ext cx="9144001" cy="619125"/>
          </a:xfrm>
          <a:solidFill>
            <a:srgbClr val="FFFF99"/>
          </a:solidFill>
        </p:spPr>
        <p:txBody>
          <a:bodyPr lIns="152394" tIns="76197" rIns="152394" bIns="76197" anchor="b">
            <a:noAutofit/>
          </a:bodyPr>
          <a:lstStyle>
            <a:lvl1pPr algn="r">
              <a:buFont typeface="Arial" pitchFamily="34" charset="0"/>
              <a:buNone/>
              <a:defRPr>
                <a:solidFill>
                  <a:srgbClr val="000000"/>
                </a:solidFill>
                <a:effectLst/>
                <a:latin typeface="+mj-lt"/>
              </a:defRPr>
            </a:lvl1pPr>
          </a:lstStyle>
          <a:p>
            <a:pPr lvl="0"/>
            <a:r>
              <a:rPr lang="zh-CN" altLang="en-US" smtClean="0"/>
              <a:t>单击此处编辑母版文本样式</a:t>
            </a:r>
          </a:p>
        </p:txBody>
      </p:sp>
    </p:spTree>
    <p:extLst>
      <p:ext uri="{BB962C8B-B14F-4D97-AF65-F5344CB8AC3E}">
        <p14:creationId xmlns:p14="http://schemas.microsoft.com/office/powerpoint/2010/main" val="100605710"/>
      </p:ext>
    </p:extLst>
  </p:cSld>
  <p:clrMapOvr>
    <a:masterClrMapping/>
  </p:clrMapOvr>
  <p:transition>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2_Demo, Video etc. &quot;special&quot; slides">
    <p:spTree>
      <p:nvGrpSpPr>
        <p:cNvPr id="1" name=""/>
        <p:cNvGrpSpPr/>
        <p:nvPr/>
      </p:nvGrpSpPr>
      <p:grpSpPr>
        <a:xfrm>
          <a:off x="0" y="0"/>
          <a:ext cx="0" cy="0"/>
          <a:chOff x="0" y="0"/>
          <a:chExt cx="0" cy="0"/>
        </a:xfrm>
      </p:grpSpPr>
      <p:sp>
        <p:nvSpPr>
          <p:cNvPr id="2" name="Title 1"/>
          <p:cNvSpPr>
            <a:spLocks noGrp="1"/>
          </p:cNvSpPr>
          <p:nvPr>
            <p:ph type="ctrTitle"/>
          </p:nvPr>
        </p:nvSpPr>
        <p:spPr>
          <a:xfrm>
            <a:off x="1369219" y="649805"/>
            <a:ext cx="7043208" cy="1523494"/>
          </a:xfrm>
        </p:spPr>
        <p:txBody>
          <a:bodyPr anchor="ctr" anchorCtr="0">
            <a:noAutofit/>
          </a:bodyPr>
          <a:lstStyle>
            <a:lvl1pPr>
              <a:lnSpc>
                <a:spcPct val="90000"/>
              </a:lnSpc>
              <a:defRPr sz="54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368955" y="4344988"/>
            <a:ext cx="7043208" cy="461665"/>
          </a:xfrm>
        </p:spPr>
        <p:txBody>
          <a:bodyPr>
            <a:noAutofit/>
          </a:bodyPr>
          <a:lstStyle>
            <a:lvl1pPr marL="0" indent="0" algn="l">
              <a:lnSpc>
                <a:spcPct val="90000"/>
              </a:lnSpc>
              <a:spcBef>
                <a:spcPts val="0"/>
              </a:spcBef>
              <a:buNone/>
              <a:defRPr>
                <a:solidFill>
                  <a:schemeClr val="tx1"/>
                </a:soli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zh-CN" altLang="en-US" smtClean="0"/>
              <a:t>单击此处编辑母版副标题样式</a:t>
            </a:r>
            <a:endParaRPr lang="en-US" dirty="0"/>
          </a:p>
        </p:txBody>
      </p:sp>
      <p:sp>
        <p:nvSpPr>
          <p:cNvPr id="7" name="Text Placeholder 6"/>
          <p:cNvSpPr>
            <a:spLocks noGrp="1"/>
          </p:cNvSpPr>
          <p:nvPr>
            <p:ph type="body" sz="quarter" idx="10"/>
          </p:nvPr>
        </p:nvSpPr>
        <p:spPr>
          <a:xfrm>
            <a:off x="722049" y="2355850"/>
            <a:ext cx="7690114" cy="1384994"/>
          </a:xfrm>
        </p:spPr>
        <p:txBody>
          <a:bodyPr>
            <a:noAutofit/>
            <a:scene3d>
              <a:camera prst="orthographicFront"/>
              <a:lightRig rig="flat" dir="t"/>
            </a:scene3d>
            <a:sp3d extrusionH="88900" contourW="2540">
              <a:bevelT w="38100" h="31750"/>
              <a:contourClr>
                <a:srgbClr val="F4A234"/>
              </a:contourClr>
            </a:sp3d>
          </a:bodyPr>
          <a:lstStyle>
            <a:lvl1pPr marL="0" indent="0" algn="l">
              <a:buFont typeface="Arial" pitchFamily="34" charset="0"/>
              <a:buNone/>
              <a:defRPr kumimoji="0" lang="en-US" sz="10000" b="1" i="1" u="none" strike="noStrike" kern="1200" cap="none" spc="-642" normalizeH="0" baseline="0" noProof="0" dirty="0" smtClean="0">
                <a:ln w="11430"/>
                <a:gradFill>
                  <a:gsLst>
                    <a:gs pos="0">
                      <a:srgbClr val="0066FF"/>
                    </a:gs>
                    <a:gs pos="28000">
                      <a:srgbClr val="2E59B0"/>
                    </a:gs>
                    <a:gs pos="62000">
                      <a:srgbClr val="2B395F"/>
                    </a:gs>
                    <a:gs pos="88000">
                      <a:srgbClr val="000000"/>
                    </a:gs>
                  </a:gsLst>
                  <a:lin ang="5400000"/>
                </a:gradFill>
                <a:effectLst>
                  <a:outerShdw blurRad="50800" dist="39000" dir="5460000" algn="tl">
                    <a:srgbClr val="000000">
                      <a:alpha val="38000"/>
                    </a:srgbClr>
                  </a:outerShdw>
                </a:effectLst>
                <a:uLnTx/>
                <a:uFillTx/>
                <a:latin typeface="+mn-lt"/>
                <a:ea typeface="+mn-ea"/>
                <a:cs typeface="+mn-cs"/>
              </a:defRPr>
            </a:lvl1pPr>
          </a:lstStyle>
          <a:p>
            <a:pPr lvl="0"/>
            <a:r>
              <a:rPr lang="zh-CN" altLang="en-US" smtClean="0"/>
              <a:t>单击此处编辑母版文本样式</a:t>
            </a:r>
          </a:p>
        </p:txBody>
      </p:sp>
    </p:spTree>
    <p:extLst>
      <p:ext uri="{BB962C8B-B14F-4D97-AF65-F5344CB8AC3E}">
        <p14:creationId xmlns:p14="http://schemas.microsoft.com/office/powerpoint/2010/main" val="2969657222"/>
      </p:ext>
    </p:extLst>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Use for slides with Software Cod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722313" y="1905000"/>
            <a:ext cx="8040688" cy="1938992"/>
          </a:xfrm>
        </p:spPr>
        <p:txBody>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932283672"/>
      </p:ext>
    </p:extLst>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Demo, Video etc. &quot;special&quot; slides">
    <p:spTree>
      <p:nvGrpSpPr>
        <p:cNvPr id="1" name=""/>
        <p:cNvGrpSpPr/>
        <p:nvPr/>
      </p:nvGrpSpPr>
      <p:grpSpPr>
        <a:xfrm>
          <a:off x="0" y="0"/>
          <a:ext cx="0" cy="0"/>
          <a:chOff x="0" y="0"/>
          <a:chExt cx="0" cy="0"/>
        </a:xfrm>
      </p:grpSpPr>
      <p:sp>
        <p:nvSpPr>
          <p:cNvPr id="2" name="Title 1"/>
          <p:cNvSpPr>
            <a:spLocks noGrp="1"/>
          </p:cNvSpPr>
          <p:nvPr>
            <p:ph type="ctrTitle"/>
          </p:nvPr>
        </p:nvSpPr>
        <p:spPr>
          <a:xfrm>
            <a:off x="1369219" y="649805"/>
            <a:ext cx="7043208" cy="1523494"/>
          </a:xfrm>
        </p:spPr>
        <p:txBody>
          <a:bodyPr anchor="ctr" anchorCtr="0">
            <a:noAutofit/>
          </a:bodyPr>
          <a:lstStyle>
            <a:lvl1pPr>
              <a:lnSpc>
                <a:spcPct val="90000"/>
              </a:lnSpc>
              <a:defRPr sz="54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368955" y="4344988"/>
            <a:ext cx="7043208" cy="461665"/>
          </a:xfrm>
        </p:spPr>
        <p:txBody>
          <a:bodyPr>
            <a:noAutofit/>
          </a:bodyPr>
          <a:lstStyle>
            <a:lvl1pPr marL="0" indent="0" algn="l">
              <a:lnSpc>
                <a:spcPct val="90000"/>
              </a:lnSpc>
              <a:spcBef>
                <a:spcPts val="0"/>
              </a:spcBef>
              <a:buNone/>
              <a:defRPr>
                <a:solidFill>
                  <a:schemeClr val="tx1"/>
                </a:soli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zh-CN" altLang="en-US" smtClean="0"/>
              <a:t>单击此处编辑母版副标题样式</a:t>
            </a:r>
            <a:endParaRPr lang="en-US" dirty="0"/>
          </a:p>
        </p:txBody>
      </p:sp>
      <p:sp>
        <p:nvSpPr>
          <p:cNvPr id="7" name="Text Placeholder 6"/>
          <p:cNvSpPr>
            <a:spLocks noGrp="1"/>
          </p:cNvSpPr>
          <p:nvPr>
            <p:ph type="body" sz="quarter" idx="10"/>
          </p:nvPr>
        </p:nvSpPr>
        <p:spPr>
          <a:xfrm>
            <a:off x="722049" y="2355850"/>
            <a:ext cx="7690114" cy="1384994"/>
          </a:xfrm>
        </p:spPr>
        <p:txBody>
          <a:bodyPr>
            <a:noAutofit/>
            <a:scene3d>
              <a:camera prst="orthographicFront"/>
              <a:lightRig rig="flat" dir="t"/>
            </a:scene3d>
            <a:sp3d extrusionH="88900" contourW="2540">
              <a:bevelT w="38100" h="31750"/>
              <a:contourClr>
                <a:srgbClr val="F4A234"/>
              </a:contourClr>
            </a:sp3d>
          </a:bodyPr>
          <a:lstStyle>
            <a:lvl1pPr marL="0" indent="0" algn="l">
              <a:buFont typeface="Arial" pitchFamily="34" charset="0"/>
              <a:buNone/>
              <a:defRPr kumimoji="0" lang="en-US" sz="10000" b="1" i="1" u="none" strike="noStrike" kern="1200" cap="none" spc="-642" normalizeH="0" baseline="0" noProof="0" dirty="0" smtClean="0">
                <a:ln w="11430"/>
                <a:gradFill>
                  <a:gsLst>
                    <a:gs pos="0">
                      <a:srgbClr val="0066FF"/>
                    </a:gs>
                    <a:gs pos="28000">
                      <a:srgbClr val="2E59B0"/>
                    </a:gs>
                    <a:gs pos="62000">
                      <a:srgbClr val="2B395F"/>
                    </a:gs>
                    <a:gs pos="88000">
                      <a:srgbClr val="000000"/>
                    </a:gs>
                  </a:gsLst>
                  <a:lin ang="5400000"/>
                </a:gradFill>
                <a:effectLst>
                  <a:outerShdw blurRad="50800" dist="39000" dir="5460000" algn="tl">
                    <a:srgbClr val="000000">
                      <a:alpha val="38000"/>
                    </a:srgbClr>
                  </a:outerShdw>
                </a:effectLst>
                <a:uLnTx/>
                <a:uFillTx/>
                <a:latin typeface="+mn-lt"/>
                <a:ea typeface="+mn-ea"/>
                <a:cs typeface="+mn-cs"/>
              </a:defRPr>
            </a:lvl1pPr>
          </a:lstStyle>
          <a:p>
            <a:pPr lvl="0"/>
            <a:r>
              <a:rPr lang="zh-CN" altLang="en-US" smtClean="0"/>
              <a:t>单击此处编辑母版文本样式</a:t>
            </a:r>
          </a:p>
        </p:txBody>
      </p:sp>
    </p:spTree>
    <p:extLst>
      <p:ext uri="{BB962C8B-B14F-4D97-AF65-F5344CB8AC3E}">
        <p14:creationId xmlns:p14="http://schemas.microsoft.com/office/powerpoint/2010/main" val="1395918817"/>
      </p:ext>
    </p:extLst>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6" name="Text Placeholder 5"/>
          <p:cNvSpPr>
            <a:spLocks noGrp="1"/>
          </p:cNvSpPr>
          <p:nvPr>
            <p:ph type="body" sz="quarter" idx="10"/>
          </p:nvPr>
        </p:nvSpPr>
        <p:spPr>
          <a:xfrm>
            <a:off x="381000" y="1411552"/>
            <a:ext cx="8382000" cy="2210862"/>
          </a:xfrm>
        </p:spPr>
        <p:txBody>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Tree>
    <p:extLst>
      <p:ext uri="{BB962C8B-B14F-4D97-AF65-F5344CB8AC3E}">
        <p14:creationId xmlns:p14="http://schemas.microsoft.com/office/powerpoint/2010/main" val="1066258056"/>
      </p:ext>
    </p:extLst>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a:p>
        </p:txBody>
      </p:sp>
      <p:sp>
        <p:nvSpPr>
          <p:cNvPr id="3" name="Content Placeholder 2"/>
          <p:cNvSpPr>
            <a:spLocks noGrp="1"/>
          </p:cNvSpPr>
          <p:nvPr>
            <p:ph idx="1"/>
          </p:nvPr>
        </p:nvSpPr>
        <p:spPr>
          <a:xfrm>
            <a:off x="381000" y="1412875"/>
            <a:ext cx="8382000" cy="2210862"/>
          </a:xfrm>
        </p:spPr>
        <p:txBody>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Tree>
    <p:extLst>
      <p:ext uri="{BB962C8B-B14F-4D97-AF65-F5344CB8AC3E}">
        <p14:creationId xmlns:p14="http://schemas.microsoft.com/office/powerpoint/2010/main" val="3725065362"/>
      </p:ext>
    </p:extLst>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a:p>
        </p:txBody>
      </p:sp>
      <p:sp>
        <p:nvSpPr>
          <p:cNvPr id="3" name="Content Placeholder 2"/>
          <p:cNvSpPr>
            <a:spLocks noGrp="1"/>
          </p:cNvSpPr>
          <p:nvPr>
            <p:ph sz="half" idx="1"/>
          </p:nvPr>
        </p:nvSpPr>
        <p:spPr>
          <a:xfrm>
            <a:off x="381000" y="1411553"/>
            <a:ext cx="4114800" cy="2129814"/>
          </a:xfrm>
        </p:spPr>
        <p:txBody>
          <a:bodyPr/>
          <a:lstStyle>
            <a:lvl1pPr marL="339976" indent="-339976">
              <a:lnSpc>
                <a:spcPct val="90000"/>
              </a:lnSpc>
              <a:defRPr sz="2800"/>
            </a:lvl1pPr>
            <a:lvl2pPr marL="673338" indent="-325424">
              <a:lnSpc>
                <a:spcPct val="90000"/>
              </a:lnSpc>
              <a:defRPr sz="2400"/>
            </a:lvl2pPr>
            <a:lvl3pPr marL="953785" indent="-288384">
              <a:lnSpc>
                <a:spcPct val="90000"/>
              </a:lnSpc>
              <a:defRPr sz="2000"/>
            </a:lvl3pPr>
            <a:lvl4pPr marL="1227618" indent="-273833">
              <a:lnSpc>
                <a:spcPct val="90000"/>
              </a:lnSpc>
              <a:defRPr sz="1800"/>
            </a:lvl4pPr>
            <a:lvl5pPr marL="1516002" indent="-280447">
              <a:lnSpc>
                <a:spcPct val="90000"/>
              </a:lnSpc>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4648200" y="1411553"/>
            <a:ext cx="4114800" cy="2129814"/>
          </a:xfrm>
        </p:spPr>
        <p:txBody>
          <a:bodyPr/>
          <a:lstStyle>
            <a:lvl1pPr marL="347914" indent="-347914">
              <a:lnSpc>
                <a:spcPct val="90000"/>
              </a:lnSpc>
              <a:defRPr sz="2800"/>
            </a:lvl1pPr>
            <a:lvl2pPr marL="673338" indent="-339976">
              <a:lnSpc>
                <a:spcPct val="90000"/>
              </a:lnSpc>
              <a:defRPr sz="2400"/>
            </a:lvl2pPr>
            <a:lvl3pPr marL="961722" indent="-302936">
              <a:lnSpc>
                <a:spcPct val="90000"/>
              </a:lnSpc>
              <a:defRPr sz="2000"/>
            </a:lvl3pPr>
            <a:lvl4pPr marL="1227618" indent="-265896">
              <a:lnSpc>
                <a:spcPct val="90000"/>
              </a:lnSpc>
              <a:defRPr sz="1800"/>
            </a:lvl4pPr>
            <a:lvl5pPr marL="1516002" indent="-273833">
              <a:lnSpc>
                <a:spcPct val="90000"/>
              </a:lnSpc>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Tree>
    <p:extLst>
      <p:ext uri="{BB962C8B-B14F-4D97-AF65-F5344CB8AC3E}">
        <p14:creationId xmlns:p14="http://schemas.microsoft.com/office/powerpoint/2010/main" val="3568857853"/>
      </p:ext>
    </p:extLst>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381000" y="1411553"/>
            <a:ext cx="4114800" cy="692498"/>
          </a:xfrm>
        </p:spPr>
        <p:txBody>
          <a:bodyPr anchor="b"/>
          <a:lstStyle>
            <a:lvl1pPr marL="0" indent="0">
              <a:lnSpc>
                <a:spcPct val="90000"/>
              </a:lnSpc>
              <a:spcBef>
                <a:spcPts val="0"/>
              </a:spcBef>
              <a:buNone/>
              <a:defRPr sz="2500" b="1"/>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380999" y="2174875"/>
            <a:ext cx="4114800" cy="1537344"/>
          </a:xfrm>
        </p:spPr>
        <p:txBody>
          <a:bodyPr/>
          <a:lstStyle>
            <a:lvl1pPr marL="281770" indent="-281770">
              <a:defRPr sz="2300"/>
            </a:lvl1pPr>
            <a:lvl2pPr marL="562218" indent="-265896">
              <a:defRPr sz="2000"/>
            </a:lvl2pPr>
            <a:lvl3pPr marL="813562" indent="-243407">
              <a:defRPr sz="1800"/>
            </a:lvl3pPr>
            <a:lvl4pPr marL="1050354" indent="-228856">
              <a:defRPr sz="1700"/>
            </a:lvl4pPr>
            <a:lvl5pPr marL="1279210" indent="-206367">
              <a:defRPr sz="17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4645981" y="1411553"/>
            <a:ext cx="4117019" cy="692498"/>
          </a:xfrm>
        </p:spPr>
        <p:txBody>
          <a:bodyPr anchor="b"/>
          <a:lstStyle>
            <a:lvl1pPr marL="0" indent="0">
              <a:lnSpc>
                <a:spcPct val="90000"/>
              </a:lnSpc>
              <a:spcBef>
                <a:spcPts val="0"/>
              </a:spcBef>
              <a:buNone/>
              <a:defRPr sz="2500" b="1"/>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4645026" y="2174875"/>
            <a:ext cx="4117974" cy="1537344"/>
          </a:xfrm>
        </p:spPr>
        <p:txBody>
          <a:bodyPr/>
          <a:lstStyle>
            <a:lvl1pPr marL="296321" indent="-296321">
              <a:defRPr sz="2300"/>
            </a:lvl1pPr>
            <a:lvl2pPr marL="570155" indent="-273833">
              <a:defRPr sz="2000"/>
            </a:lvl2pPr>
            <a:lvl3pPr marL="821499" indent="-244730">
              <a:defRPr sz="1800"/>
            </a:lvl3pPr>
            <a:lvl4pPr marL="1050354" indent="-236793">
              <a:defRPr sz="1700"/>
            </a:lvl4pPr>
            <a:lvl5pPr marL="1279210" indent="-220919">
              <a:defRPr sz="17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Tree>
    <p:extLst>
      <p:ext uri="{BB962C8B-B14F-4D97-AF65-F5344CB8AC3E}">
        <p14:creationId xmlns:p14="http://schemas.microsoft.com/office/powerpoint/2010/main" val="1733618297"/>
      </p:ext>
    </p:extLst>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a:p>
        </p:txBody>
      </p:sp>
    </p:spTree>
    <p:extLst>
      <p:ext uri="{BB962C8B-B14F-4D97-AF65-F5344CB8AC3E}">
        <p14:creationId xmlns:p14="http://schemas.microsoft.com/office/powerpoint/2010/main" val="1069902162"/>
      </p:ext>
    </p:extLst>
  </p:cSld>
  <p:clrMapOvr>
    <a:masterClrMapping/>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482742000"/>
      </p:ext>
    </p:extLst>
  </p:cSld>
  <p:clrMapOvr>
    <a:masterClrMapping/>
  </p:clrMapOvr>
  <p:transitio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WALKIN - Prints in GRAYSCALE">
    <p:spTree>
      <p:nvGrpSpPr>
        <p:cNvPr id="1" name=""/>
        <p:cNvGrpSpPr/>
        <p:nvPr/>
      </p:nvGrpSpPr>
      <p:grpSpPr>
        <a:xfrm>
          <a:off x="0" y="0"/>
          <a:ext cx="0" cy="0"/>
          <a:chOff x="0" y="0"/>
          <a:chExt cx="0" cy="0"/>
        </a:xfrm>
      </p:grpSpPr>
    </p:spTree>
    <p:extLst>
      <p:ext uri="{BB962C8B-B14F-4D97-AF65-F5344CB8AC3E}">
        <p14:creationId xmlns:p14="http://schemas.microsoft.com/office/powerpoint/2010/main" val="2617364494"/>
      </p:ext>
    </p:extLst>
  </p:cSld>
  <p:clrMapOvr>
    <a:masterClrMapping/>
  </p:clrMapOvr>
  <p:transition>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theme" Target="../theme/theme2.xml"/><Relationship Id="rId1" Type="http://schemas.openxmlformats.org/officeDocument/2006/relationships/slideLayout" Target="../slideLayouts/slideLayout13.xml"/><Relationship Id="rId4" Type="http://schemas.openxmlformats.org/officeDocument/2006/relationships/image" Target="../media/image4.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4">
            <a:lum/>
          </a:blip>
          <a:srcRect/>
          <a:stretch>
            <a:fillRect l="-1000" r="-1000"/>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81000" y="230188"/>
            <a:ext cx="8382000" cy="665162"/>
          </a:xfrm>
          <a:prstGeom prst="rect">
            <a:avLst/>
          </a:prstGeom>
        </p:spPr>
        <p:txBody>
          <a:bodyPr vert="horz" wrap="square" lIns="0" tIns="0" rIns="0" bIns="0" rtlCol="0" anchor="t">
            <a:spAutoFit/>
          </a:bodyPr>
          <a:lstStyle/>
          <a:p>
            <a:r>
              <a:rPr lang="zh-CN" altLang="en-US" smtClean="0"/>
              <a:t>单击此处编辑母版标题样式</a:t>
            </a:r>
            <a:endParaRPr lang="en-US" dirty="0"/>
          </a:p>
        </p:txBody>
      </p:sp>
      <p:sp>
        <p:nvSpPr>
          <p:cNvPr id="1027" name="Text Placeholder 2"/>
          <p:cNvSpPr>
            <a:spLocks noGrp="1"/>
          </p:cNvSpPr>
          <p:nvPr>
            <p:ph type="body" idx="1"/>
          </p:nvPr>
        </p:nvSpPr>
        <p:spPr bwMode="auto">
          <a:xfrm>
            <a:off x="381000" y="1412875"/>
            <a:ext cx="8382000" cy="2135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ltLang="zh-CN" smtClean="0"/>
          </a:p>
        </p:txBody>
      </p:sp>
    </p:spTree>
  </p:cSld>
  <p:clrMap bg1="lt1" tx1="dk1" bg2="lt2" tx2="dk2" accent1="accent1" accent2="accent2" accent3="accent3" accent4="accent4" accent5="accent5" accent6="accent6" hlink="hlink" folHlink="folHlink"/>
  <p:sldLayoutIdLst>
    <p:sldLayoutId id="2147483678" r:id="rId1"/>
    <p:sldLayoutId id="2147483679" r:id="rId2"/>
    <p:sldLayoutId id="2147483680" r:id="rId3"/>
    <p:sldLayoutId id="2147483681" r:id="rId4"/>
    <p:sldLayoutId id="2147483682" r:id="rId5"/>
    <p:sldLayoutId id="2147483683" r:id="rId6"/>
    <p:sldLayoutId id="2147483684" r:id="rId7"/>
    <p:sldLayoutId id="2147483685" r:id="rId8"/>
    <p:sldLayoutId id="2147483686" r:id="rId9"/>
    <p:sldLayoutId id="2147483689" r:id="rId10"/>
    <p:sldLayoutId id="2147483690" r:id="rId11"/>
    <p:sldLayoutId id="2147483687" r:id="rId12"/>
  </p:sldLayoutIdLst>
  <p:transition>
    <p:fade/>
  </p:transition>
  <p:txStyles>
    <p:titleStyle>
      <a:lvl1pPr algn="l" defTabSz="912813" rtl="0" eaLnBrk="1" fontAlgn="base" hangingPunct="1">
        <a:lnSpc>
          <a:spcPct val="90000"/>
        </a:lnSpc>
        <a:spcBef>
          <a:spcPct val="0"/>
        </a:spcBef>
        <a:spcAft>
          <a:spcPct val="0"/>
        </a:spcAft>
        <a:defRPr lang="en-US" sz="4800" kern="1200" spc="-150" dirty="0">
          <a:ln w="3175">
            <a:noFill/>
          </a:ln>
          <a:gradFill>
            <a:gsLst>
              <a:gs pos="0">
                <a:srgbClr val="2E59B0"/>
              </a:gs>
              <a:gs pos="49000">
                <a:srgbClr val="161D32"/>
              </a:gs>
              <a:gs pos="100000">
                <a:srgbClr val="000000"/>
              </a:gs>
            </a:gsLst>
            <a:lin ang="5400000" scaled="0"/>
          </a:gradFill>
          <a:effectLst>
            <a:outerShdw blurRad="50800" dist="38100" dir="2700000" algn="tl" rotWithShape="0">
              <a:prstClr val="black">
                <a:alpha val="40000"/>
              </a:prstClr>
            </a:outerShdw>
          </a:effectLst>
          <a:latin typeface="+mj-lt"/>
          <a:ea typeface="+mn-ea"/>
          <a:cs typeface="Arial" charset="0"/>
        </a:defRPr>
      </a:lvl1pPr>
      <a:lvl2pPr algn="l" defTabSz="912813" rtl="0" eaLnBrk="1" fontAlgn="base" hangingPunct="1">
        <a:lnSpc>
          <a:spcPct val="90000"/>
        </a:lnSpc>
        <a:spcBef>
          <a:spcPct val="0"/>
        </a:spcBef>
        <a:spcAft>
          <a:spcPct val="0"/>
        </a:spcAft>
        <a:defRPr sz="4800">
          <a:solidFill>
            <a:schemeClr val="tx1"/>
          </a:solidFill>
          <a:latin typeface="Calibri" pitchFamily="34" charset="0"/>
          <a:cs typeface="Arial" charset="0"/>
        </a:defRPr>
      </a:lvl2pPr>
      <a:lvl3pPr algn="l" defTabSz="912813" rtl="0" eaLnBrk="1" fontAlgn="base" hangingPunct="1">
        <a:lnSpc>
          <a:spcPct val="90000"/>
        </a:lnSpc>
        <a:spcBef>
          <a:spcPct val="0"/>
        </a:spcBef>
        <a:spcAft>
          <a:spcPct val="0"/>
        </a:spcAft>
        <a:defRPr sz="4800">
          <a:solidFill>
            <a:schemeClr val="tx1"/>
          </a:solidFill>
          <a:latin typeface="Calibri" pitchFamily="34" charset="0"/>
          <a:cs typeface="Arial" charset="0"/>
        </a:defRPr>
      </a:lvl3pPr>
      <a:lvl4pPr algn="l" defTabSz="912813" rtl="0" eaLnBrk="1" fontAlgn="base" hangingPunct="1">
        <a:lnSpc>
          <a:spcPct val="90000"/>
        </a:lnSpc>
        <a:spcBef>
          <a:spcPct val="0"/>
        </a:spcBef>
        <a:spcAft>
          <a:spcPct val="0"/>
        </a:spcAft>
        <a:defRPr sz="4800">
          <a:solidFill>
            <a:schemeClr val="tx1"/>
          </a:solidFill>
          <a:latin typeface="Calibri" pitchFamily="34" charset="0"/>
          <a:cs typeface="Arial" charset="0"/>
        </a:defRPr>
      </a:lvl4pPr>
      <a:lvl5pPr algn="l" defTabSz="912813" rtl="0" eaLnBrk="1" fontAlgn="base" hangingPunct="1">
        <a:lnSpc>
          <a:spcPct val="90000"/>
        </a:lnSpc>
        <a:spcBef>
          <a:spcPct val="0"/>
        </a:spcBef>
        <a:spcAft>
          <a:spcPct val="0"/>
        </a:spcAft>
        <a:defRPr sz="4800">
          <a:solidFill>
            <a:schemeClr val="tx1"/>
          </a:solidFill>
          <a:latin typeface="Calibri" pitchFamily="34" charset="0"/>
          <a:cs typeface="Arial" charset="0"/>
        </a:defRPr>
      </a:lvl5pPr>
      <a:lvl6pPr marL="457200" algn="l" defTabSz="912813" rtl="0" eaLnBrk="1" fontAlgn="base" hangingPunct="1">
        <a:lnSpc>
          <a:spcPct val="90000"/>
        </a:lnSpc>
        <a:spcBef>
          <a:spcPct val="0"/>
        </a:spcBef>
        <a:spcAft>
          <a:spcPct val="0"/>
        </a:spcAft>
        <a:defRPr sz="4800">
          <a:solidFill>
            <a:schemeClr val="tx1"/>
          </a:solidFill>
          <a:latin typeface="Calibri" pitchFamily="34" charset="0"/>
          <a:cs typeface="Arial" charset="0"/>
        </a:defRPr>
      </a:lvl6pPr>
      <a:lvl7pPr marL="914400" algn="l" defTabSz="912813" rtl="0" eaLnBrk="1" fontAlgn="base" hangingPunct="1">
        <a:lnSpc>
          <a:spcPct val="90000"/>
        </a:lnSpc>
        <a:spcBef>
          <a:spcPct val="0"/>
        </a:spcBef>
        <a:spcAft>
          <a:spcPct val="0"/>
        </a:spcAft>
        <a:defRPr sz="4800">
          <a:solidFill>
            <a:schemeClr val="tx1"/>
          </a:solidFill>
          <a:latin typeface="Calibri" pitchFamily="34" charset="0"/>
          <a:cs typeface="Arial" charset="0"/>
        </a:defRPr>
      </a:lvl7pPr>
      <a:lvl8pPr marL="1371600" algn="l" defTabSz="912813" rtl="0" eaLnBrk="1" fontAlgn="base" hangingPunct="1">
        <a:lnSpc>
          <a:spcPct val="90000"/>
        </a:lnSpc>
        <a:spcBef>
          <a:spcPct val="0"/>
        </a:spcBef>
        <a:spcAft>
          <a:spcPct val="0"/>
        </a:spcAft>
        <a:defRPr sz="4800">
          <a:solidFill>
            <a:schemeClr val="tx1"/>
          </a:solidFill>
          <a:latin typeface="Calibri" pitchFamily="34" charset="0"/>
          <a:cs typeface="Arial" charset="0"/>
        </a:defRPr>
      </a:lvl8pPr>
      <a:lvl9pPr marL="1828800" algn="l" defTabSz="912813" rtl="0" eaLnBrk="1" fontAlgn="base" hangingPunct="1">
        <a:lnSpc>
          <a:spcPct val="90000"/>
        </a:lnSpc>
        <a:spcBef>
          <a:spcPct val="0"/>
        </a:spcBef>
        <a:spcAft>
          <a:spcPct val="0"/>
        </a:spcAft>
        <a:defRPr sz="4800">
          <a:solidFill>
            <a:schemeClr val="tx1"/>
          </a:solidFill>
          <a:latin typeface="Calibri" pitchFamily="34" charset="0"/>
          <a:cs typeface="Arial" charset="0"/>
        </a:defRPr>
      </a:lvl9pPr>
    </p:titleStyle>
    <p:bodyStyle>
      <a:lvl1pPr marL="396875" indent="-396875" algn="l" defTabSz="912813" rtl="0" eaLnBrk="1" fontAlgn="base" hangingPunct="1">
        <a:lnSpc>
          <a:spcPct val="90000"/>
        </a:lnSpc>
        <a:spcBef>
          <a:spcPct val="20000"/>
        </a:spcBef>
        <a:spcAft>
          <a:spcPct val="0"/>
        </a:spcAft>
        <a:buBlip>
          <a:blip r:embed="rId15"/>
        </a:buBlip>
        <a:defRPr sz="3200" kern="1200">
          <a:solidFill>
            <a:schemeClr val="tx1"/>
          </a:solidFill>
          <a:latin typeface="+mn-lt"/>
          <a:ea typeface="+mn-ea"/>
          <a:cs typeface="+mn-cs"/>
        </a:defRPr>
      </a:lvl1pPr>
      <a:lvl2pPr marL="914400" indent="-396875" algn="l" defTabSz="912813" rtl="0" eaLnBrk="1" fontAlgn="base" hangingPunct="1">
        <a:lnSpc>
          <a:spcPct val="90000"/>
        </a:lnSpc>
        <a:spcBef>
          <a:spcPct val="20000"/>
        </a:spcBef>
        <a:spcAft>
          <a:spcPct val="0"/>
        </a:spcAft>
        <a:buBlip>
          <a:blip r:embed="rId16"/>
        </a:buBlip>
        <a:defRPr sz="2800" kern="1200">
          <a:solidFill>
            <a:schemeClr val="tx1"/>
          </a:solidFill>
          <a:latin typeface="+mn-lt"/>
          <a:ea typeface="+mn-ea"/>
          <a:cs typeface="+mn-cs"/>
        </a:defRPr>
      </a:lvl2pPr>
      <a:lvl3pPr marL="1258888" indent="-344488" algn="l" defTabSz="912813" rtl="0" eaLnBrk="1" fontAlgn="base" hangingPunct="1">
        <a:lnSpc>
          <a:spcPct val="90000"/>
        </a:lnSpc>
        <a:spcBef>
          <a:spcPct val="20000"/>
        </a:spcBef>
        <a:spcAft>
          <a:spcPct val="0"/>
        </a:spcAft>
        <a:buBlip>
          <a:blip r:embed="rId16"/>
        </a:buBlip>
        <a:defRPr sz="2400" kern="1200">
          <a:solidFill>
            <a:schemeClr val="tx1"/>
          </a:solidFill>
          <a:latin typeface="+mn-lt"/>
          <a:ea typeface="+mn-ea"/>
          <a:cs typeface="+mn-cs"/>
        </a:defRPr>
      </a:lvl3pPr>
      <a:lvl4pPr marL="1604963" indent="-346075" algn="l" defTabSz="912813" rtl="0" eaLnBrk="1" fontAlgn="base" hangingPunct="1">
        <a:lnSpc>
          <a:spcPct val="90000"/>
        </a:lnSpc>
        <a:spcBef>
          <a:spcPct val="20000"/>
        </a:spcBef>
        <a:spcAft>
          <a:spcPct val="0"/>
        </a:spcAft>
        <a:buBlip>
          <a:blip r:embed="rId16"/>
        </a:buBlip>
        <a:defRPr sz="2400" kern="1200">
          <a:solidFill>
            <a:schemeClr val="tx1"/>
          </a:solidFill>
          <a:latin typeface="+mn-lt"/>
          <a:ea typeface="+mn-ea"/>
          <a:cs typeface="+mn-cs"/>
        </a:defRPr>
      </a:lvl4pPr>
      <a:lvl5pPr marL="1941513" indent="-336550" algn="l" defTabSz="912813" rtl="0" eaLnBrk="1" fontAlgn="base" hangingPunct="1">
        <a:lnSpc>
          <a:spcPct val="90000"/>
        </a:lnSpc>
        <a:spcBef>
          <a:spcPct val="20000"/>
        </a:spcBef>
        <a:spcAft>
          <a:spcPct val="0"/>
        </a:spcAft>
        <a:buBlip>
          <a:blip r:embed="rId16"/>
        </a:buBlip>
        <a:defRPr sz="2400" kern="1200">
          <a:solidFill>
            <a:schemeClr val="tx1"/>
          </a:soli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3">
            <a:lum/>
          </a:blip>
          <a:srcRect/>
          <a:stretch>
            <a:fillRect l="-1000" r="-1000"/>
          </a:stretch>
        </a:blipFill>
        <a:effectLst/>
      </p:bgPr>
    </p:bg>
    <p:spTree>
      <p:nvGrpSpPr>
        <p:cNvPr id="1" name=""/>
        <p:cNvGrpSpPr/>
        <p:nvPr/>
      </p:nvGrpSpPr>
      <p:grpSpPr>
        <a:xfrm>
          <a:off x="0" y="0"/>
          <a:ext cx="0" cy="0"/>
          <a:chOff x="0" y="0"/>
          <a:chExt cx="0" cy="0"/>
        </a:xfrm>
      </p:grpSpPr>
      <p:pic>
        <p:nvPicPr>
          <p:cNvPr id="2050" name="Picture 3" descr="white rectangle.png"/>
          <p:cNvPicPr>
            <a:picLocks noChangeAspect="1"/>
          </p:cNvPicPr>
          <p:nvPr/>
        </p:nvPicPr>
        <p:blipFill>
          <a:blip r:embed="rId4">
            <a:extLst>
              <a:ext uri="{28A0092B-C50C-407E-A947-70E740481C1C}">
                <a14:useLocalDpi xmlns:a14="http://schemas.microsoft.com/office/drawing/2010/main" val="0"/>
              </a:ext>
            </a:extLst>
          </a:blip>
          <a:srcRect b="10452"/>
          <a:stretch>
            <a:fillRect/>
          </a:stretch>
        </p:blipFill>
        <p:spPr bwMode="auto">
          <a:xfrm>
            <a:off x="0" y="1300163"/>
            <a:ext cx="9144000" cy="5557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Placeholder 1"/>
          <p:cNvSpPr>
            <a:spLocks noGrp="1"/>
          </p:cNvSpPr>
          <p:nvPr>
            <p:ph type="title"/>
          </p:nvPr>
        </p:nvSpPr>
        <p:spPr>
          <a:xfrm>
            <a:off x="381000" y="230188"/>
            <a:ext cx="8382000" cy="665162"/>
          </a:xfrm>
          <a:prstGeom prst="rect">
            <a:avLst/>
          </a:prstGeom>
        </p:spPr>
        <p:txBody>
          <a:bodyPr vert="horz" wrap="square" lIns="0" tIns="0" rIns="0" bIns="0" rtlCol="0" anchor="t">
            <a:spAutoFit/>
          </a:bodyPr>
          <a:lstStyle/>
          <a:p>
            <a:r>
              <a:rPr lang="en-US" dirty="0" smtClean="0"/>
              <a:t>Click to edit Master title style</a:t>
            </a:r>
            <a:endParaRPr lang="en-US" dirty="0"/>
          </a:p>
        </p:txBody>
      </p:sp>
      <p:sp>
        <p:nvSpPr>
          <p:cNvPr id="2052" name="Text Placeholder 2"/>
          <p:cNvSpPr>
            <a:spLocks noGrp="1"/>
          </p:cNvSpPr>
          <p:nvPr>
            <p:ph type="body" idx="1"/>
          </p:nvPr>
        </p:nvSpPr>
        <p:spPr bwMode="auto">
          <a:xfrm>
            <a:off x="722313" y="1905000"/>
            <a:ext cx="8040687" cy="2108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p>
        </p:txBody>
      </p:sp>
    </p:spTree>
  </p:cSld>
  <p:clrMap bg1="lt1" tx1="dk1" bg2="lt2" tx2="dk2" accent1="accent1" accent2="accent2" accent3="accent3" accent4="accent4" accent5="accent5" accent6="accent6" hlink="hlink" folHlink="folHlink"/>
  <p:sldLayoutIdLst>
    <p:sldLayoutId id="2147483688" r:id="rId1"/>
  </p:sldLayoutIdLst>
  <p:transition>
    <p:fade/>
  </p:transition>
  <p:txStyles>
    <p:titleStyle>
      <a:lvl1pPr algn="l" defTabSz="912813" rtl="0" fontAlgn="base">
        <a:lnSpc>
          <a:spcPct val="90000"/>
        </a:lnSpc>
        <a:spcBef>
          <a:spcPct val="0"/>
        </a:spcBef>
        <a:spcAft>
          <a:spcPct val="0"/>
        </a:spcAft>
        <a:defRPr lang="en-US" sz="4800" kern="1200" spc="-125" dirty="0">
          <a:ln w="3175">
            <a:noFill/>
          </a:ln>
          <a:gradFill>
            <a:gsLst>
              <a:gs pos="0">
                <a:srgbClr val="2E59B0"/>
              </a:gs>
              <a:gs pos="49000">
                <a:srgbClr val="161D32"/>
              </a:gs>
              <a:gs pos="100000">
                <a:srgbClr val="000000"/>
              </a:gs>
            </a:gsLst>
            <a:lin ang="5400000" scaled="0"/>
          </a:gradFill>
          <a:effectLst>
            <a:outerShdw blurRad="50800" dist="38100" dir="2700000" algn="tl" rotWithShape="0">
              <a:prstClr val="black">
                <a:alpha val="40000"/>
              </a:prstClr>
            </a:outerShdw>
          </a:effectLst>
          <a:latin typeface="+mj-lt"/>
          <a:ea typeface="+mn-ea"/>
          <a:cs typeface="Arial" charset="0"/>
        </a:defRPr>
      </a:lvl1pPr>
      <a:lvl2pPr algn="l" defTabSz="912813" rtl="0" fontAlgn="base">
        <a:lnSpc>
          <a:spcPct val="90000"/>
        </a:lnSpc>
        <a:spcBef>
          <a:spcPct val="0"/>
        </a:spcBef>
        <a:spcAft>
          <a:spcPct val="0"/>
        </a:spcAft>
        <a:defRPr sz="4800">
          <a:solidFill>
            <a:schemeClr val="tx1"/>
          </a:solidFill>
          <a:latin typeface="Calibri" pitchFamily="34" charset="0"/>
          <a:cs typeface="Arial" charset="0"/>
        </a:defRPr>
      </a:lvl2pPr>
      <a:lvl3pPr algn="l" defTabSz="912813" rtl="0" fontAlgn="base">
        <a:lnSpc>
          <a:spcPct val="90000"/>
        </a:lnSpc>
        <a:spcBef>
          <a:spcPct val="0"/>
        </a:spcBef>
        <a:spcAft>
          <a:spcPct val="0"/>
        </a:spcAft>
        <a:defRPr sz="4800">
          <a:solidFill>
            <a:schemeClr val="tx1"/>
          </a:solidFill>
          <a:latin typeface="Calibri" pitchFamily="34" charset="0"/>
          <a:cs typeface="Arial" charset="0"/>
        </a:defRPr>
      </a:lvl3pPr>
      <a:lvl4pPr algn="l" defTabSz="912813" rtl="0" fontAlgn="base">
        <a:lnSpc>
          <a:spcPct val="90000"/>
        </a:lnSpc>
        <a:spcBef>
          <a:spcPct val="0"/>
        </a:spcBef>
        <a:spcAft>
          <a:spcPct val="0"/>
        </a:spcAft>
        <a:defRPr sz="4800">
          <a:solidFill>
            <a:schemeClr val="tx1"/>
          </a:solidFill>
          <a:latin typeface="Calibri" pitchFamily="34" charset="0"/>
          <a:cs typeface="Arial" charset="0"/>
        </a:defRPr>
      </a:lvl4pPr>
      <a:lvl5pPr algn="l" defTabSz="912813" rtl="0" fontAlgn="base">
        <a:lnSpc>
          <a:spcPct val="90000"/>
        </a:lnSpc>
        <a:spcBef>
          <a:spcPct val="0"/>
        </a:spcBef>
        <a:spcAft>
          <a:spcPct val="0"/>
        </a:spcAft>
        <a:defRPr sz="4800">
          <a:solidFill>
            <a:schemeClr val="tx1"/>
          </a:solidFill>
          <a:latin typeface="Calibri" pitchFamily="34" charset="0"/>
          <a:cs typeface="Arial" charset="0"/>
        </a:defRPr>
      </a:lvl5pPr>
      <a:lvl6pPr marL="457200" algn="l" defTabSz="912813" rtl="0" fontAlgn="base">
        <a:lnSpc>
          <a:spcPct val="90000"/>
        </a:lnSpc>
        <a:spcBef>
          <a:spcPct val="0"/>
        </a:spcBef>
        <a:spcAft>
          <a:spcPct val="0"/>
        </a:spcAft>
        <a:defRPr sz="4800">
          <a:solidFill>
            <a:schemeClr val="tx1"/>
          </a:solidFill>
          <a:latin typeface="Calibri" pitchFamily="34" charset="0"/>
          <a:cs typeface="Arial" charset="0"/>
        </a:defRPr>
      </a:lvl6pPr>
      <a:lvl7pPr marL="914400" algn="l" defTabSz="912813" rtl="0" fontAlgn="base">
        <a:lnSpc>
          <a:spcPct val="90000"/>
        </a:lnSpc>
        <a:spcBef>
          <a:spcPct val="0"/>
        </a:spcBef>
        <a:spcAft>
          <a:spcPct val="0"/>
        </a:spcAft>
        <a:defRPr sz="4800">
          <a:solidFill>
            <a:schemeClr val="tx1"/>
          </a:solidFill>
          <a:latin typeface="Calibri" pitchFamily="34" charset="0"/>
          <a:cs typeface="Arial" charset="0"/>
        </a:defRPr>
      </a:lvl7pPr>
      <a:lvl8pPr marL="1371600" algn="l" defTabSz="912813" rtl="0" fontAlgn="base">
        <a:lnSpc>
          <a:spcPct val="90000"/>
        </a:lnSpc>
        <a:spcBef>
          <a:spcPct val="0"/>
        </a:spcBef>
        <a:spcAft>
          <a:spcPct val="0"/>
        </a:spcAft>
        <a:defRPr sz="4800">
          <a:solidFill>
            <a:schemeClr val="tx1"/>
          </a:solidFill>
          <a:latin typeface="Calibri" pitchFamily="34" charset="0"/>
          <a:cs typeface="Arial" charset="0"/>
        </a:defRPr>
      </a:lvl8pPr>
      <a:lvl9pPr marL="1828800" algn="l" defTabSz="912813" rtl="0" fontAlgn="base">
        <a:lnSpc>
          <a:spcPct val="90000"/>
        </a:lnSpc>
        <a:spcBef>
          <a:spcPct val="0"/>
        </a:spcBef>
        <a:spcAft>
          <a:spcPct val="0"/>
        </a:spcAft>
        <a:defRPr sz="4800">
          <a:solidFill>
            <a:schemeClr val="tx1"/>
          </a:solidFill>
          <a:latin typeface="Calibri" pitchFamily="34" charset="0"/>
          <a:cs typeface="Arial" charset="0"/>
        </a:defRPr>
      </a:lvl9pPr>
    </p:titleStyle>
    <p:bodyStyle>
      <a:lvl1pPr algn="l" defTabSz="912813" rtl="0" fontAlgn="base">
        <a:lnSpc>
          <a:spcPct val="90000"/>
        </a:lnSpc>
        <a:spcBef>
          <a:spcPct val="20000"/>
        </a:spcBef>
        <a:spcAft>
          <a:spcPct val="0"/>
        </a:spcAft>
        <a:buFont typeface="Arial" charset="0"/>
        <a:defRPr sz="3000" b="1" kern="1200">
          <a:solidFill>
            <a:schemeClr val="tx1"/>
          </a:solidFill>
          <a:latin typeface="Courier New" pitchFamily="49" charset="0"/>
          <a:ea typeface="+mn-ea"/>
          <a:cs typeface="Courier New" pitchFamily="49" charset="0"/>
        </a:defRPr>
      </a:lvl1pPr>
      <a:lvl2pPr marL="384175" indent="-6350" algn="l" defTabSz="912813" rtl="0" fontAlgn="base">
        <a:lnSpc>
          <a:spcPct val="90000"/>
        </a:lnSpc>
        <a:spcBef>
          <a:spcPct val="20000"/>
        </a:spcBef>
        <a:spcAft>
          <a:spcPct val="0"/>
        </a:spcAft>
        <a:buFont typeface="Arial" charset="0"/>
        <a:defRPr sz="2800" b="1" kern="1200">
          <a:solidFill>
            <a:schemeClr val="tx1"/>
          </a:solidFill>
          <a:latin typeface="Courier New" pitchFamily="49" charset="0"/>
          <a:ea typeface="+mn-ea"/>
          <a:cs typeface="Courier New" pitchFamily="49" charset="0"/>
        </a:defRPr>
      </a:lvl2pPr>
      <a:lvl3pPr marL="760413" indent="-6350" algn="l" defTabSz="912813" rtl="0" fontAlgn="base">
        <a:lnSpc>
          <a:spcPct val="90000"/>
        </a:lnSpc>
        <a:spcBef>
          <a:spcPct val="20000"/>
        </a:spcBef>
        <a:spcAft>
          <a:spcPct val="0"/>
        </a:spcAft>
        <a:buFont typeface="Arial" charset="0"/>
        <a:defRPr sz="2400" b="1" kern="1200">
          <a:solidFill>
            <a:schemeClr val="tx1"/>
          </a:solidFill>
          <a:latin typeface="Courier New" pitchFamily="49" charset="0"/>
          <a:ea typeface="+mn-ea"/>
          <a:cs typeface="Courier New" pitchFamily="49" charset="0"/>
        </a:defRPr>
      </a:lvl3pPr>
      <a:lvl4pPr marL="1093788" indent="6350" algn="l" defTabSz="912813" rtl="0" fontAlgn="base">
        <a:lnSpc>
          <a:spcPct val="90000"/>
        </a:lnSpc>
        <a:spcBef>
          <a:spcPct val="20000"/>
        </a:spcBef>
        <a:spcAft>
          <a:spcPct val="0"/>
        </a:spcAft>
        <a:buFont typeface="Arial" charset="0"/>
        <a:defRPr sz="2400" b="1" kern="1200">
          <a:solidFill>
            <a:schemeClr val="tx1"/>
          </a:solidFill>
          <a:latin typeface="Courier New" pitchFamily="49" charset="0"/>
          <a:ea typeface="+mn-ea"/>
          <a:cs typeface="Courier New" pitchFamily="49" charset="0"/>
        </a:defRPr>
      </a:lvl4pPr>
      <a:lvl5pPr marL="1425575" algn="l" defTabSz="912813" rtl="0" fontAlgn="base">
        <a:lnSpc>
          <a:spcPct val="90000"/>
        </a:lnSpc>
        <a:spcBef>
          <a:spcPct val="20000"/>
        </a:spcBef>
        <a:spcAft>
          <a:spcPct val="0"/>
        </a:spcAft>
        <a:buFont typeface="Arial" charset="0"/>
        <a:defRPr sz="2400" b="1" kern="1200">
          <a:solidFill>
            <a:schemeClr val="tx1"/>
          </a:solidFill>
          <a:latin typeface="Courier New" pitchFamily="49" charset="0"/>
          <a:ea typeface="+mn-ea"/>
          <a:cs typeface="Courier New" pitchFamily="49" charset="0"/>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hyperlink" Target="http://auto.chexun.com/brand_fiat/" TargetMode="Externa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hyperlink" Target="http://baike.bitauto.com/other/20120629/1405745271.html" TargetMode="External"/><Relationship Id="rId2" Type="http://schemas.openxmlformats.org/officeDocument/2006/relationships/image" Target="../media/image43.pn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051721" y="2132856"/>
            <a:ext cx="4032448" cy="1523495"/>
          </a:xfrm>
        </p:spPr>
        <p:txBody>
          <a:bodyPr/>
          <a:lstStyle/>
          <a:p>
            <a:pPr defTabSz="914363" fontAlgn="auto">
              <a:spcAft>
                <a:spcPts val="0"/>
              </a:spcAft>
              <a:defRPr/>
            </a:pPr>
            <a:r>
              <a:rPr lang="zh-CN" altLang="en-US" dirty="0" smtClean="0">
                <a:latin typeface="微软雅黑" pitchFamily="34" charset="-122"/>
                <a:ea typeface="微软雅黑" pitchFamily="34" charset="-122"/>
              </a:rPr>
              <a:t>汽车文化</a:t>
            </a:r>
            <a:endParaRPr dirty="0">
              <a:latin typeface="微软雅黑" pitchFamily="34" charset="-122"/>
              <a:ea typeface="微软雅黑" pitchFamily="34" charset="-122"/>
            </a:endParaRPr>
          </a:p>
        </p:txBody>
      </p:sp>
      <p:sp>
        <p:nvSpPr>
          <p:cNvPr id="3" name="副标题 2"/>
          <p:cNvSpPr>
            <a:spLocks noGrp="1"/>
          </p:cNvSpPr>
          <p:nvPr>
            <p:ph type="subTitle" idx="1"/>
          </p:nvPr>
        </p:nvSpPr>
        <p:spPr>
          <a:xfrm>
            <a:off x="1691680" y="3289377"/>
            <a:ext cx="3888432" cy="461665"/>
          </a:xfrm>
        </p:spPr>
        <p:txBody>
          <a:bodyPr/>
          <a:lstStyle/>
          <a:p>
            <a:r>
              <a:rPr lang="zh-CN" altLang="en-US" sz="3600" b="1" dirty="0" smtClean="0"/>
              <a:t>项目八   世界名车</a:t>
            </a:r>
            <a:endParaRPr lang="en-US" altLang="zh-CN" sz="3600" b="1" dirty="0"/>
          </a:p>
        </p:txBody>
      </p:sp>
      <p:sp>
        <p:nvSpPr>
          <p:cNvPr id="4" name="矩形 3"/>
          <p:cNvSpPr/>
          <p:nvPr/>
        </p:nvSpPr>
        <p:spPr>
          <a:xfrm>
            <a:off x="1475656" y="4221088"/>
            <a:ext cx="5538696" cy="523220"/>
          </a:xfrm>
          <a:prstGeom prst="rect">
            <a:avLst/>
          </a:prstGeom>
        </p:spPr>
        <p:txBody>
          <a:bodyPr wrap="none">
            <a:spAutoFit/>
          </a:bodyPr>
          <a:lstStyle/>
          <a:p>
            <a:r>
              <a:rPr lang="zh-CN" altLang="en-US" sz="2800" dirty="0"/>
              <a:t>任务一 </a:t>
            </a:r>
            <a:r>
              <a:rPr lang="zh-CN" altLang="en-US" sz="2800" dirty="0" smtClean="0"/>
              <a:t>   鉴赏汽车时尚的经典车型</a:t>
            </a:r>
            <a:endParaRPr lang="zh-CN" altLang="en-US" sz="2800" dirty="0"/>
          </a:p>
        </p:txBody>
      </p:sp>
    </p:spTree>
  </p:cSld>
  <p:clrMapOvr>
    <a:masterClrMapping/>
  </p:clrMapOvr>
  <p:transition>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259632" y="116632"/>
            <a:ext cx="6324167" cy="584775"/>
          </a:xfrm>
          <a:prstGeom prst="rect">
            <a:avLst/>
          </a:prstGeom>
        </p:spPr>
        <p:txBody>
          <a:bodyPr wrap="none">
            <a:spAutoFit/>
          </a:bodyPr>
          <a:lstStyle/>
          <a:p>
            <a:r>
              <a:rPr lang="zh-CN" altLang="en-US" sz="3200" b="1" dirty="0"/>
              <a:t>任务一    鉴赏汽车时尚的经典车型</a:t>
            </a:r>
            <a:endParaRPr lang="zh-CN" altLang="en-US" sz="3200" b="1" dirty="0"/>
          </a:p>
        </p:txBody>
      </p:sp>
      <p:sp>
        <p:nvSpPr>
          <p:cNvPr id="6" name="矩形 5"/>
          <p:cNvSpPr/>
          <p:nvPr/>
        </p:nvSpPr>
        <p:spPr>
          <a:xfrm>
            <a:off x="467544" y="1159296"/>
            <a:ext cx="4033476" cy="523220"/>
          </a:xfrm>
          <a:prstGeom prst="rect">
            <a:avLst/>
          </a:prstGeom>
        </p:spPr>
        <p:txBody>
          <a:bodyPr wrap="none">
            <a:spAutoFit/>
          </a:bodyPr>
          <a:lstStyle/>
          <a:p>
            <a:r>
              <a:rPr lang="zh-CN" altLang="zh-CN" sz="2800" b="1" kern="100" dirty="0">
                <a:solidFill>
                  <a:srgbClr val="333333"/>
                </a:solidFill>
              </a:rPr>
              <a:t>七、</a:t>
            </a:r>
            <a:r>
              <a:rPr lang="en-US" altLang="zh-CN" sz="2800" b="1" kern="100" dirty="0">
                <a:solidFill>
                  <a:srgbClr val="333333"/>
                </a:solidFill>
              </a:rPr>
              <a:t>1961</a:t>
            </a:r>
            <a:r>
              <a:rPr lang="zh-CN" altLang="zh-CN" sz="2800" b="1" kern="100" dirty="0">
                <a:solidFill>
                  <a:srgbClr val="333333"/>
                </a:solidFill>
              </a:rPr>
              <a:t>年的捷豹</a:t>
            </a:r>
            <a:r>
              <a:rPr lang="en-US" altLang="zh-CN" sz="2800" b="1" kern="100" dirty="0">
                <a:solidFill>
                  <a:srgbClr val="333333"/>
                </a:solidFill>
              </a:rPr>
              <a:t>E-type</a:t>
            </a:r>
            <a:endParaRPr lang="zh-CN" altLang="en-US" sz="2800" dirty="0"/>
          </a:p>
        </p:txBody>
      </p:sp>
      <p:pic>
        <p:nvPicPr>
          <p:cNvPr id="71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35304" y="2269812"/>
            <a:ext cx="4569963" cy="23720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矩形 6"/>
          <p:cNvSpPr/>
          <p:nvPr/>
        </p:nvSpPr>
        <p:spPr>
          <a:xfrm>
            <a:off x="4915424" y="1225584"/>
            <a:ext cx="4067944" cy="3416320"/>
          </a:xfrm>
          <a:prstGeom prst="rect">
            <a:avLst/>
          </a:prstGeom>
        </p:spPr>
        <p:txBody>
          <a:bodyPr wrap="square">
            <a:spAutoFit/>
          </a:bodyPr>
          <a:lstStyle/>
          <a:p>
            <a:r>
              <a:rPr lang="en-US" altLang="zh-CN" sz="2400" kern="100" smtClean="0">
                <a:solidFill>
                  <a:srgbClr val="333333"/>
                </a:solidFill>
                <a:cs typeface="Times New Roman" panose="02020603050405020304" pitchFamily="18" charset="0"/>
              </a:rPr>
              <a:t>E-type</a:t>
            </a:r>
            <a:r>
              <a:rPr lang="zh-CN" altLang="zh-CN" sz="2400" kern="100" smtClean="0">
                <a:solidFill>
                  <a:srgbClr val="333333"/>
                </a:solidFill>
                <a:cs typeface="Times New Roman" panose="02020603050405020304" pitchFamily="18" charset="0"/>
              </a:rPr>
              <a:t>被称之为</a:t>
            </a:r>
            <a:r>
              <a:rPr lang="en-US" altLang="zh-CN" sz="2400" kern="100" smtClean="0">
                <a:solidFill>
                  <a:srgbClr val="333333"/>
                </a:solidFill>
                <a:cs typeface="Times New Roman" panose="02020603050405020304" pitchFamily="18" charset="0"/>
              </a:rPr>
              <a:t>“</a:t>
            </a:r>
            <a:r>
              <a:rPr lang="zh-CN" altLang="zh-CN" sz="2400" kern="100" smtClean="0">
                <a:solidFill>
                  <a:srgbClr val="333333"/>
                </a:solidFill>
                <a:cs typeface="Times New Roman" panose="02020603050405020304" pitchFamily="18" charset="0"/>
              </a:rPr>
              <a:t>钢铁的最佳表达</a:t>
            </a:r>
            <a:r>
              <a:rPr lang="en-US" altLang="zh-CN" sz="2400" kern="100" smtClean="0">
                <a:solidFill>
                  <a:srgbClr val="333333"/>
                </a:solidFill>
                <a:cs typeface="Times New Roman" panose="02020603050405020304" pitchFamily="18" charset="0"/>
              </a:rPr>
              <a:t>”</a:t>
            </a:r>
            <a:r>
              <a:rPr lang="zh-CN" altLang="zh-CN" sz="2400" kern="100" smtClean="0">
                <a:solidFill>
                  <a:srgbClr val="333333"/>
                </a:solidFill>
                <a:cs typeface="Times New Roman" panose="02020603050405020304" pitchFamily="18" charset="0"/>
              </a:rPr>
              <a:t>，无论是外形、比例、布局、细节还是象征性方面都独树一帜。其尾灯设计来自于同时代的一款捷豹。捷豹</a:t>
            </a:r>
            <a:r>
              <a:rPr lang="en-US" altLang="zh-CN" sz="2400" kern="100" smtClean="0">
                <a:solidFill>
                  <a:srgbClr val="333333"/>
                </a:solidFill>
                <a:cs typeface="Times New Roman" panose="02020603050405020304" pitchFamily="18" charset="0"/>
              </a:rPr>
              <a:t>E-type</a:t>
            </a:r>
            <a:r>
              <a:rPr lang="zh-CN" altLang="zh-CN" sz="2400" kern="100" smtClean="0">
                <a:solidFill>
                  <a:srgbClr val="333333"/>
                </a:solidFill>
                <a:cs typeface="Times New Roman" panose="02020603050405020304" pitchFamily="18" charset="0"/>
              </a:rPr>
              <a:t>是纽约现代艺术博物馆的永久珍藏品，同时也是第一款获得如此殊荣的批量生产汽车。</a:t>
            </a:r>
            <a:endParaRPr lang="zh-CN" altLang="en-US" sz="2400" dirty="0"/>
          </a:p>
        </p:txBody>
      </p:sp>
      <p:sp>
        <p:nvSpPr>
          <p:cNvPr id="8" name="矩形 7"/>
          <p:cNvSpPr/>
          <p:nvPr/>
        </p:nvSpPr>
        <p:spPr>
          <a:xfrm>
            <a:off x="204603" y="5145020"/>
            <a:ext cx="8778765" cy="1384995"/>
          </a:xfrm>
          <a:prstGeom prst="rect">
            <a:avLst/>
          </a:prstGeom>
        </p:spPr>
        <p:txBody>
          <a:bodyPr wrap="square">
            <a:spAutoFit/>
          </a:bodyPr>
          <a:lstStyle/>
          <a:p>
            <a:r>
              <a:rPr lang="zh-CN" altLang="zh-CN" sz="2800" kern="100" dirty="0">
                <a:cs typeface="Times New Roman" panose="02020603050405020304" pitchFamily="18" charset="0"/>
              </a:rPr>
              <a:t>被玻璃覆盖的前灯（直到</a:t>
            </a:r>
            <a:r>
              <a:rPr lang="en-US" altLang="zh-CN" sz="2800" kern="100" dirty="0">
                <a:cs typeface="Times New Roman" panose="02020603050405020304" pitchFamily="18" charset="0"/>
              </a:rPr>
              <a:t>1967</a:t>
            </a:r>
            <a:r>
              <a:rPr lang="zh-CN" altLang="zh-CN" sz="2800" kern="100" dirty="0">
                <a:cs typeface="Times New Roman" panose="02020603050405020304" pitchFamily="18" charset="0"/>
              </a:rPr>
              <a:t>年），车前部有一张小嘴巴，信号灯和尾灯在缓冲器上方，车尾的排气管的出口在车牌的下方。</a:t>
            </a:r>
            <a:endParaRPr lang="zh-CN" altLang="en-US" sz="2800" dirty="0"/>
          </a:p>
        </p:txBody>
      </p:sp>
    </p:spTree>
    <p:extLst>
      <p:ext uri="{BB962C8B-B14F-4D97-AF65-F5344CB8AC3E}">
        <p14:creationId xmlns:p14="http://schemas.microsoft.com/office/powerpoint/2010/main" val="2411488680"/>
      </p:ext>
    </p:extLst>
  </p:cSld>
  <p:clrMapOvr>
    <a:masterClrMapping/>
  </p:clrMapOvr>
  <p:transition>
    <p:fade/>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259632" y="116632"/>
            <a:ext cx="6324167" cy="584775"/>
          </a:xfrm>
          <a:prstGeom prst="rect">
            <a:avLst/>
          </a:prstGeom>
        </p:spPr>
        <p:txBody>
          <a:bodyPr wrap="none">
            <a:spAutoFit/>
          </a:bodyPr>
          <a:lstStyle/>
          <a:p>
            <a:r>
              <a:rPr lang="zh-CN" altLang="en-US" sz="3200" b="1" dirty="0"/>
              <a:t>任务一    鉴赏汽车时尚的经典车型</a:t>
            </a:r>
            <a:endParaRPr lang="zh-CN" altLang="en-US" sz="3200" b="1" dirty="0"/>
          </a:p>
        </p:txBody>
      </p:sp>
      <p:sp>
        <p:nvSpPr>
          <p:cNvPr id="6" name="矩形 5"/>
          <p:cNvSpPr/>
          <p:nvPr/>
        </p:nvSpPr>
        <p:spPr>
          <a:xfrm>
            <a:off x="539552" y="1124744"/>
            <a:ext cx="3977371" cy="523220"/>
          </a:xfrm>
          <a:prstGeom prst="rect">
            <a:avLst/>
          </a:prstGeom>
        </p:spPr>
        <p:txBody>
          <a:bodyPr wrap="none">
            <a:spAutoFit/>
          </a:bodyPr>
          <a:lstStyle/>
          <a:p>
            <a:pPr>
              <a:spcAft>
                <a:spcPts val="0"/>
              </a:spcAft>
            </a:pPr>
            <a:r>
              <a:rPr lang="zh-CN" altLang="zh-CN" sz="2800" b="1" dirty="0">
                <a:solidFill>
                  <a:srgbClr val="333333"/>
                </a:solidFill>
                <a:latin typeface="宋体" panose="02010600030101010101" pitchFamily="2" charset="-122"/>
                <a:cs typeface="宋体" panose="02010600030101010101" pitchFamily="2" charset="-122"/>
              </a:rPr>
              <a:t>八、</a:t>
            </a:r>
            <a:r>
              <a:rPr lang="en-US" altLang="zh-CN" sz="2800" b="1" dirty="0">
                <a:solidFill>
                  <a:srgbClr val="333333"/>
                </a:solidFill>
                <a:latin typeface="宋体" panose="02010600030101010101" pitchFamily="2" charset="-122"/>
                <a:cs typeface="宋体" panose="02010600030101010101" pitchFamily="2" charset="-122"/>
              </a:rPr>
              <a:t>1957</a:t>
            </a:r>
            <a:r>
              <a:rPr lang="zh-CN" altLang="zh-CN" sz="2800" b="1" dirty="0">
                <a:solidFill>
                  <a:srgbClr val="333333"/>
                </a:solidFill>
                <a:latin typeface="宋体" panose="02010600030101010101" pitchFamily="2" charset="-122"/>
                <a:cs typeface="宋体" panose="02010600030101010101" pitchFamily="2" charset="-122"/>
              </a:rPr>
              <a:t>年</a:t>
            </a:r>
            <a:r>
              <a:rPr lang="zh-CN" altLang="zh-CN" sz="2800" b="1" dirty="0">
                <a:latin typeface="宋体" panose="02010600030101010101" pitchFamily="2" charset="-122"/>
                <a:cs typeface="宋体" panose="02010600030101010101" pitchFamily="2" charset="-122"/>
              </a:rPr>
              <a:t>的</a:t>
            </a:r>
            <a:r>
              <a:rPr lang="en-US" altLang="zh-CN" sz="2800" b="1" dirty="0">
                <a:latin typeface="宋体" panose="02010600030101010101" pitchFamily="2" charset="-122"/>
                <a:cs typeface="宋体" panose="02010600030101010101" pitchFamily="2" charset="-122"/>
                <a:hlinkClick r:id="rId2"/>
              </a:rPr>
              <a:t>菲亚特</a:t>
            </a:r>
            <a:r>
              <a:rPr lang="en-US" altLang="zh-CN" sz="2800" b="1" dirty="0">
                <a:solidFill>
                  <a:srgbClr val="333333"/>
                </a:solidFill>
                <a:latin typeface="宋体" panose="02010600030101010101" pitchFamily="2" charset="-122"/>
                <a:cs typeface="宋体" panose="02010600030101010101" pitchFamily="2" charset="-122"/>
              </a:rPr>
              <a:t>500</a:t>
            </a:r>
            <a:endParaRPr lang="zh-CN" altLang="zh-CN" sz="2800" dirty="0">
              <a:latin typeface="宋体" panose="02010600030101010101" pitchFamily="2" charset="-122"/>
              <a:cs typeface="宋体" panose="02010600030101010101" pitchFamily="2" charset="-122"/>
            </a:endParaRPr>
          </a:p>
        </p:txBody>
      </p:sp>
      <p:pic>
        <p:nvPicPr>
          <p:cNvPr id="819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9552" y="2071301"/>
            <a:ext cx="4649928" cy="2880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矩形 6"/>
          <p:cNvSpPr/>
          <p:nvPr/>
        </p:nvSpPr>
        <p:spPr>
          <a:xfrm>
            <a:off x="5189480" y="701407"/>
            <a:ext cx="3775008" cy="5780044"/>
          </a:xfrm>
          <a:prstGeom prst="rect">
            <a:avLst/>
          </a:prstGeom>
        </p:spPr>
        <p:txBody>
          <a:bodyPr wrap="square">
            <a:spAutoFit/>
          </a:bodyPr>
          <a:lstStyle/>
          <a:p>
            <a:pPr>
              <a:lnSpc>
                <a:spcPct val="120000"/>
              </a:lnSpc>
            </a:pPr>
            <a:r>
              <a:rPr lang="en-US" altLang="zh-CN" sz="2800" kern="100" dirty="0">
                <a:latin typeface="宋体" panose="02010600030101010101" pitchFamily="2" charset="-122"/>
                <a:cs typeface="Times New Roman" panose="02020603050405020304" pitchFamily="18" charset="0"/>
              </a:rPr>
              <a:t>Fiat500</a:t>
            </a:r>
            <a:r>
              <a:rPr lang="zh-CN" altLang="zh-CN" sz="2800" kern="100" dirty="0">
                <a:cs typeface="Times New Roman" panose="02020603050405020304" pitchFamily="18" charset="0"/>
              </a:rPr>
              <a:t>是最为</a:t>
            </a:r>
            <a:r>
              <a:rPr lang="zh-CN" altLang="zh-CN" sz="2800" kern="100" dirty="0" smtClean="0">
                <a:cs typeface="Times New Roman" panose="02020603050405020304" pitchFamily="18" charset="0"/>
              </a:rPr>
              <a:t>成功、</a:t>
            </a:r>
            <a:r>
              <a:rPr lang="zh-CN" altLang="zh-CN" sz="2800" kern="100" dirty="0">
                <a:cs typeface="Times New Roman" panose="02020603050405020304" pitchFamily="18" charset="0"/>
              </a:rPr>
              <a:t>历史最为悠久的</a:t>
            </a:r>
            <a:r>
              <a:rPr lang="en-US" altLang="zh-CN" sz="2800" kern="100" dirty="0" err="1" smtClean="0">
                <a:latin typeface="宋体" panose="02010600030101010101" pitchFamily="2" charset="-122"/>
                <a:cs typeface="Times New Roman" panose="02020603050405020304" pitchFamily="18" charset="0"/>
              </a:rPr>
              <a:t>微型车</a:t>
            </a:r>
            <a:r>
              <a:rPr lang="zh-CN" altLang="zh-CN" sz="2800" kern="100" dirty="0" smtClean="0">
                <a:cs typeface="Times New Roman" panose="02020603050405020304" pitchFamily="18" charset="0"/>
              </a:rPr>
              <a:t>。</a:t>
            </a:r>
            <a:r>
              <a:rPr lang="zh-CN" altLang="zh-CN" sz="2800" dirty="0"/>
              <a:t>菲亚特</a:t>
            </a:r>
            <a:r>
              <a:rPr lang="en-US" altLang="zh-CN" sz="2800" dirty="0"/>
              <a:t>500</a:t>
            </a:r>
            <a:r>
              <a:rPr lang="zh-CN" altLang="zh-CN" sz="2800" dirty="0"/>
              <a:t>可能是有史以来体型最小并且可靠的四座椅汽车，在设计上走可爱路线，能够穿行于狭窄的意大利街道。简约的设计和低廉的造价是这款汽车的两大杀手锏。菲亚特</a:t>
            </a:r>
            <a:r>
              <a:rPr lang="en-US" altLang="zh-CN" sz="2800" dirty="0"/>
              <a:t>500</a:t>
            </a:r>
            <a:r>
              <a:rPr lang="zh-CN" altLang="zh-CN" sz="2800" dirty="0"/>
              <a:t>一直生产到</a:t>
            </a:r>
            <a:r>
              <a:rPr lang="en-US" altLang="zh-CN" sz="2800" dirty="0"/>
              <a:t>1975</a:t>
            </a:r>
            <a:r>
              <a:rPr lang="zh-CN" altLang="zh-CN" sz="2800" dirty="0"/>
              <a:t>年。</a:t>
            </a:r>
            <a:endParaRPr lang="zh-CN" altLang="en-US" sz="2800" dirty="0"/>
          </a:p>
        </p:txBody>
      </p:sp>
    </p:spTree>
    <p:extLst>
      <p:ext uri="{BB962C8B-B14F-4D97-AF65-F5344CB8AC3E}">
        <p14:creationId xmlns:p14="http://schemas.microsoft.com/office/powerpoint/2010/main" val="3465888251"/>
      </p:ext>
    </p:extLst>
  </p:cSld>
  <p:clrMapOvr>
    <a:masterClrMapping/>
  </p:clrMapOvr>
  <p:transition>
    <p:fad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259632" y="116632"/>
            <a:ext cx="6324167" cy="584775"/>
          </a:xfrm>
          <a:prstGeom prst="rect">
            <a:avLst/>
          </a:prstGeom>
        </p:spPr>
        <p:txBody>
          <a:bodyPr wrap="none">
            <a:spAutoFit/>
          </a:bodyPr>
          <a:lstStyle/>
          <a:p>
            <a:r>
              <a:rPr lang="zh-CN" altLang="en-US" sz="3200" b="1" dirty="0"/>
              <a:t>任务一    鉴赏汽车时尚的经典车型</a:t>
            </a:r>
            <a:endParaRPr lang="zh-CN" altLang="en-US" sz="3200" b="1" dirty="0"/>
          </a:p>
        </p:txBody>
      </p:sp>
      <p:sp>
        <p:nvSpPr>
          <p:cNvPr id="6" name="矩形 5"/>
          <p:cNvSpPr/>
          <p:nvPr/>
        </p:nvSpPr>
        <p:spPr>
          <a:xfrm>
            <a:off x="611560" y="1268760"/>
            <a:ext cx="7848872" cy="3970318"/>
          </a:xfrm>
          <a:prstGeom prst="rect">
            <a:avLst/>
          </a:prstGeom>
        </p:spPr>
        <p:txBody>
          <a:bodyPr wrap="square">
            <a:spAutoFit/>
          </a:bodyPr>
          <a:lstStyle/>
          <a:p>
            <a:pPr indent="266700" algn="just">
              <a:lnSpc>
                <a:spcPct val="150000"/>
              </a:lnSpc>
              <a:spcAft>
                <a:spcPts val="0"/>
              </a:spcAft>
            </a:pPr>
            <a:r>
              <a:rPr lang="en-US" altLang="zh-CN" sz="2800" kern="100" dirty="0" smtClean="0">
                <a:latin typeface="宋体" panose="02010600030101010101" pitchFamily="2" charset="-122"/>
                <a:cs typeface="Times New Roman" panose="02020603050405020304" pitchFamily="18" charset="0"/>
              </a:rPr>
              <a:t>  1957</a:t>
            </a:r>
            <a:r>
              <a:rPr lang="zh-CN" altLang="zh-CN" sz="2800" kern="100" dirty="0">
                <a:cs typeface="Times New Roman" panose="02020603050405020304" pitchFamily="18" charset="0"/>
              </a:rPr>
              <a:t>年上市的</a:t>
            </a:r>
            <a:r>
              <a:rPr lang="en-US" altLang="zh-CN" sz="2800" kern="100" dirty="0">
                <a:cs typeface="Times New Roman" panose="02020603050405020304" pitchFamily="18" charset="0"/>
              </a:rPr>
              <a:t>Fiat Nuova 500</a:t>
            </a:r>
            <a:r>
              <a:rPr lang="zh-CN" altLang="zh-CN" sz="2800" kern="100" dirty="0">
                <a:cs typeface="Times New Roman" panose="02020603050405020304" pitchFamily="18" charset="0"/>
              </a:rPr>
              <a:t>堪称将</a:t>
            </a:r>
            <a:r>
              <a:rPr lang="en-US" altLang="zh-CN" sz="2800" kern="100" dirty="0">
                <a:cs typeface="Times New Roman" panose="02020603050405020304" pitchFamily="18" charset="0"/>
              </a:rPr>
              <a:t>500</a:t>
            </a:r>
            <a:r>
              <a:rPr lang="zh-CN" altLang="zh-CN" sz="2800" kern="100" dirty="0">
                <a:cs typeface="Times New Roman" panose="02020603050405020304" pitchFamily="18" charset="0"/>
              </a:rPr>
              <a:t>车型载入史册的经典之作。当时的意大利国家电视台特意在菲亚特</a:t>
            </a:r>
            <a:r>
              <a:rPr lang="en-US" altLang="zh-CN" sz="2800" kern="100" dirty="0">
                <a:cs typeface="Times New Roman" panose="02020603050405020304" pitchFamily="18" charset="0"/>
              </a:rPr>
              <a:t>500</a:t>
            </a:r>
            <a:r>
              <a:rPr lang="zh-CN" altLang="zh-CN" sz="2800" kern="100" dirty="0">
                <a:cs typeface="Times New Roman" panose="02020603050405020304" pitchFamily="18" charset="0"/>
              </a:rPr>
              <a:t>的上市仪式安排了现场报道，可以说是一项极大的荣誉。也正是这款车，被后来英国媒体评选为“改变历史的</a:t>
            </a:r>
            <a:r>
              <a:rPr lang="en-US" altLang="zh-CN" sz="2800" kern="100" dirty="0">
                <a:cs typeface="Times New Roman" panose="02020603050405020304" pitchFamily="18" charset="0"/>
              </a:rPr>
              <a:t>20</a:t>
            </a:r>
            <a:r>
              <a:rPr lang="zh-CN" altLang="zh-CN" sz="2800" kern="100" dirty="0">
                <a:cs typeface="Times New Roman" panose="02020603050405020304" pitchFamily="18" charset="0"/>
              </a:rPr>
              <a:t>辆车”中的其中一款。在接下来的</a:t>
            </a:r>
            <a:r>
              <a:rPr lang="en-US" altLang="zh-CN" sz="2800" kern="100" dirty="0">
                <a:cs typeface="Times New Roman" panose="02020603050405020304" pitchFamily="18" charset="0"/>
              </a:rPr>
              <a:t>20</a:t>
            </a:r>
            <a:r>
              <a:rPr lang="zh-CN" altLang="zh-CN" sz="2800" kern="100" dirty="0">
                <a:cs typeface="Times New Roman" panose="02020603050405020304" pitchFamily="18" charset="0"/>
              </a:rPr>
              <a:t>年中，累计销量达到</a:t>
            </a:r>
            <a:r>
              <a:rPr lang="en-US" altLang="zh-CN" sz="2800" kern="100" dirty="0">
                <a:cs typeface="Times New Roman" panose="02020603050405020304" pitchFamily="18" charset="0"/>
              </a:rPr>
              <a:t>389</a:t>
            </a:r>
            <a:r>
              <a:rPr lang="zh-CN" altLang="zh-CN" sz="2800" kern="100" dirty="0">
                <a:cs typeface="Times New Roman" panose="02020603050405020304" pitchFamily="18" charset="0"/>
              </a:rPr>
              <a:t>万辆。</a:t>
            </a:r>
          </a:p>
        </p:txBody>
      </p:sp>
    </p:spTree>
    <p:extLst>
      <p:ext uri="{BB962C8B-B14F-4D97-AF65-F5344CB8AC3E}">
        <p14:creationId xmlns:p14="http://schemas.microsoft.com/office/powerpoint/2010/main" val="754358483"/>
      </p:ext>
    </p:extLst>
  </p:cSld>
  <p:clrMapOvr>
    <a:masterClrMapping/>
  </p:clrMapOvr>
  <p:transition>
    <p:fade/>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259632" y="116632"/>
            <a:ext cx="6324167" cy="584775"/>
          </a:xfrm>
          <a:prstGeom prst="rect">
            <a:avLst/>
          </a:prstGeom>
        </p:spPr>
        <p:txBody>
          <a:bodyPr wrap="none">
            <a:spAutoFit/>
          </a:bodyPr>
          <a:lstStyle/>
          <a:p>
            <a:r>
              <a:rPr lang="zh-CN" altLang="en-US" sz="3200" b="1" dirty="0"/>
              <a:t>任务一    鉴赏汽车时尚的经典车型</a:t>
            </a:r>
            <a:endParaRPr lang="zh-CN" altLang="en-US" sz="3200" b="1" dirty="0"/>
          </a:p>
        </p:txBody>
      </p:sp>
      <p:pic>
        <p:nvPicPr>
          <p:cNvPr id="6" name="图片 5"/>
          <p:cNvPicPr>
            <a:picLocks noChangeAspect="1"/>
          </p:cNvPicPr>
          <p:nvPr/>
        </p:nvPicPr>
        <p:blipFill>
          <a:blip r:embed="rId2"/>
          <a:stretch>
            <a:fillRect/>
          </a:stretch>
        </p:blipFill>
        <p:spPr>
          <a:xfrm>
            <a:off x="467544" y="1412776"/>
            <a:ext cx="4205288" cy="2628304"/>
          </a:xfrm>
          <a:prstGeom prst="rect">
            <a:avLst/>
          </a:prstGeom>
        </p:spPr>
      </p:pic>
      <p:sp>
        <p:nvSpPr>
          <p:cNvPr id="7" name="矩形 6"/>
          <p:cNvSpPr/>
          <p:nvPr/>
        </p:nvSpPr>
        <p:spPr>
          <a:xfrm>
            <a:off x="1259632" y="4104883"/>
            <a:ext cx="1472711" cy="400110"/>
          </a:xfrm>
          <a:prstGeom prst="rect">
            <a:avLst/>
          </a:prstGeom>
        </p:spPr>
        <p:txBody>
          <a:bodyPr wrap="none">
            <a:spAutoFit/>
          </a:bodyPr>
          <a:lstStyle/>
          <a:p>
            <a:r>
              <a:rPr lang="zh-CN" altLang="zh-CN" sz="2000" kern="100" dirty="0">
                <a:cs typeface="Times New Roman" panose="02020603050405020304" pitchFamily="18" charset="0"/>
              </a:rPr>
              <a:t>现款</a:t>
            </a:r>
            <a:r>
              <a:rPr lang="en-US" altLang="zh-CN" sz="2000" kern="100" dirty="0">
                <a:cs typeface="Times New Roman" panose="02020603050405020304" pitchFamily="18" charset="0"/>
              </a:rPr>
              <a:t>Fiat500</a:t>
            </a:r>
            <a:endParaRPr lang="zh-CN" altLang="en-US" sz="2000" dirty="0"/>
          </a:p>
        </p:txBody>
      </p:sp>
      <p:sp>
        <p:nvSpPr>
          <p:cNvPr id="8" name="矩形 7"/>
          <p:cNvSpPr/>
          <p:nvPr/>
        </p:nvSpPr>
        <p:spPr>
          <a:xfrm>
            <a:off x="5220072" y="1469662"/>
            <a:ext cx="3415033" cy="2603854"/>
          </a:xfrm>
          <a:prstGeom prst="rect">
            <a:avLst/>
          </a:prstGeom>
        </p:spPr>
        <p:txBody>
          <a:bodyPr wrap="square">
            <a:spAutoFit/>
          </a:bodyPr>
          <a:lstStyle/>
          <a:p>
            <a:pPr>
              <a:lnSpc>
                <a:spcPct val="150000"/>
              </a:lnSpc>
            </a:pPr>
            <a:r>
              <a:rPr lang="en-US" altLang="zh-CN" sz="2800" kern="100" dirty="0">
                <a:latin typeface="宋体" panose="02010600030101010101" pitchFamily="2" charset="-122"/>
                <a:cs typeface="Times New Roman" panose="02020603050405020304" pitchFamily="18" charset="0"/>
              </a:rPr>
              <a:t>2007</a:t>
            </a:r>
            <a:r>
              <a:rPr lang="zh-CN" altLang="zh-CN" sz="2800" kern="100" dirty="0">
                <a:cs typeface="Times New Roman" panose="02020603050405020304" pitchFamily="18" charset="0"/>
              </a:rPr>
              <a:t>年，菲亚特公司推出新款菲亚特</a:t>
            </a:r>
            <a:r>
              <a:rPr lang="en-US" altLang="zh-CN" sz="2800" kern="100" dirty="0">
                <a:cs typeface="Times New Roman" panose="02020603050405020304" pitchFamily="18" charset="0"/>
              </a:rPr>
              <a:t>500</a:t>
            </a:r>
            <a:r>
              <a:rPr lang="zh-CN" altLang="zh-CN" sz="2800" kern="100" dirty="0">
                <a:cs typeface="Times New Roman" panose="02020603050405020304" pitchFamily="18" charset="0"/>
              </a:rPr>
              <a:t>，向吉阿科萨的原创设计致敬。</a:t>
            </a:r>
            <a:endParaRPr lang="zh-CN" altLang="en-US" sz="2800" dirty="0"/>
          </a:p>
        </p:txBody>
      </p:sp>
      <p:sp>
        <p:nvSpPr>
          <p:cNvPr id="9" name="矩形 8"/>
          <p:cNvSpPr/>
          <p:nvPr/>
        </p:nvSpPr>
        <p:spPr>
          <a:xfrm>
            <a:off x="413256" y="4509572"/>
            <a:ext cx="8221849" cy="2246769"/>
          </a:xfrm>
          <a:prstGeom prst="rect">
            <a:avLst/>
          </a:prstGeom>
        </p:spPr>
        <p:txBody>
          <a:bodyPr wrap="square">
            <a:spAutoFit/>
          </a:bodyPr>
          <a:lstStyle/>
          <a:p>
            <a:r>
              <a:rPr lang="en-US" altLang="zh-CN" sz="2800" dirty="0"/>
              <a:t>Nuova 500</a:t>
            </a:r>
            <a:r>
              <a:rPr lang="zh-CN" altLang="en-US" sz="2800" dirty="0"/>
              <a:t>可以用小巧玲珑来形容：长</a:t>
            </a:r>
            <a:r>
              <a:rPr lang="en-US" altLang="zh-CN" sz="2800" dirty="0"/>
              <a:t>2.97</a:t>
            </a:r>
            <a:r>
              <a:rPr lang="zh-CN" altLang="en-US" sz="2800" dirty="0"/>
              <a:t>米，宽</a:t>
            </a:r>
            <a:r>
              <a:rPr lang="en-US" altLang="zh-CN" sz="2800" dirty="0"/>
              <a:t>1.32</a:t>
            </a:r>
            <a:r>
              <a:rPr lang="zh-CN" altLang="en-US" sz="2800" dirty="0"/>
              <a:t>米，高</a:t>
            </a:r>
            <a:r>
              <a:rPr lang="en-US" altLang="zh-CN" sz="2800" dirty="0"/>
              <a:t>1.325</a:t>
            </a:r>
            <a:r>
              <a:rPr lang="zh-CN" altLang="en-US" sz="2800" dirty="0"/>
              <a:t>米，轴距</a:t>
            </a:r>
            <a:r>
              <a:rPr lang="en-US" altLang="zh-CN" sz="2800" dirty="0"/>
              <a:t>1.84</a:t>
            </a:r>
            <a:r>
              <a:rPr lang="zh-CN" altLang="en-US" sz="2800" dirty="0"/>
              <a:t>米，车重</a:t>
            </a:r>
            <a:r>
              <a:rPr lang="en-US" altLang="zh-CN" sz="2800" dirty="0"/>
              <a:t>470</a:t>
            </a:r>
            <a:r>
              <a:rPr lang="zh-CN" altLang="en-US" sz="2800" dirty="0"/>
              <a:t>公斤，最大载荷</a:t>
            </a:r>
            <a:r>
              <a:rPr lang="en-US" altLang="zh-CN" sz="2800" dirty="0"/>
              <a:t>680</a:t>
            </a:r>
            <a:r>
              <a:rPr lang="zh-CN" altLang="en-US" sz="2800" dirty="0"/>
              <a:t>公斤，搭载</a:t>
            </a:r>
            <a:r>
              <a:rPr lang="en-US" altLang="zh-CN" sz="2800" dirty="0"/>
              <a:t>13</a:t>
            </a:r>
            <a:r>
              <a:rPr lang="zh-CN" altLang="en-US" sz="2800" dirty="0"/>
              <a:t>匹马力的</a:t>
            </a:r>
            <a:r>
              <a:rPr lang="en-US" altLang="zh-CN" sz="2800" dirty="0"/>
              <a:t>479cc</a:t>
            </a:r>
            <a:r>
              <a:rPr lang="zh-CN" altLang="en-US" sz="2800" dirty="0"/>
              <a:t>发动机。尽管尺寸很小，但内部空间却被认为是最实用的小车之一。</a:t>
            </a:r>
          </a:p>
        </p:txBody>
      </p:sp>
    </p:spTree>
    <p:extLst>
      <p:ext uri="{BB962C8B-B14F-4D97-AF65-F5344CB8AC3E}">
        <p14:creationId xmlns:p14="http://schemas.microsoft.com/office/powerpoint/2010/main" val="166178974"/>
      </p:ext>
    </p:extLst>
  </p:cSld>
  <p:clrMapOvr>
    <a:masterClrMapping/>
  </p:clrMapOvr>
  <p:transition>
    <p:fade/>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259632" y="116632"/>
            <a:ext cx="6324167" cy="584775"/>
          </a:xfrm>
          <a:prstGeom prst="rect">
            <a:avLst/>
          </a:prstGeom>
        </p:spPr>
        <p:txBody>
          <a:bodyPr wrap="none">
            <a:spAutoFit/>
          </a:bodyPr>
          <a:lstStyle/>
          <a:p>
            <a:r>
              <a:rPr lang="zh-CN" altLang="en-US" sz="3200" b="1" dirty="0"/>
              <a:t>任务一    鉴赏汽车时尚的经典车型</a:t>
            </a:r>
            <a:endParaRPr lang="zh-CN" altLang="en-US" sz="3200" b="1" dirty="0"/>
          </a:p>
        </p:txBody>
      </p:sp>
      <p:sp>
        <p:nvSpPr>
          <p:cNvPr id="6" name="矩形 5"/>
          <p:cNvSpPr/>
          <p:nvPr/>
        </p:nvSpPr>
        <p:spPr>
          <a:xfrm>
            <a:off x="251520" y="1052736"/>
            <a:ext cx="3024867" cy="523220"/>
          </a:xfrm>
          <a:prstGeom prst="rect">
            <a:avLst/>
          </a:prstGeom>
        </p:spPr>
        <p:txBody>
          <a:bodyPr wrap="none">
            <a:spAutoFit/>
          </a:bodyPr>
          <a:lstStyle/>
          <a:p>
            <a:pPr indent="267970" algn="just">
              <a:spcAft>
                <a:spcPts val="0"/>
              </a:spcAft>
            </a:pPr>
            <a:r>
              <a:rPr lang="zh-CN" altLang="zh-CN" sz="2800" b="1" kern="100" dirty="0">
                <a:cs typeface="Times New Roman" panose="02020603050405020304" pitchFamily="18" charset="0"/>
              </a:rPr>
              <a:t>九、</a:t>
            </a:r>
            <a:r>
              <a:rPr lang="en-US" altLang="zh-CN" sz="2800" b="1" kern="100" dirty="0">
                <a:cs typeface="Times New Roman" panose="02020603050405020304" pitchFamily="18" charset="0"/>
              </a:rPr>
              <a:t>1955</a:t>
            </a:r>
            <a:r>
              <a:rPr lang="zh-CN" altLang="zh-CN" sz="2800" b="1" kern="100" dirty="0">
                <a:cs typeface="Times New Roman" panose="02020603050405020304" pitchFamily="18" charset="0"/>
              </a:rPr>
              <a:t>年的</a:t>
            </a:r>
            <a:r>
              <a:rPr lang="en-US" altLang="zh-CN" sz="2800" b="1" kern="100" dirty="0">
                <a:cs typeface="Times New Roman" panose="02020603050405020304" pitchFamily="18" charset="0"/>
              </a:rPr>
              <a:t>DS</a:t>
            </a:r>
            <a:endParaRPr lang="zh-CN" altLang="zh-CN" sz="2800" kern="100" dirty="0">
              <a:cs typeface="Times New Roman" panose="02020603050405020304" pitchFamily="18" charset="0"/>
            </a:endParaRPr>
          </a:p>
        </p:txBody>
      </p:sp>
      <p:pic>
        <p:nvPicPr>
          <p:cNvPr id="9218" name="Picture 2" descr="史上十大经典车设计，最后一个我惊了！"/>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65993" y="1927004"/>
            <a:ext cx="3725431" cy="27981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矩形 6"/>
          <p:cNvSpPr/>
          <p:nvPr/>
        </p:nvSpPr>
        <p:spPr>
          <a:xfrm>
            <a:off x="4306899" y="1286427"/>
            <a:ext cx="4572000" cy="3970318"/>
          </a:xfrm>
          <a:prstGeom prst="rect">
            <a:avLst/>
          </a:prstGeom>
        </p:spPr>
        <p:txBody>
          <a:bodyPr>
            <a:spAutoFit/>
          </a:bodyPr>
          <a:lstStyle/>
          <a:p>
            <a:r>
              <a:rPr lang="en-US" altLang="zh-CN" sz="2800" dirty="0" smtClean="0"/>
              <a:t>1955</a:t>
            </a:r>
            <a:r>
              <a:rPr lang="zh-CN" altLang="en-US" sz="2800" dirty="0" smtClean="0"/>
              <a:t>年</a:t>
            </a:r>
            <a:r>
              <a:rPr lang="en-US" altLang="zh-CN" sz="2800" dirty="0" smtClean="0"/>
              <a:t>DS</a:t>
            </a:r>
            <a:r>
              <a:rPr lang="zh-CN" altLang="en-US" sz="2800" dirty="0" smtClean="0"/>
              <a:t>在巴黎汽车展上第一次亮相，其独特的外形和超前的技术几乎在一夜之间就将整个汽车行业与公众俘虏。车展开场后，</a:t>
            </a:r>
            <a:r>
              <a:rPr lang="en-US" altLang="zh-CN" sz="2800" dirty="0" smtClean="0"/>
              <a:t>15</a:t>
            </a:r>
            <a:r>
              <a:rPr lang="zh-CN" altLang="en-US" sz="2800" dirty="0" smtClean="0"/>
              <a:t>分钟内就收到了</a:t>
            </a:r>
            <a:r>
              <a:rPr lang="en-US" altLang="zh-CN" sz="2800" dirty="0" smtClean="0"/>
              <a:t>743</a:t>
            </a:r>
            <a:r>
              <a:rPr lang="zh-CN" altLang="en-US" sz="2800" dirty="0" smtClean="0"/>
              <a:t>份订单。而车展第一天，</a:t>
            </a:r>
            <a:r>
              <a:rPr lang="en-US" altLang="zh-CN" sz="2800" dirty="0" smtClean="0"/>
              <a:t>DS</a:t>
            </a:r>
            <a:r>
              <a:rPr lang="zh-CN" altLang="en-US" sz="2800" dirty="0" smtClean="0"/>
              <a:t>的订单数达到了</a:t>
            </a:r>
            <a:r>
              <a:rPr lang="en-US" altLang="zh-CN" sz="2800" dirty="0" smtClean="0"/>
              <a:t>12,000</a:t>
            </a:r>
            <a:r>
              <a:rPr lang="zh-CN" altLang="en-US" sz="2800" dirty="0" smtClean="0"/>
              <a:t>份。当时大多数记者完全把精力放在了</a:t>
            </a:r>
            <a:r>
              <a:rPr lang="en-US" altLang="zh-CN" sz="2800" dirty="0" smtClean="0"/>
              <a:t>DS</a:t>
            </a:r>
            <a:r>
              <a:rPr lang="zh-CN" altLang="en-US" sz="2800" dirty="0" smtClean="0"/>
              <a:t>上。</a:t>
            </a:r>
            <a:endParaRPr lang="zh-CN" altLang="en-US" sz="2800" dirty="0"/>
          </a:p>
        </p:txBody>
      </p:sp>
      <p:sp>
        <p:nvSpPr>
          <p:cNvPr id="8" name="矩形 7"/>
          <p:cNvSpPr/>
          <p:nvPr/>
        </p:nvSpPr>
        <p:spPr>
          <a:xfrm>
            <a:off x="394165" y="5627575"/>
            <a:ext cx="8484734" cy="954107"/>
          </a:xfrm>
          <a:prstGeom prst="rect">
            <a:avLst/>
          </a:prstGeom>
        </p:spPr>
        <p:txBody>
          <a:bodyPr wrap="square">
            <a:spAutoFit/>
          </a:bodyPr>
          <a:lstStyle/>
          <a:p>
            <a:r>
              <a:rPr lang="zh-CN" altLang="zh-CN" sz="2800" kern="100" dirty="0">
                <a:cs typeface="Times New Roman" panose="02020603050405020304" pitchFamily="18" charset="0"/>
              </a:rPr>
              <a:t>这是一件脱离了现实的机械艺术品。她完全无视了那个时代所有的汽车设计思路。</a:t>
            </a:r>
            <a:endParaRPr lang="zh-CN" altLang="en-US" sz="2800" dirty="0"/>
          </a:p>
        </p:txBody>
      </p:sp>
    </p:spTree>
    <p:extLst>
      <p:ext uri="{BB962C8B-B14F-4D97-AF65-F5344CB8AC3E}">
        <p14:creationId xmlns:p14="http://schemas.microsoft.com/office/powerpoint/2010/main" val="776809203"/>
      </p:ext>
    </p:extLst>
  </p:cSld>
  <p:clrMapOvr>
    <a:masterClrMapping/>
  </p:clrMapOvr>
  <p:transition>
    <p:fade/>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259632" y="116632"/>
            <a:ext cx="6324167" cy="584775"/>
          </a:xfrm>
          <a:prstGeom prst="rect">
            <a:avLst/>
          </a:prstGeom>
        </p:spPr>
        <p:txBody>
          <a:bodyPr wrap="none">
            <a:spAutoFit/>
          </a:bodyPr>
          <a:lstStyle/>
          <a:p>
            <a:r>
              <a:rPr lang="zh-CN" altLang="en-US" sz="3200" b="1" dirty="0"/>
              <a:t>任务一    鉴赏汽车时尚的经典车型</a:t>
            </a:r>
            <a:endParaRPr lang="zh-CN" altLang="en-US" sz="3200" b="1" dirty="0"/>
          </a:p>
        </p:txBody>
      </p:sp>
      <p:sp>
        <p:nvSpPr>
          <p:cNvPr id="6" name="矩形 5"/>
          <p:cNvSpPr/>
          <p:nvPr/>
        </p:nvSpPr>
        <p:spPr>
          <a:xfrm>
            <a:off x="251520" y="1052736"/>
            <a:ext cx="8496944" cy="5262979"/>
          </a:xfrm>
          <a:prstGeom prst="rect">
            <a:avLst/>
          </a:prstGeom>
        </p:spPr>
        <p:txBody>
          <a:bodyPr wrap="square">
            <a:spAutoFit/>
          </a:bodyPr>
          <a:lstStyle/>
          <a:p>
            <a:pPr>
              <a:lnSpc>
                <a:spcPct val="150000"/>
              </a:lnSpc>
            </a:pPr>
            <a:r>
              <a:rPr lang="zh-CN" altLang="en-US" sz="2800" dirty="0" smtClean="0"/>
              <a:t>        这</a:t>
            </a:r>
            <a:r>
              <a:rPr lang="zh-CN" altLang="en-US" sz="2800" dirty="0"/>
              <a:t>款汽车在设计上将大胆的艺术与先进的技术完美融合在一起，达到不可复制的程度。</a:t>
            </a:r>
            <a:r>
              <a:rPr lang="en-US" altLang="zh-CN" sz="2800" dirty="0"/>
              <a:t>DS</a:t>
            </a:r>
            <a:r>
              <a:rPr lang="zh-CN" altLang="en-US" sz="2800" dirty="0"/>
              <a:t>的车身设计出自首席设计师、意大利雕刻家拉米尼奥</a:t>
            </a:r>
            <a:r>
              <a:rPr lang="en-US" altLang="zh-CN" sz="2800" dirty="0"/>
              <a:t>-</a:t>
            </a:r>
            <a:r>
              <a:rPr lang="zh-CN" altLang="en-US" sz="2800" dirty="0"/>
              <a:t>贝尔托尼之手，给人一种超现实之感。工程技术方面的工作由皮埃尔</a:t>
            </a:r>
            <a:r>
              <a:rPr lang="en-US" altLang="zh-CN" sz="2800" dirty="0"/>
              <a:t>-</a:t>
            </a:r>
            <a:r>
              <a:rPr lang="zh-CN" altLang="en-US" sz="2800" dirty="0"/>
              <a:t>布朗格</a:t>
            </a:r>
            <a:r>
              <a:rPr lang="en-US" altLang="zh-CN" sz="2800" dirty="0"/>
              <a:t>(</a:t>
            </a:r>
            <a:r>
              <a:rPr lang="zh-CN" altLang="en-US" sz="2800" dirty="0"/>
              <a:t>在测试一辆原型车时不幸身亡</a:t>
            </a:r>
            <a:r>
              <a:rPr lang="en-US" altLang="zh-CN" sz="2800" dirty="0"/>
              <a:t>)</a:t>
            </a:r>
            <a:r>
              <a:rPr lang="zh-CN" altLang="en-US" sz="2800" dirty="0"/>
              <a:t>负责</a:t>
            </a:r>
            <a:r>
              <a:rPr lang="zh-CN" altLang="en-US" sz="2800" dirty="0" smtClean="0"/>
              <a:t>。</a:t>
            </a:r>
            <a:r>
              <a:rPr lang="en-US" altLang="zh-CN" sz="2800" dirty="0" smtClean="0"/>
              <a:t>DS</a:t>
            </a:r>
            <a:r>
              <a:rPr lang="zh-CN" altLang="en-US" sz="2800" dirty="0"/>
              <a:t>采用自调平悬架、塑料车顶和自动离合器。法国哲学家罗兰</a:t>
            </a:r>
            <a:r>
              <a:rPr lang="en-US" altLang="zh-CN" sz="2800" dirty="0"/>
              <a:t>-</a:t>
            </a:r>
            <a:r>
              <a:rPr lang="zh-CN" altLang="en-US" sz="2800" dirty="0"/>
              <a:t>巴特曾在一篇热情洋溢的散文中提到这款汽车，将其描述为“小资产阶级进步的象征。”</a:t>
            </a:r>
          </a:p>
        </p:txBody>
      </p:sp>
    </p:spTree>
    <p:extLst>
      <p:ext uri="{BB962C8B-B14F-4D97-AF65-F5344CB8AC3E}">
        <p14:creationId xmlns:p14="http://schemas.microsoft.com/office/powerpoint/2010/main" val="2394176049"/>
      </p:ext>
    </p:extLst>
  </p:cSld>
  <p:clrMapOvr>
    <a:masterClrMapping/>
  </p:clrMapOvr>
  <p:transition>
    <p:fade/>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259632" y="116632"/>
            <a:ext cx="6324167" cy="584775"/>
          </a:xfrm>
          <a:prstGeom prst="rect">
            <a:avLst/>
          </a:prstGeom>
        </p:spPr>
        <p:txBody>
          <a:bodyPr wrap="none">
            <a:spAutoFit/>
          </a:bodyPr>
          <a:lstStyle/>
          <a:p>
            <a:r>
              <a:rPr lang="zh-CN" altLang="en-US" sz="3200" b="1" dirty="0"/>
              <a:t>任务一    鉴赏汽车时尚的经典车型</a:t>
            </a:r>
            <a:endParaRPr lang="zh-CN" altLang="en-US" sz="3200" b="1" dirty="0"/>
          </a:p>
        </p:txBody>
      </p:sp>
      <p:sp>
        <p:nvSpPr>
          <p:cNvPr id="6" name="矩形 5"/>
          <p:cNvSpPr/>
          <p:nvPr/>
        </p:nvSpPr>
        <p:spPr>
          <a:xfrm>
            <a:off x="539552" y="1052736"/>
            <a:ext cx="3257623" cy="523220"/>
          </a:xfrm>
          <a:prstGeom prst="rect">
            <a:avLst/>
          </a:prstGeom>
        </p:spPr>
        <p:txBody>
          <a:bodyPr wrap="none">
            <a:spAutoFit/>
          </a:bodyPr>
          <a:lstStyle/>
          <a:p>
            <a:pPr>
              <a:spcAft>
                <a:spcPts val="0"/>
              </a:spcAft>
            </a:pPr>
            <a:r>
              <a:rPr lang="zh-CN" altLang="zh-CN" sz="2800" b="1" dirty="0">
                <a:solidFill>
                  <a:srgbClr val="333333"/>
                </a:solidFill>
                <a:latin typeface="宋体" panose="02010600030101010101" pitchFamily="2" charset="-122"/>
                <a:cs typeface="宋体" panose="02010600030101010101" pitchFamily="2" charset="-122"/>
              </a:rPr>
              <a:t>十、</a:t>
            </a:r>
            <a:r>
              <a:rPr lang="en-US" altLang="zh-CN" sz="2800" b="1" dirty="0">
                <a:solidFill>
                  <a:srgbClr val="333333"/>
                </a:solidFill>
                <a:latin typeface="宋体" panose="02010600030101010101" pitchFamily="2" charset="-122"/>
                <a:cs typeface="宋体" panose="02010600030101010101" pitchFamily="2" charset="-122"/>
              </a:rPr>
              <a:t>1998</a:t>
            </a:r>
            <a:r>
              <a:rPr lang="zh-CN" altLang="zh-CN" sz="2800" b="1" dirty="0">
                <a:solidFill>
                  <a:srgbClr val="333333"/>
                </a:solidFill>
                <a:latin typeface="宋体" panose="02010600030101010101" pitchFamily="2" charset="-122"/>
                <a:cs typeface="宋体" panose="02010600030101010101" pitchFamily="2" charset="-122"/>
              </a:rPr>
              <a:t>年的</a:t>
            </a:r>
            <a:r>
              <a:rPr lang="en-US" altLang="zh-CN" sz="2800" b="1" dirty="0">
                <a:solidFill>
                  <a:srgbClr val="333333"/>
                </a:solidFill>
                <a:latin typeface="宋体" panose="02010600030101010101" pitchFamily="2" charset="-122"/>
                <a:cs typeface="宋体" panose="02010600030101010101" pitchFamily="2" charset="-122"/>
              </a:rPr>
              <a:t>Smart</a:t>
            </a:r>
            <a:endParaRPr lang="zh-CN" altLang="zh-CN" sz="2800" dirty="0">
              <a:latin typeface="宋体" panose="02010600030101010101" pitchFamily="2" charset="-122"/>
              <a:cs typeface="宋体" panose="02010600030101010101" pitchFamily="2" charset="-122"/>
            </a:endParaRPr>
          </a:p>
        </p:txBody>
      </p:sp>
      <p:pic>
        <p:nvPicPr>
          <p:cNvPr id="1024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8440" y="1971426"/>
            <a:ext cx="4126168" cy="285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矩形 6"/>
          <p:cNvSpPr/>
          <p:nvPr/>
        </p:nvSpPr>
        <p:spPr>
          <a:xfrm>
            <a:off x="4572000" y="1052736"/>
            <a:ext cx="3960440" cy="4832092"/>
          </a:xfrm>
          <a:prstGeom prst="rect">
            <a:avLst/>
          </a:prstGeom>
        </p:spPr>
        <p:txBody>
          <a:bodyPr wrap="square">
            <a:spAutoFit/>
          </a:bodyPr>
          <a:lstStyle/>
          <a:p>
            <a:pPr algn="just"/>
            <a:r>
              <a:rPr lang="en-US" altLang="zh-CN" sz="2800" dirty="0" smtClean="0"/>
              <a:t>         smart </a:t>
            </a:r>
            <a:r>
              <a:rPr lang="en-US" altLang="zh-CN" sz="2800" dirty="0"/>
              <a:t>city coupe</a:t>
            </a:r>
            <a:r>
              <a:rPr lang="zh-CN" altLang="en-US" sz="2800" dirty="0"/>
              <a:t>采用了承载式车体结构，后置后驱的驱动形式，悬架形式为前麦弗逊式独立悬架</a:t>
            </a:r>
            <a:r>
              <a:rPr lang="en-US" altLang="zh-CN" sz="2800" dirty="0"/>
              <a:t>+</a:t>
            </a:r>
            <a:r>
              <a:rPr lang="zh-CN" altLang="en-US" sz="2800" dirty="0"/>
              <a:t>后拖曳臂扭转梁非独立悬架</a:t>
            </a:r>
            <a:r>
              <a:rPr lang="zh-CN" altLang="en-US" sz="2800" dirty="0" smtClean="0"/>
              <a:t>。高</a:t>
            </a:r>
            <a:r>
              <a:rPr lang="zh-CN" altLang="en-US" sz="2800" dirty="0"/>
              <a:t>功版最大功率为</a:t>
            </a:r>
            <a:r>
              <a:rPr lang="en-US" altLang="zh-CN" sz="2800" dirty="0"/>
              <a:t>61</a:t>
            </a:r>
            <a:r>
              <a:rPr lang="zh-CN" altLang="en-US" sz="2800" dirty="0"/>
              <a:t>马力，中功版最大功率为</a:t>
            </a:r>
            <a:r>
              <a:rPr lang="en-US" altLang="zh-CN" sz="2800" dirty="0"/>
              <a:t>51</a:t>
            </a:r>
            <a:r>
              <a:rPr lang="zh-CN" altLang="en-US" sz="2800" dirty="0"/>
              <a:t>马力，低功版最大功率为</a:t>
            </a:r>
            <a:r>
              <a:rPr lang="en-US" altLang="zh-CN" sz="2800" dirty="0"/>
              <a:t>45</a:t>
            </a:r>
            <a:r>
              <a:rPr lang="zh-CN" altLang="en-US" sz="2800" dirty="0"/>
              <a:t>马力，与发动机相匹配的是</a:t>
            </a:r>
            <a:r>
              <a:rPr lang="en-US" altLang="zh-CN" sz="2800" dirty="0"/>
              <a:t>6</a:t>
            </a:r>
            <a:r>
              <a:rPr lang="zh-CN" altLang="en-US" sz="2800" dirty="0"/>
              <a:t>速</a:t>
            </a:r>
            <a:r>
              <a:rPr lang="en-US" altLang="zh-CN" sz="2800" dirty="0"/>
              <a:t>AMT</a:t>
            </a:r>
            <a:r>
              <a:rPr lang="zh-CN" altLang="en-US" sz="2800" dirty="0"/>
              <a:t>半自动变速箱。</a:t>
            </a:r>
          </a:p>
        </p:txBody>
      </p:sp>
    </p:spTree>
    <p:extLst>
      <p:ext uri="{BB962C8B-B14F-4D97-AF65-F5344CB8AC3E}">
        <p14:creationId xmlns:p14="http://schemas.microsoft.com/office/powerpoint/2010/main" val="952771854"/>
      </p:ext>
    </p:extLst>
  </p:cSld>
  <p:clrMapOvr>
    <a:masterClrMapping/>
  </p:clrMapOvr>
  <p:transition>
    <p:fade/>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259632" y="116632"/>
            <a:ext cx="5912196" cy="584775"/>
          </a:xfrm>
          <a:prstGeom prst="rect">
            <a:avLst/>
          </a:prstGeom>
        </p:spPr>
        <p:txBody>
          <a:bodyPr wrap="none">
            <a:spAutoFit/>
          </a:bodyPr>
          <a:lstStyle/>
          <a:p>
            <a:r>
              <a:rPr lang="zh-CN" altLang="en-US" sz="3200" b="1" dirty="0" smtClean="0"/>
              <a:t>任务二    欣赏当今世界十大名车</a:t>
            </a:r>
            <a:endParaRPr lang="zh-CN" altLang="en-US" sz="3200" b="1" dirty="0"/>
          </a:p>
        </p:txBody>
      </p:sp>
      <p:sp>
        <p:nvSpPr>
          <p:cNvPr id="6" name="矩形 5"/>
          <p:cNvSpPr/>
          <p:nvPr/>
        </p:nvSpPr>
        <p:spPr>
          <a:xfrm>
            <a:off x="507664" y="1196752"/>
            <a:ext cx="3708066" cy="523220"/>
          </a:xfrm>
          <a:prstGeom prst="rect">
            <a:avLst/>
          </a:prstGeom>
        </p:spPr>
        <p:txBody>
          <a:bodyPr wrap="none">
            <a:spAutoFit/>
          </a:bodyPr>
          <a:lstStyle/>
          <a:p>
            <a:r>
              <a:rPr lang="zh-CN" altLang="zh-CN" sz="2800" kern="100" dirty="0">
                <a:solidFill>
                  <a:srgbClr val="333333"/>
                </a:solidFill>
                <a:cs typeface="Arial" panose="020B0604020202020204" pitchFamily="34" charset="0"/>
              </a:rPr>
              <a:t>一、布加迪威龙</a:t>
            </a:r>
            <a:r>
              <a:rPr lang="en-US" altLang="zh-CN" sz="2800" kern="100" dirty="0">
                <a:solidFill>
                  <a:srgbClr val="333333"/>
                </a:solidFill>
                <a:cs typeface="Arial" panose="020B0604020202020204" pitchFamily="34" charset="0"/>
              </a:rPr>
              <a:t>EB16.4</a:t>
            </a:r>
            <a:endParaRPr lang="zh-CN" altLang="en-US" sz="2800" dirty="0"/>
          </a:p>
        </p:txBody>
      </p:sp>
      <p:pic>
        <p:nvPicPr>
          <p:cNvPr id="11266" name="Picture 2" descr="世界十大名车"/>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1520" y="1988840"/>
            <a:ext cx="4906962" cy="36724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矩形 6"/>
          <p:cNvSpPr/>
          <p:nvPr/>
        </p:nvSpPr>
        <p:spPr>
          <a:xfrm>
            <a:off x="5551648" y="2013016"/>
            <a:ext cx="3268824" cy="3046988"/>
          </a:xfrm>
          <a:prstGeom prst="rect">
            <a:avLst/>
          </a:prstGeom>
        </p:spPr>
        <p:txBody>
          <a:bodyPr wrap="square">
            <a:spAutoFit/>
          </a:bodyPr>
          <a:lstStyle/>
          <a:p>
            <a:pPr algn="just"/>
            <a:r>
              <a:rPr lang="zh-CN" altLang="en-US" sz="3200" dirty="0" smtClean="0"/>
              <a:t>        这</a:t>
            </a:r>
            <a:r>
              <a:rPr lang="zh-CN" altLang="en-US" sz="3200" dirty="0"/>
              <a:t>是世界上最强劲的汽车，同时也是最快的车型之一</a:t>
            </a:r>
            <a:r>
              <a:rPr lang="en-US" altLang="zh-CN" sz="3200" dirty="0"/>
              <a:t>, </a:t>
            </a:r>
            <a:r>
              <a:rPr lang="zh-CN" altLang="en-US" sz="3200" dirty="0"/>
              <a:t>速度堪比</a:t>
            </a:r>
            <a:r>
              <a:rPr lang="en-US" altLang="zh-CN" sz="3200" dirty="0"/>
              <a:t>F1</a:t>
            </a:r>
            <a:r>
              <a:rPr lang="zh-CN" altLang="en-US" sz="3200" dirty="0"/>
              <a:t>、加速比肩喷气式战斗机。</a:t>
            </a:r>
          </a:p>
        </p:txBody>
      </p:sp>
    </p:spTree>
    <p:extLst>
      <p:ext uri="{BB962C8B-B14F-4D97-AF65-F5344CB8AC3E}">
        <p14:creationId xmlns:p14="http://schemas.microsoft.com/office/powerpoint/2010/main" val="1785325727"/>
      </p:ext>
    </p:extLst>
  </p:cSld>
  <p:clrMapOvr>
    <a:masterClrMapping/>
  </p:clrMapOvr>
  <p:transition>
    <p:fade/>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755576" y="1124744"/>
            <a:ext cx="7848872" cy="3323987"/>
          </a:xfrm>
          <a:prstGeom prst="rect">
            <a:avLst/>
          </a:prstGeom>
        </p:spPr>
        <p:txBody>
          <a:bodyPr wrap="square">
            <a:spAutoFit/>
          </a:bodyPr>
          <a:lstStyle/>
          <a:p>
            <a:pPr>
              <a:lnSpc>
                <a:spcPct val="150000"/>
              </a:lnSpc>
            </a:pPr>
            <a:r>
              <a:rPr lang="en-US" altLang="zh-CN" sz="2800" dirty="0" smtClean="0"/>
              <a:t>        8.0</a:t>
            </a:r>
            <a:r>
              <a:rPr lang="zh-CN" altLang="en-US" sz="2800" dirty="0"/>
              <a:t>升</a:t>
            </a:r>
            <a:r>
              <a:rPr lang="en-US" altLang="zh-CN" sz="2800" dirty="0"/>
              <a:t>W16</a:t>
            </a:r>
            <a:r>
              <a:rPr lang="zh-CN" altLang="en-US" sz="2800" dirty="0"/>
              <a:t>缸</a:t>
            </a:r>
            <a:r>
              <a:rPr lang="en-US" altLang="zh-CN" sz="2800" dirty="0"/>
              <a:t>4</a:t>
            </a:r>
            <a:r>
              <a:rPr lang="zh-CN" altLang="en-US" sz="2800" dirty="0"/>
              <a:t>涡轮增压的发动机是整车的心脏，提供</a:t>
            </a:r>
            <a:r>
              <a:rPr lang="en-US" altLang="zh-CN" sz="2800" dirty="0"/>
              <a:t>1200</a:t>
            </a:r>
            <a:r>
              <a:rPr lang="zh-CN" altLang="en-US" sz="2800" dirty="0"/>
              <a:t>匹的马力和</a:t>
            </a:r>
            <a:r>
              <a:rPr lang="en-US" altLang="zh-CN" sz="2800" dirty="0"/>
              <a:t>1250</a:t>
            </a:r>
            <a:r>
              <a:rPr lang="zh-CN" altLang="en-US" sz="2800" dirty="0"/>
              <a:t>牛米的扭矩已经可以驱动一辆中型坦克。驱动汽车的结果就是布加迪能够在</a:t>
            </a:r>
            <a:r>
              <a:rPr lang="en-US" altLang="zh-CN" sz="2800" dirty="0"/>
              <a:t>2.5</a:t>
            </a:r>
            <a:r>
              <a:rPr lang="zh-CN" altLang="en-US" sz="2800" dirty="0"/>
              <a:t>秒内由静止到</a:t>
            </a:r>
            <a:r>
              <a:rPr lang="en-US" altLang="zh-CN" sz="2800" dirty="0"/>
              <a:t>100km/h</a:t>
            </a:r>
            <a:r>
              <a:rPr lang="zh-CN" altLang="en-US" sz="2800" dirty="0"/>
              <a:t>；</a:t>
            </a:r>
            <a:r>
              <a:rPr lang="en-US" altLang="zh-CN" sz="2800" dirty="0"/>
              <a:t>7.3</a:t>
            </a:r>
            <a:r>
              <a:rPr lang="zh-CN" altLang="en-US" sz="2800" dirty="0"/>
              <a:t>秒到</a:t>
            </a:r>
            <a:r>
              <a:rPr lang="en-US" altLang="zh-CN" sz="2800" dirty="0"/>
              <a:t>200km/h</a:t>
            </a:r>
            <a:r>
              <a:rPr lang="zh-CN" altLang="en-US" sz="2800" dirty="0"/>
              <a:t>；</a:t>
            </a:r>
            <a:r>
              <a:rPr lang="en-US" altLang="zh-CN" sz="2800" dirty="0"/>
              <a:t>16.7</a:t>
            </a:r>
            <a:r>
              <a:rPr lang="zh-CN" altLang="en-US" sz="2800" dirty="0"/>
              <a:t>秒步入</a:t>
            </a:r>
            <a:r>
              <a:rPr lang="en-US" altLang="zh-CN" sz="2800" dirty="0"/>
              <a:t>300km/h</a:t>
            </a:r>
            <a:r>
              <a:rPr lang="zh-CN" altLang="en-US" sz="2800" dirty="0"/>
              <a:t>。</a:t>
            </a:r>
          </a:p>
        </p:txBody>
      </p:sp>
      <p:sp>
        <p:nvSpPr>
          <p:cNvPr id="7" name="矩形 6"/>
          <p:cNvSpPr/>
          <p:nvPr/>
        </p:nvSpPr>
        <p:spPr>
          <a:xfrm>
            <a:off x="755576" y="4448731"/>
            <a:ext cx="8064896" cy="2031325"/>
          </a:xfrm>
          <a:prstGeom prst="rect">
            <a:avLst/>
          </a:prstGeom>
        </p:spPr>
        <p:txBody>
          <a:bodyPr wrap="square">
            <a:spAutoFit/>
          </a:bodyPr>
          <a:lstStyle/>
          <a:p>
            <a:pPr>
              <a:lnSpc>
                <a:spcPct val="150000"/>
              </a:lnSpc>
            </a:pPr>
            <a:r>
              <a:rPr lang="zh-CN" altLang="en-US" sz="2800" dirty="0" smtClean="0"/>
              <a:t>        布</a:t>
            </a:r>
            <a:r>
              <a:rPr lang="zh-CN" altLang="en-US" sz="2800" dirty="0"/>
              <a:t>加迪的外形设计处处透漏着美学与运动的气息，工程师们在美感和速度的设计上找到了完美的平衡，使其看起来就像一件绝佳的艺术品。</a:t>
            </a:r>
          </a:p>
        </p:txBody>
      </p:sp>
      <p:sp>
        <p:nvSpPr>
          <p:cNvPr id="8" name="矩形 7"/>
          <p:cNvSpPr/>
          <p:nvPr/>
        </p:nvSpPr>
        <p:spPr>
          <a:xfrm>
            <a:off x="1259632" y="116632"/>
            <a:ext cx="5912196" cy="584775"/>
          </a:xfrm>
          <a:prstGeom prst="rect">
            <a:avLst/>
          </a:prstGeom>
        </p:spPr>
        <p:txBody>
          <a:bodyPr wrap="none">
            <a:spAutoFit/>
          </a:bodyPr>
          <a:lstStyle/>
          <a:p>
            <a:r>
              <a:rPr lang="zh-CN" altLang="en-US" sz="3200" b="1" dirty="0" smtClean="0"/>
              <a:t>任务二    欣赏当今世界十大名车</a:t>
            </a:r>
            <a:endParaRPr lang="zh-CN" altLang="en-US" sz="3200" b="1" dirty="0"/>
          </a:p>
        </p:txBody>
      </p:sp>
    </p:spTree>
    <p:extLst>
      <p:ext uri="{BB962C8B-B14F-4D97-AF65-F5344CB8AC3E}">
        <p14:creationId xmlns:p14="http://schemas.microsoft.com/office/powerpoint/2010/main" val="87887846"/>
      </p:ext>
    </p:extLst>
  </p:cSld>
  <p:clrMapOvr>
    <a:masterClrMapping/>
  </p:clrMapOvr>
  <p:transition>
    <p:fade/>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569287" y="1484784"/>
            <a:ext cx="7704856" cy="3970318"/>
          </a:xfrm>
          <a:prstGeom prst="rect">
            <a:avLst/>
          </a:prstGeom>
        </p:spPr>
        <p:txBody>
          <a:bodyPr wrap="square">
            <a:spAutoFit/>
          </a:bodyPr>
          <a:lstStyle/>
          <a:p>
            <a:pPr>
              <a:lnSpc>
                <a:spcPct val="150000"/>
              </a:lnSpc>
            </a:pPr>
            <a:r>
              <a:rPr lang="en-US" altLang="zh-CN" sz="2800" kern="100" dirty="0" smtClean="0">
                <a:solidFill>
                  <a:srgbClr val="333333"/>
                </a:solidFill>
                <a:cs typeface="Arial" panose="020B0604020202020204" pitchFamily="34" charset="0"/>
              </a:rPr>
              <a:t>        </a:t>
            </a:r>
            <a:r>
              <a:rPr lang="zh-CN" altLang="zh-CN" sz="2800" kern="100" dirty="0" smtClean="0">
                <a:solidFill>
                  <a:srgbClr val="333333"/>
                </a:solidFill>
                <a:cs typeface="Arial" panose="020B0604020202020204" pitchFamily="34" charset="0"/>
              </a:rPr>
              <a:t>布</a:t>
            </a:r>
            <a:r>
              <a:rPr lang="zh-CN" altLang="zh-CN" sz="2800" kern="100" dirty="0">
                <a:solidFill>
                  <a:srgbClr val="333333"/>
                </a:solidFill>
                <a:cs typeface="Arial" panose="020B0604020202020204" pitchFamily="34" charset="0"/>
              </a:rPr>
              <a:t>加迪的车体由高强度铝合金加碳纤维制造，研发和制造的过程已经涉及到了</a:t>
            </a:r>
            <a:r>
              <a:rPr lang="en-US" altLang="zh-CN" sz="2800" kern="100" dirty="0">
                <a:solidFill>
                  <a:srgbClr val="333333"/>
                </a:solidFill>
                <a:cs typeface="Arial" panose="020B0604020202020204" pitchFamily="34" charset="0"/>
              </a:rPr>
              <a:t>F1</a:t>
            </a:r>
            <a:r>
              <a:rPr lang="zh-CN" altLang="zh-CN" sz="2800" kern="100" dirty="0">
                <a:solidFill>
                  <a:srgbClr val="333333"/>
                </a:solidFill>
                <a:cs typeface="Arial" panose="020B0604020202020204" pitchFamily="34" charset="0"/>
              </a:rPr>
              <a:t>和航空航天等高科技领域，造价超过</a:t>
            </a:r>
            <a:r>
              <a:rPr lang="en-US" altLang="zh-CN" sz="2800" kern="100" dirty="0">
                <a:solidFill>
                  <a:srgbClr val="333333"/>
                </a:solidFill>
                <a:cs typeface="Arial" panose="020B0604020202020204" pitchFamily="34" charset="0"/>
              </a:rPr>
              <a:t>500</a:t>
            </a:r>
            <a:r>
              <a:rPr lang="zh-CN" altLang="zh-CN" sz="2800" kern="100" dirty="0">
                <a:solidFill>
                  <a:srgbClr val="333333"/>
                </a:solidFill>
                <a:cs typeface="Arial" panose="020B0604020202020204" pitchFamily="34" charset="0"/>
              </a:rPr>
              <a:t>万人民币的车体，重量轻、强度高。布加迪采用了目前最为先进的碳纤维陶瓷刹车系统。它具有重量轻、摩擦系数高、耐高温、没有热衰退等优点，而缺点就是昂贵。</a:t>
            </a:r>
            <a:endParaRPr lang="zh-CN" altLang="en-US" sz="2800" dirty="0"/>
          </a:p>
        </p:txBody>
      </p:sp>
      <p:sp>
        <p:nvSpPr>
          <p:cNvPr id="7" name="矩形 6"/>
          <p:cNvSpPr/>
          <p:nvPr/>
        </p:nvSpPr>
        <p:spPr>
          <a:xfrm>
            <a:off x="1259632" y="116632"/>
            <a:ext cx="5912196" cy="584775"/>
          </a:xfrm>
          <a:prstGeom prst="rect">
            <a:avLst/>
          </a:prstGeom>
        </p:spPr>
        <p:txBody>
          <a:bodyPr wrap="none">
            <a:spAutoFit/>
          </a:bodyPr>
          <a:lstStyle/>
          <a:p>
            <a:r>
              <a:rPr lang="zh-CN" altLang="en-US" sz="3200" b="1" dirty="0" smtClean="0"/>
              <a:t>任务二    欣赏当今世界十大名车</a:t>
            </a:r>
            <a:endParaRPr lang="zh-CN" altLang="en-US" sz="3200" b="1" dirty="0"/>
          </a:p>
        </p:txBody>
      </p:sp>
    </p:spTree>
    <p:extLst>
      <p:ext uri="{BB962C8B-B14F-4D97-AF65-F5344CB8AC3E}">
        <p14:creationId xmlns:p14="http://schemas.microsoft.com/office/powerpoint/2010/main" val="570466647"/>
      </p:ext>
    </p:extLst>
  </p:cSld>
  <p:clrMapOvr>
    <a:masterClrMapping/>
  </p:clrMapOvr>
  <p:transition>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259632" y="116632"/>
            <a:ext cx="6324167" cy="584775"/>
          </a:xfrm>
          <a:prstGeom prst="rect">
            <a:avLst/>
          </a:prstGeom>
        </p:spPr>
        <p:txBody>
          <a:bodyPr wrap="none">
            <a:spAutoFit/>
          </a:bodyPr>
          <a:lstStyle/>
          <a:p>
            <a:r>
              <a:rPr lang="zh-CN" altLang="en-US" sz="3200" b="1" dirty="0"/>
              <a:t>任务一    鉴赏汽车时尚的经典车型</a:t>
            </a:r>
            <a:endParaRPr lang="zh-CN" altLang="en-US" sz="3200" b="1" dirty="0"/>
          </a:p>
        </p:txBody>
      </p:sp>
      <p:sp>
        <p:nvSpPr>
          <p:cNvPr id="6" name="矩形 5"/>
          <p:cNvSpPr/>
          <p:nvPr/>
        </p:nvSpPr>
        <p:spPr>
          <a:xfrm>
            <a:off x="539552" y="1196752"/>
            <a:ext cx="4855816" cy="584775"/>
          </a:xfrm>
          <a:prstGeom prst="rect">
            <a:avLst/>
          </a:prstGeom>
        </p:spPr>
        <p:txBody>
          <a:bodyPr wrap="none">
            <a:spAutoFit/>
          </a:bodyPr>
          <a:lstStyle/>
          <a:p>
            <a:r>
              <a:rPr lang="zh-CN" altLang="de-DE" sz="3200" dirty="0"/>
              <a:t>一、</a:t>
            </a:r>
            <a:r>
              <a:rPr lang="de-DE" altLang="zh-CN" sz="3200" dirty="0"/>
              <a:t>1908</a:t>
            </a:r>
            <a:r>
              <a:rPr lang="zh-CN" altLang="de-DE" sz="3200" dirty="0"/>
              <a:t>年的福特</a:t>
            </a:r>
            <a:r>
              <a:rPr lang="de-DE" altLang="zh-CN" sz="3200" dirty="0"/>
              <a:t>Model T</a:t>
            </a:r>
            <a:endParaRPr lang="zh-CN" altLang="en-US" sz="3200" dirty="0"/>
          </a:p>
        </p:txBody>
      </p:sp>
      <p:pic>
        <p:nvPicPr>
          <p:cNvPr id="7" name="图片 6"/>
          <p:cNvPicPr>
            <a:picLocks noChangeAspect="1"/>
          </p:cNvPicPr>
          <p:nvPr/>
        </p:nvPicPr>
        <p:blipFill>
          <a:blip r:embed="rId2"/>
          <a:stretch>
            <a:fillRect/>
          </a:stretch>
        </p:blipFill>
        <p:spPr>
          <a:xfrm>
            <a:off x="323528" y="2060848"/>
            <a:ext cx="3720518" cy="2416277"/>
          </a:xfrm>
          <a:prstGeom prst="rect">
            <a:avLst/>
          </a:prstGeom>
        </p:spPr>
      </p:pic>
      <p:sp>
        <p:nvSpPr>
          <p:cNvPr id="8" name="矩形 7"/>
          <p:cNvSpPr/>
          <p:nvPr/>
        </p:nvSpPr>
        <p:spPr>
          <a:xfrm>
            <a:off x="4381783" y="1797444"/>
            <a:ext cx="4572000" cy="4708981"/>
          </a:xfrm>
          <a:prstGeom prst="rect">
            <a:avLst/>
          </a:prstGeom>
        </p:spPr>
        <p:txBody>
          <a:bodyPr>
            <a:spAutoFit/>
          </a:bodyPr>
          <a:lstStyle/>
          <a:p>
            <a:pPr marL="342900" indent="-342900">
              <a:buFont typeface="Wingdings" panose="05000000000000000000" pitchFamily="2" charset="2"/>
              <a:buChar char="u"/>
            </a:pPr>
            <a:r>
              <a:rPr lang="en-US" altLang="zh-CN" sz="2000" dirty="0" smtClean="0"/>
              <a:t>T</a:t>
            </a:r>
            <a:r>
              <a:rPr lang="zh-CN" altLang="en-US" sz="2000" dirty="0"/>
              <a:t>型车被设计成多用途型，适合于各种使用场合</a:t>
            </a:r>
            <a:r>
              <a:rPr lang="zh-CN" altLang="en-US" sz="2000" dirty="0" smtClean="0"/>
              <a:t>；</a:t>
            </a:r>
            <a:endParaRPr lang="en-US" altLang="zh-CN" sz="2000" dirty="0" smtClean="0"/>
          </a:p>
          <a:p>
            <a:pPr marL="342900" indent="-342900">
              <a:buFont typeface="Wingdings" panose="05000000000000000000" pitchFamily="2" charset="2"/>
              <a:buChar char="u"/>
            </a:pPr>
            <a:r>
              <a:rPr lang="en-US" altLang="zh-CN" sz="2000" dirty="0" smtClean="0"/>
              <a:t>T</a:t>
            </a:r>
            <a:r>
              <a:rPr lang="zh-CN" altLang="en-US" sz="2000" dirty="0"/>
              <a:t>型车的各种零部件被首次设计成统一规格，实现了总成互换</a:t>
            </a:r>
            <a:r>
              <a:rPr lang="zh-CN" altLang="en-US" sz="2000" dirty="0" smtClean="0"/>
              <a:t>；</a:t>
            </a:r>
            <a:endParaRPr lang="en-US" altLang="zh-CN" sz="2000" dirty="0" smtClean="0"/>
          </a:p>
          <a:p>
            <a:pPr marL="342900" indent="-342900">
              <a:buFont typeface="Wingdings" panose="05000000000000000000" pitchFamily="2" charset="2"/>
              <a:buChar char="u"/>
            </a:pPr>
            <a:r>
              <a:rPr lang="zh-CN" altLang="en-US" sz="2000" dirty="0" smtClean="0"/>
              <a:t>在</a:t>
            </a:r>
            <a:r>
              <a:rPr lang="zh-CN" altLang="en-US" sz="2000" dirty="0"/>
              <a:t>大型总装车间，别人发明的流水线装配法被发展成为了由机械传送带运送零件和工具，极大地提高了工作效率</a:t>
            </a:r>
            <a:r>
              <a:rPr lang="zh-CN" altLang="en-US" sz="2000" dirty="0" smtClean="0"/>
              <a:t>；</a:t>
            </a:r>
            <a:endParaRPr lang="en-US" altLang="zh-CN" sz="2000" dirty="0" smtClean="0"/>
          </a:p>
          <a:p>
            <a:pPr marL="342900" indent="-342900">
              <a:buFont typeface="Wingdings" panose="05000000000000000000" pitchFamily="2" charset="2"/>
              <a:buChar char="u"/>
            </a:pPr>
            <a:r>
              <a:rPr lang="zh-CN" altLang="en-US" sz="2000" dirty="0" smtClean="0"/>
              <a:t>降低</a:t>
            </a:r>
            <a:r>
              <a:rPr lang="zh-CN" altLang="en-US" sz="2000" dirty="0"/>
              <a:t>了成本，每辆车的售价只有</a:t>
            </a:r>
            <a:r>
              <a:rPr lang="en-US" altLang="zh-CN" sz="2000" dirty="0"/>
              <a:t>850</a:t>
            </a:r>
            <a:r>
              <a:rPr lang="zh-CN" altLang="en-US" sz="2000" dirty="0"/>
              <a:t>美元，后又降至</a:t>
            </a:r>
            <a:r>
              <a:rPr lang="en-US" altLang="zh-CN" sz="2000" dirty="0"/>
              <a:t>360</a:t>
            </a:r>
            <a:r>
              <a:rPr lang="zh-CN" altLang="en-US" sz="2000" dirty="0"/>
              <a:t>美元，大多数人都能购买得起</a:t>
            </a:r>
            <a:r>
              <a:rPr lang="zh-CN" altLang="en-US" sz="2000" dirty="0" smtClean="0"/>
              <a:t>；</a:t>
            </a:r>
            <a:endParaRPr lang="en-US" altLang="zh-CN" sz="2000" dirty="0" smtClean="0"/>
          </a:p>
          <a:p>
            <a:pPr marL="342900" indent="-342900">
              <a:buFont typeface="Wingdings" panose="05000000000000000000" pitchFamily="2" charset="2"/>
              <a:buChar char="u"/>
            </a:pPr>
            <a:r>
              <a:rPr lang="zh-CN" altLang="en-US" sz="2000" dirty="0" smtClean="0"/>
              <a:t>由于</a:t>
            </a:r>
            <a:r>
              <a:rPr lang="zh-CN" altLang="en-US" sz="2000" dirty="0"/>
              <a:t>该车售价低廉、使用方便、维护容易，销售异常火爆</a:t>
            </a:r>
            <a:r>
              <a:rPr lang="zh-CN" altLang="en-US" sz="2000" dirty="0" smtClean="0"/>
              <a:t>。</a:t>
            </a:r>
            <a:endParaRPr lang="en-US" altLang="zh-CN" sz="2000" dirty="0" smtClean="0"/>
          </a:p>
          <a:p>
            <a:pPr marL="342900" indent="-342900">
              <a:buFont typeface="Wingdings" panose="05000000000000000000" pitchFamily="2" charset="2"/>
              <a:buChar char="u"/>
            </a:pPr>
            <a:r>
              <a:rPr lang="zh-CN" altLang="en-US" sz="2000" dirty="0" smtClean="0"/>
              <a:t>累计</a:t>
            </a:r>
            <a:r>
              <a:rPr lang="en-US" altLang="zh-CN" sz="2000" dirty="0"/>
              <a:t>1500</a:t>
            </a:r>
            <a:r>
              <a:rPr lang="zh-CN" altLang="en-US" sz="2000" dirty="0"/>
              <a:t>多万辆的产量更是创造了空前的纪录。</a:t>
            </a:r>
          </a:p>
        </p:txBody>
      </p:sp>
      <p:sp>
        <p:nvSpPr>
          <p:cNvPr id="9" name="矩形 8"/>
          <p:cNvSpPr/>
          <p:nvPr/>
        </p:nvSpPr>
        <p:spPr>
          <a:xfrm>
            <a:off x="509289" y="4477125"/>
            <a:ext cx="3720518" cy="2246769"/>
          </a:xfrm>
          <a:prstGeom prst="rect">
            <a:avLst/>
          </a:prstGeom>
        </p:spPr>
        <p:txBody>
          <a:bodyPr wrap="square">
            <a:spAutoFit/>
          </a:bodyPr>
          <a:lstStyle/>
          <a:p>
            <a:r>
              <a:rPr lang="en-US" altLang="zh-CN" sz="2800" dirty="0"/>
              <a:t>T</a:t>
            </a:r>
            <a:r>
              <a:rPr lang="zh-CN" altLang="en-US" sz="2800" dirty="0"/>
              <a:t>型车在设计思路、生产组织、零售定价、销售组织、售后服务等许多方面都采用了与众不同的</a:t>
            </a:r>
            <a:r>
              <a:rPr lang="zh-CN" altLang="en-US" sz="2800" dirty="0" smtClean="0"/>
              <a:t>方法。</a:t>
            </a:r>
            <a:endParaRPr lang="zh-CN" altLang="en-US" sz="2800" dirty="0"/>
          </a:p>
        </p:txBody>
      </p:sp>
    </p:spTree>
    <p:extLst>
      <p:ext uri="{BB962C8B-B14F-4D97-AF65-F5344CB8AC3E}">
        <p14:creationId xmlns:p14="http://schemas.microsoft.com/office/powerpoint/2010/main" val="4055362235"/>
      </p:ext>
    </p:extLst>
  </p:cSld>
  <p:clrMapOvr>
    <a:masterClrMapping/>
  </p:clrMapOvr>
  <p:transition>
    <p:fad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1259632" y="116632"/>
            <a:ext cx="5912196" cy="584775"/>
          </a:xfrm>
          <a:prstGeom prst="rect">
            <a:avLst/>
          </a:prstGeom>
        </p:spPr>
        <p:txBody>
          <a:bodyPr wrap="none">
            <a:spAutoFit/>
          </a:bodyPr>
          <a:lstStyle/>
          <a:p>
            <a:r>
              <a:rPr lang="zh-CN" altLang="en-US" sz="3200" b="1" dirty="0" smtClean="0"/>
              <a:t>任务二    欣赏当今世界十大名车</a:t>
            </a:r>
            <a:endParaRPr lang="zh-CN" altLang="en-US" sz="3200" b="1" dirty="0"/>
          </a:p>
        </p:txBody>
      </p:sp>
      <p:sp>
        <p:nvSpPr>
          <p:cNvPr id="7" name="矩形 6"/>
          <p:cNvSpPr/>
          <p:nvPr/>
        </p:nvSpPr>
        <p:spPr>
          <a:xfrm>
            <a:off x="539552" y="1340768"/>
            <a:ext cx="8208912" cy="5189177"/>
          </a:xfrm>
          <a:prstGeom prst="rect">
            <a:avLst/>
          </a:prstGeom>
        </p:spPr>
        <p:txBody>
          <a:bodyPr wrap="square">
            <a:spAutoFit/>
          </a:bodyPr>
          <a:lstStyle/>
          <a:p>
            <a:pPr indent="266700">
              <a:lnSpc>
                <a:spcPct val="150000"/>
              </a:lnSpc>
              <a:spcAft>
                <a:spcPts val="0"/>
              </a:spcAft>
            </a:pPr>
            <a:r>
              <a:rPr lang="zh-CN" altLang="zh-CN" sz="2800" kern="100" dirty="0">
                <a:solidFill>
                  <a:srgbClr val="333333"/>
                </a:solidFill>
                <a:cs typeface="Arial" panose="020B0604020202020204" pitchFamily="34" charset="0"/>
              </a:rPr>
              <a:t>布加迪威龙</a:t>
            </a:r>
            <a:r>
              <a:rPr lang="en-US" altLang="zh-CN" sz="2800" kern="100" dirty="0" err="1">
                <a:solidFill>
                  <a:srgbClr val="333333"/>
                </a:solidFill>
                <a:cs typeface="Arial" panose="020B0604020202020204" pitchFamily="34" charset="0"/>
              </a:rPr>
              <a:t>SuperSports</a:t>
            </a:r>
            <a:r>
              <a:rPr lang="zh-CN" altLang="zh-CN" sz="2800" kern="100" dirty="0">
                <a:solidFill>
                  <a:srgbClr val="333333"/>
                </a:solidFill>
                <a:cs typeface="Arial" panose="020B0604020202020204" pitchFamily="34" charset="0"/>
              </a:rPr>
              <a:t>超级跑车在</a:t>
            </a:r>
            <a:r>
              <a:rPr lang="en-US" altLang="zh-CN" sz="2800" kern="100" dirty="0">
                <a:solidFill>
                  <a:srgbClr val="333333"/>
                </a:solidFill>
                <a:cs typeface="Arial" panose="020B0604020202020204" pitchFamily="34" charset="0"/>
              </a:rPr>
              <a:t>2010</a:t>
            </a:r>
            <a:r>
              <a:rPr lang="zh-CN" altLang="zh-CN" sz="2800" kern="100" dirty="0">
                <a:solidFill>
                  <a:srgbClr val="333333"/>
                </a:solidFill>
                <a:cs typeface="Arial" panose="020B0604020202020204" pitchFamily="34" charset="0"/>
              </a:rPr>
              <a:t>年</a:t>
            </a:r>
            <a:r>
              <a:rPr lang="en-US" altLang="zh-CN" sz="2800" kern="100" dirty="0">
                <a:solidFill>
                  <a:srgbClr val="333333"/>
                </a:solidFill>
                <a:cs typeface="Arial" panose="020B0604020202020204" pitchFamily="34" charset="0"/>
              </a:rPr>
              <a:t>7</a:t>
            </a:r>
            <a:r>
              <a:rPr lang="zh-CN" altLang="zh-CN" sz="2800" kern="100" dirty="0">
                <a:solidFill>
                  <a:srgbClr val="333333"/>
                </a:solidFill>
                <a:cs typeface="Arial" panose="020B0604020202020204" pitchFamily="34" charset="0"/>
              </a:rPr>
              <a:t>月打破了世界量产车陆上速度纪录。挑战世界纪录时的平均最高时速达到</a:t>
            </a:r>
            <a:r>
              <a:rPr lang="en-US" altLang="zh-CN" sz="2800" kern="100" dirty="0">
                <a:solidFill>
                  <a:srgbClr val="333333"/>
                </a:solidFill>
                <a:cs typeface="Arial" panose="020B0604020202020204" pitchFamily="34" charset="0"/>
              </a:rPr>
              <a:t>267.8</a:t>
            </a:r>
            <a:r>
              <a:rPr lang="zh-CN" altLang="zh-CN" sz="2800" kern="100" dirty="0">
                <a:solidFill>
                  <a:srgbClr val="333333"/>
                </a:solidFill>
                <a:cs typeface="Arial" panose="020B0604020202020204" pitchFamily="34" charset="0"/>
              </a:rPr>
              <a:t>英里</a:t>
            </a:r>
            <a:r>
              <a:rPr lang="en-US" altLang="zh-CN" sz="2800" kern="100" dirty="0">
                <a:solidFill>
                  <a:srgbClr val="333333"/>
                </a:solidFill>
                <a:cs typeface="Arial" panose="020B0604020202020204" pitchFamily="34" charset="0"/>
              </a:rPr>
              <a:t>(</a:t>
            </a:r>
            <a:r>
              <a:rPr lang="zh-CN" altLang="zh-CN" sz="2800" kern="100" dirty="0">
                <a:solidFill>
                  <a:srgbClr val="333333"/>
                </a:solidFill>
                <a:cs typeface="Arial" panose="020B0604020202020204" pitchFamily="34" charset="0"/>
              </a:rPr>
              <a:t>约合每小时</a:t>
            </a:r>
            <a:r>
              <a:rPr lang="en-US" altLang="zh-CN" sz="2800" kern="100" dirty="0">
                <a:solidFill>
                  <a:srgbClr val="333333"/>
                </a:solidFill>
                <a:cs typeface="Arial" panose="020B0604020202020204" pitchFamily="34" charset="0"/>
              </a:rPr>
              <a:t>431</a:t>
            </a:r>
            <a:r>
              <a:rPr lang="zh-CN" altLang="zh-CN" sz="2800" kern="100" dirty="0">
                <a:solidFill>
                  <a:srgbClr val="333333"/>
                </a:solidFill>
                <a:cs typeface="Arial" panose="020B0604020202020204" pitchFamily="34" charset="0"/>
              </a:rPr>
              <a:t>公里</a:t>
            </a:r>
            <a:r>
              <a:rPr lang="en-US" altLang="zh-CN" sz="2800" kern="100" dirty="0">
                <a:solidFill>
                  <a:srgbClr val="333333"/>
                </a:solidFill>
                <a:cs typeface="Arial" panose="020B0604020202020204" pitchFamily="34" charset="0"/>
              </a:rPr>
              <a:t>)</a:t>
            </a:r>
            <a:r>
              <a:rPr lang="zh-CN" altLang="zh-CN" sz="2800" kern="100" dirty="0">
                <a:solidFill>
                  <a:srgbClr val="333333"/>
                </a:solidFill>
                <a:cs typeface="Arial" panose="020B0604020202020204" pitchFamily="34" charset="0"/>
              </a:rPr>
              <a:t>，远远超过布加迪工程组的预期。这一成绩已得到吉尼斯官员认可，入选《吉尼斯世界纪录大全》。此前量产车的陆上速度纪录为每小时</a:t>
            </a:r>
            <a:r>
              <a:rPr lang="en-US" altLang="zh-CN" sz="2800" kern="100" dirty="0">
                <a:solidFill>
                  <a:srgbClr val="333333"/>
                </a:solidFill>
                <a:cs typeface="Arial" panose="020B0604020202020204" pitchFamily="34" charset="0"/>
              </a:rPr>
              <a:t>256.1</a:t>
            </a:r>
            <a:r>
              <a:rPr lang="zh-CN" altLang="zh-CN" sz="2800" kern="100" dirty="0">
                <a:solidFill>
                  <a:srgbClr val="333333"/>
                </a:solidFill>
                <a:cs typeface="Arial" panose="020B0604020202020204" pitchFamily="34" charset="0"/>
              </a:rPr>
              <a:t>英里</a:t>
            </a:r>
            <a:r>
              <a:rPr lang="en-US" altLang="zh-CN" sz="2800" kern="100" dirty="0">
                <a:solidFill>
                  <a:srgbClr val="333333"/>
                </a:solidFill>
                <a:cs typeface="Arial" panose="020B0604020202020204" pitchFamily="34" charset="0"/>
              </a:rPr>
              <a:t>(</a:t>
            </a:r>
            <a:r>
              <a:rPr lang="zh-CN" altLang="zh-CN" sz="2800" kern="100" dirty="0">
                <a:solidFill>
                  <a:srgbClr val="333333"/>
                </a:solidFill>
                <a:cs typeface="Arial" panose="020B0604020202020204" pitchFamily="34" charset="0"/>
              </a:rPr>
              <a:t>约合每小时</a:t>
            </a:r>
            <a:r>
              <a:rPr lang="en-US" altLang="zh-CN" sz="2800" kern="100" dirty="0">
                <a:solidFill>
                  <a:srgbClr val="333333"/>
                </a:solidFill>
                <a:cs typeface="Arial" panose="020B0604020202020204" pitchFamily="34" charset="0"/>
              </a:rPr>
              <a:t>412</a:t>
            </a:r>
            <a:r>
              <a:rPr lang="zh-CN" altLang="zh-CN" sz="2800" kern="100" dirty="0">
                <a:solidFill>
                  <a:srgbClr val="333333"/>
                </a:solidFill>
                <a:cs typeface="Arial" panose="020B0604020202020204" pitchFamily="34" charset="0"/>
              </a:rPr>
              <a:t>公里</a:t>
            </a:r>
            <a:r>
              <a:rPr lang="en-US" altLang="zh-CN" sz="2800" kern="100" dirty="0">
                <a:solidFill>
                  <a:srgbClr val="333333"/>
                </a:solidFill>
                <a:cs typeface="Arial" panose="020B0604020202020204" pitchFamily="34" charset="0"/>
              </a:rPr>
              <a:t>)</a:t>
            </a:r>
            <a:r>
              <a:rPr lang="zh-CN" altLang="zh-CN" sz="2800" kern="100" dirty="0">
                <a:solidFill>
                  <a:srgbClr val="333333"/>
                </a:solidFill>
                <a:cs typeface="Arial" panose="020B0604020202020204" pitchFamily="34" charset="0"/>
              </a:rPr>
              <a:t>，由一辆</a:t>
            </a:r>
            <a:r>
              <a:rPr lang="en-US" altLang="zh-CN" sz="2800" kern="100" dirty="0">
                <a:solidFill>
                  <a:srgbClr val="333333"/>
                </a:solidFill>
                <a:cs typeface="Arial" panose="020B0604020202020204" pitchFamily="34" charset="0"/>
              </a:rPr>
              <a:t>SSC Ultimate Aero</a:t>
            </a:r>
            <a:r>
              <a:rPr lang="zh-CN" altLang="zh-CN" sz="2800" kern="100" dirty="0">
                <a:solidFill>
                  <a:srgbClr val="333333"/>
                </a:solidFill>
                <a:cs typeface="Arial" panose="020B0604020202020204" pitchFamily="34" charset="0"/>
              </a:rPr>
              <a:t>于</a:t>
            </a:r>
            <a:r>
              <a:rPr lang="en-US" altLang="zh-CN" sz="2800" kern="100" dirty="0">
                <a:solidFill>
                  <a:srgbClr val="333333"/>
                </a:solidFill>
                <a:cs typeface="Arial" panose="020B0604020202020204" pitchFamily="34" charset="0"/>
              </a:rPr>
              <a:t>2007</a:t>
            </a:r>
            <a:r>
              <a:rPr lang="zh-CN" altLang="zh-CN" sz="2800" kern="100" dirty="0">
                <a:solidFill>
                  <a:srgbClr val="333333"/>
                </a:solidFill>
                <a:cs typeface="Arial" panose="020B0604020202020204" pitchFamily="34" charset="0"/>
              </a:rPr>
              <a:t>年创造。</a:t>
            </a:r>
            <a:endParaRPr lang="zh-CN" altLang="zh-CN" sz="2800" kern="100" dirty="0">
              <a:cs typeface="Times New Roman" panose="02020603050405020304" pitchFamily="18" charset="0"/>
            </a:endParaRPr>
          </a:p>
        </p:txBody>
      </p:sp>
    </p:spTree>
    <p:extLst>
      <p:ext uri="{BB962C8B-B14F-4D97-AF65-F5344CB8AC3E}">
        <p14:creationId xmlns:p14="http://schemas.microsoft.com/office/powerpoint/2010/main" val="1899013505"/>
      </p:ext>
    </p:extLst>
  </p:cSld>
  <p:clrMapOvr>
    <a:masterClrMapping/>
  </p:clrMapOvr>
  <p:transition>
    <p:fade/>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259632" y="116632"/>
            <a:ext cx="5912196" cy="584775"/>
          </a:xfrm>
          <a:prstGeom prst="rect">
            <a:avLst/>
          </a:prstGeom>
        </p:spPr>
        <p:txBody>
          <a:bodyPr wrap="none">
            <a:spAutoFit/>
          </a:bodyPr>
          <a:lstStyle/>
          <a:p>
            <a:r>
              <a:rPr lang="zh-CN" altLang="en-US" sz="3200" b="1" dirty="0" smtClean="0"/>
              <a:t>任务二    欣赏当今世界十大名车</a:t>
            </a:r>
            <a:endParaRPr lang="zh-CN" altLang="en-US" sz="3200" b="1" dirty="0"/>
          </a:p>
        </p:txBody>
      </p:sp>
      <p:sp>
        <p:nvSpPr>
          <p:cNvPr id="6" name="矩形 5"/>
          <p:cNvSpPr/>
          <p:nvPr/>
        </p:nvSpPr>
        <p:spPr>
          <a:xfrm>
            <a:off x="539552" y="1030603"/>
            <a:ext cx="2666243" cy="523220"/>
          </a:xfrm>
          <a:prstGeom prst="rect">
            <a:avLst/>
          </a:prstGeom>
        </p:spPr>
        <p:txBody>
          <a:bodyPr wrap="none">
            <a:spAutoFit/>
          </a:bodyPr>
          <a:lstStyle/>
          <a:p>
            <a:r>
              <a:rPr lang="zh-CN" altLang="zh-CN" sz="2800" kern="100" dirty="0">
                <a:cs typeface="Times New Roman" panose="02020603050405020304" pitchFamily="18" charset="0"/>
              </a:rPr>
              <a:t>二、法拉利</a:t>
            </a:r>
            <a:r>
              <a:rPr lang="en-US" altLang="zh-CN" sz="2800" kern="100" dirty="0">
                <a:cs typeface="Times New Roman" panose="02020603050405020304" pitchFamily="18" charset="0"/>
              </a:rPr>
              <a:t>Enzo</a:t>
            </a:r>
            <a:endParaRPr lang="zh-CN" altLang="en-US" sz="2800" dirty="0"/>
          </a:p>
        </p:txBody>
      </p:sp>
      <p:sp>
        <p:nvSpPr>
          <p:cNvPr id="7" name="矩形 6"/>
          <p:cNvSpPr/>
          <p:nvPr/>
        </p:nvSpPr>
        <p:spPr>
          <a:xfrm>
            <a:off x="539552" y="1558166"/>
            <a:ext cx="8208912" cy="5909310"/>
          </a:xfrm>
          <a:prstGeom prst="rect">
            <a:avLst/>
          </a:prstGeom>
        </p:spPr>
        <p:txBody>
          <a:bodyPr wrap="square">
            <a:spAutoFit/>
          </a:bodyPr>
          <a:lstStyle/>
          <a:p>
            <a:pPr>
              <a:lnSpc>
                <a:spcPct val="150000"/>
              </a:lnSpc>
            </a:pPr>
            <a:r>
              <a:rPr lang="en-US" altLang="zh-CN" sz="2800" kern="100" dirty="0" smtClean="0">
                <a:cs typeface="Times New Roman" panose="02020603050405020304" pitchFamily="18" charset="0"/>
              </a:rPr>
              <a:t>        </a:t>
            </a:r>
            <a:r>
              <a:rPr lang="zh-CN" altLang="zh-CN" sz="2800" kern="100" dirty="0" smtClean="0">
                <a:cs typeface="Times New Roman" panose="02020603050405020304" pitchFamily="18" charset="0"/>
              </a:rPr>
              <a:t>法拉利恩佐</a:t>
            </a:r>
            <a:r>
              <a:rPr lang="zh-CN" altLang="zh-CN" sz="2800" kern="100" dirty="0">
                <a:cs typeface="Times New Roman" panose="02020603050405020304" pitchFamily="18" charset="0"/>
              </a:rPr>
              <a:t>（</a:t>
            </a:r>
            <a:r>
              <a:rPr lang="en-US" altLang="zh-CN" sz="2800" kern="100" dirty="0">
                <a:cs typeface="Times New Roman" panose="02020603050405020304" pitchFamily="18" charset="0"/>
              </a:rPr>
              <a:t>Ferrari Enzo</a:t>
            </a:r>
            <a:r>
              <a:rPr lang="zh-CN" altLang="zh-CN" sz="2800" kern="100" dirty="0">
                <a:cs typeface="Times New Roman" panose="02020603050405020304" pitchFamily="18" charset="0"/>
              </a:rPr>
              <a:t>）是历史上的传奇</a:t>
            </a:r>
            <a:r>
              <a:rPr lang="zh-CN" altLang="zh-CN" sz="2800" kern="100" dirty="0" smtClean="0">
                <a:cs typeface="Times New Roman" panose="02020603050405020304" pitchFamily="18" charset="0"/>
              </a:rPr>
              <a:t>车型</a:t>
            </a:r>
            <a:r>
              <a:rPr lang="zh-CN" altLang="en-US" sz="2800" kern="100" dirty="0" smtClean="0">
                <a:cs typeface="Times New Roman" panose="02020603050405020304" pitchFamily="18" charset="0"/>
              </a:rPr>
              <a:t>。</a:t>
            </a:r>
            <a:r>
              <a:rPr lang="zh-CN" altLang="zh-CN" sz="2800" dirty="0"/>
              <a:t>这款跑车在</a:t>
            </a:r>
            <a:r>
              <a:rPr lang="en-US" altLang="zh-CN" sz="2800" dirty="0"/>
              <a:t>2002</a:t>
            </a:r>
            <a:r>
              <a:rPr lang="zh-CN" altLang="zh-CN" sz="2800" dirty="0"/>
              <a:t>年上市，以庆祝车厂创立</a:t>
            </a:r>
            <a:r>
              <a:rPr lang="en-US" altLang="zh-CN" sz="2800" dirty="0"/>
              <a:t>55</a:t>
            </a:r>
            <a:r>
              <a:rPr lang="zh-CN" altLang="zh-CN" sz="2800" dirty="0"/>
              <a:t>周年，限量生产</a:t>
            </a:r>
            <a:r>
              <a:rPr lang="en-US" altLang="zh-CN" sz="2800" dirty="0"/>
              <a:t>399</a:t>
            </a:r>
            <a:r>
              <a:rPr lang="zh-CN" altLang="zh-CN" sz="2800" dirty="0" smtClean="0"/>
              <a:t>台</a:t>
            </a:r>
            <a:r>
              <a:rPr lang="zh-CN" altLang="en-US" sz="2800" dirty="0" smtClean="0"/>
              <a:t>。</a:t>
            </a:r>
            <a:endParaRPr lang="en-US" altLang="zh-CN" sz="2800" dirty="0"/>
          </a:p>
          <a:p>
            <a:pPr>
              <a:lnSpc>
                <a:spcPct val="150000"/>
              </a:lnSpc>
            </a:pPr>
            <a:r>
              <a:rPr lang="en-US" altLang="zh-CN" sz="2800" dirty="0" smtClean="0"/>
              <a:t>        Enzo</a:t>
            </a:r>
            <a:r>
              <a:rPr lang="zh-CN" altLang="zh-CN" sz="2800" dirty="0"/>
              <a:t>采用</a:t>
            </a:r>
            <a:r>
              <a:rPr lang="en-US" altLang="zh-CN" sz="2800" dirty="0"/>
              <a:t>12</a:t>
            </a:r>
            <a:r>
              <a:rPr lang="zh-CN" altLang="zh-CN" sz="2800" dirty="0"/>
              <a:t>缸中置引擎，是世界上最快的没有</a:t>
            </a:r>
            <a:r>
              <a:rPr lang="en-US" altLang="zh-CN" sz="2800" dirty="0"/>
              <a:t>涡轮增压</a:t>
            </a:r>
            <a:r>
              <a:rPr lang="zh-CN" altLang="zh-CN" sz="2800" dirty="0"/>
              <a:t>的量产车</a:t>
            </a:r>
            <a:r>
              <a:rPr lang="zh-CN" altLang="zh-CN" sz="2800" dirty="0" smtClean="0"/>
              <a:t>，以</a:t>
            </a:r>
            <a:r>
              <a:rPr lang="zh-CN" altLang="zh-CN" sz="2800" dirty="0"/>
              <a:t>它最独有的外貌和从一级方程式赛车处直接借鉴的空气动力学效应，忽略美学作用，被倾心塑造成只为一个目标而存在的汽车</a:t>
            </a:r>
            <a:r>
              <a:rPr lang="en-US" altLang="zh-CN" sz="2800" dirty="0"/>
              <a:t>--</a:t>
            </a:r>
            <a:r>
              <a:rPr lang="zh-CN" altLang="zh-CN" sz="2800" dirty="0"/>
              <a:t>那就是速度。</a:t>
            </a:r>
          </a:p>
          <a:p>
            <a:pPr>
              <a:lnSpc>
                <a:spcPct val="150000"/>
              </a:lnSpc>
            </a:pPr>
            <a:endParaRPr lang="zh-CN" altLang="en-US" sz="2800" dirty="0"/>
          </a:p>
        </p:txBody>
      </p:sp>
    </p:spTree>
    <p:extLst>
      <p:ext uri="{BB962C8B-B14F-4D97-AF65-F5344CB8AC3E}">
        <p14:creationId xmlns:p14="http://schemas.microsoft.com/office/powerpoint/2010/main" val="4292340532"/>
      </p:ext>
    </p:extLst>
  </p:cSld>
  <p:clrMapOvr>
    <a:masterClrMapping/>
  </p:clrMapOvr>
  <p:transition>
    <p:fade/>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259632" y="116632"/>
            <a:ext cx="5912196" cy="584775"/>
          </a:xfrm>
          <a:prstGeom prst="rect">
            <a:avLst/>
          </a:prstGeom>
        </p:spPr>
        <p:txBody>
          <a:bodyPr wrap="none">
            <a:spAutoFit/>
          </a:bodyPr>
          <a:lstStyle/>
          <a:p>
            <a:r>
              <a:rPr lang="zh-CN" altLang="en-US" sz="3200" b="1" dirty="0" smtClean="0"/>
              <a:t>任务二    欣赏当今世界十大名车</a:t>
            </a:r>
            <a:endParaRPr lang="zh-CN" altLang="en-US" sz="3200" b="1" dirty="0"/>
          </a:p>
        </p:txBody>
      </p:sp>
      <p:pic>
        <p:nvPicPr>
          <p:cNvPr id="6" name="图片 5"/>
          <p:cNvPicPr>
            <a:picLocks noChangeAspect="1"/>
          </p:cNvPicPr>
          <p:nvPr/>
        </p:nvPicPr>
        <p:blipFill>
          <a:blip r:embed="rId2"/>
          <a:stretch>
            <a:fillRect/>
          </a:stretch>
        </p:blipFill>
        <p:spPr>
          <a:xfrm>
            <a:off x="251520" y="3332829"/>
            <a:ext cx="5184688" cy="2959795"/>
          </a:xfrm>
          <a:prstGeom prst="rect">
            <a:avLst/>
          </a:prstGeom>
        </p:spPr>
      </p:pic>
      <p:sp>
        <p:nvSpPr>
          <p:cNvPr id="7" name="矩形 6"/>
          <p:cNvSpPr/>
          <p:nvPr/>
        </p:nvSpPr>
        <p:spPr>
          <a:xfrm>
            <a:off x="251520" y="879596"/>
            <a:ext cx="8892480" cy="1938992"/>
          </a:xfrm>
          <a:prstGeom prst="rect">
            <a:avLst/>
          </a:prstGeom>
        </p:spPr>
        <p:txBody>
          <a:bodyPr wrap="square">
            <a:spAutoFit/>
          </a:bodyPr>
          <a:lstStyle/>
          <a:p>
            <a:r>
              <a:rPr lang="zh-CN" altLang="en-US" sz="2400" dirty="0" smtClean="0"/>
              <a:t>前端</a:t>
            </a:r>
            <a:r>
              <a:rPr lang="en-US" altLang="zh-CN" sz="2400" dirty="0" smtClean="0"/>
              <a:t>2</a:t>
            </a:r>
            <a:r>
              <a:rPr lang="zh-CN" altLang="en-US" sz="2400" dirty="0" smtClean="0"/>
              <a:t>个空气</a:t>
            </a:r>
            <a:r>
              <a:rPr lang="zh-CN" altLang="en-US" sz="2400" dirty="0"/>
              <a:t>进气口以及中央突起的部分，完全是</a:t>
            </a:r>
            <a:r>
              <a:rPr lang="en-US" altLang="zh-CN" sz="2400" dirty="0"/>
              <a:t>F1</a:t>
            </a:r>
            <a:r>
              <a:rPr lang="zh-CN" altLang="en-US" sz="2400" dirty="0" smtClean="0"/>
              <a:t>赛车的</a:t>
            </a:r>
            <a:r>
              <a:rPr lang="zh-CN" altLang="en-US" sz="2400" dirty="0"/>
              <a:t>翻版</a:t>
            </a:r>
            <a:r>
              <a:rPr lang="zh-CN" altLang="en-US" sz="2400" dirty="0" smtClean="0"/>
              <a:t>。</a:t>
            </a:r>
            <a:r>
              <a:rPr lang="en-US" altLang="zh-CN" sz="2400" dirty="0" smtClean="0"/>
              <a:t>Enzo</a:t>
            </a:r>
            <a:r>
              <a:rPr lang="zh-CN" altLang="en-US" sz="2400" dirty="0"/>
              <a:t>的车身侧面，与前翼子板外形形成鲜明对比的，与车轮档板齐平的，狭窄的，中央突出的部分</a:t>
            </a:r>
            <a:r>
              <a:rPr lang="zh-CN" altLang="en-US" sz="2400" dirty="0" smtClean="0"/>
              <a:t>，尾部</a:t>
            </a:r>
            <a:r>
              <a:rPr lang="zh-CN" altLang="en-US" sz="2400" dirty="0"/>
              <a:t>好似被匹大的空气动力学滑板驱使，朝上微翘。车顶非常紧凑，平滑向后微缩，以达到出色的空气动力学要求</a:t>
            </a:r>
            <a:r>
              <a:rPr lang="zh-CN" altLang="en-US" sz="2400" dirty="0" smtClean="0"/>
              <a:t>。</a:t>
            </a:r>
            <a:endParaRPr lang="zh-CN" altLang="en-US" sz="2400" dirty="0"/>
          </a:p>
        </p:txBody>
      </p:sp>
      <p:sp>
        <p:nvSpPr>
          <p:cNvPr id="8" name="矩形 7"/>
          <p:cNvSpPr/>
          <p:nvPr/>
        </p:nvSpPr>
        <p:spPr>
          <a:xfrm>
            <a:off x="5436208" y="3043011"/>
            <a:ext cx="3600400" cy="3539430"/>
          </a:xfrm>
          <a:prstGeom prst="rect">
            <a:avLst/>
          </a:prstGeom>
        </p:spPr>
        <p:txBody>
          <a:bodyPr wrap="square">
            <a:spAutoFit/>
          </a:bodyPr>
          <a:lstStyle/>
          <a:p>
            <a:r>
              <a:rPr lang="zh-CN" altLang="en-US" sz="2800" dirty="0"/>
              <a:t>车体大量采用先进的复合材料，部分由碳纤维夹板以及蜂窝状铝材制成，不仅保证了车壳的最小化重量，而且有利于外形的塑造，完美将技术与风格揉和在一起。</a:t>
            </a:r>
          </a:p>
        </p:txBody>
      </p:sp>
    </p:spTree>
    <p:extLst>
      <p:ext uri="{BB962C8B-B14F-4D97-AF65-F5344CB8AC3E}">
        <p14:creationId xmlns:p14="http://schemas.microsoft.com/office/powerpoint/2010/main" val="2189626511"/>
      </p:ext>
    </p:extLst>
  </p:cSld>
  <p:clrMapOvr>
    <a:masterClrMapping/>
  </p:clrMapOvr>
  <p:transition>
    <p:fade/>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259632" y="116632"/>
            <a:ext cx="5912196" cy="584775"/>
          </a:xfrm>
          <a:prstGeom prst="rect">
            <a:avLst/>
          </a:prstGeom>
        </p:spPr>
        <p:txBody>
          <a:bodyPr wrap="none">
            <a:spAutoFit/>
          </a:bodyPr>
          <a:lstStyle/>
          <a:p>
            <a:r>
              <a:rPr lang="zh-CN" altLang="en-US" sz="3200" b="1" dirty="0" smtClean="0"/>
              <a:t>任务二    欣赏当今世界十大名车</a:t>
            </a:r>
            <a:endParaRPr lang="zh-CN" altLang="en-US" sz="3200" b="1" dirty="0"/>
          </a:p>
        </p:txBody>
      </p:sp>
      <p:sp>
        <p:nvSpPr>
          <p:cNvPr id="6" name="矩形 5"/>
          <p:cNvSpPr/>
          <p:nvPr/>
        </p:nvSpPr>
        <p:spPr>
          <a:xfrm>
            <a:off x="395536" y="1052736"/>
            <a:ext cx="3631122" cy="523220"/>
          </a:xfrm>
          <a:prstGeom prst="rect">
            <a:avLst/>
          </a:prstGeom>
        </p:spPr>
        <p:txBody>
          <a:bodyPr wrap="none">
            <a:spAutoFit/>
          </a:bodyPr>
          <a:lstStyle/>
          <a:p>
            <a:pPr>
              <a:spcAft>
                <a:spcPts val="0"/>
              </a:spcAft>
            </a:pPr>
            <a:r>
              <a:rPr lang="zh-CN" altLang="zh-CN" sz="2800" kern="0" dirty="0">
                <a:cs typeface="宋体" panose="02010600030101010101" pitchFamily="2" charset="-122"/>
              </a:rPr>
              <a:t>三、保时捷</a:t>
            </a:r>
            <a:r>
              <a:rPr lang="en-US" altLang="zh-CN" sz="2800" kern="0" dirty="0">
                <a:cs typeface="宋体" panose="02010600030101010101" pitchFamily="2" charset="-122"/>
              </a:rPr>
              <a:t>Carrera GT </a:t>
            </a:r>
            <a:endParaRPr lang="zh-CN" altLang="zh-CN" sz="2800" kern="100" dirty="0">
              <a:cs typeface="Times New Roman" panose="02020603050405020304" pitchFamily="18" charset="0"/>
            </a:endParaRPr>
          </a:p>
        </p:txBody>
      </p:sp>
      <p:sp>
        <p:nvSpPr>
          <p:cNvPr id="7" name="矩形 6"/>
          <p:cNvSpPr/>
          <p:nvPr/>
        </p:nvSpPr>
        <p:spPr>
          <a:xfrm>
            <a:off x="539552" y="1772816"/>
            <a:ext cx="8064896" cy="1384995"/>
          </a:xfrm>
          <a:prstGeom prst="rect">
            <a:avLst/>
          </a:prstGeom>
        </p:spPr>
        <p:txBody>
          <a:bodyPr wrap="square">
            <a:spAutoFit/>
          </a:bodyPr>
          <a:lstStyle/>
          <a:p>
            <a:r>
              <a:rPr lang="en-US" altLang="zh-CN" sz="2800" kern="100" dirty="0" smtClean="0">
                <a:cs typeface="Arial" panose="020B0604020202020204" pitchFamily="34" charset="0"/>
              </a:rPr>
              <a:t>        </a:t>
            </a:r>
            <a:r>
              <a:rPr lang="zh-CN" altLang="zh-CN" sz="2800" kern="100" dirty="0" smtClean="0">
                <a:cs typeface="Arial" panose="020B0604020202020204" pitchFamily="34" charset="0"/>
              </a:rPr>
              <a:t>保时捷</a:t>
            </a:r>
            <a:r>
              <a:rPr lang="en-US" altLang="zh-CN" sz="2800" kern="100" dirty="0">
                <a:solidFill>
                  <a:srgbClr val="333333"/>
                </a:solidFill>
                <a:cs typeface="Arial" panose="020B0604020202020204" pitchFamily="34" charset="0"/>
              </a:rPr>
              <a:t>Carrera GT</a:t>
            </a:r>
            <a:r>
              <a:rPr lang="zh-CN" altLang="zh-CN" sz="2800" kern="100" dirty="0">
                <a:solidFill>
                  <a:srgbClr val="333333"/>
                </a:solidFill>
                <a:cs typeface="Arial" panose="020B0604020202020204" pitchFamily="34" charset="0"/>
              </a:rPr>
              <a:t>是一款面向传统敞篷超级跑车细分市场的敞篷双座跑车，被喻为近代保时捷代表之</a:t>
            </a:r>
            <a:r>
              <a:rPr lang="zh-CN" altLang="zh-CN" sz="2800" kern="100" dirty="0" smtClean="0">
                <a:solidFill>
                  <a:srgbClr val="333333"/>
                </a:solidFill>
                <a:cs typeface="Arial" panose="020B0604020202020204" pitchFamily="34" charset="0"/>
              </a:rPr>
              <a:t>作</a:t>
            </a:r>
            <a:r>
              <a:rPr lang="zh-CN" altLang="en-US" sz="2800" kern="100" dirty="0" smtClean="0">
                <a:solidFill>
                  <a:srgbClr val="333333"/>
                </a:solidFill>
                <a:cs typeface="Arial" panose="020B0604020202020204" pitchFamily="34" charset="0"/>
              </a:rPr>
              <a:t>。</a:t>
            </a:r>
            <a:endParaRPr lang="zh-CN" altLang="en-US" sz="2800" dirty="0"/>
          </a:p>
        </p:txBody>
      </p:sp>
      <p:sp>
        <p:nvSpPr>
          <p:cNvPr id="8" name="矩形 7"/>
          <p:cNvSpPr/>
          <p:nvPr/>
        </p:nvSpPr>
        <p:spPr>
          <a:xfrm>
            <a:off x="579699" y="3354671"/>
            <a:ext cx="8036296" cy="1815882"/>
          </a:xfrm>
          <a:prstGeom prst="rect">
            <a:avLst/>
          </a:prstGeom>
        </p:spPr>
        <p:txBody>
          <a:bodyPr wrap="square">
            <a:spAutoFit/>
          </a:bodyPr>
          <a:lstStyle/>
          <a:p>
            <a:r>
              <a:rPr lang="en-US" altLang="zh-CN" sz="2800" kern="100" dirty="0" smtClean="0">
                <a:solidFill>
                  <a:srgbClr val="333333"/>
                </a:solidFill>
                <a:cs typeface="Arial" panose="020B0604020202020204" pitchFamily="34" charset="0"/>
              </a:rPr>
              <a:t>        Carrera </a:t>
            </a:r>
            <a:r>
              <a:rPr lang="en-US" altLang="zh-CN" sz="2800" kern="100" dirty="0">
                <a:solidFill>
                  <a:srgbClr val="333333"/>
                </a:solidFill>
                <a:cs typeface="Arial" panose="020B0604020202020204" pitchFamily="34" charset="0"/>
              </a:rPr>
              <a:t>GT</a:t>
            </a:r>
            <a:r>
              <a:rPr lang="zh-CN" altLang="zh-CN" sz="2800" kern="100" dirty="0">
                <a:solidFill>
                  <a:srgbClr val="333333"/>
                </a:solidFill>
                <a:cs typeface="Arial" panose="020B0604020202020204" pitchFamily="34" charset="0"/>
              </a:rPr>
              <a:t>动力性能骇人，</a:t>
            </a:r>
            <a:r>
              <a:rPr lang="en-US" altLang="zh-CN" sz="2800" kern="100" dirty="0">
                <a:solidFill>
                  <a:srgbClr val="333333"/>
                </a:solidFill>
                <a:cs typeface="Arial" panose="020B0604020202020204" pitchFamily="34" charset="0"/>
              </a:rPr>
              <a:t>5.7L</a:t>
            </a:r>
            <a:r>
              <a:rPr lang="zh-CN" altLang="zh-CN" sz="2800" kern="100" dirty="0">
                <a:solidFill>
                  <a:srgbClr val="333333"/>
                </a:solidFill>
                <a:cs typeface="Arial" panose="020B0604020202020204" pitchFamily="34" charset="0"/>
              </a:rPr>
              <a:t>的自然进气</a:t>
            </a:r>
            <a:r>
              <a:rPr lang="en-US" altLang="zh-CN" sz="2800" kern="100" dirty="0">
                <a:solidFill>
                  <a:srgbClr val="333333"/>
                </a:solidFill>
                <a:cs typeface="Arial" panose="020B0604020202020204" pitchFamily="34" charset="0"/>
              </a:rPr>
              <a:t>V10</a:t>
            </a:r>
            <a:r>
              <a:rPr lang="zh-CN" altLang="zh-CN" sz="2800" kern="100" dirty="0">
                <a:solidFill>
                  <a:srgbClr val="333333"/>
                </a:solidFill>
                <a:cs typeface="Arial" panose="020B0604020202020204" pitchFamily="34" charset="0"/>
              </a:rPr>
              <a:t>引擎，中置发动机驱动系统（</a:t>
            </a:r>
            <a:r>
              <a:rPr lang="en-US" altLang="zh-CN" sz="2800" kern="100" dirty="0">
                <a:solidFill>
                  <a:srgbClr val="333333"/>
                </a:solidFill>
                <a:cs typeface="Arial" panose="020B0604020202020204" pitchFamily="34" charset="0"/>
              </a:rPr>
              <a:t>MR</a:t>
            </a:r>
            <a:r>
              <a:rPr lang="zh-CN" altLang="zh-CN" sz="2800" kern="100" dirty="0">
                <a:solidFill>
                  <a:srgbClr val="333333"/>
                </a:solidFill>
                <a:cs typeface="Arial" panose="020B0604020202020204" pitchFamily="34" charset="0"/>
              </a:rPr>
              <a:t>）的设计，可爆发</a:t>
            </a:r>
            <a:r>
              <a:rPr lang="en-US" altLang="zh-CN" sz="2800" kern="100" dirty="0">
                <a:solidFill>
                  <a:srgbClr val="333333"/>
                </a:solidFill>
                <a:cs typeface="Arial" panose="020B0604020202020204" pitchFamily="34" charset="0"/>
              </a:rPr>
              <a:t>612</a:t>
            </a:r>
            <a:r>
              <a:rPr lang="zh-CN" altLang="zh-CN" sz="2800" kern="100" dirty="0">
                <a:solidFill>
                  <a:srgbClr val="333333"/>
                </a:solidFill>
                <a:cs typeface="Arial" panose="020B0604020202020204" pitchFamily="34" charset="0"/>
              </a:rPr>
              <a:t>匹最大马力，</a:t>
            </a:r>
            <a:r>
              <a:rPr lang="en-US" altLang="zh-CN" sz="2800" kern="100" dirty="0">
                <a:solidFill>
                  <a:srgbClr val="333333"/>
                </a:solidFill>
                <a:cs typeface="Arial" panose="020B0604020202020204" pitchFamily="34" charset="0"/>
              </a:rPr>
              <a:t>0-100km/h</a:t>
            </a:r>
            <a:r>
              <a:rPr lang="zh-CN" altLang="zh-CN" sz="2800" kern="100" dirty="0">
                <a:solidFill>
                  <a:srgbClr val="333333"/>
                </a:solidFill>
                <a:cs typeface="Arial" panose="020B0604020202020204" pitchFamily="34" charset="0"/>
              </a:rPr>
              <a:t>加速仅需</a:t>
            </a:r>
            <a:r>
              <a:rPr lang="en-US" altLang="zh-CN" sz="2800" kern="100" dirty="0">
                <a:solidFill>
                  <a:srgbClr val="333333"/>
                </a:solidFill>
                <a:cs typeface="Arial" panose="020B0604020202020204" pitchFamily="34" charset="0"/>
              </a:rPr>
              <a:t>3.9</a:t>
            </a:r>
            <a:r>
              <a:rPr lang="zh-CN" altLang="zh-CN" sz="2800" kern="100" dirty="0">
                <a:solidFill>
                  <a:srgbClr val="333333"/>
                </a:solidFill>
                <a:cs typeface="Arial" panose="020B0604020202020204" pitchFamily="34" charset="0"/>
              </a:rPr>
              <a:t>秒，最高车速可达</a:t>
            </a:r>
            <a:r>
              <a:rPr lang="en-US" altLang="zh-CN" sz="2800" kern="100" dirty="0">
                <a:solidFill>
                  <a:srgbClr val="333333"/>
                </a:solidFill>
                <a:cs typeface="Arial" panose="020B0604020202020204" pitchFamily="34" charset="0"/>
              </a:rPr>
              <a:t>330km/h</a:t>
            </a:r>
            <a:r>
              <a:rPr lang="zh-CN" altLang="zh-CN" sz="2800" kern="100" dirty="0">
                <a:solidFill>
                  <a:srgbClr val="333333"/>
                </a:solidFill>
                <a:cs typeface="Arial" panose="020B0604020202020204" pitchFamily="34" charset="0"/>
              </a:rPr>
              <a:t>。</a:t>
            </a:r>
            <a:endParaRPr lang="zh-CN" altLang="en-US" sz="2800" dirty="0"/>
          </a:p>
        </p:txBody>
      </p:sp>
    </p:spTree>
    <p:extLst>
      <p:ext uri="{BB962C8B-B14F-4D97-AF65-F5344CB8AC3E}">
        <p14:creationId xmlns:p14="http://schemas.microsoft.com/office/powerpoint/2010/main" val="1861971690"/>
      </p:ext>
    </p:extLst>
  </p:cSld>
  <p:clrMapOvr>
    <a:masterClrMapping/>
  </p:clrMapOvr>
  <p:transition>
    <p:fade/>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259632" y="116632"/>
            <a:ext cx="5912196" cy="584775"/>
          </a:xfrm>
          <a:prstGeom prst="rect">
            <a:avLst/>
          </a:prstGeom>
        </p:spPr>
        <p:txBody>
          <a:bodyPr wrap="none">
            <a:spAutoFit/>
          </a:bodyPr>
          <a:lstStyle/>
          <a:p>
            <a:r>
              <a:rPr lang="zh-CN" altLang="en-US" sz="3200" b="1" dirty="0" smtClean="0"/>
              <a:t>任务二    欣赏当今世界十大名车</a:t>
            </a:r>
            <a:endParaRPr lang="zh-CN" altLang="en-US" sz="3200" b="1" dirty="0"/>
          </a:p>
        </p:txBody>
      </p:sp>
      <p:pic>
        <p:nvPicPr>
          <p:cNvPr id="12290" name="图片 3" descr="世界十大名车"/>
          <p:cNvPicPr>
            <a:picLocks noChangeAspect="1" noChangeArrowheads="1"/>
          </p:cNvPicPr>
          <p:nvPr/>
        </p:nvPicPr>
        <p:blipFill>
          <a:blip r:embed="rId2">
            <a:extLst>
              <a:ext uri="{28A0092B-C50C-407E-A947-70E740481C1C}">
                <a14:useLocalDpi xmlns:a14="http://schemas.microsoft.com/office/drawing/2010/main" val="0"/>
              </a:ext>
            </a:extLst>
          </a:blip>
          <a:srcRect t="20964" b="12772"/>
          <a:stretch>
            <a:fillRect/>
          </a:stretch>
        </p:blipFill>
        <p:spPr bwMode="auto">
          <a:xfrm>
            <a:off x="827584" y="1124744"/>
            <a:ext cx="7416824" cy="3668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矩形 6"/>
          <p:cNvSpPr/>
          <p:nvPr/>
        </p:nvSpPr>
        <p:spPr>
          <a:xfrm>
            <a:off x="2915816" y="5216831"/>
            <a:ext cx="1879745" cy="369332"/>
          </a:xfrm>
          <a:prstGeom prst="rect">
            <a:avLst/>
          </a:prstGeom>
        </p:spPr>
        <p:txBody>
          <a:bodyPr wrap="none">
            <a:spAutoFit/>
          </a:bodyPr>
          <a:lstStyle/>
          <a:p>
            <a:r>
              <a:rPr lang="zh-CN" altLang="zh-CN" kern="100" dirty="0">
                <a:cs typeface="Arial" panose="020B0604020202020204" pitchFamily="34" charset="0"/>
              </a:rPr>
              <a:t>保时捷</a:t>
            </a:r>
            <a:r>
              <a:rPr lang="en-US" altLang="zh-CN" kern="100" dirty="0">
                <a:solidFill>
                  <a:srgbClr val="333333"/>
                </a:solidFill>
                <a:cs typeface="Arial" panose="020B0604020202020204" pitchFamily="34" charset="0"/>
              </a:rPr>
              <a:t>Carrera GT</a:t>
            </a:r>
            <a:endParaRPr lang="zh-CN" altLang="en-US" dirty="0"/>
          </a:p>
        </p:txBody>
      </p:sp>
    </p:spTree>
    <p:extLst>
      <p:ext uri="{BB962C8B-B14F-4D97-AF65-F5344CB8AC3E}">
        <p14:creationId xmlns:p14="http://schemas.microsoft.com/office/powerpoint/2010/main" val="3138369893"/>
      </p:ext>
    </p:extLst>
  </p:cSld>
  <p:clrMapOvr>
    <a:masterClrMapping/>
  </p:clrMapOvr>
  <p:transition>
    <p:fade/>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259632" y="116632"/>
            <a:ext cx="5912196" cy="584775"/>
          </a:xfrm>
          <a:prstGeom prst="rect">
            <a:avLst/>
          </a:prstGeom>
        </p:spPr>
        <p:txBody>
          <a:bodyPr wrap="none">
            <a:spAutoFit/>
          </a:bodyPr>
          <a:lstStyle/>
          <a:p>
            <a:r>
              <a:rPr lang="zh-CN" altLang="en-US" sz="3200" b="1" dirty="0" smtClean="0"/>
              <a:t>任务二    欣赏当今世界十大名车</a:t>
            </a:r>
            <a:endParaRPr lang="zh-CN" altLang="en-US" sz="3200" b="1" dirty="0"/>
          </a:p>
        </p:txBody>
      </p:sp>
      <p:sp>
        <p:nvSpPr>
          <p:cNvPr id="6" name="矩形 5"/>
          <p:cNvSpPr/>
          <p:nvPr/>
        </p:nvSpPr>
        <p:spPr>
          <a:xfrm>
            <a:off x="683568" y="1022492"/>
            <a:ext cx="8208912" cy="5262979"/>
          </a:xfrm>
          <a:prstGeom prst="rect">
            <a:avLst/>
          </a:prstGeom>
        </p:spPr>
        <p:txBody>
          <a:bodyPr wrap="square">
            <a:spAutoFit/>
          </a:bodyPr>
          <a:lstStyle/>
          <a:p>
            <a:pPr indent="304800">
              <a:lnSpc>
                <a:spcPct val="150000"/>
              </a:lnSpc>
              <a:spcAft>
                <a:spcPts val="0"/>
              </a:spcAft>
            </a:pPr>
            <a:r>
              <a:rPr lang="en-US" altLang="zh-CN" sz="2800" kern="0" dirty="0" smtClean="0">
                <a:cs typeface="宋体" panose="02010600030101010101" pitchFamily="2" charset="-122"/>
              </a:rPr>
              <a:t>    </a:t>
            </a:r>
            <a:r>
              <a:rPr lang="zh-CN" altLang="zh-CN" sz="2800" kern="0" dirty="0" smtClean="0">
                <a:cs typeface="宋体" panose="02010600030101010101" pitchFamily="2" charset="-122"/>
              </a:rPr>
              <a:t>此</a:t>
            </a:r>
            <a:r>
              <a:rPr lang="zh-CN" altLang="zh-CN" sz="2800" kern="0" dirty="0">
                <a:cs typeface="宋体" panose="02010600030101010101" pitchFamily="2" charset="-122"/>
              </a:rPr>
              <a:t>车使用的</a:t>
            </a:r>
            <a:r>
              <a:rPr lang="en-US" altLang="zh-CN" sz="2800" kern="0" dirty="0">
                <a:cs typeface="宋体" panose="02010600030101010101" pitchFamily="2" charset="-122"/>
              </a:rPr>
              <a:t>10</a:t>
            </a:r>
            <a:r>
              <a:rPr lang="zh-CN" altLang="zh-CN" sz="2800" kern="0" dirty="0">
                <a:cs typeface="宋体" panose="02010600030101010101" pitchFamily="2" charset="-122"/>
              </a:rPr>
              <a:t>缸发动机位于</a:t>
            </a:r>
            <a:r>
              <a:rPr lang="en-US" altLang="zh-CN" sz="2800" kern="0" dirty="0">
                <a:cs typeface="宋体" panose="02010600030101010101" pitchFamily="2" charset="-122"/>
              </a:rPr>
              <a:t>Car-</a:t>
            </a:r>
            <a:r>
              <a:rPr lang="en-US" altLang="zh-CN" sz="2800" kern="0" dirty="0" err="1">
                <a:cs typeface="宋体" panose="02010600030101010101" pitchFamily="2" charset="-122"/>
              </a:rPr>
              <a:t>reraGT</a:t>
            </a:r>
            <a:r>
              <a:rPr lang="zh-CN" altLang="zh-CN" sz="2800" kern="0" dirty="0">
                <a:cs typeface="宋体" panose="02010600030101010101" pitchFamily="2" charset="-122"/>
              </a:rPr>
              <a:t>驾驶室的后部，采用干油底壳式润滑，标准配置的排量为</a:t>
            </a:r>
            <a:r>
              <a:rPr lang="en-US" altLang="zh-CN" sz="2800" kern="0" dirty="0">
                <a:cs typeface="宋体" panose="02010600030101010101" pitchFamily="2" charset="-122"/>
              </a:rPr>
              <a:t>5.5</a:t>
            </a:r>
            <a:r>
              <a:rPr lang="zh-CN" altLang="zh-CN" sz="2800" kern="0" dirty="0">
                <a:cs typeface="宋体" panose="02010600030101010101" pitchFamily="2" charset="-122"/>
              </a:rPr>
              <a:t>升，汽缸</a:t>
            </a:r>
            <a:r>
              <a:rPr lang="en-US" altLang="zh-CN" sz="2800" kern="0" dirty="0">
                <a:cs typeface="宋体" panose="02010600030101010101" pitchFamily="2" charset="-122"/>
              </a:rPr>
              <a:t>V</a:t>
            </a:r>
            <a:r>
              <a:rPr lang="zh-CN" altLang="zh-CN" sz="2800" kern="0" dirty="0">
                <a:cs typeface="宋体" panose="02010600030101010101" pitchFamily="2" charset="-122"/>
              </a:rPr>
              <a:t>形排列，其流线型车身、赛车化引擎、澎湃的动力、无与伦比的操控性让每个狂热的车迷</a:t>
            </a:r>
            <a:r>
              <a:rPr lang="en-US" altLang="zh-CN" sz="2800" kern="0" dirty="0">
                <a:cs typeface="宋体" panose="02010600030101010101" pitchFamily="2" charset="-122"/>
              </a:rPr>
              <a:t>“</a:t>
            </a:r>
            <a:r>
              <a:rPr lang="zh-CN" altLang="zh-CN" sz="2800" kern="0" dirty="0">
                <a:cs typeface="宋体" panose="02010600030101010101" pitchFamily="2" charset="-122"/>
              </a:rPr>
              <a:t>想入非非</a:t>
            </a:r>
            <a:r>
              <a:rPr lang="en-US" altLang="zh-CN" sz="2800" kern="0" dirty="0">
                <a:cs typeface="宋体" panose="02010600030101010101" pitchFamily="2" charset="-122"/>
              </a:rPr>
              <a:t>”</a:t>
            </a:r>
            <a:r>
              <a:rPr lang="zh-CN" altLang="zh-CN" sz="2800" kern="0" dirty="0">
                <a:cs typeface="宋体" panose="02010600030101010101" pitchFamily="2" charset="-122"/>
              </a:rPr>
              <a:t>。最快时速</a:t>
            </a:r>
            <a:r>
              <a:rPr lang="en-US" altLang="zh-CN" sz="2800" kern="0" dirty="0">
                <a:cs typeface="宋体" panose="02010600030101010101" pitchFamily="2" charset="-122"/>
              </a:rPr>
              <a:t>330</a:t>
            </a:r>
            <a:r>
              <a:rPr lang="zh-CN" altLang="zh-CN" sz="2800" kern="0" dirty="0">
                <a:cs typeface="宋体" panose="02010600030101010101" pitchFamily="2" charset="-122"/>
              </a:rPr>
              <a:t>公里，</a:t>
            </a:r>
            <a:r>
              <a:rPr lang="en-US" altLang="zh-CN" sz="2800" kern="0" dirty="0">
                <a:cs typeface="宋体" panose="02010600030101010101" pitchFamily="2" charset="-122"/>
              </a:rPr>
              <a:t>0</a:t>
            </a:r>
            <a:r>
              <a:rPr lang="zh-CN" altLang="zh-CN" sz="2800" kern="0" dirty="0">
                <a:cs typeface="宋体" panose="02010600030101010101" pitchFamily="2" charset="-122"/>
              </a:rPr>
              <a:t>至</a:t>
            </a:r>
            <a:r>
              <a:rPr lang="en-US" altLang="zh-CN" sz="2800" kern="0" dirty="0">
                <a:cs typeface="宋体" panose="02010600030101010101" pitchFamily="2" charset="-122"/>
              </a:rPr>
              <a:t>100</a:t>
            </a:r>
            <a:r>
              <a:rPr lang="zh-CN" altLang="zh-CN" sz="2800" kern="0" dirty="0">
                <a:cs typeface="宋体" panose="02010600030101010101" pitchFamily="2" charset="-122"/>
              </a:rPr>
              <a:t>公里的加速仅为</a:t>
            </a:r>
            <a:r>
              <a:rPr lang="en-US" altLang="zh-CN" sz="2800" kern="0" dirty="0">
                <a:cs typeface="宋体" panose="02010600030101010101" pitchFamily="2" charset="-122"/>
              </a:rPr>
              <a:t>3.9</a:t>
            </a:r>
            <a:r>
              <a:rPr lang="zh-CN" altLang="zh-CN" sz="2800" kern="0" dirty="0">
                <a:cs typeface="宋体" panose="02010600030101010101" pitchFamily="2" charset="-122"/>
              </a:rPr>
              <a:t>秒，特制的</a:t>
            </a:r>
            <a:r>
              <a:rPr lang="en-US" altLang="zh-CN" sz="2800" kern="0" dirty="0">
                <a:cs typeface="宋体" panose="02010600030101010101" pitchFamily="2" charset="-122"/>
              </a:rPr>
              <a:t>6</a:t>
            </a:r>
            <a:r>
              <a:rPr lang="zh-CN" altLang="zh-CN" sz="2800" kern="0" dirty="0">
                <a:cs typeface="宋体" panose="02010600030101010101" pitchFamily="2" charset="-122"/>
              </a:rPr>
              <a:t>挡手动变速箱可以使它在</a:t>
            </a:r>
            <a:r>
              <a:rPr lang="en-US" altLang="zh-CN" sz="2800" kern="0" dirty="0">
                <a:cs typeface="宋体" panose="02010600030101010101" pitchFamily="2" charset="-122"/>
              </a:rPr>
              <a:t>9.9</a:t>
            </a:r>
            <a:r>
              <a:rPr lang="zh-CN" altLang="zh-CN" sz="2800" kern="0" dirty="0">
                <a:cs typeface="宋体" panose="02010600030101010101" pitchFamily="2" charset="-122"/>
              </a:rPr>
              <a:t>秒内完成</a:t>
            </a:r>
            <a:r>
              <a:rPr lang="en-US" altLang="zh-CN" sz="2800" kern="0" dirty="0">
                <a:cs typeface="宋体" panose="02010600030101010101" pitchFamily="2" charset="-122"/>
              </a:rPr>
              <a:t>0</a:t>
            </a:r>
            <a:r>
              <a:rPr lang="zh-CN" altLang="zh-CN" sz="2800" kern="0" dirty="0">
                <a:cs typeface="宋体" panose="02010600030101010101" pitchFamily="2" charset="-122"/>
              </a:rPr>
              <a:t>至</a:t>
            </a:r>
            <a:r>
              <a:rPr lang="en-US" altLang="zh-CN" sz="2800" kern="0" dirty="0">
                <a:cs typeface="宋体" panose="02010600030101010101" pitchFamily="2" charset="-122"/>
              </a:rPr>
              <a:t>200</a:t>
            </a:r>
            <a:r>
              <a:rPr lang="zh-CN" altLang="zh-CN" sz="2800" kern="0" dirty="0">
                <a:cs typeface="宋体" panose="02010600030101010101" pitchFamily="2" charset="-122"/>
              </a:rPr>
              <a:t>公里</a:t>
            </a:r>
            <a:r>
              <a:rPr lang="en-US" altLang="zh-CN" sz="2800" kern="0" dirty="0">
                <a:cs typeface="宋体" panose="02010600030101010101" pitchFamily="2" charset="-122"/>
              </a:rPr>
              <a:t>/</a:t>
            </a:r>
            <a:r>
              <a:rPr lang="zh-CN" altLang="zh-CN" sz="2800" kern="0" dirty="0">
                <a:cs typeface="宋体" panose="02010600030101010101" pitchFamily="2" charset="-122"/>
              </a:rPr>
              <a:t>小时的加速动作。可以说，保时捷</a:t>
            </a:r>
            <a:r>
              <a:rPr lang="en-US" altLang="zh-CN" sz="2800" kern="0" dirty="0" err="1">
                <a:cs typeface="宋体" panose="02010600030101010101" pitchFamily="2" charset="-122"/>
              </a:rPr>
              <a:t>CarreraGT</a:t>
            </a:r>
            <a:r>
              <a:rPr lang="zh-CN" altLang="zh-CN" sz="2800" kern="0" dirty="0">
                <a:cs typeface="宋体" panose="02010600030101010101" pitchFamily="2" charset="-122"/>
              </a:rPr>
              <a:t>是当之无愧的</a:t>
            </a:r>
            <a:r>
              <a:rPr lang="en-US" altLang="zh-CN" sz="2800" kern="0" dirty="0">
                <a:cs typeface="宋体" panose="02010600030101010101" pitchFamily="2" charset="-122"/>
              </a:rPr>
              <a:t>“</a:t>
            </a:r>
            <a:r>
              <a:rPr lang="zh-CN" altLang="zh-CN" sz="2800" kern="0" dirty="0">
                <a:cs typeface="宋体" panose="02010600030101010101" pitchFamily="2" charset="-122"/>
              </a:rPr>
              <a:t>速度之王</a:t>
            </a:r>
            <a:r>
              <a:rPr lang="en-US" altLang="zh-CN" sz="2800" kern="0" dirty="0">
                <a:cs typeface="宋体" panose="02010600030101010101" pitchFamily="2" charset="-122"/>
              </a:rPr>
              <a:t>”</a:t>
            </a:r>
            <a:r>
              <a:rPr lang="zh-CN" altLang="zh-CN" sz="2800" kern="0" dirty="0">
                <a:cs typeface="宋体" panose="02010600030101010101" pitchFamily="2" charset="-122"/>
              </a:rPr>
              <a:t>。</a:t>
            </a:r>
            <a:endParaRPr lang="zh-CN" altLang="zh-CN" sz="2800" kern="100" dirty="0">
              <a:cs typeface="Times New Roman" panose="02020603050405020304" pitchFamily="18" charset="0"/>
            </a:endParaRPr>
          </a:p>
        </p:txBody>
      </p:sp>
    </p:spTree>
    <p:extLst>
      <p:ext uri="{BB962C8B-B14F-4D97-AF65-F5344CB8AC3E}">
        <p14:creationId xmlns:p14="http://schemas.microsoft.com/office/powerpoint/2010/main" val="3848919781"/>
      </p:ext>
    </p:extLst>
  </p:cSld>
  <p:clrMapOvr>
    <a:masterClrMapping/>
  </p:clrMapOvr>
  <p:transition>
    <p:fade/>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259632" y="116632"/>
            <a:ext cx="5912196" cy="584775"/>
          </a:xfrm>
          <a:prstGeom prst="rect">
            <a:avLst/>
          </a:prstGeom>
        </p:spPr>
        <p:txBody>
          <a:bodyPr wrap="none">
            <a:spAutoFit/>
          </a:bodyPr>
          <a:lstStyle/>
          <a:p>
            <a:r>
              <a:rPr lang="zh-CN" altLang="en-US" sz="3200" b="1" dirty="0" smtClean="0"/>
              <a:t>任务二    欣赏当今世界十大名车</a:t>
            </a:r>
            <a:endParaRPr lang="zh-CN" altLang="en-US" sz="3200" b="1" dirty="0"/>
          </a:p>
        </p:txBody>
      </p:sp>
      <p:sp>
        <p:nvSpPr>
          <p:cNvPr id="6" name="矩形 5"/>
          <p:cNvSpPr/>
          <p:nvPr/>
        </p:nvSpPr>
        <p:spPr>
          <a:xfrm>
            <a:off x="545334" y="1196752"/>
            <a:ext cx="2199641" cy="523220"/>
          </a:xfrm>
          <a:prstGeom prst="rect">
            <a:avLst/>
          </a:prstGeom>
        </p:spPr>
        <p:txBody>
          <a:bodyPr wrap="none">
            <a:spAutoFit/>
          </a:bodyPr>
          <a:lstStyle/>
          <a:p>
            <a:pPr>
              <a:spcAft>
                <a:spcPts val="0"/>
              </a:spcAft>
            </a:pPr>
            <a:r>
              <a:rPr lang="zh-CN" altLang="zh-CN" sz="2800" kern="100" dirty="0">
                <a:cs typeface="Times New Roman" panose="02020603050405020304" pitchFamily="18" charset="0"/>
              </a:rPr>
              <a:t>四、</a:t>
            </a:r>
            <a:r>
              <a:rPr lang="en-US" altLang="zh-CN" sz="2800" kern="100" dirty="0" err="1" smtClean="0">
                <a:cs typeface="Times New Roman" panose="02020603050405020304" pitchFamily="18" charset="0"/>
              </a:rPr>
              <a:t>Sallen</a:t>
            </a:r>
            <a:r>
              <a:rPr lang="en-US" altLang="zh-CN" sz="2800" kern="100" dirty="0" smtClean="0">
                <a:cs typeface="Times New Roman" panose="02020603050405020304" pitchFamily="18" charset="0"/>
              </a:rPr>
              <a:t> S7</a:t>
            </a:r>
            <a:endParaRPr lang="zh-CN" altLang="zh-CN" sz="2800" kern="100" dirty="0">
              <a:cs typeface="Times New Roman" panose="02020603050405020304" pitchFamily="18" charset="0"/>
            </a:endParaRPr>
          </a:p>
        </p:txBody>
      </p:sp>
      <p:sp>
        <p:nvSpPr>
          <p:cNvPr id="7" name="矩形 6"/>
          <p:cNvSpPr/>
          <p:nvPr/>
        </p:nvSpPr>
        <p:spPr>
          <a:xfrm>
            <a:off x="251520" y="1820402"/>
            <a:ext cx="8514472" cy="2246769"/>
          </a:xfrm>
          <a:prstGeom prst="rect">
            <a:avLst/>
          </a:prstGeom>
        </p:spPr>
        <p:txBody>
          <a:bodyPr wrap="square">
            <a:spAutoFit/>
          </a:bodyPr>
          <a:lstStyle/>
          <a:p>
            <a:r>
              <a:rPr lang="en-US" altLang="zh-CN" sz="2800" kern="100" dirty="0" smtClean="0">
                <a:solidFill>
                  <a:srgbClr val="333333"/>
                </a:solidFill>
                <a:latin typeface="宋体" panose="02010600030101010101" pitchFamily="2" charset="-122"/>
                <a:cs typeface="Arial" panose="020B0604020202020204" pitchFamily="34" charset="0"/>
              </a:rPr>
              <a:t>   S7</a:t>
            </a:r>
            <a:r>
              <a:rPr lang="zh-CN" altLang="zh-CN" sz="2800" kern="100" dirty="0">
                <a:solidFill>
                  <a:srgbClr val="333333"/>
                </a:solidFill>
                <a:cs typeface="Arial" panose="020B0604020202020204" pitchFamily="34" charset="0"/>
              </a:rPr>
              <a:t>是目前在美国能够买到的跑得最快的车。</a:t>
            </a:r>
            <a:r>
              <a:rPr lang="en-US" altLang="zh-CN" sz="2800" kern="100" dirty="0">
                <a:solidFill>
                  <a:srgbClr val="333333"/>
                </a:solidFill>
                <a:cs typeface="Arial" panose="020B0604020202020204" pitchFamily="34" charset="0"/>
              </a:rPr>
              <a:t>0</a:t>
            </a:r>
            <a:r>
              <a:rPr lang="zh-CN" altLang="zh-CN" sz="2800" kern="100" dirty="0">
                <a:solidFill>
                  <a:srgbClr val="333333"/>
                </a:solidFill>
                <a:cs typeface="Arial" panose="020B0604020202020204" pitchFamily="34" charset="0"/>
              </a:rPr>
              <a:t>至</a:t>
            </a:r>
            <a:r>
              <a:rPr lang="en-US" altLang="zh-CN" sz="2800" kern="100" dirty="0">
                <a:solidFill>
                  <a:srgbClr val="333333"/>
                </a:solidFill>
                <a:cs typeface="Arial" panose="020B0604020202020204" pitchFamily="34" charset="0"/>
              </a:rPr>
              <a:t>60</a:t>
            </a:r>
            <a:r>
              <a:rPr lang="zh-CN" altLang="zh-CN" sz="2800" kern="100" dirty="0">
                <a:solidFill>
                  <a:srgbClr val="333333"/>
                </a:solidFill>
                <a:cs typeface="Arial" panose="020B0604020202020204" pitchFamily="34" charset="0"/>
              </a:rPr>
              <a:t>英里</a:t>
            </a:r>
            <a:r>
              <a:rPr lang="en-US" altLang="zh-CN" sz="2800" kern="100" dirty="0">
                <a:solidFill>
                  <a:srgbClr val="333333"/>
                </a:solidFill>
                <a:cs typeface="Arial" panose="020B0604020202020204" pitchFamily="34" charset="0"/>
              </a:rPr>
              <a:t>/</a:t>
            </a:r>
            <a:r>
              <a:rPr lang="zh-CN" altLang="zh-CN" sz="2800" kern="100" dirty="0">
                <a:solidFill>
                  <a:srgbClr val="333333"/>
                </a:solidFill>
                <a:cs typeface="Arial" panose="020B0604020202020204" pitchFamily="34" charset="0"/>
              </a:rPr>
              <a:t>小时加速尽需</a:t>
            </a:r>
            <a:r>
              <a:rPr lang="en-US" altLang="zh-CN" sz="2800" kern="100" dirty="0">
                <a:solidFill>
                  <a:srgbClr val="333333"/>
                </a:solidFill>
                <a:cs typeface="Arial" panose="020B0604020202020204" pitchFamily="34" charset="0"/>
              </a:rPr>
              <a:t>2.9</a:t>
            </a:r>
            <a:r>
              <a:rPr lang="zh-CN" altLang="zh-CN" sz="2800" kern="100" dirty="0">
                <a:solidFill>
                  <a:srgbClr val="333333"/>
                </a:solidFill>
                <a:cs typeface="Arial" panose="020B0604020202020204" pitchFamily="34" charset="0"/>
              </a:rPr>
              <a:t>秒。它不仅是世界上</a:t>
            </a:r>
            <a:r>
              <a:rPr lang="en-US" altLang="zh-CN" sz="2800" kern="100" dirty="0">
                <a:solidFill>
                  <a:srgbClr val="333333"/>
                </a:solidFill>
                <a:cs typeface="Arial" panose="020B0604020202020204" pitchFamily="34" charset="0"/>
              </a:rPr>
              <a:t>0</a:t>
            </a:r>
            <a:r>
              <a:rPr lang="zh-CN" altLang="zh-CN" sz="2800" kern="100" dirty="0">
                <a:solidFill>
                  <a:srgbClr val="333333"/>
                </a:solidFill>
                <a:cs typeface="Arial" panose="020B0604020202020204" pitchFamily="34" charset="0"/>
              </a:rPr>
              <a:t>至</a:t>
            </a:r>
            <a:r>
              <a:rPr lang="en-US" altLang="zh-CN" sz="2800" kern="100" dirty="0">
                <a:solidFill>
                  <a:srgbClr val="333333"/>
                </a:solidFill>
                <a:cs typeface="Arial" panose="020B0604020202020204" pitchFamily="34" charset="0"/>
              </a:rPr>
              <a:t>60</a:t>
            </a:r>
            <a:r>
              <a:rPr lang="zh-CN" altLang="zh-CN" sz="2800" kern="100" dirty="0">
                <a:solidFill>
                  <a:srgbClr val="333333"/>
                </a:solidFill>
                <a:cs typeface="Arial" panose="020B0604020202020204" pitchFamily="34" charset="0"/>
              </a:rPr>
              <a:t>英里</a:t>
            </a:r>
            <a:r>
              <a:rPr lang="en-US" altLang="zh-CN" sz="2800" kern="100" dirty="0">
                <a:solidFill>
                  <a:srgbClr val="333333"/>
                </a:solidFill>
                <a:cs typeface="Arial" panose="020B0604020202020204" pitchFamily="34" charset="0"/>
              </a:rPr>
              <a:t>/</a:t>
            </a:r>
            <a:r>
              <a:rPr lang="zh-CN" altLang="zh-CN" sz="2800" kern="100" dirty="0">
                <a:solidFill>
                  <a:srgbClr val="333333"/>
                </a:solidFill>
                <a:cs typeface="Arial" panose="020B0604020202020204" pitchFamily="34" charset="0"/>
              </a:rPr>
              <a:t>小时加速时间最短的公路跑车，也是惟一一辆三秒以内从</a:t>
            </a:r>
            <a:r>
              <a:rPr lang="en-US" altLang="zh-CN" sz="2800" kern="100" dirty="0">
                <a:solidFill>
                  <a:srgbClr val="333333"/>
                </a:solidFill>
                <a:cs typeface="Arial" panose="020B0604020202020204" pitchFamily="34" charset="0"/>
              </a:rPr>
              <a:t>0</a:t>
            </a:r>
            <a:r>
              <a:rPr lang="zh-CN" altLang="zh-CN" sz="2800" kern="100" dirty="0">
                <a:solidFill>
                  <a:srgbClr val="333333"/>
                </a:solidFill>
                <a:cs typeface="Arial" panose="020B0604020202020204" pitchFamily="34" charset="0"/>
              </a:rPr>
              <a:t>加速到</a:t>
            </a:r>
            <a:r>
              <a:rPr lang="en-US" altLang="zh-CN" sz="2800" kern="100" dirty="0">
                <a:solidFill>
                  <a:srgbClr val="333333"/>
                </a:solidFill>
                <a:cs typeface="Arial" panose="020B0604020202020204" pitchFamily="34" charset="0"/>
              </a:rPr>
              <a:t>60</a:t>
            </a:r>
            <a:r>
              <a:rPr lang="zh-CN" altLang="zh-CN" sz="2800" kern="100" dirty="0">
                <a:solidFill>
                  <a:srgbClr val="333333"/>
                </a:solidFill>
                <a:cs typeface="Arial" panose="020B0604020202020204" pitchFamily="34" charset="0"/>
              </a:rPr>
              <a:t>英里</a:t>
            </a:r>
            <a:r>
              <a:rPr lang="en-US" altLang="zh-CN" sz="2800" kern="100" dirty="0">
                <a:solidFill>
                  <a:srgbClr val="333333"/>
                </a:solidFill>
                <a:cs typeface="Arial" panose="020B0604020202020204" pitchFamily="34" charset="0"/>
              </a:rPr>
              <a:t>/</a:t>
            </a:r>
            <a:r>
              <a:rPr lang="zh-CN" altLang="zh-CN" sz="2800" kern="100" dirty="0">
                <a:solidFill>
                  <a:srgbClr val="333333"/>
                </a:solidFill>
                <a:cs typeface="Arial" panose="020B0604020202020204" pitchFamily="34" charset="0"/>
              </a:rPr>
              <a:t>小时的公路跑车。</a:t>
            </a:r>
            <a:r>
              <a:rPr lang="en-US" altLang="zh-CN" sz="2800" kern="100" dirty="0">
                <a:solidFill>
                  <a:srgbClr val="333333"/>
                </a:solidFill>
                <a:cs typeface="Arial" panose="020B0604020202020204" pitchFamily="34" charset="0"/>
              </a:rPr>
              <a:t>SallenS7</a:t>
            </a:r>
            <a:r>
              <a:rPr lang="zh-CN" altLang="zh-CN" sz="2800" kern="100" dirty="0">
                <a:solidFill>
                  <a:srgbClr val="333333"/>
                </a:solidFill>
                <a:cs typeface="Arial" panose="020B0604020202020204" pitchFamily="34" charset="0"/>
              </a:rPr>
              <a:t>整个车身采用碳纤维材料，高度只有</a:t>
            </a:r>
            <a:r>
              <a:rPr lang="en-US" altLang="zh-CN" sz="2800" kern="100" dirty="0">
                <a:solidFill>
                  <a:srgbClr val="333333"/>
                </a:solidFill>
                <a:cs typeface="Arial" panose="020B0604020202020204" pitchFamily="34" charset="0"/>
              </a:rPr>
              <a:t>1.041</a:t>
            </a:r>
            <a:r>
              <a:rPr lang="zh-CN" altLang="zh-CN" sz="2800" kern="100" dirty="0">
                <a:solidFill>
                  <a:srgbClr val="333333"/>
                </a:solidFill>
                <a:cs typeface="Arial" panose="020B0604020202020204" pitchFamily="34" charset="0"/>
              </a:rPr>
              <a:t>米。</a:t>
            </a:r>
            <a:endParaRPr lang="zh-CN" altLang="en-US" sz="2800" dirty="0"/>
          </a:p>
        </p:txBody>
      </p:sp>
      <p:sp>
        <p:nvSpPr>
          <p:cNvPr id="8" name="矩形 7"/>
          <p:cNvSpPr/>
          <p:nvPr/>
        </p:nvSpPr>
        <p:spPr>
          <a:xfrm>
            <a:off x="3203848" y="1201344"/>
            <a:ext cx="4644220" cy="523220"/>
          </a:xfrm>
          <a:prstGeom prst="rect">
            <a:avLst/>
          </a:prstGeom>
        </p:spPr>
        <p:txBody>
          <a:bodyPr wrap="none">
            <a:spAutoFit/>
          </a:bodyPr>
          <a:lstStyle/>
          <a:p>
            <a:r>
              <a:rPr lang="en-US" altLang="zh-CN" sz="2800" kern="100" dirty="0">
                <a:solidFill>
                  <a:srgbClr val="333333"/>
                </a:solidFill>
                <a:latin typeface="宋体" panose="02010600030101010101" pitchFamily="2" charset="-122"/>
                <a:cs typeface="Arial" panose="020B0604020202020204" pitchFamily="34" charset="0"/>
              </a:rPr>
              <a:t>“</a:t>
            </a:r>
            <a:r>
              <a:rPr lang="zh-CN" altLang="zh-CN" sz="2800" kern="100" dirty="0">
                <a:solidFill>
                  <a:srgbClr val="333333"/>
                </a:solidFill>
                <a:cs typeface="Arial" panose="020B0604020202020204" pitchFamily="34" charset="0"/>
              </a:rPr>
              <a:t>世界上速度最快的量产车</a:t>
            </a:r>
            <a:r>
              <a:rPr lang="en-US" altLang="zh-CN" sz="2800" kern="100" dirty="0">
                <a:solidFill>
                  <a:srgbClr val="333333"/>
                </a:solidFill>
                <a:cs typeface="Arial" panose="020B0604020202020204" pitchFamily="34" charset="0"/>
              </a:rPr>
              <a:t>”</a:t>
            </a:r>
            <a:endParaRPr lang="zh-CN" altLang="en-US" sz="2800" dirty="0"/>
          </a:p>
        </p:txBody>
      </p:sp>
      <p:pic>
        <p:nvPicPr>
          <p:cNvPr id="10" name="图片 9"/>
          <p:cNvPicPr>
            <a:picLocks noChangeAspect="1"/>
          </p:cNvPicPr>
          <p:nvPr/>
        </p:nvPicPr>
        <p:blipFill>
          <a:blip r:embed="rId2"/>
          <a:stretch>
            <a:fillRect/>
          </a:stretch>
        </p:blipFill>
        <p:spPr>
          <a:xfrm>
            <a:off x="1619672" y="4172194"/>
            <a:ext cx="4150982" cy="2523797"/>
          </a:xfrm>
          <a:prstGeom prst="rect">
            <a:avLst/>
          </a:prstGeom>
        </p:spPr>
      </p:pic>
    </p:spTree>
    <p:extLst>
      <p:ext uri="{BB962C8B-B14F-4D97-AF65-F5344CB8AC3E}">
        <p14:creationId xmlns:p14="http://schemas.microsoft.com/office/powerpoint/2010/main" val="3447352495"/>
      </p:ext>
    </p:extLst>
  </p:cSld>
  <p:clrMapOvr>
    <a:masterClrMapping/>
  </p:clrMapOvr>
  <p:transition>
    <p:fade/>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259632" y="116632"/>
            <a:ext cx="5912196" cy="584775"/>
          </a:xfrm>
          <a:prstGeom prst="rect">
            <a:avLst/>
          </a:prstGeom>
        </p:spPr>
        <p:txBody>
          <a:bodyPr wrap="none">
            <a:spAutoFit/>
          </a:bodyPr>
          <a:lstStyle/>
          <a:p>
            <a:r>
              <a:rPr lang="zh-CN" altLang="en-US" sz="3200" b="1" dirty="0" smtClean="0"/>
              <a:t>任务二    欣赏当今世界十大名车</a:t>
            </a:r>
            <a:endParaRPr lang="zh-CN" altLang="en-US" sz="3200" b="1" dirty="0"/>
          </a:p>
        </p:txBody>
      </p:sp>
      <p:sp>
        <p:nvSpPr>
          <p:cNvPr id="6" name="矩形 5"/>
          <p:cNvSpPr/>
          <p:nvPr/>
        </p:nvSpPr>
        <p:spPr>
          <a:xfrm>
            <a:off x="467544" y="1268760"/>
            <a:ext cx="3892348" cy="523220"/>
          </a:xfrm>
          <a:prstGeom prst="rect">
            <a:avLst/>
          </a:prstGeom>
        </p:spPr>
        <p:txBody>
          <a:bodyPr wrap="none">
            <a:spAutoFit/>
          </a:bodyPr>
          <a:lstStyle/>
          <a:p>
            <a:pPr>
              <a:spcAft>
                <a:spcPts val="0"/>
              </a:spcAft>
            </a:pPr>
            <a:r>
              <a:rPr lang="zh-CN" altLang="zh-CN" sz="2800" kern="100" dirty="0">
                <a:solidFill>
                  <a:srgbClr val="333333"/>
                </a:solidFill>
                <a:cs typeface="Arial" panose="020B0604020202020204" pitchFamily="34" charset="0"/>
              </a:rPr>
              <a:t>五、宾利</a:t>
            </a:r>
            <a:r>
              <a:rPr lang="en-US" altLang="zh-CN" sz="2800" kern="100" dirty="0">
                <a:solidFill>
                  <a:srgbClr val="333333"/>
                </a:solidFill>
                <a:cs typeface="Arial" panose="020B0604020202020204" pitchFamily="34" charset="0"/>
              </a:rPr>
              <a:t>Azure</a:t>
            </a:r>
            <a:r>
              <a:rPr lang="zh-CN" altLang="zh-CN" sz="2800" kern="100" dirty="0">
                <a:solidFill>
                  <a:srgbClr val="333333"/>
                </a:solidFill>
                <a:cs typeface="Arial" panose="020B0604020202020204" pitchFamily="34" charset="0"/>
              </a:rPr>
              <a:t>终极系列</a:t>
            </a:r>
            <a:endParaRPr lang="zh-CN" altLang="zh-CN" sz="2800" kern="100" dirty="0">
              <a:cs typeface="Times New Roman" panose="02020603050405020304" pitchFamily="18" charset="0"/>
            </a:endParaRPr>
          </a:p>
        </p:txBody>
      </p:sp>
      <p:pic>
        <p:nvPicPr>
          <p:cNvPr id="7" name="图片 6"/>
          <p:cNvPicPr>
            <a:picLocks noChangeAspect="1"/>
          </p:cNvPicPr>
          <p:nvPr/>
        </p:nvPicPr>
        <p:blipFill>
          <a:blip r:embed="rId2"/>
          <a:stretch>
            <a:fillRect/>
          </a:stretch>
        </p:blipFill>
        <p:spPr>
          <a:xfrm>
            <a:off x="434186" y="2359333"/>
            <a:ext cx="3980764" cy="2653843"/>
          </a:xfrm>
          <a:prstGeom prst="rect">
            <a:avLst/>
          </a:prstGeom>
        </p:spPr>
      </p:pic>
      <p:sp>
        <p:nvSpPr>
          <p:cNvPr id="8" name="矩形 7"/>
          <p:cNvSpPr/>
          <p:nvPr/>
        </p:nvSpPr>
        <p:spPr>
          <a:xfrm>
            <a:off x="5076056" y="1518542"/>
            <a:ext cx="2704587" cy="523220"/>
          </a:xfrm>
          <a:prstGeom prst="rect">
            <a:avLst/>
          </a:prstGeom>
        </p:spPr>
        <p:txBody>
          <a:bodyPr wrap="none">
            <a:spAutoFit/>
          </a:bodyPr>
          <a:lstStyle/>
          <a:p>
            <a:r>
              <a:rPr lang="zh-CN" altLang="en-US" sz="2800" dirty="0"/>
              <a:t>仅仅只生产</a:t>
            </a:r>
            <a:r>
              <a:rPr lang="en-US" altLang="zh-CN" sz="2800" dirty="0"/>
              <a:t>50</a:t>
            </a:r>
            <a:r>
              <a:rPr lang="zh-CN" altLang="en-US" sz="2800" dirty="0"/>
              <a:t>辆</a:t>
            </a:r>
          </a:p>
        </p:txBody>
      </p:sp>
      <p:sp>
        <p:nvSpPr>
          <p:cNvPr id="9" name="矩形 8"/>
          <p:cNvSpPr/>
          <p:nvPr/>
        </p:nvSpPr>
        <p:spPr>
          <a:xfrm>
            <a:off x="4785015" y="2381843"/>
            <a:ext cx="3675417" cy="954107"/>
          </a:xfrm>
          <a:prstGeom prst="rect">
            <a:avLst/>
          </a:prstGeom>
        </p:spPr>
        <p:txBody>
          <a:bodyPr wrap="square">
            <a:spAutoFit/>
          </a:bodyPr>
          <a:lstStyle/>
          <a:p>
            <a:r>
              <a:rPr lang="zh-CN" altLang="zh-CN" sz="2800" kern="100" dirty="0">
                <a:solidFill>
                  <a:srgbClr val="333333"/>
                </a:solidFill>
                <a:cs typeface="Arial" panose="020B0604020202020204" pitchFamily="34" charset="0"/>
              </a:rPr>
              <a:t>被专业人士称为</a:t>
            </a:r>
            <a:r>
              <a:rPr lang="en-US" altLang="zh-CN" sz="2800" kern="100" dirty="0">
                <a:solidFill>
                  <a:srgbClr val="333333"/>
                </a:solidFill>
                <a:cs typeface="Arial" panose="020B0604020202020204" pitchFamily="34" charset="0"/>
              </a:rPr>
              <a:t>“</a:t>
            </a:r>
            <a:r>
              <a:rPr lang="zh-CN" altLang="zh-CN" sz="2800" kern="100" dirty="0">
                <a:solidFill>
                  <a:srgbClr val="333333"/>
                </a:solidFill>
                <a:cs typeface="Arial" panose="020B0604020202020204" pitchFamily="34" charset="0"/>
              </a:rPr>
              <a:t>一生中最想拥有的车</a:t>
            </a:r>
            <a:r>
              <a:rPr lang="en-US" altLang="zh-CN" sz="2800" kern="100" dirty="0">
                <a:solidFill>
                  <a:srgbClr val="333333"/>
                </a:solidFill>
                <a:cs typeface="Arial" panose="020B0604020202020204" pitchFamily="34" charset="0"/>
              </a:rPr>
              <a:t>”</a:t>
            </a:r>
            <a:endParaRPr lang="zh-CN" altLang="en-US" sz="2800" dirty="0"/>
          </a:p>
        </p:txBody>
      </p:sp>
      <p:sp>
        <p:nvSpPr>
          <p:cNvPr id="10" name="矩形 9"/>
          <p:cNvSpPr/>
          <p:nvPr/>
        </p:nvSpPr>
        <p:spPr>
          <a:xfrm>
            <a:off x="4785014" y="3722198"/>
            <a:ext cx="3675417" cy="2677656"/>
          </a:xfrm>
          <a:prstGeom prst="rect">
            <a:avLst/>
          </a:prstGeom>
        </p:spPr>
        <p:txBody>
          <a:bodyPr wrap="square">
            <a:spAutoFit/>
          </a:bodyPr>
          <a:lstStyle/>
          <a:p>
            <a:r>
              <a:rPr lang="en-US" altLang="zh-CN" sz="2800" kern="100" dirty="0" smtClean="0">
                <a:solidFill>
                  <a:srgbClr val="333333"/>
                </a:solidFill>
                <a:latin typeface="宋体" panose="02010600030101010101" pitchFamily="2" charset="-122"/>
                <a:cs typeface="Arial" panose="020B0604020202020204" pitchFamily="34" charset="0"/>
              </a:rPr>
              <a:t>     18</a:t>
            </a:r>
            <a:r>
              <a:rPr lang="zh-CN" altLang="zh-CN" sz="2800" kern="100" dirty="0">
                <a:solidFill>
                  <a:srgbClr val="333333"/>
                </a:solidFill>
                <a:cs typeface="Arial" panose="020B0604020202020204" pitchFamily="34" charset="0"/>
              </a:rPr>
              <a:t>英寸的车轮、</a:t>
            </a:r>
            <a:r>
              <a:rPr lang="en-US" altLang="zh-CN" sz="2800" kern="100" dirty="0" err="1">
                <a:solidFill>
                  <a:srgbClr val="333333"/>
                </a:solidFill>
                <a:cs typeface="Arial" panose="020B0604020202020204" pitchFamily="34" charset="0"/>
              </a:rPr>
              <a:t>Mulliner</a:t>
            </a:r>
            <a:r>
              <a:rPr lang="zh-CN" altLang="zh-CN" sz="2800" kern="100" dirty="0">
                <a:solidFill>
                  <a:srgbClr val="333333"/>
                </a:solidFill>
                <a:cs typeface="Arial" panose="020B0604020202020204" pitchFamily="34" charset="0"/>
              </a:rPr>
              <a:t>徽章和全新的</a:t>
            </a:r>
            <a:r>
              <a:rPr lang="en-US" altLang="zh-CN" sz="2800" kern="100" dirty="0" err="1">
                <a:solidFill>
                  <a:srgbClr val="333333"/>
                </a:solidFill>
                <a:cs typeface="Arial" panose="020B0604020202020204" pitchFamily="34" charset="0"/>
              </a:rPr>
              <a:t>Mulliner</a:t>
            </a:r>
            <a:r>
              <a:rPr lang="zh-CN" altLang="zh-CN" sz="2800" kern="100" dirty="0">
                <a:solidFill>
                  <a:srgbClr val="333333"/>
                </a:solidFill>
                <a:cs typeface="Arial" panose="020B0604020202020204" pitchFamily="34" charset="0"/>
              </a:rPr>
              <a:t>手工打造的内饰</a:t>
            </a:r>
            <a:r>
              <a:rPr lang="en-US" altLang="zh-CN" sz="2800" kern="100" dirty="0">
                <a:solidFill>
                  <a:srgbClr val="333333"/>
                </a:solidFill>
                <a:cs typeface="Arial" panose="020B0604020202020204" pitchFamily="34" charset="0"/>
              </a:rPr>
              <a:t>(</a:t>
            </a:r>
            <a:r>
              <a:rPr lang="zh-CN" altLang="zh-CN" sz="2800" kern="100" dirty="0">
                <a:solidFill>
                  <a:srgbClr val="333333"/>
                </a:solidFill>
                <a:cs typeface="Arial" panose="020B0604020202020204" pitchFamily="34" charset="0"/>
              </a:rPr>
              <a:t>宝石绒运动座椅和黑漆装饰</a:t>
            </a:r>
            <a:r>
              <a:rPr lang="en-US" altLang="zh-CN" sz="2800" kern="100" dirty="0">
                <a:solidFill>
                  <a:srgbClr val="333333"/>
                </a:solidFill>
                <a:cs typeface="Arial" panose="020B0604020202020204" pitchFamily="34" charset="0"/>
              </a:rPr>
              <a:t>)</a:t>
            </a:r>
            <a:r>
              <a:rPr lang="zh-CN" altLang="zh-CN" sz="2800" kern="100" dirty="0">
                <a:solidFill>
                  <a:srgbClr val="333333"/>
                </a:solidFill>
                <a:cs typeface="Arial" panose="020B0604020202020204" pitchFamily="34" charset="0"/>
              </a:rPr>
              <a:t>都具有收藏价值的特点。</a:t>
            </a:r>
            <a:endParaRPr lang="zh-CN" altLang="en-US" sz="2800" dirty="0"/>
          </a:p>
        </p:txBody>
      </p:sp>
    </p:spTree>
    <p:extLst>
      <p:ext uri="{BB962C8B-B14F-4D97-AF65-F5344CB8AC3E}">
        <p14:creationId xmlns:p14="http://schemas.microsoft.com/office/powerpoint/2010/main" val="1032584137"/>
      </p:ext>
    </p:extLst>
  </p:cSld>
  <p:clrMapOvr>
    <a:masterClrMapping/>
  </p:clrMapOvr>
  <p:transition>
    <p:fade/>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259632" y="116632"/>
            <a:ext cx="5912196" cy="584775"/>
          </a:xfrm>
          <a:prstGeom prst="rect">
            <a:avLst/>
          </a:prstGeom>
        </p:spPr>
        <p:txBody>
          <a:bodyPr wrap="none">
            <a:spAutoFit/>
          </a:bodyPr>
          <a:lstStyle/>
          <a:p>
            <a:r>
              <a:rPr lang="zh-CN" altLang="en-US" sz="3200" b="1" dirty="0" smtClean="0"/>
              <a:t>任务二    欣赏当今世界十大名车</a:t>
            </a:r>
            <a:endParaRPr lang="zh-CN" altLang="en-US" sz="3200" b="1" dirty="0"/>
          </a:p>
        </p:txBody>
      </p:sp>
      <p:sp>
        <p:nvSpPr>
          <p:cNvPr id="6" name="矩形 5"/>
          <p:cNvSpPr/>
          <p:nvPr/>
        </p:nvSpPr>
        <p:spPr>
          <a:xfrm>
            <a:off x="539552" y="1196752"/>
            <a:ext cx="2696572" cy="523220"/>
          </a:xfrm>
          <a:prstGeom prst="rect">
            <a:avLst/>
          </a:prstGeom>
        </p:spPr>
        <p:txBody>
          <a:bodyPr wrap="none">
            <a:spAutoFit/>
          </a:bodyPr>
          <a:lstStyle/>
          <a:p>
            <a:pPr indent="266700">
              <a:spcAft>
                <a:spcPts val="0"/>
              </a:spcAft>
            </a:pPr>
            <a:r>
              <a:rPr lang="zh-CN" altLang="zh-CN" sz="2800" kern="100" dirty="0">
                <a:solidFill>
                  <a:srgbClr val="333333"/>
                </a:solidFill>
                <a:cs typeface="Arial" panose="020B0604020202020204" pitchFamily="34" charset="0"/>
              </a:rPr>
              <a:t>六、 迈巴赫</a:t>
            </a:r>
            <a:r>
              <a:rPr lang="en-US" altLang="zh-CN" sz="2800" kern="100" dirty="0">
                <a:solidFill>
                  <a:srgbClr val="333333"/>
                </a:solidFill>
                <a:cs typeface="Arial" panose="020B0604020202020204" pitchFamily="34" charset="0"/>
              </a:rPr>
              <a:t>62</a:t>
            </a:r>
            <a:endParaRPr lang="zh-CN" altLang="zh-CN" sz="2800" kern="100" dirty="0">
              <a:cs typeface="Times New Roman" panose="02020603050405020304" pitchFamily="18" charset="0"/>
            </a:endParaRPr>
          </a:p>
        </p:txBody>
      </p:sp>
      <p:pic>
        <p:nvPicPr>
          <p:cNvPr id="13314" name="图片 6" descr="世界十大名车"/>
          <p:cNvPicPr>
            <a:picLocks noChangeAspect="1" noChangeArrowheads="1"/>
          </p:cNvPicPr>
          <p:nvPr/>
        </p:nvPicPr>
        <p:blipFill>
          <a:blip r:embed="rId2">
            <a:extLst>
              <a:ext uri="{28A0092B-C50C-407E-A947-70E740481C1C}">
                <a14:useLocalDpi xmlns:a14="http://schemas.microsoft.com/office/drawing/2010/main" val="0"/>
              </a:ext>
            </a:extLst>
          </a:blip>
          <a:srcRect t="6749" b="10097"/>
          <a:stretch>
            <a:fillRect/>
          </a:stretch>
        </p:blipFill>
        <p:spPr bwMode="auto">
          <a:xfrm>
            <a:off x="395536" y="2215317"/>
            <a:ext cx="3940010" cy="24482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矩形 6"/>
          <p:cNvSpPr/>
          <p:nvPr/>
        </p:nvSpPr>
        <p:spPr>
          <a:xfrm>
            <a:off x="539552" y="5013176"/>
            <a:ext cx="8136904" cy="1569660"/>
          </a:xfrm>
          <a:prstGeom prst="rect">
            <a:avLst/>
          </a:prstGeom>
        </p:spPr>
        <p:txBody>
          <a:bodyPr wrap="square">
            <a:spAutoFit/>
          </a:bodyPr>
          <a:lstStyle/>
          <a:p>
            <a:r>
              <a:rPr lang="zh-CN" altLang="zh-CN" sz="2400" dirty="0" smtClean="0">
                <a:cs typeface="宋体" panose="02010600030101010101" pitchFamily="2" charset="-122"/>
              </a:rPr>
              <a:t>迈巴赫</a:t>
            </a:r>
            <a:r>
              <a:rPr lang="en-US" altLang="zh-CN" sz="2400" dirty="0" smtClean="0">
                <a:cs typeface="宋体" panose="02010600030101010101" pitchFamily="2" charset="-122"/>
              </a:rPr>
              <a:t>62</a:t>
            </a:r>
            <a:r>
              <a:rPr lang="zh-CN" altLang="zh-CN" sz="2400" dirty="0" smtClean="0">
                <a:cs typeface="宋体" panose="02010600030101010101" pitchFamily="2" charset="-122"/>
              </a:rPr>
              <a:t>是迈巴赫品牌中的旗舰轿车车型。超长车身的宽敞后排空间，让乘坐者感觉就像坐在飞机商务舱里。它还拥有冰箱、香槟槽和</a:t>
            </a:r>
            <a:r>
              <a:rPr lang="en-US" altLang="zh-CN" sz="2400" dirty="0" smtClean="0">
                <a:cs typeface="宋体" panose="02010600030101010101" pitchFamily="2" charset="-122"/>
              </a:rPr>
              <a:t>21</a:t>
            </a:r>
            <a:r>
              <a:rPr lang="zh-CN" altLang="zh-CN" sz="2400" dirty="0" smtClean="0">
                <a:cs typeface="宋体" panose="02010600030101010101" pitchFamily="2" charset="-122"/>
              </a:rPr>
              <a:t>声道扬声器等值得推崇的设计。这一切的一切都赋予了</a:t>
            </a:r>
            <a:r>
              <a:rPr lang="en-US" altLang="zh-CN" sz="2400" dirty="0" smtClean="0">
                <a:cs typeface="宋体" panose="02010600030101010101" pitchFamily="2" charset="-122"/>
              </a:rPr>
              <a:t>Maybach</a:t>
            </a:r>
            <a:r>
              <a:rPr lang="zh-CN" altLang="zh-CN" sz="2400" dirty="0" smtClean="0">
                <a:cs typeface="宋体" panose="02010600030101010101" pitchFamily="2" charset="-122"/>
              </a:rPr>
              <a:t>完美。</a:t>
            </a:r>
            <a:endParaRPr lang="zh-CN" altLang="en-US" sz="2400" dirty="0"/>
          </a:p>
        </p:txBody>
      </p:sp>
      <p:sp>
        <p:nvSpPr>
          <p:cNvPr id="8" name="矩形 7"/>
          <p:cNvSpPr/>
          <p:nvPr/>
        </p:nvSpPr>
        <p:spPr>
          <a:xfrm>
            <a:off x="4607256" y="1207697"/>
            <a:ext cx="4182923" cy="3539430"/>
          </a:xfrm>
          <a:prstGeom prst="rect">
            <a:avLst/>
          </a:prstGeom>
        </p:spPr>
        <p:txBody>
          <a:bodyPr wrap="square">
            <a:spAutoFit/>
          </a:bodyPr>
          <a:lstStyle/>
          <a:p>
            <a:r>
              <a:rPr lang="en-US" altLang="zh-CN" sz="2800" kern="0" dirty="0" err="1" smtClean="0">
                <a:latin typeface="宋体" panose="02010600030101010101" pitchFamily="2" charset="-122"/>
                <a:cs typeface="Arial" panose="020B0604020202020204" pitchFamily="34" charset="0"/>
              </a:rPr>
              <a:t>电子感应制动系统</a:t>
            </a:r>
            <a:r>
              <a:rPr lang="en-US" altLang="zh-CN" sz="2800" dirty="0" err="1">
                <a:latin typeface="宋体" panose="02010600030101010101" pitchFamily="2" charset="-122"/>
                <a:cs typeface="Arial" panose="020B0604020202020204" pitchFamily="34" charset="0"/>
              </a:rPr>
              <a:t>SBC</a:t>
            </a:r>
            <a:r>
              <a:rPr lang="en-US" altLang="zh-CN" sz="2800" dirty="0">
                <a:latin typeface="宋体" panose="02010600030101010101" pitchFamily="2" charset="-122"/>
                <a:cs typeface="Arial" panose="020B0604020202020204" pitchFamily="34" charset="0"/>
              </a:rPr>
              <a:t>™</a:t>
            </a:r>
            <a:r>
              <a:rPr lang="zh-CN" altLang="zh-CN" sz="2800" dirty="0">
                <a:cs typeface="Arial" panose="020B0604020202020204" pitchFamily="34" charset="0"/>
              </a:rPr>
              <a:t>电液制动系统，</a:t>
            </a:r>
            <a:r>
              <a:rPr lang="en-US" altLang="zh-CN" sz="2800" dirty="0">
                <a:cs typeface="Arial" panose="020B0604020202020204" pitchFamily="34" charset="0"/>
              </a:rPr>
              <a:t>AIRMATIC DC</a:t>
            </a:r>
            <a:r>
              <a:rPr lang="zh-CN" altLang="zh-CN" sz="2800" dirty="0">
                <a:cs typeface="Arial" panose="020B0604020202020204" pitchFamily="34" charset="0"/>
              </a:rPr>
              <a:t>（双操纵机构）电子控制空气悬架，</a:t>
            </a:r>
            <a:r>
              <a:rPr lang="en-US" altLang="zh-CN" sz="2800" dirty="0">
                <a:cs typeface="Arial" panose="020B0604020202020204" pitchFamily="34" charset="0"/>
              </a:rPr>
              <a:t>LINGUATRONIC</a:t>
            </a:r>
            <a:r>
              <a:rPr lang="zh-CN" altLang="zh-CN" sz="2800" dirty="0">
                <a:cs typeface="Arial" panose="020B0604020202020204" pitchFamily="34" charset="0"/>
              </a:rPr>
              <a:t>声控操作系统，</a:t>
            </a:r>
            <a:r>
              <a:rPr lang="en-US" altLang="zh-CN" sz="2800" dirty="0">
                <a:cs typeface="Arial" panose="020B0604020202020204" pitchFamily="34" charset="0"/>
              </a:rPr>
              <a:t>COMAND APS</a:t>
            </a:r>
            <a:r>
              <a:rPr lang="zh-CN" altLang="zh-CN" sz="2800" dirty="0">
                <a:cs typeface="Arial" panose="020B0604020202020204" pitchFamily="34" charset="0"/>
              </a:rPr>
              <a:t>驾驶室管理和数据系统，以及</a:t>
            </a:r>
            <a:r>
              <a:rPr lang="en-US" altLang="zh-CN" sz="2800" dirty="0">
                <a:cs typeface="Arial" panose="020B0604020202020204" pitchFamily="34" charset="0"/>
              </a:rPr>
              <a:t>TELEAID</a:t>
            </a:r>
            <a:r>
              <a:rPr lang="zh-CN" altLang="zh-CN" sz="2800" dirty="0">
                <a:cs typeface="Arial" panose="020B0604020202020204" pitchFamily="34" charset="0"/>
              </a:rPr>
              <a:t>紧急呼叫系统。</a:t>
            </a:r>
            <a:endParaRPr lang="zh-CN" altLang="en-US" sz="2800" dirty="0"/>
          </a:p>
        </p:txBody>
      </p:sp>
    </p:spTree>
    <p:extLst>
      <p:ext uri="{BB962C8B-B14F-4D97-AF65-F5344CB8AC3E}">
        <p14:creationId xmlns:p14="http://schemas.microsoft.com/office/powerpoint/2010/main" val="38794353"/>
      </p:ext>
    </p:extLst>
  </p:cSld>
  <p:clrMapOvr>
    <a:masterClrMapping/>
  </p:clrMapOvr>
  <p:transition>
    <p:fade/>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259632" y="116632"/>
            <a:ext cx="5912196" cy="584775"/>
          </a:xfrm>
          <a:prstGeom prst="rect">
            <a:avLst/>
          </a:prstGeom>
        </p:spPr>
        <p:txBody>
          <a:bodyPr wrap="none">
            <a:spAutoFit/>
          </a:bodyPr>
          <a:lstStyle/>
          <a:p>
            <a:r>
              <a:rPr lang="zh-CN" altLang="en-US" sz="3200" b="1" dirty="0" smtClean="0"/>
              <a:t>任务二    欣赏当今世界十大名车</a:t>
            </a:r>
            <a:endParaRPr lang="zh-CN" altLang="en-US" sz="3200" b="1" dirty="0"/>
          </a:p>
        </p:txBody>
      </p:sp>
      <p:sp>
        <p:nvSpPr>
          <p:cNvPr id="6" name="矩形 5"/>
          <p:cNvSpPr/>
          <p:nvPr/>
        </p:nvSpPr>
        <p:spPr>
          <a:xfrm>
            <a:off x="467544" y="1052736"/>
            <a:ext cx="3558795" cy="523220"/>
          </a:xfrm>
          <a:prstGeom prst="rect">
            <a:avLst/>
          </a:prstGeom>
        </p:spPr>
        <p:txBody>
          <a:bodyPr wrap="none">
            <a:spAutoFit/>
          </a:bodyPr>
          <a:lstStyle/>
          <a:p>
            <a:r>
              <a:rPr lang="zh-CN" altLang="zh-CN" sz="2800" dirty="0">
                <a:solidFill>
                  <a:srgbClr val="333333"/>
                </a:solidFill>
                <a:cs typeface="Arial" panose="020B0604020202020204" pitchFamily="34" charset="0"/>
              </a:rPr>
              <a:t>七、</a:t>
            </a:r>
            <a:r>
              <a:rPr lang="en-US" altLang="zh-CN" sz="2800" dirty="0">
                <a:solidFill>
                  <a:srgbClr val="333333"/>
                </a:solidFill>
                <a:cs typeface="Arial" panose="020B0604020202020204" pitchFamily="34" charset="0"/>
              </a:rPr>
              <a:t> </a:t>
            </a:r>
            <a:r>
              <a:rPr lang="en-US" altLang="zh-CN" sz="2800" dirty="0" err="1">
                <a:solidFill>
                  <a:srgbClr val="333333"/>
                </a:solidFill>
                <a:cs typeface="Arial" panose="020B0604020202020204" pitchFamily="34" charset="0"/>
              </a:rPr>
              <a:t>PaganiZonda</a:t>
            </a:r>
            <a:r>
              <a:rPr lang="zh-CN" altLang="zh-CN" sz="2800" dirty="0">
                <a:solidFill>
                  <a:srgbClr val="333333"/>
                </a:solidFill>
                <a:cs typeface="Arial" panose="020B0604020202020204" pitchFamily="34" charset="0"/>
              </a:rPr>
              <a:t>跑车</a:t>
            </a:r>
            <a:endParaRPr lang="zh-CN" altLang="en-US" sz="2800" dirty="0"/>
          </a:p>
        </p:txBody>
      </p:sp>
      <p:sp>
        <p:nvSpPr>
          <p:cNvPr id="7" name="矩形 6"/>
          <p:cNvSpPr/>
          <p:nvPr/>
        </p:nvSpPr>
        <p:spPr>
          <a:xfrm>
            <a:off x="4572000" y="1133814"/>
            <a:ext cx="4572000" cy="5632311"/>
          </a:xfrm>
          <a:prstGeom prst="rect">
            <a:avLst/>
          </a:prstGeom>
        </p:spPr>
        <p:txBody>
          <a:bodyPr>
            <a:spAutoFit/>
          </a:bodyPr>
          <a:lstStyle/>
          <a:p>
            <a:pPr indent="304800">
              <a:spcAft>
                <a:spcPts val="0"/>
              </a:spcAft>
            </a:pPr>
            <a:r>
              <a:rPr lang="en-US" altLang="zh-CN" sz="2400" kern="0" dirty="0" smtClean="0">
                <a:solidFill>
                  <a:srgbClr val="333333"/>
                </a:solidFill>
                <a:cs typeface="Arial" panose="020B0604020202020204" pitchFamily="34" charset="0"/>
              </a:rPr>
              <a:t>    </a:t>
            </a:r>
            <a:r>
              <a:rPr lang="zh-CN" altLang="zh-CN" sz="2400" kern="0" dirty="0" smtClean="0">
                <a:solidFill>
                  <a:srgbClr val="333333"/>
                </a:solidFill>
                <a:cs typeface="Arial" panose="020B0604020202020204" pitchFamily="34" charset="0"/>
              </a:rPr>
              <a:t>在</a:t>
            </a:r>
            <a:r>
              <a:rPr lang="zh-CN" altLang="zh-CN" sz="2400" kern="0" dirty="0">
                <a:solidFill>
                  <a:srgbClr val="333333"/>
                </a:solidFill>
                <a:cs typeface="Arial" panose="020B0604020202020204" pitchFamily="34" charset="0"/>
              </a:rPr>
              <a:t>全球跑车市场中，</a:t>
            </a:r>
            <a:r>
              <a:rPr lang="en-US" altLang="zh-CN" sz="2400" kern="0" dirty="0" err="1">
                <a:solidFill>
                  <a:srgbClr val="333333"/>
                </a:solidFill>
                <a:cs typeface="Arial" panose="020B0604020202020204" pitchFamily="34" charset="0"/>
              </a:rPr>
              <a:t>pagani</a:t>
            </a:r>
            <a:r>
              <a:rPr lang="zh-CN" altLang="zh-CN" sz="2400" kern="0" dirty="0">
                <a:solidFill>
                  <a:srgbClr val="333333"/>
                </a:solidFill>
                <a:cs typeface="Arial" panose="020B0604020202020204" pitchFamily="34" charset="0"/>
              </a:rPr>
              <a:t>的名声或许不像法拉利（</a:t>
            </a:r>
            <a:r>
              <a:rPr lang="en-US" altLang="zh-CN" sz="2400" kern="0" dirty="0" err="1">
                <a:solidFill>
                  <a:srgbClr val="333333"/>
                </a:solidFill>
                <a:cs typeface="Arial" panose="020B0604020202020204" pitchFamily="34" charset="0"/>
              </a:rPr>
              <a:t>ferrari</a:t>
            </a:r>
            <a:r>
              <a:rPr lang="zh-CN" altLang="zh-CN" sz="2400" kern="0" dirty="0">
                <a:solidFill>
                  <a:srgbClr val="333333"/>
                </a:solidFill>
                <a:cs typeface="Arial" panose="020B0604020202020204" pitchFamily="34" charset="0"/>
              </a:rPr>
              <a:t>）拥有超高人气，不过却有一个共同点，那就是两家车厂同样位于意大利超级跑车故乡蒙大纳（</a:t>
            </a:r>
            <a:r>
              <a:rPr lang="en-US" altLang="zh-CN" sz="2400" kern="0" dirty="0" err="1">
                <a:solidFill>
                  <a:srgbClr val="333333"/>
                </a:solidFill>
                <a:cs typeface="Arial" panose="020B0604020202020204" pitchFamily="34" charset="0"/>
              </a:rPr>
              <a:t>modena</a:t>
            </a:r>
            <a:r>
              <a:rPr lang="zh-CN" altLang="zh-CN" sz="2400" kern="0" dirty="0">
                <a:solidFill>
                  <a:srgbClr val="333333"/>
                </a:solidFill>
                <a:cs typeface="Arial" panose="020B0604020202020204" pitchFamily="34" charset="0"/>
              </a:rPr>
              <a:t>）。</a:t>
            </a:r>
            <a:r>
              <a:rPr lang="en-US" altLang="zh-CN" sz="2400" kern="0" dirty="0" err="1">
                <a:solidFill>
                  <a:srgbClr val="333333"/>
                </a:solidFill>
                <a:cs typeface="Arial" panose="020B0604020202020204" pitchFamily="34" charset="0"/>
              </a:rPr>
              <a:t>pagani</a:t>
            </a:r>
            <a:r>
              <a:rPr lang="zh-CN" altLang="zh-CN" sz="2400" kern="0" dirty="0">
                <a:solidFill>
                  <a:srgbClr val="333333"/>
                </a:solidFill>
                <a:cs typeface="Arial" panose="020B0604020202020204" pitchFamily="34" charset="0"/>
              </a:rPr>
              <a:t>不像一些只是昙花一现的跑车厂商，因为它财力雄厚，而且全手工打造的超级跑车，其完工素质足以媲美法拉利。</a:t>
            </a:r>
            <a:endParaRPr lang="zh-CN" altLang="zh-CN" sz="2400" kern="100" dirty="0">
              <a:cs typeface="Times New Roman" panose="02020603050405020304" pitchFamily="18" charset="0"/>
            </a:endParaRPr>
          </a:p>
          <a:p>
            <a:r>
              <a:rPr lang="en-US" altLang="zh-CN" sz="2400" dirty="0" smtClean="0">
                <a:latin typeface="宋体" panose="02010600030101010101" pitchFamily="2" charset="-122"/>
                <a:cs typeface="宋体" panose="02010600030101010101" pitchFamily="2" charset="-122"/>
              </a:rPr>
              <a:t>    </a:t>
            </a:r>
            <a:r>
              <a:rPr lang="en-US" altLang="zh-CN" sz="2400" dirty="0" err="1" smtClean="0">
                <a:latin typeface="宋体" panose="02010600030101010101" pitchFamily="2" charset="-122"/>
                <a:cs typeface="宋体" panose="02010600030101010101" pitchFamily="2" charset="-122"/>
              </a:rPr>
              <a:t>Zonda</a:t>
            </a:r>
            <a:r>
              <a:rPr lang="zh-CN" altLang="zh-CN" sz="2400" dirty="0">
                <a:cs typeface="宋体" panose="02010600030101010101" pitchFamily="2" charset="-122"/>
              </a:rPr>
              <a:t>（双门版）由帮助法拉利制造赛车的</a:t>
            </a:r>
            <a:r>
              <a:rPr lang="en-US" altLang="zh-CN" sz="2400" dirty="0">
                <a:cs typeface="宋体" panose="02010600030101010101" pitchFamily="2" charset="-122"/>
              </a:rPr>
              <a:t>Modena</a:t>
            </a:r>
            <a:r>
              <a:rPr lang="zh-CN" altLang="zh-CN" sz="2400" dirty="0">
                <a:cs typeface="宋体" panose="02010600030101010101" pitchFamily="2" charset="-122"/>
              </a:rPr>
              <a:t>设计工作室制造，使用了碳纤维底盘骨架和梅塞德斯的</a:t>
            </a:r>
            <a:r>
              <a:rPr lang="en-US" altLang="zh-CN" sz="2400" dirty="0">
                <a:cs typeface="宋体" panose="02010600030101010101" pitchFamily="2" charset="-122"/>
              </a:rPr>
              <a:t>555</a:t>
            </a:r>
            <a:r>
              <a:rPr lang="zh-CN" altLang="zh-CN" sz="2400" dirty="0">
                <a:cs typeface="宋体" panose="02010600030101010101" pitchFamily="2" charset="-122"/>
              </a:rPr>
              <a:t>匹马力</a:t>
            </a:r>
            <a:r>
              <a:rPr lang="en-US" altLang="zh-CN" sz="2400" dirty="0">
                <a:cs typeface="宋体" panose="02010600030101010101" pitchFamily="2" charset="-122"/>
              </a:rPr>
              <a:t>V12</a:t>
            </a:r>
            <a:r>
              <a:rPr lang="zh-CN" altLang="zh-CN" sz="2400" dirty="0">
                <a:cs typeface="宋体" panose="02010600030101010101" pitchFamily="2" charset="-122"/>
              </a:rPr>
              <a:t>引擎。 </a:t>
            </a:r>
            <a:endParaRPr lang="zh-CN" altLang="en-US" sz="2400" dirty="0"/>
          </a:p>
        </p:txBody>
      </p:sp>
      <p:pic>
        <p:nvPicPr>
          <p:cNvPr id="14338" name="图片 7" descr="世界十大名车"/>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3528" y="1743623"/>
            <a:ext cx="4248472" cy="30293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531804395"/>
      </p:ext>
    </p:extLst>
  </p:cSld>
  <p:clrMapOvr>
    <a:masterClrMapping/>
  </p:clrMapOvr>
  <p:transition>
    <p:fad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259632" y="116632"/>
            <a:ext cx="6324167" cy="584775"/>
          </a:xfrm>
          <a:prstGeom prst="rect">
            <a:avLst/>
          </a:prstGeom>
        </p:spPr>
        <p:txBody>
          <a:bodyPr wrap="none">
            <a:spAutoFit/>
          </a:bodyPr>
          <a:lstStyle/>
          <a:p>
            <a:r>
              <a:rPr lang="zh-CN" altLang="en-US" sz="3200" b="1" dirty="0"/>
              <a:t>任务一    鉴赏汽车时尚的经典车型</a:t>
            </a:r>
            <a:endParaRPr lang="zh-CN" altLang="en-US" sz="3200" b="1" dirty="0"/>
          </a:p>
        </p:txBody>
      </p:sp>
      <p:sp>
        <p:nvSpPr>
          <p:cNvPr id="6" name="矩形 5"/>
          <p:cNvSpPr/>
          <p:nvPr/>
        </p:nvSpPr>
        <p:spPr>
          <a:xfrm>
            <a:off x="395536" y="1196752"/>
            <a:ext cx="3310522" cy="523220"/>
          </a:xfrm>
          <a:prstGeom prst="rect">
            <a:avLst/>
          </a:prstGeom>
        </p:spPr>
        <p:txBody>
          <a:bodyPr wrap="none">
            <a:spAutoFit/>
          </a:bodyPr>
          <a:lstStyle/>
          <a:p>
            <a:pPr indent="266700" algn="just">
              <a:spcAft>
                <a:spcPts val="0"/>
              </a:spcAft>
            </a:pPr>
            <a:r>
              <a:rPr lang="zh-CN" altLang="zh-CN" sz="2800" b="1" kern="100" dirty="0">
                <a:cs typeface="Times New Roman" panose="02020603050405020304" pitchFamily="18" charset="0"/>
              </a:rPr>
              <a:t>二、</a:t>
            </a:r>
            <a:r>
              <a:rPr lang="en-US" altLang="zh-CN" sz="2800" b="1" kern="100" dirty="0">
                <a:cs typeface="Times New Roman" panose="02020603050405020304" pitchFamily="18" charset="0"/>
              </a:rPr>
              <a:t>1959</a:t>
            </a:r>
            <a:r>
              <a:rPr lang="zh-CN" altLang="zh-CN" sz="2800" b="1" kern="100" dirty="0">
                <a:cs typeface="Times New Roman" panose="02020603050405020304" pitchFamily="18" charset="0"/>
              </a:rPr>
              <a:t>年的</a:t>
            </a:r>
            <a:r>
              <a:rPr lang="en-US" altLang="zh-CN" sz="2800" b="1" kern="100" dirty="0">
                <a:cs typeface="Times New Roman" panose="02020603050405020304" pitchFamily="18" charset="0"/>
              </a:rPr>
              <a:t>Mini</a:t>
            </a:r>
            <a:endParaRPr lang="zh-CN" altLang="zh-CN" sz="2800" kern="100" dirty="0">
              <a:cs typeface="Times New Roman" panose="02020603050405020304" pitchFamily="18" charset="0"/>
            </a:endParaRPr>
          </a:p>
        </p:txBody>
      </p:sp>
      <p:sp>
        <p:nvSpPr>
          <p:cNvPr id="7"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pic>
        <p:nvPicPr>
          <p:cNvPr id="1025" name="Picture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9785" y="2132856"/>
            <a:ext cx="4369803" cy="2941875"/>
          </a:xfrm>
          <a:prstGeom prst="rect">
            <a:avLst/>
          </a:prstGeom>
          <a:noFill/>
          <a:extLst>
            <a:ext uri="{909E8E84-426E-40DD-AFC4-6F175D3DCCD1}">
              <a14:hiddenFill xmlns:a14="http://schemas.microsoft.com/office/drawing/2010/main">
                <a:solidFill>
                  <a:srgbClr val="FFFFFF"/>
                </a:solidFill>
              </a14:hiddenFill>
            </a:ext>
          </a:extLst>
        </p:spPr>
      </p:pic>
      <p:sp>
        <p:nvSpPr>
          <p:cNvPr id="8" name="矩形 7"/>
          <p:cNvSpPr/>
          <p:nvPr/>
        </p:nvSpPr>
        <p:spPr>
          <a:xfrm>
            <a:off x="4421715" y="879862"/>
            <a:ext cx="4572000" cy="5693866"/>
          </a:xfrm>
          <a:prstGeom prst="rect">
            <a:avLst/>
          </a:prstGeom>
        </p:spPr>
        <p:txBody>
          <a:bodyPr>
            <a:spAutoFit/>
          </a:bodyPr>
          <a:lstStyle/>
          <a:p>
            <a:pPr indent="449263"/>
            <a:r>
              <a:rPr lang="zh-CN" altLang="zh-CN" sz="2800" kern="100" dirty="0">
                <a:cs typeface="Times New Roman" panose="02020603050405020304" pitchFamily="18" charset="0"/>
              </a:rPr>
              <a:t>“迷你</a:t>
            </a:r>
            <a:r>
              <a:rPr lang="en-US" altLang="zh-CN" sz="2800" kern="100" dirty="0">
                <a:cs typeface="Times New Roman" panose="02020603050405020304" pitchFamily="18" charset="0"/>
              </a:rPr>
              <a:t>”</a:t>
            </a:r>
            <a:r>
              <a:rPr lang="zh-CN" altLang="zh-CN" sz="2800" kern="100" dirty="0">
                <a:cs typeface="Times New Roman" panose="02020603050405020304" pitchFamily="18" charset="0"/>
              </a:rPr>
              <a:t>车采用了一系列令人吃惊的革新</a:t>
            </a:r>
            <a:r>
              <a:rPr lang="zh-CN" altLang="zh-CN" sz="2800" kern="100" dirty="0" smtClean="0">
                <a:cs typeface="Times New Roman" panose="02020603050405020304" pitchFamily="18" charset="0"/>
              </a:rPr>
              <a:t>技术</a:t>
            </a:r>
            <a:r>
              <a:rPr lang="zh-CN" altLang="en-US" sz="2800" kern="100" dirty="0" smtClean="0">
                <a:cs typeface="Times New Roman" panose="02020603050405020304" pitchFamily="18" charset="0"/>
              </a:rPr>
              <a:t>：</a:t>
            </a:r>
            <a:endParaRPr lang="en-US" altLang="zh-CN" sz="2800" kern="100" dirty="0" smtClean="0">
              <a:cs typeface="Times New Roman" panose="02020603050405020304" pitchFamily="18" charset="0"/>
            </a:endParaRPr>
          </a:p>
          <a:p>
            <a:pPr indent="449263"/>
            <a:r>
              <a:rPr lang="zh-CN" altLang="zh-CN" sz="2800" kern="100" dirty="0" smtClean="0">
                <a:cs typeface="Times New Roman" panose="02020603050405020304" pitchFamily="18" charset="0"/>
              </a:rPr>
              <a:t>包括</a:t>
            </a:r>
            <a:r>
              <a:rPr lang="zh-CN" altLang="zh-CN" sz="2800" kern="100" dirty="0">
                <a:cs typeface="Times New Roman" panose="02020603050405020304" pitchFamily="18" charset="0"/>
              </a:rPr>
              <a:t>发动机前置、前轮驱动的设计方案</a:t>
            </a:r>
            <a:r>
              <a:rPr lang="zh-CN" altLang="zh-CN" sz="2800" kern="100" dirty="0" smtClean="0">
                <a:cs typeface="Times New Roman" panose="02020603050405020304" pitchFamily="18" charset="0"/>
              </a:rPr>
              <a:t>；</a:t>
            </a:r>
            <a:endParaRPr lang="en-US" altLang="zh-CN" sz="2800" kern="100" dirty="0" smtClean="0">
              <a:cs typeface="Times New Roman" panose="02020603050405020304" pitchFamily="18" charset="0"/>
            </a:endParaRPr>
          </a:p>
          <a:p>
            <a:pPr indent="449263"/>
            <a:r>
              <a:rPr lang="zh-CN" altLang="zh-CN" sz="2800" kern="100" dirty="0" smtClean="0">
                <a:cs typeface="Times New Roman" panose="02020603050405020304" pitchFamily="18" charset="0"/>
              </a:rPr>
              <a:t>四</a:t>
            </a:r>
            <a:r>
              <a:rPr lang="zh-CN" altLang="zh-CN" sz="2800" kern="100" dirty="0">
                <a:cs typeface="Times New Roman" panose="02020603050405020304" pitchFamily="18" charset="0"/>
              </a:rPr>
              <a:t>轮独立摇臂悬挂装置且采用橡胶锥体代替弹簧</a:t>
            </a:r>
            <a:r>
              <a:rPr lang="zh-CN" altLang="zh-CN" sz="2800" kern="100" dirty="0" smtClean="0">
                <a:cs typeface="Times New Roman" panose="02020603050405020304" pitchFamily="18" charset="0"/>
              </a:rPr>
              <a:t>；</a:t>
            </a:r>
            <a:endParaRPr lang="en-US" altLang="zh-CN" sz="2800" kern="100" dirty="0" smtClean="0">
              <a:cs typeface="Times New Roman" panose="02020603050405020304" pitchFamily="18" charset="0"/>
            </a:endParaRPr>
          </a:p>
          <a:p>
            <a:pPr indent="449263"/>
            <a:r>
              <a:rPr lang="zh-CN" altLang="zh-CN" sz="2800" kern="100" dirty="0" smtClean="0">
                <a:cs typeface="Times New Roman" panose="02020603050405020304" pitchFamily="18" charset="0"/>
              </a:rPr>
              <a:t>动力系统</a:t>
            </a:r>
            <a:r>
              <a:rPr lang="zh-CN" altLang="zh-CN" sz="2800" kern="100" dirty="0">
                <a:cs typeface="Times New Roman" panose="02020603050405020304" pitchFamily="18" charset="0"/>
              </a:rPr>
              <a:t>和悬挂装置一前一后分别与副车架结合后安装到车体上</a:t>
            </a:r>
            <a:r>
              <a:rPr lang="zh-CN" altLang="zh-CN" sz="2800" kern="100" dirty="0" smtClean="0">
                <a:cs typeface="Times New Roman" panose="02020603050405020304" pitchFamily="18" charset="0"/>
              </a:rPr>
              <a:t>；</a:t>
            </a:r>
            <a:endParaRPr lang="en-US" altLang="zh-CN" sz="2800" kern="100" dirty="0" smtClean="0">
              <a:cs typeface="Times New Roman" panose="02020603050405020304" pitchFamily="18" charset="0"/>
            </a:endParaRPr>
          </a:p>
          <a:p>
            <a:pPr indent="449263"/>
            <a:r>
              <a:rPr lang="zh-CN" altLang="zh-CN" sz="2800" kern="100" dirty="0" smtClean="0">
                <a:cs typeface="Times New Roman" panose="02020603050405020304" pitchFamily="18" charset="0"/>
              </a:rPr>
              <a:t>车长</a:t>
            </a:r>
            <a:r>
              <a:rPr lang="en-US" altLang="zh-CN" sz="2800" kern="100" dirty="0">
                <a:cs typeface="Times New Roman" panose="02020603050405020304" pitchFamily="18" charset="0"/>
              </a:rPr>
              <a:t>3.05</a:t>
            </a:r>
            <a:r>
              <a:rPr lang="zh-CN" altLang="zh-CN" sz="2800" kern="100" dirty="0">
                <a:cs typeface="Times New Roman" panose="02020603050405020304" pitchFamily="18" charset="0"/>
              </a:rPr>
              <a:t>米，宽</a:t>
            </a:r>
            <a:r>
              <a:rPr lang="en-US" altLang="zh-CN" sz="2800" kern="100" dirty="0">
                <a:cs typeface="Times New Roman" panose="02020603050405020304" pitchFamily="18" charset="0"/>
              </a:rPr>
              <a:t>1.4</a:t>
            </a:r>
            <a:r>
              <a:rPr lang="zh-CN" altLang="zh-CN" sz="2800" kern="100" dirty="0">
                <a:cs typeface="Times New Roman" panose="02020603050405020304" pitchFamily="18" charset="0"/>
              </a:rPr>
              <a:t>米，重</a:t>
            </a:r>
            <a:r>
              <a:rPr lang="en-US" altLang="zh-CN" sz="2800" kern="100" dirty="0">
                <a:cs typeface="Times New Roman" panose="02020603050405020304" pitchFamily="18" charset="0"/>
              </a:rPr>
              <a:t>630</a:t>
            </a:r>
            <a:r>
              <a:rPr lang="zh-CN" altLang="zh-CN" sz="2800" kern="100" dirty="0">
                <a:cs typeface="Times New Roman" panose="02020603050405020304" pitchFamily="18" charset="0"/>
              </a:rPr>
              <a:t>公斤</a:t>
            </a:r>
            <a:r>
              <a:rPr lang="zh-CN" altLang="zh-CN" sz="2800" kern="100" dirty="0" smtClean="0">
                <a:cs typeface="Times New Roman" panose="02020603050405020304" pitchFamily="18" charset="0"/>
              </a:rPr>
              <a:t>；</a:t>
            </a:r>
            <a:endParaRPr lang="en-US" altLang="zh-CN" sz="2800" kern="100" dirty="0" smtClean="0">
              <a:cs typeface="Times New Roman" panose="02020603050405020304" pitchFamily="18" charset="0"/>
            </a:endParaRPr>
          </a:p>
          <a:p>
            <a:pPr indent="449263"/>
            <a:r>
              <a:rPr lang="zh-CN" altLang="zh-CN" sz="2800" kern="100" dirty="0" smtClean="0">
                <a:cs typeface="Times New Roman" panose="02020603050405020304" pitchFamily="18" charset="0"/>
              </a:rPr>
              <a:t>采用</a:t>
            </a:r>
            <a:r>
              <a:rPr lang="zh-CN" altLang="zh-CN" sz="2800" kern="100" dirty="0">
                <a:cs typeface="Times New Roman" panose="02020603050405020304" pitchFamily="18" charset="0"/>
              </a:rPr>
              <a:t>排量为</a:t>
            </a:r>
            <a:r>
              <a:rPr lang="en-US" altLang="zh-CN" sz="2800" kern="100" dirty="0">
                <a:cs typeface="Times New Roman" panose="02020603050405020304" pitchFamily="18" charset="0"/>
              </a:rPr>
              <a:t>0.848</a:t>
            </a:r>
            <a:r>
              <a:rPr lang="zh-CN" altLang="zh-CN" sz="2800" kern="100" dirty="0">
                <a:cs typeface="Times New Roman" panose="02020603050405020304" pitchFamily="18" charset="0"/>
              </a:rPr>
              <a:t>升的直列四缸</a:t>
            </a:r>
            <a:r>
              <a:rPr lang="en-US" altLang="zh-CN" sz="2800" kern="100" dirty="0">
                <a:cs typeface="Times New Roman" panose="02020603050405020304" pitchFamily="18" charset="0"/>
              </a:rPr>
              <a:t>34</a:t>
            </a:r>
            <a:r>
              <a:rPr lang="zh-CN" altLang="zh-CN" sz="2800" kern="100" dirty="0">
                <a:cs typeface="Times New Roman" panose="02020603050405020304" pitchFamily="18" charset="0"/>
              </a:rPr>
              <a:t>马力发动机。</a:t>
            </a:r>
            <a:endParaRPr lang="zh-CN" altLang="en-US" sz="2800" dirty="0"/>
          </a:p>
        </p:txBody>
      </p:sp>
    </p:spTree>
    <p:extLst>
      <p:ext uri="{BB962C8B-B14F-4D97-AF65-F5344CB8AC3E}">
        <p14:creationId xmlns:p14="http://schemas.microsoft.com/office/powerpoint/2010/main" val="230823396"/>
      </p:ext>
    </p:extLst>
  </p:cSld>
  <p:clrMapOvr>
    <a:masterClrMapping/>
  </p:clrMapOvr>
  <p:transition>
    <p:fade/>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259632" y="116632"/>
            <a:ext cx="5912196" cy="584775"/>
          </a:xfrm>
          <a:prstGeom prst="rect">
            <a:avLst/>
          </a:prstGeom>
        </p:spPr>
        <p:txBody>
          <a:bodyPr wrap="none">
            <a:spAutoFit/>
          </a:bodyPr>
          <a:lstStyle/>
          <a:p>
            <a:r>
              <a:rPr lang="zh-CN" altLang="en-US" sz="3200" b="1" dirty="0" smtClean="0"/>
              <a:t>任务二    欣赏当今世界十大名车</a:t>
            </a:r>
            <a:endParaRPr lang="zh-CN" altLang="en-US" sz="3200" b="1" dirty="0"/>
          </a:p>
        </p:txBody>
      </p:sp>
      <p:sp>
        <p:nvSpPr>
          <p:cNvPr id="6" name="矩形 5"/>
          <p:cNvSpPr/>
          <p:nvPr/>
        </p:nvSpPr>
        <p:spPr>
          <a:xfrm>
            <a:off x="539552" y="1052736"/>
            <a:ext cx="4065537" cy="523220"/>
          </a:xfrm>
          <a:prstGeom prst="rect">
            <a:avLst/>
          </a:prstGeom>
        </p:spPr>
        <p:txBody>
          <a:bodyPr wrap="none">
            <a:spAutoFit/>
          </a:bodyPr>
          <a:lstStyle/>
          <a:p>
            <a:pPr>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zh-CN" altLang="zh-CN" sz="2800" kern="0" dirty="0" smtClean="0">
                <a:solidFill>
                  <a:srgbClr val="333333"/>
                </a:solidFill>
                <a:cs typeface="Arial" panose="020B0604020202020204" pitchFamily="34" charset="0"/>
              </a:rPr>
              <a:t>八、</a:t>
            </a:r>
            <a:r>
              <a:rPr lang="zh-CN" altLang="zh-CN" sz="2800" kern="0" dirty="0">
                <a:solidFill>
                  <a:srgbClr val="333333"/>
                </a:solidFill>
                <a:cs typeface="Arial" panose="020B0604020202020204" pitchFamily="34" charset="0"/>
              </a:rPr>
              <a:t>兰博基尼</a:t>
            </a:r>
            <a:r>
              <a:rPr lang="en-US" altLang="zh-CN" sz="2800" kern="0" dirty="0" err="1">
                <a:solidFill>
                  <a:srgbClr val="333333"/>
                </a:solidFill>
                <a:cs typeface="Arial" panose="020B0604020202020204" pitchFamily="34" charset="0"/>
              </a:rPr>
              <a:t>Murcielago</a:t>
            </a:r>
            <a:r>
              <a:rPr lang="en-US" altLang="zh-CN" sz="2800" kern="0" dirty="0">
                <a:solidFill>
                  <a:srgbClr val="333333"/>
                </a:solidFill>
                <a:cs typeface="Arial" panose="020B0604020202020204" pitchFamily="34" charset="0"/>
              </a:rPr>
              <a:t> </a:t>
            </a:r>
            <a:endParaRPr lang="zh-CN" altLang="zh-CN" sz="2800" kern="100" dirty="0">
              <a:cs typeface="Times New Roman" panose="02020603050405020304" pitchFamily="18" charset="0"/>
            </a:endParaRPr>
          </a:p>
        </p:txBody>
      </p:sp>
      <p:pic>
        <p:nvPicPr>
          <p:cNvPr id="15362" name="图片 8" descr="世界十大名车"/>
          <p:cNvPicPr>
            <a:picLocks noChangeAspect="1" noChangeArrowheads="1"/>
          </p:cNvPicPr>
          <p:nvPr/>
        </p:nvPicPr>
        <p:blipFill>
          <a:blip r:embed="rId2">
            <a:extLst>
              <a:ext uri="{28A0092B-C50C-407E-A947-70E740481C1C}">
                <a14:useLocalDpi xmlns:a14="http://schemas.microsoft.com/office/drawing/2010/main" val="0"/>
              </a:ext>
            </a:extLst>
          </a:blip>
          <a:srcRect t="18661"/>
          <a:stretch>
            <a:fillRect/>
          </a:stretch>
        </p:blipFill>
        <p:spPr bwMode="auto">
          <a:xfrm>
            <a:off x="323529" y="1607429"/>
            <a:ext cx="5458806" cy="29016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矩形 6"/>
          <p:cNvSpPr/>
          <p:nvPr/>
        </p:nvSpPr>
        <p:spPr>
          <a:xfrm>
            <a:off x="322780" y="4797152"/>
            <a:ext cx="8641707" cy="1569660"/>
          </a:xfrm>
          <a:prstGeom prst="rect">
            <a:avLst/>
          </a:prstGeom>
        </p:spPr>
        <p:txBody>
          <a:bodyPr wrap="square">
            <a:spAutoFit/>
          </a:bodyPr>
          <a:lstStyle/>
          <a:p>
            <a:r>
              <a:rPr lang="en-US" altLang="zh-CN" sz="2400" dirty="0" err="1">
                <a:solidFill>
                  <a:srgbClr val="333333"/>
                </a:solidFill>
                <a:latin typeface="宋体" panose="02010600030101010101" pitchFamily="2" charset="-122"/>
                <a:cs typeface="Arial" panose="020B0604020202020204" pitchFamily="34" charset="0"/>
              </a:rPr>
              <a:t>Murcielago</a:t>
            </a:r>
            <a:r>
              <a:rPr lang="zh-CN" altLang="zh-CN" sz="2400" dirty="0">
                <a:solidFill>
                  <a:srgbClr val="333333"/>
                </a:solidFill>
                <a:cs typeface="Arial" panose="020B0604020202020204" pitchFamily="34" charset="0"/>
              </a:rPr>
              <a:t>是一款基于兰博基尼传统布局的双门双座跑车，中置一颗</a:t>
            </a:r>
            <a:r>
              <a:rPr lang="en-US" altLang="zh-CN" sz="2400" dirty="0">
                <a:solidFill>
                  <a:srgbClr val="333333"/>
                </a:solidFill>
                <a:cs typeface="Arial" panose="020B0604020202020204" pitchFamily="34" charset="0"/>
              </a:rPr>
              <a:t>571</a:t>
            </a:r>
            <a:r>
              <a:rPr lang="zh-CN" altLang="zh-CN" sz="2400" dirty="0">
                <a:solidFill>
                  <a:srgbClr val="333333"/>
                </a:solidFill>
                <a:cs typeface="Arial" panose="020B0604020202020204" pitchFamily="34" charset="0"/>
              </a:rPr>
              <a:t>匹马力</a:t>
            </a:r>
            <a:r>
              <a:rPr lang="en-US" altLang="zh-CN" sz="2400" dirty="0">
                <a:solidFill>
                  <a:srgbClr val="333333"/>
                </a:solidFill>
                <a:cs typeface="Arial" panose="020B0604020202020204" pitchFamily="34" charset="0"/>
              </a:rPr>
              <a:t>6.2</a:t>
            </a:r>
            <a:r>
              <a:rPr lang="zh-CN" altLang="zh-CN" sz="2400" dirty="0">
                <a:solidFill>
                  <a:srgbClr val="333333"/>
                </a:solidFill>
                <a:cs typeface="Arial" panose="020B0604020202020204" pitchFamily="34" charset="0"/>
              </a:rPr>
              <a:t>升</a:t>
            </a:r>
            <a:r>
              <a:rPr lang="en-US" altLang="zh-CN" sz="2400" dirty="0">
                <a:solidFill>
                  <a:srgbClr val="333333"/>
                </a:solidFill>
                <a:cs typeface="Arial" panose="020B0604020202020204" pitchFamily="34" charset="0"/>
              </a:rPr>
              <a:t>V12</a:t>
            </a:r>
            <a:r>
              <a:rPr lang="zh-CN" altLang="zh-CN" sz="2400" dirty="0">
                <a:solidFill>
                  <a:srgbClr val="333333"/>
                </a:solidFill>
                <a:cs typeface="Arial" panose="020B0604020202020204" pitchFamily="34" charset="0"/>
              </a:rPr>
              <a:t>的心脏，典型的兰博基尼</a:t>
            </a:r>
            <a:r>
              <a:rPr lang="en-US" altLang="zh-CN" sz="2400" dirty="0">
                <a:solidFill>
                  <a:srgbClr val="333333"/>
                </a:solidFill>
                <a:cs typeface="Arial" panose="020B0604020202020204" pitchFamily="34" charset="0"/>
              </a:rPr>
              <a:t>6</a:t>
            </a:r>
            <a:r>
              <a:rPr lang="zh-CN" altLang="zh-CN" sz="2400" dirty="0">
                <a:solidFill>
                  <a:srgbClr val="333333"/>
                </a:solidFill>
                <a:cs typeface="Arial" panose="020B0604020202020204" pitchFamily="34" charset="0"/>
              </a:rPr>
              <a:t>级变速器，其变速箱置于发动机前，配有与发动机单元整合为一体的差速器，以及带有中央粘性联接的全时四轮驱动系统</a:t>
            </a:r>
            <a:endParaRPr lang="zh-CN" altLang="en-US" sz="2400" dirty="0"/>
          </a:p>
        </p:txBody>
      </p:sp>
    </p:spTree>
    <p:extLst>
      <p:ext uri="{BB962C8B-B14F-4D97-AF65-F5344CB8AC3E}">
        <p14:creationId xmlns:p14="http://schemas.microsoft.com/office/powerpoint/2010/main" val="1399871745"/>
      </p:ext>
    </p:extLst>
  </p:cSld>
  <p:clrMapOvr>
    <a:masterClrMapping/>
  </p:clrMapOvr>
  <p:transition>
    <p:fade/>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259632" y="116632"/>
            <a:ext cx="5912196" cy="584775"/>
          </a:xfrm>
          <a:prstGeom prst="rect">
            <a:avLst/>
          </a:prstGeom>
        </p:spPr>
        <p:txBody>
          <a:bodyPr wrap="none">
            <a:spAutoFit/>
          </a:bodyPr>
          <a:lstStyle/>
          <a:p>
            <a:r>
              <a:rPr lang="zh-CN" altLang="en-US" sz="3200" b="1" dirty="0" smtClean="0"/>
              <a:t>任务二    欣赏当今世界十大名车</a:t>
            </a:r>
            <a:endParaRPr lang="zh-CN" altLang="en-US" sz="3200" b="1" dirty="0"/>
          </a:p>
        </p:txBody>
      </p:sp>
      <p:sp>
        <p:nvSpPr>
          <p:cNvPr id="6" name="矩形 5"/>
          <p:cNvSpPr/>
          <p:nvPr/>
        </p:nvSpPr>
        <p:spPr>
          <a:xfrm>
            <a:off x="323528" y="1052736"/>
            <a:ext cx="3057247" cy="523220"/>
          </a:xfrm>
          <a:prstGeom prst="rect">
            <a:avLst/>
          </a:prstGeom>
        </p:spPr>
        <p:txBody>
          <a:bodyPr wrap="none">
            <a:spAutoFit/>
          </a:bodyPr>
          <a:lstStyle/>
          <a:p>
            <a:r>
              <a:rPr lang="zh-CN" altLang="zh-CN" sz="2800" dirty="0">
                <a:cs typeface="宋体" panose="02010600030101010101" pitchFamily="2" charset="-122"/>
              </a:rPr>
              <a:t>九、劳斯莱斯幻影</a:t>
            </a:r>
            <a:endParaRPr lang="zh-CN" altLang="en-US" sz="2800" dirty="0"/>
          </a:p>
        </p:txBody>
      </p:sp>
      <p:sp>
        <p:nvSpPr>
          <p:cNvPr id="7" name="矩形 6"/>
          <p:cNvSpPr/>
          <p:nvPr/>
        </p:nvSpPr>
        <p:spPr>
          <a:xfrm>
            <a:off x="4932040" y="1314346"/>
            <a:ext cx="3783682" cy="3539430"/>
          </a:xfrm>
          <a:prstGeom prst="rect">
            <a:avLst/>
          </a:prstGeom>
        </p:spPr>
        <p:txBody>
          <a:bodyPr wrap="square">
            <a:spAutoFit/>
          </a:bodyPr>
          <a:lstStyle/>
          <a:p>
            <a:r>
              <a:rPr lang="zh-CN" altLang="zh-CN" sz="2800" kern="100" dirty="0">
                <a:solidFill>
                  <a:srgbClr val="333333"/>
                </a:solidFill>
                <a:cs typeface="Arial" panose="020B0604020202020204" pitchFamily="34" charset="0"/>
              </a:rPr>
              <a:t>庞大的车身还不到</a:t>
            </a:r>
            <a:r>
              <a:rPr lang="en-US" altLang="zh-CN" sz="2800" kern="100" dirty="0">
                <a:solidFill>
                  <a:srgbClr val="333333"/>
                </a:solidFill>
                <a:cs typeface="Arial" panose="020B0604020202020204" pitchFamily="34" charset="0"/>
              </a:rPr>
              <a:t>2.5</a:t>
            </a:r>
            <a:r>
              <a:rPr lang="zh-CN" altLang="zh-CN" sz="2800" kern="100" dirty="0">
                <a:solidFill>
                  <a:srgbClr val="333333"/>
                </a:solidFill>
                <a:cs typeface="Arial" panose="020B0604020202020204" pitchFamily="34" charset="0"/>
              </a:rPr>
              <a:t>吨重，再加上</a:t>
            </a:r>
            <a:r>
              <a:rPr lang="en-US" altLang="zh-CN" sz="2800" kern="100" dirty="0">
                <a:solidFill>
                  <a:srgbClr val="333333"/>
                </a:solidFill>
                <a:cs typeface="Arial" panose="020B0604020202020204" pitchFamily="34" charset="0"/>
              </a:rPr>
              <a:t>6.7</a:t>
            </a:r>
            <a:r>
              <a:rPr lang="zh-CN" altLang="zh-CN" sz="2800" kern="100" dirty="0">
                <a:solidFill>
                  <a:srgbClr val="333333"/>
                </a:solidFill>
                <a:cs typeface="Arial" panose="020B0604020202020204" pitchFamily="34" charset="0"/>
              </a:rPr>
              <a:t>升</a:t>
            </a:r>
            <a:r>
              <a:rPr lang="en-US" altLang="zh-CN" sz="2800" kern="100" dirty="0">
                <a:solidFill>
                  <a:srgbClr val="333333"/>
                </a:solidFill>
                <a:cs typeface="Arial" panose="020B0604020202020204" pitchFamily="34" charset="0"/>
              </a:rPr>
              <a:t>V12</a:t>
            </a:r>
            <a:r>
              <a:rPr lang="zh-CN" altLang="zh-CN" sz="2800" kern="100" dirty="0">
                <a:solidFill>
                  <a:srgbClr val="333333"/>
                </a:solidFill>
                <a:cs typeface="Arial" panose="020B0604020202020204" pitchFamily="34" charset="0"/>
              </a:rPr>
              <a:t>发动机与六速自动</a:t>
            </a:r>
            <a:r>
              <a:rPr lang="zh-CN" altLang="zh-CN" sz="2800" kern="100" dirty="0">
                <a:cs typeface="Arial" panose="020B0604020202020204" pitchFamily="34" charset="0"/>
              </a:rPr>
              <a:t>变速箱</a:t>
            </a:r>
            <a:r>
              <a:rPr lang="zh-CN" altLang="zh-CN" sz="2800" kern="100" dirty="0">
                <a:solidFill>
                  <a:srgbClr val="333333"/>
                </a:solidFill>
                <a:cs typeface="Arial" panose="020B0604020202020204" pitchFamily="34" charset="0"/>
              </a:rPr>
              <a:t>的的通力合作，幻影</a:t>
            </a:r>
            <a:r>
              <a:rPr lang="en-US" altLang="zh-CN" sz="2800" kern="100" dirty="0">
                <a:solidFill>
                  <a:srgbClr val="333333"/>
                </a:solidFill>
                <a:cs typeface="Arial" panose="020B0604020202020204" pitchFamily="34" charset="0"/>
              </a:rPr>
              <a:t>0-100Km/h</a:t>
            </a:r>
            <a:r>
              <a:rPr lang="zh-CN" altLang="zh-CN" sz="2800" kern="100" dirty="0">
                <a:solidFill>
                  <a:srgbClr val="333333"/>
                </a:solidFill>
                <a:cs typeface="Arial" panose="020B0604020202020204" pitchFamily="34" charset="0"/>
              </a:rPr>
              <a:t>的加速不到</a:t>
            </a:r>
            <a:r>
              <a:rPr lang="en-US" altLang="zh-CN" sz="2800" kern="100" dirty="0">
                <a:solidFill>
                  <a:srgbClr val="333333"/>
                </a:solidFill>
                <a:cs typeface="Arial" panose="020B0604020202020204" pitchFamily="34" charset="0"/>
              </a:rPr>
              <a:t>6</a:t>
            </a:r>
            <a:r>
              <a:rPr lang="zh-CN" altLang="zh-CN" sz="2800" kern="100" dirty="0">
                <a:solidFill>
                  <a:srgbClr val="333333"/>
                </a:solidFill>
                <a:cs typeface="Arial" panose="020B0604020202020204" pitchFamily="34" charset="0"/>
              </a:rPr>
              <a:t>秒，出于对安全的考虑最高时速被限制在</a:t>
            </a:r>
            <a:r>
              <a:rPr lang="en-US" altLang="zh-CN" sz="2800" kern="100" dirty="0">
                <a:solidFill>
                  <a:srgbClr val="333333"/>
                </a:solidFill>
                <a:cs typeface="Arial" panose="020B0604020202020204" pitchFamily="34" charset="0"/>
              </a:rPr>
              <a:t>240Km/h</a:t>
            </a:r>
            <a:r>
              <a:rPr lang="zh-CN" altLang="zh-CN" sz="2800" kern="100" dirty="0">
                <a:solidFill>
                  <a:srgbClr val="333333"/>
                </a:solidFill>
                <a:cs typeface="Arial" panose="020B0604020202020204" pitchFamily="34" charset="0"/>
              </a:rPr>
              <a:t>。</a:t>
            </a:r>
            <a:endParaRPr lang="zh-CN" altLang="en-US" sz="2800" dirty="0"/>
          </a:p>
        </p:txBody>
      </p:sp>
      <p:pic>
        <p:nvPicPr>
          <p:cNvPr id="16386" name="图片 9" descr="世界十大名车"/>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9552" y="1622370"/>
            <a:ext cx="4119743" cy="30858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矩形 7"/>
          <p:cNvSpPr/>
          <p:nvPr/>
        </p:nvSpPr>
        <p:spPr>
          <a:xfrm>
            <a:off x="539552" y="5249745"/>
            <a:ext cx="5211683" cy="523220"/>
          </a:xfrm>
          <a:prstGeom prst="rect">
            <a:avLst/>
          </a:prstGeom>
        </p:spPr>
        <p:txBody>
          <a:bodyPr wrap="none">
            <a:spAutoFit/>
          </a:bodyPr>
          <a:lstStyle/>
          <a:p>
            <a:r>
              <a:rPr lang="zh-CN" altLang="zh-CN" sz="2800" dirty="0">
                <a:solidFill>
                  <a:srgbClr val="333333"/>
                </a:solidFill>
                <a:cs typeface="Arial" panose="020B0604020202020204" pitchFamily="34" charset="0"/>
              </a:rPr>
              <a:t>长发动机机罩、短前悬和长后悬</a:t>
            </a:r>
            <a:endParaRPr lang="zh-CN" altLang="en-US" sz="2800" dirty="0"/>
          </a:p>
        </p:txBody>
      </p:sp>
    </p:spTree>
    <p:extLst>
      <p:ext uri="{BB962C8B-B14F-4D97-AF65-F5344CB8AC3E}">
        <p14:creationId xmlns:p14="http://schemas.microsoft.com/office/powerpoint/2010/main" val="1009754340"/>
      </p:ext>
    </p:extLst>
  </p:cSld>
  <p:clrMapOvr>
    <a:masterClrMapping/>
  </p:clrMapOvr>
  <p:transition>
    <p:fade/>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541326" y="1124744"/>
            <a:ext cx="2132315" cy="523220"/>
          </a:xfrm>
          <a:prstGeom prst="rect">
            <a:avLst/>
          </a:prstGeom>
        </p:spPr>
        <p:txBody>
          <a:bodyPr wrap="none">
            <a:spAutoFit/>
          </a:bodyPr>
          <a:lstStyle/>
          <a:p>
            <a:r>
              <a:rPr lang="zh-CN" altLang="zh-CN" sz="2800" dirty="0">
                <a:cs typeface="宋体" panose="02010600030101010101" pitchFamily="2" charset="-122"/>
              </a:rPr>
              <a:t>十、奔驰</a:t>
            </a:r>
            <a:r>
              <a:rPr lang="en-US" altLang="zh-CN" sz="2800" dirty="0">
                <a:cs typeface="宋体" panose="02010600030101010101" pitchFamily="2" charset="-122"/>
              </a:rPr>
              <a:t>SLR</a:t>
            </a:r>
            <a:endParaRPr lang="zh-CN" altLang="en-US" sz="2800" dirty="0"/>
          </a:p>
        </p:txBody>
      </p:sp>
      <p:pic>
        <p:nvPicPr>
          <p:cNvPr id="1741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41326" y="1647964"/>
            <a:ext cx="4107068" cy="30051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矩形 6"/>
          <p:cNvSpPr/>
          <p:nvPr/>
        </p:nvSpPr>
        <p:spPr>
          <a:xfrm>
            <a:off x="5076056" y="991176"/>
            <a:ext cx="3646612" cy="5262979"/>
          </a:xfrm>
          <a:prstGeom prst="rect">
            <a:avLst/>
          </a:prstGeom>
        </p:spPr>
        <p:txBody>
          <a:bodyPr wrap="square">
            <a:spAutoFit/>
          </a:bodyPr>
          <a:lstStyle/>
          <a:p>
            <a:r>
              <a:rPr lang="zh-CN" altLang="zh-CN" sz="2800" kern="100" dirty="0">
                <a:solidFill>
                  <a:srgbClr val="333333"/>
                </a:solidFill>
                <a:cs typeface="Arial" panose="020B0604020202020204" pitchFamily="34" charset="0"/>
              </a:rPr>
              <a:t>奔驰</a:t>
            </a:r>
            <a:r>
              <a:rPr lang="en-US" altLang="zh-CN" sz="2800" kern="100" dirty="0">
                <a:solidFill>
                  <a:srgbClr val="333333"/>
                </a:solidFill>
                <a:cs typeface="Arial" panose="020B0604020202020204" pitchFamily="34" charset="0"/>
              </a:rPr>
              <a:t>SLR</a:t>
            </a:r>
            <a:r>
              <a:rPr lang="zh-CN" altLang="zh-CN" sz="2800" kern="100" dirty="0">
                <a:solidFill>
                  <a:srgbClr val="333333"/>
                </a:solidFill>
                <a:cs typeface="Arial" panose="020B0604020202020204" pitchFamily="34" charset="0"/>
              </a:rPr>
              <a:t>成功将</a:t>
            </a:r>
            <a:r>
              <a:rPr lang="en-US" altLang="zh-CN" sz="2800" kern="100" dirty="0">
                <a:solidFill>
                  <a:srgbClr val="333333"/>
                </a:solidFill>
                <a:cs typeface="Arial" panose="020B0604020202020204" pitchFamily="34" charset="0"/>
              </a:rPr>
              <a:t>F1</a:t>
            </a:r>
            <a:r>
              <a:rPr lang="zh-CN" altLang="zh-CN" sz="2800" kern="100" dirty="0">
                <a:solidFill>
                  <a:srgbClr val="333333"/>
                </a:solidFill>
                <a:cs typeface="Arial" panose="020B0604020202020204" pitchFamily="34" charset="0"/>
              </a:rPr>
              <a:t>赛车的设计元素移植到公路跑车上。箭头式的车身设计和修长的发动机舱，令人联想起麦克拉伦车手们的坐骑。</a:t>
            </a:r>
            <a:r>
              <a:rPr lang="en-US" altLang="zh-CN" sz="2800" kern="100" dirty="0">
                <a:solidFill>
                  <a:srgbClr val="333333"/>
                </a:solidFill>
                <a:cs typeface="Arial" panose="020B0604020202020204" pitchFamily="34" charset="0"/>
              </a:rPr>
              <a:t>F1</a:t>
            </a:r>
            <a:r>
              <a:rPr lang="zh-CN" altLang="zh-CN" sz="2800" kern="100" dirty="0">
                <a:solidFill>
                  <a:srgbClr val="333333"/>
                </a:solidFill>
                <a:cs typeface="Arial" panose="020B0604020202020204" pitchFamily="34" charset="0"/>
              </a:rPr>
              <a:t>车队麦克拉伦在</a:t>
            </a:r>
            <a:r>
              <a:rPr lang="en-US" altLang="zh-CN" sz="2800" kern="100" dirty="0">
                <a:solidFill>
                  <a:srgbClr val="333333"/>
                </a:solidFill>
                <a:cs typeface="Arial" panose="020B0604020202020204" pitchFamily="34" charset="0"/>
              </a:rPr>
              <a:t>SLR</a:t>
            </a:r>
            <a:r>
              <a:rPr lang="zh-CN" altLang="zh-CN" sz="2800" kern="100" dirty="0">
                <a:solidFill>
                  <a:srgbClr val="333333"/>
                </a:solidFill>
                <a:cs typeface="Arial" panose="020B0604020202020204" pitchFamily="34" charset="0"/>
              </a:rPr>
              <a:t>的碳纤维底盘，陶瓷片刹车和</a:t>
            </a:r>
            <a:r>
              <a:rPr lang="en-US" altLang="zh-CN" sz="2800" kern="100" dirty="0">
                <a:solidFill>
                  <a:srgbClr val="333333"/>
                </a:solidFill>
                <a:cs typeface="Arial" panose="020B0604020202020204" pitchFamily="34" charset="0"/>
              </a:rPr>
              <a:t>557</a:t>
            </a:r>
            <a:r>
              <a:rPr lang="zh-CN" altLang="zh-CN" sz="2800" kern="100" dirty="0">
                <a:solidFill>
                  <a:srgbClr val="333333"/>
                </a:solidFill>
                <a:cs typeface="Arial" panose="020B0604020202020204" pitchFamily="34" charset="0"/>
              </a:rPr>
              <a:t>匹马力的超动力</a:t>
            </a:r>
            <a:r>
              <a:rPr lang="en-US" altLang="zh-CN" sz="2800" kern="100" dirty="0">
                <a:solidFill>
                  <a:srgbClr val="333333"/>
                </a:solidFill>
                <a:cs typeface="Arial" panose="020B0604020202020204" pitchFamily="34" charset="0"/>
              </a:rPr>
              <a:t>8</a:t>
            </a:r>
            <a:r>
              <a:rPr lang="zh-CN" altLang="zh-CN" sz="2800" kern="100" dirty="0">
                <a:solidFill>
                  <a:srgbClr val="333333"/>
                </a:solidFill>
                <a:cs typeface="Arial" panose="020B0604020202020204" pitchFamily="34" charset="0"/>
              </a:rPr>
              <a:t>汽缸引擎上发挥了巨大的协助</a:t>
            </a:r>
            <a:r>
              <a:rPr lang="zh-CN" altLang="zh-CN" sz="2800" kern="100" dirty="0" smtClean="0">
                <a:solidFill>
                  <a:srgbClr val="333333"/>
                </a:solidFill>
                <a:cs typeface="Arial" panose="020B0604020202020204" pitchFamily="34" charset="0"/>
              </a:rPr>
              <a:t>作用</a:t>
            </a:r>
            <a:r>
              <a:rPr lang="zh-CN" altLang="en-US" sz="2800" kern="100" dirty="0" smtClean="0">
                <a:solidFill>
                  <a:srgbClr val="333333"/>
                </a:solidFill>
                <a:cs typeface="Arial" panose="020B0604020202020204" pitchFamily="34" charset="0"/>
              </a:rPr>
              <a:t>。</a:t>
            </a:r>
            <a:endParaRPr lang="zh-CN" altLang="en-US" sz="2800" dirty="0"/>
          </a:p>
        </p:txBody>
      </p:sp>
      <p:sp>
        <p:nvSpPr>
          <p:cNvPr id="8" name="矩形 7"/>
          <p:cNvSpPr/>
          <p:nvPr/>
        </p:nvSpPr>
        <p:spPr>
          <a:xfrm>
            <a:off x="520228" y="4869160"/>
            <a:ext cx="4128166" cy="1384995"/>
          </a:xfrm>
          <a:prstGeom prst="rect">
            <a:avLst/>
          </a:prstGeom>
        </p:spPr>
        <p:txBody>
          <a:bodyPr wrap="square">
            <a:spAutoFit/>
          </a:bodyPr>
          <a:lstStyle/>
          <a:p>
            <a:r>
              <a:rPr lang="zh-CN" altLang="en-US" sz="2800" dirty="0" smtClean="0"/>
              <a:t>        机油</a:t>
            </a:r>
            <a:r>
              <a:rPr lang="zh-CN" altLang="en-US" sz="2800" dirty="0"/>
              <a:t>润滑改为干式油底壳，用独立的油箱取代油池，增压器也加大</a:t>
            </a:r>
            <a:r>
              <a:rPr lang="zh-CN" altLang="en-US" sz="2800" dirty="0" smtClean="0"/>
              <a:t>了。</a:t>
            </a:r>
            <a:endParaRPr lang="zh-CN" altLang="en-US" sz="2800" dirty="0"/>
          </a:p>
        </p:txBody>
      </p:sp>
      <p:sp>
        <p:nvSpPr>
          <p:cNvPr id="10" name="矩形 9"/>
          <p:cNvSpPr/>
          <p:nvPr/>
        </p:nvSpPr>
        <p:spPr>
          <a:xfrm>
            <a:off x="1259632" y="116632"/>
            <a:ext cx="5912196" cy="584775"/>
          </a:xfrm>
          <a:prstGeom prst="rect">
            <a:avLst/>
          </a:prstGeom>
        </p:spPr>
        <p:txBody>
          <a:bodyPr wrap="none">
            <a:spAutoFit/>
          </a:bodyPr>
          <a:lstStyle/>
          <a:p>
            <a:r>
              <a:rPr lang="zh-CN" altLang="en-US" sz="3200" b="1" dirty="0" smtClean="0"/>
              <a:t>任务二    欣赏当今世界十大名车</a:t>
            </a:r>
            <a:endParaRPr lang="zh-CN" altLang="en-US" sz="3200" b="1" dirty="0"/>
          </a:p>
        </p:txBody>
      </p:sp>
    </p:spTree>
    <p:extLst>
      <p:ext uri="{BB962C8B-B14F-4D97-AF65-F5344CB8AC3E}">
        <p14:creationId xmlns:p14="http://schemas.microsoft.com/office/powerpoint/2010/main" val="2698251978"/>
      </p:ext>
    </p:extLst>
  </p:cSld>
  <p:clrMapOvr>
    <a:masterClrMapping/>
  </p:clrMapOvr>
  <p:transition>
    <p:fade/>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259632" y="116632"/>
            <a:ext cx="6643165" cy="584775"/>
          </a:xfrm>
          <a:prstGeom prst="rect">
            <a:avLst/>
          </a:prstGeom>
        </p:spPr>
        <p:txBody>
          <a:bodyPr wrap="none">
            <a:spAutoFit/>
          </a:bodyPr>
          <a:lstStyle/>
          <a:p>
            <a:r>
              <a:rPr lang="zh-CN" altLang="en-US" sz="3200" b="1" dirty="0" smtClean="0"/>
              <a:t>任务三   了解历史上产量最大的名车</a:t>
            </a:r>
            <a:endParaRPr lang="zh-CN" altLang="en-US" sz="3200" b="1" dirty="0"/>
          </a:p>
        </p:txBody>
      </p:sp>
      <p:sp>
        <p:nvSpPr>
          <p:cNvPr id="6" name="矩形 5"/>
          <p:cNvSpPr/>
          <p:nvPr/>
        </p:nvSpPr>
        <p:spPr>
          <a:xfrm>
            <a:off x="163338" y="1124744"/>
            <a:ext cx="4417876" cy="523220"/>
          </a:xfrm>
          <a:prstGeom prst="rect">
            <a:avLst/>
          </a:prstGeom>
        </p:spPr>
        <p:txBody>
          <a:bodyPr wrap="none">
            <a:spAutoFit/>
          </a:bodyPr>
          <a:lstStyle/>
          <a:p>
            <a:pPr indent="267970" algn="just">
              <a:spcAft>
                <a:spcPts val="0"/>
              </a:spcAft>
            </a:pPr>
            <a:r>
              <a:rPr lang="zh-CN" altLang="zh-CN" sz="2800" b="1" kern="100" dirty="0">
                <a:cs typeface="Times New Roman" panose="02020603050405020304" pitchFamily="18" charset="0"/>
              </a:rPr>
              <a:t>一、大众高尔夫（</a:t>
            </a:r>
            <a:r>
              <a:rPr lang="en-US" altLang="zh-CN" sz="2800" kern="100" dirty="0">
                <a:latin typeface="宋体" panose="02010600030101010101" pitchFamily="2" charset="-122"/>
                <a:cs typeface="Arial" panose="020B0604020202020204" pitchFamily="34" charset="0"/>
              </a:rPr>
              <a:t>GOLF</a:t>
            </a:r>
            <a:r>
              <a:rPr lang="zh-CN" altLang="zh-CN" sz="2800" kern="100" dirty="0">
                <a:cs typeface="Arial" panose="020B0604020202020204" pitchFamily="34" charset="0"/>
              </a:rPr>
              <a:t>）</a:t>
            </a:r>
            <a:endParaRPr lang="zh-CN" altLang="zh-CN" sz="2800" kern="100" dirty="0">
              <a:cs typeface="Times New Roman" panose="02020603050405020304" pitchFamily="18" charset="0"/>
            </a:endParaRPr>
          </a:p>
        </p:txBody>
      </p:sp>
      <p:sp>
        <p:nvSpPr>
          <p:cNvPr id="7" name="矩形 6"/>
          <p:cNvSpPr/>
          <p:nvPr/>
        </p:nvSpPr>
        <p:spPr>
          <a:xfrm>
            <a:off x="683568" y="2070165"/>
            <a:ext cx="7920880" cy="1384995"/>
          </a:xfrm>
          <a:prstGeom prst="rect">
            <a:avLst/>
          </a:prstGeom>
        </p:spPr>
        <p:txBody>
          <a:bodyPr wrap="square">
            <a:spAutoFit/>
          </a:bodyPr>
          <a:lstStyle/>
          <a:p>
            <a:pPr indent="276225" algn="just">
              <a:spcAft>
                <a:spcPts val="0"/>
              </a:spcAft>
            </a:pPr>
            <a:r>
              <a:rPr lang="zh-CN" altLang="zh-CN" sz="2800" kern="100" smtClean="0">
                <a:cs typeface="Times New Roman" panose="02020603050405020304" pitchFamily="18" charset="0"/>
              </a:rPr>
              <a:t>高尔夫自</a:t>
            </a:r>
            <a:r>
              <a:rPr lang="en-US" altLang="zh-CN" sz="2800" kern="100" smtClean="0">
                <a:cs typeface="Times New Roman" panose="02020603050405020304" pitchFamily="18" charset="0"/>
              </a:rPr>
              <a:t>1974</a:t>
            </a:r>
            <a:r>
              <a:rPr lang="zh-CN" altLang="zh-CN" sz="2800" kern="100" smtClean="0">
                <a:cs typeface="Times New Roman" panose="02020603050405020304" pitchFamily="18" charset="0"/>
              </a:rPr>
              <a:t>年</a:t>
            </a:r>
            <a:r>
              <a:rPr lang="en-US" altLang="zh-CN" sz="2800" kern="100" smtClean="0">
                <a:cs typeface="Times New Roman" panose="02020603050405020304" pitchFamily="18" charset="0"/>
              </a:rPr>
              <a:t>3</a:t>
            </a:r>
            <a:r>
              <a:rPr lang="zh-CN" altLang="zh-CN" sz="2800" kern="100" smtClean="0">
                <a:cs typeface="Times New Roman" panose="02020603050405020304" pitchFamily="18" charset="0"/>
              </a:rPr>
              <a:t>月</a:t>
            </a:r>
            <a:r>
              <a:rPr lang="en-US" altLang="zh-CN" sz="2800" kern="100" smtClean="0">
                <a:cs typeface="Times New Roman" panose="02020603050405020304" pitchFamily="18" charset="0"/>
              </a:rPr>
              <a:t>2</a:t>
            </a:r>
            <a:r>
              <a:rPr lang="zh-CN" altLang="zh-CN" sz="2800" kern="100" smtClean="0">
                <a:cs typeface="Times New Roman" panose="02020603050405020304" pitchFamily="18" charset="0"/>
              </a:rPr>
              <a:t>日首次推出后，历经</a:t>
            </a:r>
            <a:r>
              <a:rPr lang="en-US" altLang="zh-CN" sz="2800" kern="100" smtClean="0">
                <a:cs typeface="Times New Roman" panose="02020603050405020304" pitchFamily="18" charset="0"/>
              </a:rPr>
              <a:t>40</a:t>
            </a:r>
            <a:r>
              <a:rPr lang="zh-CN" altLang="zh-CN" sz="2800" kern="100" smtClean="0">
                <a:cs typeface="Times New Roman" panose="02020603050405020304" pitchFamily="18" charset="0"/>
              </a:rPr>
              <a:t>多年、七代改型，累计产量超过了大众的传奇车型甲壳虫。</a:t>
            </a:r>
            <a:endParaRPr lang="zh-CN" altLang="zh-CN" sz="2800" kern="100" dirty="0">
              <a:cs typeface="Times New Roman" panose="02020603050405020304" pitchFamily="18" charset="0"/>
            </a:endParaRPr>
          </a:p>
        </p:txBody>
      </p:sp>
      <p:sp>
        <p:nvSpPr>
          <p:cNvPr id="8" name="矩形 7"/>
          <p:cNvSpPr/>
          <p:nvPr/>
        </p:nvSpPr>
        <p:spPr>
          <a:xfrm>
            <a:off x="539552" y="3615751"/>
            <a:ext cx="6429965" cy="523220"/>
          </a:xfrm>
          <a:prstGeom prst="rect">
            <a:avLst/>
          </a:prstGeom>
        </p:spPr>
        <p:txBody>
          <a:bodyPr wrap="none">
            <a:spAutoFit/>
          </a:bodyPr>
          <a:lstStyle/>
          <a:p>
            <a:r>
              <a:rPr lang="zh-CN" altLang="zh-CN" sz="2800" kern="100" dirty="0">
                <a:cs typeface="Times New Roman" panose="02020603050405020304" pitchFamily="18" charset="0"/>
              </a:rPr>
              <a:t>（</a:t>
            </a:r>
            <a:r>
              <a:rPr lang="en-US" altLang="zh-CN" sz="2800" kern="100" dirty="0">
                <a:cs typeface="Times New Roman" panose="02020603050405020304" pitchFamily="18" charset="0"/>
              </a:rPr>
              <a:t>1</a:t>
            </a:r>
            <a:r>
              <a:rPr lang="zh-CN" altLang="zh-CN" sz="2800" kern="100" dirty="0">
                <a:cs typeface="Times New Roman" panose="02020603050405020304" pitchFamily="18" charset="0"/>
              </a:rPr>
              <a:t>）第一代高尔夫：</a:t>
            </a:r>
            <a:r>
              <a:rPr lang="en-US" altLang="zh-CN" sz="2800" kern="100" dirty="0">
                <a:cs typeface="Times New Roman" panose="02020603050405020304" pitchFamily="18" charset="0"/>
              </a:rPr>
              <a:t>1974</a:t>
            </a:r>
            <a:r>
              <a:rPr lang="zh-CN" altLang="zh-CN" sz="2800" kern="100" dirty="0">
                <a:cs typeface="Times New Roman" panose="02020603050405020304" pitchFamily="18" charset="0"/>
              </a:rPr>
              <a:t>——</a:t>
            </a:r>
            <a:r>
              <a:rPr lang="en-US" altLang="zh-CN" sz="2800" kern="100" dirty="0">
                <a:cs typeface="Times New Roman" panose="02020603050405020304" pitchFamily="18" charset="0"/>
              </a:rPr>
              <a:t>1983</a:t>
            </a:r>
            <a:r>
              <a:rPr lang="zh-CN" altLang="zh-CN" sz="2800" kern="100" dirty="0">
                <a:cs typeface="Times New Roman" panose="02020603050405020304" pitchFamily="18" charset="0"/>
              </a:rPr>
              <a:t>年。</a:t>
            </a:r>
            <a:endParaRPr lang="zh-CN" altLang="en-US" sz="2800" dirty="0"/>
          </a:p>
        </p:txBody>
      </p:sp>
      <p:sp>
        <p:nvSpPr>
          <p:cNvPr id="9" name="矩形 8"/>
          <p:cNvSpPr/>
          <p:nvPr/>
        </p:nvSpPr>
        <p:spPr>
          <a:xfrm>
            <a:off x="620774" y="4299562"/>
            <a:ext cx="7920880" cy="2031325"/>
          </a:xfrm>
          <a:prstGeom prst="rect">
            <a:avLst/>
          </a:prstGeom>
        </p:spPr>
        <p:txBody>
          <a:bodyPr wrap="square">
            <a:spAutoFit/>
          </a:bodyPr>
          <a:lstStyle/>
          <a:p>
            <a:pPr>
              <a:lnSpc>
                <a:spcPct val="150000"/>
              </a:lnSpc>
            </a:pPr>
            <a:r>
              <a:rPr lang="en-US" altLang="zh-CN" sz="2800" kern="100" dirty="0" smtClean="0">
                <a:cs typeface="Times New Roman" panose="02020603050405020304" pitchFamily="18" charset="0"/>
              </a:rPr>
              <a:t>       </a:t>
            </a:r>
            <a:r>
              <a:rPr lang="zh-CN" altLang="zh-CN" sz="2800" kern="100" dirty="0" smtClean="0">
                <a:cs typeface="Times New Roman" panose="02020603050405020304" pitchFamily="18" charset="0"/>
              </a:rPr>
              <a:t>采用</a:t>
            </a:r>
            <a:r>
              <a:rPr lang="zh-CN" altLang="zh-CN" sz="2800" kern="100" dirty="0">
                <a:cs typeface="Times New Roman" panose="02020603050405020304" pitchFamily="18" charset="0"/>
              </a:rPr>
              <a:t>水冷四缸发动机，前轮驱动，紧凑的承载式车身，轻量化底盘，前悬架为支柱式，后悬架为交叉臂</a:t>
            </a:r>
            <a:r>
              <a:rPr lang="zh-CN" altLang="zh-CN" sz="2800" kern="100" dirty="0" smtClean="0">
                <a:cs typeface="Times New Roman" panose="02020603050405020304" pitchFamily="18" charset="0"/>
              </a:rPr>
              <a:t>式</a:t>
            </a:r>
            <a:r>
              <a:rPr lang="zh-CN" altLang="en-US" sz="2800" kern="100" dirty="0" smtClean="0">
                <a:cs typeface="Times New Roman" panose="02020603050405020304" pitchFamily="18" charset="0"/>
              </a:rPr>
              <a:t>。</a:t>
            </a:r>
            <a:endParaRPr lang="zh-CN" altLang="en-US" sz="2800" dirty="0"/>
          </a:p>
        </p:txBody>
      </p:sp>
    </p:spTree>
    <p:extLst>
      <p:ext uri="{BB962C8B-B14F-4D97-AF65-F5344CB8AC3E}">
        <p14:creationId xmlns:p14="http://schemas.microsoft.com/office/powerpoint/2010/main" val="1549286738"/>
      </p:ext>
    </p:extLst>
  </p:cSld>
  <p:clrMapOvr>
    <a:masterClrMapping/>
  </p:clrMapOvr>
  <p:transition>
    <p:fade/>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4" name="Picture 24" descr="200908061503460"/>
          <p:cNvPicPr>
            <a:picLocks noChangeAspect="1" noChangeArrowheads="1"/>
          </p:cNvPicPr>
          <p:nvPr/>
        </p:nvPicPr>
        <p:blipFill>
          <a:blip r:embed="rId2">
            <a:extLst>
              <a:ext uri="{28A0092B-C50C-407E-A947-70E740481C1C}">
                <a14:useLocalDpi xmlns:a14="http://schemas.microsoft.com/office/drawing/2010/main" val="0"/>
              </a:ext>
            </a:extLst>
          </a:blip>
          <a:srcRect b="12155"/>
          <a:stretch>
            <a:fillRect/>
          </a:stretch>
        </p:blipFill>
        <p:spPr bwMode="auto">
          <a:xfrm>
            <a:off x="251520" y="1297359"/>
            <a:ext cx="4385378" cy="28813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矩形 6"/>
          <p:cNvSpPr/>
          <p:nvPr/>
        </p:nvSpPr>
        <p:spPr>
          <a:xfrm>
            <a:off x="1259632" y="4543780"/>
            <a:ext cx="2031325" cy="461665"/>
          </a:xfrm>
          <a:prstGeom prst="rect">
            <a:avLst/>
          </a:prstGeom>
        </p:spPr>
        <p:txBody>
          <a:bodyPr wrap="none">
            <a:spAutoFit/>
          </a:bodyPr>
          <a:lstStyle/>
          <a:p>
            <a:r>
              <a:rPr lang="zh-CN" altLang="zh-CN" sz="2400" kern="100" dirty="0">
                <a:cs typeface="Times New Roman" panose="02020603050405020304" pitchFamily="18" charset="0"/>
              </a:rPr>
              <a:t>第一代高尔夫</a:t>
            </a:r>
            <a:endParaRPr lang="zh-CN" altLang="en-US" sz="2400" dirty="0"/>
          </a:p>
        </p:txBody>
      </p:sp>
      <p:sp>
        <p:nvSpPr>
          <p:cNvPr id="8" name="矩形 7"/>
          <p:cNvSpPr/>
          <p:nvPr/>
        </p:nvSpPr>
        <p:spPr>
          <a:xfrm>
            <a:off x="5148064" y="1412776"/>
            <a:ext cx="3528392" cy="2246769"/>
          </a:xfrm>
          <a:prstGeom prst="rect">
            <a:avLst/>
          </a:prstGeom>
        </p:spPr>
        <p:txBody>
          <a:bodyPr wrap="square">
            <a:spAutoFit/>
          </a:bodyPr>
          <a:lstStyle/>
          <a:p>
            <a:r>
              <a:rPr lang="zh-CN" altLang="zh-CN" sz="2800" kern="100" dirty="0">
                <a:cs typeface="Times New Roman" panose="02020603050405020304" pitchFamily="18" charset="0"/>
              </a:rPr>
              <a:t>配用</a:t>
            </a:r>
            <a:r>
              <a:rPr lang="en-US" altLang="zh-CN" sz="2800" kern="100" dirty="0">
                <a:cs typeface="Times New Roman" panose="02020603050405020304" pitchFamily="18" charset="0"/>
              </a:rPr>
              <a:t>1.1</a:t>
            </a:r>
            <a:r>
              <a:rPr lang="zh-CN" altLang="zh-CN" sz="2800" kern="100" dirty="0">
                <a:cs typeface="Times New Roman" panose="02020603050405020304" pitchFamily="18" charset="0"/>
              </a:rPr>
              <a:t>升四缸发动机，最高车速达到</a:t>
            </a:r>
            <a:r>
              <a:rPr lang="en-US" altLang="zh-CN" sz="2800" kern="100" dirty="0">
                <a:cs typeface="Times New Roman" panose="02020603050405020304" pitchFamily="18" charset="0"/>
              </a:rPr>
              <a:t>140</a:t>
            </a:r>
            <a:r>
              <a:rPr lang="zh-CN" altLang="zh-CN" sz="2800" kern="100" dirty="0">
                <a:cs typeface="Times New Roman" panose="02020603050405020304" pitchFamily="18" charset="0"/>
              </a:rPr>
              <a:t>公里</a:t>
            </a:r>
            <a:r>
              <a:rPr lang="en-US" altLang="zh-CN" sz="2800" kern="100" dirty="0">
                <a:cs typeface="Times New Roman" panose="02020603050405020304" pitchFamily="18" charset="0"/>
              </a:rPr>
              <a:t>/</a:t>
            </a:r>
            <a:r>
              <a:rPr lang="zh-CN" altLang="zh-CN" sz="2800" kern="100" dirty="0">
                <a:cs typeface="Times New Roman" panose="02020603050405020304" pitchFamily="18" charset="0"/>
              </a:rPr>
              <a:t>小时。后来换装了</a:t>
            </a:r>
            <a:r>
              <a:rPr lang="en-US" altLang="zh-CN" sz="2800" kern="100" dirty="0">
                <a:cs typeface="Times New Roman" panose="02020603050405020304" pitchFamily="18" charset="0"/>
              </a:rPr>
              <a:t>1.5</a:t>
            </a:r>
            <a:r>
              <a:rPr lang="zh-CN" altLang="zh-CN" sz="2800" kern="100" dirty="0">
                <a:cs typeface="Times New Roman" panose="02020603050405020304" pitchFamily="18" charset="0"/>
              </a:rPr>
              <a:t>升的机器，极速上升到</a:t>
            </a:r>
            <a:r>
              <a:rPr lang="en-US" altLang="zh-CN" sz="2800" kern="100" dirty="0">
                <a:cs typeface="Times New Roman" panose="02020603050405020304" pitchFamily="18" charset="0"/>
              </a:rPr>
              <a:t>160</a:t>
            </a:r>
            <a:r>
              <a:rPr lang="zh-CN" altLang="zh-CN" sz="2800" kern="100" dirty="0">
                <a:cs typeface="Times New Roman" panose="02020603050405020304" pitchFamily="18" charset="0"/>
              </a:rPr>
              <a:t>公里</a:t>
            </a:r>
            <a:r>
              <a:rPr lang="en-US" altLang="zh-CN" sz="2800" kern="100" dirty="0">
                <a:cs typeface="Times New Roman" panose="02020603050405020304" pitchFamily="18" charset="0"/>
              </a:rPr>
              <a:t>/</a:t>
            </a:r>
            <a:r>
              <a:rPr lang="zh-CN" altLang="zh-CN" sz="2800" kern="100" dirty="0">
                <a:cs typeface="Times New Roman" panose="02020603050405020304" pitchFamily="18" charset="0"/>
              </a:rPr>
              <a:t>小时。</a:t>
            </a:r>
            <a:endParaRPr lang="zh-CN" altLang="en-US" sz="2800" dirty="0"/>
          </a:p>
        </p:txBody>
      </p:sp>
      <p:sp>
        <p:nvSpPr>
          <p:cNvPr id="9" name="矩形 8"/>
          <p:cNvSpPr/>
          <p:nvPr/>
        </p:nvSpPr>
        <p:spPr>
          <a:xfrm>
            <a:off x="4524950" y="4809046"/>
            <a:ext cx="2646878" cy="584775"/>
          </a:xfrm>
          <a:prstGeom prst="rect">
            <a:avLst/>
          </a:prstGeom>
        </p:spPr>
        <p:txBody>
          <a:bodyPr wrap="none">
            <a:spAutoFit/>
          </a:bodyPr>
          <a:lstStyle/>
          <a:p>
            <a:r>
              <a:rPr lang="zh-CN" altLang="zh-CN" sz="3200" kern="100" dirty="0">
                <a:cs typeface="Times New Roman" panose="02020603050405020304" pitchFamily="18" charset="0"/>
              </a:rPr>
              <a:t>两厢掀背车型</a:t>
            </a:r>
            <a:endParaRPr lang="zh-CN" altLang="en-US" sz="3200" dirty="0"/>
          </a:p>
        </p:txBody>
      </p:sp>
      <p:sp>
        <p:nvSpPr>
          <p:cNvPr id="11" name="矩形 10"/>
          <p:cNvSpPr/>
          <p:nvPr/>
        </p:nvSpPr>
        <p:spPr>
          <a:xfrm>
            <a:off x="1259632" y="116632"/>
            <a:ext cx="6643165" cy="584775"/>
          </a:xfrm>
          <a:prstGeom prst="rect">
            <a:avLst/>
          </a:prstGeom>
        </p:spPr>
        <p:txBody>
          <a:bodyPr wrap="none">
            <a:spAutoFit/>
          </a:bodyPr>
          <a:lstStyle/>
          <a:p>
            <a:r>
              <a:rPr lang="zh-CN" altLang="en-US" sz="3200" b="1" dirty="0" smtClean="0"/>
              <a:t>任务三   了解历史上产量最大的名车</a:t>
            </a:r>
            <a:endParaRPr lang="zh-CN" altLang="en-US" sz="3200" b="1" dirty="0"/>
          </a:p>
        </p:txBody>
      </p:sp>
    </p:spTree>
    <p:extLst>
      <p:ext uri="{BB962C8B-B14F-4D97-AF65-F5344CB8AC3E}">
        <p14:creationId xmlns:p14="http://schemas.microsoft.com/office/powerpoint/2010/main" val="3780556401"/>
      </p:ext>
    </p:extLst>
  </p:cSld>
  <p:clrMapOvr>
    <a:masterClrMapping/>
  </p:clrMapOvr>
  <p:transition>
    <p:fade/>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2"/>
          <a:stretch>
            <a:fillRect/>
          </a:stretch>
        </p:blipFill>
        <p:spPr>
          <a:xfrm>
            <a:off x="395536" y="2165471"/>
            <a:ext cx="4504194" cy="2952328"/>
          </a:xfrm>
          <a:prstGeom prst="rect">
            <a:avLst/>
          </a:prstGeom>
        </p:spPr>
      </p:pic>
      <p:sp>
        <p:nvSpPr>
          <p:cNvPr id="7" name="矩形 6"/>
          <p:cNvSpPr/>
          <p:nvPr/>
        </p:nvSpPr>
        <p:spPr>
          <a:xfrm>
            <a:off x="185459" y="1015467"/>
            <a:ext cx="6070893" cy="523220"/>
          </a:xfrm>
          <a:prstGeom prst="rect">
            <a:avLst/>
          </a:prstGeom>
        </p:spPr>
        <p:txBody>
          <a:bodyPr wrap="none">
            <a:spAutoFit/>
          </a:bodyPr>
          <a:lstStyle/>
          <a:p>
            <a:r>
              <a:rPr lang="zh-CN" altLang="en-US" sz="2800" dirty="0"/>
              <a:t>（</a:t>
            </a:r>
            <a:r>
              <a:rPr lang="en-US" altLang="zh-CN" sz="2800" dirty="0"/>
              <a:t>2</a:t>
            </a:r>
            <a:r>
              <a:rPr lang="zh-CN" altLang="en-US" sz="2800" dirty="0"/>
              <a:t>）第二代</a:t>
            </a:r>
            <a:r>
              <a:rPr lang="zh-CN" altLang="en-US" sz="2800" dirty="0" smtClean="0"/>
              <a:t>高尔夫</a:t>
            </a:r>
            <a:r>
              <a:rPr lang="zh-CN" altLang="zh-CN" sz="2800" dirty="0"/>
              <a:t>：</a:t>
            </a:r>
            <a:r>
              <a:rPr lang="en-US" altLang="zh-CN" sz="2800" dirty="0"/>
              <a:t>1983</a:t>
            </a:r>
            <a:r>
              <a:rPr lang="zh-CN" altLang="zh-CN" sz="2800" dirty="0"/>
              <a:t>——</a:t>
            </a:r>
            <a:r>
              <a:rPr lang="en-US" altLang="zh-CN" sz="2800" dirty="0"/>
              <a:t>1991</a:t>
            </a:r>
            <a:r>
              <a:rPr lang="zh-CN" altLang="zh-CN" sz="2800" dirty="0"/>
              <a:t>年</a:t>
            </a:r>
            <a:endParaRPr lang="zh-CN" altLang="en-US" sz="2800" dirty="0"/>
          </a:p>
        </p:txBody>
      </p:sp>
      <p:sp>
        <p:nvSpPr>
          <p:cNvPr id="8" name="矩形 7"/>
          <p:cNvSpPr/>
          <p:nvPr/>
        </p:nvSpPr>
        <p:spPr>
          <a:xfrm>
            <a:off x="5148064" y="1565830"/>
            <a:ext cx="3456384" cy="4616648"/>
          </a:xfrm>
          <a:prstGeom prst="rect">
            <a:avLst/>
          </a:prstGeom>
        </p:spPr>
        <p:txBody>
          <a:bodyPr wrap="square">
            <a:spAutoFit/>
          </a:bodyPr>
          <a:lstStyle/>
          <a:p>
            <a:pPr>
              <a:lnSpc>
                <a:spcPct val="150000"/>
              </a:lnSpc>
            </a:pPr>
            <a:r>
              <a:rPr lang="zh-CN" altLang="zh-CN" sz="2800" dirty="0"/>
              <a:t>第二代高尔夫推出了许多衍生车型，</a:t>
            </a:r>
            <a:r>
              <a:rPr lang="zh-CN" altLang="en-US" sz="2800" dirty="0" smtClean="0"/>
              <a:t>搭载</a:t>
            </a:r>
            <a:r>
              <a:rPr lang="zh-CN" altLang="en-US" sz="2800" dirty="0"/>
              <a:t>机械增压发动机的</a:t>
            </a:r>
            <a:r>
              <a:rPr lang="en-US" altLang="zh-CN" sz="2800" dirty="0"/>
              <a:t>G60</a:t>
            </a:r>
            <a:r>
              <a:rPr lang="zh-CN" altLang="en-US" sz="2800" dirty="0"/>
              <a:t>、赛事认证车型</a:t>
            </a:r>
            <a:r>
              <a:rPr lang="en-US" altLang="zh-CN" sz="2800" dirty="0" err="1"/>
              <a:t>Rallye</a:t>
            </a:r>
            <a:r>
              <a:rPr lang="zh-CN" altLang="en-US" sz="2800" dirty="0"/>
              <a:t>高尔夫，甚至柴油版的</a:t>
            </a:r>
            <a:r>
              <a:rPr lang="en-US" altLang="zh-CN" sz="2800" dirty="0"/>
              <a:t>GTD</a:t>
            </a:r>
            <a:r>
              <a:rPr lang="zh-CN" altLang="en-US" sz="2800" dirty="0"/>
              <a:t>也从这一代开始推出。</a:t>
            </a:r>
          </a:p>
        </p:txBody>
      </p:sp>
      <p:sp>
        <p:nvSpPr>
          <p:cNvPr id="9" name="矩形 8"/>
          <p:cNvSpPr/>
          <p:nvPr/>
        </p:nvSpPr>
        <p:spPr>
          <a:xfrm>
            <a:off x="1259632" y="116632"/>
            <a:ext cx="6643165" cy="584775"/>
          </a:xfrm>
          <a:prstGeom prst="rect">
            <a:avLst/>
          </a:prstGeom>
        </p:spPr>
        <p:txBody>
          <a:bodyPr wrap="none">
            <a:spAutoFit/>
          </a:bodyPr>
          <a:lstStyle/>
          <a:p>
            <a:r>
              <a:rPr lang="zh-CN" altLang="en-US" sz="3200" b="1" dirty="0" smtClean="0"/>
              <a:t>任务三   了解历史上产量最大的名车</a:t>
            </a:r>
            <a:endParaRPr lang="zh-CN" altLang="en-US" sz="3200" b="1" dirty="0"/>
          </a:p>
        </p:txBody>
      </p:sp>
    </p:spTree>
    <p:extLst>
      <p:ext uri="{BB962C8B-B14F-4D97-AF65-F5344CB8AC3E}">
        <p14:creationId xmlns:p14="http://schemas.microsoft.com/office/powerpoint/2010/main" val="1636268892"/>
      </p:ext>
    </p:extLst>
  </p:cSld>
  <p:clrMapOvr>
    <a:masterClrMapping/>
  </p:clrMapOvr>
  <p:transition>
    <p:fade/>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251520" y="979057"/>
            <a:ext cx="6511719" cy="523220"/>
          </a:xfrm>
          <a:prstGeom prst="rect">
            <a:avLst/>
          </a:prstGeom>
        </p:spPr>
        <p:txBody>
          <a:bodyPr wrap="none">
            <a:spAutoFit/>
          </a:bodyPr>
          <a:lstStyle/>
          <a:p>
            <a:r>
              <a:rPr lang="zh-CN" altLang="en-US" sz="2800" dirty="0"/>
              <a:t>（</a:t>
            </a:r>
            <a:r>
              <a:rPr lang="en-US" altLang="zh-CN" sz="2800" dirty="0"/>
              <a:t>3</a:t>
            </a:r>
            <a:r>
              <a:rPr lang="zh-CN" altLang="en-US" sz="2800" dirty="0"/>
              <a:t>）第三代高尔夫 ：</a:t>
            </a:r>
            <a:r>
              <a:rPr lang="en-US" altLang="zh-CN" sz="2800" dirty="0"/>
              <a:t>1991——1997</a:t>
            </a:r>
            <a:r>
              <a:rPr lang="zh-CN" altLang="en-US" sz="2800" dirty="0"/>
              <a:t>年。</a:t>
            </a:r>
          </a:p>
        </p:txBody>
      </p:sp>
      <p:sp>
        <p:nvSpPr>
          <p:cNvPr id="7" name="矩形 6"/>
          <p:cNvSpPr/>
          <p:nvPr/>
        </p:nvSpPr>
        <p:spPr>
          <a:xfrm>
            <a:off x="4680365" y="1595021"/>
            <a:ext cx="4165748" cy="4401205"/>
          </a:xfrm>
          <a:prstGeom prst="rect">
            <a:avLst/>
          </a:prstGeom>
        </p:spPr>
        <p:txBody>
          <a:bodyPr wrap="square">
            <a:spAutoFit/>
          </a:bodyPr>
          <a:lstStyle/>
          <a:p>
            <a:r>
              <a:rPr lang="zh-CN" altLang="en-US" sz="2800" dirty="0" smtClean="0"/>
              <a:t>     第三代</a:t>
            </a:r>
            <a:r>
              <a:rPr lang="zh-CN" altLang="en-US" sz="2800" dirty="0"/>
              <a:t>高尔夫不仅根据人们的需要放大了车身尺寸，还将车辆的外形由原来的棱角分明变成了较为圆滑的曲线设计</a:t>
            </a:r>
            <a:r>
              <a:rPr lang="zh-CN" altLang="en-US" sz="2800" dirty="0" smtClean="0"/>
              <a:t>。</a:t>
            </a:r>
            <a:endParaRPr lang="en-US" altLang="zh-CN" sz="2800" dirty="0" smtClean="0"/>
          </a:p>
          <a:p>
            <a:r>
              <a:rPr lang="zh-CN" altLang="en-US" sz="2800" dirty="0" smtClean="0"/>
              <a:t>     采用</a:t>
            </a:r>
            <a:r>
              <a:rPr lang="en-US" altLang="zh-CN" sz="2800" dirty="0" smtClean="0"/>
              <a:t>2.0</a:t>
            </a:r>
            <a:r>
              <a:rPr lang="zh-CN" altLang="en-US" sz="2800" dirty="0"/>
              <a:t>升</a:t>
            </a:r>
            <a:r>
              <a:rPr lang="en-US" altLang="zh-CN" sz="2800" dirty="0"/>
              <a:t>16</a:t>
            </a:r>
            <a:r>
              <a:rPr lang="zh-CN" altLang="en-US" sz="2800" dirty="0"/>
              <a:t>气门发动机，可以提供</a:t>
            </a:r>
            <a:r>
              <a:rPr lang="en-US" altLang="zh-CN" sz="2800" dirty="0"/>
              <a:t>145</a:t>
            </a:r>
            <a:r>
              <a:rPr lang="zh-CN" altLang="en-US" sz="2800" dirty="0"/>
              <a:t>马力的最大功率</a:t>
            </a:r>
            <a:r>
              <a:rPr lang="zh-CN" altLang="en-US" sz="2800" dirty="0" smtClean="0"/>
              <a:t>，安全</a:t>
            </a:r>
            <a:r>
              <a:rPr lang="zh-CN" altLang="en-US" sz="2800" dirty="0"/>
              <a:t>气囊、预紧式安全带以及</a:t>
            </a:r>
            <a:r>
              <a:rPr lang="en-US" altLang="zh-CN" sz="2800" dirty="0"/>
              <a:t>ABS</a:t>
            </a:r>
            <a:r>
              <a:rPr lang="zh-CN" altLang="en-US" sz="2800" dirty="0"/>
              <a:t>防抱死系统也都开始装备</a:t>
            </a:r>
            <a:r>
              <a:rPr lang="zh-CN" altLang="en-US" sz="2800" dirty="0" smtClean="0"/>
              <a:t>。</a:t>
            </a:r>
            <a:endParaRPr lang="zh-CN" altLang="en-US" sz="2800" dirty="0"/>
          </a:p>
        </p:txBody>
      </p:sp>
      <p:pic>
        <p:nvPicPr>
          <p:cNvPr id="19458"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t="9581" r="17004" b="12575"/>
          <a:stretch/>
        </p:blipFill>
        <p:spPr bwMode="auto">
          <a:xfrm>
            <a:off x="235750" y="1988840"/>
            <a:ext cx="4320480" cy="26642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矩形 8"/>
          <p:cNvSpPr/>
          <p:nvPr/>
        </p:nvSpPr>
        <p:spPr>
          <a:xfrm>
            <a:off x="1259632" y="116632"/>
            <a:ext cx="6643165" cy="584775"/>
          </a:xfrm>
          <a:prstGeom prst="rect">
            <a:avLst/>
          </a:prstGeom>
        </p:spPr>
        <p:txBody>
          <a:bodyPr wrap="none">
            <a:spAutoFit/>
          </a:bodyPr>
          <a:lstStyle/>
          <a:p>
            <a:r>
              <a:rPr lang="zh-CN" altLang="en-US" sz="3200" b="1" dirty="0" smtClean="0"/>
              <a:t>任务三   了解历史上产量最大的名车</a:t>
            </a:r>
            <a:endParaRPr lang="zh-CN" altLang="en-US" sz="3200" b="1" dirty="0"/>
          </a:p>
        </p:txBody>
      </p:sp>
    </p:spTree>
    <p:extLst>
      <p:ext uri="{BB962C8B-B14F-4D97-AF65-F5344CB8AC3E}">
        <p14:creationId xmlns:p14="http://schemas.microsoft.com/office/powerpoint/2010/main" val="1057087419"/>
      </p:ext>
    </p:extLst>
  </p:cSld>
  <p:clrMapOvr>
    <a:masterClrMapping/>
  </p:clrMapOvr>
  <p:transition>
    <p:fade/>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42125" y="1484768"/>
            <a:ext cx="4807376" cy="27775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矩形 5"/>
          <p:cNvSpPr/>
          <p:nvPr/>
        </p:nvSpPr>
        <p:spPr>
          <a:xfrm>
            <a:off x="345472" y="961548"/>
            <a:ext cx="6511719" cy="523220"/>
          </a:xfrm>
          <a:prstGeom prst="rect">
            <a:avLst/>
          </a:prstGeom>
        </p:spPr>
        <p:txBody>
          <a:bodyPr wrap="none">
            <a:spAutoFit/>
          </a:bodyPr>
          <a:lstStyle/>
          <a:p>
            <a:r>
              <a:rPr lang="zh-CN" altLang="zh-CN" sz="2800" kern="100" dirty="0">
                <a:cs typeface="Times New Roman" panose="02020603050405020304" pitchFamily="18" charset="0"/>
              </a:rPr>
              <a:t>（</a:t>
            </a:r>
            <a:r>
              <a:rPr lang="en-US" altLang="zh-CN" sz="2800" kern="100" dirty="0">
                <a:cs typeface="Times New Roman" panose="02020603050405020304" pitchFamily="18" charset="0"/>
              </a:rPr>
              <a:t>4</a:t>
            </a:r>
            <a:r>
              <a:rPr lang="zh-CN" altLang="zh-CN" sz="2800" kern="100" dirty="0">
                <a:cs typeface="Times New Roman" panose="02020603050405020304" pitchFamily="18" charset="0"/>
              </a:rPr>
              <a:t>）第四代高尔夫 ：</a:t>
            </a:r>
            <a:r>
              <a:rPr lang="en-US" altLang="zh-CN" sz="2800" kern="100" dirty="0">
                <a:cs typeface="Times New Roman" panose="02020603050405020304" pitchFamily="18" charset="0"/>
              </a:rPr>
              <a:t>1997</a:t>
            </a:r>
            <a:r>
              <a:rPr lang="zh-CN" altLang="zh-CN" sz="2800" kern="100" dirty="0">
                <a:cs typeface="Times New Roman" panose="02020603050405020304" pitchFamily="18" charset="0"/>
              </a:rPr>
              <a:t>——</a:t>
            </a:r>
            <a:r>
              <a:rPr lang="en-US" altLang="zh-CN" sz="2800" kern="100" dirty="0">
                <a:cs typeface="Times New Roman" panose="02020603050405020304" pitchFamily="18" charset="0"/>
              </a:rPr>
              <a:t>2004</a:t>
            </a:r>
            <a:r>
              <a:rPr lang="zh-CN" altLang="zh-CN" sz="2800" kern="100" dirty="0">
                <a:cs typeface="Times New Roman" panose="02020603050405020304" pitchFamily="18" charset="0"/>
              </a:rPr>
              <a:t>年。</a:t>
            </a:r>
            <a:endParaRPr lang="zh-CN" altLang="en-US" sz="2800" dirty="0"/>
          </a:p>
        </p:txBody>
      </p:sp>
      <p:sp>
        <p:nvSpPr>
          <p:cNvPr id="7" name="矩形 6"/>
          <p:cNvSpPr/>
          <p:nvPr/>
        </p:nvSpPr>
        <p:spPr>
          <a:xfrm>
            <a:off x="5508104" y="1679031"/>
            <a:ext cx="2698175" cy="954107"/>
          </a:xfrm>
          <a:prstGeom prst="rect">
            <a:avLst/>
          </a:prstGeom>
        </p:spPr>
        <p:txBody>
          <a:bodyPr wrap="none">
            <a:spAutoFit/>
          </a:bodyPr>
          <a:lstStyle/>
          <a:p>
            <a:r>
              <a:rPr lang="zh-CN" altLang="zh-CN" sz="2800" kern="100" dirty="0">
                <a:cs typeface="Arial" panose="020B0604020202020204" pitchFamily="34" charset="0"/>
              </a:rPr>
              <a:t>内外全车身</a:t>
            </a:r>
            <a:r>
              <a:rPr lang="zh-CN" altLang="zh-CN" sz="2800" kern="100" dirty="0" smtClean="0">
                <a:cs typeface="Arial" panose="020B0604020202020204" pitchFamily="34" charset="0"/>
              </a:rPr>
              <a:t>镀锌</a:t>
            </a:r>
            <a:endParaRPr lang="en-US" altLang="zh-CN" sz="2800" kern="100" dirty="0" smtClean="0">
              <a:cs typeface="Arial" panose="020B0604020202020204" pitchFamily="34" charset="0"/>
            </a:endParaRPr>
          </a:p>
          <a:p>
            <a:r>
              <a:rPr lang="en-US" altLang="zh-CN" sz="2800" dirty="0"/>
              <a:t>6</a:t>
            </a:r>
            <a:r>
              <a:rPr lang="zh-CN" altLang="zh-CN" sz="2800" dirty="0"/>
              <a:t>层漆面涂装</a:t>
            </a:r>
            <a:endParaRPr lang="zh-CN" altLang="en-US" sz="2800" dirty="0"/>
          </a:p>
        </p:txBody>
      </p:sp>
      <p:sp>
        <p:nvSpPr>
          <p:cNvPr id="8" name="矩形 7"/>
          <p:cNvSpPr/>
          <p:nvPr/>
        </p:nvSpPr>
        <p:spPr>
          <a:xfrm>
            <a:off x="442125" y="4407754"/>
            <a:ext cx="8307248" cy="2246769"/>
          </a:xfrm>
          <a:prstGeom prst="rect">
            <a:avLst/>
          </a:prstGeom>
        </p:spPr>
        <p:txBody>
          <a:bodyPr wrap="square">
            <a:spAutoFit/>
          </a:bodyPr>
          <a:lstStyle/>
          <a:p>
            <a:r>
              <a:rPr lang="en-US" altLang="zh-CN" sz="2800" dirty="0" smtClean="0"/>
              <a:t>2000</a:t>
            </a:r>
            <a:r>
              <a:rPr lang="zh-CN" altLang="en-US" sz="2800" dirty="0"/>
              <a:t>年</a:t>
            </a:r>
            <a:r>
              <a:rPr lang="en-US" altLang="zh-CN" sz="2800" dirty="0"/>
              <a:t>9</a:t>
            </a:r>
            <a:r>
              <a:rPr lang="zh-CN" altLang="en-US" sz="2800" dirty="0"/>
              <a:t>月，全球高尔夫累积产量达到了</a:t>
            </a:r>
            <a:r>
              <a:rPr lang="en-US" altLang="zh-CN" sz="2800" dirty="0"/>
              <a:t>2000</a:t>
            </a:r>
            <a:r>
              <a:rPr lang="zh-CN" altLang="en-US" sz="2800" dirty="0"/>
              <a:t>万辆。</a:t>
            </a:r>
            <a:r>
              <a:rPr lang="en-US" altLang="zh-CN" sz="2800" dirty="0"/>
              <a:t>2002</a:t>
            </a:r>
            <a:r>
              <a:rPr lang="zh-CN" altLang="en-US" sz="2800" dirty="0"/>
              <a:t>年</a:t>
            </a:r>
            <a:r>
              <a:rPr lang="en-US" altLang="zh-CN" sz="2800" dirty="0"/>
              <a:t>6</a:t>
            </a:r>
            <a:r>
              <a:rPr lang="zh-CN" altLang="en-US" sz="2800" dirty="0"/>
              <a:t>月</a:t>
            </a:r>
            <a:r>
              <a:rPr lang="en-US" altLang="zh-CN" sz="2800" dirty="0"/>
              <a:t>25</a:t>
            </a:r>
            <a:r>
              <a:rPr lang="zh-CN" altLang="en-US" sz="2800" dirty="0"/>
              <a:t>日，第</a:t>
            </a:r>
            <a:r>
              <a:rPr lang="en-US" altLang="zh-CN" sz="2800" dirty="0"/>
              <a:t>21517415</a:t>
            </a:r>
            <a:r>
              <a:rPr lang="zh-CN" altLang="en-US" sz="2800" dirty="0"/>
              <a:t>辆高尔夫下线，超过了大众甲壳虫的生产量，甲壳虫用了</a:t>
            </a:r>
            <a:r>
              <a:rPr lang="en-US" altLang="zh-CN" sz="2800" dirty="0"/>
              <a:t>56</a:t>
            </a:r>
            <a:r>
              <a:rPr lang="zh-CN" altLang="en-US" sz="2800" dirty="0"/>
              <a:t>年取得的辉煌，高尔夫仅用了</a:t>
            </a:r>
            <a:r>
              <a:rPr lang="en-US" altLang="zh-CN" sz="2800" dirty="0"/>
              <a:t>29</a:t>
            </a:r>
            <a:r>
              <a:rPr lang="zh-CN" altLang="en-US" sz="2800" dirty="0"/>
              <a:t>年的时间便超越了。在</a:t>
            </a:r>
            <a:r>
              <a:rPr lang="en-US" altLang="zh-CN" sz="2800" dirty="0"/>
              <a:t>1997</a:t>
            </a:r>
            <a:r>
              <a:rPr lang="zh-CN" altLang="en-US" sz="2800" dirty="0"/>
              <a:t>年至</a:t>
            </a:r>
            <a:r>
              <a:rPr lang="en-US" altLang="zh-CN" sz="2800" dirty="0"/>
              <a:t>2003</a:t>
            </a:r>
            <a:r>
              <a:rPr lang="zh-CN" altLang="en-US" sz="2800" dirty="0"/>
              <a:t>年间，大众共制造了</a:t>
            </a:r>
            <a:r>
              <a:rPr lang="en-US" altLang="zh-CN" sz="2800" dirty="0"/>
              <a:t>430</a:t>
            </a:r>
            <a:r>
              <a:rPr lang="zh-CN" altLang="en-US" sz="2800" dirty="0"/>
              <a:t>万辆第四代高尔夫。</a:t>
            </a:r>
          </a:p>
        </p:txBody>
      </p:sp>
      <p:sp>
        <p:nvSpPr>
          <p:cNvPr id="9" name="矩形 8"/>
          <p:cNvSpPr/>
          <p:nvPr/>
        </p:nvSpPr>
        <p:spPr>
          <a:xfrm>
            <a:off x="5474105" y="2656655"/>
            <a:ext cx="3113504" cy="954107"/>
          </a:xfrm>
          <a:prstGeom prst="rect">
            <a:avLst/>
          </a:prstGeom>
        </p:spPr>
        <p:txBody>
          <a:bodyPr wrap="square">
            <a:spAutoFit/>
          </a:bodyPr>
          <a:lstStyle/>
          <a:p>
            <a:r>
              <a:rPr lang="zh-CN" altLang="en-US" sz="2800" dirty="0"/>
              <a:t>在七年间创下全球</a:t>
            </a:r>
            <a:r>
              <a:rPr lang="en-US" altLang="zh-CN" sz="2800" dirty="0"/>
              <a:t>430</a:t>
            </a:r>
            <a:r>
              <a:rPr lang="zh-CN" altLang="en-US" sz="2800" dirty="0"/>
              <a:t>万台的销售量。</a:t>
            </a:r>
          </a:p>
        </p:txBody>
      </p:sp>
      <p:sp>
        <p:nvSpPr>
          <p:cNvPr id="11" name="矩形 10"/>
          <p:cNvSpPr/>
          <p:nvPr/>
        </p:nvSpPr>
        <p:spPr>
          <a:xfrm>
            <a:off x="1259632" y="116632"/>
            <a:ext cx="6643165" cy="584775"/>
          </a:xfrm>
          <a:prstGeom prst="rect">
            <a:avLst/>
          </a:prstGeom>
        </p:spPr>
        <p:txBody>
          <a:bodyPr wrap="none">
            <a:spAutoFit/>
          </a:bodyPr>
          <a:lstStyle/>
          <a:p>
            <a:r>
              <a:rPr lang="zh-CN" altLang="en-US" sz="3200" b="1" dirty="0" smtClean="0"/>
              <a:t>任务三   了解历史上产量最大的名车</a:t>
            </a:r>
            <a:endParaRPr lang="zh-CN" altLang="en-US" sz="3200" b="1" dirty="0"/>
          </a:p>
        </p:txBody>
      </p:sp>
    </p:spTree>
    <p:extLst>
      <p:ext uri="{BB962C8B-B14F-4D97-AF65-F5344CB8AC3E}">
        <p14:creationId xmlns:p14="http://schemas.microsoft.com/office/powerpoint/2010/main" val="1003112433"/>
      </p:ext>
    </p:extLst>
  </p:cSld>
  <p:clrMapOvr>
    <a:masterClrMapping/>
  </p:clrMapOvr>
  <p:transition>
    <p:fade/>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395536" y="958185"/>
            <a:ext cx="6907660" cy="584775"/>
          </a:xfrm>
          <a:prstGeom prst="rect">
            <a:avLst/>
          </a:prstGeom>
        </p:spPr>
        <p:txBody>
          <a:bodyPr wrap="none">
            <a:spAutoFit/>
          </a:bodyPr>
          <a:lstStyle/>
          <a:p>
            <a:r>
              <a:rPr lang="zh-CN" altLang="zh-CN" sz="3200" kern="100" dirty="0">
                <a:cs typeface="Times New Roman" panose="02020603050405020304" pitchFamily="18" charset="0"/>
              </a:rPr>
              <a:t>（</a:t>
            </a:r>
            <a:r>
              <a:rPr lang="en-US" altLang="zh-CN" sz="3200" kern="100" dirty="0">
                <a:cs typeface="Times New Roman" panose="02020603050405020304" pitchFamily="18" charset="0"/>
              </a:rPr>
              <a:t>5</a:t>
            </a:r>
            <a:r>
              <a:rPr lang="zh-CN" altLang="zh-CN" sz="3200" kern="100" dirty="0">
                <a:cs typeface="Times New Roman" panose="02020603050405020304" pitchFamily="18" charset="0"/>
              </a:rPr>
              <a:t>）第五代高尔夫：</a:t>
            </a:r>
            <a:r>
              <a:rPr lang="en-US" altLang="zh-CN" sz="3200" kern="100" dirty="0">
                <a:cs typeface="Times New Roman" panose="02020603050405020304" pitchFamily="18" charset="0"/>
              </a:rPr>
              <a:t>2003</a:t>
            </a:r>
            <a:r>
              <a:rPr lang="zh-CN" altLang="zh-CN" sz="3200" kern="100" dirty="0">
                <a:cs typeface="Times New Roman" panose="02020603050405020304" pitchFamily="18" charset="0"/>
              </a:rPr>
              <a:t>——</a:t>
            </a:r>
            <a:r>
              <a:rPr lang="en-US" altLang="zh-CN" sz="3200" kern="100" dirty="0">
                <a:cs typeface="Times New Roman" panose="02020603050405020304" pitchFamily="18" charset="0"/>
              </a:rPr>
              <a:t>2009</a:t>
            </a:r>
            <a:r>
              <a:rPr lang="zh-CN" altLang="zh-CN" sz="3200" kern="100" dirty="0">
                <a:cs typeface="Times New Roman" panose="02020603050405020304" pitchFamily="18" charset="0"/>
              </a:rPr>
              <a:t>年</a:t>
            </a:r>
            <a:endParaRPr lang="zh-CN" altLang="en-US" sz="3200" dirty="0"/>
          </a:p>
        </p:txBody>
      </p:sp>
      <p:pic>
        <p:nvPicPr>
          <p:cNvPr id="2150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8733" y="2276872"/>
            <a:ext cx="4649291" cy="2772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矩形 6"/>
          <p:cNvSpPr/>
          <p:nvPr/>
        </p:nvSpPr>
        <p:spPr>
          <a:xfrm>
            <a:off x="4788024" y="1542960"/>
            <a:ext cx="4171181" cy="4832092"/>
          </a:xfrm>
          <a:prstGeom prst="rect">
            <a:avLst/>
          </a:prstGeom>
        </p:spPr>
        <p:txBody>
          <a:bodyPr wrap="square">
            <a:spAutoFit/>
          </a:bodyPr>
          <a:lstStyle/>
          <a:p>
            <a:pPr indent="266700" algn="just">
              <a:spcAft>
                <a:spcPts val="0"/>
              </a:spcAft>
            </a:pPr>
            <a:r>
              <a:rPr lang="zh-CN" altLang="zh-CN" sz="2800" kern="100" dirty="0">
                <a:cs typeface="Arial" panose="020B0604020202020204" pitchFamily="34" charset="0"/>
              </a:rPr>
              <a:t>这款高尔夫具备了更优越的性能、更强悍的动力表现、集创新高科技的多样优势。外观上最显眼的变化当数前前照灯——采用了目前流行的犀利的锐角设计，其时尚与动感跃然纸上。底盘则采用完全独立的</a:t>
            </a:r>
            <a:r>
              <a:rPr lang="en-US" altLang="zh-CN" sz="2800" kern="100" dirty="0">
                <a:cs typeface="Arial" panose="020B0604020202020204" pitchFamily="34" charset="0"/>
              </a:rPr>
              <a:t>4</a:t>
            </a:r>
            <a:r>
              <a:rPr lang="zh-CN" altLang="zh-CN" sz="2800" kern="100" dirty="0">
                <a:cs typeface="Arial" panose="020B0604020202020204" pitchFamily="34" charset="0"/>
              </a:rPr>
              <a:t>连杆式。</a:t>
            </a:r>
            <a:r>
              <a:rPr lang="en-US" altLang="zh-CN" sz="2800" kern="100" dirty="0">
                <a:cs typeface="Arial" panose="020B0604020202020204" pitchFamily="34" charset="0"/>
              </a:rPr>
              <a:t>2007</a:t>
            </a:r>
            <a:r>
              <a:rPr lang="zh-CN" altLang="zh-CN" sz="2800" kern="100" dirty="0">
                <a:cs typeface="Arial" panose="020B0604020202020204" pitchFamily="34" charset="0"/>
              </a:rPr>
              <a:t>年</a:t>
            </a:r>
            <a:r>
              <a:rPr lang="en-US" altLang="zh-CN" sz="2800" kern="100" dirty="0">
                <a:cs typeface="Arial" panose="020B0604020202020204" pitchFamily="34" charset="0"/>
              </a:rPr>
              <a:t>3</a:t>
            </a:r>
            <a:r>
              <a:rPr lang="zh-CN" altLang="zh-CN" sz="2800" kern="100" dirty="0">
                <a:cs typeface="Arial" panose="020B0604020202020204" pitchFamily="34" charset="0"/>
              </a:rPr>
              <a:t>月</a:t>
            </a:r>
            <a:r>
              <a:rPr lang="en-US" altLang="zh-CN" sz="2800" kern="100" dirty="0">
                <a:cs typeface="Arial" panose="020B0604020202020204" pitchFamily="34" charset="0"/>
              </a:rPr>
              <a:t>26</a:t>
            </a:r>
            <a:r>
              <a:rPr lang="zh-CN" altLang="zh-CN" sz="2800" kern="100" dirty="0">
                <a:cs typeface="Arial" panose="020B0604020202020204" pitchFamily="34" charset="0"/>
              </a:rPr>
              <a:t>日，第</a:t>
            </a:r>
            <a:r>
              <a:rPr lang="en-US" altLang="zh-CN" sz="2800" kern="100" dirty="0">
                <a:cs typeface="Arial" panose="020B0604020202020204" pitchFamily="34" charset="0"/>
              </a:rPr>
              <a:t>2500</a:t>
            </a:r>
            <a:r>
              <a:rPr lang="zh-CN" altLang="zh-CN" sz="2800" kern="100" dirty="0">
                <a:cs typeface="Arial" panose="020B0604020202020204" pitchFamily="34" charset="0"/>
              </a:rPr>
              <a:t>万辆高尔夫在沃尔夫斯堡下线。</a:t>
            </a:r>
            <a:endParaRPr lang="zh-CN" altLang="zh-CN" sz="2800" kern="100" dirty="0">
              <a:cs typeface="Times New Roman" panose="02020603050405020304" pitchFamily="18" charset="0"/>
            </a:endParaRPr>
          </a:p>
        </p:txBody>
      </p:sp>
      <p:sp>
        <p:nvSpPr>
          <p:cNvPr id="9" name="矩形 8"/>
          <p:cNvSpPr/>
          <p:nvPr/>
        </p:nvSpPr>
        <p:spPr>
          <a:xfrm>
            <a:off x="1259632" y="116632"/>
            <a:ext cx="6643165" cy="584775"/>
          </a:xfrm>
          <a:prstGeom prst="rect">
            <a:avLst/>
          </a:prstGeom>
        </p:spPr>
        <p:txBody>
          <a:bodyPr wrap="none">
            <a:spAutoFit/>
          </a:bodyPr>
          <a:lstStyle/>
          <a:p>
            <a:r>
              <a:rPr lang="zh-CN" altLang="en-US" sz="3200" b="1" dirty="0" smtClean="0"/>
              <a:t>任务三   了解历史上产量最大的名车</a:t>
            </a:r>
            <a:endParaRPr lang="zh-CN" altLang="en-US" sz="3200" b="1" dirty="0"/>
          </a:p>
        </p:txBody>
      </p:sp>
    </p:spTree>
    <p:extLst>
      <p:ext uri="{BB962C8B-B14F-4D97-AF65-F5344CB8AC3E}">
        <p14:creationId xmlns:p14="http://schemas.microsoft.com/office/powerpoint/2010/main" val="2737245780"/>
      </p:ext>
    </p:extLst>
  </p:cSld>
  <p:clrMapOvr>
    <a:masterClrMapping/>
  </p:clrMapOvr>
  <p:transition>
    <p:fade/>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395536" y="1124744"/>
            <a:ext cx="6152646" cy="523220"/>
          </a:xfrm>
          <a:prstGeom prst="rect">
            <a:avLst/>
          </a:prstGeom>
        </p:spPr>
        <p:txBody>
          <a:bodyPr wrap="none">
            <a:spAutoFit/>
          </a:bodyPr>
          <a:lstStyle/>
          <a:p>
            <a:r>
              <a:rPr lang="zh-CN" altLang="zh-CN" sz="2800" kern="100" dirty="0">
                <a:cs typeface="Times New Roman" panose="02020603050405020304" pitchFamily="18" charset="0"/>
              </a:rPr>
              <a:t>（</a:t>
            </a:r>
            <a:r>
              <a:rPr lang="en-US" altLang="zh-CN" sz="2800" kern="100" dirty="0">
                <a:cs typeface="Times New Roman" panose="02020603050405020304" pitchFamily="18" charset="0"/>
              </a:rPr>
              <a:t>6</a:t>
            </a:r>
            <a:r>
              <a:rPr lang="zh-CN" altLang="zh-CN" sz="2800" kern="100" dirty="0">
                <a:cs typeface="Times New Roman" panose="02020603050405020304" pitchFamily="18" charset="0"/>
              </a:rPr>
              <a:t>）第六代高尔夫 ：</a:t>
            </a:r>
            <a:r>
              <a:rPr lang="en-US" altLang="zh-CN" sz="2800" kern="100" dirty="0">
                <a:cs typeface="Times New Roman" panose="02020603050405020304" pitchFamily="18" charset="0"/>
              </a:rPr>
              <a:t>2009</a:t>
            </a:r>
            <a:r>
              <a:rPr lang="zh-CN" altLang="zh-CN" sz="2800" kern="100" dirty="0">
                <a:cs typeface="Times New Roman" panose="02020603050405020304" pitchFamily="18" charset="0"/>
              </a:rPr>
              <a:t>——</a:t>
            </a:r>
            <a:r>
              <a:rPr lang="en-US" altLang="zh-CN" sz="2800" kern="100" dirty="0">
                <a:cs typeface="Times New Roman" panose="02020603050405020304" pitchFamily="18" charset="0"/>
              </a:rPr>
              <a:t>2013</a:t>
            </a:r>
            <a:r>
              <a:rPr lang="zh-CN" altLang="zh-CN" sz="2800" kern="100" dirty="0">
                <a:cs typeface="Times New Roman" panose="02020603050405020304" pitchFamily="18" charset="0"/>
              </a:rPr>
              <a:t>年</a:t>
            </a:r>
            <a:endParaRPr lang="zh-CN" altLang="en-US" sz="2800" dirty="0"/>
          </a:p>
        </p:txBody>
      </p:sp>
      <p:pic>
        <p:nvPicPr>
          <p:cNvPr id="22530" name="Picture 25" descr="201003022203562e926"/>
          <p:cNvPicPr>
            <a:picLocks noChangeAspect="1" noChangeArrowheads="1"/>
          </p:cNvPicPr>
          <p:nvPr/>
        </p:nvPicPr>
        <p:blipFill rotWithShape="1">
          <a:blip r:embed="rId2">
            <a:extLst>
              <a:ext uri="{28A0092B-C50C-407E-A947-70E740481C1C}">
                <a14:useLocalDpi xmlns:a14="http://schemas.microsoft.com/office/drawing/2010/main" val="0"/>
              </a:ext>
            </a:extLst>
          </a:blip>
          <a:srcRect l="20288" r="14900" b="19970"/>
          <a:stretch/>
        </p:blipFill>
        <p:spPr bwMode="auto">
          <a:xfrm>
            <a:off x="402539" y="1844823"/>
            <a:ext cx="3449381" cy="28421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矩形 6"/>
          <p:cNvSpPr/>
          <p:nvPr/>
        </p:nvSpPr>
        <p:spPr>
          <a:xfrm>
            <a:off x="4209369" y="1690960"/>
            <a:ext cx="4572000" cy="4524315"/>
          </a:xfrm>
          <a:prstGeom prst="rect">
            <a:avLst/>
          </a:prstGeom>
        </p:spPr>
        <p:txBody>
          <a:bodyPr>
            <a:spAutoFit/>
          </a:bodyPr>
          <a:lstStyle/>
          <a:p>
            <a:r>
              <a:rPr lang="zh-CN" altLang="zh-CN" sz="2400" kern="100" dirty="0">
                <a:cs typeface="Arial" panose="020B0604020202020204" pitchFamily="34" charset="0"/>
              </a:rPr>
              <a:t>这款</a:t>
            </a:r>
            <a:r>
              <a:rPr lang="zh-CN" altLang="zh-CN" sz="2400" kern="100" dirty="0" smtClean="0">
                <a:cs typeface="Arial" panose="020B0604020202020204" pitchFamily="34" charset="0"/>
              </a:rPr>
              <a:t>高尔夫，</a:t>
            </a:r>
            <a:r>
              <a:rPr lang="zh-CN" altLang="zh-CN" sz="2400" kern="100" dirty="0">
                <a:cs typeface="Arial" panose="020B0604020202020204" pitchFamily="34" charset="0"/>
              </a:rPr>
              <a:t>外形更为简洁、车身没有任何特殊的渲染，每一根线条都清晰地反映出它的实际形态，贯穿车身首尾的突出线条如同强壮的肌肉纤维，使高尔夫的车顶与强壮的腰部浑然一体。尾部也以水平流线风格为主，宽大的尾灯十分独特而抢眼；借助转向灯和倒车灯水晶般透明的轮廓更显高档。而全方位的静音设计又使第六代高尔夫获得了高档车型才能拥有的静音</a:t>
            </a:r>
            <a:r>
              <a:rPr lang="zh-CN" altLang="zh-CN" sz="2400" kern="100" dirty="0" smtClean="0">
                <a:cs typeface="Arial" panose="020B0604020202020204" pitchFamily="34" charset="0"/>
              </a:rPr>
              <a:t>水平</a:t>
            </a:r>
            <a:r>
              <a:rPr lang="zh-CN" altLang="en-US" sz="2400" kern="100" dirty="0" smtClean="0">
                <a:cs typeface="Arial" panose="020B0604020202020204" pitchFamily="34" charset="0"/>
              </a:rPr>
              <a:t>。</a:t>
            </a:r>
            <a:endParaRPr lang="zh-CN" altLang="en-US" sz="2400" dirty="0"/>
          </a:p>
        </p:txBody>
      </p:sp>
      <p:sp>
        <p:nvSpPr>
          <p:cNvPr id="9" name="矩形 8"/>
          <p:cNvSpPr/>
          <p:nvPr/>
        </p:nvSpPr>
        <p:spPr>
          <a:xfrm>
            <a:off x="1259632" y="116632"/>
            <a:ext cx="6643165" cy="584775"/>
          </a:xfrm>
          <a:prstGeom prst="rect">
            <a:avLst/>
          </a:prstGeom>
        </p:spPr>
        <p:txBody>
          <a:bodyPr wrap="none">
            <a:spAutoFit/>
          </a:bodyPr>
          <a:lstStyle/>
          <a:p>
            <a:r>
              <a:rPr lang="zh-CN" altLang="en-US" sz="3200" b="1" dirty="0" smtClean="0"/>
              <a:t>任务三   了解历史上产量最大的名车</a:t>
            </a:r>
            <a:endParaRPr lang="zh-CN" altLang="en-US" sz="3200" b="1" dirty="0"/>
          </a:p>
        </p:txBody>
      </p:sp>
    </p:spTree>
    <p:extLst>
      <p:ext uri="{BB962C8B-B14F-4D97-AF65-F5344CB8AC3E}">
        <p14:creationId xmlns:p14="http://schemas.microsoft.com/office/powerpoint/2010/main" val="2075011068"/>
      </p:ext>
    </p:extLst>
  </p:cSld>
  <p:clrMapOvr>
    <a:masterClrMapping/>
  </p:clrMapOvr>
  <p:transition>
    <p:fad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259632" y="116632"/>
            <a:ext cx="6324167" cy="584775"/>
          </a:xfrm>
          <a:prstGeom prst="rect">
            <a:avLst/>
          </a:prstGeom>
        </p:spPr>
        <p:txBody>
          <a:bodyPr wrap="none">
            <a:spAutoFit/>
          </a:bodyPr>
          <a:lstStyle/>
          <a:p>
            <a:r>
              <a:rPr lang="zh-CN" altLang="en-US" sz="3200" b="1" dirty="0"/>
              <a:t>任务一    鉴赏汽车时尚的经典车型</a:t>
            </a:r>
            <a:endParaRPr lang="zh-CN" altLang="en-US" sz="3200" b="1" dirty="0"/>
          </a:p>
        </p:txBody>
      </p:sp>
      <p:sp>
        <p:nvSpPr>
          <p:cNvPr id="6" name="矩形 5"/>
          <p:cNvSpPr/>
          <p:nvPr/>
        </p:nvSpPr>
        <p:spPr>
          <a:xfrm>
            <a:off x="395536" y="1052736"/>
            <a:ext cx="3079689" cy="523220"/>
          </a:xfrm>
          <a:prstGeom prst="rect">
            <a:avLst/>
          </a:prstGeom>
        </p:spPr>
        <p:txBody>
          <a:bodyPr wrap="none">
            <a:spAutoFit/>
          </a:bodyPr>
          <a:lstStyle/>
          <a:p>
            <a:r>
              <a:rPr lang="zh-CN" altLang="zh-CN" sz="2800" b="1" kern="100" dirty="0">
                <a:solidFill>
                  <a:srgbClr val="333333"/>
                </a:solidFill>
              </a:rPr>
              <a:t>三、</a:t>
            </a:r>
            <a:r>
              <a:rPr lang="en-US" altLang="zh-CN" sz="2800" b="1" kern="100" dirty="0">
                <a:solidFill>
                  <a:srgbClr val="333333"/>
                </a:solidFill>
              </a:rPr>
              <a:t>1941</a:t>
            </a:r>
            <a:r>
              <a:rPr lang="zh-CN" altLang="zh-CN" sz="2800" b="1" kern="100" dirty="0">
                <a:solidFill>
                  <a:srgbClr val="333333"/>
                </a:solidFill>
              </a:rPr>
              <a:t>年的吉普</a:t>
            </a:r>
            <a:endParaRPr lang="zh-CN" altLang="en-US" sz="2800" dirty="0"/>
          </a:p>
        </p:txBody>
      </p:sp>
      <p:sp>
        <p:nvSpPr>
          <p:cNvPr id="7" name="矩形 6"/>
          <p:cNvSpPr/>
          <p:nvPr/>
        </p:nvSpPr>
        <p:spPr>
          <a:xfrm>
            <a:off x="5364088" y="2060848"/>
            <a:ext cx="3312368" cy="3869329"/>
          </a:xfrm>
          <a:prstGeom prst="rect">
            <a:avLst/>
          </a:prstGeom>
        </p:spPr>
        <p:txBody>
          <a:bodyPr wrap="square">
            <a:spAutoFit/>
          </a:bodyPr>
          <a:lstStyle/>
          <a:p>
            <a:pPr>
              <a:lnSpc>
                <a:spcPct val="150000"/>
              </a:lnSpc>
              <a:spcAft>
                <a:spcPts val="0"/>
              </a:spcAft>
            </a:pPr>
            <a:r>
              <a:rPr lang="en-US" altLang="zh-CN" sz="2800" dirty="0" smtClean="0">
                <a:solidFill>
                  <a:srgbClr val="333333"/>
                </a:solidFill>
                <a:latin typeface="宋体" panose="02010600030101010101" pitchFamily="2" charset="-122"/>
                <a:cs typeface="宋体" panose="02010600030101010101" pitchFamily="2" charset="-122"/>
              </a:rPr>
              <a:t>    </a:t>
            </a:r>
            <a:r>
              <a:rPr lang="zh-CN" altLang="zh-CN" sz="2800" dirty="0" smtClean="0">
                <a:solidFill>
                  <a:srgbClr val="333333"/>
                </a:solidFill>
                <a:latin typeface="宋体" panose="02010600030101010101" pitchFamily="2" charset="-122"/>
                <a:cs typeface="宋体" panose="02010600030101010101" pitchFamily="2" charset="-122"/>
              </a:rPr>
              <a:t>吉普车</a:t>
            </a:r>
            <a:r>
              <a:rPr lang="zh-CN" altLang="zh-CN" sz="2800" dirty="0">
                <a:solidFill>
                  <a:srgbClr val="333333"/>
                </a:solidFill>
                <a:latin typeface="宋体" panose="02010600030101010101" pitchFamily="2" charset="-122"/>
                <a:cs typeface="宋体" panose="02010600030101010101" pitchFamily="2" charset="-122"/>
              </a:rPr>
              <a:t>在二战中扮演了重要角色，是美军最为重要的装备之一</a:t>
            </a:r>
            <a:r>
              <a:rPr lang="zh-CN" altLang="zh-CN" sz="2800" dirty="0" smtClean="0">
                <a:solidFill>
                  <a:srgbClr val="333333"/>
                </a:solidFill>
                <a:latin typeface="宋体" panose="02010600030101010101" pitchFamily="2" charset="-122"/>
                <a:cs typeface="宋体" panose="02010600030101010101" pitchFamily="2" charset="-122"/>
              </a:rPr>
              <a:t>。</a:t>
            </a:r>
            <a:r>
              <a:rPr lang="zh-CN" altLang="zh-CN" sz="2800" dirty="0"/>
              <a:t>凭借出色的性能，吉普成为士兵的</a:t>
            </a:r>
            <a:r>
              <a:rPr lang="zh-CN" altLang="zh-CN" sz="2800" dirty="0" smtClean="0"/>
              <a:t>宠儿</a:t>
            </a:r>
            <a:r>
              <a:rPr lang="zh-CN" altLang="en-US" sz="2800" dirty="0"/>
              <a:t>。</a:t>
            </a:r>
            <a:endParaRPr lang="zh-CN" altLang="zh-CN" sz="2800" dirty="0">
              <a:latin typeface="宋体" panose="02010600030101010101" pitchFamily="2" charset="-122"/>
              <a:cs typeface="宋体" panose="02010600030101010101" pitchFamily="2" charset="-122"/>
            </a:endParaRPr>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11560" y="2350832"/>
            <a:ext cx="4395027" cy="32893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891134342"/>
      </p:ext>
    </p:extLst>
  </p:cSld>
  <p:clrMapOvr>
    <a:masterClrMapping/>
  </p:clrMapOvr>
  <p:transition>
    <p:fade/>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251520" y="885763"/>
            <a:ext cx="6099747" cy="584775"/>
          </a:xfrm>
          <a:prstGeom prst="rect">
            <a:avLst/>
          </a:prstGeom>
        </p:spPr>
        <p:txBody>
          <a:bodyPr wrap="none">
            <a:spAutoFit/>
          </a:bodyPr>
          <a:lstStyle/>
          <a:p>
            <a:r>
              <a:rPr lang="zh-CN" altLang="zh-CN" sz="2800" kern="100" dirty="0">
                <a:cs typeface="Times New Roman" panose="02020603050405020304" pitchFamily="18" charset="0"/>
              </a:rPr>
              <a:t>（</a:t>
            </a:r>
            <a:r>
              <a:rPr lang="en-US" altLang="zh-CN" sz="2800" kern="100" dirty="0">
                <a:cs typeface="Times New Roman" panose="02020603050405020304" pitchFamily="18" charset="0"/>
              </a:rPr>
              <a:t>7</a:t>
            </a:r>
            <a:r>
              <a:rPr lang="zh-CN" altLang="zh-CN" sz="2800" kern="100" dirty="0">
                <a:cs typeface="Times New Roman" panose="02020603050405020304" pitchFamily="18" charset="0"/>
              </a:rPr>
              <a:t>）第七代</a:t>
            </a:r>
            <a:r>
              <a:rPr lang="zh-CN" altLang="zh-CN" sz="3200" kern="100" dirty="0">
                <a:cs typeface="Times New Roman" panose="02020603050405020304" pitchFamily="18" charset="0"/>
              </a:rPr>
              <a:t>高尔夫：</a:t>
            </a:r>
            <a:r>
              <a:rPr lang="en-US" altLang="zh-CN" sz="3200" kern="100" dirty="0">
                <a:cs typeface="Times New Roman" panose="02020603050405020304" pitchFamily="18" charset="0"/>
              </a:rPr>
              <a:t>2013</a:t>
            </a:r>
            <a:r>
              <a:rPr lang="zh-CN" altLang="zh-CN" sz="3200" kern="100" dirty="0">
                <a:cs typeface="Times New Roman" panose="02020603050405020304" pitchFamily="18" charset="0"/>
              </a:rPr>
              <a:t>——</a:t>
            </a:r>
            <a:r>
              <a:rPr lang="zh-CN" altLang="zh-CN" sz="2800" kern="100" dirty="0">
                <a:cs typeface="Times New Roman" panose="02020603050405020304" pitchFamily="18" charset="0"/>
              </a:rPr>
              <a:t>？年</a:t>
            </a:r>
            <a:endParaRPr lang="zh-CN" altLang="en-US" sz="2800" dirty="0"/>
          </a:p>
        </p:txBody>
      </p:sp>
      <p:pic>
        <p:nvPicPr>
          <p:cNvPr id="2355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1520" y="2071301"/>
            <a:ext cx="4457055" cy="22217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矩形 6"/>
          <p:cNvSpPr/>
          <p:nvPr/>
        </p:nvSpPr>
        <p:spPr>
          <a:xfrm>
            <a:off x="4854302" y="1470538"/>
            <a:ext cx="4255913" cy="5262979"/>
          </a:xfrm>
          <a:prstGeom prst="rect">
            <a:avLst/>
          </a:prstGeom>
        </p:spPr>
        <p:txBody>
          <a:bodyPr wrap="square">
            <a:spAutoFit/>
          </a:bodyPr>
          <a:lstStyle/>
          <a:p>
            <a:r>
              <a:rPr lang="zh-CN" altLang="en-US" sz="2400" dirty="0"/>
              <a:t>外观上它与以往的高尔夫有些</a:t>
            </a:r>
            <a:r>
              <a:rPr lang="zh-CN" altLang="en-US" sz="2400" dirty="0" smtClean="0"/>
              <a:t>不同。</a:t>
            </a:r>
            <a:r>
              <a:rPr lang="zh-CN" altLang="en-US" sz="2400" dirty="0"/>
              <a:t>一条围绕全车的线条将它连接成一个整体，大众的设计师甚至将这线条也融合在车灯中。整体尺寸在长度、宽度和轴距上都有增加，高度减小，看起来更长更宽更低</a:t>
            </a:r>
            <a:r>
              <a:rPr lang="zh-CN" altLang="en-US" sz="2400" dirty="0" smtClean="0"/>
              <a:t>了）。除了</a:t>
            </a:r>
            <a:r>
              <a:rPr lang="zh-CN" altLang="en-US" sz="2400" dirty="0"/>
              <a:t>外观的变化外，第七代高尔夫还应用了许多先进的设计制造手段：采用轻量化设计，比上一代整体减轻了</a:t>
            </a:r>
            <a:r>
              <a:rPr lang="en-US" altLang="zh-CN" sz="2400" dirty="0"/>
              <a:t>100kg</a:t>
            </a:r>
            <a:r>
              <a:rPr lang="zh-CN" altLang="en-US" sz="2400" dirty="0"/>
              <a:t>，对排放、燃油经济性和动力性都有提升。采用了加入了无钥匙进入和一键启动功能。</a:t>
            </a:r>
          </a:p>
        </p:txBody>
      </p:sp>
      <p:sp>
        <p:nvSpPr>
          <p:cNvPr id="9" name="矩形 8"/>
          <p:cNvSpPr/>
          <p:nvPr/>
        </p:nvSpPr>
        <p:spPr>
          <a:xfrm>
            <a:off x="1259632" y="116632"/>
            <a:ext cx="6643165" cy="584775"/>
          </a:xfrm>
          <a:prstGeom prst="rect">
            <a:avLst/>
          </a:prstGeom>
        </p:spPr>
        <p:txBody>
          <a:bodyPr wrap="none">
            <a:spAutoFit/>
          </a:bodyPr>
          <a:lstStyle/>
          <a:p>
            <a:r>
              <a:rPr lang="zh-CN" altLang="en-US" sz="3200" b="1" dirty="0" smtClean="0"/>
              <a:t>任务三   了解历史上产量最大的名车</a:t>
            </a:r>
            <a:endParaRPr lang="zh-CN" altLang="en-US" sz="3200" b="1" dirty="0"/>
          </a:p>
        </p:txBody>
      </p:sp>
    </p:spTree>
    <p:extLst>
      <p:ext uri="{BB962C8B-B14F-4D97-AF65-F5344CB8AC3E}">
        <p14:creationId xmlns:p14="http://schemas.microsoft.com/office/powerpoint/2010/main" val="1837728461"/>
      </p:ext>
    </p:extLst>
  </p:cSld>
  <p:clrMapOvr>
    <a:masterClrMapping/>
  </p:clrMapOvr>
  <p:transition>
    <p:fade/>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395536" y="980728"/>
            <a:ext cx="4325223" cy="523220"/>
          </a:xfrm>
          <a:prstGeom prst="rect">
            <a:avLst/>
          </a:prstGeom>
        </p:spPr>
        <p:txBody>
          <a:bodyPr wrap="none">
            <a:spAutoFit/>
          </a:bodyPr>
          <a:lstStyle/>
          <a:p>
            <a:pPr algn="just">
              <a:spcAft>
                <a:spcPts val="0"/>
              </a:spcAft>
            </a:pPr>
            <a:r>
              <a:rPr lang="zh-CN" altLang="zh-CN" sz="2800" b="1" kern="100" dirty="0">
                <a:cs typeface="Times New Roman" panose="02020603050405020304" pitchFamily="18" charset="0"/>
              </a:rPr>
              <a:t>二、</a:t>
            </a:r>
            <a:r>
              <a:rPr lang="zh-CN" altLang="zh-CN" sz="2800" b="1" kern="100" dirty="0">
                <a:cs typeface="Arial" panose="020B0604020202020204" pitchFamily="34" charset="0"/>
              </a:rPr>
              <a:t>丰田花冠（</a:t>
            </a:r>
            <a:r>
              <a:rPr lang="en-US" altLang="zh-CN" sz="2800" kern="100" dirty="0">
                <a:latin typeface="宋体" panose="02010600030101010101" pitchFamily="2" charset="-122"/>
                <a:cs typeface="Arial" panose="020B0604020202020204" pitchFamily="34" charset="0"/>
              </a:rPr>
              <a:t>COROLLA</a:t>
            </a:r>
            <a:r>
              <a:rPr lang="zh-CN" altLang="zh-CN" sz="2800" kern="100" dirty="0">
                <a:cs typeface="Arial" panose="020B0604020202020204" pitchFamily="34" charset="0"/>
              </a:rPr>
              <a:t>）</a:t>
            </a:r>
            <a:endParaRPr lang="zh-CN" altLang="zh-CN" sz="2800" kern="100" dirty="0">
              <a:cs typeface="Times New Roman" panose="02020603050405020304" pitchFamily="18" charset="0"/>
            </a:endParaRPr>
          </a:p>
        </p:txBody>
      </p:sp>
      <p:sp>
        <p:nvSpPr>
          <p:cNvPr id="7" name="矩形 6"/>
          <p:cNvSpPr/>
          <p:nvPr/>
        </p:nvSpPr>
        <p:spPr>
          <a:xfrm>
            <a:off x="395536" y="1720840"/>
            <a:ext cx="8352928" cy="4401205"/>
          </a:xfrm>
          <a:prstGeom prst="rect">
            <a:avLst/>
          </a:prstGeom>
        </p:spPr>
        <p:txBody>
          <a:bodyPr wrap="square">
            <a:spAutoFit/>
          </a:bodyPr>
          <a:lstStyle/>
          <a:p>
            <a:r>
              <a:rPr lang="zh-CN" altLang="en-US" sz="2800" dirty="0" smtClean="0"/>
              <a:t>         花冠，自</a:t>
            </a:r>
            <a:r>
              <a:rPr lang="en-US" altLang="zh-CN" sz="2800" dirty="0"/>
              <a:t>1966</a:t>
            </a:r>
            <a:r>
              <a:rPr lang="zh-CN" altLang="en-US" sz="2800" dirty="0"/>
              <a:t>年诞生以来，花冠连续</a:t>
            </a:r>
            <a:r>
              <a:rPr lang="en-US" altLang="zh-CN" sz="2800" dirty="0"/>
              <a:t>40</a:t>
            </a:r>
            <a:r>
              <a:rPr lang="zh-CN" altLang="en-US" sz="2800" dirty="0"/>
              <a:t>多年夺得日本国内汽车销量冠军；在国际上，花冠行销</a:t>
            </a:r>
            <a:r>
              <a:rPr lang="en-US" altLang="zh-CN" sz="2800" dirty="0"/>
              <a:t>140</a:t>
            </a:r>
            <a:r>
              <a:rPr lang="zh-CN" altLang="en-US" sz="2800" dirty="0"/>
              <a:t>多个国家和地区，备受青睐。</a:t>
            </a:r>
            <a:r>
              <a:rPr lang="en-US" altLang="zh-CN" sz="2800" dirty="0"/>
              <a:t>2002</a:t>
            </a:r>
            <a:r>
              <a:rPr lang="zh-CN" altLang="en-US" sz="2800" dirty="0"/>
              <a:t>年</a:t>
            </a:r>
            <a:r>
              <a:rPr lang="en-US" altLang="zh-CN" sz="2800" dirty="0"/>
              <a:t>6</a:t>
            </a:r>
            <a:r>
              <a:rPr lang="zh-CN" altLang="en-US" sz="2800" dirty="0"/>
              <a:t>月，在一向以对汽车品质挑剔严格而著称的德国</a:t>
            </a:r>
            <a:r>
              <a:rPr lang="en-US" altLang="zh-CN" sz="2800" dirty="0"/>
              <a:t>ADAC(</a:t>
            </a:r>
            <a:r>
              <a:rPr lang="zh-CN" altLang="en-US" sz="2800" dirty="0"/>
              <a:t>德国汽车协会</a:t>
            </a:r>
            <a:r>
              <a:rPr lang="en-US" altLang="zh-CN" sz="2800" dirty="0"/>
              <a:t>)</a:t>
            </a:r>
            <a:r>
              <a:rPr lang="zh-CN" altLang="en-US" sz="2800" dirty="0"/>
              <a:t>发表的顾客满意度调查中，花冠在同级别</a:t>
            </a:r>
            <a:r>
              <a:rPr lang="en-US" altLang="zh-CN" sz="2800" dirty="0"/>
              <a:t>15</a:t>
            </a:r>
            <a:r>
              <a:rPr lang="zh-CN" altLang="en-US" sz="2800" dirty="0"/>
              <a:t>个车种里综合评价排名第一。以高性能和高品质在全世界备受推崇的</a:t>
            </a:r>
            <a:r>
              <a:rPr lang="en-US" altLang="zh-CN" sz="2800" dirty="0"/>
              <a:t>COROLLA</a:t>
            </a:r>
            <a:r>
              <a:rPr lang="zh-CN" altLang="en-US" sz="2800" dirty="0"/>
              <a:t>花冠，</a:t>
            </a:r>
            <a:r>
              <a:rPr lang="en-US" altLang="zh-CN" sz="2800" dirty="0"/>
              <a:t>2000</a:t>
            </a:r>
            <a:r>
              <a:rPr lang="zh-CN" altLang="en-US" sz="2800" dirty="0"/>
              <a:t>年在单一品牌全球累计销量上，以“最畅销汽车”称号载入</a:t>
            </a:r>
            <a:r>
              <a:rPr lang="en-US" altLang="zh-CN" sz="2800" dirty="0"/>
              <a:t>《</a:t>
            </a:r>
            <a:r>
              <a:rPr lang="zh-CN" altLang="en-US" sz="2800" dirty="0"/>
              <a:t>吉尼斯世界纪录</a:t>
            </a:r>
            <a:r>
              <a:rPr lang="en-US" altLang="zh-CN" sz="2800" dirty="0"/>
              <a:t>》</a:t>
            </a:r>
            <a:r>
              <a:rPr lang="zh-CN" altLang="en-US" sz="2800" dirty="0"/>
              <a:t>。截至</a:t>
            </a:r>
            <a:r>
              <a:rPr lang="en-US" altLang="zh-CN" sz="2800" dirty="0"/>
              <a:t>2008</a:t>
            </a:r>
            <a:r>
              <a:rPr lang="zh-CN" altLang="en-US" sz="2800" dirty="0"/>
              <a:t>年底，全球用户已经超过</a:t>
            </a:r>
            <a:r>
              <a:rPr lang="en-US" altLang="zh-CN" sz="2800" dirty="0"/>
              <a:t>3500</a:t>
            </a:r>
            <a:r>
              <a:rPr lang="zh-CN" altLang="en-US" sz="2800" dirty="0"/>
              <a:t>万。</a:t>
            </a:r>
          </a:p>
        </p:txBody>
      </p:sp>
      <p:sp>
        <p:nvSpPr>
          <p:cNvPr id="8" name="矩形 7"/>
          <p:cNvSpPr/>
          <p:nvPr/>
        </p:nvSpPr>
        <p:spPr>
          <a:xfrm>
            <a:off x="1259632" y="116632"/>
            <a:ext cx="6643165" cy="584775"/>
          </a:xfrm>
          <a:prstGeom prst="rect">
            <a:avLst/>
          </a:prstGeom>
        </p:spPr>
        <p:txBody>
          <a:bodyPr wrap="none">
            <a:spAutoFit/>
          </a:bodyPr>
          <a:lstStyle/>
          <a:p>
            <a:r>
              <a:rPr lang="zh-CN" altLang="en-US" sz="3200" b="1" dirty="0" smtClean="0"/>
              <a:t>任务三   了解历史上产量最大的名车</a:t>
            </a:r>
            <a:endParaRPr lang="zh-CN" altLang="en-US" sz="3200" b="1" dirty="0"/>
          </a:p>
        </p:txBody>
      </p:sp>
    </p:spTree>
    <p:extLst>
      <p:ext uri="{BB962C8B-B14F-4D97-AF65-F5344CB8AC3E}">
        <p14:creationId xmlns:p14="http://schemas.microsoft.com/office/powerpoint/2010/main" val="1575782937"/>
      </p:ext>
    </p:extLst>
  </p:cSld>
  <p:clrMapOvr>
    <a:masterClrMapping/>
  </p:clrMapOvr>
  <p:transition>
    <p:fade/>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259632" y="116632"/>
            <a:ext cx="6643165" cy="584775"/>
          </a:xfrm>
          <a:prstGeom prst="rect">
            <a:avLst/>
          </a:prstGeom>
        </p:spPr>
        <p:txBody>
          <a:bodyPr wrap="none">
            <a:spAutoFit/>
          </a:bodyPr>
          <a:lstStyle/>
          <a:p>
            <a:r>
              <a:rPr lang="zh-CN" altLang="en-US" sz="3200" b="1" dirty="0" smtClean="0"/>
              <a:t>任务三   了解历史上产量最大的名车</a:t>
            </a:r>
            <a:endParaRPr lang="zh-CN" altLang="en-US" sz="3200" b="1" dirty="0"/>
          </a:p>
        </p:txBody>
      </p:sp>
      <p:sp>
        <p:nvSpPr>
          <p:cNvPr id="6" name="矩形 5"/>
          <p:cNvSpPr/>
          <p:nvPr/>
        </p:nvSpPr>
        <p:spPr>
          <a:xfrm>
            <a:off x="179512" y="1124744"/>
            <a:ext cx="5711820" cy="523220"/>
          </a:xfrm>
          <a:prstGeom prst="rect">
            <a:avLst/>
          </a:prstGeom>
        </p:spPr>
        <p:txBody>
          <a:bodyPr wrap="none">
            <a:spAutoFit/>
          </a:bodyPr>
          <a:lstStyle/>
          <a:p>
            <a:r>
              <a:rPr lang="zh-CN" altLang="zh-CN" sz="2800" kern="100" dirty="0">
                <a:cs typeface="Times New Roman" panose="02020603050405020304" pitchFamily="18" charset="0"/>
              </a:rPr>
              <a:t>（</a:t>
            </a:r>
            <a:r>
              <a:rPr lang="en-US" altLang="zh-CN" sz="2800" kern="100" dirty="0">
                <a:cs typeface="Times New Roman" panose="02020603050405020304" pitchFamily="18" charset="0"/>
              </a:rPr>
              <a:t>1</a:t>
            </a:r>
            <a:r>
              <a:rPr lang="zh-CN" altLang="zh-CN" sz="2800" kern="100" dirty="0">
                <a:cs typeface="Times New Roman" panose="02020603050405020304" pitchFamily="18" charset="0"/>
              </a:rPr>
              <a:t>）第一代花冠：</a:t>
            </a:r>
            <a:r>
              <a:rPr lang="en-US" altLang="zh-CN" sz="2800" kern="100" dirty="0">
                <a:cs typeface="Times New Roman" panose="02020603050405020304" pitchFamily="18" charset="0"/>
              </a:rPr>
              <a:t>1966</a:t>
            </a:r>
            <a:r>
              <a:rPr lang="zh-CN" altLang="zh-CN" sz="2800" kern="100" dirty="0">
                <a:cs typeface="Times New Roman" panose="02020603050405020304" pitchFamily="18" charset="0"/>
              </a:rPr>
              <a:t>——</a:t>
            </a:r>
            <a:r>
              <a:rPr lang="en-US" altLang="zh-CN" sz="2800" kern="100" dirty="0">
                <a:cs typeface="Times New Roman" panose="02020603050405020304" pitchFamily="18" charset="0"/>
              </a:rPr>
              <a:t>1970</a:t>
            </a:r>
            <a:r>
              <a:rPr lang="zh-CN" altLang="zh-CN" sz="2800" kern="100" dirty="0">
                <a:cs typeface="Times New Roman" panose="02020603050405020304" pitchFamily="18" charset="0"/>
              </a:rPr>
              <a:t>年</a:t>
            </a:r>
            <a:endParaRPr lang="zh-CN" altLang="en-US" sz="2800" dirty="0"/>
          </a:p>
        </p:txBody>
      </p:sp>
      <p:pic>
        <p:nvPicPr>
          <p:cNvPr id="24578" name="Picture 26" descr="“花样年华” 解密丰田花冠10代历史 汽车之家"/>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3939" y="2071301"/>
            <a:ext cx="4858141" cy="28698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矩形 6"/>
          <p:cNvSpPr/>
          <p:nvPr/>
        </p:nvSpPr>
        <p:spPr>
          <a:xfrm>
            <a:off x="5220072" y="1560527"/>
            <a:ext cx="3491880" cy="5262979"/>
          </a:xfrm>
          <a:prstGeom prst="rect">
            <a:avLst/>
          </a:prstGeom>
        </p:spPr>
        <p:txBody>
          <a:bodyPr wrap="square">
            <a:spAutoFit/>
          </a:bodyPr>
          <a:lstStyle/>
          <a:p>
            <a:pPr>
              <a:lnSpc>
                <a:spcPct val="150000"/>
              </a:lnSpc>
            </a:pPr>
            <a:r>
              <a:rPr lang="zh-CN" altLang="zh-CN" sz="2800" kern="100" dirty="0">
                <a:cs typeface="Times New Roman" panose="02020603050405020304" pitchFamily="18" charset="0"/>
              </a:rPr>
              <a:t>这款车以丰田公司“让所有人都能拥有汽车”这一创业初衷作为理念，汇集了丰田的技术精华，是当时具有最高性能水平和商品吸引力的划时代</a:t>
            </a:r>
            <a:r>
              <a:rPr lang="zh-CN" altLang="zh-CN" sz="2800" kern="100" dirty="0" smtClean="0">
                <a:cs typeface="Times New Roman" panose="02020603050405020304" pitchFamily="18" charset="0"/>
              </a:rPr>
              <a:t>“紧凑型轿车”</a:t>
            </a:r>
            <a:r>
              <a:rPr lang="zh-CN" altLang="en-US" sz="2800" kern="100" dirty="0" smtClean="0">
                <a:cs typeface="Times New Roman" panose="02020603050405020304" pitchFamily="18" charset="0"/>
              </a:rPr>
              <a:t>。</a:t>
            </a:r>
            <a:endParaRPr lang="zh-CN" altLang="en-US" sz="2800" dirty="0"/>
          </a:p>
        </p:txBody>
      </p:sp>
    </p:spTree>
    <p:extLst>
      <p:ext uri="{BB962C8B-B14F-4D97-AF65-F5344CB8AC3E}">
        <p14:creationId xmlns:p14="http://schemas.microsoft.com/office/powerpoint/2010/main" val="3697539543"/>
      </p:ext>
    </p:extLst>
  </p:cSld>
  <p:clrMapOvr>
    <a:masterClrMapping/>
  </p:clrMapOvr>
  <p:transition>
    <p:fade/>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259632" y="116632"/>
            <a:ext cx="6643165" cy="584775"/>
          </a:xfrm>
          <a:prstGeom prst="rect">
            <a:avLst/>
          </a:prstGeom>
        </p:spPr>
        <p:txBody>
          <a:bodyPr wrap="none">
            <a:spAutoFit/>
          </a:bodyPr>
          <a:lstStyle/>
          <a:p>
            <a:r>
              <a:rPr lang="zh-CN" altLang="en-US" sz="3200" b="1" dirty="0" smtClean="0"/>
              <a:t>任务三   了解历史上产量最大的名车</a:t>
            </a:r>
            <a:endParaRPr lang="zh-CN" altLang="en-US" sz="3200" b="1" dirty="0"/>
          </a:p>
        </p:txBody>
      </p:sp>
      <p:sp>
        <p:nvSpPr>
          <p:cNvPr id="6" name="矩形 5"/>
          <p:cNvSpPr/>
          <p:nvPr/>
        </p:nvSpPr>
        <p:spPr>
          <a:xfrm>
            <a:off x="179512" y="980728"/>
            <a:ext cx="5171609" cy="523220"/>
          </a:xfrm>
          <a:prstGeom prst="rect">
            <a:avLst/>
          </a:prstGeom>
        </p:spPr>
        <p:txBody>
          <a:bodyPr wrap="none">
            <a:spAutoFit/>
          </a:bodyPr>
          <a:lstStyle/>
          <a:p>
            <a:r>
              <a:rPr lang="zh-CN" altLang="zh-CN" sz="2800" kern="100" dirty="0">
                <a:cs typeface="Times New Roman" panose="02020603050405020304" pitchFamily="18" charset="0"/>
              </a:rPr>
              <a:t>（</a:t>
            </a:r>
            <a:r>
              <a:rPr lang="en-US" altLang="zh-CN" sz="2800" kern="100" dirty="0">
                <a:cs typeface="Times New Roman" panose="02020603050405020304" pitchFamily="18" charset="0"/>
              </a:rPr>
              <a:t>2</a:t>
            </a:r>
            <a:r>
              <a:rPr lang="zh-CN" altLang="zh-CN" sz="2800" kern="100" dirty="0">
                <a:cs typeface="Times New Roman" panose="02020603050405020304" pitchFamily="18" charset="0"/>
              </a:rPr>
              <a:t>）第二代花冠：</a:t>
            </a:r>
            <a:r>
              <a:rPr lang="en-US" altLang="zh-CN" sz="2800" kern="100" dirty="0">
                <a:cs typeface="Times New Roman" panose="02020603050405020304" pitchFamily="18" charset="0"/>
              </a:rPr>
              <a:t>1970-1974</a:t>
            </a:r>
            <a:r>
              <a:rPr lang="zh-CN" altLang="zh-CN" sz="2800" kern="100" dirty="0">
                <a:cs typeface="Times New Roman" panose="02020603050405020304" pitchFamily="18" charset="0"/>
              </a:rPr>
              <a:t>年</a:t>
            </a:r>
            <a:endParaRPr lang="zh-CN" altLang="en-US" sz="2800" dirty="0"/>
          </a:p>
        </p:txBody>
      </p:sp>
      <p:pic>
        <p:nvPicPr>
          <p:cNvPr id="25602" name="Picture 2"/>
          <p:cNvPicPr>
            <a:picLocks noChangeAspect="1" noChangeArrowheads="1"/>
          </p:cNvPicPr>
          <p:nvPr/>
        </p:nvPicPr>
        <p:blipFill>
          <a:blip r:embed="rId2">
            <a:extLst>
              <a:ext uri="{28A0092B-C50C-407E-A947-70E740481C1C}">
                <a14:useLocalDpi xmlns:a14="http://schemas.microsoft.com/office/drawing/2010/main" val="0"/>
              </a:ext>
            </a:extLst>
          </a:blip>
          <a:srcRect l="5240" r="7367"/>
          <a:stretch>
            <a:fillRect/>
          </a:stretch>
        </p:blipFill>
        <p:spPr bwMode="auto">
          <a:xfrm>
            <a:off x="279291" y="1744910"/>
            <a:ext cx="4685475" cy="29082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矩形 6"/>
          <p:cNvSpPr/>
          <p:nvPr/>
        </p:nvSpPr>
        <p:spPr>
          <a:xfrm>
            <a:off x="5148064" y="1503948"/>
            <a:ext cx="3707904" cy="3970318"/>
          </a:xfrm>
          <a:prstGeom prst="rect">
            <a:avLst/>
          </a:prstGeom>
        </p:spPr>
        <p:txBody>
          <a:bodyPr wrap="square">
            <a:spAutoFit/>
          </a:bodyPr>
          <a:lstStyle/>
          <a:p>
            <a:pPr indent="266700" algn="just">
              <a:spcAft>
                <a:spcPts val="0"/>
              </a:spcAft>
            </a:pPr>
            <a:r>
              <a:rPr lang="zh-CN" altLang="zh-CN" sz="2800" kern="100" dirty="0" smtClean="0">
                <a:cs typeface="Times New Roman" panose="02020603050405020304" pitchFamily="18" charset="0"/>
              </a:rPr>
              <a:t>花冠</a:t>
            </a:r>
            <a:r>
              <a:rPr lang="en-US" altLang="zh-CN" sz="2800" kern="100" dirty="0" smtClean="0">
                <a:cs typeface="Times New Roman" panose="02020603050405020304" pitchFamily="18" charset="0"/>
              </a:rPr>
              <a:t>LEVIN</a:t>
            </a:r>
            <a:r>
              <a:rPr lang="zh-CN" altLang="zh-CN" sz="2800" kern="100" dirty="0" smtClean="0">
                <a:cs typeface="Times New Roman" panose="02020603050405020304" pitchFamily="18" charset="0"/>
              </a:rPr>
              <a:t>动</a:t>
            </a:r>
            <a:r>
              <a:rPr lang="zh-CN" altLang="zh-CN" sz="2800" kern="100" dirty="0">
                <a:cs typeface="Times New Roman" panose="02020603050405020304" pitchFamily="18" charset="0"/>
              </a:rPr>
              <a:t>如闪电，紧凑小巧的车身搭载着</a:t>
            </a:r>
            <a:r>
              <a:rPr lang="en-US" altLang="zh-CN" sz="2800" kern="100" dirty="0">
                <a:cs typeface="Times New Roman" panose="02020603050405020304" pitchFamily="18" charset="0"/>
              </a:rPr>
              <a:t>2T-G</a:t>
            </a:r>
            <a:r>
              <a:rPr lang="zh-CN" altLang="zh-CN" sz="2800" kern="100" dirty="0">
                <a:cs typeface="Times New Roman" panose="02020603050405020304" pitchFamily="18" charset="0"/>
              </a:rPr>
              <a:t>型双顶置凸轮轴发动机，可在</a:t>
            </a:r>
            <a:r>
              <a:rPr lang="en-US" altLang="zh-CN" sz="2800" kern="100" dirty="0">
                <a:cs typeface="Times New Roman" panose="02020603050405020304" pitchFamily="18" charset="0"/>
              </a:rPr>
              <a:t>16.3</a:t>
            </a:r>
            <a:r>
              <a:rPr lang="zh-CN" altLang="zh-CN" sz="2800" kern="100" dirty="0">
                <a:cs typeface="Times New Roman" panose="02020603050405020304" pitchFamily="18" charset="0"/>
              </a:rPr>
              <a:t>秒内实现</a:t>
            </a:r>
            <a:r>
              <a:rPr lang="en-US" altLang="zh-CN" sz="2800" kern="100" dirty="0">
                <a:cs typeface="Times New Roman" panose="02020603050405020304" pitchFamily="18" charset="0"/>
              </a:rPr>
              <a:t>0</a:t>
            </a:r>
            <a:r>
              <a:rPr lang="zh-CN" altLang="zh-CN" sz="2800" kern="100" dirty="0">
                <a:cs typeface="Times New Roman" panose="02020603050405020304" pitchFamily="18" charset="0"/>
              </a:rPr>
              <a:t>—</a:t>
            </a:r>
            <a:r>
              <a:rPr lang="en-US" altLang="zh-CN" sz="2800" kern="100" dirty="0">
                <a:cs typeface="Times New Roman" panose="02020603050405020304" pitchFamily="18" charset="0"/>
              </a:rPr>
              <a:t>400</a:t>
            </a:r>
            <a:r>
              <a:rPr lang="zh-CN" altLang="zh-CN" sz="2800" kern="100" dirty="0">
                <a:cs typeface="Times New Roman" panose="02020603050405020304" pitchFamily="18" charset="0"/>
              </a:rPr>
              <a:t>米的加速，最高时速达</a:t>
            </a:r>
            <a:r>
              <a:rPr lang="en-US" altLang="zh-CN" sz="2800" kern="100" dirty="0">
                <a:cs typeface="Times New Roman" panose="02020603050405020304" pitchFamily="18" charset="0"/>
              </a:rPr>
              <a:t>190</a:t>
            </a:r>
            <a:r>
              <a:rPr lang="zh-CN" altLang="zh-CN" sz="2800" kern="100" dirty="0">
                <a:cs typeface="Times New Roman" panose="02020603050405020304" pitchFamily="18" charset="0"/>
              </a:rPr>
              <a:t>公里。</a:t>
            </a:r>
            <a:r>
              <a:rPr lang="en-US" altLang="zh-CN" sz="2800" kern="100" dirty="0">
                <a:cs typeface="Times New Roman" panose="02020603050405020304" pitchFamily="18" charset="0"/>
              </a:rPr>
              <a:t>LEVIN</a:t>
            </a:r>
            <a:r>
              <a:rPr lang="zh-CN" altLang="zh-CN" sz="2800" kern="100" dirty="0">
                <a:cs typeface="Times New Roman" panose="02020603050405020304" pitchFamily="18" charset="0"/>
              </a:rPr>
              <a:t>在国内外的各级车赛中倍受瞩目，取得了辉煌的战绩。</a:t>
            </a:r>
          </a:p>
        </p:txBody>
      </p:sp>
      <p:sp>
        <p:nvSpPr>
          <p:cNvPr id="8" name="矩形 7"/>
          <p:cNvSpPr/>
          <p:nvPr/>
        </p:nvSpPr>
        <p:spPr>
          <a:xfrm>
            <a:off x="1885126" y="4894098"/>
            <a:ext cx="1035861" cy="523220"/>
          </a:xfrm>
          <a:prstGeom prst="rect">
            <a:avLst/>
          </a:prstGeom>
        </p:spPr>
        <p:txBody>
          <a:bodyPr wrap="none">
            <a:spAutoFit/>
          </a:bodyPr>
          <a:lstStyle/>
          <a:p>
            <a:r>
              <a:rPr lang="en-US" altLang="zh-CN" sz="2800" kern="100" dirty="0">
                <a:cs typeface="Times New Roman" panose="02020603050405020304" pitchFamily="18" charset="0"/>
              </a:rPr>
              <a:t>LEVIN</a:t>
            </a:r>
            <a:endParaRPr lang="zh-CN" altLang="en-US" sz="2800" dirty="0"/>
          </a:p>
        </p:txBody>
      </p:sp>
    </p:spTree>
    <p:extLst>
      <p:ext uri="{BB962C8B-B14F-4D97-AF65-F5344CB8AC3E}">
        <p14:creationId xmlns:p14="http://schemas.microsoft.com/office/powerpoint/2010/main" val="4147706666"/>
      </p:ext>
    </p:extLst>
  </p:cSld>
  <p:clrMapOvr>
    <a:masterClrMapping/>
  </p:clrMapOvr>
  <p:transition>
    <p:fade/>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259632" y="116632"/>
            <a:ext cx="6643165" cy="584775"/>
          </a:xfrm>
          <a:prstGeom prst="rect">
            <a:avLst/>
          </a:prstGeom>
        </p:spPr>
        <p:txBody>
          <a:bodyPr wrap="none">
            <a:spAutoFit/>
          </a:bodyPr>
          <a:lstStyle/>
          <a:p>
            <a:r>
              <a:rPr lang="zh-CN" altLang="en-US" sz="3200" b="1" dirty="0" smtClean="0"/>
              <a:t>任务三   了解历史上产量最大的名车</a:t>
            </a:r>
            <a:endParaRPr lang="zh-CN" altLang="en-US" sz="3200" b="1" dirty="0"/>
          </a:p>
        </p:txBody>
      </p:sp>
      <p:sp>
        <p:nvSpPr>
          <p:cNvPr id="6" name="矩形 5"/>
          <p:cNvSpPr/>
          <p:nvPr/>
        </p:nvSpPr>
        <p:spPr>
          <a:xfrm>
            <a:off x="251520" y="980728"/>
            <a:ext cx="4903907" cy="523220"/>
          </a:xfrm>
          <a:prstGeom prst="rect">
            <a:avLst/>
          </a:prstGeom>
        </p:spPr>
        <p:txBody>
          <a:bodyPr wrap="none">
            <a:spAutoFit/>
          </a:bodyPr>
          <a:lstStyle/>
          <a:p>
            <a:r>
              <a:rPr lang="zh-CN" altLang="en-US" sz="2800" dirty="0"/>
              <a:t>（</a:t>
            </a:r>
            <a:r>
              <a:rPr lang="en-US" altLang="zh-CN" sz="2800" dirty="0"/>
              <a:t>3</a:t>
            </a:r>
            <a:r>
              <a:rPr lang="zh-CN" altLang="en-US" sz="2800" dirty="0"/>
              <a:t>）第三代花冠</a:t>
            </a:r>
            <a:r>
              <a:rPr lang="en-US" altLang="zh-CN" sz="2800" dirty="0"/>
              <a:t>.1974-1979</a:t>
            </a:r>
            <a:r>
              <a:rPr lang="zh-CN" altLang="en-US" sz="2800" dirty="0"/>
              <a:t>年</a:t>
            </a:r>
          </a:p>
        </p:txBody>
      </p:sp>
      <p:pic>
        <p:nvPicPr>
          <p:cNvPr id="7" name="图片 6"/>
          <p:cNvPicPr>
            <a:picLocks noChangeAspect="1"/>
          </p:cNvPicPr>
          <p:nvPr/>
        </p:nvPicPr>
        <p:blipFill>
          <a:blip r:embed="rId2"/>
          <a:stretch>
            <a:fillRect/>
          </a:stretch>
        </p:blipFill>
        <p:spPr>
          <a:xfrm>
            <a:off x="379664" y="1988840"/>
            <a:ext cx="4010532" cy="3024336"/>
          </a:xfrm>
          <a:prstGeom prst="rect">
            <a:avLst/>
          </a:prstGeom>
        </p:spPr>
      </p:pic>
      <p:sp>
        <p:nvSpPr>
          <p:cNvPr id="8" name="矩形 7"/>
          <p:cNvSpPr/>
          <p:nvPr/>
        </p:nvSpPr>
        <p:spPr>
          <a:xfrm>
            <a:off x="4390196" y="1628800"/>
            <a:ext cx="4572000" cy="4401205"/>
          </a:xfrm>
          <a:prstGeom prst="rect">
            <a:avLst/>
          </a:prstGeom>
        </p:spPr>
        <p:txBody>
          <a:bodyPr>
            <a:spAutoFit/>
          </a:bodyPr>
          <a:lstStyle/>
          <a:p>
            <a:r>
              <a:rPr lang="zh-CN" altLang="zh-CN" sz="2800" kern="100" dirty="0">
                <a:cs typeface="Times New Roman" panose="02020603050405020304" pitchFamily="18" charset="0"/>
              </a:rPr>
              <a:t>第三代</a:t>
            </a:r>
            <a:r>
              <a:rPr lang="zh-CN" altLang="zh-CN" sz="2800" kern="100" dirty="0" smtClean="0">
                <a:cs typeface="Times New Roman" panose="02020603050405020304" pitchFamily="18" charset="0"/>
              </a:rPr>
              <a:t>花冠上市</a:t>
            </a:r>
            <a:r>
              <a:rPr lang="zh-CN" altLang="zh-CN" sz="2800" kern="100" dirty="0">
                <a:cs typeface="Times New Roman" panose="02020603050405020304" pitchFamily="18" charset="0"/>
              </a:rPr>
              <a:t>当年便以单一车种的生产量超过大众甲克虫而勇夺第一。在优越的综合性能、高品质和高度信赖感的支持下，花冠创造了前所未有的业绩（年产</a:t>
            </a:r>
            <a:r>
              <a:rPr lang="en-US" altLang="zh-CN" sz="2800" kern="100" dirty="0">
                <a:cs typeface="Times New Roman" panose="02020603050405020304" pitchFamily="18" charset="0"/>
              </a:rPr>
              <a:t>375</a:t>
            </a:r>
            <a:r>
              <a:rPr lang="zh-CN" altLang="zh-CN" sz="2800" kern="100" dirty="0">
                <a:cs typeface="Times New Roman" panose="02020603050405020304" pitchFamily="18" charset="0"/>
              </a:rPr>
              <a:t>万辆），并从</a:t>
            </a:r>
            <a:r>
              <a:rPr lang="en-US" altLang="zh-CN" sz="2800" kern="100" dirty="0">
                <a:cs typeface="Times New Roman" panose="02020603050405020304" pitchFamily="18" charset="0"/>
              </a:rPr>
              <a:t>1974</a:t>
            </a:r>
            <a:r>
              <a:rPr lang="zh-CN" altLang="zh-CN" sz="2800" kern="100" dirty="0">
                <a:cs typeface="Times New Roman" panose="02020603050405020304" pitchFamily="18" charset="0"/>
              </a:rPr>
              <a:t>年开始出口，年出口量超过</a:t>
            </a:r>
            <a:r>
              <a:rPr lang="en-US" altLang="zh-CN" sz="2800" kern="100" dirty="0">
                <a:cs typeface="Times New Roman" panose="02020603050405020304" pitchFamily="18" charset="0"/>
              </a:rPr>
              <a:t>30</a:t>
            </a:r>
            <a:r>
              <a:rPr lang="zh-CN" altLang="zh-CN" sz="2800" kern="100" dirty="0">
                <a:cs typeface="Times New Roman" panose="02020603050405020304" pitchFamily="18" charset="0"/>
              </a:rPr>
              <a:t>万辆，这标志着日本确立了汽车先进国家的地位。</a:t>
            </a:r>
            <a:endParaRPr lang="zh-CN" altLang="en-US" sz="2800" dirty="0"/>
          </a:p>
        </p:txBody>
      </p:sp>
    </p:spTree>
    <p:extLst>
      <p:ext uri="{BB962C8B-B14F-4D97-AF65-F5344CB8AC3E}">
        <p14:creationId xmlns:p14="http://schemas.microsoft.com/office/powerpoint/2010/main" val="3614700093"/>
      </p:ext>
    </p:extLst>
  </p:cSld>
  <p:clrMapOvr>
    <a:masterClrMapping/>
  </p:clrMapOvr>
  <p:transition>
    <p:fade/>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259632" y="116632"/>
            <a:ext cx="6643165" cy="584775"/>
          </a:xfrm>
          <a:prstGeom prst="rect">
            <a:avLst/>
          </a:prstGeom>
        </p:spPr>
        <p:txBody>
          <a:bodyPr wrap="none">
            <a:spAutoFit/>
          </a:bodyPr>
          <a:lstStyle/>
          <a:p>
            <a:r>
              <a:rPr lang="zh-CN" altLang="en-US" sz="3200" b="1" dirty="0" smtClean="0"/>
              <a:t>任务三   了解历史上产量最大的名车</a:t>
            </a:r>
            <a:endParaRPr lang="zh-CN" altLang="en-US" sz="3200" b="1" dirty="0"/>
          </a:p>
        </p:txBody>
      </p:sp>
      <p:sp>
        <p:nvSpPr>
          <p:cNvPr id="6" name="矩形 5"/>
          <p:cNvSpPr/>
          <p:nvPr/>
        </p:nvSpPr>
        <p:spPr>
          <a:xfrm>
            <a:off x="251520" y="1052736"/>
            <a:ext cx="5171609" cy="523220"/>
          </a:xfrm>
          <a:prstGeom prst="rect">
            <a:avLst/>
          </a:prstGeom>
        </p:spPr>
        <p:txBody>
          <a:bodyPr wrap="none">
            <a:spAutoFit/>
          </a:bodyPr>
          <a:lstStyle/>
          <a:p>
            <a:r>
              <a:rPr lang="zh-CN" altLang="zh-CN" sz="2800" kern="100" dirty="0">
                <a:cs typeface="Times New Roman" panose="02020603050405020304" pitchFamily="18" charset="0"/>
              </a:rPr>
              <a:t>（</a:t>
            </a:r>
            <a:r>
              <a:rPr lang="en-US" altLang="zh-CN" sz="2800" kern="100" dirty="0">
                <a:cs typeface="Times New Roman" panose="02020603050405020304" pitchFamily="18" charset="0"/>
              </a:rPr>
              <a:t>4</a:t>
            </a:r>
            <a:r>
              <a:rPr lang="zh-CN" altLang="zh-CN" sz="2800" kern="100" dirty="0">
                <a:cs typeface="Times New Roman" panose="02020603050405020304" pitchFamily="18" charset="0"/>
              </a:rPr>
              <a:t>）第四代花冠：</a:t>
            </a:r>
            <a:r>
              <a:rPr lang="en-US" altLang="zh-CN" sz="2800" kern="100" dirty="0">
                <a:cs typeface="Times New Roman" panose="02020603050405020304" pitchFamily="18" charset="0"/>
              </a:rPr>
              <a:t>1979-1983</a:t>
            </a:r>
            <a:r>
              <a:rPr lang="zh-CN" altLang="zh-CN" sz="2800" kern="100" dirty="0">
                <a:cs typeface="Times New Roman" panose="02020603050405020304" pitchFamily="18" charset="0"/>
              </a:rPr>
              <a:t>年</a:t>
            </a:r>
            <a:endParaRPr lang="zh-CN" altLang="en-US" sz="2800" dirty="0"/>
          </a:p>
        </p:txBody>
      </p:sp>
      <p:pic>
        <p:nvPicPr>
          <p:cNvPr id="266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1520" y="1953252"/>
            <a:ext cx="4139676" cy="30963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矩形 6"/>
          <p:cNvSpPr/>
          <p:nvPr/>
        </p:nvSpPr>
        <p:spPr>
          <a:xfrm>
            <a:off x="4391196" y="1575956"/>
            <a:ext cx="4572000" cy="4832092"/>
          </a:xfrm>
          <a:prstGeom prst="rect">
            <a:avLst/>
          </a:prstGeom>
        </p:spPr>
        <p:txBody>
          <a:bodyPr>
            <a:spAutoFit/>
          </a:bodyPr>
          <a:lstStyle/>
          <a:p>
            <a:pPr indent="266700" algn="just">
              <a:spcAft>
                <a:spcPts val="0"/>
              </a:spcAft>
            </a:pPr>
            <a:r>
              <a:rPr lang="zh-CN" altLang="zh-CN" sz="2800" kern="100" dirty="0">
                <a:cs typeface="Times New Roman" panose="02020603050405020304" pitchFamily="18" charset="0"/>
              </a:rPr>
              <a:t>第四代花冠研制开发的主题定在“综合性能优良、引领</a:t>
            </a:r>
            <a:r>
              <a:rPr lang="en-US" altLang="zh-CN" sz="2800" kern="100" dirty="0">
                <a:cs typeface="Times New Roman" panose="02020603050405020304" pitchFamily="18" charset="0"/>
              </a:rPr>
              <a:t>20</a:t>
            </a:r>
            <a:r>
              <a:rPr lang="zh-CN" altLang="zh-CN" sz="2800" kern="100" dirty="0">
                <a:cs typeface="Times New Roman" panose="02020603050405020304" pitchFamily="18" charset="0"/>
              </a:rPr>
              <a:t>世纪</a:t>
            </a:r>
            <a:r>
              <a:rPr lang="en-US" altLang="zh-CN" sz="2800" kern="100" dirty="0">
                <a:cs typeface="Times New Roman" panose="02020603050405020304" pitchFamily="18" charset="0"/>
              </a:rPr>
              <a:t>80</a:t>
            </a:r>
            <a:r>
              <a:rPr lang="zh-CN" altLang="zh-CN" sz="2800" kern="100" dirty="0">
                <a:cs typeface="Times New Roman" panose="02020603050405020304" pitchFamily="18" charset="0"/>
              </a:rPr>
              <a:t>年代潮流的高级普及型汽车”上。在外形上一方面减小汽车的风阻系数，一方面采用与国际商品接轨的直线形新锐的外观设计。 作为战后诞生的汽车，花冠仅用</a:t>
            </a:r>
            <a:r>
              <a:rPr lang="en-US" altLang="zh-CN" sz="2800" kern="100" dirty="0">
                <a:cs typeface="Times New Roman" panose="02020603050405020304" pitchFamily="18" charset="0"/>
              </a:rPr>
              <a:t>16</a:t>
            </a:r>
            <a:r>
              <a:rPr lang="zh-CN" altLang="zh-CN" sz="2800" kern="100" dirty="0">
                <a:cs typeface="Times New Roman" panose="02020603050405020304" pitchFamily="18" charset="0"/>
              </a:rPr>
              <a:t>年零</a:t>
            </a:r>
            <a:r>
              <a:rPr lang="en-US" altLang="zh-CN" sz="2800" kern="100" dirty="0">
                <a:cs typeface="Times New Roman" panose="02020603050405020304" pitchFamily="18" charset="0"/>
              </a:rPr>
              <a:t>4</a:t>
            </a:r>
            <a:r>
              <a:rPr lang="zh-CN" altLang="zh-CN" sz="2800" kern="100" dirty="0">
                <a:cs typeface="Times New Roman" panose="02020603050405020304" pitchFamily="18" charset="0"/>
              </a:rPr>
              <a:t>个月就以最快速度实现了</a:t>
            </a:r>
            <a:r>
              <a:rPr lang="en-US" altLang="zh-CN" sz="2800" kern="100" dirty="0">
                <a:cs typeface="Times New Roman" panose="02020603050405020304" pitchFamily="18" charset="0"/>
              </a:rPr>
              <a:t>1000</a:t>
            </a:r>
            <a:r>
              <a:rPr lang="zh-CN" altLang="zh-CN" sz="2800" kern="100" dirty="0">
                <a:cs typeface="Times New Roman" panose="02020603050405020304" pitchFamily="18" charset="0"/>
              </a:rPr>
              <a:t>万辆的生产目标。</a:t>
            </a:r>
          </a:p>
        </p:txBody>
      </p:sp>
    </p:spTree>
    <p:extLst>
      <p:ext uri="{BB962C8B-B14F-4D97-AF65-F5344CB8AC3E}">
        <p14:creationId xmlns:p14="http://schemas.microsoft.com/office/powerpoint/2010/main" val="2114763708"/>
      </p:ext>
    </p:extLst>
  </p:cSld>
  <p:clrMapOvr>
    <a:masterClrMapping/>
  </p:clrMapOvr>
  <p:transition>
    <p:fade/>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259632" y="116632"/>
            <a:ext cx="6643165" cy="584775"/>
          </a:xfrm>
          <a:prstGeom prst="rect">
            <a:avLst/>
          </a:prstGeom>
        </p:spPr>
        <p:txBody>
          <a:bodyPr wrap="none">
            <a:spAutoFit/>
          </a:bodyPr>
          <a:lstStyle/>
          <a:p>
            <a:r>
              <a:rPr lang="zh-CN" altLang="en-US" sz="3200" b="1" dirty="0" smtClean="0"/>
              <a:t>任务三   了解历史上产量最大的名车</a:t>
            </a:r>
            <a:endParaRPr lang="zh-CN" altLang="en-US" sz="3200" b="1" dirty="0"/>
          </a:p>
        </p:txBody>
      </p:sp>
      <p:sp>
        <p:nvSpPr>
          <p:cNvPr id="6" name="矩形 5"/>
          <p:cNvSpPr/>
          <p:nvPr/>
        </p:nvSpPr>
        <p:spPr>
          <a:xfrm>
            <a:off x="0" y="1052736"/>
            <a:ext cx="5171609" cy="523220"/>
          </a:xfrm>
          <a:prstGeom prst="rect">
            <a:avLst/>
          </a:prstGeom>
        </p:spPr>
        <p:txBody>
          <a:bodyPr wrap="none">
            <a:spAutoFit/>
          </a:bodyPr>
          <a:lstStyle/>
          <a:p>
            <a:r>
              <a:rPr lang="zh-CN" altLang="zh-CN" sz="2800" kern="100" dirty="0">
                <a:cs typeface="Times New Roman" panose="02020603050405020304" pitchFamily="18" charset="0"/>
              </a:rPr>
              <a:t>（</a:t>
            </a:r>
            <a:r>
              <a:rPr lang="en-US" altLang="zh-CN" sz="2800" kern="100" dirty="0">
                <a:cs typeface="Times New Roman" panose="02020603050405020304" pitchFamily="18" charset="0"/>
              </a:rPr>
              <a:t>5</a:t>
            </a:r>
            <a:r>
              <a:rPr lang="zh-CN" altLang="zh-CN" sz="2800" kern="100" dirty="0">
                <a:cs typeface="Times New Roman" panose="02020603050405020304" pitchFamily="18" charset="0"/>
              </a:rPr>
              <a:t>）第五代花冠：</a:t>
            </a:r>
            <a:r>
              <a:rPr lang="en-US" altLang="zh-CN" sz="2800" kern="100" dirty="0">
                <a:cs typeface="Times New Roman" panose="02020603050405020304" pitchFamily="18" charset="0"/>
              </a:rPr>
              <a:t>1983-1987</a:t>
            </a:r>
            <a:r>
              <a:rPr lang="zh-CN" altLang="zh-CN" sz="2800" kern="100" dirty="0">
                <a:cs typeface="Times New Roman" panose="02020603050405020304" pitchFamily="18" charset="0"/>
              </a:rPr>
              <a:t>年</a:t>
            </a:r>
            <a:endParaRPr lang="zh-CN" altLang="en-US" sz="2800" dirty="0"/>
          </a:p>
        </p:txBody>
      </p:sp>
      <p:sp>
        <p:nvSpPr>
          <p:cNvPr id="7" name="矩形 6"/>
          <p:cNvSpPr/>
          <p:nvPr/>
        </p:nvSpPr>
        <p:spPr>
          <a:xfrm>
            <a:off x="4766275" y="1719916"/>
            <a:ext cx="4126205" cy="3539430"/>
          </a:xfrm>
          <a:prstGeom prst="rect">
            <a:avLst/>
          </a:prstGeom>
        </p:spPr>
        <p:txBody>
          <a:bodyPr wrap="square">
            <a:spAutoFit/>
          </a:bodyPr>
          <a:lstStyle/>
          <a:p>
            <a:r>
              <a:rPr lang="en-US" altLang="zh-CN" sz="2800" kern="100" dirty="0" smtClean="0">
                <a:cs typeface="Times New Roman" panose="02020603050405020304" pitchFamily="18" charset="0"/>
              </a:rPr>
              <a:t>      </a:t>
            </a:r>
            <a:r>
              <a:rPr lang="zh-CN" altLang="zh-CN" sz="2800" kern="100" dirty="0" smtClean="0">
                <a:cs typeface="Times New Roman" panose="02020603050405020304" pitchFamily="18" charset="0"/>
              </a:rPr>
              <a:t>以</a:t>
            </a:r>
            <a:r>
              <a:rPr lang="zh-CN" altLang="zh-CN" sz="2800" kern="100" dirty="0">
                <a:cs typeface="Times New Roman" panose="02020603050405020304" pitchFamily="18" charset="0"/>
              </a:rPr>
              <a:t>“走在世界最尖端的，最适合家庭使用的汽车”作为基本研发</a:t>
            </a:r>
            <a:r>
              <a:rPr lang="zh-CN" altLang="zh-CN" sz="2800" kern="100" dirty="0" smtClean="0">
                <a:cs typeface="Times New Roman" panose="02020603050405020304" pitchFamily="18" charset="0"/>
              </a:rPr>
              <a:t>理念</a:t>
            </a:r>
            <a:r>
              <a:rPr lang="zh-CN" altLang="en-US" sz="2800" kern="100" dirty="0" smtClean="0">
                <a:cs typeface="Times New Roman" panose="02020603050405020304" pitchFamily="18" charset="0"/>
              </a:rPr>
              <a:t>。</a:t>
            </a:r>
            <a:r>
              <a:rPr lang="zh-CN" altLang="zh-CN" sz="2800" dirty="0" smtClean="0"/>
              <a:t>首次</a:t>
            </a:r>
            <a:r>
              <a:rPr lang="zh-CN" altLang="zh-CN" sz="2800" dirty="0"/>
              <a:t>采用乘坐舒适性和经济性俱佳的</a:t>
            </a:r>
            <a:r>
              <a:rPr lang="en-US" altLang="zh-CN" sz="2800" dirty="0"/>
              <a:t>FF</a:t>
            </a:r>
            <a:r>
              <a:rPr lang="zh-CN" altLang="zh-CN" sz="2800" dirty="0"/>
              <a:t>（前轮驱动方式）前置发动机</a:t>
            </a:r>
            <a:r>
              <a:rPr lang="zh-CN" altLang="zh-CN" sz="2800" dirty="0" smtClean="0"/>
              <a:t>。</a:t>
            </a:r>
            <a:r>
              <a:rPr lang="zh-CN" altLang="en-US" sz="2800" dirty="0"/>
              <a:t>整车采用了“折背式车身”的外形</a:t>
            </a:r>
            <a:r>
              <a:rPr lang="zh-CN" altLang="en-US" sz="2800" dirty="0" smtClean="0"/>
              <a:t>设计。</a:t>
            </a:r>
            <a:endParaRPr lang="zh-CN" altLang="en-US" sz="2800" dirty="0"/>
          </a:p>
        </p:txBody>
      </p:sp>
      <p:pic>
        <p:nvPicPr>
          <p:cNvPr id="276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2657" y="1927285"/>
            <a:ext cx="4543618" cy="30052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117668314"/>
      </p:ext>
    </p:extLst>
  </p:cSld>
  <p:clrMapOvr>
    <a:masterClrMapping/>
  </p:clrMapOvr>
  <p:transition>
    <p:fade/>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259632" y="116632"/>
            <a:ext cx="6643165" cy="584775"/>
          </a:xfrm>
          <a:prstGeom prst="rect">
            <a:avLst/>
          </a:prstGeom>
        </p:spPr>
        <p:txBody>
          <a:bodyPr wrap="none">
            <a:spAutoFit/>
          </a:bodyPr>
          <a:lstStyle/>
          <a:p>
            <a:r>
              <a:rPr lang="zh-CN" altLang="en-US" sz="3200" b="1" dirty="0" smtClean="0"/>
              <a:t>任务三   了解历史上产量最大的名车</a:t>
            </a:r>
            <a:endParaRPr lang="zh-CN" altLang="en-US" sz="3200" b="1" dirty="0"/>
          </a:p>
        </p:txBody>
      </p:sp>
      <p:sp>
        <p:nvSpPr>
          <p:cNvPr id="6" name="矩形 5"/>
          <p:cNvSpPr/>
          <p:nvPr/>
        </p:nvSpPr>
        <p:spPr>
          <a:xfrm>
            <a:off x="300875" y="1052736"/>
            <a:ext cx="2880917" cy="523220"/>
          </a:xfrm>
          <a:prstGeom prst="rect">
            <a:avLst/>
          </a:prstGeom>
        </p:spPr>
        <p:txBody>
          <a:bodyPr wrap="none">
            <a:spAutoFit/>
          </a:bodyPr>
          <a:lstStyle/>
          <a:p>
            <a:r>
              <a:rPr lang="zh-CN" altLang="zh-CN" sz="2800" kern="100" dirty="0">
                <a:cs typeface="Times New Roman" panose="02020603050405020304" pitchFamily="18" charset="0"/>
              </a:rPr>
              <a:t>（</a:t>
            </a:r>
            <a:r>
              <a:rPr lang="en-US" altLang="zh-CN" sz="2800" kern="100" dirty="0">
                <a:cs typeface="Times New Roman" panose="02020603050405020304" pitchFamily="18" charset="0"/>
              </a:rPr>
              <a:t>6</a:t>
            </a:r>
            <a:r>
              <a:rPr lang="zh-CN" altLang="zh-CN" sz="2800" kern="100" dirty="0">
                <a:cs typeface="Times New Roman" panose="02020603050405020304" pitchFamily="18" charset="0"/>
              </a:rPr>
              <a:t>）第六代花冠</a:t>
            </a:r>
            <a:endParaRPr lang="zh-CN" altLang="en-US" sz="2800" dirty="0"/>
          </a:p>
        </p:txBody>
      </p:sp>
      <p:pic>
        <p:nvPicPr>
          <p:cNvPr id="286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51920" y="908720"/>
            <a:ext cx="4474783" cy="259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矩形 6"/>
          <p:cNvSpPr/>
          <p:nvPr/>
        </p:nvSpPr>
        <p:spPr>
          <a:xfrm>
            <a:off x="407403" y="3551729"/>
            <a:ext cx="8347622" cy="3108543"/>
          </a:xfrm>
          <a:prstGeom prst="rect">
            <a:avLst/>
          </a:prstGeom>
        </p:spPr>
        <p:txBody>
          <a:bodyPr wrap="square">
            <a:spAutoFit/>
          </a:bodyPr>
          <a:lstStyle/>
          <a:p>
            <a:r>
              <a:rPr lang="en-US" altLang="zh-CN" sz="2800" kern="100" dirty="0" smtClean="0">
                <a:cs typeface="Times New Roman" panose="02020603050405020304" pitchFamily="18" charset="0"/>
              </a:rPr>
              <a:t>         </a:t>
            </a:r>
            <a:r>
              <a:rPr lang="zh-CN" altLang="zh-CN" sz="2800" kern="100" dirty="0" smtClean="0">
                <a:cs typeface="Times New Roman" panose="02020603050405020304" pitchFamily="18" charset="0"/>
              </a:rPr>
              <a:t>追求</a:t>
            </a:r>
            <a:r>
              <a:rPr lang="zh-CN" altLang="zh-CN" sz="2800" kern="100" dirty="0">
                <a:cs typeface="Times New Roman" panose="02020603050405020304" pitchFamily="18" charset="0"/>
              </a:rPr>
              <a:t>更高层次的</a:t>
            </a:r>
            <a:r>
              <a:rPr lang="zh-CN" altLang="zh-CN" sz="2800" kern="100" dirty="0" smtClean="0">
                <a:cs typeface="Times New Roman" panose="02020603050405020304" pitchFamily="18" charset="0"/>
              </a:rPr>
              <a:t>品质</a:t>
            </a:r>
            <a:r>
              <a:rPr lang="zh-CN" altLang="en-US" sz="2800" kern="100" dirty="0" smtClean="0">
                <a:cs typeface="Times New Roman" panose="02020603050405020304" pitchFamily="18" charset="0"/>
              </a:rPr>
              <a:t>，</a:t>
            </a:r>
            <a:r>
              <a:rPr lang="zh-CN" altLang="zh-CN" sz="2800" kern="100" dirty="0" smtClean="0">
                <a:cs typeface="Times New Roman" panose="02020603050405020304" pitchFamily="18" charset="0"/>
              </a:rPr>
              <a:t>在</a:t>
            </a:r>
            <a:r>
              <a:rPr lang="zh-CN" altLang="zh-CN" sz="2800" kern="100" dirty="0">
                <a:cs typeface="Times New Roman" panose="02020603050405020304" pitchFamily="18" charset="0"/>
              </a:rPr>
              <a:t>机械性能方面，本着“通过超群的车辆性能实现驾驶乐趣”这一开发理念，汇聚以往积累的丰田技术力量，开发并装配了大功率、低燃耗、高灵敏度、噪音小的双顶置凸轮轴发动机。在内饰方面，室内整体的全装饰化和零件质感的协调，彰显出高品质感。通过这一系列举措，给用户带来深厚的满足感。</a:t>
            </a:r>
            <a:endParaRPr lang="zh-CN" altLang="en-US" sz="2800" dirty="0"/>
          </a:p>
        </p:txBody>
      </p:sp>
    </p:spTree>
    <p:extLst>
      <p:ext uri="{BB962C8B-B14F-4D97-AF65-F5344CB8AC3E}">
        <p14:creationId xmlns:p14="http://schemas.microsoft.com/office/powerpoint/2010/main" val="4051377629"/>
      </p:ext>
    </p:extLst>
  </p:cSld>
  <p:clrMapOvr>
    <a:masterClrMapping/>
  </p:clrMapOvr>
  <p:transition>
    <p:fade/>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259632" y="116632"/>
            <a:ext cx="6643165" cy="584775"/>
          </a:xfrm>
          <a:prstGeom prst="rect">
            <a:avLst/>
          </a:prstGeom>
        </p:spPr>
        <p:txBody>
          <a:bodyPr wrap="none">
            <a:spAutoFit/>
          </a:bodyPr>
          <a:lstStyle/>
          <a:p>
            <a:r>
              <a:rPr lang="zh-CN" altLang="en-US" sz="3200" b="1" dirty="0" smtClean="0"/>
              <a:t>任务三   了解历史上产量最大的名车</a:t>
            </a:r>
            <a:endParaRPr lang="zh-CN" altLang="en-US" sz="3200" b="1" dirty="0"/>
          </a:p>
        </p:txBody>
      </p:sp>
      <p:sp>
        <p:nvSpPr>
          <p:cNvPr id="6" name="矩形 5"/>
          <p:cNvSpPr/>
          <p:nvPr/>
        </p:nvSpPr>
        <p:spPr>
          <a:xfrm>
            <a:off x="179512" y="1124744"/>
            <a:ext cx="5253361" cy="523220"/>
          </a:xfrm>
          <a:prstGeom prst="rect">
            <a:avLst/>
          </a:prstGeom>
        </p:spPr>
        <p:txBody>
          <a:bodyPr wrap="none">
            <a:spAutoFit/>
          </a:bodyPr>
          <a:lstStyle/>
          <a:p>
            <a:r>
              <a:rPr lang="zh-CN" altLang="zh-CN" sz="2800" kern="100" dirty="0">
                <a:cs typeface="Times New Roman" panose="02020603050405020304" pitchFamily="18" charset="0"/>
              </a:rPr>
              <a:t>（</a:t>
            </a:r>
            <a:r>
              <a:rPr lang="en-US" altLang="zh-CN" sz="2800" kern="100" dirty="0">
                <a:cs typeface="Times New Roman" panose="02020603050405020304" pitchFamily="18" charset="0"/>
              </a:rPr>
              <a:t>7</a:t>
            </a:r>
            <a:r>
              <a:rPr lang="zh-CN" altLang="zh-CN" sz="2800" kern="100" dirty="0">
                <a:cs typeface="Times New Roman" panose="02020603050405020304" pitchFamily="18" charset="0"/>
              </a:rPr>
              <a:t>）第七代花冠： </a:t>
            </a:r>
            <a:r>
              <a:rPr lang="en-US" altLang="zh-CN" sz="2800" kern="100" dirty="0">
                <a:cs typeface="Times New Roman" panose="02020603050405020304" pitchFamily="18" charset="0"/>
              </a:rPr>
              <a:t>1991-1995</a:t>
            </a:r>
            <a:r>
              <a:rPr lang="zh-CN" altLang="zh-CN" sz="2800" kern="100" dirty="0">
                <a:cs typeface="Times New Roman" panose="02020603050405020304" pitchFamily="18" charset="0"/>
              </a:rPr>
              <a:t>年</a:t>
            </a:r>
            <a:endParaRPr lang="zh-CN" altLang="en-US" sz="2800" dirty="0"/>
          </a:p>
        </p:txBody>
      </p:sp>
      <p:sp>
        <p:nvSpPr>
          <p:cNvPr id="7" name="矩形 6"/>
          <p:cNvSpPr/>
          <p:nvPr/>
        </p:nvSpPr>
        <p:spPr>
          <a:xfrm>
            <a:off x="5581181" y="701407"/>
            <a:ext cx="3528392" cy="5909310"/>
          </a:xfrm>
          <a:prstGeom prst="rect">
            <a:avLst/>
          </a:prstGeom>
        </p:spPr>
        <p:txBody>
          <a:bodyPr wrap="square">
            <a:spAutoFit/>
          </a:bodyPr>
          <a:lstStyle/>
          <a:p>
            <a:pPr>
              <a:lnSpc>
                <a:spcPct val="150000"/>
              </a:lnSpc>
            </a:pPr>
            <a:r>
              <a:rPr lang="en-US" altLang="zh-CN" sz="2800" kern="100" dirty="0">
                <a:latin typeface="宋体" panose="02010600030101010101" pitchFamily="2" charset="-122"/>
                <a:cs typeface="Times New Roman" panose="02020603050405020304" pitchFamily="18" charset="0"/>
              </a:rPr>
              <a:t>1991</a:t>
            </a:r>
            <a:r>
              <a:rPr lang="zh-CN" altLang="zh-CN" sz="2800" kern="100" dirty="0">
                <a:cs typeface="Times New Roman" panose="02020603050405020304" pitchFamily="18" charset="0"/>
              </a:rPr>
              <a:t>年，初次登场的第七代产品，被称为花冠系列中最豪华的车型。丰田立足于“把握新时代脉动，创造新世纪标准”的理念基础，开发出了具有新品质的、世界级标准的新车型。</a:t>
            </a:r>
            <a:endParaRPr lang="zh-CN" altLang="en-US" sz="2800" dirty="0"/>
          </a:p>
        </p:txBody>
      </p:sp>
      <p:pic>
        <p:nvPicPr>
          <p:cNvPr id="296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4479" y="1669815"/>
            <a:ext cx="4948058" cy="34873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221906370"/>
      </p:ext>
    </p:extLst>
  </p:cSld>
  <p:clrMapOvr>
    <a:masterClrMapping/>
  </p:clrMapOvr>
  <p:transition>
    <p:fade/>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259632" y="116632"/>
            <a:ext cx="6643165" cy="584775"/>
          </a:xfrm>
          <a:prstGeom prst="rect">
            <a:avLst/>
          </a:prstGeom>
        </p:spPr>
        <p:txBody>
          <a:bodyPr wrap="none">
            <a:spAutoFit/>
          </a:bodyPr>
          <a:lstStyle/>
          <a:p>
            <a:r>
              <a:rPr lang="zh-CN" altLang="en-US" sz="3200" b="1" dirty="0" smtClean="0"/>
              <a:t>任务三   了解历史上产量最大的名车</a:t>
            </a:r>
            <a:endParaRPr lang="zh-CN" altLang="en-US" sz="3200" b="1" dirty="0"/>
          </a:p>
        </p:txBody>
      </p:sp>
      <p:pic>
        <p:nvPicPr>
          <p:cNvPr id="307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1519" y="1783268"/>
            <a:ext cx="4221273" cy="31578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矩形 5"/>
          <p:cNvSpPr/>
          <p:nvPr/>
        </p:nvSpPr>
        <p:spPr>
          <a:xfrm>
            <a:off x="0" y="980728"/>
            <a:ext cx="5171609" cy="523220"/>
          </a:xfrm>
          <a:prstGeom prst="rect">
            <a:avLst/>
          </a:prstGeom>
        </p:spPr>
        <p:txBody>
          <a:bodyPr wrap="none">
            <a:spAutoFit/>
          </a:bodyPr>
          <a:lstStyle/>
          <a:p>
            <a:r>
              <a:rPr lang="zh-CN" altLang="zh-CN" sz="2800" kern="100" dirty="0">
                <a:cs typeface="Times New Roman" panose="02020603050405020304" pitchFamily="18" charset="0"/>
              </a:rPr>
              <a:t>（</a:t>
            </a:r>
            <a:r>
              <a:rPr lang="en-US" altLang="zh-CN" sz="2800" kern="100" dirty="0">
                <a:cs typeface="Times New Roman" panose="02020603050405020304" pitchFamily="18" charset="0"/>
              </a:rPr>
              <a:t>8</a:t>
            </a:r>
            <a:r>
              <a:rPr lang="zh-CN" altLang="zh-CN" sz="2800" kern="100" dirty="0">
                <a:cs typeface="Times New Roman" panose="02020603050405020304" pitchFamily="18" charset="0"/>
              </a:rPr>
              <a:t>）第八代花冠：</a:t>
            </a:r>
            <a:r>
              <a:rPr lang="en-US" altLang="zh-CN" sz="2800" kern="100" dirty="0">
                <a:cs typeface="Times New Roman" panose="02020603050405020304" pitchFamily="18" charset="0"/>
              </a:rPr>
              <a:t>1995-2000</a:t>
            </a:r>
            <a:r>
              <a:rPr lang="zh-CN" altLang="zh-CN" sz="2800" kern="100" dirty="0">
                <a:cs typeface="Times New Roman" panose="02020603050405020304" pitchFamily="18" charset="0"/>
              </a:rPr>
              <a:t>年</a:t>
            </a:r>
            <a:endParaRPr lang="zh-CN" altLang="en-US" sz="2800" dirty="0"/>
          </a:p>
        </p:txBody>
      </p:sp>
      <p:sp>
        <p:nvSpPr>
          <p:cNvPr id="7" name="矩形 6"/>
          <p:cNvSpPr/>
          <p:nvPr/>
        </p:nvSpPr>
        <p:spPr>
          <a:xfrm>
            <a:off x="4716016" y="1445103"/>
            <a:ext cx="4104456" cy="5262979"/>
          </a:xfrm>
          <a:prstGeom prst="rect">
            <a:avLst/>
          </a:prstGeom>
        </p:spPr>
        <p:txBody>
          <a:bodyPr wrap="square">
            <a:spAutoFit/>
          </a:bodyPr>
          <a:lstStyle/>
          <a:p>
            <a:r>
              <a:rPr lang="en-US" altLang="zh-CN" sz="2800" kern="100" dirty="0" smtClean="0">
                <a:cs typeface="Times New Roman" panose="02020603050405020304" pitchFamily="18" charset="0"/>
              </a:rPr>
              <a:t>         </a:t>
            </a:r>
            <a:r>
              <a:rPr lang="zh-CN" altLang="zh-CN" sz="2800" kern="100" dirty="0" smtClean="0">
                <a:cs typeface="Times New Roman" panose="02020603050405020304" pitchFamily="18" charset="0"/>
              </a:rPr>
              <a:t>第八</a:t>
            </a:r>
            <a:r>
              <a:rPr lang="zh-CN" altLang="zh-CN" sz="2800" kern="100" dirty="0">
                <a:cs typeface="Times New Roman" panose="02020603050405020304" pitchFamily="18" charset="0"/>
              </a:rPr>
              <a:t>代花冠继承了整车尺寸均衡和高品质的特点，以企业与社会之间协调发展为目的，努力追求节能和安全性。最终，第八代花冠实现了轿车最大减轻</a:t>
            </a:r>
            <a:r>
              <a:rPr lang="en-US" altLang="zh-CN" sz="2800" kern="100" dirty="0">
                <a:cs typeface="Times New Roman" panose="02020603050405020304" pitchFamily="18" charset="0"/>
              </a:rPr>
              <a:t>50kg</a:t>
            </a:r>
            <a:r>
              <a:rPr lang="zh-CN" altLang="zh-CN" sz="2800" kern="100" dirty="0">
                <a:cs typeface="Times New Roman" panose="02020603050405020304" pitchFamily="18" charset="0"/>
              </a:rPr>
              <a:t>、跑车最大减轻</a:t>
            </a:r>
            <a:r>
              <a:rPr lang="en-US" altLang="zh-CN" sz="2800" kern="100" dirty="0">
                <a:cs typeface="Times New Roman" panose="02020603050405020304" pitchFamily="18" charset="0"/>
              </a:rPr>
              <a:t>70kg</a:t>
            </a:r>
            <a:r>
              <a:rPr lang="zh-CN" altLang="zh-CN" sz="2800" kern="100" dirty="0">
                <a:cs typeface="Times New Roman" panose="02020603050405020304" pitchFamily="18" charset="0"/>
              </a:rPr>
              <a:t>的整体大幅度减重。而且，在确保超低油耗的同时，还实现了高刚性车身及装载安全气囊等安全对应措施。</a:t>
            </a:r>
            <a:endParaRPr lang="zh-CN" altLang="en-US" sz="2800" dirty="0"/>
          </a:p>
        </p:txBody>
      </p:sp>
    </p:spTree>
    <p:extLst>
      <p:ext uri="{BB962C8B-B14F-4D97-AF65-F5344CB8AC3E}">
        <p14:creationId xmlns:p14="http://schemas.microsoft.com/office/powerpoint/2010/main" val="1380489824"/>
      </p:ext>
    </p:extLst>
  </p:cSld>
  <p:clrMapOvr>
    <a:masterClrMapping/>
  </p:clrMapOvr>
  <p:transition>
    <p:fad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259632" y="116632"/>
            <a:ext cx="6324167" cy="584775"/>
          </a:xfrm>
          <a:prstGeom prst="rect">
            <a:avLst/>
          </a:prstGeom>
        </p:spPr>
        <p:txBody>
          <a:bodyPr wrap="none">
            <a:spAutoFit/>
          </a:bodyPr>
          <a:lstStyle/>
          <a:p>
            <a:r>
              <a:rPr lang="zh-CN" altLang="en-US" sz="3200" b="1" dirty="0"/>
              <a:t>任务一    鉴赏汽车时尚的经典车型</a:t>
            </a:r>
            <a:endParaRPr lang="zh-CN" altLang="en-US" sz="3200" b="1" dirty="0"/>
          </a:p>
        </p:txBody>
      </p:sp>
      <p:sp>
        <p:nvSpPr>
          <p:cNvPr id="6" name="矩形 5"/>
          <p:cNvSpPr/>
          <p:nvPr/>
        </p:nvSpPr>
        <p:spPr>
          <a:xfrm>
            <a:off x="539552" y="1196752"/>
            <a:ext cx="3794629" cy="523220"/>
          </a:xfrm>
          <a:prstGeom prst="rect">
            <a:avLst/>
          </a:prstGeom>
        </p:spPr>
        <p:txBody>
          <a:bodyPr wrap="none">
            <a:spAutoFit/>
          </a:bodyPr>
          <a:lstStyle/>
          <a:p>
            <a:pPr>
              <a:spcAft>
                <a:spcPts val="0"/>
              </a:spcAft>
            </a:pPr>
            <a:r>
              <a:rPr lang="zh-CN" altLang="zh-CN" sz="2800" b="1" dirty="0">
                <a:solidFill>
                  <a:srgbClr val="333333"/>
                </a:solidFill>
                <a:latin typeface="宋体" panose="02010600030101010101" pitchFamily="2" charset="-122"/>
                <a:cs typeface="宋体" panose="02010600030101010101" pitchFamily="2" charset="-122"/>
              </a:rPr>
              <a:t>四、</a:t>
            </a:r>
            <a:r>
              <a:rPr lang="en-US" altLang="zh-CN" sz="2800" b="1" dirty="0">
                <a:solidFill>
                  <a:srgbClr val="333333"/>
                </a:solidFill>
                <a:latin typeface="宋体" panose="02010600030101010101" pitchFamily="2" charset="-122"/>
                <a:cs typeface="宋体" panose="02010600030101010101" pitchFamily="2" charset="-122"/>
              </a:rPr>
              <a:t>1939</a:t>
            </a:r>
            <a:r>
              <a:rPr lang="zh-CN" altLang="zh-CN" sz="2800" b="1" dirty="0">
                <a:solidFill>
                  <a:srgbClr val="333333"/>
                </a:solidFill>
                <a:latin typeface="宋体" panose="02010600030101010101" pitchFamily="2" charset="-122"/>
                <a:cs typeface="宋体" panose="02010600030101010101" pitchFamily="2" charset="-122"/>
              </a:rPr>
              <a:t>的</a:t>
            </a:r>
            <a:r>
              <a:rPr lang="zh-CN" altLang="zh-CN" sz="2800" b="1" dirty="0">
                <a:latin typeface="宋体" panose="02010600030101010101" pitchFamily="2" charset="-122"/>
                <a:cs typeface="宋体" panose="02010600030101010101" pitchFamily="2" charset="-122"/>
              </a:rPr>
              <a:t>大众</a:t>
            </a:r>
            <a:r>
              <a:rPr lang="zh-CN" altLang="zh-CN" sz="2800" b="1" dirty="0">
                <a:solidFill>
                  <a:srgbClr val="333333"/>
                </a:solidFill>
                <a:latin typeface="宋体" panose="02010600030101010101" pitchFamily="2" charset="-122"/>
                <a:cs typeface="宋体" panose="02010600030101010101" pitchFamily="2" charset="-122"/>
              </a:rPr>
              <a:t>甲壳虫</a:t>
            </a:r>
            <a:endParaRPr lang="zh-CN" altLang="zh-CN" sz="2800" dirty="0">
              <a:latin typeface="宋体" panose="02010600030101010101" pitchFamily="2" charset="-122"/>
              <a:cs typeface="宋体" panose="02010600030101010101" pitchFamily="2" charset="-122"/>
            </a:endParaRPr>
          </a:p>
        </p:txBody>
      </p:sp>
      <p:pic>
        <p:nvPicPr>
          <p:cNvPr id="3074" name="Picture 8" descr="801"/>
          <p:cNvPicPr>
            <a:picLocks noChangeAspect="1" noChangeArrowheads="1"/>
          </p:cNvPicPr>
          <p:nvPr/>
        </p:nvPicPr>
        <p:blipFill>
          <a:blip r:embed="rId2">
            <a:extLst>
              <a:ext uri="{28A0092B-C50C-407E-A947-70E740481C1C}">
                <a14:useLocalDpi xmlns:a14="http://schemas.microsoft.com/office/drawing/2010/main" val="0"/>
              </a:ext>
            </a:extLst>
          </a:blip>
          <a:srcRect l="1086" t="16292" b="4803"/>
          <a:stretch>
            <a:fillRect/>
          </a:stretch>
        </p:blipFill>
        <p:spPr bwMode="auto">
          <a:xfrm>
            <a:off x="539552" y="2852935"/>
            <a:ext cx="4285375" cy="25307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矩形 6"/>
          <p:cNvSpPr/>
          <p:nvPr/>
        </p:nvSpPr>
        <p:spPr>
          <a:xfrm>
            <a:off x="5076056" y="1480106"/>
            <a:ext cx="3671001" cy="3970318"/>
          </a:xfrm>
          <a:prstGeom prst="rect">
            <a:avLst/>
          </a:prstGeom>
        </p:spPr>
        <p:txBody>
          <a:bodyPr wrap="square">
            <a:spAutoFit/>
          </a:bodyPr>
          <a:lstStyle/>
          <a:p>
            <a:r>
              <a:rPr lang="zh-CN" altLang="zh-CN" sz="2800" kern="100" dirty="0">
                <a:cs typeface="Times New Roman" panose="02020603050405020304" pitchFamily="18" charset="0"/>
              </a:rPr>
              <a:t>采用风冷发动机，排量</a:t>
            </a:r>
            <a:r>
              <a:rPr lang="en-US" altLang="zh-CN" sz="2800" kern="100" dirty="0">
                <a:cs typeface="Times New Roman" panose="02020603050405020304" pitchFamily="18" charset="0"/>
              </a:rPr>
              <a:t>1</a:t>
            </a:r>
            <a:r>
              <a:rPr lang="zh-CN" altLang="zh-CN" sz="2800" kern="100" dirty="0">
                <a:cs typeface="Times New Roman" panose="02020603050405020304" pitchFamily="18" charset="0"/>
              </a:rPr>
              <a:t>升，功率</a:t>
            </a:r>
            <a:r>
              <a:rPr lang="en-US" altLang="zh-CN" sz="2800" kern="100" dirty="0">
                <a:cs typeface="Times New Roman" panose="02020603050405020304" pitchFamily="18" charset="0"/>
              </a:rPr>
              <a:t>26</a:t>
            </a:r>
            <a:r>
              <a:rPr lang="zh-CN" altLang="zh-CN" sz="2800" kern="100" dirty="0">
                <a:cs typeface="Times New Roman" panose="02020603050405020304" pitchFamily="18" charset="0"/>
              </a:rPr>
              <a:t>马力；采用独立悬挂，整体车身；整车自重</a:t>
            </a:r>
            <a:r>
              <a:rPr lang="en-US" altLang="zh-CN" sz="2800" kern="100" dirty="0">
                <a:cs typeface="Times New Roman" panose="02020603050405020304" pitchFamily="18" charset="0"/>
              </a:rPr>
              <a:t>650</a:t>
            </a:r>
            <a:r>
              <a:rPr lang="zh-CN" altLang="zh-CN" sz="2800" kern="100" dirty="0">
                <a:cs typeface="Times New Roman" panose="02020603050405020304" pitchFamily="18" charset="0"/>
              </a:rPr>
              <a:t>公斤，最高时速</a:t>
            </a:r>
            <a:r>
              <a:rPr lang="en-US" altLang="zh-CN" sz="2800" kern="100" dirty="0">
                <a:cs typeface="Times New Roman" panose="02020603050405020304" pitchFamily="18" charset="0"/>
              </a:rPr>
              <a:t>100</a:t>
            </a:r>
            <a:r>
              <a:rPr lang="zh-CN" altLang="zh-CN" sz="2800" kern="100" dirty="0">
                <a:cs typeface="Times New Roman" panose="02020603050405020304" pitchFamily="18" charset="0"/>
              </a:rPr>
              <a:t>公里</a:t>
            </a:r>
            <a:r>
              <a:rPr lang="zh-CN" altLang="zh-CN" sz="2800" kern="100" dirty="0" smtClean="0">
                <a:cs typeface="Times New Roman" panose="02020603050405020304" pitchFamily="18" charset="0"/>
              </a:rPr>
              <a:t>。</a:t>
            </a:r>
            <a:endParaRPr lang="en-US" altLang="zh-CN" sz="2800" kern="100" dirty="0" smtClean="0">
              <a:cs typeface="Times New Roman" panose="02020603050405020304" pitchFamily="18" charset="0"/>
            </a:endParaRPr>
          </a:p>
          <a:p>
            <a:r>
              <a:rPr lang="zh-CN" altLang="zh-CN" sz="2800" dirty="0"/>
              <a:t>百公里油耗要小于</a:t>
            </a:r>
            <a:r>
              <a:rPr lang="en-US" altLang="zh-CN" sz="2800" dirty="0"/>
              <a:t>7</a:t>
            </a:r>
            <a:r>
              <a:rPr lang="zh-CN" altLang="zh-CN" sz="2800" dirty="0"/>
              <a:t>升，有足够一家四口乘坐的空间，易起动，低</a:t>
            </a:r>
            <a:r>
              <a:rPr lang="zh-CN" altLang="zh-CN" sz="2800" dirty="0" smtClean="0"/>
              <a:t>售价</a:t>
            </a:r>
            <a:r>
              <a:rPr lang="zh-CN" altLang="en-US" sz="2800" dirty="0" smtClean="0"/>
              <a:t>。</a:t>
            </a:r>
            <a:endParaRPr lang="zh-CN" altLang="en-US" sz="2800" dirty="0"/>
          </a:p>
        </p:txBody>
      </p:sp>
    </p:spTree>
    <p:extLst>
      <p:ext uri="{BB962C8B-B14F-4D97-AF65-F5344CB8AC3E}">
        <p14:creationId xmlns:p14="http://schemas.microsoft.com/office/powerpoint/2010/main" val="2247116738"/>
      </p:ext>
    </p:extLst>
  </p:cSld>
  <p:clrMapOvr>
    <a:masterClrMapping/>
  </p:clrMapOvr>
  <p:transition>
    <p:fade/>
  </p:transition>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259632" y="116632"/>
            <a:ext cx="6643165" cy="584775"/>
          </a:xfrm>
          <a:prstGeom prst="rect">
            <a:avLst/>
          </a:prstGeom>
        </p:spPr>
        <p:txBody>
          <a:bodyPr wrap="none">
            <a:spAutoFit/>
          </a:bodyPr>
          <a:lstStyle/>
          <a:p>
            <a:r>
              <a:rPr lang="zh-CN" altLang="en-US" sz="3200" b="1" dirty="0" smtClean="0"/>
              <a:t>任务三   了解历史上产量最大的名车</a:t>
            </a:r>
            <a:endParaRPr lang="zh-CN" altLang="en-US" sz="3200" b="1" dirty="0"/>
          </a:p>
        </p:txBody>
      </p:sp>
      <p:sp>
        <p:nvSpPr>
          <p:cNvPr id="6" name="矩形 5"/>
          <p:cNvSpPr/>
          <p:nvPr/>
        </p:nvSpPr>
        <p:spPr>
          <a:xfrm>
            <a:off x="179512" y="1124744"/>
            <a:ext cx="5171609" cy="523220"/>
          </a:xfrm>
          <a:prstGeom prst="rect">
            <a:avLst/>
          </a:prstGeom>
        </p:spPr>
        <p:txBody>
          <a:bodyPr wrap="none">
            <a:spAutoFit/>
          </a:bodyPr>
          <a:lstStyle/>
          <a:p>
            <a:r>
              <a:rPr lang="zh-CN" altLang="zh-CN" sz="2800" kern="100" dirty="0">
                <a:cs typeface="Times New Roman" panose="02020603050405020304" pitchFamily="18" charset="0"/>
              </a:rPr>
              <a:t>（</a:t>
            </a:r>
            <a:r>
              <a:rPr lang="en-US" altLang="zh-CN" sz="2800" kern="100" dirty="0">
                <a:cs typeface="Times New Roman" panose="02020603050405020304" pitchFamily="18" charset="0"/>
              </a:rPr>
              <a:t>9</a:t>
            </a:r>
            <a:r>
              <a:rPr lang="zh-CN" altLang="zh-CN" sz="2800" kern="100" dirty="0">
                <a:cs typeface="Times New Roman" panose="02020603050405020304" pitchFamily="18" charset="0"/>
              </a:rPr>
              <a:t>）第九代花冠：</a:t>
            </a:r>
            <a:r>
              <a:rPr lang="en-US" altLang="zh-CN" sz="2800" kern="100" dirty="0">
                <a:cs typeface="Times New Roman" panose="02020603050405020304" pitchFamily="18" charset="0"/>
              </a:rPr>
              <a:t>2000-2006</a:t>
            </a:r>
            <a:r>
              <a:rPr lang="zh-CN" altLang="zh-CN" sz="2800" kern="100" dirty="0">
                <a:cs typeface="Times New Roman" panose="02020603050405020304" pitchFamily="18" charset="0"/>
              </a:rPr>
              <a:t>年</a:t>
            </a:r>
            <a:endParaRPr lang="zh-CN" altLang="en-US" sz="2800" dirty="0"/>
          </a:p>
        </p:txBody>
      </p:sp>
      <p:pic>
        <p:nvPicPr>
          <p:cNvPr id="317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65682" y="2011240"/>
            <a:ext cx="4165380" cy="32179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矩形 6"/>
          <p:cNvSpPr/>
          <p:nvPr/>
        </p:nvSpPr>
        <p:spPr>
          <a:xfrm>
            <a:off x="4932040" y="2276872"/>
            <a:ext cx="3816423" cy="2246769"/>
          </a:xfrm>
          <a:prstGeom prst="rect">
            <a:avLst/>
          </a:prstGeom>
        </p:spPr>
        <p:txBody>
          <a:bodyPr wrap="square">
            <a:spAutoFit/>
          </a:bodyPr>
          <a:lstStyle/>
          <a:p>
            <a:r>
              <a:rPr lang="zh-CN" altLang="en-US" sz="2800" dirty="0"/>
              <a:t>外观动感且内饰豪华，动力强劲且车内安静，车体宽大且操控灵活，安全预防可靠且撞击保护出色。</a:t>
            </a:r>
          </a:p>
        </p:txBody>
      </p:sp>
    </p:spTree>
    <p:extLst>
      <p:ext uri="{BB962C8B-B14F-4D97-AF65-F5344CB8AC3E}">
        <p14:creationId xmlns:p14="http://schemas.microsoft.com/office/powerpoint/2010/main" val="1176142468"/>
      </p:ext>
    </p:extLst>
  </p:cSld>
  <p:clrMapOvr>
    <a:masterClrMapping/>
  </p:clrMapOvr>
  <p:transition>
    <p:fade/>
  </p:transition>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259632" y="116632"/>
            <a:ext cx="6643165" cy="584775"/>
          </a:xfrm>
          <a:prstGeom prst="rect">
            <a:avLst/>
          </a:prstGeom>
        </p:spPr>
        <p:txBody>
          <a:bodyPr wrap="none">
            <a:spAutoFit/>
          </a:bodyPr>
          <a:lstStyle/>
          <a:p>
            <a:r>
              <a:rPr lang="zh-CN" altLang="en-US" sz="3200" b="1" dirty="0" smtClean="0"/>
              <a:t>任务三   了解历史上产量最大的名车</a:t>
            </a:r>
            <a:endParaRPr lang="zh-CN" altLang="en-US" sz="3200" b="1" dirty="0"/>
          </a:p>
        </p:txBody>
      </p:sp>
      <p:sp>
        <p:nvSpPr>
          <p:cNvPr id="6" name="矩形 5"/>
          <p:cNvSpPr/>
          <p:nvPr/>
        </p:nvSpPr>
        <p:spPr>
          <a:xfrm>
            <a:off x="323528" y="1052736"/>
            <a:ext cx="5354351" cy="523220"/>
          </a:xfrm>
          <a:prstGeom prst="rect">
            <a:avLst/>
          </a:prstGeom>
        </p:spPr>
        <p:txBody>
          <a:bodyPr wrap="none">
            <a:spAutoFit/>
          </a:bodyPr>
          <a:lstStyle/>
          <a:p>
            <a:r>
              <a:rPr lang="zh-CN" altLang="zh-CN" sz="2800" kern="100" dirty="0">
                <a:cs typeface="Times New Roman" panose="02020603050405020304" pitchFamily="18" charset="0"/>
              </a:rPr>
              <a:t>（</a:t>
            </a:r>
            <a:r>
              <a:rPr lang="en-US" altLang="zh-CN" sz="2800" kern="100" dirty="0">
                <a:cs typeface="Times New Roman" panose="02020603050405020304" pitchFamily="18" charset="0"/>
              </a:rPr>
              <a:t>10</a:t>
            </a:r>
            <a:r>
              <a:rPr lang="zh-CN" altLang="zh-CN" sz="2800" kern="100" dirty="0">
                <a:cs typeface="Times New Roman" panose="02020603050405020304" pitchFamily="18" charset="0"/>
              </a:rPr>
              <a:t>）第十代花冠：</a:t>
            </a:r>
            <a:r>
              <a:rPr lang="en-US" altLang="zh-CN" sz="2800" kern="100" dirty="0">
                <a:cs typeface="Times New Roman" panose="02020603050405020304" pitchFamily="18" charset="0"/>
              </a:rPr>
              <a:t>2006-2014</a:t>
            </a:r>
            <a:r>
              <a:rPr lang="zh-CN" altLang="zh-CN" sz="2800" kern="100" dirty="0">
                <a:cs typeface="Times New Roman" panose="02020603050405020304" pitchFamily="18" charset="0"/>
              </a:rPr>
              <a:t>年</a:t>
            </a:r>
            <a:endParaRPr lang="zh-CN" altLang="en-US" sz="2800" dirty="0"/>
          </a:p>
        </p:txBody>
      </p:sp>
      <p:pic>
        <p:nvPicPr>
          <p:cNvPr id="327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99523" y="1672246"/>
            <a:ext cx="4245509" cy="29808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矩形 6"/>
          <p:cNvSpPr/>
          <p:nvPr/>
        </p:nvSpPr>
        <p:spPr>
          <a:xfrm>
            <a:off x="4788024" y="1575956"/>
            <a:ext cx="4023920" cy="4832092"/>
          </a:xfrm>
          <a:prstGeom prst="rect">
            <a:avLst/>
          </a:prstGeom>
        </p:spPr>
        <p:txBody>
          <a:bodyPr wrap="square">
            <a:spAutoFit/>
          </a:bodyPr>
          <a:lstStyle/>
          <a:p>
            <a:r>
              <a:rPr lang="zh-CN" altLang="zh-CN" sz="2800" kern="100" dirty="0">
                <a:solidFill>
                  <a:srgbClr val="333333"/>
                </a:solidFill>
                <a:cs typeface="Arial" panose="020B0604020202020204" pitchFamily="34" charset="0"/>
              </a:rPr>
              <a:t>新车的外观更加时尚，融入了</a:t>
            </a:r>
            <a:r>
              <a:rPr lang="zh-CN" altLang="zh-CN" sz="2800" kern="100" dirty="0">
                <a:cs typeface="Arial" panose="020B0604020202020204" pitchFamily="34" charset="0"/>
              </a:rPr>
              <a:t>丰田</a:t>
            </a:r>
            <a:r>
              <a:rPr lang="zh-CN" altLang="zh-CN" sz="2800" kern="100" dirty="0">
                <a:solidFill>
                  <a:srgbClr val="333333"/>
                </a:solidFill>
                <a:cs typeface="Arial" panose="020B0604020202020204" pitchFamily="34" charset="0"/>
              </a:rPr>
              <a:t>的家族化前脸。动力方面提供了</a:t>
            </a:r>
            <a:r>
              <a:rPr lang="en-US" altLang="zh-CN" sz="2800" kern="100" dirty="0">
                <a:solidFill>
                  <a:srgbClr val="333333"/>
                </a:solidFill>
                <a:cs typeface="Arial" panose="020B0604020202020204" pitchFamily="34" charset="0"/>
              </a:rPr>
              <a:t>6</a:t>
            </a:r>
            <a:r>
              <a:rPr lang="zh-CN" altLang="zh-CN" sz="2800" kern="100" dirty="0">
                <a:solidFill>
                  <a:srgbClr val="333333"/>
                </a:solidFill>
                <a:cs typeface="Arial" panose="020B0604020202020204" pitchFamily="34" charset="0"/>
              </a:rPr>
              <a:t>种</a:t>
            </a:r>
            <a:r>
              <a:rPr lang="zh-CN" altLang="zh-CN" sz="2800" kern="100" dirty="0">
                <a:cs typeface="Arial" panose="020B0604020202020204" pitchFamily="34" charset="0"/>
              </a:rPr>
              <a:t>发动机</a:t>
            </a:r>
            <a:r>
              <a:rPr lang="zh-CN" altLang="zh-CN" sz="2800" kern="100" dirty="0">
                <a:solidFill>
                  <a:srgbClr val="333333"/>
                </a:solidFill>
                <a:cs typeface="Arial" panose="020B0604020202020204" pitchFamily="34" charset="0"/>
              </a:rPr>
              <a:t>，</a:t>
            </a:r>
            <a:r>
              <a:rPr lang="en-US" altLang="zh-CN" sz="2800" u="sng" kern="100" dirty="0" err="1">
                <a:solidFill>
                  <a:srgbClr val="333333"/>
                </a:solidFill>
                <a:latin typeface="宋体" panose="02010600030101010101" pitchFamily="2" charset="-122"/>
                <a:cs typeface="Arial" panose="020B0604020202020204" pitchFamily="34" charset="0"/>
                <a:hlinkClick r:id="rId3" tooltip="排量"/>
              </a:rPr>
              <a:t>排量</a:t>
            </a:r>
            <a:r>
              <a:rPr lang="zh-CN" altLang="zh-CN" sz="2800" kern="100" dirty="0">
                <a:solidFill>
                  <a:srgbClr val="333333"/>
                </a:solidFill>
                <a:cs typeface="Arial" panose="020B0604020202020204" pitchFamily="34" charset="0"/>
              </a:rPr>
              <a:t>从</a:t>
            </a:r>
            <a:r>
              <a:rPr lang="en-US" altLang="zh-CN" sz="2800" kern="100" dirty="0">
                <a:solidFill>
                  <a:srgbClr val="333333"/>
                </a:solidFill>
                <a:cs typeface="Arial" panose="020B0604020202020204" pitchFamily="34" charset="0"/>
              </a:rPr>
              <a:t>1.3L</a:t>
            </a:r>
            <a:r>
              <a:rPr lang="zh-CN" altLang="zh-CN" sz="2800" kern="100" dirty="0">
                <a:solidFill>
                  <a:srgbClr val="333333"/>
                </a:solidFill>
                <a:cs typeface="Arial" panose="020B0604020202020204" pitchFamily="34" charset="0"/>
              </a:rPr>
              <a:t>至</a:t>
            </a:r>
            <a:r>
              <a:rPr lang="en-US" altLang="zh-CN" sz="2800" kern="100" dirty="0">
                <a:solidFill>
                  <a:srgbClr val="333333"/>
                </a:solidFill>
                <a:cs typeface="Arial" panose="020B0604020202020204" pitchFamily="34" charset="0"/>
              </a:rPr>
              <a:t>2.0L</a:t>
            </a:r>
            <a:r>
              <a:rPr lang="zh-CN" altLang="zh-CN" sz="2800" kern="100" dirty="0" smtClean="0">
                <a:solidFill>
                  <a:srgbClr val="333333"/>
                </a:solidFill>
                <a:cs typeface="Arial" panose="020B0604020202020204" pitchFamily="34" charset="0"/>
              </a:rPr>
              <a:t>。不仅</a:t>
            </a:r>
            <a:r>
              <a:rPr lang="zh-CN" altLang="zh-CN" sz="2800" kern="100" dirty="0">
                <a:solidFill>
                  <a:srgbClr val="333333"/>
                </a:solidFill>
                <a:cs typeface="Arial" panose="020B0604020202020204" pitchFamily="34" charset="0"/>
              </a:rPr>
              <a:t>标配前排</a:t>
            </a:r>
            <a:r>
              <a:rPr lang="zh-CN" altLang="zh-CN" sz="2800" kern="100" dirty="0">
                <a:cs typeface="Arial" panose="020B0604020202020204" pitchFamily="34" charset="0"/>
              </a:rPr>
              <a:t>安全气囊</a:t>
            </a:r>
            <a:r>
              <a:rPr lang="zh-CN" altLang="zh-CN" sz="2800" kern="100" dirty="0">
                <a:solidFill>
                  <a:srgbClr val="333333"/>
                </a:solidFill>
                <a:cs typeface="Arial" panose="020B0604020202020204" pitchFamily="34" charset="0"/>
              </a:rPr>
              <a:t>，侧</a:t>
            </a:r>
            <a:r>
              <a:rPr lang="zh-CN" altLang="zh-CN" sz="2800" kern="100" dirty="0">
                <a:cs typeface="Arial" panose="020B0604020202020204" pitchFamily="34" charset="0"/>
              </a:rPr>
              <a:t>气囊</a:t>
            </a:r>
            <a:r>
              <a:rPr lang="zh-CN" altLang="zh-CN" sz="2800" kern="100" dirty="0">
                <a:solidFill>
                  <a:srgbClr val="333333"/>
                </a:solidFill>
                <a:cs typeface="Arial" panose="020B0604020202020204" pitchFamily="34" charset="0"/>
              </a:rPr>
              <a:t>和侧气帘也被列入到标配清单当中。</a:t>
            </a:r>
            <a:r>
              <a:rPr lang="en-US" altLang="zh-CN" sz="2800" kern="100" dirty="0">
                <a:solidFill>
                  <a:srgbClr val="333333"/>
                </a:solidFill>
                <a:cs typeface="Arial" panose="020B0604020202020204" pitchFamily="34" charset="0"/>
              </a:rPr>
              <a:t>2010</a:t>
            </a:r>
            <a:r>
              <a:rPr lang="zh-CN" altLang="zh-CN" sz="2800" kern="100" dirty="0">
                <a:solidFill>
                  <a:srgbClr val="333333"/>
                </a:solidFill>
                <a:cs typeface="Arial" panose="020B0604020202020204" pitchFamily="34" charset="0"/>
              </a:rPr>
              <a:t>年车型改款时，</a:t>
            </a:r>
            <a:r>
              <a:rPr lang="zh-CN" altLang="zh-CN" sz="2800" kern="100" dirty="0">
                <a:cs typeface="Arial" panose="020B0604020202020204" pitchFamily="34" charset="0"/>
              </a:rPr>
              <a:t>丰田</a:t>
            </a:r>
            <a:r>
              <a:rPr lang="zh-CN" altLang="zh-CN" sz="2800" kern="100" dirty="0">
                <a:solidFill>
                  <a:srgbClr val="333333"/>
                </a:solidFill>
                <a:cs typeface="Arial" panose="020B0604020202020204" pitchFamily="34" charset="0"/>
              </a:rPr>
              <a:t>将</a:t>
            </a:r>
            <a:r>
              <a:rPr lang="zh-CN" altLang="zh-CN" sz="2800" kern="100" dirty="0">
                <a:cs typeface="Arial" panose="020B0604020202020204" pitchFamily="34" charset="0"/>
              </a:rPr>
              <a:t>车身</a:t>
            </a:r>
            <a:r>
              <a:rPr lang="zh-CN" altLang="zh-CN" sz="2800" kern="100" dirty="0">
                <a:solidFill>
                  <a:srgbClr val="333333"/>
                </a:solidFill>
                <a:cs typeface="Arial" panose="020B0604020202020204" pitchFamily="34" charset="0"/>
              </a:rPr>
              <a:t>稳定程序和牵引力控制系统导入</a:t>
            </a:r>
            <a:r>
              <a:rPr lang="zh-CN" altLang="zh-CN" sz="2800" kern="100" dirty="0" smtClean="0">
                <a:solidFill>
                  <a:srgbClr val="333333"/>
                </a:solidFill>
                <a:cs typeface="Arial" panose="020B0604020202020204" pitchFamily="34" charset="0"/>
              </a:rPr>
              <a:t>到并</a:t>
            </a:r>
            <a:r>
              <a:rPr lang="zh-CN" altLang="zh-CN" sz="2800" kern="100" dirty="0">
                <a:solidFill>
                  <a:srgbClr val="333333"/>
                </a:solidFill>
                <a:cs typeface="Arial" panose="020B0604020202020204" pitchFamily="34" charset="0"/>
              </a:rPr>
              <a:t>成为全系标准配置。</a:t>
            </a:r>
            <a:endParaRPr lang="zh-CN" altLang="en-US" sz="2800" dirty="0"/>
          </a:p>
        </p:txBody>
      </p:sp>
    </p:spTree>
    <p:extLst>
      <p:ext uri="{BB962C8B-B14F-4D97-AF65-F5344CB8AC3E}">
        <p14:creationId xmlns:p14="http://schemas.microsoft.com/office/powerpoint/2010/main" val="3032077886"/>
      </p:ext>
    </p:extLst>
  </p:cSld>
  <p:clrMapOvr>
    <a:masterClrMapping/>
  </p:clrMapOvr>
  <p:transition>
    <p:fade/>
  </p:transition>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259632" y="116632"/>
            <a:ext cx="6643165" cy="584775"/>
          </a:xfrm>
          <a:prstGeom prst="rect">
            <a:avLst/>
          </a:prstGeom>
        </p:spPr>
        <p:txBody>
          <a:bodyPr wrap="none">
            <a:spAutoFit/>
          </a:bodyPr>
          <a:lstStyle/>
          <a:p>
            <a:r>
              <a:rPr lang="zh-CN" altLang="en-US" sz="3200" b="1" dirty="0" smtClean="0"/>
              <a:t>任务三   了解历史上产量最大的名车</a:t>
            </a:r>
            <a:endParaRPr lang="zh-CN" altLang="en-US" sz="3200" b="1" dirty="0"/>
          </a:p>
        </p:txBody>
      </p:sp>
      <p:sp>
        <p:nvSpPr>
          <p:cNvPr id="6" name="矩形 5"/>
          <p:cNvSpPr/>
          <p:nvPr/>
        </p:nvSpPr>
        <p:spPr>
          <a:xfrm>
            <a:off x="179512" y="1052736"/>
            <a:ext cx="5881738" cy="523220"/>
          </a:xfrm>
          <a:prstGeom prst="rect">
            <a:avLst/>
          </a:prstGeom>
        </p:spPr>
        <p:txBody>
          <a:bodyPr wrap="none">
            <a:spAutoFit/>
          </a:bodyPr>
          <a:lstStyle/>
          <a:p>
            <a:r>
              <a:rPr lang="zh-CN" altLang="zh-CN" sz="2800" kern="100" dirty="0">
                <a:cs typeface="Times New Roman" panose="02020603050405020304" pitchFamily="18" charset="0"/>
              </a:rPr>
              <a:t>（</a:t>
            </a:r>
            <a:r>
              <a:rPr lang="en-US" altLang="zh-CN" sz="2800" kern="100" dirty="0">
                <a:cs typeface="Times New Roman" panose="02020603050405020304" pitchFamily="18" charset="0"/>
              </a:rPr>
              <a:t>11</a:t>
            </a:r>
            <a:r>
              <a:rPr lang="zh-CN" altLang="zh-CN" sz="2800" kern="100" dirty="0">
                <a:cs typeface="Times New Roman" panose="02020603050405020304" pitchFamily="18" charset="0"/>
              </a:rPr>
              <a:t>）第十一代花冠：</a:t>
            </a:r>
            <a:r>
              <a:rPr lang="en-US" altLang="zh-CN" sz="2800" kern="100" dirty="0">
                <a:cs typeface="Times New Roman" panose="02020603050405020304" pitchFamily="18" charset="0"/>
              </a:rPr>
              <a:t>2014</a:t>
            </a:r>
            <a:r>
              <a:rPr lang="zh-CN" altLang="zh-CN" sz="2800" kern="100" dirty="0">
                <a:cs typeface="Times New Roman" panose="02020603050405020304" pitchFamily="18" charset="0"/>
              </a:rPr>
              <a:t>——？年</a:t>
            </a:r>
            <a:endParaRPr lang="zh-CN" altLang="en-US" sz="2800" dirty="0"/>
          </a:p>
        </p:txBody>
      </p:sp>
      <p:sp>
        <p:nvSpPr>
          <p:cNvPr id="7" name="矩形 6"/>
          <p:cNvSpPr/>
          <p:nvPr/>
        </p:nvSpPr>
        <p:spPr>
          <a:xfrm>
            <a:off x="4860032" y="1558063"/>
            <a:ext cx="3861134" cy="4154984"/>
          </a:xfrm>
          <a:prstGeom prst="rect">
            <a:avLst/>
          </a:prstGeom>
        </p:spPr>
        <p:txBody>
          <a:bodyPr wrap="square">
            <a:spAutoFit/>
          </a:bodyPr>
          <a:lstStyle/>
          <a:p>
            <a:r>
              <a:rPr lang="zh-CN" altLang="zh-CN" sz="2400" dirty="0" smtClean="0"/>
              <a:t>全新</a:t>
            </a:r>
            <a:r>
              <a:rPr lang="zh-CN" altLang="zh-CN" sz="2400" dirty="0"/>
              <a:t>一代花冠在车身尺寸上有了很大的提升</a:t>
            </a:r>
            <a:r>
              <a:rPr lang="zh-CN" altLang="zh-CN" sz="2400" dirty="0" smtClean="0"/>
              <a:t>。加长</a:t>
            </a:r>
            <a:r>
              <a:rPr lang="zh-CN" altLang="zh-CN" sz="2400" dirty="0"/>
              <a:t>车长度和</a:t>
            </a:r>
            <a:r>
              <a:rPr lang="zh-CN" altLang="zh-CN" sz="2400" dirty="0" smtClean="0"/>
              <a:t>轴距，</a:t>
            </a:r>
            <a:r>
              <a:rPr lang="zh-CN" altLang="zh-CN" sz="2400" dirty="0"/>
              <a:t>侧面线条紧致</a:t>
            </a:r>
            <a:r>
              <a:rPr lang="zh-CN" altLang="zh-CN" sz="2400" dirty="0" smtClean="0"/>
              <a:t>有力。</a:t>
            </a:r>
            <a:r>
              <a:rPr lang="zh-CN" altLang="zh-CN" sz="2400" dirty="0"/>
              <a:t>花冠采用了</a:t>
            </a:r>
            <a:r>
              <a:rPr lang="en-US" altLang="zh-CN" sz="2400" dirty="0"/>
              <a:t>S-CVT</a:t>
            </a:r>
            <a:r>
              <a:rPr lang="zh-CN" altLang="zh-CN" sz="2400" dirty="0" smtClean="0"/>
              <a:t>变速器。</a:t>
            </a:r>
            <a:r>
              <a:rPr lang="zh-CN" altLang="zh-CN" sz="2400" dirty="0"/>
              <a:t>安全性方面</a:t>
            </a:r>
            <a:r>
              <a:rPr lang="zh-CN" altLang="zh-CN" sz="2400" dirty="0" smtClean="0"/>
              <a:t>，</a:t>
            </a:r>
            <a:r>
              <a:rPr lang="zh-CN" altLang="en-US" sz="2400" dirty="0" smtClean="0"/>
              <a:t>配备</a:t>
            </a:r>
            <a:r>
              <a:rPr lang="zh-CN" altLang="zh-CN" sz="2400" dirty="0" smtClean="0"/>
              <a:t>安全气囊</a:t>
            </a:r>
            <a:r>
              <a:rPr lang="en-US" altLang="zh-CN" sz="2400" dirty="0" smtClean="0"/>
              <a:t>VSC</a:t>
            </a:r>
            <a:r>
              <a:rPr lang="zh-CN" altLang="zh-CN" sz="2400" dirty="0"/>
              <a:t>车辆稳定控制程序和</a:t>
            </a:r>
            <a:r>
              <a:rPr lang="en-US" altLang="zh-CN" sz="2400" dirty="0"/>
              <a:t>TCS</a:t>
            </a:r>
            <a:r>
              <a:rPr lang="zh-CN" altLang="zh-CN" sz="2400" dirty="0"/>
              <a:t>牵引力控制系统。智能氙气大灯可以根据挡风玻璃上的探测器，分析前方环境的来车情况，自动调整灯光的照射范围</a:t>
            </a:r>
            <a:r>
              <a:rPr lang="zh-CN" altLang="zh-CN" sz="2400" dirty="0" smtClean="0"/>
              <a:t>。</a:t>
            </a:r>
            <a:endParaRPr lang="zh-CN" altLang="en-US" sz="2400" dirty="0"/>
          </a:p>
        </p:txBody>
      </p:sp>
      <p:sp>
        <p:nvSpPr>
          <p:cNvPr id="8" name="矩形 7"/>
          <p:cNvSpPr/>
          <p:nvPr/>
        </p:nvSpPr>
        <p:spPr>
          <a:xfrm>
            <a:off x="539551" y="4869160"/>
            <a:ext cx="3926007" cy="1569660"/>
          </a:xfrm>
          <a:prstGeom prst="rect">
            <a:avLst/>
          </a:prstGeom>
        </p:spPr>
        <p:txBody>
          <a:bodyPr wrap="square">
            <a:spAutoFit/>
          </a:bodyPr>
          <a:lstStyle/>
          <a:p>
            <a:r>
              <a:rPr lang="zh-CN" altLang="en-US" sz="2400" dirty="0"/>
              <a:t>总体来看新的丰田花冠是一款实用性很高的车辆，没有华而不实的配置，无愧于全球销量最大的单一车型。</a:t>
            </a:r>
          </a:p>
        </p:txBody>
      </p:sp>
      <p:pic>
        <p:nvPicPr>
          <p:cNvPr id="9" name="图片 8"/>
          <p:cNvPicPr>
            <a:picLocks noChangeAspect="1"/>
          </p:cNvPicPr>
          <p:nvPr/>
        </p:nvPicPr>
        <p:blipFill>
          <a:blip r:embed="rId2"/>
          <a:stretch>
            <a:fillRect/>
          </a:stretch>
        </p:blipFill>
        <p:spPr>
          <a:xfrm>
            <a:off x="539552" y="1678898"/>
            <a:ext cx="3926007" cy="2944506"/>
          </a:xfrm>
          <a:prstGeom prst="rect">
            <a:avLst/>
          </a:prstGeom>
        </p:spPr>
      </p:pic>
    </p:spTree>
    <p:extLst>
      <p:ext uri="{BB962C8B-B14F-4D97-AF65-F5344CB8AC3E}">
        <p14:creationId xmlns:p14="http://schemas.microsoft.com/office/powerpoint/2010/main" val="3673512633"/>
      </p:ext>
    </p:extLst>
  </p:cSld>
  <p:clrMapOvr>
    <a:masterClrMapping/>
  </p:clrMapOvr>
  <p:transition>
    <p:fade/>
  </p:transition>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589906096"/>
      </p:ext>
    </p:extLst>
  </p:cSld>
  <p:clrMapOvr>
    <a:masterClrMapping/>
  </p:clrMapOvr>
  <p:transition>
    <p:fad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259632" y="116632"/>
            <a:ext cx="6324167" cy="584775"/>
          </a:xfrm>
          <a:prstGeom prst="rect">
            <a:avLst/>
          </a:prstGeom>
        </p:spPr>
        <p:txBody>
          <a:bodyPr wrap="none">
            <a:spAutoFit/>
          </a:bodyPr>
          <a:lstStyle/>
          <a:p>
            <a:r>
              <a:rPr lang="zh-CN" altLang="en-US" sz="3200" b="1" dirty="0"/>
              <a:t>任务一    鉴赏汽车时尚的经典车型</a:t>
            </a:r>
            <a:endParaRPr lang="zh-CN" altLang="en-US" sz="3200" b="1" dirty="0"/>
          </a:p>
        </p:txBody>
      </p:sp>
      <p:sp>
        <p:nvSpPr>
          <p:cNvPr id="6" name="矩形 5"/>
          <p:cNvSpPr/>
          <p:nvPr/>
        </p:nvSpPr>
        <p:spPr>
          <a:xfrm>
            <a:off x="611560" y="1196753"/>
            <a:ext cx="7920880" cy="5189177"/>
          </a:xfrm>
          <a:prstGeom prst="rect">
            <a:avLst/>
          </a:prstGeom>
        </p:spPr>
        <p:txBody>
          <a:bodyPr wrap="square">
            <a:spAutoFit/>
          </a:bodyPr>
          <a:lstStyle/>
          <a:p>
            <a:pPr indent="266700" algn="just">
              <a:lnSpc>
                <a:spcPct val="150000"/>
              </a:lnSpc>
              <a:spcAft>
                <a:spcPts val="0"/>
              </a:spcAft>
            </a:pPr>
            <a:r>
              <a:rPr lang="en-US" altLang="zh-CN" sz="2800" kern="100" dirty="0">
                <a:latin typeface="宋体" panose="02010600030101010101" pitchFamily="2" charset="-122"/>
                <a:cs typeface="Times New Roman" panose="02020603050405020304" pitchFamily="18" charset="0"/>
              </a:rPr>
              <a:t>1946</a:t>
            </a:r>
            <a:r>
              <a:rPr lang="zh-CN" altLang="zh-CN" sz="2800" kern="100" dirty="0">
                <a:cs typeface="Times New Roman" panose="02020603050405020304" pitchFamily="18" charset="0"/>
              </a:rPr>
              <a:t>年产量达</a:t>
            </a:r>
            <a:r>
              <a:rPr lang="en-US" altLang="zh-CN" sz="2800" kern="100" dirty="0">
                <a:cs typeface="Times New Roman" panose="02020603050405020304" pitchFamily="18" charset="0"/>
              </a:rPr>
              <a:t>1</a:t>
            </a:r>
            <a:r>
              <a:rPr lang="zh-CN" altLang="zh-CN" sz="2800" kern="100" dirty="0">
                <a:cs typeface="Times New Roman" panose="02020603050405020304" pitchFamily="18" charset="0"/>
              </a:rPr>
              <a:t>万辆；</a:t>
            </a:r>
            <a:r>
              <a:rPr lang="en-US" altLang="zh-CN" sz="2800" kern="100" dirty="0">
                <a:cs typeface="Times New Roman" panose="02020603050405020304" pitchFamily="18" charset="0"/>
              </a:rPr>
              <a:t>1953</a:t>
            </a:r>
            <a:r>
              <a:rPr lang="zh-CN" altLang="zh-CN" sz="2800" kern="100" dirty="0">
                <a:cs typeface="Times New Roman" panose="02020603050405020304" pitchFamily="18" charset="0"/>
              </a:rPr>
              <a:t>年达</a:t>
            </a:r>
            <a:r>
              <a:rPr lang="en-US" altLang="zh-CN" sz="2800" kern="100" dirty="0">
                <a:cs typeface="Times New Roman" panose="02020603050405020304" pitchFamily="18" charset="0"/>
              </a:rPr>
              <a:t>50</a:t>
            </a:r>
            <a:r>
              <a:rPr lang="zh-CN" altLang="zh-CN" sz="2800" kern="100" dirty="0">
                <a:cs typeface="Times New Roman" panose="02020603050405020304" pitchFamily="18" charset="0"/>
              </a:rPr>
              <a:t>万辆；</a:t>
            </a:r>
            <a:r>
              <a:rPr lang="en-US" altLang="zh-CN" sz="2800" kern="100" dirty="0">
                <a:cs typeface="Times New Roman" panose="02020603050405020304" pitchFamily="18" charset="0"/>
              </a:rPr>
              <a:t>1955</a:t>
            </a:r>
            <a:r>
              <a:rPr lang="zh-CN" altLang="zh-CN" sz="2800" kern="100" dirty="0">
                <a:cs typeface="Times New Roman" panose="02020603050405020304" pitchFamily="18" charset="0"/>
              </a:rPr>
              <a:t>年达</a:t>
            </a:r>
            <a:r>
              <a:rPr lang="en-US" altLang="zh-CN" sz="2800" kern="100" dirty="0">
                <a:cs typeface="Times New Roman" panose="02020603050405020304" pitchFamily="18" charset="0"/>
              </a:rPr>
              <a:t>100</a:t>
            </a:r>
            <a:r>
              <a:rPr lang="zh-CN" altLang="zh-CN" sz="2800" kern="100" dirty="0">
                <a:cs typeface="Times New Roman" panose="02020603050405020304" pitchFamily="18" charset="0"/>
              </a:rPr>
              <a:t>万辆；</a:t>
            </a:r>
            <a:r>
              <a:rPr lang="en-US" altLang="zh-CN" sz="2800" kern="100" dirty="0">
                <a:cs typeface="Times New Roman" panose="02020603050405020304" pitchFamily="18" charset="0"/>
              </a:rPr>
              <a:t>1957</a:t>
            </a:r>
            <a:r>
              <a:rPr lang="zh-CN" altLang="zh-CN" sz="2800" kern="100" dirty="0">
                <a:cs typeface="Times New Roman" panose="02020603050405020304" pitchFamily="18" charset="0"/>
              </a:rPr>
              <a:t>年达</a:t>
            </a:r>
            <a:r>
              <a:rPr lang="en-US" altLang="zh-CN" sz="2800" kern="100" dirty="0">
                <a:cs typeface="Times New Roman" panose="02020603050405020304" pitchFamily="18" charset="0"/>
              </a:rPr>
              <a:t>200</a:t>
            </a:r>
            <a:r>
              <a:rPr lang="zh-CN" altLang="zh-CN" sz="2800" kern="100" dirty="0">
                <a:cs typeface="Times New Roman" panose="02020603050405020304" pitchFamily="18" charset="0"/>
              </a:rPr>
              <a:t>万辆；</a:t>
            </a:r>
            <a:r>
              <a:rPr lang="en-US" altLang="zh-CN" sz="2800" kern="100" dirty="0">
                <a:cs typeface="Times New Roman" panose="02020603050405020304" pitchFamily="18" charset="0"/>
              </a:rPr>
              <a:t>1961</a:t>
            </a:r>
            <a:r>
              <a:rPr lang="zh-CN" altLang="zh-CN" sz="2800" kern="100" dirty="0">
                <a:cs typeface="Times New Roman" panose="02020603050405020304" pitchFamily="18" charset="0"/>
              </a:rPr>
              <a:t>年达</a:t>
            </a:r>
            <a:r>
              <a:rPr lang="en-US" altLang="zh-CN" sz="2800" kern="100" dirty="0">
                <a:cs typeface="Times New Roman" panose="02020603050405020304" pitchFamily="18" charset="0"/>
              </a:rPr>
              <a:t>500</a:t>
            </a:r>
            <a:r>
              <a:rPr lang="zh-CN" altLang="zh-CN" sz="2800" kern="100" dirty="0">
                <a:cs typeface="Times New Roman" panose="02020603050405020304" pitchFamily="18" charset="0"/>
              </a:rPr>
              <a:t>万辆；</a:t>
            </a:r>
            <a:r>
              <a:rPr lang="en-US" altLang="zh-CN" sz="2800" kern="100" dirty="0">
                <a:cs typeface="Times New Roman" panose="02020603050405020304" pitchFamily="18" charset="0"/>
              </a:rPr>
              <a:t>1972</a:t>
            </a:r>
            <a:r>
              <a:rPr lang="zh-CN" altLang="zh-CN" sz="2800" kern="100" dirty="0">
                <a:cs typeface="Times New Roman" panose="02020603050405020304" pitchFamily="18" charset="0"/>
              </a:rPr>
              <a:t>年</a:t>
            </a:r>
            <a:r>
              <a:rPr lang="en-US" altLang="zh-CN" sz="2800" kern="100" dirty="0">
                <a:cs typeface="Times New Roman" panose="02020603050405020304" pitchFamily="18" charset="0"/>
              </a:rPr>
              <a:t>2</a:t>
            </a:r>
            <a:r>
              <a:rPr lang="zh-CN" altLang="zh-CN" sz="2800" kern="100" dirty="0">
                <a:cs typeface="Times New Roman" panose="02020603050405020304" pitchFamily="18" charset="0"/>
              </a:rPr>
              <a:t>月</a:t>
            </a:r>
            <a:r>
              <a:rPr lang="en-US" altLang="zh-CN" sz="2800" kern="100" dirty="0">
                <a:cs typeface="Times New Roman" panose="02020603050405020304" pitchFamily="18" charset="0"/>
              </a:rPr>
              <a:t>17</a:t>
            </a:r>
            <a:r>
              <a:rPr lang="zh-CN" altLang="zh-CN" sz="2800" kern="100" dirty="0">
                <a:cs typeface="Times New Roman" panose="02020603050405020304" pitchFamily="18" charset="0"/>
              </a:rPr>
              <a:t>日，第</a:t>
            </a:r>
            <a:r>
              <a:rPr lang="en-US" altLang="zh-CN" sz="2800" kern="100" dirty="0">
                <a:cs typeface="Times New Roman" panose="02020603050405020304" pitchFamily="18" charset="0"/>
              </a:rPr>
              <a:t>15007034</a:t>
            </a:r>
            <a:r>
              <a:rPr lang="zh-CN" altLang="zh-CN" sz="2800" kern="100" dirty="0">
                <a:cs typeface="Times New Roman" panose="02020603050405020304" pitchFamily="18" charset="0"/>
              </a:rPr>
              <a:t>辆甲壳虫车出厂，比福特Ｔ型车多一辆，取得全球产销量冠军的美誉</a:t>
            </a:r>
            <a:r>
              <a:rPr lang="zh-CN" altLang="zh-CN" sz="2800" kern="100" dirty="0" smtClean="0">
                <a:cs typeface="Times New Roman" panose="02020603050405020304" pitchFamily="18" charset="0"/>
              </a:rPr>
              <a:t>；</a:t>
            </a:r>
            <a:endParaRPr lang="en-US" altLang="zh-CN" sz="2800" kern="100" dirty="0" smtClean="0">
              <a:cs typeface="Times New Roman" panose="02020603050405020304" pitchFamily="18" charset="0"/>
            </a:endParaRPr>
          </a:p>
          <a:p>
            <a:pPr indent="266700" algn="just">
              <a:lnSpc>
                <a:spcPct val="150000"/>
              </a:lnSpc>
              <a:spcAft>
                <a:spcPts val="0"/>
              </a:spcAft>
            </a:pPr>
            <a:r>
              <a:rPr lang="en-US" altLang="zh-CN" sz="2800" kern="100" dirty="0" smtClean="0">
                <a:latin typeface="宋体" panose="02010600030101010101" pitchFamily="2" charset="-122"/>
                <a:cs typeface="Times New Roman" panose="02020603050405020304" pitchFamily="18" charset="0"/>
              </a:rPr>
              <a:t>1981</a:t>
            </a:r>
            <a:r>
              <a:rPr lang="zh-CN" altLang="zh-CN" sz="2800" kern="100" dirty="0">
                <a:cs typeface="Times New Roman" panose="02020603050405020304" pitchFamily="18" charset="0"/>
              </a:rPr>
              <a:t>年</a:t>
            </a:r>
            <a:r>
              <a:rPr lang="en-US" altLang="zh-CN" sz="2800" kern="100" dirty="0">
                <a:cs typeface="Times New Roman" panose="02020603050405020304" pitchFamily="18" charset="0"/>
              </a:rPr>
              <a:t> 5</a:t>
            </a:r>
            <a:r>
              <a:rPr lang="zh-CN" altLang="zh-CN" sz="2800" kern="100" dirty="0">
                <a:cs typeface="Times New Roman" panose="02020603050405020304" pitchFamily="18" charset="0"/>
              </a:rPr>
              <a:t>月</a:t>
            </a:r>
            <a:r>
              <a:rPr lang="en-US" altLang="zh-CN" sz="2800" kern="100" dirty="0">
                <a:cs typeface="Times New Roman" panose="02020603050405020304" pitchFamily="18" charset="0"/>
              </a:rPr>
              <a:t>15</a:t>
            </a:r>
            <a:r>
              <a:rPr lang="zh-CN" altLang="zh-CN" sz="2800" kern="100" dirty="0">
                <a:cs typeface="Times New Roman" panose="02020603050405020304" pitchFamily="18" charset="0"/>
              </a:rPr>
              <a:t>日，第</a:t>
            </a:r>
            <a:r>
              <a:rPr lang="en-US" altLang="zh-CN" sz="2800" kern="100" dirty="0">
                <a:cs typeface="Times New Roman" panose="02020603050405020304" pitchFamily="18" charset="0"/>
              </a:rPr>
              <a:t>2000</a:t>
            </a:r>
            <a:r>
              <a:rPr lang="zh-CN" altLang="zh-CN" sz="2800" kern="100" dirty="0">
                <a:cs typeface="Times New Roman" panose="02020603050405020304" pitchFamily="18" charset="0"/>
              </a:rPr>
              <a:t>万辆甲壳虫在墨西哥下线。至今，“甲壳虫”已累计生产</a:t>
            </a:r>
            <a:r>
              <a:rPr lang="en-US" altLang="zh-CN" sz="2800" kern="100" dirty="0">
                <a:cs typeface="Times New Roman" panose="02020603050405020304" pitchFamily="18" charset="0"/>
              </a:rPr>
              <a:t>2100</a:t>
            </a:r>
            <a:r>
              <a:rPr lang="zh-CN" altLang="zh-CN" sz="2800" kern="100" dirty="0">
                <a:cs typeface="Times New Roman" panose="02020603050405020304" pitchFamily="18" charset="0"/>
              </a:rPr>
              <a:t>多万辆，而且还在以每年</a:t>
            </a:r>
            <a:r>
              <a:rPr lang="en-US" altLang="zh-CN" sz="2800" kern="100" dirty="0">
                <a:cs typeface="Times New Roman" panose="02020603050405020304" pitchFamily="18" charset="0"/>
              </a:rPr>
              <a:t>10</a:t>
            </a:r>
            <a:r>
              <a:rPr lang="zh-CN" altLang="zh-CN" sz="2800" kern="100" dirty="0">
                <a:cs typeface="Times New Roman" panose="02020603050405020304" pitchFamily="18" charset="0"/>
              </a:rPr>
              <a:t>万辆的数字继续创造着自己的辉煌。</a:t>
            </a:r>
          </a:p>
        </p:txBody>
      </p:sp>
    </p:spTree>
    <p:extLst>
      <p:ext uri="{BB962C8B-B14F-4D97-AF65-F5344CB8AC3E}">
        <p14:creationId xmlns:p14="http://schemas.microsoft.com/office/powerpoint/2010/main" val="2679032972"/>
      </p:ext>
    </p:extLst>
  </p:cSld>
  <p:clrMapOvr>
    <a:masterClrMapping/>
  </p:clrMapOvr>
  <p:transition>
    <p:fad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259632" y="116632"/>
            <a:ext cx="6324167" cy="584775"/>
          </a:xfrm>
          <a:prstGeom prst="rect">
            <a:avLst/>
          </a:prstGeom>
        </p:spPr>
        <p:txBody>
          <a:bodyPr wrap="none">
            <a:spAutoFit/>
          </a:bodyPr>
          <a:lstStyle/>
          <a:p>
            <a:r>
              <a:rPr lang="zh-CN" altLang="en-US" sz="3200" b="1" dirty="0"/>
              <a:t>任务一    鉴赏汽车时尚的经典车型</a:t>
            </a:r>
            <a:endParaRPr lang="zh-CN" altLang="en-US" sz="3200" b="1" dirty="0"/>
          </a:p>
        </p:txBody>
      </p:sp>
      <p:pic>
        <p:nvPicPr>
          <p:cNvPr id="4098" name="Picture 11" descr="甲壳虫 Beetle 6"/>
          <p:cNvPicPr>
            <a:picLocks noChangeAspect="1" noChangeArrowheads="1"/>
          </p:cNvPicPr>
          <p:nvPr/>
        </p:nvPicPr>
        <p:blipFill>
          <a:blip r:embed="rId2">
            <a:extLst>
              <a:ext uri="{28A0092B-C50C-407E-A947-70E740481C1C}">
                <a14:useLocalDpi xmlns:a14="http://schemas.microsoft.com/office/drawing/2010/main" val="0"/>
              </a:ext>
            </a:extLst>
          </a:blip>
          <a:srcRect t="14439"/>
          <a:stretch>
            <a:fillRect/>
          </a:stretch>
        </p:blipFill>
        <p:spPr bwMode="auto">
          <a:xfrm>
            <a:off x="1475656" y="1124744"/>
            <a:ext cx="6624736" cy="4262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矩形 5"/>
          <p:cNvSpPr/>
          <p:nvPr/>
        </p:nvSpPr>
        <p:spPr>
          <a:xfrm>
            <a:off x="3449196" y="5810319"/>
            <a:ext cx="1723549" cy="461665"/>
          </a:xfrm>
          <a:prstGeom prst="rect">
            <a:avLst/>
          </a:prstGeom>
        </p:spPr>
        <p:txBody>
          <a:bodyPr wrap="none">
            <a:spAutoFit/>
          </a:bodyPr>
          <a:lstStyle/>
          <a:p>
            <a:r>
              <a:rPr lang="zh-CN" altLang="zh-CN" sz="2400" kern="100" dirty="0">
                <a:cs typeface="Times New Roman" panose="02020603050405020304" pitchFamily="18" charset="0"/>
              </a:rPr>
              <a:t>新版甲克虫</a:t>
            </a:r>
            <a:endParaRPr lang="zh-CN" altLang="en-US" sz="2400" dirty="0"/>
          </a:p>
        </p:txBody>
      </p:sp>
    </p:spTree>
    <p:extLst>
      <p:ext uri="{BB962C8B-B14F-4D97-AF65-F5344CB8AC3E}">
        <p14:creationId xmlns:p14="http://schemas.microsoft.com/office/powerpoint/2010/main" val="484546632"/>
      </p:ext>
    </p:extLst>
  </p:cSld>
  <p:clrMapOvr>
    <a:masterClrMapping/>
  </p:clrMapOvr>
  <p:transition>
    <p:fad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259632" y="116632"/>
            <a:ext cx="6324167" cy="584775"/>
          </a:xfrm>
          <a:prstGeom prst="rect">
            <a:avLst/>
          </a:prstGeom>
        </p:spPr>
        <p:txBody>
          <a:bodyPr wrap="none">
            <a:spAutoFit/>
          </a:bodyPr>
          <a:lstStyle/>
          <a:p>
            <a:r>
              <a:rPr lang="zh-CN" altLang="en-US" sz="3200" b="1" dirty="0"/>
              <a:t>任务一    鉴赏汽车时尚的经典车型</a:t>
            </a:r>
            <a:endParaRPr lang="zh-CN" altLang="en-US" sz="3200" b="1" dirty="0"/>
          </a:p>
        </p:txBody>
      </p:sp>
      <p:sp>
        <p:nvSpPr>
          <p:cNvPr id="6" name="矩形 5"/>
          <p:cNvSpPr/>
          <p:nvPr/>
        </p:nvSpPr>
        <p:spPr>
          <a:xfrm>
            <a:off x="539552" y="1124744"/>
            <a:ext cx="3073277" cy="523220"/>
          </a:xfrm>
          <a:prstGeom prst="rect">
            <a:avLst/>
          </a:prstGeom>
        </p:spPr>
        <p:txBody>
          <a:bodyPr wrap="none">
            <a:spAutoFit/>
          </a:bodyPr>
          <a:lstStyle/>
          <a:p>
            <a:pPr>
              <a:spcAft>
                <a:spcPts val="0"/>
              </a:spcAft>
            </a:pPr>
            <a:r>
              <a:rPr lang="zh-CN" altLang="zh-CN" sz="2800" b="1" dirty="0">
                <a:solidFill>
                  <a:srgbClr val="333333"/>
                </a:solidFill>
                <a:latin typeface="宋体" panose="02010600030101010101" pitchFamily="2" charset="-122"/>
                <a:cs typeface="宋体" panose="02010600030101010101" pitchFamily="2" charset="-122"/>
              </a:rPr>
              <a:t>五、</a:t>
            </a:r>
            <a:r>
              <a:rPr lang="en-US" altLang="zh-CN" sz="2800" b="1" dirty="0">
                <a:solidFill>
                  <a:srgbClr val="333333"/>
                </a:solidFill>
                <a:latin typeface="宋体" panose="02010600030101010101" pitchFamily="2" charset="-122"/>
                <a:cs typeface="宋体" panose="02010600030101010101" pitchFamily="2" charset="-122"/>
              </a:rPr>
              <a:t>1949</a:t>
            </a:r>
            <a:r>
              <a:rPr lang="zh-CN" altLang="zh-CN" sz="2800" b="1" dirty="0">
                <a:solidFill>
                  <a:srgbClr val="333333"/>
                </a:solidFill>
                <a:latin typeface="宋体" panose="02010600030101010101" pitchFamily="2" charset="-122"/>
                <a:cs typeface="宋体" panose="02010600030101010101" pitchFamily="2" charset="-122"/>
              </a:rPr>
              <a:t>年的福特</a:t>
            </a:r>
            <a:endParaRPr lang="zh-CN" altLang="zh-CN" sz="2800" dirty="0">
              <a:latin typeface="宋体" panose="02010600030101010101" pitchFamily="2" charset="-122"/>
              <a:cs typeface="宋体" panose="02010600030101010101" pitchFamily="2" charset="-122"/>
            </a:endParaRPr>
          </a:p>
        </p:txBody>
      </p:sp>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99827" y="1916832"/>
            <a:ext cx="4290786" cy="2880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矩形 6"/>
          <p:cNvSpPr/>
          <p:nvPr/>
        </p:nvSpPr>
        <p:spPr>
          <a:xfrm>
            <a:off x="5436096" y="1647964"/>
            <a:ext cx="3203848" cy="3970318"/>
          </a:xfrm>
          <a:prstGeom prst="rect">
            <a:avLst/>
          </a:prstGeom>
        </p:spPr>
        <p:txBody>
          <a:bodyPr wrap="square">
            <a:spAutoFit/>
          </a:bodyPr>
          <a:lstStyle/>
          <a:p>
            <a:r>
              <a:rPr lang="en-US" altLang="zh-CN" sz="2800" kern="100" dirty="0">
                <a:solidFill>
                  <a:srgbClr val="333333"/>
                </a:solidFill>
                <a:cs typeface="Times New Roman" panose="02020603050405020304" pitchFamily="18" charset="0"/>
              </a:rPr>
              <a:t>1949</a:t>
            </a:r>
            <a:r>
              <a:rPr lang="zh-CN" altLang="zh-CN" sz="2800" kern="100" dirty="0">
                <a:solidFill>
                  <a:srgbClr val="333333"/>
                </a:solidFill>
                <a:cs typeface="Times New Roman" panose="02020603050405020304" pitchFamily="18" charset="0"/>
              </a:rPr>
              <a:t>年产的福特是一款较为简单的汽车，但从商业角度上说，这却是一款富有革命性的汽车。它是福特的设计师与自由设计师之间展开的设计比赛的产物。</a:t>
            </a:r>
            <a:endParaRPr lang="zh-CN" altLang="en-US" sz="2800" dirty="0"/>
          </a:p>
        </p:txBody>
      </p:sp>
    </p:spTree>
    <p:extLst>
      <p:ext uri="{BB962C8B-B14F-4D97-AF65-F5344CB8AC3E}">
        <p14:creationId xmlns:p14="http://schemas.microsoft.com/office/powerpoint/2010/main" val="3100964023"/>
      </p:ext>
    </p:extLst>
  </p:cSld>
  <p:clrMapOvr>
    <a:masterClrMapping/>
  </p:clrMapOvr>
  <p:transition>
    <p:fad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259632" y="116632"/>
            <a:ext cx="6324167" cy="584775"/>
          </a:xfrm>
          <a:prstGeom prst="rect">
            <a:avLst/>
          </a:prstGeom>
        </p:spPr>
        <p:txBody>
          <a:bodyPr wrap="none">
            <a:spAutoFit/>
          </a:bodyPr>
          <a:lstStyle/>
          <a:p>
            <a:r>
              <a:rPr lang="zh-CN" altLang="en-US" sz="3200" b="1" dirty="0"/>
              <a:t>任务一    鉴赏汽车时尚的经典车型</a:t>
            </a:r>
            <a:endParaRPr lang="zh-CN" altLang="en-US" sz="3200" b="1" dirty="0"/>
          </a:p>
        </p:txBody>
      </p:sp>
      <p:sp>
        <p:nvSpPr>
          <p:cNvPr id="6" name="矩形 5"/>
          <p:cNvSpPr/>
          <p:nvPr/>
        </p:nvSpPr>
        <p:spPr>
          <a:xfrm>
            <a:off x="467544" y="1196752"/>
            <a:ext cx="3940502" cy="523220"/>
          </a:xfrm>
          <a:prstGeom prst="rect">
            <a:avLst/>
          </a:prstGeom>
        </p:spPr>
        <p:txBody>
          <a:bodyPr wrap="none">
            <a:spAutoFit/>
          </a:bodyPr>
          <a:lstStyle/>
          <a:p>
            <a:r>
              <a:rPr lang="zh-CN" altLang="zh-CN" sz="2800" kern="100" dirty="0">
                <a:cs typeface="Times New Roman" panose="02020603050405020304" pitchFamily="18" charset="0"/>
              </a:rPr>
              <a:t>六、</a:t>
            </a:r>
            <a:r>
              <a:rPr lang="en-US" altLang="zh-CN" sz="2800" b="1" kern="100" dirty="0">
                <a:latin typeface="宋体" panose="02010600030101010101" pitchFamily="2" charset="-122"/>
                <a:cs typeface="Times New Roman" panose="02020603050405020304" pitchFamily="18" charset="0"/>
              </a:rPr>
              <a:t>1961</a:t>
            </a:r>
            <a:r>
              <a:rPr lang="zh-CN" altLang="zh-CN" sz="2800" b="1" kern="100" dirty="0">
                <a:cs typeface="Times New Roman" panose="02020603050405020304" pitchFamily="18" charset="0"/>
              </a:rPr>
              <a:t>年的奔驰</a:t>
            </a:r>
            <a:r>
              <a:rPr lang="en-US" altLang="zh-CN" sz="2800" b="1" kern="100" dirty="0">
                <a:cs typeface="Times New Roman" panose="02020603050405020304" pitchFamily="18" charset="0"/>
              </a:rPr>
              <a:t>300SL</a:t>
            </a:r>
            <a:endParaRPr lang="zh-CN" altLang="en-US" sz="2800" dirty="0"/>
          </a:p>
        </p:txBody>
      </p:sp>
      <p:pic>
        <p:nvPicPr>
          <p:cNvPr id="6146" name="Picture 2" descr="史上十大经典车设计，最后一个我惊了！"/>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7543" y="1916832"/>
            <a:ext cx="4091173" cy="27363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矩形 6"/>
          <p:cNvSpPr/>
          <p:nvPr/>
        </p:nvSpPr>
        <p:spPr>
          <a:xfrm>
            <a:off x="5148064" y="1187677"/>
            <a:ext cx="3384376" cy="5189177"/>
          </a:xfrm>
          <a:prstGeom prst="rect">
            <a:avLst/>
          </a:prstGeom>
        </p:spPr>
        <p:txBody>
          <a:bodyPr wrap="square">
            <a:spAutoFit/>
          </a:bodyPr>
          <a:lstStyle/>
          <a:p>
            <a:pPr>
              <a:lnSpc>
                <a:spcPct val="150000"/>
              </a:lnSpc>
            </a:pPr>
            <a:r>
              <a:rPr lang="zh-CN" altLang="zh-CN" sz="2800" kern="100" dirty="0">
                <a:solidFill>
                  <a:srgbClr val="333333"/>
                </a:solidFill>
                <a:cs typeface="Times New Roman" panose="02020603050405020304" pitchFamily="18" charset="0"/>
              </a:rPr>
              <a:t>这款汽车的标志性特征是鸥翼车门，可以旋转到车顶。它采用超轻设计，结构非常坚固，绝对是原创之作。细节方面的把握则进一步增强了这款汽车的</a:t>
            </a:r>
            <a:r>
              <a:rPr lang="zh-CN" altLang="zh-CN" sz="2800" kern="100" dirty="0" smtClean="0">
                <a:solidFill>
                  <a:srgbClr val="333333"/>
                </a:solidFill>
                <a:cs typeface="Times New Roman" panose="02020603050405020304" pitchFamily="18" charset="0"/>
              </a:rPr>
              <a:t>魅力</a:t>
            </a:r>
            <a:r>
              <a:rPr lang="zh-CN" altLang="en-US" sz="2800" kern="100" dirty="0" smtClean="0">
                <a:solidFill>
                  <a:srgbClr val="333333"/>
                </a:solidFill>
                <a:cs typeface="Times New Roman" panose="02020603050405020304" pitchFamily="18" charset="0"/>
              </a:rPr>
              <a:t>。</a:t>
            </a:r>
            <a:endParaRPr lang="zh-CN" altLang="en-US" sz="2800" dirty="0"/>
          </a:p>
        </p:txBody>
      </p:sp>
    </p:spTree>
    <p:extLst>
      <p:ext uri="{BB962C8B-B14F-4D97-AF65-F5344CB8AC3E}">
        <p14:creationId xmlns:p14="http://schemas.microsoft.com/office/powerpoint/2010/main" val="3020873692"/>
      </p:ext>
    </p:extLst>
  </p:cSld>
  <p:clrMapOvr>
    <a:masterClrMapping/>
  </p:clrMapOvr>
  <p:transition>
    <p:fade/>
  </p:transition>
</p:sld>
</file>

<file path=ppt/theme/theme1.xml><?xml version="1.0" encoding="utf-8"?>
<a:theme xmlns:a="http://schemas.openxmlformats.org/drawingml/2006/main" name="1_White Template with yellow-magenta Segoe_TP10286788">
  <a:themeElements>
    <a:clrScheme name="White - blue accents template template">
      <a:dk1>
        <a:srgbClr val="000000"/>
      </a:dk1>
      <a:lt1>
        <a:srgbClr val="FFFFFF"/>
      </a:lt1>
      <a:dk2>
        <a:srgbClr val="1D4775"/>
      </a:dk2>
      <a:lt2>
        <a:srgbClr val="FEF194"/>
      </a:lt2>
      <a:accent1>
        <a:srgbClr val="FFC000"/>
      </a:accent1>
      <a:accent2>
        <a:srgbClr val="3497AE"/>
      </a:accent2>
      <a:accent3>
        <a:srgbClr val="DF8045"/>
      </a:accent3>
      <a:accent4>
        <a:srgbClr val="7DCC2E"/>
      </a:accent4>
      <a:accent5>
        <a:srgbClr val="FF9929"/>
      </a:accent5>
      <a:accent6>
        <a:srgbClr val="A061C3"/>
      </a:accent6>
      <a:hlink>
        <a:srgbClr val="1D4775"/>
      </a:hlink>
      <a:folHlink>
        <a:srgbClr val="1D4775"/>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headEnd type="none" w="med" len="med"/>
          <a:tailEnd type="none" w="med" len="med"/>
        </a:ln>
      </a:spPr>
      <a:bodyPr vert="horz" wrap="square" lIns="91436" tIns="45718" rIns="91436" bIns="45718" numCol="1" rtlCol="0" anchor="ctr" anchorCtr="0" compatLnSpc="1">
        <a:prstTxWarp prst="textNoShape">
          <a:avLst/>
        </a:prstTxWarp>
      </a:bodyPr>
      <a:lstStyle>
        <a:defPPr algn="ctr" defTabSz="914099" fontAlgn="base">
          <a:spcBef>
            <a:spcPct val="0"/>
          </a:spcBef>
          <a:spcAft>
            <a:spcPct val="0"/>
          </a:spcAft>
          <a:defRPr sz="2300" dirty="0" smtClean="0">
            <a:solidFill>
              <a:schemeClr val="tx1"/>
            </a:solidFill>
            <a:latin typeface="Segoe" pitchFamily="34" charset="0"/>
          </a:defRPr>
        </a:defPPr>
      </a:lstStyle>
      <a:style>
        <a:lnRef idx="0">
          <a:schemeClr val="accent2"/>
        </a:lnRef>
        <a:fillRef idx="3">
          <a:schemeClr val="accent2"/>
        </a:fillRef>
        <a:effectRef idx="3">
          <a:schemeClr val="accent2"/>
        </a:effectRef>
        <a:fontRef idx="minor">
          <a:schemeClr val="lt1"/>
        </a:fontRef>
      </a:style>
    </a:spDef>
  </a:objectDefaults>
  <a:extraClrSchemeLst/>
</a:theme>
</file>

<file path=ppt/theme/theme2.xml><?xml version="1.0" encoding="utf-8"?>
<a:theme xmlns:a="http://schemas.openxmlformats.org/drawingml/2006/main" name="White with Courier font for code slides">
  <a:themeElements>
    <a:clrScheme name="Blue Template-Template">
      <a:dk1>
        <a:srgbClr val="000000"/>
      </a:dk1>
      <a:lt1>
        <a:srgbClr val="FFFFFF"/>
      </a:lt1>
      <a:dk2>
        <a:srgbClr val="050595"/>
      </a:dk2>
      <a:lt2>
        <a:srgbClr val="FFFFFF"/>
      </a:lt2>
      <a:accent1>
        <a:srgbClr val="FFC000"/>
      </a:accent1>
      <a:accent2>
        <a:srgbClr val="3497AE"/>
      </a:accent2>
      <a:accent3>
        <a:srgbClr val="DF8045"/>
      </a:accent3>
      <a:accent4>
        <a:srgbClr val="7DCC2E"/>
      </a:accent4>
      <a:accent5>
        <a:srgbClr val="FF9929"/>
      </a:accent5>
      <a:accent6>
        <a:srgbClr val="7D3DA1"/>
      </a:accent6>
      <a:hlink>
        <a:srgbClr val="F3EB4F"/>
      </a:hlink>
      <a:folHlink>
        <a:srgbClr val="7DDDFF"/>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headEnd type="none" w="med" len="med"/>
          <a:tailEnd type="none" w="med" len="med"/>
        </a:ln>
      </a:spPr>
      <a:bodyPr vert="horz" wrap="square" lIns="109728" tIns="54864" rIns="109728" bIns="54864" numCol="1" rtlCol="0" anchor="ctr" anchorCtr="0" compatLnSpc="1">
        <a:prstTxWarp prst="textNoShape">
          <a:avLst/>
        </a:prstTxWarp>
      </a:bodyPr>
      <a:lstStyle>
        <a:defPPr marL="0" marR="0" indent="0" algn="ctr" defTabSz="1096963" rtl="0" eaLnBrk="1" fontAlgn="base" latinLnBrk="0" hangingPunct="1">
          <a:lnSpc>
            <a:spcPct val="100000"/>
          </a:lnSpc>
          <a:spcBef>
            <a:spcPct val="0"/>
          </a:spcBef>
          <a:spcAft>
            <a:spcPct val="0"/>
          </a:spcAft>
          <a:buClrTx/>
          <a:buSzTx/>
          <a:buFontTx/>
          <a:buNone/>
          <a:tabLst/>
          <a:defRPr kumimoji="0" sz="2800" b="0" i="0" u="none" strike="noStrike" cap="none" normalizeH="0" baseline="0" dirty="0" smtClean="0">
            <a:solidFill>
              <a:schemeClr val="tx1"/>
            </a:solidFill>
            <a:effectLst>
              <a:outerShdw blurRad="38100" dist="38100" dir="2700000" algn="tl">
                <a:srgbClr val="000000">
                  <a:alpha val="43137"/>
                </a:srgbClr>
              </a:outerShdw>
            </a:effectLst>
            <a:latin typeface="Segoe" pitchFamily="34" charset="0"/>
          </a:defRPr>
        </a:defPPr>
      </a:lstStyle>
      <a:style>
        <a:lnRef idx="0">
          <a:schemeClr val="accent2"/>
        </a:lnRef>
        <a:fillRef idx="3">
          <a:schemeClr val="accent2"/>
        </a:fillRef>
        <a:effectRef idx="3">
          <a:schemeClr val="accent2"/>
        </a:effectRef>
        <a:fontRef idx="minor">
          <a:schemeClr val="lt1"/>
        </a:fontRef>
      </a:style>
    </a:sp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CCE8C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item1.xml><?xml version="1.0" encoding="utf-8"?>
<?mso-contentType ?>
<FormTemplates xmlns="http://schemas.microsoft.com/sharepoint/v3/contenttype/forms">
  <Display>DocumentLibraryForm</Display>
  <Edit>AssetEditForm</Edit>
  <New>DocumentLibraryForm</New>
</FormTemplates>
</file>

<file path=customXml/itemProps1.xml><?xml version="1.0" encoding="utf-8"?>
<ds:datastoreItem xmlns:ds="http://schemas.openxmlformats.org/officeDocument/2006/customXml" ds:itemID="{90CAB1D8-8B60-41DC-AE7A-89AB460F819D}">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演示文稿幻灯片示例（白色红黄设计）</Template>
  <TotalTime>508</TotalTime>
  <Words>4686</Words>
  <Application>Microsoft Office PowerPoint</Application>
  <PresentationFormat>全屏显示(4:3)</PresentationFormat>
  <Paragraphs>186</Paragraphs>
  <Slides>53</Slides>
  <Notes>1</Notes>
  <HiddenSlides>0</HiddenSlides>
  <MMClips>0</MMClips>
  <ScaleCrop>false</ScaleCrop>
  <HeadingPairs>
    <vt:vector size="6" baseType="variant">
      <vt:variant>
        <vt:lpstr>已用的字体</vt:lpstr>
      </vt:variant>
      <vt:variant>
        <vt:i4>8</vt:i4>
      </vt:variant>
      <vt:variant>
        <vt:lpstr>主题</vt:lpstr>
      </vt:variant>
      <vt:variant>
        <vt:i4>2</vt:i4>
      </vt:variant>
      <vt:variant>
        <vt:lpstr>幻灯片标题</vt:lpstr>
      </vt:variant>
      <vt:variant>
        <vt:i4>53</vt:i4>
      </vt:variant>
    </vt:vector>
  </HeadingPairs>
  <TitlesOfParts>
    <vt:vector size="63" baseType="lpstr">
      <vt:lpstr>宋体</vt:lpstr>
      <vt:lpstr>微软雅黑</vt:lpstr>
      <vt:lpstr>Angsana New</vt:lpstr>
      <vt:lpstr>Arial</vt:lpstr>
      <vt:lpstr>Calibri</vt:lpstr>
      <vt:lpstr>Courier New</vt:lpstr>
      <vt:lpstr>Times New Roman</vt:lpstr>
      <vt:lpstr>Wingdings</vt:lpstr>
      <vt:lpstr>1_White Template with yellow-magenta Segoe_TP10286788</vt:lpstr>
      <vt:lpstr>White with Courier font for code slides</vt:lpstr>
      <vt:lpstr>汽车文化</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微软中国</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汽车文化</dc:title>
  <dc:creator>Windows 用户</dc:creator>
  <cp:keywords/>
  <cp:lastModifiedBy>Windows 用户</cp:lastModifiedBy>
  <cp:revision>60</cp:revision>
  <dcterms:created xsi:type="dcterms:W3CDTF">2016-05-09T06:42:58Z</dcterms:created>
  <dcterms:modified xsi:type="dcterms:W3CDTF">2016-06-27T08:58:33Z</dcterms:modified>
  <cp:version/>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TemplateID">
    <vt:lpwstr>TC102867889990</vt:lpwstr>
  </property>
</Properties>
</file>