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6"/>
  </p:notesMasterIdLst>
  <p:handoutMasterIdLst>
    <p:handoutMasterId r:id="rId7"/>
  </p:handoutMasterIdLst>
  <p:sldIdLst>
    <p:sldId id="342" r:id="rId3"/>
    <p:sldId id="370" r:id="rId4"/>
    <p:sldId id="37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034"/>
    <a:srgbClr val="FDB812"/>
    <a:srgbClr val="0062C4"/>
    <a:srgbClr val="F5F5EA"/>
    <a:srgbClr val="FF6600"/>
    <a:srgbClr val="007BF6"/>
    <a:srgbClr val="F0E7E2"/>
    <a:srgbClr val="F3ECE4"/>
    <a:srgbClr val="D81EDC"/>
    <a:srgbClr val="70B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6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90" y="-96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CC5C9-847A-4AFF-BE45-ED75F4913185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189E0-078E-4C81-8AED-F55778FDA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9550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503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F0E7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1"/>
          <a:stretch>
            <a:fillRect/>
          </a:stretch>
        </p:blipFill>
        <p:spPr>
          <a:xfrm>
            <a:off x="893871" y="0"/>
            <a:ext cx="4818743" cy="690168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310109"/>
            <a:ext cx="12192000" cy="1711387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/>
          <p:cNvSpPr txBox="1"/>
          <p:nvPr userDrawn="1"/>
        </p:nvSpPr>
        <p:spPr>
          <a:xfrm>
            <a:off x="4241606" y="2418864"/>
            <a:ext cx="7202237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观舞记</a:t>
            </a:r>
            <a:endParaRPr lang="zh-CN" altLang="en-US" sz="86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 userDrawn="1"/>
        </p:nvSpPr>
        <p:spPr bwMode="auto">
          <a:xfrm>
            <a:off x="6606484" y="4021496"/>
            <a:ext cx="483735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2400" dirty="0" smtClean="0">
                <a:solidFill>
                  <a:srgbClr val="007BF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——</a:t>
            </a:r>
            <a:r>
              <a:rPr lang="zh-CN" altLang="en-US" sz="2400" dirty="0" smtClean="0">
                <a:solidFill>
                  <a:srgbClr val="007BF6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Arial Unicode MS" panose="020B0604020202020204" pitchFamily="34" charset="-122"/>
              </a:rPr>
              <a:t>献给印度舞蹈家卡拉姐妹</a:t>
            </a:r>
            <a:endParaRPr lang="zh-CN" altLang="en-US" sz="2400" dirty="0">
              <a:solidFill>
                <a:srgbClr val="007BF6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11"/>
          <p:cNvSpPr txBox="1"/>
          <p:nvPr userDrawn="1"/>
        </p:nvSpPr>
        <p:spPr>
          <a:xfrm>
            <a:off x="10399059" y="4684108"/>
            <a:ext cx="1044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冰心</a:t>
            </a:r>
            <a:endParaRPr lang="zh-CN" altLang="en-US" sz="28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>
          <a:xfrm>
            <a:off x="2642791" y="6381327"/>
            <a:ext cx="9549209" cy="476673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23034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381327"/>
            <a:ext cx="3606800" cy="47667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1356958" y="6439663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5"/>
          <p:cNvSpPr txBox="1"/>
          <p:nvPr userDrawn="1"/>
        </p:nvSpPr>
        <p:spPr>
          <a:xfrm>
            <a:off x="11211743" y="645038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0" y="895011"/>
            <a:ext cx="385530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1E361-BD71-456A-B820-C9E808BB4658}" type="datetimeFigureOut">
              <a:rPr lang="zh-CN" altLang="en-US" smtClean="0"/>
              <a:t>2017/6/9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7360D-25D4-4A9A-9D81-CE35000E7C6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2190305" y="7890927"/>
            <a:ext cx="847090" cy="356870"/>
          </a:xfrm>
          <a:prstGeom prst="rect">
            <a:avLst/>
          </a:prstGeom>
          <a:noFill/>
        </p:spPr>
        <p:txBody>
          <a:bodyPr wrap="none" lIns="81063" tIns="40532" rIns="81063" bIns="40532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98" name="Rectangle 4"/>
          <p:cNvSpPr txBox="1">
            <a:spLocks noChangeArrowheads="1"/>
          </p:cNvSpPr>
          <p:nvPr/>
        </p:nvSpPr>
        <p:spPr bwMode="auto">
          <a:xfrm>
            <a:off x="4814570" y="3096260"/>
            <a:ext cx="6419850" cy="315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8" tIns="45693" rIns="91388" bIns="45693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kern="0" dirty="0">
                <a:solidFill>
                  <a:srgbClr val="FDB812"/>
                </a:solidFill>
                <a:latin typeface="方正正大黑简体" panose="02000000000000000000" charset="-122"/>
                <a:ea typeface="方正正大黑简体" panose="02000000000000000000" charset="-122"/>
                <a:sym typeface="+mn-ea"/>
              </a:rPr>
              <a:t>参考文献</a:t>
            </a:r>
            <a:endParaRPr lang="zh-CN" altLang="en-US" sz="6000" kern="0" dirty="0">
              <a:solidFill>
                <a:srgbClr val="FDB812"/>
              </a:solidFill>
              <a:latin typeface="方正正大黑简体" panose="02000000000000000000" charset="-122"/>
              <a:ea typeface="方正正大黑简体" panose="02000000000000000000" charset="-122"/>
              <a:sym typeface="+mn-ea"/>
            </a:endParaRPr>
          </a:p>
        </p:txBody>
      </p:sp>
      <p:pic>
        <p:nvPicPr>
          <p:cNvPr id="100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516" y="1777487"/>
            <a:ext cx="2952356" cy="295302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914" y="1401892"/>
            <a:ext cx="3347491" cy="334824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6" name="组合 105"/>
          <p:cNvGrpSpPr/>
          <p:nvPr/>
        </p:nvGrpSpPr>
        <p:grpSpPr>
          <a:xfrm>
            <a:off x="8231098" y="-1196972"/>
            <a:ext cx="1571879" cy="1572448"/>
            <a:chOff x="304800" y="673100"/>
            <a:chExt cx="4000500" cy="4000500"/>
          </a:xfrm>
          <a:solidFill>
            <a:srgbClr val="FDB81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809362" y="-378486"/>
            <a:ext cx="840041" cy="840345"/>
            <a:chOff x="304800" y="673100"/>
            <a:chExt cx="4000500" cy="4000500"/>
          </a:xfrm>
          <a:solidFill>
            <a:srgbClr val="FDB81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803246" y="-502407"/>
            <a:ext cx="1186984" cy="1187414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3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832274" y="-223317"/>
            <a:ext cx="914112" cy="914443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1028058" y="6511440"/>
            <a:ext cx="784895" cy="785179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1003166" y="-1219951"/>
            <a:ext cx="1571879" cy="1572448"/>
            <a:chOff x="304800" y="673100"/>
            <a:chExt cx="4000500" cy="4000500"/>
          </a:xfrm>
          <a:solidFill>
            <a:srgbClr val="FFC00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8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0943328" y="393672"/>
            <a:ext cx="297346" cy="29745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1" name="同心圆 13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596767" y="6065627"/>
            <a:ext cx="1571879" cy="1572448"/>
            <a:chOff x="304800" y="673100"/>
            <a:chExt cx="4000500" cy="4000500"/>
          </a:xfrm>
          <a:solidFill>
            <a:srgbClr val="323034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4" name="同心圆 1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706301" y="5932955"/>
            <a:ext cx="693371" cy="693622"/>
            <a:chOff x="304800" y="673100"/>
            <a:chExt cx="4000500" cy="4000500"/>
          </a:xfrm>
          <a:solidFill>
            <a:srgbClr val="FDB812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7" name="同心圆 1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8" name="椭圆 1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94332" y="6353127"/>
            <a:ext cx="422370" cy="4225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0" name="同心圆 1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162452" y="6108706"/>
            <a:ext cx="211184" cy="21126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3" name="同心圆 1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45" name="TextBox 144"/>
          <p:cNvSpPr txBox="1"/>
          <p:nvPr/>
        </p:nvSpPr>
        <p:spPr>
          <a:xfrm>
            <a:off x="2206959" y="7890927"/>
            <a:ext cx="848360" cy="358140"/>
          </a:xfrm>
          <a:prstGeom prst="rect">
            <a:avLst/>
          </a:prstGeom>
          <a:noFill/>
        </p:spPr>
        <p:txBody>
          <a:bodyPr wrap="none" lIns="81461" tIns="40731" rIns="81461" bIns="40731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092001" y="6404788"/>
            <a:ext cx="845777" cy="413300"/>
          </a:xfrm>
          <a:prstGeom prst="rect">
            <a:avLst/>
          </a:prstGeom>
          <a:solidFill>
            <a:srgbClr val="32303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flip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10" y="528320"/>
            <a:ext cx="2095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产品开发与设计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6110" y="1122089"/>
            <a:ext cx="1092295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李通 编著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设计程序：工业设计流程与方法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天津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天津大学出版社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,2007.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[2]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杨宁斌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故事板在产品设计过程中的应用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美与时代：下半月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2009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7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:85-87.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[3]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吴翔 著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产品系统设计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产品设计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 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北京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中国轻工业出版社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,2000.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[4]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江杉 主编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产品设计程序与方法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北京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北京理工大学出版社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,2009.08.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[5]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崔天剑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李鹏 编著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产品形态设计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南京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江苏美术出版社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,2007.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[6]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陈炬 主编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产品形态语意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北京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北京理工大学出版社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,2008.09.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[7]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吴蔚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直面市场不成熟 多功能产品主导消费电子未来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中国计算机报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,2008.03.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[8]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但斌等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大规模定制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打造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21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世纪企业核心竞争力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北京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科学出版社，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2002.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[9]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罗仕鉴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朱上上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冯骋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面向工业设计的产品族设计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DNA 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机械工程学报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2008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44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卷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 7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 123-128. 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[10]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罗仕鉴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朱上上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工业设计中基于本体的产品族设计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DNA 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计算机集成制造系统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2009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 226-233.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[11]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李若楠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以顾客需求为导向的产品定制化实施策略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商场现代化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2008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15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 67-67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[12]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袁清珂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客户驱动个性化产品定制系统的研究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组合机床与自动化加工技术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2002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:1-3.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[13]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王剑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徐国良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价值工程实务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大连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大连理工大学出版社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,2009.06.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[14]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彭岳华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并行工程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面向产品的全生命周期的设计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中国汽车制造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2007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 27-29.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[15]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刘美霞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首天成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王东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基于并行工程理念的产品设计方法研究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现代机械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2009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85-87.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[16]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马万太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王宁生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并行工程下集成设计框架的研究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航空学报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1999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期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: 179-183.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15942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120755" y="6388100"/>
            <a:ext cx="856615" cy="443865"/>
          </a:xfrm>
          <a:prstGeom prst="rect">
            <a:avLst/>
          </a:prstGeom>
          <a:solidFill>
            <a:srgbClr val="3230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3"/>
          <p:cNvSpPr txBox="1"/>
          <p:nvPr/>
        </p:nvSpPr>
        <p:spPr>
          <a:xfrm>
            <a:off x="626110" y="528320"/>
            <a:ext cx="2095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产品开发与设计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6110" y="1097037"/>
            <a:ext cx="10922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[17]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胡大云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周恒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产品设计的经济性分析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[J].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中国新技术新产品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, 2009 NO.24,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工业技术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[18]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沈法著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现代产品设计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北京： 人民美术出版社，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2009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[19]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吴继新著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工业设计基础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 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杭州：中国美术学院出版社，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1996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[20]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张道一著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工业设计全书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南京： 江苏科学技术出版社，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1994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[21]	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李亦文著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产品开发设计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[M]. 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南京： 江苏美术出版社，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2008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[22]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王受之著《世界现代设计史》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，北京：中国青年出版社， 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2002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月版，第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177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页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[23]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黄厚石，孙海燕著《设计原理》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，南京：东南大学出版社，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2006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月版，第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99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页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[24] [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美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]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斯塔夫理阿诺斯著，董书慧，王昶，徐正源译，《全球通史》下册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[M]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，北京大学出版社，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2005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年版，正文第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489</a:t>
            </a:r>
            <a:r>
              <a:rPr lang="zh-CN" altLang="zh-CN" dirty="0">
                <a:latin typeface="黑体" pitchFamily="49" charset="-122"/>
                <a:ea typeface="黑体" pitchFamily="49" charset="-122"/>
              </a:rPr>
              <a:t>页。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zh-CN" dirty="0">
                <a:latin typeface="黑体" pitchFamily="49" charset="-122"/>
                <a:ea typeface="黑体" pitchFamily="49" charset="-122"/>
              </a:rPr>
              <a:t>其他来源互联网</a:t>
            </a:r>
          </a:p>
          <a:p>
            <a:r>
              <a:rPr lang="en-US" altLang="zh-CN" dirty="0">
                <a:latin typeface="黑体" pitchFamily="49" charset="-122"/>
                <a:ea typeface="黑体" pitchFamily="49" charset="-122"/>
              </a:rPr>
              <a:t> </a:t>
            </a:r>
            <a:endParaRPr lang="zh-CN" altLang="zh-CN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61300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527</Words>
  <Application>Microsoft Office PowerPoint</Application>
  <PresentationFormat>自定义</PresentationFormat>
  <Paragraphs>33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le</cp:lastModifiedBy>
  <cp:revision>721</cp:revision>
  <dcterms:created xsi:type="dcterms:W3CDTF">2013-08-12T12:34:00Z</dcterms:created>
  <dcterms:modified xsi:type="dcterms:W3CDTF">2017-06-09T12:47:28Z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