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7" r:id="rId14"/>
    <p:sldId id="280" r:id="rId15"/>
    <p:sldId id="281" r:id="rId16"/>
    <p:sldId id="282" r:id="rId17"/>
    <p:sldId id="283" r:id="rId18"/>
    <p:sldId id="286" r:id="rId19"/>
    <p:sldId id="285" r:id="rId20"/>
    <p:sldId id="287" r:id="rId21"/>
    <p:sldId id="288" r:id="rId22"/>
    <p:sldId id="289" r:id="rId23"/>
    <p:sldId id="276"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t>2014-7-31</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en-US" altLang="zh-CN" dirty="0"/>
              <a:t>C</a:t>
            </a:r>
            <a:r>
              <a:rPr lang="zh-CN" altLang="en-US" dirty="0"/>
              <a:t>语言程序设计</a:t>
            </a:r>
          </a:p>
        </p:txBody>
      </p:sp>
      <p:sp>
        <p:nvSpPr>
          <p:cNvPr id="3" name="副标题 2"/>
          <p:cNvSpPr>
            <a:spLocks noGrp="1"/>
          </p:cNvSpPr>
          <p:nvPr>
            <p:ph type="subTitle" idx="1"/>
          </p:nvPr>
        </p:nvSpPr>
        <p:spPr>
          <a:xfrm>
            <a:off x="539552" y="3717032"/>
            <a:ext cx="7854696" cy="1752600"/>
          </a:xfrm>
        </p:spPr>
        <p:txBody>
          <a:bodyPr>
            <a:normAutofit/>
          </a:bodyPr>
          <a:lstStyle/>
          <a:p>
            <a:pPr algn="ctr"/>
            <a:r>
              <a:rPr lang="zh-CN" altLang="zh-CN" sz="3200" dirty="0" smtClean="0"/>
              <a:t>单元</a:t>
            </a:r>
            <a:r>
              <a:rPr lang="en-US" altLang="zh-CN" sz="3200" dirty="0" smtClean="0"/>
              <a:t>2 </a:t>
            </a:r>
            <a:r>
              <a:rPr lang="zh-CN" altLang="zh-CN" sz="3200" dirty="0" smtClean="0"/>
              <a:t>数据</a:t>
            </a:r>
            <a:r>
              <a:rPr lang="zh-CN" altLang="zh-CN" sz="3200" dirty="0"/>
              <a:t>的定义和运算</a:t>
            </a:r>
            <a:endParaRPr lang="zh-CN" altLang="en-US" sz="3200" b="1" dirty="0">
              <a:solidFill>
                <a:schemeClr val="bg1"/>
              </a:solidFill>
            </a:endParaRPr>
          </a:p>
        </p:txBody>
      </p:sp>
    </p:spTree>
    <p:extLst>
      <p:ext uri="{BB962C8B-B14F-4D97-AF65-F5344CB8AC3E}">
        <p14:creationId xmlns:p14="http://schemas.microsoft.com/office/powerpoint/2010/main" val="2131699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2</a:t>
            </a:r>
            <a:r>
              <a:rPr lang="zh-CN" altLang="en-US" dirty="0" smtClean="0"/>
              <a:t>：</a:t>
            </a:r>
            <a:r>
              <a:rPr lang="zh-CN" altLang="zh-CN" b="1" dirty="0"/>
              <a:t>任务引导</a:t>
            </a:r>
          </a:p>
        </p:txBody>
      </p:sp>
      <p:sp>
        <p:nvSpPr>
          <p:cNvPr id="3" name="内容占位符 2"/>
          <p:cNvSpPr>
            <a:spLocks noGrp="1"/>
          </p:cNvSpPr>
          <p:nvPr>
            <p:ph idx="1"/>
          </p:nvPr>
        </p:nvSpPr>
        <p:spPr/>
        <p:txBody>
          <a:bodyPr/>
          <a:lstStyle/>
          <a:p>
            <a:r>
              <a:rPr lang="zh-CN" altLang="zh-CN" sz="2400" dirty="0"/>
              <a:t>计算机有各种各样的程序，每个程序需要处理的信息类型也各不相同，包括文字、数字、图形、声音、动画等，这些信息在程序中可以通过不同的数据类型进行定义，因此使用各种数据类型实现常量、变量数据的定义是程序设计的基本能力。</a:t>
            </a:r>
          </a:p>
          <a:p>
            <a:pPr marL="0" indent="0">
              <a:buNone/>
            </a:pPr>
            <a:endParaRPr lang="zh-CN" altLang="en-US" dirty="0"/>
          </a:p>
        </p:txBody>
      </p:sp>
    </p:spTree>
    <p:extLst>
      <p:ext uri="{BB962C8B-B14F-4D97-AF65-F5344CB8AC3E}">
        <p14:creationId xmlns:p14="http://schemas.microsoft.com/office/powerpoint/2010/main" val="3737358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800" b="1" dirty="0"/>
              <a:t> 1</a:t>
            </a:r>
            <a:r>
              <a:rPr lang="zh-CN" altLang="zh-CN" sz="2800" b="1" dirty="0"/>
              <a:t>、整型数据</a:t>
            </a:r>
            <a:r>
              <a:rPr lang="zh-CN" altLang="zh-CN" sz="2800" dirty="0"/>
              <a:t>　　</a:t>
            </a:r>
          </a:p>
          <a:p>
            <a:r>
              <a:rPr lang="zh-CN" altLang="zh-CN" sz="2800" dirty="0"/>
              <a:t>（</a:t>
            </a:r>
            <a:r>
              <a:rPr lang="en-US" altLang="zh-CN" sz="2800" dirty="0"/>
              <a:t>1</a:t>
            </a:r>
            <a:r>
              <a:rPr lang="zh-CN" altLang="zh-CN" sz="2800" dirty="0"/>
              <a:t>）整型常量的表示方法</a:t>
            </a:r>
            <a:r>
              <a:rPr lang="en-US" altLang="zh-CN" sz="2800" dirty="0"/>
              <a:t> </a:t>
            </a:r>
            <a:endParaRPr lang="zh-CN" altLang="zh-CN" sz="2800" dirty="0"/>
          </a:p>
          <a:p>
            <a:r>
              <a:rPr lang="zh-CN" altLang="zh-CN" sz="2800" dirty="0" smtClean="0"/>
              <a:t>（</a:t>
            </a:r>
            <a:r>
              <a:rPr lang="en-US" altLang="zh-CN" sz="2800" dirty="0"/>
              <a:t>2</a:t>
            </a:r>
            <a:r>
              <a:rPr lang="zh-CN" altLang="zh-CN" sz="2800" dirty="0"/>
              <a:t>）整型变量</a:t>
            </a:r>
          </a:p>
          <a:p>
            <a:r>
              <a:rPr lang="en-US" altLang="zh-CN" sz="2800" dirty="0"/>
              <a:t> (3)</a:t>
            </a:r>
            <a:r>
              <a:rPr lang="zh-CN" altLang="zh-CN" sz="2800" dirty="0"/>
              <a:t>整型变量的定义</a:t>
            </a:r>
            <a:r>
              <a:rPr lang="en-US" altLang="zh-CN" sz="2800" dirty="0"/>
              <a:t>:</a:t>
            </a:r>
            <a:endParaRPr lang="zh-CN" altLang="zh-CN" sz="2800" dirty="0"/>
          </a:p>
          <a:p>
            <a:r>
              <a:rPr lang="zh-CN" altLang="zh-CN" sz="2800" dirty="0" smtClean="0"/>
              <a:t>（</a:t>
            </a:r>
            <a:r>
              <a:rPr lang="en-US" altLang="zh-CN" sz="2800" dirty="0"/>
              <a:t>4</a:t>
            </a:r>
            <a:r>
              <a:rPr lang="zh-CN" altLang="zh-CN" sz="2800" dirty="0"/>
              <a:t>）整型数据的溢出</a:t>
            </a:r>
          </a:p>
          <a:p>
            <a:r>
              <a:rPr lang="en-US" altLang="zh-CN" sz="2800" dirty="0" smtClean="0"/>
              <a:t> </a:t>
            </a:r>
            <a:r>
              <a:rPr lang="en-US" altLang="zh-CN" sz="2800" dirty="0"/>
              <a:t>(5)</a:t>
            </a:r>
            <a:r>
              <a:rPr lang="zh-CN" altLang="zh-CN" sz="2800" dirty="0"/>
              <a:t>整型常量的</a:t>
            </a:r>
            <a:r>
              <a:rPr lang="zh-CN" altLang="zh-CN" sz="2800" dirty="0" smtClean="0"/>
              <a:t>类型</a:t>
            </a:r>
            <a:endParaRPr lang="zh-CN" altLang="zh-CN" sz="2800" dirty="0"/>
          </a:p>
        </p:txBody>
      </p:sp>
    </p:spTree>
    <p:extLst>
      <p:ext uri="{BB962C8B-B14F-4D97-AF65-F5344CB8AC3E}">
        <p14:creationId xmlns:p14="http://schemas.microsoft.com/office/powerpoint/2010/main" val="2550001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800" dirty="0" smtClean="0">
                <a:latin typeface="Times New Roman" pitchFamily="18" charset="0"/>
              </a:rPr>
              <a:t>   </a:t>
            </a:r>
            <a:r>
              <a:rPr lang="en-US" altLang="zh-CN" sz="2800" b="1" dirty="0"/>
              <a:t>2</a:t>
            </a:r>
            <a:r>
              <a:rPr lang="zh-CN" altLang="zh-CN" sz="2800" b="1" dirty="0"/>
              <a:t>、浮点型数据</a:t>
            </a:r>
            <a:endParaRPr lang="zh-CN" altLang="zh-CN" sz="2800" dirty="0"/>
          </a:p>
          <a:p>
            <a:r>
              <a:rPr lang="zh-CN" altLang="zh-CN" sz="2800" dirty="0"/>
              <a:t>带有小数点的数称之为浮点型数据，也叫实型数据。</a:t>
            </a:r>
          </a:p>
          <a:p>
            <a:endParaRPr lang="zh-CN" altLang="en-US" dirty="0"/>
          </a:p>
        </p:txBody>
      </p:sp>
    </p:spTree>
    <p:extLst>
      <p:ext uri="{BB962C8B-B14F-4D97-AF65-F5344CB8AC3E}">
        <p14:creationId xmlns:p14="http://schemas.microsoft.com/office/powerpoint/2010/main" val="3949264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sz="2800" b="1" dirty="0"/>
              <a:t>3</a:t>
            </a:r>
            <a:r>
              <a:rPr lang="zh-CN" altLang="zh-CN" sz="2800" b="1" dirty="0"/>
              <a:t>、字符型数据</a:t>
            </a:r>
            <a:r>
              <a:rPr lang="zh-CN" altLang="zh-CN" sz="2800" b="1" dirty="0">
                <a:effectLst>
                  <a:outerShdw blurRad="50800" dist="38100" algn="tr" rotWithShape="0">
                    <a:prstClr val="black">
                      <a:alpha val="40000"/>
                    </a:prstClr>
                  </a:outerShdw>
                </a:effectLst>
              </a:rPr>
              <a:t> </a:t>
            </a:r>
            <a:endParaRPr lang="zh-CN" altLang="zh-CN" sz="2800" dirty="0"/>
          </a:p>
          <a:p>
            <a:r>
              <a:rPr lang="zh-CN" altLang="zh-CN" sz="2800" b="1" dirty="0"/>
              <a:t>（</a:t>
            </a:r>
            <a:r>
              <a:rPr lang="en-US" altLang="zh-CN" sz="2800" b="1" dirty="0"/>
              <a:t>1</a:t>
            </a:r>
            <a:r>
              <a:rPr lang="zh-CN" altLang="zh-CN" sz="2800" b="1" dirty="0"/>
              <a:t>）字符常量</a:t>
            </a:r>
            <a:endParaRPr lang="zh-CN" altLang="zh-CN" sz="2800" dirty="0"/>
          </a:p>
          <a:p>
            <a:r>
              <a:rPr lang="en-US" altLang="zh-CN" sz="2800" dirty="0"/>
              <a:t> </a:t>
            </a:r>
            <a:endParaRPr lang="zh-CN" altLang="zh-CN" sz="2800" dirty="0"/>
          </a:p>
          <a:p>
            <a:r>
              <a:rPr lang="zh-CN" altLang="zh-CN" sz="2800" b="1" dirty="0"/>
              <a:t>（</a:t>
            </a:r>
            <a:r>
              <a:rPr lang="en-US" altLang="zh-CN" sz="2800" b="1" dirty="0"/>
              <a:t>2</a:t>
            </a:r>
            <a:r>
              <a:rPr lang="zh-CN" altLang="zh-CN" sz="2800" b="1" dirty="0"/>
              <a:t>）字符变量</a:t>
            </a:r>
            <a:endParaRPr lang="zh-CN" altLang="zh-CN" sz="2800" dirty="0"/>
          </a:p>
          <a:p>
            <a:r>
              <a:rPr lang="zh-CN" altLang="zh-CN" sz="2800" b="1" dirty="0" smtClean="0"/>
              <a:t>（</a:t>
            </a:r>
            <a:r>
              <a:rPr lang="en-US" altLang="zh-CN" sz="2800" b="1" dirty="0"/>
              <a:t>3</a:t>
            </a:r>
            <a:r>
              <a:rPr lang="zh-CN" altLang="zh-CN" sz="2800" b="1" dirty="0"/>
              <a:t>）字符数据在内存中的存储形式及其使用方法</a:t>
            </a:r>
            <a:endParaRPr lang="zh-CN" altLang="zh-CN" sz="2800" dirty="0"/>
          </a:p>
          <a:p>
            <a:r>
              <a:rPr lang="zh-CN" altLang="zh-CN" sz="2800" dirty="0"/>
              <a:t>将一个字符常量放到一个字符变量中，实际上并不是把该字符本身放到内存单元中去，而是将该字符的相应的</a:t>
            </a:r>
            <a:r>
              <a:rPr lang="en-US" altLang="zh-CN" sz="2800" dirty="0"/>
              <a:t>ASCII</a:t>
            </a:r>
            <a:r>
              <a:rPr lang="zh-CN" altLang="zh-CN" sz="2800" dirty="0"/>
              <a:t>代码放到存储单元中。</a:t>
            </a:r>
          </a:p>
          <a:p>
            <a:r>
              <a:rPr lang="zh-CN" altLang="zh-CN" sz="2800" dirty="0"/>
              <a:t>这样使字符型数据和整型数据之间可以通用。一个字符数据既可以以字符形式输出，也可以以整数形式输出。</a:t>
            </a:r>
          </a:p>
          <a:p>
            <a:r>
              <a:rPr lang="zh-CN" altLang="zh-CN" sz="2800" b="1" dirty="0"/>
              <a:t>（</a:t>
            </a:r>
            <a:r>
              <a:rPr lang="en-US" altLang="zh-CN" sz="2800" b="1" dirty="0"/>
              <a:t>4</a:t>
            </a:r>
            <a:r>
              <a:rPr lang="zh-CN" altLang="zh-CN" sz="2800" b="1" dirty="0"/>
              <a:t>）字符串常量</a:t>
            </a:r>
            <a:endParaRPr lang="zh-CN" altLang="zh-CN" sz="2800" dirty="0"/>
          </a:p>
          <a:p>
            <a:r>
              <a:rPr lang="zh-CN" altLang="zh-CN" sz="2800" dirty="0"/>
              <a:t>字符串常量是一对双撇号括起来的字符序列。Ｃ规定以字符‘＼０</a:t>
            </a:r>
            <a:r>
              <a:rPr lang="en-US" altLang="zh-CN" sz="2800" dirty="0"/>
              <a:t>’</a:t>
            </a:r>
            <a:r>
              <a:rPr lang="zh-CN" altLang="zh-CN" sz="2800" dirty="0"/>
              <a:t>作为字符串结束标志。Ｃ语言规定：在每一个字符串常量的结尾加一个 </a:t>
            </a:r>
            <a:r>
              <a:rPr lang="en-US" altLang="zh-CN" sz="2800" dirty="0"/>
              <a:t>“</a:t>
            </a:r>
            <a:r>
              <a:rPr lang="zh-CN" altLang="zh-CN" sz="2800" dirty="0"/>
              <a:t>字符串结束标志</a:t>
            </a:r>
            <a:r>
              <a:rPr lang="en-US" altLang="zh-CN" sz="2800" dirty="0"/>
              <a:t>”</a:t>
            </a:r>
            <a:r>
              <a:rPr lang="zh-CN" altLang="zh-CN" sz="2800" dirty="0"/>
              <a:t>，以便系统据此判断字符串是否结束。</a:t>
            </a:r>
          </a:p>
        </p:txBody>
      </p:sp>
    </p:spTree>
    <p:extLst>
      <p:ext uri="{BB962C8B-B14F-4D97-AF65-F5344CB8AC3E}">
        <p14:creationId xmlns:p14="http://schemas.microsoft.com/office/powerpoint/2010/main" val="2608404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2</a:t>
            </a:r>
            <a:r>
              <a:rPr lang="zh-CN" altLang="en-US" dirty="0"/>
              <a:t>：</a:t>
            </a:r>
            <a:r>
              <a:rPr lang="zh-CN" altLang="zh-CN" dirty="0"/>
              <a:t>知识点介绍</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sz="2800" dirty="0" smtClean="0">
                <a:latin typeface="Times New Roman" pitchFamily="18" charset="0"/>
              </a:rPr>
              <a:t>   </a:t>
            </a:r>
            <a:r>
              <a:rPr lang="en-US" altLang="zh-CN" sz="2800" b="1" dirty="0">
                <a:effectLst>
                  <a:outerShdw blurRad="50800" dist="38100" algn="tr" rotWithShape="0">
                    <a:prstClr val="black">
                      <a:alpha val="40000"/>
                    </a:prstClr>
                  </a:outerShdw>
                </a:effectLst>
              </a:rPr>
              <a:t>4</a:t>
            </a:r>
            <a:r>
              <a:rPr lang="zh-CN" altLang="zh-CN" sz="2800" b="1" dirty="0">
                <a:effectLst>
                  <a:outerShdw blurRad="50800" dist="38100" algn="tr" rotWithShape="0">
                    <a:prstClr val="black">
                      <a:alpha val="40000"/>
                    </a:prstClr>
                  </a:outerShdw>
                </a:effectLst>
              </a:rPr>
              <a:t>、变量赋初值 </a:t>
            </a:r>
            <a:endParaRPr lang="zh-CN" altLang="zh-CN" sz="2800" dirty="0"/>
          </a:p>
          <a:p>
            <a:r>
              <a:rPr lang="en-US" altLang="zh-CN" sz="2800" dirty="0"/>
              <a:t>(1)</a:t>
            </a:r>
            <a:r>
              <a:rPr lang="zh-CN" altLang="zh-CN" sz="2800" dirty="0"/>
              <a:t>Ｃ语言允许在定义变量的同时使变量初始化</a:t>
            </a:r>
          </a:p>
          <a:p>
            <a:r>
              <a:rPr lang="zh-CN" altLang="zh-CN" sz="2800" dirty="0"/>
              <a:t>如</a:t>
            </a:r>
            <a:r>
              <a:rPr lang="en-US" altLang="zh-CN" sz="2800" dirty="0"/>
              <a:t>: </a:t>
            </a:r>
            <a:r>
              <a:rPr lang="en-US" altLang="zh-CN" sz="2800" dirty="0" err="1"/>
              <a:t>int</a:t>
            </a:r>
            <a:r>
              <a:rPr lang="en-US" altLang="zh-CN" sz="2800" dirty="0"/>
              <a:t> a=3; // </a:t>
            </a:r>
            <a:r>
              <a:rPr lang="zh-CN" altLang="zh-CN" sz="2800" dirty="0"/>
              <a:t>指定ａ为整型变量，初值为３　</a:t>
            </a:r>
            <a:r>
              <a:rPr lang="en-US" altLang="zh-CN" sz="2800" dirty="0"/>
              <a:t>         </a:t>
            </a:r>
            <a:endParaRPr lang="zh-CN" altLang="zh-CN" sz="2800" dirty="0"/>
          </a:p>
          <a:p>
            <a:r>
              <a:rPr lang="en-US" altLang="zh-CN" sz="2800" dirty="0"/>
              <a:t>     float f=3.56; // </a:t>
            </a:r>
            <a:r>
              <a:rPr lang="zh-CN" altLang="zh-CN" sz="2800" dirty="0"/>
              <a:t>指定ｆ为浮点型变量，初值为３</a:t>
            </a:r>
            <a:r>
              <a:rPr lang="en-US" altLang="zh-CN" sz="2800" dirty="0"/>
              <a:t>.56  </a:t>
            </a:r>
            <a:endParaRPr lang="zh-CN" altLang="zh-CN" sz="2800" dirty="0"/>
          </a:p>
          <a:p>
            <a:r>
              <a:rPr lang="en-US" altLang="zh-CN" sz="2800" dirty="0"/>
              <a:t>     char c= </a:t>
            </a:r>
            <a:r>
              <a:rPr lang="zh-CN" altLang="zh-CN" sz="2800" dirty="0"/>
              <a:t>‘</a:t>
            </a:r>
            <a:r>
              <a:rPr lang="en-US" altLang="zh-CN" sz="2800" dirty="0"/>
              <a:t>a</a:t>
            </a:r>
            <a:r>
              <a:rPr lang="zh-CN" altLang="zh-CN" sz="2800" dirty="0"/>
              <a:t>’</a:t>
            </a:r>
            <a:r>
              <a:rPr lang="en-US" altLang="zh-CN" sz="2800" dirty="0"/>
              <a:t>; // </a:t>
            </a:r>
            <a:r>
              <a:rPr lang="zh-CN" altLang="zh-CN" sz="2800" dirty="0"/>
              <a:t>指定ｃ为字符变量，初值为‘</a:t>
            </a:r>
            <a:r>
              <a:rPr lang="en-US" altLang="zh-CN" sz="2800" dirty="0"/>
              <a:t>a</a:t>
            </a:r>
            <a:r>
              <a:rPr lang="zh-CN" altLang="zh-CN" sz="2800" dirty="0"/>
              <a:t>’</a:t>
            </a:r>
            <a:r>
              <a:rPr lang="en-US" altLang="zh-CN" sz="2800" dirty="0"/>
              <a:t> </a:t>
            </a:r>
            <a:endParaRPr lang="zh-CN" altLang="zh-CN" sz="2800" dirty="0"/>
          </a:p>
          <a:p>
            <a:r>
              <a:rPr lang="en-US" altLang="zh-CN" sz="2800" dirty="0"/>
              <a:t>(2)</a:t>
            </a:r>
            <a:r>
              <a:rPr lang="zh-CN" altLang="zh-CN" sz="2800" dirty="0"/>
              <a:t>可以使被定义的变量的一部分赋初值。</a:t>
            </a:r>
          </a:p>
          <a:p>
            <a:r>
              <a:rPr lang="en-US" altLang="zh-CN" sz="2800" dirty="0"/>
              <a:t>  </a:t>
            </a:r>
            <a:r>
              <a:rPr lang="zh-CN" altLang="zh-CN" sz="2800" dirty="0"/>
              <a:t>如</a:t>
            </a:r>
            <a:r>
              <a:rPr lang="en-US" altLang="zh-CN" sz="2800" dirty="0"/>
              <a:t>:  </a:t>
            </a:r>
            <a:r>
              <a:rPr lang="en-US" altLang="zh-CN" sz="2800" dirty="0" err="1"/>
              <a:t>int</a:t>
            </a:r>
            <a:r>
              <a:rPr lang="en-US" altLang="zh-CN" sz="2800" dirty="0"/>
              <a:t> </a:t>
            </a:r>
            <a:r>
              <a:rPr lang="en-US" altLang="zh-CN" sz="2800" dirty="0" err="1"/>
              <a:t>a,b,c</a:t>
            </a:r>
            <a:r>
              <a:rPr lang="en-US" altLang="zh-CN" sz="2800" dirty="0"/>
              <a:t>=5</a:t>
            </a:r>
            <a:r>
              <a:rPr lang="zh-CN" altLang="zh-CN" sz="2800" dirty="0"/>
              <a:t>；</a:t>
            </a:r>
            <a:r>
              <a:rPr lang="en-US" altLang="zh-CN" sz="2800" dirty="0"/>
              <a:t>  </a:t>
            </a:r>
            <a:r>
              <a:rPr lang="zh-CN" altLang="zh-CN" sz="2800" dirty="0"/>
              <a:t>表示指定ａ、ｂ、ｃ为整型变量，但只对ｃ初始化，</a:t>
            </a:r>
            <a:r>
              <a:rPr lang="en-US" altLang="zh-CN" sz="2800" dirty="0"/>
              <a:t>c</a:t>
            </a:r>
            <a:r>
              <a:rPr lang="zh-CN" altLang="zh-CN" sz="2800" dirty="0"/>
              <a:t>的初值为５</a:t>
            </a:r>
          </a:p>
          <a:p>
            <a:r>
              <a:rPr lang="en-US" altLang="zh-CN" sz="2800" dirty="0"/>
              <a:t>(3)</a:t>
            </a:r>
            <a:r>
              <a:rPr lang="zh-CN" altLang="zh-CN" sz="2800" dirty="0"/>
              <a:t>如果对几个变量赋以同一个初值，</a:t>
            </a:r>
          </a:p>
          <a:p>
            <a:r>
              <a:rPr lang="en-US" altLang="zh-CN" sz="2800" dirty="0"/>
              <a:t>     </a:t>
            </a:r>
            <a:r>
              <a:rPr lang="zh-CN" altLang="zh-CN" sz="2800" dirty="0"/>
              <a:t>应写成：</a:t>
            </a:r>
            <a:r>
              <a:rPr lang="en-US" altLang="zh-CN" sz="2800" dirty="0" err="1"/>
              <a:t>int</a:t>
            </a:r>
            <a:r>
              <a:rPr lang="en-US" altLang="zh-CN" sz="2800" dirty="0"/>
              <a:t> a=3,b=3,c=3;  </a:t>
            </a:r>
            <a:r>
              <a:rPr lang="zh-CN" altLang="zh-CN" sz="2800" dirty="0"/>
              <a:t>表示ａ、ｂ、ｃ的初值都是３。</a:t>
            </a:r>
          </a:p>
          <a:p>
            <a:r>
              <a:rPr lang="en-US" altLang="zh-CN" sz="2800" dirty="0"/>
              <a:t>     </a:t>
            </a:r>
            <a:r>
              <a:rPr lang="zh-CN" altLang="zh-CN" sz="2800" dirty="0"/>
              <a:t>不能写成∶</a:t>
            </a:r>
            <a:r>
              <a:rPr lang="en-US" altLang="zh-CN" sz="2800" dirty="0"/>
              <a:t>  </a:t>
            </a:r>
            <a:r>
              <a:rPr lang="en-US" altLang="zh-CN" sz="2800" dirty="0" err="1"/>
              <a:t>int</a:t>
            </a:r>
            <a:r>
              <a:rPr lang="en-US" altLang="zh-CN" sz="2800" dirty="0"/>
              <a:t>  a=b=c3;</a:t>
            </a:r>
            <a:endParaRPr lang="zh-CN" altLang="zh-CN" sz="2800" dirty="0"/>
          </a:p>
          <a:p>
            <a:r>
              <a:rPr lang="zh-CN" altLang="zh-CN" sz="2800" dirty="0"/>
              <a:t>注意：</a:t>
            </a:r>
          </a:p>
          <a:p>
            <a:r>
              <a:rPr lang="zh-CN" altLang="zh-CN" sz="2800" dirty="0"/>
              <a:t>初始化不是在编译阶段完成的而是在程序运行时执行本函数时赋初值的，相当于有一个赋值语句。</a:t>
            </a:r>
            <a:r>
              <a:rPr lang="zh-CN" altLang="zh-CN" sz="2800" b="1" dirty="0"/>
              <a:t> </a:t>
            </a:r>
            <a:endParaRPr lang="zh-CN" altLang="zh-CN" sz="2800" dirty="0"/>
          </a:p>
          <a:p>
            <a:endParaRPr lang="zh-CN" altLang="en-US" dirty="0"/>
          </a:p>
        </p:txBody>
      </p:sp>
    </p:spTree>
    <p:extLst>
      <p:ext uri="{BB962C8B-B14F-4D97-AF65-F5344CB8AC3E}">
        <p14:creationId xmlns:p14="http://schemas.microsoft.com/office/powerpoint/2010/main" val="2527072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564904"/>
            <a:ext cx="8229600" cy="1143000"/>
          </a:xfrm>
        </p:spPr>
        <p:txBody>
          <a:bodyPr>
            <a:normAutofit/>
          </a:bodyPr>
          <a:lstStyle/>
          <a:p>
            <a:pPr algn="ctr"/>
            <a:r>
              <a:rPr lang="zh-CN" altLang="zh-CN" sz="4400" b="1" dirty="0" smtClean="0"/>
              <a:t>任务</a:t>
            </a:r>
            <a:r>
              <a:rPr lang="en-US" altLang="zh-CN" sz="4400" b="1" dirty="0" smtClean="0"/>
              <a:t>3</a:t>
            </a:r>
            <a:r>
              <a:rPr lang="zh-CN" altLang="zh-CN" sz="4400" dirty="0"/>
              <a:t>运算符与表达式</a:t>
            </a:r>
            <a:endParaRPr lang="zh-CN" altLang="en-US" sz="4400" b="1" dirty="0"/>
          </a:p>
        </p:txBody>
      </p:sp>
    </p:spTree>
    <p:extLst>
      <p:ext uri="{BB962C8B-B14F-4D97-AF65-F5344CB8AC3E}">
        <p14:creationId xmlns:p14="http://schemas.microsoft.com/office/powerpoint/2010/main" val="4260523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b="1" dirty="0"/>
              <a:t>任务引导</a:t>
            </a:r>
          </a:p>
        </p:txBody>
      </p:sp>
      <p:sp>
        <p:nvSpPr>
          <p:cNvPr id="3" name="内容占位符 2"/>
          <p:cNvSpPr>
            <a:spLocks noGrp="1"/>
          </p:cNvSpPr>
          <p:nvPr>
            <p:ph idx="1"/>
          </p:nvPr>
        </p:nvSpPr>
        <p:spPr/>
        <p:txBody>
          <a:bodyPr/>
          <a:lstStyle/>
          <a:p>
            <a:r>
              <a:rPr lang="zh-CN" altLang="zh-CN" sz="2400" dirty="0"/>
              <a:t>几乎每一个程序都需要进行运算，对数据进行加工处理。完成对程序中不同类型的数据定义之后，可以通过运算符将数据连接组成表达式，实现对数据的计算。</a:t>
            </a:r>
            <a:r>
              <a:rPr lang="en-US" altLang="zh-CN" sz="2400" dirty="0"/>
              <a:t>C</a:t>
            </a:r>
            <a:r>
              <a:rPr lang="zh-CN" altLang="zh-CN" sz="2400" dirty="0"/>
              <a:t>语言运算符非常丰富，把除了控制语句和输入输出以外的几乎所有的基本操作都作为运算符处理。</a:t>
            </a:r>
          </a:p>
          <a:p>
            <a:pPr marL="0" indent="0">
              <a:buNone/>
            </a:pPr>
            <a:endParaRPr lang="zh-CN" altLang="en-US" dirty="0"/>
          </a:p>
        </p:txBody>
      </p:sp>
    </p:spTree>
    <p:extLst>
      <p:ext uri="{BB962C8B-B14F-4D97-AF65-F5344CB8AC3E}">
        <p14:creationId xmlns:p14="http://schemas.microsoft.com/office/powerpoint/2010/main" val="8098694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1</a:t>
            </a:r>
            <a:r>
              <a:rPr lang="zh-CN" altLang="zh-CN" sz="2800" b="1" dirty="0"/>
              <a:t>、Ｃ语言运算符简介</a:t>
            </a:r>
            <a:r>
              <a:rPr lang="zh-CN" altLang="zh-CN" sz="2800" dirty="0"/>
              <a:t>　</a:t>
            </a:r>
          </a:p>
          <a:p>
            <a:r>
              <a:rPr lang="zh-CN" altLang="zh-CN" sz="2800" dirty="0"/>
              <a:t>（</a:t>
            </a:r>
            <a:r>
              <a:rPr lang="en-US" altLang="zh-CN" sz="2800" dirty="0"/>
              <a:t>1</a:t>
            </a:r>
            <a:r>
              <a:rPr lang="zh-CN" altLang="zh-CN" sz="2800" dirty="0"/>
              <a:t>）用来表示各种运算的符号称为</a:t>
            </a:r>
            <a:r>
              <a:rPr lang="en-US" altLang="zh-CN" sz="2800" dirty="0"/>
              <a:t>“</a:t>
            </a:r>
            <a:r>
              <a:rPr lang="zh-CN" altLang="zh-CN" sz="2800" dirty="0"/>
              <a:t>运算符</a:t>
            </a:r>
            <a:r>
              <a:rPr lang="en-US" altLang="zh-CN" sz="2800" dirty="0"/>
              <a:t>”</a:t>
            </a:r>
            <a:r>
              <a:rPr lang="zh-CN" altLang="zh-CN" sz="2800" dirty="0"/>
              <a:t>。 </a:t>
            </a:r>
          </a:p>
          <a:p>
            <a:r>
              <a:rPr lang="zh-CN" altLang="zh-CN" sz="2800" dirty="0"/>
              <a:t>有些运算符只需要一个运算对象，这种运算符称为</a:t>
            </a:r>
            <a:r>
              <a:rPr lang="en-US" altLang="zh-CN" sz="2800" dirty="0"/>
              <a:t>“</a:t>
            </a:r>
            <a:r>
              <a:rPr lang="zh-CN" altLang="zh-CN" sz="2800" dirty="0"/>
              <a:t>单目运算符</a:t>
            </a:r>
            <a:r>
              <a:rPr lang="en-US" altLang="zh-CN" sz="2800" dirty="0"/>
              <a:t>”</a:t>
            </a:r>
            <a:r>
              <a:rPr lang="zh-CN" altLang="zh-CN" sz="2800" dirty="0"/>
              <a:t>，有的需要两个运算对象，称为</a:t>
            </a:r>
            <a:r>
              <a:rPr lang="en-US" altLang="zh-CN" sz="2800" dirty="0"/>
              <a:t>“</a:t>
            </a:r>
            <a:r>
              <a:rPr lang="zh-CN" altLang="zh-CN" sz="2800" dirty="0"/>
              <a:t>双目运算符</a:t>
            </a:r>
            <a:r>
              <a:rPr lang="en-US" altLang="zh-CN" sz="2800" dirty="0"/>
              <a:t>”</a:t>
            </a:r>
            <a:r>
              <a:rPr lang="zh-CN" altLang="zh-CN" sz="2800" dirty="0"/>
              <a:t>，最多的则需要</a:t>
            </a:r>
            <a:r>
              <a:rPr lang="en-US" altLang="zh-CN" sz="2800" dirty="0"/>
              <a:t>3</a:t>
            </a:r>
            <a:r>
              <a:rPr lang="zh-CN" altLang="zh-CN" sz="2800" dirty="0"/>
              <a:t>个运算对象，称为</a:t>
            </a:r>
            <a:r>
              <a:rPr lang="en-US" altLang="zh-CN" sz="2800" dirty="0"/>
              <a:t>“</a:t>
            </a:r>
            <a:r>
              <a:rPr lang="zh-CN" altLang="zh-CN" sz="2800" dirty="0"/>
              <a:t>三目运算符</a:t>
            </a:r>
            <a:r>
              <a:rPr lang="en-US" altLang="zh-CN" sz="2800" dirty="0"/>
              <a:t>”</a:t>
            </a:r>
            <a:r>
              <a:rPr lang="zh-CN" altLang="zh-CN" sz="2800" dirty="0"/>
              <a:t>。</a:t>
            </a:r>
            <a:r>
              <a:rPr lang="en-US" altLang="zh-CN" sz="2800" dirty="0"/>
              <a:t> </a:t>
            </a:r>
            <a:endParaRPr lang="zh-CN" altLang="zh-CN" sz="2800" dirty="0"/>
          </a:p>
          <a:p>
            <a:r>
              <a:rPr lang="zh-CN" altLang="zh-CN" sz="2800" dirty="0"/>
              <a:t>用运算符把运算对象连接在一起所组成的式子，称为</a:t>
            </a:r>
            <a:r>
              <a:rPr lang="en-US" altLang="zh-CN" sz="2800" dirty="0"/>
              <a:t>“</a:t>
            </a:r>
            <a:r>
              <a:rPr lang="zh-CN" altLang="zh-CN" sz="2800" dirty="0"/>
              <a:t>表达式</a:t>
            </a:r>
            <a:r>
              <a:rPr lang="en-US" altLang="zh-CN" sz="2800" dirty="0"/>
              <a:t>”</a:t>
            </a:r>
            <a:r>
              <a:rPr lang="zh-CN" altLang="zh-CN" sz="2800" dirty="0"/>
              <a:t>。根据表达式中运算符的不同，在</a:t>
            </a:r>
            <a:r>
              <a:rPr lang="en-US" altLang="zh-CN" sz="2800" dirty="0"/>
              <a:t>C</a:t>
            </a:r>
            <a:r>
              <a:rPr lang="zh-CN" altLang="zh-CN" sz="2800" dirty="0"/>
              <a:t>语言里分为算术表达式、赋值表达式、关系表达式、逻辑表达式、条件表达式和逗号表达式等。每种表达式按照运算符所规定的运算规则进行运算，最终都会得到一个结果，它称为表达式的值。</a:t>
            </a:r>
            <a:r>
              <a:rPr lang="en-US" altLang="zh-CN" sz="2800" dirty="0"/>
              <a:t> </a:t>
            </a:r>
            <a:endParaRPr lang="zh-CN" altLang="zh-CN" sz="2800" dirty="0"/>
          </a:p>
        </p:txBody>
      </p:sp>
    </p:spTree>
    <p:extLst>
      <p:ext uri="{BB962C8B-B14F-4D97-AF65-F5344CB8AC3E}">
        <p14:creationId xmlns:p14="http://schemas.microsoft.com/office/powerpoint/2010/main" val="3345873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sz="2800" b="1" dirty="0" smtClean="0"/>
              <a:t>1</a:t>
            </a:r>
            <a:r>
              <a:rPr lang="zh-CN" altLang="zh-CN" sz="2800" b="1" dirty="0"/>
              <a:t>、Ｃ语言运算符简介</a:t>
            </a:r>
            <a:r>
              <a:rPr lang="zh-CN" altLang="zh-CN" sz="2800" dirty="0"/>
              <a:t>　</a:t>
            </a:r>
          </a:p>
          <a:p>
            <a:r>
              <a:rPr lang="zh-CN" altLang="zh-CN" sz="2800" dirty="0"/>
              <a:t>（</a:t>
            </a:r>
            <a:r>
              <a:rPr lang="en-US" altLang="zh-CN" sz="2800" dirty="0"/>
              <a:t>2</a:t>
            </a:r>
            <a:r>
              <a:rPr lang="zh-CN" altLang="zh-CN" sz="2800" dirty="0"/>
              <a:t>）Ｃ语言的运算符有以下几类：</a:t>
            </a:r>
            <a:r>
              <a:rPr lang="en-US" altLang="zh-CN" sz="2800" dirty="0"/>
              <a:t>   </a:t>
            </a:r>
            <a:endParaRPr lang="zh-CN" altLang="zh-CN" sz="2800" dirty="0"/>
          </a:p>
          <a:p>
            <a:pPr lvl="0"/>
            <a:r>
              <a:rPr lang="zh-CN" altLang="zh-CN" sz="2800" b="1" dirty="0"/>
              <a:t>算术运算符 （</a:t>
            </a:r>
            <a:r>
              <a:rPr lang="en-US" altLang="zh-CN" sz="2800" b="1" dirty="0"/>
              <a:t>+ - * / %</a:t>
            </a:r>
            <a:r>
              <a:rPr lang="zh-CN" altLang="zh-CN" sz="2800" b="1" dirty="0"/>
              <a:t>）</a:t>
            </a:r>
            <a:endParaRPr lang="zh-CN" altLang="zh-CN" sz="2800" dirty="0"/>
          </a:p>
          <a:p>
            <a:pPr lvl="0"/>
            <a:r>
              <a:rPr lang="zh-CN" altLang="zh-CN" sz="2800" b="1" dirty="0"/>
              <a:t>关系运算符 （＞＜＝＝＞＝＜＝！＝）</a:t>
            </a:r>
            <a:endParaRPr lang="zh-CN" altLang="zh-CN" sz="2800" dirty="0"/>
          </a:p>
          <a:p>
            <a:pPr lvl="0"/>
            <a:r>
              <a:rPr lang="zh-CN" altLang="zh-CN" sz="2800" b="1" dirty="0"/>
              <a:t>逻辑运算符 （！＆＆</a:t>
            </a:r>
            <a:r>
              <a:rPr lang="en-US" altLang="zh-CN" sz="2800" b="1" dirty="0"/>
              <a:t>||</a:t>
            </a:r>
            <a:r>
              <a:rPr lang="zh-CN" altLang="zh-CN" sz="2800" b="1" dirty="0"/>
              <a:t>）</a:t>
            </a:r>
            <a:endParaRPr lang="zh-CN" altLang="zh-CN" sz="2800" dirty="0"/>
          </a:p>
          <a:p>
            <a:pPr lvl="0"/>
            <a:r>
              <a:rPr lang="zh-CN" altLang="zh-CN" sz="2800" b="1" dirty="0"/>
              <a:t>位运算符</a:t>
            </a:r>
            <a:r>
              <a:rPr lang="en-US" altLang="zh-CN" sz="2800" b="1" dirty="0"/>
              <a:t>   </a:t>
            </a:r>
            <a:r>
              <a:rPr lang="zh-CN" altLang="zh-CN" sz="2800" b="1" dirty="0"/>
              <a:t>（</a:t>
            </a:r>
            <a:r>
              <a:rPr lang="en-US" altLang="zh-CN" sz="2800" b="1" dirty="0"/>
              <a:t>&lt;&lt; &gt;&gt; ~ |</a:t>
            </a:r>
            <a:r>
              <a:rPr lang="zh-CN" altLang="zh-CN" sz="2800" b="1" dirty="0"/>
              <a:t>∧＆）</a:t>
            </a:r>
            <a:endParaRPr lang="zh-CN" altLang="zh-CN" sz="2800" dirty="0"/>
          </a:p>
          <a:p>
            <a:pPr lvl="0"/>
            <a:r>
              <a:rPr lang="zh-CN" altLang="zh-CN" sz="2800" b="1" dirty="0"/>
              <a:t>赋值运算符 （＝及其扩展赋值运算符）</a:t>
            </a:r>
            <a:endParaRPr lang="zh-CN" altLang="zh-CN" sz="2800" dirty="0"/>
          </a:p>
          <a:p>
            <a:pPr lvl="0"/>
            <a:r>
              <a:rPr lang="zh-CN" altLang="zh-CN" sz="2800" b="1" dirty="0"/>
              <a:t>条件运算符 （？：）</a:t>
            </a:r>
            <a:endParaRPr lang="zh-CN" altLang="zh-CN" sz="2800" dirty="0"/>
          </a:p>
          <a:p>
            <a:pPr lvl="0"/>
            <a:r>
              <a:rPr lang="zh-CN" altLang="zh-CN" sz="2800" b="1" dirty="0"/>
              <a:t>逗号运算符</a:t>
            </a:r>
            <a:r>
              <a:rPr lang="en-US" altLang="zh-CN" sz="2800" b="1" dirty="0"/>
              <a:t>  (</a:t>
            </a:r>
            <a:r>
              <a:rPr lang="zh-CN" altLang="zh-CN" sz="2800" b="1" dirty="0"/>
              <a:t>，）</a:t>
            </a:r>
            <a:endParaRPr lang="zh-CN" altLang="zh-CN" sz="2800" dirty="0"/>
          </a:p>
          <a:p>
            <a:pPr lvl="0"/>
            <a:r>
              <a:rPr lang="zh-CN" altLang="zh-CN" sz="2800" b="1" dirty="0"/>
              <a:t>指针运算符 （</a:t>
            </a:r>
            <a:r>
              <a:rPr lang="en-US" altLang="zh-CN" sz="2800" b="1" dirty="0"/>
              <a:t>*</a:t>
            </a:r>
            <a:r>
              <a:rPr lang="zh-CN" altLang="zh-CN" sz="2800" b="1" dirty="0"/>
              <a:t>和＆）</a:t>
            </a:r>
            <a:endParaRPr lang="zh-CN" altLang="zh-CN" sz="2800" dirty="0"/>
          </a:p>
          <a:p>
            <a:pPr lvl="0"/>
            <a:r>
              <a:rPr lang="zh-CN" altLang="zh-CN" sz="2800" b="1" dirty="0"/>
              <a:t>求字节数运算符（ｓｉｚｅｏｆ）</a:t>
            </a:r>
            <a:endParaRPr lang="zh-CN" altLang="zh-CN" sz="2800" dirty="0"/>
          </a:p>
          <a:p>
            <a:pPr lvl="0"/>
            <a:r>
              <a:rPr lang="zh-CN" altLang="zh-CN" sz="2800" b="1" dirty="0"/>
              <a:t>强制类型转换运算符（</a:t>
            </a:r>
            <a:r>
              <a:rPr lang="en-US" altLang="zh-CN" sz="2800" b="1" dirty="0"/>
              <a:t> (</a:t>
            </a:r>
            <a:r>
              <a:rPr lang="zh-CN" altLang="zh-CN" sz="2800" b="1" dirty="0"/>
              <a:t>类型）</a:t>
            </a:r>
            <a:r>
              <a:rPr lang="en-US" altLang="zh-CN" sz="2800" b="1" dirty="0"/>
              <a:t> )</a:t>
            </a:r>
            <a:endParaRPr lang="zh-CN" altLang="zh-CN" sz="2800" dirty="0"/>
          </a:p>
          <a:p>
            <a:pPr lvl="0"/>
            <a:r>
              <a:rPr lang="zh-CN" altLang="zh-CN" sz="2800" b="1" dirty="0"/>
              <a:t>分量运算符（．</a:t>
            </a:r>
            <a:r>
              <a:rPr lang="en-US" altLang="zh-CN" sz="2800" b="1" dirty="0"/>
              <a:t>-&gt;</a:t>
            </a:r>
            <a:r>
              <a:rPr lang="zh-CN" altLang="zh-CN" sz="2800" b="1" dirty="0"/>
              <a:t>）</a:t>
            </a:r>
            <a:endParaRPr lang="zh-CN" altLang="zh-CN" sz="2800" dirty="0"/>
          </a:p>
        </p:txBody>
      </p:sp>
    </p:spTree>
    <p:extLst>
      <p:ext uri="{BB962C8B-B14F-4D97-AF65-F5344CB8AC3E}">
        <p14:creationId xmlns:p14="http://schemas.microsoft.com/office/powerpoint/2010/main" val="709171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800" b="1" dirty="0" smtClean="0"/>
              <a:t>1</a:t>
            </a:r>
            <a:r>
              <a:rPr lang="zh-CN" altLang="zh-CN" sz="2800" b="1" dirty="0"/>
              <a:t>、Ｃ语言运算符简介</a:t>
            </a:r>
            <a:r>
              <a:rPr lang="zh-CN" altLang="zh-CN" sz="2800" dirty="0"/>
              <a:t>　</a:t>
            </a:r>
          </a:p>
        </p:txBody>
      </p:sp>
      <p:graphicFrame>
        <p:nvGraphicFramePr>
          <p:cNvPr id="4" name="表格 3"/>
          <p:cNvGraphicFramePr>
            <a:graphicFrameLocks noGrp="1"/>
          </p:cNvGraphicFramePr>
          <p:nvPr>
            <p:extLst>
              <p:ext uri="{D42A27DB-BD31-4B8C-83A1-F6EECF244321}">
                <p14:modId xmlns:p14="http://schemas.microsoft.com/office/powerpoint/2010/main" val="926898613"/>
              </p:ext>
            </p:extLst>
          </p:nvPr>
        </p:nvGraphicFramePr>
        <p:xfrm>
          <a:off x="1907704" y="4221088"/>
          <a:ext cx="3790950" cy="1524000"/>
        </p:xfrm>
        <a:graphic>
          <a:graphicData uri="http://schemas.openxmlformats.org/drawingml/2006/table">
            <a:tbl>
              <a:tblPr>
                <a:tableStyleId>{5C22544A-7EE6-4342-B048-85BDC9FD1C3A}</a:tableStyleId>
              </a:tblPr>
              <a:tblGrid>
                <a:gridCol w="699770"/>
                <a:gridCol w="898525"/>
                <a:gridCol w="1096010"/>
                <a:gridCol w="1096645"/>
              </a:tblGrid>
              <a:tr h="152400">
                <a:tc>
                  <a:txBody>
                    <a:bodyPr/>
                    <a:lstStyle/>
                    <a:p>
                      <a:pPr algn="ctr">
                        <a:spcAft>
                          <a:spcPts val="0"/>
                        </a:spcAft>
                      </a:pPr>
                      <a:r>
                        <a:rPr lang="zh-CN" sz="1000" kern="100" dirty="0">
                          <a:effectLst/>
                        </a:rPr>
                        <a:t>运算符</a:t>
                      </a:r>
                      <a:endParaRPr lang="zh-CN" sz="1050" kern="100" dirty="0">
                        <a:effectLst/>
                        <a:latin typeface="Times New Roman"/>
                        <a:ea typeface="宋体"/>
                      </a:endParaRPr>
                    </a:p>
                  </a:txBody>
                  <a:tcPr marL="0" marR="0" marT="0" marB="0"/>
                </a:tc>
                <a:tc>
                  <a:txBody>
                    <a:bodyPr/>
                    <a:lstStyle/>
                    <a:p>
                      <a:pPr algn="ctr">
                        <a:spcAft>
                          <a:spcPts val="0"/>
                        </a:spcAft>
                      </a:pPr>
                      <a:r>
                        <a:rPr lang="zh-CN" sz="1000" kern="100">
                          <a:effectLst/>
                        </a:rPr>
                        <a:t>含</a:t>
                      </a:r>
                      <a:r>
                        <a:rPr lang="en-US" sz="1000" kern="100">
                          <a:effectLst/>
                        </a:rPr>
                        <a:t>   </a:t>
                      </a:r>
                      <a:r>
                        <a:rPr lang="zh-CN" sz="1000" kern="100">
                          <a:effectLst/>
                        </a:rPr>
                        <a:t>义</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运算对象个数</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示</a:t>
                      </a:r>
                      <a:r>
                        <a:rPr lang="en-US" sz="1000" kern="100">
                          <a:effectLst/>
                        </a:rPr>
                        <a:t>    </a:t>
                      </a:r>
                      <a:r>
                        <a:rPr lang="zh-CN" sz="1000" kern="100">
                          <a:effectLst/>
                        </a:rPr>
                        <a:t>例</a:t>
                      </a:r>
                      <a:endParaRPr lang="zh-CN" sz="1050" kern="100">
                        <a:effectLst/>
                        <a:latin typeface="Times New Roman"/>
                        <a:ea typeface="宋体"/>
                      </a:endParaRPr>
                    </a:p>
                  </a:txBody>
                  <a:tcPr marL="0" marR="0" marT="0" marB="0"/>
                </a:tc>
              </a:tr>
              <a:tr h="152400">
                <a:tc>
                  <a:txBody>
                    <a:bodyPr/>
                    <a:lstStyle/>
                    <a:p>
                      <a:pPr algn="ctr">
                        <a:spcAft>
                          <a:spcPts val="0"/>
                        </a:spcAft>
                      </a:pPr>
                      <a:r>
                        <a:rPr lang="en-US" sz="1000" kern="100" dirty="0">
                          <a:effectLst/>
                        </a:rPr>
                        <a:t>-</a:t>
                      </a:r>
                      <a:endParaRPr lang="zh-CN" sz="1050" kern="100" dirty="0">
                        <a:effectLst/>
                        <a:latin typeface="Times New Roman"/>
                        <a:ea typeface="宋体"/>
                      </a:endParaRPr>
                    </a:p>
                  </a:txBody>
                  <a:tcPr marL="0" marR="0" marT="0" marB="0"/>
                </a:tc>
                <a:tc>
                  <a:txBody>
                    <a:bodyPr/>
                    <a:lstStyle/>
                    <a:p>
                      <a:pPr algn="just">
                        <a:spcAft>
                          <a:spcPts val="0"/>
                        </a:spcAft>
                      </a:pPr>
                      <a:r>
                        <a:rPr lang="zh-CN" sz="1000" kern="100">
                          <a:effectLst/>
                        </a:rPr>
                        <a:t>取负</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单目</a:t>
                      </a:r>
                      <a:endParaRPr lang="zh-CN" sz="1050" kern="100">
                        <a:effectLst/>
                        <a:latin typeface="Times New Roman"/>
                        <a:ea typeface="宋体"/>
                      </a:endParaRPr>
                    </a:p>
                  </a:txBody>
                  <a:tcPr marL="0" marR="0" marT="0" marB="0"/>
                </a:tc>
                <a:tc>
                  <a:txBody>
                    <a:bodyPr/>
                    <a:lstStyle/>
                    <a:p>
                      <a:pPr algn="just">
                        <a:spcAft>
                          <a:spcPts val="0"/>
                        </a:spcAft>
                      </a:pPr>
                      <a:r>
                        <a:rPr lang="en-US" sz="1000" kern="100">
                          <a:effectLst/>
                        </a:rPr>
                        <a:t>-a</a:t>
                      </a:r>
                      <a:endParaRPr lang="zh-CN" sz="1050" kern="10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取正</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单目</a:t>
                      </a:r>
                      <a:endParaRPr lang="zh-CN" sz="1050" kern="100">
                        <a:effectLst/>
                        <a:latin typeface="Times New Roman"/>
                        <a:ea typeface="宋体"/>
                      </a:endParaRPr>
                    </a:p>
                  </a:txBody>
                  <a:tcPr marL="0" marR="0" marT="0" marB="0"/>
                </a:tc>
                <a:tc>
                  <a:txBody>
                    <a:bodyPr/>
                    <a:lstStyle/>
                    <a:p>
                      <a:pPr algn="just">
                        <a:spcAft>
                          <a:spcPts val="0"/>
                        </a:spcAft>
                      </a:pPr>
                      <a:r>
                        <a:rPr lang="en-US" sz="1000" kern="100">
                          <a:effectLst/>
                        </a:rPr>
                        <a:t>+a</a:t>
                      </a:r>
                      <a:endParaRPr lang="zh-CN" sz="1050" kern="10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乘法</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双目</a:t>
                      </a:r>
                      <a:endParaRPr lang="zh-CN" sz="1050" kern="100">
                        <a:effectLst/>
                        <a:latin typeface="Times New Roman"/>
                        <a:ea typeface="宋体"/>
                      </a:endParaRPr>
                    </a:p>
                  </a:txBody>
                  <a:tcPr marL="0" marR="0" marT="0" marB="0"/>
                </a:tc>
                <a:tc>
                  <a:txBody>
                    <a:bodyPr/>
                    <a:lstStyle/>
                    <a:p>
                      <a:pPr algn="just">
                        <a:spcAft>
                          <a:spcPts val="0"/>
                        </a:spcAft>
                      </a:pPr>
                      <a:r>
                        <a:rPr lang="en-US" sz="1000" kern="100">
                          <a:effectLst/>
                        </a:rPr>
                        <a:t>a*b</a:t>
                      </a:r>
                      <a:endParaRPr lang="zh-CN" sz="1050" kern="10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除法</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双目</a:t>
                      </a:r>
                      <a:endParaRPr lang="zh-CN" sz="1050" kern="100">
                        <a:effectLst/>
                        <a:latin typeface="Times New Roman"/>
                        <a:ea typeface="宋体"/>
                      </a:endParaRPr>
                    </a:p>
                  </a:txBody>
                  <a:tcPr marL="0" marR="0" marT="0" marB="0"/>
                </a:tc>
                <a:tc>
                  <a:txBody>
                    <a:bodyPr/>
                    <a:lstStyle/>
                    <a:p>
                      <a:pPr algn="just">
                        <a:spcAft>
                          <a:spcPts val="0"/>
                        </a:spcAft>
                      </a:pPr>
                      <a:r>
                        <a:rPr lang="en-US" sz="1000" kern="100" dirty="0">
                          <a:effectLst/>
                        </a:rPr>
                        <a:t>a/b</a:t>
                      </a:r>
                      <a:endParaRPr lang="zh-CN" sz="1050" kern="100" dirty="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整除取余</a:t>
                      </a:r>
                      <a:endParaRPr lang="zh-CN" sz="1050" kern="100">
                        <a:effectLst/>
                        <a:latin typeface="Times New Roman"/>
                        <a:ea typeface="宋体"/>
                      </a:endParaRPr>
                    </a:p>
                  </a:txBody>
                  <a:tcPr marL="0" marR="0" marT="0" marB="0"/>
                </a:tc>
                <a:tc>
                  <a:txBody>
                    <a:bodyPr/>
                    <a:lstStyle/>
                    <a:p>
                      <a:pPr algn="ctr">
                        <a:spcAft>
                          <a:spcPts val="0"/>
                        </a:spcAft>
                      </a:pPr>
                      <a:r>
                        <a:rPr lang="zh-CN" sz="1000" kern="100" dirty="0">
                          <a:effectLst/>
                        </a:rPr>
                        <a:t>双目</a:t>
                      </a:r>
                      <a:endParaRPr lang="zh-CN" sz="1050" kern="100" dirty="0">
                        <a:effectLst/>
                        <a:latin typeface="Times New Roman"/>
                        <a:ea typeface="宋体"/>
                      </a:endParaRPr>
                    </a:p>
                  </a:txBody>
                  <a:tcPr marL="0" marR="0" marT="0" marB="0"/>
                </a:tc>
                <a:tc>
                  <a:txBody>
                    <a:bodyPr/>
                    <a:lstStyle/>
                    <a:p>
                      <a:pPr algn="just">
                        <a:spcAft>
                          <a:spcPts val="0"/>
                        </a:spcAft>
                      </a:pPr>
                      <a:r>
                        <a:rPr lang="en-US" sz="1000" kern="100" dirty="0" err="1">
                          <a:effectLst/>
                        </a:rPr>
                        <a:t>a%b</a:t>
                      </a:r>
                      <a:endParaRPr lang="zh-CN" sz="1050" kern="100" dirty="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加法</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双目</a:t>
                      </a:r>
                      <a:endParaRPr lang="zh-CN" sz="1050" kern="100">
                        <a:effectLst/>
                        <a:latin typeface="Times New Roman"/>
                        <a:ea typeface="宋体"/>
                      </a:endParaRPr>
                    </a:p>
                  </a:txBody>
                  <a:tcPr marL="0" marR="0" marT="0" marB="0"/>
                </a:tc>
                <a:tc>
                  <a:txBody>
                    <a:bodyPr/>
                    <a:lstStyle/>
                    <a:p>
                      <a:pPr algn="just">
                        <a:spcAft>
                          <a:spcPts val="0"/>
                        </a:spcAft>
                      </a:pPr>
                      <a:r>
                        <a:rPr lang="en-US" sz="1000" kern="100" dirty="0" err="1">
                          <a:effectLst/>
                        </a:rPr>
                        <a:t>a+b</a:t>
                      </a:r>
                      <a:endParaRPr lang="zh-CN" sz="1050" kern="100" dirty="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减法</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双目</a:t>
                      </a:r>
                      <a:endParaRPr lang="zh-CN" sz="1050" kern="100">
                        <a:effectLst/>
                        <a:latin typeface="Times New Roman"/>
                        <a:ea typeface="宋体"/>
                      </a:endParaRPr>
                    </a:p>
                  </a:txBody>
                  <a:tcPr marL="0" marR="0" marT="0" marB="0"/>
                </a:tc>
                <a:tc>
                  <a:txBody>
                    <a:bodyPr/>
                    <a:lstStyle/>
                    <a:p>
                      <a:pPr algn="just">
                        <a:spcAft>
                          <a:spcPts val="0"/>
                        </a:spcAft>
                      </a:pPr>
                      <a:r>
                        <a:rPr lang="en-US" sz="1000" kern="100" dirty="0">
                          <a:effectLst/>
                        </a:rPr>
                        <a:t>a-b</a:t>
                      </a:r>
                      <a:endParaRPr lang="zh-CN" sz="1050" kern="100" dirty="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自加</a:t>
                      </a:r>
                      <a:r>
                        <a:rPr lang="en-US" sz="1000" kern="100">
                          <a:effectLst/>
                        </a:rPr>
                        <a:t>1</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单目</a:t>
                      </a:r>
                      <a:endParaRPr lang="zh-CN" sz="1050" kern="100">
                        <a:effectLst/>
                        <a:latin typeface="Times New Roman"/>
                        <a:ea typeface="宋体"/>
                      </a:endParaRPr>
                    </a:p>
                  </a:txBody>
                  <a:tcPr marL="0" marR="0" marT="0" marB="0"/>
                </a:tc>
                <a:tc>
                  <a:txBody>
                    <a:bodyPr/>
                    <a:lstStyle/>
                    <a:p>
                      <a:pPr algn="just">
                        <a:spcAft>
                          <a:spcPts val="0"/>
                        </a:spcAft>
                      </a:pPr>
                      <a:r>
                        <a:rPr lang="en-US" sz="1000" kern="100" dirty="0">
                          <a:effectLst/>
                        </a:rPr>
                        <a:t>a++  ++a</a:t>
                      </a:r>
                      <a:endParaRPr lang="zh-CN" sz="1050" kern="100" dirty="0">
                        <a:effectLst/>
                        <a:latin typeface="Times New Roman"/>
                        <a:ea typeface="宋体"/>
                      </a:endParaRPr>
                    </a:p>
                  </a:txBody>
                  <a:tcPr marL="0" marR="0" marT="0" marB="0"/>
                </a:tc>
              </a:tr>
              <a:tr h="152400">
                <a:tc>
                  <a:txBody>
                    <a:bodyPr/>
                    <a:lstStyle/>
                    <a:p>
                      <a:pPr algn="ctr">
                        <a:spcAft>
                          <a:spcPts val="0"/>
                        </a:spcAft>
                      </a:pPr>
                      <a:r>
                        <a:rPr lang="en-US" sz="1000" kern="100">
                          <a:effectLst/>
                        </a:rPr>
                        <a:t>--</a:t>
                      </a:r>
                      <a:endParaRPr lang="zh-CN" sz="1050" kern="100">
                        <a:effectLst/>
                        <a:latin typeface="Times New Roman"/>
                        <a:ea typeface="宋体"/>
                      </a:endParaRPr>
                    </a:p>
                  </a:txBody>
                  <a:tcPr marL="0" marR="0" marT="0" marB="0"/>
                </a:tc>
                <a:tc>
                  <a:txBody>
                    <a:bodyPr/>
                    <a:lstStyle/>
                    <a:p>
                      <a:pPr algn="just">
                        <a:spcAft>
                          <a:spcPts val="0"/>
                        </a:spcAft>
                      </a:pPr>
                      <a:r>
                        <a:rPr lang="zh-CN" sz="1000" kern="100">
                          <a:effectLst/>
                        </a:rPr>
                        <a:t>自减</a:t>
                      </a:r>
                      <a:r>
                        <a:rPr lang="en-US" sz="1000" kern="100">
                          <a:effectLst/>
                        </a:rPr>
                        <a:t>1</a:t>
                      </a:r>
                      <a:endParaRPr lang="zh-CN" sz="1050" kern="100">
                        <a:effectLst/>
                        <a:latin typeface="Times New Roman"/>
                        <a:ea typeface="宋体"/>
                      </a:endParaRPr>
                    </a:p>
                  </a:txBody>
                  <a:tcPr marL="0" marR="0" marT="0" marB="0"/>
                </a:tc>
                <a:tc>
                  <a:txBody>
                    <a:bodyPr/>
                    <a:lstStyle/>
                    <a:p>
                      <a:pPr algn="ctr">
                        <a:spcAft>
                          <a:spcPts val="0"/>
                        </a:spcAft>
                      </a:pPr>
                      <a:r>
                        <a:rPr lang="zh-CN" sz="1000" kern="100">
                          <a:effectLst/>
                        </a:rPr>
                        <a:t>单目</a:t>
                      </a:r>
                      <a:endParaRPr lang="zh-CN" sz="1050" kern="100">
                        <a:effectLst/>
                        <a:latin typeface="Times New Roman"/>
                        <a:ea typeface="宋体"/>
                      </a:endParaRPr>
                    </a:p>
                  </a:txBody>
                  <a:tcPr marL="0" marR="0" marT="0" marB="0"/>
                </a:tc>
                <a:tc>
                  <a:txBody>
                    <a:bodyPr/>
                    <a:lstStyle/>
                    <a:p>
                      <a:pPr algn="just">
                        <a:spcAft>
                          <a:spcPts val="0"/>
                        </a:spcAft>
                      </a:pPr>
                      <a:r>
                        <a:rPr lang="en-US" sz="1000" kern="100" dirty="0">
                          <a:effectLst/>
                        </a:rPr>
                        <a:t>a--  --a</a:t>
                      </a:r>
                      <a:endParaRPr lang="zh-CN" sz="1050" kern="100" dirty="0">
                        <a:effectLst/>
                        <a:latin typeface="Times New Roman"/>
                        <a:ea typeface="宋体"/>
                      </a:endParaRPr>
                    </a:p>
                  </a:txBody>
                  <a:tcPr marL="0" marR="0" marT="0" marB="0"/>
                </a:tc>
              </a:tr>
            </a:tbl>
          </a:graphicData>
        </a:graphic>
      </p:graphicFrame>
      <p:sp>
        <p:nvSpPr>
          <p:cNvPr id="5" name="Rectangle 1"/>
          <p:cNvSpPr>
            <a:spLocks noChangeArrowheads="1"/>
          </p:cNvSpPr>
          <p:nvPr/>
        </p:nvSpPr>
        <p:spPr bwMode="auto">
          <a:xfrm>
            <a:off x="770601" y="2564904"/>
            <a:ext cx="6312421"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、算术运算符和算术表达式</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）算术表达式是由算术运算符把数值型运算对象连接在一起构成的表达式，如表</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2-4</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所示列出了</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C</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语言中的算术运算符及其含义。</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2-3-1 </a:t>
            </a:r>
            <a:r>
              <a:rPr kumimoji="0" lang="zh-CN" altLang="en-US"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基本算术运算符及其含义</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709171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内容摘要</a:t>
            </a:r>
            <a:endParaRPr lang="zh-CN" altLang="en-US" dirty="0"/>
          </a:p>
        </p:txBody>
      </p:sp>
      <p:sp>
        <p:nvSpPr>
          <p:cNvPr id="4" name="矩形 3"/>
          <p:cNvSpPr/>
          <p:nvPr/>
        </p:nvSpPr>
        <p:spPr>
          <a:xfrm>
            <a:off x="2250130" y="2132856"/>
            <a:ext cx="5634238" cy="4031873"/>
          </a:xfrm>
          <a:prstGeom prst="rect">
            <a:avLst/>
          </a:prstGeom>
        </p:spPr>
        <p:txBody>
          <a:bodyPr wrap="square">
            <a:spAutoFit/>
          </a:bodyPr>
          <a:lstStyle/>
          <a:p>
            <a:pPr marL="285750" lvl="0" indent="-285750">
              <a:buFont typeface="Wingdings" pitchFamily="2" charset="2"/>
              <a:buChar char="p"/>
            </a:pPr>
            <a:r>
              <a:rPr lang="zh-CN" altLang="zh-CN" sz="3200" dirty="0"/>
              <a:t>基本</a:t>
            </a:r>
            <a:r>
              <a:rPr lang="zh-CN" altLang="zh-CN" sz="3200" dirty="0" smtClean="0"/>
              <a:t>数据类型</a:t>
            </a:r>
            <a:endParaRPr lang="en-US" altLang="zh-CN" sz="3200" dirty="0"/>
          </a:p>
          <a:p>
            <a:pPr marL="285750" lvl="0" indent="-285750">
              <a:buFont typeface="Wingdings" pitchFamily="2" charset="2"/>
              <a:buChar char="p"/>
            </a:pPr>
            <a:r>
              <a:rPr lang="zh-CN" altLang="zh-CN" sz="3200" dirty="0" smtClean="0"/>
              <a:t>常量</a:t>
            </a:r>
            <a:r>
              <a:rPr lang="zh-CN" altLang="zh-CN" sz="3200" dirty="0"/>
              <a:t>和</a:t>
            </a:r>
            <a:r>
              <a:rPr lang="zh-CN" altLang="zh-CN" sz="3200" dirty="0" smtClean="0"/>
              <a:t>变量</a:t>
            </a:r>
            <a:endParaRPr lang="en-US" altLang="zh-CN" sz="3200" dirty="0" smtClean="0"/>
          </a:p>
          <a:p>
            <a:pPr marL="285750" lvl="0" indent="-285750">
              <a:buFont typeface="Wingdings" pitchFamily="2" charset="2"/>
              <a:buChar char="p"/>
            </a:pPr>
            <a:r>
              <a:rPr lang="zh-CN" altLang="zh-CN" sz="3200" dirty="0" smtClean="0"/>
              <a:t>标识符命名</a:t>
            </a:r>
            <a:endParaRPr lang="en-US" altLang="zh-CN" sz="3200" dirty="0" smtClean="0"/>
          </a:p>
          <a:p>
            <a:pPr marL="285750" lvl="0" indent="-285750">
              <a:buFont typeface="Wingdings" pitchFamily="2" charset="2"/>
              <a:buChar char="p"/>
            </a:pPr>
            <a:r>
              <a:rPr lang="zh-CN" altLang="zh-CN" sz="3200" dirty="0" smtClean="0"/>
              <a:t>常用</a:t>
            </a:r>
            <a:r>
              <a:rPr lang="zh-CN" altLang="zh-CN" sz="3200" dirty="0"/>
              <a:t>运算符和</a:t>
            </a:r>
            <a:r>
              <a:rPr lang="zh-CN" altLang="zh-CN" sz="3200" dirty="0" smtClean="0"/>
              <a:t>表达式</a:t>
            </a:r>
            <a:endParaRPr lang="en-US" altLang="zh-CN" sz="3200" dirty="0" smtClean="0"/>
          </a:p>
          <a:p>
            <a:pPr marL="285750" lvl="0" indent="-285750">
              <a:buFont typeface="Wingdings" pitchFamily="2" charset="2"/>
              <a:buChar char="p"/>
            </a:pPr>
            <a:r>
              <a:rPr lang="zh-CN" altLang="zh-CN" sz="3200" dirty="0" smtClean="0"/>
              <a:t>运算符</a:t>
            </a:r>
            <a:r>
              <a:rPr lang="zh-CN" altLang="zh-CN" sz="3200" dirty="0"/>
              <a:t>的优先级与结合性</a:t>
            </a:r>
          </a:p>
          <a:p>
            <a:pPr marL="285750" indent="-285750">
              <a:buFont typeface="Wingdings" pitchFamily="2" charset="2"/>
              <a:buChar char="p"/>
            </a:pPr>
            <a:endParaRPr lang="zh-CN" altLang="zh-CN" sz="3200" b="1" dirty="0"/>
          </a:p>
          <a:p>
            <a:pPr marL="285750" lvl="0" indent="-285750">
              <a:buFont typeface="Wingdings" pitchFamily="2" charset="2"/>
              <a:buChar char="p"/>
            </a:pPr>
            <a:endParaRPr lang="zh-CN" altLang="zh-CN" sz="3200" b="1" dirty="0" smtClean="0"/>
          </a:p>
          <a:p>
            <a:pPr marL="285750" lvl="0" indent="-285750">
              <a:buFont typeface="Wingdings" pitchFamily="2" charset="2"/>
              <a:buChar char="p"/>
            </a:pPr>
            <a:endParaRPr lang="zh-CN" altLang="zh-CN" sz="3200" b="1" dirty="0"/>
          </a:p>
        </p:txBody>
      </p:sp>
    </p:spTree>
    <p:extLst>
      <p:ext uri="{BB962C8B-B14F-4D97-AF65-F5344CB8AC3E}">
        <p14:creationId xmlns:p14="http://schemas.microsoft.com/office/powerpoint/2010/main" val="430495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800" b="1" dirty="0"/>
              <a:t>3</a:t>
            </a:r>
            <a:r>
              <a:rPr lang="zh-CN" altLang="zh-CN" sz="2800" b="1" dirty="0"/>
              <a:t>、赋值运算符和赋值表达式</a:t>
            </a:r>
            <a:endParaRPr lang="zh-CN" altLang="zh-CN" sz="2800" dirty="0"/>
          </a:p>
          <a:p>
            <a:r>
              <a:rPr lang="en-US" altLang="zh-CN" sz="2800" b="1" dirty="0"/>
              <a:t>4</a:t>
            </a:r>
            <a:r>
              <a:rPr lang="zh-CN" altLang="zh-CN" sz="2800" b="1" dirty="0"/>
              <a:t>、关系运算符与关系表达式</a:t>
            </a:r>
            <a:endParaRPr lang="zh-CN" altLang="zh-CN" sz="2800" dirty="0"/>
          </a:p>
          <a:p>
            <a:r>
              <a:rPr lang="en-US" altLang="zh-CN" sz="2800" b="1" dirty="0" smtClean="0"/>
              <a:t>5</a:t>
            </a:r>
            <a:r>
              <a:rPr lang="zh-CN" altLang="zh-CN" sz="2800" b="1" dirty="0"/>
              <a:t>、 逻辑运算符与逻辑表达式</a:t>
            </a:r>
            <a:endParaRPr lang="zh-CN" altLang="zh-CN" sz="2800" dirty="0"/>
          </a:p>
          <a:p>
            <a:r>
              <a:rPr lang="en-US" altLang="zh-CN" sz="2800" b="1" dirty="0" smtClean="0"/>
              <a:t>6</a:t>
            </a:r>
            <a:r>
              <a:rPr lang="zh-CN" altLang="zh-CN" sz="2800" b="1" dirty="0"/>
              <a:t>、 条件运算符与条件表达式</a:t>
            </a:r>
            <a:endParaRPr lang="zh-CN" altLang="zh-CN" sz="2800" dirty="0"/>
          </a:p>
          <a:p>
            <a:r>
              <a:rPr lang="zh-CN" altLang="zh-CN" sz="2800" dirty="0"/>
              <a:t>由</a:t>
            </a:r>
            <a:r>
              <a:rPr lang="en-US" altLang="zh-CN" sz="2800" dirty="0"/>
              <a:t>“?”</a:t>
            </a:r>
            <a:r>
              <a:rPr lang="zh-CN" altLang="zh-CN" sz="2800" dirty="0"/>
              <a:t>和</a:t>
            </a:r>
            <a:r>
              <a:rPr lang="en-US" altLang="zh-CN" sz="2800" dirty="0"/>
              <a:t>“</a:t>
            </a:r>
            <a:r>
              <a:rPr lang="zh-CN" altLang="zh-CN" sz="2800" dirty="0"/>
              <a:t>：</a:t>
            </a:r>
            <a:r>
              <a:rPr lang="en-US" altLang="zh-CN" sz="2800" dirty="0"/>
              <a:t>”</a:t>
            </a:r>
            <a:r>
              <a:rPr lang="zh-CN" altLang="zh-CN" sz="2800" dirty="0"/>
              <a:t>两个符号组合成条件运算符，它是</a:t>
            </a:r>
            <a:r>
              <a:rPr lang="en-US" altLang="zh-CN" sz="2800" dirty="0"/>
              <a:t>C</a:t>
            </a:r>
            <a:r>
              <a:rPr lang="zh-CN" altLang="zh-CN" sz="2800" dirty="0"/>
              <a:t>语言里唯一的三目运算符。使用时的一般格式为：</a:t>
            </a:r>
          </a:p>
          <a:p>
            <a:r>
              <a:rPr lang="zh-CN" altLang="zh-CN" sz="2800" dirty="0"/>
              <a:t>表达式</a:t>
            </a:r>
            <a:r>
              <a:rPr lang="en-US" altLang="zh-CN" sz="2800" dirty="0"/>
              <a:t>1?</a:t>
            </a:r>
            <a:r>
              <a:rPr lang="zh-CN" altLang="zh-CN" sz="2800" dirty="0"/>
              <a:t>表达式</a:t>
            </a:r>
            <a:r>
              <a:rPr lang="en-US" altLang="zh-CN" sz="2800" dirty="0"/>
              <a:t>2:</a:t>
            </a:r>
            <a:r>
              <a:rPr lang="zh-CN" altLang="zh-CN" sz="2800" dirty="0"/>
              <a:t>表达式</a:t>
            </a:r>
            <a:r>
              <a:rPr lang="en-US" altLang="zh-CN" sz="2800" dirty="0"/>
              <a:t>3</a:t>
            </a:r>
            <a:r>
              <a:rPr lang="zh-CN" altLang="zh-CN" sz="2800" dirty="0"/>
              <a:t>；</a:t>
            </a:r>
          </a:p>
          <a:p>
            <a:r>
              <a:rPr lang="zh-CN" altLang="zh-CN" sz="2800" dirty="0"/>
              <a:t>　</a:t>
            </a:r>
          </a:p>
        </p:txBody>
      </p:sp>
    </p:spTree>
    <p:extLst>
      <p:ext uri="{BB962C8B-B14F-4D97-AF65-F5344CB8AC3E}">
        <p14:creationId xmlns:p14="http://schemas.microsoft.com/office/powerpoint/2010/main" val="246042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sz="2800" b="1" dirty="0"/>
              <a:t>7</a:t>
            </a:r>
            <a:r>
              <a:rPr lang="zh-CN" altLang="zh-CN" sz="2800" b="1" dirty="0"/>
              <a:t>、 逗号运算符与逗号表达式</a:t>
            </a:r>
            <a:endParaRPr lang="zh-CN" altLang="zh-CN" sz="2800" dirty="0"/>
          </a:p>
          <a:p>
            <a:r>
              <a:rPr lang="zh-CN" altLang="zh-CN" sz="2800" dirty="0"/>
              <a:t>逗号运算符就是把逗号（，）作为运算符，利用它来把若干个表达式</a:t>
            </a:r>
            <a:r>
              <a:rPr lang="en-US" altLang="zh-CN" sz="2800" dirty="0"/>
              <a:t>“</a:t>
            </a:r>
            <a:r>
              <a:rPr lang="zh-CN" altLang="zh-CN" sz="2800" dirty="0"/>
              <a:t>连接</a:t>
            </a:r>
            <a:r>
              <a:rPr lang="en-US" altLang="zh-CN" sz="2800" dirty="0"/>
              <a:t>”</a:t>
            </a:r>
            <a:r>
              <a:rPr lang="zh-CN" altLang="zh-CN" sz="2800" dirty="0"/>
              <a:t>在一起。这样构成的表达式整体，称为</a:t>
            </a:r>
            <a:r>
              <a:rPr lang="en-US" altLang="zh-CN" sz="2800" dirty="0"/>
              <a:t>“</a:t>
            </a:r>
            <a:r>
              <a:rPr lang="zh-CN" altLang="zh-CN" sz="2800" dirty="0"/>
              <a:t>逗号表达式</a:t>
            </a:r>
            <a:r>
              <a:rPr lang="en-US" altLang="zh-CN" sz="2800" dirty="0"/>
              <a:t>”</a:t>
            </a:r>
            <a:r>
              <a:rPr lang="zh-CN" altLang="zh-CN" sz="2800" dirty="0"/>
              <a:t>。逗号表达式的一般格式为：</a:t>
            </a:r>
          </a:p>
          <a:p>
            <a:r>
              <a:rPr lang="zh-CN" altLang="zh-CN" sz="2800" dirty="0"/>
              <a:t>表达式</a:t>
            </a:r>
            <a:r>
              <a:rPr lang="en-US" altLang="zh-CN" sz="2800" dirty="0"/>
              <a:t>1</a:t>
            </a:r>
            <a:r>
              <a:rPr lang="zh-CN" altLang="zh-CN" sz="2800" dirty="0"/>
              <a:t>，表达式</a:t>
            </a:r>
            <a:r>
              <a:rPr lang="en-US" altLang="zh-CN" sz="2800" dirty="0"/>
              <a:t>2</a:t>
            </a:r>
            <a:r>
              <a:rPr lang="zh-CN" altLang="zh-CN" sz="2800" dirty="0"/>
              <a:t>，表达式</a:t>
            </a:r>
            <a:r>
              <a:rPr lang="en-US" altLang="zh-CN" sz="2800" dirty="0"/>
              <a:t>3</a:t>
            </a:r>
            <a:r>
              <a:rPr lang="zh-CN" altLang="zh-CN" sz="2800" dirty="0"/>
              <a:t>，</a:t>
            </a:r>
            <a:r>
              <a:rPr lang="en-US" altLang="zh-CN" sz="2800" dirty="0"/>
              <a:t>…</a:t>
            </a:r>
            <a:r>
              <a:rPr lang="zh-CN" altLang="zh-CN" sz="2800" dirty="0"/>
              <a:t>，表达式</a:t>
            </a:r>
            <a:r>
              <a:rPr lang="en-US" altLang="zh-CN" sz="2800" dirty="0"/>
              <a:t>n</a:t>
            </a:r>
            <a:endParaRPr lang="zh-CN" altLang="zh-CN" sz="2800" dirty="0"/>
          </a:p>
          <a:p>
            <a:r>
              <a:rPr lang="zh-CN" altLang="zh-CN" sz="2800" dirty="0"/>
              <a:t>逗号表达式的执行过程是：从左到右顺序计算各个表达式的值，并且把最右边表达式的值作为该逗号表达式的最终取值。也就是说，</a:t>
            </a:r>
            <a:r>
              <a:rPr lang="en-US" altLang="zh-CN" sz="2800" dirty="0"/>
              <a:t>“</a:t>
            </a:r>
            <a:r>
              <a:rPr lang="zh-CN" altLang="zh-CN" sz="2800" dirty="0"/>
              <a:t>表达式</a:t>
            </a:r>
            <a:r>
              <a:rPr lang="en-US" altLang="zh-CN" sz="2800" dirty="0"/>
              <a:t>n”</a:t>
            </a:r>
            <a:r>
              <a:rPr lang="zh-CN" altLang="zh-CN" sz="2800" dirty="0"/>
              <a:t>的值是整个逗号表达式的值。</a:t>
            </a:r>
          </a:p>
          <a:p>
            <a:r>
              <a:rPr lang="zh-CN" altLang="zh-CN" sz="2800" dirty="0"/>
              <a:t>关于逗号表达式，要注意以下几点。</a:t>
            </a:r>
          </a:p>
          <a:p>
            <a:r>
              <a:rPr lang="zh-CN" altLang="zh-CN" sz="2800" dirty="0"/>
              <a:t>① 逗号表达式是可以嵌套的。</a:t>
            </a:r>
          </a:p>
          <a:p>
            <a:r>
              <a:rPr lang="zh-CN" altLang="zh-CN" sz="2800" dirty="0"/>
              <a:t>② 程序中使用逗号表达式，通常是分别求逗号表达式内各表达式的值，并不一定要求整个逗号表达式的值。</a:t>
            </a:r>
          </a:p>
          <a:p>
            <a:r>
              <a:rPr lang="zh-CN" altLang="zh-CN" sz="2800" dirty="0"/>
              <a:t>③ 并不是所有出现逗号的地方都组成逗号表达式，如在变量说明中、函数参数表中逗号只是用作各变量之间的间隔符。</a:t>
            </a:r>
          </a:p>
          <a:p>
            <a:r>
              <a:rPr lang="zh-CN" altLang="zh-CN" sz="2800" dirty="0"/>
              <a:t>　</a:t>
            </a:r>
          </a:p>
        </p:txBody>
      </p:sp>
    </p:spTree>
    <p:extLst>
      <p:ext uri="{BB962C8B-B14F-4D97-AF65-F5344CB8AC3E}">
        <p14:creationId xmlns:p14="http://schemas.microsoft.com/office/powerpoint/2010/main" val="1513500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3</a:t>
            </a:r>
            <a:r>
              <a:rPr lang="zh-CN" altLang="en-US" dirty="0" smtClean="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000" b="1" dirty="0"/>
              <a:t>8</a:t>
            </a:r>
            <a:r>
              <a:rPr lang="zh-CN" altLang="zh-CN" sz="2000" b="1" dirty="0"/>
              <a:t>、</a:t>
            </a:r>
            <a:r>
              <a:rPr lang="en-US" altLang="zh-CN" sz="2000" b="1" dirty="0"/>
              <a:t>  </a:t>
            </a:r>
            <a:r>
              <a:rPr lang="zh-CN" altLang="zh-CN" sz="2000" b="1" dirty="0"/>
              <a:t>位运算符</a:t>
            </a:r>
            <a:endParaRPr lang="zh-CN" altLang="zh-CN" sz="2000" dirty="0"/>
          </a:p>
          <a:p>
            <a:r>
              <a:rPr lang="zh-CN" altLang="zh-CN" sz="2000" dirty="0"/>
              <a:t>（</a:t>
            </a:r>
            <a:r>
              <a:rPr lang="en-US" altLang="zh-CN" sz="2000" dirty="0"/>
              <a:t>1</a:t>
            </a:r>
            <a:r>
              <a:rPr lang="zh-CN" altLang="zh-CN" sz="2000" dirty="0"/>
              <a:t>）</a:t>
            </a:r>
            <a:r>
              <a:rPr lang="en-US" altLang="zh-CN" sz="2000" dirty="0"/>
              <a:t>C</a:t>
            </a:r>
            <a:r>
              <a:rPr lang="zh-CN" altLang="zh-CN" sz="2000" dirty="0"/>
              <a:t>语言中的位逻辑运算符，除了</a:t>
            </a:r>
            <a:r>
              <a:rPr lang="en-US" altLang="zh-CN" sz="2000" dirty="0"/>
              <a:t>“</a:t>
            </a:r>
            <a:r>
              <a:rPr lang="zh-CN" altLang="zh-CN" sz="2000" dirty="0"/>
              <a:t>位非</a:t>
            </a:r>
            <a:r>
              <a:rPr lang="en-US" altLang="zh-CN" sz="2000" dirty="0"/>
              <a:t>”</a:t>
            </a:r>
            <a:r>
              <a:rPr lang="zh-CN" altLang="zh-CN" sz="2000" dirty="0"/>
              <a:t>外，都是双目的。由于它都是按照二进制的相应位一位一位地进行运算，所以称它们是位逻辑运算符。由位逻辑运算符和运算对象构成的表达式，称为</a:t>
            </a:r>
            <a:r>
              <a:rPr lang="en-US" altLang="zh-CN" sz="2000" dirty="0"/>
              <a:t>“</a:t>
            </a:r>
            <a:r>
              <a:rPr lang="zh-CN" altLang="zh-CN" sz="2000" dirty="0"/>
              <a:t>位逻辑表达式</a:t>
            </a:r>
            <a:r>
              <a:rPr lang="en-US" altLang="zh-CN" sz="2000" dirty="0"/>
              <a:t>”</a:t>
            </a:r>
            <a:r>
              <a:rPr lang="zh-CN" altLang="zh-CN" sz="2000" dirty="0"/>
              <a:t>。</a:t>
            </a:r>
            <a:endParaRPr lang="zh-CN" altLang="en-US" sz="2000" dirty="0"/>
          </a:p>
          <a:p>
            <a:r>
              <a:rPr lang="zh-CN" altLang="zh-CN" sz="2800" dirty="0"/>
              <a:t>　</a:t>
            </a:r>
          </a:p>
        </p:txBody>
      </p:sp>
    </p:spTree>
    <p:extLst>
      <p:ext uri="{BB962C8B-B14F-4D97-AF65-F5344CB8AC3E}">
        <p14:creationId xmlns:p14="http://schemas.microsoft.com/office/powerpoint/2010/main" val="2424675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本章小结</a:t>
            </a:r>
            <a:endParaRPr lang="zh-CN" altLang="en-US" dirty="0"/>
          </a:p>
        </p:txBody>
      </p:sp>
      <p:sp>
        <p:nvSpPr>
          <p:cNvPr id="3" name="内容占位符 2"/>
          <p:cNvSpPr>
            <a:spLocks noGrp="1"/>
          </p:cNvSpPr>
          <p:nvPr>
            <p:ph idx="1"/>
          </p:nvPr>
        </p:nvSpPr>
        <p:spPr/>
        <p:txBody>
          <a:bodyPr>
            <a:normAutofit/>
          </a:bodyPr>
          <a:lstStyle/>
          <a:p>
            <a:r>
              <a:rPr lang="zh-CN" altLang="zh-CN" sz="2400" dirty="0"/>
              <a:t>本单元主要讲述了</a:t>
            </a:r>
            <a:r>
              <a:rPr lang="en-US" altLang="zh-CN" sz="2400" dirty="0"/>
              <a:t>C</a:t>
            </a:r>
            <a:r>
              <a:rPr lang="zh-CN" altLang="zh-CN" sz="2400" dirty="0"/>
              <a:t>语言的常量与变量、数据类型、运算符和表达式等。在Ｃ语言中，数据类型可分为：基本数据类型，构造数据类型，指针类型，空类型四大类。其中基本数据类型包括整型数据、实型数据和字符型数据。在程序执行过程中，其值不发生改变的量称为常量。变量是指其值可以改变的量。</a:t>
            </a:r>
          </a:p>
          <a:p>
            <a:r>
              <a:rPr lang="zh-CN" altLang="zh-CN" sz="2400" dirty="0"/>
              <a:t>在学完本单元后，要求学生能够熟练地在程序中应用以上知识点来解决实际问题。</a:t>
            </a:r>
          </a:p>
          <a:p>
            <a:pPr marL="0" indent="0">
              <a:buNone/>
            </a:pPr>
            <a:endParaRPr lang="zh-CN" altLang="en-US" dirty="0"/>
          </a:p>
        </p:txBody>
      </p:sp>
    </p:spTree>
    <p:extLst>
      <p:ext uri="{BB962C8B-B14F-4D97-AF65-F5344CB8AC3E}">
        <p14:creationId xmlns:p14="http://schemas.microsoft.com/office/powerpoint/2010/main" val="1422071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学习目标</a:t>
            </a:r>
            <a:endParaRPr lang="zh-CN" altLang="en-US" dirty="0"/>
          </a:p>
        </p:txBody>
      </p:sp>
      <p:sp>
        <p:nvSpPr>
          <p:cNvPr id="3" name="内容占位符 2"/>
          <p:cNvSpPr>
            <a:spLocks noGrp="1"/>
          </p:cNvSpPr>
          <p:nvPr>
            <p:ph idx="1"/>
          </p:nvPr>
        </p:nvSpPr>
        <p:spPr>
          <a:xfrm>
            <a:off x="1187624" y="2060848"/>
            <a:ext cx="7715200" cy="2717656"/>
          </a:xfrm>
        </p:spPr>
        <p:txBody>
          <a:bodyPr>
            <a:normAutofit/>
          </a:bodyPr>
          <a:lstStyle/>
          <a:p>
            <a:pPr lvl="0"/>
            <a:r>
              <a:rPr lang="zh-CN" altLang="zh-CN" sz="2800" dirty="0" smtClean="0"/>
              <a:t>理解</a:t>
            </a:r>
            <a:r>
              <a:rPr lang="zh-CN" altLang="zh-CN" sz="2800" dirty="0"/>
              <a:t>常量和变量的含义</a:t>
            </a:r>
          </a:p>
          <a:p>
            <a:pPr lvl="0"/>
            <a:r>
              <a:rPr lang="zh-CN" altLang="zh-CN" sz="2800" dirty="0"/>
              <a:t>熟悉基本数据类型——</a:t>
            </a:r>
            <a:r>
              <a:rPr lang="en-US" altLang="zh-CN" sz="2800" dirty="0" err="1"/>
              <a:t>int</a:t>
            </a:r>
            <a:r>
              <a:rPr lang="zh-CN" altLang="zh-CN" sz="2800" dirty="0"/>
              <a:t>、</a:t>
            </a:r>
            <a:r>
              <a:rPr lang="en-US" altLang="zh-CN" sz="2800" dirty="0"/>
              <a:t>char</a:t>
            </a:r>
            <a:r>
              <a:rPr lang="zh-CN" altLang="zh-CN" sz="2800" dirty="0"/>
              <a:t>、</a:t>
            </a:r>
            <a:r>
              <a:rPr lang="en-US" altLang="zh-CN" sz="2800" dirty="0"/>
              <a:t>float </a:t>
            </a:r>
            <a:r>
              <a:rPr lang="zh-CN" altLang="zh-CN" sz="2800" dirty="0"/>
              <a:t>和</a:t>
            </a:r>
            <a:r>
              <a:rPr lang="en-US" altLang="zh-CN" sz="2800" dirty="0"/>
              <a:t> double</a:t>
            </a:r>
            <a:endParaRPr lang="zh-CN" altLang="zh-CN" sz="2800" dirty="0"/>
          </a:p>
          <a:p>
            <a:pPr lvl="0"/>
            <a:r>
              <a:rPr lang="zh-CN" altLang="zh-CN" sz="2800" dirty="0"/>
              <a:t>使用算术运算符</a:t>
            </a:r>
          </a:p>
          <a:p>
            <a:pPr lvl="0"/>
            <a:r>
              <a:rPr lang="zh-CN" altLang="zh-CN" sz="2800" dirty="0"/>
              <a:t>理解类型转换</a:t>
            </a:r>
          </a:p>
          <a:p>
            <a:pPr lvl="0">
              <a:buFont typeface="Wingdings" pitchFamily="2" charset="2"/>
              <a:buChar char="p"/>
            </a:pPr>
            <a:endParaRPr lang="zh-CN" altLang="zh-CN" sz="3200" b="1" dirty="0"/>
          </a:p>
          <a:p>
            <a:pPr>
              <a:buFont typeface="Wingdings" pitchFamily="2" charset="2"/>
              <a:buChar char="p"/>
            </a:pPr>
            <a:endParaRPr lang="en-US" altLang="zh-CN" sz="3200" b="1" dirty="0" smtClean="0"/>
          </a:p>
          <a:p>
            <a:pPr>
              <a:buFont typeface="Wingdings" pitchFamily="2" charset="2"/>
              <a:buChar char="p"/>
            </a:pPr>
            <a:endParaRPr lang="zh-CN" altLang="zh-CN" sz="3200" b="1" dirty="0"/>
          </a:p>
          <a:p>
            <a:endParaRPr lang="zh-CN" altLang="en-US" dirty="0"/>
          </a:p>
        </p:txBody>
      </p:sp>
    </p:spTree>
    <p:extLst>
      <p:ext uri="{BB962C8B-B14F-4D97-AF65-F5344CB8AC3E}">
        <p14:creationId xmlns:p14="http://schemas.microsoft.com/office/powerpoint/2010/main" val="1406410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212976"/>
            <a:ext cx="8229600" cy="1143000"/>
          </a:xfrm>
        </p:spPr>
        <p:txBody>
          <a:bodyPr>
            <a:normAutofit/>
          </a:bodyPr>
          <a:lstStyle/>
          <a:p>
            <a:r>
              <a:rPr lang="zh-CN" altLang="zh-CN" b="1" dirty="0"/>
              <a:t>任务</a:t>
            </a:r>
            <a:r>
              <a:rPr lang="en-US" altLang="zh-CN" b="1" dirty="0" smtClean="0"/>
              <a:t>1</a:t>
            </a:r>
            <a:r>
              <a:rPr lang="zh-CN" altLang="zh-CN" b="1" dirty="0"/>
              <a:t>常量和变量</a:t>
            </a:r>
            <a:endParaRPr lang="zh-CN" altLang="en-US" dirty="0"/>
          </a:p>
        </p:txBody>
      </p:sp>
      <p:sp>
        <p:nvSpPr>
          <p:cNvPr id="3" name="内容占位符 2"/>
          <p:cNvSpPr>
            <a:spLocks noGrp="1"/>
          </p:cNvSpPr>
          <p:nvPr>
            <p:ph idx="1"/>
          </p:nvPr>
        </p:nvSpPr>
        <p:spPr/>
        <p:txBody>
          <a:bodyPr/>
          <a:lstStyle/>
          <a:p>
            <a:pPr marL="0" indent="0">
              <a:buNone/>
            </a:pPr>
            <a:r>
              <a:rPr lang="zh-CN" altLang="en-US" b="1" dirty="0" smtClean="0">
                <a:latin typeface="Times New Roman" pitchFamily="18" charset="0"/>
              </a:rPr>
              <a:t>  </a:t>
            </a:r>
            <a:endParaRPr lang="zh-CN" altLang="en-US" dirty="0"/>
          </a:p>
        </p:txBody>
      </p:sp>
    </p:spTree>
    <p:extLst>
      <p:ext uri="{BB962C8B-B14F-4D97-AF65-F5344CB8AC3E}">
        <p14:creationId xmlns:p14="http://schemas.microsoft.com/office/powerpoint/2010/main" val="3931168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任务</a:t>
            </a:r>
            <a:r>
              <a:rPr lang="en-US" altLang="zh-CN" dirty="0" smtClean="0"/>
              <a:t>1</a:t>
            </a:r>
            <a:r>
              <a:rPr lang="zh-CN" altLang="en-US" dirty="0" smtClean="0"/>
              <a:t>：</a:t>
            </a:r>
            <a:r>
              <a:rPr lang="zh-CN" altLang="zh-CN" dirty="0" smtClean="0"/>
              <a:t>任务</a:t>
            </a:r>
            <a:r>
              <a:rPr lang="zh-CN" altLang="zh-CN" dirty="0"/>
              <a:t>引导</a:t>
            </a:r>
            <a:endParaRPr lang="zh-CN" altLang="en-US" dirty="0"/>
          </a:p>
        </p:txBody>
      </p:sp>
      <p:sp>
        <p:nvSpPr>
          <p:cNvPr id="3" name="内容占位符 2"/>
          <p:cNvSpPr>
            <a:spLocks noGrp="1"/>
          </p:cNvSpPr>
          <p:nvPr>
            <p:ph idx="1"/>
          </p:nvPr>
        </p:nvSpPr>
        <p:spPr/>
        <p:txBody>
          <a:bodyPr>
            <a:normAutofit lnSpcReduction="10000"/>
          </a:bodyPr>
          <a:lstStyle/>
          <a:p>
            <a:r>
              <a:rPr lang="zh-CN" altLang="zh-CN" dirty="0"/>
              <a:t>在程序设计中，所有的程序都会涉及到待处理的数据。不同类型的数据既可以以常量的形式出现，也可以以变量的形式出现。</a:t>
            </a:r>
            <a:r>
              <a:rPr lang="en-US" altLang="zh-CN" dirty="0"/>
              <a:t>C</a:t>
            </a:r>
            <a:r>
              <a:rPr lang="zh-CN" altLang="zh-CN" dirty="0"/>
              <a:t>语言既提供了丰富的数据类型对不同的数据加以描述，又提供了丰富的运算符和表达式对数据进行加工。</a:t>
            </a:r>
          </a:p>
          <a:p>
            <a:r>
              <a:rPr lang="zh-CN" altLang="zh-CN" dirty="0"/>
              <a:t>根据数学知识，学生的平均成绩和总成绩都可以利用公式来求，如果我们用</a:t>
            </a:r>
            <a:r>
              <a:rPr lang="en-US" altLang="zh-CN" dirty="0"/>
              <a:t>sum</a:t>
            </a:r>
            <a:r>
              <a:rPr lang="zh-CN" altLang="zh-CN" dirty="0"/>
              <a:t>代表学生的总成绩，用</a:t>
            </a:r>
            <a:r>
              <a:rPr lang="en-US" altLang="zh-CN" dirty="0" err="1"/>
              <a:t>avg</a:t>
            </a:r>
            <a:r>
              <a:rPr lang="zh-CN" altLang="zh-CN" dirty="0"/>
              <a:t>代表学生的平均成绩，用</a:t>
            </a:r>
            <a:r>
              <a:rPr lang="en-US" altLang="zh-CN" dirty="0"/>
              <a:t>N</a:t>
            </a:r>
            <a:r>
              <a:rPr lang="zh-CN" altLang="zh-CN" dirty="0"/>
              <a:t>代表学生课程数量。这里</a:t>
            </a:r>
            <a:r>
              <a:rPr lang="en-US" altLang="zh-CN" dirty="0"/>
              <a:t>N</a:t>
            </a:r>
            <a:r>
              <a:rPr lang="zh-CN" altLang="zh-CN" dirty="0"/>
              <a:t>是固定不变的，而总成绩和平均成绩是可变的，这些元素如何在</a:t>
            </a:r>
            <a:r>
              <a:rPr lang="en-US" altLang="zh-CN" dirty="0"/>
              <a:t>C</a:t>
            </a:r>
            <a:r>
              <a:rPr lang="zh-CN" altLang="zh-CN" dirty="0"/>
              <a:t>语言里进行定义？这就是本任务要重点讲述的内容。</a:t>
            </a:r>
          </a:p>
          <a:p>
            <a:endParaRPr lang="zh-CN" altLang="en-US" dirty="0"/>
          </a:p>
        </p:txBody>
      </p:sp>
    </p:spTree>
    <p:extLst>
      <p:ext uri="{BB962C8B-B14F-4D97-AF65-F5344CB8AC3E}">
        <p14:creationId xmlns:p14="http://schemas.microsoft.com/office/powerpoint/2010/main" val="2234640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smtClean="0"/>
              <a:t>：</a:t>
            </a:r>
            <a:r>
              <a:rPr lang="zh-CN" altLang="zh-CN" dirty="0" smtClean="0"/>
              <a:t>知识</a:t>
            </a:r>
            <a:r>
              <a:rPr lang="zh-CN" altLang="zh-CN" dirty="0"/>
              <a:t>点介绍</a:t>
            </a:r>
            <a:endParaRPr lang="zh-CN" altLang="en-US" dirty="0"/>
          </a:p>
        </p:txBody>
      </p:sp>
      <p:sp>
        <p:nvSpPr>
          <p:cNvPr id="3" name="内容占位符 2"/>
          <p:cNvSpPr>
            <a:spLocks noGrp="1"/>
          </p:cNvSpPr>
          <p:nvPr>
            <p:ph idx="1"/>
          </p:nvPr>
        </p:nvSpPr>
        <p:spPr/>
        <p:txBody>
          <a:bodyPr>
            <a:normAutofit/>
          </a:bodyPr>
          <a:lstStyle/>
          <a:p>
            <a:r>
              <a:rPr lang="en-US" altLang="zh-CN" dirty="0" smtClean="0"/>
              <a:t> </a:t>
            </a:r>
            <a:r>
              <a:rPr lang="en-US" altLang="zh-CN" sz="2800" dirty="0" smtClean="0">
                <a:latin typeface="Times New Roman" pitchFamily="18" charset="0"/>
              </a:rPr>
              <a:t>1</a:t>
            </a:r>
            <a:r>
              <a:rPr lang="zh-CN" altLang="en-US" sz="2800" dirty="0" smtClean="0">
                <a:latin typeface="Times New Roman" pitchFamily="18" charset="0"/>
              </a:rPr>
              <a:t>、</a:t>
            </a:r>
            <a:r>
              <a:rPr lang="zh-CN" altLang="zh-CN" b="1" dirty="0" smtClean="0"/>
              <a:t>数据类型</a:t>
            </a:r>
            <a:endParaRPr lang="zh-CN" altLang="zh-CN" dirty="0"/>
          </a:p>
          <a:p>
            <a:r>
              <a:rPr lang="zh-CN" altLang="zh-CN" dirty="0"/>
              <a:t>在本任务中，我们只介绍数据类型说明。其它说明在以后各单元中陆续介绍。所谓数据类型是按被说明量的性质，表示形式，占据存储空间的多少，构造特点来划分的。在Ｃ语言中，数据类型可分为：基本数据类型，构造数据类型，指针类型，空类型四大类。</a:t>
            </a:r>
            <a:endParaRPr lang="zh-CN" altLang="en-US" dirty="0"/>
          </a:p>
        </p:txBody>
      </p:sp>
    </p:spTree>
    <p:extLst>
      <p:ext uri="{BB962C8B-B14F-4D97-AF65-F5344CB8AC3E}">
        <p14:creationId xmlns:p14="http://schemas.microsoft.com/office/powerpoint/2010/main" val="3220135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a:t>：</a:t>
            </a:r>
            <a:r>
              <a:rPr lang="zh-CN" altLang="zh-CN" dirty="0"/>
              <a:t>知识点介绍</a:t>
            </a:r>
            <a:endParaRPr lang="zh-CN" altLang="en-US" dirty="0"/>
          </a:p>
        </p:txBody>
      </p:sp>
      <p:sp>
        <p:nvSpPr>
          <p:cNvPr id="3" name="内容占位符 2"/>
          <p:cNvSpPr>
            <a:spLocks noGrp="1"/>
          </p:cNvSpPr>
          <p:nvPr>
            <p:ph idx="1"/>
          </p:nvPr>
        </p:nvSpPr>
        <p:spPr/>
        <p:txBody>
          <a:bodyPr>
            <a:normAutofit/>
          </a:bodyPr>
          <a:lstStyle/>
          <a:p>
            <a:r>
              <a:rPr lang="en-US" altLang="zh-CN" sz="2400" dirty="0" smtClean="0">
                <a:latin typeface="Times New Roman" pitchFamily="18" charset="0"/>
              </a:rPr>
              <a:t>2</a:t>
            </a:r>
            <a:r>
              <a:rPr lang="zh-CN" altLang="en-US" sz="2400" dirty="0" smtClean="0">
                <a:latin typeface="Times New Roman" pitchFamily="18" charset="0"/>
              </a:rPr>
              <a:t>、</a:t>
            </a:r>
            <a:r>
              <a:rPr lang="zh-CN" altLang="zh-CN" b="1" dirty="0" smtClean="0"/>
              <a:t>常量</a:t>
            </a:r>
            <a:r>
              <a:rPr lang="en-US" altLang="zh-CN" b="1" dirty="0"/>
              <a:t>(</a:t>
            </a:r>
            <a:r>
              <a:rPr lang="zh-CN" altLang="zh-CN" b="1" dirty="0"/>
              <a:t>直接常量、符号常量</a:t>
            </a:r>
            <a:r>
              <a:rPr lang="en-US" altLang="zh-CN" b="1" dirty="0"/>
              <a:t>)</a:t>
            </a:r>
            <a:endParaRPr lang="zh-CN" altLang="zh-CN" dirty="0"/>
          </a:p>
          <a:p>
            <a:r>
              <a:rPr lang="zh-CN" altLang="zh-CN" sz="2000" dirty="0"/>
              <a:t>在程序执行过程中，其值不发生改变的量称为常量。</a:t>
            </a:r>
            <a:r>
              <a:rPr lang="en-US" altLang="zh-CN" sz="2000" dirty="0"/>
              <a:t>C</a:t>
            </a:r>
            <a:r>
              <a:rPr lang="zh-CN" altLang="zh-CN" sz="2000" dirty="0"/>
              <a:t>程序设计中的常量分为直接常量和符号常量两类。</a:t>
            </a:r>
          </a:p>
          <a:p>
            <a:r>
              <a:rPr lang="en-US" altLang="zh-CN" sz="2000" dirty="0"/>
              <a:t>(1)</a:t>
            </a:r>
            <a:r>
              <a:rPr lang="zh-CN" altLang="zh-CN" sz="2000" dirty="0"/>
              <a:t>直接常量</a:t>
            </a:r>
          </a:p>
          <a:p>
            <a:r>
              <a:rPr lang="en-US" altLang="zh-CN" sz="2000" dirty="0"/>
              <a:t> </a:t>
            </a:r>
            <a:r>
              <a:rPr lang="zh-CN" altLang="zh-CN" sz="2000" dirty="0"/>
              <a:t>直接常量分为算术型运算常量和字符型常量两种：</a:t>
            </a:r>
          </a:p>
          <a:p>
            <a:r>
              <a:rPr lang="en-US" altLang="zh-CN" sz="2000" dirty="0" smtClean="0"/>
              <a:t>(</a:t>
            </a:r>
            <a:r>
              <a:rPr lang="en-US" altLang="zh-CN" sz="2000" dirty="0"/>
              <a:t>2)</a:t>
            </a:r>
            <a:r>
              <a:rPr lang="zh-CN" altLang="zh-CN" sz="2000" dirty="0"/>
              <a:t>符号常量</a:t>
            </a:r>
          </a:p>
          <a:p>
            <a:r>
              <a:rPr lang="zh-CN" altLang="zh-CN" sz="2000" dirty="0"/>
              <a:t>用一个标识符代表一个常量，这样的标识符称为符号常量。程序中使用符号常量可提高程序的易读性、可修改性，便于调试程序，减少出错机会</a:t>
            </a:r>
            <a:r>
              <a:rPr lang="zh-CN" altLang="zh-CN" sz="2000" dirty="0" smtClean="0"/>
              <a:t>。</a:t>
            </a:r>
            <a:endParaRPr lang="zh-CN" altLang="zh-CN" sz="2000" dirty="0"/>
          </a:p>
        </p:txBody>
      </p:sp>
    </p:spTree>
    <p:extLst>
      <p:ext uri="{BB962C8B-B14F-4D97-AF65-F5344CB8AC3E}">
        <p14:creationId xmlns:p14="http://schemas.microsoft.com/office/powerpoint/2010/main" val="1945736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任务</a:t>
            </a:r>
            <a:r>
              <a:rPr lang="en-US" altLang="zh-CN" dirty="0"/>
              <a:t>1</a:t>
            </a:r>
            <a:r>
              <a:rPr lang="zh-CN" altLang="en-US" dirty="0" smtClean="0"/>
              <a:t>：</a:t>
            </a:r>
            <a:r>
              <a:rPr lang="zh-CN" altLang="zh-CN" dirty="0"/>
              <a:t>指针操作符</a:t>
            </a:r>
          </a:p>
        </p:txBody>
      </p:sp>
      <p:sp>
        <p:nvSpPr>
          <p:cNvPr id="3" name="内容占位符 2"/>
          <p:cNvSpPr>
            <a:spLocks noGrp="1"/>
          </p:cNvSpPr>
          <p:nvPr>
            <p:ph idx="1"/>
          </p:nvPr>
        </p:nvSpPr>
        <p:spPr/>
        <p:txBody>
          <a:bodyPr>
            <a:normAutofit/>
          </a:bodyPr>
          <a:lstStyle/>
          <a:p>
            <a:r>
              <a:rPr lang="en-US" altLang="zh-CN" sz="2400" b="1" dirty="0"/>
              <a:t>3</a:t>
            </a:r>
            <a:r>
              <a:rPr lang="zh-CN" altLang="zh-CN" sz="2400" b="1" dirty="0" smtClean="0"/>
              <a:t>、变量</a:t>
            </a:r>
            <a:r>
              <a:rPr lang="zh-CN" altLang="zh-CN" sz="2400" b="1" dirty="0"/>
              <a:t>（变量的定义、变量的赋值、）</a:t>
            </a:r>
            <a:endParaRPr lang="zh-CN" altLang="zh-CN" sz="2400" dirty="0"/>
          </a:p>
          <a:p>
            <a:r>
              <a:rPr lang="zh-CN" altLang="zh-CN" sz="2400" dirty="0"/>
              <a:t>变量是指其值可以改变的量。一个变量应该有一个名字（标识符）存储单元，在该存储单元中存放变量的值。变量名就是这个量的代号。如每个人都有名字一样，而变量值是这个量的取值。所有的</a:t>
            </a:r>
            <a:r>
              <a:rPr lang="en-US" altLang="zh-CN" sz="2400" dirty="0"/>
              <a:t>C</a:t>
            </a:r>
            <a:r>
              <a:rPr lang="zh-CN" altLang="zh-CN" sz="2400" dirty="0"/>
              <a:t>语言变量必须先定义，后使用。</a:t>
            </a:r>
          </a:p>
          <a:p>
            <a:endParaRPr lang="zh-CN" altLang="en-US" dirty="0"/>
          </a:p>
        </p:txBody>
      </p:sp>
    </p:spTree>
    <p:extLst>
      <p:ext uri="{BB962C8B-B14F-4D97-AF65-F5344CB8AC3E}">
        <p14:creationId xmlns:p14="http://schemas.microsoft.com/office/powerpoint/2010/main" val="3192073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564904"/>
            <a:ext cx="8229600" cy="1143000"/>
          </a:xfrm>
        </p:spPr>
        <p:txBody>
          <a:bodyPr>
            <a:normAutofit/>
          </a:bodyPr>
          <a:lstStyle/>
          <a:p>
            <a:pPr algn="ctr"/>
            <a:r>
              <a:rPr lang="zh-CN" altLang="zh-CN" sz="4400" b="1" dirty="0" smtClean="0"/>
              <a:t>任务</a:t>
            </a:r>
            <a:r>
              <a:rPr lang="en-US" altLang="zh-CN" sz="4400" b="1" dirty="0" smtClean="0"/>
              <a:t>2</a:t>
            </a:r>
            <a:r>
              <a:rPr lang="zh-CN" altLang="zh-CN" sz="4000" dirty="0"/>
              <a:t>数据类型</a:t>
            </a:r>
            <a:endParaRPr lang="zh-CN" altLang="en-US" sz="4400" b="1" dirty="0"/>
          </a:p>
        </p:txBody>
      </p:sp>
    </p:spTree>
    <p:extLst>
      <p:ext uri="{BB962C8B-B14F-4D97-AF65-F5344CB8AC3E}">
        <p14:creationId xmlns:p14="http://schemas.microsoft.com/office/powerpoint/2010/main" val="6719473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173</TotalTime>
  <Words>1266</Words>
  <Application>Microsoft Office PowerPoint</Application>
  <PresentationFormat>全屏显示(4:3)</PresentationFormat>
  <Paragraphs>162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流畅</vt:lpstr>
      <vt:lpstr>C语言程序设计</vt:lpstr>
      <vt:lpstr>内容摘要</vt:lpstr>
      <vt:lpstr>学习目标</vt:lpstr>
      <vt:lpstr>任务1常量和变量</vt:lpstr>
      <vt:lpstr>任务1：任务引导</vt:lpstr>
      <vt:lpstr>任务1：知识点介绍</vt:lpstr>
      <vt:lpstr>任务1：知识点介绍</vt:lpstr>
      <vt:lpstr>任务1：指针操作符</vt:lpstr>
      <vt:lpstr>任务2数据类型</vt:lpstr>
      <vt:lpstr>任务2：任务引导</vt:lpstr>
      <vt:lpstr>任务2：知识点介绍</vt:lpstr>
      <vt:lpstr>任务2：知识点介绍</vt:lpstr>
      <vt:lpstr>任务2：知识点介绍</vt:lpstr>
      <vt:lpstr>任务2：知识点介绍</vt:lpstr>
      <vt:lpstr>任务3运算符与表达式</vt:lpstr>
      <vt:lpstr>任务3：任务引导</vt:lpstr>
      <vt:lpstr>任务3：知识点介绍</vt:lpstr>
      <vt:lpstr>任务3：知识点介绍</vt:lpstr>
      <vt:lpstr>任务3：知识点介绍</vt:lpstr>
      <vt:lpstr>任务3：知识点介绍</vt:lpstr>
      <vt:lpstr>任务3：知识点介绍</vt:lpstr>
      <vt:lpstr>任务3：知识点介绍</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C语言程序设计</dc:title>
  <dc:creator>Administrator</dc:creator>
  <cp:lastModifiedBy>User</cp:lastModifiedBy>
  <cp:revision>23</cp:revision>
  <dcterms:created xsi:type="dcterms:W3CDTF">2014-07-30T15:01:15Z</dcterms:created>
  <dcterms:modified xsi:type="dcterms:W3CDTF">2014-07-31T08:33:34Z</dcterms:modified>
</cp:coreProperties>
</file>