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5" r:id="rId5"/>
    <p:sldMasterId id="2147483698" r:id="rId6"/>
    <p:sldMasterId id="2147483712" r:id="rId7"/>
  </p:sldMasterIdLst>
  <p:notesMasterIdLst>
    <p:notesMasterId r:id="rId92"/>
  </p:notesMasterIdLst>
  <p:handoutMasterIdLst>
    <p:handoutMasterId r:id="rId93"/>
  </p:handoutMasterIdLst>
  <p:sldIdLst>
    <p:sldId id="304" r:id="rId8"/>
    <p:sldId id="369" r:id="rId9"/>
    <p:sldId id="370" r:id="rId10"/>
    <p:sldId id="371" r:id="rId11"/>
    <p:sldId id="372" r:id="rId12"/>
    <p:sldId id="373" r:id="rId13"/>
    <p:sldId id="374" r:id="rId14"/>
    <p:sldId id="375" r:id="rId15"/>
    <p:sldId id="376" r:id="rId16"/>
    <p:sldId id="377" r:id="rId17"/>
    <p:sldId id="378" r:id="rId18"/>
    <p:sldId id="379" r:id="rId19"/>
    <p:sldId id="380" r:id="rId20"/>
    <p:sldId id="381" r:id="rId21"/>
    <p:sldId id="382" r:id="rId22"/>
    <p:sldId id="383" r:id="rId23"/>
    <p:sldId id="384" r:id="rId24"/>
    <p:sldId id="385" r:id="rId25"/>
    <p:sldId id="386" r:id="rId26"/>
    <p:sldId id="387" r:id="rId27"/>
    <p:sldId id="388" r:id="rId28"/>
    <p:sldId id="389" r:id="rId29"/>
    <p:sldId id="390" r:id="rId30"/>
    <p:sldId id="391" r:id="rId31"/>
    <p:sldId id="392" r:id="rId32"/>
    <p:sldId id="393" r:id="rId33"/>
    <p:sldId id="394" r:id="rId34"/>
    <p:sldId id="395" r:id="rId35"/>
    <p:sldId id="396" r:id="rId36"/>
    <p:sldId id="397" r:id="rId37"/>
    <p:sldId id="398" r:id="rId38"/>
    <p:sldId id="399" r:id="rId39"/>
    <p:sldId id="400" r:id="rId40"/>
    <p:sldId id="401" r:id="rId41"/>
    <p:sldId id="402" r:id="rId42"/>
    <p:sldId id="403" r:id="rId43"/>
    <p:sldId id="404" r:id="rId44"/>
    <p:sldId id="405" r:id="rId45"/>
    <p:sldId id="406" r:id="rId46"/>
    <p:sldId id="407" r:id="rId47"/>
    <p:sldId id="408" r:id="rId48"/>
    <p:sldId id="409" r:id="rId49"/>
    <p:sldId id="410" r:id="rId50"/>
    <p:sldId id="411" r:id="rId51"/>
    <p:sldId id="412" r:id="rId52"/>
    <p:sldId id="413" r:id="rId53"/>
    <p:sldId id="414" r:id="rId54"/>
    <p:sldId id="415" r:id="rId55"/>
    <p:sldId id="416" r:id="rId56"/>
    <p:sldId id="417" r:id="rId57"/>
    <p:sldId id="418" r:id="rId58"/>
    <p:sldId id="419" r:id="rId59"/>
    <p:sldId id="420" r:id="rId60"/>
    <p:sldId id="421" r:id="rId61"/>
    <p:sldId id="422" r:id="rId62"/>
    <p:sldId id="423" r:id="rId63"/>
    <p:sldId id="424" r:id="rId64"/>
    <p:sldId id="425" r:id="rId65"/>
    <p:sldId id="426" r:id="rId66"/>
    <p:sldId id="427" r:id="rId67"/>
    <p:sldId id="428" r:id="rId68"/>
    <p:sldId id="429" r:id="rId69"/>
    <p:sldId id="430" r:id="rId70"/>
    <p:sldId id="431" r:id="rId71"/>
    <p:sldId id="432" r:id="rId72"/>
    <p:sldId id="433" r:id="rId73"/>
    <p:sldId id="434" r:id="rId74"/>
    <p:sldId id="435" r:id="rId75"/>
    <p:sldId id="436" r:id="rId76"/>
    <p:sldId id="437" r:id="rId77"/>
    <p:sldId id="438" r:id="rId78"/>
    <p:sldId id="439" r:id="rId79"/>
    <p:sldId id="440" r:id="rId80"/>
    <p:sldId id="441" r:id="rId81"/>
    <p:sldId id="442" r:id="rId82"/>
    <p:sldId id="443" r:id="rId83"/>
    <p:sldId id="444" r:id="rId84"/>
    <p:sldId id="445" r:id="rId85"/>
    <p:sldId id="446" r:id="rId86"/>
    <p:sldId id="447" r:id="rId87"/>
    <p:sldId id="448" r:id="rId88"/>
    <p:sldId id="449" r:id="rId89"/>
    <p:sldId id="450" r:id="rId90"/>
    <p:sldId id="451" r:id="rId91"/>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00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6" d="100"/>
          <a:sy n="66" d="100"/>
        </p:scale>
        <p:origin x="-1506" y="-102"/>
      </p:cViewPr>
      <p:guideLst>
        <p:guide orient="horz" pos="2209"/>
        <p:guide pos="29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handoutMaster" Target="handoutMasters/handoutMaster1.xml"/><Relationship Id="rId92" Type="http://schemas.openxmlformats.org/officeDocument/2006/relationships/notesMaster" Target="notesMasters/notesMaster1.xml"/><Relationship Id="rId91" Type="http://schemas.openxmlformats.org/officeDocument/2006/relationships/slide" Target="slides/slide84.xml"/><Relationship Id="rId90" Type="http://schemas.openxmlformats.org/officeDocument/2006/relationships/slide" Target="slides/slide83.xml"/><Relationship Id="rId9" Type="http://schemas.openxmlformats.org/officeDocument/2006/relationships/slide" Target="slides/slide2.xml"/><Relationship Id="rId89" Type="http://schemas.openxmlformats.org/officeDocument/2006/relationships/slide" Target="slides/slide82.xml"/><Relationship Id="rId88" Type="http://schemas.openxmlformats.org/officeDocument/2006/relationships/slide" Target="slides/slide81.xml"/><Relationship Id="rId87" Type="http://schemas.openxmlformats.org/officeDocument/2006/relationships/slide" Target="slides/slide80.xml"/><Relationship Id="rId86" Type="http://schemas.openxmlformats.org/officeDocument/2006/relationships/slide" Target="slides/slide79.xml"/><Relationship Id="rId85" Type="http://schemas.openxmlformats.org/officeDocument/2006/relationships/slide" Target="slides/slide78.xml"/><Relationship Id="rId84" Type="http://schemas.openxmlformats.org/officeDocument/2006/relationships/slide" Target="slides/slide77.xml"/><Relationship Id="rId83" Type="http://schemas.openxmlformats.org/officeDocument/2006/relationships/slide" Target="slides/slide76.xml"/><Relationship Id="rId82" Type="http://schemas.openxmlformats.org/officeDocument/2006/relationships/slide" Target="slides/slide75.xml"/><Relationship Id="rId81" Type="http://schemas.openxmlformats.org/officeDocument/2006/relationships/slide" Target="slides/slide74.xml"/><Relationship Id="rId80" Type="http://schemas.openxmlformats.org/officeDocument/2006/relationships/slide" Target="slides/slide73.xml"/><Relationship Id="rId8" Type="http://schemas.openxmlformats.org/officeDocument/2006/relationships/slide" Target="slides/slide1.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Master" Target="slideMasters/slideMaster6.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页眉占位符 6145"/>
          <p:cNvSpPr>
            <a:spLocks noGrp="1"/>
          </p:cNvSpPr>
          <p:nvPr>
            <p:ph type="hdr" sz="quarter"/>
          </p:nvPr>
        </p:nvSpPr>
        <p:spPr>
          <a:xfrm>
            <a:off x="0" y="0"/>
            <a:ext cx="2971800" cy="457200"/>
          </a:xfrm>
          <a:prstGeom prst="rect">
            <a:avLst/>
          </a:prstGeom>
          <a:noFill/>
          <a:ln w="9525">
            <a:noFill/>
          </a:ln>
        </p:spPr>
        <p:txBody>
          <a:bodyPr/>
          <a:lstStyle/>
          <a:p>
            <a:pPr lvl="0" fontAlgn="base"/>
            <a:endParaRPr lang="zh-CN" sz="1200" strike="noStrike" noProof="1">
              <a:ea typeface="宋体" panose="02010600030101010101" pitchFamily="2" charset="-122"/>
            </a:endParaRPr>
          </a:p>
        </p:txBody>
      </p:sp>
      <p:sp>
        <p:nvSpPr>
          <p:cNvPr id="6147" name="日期占位符 6146"/>
          <p:cNvSpPr>
            <a:spLocks noGrp="1"/>
          </p:cNvSpPr>
          <p:nvPr>
            <p:ph type="dt" idx="1"/>
          </p:nvPr>
        </p:nvSpPr>
        <p:spPr>
          <a:xfrm>
            <a:off x="3884613" y="0"/>
            <a:ext cx="2971800" cy="457200"/>
          </a:xfrm>
          <a:prstGeom prst="rect">
            <a:avLst/>
          </a:prstGeom>
          <a:noFill/>
          <a:ln w="9525">
            <a:noFill/>
          </a:ln>
        </p:spPr>
        <p:txBody>
          <a:bodyPr/>
          <a:lstStyle/>
          <a:p>
            <a:pPr lvl="0" algn="r" fontAlgn="base"/>
            <a:endParaRPr lang="zh-CN" altLang="en-US" sz="1200" strike="noStrike" noProof="1">
              <a:ea typeface="宋体" panose="02010600030101010101" pitchFamily="2" charset="-122"/>
            </a:endParaRPr>
          </a:p>
        </p:txBody>
      </p:sp>
      <p:sp>
        <p:nvSpPr>
          <p:cNvPr id="6148" name="幻灯片图像占位符 6147"/>
          <p:cNvSpPr>
            <a:spLocks noGrp="1" noRot="1" noChangeAspect="1"/>
          </p:cNvSpPr>
          <p:nvPr>
            <p:ph type="sldImg"/>
          </p:nvPr>
        </p:nvSpPr>
        <p:spPr>
          <a:xfrm>
            <a:off x="1143000" y="685800"/>
            <a:ext cx="4572000" cy="3429000"/>
          </a:xfrm>
          <a:prstGeom prst="rect">
            <a:avLst/>
          </a:prstGeom>
          <a:noFill/>
          <a:ln w="9525">
            <a:noFill/>
          </a:ln>
        </p:spPr>
      </p:sp>
      <p:sp>
        <p:nvSpPr>
          <p:cNvPr id="6149" name="文本占位符 6148"/>
          <p:cNvSpPr>
            <a:spLocks noGrp="1" noRot="1"/>
          </p:cNvSpPr>
          <p:nvPr>
            <p:ph type="body" sz="quarter"/>
          </p:nvPr>
        </p:nvSpPr>
        <p:spPr>
          <a:xfrm>
            <a:off x="685800" y="4343400"/>
            <a:ext cx="5486400" cy="4114800"/>
          </a:xfrm>
          <a:prstGeom prst="rect">
            <a:avLst/>
          </a:prstGeom>
          <a:noFill/>
          <a:ln w="9525">
            <a:noFill/>
          </a:ln>
        </p:spPr>
        <p:txBody>
          <a:bodyPr anchor="ctr"/>
          <a:lstStyle/>
          <a:p>
            <a:pPr lvl="0" indent="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150" name="页脚占位符 6149"/>
          <p:cNvSpPr>
            <a:spLocks noGrp="1"/>
          </p:cNvSpPr>
          <p:nvPr>
            <p:ph type="ftr" sz="quarter" idx="4"/>
          </p:nvPr>
        </p:nvSpPr>
        <p:spPr>
          <a:xfrm>
            <a:off x="0" y="8685213"/>
            <a:ext cx="2971800" cy="457200"/>
          </a:xfrm>
          <a:prstGeom prst="rect">
            <a:avLst/>
          </a:prstGeom>
          <a:noFill/>
          <a:ln w="9525">
            <a:noFill/>
          </a:ln>
        </p:spPr>
        <p:txBody>
          <a:bodyPr anchor="b"/>
          <a:lstStyle/>
          <a:p>
            <a:pPr lvl="0" fontAlgn="base"/>
            <a:endParaRPr lang="zh-CN" sz="1200" strike="noStrike" noProof="1">
              <a:ea typeface="宋体" panose="02010600030101010101" pitchFamily="2" charset="-122"/>
            </a:endParaRPr>
          </a:p>
        </p:txBody>
      </p:sp>
      <p:sp>
        <p:nvSpPr>
          <p:cNvPr id="6151" name="灯片编号占位符 6150"/>
          <p:cNvSpPr>
            <a:spLocks noGrp="1"/>
          </p:cNvSpPr>
          <p:nvPr>
            <p:ph type="sldNum" sz="quarter" idx="5"/>
          </p:nvPr>
        </p:nvSpPr>
        <p:spPr>
          <a:xfrm>
            <a:off x="3884613" y="8685213"/>
            <a:ext cx="2971800" cy="457200"/>
          </a:xfrm>
          <a:prstGeom prst="rect">
            <a:avLst/>
          </a:prstGeom>
          <a:noFill/>
          <a:ln w="9525">
            <a:noFill/>
          </a:ln>
        </p:spPr>
        <p:txBody>
          <a:bodyPr anchor="b"/>
          <a:lstStyle/>
          <a:p>
            <a:pPr lvl="0" algn="r" fontAlgn="base"/>
            <a:fld id="{9A0DB2DC-4C9A-4742-B13C-FB6460FD3503}" type="slidenum">
              <a:rPr lang="en-US" altLang="zh-CN" sz="1200" strike="noStrike" noProof="1">
                <a:latin typeface="Arial" panose="020B0604020202020204" pitchFamily="34" charset="0"/>
                <a:ea typeface="宋体" panose="02010600030101010101" pitchFamily="2" charset="-122"/>
                <a:cs typeface="+mn-ea"/>
              </a:rPr>
            </a:fld>
            <a:endParaRPr lang="zh-CN" sz="1200"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lstStyle/>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lstStyle/>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fld>
            <a:endParaRPr lang="zh-CN" noProof="1">
              <a:ea typeface="宋体" panose="02010600030101010101" pitchFamily="2" charset="-122"/>
            </a:endParaRPr>
          </a:p>
        </p:txBody>
      </p:sp>
    </p:spTree>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p>
        </p:txBody>
      </p:sp>
      <p:sp>
        <p:nvSpPr>
          <p:cNvPr id="8" name="页脚占位符 7"/>
          <p:cNvSpPr>
            <a:spLocks noGrp="1"/>
          </p:cNvSpPr>
          <p:nvPr>
            <p:ph type="ftr" sz="quarter" idx="11"/>
          </p:nvPr>
        </p:nvSpPr>
        <p:spPr/>
        <p:txBody>
          <a:bodyPr/>
          <a:lstStyle/>
          <a:p>
            <a:pPr lvl="0" eaLnBrk="1" fontAlgn="base" hangingPunct="1"/>
            <a:endParaRPr lang="zh-CN" strike="noStrike" noProof="1"/>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p>
        </p:txBody>
      </p:sp>
      <p:sp>
        <p:nvSpPr>
          <p:cNvPr id="4" name="页脚占位符 3"/>
          <p:cNvSpPr>
            <a:spLocks noGrp="1"/>
          </p:cNvSpPr>
          <p:nvPr>
            <p:ph type="ftr" sz="quarter" idx="11"/>
          </p:nvPr>
        </p:nvSpPr>
        <p:spPr/>
        <p:txBody>
          <a:bodyPr/>
          <a:lstStyle/>
          <a:p>
            <a:pPr lvl="0" eaLnBrk="1" fontAlgn="base" hangingPunct="1"/>
            <a:endParaRPr lang="zh-CN" strike="noStrike" noProof="1"/>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p>
        </p:txBody>
      </p:sp>
      <p:sp>
        <p:nvSpPr>
          <p:cNvPr id="3" name="页脚占位符 2"/>
          <p:cNvSpPr>
            <a:spLocks noGrp="1"/>
          </p:cNvSpPr>
          <p:nvPr>
            <p:ph type="ftr" sz="quarter" idx="11"/>
          </p:nvPr>
        </p:nvSpPr>
        <p:spPr/>
        <p:txBody>
          <a:bodyPr/>
          <a:lstStyle/>
          <a:p>
            <a:pPr lvl="0" eaLnBrk="1" fontAlgn="base" hangingPunct="1"/>
            <a:endParaRPr lang="zh-CN" strike="noStrike" noProof="1"/>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5122" name="矩形 5121"/>
          <p:cNvSpPr/>
          <p:nvPr/>
        </p:nvSpPr>
        <p:spPr>
          <a:xfrm>
            <a:off x="1588" y="38036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3" name="矩形 5122"/>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4" name="圆角矩形 5124"/>
          <p:cNvSpPr/>
          <p:nvPr/>
        </p:nvSpPr>
        <p:spPr>
          <a:xfrm>
            <a:off x="787400" y="3035300"/>
            <a:ext cx="7620000" cy="1143000"/>
          </a:xfrm>
          <a:prstGeom prst="roundRect">
            <a:avLst>
              <a:gd name="adj" fmla="val 38449"/>
            </a:avLst>
          </a:prstGeom>
          <a:solidFill>
            <a:schemeClr val="bg1"/>
          </a:solidFill>
          <a:ln w="9525">
            <a:noFill/>
          </a:ln>
        </p:spPr>
        <p:txBody>
          <a:bodyPr anchor="t"/>
          <a:lstStyle/>
          <a:p>
            <a:pPr lvl="0" indent="0"/>
            <a:endParaRPr lang="zh-CN" altLang="en-US">
              <a:latin typeface="Arial" panose="020B0604020202020204" pitchFamily="34" charset="0"/>
            </a:endParaRPr>
          </a:p>
        </p:txBody>
      </p:sp>
      <p:sp>
        <p:nvSpPr>
          <p:cNvPr id="5125" name="矩形 5125"/>
          <p:cNvSpPr/>
          <p:nvPr/>
        </p:nvSpPr>
        <p:spPr>
          <a:xfrm>
            <a:off x="1168400" y="3238500"/>
            <a:ext cx="6858000" cy="838200"/>
          </a:xfrm>
          <a:prstGeom prst="rect">
            <a:avLst/>
          </a:prstGeom>
          <a:noFill/>
          <a:ln w="9525">
            <a:noFill/>
          </a:ln>
        </p:spPr>
        <p:txBody>
          <a:bodyPr anchor="t"/>
          <a:lstStyle/>
          <a:p>
            <a:pPr lvl="0" indent="0" algn="l"/>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endParaRPr lang="zh-CN" altLang="en-US">
              <a:latin typeface="Arial" panose="020B0604020202020204" pitchFamily="34" charset="0"/>
              <a:ea typeface="宋体" panose="02010600030101010101" pitchFamily="2" charset="-122"/>
            </a:endParaRPr>
          </a:p>
        </p:txBody>
      </p:sp>
      <p:sp>
        <p:nvSpPr>
          <p:cNvPr id="5126" name="矩形 5126"/>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7" name="矩形 5127"/>
          <p:cNvSpPr/>
          <p:nvPr/>
        </p:nvSpPr>
        <p:spPr>
          <a:xfrm>
            <a:off x="1168400" y="3238500"/>
            <a:ext cx="6858000" cy="838200"/>
          </a:xfrm>
          <a:prstGeom prst="rect">
            <a:avLst/>
          </a:prstGeom>
          <a:noFill/>
          <a:ln w="9525">
            <a:noFill/>
          </a:ln>
        </p:spPr>
        <p:txBody>
          <a:bodyPr anchor="t"/>
          <a:lstStyle/>
          <a:p>
            <a:pPr lvl="0" indent="0" algn="l" eaLnBrk="0" hangingPunct="0"/>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endParaRPr lang="zh-CN" altLang="en-US">
              <a:latin typeface="Arial" panose="020B0604020202020204" pitchFamily="34" charset="0"/>
              <a:ea typeface="宋体" panose="02010600030101010101" pitchFamily="2" charset="-122"/>
            </a:endParaRPr>
          </a:p>
        </p:txBody>
      </p:sp>
      <p:pic>
        <p:nvPicPr>
          <p:cNvPr id="5128" name="图片 5128"/>
          <p:cNvPicPr>
            <a:picLocks noChangeAspect="1"/>
          </p:cNvPicPr>
          <p:nvPr/>
        </p:nvPicPr>
        <p:blipFill>
          <a:blip r:embed="rId2"/>
          <a:stretch>
            <a:fillRect/>
          </a:stretch>
        </p:blipFill>
        <p:spPr>
          <a:xfrm>
            <a:off x="0" y="0"/>
            <a:ext cx="9144000" cy="2622550"/>
          </a:xfrm>
          <a:prstGeom prst="rect">
            <a:avLst/>
          </a:prstGeom>
          <a:noFill/>
          <a:ln w="9525">
            <a:noFill/>
          </a:ln>
        </p:spPr>
      </p:pic>
      <p:sp>
        <p:nvSpPr>
          <p:cNvPr id="2" name="灯片编号占位符 5123"/>
          <p:cNvSpPr>
            <a:spLocks noGrp="1"/>
          </p:cNvSpPr>
          <p:nvPr>
            <p:ph type="sldNum" sz="quarter" idx="4"/>
          </p:nvPr>
        </p:nvSpPr>
        <p:spPr>
          <a:xfrm>
            <a:off x="8305800" y="6438900"/>
            <a:ext cx="685800" cy="381000"/>
          </a:xfrm>
          <a:prstGeom prst="rect">
            <a:avLst/>
          </a:prstGeom>
          <a:noFill/>
          <a:ln w="9525">
            <a:noFill/>
          </a:ln>
        </p:spPr>
        <p:txBody>
          <a:bodyPr anchor="t"/>
          <a:lstStyle/>
          <a:p>
            <a:pPr eaLnBrk="1" fontAlgn="base" hangingPunct="1"/>
            <a:fld id="{9A0DB2DC-4C9A-4742-B13C-FB6460FD3503}" type="slidenum">
              <a:rPr lang="en-US" altLang="zh-CN" sz="1200" noProof="1">
                <a:latin typeface="Arial" panose="020B0604020202020204" pitchFamily="34" charset="0"/>
                <a:ea typeface="宋体" panose="02010600030101010101" pitchFamily="2" charset="-122"/>
                <a:cs typeface="+mn-ea"/>
              </a:rPr>
            </a:fld>
            <a:endParaRPr lang="zh-CN" sz="1200" noProof="1">
              <a:ea typeface="宋体" panose="02010600030101010101" pitchFamily="2" charset="-122"/>
            </a:endParaRPr>
          </a:p>
        </p:txBody>
      </p:sp>
    </p:spTree>
  </p:cSld>
  <p:clrMapOvr>
    <a:masterClrMapping/>
  </p:clrMapOvr>
  <p:hf sldNum="0" hdr="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74650"/>
            <a:ext cx="2057400" cy="59499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74650"/>
            <a:ext cx="6052930" cy="59499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lstStyle/>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lstStyle/>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fld>
            <a:endParaRPr lang="zh-CN" noProof="1">
              <a:ea typeface="宋体" panose="02010600030101010101" pitchFamily="2" charset="-122"/>
            </a:endParaRPr>
          </a:p>
        </p:txBody>
      </p:sp>
    </p:spTree>
  </p:cSld>
  <p:clrMapOvr>
    <a:masterClrMapping/>
  </p:clrMapOvr>
  <p:hf sldNum="0" hdr="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11188" y="1268413"/>
            <a:ext cx="3919537"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83125" y="1268413"/>
            <a:ext cx="3921125"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sp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20000"/>
              </a:lnSpc>
              <a:spcBef>
                <a:spcPct val="20000"/>
              </a:spcBef>
              <a:spcAft>
                <a:spcPct val="0"/>
              </a:spcAft>
              <a:buClr>
                <a:schemeClr val="folHlink"/>
              </a:buClr>
              <a:buSzPct val="60000"/>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fld>
            <a:endParaRPr lang="en-US" altLang="zh-CN" sz="1400" strike="noStrike" noProof="1">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61175" y="214313"/>
            <a:ext cx="2082800" cy="36195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11188" y="214313"/>
            <a:ext cx="6097587" cy="36195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showMasterPhAnim="0" showMasterSp="0">
  <p:cSld name="1_标题幻灯片">
    <p:bg>
      <p:bgPr>
        <a:solidFill>
          <a:schemeClr val="bg1"/>
        </a:solidFill>
        <a:effectLst/>
      </p:bgPr>
    </p:bg>
    <p:spTree>
      <p:nvGrpSpPr>
        <p:cNvPr id="1" name=""/>
        <p:cNvGrpSpPr/>
        <p:nvPr/>
      </p:nvGrpSpPr>
      <p:grpSpPr>
        <a:xfrm>
          <a:off x="0" y="0"/>
          <a:ext cx="0" cy="0"/>
          <a:chOff x="0" y="0"/>
          <a:chExt cx="0" cy="0"/>
        </a:xfrm>
      </p:grpSpPr>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fld>
            <a:endParaRPr lang="zh-CN" noProof="1">
              <a:ea typeface="宋体" panose="02010600030101010101" pitchFamily="2" charset="-122"/>
            </a:endParaRPr>
          </a:p>
        </p:txBody>
      </p:sp>
    </p:spTree>
  </p:cSld>
  <p:clrMapOvr>
    <a:masterClrMapping/>
  </p:clrMapOvr>
  <p:hf sldNum="0" hdr="0"/>
</p:sldLayout>
</file>

<file path=ppt/slideLayouts/slideLayout59.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3" Type="http://schemas.openxmlformats.org/officeDocument/2006/relationships/theme" Target="../theme/theme3.xml"/><Relationship Id="rId12" Type="http://schemas.openxmlformats.org/officeDocument/2006/relationships/image" Target="../media/image1.png"/><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4" Type="http://schemas.openxmlformats.org/officeDocument/2006/relationships/theme" Target="../theme/theme4.xml"/><Relationship Id="rId13" Type="http://schemas.openxmlformats.org/officeDocument/2006/relationships/image" Target="../media/image1.png"/><Relationship Id="rId12" Type="http://schemas.openxmlformats.org/officeDocument/2006/relationships/slideLayout" Target="../slideLayouts/slideLayout46.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5.xml"/><Relationship Id="rId8" Type="http://schemas.openxmlformats.org/officeDocument/2006/relationships/slideLayout" Target="../slideLayouts/slideLayout54.xml"/><Relationship Id="rId7" Type="http://schemas.openxmlformats.org/officeDocument/2006/relationships/slideLayout" Target="../slideLayouts/slideLayout53.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4" Type="http://schemas.openxmlformats.org/officeDocument/2006/relationships/theme" Target="../theme/theme5.xml"/><Relationship Id="rId13" Type="http://schemas.openxmlformats.org/officeDocument/2006/relationships/slideLayout" Target="../slideLayouts/slideLayout59.xml"/><Relationship Id="rId12" Type="http://schemas.openxmlformats.org/officeDocument/2006/relationships/slideLayout" Target="../slideLayouts/slideLayout58.xml"/><Relationship Id="rId11" Type="http://schemas.openxmlformats.org/officeDocument/2006/relationships/slideLayout" Target="../slideLayouts/slideLayout57.xml"/><Relationship Id="rId10" Type="http://schemas.openxmlformats.org/officeDocument/2006/relationships/slideLayout" Target="../slideLayouts/slideLayout56.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8.xml"/><Relationship Id="rId8" Type="http://schemas.openxmlformats.org/officeDocument/2006/relationships/slideLayout" Target="../slideLayouts/slideLayout67.xml"/><Relationship Id="rId7" Type="http://schemas.openxmlformats.org/officeDocument/2006/relationships/slideLayout" Target="../slideLayouts/slideLayout66.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2" Type="http://schemas.openxmlformats.org/officeDocument/2006/relationships/theme" Target="../theme/theme6.xml"/><Relationship Id="rId11" Type="http://schemas.openxmlformats.org/officeDocument/2006/relationships/slideLayout" Target="../slideLayouts/slideLayout70.xml"/><Relationship Id="rId10" Type="http://schemas.openxmlformats.org/officeDocument/2006/relationships/slideLayout" Target="../slideLayouts/slideLayout69.xml"/><Relationship Id="rId1"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图片 1025"/>
          <p:cNvPicPr>
            <a:picLocks noChangeAspect="1"/>
          </p:cNvPicPr>
          <p:nvPr/>
        </p:nvPicPr>
        <p:blipFill>
          <a:blip r:embed="rId13"/>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endParaRPr lang="en-US" altLang="zh-CN" sz="800">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 307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endParaRPr lang="zh-CN" altLang="en-US"/>
          </a:p>
        </p:txBody>
      </p:sp>
      <p:sp>
        <p:nvSpPr>
          <p:cNvPr id="2051" name="文本占位符 307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3076" name="日期占位符 3075"/>
          <p:cNvSpPr>
            <a:spLocks noGrp="1"/>
          </p:cNvSpPr>
          <p:nvPr>
            <p:ph type="dt" sz="half" idx="2"/>
          </p:nvPr>
        </p:nvSpPr>
        <p:spPr>
          <a:xfrm>
            <a:off x="457200" y="6245225"/>
            <a:ext cx="2133600" cy="476250"/>
          </a:xfrm>
          <a:prstGeom prst="rect">
            <a:avLst/>
          </a:prstGeom>
          <a:noFill/>
          <a:ln w="9525">
            <a:noFill/>
          </a:ln>
        </p:spPr>
        <p:txBody>
          <a:bodyPr/>
          <a:lstStyle>
            <a:lvl1pPr>
              <a:defRPr sz="1400">
                <a:ea typeface="宋体" panose="02010600030101010101" pitchFamily="2" charset="-122"/>
              </a:defRPr>
            </a:lvl1pPr>
          </a:lstStyle>
          <a:p>
            <a:pPr lvl="0" eaLnBrk="1" fontAlgn="base" hangingPunct="1"/>
            <a:endParaRPr lang="zh-CN" altLang="en-US" strike="noStrike" noProof="1"/>
          </a:p>
        </p:txBody>
      </p:sp>
      <p:sp>
        <p:nvSpPr>
          <p:cNvPr id="3077" name="页脚占位符 3076"/>
          <p:cNvSpPr>
            <a:spLocks noGrp="1"/>
          </p:cNvSpPr>
          <p:nvPr>
            <p:ph type="ftr" sz="quarter" idx="3"/>
          </p:nvPr>
        </p:nvSpPr>
        <p:spPr>
          <a:xfrm>
            <a:off x="3124200" y="6245225"/>
            <a:ext cx="2895600" cy="476250"/>
          </a:xfrm>
          <a:prstGeom prst="rect">
            <a:avLst/>
          </a:prstGeom>
          <a:noFill/>
          <a:ln w="9525">
            <a:noFill/>
          </a:ln>
        </p:spPr>
        <p:txBody>
          <a:bodyPr/>
          <a:lstStyle>
            <a:lvl1pPr algn="ctr">
              <a:defRPr sz="1400">
                <a:ea typeface="宋体" panose="02010600030101010101" pitchFamily="2" charset="-122"/>
              </a:defRPr>
            </a:lvl1pPr>
          </a:lstStyle>
          <a:p>
            <a:pPr lvl="0" eaLnBrk="1" fontAlgn="base" hangingPunct="1"/>
            <a:endParaRPr lang="zh-CN" strike="noStrike" noProof="1"/>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2055" name="矩形 3078"/>
          <p:cNvSpPr/>
          <p:nvPr/>
        </p:nvSpPr>
        <p:spPr>
          <a:xfrm>
            <a:off x="0" y="641350"/>
            <a:ext cx="9144000" cy="92075"/>
          </a:xfrm>
          <a:prstGeom prst="rect">
            <a:avLst/>
          </a:prstGeom>
          <a:gradFill rotWithShape="1">
            <a:gsLst>
              <a:gs pos="0">
                <a:schemeClr val="accent1"/>
              </a:gs>
              <a:gs pos="100000">
                <a:srgbClr val="576869"/>
              </a:gs>
            </a:gsLst>
            <a:lin ang="5400000" scaled="1"/>
            <a:tileRect/>
          </a:gradFill>
          <a:ln w="9525">
            <a:noFill/>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6" name="矩形 3079"/>
          <p:cNvSpPr/>
          <p:nvPr/>
        </p:nvSpPr>
        <p:spPr>
          <a:xfrm>
            <a:off x="1588" y="766763"/>
            <a:ext cx="9142412" cy="1366837"/>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7" name="圆角矩形 3080"/>
          <p:cNvSpPr/>
          <p:nvPr/>
        </p:nvSpPr>
        <p:spPr>
          <a:xfrm>
            <a:off x="457200" y="304800"/>
            <a:ext cx="6184900" cy="644525"/>
          </a:xfrm>
          <a:prstGeom prst="roundRect">
            <a:avLst>
              <a:gd name="adj" fmla="val 41870"/>
            </a:avLst>
          </a:prstGeom>
          <a:solidFill>
            <a:srgbClr val="FF00FF"/>
          </a:solidFill>
          <a:ln w="38100" cap="flat" cmpd="sng">
            <a:solidFill>
              <a:schemeClr val="bg1"/>
            </a:solidFill>
            <a:prstDash val="solid"/>
            <a:round/>
            <a:headEnd type="none" w="med" len="med"/>
            <a:tailEnd type="none" w="med" len="med"/>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8" name="矩形 3081"/>
          <p:cNvSpPr/>
          <p:nvPr/>
        </p:nvSpPr>
        <p:spPr>
          <a:xfrm>
            <a:off x="457200" y="1219200"/>
            <a:ext cx="8229600" cy="5105400"/>
          </a:xfrm>
          <a:prstGeom prst="rect">
            <a:avLst/>
          </a:prstGeom>
          <a:noFill/>
          <a:ln w="9525">
            <a:noFill/>
          </a:ln>
        </p:spPr>
        <p:txBody>
          <a:bodyPr anchor="t"/>
          <a:lstStyle/>
          <a:p>
            <a:pPr marL="342900" lvl="0" indent="-342900" algn="l">
              <a:spcBef>
                <a:spcPct val="20000"/>
              </a:spcBef>
              <a:buChar char="•"/>
            </a:pPr>
            <a:r>
              <a:rPr lang="en-US" altLang="zh-CN" sz="3200">
                <a:latin typeface="Arial" panose="020B0604020202020204" pitchFamily="34" charset="0"/>
                <a:ea typeface="宋体" panose="02010600030101010101" pitchFamily="2" charset="-122"/>
              </a:rPr>
              <a:t>Click to edit Master text styles</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Second level</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Third level</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Fourth level</a:t>
            </a:r>
            <a:endParaRPr lang="en-US" altLang="zh-CN" sz="3200">
              <a:latin typeface="Arial" panose="020B0604020202020204" pitchFamily="34" charset="0"/>
              <a:ea typeface="宋体" panose="02010600030101010101" pitchFamily="2" charset="-122"/>
            </a:endParaRP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Fifth level</a:t>
            </a:r>
            <a:endParaRPr lang="en-US" altLang="zh-CN" sz="3200">
              <a:latin typeface="Arial" panose="020B0604020202020204" pitchFamily="34" charset="0"/>
              <a:ea typeface="宋体" panose="02010600030101010101" pitchFamily="2" charset="-122"/>
            </a:endParaRPr>
          </a:p>
        </p:txBody>
      </p:sp>
      <p:sp>
        <p:nvSpPr>
          <p:cNvPr id="2059" name="矩形 3082"/>
          <p:cNvSpPr/>
          <p:nvPr/>
        </p:nvSpPr>
        <p:spPr>
          <a:xfrm>
            <a:off x="457200" y="6400800"/>
            <a:ext cx="2133600" cy="320675"/>
          </a:xfrm>
          <a:prstGeom prst="rect">
            <a:avLst/>
          </a:prstGeom>
          <a:noFill/>
          <a:ln w="9525">
            <a:noFill/>
          </a:ln>
        </p:spPr>
        <p:txBody>
          <a:bodyPr anchor="t"/>
          <a:lstStyle/>
          <a:p>
            <a:pPr lvl="0" indent="0" algn="l"/>
            <a:endParaRPr lang="zh-CN" altLang="en-US" sz="1400">
              <a:latin typeface="Arial" panose="020B0604020202020204" pitchFamily="34" charset="0"/>
              <a:ea typeface="宋体" panose="02010600030101010101" pitchFamily="2" charset="-122"/>
            </a:endParaRPr>
          </a:p>
        </p:txBody>
      </p:sp>
      <p:sp>
        <p:nvSpPr>
          <p:cNvPr id="2060" name="矩形 3083"/>
          <p:cNvSpPr/>
          <p:nvPr/>
        </p:nvSpPr>
        <p:spPr>
          <a:xfrm>
            <a:off x="3124200" y="6400800"/>
            <a:ext cx="2895600" cy="320675"/>
          </a:xfrm>
          <a:prstGeom prst="rect">
            <a:avLst/>
          </a:prstGeom>
          <a:noFill/>
          <a:ln w="9525">
            <a:noFill/>
          </a:ln>
        </p:spPr>
        <p:txBody>
          <a:bodyPr anchor="t"/>
          <a:lstStyle/>
          <a:p>
            <a:pPr lvl="0" indent="0" algn="ctr"/>
            <a:r>
              <a:rPr lang="en-US" altLang="zh-CN" sz="1400">
                <a:latin typeface="Arial" panose="020B0604020202020204" pitchFamily="34" charset="0"/>
                <a:ea typeface="宋体" panose="02010600030101010101" pitchFamily="2" charset="-122"/>
              </a:rPr>
              <a:t>© All Rights Reserved.</a:t>
            </a:r>
            <a:endParaRPr lang="en-US" altLang="zh-CN" sz="1400">
              <a:latin typeface="Arial" panose="020B0604020202020204" pitchFamily="34" charset="0"/>
              <a:ea typeface="宋体" panose="02010600030101010101" pitchFamily="2" charset="-122"/>
            </a:endParaRPr>
          </a:p>
        </p:txBody>
      </p:sp>
      <p:sp>
        <p:nvSpPr>
          <p:cNvPr id="2061" name="矩形 3084"/>
          <p:cNvSpPr/>
          <p:nvPr/>
        </p:nvSpPr>
        <p:spPr>
          <a:xfrm>
            <a:off x="6553200" y="6400800"/>
            <a:ext cx="2133600" cy="320675"/>
          </a:xfrm>
          <a:prstGeom prst="rect">
            <a:avLst/>
          </a:prstGeom>
          <a:noFill/>
          <a:ln w="9525">
            <a:noFill/>
          </a:ln>
        </p:spPr>
        <p:txBody>
          <a:bodyPr anchor="t"/>
          <a:lstStyle/>
          <a:p>
            <a:pPr lvl="0" indent="0" algn="r"/>
            <a:fld id="{9A0DB2DC-4C9A-4742-B13C-FB6460FD3503}" type="slidenum">
              <a:rPr lang="zh-CN" altLang="en-US" sz="1400">
                <a:latin typeface="Arial" panose="020B0604020202020204" pitchFamily="34" charset="0"/>
                <a:ea typeface="宋体" panose="02010600030101010101" pitchFamily="2" charset="-122"/>
              </a:rPr>
            </a:fld>
            <a:endParaRPr lang="zh-CN" altLang="en-US" sz="1400">
              <a:latin typeface="Arial" panose="020B0604020202020204" pitchFamily="34" charset="0"/>
              <a:ea typeface="宋体" panose="02010600030101010101" pitchFamily="2" charset="-122"/>
            </a:endParaRPr>
          </a:p>
        </p:txBody>
      </p:sp>
      <p:sp>
        <p:nvSpPr>
          <p:cNvPr id="2062" name="矩形 3085"/>
          <p:cNvSpPr/>
          <p:nvPr/>
        </p:nvSpPr>
        <p:spPr>
          <a:xfrm>
            <a:off x="838200" y="609600"/>
            <a:ext cx="2743200" cy="563563"/>
          </a:xfrm>
          <a:prstGeom prst="rect">
            <a:avLst/>
          </a:prstGeom>
          <a:noFill/>
          <a:ln w="9525">
            <a:noFill/>
          </a:ln>
        </p:spPr>
        <p:txBody>
          <a:bodyPr anchor="ctr"/>
          <a:lstStyle/>
          <a:p>
            <a:pPr lvl="0" indent="0" algn="ctr">
              <a:buClr>
                <a:srgbClr val="000000"/>
              </a:buClr>
            </a:pPr>
            <a:r>
              <a:rPr lang="en-US" altLang="zh-CN" sz="4400">
                <a:solidFill>
                  <a:schemeClr val="tx2"/>
                </a:solidFill>
                <a:latin typeface="Arial" panose="020B0604020202020204" pitchFamily="34" charset="0"/>
                <a:ea typeface="宋体" panose="02010600030101010101" pitchFamily="2" charset="-122"/>
              </a:rPr>
              <a:t>Click to edit Master title style</a:t>
            </a:r>
            <a:endParaRPr lang="en-US" altLang="zh-CN" sz="4400">
              <a:solidFill>
                <a:schemeClr val="tx2"/>
              </a:solidFill>
              <a:latin typeface="Arial" panose="020B0604020202020204" pitchFamily="34" charset="0"/>
              <a:ea typeface="宋体" panose="02010600030101010101" pitchFamily="2" charset="-122"/>
            </a:endParaRPr>
          </a:p>
        </p:txBody>
      </p:sp>
      <p:pic>
        <p:nvPicPr>
          <p:cNvPr id="2063" name="图片 3086"/>
          <p:cNvPicPr>
            <a:picLocks noChangeAspect="1"/>
          </p:cNvPicPr>
          <p:nvPr/>
        </p:nvPicPr>
        <p:blipFill>
          <a:blip r:embed="rId12"/>
          <a:stretch>
            <a:fillRect/>
          </a:stretch>
        </p:blipFill>
        <p:spPr>
          <a:xfrm>
            <a:off x="-11112" y="0"/>
            <a:ext cx="9155112" cy="609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图片 4097"/>
          <p:cNvPicPr>
            <a:picLocks noChangeAspect="1"/>
          </p:cNvPicPr>
          <p:nvPr/>
        </p:nvPicPr>
        <p:blipFill>
          <a:blip r:embed="rId12"/>
          <a:stretch>
            <a:fillRect/>
          </a:stretch>
        </p:blipFill>
        <p:spPr>
          <a:xfrm>
            <a:off x="-11112" y="0"/>
            <a:ext cx="9155112" cy="609600"/>
          </a:xfrm>
          <a:prstGeom prst="rect">
            <a:avLst/>
          </a:prstGeom>
          <a:noFill/>
          <a:ln w="9525">
            <a:noFill/>
          </a:ln>
        </p:spPr>
      </p:pic>
      <p:sp>
        <p:nvSpPr>
          <p:cNvPr id="3075" name="矩形 4098"/>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76" name="矩形 4099"/>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77" name="文本占位符 4100"/>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4102" name="灯片编号占位符 4101"/>
          <p:cNvSpPr>
            <a:spLocks noGrp="1"/>
          </p:cNvSpPr>
          <p:nvPr>
            <p:ph type="sldNum" sz="quarter" idx="4"/>
          </p:nvPr>
        </p:nvSpPr>
        <p:spPr>
          <a:xfrm>
            <a:off x="68580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3079" name="标题 4102"/>
          <p:cNvSpPr>
            <a:spLocks noGrp="1"/>
          </p:cNvSpPr>
          <p:nvPr>
            <p:ph type="title"/>
          </p:nvPr>
        </p:nvSpPr>
        <p:spPr>
          <a:xfrm>
            <a:off x="838200" y="374650"/>
            <a:ext cx="2667000" cy="563563"/>
          </a:xfrm>
          <a:prstGeom prst="rect">
            <a:avLst/>
          </a:prstGeom>
          <a:noFill/>
          <a:ln w="9525">
            <a:noFill/>
          </a:ln>
        </p:spPr>
        <p:txBody>
          <a:bodyPr anchor="ctr"/>
          <a:lstStyle/>
          <a:p>
            <a:pPr lvl="0" indent="0"/>
            <a:endParaRPr lang="zh-CN" altLang="en-US"/>
          </a:p>
        </p:txBody>
      </p:sp>
      <p:sp>
        <p:nvSpPr>
          <p:cNvPr id="3080" name="新月形 4103"/>
          <p:cNvSpPr/>
          <p:nvPr/>
        </p:nvSpPr>
        <p:spPr>
          <a:xfrm rot="5400000">
            <a:off x="8115300" y="-571500"/>
            <a:ext cx="3810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81" name="矩形 4104"/>
          <p:cNvSpPr/>
          <p:nvPr/>
        </p:nvSpPr>
        <p:spPr>
          <a:xfrm>
            <a:off x="7239000" y="152400"/>
            <a:ext cx="19812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endParaRPr lang="en-US" altLang="zh-CN" sz="800">
              <a:latin typeface="Arial" panose="020B0604020202020204" pitchFamily="34" charset="0"/>
              <a:ea typeface="Arial" panose="020B0604020202020204" pitchFamily="34" charset="0"/>
            </a:endParaRPr>
          </a:p>
        </p:txBody>
      </p:sp>
      <p:sp>
        <p:nvSpPr>
          <p:cNvPr id="3082" name="圆角矩形 4105"/>
          <p:cNvSpPr/>
          <p:nvPr/>
        </p:nvSpPr>
        <p:spPr>
          <a:xfrm>
            <a:off x="381000" y="304800"/>
            <a:ext cx="5859463" cy="644525"/>
          </a:xfrm>
          <a:prstGeom prst="roundRect">
            <a:avLst>
              <a:gd name="adj" fmla="val 41870"/>
            </a:avLst>
          </a:prstGeom>
          <a:gradFill rotWithShape="1">
            <a:gsLst>
              <a:gs pos="0">
                <a:srgbClr val="06224B"/>
              </a:gs>
              <a:gs pos="100000">
                <a:schemeClr val="tx2"/>
              </a:gs>
            </a:gsLst>
            <a:lin ang="0" scaled="1"/>
            <a:tileRect/>
          </a:gradFill>
          <a:ln w="38100" cap="flat" cmpd="sng">
            <a:solidFill>
              <a:schemeClr val="bg1"/>
            </a:solidFill>
            <a:prstDash val="solid"/>
            <a:round/>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83" name="矩形 4106"/>
          <p:cNvSpPr/>
          <p:nvPr/>
        </p:nvSpPr>
        <p:spPr>
          <a:xfrm>
            <a:off x="608013" y="361950"/>
            <a:ext cx="2895600" cy="563563"/>
          </a:xfrm>
          <a:prstGeom prst="rect">
            <a:avLst/>
          </a:prstGeom>
          <a:noFill/>
          <a:ln w="9525">
            <a:noFill/>
          </a:ln>
        </p:spPr>
        <p:txBody>
          <a:bodyPr anchor="ctr"/>
          <a:lstStyle/>
          <a:p>
            <a:pPr lvl="0" indent="0" algn="ctr">
              <a:buClr>
                <a:srgbClr val="000000"/>
              </a:buClr>
            </a:pPr>
            <a:endParaRPr lang="zh-CN" altLang="en-US" sz="3600">
              <a:solidFill>
                <a:schemeClr val="bg1"/>
              </a:solidFill>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图片 1025"/>
          <p:cNvPicPr>
            <a:picLocks noChangeAspect="1"/>
          </p:cNvPicPr>
          <p:nvPr/>
        </p:nvPicPr>
        <p:blipFill>
          <a:blip r:embed="rId13"/>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endParaRPr lang="en-US" altLang="zh-CN" sz="800">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p:nvPr/>
        </p:nvSpPr>
        <p:spPr>
          <a:xfrm>
            <a:off x="417513" y="252413"/>
            <a:ext cx="438150" cy="474662"/>
          </a:xfrm>
          <a:prstGeom prst="rect">
            <a:avLst/>
          </a:prstGeom>
          <a:solidFill>
            <a:schemeClr val="accent2"/>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7" name="Rectangle 3"/>
          <p:cNvSpPr/>
          <p:nvPr/>
        </p:nvSpPr>
        <p:spPr>
          <a:xfrm>
            <a:off x="800100" y="252413"/>
            <a:ext cx="328613" cy="474662"/>
          </a:xfrm>
          <a:prstGeom prst="rect">
            <a:avLst/>
          </a:prstGeom>
          <a:gradFill rotWithShape="0">
            <a:gsLst>
              <a:gs pos="0">
                <a:schemeClr val="accent2"/>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8" name="Rectangle 4"/>
          <p:cNvSpPr/>
          <p:nvPr/>
        </p:nvSpPr>
        <p:spPr>
          <a:xfrm>
            <a:off x="541338" y="674688"/>
            <a:ext cx="422275" cy="474662"/>
          </a:xfrm>
          <a:prstGeom prst="rect">
            <a:avLst/>
          </a:prstGeom>
          <a:solidFill>
            <a:schemeClr val="folHlink"/>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9" name="Rectangle 5"/>
          <p:cNvSpPr/>
          <p:nvPr/>
        </p:nvSpPr>
        <p:spPr>
          <a:xfrm>
            <a:off x="911225" y="674688"/>
            <a:ext cx="368300" cy="474662"/>
          </a:xfrm>
          <a:prstGeom prst="rect">
            <a:avLst/>
          </a:prstGeom>
          <a:gradFill rotWithShape="0">
            <a:gsLst>
              <a:gs pos="0">
                <a:schemeClr val="folHlink"/>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0" name="Rectangle 6"/>
          <p:cNvSpPr/>
          <p:nvPr/>
        </p:nvSpPr>
        <p:spPr>
          <a:xfrm>
            <a:off x="127000" y="601663"/>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1" name="Rectangle 7"/>
          <p:cNvSpPr/>
          <p:nvPr/>
        </p:nvSpPr>
        <p:spPr>
          <a:xfrm>
            <a:off x="762000" y="144463"/>
            <a:ext cx="31750" cy="1052512"/>
          </a:xfrm>
          <a:prstGeom prst="rect">
            <a:avLst/>
          </a:prstGeom>
          <a:solidFill>
            <a:schemeClr val="bg2"/>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2" name="Rectangle 8"/>
          <p:cNvSpPr/>
          <p:nvPr/>
        </p:nvSpPr>
        <p:spPr>
          <a:xfrm>
            <a:off x="442913" y="935038"/>
            <a:ext cx="8226425" cy="31750"/>
          </a:xfrm>
          <a:prstGeom prst="rect">
            <a:avLst/>
          </a:prstGeom>
          <a:gradFill rotWithShape="0">
            <a:gsLst>
              <a:gs pos="0">
                <a:schemeClr val="bg2"/>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751625" name="Rectangle 9"/>
          <p:cNvSpPr>
            <a:spLocks noGrp="1" noChangeArrowheads="1"/>
          </p:cNvSpPr>
          <p:nvPr>
            <p:ph type="title"/>
          </p:nvPr>
        </p:nvSpPr>
        <p:spPr bwMode="auto">
          <a:xfrm>
            <a:off x="1150938" y="214313"/>
            <a:ext cx="7793038"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fontAlgn="base"/>
            <a:r>
              <a:rPr lang="zh-CN" altLang="en-US" strike="noStrike" noProof="1" smtClean="0"/>
              <a:t>单击此处编辑母版标题样式</a:t>
            </a:r>
            <a:endParaRPr lang="zh-CN" altLang="en-US" strike="noStrike" noProof="1" smtClean="0"/>
          </a:p>
        </p:txBody>
      </p:sp>
      <p:sp>
        <p:nvSpPr>
          <p:cNvPr id="751626" name="Rectangle 10"/>
          <p:cNvSpPr>
            <a:spLocks noGrp="1" noChangeArrowheads="1"/>
          </p:cNvSpPr>
          <p:nvPr>
            <p:ph type="body" idx="1"/>
          </p:nvPr>
        </p:nvSpPr>
        <p:spPr bwMode="auto">
          <a:xfrm>
            <a:off x="611188" y="1268413"/>
            <a:ext cx="7993063" cy="256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smtClean="0"/>
          </a:p>
        </p:txBody>
      </p:sp>
      <p:sp>
        <p:nvSpPr>
          <p:cNvPr id="751627" name="Rectangle 11"/>
          <p:cNvSpPr>
            <a:spLocks noGrp="1" noChangeArrowheads="1"/>
          </p:cNvSpPr>
          <p:nvPr>
            <p:ph type="dt" sz="half" idx="2"/>
          </p:nvPr>
        </p:nvSpPr>
        <p:spPr bwMode="auto">
          <a:xfrm>
            <a:off x="107950" y="6308725"/>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atin typeface="+mn-lt"/>
                <a:ea typeface="宋体" panose="02010600030101010101" pitchFamily="2" charset="-122"/>
              </a:defRPr>
            </a:lvl1pPr>
          </a:lstStyle>
          <a:p>
            <a:fld id="{82F288E0-7875-42C4-84C8-98DBBD3BF4D2}" type="datetimeFigureOut">
              <a:rPr lang="zh-CN" altLang="en-US" smtClean="0"/>
            </a:fld>
            <a:endParaRPr lang="zh-CN" altLang="en-US"/>
          </a:p>
        </p:txBody>
      </p:sp>
      <p:sp>
        <p:nvSpPr>
          <p:cNvPr id="751628"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atin typeface="+mn-lt"/>
                <a:ea typeface="宋体" panose="02010600030101010101" pitchFamily="2" charset="-122"/>
              </a:defRPr>
            </a:lvl1pPr>
          </a:lstStyle>
          <a:p>
            <a:endParaRPr lang="zh-CN" altLang="en-US"/>
          </a:p>
        </p:txBody>
      </p:sp>
      <p:sp>
        <p:nvSpPr>
          <p:cNvPr id="751629" name="Rectangle 13"/>
          <p:cNvSpPr>
            <a:spLocks noGrp="1" noChangeArrowheads="1"/>
          </p:cNvSpPr>
          <p:nvPr>
            <p:ph type="sldNum" sz="quarter" idx="4"/>
          </p:nvPr>
        </p:nvSpPr>
        <p:spPr bwMode="auto">
          <a:xfrm>
            <a:off x="7204075" y="63563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hf sldNum="0" hdr="0" ftr="0" dt="0"/>
  <p:txStyles>
    <p:titleStyle>
      <a:lvl1pPr algn="l" rtl="0" fontAlgn="base">
        <a:spcBef>
          <a:spcPct val="0"/>
        </a:spcBef>
        <a:spcAft>
          <a:spcPct val="0"/>
        </a:spcAft>
        <a:defRPr sz="3600" b="1">
          <a:solidFill>
            <a:schemeClr val="tx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2pPr>
      <a:lvl3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3pPr>
      <a:lvl4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4pPr>
      <a:lvl5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5pPr>
      <a:lvl6pPr marL="4572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6pPr>
      <a:lvl7pPr marL="9144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7pPr>
      <a:lvl8pPr marL="13716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8pPr>
      <a:lvl9pPr marL="18288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9pPr>
    </p:titleStyle>
    <p:bodyStyle>
      <a:lvl1pPr marL="342900" indent="-342900" algn="l" rtl="0" fontAlgn="base">
        <a:lnSpc>
          <a:spcPct val="120000"/>
        </a:lnSpc>
        <a:spcBef>
          <a:spcPct val="20000"/>
        </a:spcBef>
        <a:spcAft>
          <a:spcPct val="0"/>
        </a:spcAft>
        <a:buClr>
          <a:schemeClr val="folHlink"/>
        </a:buClr>
        <a:buSzPct val="60000"/>
        <a:buFont typeface="Wingdings" panose="05000000000000000000" pitchFamily="2" charset="2"/>
        <a:defRPr sz="2800" b="1">
          <a:solidFill>
            <a:schemeClr val="tx1"/>
          </a:solidFill>
          <a:effectLst>
            <a:outerShdw blurRad="38100" dist="38100" dir="2700000" algn="tl">
              <a:srgbClr val="C0C0C0"/>
            </a:outerShdw>
          </a:effectLst>
          <a:latin typeface="+mn-lt"/>
          <a:ea typeface="+mn-ea"/>
          <a:cs typeface="+mn-cs"/>
        </a:defRPr>
      </a:lvl1pPr>
      <a:lvl2pPr marL="742950" indent="-285750" algn="l" rtl="0" fontAlgn="base">
        <a:lnSpc>
          <a:spcPct val="120000"/>
        </a:lnSpc>
        <a:spcBef>
          <a:spcPct val="20000"/>
        </a:spcBef>
        <a:spcAft>
          <a:spcPct val="0"/>
        </a:spcAft>
        <a:buClr>
          <a:schemeClr val="hlink"/>
        </a:buClr>
        <a:buSzPct val="55000"/>
        <a:buFont typeface="Wingdings" panose="05000000000000000000" pitchFamily="2" charset="2"/>
        <a:buChar char="n"/>
        <a:defRPr sz="2800" b="1">
          <a:solidFill>
            <a:schemeClr val="tx1"/>
          </a:solidFill>
          <a:effectLst>
            <a:outerShdw blurRad="38100" dist="38100" dir="2700000" algn="tl">
              <a:srgbClr val="C0C0C0"/>
            </a:outerShdw>
          </a:effectLst>
          <a:latin typeface="+mn-lt"/>
          <a:ea typeface="+mn-ea"/>
        </a:defRPr>
      </a:lvl2pPr>
      <a:lvl3pPr marL="1143000" indent="-228600" algn="l" rtl="0" fontAlgn="base">
        <a:lnSpc>
          <a:spcPct val="120000"/>
        </a:lnSpc>
        <a:spcBef>
          <a:spcPct val="20000"/>
        </a:spcBef>
        <a:spcAft>
          <a:spcPct val="0"/>
        </a:spcAft>
        <a:buClr>
          <a:schemeClr val="folHlink"/>
        </a:buClr>
        <a:buSzPct val="50000"/>
        <a:buFont typeface="Wingdings" panose="05000000000000000000" pitchFamily="2" charset="2"/>
        <a:buChar char="n"/>
        <a:defRPr sz="2400" b="1">
          <a:solidFill>
            <a:schemeClr val="tx1"/>
          </a:solidFill>
          <a:effectLst>
            <a:outerShdw blurRad="38100" dist="38100" dir="2700000" algn="tl">
              <a:srgbClr val="C0C0C0"/>
            </a:outerShdw>
          </a:effectLst>
          <a:latin typeface="+mn-lt"/>
          <a:ea typeface="+mn-ea"/>
        </a:defRPr>
      </a:lvl3pPr>
      <a:lvl4pPr marL="1600200" indent="-228600" algn="l" rtl="0" fontAlgn="base">
        <a:lnSpc>
          <a:spcPct val="120000"/>
        </a:lnSpc>
        <a:spcBef>
          <a:spcPct val="20000"/>
        </a:spcBef>
        <a:spcAft>
          <a:spcPct val="0"/>
        </a:spcAft>
        <a:buClr>
          <a:schemeClr val="accent2"/>
        </a:buClr>
        <a:buSzPct val="55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4pPr>
      <a:lvl5pPr marL="20574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5pPr>
      <a:lvl6pPr marL="25146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6pPr>
      <a:lvl7pPr marL="29718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7pPr>
      <a:lvl8pPr marL="34290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8pPr>
      <a:lvl9pPr marL="38862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2051" name="Rectangle 3"/>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7833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1" sz="1400">
                <a:latin typeface="Times New Roman" panose="02020603050405020304" pitchFamily="2"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kumimoji="1" sz="1400">
                <a:latin typeface="Times New Roman" panose="02020603050405020304" pitchFamily="2"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fld>
            <a:endParaRPr lang="zh-CN" altLang="en-US" sz="1400" strike="noStrike" noProof="1">
              <a:latin typeface="Times New Roman" panose="02020603050405020304" pitchFamily="2"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48.xml"/><Relationship Id="rId5" Type="http://schemas.openxmlformats.org/officeDocument/2006/relationships/hyperlink" Target="http://baike.baidu.com/view/5697795.htm" TargetMode="External"/><Relationship Id="rId4" Type="http://schemas.openxmlformats.org/officeDocument/2006/relationships/hyperlink" Target="http://baike.baidu.com/view/493846.htm" TargetMode="External"/><Relationship Id="rId3" Type="http://schemas.openxmlformats.org/officeDocument/2006/relationships/hyperlink" Target="http://baike.baidu.com/view/934.htm" TargetMode="External"/><Relationship Id="rId2" Type="http://schemas.openxmlformats.org/officeDocument/2006/relationships/hyperlink" Target="http://baike.baidu.com/view/1145160.htm" TargetMode="External"/><Relationship Id="rId1" Type="http://schemas.openxmlformats.org/officeDocument/2006/relationships/hyperlink" Target="http://baike.baidu.com/view/1145164.htm" TargetMode="External"/></Relationships>
</file>

<file path=ppt/slides/_rels/slide37.xml.rels><?xml version="1.0" encoding="UTF-8" standalone="yes"?>
<Relationships xmlns="http://schemas.openxmlformats.org/package/2006/relationships"><Relationship Id="rId9" Type="http://schemas.openxmlformats.org/officeDocument/2006/relationships/hyperlink" Target="http://baike.baidu.com/view/444169.htm" TargetMode="External"/><Relationship Id="rId8" Type="http://schemas.openxmlformats.org/officeDocument/2006/relationships/hyperlink" Target="http://baike.baidu.com/view/1145160.htm" TargetMode="External"/><Relationship Id="rId7" Type="http://schemas.openxmlformats.org/officeDocument/2006/relationships/hyperlink" Target="http://baike.baidu.com/view/8136.htm" TargetMode="External"/><Relationship Id="rId6" Type="http://schemas.openxmlformats.org/officeDocument/2006/relationships/hyperlink" Target="http://baike.baidu.com/view/934.htm" TargetMode="External"/><Relationship Id="rId5" Type="http://schemas.openxmlformats.org/officeDocument/2006/relationships/hyperlink" Target="http://baike.baidu.com/view/493846.htm" TargetMode="External"/><Relationship Id="rId4" Type="http://schemas.openxmlformats.org/officeDocument/2006/relationships/hyperlink" Target="http://baike.baidu.com/subview/344309/344309.htm" TargetMode="External"/><Relationship Id="rId3" Type="http://schemas.openxmlformats.org/officeDocument/2006/relationships/hyperlink" Target="http://baike.baidu.com/view/355291.htm" TargetMode="External"/><Relationship Id="rId2" Type="http://schemas.openxmlformats.org/officeDocument/2006/relationships/hyperlink" Target="http://baike.baidu.com/view/1519102.htm" TargetMode="External"/><Relationship Id="rId10" Type="http://schemas.openxmlformats.org/officeDocument/2006/relationships/slideLayout" Target="../slideLayouts/slideLayout48.xml"/><Relationship Id="rId1" Type="http://schemas.openxmlformats.org/officeDocument/2006/relationships/hyperlink" Target="http://baike.baidu.com/view/391036.htm" TargetMode="Externa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hyperlink" Target="http://baike.baidu.com/view/225595.htm" TargetMode="External"/><Relationship Id="rId1" Type="http://schemas.openxmlformats.org/officeDocument/2006/relationships/hyperlink" Target="http://baike.baidu.com/view/355291.htm" TargetMode="External"/></Relationships>
</file>

<file path=ppt/slides/_rels/slide39.xml.rels><?xml version="1.0" encoding="UTF-8" standalone="yes"?>
<Relationships xmlns="http://schemas.openxmlformats.org/package/2006/relationships"><Relationship Id="rId9" Type="http://schemas.openxmlformats.org/officeDocument/2006/relationships/hyperlink" Target="http://baike.baidu.com/view/7420.htm" TargetMode="External"/><Relationship Id="rId8" Type="http://schemas.openxmlformats.org/officeDocument/2006/relationships/hyperlink" Target="http://baike.baidu.com/view/493846.htm" TargetMode="External"/><Relationship Id="rId7" Type="http://schemas.openxmlformats.org/officeDocument/2006/relationships/hyperlink" Target="http://baike.baidu.com/view/1519102.htm" TargetMode="External"/><Relationship Id="rId6" Type="http://schemas.openxmlformats.org/officeDocument/2006/relationships/hyperlink" Target="http://baike.baidu.com/view/355291.htm" TargetMode="External"/><Relationship Id="rId5" Type="http://schemas.openxmlformats.org/officeDocument/2006/relationships/hyperlink" Target="http://baike.baidu.com/view/71985.htm" TargetMode="External"/><Relationship Id="rId4" Type="http://schemas.openxmlformats.org/officeDocument/2006/relationships/hyperlink" Target="http://baike.baidu.com/view/7411.htm" TargetMode="External"/><Relationship Id="rId3" Type="http://schemas.openxmlformats.org/officeDocument/2006/relationships/hyperlink" Target="http://baike.baidu.com/view/2191734.htm" TargetMode="External"/><Relationship Id="rId2" Type="http://schemas.openxmlformats.org/officeDocument/2006/relationships/hyperlink" Target="http://baike.baidu.com/view/992756.htm" TargetMode="External"/><Relationship Id="rId16" Type="http://schemas.openxmlformats.org/officeDocument/2006/relationships/slideLayout" Target="../slideLayouts/slideLayout48.xml"/><Relationship Id="rId15" Type="http://schemas.openxmlformats.org/officeDocument/2006/relationships/hyperlink" Target="http://baike.baidu.com/view/69900.htm" TargetMode="External"/><Relationship Id="rId14" Type="http://schemas.openxmlformats.org/officeDocument/2006/relationships/hyperlink" Target="http://baike.baidu.com/view/4444449.htm" TargetMode="External"/><Relationship Id="rId13" Type="http://schemas.openxmlformats.org/officeDocument/2006/relationships/hyperlink" Target="http://baike.baidu.com/view/2645643.htm" TargetMode="External"/><Relationship Id="rId12" Type="http://schemas.openxmlformats.org/officeDocument/2006/relationships/hyperlink" Target="http://baike.baidu.com/view/3080709.htm" TargetMode="External"/><Relationship Id="rId11" Type="http://schemas.openxmlformats.org/officeDocument/2006/relationships/hyperlink" Target="http://baike.baidu.com/view/1344005.htm" TargetMode="External"/><Relationship Id="rId10" Type="http://schemas.openxmlformats.org/officeDocument/2006/relationships/hyperlink" Target="http://baike.baidu.com/view/409351.htm" TargetMode="External"/><Relationship Id="rId1" Type="http://schemas.openxmlformats.org/officeDocument/2006/relationships/hyperlink" Target="http://baike.baidu.com/view/302967.htm"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10.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1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1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13.e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1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7.xml.rels><?xml version="1.0" encoding="UTF-8" standalone="yes"?>
<Relationships xmlns="http://schemas.openxmlformats.org/package/2006/relationships"><Relationship Id="rId7" Type="http://schemas.openxmlformats.org/officeDocument/2006/relationships/slideLayout" Target="../slideLayouts/slideLayout48.xml"/><Relationship Id="rId6" Type="http://schemas.openxmlformats.org/officeDocument/2006/relationships/hyperlink" Target="http://baike.baidu.com/view/8790.htm" TargetMode="External"/><Relationship Id="rId5" Type="http://schemas.openxmlformats.org/officeDocument/2006/relationships/hyperlink" Target="http://baike.baidu.com/view/934.htm" TargetMode="External"/><Relationship Id="rId4" Type="http://schemas.openxmlformats.org/officeDocument/2006/relationships/hyperlink" Target="http://baike.baidu.com/view/95135.htm" TargetMode="External"/><Relationship Id="rId3" Type="http://schemas.openxmlformats.org/officeDocument/2006/relationships/hyperlink" Target="http://baike.baidu.com/view/16501.htm" TargetMode="External"/><Relationship Id="rId2" Type="http://schemas.openxmlformats.org/officeDocument/2006/relationships/hyperlink" Target="http://baike.baidu.com/view/391036.htm" TargetMode="External"/><Relationship Id="rId1" Type="http://schemas.openxmlformats.org/officeDocument/2006/relationships/hyperlink" Target="http://baike.baidu.com/view/1145160.htm" TargetMode="Externa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hyperlink" Target="http://baike.baidu.com/view/229005.htm" TargetMode="External"/><Relationship Id="rId2" Type="http://schemas.openxmlformats.org/officeDocument/2006/relationships/hyperlink" Target="http://baike.baidu.com/view/493846.htm" TargetMode="External"/><Relationship Id="rId1" Type="http://schemas.openxmlformats.org/officeDocument/2006/relationships/hyperlink" Target="http://baike.baidu.com/view/155969.htm"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hyperlink" Target="http://www.chinabyte.com/keyword/&#30005;&#23376;&#35777;&#20070;/"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hyperlink" Target="http://baike.baidu.com/view/1960.htm" TargetMode="Externa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hyperlink" Target="http://baike.baidu.com/view/230823.htm" TargetMode="Externa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hyperlink" Target="http://baike.baidu.com/view/716064.htm" TargetMode="External"/><Relationship Id="rId2" Type="http://schemas.openxmlformats.org/officeDocument/2006/relationships/hyperlink" Target="http://baike.baidu.com/view/68525.htm" TargetMode="External"/><Relationship Id="rId1" Type="http://schemas.openxmlformats.org/officeDocument/2006/relationships/hyperlink" Target="http://baike.baidu.com/view/269351.htm" TargetMode="Externa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7169"/>
          <p:cNvSpPr>
            <a:spLocks noGrp="1"/>
          </p:cNvSpPr>
          <p:nvPr>
            <p:ph type="ctrTitle" idx="4294967295"/>
          </p:nvPr>
        </p:nvSpPr>
        <p:spPr>
          <a:xfrm>
            <a:off x="1450340" y="2800350"/>
            <a:ext cx="6915150" cy="699770"/>
          </a:xfrm>
          <a:prstGeom prst="rect">
            <a:avLst/>
          </a:prstGeom>
          <a:noFill/>
          <a:ln w="9525">
            <a:noFill/>
          </a:ln>
        </p:spPr>
        <p:txBody>
          <a:bodyPr anchor="t"/>
          <a:lstStyle>
            <a:lvl1pPr lvl="0">
              <a:defRPr kern="1200"/>
            </a:lvl1pPr>
          </a:lstStyle>
          <a:p>
            <a:pPr lvl="0" indent="0"/>
            <a:r>
              <a:rPr b="1" dirty="0" smtClean="0">
                <a:solidFill>
                  <a:srgbClr val="000000"/>
                </a:solidFill>
                <a:latin typeface="黑体" panose="02010609060101010101" pitchFamily="2" charset="-122"/>
                <a:ea typeface="黑体" panose="02010609060101010101" pitchFamily="2" charset="-122"/>
              </a:rPr>
              <a:t>第</a:t>
            </a:r>
            <a:r>
              <a:rPr lang="en-US" b="1" dirty="0" smtClean="0">
                <a:solidFill>
                  <a:srgbClr val="000000"/>
                </a:solidFill>
                <a:latin typeface="黑体" panose="02010609060101010101" pitchFamily="2" charset="-122"/>
                <a:ea typeface="黑体" panose="02010609060101010101" pitchFamily="2" charset="-122"/>
              </a:rPr>
              <a:t>2</a:t>
            </a:r>
            <a:r>
              <a:rPr b="1" dirty="0" smtClean="0">
                <a:solidFill>
                  <a:srgbClr val="000000"/>
                </a:solidFill>
                <a:latin typeface="黑体" panose="02010609060101010101" pitchFamily="2" charset="-122"/>
                <a:ea typeface="黑体" panose="02010609060101010101" pitchFamily="2" charset="-122"/>
              </a:rPr>
              <a:t>章 </a:t>
            </a:r>
            <a:r>
              <a:rPr lang="zh-CN" altLang="en-US" dirty="0" smtClean="0">
                <a:solidFill>
                  <a:srgbClr val="000000"/>
                </a:solidFill>
                <a:latin typeface="黑体" panose="02010609060101010101" pitchFamily="2" charset="-122"/>
                <a:ea typeface="黑体" panose="02010609060101010101" pitchFamily="2" charset="-122"/>
              </a:rPr>
              <a:t>信息加密技术</a:t>
            </a:r>
            <a:endParaRPr b="1" dirty="0">
              <a:solidFill>
                <a:srgbClr val="000000"/>
              </a:solidFill>
              <a:latin typeface="黑体" panose="02010609060101010101" pitchFamily="2" charset="-122"/>
              <a:ea typeface="黑体" panose="02010609060101010101" pitchFamily="2" charset="-122"/>
            </a:endParaRPr>
          </a:p>
        </p:txBody>
      </p:sp>
      <p:sp>
        <p:nvSpPr>
          <p:cNvPr id="7172" name="文本框 7172"/>
          <p:cNvSpPr txBox="1"/>
          <p:nvPr/>
        </p:nvSpPr>
        <p:spPr>
          <a:xfrm>
            <a:off x="184150" y="158750"/>
            <a:ext cx="5619115" cy="548640"/>
          </a:xfrm>
          <a:prstGeom prst="rect">
            <a:avLst/>
          </a:prstGeom>
          <a:noFill/>
          <a:ln w="9525">
            <a:noFill/>
          </a:ln>
        </p:spPr>
        <p:txBody>
          <a:bodyPr wrap="square" anchor="t">
            <a:spAutoFit/>
          </a:bodyPr>
          <a:lstStyle/>
          <a:p>
            <a:pPr lvl="0" indent="0" algn="l">
              <a:lnSpc>
                <a:spcPct val="150000"/>
              </a:lnSpc>
            </a:pPr>
            <a:r>
              <a:rPr lang="en-US" altLang="zh-CN" sz="2000" b="1">
                <a:solidFill>
                  <a:srgbClr val="FE3520"/>
                </a:solidFill>
                <a:latin typeface="华文细黑" pitchFamily="2" charset="-122"/>
                <a:ea typeface="华文细黑" pitchFamily="2" charset="-122"/>
              </a:rPr>
              <a:t>《</a:t>
            </a:r>
            <a:r>
              <a:rPr lang="zh-CN" altLang="en-US" sz="2000" b="1">
                <a:solidFill>
                  <a:srgbClr val="FE3520"/>
                </a:solidFill>
                <a:latin typeface="华文细黑" pitchFamily="2" charset="-122"/>
                <a:ea typeface="华文细黑" pitchFamily="2" charset="-122"/>
              </a:rPr>
              <a:t>电子商务安全与支付</a:t>
            </a:r>
            <a:r>
              <a:rPr lang="en-US" altLang="zh-CN" sz="2000" b="1">
                <a:solidFill>
                  <a:srgbClr val="FE3520"/>
                </a:solidFill>
                <a:latin typeface="华文细黑" pitchFamily="2" charset="-122"/>
                <a:ea typeface="华文细黑" pitchFamily="2" charset="-122"/>
              </a:rPr>
              <a:t>(</a:t>
            </a:r>
            <a:r>
              <a:rPr lang="zh-CN" altLang="zh-CN" sz="2000" b="1">
                <a:solidFill>
                  <a:srgbClr val="FE3520"/>
                </a:solidFill>
                <a:latin typeface="华文细黑" pitchFamily="2" charset="-122"/>
                <a:ea typeface="华文细黑" pitchFamily="2" charset="-122"/>
              </a:rPr>
              <a:t>第二版</a:t>
            </a:r>
            <a:r>
              <a:rPr lang="en-US" altLang="zh-CN" sz="2000" b="1">
                <a:solidFill>
                  <a:srgbClr val="FE3520"/>
                </a:solidFill>
                <a:latin typeface="华文细黑" pitchFamily="2" charset="-122"/>
                <a:ea typeface="华文细黑" pitchFamily="2" charset="-122"/>
              </a:rPr>
              <a:t>)》</a:t>
            </a:r>
            <a:r>
              <a:rPr lang="zh-CN" altLang="en-US" sz="2000" b="1">
                <a:solidFill>
                  <a:srgbClr val="FE3520"/>
                </a:solidFill>
                <a:latin typeface="华文细黑" pitchFamily="2" charset="-122"/>
                <a:ea typeface="华文细黑" pitchFamily="2" charset="-122"/>
              </a:rPr>
              <a:t>课程教学</a:t>
            </a:r>
            <a:r>
              <a:rPr lang="en-US" altLang="zh-CN" sz="2000" b="1">
                <a:solidFill>
                  <a:srgbClr val="FE3520"/>
                </a:solidFill>
                <a:latin typeface="华文细黑" pitchFamily="2" charset="-122"/>
                <a:ea typeface="华文细黑" pitchFamily="2" charset="-122"/>
              </a:rPr>
              <a:t>PPT</a:t>
            </a:r>
            <a:endParaRPr lang="en-US" altLang="zh-CN" sz="2000" b="1">
              <a:solidFill>
                <a:srgbClr val="FE3520"/>
              </a:solidFill>
              <a:latin typeface="华文细黑" pitchFamily="2" charset="-122"/>
              <a:ea typeface="华文细黑"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2</a:t>
            </a:r>
            <a:r>
              <a:rPr lang="zh-CN" altLang="zh-CN" dirty="0" smtClean="0">
                <a:effectLst/>
              </a:rPr>
              <a:t>．对称密钥算法介绍</a:t>
            </a:r>
            <a:endParaRPr lang="zh-CN" altLang="en-US" dirty="0"/>
          </a:p>
        </p:txBody>
      </p:sp>
      <p:sp>
        <p:nvSpPr>
          <p:cNvPr id="3" name="内容占位符 2"/>
          <p:cNvSpPr>
            <a:spLocks noGrp="1"/>
          </p:cNvSpPr>
          <p:nvPr>
            <p:ph idx="1"/>
          </p:nvPr>
        </p:nvSpPr>
        <p:spPr>
          <a:xfrm>
            <a:off x="611188" y="1268413"/>
            <a:ext cx="7993062" cy="4524375"/>
          </a:xfrm>
        </p:spPr>
        <p:txBody>
          <a:bodyPr/>
          <a:lstStyle/>
          <a:p>
            <a:pPr>
              <a:defRPr/>
            </a:pPr>
            <a:r>
              <a:rPr lang="zh-CN" altLang="zh-CN" sz="1600" dirty="0">
                <a:effectLst/>
              </a:rPr>
              <a:t>（</a:t>
            </a:r>
            <a:r>
              <a:rPr lang="en-US" altLang="zh-CN" sz="1600" dirty="0">
                <a:effectLst/>
              </a:rPr>
              <a:t>1</a:t>
            </a:r>
            <a:r>
              <a:rPr lang="zh-CN" altLang="zh-CN" sz="1600" dirty="0">
                <a:effectLst/>
              </a:rPr>
              <a:t>）</a:t>
            </a:r>
            <a:r>
              <a:rPr lang="en-US" altLang="zh-CN" sz="1600" dirty="0">
                <a:effectLst/>
              </a:rPr>
              <a:t>DES</a:t>
            </a:r>
            <a:r>
              <a:rPr lang="zh-CN" altLang="zh-CN" sz="1600" dirty="0">
                <a:effectLst/>
              </a:rPr>
              <a:t>算法</a:t>
            </a:r>
            <a:endParaRPr lang="zh-CN" altLang="zh-CN" sz="1600" dirty="0">
              <a:effectLst/>
            </a:endParaRPr>
          </a:p>
          <a:p>
            <a:pPr>
              <a:defRPr/>
            </a:pPr>
            <a:r>
              <a:rPr lang="en-US" altLang="zh-CN" sz="1600" dirty="0">
                <a:effectLst/>
              </a:rPr>
              <a:t>DES</a:t>
            </a:r>
            <a:r>
              <a:rPr lang="zh-CN" altLang="zh-CN" sz="1600" dirty="0">
                <a:effectLst/>
              </a:rPr>
              <a:t>技术采用</a:t>
            </a:r>
            <a:r>
              <a:rPr lang="en-US" altLang="zh-CN" sz="1600" dirty="0">
                <a:effectLst/>
              </a:rPr>
              <a:t>64</a:t>
            </a:r>
            <a:r>
              <a:rPr lang="zh-CN" altLang="zh-CN" sz="1600" dirty="0">
                <a:effectLst/>
              </a:rPr>
              <a:t>位密钥长度，其中</a:t>
            </a:r>
            <a:r>
              <a:rPr lang="en-US" altLang="zh-CN" sz="1600" dirty="0">
                <a:effectLst/>
              </a:rPr>
              <a:t>8</a:t>
            </a:r>
            <a:r>
              <a:rPr lang="zh-CN" altLang="zh-CN" sz="1600" dirty="0">
                <a:effectLst/>
              </a:rPr>
              <a:t>位用于奇偶校验，剩余的</a:t>
            </a:r>
            <a:r>
              <a:rPr lang="en-US" altLang="zh-CN" sz="1600" dirty="0">
                <a:effectLst/>
              </a:rPr>
              <a:t>56</a:t>
            </a:r>
            <a:r>
              <a:rPr lang="zh-CN" altLang="zh-CN" sz="1600" dirty="0">
                <a:effectLst/>
              </a:rPr>
              <a:t>位可以被用户使用。</a:t>
            </a:r>
            <a:endParaRPr lang="zh-CN" altLang="zh-CN" sz="1600" dirty="0">
              <a:effectLst/>
            </a:endParaRPr>
          </a:p>
          <a:p>
            <a:pPr>
              <a:defRPr/>
            </a:pPr>
            <a:r>
              <a:rPr lang="en-US" altLang="zh-CN" sz="1600" dirty="0">
                <a:effectLst/>
              </a:rPr>
              <a:t>DES</a:t>
            </a:r>
            <a:r>
              <a:rPr lang="zh-CN" altLang="zh-CN" sz="1600" dirty="0">
                <a:effectLst/>
              </a:rPr>
              <a:t>加密算法可分为加密处理、加密变换及子密钥的生成几个部分。算法输入的是</a:t>
            </a:r>
            <a:r>
              <a:rPr lang="en-US" altLang="zh-CN" sz="1600" dirty="0">
                <a:effectLst/>
              </a:rPr>
              <a:t>64</a:t>
            </a:r>
            <a:r>
              <a:rPr lang="zh-CN" altLang="zh-CN" sz="1600" dirty="0">
                <a:effectLst/>
              </a:rPr>
              <a:t>比特的明文，在</a:t>
            </a:r>
            <a:r>
              <a:rPr lang="en-US" altLang="zh-CN" sz="1600" dirty="0">
                <a:effectLst/>
              </a:rPr>
              <a:t>64</a:t>
            </a:r>
            <a:r>
              <a:rPr lang="zh-CN" altLang="zh-CN" sz="1600" dirty="0">
                <a:effectLst/>
              </a:rPr>
              <a:t>比特的密钥控制下，通过初始换位</a:t>
            </a:r>
            <a:r>
              <a:rPr lang="en-US" altLang="zh-CN" sz="1600" dirty="0">
                <a:effectLst/>
              </a:rPr>
              <a:t>IP</a:t>
            </a:r>
            <a:r>
              <a:rPr lang="zh-CN" altLang="zh-CN" sz="1600" dirty="0">
                <a:effectLst/>
              </a:rPr>
              <a:t>变成</a:t>
            </a:r>
            <a:r>
              <a:rPr lang="en-US" altLang="zh-CN" sz="1600" dirty="0">
                <a:effectLst/>
              </a:rPr>
              <a:t>T</a:t>
            </a:r>
            <a:r>
              <a:rPr lang="en-US" altLang="zh-CN" sz="1600" baseline="-25000" dirty="0">
                <a:effectLst/>
              </a:rPr>
              <a:t>0</a:t>
            </a:r>
            <a:r>
              <a:rPr lang="en-US" altLang="zh-CN" sz="1600" dirty="0">
                <a:effectLst/>
              </a:rPr>
              <a:t>=IP(T)</a:t>
            </a:r>
            <a:r>
              <a:rPr lang="zh-CN" altLang="zh-CN" sz="1600" dirty="0">
                <a:effectLst/>
              </a:rPr>
              <a:t>，再对</a:t>
            </a:r>
            <a:r>
              <a:rPr lang="en-US" altLang="zh-CN" sz="1600" dirty="0">
                <a:effectLst/>
              </a:rPr>
              <a:t>T</a:t>
            </a:r>
            <a:r>
              <a:rPr lang="en-US" altLang="zh-CN" sz="1600" baseline="-25000" dirty="0">
                <a:effectLst/>
              </a:rPr>
              <a:t>0</a:t>
            </a:r>
            <a:r>
              <a:rPr lang="zh-CN" altLang="zh-CN" sz="1600" dirty="0">
                <a:effectLst/>
              </a:rPr>
              <a:t>进行分块，左边的</a:t>
            </a:r>
            <a:r>
              <a:rPr lang="en-US" altLang="zh-CN" sz="1600" dirty="0">
                <a:effectLst/>
              </a:rPr>
              <a:t>32</a:t>
            </a:r>
            <a:r>
              <a:rPr lang="zh-CN" altLang="zh-CN" sz="1600" dirty="0">
                <a:effectLst/>
              </a:rPr>
              <a:t>位记为</a:t>
            </a:r>
            <a:r>
              <a:rPr lang="en-US" altLang="zh-CN" sz="1600" dirty="0">
                <a:effectLst/>
              </a:rPr>
              <a:t>L</a:t>
            </a:r>
            <a:r>
              <a:rPr lang="en-US" altLang="zh-CN" sz="1600" baseline="-25000" dirty="0">
                <a:effectLst/>
              </a:rPr>
              <a:t>0</a:t>
            </a:r>
            <a:r>
              <a:rPr lang="zh-CN" altLang="zh-CN" sz="1600" dirty="0">
                <a:effectLst/>
              </a:rPr>
              <a:t>，右边的</a:t>
            </a:r>
            <a:r>
              <a:rPr lang="en-US" altLang="zh-CN" sz="1600" dirty="0">
                <a:effectLst/>
              </a:rPr>
              <a:t>32</a:t>
            </a:r>
            <a:r>
              <a:rPr lang="zh-CN" altLang="zh-CN" sz="1600" dirty="0">
                <a:effectLst/>
              </a:rPr>
              <a:t>位记为</a:t>
            </a:r>
            <a:r>
              <a:rPr lang="en-US" altLang="zh-CN" sz="1600" dirty="0">
                <a:effectLst/>
              </a:rPr>
              <a:t>R</a:t>
            </a:r>
            <a:r>
              <a:rPr lang="en-US" altLang="zh-CN" sz="1600" baseline="-25000" dirty="0">
                <a:effectLst/>
              </a:rPr>
              <a:t>0</a:t>
            </a:r>
            <a:r>
              <a:rPr lang="zh-CN" altLang="zh-CN" sz="1600" dirty="0">
                <a:effectLst/>
              </a:rPr>
              <a:t>，经过</a:t>
            </a:r>
            <a:r>
              <a:rPr lang="en-US" altLang="zh-CN" sz="1600" dirty="0">
                <a:effectLst/>
              </a:rPr>
              <a:t>16</a:t>
            </a:r>
            <a:r>
              <a:rPr lang="zh-CN" altLang="zh-CN" sz="1600" dirty="0">
                <a:effectLst/>
              </a:rPr>
              <a:t>次的加密变换，最后通过逆初始变换（也称最后变换）得到</a:t>
            </a:r>
            <a:r>
              <a:rPr lang="en-US" altLang="zh-CN" sz="1600" dirty="0">
                <a:effectLst/>
              </a:rPr>
              <a:t>64</a:t>
            </a:r>
            <a:r>
              <a:rPr lang="zh-CN" altLang="zh-CN" sz="1600" dirty="0">
                <a:effectLst/>
              </a:rPr>
              <a:t>比特的密文。密文的每一比特都是由明文的每一比特和密钥的每一比特联合确定的。加密过程可用数学公式表示如下：</a:t>
            </a:r>
            <a:endParaRPr lang="zh-CN" altLang="zh-CN" sz="1600" dirty="0">
              <a:effectLst/>
            </a:endParaRPr>
          </a:p>
          <a:p>
            <a:pPr>
              <a:defRPr/>
            </a:pPr>
            <a:r>
              <a:rPr lang="en-US" altLang="zh-CN" sz="1600" dirty="0">
                <a:effectLst/>
              </a:rPr>
              <a:t>                                      </a:t>
            </a:r>
            <a:endParaRPr lang="en-US" altLang="zh-CN" sz="1600" dirty="0">
              <a:effectLst/>
            </a:endParaRPr>
          </a:p>
          <a:p>
            <a:pPr>
              <a:defRPr/>
            </a:pPr>
            <a:endParaRPr lang="en-US" altLang="zh-CN" sz="1600" dirty="0" smtClean="0">
              <a:effectLst/>
            </a:endParaRPr>
          </a:p>
          <a:p>
            <a:pPr>
              <a:defRPr/>
            </a:pPr>
            <a:endParaRPr lang="en-US" altLang="zh-CN" sz="1600" dirty="0">
              <a:effectLst/>
            </a:endParaRPr>
          </a:p>
          <a:p>
            <a:pPr>
              <a:defRPr/>
            </a:pPr>
            <a:r>
              <a:rPr lang="zh-CN" altLang="zh-CN" sz="1600" dirty="0" smtClean="0">
                <a:effectLst/>
              </a:rPr>
              <a:t>其中</a:t>
            </a:r>
            <a:r>
              <a:rPr lang="zh-CN" altLang="zh-CN" sz="1600" dirty="0">
                <a:effectLst/>
              </a:rPr>
              <a:t>的圈函数</a:t>
            </a:r>
            <a:r>
              <a:rPr lang="en-US" altLang="zh-CN" sz="1600" dirty="0">
                <a:effectLst/>
              </a:rPr>
              <a:t>f</a:t>
            </a:r>
            <a:r>
              <a:rPr lang="zh-CN" altLang="zh-CN" sz="1600" dirty="0">
                <a:effectLst/>
              </a:rPr>
              <a:t>对</a:t>
            </a:r>
            <a:r>
              <a:rPr lang="en-US" altLang="zh-CN" sz="1600" dirty="0">
                <a:effectLst/>
              </a:rPr>
              <a:t>32</a:t>
            </a:r>
            <a:r>
              <a:rPr lang="zh-CN" altLang="zh-CN" sz="1600" dirty="0">
                <a:effectLst/>
              </a:rPr>
              <a:t>比特的串做如下操作：首先将这</a:t>
            </a:r>
            <a:r>
              <a:rPr lang="en-US" altLang="zh-CN" sz="1600" dirty="0">
                <a:effectLst/>
              </a:rPr>
              <a:t>32</a:t>
            </a:r>
            <a:r>
              <a:rPr lang="zh-CN" altLang="zh-CN" sz="1600" dirty="0">
                <a:effectLst/>
              </a:rPr>
              <a:t>比特的串扩展成</a:t>
            </a:r>
            <a:r>
              <a:rPr lang="en-US" altLang="zh-CN" sz="1600" dirty="0">
                <a:effectLst/>
              </a:rPr>
              <a:t>48</a:t>
            </a:r>
            <a:r>
              <a:rPr lang="zh-CN" altLang="zh-CN" sz="1600" dirty="0">
                <a:effectLst/>
              </a:rPr>
              <a:t>比特的串。其次将这</a:t>
            </a:r>
            <a:r>
              <a:rPr lang="en-US" altLang="zh-CN" sz="1600" dirty="0">
                <a:effectLst/>
              </a:rPr>
              <a:t>48</a:t>
            </a:r>
            <a:r>
              <a:rPr lang="zh-CN" altLang="zh-CN" sz="1600" dirty="0">
                <a:effectLst/>
              </a:rPr>
              <a:t>比特的串和</a:t>
            </a:r>
            <a:r>
              <a:rPr lang="en-US" altLang="zh-CN" sz="1600" dirty="0">
                <a:effectLst/>
              </a:rPr>
              <a:t>48</a:t>
            </a:r>
            <a:r>
              <a:rPr lang="zh-CN" altLang="zh-CN" sz="1600" dirty="0">
                <a:effectLst/>
              </a:rPr>
              <a:t>比特的密钥进行组合并将组合结果作为</a:t>
            </a:r>
            <a:r>
              <a:rPr lang="en-US" altLang="zh-CN" sz="1600" dirty="0">
                <a:effectLst/>
              </a:rPr>
              <a:t>8</a:t>
            </a:r>
            <a:r>
              <a:rPr lang="zh-CN" altLang="zh-CN" sz="1600" dirty="0">
                <a:effectLst/>
              </a:rPr>
              <a:t>个不同</a:t>
            </a:r>
            <a:r>
              <a:rPr lang="en-US" altLang="zh-CN" sz="1600" dirty="0">
                <a:effectLst/>
              </a:rPr>
              <a:t>S</a:t>
            </a:r>
            <a:r>
              <a:rPr lang="zh-CN" altLang="zh-CN" sz="1600" dirty="0">
                <a:effectLst/>
              </a:rPr>
              <a:t>盒的输入，每个</a:t>
            </a:r>
            <a:r>
              <a:rPr lang="en-US" altLang="zh-CN" sz="1600" dirty="0">
                <a:effectLst/>
              </a:rPr>
              <a:t>S</a:t>
            </a:r>
            <a:r>
              <a:rPr lang="zh-CN" altLang="zh-CN" sz="1600" dirty="0">
                <a:effectLst/>
              </a:rPr>
              <a:t>盒的输入是</a:t>
            </a:r>
            <a:r>
              <a:rPr lang="en-US" altLang="zh-CN" sz="1600" dirty="0">
                <a:effectLst/>
              </a:rPr>
              <a:t>6</a:t>
            </a:r>
            <a:r>
              <a:rPr lang="zh-CN" altLang="zh-CN" sz="1600" dirty="0">
                <a:effectLst/>
              </a:rPr>
              <a:t>比特，输出是</a:t>
            </a:r>
            <a:r>
              <a:rPr lang="en-US" altLang="zh-CN" sz="1600" dirty="0">
                <a:effectLst/>
              </a:rPr>
              <a:t>4</a:t>
            </a:r>
            <a:r>
              <a:rPr lang="zh-CN" altLang="zh-CN" sz="1600" dirty="0">
                <a:effectLst/>
              </a:rPr>
              <a:t>比特。然后将</a:t>
            </a:r>
            <a:r>
              <a:rPr lang="en-US" altLang="zh-CN" sz="1600" dirty="0">
                <a:effectLst/>
              </a:rPr>
              <a:t>S</a:t>
            </a:r>
            <a:r>
              <a:rPr lang="zh-CN" altLang="zh-CN" sz="1600" dirty="0">
                <a:effectLst/>
              </a:rPr>
              <a:t>盒的</a:t>
            </a:r>
            <a:r>
              <a:rPr lang="en-US" altLang="zh-CN" sz="1600" dirty="0">
                <a:effectLst/>
              </a:rPr>
              <a:t>32</a:t>
            </a:r>
            <a:r>
              <a:rPr lang="zh-CN" altLang="zh-CN" sz="1600" dirty="0">
                <a:effectLst/>
              </a:rPr>
              <a:t>比特做置换，作为圈函数</a:t>
            </a:r>
            <a:r>
              <a:rPr lang="en-US" altLang="zh-CN" sz="1600" dirty="0">
                <a:effectLst/>
              </a:rPr>
              <a:t>f</a:t>
            </a:r>
            <a:r>
              <a:rPr lang="zh-CN" altLang="zh-CN" sz="1600" dirty="0">
                <a:effectLst/>
              </a:rPr>
              <a:t>的输出。</a:t>
            </a:r>
            <a:endParaRPr lang="zh-CN" altLang="en-US" sz="1600" dirty="0"/>
          </a:p>
        </p:txBody>
      </p:sp>
      <p:sp>
        <p:nvSpPr>
          <p:cNvPr id="4" name="日期占位符 3"/>
          <p:cNvSpPr>
            <a:spLocks noGrp="1"/>
          </p:cNvSpPr>
          <p:nvPr>
            <p:ph type="dt" sz="quarter" idx="10"/>
          </p:nvPr>
        </p:nvSpPr>
        <p:spPr/>
        <p:txBody>
          <a:bodyPr/>
          <a:lstStyle/>
          <a:p>
            <a:pPr>
              <a:defRPr/>
            </a:pPr>
            <a:fld id="{3A1FEECD-EE91-4412-B9CF-542EB9152248}"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16F050D9-8962-46FE-887A-C8B535C36FD2}" type="slidenum">
              <a:rPr lang="en-US" altLang="zh-CN" smtClean="0"/>
            </a:fld>
            <a:endParaRPr lang="en-US" altLang="zh-CN"/>
          </a:p>
        </p:txBody>
      </p:sp>
      <p:pic>
        <p:nvPicPr>
          <p:cNvPr id="10246" name="Picture 2" descr="Large confetti"/>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35150" y="3543300"/>
            <a:ext cx="5019675" cy="60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smtClean="0">
                <a:effectLst/>
              </a:rPr>
            </a:br>
            <a:r>
              <a:rPr lang="zh-CN" altLang="zh-CN" dirty="0" smtClean="0">
                <a:effectLst/>
              </a:rPr>
              <a:t>（</a:t>
            </a:r>
            <a:r>
              <a:rPr lang="en-US" altLang="zh-CN" dirty="0" smtClean="0">
                <a:effectLst/>
              </a:rPr>
              <a:t>2</a:t>
            </a:r>
            <a:r>
              <a:rPr lang="zh-CN" altLang="zh-CN" dirty="0" smtClean="0">
                <a:effectLst/>
              </a:rPr>
              <a:t>）改进的</a:t>
            </a:r>
            <a:r>
              <a:rPr lang="en-US" altLang="zh-CN" dirty="0" smtClean="0">
                <a:effectLst/>
              </a:rPr>
              <a:t>DES</a:t>
            </a:r>
            <a:r>
              <a:rPr lang="zh-CN" altLang="zh-CN" dirty="0" smtClean="0">
                <a:effectLst/>
              </a:rPr>
              <a:t>算法</a:t>
            </a:r>
            <a:endParaRPr lang="zh-CN" altLang="en-US" dirty="0"/>
          </a:p>
        </p:txBody>
      </p:sp>
      <p:sp>
        <p:nvSpPr>
          <p:cNvPr id="3" name="内容占位符 2"/>
          <p:cNvSpPr>
            <a:spLocks noGrp="1"/>
          </p:cNvSpPr>
          <p:nvPr>
            <p:ph idx="1"/>
          </p:nvPr>
        </p:nvSpPr>
        <p:spPr>
          <a:xfrm>
            <a:off x="611188" y="1268413"/>
            <a:ext cx="7993062" cy="4856162"/>
          </a:xfrm>
        </p:spPr>
        <p:txBody>
          <a:bodyPr/>
          <a:lstStyle/>
          <a:p>
            <a:pPr>
              <a:defRPr/>
            </a:pPr>
            <a:r>
              <a:rPr lang="en-US" altLang="zh-CN" sz="1600" dirty="0" smtClean="0">
                <a:effectLst/>
              </a:rPr>
              <a:t>DES</a:t>
            </a:r>
            <a:r>
              <a:rPr lang="zh-CN" altLang="zh-CN" sz="1600" dirty="0">
                <a:effectLst/>
              </a:rPr>
              <a:t>算法目前已广泛用于电子商务系统中。随着研究的发展，针对以上</a:t>
            </a:r>
            <a:r>
              <a:rPr lang="en-US" altLang="zh-CN" sz="1600" dirty="0">
                <a:effectLst/>
              </a:rPr>
              <a:t>DES</a:t>
            </a:r>
            <a:r>
              <a:rPr lang="zh-CN" altLang="zh-CN" sz="1600" dirty="0">
                <a:effectLst/>
              </a:rPr>
              <a:t>的缺陷，</a:t>
            </a:r>
            <a:r>
              <a:rPr lang="en-US" altLang="zh-CN" sz="1600" dirty="0">
                <a:effectLst/>
              </a:rPr>
              <a:t>DES</a:t>
            </a:r>
            <a:r>
              <a:rPr lang="zh-CN" altLang="zh-CN" sz="1600" dirty="0">
                <a:effectLst/>
              </a:rPr>
              <a:t>算法在基本不改变加密强度的条件下，发展了许多变形</a:t>
            </a:r>
            <a:r>
              <a:rPr lang="en-US" altLang="zh-CN" sz="1600" dirty="0">
                <a:effectLst/>
              </a:rPr>
              <a:t>DES</a:t>
            </a:r>
            <a:r>
              <a:rPr lang="zh-CN" altLang="zh-CN" sz="1600" dirty="0">
                <a:effectLst/>
              </a:rPr>
              <a:t>。人们提出了解几种增强</a:t>
            </a:r>
            <a:r>
              <a:rPr lang="en-US" altLang="zh-CN" sz="1600" dirty="0">
                <a:effectLst/>
              </a:rPr>
              <a:t>DES</a:t>
            </a:r>
            <a:r>
              <a:rPr lang="zh-CN" altLang="zh-CN" sz="1600" dirty="0">
                <a:effectLst/>
              </a:rPr>
              <a:t>安全性的方法，主要有以下几种：</a:t>
            </a:r>
            <a:endParaRPr lang="zh-CN" altLang="zh-CN" sz="1600" dirty="0">
              <a:effectLst/>
            </a:endParaRPr>
          </a:p>
          <a:p>
            <a:pPr>
              <a:defRPr/>
            </a:pPr>
            <a:r>
              <a:rPr lang="zh-CN" altLang="zh-CN" sz="1600" dirty="0">
                <a:effectLst/>
              </a:rPr>
              <a:t>①多重</a:t>
            </a:r>
            <a:r>
              <a:rPr lang="en-US" altLang="zh-CN" sz="1600" dirty="0">
                <a:effectLst/>
              </a:rPr>
              <a:t>DES</a:t>
            </a:r>
            <a:r>
              <a:rPr lang="zh-CN" altLang="zh-CN" sz="1600" dirty="0">
                <a:effectLst/>
              </a:rPr>
              <a:t>。为了增加密钥的长度，人们建议将一种分组密码进行级联，在不同的密钥作用下，连续多次对一组明文进行加密，通常把这种技术称为多重加密技术。对</a:t>
            </a:r>
            <a:r>
              <a:rPr lang="en-US" altLang="zh-CN" sz="1600" dirty="0">
                <a:effectLst/>
              </a:rPr>
              <a:t>DES</a:t>
            </a:r>
            <a:r>
              <a:rPr lang="zh-CN" altLang="zh-CN" sz="1600" dirty="0">
                <a:effectLst/>
              </a:rPr>
              <a:t>，人们建议使用三重</a:t>
            </a:r>
            <a:r>
              <a:rPr lang="en-US" altLang="zh-CN" sz="1600" dirty="0">
                <a:effectLst/>
              </a:rPr>
              <a:t>DES</a:t>
            </a:r>
            <a:r>
              <a:rPr lang="zh-CN" altLang="zh-CN" sz="1600" dirty="0">
                <a:effectLst/>
              </a:rPr>
              <a:t>，这一点目前基本上达成了共识。</a:t>
            </a:r>
            <a:endParaRPr lang="zh-CN" altLang="zh-CN" sz="1600" dirty="0">
              <a:effectLst/>
            </a:endParaRPr>
          </a:p>
          <a:p>
            <a:pPr>
              <a:defRPr/>
            </a:pPr>
            <a:r>
              <a:rPr lang="zh-CN" altLang="zh-CN" sz="1600" dirty="0">
                <a:effectLst/>
              </a:rPr>
              <a:t>三重</a:t>
            </a:r>
            <a:r>
              <a:rPr lang="en-US" altLang="zh-CN" sz="1600" dirty="0">
                <a:effectLst/>
              </a:rPr>
              <a:t>DES</a:t>
            </a:r>
            <a:r>
              <a:rPr lang="zh-CN" altLang="zh-CN" sz="1600" dirty="0">
                <a:effectLst/>
              </a:rPr>
              <a:t>算法的基本原理是将</a:t>
            </a:r>
            <a:r>
              <a:rPr lang="en-US" altLang="zh-CN" sz="1600" dirty="0">
                <a:effectLst/>
              </a:rPr>
              <a:t>128</a:t>
            </a:r>
            <a:r>
              <a:rPr lang="zh-CN" altLang="zh-CN" sz="1600" dirty="0">
                <a:effectLst/>
              </a:rPr>
              <a:t>比特的密钥分为</a:t>
            </a:r>
            <a:r>
              <a:rPr lang="en-US" altLang="zh-CN" sz="1600" dirty="0">
                <a:effectLst/>
              </a:rPr>
              <a:t>64</a:t>
            </a:r>
            <a:r>
              <a:rPr lang="zh-CN" altLang="zh-CN" sz="1600" dirty="0">
                <a:effectLst/>
              </a:rPr>
              <a:t>比特的两组，对明文多次进行普通的</a:t>
            </a:r>
            <a:r>
              <a:rPr lang="en-US" altLang="zh-CN" sz="1600" dirty="0">
                <a:effectLst/>
              </a:rPr>
              <a:t>DES</a:t>
            </a:r>
            <a:r>
              <a:rPr lang="zh-CN" altLang="zh-CN" sz="1600" dirty="0">
                <a:effectLst/>
              </a:rPr>
              <a:t>加解密操作，从而增强加密强度。</a:t>
            </a:r>
            <a:endParaRPr lang="zh-CN" altLang="zh-CN" sz="1600" dirty="0">
              <a:effectLst/>
            </a:endParaRPr>
          </a:p>
          <a:p>
            <a:pPr>
              <a:defRPr/>
            </a:pPr>
            <a:r>
              <a:rPr lang="zh-CN" altLang="zh-CN" sz="1600" dirty="0">
                <a:effectLst/>
              </a:rPr>
              <a:t>这种方法用两个密钥对明文进行三次加密。假设两个密钥是</a:t>
            </a:r>
            <a:r>
              <a:rPr lang="en-US" altLang="zh-CN" sz="1600" dirty="0">
                <a:effectLst/>
              </a:rPr>
              <a:t>K1</a:t>
            </a:r>
            <a:r>
              <a:rPr lang="zh-CN" altLang="zh-CN" sz="1600" dirty="0">
                <a:effectLst/>
              </a:rPr>
              <a:t>和</a:t>
            </a:r>
            <a:r>
              <a:rPr lang="en-US" altLang="zh-CN" sz="1600" dirty="0">
                <a:effectLst/>
              </a:rPr>
              <a:t>K2</a:t>
            </a:r>
            <a:r>
              <a:rPr lang="zh-CN" altLang="zh-CN" sz="1600" dirty="0">
                <a:effectLst/>
              </a:rPr>
              <a:t>：首先需要用密钥</a:t>
            </a:r>
            <a:r>
              <a:rPr lang="en-US" altLang="zh-CN" sz="1600" dirty="0">
                <a:effectLst/>
              </a:rPr>
              <a:t>K1</a:t>
            </a:r>
            <a:r>
              <a:rPr lang="zh-CN" altLang="zh-CN" sz="1600" dirty="0">
                <a:effectLst/>
              </a:rPr>
              <a:t>进行</a:t>
            </a:r>
            <a:r>
              <a:rPr lang="en-US" altLang="zh-CN" sz="1600" dirty="0">
                <a:effectLst/>
              </a:rPr>
              <a:t>DES</a:t>
            </a:r>
            <a:r>
              <a:rPr lang="zh-CN" altLang="zh-CN" sz="1600" dirty="0">
                <a:effectLst/>
              </a:rPr>
              <a:t>加密；然后用</a:t>
            </a:r>
            <a:r>
              <a:rPr lang="en-US" altLang="zh-CN" sz="1600" dirty="0">
                <a:effectLst/>
              </a:rPr>
              <a:t>K2</a:t>
            </a:r>
            <a:r>
              <a:rPr lang="zh-CN" altLang="zh-CN" sz="1600" dirty="0">
                <a:effectLst/>
              </a:rPr>
              <a:t>对K1加密的结果进行</a:t>
            </a:r>
            <a:r>
              <a:rPr lang="en-US" altLang="zh-CN" sz="1600" dirty="0">
                <a:effectLst/>
              </a:rPr>
              <a:t>DES</a:t>
            </a:r>
            <a:r>
              <a:rPr lang="zh-CN" altLang="zh-CN" sz="1600" dirty="0">
                <a:effectLst/>
              </a:rPr>
              <a:t>解密；最后用上一个的结果使用密钥</a:t>
            </a:r>
            <a:r>
              <a:rPr lang="en-US" altLang="zh-CN" sz="1600" dirty="0">
                <a:effectLst/>
              </a:rPr>
              <a:t>K1</a:t>
            </a:r>
            <a:r>
              <a:rPr lang="zh-CN" altLang="zh-CN" sz="1600" dirty="0">
                <a:effectLst/>
              </a:rPr>
              <a:t>进行</a:t>
            </a:r>
            <a:r>
              <a:rPr lang="en-US" altLang="zh-CN" sz="1600" dirty="0">
                <a:effectLst/>
              </a:rPr>
              <a:t>DES</a:t>
            </a:r>
            <a:r>
              <a:rPr lang="zh-CN" altLang="zh-CN" sz="1600" dirty="0">
                <a:effectLst/>
              </a:rPr>
              <a:t>加密。</a:t>
            </a:r>
            <a:endParaRPr lang="zh-CN" altLang="zh-CN" sz="1600" dirty="0">
              <a:effectLst/>
            </a:endParaRPr>
          </a:p>
          <a:p>
            <a:pPr>
              <a:defRPr/>
            </a:pPr>
            <a:r>
              <a:rPr lang="zh-CN" altLang="zh-CN" sz="1600" dirty="0">
                <a:effectLst/>
              </a:rPr>
              <a:t>三重</a:t>
            </a:r>
            <a:r>
              <a:rPr lang="en-US" altLang="zh-CN" sz="1600" dirty="0">
                <a:effectLst/>
              </a:rPr>
              <a:t>DES</a:t>
            </a:r>
            <a:r>
              <a:rPr lang="zh-CN" altLang="zh-CN" sz="1600" dirty="0">
                <a:effectLst/>
              </a:rPr>
              <a:t>是</a:t>
            </a:r>
            <a:r>
              <a:rPr lang="en-US" altLang="zh-CN" sz="1600" dirty="0">
                <a:effectLst/>
              </a:rPr>
              <a:t>DES</a:t>
            </a:r>
            <a:r>
              <a:rPr lang="zh-CN" altLang="zh-CN" sz="1600" dirty="0">
                <a:effectLst/>
              </a:rPr>
              <a:t>算法扩展其密钥长度的一种方法，可使加密密钥长度扩展到</a:t>
            </a:r>
            <a:r>
              <a:rPr lang="en-US" altLang="zh-CN" sz="1600" dirty="0">
                <a:effectLst/>
              </a:rPr>
              <a:t>128</a:t>
            </a:r>
            <a:r>
              <a:rPr lang="zh-CN" altLang="zh-CN" sz="1600" dirty="0">
                <a:effectLst/>
              </a:rPr>
              <a:t>比特（</a:t>
            </a:r>
            <a:r>
              <a:rPr lang="en-US" altLang="zh-CN" sz="1600" dirty="0">
                <a:effectLst/>
              </a:rPr>
              <a:t>112</a:t>
            </a:r>
            <a:r>
              <a:rPr lang="zh-CN" altLang="zh-CN" sz="1600" dirty="0">
                <a:effectLst/>
              </a:rPr>
              <a:t>比特有效）或</a:t>
            </a:r>
            <a:r>
              <a:rPr lang="en-US" altLang="zh-CN" sz="1600" dirty="0">
                <a:effectLst/>
              </a:rPr>
              <a:t>192</a:t>
            </a:r>
            <a:r>
              <a:rPr lang="zh-CN" altLang="zh-CN" sz="1600" dirty="0">
                <a:effectLst/>
              </a:rPr>
              <a:t>比特（</a:t>
            </a:r>
            <a:r>
              <a:rPr lang="en-US" altLang="zh-CN" sz="1600" dirty="0">
                <a:effectLst/>
              </a:rPr>
              <a:t>168</a:t>
            </a:r>
            <a:r>
              <a:rPr lang="zh-CN" altLang="zh-CN" sz="1600" dirty="0">
                <a:effectLst/>
              </a:rPr>
              <a:t>比特有效）。此方法为密码专家默克尔（</a:t>
            </a:r>
            <a:r>
              <a:rPr lang="en-US" altLang="zh-CN" sz="1600" dirty="0">
                <a:effectLst/>
              </a:rPr>
              <a:t>Merle</a:t>
            </a:r>
            <a:r>
              <a:rPr lang="zh-CN" altLang="zh-CN" sz="1600" dirty="0">
                <a:effectLst/>
              </a:rPr>
              <a:t>）及赫尔曼（</a:t>
            </a:r>
            <a:r>
              <a:rPr lang="en-US" altLang="zh-CN" sz="1600" dirty="0">
                <a:effectLst/>
              </a:rPr>
              <a:t>Hellman</a:t>
            </a:r>
            <a:r>
              <a:rPr lang="zh-CN" altLang="zh-CN" sz="1600" dirty="0">
                <a:effectLst/>
              </a:rPr>
              <a:t>）推荐的。据称，目前尚无人找到针对此方案的攻击方法。</a:t>
            </a:r>
            <a:endParaRPr lang="zh-CN" altLang="zh-CN" sz="16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3A1FEECD-EE91-4412-B9CF-542EB9152248}"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DD00F294-9ABB-469F-89C9-B2F370827ECA}" type="slidenum">
              <a:rPr lang="en-US" altLang="zh-CN" smtClean="0"/>
            </a:fld>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zh-CN" dirty="0">
                <a:effectLst/>
              </a:rPr>
              <a:t>（</a:t>
            </a:r>
            <a:r>
              <a:rPr lang="en-US" altLang="zh-CN" dirty="0">
                <a:effectLst/>
              </a:rPr>
              <a:t>2</a:t>
            </a:r>
            <a:r>
              <a:rPr lang="zh-CN" altLang="zh-CN" dirty="0">
                <a:effectLst/>
              </a:rPr>
              <a:t>）改进的</a:t>
            </a:r>
            <a:r>
              <a:rPr lang="en-US" altLang="zh-CN" dirty="0">
                <a:effectLst/>
              </a:rPr>
              <a:t>DES</a:t>
            </a:r>
            <a:r>
              <a:rPr lang="zh-CN" altLang="zh-CN" dirty="0">
                <a:effectLst/>
              </a:rPr>
              <a:t>算法</a:t>
            </a:r>
            <a:endParaRPr lang="zh-CN" altLang="en-US" dirty="0"/>
          </a:p>
        </p:txBody>
      </p:sp>
      <p:sp>
        <p:nvSpPr>
          <p:cNvPr id="3" name="内容占位符 2"/>
          <p:cNvSpPr>
            <a:spLocks noGrp="1"/>
          </p:cNvSpPr>
          <p:nvPr>
            <p:ph idx="1"/>
          </p:nvPr>
        </p:nvSpPr>
        <p:spPr>
          <a:xfrm>
            <a:off x="611188" y="1268413"/>
            <a:ext cx="7993062" cy="6027869"/>
          </a:xfrm>
        </p:spPr>
        <p:txBody>
          <a:bodyPr/>
          <a:lstStyle/>
          <a:p>
            <a:pPr>
              <a:defRPr/>
            </a:pPr>
            <a:r>
              <a:rPr lang="zh-CN" altLang="zh-CN" sz="2400" dirty="0">
                <a:effectLst/>
              </a:rPr>
              <a:t>②</a:t>
            </a:r>
            <a:r>
              <a:rPr lang="en-US" altLang="zh-CN" sz="2400" dirty="0">
                <a:effectLst/>
              </a:rPr>
              <a:t>S</a:t>
            </a:r>
            <a:r>
              <a:rPr lang="zh-CN" altLang="zh-CN" sz="2400" dirty="0">
                <a:effectLst/>
              </a:rPr>
              <a:t>盒可选择的</a:t>
            </a:r>
            <a:r>
              <a:rPr lang="en-US" altLang="zh-CN" sz="2400" dirty="0">
                <a:effectLst/>
              </a:rPr>
              <a:t>DES</a:t>
            </a:r>
            <a:r>
              <a:rPr lang="zh-CN" altLang="zh-CN" sz="2400" dirty="0">
                <a:effectLst/>
              </a:rPr>
              <a:t>算法（也称带用交换</a:t>
            </a:r>
            <a:r>
              <a:rPr lang="en-US" altLang="zh-CN" sz="2400" dirty="0">
                <a:effectLst/>
              </a:rPr>
              <a:t>S</a:t>
            </a:r>
            <a:r>
              <a:rPr lang="zh-CN" altLang="zh-CN" sz="2400" dirty="0">
                <a:effectLst/>
              </a:rPr>
              <a:t>盒的</a:t>
            </a:r>
            <a:r>
              <a:rPr lang="en-US" altLang="zh-CN" sz="2400" dirty="0">
                <a:effectLst/>
              </a:rPr>
              <a:t>DES</a:t>
            </a:r>
            <a:r>
              <a:rPr lang="zh-CN" altLang="zh-CN" sz="2400" dirty="0">
                <a:effectLst/>
              </a:rPr>
              <a:t>算法）。</a:t>
            </a:r>
            <a:endParaRPr lang="zh-CN" altLang="zh-CN" sz="2400" dirty="0">
              <a:effectLst/>
            </a:endParaRPr>
          </a:p>
          <a:p>
            <a:pPr>
              <a:defRPr/>
            </a:pPr>
            <a:r>
              <a:rPr lang="zh-CN" altLang="zh-CN" sz="2400" dirty="0">
                <a:effectLst/>
              </a:rPr>
              <a:t>比哈姆（</a:t>
            </a:r>
            <a:r>
              <a:rPr lang="en-US" altLang="zh-CN" sz="2400" dirty="0" err="1">
                <a:effectLst/>
              </a:rPr>
              <a:t>Biham</a:t>
            </a:r>
            <a:r>
              <a:rPr lang="zh-CN" altLang="zh-CN" sz="2400" dirty="0">
                <a:effectLst/>
              </a:rPr>
              <a:t>）和沙米尔（</a:t>
            </a:r>
            <a:r>
              <a:rPr lang="en-US" altLang="zh-CN" sz="2400" dirty="0">
                <a:effectLst/>
              </a:rPr>
              <a:t>Shamir</a:t>
            </a:r>
            <a:r>
              <a:rPr lang="zh-CN" altLang="zh-CN" sz="2400" dirty="0">
                <a:effectLst/>
              </a:rPr>
              <a:t>）证明通过优化</a:t>
            </a:r>
            <a:r>
              <a:rPr lang="en-US" altLang="zh-CN" sz="2400" dirty="0">
                <a:effectLst/>
              </a:rPr>
              <a:t>S</a:t>
            </a:r>
            <a:r>
              <a:rPr lang="zh-CN" altLang="zh-CN" sz="2400" dirty="0">
                <a:effectLst/>
              </a:rPr>
              <a:t>盒的设计，甚至</a:t>
            </a:r>
            <a:r>
              <a:rPr lang="en-US" altLang="zh-CN" sz="2400" dirty="0">
                <a:effectLst/>
              </a:rPr>
              <a:t>S</a:t>
            </a:r>
            <a:r>
              <a:rPr lang="zh-CN" altLang="zh-CN" sz="2400" dirty="0">
                <a:effectLst/>
              </a:rPr>
              <a:t>盒本身的顺序，可以抵抗差分密码分析，以达到进一步增强</a:t>
            </a:r>
            <a:r>
              <a:rPr lang="en-US" altLang="zh-CN" sz="2400" dirty="0">
                <a:effectLst/>
              </a:rPr>
              <a:t>DES</a:t>
            </a:r>
            <a:r>
              <a:rPr lang="zh-CN" altLang="zh-CN" sz="2400" dirty="0">
                <a:effectLst/>
              </a:rPr>
              <a:t>算法的加密强度的目的。</a:t>
            </a:r>
            <a:endParaRPr lang="zh-CN" altLang="zh-CN" sz="2400" dirty="0">
              <a:effectLst/>
            </a:endParaRPr>
          </a:p>
          <a:p>
            <a:pPr>
              <a:defRPr/>
            </a:pPr>
            <a:r>
              <a:rPr lang="zh-CN" altLang="zh-CN" sz="2400" dirty="0">
                <a:effectLst/>
              </a:rPr>
              <a:t>在一些设计中，将</a:t>
            </a:r>
            <a:r>
              <a:rPr lang="en-US" altLang="zh-CN" sz="2400" dirty="0">
                <a:effectLst/>
              </a:rPr>
              <a:t>DES</a:t>
            </a:r>
            <a:r>
              <a:rPr lang="zh-CN" altLang="zh-CN" sz="2400" dirty="0">
                <a:effectLst/>
              </a:rPr>
              <a:t>做如下改进：①使</a:t>
            </a:r>
            <a:r>
              <a:rPr lang="en-US" altLang="zh-CN" sz="2400" dirty="0">
                <a:effectLst/>
              </a:rPr>
              <a:t>S</a:t>
            </a:r>
            <a:r>
              <a:rPr lang="zh-CN" altLang="zh-CN" sz="2400" dirty="0">
                <a:effectLst/>
              </a:rPr>
              <a:t>盒的次序随密钥而变化或使</a:t>
            </a:r>
            <a:r>
              <a:rPr lang="en-US" altLang="zh-CN" sz="2400" dirty="0">
                <a:effectLst/>
              </a:rPr>
              <a:t>S</a:t>
            </a:r>
            <a:r>
              <a:rPr lang="zh-CN" altLang="zh-CN" sz="2400" dirty="0">
                <a:effectLst/>
              </a:rPr>
              <a:t>盒的内容本身是可变的；②</a:t>
            </a:r>
            <a:r>
              <a:rPr lang="en-US" altLang="zh-CN" sz="2400" dirty="0">
                <a:effectLst/>
              </a:rPr>
              <a:t>8</a:t>
            </a:r>
            <a:r>
              <a:rPr lang="zh-CN" altLang="zh-CN" sz="2400" dirty="0">
                <a:effectLst/>
              </a:rPr>
              <a:t>个</a:t>
            </a:r>
            <a:r>
              <a:rPr lang="en-US" altLang="zh-CN" sz="2400" dirty="0">
                <a:effectLst/>
              </a:rPr>
              <a:t>DES</a:t>
            </a:r>
            <a:r>
              <a:rPr lang="zh-CN" altLang="zh-CN" sz="2400" dirty="0">
                <a:effectLst/>
              </a:rPr>
              <a:t>的</a:t>
            </a:r>
            <a:r>
              <a:rPr lang="en-US" altLang="zh-CN" sz="2400" dirty="0">
                <a:effectLst/>
              </a:rPr>
              <a:t>S</a:t>
            </a:r>
            <a:r>
              <a:rPr lang="zh-CN" altLang="zh-CN" sz="2400" dirty="0">
                <a:effectLst/>
              </a:rPr>
              <a:t>盒的改变可使得</a:t>
            </a:r>
            <a:r>
              <a:rPr lang="en-US" altLang="zh-CN" sz="2400" dirty="0">
                <a:effectLst/>
              </a:rPr>
              <a:t>DES</a:t>
            </a:r>
            <a:r>
              <a:rPr lang="zh-CN" altLang="zh-CN" sz="2400" dirty="0">
                <a:effectLst/>
              </a:rPr>
              <a:t>变弱许多，使用某些特定次序的</a:t>
            </a:r>
            <a:r>
              <a:rPr lang="en-US" altLang="zh-CN" sz="2400" dirty="0">
                <a:effectLst/>
              </a:rPr>
              <a:t>S</a:t>
            </a:r>
            <a:r>
              <a:rPr lang="zh-CN" altLang="zh-CN" sz="2400" dirty="0">
                <a:effectLst/>
              </a:rPr>
              <a:t>盒的</a:t>
            </a:r>
            <a:r>
              <a:rPr lang="en-US" altLang="zh-CN" sz="2400" dirty="0">
                <a:effectLst/>
              </a:rPr>
              <a:t>16</a:t>
            </a:r>
            <a:r>
              <a:rPr lang="zh-CN" altLang="zh-CN" sz="2400" dirty="0">
                <a:effectLst/>
              </a:rPr>
              <a:t>圈</a:t>
            </a:r>
            <a:r>
              <a:rPr lang="en-US" altLang="zh-CN" sz="2400" dirty="0">
                <a:effectLst/>
              </a:rPr>
              <a:t>DES</a:t>
            </a:r>
            <a:r>
              <a:rPr lang="zh-CN" altLang="zh-CN" sz="2400" dirty="0">
                <a:effectLst/>
              </a:rPr>
              <a:t>，仅需要大约</a:t>
            </a:r>
            <a:r>
              <a:rPr lang="en-US" altLang="zh-CN" sz="2400" dirty="0">
                <a:effectLst/>
              </a:rPr>
              <a:t>2</a:t>
            </a:r>
            <a:r>
              <a:rPr lang="zh-CN" altLang="zh-CN" sz="2400" dirty="0">
                <a:effectLst/>
              </a:rPr>
              <a:t>个选择明文就能用差分分析方法破译。采用随机的</a:t>
            </a:r>
            <a:r>
              <a:rPr lang="en-US" altLang="zh-CN" sz="2400" dirty="0">
                <a:effectLst/>
              </a:rPr>
              <a:t>S</a:t>
            </a:r>
            <a:r>
              <a:rPr lang="zh-CN" altLang="zh-CN" sz="2400" dirty="0">
                <a:effectLst/>
              </a:rPr>
              <a:t>盒的</a:t>
            </a:r>
            <a:r>
              <a:rPr lang="en-US" altLang="zh-CN" sz="2400" dirty="0">
                <a:effectLst/>
              </a:rPr>
              <a:t>DES</a:t>
            </a:r>
            <a:r>
              <a:rPr lang="zh-CN" altLang="zh-CN" sz="2400" dirty="0">
                <a:effectLst/>
              </a:rPr>
              <a:t>很容易被破译，即使是对</a:t>
            </a:r>
            <a:r>
              <a:rPr lang="en-US" altLang="zh-CN" sz="2400" dirty="0">
                <a:effectLst/>
              </a:rPr>
              <a:t>DES</a:t>
            </a:r>
            <a:r>
              <a:rPr lang="zh-CN" altLang="zh-CN" sz="2400" dirty="0">
                <a:effectLst/>
              </a:rPr>
              <a:t>的一个</a:t>
            </a:r>
            <a:r>
              <a:rPr lang="en-US" altLang="zh-CN" sz="2400" dirty="0">
                <a:effectLst/>
              </a:rPr>
              <a:t>S</a:t>
            </a:r>
            <a:r>
              <a:rPr lang="zh-CN" altLang="zh-CN" sz="2400" dirty="0">
                <a:effectLst/>
              </a:rPr>
              <a:t>盒的数字稍做改变也会导致</a:t>
            </a:r>
            <a:r>
              <a:rPr lang="en-US" altLang="zh-CN" sz="2400" dirty="0">
                <a:effectLst/>
              </a:rPr>
              <a:t>DES</a:t>
            </a:r>
            <a:r>
              <a:rPr lang="zh-CN" altLang="zh-CN" sz="2400" dirty="0">
                <a:effectLst/>
              </a:rPr>
              <a:t>易于破译。结论：不管怎样随机选择</a:t>
            </a:r>
            <a:r>
              <a:rPr lang="en-US" altLang="zh-CN" sz="2400" dirty="0">
                <a:effectLst/>
              </a:rPr>
              <a:t>S</a:t>
            </a:r>
            <a:r>
              <a:rPr lang="zh-CN" altLang="zh-CN" sz="2400" dirty="0">
                <a:effectLst/>
              </a:rPr>
              <a:t>盒都不会比</a:t>
            </a:r>
            <a:r>
              <a:rPr lang="en-US" altLang="zh-CN" sz="2400" dirty="0">
                <a:effectLst/>
              </a:rPr>
              <a:t>DES</a:t>
            </a:r>
            <a:r>
              <a:rPr lang="zh-CN" altLang="zh-CN" sz="2400" dirty="0">
                <a:effectLst/>
              </a:rPr>
              <a:t>更安全。</a:t>
            </a:r>
            <a:endParaRPr lang="zh-CN" altLang="zh-CN" sz="2400" dirty="0">
              <a:effectLst/>
            </a:endParaRPr>
          </a:p>
          <a:p>
            <a:pPr>
              <a:defRPr/>
            </a:pPr>
            <a:endParaRPr lang="zh-CN" altLang="en-US" sz="24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94C62F7C-196C-493C-9F43-6FD9BA24101A}" type="slidenum">
              <a:rPr lang="en-US" altLang="zh-CN" smtClean="0"/>
            </a:fld>
            <a:endParaRPr lang="en-US"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zh-CN" dirty="0">
                <a:effectLst/>
              </a:rPr>
              <a:t>（</a:t>
            </a:r>
            <a:r>
              <a:rPr lang="en-US" altLang="zh-CN" dirty="0">
                <a:effectLst/>
              </a:rPr>
              <a:t>2</a:t>
            </a:r>
            <a:r>
              <a:rPr lang="zh-CN" altLang="zh-CN" dirty="0">
                <a:effectLst/>
              </a:rPr>
              <a:t>）改进的</a:t>
            </a:r>
            <a:r>
              <a:rPr lang="en-US" altLang="zh-CN" dirty="0">
                <a:effectLst/>
              </a:rPr>
              <a:t>DES</a:t>
            </a:r>
            <a:r>
              <a:rPr lang="zh-CN" altLang="zh-CN" dirty="0">
                <a:effectLst/>
              </a:rPr>
              <a:t>算法</a:t>
            </a:r>
            <a:endParaRPr lang="zh-CN" altLang="en-US" dirty="0"/>
          </a:p>
        </p:txBody>
      </p:sp>
      <p:sp>
        <p:nvSpPr>
          <p:cNvPr id="3" name="内容占位符 2"/>
          <p:cNvSpPr>
            <a:spLocks noGrp="1"/>
          </p:cNvSpPr>
          <p:nvPr>
            <p:ph idx="1"/>
          </p:nvPr>
        </p:nvSpPr>
        <p:spPr>
          <a:xfrm>
            <a:off x="611188" y="1268413"/>
            <a:ext cx="7993062" cy="3560762"/>
          </a:xfrm>
        </p:spPr>
        <p:txBody>
          <a:bodyPr/>
          <a:lstStyle/>
          <a:p>
            <a:pPr>
              <a:defRPr/>
            </a:pPr>
            <a:r>
              <a:rPr lang="zh-CN" altLang="zh-CN" dirty="0">
                <a:effectLst/>
              </a:rPr>
              <a:t>③具有独立子密钥的</a:t>
            </a:r>
            <a:r>
              <a:rPr lang="en-US" altLang="zh-CN" dirty="0">
                <a:effectLst/>
              </a:rPr>
              <a:t>DES</a:t>
            </a:r>
            <a:r>
              <a:rPr lang="zh-CN" altLang="zh-CN" dirty="0">
                <a:effectLst/>
              </a:rPr>
              <a:t>算法</a:t>
            </a:r>
            <a:endParaRPr lang="zh-CN" altLang="zh-CN" dirty="0">
              <a:effectLst/>
            </a:endParaRPr>
          </a:p>
          <a:p>
            <a:pPr>
              <a:defRPr/>
            </a:pPr>
            <a:r>
              <a:rPr lang="en-US" altLang="zh-CN" dirty="0">
                <a:effectLst/>
              </a:rPr>
              <a:t>DES</a:t>
            </a:r>
            <a:r>
              <a:rPr lang="zh-CN" altLang="zh-CN" dirty="0">
                <a:effectLst/>
              </a:rPr>
              <a:t>的另一种变形是每圈迭代都使用不同的子密钥，而不是由单个的</a:t>
            </a:r>
            <a:r>
              <a:rPr lang="en-US" altLang="zh-CN" dirty="0">
                <a:effectLst/>
              </a:rPr>
              <a:t>56</a:t>
            </a:r>
            <a:r>
              <a:rPr lang="zh-CN" altLang="zh-CN" dirty="0">
                <a:effectLst/>
              </a:rPr>
              <a:t>比特密钥来产生。因为</a:t>
            </a:r>
            <a:r>
              <a:rPr lang="en-US" altLang="zh-CN" dirty="0">
                <a:effectLst/>
              </a:rPr>
              <a:t>16</a:t>
            </a:r>
            <a:r>
              <a:rPr lang="zh-CN" altLang="zh-CN" dirty="0">
                <a:effectLst/>
              </a:rPr>
              <a:t>圈</a:t>
            </a:r>
            <a:r>
              <a:rPr lang="en-US" altLang="zh-CN" dirty="0">
                <a:effectLst/>
              </a:rPr>
              <a:t>DES</a:t>
            </a:r>
            <a:r>
              <a:rPr lang="zh-CN" altLang="zh-CN" dirty="0">
                <a:effectLst/>
              </a:rPr>
              <a:t>的每圈都需要</a:t>
            </a:r>
            <a:r>
              <a:rPr lang="en-US" altLang="zh-CN" dirty="0">
                <a:effectLst/>
              </a:rPr>
              <a:t>48</a:t>
            </a:r>
            <a:r>
              <a:rPr lang="zh-CN" altLang="zh-CN" dirty="0">
                <a:effectLst/>
              </a:rPr>
              <a:t>比特密钥，所以这种变形的</a:t>
            </a:r>
            <a:r>
              <a:rPr lang="en-US" altLang="zh-CN" dirty="0">
                <a:effectLst/>
              </a:rPr>
              <a:t>DES</a:t>
            </a:r>
            <a:r>
              <a:rPr lang="zh-CN" altLang="zh-CN" dirty="0">
                <a:effectLst/>
              </a:rPr>
              <a:t>的密钥长度是</a:t>
            </a:r>
            <a:r>
              <a:rPr lang="en-US" altLang="zh-CN" dirty="0">
                <a:effectLst/>
              </a:rPr>
              <a:t>768</a:t>
            </a:r>
            <a:r>
              <a:rPr lang="zh-CN" altLang="zh-CN" dirty="0">
                <a:effectLst/>
              </a:rPr>
              <a:t>比特。这一方法可以增强</a:t>
            </a:r>
            <a:r>
              <a:rPr lang="en-US" altLang="zh-CN" dirty="0">
                <a:effectLst/>
              </a:rPr>
              <a:t>DES</a:t>
            </a:r>
            <a:r>
              <a:rPr lang="zh-CN" altLang="zh-CN" dirty="0">
                <a:effectLst/>
              </a:rPr>
              <a:t>的加密强度，大大增加了破译</a:t>
            </a:r>
            <a:r>
              <a:rPr lang="en-US" altLang="zh-CN" dirty="0">
                <a:effectLst/>
              </a:rPr>
              <a:t>DES</a:t>
            </a:r>
            <a:r>
              <a:rPr lang="zh-CN" altLang="zh-CN" dirty="0">
                <a:effectLst/>
              </a:rPr>
              <a:t>密钥的难度。</a:t>
            </a:r>
            <a:endParaRPr lang="zh-CN" altLang="zh-CN" dirty="0">
              <a:effectLst/>
            </a:endParaRPr>
          </a:p>
          <a:p>
            <a:pPr>
              <a:defRPr/>
            </a:pPr>
            <a:r>
              <a:rPr lang="zh-CN" altLang="zh-CN" dirty="0">
                <a:effectLst/>
              </a:rPr>
              <a:t>但据密码专家比哈姆及沙米尔证明，利用</a:t>
            </a:r>
            <a:r>
              <a:rPr lang="en-US" altLang="zh-CN" dirty="0">
                <a:effectLst/>
              </a:rPr>
              <a:t>261</a:t>
            </a:r>
            <a:r>
              <a:rPr lang="zh-CN" altLang="zh-CN" dirty="0">
                <a:effectLst/>
              </a:rPr>
              <a:t>个选择明文便可破译这个</a:t>
            </a:r>
            <a:r>
              <a:rPr lang="en-US" altLang="zh-CN" dirty="0">
                <a:effectLst/>
              </a:rPr>
              <a:t>DES</a:t>
            </a:r>
            <a:r>
              <a:rPr lang="zh-CN" altLang="zh-CN" dirty="0">
                <a:effectLst/>
              </a:rPr>
              <a:t>变形，而不是人们所希望的</a:t>
            </a:r>
            <a:r>
              <a:rPr lang="en-US" altLang="zh-CN" dirty="0">
                <a:effectLst/>
              </a:rPr>
              <a:t>2768</a:t>
            </a:r>
            <a:r>
              <a:rPr lang="zh-CN" altLang="zh-CN" dirty="0">
                <a:effectLst/>
              </a:rPr>
              <a:t>个选择明文。所以这种改变并不能使</a:t>
            </a:r>
            <a:r>
              <a:rPr lang="en-US" altLang="zh-CN" dirty="0">
                <a:effectLst/>
              </a:rPr>
              <a:t>DES</a:t>
            </a:r>
            <a:r>
              <a:rPr lang="zh-CN" altLang="zh-CN" dirty="0">
                <a:effectLst/>
              </a:rPr>
              <a:t>变得更安全。</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DD95D39B-999E-4ADD-B82C-EF371B31AB2B}" type="slidenum">
              <a:rPr lang="en-US" altLang="zh-CN" smtClean="0"/>
            </a:fld>
            <a:endParaRPr lang="en-US" altLang="zh-CN"/>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zh-CN" dirty="0">
                <a:effectLst/>
              </a:rPr>
              <a:t>（</a:t>
            </a:r>
            <a:r>
              <a:rPr lang="en-US" altLang="zh-CN" dirty="0">
                <a:effectLst/>
              </a:rPr>
              <a:t>2</a:t>
            </a:r>
            <a:r>
              <a:rPr lang="zh-CN" altLang="zh-CN" dirty="0">
                <a:effectLst/>
              </a:rPr>
              <a:t>）改进的</a:t>
            </a:r>
            <a:r>
              <a:rPr lang="en-US" altLang="zh-CN" dirty="0">
                <a:effectLst/>
              </a:rPr>
              <a:t>DES</a:t>
            </a:r>
            <a:r>
              <a:rPr lang="zh-CN" altLang="zh-CN" dirty="0">
                <a:effectLst/>
              </a:rPr>
              <a:t>算法</a:t>
            </a:r>
            <a:endParaRPr lang="zh-CN" altLang="en-US" dirty="0"/>
          </a:p>
        </p:txBody>
      </p:sp>
      <p:sp>
        <p:nvSpPr>
          <p:cNvPr id="3" name="内容占位符 2"/>
          <p:cNvSpPr>
            <a:spLocks noGrp="1"/>
          </p:cNvSpPr>
          <p:nvPr>
            <p:ph idx="1"/>
          </p:nvPr>
        </p:nvSpPr>
        <p:spPr>
          <a:xfrm>
            <a:off x="611188" y="1268413"/>
            <a:ext cx="7993062" cy="3500437"/>
          </a:xfrm>
        </p:spPr>
        <p:txBody>
          <a:bodyPr/>
          <a:lstStyle/>
          <a:p>
            <a:pPr>
              <a:defRPr/>
            </a:pPr>
            <a:r>
              <a:rPr lang="zh-CN" altLang="zh-CN" dirty="0">
                <a:effectLst/>
              </a:rPr>
              <a:t>④</a:t>
            </a:r>
            <a:r>
              <a:rPr lang="en-US" altLang="zh-CN" dirty="0">
                <a:effectLst/>
              </a:rPr>
              <a:t>G-DES</a:t>
            </a:r>
            <a:r>
              <a:rPr lang="zh-CN" altLang="zh-CN" dirty="0">
                <a:effectLst/>
              </a:rPr>
              <a:t>算法</a:t>
            </a:r>
            <a:endParaRPr lang="zh-CN" altLang="zh-CN" dirty="0">
              <a:effectLst/>
            </a:endParaRPr>
          </a:p>
          <a:p>
            <a:pPr>
              <a:defRPr/>
            </a:pPr>
            <a:r>
              <a:rPr lang="en-US" altLang="zh-CN" dirty="0">
                <a:effectLst/>
              </a:rPr>
              <a:t>G-DES</a:t>
            </a:r>
            <a:r>
              <a:rPr lang="zh-CN" altLang="zh-CN" dirty="0">
                <a:effectLst/>
              </a:rPr>
              <a:t>是广义的</a:t>
            </a:r>
            <a:r>
              <a:rPr lang="en-US" altLang="zh-CN" dirty="0">
                <a:effectLst/>
              </a:rPr>
              <a:t>DES</a:t>
            </a:r>
            <a:r>
              <a:rPr lang="zh-CN" altLang="zh-CN" dirty="0">
                <a:effectLst/>
              </a:rPr>
              <a:t>的缩写，设计它的目的是为了提高</a:t>
            </a:r>
            <a:r>
              <a:rPr lang="en-US" altLang="zh-CN" dirty="0">
                <a:effectLst/>
              </a:rPr>
              <a:t>DES</a:t>
            </a:r>
            <a:r>
              <a:rPr lang="zh-CN" altLang="zh-CN" dirty="0">
                <a:effectLst/>
              </a:rPr>
              <a:t>的速度和强度。它总的分组长度增加了（分组长度是可变的），但圈函数</a:t>
            </a:r>
            <a:r>
              <a:rPr lang="en-US" altLang="zh-CN" dirty="0">
                <a:effectLst/>
              </a:rPr>
              <a:t>f</a:t>
            </a:r>
            <a:r>
              <a:rPr lang="zh-CN" altLang="zh-CN" dirty="0">
                <a:effectLst/>
              </a:rPr>
              <a:t>保持不变。</a:t>
            </a:r>
            <a:r>
              <a:rPr lang="en-US" altLang="zh-CN" dirty="0" err="1">
                <a:effectLst/>
              </a:rPr>
              <a:t>Biham</a:t>
            </a:r>
            <a:r>
              <a:rPr lang="zh-CN" altLang="zh-CN" dirty="0">
                <a:effectLst/>
              </a:rPr>
              <a:t>和</a:t>
            </a:r>
            <a:r>
              <a:rPr lang="en-US" altLang="zh-CN" dirty="0">
                <a:effectLst/>
              </a:rPr>
              <a:t>Shamir</a:t>
            </a:r>
            <a:r>
              <a:rPr lang="zh-CN" altLang="zh-CN" dirty="0">
                <a:effectLst/>
              </a:rPr>
              <a:t>仅使用</a:t>
            </a:r>
            <a:r>
              <a:rPr lang="en-US" altLang="zh-CN" dirty="0">
                <a:effectLst/>
              </a:rPr>
              <a:t>16</a:t>
            </a:r>
            <a:r>
              <a:rPr lang="zh-CN" altLang="zh-CN" dirty="0">
                <a:effectLst/>
              </a:rPr>
              <a:t>个已知明文就能用差分分析破译分组长度为</a:t>
            </a:r>
            <a:r>
              <a:rPr lang="en-US" altLang="zh-CN" dirty="0">
                <a:effectLst/>
              </a:rPr>
              <a:t>256</a:t>
            </a:r>
            <a:r>
              <a:rPr lang="zh-CN" altLang="zh-CN" dirty="0">
                <a:effectLst/>
              </a:rPr>
              <a:t>比特的</a:t>
            </a:r>
            <a:r>
              <a:rPr lang="en-US" altLang="zh-CN" dirty="0">
                <a:effectLst/>
              </a:rPr>
              <a:t>16</a:t>
            </a:r>
            <a:r>
              <a:rPr lang="zh-CN" altLang="zh-CN" dirty="0">
                <a:effectLst/>
              </a:rPr>
              <a:t>圈</a:t>
            </a:r>
            <a:r>
              <a:rPr lang="en-US" altLang="zh-CN" dirty="0">
                <a:effectLst/>
              </a:rPr>
              <a:t>G</a:t>
            </a:r>
            <a:r>
              <a:rPr lang="zh-CN" altLang="zh-CN" dirty="0">
                <a:effectLst/>
              </a:rPr>
              <a:t>—</a:t>
            </a:r>
            <a:r>
              <a:rPr lang="en-US" altLang="zh-CN" dirty="0">
                <a:effectLst/>
              </a:rPr>
              <a:t>DES</a:t>
            </a:r>
            <a:r>
              <a:rPr lang="zh-CN" altLang="zh-CN" dirty="0">
                <a:effectLst/>
              </a:rPr>
              <a:t>。使用</a:t>
            </a:r>
            <a:r>
              <a:rPr lang="en-US" altLang="zh-CN" dirty="0">
                <a:effectLst/>
              </a:rPr>
              <a:t>48</a:t>
            </a:r>
            <a:r>
              <a:rPr lang="zh-CN" altLang="zh-CN" dirty="0">
                <a:effectLst/>
              </a:rPr>
              <a:t>个选择明文就能用差分分析破译分组长度为</a:t>
            </a:r>
            <a:r>
              <a:rPr lang="en-US" altLang="zh-CN" dirty="0">
                <a:effectLst/>
              </a:rPr>
              <a:t>256</a:t>
            </a:r>
            <a:r>
              <a:rPr lang="zh-CN" altLang="zh-CN" dirty="0">
                <a:effectLst/>
              </a:rPr>
              <a:t>比特的</a:t>
            </a:r>
            <a:r>
              <a:rPr lang="en-US" altLang="zh-CN" dirty="0">
                <a:effectLst/>
              </a:rPr>
              <a:t>22</a:t>
            </a:r>
            <a:r>
              <a:rPr lang="zh-CN" altLang="zh-CN" dirty="0">
                <a:effectLst/>
              </a:rPr>
              <a:t>圈</a:t>
            </a:r>
            <a:r>
              <a:rPr lang="en-US" altLang="zh-CN" dirty="0">
                <a:effectLst/>
              </a:rPr>
              <a:t>G</a:t>
            </a:r>
            <a:r>
              <a:rPr lang="zh-CN" altLang="zh-CN" dirty="0">
                <a:effectLst/>
              </a:rPr>
              <a:t>—</a:t>
            </a:r>
            <a:r>
              <a:rPr lang="en-US" altLang="zh-CN" dirty="0">
                <a:effectLst/>
              </a:rPr>
              <a:t>DES</a:t>
            </a:r>
            <a:r>
              <a:rPr lang="zh-CN" altLang="zh-CN" dirty="0">
                <a:effectLst/>
              </a:rPr>
              <a:t>。即使是分组长度为</a:t>
            </a:r>
            <a:r>
              <a:rPr lang="en-US" altLang="zh-CN" dirty="0">
                <a:effectLst/>
              </a:rPr>
              <a:t>256</a:t>
            </a:r>
            <a:r>
              <a:rPr lang="zh-CN" altLang="zh-CN" dirty="0">
                <a:effectLst/>
              </a:rPr>
              <a:t>比特的</a:t>
            </a:r>
            <a:r>
              <a:rPr lang="en-US" altLang="zh-CN" dirty="0">
                <a:effectLst/>
              </a:rPr>
              <a:t>64</a:t>
            </a:r>
            <a:r>
              <a:rPr lang="zh-CN" altLang="zh-CN" dirty="0">
                <a:effectLst/>
              </a:rPr>
              <a:t>圈</a:t>
            </a:r>
            <a:r>
              <a:rPr lang="en-US" altLang="zh-CN" dirty="0">
                <a:effectLst/>
              </a:rPr>
              <a:t>G-DES</a:t>
            </a:r>
            <a:r>
              <a:rPr lang="zh-CN" altLang="zh-CN" dirty="0">
                <a:effectLst/>
              </a:rPr>
              <a:t>也比</a:t>
            </a:r>
            <a:r>
              <a:rPr lang="en-US" altLang="zh-CN" dirty="0">
                <a:effectLst/>
              </a:rPr>
              <a:t>16</a:t>
            </a:r>
            <a:r>
              <a:rPr lang="zh-CN" altLang="zh-CN" dirty="0">
                <a:effectLst/>
              </a:rPr>
              <a:t>圈</a:t>
            </a:r>
            <a:r>
              <a:rPr lang="en-US" altLang="zh-CN" dirty="0">
                <a:effectLst/>
              </a:rPr>
              <a:t>DES</a:t>
            </a:r>
            <a:r>
              <a:rPr lang="zh-CN" altLang="zh-CN" dirty="0">
                <a:effectLst/>
              </a:rPr>
              <a:t>弱。事实证明，比</a:t>
            </a:r>
            <a:r>
              <a:rPr lang="en-US" altLang="zh-CN" dirty="0">
                <a:effectLst/>
              </a:rPr>
              <a:t>DES</a:t>
            </a:r>
            <a:r>
              <a:rPr lang="zh-CN" altLang="zh-CN" dirty="0">
                <a:effectLst/>
              </a:rPr>
              <a:t>快的任何</a:t>
            </a:r>
            <a:r>
              <a:rPr lang="en-US" altLang="zh-CN" dirty="0">
                <a:effectLst/>
              </a:rPr>
              <a:t>G</a:t>
            </a:r>
            <a:r>
              <a:rPr lang="zh-CN" altLang="zh-CN" dirty="0">
                <a:effectLst/>
              </a:rPr>
              <a:t>—</a:t>
            </a:r>
            <a:r>
              <a:rPr lang="en-US" altLang="zh-CN" dirty="0">
                <a:effectLst/>
              </a:rPr>
              <a:t>DES</a:t>
            </a:r>
            <a:r>
              <a:rPr lang="zh-CN" altLang="zh-CN" dirty="0">
                <a:effectLst/>
              </a:rPr>
              <a:t>也就更不安全。</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C1BA70A7-02B8-4250-B596-59FE4C93FE5F}" type="slidenum">
              <a:rPr lang="en-US" altLang="zh-CN" smtClean="0"/>
            </a:fld>
            <a:endParaRPr lang="en-US" altLang="zh-CN"/>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zh-CN" altLang="zh-CN" dirty="0" smtClean="0">
                <a:effectLst/>
              </a:rPr>
              <a:t>（</a:t>
            </a:r>
            <a:r>
              <a:rPr lang="en-US" altLang="zh-CN" dirty="0" smtClean="0">
                <a:effectLst/>
              </a:rPr>
              <a:t>2</a:t>
            </a:r>
            <a:r>
              <a:rPr lang="zh-CN" altLang="zh-CN" dirty="0" smtClean="0">
                <a:effectLst/>
              </a:rPr>
              <a:t>）流密码</a:t>
            </a:r>
            <a:endParaRPr lang="zh-CN" altLang="en-US" dirty="0"/>
          </a:p>
        </p:txBody>
      </p:sp>
      <p:sp>
        <p:nvSpPr>
          <p:cNvPr id="3" name="内容占位符 2"/>
          <p:cNvSpPr>
            <a:spLocks noGrp="1"/>
          </p:cNvSpPr>
          <p:nvPr>
            <p:ph idx="1"/>
          </p:nvPr>
        </p:nvSpPr>
        <p:spPr>
          <a:xfrm>
            <a:off x="611188" y="1268413"/>
            <a:ext cx="7993062" cy="2698750"/>
          </a:xfrm>
        </p:spPr>
        <p:txBody>
          <a:bodyPr/>
          <a:lstStyle/>
          <a:p>
            <a:pPr>
              <a:defRPr/>
            </a:pPr>
            <a:r>
              <a:rPr lang="zh-CN" altLang="zh-CN" dirty="0">
                <a:effectLst/>
              </a:rPr>
              <a:t>流密码的原理是将明文划分成字符（如单个字母）或其编码的基本单元（如</a:t>
            </a:r>
            <a:r>
              <a:rPr lang="en-US" altLang="zh-CN" dirty="0">
                <a:effectLst/>
              </a:rPr>
              <a:t>0</a:t>
            </a:r>
            <a:r>
              <a:rPr lang="zh-CN" altLang="zh-CN" dirty="0">
                <a:effectLst/>
              </a:rPr>
              <a:t>、</a:t>
            </a:r>
            <a:r>
              <a:rPr lang="en-US" altLang="zh-CN" dirty="0">
                <a:effectLst/>
              </a:rPr>
              <a:t>1</a:t>
            </a:r>
            <a:r>
              <a:rPr lang="zh-CN" altLang="zh-CN" dirty="0">
                <a:effectLst/>
              </a:rPr>
              <a:t>数字），字符分别与密钥流作用进行加密，解密时以同步产生的同样的密钥流来实现。流密码强度完全依赖于密钥流产生器所生成序列的随机性和不可预测性。其核心问题是密钥流生成器的设计。保持收发两端密钥流的精确同步是实现可靠解密的关键技术。</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C13661BE-ABB2-4851-963F-6DFB6C4BD9A1}" type="slidenum">
              <a:rPr lang="en-US" altLang="zh-CN" smtClean="0"/>
            </a:fld>
            <a:endParaRPr lang="en-US" altLang="zh-CN"/>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zh-CN" dirty="0" smtClean="0">
                <a:effectLst/>
              </a:rPr>
              <a:t>同步流密码</a:t>
            </a:r>
            <a:endParaRPr lang="zh-CN" altLang="en-US" dirty="0"/>
          </a:p>
        </p:txBody>
      </p:sp>
      <p:sp>
        <p:nvSpPr>
          <p:cNvPr id="3" name="内容占位符 2"/>
          <p:cNvSpPr>
            <a:spLocks noGrp="1"/>
          </p:cNvSpPr>
          <p:nvPr>
            <p:ph idx="1"/>
          </p:nvPr>
        </p:nvSpPr>
        <p:spPr>
          <a:xfrm>
            <a:off x="611188" y="1268413"/>
            <a:ext cx="7993062" cy="4176712"/>
          </a:xfrm>
        </p:spPr>
        <p:txBody>
          <a:bodyPr/>
          <a:lstStyle/>
          <a:p>
            <a:pPr>
              <a:defRPr/>
            </a:pPr>
            <a:r>
              <a:rPr lang="zh-CN" altLang="zh-CN" dirty="0">
                <a:effectLst/>
              </a:rPr>
              <a:t>流密码分为两类。一类是同步流密码（</a:t>
            </a:r>
            <a:r>
              <a:rPr lang="en-US" altLang="zh-CN" dirty="0">
                <a:effectLst/>
              </a:rPr>
              <a:t>SSC</a:t>
            </a:r>
            <a:r>
              <a:rPr lang="zh-CN" altLang="zh-CN" dirty="0">
                <a:effectLst/>
              </a:rPr>
              <a:t>，</a:t>
            </a:r>
            <a:r>
              <a:rPr lang="en-US" altLang="zh-CN" dirty="0">
                <a:effectLst/>
              </a:rPr>
              <a:t>Synchronous Stream Cipher</a:t>
            </a:r>
            <a:r>
              <a:rPr lang="zh-CN" altLang="zh-CN" dirty="0">
                <a:effectLst/>
              </a:rPr>
              <a:t>）。同步流密码的密钥流独立于明文，对于明文而言，这类加密变换是无记忆的，但它是时变的。因为同一明文字符在不同时刻由于密钥不同而被加密成不同的密文字符。此类密码只要收发两端的密钥流生成器的初始密钥和初始状态相同，输出的密钥就一样。因此，保持两端精确同步才能正常工作，一旦失步就不能正确解密，必须等到重新同步才能恢复正常工作。这是其主要缺点。但由于其对失步的敏感性，使得系统在有窜扰者进行注入、删除、重放等主动攻击时异常敏感，有利于检测。此类体制的优点是传输中出现的一些偶然错误只影响相应位的恢复消息，没有差错传播。</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7F091B81-3F12-475E-BC95-C1BB71531962}" type="slidenum">
              <a:rPr lang="en-US" altLang="zh-CN" smtClean="0"/>
            </a:fld>
            <a:endParaRPr lang="en-US" altLang="zh-CN"/>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zh-CN" dirty="0">
                <a:effectLst/>
              </a:rPr>
              <a:t>自同步流密码</a:t>
            </a:r>
            <a:endParaRPr lang="zh-CN" altLang="en-US" dirty="0"/>
          </a:p>
        </p:txBody>
      </p:sp>
      <p:sp>
        <p:nvSpPr>
          <p:cNvPr id="3" name="内容占位符 2"/>
          <p:cNvSpPr>
            <a:spLocks noGrp="1"/>
          </p:cNvSpPr>
          <p:nvPr>
            <p:ph idx="1"/>
          </p:nvPr>
        </p:nvSpPr>
        <p:spPr>
          <a:xfrm>
            <a:off x="611188" y="1268413"/>
            <a:ext cx="7993062" cy="5284787"/>
          </a:xfrm>
        </p:spPr>
        <p:txBody>
          <a:bodyPr/>
          <a:lstStyle/>
          <a:p>
            <a:pPr>
              <a:defRPr/>
            </a:pPr>
            <a:r>
              <a:rPr lang="zh-CN" altLang="zh-CN" sz="2000" dirty="0">
                <a:effectLst/>
              </a:rPr>
              <a:t>另一类是自同步流密码（</a:t>
            </a:r>
            <a:r>
              <a:rPr lang="en-US" altLang="zh-CN" sz="2000" dirty="0">
                <a:effectLst/>
              </a:rPr>
              <a:t>SSSC</a:t>
            </a:r>
            <a:r>
              <a:rPr lang="zh-CN" altLang="zh-CN" sz="2000" dirty="0">
                <a:effectLst/>
              </a:rPr>
              <a:t>，</a:t>
            </a:r>
            <a:r>
              <a:rPr lang="en-US" altLang="zh-CN" sz="2000" dirty="0">
                <a:effectLst/>
              </a:rPr>
              <a:t>Self Synchronous Stream Cipher</a:t>
            </a:r>
            <a:r>
              <a:rPr lang="zh-CN" altLang="zh-CN" sz="2000" dirty="0">
                <a:effectLst/>
              </a:rPr>
              <a:t>）。密文</a:t>
            </a:r>
            <a:r>
              <a:rPr lang="en-US" altLang="zh-CN" sz="2000" dirty="0">
                <a:effectLst/>
              </a:rPr>
              <a:t>c</a:t>
            </a:r>
            <a:r>
              <a:rPr lang="en-US" altLang="zh-CN" sz="2000" baseline="-25000" dirty="0">
                <a:effectLst/>
              </a:rPr>
              <a:t>i</a:t>
            </a:r>
            <a:r>
              <a:rPr lang="zh-CN" altLang="zh-CN" sz="2000" dirty="0">
                <a:effectLst/>
              </a:rPr>
              <a:t>不仅与当前输入</a:t>
            </a:r>
            <a:r>
              <a:rPr lang="en-US" altLang="zh-CN" sz="2000" dirty="0">
                <a:effectLst/>
              </a:rPr>
              <a:t>m</a:t>
            </a:r>
            <a:r>
              <a:rPr lang="en-US" altLang="zh-CN" sz="2000" baseline="-25000" dirty="0">
                <a:effectLst/>
              </a:rPr>
              <a:t>i</a:t>
            </a:r>
            <a:r>
              <a:rPr lang="zh-CN" altLang="zh-CN" sz="2000" dirty="0">
                <a:effectLst/>
              </a:rPr>
              <a:t>有关，而且与以前的输入</a:t>
            </a:r>
            <a:r>
              <a:rPr lang="en-US" altLang="zh-CN" sz="2000" dirty="0">
                <a:effectLst/>
              </a:rPr>
              <a:t>m</a:t>
            </a:r>
            <a:r>
              <a:rPr lang="en-US" altLang="zh-CN" sz="2000" baseline="-25000" dirty="0">
                <a:effectLst/>
              </a:rPr>
              <a:t>1</a:t>
            </a:r>
            <a:r>
              <a:rPr lang="zh-CN" altLang="zh-CN" sz="2000" dirty="0">
                <a:effectLst/>
              </a:rPr>
              <a:t>，</a:t>
            </a:r>
            <a:r>
              <a:rPr lang="en-US" altLang="zh-CN" sz="2000" dirty="0">
                <a:effectLst/>
              </a:rPr>
              <a:t>m</a:t>
            </a:r>
            <a:r>
              <a:rPr lang="en-US" altLang="zh-CN" sz="2000" baseline="-25000" dirty="0">
                <a:effectLst/>
              </a:rPr>
              <a:t>2</a:t>
            </a:r>
            <a:r>
              <a:rPr lang="zh-CN" altLang="zh-CN" sz="2000" dirty="0">
                <a:effectLst/>
              </a:rPr>
              <a:t>，…，</a:t>
            </a:r>
            <a:r>
              <a:rPr lang="en-US" altLang="zh-CN" sz="2000" dirty="0">
                <a:effectLst/>
              </a:rPr>
              <a:t>m</a:t>
            </a:r>
            <a:r>
              <a:rPr lang="en-US" altLang="zh-CN" sz="2000" baseline="-25000" dirty="0">
                <a:effectLst/>
              </a:rPr>
              <a:t>i-1</a:t>
            </a:r>
            <a:r>
              <a:rPr lang="zh-CN" altLang="zh-CN" sz="2000" dirty="0">
                <a:effectLst/>
              </a:rPr>
              <a:t>有关。一般在有限的</a:t>
            </a:r>
            <a:r>
              <a:rPr lang="en-US" altLang="zh-CN" sz="2000" dirty="0">
                <a:effectLst/>
              </a:rPr>
              <a:t>n</a:t>
            </a:r>
            <a:r>
              <a:rPr lang="zh-CN" altLang="zh-CN" sz="2000" dirty="0">
                <a:effectLst/>
              </a:rPr>
              <a:t>级存储下将与</a:t>
            </a:r>
            <a:r>
              <a:rPr lang="en-US" altLang="zh-CN" sz="2000" dirty="0">
                <a:effectLst/>
              </a:rPr>
              <a:t>m</a:t>
            </a:r>
            <a:r>
              <a:rPr lang="en-US" altLang="zh-CN" sz="2000" baseline="-25000" dirty="0">
                <a:effectLst/>
              </a:rPr>
              <a:t>i-1</a:t>
            </a:r>
            <a:r>
              <a:rPr lang="zh-CN" altLang="zh-CN" sz="2000" dirty="0">
                <a:effectLst/>
              </a:rPr>
              <a:t>，…，</a:t>
            </a:r>
            <a:r>
              <a:rPr lang="en-US" altLang="zh-CN" sz="2000" dirty="0">
                <a:effectLst/>
              </a:rPr>
              <a:t>m</a:t>
            </a:r>
            <a:r>
              <a:rPr lang="en-US" altLang="zh-CN" sz="2000" baseline="-25000" dirty="0">
                <a:effectLst/>
              </a:rPr>
              <a:t>i-n</a:t>
            </a:r>
            <a:r>
              <a:rPr lang="zh-CN" altLang="zh-CN" sz="2000" dirty="0">
                <a:effectLst/>
              </a:rPr>
              <a:t>有关。一种有</a:t>
            </a:r>
            <a:r>
              <a:rPr lang="en-US" altLang="zh-CN" sz="2000" dirty="0">
                <a:effectLst/>
              </a:rPr>
              <a:t>n</a:t>
            </a:r>
            <a:r>
              <a:rPr lang="zh-CN" altLang="zh-CN" sz="2000" dirty="0">
                <a:effectLst/>
              </a:rPr>
              <a:t>级移位寄存器存储的密文反馈型流密码，每个密文数字将影响以后</a:t>
            </a:r>
            <a:r>
              <a:rPr lang="en-US" altLang="zh-CN" sz="2000" dirty="0">
                <a:effectLst/>
              </a:rPr>
              <a:t>n</a:t>
            </a:r>
            <a:r>
              <a:rPr lang="zh-CN" altLang="zh-CN" sz="2000" dirty="0">
                <a:effectLst/>
              </a:rPr>
              <a:t>个输入明文数字的加密结果。此时的密钥流 。由于</a:t>
            </a:r>
            <a:r>
              <a:rPr lang="en-US" altLang="zh-CN" sz="2000" dirty="0">
                <a:effectLst/>
              </a:rPr>
              <a:t>c</a:t>
            </a:r>
            <a:r>
              <a:rPr lang="en-US" altLang="zh-CN" sz="2000" baseline="-25000" dirty="0">
                <a:effectLst/>
              </a:rPr>
              <a:t>i</a:t>
            </a:r>
            <a:r>
              <a:rPr lang="zh-CN" altLang="zh-CN" sz="2000" dirty="0">
                <a:effectLst/>
              </a:rPr>
              <a:t>与</a:t>
            </a:r>
            <a:r>
              <a:rPr lang="en-US" altLang="zh-CN" sz="2000" dirty="0">
                <a:effectLst/>
              </a:rPr>
              <a:t>m</a:t>
            </a:r>
            <a:r>
              <a:rPr lang="en-US" altLang="zh-CN" sz="2000" baseline="-25000" dirty="0">
                <a:effectLst/>
              </a:rPr>
              <a:t>i</a:t>
            </a:r>
            <a:r>
              <a:rPr lang="zh-CN" altLang="zh-CN" sz="2000" dirty="0">
                <a:effectLst/>
              </a:rPr>
              <a:t>的关系，</a:t>
            </a:r>
            <a:r>
              <a:rPr lang="en-US" altLang="zh-CN" sz="2000" dirty="0" err="1">
                <a:effectLst/>
              </a:rPr>
              <a:t>k</a:t>
            </a:r>
            <a:r>
              <a:rPr lang="en-US" altLang="zh-CN" sz="2000" baseline="-25000" dirty="0" err="1">
                <a:effectLst/>
              </a:rPr>
              <a:t>i</a:t>
            </a:r>
            <a:r>
              <a:rPr lang="zh-CN" altLang="zh-CN" sz="2000" dirty="0">
                <a:effectLst/>
              </a:rPr>
              <a:t>最终是受输入明文数字影响的。自同步流密码传输过程中有一位（如</a:t>
            </a:r>
            <a:r>
              <a:rPr lang="en-US" altLang="zh-CN" sz="2000" dirty="0">
                <a:effectLst/>
              </a:rPr>
              <a:t>c</a:t>
            </a:r>
            <a:r>
              <a:rPr lang="en-US" altLang="zh-CN" sz="2000" baseline="-25000" dirty="0">
                <a:effectLst/>
              </a:rPr>
              <a:t>i</a:t>
            </a:r>
            <a:r>
              <a:rPr lang="zh-CN" altLang="zh-CN" sz="2000" dirty="0">
                <a:effectLst/>
              </a:rPr>
              <a:t>位）出错，在解密过程中，它将在移位寄存器中存活</a:t>
            </a:r>
            <a:r>
              <a:rPr lang="en-US" altLang="zh-CN" sz="2000" dirty="0">
                <a:effectLst/>
              </a:rPr>
              <a:t>n</a:t>
            </a:r>
            <a:r>
              <a:rPr lang="zh-CN" altLang="zh-CN" sz="2000" dirty="0">
                <a:effectLst/>
              </a:rPr>
              <a:t>个节拍，因而会影响其后</a:t>
            </a:r>
            <a:r>
              <a:rPr lang="en-US" altLang="zh-CN" sz="2000" dirty="0">
                <a:effectLst/>
              </a:rPr>
              <a:t>n</a:t>
            </a:r>
            <a:r>
              <a:rPr lang="zh-CN" altLang="zh-CN" sz="2000" dirty="0">
                <a:effectLst/>
              </a:rPr>
              <a:t>位密钥的正确性，相应恢复的明文消息连续</a:t>
            </a:r>
            <a:r>
              <a:rPr lang="en-US" altLang="zh-CN" sz="2000" dirty="0">
                <a:effectLst/>
              </a:rPr>
              <a:t>n</a:t>
            </a:r>
            <a:r>
              <a:rPr lang="zh-CN" altLang="zh-CN" sz="2000" dirty="0">
                <a:effectLst/>
              </a:rPr>
              <a:t>位会受到影响。其差错传播是有限的，但接收端只要连续正确收到</a:t>
            </a:r>
            <a:r>
              <a:rPr lang="en-US" altLang="zh-CN" sz="2000" dirty="0">
                <a:effectLst/>
              </a:rPr>
              <a:t>n</a:t>
            </a:r>
            <a:r>
              <a:rPr lang="zh-CN" altLang="zh-CN" sz="2000" dirty="0">
                <a:effectLst/>
              </a:rPr>
              <a:t>位密文，则在相同密钥</a:t>
            </a:r>
            <a:r>
              <a:rPr lang="en-US" altLang="zh-CN" sz="2000" dirty="0">
                <a:effectLst/>
              </a:rPr>
              <a:t>K</a:t>
            </a:r>
            <a:r>
              <a:rPr lang="en-US" altLang="zh-CN" sz="2000" baseline="-25000" dirty="0">
                <a:effectLst/>
              </a:rPr>
              <a:t>i</a:t>
            </a:r>
            <a:r>
              <a:rPr lang="zh-CN" altLang="zh-CN" sz="2000" dirty="0">
                <a:effectLst/>
              </a:rPr>
              <a:t>作用下就会产生相同的密钥，因而它具有自同步能力。这种自恢复同步性使得它对窜扰者的一些主动攻击不像同步流密码体制那样敏感，它将明文每个字符扩散在密文多个字符中，从而强化了其抗统计分析的能力。</a:t>
            </a:r>
            <a:endParaRPr lang="zh-CN" altLang="zh-CN" sz="2000" dirty="0">
              <a:effectLst/>
            </a:endParaRPr>
          </a:p>
          <a:p>
            <a:pPr>
              <a:defRPr/>
            </a:pPr>
            <a:endParaRPr lang="zh-CN" altLang="en-US" sz="20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2FD92F22-C144-4414-ABA1-0789DF912950}" type="slidenum">
              <a:rPr lang="en-US" altLang="zh-CN" smtClean="0"/>
            </a:fld>
            <a:endParaRPr lang="en-US" altLang="zh-CN"/>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zh-CN" dirty="0">
                <a:effectLst/>
              </a:rPr>
              <a:t>自同步流密码</a:t>
            </a:r>
            <a:endParaRPr lang="zh-CN" altLang="en-US" dirty="0"/>
          </a:p>
        </p:txBody>
      </p:sp>
      <p:sp>
        <p:nvSpPr>
          <p:cNvPr id="3" name="内容占位符 2"/>
          <p:cNvSpPr>
            <a:spLocks noGrp="1"/>
          </p:cNvSpPr>
          <p:nvPr>
            <p:ph idx="1"/>
          </p:nvPr>
        </p:nvSpPr>
        <p:spPr>
          <a:xfrm>
            <a:off x="611188" y="1268413"/>
            <a:ext cx="7993062" cy="3746500"/>
          </a:xfrm>
        </p:spPr>
        <p:txBody>
          <a:bodyPr/>
          <a:lstStyle/>
          <a:p>
            <a:pPr>
              <a:defRPr/>
            </a:pPr>
            <a:r>
              <a:rPr lang="zh-CN" altLang="zh-CN" dirty="0">
                <a:effectLst/>
              </a:rPr>
              <a:t>密钥流生成器的输出序列应当满足以下条件：</a:t>
            </a:r>
            <a:endParaRPr lang="zh-CN" altLang="zh-CN" dirty="0">
              <a:effectLst/>
            </a:endParaRPr>
          </a:p>
          <a:p>
            <a:pPr>
              <a:defRPr/>
            </a:pPr>
            <a:r>
              <a:rPr lang="zh-CN" altLang="zh-CN" dirty="0">
                <a:effectLst/>
              </a:rPr>
              <a:t>周期</a:t>
            </a:r>
            <a:r>
              <a:rPr lang="en-US" altLang="zh-CN" dirty="0">
                <a:effectLst/>
              </a:rPr>
              <a:t>p</a:t>
            </a:r>
            <a:r>
              <a:rPr lang="zh-CN" altLang="zh-CN" dirty="0">
                <a:effectLst/>
              </a:rPr>
              <a:t>要足够大，如大于</a:t>
            </a:r>
            <a:r>
              <a:rPr lang="en-US" altLang="zh-CN" dirty="0">
                <a:effectLst/>
              </a:rPr>
              <a:t>10</a:t>
            </a:r>
            <a:r>
              <a:rPr lang="en-US" altLang="zh-CN" baseline="30000" dirty="0">
                <a:effectLst/>
              </a:rPr>
              <a:t>64</a:t>
            </a:r>
            <a:r>
              <a:rPr lang="zh-CN" altLang="zh-CN" dirty="0">
                <a:effectLst/>
              </a:rPr>
              <a:t>。</a:t>
            </a:r>
            <a:endParaRPr lang="zh-CN" altLang="zh-CN" dirty="0">
              <a:effectLst/>
            </a:endParaRPr>
          </a:p>
          <a:p>
            <a:pPr>
              <a:defRPr/>
            </a:pPr>
            <a:r>
              <a:rPr lang="zh-CN" altLang="zh-CN" dirty="0">
                <a:effectLst/>
              </a:rPr>
              <a:t>伪随机性好。</a:t>
            </a:r>
            <a:endParaRPr lang="zh-CN" altLang="zh-CN" dirty="0">
              <a:effectLst/>
            </a:endParaRPr>
          </a:p>
          <a:p>
            <a:pPr>
              <a:defRPr/>
            </a:pPr>
            <a:r>
              <a:rPr lang="zh-CN" altLang="zh-CN" dirty="0">
                <a:effectLst/>
              </a:rPr>
              <a:t>易于高速生成。</a:t>
            </a:r>
            <a:endParaRPr lang="zh-CN" altLang="zh-CN" dirty="0">
              <a:effectLst/>
            </a:endParaRPr>
          </a:p>
          <a:p>
            <a:pPr>
              <a:defRPr/>
            </a:pPr>
            <a:r>
              <a:rPr lang="zh-CN" altLang="zh-CN" dirty="0">
                <a:effectLst/>
              </a:rPr>
              <a:t>输出序列的任何部分暴露时，要分析整个序列，提取产生它的电路结构信息，在计算机上是不可行的，称此为不可预测性。</a:t>
            </a:r>
            <a:endParaRPr lang="zh-CN" altLang="zh-CN" dirty="0">
              <a:effectLst/>
            </a:endParaRPr>
          </a:p>
          <a:p>
            <a:pPr>
              <a:defRPr/>
            </a:pPr>
            <a:r>
              <a:rPr lang="zh-CN" altLang="zh-CN" dirty="0">
                <a:effectLst/>
              </a:rPr>
              <a:t>对密钥流生成器输出的密钥序列必须进行必要的统计检验，以确保密钥序列的伪随机性和安全性。</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5079585E-B8E3-46E8-8F37-5AE04EC0D227}" type="slidenum">
              <a:rPr lang="en-US" altLang="zh-CN" smtClean="0"/>
            </a:fld>
            <a:endParaRPr lang="en-US" altLang="zh-C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b="0" dirty="0">
                <a:effectLst/>
              </a:rPr>
            </a:br>
            <a:r>
              <a:rPr lang="zh-CN" altLang="zh-CN" b="0" dirty="0" smtClean="0">
                <a:effectLst/>
              </a:rPr>
              <a:t>（</a:t>
            </a:r>
            <a:r>
              <a:rPr lang="en-US" altLang="zh-CN" b="0" dirty="0" smtClean="0">
                <a:effectLst/>
              </a:rPr>
              <a:t>3</a:t>
            </a:r>
            <a:r>
              <a:rPr lang="zh-CN" altLang="zh-CN" b="0" dirty="0" smtClean="0">
                <a:effectLst/>
              </a:rPr>
              <a:t>）分组密码</a:t>
            </a:r>
            <a:endParaRPr lang="zh-CN" altLang="en-US" b="0" dirty="0"/>
          </a:p>
        </p:txBody>
      </p:sp>
      <p:sp>
        <p:nvSpPr>
          <p:cNvPr id="3" name="内容占位符 2"/>
          <p:cNvSpPr>
            <a:spLocks noGrp="1"/>
          </p:cNvSpPr>
          <p:nvPr>
            <p:ph idx="1"/>
          </p:nvPr>
        </p:nvSpPr>
        <p:spPr>
          <a:xfrm>
            <a:off x="611188" y="1268413"/>
            <a:ext cx="7993062" cy="5067606"/>
          </a:xfrm>
        </p:spPr>
        <p:txBody>
          <a:bodyPr/>
          <a:lstStyle/>
          <a:p>
            <a:pPr>
              <a:defRPr/>
            </a:pPr>
            <a:r>
              <a:rPr lang="zh-CN" altLang="zh-CN" sz="2400" dirty="0">
                <a:effectLst/>
              </a:rPr>
              <a:t>分组密码即对固定长度的一组明文进行加密的算法，它将明文按一定的位长分组，明文组和密钥组的全部经过加密运算得到密文组。解密时密文组和密钥组经过解密运算（加密运算的逆运算），还原成明文组。它与流密码的不同之处在于输出的每一位数字不只是与相应时刻输入的明文数字有关，而是与一组长为</a:t>
            </a:r>
            <a:r>
              <a:rPr lang="en-US" altLang="zh-CN" sz="2400" dirty="0">
                <a:effectLst/>
              </a:rPr>
              <a:t>m</a:t>
            </a:r>
            <a:r>
              <a:rPr lang="zh-CN" altLang="zh-CN" sz="2400" dirty="0">
                <a:effectLst/>
              </a:rPr>
              <a:t>的明文数字有关。</a:t>
            </a:r>
            <a:endParaRPr lang="zh-CN" altLang="zh-CN" sz="2400" dirty="0">
              <a:effectLst/>
            </a:endParaRPr>
          </a:p>
          <a:p>
            <a:pPr>
              <a:defRPr/>
            </a:pPr>
            <a:r>
              <a:rPr lang="zh-CN" altLang="zh-CN" sz="2400" dirty="0">
                <a:effectLst/>
              </a:rPr>
              <a:t>分组密码的特点是：密钥可以在一定时间内固定，不必每次变换，因此给密钥配发带来了方便。但是，由于分组密码存在着密文传输错误在明文中扩散的问题，因此在信道质量较差的情况下无法使用。</a:t>
            </a:r>
            <a:endParaRPr lang="zh-CN" altLang="zh-CN" sz="2400" dirty="0">
              <a:effectLst/>
            </a:endParaRPr>
          </a:p>
          <a:p>
            <a:pPr>
              <a:defRPr/>
            </a:pPr>
            <a:endParaRPr lang="zh-CN" altLang="en-US" sz="24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109019F9-DFDA-42CB-9E1F-B7905FF91B54}" type="slidenum">
              <a:rPr lang="en-US" altLang="zh-CN" smtClean="0"/>
            </a:fld>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7" name="组合 9217"/>
          <p:cNvGrpSpPr/>
          <p:nvPr/>
        </p:nvGrpSpPr>
        <p:grpSpPr>
          <a:xfrm>
            <a:off x="1762125" y="1628775"/>
            <a:ext cx="838200" cy="665163"/>
            <a:chOff x="0" y="0"/>
            <a:chExt cx="1549" cy="1351"/>
          </a:xfrm>
        </p:grpSpPr>
        <p:sp>
          <p:nvSpPr>
            <p:cNvPr id="9218" name="六边形 9218"/>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19" name="六边形 9219"/>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0" name="六边形 9220"/>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grpSp>
        <p:nvGrpSpPr>
          <p:cNvPr id="9221" name="组合 9221"/>
          <p:cNvGrpSpPr/>
          <p:nvPr/>
        </p:nvGrpSpPr>
        <p:grpSpPr>
          <a:xfrm>
            <a:off x="1762125" y="2594293"/>
            <a:ext cx="838200" cy="685800"/>
            <a:chOff x="0" y="0"/>
            <a:chExt cx="1549" cy="1351"/>
          </a:xfrm>
        </p:grpSpPr>
        <p:sp>
          <p:nvSpPr>
            <p:cNvPr id="9222" name="六边形 922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3" name="六边形 922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4" name="六边形 9224"/>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25" name="直接连接符 9225"/>
          <p:cNvSpPr/>
          <p:nvPr/>
        </p:nvSpPr>
        <p:spPr>
          <a:xfrm>
            <a:off x="2371725" y="2238375"/>
            <a:ext cx="4800600" cy="0"/>
          </a:xfrm>
          <a:prstGeom prst="line">
            <a:avLst/>
          </a:prstGeom>
          <a:ln w="25400" cap="flat" cmpd="sng">
            <a:solidFill>
              <a:schemeClr val="tx1"/>
            </a:solidFill>
            <a:prstDash val="sysDot"/>
            <a:round/>
            <a:headEnd type="none" w="med" len="med"/>
            <a:tailEnd type="oval" w="med" len="med"/>
          </a:ln>
        </p:spPr>
      </p:sp>
      <p:sp>
        <p:nvSpPr>
          <p:cNvPr id="9226" name="文本框 9226"/>
          <p:cNvSpPr txBox="1"/>
          <p:nvPr/>
        </p:nvSpPr>
        <p:spPr>
          <a:xfrm>
            <a:off x="2681287" y="1695350"/>
            <a:ext cx="4638675" cy="523220"/>
          </a:xfrm>
          <a:prstGeom prst="rect">
            <a:avLst/>
          </a:prstGeom>
          <a:noFill/>
          <a:ln w="9525">
            <a:noFill/>
          </a:ln>
        </p:spPr>
        <p:txBody>
          <a:bodyPr anchor="t">
            <a:spAutoFit/>
          </a:bodyPr>
          <a:lstStyle/>
          <a:p>
            <a:pPr lvl="0" eaLnBrk="0" hangingPunct="0"/>
            <a:r>
              <a:rPr lang="zh-CN" altLang="zh-CN" sz="2800" b="1" dirty="0">
                <a:latin typeface="黑体" panose="02010609060101010101" pitchFamily="2" charset="-122"/>
                <a:ea typeface="黑体" panose="02010609060101010101" pitchFamily="2" charset="-122"/>
              </a:rPr>
              <a:t>加密与解密基本知识</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9227" name="文本框 9227"/>
          <p:cNvSpPr txBox="1"/>
          <p:nvPr/>
        </p:nvSpPr>
        <p:spPr>
          <a:xfrm>
            <a:off x="1877327" y="1668163"/>
            <a:ext cx="715963" cy="518160"/>
          </a:xfrm>
          <a:prstGeom prst="rect">
            <a:avLst/>
          </a:prstGeom>
          <a:noFill/>
          <a:ln w="9525">
            <a:noFill/>
          </a:ln>
        </p:spPr>
        <p:txBody>
          <a:bodyPr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2.1</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28" name="直接连接符 9228"/>
          <p:cNvSpPr/>
          <p:nvPr/>
        </p:nvSpPr>
        <p:spPr>
          <a:xfrm>
            <a:off x="2371725" y="3203893"/>
            <a:ext cx="4800600" cy="0"/>
          </a:xfrm>
          <a:prstGeom prst="line">
            <a:avLst/>
          </a:prstGeom>
          <a:ln w="25400" cap="flat" cmpd="sng">
            <a:solidFill>
              <a:schemeClr val="tx1"/>
            </a:solidFill>
            <a:prstDash val="sysDot"/>
            <a:round/>
            <a:headEnd type="none" w="med" len="med"/>
            <a:tailEnd type="oval" w="med" len="med"/>
          </a:ln>
        </p:spPr>
      </p:sp>
      <p:sp>
        <p:nvSpPr>
          <p:cNvPr id="9229" name="文本框 9229"/>
          <p:cNvSpPr txBox="1"/>
          <p:nvPr/>
        </p:nvSpPr>
        <p:spPr>
          <a:xfrm>
            <a:off x="2681287" y="3505835"/>
            <a:ext cx="4377690" cy="523220"/>
          </a:xfrm>
          <a:prstGeom prst="rect">
            <a:avLst/>
          </a:prstGeom>
          <a:noFill/>
          <a:ln w="9525">
            <a:noFill/>
          </a:ln>
        </p:spPr>
        <p:txBody>
          <a:bodyPr wrap="square" anchor="t">
            <a:spAutoFit/>
          </a:bodyPr>
          <a:lstStyle/>
          <a:p>
            <a:r>
              <a:rPr lang="zh-CN" altLang="zh-CN" sz="2800" b="1" dirty="0"/>
              <a:t>数字</a:t>
            </a:r>
            <a:r>
              <a:rPr lang="zh-CN" altLang="zh-CN" sz="2800" b="1" dirty="0">
                <a:latin typeface="黑体" panose="02010609060101010101" pitchFamily="2" charset="-122"/>
                <a:ea typeface="黑体" panose="02010609060101010101" pitchFamily="2" charset="-122"/>
              </a:rPr>
              <a:t>信封技术</a:t>
            </a:r>
            <a:endParaRPr lang="zh-CN" altLang="zh-CN" sz="2800" b="1" dirty="0">
              <a:latin typeface="黑体" panose="02010609060101010101" pitchFamily="2" charset="-122"/>
              <a:ea typeface="黑体" panose="02010609060101010101" pitchFamily="2" charset="-122"/>
            </a:endParaRPr>
          </a:p>
        </p:txBody>
      </p:sp>
      <p:sp>
        <p:nvSpPr>
          <p:cNvPr id="9230" name="文本框 9230"/>
          <p:cNvSpPr txBox="1"/>
          <p:nvPr/>
        </p:nvSpPr>
        <p:spPr>
          <a:xfrm>
            <a:off x="1831975" y="2670493"/>
            <a:ext cx="679450" cy="518160"/>
          </a:xfrm>
          <a:prstGeom prst="rect">
            <a:avLst/>
          </a:prstGeom>
          <a:noFill/>
          <a:ln w="9525">
            <a:noFill/>
          </a:ln>
        </p:spPr>
        <p:txBody>
          <a:bodyPr wrap="squar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2.2</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9231" name="组合 9231"/>
          <p:cNvGrpSpPr/>
          <p:nvPr/>
        </p:nvGrpSpPr>
        <p:grpSpPr>
          <a:xfrm>
            <a:off x="1762125" y="3445193"/>
            <a:ext cx="838200" cy="719137"/>
            <a:chOff x="0" y="0"/>
            <a:chExt cx="1549" cy="1351"/>
          </a:xfrm>
        </p:grpSpPr>
        <p:sp>
          <p:nvSpPr>
            <p:cNvPr id="9232" name="六边形 923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3" name="六边形 923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4" name="六边形 9234"/>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35" name="直接连接符 9235"/>
          <p:cNvSpPr/>
          <p:nvPr/>
        </p:nvSpPr>
        <p:spPr>
          <a:xfrm>
            <a:off x="2371725" y="4108768"/>
            <a:ext cx="4800600" cy="0"/>
          </a:xfrm>
          <a:prstGeom prst="line">
            <a:avLst/>
          </a:prstGeom>
          <a:ln w="25400" cap="flat" cmpd="sng">
            <a:solidFill>
              <a:schemeClr val="tx1"/>
            </a:solidFill>
            <a:prstDash val="sysDot"/>
            <a:round/>
            <a:headEnd type="none" w="med" len="med"/>
            <a:tailEnd type="oval" w="med" len="med"/>
          </a:ln>
        </p:spPr>
      </p:sp>
      <p:sp>
        <p:nvSpPr>
          <p:cNvPr id="9236" name="文本框 9236"/>
          <p:cNvSpPr txBox="1"/>
          <p:nvPr/>
        </p:nvSpPr>
        <p:spPr>
          <a:xfrm>
            <a:off x="2600326" y="2505393"/>
            <a:ext cx="4560570" cy="523220"/>
          </a:xfrm>
          <a:prstGeom prst="rect">
            <a:avLst/>
          </a:prstGeom>
          <a:noFill/>
          <a:ln w="9525">
            <a:noFill/>
          </a:ln>
        </p:spPr>
        <p:txBody>
          <a:bodyPr wrap="square" anchor="t">
            <a:spAutoFit/>
          </a:bodyPr>
          <a:lstStyle/>
          <a:p>
            <a:r>
              <a:rPr lang="zh-CN" altLang="zh-CN" sz="2800" b="1" dirty="0">
                <a:latin typeface="黑体" panose="02010609060101010101" pitchFamily="2" charset="-122"/>
                <a:ea typeface="黑体" panose="02010609060101010101" pitchFamily="2" charset="-122"/>
              </a:rPr>
              <a:t>对称加密与非对称加密</a:t>
            </a:r>
            <a:endParaRPr lang="zh-CN" altLang="zh-CN" sz="2800" b="1" dirty="0">
              <a:latin typeface="黑体" panose="02010609060101010101" pitchFamily="2" charset="-122"/>
              <a:ea typeface="黑体" panose="02010609060101010101" pitchFamily="2" charset="-122"/>
            </a:endParaRPr>
          </a:p>
        </p:txBody>
      </p:sp>
      <p:sp>
        <p:nvSpPr>
          <p:cNvPr id="9237" name="文本框 9237"/>
          <p:cNvSpPr txBox="1"/>
          <p:nvPr/>
        </p:nvSpPr>
        <p:spPr>
          <a:xfrm>
            <a:off x="1816599" y="3521393"/>
            <a:ext cx="684803"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2.3</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9239" name="组合 9239"/>
          <p:cNvGrpSpPr/>
          <p:nvPr/>
        </p:nvGrpSpPr>
        <p:grpSpPr>
          <a:xfrm>
            <a:off x="1762125" y="4334193"/>
            <a:ext cx="838200" cy="685800"/>
            <a:chOff x="0" y="0"/>
            <a:chExt cx="1549" cy="1351"/>
          </a:xfrm>
        </p:grpSpPr>
        <p:sp>
          <p:nvSpPr>
            <p:cNvPr id="9240"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41"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42"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43" name="直接连接符 9243"/>
          <p:cNvSpPr/>
          <p:nvPr/>
        </p:nvSpPr>
        <p:spPr>
          <a:xfrm>
            <a:off x="2371725" y="4958080"/>
            <a:ext cx="4800600" cy="0"/>
          </a:xfrm>
          <a:prstGeom prst="line">
            <a:avLst/>
          </a:prstGeom>
          <a:ln w="25400" cap="flat" cmpd="sng">
            <a:solidFill>
              <a:schemeClr val="tx1"/>
            </a:solidFill>
            <a:prstDash val="sysDot"/>
            <a:round/>
            <a:headEnd type="none" w="med" len="med"/>
            <a:tailEnd type="oval" w="med" len="med"/>
          </a:ln>
        </p:spPr>
      </p:sp>
      <p:sp>
        <p:nvSpPr>
          <p:cNvPr id="9244" name="文本框 9244"/>
          <p:cNvSpPr txBox="1"/>
          <p:nvPr/>
        </p:nvSpPr>
        <p:spPr>
          <a:xfrm>
            <a:off x="2604345" y="4374803"/>
            <a:ext cx="4715618" cy="523220"/>
          </a:xfrm>
          <a:prstGeom prst="rect">
            <a:avLst/>
          </a:prstGeom>
          <a:noFill/>
          <a:ln w="9525">
            <a:noFill/>
          </a:ln>
        </p:spPr>
        <p:txBody>
          <a:bodyPr wrap="square" anchor="t">
            <a:spAutoFit/>
          </a:bodyPr>
          <a:lstStyle/>
          <a:p>
            <a:pPr lvl="0"/>
            <a:r>
              <a:rPr lang="zh-CN" altLang="zh-CN" sz="2800" b="1" dirty="0">
                <a:latin typeface="黑体" panose="02010609060101010101" pitchFamily="2" charset="-122"/>
                <a:ea typeface="黑体" panose="02010609060101010101" pitchFamily="2" charset="-122"/>
              </a:rPr>
              <a:t>数字签名技术</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9245" name="文本框 9245"/>
          <p:cNvSpPr txBox="1"/>
          <p:nvPr/>
        </p:nvSpPr>
        <p:spPr>
          <a:xfrm>
            <a:off x="1829299" y="4410393"/>
            <a:ext cx="684803"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2.4</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46" name="标题 9246"/>
          <p:cNvSpPr>
            <a:spLocks noGrp="1"/>
          </p:cNvSpPr>
          <p:nvPr>
            <p:ph type="title"/>
          </p:nvPr>
        </p:nvSpPr>
        <p:spPr>
          <a:prstGeom prst="rect">
            <a:avLst/>
          </a:prstGeom>
          <a:noFill/>
          <a:ln>
            <a:noFill/>
          </a:ln>
        </p:spPr>
        <p:txBody>
          <a:bodyPr anchor="t"/>
          <a:lstStyle/>
          <a:p>
            <a:r>
              <a:rPr lang="zh-CN" altLang="en-US">
                <a:ea typeface="宋体" panose="02010600030101010101" pitchFamily="2" charset="-122"/>
              </a:rPr>
              <a:t>本章目录</a:t>
            </a:r>
            <a:endParaRPr lang="zh-CN" altLang="en-US">
              <a:ea typeface="宋体" panose="02010600030101010101" pitchFamily="2" charset="-122"/>
            </a:endParaRPr>
          </a:p>
        </p:txBody>
      </p:sp>
      <p:grpSp>
        <p:nvGrpSpPr>
          <p:cNvPr id="4" name="组合 9239"/>
          <p:cNvGrpSpPr/>
          <p:nvPr/>
        </p:nvGrpSpPr>
        <p:grpSpPr>
          <a:xfrm>
            <a:off x="1750695" y="5255578"/>
            <a:ext cx="838200" cy="685800"/>
            <a:chOff x="0" y="0"/>
            <a:chExt cx="1549" cy="1351"/>
          </a:xfrm>
        </p:grpSpPr>
        <p:sp>
          <p:nvSpPr>
            <p:cNvPr id="5"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6"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7"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8" name="直接连接符 9243"/>
          <p:cNvSpPr/>
          <p:nvPr/>
        </p:nvSpPr>
        <p:spPr>
          <a:xfrm>
            <a:off x="2360295" y="5879465"/>
            <a:ext cx="4800600" cy="0"/>
          </a:xfrm>
          <a:prstGeom prst="line">
            <a:avLst/>
          </a:prstGeom>
          <a:ln w="25400" cap="flat" cmpd="sng">
            <a:solidFill>
              <a:schemeClr val="tx1"/>
            </a:solidFill>
            <a:prstDash val="sysDot"/>
            <a:round/>
            <a:headEnd type="none" w="med" len="med"/>
            <a:tailEnd type="oval" w="med" len="med"/>
          </a:ln>
        </p:spPr>
      </p:sp>
      <p:sp>
        <p:nvSpPr>
          <p:cNvPr id="9" name="文本框 9244"/>
          <p:cNvSpPr txBox="1"/>
          <p:nvPr/>
        </p:nvSpPr>
        <p:spPr>
          <a:xfrm>
            <a:off x="2541342" y="5296188"/>
            <a:ext cx="5279318" cy="523220"/>
          </a:xfrm>
          <a:prstGeom prst="rect">
            <a:avLst/>
          </a:prstGeom>
          <a:noFill/>
          <a:ln w="9525">
            <a:noFill/>
          </a:ln>
        </p:spPr>
        <p:txBody>
          <a:bodyPr wrap="square" anchor="t">
            <a:spAutoFit/>
          </a:bodyPr>
          <a:lstStyle/>
          <a:p>
            <a:r>
              <a:rPr lang="zh-CN" altLang="zh-CN" sz="2800" b="1" dirty="0"/>
              <a:t>电子商务认证技术</a:t>
            </a:r>
            <a:endParaRPr lang="zh-CN" altLang="zh-CN" sz="2800" b="1" dirty="0"/>
          </a:p>
        </p:txBody>
      </p:sp>
      <p:sp>
        <p:nvSpPr>
          <p:cNvPr id="10" name="文本框 9245"/>
          <p:cNvSpPr txBox="1"/>
          <p:nvPr/>
        </p:nvSpPr>
        <p:spPr>
          <a:xfrm>
            <a:off x="1799396" y="5348970"/>
            <a:ext cx="684803"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2.5</a:t>
            </a:r>
            <a:endParaRPr lang="en-US" altLang="zh-CN" sz="2800" b="1" dirty="0">
              <a:solidFill>
                <a:schemeClr val="bg1"/>
              </a:solidFill>
              <a:latin typeface="Arial" panose="020B0604020202020204" pitchFamily="34" charset="0"/>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zh-CN" altLang="zh-CN" dirty="0" smtClean="0">
                <a:effectLst/>
              </a:rPr>
              <a:t>几种常用的分组密码的加密算法。</a:t>
            </a:r>
            <a:endParaRPr lang="zh-CN" altLang="en-US" dirty="0"/>
          </a:p>
        </p:txBody>
      </p:sp>
      <p:sp>
        <p:nvSpPr>
          <p:cNvPr id="3" name="内容占位符 2"/>
          <p:cNvSpPr>
            <a:spLocks noGrp="1"/>
          </p:cNvSpPr>
          <p:nvPr>
            <p:ph idx="1"/>
          </p:nvPr>
        </p:nvSpPr>
        <p:spPr>
          <a:xfrm>
            <a:off x="611188" y="1268413"/>
            <a:ext cx="7993062" cy="5954002"/>
          </a:xfrm>
        </p:spPr>
        <p:txBody>
          <a:bodyPr/>
          <a:lstStyle/>
          <a:p>
            <a:pPr>
              <a:defRPr/>
            </a:pPr>
            <a:r>
              <a:rPr lang="zh-CN" altLang="zh-CN" sz="2400" dirty="0">
                <a:effectLst/>
              </a:rPr>
              <a:t>①</a:t>
            </a:r>
            <a:r>
              <a:rPr lang="en-US" altLang="zh-CN" sz="2400" dirty="0">
                <a:effectLst/>
              </a:rPr>
              <a:t>IDEA</a:t>
            </a:r>
            <a:r>
              <a:rPr lang="zh-CN" altLang="zh-CN" sz="2400" dirty="0">
                <a:effectLst/>
              </a:rPr>
              <a:t>算法</a:t>
            </a:r>
            <a:endParaRPr lang="zh-CN" altLang="zh-CN" sz="2400" dirty="0">
              <a:effectLst/>
            </a:endParaRPr>
          </a:p>
          <a:p>
            <a:pPr>
              <a:defRPr/>
            </a:pPr>
            <a:r>
              <a:rPr lang="en-US" altLang="zh-CN" sz="2400" dirty="0">
                <a:effectLst/>
              </a:rPr>
              <a:t>IDEA</a:t>
            </a:r>
            <a:r>
              <a:rPr lang="zh-CN" altLang="zh-CN" sz="2400" dirty="0">
                <a:effectLst/>
              </a:rPr>
              <a:t>算法的密钥长度为</a:t>
            </a:r>
            <a:r>
              <a:rPr lang="en-US" altLang="zh-CN" sz="2400" dirty="0">
                <a:effectLst/>
              </a:rPr>
              <a:t>128</a:t>
            </a:r>
            <a:r>
              <a:rPr lang="zh-CN" altLang="zh-CN" sz="2400" dirty="0">
                <a:effectLst/>
              </a:rPr>
              <a:t>位。设计者尽最大努力使该算法不受差分密码分析的影响，来学嘉已证明</a:t>
            </a:r>
            <a:r>
              <a:rPr lang="en-US" altLang="zh-CN" sz="2400" dirty="0">
                <a:effectLst/>
              </a:rPr>
              <a:t>IDEA</a:t>
            </a:r>
            <a:r>
              <a:rPr lang="zh-CN" altLang="zh-CN" sz="2400" dirty="0">
                <a:effectLst/>
              </a:rPr>
              <a:t>算法在其</a:t>
            </a:r>
            <a:r>
              <a:rPr lang="en-US" altLang="zh-CN" sz="2400" dirty="0">
                <a:effectLst/>
              </a:rPr>
              <a:t>8</a:t>
            </a:r>
            <a:r>
              <a:rPr lang="zh-CN" altLang="zh-CN" sz="2400" dirty="0">
                <a:effectLst/>
              </a:rPr>
              <a:t>圈迭代的第</a:t>
            </a:r>
            <a:r>
              <a:rPr lang="en-US" altLang="zh-CN" sz="2400" dirty="0">
                <a:effectLst/>
              </a:rPr>
              <a:t>4</a:t>
            </a:r>
            <a:r>
              <a:rPr lang="zh-CN" altLang="zh-CN" sz="2400" dirty="0">
                <a:effectLst/>
              </a:rPr>
              <a:t>圈之后便不受差分密码分析的影响了。假定穷举法攻击有效的话，那么即使设计一种每秒钟可以试验</a:t>
            </a:r>
            <a:r>
              <a:rPr lang="en-US" altLang="zh-CN" sz="2400" dirty="0">
                <a:effectLst/>
              </a:rPr>
              <a:t>10</a:t>
            </a:r>
            <a:r>
              <a:rPr lang="zh-CN" altLang="zh-CN" sz="2400" dirty="0">
                <a:effectLst/>
              </a:rPr>
              <a:t>亿个密钥的专用芯片，并将</a:t>
            </a:r>
            <a:r>
              <a:rPr lang="en-US" altLang="zh-CN" sz="2400" dirty="0">
                <a:effectLst/>
              </a:rPr>
              <a:t>10</a:t>
            </a:r>
            <a:r>
              <a:rPr lang="zh-CN" altLang="zh-CN" sz="2400" dirty="0">
                <a:effectLst/>
              </a:rPr>
              <a:t>亿片这样的芯片用于此项工作，仍需</a:t>
            </a:r>
            <a:r>
              <a:rPr lang="en-US" altLang="zh-CN" sz="2400" dirty="0">
                <a:effectLst/>
              </a:rPr>
              <a:t>1013</a:t>
            </a:r>
            <a:r>
              <a:rPr lang="zh-CN" altLang="zh-CN" sz="2400" dirty="0">
                <a:effectLst/>
              </a:rPr>
              <a:t>年才能解决问题；另一方面，若用</a:t>
            </a:r>
            <a:r>
              <a:rPr lang="en-US" altLang="zh-CN" sz="2400" dirty="0">
                <a:effectLst/>
              </a:rPr>
              <a:t>1024</a:t>
            </a:r>
            <a:r>
              <a:rPr lang="zh-CN" altLang="zh-CN" sz="2400" dirty="0">
                <a:effectLst/>
              </a:rPr>
              <a:t>片这样的芯片，有可能在一天内找到密钥，不过人们还无法找到足够的硅原子来制造这样一台机器。目前，尚无一篇公开发表的试图对</a:t>
            </a:r>
            <a:r>
              <a:rPr lang="en-US" altLang="zh-CN" sz="2400" dirty="0">
                <a:effectLst/>
              </a:rPr>
              <a:t>IDEA</a:t>
            </a:r>
            <a:r>
              <a:rPr lang="zh-CN" altLang="zh-CN" sz="2400" dirty="0">
                <a:effectLst/>
              </a:rPr>
              <a:t>进行密码分析的文章。因此就现在来看，应当说</a:t>
            </a:r>
            <a:r>
              <a:rPr lang="en-US" altLang="zh-CN" sz="2400" dirty="0">
                <a:effectLst/>
              </a:rPr>
              <a:t>IDEA</a:t>
            </a:r>
            <a:r>
              <a:rPr lang="zh-CN" altLang="zh-CN" sz="2400" dirty="0">
                <a:effectLst/>
              </a:rPr>
              <a:t>是非常安全的。</a:t>
            </a:r>
            <a:endParaRPr lang="zh-CN" altLang="zh-CN" sz="2400" dirty="0">
              <a:effectLst/>
            </a:endParaRPr>
          </a:p>
          <a:p>
            <a:pPr>
              <a:defRPr/>
            </a:pPr>
            <a:endParaRPr lang="zh-CN" altLang="en-US" sz="24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367FA24A-BFD1-488F-87DC-5B669A4F05DF}" type="slidenum">
              <a:rPr lang="en-US" altLang="zh-CN" smtClean="0"/>
            </a:fld>
            <a:endParaRPr lang="en-US" altLang="zh-CN"/>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zh-CN" altLang="zh-CN" dirty="0" smtClean="0">
                <a:effectLst/>
              </a:rPr>
              <a:t>②</a:t>
            </a:r>
            <a:r>
              <a:rPr lang="en-US" altLang="zh-CN" dirty="0" smtClean="0">
                <a:effectLst/>
              </a:rPr>
              <a:t>FEAL-8</a:t>
            </a:r>
            <a:r>
              <a:rPr lang="zh-CN" altLang="zh-CN" dirty="0" smtClean="0">
                <a:effectLst/>
              </a:rPr>
              <a:t>密码算法</a:t>
            </a:r>
            <a:endParaRPr lang="zh-CN" altLang="en-US" dirty="0"/>
          </a:p>
        </p:txBody>
      </p:sp>
      <p:sp>
        <p:nvSpPr>
          <p:cNvPr id="3" name="内容占位符 2"/>
          <p:cNvSpPr>
            <a:spLocks noGrp="1"/>
          </p:cNvSpPr>
          <p:nvPr>
            <p:ph idx="1"/>
          </p:nvPr>
        </p:nvSpPr>
        <p:spPr>
          <a:xfrm>
            <a:off x="611188" y="1268413"/>
            <a:ext cx="7993062" cy="5067606"/>
          </a:xfrm>
        </p:spPr>
        <p:txBody>
          <a:bodyPr/>
          <a:lstStyle/>
          <a:p>
            <a:pPr>
              <a:defRPr/>
            </a:pPr>
            <a:r>
              <a:rPr lang="en-US" altLang="zh-CN" sz="2400" dirty="0">
                <a:effectLst/>
              </a:rPr>
              <a:t>FEAL</a:t>
            </a:r>
            <a:r>
              <a:rPr lang="zh-CN" altLang="zh-CN" sz="2400" dirty="0">
                <a:effectLst/>
              </a:rPr>
              <a:t>密码算法是日本</a:t>
            </a:r>
            <a:r>
              <a:rPr lang="en-US" altLang="zh-CN" sz="2400" dirty="0">
                <a:effectLst/>
              </a:rPr>
              <a:t>NTT </a:t>
            </a:r>
            <a:r>
              <a:rPr lang="zh-CN" altLang="zh-CN" sz="2400" dirty="0">
                <a:effectLst/>
              </a:rPr>
              <a:t>（日本电报电话公司）的清水（</a:t>
            </a:r>
            <a:r>
              <a:rPr lang="en-US" altLang="zh-CN" sz="2400" dirty="0" err="1">
                <a:effectLst/>
              </a:rPr>
              <a:t>Shimizi</a:t>
            </a:r>
            <a:r>
              <a:rPr lang="zh-CN" altLang="zh-CN" sz="2400" dirty="0">
                <a:effectLst/>
              </a:rPr>
              <a:t>）和宫口 （</a:t>
            </a:r>
            <a:r>
              <a:rPr lang="en-US" altLang="zh-CN" sz="2400" dirty="0" err="1">
                <a:effectLst/>
              </a:rPr>
              <a:t>Miyaguchi</a:t>
            </a:r>
            <a:r>
              <a:rPr lang="zh-CN" altLang="zh-CN" sz="2400" dirty="0">
                <a:effectLst/>
              </a:rPr>
              <a:t>） 设计的。作为一种分组密码，与</a:t>
            </a:r>
            <a:r>
              <a:rPr lang="en-US" altLang="zh-CN" sz="2400" dirty="0">
                <a:effectLst/>
              </a:rPr>
              <a:t>DES</a:t>
            </a:r>
            <a:r>
              <a:rPr lang="zh-CN" altLang="zh-CN" sz="2400" dirty="0">
                <a:effectLst/>
              </a:rPr>
              <a:t>相比，其主要想法为增加每一圈迭代的算法强度，因此可以通过减少迭代次数而提高运算速度。</a:t>
            </a:r>
            <a:endParaRPr lang="zh-CN" altLang="zh-CN" sz="2400" dirty="0">
              <a:effectLst/>
            </a:endParaRPr>
          </a:p>
          <a:p>
            <a:pPr>
              <a:defRPr/>
            </a:pPr>
            <a:r>
              <a:rPr lang="en-US" altLang="zh-CN" sz="2400" dirty="0">
                <a:effectLst/>
              </a:rPr>
              <a:t>FEAL-8</a:t>
            </a:r>
            <a:r>
              <a:rPr lang="zh-CN" altLang="zh-CN" sz="2400" dirty="0">
                <a:effectLst/>
              </a:rPr>
              <a:t>即为</a:t>
            </a:r>
            <a:r>
              <a:rPr lang="en-US" altLang="zh-CN" sz="2400" dirty="0">
                <a:effectLst/>
              </a:rPr>
              <a:t>8</a:t>
            </a:r>
            <a:r>
              <a:rPr lang="zh-CN" altLang="zh-CN" sz="2400" dirty="0">
                <a:effectLst/>
              </a:rPr>
              <a:t>圈迭代的</a:t>
            </a:r>
            <a:r>
              <a:rPr lang="en-US" altLang="zh-CN" sz="2400" dirty="0">
                <a:effectLst/>
              </a:rPr>
              <a:t>FEAL</a:t>
            </a:r>
            <a:r>
              <a:rPr lang="zh-CN" altLang="zh-CN" sz="2400" dirty="0">
                <a:effectLst/>
              </a:rPr>
              <a:t>密码算法。</a:t>
            </a:r>
            <a:r>
              <a:rPr lang="en-US" altLang="zh-CN" sz="2400" dirty="0">
                <a:effectLst/>
              </a:rPr>
              <a:t>FEAL</a:t>
            </a:r>
            <a:r>
              <a:rPr lang="zh-CN" altLang="zh-CN" sz="2400" dirty="0">
                <a:effectLst/>
              </a:rPr>
              <a:t>密码算法推出之后，引起有关专家的注意。密码专家比哈姆和沙米尔利用密码分析技术发现，可以用比穷举法更快的速度破译</a:t>
            </a:r>
            <a:r>
              <a:rPr lang="en-US" altLang="zh-CN" sz="2400" dirty="0">
                <a:effectLst/>
              </a:rPr>
              <a:t>FEAL</a:t>
            </a:r>
            <a:r>
              <a:rPr lang="zh-CN" altLang="zh-CN" sz="2400" dirty="0">
                <a:effectLst/>
              </a:rPr>
              <a:t>密码。如</a:t>
            </a:r>
            <a:r>
              <a:rPr lang="en-US" altLang="zh-CN" sz="2400" dirty="0">
                <a:effectLst/>
              </a:rPr>
              <a:t>FEAL-8</a:t>
            </a:r>
            <a:r>
              <a:rPr lang="zh-CN" altLang="zh-CN" sz="2400" dirty="0">
                <a:effectLst/>
              </a:rPr>
              <a:t>只需</a:t>
            </a:r>
            <a:r>
              <a:rPr lang="en-US" altLang="zh-CN" sz="2400" dirty="0">
                <a:effectLst/>
              </a:rPr>
              <a:t>2000</a:t>
            </a:r>
            <a:r>
              <a:rPr lang="zh-CN" altLang="zh-CN" sz="2400" dirty="0">
                <a:effectLst/>
              </a:rPr>
              <a:t>个选择明文即可破译，而</a:t>
            </a:r>
            <a:r>
              <a:rPr lang="en-US" altLang="zh-CN" sz="2400" dirty="0">
                <a:effectLst/>
              </a:rPr>
              <a:t>FEAL-4</a:t>
            </a:r>
            <a:r>
              <a:rPr lang="zh-CN" altLang="zh-CN" sz="2400" dirty="0">
                <a:effectLst/>
              </a:rPr>
              <a:t>更只需</a:t>
            </a:r>
            <a:r>
              <a:rPr lang="en-US" altLang="zh-CN" sz="2400" dirty="0">
                <a:effectLst/>
              </a:rPr>
              <a:t>8</a:t>
            </a:r>
            <a:r>
              <a:rPr lang="zh-CN" altLang="zh-CN" sz="2400" dirty="0">
                <a:effectLst/>
              </a:rPr>
              <a:t>个精心选择的明文便可破译。</a:t>
            </a:r>
            <a:endParaRPr lang="zh-CN" altLang="zh-CN" sz="2400" dirty="0">
              <a:effectLst/>
            </a:endParaRPr>
          </a:p>
          <a:p>
            <a:pPr>
              <a:defRPr/>
            </a:pPr>
            <a:endParaRPr lang="zh-CN" altLang="en-US" sz="24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D43F17FF-276B-4DF5-9526-C9713D6945F1}" type="slidenum">
              <a:rPr lang="en-US" altLang="zh-CN" smtClean="0"/>
            </a:fld>
            <a:endParaRPr lang="en-US" altLang="zh-CN"/>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188" y="1268413"/>
            <a:ext cx="7993062" cy="4606925"/>
          </a:xfrm>
        </p:spPr>
        <p:txBody>
          <a:bodyPr/>
          <a:lstStyle/>
          <a:p>
            <a:pPr>
              <a:defRPr/>
            </a:pPr>
            <a:r>
              <a:rPr lang="zh-CN" altLang="zh-CN" sz="2000" dirty="0">
                <a:effectLst/>
              </a:rPr>
              <a:t>③</a:t>
            </a:r>
            <a:r>
              <a:rPr lang="en-US" altLang="zh-CN" sz="2000" dirty="0">
                <a:effectLst/>
              </a:rPr>
              <a:t>SAFER K-64</a:t>
            </a:r>
            <a:r>
              <a:rPr lang="zh-CN" altLang="zh-CN" sz="2000" dirty="0">
                <a:effectLst/>
              </a:rPr>
              <a:t>算法</a:t>
            </a:r>
            <a:endParaRPr lang="zh-CN" altLang="zh-CN" sz="2000" dirty="0">
              <a:effectLst/>
            </a:endParaRPr>
          </a:p>
          <a:p>
            <a:pPr>
              <a:defRPr/>
            </a:pPr>
            <a:r>
              <a:rPr lang="en-US" altLang="zh-CN" sz="2000" dirty="0">
                <a:effectLst/>
              </a:rPr>
              <a:t>SAFER K-64</a:t>
            </a:r>
            <a:r>
              <a:rPr lang="zh-CN" altLang="zh-CN" sz="2000" dirty="0">
                <a:effectLst/>
              </a:rPr>
              <a:t>是</a:t>
            </a:r>
            <a:r>
              <a:rPr lang="en-US" altLang="zh-CN" sz="2000" dirty="0">
                <a:effectLst/>
              </a:rPr>
              <a:t>Massey</a:t>
            </a:r>
            <a:r>
              <a:rPr lang="zh-CN" altLang="zh-CN" sz="2000" dirty="0">
                <a:effectLst/>
              </a:rPr>
              <a:t>于</a:t>
            </a:r>
            <a:r>
              <a:rPr lang="en-US" altLang="zh-CN" sz="2000" dirty="0">
                <a:effectLst/>
              </a:rPr>
              <a:t>1993</a:t>
            </a:r>
            <a:r>
              <a:rPr lang="zh-CN" altLang="zh-CN" sz="2000" dirty="0">
                <a:effectLst/>
              </a:rPr>
              <a:t>年提出的一种面向字节的迭代分组密码，它的分组长度和密钥长度均为</a:t>
            </a:r>
            <a:r>
              <a:rPr lang="en-US" altLang="zh-CN" sz="2000" dirty="0">
                <a:effectLst/>
              </a:rPr>
              <a:t>64</a:t>
            </a:r>
            <a:r>
              <a:rPr lang="zh-CN" altLang="zh-CN" sz="2000" dirty="0">
                <a:effectLst/>
              </a:rPr>
              <a:t>比特。</a:t>
            </a:r>
            <a:r>
              <a:rPr lang="en-US" altLang="zh-CN" sz="2000" dirty="0">
                <a:effectLst/>
              </a:rPr>
              <a:t>SAFER K-64</a:t>
            </a:r>
            <a:r>
              <a:rPr lang="zh-CN" altLang="zh-CN" sz="2000" dirty="0">
                <a:effectLst/>
              </a:rPr>
              <a:t>既适合于硬件实现又适合于软件实现。</a:t>
            </a:r>
            <a:r>
              <a:rPr lang="en-US" altLang="zh-CN" sz="2000" dirty="0">
                <a:effectLst/>
              </a:rPr>
              <a:t>1995</a:t>
            </a:r>
            <a:r>
              <a:rPr lang="zh-CN" altLang="zh-CN" sz="2000" dirty="0">
                <a:effectLst/>
              </a:rPr>
              <a:t>年</a:t>
            </a:r>
            <a:r>
              <a:rPr lang="en-US" altLang="zh-CN" sz="2000" dirty="0">
                <a:effectLst/>
              </a:rPr>
              <a:t>Massey</a:t>
            </a:r>
            <a:r>
              <a:rPr lang="zh-CN" altLang="zh-CN" sz="2000" dirty="0">
                <a:effectLst/>
              </a:rPr>
              <a:t>将</a:t>
            </a:r>
            <a:r>
              <a:rPr lang="en-US" altLang="zh-CN" sz="2000" dirty="0">
                <a:effectLst/>
              </a:rPr>
              <a:t>SAFER K-64</a:t>
            </a:r>
            <a:r>
              <a:rPr lang="zh-CN" altLang="zh-CN" sz="2000" dirty="0">
                <a:effectLst/>
              </a:rPr>
              <a:t>的密钥长度修改为</a:t>
            </a:r>
            <a:r>
              <a:rPr lang="en-US" altLang="zh-CN" sz="2000" dirty="0">
                <a:effectLst/>
              </a:rPr>
              <a:t>128</a:t>
            </a:r>
            <a:r>
              <a:rPr lang="zh-CN" altLang="zh-CN" sz="2000" dirty="0">
                <a:effectLst/>
              </a:rPr>
              <a:t>比特。设计者建议使用</a:t>
            </a:r>
            <a:r>
              <a:rPr lang="en-US" altLang="zh-CN" sz="2000" dirty="0">
                <a:effectLst/>
              </a:rPr>
              <a:t>6</a:t>
            </a:r>
            <a:r>
              <a:rPr lang="zh-CN" altLang="zh-CN" sz="2000" dirty="0">
                <a:effectLst/>
              </a:rPr>
              <a:t>圈</a:t>
            </a:r>
            <a:r>
              <a:rPr lang="en-US" altLang="zh-CN" sz="2000" dirty="0">
                <a:effectLst/>
              </a:rPr>
              <a:t>SAFER K-64</a:t>
            </a:r>
            <a:r>
              <a:rPr lang="zh-CN" altLang="zh-CN" sz="2000" dirty="0">
                <a:effectLst/>
              </a:rPr>
              <a:t>，实际上，它可以是任意圈。每一圈都使用了两个面向字节的不同的非线性变换，两个</a:t>
            </a:r>
            <a:r>
              <a:rPr lang="en-US" altLang="zh-CN" sz="2000" dirty="0">
                <a:effectLst/>
              </a:rPr>
              <a:t>64</a:t>
            </a:r>
            <a:r>
              <a:rPr lang="zh-CN" altLang="zh-CN" sz="2000" dirty="0">
                <a:effectLst/>
              </a:rPr>
              <a:t>比特长的子密钥和一个三级线性层的伪</a:t>
            </a:r>
            <a:r>
              <a:rPr lang="en-US" altLang="zh-CN" sz="2000" dirty="0" err="1">
                <a:effectLst/>
              </a:rPr>
              <a:t>Hadamard</a:t>
            </a:r>
            <a:r>
              <a:rPr lang="zh-CN" altLang="zh-CN" sz="2000" dirty="0">
                <a:effectLst/>
              </a:rPr>
              <a:t>变换。伪</a:t>
            </a:r>
            <a:r>
              <a:rPr lang="en-US" altLang="zh-CN" sz="2000" dirty="0" err="1">
                <a:effectLst/>
              </a:rPr>
              <a:t>Hadamard</a:t>
            </a:r>
            <a:r>
              <a:rPr lang="zh-CN" altLang="zh-CN" sz="2000" dirty="0">
                <a:effectLst/>
              </a:rPr>
              <a:t>变换的作用是实现“扩散”。最后一圈末，再经过一个输出变换形成密文。</a:t>
            </a:r>
            <a:endParaRPr lang="zh-CN" altLang="zh-CN" sz="2000" dirty="0">
              <a:effectLst/>
            </a:endParaRPr>
          </a:p>
          <a:p>
            <a:pPr>
              <a:defRPr/>
            </a:pPr>
            <a:r>
              <a:rPr lang="en-US" altLang="zh-CN" sz="2000" dirty="0">
                <a:effectLst/>
              </a:rPr>
              <a:t>SAFER K-64</a:t>
            </a:r>
            <a:r>
              <a:rPr lang="zh-CN" altLang="zh-CN" sz="2000" dirty="0">
                <a:effectLst/>
              </a:rPr>
              <a:t>是一种</a:t>
            </a:r>
            <a:r>
              <a:rPr lang="en-US" altLang="zh-CN" sz="2000" dirty="0">
                <a:effectLst/>
              </a:rPr>
              <a:t>Markov</a:t>
            </a:r>
            <a:r>
              <a:rPr lang="zh-CN" altLang="zh-CN" sz="2000" dirty="0">
                <a:effectLst/>
              </a:rPr>
              <a:t>密码，而</a:t>
            </a:r>
            <a:r>
              <a:rPr lang="en-US" altLang="zh-CN" sz="2000" dirty="0">
                <a:effectLst/>
              </a:rPr>
              <a:t>Markov</a:t>
            </a:r>
            <a:r>
              <a:rPr lang="zh-CN" altLang="zh-CN" sz="2000" dirty="0">
                <a:effectLst/>
              </a:rPr>
              <a:t>密码关于能抵抗差分分析的能力的研究已有一些成果。</a:t>
            </a:r>
            <a:r>
              <a:rPr lang="en-US" altLang="zh-CN" sz="2000" dirty="0">
                <a:effectLst/>
              </a:rPr>
              <a:t>Massey</a:t>
            </a:r>
            <a:r>
              <a:rPr lang="zh-CN" altLang="zh-CN" sz="2000" dirty="0">
                <a:effectLst/>
              </a:rPr>
              <a:t>认为</a:t>
            </a:r>
            <a:r>
              <a:rPr lang="en-US" altLang="zh-CN" sz="2000" dirty="0">
                <a:effectLst/>
              </a:rPr>
              <a:t>6</a:t>
            </a:r>
            <a:r>
              <a:rPr lang="zh-CN" altLang="zh-CN" sz="2000" dirty="0">
                <a:effectLst/>
              </a:rPr>
              <a:t>圈</a:t>
            </a:r>
            <a:r>
              <a:rPr lang="en-US" altLang="zh-CN" sz="2000" dirty="0">
                <a:effectLst/>
              </a:rPr>
              <a:t>SAFER K-64</a:t>
            </a:r>
            <a:r>
              <a:rPr lang="zh-CN" altLang="zh-CN" sz="2000" dirty="0">
                <a:effectLst/>
              </a:rPr>
              <a:t>就能抵抗差分分析。</a:t>
            </a:r>
            <a:endParaRPr lang="zh-CN" altLang="en-US" sz="20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46F481A2-4002-4BBE-84B7-7FBE551BE25A}" type="slidenum">
              <a:rPr lang="en-US" altLang="zh-CN" smtClean="0"/>
            </a:fld>
            <a:endParaRPr lang="en-US" altLang="zh-CN"/>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188" y="1268413"/>
            <a:ext cx="7993062" cy="5067606"/>
          </a:xfrm>
        </p:spPr>
        <p:txBody>
          <a:bodyPr/>
          <a:lstStyle/>
          <a:p>
            <a:pPr>
              <a:defRPr/>
            </a:pPr>
            <a:r>
              <a:rPr lang="en-US" altLang="zh-CN" sz="2400" dirty="0">
                <a:effectLst/>
              </a:rPr>
              <a:t>RC5</a:t>
            </a:r>
            <a:r>
              <a:rPr lang="zh-CN" altLang="zh-CN" sz="2400" dirty="0">
                <a:effectLst/>
              </a:rPr>
              <a:t>是由</a:t>
            </a:r>
            <a:r>
              <a:rPr lang="en-US" altLang="zh-CN" sz="2400" dirty="0">
                <a:effectLst/>
              </a:rPr>
              <a:t>Ron Rivets</a:t>
            </a:r>
            <a:r>
              <a:rPr lang="zh-CN" altLang="zh-CN" sz="2400" dirty="0">
                <a:effectLst/>
              </a:rPr>
              <a:t>（公钥算法</a:t>
            </a:r>
            <a:r>
              <a:rPr lang="en-US" altLang="zh-CN" sz="2400" dirty="0">
                <a:effectLst/>
              </a:rPr>
              <a:t>RSA</a:t>
            </a:r>
            <a:r>
              <a:rPr lang="zh-CN" altLang="zh-CN" sz="2400" dirty="0">
                <a:effectLst/>
              </a:rPr>
              <a:t>的创始人之一） 在</a:t>
            </a:r>
            <a:r>
              <a:rPr lang="en-US" altLang="zh-CN" sz="2400" dirty="0">
                <a:effectLst/>
              </a:rPr>
              <a:t>1994</a:t>
            </a:r>
            <a:r>
              <a:rPr lang="zh-CN" altLang="zh-CN" sz="2400" dirty="0">
                <a:effectLst/>
              </a:rPr>
              <a:t>年开发出来的，其前身</a:t>
            </a:r>
            <a:r>
              <a:rPr lang="en-US" altLang="zh-CN" sz="2400" dirty="0">
                <a:effectLst/>
              </a:rPr>
              <a:t>RC4</a:t>
            </a:r>
            <a:r>
              <a:rPr lang="zh-CN" altLang="zh-CN" sz="2400" dirty="0">
                <a:effectLst/>
              </a:rPr>
              <a:t>的源代码在</a:t>
            </a:r>
            <a:r>
              <a:rPr lang="en-US" altLang="zh-CN" sz="2400" dirty="0">
                <a:effectLst/>
              </a:rPr>
              <a:t>1994</a:t>
            </a:r>
            <a:r>
              <a:rPr lang="zh-CN" altLang="zh-CN" sz="2400" dirty="0">
                <a:effectLst/>
              </a:rPr>
              <a:t>年</a:t>
            </a:r>
            <a:r>
              <a:rPr lang="en-US" altLang="zh-CN" sz="2400" dirty="0">
                <a:effectLst/>
              </a:rPr>
              <a:t>9</a:t>
            </a:r>
            <a:r>
              <a:rPr lang="zh-CN" altLang="zh-CN" sz="2400" dirty="0">
                <a:effectLst/>
              </a:rPr>
              <a:t>月被人匿名张贴到</a:t>
            </a:r>
            <a:r>
              <a:rPr lang="en-US" altLang="zh-CN" sz="2400" dirty="0" err="1">
                <a:effectLst/>
              </a:rPr>
              <a:t>Cypherpunks</a:t>
            </a:r>
            <a:r>
              <a:rPr lang="zh-CN" altLang="zh-CN" sz="2400" dirty="0">
                <a:effectLst/>
              </a:rPr>
              <a:t>邮件列表中，泄露了</a:t>
            </a:r>
            <a:r>
              <a:rPr lang="en-US" altLang="zh-CN" sz="2400" dirty="0">
                <a:effectLst/>
              </a:rPr>
              <a:t>RC4</a:t>
            </a:r>
            <a:r>
              <a:rPr lang="zh-CN" altLang="zh-CN" sz="2400" dirty="0">
                <a:effectLst/>
              </a:rPr>
              <a:t>的算法。</a:t>
            </a:r>
            <a:endParaRPr lang="zh-CN" altLang="zh-CN" sz="2400" dirty="0">
              <a:effectLst/>
            </a:endParaRPr>
          </a:p>
          <a:p>
            <a:pPr>
              <a:defRPr/>
            </a:pPr>
            <a:r>
              <a:rPr lang="en-US" altLang="zh-CN" sz="2400" dirty="0">
                <a:effectLst/>
              </a:rPr>
              <a:t>RC5</a:t>
            </a:r>
            <a:r>
              <a:rPr lang="zh-CN" altLang="zh-CN" sz="2400" dirty="0">
                <a:effectLst/>
              </a:rPr>
              <a:t>是在</a:t>
            </a:r>
            <a:r>
              <a:rPr lang="en-US" altLang="zh-CN" sz="2400" dirty="0">
                <a:effectLst/>
              </a:rPr>
              <a:t>RFC 2040</a:t>
            </a:r>
            <a:r>
              <a:rPr lang="zh-CN" altLang="zh-CN" sz="2400" dirty="0">
                <a:effectLst/>
              </a:rPr>
              <a:t>中定义的，</a:t>
            </a:r>
            <a:r>
              <a:rPr lang="en-US" altLang="zh-CN" sz="2400" dirty="0">
                <a:effectLst/>
              </a:rPr>
              <a:t>RSA</a:t>
            </a:r>
            <a:r>
              <a:rPr lang="zh-CN" altLang="zh-CN" sz="2400" dirty="0">
                <a:effectLst/>
              </a:rPr>
              <a:t>数据安全公司的很多产品都已经使用了</a:t>
            </a:r>
            <a:r>
              <a:rPr lang="en-US" altLang="zh-CN" sz="2400" dirty="0">
                <a:effectLst/>
              </a:rPr>
              <a:t>RC5</a:t>
            </a:r>
            <a:r>
              <a:rPr lang="zh-CN" altLang="zh-CN" sz="2400" dirty="0">
                <a:effectLst/>
              </a:rPr>
              <a:t>。它的特点是：分组长度</a:t>
            </a:r>
            <a:r>
              <a:rPr lang="en-US" altLang="zh-CN" sz="2400" dirty="0">
                <a:effectLst/>
              </a:rPr>
              <a:t>W</a:t>
            </a:r>
            <a:r>
              <a:rPr lang="zh-CN" altLang="zh-CN" sz="2400" dirty="0">
                <a:effectLst/>
              </a:rPr>
              <a:t>、密钥长度</a:t>
            </a:r>
            <a:r>
              <a:rPr lang="en-US" altLang="zh-CN" sz="2400" dirty="0">
                <a:effectLst/>
              </a:rPr>
              <a:t>b</a:t>
            </a:r>
            <a:r>
              <a:rPr lang="zh-CN" altLang="zh-CN" sz="2400" dirty="0">
                <a:effectLst/>
              </a:rPr>
              <a:t>和圈数</a:t>
            </a:r>
            <a:r>
              <a:rPr lang="en-US" altLang="zh-CN" sz="2400" dirty="0">
                <a:effectLst/>
              </a:rPr>
              <a:t>r</a:t>
            </a:r>
            <a:r>
              <a:rPr lang="zh-CN" altLang="zh-CN" sz="2400" dirty="0">
                <a:effectLst/>
              </a:rPr>
              <a:t>都是可变的，简记为</a:t>
            </a:r>
            <a:r>
              <a:rPr lang="en-US" altLang="zh-CN" sz="2400" dirty="0">
                <a:effectLst/>
              </a:rPr>
              <a:t>RC5-W/r/b</a:t>
            </a:r>
            <a:r>
              <a:rPr lang="zh-CN" altLang="zh-CN" sz="2400" dirty="0">
                <a:effectLst/>
              </a:rPr>
              <a:t>。该密码既适合于硬件实现又适合于软件实现，实现速度非常快。它主要通过数据循环来实现数据的扩散和混淆。每次循环的次数都依赖于输入数据，事先不可预测。</a:t>
            </a:r>
            <a:endParaRPr lang="zh-CN" altLang="zh-CN" sz="2400" dirty="0">
              <a:effectLst/>
            </a:endParaRPr>
          </a:p>
          <a:p>
            <a:pPr>
              <a:defRPr/>
            </a:pPr>
            <a:endParaRPr lang="zh-CN" altLang="en-US" sz="24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FD046BF5-615D-4897-A139-1CD07D9DA65B}" type="slidenum">
              <a:rPr lang="en-US" altLang="zh-CN" smtClean="0"/>
            </a:fld>
            <a:endParaRPr lang="en-US" altLang="zh-CN"/>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zh-CN" dirty="0">
                <a:effectLst/>
              </a:rPr>
              <a:t>⑥</a:t>
            </a:r>
            <a:r>
              <a:rPr lang="en-US" altLang="zh-CN" dirty="0">
                <a:effectLst/>
              </a:rPr>
              <a:t> AES</a:t>
            </a:r>
            <a:r>
              <a:rPr lang="zh-CN" altLang="zh-CN" dirty="0">
                <a:effectLst/>
              </a:rPr>
              <a:t>算法</a:t>
            </a:r>
            <a:endParaRPr lang="zh-CN" altLang="en-US" dirty="0"/>
          </a:p>
        </p:txBody>
      </p:sp>
      <p:sp>
        <p:nvSpPr>
          <p:cNvPr id="3" name="内容占位符 2"/>
          <p:cNvSpPr>
            <a:spLocks noGrp="1"/>
          </p:cNvSpPr>
          <p:nvPr>
            <p:ph idx="1"/>
          </p:nvPr>
        </p:nvSpPr>
        <p:spPr>
          <a:xfrm>
            <a:off x="611188" y="1268413"/>
            <a:ext cx="7993062" cy="1158875"/>
          </a:xfrm>
        </p:spPr>
        <p:txBody>
          <a:bodyPr/>
          <a:lstStyle/>
          <a:p>
            <a:pPr>
              <a:defRPr/>
            </a:pPr>
            <a:r>
              <a:rPr lang="en-US" altLang="zh-CN" dirty="0">
                <a:effectLst/>
              </a:rPr>
              <a:t>NIST</a:t>
            </a:r>
            <a:r>
              <a:rPr lang="zh-CN" altLang="zh-CN" dirty="0">
                <a:effectLst/>
              </a:rPr>
              <a:t>对</a:t>
            </a:r>
            <a:r>
              <a:rPr lang="en-US" altLang="zh-CN" dirty="0">
                <a:effectLst/>
              </a:rPr>
              <a:t>AES</a:t>
            </a:r>
            <a:r>
              <a:rPr lang="zh-CN" altLang="zh-CN" dirty="0">
                <a:effectLst/>
              </a:rPr>
              <a:t>候选算法有</a:t>
            </a:r>
            <a:r>
              <a:rPr lang="en-US" altLang="zh-CN" dirty="0">
                <a:effectLst/>
              </a:rPr>
              <a:t>3</a:t>
            </a:r>
            <a:r>
              <a:rPr lang="zh-CN" altLang="zh-CN" dirty="0">
                <a:effectLst/>
              </a:rPr>
              <a:t>条基本要求：①是对称密码体制，亦即秘密密钥算法；②算法应为分组密码算法；③算法明密文分组长度为</a:t>
            </a:r>
            <a:r>
              <a:rPr lang="en-US" altLang="zh-CN" dirty="0">
                <a:effectLst/>
              </a:rPr>
              <a:t>128</a:t>
            </a:r>
            <a:r>
              <a:rPr lang="zh-CN" altLang="zh-CN" dirty="0">
                <a:effectLst/>
              </a:rPr>
              <a:t>比特，应支持</a:t>
            </a:r>
            <a:r>
              <a:rPr lang="en-US" altLang="zh-CN" dirty="0">
                <a:effectLst/>
              </a:rPr>
              <a:t>128</a:t>
            </a:r>
            <a:r>
              <a:rPr lang="zh-CN" altLang="zh-CN" dirty="0">
                <a:effectLst/>
              </a:rPr>
              <a:t>比特、</a:t>
            </a:r>
            <a:r>
              <a:rPr lang="en-US" altLang="zh-CN" dirty="0">
                <a:effectLst/>
              </a:rPr>
              <a:t>192</a:t>
            </a:r>
            <a:r>
              <a:rPr lang="zh-CN" altLang="zh-CN" dirty="0">
                <a:effectLst/>
              </a:rPr>
              <a:t>比特、</a:t>
            </a:r>
            <a:r>
              <a:rPr lang="en-US" altLang="zh-CN" dirty="0">
                <a:effectLst/>
              </a:rPr>
              <a:t>256</a:t>
            </a:r>
            <a:r>
              <a:rPr lang="zh-CN" altLang="zh-CN" dirty="0">
                <a:effectLst/>
              </a:rPr>
              <a:t>比特的密钥长度。</a:t>
            </a: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C399179-135D-42AC-8F3D-A8B558DA9DE5}" type="slidenum">
              <a:rPr lang="en-US" altLang="zh-CN" smtClean="0"/>
            </a:fld>
            <a:endParaRPr lang="en-US" altLang="zh-CN"/>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b="0" dirty="0" smtClean="0">
                <a:effectLst/>
              </a:rPr>
              <a:t>2.2.2  </a:t>
            </a:r>
            <a:r>
              <a:rPr lang="zh-CN" altLang="zh-CN" b="0" dirty="0" smtClean="0">
                <a:effectLst/>
              </a:rPr>
              <a:t>非对称加密</a:t>
            </a:r>
            <a:endParaRPr lang="zh-CN" altLang="en-US" dirty="0"/>
          </a:p>
        </p:txBody>
      </p:sp>
      <p:sp>
        <p:nvSpPr>
          <p:cNvPr id="3" name="内容占位符 2"/>
          <p:cNvSpPr>
            <a:spLocks noGrp="1"/>
          </p:cNvSpPr>
          <p:nvPr>
            <p:ph idx="1"/>
          </p:nvPr>
        </p:nvSpPr>
        <p:spPr>
          <a:xfrm>
            <a:off x="611188" y="1268413"/>
            <a:ext cx="7993062" cy="5508944"/>
          </a:xfrm>
        </p:spPr>
        <p:txBody>
          <a:bodyPr/>
          <a:lstStyle/>
          <a:p>
            <a:pPr>
              <a:defRPr/>
            </a:pPr>
            <a:r>
              <a:rPr lang="en-US" altLang="zh-CN" sz="2400" dirty="0">
                <a:effectLst/>
              </a:rPr>
              <a:t>1</a:t>
            </a:r>
            <a:r>
              <a:rPr lang="zh-CN" altLang="zh-CN" sz="2400" dirty="0">
                <a:effectLst/>
              </a:rPr>
              <a:t>．非对称密钥加密概述</a:t>
            </a:r>
            <a:endParaRPr lang="zh-CN" altLang="zh-CN" sz="2400" dirty="0">
              <a:effectLst/>
            </a:endParaRPr>
          </a:p>
          <a:p>
            <a:pPr>
              <a:defRPr/>
            </a:pPr>
            <a:r>
              <a:rPr lang="zh-CN" altLang="zh-CN" sz="2400" dirty="0">
                <a:effectLst/>
              </a:rPr>
              <a:t>非对称密钥加密体制又称双钥加密体制。该加密体制是由</a:t>
            </a:r>
            <a:r>
              <a:rPr lang="en-US" altLang="zh-CN" sz="2400" dirty="0" err="1">
                <a:effectLst/>
              </a:rPr>
              <a:t>Diffie</a:t>
            </a:r>
            <a:r>
              <a:rPr lang="zh-CN" altLang="zh-CN" sz="2400" dirty="0">
                <a:effectLst/>
              </a:rPr>
              <a:t>和</a:t>
            </a:r>
            <a:r>
              <a:rPr lang="en-US" altLang="zh-CN" sz="2400" dirty="0">
                <a:effectLst/>
              </a:rPr>
              <a:t>Hellman</a:t>
            </a:r>
            <a:r>
              <a:rPr lang="zh-CN" altLang="zh-CN" sz="2400" dirty="0">
                <a:effectLst/>
              </a:rPr>
              <a:t>于</a:t>
            </a:r>
            <a:r>
              <a:rPr lang="en-US" altLang="zh-CN" sz="2400" dirty="0">
                <a:effectLst/>
              </a:rPr>
              <a:t>1976</a:t>
            </a:r>
            <a:r>
              <a:rPr lang="zh-CN" altLang="zh-CN" sz="2400" dirty="0">
                <a:effectLst/>
              </a:rPr>
              <a:t>年首先引入的。采用双钥体制的每个用户都有一对选定的密钥，一个是可以公开的，另一个则是秘密的。公开的密钥可以像电话号码一样进行注册公布。</a:t>
            </a:r>
            <a:endParaRPr lang="zh-CN" altLang="zh-CN" sz="2400" dirty="0">
              <a:effectLst/>
            </a:endParaRPr>
          </a:p>
          <a:p>
            <a:pPr>
              <a:defRPr/>
            </a:pPr>
            <a:r>
              <a:rPr lang="zh-CN" altLang="zh-CN" sz="2400" dirty="0">
                <a:effectLst/>
              </a:rPr>
              <a:t>非对称密钥加密技术使用两个不同的密钥，一个用来加密信息，称为加密密钥；另一个用解密信息，称为解密密钥（如图</a:t>
            </a:r>
            <a:r>
              <a:rPr lang="en-US" altLang="zh-CN" sz="2400" dirty="0">
                <a:effectLst/>
              </a:rPr>
              <a:t>2.3</a:t>
            </a:r>
            <a:r>
              <a:rPr lang="zh-CN" altLang="zh-CN" sz="2400" dirty="0">
                <a:effectLst/>
              </a:rPr>
              <a:t>所示）。加密密钥与解密密钥是数学相关的，它们成对出现，但却不能由加密密钥计算出解密密钥。信息用某用户的加密密钥加密后所得到的数据只能用该用户的解密密钥才能解密</a:t>
            </a:r>
            <a:endParaRPr lang="zh-CN" altLang="en-US" sz="24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D3964BC2-7520-4B6D-BF03-898266041786}" type="slidenum">
              <a:rPr lang="en-US" altLang="zh-CN" smtClean="0"/>
            </a:fld>
            <a:endParaRPr lang="en-US" altLang="zh-CN"/>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zh-CN" b="0" dirty="0">
                <a:effectLst/>
              </a:rPr>
              <a:t>非对称加密</a:t>
            </a: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A1F02961-F687-48E9-91F0-B8F91186BE48}" type="slidenum">
              <a:rPr lang="en-US" altLang="zh-CN" smtClean="0"/>
            </a:fld>
            <a:endParaRPr lang="en-US" altLang="zh-CN"/>
          </a:p>
        </p:txBody>
      </p:sp>
      <p:pic>
        <p:nvPicPr>
          <p:cNvPr id="26629" name="Picture 2" descr="Large confetti"/>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331913" y="1412875"/>
            <a:ext cx="6264275" cy="2949575"/>
          </a:xfrm>
          <a:noFill/>
          <a:extLst>
            <a:ext uri="{91240B29-F687-4F45-9708-019B960494DF}">
              <a14:hiddenLine xmlns:a14="http://schemas.microsoft.com/office/drawing/2010/main" w="12700">
                <a:solidFill>
                  <a:schemeClr val="tx1"/>
                </a:solidFill>
                <a:prstDash val="solid"/>
                <a:miter lim="800000"/>
                <a:headEnd type="none" w="sm" len="sm"/>
                <a:tailEnd type="none" w="sm" len="sm"/>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2</a:t>
            </a:r>
            <a:r>
              <a:rPr lang="zh-CN" altLang="zh-CN" dirty="0" smtClean="0">
                <a:effectLst/>
              </a:rPr>
              <a:t>．非对称密钥算法介绍</a:t>
            </a:r>
            <a:endParaRPr lang="zh-CN" altLang="en-US" dirty="0"/>
          </a:p>
        </p:txBody>
      </p:sp>
      <p:sp>
        <p:nvSpPr>
          <p:cNvPr id="3" name="内容占位符 2"/>
          <p:cNvSpPr>
            <a:spLocks noGrp="1"/>
          </p:cNvSpPr>
          <p:nvPr>
            <p:ph idx="1"/>
          </p:nvPr>
        </p:nvSpPr>
        <p:spPr>
          <a:xfrm>
            <a:off x="611188" y="1052513"/>
            <a:ext cx="7993062" cy="5691187"/>
          </a:xfrm>
        </p:spPr>
        <p:txBody>
          <a:bodyPr/>
          <a:lstStyle/>
          <a:p>
            <a:pPr>
              <a:defRPr/>
            </a:pPr>
            <a:r>
              <a:rPr lang="en-US" altLang="zh-CN" sz="1800" dirty="0">
                <a:effectLst/>
              </a:rPr>
              <a:t>RSA</a:t>
            </a:r>
            <a:r>
              <a:rPr lang="zh-CN" altLang="zh-CN" sz="1800" dirty="0">
                <a:effectLst/>
              </a:rPr>
              <a:t>算法</a:t>
            </a:r>
            <a:endParaRPr lang="zh-CN" altLang="zh-CN" sz="1800" dirty="0">
              <a:effectLst/>
            </a:endParaRPr>
          </a:p>
          <a:p>
            <a:pPr>
              <a:defRPr/>
            </a:pPr>
            <a:r>
              <a:rPr lang="zh-CN" altLang="zh-CN" sz="1800" dirty="0">
                <a:effectLst/>
              </a:rPr>
              <a:t>①</a:t>
            </a:r>
            <a:r>
              <a:rPr lang="en-US" altLang="zh-CN" sz="1800" dirty="0">
                <a:effectLst/>
              </a:rPr>
              <a:t> RSA</a:t>
            </a:r>
            <a:r>
              <a:rPr lang="zh-CN" altLang="zh-CN" sz="1800" dirty="0">
                <a:effectLst/>
              </a:rPr>
              <a:t>算法的原理</a:t>
            </a:r>
            <a:endParaRPr lang="zh-CN" altLang="zh-CN" sz="1800" dirty="0">
              <a:effectLst/>
            </a:endParaRPr>
          </a:p>
          <a:p>
            <a:pPr>
              <a:defRPr/>
            </a:pPr>
            <a:r>
              <a:rPr lang="en-US" altLang="zh-CN" sz="1800" dirty="0">
                <a:effectLst/>
              </a:rPr>
              <a:t>RSA</a:t>
            </a:r>
            <a:r>
              <a:rPr lang="zh-CN" altLang="zh-CN" sz="1800" dirty="0">
                <a:effectLst/>
              </a:rPr>
              <a:t>公钥密码算法是基于数论中的同余理论。如果用</a:t>
            </a:r>
            <a:r>
              <a:rPr lang="en-US" altLang="zh-CN" sz="1800" dirty="0">
                <a:effectLst/>
              </a:rPr>
              <a:t>m</a:t>
            </a:r>
            <a:r>
              <a:rPr lang="zh-CN" altLang="zh-CN" sz="1800" dirty="0">
                <a:effectLst/>
              </a:rPr>
              <a:t>代表明文，</a:t>
            </a:r>
            <a:r>
              <a:rPr lang="en-US" altLang="zh-CN" sz="1800" dirty="0">
                <a:effectLst/>
              </a:rPr>
              <a:t>c</a:t>
            </a:r>
            <a:r>
              <a:rPr lang="zh-CN" altLang="zh-CN" sz="1800" dirty="0">
                <a:effectLst/>
              </a:rPr>
              <a:t>代表密文，</a:t>
            </a:r>
            <a:r>
              <a:rPr lang="en-US" altLang="zh-CN" sz="1800" dirty="0">
                <a:effectLst/>
              </a:rPr>
              <a:t>E(m)</a:t>
            </a:r>
            <a:r>
              <a:rPr lang="zh-CN" altLang="zh-CN" sz="1800" dirty="0">
                <a:effectLst/>
              </a:rPr>
              <a:t>代表加密运算，</a:t>
            </a:r>
            <a:r>
              <a:rPr lang="en-US" altLang="zh-CN" sz="1800" dirty="0">
                <a:effectLst/>
              </a:rPr>
              <a:t>D(c)</a:t>
            </a:r>
            <a:r>
              <a:rPr lang="zh-CN" altLang="zh-CN" sz="1800" dirty="0">
                <a:effectLst/>
              </a:rPr>
              <a:t>代表解密运算，用</a:t>
            </a:r>
            <a:r>
              <a:rPr lang="en-US" altLang="zh-CN" sz="1800" dirty="0">
                <a:effectLst/>
              </a:rPr>
              <a:t>x=y(modulo z)</a:t>
            </a:r>
            <a:r>
              <a:rPr lang="zh-CN" altLang="zh-CN" sz="1800" dirty="0">
                <a:effectLst/>
              </a:rPr>
              <a:t>表示</a:t>
            </a:r>
            <a:r>
              <a:rPr lang="en-US" altLang="zh-CN" sz="1800" dirty="0">
                <a:effectLst/>
              </a:rPr>
              <a:t>x</a:t>
            </a:r>
            <a:r>
              <a:rPr lang="zh-CN" altLang="zh-CN" sz="1800" dirty="0">
                <a:effectLst/>
              </a:rPr>
              <a:t>和</a:t>
            </a:r>
            <a:r>
              <a:rPr lang="en-US" altLang="zh-CN" sz="1800" dirty="0">
                <a:effectLst/>
              </a:rPr>
              <a:t>y</a:t>
            </a:r>
            <a:r>
              <a:rPr lang="zh-CN" altLang="zh-CN" sz="1800" dirty="0">
                <a:effectLst/>
              </a:rPr>
              <a:t>模</a:t>
            </a:r>
            <a:r>
              <a:rPr lang="en-US" altLang="zh-CN" sz="1800" dirty="0">
                <a:effectLst/>
              </a:rPr>
              <a:t>z</a:t>
            </a:r>
            <a:r>
              <a:rPr lang="zh-CN" altLang="zh-CN" sz="1800" dirty="0">
                <a:effectLst/>
              </a:rPr>
              <a:t>同余，则加密和解密算法简单表示如下：</a:t>
            </a:r>
            <a:endParaRPr lang="zh-CN" altLang="zh-CN" sz="1800" dirty="0">
              <a:effectLst/>
            </a:endParaRPr>
          </a:p>
          <a:p>
            <a:pPr>
              <a:defRPr/>
            </a:pPr>
            <a:r>
              <a:rPr lang="it-IT" altLang="zh-CN" sz="1800" dirty="0">
                <a:effectLst/>
              </a:rPr>
              <a:t>c=E(m)=me (modulo n)</a:t>
            </a:r>
            <a:endParaRPr lang="zh-CN" altLang="zh-CN" sz="1800" dirty="0">
              <a:effectLst/>
            </a:endParaRPr>
          </a:p>
          <a:p>
            <a:pPr>
              <a:defRPr/>
            </a:pPr>
            <a:r>
              <a:rPr lang="es-ES" altLang="zh-CN" sz="1800" dirty="0">
                <a:effectLst/>
              </a:rPr>
              <a:t>m=D(c)=cd (modulo n)</a:t>
            </a:r>
            <a:endParaRPr lang="zh-CN" altLang="zh-CN" sz="1800" dirty="0">
              <a:effectLst/>
            </a:endParaRPr>
          </a:p>
          <a:p>
            <a:pPr>
              <a:defRPr/>
            </a:pPr>
            <a:r>
              <a:rPr lang="zh-CN" altLang="zh-CN" sz="1800" dirty="0">
                <a:effectLst/>
              </a:rPr>
              <a:t>其中加密密钥</a:t>
            </a:r>
            <a:r>
              <a:rPr lang="en-US" altLang="zh-CN" sz="1800" dirty="0">
                <a:effectLst/>
              </a:rPr>
              <a:t>n</a:t>
            </a:r>
            <a:r>
              <a:rPr lang="zh-CN" altLang="zh-CN" sz="1800" dirty="0">
                <a:effectLst/>
              </a:rPr>
              <a:t>、</a:t>
            </a:r>
            <a:r>
              <a:rPr lang="en-US" altLang="zh-CN" sz="1800" dirty="0">
                <a:effectLst/>
              </a:rPr>
              <a:t>e</a:t>
            </a:r>
            <a:r>
              <a:rPr lang="zh-CN" altLang="zh-CN" sz="1800" dirty="0">
                <a:effectLst/>
              </a:rPr>
              <a:t>和解密密钥</a:t>
            </a:r>
            <a:r>
              <a:rPr lang="en-US" altLang="zh-CN" sz="1800" dirty="0">
                <a:effectLst/>
              </a:rPr>
              <a:t>n</a:t>
            </a:r>
            <a:r>
              <a:rPr lang="zh-CN" altLang="zh-CN" sz="1800" dirty="0">
                <a:effectLst/>
              </a:rPr>
              <a:t>、</a:t>
            </a:r>
            <a:r>
              <a:rPr lang="en-US" altLang="zh-CN" sz="1800" dirty="0">
                <a:effectLst/>
              </a:rPr>
              <a:t>d</a:t>
            </a:r>
            <a:r>
              <a:rPr lang="zh-CN" altLang="zh-CN" sz="1800" dirty="0">
                <a:effectLst/>
              </a:rPr>
              <a:t>满足以下各项要求：</a:t>
            </a:r>
            <a:endParaRPr lang="zh-CN" altLang="zh-CN" sz="1800" dirty="0">
              <a:effectLst/>
            </a:endParaRPr>
          </a:p>
          <a:p>
            <a:pPr>
              <a:defRPr/>
            </a:pPr>
            <a:r>
              <a:rPr lang="zh-CN" altLang="zh-CN" sz="1800" dirty="0">
                <a:effectLst/>
              </a:rPr>
              <a:t>①素数</a:t>
            </a:r>
            <a:r>
              <a:rPr lang="en-US" altLang="zh-CN" sz="1800" dirty="0">
                <a:effectLst/>
              </a:rPr>
              <a:t>p</a:t>
            </a:r>
            <a:r>
              <a:rPr lang="zh-CN" altLang="zh-CN" sz="1800" dirty="0">
                <a:effectLst/>
              </a:rPr>
              <a:t>和</a:t>
            </a:r>
            <a:r>
              <a:rPr lang="en-US" altLang="zh-CN" sz="1800" dirty="0">
                <a:effectLst/>
              </a:rPr>
              <a:t>q</a:t>
            </a:r>
            <a:r>
              <a:rPr lang="zh-CN" altLang="zh-CN" sz="1800" dirty="0">
                <a:effectLst/>
              </a:rPr>
              <a:t>（保密的）。</a:t>
            </a:r>
            <a:endParaRPr lang="zh-CN" altLang="zh-CN" sz="1800" dirty="0">
              <a:effectLst/>
            </a:endParaRPr>
          </a:p>
          <a:p>
            <a:pPr>
              <a:defRPr/>
            </a:pPr>
            <a:r>
              <a:rPr lang="zh-CN" altLang="zh-CN" sz="1800" dirty="0">
                <a:effectLst/>
              </a:rPr>
              <a:t>②</a:t>
            </a:r>
            <a:r>
              <a:rPr lang="en-US" altLang="zh-CN" sz="1800" dirty="0">
                <a:effectLst/>
              </a:rPr>
              <a:t>n=p</a:t>
            </a:r>
            <a:r>
              <a:rPr lang="zh-CN" altLang="zh-CN" sz="1800" dirty="0">
                <a:effectLst/>
              </a:rPr>
              <a:t>×</a:t>
            </a:r>
            <a:r>
              <a:rPr lang="en-US" altLang="zh-CN" sz="1800" dirty="0">
                <a:effectLst/>
              </a:rPr>
              <a:t>q</a:t>
            </a:r>
            <a:r>
              <a:rPr lang="zh-CN" altLang="zh-CN" sz="1800" dirty="0">
                <a:effectLst/>
              </a:rPr>
              <a:t>（公开的）。</a:t>
            </a:r>
            <a:endParaRPr lang="zh-CN" altLang="zh-CN" sz="1800" dirty="0">
              <a:effectLst/>
            </a:endParaRPr>
          </a:p>
          <a:p>
            <a:pPr>
              <a:defRPr/>
            </a:pPr>
            <a:r>
              <a:rPr lang="zh-CN" altLang="zh-CN" sz="1800" dirty="0">
                <a:effectLst/>
              </a:rPr>
              <a:t>③</a:t>
            </a:r>
            <a:r>
              <a:rPr lang="en-US" altLang="zh-CN" sz="1800" dirty="0">
                <a:effectLst/>
              </a:rPr>
              <a:t> </a:t>
            </a:r>
            <a:r>
              <a:rPr lang="zh-CN" altLang="zh-CN" sz="1800" dirty="0">
                <a:effectLst/>
              </a:rPr>
              <a:t>（即</a:t>
            </a:r>
            <a:r>
              <a:rPr lang="en-US" altLang="zh-CN" sz="1800" dirty="0">
                <a:effectLst/>
              </a:rPr>
              <a:t>n</a:t>
            </a:r>
            <a:r>
              <a:rPr lang="zh-CN" altLang="zh-CN" sz="1800" dirty="0">
                <a:effectLst/>
              </a:rPr>
              <a:t>的欧拉函数，保密的）。</a:t>
            </a:r>
            <a:endParaRPr lang="zh-CN" altLang="zh-CN" sz="1800" dirty="0">
              <a:effectLst/>
            </a:endParaRPr>
          </a:p>
          <a:p>
            <a:pPr>
              <a:defRPr/>
            </a:pPr>
            <a:r>
              <a:rPr lang="zh-CN" altLang="zh-CN" sz="1800" dirty="0">
                <a:effectLst/>
              </a:rPr>
              <a:t>④加密密钥</a:t>
            </a:r>
            <a:r>
              <a:rPr lang="en-US" altLang="zh-CN" sz="1800" dirty="0">
                <a:effectLst/>
              </a:rPr>
              <a:t>e</a:t>
            </a:r>
            <a:r>
              <a:rPr lang="zh-CN" altLang="zh-CN" sz="1800" dirty="0">
                <a:effectLst/>
              </a:rPr>
              <a:t>（公开的），满足</a:t>
            </a:r>
            <a:r>
              <a:rPr lang="en-US" altLang="zh-CN" sz="1800" dirty="0">
                <a:effectLst/>
              </a:rPr>
              <a:t>O&lt;E&lt; </a:t>
            </a:r>
            <a:r>
              <a:rPr lang="zh-CN" altLang="zh-CN" sz="1800" dirty="0">
                <a:effectLst/>
              </a:rPr>
              <a:t>，且</a:t>
            </a:r>
            <a:r>
              <a:rPr lang="en-US" altLang="zh-CN" sz="1800" dirty="0">
                <a:effectLst/>
              </a:rPr>
              <a:t>e</a:t>
            </a:r>
            <a:r>
              <a:rPr lang="zh-CN" altLang="zh-CN" sz="1800" dirty="0">
                <a:effectLst/>
              </a:rPr>
              <a:t>和</a:t>
            </a:r>
            <a:r>
              <a:rPr lang="en-US" altLang="zh-CN" sz="1800" dirty="0">
                <a:effectLst/>
              </a:rPr>
              <a:t> </a:t>
            </a:r>
            <a:r>
              <a:rPr lang="zh-CN" altLang="zh-CN" sz="1800" dirty="0">
                <a:effectLst/>
              </a:rPr>
              <a:t>互素。</a:t>
            </a:r>
            <a:endParaRPr lang="zh-CN" altLang="zh-CN" sz="1800" dirty="0">
              <a:effectLst/>
            </a:endParaRPr>
          </a:p>
          <a:p>
            <a:pPr>
              <a:defRPr/>
            </a:pPr>
            <a:r>
              <a:rPr lang="zh-CN" altLang="zh-CN" sz="1800" dirty="0">
                <a:effectLst/>
              </a:rPr>
              <a:t>⑤解密密钥</a:t>
            </a:r>
            <a:r>
              <a:rPr lang="en-US" altLang="zh-CN" sz="1800" dirty="0">
                <a:effectLst/>
              </a:rPr>
              <a:t>d</a:t>
            </a:r>
            <a:r>
              <a:rPr lang="zh-CN" altLang="zh-CN" sz="1800" dirty="0">
                <a:effectLst/>
              </a:rPr>
              <a:t>（保密的），满足</a:t>
            </a:r>
            <a:r>
              <a:rPr lang="en-US" altLang="zh-CN" sz="1800" dirty="0">
                <a:effectLst/>
              </a:rPr>
              <a:t>d</a:t>
            </a:r>
            <a:r>
              <a:rPr lang="zh-CN" altLang="zh-CN" sz="1800" dirty="0">
                <a:effectLst/>
              </a:rPr>
              <a:t>×</a:t>
            </a:r>
            <a:r>
              <a:rPr lang="en-US" altLang="zh-CN" sz="1800" dirty="0">
                <a:effectLst/>
              </a:rPr>
              <a:t>e=1(module o(n))</a:t>
            </a:r>
            <a:r>
              <a:rPr lang="zh-CN" altLang="zh-CN" sz="1800" dirty="0">
                <a:effectLst/>
              </a:rPr>
              <a:t>，即</a:t>
            </a:r>
            <a:r>
              <a:rPr lang="en-US" altLang="zh-CN" sz="1800" dirty="0">
                <a:effectLst/>
              </a:rPr>
              <a:t>d</a:t>
            </a:r>
            <a:r>
              <a:rPr lang="zh-CN" altLang="zh-CN" sz="1800" dirty="0">
                <a:effectLst/>
              </a:rPr>
              <a:t>和</a:t>
            </a:r>
            <a:r>
              <a:rPr lang="en-US" altLang="zh-CN" sz="1800" dirty="0">
                <a:effectLst/>
              </a:rPr>
              <a:t>e</a:t>
            </a:r>
            <a:r>
              <a:rPr lang="zh-CN" altLang="zh-CN" sz="1800" dirty="0">
                <a:effectLst/>
              </a:rPr>
              <a:t>相对于模</a:t>
            </a:r>
            <a:r>
              <a:rPr lang="en-US" altLang="zh-CN" sz="1800" dirty="0">
                <a:effectLst/>
              </a:rPr>
              <a:t> </a:t>
            </a:r>
            <a:r>
              <a:rPr lang="zh-CN" altLang="zh-CN" sz="1800" dirty="0">
                <a:effectLst/>
              </a:rPr>
              <a:t>互为逆元素。</a:t>
            </a:r>
            <a:endParaRPr lang="zh-CN" altLang="zh-CN" sz="18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E75699A2-E007-48CD-8EC8-B6C96460AAE5}" type="slidenum">
              <a:rPr lang="en-US" altLang="zh-CN" smtClean="0"/>
            </a:fld>
            <a:endParaRPr lang="en-US" altLang="zh-CN"/>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188" y="1268413"/>
            <a:ext cx="7993062" cy="5400947"/>
          </a:xfrm>
        </p:spPr>
        <p:txBody>
          <a:bodyPr/>
          <a:lstStyle/>
          <a:p>
            <a:pPr>
              <a:defRPr/>
            </a:pPr>
            <a:r>
              <a:rPr lang="zh-CN" altLang="zh-CN" sz="2400" dirty="0">
                <a:effectLst/>
              </a:rPr>
              <a:t>②</a:t>
            </a:r>
            <a:r>
              <a:rPr lang="en-US" altLang="zh-CN" sz="2400" dirty="0">
                <a:effectLst/>
              </a:rPr>
              <a:t>RSA</a:t>
            </a:r>
            <a:r>
              <a:rPr lang="zh-CN" altLang="zh-CN" sz="2400" dirty="0">
                <a:effectLst/>
              </a:rPr>
              <a:t>算法的缺点</a:t>
            </a:r>
            <a:endParaRPr lang="zh-CN" altLang="zh-CN" sz="2400" dirty="0">
              <a:effectLst/>
            </a:endParaRPr>
          </a:p>
          <a:p>
            <a:pPr>
              <a:defRPr/>
            </a:pPr>
            <a:r>
              <a:rPr lang="zh-CN" altLang="zh-CN" sz="2400" dirty="0">
                <a:effectLst/>
              </a:rPr>
              <a:t>产生密钥很麻烦，受到素数产生技术的限制，因而难以做到一次一密。</a:t>
            </a:r>
            <a:endParaRPr lang="zh-CN" altLang="zh-CN" sz="2400" dirty="0">
              <a:effectLst/>
            </a:endParaRPr>
          </a:p>
          <a:p>
            <a:pPr>
              <a:defRPr/>
            </a:pPr>
            <a:r>
              <a:rPr lang="zh-CN" altLang="zh-CN" sz="2400" dirty="0">
                <a:effectLst/>
              </a:rPr>
              <a:t>分组长度太大，为保证安全性，</a:t>
            </a:r>
            <a:r>
              <a:rPr lang="en-US" altLang="zh-CN" sz="2400" dirty="0">
                <a:effectLst/>
              </a:rPr>
              <a:t>n</a:t>
            </a:r>
            <a:r>
              <a:rPr lang="zh-CN" altLang="zh-CN" sz="2400" dirty="0">
                <a:effectLst/>
              </a:rPr>
              <a:t>至少也要</a:t>
            </a:r>
            <a:r>
              <a:rPr lang="en-US" altLang="zh-CN" sz="2400" dirty="0">
                <a:effectLst/>
              </a:rPr>
              <a:t>600</a:t>
            </a:r>
            <a:r>
              <a:rPr lang="zh-CN" altLang="zh-CN" sz="2400" dirty="0">
                <a:effectLst/>
              </a:rPr>
              <a:t>比特以上，使运算代价很高，尤其是速度较慢，较对称密码算法慢几个数量级，且随着大数分解技术的发展，这个长度还在增加，不利于数据格式的标准化。目前，</a:t>
            </a:r>
            <a:r>
              <a:rPr lang="en-US" altLang="zh-CN" sz="2400" dirty="0">
                <a:effectLst/>
              </a:rPr>
              <a:t>SET</a:t>
            </a:r>
            <a:r>
              <a:rPr lang="zh-CN" altLang="zh-CN" sz="2400" dirty="0">
                <a:effectLst/>
              </a:rPr>
              <a:t>（</a:t>
            </a:r>
            <a:r>
              <a:rPr lang="en-US" altLang="zh-CN" sz="2400" dirty="0">
                <a:effectLst/>
              </a:rPr>
              <a:t>Secure Electronic Transaction</a:t>
            </a:r>
            <a:r>
              <a:rPr lang="zh-CN" altLang="zh-CN" sz="2400" dirty="0">
                <a:effectLst/>
              </a:rPr>
              <a:t>）协议中要求</a:t>
            </a:r>
            <a:r>
              <a:rPr lang="en-US" altLang="zh-CN" sz="2400" dirty="0">
                <a:effectLst/>
              </a:rPr>
              <a:t>CA</a:t>
            </a:r>
            <a:r>
              <a:rPr lang="zh-CN" altLang="zh-CN" sz="2400" dirty="0">
                <a:effectLst/>
              </a:rPr>
              <a:t>采用</a:t>
            </a:r>
            <a:r>
              <a:rPr lang="en-US" altLang="zh-CN" sz="2400" dirty="0">
                <a:effectLst/>
              </a:rPr>
              <a:t>2048</a:t>
            </a:r>
            <a:r>
              <a:rPr lang="zh-CN" altLang="zh-CN" sz="2400" dirty="0">
                <a:effectLst/>
              </a:rPr>
              <a:t>比特长的密钥，其他实体使用</a:t>
            </a:r>
            <a:r>
              <a:rPr lang="en-US" altLang="zh-CN" sz="2400" dirty="0">
                <a:effectLst/>
              </a:rPr>
              <a:t>1024</a:t>
            </a:r>
            <a:r>
              <a:rPr lang="zh-CN" altLang="zh-CN" sz="2400" dirty="0">
                <a:effectLst/>
              </a:rPr>
              <a:t>比特的密钥。</a:t>
            </a:r>
            <a:endParaRPr lang="zh-CN" altLang="zh-CN" sz="2400" dirty="0">
              <a:effectLst/>
            </a:endParaRPr>
          </a:p>
          <a:p>
            <a:pPr>
              <a:defRPr/>
            </a:pPr>
            <a:r>
              <a:rPr lang="zh-CN" altLang="zh-CN" sz="2400" dirty="0">
                <a:effectLst/>
              </a:rPr>
              <a:t>由于进行的都是大数计算，使得</a:t>
            </a:r>
            <a:r>
              <a:rPr lang="en-US" altLang="zh-CN" sz="2400" dirty="0">
                <a:effectLst/>
              </a:rPr>
              <a:t>RSA</a:t>
            </a:r>
            <a:r>
              <a:rPr lang="zh-CN" altLang="zh-CN" sz="2400" dirty="0">
                <a:effectLst/>
              </a:rPr>
              <a:t>最快的情况也比</a:t>
            </a:r>
            <a:r>
              <a:rPr lang="en-US" altLang="zh-CN" sz="2400" dirty="0">
                <a:effectLst/>
              </a:rPr>
              <a:t>DES</a:t>
            </a:r>
            <a:r>
              <a:rPr lang="zh-CN" altLang="zh-CN" sz="2400" dirty="0">
                <a:effectLst/>
              </a:rPr>
              <a:t>慢上</a:t>
            </a:r>
            <a:r>
              <a:rPr lang="en-US" altLang="zh-CN" sz="2400" dirty="0">
                <a:effectLst/>
              </a:rPr>
              <a:t>100</a:t>
            </a:r>
            <a:r>
              <a:rPr lang="zh-CN" altLang="zh-CN" sz="2400" dirty="0">
                <a:effectLst/>
              </a:rPr>
              <a:t>倍，无论是软件还是硬件实现。速度一直是</a:t>
            </a:r>
            <a:r>
              <a:rPr lang="en-US" altLang="zh-CN" sz="2400" dirty="0">
                <a:effectLst/>
              </a:rPr>
              <a:t>RSA</a:t>
            </a:r>
            <a:r>
              <a:rPr lang="zh-CN" altLang="zh-CN" sz="2400" dirty="0">
                <a:effectLst/>
              </a:rPr>
              <a:t>的缺陷，一般来说它只用于少量数据加密。</a:t>
            </a:r>
            <a:endParaRPr lang="zh-CN" altLang="zh-CN" sz="24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EBD0A56C-219A-4F81-9490-0787A168216A}" type="slidenum">
              <a:rPr lang="en-US" altLang="zh-CN" smtClean="0"/>
            </a:fld>
            <a:endParaRPr lang="en-US" altLang="zh-CN"/>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188" y="1268413"/>
            <a:ext cx="7993062" cy="4669292"/>
          </a:xfrm>
        </p:spPr>
        <p:txBody>
          <a:bodyPr/>
          <a:lstStyle/>
          <a:p>
            <a:pPr>
              <a:defRPr/>
            </a:pPr>
            <a:r>
              <a:rPr lang="zh-CN" altLang="zh-CN" sz="2000" dirty="0">
                <a:effectLst/>
              </a:rPr>
              <a:t>③</a:t>
            </a:r>
            <a:r>
              <a:rPr lang="en-US" altLang="zh-CN" sz="2000" dirty="0">
                <a:effectLst/>
              </a:rPr>
              <a:t>RSA</a:t>
            </a:r>
            <a:r>
              <a:rPr lang="zh-CN" altLang="zh-CN" sz="2000" dirty="0">
                <a:effectLst/>
              </a:rPr>
              <a:t>算法的安全性</a:t>
            </a:r>
            <a:endParaRPr lang="zh-CN" altLang="zh-CN" sz="2000" dirty="0">
              <a:effectLst/>
            </a:endParaRPr>
          </a:p>
          <a:p>
            <a:pPr>
              <a:defRPr/>
            </a:pPr>
            <a:r>
              <a:rPr lang="en-US" altLang="zh-CN" sz="2000" dirty="0">
                <a:effectLst/>
              </a:rPr>
              <a:t>RSA</a:t>
            </a:r>
            <a:r>
              <a:rPr lang="zh-CN" altLang="zh-CN" sz="2000" dirty="0">
                <a:effectLst/>
              </a:rPr>
              <a:t>算法之所以具有安全性，是基于数论中的一个特性事实，即将两个大的质数合成一个大数很容易，而相反的过程则非常困难。在当今技术条件下，当</a:t>
            </a:r>
            <a:r>
              <a:rPr lang="en-US" altLang="zh-CN" sz="2000" dirty="0">
                <a:effectLst/>
              </a:rPr>
              <a:t>n</a:t>
            </a:r>
            <a:r>
              <a:rPr lang="zh-CN" altLang="zh-CN" sz="2000" dirty="0">
                <a:effectLst/>
              </a:rPr>
              <a:t>足够大时，为了找到</a:t>
            </a:r>
            <a:r>
              <a:rPr lang="en-US" altLang="zh-CN" sz="2000" dirty="0">
                <a:effectLst/>
              </a:rPr>
              <a:t>d</a:t>
            </a:r>
            <a:r>
              <a:rPr lang="zh-CN" altLang="zh-CN" sz="2000" dirty="0">
                <a:effectLst/>
              </a:rPr>
              <a:t>，欲从</a:t>
            </a:r>
            <a:r>
              <a:rPr lang="en-US" altLang="zh-CN" sz="2000" dirty="0">
                <a:effectLst/>
              </a:rPr>
              <a:t>n</a:t>
            </a:r>
            <a:r>
              <a:rPr lang="zh-CN" altLang="zh-CN" sz="2000" dirty="0">
                <a:effectLst/>
              </a:rPr>
              <a:t>中通过质因子分解试图找到与</a:t>
            </a:r>
            <a:r>
              <a:rPr lang="en-US" altLang="zh-CN" sz="2000" dirty="0">
                <a:effectLst/>
              </a:rPr>
              <a:t>d</a:t>
            </a:r>
            <a:r>
              <a:rPr lang="zh-CN" altLang="zh-CN" sz="2000" dirty="0">
                <a:effectLst/>
              </a:rPr>
              <a:t>对应的</a:t>
            </a:r>
            <a:r>
              <a:rPr lang="en-US" altLang="zh-CN" sz="2000" dirty="0">
                <a:effectLst/>
              </a:rPr>
              <a:t>p</a:t>
            </a:r>
            <a:r>
              <a:rPr lang="zh-CN" altLang="zh-CN" sz="2000" dirty="0">
                <a:effectLst/>
              </a:rPr>
              <a:t>、</a:t>
            </a:r>
            <a:r>
              <a:rPr lang="en-US" altLang="zh-CN" sz="2000" dirty="0">
                <a:effectLst/>
              </a:rPr>
              <a:t>q</a:t>
            </a:r>
            <a:r>
              <a:rPr lang="zh-CN" altLang="zh-CN" sz="2000" dirty="0">
                <a:effectLst/>
              </a:rPr>
              <a:t>是极其困难甚至是不可能的。由此可见，</a:t>
            </a:r>
            <a:r>
              <a:rPr lang="en-US" altLang="zh-CN" sz="2000" dirty="0">
                <a:effectLst/>
              </a:rPr>
              <a:t>RSA</a:t>
            </a:r>
            <a:r>
              <a:rPr lang="zh-CN" altLang="zh-CN" sz="2000" dirty="0">
                <a:effectLst/>
              </a:rPr>
              <a:t>的安全性是依赖于作为公钥的大数</a:t>
            </a:r>
            <a:r>
              <a:rPr lang="en-US" altLang="zh-CN" sz="2000" dirty="0">
                <a:effectLst/>
              </a:rPr>
              <a:t>n</a:t>
            </a:r>
            <a:r>
              <a:rPr lang="zh-CN" altLang="zh-CN" sz="2000" dirty="0">
                <a:effectLst/>
              </a:rPr>
              <a:t>的位数长度的。为保证足够的安全性，一般认为现在的个人应用需要用</a:t>
            </a:r>
            <a:r>
              <a:rPr lang="en-US" altLang="zh-CN" sz="2000" dirty="0">
                <a:effectLst/>
              </a:rPr>
              <a:t>384</a:t>
            </a:r>
            <a:r>
              <a:rPr lang="zh-CN" altLang="zh-CN" sz="2000" dirty="0">
                <a:effectLst/>
              </a:rPr>
              <a:t>比特或</a:t>
            </a:r>
            <a:r>
              <a:rPr lang="en-US" altLang="zh-CN" sz="2000" dirty="0">
                <a:effectLst/>
              </a:rPr>
              <a:t>512</a:t>
            </a:r>
            <a:r>
              <a:rPr lang="zh-CN" altLang="zh-CN" sz="2000" dirty="0">
                <a:effectLst/>
              </a:rPr>
              <a:t>比特的</a:t>
            </a:r>
            <a:r>
              <a:rPr lang="en-US" altLang="zh-CN" sz="2000" dirty="0">
                <a:effectLst/>
              </a:rPr>
              <a:t>n</a:t>
            </a:r>
            <a:r>
              <a:rPr lang="zh-CN" altLang="zh-CN" sz="2000" dirty="0">
                <a:effectLst/>
              </a:rPr>
              <a:t>，公司需要用</a:t>
            </a:r>
            <a:r>
              <a:rPr lang="en-US" altLang="zh-CN" sz="2000" dirty="0">
                <a:effectLst/>
              </a:rPr>
              <a:t>1024</a:t>
            </a:r>
            <a:r>
              <a:rPr lang="zh-CN" altLang="zh-CN" sz="2000" dirty="0">
                <a:effectLst/>
              </a:rPr>
              <a:t>比特的</a:t>
            </a:r>
            <a:r>
              <a:rPr lang="en-US" altLang="zh-CN" sz="2000" dirty="0">
                <a:effectLst/>
              </a:rPr>
              <a:t>n</a:t>
            </a:r>
            <a:r>
              <a:rPr lang="zh-CN" altLang="zh-CN" sz="2000" dirty="0">
                <a:effectLst/>
              </a:rPr>
              <a:t>，极其重要的场合应该用</a:t>
            </a:r>
            <a:r>
              <a:rPr lang="en-US" altLang="zh-CN" sz="2000" dirty="0">
                <a:effectLst/>
              </a:rPr>
              <a:t>2048</a:t>
            </a:r>
            <a:r>
              <a:rPr lang="zh-CN" altLang="zh-CN" sz="2000" dirty="0">
                <a:effectLst/>
              </a:rPr>
              <a:t>比特的</a:t>
            </a:r>
            <a:r>
              <a:rPr lang="en-US" altLang="zh-CN" sz="2000" dirty="0">
                <a:effectLst/>
              </a:rPr>
              <a:t>n</a:t>
            </a:r>
            <a:r>
              <a:rPr lang="zh-CN" altLang="zh-CN" sz="2000" dirty="0">
                <a:effectLst/>
              </a:rPr>
              <a:t>。</a:t>
            </a:r>
            <a:endParaRPr lang="zh-CN" altLang="zh-CN" sz="2000" dirty="0">
              <a:effectLst/>
            </a:endParaRPr>
          </a:p>
          <a:p>
            <a:pPr>
              <a:defRPr/>
            </a:pPr>
            <a:r>
              <a:rPr lang="zh-CN" altLang="zh-CN" sz="2000" dirty="0">
                <a:effectLst/>
              </a:rPr>
              <a:t>公钥和私钥都是两个大素数（大于</a:t>
            </a:r>
            <a:r>
              <a:rPr lang="en-US" altLang="zh-CN" sz="2000" dirty="0">
                <a:effectLst/>
              </a:rPr>
              <a:t>100</a:t>
            </a:r>
            <a:r>
              <a:rPr lang="zh-CN" altLang="zh-CN" sz="2000" dirty="0">
                <a:effectLst/>
              </a:rPr>
              <a:t>个十进制位）的函数。据猜测，从一个密钥和密文推断出明文的难度等同于分解两个大素数的积。</a:t>
            </a:r>
            <a:endParaRPr lang="zh-CN" altLang="zh-CN" sz="2000" dirty="0">
              <a:effectLst/>
            </a:endParaRPr>
          </a:p>
          <a:p>
            <a:pPr>
              <a:defRPr/>
            </a:pPr>
            <a:endParaRPr lang="zh-CN" altLang="en-US" sz="20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BA40F4C1-7CF5-48E2-90C6-243BBC691523}" type="slidenum">
              <a:rPr lang="en-US" altLang="zh-CN" smtClean="0"/>
            </a:fld>
            <a:endParaRPr lang="en-US" altLang="zh-CN"/>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7" name="组合 9217"/>
          <p:cNvGrpSpPr/>
          <p:nvPr/>
        </p:nvGrpSpPr>
        <p:grpSpPr>
          <a:xfrm>
            <a:off x="1762125" y="1628775"/>
            <a:ext cx="838200" cy="665163"/>
            <a:chOff x="0" y="0"/>
            <a:chExt cx="1549" cy="1351"/>
          </a:xfrm>
        </p:grpSpPr>
        <p:sp>
          <p:nvSpPr>
            <p:cNvPr id="9218" name="六边形 9218"/>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19" name="六边形 9219"/>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0" name="六边形 9220"/>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grpSp>
        <p:nvGrpSpPr>
          <p:cNvPr id="9221" name="组合 9221"/>
          <p:cNvGrpSpPr/>
          <p:nvPr/>
        </p:nvGrpSpPr>
        <p:grpSpPr>
          <a:xfrm>
            <a:off x="1762125" y="2594293"/>
            <a:ext cx="838200" cy="685800"/>
            <a:chOff x="0" y="0"/>
            <a:chExt cx="1549" cy="1351"/>
          </a:xfrm>
        </p:grpSpPr>
        <p:sp>
          <p:nvSpPr>
            <p:cNvPr id="9222" name="六边形 922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3" name="六边形 922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4" name="六边形 9224"/>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25" name="直接连接符 9225"/>
          <p:cNvSpPr/>
          <p:nvPr/>
        </p:nvSpPr>
        <p:spPr>
          <a:xfrm>
            <a:off x="2371725" y="2238375"/>
            <a:ext cx="4800600" cy="0"/>
          </a:xfrm>
          <a:prstGeom prst="line">
            <a:avLst/>
          </a:prstGeom>
          <a:ln w="25400" cap="flat" cmpd="sng">
            <a:solidFill>
              <a:schemeClr val="tx1"/>
            </a:solidFill>
            <a:prstDash val="sysDot"/>
            <a:round/>
            <a:headEnd type="none" w="med" len="med"/>
            <a:tailEnd type="oval" w="med" len="med"/>
          </a:ln>
        </p:spPr>
      </p:sp>
      <p:sp>
        <p:nvSpPr>
          <p:cNvPr id="9226" name="文本框 9226"/>
          <p:cNvSpPr txBox="1"/>
          <p:nvPr/>
        </p:nvSpPr>
        <p:spPr>
          <a:xfrm>
            <a:off x="2681287" y="1695350"/>
            <a:ext cx="4638675" cy="523220"/>
          </a:xfrm>
          <a:prstGeom prst="rect">
            <a:avLst/>
          </a:prstGeom>
          <a:noFill/>
          <a:ln w="9525">
            <a:noFill/>
          </a:ln>
        </p:spPr>
        <p:txBody>
          <a:bodyPr anchor="t">
            <a:spAutoFit/>
          </a:bodyPr>
          <a:lstStyle/>
          <a:p>
            <a:pPr lvl="0" eaLnBrk="0" hangingPunct="0"/>
            <a:r>
              <a:rPr lang="zh-CN" altLang="zh-CN" sz="2800" b="1" dirty="0">
                <a:latin typeface="黑体" panose="02010609060101010101" pitchFamily="2" charset="-122"/>
                <a:ea typeface="黑体" panose="02010609060101010101" pitchFamily="2" charset="-122"/>
              </a:rPr>
              <a:t>电子邮件加密</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9227" name="文本框 9227"/>
          <p:cNvSpPr txBox="1"/>
          <p:nvPr/>
        </p:nvSpPr>
        <p:spPr>
          <a:xfrm>
            <a:off x="1877327" y="1668163"/>
            <a:ext cx="715963" cy="518160"/>
          </a:xfrm>
          <a:prstGeom prst="rect">
            <a:avLst/>
          </a:prstGeom>
          <a:noFill/>
          <a:ln w="9525">
            <a:noFill/>
          </a:ln>
        </p:spPr>
        <p:txBody>
          <a:bodyPr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2.6</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28" name="直接连接符 9228"/>
          <p:cNvSpPr/>
          <p:nvPr/>
        </p:nvSpPr>
        <p:spPr>
          <a:xfrm>
            <a:off x="2371725" y="3203893"/>
            <a:ext cx="4800600" cy="0"/>
          </a:xfrm>
          <a:prstGeom prst="line">
            <a:avLst/>
          </a:prstGeom>
          <a:ln w="25400" cap="flat" cmpd="sng">
            <a:solidFill>
              <a:schemeClr val="tx1"/>
            </a:solidFill>
            <a:prstDash val="sysDot"/>
            <a:round/>
            <a:headEnd type="none" w="med" len="med"/>
            <a:tailEnd type="oval" w="med" len="med"/>
          </a:ln>
        </p:spPr>
      </p:sp>
      <p:sp>
        <p:nvSpPr>
          <p:cNvPr id="9229" name="文本框 9229"/>
          <p:cNvSpPr txBox="1"/>
          <p:nvPr/>
        </p:nvSpPr>
        <p:spPr>
          <a:xfrm>
            <a:off x="2681287" y="3505835"/>
            <a:ext cx="4377690" cy="523220"/>
          </a:xfrm>
          <a:prstGeom prst="rect">
            <a:avLst/>
          </a:prstGeom>
          <a:noFill/>
          <a:ln w="9525">
            <a:noFill/>
          </a:ln>
        </p:spPr>
        <p:txBody>
          <a:bodyPr wrap="square" anchor="t">
            <a:spAutoFit/>
          </a:bodyPr>
          <a:lstStyle/>
          <a:p>
            <a:r>
              <a:rPr lang="zh-CN" altLang="zh-CN" sz="2800" b="1" dirty="0">
                <a:latin typeface="黑体" panose="02010609060101010101" pitchFamily="2" charset="-122"/>
                <a:ea typeface="黑体" panose="02010609060101010101" pitchFamily="2" charset="-122"/>
              </a:rPr>
              <a:t>数据库安全</a:t>
            </a:r>
            <a:endParaRPr lang="zh-CN" altLang="zh-CN" sz="2800" b="1" dirty="0">
              <a:latin typeface="黑体" panose="02010609060101010101" pitchFamily="2" charset="-122"/>
              <a:ea typeface="黑体" panose="02010609060101010101" pitchFamily="2" charset="-122"/>
            </a:endParaRPr>
          </a:p>
        </p:txBody>
      </p:sp>
      <p:sp>
        <p:nvSpPr>
          <p:cNvPr id="9230" name="文本框 9230"/>
          <p:cNvSpPr txBox="1"/>
          <p:nvPr/>
        </p:nvSpPr>
        <p:spPr>
          <a:xfrm>
            <a:off x="1831975" y="2670493"/>
            <a:ext cx="679450" cy="518160"/>
          </a:xfrm>
          <a:prstGeom prst="rect">
            <a:avLst/>
          </a:prstGeom>
          <a:noFill/>
          <a:ln w="9525">
            <a:noFill/>
          </a:ln>
        </p:spPr>
        <p:txBody>
          <a:bodyPr wrap="squar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2.7</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9231" name="组合 9231"/>
          <p:cNvGrpSpPr/>
          <p:nvPr/>
        </p:nvGrpSpPr>
        <p:grpSpPr>
          <a:xfrm>
            <a:off x="1762125" y="3445193"/>
            <a:ext cx="838200" cy="719137"/>
            <a:chOff x="0" y="0"/>
            <a:chExt cx="1549" cy="1351"/>
          </a:xfrm>
        </p:grpSpPr>
        <p:sp>
          <p:nvSpPr>
            <p:cNvPr id="9232" name="六边形 923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3" name="六边形 923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4" name="六边形 9234"/>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35" name="直接连接符 9235"/>
          <p:cNvSpPr/>
          <p:nvPr/>
        </p:nvSpPr>
        <p:spPr>
          <a:xfrm>
            <a:off x="2371725" y="4108768"/>
            <a:ext cx="4800600" cy="0"/>
          </a:xfrm>
          <a:prstGeom prst="line">
            <a:avLst/>
          </a:prstGeom>
          <a:ln w="25400" cap="flat" cmpd="sng">
            <a:solidFill>
              <a:schemeClr val="tx1"/>
            </a:solidFill>
            <a:prstDash val="sysDot"/>
            <a:round/>
            <a:headEnd type="none" w="med" len="med"/>
            <a:tailEnd type="oval" w="med" len="med"/>
          </a:ln>
        </p:spPr>
      </p:sp>
      <p:sp>
        <p:nvSpPr>
          <p:cNvPr id="9236" name="文本框 9236"/>
          <p:cNvSpPr txBox="1"/>
          <p:nvPr/>
        </p:nvSpPr>
        <p:spPr>
          <a:xfrm>
            <a:off x="2600326" y="2505393"/>
            <a:ext cx="4560570" cy="523220"/>
          </a:xfrm>
          <a:prstGeom prst="rect">
            <a:avLst/>
          </a:prstGeom>
          <a:noFill/>
          <a:ln w="9525">
            <a:noFill/>
          </a:ln>
        </p:spPr>
        <p:txBody>
          <a:bodyPr wrap="square" anchor="t">
            <a:spAutoFit/>
          </a:bodyPr>
          <a:lstStyle/>
          <a:p>
            <a:r>
              <a:rPr lang="zh-CN" altLang="zh-CN" sz="2800" b="1" dirty="0">
                <a:latin typeface="黑体" panose="02010609060101010101" pitchFamily="2" charset="-122"/>
                <a:ea typeface="黑体" panose="02010609060101010101" pitchFamily="2" charset="-122"/>
              </a:rPr>
              <a:t>网络传输加密</a:t>
            </a:r>
            <a:endParaRPr lang="zh-CN" altLang="zh-CN" sz="2800" b="1" dirty="0">
              <a:latin typeface="黑体" panose="02010609060101010101" pitchFamily="2" charset="-122"/>
              <a:ea typeface="黑体" panose="02010609060101010101" pitchFamily="2" charset="-122"/>
            </a:endParaRPr>
          </a:p>
        </p:txBody>
      </p:sp>
      <p:sp>
        <p:nvSpPr>
          <p:cNvPr id="9237" name="文本框 9237"/>
          <p:cNvSpPr txBox="1"/>
          <p:nvPr/>
        </p:nvSpPr>
        <p:spPr>
          <a:xfrm>
            <a:off x="1816598" y="3521393"/>
            <a:ext cx="684804"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2.8</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46" name="标题 9246"/>
          <p:cNvSpPr>
            <a:spLocks noGrp="1"/>
          </p:cNvSpPr>
          <p:nvPr>
            <p:ph type="title"/>
          </p:nvPr>
        </p:nvSpPr>
        <p:spPr>
          <a:prstGeom prst="rect">
            <a:avLst/>
          </a:prstGeom>
          <a:noFill/>
          <a:ln>
            <a:noFill/>
          </a:ln>
        </p:spPr>
        <p:txBody>
          <a:bodyPr anchor="t"/>
          <a:lstStyle/>
          <a:p>
            <a:r>
              <a:rPr lang="zh-CN" altLang="en-US">
                <a:ea typeface="宋体" panose="02010600030101010101" pitchFamily="2" charset="-122"/>
              </a:rPr>
              <a:t>本章目录</a:t>
            </a:r>
            <a:endParaRPr lang="zh-CN" altLang="en-US">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smtClean="0">
                <a:effectLst/>
              </a:rPr>
            </a:br>
            <a:r>
              <a:rPr lang="en-US" altLang="zh-CN" dirty="0" err="1" smtClean="0">
                <a:effectLst/>
              </a:rPr>
              <a:t>Elgamal</a:t>
            </a:r>
            <a:r>
              <a:rPr lang="zh-CN" altLang="zh-CN" dirty="0" smtClean="0">
                <a:effectLst/>
              </a:rPr>
              <a:t>算法</a:t>
            </a:r>
            <a:endParaRPr lang="zh-CN" altLang="en-US" dirty="0"/>
          </a:p>
        </p:txBody>
      </p:sp>
      <p:sp>
        <p:nvSpPr>
          <p:cNvPr id="3" name="内容占位符 2"/>
          <p:cNvSpPr>
            <a:spLocks noGrp="1"/>
          </p:cNvSpPr>
          <p:nvPr>
            <p:ph idx="1"/>
          </p:nvPr>
        </p:nvSpPr>
        <p:spPr>
          <a:xfrm>
            <a:off x="611188" y="1268413"/>
            <a:ext cx="7993062" cy="5053012"/>
          </a:xfrm>
        </p:spPr>
        <p:txBody>
          <a:bodyPr/>
          <a:lstStyle/>
          <a:p>
            <a:pPr>
              <a:defRPr/>
            </a:pPr>
            <a:r>
              <a:rPr lang="en-US" altLang="zh-CN" sz="1600" dirty="0" smtClean="0">
                <a:effectLst/>
              </a:rPr>
              <a:t>1985</a:t>
            </a:r>
            <a:r>
              <a:rPr lang="zh-CN" altLang="zh-CN" sz="1600" dirty="0">
                <a:effectLst/>
              </a:rPr>
              <a:t>年，</a:t>
            </a:r>
            <a:r>
              <a:rPr lang="en-US" altLang="zh-CN" sz="1600" dirty="0" err="1">
                <a:effectLst/>
              </a:rPr>
              <a:t>Elgamal</a:t>
            </a:r>
            <a:r>
              <a:rPr lang="zh-CN" altLang="zh-CN" sz="1600" dirty="0">
                <a:effectLst/>
              </a:rPr>
              <a:t>构造了一种基于离散对数的公钥密码体制，这就是</a:t>
            </a:r>
            <a:r>
              <a:rPr lang="en-US" altLang="zh-CN" sz="1600" dirty="0" err="1">
                <a:effectLst/>
              </a:rPr>
              <a:t>Elgamal</a:t>
            </a:r>
            <a:r>
              <a:rPr lang="zh-CN" altLang="zh-CN" sz="1600" dirty="0">
                <a:effectLst/>
              </a:rPr>
              <a:t>公钥体制。有限域</a:t>
            </a:r>
            <a:r>
              <a:rPr lang="en-US" altLang="zh-CN" sz="1600" dirty="0" err="1">
                <a:effectLst/>
              </a:rPr>
              <a:t>Zp</a:t>
            </a:r>
            <a:r>
              <a:rPr lang="zh-CN" altLang="zh-CN" sz="1600" dirty="0">
                <a:effectLst/>
              </a:rPr>
              <a:t>上的离散对数问题是这样的：</a:t>
            </a:r>
            <a:r>
              <a:rPr lang="en-US" altLang="zh-CN" sz="1600" dirty="0">
                <a:effectLst/>
              </a:rPr>
              <a:t>I</a:t>
            </a:r>
            <a:r>
              <a:rPr lang="zh-CN" altLang="zh-CN" sz="1600" dirty="0">
                <a:effectLst/>
              </a:rPr>
              <a:t>=</a:t>
            </a:r>
            <a:r>
              <a:rPr lang="en-US" altLang="zh-CN" sz="1600" dirty="0">
                <a:effectLst/>
              </a:rPr>
              <a:t>(p</a:t>
            </a:r>
            <a:r>
              <a:rPr lang="zh-CN" altLang="zh-CN" sz="1600" dirty="0">
                <a:effectLst/>
              </a:rPr>
              <a:t>,</a:t>
            </a:r>
            <a:r>
              <a:rPr lang="en-US" altLang="zh-CN" sz="1600" dirty="0">
                <a:effectLst/>
              </a:rPr>
              <a:t>a</a:t>
            </a:r>
            <a:r>
              <a:rPr lang="zh-CN" altLang="zh-CN" sz="1600" dirty="0">
                <a:effectLst/>
              </a:rPr>
              <a:t>,</a:t>
            </a:r>
            <a:r>
              <a:rPr lang="en-US" altLang="zh-CN" sz="1600" dirty="0">
                <a:effectLst/>
              </a:rPr>
              <a:t>b)</a:t>
            </a:r>
            <a:r>
              <a:rPr lang="zh-CN" altLang="zh-CN" sz="1600" dirty="0">
                <a:effectLst/>
              </a:rPr>
              <a:t>。</a:t>
            </a:r>
            <a:r>
              <a:rPr lang="en-US" altLang="zh-CN" sz="1600" dirty="0">
                <a:effectLst/>
              </a:rPr>
              <a:t>p</a:t>
            </a:r>
            <a:r>
              <a:rPr lang="zh-CN" altLang="zh-CN" sz="1600" dirty="0">
                <a:effectLst/>
              </a:rPr>
              <a:t>为素数，</a:t>
            </a:r>
            <a:r>
              <a:rPr lang="en-US" altLang="zh-CN" sz="1600" dirty="0">
                <a:effectLst/>
              </a:rPr>
              <a:t>a</a:t>
            </a:r>
            <a:r>
              <a:rPr lang="zh-CN" altLang="zh-CN" sz="1600" dirty="0">
                <a:effectLst/>
              </a:rPr>
              <a:t>是</a:t>
            </a:r>
            <a:r>
              <a:rPr lang="en-US" altLang="zh-CN" sz="1600" dirty="0" err="1">
                <a:effectLst/>
              </a:rPr>
              <a:t>Zp</a:t>
            </a:r>
            <a:r>
              <a:rPr lang="zh-CN" altLang="zh-CN" sz="1600" dirty="0">
                <a:effectLst/>
              </a:rPr>
              <a:t>的一个本原元，且</a:t>
            </a:r>
            <a:r>
              <a:rPr lang="en-US" altLang="zh-CN" sz="1600" dirty="0">
                <a:effectLst/>
              </a:rPr>
              <a:t>b</a:t>
            </a:r>
            <a:r>
              <a:rPr lang="zh-CN" altLang="zh-CN" sz="1600" dirty="0">
                <a:effectLst/>
              </a:rPr>
              <a:t>属于</a:t>
            </a:r>
            <a:r>
              <a:rPr lang="en-US" altLang="zh-CN" sz="1600" dirty="0" err="1">
                <a:effectLst/>
              </a:rPr>
              <a:t>Zp</a:t>
            </a:r>
            <a:r>
              <a:rPr lang="zh-CN" altLang="zh-CN" sz="1600" dirty="0">
                <a:effectLst/>
              </a:rPr>
              <a:t>，则求一个唯一的</a:t>
            </a:r>
            <a:r>
              <a:rPr lang="en-US" altLang="zh-CN" sz="1600" dirty="0">
                <a:effectLst/>
              </a:rPr>
              <a:t>a</a:t>
            </a:r>
            <a:r>
              <a:rPr lang="zh-CN" altLang="zh-CN" sz="1600" dirty="0">
                <a:effectLst/>
              </a:rPr>
              <a:t>（</a:t>
            </a:r>
            <a:r>
              <a:rPr lang="en-US" altLang="zh-CN" sz="1600" dirty="0">
                <a:effectLst/>
              </a:rPr>
              <a:t>0</a:t>
            </a:r>
            <a:r>
              <a:rPr lang="zh-CN" altLang="zh-CN" sz="1600" dirty="0">
                <a:effectLst/>
              </a:rPr>
              <a:t>≤</a:t>
            </a:r>
            <a:r>
              <a:rPr lang="en-US" altLang="zh-CN" sz="1600" dirty="0">
                <a:effectLst/>
              </a:rPr>
              <a:t>a</a:t>
            </a:r>
            <a:r>
              <a:rPr lang="zh-CN" altLang="zh-CN" sz="1600" dirty="0">
                <a:effectLst/>
              </a:rPr>
              <a:t>≤</a:t>
            </a:r>
            <a:r>
              <a:rPr lang="en-US" altLang="zh-CN" sz="1600" dirty="0">
                <a:effectLst/>
              </a:rPr>
              <a:t>p</a:t>
            </a:r>
            <a:r>
              <a:rPr lang="zh-CN" altLang="zh-CN" sz="1600" dirty="0">
                <a:effectLst/>
              </a:rPr>
              <a:t>-</a:t>
            </a:r>
            <a:r>
              <a:rPr lang="en-US" altLang="zh-CN" sz="1600" dirty="0">
                <a:effectLst/>
              </a:rPr>
              <a:t>2</a:t>
            </a:r>
            <a:r>
              <a:rPr lang="zh-CN" altLang="zh-CN" sz="1600" dirty="0">
                <a:effectLst/>
              </a:rPr>
              <a:t>），使得</a:t>
            </a:r>
            <a:r>
              <a:rPr lang="en-US" altLang="zh-CN" sz="1600" dirty="0">
                <a:effectLst/>
              </a:rPr>
              <a:t>a</a:t>
            </a:r>
            <a:r>
              <a:rPr lang="en-US" altLang="zh-CN" sz="1600" baseline="30000" dirty="0">
                <a:effectLst/>
              </a:rPr>
              <a:t>a</a:t>
            </a:r>
            <a:r>
              <a:rPr lang="en-US" altLang="zh-CN" sz="1600" dirty="0">
                <a:effectLst/>
              </a:rPr>
              <a:t>= b(mod p)</a:t>
            </a:r>
            <a:r>
              <a:rPr lang="zh-CN" altLang="zh-CN" sz="1600" dirty="0">
                <a:effectLst/>
              </a:rPr>
              <a:t>是一个离散对数问题。如果</a:t>
            </a:r>
            <a:r>
              <a:rPr lang="en-US" altLang="zh-CN" sz="1600" dirty="0">
                <a:effectLst/>
              </a:rPr>
              <a:t>p</a:t>
            </a:r>
            <a:r>
              <a:rPr lang="zh-CN" altLang="zh-CN" sz="1600" dirty="0">
                <a:effectLst/>
              </a:rPr>
              <a:t>是经过仔细选择的，则上述离散对数问题是一个难解性问题。</a:t>
            </a:r>
            <a:endParaRPr lang="zh-CN" altLang="zh-CN" sz="1600" dirty="0">
              <a:effectLst/>
            </a:endParaRPr>
          </a:p>
          <a:p>
            <a:pPr>
              <a:defRPr/>
            </a:pPr>
            <a:r>
              <a:rPr lang="zh-CN" altLang="zh-CN" sz="1600" dirty="0">
                <a:effectLst/>
              </a:rPr>
              <a:t>因为</a:t>
            </a:r>
            <a:r>
              <a:rPr lang="en-US" altLang="zh-CN" sz="1600" dirty="0" err="1">
                <a:effectLst/>
              </a:rPr>
              <a:t>Elgamal</a:t>
            </a:r>
            <a:r>
              <a:rPr lang="zh-CN" altLang="zh-CN" sz="1600" dirty="0">
                <a:effectLst/>
              </a:rPr>
              <a:t>公钥体制的密文不仅依赖于待加密的明文，而且依赖于随机数</a:t>
            </a:r>
            <a:r>
              <a:rPr lang="en-US" altLang="zh-CN" sz="1600" dirty="0">
                <a:effectLst/>
              </a:rPr>
              <a:t>k</a:t>
            </a:r>
            <a:r>
              <a:rPr lang="zh-CN" altLang="zh-CN" sz="1600" dirty="0">
                <a:effectLst/>
              </a:rPr>
              <a:t>，所以用户选择的随机参数不同，即使加密相同的明文，得到的密文也是不同的。由于这种加密算法的非确定性，所以又称其为概率加密体制。在确定性加密算法中，如果破译者对某些关键信息感兴趣，则他可事先将这些信息加密后存储起来，一旦以后截获密文，就可以直接在存储的密文中进行查找，从而求得相应的明文。概率加密体制弥补了这种不足，提高了安全性。为了抵抗已知明文攻击，</a:t>
            </a:r>
            <a:r>
              <a:rPr lang="en-US" altLang="zh-CN" sz="1600" dirty="0">
                <a:effectLst/>
              </a:rPr>
              <a:t>p</a:t>
            </a:r>
            <a:r>
              <a:rPr lang="zh-CN" altLang="zh-CN" sz="1600" dirty="0">
                <a:effectLst/>
              </a:rPr>
              <a:t>至少需要</a:t>
            </a:r>
            <a:r>
              <a:rPr lang="en-US" altLang="zh-CN" sz="1600" dirty="0">
                <a:effectLst/>
              </a:rPr>
              <a:t>150</a:t>
            </a:r>
            <a:r>
              <a:rPr lang="zh-CN" altLang="zh-CN" sz="1600" dirty="0">
                <a:effectLst/>
              </a:rPr>
              <a:t>位（十进制），而且</a:t>
            </a:r>
            <a:r>
              <a:rPr lang="en-US" altLang="zh-CN" sz="1600" dirty="0">
                <a:effectLst/>
              </a:rPr>
              <a:t>p</a:t>
            </a:r>
            <a:r>
              <a:rPr lang="zh-CN" altLang="zh-CN" sz="1600" dirty="0">
                <a:effectLst/>
              </a:rPr>
              <a:t>-</a:t>
            </a:r>
            <a:r>
              <a:rPr lang="en-US" altLang="zh-CN" sz="1600" dirty="0">
                <a:effectLst/>
              </a:rPr>
              <a:t>1</a:t>
            </a:r>
            <a:r>
              <a:rPr lang="zh-CN" altLang="zh-CN" sz="1600" dirty="0">
                <a:effectLst/>
              </a:rPr>
              <a:t>必须至少有一个大素数因子。</a:t>
            </a:r>
            <a:endParaRPr lang="zh-CN" altLang="zh-CN" sz="1600" dirty="0">
              <a:effectLst/>
            </a:endParaRPr>
          </a:p>
          <a:p>
            <a:pPr>
              <a:defRPr/>
            </a:pPr>
            <a:r>
              <a:rPr lang="zh-CN" altLang="zh-CN" sz="1600" dirty="0">
                <a:effectLst/>
              </a:rPr>
              <a:t>与既能作公钥加密又能作数字签名的</a:t>
            </a:r>
            <a:r>
              <a:rPr lang="en-US" altLang="zh-CN" sz="1600" dirty="0">
                <a:effectLst/>
              </a:rPr>
              <a:t>RSA</a:t>
            </a:r>
            <a:r>
              <a:rPr lang="zh-CN" altLang="zh-CN" sz="1600" dirty="0">
                <a:effectLst/>
              </a:rPr>
              <a:t>不同，</a:t>
            </a:r>
            <a:r>
              <a:rPr lang="en-US" altLang="zh-CN" sz="1600" dirty="0" err="1">
                <a:effectLst/>
              </a:rPr>
              <a:t>Elgamal</a:t>
            </a:r>
            <a:r>
              <a:rPr lang="zh-CN" altLang="zh-CN" sz="1600" dirty="0">
                <a:effectLst/>
              </a:rPr>
              <a:t>体制是在</a:t>
            </a:r>
            <a:r>
              <a:rPr lang="en-US" altLang="zh-CN" sz="1600" dirty="0">
                <a:effectLst/>
              </a:rPr>
              <a:t>1985</a:t>
            </a:r>
            <a:r>
              <a:rPr lang="zh-CN" altLang="zh-CN" sz="1600" dirty="0">
                <a:effectLst/>
              </a:rPr>
              <a:t>年仅为数字签名而构造的签名体制。</a:t>
            </a:r>
            <a:r>
              <a:rPr lang="en-US" altLang="zh-CN" sz="1600" dirty="0">
                <a:effectLst/>
              </a:rPr>
              <a:t>NIST</a:t>
            </a:r>
            <a:r>
              <a:rPr lang="zh-CN" altLang="zh-CN" sz="1600" dirty="0">
                <a:effectLst/>
              </a:rPr>
              <a:t>采用修改后的</a:t>
            </a:r>
            <a:r>
              <a:rPr lang="en-US" altLang="zh-CN" sz="1600" dirty="0" err="1">
                <a:effectLst/>
              </a:rPr>
              <a:t>Elgamal</a:t>
            </a:r>
            <a:r>
              <a:rPr lang="zh-CN" altLang="zh-CN" sz="1600" dirty="0">
                <a:effectLst/>
              </a:rPr>
              <a:t>签名体制作为数字签名体制标准。破译</a:t>
            </a:r>
            <a:r>
              <a:rPr lang="en-US" altLang="zh-CN" sz="1600" dirty="0" err="1">
                <a:effectLst/>
              </a:rPr>
              <a:t>Elgamal</a:t>
            </a:r>
            <a:r>
              <a:rPr lang="zh-CN" altLang="zh-CN" sz="1600" dirty="0">
                <a:effectLst/>
              </a:rPr>
              <a:t>签名体制等价于求解离散对数问题。</a:t>
            </a:r>
            <a:endParaRPr lang="zh-CN" altLang="zh-CN" sz="16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D82A8570-2248-4BE6-A278-44AB83FD27BB}" type="slidenum">
              <a:rPr lang="en-US" altLang="zh-CN" smtClean="0"/>
            </a:fld>
            <a:endParaRPr lang="en-US" altLang="zh-CN"/>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zh-CN" altLang="zh-CN" dirty="0">
                <a:effectLst/>
              </a:rPr>
              <a:t>背包公钥体制</a:t>
            </a:r>
            <a:endParaRPr lang="zh-CN" altLang="en-US" dirty="0"/>
          </a:p>
        </p:txBody>
      </p:sp>
      <p:sp>
        <p:nvSpPr>
          <p:cNvPr id="3" name="内容占位符 2"/>
          <p:cNvSpPr>
            <a:spLocks noGrp="1"/>
          </p:cNvSpPr>
          <p:nvPr>
            <p:ph idx="1"/>
          </p:nvPr>
        </p:nvSpPr>
        <p:spPr>
          <a:xfrm>
            <a:off x="611188" y="1268413"/>
            <a:ext cx="7993062" cy="4238404"/>
          </a:xfrm>
        </p:spPr>
        <p:txBody>
          <a:bodyPr/>
          <a:lstStyle/>
          <a:p>
            <a:pPr>
              <a:defRPr/>
            </a:pPr>
            <a:r>
              <a:rPr lang="zh-CN" altLang="zh-CN" sz="2000" dirty="0" smtClean="0">
                <a:effectLst/>
              </a:rPr>
              <a:t>背包公钥体制</a:t>
            </a:r>
            <a:r>
              <a:rPr lang="zh-CN" altLang="zh-CN" sz="2000" dirty="0">
                <a:effectLst/>
              </a:rPr>
              <a:t>是</a:t>
            </a:r>
            <a:r>
              <a:rPr lang="en-US" altLang="zh-CN" sz="2000" dirty="0">
                <a:effectLst/>
              </a:rPr>
              <a:t>1978</a:t>
            </a:r>
            <a:r>
              <a:rPr lang="zh-CN" altLang="zh-CN" sz="2000" dirty="0">
                <a:effectLst/>
              </a:rPr>
              <a:t>年由</a:t>
            </a:r>
            <a:r>
              <a:rPr lang="en-US" altLang="zh-CN" sz="2000" dirty="0" err="1">
                <a:effectLst/>
              </a:rPr>
              <a:t>Metkle</a:t>
            </a:r>
            <a:r>
              <a:rPr lang="zh-CN" altLang="zh-CN" sz="2000" dirty="0">
                <a:effectLst/>
              </a:rPr>
              <a:t>和</a:t>
            </a:r>
            <a:r>
              <a:rPr lang="en-US" altLang="zh-CN" sz="2000" dirty="0">
                <a:effectLst/>
              </a:rPr>
              <a:t>Hellman</a:t>
            </a:r>
            <a:r>
              <a:rPr lang="zh-CN" altLang="zh-CN" sz="2000" dirty="0">
                <a:effectLst/>
              </a:rPr>
              <a:t>提出的。背包算法的思路是假定某人拥有大量的物品，重量各不相同。此人通过秘密地选择一部分物品并将它们放到背包中来加密消息。背包中的物品总重量是公开的，所有可能的物品也是公开的，但背包中的物品却是保密的。附加一定的限制条件，给出重量，而要列出可能的物品，在计算上是不可实现的。这就是公开密钥算法的基本思想。</a:t>
            </a:r>
            <a:endParaRPr lang="zh-CN" altLang="zh-CN" sz="2000" dirty="0">
              <a:effectLst/>
            </a:endParaRPr>
          </a:p>
          <a:p>
            <a:pPr>
              <a:defRPr/>
            </a:pPr>
            <a:r>
              <a:rPr lang="zh-CN" altLang="zh-CN" sz="2000" dirty="0">
                <a:effectLst/>
              </a:rPr>
              <a:t>大多数公钥密码体制都会涉及高次幂运算，不仅加密速度慢，而且会占用大量的存储空间。背包问题是熟知的不可计算问题，背包体制以其加密、解密速度快而引人注目。但是，大多数一次背包体制均被破译了，因此很少有人使用它。</a:t>
            </a:r>
            <a:endParaRPr lang="zh-CN" altLang="zh-CN" sz="2000" dirty="0">
              <a:effectLst/>
            </a:endParaRPr>
          </a:p>
          <a:p>
            <a:pPr>
              <a:defRPr/>
            </a:pPr>
            <a:endParaRPr lang="zh-CN" altLang="en-US" sz="20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C6F13414-1A0F-4124-BBB7-BCFA998A4DEF}" type="slidenum">
              <a:rPr lang="en-US" altLang="zh-CN" smtClean="0"/>
            </a:fld>
            <a:endParaRPr lang="en-US" altLang="zh-CN"/>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611188" y="1268413"/>
            <a:ext cx="7993062" cy="4521200"/>
          </a:xfrm>
        </p:spPr>
        <p:txBody>
          <a:bodyPr/>
          <a:lstStyle/>
          <a:p>
            <a:pPr>
              <a:defRPr/>
            </a:pPr>
            <a:r>
              <a:rPr lang="en-US" altLang="zh-CN" sz="1600" dirty="0">
                <a:effectLst/>
              </a:rPr>
              <a:t>4</a:t>
            </a:r>
            <a:r>
              <a:rPr lang="zh-CN" altLang="zh-CN" sz="1600" dirty="0">
                <a:effectLst/>
              </a:rPr>
              <a:t>）椭圆曲线密码技术（</a:t>
            </a:r>
            <a:r>
              <a:rPr lang="en-US" altLang="zh-CN" sz="1600" dirty="0">
                <a:effectLst/>
              </a:rPr>
              <a:t>ECC</a:t>
            </a:r>
            <a:r>
              <a:rPr lang="zh-CN" altLang="zh-CN" sz="1600" dirty="0">
                <a:effectLst/>
              </a:rPr>
              <a:t>）</a:t>
            </a:r>
            <a:endParaRPr lang="zh-CN" altLang="zh-CN" sz="1600" dirty="0">
              <a:effectLst/>
            </a:endParaRPr>
          </a:p>
          <a:p>
            <a:pPr>
              <a:defRPr/>
            </a:pPr>
            <a:r>
              <a:rPr lang="zh-CN" altLang="zh-CN" sz="1600" dirty="0">
                <a:effectLst/>
              </a:rPr>
              <a:t>在公钥密码算法中，</a:t>
            </a:r>
            <a:r>
              <a:rPr lang="en-US" altLang="zh-CN" sz="1600" dirty="0">
                <a:effectLst/>
              </a:rPr>
              <a:t>1985</a:t>
            </a:r>
            <a:r>
              <a:rPr lang="zh-CN" altLang="zh-CN" sz="1600" dirty="0">
                <a:effectLst/>
              </a:rPr>
              <a:t>年，</a:t>
            </a:r>
            <a:r>
              <a:rPr lang="en-US" altLang="zh-CN" sz="1600" dirty="0" err="1">
                <a:effectLst/>
              </a:rPr>
              <a:t>Koblitz</a:t>
            </a:r>
            <a:r>
              <a:rPr lang="zh-CN" altLang="zh-CN" sz="1600" dirty="0">
                <a:effectLst/>
              </a:rPr>
              <a:t>和</a:t>
            </a:r>
            <a:r>
              <a:rPr lang="en-US" altLang="zh-CN" sz="1600" dirty="0">
                <a:effectLst/>
              </a:rPr>
              <a:t>Miller</a:t>
            </a:r>
            <a:r>
              <a:rPr lang="zh-CN" altLang="zh-CN" sz="1600" dirty="0">
                <a:effectLst/>
              </a:rPr>
              <a:t>相互独立地提出了在密码学中应用椭圆曲线的思想，成为构造非对称密钥密码体制的一个有力工具。它的基本原理是：设</a:t>
            </a:r>
            <a:r>
              <a:rPr lang="en-US" altLang="zh-CN" sz="1600" dirty="0">
                <a:effectLst/>
              </a:rPr>
              <a:t>K</a:t>
            </a:r>
            <a:r>
              <a:rPr lang="zh-CN" altLang="zh-CN" sz="1600" dirty="0">
                <a:effectLst/>
              </a:rPr>
              <a:t>表示一个有限域，</a:t>
            </a:r>
            <a:r>
              <a:rPr lang="en-US" altLang="zh-CN" sz="1600" dirty="0">
                <a:effectLst/>
              </a:rPr>
              <a:t>E</a:t>
            </a:r>
            <a:r>
              <a:rPr lang="zh-CN" altLang="zh-CN" sz="1600" dirty="0">
                <a:effectLst/>
              </a:rPr>
              <a:t>是域</a:t>
            </a:r>
            <a:r>
              <a:rPr lang="en-US" altLang="zh-CN" sz="1600" dirty="0">
                <a:effectLst/>
              </a:rPr>
              <a:t>K</a:t>
            </a:r>
            <a:r>
              <a:rPr lang="zh-CN" altLang="zh-CN" sz="1600" dirty="0">
                <a:effectLst/>
              </a:rPr>
              <a:t>上的椭圆曲线，则</a:t>
            </a:r>
            <a:r>
              <a:rPr lang="en-US" altLang="zh-CN" sz="1600" dirty="0">
                <a:effectLst/>
              </a:rPr>
              <a:t>E</a:t>
            </a:r>
            <a:r>
              <a:rPr lang="zh-CN" altLang="zh-CN" sz="1600" dirty="0">
                <a:effectLst/>
              </a:rPr>
              <a:t>是一个点的集合：</a:t>
            </a:r>
            <a:endParaRPr lang="zh-CN" altLang="zh-CN" sz="1600" dirty="0">
              <a:effectLst/>
            </a:endParaRPr>
          </a:p>
          <a:p>
            <a:pPr>
              <a:defRPr/>
            </a:pPr>
            <a:r>
              <a:rPr lang="en-US" altLang="zh-CN" sz="1600" dirty="0">
                <a:effectLst/>
              </a:rPr>
              <a:t>E/K={(</a:t>
            </a:r>
            <a:r>
              <a:rPr lang="en-US" altLang="zh-CN" sz="1600" dirty="0" err="1">
                <a:effectLst/>
              </a:rPr>
              <a:t>x,y</a:t>
            </a:r>
            <a:r>
              <a:rPr lang="en-US" altLang="zh-CN" sz="1600" dirty="0">
                <a:effectLst/>
              </a:rPr>
              <a:t>)|y2+a1xy+a3y=x3+a2x2+a4x+a6</a:t>
            </a:r>
            <a:r>
              <a:rPr lang="zh-CN" altLang="zh-CN" sz="1600" dirty="0">
                <a:effectLst/>
              </a:rPr>
              <a:t>，</a:t>
            </a:r>
            <a:r>
              <a:rPr lang="en-US" altLang="zh-CN" sz="1600" dirty="0">
                <a:effectLst/>
              </a:rPr>
              <a:t>a1</a:t>
            </a:r>
            <a:r>
              <a:rPr lang="zh-CN" altLang="zh-CN" sz="1600" dirty="0">
                <a:effectLst/>
              </a:rPr>
              <a:t>，</a:t>
            </a:r>
            <a:r>
              <a:rPr lang="en-US" altLang="zh-CN" sz="1600" dirty="0">
                <a:effectLst/>
              </a:rPr>
              <a:t>a3</a:t>
            </a:r>
            <a:r>
              <a:rPr lang="zh-CN" altLang="zh-CN" sz="1600" dirty="0">
                <a:effectLst/>
              </a:rPr>
              <a:t>，</a:t>
            </a:r>
            <a:r>
              <a:rPr lang="en-US" altLang="zh-CN" sz="1600" dirty="0">
                <a:effectLst/>
              </a:rPr>
              <a:t>a2</a:t>
            </a:r>
            <a:r>
              <a:rPr lang="zh-CN" altLang="zh-CN" sz="1600" dirty="0">
                <a:effectLst/>
              </a:rPr>
              <a:t>，</a:t>
            </a:r>
            <a:r>
              <a:rPr lang="en-US" altLang="zh-CN" sz="1600" dirty="0">
                <a:effectLst/>
              </a:rPr>
              <a:t>a4</a:t>
            </a:r>
            <a:r>
              <a:rPr lang="zh-CN" altLang="zh-CN" sz="1600" dirty="0">
                <a:effectLst/>
              </a:rPr>
              <a:t>，</a:t>
            </a:r>
            <a:r>
              <a:rPr lang="en-US" altLang="zh-CN" sz="1600" dirty="0">
                <a:effectLst/>
              </a:rPr>
              <a:t>a6</a:t>
            </a:r>
            <a:r>
              <a:rPr lang="zh-CN" altLang="zh-CN" sz="1600" dirty="0">
                <a:effectLst/>
              </a:rPr>
              <a:t>，</a:t>
            </a:r>
            <a:r>
              <a:rPr lang="en-US" altLang="zh-CN" sz="1600" dirty="0">
                <a:effectLst/>
              </a:rPr>
              <a:t>x</a:t>
            </a:r>
            <a:r>
              <a:rPr lang="zh-CN" altLang="zh-CN" sz="1600" dirty="0">
                <a:effectLst/>
              </a:rPr>
              <a:t>，</a:t>
            </a:r>
            <a:r>
              <a:rPr lang="en-US" altLang="zh-CN" sz="1600" dirty="0">
                <a:effectLst/>
              </a:rPr>
              <a:t>y</a:t>
            </a:r>
            <a:r>
              <a:rPr lang="zh-CN" altLang="zh-CN" sz="1600" dirty="0">
                <a:effectLst/>
              </a:rPr>
              <a:t>∈</a:t>
            </a:r>
            <a:r>
              <a:rPr lang="en-US" altLang="zh-CN" sz="1600" dirty="0">
                <a:effectLst/>
              </a:rPr>
              <a:t>K}</a:t>
            </a:r>
            <a:r>
              <a:rPr lang="zh-CN" altLang="zh-CN" sz="1600" dirty="0">
                <a:effectLst/>
              </a:rPr>
              <a:t>∪</a:t>
            </a:r>
            <a:r>
              <a:rPr lang="en-US" altLang="zh-CN" sz="1600" dirty="0">
                <a:effectLst/>
              </a:rPr>
              <a:t>{o}</a:t>
            </a:r>
            <a:r>
              <a:rPr lang="zh-CN" altLang="zh-CN" sz="1600" dirty="0">
                <a:effectLst/>
              </a:rPr>
              <a:t>，其中</a:t>
            </a:r>
            <a:r>
              <a:rPr lang="en-US" altLang="zh-CN" sz="1600" dirty="0">
                <a:effectLst/>
              </a:rPr>
              <a:t>o</a:t>
            </a:r>
            <a:r>
              <a:rPr lang="zh-CN" altLang="zh-CN" sz="1600" dirty="0">
                <a:effectLst/>
              </a:rPr>
              <a:t>表示无穷远点。</a:t>
            </a:r>
            <a:endParaRPr lang="zh-CN" altLang="zh-CN" sz="1600" dirty="0">
              <a:effectLst/>
            </a:endParaRPr>
          </a:p>
          <a:p>
            <a:pPr>
              <a:defRPr/>
            </a:pPr>
            <a:r>
              <a:rPr lang="zh-CN" altLang="zh-CN" sz="1600" dirty="0">
                <a:effectLst/>
              </a:rPr>
              <a:t>在</a:t>
            </a:r>
            <a:r>
              <a:rPr lang="en-US" altLang="zh-CN" sz="1600" dirty="0">
                <a:effectLst/>
              </a:rPr>
              <a:t>E</a:t>
            </a:r>
            <a:r>
              <a:rPr lang="zh-CN" altLang="zh-CN" sz="1600" dirty="0">
                <a:effectLst/>
              </a:rPr>
              <a:t>上定义“</a:t>
            </a:r>
            <a:r>
              <a:rPr lang="en-US" altLang="zh-CN" sz="1600" dirty="0">
                <a:effectLst/>
              </a:rPr>
              <a:t>+</a:t>
            </a:r>
            <a:r>
              <a:rPr lang="zh-CN" altLang="zh-CN" sz="1600" dirty="0">
                <a:effectLst/>
              </a:rPr>
              <a:t>”运算，</a:t>
            </a:r>
            <a:r>
              <a:rPr lang="en-US" altLang="zh-CN" sz="1600" dirty="0">
                <a:effectLst/>
              </a:rPr>
              <a:t>P+Q=R</a:t>
            </a:r>
            <a:r>
              <a:rPr lang="zh-CN" altLang="zh-CN" sz="1600" dirty="0">
                <a:effectLst/>
              </a:rPr>
              <a:t>，</a:t>
            </a:r>
            <a:r>
              <a:rPr lang="en-US" altLang="zh-CN" sz="1600" dirty="0">
                <a:effectLst/>
              </a:rPr>
              <a:t>R</a:t>
            </a:r>
            <a:r>
              <a:rPr lang="zh-CN" altLang="zh-CN" sz="1600" dirty="0">
                <a:effectLst/>
              </a:rPr>
              <a:t>是过</a:t>
            </a:r>
            <a:r>
              <a:rPr lang="en-US" altLang="zh-CN" sz="1600" dirty="0">
                <a:effectLst/>
              </a:rPr>
              <a:t>P</a:t>
            </a:r>
            <a:r>
              <a:rPr lang="zh-CN" altLang="zh-CN" sz="1600" dirty="0">
                <a:effectLst/>
              </a:rPr>
              <a:t>、</a:t>
            </a:r>
            <a:r>
              <a:rPr lang="en-US" altLang="zh-CN" sz="1600" dirty="0">
                <a:effectLst/>
              </a:rPr>
              <a:t>Q</a:t>
            </a:r>
            <a:r>
              <a:rPr lang="zh-CN" altLang="zh-CN" sz="1600" dirty="0">
                <a:effectLst/>
              </a:rPr>
              <a:t>的直线与曲线的另一交点（关于</a:t>
            </a:r>
            <a:r>
              <a:rPr lang="en-US" altLang="zh-CN" sz="1600" dirty="0">
                <a:effectLst/>
              </a:rPr>
              <a:t>x</a:t>
            </a:r>
            <a:r>
              <a:rPr lang="zh-CN" altLang="zh-CN" sz="1600" dirty="0">
                <a:effectLst/>
              </a:rPr>
              <a:t>轴的对称点），当</a:t>
            </a:r>
            <a:r>
              <a:rPr lang="en-US" altLang="zh-CN" sz="1600" dirty="0">
                <a:effectLst/>
              </a:rPr>
              <a:t>P=Q</a:t>
            </a:r>
            <a:r>
              <a:rPr lang="zh-CN" altLang="zh-CN" sz="1600" dirty="0">
                <a:effectLst/>
              </a:rPr>
              <a:t>时，</a:t>
            </a:r>
            <a:r>
              <a:rPr lang="en-US" altLang="zh-CN" sz="1600" dirty="0">
                <a:effectLst/>
              </a:rPr>
              <a:t>R</a:t>
            </a:r>
            <a:r>
              <a:rPr lang="zh-CN" altLang="zh-CN" sz="1600" dirty="0">
                <a:effectLst/>
              </a:rPr>
              <a:t>是</a:t>
            </a:r>
            <a:r>
              <a:rPr lang="en-US" altLang="zh-CN" sz="1600" dirty="0">
                <a:effectLst/>
              </a:rPr>
              <a:t>P</a:t>
            </a:r>
            <a:r>
              <a:rPr lang="zh-CN" altLang="zh-CN" sz="1600" dirty="0">
                <a:effectLst/>
              </a:rPr>
              <a:t>点的切线与曲线的另一交点（关于</a:t>
            </a:r>
            <a:r>
              <a:rPr lang="en-US" altLang="zh-CN" sz="1600" dirty="0">
                <a:effectLst/>
              </a:rPr>
              <a:t>x</a:t>
            </a:r>
            <a:r>
              <a:rPr lang="zh-CN" altLang="zh-CN" sz="1600" dirty="0">
                <a:effectLst/>
              </a:rPr>
              <a:t>轴的对称点）。这样，</a:t>
            </a:r>
            <a:r>
              <a:rPr lang="en-US" altLang="zh-CN" sz="1600" dirty="0">
                <a:effectLst/>
              </a:rPr>
              <a:t>(E</a:t>
            </a:r>
            <a:r>
              <a:rPr lang="zh-CN" altLang="zh-CN" sz="1600" dirty="0">
                <a:effectLst/>
              </a:rPr>
              <a:t>,</a:t>
            </a:r>
            <a:r>
              <a:rPr lang="en-US" altLang="zh-CN" sz="1600" dirty="0">
                <a:effectLst/>
              </a:rPr>
              <a:t>+)</a:t>
            </a:r>
            <a:r>
              <a:rPr lang="zh-CN" altLang="zh-CN" sz="1600" dirty="0">
                <a:effectLst/>
              </a:rPr>
              <a:t>构成可换群（</a:t>
            </a:r>
            <a:r>
              <a:rPr lang="en-US" altLang="zh-CN" sz="1600" dirty="0">
                <a:effectLst/>
              </a:rPr>
              <a:t>Abel</a:t>
            </a:r>
            <a:r>
              <a:rPr lang="zh-CN" altLang="zh-CN" sz="1600" dirty="0">
                <a:effectLst/>
              </a:rPr>
              <a:t>群），</a:t>
            </a:r>
            <a:r>
              <a:rPr lang="en-US" altLang="zh-CN" sz="1600" dirty="0">
                <a:effectLst/>
              </a:rPr>
              <a:t>o</a:t>
            </a:r>
            <a:r>
              <a:rPr lang="zh-CN" altLang="zh-CN" sz="1600" dirty="0">
                <a:effectLst/>
              </a:rPr>
              <a:t>是加法单位元（零元）。</a:t>
            </a:r>
            <a:endParaRPr lang="zh-CN" altLang="zh-CN" sz="1600" dirty="0">
              <a:effectLst/>
            </a:endParaRPr>
          </a:p>
          <a:p>
            <a:pPr>
              <a:defRPr/>
            </a:pPr>
            <a:r>
              <a:rPr lang="zh-CN" altLang="zh-CN" sz="1600" dirty="0">
                <a:effectLst/>
              </a:rPr>
              <a:t>椭圆曲线离散对数问题（</a:t>
            </a:r>
            <a:r>
              <a:rPr lang="en-US" altLang="zh-CN" sz="1600" dirty="0">
                <a:effectLst/>
              </a:rPr>
              <a:t>ECDLP</a:t>
            </a:r>
            <a:r>
              <a:rPr lang="zh-CN" altLang="zh-CN" sz="1600" dirty="0">
                <a:effectLst/>
              </a:rPr>
              <a:t>）定义如下：给定定义在</a:t>
            </a:r>
            <a:r>
              <a:rPr lang="en-US" altLang="zh-CN" sz="1600" dirty="0">
                <a:effectLst/>
              </a:rPr>
              <a:t>K</a:t>
            </a:r>
            <a:r>
              <a:rPr lang="zh-CN" altLang="zh-CN" sz="1600" dirty="0">
                <a:effectLst/>
              </a:rPr>
              <a:t>上的椭圆曲线</a:t>
            </a:r>
            <a:r>
              <a:rPr lang="en-US" altLang="zh-CN" sz="1600" dirty="0">
                <a:effectLst/>
              </a:rPr>
              <a:t>E</a:t>
            </a:r>
            <a:r>
              <a:rPr lang="zh-CN" altLang="zh-CN" sz="1600" dirty="0">
                <a:effectLst/>
              </a:rPr>
              <a:t>，一个</a:t>
            </a:r>
            <a:r>
              <a:rPr lang="en-US" altLang="zh-CN" sz="1600" dirty="0">
                <a:effectLst/>
              </a:rPr>
              <a:t>n</a:t>
            </a:r>
            <a:r>
              <a:rPr lang="zh-CN" altLang="zh-CN" sz="1600" dirty="0">
                <a:effectLst/>
              </a:rPr>
              <a:t>阶的点</a:t>
            </a:r>
            <a:r>
              <a:rPr lang="en-US" altLang="zh-CN" sz="1600" dirty="0">
                <a:effectLst/>
              </a:rPr>
              <a:t>P</a:t>
            </a:r>
            <a:r>
              <a:rPr lang="zh-CN" altLang="zh-CN" sz="1600" dirty="0">
                <a:effectLst/>
              </a:rPr>
              <a:t>∈</a:t>
            </a:r>
            <a:r>
              <a:rPr lang="en-US" altLang="zh-CN" sz="1600" dirty="0">
                <a:effectLst/>
              </a:rPr>
              <a:t>E/K</a:t>
            </a:r>
            <a:r>
              <a:rPr lang="zh-CN" altLang="zh-CN" sz="1600" dirty="0">
                <a:effectLst/>
              </a:rPr>
              <a:t>和点</a:t>
            </a:r>
            <a:r>
              <a:rPr lang="en-US" altLang="zh-CN" sz="1600" dirty="0">
                <a:effectLst/>
              </a:rPr>
              <a:t>Q</a:t>
            </a:r>
            <a:r>
              <a:rPr lang="zh-CN" altLang="zh-CN" sz="1600" dirty="0">
                <a:effectLst/>
              </a:rPr>
              <a:t>∈</a:t>
            </a:r>
            <a:r>
              <a:rPr lang="en-US" altLang="zh-CN" sz="1600" dirty="0">
                <a:effectLst/>
              </a:rPr>
              <a:t>E/K</a:t>
            </a:r>
            <a:r>
              <a:rPr lang="zh-CN" altLang="zh-CN" sz="1600" dirty="0">
                <a:effectLst/>
              </a:rPr>
              <a:t>，如果存在</a:t>
            </a:r>
            <a:r>
              <a:rPr lang="en-US" altLang="zh-CN" sz="1600" dirty="0">
                <a:effectLst/>
              </a:rPr>
              <a:t>l</a:t>
            </a:r>
            <a:r>
              <a:rPr lang="zh-CN" altLang="zh-CN" sz="1600" dirty="0">
                <a:effectLst/>
              </a:rPr>
              <a:t>，确定整数</a:t>
            </a:r>
            <a:r>
              <a:rPr lang="en-US" altLang="zh-CN" sz="1600" dirty="0">
                <a:effectLst/>
              </a:rPr>
              <a:t>l</a:t>
            </a:r>
            <a:r>
              <a:rPr lang="zh-CN" altLang="zh-CN" sz="1600" dirty="0">
                <a:effectLst/>
              </a:rPr>
              <a:t>，</a:t>
            </a:r>
            <a:r>
              <a:rPr lang="en-US" altLang="zh-CN" sz="1600" dirty="0">
                <a:effectLst/>
              </a:rPr>
              <a:t>0</a:t>
            </a:r>
            <a:r>
              <a:rPr lang="zh-CN" altLang="zh-CN" sz="1600" dirty="0">
                <a:effectLst/>
              </a:rPr>
              <a:t>≤</a:t>
            </a:r>
            <a:r>
              <a:rPr lang="en-US" altLang="zh-CN" sz="1600" dirty="0">
                <a:effectLst/>
              </a:rPr>
              <a:t>l</a:t>
            </a:r>
            <a:r>
              <a:rPr lang="zh-CN" altLang="zh-CN" sz="1600" dirty="0">
                <a:effectLst/>
              </a:rPr>
              <a:t>≤</a:t>
            </a:r>
            <a:r>
              <a:rPr lang="en-US" altLang="zh-CN" sz="1600" dirty="0">
                <a:effectLst/>
              </a:rPr>
              <a:t>n</a:t>
            </a:r>
            <a:r>
              <a:rPr lang="zh-CN" altLang="zh-CN" sz="1600" dirty="0">
                <a:effectLst/>
              </a:rPr>
              <a:t>-</a:t>
            </a:r>
            <a:r>
              <a:rPr lang="en-US" altLang="zh-CN" sz="1600" dirty="0">
                <a:effectLst/>
              </a:rPr>
              <a:t>1</a:t>
            </a:r>
            <a:r>
              <a:rPr lang="zh-CN" altLang="zh-CN" sz="1600" dirty="0">
                <a:effectLst/>
              </a:rPr>
              <a:t>，</a:t>
            </a:r>
            <a:r>
              <a:rPr lang="en-US" altLang="zh-CN" sz="1600" dirty="0">
                <a:effectLst/>
              </a:rPr>
              <a:t>Q=IP</a:t>
            </a:r>
            <a:r>
              <a:rPr lang="zh-CN" altLang="zh-CN" sz="1600" dirty="0">
                <a:effectLst/>
              </a:rPr>
              <a:t>。我们知道</a:t>
            </a:r>
            <a:r>
              <a:rPr lang="en-US" altLang="zh-CN" sz="1600" dirty="0">
                <a:effectLst/>
              </a:rPr>
              <a:t>RSA</a:t>
            </a:r>
            <a:r>
              <a:rPr lang="zh-CN" altLang="zh-CN" sz="1600" dirty="0">
                <a:effectLst/>
              </a:rPr>
              <a:t>是基于因子分解，其算法的核心就是如何寻找大数的因子分解，但</a:t>
            </a:r>
            <a:r>
              <a:rPr lang="en-US" altLang="zh-CN" sz="1600" dirty="0">
                <a:effectLst/>
              </a:rPr>
              <a:t>ECDLP</a:t>
            </a:r>
            <a:r>
              <a:rPr lang="zh-CN" altLang="zh-CN" sz="1600" dirty="0">
                <a:effectLst/>
              </a:rPr>
              <a:t>是比因子分解难得多的问题。</a:t>
            </a:r>
            <a:endParaRPr lang="zh-CN" altLang="zh-CN" sz="16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3FB4CF80-4D86-41B2-A5B7-839E3F5014D0}" type="slidenum">
              <a:rPr lang="en-US" altLang="zh-CN" smtClean="0"/>
            </a:fld>
            <a:endParaRPr lang="en-US" altLang="zh-CN"/>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b="0" dirty="0">
                <a:effectLst/>
              </a:rPr>
            </a:br>
            <a:r>
              <a:rPr lang="en-US" altLang="zh-CN" sz="2400" b="0" dirty="0" smtClean="0">
                <a:effectLst/>
              </a:rPr>
              <a:t>2.2.3  </a:t>
            </a:r>
            <a:r>
              <a:rPr lang="zh-CN" altLang="zh-CN" sz="2400" b="0" dirty="0" smtClean="0">
                <a:effectLst/>
              </a:rPr>
              <a:t>对称加密与非对称加密算法的比较</a:t>
            </a:r>
            <a:endParaRPr lang="zh-CN" altLang="en-US" sz="2400" b="0" dirty="0"/>
          </a:p>
        </p:txBody>
      </p:sp>
      <p:sp>
        <p:nvSpPr>
          <p:cNvPr id="3" name="内容占位符 2"/>
          <p:cNvSpPr>
            <a:spLocks noGrp="1"/>
          </p:cNvSpPr>
          <p:nvPr>
            <p:ph idx="1"/>
          </p:nvPr>
        </p:nvSpPr>
        <p:spPr>
          <a:xfrm>
            <a:off x="611188" y="1268413"/>
            <a:ext cx="7993062" cy="5041380"/>
          </a:xfrm>
        </p:spPr>
        <p:txBody>
          <a:bodyPr/>
          <a:lstStyle/>
          <a:p>
            <a:pPr>
              <a:defRPr/>
            </a:pPr>
            <a:r>
              <a:rPr lang="zh-CN" altLang="zh-CN" sz="2400" dirty="0">
                <a:effectLst/>
              </a:rPr>
              <a:t>对称加密算法是应用较早的加密算法，技术成熟。在对称加密算法中，数据发信方将明文（原始数据）和加密密钥一起经过特殊加密算法处理后，使其变成复杂的加密密文发送出去。收信方收到密文后，若想解读原文，则需要使用加密用过的密钥及相同算法的逆算法对密文进行解密，才能使其恢复成可读明文。在对称加密算法中，使用的密钥只有一个，发收信双方都使用这个密钥对数据进行加密和解密，这就要求解密方事先必须知道加密密钥。对称加密算法的特点是算法公开、计算量小、加密速度快、加密效率高。不足之处是，交易双方都使用同样钥匙，安全性得不到保证</a:t>
            </a:r>
            <a:r>
              <a:rPr lang="zh-CN" altLang="zh-CN" dirty="0">
                <a:effectLst/>
              </a:rPr>
              <a:t>。</a:t>
            </a: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E2E6B106-4AEE-42E9-8FDB-842AD2DA5399}" type="slidenum">
              <a:rPr lang="en-US" altLang="zh-CN" smtClean="0"/>
            </a:fld>
            <a:endParaRPr lang="en-US" altLang="zh-CN"/>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188" y="1268413"/>
            <a:ext cx="7993062" cy="5654675"/>
          </a:xfrm>
        </p:spPr>
        <p:txBody>
          <a:bodyPr/>
          <a:lstStyle/>
          <a:p>
            <a:pPr>
              <a:defRPr/>
            </a:pPr>
            <a:r>
              <a:rPr lang="zh-CN" altLang="zh-CN" sz="2000" dirty="0">
                <a:effectLst/>
              </a:rPr>
              <a:t>不对称加密算法不对称加密算法使用两把完全不同但又是完全匹配的一对钥匙—公钥和私钥。在使用不对称加密算法加密文件时，只有使用匹配的一对公钥和私钥，才能完成对明文的加密和解密过程。加密明文时采用公钥加密，解密密文时使用私钥才能完成，而且发信方（加密者）知道收信方的公钥，只有收信方（解密者）才是唯一知道自己私钥的人。不对称加密算法的基本原理是，如果发信方想发送只有收信方才能解读的加密信息，发信方必须首先知道收信方的公钥，然后利用收信方的公钥来加密原文；收信方收到加密密文后，使用自己的私钥才能解密密文。显然，采用不对称加密算法，收发信双方在通信之前，收信方必须将自己早已随机生成的公钥送给发信方，而自己保留私钥。由于不对称算法拥有两个密钥，因而特别适用于分布式系统中的数据加密。广泛应用的不对称加密算法有</a:t>
            </a:r>
            <a:r>
              <a:rPr lang="en-US" altLang="zh-CN" sz="2000" dirty="0">
                <a:effectLst/>
              </a:rPr>
              <a:t>RSA</a:t>
            </a:r>
            <a:r>
              <a:rPr lang="zh-CN" altLang="zh-CN" sz="2000" dirty="0">
                <a:effectLst/>
              </a:rPr>
              <a:t>算法和美国国家标准局提出的</a:t>
            </a:r>
            <a:r>
              <a:rPr lang="en-US" altLang="zh-CN" sz="2000" dirty="0">
                <a:effectLst/>
              </a:rPr>
              <a:t>DSA</a:t>
            </a:r>
            <a:r>
              <a:rPr lang="zh-CN" altLang="zh-CN" sz="2000" dirty="0">
                <a:effectLst/>
              </a:rPr>
              <a:t>。以不对称加密算法为基础的加密技术应用非常广泛。</a:t>
            </a:r>
            <a:endParaRPr lang="zh-CN" altLang="zh-CN" sz="2000" dirty="0">
              <a:effectLst/>
            </a:endParaRPr>
          </a:p>
          <a:p>
            <a:pPr>
              <a:defRPr/>
            </a:pPr>
            <a:endParaRPr lang="zh-CN" altLang="en-US" sz="20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E389D3EA-8A36-4EBF-8FF6-9A1D9C82197F}" type="slidenum">
              <a:rPr lang="en-US" altLang="zh-CN" smtClean="0"/>
            </a:fld>
            <a:endParaRPr lang="en-US" altLang="zh-CN"/>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2.3</a:t>
            </a:r>
            <a:r>
              <a:rPr lang="zh-CN" altLang="zh-CN" dirty="0" smtClean="0">
                <a:effectLst/>
              </a:rPr>
              <a:t>数字信封技术</a:t>
            </a:r>
            <a:endParaRPr lang="zh-CN" altLang="en-US" dirty="0"/>
          </a:p>
        </p:txBody>
      </p:sp>
      <p:sp>
        <p:nvSpPr>
          <p:cNvPr id="3" name="内容占位符 2"/>
          <p:cNvSpPr>
            <a:spLocks noGrp="1"/>
          </p:cNvSpPr>
          <p:nvPr>
            <p:ph idx="1"/>
          </p:nvPr>
        </p:nvSpPr>
        <p:spPr>
          <a:xfrm>
            <a:off x="611188" y="1125538"/>
            <a:ext cx="7993062" cy="5346400"/>
          </a:xfrm>
        </p:spPr>
        <p:txBody>
          <a:bodyPr/>
          <a:lstStyle/>
          <a:p>
            <a:pPr>
              <a:defRPr/>
            </a:pPr>
            <a:r>
              <a:rPr lang="zh-CN" altLang="zh-CN" sz="2000" dirty="0">
                <a:effectLst/>
              </a:rPr>
              <a:t>数字信封技术首先使用对称加密技术对要发送的消息进行加密；再利用非对称加密技术对密钥系统中使用的密钥进行加密。然后把加密的消息和加密的密钥一起传送给接收方。 </a:t>
            </a:r>
            <a:endParaRPr lang="zh-CN" altLang="zh-CN" sz="2000" dirty="0">
              <a:effectLst/>
            </a:endParaRPr>
          </a:p>
          <a:p>
            <a:pPr>
              <a:defRPr/>
            </a:pPr>
            <a:r>
              <a:rPr lang="zh-CN" altLang="zh-CN" sz="2000" dirty="0">
                <a:effectLst/>
              </a:rPr>
              <a:t>数字信封技术的工作过程</a:t>
            </a:r>
            <a:endParaRPr lang="zh-CN" altLang="zh-CN" sz="2000" dirty="0">
              <a:effectLst/>
            </a:endParaRPr>
          </a:p>
          <a:p>
            <a:pPr>
              <a:defRPr/>
            </a:pPr>
            <a:r>
              <a:rPr lang="zh-CN" altLang="zh-CN" sz="2000" dirty="0">
                <a:effectLst/>
              </a:rPr>
              <a:t>（</a:t>
            </a:r>
            <a:r>
              <a:rPr lang="en-US" altLang="zh-CN" sz="2000" dirty="0">
                <a:effectLst/>
              </a:rPr>
              <a:t>1</a:t>
            </a:r>
            <a:r>
              <a:rPr lang="zh-CN" altLang="zh-CN" sz="2000" dirty="0">
                <a:effectLst/>
              </a:rPr>
              <a:t>）在需要发送信息时，发送方首先生成一个秘密密钥。</a:t>
            </a:r>
            <a:endParaRPr lang="zh-CN" altLang="zh-CN" sz="2000" dirty="0">
              <a:effectLst/>
            </a:endParaRPr>
          </a:p>
          <a:p>
            <a:pPr>
              <a:defRPr/>
            </a:pPr>
            <a:r>
              <a:rPr lang="zh-CN" altLang="zh-CN" sz="2000" dirty="0">
                <a:effectLst/>
              </a:rPr>
              <a:t>（</a:t>
            </a:r>
            <a:r>
              <a:rPr lang="en-US" altLang="zh-CN" sz="2000" dirty="0">
                <a:effectLst/>
              </a:rPr>
              <a:t>2</a:t>
            </a:r>
            <a:r>
              <a:rPr lang="zh-CN" altLang="zh-CN" sz="2000" dirty="0">
                <a:effectLst/>
              </a:rPr>
              <a:t>）利用生成的秘密密钥和秘密密钥加密算法对要发送的信息加密。</a:t>
            </a:r>
            <a:endParaRPr lang="zh-CN" altLang="zh-CN" sz="2000" dirty="0">
              <a:effectLst/>
            </a:endParaRPr>
          </a:p>
          <a:p>
            <a:pPr>
              <a:defRPr/>
            </a:pPr>
            <a:r>
              <a:rPr lang="zh-CN" altLang="zh-CN" sz="2000" dirty="0">
                <a:effectLst/>
              </a:rPr>
              <a:t>（</a:t>
            </a:r>
            <a:r>
              <a:rPr lang="en-US" altLang="zh-CN" sz="2000" dirty="0">
                <a:effectLst/>
              </a:rPr>
              <a:t>3</a:t>
            </a:r>
            <a:r>
              <a:rPr lang="zh-CN" altLang="zh-CN" sz="2000" dirty="0">
                <a:effectLst/>
              </a:rPr>
              <a:t>）发送方利用接收方提供的公开密钥对生成的秘密密钥进行加密。</a:t>
            </a:r>
            <a:endParaRPr lang="zh-CN" altLang="zh-CN" sz="2000" dirty="0">
              <a:effectLst/>
            </a:endParaRPr>
          </a:p>
          <a:p>
            <a:pPr>
              <a:defRPr/>
            </a:pPr>
            <a:r>
              <a:rPr lang="zh-CN" altLang="zh-CN" sz="2000" dirty="0">
                <a:effectLst/>
              </a:rPr>
              <a:t>（</a:t>
            </a:r>
            <a:r>
              <a:rPr lang="en-US" altLang="zh-CN" sz="2000" dirty="0">
                <a:effectLst/>
              </a:rPr>
              <a:t>4</a:t>
            </a:r>
            <a:r>
              <a:rPr lang="zh-CN" altLang="zh-CN" sz="2000" dirty="0">
                <a:effectLst/>
              </a:rPr>
              <a:t>）发送方把加密后的密文通过网络传送给接收方。</a:t>
            </a:r>
            <a:endParaRPr lang="zh-CN" altLang="zh-CN" sz="2000" dirty="0">
              <a:effectLst/>
            </a:endParaRPr>
          </a:p>
          <a:p>
            <a:pPr>
              <a:defRPr/>
            </a:pPr>
            <a:r>
              <a:rPr lang="zh-CN" altLang="zh-CN" sz="2000" dirty="0">
                <a:effectLst/>
              </a:rPr>
              <a:t>（</a:t>
            </a:r>
            <a:r>
              <a:rPr lang="en-US" altLang="zh-CN" sz="2000" dirty="0">
                <a:effectLst/>
              </a:rPr>
              <a:t>5</a:t>
            </a:r>
            <a:r>
              <a:rPr lang="zh-CN" altLang="zh-CN" sz="2000" dirty="0">
                <a:effectLst/>
              </a:rPr>
              <a:t>）接收方使用公开密钥加密算法，利用自己的私钥将加密的秘密密钥还原成明文。</a:t>
            </a:r>
            <a:endParaRPr lang="zh-CN" altLang="zh-CN" sz="2000" dirty="0">
              <a:effectLst/>
            </a:endParaRPr>
          </a:p>
          <a:p>
            <a:pPr>
              <a:defRPr/>
            </a:pPr>
            <a:r>
              <a:rPr lang="zh-CN" altLang="zh-CN" sz="2000" dirty="0">
                <a:effectLst/>
              </a:rPr>
              <a:t>（</a:t>
            </a:r>
            <a:r>
              <a:rPr lang="en-US" altLang="zh-CN" sz="2000" dirty="0">
                <a:effectLst/>
              </a:rPr>
              <a:t>6</a:t>
            </a:r>
            <a:r>
              <a:rPr lang="zh-CN" altLang="zh-CN" sz="2000" dirty="0">
                <a:effectLst/>
              </a:rPr>
              <a:t>）接收方利用还原出的秘密密钥，使用秘密密钥加密算法解密被发送方加密的信息，还原出的明文即是发送方要发送的数据信息。</a:t>
            </a:r>
            <a:endParaRPr lang="zh-CN" altLang="zh-CN" sz="2000" dirty="0">
              <a:effectLst/>
            </a:endParaRPr>
          </a:p>
          <a:p>
            <a:pPr>
              <a:defRPr/>
            </a:pPr>
            <a:endParaRPr lang="zh-CN" altLang="en-US" sz="20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5B8B7099-EA94-48DA-B747-E501850D2798}" type="slidenum">
              <a:rPr lang="en-US" altLang="zh-CN" smtClean="0"/>
            </a:fld>
            <a:endParaRPr lang="en-US" altLang="zh-CN"/>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a:effectLst/>
              </a:rPr>
              <a:t>2.</a:t>
            </a:r>
            <a:r>
              <a:rPr lang="zh-CN" altLang="zh-CN" dirty="0">
                <a:effectLst/>
              </a:rPr>
              <a:t>数字信封技术的实质</a:t>
            </a: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DB196D80-A0EA-4538-9233-213B43584F41}" type="slidenum">
              <a:rPr lang="en-US" altLang="zh-CN" smtClean="0"/>
            </a:fld>
            <a:endParaRPr lang="en-US" altLang="zh-CN"/>
          </a:p>
        </p:txBody>
      </p:sp>
      <p:sp>
        <p:nvSpPr>
          <p:cNvPr id="6" name="内容占位符 5"/>
          <p:cNvSpPr>
            <a:spLocks noGrp="1"/>
          </p:cNvSpPr>
          <p:nvPr>
            <p:ph idx="1"/>
          </p:nvPr>
        </p:nvSpPr>
        <p:spPr>
          <a:xfrm>
            <a:off x="611188" y="1268413"/>
            <a:ext cx="7993062" cy="3807517"/>
          </a:xfrm>
        </p:spPr>
        <p:txBody>
          <a:bodyPr/>
          <a:lstStyle/>
          <a:p>
            <a:pPr>
              <a:defRPr/>
            </a:pPr>
            <a:r>
              <a:rPr lang="zh-CN" altLang="zh-CN" sz="2000" dirty="0" smtClean="0">
                <a:effectLst/>
              </a:rPr>
              <a:t>数字</a:t>
            </a:r>
            <a:r>
              <a:rPr lang="zh-CN" altLang="zh-CN" sz="2000" dirty="0">
                <a:effectLst/>
              </a:rPr>
              <a:t>信封技术实际上是使用双层加密体制。在数字信封中，信息发送方采用</a:t>
            </a:r>
            <a:r>
              <a:rPr lang="en-US" altLang="zh-CN" sz="2000" dirty="0" err="1">
                <a:effectLst/>
                <a:hlinkClick r:id="rId1"/>
              </a:rPr>
              <a:t>对称密钥</a:t>
            </a:r>
            <a:r>
              <a:rPr lang="zh-CN" altLang="zh-CN" sz="2000" dirty="0">
                <a:effectLst/>
              </a:rPr>
              <a:t>来加密信息内容，然后将此对称密钥用接收方的</a:t>
            </a:r>
            <a:r>
              <a:rPr lang="en-US" altLang="zh-CN" sz="2000" dirty="0" err="1">
                <a:effectLst/>
                <a:hlinkClick r:id="rId2"/>
              </a:rPr>
              <a:t>公开密钥</a:t>
            </a:r>
            <a:r>
              <a:rPr lang="zh-CN" altLang="zh-CN" sz="2000" dirty="0">
                <a:effectLst/>
              </a:rPr>
              <a:t>来加密（这部分称数字信封）之后，将它和加密后的信息一起发送给接收方，接收方先用相应的私有密钥打开数字信封，得到对称密钥，然后使用对称密钥解开加密信息。这种技术的安全性相当高。数字信封主要包括数字信封打包和数字信封拆解，数字信封打包是使用对方的公钥将加密</a:t>
            </a:r>
            <a:r>
              <a:rPr lang="en-US" altLang="zh-CN" sz="2000" dirty="0" err="1">
                <a:effectLst/>
                <a:hlinkClick r:id="rId3"/>
              </a:rPr>
              <a:t>密钥</a:t>
            </a:r>
            <a:r>
              <a:rPr lang="zh-CN" altLang="zh-CN" sz="2000" dirty="0">
                <a:effectLst/>
              </a:rPr>
              <a:t>进行加密的过程，只有对方的</a:t>
            </a:r>
            <a:r>
              <a:rPr lang="en-US" altLang="zh-CN" sz="2000" dirty="0" err="1">
                <a:effectLst/>
                <a:hlinkClick r:id="rId4"/>
              </a:rPr>
              <a:t>私钥</a:t>
            </a:r>
            <a:r>
              <a:rPr lang="zh-CN" altLang="zh-CN" sz="2000" dirty="0">
                <a:effectLst/>
              </a:rPr>
              <a:t>才能将加密后的数据</a:t>
            </a:r>
            <a:r>
              <a:rPr lang="en-US" altLang="zh-CN" sz="2000" dirty="0">
                <a:effectLst/>
              </a:rPr>
              <a:t>(</a:t>
            </a:r>
            <a:r>
              <a:rPr lang="zh-CN" altLang="zh-CN" sz="2000" dirty="0">
                <a:effectLst/>
              </a:rPr>
              <a:t>通信密钥</a:t>
            </a:r>
            <a:r>
              <a:rPr lang="en-US" altLang="zh-CN" sz="2000" dirty="0">
                <a:effectLst/>
              </a:rPr>
              <a:t>)</a:t>
            </a:r>
            <a:r>
              <a:rPr lang="zh-CN" altLang="zh-CN" sz="2000" dirty="0">
                <a:effectLst/>
              </a:rPr>
              <a:t>还原；数字信封拆解是使用私钥将加密过的</a:t>
            </a:r>
            <a:r>
              <a:rPr lang="en-US" altLang="zh-CN" sz="2000" dirty="0" err="1">
                <a:effectLst/>
                <a:hlinkClick r:id="rId5"/>
              </a:rPr>
              <a:t>数据解密</a:t>
            </a:r>
            <a:r>
              <a:rPr lang="zh-CN" altLang="zh-CN" sz="2000" dirty="0">
                <a:effectLst/>
              </a:rPr>
              <a:t>的过程。</a:t>
            </a:r>
            <a:endParaRPr lang="zh-CN" altLang="zh-CN" sz="2000" dirty="0">
              <a:effectLst/>
            </a:endParaRPr>
          </a:p>
          <a:p>
            <a:pPr>
              <a:defRPr/>
            </a:pPr>
            <a:endParaRPr lang="zh-CN" altLang="en-US" sz="2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a:effectLst/>
              </a:rPr>
              <a:t>3.</a:t>
            </a:r>
            <a:r>
              <a:rPr lang="zh-CN" altLang="zh-CN" dirty="0">
                <a:effectLst/>
              </a:rPr>
              <a:t>数字信封技术密钥的更换</a:t>
            </a:r>
            <a:endParaRPr lang="zh-CN" altLang="en-US" dirty="0"/>
          </a:p>
        </p:txBody>
      </p:sp>
      <p:sp>
        <p:nvSpPr>
          <p:cNvPr id="3" name="内容占位符 2"/>
          <p:cNvSpPr>
            <a:spLocks noGrp="1"/>
          </p:cNvSpPr>
          <p:nvPr>
            <p:ph idx="1"/>
          </p:nvPr>
        </p:nvSpPr>
        <p:spPr>
          <a:xfrm>
            <a:off x="611188" y="1268413"/>
            <a:ext cx="7993062" cy="4718050"/>
          </a:xfrm>
        </p:spPr>
        <p:txBody>
          <a:bodyPr/>
          <a:lstStyle/>
          <a:p>
            <a:pPr>
              <a:defRPr/>
            </a:pPr>
            <a:r>
              <a:rPr lang="zh-CN" altLang="zh-CN" sz="1600" dirty="0" smtClean="0">
                <a:effectLst/>
              </a:rPr>
              <a:t>数字</a:t>
            </a:r>
            <a:r>
              <a:rPr lang="zh-CN" altLang="zh-CN" sz="1600" dirty="0">
                <a:effectLst/>
              </a:rPr>
              <a:t>信封的功能类似于普通信封，普通信封在法律的约束下保证只有收信人才能阅读信的内容；数字信封则采用</a:t>
            </a:r>
            <a:r>
              <a:rPr lang="en-US" altLang="zh-CN" sz="1600" dirty="0" err="1">
                <a:effectLst/>
                <a:hlinkClick r:id="rId1"/>
              </a:rPr>
              <a:t>密码技术</a:t>
            </a:r>
            <a:r>
              <a:rPr lang="zh-CN" altLang="zh-CN" sz="1600" dirty="0">
                <a:effectLst/>
              </a:rPr>
              <a:t>保证了只有规定的接收人才能阅读信息的内容。数字信封中采用了对称</a:t>
            </a:r>
            <a:r>
              <a:rPr lang="en-US" altLang="zh-CN" sz="1600" dirty="0" err="1">
                <a:effectLst/>
                <a:hlinkClick r:id="rId2"/>
              </a:rPr>
              <a:t>密码体制</a:t>
            </a:r>
            <a:r>
              <a:rPr lang="zh-CN" altLang="zh-CN" sz="1600" dirty="0">
                <a:effectLst/>
              </a:rPr>
              <a:t>和</a:t>
            </a:r>
            <a:r>
              <a:rPr lang="en-US" altLang="zh-CN" sz="1600" dirty="0" err="1">
                <a:effectLst/>
                <a:hlinkClick r:id="rId3"/>
              </a:rPr>
              <a:t>公钥</a:t>
            </a:r>
            <a:r>
              <a:rPr lang="zh-CN" altLang="zh-CN" sz="1600" dirty="0">
                <a:effectLst/>
              </a:rPr>
              <a:t>密码体制。信息发送者首先利用随机产生的对称密码加密信息，再利用接收方的公钥加密对称密码，被</a:t>
            </a:r>
            <a:r>
              <a:rPr lang="en-US" altLang="zh-CN" sz="1600" dirty="0" err="1">
                <a:effectLst/>
                <a:hlinkClick r:id="rId4"/>
              </a:rPr>
              <a:t>公钥加密</a:t>
            </a:r>
            <a:r>
              <a:rPr lang="zh-CN" altLang="zh-CN" sz="1600" dirty="0">
                <a:effectLst/>
              </a:rPr>
              <a:t>后的对称密码被称之为数字信封。在传递信息时，信息接收方若要解密信息，必须先用自己的</a:t>
            </a:r>
            <a:r>
              <a:rPr lang="en-US" altLang="zh-CN" sz="1600" dirty="0" err="1">
                <a:effectLst/>
                <a:hlinkClick r:id="rId5"/>
              </a:rPr>
              <a:t>私钥</a:t>
            </a:r>
            <a:r>
              <a:rPr lang="zh-CN" altLang="zh-CN" sz="1600" dirty="0">
                <a:effectLst/>
              </a:rPr>
              <a:t>解密数字信封，得到对称密码，才能利用对称密码解密所得到的信息。这样就保证了数据传输的真实性和完整性。</a:t>
            </a:r>
            <a:endParaRPr lang="zh-CN" altLang="zh-CN" sz="1600" dirty="0">
              <a:effectLst/>
            </a:endParaRPr>
          </a:p>
          <a:p>
            <a:pPr>
              <a:defRPr/>
            </a:pPr>
            <a:r>
              <a:rPr lang="zh-CN" altLang="zh-CN" sz="1600" dirty="0">
                <a:effectLst/>
              </a:rPr>
              <a:t>在一些重要的电子商务交易中</a:t>
            </a:r>
            <a:r>
              <a:rPr lang="en-US" altLang="zh-CN" sz="1600" dirty="0" err="1">
                <a:effectLst/>
                <a:hlinkClick r:id="rId6"/>
              </a:rPr>
              <a:t>密钥</a:t>
            </a:r>
            <a:r>
              <a:rPr lang="zh-CN" altLang="zh-CN" sz="1600" dirty="0">
                <a:effectLst/>
              </a:rPr>
              <a:t>必须经常更换，为了解决每次更换密钥的问题，结合对称</a:t>
            </a:r>
            <a:r>
              <a:rPr lang="en-US" altLang="zh-CN" sz="1600" dirty="0" err="1">
                <a:effectLst/>
                <a:hlinkClick r:id="rId7"/>
              </a:rPr>
              <a:t>加密技术</a:t>
            </a:r>
            <a:r>
              <a:rPr lang="zh-CN" altLang="zh-CN" sz="1600" dirty="0">
                <a:effectLst/>
              </a:rPr>
              <a:t>和</a:t>
            </a:r>
            <a:r>
              <a:rPr lang="en-US" altLang="zh-CN" sz="1600" dirty="0" err="1">
                <a:effectLst/>
                <a:hlinkClick r:id="rId8"/>
              </a:rPr>
              <a:t>公开密钥</a:t>
            </a:r>
            <a:r>
              <a:rPr lang="zh-CN" altLang="zh-CN" sz="1600" dirty="0">
                <a:effectLst/>
              </a:rPr>
              <a:t>技术的优点，它克服了私有密钥加密中私有密钥分发困难和</a:t>
            </a:r>
            <a:r>
              <a:rPr lang="en-US" altLang="zh-CN" sz="1600" dirty="0" err="1">
                <a:effectLst/>
                <a:hlinkClick r:id="rId9"/>
              </a:rPr>
              <a:t>公开密钥加密</a:t>
            </a:r>
            <a:r>
              <a:rPr lang="zh-CN" altLang="zh-CN" sz="1600" dirty="0">
                <a:effectLst/>
              </a:rPr>
              <a:t>中加密时间长的问题，使用两个层次的加密来获得公开密钥技术的灵活性和私有密钥技术高效性。信息发送方使用密码对信息进行加密，从而保证只有规定的收信人才能阅读信的内容。采用数字信封技术后，即使加密文件被他人非法截获，因为截获者无法得到发送方的通信</a:t>
            </a:r>
            <a:r>
              <a:rPr lang="en-US" altLang="zh-CN" sz="1600" dirty="0" err="1">
                <a:effectLst/>
                <a:hlinkClick r:id="rId6"/>
              </a:rPr>
              <a:t>密钥</a:t>
            </a:r>
            <a:r>
              <a:rPr lang="zh-CN" altLang="zh-CN" sz="1600" dirty="0">
                <a:effectLst/>
              </a:rPr>
              <a:t>，故不可能对文件进行解密。</a:t>
            </a:r>
            <a:endParaRPr lang="zh-CN" altLang="zh-CN" sz="16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6AB00921-79A5-45E7-9BAF-598536DC50BA}" type="slidenum">
              <a:rPr lang="en-US" altLang="zh-CN" smtClean="0"/>
            </a:fld>
            <a:endParaRPr lang="en-US" altLang="zh-CN"/>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2.4</a:t>
            </a:r>
            <a:r>
              <a:rPr lang="zh-CN" altLang="zh-CN" dirty="0" smtClean="0">
                <a:effectLst/>
              </a:rPr>
              <a:t>数字签名技术</a:t>
            </a:r>
            <a:endParaRPr lang="zh-CN" altLang="en-US" dirty="0"/>
          </a:p>
        </p:txBody>
      </p:sp>
      <p:sp>
        <p:nvSpPr>
          <p:cNvPr id="3" name="内容占位符 2"/>
          <p:cNvSpPr>
            <a:spLocks noGrp="1"/>
          </p:cNvSpPr>
          <p:nvPr>
            <p:ph idx="1"/>
          </p:nvPr>
        </p:nvSpPr>
        <p:spPr>
          <a:xfrm>
            <a:off x="611188" y="1268413"/>
            <a:ext cx="7993062" cy="4624407"/>
          </a:xfrm>
        </p:spPr>
        <p:txBody>
          <a:bodyPr/>
          <a:lstStyle/>
          <a:p>
            <a:pPr>
              <a:defRPr/>
            </a:pPr>
            <a:r>
              <a:rPr lang="zh-CN" altLang="zh-CN" sz="2400" dirty="0">
                <a:effectLst/>
              </a:rPr>
              <a:t>签名是保证文件或资料真实性的一种方法。在通信中通常用数字签名来模拟文件或资料中的亲笔签名。数字签名（又称</a:t>
            </a:r>
            <a:r>
              <a:rPr lang="en-US" altLang="zh-CN" sz="2400" dirty="0" err="1">
                <a:effectLst/>
                <a:hlinkClick r:id="rId1"/>
              </a:rPr>
              <a:t>公钥</a:t>
            </a:r>
            <a:r>
              <a:rPr lang="zh-CN" altLang="zh-CN" sz="2400" dirty="0">
                <a:effectLst/>
              </a:rPr>
              <a:t>数字签名、</a:t>
            </a:r>
            <a:r>
              <a:rPr lang="en-US" altLang="zh-CN" sz="2400" dirty="0" err="1">
                <a:effectLst/>
                <a:hlinkClick r:id="rId2"/>
              </a:rPr>
              <a:t>电子签章</a:t>
            </a:r>
            <a:r>
              <a:rPr lang="zh-CN" altLang="zh-CN" sz="2400" dirty="0">
                <a:effectLst/>
              </a:rPr>
              <a:t>）是一种类似写在纸上的普通的物理签名，但是使用了公钥加密领域的技术实现，用于鉴别数字信息的方法。一套数字签名通常定义两种互补的运算，一个用于签名，另一个用于验证。</a:t>
            </a:r>
            <a:endParaRPr lang="zh-CN" altLang="zh-CN" sz="2400" dirty="0">
              <a:effectLst/>
            </a:endParaRPr>
          </a:p>
          <a:p>
            <a:pPr>
              <a:defRPr/>
            </a:pPr>
            <a:r>
              <a:rPr lang="zh-CN" altLang="zh-CN" sz="2400" dirty="0">
                <a:effectLst/>
              </a:rPr>
              <a:t>数字签名，就是只有信息的发送者才能产生的别人无法伪造的一段数字串，这段数字串同时也是对信息的发送者发送信息真实性的一个有效证明。</a:t>
            </a:r>
            <a:endParaRPr lang="zh-CN" altLang="zh-CN" sz="2400" dirty="0">
              <a:effectLst/>
            </a:endParaRPr>
          </a:p>
          <a:p>
            <a:pPr>
              <a:defRPr/>
            </a:pPr>
            <a:endParaRPr lang="zh-CN" altLang="en-US" sz="24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61D6FC10-AD40-4310-AD35-97BED5A6A188}" type="slidenum">
              <a:rPr lang="en-US" altLang="zh-CN" smtClean="0"/>
            </a:fld>
            <a:endParaRPr lang="en-US" altLang="zh-CN"/>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611188" y="1268413"/>
            <a:ext cx="7993062" cy="4591050"/>
          </a:xfrm>
        </p:spPr>
        <p:txBody>
          <a:bodyPr/>
          <a:lstStyle/>
          <a:p>
            <a:pPr>
              <a:defRPr/>
            </a:pPr>
            <a:r>
              <a:rPr lang="en-US" altLang="zh-CN" sz="1600" dirty="0">
                <a:effectLst/>
              </a:rPr>
              <a:t>1</a:t>
            </a:r>
            <a:r>
              <a:rPr lang="zh-CN" altLang="zh-CN" sz="1600" dirty="0">
                <a:effectLst/>
              </a:rPr>
              <a:t>．数字签名的原理</a:t>
            </a:r>
            <a:endParaRPr lang="zh-CN" altLang="zh-CN" sz="1600" dirty="0">
              <a:effectLst/>
            </a:endParaRPr>
          </a:p>
          <a:p>
            <a:pPr>
              <a:defRPr/>
            </a:pPr>
            <a:r>
              <a:rPr lang="zh-CN" altLang="zh-CN" sz="1600" dirty="0">
                <a:effectLst/>
              </a:rPr>
              <a:t>数字签名的文件的完整性是很容易验证的（不需要</a:t>
            </a:r>
            <a:r>
              <a:rPr lang="en-US" altLang="zh-CN" sz="1600" dirty="0" err="1">
                <a:effectLst/>
                <a:hlinkClick r:id="rId1"/>
              </a:rPr>
              <a:t>骑缝章</a:t>
            </a:r>
            <a:r>
              <a:rPr lang="zh-CN" altLang="zh-CN" sz="1600" dirty="0">
                <a:effectLst/>
              </a:rPr>
              <a:t>，骑缝签名，也不需要笔迹专家），而且数字签名具有</a:t>
            </a:r>
            <a:r>
              <a:rPr lang="en-US" altLang="zh-CN" sz="1600" dirty="0" err="1">
                <a:effectLst/>
                <a:hlinkClick r:id="rId2"/>
              </a:rPr>
              <a:t>不可抵赖性</a:t>
            </a:r>
            <a:r>
              <a:rPr lang="zh-CN" altLang="zh-CN" sz="1600" dirty="0">
                <a:effectLst/>
              </a:rPr>
              <a:t>（不需要笔迹专家来验证）。简单地说</a:t>
            </a:r>
            <a:r>
              <a:rPr lang="en-US" altLang="zh-CN" sz="1600" dirty="0">
                <a:effectLst/>
              </a:rPr>
              <a:t>,</a:t>
            </a:r>
            <a:r>
              <a:rPr lang="zh-CN" altLang="zh-CN" sz="1600" dirty="0">
                <a:effectLst/>
              </a:rPr>
              <a:t>所谓数字签名就是附加在</a:t>
            </a:r>
            <a:r>
              <a:rPr lang="en-US" altLang="zh-CN" sz="1600" dirty="0" err="1">
                <a:effectLst/>
                <a:hlinkClick r:id="rId3"/>
              </a:rPr>
              <a:t>数据单元</a:t>
            </a:r>
            <a:r>
              <a:rPr lang="zh-CN" altLang="zh-CN" sz="1600" dirty="0">
                <a:effectLst/>
              </a:rPr>
              <a:t>上的一些数据</a:t>
            </a:r>
            <a:r>
              <a:rPr lang="en-US" altLang="zh-CN" sz="1600" dirty="0">
                <a:effectLst/>
              </a:rPr>
              <a:t>,</a:t>
            </a:r>
            <a:r>
              <a:rPr lang="zh-CN" altLang="zh-CN" sz="1600" dirty="0">
                <a:effectLst/>
              </a:rPr>
              <a:t>或是对数据单元所作的</a:t>
            </a:r>
            <a:r>
              <a:rPr lang="en-US" altLang="zh-CN" sz="1600" dirty="0" err="1">
                <a:effectLst/>
                <a:hlinkClick r:id="rId4"/>
              </a:rPr>
              <a:t>密码</a:t>
            </a:r>
            <a:r>
              <a:rPr lang="zh-CN" altLang="zh-CN" sz="1600" dirty="0">
                <a:effectLst/>
              </a:rPr>
              <a:t>变换。这种数据或变换允许</a:t>
            </a:r>
            <a:r>
              <a:rPr lang="en-US" altLang="zh-CN" sz="1600" dirty="0" err="1">
                <a:effectLst/>
                <a:hlinkClick r:id="rId3"/>
              </a:rPr>
              <a:t>数据单元</a:t>
            </a:r>
            <a:r>
              <a:rPr lang="zh-CN" altLang="zh-CN" sz="1600" dirty="0">
                <a:effectLst/>
              </a:rPr>
              <a:t>的接收者用以确认数据单元的来源和数据单元的完整性并保护数据</a:t>
            </a:r>
            <a:r>
              <a:rPr lang="en-US" altLang="zh-CN" sz="1600" dirty="0">
                <a:effectLst/>
              </a:rPr>
              <a:t>,</a:t>
            </a:r>
            <a:r>
              <a:rPr lang="zh-CN" altLang="zh-CN" sz="1600" dirty="0">
                <a:effectLst/>
              </a:rPr>
              <a:t>防止被人</a:t>
            </a:r>
            <a:r>
              <a:rPr lang="en-US" altLang="zh-CN" sz="1600" dirty="0">
                <a:effectLst/>
              </a:rPr>
              <a:t>(</a:t>
            </a:r>
            <a:r>
              <a:rPr lang="zh-CN" altLang="zh-CN" sz="1600" dirty="0">
                <a:effectLst/>
              </a:rPr>
              <a:t>例如接收者</a:t>
            </a:r>
            <a:r>
              <a:rPr lang="en-US" altLang="zh-CN" sz="1600" dirty="0">
                <a:effectLst/>
              </a:rPr>
              <a:t>)</a:t>
            </a:r>
            <a:r>
              <a:rPr lang="zh-CN" altLang="zh-CN" sz="1600" dirty="0">
                <a:effectLst/>
              </a:rPr>
              <a:t>进行伪造。它是对电子形式的消息进行签名的一种方法</a:t>
            </a:r>
            <a:r>
              <a:rPr lang="en-US" altLang="zh-CN" sz="1600" dirty="0">
                <a:effectLst/>
              </a:rPr>
              <a:t>,</a:t>
            </a:r>
            <a:r>
              <a:rPr lang="zh-CN" altLang="zh-CN" sz="1600" dirty="0">
                <a:effectLst/>
              </a:rPr>
              <a:t>一个签名消息能在一个</a:t>
            </a:r>
            <a:r>
              <a:rPr lang="en-US" altLang="zh-CN" sz="1600" dirty="0" err="1">
                <a:effectLst/>
                <a:hlinkClick r:id="rId5"/>
              </a:rPr>
              <a:t>通信网络</a:t>
            </a:r>
            <a:r>
              <a:rPr lang="zh-CN" altLang="zh-CN" sz="1600" dirty="0">
                <a:effectLst/>
              </a:rPr>
              <a:t>中传输。基于</a:t>
            </a:r>
            <a:r>
              <a:rPr lang="en-US" altLang="zh-CN" sz="1600" dirty="0" err="1">
                <a:effectLst/>
                <a:hlinkClick r:id="rId6"/>
              </a:rPr>
              <a:t>公钥</a:t>
            </a:r>
            <a:r>
              <a:rPr lang="en-US" altLang="zh-CN" sz="1600" dirty="0" err="1">
                <a:effectLst/>
                <a:hlinkClick r:id="rId7"/>
              </a:rPr>
              <a:t>密码体制</a:t>
            </a:r>
            <a:r>
              <a:rPr lang="zh-CN" altLang="zh-CN" sz="1600" dirty="0">
                <a:effectLst/>
              </a:rPr>
              <a:t>和</a:t>
            </a:r>
            <a:r>
              <a:rPr lang="en-US" altLang="zh-CN" sz="1600" dirty="0" err="1">
                <a:effectLst/>
                <a:hlinkClick r:id="rId8"/>
              </a:rPr>
              <a:t>私钥</a:t>
            </a:r>
            <a:r>
              <a:rPr lang="zh-CN" altLang="zh-CN" sz="1600" dirty="0">
                <a:effectLst/>
              </a:rPr>
              <a:t>密码体制都可以获得数字签名</a:t>
            </a:r>
            <a:r>
              <a:rPr lang="en-US" altLang="zh-CN" sz="1600" dirty="0">
                <a:effectLst/>
              </a:rPr>
              <a:t>,</a:t>
            </a:r>
            <a:r>
              <a:rPr lang="zh-CN" altLang="zh-CN" sz="1600" dirty="0">
                <a:effectLst/>
              </a:rPr>
              <a:t>主要是基于公钥密码体制的数字签名。包括普通数字签名和特殊数字签名。普通数字签名</a:t>
            </a:r>
            <a:r>
              <a:rPr lang="en-US" altLang="zh-CN" sz="1600" dirty="0" err="1">
                <a:effectLst/>
                <a:hlinkClick r:id="rId9"/>
              </a:rPr>
              <a:t>算法</a:t>
            </a:r>
            <a:r>
              <a:rPr lang="zh-CN" altLang="zh-CN" sz="1600" dirty="0">
                <a:effectLst/>
              </a:rPr>
              <a:t>有</a:t>
            </a:r>
            <a:r>
              <a:rPr lang="en-US" altLang="zh-CN" sz="1600" dirty="0">
                <a:effectLst/>
              </a:rPr>
              <a:t>RSA</a:t>
            </a:r>
            <a:r>
              <a:rPr lang="zh-CN" altLang="zh-CN" sz="1600" dirty="0">
                <a:effectLst/>
              </a:rPr>
              <a:t>、</a:t>
            </a:r>
            <a:r>
              <a:rPr lang="en-US" altLang="zh-CN" sz="1600" dirty="0" err="1">
                <a:effectLst/>
              </a:rPr>
              <a:t>ElGamal</a:t>
            </a:r>
            <a:r>
              <a:rPr lang="zh-CN" altLang="zh-CN" sz="1600" dirty="0">
                <a:effectLst/>
              </a:rPr>
              <a:t>、</a:t>
            </a:r>
            <a:r>
              <a:rPr lang="en-US" altLang="zh-CN" sz="1600" dirty="0">
                <a:effectLst/>
              </a:rPr>
              <a:t>Fiat-Shamir</a:t>
            </a:r>
            <a:r>
              <a:rPr lang="zh-CN" altLang="zh-CN" sz="1600" dirty="0">
                <a:effectLst/>
              </a:rPr>
              <a:t>、</a:t>
            </a:r>
            <a:r>
              <a:rPr lang="en-US" altLang="zh-CN" sz="1600" dirty="0" err="1">
                <a:effectLst/>
              </a:rPr>
              <a:t>Guillou</a:t>
            </a:r>
            <a:r>
              <a:rPr lang="en-US" altLang="zh-CN" sz="1600" dirty="0">
                <a:effectLst/>
              </a:rPr>
              <a:t>- </a:t>
            </a:r>
            <a:r>
              <a:rPr lang="en-US" altLang="zh-CN" sz="1600" dirty="0" err="1">
                <a:effectLst/>
              </a:rPr>
              <a:t>Quisquarter</a:t>
            </a:r>
            <a:r>
              <a:rPr lang="zh-CN" altLang="zh-CN" sz="1600" dirty="0">
                <a:effectLst/>
              </a:rPr>
              <a:t>、</a:t>
            </a:r>
            <a:r>
              <a:rPr lang="en-US" altLang="zh-CN" sz="1600" dirty="0" err="1">
                <a:effectLst/>
              </a:rPr>
              <a:t>Schnorr</a:t>
            </a:r>
            <a:r>
              <a:rPr lang="zh-CN" altLang="zh-CN" sz="1600" dirty="0">
                <a:effectLst/>
              </a:rPr>
              <a:t>、</a:t>
            </a:r>
            <a:r>
              <a:rPr lang="en-US" altLang="zh-CN" sz="1600" dirty="0">
                <a:effectLst/>
              </a:rPr>
              <a:t>Ong-</a:t>
            </a:r>
            <a:r>
              <a:rPr lang="en-US" altLang="zh-CN" sz="1600" dirty="0" err="1">
                <a:effectLst/>
              </a:rPr>
              <a:t>Schnorr</a:t>
            </a:r>
            <a:r>
              <a:rPr lang="en-US" altLang="zh-CN" sz="1600" dirty="0">
                <a:effectLst/>
              </a:rPr>
              <a:t>-Shamir</a:t>
            </a:r>
            <a:r>
              <a:rPr lang="zh-CN" altLang="zh-CN" sz="1600" dirty="0">
                <a:effectLst/>
              </a:rPr>
              <a:t>数字签名算法、</a:t>
            </a:r>
            <a:r>
              <a:rPr lang="en-US" altLang="zh-CN" sz="1600" dirty="0">
                <a:effectLst/>
              </a:rPr>
              <a:t>Des/DSA,</a:t>
            </a:r>
            <a:r>
              <a:rPr lang="zh-CN" altLang="zh-CN" sz="1600" dirty="0">
                <a:effectLst/>
              </a:rPr>
              <a:t>椭圆曲线数字签名算法和有限</a:t>
            </a:r>
            <a:r>
              <a:rPr lang="en-US" altLang="zh-CN" sz="1600" dirty="0" err="1">
                <a:effectLst/>
                <a:hlinkClick r:id="rId10"/>
              </a:rPr>
              <a:t>自动机</a:t>
            </a:r>
            <a:r>
              <a:rPr lang="zh-CN" altLang="zh-CN" sz="1600" dirty="0">
                <a:effectLst/>
              </a:rPr>
              <a:t>数字签名算法等。特殊数字签名有</a:t>
            </a:r>
            <a:r>
              <a:rPr lang="en-US" altLang="zh-CN" sz="1600" dirty="0" err="1">
                <a:effectLst/>
                <a:hlinkClick r:id="rId11"/>
              </a:rPr>
              <a:t>盲签名</a:t>
            </a:r>
            <a:r>
              <a:rPr lang="zh-CN" altLang="zh-CN" sz="1600" dirty="0">
                <a:effectLst/>
              </a:rPr>
              <a:t>、代理签名、</a:t>
            </a:r>
            <a:r>
              <a:rPr lang="en-US" altLang="zh-CN" sz="1600" dirty="0" err="1">
                <a:effectLst/>
                <a:hlinkClick r:id="rId12"/>
              </a:rPr>
              <a:t>群签名</a:t>
            </a:r>
            <a:r>
              <a:rPr lang="zh-CN" altLang="zh-CN" sz="1600" dirty="0">
                <a:effectLst/>
              </a:rPr>
              <a:t>、不可否认签名、公平盲签名、门限签名、具有消息恢复功能的签名等</a:t>
            </a:r>
            <a:r>
              <a:rPr lang="en-US" altLang="zh-CN" sz="1600" dirty="0">
                <a:effectLst/>
              </a:rPr>
              <a:t>,</a:t>
            </a:r>
            <a:r>
              <a:rPr lang="zh-CN" altLang="zh-CN" sz="1600" dirty="0">
                <a:effectLst/>
              </a:rPr>
              <a:t>它与具体应用环境密切相关。显然</a:t>
            </a:r>
            <a:r>
              <a:rPr lang="en-US" altLang="zh-CN" sz="1600" dirty="0">
                <a:effectLst/>
              </a:rPr>
              <a:t>,</a:t>
            </a:r>
            <a:r>
              <a:rPr lang="zh-CN" altLang="zh-CN" sz="1600" dirty="0">
                <a:effectLst/>
              </a:rPr>
              <a:t>数字签名的应用涉及到法律问题</a:t>
            </a:r>
            <a:r>
              <a:rPr lang="en-US" altLang="zh-CN" sz="1600" dirty="0">
                <a:effectLst/>
              </a:rPr>
              <a:t>,</a:t>
            </a:r>
            <a:r>
              <a:rPr lang="en-US" altLang="zh-CN" sz="1600" dirty="0" err="1">
                <a:effectLst/>
                <a:hlinkClick r:id="rId13"/>
              </a:rPr>
              <a:t>美国联邦政府</a:t>
            </a:r>
            <a:r>
              <a:rPr lang="zh-CN" altLang="zh-CN" sz="1600" dirty="0">
                <a:effectLst/>
              </a:rPr>
              <a:t>基于有限域上的离散对数问题制定了自己的</a:t>
            </a:r>
            <a:r>
              <a:rPr lang="en-US" altLang="zh-CN" sz="1600" dirty="0" err="1">
                <a:effectLst/>
                <a:hlinkClick r:id="rId14"/>
              </a:rPr>
              <a:t>数字签名标准</a:t>
            </a:r>
            <a:r>
              <a:rPr lang="en-US" altLang="zh-CN" sz="1600" dirty="0">
                <a:effectLst/>
              </a:rPr>
              <a:t>(</a:t>
            </a:r>
            <a:r>
              <a:rPr lang="en-US" altLang="zh-CN" sz="1600" dirty="0">
                <a:effectLst/>
                <a:hlinkClick r:id="rId15"/>
              </a:rPr>
              <a:t>DSS</a:t>
            </a:r>
            <a:r>
              <a:rPr lang="en-US" altLang="zh-CN" sz="1600" dirty="0">
                <a:effectLst/>
              </a:rPr>
              <a:t>)</a:t>
            </a:r>
            <a:r>
              <a:rPr lang="zh-CN" altLang="zh-CN" sz="1600" dirty="0">
                <a:effectLst/>
              </a:rPr>
              <a:t>。</a:t>
            </a:r>
            <a:endParaRPr lang="zh-CN" altLang="zh-CN" sz="1600" dirty="0">
              <a:effectLst/>
            </a:endParaRPr>
          </a:p>
          <a:p>
            <a:pPr>
              <a:defRPr/>
            </a:pPr>
            <a:endParaRPr lang="zh-CN" altLang="en-US" sz="16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0A615232-0659-44F6-868B-3E395DB7464D}" type="slidenum">
              <a:rPr lang="en-US" altLang="zh-CN" smtClean="0"/>
            </a:fld>
            <a:endParaRPr lang="en-US" altLang="zh-C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br>
              <a:rPr lang="zh-CN" altLang="zh-CN" dirty="0">
                <a:effectLst/>
              </a:rPr>
            </a:br>
            <a:br>
              <a:rPr lang="en-US" altLang="zh-CN" dirty="0" smtClean="0">
                <a:effectLst/>
              </a:rPr>
            </a:br>
            <a:r>
              <a:rPr lang="zh-CN" altLang="en-US" dirty="0" smtClean="0">
                <a:effectLst/>
              </a:rPr>
              <a:t>第</a:t>
            </a:r>
            <a:r>
              <a:rPr lang="en-US" altLang="zh-CN" dirty="0" smtClean="0">
                <a:effectLst/>
              </a:rPr>
              <a:t>2</a:t>
            </a:r>
            <a:r>
              <a:rPr lang="zh-CN" altLang="en-US" dirty="0" smtClean="0">
                <a:effectLst/>
              </a:rPr>
              <a:t>章 信息加密技术</a:t>
            </a:r>
            <a:endParaRPr lang="zh-CN" altLang="en-US" dirty="0" smtClean="0"/>
          </a:p>
        </p:txBody>
      </p:sp>
      <p:sp>
        <p:nvSpPr>
          <p:cNvPr id="4" name="日期占位符 3"/>
          <p:cNvSpPr>
            <a:spLocks noGrp="1"/>
          </p:cNvSpPr>
          <p:nvPr>
            <p:ph type="dt" sz="quarter" idx="10"/>
          </p:nvPr>
        </p:nvSpPr>
        <p:spPr/>
        <p:txBody>
          <a:bodyPr/>
          <a:lstStyle/>
          <a:p>
            <a:pPr>
              <a:defRPr/>
            </a:pPr>
            <a:fld id="{B81E04C4-2847-4B79-A43F-F3D2AF153B25}" type="datetime1">
              <a:rPr lang="zh-CN" altLang="en-US"/>
            </a:fld>
            <a:endParaRPr lang="en-US" altLang="zh-CN"/>
          </a:p>
        </p:txBody>
      </p:sp>
      <p:sp>
        <p:nvSpPr>
          <p:cNvPr id="5" name="灯片编号占位符 4"/>
          <p:cNvSpPr>
            <a:spLocks noGrp="1"/>
          </p:cNvSpPr>
          <p:nvPr>
            <p:ph type="sldNum" sz="quarter" idx="12"/>
          </p:nvPr>
        </p:nvSpPr>
        <p:spPr/>
        <p:txBody>
          <a:bodyPr/>
          <a:lstStyle/>
          <a:p>
            <a:pPr>
              <a:defRPr/>
            </a:pPr>
            <a:fld id="{E22F3191-EB92-4D94-B056-EC0956BBB633}" type="slidenum">
              <a:rPr lang="en-US" altLang="zh-CN"/>
            </a:fld>
            <a:endParaRPr lang="en-US" altLang="zh-CN"/>
          </a:p>
        </p:txBody>
      </p:sp>
      <p:pic>
        <p:nvPicPr>
          <p:cNvPr id="4101" name="Picture 7" descr="Large confetti"/>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403350" y="1700213"/>
            <a:ext cx="5761038" cy="3529012"/>
          </a:xfrm>
          <a:noFill/>
          <a:extLst>
            <a:ext uri="{91240B29-F687-4F45-9708-019B960494DF}">
              <a14:hiddenLine xmlns:a14="http://schemas.microsoft.com/office/drawing/2010/main" w="12700">
                <a:solidFill>
                  <a:schemeClr val="tx1"/>
                </a:solidFill>
                <a:prstDash val="solid"/>
                <a:miter lim="800000"/>
                <a:headEnd type="none" w="sm" len="sm"/>
                <a:tailEnd type="none" w="sm" len="sm"/>
              </a14:hiddenLine>
            </a:ext>
          </a:extLst>
        </p:spPr>
      </p:pic>
      <p:sp>
        <p:nvSpPr>
          <p:cNvPr id="7" name="标题 1"/>
          <p:cNvSpPr txBox="1"/>
          <p:nvPr/>
        </p:nvSpPr>
        <p:spPr bwMode="auto">
          <a:xfrm>
            <a:off x="755576" y="1268760"/>
            <a:ext cx="7793038"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rtl="0" fontAlgn="base">
              <a:spcBef>
                <a:spcPct val="0"/>
              </a:spcBef>
              <a:spcAft>
                <a:spcPct val="0"/>
              </a:spcAft>
              <a:defRPr sz="3600" b="1">
                <a:solidFill>
                  <a:schemeClr val="tx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2pPr>
            <a:lvl3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3pPr>
            <a:lvl4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4pPr>
            <a:lvl5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5pPr>
            <a:lvl6pPr marL="4572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6pPr>
            <a:lvl7pPr marL="9144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7pPr>
            <a:lvl8pPr marL="13716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8pPr>
            <a:lvl9pPr marL="18288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9pPr>
          </a:lstStyle>
          <a:p>
            <a:pPr>
              <a:buFontTx/>
              <a:defRPr/>
            </a:pPr>
            <a:br>
              <a:rPr lang="zh-CN" altLang="zh-CN" kern="0" dirty="0" smtClean="0">
                <a:effectLst/>
              </a:rPr>
            </a:br>
            <a:br>
              <a:rPr lang="en-US" altLang="zh-CN" kern="0" dirty="0" smtClean="0">
                <a:effectLst/>
              </a:rPr>
            </a:br>
            <a:r>
              <a:rPr lang="en-US" altLang="zh-CN" kern="0" dirty="0" smtClean="0">
                <a:effectLst/>
              </a:rPr>
              <a:t>2.1</a:t>
            </a:r>
            <a:r>
              <a:rPr lang="zh-CN" altLang="zh-CN" kern="0" dirty="0" smtClean="0">
                <a:effectLst/>
              </a:rPr>
              <a:t>加密与解密基本知识</a:t>
            </a:r>
            <a:endParaRPr lang="zh-CN" altLang="en-US" kern="0"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2</a:t>
            </a:r>
            <a:r>
              <a:rPr lang="zh-CN" altLang="zh-CN" dirty="0" smtClean="0">
                <a:effectLst/>
              </a:rPr>
              <a:t>．数字签名的实现</a:t>
            </a:r>
            <a:endParaRPr lang="zh-CN" altLang="en-US"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9D2B822-C3FE-4E9C-819A-DF331778AD8E}" type="slidenum">
              <a:rPr lang="en-US" altLang="zh-CN" smtClean="0"/>
            </a:fld>
            <a:endParaRPr lang="en-US" altLang="zh-CN"/>
          </a:p>
        </p:txBody>
      </p:sp>
      <p:pic>
        <p:nvPicPr>
          <p:cNvPr id="40965" name="Picture 2" descr="Large confetti"/>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539750" y="1196975"/>
            <a:ext cx="7561263" cy="3459163"/>
          </a:xfrm>
          <a:noFill/>
          <a:extLst>
            <a:ext uri="{91240B29-F687-4F45-9708-019B960494DF}">
              <a14:hiddenLine xmlns:a14="http://schemas.microsoft.com/office/drawing/2010/main" w="12700">
                <a:solidFill>
                  <a:schemeClr val="tx1"/>
                </a:solidFill>
                <a:prstDash val="solid"/>
                <a:miter lim="800000"/>
                <a:headEnd type="none" w="sm" len="sm"/>
                <a:tailEnd type="none" w="sm" len="sm"/>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611188" y="1268413"/>
            <a:ext cx="7993062" cy="5222875"/>
          </a:xfrm>
        </p:spPr>
        <p:txBody>
          <a:bodyPr/>
          <a:lstStyle/>
          <a:p>
            <a:pPr>
              <a:defRPr/>
            </a:pPr>
            <a:r>
              <a:rPr lang="zh-CN" altLang="zh-CN" sz="2000" dirty="0">
                <a:effectLst/>
              </a:rPr>
              <a:t>（</a:t>
            </a:r>
            <a:r>
              <a:rPr lang="en-US" altLang="zh-CN" sz="2000" dirty="0">
                <a:effectLst/>
              </a:rPr>
              <a:t>1</a:t>
            </a:r>
            <a:r>
              <a:rPr lang="zh-CN" altLang="zh-CN" sz="2000" dirty="0">
                <a:effectLst/>
              </a:rPr>
              <a:t>）发送方采用某种摘要算法从报文中生成一个</a:t>
            </a:r>
            <a:r>
              <a:rPr lang="en-US" altLang="zh-CN" sz="2000" dirty="0">
                <a:effectLst/>
              </a:rPr>
              <a:t>128</a:t>
            </a:r>
            <a:r>
              <a:rPr lang="zh-CN" altLang="zh-CN" sz="2000" dirty="0">
                <a:effectLst/>
              </a:rPr>
              <a:t>位的散列值（称为报文摘要）；</a:t>
            </a:r>
            <a:endParaRPr lang="zh-CN" altLang="zh-CN" sz="2000" dirty="0">
              <a:effectLst/>
            </a:endParaRPr>
          </a:p>
          <a:p>
            <a:pPr>
              <a:defRPr/>
            </a:pPr>
            <a:r>
              <a:rPr lang="zh-CN" altLang="zh-CN" sz="2000" dirty="0">
                <a:effectLst/>
              </a:rPr>
              <a:t>（</a:t>
            </a:r>
            <a:r>
              <a:rPr lang="en-US" altLang="zh-CN" sz="2000" dirty="0">
                <a:effectLst/>
              </a:rPr>
              <a:t>2</a:t>
            </a:r>
            <a:r>
              <a:rPr lang="zh-CN" altLang="zh-CN" sz="2000" dirty="0">
                <a:effectLst/>
              </a:rPr>
              <a:t>）发送方用</a:t>
            </a:r>
            <a:r>
              <a:rPr lang="en-US" altLang="zh-CN" sz="2000" dirty="0">
                <a:effectLst/>
              </a:rPr>
              <a:t>RSA</a:t>
            </a:r>
            <a:r>
              <a:rPr lang="zh-CN" altLang="zh-CN" sz="2000" dirty="0">
                <a:effectLst/>
              </a:rPr>
              <a:t>算法和自己的私钥对这个散列值进行加密，产生一个摘要密文，这就是发送方的数字签名；</a:t>
            </a:r>
            <a:endParaRPr lang="zh-CN" altLang="zh-CN" sz="2000" dirty="0">
              <a:effectLst/>
            </a:endParaRPr>
          </a:p>
          <a:p>
            <a:pPr>
              <a:defRPr/>
            </a:pPr>
            <a:r>
              <a:rPr lang="zh-CN" altLang="zh-CN" sz="2000" dirty="0">
                <a:effectLst/>
              </a:rPr>
              <a:t>（</a:t>
            </a:r>
            <a:r>
              <a:rPr lang="en-US" altLang="zh-CN" sz="2000" dirty="0">
                <a:effectLst/>
              </a:rPr>
              <a:t>3</a:t>
            </a:r>
            <a:r>
              <a:rPr lang="zh-CN" altLang="zh-CN" sz="2000" dirty="0">
                <a:effectLst/>
              </a:rPr>
              <a:t>）将这个加密后的数字签名作为报文的附件和报文一起发送给接收方：</a:t>
            </a:r>
            <a:endParaRPr lang="zh-CN" altLang="zh-CN" sz="2000" dirty="0">
              <a:effectLst/>
            </a:endParaRPr>
          </a:p>
          <a:p>
            <a:pPr>
              <a:defRPr/>
            </a:pPr>
            <a:r>
              <a:rPr lang="zh-CN" altLang="zh-CN" sz="2000" dirty="0">
                <a:effectLst/>
              </a:rPr>
              <a:t>（</a:t>
            </a:r>
            <a:r>
              <a:rPr lang="en-US" altLang="zh-CN" sz="2000" dirty="0">
                <a:effectLst/>
              </a:rPr>
              <a:t>4</a:t>
            </a:r>
            <a:r>
              <a:rPr lang="zh-CN" altLang="zh-CN" sz="2000" dirty="0">
                <a:effectLst/>
              </a:rPr>
              <a:t>）接收方从接收到的原始报文中采用相同的摘要算法计算出</a:t>
            </a:r>
            <a:r>
              <a:rPr lang="en-US" altLang="zh-CN" sz="2000" dirty="0">
                <a:effectLst/>
              </a:rPr>
              <a:t>128</a:t>
            </a:r>
            <a:r>
              <a:rPr lang="zh-CN" altLang="zh-CN" sz="2000" dirty="0">
                <a:effectLst/>
              </a:rPr>
              <a:t>位的散列值；</a:t>
            </a:r>
            <a:endParaRPr lang="zh-CN" altLang="zh-CN" sz="2000" dirty="0">
              <a:effectLst/>
            </a:endParaRPr>
          </a:p>
          <a:p>
            <a:pPr>
              <a:defRPr/>
            </a:pPr>
            <a:r>
              <a:rPr lang="zh-CN" altLang="zh-CN" sz="2000" dirty="0">
                <a:effectLst/>
              </a:rPr>
              <a:t>（</a:t>
            </a:r>
            <a:r>
              <a:rPr lang="en-US" altLang="zh-CN" sz="2000" dirty="0">
                <a:effectLst/>
              </a:rPr>
              <a:t>5</a:t>
            </a:r>
            <a:r>
              <a:rPr lang="zh-CN" altLang="zh-CN" sz="2000" dirty="0">
                <a:effectLst/>
              </a:rPr>
              <a:t>）报文的接收方用</a:t>
            </a:r>
            <a:r>
              <a:rPr lang="en-US" altLang="zh-CN" sz="2000" dirty="0">
                <a:effectLst/>
              </a:rPr>
              <a:t>RSA</a:t>
            </a:r>
            <a:r>
              <a:rPr lang="zh-CN" altLang="zh-CN" sz="2000" dirty="0">
                <a:effectLst/>
              </a:rPr>
              <a:t>算法和发送方的公钥对报文附加的数字签名进行解密；</a:t>
            </a:r>
            <a:endParaRPr lang="zh-CN" altLang="zh-CN" sz="2000" dirty="0">
              <a:effectLst/>
            </a:endParaRPr>
          </a:p>
          <a:p>
            <a:pPr>
              <a:defRPr/>
            </a:pPr>
            <a:r>
              <a:rPr lang="zh-CN" altLang="zh-CN" sz="2000" dirty="0">
                <a:effectLst/>
              </a:rPr>
              <a:t>（</a:t>
            </a:r>
            <a:r>
              <a:rPr lang="en-US" altLang="zh-CN" sz="2000" dirty="0">
                <a:effectLst/>
              </a:rPr>
              <a:t>6</a:t>
            </a:r>
            <a:r>
              <a:rPr lang="zh-CN" altLang="zh-CN" sz="2000" dirty="0">
                <a:effectLst/>
              </a:rPr>
              <a:t>）如果两个散列值相同，那么接收方就能确认报文是由发送方签名的。</a:t>
            </a:r>
            <a:endParaRPr lang="zh-CN" altLang="zh-CN" sz="2000" dirty="0">
              <a:effectLst/>
            </a:endParaRPr>
          </a:p>
          <a:p>
            <a:pPr>
              <a:defRPr/>
            </a:pPr>
            <a:endParaRPr lang="zh-CN" altLang="en-US" sz="20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5D7D96B2-3895-4EA2-B5A2-A5F6B9EDB0BD}" type="slidenum">
              <a:rPr lang="en-US" altLang="zh-CN" smtClean="0"/>
            </a:fld>
            <a:endParaRPr lang="en-US" altLang="zh-CN"/>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US" altLang="zh-CN" sz="2000" dirty="0">
                <a:effectLst/>
              </a:rPr>
              <a:t>3.</a:t>
            </a:r>
            <a:r>
              <a:rPr lang="zh-CN" altLang="zh-CN" sz="2000" dirty="0">
                <a:effectLst/>
              </a:rPr>
              <a:t>数字签名是如何完成与手写签名类同的功能的呢</a:t>
            </a:r>
            <a:endParaRPr lang="zh-CN" altLang="en-US" sz="20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969ADB4A-EE86-444B-8892-9FA169499462}" type="slidenum">
              <a:rPr lang="en-US" altLang="zh-CN" smtClean="0"/>
            </a:fld>
            <a:endParaRPr lang="en-US" altLang="zh-CN"/>
          </a:p>
        </p:txBody>
      </p:sp>
      <p:pic>
        <p:nvPicPr>
          <p:cNvPr id="43013" name="Picture 2" descr="Large confetti"/>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395288" y="1268413"/>
            <a:ext cx="7993062" cy="4464050"/>
          </a:xfrm>
          <a:noFill/>
          <a:extLst>
            <a:ext uri="{91240B29-F687-4F45-9708-019B960494DF}">
              <a14:hiddenLine xmlns:a14="http://schemas.microsoft.com/office/drawing/2010/main" w="12700">
                <a:solidFill>
                  <a:schemeClr val="tx1"/>
                </a:solidFill>
                <a:prstDash val="solid"/>
                <a:miter lim="800000"/>
                <a:headEnd type="none" w="sm" len="sm"/>
                <a:tailEnd type="none" w="sm" len="sm"/>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188" y="1268413"/>
            <a:ext cx="7993062" cy="4294187"/>
          </a:xfrm>
        </p:spPr>
        <p:txBody>
          <a:bodyPr/>
          <a:lstStyle/>
          <a:p>
            <a:pPr>
              <a:defRPr/>
            </a:pPr>
            <a:r>
              <a:rPr lang="zh-CN" altLang="zh-CN" sz="1600" dirty="0">
                <a:effectLst/>
              </a:rPr>
              <a:t>（</a:t>
            </a:r>
            <a:r>
              <a:rPr lang="en-US" altLang="zh-CN" sz="1600" dirty="0">
                <a:effectLst/>
              </a:rPr>
              <a:t>1</a:t>
            </a:r>
            <a:r>
              <a:rPr lang="zh-CN" altLang="zh-CN" sz="1600" dirty="0">
                <a:effectLst/>
              </a:rPr>
              <a:t>）发送方选择一个对称加密算法（比如</a:t>
            </a:r>
            <a:r>
              <a:rPr lang="en-US" altLang="zh-CN" sz="1600" dirty="0">
                <a:effectLst/>
              </a:rPr>
              <a:t>DES</a:t>
            </a:r>
            <a:r>
              <a:rPr lang="zh-CN" altLang="zh-CN" sz="1600" dirty="0">
                <a:effectLst/>
              </a:rPr>
              <a:t>）和一个对称密钥对报文进行加密；</a:t>
            </a:r>
            <a:endParaRPr lang="zh-CN" altLang="zh-CN" sz="1600" dirty="0">
              <a:effectLst/>
            </a:endParaRPr>
          </a:p>
          <a:p>
            <a:pPr>
              <a:defRPr/>
            </a:pPr>
            <a:r>
              <a:rPr lang="zh-CN" altLang="zh-CN" sz="1600" dirty="0">
                <a:effectLst/>
              </a:rPr>
              <a:t>（</a:t>
            </a:r>
            <a:r>
              <a:rPr lang="en-US" altLang="zh-CN" sz="1600" dirty="0">
                <a:effectLst/>
              </a:rPr>
              <a:t>2</a:t>
            </a:r>
            <a:r>
              <a:rPr lang="zh-CN" altLang="zh-CN" sz="1600" dirty="0">
                <a:effectLst/>
              </a:rPr>
              <a:t>）发送方用接收方的公钥和</a:t>
            </a:r>
            <a:r>
              <a:rPr lang="en-US" altLang="zh-CN" sz="1600" dirty="0">
                <a:effectLst/>
              </a:rPr>
              <a:t>RSA</a:t>
            </a:r>
            <a:r>
              <a:rPr lang="zh-CN" altLang="zh-CN" sz="1600" dirty="0">
                <a:effectLst/>
              </a:rPr>
              <a:t>算法对第</a:t>
            </a:r>
            <a:r>
              <a:rPr lang="en-US" altLang="zh-CN" sz="1600" dirty="0">
                <a:effectLst/>
              </a:rPr>
              <a:t>1</a:t>
            </a:r>
            <a:r>
              <a:rPr lang="zh-CN" altLang="zh-CN" sz="1600" dirty="0">
                <a:effectLst/>
              </a:rPr>
              <a:t>步中的对称密钥进行加密，并且将加密后的对称密钥附加在密文中；</a:t>
            </a:r>
            <a:endParaRPr lang="zh-CN" altLang="zh-CN" sz="1600" dirty="0">
              <a:effectLst/>
            </a:endParaRPr>
          </a:p>
          <a:p>
            <a:pPr>
              <a:defRPr/>
            </a:pPr>
            <a:r>
              <a:rPr lang="zh-CN" altLang="zh-CN" sz="1600" dirty="0">
                <a:effectLst/>
              </a:rPr>
              <a:t>（</a:t>
            </a:r>
            <a:r>
              <a:rPr lang="en-US" altLang="zh-CN" sz="1600" dirty="0">
                <a:effectLst/>
              </a:rPr>
              <a:t>3</a:t>
            </a:r>
            <a:r>
              <a:rPr lang="zh-CN" altLang="zh-CN" sz="1600" dirty="0">
                <a:effectLst/>
              </a:rPr>
              <a:t>）发送方使用一个摘要算法从第</a:t>
            </a:r>
            <a:r>
              <a:rPr lang="en-US" altLang="zh-CN" sz="1600" dirty="0">
                <a:effectLst/>
              </a:rPr>
              <a:t>2</a:t>
            </a:r>
            <a:r>
              <a:rPr lang="zh-CN" altLang="zh-CN" sz="1600" dirty="0">
                <a:effectLst/>
              </a:rPr>
              <a:t>步的密文中得到报文摘要，然后用</a:t>
            </a:r>
            <a:r>
              <a:rPr lang="en-US" altLang="zh-CN" sz="1600" dirty="0">
                <a:effectLst/>
              </a:rPr>
              <a:t>RSA</a:t>
            </a:r>
            <a:r>
              <a:rPr lang="zh-CN" altLang="zh-CN" sz="1600" dirty="0">
                <a:effectLst/>
              </a:rPr>
              <a:t>算法和发送方的私钥对此报文摘要进行加密，这就是发送方的数字签名；</a:t>
            </a:r>
            <a:endParaRPr lang="zh-CN" altLang="zh-CN" sz="1600" dirty="0">
              <a:effectLst/>
            </a:endParaRPr>
          </a:p>
          <a:p>
            <a:pPr>
              <a:defRPr/>
            </a:pPr>
            <a:r>
              <a:rPr lang="zh-CN" altLang="zh-CN" sz="1600" dirty="0">
                <a:effectLst/>
              </a:rPr>
              <a:t>（</a:t>
            </a:r>
            <a:r>
              <a:rPr lang="en-US" altLang="zh-CN" sz="1600" dirty="0">
                <a:effectLst/>
              </a:rPr>
              <a:t>4</a:t>
            </a:r>
            <a:r>
              <a:rPr lang="zh-CN" altLang="zh-CN" sz="1600" dirty="0">
                <a:effectLst/>
              </a:rPr>
              <a:t>）将第</a:t>
            </a:r>
            <a:r>
              <a:rPr lang="en-US" altLang="zh-CN" sz="1600" dirty="0">
                <a:effectLst/>
              </a:rPr>
              <a:t>3</a:t>
            </a:r>
            <a:r>
              <a:rPr lang="zh-CN" altLang="zh-CN" sz="1600" dirty="0">
                <a:effectLst/>
              </a:rPr>
              <a:t>步得到的数字签名封装在第</a:t>
            </a:r>
            <a:r>
              <a:rPr lang="en-US" altLang="zh-CN" sz="1600" dirty="0">
                <a:effectLst/>
              </a:rPr>
              <a:t>2</a:t>
            </a:r>
            <a:r>
              <a:rPr lang="zh-CN" altLang="zh-CN" sz="1600" dirty="0">
                <a:effectLst/>
              </a:rPr>
              <a:t>步的密文后，并通过网络发送给接收方；</a:t>
            </a:r>
            <a:endParaRPr lang="zh-CN" altLang="zh-CN" sz="1600" dirty="0">
              <a:effectLst/>
            </a:endParaRPr>
          </a:p>
          <a:p>
            <a:pPr>
              <a:defRPr/>
            </a:pPr>
            <a:r>
              <a:rPr lang="zh-CN" altLang="zh-CN" sz="1600" dirty="0">
                <a:effectLst/>
              </a:rPr>
              <a:t>（</a:t>
            </a:r>
            <a:r>
              <a:rPr lang="en-US" altLang="zh-CN" sz="1600" dirty="0">
                <a:effectLst/>
              </a:rPr>
              <a:t>5</a:t>
            </a:r>
            <a:r>
              <a:rPr lang="zh-CN" altLang="zh-CN" sz="1600" dirty="0">
                <a:effectLst/>
              </a:rPr>
              <a:t>）接收方使用</a:t>
            </a:r>
            <a:r>
              <a:rPr lang="en-US" altLang="zh-CN" sz="1600" dirty="0">
                <a:effectLst/>
              </a:rPr>
              <a:t>RSA</a:t>
            </a:r>
            <a:r>
              <a:rPr lang="zh-CN" altLang="zh-CN" sz="1600" dirty="0">
                <a:effectLst/>
              </a:rPr>
              <a:t>算法和发送方的公钥对收到的数字签名进行解密，得到一个报文摘要；</a:t>
            </a:r>
            <a:endParaRPr lang="zh-CN" altLang="zh-CN" sz="1600" dirty="0">
              <a:effectLst/>
            </a:endParaRPr>
          </a:p>
          <a:p>
            <a:pPr>
              <a:defRPr/>
            </a:pPr>
            <a:r>
              <a:rPr lang="zh-CN" altLang="zh-CN" sz="1600" dirty="0">
                <a:effectLst/>
              </a:rPr>
              <a:t>（</a:t>
            </a:r>
            <a:r>
              <a:rPr lang="en-US" altLang="zh-CN" sz="1600" dirty="0">
                <a:effectLst/>
              </a:rPr>
              <a:t>6</a:t>
            </a:r>
            <a:r>
              <a:rPr lang="zh-CN" altLang="zh-CN" sz="1600" dirty="0">
                <a:effectLst/>
              </a:rPr>
              <a:t>）接收方使用相同的摘要算法，从接收到的报文密文中计算出一个报文摘要；</a:t>
            </a:r>
            <a:endParaRPr lang="zh-CN" altLang="zh-CN" sz="1600" dirty="0">
              <a:effectLst/>
            </a:endParaRPr>
          </a:p>
          <a:p>
            <a:pPr>
              <a:defRPr/>
            </a:pPr>
            <a:r>
              <a:rPr lang="zh-CN" altLang="zh-CN" sz="1600" dirty="0">
                <a:effectLst/>
              </a:rPr>
              <a:t>（</a:t>
            </a:r>
            <a:r>
              <a:rPr lang="en-US" altLang="zh-CN" sz="1600" dirty="0">
                <a:effectLst/>
              </a:rPr>
              <a:t>7</a:t>
            </a:r>
            <a:r>
              <a:rPr lang="zh-CN" altLang="zh-CN" sz="1600" dirty="0">
                <a:effectLst/>
              </a:rPr>
              <a:t>）如果第</a:t>
            </a:r>
            <a:r>
              <a:rPr lang="en-US" altLang="zh-CN" sz="1600" dirty="0">
                <a:effectLst/>
              </a:rPr>
              <a:t>5</a:t>
            </a:r>
            <a:r>
              <a:rPr lang="zh-CN" altLang="zh-CN" sz="1600" dirty="0">
                <a:effectLst/>
              </a:rPr>
              <a:t>步和第</a:t>
            </a:r>
            <a:r>
              <a:rPr lang="en-US" altLang="zh-CN" sz="1600" dirty="0">
                <a:effectLst/>
              </a:rPr>
              <a:t>6</a:t>
            </a:r>
            <a:r>
              <a:rPr lang="zh-CN" altLang="zh-CN" sz="1600" dirty="0">
                <a:effectLst/>
              </a:rPr>
              <a:t>步的报文摘要是相同的，就可以确认密文没有被篡改，并且是由指定的发送方签名发送的；</a:t>
            </a:r>
            <a:endParaRPr lang="zh-CN" altLang="zh-CN" sz="1600" dirty="0">
              <a:effectLst/>
            </a:endParaRPr>
          </a:p>
          <a:p>
            <a:pPr>
              <a:defRPr/>
            </a:pPr>
            <a:r>
              <a:rPr lang="zh-CN" altLang="zh-CN" sz="1600" dirty="0">
                <a:effectLst/>
              </a:rPr>
              <a:t>（</a:t>
            </a:r>
            <a:r>
              <a:rPr lang="en-US" altLang="zh-CN" sz="1600" dirty="0">
                <a:effectLst/>
              </a:rPr>
              <a:t>8</a:t>
            </a:r>
            <a:r>
              <a:rPr lang="zh-CN" altLang="zh-CN" sz="1600" dirty="0">
                <a:effectLst/>
              </a:rPr>
              <a:t>）接收方使用</a:t>
            </a:r>
            <a:r>
              <a:rPr lang="en-US" altLang="zh-CN" sz="1600" dirty="0">
                <a:effectLst/>
              </a:rPr>
              <a:t>RSA</a:t>
            </a:r>
            <a:r>
              <a:rPr lang="zh-CN" altLang="zh-CN" sz="1600" dirty="0">
                <a:effectLst/>
              </a:rPr>
              <a:t>算法和接收方的私钥解密出对称密钥；</a:t>
            </a:r>
            <a:endParaRPr lang="zh-CN" altLang="zh-CN" sz="1600" dirty="0">
              <a:effectLst/>
            </a:endParaRPr>
          </a:p>
          <a:p>
            <a:pPr>
              <a:defRPr/>
            </a:pPr>
            <a:r>
              <a:rPr lang="zh-CN" altLang="zh-CN" sz="1600" dirty="0">
                <a:effectLst/>
              </a:rPr>
              <a:t>（</a:t>
            </a:r>
            <a:r>
              <a:rPr lang="en-US" altLang="zh-CN" sz="1600" dirty="0">
                <a:effectLst/>
              </a:rPr>
              <a:t>9</a:t>
            </a:r>
            <a:r>
              <a:rPr lang="zh-CN" altLang="zh-CN" sz="1600" dirty="0">
                <a:effectLst/>
              </a:rPr>
              <a:t>）接收方使用对称加密算法（比如</a:t>
            </a:r>
            <a:r>
              <a:rPr lang="en-US" altLang="zh-CN" sz="1600" dirty="0">
                <a:effectLst/>
              </a:rPr>
              <a:t>DES</a:t>
            </a:r>
            <a:r>
              <a:rPr lang="zh-CN" altLang="zh-CN" sz="1600" dirty="0">
                <a:effectLst/>
              </a:rPr>
              <a:t>）和对称密钥对密文解密，得到原始报文</a:t>
            </a:r>
            <a:endParaRPr lang="zh-CN" altLang="en-US" sz="1600" dirty="0"/>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B8D84C2B-AB1D-4A3B-9BA9-408F656C8D93}" type="slidenum">
              <a:rPr lang="en-US" altLang="zh-CN" smtClean="0"/>
            </a:fld>
            <a:endParaRPr lang="en-US" altLang="zh-CN"/>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4.</a:t>
            </a:r>
            <a:r>
              <a:rPr lang="zh-CN" altLang="zh-CN" dirty="0" smtClean="0">
                <a:effectLst/>
              </a:rPr>
              <a:t>数字签名在电子商务中的应用</a:t>
            </a:r>
            <a:endParaRPr lang="zh-CN" altLang="en-US" dirty="0"/>
          </a:p>
        </p:txBody>
      </p:sp>
      <p:sp>
        <p:nvSpPr>
          <p:cNvPr id="45059" name="内容占位符 2"/>
          <p:cNvSpPr>
            <a:spLocks noGrp="1"/>
          </p:cNvSpPr>
          <p:nvPr>
            <p:ph idx="1"/>
          </p:nvPr>
        </p:nvSpPr>
        <p:spPr>
          <a:xfrm>
            <a:off x="611188" y="1268413"/>
            <a:ext cx="7993062" cy="2862262"/>
          </a:xfrm>
        </p:spPr>
        <p:txBody>
          <a:bodyPr/>
          <a:lstStyle/>
          <a:p>
            <a:r>
              <a:rPr lang="en-US" altLang="zh-CN" smtClean="0">
                <a:effectLst/>
              </a:rPr>
              <a:t>SET</a:t>
            </a:r>
            <a:r>
              <a:rPr lang="zh-CN" altLang="zh-CN" smtClean="0">
                <a:effectLst/>
              </a:rPr>
              <a:t>主要针对用户、商家和银行之间通过信用卡支付的电子交易类型而设计的，所以在下例中会出现三方：用户、网站和银行。对应的就有六把</a:t>
            </a:r>
            <a:r>
              <a:rPr lang="en-US" altLang="zh-CN" smtClean="0">
                <a:effectLst/>
              </a:rPr>
              <a:t>“</a:t>
            </a:r>
            <a:r>
              <a:rPr lang="zh-CN" altLang="zh-CN" smtClean="0">
                <a:effectLst/>
              </a:rPr>
              <a:t>钥匙</a:t>
            </a:r>
            <a:r>
              <a:rPr lang="en-US" altLang="zh-CN" smtClean="0">
                <a:effectLst/>
              </a:rPr>
              <a:t>”</a:t>
            </a:r>
            <a:r>
              <a:rPr lang="zh-CN" altLang="zh-CN" smtClean="0">
                <a:effectLst/>
              </a:rPr>
              <a:t>：用户公钥、用户私钥；网站公钥、网站私钥；银行公钥、银行私钥。</a:t>
            </a:r>
            <a:endParaRPr lang="zh-CN" altLang="zh-CN" smtClean="0">
              <a:effectLst/>
            </a:endParaRPr>
          </a:p>
          <a:p>
            <a:r>
              <a:rPr lang="zh-CN" altLang="zh-CN" smtClean="0">
                <a:effectLst/>
              </a:rPr>
              <a:t>这个三方电子交易的流程如下：</a:t>
            </a:r>
            <a:endParaRPr lang="en-US" altLang="zh-CN" smtClean="0">
              <a:effectLst/>
            </a:endParaRPr>
          </a:p>
          <a:p>
            <a:r>
              <a:rPr lang="zh-CN" altLang="zh-CN" smtClean="0">
                <a:effectLst/>
              </a:rPr>
              <a:t>用户将购物清单和用户银行账号和密码进行数字签名提交给网站：</a:t>
            </a:r>
            <a:endParaRPr lang="en-US" altLang="zh-CN" smtClean="0">
              <a:effectLst/>
            </a:endParaRPr>
          </a:p>
          <a:p>
            <a:endParaRPr lang="zh-CN" altLang="zh-CN" smtClean="0">
              <a:effectLst/>
            </a:endParaRPr>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7B8CE7B7-2833-4C6B-BB53-C5A72A137992}" type="slidenum">
              <a:rPr lang="en-US" altLang="zh-CN" smtClean="0"/>
            </a:fld>
            <a:endParaRPr lang="en-US" altLang="zh-CN"/>
          </a:p>
        </p:txBody>
      </p:sp>
      <p:pic>
        <p:nvPicPr>
          <p:cNvPr id="45062" name="Picture 2" descr="Large confetti"/>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6013" y="4359275"/>
            <a:ext cx="6334125" cy="1285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4" name="日期占位符 3"/>
          <p:cNvSpPr>
            <a:spLocks noGrp="1"/>
          </p:cNvSpPr>
          <p:nvPr>
            <p:ph type="dt" sz="quarter" idx="10"/>
          </p:nvPr>
        </p:nvSpPr>
        <p:spPr/>
        <p:txBody>
          <a:bodyPr/>
          <a:lstStyle/>
          <a:p>
            <a:pPr>
              <a:defRPr/>
            </a:pPr>
            <a:fld id="{6B227B60-188F-482E-AFB3-C32C0BD657FC}"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8B18FB8-AEF9-407D-B784-7C1B65AA000B}" type="slidenum">
              <a:rPr lang="en-US" altLang="zh-CN" smtClean="0"/>
            </a:fld>
            <a:endParaRPr lang="en-US" altLang="zh-CN"/>
          </a:p>
        </p:txBody>
      </p:sp>
      <p:pic>
        <p:nvPicPr>
          <p:cNvPr id="46085" name="Picture 2" descr="Large confetti"/>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187450" y="1341438"/>
            <a:ext cx="6224588" cy="3378200"/>
          </a:xfrm>
          <a:noFill/>
          <a:extLst>
            <a:ext uri="{91240B29-F687-4F45-9708-019B960494DF}">
              <a14:hiddenLine xmlns:a14="http://schemas.microsoft.com/office/drawing/2010/main" w="12700">
                <a:solidFill>
                  <a:schemeClr val="tx1"/>
                </a:solidFill>
                <a:prstDash val="solid"/>
                <a:miter lim="800000"/>
                <a:headEnd type="none" w="sm" len="sm"/>
                <a:tailEnd type="none" w="sm" len="sm"/>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EC9D1329-5B52-4842-9A73-1ECE5F25195F}" type="slidenum">
              <a:rPr lang="en-US" altLang="zh-CN" smtClean="0"/>
            </a:fld>
            <a:endParaRPr lang="en-US" altLang="zh-CN"/>
          </a:p>
        </p:txBody>
      </p:sp>
      <p:pic>
        <p:nvPicPr>
          <p:cNvPr id="47109" name="Picture 2" descr="Large confetti"/>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636713" y="1916113"/>
            <a:ext cx="5943600" cy="2865437"/>
          </a:xfrm>
          <a:noFill/>
          <a:extLst>
            <a:ext uri="{91240B29-F687-4F45-9708-019B960494DF}">
              <a14:hiddenLine xmlns:a14="http://schemas.microsoft.com/office/drawing/2010/main" w="12700">
                <a:solidFill>
                  <a:schemeClr val="tx1"/>
                </a:solidFill>
                <a:prstDash val="solid"/>
                <a:miter lim="800000"/>
                <a:headEnd type="none" w="sm" len="sm"/>
                <a:tailEnd type="none" w="sm" len="sm"/>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C91A8996-D1A0-43B0-A859-4CDC54DFB2BE}" type="slidenum">
              <a:rPr lang="en-US" altLang="zh-CN" smtClean="0"/>
            </a:fld>
            <a:endParaRPr lang="en-US" altLang="zh-CN"/>
          </a:p>
        </p:txBody>
      </p:sp>
      <p:pic>
        <p:nvPicPr>
          <p:cNvPr id="48133" name="Picture 2" descr="Large confetti"/>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655763" y="2243138"/>
            <a:ext cx="5905500" cy="2514600"/>
          </a:xfrm>
          <a:noFill/>
          <a:extLst>
            <a:ext uri="{91240B29-F687-4F45-9708-019B960494DF}">
              <a14:hiddenLine xmlns:a14="http://schemas.microsoft.com/office/drawing/2010/main" w="12700">
                <a:solidFill>
                  <a:schemeClr val="tx1"/>
                </a:solidFill>
                <a:prstDash val="solid"/>
                <a:miter lim="800000"/>
                <a:headEnd type="none" w="sm" len="sm"/>
                <a:tailEnd type="none" w="sm" len="sm"/>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611188" y="1268413"/>
            <a:ext cx="7993062" cy="4484687"/>
          </a:xfrm>
        </p:spPr>
        <p:txBody>
          <a:bodyPr/>
          <a:lstStyle/>
          <a:p>
            <a:pPr>
              <a:defRPr/>
            </a:pPr>
            <a:r>
              <a:rPr lang="zh-CN" altLang="zh-CN" sz="2000" dirty="0">
                <a:effectLst/>
              </a:rPr>
              <a:t>从上面的交易过程可知，这个电子商务具有以下几个特点：</a:t>
            </a:r>
            <a:endParaRPr lang="zh-CN" altLang="zh-CN" sz="2000" dirty="0">
              <a:effectLst/>
            </a:endParaRPr>
          </a:p>
          <a:p>
            <a:pPr>
              <a:defRPr/>
            </a:pPr>
            <a:r>
              <a:rPr lang="zh-CN" altLang="zh-CN" sz="2000" dirty="0">
                <a:effectLst/>
              </a:rPr>
              <a:t>①网站无法得知用户的银行账号和密码，只有银行可以看到用户的银行账号和密码；</a:t>
            </a:r>
            <a:endParaRPr lang="zh-CN" altLang="zh-CN" sz="2000" dirty="0">
              <a:effectLst/>
            </a:endParaRPr>
          </a:p>
          <a:p>
            <a:pPr>
              <a:defRPr/>
            </a:pPr>
            <a:r>
              <a:rPr lang="zh-CN" altLang="zh-CN" sz="2000" dirty="0">
                <a:effectLst/>
              </a:rPr>
              <a:t>②银行无法从其他地方得到用户的银行账号和密码的密文；</a:t>
            </a:r>
            <a:endParaRPr lang="zh-CN" altLang="zh-CN" sz="2000" dirty="0">
              <a:effectLst/>
            </a:endParaRPr>
          </a:p>
          <a:p>
            <a:pPr>
              <a:defRPr/>
            </a:pPr>
            <a:r>
              <a:rPr lang="zh-CN" altLang="zh-CN" sz="2000" dirty="0">
                <a:effectLst/>
              </a:rPr>
              <a:t>③由于数字签名技术的使用，从用户到网站到银行的数据，每一个发送端都无法否认；</a:t>
            </a:r>
            <a:endParaRPr lang="zh-CN" altLang="zh-CN" sz="2000" dirty="0">
              <a:effectLst/>
            </a:endParaRPr>
          </a:p>
          <a:p>
            <a:pPr>
              <a:defRPr/>
            </a:pPr>
            <a:r>
              <a:rPr lang="zh-CN" altLang="zh-CN" sz="2000" dirty="0">
                <a:effectLst/>
              </a:rPr>
              <a:t>④由于数字签名技术的使用，从用户到网站到银行的数据，均可保证未被篡改。</a:t>
            </a:r>
            <a:endParaRPr lang="zh-CN" altLang="zh-CN" sz="2000" dirty="0">
              <a:effectLst/>
            </a:endParaRPr>
          </a:p>
          <a:p>
            <a:pPr>
              <a:defRPr/>
            </a:pPr>
            <a:r>
              <a:rPr lang="zh-CN" altLang="zh-CN" sz="2000" dirty="0">
                <a:effectLst/>
              </a:rPr>
              <a:t>可见，这种方式已基本解决电子商务中三方进行安全交易的要求，即便有</a:t>
            </a:r>
            <a:r>
              <a:rPr lang="en-US" altLang="zh-CN" sz="2000" dirty="0">
                <a:effectLst/>
              </a:rPr>
              <a:t>“</a:t>
            </a:r>
            <a:r>
              <a:rPr lang="zh-CN" altLang="zh-CN" sz="2000" dirty="0">
                <a:effectLst/>
              </a:rPr>
              <a:t>四方</a:t>
            </a:r>
            <a:r>
              <a:rPr lang="en-US" altLang="zh-CN" sz="2000" dirty="0">
                <a:effectLst/>
              </a:rPr>
              <a:t>”</a:t>
            </a:r>
            <a:r>
              <a:rPr lang="zh-CN" altLang="zh-CN" sz="2000" dirty="0">
                <a:effectLst/>
              </a:rPr>
              <a:t>、</a:t>
            </a:r>
            <a:r>
              <a:rPr lang="en-US" altLang="zh-CN" sz="2000" dirty="0">
                <a:effectLst/>
              </a:rPr>
              <a:t>“</a:t>
            </a:r>
            <a:r>
              <a:rPr lang="zh-CN" altLang="zh-CN" sz="2000" dirty="0">
                <a:effectLst/>
              </a:rPr>
              <a:t>五方</a:t>
            </a:r>
            <a:r>
              <a:rPr lang="en-US" altLang="zh-CN" sz="2000" dirty="0">
                <a:effectLst/>
              </a:rPr>
              <a:t>”</a:t>
            </a:r>
            <a:r>
              <a:rPr lang="zh-CN" altLang="zh-CN" sz="2000" dirty="0">
                <a:effectLst/>
              </a:rPr>
              <a:t>等更多方交易，也可以按</a:t>
            </a:r>
            <a:r>
              <a:rPr lang="en-US" altLang="zh-CN" sz="2000" dirty="0">
                <a:effectLst/>
              </a:rPr>
              <a:t>SET</a:t>
            </a:r>
            <a:r>
              <a:rPr lang="zh-CN" altLang="zh-CN" sz="2000" dirty="0">
                <a:effectLst/>
              </a:rPr>
              <a:t>协议类推完成。</a:t>
            </a:r>
            <a:endParaRPr lang="zh-CN" altLang="zh-CN" sz="2000" dirty="0">
              <a:effectLst/>
            </a:endParaRPr>
          </a:p>
          <a:p>
            <a:pPr>
              <a:defRPr/>
            </a:pPr>
            <a:endParaRPr lang="zh-CN" altLang="en-US" sz="20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12E321E9-E7DA-4C58-8A35-553D70F505C9}" type="slidenum">
              <a:rPr lang="en-US" altLang="zh-CN" smtClean="0"/>
            </a:fld>
            <a:endParaRPr lang="en-US" altLang="zh-CN"/>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2.5</a:t>
            </a:r>
            <a:r>
              <a:rPr lang="zh-CN" altLang="zh-CN" dirty="0" smtClean="0">
                <a:effectLst/>
              </a:rPr>
              <a:t>电子商务认证技术</a:t>
            </a:r>
            <a:endParaRPr lang="zh-CN" altLang="en-US" dirty="0"/>
          </a:p>
        </p:txBody>
      </p:sp>
      <p:sp>
        <p:nvSpPr>
          <p:cNvPr id="3" name="内容占位符 2"/>
          <p:cNvSpPr>
            <a:spLocks noGrp="1"/>
          </p:cNvSpPr>
          <p:nvPr>
            <p:ph idx="1"/>
          </p:nvPr>
        </p:nvSpPr>
        <p:spPr>
          <a:xfrm>
            <a:off x="611188" y="1268413"/>
            <a:ext cx="7993062" cy="4702698"/>
          </a:xfrm>
        </p:spPr>
        <p:txBody>
          <a:bodyPr/>
          <a:lstStyle/>
          <a:p>
            <a:pPr>
              <a:defRPr/>
            </a:pPr>
            <a:r>
              <a:rPr lang="en-US" altLang="zh-CN" sz="2400" b="0" dirty="0">
                <a:effectLst/>
              </a:rPr>
              <a:t>2.5.1  </a:t>
            </a:r>
            <a:r>
              <a:rPr lang="zh-CN" altLang="zh-CN" sz="2400" b="0" dirty="0">
                <a:effectLst/>
              </a:rPr>
              <a:t>身份认证技术概述</a:t>
            </a:r>
            <a:endParaRPr lang="zh-CN" altLang="zh-CN" sz="2400" dirty="0">
              <a:effectLst/>
            </a:endParaRPr>
          </a:p>
          <a:p>
            <a:pPr>
              <a:defRPr/>
            </a:pPr>
            <a:r>
              <a:rPr lang="zh-CN" altLang="zh-CN" sz="2400" dirty="0">
                <a:effectLst/>
              </a:rPr>
              <a:t>传统商务中交易双方面对面交易是通过肉眼能识别双方的身份的。由于交易的面对面特性，任何非法的第三方均不可能插足去干扰交易的过程面对面交易的过程是物理过程，不存在信息传输带来的不安全问题。而电子商务与传统商务的最大不同点就是电子商务中用户不能面对面的进行电子交易。因此，在电子商务中必须采用一定的技术手段来保证交易的安全，这就需要将当前的网络安全认证技术应用到电子商务中。</a:t>
            </a:r>
            <a:endParaRPr lang="zh-CN" altLang="zh-CN" sz="24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7C42E2FD-8111-47AD-962B-B0E6A6A035CD}" type="slidenum">
              <a:rPr lang="en-US" altLang="zh-CN" smtClean="0"/>
            </a:fld>
            <a:endParaRPr lang="en-US" alt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US" altLang="zh-CN" dirty="0" smtClean="0">
                <a:effectLst/>
              </a:rPr>
              <a:t>2.1</a:t>
            </a:r>
            <a:r>
              <a:rPr lang="zh-CN" altLang="zh-CN" dirty="0" smtClean="0">
                <a:effectLst/>
              </a:rPr>
              <a:t>加密与解密基本知识</a:t>
            </a:r>
            <a:endParaRPr lang="zh-CN" altLang="en-US" dirty="0"/>
          </a:p>
        </p:txBody>
      </p:sp>
      <p:sp>
        <p:nvSpPr>
          <p:cNvPr id="3" name="内容占位符 2"/>
          <p:cNvSpPr>
            <a:spLocks noGrp="1"/>
          </p:cNvSpPr>
          <p:nvPr>
            <p:ph idx="1"/>
          </p:nvPr>
        </p:nvSpPr>
        <p:spPr>
          <a:xfrm>
            <a:off x="611188" y="1268413"/>
            <a:ext cx="7993062" cy="5204117"/>
          </a:xfrm>
        </p:spPr>
        <p:txBody>
          <a:bodyPr/>
          <a:lstStyle/>
          <a:p>
            <a:pPr>
              <a:defRPr/>
            </a:pPr>
            <a:r>
              <a:rPr lang="zh-CN" altLang="zh-CN" sz="2400" dirty="0">
                <a:effectLst/>
                <a:latin typeface="楷体" panose="02010609060101010101" pitchFamily="49" charset="-122"/>
                <a:ea typeface="楷体" panose="02010609060101010101" pitchFamily="49" charset="-122"/>
              </a:rPr>
              <a:t>加密的基本思想是伪装明文以隐藏它的真实内容，即将明文</a:t>
            </a:r>
            <a:r>
              <a:rPr lang="en-US" altLang="zh-CN" sz="2400" dirty="0">
                <a:effectLst/>
                <a:latin typeface="楷体" panose="02010609060101010101" pitchFamily="49" charset="-122"/>
                <a:ea typeface="楷体" panose="02010609060101010101" pitchFamily="49" charset="-122"/>
              </a:rPr>
              <a:t>X</a:t>
            </a:r>
            <a:r>
              <a:rPr lang="zh-CN" altLang="zh-CN" sz="2400" dirty="0">
                <a:effectLst/>
                <a:latin typeface="楷体" panose="02010609060101010101" pitchFamily="49" charset="-122"/>
                <a:ea typeface="楷体" panose="02010609060101010101" pitchFamily="49" charset="-122"/>
              </a:rPr>
              <a:t>伪装成密文</a:t>
            </a:r>
            <a:r>
              <a:rPr lang="en-US" altLang="zh-CN" sz="2400" dirty="0">
                <a:effectLst/>
                <a:latin typeface="楷体" panose="02010609060101010101" pitchFamily="49" charset="-122"/>
                <a:ea typeface="楷体" panose="02010609060101010101" pitchFamily="49" charset="-122"/>
              </a:rPr>
              <a:t>Y</a:t>
            </a:r>
            <a:r>
              <a:rPr lang="zh-CN" altLang="zh-CN" sz="2400" dirty="0">
                <a:effectLst/>
                <a:latin typeface="楷体" panose="02010609060101010101" pitchFamily="49" charset="-122"/>
                <a:ea typeface="楷体" panose="02010609060101010101" pitchFamily="49" charset="-122"/>
              </a:rPr>
              <a:t>，伪装的操作称为加密</a:t>
            </a:r>
            <a:r>
              <a:rPr lang="zh-CN" altLang="zh-CN" sz="2400" dirty="0" smtClean="0">
                <a:effectLst/>
                <a:latin typeface="楷体" panose="02010609060101010101" pitchFamily="49" charset="-122"/>
                <a:ea typeface="楷体" panose="02010609060101010101" pitchFamily="49" charset="-122"/>
              </a:rPr>
              <a:t>。</a:t>
            </a:r>
            <a:endParaRPr lang="en-US" altLang="zh-CN" sz="2400" dirty="0" smtClean="0">
              <a:effectLst/>
              <a:latin typeface="楷体" panose="02010609060101010101" pitchFamily="49" charset="-122"/>
              <a:ea typeface="楷体" panose="02010609060101010101" pitchFamily="49" charset="-122"/>
            </a:endParaRPr>
          </a:p>
          <a:p>
            <a:pPr>
              <a:defRPr/>
            </a:pPr>
            <a:r>
              <a:rPr lang="zh-CN" altLang="zh-CN" sz="2400" dirty="0" smtClean="0">
                <a:effectLst/>
                <a:latin typeface="楷体" panose="02010609060101010101" pitchFamily="49" charset="-122"/>
                <a:ea typeface="楷体" panose="02010609060101010101" pitchFamily="49" charset="-122"/>
              </a:rPr>
              <a:t>其</a:t>
            </a:r>
            <a:r>
              <a:rPr lang="zh-CN" altLang="zh-CN" sz="2400" dirty="0">
                <a:effectLst/>
                <a:latin typeface="楷体" panose="02010609060101010101" pitchFamily="49" charset="-122"/>
                <a:ea typeface="楷体" panose="02010609060101010101" pitchFamily="49" charset="-122"/>
              </a:rPr>
              <a:t>逆过程，即由密文恢复出原明文的过程称为解密</a:t>
            </a:r>
            <a:r>
              <a:rPr lang="zh-CN" altLang="zh-CN" sz="2400" dirty="0" smtClean="0">
                <a:effectLst/>
                <a:latin typeface="楷体" panose="02010609060101010101" pitchFamily="49" charset="-122"/>
                <a:ea typeface="楷体" panose="02010609060101010101" pitchFamily="49" charset="-122"/>
              </a:rPr>
              <a:t>。</a:t>
            </a:r>
            <a:endParaRPr lang="en-US" altLang="zh-CN" sz="2400" dirty="0" smtClean="0">
              <a:effectLst/>
              <a:latin typeface="楷体" panose="02010609060101010101" pitchFamily="49" charset="-122"/>
              <a:ea typeface="楷体" panose="02010609060101010101" pitchFamily="49" charset="-122"/>
            </a:endParaRPr>
          </a:p>
          <a:p>
            <a:pPr>
              <a:defRPr/>
            </a:pPr>
            <a:r>
              <a:rPr lang="zh-CN" altLang="zh-CN" sz="2400" dirty="0" smtClean="0">
                <a:effectLst/>
                <a:latin typeface="楷体" panose="02010609060101010101" pitchFamily="49" charset="-122"/>
                <a:ea typeface="楷体" panose="02010609060101010101" pitchFamily="49" charset="-122"/>
              </a:rPr>
              <a:t>传统</a:t>
            </a:r>
            <a:r>
              <a:rPr lang="zh-CN" altLang="zh-CN" sz="2400" dirty="0">
                <a:effectLst/>
                <a:latin typeface="楷体" panose="02010609060101010101" pitchFamily="49" charset="-122"/>
                <a:ea typeface="楷体" panose="02010609060101010101" pitchFamily="49" charset="-122"/>
              </a:rPr>
              <a:t>密码体制所用的加密密钥和解密密钥相同或实质上等同，即从一个易于得出另一个，则称为单钥密码体制或对称密码体制</a:t>
            </a:r>
            <a:r>
              <a:rPr lang="zh-CN" altLang="zh-CN" sz="2400" dirty="0" smtClean="0">
                <a:effectLst/>
                <a:latin typeface="楷体" panose="02010609060101010101" pitchFamily="49" charset="-122"/>
                <a:ea typeface="楷体" panose="02010609060101010101" pitchFamily="49" charset="-122"/>
              </a:rPr>
              <a:t>。</a:t>
            </a:r>
            <a:endParaRPr lang="en-US" altLang="zh-CN" sz="2400" dirty="0" smtClean="0">
              <a:effectLst/>
              <a:latin typeface="楷体" panose="02010609060101010101" pitchFamily="49" charset="-122"/>
              <a:ea typeface="楷体" panose="02010609060101010101" pitchFamily="49" charset="-122"/>
            </a:endParaRPr>
          </a:p>
          <a:p>
            <a:pPr>
              <a:defRPr/>
            </a:pPr>
            <a:r>
              <a:rPr lang="zh-CN" altLang="zh-CN" sz="2400" dirty="0" smtClean="0">
                <a:effectLst/>
                <a:latin typeface="楷体" panose="02010609060101010101" pitchFamily="49" charset="-122"/>
                <a:ea typeface="楷体" panose="02010609060101010101" pitchFamily="49" charset="-122"/>
              </a:rPr>
              <a:t>若</a:t>
            </a:r>
            <a:r>
              <a:rPr lang="zh-CN" altLang="zh-CN" sz="2400" dirty="0">
                <a:effectLst/>
                <a:latin typeface="楷体" panose="02010609060101010101" pitchFamily="49" charset="-122"/>
                <a:ea typeface="楷体" panose="02010609060101010101" pitchFamily="49" charset="-122"/>
              </a:rPr>
              <a:t>加密密钥和解密密钥不相同，从一个难以推出另一个，则称为双钥密码或非对称密码体制</a:t>
            </a:r>
            <a:r>
              <a:rPr lang="zh-CN" altLang="zh-CN" sz="2400" dirty="0" smtClean="0">
                <a:effectLst/>
                <a:latin typeface="楷体" panose="02010609060101010101" pitchFamily="49" charset="-122"/>
                <a:ea typeface="楷体" panose="02010609060101010101" pitchFamily="49" charset="-122"/>
              </a:rPr>
              <a:t>。</a:t>
            </a:r>
            <a:endParaRPr lang="en-US" altLang="zh-CN" sz="2400" dirty="0" smtClean="0">
              <a:effectLst/>
              <a:latin typeface="楷体" panose="02010609060101010101" pitchFamily="49" charset="-122"/>
              <a:ea typeface="楷体" panose="02010609060101010101" pitchFamily="49" charset="-122"/>
            </a:endParaRPr>
          </a:p>
          <a:p>
            <a:pPr>
              <a:defRPr/>
            </a:pPr>
            <a:r>
              <a:rPr lang="zh-CN" altLang="zh-CN" sz="2400" dirty="0" smtClean="0">
                <a:effectLst/>
                <a:latin typeface="楷体" panose="02010609060101010101" pitchFamily="49" charset="-122"/>
                <a:ea typeface="楷体" panose="02010609060101010101" pitchFamily="49" charset="-122"/>
              </a:rPr>
              <a:t>密钥</a:t>
            </a:r>
            <a:r>
              <a:rPr lang="zh-CN" altLang="zh-CN" sz="2400" dirty="0">
                <a:effectLst/>
                <a:latin typeface="楷体" panose="02010609060101010101" pitchFamily="49" charset="-122"/>
                <a:ea typeface="楷体" panose="02010609060101010101" pitchFamily="49" charset="-122"/>
              </a:rPr>
              <a:t>可以看作是密码算法中的可变参数。从数学的角度来看，改变了密钥，实际上也就改变了明文与密文之间等价的数学函数关系</a:t>
            </a:r>
            <a:endParaRPr lang="zh-CN" altLang="en-US" sz="2400" dirty="0">
              <a:latin typeface="楷体" panose="02010609060101010101" pitchFamily="49" charset="-122"/>
              <a:ea typeface="楷体" panose="02010609060101010101" pitchFamily="49" charset="-122"/>
            </a:endParaRPr>
          </a:p>
        </p:txBody>
      </p:sp>
      <p:sp>
        <p:nvSpPr>
          <p:cNvPr id="4" name="日期占位符 3"/>
          <p:cNvSpPr>
            <a:spLocks noGrp="1"/>
          </p:cNvSpPr>
          <p:nvPr>
            <p:ph type="dt" sz="quarter" idx="10"/>
          </p:nvPr>
        </p:nvSpPr>
        <p:spPr/>
        <p:txBody>
          <a:bodyPr/>
          <a:lstStyle/>
          <a:p>
            <a:pPr>
              <a:defRPr/>
            </a:pPr>
            <a:fld id="{3A1FEECD-EE91-4412-B9CF-542EB9152248}"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123251BB-569E-4024-A043-F07C922514E1}" type="slidenum">
              <a:rPr lang="en-US" altLang="zh-CN" smtClean="0"/>
            </a:fld>
            <a:endParaRPr lang="en-US" altLang="zh-CN"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188" y="1268413"/>
            <a:ext cx="7993062" cy="4328942"/>
          </a:xfrm>
        </p:spPr>
        <p:txBody>
          <a:bodyPr/>
          <a:lstStyle/>
          <a:p>
            <a:pPr>
              <a:defRPr/>
            </a:pPr>
            <a:r>
              <a:rPr lang="en-US" altLang="zh-CN" sz="2400" b="0" dirty="0">
                <a:effectLst/>
              </a:rPr>
              <a:t>1.</a:t>
            </a:r>
            <a:r>
              <a:rPr lang="zh-CN" altLang="zh-CN" sz="2400" b="0" dirty="0">
                <a:effectLst/>
              </a:rPr>
              <a:t>安全认证在电子商务中的重要性</a:t>
            </a:r>
            <a:endParaRPr lang="zh-CN" altLang="zh-CN" sz="2400" dirty="0">
              <a:effectLst/>
            </a:endParaRPr>
          </a:p>
          <a:p>
            <a:pPr>
              <a:defRPr/>
            </a:pPr>
            <a:r>
              <a:rPr lang="zh-CN" altLang="zh-CN" sz="2400" dirty="0">
                <a:effectLst/>
              </a:rPr>
              <a:t>（</a:t>
            </a:r>
            <a:r>
              <a:rPr lang="en-US" altLang="zh-CN" sz="2400" dirty="0">
                <a:effectLst/>
              </a:rPr>
              <a:t>1</a:t>
            </a:r>
            <a:r>
              <a:rPr lang="zh-CN" altLang="zh-CN" sz="2400" dirty="0">
                <a:effectLst/>
              </a:rPr>
              <a:t>）交易双方的身份认证：电子商务交易的前提是双方身份的认证，对实体的认证是一切电子商务开展的基础。</a:t>
            </a:r>
            <a:endParaRPr lang="zh-CN" altLang="zh-CN" sz="2400" dirty="0">
              <a:effectLst/>
            </a:endParaRPr>
          </a:p>
          <a:p>
            <a:pPr>
              <a:defRPr/>
            </a:pPr>
            <a:r>
              <a:rPr lang="zh-CN" altLang="zh-CN" sz="2400" dirty="0">
                <a:effectLst/>
              </a:rPr>
              <a:t>（</a:t>
            </a:r>
            <a:r>
              <a:rPr lang="en-US" altLang="zh-CN" sz="2400" dirty="0">
                <a:effectLst/>
              </a:rPr>
              <a:t>2</a:t>
            </a:r>
            <a:r>
              <a:rPr lang="zh-CN" altLang="zh-CN" sz="2400" dirty="0">
                <a:effectLst/>
              </a:rPr>
              <a:t>）交易双方传输保文的验证：需要从通信的报文中判断发送该报文的一方正是他所声称的那个实体。网络上传输的报文很容易被攻击者窃取，例如：桥接攻击。</a:t>
            </a:r>
            <a:endParaRPr lang="zh-CN" altLang="zh-CN" sz="2400" dirty="0">
              <a:effectLst/>
            </a:endParaRPr>
          </a:p>
          <a:p>
            <a:pPr>
              <a:defRPr/>
            </a:pPr>
            <a:r>
              <a:rPr lang="zh-CN" altLang="zh-CN" sz="2400" dirty="0">
                <a:effectLst/>
              </a:rPr>
              <a:t>（</a:t>
            </a:r>
            <a:r>
              <a:rPr lang="en-US" altLang="zh-CN" sz="2400" dirty="0">
                <a:effectLst/>
              </a:rPr>
              <a:t>3</a:t>
            </a:r>
            <a:r>
              <a:rPr lang="zh-CN" altLang="zh-CN" sz="2400" dirty="0">
                <a:effectLst/>
              </a:rPr>
              <a:t>）交易双方的不可抵赖性：需要通过第三方仲裁机构或者认证中心的介入，帮助解决此类问题。</a:t>
            </a:r>
            <a:endParaRPr lang="zh-CN" altLang="zh-CN" sz="2400" dirty="0">
              <a:effectLst/>
            </a:endParaRPr>
          </a:p>
          <a:p>
            <a:pPr>
              <a:defRPr/>
            </a:pPr>
            <a:endParaRPr lang="zh-CN" altLang="en-US" sz="24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C6239C42-5A27-4895-A197-48FE04784157}" type="slidenum">
              <a:rPr lang="en-US" altLang="zh-CN" smtClean="0"/>
            </a:fld>
            <a:endParaRPr lang="en-US" altLang="zh-CN"/>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b="0" dirty="0">
                <a:effectLst/>
              </a:rPr>
              <a:t>2.</a:t>
            </a:r>
            <a:r>
              <a:rPr lang="zh-CN" altLang="zh-CN" b="0" dirty="0">
                <a:effectLst/>
              </a:rPr>
              <a:t>身份认证的方法</a:t>
            </a:r>
            <a:endParaRPr lang="zh-CN" altLang="en-US" dirty="0"/>
          </a:p>
        </p:txBody>
      </p:sp>
      <p:sp>
        <p:nvSpPr>
          <p:cNvPr id="3" name="内容占位符 2"/>
          <p:cNvSpPr>
            <a:spLocks noGrp="1"/>
          </p:cNvSpPr>
          <p:nvPr>
            <p:ph idx="1"/>
          </p:nvPr>
        </p:nvSpPr>
        <p:spPr>
          <a:xfrm>
            <a:off x="611188" y="1268413"/>
            <a:ext cx="7993062" cy="4376583"/>
          </a:xfrm>
        </p:spPr>
        <p:txBody>
          <a:bodyPr/>
          <a:lstStyle/>
          <a:p>
            <a:pPr>
              <a:defRPr/>
            </a:pPr>
            <a:r>
              <a:rPr lang="zh-CN" altLang="zh-CN" sz="1600" dirty="0" smtClean="0">
                <a:effectLst/>
              </a:rPr>
              <a:t>在</a:t>
            </a:r>
            <a:r>
              <a:rPr lang="zh-CN" altLang="zh-CN" sz="1600" dirty="0">
                <a:effectLst/>
              </a:rPr>
              <a:t>电子商务平台上进行交易，身边认证是第一道防线，只有确认了对方的身份才可能使交易流程顺利展开。所以，身份认证是电子商务交易中首要的安全保证。电子商务交易平台进行身份认证最常用的有口令认证和基于生物特征认证。 </a:t>
            </a:r>
            <a:r>
              <a:rPr lang="en-US" altLang="zh-CN" sz="1600" dirty="0">
                <a:effectLst/>
              </a:rPr>
              <a:t> </a:t>
            </a:r>
            <a:endParaRPr lang="zh-CN" altLang="zh-CN" sz="1600" dirty="0">
              <a:effectLst/>
            </a:endParaRPr>
          </a:p>
          <a:p>
            <a:pPr>
              <a:defRPr/>
            </a:pPr>
            <a:r>
              <a:rPr lang="zh-CN" altLang="zh-CN" sz="1600" dirty="0">
                <a:effectLst/>
              </a:rPr>
              <a:t>（</a:t>
            </a:r>
            <a:r>
              <a:rPr lang="en-US" altLang="zh-CN" sz="1600" dirty="0">
                <a:effectLst/>
              </a:rPr>
              <a:t>1</a:t>
            </a:r>
            <a:r>
              <a:rPr lang="zh-CN" altLang="zh-CN" sz="1600" dirty="0">
                <a:effectLst/>
              </a:rPr>
              <a:t>）口令认证 </a:t>
            </a:r>
            <a:r>
              <a:rPr lang="en-US" altLang="zh-CN" sz="1600" dirty="0">
                <a:effectLst/>
              </a:rPr>
              <a:t> </a:t>
            </a:r>
            <a:endParaRPr lang="zh-CN" altLang="zh-CN" sz="1600" dirty="0">
              <a:effectLst/>
            </a:endParaRPr>
          </a:p>
          <a:p>
            <a:pPr>
              <a:defRPr/>
            </a:pPr>
            <a:r>
              <a:rPr lang="en-US" altLang="zh-CN" sz="1600" dirty="0">
                <a:effectLst/>
              </a:rPr>
              <a:t>    </a:t>
            </a:r>
            <a:r>
              <a:rPr lang="zh-CN" altLang="zh-CN" sz="1600" dirty="0">
                <a:effectLst/>
              </a:rPr>
              <a:t>口令认证分为静态口令认证和动态口令认证两种方式。静态口令认证就是传统的用户名密码认证，是最简单的认证方法。采用此类的认证方式，系统为每一个合法用户建立一个二元组信息（用户</a:t>
            </a:r>
            <a:r>
              <a:rPr lang="en-US" altLang="zh-CN" sz="1600" dirty="0">
                <a:effectLst/>
              </a:rPr>
              <a:t>id</a:t>
            </a:r>
            <a:r>
              <a:rPr lang="zh-CN" altLang="zh-CN" sz="1600" dirty="0">
                <a:effectLst/>
              </a:rPr>
              <a:t>、口令），当用户登录系统时，提示用户输入自己的用户名和口令，系统服务器通过核对用户输入的用户名、口令与系统维护的信息进行匹配来判断用户身份的合法性。这种认证方法操作简单，但是系统安全性极差，一旦口令泄露，后果将不堪设想。动态口令技术是为解决传统的静态口令认证的缺陷而设计的一种认证方式，也称“一次性口令认证”，在认证过程中，用户的密码按照时间或使用的次数不断动态变化，且保证一次一密且任何人都无法预知，有效抵御重放攻击行为。这种认证技术有效地保证了用户身份的安全性。 </a:t>
            </a:r>
            <a:r>
              <a:rPr lang="en-US" altLang="zh-CN" sz="1600" dirty="0">
                <a:effectLst/>
              </a:rPr>
              <a:t> </a:t>
            </a:r>
            <a:endParaRPr lang="zh-CN" altLang="zh-CN" sz="1600" dirty="0">
              <a:effectLst/>
            </a:endParaRPr>
          </a:p>
          <a:p>
            <a:pPr>
              <a:defRPr/>
            </a:pPr>
            <a:r>
              <a:rPr lang="en-US" altLang="zh-CN" sz="1600" dirty="0">
                <a:effectLst/>
              </a:rPr>
              <a:t>    </a:t>
            </a:r>
            <a:endParaRPr lang="zh-CN" altLang="en-US" sz="16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F20049FE-7FCB-490B-BBF4-4A437CA45D5B}" type="slidenum">
              <a:rPr lang="en-US" altLang="zh-CN" smtClean="0"/>
            </a:fld>
            <a:endParaRPr lang="en-US" altLang="zh-CN"/>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611188" y="1268413"/>
            <a:ext cx="7993062" cy="6032292"/>
          </a:xfrm>
        </p:spPr>
        <p:txBody>
          <a:bodyPr/>
          <a:lstStyle/>
          <a:p>
            <a:pPr>
              <a:defRPr/>
            </a:pPr>
            <a:r>
              <a:rPr lang="zh-CN" altLang="zh-CN" sz="2400" dirty="0">
                <a:effectLst/>
              </a:rPr>
              <a:t>（</a:t>
            </a:r>
            <a:r>
              <a:rPr lang="en-US" altLang="zh-CN" sz="2400" dirty="0">
                <a:effectLst/>
              </a:rPr>
              <a:t>2</a:t>
            </a:r>
            <a:r>
              <a:rPr lang="zh-CN" altLang="zh-CN" sz="2400" dirty="0">
                <a:effectLst/>
              </a:rPr>
              <a:t>）基于生物特征的身份认证方案</a:t>
            </a:r>
            <a:endParaRPr lang="zh-CN" altLang="zh-CN" sz="2400" dirty="0">
              <a:effectLst/>
            </a:endParaRPr>
          </a:p>
          <a:p>
            <a:pPr>
              <a:defRPr/>
            </a:pPr>
            <a:r>
              <a:rPr lang="zh-CN" altLang="zh-CN" sz="2400" dirty="0">
                <a:effectLst/>
              </a:rPr>
              <a:t>生物特征认证是依赖用户特有的生物信息的一种认证方式。这种认证方式与口令认证最大的不同是，口令认证是依赖用户知道的某个秘密信息，而生物特征认证依赖独一无二的用户特征生物信息，且生物特征很难在个体之间传递。这种认证主要是通过计算机与光学、声学、生物传感器和生物统计学原理等高科技手段密切结合，利用人体固有的生理特性来进行个人身份的鉴定。基于生物学特征的认证包括基于指纹识别的身份认证、基于声音识别的身份认证以及近来流行的基于虹膜识别的身份认证等。目前常用的生物特征是指纹和虹膜，指纹是应用最广泛的。</a:t>
            </a:r>
            <a:endParaRPr lang="zh-CN" altLang="zh-CN" sz="24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A581902B-8DA4-4822-853C-4465F4F0C17F}" type="slidenum">
              <a:rPr lang="en-US" altLang="zh-CN" smtClean="0"/>
            </a:fld>
            <a:endParaRPr lang="en-US" altLang="zh-CN"/>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b="0" dirty="0" smtClean="0">
                <a:effectLst/>
              </a:rPr>
              <a:t>3.</a:t>
            </a:r>
            <a:r>
              <a:rPr lang="zh-CN" altLang="zh-CN" b="0" dirty="0" smtClean="0">
                <a:effectLst/>
              </a:rPr>
              <a:t>身份认证协议</a:t>
            </a:r>
            <a:endParaRPr lang="zh-CN" altLang="en-US" dirty="0"/>
          </a:p>
        </p:txBody>
      </p:sp>
      <p:sp>
        <p:nvSpPr>
          <p:cNvPr id="3" name="内容占位符 2"/>
          <p:cNvSpPr>
            <a:spLocks noGrp="1"/>
          </p:cNvSpPr>
          <p:nvPr>
            <p:ph idx="1"/>
          </p:nvPr>
        </p:nvSpPr>
        <p:spPr>
          <a:xfrm>
            <a:off x="611188" y="1268413"/>
            <a:ext cx="7993062" cy="3622675"/>
          </a:xfrm>
        </p:spPr>
        <p:txBody>
          <a:bodyPr/>
          <a:lstStyle/>
          <a:p>
            <a:pPr>
              <a:defRPr/>
            </a:pPr>
            <a:r>
              <a:rPr lang="zh-CN" altLang="zh-CN" dirty="0">
                <a:effectLst/>
              </a:rPr>
              <a:t>（</a:t>
            </a:r>
            <a:r>
              <a:rPr lang="en-US" altLang="zh-CN" dirty="0">
                <a:effectLst/>
              </a:rPr>
              <a:t>1</a:t>
            </a:r>
            <a:r>
              <a:rPr lang="zh-CN" altLang="zh-CN" dirty="0">
                <a:effectLst/>
              </a:rPr>
              <a:t>）</a:t>
            </a:r>
            <a:r>
              <a:rPr lang="en-US" altLang="zh-CN" dirty="0">
                <a:effectLst/>
              </a:rPr>
              <a:t>Kerberos</a:t>
            </a:r>
            <a:r>
              <a:rPr lang="zh-CN" altLang="zh-CN" dirty="0">
                <a:effectLst/>
              </a:rPr>
              <a:t>协议</a:t>
            </a:r>
            <a:endParaRPr lang="zh-CN" altLang="zh-CN" dirty="0">
              <a:effectLst/>
            </a:endParaRPr>
          </a:p>
          <a:p>
            <a:pPr>
              <a:defRPr/>
            </a:pPr>
            <a:r>
              <a:rPr lang="zh-CN" altLang="zh-CN" dirty="0">
                <a:effectLst/>
              </a:rPr>
              <a:t>它是以可信任的第三方为基础的身份验证协议，采用对称密码体制实现。</a:t>
            </a:r>
            <a:endParaRPr lang="zh-CN" altLang="zh-CN" dirty="0">
              <a:effectLst/>
            </a:endParaRPr>
          </a:p>
          <a:p>
            <a:pPr>
              <a:defRPr/>
            </a:pPr>
            <a:r>
              <a:rPr lang="zh-CN" altLang="zh-CN" dirty="0">
                <a:effectLst/>
              </a:rPr>
              <a:t>完整的</a:t>
            </a:r>
            <a:r>
              <a:rPr lang="en-US" altLang="zh-CN" dirty="0">
                <a:effectLst/>
              </a:rPr>
              <a:t>Kerberos</a:t>
            </a:r>
            <a:r>
              <a:rPr lang="zh-CN" altLang="zh-CN" dirty="0">
                <a:effectLst/>
              </a:rPr>
              <a:t>系统包括验证服务器</a:t>
            </a:r>
            <a:r>
              <a:rPr lang="en-US" altLang="zh-CN" dirty="0">
                <a:effectLst/>
              </a:rPr>
              <a:t>AS</a:t>
            </a:r>
            <a:r>
              <a:rPr lang="zh-CN" altLang="zh-CN" dirty="0">
                <a:effectLst/>
              </a:rPr>
              <a:t>、授予许可服务器</a:t>
            </a:r>
            <a:r>
              <a:rPr lang="en-US" altLang="zh-CN" dirty="0">
                <a:effectLst/>
              </a:rPr>
              <a:t>TGS</a:t>
            </a:r>
            <a:r>
              <a:rPr lang="zh-CN" altLang="zh-CN" dirty="0">
                <a:effectLst/>
              </a:rPr>
              <a:t>、网络应用服务器</a:t>
            </a:r>
            <a:r>
              <a:rPr lang="en-US" altLang="zh-CN" dirty="0">
                <a:effectLst/>
              </a:rPr>
              <a:t>S</a:t>
            </a:r>
            <a:r>
              <a:rPr lang="zh-CN" altLang="zh-CN" dirty="0">
                <a:effectLst/>
              </a:rPr>
              <a:t>以及网络用户</a:t>
            </a:r>
            <a:r>
              <a:rPr lang="en-US" altLang="zh-CN" dirty="0">
                <a:effectLst/>
              </a:rPr>
              <a:t>C</a:t>
            </a:r>
            <a:r>
              <a:rPr lang="zh-CN" altLang="zh-CN" dirty="0">
                <a:effectLst/>
              </a:rPr>
              <a:t>。</a:t>
            </a:r>
            <a:endParaRPr lang="zh-CN" altLang="zh-CN" dirty="0">
              <a:effectLst/>
            </a:endParaRPr>
          </a:p>
          <a:p>
            <a:pPr>
              <a:defRPr/>
            </a:pPr>
            <a:r>
              <a:rPr lang="en-US" altLang="zh-CN" dirty="0">
                <a:effectLst/>
              </a:rPr>
              <a:t>AS</a:t>
            </a:r>
            <a:r>
              <a:rPr lang="zh-CN" altLang="zh-CN" dirty="0">
                <a:effectLst/>
              </a:rPr>
              <a:t>的作用是负责鉴别用户，并为用户提供访问</a:t>
            </a:r>
            <a:r>
              <a:rPr lang="en-US" altLang="zh-CN" dirty="0">
                <a:effectLst/>
              </a:rPr>
              <a:t>TGS</a:t>
            </a:r>
            <a:r>
              <a:rPr lang="zh-CN" altLang="zh-CN" dirty="0">
                <a:effectLst/>
              </a:rPr>
              <a:t>的许可证；</a:t>
            </a:r>
            <a:r>
              <a:rPr lang="en-US" altLang="zh-CN" dirty="0">
                <a:effectLst/>
              </a:rPr>
              <a:t>TGS</a:t>
            </a:r>
            <a:r>
              <a:rPr lang="zh-CN" altLang="zh-CN" dirty="0">
                <a:effectLst/>
              </a:rPr>
              <a:t>负责授权用户，为用户发放放问应用服务器的许可证；</a:t>
            </a:r>
            <a:r>
              <a:rPr lang="en-US" altLang="zh-CN" dirty="0">
                <a:effectLst/>
              </a:rPr>
              <a:t>S</a:t>
            </a:r>
            <a:r>
              <a:rPr lang="zh-CN" altLang="zh-CN" dirty="0">
                <a:effectLst/>
              </a:rPr>
              <a:t>提供某类网络应用的服务器。</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09EE24C1-CDB1-41CF-91BE-0469BC42783F}" type="slidenum">
              <a:rPr lang="en-US" altLang="zh-CN" smtClean="0"/>
            </a:fld>
            <a:endParaRPr lang="en-US" altLang="zh-CN"/>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611188" y="1268413"/>
            <a:ext cx="7993062" cy="2822575"/>
          </a:xfrm>
        </p:spPr>
        <p:txBody>
          <a:bodyPr/>
          <a:lstStyle/>
          <a:p>
            <a:pPr>
              <a:defRPr/>
            </a:pPr>
            <a:r>
              <a:rPr lang="zh-CN" altLang="zh-CN" dirty="0">
                <a:effectLst/>
              </a:rPr>
              <a:t>（</a:t>
            </a:r>
            <a:r>
              <a:rPr lang="en-US" altLang="zh-CN" dirty="0">
                <a:effectLst/>
              </a:rPr>
              <a:t>2</a:t>
            </a:r>
            <a:r>
              <a:rPr lang="zh-CN" altLang="zh-CN" dirty="0">
                <a:effectLst/>
              </a:rPr>
              <a:t>）报文验证</a:t>
            </a:r>
            <a:endParaRPr lang="zh-CN" altLang="zh-CN" dirty="0">
              <a:effectLst/>
            </a:endParaRPr>
          </a:p>
          <a:p>
            <a:pPr>
              <a:defRPr/>
            </a:pPr>
            <a:r>
              <a:rPr lang="zh-CN" altLang="zh-CN" dirty="0">
                <a:effectLst/>
              </a:rPr>
              <a:t>报文验证是指当两个通信实体建立通信联系后，每个通信实体对收到的报文信息进行验证，以保证收到的信息是真实可靠的。报文验证必须确定：报文的确是有确认的发送方发送的，即报文的来源验证。</a:t>
            </a:r>
            <a:endParaRPr lang="zh-CN" altLang="zh-CN" dirty="0">
              <a:effectLst/>
            </a:endParaRPr>
          </a:p>
          <a:p>
            <a:pPr>
              <a:defRPr/>
            </a:pPr>
            <a:r>
              <a:rPr lang="zh-CN" altLang="zh-CN" dirty="0">
                <a:effectLst/>
              </a:rPr>
              <a:t>报文内容在传输过程中没有被修改过，即报文的完整性验证</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70691E77-7342-4254-BEBC-6199F5921A9D}" type="slidenum">
              <a:rPr lang="en-US" altLang="zh-CN" smtClean="0"/>
            </a:fld>
            <a:endParaRPr lang="en-US" altLang="zh-CN"/>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188" y="1268413"/>
            <a:ext cx="7993062" cy="5776912"/>
          </a:xfrm>
        </p:spPr>
        <p:txBody>
          <a:bodyPr/>
          <a:lstStyle/>
          <a:p>
            <a:pPr>
              <a:defRPr/>
            </a:pPr>
            <a:r>
              <a:rPr lang="zh-CN" altLang="zh-CN" sz="2000" dirty="0">
                <a:effectLst/>
              </a:rPr>
              <a:t>现在的验证方法是利用报文摘要算法的验证与安全散列算法的验证。</a:t>
            </a:r>
            <a:endParaRPr lang="zh-CN" altLang="zh-CN" sz="2000" dirty="0">
              <a:effectLst/>
            </a:endParaRPr>
          </a:p>
          <a:p>
            <a:pPr>
              <a:defRPr/>
            </a:pPr>
            <a:r>
              <a:rPr lang="zh-CN" altLang="zh-CN" sz="2000" dirty="0">
                <a:effectLst/>
              </a:rPr>
              <a:t>①所谓报文摘要算法（</a:t>
            </a:r>
            <a:r>
              <a:rPr lang="en-US" altLang="zh-CN" sz="2000" dirty="0">
                <a:effectLst/>
              </a:rPr>
              <a:t>Message Digest Algorithms</a:t>
            </a:r>
            <a:r>
              <a:rPr lang="zh-CN" altLang="zh-CN" sz="2000" dirty="0">
                <a:effectLst/>
              </a:rPr>
              <a:t>）就是生成报文摘要（</a:t>
            </a:r>
            <a:r>
              <a:rPr lang="en-US" altLang="zh-CN" sz="2000" dirty="0">
                <a:effectLst/>
              </a:rPr>
              <a:t>Message Digest</a:t>
            </a:r>
            <a:r>
              <a:rPr lang="zh-CN" altLang="zh-CN" sz="2000" dirty="0">
                <a:effectLst/>
              </a:rPr>
              <a:t>）的算法，它的出现是为了满足数字签名的需要。为了把那些千差万别的报文与数字签名不可分割地结合在一起，要设法从报文中提取一种确定格式的、符号性的摘要，称为“报文摘要”，也可以形象地称之为“数字指纹”（</a:t>
            </a:r>
            <a:r>
              <a:rPr lang="en-US" altLang="zh-CN" sz="2000" dirty="0">
                <a:effectLst/>
              </a:rPr>
              <a:t>Digital Fingerprint</a:t>
            </a:r>
            <a:r>
              <a:rPr lang="zh-CN" altLang="zh-CN" sz="2000" dirty="0">
                <a:effectLst/>
              </a:rPr>
              <a:t>）。简单地讲，就是对一封邮件用某种算法产生一个最能体现这封邮件特征的固定长度的字符串，一旦邮件有任何改变这个字符串都会变化。对这个字符串进行加密，就可以作为一个数字签名。</a:t>
            </a:r>
            <a:endParaRPr lang="zh-CN" altLang="zh-CN" sz="2000" dirty="0">
              <a:effectLst/>
            </a:endParaRPr>
          </a:p>
          <a:p>
            <a:pPr>
              <a:defRPr/>
            </a:pPr>
            <a:r>
              <a:rPr lang="zh-CN" altLang="zh-CN" sz="2000" dirty="0">
                <a:effectLst/>
              </a:rPr>
              <a:t>报文摘要算法的原理是采用一类特殊的散列函数（</a:t>
            </a:r>
            <a:r>
              <a:rPr lang="en-US" altLang="zh-CN" sz="2000" dirty="0">
                <a:effectLst/>
              </a:rPr>
              <a:t>Hash</a:t>
            </a:r>
            <a:r>
              <a:rPr lang="zh-CN" altLang="zh-CN" sz="2000" dirty="0">
                <a:effectLst/>
              </a:rPr>
              <a:t>函数，在计算机数据信息检索过程中有广泛应用），对输入的没有长度限制的报文数据方便地计算出固定长度的摘要并输出，而且对于不同的输入报文很难生成相同的摘要。</a:t>
            </a:r>
            <a:endParaRPr lang="zh-CN" altLang="zh-CN" sz="2000" dirty="0">
              <a:effectLst/>
            </a:endParaRPr>
          </a:p>
          <a:p>
            <a:pPr>
              <a:defRPr/>
            </a:pPr>
            <a:endParaRPr lang="zh-CN" altLang="en-US" sz="20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dirty="0"/>
          </a:p>
        </p:txBody>
      </p:sp>
      <p:sp>
        <p:nvSpPr>
          <p:cNvPr id="5" name="灯片编号占位符 4"/>
          <p:cNvSpPr>
            <a:spLocks noGrp="1"/>
          </p:cNvSpPr>
          <p:nvPr>
            <p:ph type="sldNum" sz="quarter" idx="12"/>
          </p:nvPr>
        </p:nvSpPr>
        <p:spPr/>
        <p:txBody>
          <a:bodyPr/>
          <a:lstStyle/>
          <a:p>
            <a:pPr>
              <a:defRPr/>
            </a:pPr>
            <a:fld id="{86E26C19-4A98-4D9B-BD29-4696623A19C9}" type="slidenum">
              <a:rPr lang="en-US" altLang="zh-CN" smtClean="0"/>
            </a:fld>
            <a:endParaRPr lang="en-US" altLang="zh-CN"/>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188" y="1268413"/>
            <a:ext cx="7993062" cy="4238625"/>
          </a:xfrm>
        </p:spPr>
        <p:txBody>
          <a:bodyPr/>
          <a:lstStyle/>
          <a:p>
            <a:pPr>
              <a:defRPr/>
            </a:pPr>
            <a:r>
              <a:rPr lang="zh-CN" altLang="zh-CN" sz="2000" dirty="0">
                <a:effectLst/>
              </a:rPr>
              <a:t>②安全散列算法（</a:t>
            </a:r>
            <a:r>
              <a:rPr lang="en-US" altLang="zh-CN" sz="2000" dirty="0">
                <a:effectLst/>
              </a:rPr>
              <a:t>Secure Hash Algorithm</a:t>
            </a:r>
            <a:r>
              <a:rPr lang="zh-CN" altLang="zh-CN" sz="2000" dirty="0">
                <a:effectLst/>
              </a:rPr>
              <a:t>，</a:t>
            </a:r>
            <a:r>
              <a:rPr lang="en-US" altLang="zh-CN" sz="2000" dirty="0">
                <a:effectLst/>
              </a:rPr>
              <a:t>SHA</a:t>
            </a:r>
            <a:r>
              <a:rPr lang="zh-CN" altLang="zh-CN" sz="2000" dirty="0">
                <a:effectLst/>
              </a:rPr>
              <a:t>）产生</a:t>
            </a:r>
            <a:r>
              <a:rPr lang="en-US" altLang="zh-CN" sz="2000" dirty="0">
                <a:effectLst/>
              </a:rPr>
              <a:t>160</a:t>
            </a:r>
            <a:r>
              <a:rPr lang="zh-CN" altLang="zh-CN" sz="2000" dirty="0">
                <a:effectLst/>
              </a:rPr>
              <a:t>位散列值。</a:t>
            </a:r>
            <a:r>
              <a:rPr lang="en-US" altLang="zh-CN" sz="2000" dirty="0">
                <a:effectLst/>
              </a:rPr>
              <a:t>SHA</a:t>
            </a:r>
            <a:r>
              <a:rPr lang="zh-CN" altLang="zh-CN" sz="2000" dirty="0">
                <a:effectLst/>
              </a:rPr>
              <a:t>经美国政府核准作为标准，即</a:t>
            </a:r>
            <a:r>
              <a:rPr lang="en-US" altLang="zh-CN" sz="2000" dirty="0">
                <a:effectLst/>
              </a:rPr>
              <a:t>FIPS180.1 Secure Hash Standard</a:t>
            </a:r>
            <a:r>
              <a:rPr lang="zh-CN" altLang="zh-CN" sz="2000" dirty="0">
                <a:effectLst/>
              </a:rPr>
              <a:t>（</a:t>
            </a:r>
            <a:r>
              <a:rPr lang="en-US" altLang="zh-CN" sz="2000" dirty="0">
                <a:effectLst/>
              </a:rPr>
              <a:t>SHS</a:t>
            </a:r>
            <a:r>
              <a:rPr lang="zh-CN" altLang="zh-CN" sz="2000" dirty="0">
                <a:effectLst/>
              </a:rPr>
              <a:t>），</a:t>
            </a:r>
            <a:r>
              <a:rPr lang="en-US" altLang="zh-CN" sz="2000" dirty="0">
                <a:effectLst/>
              </a:rPr>
              <a:t>FIPS</a:t>
            </a:r>
            <a:r>
              <a:rPr lang="zh-CN" altLang="zh-CN" sz="2000" dirty="0">
                <a:effectLst/>
              </a:rPr>
              <a:t>规定必须用</a:t>
            </a:r>
            <a:r>
              <a:rPr lang="en-US" altLang="zh-CN" sz="2000" dirty="0">
                <a:effectLst/>
              </a:rPr>
              <a:t>SHS</a:t>
            </a:r>
            <a:r>
              <a:rPr lang="zh-CN" altLang="zh-CN" sz="2000" dirty="0">
                <a:effectLst/>
              </a:rPr>
              <a:t>实施数字签名算法。同时，对在产生与证实数字签名过程中用到的</a:t>
            </a:r>
            <a:r>
              <a:rPr lang="en-US" altLang="zh-CN" sz="2000" dirty="0">
                <a:effectLst/>
              </a:rPr>
              <a:t>Hash</a:t>
            </a:r>
            <a:r>
              <a:rPr lang="zh-CN" altLang="zh-CN" sz="2000" dirty="0">
                <a:effectLst/>
              </a:rPr>
              <a:t>函数也有相应的标准和规定。</a:t>
            </a:r>
            <a:endParaRPr lang="zh-CN" altLang="zh-CN" sz="2000" dirty="0">
              <a:effectLst/>
            </a:endParaRPr>
          </a:p>
          <a:p>
            <a:pPr>
              <a:defRPr/>
            </a:pPr>
            <a:r>
              <a:rPr lang="zh-CN" altLang="zh-CN" sz="2000" dirty="0">
                <a:effectLst/>
              </a:rPr>
              <a:t>从</a:t>
            </a:r>
            <a:r>
              <a:rPr lang="en-US" altLang="zh-CN" sz="2000" dirty="0">
                <a:effectLst/>
              </a:rPr>
              <a:t>80</a:t>
            </a:r>
            <a:r>
              <a:rPr lang="zh-CN" altLang="zh-CN" sz="2000" dirty="0">
                <a:effectLst/>
              </a:rPr>
              <a:t>年代末到</a:t>
            </a:r>
            <a:r>
              <a:rPr lang="en-US" altLang="zh-CN" sz="2000" dirty="0">
                <a:effectLst/>
              </a:rPr>
              <a:t>90</a:t>
            </a:r>
            <a:r>
              <a:rPr lang="zh-CN" altLang="zh-CN" sz="2000" dirty="0">
                <a:effectLst/>
              </a:rPr>
              <a:t>年代，</a:t>
            </a:r>
            <a:r>
              <a:rPr lang="en-US" altLang="zh-CN" sz="2000" dirty="0">
                <a:effectLst/>
              </a:rPr>
              <a:t>RSA</a:t>
            </a:r>
            <a:r>
              <a:rPr lang="zh-CN" altLang="zh-CN" sz="2000" dirty="0">
                <a:effectLst/>
              </a:rPr>
              <a:t>公司开发了几种专有的报文摘要算法，包括</a:t>
            </a:r>
            <a:r>
              <a:rPr lang="en-US" altLang="zh-CN" sz="2000" dirty="0">
                <a:effectLst/>
              </a:rPr>
              <a:t>MD</a:t>
            </a:r>
            <a:r>
              <a:rPr lang="zh-CN" altLang="zh-CN" sz="2000" dirty="0">
                <a:effectLst/>
              </a:rPr>
              <a:t>、</a:t>
            </a:r>
            <a:r>
              <a:rPr lang="en-US" altLang="zh-CN" sz="2000" dirty="0">
                <a:effectLst/>
              </a:rPr>
              <a:t>MD2</a:t>
            </a:r>
            <a:r>
              <a:rPr lang="zh-CN" altLang="zh-CN" sz="2000" dirty="0">
                <a:effectLst/>
              </a:rPr>
              <a:t>、</a:t>
            </a:r>
            <a:r>
              <a:rPr lang="en-US" altLang="zh-CN" sz="2000" dirty="0">
                <a:effectLst/>
              </a:rPr>
              <a:t>MD4</a:t>
            </a:r>
            <a:r>
              <a:rPr lang="zh-CN" altLang="zh-CN" sz="2000" dirty="0">
                <a:effectLst/>
              </a:rPr>
              <a:t>和</a:t>
            </a:r>
            <a:r>
              <a:rPr lang="en-US" altLang="zh-CN" sz="2000" dirty="0">
                <a:effectLst/>
              </a:rPr>
              <a:t>MD5</a:t>
            </a:r>
            <a:r>
              <a:rPr lang="zh-CN" altLang="zh-CN" sz="2000" dirty="0">
                <a:effectLst/>
              </a:rPr>
              <a:t>等。</a:t>
            </a:r>
            <a:r>
              <a:rPr lang="en-US" altLang="zh-CN" sz="2000" dirty="0">
                <a:effectLst/>
              </a:rPr>
              <a:t>1991</a:t>
            </a:r>
            <a:r>
              <a:rPr lang="zh-CN" altLang="zh-CN" sz="2000" dirty="0">
                <a:effectLst/>
              </a:rPr>
              <a:t>年发表的</a:t>
            </a:r>
            <a:r>
              <a:rPr lang="en-US" altLang="zh-CN" sz="2000" dirty="0">
                <a:effectLst/>
              </a:rPr>
              <a:t>MD5</a:t>
            </a:r>
            <a:r>
              <a:rPr lang="zh-CN" altLang="zh-CN" sz="2000" dirty="0">
                <a:effectLst/>
              </a:rPr>
              <a:t>算法克服了</a:t>
            </a:r>
            <a:r>
              <a:rPr lang="en-US" altLang="zh-CN" sz="2000" dirty="0">
                <a:effectLst/>
              </a:rPr>
              <a:t>MD4</a:t>
            </a:r>
            <a:r>
              <a:rPr lang="zh-CN" altLang="zh-CN" sz="2000" dirty="0">
                <a:effectLst/>
              </a:rPr>
              <a:t>算法的安全性缺陷，散列值的大小是</a:t>
            </a:r>
            <a:r>
              <a:rPr lang="en-US" altLang="zh-CN" sz="2000" dirty="0">
                <a:effectLst/>
              </a:rPr>
              <a:t>128</a:t>
            </a:r>
            <a:r>
              <a:rPr lang="zh-CN" altLang="zh-CN" sz="2000" dirty="0">
                <a:effectLst/>
              </a:rPr>
              <a:t>位。使用该算法产生的报文摘要发生重复的现象极少。至今，</a:t>
            </a:r>
            <a:r>
              <a:rPr lang="en-US" altLang="zh-CN" sz="2000" dirty="0">
                <a:effectLst/>
              </a:rPr>
              <a:t>MD5</a:t>
            </a:r>
            <a:r>
              <a:rPr lang="zh-CN" altLang="zh-CN" sz="2000" dirty="0">
                <a:effectLst/>
              </a:rPr>
              <a:t>仍被认为是一个安全的报文摘要算法。</a:t>
            </a:r>
            <a:endParaRPr lang="zh-CN" altLang="zh-CN" sz="2000" dirty="0">
              <a:effectLst/>
            </a:endParaRPr>
          </a:p>
          <a:p>
            <a:pPr>
              <a:defRPr/>
            </a:pPr>
            <a:endParaRPr lang="zh-CN" altLang="en-US" sz="20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B49F77B0-6623-4645-BD38-DBEDAF0F2294}" type="slidenum">
              <a:rPr lang="en-US" altLang="zh-CN" smtClean="0"/>
            </a:fld>
            <a:endParaRPr lang="en-US" altLang="zh-CN"/>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b="0" dirty="0" smtClean="0">
                <a:effectLst/>
              </a:rPr>
              <a:t>2.5.2 </a:t>
            </a:r>
            <a:r>
              <a:rPr lang="zh-CN" altLang="zh-CN" b="0" dirty="0" smtClean="0">
                <a:effectLst/>
              </a:rPr>
              <a:t>认证中心</a:t>
            </a:r>
            <a:endParaRPr lang="zh-CN" altLang="en-US" dirty="0"/>
          </a:p>
        </p:txBody>
      </p:sp>
      <p:sp>
        <p:nvSpPr>
          <p:cNvPr id="3" name="内容占位符 2"/>
          <p:cNvSpPr>
            <a:spLocks noGrp="1"/>
          </p:cNvSpPr>
          <p:nvPr>
            <p:ph idx="1"/>
          </p:nvPr>
        </p:nvSpPr>
        <p:spPr>
          <a:xfrm>
            <a:off x="611188" y="1052513"/>
            <a:ext cx="7993062" cy="5805487"/>
          </a:xfrm>
        </p:spPr>
        <p:txBody>
          <a:bodyPr/>
          <a:lstStyle/>
          <a:p>
            <a:pPr>
              <a:defRPr/>
            </a:pPr>
            <a:r>
              <a:rPr lang="en-US" altLang="zh-CN" sz="1600" dirty="0">
                <a:effectLst/>
              </a:rPr>
              <a:t>CA</a:t>
            </a:r>
            <a:r>
              <a:rPr lang="zh-CN" altLang="zh-CN" sz="1600" dirty="0">
                <a:effectLst/>
              </a:rPr>
              <a:t>（</a:t>
            </a:r>
            <a:r>
              <a:rPr lang="en-US" altLang="zh-CN" sz="1600" dirty="0">
                <a:effectLst/>
              </a:rPr>
              <a:t>Certificate Authority</a:t>
            </a:r>
            <a:r>
              <a:rPr lang="zh-CN" altLang="zh-CN" sz="1600" dirty="0">
                <a:effectLst/>
              </a:rPr>
              <a:t>）也称之为电子证书认证中心，是承担网上安全电子交易认证服务，能签发数字证书，确认用户身份的、与具体交易行为无关的第三方权威机构。</a:t>
            </a:r>
            <a:endParaRPr lang="zh-CN" altLang="zh-CN" sz="1600" dirty="0">
              <a:effectLst/>
            </a:endParaRPr>
          </a:p>
          <a:p>
            <a:pPr>
              <a:defRPr/>
            </a:pPr>
            <a:r>
              <a:rPr lang="en-US" altLang="zh-CN" sz="1600" b="0" dirty="0">
                <a:effectLst/>
              </a:rPr>
              <a:t>1.</a:t>
            </a:r>
            <a:r>
              <a:rPr lang="zh-CN" altLang="zh-CN" sz="1600" b="0" dirty="0">
                <a:effectLst/>
              </a:rPr>
              <a:t>认证中心的职能</a:t>
            </a:r>
            <a:endParaRPr lang="zh-CN" altLang="zh-CN" sz="1600" dirty="0">
              <a:effectLst/>
            </a:endParaRPr>
          </a:p>
          <a:p>
            <a:pPr>
              <a:defRPr/>
            </a:pPr>
            <a:r>
              <a:rPr lang="zh-CN" altLang="zh-CN" sz="1600" dirty="0">
                <a:effectLst/>
              </a:rPr>
              <a:t>认证机构的核心职能是发放和管理用户的数字证书。</a:t>
            </a:r>
            <a:endParaRPr lang="zh-CN" altLang="zh-CN" sz="1600" dirty="0">
              <a:effectLst/>
            </a:endParaRPr>
          </a:p>
          <a:p>
            <a:pPr>
              <a:defRPr/>
            </a:pPr>
            <a:r>
              <a:rPr lang="zh-CN" altLang="zh-CN" sz="1600" dirty="0">
                <a:effectLst/>
              </a:rPr>
              <a:t>（</a:t>
            </a:r>
            <a:r>
              <a:rPr lang="en-US" altLang="zh-CN" sz="1600" dirty="0">
                <a:effectLst/>
              </a:rPr>
              <a:t>1</a:t>
            </a:r>
            <a:r>
              <a:rPr lang="zh-CN" altLang="zh-CN" sz="1600" dirty="0">
                <a:effectLst/>
              </a:rPr>
              <a:t>）核发证书</a:t>
            </a:r>
            <a:endParaRPr lang="zh-CN" altLang="zh-CN" sz="1600" dirty="0">
              <a:effectLst/>
            </a:endParaRPr>
          </a:p>
          <a:p>
            <a:pPr>
              <a:defRPr/>
            </a:pPr>
            <a:r>
              <a:rPr lang="zh-CN" altLang="zh-CN" sz="1600" dirty="0">
                <a:effectLst/>
              </a:rPr>
              <a:t>认证中心接受个人、单位的数字证书申请，何时申请人的各项资料是否真实，根据核实情况决定是否颁发数字证书。</a:t>
            </a:r>
            <a:endParaRPr lang="zh-CN" altLang="zh-CN" sz="1600" dirty="0">
              <a:effectLst/>
            </a:endParaRPr>
          </a:p>
          <a:p>
            <a:pPr>
              <a:defRPr/>
            </a:pPr>
            <a:r>
              <a:rPr lang="zh-CN" altLang="zh-CN" sz="1600" dirty="0">
                <a:effectLst/>
              </a:rPr>
              <a:t>（</a:t>
            </a:r>
            <a:r>
              <a:rPr lang="en-US" altLang="zh-CN" sz="1600" dirty="0">
                <a:effectLst/>
              </a:rPr>
              <a:t>2</a:t>
            </a:r>
            <a:r>
              <a:rPr lang="zh-CN" altLang="zh-CN" sz="1600" dirty="0">
                <a:effectLst/>
              </a:rPr>
              <a:t>）证书更新</a:t>
            </a:r>
            <a:endParaRPr lang="zh-CN" altLang="zh-CN" sz="1600" dirty="0">
              <a:effectLst/>
            </a:endParaRPr>
          </a:p>
          <a:p>
            <a:pPr>
              <a:defRPr/>
            </a:pPr>
            <a:r>
              <a:rPr lang="zh-CN" altLang="zh-CN" sz="1600" dirty="0">
                <a:effectLst/>
              </a:rPr>
              <a:t>证书使用总是有期限的，在证书发行签字时都规定了失效日期；具体使用期长短由</a:t>
            </a:r>
            <a:r>
              <a:rPr lang="en-US" altLang="zh-CN" sz="1600" dirty="0">
                <a:effectLst/>
              </a:rPr>
              <a:t>CA</a:t>
            </a:r>
            <a:r>
              <a:rPr lang="zh-CN" altLang="zh-CN" sz="1600" dirty="0">
                <a:effectLst/>
              </a:rPr>
              <a:t>根据安全策略来定。更换过期证书，密钥对也需要定期更换。</a:t>
            </a:r>
            <a:endParaRPr lang="zh-CN" altLang="zh-CN" sz="1600" dirty="0">
              <a:effectLst/>
            </a:endParaRPr>
          </a:p>
          <a:p>
            <a:pPr>
              <a:defRPr/>
            </a:pPr>
            <a:r>
              <a:rPr lang="zh-CN" altLang="zh-CN" sz="1600" dirty="0">
                <a:effectLst/>
              </a:rPr>
              <a:t>（</a:t>
            </a:r>
            <a:r>
              <a:rPr lang="en-US" altLang="zh-CN" sz="1600" dirty="0">
                <a:effectLst/>
              </a:rPr>
              <a:t>3</a:t>
            </a:r>
            <a:r>
              <a:rPr lang="zh-CN" altLang="zh-CN" sz="1600" dirty="0">
                <a:effectLst/>
              </a:rPr>
              <a:t>）证书撤销</a:t>
            </a:r>
            <a:endParaRPr lang="zh-CN" altLang="zh-CN" sz="1600" dirty="0">
              <a:effectLst/>
            </a:endParaRPr>
          </a:p>
          <a:p>
            <a:pPr>
              <a:defRPr/>
            </a:pPr>
            <a:r>
              <a:rPr lang="zh-CN" altLang="zh-CN" sz="1600" dirty="0">
                <a:effectLst/>
              </a:rPr>
              <a:t>证书的撤消可以有许多理由，如发现、怀疑私钥被泄露或检测出证书已被篡改，则</a:t>
            </a:r>
            <a:r>
              <a:rPr lang="en-US" altLang="zh-CN" sz="1600" dirty="0">
                <a:effectLst/>
              </a:rPr>
              <a:t>CA</a:t>
            </a:r>
            <a:r>
              <a:rPr lang="zh-CN" altLang="zh-CN" sz="1600" dirty="0">
                <a:effectLst/>
              </a:rPr>
              <a:t>可以提前撤销或暂停使用该证书。</a:t>
            </a:r>
            <a:endParaRPr lang="zh-CN" altLang="zh-CN" sz="1600" dirty="0">
              <a:effectLst/>
            </a:endParaRPr>
          </a:p>
          <a:p>
            <a:pPr>
              <a:defRPr/>
            </a:pPr>
            <a:r>
              <a:rPr lang="zh-CN" altLang="zh-CN" sz="1600" dirty="0">
                <a:effectLst/>
              </a:rPr>
              <a:t>（</a:t>
            </a:r>
            <a:r>
              <a:rPr lang="en-US" altLang="zh-CN" sz="1600" dirty="0">
                <a:effectLst/>
              </a:rPr>
              <a:t>4</a:t>
            </a:r>
            <a:r>
              <a:rPr lang="zh-CN" altLang="zh-CN" sz="1600" dirty="0">
                <a:effectLst/>
              </a:rPr>
              <a:t>）证书验证</a:t>
            </a:r>
            <a:endParaRPr lang="zh-CN" altLang="zh-CN" sz="1600" dirty="0">
              <a:effectLst/>
            </a:endParaRPr>
          </a:p>
          <a:p>
            <a:pPr>
              <a:defRPr/>
            </a:pPr>
            <a:r>
              <a:rPr lang="zh-CN" altLang="zh-CN" sz="1600" dirty="0">
                <a:effectLst/>
              </a:rPr>
              <a:t>证书是通过信任分级层次体系（通常称为证书的树形验证结构）来验证的。每一个证书与签发数字证书的机构的签名证书关联。</a:t>
            </a:r>
            <a:endParaRPr lang="zh-CN" altLang="zh-CN" sz="16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6D9E438A-8517-4E83-956F-AAFA964D7DF0}" type="slidenum">
              <a:rPr lang="en-US" altLang="zh-CN" smtClean="0"/>
            </a:fld>
            <a:endParaRPr lang="en-US" altLang="zh-CN"/>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US" altLang="zh-CN" dirty="0" smtClean="0"/>
              <a:t>CA</a:t>
            </a:r>
            <a:r>
              <a:rPr lang="zh-CN" altLang="en-US" dirty="0" smtClean="0"/>
              <a:t>的树型验证结构</a:t>
            </a: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96DE6F8E-49F9-4183-AECA-5CC2899EA1E0}" type="slidenum">
              <a:rPr lang="en-US" altLang="zh-CN" smtClean="0"/>
            </a:fld>
            <a:endParaRPr lang="en-US" altLang="zh-CN"/>
          </a:p>
        </p:txBody>
      </p:sp>
      <p:pic>
        <p:nvPicPr>
          <p:cNvPr id="59397" name="Picture 2" descr="Large confetti"/>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2084388" y="1992313"/>
            <a:ext cx="5046662" cy="3016250"/>
          </a:xfrm>
          <a:noFill/>
          <a:extLst>
            <a:ext uri="{91240B29-F687-4F45-9708-019B960494DF}">
              <a14:hiddenLine xmlns:a14="http://schemas.microsoft.com/office/drawing/2010/main" w="12700">
                <a:solidFill>
                  <a:schemeClr val="tx1"/>
                </a:solidFill>
                <a:prstDash val="solid"/>
                <a:miter lim="800000"/>
                <a:headEnd type="none" w="sm" len="sm"/>
                <a:tailEnd type="none" w="sm" len="sm"/>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611188" y="1268413"/>
            <a:ext cx="7993062" cy="5521325"/>
          </a:xfrm>
        </p:spPr>
        <p:txBody>
          <a:bodyPr/>
          <a:lstStyle/>
          <a:p>
            <a:pPr>
              <a:defRPr/>
            </a:pPr>
            <a:r>
              <a:rPr lang="en-US" altLang="zh-CN" dirty="0">
                <a:effectLst/>
              </a:rPr>
              <a:t> </a:t>
            </a:r>
            <a:endParaRPr lang="zh-CN" altLang="zh-CN" dirty="0">
              <a:effectLst/>
            </a:endParaRPr>
          </a:p>
          <a:p>
            <a:pPr>
              <a:defRPr/>
            </a:pPr>
            <a:r>
              <a:rPr lang="en-US" altLang="zh-CN" sz="1600" b="0" dirty="0">
                <a:effectLst/>
              </a:rPr>
              <a:t>3.</a:t>
            </a:r>
            <a:r>
              <a:rPr lang="zh-CN" altLang="zh-CN" sz="1600" b="0" dirty="0">
                <a:effectLst/>
              </a:rPr>
              <a:t>我国认证中心现状</a:t>
            </a:r>
            <a:endParaRPr lang="zh-CN" altLang="zh-CN" sz="1600" dirty="0">
              <a:effectLst/>
            </a:endParaRPr>
          </a:p>
          <a:p>
            <a:pPr>
              <a:defRPr/>
            </a:pPr>
            <a:r>
              <a:rPr lang="zh-CN" altLang="zh-CN" sz="1600" dirty="0">
                <a:effectLst/>
              </a:rPr>
              <a:t>我国安全认证体系</a:t>
            </a:r>
            <a:r>
              <a:rPr lang="en-US" altLang="zh-CN" sz="1600" dirty="0">
                <a:effectLst/>
              </a:rPr>
              <a:t>(CA)</a:t>
            </a:r>
            <a:r>
              <a:rPr lang="zh-CN" altLang="zh-CN" sz="1600" dirty="0">
                <a:effectLst/>
              </a:rPr>
              <a:t>可分为金融</a:t>
            </a:r>
            <a:r>
              <a:rPr lang="en-US" altLang="zh-CN" sz="1600" dirty="0">
                <a:effectLst/>
              </a:rPr>
              <a:t>CA</a:t>
            </a:r>
            <a:r>
              <a:rPr lang="zh-CN" altLang="zh-CN" sz="1600" dirty="0">
                <a:effectLst/>
              </a:rPr>
              <a:t>与非金融</a:t>
            </a:r>
            <a:r>
              <a:rPr lang="en-US" altLang="zh-CN" sz="1600" dirty="0">
                <a:effectLst/>
              </a:rPr>
              <a:t>CA</a:t>
            </a:r>
            <a:r>
              <a:rPr lang="zh-CN" altLang="zh-CN" sz="1600" dirty="0">
                <a:effectLst/>
              </a:rPr>
              <a:t>两种类型来处理。</a:t>
            </a:r>
            <a:endParaRPr lang="zh-CN" altLang="zh-CN" sz="1600" dirty="0">
              <a:effectLst/>
            </a:endParaRPr>
          </a:p>
          <a:p>
            <a:pPr>
              <a:defRPr/>
            </a:pPr>
            <a:r>
              <a:rPr lang="zh-CN" altLang="zh-CN" sz="1600" dirty="0">
                <a:effectLst/>
              </a:rPr>
              <a:t>在金融</a:t>
            </a:r>
            <a:r>
              <a:rPr lang="en-US" altLang="zh-CN" sz="1600" dirty="0">
                <a:effectLst/>
              </a:rPr>
              <a:t>CA</a:t>
            </a:r>
            <a:r>
              <a:rPr lang="zh-CN" altLang="zh-CN" sz="1600" dirty="0">
                <a:effectLst/>
              </a:rPr>
              <a:t>方面，根证书由中国人民银行管理，根认证管理一般是脱机管理；品牌认证中心采用</a:t>
            </a:r>
            <a:r>
              <a:rPr lang="en-US" altLang="zh-CN" sz="1600" dirty="0">
                <a:effectLst/>
              </a:rPr>
              <a:t>“</a:t>
            </a:r>
            <a:r>
              <a:rPr lang="zh-CN" altLang="zh-CN" sz="1600" dirty="0">
                <a:effectLst/>
              </a:rPr>
              <a:t>统一品牌、联合建设</a:t>
            </a:r>
            <a:r>
              <a:rPr lang="en-US" altLang="zh-CN" sz="1600" dirty="0">
                <a:effectLst/>
              </a:rPr>
              <a:t>”</a:t>
            </a:r>
            <a:r>
              <a:rPr lang="zh-CN" altLang="zh-CN" sz="1600" dirty="0">
                <a:effectLst/>
              </a:rPr>
              <a:t>的方针进行。</a:t>
            </a:r>
            <a:endParaRPr lang="zh-CN" altLang="zh-CN" sz="1600" dirty="0">
              <a:effectLst/>
            </a:endParaRPr>
          </a:p>
          <a:p>
            <a:pPr>
              <a:defRPr/>
            </a:pPr>
            <a:r>
              <a:rPr lang="zh-CN" altLang="zh-CN" sz="1600" dirty="0">
                <a:effectLst/>
              </a:rPr>
              <a:t>在非金融</a:t>
            </a:r>
            <a:r>
              <a:rPr lang="en-US" altLang="zh-CN" sz="1600" dirty="0">
                <a:effectLst/>
              </a:rPr>
              <a:t>CA</a:t>
            </a:r>
            <a:r>
              <a:rPr lang="zh-CN" altLang="zh-CN" sz="1600" dirty="0">
                <a:effectLst/>
              </a:rPr>
              <a:t>方面，最初主要由中国电信负责建设。</a:t>
            </a:r>
            <a:endParaRPr lang="zh-CN" altLang="zh-CN" sz="1600" dirty="0">
              <a:effectLst/>
            </a:endParaRPr>
          </a:p>
          <a:p>
            <a:pPr>
              <a:defRPr/>
            </a:pPr>
            <a:r>
              <a:rPr lang="zh-CN" altLang="zh-CN" sz="1600" dirty="0">
                <a:effectLst/>
              </a:rPr>
              <a:t>我国的</a:t>
            </a:r>
            <a:r>
              <a:rPr lang="en-US" altLang="zh-CN" sz="1600" dirty="0">
                <a:effectLst/>
              </a:rPr>
              <a:t>CA</a:t>
            </a:r>
            <a:r>
              <a:rPr lang="zh-CN" altLang="zh-CN" sz="1600" dirty="0">
                <a:effectLst/>
              </a:rPr>
              <a:t>又可分为行业性</a:t>
            </a:r>
            <a:r>
              <a:rPr lang="en-US" altLang="zh-CN" sz="1600" dirty="0">
                <a:effectLst/>
              </a:rPr>
              <a:t>CA</a:t>
            </a:r>
            <a:r>
              <a:rPr lang="zh-CN" altLang="zh-CN" sz="1600" dirty="0">
                <a:effectLst/>
              </a:rPr>
              <a:t>和区域性</a:t>
            </a:r>
            <a:r>
              <a:rPr lang="en-US" altLang="zh-CN" sz="1600" dirty="0">
                <a:effectLst/>
              </a:rPr>
              <a:t>CA</a:t>
            </a:r>
            <a:r>
              <a:rPr lang="zh-CN" altLang="zh-CN" sz="1600" dirty="0">
                <a:effectLst/>
              </a:rPr>
              <a:t>两大类。</a:t>
            </a:r>
            <a:endParaRPr lang="zh-CN" altLang="zh-CN" sz="1600" dirty="0">
              <a:effectLst/>
            </a:endParaRPr>
          </a:p>
          <a:p>
            <a:pPr>
              <a:defRPr/>
            </a:pPr>
            <a:r>
              <a:rPr lang="zh-CN" altLang="zh-CN" sz="1600" dirty="0">
                <a:effectLst/>
              </a:rPr>
              <a:t>行业性</a:t>
            </a:r>
            <a:r>
              <a:rPr lang="en-US" altLang="zh-CN" sz="1600" dirty="0">
                <a:effectLst/>
              </a:rPr>
              <a:t>CA</a:t>
            </a:r>
            <a:r>
              <a:rPr lang="zh-CN" altLang="zh-CN" sz="1600" dirty="0">
                <a:effectLst/>
              </a:rPr>
              <a:t>：中国金融认证中心（</a:t>
            </a:r>
            <a:r>
              <a:rPr lang="en-US" altLang="zh-CN" sz="1600" dirty="0">
                <a:effectLst/>
              </a:rPr>
              <a:t>CFCA</a:t>
            </a:r>
            <a:r>
              <a:rPr lang="zh-CN" altLang="zh-CN" sz="1600" dirty="0">
                <a:effectLst/>
              </a:rPr>
              <a:t>）和中国电信认证中心（</a:t>
            </a:r>
            <a:r>
              <a:rPr lang="en-US" altLang="zh-CN" sz="1600" dirty="0">
                <a:effectLst/>
              </a:rPr>
              <a:t>CTCA</a:t>
            </a:r>
            <a:r>
              <a:rPr lang="zh-CN" altLang="zh-CN" sz="1600" dirty="0">
                <a:effectLst/>
              </a:rPr>
              <a:t>）是行业性</a:t>
            </a:r>
            <a:r>
              <a:rPr lang="en-US" altLang="zh-CN" sz="1600" dirty="0">
                <a:effectLst/>
              </a:rPr>
              <a:t>CA</a:t>
            </a:r>
            <a:r>
              <a:rPr lang="zh-CN" altLang="zh-CN" sz="1600" dirty="0">
                <a:effectLst/>
              </a:rPr>
              <a:t>中影响最大的两家。</a:t>
            </a:r>
            <a:endParaRPr lang="zh-CN" altLang="zh-CN" sz="1600" dirty="0">
              <a:effectLst/>
            </a:endParaRPr>
          </a:p>
          <a:p>
            <a:pPr>
              <a:defRPr/>
            </a:pPr>
            <a:r>
              <a:rPr lang="zh-CN" altLang="zh-CN" sz="1600" dirty="0">
                <a:effectLst/>
              </a:rPr>
              <a:t>区域性</a:t>
            </a:r>
            <a:r>
              <a:rPr lang="en-US" altLang="zh-CN" sz="1600" dirty="0">
                <a:effectLst/>
              </a:rPr>
              <a:t>CA</a:t>
            </a:r>
            <a:r>
              <a:rPr lang="zh-CN" altLang="zh-CN" sz="1600" dirty="0">
                <a:effectLst/>
              </a:rPr>
              <a:t>大多以地方政府为背景，以公司机制来运作，如广东</a:t>
            </a:r>
            <a:r>
              <a:rPr lang="en-US" altLang="zh-CN" sz="1600" dirty="0">
                <a:effectLst/>
              </a:rPr>
              <a:t>CA</a:t>
            </a:r>
            <a:r>
              <a:rPr lang="zh-CN" altLang="zh-CN" sz="1600" dirty="0">
                <a:effectLst/>
              </a:rPr>
              <a:t>中心（</a:t>
            </a:r>
            <a:r>
              <a:rPr lang="en-US" altLang="zh-CN" sz="1600" dirty="0">
                <a:effectLst/>
              </a:rPr>
              <a:t>CNCA</a:t>
            </a:r>
            <a:r>
              <a:rPr lang="zh-CN" altLang="zh-CN" sz="1600" dirty="0">
                <a:effectLst/>
              </a:rPr>
              <a:t>）、上海</a:t>
            </a:r>
            <a:r>
              <a:rPr lang="en-US" altLang="zh-CN" sz="1600" dirty="0">
                <a:effectLst/>
              </a:rPr>
              <a:t>CA</a:t>
            </a:r>
            <a:r>
              <a:rPr lang="zh-CN" altLang="zh-CN" sz="1600" dirty="0">
                <a:effectLst/>
              </a:rPr>
              <a:t>中心</a:t>
            </a:r>
            <a:r>
              <a:rPr lang="en-US" altLang="zh-CN" sz="1600" dirty="0">
                <a:effectLst/>
              </a:rPr>
              <a:t>(SHECA)</a:t>
            </a:r>
            <a:r>
              <a:rPr lang="zh-CN" altLang="zh-CN" sz="1600" dirty="0">
                <a:effectLst/>
              </a:rPr>
              <a:t>、深圳</a:t>
            </a:r>
            <a:r>
              <a:rPr lang="en-US" altLang="zh-CN" sz="1600" dirty="0">
                <a:effectLst/>
              </a:rPr>
              <a:t>CA</a:t>
            </a:r>
            <a:r>
              <a:rPr lang="zh-CN" altLang="zh-CN" sz="1600" dirty="0">
                <a:effectLst/>
              </a:rPr>
              <a:t>中心</a:t>
            </a:r>
            <a:r>
              <a:rPr lang="en-US" altLang="zh-CN" sz="1600" dirty="0">
                <a:effectLst/>
              </a:rPr>
              <a:t>(SZCA)</a:t>
            </a:r>
            <a:r>
              <a:rPr lang="zh-CN" altLang="zh-CN" sz="1600" dirty="0">
                <a:effectLst/>
              </a:rPr>
              <a:t>，其中影响最大的是广东</a:t>
            </a:r>
            <a:r>
              <a:rPr lang="en-US" altLang="zh-CN" sz="1600" dirty="0">
                <a:effectLst/>
              </a:rPr>
              <a:t>CA</a:t>
            </a:r>
            <a:r>
              <a:rPr lang="zh-CN" altLang="zh-CN" sz="1600" dirty="0">
                <a:effectLst/>
              </a:rPr>
              <a:t>中心（</a:t>
            </a:r>
            <a:r>
              <a:rPr lang="en-US" altLang="zh-CN" sz="1600" dirty="0">
                <a:effectLst/>
              </a:rPr>
              <a:t>CNCA</a:t>
            </a:r>
            <a:r>
              <a:rPr lang="zh-CN" altLang="zh-CN" sz="1600" dirty="0">
                <a:effectLst/>
              </a:rPr>
              <a:t>）和上海</a:t>
            </a:r>
            <a:r>
              <a:rPr lang="en-US" altLang="zh-CN" sz="1600" dirty="0">
                <a:effectLst/>
              </a:rPr>
              <a:t>CA</a:t>
            </a:r>
            <a:r>
              <a:rPr lang="zh-CN" altLang="zh-CN" sz="1600" dirty="0">
                <a:effectLst/>
              </a:rPr>
              <a:t>中心</a:t>
            </a:r>
            <a:r>
              <a:rPr lang="en-US" altLang="zh-CN" sz="1600" dirty="0">
                <a:effectLst/>
              </a:rPr>
              <a:t>(SHECA)</a:t>
            </a:r>
            <a:r>
              <a:rPr lang="zh-CN" altLang="zh-CN" sz="1600" dirty="0">
                <a:effectLst/>
              </a:rPr>
              <a:t>。</a:t>
            </a:r>
            <a:endParaRPr lang="zh-CN" altLang="zh-CN" sz="1600" dirty="0">
              <a:effectLst/>
            </a:endParaRPr>
          </a:p>
          <a:p>
            <a:pPr>
              <a:defRPr/>
            </a:pPr>
            <a:r>
              <a:rPr lang="zh-CN" altLang="zh-CN" sz="1600" dirty="0">
                <a:effectLst/>
              </a:rPr>
              <a:t>如果按照技术来源划分，</a:t>
            </a:r>
            <a:r>
              <a:rPr lang="en-US" altLang="zh-CN" sz="1600" dirty="0">
                <a:effectLst/>
              </a:rPr>
              <a:t>CA</a:t>
            </a:r>
            <a:r>
              <a:rPr lang="zh-CN" altLang="zh-CN" sz="1600" dirty="0">
                <a:effectLst/>
              </a:rPr>
              <a:t>中心还可分为引进国外技术与完全自主开发两类。</a:t>
            </a:r>
            <a:endParaRPr lang="zh-CN" altLang="zh-CN" sz="1600" dirty="0">
              <a:effectLst/>
            </a:endParaRPr>
          </a:p>
          <a:p>
            <a:pPr>
              <a:defRPr/>
            </a:pPr>
            <a:r>
              <a:rPr lang="en-US" altLang="zh-CN" sz="1600" dirty="0">
                <a:effectLst/>
              </a:rPr>
              <a:t>CFCA</a:t>
            </a:r>
            <a:r>
              <a:rPr lang="zh-CN" altLang="zh-CN" sz="1600" dirty="0">
                <a:effectLst/>
              </a:rPr>
              <a:t>和天威诚信属于前者，广东</a:t>
            </a:r>
            <a:r>
              <a:rPr lang="en-US" altLang="zh-CN" sz="1600" dirty="0">
                <a:effectLst/>
              </a:rPr>
              <a:t>CA</a:t>
            </a:r>
            <a:r>
              <a:rPr lang="zh-CN" altLang="zh-CN" sz="1600" dirty="0">
                <a:effectLst/>
              </a:rPr>
              <a:t>和上海</a:t>
            </a:r>
            <a:r>
              <a:rPr lang="en-US" altLang="zh-CN" sz="1600" dirty="0">
                <a:effectLst/>
              </a:rPr>
              <a:t>CA</a:t>
            </a:r>
            <a:r>
              <a:rPr lang="zh-CN" altLang="zh-CN" sz="1600" dirty="0">
                <a:effectLst/>
              </a:rPr>
              <a:t>都属于后者。</a:t>
            </a:r>
            <a:endParaRPr lang="zh-CN" altLang="zh-CN" sz="1600" dirty="0">
              <a:effectLst/>
            </a:endParaRPr>
          </a:p>
          <a:p>
            <a:pPr>
              <a:defRPr/>
            </a:pPr>
            <a:r>
              <a:rPr lang="zh-CN" altLang="zh-CN" sz="1600" dirty="0">
                <a:effectLst/>
              </a:rPr>
              <a:t>深圳</a:t>
            </a:r>
            <a:r>
              <a:rPr lang="en-US" altLang="zh-CN" sz="1600" dirty="0">
                <a:effectLst/>
              </a:rPr>
              <a:t>CA</a:t>
            </a:r>
            <a:r>
              <a:rPr lang="zh-CN" altLang="zh-CN" sz="1600" dirty="0">
                <a:effectLst/>
              </a:rPr>
              <a:t>与广东南海</a:t>
            </a:r>
            <a:r>
              <a:rPr lang="en-US" altLang="zh-CN" sz="1600" dirty="0">
                <a:effectLst/>
              </a:rPr>
              <a:t>CA</a:t>
            </a:r>
            <a:endParaRPr lang="zh-CN" altLang="zh-CN" sz="16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B6C7360D-D6B1-4A74-995A-1971FCFFDCBD}" type="slidenum">
              <a:rPr lang="en-US" altLang="zh-CN" smtClean="0"/>
            </a:fld>
            <a:endParaRPr lang="en-US" alt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US" altLang="zh-CN" dirty="0" smtClean="0">
                <a:effectLst/>
              </a:rPr>
              <a:t>2.1</a:t>
            </a:r>
            <a:r>
              <a:rPr lang="zh-CN" altLang="zh-CN" dirty="0" smtClean="0">
                <a:effectLst/>
              </a:rPr>
              <a:t>加密与解密基本知识</a:t>
            </a:r>
            <a:endParaRPr lang="zh-CN" altLang="en-US" dirty="0"/>
          </a:p>
        </p:txBody>
      </p:sp>
      <p:sp>
        <p:nvSpPr>
          <p:cNvPr id="3" name="内容占位符 2"/>
          <p:cNvSpPr>
            <a:spLocks noGrp="1"/>
          </p:cNvSpPr>
          <p:nvPr>
            <p:ph idx="1"/>
          </p:nvPr>
        </p:nvSpPr>
        <p:spPr>
          <a:xfrm>
            <a:off x="611188" y="1196975"/>
            <a:ext cx="7993062" cy="5767926"/>
          </a:xfrm>
        </p:spPr>
        <p:txBody>
          <a:bodyPr/>
          <a:lstStyle/>
          <a:p>
            <a:pPr>
              <a:defRPr/>
            </a:pPr>
            <a:r>
              <a:rPr lang="zh-CN" altLang="zh-CN" sz="2000" dirty="0">
                <a:effectLst/>
                <a:latin typeface="楷体" panose="02010609060101010101" pitchFamily="49" charset="-122"/>
                <a:ea typeface="楷体" panose="02010609060101010101" pitchFamily="49" charset="-122"/>
              </a:rPr>
              <a:t>凯撒密码算法就是把每个英文字母向前推移</a:t>
            </a:r>
            <a:r>
              <a:rPr lang="en-US" altLang="zh-CN" sz="2000" dirty="0">
                <a:effectLst/>
                <a:latin typeface="楷体" panose="02010609060101010101" pitchFamily="49" charset="-122"/>
                <a:ea typeface="楷体" panose="02010609060101010101" pitchFamily="49" charset="-122"/>
              </a:rPr>
              <a:t>K</a:t>
            </a:r>
            <a:r>
              <a:rPr lang="zh-CN" altLang="zh-CN" sz="2000" dirty="0">
                <a:effectLst/>
                <a:latin typeface="楷体" panose="02010609060101010101" pitchFamily="49" charset="-122"/>
                <a:ea typeface="楷体" panose="02010609060101010101" pitchFamily="49" charset="-122"/>
              </a:rPr>
              <a:t>位。例如，</a:t>
            </a:r>
            <a:r>
              <a:rPr lang="en-US" altLang="zh-CN" sz="2000" dirty="0">
                <a:effectLst/>
                <a:latin typeface="楷体" panose="02010609060101010101" pitchFamily="49" charset="-122"/>
                <a:ea typeface="楷体" panose="02010609060101010101" pitchFamily="49" charset="-122"/>
              </a:rPr>
              <a:t>K=3</a:t>
            </a:r>
            <a:r>
              <a:rPr lang="zh-CN" altLang="zh-CN" sz="2000" dirty="0">
                <a:effectLst/>
                <a:latin typeface="楷体" panose="02010609060101010101" pitchFamily="49" charset="-122"/>
                <a:ea typeface="楷体" panose="02010609060101010101" pitchFamily="49" charset="-122"/>
              </a:rPr>
              <a:t>便有明文和密文的对应关系如下：</a:t>
            </a:r>
            <a:endParaRPr lang="zh-CN" altLang="zh-CN" sz="2000" dirty="0">
              <a:effectLst/>
              <a:latin typeface="楷体" panose="02010609060101010101" pitchFamily="49" charset="-122"/>
              <a:ea typeface="楷体" panose="02010609060101010101" pitchFamily="49" charset="-122"/>
            </a:endParaRPr>
          </a:p>
          <a:p>
            <a:pPr>
              <a:defRPr/>
            </a:pPr>
            <a:r>
              <a:rPr lang="zh-CN" altLang="zh-CN" sz="2000" dirty="0">
                <a:effectLst/>
                <a:latin typeface="楷体" panose="02010609060101010101" pitchFamily="49" charset="-122"/>
                <a:ea typeface="楷体" panose="02010609060101010101" pitchFamily="49" charset="-122"/>
              </a:rPr>
              <a:t>明文：</a:t>
            </a:r>
            <a:r>
              <a:rPr lang="en-US" altLang="zh-CN" sz="2000" dirty="0">
                <a:effectLst/>
                <a:latin typeface="楷体" panose="02010609060101010101" pitchFamily="49" charset="-122"/>
                <a:ea typeface="楷体" panose="02010609060101010101" pitchFamily="49" charset="-122"/>
              </a:rPr>
              <a:t>a b c d e f g h I g k l m n o p q r s t u v w x y z</a:t>
            </a:r>
            <a:endParaRPr lang="zh-CN" altLang="zh-CN" sz="2000" dirty="0">
              <a:effectLst/>
              <a:latin typeface="楷体" panose="02010609060101010101" pitchFamily="49" charset="-122"/>
              <a:ea typeface="楷体" panose="02010609060101010101" pitchFamily="49" charset="-122"/>
            </a:endParaRPr>
          </a:p>
          <a:p>
            <a:pPr>
              <a:defRPr/>
            </a:pPr>
            <a:r>
              <a:rPr lang="zh-CN" altLang="zh-CN" sz="2000" dirty="0">
                <a:effectLst/>
                <a:latin typeface="楷体" panose="02010609060101010101" pitchFamily="49" charset="-122"/>
                <a:ea typeface="楷体" panose="02010609060101010101" pitchFamily="49" charset="-122"/>
              </a:rPr>
              <a:t>密文：</a:t>
            </a:r>
            <a:r>
              <a:rPr lang="en-US" altLang="zh-CN" sz="2000" dirty="0">
                <a:effectLst/>
                <a:latin typeface="楷体" panose="02010609060101010101" pitchFamily="49" charset="-122"/>
                <a:ea typeface="楷体" panose="02010609060101010101" pitchFamily="49" charset="-122"/>
              </a:rPr>
              <a:t>D E F G H I J K L M N 0 P Q R S T U V W X Y Z A B C</a:t>
            </a:r>
            <a:endParaRPr lang="zh-CN" altLang="zh-CN" sz="2000" dirty="0">
              <a:effectLst/>
              <a:latin typeface="楷体" panose="02010609060101010101" pitchFamily="49" charset="-122"/>
              <a:ea typeface="楷体" panose="02010609060101010101" pitchFamily="49" charset="-122"/>
            </a:endParaRPr>
          </a:p>
          <a:p>
            <a:pPr>
              <a:defRPr/>
            </a:pPr>
            <a:r>
              <a:rPr lang="zh-CN" altLang="zh-CN" sz="2000" dirty="0">
                <a:effectLst/>
                <a:latin typeface="楷体" panose="02010609060101010101" pitchFamily="49" charset="-122"/>
                <a:ea typeface="楷体" panose="02010609060101010101" pitchFamily="49" charset="-122"/>
              </a:rPr>
              <a:t>对明文加密的算法仅仅是用明文字母下面的那个字母代替自身，解密算法则是加密算法的逆过程。例如：</a:t>
            </a:r>
            <a:endParaRPr lang="zh-CN" altLang="zh-CN" sz="2000" dirty="0">
              <a:effectLst/>
              <a:latin typeface="楷体" panose="02010609060101010101" pitchFamily="49" charset="-122"/>
              <a:ea typeface="楷体" panose="02010609060101010101" pitchFamily="49" charset="-122"/>
            </a:endParaRPr>
          </a:p>
          <a:p>
            <a:pPr>
              <a:defRPr/>
            </a:pPr>
            <a:r>
              <a:rPr lang="zh-CN" altLang="zh-CN" sz="2000" dirty="0">
                <a:effectLst/>
                <a:latin typeface="楷体" panose="02010609060101010101" pitchFamily="49" charset="-122"/>
                <a:ea typeface="楷体" panose="02010609060101010101" pitchFamily="49" charset="-122"/>
              </a:rPr>
              <a:t>明文：</a:t>
            </a:r>
            <a:r>
              <a:rPr lang="en-US" altLang="zh-CN" sz="2000" dirty="0" err="1">
                <a:effectLst/>
                <a:latin typeface="楷体" panose="02010609060101010101" pitchFamily="49" charset="-122"/>
                <a:ea typeface="楷体" panose="02010609060101010101" pitchFamily="49" charset="-122"/>
              </a:rPr>
              <a:t>caesar</a:t>
            </a:r>
            <a:r>
              <a:rPr lang="en-US" altLang="zh-CN" sz="2000" dirty="0">
                <a:effectLst/>
                <a:latin typeface="楷体" panose="02010609060101010101" pitchFamily="49" charset="-122"/>
                <a:ea typeface="楷体" panose="02010609060101010101" pitchFamily="49" charset="-122"/>
              </a:rPr>
              <a:t> was a great solider</a:t>
            </a:r>
            <a:endParaRPr lang="zh-CN" altLang="zh-CN" sz="2000" dirty="0">
              <a:effectLst/>
              <a:latin typeface="楷体" panose="02010609060101010101" pitchFamily="49" charset="-122"/>
              <a:ea typeface="楷体" panose="02010609060101010101" pitchFamily="49" charset="-122"/>
            </a:endParaRPr>
          </a:p>
          <a:p>
            <a:pPr>
              <a:defRPr/>
            </a:pPr>
            <a:r>
              <a:rPr lang="zh-CN" altLang="zh-CN" sz="2000" dirty="0">
                <a:effectLst/>
                <a:latin typeface="楷体" panose="02010609060101010101" pitchFamily="49" charset="-122"/>
                <a:ea typeface="楷体" panose="02010609060101010101" pitchFamily="49" charset="-122"/>
              </a:rPr>
              <a:t>密文：</a:t>
            </a:r>
            <a:r>
              <a:rPr lang="en-US" altLang="zh-CN" sz="2000" dirty="0">
                <a:effectLst/>
                <a:latin typeface="楷体" panose="02010609060101010101" pitchFamily="49" charset="-122"/>
                <a:ea typeface="楷体" panose="02010609060101010101" pitchFamily="49" charset="-122"/>
              </a:rPr>
              <a:t>FDHVDU ZDV D JUHDW VROGLHU</a:t>
            </a:r>
            <a:endParaRPr lang="zh-CN" altLang="zh-CN" sz="2000" dirty="0">
              <a:effectLst/>
              <a:latin typeface="楷体" panose="02010609060101010101" pitchFamily="49" charset="-122"/>
              <a:ea typeface="楷体" panose="02010609060101010101" pitchFamily="49" charset="-122"/>
            </a:endParaRPr>
          </a:p>
          <a:p>
            <a:pPr>
              <a:defRPr/>
            </a:pPr>
            <a:r>
              <a:rPr lang="zh-CN" altLang="zh-CN" sz="2000" dirty="0">
                <a:effectLst/>
                <a:latin typeface="楷体" panose="02010609060101010101" pitchFamily="49" charset="-122"/>
                <a:ea typeface="楷体" panose="02010609060101010101" pitchFamily="49" charset="-122"/>
              </a:rPr>
              <a:t>如果用数字</a:t>
            </a:r>
            <a:r>
              <a:rPr lang="en-US" altLang="zh-CN" sz="2000" dirty="0">
                <a:effectLst/>
                <a:latin typeface="楷体" panose="02010609060101010101" pitchFamily="49" charset="-122"/>
                <a:ea typeface="楷体" panose="02010609060101010101" pitchFamily="49" charset="-122"/>
              </a:rPr>
              <a:t>0</a:t>
            </a:r>
            <a:r>
              <a:rPr lang="zh-CN" altLang="zh-CN" sz="2000" dirty="0">
                <a:effectLst/>
                <a:latin typeface="楷体" panose="02010609060101010101" pitchFamily="49" charset="-122"/>
                <a:ea typeface="楷体" panose="02010609060101010101" pitchFamily="49" charset="-122"/>
              </a:rPr>
              <a:t>，</a:t>
            </a:r>
            <a:r>
              <a:rPr lang="en-US" altLang="zh-CN" sz="2000" dirty="0">
                <a:effectLst/>
                <a:latin typeface="楷体" panose="02010609060101010101" pitchFamily="49" charset="-122"/>
                <a:ea typeface="楷体" panose="02010609060101010101" pitchFamily="49" charset="-122"/>
              </a:rPr>
              <a:t>1</a:t>
            </a:r>
            <a:r>
              <a:rPr lang="zh-CN" altLang="zh-CN" sz="2000" dirty="0">
                <a:effectLst/>
                <a:latin typeface="楷体" panose="02010609060101010101" pitchFamily="49" charset="-122"/>
                <a:ea typeface="楷体" panose="02010609060101010101" pitchFamily="49" charset="-122"/>
              </a:rPr>
              <a:t>，</a:t>
            </a:r>
            <a:r>
              <a:rPr lang="en-US" altLang="zh-CN" sz="2000" dirty="0">
                <a:effectLst/>
                <a:latin typeface="楷体" panose="02010609060101010101" pitchFamily="49" charset="-122"/>
                <a:ea typeface="楷体" panose="02010609060101010101" pitchFamily="49" charset="-122"/>
              </a:rPr>
              <a:t>2</a:t>
            </a:r>
            <a:r>
              <a:rPr lang="zh-CN" altLang="zh-CN" sz="2000" dirty="0">
                <a:effectLst/>
                <a:latin typeface="楷体" panose="02010609060101010101" pitchFamily="49" charset="-122"/>
                <a:ea typeface="楷体" panose="02010609060101010101" pitchFamily="49" charset="-122"/>
              </a:rPr>
              <a:t>，……，</a:t>
            </a:r>
            <a:r>
              <a:rPr lang="en-US" altLang="zh-CN" sz="2000" dirty="0">
                <a:effectLst/>
                <a:latin typeface="楷体" panose="02010609060101010101" pitchFamily="49" charset="-122"/>
                <a:ea typeface="楷体" panose="02010609060101010101" pitchFamily="49" charset="-122"/>
              </a:rPr>
              <a:t>25</a:t>
            </a:r>
            <a:r>
              <a:rPr lang="zh-CN" altLang="zh-CN" sz="2000" dirty="0">
                <a:effectLst/>
                <a:latin typeface="楷体" panose="02010609060101010101" pitchFamily="49" charset="-122"/>
                <a:ea typeface="楷体" panose="02010609060101010101" pitchFamily="49" charset="-122"/>
              </a:rPr>
              <a:t>分别和字母</a:t>
            </a:r>
            <a:r>
              <a:rPr lang="en-US" altLang="zh-CN" sz="2000" dirty="0">
                <a:effectLst/>
                <a:latin typeface="楷体" panose="02010609060101010101" pitchFamily="49" charset="-122"/>
                <a:ea typeface="楷体" panose="02010609060101010101" pitchFamily="49" charset="-122"/>
              </a:rPr>
              <a:t>A</a:t>
            </a:r>
            <a:r>
              <a:rPr lang="zh-CN" altLang="zh-CN" sz="2000" dirty="0">
                <a:effectLst/>
                <a:latin typeface="楷体" panose="02010609060101010101" pitchFamily="49" charset="-122"/>
                <a:ea typeface="楷体" panose="02010609060101010101" pitchFamily="49" charset="-122"/>
              </a:rPr>
              <a:t>，</a:t>
            </a:r>
            <a:r>
              <a:rPr lang="en-US" altLang="zh-CN" sz="2000" dirty="0">
                <a:effectLst/>
                <a:latin typeface="楷体" panose="02010609060101010101" pitchFamily="49" charset="-122"/>
                <a:ea typeface="楷体" panose="02010609060101010101" pitchFamily="49" charset="-122"/>
              </a:rPr>
              <a:t>B</a:t>
            </a:r>
            <a:r>
              <a:rPr lang="zh-CN" altLang="zh-CN" sz="2000" dirty="0">
                <a:effectLst/>
                <a:latin typeface="楷体" panose="02010609060101010101" pitchFamily="49" charset="-122"/>
                <a:ea typeface="楷体" panose="02010609060101010101" pitchFamily="49" charset="-122"/>
              </a:rPr>
              <a:t>，</a:t>
            </a:r>
            <a:r>
              <a:rPr lang="en-US" altLang="zh-CN" sz="2000" dirty="0">
                <a:effectLst/>
                <a:latin typeface="楷体" panose="02010609060101010101" pitchFamily="49" charset="-122"/>
                <a:ea typeface="楷体" panose="02010609060101010101" pitchFamily="49" charset="-122"/>
              </a:rPr>
              <a:t>C</a:t>
            </a:r>
            <a:r>
              <a:rPr lang="zh-CN" altLang="zh-CN" sz="2000" dirty="0">
                <a:effectLst/>
                <a:latin typeface="楷体" panose="02010609060101010101" pitchFamily="49" charset="-122"/>
                <a:ea typeface="楷体" panose="02010609060101010101" pitchFamily="49" charset="-122"/>
              </a:rPr>
              <a:t>，……，</a:t>
            </a:r>
            <a:r>
              <a:rPr lang="en-US" altLang="zh-CN" sz="2000" dirty="0">
                <a:effectLst/>
                <a:latin typeface="楷体" panose="02010609060101010101" pitchFamily="49" charset="-122"/>
                <a:ea typeface="楷体" panose="02010609060101010101" pitchFamily="49" charset="-122"/>
              </a:rPr>
              <a:t>Z</a:t>
            </a:r>
            <a:r>
              <a:rPr lang="zh-CN" altLang="zh-CN" sz="2000" dirty="0">
                <a:effectLst/>
                <a:latin typeface="楷体" panose="02010609060101010101" pitchFamily="49" charset="-122"/>
                <a:ea typeface="楷体" panose="02010609060101010101" pitchFamily="49" charset="-122"/>
              </a:rPr>
              <a:t>相对应，那么凯撒密码变换实际上是：</a:t>
            </a:r>
            <a:endParaRPr lang="zh-CN" altLang="zh-CN" sz="2000" dirty="0">
              <a:effectLst/>
              <a:latin typeface="楷体" panose="02010609060101010101" pitchFamily="49" charset="-122"/>
              <a:ea typeface="楷体" panose="02010609060101010101" pitchFamily="49" charset="-122"/>
            </a:endParaRPr>
          </a:p>
          <a:p>
            <a:pPr>
              <a:defRPr/>
            </a:pPr>
            <a:r>
              <a:rPr lang="en-US" altLang="zh-CN" sz="2000" dirty="0">
                <a:effectLst/>
                <a:latin typeface="楷体" panose="02010609060101010101" pitchFamily="49" charset="-122"/>
                <a:ea typeface="楷体" panose="02010609060101010101" pitchFamily="49" charset="-122"/>
              </a:rPr>
              <a:t>c=</a:t>
            </a:r>
            <a:r>
              <a:rPr lang="en-US" altLang="zh-CN" sz="2000" dirty="0" err="1">
                <a:effectLst/>
                <a:latin typeface="楷体" panose="02010609060101010101" pitchFamily="49" charset="-122"/>
                <a:ea typeface="楷体" panose="02010609060101010101" pitchFamily="49" charset="-122"/>
              </a:rPr>
              <a:t>p+k</a:t>
            </a:r>
            <a:r>
              <a:rPr lang="en-US" altLang="zh-CN" sz="2000" dirty="0">
                <a:effectLst/>
                <a:latin typeface="楷体" panose="02010609060101010101" pitchFamily="49" charset="-122"/>
                <a:ea typeface="楷体" panose="02010609060101010101" pitchFamily="49" charset="-122"/>
              </a:rPr>
              <a:t> mode 26</a:t>
            </a:r>
            <a:endParaRPr lang="zh-CN" altLang="zh-CN" sz="2000" dirty="0">
              <a:effectLst/>
              <a:latin typeface="楷体" panose="02010609060101010101" pitchFamily="49" charset="-122"/>
              <a:ea typeface="楷体" panose="02010609060101010101" pitchFamily="49" charset="-122"/>
            </a:endParaRPr>
          </a:p>
          <a:p>
            <a:pPr>
              <a:defRPr/>
            </a:pPr>
            <a:r>
              <a:rPr lang="zh-CN" altLang="zh-CN" sz="2000" dirty="0">
                <a:effectLst/>
                <a:latin typeface="楷体" panose="02010609060101010101" pitchFamily="49" charset="-122"/>
                <a:ea typeface="楷体" panose="02010609060101010101" pitchFamily="49" charset="-122"/>
              </a:rPr>
              <a:t>其中，</a:t>
            </a:r>
            <a:r>
              <a:rPr lang="en-US" altLang="zh-CN" sz="2000" dirty="0">
                <a:effectLst/>
                <a:latin typeface="楷体" panose="02010609060101010101" pitchFamily="49" charset="-122"/>
                <a:ea typeface="楷体" panose="02010609060101010101" pitchFamily="49" charset="-122"/>
              </a:rPr>
              <a:t>p</a:t>
            </a:r>
            <a:r>
              <a:rPr lang="zh-CN" altLang="zh-CN" sz="2000" dirty="0">
                <a:effectLst/>
                <a:latin typeface="楷体" panose="02010609060101010101" pitchFamily="49" charset="-122"/>
                <a:ea typeface="楷体" panose="02010609060101010101" pitchFamily="49" charset="-122"/>
              </a:rPr>
              <a:t>是明文对应的数据；</a:t>
            </a:r>
            <a:r>
              <a:rPr lang="en-US" altLang="zh-CN" sz="2000" dirty="0">
                <a:effectLst/>
                <a:latin typeface="楷体" panose="02010609060101010101" pitchFamily="49" charset="-122"/>
                <a:ea typeface="楷体" panose="02010609060101010101" pitchFamily="49" charset="-122"/>
              </a:rPr>
              <a:t>c</a:t>
            </a:r>
            <a:r>
              <a:rPr lang="zh-CN" altLang="zh-CN" sz="2000" dirty="0">
                <a:effectLst/>
                <a:latin typeface="楷体" panose="02010609060101010101" pitchFamily="49" charset="-122"/>
                <a:ea typeface="楷体" panose="02010609060101010101" pitchFamily="49" charset="-122"/>
              </a:rPr>
              <a:t>是明文对应的密文数据；</a:t>
            </a:r>
            <a:r>
              <a:rPr lang="en-US" altLang="zh-CN" sz="2000" dirty="0">
                <a:effectLst/>
                <a:latin typeface="楷体" panose="02010609060101010101" pitchFamily="49" charset="-122"/>
                <a:ea typeface="楷体" panose="02010609060101010101" pitchFamily="49" charset="-122"/>
              </a:rPr>
              <a:t>k</a:t>
            </a:r>
            <a:r>
              <a:rPr lang="zh-CN" altLang="zh-CN" sz="2000" dirty="0">
                <a:effectLst/>
                <a:latin typeface="楷体" panose="02010609060101010101" pitchFamily="49" charset="-122"/>
                <a:ea typeface="楷体" panose="02010609060101010101" pitchFamily="49" charset="-122"/>
              </a:rPr>
              <a:t>是加密用的参数，即密钥。</a:t>
            </a:r>
            <a:endParaRPr lang="zh-CN" altLang="zh-CN" sz="2000" dirty="0">
              <a:effectLst/>
              <a:latin typeface="楷体" panose="02010609060101010101" pitchFamily="49" charset="-122"/>
              <a:ea typeface="楷体" panose="02010609060101010101" pitchFamily="49" charset="-122"/>
            </a:endParaRPr>
          </a:p>
          <a:p>
            <a:pPr>
              <a:defRPr/>
            </a:pPr>
            <a:endParaRPr lang="zh-CN" altLang="en-US" sz="2000" dirty="0">
              <a:latin typeface="楷体" panose="02010609060101010101" pitchFamily="49" charset="-122"/>
              <a:ea typeface="楷体" panose="02010609060101010101" pitchFamily="49" charset="-122"/>
            </a:endParaRPr>
          </a:p>
        </p:txBody>
      </p:sp>
      <p:sp>
        <p:nvSpPr>
          <p:cNvPr id="4" name="日期占位符 3"/>
          <p:cNvSpPr>
            <a:spLocks noGrp="1"/>
          </p:cNvSpPr>
          <p:nvPr>
            <p:ph type="dt" sz="quarter" idx="10"/>
          </p:nvPr>
        </p:nvSpPr>
        <p:spPr/>
        <p:txBody>
          <a:bodyPr/>
          <a:lstStyle/>
          <a:p>
            <a:pPr>
              <a:defRPr/>
            </a:pPr>
            <a:fld id="{3A1FEECD-EE91-4412-B9CF-542EB9152248}"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A65C6173-9C86-4BE5-9A91-8B9B1644120E}" type="slidenum">
              <a:rPr lang="en-US" altLang="zh-CN" smtClean="0"/>
            </a:fld>
            <a:endParaRPr lang="en-US" altLang="zh-CN"/>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US" altLang="zh-CN" b="0" dirty="0">
                <a:effectLst/>
              </a:rPr>
              <a:t>2.5.2  </a:t>
            </a:r>
            <a:r>
              <a:rPr lang="zh-CN" altLang="zh-CN" b="0" dirty="0">
                <a:effectLst/>
              </a:rPr>
              <a:t>数字证书（</a:t>
            </a:r>
            <a:r>
              <a:rPr lang="en-US" altLang="zh-CN" b="0" dirty="0">
                <a:effectLst/>
              </a:rPr>
              <a:t>U</a:t>
            </a:r>
            <a:r>
              <a:rPr lang="zh-CN" altLang="zh-CN" b="0" dirty="0" smtClean="0">
                <a:effectLst/>
              </a:rPr>
              <a:t>盾</a:t>
            </a:r>
            <a:r>
              <a:rPr lang="zh-CN" altLang="en-US" b="0" dirty="0" smtClean="0">
                <a:effectLst/>
              </a:rPr>
              <a:t>）</a:t>
            </a:r>
            <a:endParaRPr lang="zh-CN" altLang="en-US" dirty="0"/>
          </a:p>
        </p:txBody>
      </p:sp>
      <p:sp>
        <p:nvSpPr>
          <p:cNvPr id="3" name="内容占位符 2"/>
          <p:cNvSpPr>
            <a:spLocks noGrp="1"/>
          </p:cNvSpPr>
          <p:nvPr>
            <p:ph idx="1"/>
          </p:nvPr>
        </p:nvSpPr>
        <p:spPr>
          <a:xfrm>
            <a:off x="611188" y="1268413"/>
            <a:ext cx="8065268" cy="5589587"/>
          </a:xfrm>
        </p:spPr>
        <p:txBody>
          <a:bodyPr/>
          <a:lstStyle/>
          <a:p>
            <a:pPr>
              <a:defRPr/>
            </a:pPr>
            <a:r>
              <a:rPr lang="en-US" altLang="zh-CN" sz="2400" b="0" dirty="0" smtClean="0">
                <a:effectLst/>
              </a:rPr>
              <a:t>1</a:t>
            </a:r>
            <a:r>
              <a:rPr lang="en-US" altLang="zh-CN" sz="2400" b="0" dirty="0">
                <a:effectLst/>
              </a:rPr>
              <a:t>.</a:t>
            </a:r>
            <a:r>
              <a:rPr lang="zh-CN" altLang="zh-CN" sz="2400" b="0" dirty="0">
                <a:effectLst/>
              </a:rPr>
              <a:t>数字证书概述</a:t>
            </a:r>
            <a:endParaRPr lang="zh-CN" altLang="zh-CN" sz="2400" dirty="0">
              <a:effectLst/>
            </a:endParaRPr>
          </a:p>
          <a:p>
            <a:pPr>
              <a:defRPr/>
            </a:pPr>
            <a:r>
              <a:rPr lang="zh-CN" altLang="zh-CN" sz="2400" dirty="0">
                <a:effectLst/>
              </a:rPr>
              <a:t>数字证书就是互联网通讯中标志通讯各方身份信息的一串数字，提供了一种在</a:t>
            </a:r>
            <a:r>
              <a:rPr lang="en-US" altLang="zh-CN" sz="2400" dirty="0">
                <a:effectLst/>
              </a:rPr>
              <a:t>Internet</a:t>
            </a:r>
            <a:r>
              <a:rPr lang="zh-CN" altLang="zh-CN" sz="2400" dirty="0">
                <a:effectLst/>
              </a:rPr>
              <a:t>上验证通信实体身份的方式，数字证书不是数字身份证，而是身份认证机构盖在数字身份证上的一个章或印（或者说加在数字身份证上的一个签名）。它是由权威机构——</a:t>
            </a:r>
            <a:r>
              <a:rPr lang="en-US" altLang="zh-CN" sz="2400" dirty="0">
                <a:effectLst/>
              </a:rPr>
              <a:t>CA</a:t>
            </a:r>
            <a:r>
              <a:rPr lang="zh-CN" altLang="zh-CN" sz="2400" dirty="0">
                <a:effectLst/>
              </a:rPr>
              <a:t>机构，又称为证书授权（</a:t>
            </a:r>
            <a:r>
              <a:rPr lang="en-US" altLang="zh-CN" sz="2400" dirty="0">
                <a:effectLst/>
              </a:rPr>
              <a:t>Certificate Authority</a:t>
            </a:r>
            <a:r>
              <a:rPr lang="zh-CN" altLang="zh-CN" sz="2400" dirty="0">
                <a:effectLst/>
              </a:rPr>
              <a:t>）中心发行的，人们可以在网上用它来识别对方的身份。</a:t>
            </a:r>
            <a:endParaRPr lang="zh-CN" altLang="zh-CN" sz="2400" dirty="0">
              <a:effectLst/>
            </a:endParaRPr>
          </a:p>
          <a:p>
            <a:pPr>
              <a:defRPr/>
            </a:pPr>
            <a:r>
              <a:rPr lang="zh-CN" altLang="zh-CN" sz="2400" dirty="0">
                <a:effectLst/>
              </a:rPr>
              <a:t>数字证书是一个经证书授权中心数字签名的包含公开密钥拥有者信息以及公开密钥的文件。最简单的证书包含一个公开密钥、名称以及证书授权中心的数字签名。数字证书还有一个重要的特征就是只在特定的时间段内有效。</a:t>
            </a:r>
            <a:endParaRPr lang="zh-CN" altLang="zh-CN" sz="2400" dirty="0">
              <a:effectLst/>
            </a:endParaRPr>
          </a:p>
          <a:p>
            <a:pPr>
              <a:defRPr/>
            </a:pPr>
            <a:endParaRPr lang="zh-CN" altLang="en-US" sz="24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C00DE54F-4A83-49CF-B17A-D064172D638C}" type="slidenum">
              <a:rPr lang="en-US" altLang="zh-CN" smtClean="0"/>
            </a:fld>
            <a:endParaRPr lang="en-US" altLang="zh-CN"/>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611188" y="1268413"/>
            <a:ext cx="7993062" cy="2822575"/>
          </a:xfrm>
        </p:spPr>
        <p:txBody>
          <a:bodyPr/>
          <a:lstStyle/>
          <a:p>
            <a:pPr>
              <a:defRPr/>
            </a:pPr>
            <a:r>
              <a:rPr lang="en-US" altLang="zh-CN" b="0" dirty="0">
                <a:effectLst/>
              </a:rPr>
              <a:t>2.</a:t>
            </a:r>
            <a:r>
              <a:rPr lang="zh-CN" altLang="zh-CN" b="0" dirty="0">
                <a:effectLst/>
              </a:rPr>
              <a:t>数字证书结构</a:t>
            </a:r>
            <a:endParaRPr lang="zh-CN" altLang="zh-CN" dirty="0">
              <a:effectLst/>
            </a:endParaRPr>
          </a:p>
          <a:p>
            <a:pPr>
              <a:defRPr/>
            </a:pPr>
            <a:r>
              <a:rPr lang="zh-CN" altLang="zh-CN" dirty="0">
                <a:effectLst/>
              </a:rPr>
              <a:t>数字证书的类型有很多种：</a:t>
            </a:r>
            <a:r>
              <a:rPr lang="en-US" altLang="zh-CN" dirty="0">
                <a:effectLst/>
              </a:rPr>
              <a:t>X.509</a:t>
            </a:r>
            <a:r>
              <a:rPr lang="zh-CN" altLang="zh-CN" dirty="0">
                <a:effectLst/>
              </a:rPr>
              <a:t>公钥证书、简单</a:t>
            </a:r>
            <a:r>
              <a:rPr lang="en-US" altLang="zh-CN" dirty="0">
                <a:effectLst/>
              </a:rPr>
              <a:t>PKI</a:t>
            </a:r>
            <a:r>
              <a:rPr lang="zh-CN" altLang="zh-CN" dirty="0">
                <a:effectLst/>
              </a:rPr>
              <a:t>（</a:t>
            </a:r>
            <a:r>
              <a:rPr lang="en-US" altLang="zh-CN" dirty="0">
                <a:effectLst/>
              </a:rPr>
              <a:t>Simple Public Key Infrastructure</a:t>
            </a:r>
            <a:r>
              <a:rPr lang="zh-CN" altLang="zh-CN" dirty="0">
                <a:effectLst/>
              </a:rPr>
              <a:t>）证书、</a:t>
            </a:r>
            <a:r>
              <a:rPr lang="en-US" altLang="zh-CN" dirty="0">
                <a:effectLst/>
              </a:rPr>
              <a:t>PGP</a:t>
            </a:r>
            <a:r>
              <a:rPr lang="zh-CN" altLang="zh-CN" dirty="0">
                <a:effectLst/>
              </a:rPr>
              <a:t>（</a:t>
            </a:r>
            <a:r>
              <a:rPr lang="en-US" altLang="zh-CN" dirty="0">
                <a:effectLst/>
              </a:rPr>
              <a:t>Pretty Good Privacy</a:t>
            </a:r>
            <a:r>
              <a:rPr lang="zh-CN" altLang="zh-CN" dirty="0">
                <a:effectLst/>
              </a:rPr>
              <a:t>）证书、属性（</a:t>
            </a:r>
            <a:r>
              <a:rPr lang="en-US" altLang="zh-CN" dirty="0">
                <a:effectLst/>
              </a:rPr>
              <a:t>attribute</a:t>
            </a:r>
            <a:r>
              <a:rPr lang="zh-CN" altLang="zh-CN" dirty="0">
                <a:effectLst/>
              </a:rPr>
              <a:t>）证书。</a:t>
            </a:r>
            <a:endParaRPr lang="zh-CN" altLang="zh-CN" dirty="0">
              <a:effectLst/>
            </a:endParaRPr>
          </a:p>
          <a:p>
            <a:pPr>
              <a:defRPr/>
            </a:pPr>
            <a:r>
              <a:rPr lang="zh-CN" altLang="zh-CN" dirty="0">
                <a:effectLst/>
              </a:rPr>
              <a:t>现在大多数的数字证书都建立在</a:t>
            </a:r>
            <a:r>
              <a:rPr lang="en-US" altLang="zh-CN" dirty="0">
                <a:effectLst/>
              </a:rPr>
              <a:t>ITU</a:t>
            </a:r>
            <a:r>
              <a:rPr lang="zh-CN" altLang="zh-CN" dirty="0">
                <a:effectLst/>
              </a:rPr>
              <a:t>-</a:t>
            </a:r>
            <a:r>
              <a:rPr lang="en-US" altLang="zh-CN" dirty="0">
                <a:effectLst/>
              </a:rPr>
              <a:t>T X.509</a:t>
            </a:r>
            <a:r>
              <a:rPr lang="zh-CN" altLang="zh-CN" dirty="0">
                <a:effectLst/>
              </a:rPr>
              <a:t>标准基础之上。图</a:t>
            </a:r>
            <a:r>
              <a:rPr lang="en-US" altLang="zh-CN" dirty="0">
                <a:effectLst/>
              </a:rPr>
              <a:t>2.12</a:t>
            </a:r>
            <a:r>
              <a:rPr lang="zh-CN" altLang="zh-CN" dirty="0">
                <a:effectLst/>
              </a:rPr>
              <a:t>给出了</a:t>
            </a:r>
            <a:r>
              <a:rPr lang="en-US" altLang="zh-CN" dirty="0">
                <a:effectLst/>
              </a:rPr>
              <a:t>X.509</a:t>
            </a:r>
            <a:r>
              <a:rPr lang="zh-CN" altLang="zh-CN" dirty="0">
                <a:effectLst/>
              </a:rPr>
              <a:t>版本</a:t>
            </a:r>
            <a:r>
              <a:rPr lang="en-US" altLang="zh-CN" dirty="0">
                <a:effectLst/>
              </a:rPr>
              <a:t>3</a:t>
            </a:r>
            <a:r>
              <a:rPr lang="zh-CN" altLang="zh-CN" dirty="0">
                <a:effectLst/>
              </a:rPr>
              <a:t>的证书结构。</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2DD24ACA-F302-4A7E-873E-DDC2919E5905}" type="slidenum">
              <a:rPr lang="en-US" altLang="zh-CN" smtClean="0"/>
            </a:fld>
            <a:endParaRPr lang="en-US" altLang="zh-CN"/>
          </a:p>
        </p:txBody>
      </p:sp>
      <p:pic>
        <p:nvPicPr>
          <p:cNvPr id="62470" name="Picture 2" descr="Large confetti"/>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31640" y="5517232"/>
            <a:ext cx="6480175"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611188" y="1268413"/>
            <a:ext cx="7993062" cy="4886325"/>
          </a:xfrm>
        </p:spPr>
        <p:txBody>
          <a:bodyPr/>
          <a:lstStyle/>
          <a:p>
            <a:pPr>
              <a:defRPr/>
            </a:pPr>
            <a:r>
              <a:rPr lang="en-US" altLang="zh-CN" sz="1600" b="0" dirty="0">
                <a:effectLst/>
              </a:rPr>
              <a:t>3</a:t>
            </a:r>
            <a:r>
              <a:rPr lang="zh-CN" altLang="zh-CN" sz="1600" b="0" dirty="0">
                <a:effectLst/>
              </a:rPr>
              <a:t>．数字证书的工作原理</a:t>
            </a:r>
            <a:endParaRPr lang="zh-CN" altLang="zh-CN" sz="1600" dirty="0">
              <a:effectLst/>
            </a:endParaRPr>
          </a:p>
          <a:p>
            <a:pPr>
              <a:defRPr/>
            </a:pPr>
            <a:r>
              <a:rPr lang="zh-CN" altLang="zh-CN" sz="1600" dirty="0">
                <a:effectLst/>
              </a:rPr>
              <a:t>数字证书是证明实体的公钥有效性的方法，并且将来有可能成为在企业网络中提供唯一登录能力的机制。数字证书工作原理采用公钥体制，即利用一对互相匹配的密钥进行加密、解密。每个用户自己设定一把特定的仅为本人所知的私有密钥（私钥），用它进行解密和签名；同时设定一把公共密钥（公钥）并由本人公开，为一组用户所共享，用于加密和验证签名。当发送一份保密文件时，发送方使用接收方的公钥对数据加密，而接收方则使用自己的私钥解密，这样信息就可以安全无误地到达目的地了。通过数字的手段保证加密过程是一个不可逆过程，即只有用私有密钥才能解密。在公开密钥密码体制中，常用的一种是</a:t>
            </a:r>
            <a:r>
              <a:rPr lang="en-US" altLang="zh-CN" sz="1600" dirty="0">
                <a:effectLst/>
              </a:rPr>
              <a:t>RSA</a:t>
            </a:r>
            <a:r>
              <a:rPr lang="zh-CN" altLang="zh-CN" sz="1600" dirty="0">
                <a:effectLst/>
              </a:rPr>
              <a:t>体制。其数学原理是将一个大数分解成两个质数的乘积，加密和解密用的是两个不同的密钥。即使已知明文、密文和加密密钥（公开密钥），想要推导出解密密钥（私密密钥），在计算上是不可能的。按当下计算机技术水平，要破解</a:t>
            </a:r>
            <a:r>
              <a:rPr lang="en-US" altLang="zh-CN" sz="1600" dirty="0">
                <a:effectLst/>
              </a:rPr>
              <a:t>1024</a:t>
            </a:r>
            <a:r>
              <a:rPr lang="zh-CN" altLang="zh-CN" sz="1600" dirty="0">
                <a:effectLst/>
              </a:rPr>
              <a:t>位</a:t>
            </a:r>
            <a:r>
              <a:rPr lang="en-US" altLang="zh-CN" sz="1600" dirty="0">
                <a:effectLst/>
              </a:rPr>
              <a:t>RSA</a:t>
            </a:r>
            <a:r>
              <a:rPr lang="zh-CN" altLang="zh-CN" sz="1600" dirty="0">
                <a:effectLst/>
              </a:rPr>
              <a:t>密钥，需要上千年的计算时间。公开密钥技术解决了密钥发布的管理问题，商户可以公开其公开密钥，而保留其私有密钥。购物者可以用人人皆知的公开密钥对发送的信息进行加密，安全地传送给商户，然后由商户用自己的私有密钥进行解密。</a:t>
            </a:r>
            <a:endParaRPr lang="zh-CN" altLang="zh-CN" sz="1600" dirty="0">
              <a:effectLst/>
            </a:endParaRPr>
          </a:p>
          <a:p>
            <a:pPr>
              <a:defRPr/>
            </a:pPr>
            <a:endParaRPr lang="zh-CN" altLang="en-US" sz="16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8AD64BCC-71B6-401E-B366-762FA83201D4}" type="slidenum">
              <a:rPr lang="en-US" altLang="zh-CN" smtClean="0"/>
            </a:fld>
            <a:endParaRPr lang="en-US" altLang="zh-CN"/>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611188" y="1268413"/>
            <a:ext cx="7993062" cy="4776564"/>
          </a:xfrm>
        </p:spPr>
        <p:txBody>
          <a:bodyPr/>
          <a:lstStyle/>
          <a:p>
            <a:pPr>
              <a:defRPr/>
            </a:pPr>
            <a:r>
              <a:rPr lang="en-US" altLang="zh-CN" sz="2400" b="0" dirty="0">
                <a:effectLst/>
              </a:rPr>
              <a:t>4</a:t>
            </a:r>
            <a:r>
              <a:rPr lang="zh-CN" altLang="zh-CN" sz="2400" b="0" dirty="0">
                <a:effectLst/>
              </a:rPr>
              <a:t>．向证书权威机构请求获得数字证书</a:t>
            </a:r>
            <a:endParaRPr lang="zh-CN" altLang="zh-CN" sz="2400" dirty="0">
              <a:effectLst/>
            </a:endParaRPr>
          </a:p>
          <a:p>
            <a:pPr>
              <a:defRPr/>
            </a:pPr>
            <a:r>
              <a:rPr lang="zh-CN" altLang="zh-CN" sz="2400" dirty="0">
                <a:effectLst/>
              </a:rPr>
              <a:t>证书权威机构（</a:t>
            </a:r>
            <a:r>
              <a:rPr lang="en-US" altLang="zh-CN" sz="2400" dirty="0" err="1">
                <a:effectLst/>
              </a:rPr>
              <a:t>Certifieate</a:t>
            </a:r>
            <a:r>
              <a:rPr lang="en-US" altLang="zh-CN" sz="2400" dirty="0">
                <a:effectLst/>
              </a:rPr>
              <a:t> Authority</a:t>
            </a:r>
            <a:r>
              <a:rPr lang="zh-CN" altLang="zh-CN" sz="2400" dirty="0">
                <a:effectLst/>
              </a:rPr>
              <a:t>，</a:t>
            </a:r>
            <a:r>
              <a:rPr lang="en-US" altLang="zh-CN" sz="2400" dirty="0">
                <a:effectLst/>
              </a:rPr>
              <a:t>CA</a:t>
            </a:r>
            <a:r>
              <a:rPr lang="zh-CN" altLang="zh-CN" sz="2400" dirty="0">
                <a:effectLst/>
              </a:rPr>
              <a:t>）就是用户团体可信任的第三方，如政府部门或金融机构，它保证证书的有效性。</a:t>
            </a:r>
            <a:r>
              <a:rPr lang="en-US" altLang="zh-CN" sz="2400" dirty="0">
                <a:effectLst/>
              </a:rPr>
              <a:t>CA</a:t>
            </a:r>
            <a:r>
              <a:rPr lang="zh-CN" altLang="zh-CN" sz="2400" dirty="0">
                <a:effectLst/>
              </a:rPr>
              <a:t>负责注册证书、分发证书，并在当证书包含的信息变得无效之后撤消（收回）证书。</a:t>
            </a:r>
            <a:endParaRPr lang="zh-CN" altLang="zh-CN" sz="2400" dirty="0">
              <a:effectLst/>
            </a:endParaRPr>
          </a:p>
          <a:p>
            <a:pPr>
              <a:defRPr/>
            </a:pPr>
            <a:r>
              <a:rPr lang="zh-CN" altLang="zh-CN" sz="2400" dirty="0">
                <a:effectLst/>
              </a:rPr>
              <a:t>用户以安全的方式向公钥证书权威机构出具他的公钥并得到证书，然后用户就可以公开这个证书。任何需要用户公钥的人都可以得到这个证书，并通过相关的信任签名来验证公钥的有效性。</a:t>
            </a:r>
            <a:endParaRPr lang="zh-CN" altLang="zh-CN" sz="24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F7256480-3908-4A15-97EE-D50ABC7F58D9}" type="slidenum">
              <a:rPr lang="en-US" altLang="zh-CN" smtClean="0"/>
            </a:fld>
            <a:endParaRPr lang="en-US" altLang="zh-CN"/>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0202B66E-D15D-446C-BB30-C3C080AC8225}" type="slidenum">
              <a:rPr lang="en-US" altLang="zh-CN" smtClean="0"/>
            </a:fld>
            <a:endParaRPr lang="en-US" altLang="zh-CN"/>
          </a:p>
        </p:txBody>
      </p:sp>
      <p:pic>
        <p:nvPicPr>
          <p:cNvPr id="65541" name="Picture 2" descr="Large confetti"/>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554163" y="2028825"/>
            <a:ext cx="6105525" cy="2943225"/>
          </a:xfrm>
          <a:noFill/>
          <a:extLst>
            <a:ext uri="{91240B29-F687-4F45-9708-019B960494DF}">
              <a14:hiddenLine xmlns:a14="http://schemas.microsoft.com/office/drawing/2010/main" w="12700">
                <a:solidFill>
                  <a:schemeClr val="tx1"/>
                </a:solidFill>
                <a:prstDash val="solid"/>
                <a:miter lim="800000"/>
                <a:headEnd type="none" w="sm" len="sm"/>
                <a:tailEnd type="none" w="sm" len="sm"/>
              </a14:hiddenLine>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smtClean="0">
                <a:effectLst/>
              </a:rPr>
            </a:br>
            <a:r>
              <a:rPr lang="en-US" altLang="zh-CN" dirty="0" smtClean="0">
                <a:effectLst/>
              </a:rPr>
              <a:t>5. U</a:t>
            </a:r>
            <a:r>
              <a:rPr lang="zh-CN" altLang="zh-CN" dirty="0" smtClean="0">
                <a:effectLst/>
              </a:rPr>
              <a:t>盾</a:t>
            </a:r>
            <a:endParaRPr lang="zh-CN" altLang="en-US" dirty="0"/>
          </a:p>
        </p:txBody>
      </p:sp>
      <p:sp>
        <p:nvSpPr>
          <p:cNvPr id="3" name="内容占位符 2"/>
          <p:cNvSpPr>
            <a:spLocks noGrp="1"/>
          </p:cNvSpPr>
          <p:nvPr>
            <p:ph idx="1"/>
          </p:nvPr>
        </p:nvSpPr>
        <p:spPr>
          <a:xfrm>
            <a:off x="611188" y="1268413"/>
            <a:ext cx="7993062" cy="5100179"/>
          </a:xfrm>
        </p:spPr>
        <p:txBody>
          <a:bodyPr/>
          <a:lstStyle/>
          <a:p>
            <a:pPr>
              <a:defRPr/>
            </a:pPr>
            <a:r>
              <a:rPr lang="zh-CN" altLang="zh-CN" sz="2000" dirty="0" smtClean="0">
                <a:effectLst/>
              </a:rPr>
              <a:t>（</a:t>
            </a:r>
            <a:r>
              <a:rPr lang="en-US" altLang="zh-CN" sz="2000" dirty="0">
                <a:effectLst/>
              </a:rPr>
              <a:t>1</a:t>
            </a:r>
            <a:r>
              <a:rPr lang="zh-CN" altLang="zh-CN" sz="2000" dirty="0">
                <a:effectLst/>
              </a:rPr>
              <a:t>）概述</a:t>
            </a:r>
            <a:endParaRPr lang="zh-CN" altLang="zh-CN" sz="2000" dirty="0">
              <a:effectLst/>
            </a:endParaRPr>
          </a:p>
          <a:p>
            <a:pPr>
              <a:defRPr/>
            </a:pPr>
            <a:r>
              <a:rPr lang="en-US" altLang="zh-CN" sz="2000" dirty="0">
                <a:effectLst/>
              </a:rPr>
              <a:t>U</a:t>
            </a:r>
            <a:r>
              <a:rPr lang="zh-CN" altLang="zh-CN" sz="2000" dirty="0">
                <a:effectLst/>
              </a:rPr>
              <a:t>盾，即工商银行</a:t>
            </a:r>
            <a:r>
              <a:rPr lang="en-US" altLang="zh-CN" sz="2000" dirty="0">
                <a:effectLst/>
              </a:rPr>
              <a:t>2003</a:t>
            </a:r>
            <a:r>
              <a:rPr lang="zh-CN" altLang="zh-CN" sz="2000" dirty="0">
                <a:effectLst/>
              </a:rPr>
              <a:t>年推出并获得国家专利的客户证书</a:t>
            </a:r>
            <a:r>
              <a:rPr lang="en-US" altLang="zh-CN" sz="2000" dirty="0" err="1">
                <a:effectLst/>
              </a:rPr>
              <a:t>USBkey</a:t>
            </a:r>
            <a:r>
              <a:rPr lang="zh-CN" altLang="zh-CN" sz="2000" dirty="0">
                <a:effectLst/>
              </a:rPr>
              <a:t>，是工行提供的办理网上银行业务的高级别安全工具。它外形酷似</a:t>
            </a:r>
            <a:r>
              <a:rPr lang="en-US" altLang="zh-CN" sz="2000" dirty="0">
                <a:effectLst/>
              </a:rPr>
              <a:t>U</a:t>
            </a:r>
            <a:r>
              <a:rPr lang="zh-CN" altLang="zh-CN" sz="2000" dirty="0">
                <a:effectLst/>
              </a:rPr>
              <a:t>盘，安全性能如一面盾牌，意为</a:t>
            </a:r>
            <a:r>
              <a:rPr lang="en-US" altLang="zh-CN" sz="2000" dirty="0">
                <a:effectLst/>
              </a:rPr>
              <a:t>U</a:t>
            </a:r>
            <a:r>
              <a:rPr lang="zh-CN" altLang="zh-CN" sz="2000" dirty="0">
                <a:effectLst/>
              </a:rPr>
              <a:t>型的盾牌，所以取名曰：“</a:t>
            </a:r>
            <a:r>
              <a:rPr lang="en-US" altLang="zh-CN" sz="2000" dirty="0">
                <a:effectLst/>
              </a:rPr>
              <a:t>U</a:t>
            </a:r>
            <a:r>
              <a:rPr lang="zh-CN" altLang="zh-CN" sz="2000" dirty="0">
                <a:effectLst/>
              </a:rPr>
              <a:t>盾”。它的作用是在办理网上银行业务时保护着网上银行资金安全，规避黑客、假网站、木马病毒等各种风险。</a:t>
            </a:r>
            <a:endParaRPr lang="zh-CN" altLang="zh-CN" sz="2000" dirty="0">
              <a:effectLst/>
            </a:endParaRPr>
          </a:p>
          <a:p>
            <a:pPr>
              <a:defRPr/>
            </a:pPr>
            <a:r>
              <a:rPr lang="en-US" altLang="zh-CN" sz="2000" dirty="0">
                <a:effectLst/>
              </a:rPr>
              <a:t>U</a:t>
            </a:r>
            <a:r>
              <a:rPr lang="zh-CN" altLang="zh-CN" sz="2000" dirty="0">
                <a:effectLst/>
              </a:rPr>
              <a:t>盾是工商银行推出并获得国家专利的客户证书</a:t>
            </a:r>
            <a:r>
              <a:rPr lang="en-US" altLang="zh-CN" sz="2000" dirty="0" err="1">
                <a:effectLst/>
              </a:rPr>
              <a:t>USBkey</a:t>
            </a:r>
            <a:r>
              <a:rPr lang="zh-CN" altLang="zh-CN" sz="2000" dirty="0">
                <a:effectLst/>
              </a:rPr>
              <a:t>，是工行为您提供的办理网上银行业务的高级别安全工具。</a:t>
            </a:r>
            <a:endParaRPr lang="zh-CN" altLang="zh-CN" sz="2000" dirty="0">
              <a:effectLst/>
            </a:endParaRPr>
          </a:p>
          <a:p>
            <a:pPr>
              <a:defRPr/>
            </a:pPr>
            <a:r>
              <a:rPr lang="en-US" altLang="zh-CN" sz="2000" dirty="0">
                <a:effectLst/>
              </a:rPr>
              <a:t>U</a:t>
            </a:r>
            <a:r>
              <a:rPr lang="zh-CN" altLang="zh-CN" sz="2000" dirty="0">
                <a:effectLst/>
              </a:rPr>
              <a:t>盾是用于网上银行电子签名和数字认证的工具，它内置微型智能卡处理器，采用</a:t>
            </a:r>
            <a:r>
              <a:rPr lang="en-US" altLang="zh-CN" sz="2000" dirty="0">
                <a:effectLst/>
              </a:rPr>
              <a:t>1024</a:t>
            </a:r>
            <a:r>
              <a:rPr lang="zh-CN" altLang="zh-CN" sz="2000" dirty="0">
                <a:effectLst/>
              </a:rPr>
              <a:t>位非对称密钥算法对网上数据进行加密、解密和数字签名，确保网上交易的保密性、真实性、完整性和不可否认性。</a:t>
            </a:r>
            <a:endParaRPr lang="zh-CN" altLang="zh-CN" sz="2000" dirty="0">
              <a:effectLst/>
            </a:endParaRPr>
          </a:p>
          <a:p>
            <a:pPr>
              <a:defRPr/>
            </a:pPr>
            <a:endParaRPr lang="zh-CN" altLang="en-US" sz="20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3A1031E3-7754-4E50-B1B8-4259FC884738}" type="slidenum">
              <a:rPr lang="en-US" altLang="zh-CN" smtClean="0"/>
            </a:fld>
            <a:endParaRPr lang="en-US" altLang="zh-CN"/>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188" y="1268413"/>
            <a:ext cx="7993062" cy="5367495"/>
          </a:xfrm>
        </p:spPr>
        <p:txBody>
          <a:bodyPr/>
          <a:lstStyle/>
          <a:p>
            <a:pPr>
              <a:defRPr/>
            </a:pPr>
            <a:r>
              <a:rPr lang="zh-CN" altLang="zh-CN" sz="2400" dirty="0">
                <a:effectLst/>
              </a:rPr>
              <a:t>申请与使用</a:t>
            </a:r>
            <a:endParaRPr lang="zh-CN" altLang="zh-CN" sz="2400" dirty="0">
              <a:effectLst/>
            </a:endParaRPr>
          </a:p>
          <a:p>
            <a:pPr>
              <a:defRPr/>
            </a:pPr>
            <a:r>
              <a:rPr lang="zh-CN" altLang="zh-CN" sz="2400" dirty="0">
                <a:effectLst/>
              </a:rPr>
              <a:t>只要您是工行个人网上银行客户，携带本人有效证件及注册网上银行时使用的牡丹卡到工行营业网点就可以申请</a:t>
            </a:r>
            <a:r>
              <a:rPr lang="en-US" altLang="zh-CN" sz="2400" dirty="0">
                <a:effectLst/>
              </a:rPr>
              <a:t>U</a:t>
            </a:r>
            <a:r>
              <a:rPr lang="zh-CN" altLang="zh-CN" sz="2400" dirty="0">
                <a:effectLst/>
              </a:rPr>
              <a:t>盾。使用</a:t>
            </a:r>
            <a:r>
              <a:rPr lang="en-US" altLang="zh-CN" sz="2400" dirty="0">
                <a:effectLst/>
              </a:rPr>
              <a:t>U</a:t>
            </a:r>
            <a:r>
              <a:rPr lang="zh-CN" altLang="zh-CN" sz="2400" dirty="0">
                <a:effectLst/>
              </a:rPr>
              <a:t>盾有三个步骤：</a:t>
            </a:r>
            <a:endParaRPr lang="zh-CN" altLang="zh-CN" sz="2400" dirty="0">
              <a:effectLst/>
            </a:endParaRPr>
          </a:p>
          <a:p>
            <a:pPr>
              <a:defRPr/>
            </a:pPr>
            <a:r>
              <a:rPr lang="zh-CN" altLang="zh-CN" sz="2400" dirty="0">
                <a:effectLst/>
              </a:rPr>
              <a:t>第一步：安装驱动程序</a:t>
            </a:r>
            <a:endParaRPr lang="zh-CN" altLang="zh-CN" sz="2400" dirty="0">
              <a:effectLst/>
            </a:endParaRPr>
          </a:p>
          <a:p>
            <a:pPr>
              <a:defRPr/>
            </a:pPr>
            <a:r>
              <a:rPr lang="zh-CN" altLang="zh-CN" sz="2400" dirty="0" smtClean="0">
                <a:effectLst/>
              </a:rPr>
              <a:t>第二</a:t>
            </a:r>
            <a:r>
              <a:rPr lang="zh-CN" altLang="zh-CN" sz="2400" dirty="0">
                <a:effectLst/>
              </a:rPr>
              <a:t>步：下载证书信息</a:t>
            </a:r>
            <a:endParaRPr lang="zh-CN" altLang="zh-CN" sz="2400" dirty="0">
              <a:effectLst/>
            </a:endParaRPr>
          </a:p>
          <a:p>
            <a:pPr>
              <a:defRPr/>
            </a:pPr>
            <a:r>
              <a:rPr lang="zh-CN" altLang="zh-CN" sz="2400" dirty="0" smtClean="0">
                <a:effectLst/>
              </a:rPr>
              <a:t>第三</a:t>
            </a:r>
            <a:r>
              <a:rPr lang="zh-CN" altLang="zh-CN" sz="2400" dirty="0">
                <a:effectLst/>
              </a:rPr>
              <a:t>步：开心使用</a:t>
            </a:r>
            <a:r>
              <a:rPr lang="en-US" altLang="zh-CN" sz="2400" dirty="0">
                <a:effectLst/>
              </a:rPr>
              <a:t>U</a:t>
            </a:r>
            <a:r>
              <a:rPr lang="zh-CN" altLang="zh-CN" sz="2400" dirty="0">
                <a:effectLst/>
              </a:rPr>
              <a:t>盾在登录个人网上银行之后，如需办理转账、汇款、缴费等对外支付业务，只要按系统提示将</a:t>
            </a:r>
            <a:r>
              <a:rPr lang="en-US" altLang="zh-CN" sz="2400" dirty="0">
                <a:effectLst/>
              </a:rPr>
              <a:t>U</a:t>
            </a:r>
            <a:r>
              <a:rPr lang="zh-CN" altLang="zh-CN" sz="2400" dirty="0">
                <a:effectLst/>
              </a:rPr>
              <a:t>盾插入电脑的</a:t>
            </a:r>
            <a:r>
              <a:rPr lang="en-US" altLang="zh-CN" sz="2400" dirty="0">
                <a:effectLst/>
              </a:rPr>
              <a:t>USB</a:t>
            </a:r>
            <a:r>
              <a:rPr lang="zh-CN" altLang="zh-CN" sz="2400" dirty="0">
                <a:effectLst/>
              </a:rPr>
              <a:t>接口，输入</a:t>
            </a:r>
            <a:r>
              <a:rPr lang="en-US" altLang="zh-CN" sz="2400" dirty="0">
                <a:effectLst/>
              </a:rPr>
              <a:t>U</a:t>
            </a:r>
            <a:r>
              <a:rPr lang="zh-CN" altLang="zh-CN" sz="2400" dirty="0">
                <a:effectLst/>
              </a:rPr>
              <a:t>盾密码，并经银行系统验证无误，即可完成支付业务。</a:t>
            </a:r>
            <a:endParaRPr lang="zh-CN" altLang="zh-CN" sz="24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94D61C92-25F2-4A5A-8359-A348597D2369}" type="slidenum">
              <a:rPr lang="en-US" altLang="zh-CN" smtClean="0"/>
            </a:fld>
            <a:endParaRPr lang="en-US" altLang="zh-CN"/>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b="0" dirty="0" smtClean="0">
                <a:effectLst/>
              </a:rPr>
              <a:t>2.5.3  </a:t>
            </a:r>
            <a:r>
              <a:rPr lang="zh-CN" altLang="zh-CN" b="0" dirty="0" smtClean="0">
                <a:effectLst/>
              </a:rPr>
              <a:t>公钥基础设施</a:t>
            </a:r>
            <a:endParaRPr lang="zh-CN" altLang="en-US" dirty="0"/>
          </a:p>
        </p:txBody>
      </p:sp>
      <p:sp>
        <p:nvSpPr>
          <p:cNvPr id="3" name="内容占位符 2"/>
          <p:cNvSpPr>
            <a:spLocks noGrp="1"/>
          </p:cNvSpPr>
          <p:nvPr>
            <p:ph idx="1"/>
          </p:nvPr>
        </p:nvSpPr>
        <p:spPr>
          <a:xfrm>
            <a:off x="611188" y="1268413"/>
            <a:ext cx="7993062" cy="4491037"/>
          </a:xfrm>
        </p:spPr>
        <p:txBody>
          <a:bodyPr/>
          <a:lstStyle/>
          <a:p>
            <a:pPr>
              <a:defRPr/>
            </a:pPr>
            <a:r>
              <a:rPr lang="zh-CN" altLang="zh-CN" sz="1600" dirty="0">
                <a:effectLst/>
              </a:rPr>
              <a:t>公钥基础设施，英文缩写</a:t>
            </a:r>
            <a:r>
              <a:rPr lang="en-US" altLang="zh-CN" sz="1600" dirty="0">
                <a:effectLst/>
              </a:rPr>
              <a:t>PKI</a:t>
            </a:r>
            <a:r>
              <a:rPr lang="zh-CN" altLang="zh-CN" sz="1600" dirty="0">
                <a:effectLst/>
              </a:rPr>
              <a:t>（</a:t>
            </a:r>
            <a:r>
              <a:rPr lang="en-US" altLang="zh-CN" sz="1600" dirty="0">
                <a:effectLst/>
              </a:rPr>
              <a:t>Public Key Infrastructure</a:t>
            </a:r>
            <a:r>
              <a:rPr lang="zh-CN" altLang="zh-CN" sz="1600" dirty="0">
                <a:effectLst/>
              </a:rPr>
              <a:t>）是由</a:t>
            </a:r>
            <a:r>
              <a:rPr lang="en-US" altLang="zh-CN" sz="1600" dirty="0" err="1">
                <a:effectLst/>
                <a:hlinkClick r:id="rId1"/>
              </a:rPr>
              <a:t>公开密钥</a:t>
            </a:r>
            <a:r>
              <a:rPr lang="en-US" altLang="zh-CN" sz="1600" dirty="0" err="1">
                <a:effectLst/>
                <a:hlinkClick r:id="rId2"/>
              </a:rPr>
              <a:t>密码技术</a:t>
            </a:r>
            <a:r>
              <a:rPr lang="zh-CN" altLang="zh-CN" sz="1600" dirty="0">
                <a:effectLst/>
              </a:rPr>
              <a:t>、</a:t>
            </a:r>
            <a:r>
              <a:rPr lang="en-US" altLang="zh-CN" sz="1600" dirty="0" err="1">
                <a:effectLst/>
                <a:hlinkClick r:id="rId3"/>
              </a:rPr>
              <a:t>数字证书</a:t>
            </a:r>
            <a:r>
              <a:rPr lang="zh-CN" altLang="zh-CN" sz="1600" dirty="0">
                <a:effectLst/>
              </a:rPr>
              <a:t>、证书</a:t>
            </a:r>
            <a:r>
              <a:rPr lang="en-US" altLang="zh-CN" sz="1600" dirty="0" err="1">
                <a:effectLst/>
                <a:hlinkClick r:id="rId4"/>
              </a:rPr>
              <a:t>认证中心</a:t>
            </a:r>
            <a:r>
              <a:rPr lang="zh-CN" altLang="zh-CN" sz="1600" dirty="0">
                <a:effectLst/>
              </a:rPr>
              <a:t>和关于公开密钥的安全策略等基本成分共同组成，管理密钥和证书的系统或平台。目的是为了管理密钥和证书。一个机构通过采用</a:t>
            </a:r>
            <a:r>
              <a:rPr lang="en-US" altLang="zh-CN" sz="1600" dirty="0">
                <a:effectLst/>
              </a:rPr>
              <a:t>PKI </a:t>
            </a:r>
            <a:r>
              <a:rPr lang="zh-CN" altLang="zh-CN" sz="1600" dirty="0">
                <a:effectLst/>
              </a:rPr>
              <a:t>框架管理</a:t>
            </a:r>
            <a:r>
              <a:rPr lang="en-US" altLang="zh-CN" sz="1600" dirty="0" err="1">
                <a:effectLst/>
                <a:hlinkClick r:id="rId5"/>
              </a:rPr>
              <a:t>密钥</a:t>
            </a:r>
            <a:r>
              <a:rPr lang="zh-CN" altLang="zh-CN" sz="1600" dirty="0">
                <a:effectLst/>
              </a:rPr>
              <a:t>和证书可以建立一个安全的网络环境。</a:t>
            </a:r>
            <a:endParaRPr lang="zh-CN" altLang="zh-CN" sz="1600" dirty="0">
              <a:effectLst/>
            </a:endParaRPr>
          </a:p>
          <a:p>
            <a:pPr>
              <a:defRPr/>
            </a:pPr>
            <a:r>
              <a:rPr lang="en-US" altLang="zh-CN" sz="1600" dirty="0">
                <a:effectLst/>
              </a:rPr>
              <a:t>1</a:t>
            </a:r>
            <a:r>
              <a:rPr lang="zh-CN" altLang="zh-CN" sz="1600" dirty="0">
                <a:effectLst/>
              </a:rPr>
              <a:t>．</a:t>
            </a:r>
            <a:r>
              <a:rPr lang="en-US" altLang="zh-CN" sz="1600" dirty="0">
                <a:effectLst/>
              </a:rPr>
              <a:t>PKI</a:t>
            </a:r>
            <a:r>
              <a:rPr lang="zh-CN" altLang="zh-CN" sz="1600" dirty="0">
                <a:effectLst/>
              </a:rPr>
              <a:t>的组成</a:t>
            </a:r>
            <a:endParaRPr lang="zh-CN" altLang="zh-CN" sz="1600" dirty="0">
              <a:effectLst/>
            </a:endParaRPr>
          </a:p>
          <a:p>
            <a:pPr>
              <a:defRPr/>
            </a:pPr>
            <a:r>
              <a:rPr lang="en-US" altLang="zh-CN" sz="1600" dirty="0">
                <a:effectLst/>
              </a:rPr>
              <a:t>PKI </a:t>
            </a:r>
            <a:r>
              <a:rPr lang="zh-CN" altLang="zh-CN" sz="1600" dirty="0">
                <a:effectLst/>
              </a:rPr>
              <a:t>主要包括四个部分：</a:t>
            </a:r>
            <a:r>
              <a:rPr lang="en-US" altLang="zh-CN" sz="1600" dirty="0">
                <a:effectLst/>
              </a:rPr>
              <a:t>X.509 </a:t>
            </a:r>
            <a:r>
              <a:rPr lang="zh-CN" altLang="zh-CN" sz="1600" dirty="0">
                <a:effectLst/>
              </a:rPr>
              <a:t>格式的证书（</a:t>
            </a:r>
            <a:r>
              <a:rPr lang="en-US" altLang="zh-CN" sz="1600" dirty="0">
                <a:effectLst/>
              </a:rPr>
              <a:t>X.509 V3</a:t>
            </a:r>
            <a:r>
              <a:rPr lang="zh-CN" altLang="zh-CN" sz="1600" dirty="0">
                <a:effectLst/>
              </a:rPr>
              <a:t>）和证书废止列表</a:t>
            </a:r>
            <a:r>
              <a:rPr lang="en-US" altLang="zh-CN" sz="1600" dirty="0">
                <a:effectLst/>
              </a:rPr>
              <a:t>CRL</a:t>
            </a:r>
            <a:r>
              <a:rPr lang="zh-CN" altLang="zh-CN" sz="1600" dirty="0">
                <a:effectLst/>
              </a:rPr>
              <a:t>（</a:t>
            </a:r>
            <a:r>
              <a:rPr lang="en-US" altLang="zh-CN" sz="1600" dirty="0">
                <a:effectLst/>
              </a:rPr>
              <a:t>X.509 V2</a:t>
            </a:r>
            <a:r>
              <a:rPr lang="zh-CN" altLang="zh-CN" sz="1600" dirty="0">
                <a:effectLst/>
              </a:rPr>
              <a:t>）；</a:t>
            </a:r>
            <a:r>
              <a:rPr lang="en-US" altLang="zh-CN" sz="1600" dirty="0">
                <a:effectLst/>
              </a:rPr>
              <a:t>CA </a:t>
            </a:r>
            <a:r>
              <a:rPr lang="zh-CN" altLang="zh-CN" sz="1600" dirty="0">
                <a:effectLst/>
              </a:rPr>
              <a:t>操作协议；</a:t>
            </a:r>
            <a:r>
              <a:rPr lang="en-US" altLang="zh-CN" sz="1600" dirty="0">
                <a:effectLst/>
              </a:rPr>
              <a:t>CA </a:t>
            </a:r>
            <a:r>
              <a:rPr lang="zh-CN" altLang="zh-CN" sz="1600" dirty="0">
                <a:effectLst/>
              </a:rPr>
              <a:t>管理协议；</a:t>
            </a:r>
            <a:r>
              <a:rPr lang="en-US" altLang="zh-CN" sz="1600" dirty="0">
                <a:effectLst/>
              </a:rPr>
              <a:t>CA </a:t>
            </a:r>
            <a:r>
              <a:rPr lang="zh-CN" altLang="zh-CN" sz="1600" dirty="0">
                <a:effectLst/>
              </a:rPr>
              <a:t>政策制定。一个典型、完整、有效的</a:t>
            </a:r>
            <a:r>
              <a:rPr lang="en-US" altLang="zh-CN" sz="1600" dirty="0">
                <a:effectLst/>
              </a:rPr>
              <a:t>PKI </a:t>
            </a:r>
            <a:r>
              <a:rPr lang="zh-CN" altLang="zh-CN" sz="1600" dirty="0">
                <a:effectLst/>
              </a:rPr>
              <a:t>应用系统至少应具有以下五个部分；</a:t>
            </a:r>
            <a:endParaRPr lang="zh-CN" altLang="zh-CN" sz="1600" dirty="0">
              <a:effectLst/>
            </a:endParaRPr>
          </a:p>
          <a:p>
            <a:pPr>
              <a:defRPr/>
            </a:pPr>
            <a:r>
              <a:rPr lang="zh-CN" altLang="zh-CN" sz="1600" dirty="0">
                <a:effectLst/>
              </a:rPr>
              <a:t>（</a:t>
            </a:r>
            <a:r>
              <a:rPr lang="en-US" altLang="zh-CN" sz="1600" dirty="0">
                <a:effectLst/>
              </a:rPr>
              <a:t>1</a:t>
            </a:r>
            <a:r>
              <a:rPr lang="zh-CN" altLang="zh-CN" sz="1600" dirty="0">
                <a:effectLst/>
              </a:rPr>
              <a:t>）</a:t>
            </a:r>
            <a:r>
              <a:rPr lang="en-US" altLang="zh-CN" sz="1600" dirty="0" err="1">
                <a:effectLst/>
                <a:hlinkClick r:id="rId4"/>
              </a:rPr>
              <a:t>认证中心</a:t>
            </a:r>
            <a:r>
              <a:rPr lang="en-US" altLang="zh-CN" sz="1600" dirty="0" err="1">
                <a:effectLst/>
              </a:rPr>
              <a:t>CA</a:t>
            </a:r>
            <a:r>
              <a:rPr lang="en-US" altLang="zh-CN" sz="1600" dirty="0">
                <a:effectLst/>
              </a:rPr>
              <a:t> </a:t>
            </a:r>
            <a:r>
              <a:rPr lang="zh-CN" altLang="zh-CN" sz="1600" dirty="0">
                <a:effectLst/>
              </a:rPr>
              <a:t>是</a:t>
            </a:r>
            <a:r>
              <a:rPr lang="en-US" altLang="zh-CN" sz="1600" dirty="0">
                <a:effectLst/>
              </a:rPr>
              <a:t>PKI </a:t>
            </a:r>
            <a:r>
              <a:rPr lang="zh-CN" altLang="zh-CN" sz="1600" dirty="0">
                <a:effectLst/>
              </a:rPr>
              <a:t>的</a:t>
            </a:r>
            <a:r>
              <a:rPr lang="zh-CN" altLang="zh-CN" sz="1600" dirty="0" smtClean="0">
                <a:effectLst/>
              </a:rPr>
              <a:t>核心</a:t>
            </a:r>
            <a:endParaRPr lang="en-US" altLang="zh-CN" sz="1600" dirty="0" smtClean="0">
              <a:effectLst/>
            </a:endParaRPr>
          </a:p>
          <a:p>
            <a:pPr>
              <a:defRPr/>
            </a:pPr>
            <a:r>
              <a:rPr lang="zh-CN" altLang="zh-CN" sz="1600" dirty="0" smtClean="0">
                <a:effectLst/>
              </a:rPr>
              <a:t>（</a:t>
            </a:r>
            <a:r>
              <a:rPr lang="en-US" altLang="zh-CN" sz="1600" dirty="0">
                <a:effectLst/>
              </a:rPr>
              <a:t>2</a:t>
            </a:r>
            <a:r>
              <a:rPr lang="zh-CN" altLang="zh-CN" sz="1600" dirty="0">
                <a:effectLst/>
              </a:rPr>
              <a:t>）</a:t>
            </a:r>
            <a:r>
              <a:rPr lang="en-US" altLang="zh-CN" sz="1600" dirty="0">
                <a:effectLst/>
              </a:rPr>
              <a:t>X.500 </a:t>
            </a:r>
            <a:r>
              <a:rPr lang="zh-CN" altLang="zh-CN" sz="1600" dirty="0">
                <a:effectLst/>
              </a:rPr>
              <a:t>目录服务器</a:t>
            </a:r>
            <a:r>
              <a:rPr lang="en-US" altLang="zh-CN" sz="1600" dirty="0">
                <a:effectLst/>
              </a:rPr>
              <a:t> X.500 </a:t>
            </a:r>
            <a:r>
              <a:rPr lang="zh-CN" altLang="zh-CN" sz="1600" dirty="0">
                <a:effectLst/>
              </a:rPr>
              <a:t>目录服务器用于发布用户的证书和黑名单信息，用户可通过标准的</a:t>
            </a:r>
            <a:r>
              <a:rPr lang="en-US" altLang="zh-CN" sz="1600" dirty="0">
                <a:effectLst/>
              </a:rPr>
              <a:t>LDAP </a:t>
            </a:r>
            <a:r>
              <a:rPr lang="zh-CN" altLang="zh-CN" sz="1600" dirty="0">
                <a:effectLst/>
              </a:rPr>
              <a:t>协议查询自己或其他人的证书和下载黑名单信息。</a:t>
            </a:r>
            <a:endParaRPr lang="zh-CN" altLang="zh-CN" sz="1600" dirty="0">
              <a:effectLst/>
            </a:endParaRPr>
          </a:p>
          <a:p>
            <a:pPr>
              <a:defRPr/>
            </a:pPr>
            <a:r>
              <a:rPr lang="zh-CN" altLang="zh-CN" sz="1600" dirty="0">
                <a:effectLst/>
              </a:rPr>
              <a:t>（</a:t>
            </a:r>
            <a:r>
              <a:rPr lang="en-US" altLang="zh-CN" sz="1600" dirty="0">
                <a:effectLst/>
              </a:rPr>
              <a:t>3</a:t>
            </a:r>
            <a:r>
              <a:rPr lang="zh-CN" altLang="zh-CN" sz="1600" dirty="0">
                <a:effectLst/>
              </a:rPr>
              <a:t>）具有高强度</a:t>
            </a:r>
            <a:r>
              <a:rPr lang="en-US" altLang="zh-CN" sz="1600" dirty="0" err="1">
                <a:effectLst/>
                <a:hlinkClick r:id="rId6"/>
              </a:rPr>
              <a:t>密码算法</a:t>
            </a:r>
            <a:r>
              <a:rPr lang="en-US" altLang="zh-CN" sz="1600" dirty="0">
                <a:effectLst/>
              </a:rPr>
              <a:t>(SSL</a:t>
            </a:r>
            <a:r>
              <a:rPr lang="zh-CN" altLang="zh-CN" sz="1600" dirty="0">
                <a:effectLst/>
              </a:rPr>
              <a:t>）的</a:t>
            </a:r>
            <a:r>
              <a:rPr lang="zh-CN" altLang="zh-CN" sz="1600" dirty="0" smtClean="0">
                <a:effectLst/>
              </a:rPr>
              <a:t>安全</a:t>
            </a:r>
            <a:endParaRPr lang="en-US" altLang="zh-CN" sz="1600" dirty="0" smtClean="0">
              <a:effectLst/>
            </a:endParaRPr>
          </a:p>
          <a:p>
            <a:pPr>
              <a:defRPr/>
            </a:pPr>
            <a:r>
              <a:rPr lang="zh-CN" altLang="zh-CN" sz="1600" dirty="0" smtClean="0">
                <a:effectLst/>
              </a:rPr>
              <a:t>（</a:t>
            </a:r>
            <a:r>
              <a:rPr lang="en-US" altLang="zh-CN" sz="1600" dirty="0">
                <a:effectLst/>
              </a:rPr>
              <a:t>4</a:t>
            </a:r>
            <a:r>
              <a:rPr lang="zh-CN" altLang="zh-CN" sz="1600" dirty="0">
                <a:effectLst/>
              </a:rPr>
              <a:t>）</a:t>
            </a:r>
            <a:r>
              <a:rPr lang="en-US" altLang="zh-CN" sz="1600" dirty="0">
                <a:effectLst/>
              </a:rPr>
              <a:t>Web</a:t>
            </a:r>
            <a:r>
              <a:rPr lang="zh-CN" altLang="zh-CN" sz="1600" dirty="0">
                <a:effectLst/>
              </a:rPr>
              <a:t>（安全通信平台）</a:t>
            </a:r>
            <a:r>
              <a:rPr lang="en-US" altLang="zh-CN" sz="1600" dirty="0">
                <a:effectLst/>
              </a:rPr>
              <a:t> </a:t>
            </a:r>
            <a:r>
              <a:rPr lang="zh-CN" altLang="zh-CN" sz="1600" dirty="0" smtClean="0">
                <a:effectLst/>
              </a:rPr>
              <a:t>（</a:t>
            </a:r>
            <a:r>
              <a:rPr lang="en-US" altLang="zh-CN" sz="1600" dirty="0">
                <a:effectLst/>
              </a:rPr>
              <a:t>5</a:t>
            </a:r>
            <a:r>
              <a:rPr lang="zh-CN" altLang="zh-CN" sz="1600" dirty="0">
                <a:effectLst/>
              </a:rPr>
              <a:t>）自开发安全应用系统 自开发安全应用系统是指各行业自开发的各种具体应用</a:t>
            </a:r>
            <a:r>
              <a:rPr lang="zh-CN" altLang="zh-CN" sz="1600" dirty="0" smtClean="0">
                <a:effectLst/>
              </a:rPr>
              <a:t>系统</a:t>
            </a:r>
            <a:endParaRPr lang="zh-CN" altLang="en-US" sz="16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7A6D846E-85EA-4924-9F12-126A979828EA}" type="slidenum">
              <a:rPr lang="en-US" altLang="zh-CN" smtClean="0"/>
            </a:fld>
            <a:endParaRPr lang="en-US" altLang="zh-CN"/>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2.PKI</a:t>
            </a:r>
            <a:r>
              <a:rPr lang="zh-CN" altLang="zh-CN" dirty="0" smtClean="0">
                <a:effectLst/>
              </a:rPr>
              <a:t>的原理</a:t>
            </a:r>
            <a:endParaRPr lang="zh-CN" altLang="en-US" dirty="0"/>
          </a:p>
        </p:txBody>
      </p:sp>
      <p:sp>
        <p:nvSpPr>
          <p:cNvPr id="3" name="内容占位符 2"/>
          <p:cNvSpPr>
            <a:spLocks noGrp="1"/>
          </p:cNvSpPr>
          <p:nvPr>
            <p:ph idx="1"/>
          </p:nvPr>
        </p:nvSpPr>
        <p:spPr>
          <a:xfrm>
            <a:off x="611560" y="1052736"/>
            <a:ext cx="7993062" cy="5591175"/>
          </a:xfrm>
        </p:spPr>
        <p:txBody>
          <a:bodyPr/>
          <a:lstStyle/>
          <a:p>
            <a:pPr>
              <a:defRPr/>
            </a:pPr>
            <a:r>
              <a:rPr lang="zh-CN" altLang="zh-CN" sz="2000" dirty="0">
                <a:effectLst/>
              </a:rPr>
              <a:t>通常，使用的</a:t>
            </a:r>
            <a:r>
              <a:rPr lang="en-US" altLang="zh-CN" sz="2000" dirty="0" err="1">
                <a:effectLst/>
                <a:hlinkClick r:id="rId1"/>
              </a:rPr>
              <a:t>加密算法</a:t>
            </a:r>
            <a:r>
              <a:rPr lang="zh-CN" altLang="zh-CN" sz="2000" dirty="0">
                <a:effectLst/>
              </a:rPr>
              <a:t>比较简便高效，密钥简短，破译极其困难，由于系统的保密性主要取决于密钥的安全性，所以，在公开的计算机网络上安全地传送和保管密钥是一个严峻的问题。正是由于对称密码学中双方都使用相同的密钥，因此无法实现数据签名和不可否认性等功能。而与此不同的非对称密码学，具有两个密钥，一个是公钥一个是</a:t>
            </a:r>
            <a:r>
              <a:rPr lang="en-US" altLang="zh-CN" sz="2000" dirty="0" err="1">
                <a:effectLst/>
                <a:hlinkClick r:id="rId2"/>
              </a:rPr>
              <a:t>私钥</a:t>
            </a:r>
            <a:r>
              <a:rPr lang="zh-CN" altLang="zh-CN" sz="2000" dirty="0">
                <a:effectLst/>
              </a:rPr>
              <a:t>，它们具有这种性质：用公钥加密的文件只能用私钥解密，而私钥加密的文件只能用公钥解密。公钥顾名思义是公开的，所有的人都可以得到它；私钥也顾名思义是私有的，不应被其他人得到，具有唯一性。这样就可以满足电子商务中需要的一些安全要求。比如说要证明某个文件是特定人的，该人就可以用他的私钥对</a:t>
            </a:r>
            <a:r>
              <a:rPr lang="en-US" altLang="zh-CN" sz="2000" dirty="0" err="1">
                <a:effectLst/>
                <a:hlinkClick r:id="rId3"/>
              </a:rPr>
              <a:t>文件加密</a:t>
            </a:r>
            <a:r>
              <a:rPr lang="zh-CN" altLang="zh-CN" sz="2000" dirty="0">
                <a:effectLst/>
              </a:rPr>
              <a:t>，别人如果能用他的公钥解密此文件，说明此文件就是这个人的，这就可以说是一种认证的实现。还有如果只想让某个人看到一个文件，就可以用此人的公钥加密文件然后传给他，这时只有他自己可以用</a:t>
            </a:r>
            <a:r>
              <a:rPr lang="en-US" altLang="zh-CN" sz="2000" dirty="0" err="1">
                <a:effectLst/>
                <a:hlinkClick r:id="rId2"/>
              </a:rPr>
              <a:t>私钥</a:t>
            </a:r>
            <a:r>
              <a:rPr lang="zh-CN" altLang="zh-CN" sz="2000" dirty="0">
                <a:effectLst/>
              </a:rPr>
              <a:t>解密，这可以说是保密性的实现。基于这种原理还可以实现完整性。这就是</a:t>
            </a:r>
            <a:r>
              <a:rPr lang="en-US" altLang="zh-CN" sz="2000" dirty="0">
                <a:effectLst/>
              </a:rPr>
              <a:t>PKI </a:t>
            </a:r>
            <a:r>
              <a:rPr lang="zh-CN" altLang="zh-CN" sz="2000" dirty="0">
                <a:effectLst/>
              </a:rPr>
              <a:t>所依赖的核心思想</a:t>
            </a:r>
            <a:endParaRPr lang="zh-CN" altLang="en-US" sz="20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E86FBDED-1528-474A-AD42-C59988B6806B}" type="slidenum">
              <a:rPr lang="en-US" altLang="zh-CN" smtClean="0"/>
            </a:fld>
            <a:endParaRPr lang="en-US" altLang="zh-CN"/>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3.PKI</a:t>
            </a:r>
            <a:r>
              <a:rPr lang="zh-CN" altLang="zh-CN" dirty="0" smtClean="0">
                <a:effectLst/>
              </a:rPr>
              <a:t>应用</a:t>
            </a:r>
            <a:endParaRPr lang="zh-CN" altLang="en-US" dirty="0"/>
          </a:p>
        </p:txBody>
      </p:sp>
      <p:sp>
        <p:nvSpPr>
          <p:cNvPr id="3" name="内容占位符 2"/>
          <p:cNvSpPr>
            <a:spLocks noGrp="1"/>
          </p:cNvSpPr>
          <p:nvPr>
            <p:ph idx="1"/>
          </p:nvPr>
        </p:nvSpPr>
        <p:spPr>
          <a:xfrm>
            <a:off x="611188" y="1268413"/>
            <a:ext cx="7993062" cy="6118470"/>
          </a:xfrm>
        </p:spPr>
        <p:txBody>
          <a:bodyPr/>
          <a:lstStyle/>
          <a:p>
            <a:pPr>
              <a:defRPr/>
            </a:pPr>
            <a:r>
              <a:rPr lang="zh-CN" altLang="zh-CN" sz="2000" dirty="0">
                <a:effectLst/>
              </a:rPr>
              <a:t>（</a:t>
            </a:r>
            <a:r>
              <a:rPr lang="en-US" altLang="zh-CN" sz="2000" dirty="0">
                <a:effectLst/>
              </a:rPr>
              <a:t>1</a:t>
            </a:r>
            <a:r>
              <a:rPr lang="zh-CN" altLang="zh-CN" sz="2000" dirty="0">
                <a:effectLst/>
              </a:rPr>
              <a:t>）虚拟专用网络（</a:t>
            </a:r>
            <a:r>
              <a:rPr lang="en-US" altLang="zh-CN" sz="2000" dirty="0">
                <a:effectLst/>
              </a:rPr>
              <a:t>VPN</a:t>
            </a:r>
            <a:r>
              <a:rPr lang="zh-CN" altLang="zh-CN" sz="2000" dirty="0">
                <a:effectLst/>
              </a:rPr>
              <a:t>，</a:t>
            </a:r>
            <a:r>
              <a:rPr lang="en-US" altLang="zh-CN" sz="2000" dirty="0">
                <a:effectLst/>
              </a:rPr>
              <a:t>PKI with </a:t>
            </a:r>
            <a:r>
              <a:rPr lang="en-US" altLang="zh-CN" sz="2000" dirty="0" err="1">
                <a:effectLst/>
              </a:rPr>
              <a:t>IPSec</a:t>
            </a:r>
            <a:r>
              <a:rPr lang="zh-CN" altLang="zh-CN" sz="2000" dirty="0">
                <a:effectLst/>
              </a:rPr>
              <a:t>）</a:t>
            </a:r>
            <a:endParaRPr lang="zh-CN" altLang="zh-CN" sz="2000" dirty="0">
              <a:effectLst/>
            </a:endParaRPr>
          </a:p>
          <a:p>
            <a:pPr>
              <a:defRPr/>
            </a:pPr>
            <a:r>
              <a:rPr lang="zh-CN" altLang="zh-CN" sz="2000" dirty="0">
                <a:effectLst/>
              </a:rPr>
              <a:t>（</a:t>
            </a:r>
            <a:r>
              <a:rPr lang="en-US" altLang="zh-CN" sz="2000" dirty="0">
                <a:effectLst/>
              </a:rPr>
              <a:t>2</a:t>
            </a:r>
            <a:r>
              <a:rPr lang="zh-CN" altLang="zh-CN" sz="2000" dirty="0">
                <a:effectLst/>
              </a:rPr>
              <a:t>）安全电子邮件</a:t>
            </a:r>
            <a:r>
              <a:rPr lang="en-US" altLang="zh-CN" sz="2000" dirty="0">
                <a:effectLst/>
              </a:rPr>
              <a:t>——PKI with </a:t>
            </a:r>
            <a:r>
              <a:rPr lang="en-US" altLang="zh-CN" sz="2000" dirty="0" smtClean="0">
                <a:effectLst/>
              </a:rPr>
              <a:t>S/MIME</a:t>
            </a:r>
            <a:endParaRPr lang="en-US" altLang="zh-CN" sz="2000" dirty="0" smtClean="0">
              <a:effectLst/>
            </a:endParaRPr>
          </a:p>
          <a:p>
            <a:pPr>
              <a:defRPr/>
            </a:pPr>
            <a:r>
              <a:rPr lang="zh-CN" altLang="zh-CN" sz="2000" dirty="0">
                <a:effectLst/>
              </a:rPr>
              <a:t>（</a:t>
            </a:r>
            <a:r>
              <a:rPr lang="en-US" altLang="zh-CN" sz="2000" dirty="0">
                <a:effectLst/>
              </a:rPr>
              <a:t>3</a:t>
            </a:r>
            <a:r>
              <a:rPr lang="zh-CN" altLang="zh-CN" sz="2000" dirty="0">
                <a:effectLst/>
              </a:rPr>
              <a:t>）</a:t>
            </a:r>
            <a:r>
              <a:rPr lang="en-US" altLang="zh-CN" sz="2000" dirty="0">
                <a:effectLst/>
              </a:rPr>
              <a:t>Web</a:t>
            </a:r>
            <a:r>
              <a:rPr lang="zh-CN" altLang="zh-CN" sz="2000" dirty="0">
                <a:effectLst/>
              </a:rPr>
              <a:t>安全</a:t>
            </a:r>
            <a:r>
              <a:rPr lang="en-US" altLang="zh-CN" sz="2000" dirty="0">
                <a:effectLst/>
              </a:rPr>
              <a:t>——PKI with SSL</a:t>
            </a:r>
            <a:endParaRPr lang="zh-CN" altLang="zh-CN" sz="2000" dirty="0">
              <a:effectLst/>
            </a:endParaRPr>
          </a:p>
          <a:p>
            <a:pPr>
              <a:defRPr/>
            </a:pPr>
            <a:r>
              <a:rPr lang="zh-CN" altLang="zh-CN" sz="2000" dirty="0">
                <a:effectLst/>
              </a:rPr>
              <a:t>（</a:t>
            </a:r>
            <a:r>
              <a:rPr lang="en-US" altLang="zh-CN" sz="2000" dirty="0">
                <a:effectLst/>
              </a:rPr>
              <a:t>4</a:t>
            </a:r>
            <a:r>
              <a:rPr lang="zh-CN" altLang="zh-CN" sz="2000" dirty="0">
                <a:effectLst/>
              </a:rPr>
              <a:t>）．</a:t>
            </a:r>
            <a:r>
              <a:rPr lang="en-US" altLang="zh-CN" sz="2000" dirty="0">
                <a:effectLst/>
              </a:rPr>
              <a:t>PKI</a:t>
            </a:r>
            <a:r>
              <a:rPr lang="zh-CN" altLang="zh-CN" sz="2000" dirty="0">
                <a:effectLst/>
              </a:rPr>
              <a:t>更广泛的应用</a:t>
            </a:r>
            <a:endParaRPr lang="zh-CN" altLang="zh-CN" sz="2000" dirty="0">
              <a:effectLst/>
            </a:endParaRPr>
          </a:p>
          <a:p>
            <a:pPr>
              <a:defRPr/>
            </a:pPr>
            <a:r>
              <a:rPr lang="zh-CN" altLang="zh-CN" sz="2000" dirty="0">
                <a:effectLst/>
              </a:rPr>
              <a:t>电子商务这个词对我们来说早已不再陌生，然而它的发展有哪些技术上的障碍呢？硬件、软件或者带宽？其实，电子商务的核心问题是安全问题，虽然它有潜在的巨大市场和廉价的成本，但出于对风险的考虑，一个谨慎的商家也不会在一个开放和匿名的环境里进行有一定规模和效益的商业行为。</a:t>
            </a:r>
            <a:endParaRPr lang="zh-CN" altLang="zh-CN" sz="2000" dirty="0">
              <a:effectLst/>
            </a:endParaRPr>
          </a:p>
          <a:p>
            <a:pPr>
              <a:defRPr/>
            </a:pPr>
            <a:r>
              <a:rPr lang="en-US" altLang="zh-CN" sz="2000" dirty="0">
                <a:effectLst/>
              </a:rPr>
              <a:t>PKI</a:t>
            </a:r>
            <a:r>
              <a:rPr lang="zh-CN" altLang="zh-CN" sz="2000" dirty="0">
                <a:effectLst/>
              </a:rPr>
              <a:t>技术正是解决电子商务安全问题的关键，综合</a:t>
            </a:r>
            <a:r>
              <a:rPr lang="en-US" altLang="zh-CN" sz="2000" dirty="0">
                <a:effectLst/>
              </a:rPr>
              <a:t>PKI</a:t>
            </a:r>
            <a:r>
              <a:rPr lang="zh-CN" altLang="zh-CN" sz="2000" dirty="0">
                <a:effectLst/>
              </a:rPr>
              <a:t>的各种应用，我们可以建立一个可信任和足够安全的网络。在这里，我们有可信的认证中心，典型的如银行、政府或其他第三方。在通信中，利用数字证书可消除匿名带来的风险，利用加密技术可消除开放网络带来的风险，这样，商业交易就可以安全可靠地在网上进行。</a:t>
            </a:r>
            <a:endParaRPr lang="zh-CN" altLang="zh-CN" sz="20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35722A2D-3D14-4998-AD7A-B450ED0E297A}" type="slidenum">
              <a:rPr lang="en-US" altLang="zh-CN" smtClean="0"/>
            </a:fld>
            <a:endParaRPr lang="en-US" altLang="zh-CN"/>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US" altLang="zh-CN" dirty="0" smtClean="0">
                <a:effectLst/>
              </a:rPr>
              <a:t>2.1</a:t>
            </a:r>
            <a:r>
              <a:rPr lang="zh-CN" altLang="zh-CN" dirty="0" smtClean="0">
                <a:effectLst/>
              </a:rPr>
              <a:t>加密与解密基本知识</a:t>
            </a:r>
            <a:endParaRPr lang="zh-CN" altLang="en-US" dirty="0"/>
          </a:p>
        </p:txBody>
      </p:sp>
      <p:sp>
        <p:nvSpPr>
          <p:cNvPr id="3" name="内容占位符 2"/>
          <p:cNvSpPr>
            <a:spLocks noGrp="1"/>
          </p:cNvSpPr>
          <p:nvPr>
            <p:ph idx="1"/>
          </p:nvPr>
        </p:nvSpPr>
        <p:spPr>
          <a:xfrm>
            <a:off x="611188" y="1268413"/>
            <a:ext cx="7993062" cy="5289205"/>
          </a:xfrm>
        </p:spPr>
        <p:txBody>
          <a:bodyPr/>
          <a:lstStyle/>
          <a:p>
            <a:pPr>
              <a:defRPr/>
            </a:pPr>
            <a:r>
              <a:rPr lang="zh-CN" altLang="zh-CN" sz="2400" dirty="0">
                <a:effectLst/>
              </a:rPr>
              <a:t>为了保护信息保密性，抗击密码分析，保密系统应当满足下述要求：</a:t>
            </a:r>
            <a:endParaRPr lang="zh-CN" altLang="zh-CN" sz="2400" dirty="0">
              <a:effectLst/>
            </a:endParaRPr>
          </a:p>
          <a:p>
            <a:pPr>
              <a:defRPr/>
            </a:pPr>
            <a:r>
              <a:rPr lang="zh-CN" altLang="zh-CN" sz="2400" dirty="0">
                <a:effectLst/>
              </a:rPr>
              <a:t>（</a:t>
            </a:r>
            <a:r>
              <a:rPr lang="en-US" altLang="zh-CN" sz="2400" dirty="0">
                <a:effectLst/>
              </a:rPr>
              <a:t>1</a:t>
            </a:r>
            <a:r>
              <a:rPr lang="zh-CN" altLang="zh-CN" sz="2400" dirty="0">
                <a:effectLst/>
              </a:rPr>
              <a:t>）系统即使达不到理论上是不可攻破的，也应当为实际上不可攻破的。就是说，从截获的密文或某些已知明文密文对，要决定密钥或者任意明文在计算上是不可行的。</a:t>
            </a:r>
            <a:endParaRPr lang="zh-CN" altLang="zh-CN" sz="2400" dirty="0">
              <a:effectLst/>
            </a:endParaRPr>
          </a:p>
          <a:p>
            <a:pPr>
              <a:defRPr/>
            </a:pPr>
            <a:r>
              <a:rPr lang="zh-CN" altLang="zh-CN" sz="2400" dirty="0">
                <a:effectLst/>
              </a:rPr>
              <a:t>（</a:t>
            </a:r>
            <a:r>
              <a:rPr lang="en-US" altLang="zh-CN" sz="2400" dirty="0">
                <a:effectLst/>
              </a:rPr>
              <a:t>2</a:t>
            </a:r>
            <a:r>
              <a:rPr lang="zh-CN" altLang="zh-CN" sz="2400" dirty="0">
                <a:effectLst/>
              </a:rPr>
              <a:t>）系统的保密性不依赖于对加密体制或者算法的保密，而依赖于密钥，这就是著名的</a:t>
            </a:r>
            <a:r>
              <a:rPr lang="en-US" altLang="zh-CN" sz="2400" dirty="0" err="1">
                <a:effectLst/>
              </a:rPr>
              <a:t>Kerckhoff</a:t>
            </a:r>
            <a:r>
              <a:rPr lang="zh-CN" altLang="zh-CN" sz="2400" dirty="0">
                <a:effectLst/>
              </a:rPr>
              <a:t>原则。</a:t>
            </a:r>
            <a:endParaRPr lang="zh-CN" altLang="zh-CN" sz="2400" dirty="0">
              <a:effectLst/>
            </a:endParaRPr>
          </a:p>
          <a:p>
            <a:pPr>
              <a:defRPr/>
            </a:pPr>
            <a:r>
              <a:rPr lang="zh-CN" altLang="zh-CN" sz="2400" dirty="0">
                <a:effectLst/>
              </a:rPr>
              <a:t>（</a:t>
            </a:r>
            <a:r>
              <a:rPr lang="en-US" altLang="zh-CN" sz="2400" dirty="0">
                <a:effectLst/>
              </a:rPr>
              <a:t>3</a:t>
            </a:r>
            <a:r>
              <a:rPr lang="zh-CN" altLang="zh-CN" sz="2400" dirty="0">
                <a:effectLst/>
              </a:rPr>
              <a:t>）加密和解密算法适用于所有密钥空间中的元素。</a:t>
            </a:r>
            <a:endParaRPr lang="zh-CN" altLang="zh-CN" sz="2400" dirty="0">
              <a:effectLst/>
            </a:endParaRPr>
          </a:p>
          <a:p>
            <a:pPr>
              <a:defRPr/>
            </a:pPr>
            <a:r>
              <a:rPr lang="zh-CN" altLang="zh-CN" sz="2400" dirty="0">
                <a:effectLst/>
              </a:rPr>
              <a:t>（</a:t>
            </a:r>
            <a:r>
              <a:rPr lang="en-US" altLang="zh-CN" sz="2400" dirty="0">
                <a:effectLst/>
              </a:rPr>
              <a:t>4</a:t>
            </a:r>
            <a:r>
              <a:rPr lang="zh-CN" altLang="zh-CN" sz="2400" dirty="0">
                <a:effectLst/>
              </a:rPr>
              <a:t>）整个系统便于实现和使用方便。</a:t>
            </a:r>
            <a:endParaRPr lang="zh-CN" altLang="zh-CN" sz="2400" dirty="0">
              <a:effectLst/>
            </a:endParaRPr>
          </a:p>
          <a:p>
            <a:pPr>
              <a:defRPr/>
            </a:pPr>
            <a:endParaRPr lang="zh-CN" altLang="en-US" sz="2400" dirty="0"/>
          </a:p>
        </p:txBody>
      </p:sp>
      <p:sp>
        <p:nvSpPr>
          <p:cNvPr id="4" name="日期占位符 3"/>
          <p:cNvSpPr>
            <a:spLocks noGrp="1"/>
          </p:cNvSpPr>
          <p:nvPr>
            <p:ph type="dt" sz="quarter" idx="10"/>
          </p:nvPr>
        </p:nvSpPr>
        <p:spPr/>
        <p:txBody>
          <a:bodyPr/>
          <a:lstStyle/>
          <a:p>
            <a:pPr>
              <a:defRPr/>
            </a:pPr>
            <a:fld id="{3A1FEECD-EE91-4412-B9CF-542EB9152248}"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F32491A4-84AB-47EA-B1FE-8F823EEE5EA5}" type="slidenum">
              <a:rPr lang="en-US" altLang="zh-CN" smtClean="0"/>
            </a:fld>
            <a:endParaRPr lang="en-US" altLang="zh-CN"/>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US" altLang="zh-CN" dirty="0" smtClean="0"/>
              <a:t>2.6</a:t>
            </a:r>
            <a:r>
              <a:rPr lang="zh-CN" altLang="en-US" dirty="0" smtClean="0"/>
              <a:t>电子邮件加密</a:t>
            </a:r>
            <a:endParaRPr lang="zh-CN" altLang="en-US" dirty="0"/>
          </a:p>
        </p:txBody>
      </p:sp>
      <p:sp>
        <p:nvSpPr>
          <p:cNvPr id="3" name="内容占位符 2"/>
          <p:cNvSpPr>
            <a:spLocks noGrp="1"/>
          </p:cNvSpPr>
          <p:nvPr>
            <p:ph idx="1"/>
          </p:nvPr>
        </p:nvSpPr>
        <p:spPr>
          <a:xfrm>
            <a:off x="611188" y="1268413"/>
            <a:ext cx="7993062" cy="5715000"/>
          </a:xfrm>
        </p:spPr>
        <p:txBody>
          <a:bodyPr/>
          <a:lstStyle/>
          <a:p>
            <a:pPr>
              <a:defRPr/>
            </a:pPr>
            <a:r>
              <a:rPr lang="en-US" altLang="zh-CN" sz="2000" b="0" dirty="0">
                <a:effectLst/>
              </a:rPr>
              <a:t>2.6.1</a:t>
            </a:r>
            <a:r>
              <a:rPr lang="zh-CN" altLang="zh-CN" sz="2000" b="0" dirty="0">
                <a:effectLst/>
              </a:rPr>
              <a:t>电子邮件加密的原理</a:t>
            </a:r>
            <a:endParaRPr lang="zh-CN" altLang="zh-CN" sz="2000" dirty="0">
              <a:effectLst/>
            </a:endParaRPr>
          </a:p>
          <a:p>
            <a:pPr>
              <a:defRPr/>
            </a:pPr>
            <a:r>
              <a:rPr lang="zh-CN" altLang="zh-CN" sz="2000" dirty="0">
                <a:effectLst/>
              </a:rPr>
              <a:t>当用户使用自己的</a:t>
            </a:r>
            <a:r>
              <a:rPr lang="en-US" altLang="zh-CN" sz="2000" dirty="0" err="1">
                <a:effectLst/>
                <a:hlinkClick r:id="rId1"/>
              </a:rPr>
              <a:t>电子证书</a:t>
            </a:r>
            <a:r>
              <a:rPr lang="zh-CN" altLang="zh-CN" sz="2000" dirty="0">
                <a:effectLst/>
              </a:rPr>
              <a:t>在发出的邮件上签名时，邮件将被按照邮件的内容通过摘要函数运算取得一个可以用以检验邮件完整性的值，并将该值使用电子证书中的私人密钥加密，然后与公共密钥和邮件内容一起发送出去。由于私人密钥加密的内容只有对应的公共密钥可以解密，并且摘要函数可以在任意大小的数据中采集一个固定长度的摘要，供采集的数据源即使有一位数据改变取得的结果也不同，邮件的内容有任何改变都无法与原来检验邮件完整性的值相匹配，当收件人收到邮件时即可知道邮件的内容是否被篡改，同时也知道该邮件发送者使用的是哪一个电子证书。而由于第三方的权威证书发行机构在发出电子证书时，将验证申请者是否拥有所申请电子邮箱的使用权，收件人也就能够通过证书发行机构验证发件人所使用的电子证书，确认所收到的邮件的确来自拥有这个邮箱地址的用户，从而实现对发件人的真实性与邮件内容是否完整的鉴别。</a:t>
            </a:r>
            <a:endParaRPr lang="zh-CN" altLang="zh-CN" sz="2000" dirty="0">
              <a:effectLst/>
            </a:endParaRPr>
          </a:p>
          <a:p>
            <a:pPr>
              <a:defRPr/>
            </a:pPr>
            <a:endParaRPr lang="zh-CN" altLang="en-US" sz="20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FA8C452D-101A-44AB-A19F-8DDFFF051798}" type="slidenum">
              <a:rPr lang="en-US" altLang="zh-CN" smtClean="0"/>
            </a:fld>
            <a:endParaRPr lang="en-US" altLang="zh-CN"/>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smtClean="0">
                <a:effectLst/>
              </a:rPr>
            </a:br>
            <a:r>
              <a:rPr lang="en-US" altLang="zh-CN" b="0" dirty="0" smtClean="0">
                <a:effectLst/>
              </a:rPr>
              <a:t>2.6.2 </a:t>
            </a:r>
            <a:r>
              <a:rPr lang="zh-CN" altLang="zh-CN" b="0" dirty="0" smtClean="0">
                <a:effectLst/>
              </a:rPr>
              <a:t>电子邮件加密的使用方式</a:t>
            </a:r>
            <a:endParaRPr lang="zh-CN" altLang="en-US" dirty="0"/>
          </a:p>
        </p:txBody>
      </p:sp>
      <p:sp>
        <p:nvSpPr>
          <p:cNvPr id="3" name="内容占位符 2"/>
          <p:cNvSpPr>
            <a:spLocks noGrp="1"/>
          </p:cNvSpPr>
          <p:nvPr>
            <p:ph idx="1"/>
          </p:nvPr>
        </p:nvSpPr>
        <p:spPr>
          <a:xfrm>
            <a:off x="611188" y="1268413"/>
            <a:ext cx="7993062" cy="3478212"/>
          </a:xfrm>
        </p:spPr>
        <p:txBody>
          <a:bodyPr/>
          <a:lstStyle/>
          <a:p>
            <a:pPr>
              <a:defRPr/>
            </a:pPr>
            <a:r>
              <a:rPr lang="en-US" altLang="zh-CN" b="0" dirty="0" smtClean="0">
                <a:effectLst/>
              </a:rPr>
              <a:t>1</a:t>
            </a:r>
            <a:r>
              <a:rPr lang="zh-CN" altLang="zh-CN" b="0" dirty="0">
                <a:effectLst/>
              </a:rPr>
              <a:t>．电子邮件加密使用前需向相关部门进行认证申请，并同时注册。</a:t>
            </a:r>
            <a:endParaRPr lang="zh-CN" altLang="zh-CN" dirty="0">
              <a:effectLst/>
            </a:endParaRPr>
          </a:p>
          <a:p>
            <a:pPr>
              <a:defRPr/>
            </a:pPr>
            <a:r>
              <a:rPr lang="en-US" altLang="zh-CN" b="0" dirty="0">
                <a:effectLst/>
              </a:rPr>
              <a:t>2.</a:t>
            </a:r>
            <a:r>
              <a:rPr lang="zh-CN" altLang="zh-CN" b="0" dirty="0">
                <a:effectLst/>
              </a:rPr>
              <a:t>安装客端电子</a:t>
            </a:r>
            <a:r>
              <a:rPr lang="zh-CN" altLang="zh-CN" b="0" dirty="0" smtClean="0">
                <a:effectLst/>
              </a:rPr>
              <a:t>证书</a:t>
            </a:r>
            <a:endParaRPr lang="en-US" altLang="zh-CN" b="0" dirty="0" smtClean="0">
              <a:effectLst/>
            </a:endParaRPr>
          </a:p>
          <a:p>
            <a:pPr>
              <a:defRPr/>
            </a:pPr>
            <a:r>
              <a:rPr lang="en-US" altLang="zh-CN" b="0" dirty="0">
                <a:effectLst/>
              </a:rPr>
              <a:t>3. </a:t>
            </a:r>
            <a:r>
              <a:rPr lang="zh-CN" altLang="zh-CN" b="0" dirty="0">
                <a:effectLst/>
              </a:rPr>
              <a:t>安装要注意的问题</a:t>
            </a:r>
            <a:endParaRPr lang="zh-CN" altLang="zh-CN" dirty="0">
              <a:effectLst/>
            </a:endParaRPr>
          </a:p>
          <a:p>
            <a:pPr>
              <a:defRPr/>
            </a:pPr>
            <a:r>
              <a:rPr lang="en-US" altLang="zh-CN" b="0" dirty="0">
                <a:effectLst/>
              </a:rPr>
              <a:t>4.</a:t>
            </a:r>
            <a:r>
              <a:rPr lang="zh-CN" altLang="zh-CN" b="0" dirty="0">
                <a:effectLst/>
              </a:rPr>
              <a:t>设置邮件客户软件</a:t>
            </a:r>
            <a:endParaRPr lang="zh-CN" altLang="zh-CN" dirty="0">
              <a:effectLst/>
            </a:endParaRPr>
          </a:p>
          <a:p>
            <a:pPr>
              <a:defRPr/>
            </a:pPr>
            <a:r>
              <a:rPr lang="en-US" altLang="zh-CN" b="0" dirty="0">
                <a:effectLst/>
              </a:rPr>
              <a:t>5. </a:t>
            </a:r>
            <a:r>
              <a:rPr lang="zh-CN" altLang="zh-CN" b="0" dirty="0">
                <a:effectLst/>
              </a:rPr>
              <a:t>收发安全邮件</a:t>
            </a:r>
            <a:endParaRPr lang="zh-CN" altLang="zh-CN" dirty="0">
              <a:effectLst/>
            </a:endParaRPr>
          </a:p>
          <a:p>
            <a:pPr>
              <a:defRPr/>
            </a:pPr>
            <a:r>
              <a:rPr lang="en-US" altLang="zh-CN" b="0" dirty="0">
                <a:effectLst/>
              </a:rPr>
              <a:t>6.</a:t>
            </a:r>
            <a:r>
              <a:rPr lang="zh-CN" altLang="zh-CN" b="0" dirty="0">
                <a:effectLst/>
              </a:rPr>
              <a:t>证书管理</a:t>
            </a:r>
            <a:endParaRPr lang="zh-CN" altLang="zh-CN" dirty="0">
              <a:effectLst/>
            </a:endParaRPr>
          </a:p>
          <a:p>
            <a:pPr>
              <a:defRPr/>
            </a:pP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FDA5BE9F-7E05-4DD4-86F0-69741F108189}" type="slidenum">
              <a:rPr lang="en-US" altLang="zh-CN" smtClean="0"/>
            </a:fld>
            <a:endParaRPr lang="en-US" altLang="zh-CN"/>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2.7</a:t>
            </a:r>
            <a:r>
              <a:rPr lang="zh-CN" altLang="zh-CN" dirty="0" smtClean="0">
                <a:effectLst/>
              </a:rPr>
              <a:t>网络传输加密</a:t>
            </a:r>
            <a:endParaRPr lang="zh-CN" altLang="en-US" dirty="0"/>
          </a:p>
        </p:txBody>
      </p:sp>
      <p:sp>
        <p:nvSpPr>
          <p:cNvPr id="3" name="内容占位符 2"/>
          <p:cNvSpPr>
            <a:spLocks noGrp="1"/>
          </p:cNvSpPr>
          <p:nvPr>
            <p:ph idx="1"/>
          </p:nvPr>
        </p:nvSpPr>
        <p:spPr>
          <a:xfrm>
            <a:off x="611188" y="1268413"/>
            <a:ext cx="7993062" cy="2760662"/>
          </a:xfrm>
        </p:spPr>
        <p:txBody>
          <a:bodyPr/>
          <a:lstStyle/>
          <a:p>
            <a:pPr>
              <a:defRPr/>
            </a:pPr>
            <a:r>
              <a:rPr lang="en-US" altLang="zh-CN" b="0" dirty="0">
                <a:effectLst/>
              </a:rPr>
              <a:t>2.7.1 </a:t>
            </a:r>
            <a:r>
              <a:rPr lang="zh-CN" altLang="zh-CN" b="0" dirty="0">
                <a:effectLst/>
              </a:rPr>
              <a:t>链路加密</a:t>
            </a:r>
            <a:endParaRPr lang="zh-CN" altLang="zh-CN" dirty="0">
              <a:effectLst/>
            </a:endParaRPr>
          </a:p>
          <a:p>
            <a:pPr>
              <a:defRPr/>
            </a:pPr>
            <a:r>
              <a:rPr lang="zh-CN" altLang="zh-CN" dirty="0">
                <a:effectLst/>
              </a:rPr>
              <a:t>对于在两个网络节点间的某一次通信链路，链路加密能为网上传输的数据提供安全保证。对于链路加密（又称在线加密），所有消息在被传输之前进行加密，在每一个节点对接收到的消息进行解密，然后先使用下一个链路的密钥对消息进行加密，再进行传输。在到达目的地之前，一条消息可能要经过许多通信链路的传输。</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4EB8B5AC-DA20-45FC-82FA-9F0022221F62}" type="slidenum">
              <a:rPr lang="en-US" altLang="zh-CN" smtClean="0"/>
            </a:fld>
            <a:endParaRPr lang="en-US" altLang="zh-CN"/>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b="0" dirty="0">
                <a:effectLst/>
              </a:rPr>
              <a:t>2.7.2 </a:t>
            </a:r>
            <a:r>
              <a:rPr lang="zh-CN" altLang="zh-CN" b="0" dirty="0">
                <a:effectLst/>
              </a:rPr>
              <a:t>节点加密</a:t>
            </a:r>
            <a:endParaRPr lang="zh-CN" altLang="en-US" dirty="0"/>
          </a:p>
        </p:txBody>
      </p:sp>
      <p:sp>
        <p:nvSpPr>
          <p:cNvPr id="3" name="内容占位符 2"/>
          <p:cNvSpPr>
            <a:spLocks noGrp="1"/>
          </p:cNvSpPr>
          <p:nvPr>
            <p:ph idx="1"/>
          </p:nvPr>
        </p:nvSpPr>
        <p:spPr>
          <a:xfrm>
            <a:off x="611188" y="1268413"/>
            <a:ext cx="8065268" cy="5589587"/>
          </a:xfrm>
        </p:spPr>
        <p:txBody>
          <a:bodyPr/>
          <a:lstStyle/>
          <a:p>
            <a:pPr>
              <a:defRPr/>
            </a:pPr>
            <a:r>
              <a:rPr lang="zh-CN" altLang="zh-CN" sz="2400" dirty="0" smtClean="0">
                <a:effectLst/>
              </a:rPr>
              <a:t>尽管</a:t>
            </a:r>
            <a:r>
              <a:rPr lang="zh-CN" altLang="zh-CN" sz="2400" dirty="0">
                <a:effectLst/>
              </a:rPr>
              <a:t>节点加密能给网络数据提供较高的安全性，但它在操作方式上与链路加密是类似的两者均在通信链路上为传输的消息提供安全性；都在中间节点先对消息进行解密，然后进行加密。因为要对所有传输的数据进行加密，所以加密过程对用户是透明的。</a:t>
            </a:r>
            <a:endParaRPr lang="zh-CN" altLang="zh-CN" sz="2400" dirty="0">
              <a:effectLst/>
            </a:endParaRPr>
          </a:p>
          <a:p>
            <a:pPr>
              <a:defRPr/>
            </a:pPr>
            <a:r>
              <a:rPr lang="zh-CN" altLang="zh-CN" sz="2400" dirty="0">
                <a:effectLst/>
              </a:rPr>
              <a:t>然而，与链路加密不同，节点加密不允许消息在网络节点以明文形式存在，它先把收到的消息进行解密，然后采用另一个不同的密钥进行加密，这一过程是在节点上的一个安全模块中进行。</a:t>
            </a:r>
            <a:endParaRPr lang="zh-CN" altLang="zh-CN" sz="2400" dirty="0">
              <a:effectLst/>
            </a:endParaRPr>
          </a:p>
          <a:p>
            <a:pPr>
              <a:defRPr/>
            </a:pPr>
            <a:r>
              <a:rPr lang="zh-CN" altLang="zh-CN" sz="2400" dirty="0">
                <a:effectLst/>
              </a:rPr>
              <a:t>节点加密要求报头和路由信息以明文形式传输，以便中间节点能得到如何处理消息的信息。因此这种方法对于防止攻击者分析通信业务是脆弱的。</a:t>
            </a:r>
            <a:endParaRPr lang="zh-CN" altLang="zh-CN" sz="2400" dirty="0">
              <a:effectLst/>
            </a:endParaRPr>
          </a:p>
          <a:p>
            <a:pPr>
              <a:defRPr/>
            </a:pPr>
            <a:endParaRPr lang="zh-CN" altLang="en-US" sz="2400"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22CA6983-29BE-42F4-988A-BF931E4F28D4}" type="slidenum">
              <a:rPr lang="en-US" altLang="zh-CN" smtClean="0"/>
            </a:fld>
            <a:endParaRPr lang="en-US" altLang="zh-CN"/>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en-US" dirty="0"/>
            </a:br>
            <a:r>
              <a:rPr lang="en-US" altLang="zh-CN" dirty="0"/>
              <a:t>2.7.3 </a:t>
            </a:r>
            <a:r>
              <a:rPr lang="zh-CN" altLang="en-US" dirty="0"/>
              <a:t>端到端加密</a:t>
            </a:r>
            <a:endParaRPr lang="zh-CN" altLang="en-US" dirty="0"/>
          </a:p>
        </p:txBody>
      </p:sp>
      <p:sp>
        <p:nvSpPr>
          <p:cNvPr id="3" name="内容占位符 2"/>
          <p:cNvSpPr>
            <a:spLocks noGrp="1"/>
          </p:cNvSpPr>
          <p:nvPr>
            <p:ph idx="1"/>
          </p:nvPr>
        </p:nvSpPr>
        <p:spPr>
          <a:xfrm>
            <a:off x="611188" y="908050"/>
            <a:ext cx="7993062" cy="6146619"/>
          </a:xfrm>
        </p:spPr>
        <p:txBody>
          <a:bodyPr/>
          <a:lstStyle/>
          <a:p>
            <a:pPr>
              <a:defRPr/>
            </a:pPr>
            <a:r>
              <a:rPr lang="zh-CN" altLang="en-US" sz="2000" dirty="0" smtClean="0">
                <a:effectLst/>
              </a:rPr>
              <a:t>端</a:t>
            </a:r>
            <a:r>
              <a:rPr lang="zh-CN" altLang="en-US" sz="2000" dirty="0">
                <a:effectLst/>
              </a:rPr>
              <a:t>到端加密允许数据在从源点到终点的传输过程中始终以密文形式存在。采用端到端加密（又称脱线加密或包加密），消息在被传输时到达终点之前不进行解密，因为消息在整个传输过程中均受到保护，所以即使有节点被损坏也不会使消息泄露。</a:t>
            </a:r>
            <a:endParaRPr lang="zh-CN" altLang="en-US" sz="2000" dirty="0">
              <a:effectLst/>
            </a:endParaRPr>
          </a:p>
          <a:p>
            <a:pPr>
              <a:defRPr/>
            </a:pPr>
            <a:r>
              <a:rPr lang="zh-CN" altLang="en-US" sz="2000" dirty="0">
                <a:effectLst/>
              </a:rPr>
              <a:t>端到端加密系统的价格便宜些，并且与链路加密和节点加密相比更可靠，更容易设计、实现和维护。端到端加密还避免了其它加密系统所固有的同步问题，因为每个报文包均是独立被加密的，所以一个报文包所发生的传输错误不会影响后续的报文包。此外，从用户对安全需求的直觉上讲，端到端加密更自然些。单个用户可能会选用这种加密方法，以便不影响网络上的其他用户，此方法只需要源和目的节点是保密的即可。</a:t>
            </a:r>
            <a:endParaRPr lang="zh-CN" altLang="en-US" sz="2000" dirty="0">
              <a:effectLst/>
            </a:endParaRPr>
          </a:p>
          <a:p>
            <a:pPr>
              <a:defRPr/>
            </a:pPr>
            <a:r>
              <a:rPr lang="zh-CN" altLang="en-US" sz="2000" dirty="0">
                <a:effectLst/>
              </a:rPr>
              <a:t>端到端加密系统通常不允许对消息的目的地址进行加密，这是因为每一个消息所经过的节点都要用此地址来确定如何传输消息。由于这种加密方法不能掩盖被传输消息的源点与终点，因此它对于防止攻击者分析通信业务是脆弱的。</a:t>
            </a:r>
            <a:endParaRPr lang="zh-CN" altLang="en-US" sz="2000" dirty="0">
              <a:effectLst/>
            </a:endParaRPr>
          </a:p>
          <a:p>
            <a:pPr>
              <a:defRPr/>
            </a:pPr>
            <a:endParaRPr lang="zh-CN" altLang="en-US" sz="2000" dirty="0">
              <a:effectLst/>
            </a:endParaRPr>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C29C9A09-1290-4729-9CC2-4EB8CA125D2B}" type="slidenum">
              <a:rPr lang="en-US" altLang="zh-CN" smtClean="0"/>
            </a:fld>
            <a:endParaRPr lang="en-US" altLang="zh-CN"/>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2.8</a:t>
            </a:r>
            <a:r>
              <a:rPr lang="zh-CN" altLang="zh-CN" dirty="0" smtClean="0">
                <a:effectLst/>
              </a:rPr>
              <a:t>数据库安全</a:t>
            </a:r>
            <a:endParaRPr lang="zh-CN" altLang="en-US" dirty="0"/>
          </a:p>
        </p:txBody>
      </p:sp>
      <p:sp>
        <p:nvSpPr>
          <p:cNvPr id="3" name="内容占位符 2"/>
          <p:cNvSpPr>
            <a:spLocks noGrp="1"/>
          </p:cNvSpPr>
          <p:nvPr>
            <p:ph idx="1"/>
          </p:nvPr>
        </p:nvSpPr>
        <p:spPr>
          <a:xfrm>
            <a:off x="611188" y="1268413"/>
            <a:ext cx="7993062" cy="3786187"/>
          </a:xfrm>
        </p:spPr>
        <p:txBody>
          <a:bodyPr/>
          <a:lstStyle/>
          <a:p>
            <a:pPr>
              <a:defRPr/>
            </a:pPr>
            <a:r>
              <a:rPr lang="en-US" altLang="zh-CN" b="0" dirty="0">
                <a:effectLst/>
              </a:rPr>
              <a:t>2.8.1 </a:t>
            </a:r>
            <a:r>
              <a:rPr lang="zh-CN" altLang="zh-CN" b="0" dirty="0">
                <a:effectLst/>
              </a:rPr>
              <a:t>数据库系统安全的重要性</a:t>
            </a:r>
            <a:endParaRPr lang="zh-CN" altLang="zh-CN" dirty="0">
              <a:effectLst/>
            </a:endParaRPr>
          </a:p>
          <a:p>
            <a:pPr>
              <a:defRPr/>
            </a:pPr>
            <a:r>
              <a:rPr lang="en-US" altLang="zh-CN" b="0" dirty="0">
                <a:effectLst/>
              </a:rPr>
              <a:t>1</a:t>
            </a:r>
            <a:r>
              <a:rPr lang="zh-CN" altLang="zh-CN" b="0" dirty="0">
                <a:effectLst/>
              </a:rPr>
              <a:t>．保护敏感信息和数据资源</a:t>
            </a:r>
            <a:endParaRPr lang="zh-CN" altLang="zh-CN" dirty="0">
              <a:effectLst/>
            </a:endParaRPr>
          </a:p>
          <a:p>
            <a:pPr>
              <a:defRPr/>
            </a:pPr>
            <a:r>
              <a:rPr lang="en-US" altLang="zh-CN" b="0" dirty="0">
                <a:effectLst/>
              </a:rPr>
              <a:t>2</a:t>
            </a:r>
            <a:r>
              <a:rPr lang="zh-CN" altLang="zh-CN" b="0" dirty="0">
                <a:effectLst/>
              </a:rPr>
              <a:t>．数据库同系统紧密相关并且更难正确地配置和保护</a:t>
            </a:r>
            <a:endParaRPr lang="zh-CN" altLang="zh-CN" dirty="0">
              <a:effectLst/>
            </a:endParaRPr>
          </a:p>
          <a:p>
            <a:pPr>
              <a:defRPr/>
            </a:pPr>
            <a:r>
              <a:rPr lang="en-US" altLang="zh-CN" dirty="0">
                <a:effectLst/>
              </a:rPr>
              <a:t>3</a:t>
            </a:r>
            <a:r>
              <a:rPr lang="zh-CN" altLang="zh-CN" dirty="0">
                <a:effectLst/>
              </a:rPr>
              <a:t>．网络和操作系统的安全被认为非常重要，但是却不这样对待数据库</a:t>
            </a:r>
            <a:r>
              <a:rPr lang="zh-CN" altLang="zh-CN" dirty="0" smtClean="0">
                <a:effectLst/>
              </a:rPr>
              <a:t>服务器</a:t>
            </a:r>
            <a:endParaRPr lang="en-US" altLang="zh-CN" dirty="0" smtClean="0">
              <a:effectLst/>
            </a:endParaRPr>
          </a:p>
          <a:p>
            <a:pPr>
              <a:defRPr/>
            </a:pPr>
            <a:r>
              <a:rPr lang="en-US" altLang="zh-CN" b="0" dirty="0">
                <a:effectLst/>
              </a:rPr>
              <a:t>4</a:t>
            </a:r>
            <a:r>
              <a:rPr lang="zh-CN" altLang="zh-CN" b="0" dirty="0">
                <a:effectLst/>
              </a:rPr>
              <a:t>．少数数据库安全漏洞不光威胁数据库的安全，也威胁到操作系统和其他可信任的系统</a:t>
            </a:r>
            <a:endParaRPr lang="zh-CN" altLang="zh-CN" dirty="0">
              <a:effectLst/>
            </a:endParaRPr>
          </a:p>
          <a:p>
            <a:pPr>
              <a:defRPr/>
            </a:pPr>
            <a:r>
              <a:rPr lang="en-US" altLang="zh-CN" b="0" dirty="0">
                <a:effectLst/>
              </a:rPr>
              <a:t>5</a:t>
            </a:r>
            <a:r>
              <a:rPr lang="zh-CN" altLang="zh-CN" b="0" dirty="0">
                <a:effectLst/>
              </a:rPr>
              <a:t>．数据库是电子商务、</a:t>
            </a:r>
            <a:r>
              <a:rPr lang="en-US" altLang="zh-CN" b="0" dirty="0">
                <a:effectLst/>
              </a:rPr>
              <a:t>ERP</a:t>
            </a:r>
            <a:r>
              <a:rPr lang="zh-CN" altLang="zh-CN" b="0" dirty="0">
                <a:effectLst/>
              </a:rPr>
              <a:t>系统和其他重要的商业系统的基础</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DFFF3830-0D50-4279-8BD3-CA79E5EC0D43}" type="slidenum">
              <a:rPr lang="en-US" altLang="zh-CN" smtClean="0"/>
            </a:fld>
            <a:endParaRPr lang="en-US" altLang="zh-CN"/>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smtClean="0">
                <a:effectLst/>
              </a:rPr>
            </a:br>
            <a:r>
              <a:rPr lang="en-US" altLang="zh-CN" b="0" dirty="0" smtClean="0">
                <a:effectLst/>
              </a:rPr>
              <a:t>2.8.2  </a:t>
            </a:r>
            <a:r>
              <a:rPr lang="zh-CN" altLang="zh-CN" b="0" dirty="0" smtClean="0">
                <a:effectLst/>
              </a:rPr>
              <a:t>数据库系统安全的含义</a:t>
            </a:r>
            <a:endParaRPr lang="zh-CN" altLang="en-US" dirty="0"/>
          </a:p>
        </p:txBody>
      </p:sp>
      <p:sp>
        <p:nvSpPr>
          <p:cNvPr id="3" name="内容占位符 2"/>
          <p:cNvSpPr>
            <a:spLocks noGrp="1"/>
          </p:cNvSpPr>
          <p:nvPr>
            <p:ph idx="1"/>
          </p:nvPr>
        </p:nvSpPr>
        <p:spPr>
          <a:xfrm>
            <a:off x="611188" y="1125538"/>
            <a:ext cx="7993062" cy="6303136"/>
          </a:xfrm>
        </p:spPr>
        <p:txBody>
          <a:bodyPr/>
          <a:lstStyle/>
          <a:p>
            <a:pPr>
              <a:defRPr/>
            </a:pPr>
            <a:r>
              <a:rPr lang="zh-CN" altLang="zh-CN" sz="2000" dirty="0" smtClean="0">
                <a:effectLst/>
              </a:rPr>
              <a:t>数据库系统</a:t>
            </a:r>
            <a:r>
              <a:rPr lang="zh-CN" altLang="zh-CN" sz="2000" dirty="0">
                <a:effectLst/>
              </a:rPr>
              <a:t>安全包含两层含义：第一层是指系统运行安全，系统运行安全通常受到的威胁如下，一些网络不法分子通过网络，局域网等途径通过入侵电脑使系统无法正常启动，或超负荷让机子运行大量算法，并关闭</a:t>
            </a:r>
            <a:r>
              <a:rPr lang="en-US" altLang="zh-CN" sz="2000" dirty="0">
                <a:effectLst/>
              </a:rPr>
              <a:t>CPU</a:t>
            </a:r>
            <a:r>
              <a:rPr lang="zh-CN" altLang="zh-CN" sz="2000" dirty="0">
                <a:effectLst/>
              </a:rPr>
              <a:t>风扇，使</a:t>
            </a:r>
            <a:r>
              <a:rPr lang="en-US" altLang="zh-CN" sz="2000" dirty="0">
                <a:effectLst/>
              </a:rPr>
              <a:t>CPU</a:t>
            </a:r>
            <a:r>
              <a:rPr lang="zh-CN" altLang="zh-CN" sz="2000" dirty="0">
                <a:effectLst/>
              </a:rPr>
              <a:t>过热烧坏等破坏性活动； 第二层是指系统信息安全，系统安全通常受到的威胁如下，</a:t>
            </a:r>
            <a:r>
              <a:rPr lang="en-US" altLang="zh-CN" sz="2000" dirty="0" err="1">
                <a:effectLst/>
                <a:hlinkClick r:id="rId1"/>
              </a:rPr>
              <a:t>黑客</a:t>
            </a:r>
            <a:r>
              <a:rPr lang="zh-CN" altLang="zh-CN" sz="2000" dirty="0">
                <a:effectLst/>
              </a:rPr>
              <a:t>对数据库入侵，并盗取想要的资料。</a:t>
            </a:r>
            <a:endParaRPr lang="zh-CN" altLang="zh-CN" sz="2000" dirty="0">
              <a:effectLst/>
            </a:endParaRPr>
          </a:p>
          <a:p>
            <a:pPr>
              <a:defRPr/>
            </a:pPr>
            <a:r>
              <a:rPr lang="zh-CN" altLang="zh-CN" sz="2000" dirty="0">
                <a:effectLst/>
              </a:rPr>
              <a:t>第一层是指系统运行安全，它包括：</a:t>
            </a:r>
            <a:endParaRPr lang="zh-CN" altLang="zh-CN" sz="2000" dirty="0">
              <a:effectLst/>
            </a:endParaRPr>
          </a:p>
          <a:p>
            <a:pPr>
              <a:defRPr/>
            </a:pPr>
            <a:r>
              <a:rPr lang="zh-CN" altLang="zh-CN" sz="2000" dirty="0">
                <a:effectLst/>
              </a:rPr>
              <a:t>法律、政策的保护，如用户是否有合法权利、政策是否允许等。</a:t>
            </a:r>
            <a:endParaRPr lang="zh-CN" altLang="zh-CN" sz="2000" dirty="0">
              <a:effectLst/>
            </a:endParaRPr>
          </a:p>
          <a:p>
            <a:pPr>
              <a:defRPr/>
            </a:pPr>
            <a:r>
              <a:rPr lang="zh-CN" altLang="zh-CN" sz="2000" dirty="0">
                <a:effectLst/>
              </a:rPr>
              <a:t>物理控制安全，如机房加锁等。</a:t>
            </a:r>
            <a:endParaRPr lang="zh-CN" altLang="zh-CN" sz="2000" dirty="0">
              <a:effectLst/>
            </a:endParaRPr>
          </a:p>
          <a:p>
            <a:pPr>
              <a:defRPr/>
            </a:pPr>
            <a:r>
              <a:rPr lang="zh-CN" altLang="zh-CN" sz="2000" dirty="0">
                <a:effectLst/>
              </a:rPr>
              <a:t>硬件运行安全。</a:t>
            </a:r>
            <a:endParaRPr lang="zh-CN" altLang="zh-CN" sz="2000" dirty="0">
              <a:effectLst/>
            </a:endParaRPr>
          </a:p>
          <a:p>
            <a:pPr>
              <a:defRPr/>
            </a:pPr>
            <a:r>
              <a:rPr lang="zh-CN" altLang="zh-CN" sz="2000" dirty="0">
                <a:effectLst/>
              </a:rPr>
              <a:t>操作系统安全，如数据文件是否保护等。</a:t>
            </a:r>
            <a:endParaRPr lang="zh-CN" altLang="zh-CN" sz="2000" dirty="0">
              <a:effectLst/>
            </a:endParaRPr>
          </a:p>
          <a:p>
            <a:pPr>
              <a:defRPr/>
            </a:pPr>
            <a:r>
              <a:rPr lang="zh-CN" altLang="zh-CN" sz="2000" dirty="0">
                <a:effectLst/>
              </a:rPr>
              <a:t>灾害、故障恢复。</a:t>
            </a:r>
            <a:endParaRPr lang="zh-CN" altLang="zh-CN" sz="2000" dirty="0">
              <a:effectLst/>
            </a:endParaRPr>
          </a:p>
          <a:p>
            <a:pPr>
              <a:defRPr/>
            </a:pPr>
            <a:r>
              <a:rPr lang="zh-CN" altLang="zh-CN" sz="2000" dirty="0">
                <a:effectLst/>
              </a:rPr>
              <a:t>（</a:t>
            </a:r>
            <a:r>
              <a:rPr lang="en-US" altLang="zh-CN" sz="2000" dirty="0">
                <a:effectLst/>
              </a:rPr>
              <a:t>6</a:t>
            </a:r>
            <a:r>
              <a:rPr lang="zh-CN" altLang="zh-CN" sz="2000" dirty="0">
                <a:effectLst/>
              </a:rPr>
              <a:t>）死机的避免和解除。</a:t>
            </a:r>
            <a:endParaRPr lang="zh-CN" altLang="zh-CN" sz="2000" dirty="0">
              <a:effectLst/>
            </a:endParaRPr>
          </a:p>
          <a:p>
            <a:pPr>
              <a:defRPr/>
            </a:pPr>
            <a:r>
              <a:rPr lang="zh-CN" altLang="zh-CN" sz="2000" dirty="0">
                <a:effectLst/>
              </a:rPr>
              <a:t>（</a:t>
            </a:r>
            <a:r>
              <a:rPr lang="en-US" altLang="zh-CN" sz="2000" dirty="0">
                <a:effectLst/>
              </a:rPr>
              <a:t>7</a:t>
            </a:r>
            <a:r>
              <a:rPr lang="zh-CN" altLang="zh-CN" sz="2000" dirty="0">
                <a:effectLst/>
              </a:rPr>
              <a:t>）电磁信息泄漏防止。</a:t>
            </a:r>
            <a:endParaRPr lang="zh-CN" altLang="zh-CN" sz="20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23F0BB96-7692-4079-8CB8-A22579506F8B}" type="slidenum">
              <a:rPr lang="en-US" altLang="zh-CN" smtClean="0"/>
            </a:fld>
            <a:endParaRPr lang="en-US" altLang="zh-CN"/>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611188" y="1268413"/>
            <a:ext cx="7993062" cy="3006725"/>
          </a:xfrm>
        </p:spPr>
        <p:txBody>
          <a:bodyPr/>
          <a:lstStyle/>
          <a:p>
            <a:pPr>
              <a:defRPr/>
            </a:pPr>
            <a:r>
              <a:rPr lang="zh-CN" altLang="zh-CN" dirty="0">
                <a:effectLst/>
              </a:rPr>
              <a:t>第二层是指系统信息安全，它包括：</a:t>
            </a:r>
            <a:endParaRPr lang="zh-CN" altLang="zh-CN" dirty="0">
              <a:effectLst/>
            </a:endParaRPr>
          </a:p>
          <a:p>
            <a:pPr>
              <a:defRPr/>
            </a:pPr>
            <a:r>
              <a:rPr lang="zh-CN" altLang="zh-CN" dirty="0">
                <a:effectLst/>
              </a:rPr>
              <a:t>用户口令字鉴别。</a:t>
            </a:r>
            <a:endParaRPr lang="zh-CN" altLang="zh-CN" dirty="0">
              <a:effectLst/>
            </a:endParaRPr>
          </a:p>
          <a:p>
            <a:pPr>
              <a:defRPr/>
            </a:pPr>
            <a:r>
              <a:rPr lang="zh-CN" altLang="zh-CN" dirty="0">
                <a:effectLst/>
              </a:rPr>
              <a:t>用户存取权限控制。</a:t>
            </a:r>
            <a:endParaRPr lang="zh-CN" altLang="zh-CN" dirty="0">
              <a:effectLst/>
            </a:endParaRPr>
          </a:p>
          <a:p>
            <a:pPr>
              <a:defRPr/>
            </a:pPr>
            <a:r>
              <a:rPr lang="zh-CN" altLang="zh-CN" dirty="0">
                <a:effectLst/>
              </a:rPr>
              <a:t>数据存取权限、方式控制。</a:t>
            </a:r>
            <a:endParaRPr lang="zh-CN" altLang="zh-CN" dirty="0">
              <a:effectLst/>
            </a:endParaRPr>
          </a:p>
          <a:p>
            <a:pPr>
              <a:defRPr/>
            </a:pPr>
            <a:r>
              <a:rPr lang="zh-CN" altLang="zh-CN" dirty="0">
                <a:effectLst/>
              </a:rPr>
              <a:t>（</a:t>
            </a:r>
            <a:r>
              <a:rPr lang="en-US" altLang="zh-CN" dirty="0">
                <a:effectLst/>
              </a:rPr>
              <a:t>4</a:t>
            </a:r>
            <a:r>
              <a:rPr lang="zh-CN" altLang="zh-CN" dirty="0">
                <a:effectLst/>
              </a:rPr>
              <a:t>）审计跟踪。</a:t>
            </a:r>
            <a:endParaRPr lang="zh-CN" altLang="zh-CN" dirty="0">
              <a:effectLst/>
            </a:endParaRPr>
          </a:p>
          <a:p>
            <a:pPr>
              <a:defRPr/>
            </a:pPr>
            <a:r>
              <a:rPr lang="zh-CN" altLang="zh-CN" dirty="0">
                <a:effectLst/>
              </a:rPr>
              <a:t>（</a:t>
            </a:r>
            <a:r>
              <a:rPr lang="en-US" altLang="zh-CN" dirty="0">
                <a:effectLst/>
              </a:rPr>
              <a:t>5</a:t>
            </a:r>
            <a:r>
              <a:rPr lang="zh-CN" altLang="zh-CN" dirty="0">
                <a:effectLst/>
              </a:rPr>
              <a:t>）数据加密。</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7605DD19-87E2-4497-A3E4-AD314ED55F9A}" type="slidenum">
              <a:rPr lang="en-US" altLang="zh-CN" smtClean="0"/>
            </a:fld>
            <a:endParaRPr lang="en-US" altLang="zh-CN"/>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b="0" dirty="0" smtClean="0">
                <a:effectLst/>
              </a:rPr>
              <a:t>2.8.3  </a:t>
            </a:r>
            <a:r>
              <a:rPr lang="zh-CN" altLang="zh-CN" b="0" dirty="0" smtClean="0">
                <a:effectLst/>
              </a:rPr>
              <a:t>数据库的安全特性</a:t>
            </a:r>
            <a:endParaRPr lang="zh-CN" altLang="en-US" dirty="0"/>
          </a:p>
        </p:txBody>
      </p:sp>
      <p:sp>
        <p:nvSpPr>
          <p:cNvPr id="3" name="内容占位符 2"/>
          <p:cNvSpPr>
            <a:spLocks noGrp="1"/>
          </p:cNvSpPr>
          <p:nvPr>
            <p:ph idx="1"/>
          </p:nvPr>
        </p:nvSpPr>
        <p:spPr>
          <a:xfrm>
            <a:off x="611188" y="1268413"/>
            <a:ext cx="7993062" cy="2616200"/>
          </a:xfrm>
        </p:spPr>
        <p:txBody>
          <a:bodyPr/>
          <a:lstStyle/>
          <a:p>
            <a:pPr>
              <a:defRPr/>
            </a:pPr>
            <a:r>
              <a:rPr lang="en-US" altLang="zh-CN" dirty="0">
                <a:effectLst/>
              </a:rPr>
              <a:t>1.</a:t>
            </a:r>
            <a:r>
              <a:rPr lang="zh-CN" altLang="zh-CN" dirty="0">
                <a:effectLst/>
              </a:rPr>
              <a:t>数据独立性</a:t>
            </a:r>
            <a:endParaRPr lang="zh-CN" altLang="zh-CN" dirty="0">
              <a:effectLst/>
            </a:endParaRPr>
          </a:p>
          <a:p>
            <a:pPr>
              <a:defRPr/>
            </a:pPr>
            <a:r>
              <a:rPr lang="en-US" altLang="zh-CN" dirty="0">
                <a:effectLst/>
              </a:rPr>
              <a:t>2.</a:t>
            </a:r>
            <a:r>
              <a:rPr lang="zh-CN" altLang="zh-CN" dirty="0">
                <a:effectLst/>
              </a:rPr>
              <a:t>数据安全性</a:t>
            </a:r>
            <a:endParaRPr lang="zh-CN" altLang="zh-CN" dirty="0">
              <a:effectLst/>
            </a:endParaRPr>
          </a:p>
          <a:p>
            <a:pPr>
              <a:defRPr/>
            </a:pPr>
            <a:r>
              <a:rPr lang="en-US" altLang="zh-CN" dirty="0">
                <a:effectLst/>
              </a:rPr>
              <a:t>3.</a:t>
            </a:r>
            <a:r>
              <a:rPr lang="zh-CN" altLang="zh-CN" dirty="0">
                <a:effectLst/>
              </a:rPr>
              <a:t>数据完整性</a:t>
            </a:r>
            <a:endParaRPr lang="zh-CN" altLang="zh-CN" dirty="0">
              <a:effectLst/>
            </a:endParaRPr>
          </a:p>
          <a:p>
            <a:pPr>
              <a:defRPr/>
            </a:pPr>
            <a:r>
              <a:rPr lang="en-US" altLang="zh-CN" dirty="0">
                <a:effectLst/>
              </a:rPr>
              <a:t>4.</a:t>
            </a:r>
            <a:r>
              <a:rPr lang="zh-CN" altLang="zh-CN" dirty="0">
                <a:effectLst/>
              </a:rPr>
              <a:t>并发控制</a:t>
            </a:r>
            <a:endParaRPr lang="zh-CN" altLang="zh-CN" dirty="0">
              <a:effectLst/>
            </a:endParaRPr>
          </a:p>
          <a:p>
            <a:pPr>
              <a:defRPr/>
            </a:pPr>
            <a:r>
              <a:rPr lang="en-US" altLang="zh-CN" dirty="0">
                <a:effectLst/>
              </a:rPr>
              <a:t>5</a:t>
            </a:r>
            <a:r>
              <a:rPr lang="zh-CN" altLang="zh-CN" dirty="0">
                <a:effectLst/>
              </a:rPr>
              <a:t>．故障恢复</a:t>
            </a:r>
            <a:endParaRPr lang="zh-CN" altLang="zh-CN"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C46AD837-A6E4-4C67-AF57-7B839493AA51}" type="slidenum">
              <a:rPr lang="en-US" altLang="zh-CN" smtClean="0"/>
            </a:fld>
            <a:endParaRPr lang="en-US" altLang="zh-CN"/>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US" altLang="zh-CN" dirty="0" smtClean="0"/>
              <a:t>2.8.4  </a:t>
            </a:r>
            <a:r>
              <a:rPr lang="zh-CN" altLang="en-US" dirty="0" smtClean="0"/>
              <a:t>常见的攻击数据库的方法</a:t>
            </a:r>
            <a:endParaRPr lang="zh-CN" altLang="en-US" dirty="0"/>
          </a:p>
        </p:txBody>
      </p:sp>
      <p:sp>
        <p:nvSpPr>
          <p:cNvPr id="3" name="内容占位符 2"/>
          <p:cNvSpPr>
            <a:spLocks noGrp="1"/>
          </p:cNvSpPr>
          <p:nvPr>
            <p:ph idx="1"/>
          </p:nvPr>
        </p:nvSpPr>
        <p:spPr>
          <a:xfrm>
            <a:off x="611188" y="1268413"/>
            <a:ext cx="7993062" cy="2616200"/>
          </a:xfrm>
        </p:spPr>
        <p:txBody>
          <a:bodyPr/>
          <a:lstStyle/>
          <a:p>
            <a:pPr>
              <a:defRPr/>
            </a:pPr>
            <a:r>
              <a:rPr lang="en-US" altLang="zh-CN" dirty="0"/>
              <a:t>1</a:t>
            </a:r>
            <a:r>
              <a:rPr lang="zh-CN" altLang="en-US" dirty="0"/>
              <a:t>．突破</a:t>
            </a:r>
            <a:r>
              <a:rPr lang="en-US" altLang="zh-CN" dirty="0"/>
              <a:t>script</a:t>
            </a:r>
            <a:r>
              <a:rPr lang="zh-CN" altLang="en-US" dirty="0"/>
              <a:t>的</a:t>
            </a:r>
            <a:r>
              <a:rPr lang="zh-CN" altLang="en-US" dirty="0" smtClean="0"/>
              <a:t>限制</a:t>
            </a:r>
            <a:endParaRPr lang="en-US" altLang="zh-CN" dirty="0" smtClean="0"/>
          </a:p>
          <a:p>
            <a:pPr>
              <a:defRPr/>
            </a:pPr>
            <a:r>
              <a:rPr lang="en-US" altLang="zh-CN" dirty="0"/>
              <a:t>2</a:t>
            </a:r>
            <a:r>
              <a:rPr lang="zh-CN" altLang="en-US" dirty="0"/>
              <a:t>．对</a:t>
            </a:r>
            <a:r>
              <a:rPr lang="en-US" altLang="zh-CN" dirty="0"/>
              <a:t>SQL</a:t>
            </a:r>
            <a:r>
              <a:rPr lang="zh-CN" altLang="en-US" dirty="0"/>
              <a:t>的</a:t>
            </a:r>
            <a:r>
              <a:rPr lang="zh-CN" altLang="en-US" dirty="0" smtClean="0"/>
              <a:t>突破</a:t>
            </a:r>
            <a:endParaRPr lang="en-US" altLang="zh-CN" dirty="0" smtClean="0"/>
          </a:p>
          <a:p>
            <a:pPr>
              <a:defRPr/>
            </a:pPr>
            <a:r>
              <a:rPr lang="en-US" altLang="zh-CN" dirty="0">
                <a:effectLst/>
              </a:rPr>
              <a:t>3</a:t>
            </a:r>
            <a:r>
              <a:rPr lang="zh-CN" altLang="zh-CN" dirty="0">
                <a:effectLst/>
              </a:rPr>
              <a:t>．利用多语句执行漏洞</a:t>
            </a:r>
            <a:endParaRPr lang="zh-CN" altLang="zh-CN" dirty="0">
              <a:effectLst/>
            </a:endParaRPr>
          </a:p>
          <a:p>
            <a:pPr>
              <a:defRPr/>
            </a:pPr>
            <a:r>
              <a:rPr lang="en-US" altLang="zh-CN" dirty="0">
                <a:effectLst/>
              </a:rPr>
              <a:t>4</a:t>
            </a:r>
            <a:r>
              <a:rPr lang="zh-CN" altLang="zh-CN" dirty="0">
                <a:effectLst/>
              </a:rPr>
              <a:t>．</a:t>
            </a:r>
            <a:r>
              <a:rPr lang="en-US" altLang="zh-CN" dirty="0">
                <a:effectLst/>
              </a:rPr>
              <a:t>SQL Server</a:t>
            </a:r>
            <a:r>
              <a:rPr lang="zh-CN" altLang="zh-CN" dirty="0">
                <a:effectLst/>
              </a:rPr>
              <a:t>装完后自动创建一个管理用户</a:t>
            </a:r>
            <a:r>
              <a:rPr lang="en-US" altLang="zh-CN" dirty="0" err="1">
                <a:effectLst/>
              </a:rPr>
              <a:t>sa</a:t>
            </a:r>
            <a:r>
              <a:rPr lang="zh-CN" altLang="zh-CN" dirty="0">
                <a:effectLst/>
              </a:rPr>
              <a:t>，密码为空</a:t>
            </a:r>
            <a:endParaRPr lang="zh-CN" altLang="zh-CN" dirty="0">
              <a:effectLst/>
            </a:endParaRPr>
          </a:p>
          <a:p>
            <a:pPr>
              <a:defRPr/>
            </a:pPr>
            <a:r>
              <a:rPr lang="en-US" altLang="zh-CN" dirty="0">
                <a:effectLst/>
              </a:rPr>
              <a:t>5</a:t>
            </a:r>
            <a:r>
              <a:rPr lang="zh-CN" altLang="zh-CN">
                <a:effectLst/>
              </a:rPr>
              <a:t>．数据库的利用</a:t>
            </a:r>
            <a:endParaRPr lang="zh-CN" altLang="zh-CN">
              <a:effectLst/>
            </a:endParaRPr>
          </a:p>
          <a:p>
            <a:pPr>
              <a:defRPr/>
            </a:pPr>
            <a:endParaRPr lang="zh-CN" altLang="en-US"/>
          </a:p>
        </p:txBody>
      </p:sp>
      <p:sp>
        <p:nvSpPr>
          <p:cNvPr id="4" name="日期占位符 3"/>
          <p:cNvSpPr>
            <a:spLocks noGrp="1"/>
          </p:cNvSpPr>
          <p:nvPr>
            <p:ph type="dt" sz="quarter" idx="10"/>
          </p:nvPr>
        </p:nvSpPr>
        <p:spPr/>
        <p:txBody>
          <a:bodyPr/>
          <a:lstStyle/>
          <a:p>
            <a:pPr>
              <a:defRPr/>
            </a:pPr>
            <a:fld id="{24C0EE28-96B2-4EFE-A890-D141D87446F9}"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62F04C1D-22DC-4470-85E9-ACF4BB68ED18}" type="slidenum">
              <a:rPr lang="en-US" altLang="zh-CN" smtClean="0"/>
            </a:fld>
            <a:endParaRPr lang="en-US" altLang="zh-CN"/>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dirty="0" smtClean="0">
                <a:effectLst/>
              </a:rPr>
              <a:t>2.2</a:t>
            </a:r>
            <a:r>
              <a:rPr lang="zh-CN" altLang="zh-CN" dirty="0" smtClean="0">
                <a:effectLst/>
              </a:rPr>
              <a:t>对称加密与非对称加密</a:t>
            </a:r>
            <a:endParaRPr lang="zh-CN" altLang="en-US" dirty="0"/>
          </a:p>
        </p:txBody>
      </p:sp>
      <p:sp>
        <p:nvSpPr>
          <p:cNvPr id="3" name="内容占位符 2"/>
          <p:cNvSpPr>
            <a:spLocks noGrp="1"/>
          </p:cNvSpPr>
          <p:nvPr>
            <p:ph idx="1"/>
          </p:nvPr>
        </p:nvSpPr>
        <p:spPr>
          <a:xfrm>
            <a:off x="611188" y="1268413"/>
            <a:ext cx="7993062" cy="4776564"/>
          </a:xfrm>
        </p:spPr>
        <p:txBody>
          <a:bodyPr/>
          <a:lstStyle/>
          <a:p>
            <a:pPr>
              <a:defRPr/>
            </a:pPr>
            <a:r>
              <a:rPr lang="en-US" altLang="zh-CN" sz="2400" b="0" dirty="0">
                <a:effectLst/>
              </a:rPr>
              <a:t>2.2.1  </a:t>
            </a:r>
            <a:r>
              <a:rPr lang="zh-CN" altLang="zh-CN" sz="2400" b="0" dirty="0">
                <a:effectLst/>
              </a:rPr>
              <a:t>对称</a:t>
            </a:r>
            <a:r>
              <a:rPr lang="zh-CN" altLang="zh-CN" sz="2400" b="0" dirty="0" smtClean="0">
                <a:effectLst/>
              </a:rPr>
              <a:t>加密</a:t>
            </a:r>
            <a:endParaRPr lang="en-US" altLang="zh-CN" sz="2400" dirty="0" smtClean="0">
              <a:effectLst/>
            </a:endParaRPr>
          </a:p>
          <a:p>
            <a:pPr>
              <a:defRPr/>
            </a:pPr>
            <a:r>
              <a:rPr lang="en-US" altLang="zh-CN" sz="2400" dirty="0" smtClean="0">
                <a:effectLst/>
              </a:rPr>
              <a:t>1</a:t>
            </a:r>
            <a:r>
              <a:rPr lang="zh-CN" altLang="zh-CN" sz="2400" dirty="0">
                <a:effectLst/>
              </a:rPr>
              <a:t>．对称密钥加密概述</a:t>
            </a:r>
            <a:endParaRPr lang="zh-CN" altLang="zh-CN" sz="2400" dirty="0">
              <a:effectLst/>
            </a:endParaRPr>
          </a:p>
          <a:p>
            <a:pPr>
              <a:defRPr/>
            </a:pPr>
            <a:r>
              <a:rPr lang="zh-CN" altLang="zh-CN" sz="2400" dirty="0">
                <a:effectLst/>
              </a:rPr>
              <a:t>对称密钥加密（</a:t>
            </a:r>
            <a:r>
              <a:rPr lang="en-US" altLang="zh-CN" sz="2400" dirty="0">
                <a:effectLst/>
              </a:rPr>
              <a:t>Symmetric Cryptography</a:t>
            </a:r>
            <a:r>
              <a:rPr lang="zh-CN" altLang="zh-CN" sz="2400" dirty="0">
                <a:effectLst/>
              </a:rPr>
              <a:t>）技术也称单钥体制加密技术。在这种技术中，加密方和解密方除必须保证使用同一种加密算法外，还需要共享同一个密钥（如图</a:t>
            </a:r>
            <a:r>
              <a:rPr lang="en-US" altLang="zh-CN" sz="2400" dirty="0">
                <a:effectLst/>
              </a:rPr>
              <a:t>2.2</a:t>
            </a:r>
            <a:r>
              <a:rPr lang="zh-CN" altLang="zh-CN" sz="2400" dirty="0">
                <a:effectLst/>
              </a:rPr>
              <a:t>所示）。由于加密和解密使用同一个密钥，所以，如果第三方获取该密钥就会造成失密。因此，网络中</a:t>
            </a:r>
            <a:r>
              <a:rPr lang="en-US" altLang="zh-CN" sz="2400" dirty="0">
                <a:effectLst/>
              </a:rPr>
              <a:t>N</a:t>
            </a:r>
            <a:r>
              <a:rPr lang="zh-CN" altLang="zh-CN" sz="2400" dirty="0">
                <a:effectLst/>
              </a:rPr>
              <a:t>个用户之间进行加密通信时，需要</a:t>
            </a:r>
            <a:r>
              <a:rPr lang="en-US" altLang="zh-CN" sz="2400" dirty="0">
                <a:effectLst/>
              </a:rPr>
              <a:t>N*</a:t>
            </a:r>
            <a:r>
              <a:rPr lang="zh-CN" altLang="zh-CN" sz="2400" dirty="0">
                <a:effectLst/>
              </a:rPr>
              <a:t>（</a:t>
            </a:r>
            <a:r>
              <a:rPr lang="en-US" altLang="zh-CN" sz="2400" dirty="0">
                <a:effectLst/>
              </a:rPr>
              <a:t>N</a:t>
            </a:r>
            <a:r>
              <a:rPr lang="zh-CN" altLang="zh-CN" sz="2400" dirty="0">
                <a:effectLst/>
              </a:rPr>
              <a:t>一</a:t>
            </a:r>
            <a:r>
              <a:rPr lang="en-US" altLang="zh-CN" sz="2400" dirty="0">
                <a:effectLst/>
              </a:rPr>
              <a:t>1</a:t>
            </a:r>
            <a:r>
              <a:rPr lang="zh-CN" altLang="zh-CN" sz="2400" dirty="0">
                <a:effectLst/>
              </a:rPr>
              <a:t>）对密钥才能保证任意两方收发密文，第三方无法解密。</a:t>
            </a:r>
            <a:endParaRPr lang="zh-CN" altLang="zh-CN" sz="2400" dirty="0">
              <a:effectLst/>
            </a:endParaRPr>
          </a:p>
          <a:p>
            <a:pPr>
              <a:defRPr/>
            </a:pPr>
            <a:endParaRPr lang="zh-CN" altLang="en-US" dirty="0"/>
          </a:p>
        </p:txBody>
      </p:sp>
      <p:sp>
        <p:nvSpPr>
          <p:cNvPr id="4" name="日期占位符 3"/>
          <p:cNvSpPr>
            <a:spLocks noGrp="1"/>
          </p:cNvSpPr>
          <p:nvPr>
            <p:ph type="dt" sz="quarter" idx="10"/>
          </p:nvPr>
        </p:nvSpPr>
        <p:spPr/>
        <p:txBody>
          <a:bodyPr/>
          <a:lstStyle/>
          <a:p>
            <a:pPr>
              <a:defRPr/>
            </a:pPr>
            <a:fld id="{3A1FEECD-EE91-4412-B9CF-542EB9152248}"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9D18B2EC-8CBF-4DF7-BC1B-128A8AD5FE95}" type="slidenum">
              <a:rPr lang="en-US" altLang="zh-CN" smtClean="0"/>
            </a:fld>
            <a:endParaRPr lang="en-US" altLang="zh-CN"/>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2.8.5  </a:t>
            </a:r>
            <a:r>
              <a:rPr lang="zh-CN" altLang="zh-CN" dirty="0">
                <a:effectLst/>
              </a:rPr>
              <a:t>数据库的安全控制措施</a:t>
            </a:r>
            <a:endParaRPr lang="zh-CN" altLang="en-US" dirty="0"/>
          </a:p>
        </p:txBody>
      </p:sp>
      <p:sp>
        <p:nvSpPr>
          <p:cNvPr id="3" name="内容占位符 2"/>
          <p:cNvSpPr>
            <a:spLocks noGrp="1"/>
          </p:cNvSpPr>
          <p:nvPr>
            <p:ph idx="1"/>
          </p:nvPr>
        </p:nvSpPr>
        <p:spPr>
          <a:xfrm>
            <a:off x="611188" y="1268413"/>
            <a:ext cx="7993063" cy="4573560"/>
          </a:xfrm>
        </p:spPr>
        <p:txBody>
          <a:bodyPr/>
          <a:lstStyle/>
          <a:p>
            <a:r>
              <a:rPr lang="en-US" altLang="zh-CN" dirty="0">
                <a:effectLst/>
              </a:rPr>
              <a:t>1.SQL Server</a:t>
            </a:r>
            <a:r>
              <a:rPr lang="zh-CN" altLang="zh-CN" dirty="0">
                <a:effectLst/>
              </a:rPr>
              <a:t>的安全配置</a:t>
            </a:r>
            <a:endParaRPr lang="zh-CN" altLang="zh-CN" dirty="0">
              <a:effectLst/>
            </a:endParaRPr>
          </a:p>
          <a:p>
            <a:r>
              <a:rPr lang="zh-CN" altLang="zh-CN" dirty="0">
                <a:effectLst/>
              </a:rPr>
              <a:t>（</a:t>
            </a:r>
            <a:r>
              <a:rPr lang="en-US" altLang="zh-CN" dirty="0">
                <a:effectLst/>
              </a:rPr>
              <a:t>1</a:t>
            </a:r>
            <a:r>
              <a:rPr lang="zh-CN" altLang="zh-CN" dirty="0">
                <a:effectLst/>
              </a:rPr>
              <a:t>）</a:t>
            </a:r>
            <a:r>
              <a:rPr lang="en-US" altLang="zh-CN" dirty="0">
                <a:effectLst/>
              </a:rPr>
              <a:t>SQL Server</a:t>
            </a:r>
            <a:r>
              <a:rPr lang="zh-CN" altLang="zh-CN" dirty="0">
                <a:effectLst/>
              </a:rPr>
              <a:t>身份验证</a:t>
            </a:r>
            <a:endParaRPr lang="zh-CN" altLang="zh-CN" dirty="0">
              <a:effectLst/>
            </a:endParaRPr>
          </a:p>
          <a:p>
            <a:r>
              <a:rPr lang="en-US" altLang="zh-CN" dirty="0">
                <a:effectLst/>
              </a:rPr>
              <a:t>SQL Server</a:t>
            </a:r>
            <a:r>
              <a:rPr lang="zh-CN" altLang="zh-CN" dirty="0">
                <a:effectLst/>
              </a:rPr>
              <a:t>一直提供两种对用户进行身份验证的模式，</a:t>
            </a:r>
            <a:r>
              <a:rPr lang="en-US" altLang="zh-CN" dirty="0">
                <a:effectLst/>
              </a:rPr>
              <a:t>Widows</a:t>
            </a:r>
            <a:r>
              <a:rPr lang="zh-CN" altLang="zh-CN" dirty="0">
                <a:effectLst/>
              </a:rPr>
              <a:t>模式和混合模式</a:t>
            </a:r>
            <a:r>
              <a:rPr lang="zh-CN" altLang="zh-CN" dirty="0" smtClean="0">
                <a:effectLst/>
              </a:rPr>
              <a:t>。</a:t>
            </a:r>
            <a:endParaRPr lang="en-US" altLang="zh-CN" dirty="0" smtClean="0">
              <a:effectLst/>
            </a:endParaRPr>
          </a:p>
          <a:p>
            <a:r>
              <a:rPr lang="zh-CN" altLang="zh-CN" dirty="0" smtClean="0">
                <a:effectLst/>
              </a:rPr>
              <a:t>（</a:t>
            </a:r>
            <a:r>
              <a:rPr lang="en-US" altLang="zh-CN" dirty="0">
                <a:effectLst/>
              </a:rPr>
              <a:t>2</a:t>
            </a:r>
            <a:r>
              <a:rPr lang="zh-CN" altLang="zh-CN" dirty="0">
                <a:effectLst/>
              </a:rPr>
              <a:t>）使用安全的账号策略</a:t>
            </a:r>
            <a:endParaRPr lang="zh-CN" altLang="zh-CN" dirty="0">
              <a:effectLst/>
            </a:endParaRPr>
          </a:p>
          <a:p>
            <a:r>
              <a:rPr lang="zh-CN" altLang="zh-CN" dirty="0">
                <a:effectLst/>
              </a:rPr>
              <a:t>由于</a:t>
            </a:r>
            <a:r>
              <a:rPr lang="en-US" altLang="zh-CN" dirty="0">
                <a:effectLst/>
              </a:rPr>
              <a:t>SQL Server</a:t>
            </a:r>
            <a:r>
              <a:rPr lang="zh-CN" altLang="zh-CN" dirty="0">
                <a:effectLst/>
              </a:rPr>
              <a:t>不能更改</a:t>
            </a:r>
            <a:r>
              <a:rPr lang="en-US" altLang="zh-CN" dirty="0" err="1">
                <a:effectLst/>
              </a:rPr>
              <a:t>sa</a:t>
            </a:r>
            <a:r>
              <a:rPr lang="zh-CN" altLang="zh-CN" dirty="0">
                <a:effectLst/>
              </a:rPr>
              <a:t>用户名称，也不能删除这个</a:t>
            </a:r>
            <a:r>
              <a:rPr lang="en-US" altLang="zh-CN" dirty="0" err="1">
                <a:effectLst/>
                <a:hlinkClick r:id="rId1"/>
              </a:rPr>
              <a:t>超级用户</a:t>
            </a:r>
            <a:r>
              <a:rPr lang="zh-CN" altLang="zh-CN" dirty="0">
                <a:effectLst/>
              </a:rPr>
              <a:t>，所以，我们必须对这个账号进行最强的保护</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2.8.5  </a:t>
            </a:r>
            <a:r>
              <a:rPr lang="zh-CN" altLang="zh-CN" dirty="0">
                <a:effectLst/>
              </a:rPr>
              <a:t>数据库的安全控制措施</a:t>
            </a:r>
            <a:endParaRPr lang="zh-CN" altLang="en-US" dirty="0"/>
          </a:p>
        </p:txBody>
      </p:sp>
      <p:sp>
        <p:nvSpPr>
          <p:cNvPr id="3" name="内容占位符 2"/>
          <p:cNvSpPr>
            <a:spLocks noGrp="1"/>
          </p:cNvSpPr>
          <p:nvPr>
            <p:ph idx="1"/>
          </p:nvPr>
        </p:nvSpPr>
        <p:spPr>
          <a:xfrm>
            <a:off x="611188" y="1268413"/>
            <a:ext cx="7993063" cy="4832092"/>
          </a:xfrm>
        </p:spPr>
        <p:txBody>
          <a:bodyPr/>
          <a:lstStyle/>
          <a:p>
            <a:r>
              <a:rPr lang="en-US" altLang="zh-CN" dirty="0">
                <a:effectLst/>
              </a:rPr>
              <a:t>1.SQL Server</a:t>
            </a:r>
            <a:r>
              <a:rPr lang="zh-CN" altLang="zh-CN" dirty="0">
                <a:effectLst/>
              </a:rPr>
              <a:t>的安全配置</a:t>
            </a:r>
            <a:endParaRPr lang="zh-CN" altLang="zh-CN" dirty="0">
              <a:effectLst/>
            </a:endParaRPr>
          </a:p>
          <a:p>
            <a:r>
              <a:rPr lang="zh-CN" altLang="zh-CN" dirty="0">
                <a:effectLst/>
              </a:rPr>
              <a:t>（</a:t>
            </a:r>
            <a:r>
              <a:rPr lang="en-US" altLang="zh-CN" dirty="0">
                <a:effectLst/>
              </a:rPr>
              <a:t>3</a:t>
            </a:r>
            <a:r>
              <a:rPr lang="zh-CN" altLang="zh-CN" dirty="0">
                <a:effectLst/>
              </a:rPr>
              <a:t>）加强数据库</a:t>
            </a:r>
            <a:r>
              <a:rPr lang="en-US" altLang="zh-CN" dirty="0" err="1">
                <a:effectLst/>
                <a:hlinkClick r:id="rId1"/>
              </a:rPr>
              <a:t>日志</a:t>
            </a:r>
            <a:r>
              <a:rPr lang="zh-CN" altLang="zh-CN" dirty="0">
                <a:effectLst/>
              </a:rPr>
              <a:t>的记录</a:t>
            </a:r>
            <a:endParaRPr lang="zh-CN" altLang="zh-CN" dirty="0">
              <a:effectLst/>
            </a:endParaRPr>
          </a:p>
          <a:p>
            <a:r>
              <a:rPr lang="zh-CN" altLang="zh-CN" dirty="0">
                <a:effectLst/>
              </a:rPr>
              <a:t>（</a:t>
            </a:r>
            <a:r>
              <a:rPr lang="en-US" altLang="zh-CN" dirty="0">
                <a:effectLst/>
              </a:rPr>
              <a:t>4</a:t>
            </a:r>
            <a:r>
              <a:rPr lang="zh-CN" altLang="zh-CN" dirty="0">
                <a:effectLst/>
              </a:rPr>
              <a:t>）管理扩展</a:t>
            </a:r>
            <a:r>
              <a:rPr lang="en-US" altLang="zh-CN" dirty="0" err="1" smtClean="0">
                <a:effectLst/>
                <a:hlinkClick r:id="rId2"/>
              </a:rPr>
              <a:t>存储过程</a:t>
            </a:r>
            <a:endParaRPr lang="en-US" altLang="zh-CN" dirty="0" smtClean="0">
              <a:effectLst/>
            </a:endParaRPr>
          </a:p>
          <a:p>
            <a:r>
              <a:rPr lang="zh-CN" altLang="zh-CN" dirty="0">
                <a:effectLst/>
              </a:rPr>
              <a:t>（</a:t>
            </a:r>
            <a:r>
              <a:rPr lang="en-US" altLang="zh-CN" dirty="0">
                <a:effectLst/>
              </a:rPr>
              <a:t>5</a:t>
            </a:r>
            <a:r>
              <a:rPr lang="zh-CN" altLang="zh-CN" dirty="0">
                <a:effectLst/>
              </a:rPr>
              <a:t>）使用协议加密</a:t>
            </a:r>
            <a:endParaRPr lang="zh-CN" altLang="zh-CN" dirty="0">
              <a:effectLst/>
            </a:endParaRPr>
          </a:p>
          <a:p>
            <a:r>
              <a:rPr lang="zh-CN" altLang="zh-CN" dirty="0">
                <a:effectLst/>
              </a:rPr>
              <a:t>（</a:t>
            </a:r>
            <a:r>
              <a:rPr lang="en-US" altLang="zh-CN" dirty="0">
                <a:effectLst/>
              </a:rPr>
              <a:t>6</a:t>
            </a:r>
            <a:r>
              <a:rPr lang="zh-CN" altLang="zh-CN" dirty="0">
                <a:effectLst/>
              </a:rPr>
              <a:t>）不要让人随便</a:t>
            </a:r>
            <a:r>
              <a:rPr lang="en-US" altLang="zh-CN" dirty="0" err="1">
                <a:effectLst/>
                <a:hlinkClick r:id="rId3"/>
              </a:rPr>
              <a:t>探测</a:t>
            </a:r>
            <a:r>
              <a:rPr lang="zh-CN" altLang="zh-CN" dirty="0">
                <a:effectLst/>
              </a:rPr>
              <a:t>到您的</a:t>
            </a:r>
            <a:r>
              <a:rPr lang="en-US" altLang="zh-CN" dirty="0">
                <a:effectLst/>
              </a:rPr>
              <a:t>TCP/IP</a:t>
            </a:r>
            <a:r>
              <a:rPr lang="zh-CN" altLang="zh-CN" dirty="0">
                <a:effectLst/>
              </a:rPr>
              <a:t>端口</a:t>
            </a:r>
            <a:endParaRPr lang="zh-CN" altLang="zh-CN" dirty="0">
              <a:effectLst/>
            </a:endParaRPr>
          </a:p>
          <a:p>
            <a:r>
              <a:rPr lang="zh-CN" altLang="zh-CN" dirty="0">
                <a:effectLst/>
              </a:rPr>
              <a:t>（</a:t>
            </a:r>
            <a:r>
              <a:rPr lang="en-US" altLang="zh-CN" dirty="0">
                <a:effectLst/>
              </a:rPr>
              <a:t>7</a:t>
            </a:r>
            <a:r>
              <a:rPr lang="zh-CN" altLang="zh-CN" dirty="0">
                <a:effectLst/>
              </a:rPr>
              <a:t>）修改</a:t>
            </a:r>
            <a:r>
              <a:rPr lang="en-US" altLang="zh-CN" dirty="0">
                <a:effectLst/>
              </a:rPr>
              <a:t>TCP/IP</a:t>
            </a:r>
            <a:r>
              <a:rPr lang="zh-CN" altLang="zh-CN" dirty="0">
                <a:effectLst/>
              </a:rPr>
              <a:t>使用的端口</a:t>
            </a:r>
            <a:endParaRPr lang="zh-CN" altLang="zh-CN" dirty="0">
              <a:effectLst/>
            </a:endParaRPr>
          </a:p>
          <a:p>
            <a:r>
              <a:rPr lang="zh-CN" altLang="zh-CN" dirty="0">
                <a:effectLst/>
              </a:rPr>
              <a:t>（</a:t>
            </a:r>
            <a:r>
              <a:rPr lang="en-US" altLang="zh-CN" dirty="0">
                <a:effectLst/>
              </a:rPr>
              <a:t>8</a:t>
            </a:r>
            <a:r>
              <a:rPr lang="zh-CN" altLang="zh-CN" dirty="0">
                <a:effectLst/>
              </a:rPr>
              <a:t>）拒绝来自</a:t>
            </a:r>
            <a:r>
              <a:rPr lang="en-US" altLang="zh-CN" dirty="0">
                <a:effectLst/>
              </a:rPr>
              <a:t>1434</a:t>
            </a:r>
            <a:r>
              <a:rPr lang="zh-CN" altLang="zh-CN" dirty="0">
                <a:effectLst/>
              </a:rPr>
              <a:t>端口的</a:t>
            </a:r>
            <a:r>
              <a:rPr lang="en-US" altLang="zh-CN" dirty="0" err="1">
                <a:effectLst/>
                <a:hlinkClick r:id="rId3"/>
              </a:rPr>
              <a:t>探测</a:t>
            </a:r>
            <a:endParaRPr lang="zh-CN" altLang="zh-CN" dirty="0">
              <a:effectLst/>
            </a:endParaRPr>
          </a:p>
          <a:p>
            <a:endParaRPr lang="zh-CN" altLang="zh-CN" dirty="0">
              <a:effectLst/>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2.8.5  </a:t>
            </a:r>
            <a:r>
              <a:rPr lang="zh-CN" altLang="zh-CN" dirty="0">
                <a:effectLst/>
              </a:rPr>
              <a:t>数据库的安全控制措施</a:t>
            </a:r>
            <a:endParaRPr lang="zh-CN" altLang="en-US" dirty="0"/>
          </a:p>
        </p:txBody>
      </p:sp>
      <p:sp>
        <p:nvSpPr>
          <p:cNvPr id="3" name="内容占位符 2"/>
          <p:cNvSpPr>
            <a:spLocks noGrp="1"/>
          </p:cNvSpPr>
          <p:nvPr>
            <p:ph idx="1"/>
          </p:nvPr>
        </p:nvSpPr>
        <p:spPr>
          <a:xfrm>
            <a:off x="611188" y="1268413"/>
            <a:ext cx="7993063" cy="4142673"/>
          </a:xfrm>
        </p:spPr>
        <p:txBody>
          <a:bodyPr/>
          <a:lstStyle/>
          <a:p>
            <a:r>
              <a:rPr lang="en-US" altLang="zh-CN" dirty="0">
                <a:effectLst/>
              </a:rPr>
              <a:t>2</a:t>
            </a:r>
            <a:r>
              <a:rPr lang="zh-CN" altLang="zh-CN" dirty="0">
                <a:effectLst/>
              </a:rPr>
              <a:t>．数据库加密</a:t>
            </a:r>
            <a:endParaRPr lang="zh-CN" altLang="zh-CN" dirty="0">
              <a:effectLst/>
            </a:endParaRPr>
          </a:p>
          <a:p>
            <a:r>
              <a:rPr lang="zh-CN" altLang="zh-CN" dirty="0">
                <a:effectLst/>
              </a:rPr>
              <a:t>（</a:t>
            </a:r>
            <a:r>
              <a:rPr lang="en-US" altLang="zh-CN" dirty="0">
                <a:effectLst/>
              </a:rPr>
              <a:t>1</a:t>
            </a:r>
            <a:r>
              <a:rPr lang="zh-CN" altLang="zh-CN" dirty="0">
                <a:effectLst/>
              </a:rPr>
              <a:t>）数据库密码系统的基本流程。</a:t>
            </a:r>
            <a:endParaRPr lang="zh-CN" altLang="zh-CN" dirty="0">
              <a:effectLst/>
            </a:endParaRPr>
          </a:p>
          <a:p>
            <a:r>
              <a:rPr lang="zh-CN" altLang="zh-CN" dirty="0">
                <a:effectLst/>
              </a:rPr>
              <a:t>（</a:t>
            </a:r>
            <a:r>
              <a:rPr lang="en-US" altLang="zh-CN" dirty="0">
                <a:effectLst/>
              </a:rPr>
              <a:t>2</a:t>
            </a:r>
            <a:r>
              <a:rPr lang="zh-CN" altLang="zh-CN" dirty="0">
                <a:effectLst/>
              </a:rPr>
              <a:t>）数据库加密的特点。</a:t>
            </a:r>
            <a:endParaRPr lang="zh-CN" altLang="zh-CN" dirty="0">
              <a:effectLst/>
            </a:endParaRPr>
          </a:p>
          <a:p>
            <a:r>
              <a:rPr lang="zh-CN" altLang="zh-CN" dirty="0">
                <a:effectLst/>
              </a:rPr>
              <a:t>（</a:t>
            </a:r>
            <a:r>
              <a:rPr lang="en-US" altLang="zh-CN" dirty="0">
                <a:effectLst/>
              </a:rPr>
              <a:t>3</a:t>
            </a:r>
            <a:r>
              <a:rPr lang="zh-CN" altLang="zh-CN" dirty="0">
                <a:effectLst/>
              </a:rPr>
              <a:t>）数据库加密的范围。</a:t>
            </a:r>
            <a:endParaRPr lang="zh-CN" altLang="zh-CN" dirty="0">
              <a:effectLst/>
            </a:endParaRPr>
          </a:p>
          <a:p>
            <a:r>
              <a:rPr lang="zh-CN" altLang="zh-CN" dirty="0">
                <a:effectLst/>
              </a:rPr>
              <a:t>（</a:t>
            </a:r>
            <a:r>
              <a:rPr lang="en-US" altLang="zh-CN" dirty="0">
                <a:effectLst/>
              </a:rPr>
              <a:t>4</a:t>
            </a:r>
            <a:r>
              <a:rPr lang="zh-CN" altLang="zh-CN" dirty="0">
                <a:effectLst/>
              </a:rPr>
              <a:t>）数据库加密对数据库管理系统原有功能的影响。</a:t>
            </a:r>
            <a:endParaRPr lang="zh-CN" altLang="zh-CN" dirty="0">
              <a:effectLst/>
            </a:endParaRPr>
          </a:p>
          <a:p>
            <a:endParaRPr lang="zh-CN" altLang="zh-CN" dirty="0">
              <a:effectLst/>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2.8.5  </a:t>
            </a:r>
            <a:r>
              <a:rPr lang="zh-CN" altLang="zh-CN" dirty="0">
                <a:effectLst/>
              </a:rPr>
              <a:t>数据库的安全控制措施</a:t>
            </a:r>
            <a:endParaRPr lang="zh-CN" altLang="en-US" dirty="0"/>
          </a:p>
        </p:txBody>
      </p:sp>
      <p:sp>
        <p:nvSpPr>
          <p:cNvPr id="3" name="内容占位符 2"/>
          <p:cNvSpPr>
            <a:spLocks noGrp="1"/>
          </p:cNvSpPr>
          <p:nvPr>
            <p:ph idx="1"/>
          </p:nvPr>
        </p:nvSpPr>
        <p:spPr>
          <a:xfrm>
            <a:off x="611188" y="1268413"/>
            <a:ext cx="7993063" cy="5810693"/>
          </a:xfrm>
        </p:spPr>
        <p:txBody>
          <a:bodyPr/>
          <a:lstStyle/>
          <a:p>
            <a:r>
              <a:rPr lang="en-US" altLang="zh-CN" sz="2400" dirty="0">
                <a:effectLst/>
              </a:rPr>
              <a:t>3</a:t>
            </a:r>
            <a:r>
              <a:rPr lang="zh-CN" altLang="zh-CN" sz="2400" dirty="0">
                <a:effectLst/>
              </a:rPr>
              <a:t>．数据库的恢复</a:t>
            </a:r>
            <a:endParaRPr lang="zh-CN" altLang="zh-CN" sz="2400" dirty="0">
              <a:effectLst/>
            </a:endParaRPr>
          </a:p>
          <a:p>
            <a:r>
              <a:rPr lang="zh-CN" altLang="zh-CN" sz="2400" dirty="0">
                <a:effectLst/>
              </a:rPr>
              <a:t>数据库的恢复大致有以下两种办法：</a:t>
            </a:r>
            <a:endParaRPr lang="zh-CN" altLang="zh-CN" sz="2400" dirty="0">
              <a:effectLst/>
            </a:endParaRPr>
          </a:p>
          <a:p>
            <a:r>
              <a:rPr lang="zh-CN" altLang="zh-CN" sz="2400" dirty="0">
                <a:effectLst/>
              </a:rPr>
              <a:t>（</a:t>
            </a:r>
            <a:r>
              <a:rPr lang="en-US" altLang="zh-CN" sz="2400" dirty="0">
                <a:effectLst/>
              </a:rPr>
              <a:t>1</a:t>
            </a:r>
            <a:r>
              <a:rPr lang="zh-CN" altLang="zh-CN" sz="2400" dirty="0">
                <a:effectLst/>
              </a:rPr>
              <a:t>）周期性地（如</a:t>
            </a:r>
            <a:r>
              <a:rPr lang="en-US" altLang="zh-CN" sz="2400" dirty="0">
                <a:effectLst/>
              </a:rPr>
              <a:t>3</a:t>
            </a:r>
            <a:r>
              <a:rPr lang="zh-CN" altLang="zh-CN" sz="2400" dirty="0">
                <a:effectLst/>
              </a:rPr>
              <a:t>天一次）对整个数据库进行转储，把它复制到备份介质（如磁带）中，作为后备副本，以备恢复之用。</a:t>
            </a:r>
            <a:endParaRPr lang="zh-CN" altLang="zh-CN" sz="2400" dirty="0">
              <a:effectLst/>
            </a:endParaRPr>
          </a:p>
          <a:p>
            <a:r>
              <a:rPr lang="zh-CN" altLang="zh-CN" sz="2400" dirty="0">
                <a:effectLst/>
              </a:rPr>
              <a:t>转储通常又可分为静态转储和动态转储。静态转储是指转储期间不允许对数据库进行任何存取、修改活动。而动态转储是指在存储期间允许对数据库进行存取或修改。</a:t>
            </a:r>
            <a:endParaRPr lang="zh-CN" altLang="zh-CN" sz="2400" dirty="0">
              <a:effectLst/>
            </a:endParaRPr>
          </a:p>
          <a:p>
            <a:r>
              <a:rPr lang="zh-CN" altLang="zh-CN" sz="2400" dirty="0">
                <a:effectLst/>
              </a:rPr>
              <a:t>（</a:t>
            </a:r>
            <a:r>
              <a:rPr lang="en-US" altLang="zh-CN" sz="2400" dirty="0">
                <a:effectLst/>
              </a:rPr>
              <a:t>2</a:t>
            </a:r>
            <a:r>
              <a:rPr lang="zh-CN" altLang="zh-CN" sz="2400" dirty="0">
                <a:effectLst/>
              </a:rPr>
              <a:t>）对数据库的每次修改都记下修改前后的值，写入“运行日志”数集中，它与后备副本结合，可有效地恢复数据库。</a:t>
            </a:r>
            <a:endParaRPr lang="zh-CN" altLang="zh-CN" sz="2400" dirty="0">
              <a:effectLst/>
            </a:endParaRPr>
          </a:p>
          <a:p>
            <a:endParaRPr lang="zh-CN" altLang="zh-CN" dirty="0">
              <a:effectLst/>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2.8.5  </a:t>
            </a:r>
            <a:r>
              <a:rPr lang="zh-CN" altLang="zh-CN" dirty="0">
                <a:effectLst/>
              </a:rPr>
              <a:t>数据库的安全控制措施</a:t>
            </a:r>
            <a:endParaRPr lang="zh-CN" altLang="en-US" dirty="0"/>
          </a:p>
        </p:txBody>
      </p:sp>
      <p:sp>
        <p:nvSpPr>
          <p:cNvPr id="3" name="内容占位符 2"/>
          <p:cNvSpPr>
            <a:spLocks noGrp="1"/>
          </p:cNvSpPr>
          <p:nvPr>
            <p:ph idx="1"/>
          </p:nvPr>
        </p:nvSpPr>
        <p:spPr>
          <a:xfrm>
            <a:off x="611189" y="1268413"/>
            <a:ext cx="7849244" cy="5400947"/>
          </a:xfrm>
        </p:spPr>
        <p:txBody>
          <a:bodyPr/>
          <a:lstStyle/>
          <a:p>
            <a:r>
              <a:rPr lang="en-US" altLang="zh-CN" sz="2400" dirty="0">
                <a:effectLst/>
              </a:rPr>
              <a:t>3</a:t>
            </a:r>
            <a:r>
              <a:rPr lang="zh-CN" altLang="zh-CN" sz="2400" dirty="0">
                <a:effectLst/>
              </a:rPr>
              <a:t>．数据库的恢复</a:t>
            </a:r>
            <a:endParaRPr lang="zh-CN" altLang="zh-CN" sz="2400" dirty="0">
              <a:effectLst/>
            </a:endParaRPr>
          </a:p>
          <a:p>
            <a:r>
              <a:rPr lang="zh-CN" altLang="zh-CN" sz="2400" dirty="0">
                <a:effectLst/>
              </a:rPr>
              <a:t>（</a:t>
            </a:r>
            <a:r>
              <a:rPr lang="en-US" altLang="zh-CN" sz="2400" dirty="0">
                <a:effectLst/>
              </a:rPr>
              <a:t>3</a:t>
            </a:r>
            <a:r>
              <a:rPr lang="zh-CN" altLang="zh-CN" sz="2400" dirty="0">
                <a:effectLst/>
              </a:rPr>
              <a:t>）利用日志文件恢复事务</a:t>
            </a:r>
            <a:endParaRPr lang="zh-CN" altLang="zh-CN" sz="2400" dirty="0">
              <a:effectLst/>
            </a:endParaRPr>
          </a:p>
          <a:p>
            <a:r>
              <a:rPr lang="zh-CN" altLang="zh-CN" sz="2400" dirty="0">
                <a:effectLst/>
              </a:rPr>
              <a:t>①登记日志文件（</a:t>
            </a:r>
            <a:r>
              <a:rPr lang="en-US" altLang="zh-CN" sz="2400" dirty="0">
                <a:effectLst/>
              </a:rPr>
              <a:t>Logging</a:t>
            </a:r>
            <a:r>
              <a:rPr lang="zh-CN" altLang="zh-CN" sz="2400" dirty="0">
                <a:effectLst/>
              </a:rPr>
              <a:t>）</a:t>
            </a:r>
            <a:r>
              <a:rPr lang="zh-CN" altLang="zh-CN" sz="2400" dirty="0" smtClean="0">
                <a:effectLst/>
              </a:rPr>
              <a:t>。</a:t>
            </a:r>
            <a:endParaRPr lang="en-US" altLang="zh-CN" sz="2400" dirty="0" smtClean="0">
              <a:effectLst/>
            </a:endParaRPr>
          </a:p>
          <a:p>
            <a:r>
              <a:rPr lang="zh-CN" altLang="zh-CN" sz="2400" dirty="0">
                <a:effectLst/>
              </a:rPr>
              <a:t>②事务恢复。</a:t>
            </a:r>
            <a:endParaRPr lang="zh-CN" altLang="zh-CN" sz="2400" dirty="0">
              <a:effectLst/>
            </a:endParaRPr>
          </a:p>
          <a:p>
            <a:r>
              <a:rPr lang="zh-CN" altLang="zh-CN" sz="2400" dirty="0">
                <a:effectLst/>
              </a:rPr>
              <a:t>利用日志文件恢复事务的过程分为以下两步：</a:t>
            </a:r>
            <a:endParaRPr lang="zh-CN" altLang="zh-CN" sz="2400" dirty="0">
              <a:effectLst/>
            </a:endParaRPr>
          </a:p>
          <a:p>
            <a:r>
              <a:rPr lang="zh-CN" altLang="zh-CN" sz="2400" dirty="0">
                <a:effectLst/>
              </a:rPr>
              <a:t>第一，扫描日志文件，找出哪些事务在故障发生时已经结束（这些事务有</a:t>
            </a:r>
            <a:r>
              <a:rPr lang="en-US" altLang="zh-CN" sz="2400" dirty="0">
                <a:effectLst/>
              </a:rPr>
              <a:t>BEGINTRANSACTION</a:t>
            </a:r>
            <a:r>
              <a:rPr lang="zh-CN" altLang="zh-CN" sz="2400" dirty="0">
                <a:effectLst/>
              </a:rPr>
              <a:t>和</a:t>
            </a:r>
            <a:r>
              <a:rPr lang="en-US" altLang="zh-CN" sz="2400" dirty="0">
                <a:effectLst/>
              </a:rPr>
              <a:t>COMMIT</a:t>
            </a:r>
            <a:r>
              <a:rPr lang="zh-CN" altLang="zh-CN" sz="2400" dirty="0">
                <a:effectLst/>
              </a:rPr>
              <a:t>记录）、哪些事务尚未结束（这些事务只有</a:t>
            </a:r>
            <a:r>
              <a:rPr lang="en-US" altLang="zh-CN" sz="2400" dirty="0">
                <a:effectLst/>
              </a:rPr>
              <a:t>BEGINTRANSACTION</a:t>
            </a:r>
            <a:r>
              <a:rPr lang="zh-CN" altLang="zh-CN" sz="2400" dirty="0">
                <a:effectLst/>
              </a:rPr>
              <a:t>，无</a:t>
            </a:r>
            <a:r>
              <a:rPr lang="en-US" altLang="zh-CN" sz="2400" dirty="0">
                <a:effectLst/>
              </a:rPr>
              <a:t>COMMIT</a:t>
            </a:r>
            <a:r>
              <a:rPr lang="zh-CN" altLang="zh-CN" sz="2400" dirty="0">
                <a:effectLst/>
              </a:rPr>
              <a:t>记录）。</a:t>
            </a:r>
            <a:endParaRPr lang="zh-CN" altLang="zh-CN" sz="2400" dirty="0">
              <a:effectLst/>
            </a:endParaRPr>
          </a:p>
          <a:p>
            <a:r>
              <a:rPr lang="zh-CN" altLang="zh-CN" sz="2400" dirty="0">
                <a:effectLst/>
              </a:rPr>
              <a:t>第二，对尚未结束的事务进行撤消（也称为</a:t>
            </a:r>
            <a:r>
              <a:rPr lang="en-US" altLang="zh-CN" sz="2400" dirty="0">
                <a:effectLst/>
              </a:rPr>
              <a:t>UNDO</a:t>
            </a:r>
            <a:r>
              <a:rPr lang="zh-CN" altLang="zh-CN" sz="2400" dirty="0">
                <a:effectLst/>
              </a:rPr>
              <a:t>）处理，对已经结束的事务进行重做（</a:t>
            </a:r>
            <a:r>
              <a:rPr lang="en-US" altLang="zh-CN" sz="2400" dirty="0">
                <a:effectLst/>
              </a:rPr>
              <a:t>REDO</a:t>
            </a:r>
            <a:r>
              <a:rPr lang="zh-CN" altLang="zh-CN" sz="2400" dirty="0">
                <a:effectLst/>
              </a:rPr>
              <a:t>）。</a:t>
            </a:r>
            <a:endParaRPr lang="zh-CN" altLang="zh-CN" sz="2400" dirty="0">
              <a:effectLst/>
            </a:endParaRPr>
          </a:p>
          <a:p>
            <a:endParaRPr lang="zh-CN" altLang="zh-CN" dirty="0">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br>
              <a:rPr lang="zh-CN" altLang="zh-CN" dirty="0">
                <a:effectLst/>
              </a:rPr>
            </a:br>
            <a:r>
              <a:rPr lang="en-US" altLang="zh-CN" b="0" dirty="0" smtClean="0">
                <a:effectLst/>
              </a:rPr>
              <a:t>2.2.1  </a:t>
            </a:r>
            <a:r>
              <a:rPr lang="zh-CN" altLang="zh-CN" b="0" dirty="0" smtClean="0">
                <a:effectLst/>
              </a:rPr>
              <a:t>对称加密</a:t>
            </a:r>
            <a:endParaRPr lang="zh-CN" altLang="en-US" dirty="0"/>
          </a:p>
        </p:txBody>
      </p:sp>
      <p:sp>
        <p:nvSpPr>
          <p:cNvPr id="4" name="日期占位符 3"/>
          <p:cNvSpPr>
            <a:spLocks noGrp="1"/>
          </p:cNvSpPr>
          <p:nvPr>
            <p:ph type="dt" sz="quarter" idx="10"/>
          </p:nvPr>
        </p:nvSpPr>
        <p:spPr/>
        <p:txBody>
          <a:bodyPr/>
          <a:lstStyle/>
          <a:p>
            <a:pPr>
              <a:defRPr/>
            </a:pPr>
            <a:fld id="{3A1FEECD-EE91-4412-B9CF-542EB9152248}" type="datetime1">
              <a:rPr lang="zh-CN" altLang="en-US" smtClean="0"/>
            </a:fld>
            <a:endParaRPr lang="en-US" altLang="zh-CN"/>
          </a:p>
        </p:txBody>
      </p:sp>
      <p:sp>
        <p:nvSpPr>
          <p:cNvPr id="5" name="灯片编号占位符 4"/>
          <p:cNvSpPr>
            <a:spLocks noGrp="1"/>
          </p:cNvSpPr>
          <p:nvPr>
            <p:ph type="sldNum" sz="quarter" idx="12"/>
          </p:nvPr>
        </p:nvSpPr>
        <p:spPr/>
        <p:txBody>
          <a:bodyPr/>
          <a:lstStyle/>
          <a:p>
            <a:pPr>
              <a:defRPr/>
            </a:pPr>
            <a:fld id="{DCE8B1F4-AAFD-42FA-83DE-90F49358F8A5}" type="slidenum">
              <a:rPr lang="en-US" altLang="zh-CN" smtClean="0"/>
            </a:fld>
            <a:endParaRPr lang="en-US" altLang="zh-CN"/>
          </a:p>
        </p:txBody>
      </p:sp>
      <p:pic>
        <p:nvPicPr>
          <p:cNvPr id="9221" name="Picture 2" descr="Large confetti"/>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1835150" y="1412875"/>
            <a:ext cx="4752975" cy="3311525"/>
          </a:xfrm>
          <a:noFill/>
          <a:extLst>
            <a:ext uri="{91240B29-F687-4F45-9708-019B960494DF}">
              <a14:hiddenLine xmlns:a14="http://schemas.microsoft.com/office/drawing/2010/main" w="12700">
                <a:solidFill>
                  <a:schemeClr val="tx1"/>
                </a:solidFill>
                <a:prstDash val="solid"/>
                <a:miter lim="800000"/>
                <a:headEnd type="none" w="sm" len="sm"/>
                <a:tailEnd type="none" w="sm" len="sm"/>
              </a14:hiddenLine>
            </a:ext>
          </a:extLst>
        </p:spPr>
      </p:pic>
    </p:spTree>
  </p:cSld>
  <p:clrMapOvr>
    <a:masterClrMapping/>
  </p:clrMapOvr>
</p:sld>
</file>

<file path=ppt/theme/theme1.xml><?xml version="1.0" encoding="utf-8"?>
<a:theme xmlns:a="http://schemas.openxmlformats.org/drawingml/2006/main" name="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演示文稿电子商务案例分析2">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幼圆"/>
        <a:cs typeface=""/>
      </a:majorFont>
      <a:minorFont>
        <a:latin typeface="Tahoma"/>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第1章</Template>
  <TotalTime>0</TotalTime>
  <Words>19944</Words>
  <Application>WPS 演示</Application>
  <PresentationFormat>全屏显示(4:3)</PresentationFormat>
  <Paragraphs>881</Paragraphs>
  <Slides>84</Slides>
  <Notes>0</Notes>
  <HiddenSlides>0</HiddenSlides>
  <MMClips>0</MMClips>
  <ScaleCrop>false</ScaleCrop>
  <HeadingPairs>
    <vt:vector size="6" baseType="variant">
      <vt:variant>
        <vt:lpstr>已用的字体</vt:lpstr>
      </vt:variant>
      <vt:variant>
        <vt:i4>13</vt:i4>
      </vt:variant>
      <vt:variant>
        <vt:lpstr>主题</vt:lpstr>
      </vt:variant>
      <vt:variant>
        <vt:i4>6</vt:i4>
      </vt:variant>
      <vt:variant>
        <vt:lpstr>幻灯片标题</vt:lpstr>
      </vt:variant>
      <vt:variant>
        <vt:i4>84</vt:i4>
      </vt:variant>
    </vt:vector>
  </HeadingPairs>
  <TitlesOfParts>
    <vt:vector size="103" baseType="lpstr">
      <vt:lpstr>Arial</vt:lpstr>
      <vt:lpstr>宋体</vt:lpstr>
      <vt:lpstr>Wingdings</vt:lpstr>
      <vt:lpstr>楷体_GB2312</vt:lpstr>
      <vt:lpstr>Tahoma</vt:lpstr>
      <vt:lpstr>幼圆</vt:lpstr>
      <vt:lpstr>Times New Roman</vt:lpstr>
      <vt:lpstr>黑体</vt:lpstr>
      <vt:lpstr>华文细黑</vt:lpstr>
      <vt:lpstr>楷体</vt:lpstr>
      <vt:lpstr>微软雅黑</vt:lpstr>
      <vt:lpstr>新宋体</vt:lpstr>
      <vt:lpstr>幼圆</vt:lpstr>
      <vt:lpstr>第1章</vt:lpstr>
      <vt:lpstr>自定义设计方案</vt:lpstr>
      <vt:lpstr>演示文稿电子商务案例分析2</vt:lpstr>
      <vt:lpstr>1_第1章</vt:lpstr>
      <vt:lpstr>Blends</vt:lpstr>
      <vt:lpstr>1_自定义设计方案</vt:lpstr>
      <vt:lpstr>第2章 信息加密技术</vt:lpstr>
      <vt:lpstr>本章目录</vt:lpstr>
      <vt:lpstr>本章目录</vt:lpstr>
      <vt:lpstr>  第2章 信息加密技术</vt:lpstr>
      <vt:lpstr>2.1加密与解密基本知识</vt:lpstr>
      <vt:lpstr>2.1加密与解密基本知识</vt:lpstr>
      <vt:lpstr>2.1加密与解密基本知识</vt:lpstr>
      <vt:lpstr> 2.2对称加密与非对称加密</vt:lpstr>
      <vt:lpstr> 2.2.1  对称加密</vt:lpstr>
      <vt:lpstr> 2．对称密钥算法介绍</vt:lpstr>
      <vt:lpstr> （2）改进的DES算法</vt:lpstr>
      <vt:lpstr>（2）改进的DES算法</vt:lpstr>
      <vt:lpstr>（2）改进的DES算法</vt:lpstr>
      <vt:lpstr>（2）改进的DES算法</vt:lpstr>
      <vt:lpstr> （2）流密码</vt:lpstr>
      <vt:lpstr>同步流密码</vt:lpstr>
      <vt:lpstr>自同步流密码</vt:lpstr>
      <vt:lpstr>自同步流密码</vt:lpstr>
      <vt:lpstr> （3）分组密码</vt:lpstr>
      <vt:lpstr> 几种常用的分组密码的加密算法。</vt:lpstr>
      <vt:lpstr> ②FEAL-8密码算法</vt:lpstr>
      <vt:lpstr>PowerPoint 演示文稿</vt:lpstr>
      <vt:lpstr>PowerPoint 演示文稿</vt:lpstr>
      <vt:lpstr>⑥ AES算法</vt:lpstr>
      <vt:lpstr> 2.2.2  非对称加密</vt:lpstr>
      <vt:lpstr>非对称加密</vt:lpstr>
      <vt:lpstr> 2．非对称密钥算法介绍</vt:lpstr>
      <vt:lpstr>PowerPoint 演示文稿</vt:lpstr>
      <vt:lpstr>PowerPoint 演示文稿</vt:lpstr>
      <vt:lpstr> Elgamal算法</vt:lpstr>
      <vt:lpstr> 背包公钥体制</vt:lpstr>
      <vt:lpstr>PowerPoint 演示文稿</vt:lpstr>
      <vt:lpstr> 2.2.3  对称加密与非对称加密算法的比较</vt:lpstr>
      <vt:lpstr>PowerPoint 演示文稿</vt:lpstr>
      <vt:lpstr> 2.3数字信封技术</vt:lpstr>
      <vt:lpstr> 2.数字信封技术的实质</vt:lpstr>
      <vt:lpstr> 3.数字信封技术密钥的更换</vt:lpstr>
      <vt:lpstr> 2.4数字签名技术</vt:lpstr>
      <vt:lpstr>PowerPoint 演示文稿</vt:lpstr>
      <vt:lpstr> 2．数字签名的实现</vt:lpstr>
      <vt:lpstr>PowerPoint 演示文稿</vt:lpstr>
      <vt:lpstr>3.数字签名是如何完成与手写签名类同的功能的呢</vt:lpstr>
      <vt:lpstr>PowerPoint 演示文稿</vt:lpstr>
      <vt:lpstr> 4.数字签名在电子商务中的应用</vt:lpstr>
      <vt:lpstr>PowerPoint 演示文稿</vt:lpstr>
      <vt:lpstr>PowerPoint 演示文稿</vt:lpstr>
      <vt:lpstr>PowerPoint 演示文稿</vt:lpstr>
      <vt:lpstr>PowerPoint 演示文稿</vt:lpstr>
      <vt:lpstr> 2.5电子商务认证技术</vt:lpstr>
      <vt:lpstr>PowerPoint 演示文稿</vt:lpstr>
      <vt:lpstr> 2.身份认证的方法</vt:lpstr>
      <vt:lpstr>PowerPoint 演示文稿</vt:lpstr>
      <vt:lpstr> 3.身份认证协议</vt:lpstr>
      <vt:lpstr>PowerPoint 演示文稿</vt:lpstr>
      <vt:lpstr>PowerPoint 演示文稿</vt:lpstr>
      <vt:lpstr>PowerPoint 演示文稿</vt:lpstr>
      <vt:lpstr> 2.5.2 认证中心</vt:lpstr>
      <vt:lpstr>CA的树型验证结构</vt:lpstr>
      <vt:lpstr>PowerPoint 演示文稿</vt:lpstr>
      <vt:lpstr>2.5.2  数字证书（U盾）</vt:lpstr>
      <vt:lpstr>PowerPoint 演示文稿</vt:lpstr>
      <vt:lpstr>PowerPoint 演示文稿</vt:lpstr>
      <vt:lpstr>PowerPoint 演示文稿</vt:lpstr>
      <vt:lpstr>PowerPoint 演示文稿</vt:lpstr>
      <vt:lpstr> 5. U盾</vt:lpstr>
      <vt:lpstr>PowerPoint 演示文稿</vt:lpstr>
      <vt:lpstr> 2.5.3  公钥基础设施</vt:lpstr>
      <vt:lpstr> 2.PKI的原理</vt:lpstr>
      <vt:lpstr> 3.PKI应用</vt:lpstr>
      <vt:lpstr>2.6电子邮件加密</vt:lpstr>
      <vt:lpstr> 2.6.2 电子邮件加密的使用方式</vt:lpstr>
      <vt:lpstr> 2.7网络传输加密</vt:lpstr>
      <vt:lpstr> 2.7.2 节点加密</vt:lpstr>
      <vt:lpstr> 2.7.3 端到端加密</vt:lpstr>
      <vt:lpstr> 2.8数据库安全</vt:lpstr>
      <vt:lpstr> 2.8.2  数据库系统安全的含义</vt:lpstr>
      <vt:lpstr>PowerPoint 演示文稿</vt:lpstr>
      <vt:lpstr> 2.8.3  数据库的安全特性</vt:lpstr>
      <vt:lpstr>2.8.4  常见的攻击数据库的方法</vt:lpstr>
      <vt:lpstr>2.8.5  数据库的安全控制措施</vt:lpstr>
      <vt:lpstr>2.8.5  数据库的安全控制措施</vt:lpstr>
      <vt:lpstr>2.8.5  数据库的安全控制措施</vt:lpstr>
      <vt:lpstr>2.8.5  数据库的安全控制措施</vt:lpstr>
      <vt:lpstr>2.8.5  数据库的安全控制措施</vt:lpstr>
    </vt:vector>
  </TitlesOfParts>
  <Company>abc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xiaoxia</dc:creator>
  <cp:lastModifiedBy>Administrator</cp:lastModifiedBy>
  <cp:revision>119</cp:revision>
  <dcterms:created xsi:type="dcterms:W3CDTF">2006-09-08T01:11:00Z</dcterms:created>
  <dcterms:modified xsi:type="dcterms:W3CDTF">2016-12-25T12:41:21Z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