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5"/>
  </p:notesMasterIdLst>
  <p:sldIdLst>
    <p:sldId id="256" r:id="rId2"/>
    <p:sldId id="257" r:id="rId3"/>
    <p:sldId id="258" r:id="rId4"/>
    <p:sldId id="286" r:id="rId5"/>
    <p:sldId id="288" r:id="rId6"/>
    <p:sldId id="289" r:id="rId7"/>
    <p:sldId id="290" r:id="rId8"/>
    <p:sldId id="291" r:id="rId9"/>
    <p:sldId id="292" r:id="rId10"/>
    <p:sldId id="293" r:id="rId11"/>
    <p:sldId id="295" r:id="rId12"/>
    <p:sldId id="259"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309" r:id="rId27"/>
    <p:sldId id="310" r:id="rId28"/>
    <p:sldId id="311" r:id="rId29"/>
    <p:sldId id="312" r:id="rId30"/>
    <p:sldId id="313" r:id="rId31"/>
    <p:sldId id="314" r:id="rId32"/>
    <p:sldId id="315" r:id="rId33"/>
    <p:sldId id="316" r:id="rId34"/>
    <p:sldId id="317" r:id="rId35"/>
    <p:sldId id="318" r:id="rId36"/>
    <p:sldId id="319" r:id="rId37"/>
    <p:sldId id="320" r:id="rId38"/>
    <p:sldId id="321" r:id="rId39"/>
    <p:sldId id="322" r:id="rId40"/>
    <p:sldId id="323" r:id="rId41"/>
    <p:sldId id="324" r:id="rId42"/>
    <p:sldId id="325" r:id="rId43"/>
    <p:sldId id="326" r:id="rId44"/>
    <p:sldId id="327" r:id="rId45"/>
    <p:sldId id="328" r:id="rId46"/>
    <p:sldId id="329" r:id="rId47"/>
    <p:sldId id="330" r:id="rId48"/>
    <p:sldId id="331" r:id="rId49"/>
    <p:sldId id="332" r:id="rId50"/>
    <p:sldId id="333" r:id="rId51"/>
    <p:sldId id="334" r:id="rId52"/>
    <p:sldId id="335" r:id="rId53"/>
    <p:sldId id="336" r:id="rId54"/>
    <p:sldId id="337" r:id="rId55"/>
    <p:sldId id="338" r:id="rId56"/>
    <p:sldId id="339" r:id="rId57"/>
    <p:sldId id="341" r:id="rId58"/>
    <p:sldId id="340" r:id="rId59"/>
    <p:sldId id="342" r:id="rId60"/>
    <p:sldId id="343" r:id="rId61"/>
    <p:sldId id="344" r:id="rId62"/>
    <p:sldId id="345" r:id="rId63"/>
    <p:sldId id="285" r:id="rId64"/>
  </p:sldIdLst>
  <p:sldSz cx="12192000" cy="6858000"/>
  <p:notesSz cx="6858000" cy="9144000"/>
  <p:embeddedFontLst>
    <p:embeddedFont>
      <p:font typeface="Century Gothic" panose="020B0502020202020204" pitchFamily="34" charset="0"/>
      <p:regular r:id="rId66"/>
      <p:bold r:id="rId67"/>
      <p:italic r:id="rId68"/>
      <p:boldItalic r:id="rId69"/>
    </p:embeddedFont>
    <p:embeddedFont>
      <p:font typeface="汉仪菱心体简" panose="02010609000101010101" pitchFamily="49" charset="-122"/>
      <p:regular r:id="rId70"/>
    </p:embeddedFont>
    <p:embeddedFont>
      <p:font typeface="Calibri Light" panose="020F0302020204030204" pitchFamily="34" charset="0"/>
      <p:regular r:id="rId71"/>
      <p:italic r:id="rId72"/>
    </p:embeddedFont>
    <p:embeddedFont>
      <p:font typeface="MStiffHei HKS UltraBold" panose="00000900000000000000" pitchFamily="2" charset="-120"/>
      <p:regular r:id="rId73"/>
    </p:embeddedFont>
    <p:embeddedFont>
      <p:font typeface="方正兰亭超细黑简体" panose="02000000000000000000" pitchFamily="2" charset="-122"/>
      <p:regular r:id="rId74"/>
    </p:embeddedFont>
    <p:embeddedFont>
      <p:font typeface="Calibri" panose="020F0502020204030204" pitchFamily="34" charset="0"/>
      <p:regular r:id="rId75"/>
      <p:bold r:id="rId76"/>
      <p:italic r:id="rId77"/>
      <p:boldItalic r:id="rId7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97E92"/>
    <a:srgbClr val="00A7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116" d="100"/>
          <a:sy n="116" d="100"/>
        </p:scale>
        <p:origin x="35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font" Target="fonts/font3.fntdata"/><Relationship Id="rId76" Type="http://schemas.openxmlformats.org/officeDocument/2006/relationships/font" Target="fonts/font11.fntdata"/><Relationship Id="rId7" Type="http://schemas.openxmlformats.org/officeDocument/2006/relationships/slide" Target="slides/slide6.xml"/><Relationship Id="rId71"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1.fntdata"/><Relationship Id="rId74" Type="http://schemas.openxmlformats.org/officeDocument/2006/relationships/font" Target="fonts/font9.fntdata"/><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73" Type="http://schemas.openxmlformats.org/officeDocument/2006/relationships/font" Target="fonts/font8.fntdata"/><Relationship Id="rId78" Type="http://schemas.openxmlformats.org/officeDocument/2006/relationships/font" Target="fonts/font13.fntdata"/><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4.fntdata"/><Relationship Id="rId77"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7.fntdata"/><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5.fntdata"/><Relationship Id="rId75"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55E673-3B55-49C6-B5DB-009FEA116A77}" type="datetimeFigureOut">
              <a:rPr lang="zh-CN" altLang="en-US" smtClean="0"/>
              <a:t>2015/8/10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9746D7-FE24-4286-A017-AF58FAB5BBA6}" type="slidenum">
              <a:rPr lang="zh-CN" altLang="en-US" smtClean="0"/>
              <a:t>‹#›</a:t>
            </a:fld>
            <a:endParaRPr lang="zh-CN" altLang="en-US"/>
          </a:p>
        </p:txBody>
      </p:sp>
    </p:spTree>
    <p:extLst>
      <p:ext uri="{BB962C8B-B14F-4D97-AF65-F5344CB8AC3E}">
        <p14:creationId xmlns:p14="http://schemas.microsoft.com/office/powerpoint/2010/main" val="1489958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9746D7-FE24-4286-A017-AF58FAB5BBA6}" type="slidenum">
              <a:rPr lang="zh-CN" altLang="en-US" smtClean="0"/>
              <a:t>10</a:t>
            </a:fld>
            <a:endParaRPr lang="zh-CN" altLang="en-US"/>
          </a:p>
        </p:txBody>
      </p:sp>
    </p:spTree>
    <p:extLst>
      <p:ext uri="{BB962C8B-B14F-4D97-AF65-F5344CB8AC3E}">
        <p14:creationId xmlns:p14="http://schemas.microsoft.com/office/powerpoint/2010/main" val="2647031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9746D7-FE24-4286-A017-AF58FAB5BBA6}" type="slidenum">
              <a:rPr lang="zh-CN" altLang="en-US" smtClean="0"/>
              <a:t>13</a:t>
            </a:fld>
            <a:endParaRPr lang="zh-CN" altLang="en-US"/>
          </a:p>
        </p:txBody>
      </p:sp>
    </p:spTree>
    <p:extLst>
      <p:ext uri="{BB962C8B-B14F-4D97-AF65-F5344CB8AC3E}">
        <p14:creationId xmlns:p14="http://schemas.microsoft.com/office/powerpoint/2010/main" val="1901017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9746D7-FE24-4286-A017-AF58FAB5BBA6}" type="slidenum">
              <a:rPr lang="zh-CN" altLang="en-US" smtClean="0"/>
              <a:t>14</a:t>
            </a:fld>
            <a:endParaRPr lang="zh-CN" altLang="en-US"/>
          </a:p>
        </p:txBody>
      </p:sp>
    </p:spTree>
    <p:extLst>
      <p:ext uri="{BB962C8B-B14F-4D97-AF65-F5344CB8AC3E}">
        <p14:creationId xmlns:p14="http://schemas.microsoft.com/office/powerpoint/2010/main" val="2995113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9746D7-FE24-4286-A017-AF58FAB5BBA6}" type="slidenum">
              <a:rPr lang="zh-CN" altLang="en-US" smtClean="0"/>
              <a:t>15</a:t>
            </a:fld>
            <a:endParaRPr lang="zh-CN" altLang="en-US"/>
          </a:p>
        </p:txBody>
      </p:sp>
    </p:spTree>
    <p:extLst>
      <p:ext uri="{BB962C8B-B14F-4D97-AF65-F5344CB8AC3E}">
        <p14:creationId xmlns:p14="http://schemas.microsoft.com/office/powerpoint/2010/main" val="4072485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9746D7-FE24-4286-A017-AF58FAB5BBA6}" type="slidenum">
              <a:rPr lang="zh-CN" altLang="en-US" smtClean="0"/>
              <a:t>16</a:t>
            </a:fld>
            <a:endParaRPr lang="zh-CN" altLang="en-US"/>
          </a:p>
        </p:txBody>
      </p:sp>
    </p:spTree>
    <p:extLst>
      <p:ext uri="{BB962C8B-B14F-4D97-AF65-F5344CB8AC3E}">
        <p14:creationId xmlns:p14="http://schemas.microsoft.com/office/powerpoint/2010/main" val="39459399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9746D7-FE24-4286-A017-AF58FAB5BBA6}" type="slidenum">
              <a:rPr lang="zh-CN" altLang="en-US" smtClean="0"/>
              <a:t>39</a:t>
            </a:fld>
            <a:endParaRPr lang="zh-CN" altLang="en-US"/>
          </a:p>
        </p:txBody>
      </p:sp>
    </p:spTree>
    <p:extLst>
      <p:ext uri="{BB962C8B-B14F-4D97-AF65-F5344CB8AC3E}">
        <p14:creationId xmlns:p14="http://schemas.microsoft.com/office/powerpoint/2010/main" val="3269341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9746D7-FE24-4286-A017-AF58FAB5BBA6}" type="slidenum">
              <a:rPr lang="zh-CN" altLang="en-US" smtClean="0"/>
              <a:t>40</a:t>
            </a:fld>
            <a:endParaRPr lang="zh-CN" altLang="en-US"/>
          </a:p>
        </p:txBody>
      </p:sp>
    </p:spTree>
    <p:extLst>
      <p:ext uri="{BB962C8B-B14F-4D97-AF65-F5344CB8AC3E}">
        <p14:creationId xmlns:p14="http://schemas.microsoft.com/office/powerpoint/2010/main" val="1480537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9746D7-FE24-4286-A017-AF58FAB5BBA6}" type="slidenum">
              <a:rPr lang="zh-CN" altLang="en-US" smtClean="0"/>
              <a:t>41</a:t>
            </a:fld>
            <a:endParaRPr lang="zh-CN" altLang="en-US"/>
          </a:p>
        </p:txBody>
      </p:sp>
    </p:spTree>
    <p:extLst>
      <p:ext uri="{BB962C8B-B14F-4D97-AF65-F5344CB8AC3E}">
        <p14:creationId xmlns:p14="http://schemas.microsoft.com/office/powerpoint/2010/main" val="11388531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9746D7-FE24-4286-A017-AF58FAB5BBA6}" type="slidenum">
              <a:rPr lang="zh-CN" altLang="en-US" smtClean="0"/>
              <a:t>45</a:t>
            </a:fld>
            <a:endParaRPr lang="zh-CN" altLang="en-US"/>
          </a:p>
        </p:txBody>
      </p:sp>
    </p:spTree>
    <p:extLst>
      <p:ext uri="{BB962C8B-B14F-4D97-AF65-F5344CB8AC3E}">
        <p14:creationId xmlns:p14="http://schemas.microsoft.com/office/powerpoint/2010/main" val="899905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A8F914E-CD4D-4D90-9ACE-B6BB2BE646F8}"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B857CB-0606-4337-8978-36BA4A7E8332}" type="slidenum">
              <a:rPr lang="zh-CN" altLang="en-US" smtClean="0"/>
              <a:t>‹#›</a:t>
            </a:fld>
            <a:endParaRPr lang="zh-CN" altLang="en-US"/>
          </a:p>
        </p:txBody>
      </p:sp>
    </p:spTree>
    <p:extLst>
      <p:ext uri="{BB962C8B-B14F-4D97-AF65-F5344CB8AC3E}">
        <p14:creationId xmlns:p14="http://schemas.microsoft.com/office/powerpoint/2010/main" val="1745854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8F914E-CD4D-4D90-9ACE-B6BB2BE646F8}"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B857CB-0606-4337-8978-36BA4A7E8332}" type="slidenum">
              <a:rPr lang="zh-CN" altLang="en-US" smtClean="0"/>
              <a:t>‹#›</a:t>
            </a:fld>
            <a:endParaRPr lang="zh-CN" altLang="en-US"/>
          </a:p>
        </p:txBody>
      </p:sp>
    </p:spTree>
    <p:extLst>
      <p:ext uri="{BB962C8B-B14F-4D97-AF65-F5344CB8AC3E}">
        <p14:creationId xmlns:p14="http://schemas.microsoft.com/office/powerpoint/2010/main" val="1527994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8F914E-CD4D-4D90-9ACE-B6BB2BE646F8}"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B857CB-0606-4337-8978-36BA4A7E8332}" type="slidenum">
              <a:rPr lang="zh-CN" altLang="en-US" smtClean="0"/>
              <a:t>‹#›</a:t>
            </a:fld>
            <a:endParaRPr lang="zh-CN" altLang="en-US"/>
          </a:p>
        </p:txBody>
      </p:sp>
    </p:spTree>
    <p:extLst>
      <p:ext uri="{BB962C8B-B14F-4D97-AF65-F5344CB8AC3E}">
        <p14:creationId xmlns:p14="http://schemas.microsoft.com/office/powerpoint/2010/main" val="4256543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5620943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0023695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8691188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9780494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8618312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0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448348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2729242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2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714443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8F914E-CD4D-4D90-9ACE-B6BB2BE646F8}"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B857CB-0606-4337-8978-36BA4A7E8332}" type="slidenum">
              <a:rPr lang="zh-CN" altLang="en-US" smtClean="0"/>
              <a:t>‹#›</a:t>
            </a:fld>
            <a:endParaRPr lang="zh-CN" altLang="en-US"/>
          </a:p>
        </p:txBody>
      </p:sp>
    </p:spTree>
    <p:extLst>
      <p:ext uri="{BB962C8B-B14F-4D97-AF65-F5344CB8AC3E}">
        <p14:creationId xmlns:p14="http://schemas.microsoft.com/office/powerpoint/2010/main" val="1491349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3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894160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A8F914E-CD4D-4D90-9ACE-B6BB2BE646F8}"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B857CB-0606-4337-8978-36BA4A7E8332}" type="slidenum">
              <a:rPr lang="zh-CN" altLang="en-US" smtClean="0"/>
              <a:t>‹#›</a:t>
            </a:fld>
            <a:endParaRPr lang="zh-CN" altLang="en-US"/>
          </a:p>
        </p:txBody>
      </p:sp>
    </p:spTree>
    <p:extLst>
      <p:ext uri="{BB962C8B-B14F-4D97-AF65-F5344CB8AC3E}">
        <p14:creationId xmlns:p14="http://schemas.microsoft.com/office/powerpoint/2010/main" val="13442461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A8F914E-CD4D-4D90-9ACE-B6BB2BE646F8}"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B857CB-0606-4337-8978-36BA4A7E8332}" type="slidenum">
              <a:rPr lang="zh-CN" altLang="en-US" smtClean="0"/>
              <a:t>‹#›</a:t>
            </a:fld>
            <a:endParaRPr lang="zh-CN" altLang="en-US"/>
          </a:p>
        </p:txBody>
      </p:sp>
    </p:spTree>
    <p:extLst>
      <p:ext uri="{BB962C8B-B14F-4D97-AF65-F5344CB8AC3E}">
        <p14:creationId xmlns:p14="http://schemas.microsoft.com/office/powerpoint/2010/main" val="1552772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A8F914E-CD4D-4D90-9ACE-B6BB2BE646F8}" type="datetimeFigureOut">
              <a:rPr lang="zh-CN" altLang="en-US" smtClean="0"/>
              <a:t>2015/8/10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CB857CB-0606-4337-8978-36BA4A7E8332}" type="slidenum">
              <a:rPr lang="zh-CN" altLang="en-US" smtClean="0"/>
              <a:t>‹#›</a:t>
            </a:fld>
            <a:endParaRPr lang="zh-CN" altLang="en-US"/>
          </a:p>
        </p:txBody>
      </p:sp>
    </p:spTree>
    <p:extLst>
      <p:ext uri="{BB962C8B-B14F-4D97-AF65-F5344CB8AC3E}">
        <p14:creationId xmlns:p14="http://schemas.microsoft.com/office/powerpoint/2010/main" val="2914663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A8F914E-CD4D-4D90-9ACE-B6BB2BE646F8}" type="datetimeFigureOut">
              <a:rPr lang="zh-CN" altLang="en-US" smtClean="0"/>
              <a:t>2015/8/10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CB857CB-0606-4337-8978-36BA4A7E8332}" type="slidenum">
              <a:rPr lang="zh-CN" altLang="en-US" smtClean="0"/>
              <a:t>‹#›</a:t>
            </a:fld>
            <a:endParaRPr lang="zh-CN" altLang="en-US"/>
          </a:p>
        </p:txBody>
      </p:sp>
    </p:spTree>
    <p:extLst>
      <p:ext uri="{BB962C8B-B14F-4D97-AF65-F5344CB8AC3E}">
        <p14:creationId xmlns:p14="http://schemas.microsoft.com/office/powerpoint/2010/main" val="4243069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A8F914E-CD4D-4D90-9ACE-B6BB2BE646F8}" type="datetimeFigureOut">
              <a:rPr lang="zh-CN" altLang="en-US" smtClean="0"/>
              <a:t>2015/8/10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CB857CB-0606-4337-8978-36BA4A7E8332}" type="slidenum">
              <a:rPr lang="zh-CN" altLang="en-US" smtClean="0"/>
              <a:t>‹#›</a:t>
            </a:fld>
            <a:endParaRPr lang="zh-CN" altLang="en-US"/>
          </a:p>
        </p:txBody>
      </p:sp>
    </p:spTree>
    <p:extLst>
      <p:ext uri="{BB962C8B-B14F-4D97-AF65-F5344CB8AC3E}">
        <p14:creationId xmlns:p14="http://schemas.microsoft.com/office/powerpoint/2010/main" val="9228355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A8F914E-CD4D-4D90-9ACE-B6BB2BE646F8}"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B857CB-0606-4337-8978-36BA4A7E8332}" type="slidenum">
              <a:rPr lang="zh-CN" altLang="en-US" smtClean="0"/>
              <a:t>‹#›</a:t>
            </a:fld>
            <a:endParaRPr lang="zh-CN" altLang="en-US"/>
          </a:p>
        </p:txBody>
      </p:sp>
    </p:spTree>
    <p:extLst>
      <p:ext uri="{BB962C8B-B14F-4D97-AF65-F5344CB8AC3E}">
        <p14:creationId xmlns:p14="http://schemas.microsoft.com/office/powerpoint/2010/main" val="2193594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A8F914E-CD4D-4D90-9ACE-B6BB2BE646F8}"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B857CB-0606-4337-8978-36BA4A7E8332}" type="slidenum">
              <a:rPr lang="zh-CN" altLang="en-US" smtClean="0"/>
              <a:t>‹#›</a:t>
            </a:fld>
            <a:endParaRPr lang="zh-CN" altLang="en-US"/>
          </a:p>
        </p:txBody>
      </p:sp>
    </p:spTree>
    <p:extLst>
      <p:ext uri="{BB962C8B-B14F-4D97-AF65-F5344CB8AC3E}">
        <p14:creationId xmlns:p14="http://schemas.microsoft.com/office/powerpoint/2010/main" val="2170804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8F914E-CD4D-4D90-9ACE-B6BB2BE646F8}" type="datetimeFigureOut">
              <a:rPr lang="zh-CN" altLang="en-US" smtClean="0"/>
              <a:t>2015/8/10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B857CB-0606-4337-8978-36BA4A7E8332}" type="slidenum">
              <a:rPr lang="zh-CN" altLang="en-US" smtClean="0"/>
              <a:t>‹#›</a:t>
            </a:fld>
            <a:endParaRPr lang="zh-CN" altLang="en-US"/>
          </a:p>
        </p:txBody>
      </p:sp>
    </p:spTree>
    <p:extLst>
      <p:ext uri="{BB962C8B-B14F-4D97-AF65-F5344CB8AC3E}">
        <p14:creationId xmlns:p14="http://schemas.microsoft.com/office/powerpoint/2010/main" val="37856662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70" r:id="rId15"/>
    <p:sldLayoutId id="2147483672" r:id="rId16"/>
    <p:sldLayoutId id="2147483679" r:id="rId17"/>
    <p:sldLayoutId id="2147483680" r:id="rId18"/>
    <p:sldLayoutId id="2147483681" r:id="rId19"/>
    <p:sldLayoutId id="2147483682"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xml"/><Relationship Id="rId4" Type="http://schemas.openxmlformats.org/officeDocument/2006/relationships/image" Target="../media/image2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Admin\Desktop\Nipic_2531170_201407191855282840001.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l="1013" r="18492" b="13172"/>
          <a:stretch/>
        </p:blipFill>
        <p:spPr bwMode="auto">
          <a:xfrm>
            <a:off x="-1" y="1"/>
            <a:ext cx="12192001" cy="685887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670984" y="0"/>
            <a:ext cx="2592701" cy="2084205"/>
            <a:chOff x="503238" y="0"/>
            <a:chExt cx="1944526" cy="1563154"/>
          </a:xfrm>
        </p:grpSpPr>
        <p:sp>
          <p:nvSpPr>
            <p:cNvPr id="5" name="矩形 4"/>
            <p:cNvSpPr/>
            <p:nvPr/>
          </p:nvSpPr>
          <p:spPr>
            <a:xfrm>
              <a:off x="503238" y="0"/>
              <a:ext cx="1944526" cy="1563154"/>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534378" y="339502"/>
              <a:ext cx="1273426" cy="684755"/>
            </a:xfrm>
            <a:prstGeom prst="rect">
              <a:avLst/>
            </a:prstGeom>
          </p:spPr>
          <p:txBody>
            <a:bodyPr wrap="none">
              <a:spAutoFit/>
            </a:bodyPr>
            <a:lstStyle/>
            <a:p>
              <a:r>
                <a:rPr lang="en-US" altLang="zh-CN" sz="5333" dirty="0">
                  <a:solidFill>
                    <a:schemeClr val="bg1"/>
                  </a:solidFill>
                  <a:latin typeface="Century Gothic" panose="020B0502020202020204" pitchFamily="34" charset="0"/>
                  <a:cs typeface="Arial" panose="020B0604020202020204" pitchFamily="34" charset="0"/>
                </a:rPr>
                <a:t>2015</a:t>
              </a:r>
            </a:p>
          </p:txBody>
        </p:sp>
        <p:sp>
          <p:nvSpPr>
            <p:cNvPr id="18" name="矩形 17"/>
            <p:cNvSpPr/>
            <p:nvPr/>
          </p:nvSpPr>
          <p:spPr>
            <a:xfrm>
              <a:off x="530370" y="973446"/>
              <a:ext cx="1565573" cy="438581"/>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Introduction of </a:t>
              </a:r>
            </a:p>
            <a:p>
              <a:r>
                <a:rPr lang="en-US" altLang="zh-CN" sz="1600" dirty="0">
                  <a:solidFill>
                    <a:schemeClr val="bg1"/>
                  </a:solidFill>
                  <a:latin typeface="Century Gothic" panose="020B0502020202020204" pitchFamily="34" charset="0"/>
                  <a:cs typeface="Arial" panose="020B0604020202020204" pitchFamily="34" charset="0"/>
                </a:rPr>
                <a:t>Computer Network</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27" name="TextBox 6"/>
          <p:cNvSpPr txBox="1"/>
          <p:nvPr/>
        </p:nvSpPr>
        <p:spPr>
          <a:xfrm>
            <a:off x="556468" y="6032873"/>
            <a:ext cx="2574014" cy="369332"/>
          </a:xfrm>
          <a:prstGeom prst="rect">
            <a:avLst/>
          </a:prstGeom>
          <a:noFill/>
        </p:spPr>
        <p:txBody>
          <a:bodyPr wrap="square" rtlCol="0">
            <a:spAutoFit/>
          </a:bodyPr>
          <a:lstStyle/>
          <a:p>
            <a:r>
              <a:rPr lang="zh-CN" altLang="en-US" i="1" dirty="0" smtClean="0">
                <a:solidFill>
                  <a:prstClr val="white"/>
                </a:solidFill>
                <a:latin typeface="汉仪菱心体简" pitchFamily="49" charset="-122"/>
                <a:ea typeface="汉仪菱心体简" pitchFamily="49" charset="-122"/>
              </a:rPr>
              <a:t>重庆电子工程职业学院</a:t>
            </a:r>
            <a:endParaRPr lang="zh-CN" altLang="en-US" i="1" dirty="0">
              <a:solidFill>
                <a:prstClr val="white"/>
              </a:solidFill>
              <a:latin typeface="汉仪菱心体简" pitchFamily="49" charset="-122"/>
              <a:ea typeface="汉仪菱心体简" pitchFamily="49" charset="-122"/>
            </a:endParaRPr>
          </a:p>
        </p:txBody>
      </p:sp>
      <p:sp>
        <p:nvSpPr>
          <p:cNvPr id="28" name="矩形 27"/>
          <p:cNvSpPr/>
          <p:nvPr/>
        </p:nvSpPr>
        <p:spPr>
          <a:xfrm>
            <a:off x="561866" y="2243219"/>
            <a:ext cx="7106433" cy="1261884"/>
          </a:xfrm>
          <a:prstGeom prst="rect">
            <a:avLst/>
          </a:prstGeom>
        </p:spPr>
        <p:txBody>
          <a:bodyPr wrap="none">
            <a:spAutoFit/>
          </a:bodyPr>
          <a:lstStyle/>
          <a:p>
            <a:r>
              <a:rPr lang="zh-CN" altLang="en-US" sz="4800" dirty="0" smtClean="0">
                <a:solidFill>
                  <a:srgbClr val="0070C0"/>
                </a:solidFill>
                <a:latin typeface="汉仪菱心体简" pitchFamily="49" charset="-122"/>
                <a:ea typeface="汉仪菱心体简" pitchFamily="49" charset="-122"/>
                <a:cs typeface="Arial" panose="020B0604020202020204" pitchFamily="34" charset="0"/>
              </a:rPr>
              <a:t>计算机网络基础</a:t>
            </a:r>
            <a:endParaRPr lang="en-US" altLang="zh-CN" sz="4800" dirty="0" smtClean="0">
              <a:solidFill>
                <a:srgbClr val="0070C0"/>
              </a:solidFill>
              <a:latin typeface="汉仪菱心体简" pitchFamily="49" charset="-122"/>
              <a:ea typeface="汉仪菱心体简" pitchFamily="49" charset="-122"/>
              <a:cs typeface="Arial" panose="020B0604020202020204" pitchFamily="34" charset="0"/>
            </a:endParaRPr>
          </a:p>
          <a:p>
            <a:r>
              <a:rPr lang="zh-CN" altLang="en-US" sz="2800" dirty="0" smtClean="0">
                <a:solidFill>
                  <a:srgbClr val="0070C0"/>
                </a:solidFill>
                <a:latin typeface="方正兰亭超细黑简体" panose="02000000000000000000" pitchFamily="2" charset="-122"/>
                <a:ea typeface="方正兰亭超细黑简体" panose="02000000000000000000" pitchFamily="2" charset="-122"/>
                <a:cs typeface="Arial" panose="020B0604020202020204" pitchFamily="34" charset="0"/>
              </a:rPr>
              <a:t>项目</a:t>
            </a:r>
            <a:r>
              <a:rPr lang="zh-CN" altLang="en-US" sz="2800" dirty="0">
                <a:solidFill>
                  <a:srgbClr val="0070C0"/>
                </a:solidFill>
                <a:latin typeface="方正兰亭超细黑简体" panose="02000000000000000000" pitchFamily="2" charset="-122"/>
                <a:ea typeface="方正兰亭超细黑简体" panose="02000000000000000000" pitchFamily="2" charset="-122"/>
                <a:cs typeface="Arial" panose="020B0604020202020204" pitchFamily="34" charset="0"/>
              </a:rPr>
              <a:t>二</a:t>
            </a:r>
            <a:r>
              <a:rPr lang="en-US" altLang="zh-CN" sz="2800" dirty="0" smtClean="0">
                <a:solidFill>
                  <a:srgbClr val="0070C0"/>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探索处理计算机网络问题的基本方法</a:t>
            </a:r>
            <a:endParaRPr lang="en-US" altLang="zh-CN"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234745803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5" presetClass="entr" presetSubtype="0" fill="hold" grpId="0" nodeType="withEffect">
                                  <p:stCondLst>
                                    <p:cond delay="500"/>
                                  </p:stCondLst>
                                  <p:iterate type="lt">
                                    <p:tmPct val="10000"/>
                                  </p:iterate>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strVal val="#ppt_w*0.70"/>
                                          </p:val>
                                        </p:tav>
                                        <p:tav tm="100000">
                                          <p:val>
                                            <p:strVal val="#ppt_w"/>
                                          </p:val>
                                        </p:tav>
                                      </p:tavLst>
                                    </p:anim>
                                    <p:anim calcmode="lin" valueType="num">
                                      <p:cBhvr>
                                        <p:cTn id="12" dur="500" fill="hold"/>
                                        <p:tgtEl>
                                          <p:spTgt spid="28"/>
                                        </p:tgtEl>
                                        <p:attrNameLst>
                                          <p:attrName>ppt_h</p:attrName>
                                        </p:attrNameLst>
                                      </p:cBhvr>
                                      <p:tavLst>
                                        <p:tav tm="0">
                                          <p:val>
                                            <p:strVal val="#ppt_h"/>
                                          </p:val>
                                        </p:tav>
                                        <p:tav tm="100000">
                                          <p:val>
                                            <p:strVal val="#ppt_h"/>
                                          </p:val>
                                        </p:tav>
                                      </p:tavLst>
                                    </p:anim>
                                    <p:animEffect transition="in" filter="fade">
                                      <p:cBhvr>
                                        <p:cTn id="13" dur="500"/>
                                        <p:tgtEl>
                                          <p:spTgt spid="28"/>
                                        </p:tgtEl>
                                      </p:cBhvr>
                                    </p:animEffect>
                                  </p:childTnLst>
                                </p:cTn>
                              </p:par>
                              <p:par>
                                <p:cTn id="14" presetID="2" presetClass="entr" presetSubtype="4" decel="100000" fill="hold" grpId="0" nodeType="withEffect">
                                  <p:stCondLst>
                                    <p:cond delay="200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7200122" y="1689433"/>
            <a:ext cx="4314544" cy="3742433"/>
            <a:chOff x="5400092" y="1267075"/>
            <a:chExt cx="3235908" cy="2806824"/>
          </a:xfrm>
        </p:grpSpPr>
        <p:sp>
          <p:nvSpPr>
            <p:cNvPr id="65" name="矩形 64"/>
            <p:cNvSpPr/>
            <p:nvPr/>
          </p:nvSpPr>
          <p:spPr>
            <a:xfrm>
              <a:off x="5777053" y="2588332"/>
              <a:ext cx="2858947" cy="1038746"/>
            </a:xfrm>
            <a:prstGeom prst="rect">
              <a:avLst/>
            </a:prstGeom>
          </p:spPr>
          <p:txBody>
            <a:bodyPr wrap="square">
              <a:spAutoFit/>
            </a:bodyPr>
            <a:lstStyle/>
            <a:p>
              <a:pPr>
                <a:lnSpc>
                  <a:spcPct val="150000"/>
                </a:lnSpc>
              </a:pPr>
              <a:r>
                <a:rPr lang="zh-CN" altLang="zh-CN" sz="1400" dirty="0"/>
                <a:t>协议数据单元就是在不同站点的各层对等实体之间，为实现该层协议所交换的信息单元</a:t>
              </a:r>
              <a:r>
                <a:rPr lang="zh-CN" altLang="zh-CN" sz="1400" dirty="0" smtClean="0"/>
                <a:t>。</a:t>
              </a:r>
              <a:endParaRPr lang="en-US" altLang="zh-CN" sz="1400" dirty="0" smtClean="0"/>
            </a:p>
            <a:p>
              <a:pPr>
                <a:lnSpc>
                  <a:spcPct val="150000"/>
                </a:lnSpc>
              </a:pPr>
              <a:r>
                <a:rPr lang="en-US" altLang="zh-CN" sz="1400" dirty="0" smtClean="0"/>
                <a:t>PDU</a:t>
              </a:r>
              <a:r>
                <a:rPr lang="zh-CN" altLang="zh-CN" sz="1400" dirty="0"/>
                <a:t>在不同的网络层次有各自不同的名称，其组成和功能不同，分别有着各自的</a:t>
              </a:r>
              <a:r>
                <a:rPr lang="zh-CN" altLang="zh-CN" sz="1400" dirty="0" smtClean="0"/>
                <a:t>特点</a:t>
              </a:r>
              <a:r>
                <a:rPr lang="zh-CN" altLang="en-US" sz="1400" dirty="0" smtClean="0"/>
                <a:t>。</a:t>
              </a:r>
              <a:endParaRPr lang="en-US" altLang="zh-CN" sz="1333"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284742"/>
            </a:xfrm>
            <a:prstGeom prst="rect">
              <a:avLst/>
            </a:prstGeom>
          </p:spPr>
          <p:txBody>
            <a:bodyPr wrap="square">
              <a:spAutoFit/>
            </a:bodyPr>
            <a:lstStyle/>
            <a:p>
              <a:r>
                <a:rPr lang="en-US" altLang="zh-CN" sz="1867" b="1" dirty="0" smtClean="0">
                  <a:solidFill>
                    <a:srgbClr val="0563B8"/>
                  </a:solidFill>
                  <a:latin typeface="Century Gothic" panose="020B0502020202020204" pitchFamily="34" charset="0"/>
                  <a:cs typeface="Arial" panose="020B0604020202020204" pitchFamily="34" charset="0"/>
                </a:rPr>
                <a:t>Protocol Data Unit</a:t>
              </a:r>
              <a:endParaRPr lang="en-US" altLang="zh-CN" sz="1867" b="1" dirty="0">
                <a:solidFill>
                  <a:srgbClr val="0563B8"/>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268523"/>
              <a:ext cx="1616677" cy="253915"/>
            </a:xfrm>
            <a:prstGeom prst="rect">
              <a:avLst/>
            </a:prstGeom>
          </p:spPr>
          <p:txBody>
            <a:bodyPr wrap="square">
              <a:spAutoFit/>
            </a:bodyPr>
            <a:lstStyle/>
            <a:p>
              <a:r>
                <a:rPr lang="en-US" altLang="zh-CN" sz="1600" dirty="0" smtClean="0">
                  <a:solidFill>
                    <a:schemeClr val="tx1">
                      <a:lumMod val="95000"/>
                      <a:lumOff val="5000"/>
                    </a:schemeClr>
                  </a:solidFill>
                  <a:latin typeface="Century Gothic" panose="020B0502020202020204" pitchFamily="34" charset="0"/>
                  <a:cs typeface="Arial" panose="020B0604020202020204" pitchFamily="34" charset="0"/>
                </a:rPr>
                <a:t>OSI</a:t>
              </a:r>
              <a:r>
                <a:rPr lang="zh-CN" altLang="en-US" sz="1600" dirty="0">
                  <a:solidFill>
                    <a:schemeClr val="tx1">
                      <a:lumMod val="95000"/>
                      <a:lumOff val="5000"/>
                    </a:schemeClr>
                  </a:solidFill>
                  <a:latin typeface="Century Gothic" panose="020B0502020202020204" pitchFamily="34" charset="0"/>
                  <a:cs typeface="Arial" panose="020B0604020202020204" pitchFamily="34" charset="0"/>
                </a:rPr>
                <a:t>各</a:t>
              </a:r>
              <a:r>
                <a:rPr lang="zh-CN" altLang="en-US" sz="1600" dirty="0" smtClean="0">
                  <a:solidFill>
                    <a:schemeClr val="tx1">
                      <a:lumMod val="95000"/>
                      <a:lumOff val="5000"/>
                    </a:schemeClr>
                  </a:solidFill>
                  <a:latin typeface="Century Gothic" panose="020B0502020202020204" pitchFamily="34" charset="0"/>
                  <a:cs typeface="Arial" panose="020B0604020202020204" pitchFamily="34" charset="0"/>
                </a:rPr>
                <a:t>层协议数据单元</a:t>
              </a:r>
              <a:endParaRPr lang="en-US" altLang="zh-CN" sz="16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17951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284742"/>
              <a:chOff x="969781" y="2018675"/>
              <a:chExt cx="820325" cy="284742"/>
            </a:xfrm>
          </p:grpSpPr>
          <p:sp>
            <p:nvSpPr>
              <p:cNvPr id="78" name="矩形 77"/>
              <p:cNvSpPr/>
              <p:nvPr/>
            </p:nvSpPr>
            <p:spPr>
              <a:xfrm>
                <a:off x="969781" y="2049043"/>
                <a:ext cx="820325" cy="247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44089" y="2018675"/>
                <a:ext cx="671708"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 </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3789157"/>
              <a:ext cx="705056" cy="284742"/>
              <a:chOff x="969781" y="2018675"/>
              <a:chExt cx="820325" cy="284742"/>
            </a:xfrm>
          </p:grpSpPr>
          <p:sp>
            <p:nvSpPr>
              <p:cNvPr id="82" name="矩形 81"/>
              <p:cNvSpPr/>
              <p:nvPr/>
            </p:nvSpPr>
            <p:spPr>
              <a:xfrm>
                <a:off x="969781" y="2049043"/>
                <a:ext cx="820325" cy="247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018675"/>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5804" y="3789157"/>
              <a:ext cx="705056" cy="284742"/>
              <a:chOff x="969781" y="2018675"/>
              <a:chExt cx="820325" cy="284742"/>
            </a:xfrm>
          </p:grpSpPr>
          <p:sp>
            <p:nvSpPr>
              <p:cNvPr id="91" name="矩形 90"/>
              <p:cNvSpPr/>
              <p:nvPr/>
            </p:nvSpPr>
            <p:spPr>
              <a:xfrm>
                <a:off x="969781" y="2049043"/>
                <a:ext cx="820325" cy="24704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1004224" y="2018675"/>
                <a:ext cx="751439"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When</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grpSp>
        <p:nvGrpSpPr>
          <p:cNvPr id="30" name="组合 29"/>
          <p:cNvGrpSpPr/>
          <p:nvPr/>
        </p:nvGrpSpPr>
        <p:grpSpPr>
          <a:xfrm>
            <a:off x="11856640" y="548680"/>
            <a:ext cx="335360" cy="882400"/>
            <a:chOff x="8892480" y="411510"/>
            <a:chExt cx="251520" cy="661800"/>
          </a:xfrm>
        </p:grpSpPr>
        <p:sp>
          <p:nvSpPr>
            <p:cNvPr id="31" name="矩形 30"/>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10</a:t>
              </a:r>
              <a:endParaRPr lang="zh-CN" altLang="en-US" sz="1067" dirty="0">
                <a:solidFill>
                  <a:schemeClr val="bg1"/>
                </a:solidFill>
                <a:latin typeface="Century Gothic" panose="020B0502020202020204" pitchFamily="34" charset="0"/>
              </a:endParaRPr>
            </a:p>
          </p:txBody>
        </p:sp>
        <p:grpSp>
          <p:nvGrpSpPr>
            <p:cNvPr id="33" name="组合 32"/>
            <p:cNvGrpSpPr/>
            <p:nvPr/>
          </p:nvGrpSpPr>
          <p:grpSpPr>
            <a:xfrm>
              <a:off x="8964240" y="819459"/>
              <a:ext cx="108000" cy="7834"/>
              <a:chOff x="8953171" y="848034"/>
              <a:chExt cx="130138" cy="7834"/>
            </a:xfrm>
          </p:grpSpPr>
          <p:cxnSp>
            <p:nvCxnSpPr>
              <p:cNvPr id="34" name="直接连接符 33"/>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6" name="矩形 35"/>
          <p:cNvSpPr/>
          <p:nvPr/>
        </p:nvSpPr>
        <p:spPr>
          <a:xfrm>
            <a:off x="549987" y="698680"/>
            <a:ext cx="3775393" cy="707886"/>
          </a:xfrm>
          <a:prstGeom prst="rect">
            <a:avLst/>
          </a:prstGeom>
        </p:spPr>
        <p:txBody>
          <a:bodyPr wrap="none">
            <a:spAutoFit/>
          </a:bodyPr>
          <a:lstStyle/>
          <a:p>
            <a:r>
              <a:rPr lang="zh-CN" altLang="en-US" sz="4000" dirty="0">
                <a:solidFill>
                  <a:srgbClr val="0070C0"/>
                </a:solidFill>
                <a:latin typeface="方正兰亭超细黑简体" pitchFamily="2" charset="-122"/>
                <a:ea typeface="方正兰亭超细黑简体" pitchFamily="2" charset="-122"/>
                <a:cs typeface="Arial" panose="020B0604020202020204" pitchFamily="34" charset="0"/>
              </a:rPr>
              <a:t>网络协议的分层</a:t>
            </a:r>
            <a:endParaRPr lang="en-US" altLang="zh-CN" sz="4000" dirty="0">
              <a:solidFill>
                <a:srgbClr val="0070C0"/>
              </a:solidFill>
              <a:latin typeface="方正兰亭超细黑简体" pitchFamily="2" charset="-122"/>
              <a:ea typeface="方正兰亭超细黑简体" pitchFamily="2" charset="-122"/>
              <a:cs typeface="Arial" panose="020B0604020202020204" pitchFamily="34" charset="0"/>
            </a:endParaRPr>
          </a:p>
        </p:txBody>
      </p:sp>
      <p:sp>
        <p:nvSpPr>
          <p:cNvPr id="29" name="矩形 28"/>
          <p:cNvSpPr/>
          <p:nvPr/>
        </p:nvSpPr>
        <p:spPr>
          <a:xfrm>
            <a:off x="549988" y="132235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协议数据单元</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4098" name="Picture 2" descr="02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8039" y="2148716"/>
            <a:ext cx="5807649" cy="3433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132526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1+#ppt_w/2"/>
                                          </p:val>
                                        </p:tav>
                                        <p:tav tm="100000">
                                          <p:val>
                                            <p:strVal val="#ppt_x"/>
                                          </p:val>
                                        </p:tav>
                                      </p:tavLst>
                                    </p:anim>
                                    <p:anim calcmode="lin" valueType="num">
                                      <p:cBhvr additive="base">
                                        <p:cTn id="8" dur="500" fill="hold"/>
                                        <p:tgtEl>
                                          <p:spTgt spid="409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49988" y="698680"/>
            <a:ext cx="3877985" cy="1085340"/>
            <a:chOff x="412490" y="524010"/>
            <a:chExt cx="2908490" cy="814005"/>
          </a:xfrm>
        </p:grpSpPr>
        <p:sp>
          <p:nvSpPr>
            <p:cNvPr id="2" name="矩形 1"/>
            <p:cNvSpPr/>
            <p:nvPr/>
          </p:nvSpPr>
          <p:spPr>
            <a:xfrm>
              <a:off x="412490" y="524010"/>
              <a:ext cx="2831546"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网络协议的分层</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991766"/>
              <a:ext cx="2908490"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层、服务与接口之间的关系</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20" name="矩形 19"/>
          <p:cNvSpPr/>
          <p:nvPr/>
        </p:nvSpPr>
        <p:spPr>
          <a:xfrm>
            <a:off x="549988" y="1940679"/>
            <a:ext cx="10964680" cy="627223"/>
          </a:xfrm>
          <a:prstGeom prst="rect">
            <a:avLst/>
          </a:prstGeom>
        </p:spPr>
        <p:txBody>
          <a:bodyPr wrap="square">
            <a:spAutoFit/>
          </a:bodyPr>
          <a:lstStyle/>
          <a:p>
            <a:pPr>
              <a:lnSpc>
                <a:spcPct val="114000"/>
              </a:lnSpc>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层向相邻的高层提供服务，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层向相邻的低层调用服务，相邻的高层协议通过服务访问点（</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Service Access Point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SAP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）调用低层协议（如用户和邮局两层之间</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SAP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看成投递信件的邮箱小孔，而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SAP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地址看成邮箱在这个城市中的位置）。</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048" name="组合 2047"/>
          <p:cNvGrpSpPr/>
          <p:nvPr/>
        </p:nvGrpSpPr>
        <p:grpSpPr>
          <a:xfrm>
            <a:off x="670984" y="2766239"/>
            <a:ext cx="5361344" cy="3507263"/>
            <a:chOff x="503238" y="2074680"/>
            <a:chExt cx="4021008" cy="2630448"/>
          </a:xfrm>
        </p:grpSpPr>
        <p:sp>
          <p:nvSpPr>
            <p:cNvPr id="21" name="矩形 20"/>
            <p:cNvSpPr/>
            <p:nvPr/>
          </p:nvSpPr>
          <p:spPr>
            <a:xfrm>
              <a:off x="503238" y="2074680"/>
              <a:ext cx="4021008" cy="26304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755576" y="2074680"/>
              <a:ext cx="435629" cy="510342"/>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矩形 24"/>
            <p:cNvSpPr/>
            <p:nvPr/>
          </p:nvSpPr>
          <p:spPr>
            <a:xfrm>
              <a:off x="753786" y="2607754"/>
              <a:ext cx="435629" cy="360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矩形 28"/>
            <p:cNvSpPr/>
            <p:nvPr/>
          </p:nvSpPr>
          <p:spPr>
            <a:xfrm>
              <a:off x="1475656" y="2459781"/>
              <a:ext cx="2988332" cy="1964096"/>
            </a:xfrm>
            <a:prstGeom prst="rect">
              <a:avLst/>
            </a:prstGeom>
          </p:spPr>
          <p:txBody>
            <a:bodyPr wrap="square">
              <a:spAutoFit/>
            </a:bodyPr>
            <a:lstStyle/>
            <a:p>
              <a:pPr marL="285750" indent="-285750">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服务</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的定义指明了该层做什么，而不是上层的实体如何访问这一层，或这一层是如何工作的</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接口</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告诉它上面的进程应该如何访问本层，它规定有哪些参数以及结果是什么，但并未说明本层内部是如何工作的</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每</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一层的</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对等（</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Peer-to-Peer</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是是本层内部的事情，它可以是任何协议，只要它能够提供所承诺的服务。</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1475656" y="2175057"/>
              <a:ext cx="1633545" cy="253916"/>
            </a:xfrm>
            <a:prstGeom prst="rect">
              <a:avLst/>
            </a:prstGeom>
          </p:spPr>
          <p:txBody>
            <a:bodyPr wrap="square">
              <a:spAutoFit/>
            </a:bodyPr>
            <a:lstStyle/>
            <a:p>
              <a:r>
                <a:rPr lang="zh-CN" altLang="en-US" sz="1600" dirty="0" smtClean="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rPr>
                <a:t>网络层次化结构：</a:t>
              </a:r>
              <a:endParaRPr lang="en-US" altLang="zh-CN" sz="1600" dirty="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7" name="矩形 36"/>
            <p:cNvSpPr/>
            <p:nvPr/>
          </p:nvSpPr>
          <p:spPr>
            <a:xfrm>
              <a:off x="691864" y="2110085"/>
              <a:ext cx="576064" cy="438581"/>
            </a:xfrm>
            <a:prstGeom prst="rect">
              <a:avLst/>
            </a:prstGeom>
          </p:spPr>
          <p:txBody>
            <a:bodyPr wrap="square">
              <a:spAutoFit/>
            </a:bodyPr>
            <a:lstStyle/>
            <a:p>
              <a:pPr algn="ctr"/>
              <a:r>
                <a:rPr lang="en-US" altLang="zh-CN" sz="3200" dirty="0" smtClean="0">
                  <a:solidFill>
                    <a:schemeClr val="bg1"/>
                  </a:solidFill>
                  <a:latin typeface="Century Gothic" panose="020B0502020202020204" pitchFamily="34" charset="0"/>
                  <a:cs typeface="Arial" panose="020B0604020202020204" pitchFamily="34" charset="0"/>
                </a:rPr>
                <a:t>01</a:t>
              </a:r>
              <a:endParaRPr lang="en-US" altLang="zh-CN" sz="32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23091"/>
            </a:xfrm>
            <a:prstGeom prst="rect">
              <a:avLst/>
            </a:prstGeom>
          </p:spPr>
          <p:txBody>
            <a:bodyPr wrap="square">
              <a:spAutoFit/>
            </a:bodyPr>
            <a:lstStyle/>
            <a:p>
              <a:r>
                <a:rPr lang="en-US" altLang="zh-CN" sz="1333" dirty="0" smtClean="0">
                  <a:solidFill>
                    <a:schemeClr val="bg1"/>
                  </a:solidFill>
                  <a:latin typeface="Century Gothic" panose="020B0502020202020204" pitchFamily="34" charset="0"/>
                  <a:cs typeface="Arial" panose="020B0604020202020204" pitchFamily="34" charset="0"/>
                </a:rPr>
                <a:t>  4th</a:t>
              </a:r>
              <a:endParaRPr lang="en-US" altLang="zh-CN" sz="1333" dirty="0">
                <a:solidFill>
                  <a:schemeClr val="bg1"/>
                </a:solidFill>
                <a:latin typeface="Century Gothic" panose="020B0502020202020204" pitchFamily="34" charset="0"/>
                <a:cs typeface="Arial" panose="020B0604020202020204" pitchFamily="34" charset="0"/>
              </a:endParaRPr>
            </a:p>
          </p:txBody>
        </p:sp>
      </p:grpSp>
      <p:grpSp>
        <p:nvGrpSpPr>
          <p:cNvPr id="36" name="组合 35"/>
          <p:cNvGrpSpPr/>
          <p:nvPr/>
        </p:nvGrpSpPr>
        <p:grpSpPr>
          <a:xfrm>
            <a:off x="11856640" y="548680"/>
            <a:ext cx="335360" cy="882400"/>
            <a:chOff x="8892480" y="411510"/>
            <a:chExt cx="251520" cy="661800"/>
          </a:xfrm>
        </p:grpSpPr>
        <p:sp>
          <p:nvSpPr>
            <p:cNvPr id="39" name="矩形 38"/>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11</a:t>
              </a:r>
              <a:endParaRPr lang="zh-CN" altLang="en-US" sz="1067" dirty="0">
                <a:solidFill>
                  <a:schemeClr val="bg1"/>
                </a:solidFill>
                <a:latin typeface="Century Gothic" panose="020B0502020202020204" pitchFamily="34" charset="0"/>
              </a:endParaRPr>
            </a:p>
          </p:txBody>
        </p:sp>
        <p:grpSp>
          <p:nvGrpSpPr>
            <p:cNvPr id="41" name="组合 40"/>
            <p:cNvGrpSpPr/>
            <p:nvPr/>
          </p:nvGrpSpPr>
          <p:grpSpPr>
            <a:xfrm>
              <a:off x="8964240" y="819459"/>
              <a:ext cx="108000" cy="7834"/>
              <a:chOff x="8953171" y="848034"/>
              <a:chExt cx="130138" cy="7834"/>
            </a:xfrm>
          </p:grpSpPr>
          <p:cxnSp>
            <p:nvCxnSpPr>
              <p:cNvPr id="42" name="直接连接符 41"/>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0295" y="2766239"/>
            <a:ext cx="4629991" cy="3507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9340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18" presetClass="entr" presetSubtype="9" fill="hold" nodeType="withEffect">
                                  <p:stCondLst>
                                    <p:cond delay="1000"/>
                                  </p:stCondLst>
                                  <p:childTnLst>
                                    <p:set>
                                      <p:cBhvr>
                                        <p:cTn id="10" dur="1" fill="hold">
                                          <p:stCondLst>
                                            <p:cond delay="0"/>
                                          </p:stCondLst>
                                        </p:cTn>
                                        <p:tgtEl>
                                          <p:spTgt spid="5122"/>
                                        </p:tgtEl>
                                        <p:attrNameLst>
                                          <p:attrName>style.visibility</p:attrName>
                                        </p:attrNameLst>
                                      </p:cBhvr>
                                      <p:to>
                                        <p:strVal val="visible"/>
                                      </p:to>
                                    </p:set>
                                    <p:animEffect transition="in" filter="strips(upLeft)">
                                      <p:cBhvr>
                                        <p:cTn id="11" dur="1000"/>
                                        <p:tgtEl>
                                          <p:spTgt spid="5122"/>
                                        </p:tgtEl>
                                      </p:cBhvr>
                                    </p:animEffect>
                                  </p:childTnLst>
                                </p:cTn>
                              </p:par>
                              <p:par>
                                <p:cTn id="12" presetID="12" presetClass="entr" presetSubtype="2" fill="hold" nodeType="withEffect">
                                  <p:stCondLst>
                                    <p:cond delay="2000"/>
                                  </p:stCondLst>
                                  <p:childTnLst>
                                    <p:set>
                                      <p:cBhvr>
                                        <p:cTn id="13" dur="1" fill="hold">
                                          <p:stCondLst>
                                            <p:cond delay="0"/>
                                          </p:stCondLst>
                                        </p:cTn>
                                        <p:tgtEl>
                                          <p:spTgt spid="2048"/>
                                        </p:tgtEl>
                                        <p:attrNameLst>
                                          <p:attrName>style.visibility</p:attrName>
                                        </p:attrNameLst>
                                      </p:cBhvr>
                                      <p:to>
                                        <p:strVal val="visible"/>
                                      </p:to>
                                    </p:set>
                                    <p:anim calcmode="lin" valueType="num">
                                      <p:cBhvr additive="base">
                                        <p:cTn id="14" dur="500"/>
                                        <p:tgtEl>
                                          <p:spTgt spid="2048"/>
                                        </p:tgtEl>
                                        <p:attrNameLst>
                                          <p:attrName>ppt_x</p:attrName>
                                        </p:attrNameLst>
                                      </p:cBhvr>
                                      <p:tavLst>
                                        <p:tav tm="0">
                                          <p:val>
                                            <p:strVal val="#ppt_x+#ppt_w*1.125000"/>
                                          </p:val>
                                        </p:tav>
                                        <p:tav tm="100000">
                                          <p:val>
                                            <p:strVal val="#ppt_x"/>
                                          </p:val>
                                        </p:tav>
                                      </p:tavLst>
                                    </p:anim>
                                    <p:animEffect transition="in" filter="wipe(left)">
                                      <p:cBhvr>
                                        <p:cTn id="15" dur="500"/>
                                        <p:tgtEl>
                                          <p:spTgt spid="2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653769"/>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实际应用中最广泛的协议簇是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，由它组成了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的一整套协议。在局域网的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网络上，每台连接在网络上的计算机与设备都称为“主机”，而主机与主机之间的沟通需要通过以下三个桥梁：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地址、掩码和默认网关。</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4735978" y="3071437"/>
            <a:ext cx="2592702" cy="2640293"/>
            <a:chOff x="2565983" y="2303579"/>
            <a:chExt cx="1944526" cy="1980220"/>
          </a:xfrm>
        </p:grpSpPr>
        <p:grpSp>
          <p:nvGrpSpPr>
            <p:cNvPr id="69" name="组合 68"/>
            <p:cNvGrpSpPr/>
            <p:nvPr/>
          </p:nvGrpSpPr>
          <p:grpSpPr>
            <a:xfrm>
              <a:off x="2565983" y="2303579"/>
              <a:ext cx="1944526" cy="1980220"/>
              <a:chOff x="503238" y="2332607"/>
              <a:chExt cx="1944526" cy="1980220"/>
            </a:xfrm>
          </p:grpSpPr>
          <p:sp>
            <p:nvSpPr>
              <p:cNvPr id="70" name="矩形 69"/>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563B8"/>
                  </a:solidFill>
                </a:endParaRPr>
              </a:p>
            </p:txBody>
          </p:sp>
          <p:sp>
            <p:nvSpPr>
              <p:cNvPr id="72" name="矩形 71"/>
              <p:cNvSpPr/>
              <p:nvPr/>
            </p:nvSpPr>
            <p:spPr>
              <a:xfrm>
                <a:off x="503238" y="2823319"/>
                <a:ext cx="1944526"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矩形 72"/>
              <p:cNvSpPr/>
              <p:nvPr/>
            </p:nvSpPr>
            <p:spPr>
              <a:xfrm>
                <a:off x="944587" y="2922397"/>
                <a:ext cx="1061829" cy="346249"/>
              </a:xfrm>
              <a:prstGeom prst="rect">
                <a:avLst/>
              </a:prstGeom>
            </p:spPr>
            <p:txBody>
              <a:bodyPr wrap="none">
                <a:spAutoFit/>
              </a:bodyPr>
              <a:lstStyle/>
              <a:p>
                <a:pPr algn="ctr"/>
                <a:r>
                  <a:rPr lang="zh-CN" altLang="en-US" sz="2400" dirty="0" smtClean="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rPr>
                  <a:t>子网掩码</a:t>
                </a:r>
                <a:endParaRPr lang="en-US" altLang="zh-CN" sz="2400" dirty="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112" name="组合 111"/>
            <p:cNvGrpSpPr/>
            <p:nvPr/>
          </p:nvGrpSpPr>
          <p:grpSpPr>
            <a:xfrm>
              <a:off x="2762507" y="3775277"/>
              <a:ext cx="329185" cy="376388"/>
              <a:chOff x="11864975" y="2498725"/>
              <a:chExt cx="420688" cy="481013"/>
            </a:xfrm>
            <a:solidFill>
              <a:srgbClr val="697E92"/>
            </a:solidFill>
          </p:grpSpPr>
          <p:sp>
            <p:nvSpPr>
              <p:cNvPr id="90"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4"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6" name="组合 5"/>
          <p:cNvGrpSpPr/>
          <p:nvPr/>
        </p:nvGrpSpPr>
        <p:grpSpPr>
          <a:xfrm>
            <a:off x="8921966" y="3071438"/>
            <a:ext cx="2592702" cy="2640293"/>
            <a:chOff x="4628728" y="2303579"/>
            <a:chExt cx="1944526" cy="1980220"/>
          </a:xfrm>
        </p:grpSpPr>
        <p:grpSp>
          <p:nvGrpSpPr>
            <p:cNvPr id="75" name="组合 74"/>
            <p:cNvGrpSpPr/>
            <p:nvPr/>
          </p:nvGrpSpPr>
          <p:grpSpPr>
            <a:xfrm>
              <a:off x="4628728" y="2303579"/>
              <a:ext cx="1944526" cy="1980220"/>
              <a:chOff x="503238" y="2332607"/>
              <a:chExt cx="1944526" cy="1980220"/>
            </a:xfrm>
          </p:grpSpPr>
          <p:sp>
            <p:nvSpPr>
              <p:cNvPr id="76" name="矩形 75"/>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8" name="矩形 77"/>
              <p:cNvSpPr/>
              <p:nvPr/>
            </p:nvSpPr>
            <p:spPr>
              <a:xfrm>
                <a:off x="503238" y="2823319"/>
                <a:ext cx="1944526"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9" name="矩形 78"/>
              <p:cNvSpPr/>
              <p:nvPr/>
            </p:nvSpPr>
            <p:spPr>
              <a:xfrm>
                <a:off x="944589" y="2954791"/>
                <a:ext cx="1061829" cy="346249"/>
              </a:xfrm>
              <a:prstGeom prst="rect">
                <a:avLst/>
              </a:prstGeom>
            </p:spPr>
            <p:txBody>
              <a:bodyPr wrap="none">
                <a:spAutoFit/>
              </a:bodyPr>
              <a:lstStyle/>
              <a:p>
                <a:pPr algn="ctr"/>
                <a:r>
                  <a:rPr lang="zh-CN" altLang="en-US" sz="2400" dirty="0" smtClean="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rPr>
                  <a:t>默认网关</a:t>
                </a:r>
                <a:endParaRPr lang="en-US" altLang="zh-CN" sz="2400" dirty="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113" name="组合 112"/>
            <p:cNvGrpSpPr/>
            <p:nvPr/>
          </p:nvGrpSpPr>
          <p:grpSpPr>
            <a:xfrm>
              <a:off x="4901388" y="3775277"/>
              <a:ext cx="356513" cy="344091"/>
              <a:chOff x="11834813" y="3744913"/>
              <a:chExt cx="455613" cy="439738"/>
            </a:xfrm>
            <a:solidFill>
              <a:srgbClr val="697E92"/>
            </a:solidFill>
          </p:grpSpPr>
          <p:sp>
            <p:nvSpPr>
              <p:cNvPr id="96"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8"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9"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0"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1"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2"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5" name="组合 4"/>
          <p:cNvGrpSpPr/>
          <p:nvPr/>
        </p:nvGrpSpPr>
        <p:grpSpPr>
          <a:xfrm>
            <a:off x="670984" y="3071439"/>
            <a:ext cx="2592702" cy="2640293"/>
            <a:chOff x="503238" y="2303579"/>
            <a:chExt cx="1944526" cy="1980220"/>
          </a:xfrm>
        </p:grpSpPr>
        <p:sp>
          <p:nvSpPr>
            <p:cNvPr id="31" name="矩形 30"/>
            <p:cNvSpPr/>
            <p:nvPr/>
          </p:nvSpPr>
          <p:spPr>
            <a:xfrm>
              <a:off x="503238"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矩形 34"/>
            <p:cNvSpPr/>
            <p:nvPr/>
          </p:nvSpPr>
          <p:spPr>
            <a:xfrm>
              <a:off x="503238" y="2794291"/>
              <a:ext cx="1944526"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矩形 35"/>
            <p:cNvSpPr/>
            <p:nvPr/>
          </p:nvSpPr>
          <p:spPr>
            <a:xfrm>
              <a:off x="992080" y="2893367"/>
              <a:ext cx="966851" cy="346249"/>
            </a:xfrm>
            <a:prstGeom prst="rect">
              <a:avLst/>
            </a:prstGeom>
          </p:spPr>
          <p:txBody>
            <a:bodyPr wrap="none">
              <a:spAutoFit/>
            </a:bodyPr>
            <a:lstStyle/>
            <a:p>
              <a:pPr algn="ctr"/>
              <a:r>
                <a:rPr lang="en-US" altLang="zh-CN" sz="2400" dirty="0" smtClean="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rPr>
                <a:t>IP </a:t>
              </a:r>
              <a:r>
                <a:rPr lang="zh-CN" altLang="en-US" sz="2400" dirty="0" smtClean="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rPr>
                <a:t>地址</a:t>
              </a:r>
              <a:endParaRPr lang="en-US" altLang="zh-CN" sz="2400" dirty="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111" name="组合 110"/>
            <p:cNvGrpSpPr/>
            <p:nvPr/>
          </p:nvGrpSpPr>
          <p:grpSpPr>
            <a:xfrm flipH="1">
              <a:off x="681335" y="3775277"/>
              <a:ext cx="362725" cy="367692"/>
              <a:chOff x="9363075" y="4967288"/>
              <a:chExt cx="463551" cy="469900"/>
            </a:xfrm>
            <a:solidFill>
              <a:srgbClr val="697E92"/>
            </a:solidFill>
          </p:grpSpPr>
          <p:sp>
            <p:nvSpPr>
              <p:cNvPr id="107"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8"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9"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0"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12</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3877985" cy="1085340"/>
            <a:chOff x="412490" y="524010"/>
            <a:chExt cx="2908490" cy="814005"/>
          </a:xfrm>
        </p:grpSpPr>
        <p:sp>
          <p:nvSpPr>
            <p:cNvPr id="87" name="矩形 86"/>
            <p:cNvSpPr/>
            <p:nvPr/>
          </p:nvSpPr>
          <p:spPr>
            <a:xfrm>
              <a:off x="412490" y="524010"/>
              <a:ext cx="2831546"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网络协议的分层</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2908490"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层、服务与接口之间的关系</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Tree>
    <p:extLst>
      <p:ext uri="{BB962C8B-B14F-4D97-AF65-F5344CB8AC3E}">
        <p14:creationId xmlns:p14="http://schemas.microsoft.com/office/powerpoint/2010/main" val="2673004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25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anim calcmode="lin" valueType="num">
                                      <p:cBhvr>
                                        <p:cTn id="17" dur="500" fill="hold"/>
                                        <p:tgtEl>
                                          <p:spTgt spid="2"/>
                                        </p:tgtEl>
                                        <p:attrNameLst>
                                          <p:attrName>ppt_x</p:attrName>
                                        </p:attrNameLst>
                                      </p:cBhvr>
                                      <p:tavLst>
                                        <p:tav tm="0">
                                          <p:val>
                                            <p:strVal val="#ppt_x"/>
                                          </p:val>
                                        </p:tav>
                                        <p:tav tm="100000">
                                          <p:val>
                                            <p:strVal val="#ppt_x"/>
                                          </p:val>
                                        </p:tav>
                                      </p:tavLst>
                                    </p:anim>
                                    <p:anim calcmode="lin" valueType="num">
                                      <p:cBhvr>
                                        <p:cTn id="18" dur="500" fill="hold"/>
                                        <p:tgtEl>
                                          <p:spTgt spid="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7200122" y="1689433"/>
            <a:ext cx="4314544" cy="3742433"/>
            <a:chOff x="5400092" y="1267075"/>
            <a:chExt cx="3235908" cy="2806824"/>
          </a:xfrm>
        </p:grpSpPr>
        <p:sp>
          <p:nvSpPr>
            <p:cNvPr id="65" name="矩形 64"/>
            <p:cNvSpPr/>
            <p:nvPr/>
          </p:nvSpPr>
          <p:spPr>
            <a:xfrm>
              <a:off x="5777053" y="2588332"/>
              <a:ext cx="2858947" cy="1038746"/>
            </a:xfrm>
            <a:prstGeom prst="rect">
              <a:avLst/>
            </a:prstGeom>
          </p:spPr>
          <p:txBody>
            <a:bodyPr wrap="square">
              <a:spAutoFit/>
            </a:bodyPr>
            <a:lstStyle/>
            <a:p>
              <a:pPr>
                <a:lnSpc>
                  <a:spcPct val="150000"/>
                </a:lnSpc>
              </a:pPr>
              <a:r>
                <a:rPr lang="zh-CN" altLang="zh-CN" sz="1400" dirty="0"/>
                <a:t>在以</a:t>
              </a:r>
              <a:r>
                <a:rPr lang="en-US" altLang="zh-CN" sz="1400" dirty="0"/>
                <a:t>TCP/IP</a:t>
              </a:r>
              <a:r>
                <a:rPr lang="zh-CN" altLang="zh-CN" sz="1400" dirty="0"/>
                <a:t>为通信协议的网络上，每台主机都必须拥有唯一的</a:t>
              </a:r>
              <a:r>
                <a:rPr lang="en-US" altLang="zh-CN" sz="1400" dirty="0"/>
                <a:t>IP</a:t>
              </a:r>
              <a:r>
                <a:rPr lang="zh-CN" altLang="zh-CN" sz="1400" dirty="0"/>
                <a:t>地址</a:t>
              </a:r>
              <a:r>
                <a:rPr lang="zh-CN" altLang="zh-CN" sz="1400" dirty="0" smtClean="0"/>
                <a:t>，用来</a:t>
              </a:r>
              <a:r>
                <a:rPr lang="zh-CN" altLang="zh-CN" sz="1400" dirty="0"/>
                <a:t>标识每一台</a:t>
              </a:r>
              <a:r>
                <a:rPr lang="zh-CN" altLang="zh-CN" sz="1400" dirty="0" smtClean="0"/>
                <a:t>主机。</a:t>
              </a:r>
              <a:endParaRPr lang="en-US" altLang="zh-CN" sz="1400" dirty="0" smtClean="0"/>
            </a:p>
            <a:p>
              <a:pPr>
                <a:lnSpc>
                  <a:spcPct val="150000"/>
                </a:lnSpc>
              </a:pPr>
              <a:r>
                <a:rPr lang="en-US" altLang="zh-CN" sz="1400" dirty="0"/>
                <a:t>TCP/IP</a:t>
              </a:r>
              <a:r>
                <a:rPr lang="zh-CN" altLang="zh-CN" sz="1400" dirty="0"/>
                <a:t>协议提供了一种通用的地址格式</a:t>
              </a:r>
              <a:r>
                <a:rPr lang="zh-CN" altLang="zh-CN" sz="1400" dirty="0" smtClean="0"/>
                <a:t>，如</a:t>
              </a:r>
              <a:r>
                <a:rPr lang="en-US" altLang="zh-CN" sz="1400" dirty="0"/>
                <a:t>192.168.10.1</a:t>
              </a:r>
              <a:r>
                <a:rPr lang="zh-CN" altLang="zh-CN" sz="1400" dirty="0"/>
                <a:t>。</a:t>
              </a:r>
              <a:endParaRPr lang="en-US" altLang="zh-CN" sz="1333"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284742"/>
            </a:xfrm>
            <a:prstGeom prst="rect">
              <a:avLst/>
            </a:prstGeom>
          </p:spPr>
          <p:txBody>
            <a:bodyPr wrap="square">
              <a:spAutoFit/>
            </a:bodyPr>
            <a:lstStyle/>
            <a:p>
              <a:r>
                <a:rPr lang="en-US" altLang="zh-CN" sz="1867" b="1" dirty="0" smtClean="0">
                  <a:solidFill>
                    <a:srgbClr val="0563B8"/>
                  </a:solidFill>
                  <a:latin typeface="Century Gothic" panose="020B0502020202020204" pitchFamily="34" charset="0"/>
                  <a:cs typeface="Arial" panose="020B0604020202020204" pitchFamily="34" charset="0"/>
                </a:rPr>
                <a:t>IP Address</a:t>
              </a:r>
              <a:endParaRPr lang="en-US" altLang="zh-CN" sz="1867" b="1" dirty="0">
                <a:solidFill>
                  <a:srgbClr val="0563B8"/>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268523"/>
              <a:ext cx="1616677" cy="253915"/>
            </a:xfrm>
            <a:prstGeom prst="rect">
              <a:avLst/>
            </a:prstGeom>
          </p:spPr>
          <p:txBody>
            <a:bodyPr wrap="square">
              <a:spAutoFit/>
            </a:bodyPr>
            <a:lstStyle/>
            <a:p>
              <a:r>
                <a:rPr lang="en-US" altLang="zh-CN" sz="1600" dirty="0" smtClean="0">
                  <a:solidFill>
                    <a:schemeClr val="tx1">
                      <a:lumMod val="95000"/>
                      <a:lumOff val="5000"/>
                    </a:schemeClr>
                  </a:solidFill>
                  <a:latin typeface="Century Gothic" panose="020B0502020202020204" pitchFamily="34" charset="0"/>
                  <a:cs typeface="Arial" panose="020B0604020202020204" pitchFamily="34" charset="0"/>
                </a:rPr>
                <a:t>IP </a:t>
              </a:r>
              <a:r>
                <a:rPr lang="zh-CN" altLang="en-US" sz="1600" dirty="0" smtClean="0">
                  <a:solidFill>
                    <a:schemeClr val="tx1">
                      <a:lumMod val="95000"/>
                      <a:lumOff val="5000"/>
                    </a:schemeClr>
                  </a:solidFill>
                  <a:latin typeface="Century Gothic" panose="020B0502020202020204" pitchFamily="34" charset="0"/>
                  <a:cs typeface="Arial" panose="020B0604020202020204" pitchFamily="34" charset="0"/>
                </a:rPr>
                <a:t>地址的通用格式</a:t>
              </a:r>
              <a:endParaRPr lang="en-US" altLang="zh-CN" sz="16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17951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284742"/>
              <a:chOff x="969781" y="2018675"/>
              <a:chExt cx="820325" cy="284742"/>
            </a:xfrm>
          </p:grpSpPr>
          <p:sp>
            <p:nvSpPr>
              <p:cNvPr id="78" name="矩形 77"/>
              <p:cNvSpPr/>
              <p:nvPr/>
            </p:nvSpPr>
            <p:spPr>
              <a:xfrm>
                <a:off x="969781" y="2049043"/>
                <a:ext cx="820325" cy="247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44089" y="2018675"/>
                <a:ext cx="671708"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 </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3789157"/>
              <a:ext cx="705056" cy="284742"/>
              <a:chOff x="969781" y="2018675"/>
              <a:chExt cx="820325" cy="284742"/>
            </a:xfrm>
          </p:grpSpPr>
          <p:sp>
            <p:nvSpPr>
              <p:cNvPr id="82" name="矩形 81"/>
              <p:cNvSpPr/>
              <p:nvPr/>
            </p:nvSpPr>
            <p:spPr>
              <a:xfrm>
                <a:off x="969781" y="2049043"/>
                <a:ext cx="820325" cy="247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018675"/>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5804" y="3789157"/>
              <a:ext cx="705056" cy="284742"/>
              <a:chOff x="969781" y="2018675"/>
              <a:chExt cx="820325" cy="284742"/>
            </a:xfrm>
          </p:grpSpPr>
          <p:sp>
            <p:nvSpPr>
              <p:cNvPr id="91" name="矩形 90"/>
              <p:cNvSpPr/>
              <p:nvPr/>
            </p:nvSpPr>
            <p:spPr>
              <a:xfrm>
                <a:off x="969781" y="2049043"/>
                <a:ext cx="820325" cy="24704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1004224" y="2018675"/>
                <a:ext cx="751439"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When</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grpSp>
        <p:nvGrpSpPr>
          <p:cNvPr id="30" name="组合 29"/>
          <p:cNvGrpSpPr/>
          <p:nvPr/>
        </p:nvGrpSpPr>
        <p:grpSpPr>
          <a:xfrm>
            <a:off x="11856640" y="548680"/>
            <a:ext cx="335360" cy="882400"/>
            <a:chOff x="8892480" y="411510"/>
            <a:chExt cx="251520" cy="661800"/>
          </a:xfrm>
        </p:grpSpPr>
        <p:sp>
          <p:nvSpPr>
            <p:cNvPr id="31" name="矩形 30"/>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13</a:t>
              </a:r>
              <a:endParaRPr lang="zh-CN" altLang="en-US" sz="1067" dirty="0">
                <a:solidFill>
                  <a:schemeClr val="bg1"/>
                </a:solidFill>
                <a:latin typeface="Century Gothic" panose="020B0502020202020204" pitchFamily="34" charset="0"/>
              </a:endParaRPr>
            </a:p>
          </p:txBody>
        </p:sp>
        <p:grpSp>
          <p:nvGrpSpPr>
            <p:cNvPr id="33" name="组合 32"/>
            <p:cNvGrpSpPr/>
            <p:nvPr/>
          </p:nvGrpSpPr>
          <p:grpSpPr>
            <a:xfrm>
              <a:off x="8964240" y="819459"/>
              <a:ext cx="108000" cy="7834"/>
              <a:chOff x="8953171" y="848034"/>
              <a:chExt cx="130138" cy="7834"/>
            </a:xfrm>
          </p:grpSpPr>
          <p:cxnSp>
            <p:nvCxnSpPr>
              <p:cNvPr id="34" name="直接连接符 33"/>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6" name="矩形 35"/>
          <p:cNvSpPr/>
          <p:nvPr/>
        </p:nvSpPr>
        <p:spPr>
          <a:xfrm>
            <a:off x="549987" y="698680"/>
            <a:ext cx="1864613" cy="707886"/>
          </a:xfrm>
          <a:prstGeom prst="rect">
            <a:avLst/>
          </a:prstGeom>
        </p:spPr>
        <p:txBody>
          <a:bodyPr wrap="none">
            <a:spAutoFit/>
          </a:bodyPr>
          <a:lstStyle/>
          <a:p>
            <a:r>
              <a:rPr lang="en-US" altLang="zh-CN" sz="4000" dirty="0" smtClean="0">
                <a:solidFill>
                  <a:srgbClr val="0070C0"/>
                </a:solidFill>
                <a:latin typeface="方正兰亭超细黑简体" pitchFamily="2" charset="-122"/>
                <a:ea typeface="方正兰亭超细黑简体" pitchFamily="2" charset="-122"/>
                <a:cs typeface="Arial" panose="020B0604020202020204" pitchFamily="34" charset="0"/>
              </a:rPr>
              <a:t>IP </a:t>
            </a:r>
            <a:r>
              <a:rPr lang="zh-CN" altLang="en-US" sz="4000" dirty="0" smtClean="0">
                <a:solidFill>
                  <a:srgbClr val="0070C0"/>
                </a:solidFill>
                <a:latin typeface="方正兰亭超细黑简体" pitchFamily="2" charset="-122"/>
                <a:ea typeface="方正兰亭超细黑简体" pitchFamily="2" charset="-122"/>
                <a:cs typeface="Arial" panose="020B0604020202020204" pitchFamily="34" charset="0"/>
              </a:rPr>
              <a:t>地址</a:t>
            </a:r>
            <a:endParaRPr lang="en-US" altLang="zh-CN" sz="4000" dirty="0">
              <a:solidFill>
                <a:srgbClr val="0070C0"/>
              </a:solidFill>
              <a:latin typeface="方正兰亭超细黑简体" pitchFamily="2" charset="-122"/>
              <a:ea typeface="方正兰亭超细黑简体" pitchFamily="2" charset="-122"/>
              <a:cs typeface="Arial" panose="020B0604020202020204" pitchFamily="34" charset="0"/>
            </a:endParaRPr>
          </a:p>
        </p:txBody>
      </p:sp>
      <p:sp>
        <p:nvSpPr>
          <p:cNvPr id="29" name="矩形 28"/>
          <p:cNvSpPr/>
          <p:nvPr/>
        </p:nvSpPr>
        <p:spPr>
          <a:xfrm>
            <a:off x="549988" y="1322355"/>
            <a:ext cx="3038011"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地址的作用与表示</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969" y="2148716"/>
            <a:ext cx="5486400" cy="3752850"/>
          </a:xfrm>
          <a:prstGeom prst="rect">
            <a:avLst/>
          </a:prstGeom>
        </p:spPr>
      </p:pic>
    </p:spTree>
    <p:extLst>
      <p:ext uri="{BB962C8B-B14F-4D97-AF65-F5344CB8AC3E}">
        <p14:creationId xmlns:p14="http://schemas.microsoft.com/office/powerpoint/2010/main" val="76418695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7200122" y="1689433"/>
            <a:ext cx="4314544" cy="3742433"/>
            <a:chOff x="5400092" y="1267075"/>
            <a:chExt cx="3235908" cy="2806824"/>
          </a:xfrm>
        </p:grpSpPr>
        <p:sp>
          <p:nvSpPr>
            <p:cNvPr id="65" name="矩形 64"/>
            <p:cNvSpPr/>
            <p:nvPr/>
          </p:nvSpPr>
          <p:spPr>
            <a:xfrm>
              <a:off x="5777053" y="2588332"/>
              <a:ext cx="2858947" cy="1038746"/>
            </a:xfrm>
            <a:prstGeom prst="rect">
              <a:avLst/>
            </a:prstGeom>
          </p:spPr>
          <p:txBody>
            <a:bodyPr wrap="square">
              <a:spAutoFit/>
            </a:bodyPr>
            <a:lstStyle/>
            <a:p>
              <a:pPr>
                <a:lnSpc>
                  <a:spcPct val="150000"/>
                </a:lnSpc>
              </a:pPr>
              <a:r>
                <a:rPr lang="zh-CN" altLang="zh-CN" sz="1400" dirty="0"/>
                <a:t>为了适应各种网络规模的不同，</a:t>
              </a:r>
              <a:r>
                <a:rPr lang="en-US" altLang="zh-CN" sz="1400" dirty="0"/>
                <a:t>IP</a:t>
              </a:r>
              <a:r>
                <a:rPr lang="zh-CN" altLang="zh-CN" sz="1400" dirty="0"/>
                <a:t>协议将</a:t>
              </a:r>
              <a:r>
                <a:rPr lang="en-US" altLang="zh-CN" sz="1400" dirty="0"/>
                <a:t>IP</a:t>
              </a:r>
              <a:r>
                <a:rPr lang="zh-CN" altLang="zh-CN" sz="1400" dirty="0"/>
                <a:t>地址分成</a:t>
              </a:r>
              <a:r>
                <a:rPr lang="en-US" altLang="zh-CN" sz="1400" dirty="0"/>
                <a:t>A</a:t>
              </a:r>
              <a:r>
                <a:rPr lang="zh-CN" altLang="zh-CN" sz="1400" dirty="0"/>
                <a:t>、</a:t>
              </a:r>
              <a:r>
                <a:rPr lang="en-US" altLang="zh-CN" sz="1400" dirty="0"/>
                <a:t>B</a:t>
              </a:r>
              <a:r>
                <a:rPr lang="zh-CN" altLang="zh-CN" sz="1400" dirty="0"/>
                <a:t>、</a:t>
              </a:r>
              <a:r>
                <a:rPr lang="en-US" altLang="zh-CN" sz="1400" dirty="0"/>
                <a:t>C</a:t>
              </a:r>
              <a:r>
                <a:rPr lang="zh-CN" altLang="zh-CN" sz="1400" dirty="0"/>
                <a:t>、</a:t>
              </a:r>
              <a:r>
                <a:rPr lang="en-US" altLang="zh-CN" sz="1400" dirty="0"/>
                <a:t>D</a:t>
              </a:r>
              <a:r>
                <a:rPr lang="zh-CN" altLang="zh-CN" sz="1400" dirty="0"/>
                <a:t>和</a:t>
              </a:r>
              <a:r>
                <a:rPr lang="en-US" altLang="zh-CN" sz="1400" dirty="0"/>
                <a:t>E</a:t>
              </a:r>
              <a:r>
                <a:rPr lang="zh-CN" altLang="zh-CN" sz="1400" dirty="0"/>
                <a:t>五类，它们分别使用</a:t>
              </a:r>
              <a:r>
                <a:rPr lang="en-US" altLang="zh-CN" sz="1400" dirty="0"/>
                <a:t>IP</a:t>
              </a:r>
              <a:r>
                <a:rPr lang="zh-CN" altLang="zh-CN" sz="1400" dirty="0"/>
                <a:t>地址的前几位加以区分</a:t>
              </a:r>
              <a:r>
                <a:rPr lang="zh-CN" altLang="zh-CN" sz="1400" dirty="0" smtClean="0"/>
                <a:t>。</a:t>
              </a:r>
              <a:endParaRPr lang="en-US" altLang="zh-CN" sz="1400" dirty="0" smtClean="0"/>
            </a:p>
            <a:p>
              <a:pPr>
                <a:lnSpc>
                  <a:spcPct val="150000"/>
                </a:lnSpc>
              </a:pPr>
              <a:r>
                <a:rPr lang="zh-CN" altLang="zh-CN" sz="1400" dirty="0" smtClean="0">
                  <a:solidFill>
                    <a:srgbClr val="0070C0"/>
                  </a:solidFill>
                </a:rPr>
                <a:t>只有</a:t>
              </a:r>
              <a:r>
                <a:rPr lang="en-US" altLang="zh-CN" sz="1400" dirty="0">
                  <a:solidFill>
                    <a:srgbClr val="0070C0"/>
                  </a:solidFill>
                </a:rPr>
                <a:t>A</a:t>
              </a:r>
              <a:r>
                <a:rPr lang="zh-CN" altLang="zh-CN" sz="1400" dirty="0">
                  <a:solidFill>
                    <a:srgbClr val="0070C0"/>
                  </a:solidFill>
                </a:rPr>
                <a:t>、</a:t>
              </a:r>
              <a:r>
                <a:rPr lang="en-US" altLang="zh-CN" sz="1400" dirty="0">
                  <a:solidFill>
                    <a:srgbClr val="0070C0"/>
                  </a:solidFill>
                </a:rPr>
                <a:t>B</a:t>
              </a:r>
              <a:r>
                <a:rPr lang="zh-CN" altLang="zh-CN" sz="1400" dirty="0">
                  <a:solidFill>
                    <a:srgbClr val="0070C0"/>
                  </a:solidFill>
                </a:rPr>
                <a:t>、</a:t>
              </a:r>
              <a:r>
                <a:rPr lang="en-US" altLang="zh-CN" sz="1400" dirty="0">
                  <a:solidFill>
                    <a:srgbClr val="0070C0"/>
                  </a:solidFill>
                </a:rPr>
                <a:t>C</a:t>
              </a:r>
              <a:r>
                <a:rPr lang="zh-CN" altLang="zh-CN" sz="1400" dirty="0">
                  <a:solidFill>
                    <a:srgbClr val="0070C0"/>
                  </a:solidFill>
                </a:rPr>
                <a:t>类可供</a:t>
              </a:r>
              <a:r>
                <a:rPr lang="en-US" altLang="zh-CN" sz="1400" dirty="0" smtClean="0">
                  <a:solidFill>
                    <a:srgbClr val="0070C0"/>
                  </a:solidFill>
                </a:rPr>
                <a:t>Internet</a:t>
              </a:r>
              <a:r>
                <a:rPr lang="zh-CN" altLang="zh-CN" sz="1400" dirty="0" smtClean="0">
                  <a:solidFill>
                    <a:srgbClr val="0070C0"/>
                  </a:solidFill>
                </a:rPr>
                <a:t>上</a:t>
              </a:r>
              <a:r>
                <a:rPr lang="zh-CN" altLang="zh-CN" sz="1400" dirty="0">
                  <a:solidFill>
                    <a:srgbClr val="0070C0"/>
                  </a:solidFill>
                </a:rPr>
                <a:t>的主机使用</a:t>
              </a:r>
              <a:r>
                <a:rPr lang="zh-CN" altLang="zh-CN" sz="1400" dirty="0" smtClean="0">
                  <a:solidFill>
                    <a:srgbClr val="0070C0"/>
                  </a:solidFill>
                </a:rPr>
                <a:t>。</a:t>
              </a:r>
              <a:endParaRPr lang="en-US" altLang="zh-CN" sz="1333" dirty="0">
                <a:solidFill>
                  <a:srgbClr val="0070C0"/>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284742"/>
            </a:xfrm>
            <a:prstGeom prst="rect">
              <a:avLst/>
            </a:prstGeom>
          </p:spPr>
          <p:txBody>
            <a:bodyPr wrap="square">
              <a:spAutoFit/>
            </a:bodyPr>
            <a:lstStyle/>
            <a:p>
              <a:r>
                <a:rPr lang="en-US" altLang="zh-CN" sz="1867" b="1" dirty="0" smtClean="0">
                  <a:solidFill>
                    <a:srgbClr val="0563B8"/>
                  </a:solidFill>
                  <a:latin typeface="Century Gothic" panose="020B0502020202020204" pitchFamily="34" charset="0"/>
                  <a:cs typeface="Arial" panose="020B0604020202020204" pitchFamily="34" charset="0"/>
                </a:rPr>
                <a:t>IP Categories</a:t>
              </a:r>
              <a:endParaRPr lang="en-US" altLang="zh-CN" sz="1867" b="1" dirty="0">
                <a:solidFill>
                  <a:srgbClr val="0563B8"/>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268523"/>
              <a:ext cx="1616677" cy="253915"/>
            </a:xfrm>
            <a:prstGeom prst="rect">
              <a:avLst/>
            </a:prstGeom>
          </p:spPr>
          <p:txBody>
            <a:bodyPr wrap="square">
              <a:spAutoFit/>
            </a:bodyPr>
            <a:lstStyle/>
            <a:p>
              <a:r>
                <a:rPr lang="en-US" altLang="zh-CN" sz="1600" dirty="0" smtClean="0">
                  <a:solidFill>
                    <a:schemeClr val="tx1">
                      <a:lumMod val="95000"/>
                      <a:lumOff val="5000"/>
                    </a:schemeClr>
                  </a:solidFill>
                  <a:latin typeface="Century Gothic" panose="020B0502020202020204" pitchFamily="34" charset="0"/>
                  <a:cs typeface="Arial" panose="020B0604020202020204" pitchFamily="34" charset="0"/>
                </a:rPr>
                <a:t>IP </a:t>
              </a:r>
              <a:r>
                <a:rPr lang="zh-CN" altLang="en-US" sz="1600" dirty="0" smtClean="0">
                  <a:solidFill>
                    <a:schemeClr val="tx1">
                      <a:lumMod val="95000"/>
                      <a:lumOff val="5000"/>
                    </a:schemeClr>
                  </a:solidFill>
                  <a:latin typeface="Century Gothic" panose="020B0502020202020204" pitchFamily="34" charset="0"/>
                  <a:cs typeface="Arial" panose="020B0604020202020204" pitchFamily="34" charset="0"/>
                </a:rPr>
                <a:t>地址的通用格式</a:t>
              </a:r>
              <a:endParaRPr lang="en-US" altLang="zh-CN" sz="16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17951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284742"/>
              <a:chOff x="969781" y="2018675"/>
              <a:chExt cx="820325" cy="284742"/>
            </a:xfrm>
          </p:grpSpPr>
          <p:sp>
            <p:nvSpPr>
              <p:cNvPr id="78" name="矩形 77"/>
              <p:cNvSpPr/>
              <p:nvPr/>
            </p:nvSpPr>
            <p:spPr>
              <a:xfrm>
                <a:off x="969781" y="2049043"/>
                <a:ext cx="820325" cy="247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44089" y="2018675"/>
                <a:ext cx="671708"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 </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3789157"/>
              <a:ext cx="705056" cy="284742"/>
              <a:chOff x="969781" y="2018675"/>
              <a:chExt cx="820325" cy="284742"/>
            </a:xfrm>
          </p:grpSpPr>
          <p:sp>
            <p:nvSpPr>
              <p:cNvPr id="82" name="矩形 81"/>
              <p:cNvSpPr/>
              <p:nvPr/>
            </p:nvSpPr>
            <p:spPr>
              <a:xfrm>
                <a:off x="969781" y="2049043"/>
                <a:ext cx="820325" cy="247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018675"/>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5804" y="3789157"/>
              <a:ext cx="705056" cy="284742"/>
              <a:chOff x="969781" y="2018675"/>
              <a:chExt cx="820325" cy="284742"/>
            </a:xfrm>
          </p:grpSpPr>
          <p:sp>
            <p:nvSpPr>
              <p:cNvPr id="91" name="矩形 90"/>
              <p:cNvSpPr/>
              <p:nvPr/>
            </p:nvSpPr>
            <p:spPr>
              <a:xfrm>
                <a:off x="969781" y="2049043"/>
                <a:ext cx="820325" cy="24704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1004224" y="2018675"/>
                <a:ext cx="751439"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When</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grpSp>
        <p:nvGrpSpPr>
          <p:cNvPr id="30" name="组合 29"/>
          <p:cNvGrpSpPr/>
          <p:nvPr/>
        </p:nvGrpSpPr>
        <p:grpSpPr>
          <a:xfrm>
            <a:off x="11856640" y="548680"/>
            <a:ext cx="335360" cy="882400"/>
            <a:chOff x="8892480" y="411510"/>
            <a:chExt cx="251520" cy="661800"/>
          </a:xfrm>
        </p:grpSpPr>
        <p:sp>
          <p:nvSpPr>
            <p:cNvPr id="31" name="矩形 30"/>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14</a:t>
              </a:r>
              <a:endParaRPr lang="zh-CN" altLang="en-US" sz="1067" dirty="0">
                <a:solidFill>
                  <a:schemeClr val="bg1"/>
                </a:solidFill>
                <a:latin typeface="Century Gothic" panose="020B0502020202020204" pitchFamily="34" charset="0"/>
              </a:endParaRPr>
            </a:p>
          </p:txBody>
        </p:sp>
        <p:grpSp>
          <p:nvGrpSpPr>
            <p:cNvPr id="33" name="组合 32"/>
            <p:cNvGrpSpPr/>
            <p:nvPr/>
          </p:nvGrpSpPr>
          <p:grpSpPr>
            <a:xfrm>
              <a:off x="8964240" y="819459"/>
              <a:ext cx="108000" cy="7834"/>
              <a:chOff x="8953171" y="848034"/>
              <a:chExt cx="130138" cy="7834"/>
            </a:xfrm>
          </p:grpSpPr>
          <p:cxnSp>
            <p:nvCxnSpPr>
              <p:cNvPr id="34" name="直接连接符 33"/>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6" name="矩形 35"/>
          <p:cNvSpPr/>
          <p:nvPr/>
        </p:nvSpPr>
        <p:spPr>
          <a:xfrm>
            <a:off x="549987" y="698680"/>
            <a:ext cx="1864613" cy="707886"/>
          </a:xfrm>
          <a:prstGeom prst="rect">
            <a:avLst/>
          </a:prstGeom>
        </p:spPr>
        <p:txBody>
          <a:bodyPr wrap="none">
            <a:spAutoFit/>
          </a:bodyPr>
          <a:lstStyle/>
          <a:p>
            <a:r>
              <a:rPr lang="en-US" altLang="zh-CN" sz="4000" dirty="0" smtClean="0">
                <a:solidFill>
                  <a:srgbClr val="0070C0"/>
                </a:solidFill>
                <a:latin typeface="方正兰亭超细黑简体" pitchFamily="2" charset="-122"/>
                <a:ea typeface="方正兰亭超细黑简体" pitchFamily="2" charset="-122"/>
                <a:cs typeface="Arial" panose="020B0604020202020204" pitchFamily="34" charset="0"/>
              </a:rPr>
              <a:t>IP </a:t>
            </a:r>
            <a:r>
              <a:rPr lang="zh-CN" altLang="en-US" sz="4000" dirty="0" smtClean="0">
                <a:solidFill>
                  <a:srgbClr val="0070C0"/>
                </a:solidFill>
                <a:latin typeface="方正兰亭超细黑简体" pitchFamily="2" charset="-122"/>
                <a:ea typeface="方正兰亭超细黑简体" pitchFamily="2" charset="-122"/>
                <a:cs typeface="Arial" panose="020B0604020202020204" pitchFamily="34" charset="0"/>
              </a:rPr>
              <a:t>地址</a:t>
            </a:r>
            <a:endParaRPr lang="en-US" altLang="zh-CN" sz="4000" dirty="0">
              <a:solidFill>
                <a:srgbClr val="0070C0"/>
              </a:solidFill>
              <a:latin typeface="方正兰亭超细黑简体" pitchFamily="2" charset="-122"/>
              <a:ea typeface="方正兰亭超细黑简体" pitchFamily="2" charset="-122"/>
              <a:cs typeface="Arial" panose="020B0604020202020204" pitchFamily="34" charset="0"/>
            </a:endParaRPr>
          </a:p>
        </p:txBody>
      </p:sp>
      <p:sp>
        <p:nvSpPr>
          <p:cNvPr id="29" name="矩形 28"/>
          <p:cNvSpPr/>
          <p:nvPr/>
        </p:nvSpPr>
        <p:spPr>
          <a:xfrm>
            <a:off x="549988" y="1322355"/>
            <a:ext cx="3038011"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地址的组成与分类</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Rectangle 2"/>
          <p:cNvSpPr>
            <a:spLocks noChangeArrowheads="1"/>
          </p:cNvSpPr>
          <p:nvPr/>
        </p:nvSpPr>
        <p:spPr bwMode="auto">
          <a:xfrm>
            <a:off x="885968" y="2627989"/>
            <a:ext cx="126799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967" y="2148716"/>
            <a:ext cx="5649410" cy="3273372"/>
          </a:xfrm>
          <a:prstGeom prst="rect">
            <a:avLst/>
          </a:prstGeom>
        </p:spPr>
      </p:pic>
    </p:spTree>
    <p:extLst>
      <p:ext uri="{BB962C8B-B14F-4D97-AF65-F5344CB8AC3E}">
        <p14:creationId xmlns:p14="http://schemas.microsoft.com/office/powerpoint/2010/main" val="413538068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7200122" y="1689433"/>
            <a:ext cx="4314544" cy="3742433"/>
            <a:chOff x="5400092" y="1267075"/>
            <a:chExt cx="3235908" cy="2806824"/>
          </a:xfrm>
        </p:grpSpPr>
        <p:sp>
          <p:nvSpPr>
            <p:cNvPr id="65" name="矩形 64"/>
            <p:cNvSpPr/>
            <p:nvPr/>
          </p:nvSpPr>
          <p:spPr>
            <a:xfrm>
              <a:off x="5777053" y="2371765"/>
              <a:ext cx="2858947" cy="1281120"/>
            </a:xfrm>
            <a:prstGeom prst="rect">
              <a:avLst/>
            </a:prstGeom>
          </p:spPr>
          <p:txBody>
            <a:bodyPr wrap="square">
              <a:spAutoFit/>
            </a:bodyPr>
            <a:lstStyle/>
            <a:p>
              <a:pPr>
                <a:lnSpc>
                  <a:spcPct val="150000"/>
                </a:lnSpc>
              </a:pPr>
              <a:r>
                <a:rPr lang="zh-CN" altLang="zh-CN" sz="1400" dirty="0"/>
                <a:t>掩码采用与</a:t>
              </a:r>
              <a:r>
                <a:rPr lang="en-US" altLang="zh-CN" sz="1400" dirty="0"/>
                <a:t>IP</a:t>
              </a:r>
              <a:r>
                <a:rPr lang="zh-CN" altLang="zh-CN" sz="1400" dirty="0"/>
                <a:t>地址相同的位格式，由</a:t>
              </a:r>
              <a:r>
                <a:rPr lang="en-US" altLang="zh-CN" sz="1400" dirty="0"/>
                <a:t>32</a:t>
              </a:r>
              <a:r>
                <a:rPr lang="zh-CN" altLang="zh-CN" sz="1400" dirty="0"/>
                <a:t>位长度的二进制比特位构成，也被分为</a:t>
              </a:r>
              <a:r>
                <a:rPr lang="en-US" altLang="zh-CN" sz="1400" dirty="0"/>
                <a:t>4</a:t>
              </a:r>
              <a:r>
                <a:rPr lang="zh-CN" altLang="zh-CN" sz="1400" dirty="0"/>
                <a:t>个</a:t>
              </a:r>
              <a:r>
                <a:rPr lang="en-US" altLang="zh-CN" sz="1400" dirty="0"/>
                <a:t>8</a:t>
              </a:r>
              <a:r>
                <a:rPr lang="zh-CN" altLang="zh-CN" sz="1400" dirty="0"/>
                <a:t>位组并采用点分十进制来表示</a:t>
              </a:r>
              <a:r>
                <a:rPr lang="zh-CN" altLang="zh-CN" sz="1400" dirty="0" smtClean="0"/>
                <a:t>。</a:t>
              </a:r>
              <a:endParaRPr lang="en-US" altLang="zh-CN" sz="1400" dirty="0" smtClean="0"/>
            </a:p>
            <a:p>
              <a:pPr>
                <a:lnSpc>
                  <a:spcPct val="150000"/>
                </a:lnSpc>
              </a:pPr>
              <a:r>
                <a:rPr lang="zh-CN" altLang="zh-CN" sz="1400" dirty="0" smtClean="0"/>
                <a:t>所有</a:t>
              </a:r>
              <a:r>
                <a:rPr lang="zh-CN" altLang="zh-CN" sz="1400" dirty="0"/>
                <a:t>与</a:t>
              </a:r>
              <a:r>
                <a:rPr lang="en-US" altLang="zh-CN" sz="1400" dirty="0"/>
                <a:t>IP</a:t>
              </a:r>
              <a:r>
                <a:rPr lang="zh-CN" altLang="zh-CN" sz="1400" dirty="0"/>
                <a:t>地址中的网络位部分对应的二进制位取值为</a:t>
              </a:r>
              <a:r>
                <a:rPr lang="en-US" altLang="zh-CN" sz="1400" dirty="0"/>
                <a:t>1</a:t>
              </a:r>
              <a:r>
                <a:rPr lang="zh-CN" altLang="zh-CN" sz="1400" dirty="0" smtClean="0"/>
                <a:t>，与主机</a:t>
              </a:r>
              <a:r>
                <a:rPr lang="zh-CN" altLang="zh-CN" sz="1400" dirty="0"/>
                <a:t>位部分对应的位则取值为</a:t>
              </a:r>
              <a:r>
                <a:rPr lang="en-US" altLang="zh-CN" sz="1400" dirty="0"/>
                <a:t>0</a:t>
              </a:r>
              <a:r>
                <a:rPr lang="zh-CN" altLang="zh-CN" sz="1400" dirty="0"/>
                <a:t>。</a:t>
              </a:r>
              <a:endParaRPr lang="en-US" altLang="zh-CN" sz="1333"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284742"/>
            </a:xfrm>
            <a:prstGeom prst="rect">
              <a:avLst/>
            </a:prstGeom>
          </p:spPr>
          <p:txBody>
            <a:bodyPr wrap="square">
              <a:spAutoFit/>
            </a:bodyPr>
            <a:lstStyle/>
            <a:p>
              <a:r>
                <a:rPr lang="en-US" altLang="zh-CN" sz="1867" b="1" dirty="0" smtClean="0">
                  <a:solidFill>
                    <a:srgbClr val="0563B8"/>
                  </a:solidFill>
                  <a:latin typeface="Century Gothic" panose="020B0502020202020204" pitchFamily="34" charset="0"/>
                  <a:cs typeface="Arial" panose="020B0604020202020204" pitchFamily="34" charset="0"/>
                </a:rPr>
                <a:t>Subnet Mask</a:t>
              </a:r>
              <a:endParaRPr lang="en-US" altLang="zh-CN" sz="1867" b="1" dirty="0">
                <a:solidFill>
                  <a:srgbClr val="0563B8"/>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051956"/>
              <a:ext cx="1616677" cy="253915"/>
            </a:xfrm>
            <a:prstGeom prst="rect">
              <a:avLst/>
            </a:prstGeom>
          </p:spPr>
          <p:txBody>
            <a:bodyPr wrap="square">
              <a:spAutoFit/>
            </a:bodyPr>
            <a:lstStyle/>
            <a:p>
              <a:r>
                <a:rPr lang="zh-CN" altLang="en-US" sz="1600" dirty="0" smtClean="0">
                  <a:solidFill>
                    <a:schemeClr val="tx1">
                      <a:lumMod val="95000"/>
                      <a:lumOff val="5000"/>
                    </a:schemeClr>
                  </a:solidFill>
                  <a:latin typeface="Century Gothic" panose="020B0502020202020204" pitchFamily="34" charset="0"/>
                  <a:cs typeface="Arial" panose="020B0604020202020204" pitchFamily="34" charset="0"/>
                </a:rPr>
                <a:t>掩码的定义</a:t>
              </a:r>
              <a:endParaRPr lang="en-US" altLang="zh-CN" sz="16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132933"/>
              <a:ext cx="0" cy="142179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284742"/>
              <a:chOff x="969781" y="2018675"/>
              <a:chExt cx="820325" cy="284742"/>
            </a:xfrm>
          </p:grpSpPr>
          <p:sp>
            <p:nvSpPr>
              <p:cNvPr id="78" name="矩形 77"/>
              <p:cNvSpPr/>
              <p:nvPr/>
            </p:nvSpPr>
            <p:spPr>
              <a:xfrm>
                <a:off x="969781" y="2049043"/>
                <a:ext cx="820325" cy="247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44089" y="2018675"/>
                <a:ext cx="671708"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 </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3789157"/>
              <a:ext cx="705056" cy="284742"/>
              <a:chOff x="969781" y="2018675"/>
              <a:chExt cx="820325" cy="284742"/>
            </a:xfrm>
          </p:grpSpPr>
          <p:sp>
            <p:nvSpPr>
              <p:cNvPr id="82" name="矩形 81"/>
              <p:cNvSpPr/>
              <p:nvPr/>
            </p:nvSpPr>
            <p:spPr>
              <a:xfrm>
                <a:off x="969781" y="2049043"/>
                <a:ext cx="820325" cy="247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018675"/>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5804" y="3789157"/>
              <a:ext cx="705056" cy="284742"/>
              <a:chOff x="969781" y="2018675"/>
              <a:chExt cx="820325" cy="284742"/>
            </a:xfrm>
          </p:grpSpPr>
          <p:sp>
            <p:nvSpPr>
              <p:cNvPr id="91" name="矩形 90"/>
              <p:cNvSpPr/>
              <p:nvPr/>
            </p:nvSpPr>
            <p:spPr>
              <a:xfrm>
                <a:off x="969781" y="2049043"/>
                <a:ext cx="820325" cy="24704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1004224" y="2018675"/>
                <a:ext cx="751439"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When</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grpSp>
        <p:nvGrpSpPr>
          <p:cNvPr id="30" name="组合 29"/>
          <p:cNvGrpSpPr/>
          <p:nvPr/>
        </p:nvGrpSpPr>
        <p:grpSpPr>
          <a:xfrm>
            <a:off x="11856640" y="548680"/>
            <a:ext cx="335360" cy="882400"/>
            <a:chOff x="8892480" y="411510"/>
            <a:chExt cx="251520" cy="661800"/>
          </a:xfrm>
        </p:grpSpPr>
        <p:sp>
          <p:nvSpPr>
            <p:cNvPr id="31" name="矩形 30"/>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15</a:t>
              </a:r>
              <a:endParaRPr lang="zh-CN" altLang="en-US" sz="1067" dirty="0">
                <a:solidFill>
                  <a:schemeClr val="bg1"/>
                </a:solidFill>
                <a:latin typeface="Century Gothic" panose="020B0502020202020204" pitchFamily="34" charset="0"/>
              </a:endParaRPr>
            </a:p>
          </p:txBody>
        </p:sp>
        <p:grpSp>
          <p:nvGrpSpPr>
            <p:cNvPr id="33" name="组合 32"/>
            <p:cNvGrpSpPr/>
            <p:nvPr/>
          </p:nvGrpSpPr>
          <p:grpSpPr>
            <a:xfrm>
              <a:off x="8964240" y="819459"/>
              <a:ext cx="108000" cy="7834"/>
              <a:chOff x="8953171" y="848034"/>
              <a:chExt cx="130138" cy="7834"/>
            </a:xfrm>
          </p:grpSpPr>
          <p:cxnSp>
            <p:nvCxnSpPr>
              <p:cNvPr id="34" name="直接连接符 33"/>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6" name="矩形 35"/>
          <p:cNvSpPr/>
          <p:nvPr/>
        </p:nvSpPr>
        <p:spPr>
          <a:xfrm>
            <a:off x="549987" y="698680"/>
            <a:ext cx="2236510" cy="707886"/>
          </a:xfrm>
          <a:prstGeom prst="rect">
            <a:avLst/>
          </a:prstGeom>
        </p:spPr>
        <p:txBody>
          <a:bodyPr wrap="none">
            <a:spAutoFit/>
          </a:bodyPr>
          <a:lstStyle/>
          <a:p>
            <a:r>
              <a:rPr lang="zh-CN" altLang="en-US" sz="4000" dirty="0" smtClean="0">
                <a:solidFill>
                  <a:srgbClr val="0070C0"/>
                </a:solidFill>
                <a:latin typeface="方正兰亭超细黑简体" pitchFamily="2" charset="-122"/>
                <a:ea typeface="方正兰亭超细黑简体" pitchFamily="2" charset="-122"/>
                <a:cs typeface="Arial" panose="020B0604020202020204" pitchFamily="34" charset="0"/>
              </a:rPr>
              <a:t>子网掩码</a:t>
            </a:r>
            <a:endParaRPr lang="en-US" altLang="zh-CN" sz="4000" dirty="0">
              <a:solidFill>
                <a:srgbClr val="0070C0"/>
              </a:solidFill>
              <a:latin typeface="方正兰亭超细黑简体" pitchFamily="2" charset="-122"/>
              <a:ea typeface="方正兰亭超细黑简体" pitchFamily="2" charset="-122"/>
              <a:cs typeface="Arial" panose="020B0604020202020204" pitchFamily="34" charset="0"/>
            </a:endParaRPr>
          </a:p>
        </p:txBody>
      </p:sp>
      <p:sp>
        <p:nvSpPr>
          <p:cNvPr id="29" name="矩形 28"/>
          <p:cNvSpPr/>
          <p:nvPr/>
        </p:nvSpPr>
        <p:spPr>
          <a:xfrm>
            <a:off x="549988" y="132235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默认掩码</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5" name="图片 4"/>
          <p:cNvPicPr>
            <a:picLocks noChangeAspect="1"/>
          </p:cNvPicPr>
          <p:nvPr/>
        </p:nvPicPr>
        <p:blipFill>
          <a:blip r:embed="rId3"/>
          <a:stretch>
            <a:fillRect/>
          </a:stretch>
        </p:blipFill>
        <p:spPr>
          <a:xfrm>
            <a:off x="549987" y="2553061"/>
            <a:ext cx="6650135" cy="2695925"/>
          </a:xfrm>
          <a:prstGeom prst="rect">
            <a:avLst/>
          </a:prstGeom>
        </p:spPr>
      </p:pic>
    </p:spTree>
    <p:extLst>
      <p:ext uri="{BB962C8B-B14F-4D97-AF65-F5344CB8AC3E}">
        <p14:creationId xmlns:p14="http://schemas.microsoft.com/office/powerpoint/2010/main" val="266325532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7200122" y="1689433"/>
            <a:ext cx="4314544" cy="3742433"/>
            <a:chOff x="5400092" y="1267075"/>
            <a:chExt cx="3235908" cy="2806824"/>
          </a:xfrm>
        </p:grpSpPr>
        <p:sp>
          <p:nvSpPr>
            <p:cNvPr id="65" name="矩形 64"/>
            <p:cNvSpPr/>
            <p:nvPr/>
          </p:nvSpPr>
          <p:spPr>
            <a:xfrm>
              <a:off x="5777053" y="2371765"/>
              <a:ext cx="2858947" cy="1454244"/>
            </a:xfrm>
            <a:prstGeom prst="rect">
              <a:avLst/>
            </a:prstGeom>
          </p:spPr>
          <p:txBody>
            <a:bodyPr wrap="square">
              <a:spAutoFit/>
            </a:bodyPr>
            <a:lstStyle/>
            <a:p>
              <a:pPr>
                <a:lnSpc>
                  <a:spcPct val="150000"/>
                </a:lnSpc>
              </a:pPr>
              <a:r>
                <a:rPr lang="zh-CN" altLang="en-US" sz="1400" dirty="0"/>
                <a:t>分割</a:t>
              </a:r>
              <a:r>
                <a:rPr lang="en-US" altLang="zh-CN" sz="1400" dirty="0"/>
                <a:t>IP</a:t>
              </a:r>
              <a:r>
                <a:rPr lang="zh-CN" altLang="en-US" sz="1400" dirty="0"/>
                <a:t>地址的主机号和网络号的方法：（</a:t>
              </a:r>
              <a:r>
                <a:rPr lang="en-US" altLang="zh-CN" sz="1400" dirty="0"/>
                <a:t>IP</a:t>
              </a:r>
              <a:r>
                <a:rPr lang="zh-CN" altLang="en-US" sz="1400" dirty="0"/>
                <a:t>地址）</a:t>
              </a:r>
              <a:r>
                <a:rPr lang="en-US" altLang="zh-CN" sz="1400" dirty="0"/>
                <a:t>AND</a:t>
              </a:r>
              <a:r>
                <a:rPr lang="zh-CN" altLang="en-US" sz="1400" dirty="0"/>
                <a:t>（掩码）</a:t>
              </a:r>
              <a:r>
                <a:rPr lang="en-US" altLang="zh-CN" sz="1400" dirty="0"/>
                <a:t>=Network ID</a:t>
              </a:r>
              <a:r>
                <a:rPr lang="zh-CN" altLang="en-US" sz="1400" dirty="0"/>
                <a:t>，将</a:t>
              </a:r>
              <a:r>
                <a:rPr lang="en-US" altLang="zh-CN" sz="1400" dirty="0"/>
                <a:t>IP</a:t>
              </a:r>
              <a:r>
                <a:rPr lang="zh-CN" altLang="en-US" sz="1400" dirty="0"/>
                <a:t>地址与掩码对应的二进制位做逻辑“与”</a:t>
              </a:r>
              <a:r>
                <a:rPr lang="zh-CN" altLang="en-US" sz="1400" dirty="0" smtClean="0"/>
                <a:t>运算所得</a:t>
              </a:r>
              <a:r>
                <a:rPr lang="zh-CN" altLang="en-US" sz="1400" dirty="0"/>
                <a:t>的结果为</a:t>
              </a:r>
              <a:r>
                <a:rPr lang="en-US" altLang="zh-CN" sz="1400" dirty="0"/>
                <a:t>IP</a:t>
              </a:r>
              <a:r>
                <a:rPr lang="zh-CN" altLang="en-US" sz="1400" dirty="0"/>
                <a:t>地址的</a:t>
              </a:r>
              <a:r>
                <a:rPr lang="en-US" altLang="zh-CN" sz="1400" dirty="0"/>
                <a:t>Network ID</a:t>
              </a:r>
              <a:r>
                <a:rPr lang="zh-CN" altLang="en-US" sz="1400" dirty="0" smtClean="0"/>
                <a:t>。</a:t>
              </a:r>
              <a:endParaRPr lang="en-US" altLang="zh-CN" sz="1400" dirty="0"/>
            </a:p>
            <a:p>
              <a:pPr>
                <a:lnSpc>
                  <a:spcPct val="150000"/>
                </a:lnSpc>
              </a:pPr>
              <a:r>
                <a:rPr lang="zh-CN" altLang="en-US" sz="1200" dirty="0" smtClean="0">
                  <a:solidFill>
                    <a:srgbClr val="0070C0"/>
                  </a:solidFill>
                </a:rPr>
                <a:t>规则</a:t>
              </a:r>
              <a:r>
                <a:rPr lang="zh-CN" altLang="en-US" sz="1200" dirty="0">
                  <a:solidFill>
                    <a:srgbClr val="0070C0"/>
                  </a:solidFill>
                </a:rPr>
                <a:t>：</a:t>
              </a:r>
              <a:r>
                <a:rPr lang="en-US" altLang="zh-CN" sz="1200" dirty="0">
                  <a:solidFill>
                    <a:srgbClr val="0070C0"/>
                  </a:solidFill>
                </a:rPr>
                <a:t>1</a:t>
              </a:r>
              <a:r>
                <a:rPr lang="zh-CN" altLang="en-US" sz="1200" dirty="0">
                  <a:solidFill>
                    <a:srgbClr val="0070C0"/>
                  </a:solidFill>
                </a:rPr>
                <a:t>和任何数相与，结果为任何数；</a:t>
              </a:r>
              <a:r>
                <a:rPr lang="en-US" altLang="zh-CN" sz="1200" dirty="0">
                  <a:solidFill>
                    <a:srgbClr val="0070C0"/>
                  </a:solidFill>
                </a:rPr>
                <a:t>0</a:t>
              </a:r>
              <a:r>
                <a:rPr lang="zh-CN" altLang="en-US" sz="1200" dirty="0">
                  <a:solidFill>
                    <a:srgbClr val="0070C0"/>
                  </a:solidFill>
                </a:rPr>
                <a:t>和任何数相与，结果为</a:t>
              </a:r>
              <a:r>
                <a:rPr lang="en-US" altLang="zh-CN" sz="1200" dirty="0" smtClean="0">
                  <a:solidFill>
                    <a:srgbClr val="0070C0"/>
                  </a:solidFill>
                </a:rPr>
                <a:t>0</a:t>
              </a:r>
              <a:endParaRPr lang="en-US" altLang="zh-CN" sz="1200" dirty="0">
                <a:solidFill>
                  <a:srgbClr val="0070C0"/>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284742"/>
            </a:xfrm>
            <a:prstGeom prst="rect">
              <a:avLst/>
            </a:prstGeom>
          </p:spPr>
          <p:txBody>
            <a:bodyPr wrap="square">
              <a:spAutoFit/>
            </a:bodyPr>
            <a:lstStyle/>
            <a:p>
              <a:r>
                <a:rPr lang="en-US" altLang="zh-CN" sz="1867" b="1" dirty="0" smtClean="0">
                  <a:solidFill>
                    <a:srgbClr val="0563B8"/>
                  </a:solidFill>
                  <a:latin typeface="Century Gothic" panose="020B0502020202020204" pitchFamily="34" charset="0"/>
                  <a:cs typeface="Arial" panose="020B0604020202020204" pitchFamily="34" charset="0"/>
                </a:rPr>
                <a:t>Subnet Mask</a:t>
              </a:r>
              <a:endParaRPr lang="en-US" altLang="zh-CN" sz="1867" b="1" dirty="0">
                <a:solidFill>
                  <a:srgbClr val="0563B8"/>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051956"/>
              <a:ext cx="1616677" cy="253915"/>
            </a:xfrm>
            <a:prstGeom prst="rect">
              <a:avLst/>
            </a:prstGeom>
          </p:spPr>
          <p:txBody>
            <a:bodyPr wrap="square">
              <a:spAutoFit/>
            </a:bodyPr>
            <a:lstStyle/>
            <a:p>
              <a:r>
                <a:rPr lang="zh-CN" altLang="en-US" sz="1600" dirty="0" smtClean="0">
                  <a:solidFill>
                    <a:schemeClr val="tx1">
                      <a:lumMod val="95000"/>
                      <a:lumOff val="5000"/>
                    </a:schemeClr>
                  </a:solidFill>
                  <a:latin typeface="Century Gothic" panose="020B0502020202020204" pitchFamily="34" charset="0"/>
                  <a:cs typeface="Arial" panose="020B0604020202020204" pitchFamily="34" charset="0"/>
                </a:rPr>
                <a:t>掩码的定义</a:t>
              </a:r>
              <a:endParaRPr lang="en-US" altLang="zh-CN" sz="16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132933"/>
              <a:ext cx="0" cy="142179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284742"/>
              <a:chOff x="969781" y="2018675"/>
              <a:chExt cx="820325" cy="284742"/>
            </a:xfrm>
          </p:grpSpPr>
          <p:sp>
            <p:nvSpPr>
              <p:cNvPr id="78" name="矩形 77"/>
              <p:cNvSpPr/>
              <p:nvPr/>
            </p:nvSpPr>
            <p:spPr>
              <a:xfrm>
                <a:off x="969781" y="2049043"/>
                <a:ext cx="820325" cy="247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44089" y="2018675"/>
                <a:ext cx="671708"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 </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3789157"/>
              <a:ext cx="705056" cy="284742"/>
              <a:chOff x="969781" y="2018675"/>
              <a:chExt cx="820325" cy="284742"/>
            </a:xfrm>
          </p:grpSpPr>
          <p:sp>
            <p:nvSpPr>
              <p:cNvPr id="82" name="矩形 81"/>
              <p:cNvSpPr/>
              <p:nvPr/>
            </p:nvSpPr>
            <p:spPr>
              <a:xfrm>
                <a:off x="969781" y="2049043"/>
                <a:ext cx="820325" cy="247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018675"/>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5804" y="3789157"/>
              <a:ext cx="705056" cy="284742"/>
              <a:chOff x="969781" y="2018675"/>
              <a:chExt cx="820325" cy="284742"/>
            </a:xfrm>
          </p:grpSpPr>
          <p:sp>
            <p:nvSpPr>
              <p:cNvPr id="91" name="矩形 90"/>
              <p:cNvSpPr/>
              <p:nvPr/>
            </p:nvSpPr>
            <p:spPr>
              <a:xfrm>
                <a:off x="969781" y="2049043"/>
                <a:ext cx="820325" cy="24704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1004224" y="2018675"/>
                <a:ext cx="751439"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When</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grpSp>
        <p:nvGrpSpPr>
          <p:cNvPr id="30" name="组合 29"/>
          <p:cNvGrpSpPr/>
          <p:nvPr/>
        </p:nvGrpSpPr>
        <p:grpSpPr>
          <a:xfrm>
            <a:off x="11856640" y="548680"/>
            <a:ext cx="335360" cy="882400"/>
            <a:chOff x="8892480" y="411510"/>
            <a:chExt cx="251520" cy="661800"/>
          </a:xfrm>
        </p:grpSpPr>
        <p:sp>
          <p:nvSpPr>
            <p:cNvPr id="31" name="矩形 30"/>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16</a:t>
              </a:r>
              <a:endParaRPr lang="zh-CN" altLang="en-US" sz="1067" dirty="0">
                <a:solidFill>
                  <a:schemeClr val="bg1"/>
                </a:solidFill>
                <a:latin typeface="Century Gothic" panose="020B0502020202020204" pitchFamily="34" charset="0"/>
              </a:endParaRPr>
            </a:p>
          </p:txBody>
        </p:sp>
        <p:grpSp>
          <p:nvGrpSpPr>
            <p:cNvPr id="33" name="组合 32"/>
            <p:cNvGrpSpPr/>
            <p:nvPr/>
          </p:nvGrpSpPr>
          <p:grpSpPr>
            <a:xfrm>
              <a:off x="8964240" y="819459"/>
              <a:ext cx="108000" cy="7834"/>
              <a:chOff x="8953171" y="848034"/>
              <a:chExt cx="130138" cy="7834"/>
            </a:xfrm>
          </p:grpSpPr>
          <p:cxnSp>
            <p:nvCxnSpPr>
              <p:cNvPr id="34" name="直接连接符 33"/>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6" name="矩形 35"/>
          <p:cNvSpPr/>
          <p:nvPr/>
        </p:nvSpPr>
        <p:spPr>
          <a:xfrm>
            <a:off x="549987" y="698680"/>
            <a:ext cx="2236510" cy="707886"/>
          </a:xfrm>
          <a:prstGeom prst="rect">
            <a:avLst/>
          </a:prstGeom>
        </p:spPr>
        <p:txBody>
          <a:bodyPr wrap="none">
            <a:spAutoFit/>
          </a:bodyPr>
          <a:lstStyle/>
          <a:p>
            <a:r>
              <a:rPr lang="zh-CN" altLang="en-US" sz="4000" dirty="0" smtClean="0">
                <a:solidFill>
                  <a:srgbClr val="0070C0"/>
                </a:solidFill>
                <a:latin typeface="方正兰亭超细黑简体" pitchFamily="2" charset="-122"/>
                <a:ea typeface="方正兰亭超细黑简体" pitchFamily="2" charset="-122"/>
                <a:cs typeface="Arial" panose="020B0604020202020204" pitchFamily="34" charset="0"/>
              </a:rPr>
              <a:t>子网掩码</a:t>
            </a:r>
            <a:endParaRPr lang="en-US" altLang="zh-CN" sz="4000" dirty="0">
              <a:solidFill>
                <a:srgbClr val="0070C0"/>
              </a:solidFill>
              <a:latin typeface="方正兰亭超细黑简体" pitchFamily="2" charset="-122"/>
              <a:ea typeface="方正兰亭超细黑简体" pitchFamily="2" charset="-122"/>
              <a:cs typeface="Arial" panose="020B0604020202020204" pitchFamily="34" charset="0"/>
            </a:endParaRPr>
          </a:p>
        </p:txBody>
      </p:sp>
      <p:sp>
        <p:nvSpPr>
          <p:cNvPr id="29" name="矩形 28"/>
          <p:cNvSpPr/>
          <p:nvPr/>
        </p:nvSpPr>
        <p:spPr>
          <a:xfrm>
            <a:off x="549988" y="1322355"/>
            <a:ext cx="172354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掩码的作用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796" y="2212684"/>
            <a:ext cx="6516052" cy="3375315"/>
          </a:xfrm>
          <a:prstGeom prst="rect">
            <a:avLst/>
          </a:prstGeom>
        </p:spPr>
      </p:pic>
    </p:spTree>
    <p:extLst>
      <p:ext uri="{BB962C8B-B14F-4D97-AF65-F5344CB8AC3E}">
        <p14:creationId xmlns:p14="http://schemas.microsoft.com/office/powerpoint/2010/main" val="138618615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0"/>
            <a:ext cx="2236510"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默认网关</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17" name="组合 16"/>
          <p:cNvGrpSpPr/>
          <p:nvPr/>
        </p:nvGrpSpPr>
        <p:grpSpPr>
          <a:xfrm>
            <a:off x="1709197" y="1903669"/>
            <a:ext cx="3777205" cy="2656486"/>
            <a:chOff x="499839" y="1427752"/>
            <a:chExt cx="2832904" cy="1992365"/>
          </a:xfrm>
        </p:grpSpPr>
        <p:grpSp>
          <p:nvGrpSpPr>
            <p:cNvPr id="14" name="组合 13"/>
            <p:cNvGrpSpPr/>
            <p:nvPr/>
          </p:nvGrpSpPr>
          <p:grpSpPr>
            <a:xfrm>
              <a:off x="499840" y="1427752"/>
              <a:ext cx="2089633" cy="449904"/>
              <a:chOff x="826183" y="1855140"/>
              <a:chExt cx="2089633" cy="449904"/>
            </a:xfrm>
          </p:grpSpPr>
          <p:sp>
            <p:nvSpPr>
              <p:cNvPr id="49" name="矩形 48"/>
              <p:cNvSpPr/>
              <p:nvPr/>
            </p:nvSpPr>
            <p:spPr>
              <a:xfrm>
                <a:off x="1282271" y="1947473"/>
                <a:ext cx="1633545" cy="346249"/>
              </a:xfrm>
              <a:prstGeom prst="rect">
                <a:avLst/>
              </a:prstGeom>
            </p:spPr>
            <p:txBody>
              <a:bodyPr wrap="square">
                <a:spAutoFit/>
              </a:bodyPr>
              <a:lstStyle/>
              <a:p>
                <a:r>
                  <a:rPr lang="zh-CN" altLang="en-US" sz="24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默认网关</a:t>
                </a:r>
                <a:endParaRPr lang="en-US" altLang="zh-CN" sz="24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3" name="组合 2"/>
              <p:cNvGrpSpPr/>
              <p:nvPr/>
            </p:nvGrpSpPr>
            <p:grpSpPr>
              <a:xfrm>
                <a:off x="826183" y="1855140"/>
                <a:ext cx="438144" cy="449904"/>
                <a:chOff x="826183" y="1855140"/>
                <a:chExt cx="438144" cy="449904"/>
              </a:xfrm>
            </p:grpSpPr>
            <p:sp>
              <p:nvSpPr>
                <p:cNvPr id="50" name="椭圆 49"/>
                <p:cNvSpPr/>
                <p:nvPr/>
              </p:nvSpPr>
              <p:spPr>
                <a:xfrm>
                  <a:off x="826183" y="1866900"/>
                  <a:ext cx="438144" cy="438144"/>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矩形 55"/>
                <p:cNvSpPr/>
                <p:nvPr/>
              </p:nvSpPr>
              <p:spPr>
                <a:xfrm>
                  <a:off x="839109" y="1855140"/>
                  <a:ext cx="365726"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39" y="2058205"/>
              <a:ext cx="2832904" cy="1361912"/>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网关（</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Gateway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）是一个网络通向其它网络的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默认网关的意思是一台主机如果找不到可用的网关，就把数据包发给默认指定的网关，由这个网关来处理数据包，因此一台主机的默认网关是不可以随随便便指定的，必须正确指定，否则无法与其它网络的主机通信。</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6584385" y="1903669"/>
            <a:ext cx="3923194" cy="4133813"/>
            <a:chOff x="3633472" y="1427752"/>
            <a:chExt cx="2942396" cy="3100359"/>
          </a:xfrm>
        </p:grpSpPr>
        <p:grpSp>
          <p:nvGrpSpPr>
            <p:cNvPr id="59" name="组合 58"/>
            <p:cNvGrpSpPr/>
            <p:nvPr/>
          </p:nvGrpSpPr>
          <p:grpSpPr>
            <a:xfrm>
              <a:off x="3633472" y="1427752"/>
              <a:ext cx="2647726" cy="449904"/>
              <a:chOff x="826183" y="1855140"/>
              <a:chExt cx="2647726" cy="449904"/>
            </a:xfrm>
          </p:grpSpPr>
          <p:sp>
            <p:nvSpPr>
              <p:cNvPr id="60" name="矩形 59"/>
              <p:cNvSpPr/>
              <p:nvPr/>
            </p:nvSpPr>
            <p:spPr>
              <a:xfrm>
                <a:off x="1264327" y="1947474"/>
                <a:ext cx="2209582" cy="346249"/>
              </a:xfrm>
              <a:prstGeom prst="rect">
                <a:avLst/>
              </a:prstGeom>
            </p:spPr>
            <p:txBody>
              <a:bodyPr wrap="square">
                <a:spAutoFit/>
              </a:bodyPr>
              <a:lstStyle/>
              <a:p>
                <a:r>
                  <a:rPr lang="en-US" altLang="zh-CN" sz="2400" dirty="0" smtClean="0">
                    <a:solidFill>
                      <a:srgbClr val="00A7AA"/>
                    </a:solidFill>
                    <a:latin typeface="汉仪菱心体简" panose="02010609000101010101" pitchFamily="49" charset="-122"/>
                    <a:ea typeface="汉仪菱心体简" panose="02010609000101010101" pitchFamily="49" charset="-122"/>
                    <a:cs typeface="Arial" panose="020B0604020202020204" pitchFamily="34" charset="0"/>
                  </a:rPr>
                  <a:t>IP </a:t>
                </a:r>
                <a:r>
                  <a:rPr lang="zh-CN" altLang="en-US" sz="2400" dirty="0" smtClean="0">
                    <a:solidFill>
                      <a:srgbClr val="00A7AA"/>
                    </a:solidFill>
                    <a:latin typeface="汉仪菱心体简" panose="02010609000101010101" pitchFamily="49" charset="-122"/>
                    <a:ea typeface="汉仪菱心体简" panose="02010609000101010101" pitchFamily="49" charset="-122"/>
                    <a:cs typeface="Arial" panose="020B0604020202020204" pitchFamily="34" charset="0"/>
                  </a:rPr>
                  <a:t>地址的配置管理</a:t>
                </a:r>
                <a:endParaRPr lang="en-US" altLang="zh-CN" sz="2400" dirty="0">
                  <a:solidFill>
                    <a:srgbClr val="00A7AA"/>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1" name="组合 60"/>
              <p:cNvGrpSpPr/>
              <p:nvPr/>
            </p:nvGrpSpPr>
            <p:grpSpPr>
              <a:xfrm>
                <a:off x="826183" y="1855140"/>
                <a:ext cx="438144" cy="449904"/>
                <a:chOff x="826183" y="1855140"/>
                <a:chExt cx="438144" cy="449904"/>
              </a:xfrm>
            </p:grpSpPr>
            <p:sp>
              <p:nvSpPr>
                <p:cNvPr id="62" name="椭圆 61"/>
                <p:cNvSpPr/>
                <p:nvPr/>
              </p:nvSpPr>
              <p:spPr>
                <a:xfrm>
                  <a:off x="826183" y="1866900"/>
                  <a:ext cx="438144" cy="438144"/>
                </a:xfrm>
                <a:prstGeom prst="ellipse">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矩形 62"/>
                <p:cNvSpPr/>
                <p:nvPr/>
              </p:nvSpPr>
              <p:spPr>
                <a:xfrm>
                  <a:off x="864757" y="1855140"/>
                  <a:ext cx="315231"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942396" cy="2469906"/>
            </a:xfrm>
            <a:prstGeom prst="rect">
              <a:avLst/>
            </a:prstGeom>
          </p:spPr>
          <p:txBody>
            <a:bodyPr wrap="square">
              <a:spAutoFit/>
            </a:bodyPr>
            <a:lstStyle/>
            <a:p>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地址的分配可以采用静态和动态两种方式</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buClr>
                  <a:srgbClr val="00A7AA"/>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静态</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分配是指由网络管理员为主机指定一个固定不变的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地址并手工配置到主机上</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buClr>
                  <a:srgbClr val="00A7AA"/>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动态分配</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目前主要通过动态主机控制协议（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Dynamic Host Control Protocol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）来实现。采用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进行动态主机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地址分配的网络环境中至少具有一台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服务器上拥有可供其它主机申请使用的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地址资源，客户机通过</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请求向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DHCP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服务器提出关于地址分配或租用的要求。</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2" name="组合 31"/>
          <p:cNvGrpSpPr/>
          <p:nvPr/>
        </p:nvGrpSpPr>
        <p:grpSpPr>
          <a:xfrm>
            <a:off x="11856640" y="548680"/>
            <a:ext cx="335360" cy="882400"/>
            <a:chOff x="8892480" y="411510"/>
            <a:chExt cx="251520" cy="661800"/>
          </a:xfrm>
        </p:grpSpPr>
        <p:sp>
          <p:nvSpPr>
            <p:cNvPr id="33" name="矩形 3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17</a:t>
              </a:r>
              <a:endParaRPr lang="zh-CN" altLang="en-US" sz="1067" dirty="0">
                <a:solidFill>
                  <a:schemeClr val="bg1"/>
                </a:solidFill>
                <a:latin typeface="Century Gothic" panose="020B0502020202020204" pitchFamily="34" charset="0"/>
              </a:endParaRPr>
            </a:p>
          </p:txBody>
        </p:sp>
        <p:grpSp>
          <p:nvGrpSpPr>
            <p:cNvPr id="35" name="组合 34"/>
            <p:cNvGrpSpPr/>
            <p:nvPr/>
          </p:nvGrpSpPr>
          <p:grpSpPr>
            <a:xfrm>
              <a:off x="8964240" y="819459"/>
              <a:ext cx="108000" cy="7834"/>
              <a:chOff x="8953171" y="848034"/>
              <a:chExt cx="130138" cy="7834"/>
            </a:xfrm>
          </p:grpSpPr>
          <p:cxnSp>
            <p:nvCxnSpPr>
              <p:cNvPr id="36" name="直接连接符 3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8415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248498" y="2264228"/>
            <a:ext cx="4526660" cy="3843493"/>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4" name="组合 13"/>
          <p:cNvGrpSpPr/>
          <p:nvPr/>
        </p:nvGrpSpPr>
        <p:grpSpPr>
          <a:xfrm>
            <a:off x="549988" y="698680"/>
            <a:ext cx="3262432" cy="1141487"/>
            <a:chOff x="412490" y="524010"/>
            <a:chExt cx="2446825" cy="856115"/>
          </a:xfrm>
        </p:grpSpPr>
        <p:sp>
          <p:nvSpPr>
            <p:cNvPr id="2" name="矩形 1"/>
            <p:cNvSpPr/>
            <p:nvPr/>
          </p:nvSpPr>
          <p:spPr>
            <a:xfrm>
              <a:off x="412490" y="524010"/>
              <a:ext cx="1677383" cy="530914"/>
            </a:xfrm>
            <a:prstGeom prst="rect">
              <a:avLst/>
            </a:prstGeom>
          </p:spPr>
          <p:txBody>
            <a:bodyPr wrap="none">
              <a:spAutoFit/>
            </a:bodyPr>
            <a:lstStyle/>
            <a:p>
              <a:r>
                <a:rPr lang="zh-CN" altLang="en-US" sz="4000" dirty="0" smtClean="0">
                  <a:solidFill>
                    <a:srgbClr val="00A7AA"/>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0A7AA"/>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33876"/>
              <a:ext cx="2446825"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使用超级终端传输文件</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6666879" y="1529370"/>
            <a:ext cx="3439647" cy="4578351"/>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73" name="组合 72"/>
          <p:cNvGrpSpPr/>
          <p:nvPr/>
        </p:nvGrpSpPr>
        <p:grpSpPr>
          <a:xfrm>
            <a:off x="1330452" y="2530143"/>
            <a:ext cx="4320893" cy="3390480"/>
            <a:chOff x="5900720" y="1014089"/>
            <a:chExt cx="3240670" cy="2542868"/>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5" name="矩形 74"/>
            <p:cNvSpPr/>
            <p:nvPr/>
          </p:nvSpPr>
          <p:spPr>
            <a:xfrm>
              <a:off x="6358359" y="1014089"/>
              <a:ext cx="2783031" cy="2542868"/>
            </a:xfrm>
            <a:prstGeom prst="rect">
              <a:avLst/>
            </a:prstGeom>
          </p:spPr>
          <p:txBody>
            <a:bodyPr wrap="square">
              <a:spAutoFit/>
            </a:bodyPr>
            <a:lstStyle/>
            <a:p>
              <a:pPr lvl="0">
                <a:lnSpc>
                  <a:spcPct val="114000"/>
                </a:lnSpc>
              </a:pPr>
              <a:r>
                <a:rPr lang="zh-CN" altLang="en-US" sz="2800" dirty="0">
                  <a:solidFill>
                    <a:prstClr val="white"/>
                  </a:solidFill>
                  <a:latin typeface="MStiffHei HKS UltraBold" panose="00000900000000000000" pitchFamily="2" charset="-120"/>
                  <a:ea typeface="MStiffHei HKS UltraBold" panose="00000900000000000000" pitchFamily="2" charset="-120"/>
                  <a:cs typeface="Arial" panose="020B0604020202020204" pitchFamily="34" charset="0"/>
                </a:rPr>
                <a:t>任务实施条件：</a:t>
              </a:r>
              <a:endParaRPr lang="en-US" altLang="zh-CN" sz="2800" dirty="0">
                <a:solidFill>
                  <a:prstClr val="white"/>
                </a:solidFill>
                <a:latin typeface="MStiffHei HKS UltraBold" panose="00000900000000000000" pitchFamily="2" charset="-120"/>
                <a:ea typeface="MStiffHei HKS UltraBold" panose="00000900000000000000" pitchFamily="2" charset="-120"/>
                <a:cs typeface="Arial" panose="020B0604020202020204" pitchFamily="34" charset="0"/>
              </a:endParaRPr>
            </a:p>
            <a:p>
              <a:pPr marL="342900" lvl="0" indent="-342900">
                <a:lnSpc>
                  <a:spcPct val="114000"/>
                </a:lnSpc>
                <a:buFont typeface="Wingdings" panose="05000000000000000000" pitchFamily="2" charset="2"/>
                <a:buChar char="l"/>
              </a:pPr>
              <a:r>
                <a:rPr lang="zh-CN" altLang="en-US" sz="2000" dirty="0">
                  <a:solidFill>
                    <a:prstClr val="white"/>
                  </a:solidFill>
                  <a:latin typeface="Century Gothic" panose="020B0502020202020204" pitchFamily="34" charset="0"/>
                  <a:cs typeface="Arial" panose="020B0604020202020204" pitchFamily="34" charset="0"/>
                </a:rPr>
                <a:t>装有</a:t>
              </a:r>
              <a:r>
                <a:rPr lang="en-US" altLang="zh-CN" sz="2000" dirty="0">
                  <a:solidFill>
                    <a:prstClr val="white"/>
                  </a:solidFill>
                  <a:latin typeface="Century Gothic" panose="020B0502020202020204" pitchFamily="34" charset="0"/>
                  <a:cs typeface="Arial" panose="020B0604020202020204" pitchFamily="34" charset="0"/>
                </a:rPr>
                <a:t>Windows 2003/XP</a:t>
              </a:r>
              <a:r>
                <a:rPr lang="zh-CN" altLang="en-US" sz="2000" dirty="0">
                  <a:solidFill>
                    <a:prstClr val="white"/>
                  </a:solidFill>
                  <a:latin typeface="Century Gothic" panose="020B0502020202020204" pitchFamily="34" charset="0"/>
                  <a:cs typeface="Arial" panose="020B0604020202020204" pitchFamily="34" charset="0"/>
                </a:rPr>
                <a:t>的计算机各</a:t>
              </a:r>
              <a:r>
                <a:rPr lang="en-US" altLang="zh-CN" sz="2000" dirty="0">
                  <a:solidFill>
                    <a:prstClr val="white"/>
                  </a:solidFill>
                  <a:latin typeface="Century Gothic" panose="020B0502020202020204" pitchFamily="34" charset="0"/>
                  <a:cs typeface="Arial" panose="020B0604020202020204" pitchFamily="34" charset="0"/>
                </a:rPr>
                <a:t>1</a:t>
              </a:r>
              <a:r>
                <a:rPr lang="zh-CN" altLang="en-US" sz="2000" dirty="0" smtClean="0">
                  <a:solidFill>
                    <a:prstClr val="white"/>
                  </a:solidFill>
                  <a:latin typeface="Century Gothic" panose="020B0502020202020204" pitchFamily="34" charset="0"/>
                  <a:cs typeface="Arial" panose="020B0604020202020204" pitchFamily="34" charset="0"/>
                </a:rPr>
                <a:t>台</a:t>
              </a:r>
              <a:endParaRPr lang="en-US" altLang="zh-CN" sz="2000" dirty="0" smtClean="0">
                <a:solidFill>
                  <a:prstClr val="white"/>
                </a:solidFill>
                <a:latin typeface="Century Gothic" panose="020B0502020202020204" pitchFamily="34" charset="0"/>
                <a:cs typeface="Arial" panose="020B0604020202020204" pitchFamily="34" charset="0"/>
              </a:endParaRPr>
            </a:p>
            <a:p>
              <a:pPr marL="342900" lvl="0" indent="-342900">
                <a:lnSpc>
                  <a:spcPct val="114000"/>
                </a:lnSpc>
                <a:buFont typeface="Wingdings" panose="05000000000000000000" pitchFamily="2" charset="2"/>
                <a:buChar char="l"/>
              </a:pPr>
              <a:r>
                <a:rPr lang="en-US" altLang="zh-CN" sz="2000" dirty="0">
                  <a:solidFill>
                    <a:prstClr val="white"/>
                  </a:solidFill>
                  <a:latin typeface="Century Gothic" panose="020B0502020202020204" pitchFamily="34" charset="0"/>
                  <a:cs typeface="Arial" panose="020B0604020202020204" pitchFamily="34" charset="0"/>
                </a:rPr>
                <a:t>Windows 2003/XP CD-ROM</a:t>
              </a:r>
              <a:r>
                <a:rPr lang="zh-CN" altLang="en-US" sz="2000" dirty="0">
                  <a:solidFill>
                    <a:prstClr val="white"/>
                  </a:solidFill>
                  <a:latin typeface="Century Gothic" panose="020B0502020202020204" pitchFamily="34" charset="0"/>
                  <a:cs typeface="Arial" panose="020B0604020202020204" pitchFamily="34" charset="0"/>
                </a:rPr>
                <a:t>或者</a:t>
              </a:r>
              <a:r>
                <a:rPr lang="en-US" altLang="zh-CN" sz="2000" dirty="0">
                  <a:solidFill>
                    <a:prstClr val="white"/>
                  </a:solidFill>
                  <a:latin typeface="Century Gothic" panose="020B0502020202020204" pitchFamily="34" charset="0"/>
                  <a:cs typeface="Arial" panose="020B0604020202020204" pitchFamily="34" charset="0"/>
                </a:rPr>
                <a:t>DVD</a:t>
              </a:r>
              <a:r>
                <a:rPr lang="zh-CN" altLang="en-US" sz="2000" dirty="0">
                  <a:solidFill>
                    <a:prstClr val="white"/>
                  </a:solidFill>
                  <a:latin typeface="Century Gothic" panose="020B0502020202020204" pitchFamily="34" charset="0"/>
                  <a:cs typeface="Arial" panose="020B0604020202020204" pitchFamily="34" charset="0"/>
                </a:rPr>
                <a:t>各一</a:t>
              </a:r>
              <a:r>
                <a:rPr lang="zh-CN" altLang="en-US" sz="2000" dirty="0" smtClean="0">
                  <a:solidFill>
                    <a:prstClr val="white"/>
                  </a:solidFill>
                  <a:latin typeface="Century Gothic" panose="020B0502020202020204" pitchFamily="34" charset="0"/>
                  <a:cs typeface="Arial" panose="020B0604020202020204" pitchFamily="34" charset="0"/>
                </a:rPr>
                <a:t>张</a:t>
              </a:r>
              <a:endParaRPr lang="en-US" altLang="zh-CN" sz="2000" dirty="0" smtClean="0">
                <a:solidFill>
                  <a:prstClr val="white"/>
                </a:solidFill>
                <a:latin typeface="Century Gothic" panose="020B0502020202020204" pitchFamily="34" charset="0"/>
                <a:cs typeface="Arial" panose="020B0604020202020204" pitchFamily="34" charset="0"/>
              </a:endParaRPr>
            </a:p>
            <a:p>
              <a:pPr marL="342900" lvl="0" indent="-342900">
                <a:lnSpc>
                  <a:spcPct val="114000"/>
                </a:lnSpc>
                <a:buFont typeface="Wingdings" panose="05000000000000000000" pitchFamily="2" charset="2"/>
                <a:buChar char="l"/>
              </a:pPr>
              <a:r>
                <a:rPr lang="zh-CN" altLang="en-US" sz="2000" dirty="0">
                  <a:solidFill>
                    <a:prstClr val="white"/>
                  </a:solidFill>
                  <a:latin typeface="Century Gothic" panose="020B0502020202020204" pitchFamily="34" charset="0"/>
                  <a:cs typeface="Arial" panose="020B0604020202020204" pitchFamily="34" charset="0"/>
                </a:rPr>
                <a:t>每台计算机已正确安装以太</a:t>
              </a:r>
              <a:r>
                <a:rPr lang="zh-CN" altLang="en-US" sz="2000" dirty="0" smtClean="0">
                  <a:solidFill>
                    <a:prstClr val="white"/>
                  </a:solidFill>
                  <a:latin typeface="Century Gothic" panose="020B0502020202020204" pitchFamily="34" charset="0"/>
                  <a:cs typeface="Arial" panose="020B0604020202020204" pitchFamily="34" charset="0"/>
                </a:rPr>
                <a:t>网卡</a:t>
              </a:r>
              <a:endParaRPr lang="en-US" altLang="zh-CN" sz="2000" dirty="0" smtClean="0">
                <a:solidFill>
                  <a:prstClr val="white"/>
                </a:solidFill>
                <a:latin typeface="Century Gothic" panose="020B0502020202020204" pitchFamily="34" charset="0"/>
                <a:cs typeface="Arial" panose="020B0604020202020204" pitchFamily="34" charset="0"/>
              </a:endParaRPr>
            </a:p>
            <a:p>
              <a:pPr marL="342900" lvl="0" indent="-342900">
                <a:lnSpc>
                  <a:spcPct val="114000"/>
                </a:lnSpc>
                <a:buFont typeface="Wingdings" panose="05000000000000000000" pitchFamily="2" charset="2"/>
                <a:buChar char="l"/>
              </a:pPr>
              <a:r>
                <a:rPr lang="zh-CN" altLang="en-US" sz="2000" dirty="0">
                  <a:solidFill>
                    <a:prstClr val="white"/>
                  </a:solidFill>
                  <a:latin typeface="Century Gothic" panose="020B0502020202020204" pitchFamily="34" charset="0"/>
                  <a:cs typeface="Arial" panose="020B0604020202020204" pitchFamily="34" charset="0"/>
                </a:rPr>
                <a:t>连接两台计算机的交叉网线</a:t>
              </a:r>
              <a:r>
                <a:rPr lang="en-US" altLang="zh-CN" sz="2000" dirty="0">
                  <a:solidFill>
                    <a:prstClr val="white"/>
                  </a:solidFill>
                  <a:latin typeface="Century Gothic" panose="020B0502020202020204" pitchFamily="34" charset="0"/>
                  <a:cs typeface="Arial" panose="020B0604020202020204" pitchFamily="34" charset="0"/>
                </a:rPr>
                <a:t>1</a:t>
              </a:r>
              <a:r>
                <a:rPr lang="zh-CN" altLang="en-US" sz="2000" dirty="0">
                  <a:solidFill>
                    <a:prstClr val="white"/>
                  </a:solidFill>
                  <a:latin typeface="Century Gothic" panose="020B0502020202020204" pitchFamily="34" charset="0"/>
                  <a:cs typeface="Arial" panose="020B0604020202020204" pitchFamily="34" charset="0"/>
                </a:rPr>
                <a:t>条</a:t>
              </a:r>
              <a:endParaRPr lang="en-US" altLang="zh-CN" sz="2000" dirty="0">
                <a:solidFill>
                  <a:prstClr val="white"/>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1499472" y="5922186"/>
            <a:ext cx="4028417" cy="9524"/>
            <a:chOff x="5934316" y="1592499"/>
            <a:chExt cx="2714384" cy="7143"/>
          </a:xfrm>
        </p:grpSpPr>
        <p:cxnSp>
          <p:nvCxnSpPr>
            <p:cNvPr id="91" name="直接连接符 90"/>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34316" y="1592499"/>
              <a:ext cx="2714384"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80" name="组合 79"/>
          <p:cNvGrpSpPr/>
          <p:nvPr/>
        </p:nvGrpSpPr>
        <p:grpSpPr>
          <a:xfrm>
            <a:off x="11856640" y="548680"/>
            <a:ext cx="335360" cy="882400"/>
            <a:chOff x="8892480" y="411510"/>
            <a:chExt cx="251520" cy="661800"/>
          </a:xfrm>
        </p:grpSpPr>
        <p:sp>
          <p:nvSpPr>
            <p:cNvPr id="83" name="矩形 8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18</a:t>
              </a:r>
              <a:endParaRPr lang="zh-CN" altLang="en-US" sz="1067" dirty="0">
                <a:solidFill>
                  <a:schemeClr val="bg1"/>
                </a:solidFill>
                <a:latin typeface="Century Gothic" panose="020B0502020202020204" pitchFamily="34" charset="0"/>
              </a:endParaRPr>
            </a:p>
          </p:txBody>
        </p:sp>
        <p:grpSp>
          <p:nvGrpSpPr>
            <p:cNvPr id="85" name="组合 84"/>
            <p:cNvGrpSpPr/>
            <p:nvPr/>
          </p:nvGrpSpPr>
          <p:grpSpPr>
            <a:xfrm>
              <a:off x="8964240" y="819459"/>
              <a:ext cx="108000" cy="7834"/>
              <a:chOff x="8953171" y="848034"/>
              <a:chExt cx="130138" cy="7834"/>
            </a:xfrm>
          </p:grpSpPr>
          <p:cxnSp>
            <p:nvCxnSpPr>
              <p:cNvPr id="86" name="直接连接符 8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54217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42" presetClass="entr" presetSubtype="0" fill="hold" nodeType="withEffect">
                                  <p:stCondLst>
                                    <p:cond delay="50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1000"/>
                                        <p:tgtEl>
                                          <p:spTgt spid="3074"/>
                                        </p:tgtEl>
                                      </p:cBhvr>
                                    </p:animEffect>
                                    <p:anim calcmode="lin" valueType="num">
                                      <p:cBhvr>
                                        <p:cTn id="11" dur="1000" fill="hold"/>
                                        <p:tgtEl>
                                          <p:spTgt spid="3074"/>
                                        </p:tgtEl>
                                        <p:attrNameLst>
                                          <p:attrName>ppt_x</p:attrName>
                                        </p:attrNameLst>
                                      </p:cBhvr>
                                      <p:tavLst>
                                        <p:tav tm="0">
                                          <p:val>
                                            <p:strVal val="#ppt_x"/>
                                          </p:val>
                                        </p:tav>
                                        <p:tav tm="100000">
                                          <p:val>
                                            <p:strVal val="#ppt_x"/>
                                          </p:val>
                                        </p:tav>
                                      </p:tavLst>
                                    </p:anim>
                                    <p:anim calcmode="lin" valueType="num">
                                      <p:cBhvr>
                                        <p:cTn id="12" dur="1000" fill="hold"/>
                                        <p:tgtEl>
                                          <p:spTgt spid="3074"/>
                                        </p:tgtEl>
                                        <p:attrNameLst>
                                          <p:attrName>ppt_y</p:attrName>
                                        </p:attrNameLst>
                                      </p:cBhvr>
                                      <p:tavLst>
                                        <p:tav tm="0">
                                          <p:val>
                                            <p:strVal val="#ppt_y+.1"/>
                                          </p:val>
                                        </p:tav>
                                        <p:tav tm="100000">
                                          <p:val>
                                            <p:strVal val="#ppt_y"/>
                                          </p:val>
                                        </p:tav>
                                      </p:tavLst>
                                    </p:anim>
                                  </p:childTnLst>
                                </p:cTn>
                              </p:par>
                              <p:par>
                                <p:cTn id="13" presetID="22" presetClass="entr" presetSubtype="2" fill="hold" grpId="0"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8" decel="100000" fill="hold" nodeType="withEffect">
                                  <p:stCondLst>
                                    <p:cond delay="20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0"/>
                                  </p:stCondLst>
                                  <p:childTnLst>
                                    <p:set>
                                      <p:cBhvr>
                                        <p:cTn id="21" dur="1" fill="hold">
                                          <p:stCondLst>
                                            <p:cond delay="0"/>
                                          </p:stCondLst>
                                        </p:cTn>
                                        <p:tgtEl>
                                          <p:spTgt spid="81"/>
                                        </p:tgtEl>
                                        <p:attrNameLst>
                                          <p:attrName>style.visibility</p:attrName>
                                        </p:attrNameLst>
                                      </p:cBhvr>
                                      <p:to>
                                        <p:strVal val="visible"/>
                                      </p:to>
                                    </p:set>
                                    <p:animEffect transition="in" filter="fade">
                                      <p:cBhvr>
                                        <p:cTn id="2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373051"/>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选择</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开始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设置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网络和拨号连接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开始，弹出如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示的“网络连接”对话框。</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19</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2715809" cy="1085340"/>
            <a:chOff x="412490" y="524010"/>
            <a:chExt cx="2036857"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2036857"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安装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协议</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b="51950"/>
          <a:stretch>
            <a:fillRect/>
          </a:stretch>
        </p:blipFill>
        <p:spPr bwMode="auto">
          <a:xfrm>
            <a:off x="2126204" y="3071437"/>
            <a:ext cx="7812248" cy="2816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4729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anim calcmode="lin" valueType="num">
                                      <p:cBhvr>
                                        <p:cTn id="12" dur="500" fill="hold"/>
                                        <p:tgtEl>
                                          <p:spTgt spid="1026"/>
                                        </p:tgtEl>
                                        <p:attrNameLst>
                                          <p:attrName>ppt_x</p:attrName>
                                        </p:attrNameLst>
                                      </p:cBhvr>
                                      <p:tavLst>
                                        <p:tav tm="0">
                                          <p:val>
                                            <p:strVal val="#ppt_x"/>
                                          </p:val>
                                        </p:tav>
                                        <p:tav tm="100000">
                                          <p:val>
                                            <p:strVal val="#ppt_x"/>
                                          </p:val>
                                        </p:tav>
                                      </p:tavLst>
                                    </p:anim>
                                    <p:anim calcmode="lin" valueType="num">
                                      <p:cBhvr>
                                        <p:cTn id="13" dur="5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49987" y="698680"/>
            <a:ext cx="6750566" cy="1344804"/>
            <a:chOff x="412490" y="524010"/>
            <a:chExt cx="5062924" cy="1008604"/>
          </a:xfrm>
        </p:grpSpPr>
        <p:sp>
          <p:nvSpPr>
            <p:cNvPr id="5" name="矩形 4"/>
            <p:cNvSpPr/>
            <p:nvPr/>
          </p:nvSpPr>
          <p:spPr>
            <a:xfrm>
              <a:off x="412490" y="524010"/>
              <a:ext cx="3370154" cy="623247"/>
            </a:xfrm>
            <a:prstGeom prst="rect">
              <a:avLst/>
            </a:prstGeom>
          </p:spPr>
          <p:txBody>
            <a:bodyPr wrap="none">
              <a:spAutoFit/>
            </a:bodyPr>
            <a:lstStyle/>
            <a:p>
              <a:r>
                <a:rPr lang="zh-CN" altLang="en-US" sz="48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计算机网络基础</a:t>
              </a:r>
              <a:endParaRPr lang="en-US" altLang="zh-CN" sz="48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094032"/>
              <a:ext cx="5062924" cy="438582"/>
            </a:xfrm>
            <a:prstGeom prst="rect">
              <a:avLst/>
            </a:prstGeom>
          </p:spPr>
          <p:txBody>
            <a:bodyPr wrap="none">
              <a:spAutoFit/>
            </a:bodyPr>
            <a:lstStyle/>
            <a:p>
              <a:r>
                <a:rPr lang="zh-CN" altLang="en-US" sz="32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探索处理计算机网络问题的基本方法</a:t>
              </a:r>
              <a:endParaRPr lang="en-US" altLang="zh-CN" sz="32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10" name="矩形 9"/>
          <p:cNvSpPr/>
          <p:nvPr/>
        </p:nvSpPr>
        <p:spPr>
          <a:xfrm>
            <a:off x="-1242482" y="1006456"/>
            <a:ext cx="233693" cy="233693"/>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1242482" y="1357902"/>
            <a:ext cx="233693" cy="233693"/>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1242482" y="1709348"/>
            <a:ext cx="233693" cy="233693"/>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02</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9459"/>
              <a:ext cx="108000" cy="7834"/>
              <a:chOff x="8953171" y="848034"/>
              <a:chExt cx="130138" cy="7834"/>
            </a:xfrm>
          </p:grpSpPr>
          <p:cxnSp>
            <p:nvCxnSpPr>
              <p:cNvPr id="45" name="直接连接符 44"/>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670986" y="2556523"/>
            <a:ext cx="1799499" cy="680456"/>
            <a:chOff x="844182" y="1917392"/>
            <a:chExt cx="1349624" cy="510342"/>
          </a:xfrm>
        </p:grpSpPr>
        <p:sp>
          <p:nvSpPr>
            <p:cNvPr id="70" name="矩形 69"/>
            <p:cNvSpPr/>
            <p:nvPr/>
          </p:nvSpPr>
          <p:spPr>
            <a:xfrm>
              <a:off x="844182" y="1917392"/>
              <a:ext cx="1349624" cy="510342"/>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矩形 71"/>
            <p:cNvSpPr/>
            <p:nvPr/>
          </p:nvSpPr>
          <p:spPr>
            <a:xfrm>
              <a:off x="992354" y="2003286"/>
              <a:ext cx="1061829" cy="346249"/>
            </a:xfrm>
            <a:prstGeom prst="rect">
              <a:avLst/>
            </a:prstGeom>
          </p:spPr>
          <p:txBody>
            <a:bodyPr wrap="none">
              <a:spAutoFit/>
            </a:bodyPr>
            <a:lstStyle/>
            <a:p>
              <a:r>
                <a:rPr lang="zh-CN" altLang="en-US" sz="24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学习目标</a:t>
              </a:r>
              <a:endParaRPr lang="en-US" altLang="zh-CN" sz="24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73" name="矩形 72"/>
          <p:cNvSpPr/>
          <p:nvPr/>
        </p:nvSpPr>
        <p:spPr>
          <a:xfrm>
            <a:off x="549988" y="3477005"/>
            <a:ext cx="10964680" cy="2092432"/>
          </a:xfrm>
          <a:prstGeom prst="rect">
            <a:avLst/>
          </a:prstGeom>
        </p:spPr>
        <p:txBody>
          <a:bodyPr wrap="square">
            <a:spAutoFit/>
          </a:bodyPr>
          <a:lstStyle/>
          <a:p>
            <a:pPr marL="285750" indent="-285750">
              <a:lnSpc>
                <a:spcPct val="114000"/>
              </a:lnSpc>
              <a:buFont typeface="Wingdings" panose="05000000000000000000" pitchFamily="2" charset="2"/>
              <a:buChar char="ü"/>
            </a:pPr>
            <a:r>
              <a:rPr lang="zh-CN" altLang="en-US" sz="1600" dirty="0" smtClean="0">
                <a:latin typeface="Century Gothic" panose="020B0502020202020204" pitchFamily="34" charset="0"/>
                <a:cs typeface="Arial" panose="020B0604020202020204" pitchFamily="34" charset="0"/>
              </a:rPr>
              <a:t>了解网络层次结构的产生背景和作用</a:t>
            </a:r>
            <a:endParaRPr lang="en-US" altLang="zh-CN" sz="1600" dirty="0" smtClean="0">
              <a:latin typeface="Century Gothic" panose="020B0502020202020204" pitchFamily="34" charset="0"/>
              <a:cs typeface="Arial" panose="020B0604020202020204" pitchFamily="34" charset="0"/>
            </a:endParaRPr>
          </a:p>
          <a:p>
            <a:pPr marL="285750" indent="-285750">
              <a:lnSpc>
                <a:spcPct val="114000"/>
              </a:lnSpc>
              <a:buFont typeface="Wingdings" panose="05000000000000000000" pitchFamily="2" charset="2"/>
              <a:buChar char="ü"/>
            </a:pPr>
            <a:r>
              <a:rPr lang="zh-CN" altLang="zh-CN" sz="1600" dirty="0" smtClean="0"/>
              <a:t>理解</a:t>
            </a:r>
            <a:r>
              <a:rPr lang="zh-CN" altLang="zh-CN" sz="1600" dirty="0"/>
              <a:t>分层模型中协议、协议数据单元、接口与服务等重要概念</a:t>
            </a:r>
            <a:endParaRPr lang="en-US" altLang="zh-CN" sz="1600" dirty="0" smtClean="0">
              <a:latin typeface="Century Gothic" panose="020B0502020202020204" pitchFamily="34" charset="0"/>
              <a:cs typeface="Arial" panose="020B0604020202020204" pitchFamily="34" charset="0"/>
            </a:endParaRPr>
          </a:p>
          <a:p>
            <a:pPr marL="285750" indent="-285750">
              <a:lnSpc>
                <a:spcPct val="114000"/>
              </a:lnSpc>
              <a:buFont typeface="Wingdings" panose="05000000000000000000" pitchFamily="2" charset="2"/>
              <a:buChar char="ü"/>
            </a:pPr>
            <a:r>
              <a:rPr lang="zh-CN" altLang="zh-CN" sz="1600" dirty="0" smtClean="0"/>
              <a:t>了解</a:t>
            </a:r>
            <a:r>
              <a:rPr lang="en-US" altLang="zh-CN" sz="1600" dirty="0" smtClean="0"/>
              <a:t> </a:t>
            </a:r>
            <a:r>
              <a:rPr lang="en-US" altLang="zh-CN" sz="1600" dirty="0" smtClean="0">
                <a:latin typeface="Century Gothic" panose="020B0502020202020204" pitchFamily="34" charset="0"/>
              </a:rPr>
              <a:t>OSI </a:t>
            </a:r>
            <a:r>
              <a:rPr lang="zh-CN" altLang="zh-CN" sz="1600" dirty="0" smtClean="0"/>
              <a:t>模型</a:t>
            </a:r>
            <a:r>
              <a:rPr lang="zh-CN" altLang="zh-CN" sz="1600" dirty="0"/>
              <a:t>的产生背景及各层</a:t>
            </a:r>
            <a:r>
              <a:rPr lang="zh-CN" altLang="zh-CN" sz="1600" dirty="0" smtClean="0"/>
              <a:t>功能</a:t>
            </a:r>
            <a:endParaRPr lang="en-US" altLang="zh-CN" sz="1600" dirty="0" smtClean="0"/>
          </a:p>
          <a:p>
            <a:pPr marL="285750" indent="-285750">
              <a:lnSpc>
                <a:spcPct val="114000"/>
              </a:lnSpc>
              <a:buFont typeface="Wingdings" panose="05000000000000000000" pitchFamily="2" charset="2"/>
              <a:buChar char="ü"/>
            </a:pPr>
            <a:r>
              <a:rPr lang="zh-CN" altLang="zh-CN" sz="1600" dirty="0" smtClean="0">
                <a:latin typeface="Century Gothic" panose="020B0502020202020204" pitchFamily="34" charset="0"/>
              </a:rPr>
              <a:t>掌握</a:t>
            </a:r>
            <a:r>
              <a:rPr lang="en-US" altLang="zh-CN" sz="1600" dirty="0" smtClean="0">
                <a:latin typeface="Century Gothic" panose="020B0502020202020204" pitchFamily="34" charset="0"/>
              </a:rPr>
              <a:t> TCP/IP </a:t>
            </a:r>
            <a:r>
              <a:rPr lang="zh-CN" altLang="zh-CN" sz="1600" dirty="0" smtClean="0">
                <a:latin typeface="Century Gothic" panose="020B0502020202020204" pitchFamily="34" charset="0"/>
              </a:rPr>
              <a:t>各</a:t>
            </a:r>
            <a:r>
              <a:rPr lang="zh-CN" altLang="zh-CN" sz="1600" dirty="0">
                <a:latin typeface="Century Gothic" panose="020B0502020202020204" pitchFamily="34" charset="0"/>
              </a:rPr>
              <a:t>层功能和协议分布，</a:t>
            </a:r>
            <a:r>
              <a:rPr lang="en-US" altLang="zh-CN" sz="1600" dirty="0" smtClean="0">
                <a:latin typeface="Century Gothic" panose="020B0502020202020204" pitchFamily="34" charset="0"/>
              </a:rPr>
              <a:t>OSI </a:t>
            </a:r>
            <a:r>
              <a:rPr lang="zh-CN" altLang="zh-CN" sz="1600" dirty="0" smtClean="0">
                <a:latin typeface="Century Gothic" panose="020B0502020202020204" pitchFamily="34" charset="0"/>
              </a:rPr>
              <a:t>模型与</a:t>
            </a:r>
            <a:r>
              <a:rPr lang="en-US" altLang="zh-CN" sz="1600" dirty="0" smtClean="0">
                <a:latin typeface="Century Gothic" panose="020B0502020202020204" pitchFamily="34" charset="0"/>
              </a:rPr>
              <a:t> TCP/IP </a:t>
            </a:r>
            <a:r>
              <a:rPr lang="zh-CN" altLang="zh-CN" sz="1600" dirty="0" smtClean="0">
                <a:latin typeface="Century Gothic" panose="020B0502020202020204" pitchFamily="34" charset="0"/>
              </a:rPr>
              <a:t>模型</a:t>
            </a:r>
            <a:r>
              <a:rPr lang="zh-CN" altLang="zh-CN" sz="1600" dirty="0">
                <a:latin typeface="Century Gothic" panose="020B0502020202020204" pitchFamily="34" charset="0"/>
              </a:rPr>
              <a:t>的</a:t>
            </a:r>
            <a:r>
              <a:rPr lang="zh-CN" altLang="zh-CN" sz="1600" dirty="0" smtClean="0">
                <a:latin typeface="Century Gothic" panose="020B0502020202020204" pitchFamily="34" charset="0"/>
              </a:rPr>
              <a:t>区别</a:t>
            </a:r>
            <a:endParaRPr lang="en-US" altLang="zh-CN" sz="1600" dirty="0" smtClean="0">
              <a:latin typeface="Century Gothic" panose="020B0502020202020204" pitchFamily="34" charset="0"/>
            </a:endParaRPr>
          </a:p>
          <a:p>
            <a:pPr marL="285750" indent="-285750">
              <a:lnSpc>
                <a:spcPct val="114000"/>
              </a:lnSpc>
              <a:buFont typeface="Wingdings" panose="05000000000000000000" pitchFamily="2" charset="2"/>
              <a:buChar char="ü"/>
            </a:pPr>
            <a:r>
              <a:rPr lang="zh-CN" altLang="zh-CN" sz="1600" dirty="0" smtClean="0">
                <a:latin typeface="Century Gothic" panose="020B0502020202020204" pitchFamily="34" charset="0"/>
              </a:rPr>
              <a:t>掌握</a:t>
            </a:r>
            <a:r>
              <a:rPr lang="en-US" altLang="zh-CN" sz="1600" dirty="0" smtClean="0">
                <a:latin typeface="Century Gothic" panose="020B0502020202020204" pitchFamily="34" charset="0"/>
              </a:rPr>
              <a:t> IP </a:t>
            </a:r>
            <a:r>
              <a:rPr lang="zh-CN" altLang="zh-CN" sz="1600" dirty="0" smtClean="0">
                <a:latin typeface="Century Gothic" panose="020B0502020202020204" pitchFamily="34" charset="0"/>
              </a:rPr>
              <a:t>地址</a:t>
            </a:r>
            <a:r>
              <a:rPr lang="zh-CN" altLang="zh-CN" sz="1600" dirty="0">
                <a:latin typeface="Century Gothic" panose="020B0502020202020204" pitchFamily="34" charset="0"/>
              </a:rPr>
              <a:t>的作用</a:t>
            </a:r>
            <a:r>
              <a:rPr lang="zh-CN" altLang="zh-CN" sz="1600" dirty="0" smtClean="0">
                <a:latin typeface="Century Gothic" panose="020B0502020202020204" pitchFamily="34" charset="0"/>
              </a:rPr>
              <a:t>及</a:t>
            </a:r>
            <a:r>
              <a:rPr lang="en-US" altLang="zh-CN" sz="1600" dirty="0" smtClean="0">
                <a:latin typeface="Century Gothic" panose="020B0502020202020204" pitchFamily="34" charset="0"/>
              </a:rPr>
              <a:t> IP </a:t>
            </a:r>
            <a:r>
              <a:rPr lang="zh-CN" altLang="zh-CN" sz="1600" dirty="0" smtClean="0">
                <a:latin typeface="Century Gothic" panose="020B0502020202020204" pitchFamily="34" charset="0"/>
              </a:rPr>
              <a:t>协议</a:t>
            </a:r>
            <a:r>
              <a:rPr lang="zh-CN" altLang="zh-CN" sz="1600" dirty="0">
                <a:latin typeface="Century Gothic" panose="020B0502020202020204" pitchFamily="34" charset="0"/>
              </a:rPr>
              <a:t>的</a:t>
            </a:r>
            <a:r>
              <a:rPr lang="zh-CN" altLang="zh-CN" sz="1600" dirty="0" smtClean="0">
                <a:latin typeface="Century Gothic" panose="020B0502020202020204" pitchFamily="34" charset="0"/>
              </a:rPr>
              <a:t>功能</a:t>
            </a:r>
            <a:endParaRPr lang="en-US" altLang="zh-CN" sz="1600" dirty="0" smtClean="0">
              <a:latin typeface="Century Gothic" panose="020B0502020202020204" pitchFamily="34" charset="0"/>
            </a:endParaRPr>
          </a:p>
          <a:p>
            <a:pPr marL="285750" indent="-285750">
              <a:lnSpc>
                <a:spcPct val="114000"/>
              </a:lnSpc>
              <a:buFont typeface="Wingdings" panose="05000000000000000000" pitchFamily="2" charset="2"/>
              <a:buChar char="ü"/>
            </a:pPr>
            <a:r>
              <a:rPr lang="zh-CN" altLang="zh-CN" sz="1600" dirty="0"/>
              <a:t>能够安装并</a:t>
            </a:r>
            <a:r>
              <a:rPr lang="zh-CN" altLang="zh-CN" sz="1600" dirty="0" smtClean="0"/>
              <a:t>配置</a:t>
            </a:r>
            <a:r>
              <a:rPr lang="en-US" altLang="zh-CN" sz="1600" dirty="0" smtClean="0"/>
              <a:t> </a:t>
            </a:r>
            <a:r>
              <a:rPr lang="en-US" altLang="zh-CN" sz="1600" dirty="0" smtClean="0">
                <a:latin typeface="Century Gothic" panose="020B0502020202020204" pitchFamily="34" charset="0"/>
              </a:rPr>
              <a:t>TCP/IP </a:t>
            </a:r>
            <a:r>
              <a:rPr lang="zh-CN" altLang="zh-CN" sz="1600" dirty="0" smtClean="0">
                <a:latin typeface="Century Gothic" panose="020B0502020202020204" pitchFamily="34" charset="0"/>
              </a:rPr>
              <a:t>协</a:t>
            </a:r>
            <a:r>
              <a:rPr lang="zh-CN" altLang="zh-CN" sz="1600" dirty="0" smtClean="0"/>
              <a:t>议</a:t>
            </a:r>
            <a:r>
              <a:rPr lang="zh-CN" altLang="zh-CN" sz="1600" dirty="0"/>
              <a:t>通信</a:t>
            </a:r>
            <a:r>
              <a:rPr lang="zh-CN" altLang="zh-CN" sz="1600" dirty="0" smtClean="0"/>
              <a:t>参数</a:t>
            </a:r>
            <a:endParaRPr lang="en-US" altLang="zh-CN" sz="1600" dirty="0" smtClean="0"/>
          </a:p>
          <a:p>
            <a:pPr marL="285750" indent="-285750">
              <a:lnSpc>
                <a:spcPct val="114000"/>
              </a:lnSpc>
              <a:buFont typeface="Wingdings" panose="05000000000000000000" pitchFamily="2" charset="2"/>
              <a:buChar char="ü"/>
            </a:pPr>
            <a:r>
              <a:rPr lang="zh-CN" altLang="zh-CN" sz="1600" dirty="0"/>
              <a:t>会使用协议分析工具对计算机网络问题进行处理</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15" name="组合 14"/>
          <p:cNvGrpSpPr/>
          <p:nvPr/>
        </p:nvGrpSpPr>
        <p:grpSpPr>
          <a:xfrm>
            <a:off x="10609639" y="2096884"/>
            <a:ext cx="628021" cy="919277"/>
            <a:chOff x="6045200" y="1282700"/>
            <a:chExt cx="328613" cy="481013"/>
          </a:xfrm>
          <a:solidFill>
            <a:srgbClr val="93AFCA"/>
          </a:solidFill>
        </p:grpSpPr>
        <p:sp>
          <p:nvSpPr>
            <p:cNvPr id="8" name="Freeform 7"/>
            <p:cNvSpPr>
              <a:spLocks/>
            </p:cNvSpPr>
            <p:nvPr/>
          </p:nvSpPr>
          <p:spPr bwMode="auto">
            <a:xfrm>
              <a:off x="6045200" y="1282700"/>
              <a:ext cx="328613" cy="165100"/>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8"/>
            <p:cNvSpPr>
              <a:spLocks/>
            </p:cNvSpPr>
            <p:nvPr/>
          </p:nvSpPr>
          <p:spPr bwMode="auto">
            <a:xfrm>
              <a:off x="6045200" y="1477963"/>
              <a:ext cx="328613" cy="285750"/>
            </a:xfrm>
            <a:custGeom>
              <a:avLst/>
              <a:gdLst>
                <a:gd name="T0" fmla="*/ 44 w 88"/>
                <a:gd name="T1" fmla="*/ 76 h 76"/>
                <a:gd name="T2" fmla="*/ 0 w 88"/>
                <a:gd name="T3" fmla="*/ 32 h 76"/>
                <a:gd name="T4" fmla="*/ 0 w 88"/>
                <a:gd name="T5" fmla="*/ 0 h 76"/>
                <a:gd name="T6" fmla="*/ 8 w 88"/>
                <a:gd name="T7" fmla="*/ 0 h 76"/>
                <a:gd name="T8" fmla="*/ 8 w 88"/>
                <a:gd name="T9" fmla="*/ 32 h 76"/>
                <a:gd name="T10" fmla="*/ 44 w 88"/>
                <a:gd name="T11" fmla="*/ 68 h 76"/>
                <a:gd name="T12" fmla="*/ 80 w 88"/>
                <a:gd name="T13" fmla="*/ 32 h 76"/>
                <a:gd name="T14" fmla="*/ 80 w 88"/>
                <a:gd name="T15" fmla="*/ 0 h 76"/>
                <a:gd name="T16" fmla="*/ 88 w 88"/>
                <a:gd name="T17" fmla="*/ 0 h 76"/>
                <a:gd name="T18" fmla="*/ 88 w 88"/>
                <a:gd name="T19" fmla="*/ 32 h 76"/>
                <a:gd name="T20" fmla="*/ 44 w 88"/>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76">
                  <a:moveTo>
                    <a:pt x="44" y="76"/>
                  </a:moveTo>
                  <a:cubicBezTo>
                    <a:pt x="20" y="76"/>
                    <a:pt x="0" y="56"/>
                    <a:pt x="0" y="32"/>
                  </a:cubicBezTo>
                  <a:cubicBezTo>
                    <a:pt x="0" y="0"/>
                    <a:pt x="0" y="0"/>
                    <a:pt x="0" y="0"/>
                  </a:cubicBezTo>
                  <a:cubicBezTo>
                    <a:pt x="8" y="0"/>
                    <a:pt x="8" y="0"/>
                    <a:pt x="8" y="0"/>
                  </a:cubicBezTo>
                  <a:cubicBezTo>
                    <a:pt x="8" y="32"/>
                    <a:pt x="8" y="32"/>
                    <a:pt x="8" y="32"/>
                  </a:cubicBezTo>
                  <a:cubicBezTo>
                    <a:pt x="8" y="52"/>
                    <a:pt x="24" y="68"/>
                    <a:pt x="44" y="68"/>
                  </a:cubicBezTo>
                  <a:cubicBezTo>
                    <a:pt x="64" y="68"/>
                    <a:pt x="80" y="52"/>
                    <a:pt x="80" y="32"/>
                  </a:cubicBezTo>
                  <a:cubicBezTo>
                    <a:pt x="80" y="0"/>
                    <a:pt x="80" y="0"/>
                    <a:pt x="80" y="0"/>
                  </a:cubicBezTo>
                  <a:cubicBezTo>
                    <a:pt x="88" y="0"/>
                    <a:pt x="88" y="0"/>
                    <a:pt x="88" y="0"/>
                  </a:cubicBezTo>
                  <a:cubicBezTo>
                    <a:pt x="88" y="32"/>
                    <a:pt x="88" y="32"/>
                    <a:pt x="88" y="32"/>
                  </a:cubicBezTo>
                  <a:cubicBezTo>
                    <a:pt x="88" y="56"/>
                    <a:pt x="68" y="76"/>
                    <a:pt x="4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 name="Rectangle 9"/>
            <p:cNvSpPr>
              <a:spLocks noChangeArrowheads="1"/>
            </p:cNvSpPr>
            <p:nvPr/>
          </p:nvSpPr>
          <p:spPr bwMode="auto">
            <a:xfrm>
              <a:off x="6194425" y="1373188"/>
              <a:ext cx="3016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Tree>
    <p:extLst>
      <p:ext uri="{BB962C8B-B14F-4D97-AF65-F5344CB8AC3E}">
        <p14:creationId xmlns:p14="http://schemas.microsoft.com/office/powerpoint/2010/main" val="1444714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p:tgtEl>
                                          <p:spTgt spid="73"/>
                                        </p:tgtEl>
                                        <p:attrNameLst>
                                          <p:attrName>ppt_y</p:attrName>
                                        </p:attrNameLst>
                                      </p:cBhvr>
                                      <p:tavLst>
                                        <p:tav tm="0">
                                          <p:val>
                                            <p:strVal val="#ppt_y-#ppt_h*1.125000"/>
                                          </p:val>
                                        </p:tav>
                                        <p:tav tm="100000">
                                          <p:val>
                                            <p:strVal val="#ppt_y"/>
                                          </p:val>
                                        </p:tav>
                                      </p:tavLst>
                                    </p:anim>
                                    <p:animEffect transition="in" filter="wipe(down)">
                                      <p:cBhvr>
                                        <p:cTn id="17" dur="500"/>
                                        <p:tgtEl>
                                          <p:spTgt spid="73"/>
                                        </p:tgtEl>
                                      </p:cBhvr>
                                    </p:animEffect>
                                  </p:childTnLst>
                                </p:cTn>
                              </p:par>
                              <p:par>
                                <p:cTn id="18" presetID="42" presetClass="entr" presetSubtype="0" fill="hold" nodeType="withEffect">
                                  <p:stCondLst>
                                    <p:cond delay="2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373051"/>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在需要进行配置的连接上右键单击并选择“属性”，弹出如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示“本地连接属性”对话框。</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20</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2715809" cy="1085340"/>
            <a:chOff x="412490" y="524010"/>
            <a:chExt cx="2036857"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2036857"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安装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协议</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b="42828"/>
          <a:stretch>
            <a:fillRect/>
          </a:stretch>
        </p:blipFill>
        <p:spPr bwMode="auto">
          <a:xfrm>
            <a:off x="3337869" y="2727158"/>
            <a:ext cx="4859566" cy="3160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8669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346505"/>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在“组件安装”对话框里寻找你要使用的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协议没有勾选，说明没有安装如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21</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2715809" cy="1085340"/>
            <a:chOff x="412490" y="524010"/>
            <a:chExt cx="2036857"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2036857"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安装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协议</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b="41493"/>
          <a:stretch>
            <a:fillRect/>
          </a:stretch>
        </p:blipFill>
        <p:spPr bwMode="auto">
          <a:xfrm>
            <a:off x="3535623" y="2558765"/>
            <a:ext cx="4993409" cy="3328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7428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2050"/>
                                        </p:tgtEl>
                                        <p:attrNameLst>
                                          <p:attrName>style.visibility</p:attrName>
                                        </p:attrNameLst>
                                      </p:cBhvr>
                                      <p:to>
                                        <p:strVal val="visible"/>
                                      </p:to>
                                    </p:set>
                                    <p:animEffect transition="in" filter="fade">
                                      <p:cBhvr>
                                        <p:cTn id="11" dur="500"/>
                                        <p:tgtEl>
                                          <p:spTgt spid="2050"/>
                                        </p:tgtEl>
                                      </p:cBhvr>
                                    </p:animEffect>
                                    <p:anim calcmode="lin" valueType="num">
                                      <p:cBhvr>
                                        <p:cTn id="12" dur="500" fill="hold"/>
                                        <p:tgtEl>
                                          <p:spTgt spid="2050"/>
                                        </p:tgtEl>
                                        <p:attrNameLst>
                                          <p:attrName>ppt_x</p:attrName>
                                        </p:attrNameLst>
                                      </p:cBhvr>
                                      <p:tavLst>
                                        <p:tav tm="0">
                                          <p:val>
                                            <p:strVal val="#ppt_x"/>
                                          </p:val>
                                        </p:tav>
                                        <p:tav tm="100000">
                                          <p:val>
                                            <p:strVal val="#ppt_x"/>
                                          </p:val>
                                        </p:tav>
                                      </p:tavLst>
                                    </p:anim>
                                    <p:anim calcmode="lin" valueType="num">
                                      <p:cBhvr>
                                        <p:cTn id="13" dur="5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627223"/>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单击“安装”按钮，弹出“选择网络组件类型”对话框，确保已经安装了网络客户和服务，选择“协议”组件，如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示，然后单击“添加”按钮。</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22</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2715809" cy="1085340"/>
            <a:chOff x="412490" y="524010"/>
            <a:chExt cx="2036857"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2036857"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安装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协议</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6826" y="2617730"/>
            <a:ext cx="4151003" cy="32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8988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anim calcmode="lin" valueType="num">
                                      <p:cBhvr>
                                        <p:cTn id="12" dur="500" fill="hold"/>
                                        <p:tgtEl>
                                          <p:spTgt spid="3074"/>
                                        </p:tgtEl>
                                        <p:attrNameLst>
                                          <p:attrName>ppt_x</p:attrName>
                                        </p:attrNameLst>
                                      </p:cBhvr>
                                      <p:tavLst>
                                        <p:tav tm="0">
                                          <p:val>
                                            <p:strVal val="#ppt_x"/>
                                          </p:val>
                                        </p:tav>
                                        <p:tav tm="100000">
                                          <p:val>
                                            <p:strVal val="#ppt_x"/>
                                          </p:val>
                                        </p:tav>
                                      </p:tavLst>
                                    </p:anim>
                                    <p:anim calcmode="lin" valueType="num">
                                      <p:cBhvr>
                                        <p:cTn id="13" dur="5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653769"/>
          </a:xfrm>
          <a:prstGeom prst="rect">
            <a:avLst/>
          </a:prstGeom>
        </p:spPr>
        <p:txBody>
          <a:bodyPr wrap="square">
            <a:spAutoFit/>
          </a:bodyPr>
          <a:lstStyle/>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在弹出的“选择网络协议”的对话框中，选择厂商“</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Microsoft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”，选择网络协议“</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Microsoft TCP/IP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版本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6</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”，如图所示，单击“确定”按钮。</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23</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2715809" cy="1085340"/>
            <a:chOff x="412490" y="524010"/>
            <a:chExt cx="2036857"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2036857"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安装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协议</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4928" y="2702560"/>
            <a:ext cx="4274799" cy="3185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5160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4098"/>
                                        </p:tgtEl>
                                        <p:attrNameLst>
                                          <p:attrName>style.visibility</p:attrName>
                                        </p:attrNameLst>
                                      </p:cBhvr>
                                      <p:to>
                                        <p:strVal val="visible"/>
                                      </p:to>
                                    </p:set>
                                    <p:animEffect transition="in" filter="fade">
                                      <p:cBhvr>
                                        <p:cTn id="11" dur="500"/>
                                        <p:tgtEl>
                                          <p:spTgt spid="4098"/>
                                        </p:tgtEl>
                                      </p:cBhvr>
                                    </p:animEffect>
                                    <p:anim calcmode="lin" valueType="num">
                                      <p:cBhvr>
                                        <p:cTn id="12" dur="500" fill="hold"/>
                                        <p:tgtEl>
                                          <p:spTgt spid="4098"/>
                                        </p:tgtEl>
                                        <p:attrNameLst>
                                          <p:attrName>ppt_x</p:attrName>
                                        </p:attrNameLst>
                                      </p:cBhvr>
                                      <p:tavLst>
                                        <p:tav tm="0">
                                          <p:val>
                                            <p:strVal val="#ppt_x"/>
                                          </p:val>
                                        </p:tav>
                                        <p:tav tm="100000">
                                          <p:val>
                                            <p:strVal val="#ppt_x"/>
                                          </p:val>
                                        </p:tav>
                                      </p:tavLst>
                                    </p:anim>
                                    <p:anim calcmode="lin" valueType="num">
                                      <p:cBhvr>
                                        <p:cTn id="13" dur="5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907941"/>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此时，“选择网络协议”界面中没有我们要安装的协议选项，单击“从磁盘安装</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按钮，安装向导会要求你给出协议包软件所在的位置，不管它是在一个硬盘，一个共享的网络磁盘，一个软盘或者可移动的驱动器，一个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CD-ROM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或者</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DVD</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上。</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24</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2715809" cy="1085340"/>
            <a:chOff x="412490" y="524010"/>
            <a:chExt cx="2036857"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2036857"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安装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协议</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7710" y="2933888"/>
            <a:ext cx="5949236" cy="2953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7842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5122"/>
                                        </p:tgtEl>
                                        <p:attrNameLst>
                                          <p:attrName>style.visibility</p:attrName>
                                        </p:attrNameLst>
                                      </p:cBhvr>
                                      <p:to>
                                        <p:strVal val="visible"/>
                                      </p:to>
                                    </p:set>
                                    <p:animEffect transition="in" filter="fade">
                                      <p:cBhvr>
                                        <p:cTn id="11" dur="500"/>
                                        <p:tgtEl>
                                          <p:spTgt spid="5122"/>
                                        </p:tgtEl>
                                      </p:cBhvr>
                                    </p:animEffect>
                                    <p:anim calcmode="lin" valueType="num">
                                      <p:cBhvr>
                                        <p:cTn id="12" dur="500" fill="hold"/>
                                        <p:tgtEl>
                                          <p:spTgt spid="5122"/>
                                        </p:tgtEl>
                                        <p:attrNameLst>
                                          <p:attrName>ppt_x</p:attrName>
                                        </p:attrNameLst>
                                      </p:cBhvr>
                                      <p:tavLst>
                                        <p:tav tm="0">
                                          <p:val>
                                            <p:strVal val="#ppt_x"/>
                                          </p:val>
                                        </p:tav>
                                        <p:tav tm="100000">
                                          <p:val>
                                            <p:strVal val="#ppt_x"/>
                                          </p:val>
                                        </p:tav>
                                      </p:tavLst>
                                    </p:anim>
                                    <p:anim calcmode="lin" valueType="num">
                                      <p:cBhvr>
                                        <p:cTn id="13" dur="5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1004634"/>
          </a:xfrm>
          <a:prstGeom prst="rect">
            <a:avLst/>
          </a:prstGeom>
        </p:spPr>
        <p:txBody>
          <a:bodyPr wrap="square">
            <a:spAutoFit/>
          </a:bodyPr>
          <a:lstStyle/>
          <a:p>
            <a:pPr algn="just">
              <a:lnSpc>
                <a:spcPct val="114000"/>
              </a:lnSpc>
            </a:pP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验证 </a:t>
            </a:r>
            <a:r>
              <a:rPr lang="en-US" altLang="zh-CN"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TCP/IP </a:t>
            </a: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协议栈安装</a:t>
            </a:r>
            <a:endParaRPr lang="en-US" altLang="zh-CN" sz="2000"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选择</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开始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设置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网络和拨号连接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，在你想进行配置的连接上单击右键并选择“属性”，可以看见“本地连接属性”界面</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中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TCP/IP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已经安装，如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25</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2853666" cy="1085340"/>
            <a:chOff x="412490" y="524010"/>
            <a:chExt cx="2140250"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2140250" cy="346249"/>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测试</a:t>
              </a:r>
              <a:r>
                <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TCP/IP</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协议栈</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6440" y="2839316"/>
            <a:ext cx="3189819" cy="3650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0268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6146"/>
                                        </p:tgtEl>
                                        <p:attrNameLst>
                                          <p:attrName>style.visibility</p:attrName>
                                        </p:attrNameLst>
                                      </p:cBhvr>
                                      <p:to>
                                        <p:strVal val="visible"/>
                                      </p:to>
                                    </p:set>
                                    <p:animEffect transition="in" filter="fade">
                                      <p:cBhvr>
                                        <p:cTn id="11" dur="500"/>
                                        <p:tgtEl>
                                          <p:spTgt spid="6146"/>
                                        </p:tgtEl>
                                      </p:cBhvr>
                                    </p:animEffect>
                                    <p:anim calcmode="lin" valueType="num">
                                      <p:cBhvr>
                                        <p:cTn id="12" dur="500" fill="hold"/>
                                        <p:tgtEl>
                                          <p:spTgt spid="6146"/>
                                        </p:tgtEl>
                                        <p:attrNameLst>
                                          <p:attrName>ppt_x</p:attrName>
                                        </p:attrNameLst>
                                      </p:cBhvr>
                                      <p:tavLst>
                                        <p:tav tm="0">
                                          <p:val>
                                            <p:strVal val="#ppt_x"/>
                                          </p:val>
                                        </p:tav>
                                        <p:tav tm="100000">
                                          <p:val>
                                            <p:strVal val="#ppt_x"/>
                                          </p:val>
                                        </p:tav>
                                      </p:tavLst>
                                    </p:anim>
                                    <p:anim calcmode="lin" valueType="num">
                                      <p:cBhvr>
                                        <p:cTn id="13" dur="500" fill="hold"/>
                                        <p:tgtEl>
                                          <p:spTgt spid="6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1004634"/>
          </a:xfrm>
          <a:prstGeom prst="rect">
            <a:avLst/>
          </a:prstGeom>
        </p:spPr>
        <p:txBody>
          <a:bodyPr wrap="square">
            <a:spAutoFit/>
          </a:bodyPr>
          <a:lstStyle/>
          <a:p>
            <a:pPr algn="just">
              <a:lnSpc>
                <a:spcPct val="114000"/>
              </a:lnSpc>
            </a:pP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测试 </a:t>
            </a:r>
            <a:r>
              <a:rPr lang="en-US" altLang="zh-CN"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TCP/IP </a:t>
            </a: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协议栈正确运行</a:t>
            </a:r>
            <a:endParaRPr lang="en-US" altLang="zh-CN" sz="2000"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选择</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开始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运行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，出现如图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2-16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所示界面，在“运行”界面中输入“</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cmd</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，回车后，出现如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DOS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命令运行</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界面。</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26</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2853666" cy="1085340"/>
            <a:chOff x="412490" y="524010"/>
            <a:chExt cx="2140250"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2140250" cy="346249"/>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测试</a:t>
              </a:r>
              <a:r>
                <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TCP/IP</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协议栈</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6171" y="3581228"/>
            <a:ext cx="4396658" cy="2211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5927" y="3914273"/>
            <a:ext cx="5458507" cy="154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2813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7170"/>
                                        </p:tgtEl>
                                        <p:attrNameLst>
                                          <p:attrName>style.visibility</p:attrName>
                                        </p:attrNameLst>
                                      </p:cBhvr>
                                      <p:to>
                                        <p:strVal val="visible"/>
                                      </p:to>
                                    </p:set>
                                    <p:animEffect transition="in" filter="fade">
                                      <p:cBhvr>
                                        <p:cTn id="11" dur="500"/>
                                        <p:tgtEl>
                                          <p:spTgt spid="7170"/>
                                        </p:tgtEl>
                                      </p:cBhvr>
                                    </p:animEffect>
                                    <p:anim calcmode="lin" valueType="num">
                                      <p:cBhvr>
                                        <p:cTn id="12" dur="500" fill="hold"/>
                                        <p:tgtEl>
                                          <p:spTgt spid="7170"/>
                                        </p:tgtEl>
                                        <p:attrNameLst>
                                          <p:attrName>ppt_x</p:attrName>
                                        </p:attrNameLst>
                                      </p:cBhvr>
                                      <p:tavLst>
                                        <p:tav tm="0">
                                          <p:val>
                                            <p:strVal val="#ppt_x"/>
                                          </p:val>
                                        </p:tav>
                                        <p:tav tm="100000">
                                          <p:val>
                                            <p:strVal val="#ppt_x"/>
                                          </p:val>
                                        </p:tav>
                                      </p:tavLst>
                                    </p:anim>
                                    <p:anim calcmode="lin" valueType="num">
                                      <p:cBhvr>
                                        <p:cTn id="13" dur="500" fill="hold"/>
                                        <p:tgtEl>
                                          <p:spTgt spid="717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250"/>
                                  </p:stCondLst>
                                  <p:childTnLst>
                                    <p:set>
                                      <p:cBhvr>
                                        <p:cTn id="15" dur="1" fill="hold">
                                          <p:stCondLst>
                                            <p:cond delay="0"/>
                                          </p:stCondLst>
                                        </p:cTn>
                                        <p:tgtEl>
                                          <p:spTgt spid="7171"/>
                                        </p:tgtEl>
                                        <p:attrNameLst>
                                          <p:attrName>style.visibility</p:attrName>
                                        </p:attrNameLst>
                                      </p:cBhvr>
                                      <p:to>
                                        <p:strVal val="visible"/>
                                      </p:to>
                                    </p:set>
                                    <p:animEffect transition="in" filter="fade">
                                      <p:cBhvr>
                                        <p:cTn id="16" dur="500"/>
                                        <p:tgtEl>
                                          <p:spTgt spid="7171"/>
                                        </p:tgtEl>
                                      </p:cBhvr>
                                    </p:animEffect>
                                    <p:anim calcmode="lin" valueType="num">
                                      <p:cBhvr>
                                        <p:cTn id="17" dur="500" fill="hold"/>
                                        <p:tgtEl>
                                          <p:spTgt spid="7171"/>
                                        </p:tgtEl>
                                        <p:attrNameLst>
                                          <p:attrName>ppt_x</p:attrName>
                                        </p:attrNameLst>
                                      </p:cBhvr>
                                      <p:tavLst>
                                        <p:tav tm="0">
                                          <p:val>
                                            <p:strVal val="#ppt_x"/>
                                          </p:val>
                                        </p:tav>
                                        <p:tav tm="100000">
                                          <p:val>
                                            <p:strVal val="#ppt_x"/>
                                          </p:val>
                                        </p:tav>
                                      </p:tavLst>
                                    </p:anim>
                                    <p:anim calcmode="lin" valueType="num">
                                      <p:cBhvr>
                                        <p:cTn id="18" dur="500" fill="hold"/>
                                        <p:tgtEl>
                                          <p:spTgt spid="71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1285352"/>
          </a:xfrm>
          <a:prstGeom prst="rect">
            <a:avLst/>
          </a:prstGeom>
        </p:spPr>
        <p:txBody>
          <a:bodyPr wrap="square">
            <a:spAutoFit/>
          </a:bodyPr>
          <a:lstStyle/>
          <a:p>
            <a:pPr algn="just">
              <a:lnSpc>
                <a:spcPct val="114000"/>
              </a:lnSpc>
            </a:pP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测试 </a:t>
            </a:r>
            <a:r>
              <a:rPr lang="en-US" altLang="zh-CN"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TCP/IP </a:t>
            </a: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协议栈正确运行</a:t>
            </a:r>
            <a:endParaRPr lang="en-US" altLang="zh-CN" sz="2000"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DOS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命令运行界面中输入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 127.0.0.1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，回车后出现如图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2-18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所示的界面。</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是一个</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基于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ICMP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 Control Message Protocol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，网际控制报文协议）实现的小程序，主要用来测试连通性；</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127.0.0.1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是一个回环地址，后面将对</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的使用做详细解释。</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 127.0.0.1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主要用来检测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是否正确安装。</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27</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2853666" cy="1085340"/>
            <a:chOff x="412490" y="524010"/>
            <a:chExt cx="2140250"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2140250" cy="346249"/>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测试</a:t>
              </a:r>
              <a:r>
                <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TCP/IP</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协议栈</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7538" y="3337171"/>
            <a:ext cx="4329579" cy="311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3217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8194"/>
                                        </p:tgtEl>
                                        <p:attrNameLst>
                                          <p:attrName>style.visibility</p:attrName>
                                        </p:attrNameLst>
                                      </p:cBhvr>
                                      <p:to>
                                        <p:strVal val="visible"/>
                                      </p:to>
                                    </p:set>
                                    <p:animEffect transition="in" filter="fade">
                                      <p:cBhvr>
                                        <p:cTn id="11" dur="500"/>
                                        <p:tgtEl>
                                          <p:spTgt spid="8194"/>
                                        </p:tgtEl>
                                      </p:cBhvr>
                                    </p:animEffect>
                                    <p:anim calcmode="lin" valueType="num">
                                      <p:cBhvr>
                                        <p:cTn id="12" dur="500" fill="hold"/>
                                        <p:tgtEl>
                                          <p:spTgt spid="8194"/>
                                        </p:tgtEl>
                                        <p:attrNameLst>
                                          <p:attrName>ppt_x</p:attrName>
                                        </p:attrNameLst>
                                      </p:cBhvr>
                                      <p:tavLst>
                                        <p:tav tm="0">
                                          <p:val>
                                            <p:strVal val="#ppt_x"/>
                                          </p:val>
                                        </p:tav>
                                        <p:tav tm="100000">
                                          <p:val>
                                            <p:strVal val="#ppt_x"/>
                                          </p:val>
                                        </p:tav>
                                      </p:tavLst>
                                    </p:anim>
                                    <p:anim calcmode="lin" valueType="num">
                                      <p:cBhvr>
                                        <p:cTn id="13" dur="5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1004634"/>
          </a:xfrm>
          <a:prstGeom prst="rect">
            <a:avLst/>
          </a:prstGeom>
        </p:spPr>
        <p:txBody>
          <a:bodyPr wrap="square">
            <a:spAutoFit/>
          </a:bodyPr>
          <a:lstStyle/>
          <a:p>
            <a:pPr algn="just">
              <a:lnSpc>
                <a:spcPct val="114000"/>
              </a:lnSpc>
            </a:pP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确认计算机的以太网卡已正确安装</a:t>
            </a:r>
            <a:endParaRPr lang="en-US" altLang="zh-CN" sz="2000"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右键单击桌面上“我的电脑”图标，选择“属性”，弹出“系统属性界面”，单击“硬件”选项卡，弹出“设备”管理器界面，如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 </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28</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2339102" cy="1085340"/>
            <a:chOff x="412490" y="524010"/>
            <a:chExt cx="1754327"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1754327"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连接两台计算机</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9232"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1279" y="2981979"/>
            <a:ext cx="4802098" cy="3380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1272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9232"/>
                                        </p:tgtEl>
                                        <p:attrNameLst>
                                          <p:attrName>style.visibility</p:attrName>
                                        </p:attrNameLst>
                                      </p:cBhvr>
                                      <p:to>
                                        <p:strVal val="visible"/>
                                      </p:to>
                                    </p:set>
                                    <p:animEffect transition="in" filter="fade">
                                      <p:cBhvr>
                                        <p:cTn id="11" dur="500"/>
                                        <p:tgtEl>
                                          <p:spTgt spid="9232"/>
                                        </p:tgtEl>
                                      </p:cBhvr>
                                    </p:animEffect>
                                    <p:anim calcmode="lin" valueType="num">
                                      <p:cBhvr>
                                        <p:cTn id="12" dur="500" fill="hold"/>
                                        <p:tgtEl>
                                          <p:spTgt spid="9232"/>
                                        </p:tgtEl>
                                        <p:attrNameLst>
                                          <p:attrName>ppt_x</p:attrName>
                                        </p:attrNameLst>
                                      </p:cBhvr>
                                      <p:tavLst>
                                        <p:tav tm="0">
                                          <p:val>
                                            <p:strVal val="#ppt_x"/>
                                          </p:val>
                                        </p:tav>
                                        <p:tav tm="100000">
                                          <p:val>
                                            <p:strVal val="#ppt_x"/>
                                          </p:val>
                                        </p:tav>
                                      </p:tavLst>
                                    </p:anim>
                                    <p:anim calcmode="lin" valueType="num">
                                      <p:cBhvr>
                                        <p:cTn id="13" dur="500" fill="hold"/>
                                        <p:tgtEl>
                                          <p:spTgt spid="92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29</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2339102" cy="1085340"/>
            <a:chOff x="412490" y="524010"/>
            <a:chExt cx="1754327"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1754327"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连接两台计算机</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7" name="组合 6"/>
          <p:cNvGrpSpPr/>
          <p:nvPr/>
        </p:nvGrpSpPr>
        <p:grpSpPr>
          <a:xfrm>
            <a:off x="549988" y="1809351"/>
            <a:ext cx="10964680" cy="1285352"/>
            <a:chOff x="549988" y="1809351"/>
            <a:chExt cx="10964680" cy="1285352"/>
          </a:xfrm>
        </p:grpSpPr>
        <p:sp>
          <p:nvSpPr>
            <p:cNvPr id="33" name="矩形 32"/>
            <p:cNvSpPr/>
            <p:nvPr/>
          </p:nvSpPr>
          <p:spPr>
            <a:xfrm>
              <a:off x="549988" y="1809351"/>
              <a:ext cx="10964680" cy="1285352"/>
            </a:xfrm>
            <a:prstGeom prst="rect">
              <a:avLst/>
            </a:prstGeom>
          </p:spPr>
          <p:txBody>
            <a:bodyPr wrap="square">
              <a:spAutoFit/>
            </a:bodyPr>
            <a:lstStyle/>
            <a:p>
              <a:pPr algn="just">
                <a:lnSpc>
                  <a:spcPct val="114000"/>
                </a:lnSpc>
              </a:pP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用网线连接计算机</a:t>
              </a:r>
              <a:endParaRPr lang="en-US" altLang="zh-CN" sz="2000"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用项目一制作的交叉网线将两台计算机通过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RJ-45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接口连接起来，将网线的一端插入一台计算机的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RJ-45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接口，将网线的另一端插入另一台计算机的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RJ-45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接口。在“网络连接”窗口中，若本地连接出现      ，说明两台计算机之间的物理连接正常；若本地连接出现     ，说明连接有问题，可能是网线故障或者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RJ-45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接口接触不好。</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10250"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98427" y="2507457"/>
              <a:ext cx="2635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1"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090" y="2765286"/>
              <a:ext cx="257175"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21798" y="3233246"/>
            <a:ext cx="4221059" cy="3165794"/>
          </a:xfrm>
          <a:prstGeom prst="rect">
            <a:avLst/>
          </a:prstGeom>
        </p:spPr>
      </p:pic>
    </p:spTree>
    <p:extLst>
      <p:ext uri="{BB962C8B-B14F-4D97-AF65-F5344CB8AC3E}">
        <p14:creationId xmlns:p14="http://schemas.microsoft.com/office/powerpoint/2010/main" val="1310809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0" y="3428813"/>
            <a:ext cx="12192000" cy="1392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465321" y="2210493"/>
            <a:ext cx="4171335" cy="1200329"/>
          </a:xfrm>
          <a:prstGeom prst="rect">
            <a:avLst/>
          </a:prstGeom>
        </p:spPr>
        <p:txBody>
          <a:bodyPr wrap="none">
            <a:spAutoFit/>
          </a:bodyPr>
          <a:lstStyle/>
          <a:p>
            <a:r>
              <a:rPr lang="en-US" altLang="zh-CN" sz="7200" dirty="0">
                <a:solidFill>
                  <a:schemeClr val="bg1"/>
                </a:solidFill>
                <a:latin typeface="Century Gothic" panose="020B0502020202020204" pitchFamily="34" charset="0"/>
                <a:cs typeface="Arial" panose="020B0604020202020204" pitchFamily="34" charset="0"/>
              </a:rPr>
              <a:t>Part One</a:t>
            </a:r>
          </a:p>
        </p:txBody>
      </p:sp>
      <p:grpSp>
        <p:nvGrpSpPr>
          <p:cNvPr id="41" name="组合 40"/>
          <p:cNvGrpSpPr/>
          <p:nvPr/>
        </p:nvGrpSpPr>
        <p:grpSpPr>
          <a:xfrm>
            <a:off x="509347" y="3565491"/>
            <a:ext cx="5314274" cy="1130700"/>
            <a:chOff x="382010" y="2731268"/>
            <a:chExt cx="3985706" cy="848025"/>
          </a:xfrm>
        </p:grpSpPr>
        <p:sp>
          <p:nvSpPr>
            <p:cNvPr id="34" name="矩形 33"/>
            <p:cNvSpPr/>
            <p:nvPr/>
          </p:nvSpPr>
          <p:spPr>
            <a:xfrm>
              <a:off x="382010" y="2731268"/>
              <a:ext cx="3985706"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使用超级终端传输文件</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6" name="矩形 35"/>
            <p:cNvSpPr/>
            <p:nvPr/>
          </p:nvSpPr>
          <p:spPr>
            <a:xfrm>
              <a:off x="412490" y="3233044"/>
              <a:ext cx="1061829" cy="346249"/>
            </a:xfrm>
            <a:prstGeom prst="rect">
              <a:avLst/>
            </a:prstGeom>
          </p:spPr>
          <p:txBody>
            <a:bodyPr wrap="none">
              <a:spAutoFit/>
            </a:bodyPr>
            <a:lstStyle/>
            <a:p>
              <a:r>
                <a:rPr lang="zh-CN" altLang="en-US" sz="24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知识准备</a:t>
              </a:r>
              <a:endParaRPr lang="en-US" altLang="zh-CN" sz="24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38" name="组合 37"/>
          <p:cNvGrpSpPr/>
          <p:nvPr/>
        </p:nvGrpSpPr>
        <p:grpSpPr>
          <a:xfrm>
            <a:off x="11231014" y="3156613"/>
            <a:ext cx="283652" cy="6095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2" name="矩形 41"/>
          <p:cNvSpPr/>
          <p:nvPr/>
        </p:nvSpPr>
        <p:spPr>
          <a:xfrm>
            <a:off x="0" y="4811422"/>
            <a:ext cx="12192000" cy="718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465321" y="6261315"/>
            <a:ext cx="1404552" cy="318100"/>
          </a:xfrm>
          <a:prstGeom prst="rect">
            <a:avLst/>
          </a:prstGeom>
        </p:spPr>
        <p:txBody>
          <a:bodyPr wrap="none">
            <a:spAutoFit/>
          </a:bodyPr>
          <a:lstStyle/>
          <a:p>
            <a:r>
              <a:rPr lang="en-US" altLang="zh-CN" sz="1467" i="1" dirty="0" err="1" smtClean="0">
                <a:solidFill>
                  <a:schemeClr val="bg1">
                    <a:alpha val="49000"/>
                  </a:schemeClr>
                </a:solidFill>
                <a:latin typeface="Century Gothic" panose="020B0502020202020204" pitchFamily="34" charset="0"/>
                <a:cs typeface="Arial" panose="020B0604020202020204" pitchFamily="34" charset="0"/>
              </a:rPr>
              <a:t>RohanKishibe</a:t>
            </a:r>
            <a:endParaRPr lang="en-US" altLang="zh-CN" sz="1467" i="1" dirty="0">
              <a:solidFill>
                <a:schemeClr val="bg1">
                  <a:alpha val="49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15958488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934487"/>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右键单击桌面“网上邻居”图标，选择“属性”，弹出“网络连接”对话框，右键单击“本地连接”（一般计算机上只有一块网卡，若有多块网卡，可能出现多个“本地连接”，此时选定需要的“本地连接”即可），选择“属性”，弹出“本地连接属性”界面，选择“</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示，单击“属性”按钮。</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30</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4254691" cy="1085340"/>
            <a:chOff x="412490" y="524010"/>
            <a:chExt cx="3191020"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3191020"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配置计算机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通信参数</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b="40771"/>
          <a:stretch>
            <a:fillRect/>
          </a:stretch>
        </p:blipFill>
        <p:spPr bwMode="auto">
          <a:xfrm>
            <a:off x="3734732" y="3034433"/>
            <a:ext cx="4595191" cy="311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8254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11266"/>
                                        </p:tgtEl>
                                        <p:attrNameLst>
                                          <p:attrName>style.visibility</p:attrName>
                                        </p:attrNameLst>
                                      </p:cBhvr>
                                      <p:to>
                                        <p:strVal val="visible"/>
                                      </p:to>
                                    </p:set>
                                    <p:animEffect transition="in" filter="fade">
                                      <p:cBhvr>
                                        <p:cTn id="11" dur="500"/>
                                        <p:tgtEl>
                                          <p:spTgt spid="11266"/>
                                        </p:tgtEl>
                                      </p:cBhvr>
                                    </p:animEffect>
                                    <p:anim calcmode="lin" valueType="num">
                                      <p:cBhvr>
                                        <p:cTn id="12" dur="500" fill="hold"/>
                                        <p:tgtEl>
                                          <p:spTgt spid="11266"/>
                                        </p:tgtEl>
                                        <p:attrNameLst>
                                          <p:attrName>ppt_x</p:attrName>
                                        </p:attrNameLst>
                                      </p:cBhvr>
                                      <p:tavLst>
                                        <p:tav tm="0">
                                          <p:val>
                                            <p:strVal val="#ppt_x"/>
                                          </p:val>
                                        </p:tav>
                                        <p:tav tm="100000">
                                          <p:val>
                                            <p:strVal val="#ppt_x"/>
                                          </p:val>
                                        </p:tav>
                                      </p:tavLst>
                                    </p:anim>
                                    <p:anim calcmode="lin" valueType="num">
                                      <p:cBhvr>
                                        <p:cTn id="13" dur="5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653769"/>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在对话框中的“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地址”栏中输入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192.168.10.10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；“子网掩码”栏中输入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255.255.255.0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；“默认网关”栏中不需要输入任何值，如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示，然后单击“确定”按钮。</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31</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4254691" cy="1085340"/>
            <a:chOff x="412490" y="524010"/>
            <a:chExt cx="3191020"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3191020"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配置计算机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通信参数</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4784" y="2606213"/>
            <a:ext cx="3775086" cy="3973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6565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12290"/>
                                        </p:tgtEl>
                                        <p:attrNameLst>
                                          <p:attrName>style.visibility</p:attrName>
                                        </p:attrNameLst>
                                      </p:cBhvr>
                                      <p:to>
                                        <p:strVal val="visible"/>
                                      </p:to>
                                    </p:set>
                                    <p:animEffect transition="in" filter="fade">
                                      <p:cBhvr>
                                        <p:cTn id="11" dur="500"/>
                                        <p:tgtEl>
                                          <p:spTgt spid="12290"/>
                                        </p:tgtEl>
                                      </p:cBhvr>
                                    </p:animEffect>
                                    <p:anim calcmode="lin" valueType="num">
                                      <p:cBhvr>
                                        <p:cTn id="12" dur="500" fill="hold"/>
                                        <p:tgtEl>
                                          <p:spTgt spid="12290"/>
                                        </p:tgtEl>
                                        <p:attrNameLst>
                                          <p:attrName>ppt_x</p:attrName>
                                        </p:attrNameLst>
                                      </p:cBhvr>
                                      <p:tavLst>
                                        <p:tav tm="0">
                                          <p:val>
                                            <p:strVal val="#ppt_x"/>
                                          </p:val>
                                        </p:tav>
                                        <p:tav tm="100000">
                                          <p:val>
                                            <p:strVal val="#ppt_x"/>
                                          </p:val>
                                        </p:tav>
                                      </p:tavLst>
                                    </p:anim>
                                    <p:anim calcmode="lin" valueType="num">
                                      <p:cBhvr>
                                        <p:cTn id="13" dur="5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32</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4254691" cy="1085340"/>
            <a:chOff x="412490" y="524010"/>
            <a:chExt cx="3191019"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3191019" cy="346249"/>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配置计算机 </a:t>
              </a:r>
              <a:r>
                <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TCP/IP </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通信参数</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33" name="矩形 32"/>
          <p:cNvSpPr/>
          <p:nvPr/>
        </p:nvSpPr>
        <p:spPr>
          <a:xfrm>
            <a:off x="549988" y="1809351"/>
            <a:ext cx="10964680" cy="1004634"/>
          </a:xfrm>
          <a:prstGeom prst="rect">
            <a:avLst/>
          </a:prstGeom>
        </p:spPr>
        <p:txBody>
          <a:bodyPr wrap="square">
            <a:spAutoFit/>
          </a:bodyPr>
          <a:lstStyle/>
          <a:p>
            <a:pPr algn="just">
              <a:lnSpc>
                <a:spcPct val="114000"/>
              </a:lnSpc>
            </a:pP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验证已配置的</a:t>
            </a:r>
            <a:r>
              <a:rPr lang="en-US" altLang="zh-CN"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IP</a:t>
            </a: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地址</a:t>
            </a:r>
          </a:p>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DOS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界面</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下，</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使用 </a:t>
            </a:r>
            <a:r>
              <a:rPr lang="en-US" altLang="zh-CN" sz="1600" dirty="0" err="1" smtClean="0">
                <a:solidFill>
                  <a:schemeClr val="tx1">
                    <a:lumMod val="65000"/>
                    <a:lumOff val="35000"/>
                  </a:schemeClr>
                </a:solidFill>
                <a:latin typeface="Century Gothic" panose="020B0502020202020204" pitchFamily="34" charset="0"/>
                <a:cs typeface="Arial" panose="020B0604020202020204" pitchFamily="34" charset="0"/>
              </a:rPr>
              <a:t>ipconfig</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 </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all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命令</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，可以查看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地址的配置情况</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在另一台计算机上，</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重复上述步骤，完成</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地址配置，参数为：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192.168.10.11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，掩码</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为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255.255.255.0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3379814" y="3129603"/>
            <a:ext cx="5305025" cy="3141734"/>
            <a:chOff x="4763" y="50483"/>
            <a:chExt cx="3857625" cy="2329815"/>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b="49542"/>
            <a:stretch>
              <a:fillRect/>
            </a:stretch>
          </p:blipFill>
          <p:spPr bwMode="auto">
            <a:xfrm>
              <a:off x="4763" y="50483"/>
              <a:ext cx="3857625"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t="39262" b="18811"/>
            <a:stretch>
              <a:fillRect/>
            </a:stretch>
          </p:blipFill>
          <p:spPr bwMode="auto">
            <a:xfrm>
              <a:off x="4763" y="1323023"/>
              <a:ext cx="3857625"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93300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33</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4254691" cy="1085340"/>
            <a:chOff x="412490" y="524010"/>
            <a:chExt cx="3191019"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3191019" cy="346249"/>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配置计算机 </a:t>
              </a:r>
              <a:r>
                <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TCP/IP </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通信参数</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33" name="矩形 32"/>
          <p:cNvSpPr/>
          <p:nvPr/>
        </p:nvSpPr>
        <p:spPr>
          <a:xfrm>
            <a:off x="549988" y="1809351"/>
            <a:ext cx="10964680" cy="1004634"/>
          </a:xfrm>
          <a:prstGeom prst="rect">
            <a:avLst/>
          </a:prstGeom>
        </p:spPr>
        <p:txBody>
          <a:bodyPr wrap="square">
            <a:spAutoFit/>
          </a:bodyPr>
          <a:lstStyle/>
          <a:p>
            <a:pPr algn="just">
              <a:lnSpc>
                <a:spcPct val="114000"/>
              </a:lnSpc>
            </a:pP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测试两台计算机之间的连通情况</a:t>
            </a: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在任何一台计算机的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DOS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界面下，</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使用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ping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对方</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地址，验证，主机之间的网络连通情况</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，下图为</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192.168.10.11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的主机上，在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DOS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界面下，</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执行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ping </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192.168.10.10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的输出</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结果。</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1723" y="3054537"/>
            <a:ext cx="6261210" cy="3215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5974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14338"/>
                                        </p:tgtEl>
                                        <p:attrNameLst>
                                          <p:attrName>style.visibility</p:attrName>
                                        </p:attrNameLst>
                                      </p:cBhvr>
                                      <p:to>
                                        <p:strVal val="visible"/>
                                      </p:to>
                                    </p:set>
                                    <p:animEffect transition="in" filter="fade">
                                      <p:cBhvr>
                                        <p:cTn id="11" dur="500"/>
                                        <p:tgtEl>
                                          <p:spTgt spid="14338"/>
                                        </p:tgtEl>
                                      </p:cBhvr>
                                    </p:animEffect>
                                    <p:anim calcmode="lin" valueType="num">
                                      <p:cBhvr>
                                        <p:cTn id="12" dur="500" fill="hold"/>
                                        <p:tgtEl>
                                          <p:spTgt spid="14338"/>
                                        </p:tgtEl>
                                        <p:attrNameLst>
                                          <p:attrName>ppt_x</p:attrName>
                                        </p:attrNameLst>
                                      </p:cBhvr>
                                      <p:tavLst>
                                        <p:tav tm="0">
                                          <p:val>
                                            <p:strVal val="#ppt_x"/>
                                          </p:val>
                                        </p:tav>
                                        <p:tav tm="100000">
                                          <p:val>
                                            <p:strVal val="#ppt_x"/>
                                          </p:val>
                                        </p:tav>
                                      </p:tavLst>
                                    </p:anim>
                                    <p:anim calcmode="lin" valueType="num">
                                      <p:cBhvr>
                                        <p:cTn id="13" dur="500" fill="hold"/>
                                        <p:tgtEl>
                                          <p:spTgt spid="143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907941"/>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运行“开始”→“控制面板”→“添加或删除命令”，单击“添加</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删除</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组件”图标，打开“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组件向导”对话框，如图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2-26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所示，依次双击“附件和工具”→“通讯”选项，进入“通讯”对话框，选择“超级终端”复选框，在“通讯”、“附件和工具”对话框中因此单击确定，在“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组件向导”对话框单击“下一步”按钮。</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34</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3262432" cy="1085340"/>
            <a:chOff x="412490" y="524010"/>
            <a:chExt cx="2446826"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2446826"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超级终端的配置和应用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988" y="3168765"/>
            <a:ext cx="3571875"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6390" y="3168765"/>
            <a:ext cx="3571875"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42793" y="3168765"/>
            <a:ext cx="3571875"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7106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15362"/>
                                        </p:tgtEl>
                                        <p:attrNameLst>
                                          <p:attrName>style.visibility</p:attrName>
                                        </p:attrNameLst>
                                      </p:cBhvr>
                                      <p:to>
                                        <p:strVal val="visible"/>
                                      </p:to>
                                    </p:set>
                                    <p:animEffect transition="in" filter="fade">
                                      <p:cBhvr>
                                        <p:cTn id="11" dur="500"/>
                                        <p:tgtEl>
                                          <p:spTgt spid="15362"/>
                                        </p:tgtEl>
                                      </p:cBhvr>
                                    </p:animEffect>
                                    <p:anim calcmode="lin" valueType="num">
                                      <p:cBhvr>
                                        <p:cTn id="12" dur="500" fill="hold"/>
                                        <p:tgtEl>
                                          <p:spTgt spid="15362"/>
                                        </p:tgtEl>
                                        <p:attrNameLst>
                                          <p:attrName>ppt_x</p:attrName>
                                        </p:attrNameLst>
                                      </p:cBhvr>
                                      <p:tavLst>
                                        <p:tav tm="0">
                                          <p:val>
                                            <p:strVal val="#ppt_x"/>
                                          </p:val>
                                        </p:tav>
                                        <p:tav tm="100000">
                                          <p:val>
                                            <p:strVal val="#ppt_x"/>
                                          </p:val>
                                        </p:tav>
                                      </p:tavLst>
                                    </p:anim>
                                    <p:anim calcmode="lin" valueType="num">
                                      <p:cBhvr>
                                        <p:cTn id="13" dur="500" fill="hold"/>
                                        <p:tgtEl>
                                          <p:spTgt spid="1536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250"/>
                                  </p:stCondLst>
                                  <p:childTnLst>
                                    <p:set>
                                      <p:cBhvr>
                                        <p:cTn id="15" dur="1" fill="hold">
                                          <p:stCondLst>
                                            <p:cond delay="0"/>
                                          </p:stCondLst>
                                        </p:cTn>
                                        <p:tgtEl>
                                          <p:spTgt spid="15363"/>
                                        </p:tgtEl>
                                        <p:attrNameLst>
                                          <p:attrName>style.visibility</p:attrName>
                                        </p:attrNameLst>
                                      </p:cBhvr>
                                      <p:to>
                                        <p:strVal val="visible"/>
                                      </p:to>
                                    </p:set>
                                    <p:animEffect transition="in" filter="fade">
                                      <p:cBhvr>
                                        <p:cTn id="16" dur="500"/>
                                        <p:tgtEl>
                                          <p:spTgt spid="15363"/>
                                        </p:tgtEl>
                                      </p:cBhvr>
                                    </p:animEffect>
                                    <p:anim calcmode="lin" valueType="num">
                                      <p:cBhvr>
                                        <p:cTn id="17" dur="500" fill="hold"/>
                                        <p:tgtEl>
                                          <p:spTgt spid="15363"/>
                                        </p:tgtEl>
                                        <p:attrNameLst>
                                          <p:attrName>ppt_x</p:attrName>
                                        </p:attrNameLst>
                                      </p:cBhvr>
                                      <p:tavLst>
                                        <p:tav tm="0">
                                          <p:val>
                                            <p:strVal val="#ppt_x"/>
                                          </p:val>
                                        </p:tav>
                                        <p:tav tm="100000">
                                          <p:val>
                                            <p:strVal val="#ppt_x"/>
                                          </p:val>
                                        </p:tav>
                                      </p:tavLst>
                                    </p:anim>
                                    <p:anim calcmode="lin" valueType="num">
                                      <p:cBhvr>
                                        <p:cTn id="18" dur="500" fill="hold"/>
                                        <p:tgtEl>
                                          <p:spTgt spid="1536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15364"/>
                                        </p:tgtEl>
                                        <p:attrNameLst>
                                          <p:attrName>style.visibility</p:attrName>
                                        </p:attrNameLst>
                                      </p:cBhvr>
                                      <p:to>
                                        <p:strVal val="visible"/>
                                      </p:to>
                                    </p:set>
                                    <p:animEffect transition="in" filter="fade">
                                      <p:cBhvr>
                                        <p:cTn id="21" dur="500"/>
                                        <p:tgtEl>
                                          <p:spTgt spid="15364"/>
                                        </p:tgtEl>
                                      </p:cBhvr>
                                    </p:animEffect>
                                    <p:anim calcmode="lin" valueType="num">
                                      <p:cBhvr>
                                        <p:cTn id="22" dur="500" fill="hold"/>
                                        <p:tgtEl>
                                          <p:spTgt spid="15364"/>
                                        </p:tgtEl>
                                        <p:attrNameLst>
                                          <p:attrName>ppt_x</p:attrName>
                                        </p:attrNameLst>
                                      </p:cBhvr>
                                      <p:tavLst>
                                        <p:tav tm="0">
                                          <p:val>
                                            <p:strVal val="#ppt_x"/>
                                          </p:val>
                                        </p:tav>
                                        <p:tav tm="100000">
                                          <p:val>
                                            <p:strVal val="#ppt_x"/>
                                          </p:val>
                                        </p:tav>
                                      </p:tavLst>
                                    </p:anim>
                                    <p:anim calcmode="lin" valueType="num">
                                      <p:cBhvr>
                                        <p:cTn id="23" dur="500" fill="hold"/>
                                        <p:tgtEl>
                                          <p:spTgt spid="153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35</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3262433" cy="1085340"/>
            <a:chOff x="412490" y="524010"/>
            <a:chExt cx="2446825"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2446825" cy="346249"/>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超级终端的配置和应用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33" name="矩形 32"/>
          <p:cNvSpPr/>
          <p:nvPr/>
        </p:nvSpPr>
        <p:spPr>
          <a:xfrm>
            <a:off x="549988" y="1809351"/>
            <a:ext cx="10964680" cy="1285352"/>
          </a:xfrm>
          <a:prstGeom prst="rect">
            <a:avLst/>
          </a:prstGeom>
        </p:spPr>
        <p:txBody>
          <a:bodyPr wrap="square">
            <a:spAutoFit/>
          </a:bodyPr>
          <a:lstStyle/>
          <a:p>
            <a:pPr algn="just">
              <a:lnSpc>
                <a:spcPct val="114000"/>
              </a:lnSpc>
            </a:pP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超级终端的应用</a:t>
            </a: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启动过程：运行“开始”→“所有程序”→“附件”→“通讯工具”→“超级终端”命令。或者 “开始”→“运行”命令，输入</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hypertrm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即可</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将</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一台计算机的文件传输至另一台计算机上。注意观察传输速率的快慢情况。</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3559" y="3230765"/>
            <a:ext cx="4957538" cy="2863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2110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16386"/>
                                        </p:tgtEl>
                                        <p:attrNameLst>
                                          <p:attrName>style.visibility</p:attrName>
                                        </p:attrNameLst>
                                      </p:cBhvr>
                                      <p:to>
                                        <p:strVal val="visible"/>
                                      </p:to>
                                    </p:set>
                                    <p:animEffect transition="in" filter="fade">
                                      <p:cBhvr>
                                        <p:cTn id="11" dur="500"/>
                                        <p:tgtEl>
                                          <p:spTgt spid="16386"/>
                                        </p:tgtEl>
                                      </p:cBhvr>
                                    </p:animEffect>
                                    <p:anim calcmode="lin" valueType="num">
                                      <p:cBhvr>
                                        <p:cTn id="12" dur="500" fill="hold"/>
                                        <p:tgtEl>
                                          <p:spTgt spid="16386"/>
                                        </p:tgtEl>
                                        <p:attrNameLst>
                                          <p:attrName>ppt_x</p:attrName>
                                        </p:attrNameLst>
                                      </p:cBhvr>
                                      <p:tavLst>
                                        <p:tav tm="0">
                                          <p:val>
                                            <p:strVal val="#ppt_x"/>
                                          </p:val>
                                        </p:tav>
                                        <p:tav tm="100000">
                                          <p:val>
                                            <p:strVal val="#ppt_x"/>
                                          </p:val>
                                        </p:tav>
                                      </p:tavLst>
                                    </p:anim>
                                    <p:anim calcmode="lin" valueType="num">
                                      <p:cBhvr>
                                        <p:cTn id="13" dur="500" fill="hold"/>
                                        <p:tgtEl>
                                          <p:spTgt spid="163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0" y="3428813"/>
            <a:ext cx="12192000" cy="1392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465321" y="2210493"/>
            <a:ext cx="3970959" cy="1200329"/>
          </a:xfrm>
          <a:prstGeom prst="rect">
            <a:avLst/>
          </a:prstGeom>
        </p:spPr>
        <p:txBody>
          <a:bodyPr wrap="none">
            <a:spAutoFit/>
          </a:bodyPr>
          <a:lstStyle/>
          <a:p>
            <a:r>
              <a:rPr lang="en-US" altLang="zh-CN" sz="7200" dirty="0">
                <a:solidFill>
                  <a:schemeClr val="bg1"/>
                </a:solidFill>
                <a:latin typeface="Century Gothic" panose="020B0502020202020204" pitchFamily="34" charset="0"/>
                <a:cs typeface="Arial" panose="020B0604020202020204" pitchFamily="34" charset="0"/>
              </a:rPr>
              <a:t>Part Two</a:t>
            </a:r>
          </a:p>
        </p:txBody>
      </p:sp>
      <p:grpSp>
        <p:nvGrpSpPr>
          <p:cNvPr id="41" name="组合 40"/>
          <p:cNvGrpSpPr/>
          <p:nvPr/>
        </p:nvGrpSpPr>
        <p:grpSpPr>
          <a:xfrm>
            <a:off x="509347" y="3565491"/>
            <a:ext cx="9243236" cy="1130700"/>
            <a:chOff x="382010" y="2731268"/>
            <a:chExt cx="6932427" cy="848025"/>
          </a:xfrm>
        </p:grpSpPr>
        <p:sp>
          <p:nvSpPr>
            <p:cNvPr id="34" name="矩形 33"/>
            <p:cNvSpPr/>
            <p:nvPr/>
          </p:nvSpPr>
          <p:spPr>
            <a:xfrm>
              <a:off x="382010" y="2731268"/>
              <a:ext cx="6932427"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使用 </a:t>
              </a:r>
              <a:r>
                <a:rPr lang="en-US" altLang="zh-CN" sz="4000" dirty="0" err="1"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Wireshark</a:t>
              </a:r>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捕获并分析协议数据包</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6" name="矩形 35"/>
            <p:cNvSpPr/>
            <p:nvPr/>
          </p:nvSpPr>
          <p:spPr>
            <a:xfrm>
              <a:off x="412490" y="3233044"/>
              <a:ext cx="3895538" cy="346249"/>
            </a:xfrm>
            <a:prstGeom prst="rect">
              <a:avLst/>
            </a:prstGeom>
          </p:spPr>
          <p:txBody>
            <a:bodyPr wrap="none">
              <a:spAutoFit/>
            </a:bodyPr>
            <a:lstStyle/>
            <a:p>
              <a:r>
                <a:rPr lang="zh-CN" altLang="en-US" sz="24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了解层次模型的结构及各层主要协议</a:t>
              </a:r>
              <a:endParaRPr lang="en-US" altLang="zh-CN" sz="24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38" name="组合 37"/>
          <p:cNvGrpSpPr/>
          <p:nvPr/>
        </p:nvGrpSpPr>
        <p:grpSpPr>
          <a:xfrm>
            <a:off x="11231014" y="3156613"/>
            <a:ext cx="283652" cy="6095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2" name="矩形 41"/>
          <p:cNvSpPr/>
          <p:nvPr/>
        </p:nvSpPr>
        <p:spPr>
          <a:xfrm>
            <a:off x="0" y="4811422"/>
            <a:ext cx="12192000" cy="718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465321" y="6261315"/>
            <a:ext cx="1404552" cy="318100"/>
          </a:xfrm>
          <a:prstGeom prst="rect">
            <a:avLst/>
          </a:prstGeom>
        </p:spPr>
        <p:txBody>
          <a:bodyPr wrap="none">
            <a:spAutoFit/>
          </a:bodyPr>
          <a:lstStyle/>
          <a:p>
            <a:r>
              <a:rPr lang="en-US" altLang="zh-CN" sz="1467" i="1" dirty="0" err="1" smtClean="0">
                <a:solidFill>
                  <a:schemeClr val="bg1">
                    <a:alpha val="49000"/>
                  </a:schemeClr>
                </a:solidFill>
                <a:latin typeface="Century Gothic" panose="020B0502020202020204" pitchFamily="34" charset="0"/>
                <a:cs typeface="Arial" panose="020B0604020202020204" pitchFamily="34" charset="0"/>
              </a:rPr>
              <a:t>RohanKishibe</a:t>
            </a:r>
            <a:endParaRPr lang="en-US" altLang="zh-CN" sz="1467" i="1" dirty="0">
              <a:solidFill>
                <a:schemeClr val="bg1">
                  <a:alpha val="49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40707751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1"/>
            <a:ext cx="5802627" cy="6855884"/>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6177792" y="656050"/>
            <a:ext cx="1723549" cy="750517"/>
            <a:chOff x="412490" y="492037"/>
            <a:chExt cx="1292662" cy="562887"/>
          </a:xfrm>
        </p:grpSpPr>
        <p:sp>
          <p:nvSpPr>
            <p:cNvPr id="5" name="矩形 4"/>
            <p:cNvSpPr/>
            <p:nvPr/>
          </p:nvSpPr>
          <p:spPr>
            <a:xfrm>
              <a:off x="412490" y="524010"/>
              <a:ext cx="1292662" cy="530914"/>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知识点</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7178" name="组合 7177"/>
          <p:cNvGrpSpPr/>
          <p:nvPr/>
        </p:nvGrpSpPr>
        <p:grpSpPr>
          <a:xfrm>
            <a:off x="6235701" y="4592464"/>
            <a:ext cx="3925763" cy="532737"/>
            <a:chOff x="5688125" y="3444350"/>
            <a:chExt cx="2944322" cy="399553"/>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矩形 72"/>
            <p:cNvSpPr/>
            <p:nvPr/>
          </p:nvSpPr>
          <p:spPr>
            <a:xfrm>
              <a:off x="5688125" y="3444350"/>
              <a:ext cx="2808311" cy="357309"/>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一种建议的</a:t>
              </a: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5</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层参考模型</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6235701" y="3826558"/>
            <a:ext cx="3942600" cy="518960"/>
            <a:chOff x="5688125" y="2869918"/>
            <a:chExt cx="2956950" cy="389220"/>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6" name="矩形 65"/>
            <p:cNvSpPr/>
            <p:nvPr/>
          </p:nvSpPr>
          <p:spPr>
            <a:xfrm>
              <a:off x="5688125" y="2869918"/>
              <a:ext cx="2808311" cy="355146"/>
            </a:xfrm>
            <a:prstGeom prst="rect">
              <a:avLst/>
            </a:prstGeom>
          </p:spPr>
          <p:txBody>
            <a:bodyPr wrap="square">
              <a:spAutoFit/>
            </a:bodyPr>
            <a:lstStyle/>
            <a:p>
              <a:pPr>
                <a:lnSpc>
                  <a:spcPct val="114000"/>
                </a:lnSpc>
              </a:pP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OSI</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与</a:t>
              </a: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模型的比较</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6235701" y="3026204"/>
            <a:ext cx="3910456" cy="546513"/>
            <a:chOff x="5688125" y="2269654"/>
            <a:chExt cx="2932842" cy="409885"/>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9" name="矩形 58"/>
            <p:cNvSpPr/>
            <p:nvPr/>
          </p:nvSpPr>
          <p:spPr>
            <a:xfrm>
              <a:off x="5688125" y="2269654"/>
              <a:ext cx="2808311" cy="357309"/>
            </a:xfrm>
            <a:prstGeom prst="rect">
              <a:avLst/>
            </a:prstGeom>
          </p:spPr>
          <p:txBody>
            <a:bodyPr wrap="square">
              <a:spAutoFit/>
            </a:bodyPr>
            <a:lstStyle/>
            <a:p>
              <a:pPr>
                <a:lnSpc>
                  <a:spcPct val="114000"/>
                </a:lnSpc>
              </a:pP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TCP/IP </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模型</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6235701" y="2216670"/>
            <a:ext cx="3922704" cy="543452"/>
            <a:chOff x="5688125" y="1662502"/>
            <a:chExt cx="2942028" cy="407589"/>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3" name="矩形 52"/>
            <p:cNvSpPr/>
            <p:nvPr/>
          </p:nvSpPr>
          <p:spPr>
            <a:xfrm>
              <a:off x="5688125" y="1662502"/>
              <a:ext cx="2808311" cy="357309"/>
            </a:xfrm>
            <a:prstGeom prst="rect">
              <a:avLst/>
            </a:prstGeom>
          </p:spPr>
          <p:txBody>
            <a:bodyPr wrap="square">
              <a:spAutoFit/>
            </a:bodyPr>
            <a:lstStyle/>
            <a:p>
              <a:pPr>
                <a:lnSpc>
                  <a:spcPct val="114000"/>
                </a:lnSpc>
              </a:pP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OSI </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模型</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6235702" y="5382967"/>
            <a:ext cx="3960921" cy="934358"/>
            <a:chOff x="5688125" y="4037228"/>
            <a:chExt cx="2970691" cy="700769"/>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4" name="矩形 73"/>
            <p:cNvSpPr/>
            <p:nvPr/>
          </p:nvSpPr>
          <p:spPr>
            <a:xfrm>
              <a:off x="5688125" y="4037228"/>
              <a:ext cx="2808311" cy="700769"/>
            </a:xfrm>
            <a:prstGeom prst="rect">
              <a:avLst/>
            </a:prstGeom>
          </p:spPr>
          <p:txBody>
            <a:bodyPr wrap="square">
              <a:spAutoFit/>
            </a:bodyPr>
            <a:lstStyle/>
            <a:p>
              <a:pPr>
                <a:lnSpc>
                  <a:spcPct val="114000"/>
                </a:lnSpc>
              </a:pPr>
              <a:r>
                <a:rPr lang="en-US" altLang="zh-CN" sz="2400" dirty="0" err="1" smtClean="0">
                  <a:solidFill>
                    <a:schemeClr val="tx1">
                      <a:lumMod val="65000"/>
                      <a:lumOff val="35000"/>
                    </a:schemeClr>
                  </a:solidFill>
                  <a:latin typeface="Century Gothic" panose="020B0502020202020204" pitchFamily="34" charset="0"/>
                  <a:cs typeface="Arial" panose="020B0604020202020204" pitchFamily="34" charset="0"/>
                </a:rPr>
                <a:t>Wireshark</a:t>
              </a: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 </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网络协议分析工具简介</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5" name="组合 74"/>
          <p:cNvGrpSpPr/>
          <p:nvPr/>
        </p:nvGrpSpPr>
        <p:grpSpPr>
          <a:xfrm>
            <a:off x="11856640" y="548680"/>
            <a:ext cx="335360" cy="882400"/>
            <a:chOff x="8892480" y="411510"/>
            <a:chExt cx="251520" cy="661800"/>
          </a:xfrm>
        </p:grpSpPr>
        <p:sp>
          <p:nvSpPr>
            <p:cNvPr id="76" name="矩形 75"/>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7"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37</a:t>
              </a:r>
              <a:endParaRPr lang="zh-CN" altLang="en-US" sz="1067" dirty="0">
                <a:solidFill>
                  <a:schemeClr val="bg1"/>
                </a:solidFill>
                <a:latin typeface="Century Gothic" panose="020B0502020202020204" pitchFamily="34" charset="0"/>
              </a:endParaRPr>
            </a:p>
          </p:txBody>
        </p:sp>
        <p:grpSp>
          <p:nvGrpSpPr>
            <p:cNvPr id="78" name="组合 77"/>
            <p:cNvGrpSpPr/>
            <p:nvPr/>
          </p:nvGrpSpPr>
          <p:grpSpPr>
            <a:xfrm>
              <a:off x="8964240" y="819459"/>
              <a:ext cx="108000" cy="7834"/>
              <a:chOff x="8953171" y="848034"/>
              <a:chExt cx="130138" cy="7834"/>
            </a:xfrm>
          </p:grpSpPr>
          <p:cxnSp>
            <p:nvCxnSpPr>
              <p:cNvPr id="79" name="直接连接符 78"/>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924773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77792" y="656050"/>
            <a:ext cx="3353803" cy="1152034"/>
            <a:chOff x="412490" y="492037"/>
            <a:chExt cx="2515352" cy="864025"/>
          </a:xfrm>
        </p:grpSpPr>
        <p:sp>
          <p:nvSpPr>
            <p:cNvPr id="5" name="矩形 4"/>
            <p:cNvSpPr/>
            <p:nvPr/>
          </p:nvSpPr>
          <p:spPr>
            <a:xfrm>
              <a:off x="412490" y="524010"/>
              <a:ext cx="2515352" cy="530914"/>
            </a:xfrm>
            <a:prstGeom prst="rect">
              <a:avLst/>
            </a:prstGeom>
          </p:spPr>
          <p:txBody>
            <a:bodyPr wrap="none">
              <a:spAutoFit/>
            </a:bodyPr>
            <a:lstStyle/>
            <a:p>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OSI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参考模型</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009813"/>
              <a:ext cx="1795203" cy="346249"/>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OSI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模型的作用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23" name="矩形 22"/>
          <p:cNvSpPr/>
          <p:nvPr/>
        </p:nvSpPr>
        <p:spPr>
          <a:xfrm>
            <a:off x="6177792" y="2132857"/>
            <a:ext cx="5336875" cy="1446935"/>
          </a:xfrm>
          <a:prstGeom prst="rect">
            <a:avLst/>
          </a:prstGeom>
        </p:spPr>
        <p:txBody>
          <a:bodyPr wrap="square">
            <a:spAutoFit/>
          </a:bodyPr>
          <a:lstStyle/>
          <a:p>
            <a:pPr algn="just"/>
            <a:r>
              <a:rPr lang="zh-CN" altLang="en-US" sz="1467" dirty="0">
                <a:solidFill>
                  <a:schemeClr val="tx1">
                    <a:lumMod val="65000"/>
                    <a:lumOff val="35000"/>
                  </a:schemeClr>
                </a:solidFill>
                <a:latin typeface="Century Gothic" panose="020B0502020202020204" pitchFamily="34" charset="0"/>
                <a:cs typeface="Arial" panose="020B0604020202020204" pitchFamily="34" charset="0"/>
              </a:rPr>
              <a:t> </a:t>
            </a:r>
            <a:r>
              <a:rPr lang="en-US" altLang="zh-CN" sz="1467" dirty="0" smtClean="0">
                <a:solidFill>
                  <a:schemeClr val="tx1">
                    <a:lumMod val="65000"/>
                    <a:lumOff val="35000"/>
                  </a:schemeClr>
                </a:solidFill>
                <a:latin typeface="Century Gothic" panose="020B0502020202020204" pitchFamily="34" charset="0"/>
                <a:cs typeface="Arial" panose="020B0604020202020204" pitchFamily="34" charset="0"/>
              </a:rPr>
              <a:t>ISO </a:t>
            </a:r>
            <a:r>
              <a:rPr lang="zh-CN" altLang="en-US" sz="1467" dirty="0" smtClean="0">
                <a:solidFill>
                  <a:schemeClr val="tx1">
                    <a:lumMod val="65000"/>
                    <a:lumOff val="35000"/>
                  </a:schemeClr>
                </a:solidFill>
                <a:latin typeface="Century Gothic" panose="020B0502020202020204" pitchFamily="34" charset="0"/>
                <a:cs typeface="Arial" panose="020B0604020202020204" pitchFamily="34" charset="0"/>
              </a:rPr>
              <a:t>制定</a:t>
            </a:r>
            <a:r>
              <a:rPr lang="zh-CN" altLang="en-US" sz="1467" dirty="0">
                <a:solidFill>
                  <a:schemeClr val="tx1">
                    <a:lumMod val="65000"/>
                    <a:lumOff val="35000"/>
                  </a:schemeClr>
                </a:solidFill>
                <a:latin typeface="Century Gothic" panose="020B0502020202020204" pitchFamily="34" charset="0"/>
                <a:cs typeface="Arial" panose="020B0604020202020204" pitchFamily="34" charset="0"/>
              </a:rPr>
              <a:t>开发了开放系统互联参考</a:t>
            </a:r>
            <a:r>
              <a:rPr lang="zh-CN" altLang="en-US" sz="1467" dirty="0" smtClean="0">
                <a:solidFill>
                  <a:schemeClr val="tx1">
                    <a:lumMod val="65000"/>
                    <a:lumOff val="35000"/>
                  </a:schemeClr>
                </a:solidFill>
                <a:latin typeface="Century Gothic" panose="020B0502020202020204" pitchFamily="34" charset="0"/>
                <a:cs typeface="Arial" panose="020B0604020202020204" pitchFamily="34" charset="0"/>
              </a:rPr>
              <a:t>模型 </a:t>
            </a:r>
            <a:r>
              <a:rPr lang="en-US" altLang="zh-CN" sz="1467" dirty="0" smtClean="0">
                <a:solidFill>
                  <a:schemeClr val="tx1">
                    <a:lumMod val="65000"/>
                    <a:lumOff val="35000"/>
                  </a:schemeClr>
                </a:solidFill>
                <a:latin typeface="Century Gothic" panose="020B0502020202020204" pitchFamily="34" charset="0"/>
                <a:cs typeface="Arial" panose="020B0604020202020204" pitchFamily="34" charset="0"/>
              </a:rPr>
              <a:t>OSI/RM</a:t>
            </a:r>
            <a:r>
              <a:rPr lang="zh-CN" altLang="en-US" sz="1467" dirty="0" smtClean="0">
                <a:solidFill>
                  <a:schemeClr val="tx1">
                    <a:lumMod val="65000"/>
                    <a:lumOff val="35000"/>
                  </a:schemeClr>
                </a:solidFill>
                <a:latin typeface="Century Gothic" panose="020B0502020202020204" pitchFamily="34" charset="0"/>
                <a:cs typeface="Arial" panose="020B0604020202020204" pitchFamily="34" charset="0"/>
              </a:rPr>
              <a:t>，只要遵循 </a:t>
            </a:r>
            <a:r>
              <a:rPr lang="en-US" altLang="zh-CN" sz="1467" dirty="0" smtClean="0">
                <a:solidFill>
                  <a:schemeClr val="tx1">
                    <a:lumMod val="65000"/>
                    <a:lumOff val="35000"/>
                  </a:schemeClr>
                </a:solidFill>
                <a:latin typeface="Century Gothic" panose="020B0502020202020204" pitchFamily="34" charset="0"/>
                <a:cs typeface="Arial" panose="020B0604020202020204" pitchFamily="34" charset="0"/>
              </a:rPr>
              <a:t>OSI </a:t>
            </a:r>
            <a:r>
              <a:rPr lang="zh-CN" altLang="en-US" sz="1467" dirty="0" smtClean="0">
                <a:solidFill>
                  <a:schemeClr val="tx1">
                    <a:lumMod val="65000"/>
                    <a:lumOff val="35000"/>
                  </a:schemeClr>
                </a:solidFill>
                <a:latin typeface="Century Gothic" panose="020B0502020202020204" pitchFamily="34" charset="0"/>
                <a:cs typeface="Arial" panose="020B0604020202020204" pitchFamily="34" charset="0"/>
              </a:rPr>
              <a:t>标准</a:t>
            </a:r>
            <a:r>
              <a:rPr lang="zh-CN" altLang="en-US" sz="1467" dirty="0">
                <a:solidFill>
                  <a:schemeClr val="tx1">
                    <a:lumMod val="65000"/>
                    <a:lumOff val="35000"/>
                  </a:schemeClr>
                </a:solidFill>
                <a:latin typeface="Century Gothic" panose="020B0502020202020204" pitchFamily="34" charset="0"/>
                <a:cs typeface="Arial" panose="020B0604020202020204" pitchFamily="34" charset="0"/>
              </a:rPr>
              <a:t>，一个系统就可以和位于世界上任何地方的</a:t>
            </a:r>
            <a:r>
              <a:rPr lang="zh-CN" altLang="en-US" sz="1467" dirty="0" smtClean="0">
                <a:solidFill>
                  <a:schemeClr val="tx1">
                    <a:lumMod val="65000"/>
                    <a:lumOff val="35000"/>
                  </a:schemeClr>
                </a:solidFill>
                <a:latin typeface="Century Gothic" panose="020B0502020202020204" pitchFamily="34" charset="0"/>
                <a:cs typeface="Arial" panose="020B0604020202020204" pitchFamily="34" charset="0"/>
              </a:rPr>
              <a:t>遵循 </a:t>
            </a:r>
            <a:r>
              <a:rPr lang="en-US" altLang="zh-CN" sz="1467" dirty="0" smtClean="0">
                <a:solidFill>
                  <a:schemeClr val="tx1">
                    <a:lumMod val="65000"/>
                    <a:lumOff val="35000"/>
                  </a:schemeClr>
                </a:solidFill>
                <a:latin typeface="Century Gothic" panose="020B0502020202020204" pitchFamily="34" charset="0"/>
                <a:cs typeface="Arial" panose="020B0604020202020204" pitchFamily="34" charset="0"/>
              </a:rPr>
              <a:t>OSI </a:t>
            </a:r>
            <a:r>
              <a:rPr lang="zh-CN" altLang="en-US" sz="1467" dirty="0" smtClean="0">
                <a:solidFill>
                  <a:schemeClr val="tx1">
                    <a:lumMod val="65000"/>
                    <a:lumOff val="35000"/>
                  </a:schemeClr>
                </a:solidFill>
                <a:latin typeface="Century Gothic" panose="020B0502020202020204" pitchFamily="34" charset="0"/>
                <a:cs typeface="Arial" panose="020B0604020202020204" pitchFamily="34" charset="0"/>
              </a:rPr>
              <a:t>标准</a:t>
            </a:r>
            <a:r>
              <a:rPr lang="zh-CN" altLang="en-US" sz="1467" dirty="0">
                <a:solidFill>
                  <a:schemeClr val="tx1">
                    <a:lumMod val="65000"/>
                    <a:lumOff val="35000"/>
                  </a:schemeClr>
                </a:solidFill>
                <a:latin typeface="Century Gothic" panose="020B0502020202020204" pitchFamily="34" charset="0"/>
                <a:cs typeface="Arial" panose="020B0604020202020204" pitchFamily="34" charset="0"/>
              </a:rPr>
              <a:t>的其它任何系统进行连接</a:t>
            </a:r>
            <a:r>
              <a:rPr lang="zh-CN" altLang="en-US" sz="1467"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467"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endParaRPr lang="en-US" altLang="zh-CN" sz="1467" dirty="0">
              <a:solidFill>
                <a:schemeClr val="tx1">
                  <a:lumMod val="65000"/>
                  <a:lumOff val="35000"/>
                </a:schemeClr>
              </a:solidFill>
              <a:latin typeface="Century Gothic" panose="020B0502020202020204" pitchFamily="34" charset="0"/>
              <a:cs typeface="Arial" panose="020B0604020202020204" pitchFamily="34" charset="0"/>
            </a:endParaRPr>
          </a:p>
          <a:p>
            <a:pPr algn="just"/>
            <a:r>
              <a:rPr lang="en-US" altLang="zh-CN" sz="1467" dirty="0">
                <a:solidFill>
                  <a:schemeClr val="tx1">
                    <a:lumMod val="65000"/>
                    <a:lumOff val="35000"/>
                  </a:schemeClr>
                </a:solidFill>
                <a:latin typeface="Century Gothic" panose="020B0502020202020204" pitchFamily="34" charset="0"/>
                <a:cs typeface="Arial" panose="020B0604020202020204" pitchFamily="34" charset="0"/>
              </a:rPr>
              <a:t>OSI</a:t>
            </a:r>
            <a:r>
              <a:rPr lang="zh-CN" altLang="en-US" sz="1467" dirty="0">
                <a:solidFill>
                  <a:schemeClr val="tx1">
                    <a:lumMod val="65000"/>
                    <a:lumOff val="35000"/>
                  </a:schemeClr>
                </a:solidFill>
                <a:latin typeface="Century Gothic" panose="020B0502020202020204" pitchFamily="34" charset="0"/>
                <a:cs typeface="Arial" panose="020B0604020202020204" pitchFamily="34" charset="0"/>
              </a:rPr>
              <a:t>参考模型为网络提供了一个可实践的模型，该模型提供了两种</a:t>
            </a:r>
            <a:r>
              <a:rPr lang="zh-CN" altLang="en-US" sz="1467" dirty="0" smtClean="0">
                <a:solidFill>
                  <a:schemeClr val="tx1">
                    <a:lumMod val="65000"/>
                    <a:lumOff val="35000"/>
                  </a:schemeClr>
                </a:solidFill>
                <a:latin typeface="Century Gothic" panose="020B0502020202020204" pitchFamily="34" charset="0"/>
                <a:cs typeface="Arial" panose="020B0604020202020204" pitchFamily="34" charset="0"/>
              </a:rPr>
              <a:t>工具：</a:t>
            </a:r>
            <a:endParaRPr lang="en-US" altLang="zh-CN" sz="1467"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52" name="组合 51"/>
          <p:cNvGrpSpPr/>
          <p:nvPr/>
        </p:nvGrpSpPr>
        <p:grpSpPr>
          <a:xfrm>
            <a:off x="6500562" y="3818460"/>
            <a:ext cx="4828020" cy="816827"/>
            <a:chOff x="4875421" y="2970672"/>
            <a:chExt cx="3621015" cy="612620"/>
          </a:xfrm>
        </p:grpSpPr>
        <p:grpSp>
          <p:nvGrpSpPr>
            <p:cNvPr id="7" name="组合 6"/>
            <p:cNvGrpSpPr/>
            <p:nvPr/>
          </p:nvGrpSpPr>
          <p:grpSpPr>
            <a:xfrm>
              <a:off x="4875421" y="2970672"/>
              <a:ext cx="612620" cy="612620"/>
              <a:chOff x="4875421" y="2877508"/>
              <a:chExt cx="612620" cy="612620"/>
            </a:xfrm>
          </p:grpSpPr>
          <p:sp>
            <p:nvSpPr>
              <p:cNvPr id="4" name="椭圆 3"/>
              <p:cNvSpPr/>
              <p:nvPr/>
            </p:nvSpPr>
            <p:spPr>
              <a:xfrm>
                <a:off x="4875421" y="2877508"/>
                <a:ext cx="612620" cy="612620"/>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0" name="组合 29"/>
              <p:cNvGrpSpPr/>
              <p:nvPr/>
            </p:nvGrpSpPr>
            <p:grpSpPr>
              <a:xfrm flipH="1">
                <a:off x="5000369" y="2999972"/>
                <a:ext cx="362725" cy="367692"/>
                <a:chOff x="9363075" y="4967288"/>
                <a:chExt cx="463551" cy="469900"/>
              </a:xfrm>
              <a:solidFill>
                <a:schemeClr val="bg1"/>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50" name="矩形 49"/>
            <p:cNvSpPr/>
            <p:nvPr/>
          </p:nvSpPr>
          <p:spPr>
            <a:xfrm>
              <a:off x="5553913" y="3069233"/>
              <a:ext cx="2942523" cy="392415"/>
            </a:xfrm>
            <a:prstGeom prst="rect">
              <a:avLst/>
            </a:prstGeom>
          </p:spPr>
          <p:txBody>
            <a:bodyPr wrap="square">
              <a:spAutoFit/>
            </a:bodyPr>
            <a:lstStyle/>
            <a:p>
              <a:r>
                <a:rPr lang="en-US" altLang="zh-CN" sz="1400" dirty="0">
                  <a:solidFill>
                    <a:schemeClr val="tx1">
                      <a:lumMod val="85000"/>
                      <a:lumOff val="15000"/>
                    </a:schemeClr>
                  </a:solidFill>
                  <a:latin typeface="Century Gothic" panose="020B0502020202020204" pitchFamily="34" charset="0"/>
                  <a:cs typeface="Arial" panose="020B0604020202020204" pitchFamily="34" charset="0"/>
                </a:rPr>
                <a:t>OSI</a:t>
              </a:r>
              <a:r>
                <a:rPr lang="zh-CN" altLang="en-US" sz="1400" dirty="0">
                  <a:solidFill>
                    <a:schemeClr val="tx1">
                      <a:lumMod val="85000"/>
                      <a:lumOff val="15000"/>
                    </a:schemeClr>
                  </a:solidFill>
                  <a:latin typeface="Century Gothic" panose="020B0502020202020204" pitchFamily="34" charset="0"/>
                  <a:cs typeface="Arial" panose="020B0604020202020204" pitchFamily="34" charset="0"/>
                </a:rPr>
                <a:t>参考模型是诊断故障的一个强有力</a:t>
              </a:r>
              <a:r>
                <a:rPr lang="zh-CN" altLang="en-US" sz="1400" dirty="0" smtClean="0">
                  <a:solidFill>
                    <a:schemeClr val="tx1">
                      <a:lumMod val="85000"/>
                      <a:lumOff val="15000"/>
                    </a:schemeClr>
                  </a:solidFill>
                  <a:latin typeface="Century Gothic" panose="020B0502020202020204" pitchFamily="34" charset="0"/>
                  <a:cs typeface="Arial" panose="020B0604020202020204" pitchFamily="34" charset="0"/>
                </a:rPr>
                <a:t>工具，为技术人员快速定位故障提供了解决方案。</a:t>
              </a:r>
              <a:endParaRPr lang="en-US" altLang="zh-CN" sz="1400" dirty="0">
                <a:solidFill>
                  <a:schemeClr val="tx1">
                    <a:lumMod val="85000"/>
                    <a:lumOff val="15000"/>
                  </a:schemeClr>
                </a:solidFill>
                <a:latin typeface="Century Gothic" panose="020B0502020202020204" pitchFamily="34" charset="0"/>
                <a:cs typeface="Arial" panose="020B0604020202020204" pitchFamily="34" charset="0"/>
              </a:endParaRPr>
            </a:p>
          </p:txBody>
        </p:sp>
      </p:grpSp>
      <p:grpSp>
        <p:nvGrpSpPr>
          <p:cNvPr id="49" name="组合 48"/>
          <p:cNvGrpSpPr/>
          <p:nvPr/>
        </p:nvGrpSpPr>
        <p:grpSpPr>
          <a:xfrm>
            <a:off x="6500562" y="5152178"/>
            <a:ext cx="4828020" cy="870078"/>
            <a:chOff x="4875421" y="3970959"/>
            <a:chExt cx="3621015" cy="652558"/>
          </a:xfrm>
        </p:grpSpPr>
        <p:grpSp>
          <p:nvGrpSpPr>
            <p:cNvPr id="8" name="组合 7"/>
            <p:cNvGrpSpPr/>
            <p:nvPr/>
          </p:nvGrpSpPr>
          <p:grpSpPr>
            <a:xfrm>
              <a:off x="4875421" y="3970959"/>
              <a:ext cx="612620" cy="612620"/>
              <a:chOff x="4875421" y="3970959"/>
              <a:chExt cx="612620" cy="612620"/>
            </a:xfrm>
          </p:grpSpPr>
          <p:sp>
            <p:nvSpPr>
              <p:cNvPr id="43" name="椭圆 42"/>
              <p:cNvSpPr/>
              <p:nvPr/>
            </p:nvSpPr>
            <p:spPr>
              <a:xfrm>
                <a:off x="4875421" y="3970959"/>
                <a:ext cx="612620" cy="612620"/>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5" name="组合 24"/>
              <p:cNvGrpSpPr/>
              <p:nvPr/>
            </p:nvGrpSpPr>
            <p:grpSpPr>
              <a:xfrm>
                <a:off x="4996021" y="4091560"/>
                <a:ext cx="371420" cy="371419"/>
                <a:chOff x="13057188" y="3740150"/>
                <a:chExt cx="474663" cy="474663"/>
              </a:xfrm>
              <a:solidFill>
                <a:schemeClr val="bg1"/>
              </a:solidFill>
            </p:grpSpPr>
            <p:sp>
              <p:nvSpPr>
                <p:cNvPr id="26"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51" name="矩形 50"/>
            <p:cNvSpPr/>
            <p:nvPr/>
          </p:nvSpPr>
          <p:spPr>
            <a:xfrm>
              <a:off x="5553913" y="4069519"/>
              <a:ext cx="2942523" cy="553998"/>
            </a:xfrm>
            <a:prstGeom prst="rect">
              <a:avLst/>
            </a:prstGeom>
          </p:spPr>
          <p:txBody>
            <a:bodyPr wrap="square">
              <a:spAutoFit/>
            </a:bodyPr>
            <a:lstStyle/>
            <a:p>
              <a:r>
                <a:rPr lang="en-US" altLang="zh-CN" sz="1400" dirty="0">
                  <a:solidFill>
                    <a:schemeClr val="tx1">
                      <a:lumMod val="85000"/>
                      <a:lumOff val="15000"/>
                    </a:schemeClr>
                  </a:solidFill>
                  <a:latin typeface="Century Gothic" panose="020B0502020202020204" pitchFamily="34" charset="0"/>
                  <a:cs typeface="Arial" panose="020B0604020202020204" pitchFamily="34" charset="0"/>
                </a:rPr>
                <a:t>OSI</a:t>
              </a:r>
              <a:r>
                <a:rPr lang="zh-CN" altLang="en-US" sz="1400" dirty="0">
                  <a:solidFill>
                    <a:schemeClr val="tx1">
                      <a:lumMod val="85000"/>
                      <a:lumOff val="15000"/>
                    </a:schemeClr>
                  </a:solidFill>
                  <a:latin typeface="Century Gothic" panose="020B0502020202020204" pitchFamily="34" charset="0"/>
                  <a:cs typeface="Arial" panose="020B0604020202020204" pitchFamily="34" charset="0"/>
                </a:rPr>
                <a:t>参考</a:t>
              </a:r>
              <a:r>
                <a:rPr lang="zh-CN" altLang="en-US" sz="1400" dirty="0" smtClean="0">
                  <a:solidFill>
                    <a:schemeClr val="tx1">
                      <a:lumMod val="85000"/>
                      <a:lumOff val="15000"/>
                    </a:schemeClr>
                  </a:solidFill>
                  <a:latin typeface="Century Gothic" panose="020B0502020202020204" pitchFamily="34" charset="0"/>
                  <a:cs typeface="Arial" panose="020B0604020202020204" pitchFamily="34" charset="0"/>
                </a:rPr>
                <a:t>模型提供</a:t>
              </a:r>
              <a:r>
                <a:rPr lang="zh-CN" altLang="en-US" sz="1400" dirty="0">
                  <a:solidFill>
                    <a:schemeClr val="tx1">
                      <a:lumMod val="85000"/>
                      <a:lumOff val="15000"/>
                    </a:schemeClr>
                  </a:solidFill>
                  <a:latin typeface="Century Gothic" panose="020B0502020202020204" pitchFamily="34" charset="0"/>
                  <a:cs typeface="Arial" panose="020B0604020202020204" pitchFamily="34" charset="0"/>
                </a:rPr>
                <a:t>了一种用于描述网络的通用语言，这为人们相互之间交流网络功能提供了一种方法，帮助人们形成网络上许多部件的概念。</a:t>
              </a:r>
              <a:endParaRPr lang="en-US" altLang="zh-CN" sz="1400" dirty="0">
                <a:solidFill>
                  <a:schemeClr val="tx1">
                    <a:lumMod val="85000"/>
                    <a:lumOff val="15000"/>
                  </a:schemeClr>
                </a:solidFill>
                <a:latin typeface="Century Gothic" panose="020B0502020202020204" pitchFamily="34" charset="0"/>
                <a:cs typeface="Arial" panose="020B0604020202020204" pitchFamily="34" charset="0"/>
              </a:endParaRPr>
            </a:p>
          </p:txBody>
        </p:sp>
      </p:gr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38</a:t>
              </a:r>
              <a:endParaRPr lang="zh-CN" altLang="en-US" sz="1067" dirty="0">
                <a:solidFill>
                  <a:schemeClr val="bg1"/>
                </a:solidFill>
                <a:latin typeface="Century Gothic" panose="020B0502020202020204" pitchFamily="34" charset="0"/>
              </a:endParaRPr>
            </a:p>
          </p:txBody>
        </p:sp>
        <p:grpSp>
          <p:nvGrpSpPr>
            <p:cNvPr id="45" name="组合 44"/>
            <p:cNvGrpSpPr/>
            <p:nvPr/>
          </p:nvGrpSpPr>
          <p:grpSpPr>
            <a:xfrm>
              <a:off x="8964240" y="819459"/>
              <a:ext cx="108000" cy="7834"/>
              <a:chOff x="8953171" y="848034"/>
              <a:chExt cx="130138" cy="7834"/>
            </a:xfrm>
          </p:grpSpPr>
          <p:cxnSp>
            <p:nvCxnSpPr>
              <p:cNvPr id="46" name="直接连接符 4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91" y="1425998"/>
            <a:ext cx="5743684" cy="4304462"/>
          </a:xfrm>
          <a:prstGeom prst="rect">
            <a:avLst/>
          </a:prstGeom>
        </p:spPr>
      </p:pic>
    </p:spTree>
    <p:extLst>
      <p:ext uri="{BB962C8B-B14F-4D97-AF65-F5344CB8AC3E}">
        <p14:creationId xmlns:p14="http://schemas.microsoft.com/office/powerpoint/2010/main" val="89027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par>
                                <p:cTn id="8" presetID="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0-#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par>
                                <p:cTn id="12" presetID="12" presetClass="entr" presetSubtype="1" fill="hold" nodeType="withEffect">
                                  <p:stCondLst>
                                    <p:cond delay="200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p:tgtEl>
                                          <p:spTgt spid="52"/>
                                        </p:tgtEl>
                                        <p:attrNameLst>
                                          <p:attrName>ppt_y</p:attrName>
                                        </p:attrNameLst>
                                      </p:cBhvr>
                                      <p:tavLst>
                                        <p:tav tm="0">
                                          <p:val>
                                            <p:strVal val="#ppt_y-#ppt_h*1.125000"/>
                                          </p:val>
                                        </p:tav>
                                        <p:tav tm="100000">
                                          <p:val>
                                            <p:strVal val="#ppt_y"/>
                                          </p:val>
                                        </p:tav>
                                      </p:tavLst>
                                    </p:anim>
                                    <p:animEffect transition="in" filter="wipe(down)">
                                      <p:cBhvr>
                                        <p:cTn id="15" dur="500"/>
                                        <p:tgtEl>
                                          <p:spTgt spid="52"/>
                                        </p:tgtEl>
                                      </p:cBhvr>
                                    </p:animEffect>
                                  </p:childTnLst>
                                </p:cTn>
                              </p:par>
                              <p:par>
                                <p:cTn id="16" presetID="12" presetClass="entr" presetSubtype="1" fill="hold" nodeType="withEffect">
                                  <p:stCondLst>
                                    <p:cond delay="2500"/>
                                  </p:stCondLst>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p:tgtEl>
                                          <p:spTgt spid="49"/>
                                        </p:tgtEl>
                                        <p:attrNameLst>
                                          <p:attrName>ppt_y</p:attrName>
                                        </p:attrNameLst>
                                      </p:cBhvr>
                                      <p:tavLst>
                                        <p:tav tm="0">
                                          <p:val>
                                            <p:strVal val="#ppt_y-#ppt_h*1.125000"/>
                                          </p:val>
                                        </p:tav>
                                        <p:tav tm="100000">
                                          <p:val>
                                            <p:strVal val="#ppt_y"/>
                                          </p:val>
                                        </p:tav>
                                      </p:tavLst>
                                    </p:anim>
                                    <p:animEffect transition="in" filter="wipe(down)">
                                      <p:cBhvr>
                                        <p:cTn id="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7200122" y="1689433"/>
            <a:ext cx="4314544" cy="3742433"/>
            <a:chOff x="5400092" y="1267075"/>
            <a:chExt cx="3235908" cy="2806824"/>
          </a:xfrm>
        </p:grpSpPr>
        <p:sp>
          <p:nvSpPr>
            <p:cNvPr id="65" name="矩形 64"/>
            <p:cNvSpPr/>
            <p:nvPr/>
          </p:nvSpPr>
          <p:spPr>
            <a:xfrm>
              <a:off x="5777053" y="2468017"/>
              <a:ext cx="2858947" cy="1281120"/>
            </a:xfrm>
            <a:prstGeom prst="rect">
              <a:avLst/>
            </a:prstGeom>
          </p:spPr>
          <p:txBody>
            <a:bodyPr wrap="square">
              <a:spAutoFit/>
            </a:bodyPr>
            <a:lstStyle/>
            <a:p>
              <a:pPr>
                <a:lnSpc>
                  <a:spcPct val="150000"/>
                </a:lnSpc>
              </a:pPr>
              <a:r>
                <a:rPr lang="en-US" altLang="zh-CN" sz="1400" dirty="0"/>
                <a:t>OSI</a:t>
              </a:r>
              <a:r>
                <a:rPr lang="zh-CN" altLang="zh-CN" sz="1400" dirty="0"/>
                <a:t>模型是一个的分层次的框架，它使得所有类型的计算机系统可以互相通信</a:t>
              </a:r>
              <a:r>
                <a:rPr lang="zh-CN" altLang="zh-CN" sz="1400" dirty="0" smtClean="0"/>
                <a:t>。</a:t>
              </a:r>
              <a:endParaRPr lang="en-US" altLang="zh-CN" sz="1400" dirty="0" smtClean="0"/>
            </a:p>
            <a:p>
              <a:pPr>
                <a:lnSpc>
                  <a:spcPct val="150000"/>
                </a:lnSpc>
              </a:pPr>
              <a:r>
                <a:rPr lang="en-US" altLang="zh-CN" sz="1400" dirty="0" smtClean="0"/>
                <a:t>OSI</a:t>
              </a:r>
              <a:r>
                <a:rPr lang="zh-CN" altLang="zh-CN" sz="1400" dirty="0"/>
                <a:t>模型包括</a:t>
              </a:r>
              <a:r>
                <a:rPr lang="en-US" altLang="zh-CN" sz="1400" dirty="0"/>
                <a:t>7</a:t>
              </a:r>
              <a:r>
                <a:rPr lang="zh-CN" altLang="zh-CN" sz="1400" dirty="0"/>
                <a:t>个独立但又相关的层次：</a:t>
              </a:r>
              <a:r>
                <a:rPr lang="zh-CN" altLang="zh-CN" sz="1400" dirty="0">
                  <a:solidFill>
                    <a:srgbClr val="0070C0"/>
                  </a:solidFill>
                </a:rPr>
                <a:t>物理层、数据链路层、网络层、传输层、会话层、表示层和应用层。</a:t>
              </a:r>
              <a:endParaRPr lang="en-US" altLang="zh-CN" sz="1333" dirty="0">
                <a:solidFill>
                  <a:srgbClr val="0070C0"/>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500233"/>
            </a:xfrm>
            <a:prstGeom prst="rect">
              <a:avLst/>
            </a:prstGeom>
          </p:spPr>
          <p:txBody>
            <a:bodyPr wrap="square">
              <a:spAutoFit/>
            </a:bodyPr>
            <a:lstStyle/>
            <a:p>
              <a:r>
                <a:rPr lang="en-US" altLang="zh-CN" sz="1867" b="1" dirty="0" smtClean="0">
                  <a:solidFill>
                    <a:srgbClr val="0563B8"/>
                  </a:solidFill>
                  <a:latin typeface="Century Gothic" panose="020B0502020202020204" pitchFamily="34" charset="0"/>
                  <a:cs typeface="Arial" panose="020B0604020202020204" pitchFamily="34" charset="0"/>
                </a:rPr>
                <a:t>Open System </a:t>
              </a:r>
            </a:p>
            <a:p>
              <a:r>
                <a:rPr lang="en-US" altLang="zh-CN" sz="1867" b="1" dirty="0" smtClean="0">
                  <a:solidFill>
                    <a:srgbClr val="0563B8"/>
                  </a:solidFill>
                  <a:latin typeface="Century Gothic" panose="020B0502020202020204" pitchFamily="34" charset="0"/>
                  <a:cs typeface="Arial" panose="020B0604020202020204" pitchFamily="34" charset="0"/>
                </a:rPr>
                <a:t>Interconnection</a:t>
              </a:r>
              <a:endParaRPr lang="en-US" altLang="zh-CN" sz="1867" b="1" dirty="0">
                <a:solidFill>
                  <a:srgbClr val="0563B8"/>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148208"/>
              <a:ext cx="1616677" cy="253915"/>
            </a:xfrm>
            <a:prstGeom prst="rect">
              <a:avLst/>
            </a:prstGeom>
          </p:spPr>
          <p:txBody>
            <a:bodyPr wrap="square">
              <a:spAutoFit/>
            </a:bodyPr>
            <a:lstStyle/>
            <a:p>
              <a:r>
                <a:rPr lang="en-US" altLang="zh-CN" sz="1600" dirty="0" smtClean="0">
                  <a:solidFill>
                    <a:schemeClr val="tx1">
                      <a:lumMod val="95000"/>
                      <a:lumOff val="5000"/>
                    </a:schemeClr>
                  </a:solidFill>
                  <a:latin typeface="Century Gothic" panose="020B0502020202020204" pitchFamily="34" charset="0"/>
                  <a:cs typeface="Arial" panose="020B0604020202020204" pitchFamily="34" charset="0"/>
                </a:rPr>
                <a:t>OSI</a:t>
              </a:r>
              <a:r>
                <a:rPr lang="zh-CN" altLang="en-US" sz="1600" dirty="0" smtClean="0">
                  <a:solidFill>
                    <a:schemeClr val="tx1">
                      <a:lumMod val="95000"/>
                      <a:lumOff val="5000"/>
                    </a:schemeClr>
                  </a:solidFill>
                  <a:latin typeface="Century Gothic" panose="020B0502020202020204" pitchFamily="34" charset="0"/>
                  <a:cs typeface="Arial" panose="020B0604020202020204" pitchFamily="34" charset="0"/>
                </a:rPr>
                <a:t> 模型的</a:t>
              </a:r>
              <a:r>
                <a:rPr lang="en-US" altLang="zh-CN" sz="1600" dirty="0" smtClean="0">
                  <a:solidFill>
                    <a:schemeClr val="tx1">
                      <a:lumMod val="95000"/>
                      <a:lumOff val="5000"/>
                    </a:schemeClr>
                  </a:solidFill>
                  <a:latin typeface="Century Gothic" panose="020B0502020202020204" pitchFamily="34" charset="0"/>
                  <a:cs typeface="Arial" panose="020B0604020202020204" pitchFamily="34" charset="0"/>
                </a:rPr>
                <a:t>7</a:t>
              </a:r>
              <a:r>
                <a:rPr lang="zh-CN" altLang="en-US" sz="1600" dirty="0" smtClean="0">
                  <a:solidFill>
                    <a:schemeClr val="tx1">
                      <a:lumMod val="95000"/>
                      <a:lumOff val="5000"/>
                    </a:schemeClr>
                  </a:solidFill>
                  <a:latin typeface="Century Gothic" panose="020B0502020202020204" pitchFamily="34" charset="0"/>
                  <a:cs typeface="Arial" panose="020B0604020202020204" pitchFamily="34" charset="0"/>
                </a:rPr>
                <a:t>个层次</a:t>
              </a:r>
              <a:endParaRPr lang="en-US" altLang="zh-CN" sz="16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229185"/>
              <a:ext cx="0" cy="143965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284742"/>
              <a:chOff x="969781" y="2018675"/>
              <a:chExt cx="820325" cy="284742"/>
            </a:xfrm>
          </p:grpSpPr>
          <p:sp>
            <p:nvSpPr>
              <p:cNvPr id="78" name="矩形 77"/>
              <p:cNvSpPr/>
              <p:nvPr/>
            </p:nvSpPr>
            <p:spPr>
              <a:xfrm>
                <a:off x="969781" y="2049043"/>
                <a:ext cx="820325" cy="247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44089" y="2018675"/>
                <a:ext cx="671708"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 </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3789157"/>
              <a:ext cx="705056" cy="284742"/>
              <a:chOff x="969781" y="2018675"/>
              <a:chExt cx="820325" cy="284742"/>
            </a:xfrm>
          </p:grpSpPr>
          <p:sp>
            <p:nvSpPr>
              <p:cNvPr id="82" name="矩形 81"/>
              <p:cNvSpPr/>
              <p:nvPr/>
            </p:nvSpPr>
            <p:spPr>
              <a:xfrm>
                <a:off x="969781" y="2049043"/>
                <a:ext cx="820325" cy="247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018675"/>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5804" y="3789157"/>
              <a:ext cx="705056" cy="284742"/>
              <a:chOff x="969781" y="2018675"/>
              <a:chExt cx="820325" cy="284742"/>
            </a:xfrm>
          </p:grpSpPr>
          <p:sp>
            <p:nvSpPr>
              <p:cNvPr id="91" name="矩形 90"/>
              <p:cNvSpPr/>
              <p:nvPr/>
            </p:nvSpPr>
            <p:spPr>
              <a:xfrm>
                <a:off x="969781" y="2049043"/>
                <a:ext cx="820325" cy="24704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1004224" y="2018675"/>
                <a:ext cx="751439"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When</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grpSp>
        <p:nvGrpSpPr>
          <p:cNvPr id="30" name="组合 29"/>
          <p:cNvGrpSpPr/>
          <p:nvPr/>
        </p:nvGrpSpPr>
        <p:grpSpPr>
          <a:xfrm>
            <a:off x="11856640" y="548680"/>
            <a:ext cx="335360" cy="882400"/>
            <a:chOff x="8892480" y="411510"/>
            <a:chExt cx="251520" cy="661800"/>
          </a:xfrm>
        </p:grpSpPr>
        <p:sp>
          <p:nvSpPr>
            <p:cNvPr id="31" name="矩形 30"/>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39</a:t>
              </a:r>
              <a:endParaRPr lang="zh-CN" altLang="en-US" sz="1067" dirty="0">
                <a:solidFill>
                  <a:schemeClr val="bg1"/>
                </a:solidFill>
                <a:latin typeface="Century Gothic" panose="020B0502020202020204" pitchFamily="34" charset="0"/>
              </a:endParaRPr>
            </a:p>
          </p:txBody>
        </p:sp>
        <p:grpSp>
          <p:nvGrpSpPr>
            <p:cNvPr id="33" name="组合 32"/>
            <p:cNvGrpSpPr/>
            <p:nvPr/>
          </p:nvGrpSpPr>
          <p:grpSpPr>
            <a:xfrm>
              <a:off x="8964240" y="819459"/>
              <a:ext cx="108000" cy="7834"/>
              <a:chOff x="8953171" y="848034"/>
              <a:chExt cx="130138" cy="7834"/>
            </a:xfrm>
          </p:grpSpPr>
          <p:cxnSp>
            <p:nvCxnSpPr>
              <p:cNvPr id="34" name="直接连接符 33"/>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6" name="矩形 35"/>
          <p:cNvSpPr/>
          <p:nvPr/>
        </p:nvSpPr>
        <p:spPr>
          <a:xfrm>
            <a:off x="549987" y="698680"/>
            <a:ext cx="3353803" cy="707886"/>
          </a:xfrm>
          <a:prstGeom prst="rect">
            <a:avLst/>
          </a:prstGeom>
        </p:spPr>
        <p:txBody>
          <a:bodyPr wrap="none">
            <a:spAutoFit/>
          </a:bodyPr>
          <a:lstStyle/>
          <a:p>
            <a:r>
              <a:rPr lang="en-US" altLang="zh-CN" sz="4000" dirty="0" smtClean="0">
                <a:solidFill>
                  <a:srgbClr val="0070C0"/>
                </a:solidFill>
                <a:latin typeface="方正兰亭超细黑简体" pitchFamily="2" charset="-122"/>
                <a:ea typeface="方正兰亭超细黑简体" pitchFamily="2" charset="-122"/>
                <a:cs typeface="Arial" panose="020B0604020202020204" pitchFamily="34" charset="0"/>
              </a:rPr>
              <a:t>OSI </a:t>
            </a:r>
            <a:r>
              <a:rPr lang="zh-CN" altLang="en-US" sz="4000" dirty="0" smtClean="0">
                <a:solidFill>
                  <a:srgbClr val="0070C0"/>
                </a:solidFill>
                <a:latin typeface="方正兰亭超细黑简体" pitchFamily="2" charset="-122"/>
                <a:ea typeface="方正兰亭超细黑简体" pitchFamily="2" charset="-122"/>
                <a:cs typeface="Arial" panose="020B0604020202020204" pitchFamily="34" charset="0"/>
              </a:rPr>
              <a:t>参考模型</a:t>
            </a:r>
            <a:endParaRPr lang="en-US" altLang="zh-CN" sz="4000" dirty="0">
              <a:solidFill>
                <a:srgbClr val="0070C0"/>
              </a:solidFill>
              <a:latin typeface="方正兰亭超细黑简体" pitchFamily="2" charset="-122"/>
              <a:ea typeface="方正兰亭超细黑简体" pitchFamily="2" charset="-122"/>
              <a:cs typeface="Arial" panose="020B0604020202020204" pitchFamily="34" charset="0"/>
            </a:endParaRPr>
          </a:p>
        </p:txBody>
      </p:sp>
      <p:sp>
        <p:nvSpPr>
          <p:cNvPr id="29" name="矩形 28"/>
          <p:cNvSpPr/>
          <p:nvPr/>
        </p:nvSpPr>
        <p:spPr>
          <a:xfrm>
            <a:off x="549988" y="1322355"/>
            <a:ext cx="3009157"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OSI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参考模型的结构</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987" y="2156699"/>
            <a:ext cx="6205751" cy="3447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606270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1+#ppt_w/2"/>
                                          </p:val>
                                        </p:tav>
                                        <p:tav tm="100000">
                                          <p:val>
                                            <p:strVal val="#ppt_x"/>
                                          </p:val>
                                        </p:tav>
                                      </p:tavLst>
                                    </p:anim>
                                    <p:anim calcmode="lin" valueType="num">
                                      <p:cBhvr additive="base">
                                        <p:cTn id="8" dur="500" fill="hold"/>
                                        <p:tgtEl>
                                          <p:spTgt spid="1026"/>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1"/>
            <a:ext cx="5802627" cy="6855884"/>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6177792" y="656050"/>
            <a:ext cx="1877437" cy="812072"/>
            <a:chOff x="412490" y="492037"/>
            <a:chExt cx="1408078" cy="609053"/>
          </a:xfrm>
        </p:grpSpPr>
        <p:sp>
          <p:nvSpPr>
            <p:cNvPr id="5" name="矩形 4"/>
            <p:cNvSpPr/>
            <p:nvPr/>
          </p:nvSpPr>
          <p:spPr>
            <a:xfrm>
              <a:off x="412490" y="524010"/>
              <a:ext cx="1408078" cy="577080"/>
            </a:xfrm>
            <a:prstGeom prst="rect">
              <a:avLst/>
            </a:prstGeom>
          </p:spPr>
          <p:txBody>
            <a:bodyPr wrap="none">
              <a:spAutoFit/>
            </a:bodyPr>
            <a:lstStyle/>
            <a:p>
              <a:r>
                <a:rPr lang="zh-CN" altLang="en-US" sz="44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知识点</a:t>
              </a:r>
              <a:endParaRPr lang="en-US" altLang="zh-CN" sz="44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7178" name="组合 7177"/>
          <p:cNvGrpSpPr/>
          <p:nvPr/>
        </p:nvGrpSpPr>
        <p:grpSpPr>
          <a:xfrm>
            <a:off x="6235701" y="4592464"/>
            <a:ext cx="3925763" cy="532737"/>
            <a:chOff x="5688125" y="3444350"/>
            <a:chExt cx="2944322" cy="399553"/>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矩形 72"/>
            <p:cNvSpPr/>
            <p:nvPr/>
          </p:nvSpPr>
          <p:spPr>
            <a:xfrm>
              <a:off x="5688125" y="3444350"/>
              <a:ext cx="2808311" cy="385010"/>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网络栈协议</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6235701" y="3826558"/>
            <a:ext cx="3942600" cy="518960"/>
            <a:chOff x="5688125" y="2869918"/>
            <a:chExt cx="2956950" cy="389220"/>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6" name="矩形 65"/>
            <p:cNvSpPr/>
            <p:nvPr/>
          </p:nvSpPr>
          <p:spPr>
            <a:xfrm>
              <a:off x="5688125" y="2869918"/>
              <a:ext cx="2808311" cy="385010"/>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网络协议的分层</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6235701" y="3026204"/>
            <a:ext cx="3910456" cy="546513"/>
            <a:chOff x="5688125" y="2269654"/>
            <a:chExt cx="2932842" cy="409885"/>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9" name="矩形 58"/>
            <p:cNvSpPr/>
            <p:nvPr/>
          </p:nvSpPr>
          <p:spPr>
            <a:xfrm>
              <a:off x="5688125" y="2269654"/>
              <a:ext cx="2808311" cy="385010"/>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网络协议</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6235701" y="2216670"/>
            <a:ext cx="3922704" cy="543452"/>
            <a:chOff x="5688125" y="1662502"/>
            <a:chExt cx="2942028" cy="407589"/>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3" name="矩形 52"/>
            <p:cNvSpPr/>
            <p:nvPr/>
          </p:nvSpPr>
          <p:spPr>
            <a:xfrm>
              <a:off x="5688125" y="1662502"/>
              <a:ext cx="2808311" cy="385010"/>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网络的层次协议</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6235702" y="5382968"/>
            <a:ext cx="3960921" cy="540593"/>
            <a:chOff x="5688125" y="4037228"/>
            <a:chExt cx="2970691" cy="405445"/>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4" name="矩形 73"/>
            <p:cNvSpPr/>
            <p:nvPr/>
          </p:nvSpPr>
          <p:spPr>
            <a:xfrm>
              <a:off x="5688125" y="4037228"/>
              <a:ext cx="2808311" cy="385010"/>
            </a:xfrm>
            <a:prstGeom prst="rect">
              <a:avLst/>
            </a:prstGeom>
          </p:spPr>
          <p:txBody>
            <a:bodyPr wrap="square">
              <a:spAutoFit/>
            </a:bodyPr>
            <a:lstStyle/>
            <a:p>
              <a:pPr>
                <a:lnSpc>
                  <a:spcPct val="114000"/>
                </a:lnSpc>
              </a:pP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TCP/IP </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协议安装与配置</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5" name="组合 74"/>
          <p:cNvGrpSpPr/>
          <p:nvPr/>
        </p:nvGrpSpPr>
        <p:grpSpPr>
          <a:xfrm>
            <a:off x="11856640" y="548680"/>
            <a:ext cx="335360" cy="882400"/>
            <a:chOff x="8892480" y="411510"/>
            <a:chExt cx="251520" cy="661800"/>
          </a:xfrm>
        </p:grpSpPr>
        <p:sp>
          <p:nvSpPr>
            <p:cNvPr id="76" name="矩形 75"/>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7"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04</a:t>
              </a:r>
              <a:endParaRPr lang="zh-CN" altLang="en-US" sz="1067" dirty="0">
                <a:solidFill>
                  <a:schemeClr val="bg1"/>
                </a:solidFill>
                <a:latin typeface="Century Gothic" panose="020B0502020202020204" pitchFamily="34" charset="0"/>
              </a:endParaRPr>
            </a:p>
          </p:txBody>
        </p:sp>
        <p:grpSp>
          <p:nvGrpSpPr>
            <p:cNvPr id="78" name="组合 77"/>
            <p:cNvGrpSpPr/>
            <p:nvPr/>
          </p:nvGrpSpPr>
          <p:grpSpPr>
            <a:xfrm>
              <a:off x="8964240" y="819459"/>
              <a:ext cx="108000" cy="7834"/>
              <a:chOff x="8953171" y="848034"/>
              <a:chExt cx="130138" cy="7834"/>
            </a:xfrm>
          </p:grpSpPr>
          <p:cxnSp>
            <p:nvCxnSpPr>
              <p:cNvPr id="79" name="直接连接符 78"/>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07343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7200122" y="1689433"/>
            <a:ext cx="4314544" cy="4095357"/>
            <a:chOff x="5400092" y="1267075"/>
            <a:chExt cx="3235908" cy="3071520"/>
          </a:xfrm>
        </p:grpSpPr>
        <p:sp>
          <p:nvSpPr>
            <p:cNvPr id="65" name="矩形 64"/>
            <p:cNvSpPr/>
            <p:nvPr/>
          </p:nvSpPr>
          <p:spPr>
            <a:xfrm>
              <a:off x="5777053" y="2468017"/>
              <a:ext cx="2858947" cy="1523493"/>
            </a:xfrm>
            <a:prstGeom prst="rect">
              <a:avLst/>
            </a:prstGeom>
          </p:spPr>
          <p:txBody>
            <a:bodyPr wrap="square">
              <a:spAutoFit/>
            </a:bodyPr>
            <a:lstStyle/>
            <a:p>
              <a:pPr>
                <a:lnSpc>
                  <a:spcPct val="150000"/>
                </a:lnSpc>
              </a:pPr>
              <a:r>
                <a:rPr lang="zh-CN" altLang="zh-CN" sz="1400" dirty="0">
                  <a:solidFill>
                    <a:srgbClr val="0070C0"/>
                  </a:solidFill>
                </a:rPr>
                <a:t>高三层</a:t>
              </a:r>
              <a:r>
                <a:rPr lang="zh-CN" altLang="zh-CN" sz="1400" dirty="0"/>
                <a:t>由应用层、表示层和会话层组成，面向信息处理和网络应用</a:t>
              </a:r>
              <a:r>
                <a:rPr lang="zh-CN" altLang="zh-CN" sz="1400" dirty="0" smtClean="0"/>
                <a:t>；</a:t>
              </a:r>
              <a:endParaRPr lang="en-US" altLang="zh-CN" sz="1400" dirty="0" smtClean="0"/>
            </a:p>
            <a:p>
              <a:pPr>
                <a:lnSpc>
                  <a:spcPct val="150000"/>
                </a:lnSpc>
              </a:pPr>
              <a:r>
                <a:rPr lang="zh-CN" altLang="zh-CN" sz="1400" dirty="0" smtClean="0">
                  <a:solidFill>
                    <a:srgbClr val="0070C0"/>
                  </a:solidFill>
                </a:rPr>
                <a:t>低</a:t>
              </a:r>
              <a:r>
                <a:rPr lang="zh-CN" altLang="zh-CN" sz="1400" dirty="0">
                  <a:solidFill>
                    <a:srgbClr val="0070C0"/>
                  </a:solidFill>
                </a:rPr>
                <a:t>三层</a:t>
              </a:r>
              <a:r>
                <a:rPr lang="zh-CN" altLang="zh-CN" sz="1400" dirty="0"/>
                <a:t>由网络层、数据链路层和物理层组成，面向通信处理和网络通信</a:t>
              </a:r>
              <a:r>
                <a:rPr lang="zh-CN" altLang="zh-CN" sz="1400" dirty="0" smtClean="0"/>
                <a:t>；</a:t>
              </a:r>
              <a:endParaRPr lang="en-US" altLang="zh-CN" sz="1400" dirty="0" smtClean="0"/>
            </a:p>
            <a:p>
              <a:pPr>
                <a:lnSpc>
                  <a:spcPct val="150000"/>
                </a:lnSpc>
              </a:pPr>
              <a:r>
                <a:rPr lang="zh-CN" altLang="zh-CN" sz="1400" dirty="0" smtClean="0">
                  <a:solidFill>
                    <a:srgbClr val="0070C0"/>
                  </a:solidFill>
                </a:rPr>
                <a:t>中间</a:t>
              </a:r>
              <a:r>
                <a:rPr lang="zh-CN" altLang="zh-CN" sz="1400" dirty="0">
                  <a:solidFill>
                    <a:srgbClr val="0070C0"/>
                  </a:solidFill>
                </a:rPr>
                <a:t>层次</a:t>
              </a:r>
              <a:r>
                <a:rPr lang="zh-CN" altLang="zh-CN" sz="1400" dirty="0"/>
                <a:t>为传输层，为高三层的网络信息处理应用提供可靠的端到端通信服务。</a:t>
              </a:r>
              <a:endParaRPr lang="en-US" altLang="zh-CN" sz="1333" dirty="0">
                <a:solidFill>
                  <a:srgbClr val="0070C0"/>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284742"/>
            </a:xfrm>
            <a:prstGeom prst="rect">
              <a:avLst/>
            </a:prstGeom>
          </p:spPr>
          <p:txBody>
            <a:bodyPr wrap="square">
              <a:spAutoFit/>
            </a:bodyPr>
            <a:lstStyle/>
            <a:p>
              <a:r>
                <a:rPr lang="en-US" altLang="zh-CN" sz="1867" b="1" dirty="0" smtClean="0">
                  <a:solidFill>
                    <a:srgbClr val="0563B8"/>
                  </a:solidFill>
                  <a:latin typeface="Century Gothic" panose="020B0502020202020204" pitchFamily="34" charset="0"/>
                  <a:cs typeface="Arial" panose="020B0604020202020204" pitchFamily="34" charset="0"/>
                </a:rPr>
                <a:t>OSI Architecture</a:t>
              </a:r>
              <a:endParaRPr lang="en-US" altLang="zh-CN" sz="1867" b="1" dirty="0">
                <a:solidFill>
                  <a:srgbClr val="0563B8"/>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148208"/>
              <a:ext cx="1616677" cy="253915"/>
            </a:xfrm>
            <a:prstGeom prst="rect">
              <a:avLst/>
            </a:prstGeom>
          </p:spPr>
          <p:txBody>
            <a:bodyPr wrap="square">
              <a:spAutoFit/>
            </a:bodyPr>
            <a:lstStyle/>
            <a:p>
              <a:r>
                <a:rPr lang="en-US" altLang="zh-CN" sz="1600" dirty="0" smtClean="0">
                  <a:solidFill>
                    <a:schemeClr val="tx1">
                      <a:lumMod val="95000"/>
                      <a:lumOff val="5000"/>
                    </a:schemeClr>
                  </a:solidFill>
                  <a:latin typeface="Century Gothic" panose="020B0502020202020204" pitchFamily="34" charset="0"/>
                  <a:cs typeface="Arial" panose="020B0604020202020204" pitchFamily="34" charset="0"/>
                </a:rPr>
                <a:t>OSI</a:t>
              </a:r>
              <a:r>
                <a:rPr lang="zh-CN" altLang="en-US" sz="1600" dirty="0" smtClean="0">
                  <a:solidFill>
                    <a:schemeClr val="tx1">
                      <a:lumMod val="95000"/>
                      <a:lumOff val="5000"/>
                    </a:schemeClr>
                  </a:solidFill>
                  <a:latin typeface="Century Gothic" panose="020B0502020202020204" pitchFamily="34" charset="0"/>
                  <a:cs typeface="Arial" panose="020B0604020202020204" pitchFamily="34" charset="0"/>
                </a:rPr>
                <a:t> 模型的三大层次</a:t>
              </a:r>
              <a:endParaRPr lang="en-US" altLang="zh-CN" sz="16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229185"/>
              <a:ext cx="0" cy="16760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4053853"/>
              <a:ext cx="705056" cy="284742"/>
              <a:chOff x="969781" y="2283371"/>
              <a:chExt cx="820325" cy="284742"/>
            </a:xfrm>
          </p:grpSpPr>
          <p:sp>
            <p:nvSpPr>
              <p:cNvPr id="78" name="矩形 77"/>
              <p:cNvSpPr/>
              <p:nvPr/>
            </p:nvSpPr>
            <p:spPr>
              <a:xfrm>
                <a:off x="969781" y="2313740"/>
                <a:ext cx="820325" cy="247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44089" y="2283371"/>
                <a:ext cx="671708"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 </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4053853"/>
              <a:ext cx="705056" cy="284742"/>
              <a:chOff x="969783" y="2283371"/>
              <a:chExt cx="820325" cy="284742"/>
            </a:xfrm>
          </p:grpSpPr>
          <p:sp>
            <p:nvSpPr>
              <p:cNvPr id="82" name="矩形 81"/>
              <p:cNvSpPr/>
              <p:nvPr/>
            </p:nvSpPr>
            <p:spPr>
              <a:xfrm>
                <a:off x="969783" y="2313740"/>
                <a:ext cx="820325" cy="247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9" y="2283371"/>
                <a:ext cx="759832"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What </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90" name="组合 89"/>
            <p:cNvGrpSpPr/>
            <p:nvPr/>
          </p:nvGrpSpPr>
          <p:grpSpPr>
            <a:xfrm>
              <a:off x="7905803" y="4053853"/>
              <a:ext cx="705056" cy="284742"/>
              <a:chOff x="969779" y="2283371"/>
              <a:chExt cx="820325" cy="284742"/>
            </a:xfrm>
          </p:grpSpPr>
          <p:sp>
            <p:nvSpPr>
              <p:cNvPr id="91" name="矩形 90"/>
              <p:cNvSpPr/>
              <p:nvPr/>
            </p:nvSpPr>
            <p:spPr>
              <a:xfrm>
                <a:off x="969779" y="2313740"/>
                <a:ext cx="820325" cy="24704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1004223" y="2283371"/>
                <a:ext cx="751439"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When</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grpSp>
        <p:nvGrpSpPr>
          <p:cNvPr id="30" name="组合 29"/>
          <p:cNvGrpSpPr/>
          <p:nvPr/>
        </p:nvGrpSpPr>
        <p:grpSpPr>
          <a:xfrm>
            <a:off x="11856640" y="548680"/>
            <a:ext cx="335360" cy="882400"/>
            <a:chOff x="8892480" y="411510"/>
            <a:chExt cx="251520" cy="661800"/>
          </a:xfrm>
        </p:grpSpPr>
        <p:sp>
          <p:nvSpPr>
            <p:cNvPr id="31" name="矩形 30"/>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40</a:t>
              </a:r>
              <a:endParaRPr lang="zh-CN" altLang="en-US" sz="1067" dirty="0">
                <a:solidFill>
                  <a:schemeClr val="bg1"/>
                </a:solidFill>
                <a:latin typeface="Century Gothic" panose="020B0502020202020204" pitchFamily="34" charset="0"/>
              </a:endParaRPr>
            </a:p>
          </p:txBody>
        </p:sp>
        <p:grpSp>
          <p:nvGrpSpPr>
            <p:cNvPr id="33" name="组合 32"/>
            <p:cNvGrpSpPr/>
            <p:nvPr/>
          </p:nvGrpSpPr>
          <p:grpSpPr>
            <a:xfrm>
              <a:off x="8964240" y="819459"/>
              <a:ext cx="108000" cy="7834"/>
              <a:chOff x="8953171" y="848034"/>
              <a:chExt cx="130138" cy="7834"/>
            </a:xfrm>
          </p:grpSpPr>
          <p:cxnSp>
            <p:nvCxnSpPr>
              <p:cNvPr id="34" name="直接连接符 33"/>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6" name="矩形 35"/>
          <p:cNvSpPr/>
          <p:nvPr/>
        </p:nvSpPr>
        <p:spPr>
          <a:xfrm>
            <a:off x="549987" y="698680"/>
            <a:ext cx="3353803" cy="707886"/>
          </a:xfrm>
          <a:prstGeom prst="rect">
            <a:avLst/>
          </a:prstGeom>
        </p:spPr>
        <p:txBody>
          <a:bodyPr wrap="none">
            <a:spAutoFit/>
          </a:bodyPr>
          <a:lstStyle/>
          <a:p>
            <a:r>
              <a:rPr lang="en-US" altLang="zh-CN" sz="4000" dirty="0" smtClean="0">
                <a:solidFill>
                  <a:srgbClr val="0070C0"/>
                </a:solidFill>
                <a:latin typeface="方正兰亭超细黑简体" pitchFamily="2" charset="-122"/>
                <a:ea typeface="方正兰亭超细黑简体" pitchFamily="2" charset="-122"/>
                <a:cs typeface="Arial" panose="020B0604020202020204" pitchFamily="34" charset="0"/>
              </a:rPr>
              <a:t>OSI </a:t>
            </a:r>
            <a:r>
              <a:rPr lang="zh-CN" altLang="en-US" sz="4000" dirty="0" smtClean="0">
                <a:solidFill>
                  <a:srgbClr val="0070C0"/>
                </a:solidFill>
                <a:latin typeface="方正兰亭超细黑简体" pitchFamily="2" charset="-122"/>
                <a:ea typeface="方正兰亭超细黑简体" pitchFamily="2" charset="-122"/>
                <a:cs typeface="Arial" panose="020B0604020202020204" pitchFamily="34" charset="0"/>
              </a:rPr>
              <a:t>参考模型</a:t>
            </a:r>
            <a:endParaRPr lang="en-US" altLang="zh-CN" sz="4000" dirty="0">
              <a:solidFill>
                <a:srgbClr val="0070C0"/>
              </a:solidFill>
              <a:latin typeface="方正兰亭超细黑简体" pitchFamily="2" charset="-122"/>
              <a:ea typeface="方正兰亭超细黑简体" pitchFamily="2" charset="-122"/>
              <a:cs typeface="Arial" panose="020B0604020202020204" pitchFamily="34" charset="0"/>
            </a:endParaRPr>
          </a:p>
        </p:txBody>
      </p:sp>
      <p:sp>
        <p:nvSpPr>
          <p:cNvPr id="29" name="矩形 28"/>
          <p:cNvSpPr/>
          <p:nvPr/>
        </p:nvSpPr>
        <p:spPr>
          <a:xfrm>
            <a:off x="549988" y="1322355"/>
            <a:ext cx="3009157"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OSI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参考模型的组织</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2050" name="Picture 2" descr="2-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1544" y="2064632"/>
            <a:ext cx="4679319" cy="4233669"/>
          </a:xfrm>
          <a:prstGeom prst="rect">
            <a:avLst/>
          </a:prstGeom>
          <a:solidFill>
            <a:schemeClr val="bg1"/>
          </a:solidFill>
          <a:ln>
            <a:noFill/>
          </a:ln>
        </p:spPr>
      </p:pic>
    </p:spTree>
    <p:extLst>
      <p:ext uri="{BB962C8B-B14F-4D97-AF65-F5344CB8AC3E}">
        <p14:creationId xmlns:p14="http://schemas.microsoft.com/office/powerpoint/2010/main" val="106373195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1+#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7200122" y="1689433"/>
            <a:ext cx="4314544" cy="3742433"/>
            <a:chOff x="5400092" y="1267075"/>
            <a:chExt cx="3235908" cy="2806824"/>
          </a:xfrm>
        </p:grpSpPr>
        <p:sp>
          <p:nvSpPr>
            <p:cNvPr id="65" name="矩形 64"/>
            <p:cNvSpPr/>
            <p:nvPr/>
          </p:nvSpPr>
          <p:spPr>
            <a:xfrm>
              <a:off x="5777053" y="2468017"/>
              <a:ext cx="2858947" cy="1038746"/>
            </a:xfrm>
            <a:prstGeom prst="rect">
              <a:avLst/>
            </a:prstGeom>
          </p:spPr>
          <p:txBody>
            <a:bodyPr wrap="square">
              <a:spAutoFit/>
            </a:bodyPr>
            <a:lstStyle/>
            <a:p>
              <a:pPr>
                <a:lnSpc>
                  <a:spcPct val="150000"/>
                </a:lnSpc>
              </a:pPr>
              <a:r>
                <a:rPr lang="zh-CN" altLang="en-US" sz="1400" dirty="0"/>
                <a:t>在实际中，当两个通信实体通过一个通信子网进行通信时，必然会经过一些中间节点，一般来说，通信子网中的节点只涉及到低三层，因此，两个通信实体之间的层次结构如</a:t>
              </a:r>
              <a:r>
                <a:rPr lang="zh-CN" altLang="en-US" sz="1400" dirty="0" smtClean="0"/>
                <a:t>图所</a:t>
              </a:r>
              <a:r>
                <a:rPr lang="zh-CN" altLang="en-US" sz="1400" dirty="0"/>
                <a:t>示。</a:t>
              </a:r>
              <a:endParaRPr lang="en-US" altLang="zh-CN" sz="1333" dirty="0">
                <a:solidFill>
                  <a:srgbClr val="0070C0"/>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500233"/>
            </a:xfrm>
            <a:prstGeom prst="rect">
              <a:avLst/>
            </a:prstGeom>
          </p:spPr>
          <p:txBody>
            <a:bodyPr wrap="square">
              <a:spAutoFit/>
            </a:bodyPr>
            <a:lstStyle/>
            <a:p>
              <a:r>
                <a:rPr lang="en-US" altLang="zh-CN" sz="1867" b="1" dirty="0" smtClean="0">
                  <a:solidFill>
                    <a:srgbClr val="0563B8"/>
                  </a:solidFill>
                  <a:latin typeface="Century Gothic" panose="020B0502020202020204" pitchFamily="34" charset="0"/>
                  <a:cs typeface="Arial" panose="020B0604020202020204" pitchFamily="34" charset="0"/>
                </a:rPr>
                <a:t>Communication</a:t>
              </a:r>
            </a:p>
            <a:p>
              <a:r>
                <a:rPr lang="en-US" altLang="zh-CN" sz="1867" b="1" dirty="0" smtClean="0">
                  <a:solidFill>
                    <a:srgbClr val="0563B8"/>
                  </a:solidFill>
                  <a:latin typeface="Century Gothic" panose="020B0502020202020204" pitchFamily="34" charset="0"/>
                  <a:cs typeface="Arial" panose="020B0604020202020204" pitchFamily="34" charset="0"/>
                </a:rPr>
                <a:t>Process on OSI</a:t>
              </a:r>
              <a:endParaRPr lang="en-US" altLang="zh-CN" sz="1867" b="1" dirty="0">
                <a:solidFill>
                  <a:srgbClr val="0563B8"/>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148208"/>
              <a:ext cx="1706421" cy="253915"/>
            </a:xfrm>
            <a:prstGeom prst="rect">
              <a:avLst/>
            </a:prstGeom>
          </p:spPr>
          <p:txBody>
            <a:bodyPr wrap="square">
              <a:spAutoFit/>
            </a:bodyPr>
            <a:lstStyle/>
            <a:p>
              <a:r>
                <a:rPr lang="zh-CN" altLang="en-US" sz="1600" dirty="0" smtClean="0">
                  <a:solidFill>
                    <a:schemeClr val="tx1">
                      <a:lumMod val="95000"/>
                      <a:lumOff val="5000"/>
                    </a:schemeClr>
                  </a:solidFill>
                  <a:latin typeface="Century Gothic" panose="020B0502020202020204" pitchFamily="34" charset="0"/>
                  <a:cs typeface="Arial" panose="020B0604020202020204" pitchFamily="34" charset="0"/>
                </a:rPr>
                <a:t>两个通信实体间的层次</a:t>
              </a:r>
              <a:endParaRPr lang="en-US" altLang="zh-CN" sz="16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229185"/>
              <a:ext cx="0" cy="118076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284742"/>
              <a:chOff x="969781" y="2018675"/>
              <a:chExt cx="820325" cy="284742"/>
            </a:xfrm>
          </p:grpSpPr>
          <p:sp>
            <p:nvSpPr>
              <p:cNvPr id="78" name="矩形 77"/>
              <p:cNvSpPr/>
              <p:nvPr/>
            </p:nvSpPr>
            <p:spPr>
              <a:xfrm>
                <a:off x="969781" y="2049043"/>
                <a:ext cx="820325" cy="247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44089" y="2018675"/>
                <a:ext cx="671708"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 </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3789157"/>
              <a:ext cx="705056" cy="284742"/>
              <a:chOff x="969781" y="2018675"/>
              <a:chExt cx="820325" cy="284742"/>
            </a:xfrm>
          </p:grpSpPr>
          <p:sp>
            <p:nvSpPr>
              <p:cNvPr id="82" name="矩形 81"/>
              <p:cNvSpPr/>
              <p:nvPr/>
            </p:nvSpPr>
            <p:spPr>
              <a:xfrm>
                <a:off x="969781" y="2049043"/>
                <a:ext cx="820325" cy="247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018675"/>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5804" y="3789157"/>
              <a:ext cx="705056" cy="284742"/>
              <a:chOff x="969781" y="2018675"/>
              <a:chExt cx="820325" cy="284742"/>
            </a:xfrm>
          </p:grpSpPr>
          <p:sp>
            <p:nvSpPr>
              <p:cNvPr id="91" name="矩形 90"/>
              <p:cNvSpPr/>
              <p:nvPr/>
            </p:nvSpPr>
            <p:spPr>
              <a:xfrm>
                <a:off x="969781" y="2049043"/>
                <a:ext cx="820325" cy="24704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1004224" y="2018675"/>
                <a:ext cx="751439"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When</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grpSp>
        <p:nvGrpSpPr>
          <p:cNvPr id="30" name="组合 29"/>
          <p:cNvGrpSpPr/>
          <p:nvPr/>
        </p:nvGrpSpPr>
        <p:grpSpPr>
          <a:xfrm>
            <a:off x="11856640" y="548680"/>
            <a:ext cx="335360" cy="882400"/>
            <a:chOff x="8892480" y="411510"/>
            <a:chExt cx="251520" cy="661800"/>
          </a:xfrm>
        </p:grpSpPr>
        <p:sp>
          <p:nvSpPr>
            <p:cNvPr id="31" name="矩形 30"/>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41</a:t>
              </a:r>
              <a:endParaRPr lang="zh-CN" altLang="en-US" sz="1067" dirty="0">
                <a:solidFill>
                  <a:schemeClr val="bg1"/>
                </a:solidFill>
                <a:latin typeface="Century Gothic" panose="020B0502020202020204" pitchFamily="34" charset="0"/>
              </a:endParaRPr>
            </a:p>
          </p:txBody>
        </p:sp>
        <p:grpSp>
          <p:nvGrpSpPr>
            <p:cNvPr id="33" name="组合 32"/>
            <p:cNvGrpSpPr/>
            <p:nvPr/>
          </p:nvGrpSpPr>
          <p:grpSpPr>
            <a:xfrm>
              <a:off x="8964240" y="819459"/>
              <a:ext cx="108000" cy="7834"/>
              <a:chOff x="8953171" y="848034"/>
              <a:chExt cx="130138" cy="7834"/>
            </a:xfrm>
          </p:grpSpPr>
          <p:cxnSp>
            <p:nvCxnSpPr>
              <p:cNvPr id="34" name="直接连接符 33"/>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6" name="矩形 35"/>
          <p:cNvSpPr/>
          <p:nvPr/>
        </p:nvSpPr>
        <p:spPr>
          <a:xfrm>
            <a:off x="549987" y="698680"/>
            <a:ext cx="3353803" cy="707886"/>
          </a:xfrm>
          <a:prstGeom prst="rect">
            <a:avLst/>
          </a:prstGeom>
        </p:spPr>
        <p:txBody>
          <a:bodyPr wrap="none">
            <a:spAutoFit/>
          </a:bodyPr>
          <a:lstStyle/>
          <a:p>
            <a:r>
              <a:rPr lang="en-US" altLang="zh-CN" sz="4000" dirty="0" smtClean="0">
                <a:solidFill>
                  <a:srgbClr val="0070C0"/>
                </a:solidFill>
                <a:latin typeface="方正兰亭超细黑简体" pitchFamily="2" charset="-122"/>
                <a:ea typeface="方正兰亭超细黑简体" pitchFamily="2" charset="-122"/>
                <a:cs typeface="Arial" panose="020B0604020202020204" pitchFamily="34" charset="0"/>
              </a:rPr>
              <a:t>OSI </a:t>
            </a:r>
            <a:r>
              <a:rPr lang="zh-CN" altLang="en-US" sz="4000" dirty="0" smtClean="0">
                <a:solidFill>
                  <a:srgbClr val="0070C0"/>
                </a:solidFill>
                <a:latin typeface="方正兰亭超细黑简体" pitchFamily="2" charset="-122"/>
                <a:ea typeface="方正兰亭超细黑简体" pitchFamily="2" charset="-122"/>
                <a:cs typeface="Arial" panose="020B0604020202020204" pitchFamily="34" charset="0"/>
              </a:rPr>
              <a:t>参考模型</a:t>
            </a:r>
            <a:endParaRPr lang="en-US" altLang="zh-CN" sz="4000" dirty="0">
              <a:solidFill>
                <a:srgbClr val="0070C0"/>
              </a:solidFill>
              <a:latin typeface="方正兰亭超细黑简体" pitchFamily="2" charset="-122"/>
              <a:ea typeface="方正兰亭超细黑简体" pitchFamily="2" charset="-122"/>
              <a:cs typeface="Arial" panose="020B0604020202020204" pitchFamily="34" charset="0"/>
            </a:endParaRPr>
          </a:p>
        </p:txBody>
      </p:sp>
      <p:sp>
        <p:nvSpPr>
          <p:cNvPr id="29" name="矩形 28"/>
          <p:cNvSpPr/>
          <p:nvPr/>
        </p:nvSpPr>
        <p:spPr>
          <a:xfrm>
            <a:off x="549988" y="1322355"/>
            <a:ext cx="3316934"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OSI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参考模型通信过程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3074" name="Picture 2" descr="0214b"/>
          <p:cNvPicPr>
            <a:picLocks noChangeAspect="1" noChangeArrowheads="1"/>
          </p:cNvPicPr>
          <p:nvPr/>
        </p:nvPicPr>
        <p:blipFill>
          <a:blip r:embed="rId3" cstate="print">
            <a:extLst>
              <a:ext uri="{28A0092B-C50C-407E-A947-70E740481C1C}">
                <a14:useLocalDpi xmlns:a14="http://schemas.microsoft.com/office/drawing/2010/main" val="0"/>
              </a:ext>
            </a:extLst>
          </a:blip>
          <a:srcRect t="3792"/>
          <a:stretch>
            <a:fillRect/>
          </a:stretch>
        </p:blipFill>
        <p:spPr bwMode="auto">
          <a:xfrm>
            <a:off x="549986" y="2359898"/>
            <a:ext cx="6191450" cy="238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691769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1+#ppt_w/2"/>
                                          </p:val>
                                        </p:tav>
                                        <p:tav tm="100000">
                                          <p:val>
                                            <p:strVal val="#ppt_x"/>
                                          </p:val>
                                        </p:tav>
                                      </p:tavLst>
                                    </p:anim>
                                    <p:anim calcmode="lin" valueType="num">
                                      <p:cBhvr additive="base">
                                        <p:cTn id="8" dur="500" fill="hold"/>
                                        <p:tgtEl>
                                          <p:spTgt spid="307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3353803" cy="707886"/>
          </a:xfrm>
          <a:prstGeom prst="rect">
            <a:avLst/>
          </a:prstGeom>
        </p:spPr>
        <p:txBody>
          <a:bodyPr wrap="none">
            <a:spAutoFit/>
          </a:bodyPr>
          <a:lstStyle/>
          <a:p>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OSI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参考模型</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549987" y="1314333"/>
            <a:ext cx="3009157"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OSI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各层的功能概述</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 name="组合 1"/>
          <p:cNvGrpSpPr/>
          <p:nvPr/>
        </p:nvGrpSpPr>
        <p:grpSpPr>
          <a:xfrm>
            <a:off x="670984" y="2353558"/>
            <a:ext cx="3280539" cy="1094564"/>
            <a:chOff x="503238" y="1765168"/>
            <a:chExt cx="1054616" cy="820923"/>
          </a:xfrm>
        </p:grpSpPr>
        <p:sp>
          <p:nvSpPr>
            <p:cNvPr id="7" name="矩形 6"/>
            <p:cNvSpPr/>
            <p:nvPr/>
          </p:nvSpPr>
          <p:spPr>
            <a:xfrm>
              <a:off x="503238" y="2038404"/>
              <a:ext cx="1054616" cy="547687"/>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503238" y="1765168"/>
              <a:ext cx="467505" cy="238575"/>
            </a:xfrm>
            <a:prstGeom prst="rect">
              <a:avLst/>
            </a:prstGeom>
          </p:spPr>
          <p:txBody>
            <a:bodyPr wrap="none">
              <a:spAutoFit/>
            </a:bodyPr>
            <a:lstStyle/>
            <a:p>
              <a:r>
                <a:rPr lang="en-US" altLang="zh-CN" sz="1467" dirty="0" smtClean="0">
                  <a:solidFill>
                    <a:schemeClr val="bg1">
                      <a:lumMod val="50000"/>
                    </a:schemeClr>
                  </a:solidFill>
                  <a:latin typeface="Century Gothic" panose="020B0502020202020204" pitchFamily="34" charset="0"/>
                  <a:cs typeface="Arial" panose="020B0604020202020204" pitchFamily="34" charset="0"/>
                </a:rPr>
                <a:t>Physical Layer</a:t>
              </a:r>
              <a:endParaRPr lang="en-US" altLang="zh-CN" sz="1467"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3" name="组合 2"/>
          <p:cNvGrpSpPr/>
          <p:nvPr/>
        </p:nvGrpSpPr>
        <p:grpSpPr>
          <a:xfrm>
            <a:off x="3951523" y="2353558"/>
            <a:ext cx="4144938" cy="1094564"/>
            <a:chOff x="1180373" y="1765168"/>
            <a:chExt cx="5091066" cy="820923"/>
          </a:xfrm>
        </p:grpSpPr>
        <p:sp>
          <p:nvSpPr>
            <p:cNvPr id="8" name="矩形 7"/>
            <p:cNvSpPr/>
            <p:nvPr/>
          </p:nvSpPr>
          <p:spPr>
            <a:xfrm>
              <a:off x="1180373" y="2038404"/>
              <a:ext cx="5091066" cy="547687"/>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p:nvSpPr>
          <p:spPr>
            <a:xfrm>
              <a:off x="1180373" y="1765168"/>
              <a:ext cx="1933860" cy="238575"/>
            </a:xfrm>
            <a:prstGeom prst="rect">
              <a:avLst/>
            </a:prstGeom>
          </p:spPr>
          <p:txBody>
            <a:bodyPr wrap="none">
              <a:spAutoFit/>
            </a:bodyPr>
            <a:lstStyle/>
            <a:p>
              <a:r>
                <a:rPr lang="en-US" altLang="zh-CN" sz="1467" dirty="0" smtClean="0">
                  <a:solidFill>
                    <a:schemeClr val="bg1">
                      <a:lumMod val="50000"/>
                    </a:schemeClr>
                  </a:solidFill>
                  <a:latin typeface="Century Gothic" panose="020B0502020202020204" pitchFamily="34" charset="0"/>
                  <a:cs typeface="Arial" panose="020B0604020202020204" pitchFamily="34" charset="0"/>
                </a:rPr>
                <a:t>Data Link Layer</a:t>
              </a:r>
              <a:endParaRPr lang="en-US" altLang="zh-CN" sz="1467"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047150" y="2353558"/>
            <a:ext cx="3467518" cy="1094564"/>
            <a:chOff x="6035362" y="1765168"/>
            <a:chExt cx="2600638" cy="820923"/>
          </a:xfrm>
        </p:grpSpPr>
        <p:sp>
          <p:nvSpPr>
            <p:cNvPr id="9" name="矩形 8"/>
            <p:cNvSpPr/>
            <p:nvPr/>
          </p:nvSpPr>
          <p:spPr>
            <a:xfrm>
              <a:off x="6072346" y="2038404"/>
              <a:ext cx="2563654"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6035362" y="1765168"/>
              <a:ext cx="1114728" cy="238575"/>
            </a:xfrm>
            <a:prstGeom prst="rect">
              <a:avLst/>
            </a:prstGeom>
          </p:spPr>
          <p:txBody>
            <a:bodyPr wrap="none">
              <a:spAutoFit/>
            </a:bodyPr>
            <a:lstStyle/>
            <a:p>
              <a:r>
                <a:rPr lang="en-US" altLang="zh-CN" sz="1467" dirty="0" smtClean="0">
                  <a:solidFill>
                    <a:schemeClr val="bg1">
                      <a:lumMod val="50000"/>
                    </a:schemeClr>
                  </a:solidFill>
                  <a:latin typeface="Century Gothic" panose="020B0502020202020204" pitchFamily="34" charset="0"/>
                  <a:cs typeface="Arial" panose="020B0604020202020204" pitchFamily="34" charset="0"/>
                </a:rPr>
                <a:t>Network Layer</a:t>
              </a:r>
              <a:endParaRPr lang="en-US" altLang="zh-CN" sz="1467"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23" name="组合 22"/>
          <p:cNvGrpSpPr/>
          <p:nvPr/>
        </p:nvGrpSpPr>
        <p:grpSpPr>
          <a:xfrm>
            <a:off x="670984" y="4132025"/>
            <a:ext cx="3456797" cy="2240164"/>
            <a:chOff x="503238" y="2836720"/>
            <a:chExt cx="2592598" cy="1680122"/>
          </a:xfrm>
        </p:grpSpPr>
        <p:sp>
          <p:nvSpPr>
            <p:cNvPr id="19" name="矩形 18"/>
            <p:cNvSpPr/>
            <p:nvPr/>
          </p:nvSpPr>
          <p:spPr>
            <a:xfrm>
              <a:off x="503238" y="3185966"/>
              <a:ext cx="2592598" cy="578813"/>
            </a:xfrm>
            <a:prstGeom prst="rect">
              <a:avLst/>
            </a:prstGeom>
          </p:spPr>
          <p:txBody>
            <a:bodyPr wrap="square">
              <a:spAutoFit/>
            </a:bodyPr>
            <a:lstStyle/>
            <a:p>
              <a:pPr marL="228594" indent="-228594">
                <a:lnSpc>
                  <a:spcPct val="114000"/>
                </a:lnSpc>
                <a:buFont typeface="Wingdings" panose="05000000000000000000" pitchFamily="2" charset="2"/>
                <a:buChar char="ü"/>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基于传输介质提供的信号传输服务，物理层实现相邻节点之间二进制数据流（基于比特流）的传输。</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0" name="矩形 19"/>
            <p:cNvSpPr/>
            <p:nvPr/>
          </p:nvSpPr>
          <p:spPr>
            <a:xfrm>
              <a:off x="503238" y="2836720"/>
              <a:ext cx="715580" cy="300083"/>
            </a:xfrm>
            <a:prstGeom prst="rect">
              <a:avLst/>
            </a:prstGeom>
          </p:spPr>
          <p:txBody>
            <a:bodyPr wrap="non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物理层</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22" name="矩形 21"/>
            <p:cNvSpPr/>
            <p:nvPr/>
          </p:nvSpPr>
          <p:spPr>
            <a:xfrm>
              <a:off x="503238" y="3762645"/>
              <a:ext cx="2592598" cy="754197"/>
            </a:xfrm>
            <a:prstGeom prst="rect">
              <a:avLst/>
            </a:prstGeom>
          </p:spPr>
          <p:txBody>
            <a:bodyPr wrap="square">
              <a:spAutoFit/>
            </a:bodyPr>
            <a:lstStyle/>
            <a:p>
              <a:pPr marL="228594" indent="-228594">
                <a:lnSpc>
                  <a:spcPct val="114000"/>
                </a:lnSpc>
                <a:buFont typeface="Wingdings" panose="05000000000000000000" pitchFamily="2" charset="2"/>
                <a:buChar char="ü"/>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物理层协议涉及与信号传输相关的机械特性、电气特性、功能特性和规程特性，包括物理接口、信号电平、引脚功能、信号时序等标准。</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24" name="组合 23"/>
          <p:cNvGrpSpPr/>
          <p:nvPr/>
        </p:nvGrpSpPr>
        <p:grpSpPr>
          <a:xfrm>
            <a:off x="4367808" y="4132020"/>
            <a:ext cx="3456797" cy="2182777"/>
            <a:chOff x="503238" y="2836720"/>
            <a:chExt cx="2592598" cy="1637083"/>
          </a:xfrm>
        </p:grpSpPr>
        <p:sp>
          <p:nvSpPr>
            <p:cNvPr id="25" name="矩形 24"/>
            <p:cNvSpPr/>
            <p:nvPr/>
          </p:nvSpPr>
          <p:spPr>
            <a:xfrm>
              <a:off x="503238" y="3185966"/>
              <a:ext cx="2592598" cy="754197"/>
            </a:xfrm>
            <a:prstGeom prst="rect">
              <a:avLst/>
            </a:prstGeom>
          </p:spPr>
          <p:txBody>
            <a:bodyPr wrap="square">
              <a:spAutoFit/>
            </a:bodyPr>
            <a:lstStyle/>
            <a:p>
              <a:pPr marL="228594" indent="-228594">
                <a:lnSpc>
                  <a:spcPct val="114000"/>
                </a:lnSpc>
                <a:buFont typeface="Wingdings" panose="05000000000000000000" pitchFamily="2" charset="2"/>
                <a:buChar char="ü"/>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基于物理层提供的相邻节点之间的数据传输服务，数据链路层确保数据的可靠传输（基于数据帧）、建立可靠的数据链路级连接。</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6" name="矩形 25"/>
            <p:cNvSpPr/>
            <p:nvPr/>
          </p:nvSpPr>
          <p:spPr>
            <a:xfrm>
              <a:off x="503238" y="2836720"/>
              <a:ext cx="1100301" cy="300083"/>
            </a:xfrm>
            <a:prstGeom prst="rect">
              <a:avLst/>
            </a:prstGeom>
          </p:spPr>
          <p:txBody>
            <a:bodyPr wrap="non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数据链路层</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27" name="矩形 26"/>
            <p:cNvSpPr/>
            <p:nvPr/>
          </p:nvSpPr>
          <p:spPr>
            <a:xfrm>
              <a:off x="503238" y="3894990"/>
              <a:ext cx="2592598" cy="578813"/>
            </a:xfrm>
            <a:prstGeom prst="rect">
              <a:avLst/>
            </a:prstGeom>
          </p:spPr>
          <p:txBody>
            <a:bodyPr wrap="square">
              <a:spAutoFit/>
            </a:bodyPr>
            <a:lstStyle/>
            <a:p>
              <a:pPr marL="228594" indent="-228594">
                <a:lnSpc>
                  <a:spcPct val="114000"/>
                </a:lnSpc>
                <a:buFont typeface="Wingdings" panose="05000000000000000000" pitchFamily="2" charset="2"/>
                <a:buChar char="ü"/>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数据链路层协议涉及目的地寻址（使用物理地址 </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地址）、网络介质访问、差错控制、流量控制等方面的标准。</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28" name="组合 27"/>
          <p:cNvGrpSpPr/>
          <p:nvPr/>
        </p:nvGrpSpPr>
        <p:grpSpPr>
          <a:xfrm>
            <a:off x="8273174" y="4132020"/>
            <a:ext cx="3456797" cy="1990273"/>
            <a:chOff x="503238" y="2836720"/>
            <a:chExt cx="2592598" cy="1492705"/>
          </a:xfrm>
        </p:grpSpPr>
        <p:sp>
          <p:nvSpPr>
            <p:cNvPr id="29" name="矩形 28"/>
            <p:cNvSpPr/>
            <p:nvPr/>
          </p:nvSpPr>
          <p:spPr>
            <a:xfrm>
              <a:off x="503238" y="3185966"/>
              <a:ext cx="2592598" cy="578813"/>
            </a:xfrm>
            <a:prstGeom prst="rect">
              <a:avLst/>
            </a:prstGeom>
          </p:spPr>
          <p:txBody>
            <a:bodyPr wrap="square">
              <a:spAutoFit/>
            </a:bodyPr>
            <a:lstStyle/>
            <a:p>
              <a:pPr marL="228594" indent="-228594">
                <a:lnSpc>
                  <a:spcPct val="114000"/>
                </a:lnSpc>
                <a:buFont typeface="Wingdings" panose="05000000000000000000" pitchFamily="2" charset="2"/>
                <a:buChar char="ü"/>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负责从源主机到目的主机的路由（基于数据包），实现跨网络数据传输，即网络互联。</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503238" y="2836720"/>
              <a:ext cx="715580" cy="300083"/>
            </a:xfrm>
            <a:prstGeom prst="rect">
              <a:avLst/>
            </a:prstGeom>
          </p:spPr>
          <p:txBody>
            <a:bodyPr wrap="non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网络层</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31" name="矩形 30"/>
            <p:cNvSpPr/>
            <p:nvPr/>
          </p:nvSpPr>
          <p:spPr>
            <a:xfrm>
              <a:off x="503238" y="3750612"/>
              <a:ext cx="2592598" cy="578813"/>
            </a:xfrm>
            <a:prstGeom prst="rect">
              <a:avLst/>
            </a:prstGeom>
          </p:spPr>
          <p:txBody>
            <a:bodyPr wrap="square">
              <a:spAutoFit/>
            </a:bodyPr>
            <a:lstStyle/>
            <a:p>
              <a:pPr marL="228594" indent="-228594">
                <a:lnSpc>
                  <a:spcPct val="114000"/>
                </a:lnSpc>
                <a:buFont typeface="Wingdings" panose="05000000000000000000" pitchFamily="2" charset="2"/>
                <a:buChar char="ü"/>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网络层协议主要涉及到如何定位主机的网络位置（使用逻辑地址或</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地址），如何选择传输路径等方面的标准。</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11856640" y="548680"/>
            <a:ext cx="335360" cy="882400"/>
            <a:chOff x="8892480" y="411510"/>
            <a:chExt cx="251520" cy="661800"/>
          </a:xfrm>
        </p:grpSpPr>
        <p:sp>
          <p:nvSpPr>
            <p:cNvPr id="39" name="矩形 38"/>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42</a:t>
              </a:r>
              <a:endParaRPr lang="zh-CN" altLang="en-US" sz="1067" dirty="0">
                <a:solidFill>
                  <a:schemeClr val="bg1"/>
                </a:solidFill>
                <a:latin typeface="Century Gothic" panose="020B0502020202020204" pitchFamily="34" charset="0"/>
              </a:endParaRPr>
            </a:p>
          </p:txBody>
        </p:sp>
        <p:grpSp>
          <p:nvGrpSpPr>
            <p:cNvPr id="41" name="组合 40"/>
            <p:cNvGrpSpPr/>
            <p:nvPr/>
          </p:nvGrpSpPr>
          <p:grpSpPr>
            <a:xfrm>
              <a:off x="8964240" y="819459"/>
              <a:ext cx="108000" cy="7834"/>
              <a:chOff x="8953171" y="848034"/>
              <a:chExt cx="130138" cy="7834"/>
            </a:xfrm>
          </p:grpSpPr>
          <p:cxnSp>
            <p:nvCxnSpPr>
              <p:cNvPr id="42" name="直接连接符 41"/>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538985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12" presetClass="entr" presetSubtype="1" fill="hold" nodeType="withEffect">
                                  <p:stCondLst>
                                    <p:cond delay="10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down)">
                                      <p:cBhvr>
                                        <p:cTn id="20" dur="500"/>
                                        <p:tgtEl>
                                          <p:spTgt spid="23"/>
                                        </p:tgtEl>
                                      </p:cBhvr>
                                    </p:animEffect>
                                  </p:childTnLst>
                                </p:cTn>
                              </p:par>
                              <p:par>
                                <p:cTn id="21" presetID="12" presetClass="entr" presetSubtype="1" fill="hold" nodeType="withEffect">
                                  <p:stCondLst>
                                    <p:cond delay="125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nodeType="withEffect">
                                  <p:stCondLst>
                                    <p:cond delay="15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ppt_y</p:attrName>
                                        </p:attrNameLst>
                                      </p:cBhvr>
                                      <p:tavLst>
                                        <p:tav tm="0">
                                          <p:val>
                                            <p:strVal val="#ppt_y-#ppt_h*1.125000"/>
                                          </p:val>
                                        </p:tav>
                                        <p:tav tm="100000">
                                          <p:val>
                                            <p:strVal val="#ppt_y"/>
                                          </p:val>
                                        </p:tav>
                                      </p:tavLst>
                                    </p:anim>
                                    <p:animEffect transition="in" filter="wipe(down)">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3353803" cy="707886"/>
          </a:xfrm>
          <a:prstGeom prst="rect">
            <a:avLst/>
          </a:prstGeom>
        </p:spPr>
        <p:txBody>
          <a:bodyPr wrap="none">
            <a:spAutoFit/>
          </a:bodyPr>
          <a:lstStyle/>
          <a:p>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OSI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参考模型</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549987" y="1314333"/>
            <a:ext cx="3009157"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OSI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各层的功能概述</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 name="组合 1"/>
          <p:cNvGrpSpPr/>
          <p:nvPr/>
        </p:nvGrpSpPr>
        <p:grpSpPr>
          <a:xfrm>
            <a:off x="3294744" y="2353558"/>
            <a:ext cx="2549746" cy="1094564"/>
            <a:chOff x="503238" y="1765168"/>
            <a:chExt cx="1054616" cy="820923"/>
          </a:xfrm>
        </p:grpSpPr>
        <p:sp>
          <p:nvSpPr>
            <p:cNvPr id="7" name="矩形 6"/>
            <p:cNvSpPr/>
            <p:nvPr/>
          </p:nvSpPr>
          <p:spPr>
            <a:xfrm>
              <a:off x="503238" y="2038404"/>
              <a:ext cx="1054616" cy="547687"/>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503238" y="1765168"/>
              <a:ext cx="769908" cy="238575"/>
            </a:xfrm>
            <a:prstGeom prst="rect">
              <a:avLst/>
            </a:prstGeom>
          </p:spPr>
          <p:txBody>
            <a:bodyPr wrap="none">
              <a:spAutoFit/>
            </a:bodyPr>
            <a:lstStyle/>
            <a:p>
              <a:r>
                <a:rPr lang="en-US" altLang="zh-CN" sz="1467" dirty="0" smtClean="0">
                  <a:solidFill>
                    <a:schemeClr val="bg1">
                      <a:lumMod val="50000"/>
                    </a:schemeClr>
                  </a:solidFill>
                  <a:latin typeface="Century Gothic" panose="020B0502020202020204" pitchFamily="34" charset="0"/>
                  <a:cs typeface="Arial" panose="020B0604020202020204" pitchFamily="34" charset="0"/>
                </a:rPr>
                <a:t>Presentation Layer</a:t>
              </a:r>
              <a:endParaRPr lang="en-US" altLang="zh-CN" sz="1467"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3" name="组合 2"/>
          <p:cNvGrpSpPr/>
          <p:nvPr/>
        </p:nvGrpSpPr>
        <p:grpSpPr>
          <a:xfrm>
            <a:off x="5834876" y="2353558"/>
            <a:ext cx="2795777" cy="1094564"/>
            <a:chOff x="1180373" y="1765168"/>
            <a:chExt cx="5091066" cy="820923"/>
          </a:xfrm>
        </p:grpSpPr>
        <p:sp>
          <p:nvSpPr>
            <p:cNvPr id="8" name="矩形 7"/>
            <p:cNvSpPr/>
            <p:nvPr/>
          </p:nvSpPr>
          <p:spPr>
            <a:xfrm>
              <a:off x="1180373" y="2038404"/>
              <a:ext cx="5091066" cy="547687"/>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p:nvSpPr>
          <p:spPr>
            <a:xfrm>
              <a:off x="1180373" y="1765168"/>
              <a:ext cx="3258236" cy="238575"/>
            </a:xfrm>
            <a:prstGeom prst="rect">
              <a:avLst/>
            </a:prstGeom>
          </p:spPr>
          <p:txBody>
            <a:bodyPr wrap="none">
              <a:spAutoFit/>
            </a:bodyPr>
            <a:lstStyle/>
            <a:p>
              <a:r>
                <a:rPr lang="en-US" altLang="zh-CN" sz="1467" dirty="0" smtClean="0">
                  <a:solidFill>
                    <a:schemeClr val="bg1">
                      <a:lumMod val="50000"/>
                    </a:schemeClr>
                  </a:solidFill>
                  <a:latin typeface="Century Gothic" panose="020B0502020202020204" pitchFamily="34" charset="0"/>
                  <a:cs typeface="Arial" panose="020B0604020202020204" pitchFamily="34" charset="0"/>
                </a:rPr>
                <a:t>Application Layer</a:t>
              </a:r>
              <a:endParaRPr lang="en-US" altLang="zh-CN" sz="1467"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534400" y="2353558"/>
            <a:ext cx="2980268" cy="1094564"/>
            <a:chOff x="6035362" y="1765168"/>
            <a:chExt cx="2600638" cy="820923"/>
          </a:xfrm>
        </p:grpSpPr>
        <p:sp>
          <p:nvSpPr>
            <p:cNvPr id="9" name="矩形 8"/>
            <p:cNvSpPr/>
            <p:nvPr/>
          </p:nvSpPr>
          <p:spPr>
            <a:xfrm>
              <a:off x="6072346" y="2038404"/>
              <a:ext cx="2563654"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6035362" y="1765168"/>
              <a:ext cx="1357126" cy="238575"/>
            </a:xfrm>
            <a:prstGeom prst="rect">
              <a:avLst/>
            </a:prstGeom>
          </p:spPr>
          <p:txBody>
            <a:bodyPr wrap="none">
              <a:spAutoFit/>
            </a:bodyPr>
            <a:lstStyle/>
            <a:p>
              <a:r>
                <a:rPr lang="en-US" altLang="zh-CN" sz="1467" dirty="0" smtClean="0">
                  <a:solidFill>
                    <a:schemeClr val="bg1">
                      <a:lumMod val="50000"/>
                    </a:schemeClr>
                  </a:solidFill>
                  <a:latin typeface="Century Gothic" panose="020B0502020202020204" pitchFamily="34" charset="0"/>
                  <a:cs typeface="Arial" panose="020B0604020202020204" pitchFamily="34" charset="0"/>
                </a:rPr>
                <a:t>Transport Layer</a:t>
              </a:r>
              <a:endParaRPr lang="en-US" altLang="zh-CN" sz="1467"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23" name="组合 22"/>
          <p:cNvGrpSpPr/>
          <p:nvPr/>
        </p:nvGrpSpPr>
        <p:grpSpPr>
          <a:xfrm>
            <a:off x="670985" y="4132023"/>
            <a:ext cx="2623760" cy="2022446"/>
            <a:chOff x="503238" y="2836720"/>
            <a:chExt cx="2592598" cy="1516834"/>
          </a:xfrm>
        </p:grpSpPr>
        <p:sp>
          <p:nvSpPr>
            <p:cNvPr id="19" name="矩形 18"/>
            <p:cNvSpPr/>
            <p:nvPr/>
          </p:nvSpPr>
          <p:spPr>
            <a:xfrm>
              <a:off x="503238" y="3185966"/>
              <a:ext cx="2592598" cy="420019"/>
            </a:xfrm>
            <a:prstGeom prst="rect">
              <a:avLst/>
            </a:prstGeom>
          </p:spPr>
          <p:txBody>
            <a:bodyPr wrap="square">
              <a:spAutoFit/>
            </a:bodyPr>
            <a:lstStyle/>
            <a:p>
              <a:pPr marL="228594" indent="-228594">
                <a:lnSpc>
                  <a:spcPct val="114000"/>
                </a:lnSpc>
                <a:buFont typeface="Wingdings" panose="05000000000000000000" pitchFamily="2" charset="2"/>
                <a:buChar char="ü"/>
              </a:pP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会话层负责</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发起、维护、终止应用程序之间的通信（会话）</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0" name="矩形 19"/>
            <p:cNvSpPr/>
            <p:nvPr/>
          </p:nvSpPr>
          <p:spPr>
            <a:xfrm>
              <a:off x="503238" y="2836720"/>
              <a:ext cx="942775" cy="300082"/>
            </a:xfrm>
            <a:prstGeom prst="rect">
              <a:avLst/>
            </a:prstGeom>
          </p:spPr>
          <p:txBody>
            <a:bodyPr wrap="none">
              <a:spAutoFit/>
            </a:bodyPr>
            <a:lstStyle/>
            <a:p>
              <a:r>
                <a:rPr lang="zh-CN" altLang="en-US"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会话</a:t>
              </a:r>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层</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22" name="矩形 21"/>
            <p:cNvSpPr/>
            <p:nvPr/>
          </p:nvSpPr>
          <p:spPr>
            <a:xfrm>
              <a:off x="503238" y="3599357"/>
              <a:ext cx="2592598" cy="754197"/>
            </a:xfrm>
            <a:prstGeom prst="rect">
              <a:avLst/>
            </a:prstGeom>
          </p:spPr>
          <p:txBody>
            <a:bodyPr wrap="square">
              <a:spAutoFit/>
            </a:bodyPr>
            <a:lstStyle/>
            <a:p>
              <a:pPr marL="228594" indent="-228594">
                <a:lnSpc>
                  <a:spcPct val="114000"/>
                </a:lnSpc>
                <a:buFont typeface="Wingdings" panose="05000000000000000000" pitchFamily="2" charset="2"/>
                <a:buChar char="ü"/>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会话层协议涉及传输方式（半双工、全双工）、会话质量（传输延迟、吞吐量等）、同步控制等方面的标准。</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24" name="组合 23"/>
          <p:cNvGrpSpPr/>
          <p:nvPr/>
        </p:nvGrpSpPr>
        <p:grpSpPr>
          <a:xfrm>
            <a:off x="3294745" y="4132021"/>
            <a:ext cx="2549746" cy="2244064"/>
            <a:chOff x="503238" y="2836720"/>
            <a:chExt cx="2592598" cy="1683048"/>
          </a:xfrm>
        </p:grpSpPr>
        <p:sp>
          <p:nvSpPr>
            <p:cNvPr id="25" name="矩形 24"/>
            <p:cNvSpPr/>
            <p:nvPr/>
          </p:nvSpPr>
          <p:spPr>
            <a:xfrm>
              <a:off x="503238" y="3185966"/>
              <a:ext cx="2592598" cy="403428"/>
            </a:xfrm>
            <a:prstGeom prst="rect">
              <a:avLst/>
            </a:prstGeom>
          </p:spPr>
          <p:txBody>
            <a:bodyPr wrap="square">
              <a:spAutoFit/>
            </a:bodyPr>
            <a:lstStyle/>
            <a:p>
              <a:pPr marL="228594" indent="-228594">
                <a:lnSpc>
                  <a:spcPct val="114000"/>
                </a:lnSpc>
                <a:buFont typeface="Wingdings" panose="05000000000000000000" pitchFamily="2" charset="2"/>
                <a:buChar char="ü"/>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表示层负责规定通信双方信息传输时数据的组织方式。</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6" name="矩形 25"/>
            <p:cNvSpPr/>
            <p:nvPr/>
          </p:nvSpPr>
          <p:spPr>
            <a:xfrm>
              <a:off x="503238" y="2836720"/>
              <a:ext cx="970142" cy="300083"/>
            </a:xfrm>
            <a:prstGeom prst="rect">
              <a:avLst/>
            </a:prstGeom>
          </p:spPr>
          <p:txBody>
            <a:bodyPr wrap="non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表示层</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27" name="矩形 26"/>
            <p:cNvSpPr/>
            <p:nvPr/>
          </p:nvSpPr>
          <p:spPr>
            <a:xfrm>
              <a:off x="503238" y="3590186"/>
              <a:ext cx="2592598" cy="929582"/>
            </a:xfrm>
            <a:prstGeom prst="rect">
              <a:avLst/>
            </a:prstGeom>
          </p:spPr>
          <p:txBody>
            <a:bodyPr wrap="square">
              <a:spAutoFit/>
            </a:bodyPr>
            <a:lstStyle/>
            <a:p>
              <a:pPr marL="228594" indent="-228594">
                <a:lnSpc>
                  <a:spcPct val="114000"/>
                </a:lnSpc>
                <a:buFont typeface="Wingdings" panose="05000000000000000000" pitchFamily="2" charset="2"/>
                <a:buChar char="ü"/>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表示层协议主要涉及编码（</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ASCII</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EBCDIC</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）、加密</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解密、压缩</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解压、格式（声音、图片、图像）等方面的标准。</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28" name="组合 27"/>
          <p:cNvGrpSpPr/>
          <p:nvPr/>
        </p:nvGrpSpPr>
        <p:grpSpPr>
          <a:xfrm>
            <a:off x="5834877" y="4132022"/>
            <a:ext cx="2699524" cy="1553222"/>
            <a:chOff x="503238" y="2836720"/>
            <a:chExt cx="2592598" cy="1164916"/>
          </a:xfrm>
        </p:grpSpPr>
        <p:sp>
          <p:nvSpPr>
            <p:cNvPr id="29" name="矩形 28"/>
            <p:cNvSpPr/>
            <p:nvPr/>
          </p:nvSpPr>
          <p:spPr>
            <a:xfrm>
              <a:off x="503238" y="3185966"/>
              <a:ext cx="2592598" cy="403428"/>
            </a:xfrm>
            <a:prstGeom prst="rect">
              <a:avLst/>
            </a:prstGeom>
          </p:spPr>
          <p:txBody>
            <a:bodyPr wrap="square">
              <a:spAutoFit/>
            </a:bodyPr>
            <a:lstStyle/>
            <a:p>
              <a:pPr marL="228594" indent="-228594">
                <a:lnSpc>
                  <a:spcPct val="114000"/>
                </a:lnSpc>
                <a:buFont typeface="Wingdings" panose="05000000000000000000" pitchFamily="2" charset="2"/>
                <a:buChar char="ü"/>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应用层负责为网络应用（程序）提供网络通信服务的接口。</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503238" y="2836720"/>
              <a:ext cx="916316" cy="300082"/>
            </a:xfrm>
            <a:prstGeom prst="rect">
              <a:avLst/>
            </a:prstGeom>
          </p:spPr>
          <p:txBody>
            <a:bodyPr wrap="non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应用层</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31" name="矩形 30"/>
            <p:cNvSpPr/>
            <p:nvPr/>
          </p:nvSpPr>
          <p:spPr>
            <a:xfrm>
              <a:off x="503238" y="3598208"/>
              <a:ext cx="2592598" cy="403428"/>
            </a:xfrm>
            <a:prstGeom prst="rect">
              <a:avLst/>
            </a:prstGeom>
          </p:spPr>
          <p:txBody>
            <a:bodyPr wrap="square">
              <a:spAutoFit/>
            </a:bodyPr>
            <a:lstStyle/>
            <a:p>
              <a:pPr marL="228594" indent="-228594">
                <a:lnSpc>
                  <a:spcPct val="114000"/>
                </a:lnSpc>
                <a:buFont typeface="Wingdings" panose="05000000000000000000" pitchFamily="2" charset="2"/>
                <a:buChar char="ü"/>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应用层协议涉及定义网络应用的接口。</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11856640" y="548680"/>
            <a:ext cx="335360" cy="882400"/>
            <a:chOff x="8892480" y="411510"/>
            <a:chExt cx="251520" cy="661800"/>
          </a:xfrm>
        </p:grpSpPr>
        <p:sp>
          <p:nvSpPr>
            <p:cNvPr id="39" name="矩形 38"/>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43</a:t>
              </a:r>
              <a:endParaRPr lang="zh-CN" altLang="en-US" sz="1067" dirty="0">
                <a:solidFill>
                  <a:schemeClr val="bg1"/>
                </a:solidFill>
                <a:latin typeface="Century Gothic" panose="020B0502020202020204" pitchFamily="34" charset="0"/>
              </a:endParaRPr>
            </a:p>
          </p:txBody>
        </p:sp>
        <p:grpSp>
          <p:nvGrpSpPr>
            <p:cNvPr id="41" name="组合 40"/>
            <p:cNvGrpSpPr/>
            <p:nvPr/>
          </p:nvGrpSpPr>
          <p:grpSpPr>
            <a:xfrm>
              <a:off x="8964240" y="819459"/>
              <a:ext cx="108000" cy="7834"/>
              <a:chOff x="8953171" y="848034"/>
              <a:chExt cx="130138" cy="7834"/>
            </a:xfrm>
          </p:grpSpPr>
          <p:cxnSp>
            <p:nvCxnSpPr>
              <p:cNvPr id="42" name="直接连接符 41"/>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2" name="组合 31"/>
          <p:cNvGrpSpPr/>
          <p:nvPr/>
        </p:nvGrpSpPr>
        <p:grpSpPr>
          <a:xfrm>
            <a:off x="549988" y="2353558"/>
            <a:ext cx="2744756" cy="1094564"/>
            <a:chOff x="503238" y="1765168"/>
            <a:chExt cx="1054616" cy="820923"/>
          </a:xfrm>
        </p:grpSpPr>
        <p:sp>
          <p:nvSpPr>
            <p:cNvPr id="33" name="矩形 32"/>
            <p:cNvSpPr/>
            <p:nvPr/>
          </p:nvSpPr>
          <p:spPr>
            <a:xfrm>
              <a:off x="503238" y="2038404"/>
              <a:ext cx="1054616" cy="547687"/>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矩形 33"/>
            <p:cNvSpPr/>
            <p:nvPr/>
          </p:nvSpPr>
          <p:spPr>
            <a:xfrm>
              <a:off x="503238" y="1765168"/>
              <a:ext cx="525504" cy="238575"/>
            </a:xfrm>
            <a:prstGeom prst="rect">
              <a:avLst/>
            </a:prstGeom>
          </p:spPr>
          <p:txBody>
            <a:bodyPr wrap="none">
              <a:spAutoFit/>
            </a:bodyPr>
            <a:lstStyle/>
            <a:p>
              <a:r>
                <a:rPr lang="en-US" altLang="zh-CN" sz="1467" dirty="0" smtClean="0">
                  <a:solidFill>
                    <a:schemeClr val="bg1">
                      <a:lumMod val="50000"/>
                    </a:schemeClr>
                  </a:solidFill>
                  <a:latin typeface="Century Gothic" panose="020B0502020202020204" pitchFamily="34" charset="0"/>
                  <a:cs typeface="Arial" panose="020B0604020202020204" pitchFamily="34" charset="0"/>
                </a:rPr>
                <a:t>Session Layer</a:t>
              </a:r>
              <a:endParaRPr lang="en-US" altLang="zh-CN" sz="1467"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35" name="组合 34"/>
          <p:cNvGrpSpPr/>
          <p:nvPr/>
        </p:nvGrpSpPr>
        <p:grpSpPr>
          <a:xfrm>
            <a:off x="8536188" y="4132021"/>
            <a:ext cx="2699524" cy="2640488"/>
            <a:chOff x="503238" y="2836720"/>
            <a:chExt cx="2592598" cy="1980366"/>
          </a:xfrm>
        </p:grpSpPr>
        <p:sp>
          <p:nvSpPr>
            <p:cNvPr id="36" name="矩形 35"/>
            <p:cNvSpPr/>
            <p:nvPr/>
          </p:nvSpPr>
          <p:spPr>
            <a:xfrm>
              <a:off x="503238" y="3185966"/>
              <a:ext cx="2592598" cy="1631120"/>
            </a:xfrm>
            <a:prstGeom prst="rect">
              <a:avLst/>
            </a:prstGeom>
          </p:spPr>
          <p:txBody>
            <a:bodyPr wrap="square">
              <a:spAutoFit/>
            </a:bodyPr>
            <a:lstStyle/>
            <a:p>
              <a:pPr marL="228594" indent="-228594">
                <a:lnSpc>
                  <a:spcPct val="114000"/>
                </a:lnSpc>
                <a:buFont typeface="Wingdings" panose="05000000000000000000" pitchFamily="2" charset="2"/>
                <a:buChar char="ü"/>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传输层承上启下，依靠“物理层</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数据链路层</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网络层”提供的网络通信功能建立两台主机之间的连接，为“会话层</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表示层</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应用层”的应用程序之间的信息交互提供数据传输服务，即建立位于两台主机之上的应用进程（使用端口号来标识）之间的传输链路。</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7" name="矩形 36"/>
            <p:cNvSpPr/>
            <p:nvPr/>
          </p:nvSpPr>
          <p:spPr>
            <a:xfrm>
              <a:off x="503238" y="2836720"/>
              <a:ext cx="916316" cy="300083"/>
            </a:xfrm>
            <a:prstGeom prst="rect">
              <a:avLst/>
            </a:prstGeom>
          </p:spPr>
          <p:txBody>
            <a:bodyPr wrap="non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传输层</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spTree>
    <p:extLst>
      <p:ext uri="{BB962C8B-B14F-4D97-AF65-F5344CB8AC3E}">
        <p14:creationId xmlns:p14="http://schemas.microsoft.com/office/powerpoint/2010/main" val="768371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12" presetClass="entr" presetSubtype="1" fill="hold" nodeType="withEffect">
                                  <p:stCondLst>
                                    <p:cond delay="10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p:tgtEl>
                                          <p:spTgt spid="23"/>
                                        </p:tgtEl>
                                        <p:attrNameLst>
                                          <p:attrName>ppt_y</p:attrName>
                                        </p:attrNameLst>
                                      </p:cBhvr>
                                      <p:tavLst>
                                        <p:tav tm="0">
                                          <p:val>
                                            <p:strVal val="#ppt_y-#ppt_h*1.125000"/>
                                          </p:val>
                                        </p:tav>
                                        <p:tav tm="100000">
                                          <p:val>
                                            <p:strVal val="#ppt_y"/>
                                          </p:val>
                                        </p:tav>
                                      </p:tavLst>
                                    </p:anim>
                                    <p:animEffect transition="in" filter="wipe(down)">
                                      <p:cBhvr>
                                        <p:cTn id="24" dur="500"/>
                                        <p:tgtEl>
                                          <p:spTgt spid="23"/>
                                        </p:tgtEl>
                                      </p:cBhvr>
                                    </p:animEffect>
                                  </p:childTnLst>
                                </p:cTn>
                              </p:par>
                              <p:par>
                                <p:cTn id="25" presetID="12" presetClass="entr" presetSubtype="1" fill="hold" nodeType="withEffect">
                                  <p:stCondLst>
                                    <p:cond delay="125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p:tgtEl>
                                          <p:spTgt spid="24"/>
                                        </p:tgtEl>
                                        <p:attrNameLst>
                                          <p:attrName>ppt_y</p:attrName>
                                        </p:attrNameLst>
                                      </p:cBhvr>
                                      <p:tavLst>
                                        <p:tav tm="0">
                                          <p:val>
                                            <p:strVal val="#ppt_y-#ppt_h*1.125000"/>
                                          </p:val>
                                        </p:tav>
                                        <p:tav tm="100000">
                                          <p:val>
                                            <p:strVal val="#ppt_y"/>
                                          </p:val>
                                        </p:tav>
                                      </p:tavLst>
                                    </p:anim>
                                    <p:animEffect transition="in" filter="wipe(down)">
                                      <p:cBhvr>
                                        <p:cTn id="28" dur="500"/>
                                        <p:tgtEl>
                                          <p:spTgt spid="24"/>
                                        </p:tgtEl>
                                      </p:cBhvr>
                                    </p:animEffect>
                                  </p:childTnLst>
                                </p:cTn>
                              </p:par>
                              <p:par>
                                <p:cTn id="29" presetID="12" presetClass="entr" presetSubtype="1" fill="hold" nodeType="withEffect">
                                  <p:stCondLst>
                                    <p:cond delay="150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p:tgtEl>
                                          <p:spTgt spid="28"/>
                                        </p:tgtEl>
                                        <p:attrNameLst>
                                          <p:attrName>ppt_y</p:attrName>
                                        </p:attrNameLst>
                                      </p:cBhvr>
                                      <p:tavLst>
                                        <p:tav tm="0">
                                          <p:val>
                                            <p:strVal val="#ppt_y-#ppt_h*1.125000"/>
                                          </p:val>
                                        </p:tav>
                                        <p:tav tm="100000">
                                          <p:val>
                                            <p:strVal val="#ppt_y"/>
                                          </p:val>
                                        </p:tav>
                                      </p:tavLst>
                                    </p:anim>
                                    <p:animEffect transition="in" filter="wipe(down)">
                                      <p:cBhvr>
                                        <p:cTn id="32" dur="500"/>
                                        <p:tgtEl>
                                          <p:spTgt spid="28"/>
                                        </p:tgtEl>
                                      </p:cBhvr>
                                    </p:animEffect>
                                  </p:childTnLst>
                                </p:cTn>
                              </p:par>
                              <p:par>
                                <p:cTn id="33" presetID="12" presetClass="entr" presetSubtype="1" fill="hold" nodeType="withEffect">
                                  <p:stCondLst>
                                    <p:cond delay="175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p:tgtEl>
                                          <p:spTgt spid="35"/>
                                        </p:tgtEl>
                                        <p:attrNameLst>
                                          <p:attrName>ppt_y</p:attrName>
                                        </p:attrNameLst>
                                      </p:cBhvr>
                                      <p:tavLst>
                                        <p:tav tm="0">
                                          <p:val>
                                            <p:strVal val="#ppt_y-#ppt_h*1.125000"/>
                                          </p:val>
                                        </p:tav>
                                        <p:tav tm="100000">
                                          <p:val>
                                            <p:strVal val="#ppt_y"/>
                                          </p:val>
                                        </p:tav>
                                      </p:tavLst>
                                    </p:anim>
                                    <p:animEffect transition="in" filter="wipe(down)">
                                      <p:cBhvr>
                                        <p:cTn id="3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7" y="698680"/>
            <a:ext cx="6801863" cy="707886"/>
          </a:xfrm>
          <a:prstGeom prst="rect">
            <a:avLst/>
          </a:prstGeom>
        </p:spPr>
        <p:txBody>
          <a:bodyPr wrap="none">
            <a:spAutoFit/>
          </a:bodyPr>
          <a:lstStyle/>
          <a:p>
            <a:r>
              <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OSI</a:t>
            </a:r>
            <a:r>
              <a:rPr lang="zh-CN" altLang="en-US"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参考模型的数据传输过程</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16" name="组合 15"/>
          <p:cNvGrpSpPr/>
          <p:nvPr/>
        </p:nvGrpSpPr>
        <p:grpSpPr>
          <a:xfrm>
            <a:off x="5329816" y="2035563"/>
            <a:ext cx="3144689" cy="1157903"/>
            <a:chOff x="4051643" y="1578011"/>
            <a:chExt cx="2358517" cy="868427"/>
          </a:xfrm>
        </p:grpSpPr>
        <p:sp>
          <p:nvSpPr>
            <p:cNvPr id="128" name="矩形 127"/>
            <p:cNvSpPr/>
            <p:nvPr/>
          </p:nvSpPr>
          <p:spPr>
            <a:xfrm>
              <a:off x="4051643" y="2054023"/>
              <a:ext cx="2358517" cy="392415"/>
            </a:xfrm>
            <a:prstGeom prst="rect">
              <a:avLst/>
            </a:prstGeom>
          </p:spPr>
          <p:txBody>
            <a:bodyPr wrap="square">
              <a:spAutoFit/>
            </a:bodyPr>
            <a:lstStyle/>
            <a:p>
              <a:r>
                <a:rPr lang="zh-CN" altLang="en-US" sz="1400" dirty="0">
                  <a:solidFill>
                    <a:schemeClr val="tx1">
                      <a:lumMod val="85000"/>
                      <a:lumOff val="15000"/>
                    </a:schemeClr>
                  </a:solidFill>
                  <a:latin typeface="Century Gothic" panose="020B0502020202020204" pitchFamily="34" charset="0"/>
                  <a:cs typeface="Arial" panose="020B0604020202020204" pitchFamily="34" charset="0"/>
                </a:rPr>
                <a:t>将应用程序的数据分段，根据每层的功能定义协议头，逐层封装协议头。</a:t>
              </a:r>
              <a:endParaRPr lang="en-US" altLang="zh-CN" sz="14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2" name="组合 11"/>
            <p:cNvGrpSpPr/>
            <p:nvPr/>
          </p:nvGrpSpPr>
          <p:grpSpPr>
            <a:xfrm>
              <a:off x="4085400" y="1578011"/>
              <a:ext cx="1854752" cy="422357"/>
              <a:chOff x="5435732" y="1578011"/>
              <a:chExt cx="1854752" cy="422357"/>
            </a:xfrm>
          </p:grpSpPr>
          <p:grpSp>
            <p:nvGrpSpPr>
              <p:cNvPr id="80" name="组合 79"/>
              <p:cNvGrpSpPr/>
              <p:nvPr/>
            </p:nvGrpSpPr>
            <p:grpSpPr>
              <a:xfrm>
                <a:off x="5435732" y="1578011"/>
                <a:ext cx="422357" cy="422357"/>
                <a:chOff x="503238" y="1734936"/>
                <a:chExt cx="612620" cy="612620"/>
              </a:xfrm>
            </p:grpSpPr>
            <p:sp>
              <p:nvSpPr>
                <p:cNvPr id="83" name="椭圆 82"/>
                <p:cNvSpPr/>
                <p:nvPr/>
              </p:nvSpPr>
              <p:spPr>
                <a:xfrm>
                  <a:off x="503238" y="1734936"/>
                  <a:ext cx="612620" cy="612620"/>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4" name="组合 83"/>
                <p:cNvGrpSpPr/>
                <p:nvPr/>
              </p:nvGrpSpPr>
              <p:grpSpPr>
                <a:xfrm>
                  <a:off x="650052" y="1881750"/>
                  <a:ext cx="318993" cy="318993"/>
                  <a:chOff x="13405333" y="-598488"/>
                  <a:chExt cx="479425" cy="479425"/>
                </a:xfrm>
                <a:solidFill>
                  <a:schemeClr val="bg1"/>
                </a:solidFill>
              </p:grpSpPr>
              <p:sp>
                <p:nvSpPr>
                  <p:cNvPr id="85"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4"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129" name="矩形 128"/>
              <p:cNvSpPr/>
              <p:nvPr/>
            </p:nvSpPr>
            <p:spPr>
              <a:xfrm>
                <a:off x="5862633" y="1666079"/>
                <a:ext cx="1427851" cy="300082"/>
              </a:xfrm>
              <a:prstGeom prst="rect">
                <a:avLst/>
              </a:prstGeom>
            </p:spPr>
            <p:txBody>
              <a:bodyPr wrap="squar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发送方</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grpSp>
        <p:nvGrpSpPr>
          <p:cNvPr id="17" name="组合 16"/>
          <p:cNvGrpSpPr/>
          <p:nvPr/>
        </p:nvGrpSpPr>
        <p:grpSpPr>
          <a:xfrm>
            <a:off x="8488512" y="2035564"/>
            <a:ext cx="3144689" cy="1373343"/>
            <a:chOff x="6605722" y="1578011"/>
            <a:chExt cx="2358517" cy="1030007"/>
          </a:xfrm>
        </p:grpSpPr>
        <p:sp>
          <p:nvSpPr>
            <p:cNvPr id="131" name="矩形 130"/>
            <p:cNvSpPr/>
            <p:nvPr/>
          </p:nvSpPr>
          <p:spPr>
            <a:xfrm>
              <a:off x="6605722" y="2054020"/>
              <a:ext cx="2358517" cy="553998"/>
            </a:xfrm>
            <a:prstGeom prst="rect">
              <a:avLst/>
            </a:prstGeom>
          </p:spPr>
          <p:txBody>
            <a:bodyPr wrap="square">
              <a:spAutoFit/>
            </a:bodyPr>
            <a:lstStyle/>
            <a:p>
              <a:r>
                <a:rPr lang="zh-CN" altLang="zh-CN" sz="1400" dirty="0"/>
                <a:t>逐层拆解，利用协议封装信息实现该层协议功能，在接收方最终恢复为发送方的原始数据。</a:t>
              </a:r>
              <a:endParaRPr lang="en-US" altLang="zh-CN" sz="1333"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135" name="椭圆 134"/>
            <p:cNvSpPr/>
            <p:nvPr/>
          </p:nvSpPr>
          <p:spPr>
            <a:xfrm>
              <a:off x="6639479" y="1578011"/>
              <a:ext cx="422357" cy="422357"/>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矩形 133"/>
            <p:cNvSpPr/>
            <p:nvPr/>
          </p:nvSpPr>
          <p:spPr>
            <a:xfrm>
              <a:off x="7066380" y="1666079"/>
              <a:ext cx="1718243" cy="300082"/>
            </a:xfrm>
            <a:prstGeom prst="rect">
              <a:avLst/>
            </a:prstGeom>
          </p:spPr>
          <p:txBody>
            <a:bodyPr wrap="squar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接收方（中间节点）</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19" name="组合 18"/>
          <p:cNvGrpSpPr/>
          <p:nvPr/>
        </p:nvGrpSpPr>
        <p:grpSpPr>
          <a:xfrm>
            <a:off x="5329816" y="4188207"/>
            <a:ext cx="3144689" cy="1804230"/>
            <a:chOff x="4051643" y="2893539"/>
            <a:chExt cx="2358517" cy="1353172"/>
          </a:xfrm>
        </p:grpSpPr>
        <p:sp>
          <p:nvSpPr>
            <p:cNvPr id="143" name="矩形 142"/>
            <p:cNvSpPr/>
            <p:nvPr/>
          </p:nvSpPr>
          <p:spPr>
            <a:xfrm>
              <a:off x="4051643" y="3369548"/>
              <a:ext cx="2358517" cy="877163"/>
            </a:xfrm>
            <a:prstGeom prst="rect">
              <a:avLst/>
            </a:prstGeom>
          </p:spPr>
          <p:txBody>
            <a:bodyPr wrap="square">
              <a:spAutoFit/>
            </a:bodyPr>
            <a:lstStyle/>
            <a:p>
              <a:r>
                <a:rPr lang="zh-CN" altLang="zh-CN" sz="1400" dirty="0"/>
                <a:t>通过封装与拆解</a:t>
              </a:r>
              <a:r>
                <a:rPr lang="en-US" altLang="zh-CN" sz="1400" dirty="0"/>
                <a:t>PDU</a:t>
              </a:r>
              <a:r>
                <a:rPr lang="zh-CN" altLang="zh-CN" sz="1400" dirty="0"/>
                <a:t>，通过附加协议头信息实现该层协议功能。如数据链路层通过</a:t>
              </a:r>
              <a:r>
                <a:rPr lang="en-US" altLang="zh-CN" sz="1400" dirty="0"/>
                <a:t>MAC</a:t>
              </a:r>
              <a:r>
                <a:rPr lang="zh-CN" altLang="zh-CN" sz="1400" dirty="0"/>
                <a:t>地址实现寻址，网络层通过</a:t>
              </a:r>
              <a:r>
                <a:rPr lang="en-US" altLang="zh-CN" sz="1400" dirty="0"/>
                <a:t>IP</a:t>
              </a:r>
              <a:r>
                <a:rPr lang="zh-CN" altLang="zh-CN" sz="1400" dirty="0"/>
                <a:t>地址实现路由，传输层通过端口号建立网络应用程序之间的连接。</a:t>
              </a:r>
              <a:endParaRPr lang="en-US" altLang="zh-CN" sz="1333"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147" name="椭圆 146"/>
            <p:cNvSpPr/>
            <p:nvPr/>
          </p:nvSpPr>
          <p:spPr>
            <a:xfrm>
              <a:off x="4085400" y="2893539"/>
              <a:ext cx="422357" cy="422357"/>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矩形 145"/>
            <p:cNvSpPr/>
            <p:nvPr/>
          </p:nvSpPr>
          <p:spPr>
            <a:xfrm>
              <a:off x="4512301" y="2981607"/>
              <a:ext cx="1427851" cy="300082"/>
            </a:xfrm>
            <a:prstGeom prst="rect">
              <a:avLst/>
            </a:prstGeom>
          </p:spPr>
          <p:txBody>
            <a:bodyPr wrap="squar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封装与拆解</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119" name="组合 118"/>
            <p:cNvGrpSpPr/>
            <p:nvPr/>
          </p:nvGrpSpPr>
          <p:grpSpPr>
            <a:xfrm>
              <a:off x="4187321" y="2997240"/>
              <a:ext cx="218514" cy="214955"/>
              <a:chOff x="14627708" y="5551488"/>
              <a:chExt cx="487362" cy="479425"/>
            </a:xfrm>
            <a:solidFill>
              <a:schemeClr val="bg1"/>
            </a:solidFill>
          </p:grpSpPr>
          <p:sp>
            <p:nvSpPr>
              <p:cNvPr id="120"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3"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4"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5"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6"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7"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18" name="组合 17"/>
          <p:cNvGrpSpPr/>
          <p:nvPr/>
        </p:nvGrpSpPr>
        <p:grpSpPr>
          <a:xfrm>
            <a:off x="8488512" y="4188205"/>
            <a:ext cx="3144689" cy="2235117"/>
            <a:chOff x="6605722" y="2893539"/>
            <a:chExt cx="2358517" cy="1676338"/>
          </a:xfrm>
        </p:grpSpPr>
        <p:sp>
          <p:nvSpPr>
            <p:cNvPr id="155" name="矩形 154"/>
            <p:cNvSpPr/>
            <p:nvPr/>
          </p:nvSpPr>
          <p:spPr>
            <a:xfrm>
              <a:off x="6605722" y="3369548"/>
              <a:ext cx="2358517" cy="1200329"/>
            </a:xfrm>
            <a:prstGeom prst="rect">
              <a:avLst/>
            </a:prstGeom>
          </p:spPr>
          <p:txBody>
            <a:bodyPr wrap="square">
              <a:spAutoFit/>
            </a:bodyPr>
            <a:lstStyle/>
            <a:p>
              <a:r>
                <a:rPr lang="zh-CN" altLang="zh-CN" sz="1400" dirty="0"/>
                <a:t>参考模型的不同层次</a:t>
              </a:r>
              <a:r>
                <a:rPr lang="zh-CN" altLang="zh-CN" sz="1400" dirty="0" smtClean="0"/>
                <a:t>，</a:t>
              </a:r>
              <a:r>
                <a:rPr lang="zh-CN" altLang="en-US" sz="1400" dirty="0" smtClean="0"/>
                <a:t>协议数据单元（</a:t>
              </a:r>
              <a:r>
                <a:rPr lang="en-US" altLang="zh-CN" sz="1400" dirty="0" smtClean="0"/>
                <a:t>PDU</a:t>
              </a:r>
              <a:r>
                <a:rPr lang="zh-CN" altLang="en-US" sz="1400" dirty="0" smtClean="0"/>
                <a:t>）</a:t>
              </a:r>
              <a:r>
                <a:rPr lang="zh-CN" altLang="zh-CN" sz="1400" dirty="0" smtClean="0"/>
                <a:t>是</a:t>
              </a:r>
              <a:r>
                <a:rPr lang="zh-CN" altLang="zh-CN" sz="1400" dirty="0"/>
                <a:t>有所不同的，在物理层叫做</a:t>
              </a:r>
              <a:r>
                <a:rPr lang="zh-CN" altLang="zh-CN" sz="1400" dirty="0" smtClean="0"/>
                <a:t>比特</a:t>
              </a:r>
              <a:r>
                <a:rPr lang="zh-CN" altLang="en-US" sz="1400" dirty="0" smtClean="0"/>
                <a:t>流（</a:t>
              </a:r>
              <a:r>
                <a:rPr lang="en-US" altLang="zh-CN" sz="1400" dirty="0" smtClean="0"/>
                <a:t>Bits</a:t>
              </a:r>
              <a:r>
                <a:rPr lang="zh-CN" altLang="en-US" sz="1400" dirty="0" smtClean="0"/>
                <a:t>）</a:t>
              </a:r>
              <a:r>
                <a:rPr lang="zh-CN" altLang="zh-CN" sz="1400" dirty="0" smtClean="0"/>
                <a:t>，</a:t>
              </a:r>
              <a:r>
                <a:rPr lang="zh-CN" altLang="zh-CN" sz="1400" dirty="0"/>
                <a:t>在数据链路层叫做</a:t>
              </a:r>
              <a:r>
                <a:rPr lang="zh-CN" altLang="zh-CN" sz="1400" dirty="0" smtClean="0"/>
                <a:t>数据帧</a:t>
              </a:r>
              <a:r>
                <a:rPr lang="zh-CN" altLang="en-US" sz="1400" dirty="0" smtClean="0"/>
                <a:t>（</a:t>
              </a:r>
              <a:r>
                <a:rPr lang="en-US" altLang="zh-CN" sz="1400" dirty="0" smtClean="0"/>
                <a:t>Frame</a:t>
              </a:r>
              <a:r>
                <a:rPr lang="zh-CN" altLang="en-US" sz="1400" dirty="0" smtClean="0"/>
                <a:t>）</a:t>
              </a:r>
              <a:r>
                <a:rPr lang="zh-CN" altLang="zh-CN" sz="1400" dirty="0" smtClean="0"/>
                <a:t>，</a:t>
              </a:r>
              <a:r>
                <a:rPr lang="zh-CN" altLang="zh-CN" sz="1400" dirty="0"/>
                <a:t>在网络层叫做</a:t>
              </a:r>
              <a:r>
                <a:rPr lang="zh-CN" altLang="zh-CN" sz="1400" dirty="0" smtClean="0"/>
                <a:t>数据包</a:t>
              </a:r>
              <a:r>
                <a:rPr lang="zh-CN" altLang="en-US" sz="1400" dirty="0" smtClean="0"/>
                <a:t>（</a:t>
              </a:r>
              <a:r>
                <a:rPr lang="en-US" altLang="zh-CN" sz="1400" dirty="0" smtClean="0"/>
                <a:t>Packet</a:t>
              </a:r>
              <a:r>
                <a:rPr lang="zh-CN" altLang="en-US" sz="1400" dirty="0" smtClean="0"/>
                <a:t>）</a:t>
              </a:r>
              <a:r>
                <a:rPr lang="zh-CN" altLang="zh-CN" sz="1400" dirty="0" smtClean="0"/>
                <a:t>，</a:t>
              </a:r>
              <a:r>
                <a:rPr lang="zh-CN" altLang="en-US" sz="1400" dirty="0" smtClean="0"/>
                <a:t>在传输层上叫做段（</a:t>
              </a:r>
              <a:r>
                <a:rPr lang="en-US" altLang="zh-CN" sz="1400" dirty="0" smtClean="0"/>
                <a:t>Segment</a:t>
              </a:r>
              <a:r>
                <a:rPr lang="zh-CN" altLang="en-US" sz="1400" dirty="0" smtClean="0"/>
                <a:t>），其余各层叫做报文（</a:t>
              </a:r>
              <a:r>
                <a:rPr lang="en-US" altLang="zh-CN" sz="1400" dirty="0" smtClean="0"/>
                <a:t>Message</a:t>
              </a:r>
              <a:r>
                <a:rPr lang="zh-CN" altLang="en-US" sz="1400" dirty="0" smtClean="0"/>
                <a:t>）。</a:t>
              </a:r>
              <a:endParaRPr lang="en-US" altLang="zh-CN" sz="1333"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156" name="椭圆 155"/>
            <p:cNvSpPr/>
            <p:nvPr/>
          </p:nvSpPr>
          <p:spPr>
            <a:xfrm>
              <a:off x="6639479" y="2893539"/>
              <a:ext cx="422357" cy="422357"/>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矩形 156"/>
            <p:cNvSpPr/>
            <p:nvPr/>
          </p:nvSpPr>
          <p:spPr>
            <a:xfrm>
              <a:off x="7066380" y="2981607"/>
              <a:ext cx="1427851" cy="300082"/>
            </a:xfrm>
            <a:prstGeom prst="rect">
              <a:avLst/>
            </a:prstGeom>
          </p:spPr>
          <p:txBody>
            <a:bodyPr wrap="squar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协议数据单元</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101" name="组合 100"/>
            <p:cNvGrpSpPr/>
            <p:nvPr/>
          </p:nvGrpSpPr>
          <p:grpSpPr>
            <a:xfrm>
              <a:off x="6754411" y="2998032"/>
              <a:ext cx="212641" cy="213370"/>
              <a:chOff x="13416445" y="3094038"/>
              <a:chExt cx="463550" cy="465138"/>
            </a:xfrm>
            <a:solidFill>
              <a:schemeClr val="bg1"/>
            </a:solidFill>
          </p:grpSpPr>
          <p:sp>
            <p:nvSpPr>
              <p:cNvPr id="102"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3"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44</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4098" name="Picture 2" descr="02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6741" y="2746438"/>
            <a:ext cx="4257675"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7034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par>
                                <p:cTn id="10" presetID="25" presetClass="entr" presetSubtype="0" fill="hold" nodeType="withEffect">
                                  <p:stCondLst>
                                    <p:cond delay="15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5" dur="1000" fill="hold"/>
                                        <p:tgtEl>
                                          <p:spTgt spid="16"/>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6"/>
                                        </p:tgtEl>
                                      </p:cBhvr>
                                    </p:animEffect>
                                  </p:childTnLst>
                                </p:cTn>
                              </p:par>
                              <p:par>
                                <p:cTn id="20" presetID="25" presetClass="entr" presetSubtype="0" fill="hold" nodeType="withEffect">
                                  <p:stCondLst>
                                    <p:cond delay="175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5" dur="1000" fill="hold"/>
                                        <p:tgtEl>
                                          <p:spTgt spid="17"/>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17"/>
                                        </p:tgtEl>
                                      </p:cBhvr>
                                    </p:animEffect>
                                  </p:childTnLst>
                                </p:cTn>
                              </p:par>
                              <p:par>
                                <p:cTn id="30" presetID="25" presetClass="entr" presetSubtype="0" fill="hold" nodeType="withEffect">
                                  <p:stCondLst>
                                    <p:cond delay="2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35" dur="1000" fill="hold"/>
                                        <p:tgtEl>
                                          <p:spTgt spid="19"/>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19"/>
                                        </p:tgtEl>
                                      </p:cBhvr>
                                    </p:animEffect>
                                  </p:childTnLst>
                                </p:cTn>
                              </p:par>
                              <p:par>
                                <p:cTn id="40" presetID="25" presetClass="entr" presetSubtype="0" fill="hold" nodeType="withEffect">
                                  <p:stCondLst>
                                    <p:cond delay="225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45" dur="1000" fill="hold"/>
                                        <p:tgtEl>
                                          <p:spTgt spid="18"/>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49" dur="1000" decel="50000">
                                          <p:stCondLst>
                                            <p:cond delay="0"/>
                                          </p:stCondLst>
                                        </p:cTn>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7200122" y="1689433"/>
            <a:ext cx="4314544" cy="3742433"/>
            <a:chOff x="5400092" y="1267075"/>
            <a:chExt cx="3235908" cy="2806824"/>
          </a:xfrm>
        </p:grpSpPr>
        <p:sp>
          <p:nvSpPr>
            <p:cNvPr id="65" name="矩形 64"/>
            <p:cNvSpPr/>
            <p:nvPr/>
          </p:nvSpPr>
          <p:spPr>
            <a:xfrm>
              <a:off x="5777053" y="2468017"/>
              <a:ext cx="2858947" cy="1257940"/>
            </a:xfrm>
            <a:prstGeom prst="rect">
              <a:avLst/>
            </a:prstGeom>
          </p:spPr>
          <p:txBody>
            <a:bodyPr wrap="square">
              <a:spAutoFit/>
            </a:bodyPr>
            <a:lstStyle/>
            <a:p>
              <a:pPr>
                <a:lnSpc>
                  <a:spcPct val="150000"/>
                </a:lnSpc>
              </a:pPr>
              <a:r>
                <a:rPr lang="en-US" altLang="zh-CN" sz="1400" dirty="0"/>
                <a:t>TCP/IP</a:t>
              </a:r>
              <a:r>
                <a:rPr lang="zh-CN" altLang="zh-CN" sz="1400" dirty="0"/>
                <a:t>也采用分层体系结构，共分四层，即</a:t>
              </a:r>
              <a:r>
                <a:rPr lang="zh-CN" altLang="zh-CN" sz="1400" dirty="0">
                  <a:solidFill>
                    <a:srgbClr val="0070C0"/>
                  </a:solidFill>
                </a:rPr>
                <a:t>网络接口层、</a:t>
              </a:r>
              <a:r>
                <a:rPr lang="en-US" altLang="zh-CN" sz="1400" dirty="0">
                  <a:solidFill>
                    <a:srgbClr val="0070C0"/>
                  </a:solidFill>
                </a:rPr>
                <a:t>Internet</a:t>
              </a:r>
              <a:r>
                <a:rPr lang="zh-CN" altLang="zh-CN" sz="1400" dirty="0">
                  <a:solidFill>
                    <a:srgbClr val="0070C0"/>
                  </a:solidFill>
                </a:rPr>
                <a:t>层、传输层和应用层</a:t>
              </a:r>
              <a:r>
                <a:rPr lang="zh-CN" altLang="zh-CN" sz="1400" dirty="0"/>
                <a:t>。每一层提供特定功能，层与层之间相对独立。 </a:t>
              </a:r>
              <a:endParaRPr lang="en-US" altLang="zh-CN" sz="1400" dirty="0" smtClean="0"/>
            </a:p>
            <a:p>
              <a:pPr>
                <a:lnSpc>
                  <a:spcPct val="150000"/>
                </a:lnSpc>
              </a:pPr>
              <a:r>
                <a:rPr lang="zh-CN" altLang="en-US" sz="1333" dirty="0" smtClean="0">
                  <a:latin typeface="Century Gothic" panose="020B0502020202020204" pitchFamily="34" charset="0"/>
                  <a:cs typeface="Arial" panose="020B0604020202020204" pitchFamily="34" charset="0"/>
                </a:rPr>
                <a:t>特点：上下两头大而中间小：应用层和网络接口都有许多协议，而中间的 </a:t>
              </a:r>
              <a:r>
                <a:rPr lang="en-US" altLang="zh-CN" sz="1333" dirty="0" smtClean="0">
                  <a:latin typeface="Century Gothic" panose="020B0502020202020204" pitchFamily="34" charset="0"/>
                  <a:cs typeface="Arial" panose="020B0604020202020204" pitchFamily="34" charset="0"/>
                </a:rPr>
                <a:t>IP </a:t>
              </a:r>
              <a:r>
                <a:rPr lang="zh-CN" altLang="en-US" sz="1333" dirty="0" smtClean="0">
                  <a:latin typeface="Century Gothic" panose="020B0502020202020204" pitchFamily="34" charset="0"/>
                  <a:cs typeface="Arial" panose="020B0604020202020204" pitchFamily="34" charset="0"/>
                </a:rPr>
                <a:t>层很小。</a:t>
              </a:r>
              <a:endParaRPr lang="en-US" altLang="zh-CN" sz="1333" dirty="0">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284742"/>
            </a:xfrm>
            <a:prstGeom prst="rect">
              <a:avLst/>
            </a:prstGeom>
          </p:spPr>
          <p:txBody>
            <a:bodyPr wrap="square">
              <a:spAutoFit/>
            </a:bodyPr>
            <a:lstStyle/>
            <a:p>
              <a:r>
                <a:rPr lang="en-US" altLang="zh-CN" sz="1867" b="1" dirty="0" smtClean="0">
                  <a:solidFill>
                    <a:srgbClr val="0563B8"/>
                  </a:solidFill>
                  <a:latin typeface="Century Gothic" panose="020B0502020202020204" pitchFamily="34" charset="0"/>
                  <a:cs typeface="Arial" panose="020B0604020202020204" pitchFamily="34" charset="0"/>
                </a:rPr>
                <a:t>TCP/IP Protocol</a:t>
              </a:r>
              <a:endParaRPr lang="en-US" altLang="zh-CN" sz="1867" b="1" dirty="0">
                <a:solidFill>
                  <a:srgbClr val="0563B8"/>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148208"/>
              <a:ext cx="1757771" cy="253915"/>
            </a:xfrm>
            <a:prstGeom prst="rect">
              <a:avLst/>
            </a:prstGeom>
          </p:spPr>
          <p:txBody>
            <a:bodyPr wrap="square">
              <a:spAutoFit/>
            </a:bodyPr>
            <a:lstStyle/>
            <a:p>
              <a:r>
                <a:rPr lang="en-US" altLang="zh-CN" sz="1600" dirty="0">
                  <a:solidFill>
                    <a:schemeClr val="tx1">
                      <a:lumMod val="95000"/>
                      <a:lumOff val="5000"/>
                    </a:schemeClr>
                  </a:solidFill>
                  <a:latin typeface="Century Gothic" panose="020B0502020202020204" pitchFamily="34" charset="0"/>
                  <a:cs typeface="Arial" panose="020B0604020202020204" pitchFamily="34" charset="0"/>
                </a:rPr>
                <a:t>TCP/IP</a:t>
              </a:r>
              <a:r>
                <a:rPr lang="zh-CN" altLang="en-US" sz="1600" dirty="0" smtClean="0">
                  <a:solidFill>
                    <a:schemeClr val="tx1">
                      <a:lumMod val="95000"/>
                      <a:lumOff val="5000"/>
                    </a:schemeClr>
                  </a:solidFill>
                  <a:latin typeface="Century Gothic" panose="020B0502020202020204" pitchFamily="34" charset="0"/>
                  <a:cs typeface="Arial" panose="020B0604020202020204" pitchFamily="34" charset="0"/>
                </a:rPr>
                <a:t> 模型的层次结构</a:t>
              </a:r>
              <a:endParaRPr lang="en-US" altLang="zh-CN" sz="16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229185"/>
              <a:ext cx="0" cy="143965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284742"/>
              <a:chOff x="969781" y="2018675"/>
              <a:chExt cx="820325" cy="284742"/>
            </a:xfrm>
          </p:grpSpPr>
          <p:sp>
            <p:nvSpPr>
              <p:cNvPr id="78" name="矩形 77"/>
              <p:cNvSpPr/>
              <p:nvPr/>
            </p:nvSpPr>
            <p:spPr>
              <a:xfrm>
                <a:off x="969781" y="2049043"/>
                <a:ext cx="820325" cy="247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44089" y="2018675"/>
                <a:ext cx="671708"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 </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3789157"/>
              <a:ext cx="705056" cy="284742"/>
              <a:chOff x="969781" y="2018675"/>
              <a:chExt cx="820325" cy="284742"/>
            </a:xfrm>
          </p:grpSpPr>
          <p:sp>
            <p:nvSpPr>
              <p:cNvPr id="82" name="矩形 81"/>
              <p:cNvSpPr/>
              <p:nvPr/>
            </p:nvSpPr>
            <p:spPr>
              <a:xfrm>
                <a:off x="969781" y="2049043"/>
                <a:ext cx="820325" cy="247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018675"/>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5804" y="3789157"/>
              <a:ext cx="705056" cy="284742"/>
              <a:chOff x="969781" y="2018675"/>
              <a:chExt cx="820325" cy="284742"/>
            </a:xfrm>
          </p:grpSpPr>
          <p:sp>
            <p:nvSpPr>
              <p:cNvPr id="91" name="矩形 90"/>
              <p:cNvSpPr/>
              <p:nvPr/>
            </p:nvSpPr>
            <p:spPr>
              <a:xfrm>
                <a:off x="969781" y="2049043"/>
                <a:ext cx="820325" cy="24704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1004224" y="2018675"/>
                <a:ext cx="751439"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When</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grpSp>
        <p:nvGrpSpPr>
          <p:cNvPr id="30" name="组合 29"/>
          <p:cNvGrpSpPr/>
          <p:nvPr/>
        </p:nvGrpSpPr>
        <p:grpSpPr>
          <a:xfrm>
            <a:off x="11856640" y="548680"/>
            <a:ext cx="335360" cy="882400"/>
            <a:chOff x="8892480" y="411510"/>
            <a:chExt cx="251520" cy="661800"/>
          </a:xfrm>
        </p:grpSpPr>
        <p:sp>
          <p:nvSpPr>
            <p:cNvPr id="31" name="矩形 30"/>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45</a:t>
              </a:r>
              <a:endParaRPr lang="zh-CN" altLang="en-US" sz="1067" dirty="0">
                <a:solidFill>
                  <a:schemeClr val="bg1"/>
                </a:solidFill>
                <a:latin typeface="Century Gothic" panose="020B0502020202020204" pitchFamily="34" charset="0"/>
              </a:endParaRPr>
            </a:p>
          </p:txBody>
        </p:sp>
        <p:grpSp>
          <p:nvGrpSpPr>
            <p:cNvPr id="33" name="组合 32"/>
            <p:cNvGrpSpPr/>
            <p:nvPr/>
          </p:nvGrpSpPr>
          <p:grpSpPr>
            <a:xfrm>
              <a:off x="8964240" y="819459"/>
              <a:ext cx="108000" cy="7834"/>
              <a:chOff x="8953171" y="848034"/>
              <a:chExt cx="130138" cy="7834"/>
            </a:xfrm>
          </p:grpSpPr>
          <p:cxnSp>
            <p:nvCxnSpPr>
              <p:cNvPr id="34" name="直接连接符 33"/>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6" name="矩形 35"/>
          <p:cNvSpPr/>
          <p:nvPr/>
        </p:nvSpPr>
        <p:spPr>
          <a:xfrm>
            <a:off x="549987" y="698680"/>
            <a:ext cx="4265911" cy="707886"/>
          </a:xfrm>
          <a:prstGeom prst="rect">
            <a:avLst/>
          </a:prstGeom>
        </p:spPr>
        <p:txBody>
          <a:bodyPr wrap="none">
            <a:spAutoFit/>
          </a:bodyPr>
          <a:lstStyle/>
          <a:p>
            <a:r>
              <a:rPr lang="en-US" altLang="zh-CN" sz="4000" dirty="0" smtClean="0">
                <a:solidFill>
                  <a:srgbClr val="0070C0"/>
                </a:solidFill>
                <a:latin typeface="方正兰亭超细黑简体" pitchFamily="2" charset="-122"/>
                <a:ea typeface="方正兰亭超细黑简体" pitchFamily="2" charset="-122"/>
                <a:cs typeface="Arial" panose="020B0604020202020204" pitchFamily="34" charset="0"/>
              </a:rPr>
              <a:t>TCP/IP </a:t>
            </a:r>
            <a:r>
              <a:rPr lang="zh-CN" altLang="en-US" sz="4000" dirty="0" smtClean="0">
                <a:solidFill>
                  <a:srgbClr val="0070C0"/>
                </a:solidFill>
                <a:latin typeface="方正兰亭超细黑简体" pitchFamily="2" charset="-122"/>
                <a:ea typeface="方正兰亭超细黑简体" pitchFamily="2" charset="-122"/>
                <a:cs typeface="Arial" panose="020B0604020202020204" pitchFamily="34" charset="0"/>
              </a:rPr>
              <a:t>参考模型</a:t>
            </a:r>
            <a:endParaRPr lang="en-US" altLang="zh-CN" sz="4000" dirty="0">
              <a:solidFill>
                <a:srgbClr val="0070C0"/>
              </a:solidFill>
              <a:latin typeface="方正兰亭超细黑简体" pitchFamily="2" charset="-122"/>
              <a:ea typeface="方正兰亭超细黑简体" pitchFamily="2" charset="-122"/>
              <a:cs typeface="Arial" panose="020B0604020202020204" pitchFamily="34" charset="0"/>
            </a:endParaRPr>
          </a:p>
        </p:txBody>
      </p:sp>
      <p:sp>
        <p:nvSpPr>
          <p:cNvPr id="29" name="矩形 28"/>
          <p:cNvSpPr/>
          <p:nvPr/>
        </p:nvSpPr>
        <p:spPr>
          <a:xfrm>
            <a:off x="549988" y="1322355"/>
            <a:ext cx="3554178" cy="461665"/>
          </a:xfrm>
          <a:prstGeom prst="rect">
            <a:avLst/>
          </a:prstGeom>
        </p:spPr>
        <p:txBody>
          <a:bodyPr wrap="none">
            <a:spAutoFit/>
          </a:bodyPr>
          <a:lstStyle/>
          <a:p>
            <a:r>
              <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参考模型的结构</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121" name="Picture 1" descr="image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9985" y="2634412"/>
            <a:ext cx="6205753" cy="2629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276910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5121"/>
                                        </p:tgtEl>
                                        <p:attrNameLst>
                                          <p:attrName>style.visibility</p:attrName>
                                        </p:attrNameLst>
                                      </p:cBhvr>
                                      <p:to>
                                        <p:strVal val="visible"/>
                                      </p:to>
                                    </p:set>
                                    <p:anim calcmode="lin" valueType="num">
                                      <p:cBhvr additive="base">
                                        <p:cTn id="7" dur="500" fill="hold"/>
                                        <p:tgtEl>
                                          <p:spTgt spid="5121"/>
                                        </p:tgtEl>
                                        <p:attrNameLst>
                                          <p:attrName>ppt_x</p:attrName>
                                        </p:attrNameLst>
                                      </p:cBhvr>
                                      <p:tavLst>
                                        <p:tav tm="0">
                                          <p:val>
                                            <p:strVal val="1+#ppt_w/2"/>
                                          </p:val>
                                        </p:tav>
                                        <p:tav tm="100000">
                                          <p:val>
                                            <p:strVal val="#ppt_x"/>
                                          </p:val>
                                        </p:tav>
                                      </p:tavLst>
                                    </p:anim>
                                    <p:anim calcmode="lin" valueType="num">
                                      <p:cBhvr additive="base">
                                        <p:cTn id="8" dur="500" fill="hold"/>
                                        <p:tgtEl>
                                          <p:spTgt spid="5121"/>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0"/>
            <a:ext cx="6830716" cy="707886"/>
          </a:xfrm>
          <a:prstGeom prst="rect">
            <a:avLst/>
          </a:prstGeom>
        </p:spPr>
        <p:txBody>
          <a:bodyPr wrap="none">
            <a:spAutoFit/>
          </a:bodyPr>
          <a:lstStyle/>
          <a:p>
            <a:r>
              <a:rPr lang="en-US" altLang="zh-CN" sz="4000" dirty="0">
                <a:solidFill>
                  <a:srgbClr val="0070C0"/>
                </a:solidFill>
                <a:latin typeface="方正兰亭超细黑简体" pitchFamily="2" charset="-122"/>
                <a:ea typeface="方正兰亭超细黑简体" pitchFamily="2" charset="-122"/>
                <a:cs typeface="Arial" panose="020B0604020202020204" pitchFamily="34" charset="0"/>
              </a:rPr>
              <a:t>TCP/IP </a:t>
            </a:r>
            <a:r>
              <a:rPr lang="zh-CN" altLang="en-US" sz="4000" dirty="0" smtClean="0">
                <a:solidFill>
                  <a:srgbClr val="0070C0"/>
                </a:solidFill>
                <a:latin typeface="方正兰亭超细黑简体" pitchFamily="2" charset="-122"/>
                <a:ea typeface="方正兰亭超细黑简体" pitchFamily="2" charset="-122"/>
                <a:cs typeface="Arial" panose="020B0604020202020204" pitchFamily="34" charset="0"/>
              </a:rPr>
              <a:t>模型</a:t>
            </a:r>
            <a:r>
              <a:rPr lang="zh-CN" altLang="en-US"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各</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层功能及特点</a:t>
            </a:r>
            <a:endParaRPr lang="en-US" altLang="zh-CN" sz="4000" dirty="0">
              <a:solidFill>
                <a:srgbClr val="0070C0"/>
              </a:solidFill>
              <a:latin typeface="方正兰亭超细黑简体" pitchFamily="2" charset="-122"/>
              <a:ea typeface="方正兰亭超细黑简体" pitchFamily="2" charset="-122"/>
              <a:cs typeface="Arial" panose="020B0604020202020204" pitchFamily="34" charset="0"/>
            </a:endParaRPr>
          </a:p>
        </p:txBody>
      </p:sp>
      <p:grpSp>
        <p:nvGrpSpPr>
          <p:cNvPr id="17" name="组合 16"/>
          <p:cNvGrpSpPr/>
          <p:nvPr/>
        </p:nvGrpSpPr>
        <p:grpSpPr>
          <a:xfrm>
            <a:off x="666454" y="1903669"/>
            <a:ext cx="2493841" cy="4380033"/>
            <a:chOff x="499840" y="1427752"/>
            <a:chExt cx="1870382" cy="3285027"/>
          </a:xfrm>
        </p:grpSpPr>
        <p:grpSp>
          <p:nvGrpSpPr>
            <p:cNvPr id="14" name="组合 13"/>
            <p:cNvGrpSpPr/>
            <p:nvPr/>
          </p:nvGrpSpPr>
          <p:grpSpPr>
            <a:xfrm>
              <a:off x="499840" y="1427752"/>
              <a:ext cx="1774128" cy="449904"/>
              <a:chOff x="826183" y="1855140"/>
              <a:chExt cx="1774128" cy="449904"/>
            </a:xfrm>
          </p:grpSpPr>
          <p:sp>
            <p:nvSpPr>
              <p:cNvPr id="49" name="矩形 48"/>
              <p:cNvSpPr/>
              <p:nvPr/>
            </p:nvSpPr>
            <p:spPr>
              <a:xfrm>
                <a:off x="1282270" y="1947473"/>
                <a:ext cx="1318041" cy="346249"/>
              </a:xfrm>
              <a:prstGeom prst="rect">
                <a:avLst/>
              </a:prstGeom>
            </p:spPr>
            <p:txBody>
              <a:bodyPr wrap="square">
                <a:spAutoFit/>
              </a:bodyPr>
              <a:lstStyle/>
              <a:p>
                <a:r>
                  <a:rPr lang="zh-CN" altLang="en-US" sz="24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网络接口层</a:t>
                </a:r>
                <a:endParaRPr lang="en-US" altLang="zh-CN" sz="24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3" name="组合 2"/>
              <p:cNvGrpSpPr/>
              <p:nvPr/>
            </p:nvGrpSpPr>
            <p:grpSpPr>
              <a:xfrm>
                <a:off x="826183" y="1855140"/>
                <a:ext cx="438144" cy="449904"/>
                <a:chOff x="826183" y="1855140"/>
                <a:chExt cx="438144" cy="449904"/>
              </a:xfrm>
            </p:grpSpPr>
            <p:sp>
              <p:nvSpPr>
                <p:cNvPr id="50" name="椭圆 49"/>
                <p:cNvSpPr/>
                <p:nvPr/>
              </p:nvSpPr>
              <p:spPr>
                <a:xfrm>
                  <a:off x="826183" y="1866900"/>
                  <a:ext cx="438144" cy="438144"/>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矩形 55"/>
                <p:cNvSpPr/>
                <p:nvPr/>
              </p:nvSpPr>
              <p:spPr>
                <a:xfrm>
                  <a:off x="839109" y="1855140"/>
                  <a:ext cx="365726"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1870382" cy="2654574"/>
            </a:xfrm>
            <a:prstGeom prst="rect">
              <a:avLst/>
            </a:prstGeom>
          </p:spPr>
          <p:txBody>
            <a:bodyPr wrap="square">
              <a:spAutoFit/>
            </a:bodyPr>
            <a:lstStyle/>
            <a:p>
              <a:pPr marL="285750" indent="-285750">
                <a:buClr>
                  <a:srgbClr val="0070C0"/>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没有定义任何实际协议，仅定义了网络接口；任何已有的数据链路层协议和物理层协议都可以用来支持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，充分体现出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协议的兼容性与</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适应性。</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buFont typeface="Wingdings" panose="05000000000000000000" pitchFamily="2" charset="2"/>
                <a:buChar char="l"/>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buClr>
                  <a:srgbClr val="0070C0"/>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典型例子：</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Ethernet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Token Ring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HDHL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X.25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PPP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SLIP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、代理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RARP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等。</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3392002" y="1903668"/>
            <a:ext cx="2786177" cy="3887593"/>
            <a:chOff x="3633472" y="1427752"/>
            <a:chExt cx="2089633" cy="2915695"/>
          </a:xfrm>
        </p:grpSpPr>
        <p:grpSp>
          <p:nvGrpSpPr>
            <p:cNvPr id="59" name="组合 58"/>
            <p:cNvGrpSpPr/>
            <p:nvPr/>
          </p:nvGrpSpPr>
          <p:grpSpPr>
            <a:xfrm>
              <a:off x="3633472" y="1427752"/>
              <a:ext cx="2089633" cy="449904"/>
              <a:chOff x="826183" y="1855140"/>
              <a:chExt cx="2089633" cy="449904"/>
            </a:xfrm>
          </p:grpSpPr>
          <p:sp>
            <p:nvSpPr>
              <p:cNvPr id="60" name="矩形 59"/>
              <p:cNvSpPr/>
              <p:nvPr/>
            </p:nvSpPr>
            <p:spPr>
              <a:xfrm>
                <a:off x="1282271" y="1947473"/>
                <a:ext cx="1633545" cy="346249"/>
              </a:xfrm>
              <a:prstGeom prst="rect">
                <a:avLst/>
              </a:prstGeom>
            </p:spPr>
            <p:txBody>
              <a:bodyPr wrap="square">
                <a:spAutoFit/>
              </a:bodyPr>
              <a:lstStyle/>
              <a:p>
                <a:r>
                  <a:rPr lang="zh-CN" altLang="en-US" sz="2400" dirty="0" smtClean="0">
                    <a:solidFill>
                      <a:srgbClr val="00A7AA"/>
                    </a:solidFill>
                    <a:latin typeface="汉仪菱心体简" panose="02010609000101010101" pitchFamily="49" charset="-122"/>
                    <a:ea typeface="汉仪菱心体简" panose="02010609000101010101" pitchFamily="49" charset="-122"/>
                    <a:cs typeface="Arial" panose="020B0604020202020204" pitchFamily="34" charset="0"/>
                  </a:rPr>
                  <a:t>网际</a:t>
                </a:r>
                <a:r>
                  <a:rPr lang="en-US" altLang="zh-CN" sz="2400" dirty="0">
                    <a:solidFill>
                      <a:srgbClr val="00A7AA"/>
                    </a:solidFill>
                    <a:latin typeface="汉仪菱心体简" panose="02010609000101010101" pitchFamily="49" charset="-122"/>
                    <a:ea typeface="汉仪菱心体简" panose="02010609000101010101" pitchFamily="49" charset="-122"/>
                    <a:cs typeface="Arial" panose="020B0604020202020204" pitchFamily="34" charset="0"/>
                  </a:rPr>
                  <a:t>(</a:t>
                </a:r>
                <a:r>
                  <a:rPr lang="zh-CN" altLang="en-US" sz="2400" dirty="0" smtClean="0">
                    <a:solidFill>
                      <a:srgbClr val="00A7AA"/>
                    </a:solidFill>
                    <a:latin typeface="汉仪菱心体简" panose="02010609000101010101" pitchFamily="49" charset="-122"/>
                    <a:ea typeface="汉仪菱心体简" panose="02010609000101010101" pitchFamily="49" charset="-122"/>
                    <a:cs typeface="Arial" panose="020B0604020202020204" pitchFamily="34" charset="0"/>
                  </a:rPr>
                  <a:t>网络</a:t>
                </a:r>
                <a:r>
                  <a:rPr lang="en-US" altLang="zh-CN" sz="2400" dirty="0" smtClean="0">
                    <a:solidFill>
                      <a:srgbClr val="00A7AA"/>
                    </a:solidFill>
                    <a:latin typeface="汉仪菱心体简" panose="02010609000101010101" pitchFamily="49" charset="-122"/>
                    <a:ea typeface="汉仪菱心体简" panose="02010609000101010101" pitchFamily="49" charset="-122"/>
                    <a:cs typeface="Arial" panose="020B0604020202020204" pitchFamily="34" charset="0"/>
                  </a:rPr>
                  <a:t>)</a:t>
                </a:r>
                <a:r>
                  <a:rPr lang="zh-CN" altLang="en-US" sz="2400" dirty="0" smtClean="0">
                    <a:solidFill>
                      <a:srgbClr val="00A7AA"/>
                    </a:solidFill>
                    <a:latin typeface="汉仪菱心体简" panose="02010609000101010101" pitchFamily="49" charset="-122"/>
                    <a:ea typeface="汉仪菱心体简" panose="02010609000101010101" pitchFamily="49" charset="-122"/>
                    <a:cs typeface="Arial" panose="020B0604020202020204" pitchFamily="34" charset="0"/>
                  </a:rPr>
                  <a:t>层</a:t>
                </a:r>
                <a:endParaRPr lang="en-US" altLang="zh-CN" sz="2400" dirty="0">
                  <a:solidFill>
                    <a:srgbClr val="00A7AA"/>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1" name="组合 60"/>
              <p:cNvGrpSpPr/>
              <p:nvPr/>
            </p:nvGrpSpPr>
            <p:grpSpPr>
              <a:xfrm>
                <a:off x="826183" y="1855140"/>
                <a:ext cx="438144" cy="449904"/>
                <a:chOff x="826183" y="1855140"/>
                <a:chExt cx="438144" cy="449904"/>
              </a:xfrm>
            </p:grpSpPr>
            <p:sp>
              <p:nvSpPr>
                <p:cNvPr id="62" name="椭圆 61"/>
                <p:cNvSpPr/>
                <p:nvPr/>
              </p:nvSpPr>
              <p:spPr>
                <a:xfrm>
                  <a:off x="826183" y="1866900"/>
                  <a:ext cx="438144" cy="438144"/>
                </a:xfrm>
                <a:prstGeom prst="ellipse">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矩形 62"/>
                <p:cNvSpPr/>
                <p:nvPr/>
              </p:nvSpPr>
              <p:spPr>
                <a:xfrm>
                  <a:off x="864757" y="1855140"/>
                  <a:ext cx="315231"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6"/>
              <a:ext cx="1907683" cy="2285241"/>
            </a:xfrm>
            <a:prstGeom prst="rect">
              <a:avLst/>
            </a:prstGeom>
          </p:spPr>
          <p:txBody>
            <a:bodyPr wrap="square">
              <a:spAutoFit/>
            </a:bodyPr>
            <a:lstStyle/>
            <a:p>
              <a:pPr marL="285750" indent="-285750">
                <a:buClr>
                  <a:srgbClr val="00A7AA"/>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主要功能是把数据报通过最佳路径送到目的端（寻址、路由选择、封包</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拆包</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buClr>
                  <a:srgbClr val="00A7AA"/>
                </a:buClr>
                <a:buFont typeface="Wingdings" panose="05000000000000000000" pitchFamily="2" charset="2"/>
                <a:buChar char="l"/>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buClr>
                  <a:srgbClr val="00A7AA"/>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网</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际层是网络转发节点（如路由器）上的最高层（网络节点设备不需要传输层和应用层）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buClr>
                  <a:srgbClr val="00A7AA"/>
                </a:buClr>
                <a:buFont typeface="Wingdings" panose="05000000000000000000" pitchFamily="2" charset="2"/>
                <a:buChar char="l"/>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buClr>
                  <a:srgbClr val="00A7AA"/>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典型例子：</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ICMP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RARP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IGMP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等。</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6274431" y="1919349"/>
            <a:ext cx="2786177" cy="4626255"/>
            <a:chOff x="6767103" y="1427752"/>
            <a:chExt cx="2089633" cy="3469691"/>
          </a:xfrm>
        </p:grpSpPr>
        <p:grpSp>
          <p:nvGrpSpPr>
            <p:cNvPr id="64" name="组合 63"/>
            <p:cNvGrpSpPr/>
            <p:nvPr/>
          </p:nvGrpSpPr>
          <p:grpSpPr>
            <a:xfrm>
              <a:off x="6767103" y="1427752"/>
              <a:ext cx="2089633" cy="449904"/>
              <a:chOff x="826183" y="1855140"/>
              <a:chExt cx="2089633" cy="449904"/>
            </a:xfrm>
          </p:grpSpPr>
          <p:sp>
            <p:nvSpPr>
              <p:cNvPr id="65" name="矩形 64"/>
              <p:cNvSpPr/>
              <p:nvPr/>
            </p:nvSpPr>
            <p:spPr>
              <a:xfrm>
                <a:off x="1282271" y="1947473"/>
                <a:ext cx="1633545" cy="346249"/>
              </a:xfrm>
              <a:prstGeom prst="rect">
                <a:avLst/>
              </a:prstGeom>
            </p:spPr>
            <p:txBody>
              <a:bodyPr wrap="square">
                <a:spAutoFit/>
              </a:bodyPr>
              <a:lstStyle/>
              <a:p>
                <a:r>
                  <a:rPr lang="zh-CN" altLang="en-US" sz="2400" dirty="0" smtClean="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rPr>
                  <a:t>传输层</a:t>
                </a:r>
                <a:endParaRPr lang="en-US" altLang="zh-CN" sz="2400" dirty="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6" name="组合 65"/>
              <p:cNvGrpSpPr/>
              <p:nvPr/>
            </p:nvGrpSpPr>
            <p:grpSpPr>
              <a:xfrm>
                <a:off x="826183" y="1855140"/>
                <a:ext cx="438144" cy="449904"/>
                <a:chOff x="826183" y="1855140"/>
                <a:chExt cx="438144" cy="449904"/>
              </a:xfrm>
            </p:grpSpPr>
            <p:sp>
              <p:nvSpPr>
                <p:cNvPr id="67" name="椭圆 66"/>
                <p:cNvSpPr/>
                <p:nvPr/>
              </p:nvSpPr>
              <p:spPr>
                <a:xfrm>
                  <a:off x="826183" y="1866900"/>
                  <a:ext cx="438144" cy="438144"/>
                </a:xfrm>
                <a:prstGeom prst="ellipse">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矩形 67"/>
                <p:cNvSpPr/>
                <p:nvPr/>
              </p:nvSpPr>
              <p:spPr>
                <a:xfrm>
                  <a:off x="839109" y="1855140"/>
                  <a:ext cx="388568"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C</a:t>
                  </a:r>
                </a:p>
              </p:txBody>
            </p:sp>
          </p:grpSp>
        </p:grpSp>
        <p:sp>
          <p:nvSpPr>
            <p:cNvPr id="73" name="矩形 72"/>
            <p:cNvSpPr/>
            <p:nvPr/>
          </p:nvSpPr>
          <p:spPr>
            <a:xfrm>
              <a:off x="6767103" y="2058204"/>
              <a:ext cx="1935608" cy="2839239"/>
            </a:xfrm>
            <a:prstGeom prst="rect">
              <a:avLst/>
            </a:prstGeom>
          </p:spPr>
          <p:txBody>
            <a:bodyPr wrap="square">
              <a:spAutoFit/>
            </a:bodyPr>
            <a:lstStyle/>
            <a:p>
              <a:pPr marL="285750" indent="-285750">
                <a:buClr>
                  <a:srgbClr val="697E92"/>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传输层的主要功能是提供进程间（端到端）可靠的传输服务。典型例子：</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buClr>
                  <a:srgbClr val="697E92"/>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是面向连接的传输协议。在数据传输之前建立连接</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；分段传输；</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必要时重新传输没有收到或错误的段，因此它是“可靠”的</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buClr>
                  <a:srgbClr val="697E92"/>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UDP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是无连接的传输协议。在数据传输之前不建立连接；对发送的段不进行校验和确认，它是“不可靠”</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2" name="组合 31"/>
          <p:cNvGrpSpPr/>
          <p:nvPr/>
        </p:nvGrpSpPr>
        <p:grpSpPr>
          <a:xfrm>
            <a:off x="11856640" y="548680"/>
            <a:ext cx="335360" cy="882400"/>
            <a:chOff x="8892480" y="411510"/>
            <a:chExt cx="251520" cy="661800"/>
          </a:xfrm>
        </p:grpSpPr>
        <p:sp>
          <p:nvSpPr>
            <p:cNvPr id="33" name="矩形 3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46</a:t>
              </a:r>
              <a:endParaRPr lang="zh-CN" altLang="en-US" sz="1067" dirty="0">
                <a:solidFill>
                  <a:schemeClr val="bg1"/>
                </a:solidFill>
                <a:latin typeface="Century Gothic" panose="020B0502020202020204" pitchFamily="34" charset="0"/>
              </a:endParaRPr>
            </a:p>
          </p:txBody>
        </p:sp>
        <p:grpSp>
          <p:nvGrpSpPr>
            <p:cNvPr id="35" name="组合 34"/>
            <p:cNvGrpSpPr/>
            <p:nvPr/>
          </p:nvGrpSpPr>
          <p:grpSpPr>
            <a:xfrm>
              <a:off x="8964240" y="819459"/>
              <a:ext cx="108000" cy="7834"/>
              <a:chOff x="8953171" y="848034"/>
              <a:chExt cx="130138" cy="7834"/>
            </a:xfrm>
          </p:grpSpPr>
          <p:cxnSp>
            <p:nvCxnSpPr>
              <p:cNvPr id="36" name="直接连接符 3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0" name="组合 29"/>
          <p:cNvGrpSpPr/>
          <p:nvPr/>
        </p:nvGrpSpPr>
        <p:grpSpPr>
          <a:xfrm>
            <a:off x="8963564" y="1903670"/>
            <a:ext cx="2786177" cy="3641369"/>
            <a:chOff x="6767103" y="1427752"/>
            <a:chExt cx="2089633" cy="2731027"/>
          </a:xfrm>
        </p:grpSpPr>
        <p:grpSp>
          <p:nvGrpSpPr>
            <p:cNvPr id="31" name="组合 30"/>
            <p:cNvGrpSpPr/>
            <p:nvPr/>
          </p:nvGrpSpPr>
          <p:grpSpPr>
            <a:xfrm>
              <a:off x="6767103" y="1427752"/>
              <a:ext cx="2089633" cy="449904"/>
              <a:chOff x="826183" y="1855140"/>
              <a:chExt cx="2089633" cy="449904"/>
            </a:xfrm>
          </p:grpSpPr>
          <p:sp>
            <p:nvSpPr>
              <p:cNvPr id="39" name="矩形 38"/>
              <p:cNvSpPr/>
              <p:nvPr/>
            </p:nvSpPr>
            <p:spPr>
              <a:xfrm>
                <a:off x="1282271" y="1947473"/>
                <a:ext cx="1633545" cy="346249"/>
              </a:xfrm>
              <a:prstGeom prst="rect">
                <a:avLst/>
              </a:prstGeom>
            </p:spPr>
            <p:txBody>
              <a:bodyPr wrap="square">
                <a:spAutoFit/>
              </a:bodyPr>
              <a:lstStyle/>
              <a:p>
                <a:r>
                  <a:rPr lang="zh-CN" altLang="en-US" sz="2400" dirty="0" smtClean="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rPr>
                  <a:t>应用层</a:t>
                </a:r>
                <a:endParaRPr lang="en-US" altLang="zh-CN" sz="2400" dirty="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40" name="组合 39"/>
              <p:cNvGrpSpPr/>
              <p:nvPr/>
            </p:nvGrpSpPr>
            <p:grpSpPr>
              <a:xfrm>
                <a:off x="826183" y="1855140"/>
                <a:ext cx="438144" cy="449904"/>
                <a:chOff x="826183" y="1855140"/>
                <a:chExt cx="438144" cy="449904"/>
              </a:xfrm>
            </p:grpSpPr>
            <p:sp>
              <p:nvSpPr>
                <p:cNvPr id="41" name="椭圆 40"/>
                <p:cNvSpPr/>
                <p:nvPr/>
              </p:nvSpPr>
              <p:spPr>
                <a:xfrm>
                  <a:off x="826183" y="1866900"/>
                  <a:ext cx="438144" cy="438144"/>
                </a:xfrm>
                <a:prstGeom prst="ellipse">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矩形 41"/>
                <p:cNvSpPr/>
                <p:nvPr/>
              </p:nvSpPr>
              <p:spPr>
                <a:xfrm>
                  <a:off x="839109" y="1855140"/>
                  <a:ext cx="368130" cy="438581"/>
                </a:xfrm>
                <a:prstGeom prst="rect">
                  <a:avLst/>
                </a:prstGeom>
              </p:spPr>
              <p:txBody>
                <a:bodyPr wrap="none">
                  <a:spAutoFit/>
                </a:bodyPr>
                <a:lstStyle/>
                <a:p>
                  <a:r>
                    <a:rPr lang="en-US" altLang="zh-CN" sz="3200" dirty="0" smtClean="0">
                      <a:solidFill>
                        <a:schemeClr val="bg1"/>
                      </a:solidFill>
                      <a:latin typeface="Century Gothic" panose="020B0502020202020204" pitchFamily="34" charset="0"/>
                      <a:cs typeface="Arial" panose="020B0604020202020204" pitchFamily="34" charset="0"/>
                    </a:rPr>
                    <a:t>D</a:t>
                  </a:r>
                  <a:endParaRPr lang="en-US" altLang="zh-CN" sz="3200" dirty="0">
                    <a:solidFill>
                      <a:schemeClr val="bg1"/>
                    </a:solidFill>
                    <a:latin typeface="Century Gothic" panose="020B0502020202020204" pitchFamily="34" charset="0"/>
                    <a:cs typeface="Arial" panose="020B0604020202020204" pitchFamily="34" charset="0"/>
                  </a:endParaRPr>
                </a:p>
              </p:txBody>
            </p:sp>
          </p:grpSp>
        </p:grpSp>
        <p:sp>
          <p:nvSpPr>
            <p:cNvPr id="38" name="矩形 37"/>
            <p:cNvSpPr/>
            <p:nvPr/>
          </p:nvSpPr>
          <p:spPr>
            <a:xfrm>
              <a:off x="6767103" y="2058204"/>
              <a:ext cx="1928033" cy="2100575"/>
            </a:xfrm>
            <a:prstGeom prst="rect">
              <a:avLst/>
            </a:prstGeom>
          </p:spPr>
          <p:txBody>
            <a:bodyPr wrap="square">
              <a:spAutoFit/>
            </a:bodyPr>
            <a:lstStyle/>
            <a:p>
              <a:pPr marL="285750" indent="-285750">
                <a:buClr>
                  <a:srgbClr val="BAC4CE"/>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主要功能：应用层协议为文件传输、电子邮件、远程登录、网络管理、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Web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浏览等应用提供了支持；有些协议的名称与以其为基础的应用程序同名</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buClr>
                  <a:srgbClr val="BAC4CE"/>
                </a:buClr>
                <a:buFont typeface="Wingdings" panose="05000000000000000000" pitchFamily="2" charset="2"/>
                <a:buChar char="l"/>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buClr>
                  <a:srgbClr val="BAC4CE"/>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典型例子：</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SMTP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POP3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Telnet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HTTP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SNMP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DNS</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等。</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411188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5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1188659"/>
          </a:xfrm>
          <a:prstGeom prst="rect">
            <a:avLst/>
          </a:prstGeom>
        </p:spPr>
        <p:txBody>
          <a:bodyPr wrap="square">
            <a:spAutoFit/>
          </a:bodyPr>
          <a:lstStyle/>
          <a:p>
            <a:pPr algn="just">
              <a:lnSpc>
                <a:spcPct val="114000"/>
              </a:lnSpc>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OSI</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参考模型的成功之处在于它的层次结构模型的研究思路，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协议体系的成功之处在于它的网络层、传输层和应用层体系成功应用于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环境中。如果将两种模型的共同地方找出来和补充应该有的部分，那么这样的体系结构很容易被大家接受。如图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2-36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就是计算机领域著名专家、荷兰皇家艺术和科学院院士安德鲁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坦尼鲍姆 （</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Andrew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S.Tanenbaum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）提出的一个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层网络参考模型。</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47</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6340197" cy="1085340"/>
            <a:chOff x="412490" y="524010"/>
            <a:chExt cx="4755150" cy="814005"/>
          </a:xfrm>
        </p:grpSpPr>
        <p:sp>
          <p:nvSpPr>
            <p:cNvPr id="87" name="矩形 86"/>
            <p:cNvSpPr/>
            <p:nvPr/>
          </p:nvSpPr>
          <p:spPr>
            <a:xfrm>
              <a:off x="412490" y="524010"/>
              <a:ext cx="4755150"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计算机网络的原理体系结构</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2360262"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一种</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5</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层网络参考模型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1669" y="3340880"/>
            <a:ext cx="5641315" cy="289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502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6146"/>
                                        </p:tgtEl>
                                        <p:attrNameLst>
                                          <p:attrName>style.visibility</p:attrName>
                                        </p:attrNameLst>
                                      </p:cBhvr>
                                      <p:to>
                                        <p:strVal val="visible"/>
                                      </p:to>
                                    </p:set>
                                    <p:animEffect transition="in" filter="fade">
                                      <p:cBhvr>
                                        <p:cTn id="11" dur="500"/>
                                        <p:tgtEl>
                                          <p:spTgt spid="6146"/>
                                        </p:tgtEl>
                                      </p:cBhvr>
                                    </p:animEffect>
                                    <p:anim calcmode="lin" valueType="num">
                                      <p:cBhvr>
                                        <p:cTn id="12" dur="500" fill="hold"/>
                                        <p:tgtEl>
                                          <p:spTgt spid="6146"/>
                                        </p:tgtEl>
                                        <p:attrNameLst>
                                          <p:attrName>ppt_x</p:attrName>
                                        </p:attrNameLst>
                                      </p:cBhvr>
                                      <p:tavLst>
                                        <p:tav tm="0">
                                          <p:val>
                                            <p:strVal val="#ppt_x"/>
                                          </p:val>
                                        </p:tav>
                                        <p:tav tm="100000">
                                          <p:val>
                                            <p:strVal val="#ppt_x"/>
                                          </p:val>
                                        </p:tav>
                                      </p:tavLst>
                                    </p:anim>
                                    <p:anim calcmode="lin" valueType="num">
                                      <p:cBhvr>
                                        <p:cTn id="13" dur="500" fill="hold"/>
                                        <p:tgtEl>
                                          <p:spTgt spid="6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49987" y="698680"/>
            <a:ext cx="7048724" cy="1077319"/>
            <a:chOff x="412490" y="524010"/>
            <a:chExt cx="5286543" cy="807989"/>
          </a:xfrm>
        </p:grpSpPr>
        <p:sp>
          <p:nvSpPr>
            <p:cNvPr id="2" name="矩形 1"/>
            <p:cNvSpPr/>
            <p:nvPr/>
          </p:nvSpPr>
          <p:spPr>
            <a:xfrm>
              <a:off x="412490" y="524010"/>
              <a:ext cx="5286543" cy="530914"/>
            </a:xfrm>
            <a:prstGeom prst="rect">
              <a:avLst/>
            </a:prstGeom>
          </p:spPr>
          <p:txBody>
            <a:bodyPr wrap="none">
              <a:spAutoFit/>
            </a:bodyPr>
            <a:lstStyle/>
            <a:p>
              <a:r>
                <a:rPr lang="en-US" altLang="zh-CN" sz="4000" dirty="0" err="1"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Wireshark</a:t>
              </a:r>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网络协议分析工具</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985750"/>
              <a:ext cx="1754327"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网络包分析工具</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16" name="组合 15"/>
          <p:cNvGrpSpPr/>
          <p:nvPr/>
        </p:nvGrpSpPr>
        <p:grpSpPr>
          <a:xfrm>
            <a:off x="5083073" y="2035564"/>
            <a:ext cx="3144689" cy="1588786"/>
            <a:chOff x="4051643" y="1578011"/>
            <a:chExt cx="2358517" cy="1191589"/>
          </a:xfrm>
        </p:grpSpPr>
        <p:sp>
          <p:nvSpPr>
            <p:cNvPr id="128" name="矩形 127"/>
            <p:cNvSpPr/>
            <p:nvPr/>
          </p:nvSpPr>
          <p:spPr>
            <a:xfrm>
              <a:off x="4051643" y="2054020"/>
              <a:ext cx="2358517" cy="715580"/>
            </a:xfrm>
            <a:prstGeom prst="rect">
              <a:avLst/>
            </a:prstGeom>
          </p:spPr>
          <p:txBody>
            <a:bodyPr wrap="square">
              <a:spAutoFit/>
            </a:bodyPr>
            <a:lstStyle/>
            <a:p>
              <a:pPr marL="285750" lvl="0" indent="-285750">
                <a:buClr>
                  <a:srgbClr val="0070C0"/>
                </a:buClr>
                <a:buFont typeface="Wingdings" panose="05000000000000000000" pitchFamily="2" charset="2"/>
                <a:buChar char="l"/>
              </a:pPr>
              <a:r>
                <a:rPr lang="zh-CN" altLang="zh-CN" sz="1400" dirty="0"/>
                <a:t>网络管理员用来解决网络问题</a:t>
              </a:r>
              <a:r>
                <a:rPr lang="zh-CN" altLang="zh-CN" sz="1400" dirty="0" smtClean="0"/>
                <a:t>。</a:t>
              </a:r>
              <a:endParaRPr lang="en-US" altLang="zh-CN" sz="1400" dirty="0"/>
            </a:p>
            <a:p>
              <a:pPr marL="285750" lvl="0" indent="-285750">
                <a:buClr>
                  <a:srgbClr val="0070C0"/>
                </a:buClr>
                <a:buFont typeface="Wingdings" panose="05000000000000000000" pitchFamily="2" charset="2"/>
                <a:buChar char="l"/>
              </a:pPr>
              <a:r>
                <a:rPr lang="zh-CN" altLang="zh-CN" sz="1400" dirty="0" smtClean="0"/>
                <a:t>网络</a:t>
              </a:r>
              <a:r>
                <a:rPr lang="zh-CN" altLang="zh-CN" sz="1400" dirty="0"/>
                <a:t>安全工程师用来检测安全隐患</a:t>
              </a:r>
              <a:r>
                <a:rPr lang="zh-CN" altLang="zh-CN" sz="1400" dirty="0" smtClean="0"/>
                <a:t>。</a:t>
              </a:r>
              <a:endParaRPr lang="en-US" altLang="zh-CN" sz="1400" dirty="0" smtClean="0"/>
            </a:p>
            <a:p>
              <a:pPr marL="285750" lvl="0" indent="-285750">
                <a:buClr>
                  <a:srgbClr val="0070C0"/>
                </a:buClr>
                <a:buFont typeface="Wingdings" panose="05000000000000000000" pitchFamily="2" charset="2"/>
                <a:buChar char="l"/>
              </a:pPr>
              <a:r>
                <a:rPr lang="zh-CN" altLang="zh-CN" sz="1400" dirty="0" smtClean="0"/>
                <a:t>开发</a:t>
              </a:r>
              <a:r>
                <a:rPr lang="zh-CN" altLang="zh-CN" sz="1400" dirty="0"/>
                <a:t>人员用来测试协议执行情况</a:t>
              </a:r>
              <a:r>
                <a:rPr lang="zh-CN" altLang="zh-CN" sz="1400" dirty="0" smtClean="0"/>
                <a:t>。</a:t>
              </a:r>
              <a:endParaRPr lang="en-US" altLang="zh-CN" sz="1400" dirty="0" smtClean="0"/>
            </a:p>
            <a:p>
              <a:pPr marL="285750" lvl="0" indent="-285750">
                <a:buClr>
                  <a:srgbClr val="0070C0"/>
                </a:buClr>
                <a:buFont typeface="Wingdings" panose="05000000000000000000" pitchFamily="2" charset="2"/>
                <a:buChar char="l"/>
              </a:pPr>
              <a:r>
                <a:rPr lang="zh-CN" altLang="zh-CN" sz="1400" dirty="0" smtClean="0"/>
                <a:t>用来</a:t>
              </a:r>
              <a:r>
                <a:rPr lang="zh-CN" altLang="zh-CN" sz="1400" dirty="0"/>
                <a:t>学习网络协议。</a:t>
              </a:r>
            </a:p>
          </p:txBody>
        </p:sp>
        <p:grpSp>
          <p:nvGrpSpPr>
            <p:cNvPr id="12" name="组合 11"/>
            <p:cNvGrpSpPr/>
            <p:nvPr/>
          </p:nvGrpSpPr>
          <p:grpSpPr>
            <a:xfrm>
              <a:off x="4085400" y="1578011"/>
              <a:ext cx="1854752" cy="422357"/>
              <a:chOff x="5435732" y="1578011"/>
              <a:chExt cx="1854752" cy="422357"/>
            </a:xfrm>
          </p:grpSpPr>
          <p:grpSp>
            <p:nvGrpSpPr>
              <p:cNvPr id="80" name="组合 79"/>
              <p:cNvGrpSpPr/>
              <p:nvPr/>
            </p:nvGrpSpPr>
            <p:grpSpPr>
              <a:xfrm>
                <a:off x="5435732" y="1578011"/>
                <a:ext cx="422357" cy="422357"/>
                <a:chOff x="503238" y="1734936"/>
                <a:chExt cx="612620" cy="612620"/>
              </a:xfrm>
            </p:grpSpPr>
            <p:sp>
              <p:nvSpPr>
                <p:cNvPr id="83" name="椭圆 82"/>
                <p:cNvSpPr/>
                <p:nvPr/>
              </p:nvSpPr>
              <p:spPr>
                <a:xfrm>
                  <a:off x="503238" y="1734936"/>
                  <a:ext cx="612620" cy="612620"/>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4" name="组合 83"/>
                <p:cNvGrpSpPr/>
                <p:nvPr/>
              </p:nvGrpSpPr>
              <p:grpSpPr>
                <a:xfrm>
                  <a:off x="650052" y="1881750"/>
                  <a:ext cx="318993" cy="318993"/>
                  <a:chOff x="13405333" y="-598488"/>
                  <a:chExt cx="479425" cy="479425"/>
                </a:xfrm>
                <a:solidFill>
                  <a:schemeClr val="bg1"/>
                </a:solidFill>
              </p:grpSpPr>
              <p:sp>
                <p:nvSpPr>
                  <p:cNvPr id="85"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4"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129" name="矩形 128"/>
              <p:cNvSpPr/>
              <p:nvPr/>
            </p:nvSpPr>
            <p:spPr>
              <a:xfrm>
                <a:off x="5862633" y="1666079"/>
                <a:ext cx="1427851" cy="300082"/>
              </a:xfrm>
              <a:prstGeom prst="rect">
                <a:avLst/>
              </a:prstGeom>
            </p:spPr>
            <p:txBody>
              <a:bodyPr wrap="squar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应用举例</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grpSp>
        <p:nvGrpSpPr>
          <p:cNvPr id="17" name="组合 16"/>
          <p:cNvGrpSpPr/>
          <p:nvPr/>
        </p:nvGrpSpPr>
        <p:grpSpPr>
          <a:xfrm>
            <a:off x="8488512" y="2035565"/>
            <a:ext cx="3144689" cy="1804230"/>
            <a:chOff x="6605722" y="1578011"/>
            <a:chExt cx="2358517" cy="1353172"/>
          </a:xfrm>
        </p:grpSpPr>
        <p:sp>
          <p:nvSpPr>
            <p:cNvPr id="131" name="矩形 130"/>
            <p:cNvSpPr/>
            <p:nvPr/>
          </p:nvSpPr>
          <p:spPr>
            <a:xfrm>
              <a:off x="6605722" y="2054020"/>
              <a:ext cx="2358517" cy="877163"/>
            </a:xfrm>
            <a:prstGeom prst="rect">
              <a:avLst/>
            </a:prstGeom>
          </p:spPr>
          <p:txBody>
            <a:bodyPr wrap="square">
              <a:spAutoFit/>
            </a:bodyPr>
            <a:lstStyle/>
            <a:p>
              <a:pPr marL="285750" lvl="0" indent="-285750">
                <a:buClr>
                  <a:srgbClr val="0070C0"/>
                </a:buClr>
                <a:buFont typeface="Wingdings" panose="05000000000000000000" pitchFamily="2" charset="2"/>
                <a:buChar char="l"/>
              </a:pPr>
              <a:r>
                <a:rPr lang="zh-CN" altLang="zh-CN" sz="1400" dirty="0"/>
                <a:t>支持</a:t>
              </a:r>
              <a:r>
                <a:rPr lang="en-US" altLang="zh-CN" sz="1400" dirty="0"/>
                <a:t>Windows</a:t>
              </a:r>
              <a:r>
                <a:rPr lang="zh-CN" altLang="zh-CN" sz="1400" dirty="0"/>
                <a:t>和</a:t>
              </a:r>
              <a:r>
                <a:rPr lang="en-US" altLang="zh-CN" sz="1400" dirty="0"/>
                <a:t>Linux</a:t>
              </a:r>
              <a:r>
                <a:rPr lang="zh-CN" altLang="zh-CN" sz="1400" dirty="0"/>
                <a:t>平台</a:t>
              </a:r>
              <a:r>
                <a:rPr lang="zh-CN" altLang="zh-CN" sz="1400" dirty="0" smtClean="0"/>
                <a:t>。</a:t>
              </a:r>
              <a:endParaRPr lang="en-US" altLang="zh-CN" sz="1400" dirty="0" smtClean="0"/>
            </a:p>
            <a:p>
              <a:pPr marL="285750" lvl="0" indent="-285750">
                <a:buClr>
                  <a:srgbClr val="0070C0"/>
                </a:buClr>
                <a:buFont typeface="Wingdings" panose="05000000000000000000" pitchFamily="2" charset="2"/>
                <a:buChar char="l"/>
              </a:pPr>
              <a:r>
                <a:rPr lang="zh-CN" altLang="zh-CN" sz="1400" dirty="0" smtClean="0"/>
                <a:t>实时</a:t>
              </a:r>
              <a:r>
                <a:rPr lang="zh-CN" altLang="zh-CN" sz="1400" dirty="0"/>
                <a:t>捕获网络数据包</a:t>
              </a:r>
              <a:r>
                <a:rPr lang="zh-CN" altLang="zh-CN" sz="1400" dirty="0" smtClean="0"/>
                <a:t>。</a:t>
              </a:r>
              <a:endParaRPr lang="en-US" altLang="zh-CN" sz="1400" dirty="0" smtClean="0"/>
            </a:p>
            <a:p>
              <a:pPr marL="285750" lvl="0" indent="-285750">
                <a:buClr>
                  <a:srgbClr val="0070C0"/>
                </a:buClr>
                <a:buFont typeface="Wingdings" panose="05000000000000000000" pitchFamily="2" charset="2"/>
                <a:buChar char="l"/>
              </a:pPr>
              <a:r>
                <a:rPr lang="zh-CN" altLang="zh-CN" sz="1400" dirty="0" smtClean="0"/>
                <a:t>能够</a:t>
              </a:r>
              <a:r>
                <a:rPr lang="zh-CN" altLang="zh-CN" sz="1400" dirty="0"/>
                <a:t>显示包的详细协议信息</a:t>
              </a:r>
              <a:r>
                <a:rPr lang="zh-CN" altLang="zh-CN" sz="1400" dirty="0" smtClean="0"/>
                <a:t>。</a:t>
              </a:r>
              <a:endParaRPr lang="en-US" altLang="zh-CN" sz="1400" dirty="0" smtClean="0"/>
            </a:p>
            <a:p>
              <a:pPr marL="285750" lvl="0" indent="-285750">
                <a:buClr>
                  <a:srgbClr val="0070C0"/>
                </a:buClr>
                <a:buFont typeface="Wingdings" panose="05000000000000000000" pitchFamily="2" charset="2"/>
                <a:buChar char="l"/>
              </a:pPr>
              <a:r>
                <a:rPr lang="zh-CN" altLang="zh-CN" sz="1400" dirty="0" smtClean="0"/>
                <a:t>可以</a:t>
              </a:r>
              <a:r>
                <a:rPr lang="zh-CN" altLang="zh-CN" sz="1400" dirty="0"/>
                <a:t>打开</a:t>
              </a:r>
              <a:r>
                <a:rPr lang="en-US" altLang="zh-CN" sz="1400" dirty="0"/>
                <a:t>/</a:t>
              </a:r>
              <a:r>
                <a:rPr lang="zh-CN" altLang="zh-CN" sz="1400" dirty="0"/>
                <a:t>保存捕获的数据包</a:t>
              </a:r>
              <a:r>
                <a:rPr lang="zh-CN" altLang="zh-CN" sz="1400" dirty="0" smtClean="0"/>
                <a:t>。</a:t>
              </a:r>
              <a:endParaRPr lang="en-US" altLang="zh-CN" sz="1400" dirty="0" smtClean="0"/>
            </a:p>
            <a:p>
              <a:pPr marL="285750" lvl="0" indent="-285750">
                <a:buClr>
                  <a:srgbClr val="0070C0"/>
                </a:buClr>
                <a:buFont typeface="Wingdings" panose="05000000000000000000" pitchFamily="2" charset="2"/>
                <a:buChar char="l"/>
              </a:pPr>
              <a:r>
                <a:rPr lang="zh-CN" altLang="zh-CN" sz="1400" dirty="0" smtClean="0"/>
                <a:t>通过</a:t>
              </a:r>
              <a:r>
                <a:rPr lang="zh-CN" altLang="zh-CN" sz="1400" dirty="0"/>
                <a:t>过滤以多种色彩显示包。</a:t>
              </a:r>
            </a:p>
          </p:txBody>
        </p:sp>
        <p:sp>
          <p:nvSpPr>
            <p:cNvPr id="135" name="椭圆 134"/>
            <p:cNvSpPr/>
            <p:nvPr/>
          </p:nvSpPr>
          <p:spPr>
            <a:xfrm>
              <a:off x="6639479" y="1578011"/>
              <a:ext cx="422357" cy="422357"/>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矩形 133"/>
            <p:cNvSpPr/>
            <p:nvPr/>
          </p:nvSpPr>
          <p:spPr>
            <a:xfrm>
              <a:off x="7066380" y="1666079"/>
              <a:ext cx="1427851" cy="300082"/>
            </a:xfrm>
            <a:prstGeom prst="rect">
              <a:avLst/>
            </a:prstGeom>
          </p:spPr>
          <p:txBody>
            <a:bodyPr wrap="squar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主要特性</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19" name="组合 18"/>
          <p:cNvGrpSpPr/>
          <p:nvPr/>
        </p:nvGrpSpPr>
        <p:grpSpPr>
          <a:xfrm>
            <a:off x="5083073" y="4188205"/>
            <a:ext cx="3144689" cy="1588785"/>
            <a:chOff x="4051643" y="2893539"/>
            <a:chExt cx="2358517" cy="1191589"/>
          </a:xfrm>
        </p:grpSpPr>
        <p:sp>
          <p:nvSpPr>
            <p:cNvPr id="143" name="矩形 142"/>
            <p:cNvSpPr/>
            <p:nvPr/>
          </p:nvSpPr>
          <p:spPr>
            <a:xfrm>
              <a:off x="4051643" y="3369548"/>
              <a:ext cx="2358517" cy="715580"/>
            </a:xfrm>
            <a:prstGeom prst="rect">
              <a:avLst/>
            </a:prstGeom>
          </p:spPr>
          <p:txBody>
            <a:bodyPr wrap="square">
              <a:spAutoFit/>
            </a:bodyPr>
            <a:lstStyle/>
            <a:p>
              <a:pPr marL="285750" indent="-285750">
                <a:buClr>
                  <a:srgbClr val="0070C0"/>
                </a:buClr>
                <a:buFont typeface="Wingdings" panose="05000000000000000000" pitchFamily="2" charset="2"/>
                <a:buChar char="l"/>
              </a:pPr>
              <a:r>
                <a:rPr lang="en-US" altLang="zh-CN" sz="1400" dirty="0" err="1"/>
                <a:t>Wireshark</a:t>
              </a:r>
              <a:r>
                <a:rPr lang="zh-CN" altLang="zh-CN" sz="1400" dirty="0"/>
                <a:t>可以捕获多种网络接口类型的包，包括无线局域网接口</a:t>
              </a:r>
              <a:r>
                <a:rPr lang="zh-CN" altLang="zh-CN" sz="1400" dirty="0" smtClean="0"/>
                <a:t>。</a:t>
              </a:r>
              <a:endParaRPr lang="en-US" altLang="zh-CN" sz="1400" dirty="0" smtClean="0"/>
            </a:p>
            <a:p>
              <a:pPr marL="285750" indent="-285750">
                <a:buClr>
                  <a:srgbClr val="0070C0"/>
                </a:buClr>
                <a:buFont typeface="Wingdings" panose="05000000000000000000" pitchFamily="2" charset="2"/>
                <a:buChar char="l"/>
              </a:pPr>
              <a:r>
                <a:rPr lang="en-US" altLang="zh-CN" sz="1400" dirty="0" err="1"/>
                <a:t>Wireshark</a:t>
              </a:r>
              <a:r>
                <a:rPr lang="zh-CN" altLang="zh-CN" sz="1400" dirty="0"/>
                <a:t>可以打开多种网络分析软件捕获的包。</a:t>
              </a:r>
            </a:p>
          </p:txBody>
        </p:sp>
        <p:sp>
          <p:nvSpPr>
            <p:cNvPr id="147" name="椭圆 146"/>
            <p:cNvSpPr/>
            <p:nvPr/>
          </p:nvSpPr>
          <p:spPr>
            <a:xfrm>
              <a:off x="4085400" y="2893539"/>
              <a:ext cx="422357" cy="422357"/>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矩形 145"/>
            <p:cNvSpPr/>
            <p:nvPr/>
          </p:nvSpPr>
          <p:spPr>
            <a:xfrm>
              <a:off x="4512301" y="2981607"/>
              <a:ext cx="1427851" cy="300082"/>
            </a:xfrm>
            <a:prstGeom prst="rect">
              <a:avLst/>
            </a:prstGeom>
          </p:spPr>
          <p:txBody>
            <a:bodyPr wrap="squar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功能说明</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119" name="组合 118"/>
            <p:cNvGrpSpPr/>
            <p:nvPr/>
          </p:nvGrpSpPr>
          <p:grpSpPr>
            <a:xfrm>
              <a:off x="4187321" y="2997240"/>
              <a:ext cx="218514" cy="214955"/>
              <a:chOff x="14627708" y="5551488"/>
              <a:chExt cx="487362" cy="479425"/>
            </a:xfrm>
            <a:solidFill>
              <a:schemeClr val="bg1"/>
            </a:solidFill>
          </p:grpSpPr>
          <p:sp>
            <p:nvSpPr>
              <p:cNvPr id="120"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3"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4"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5"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6"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7"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18" name="组合 17"/>
          <p:cNvGrpSpPr/>
          <p:nvPr/>
        </p:nvGrpSpPr>
        <p:grpSpPr>
          <a:xfrm>
            <a:off x="8488512" y="4188205"/>
            <a:ext cx="3144689" cy="2450561"/>
            <a:chOff x="6605722" y="2893539"/>
            <a:chExt cx="2358517" cy="1837921"/>
          </a:xfrm>
        </p:grpSpPr>
        <p:sp>
          <p:nvSpPr>
            <p:cNvPr id="155" name="矩形 154"/>
            <p:cNvSpPr/>
            <p:nvPr/>
          </p:nvSpPr>
          <p:spPr>
            <a:xfrm>
              <a:off x="6605722" y="3369548"/>
              <a:ext cx="2358517" cy="1361912"/>
            </a:xfrm>
            <a:prstGeom prst="rect">
              <a:avLst/>
            </a:prstGeom>
          </p:spPr>
          <p:txBody>
            <a:bodyPr wrap="square">
              <a:spAutoFit/>
            </a:bodyPr>
            <a:lstStyle/>
            <a:p>
              <a:pPr marL="285750" lvl="0" indent="-285750">
                <a:buClr>
                  <a:srgbClr val="0070C0"/>
                </a:buClr>
                <a:buFont typeface="Wingdings" panose="05000000000000000000" pitchFamily="2" charset="2"/>
                <a:buChar char="l"/>
              </a:pPr>
              <a:r>
                <a:rPr lang="en-US" altLang="zh-CN" sz="1400" dirty="0" err="1"/>
                <a:t>Wireshark</a:t>
              </a:r>
              <a:r>
                <a:rPr lang="zh-CN" altLang="zh-CN" sz="1400" dirty="0"/>
                <a:t>不是入侵检测系统。如果网络发生入侵，</a:t>
              </a:r>
              <a:r>
                <a:rPr lang="en-US" altLang="zh-CN" sz="1400" dirty="0" err="1"/>
                <a:t>Wireshark</a:t>
              </a:r>
              <a:r>
                <a:rPr lang="zh-CN" altLang="zh-CN" sz="1400" dirty="0"/>
                <a:t>不会发出警告。但是如果发生了入侵，</a:t>
              </a:r>
              <a:r>
                <a:rPr lang="en-US" altLang="zh-CN" sz="1400" dirty="0" err="1"/>
                <a:t>Wireshark</a:t>
              </a:r>
              <a:r>
                <a:rPr lang="zh-CN" altLang="zh-CN" sz="1400" dirty="0"/>
                <a:t>可通过查看来了解入侵的过程</a:t>
              </a:r>
              <a:r>
                <a:rPr lang="zh-CN" altLang="zh-CN" sz="1400" dirty="0" smtClean="0"/>
                <a:t>。</a:t>
              </a:r>
              <a:endParaRPr lang="en-US" altLang="zh-CN" sz="1400" dirty="0" smtClean="0"/>
            </a:p>
            <a:p>
              <a:pPr marL="285750" lvl="0" indent="-285750">
                <a:buClr>
                  <a:srgbClr val="0070C0"/>
                </a:buClr>
                <a:buFont typeface="Wingdings" panose="05000000000000000000" pitchFamily="2" charset="2"/>
                <a:buChar char="l"/>
              </a:pPr>
              <a:r>
                <a:rPr lang="en-US" altLang="zh-CN" sz="1400" dirty="0" err="1" smtClean="0"/>
                <a:t>Wireshark</a:t>
              </a:r>
              <a:r>
                <a:rPr lang="zh-CN" altLang="zh-CN" sz="1400" dirty="0"/>
                <a:t>不会处理网络事务，它仅仅是监视网络。</a:t>
              </a:r>
              <a:r>
                <a:rPr lang="en-US" altLang="zh-CN" sz="1400" dirty="0" err="1"/>
                <a:t>Wireshark</a:t>
              </a:r>
              <a:r>
                <a:rPr lang="zh-CN" altLang="zh-CN" sz="1400" dirty="0"/>
                <a:t>不会发出网络包或做其它交互性的</a:t>
              </a:r>
              <a:r>
                <a:rPr lang="zh-CN" altLang="zh-CN" sz="1400" dirty="0" smtClean="0"/>
                <a:t>事情</a:t>
              </a:r>
              <a:r>
                <a:rPr lang="zh-CN" altLang="en-US" sz="1400" dirty="0" smtClean="0"/>
                <a:t>。</a:t>
              </a:r>
              <a:endParaRPr lang="zh-CN" altLang="zh-CN" sz="1400" dirty="0"/>
            </a:p>
          </p:txBody>
        </p:sp>
        <p:sp>
          <p:nvSpPr>
            <p:cNvPr id="156" name="椭圆 155"/>
            <p:cNvSpPr/>
            <p:nvPr/>
          </p:nvSpPr>
          <p:spPr>
            <a:xfrm>
              <a:off x="6639479" y="2893539"/>
              <a:ext cx="422357" cy="422357"/>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矩形 156"/>
            <p:cNvSpPr/>
            <p:nvPr/>
          </p:nvSpPr>
          <p:spPr>
            <a:xfrm>
              <a:off x="7066380" y="2981607"/>
              <a:ext cx="1427851" cy="300082"/>
            </a:xfrm>
            <a:prstGeom prst="rect">
              <a:avLst/>
            </a:prstGeom>
          </p:spPr>
          <p:txBody>
            <a:bodyPr wrap="squar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不具备的功能</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101" name="组合 100"/>
            <p:cNvGrpSpPr/>
            <p:nvPr/>
          </p:nvGrpSpPr>
          <p:grpSpPr>
            <a:xfrm>
              <a:off x="6754411" y="2998032"/>
              <a:ext cx="212641" cy="213370"/>
              <a:chOff x="13416445" y="3094038"/>
              <a:chExt cx="463550" cy="465138"/>
            </a:xfrm>
            <a:solidFill>
              <a:schemeClr val="bg1"/>
            </a:solidFill>
          </p:grpSpPr>
          <p:sp>
            <p:nvSpPr>
              <p:cNvPr id="102"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3"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48</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0246" y="1860676"/>
            <a:ext cx="4080145" cy="4080145"/>
          </a:xfrm>
          <a:prstGeom prst="rect">
            <a:avLst/>
          </a:prstGeom>
        </p:spPr>
      </p:pic>
    </p:spTree>
    <p:extLst>
      <p:ext uri="{BB962C8B-B14F-4D97-AF65-F5344CB8AC3E}">
        <p14:creationId xmlns:p14="http://schemas.microsoft.com/office/powerpoint/2010/main" val="757969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25" presetClass="entr" presetSubtype="0" fill="hold" nodeType="withEffect">
                                  <p:stCondLst>
                                    <p:cond delay="15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9" dur="1000" fill="hold"/>
                                        <p:tgtEl>
                                          <p:spTgt spid="16"/>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16"/>
                                        </p:tgtEl>
                                      </p:cBhvr>
                                    </p:animEffect>
                                  </p:childTnLst>
                                </p:cTn>
                              </p:par>
                              <p:par>
                                <p:cTn id="24" presetID="25" presetClass="entr" presetSubtype="0" fill="hold" nodeType="withEffect">
                                  <p:stCondLst>
                                    <p:cond delay="175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9" dur="1000" fill="hold"/>
                                        <p:tgtEl>
                                          <p:spTgt spid="17"/>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17"/>
                                        </p:tgtEl>
                                      </p:cBhvr>
                                    </p:animEffect>
                                  </p:childTnLst>
                                </p:cTn>
                              </p:par>
                              <p:par>
                                <p:cTn id="34" presetID="25" presetClass="entr" presetSubtype="0" fill="hold" nodeType="withEffect">
                                  <p:stCondLst>
                                    <p:cond delay="200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39" dur="1000" fill="hold"/>
                                        <p:tgtEl>
                                          <p:spTgt spid="19"/>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19"/>
                                        </p:tgtEl>
                                      </p:cBhvr>
                                    </p:animEffect>
                                  </p:childTnLst>
                                </p:cTn>
                              </p:par>
                              <p:par>
                                <p:cTn id="44" presetID="25" presetClass="entr" presetSubtype="0" fill="hold" nodeType="withEffect">
                                  <p:stCondLst>
                                    <p:cond delay="225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49" dur="1000" fill="hold"/>
                                        <p:tgtEl>
                                          <p:spTgt spid="18"/>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653769"/>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可以从网站</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http://www.wireshark.org/download.html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下载最新版本的</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Wireshark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或</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Linux</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平台安装或运行</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Wireshark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图为</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Wireshark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捕获的协议簇。</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49</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7048725" cy="1085340"/>
            <a:chOff x="412490" y="524010"/>
            <a:chExt cx="5286546" cy="814005"/>
          </a:xfrm>
        </p:grpSpPr>
        <p:sp>
          <p:nvSpPr>
            <p:cNvPr id="87" name="矩形 86"/>
            <p:cNvSpPr/>
            <p:nvPr/>
          </p:nvSpPr>
          <p:spPr>
            <a:xfrm>
              <a:off x="412490" y="524010"/>
              <a:ext cx="5286546" cy="530915"/>
            </a:xfrm>
            <a:prstGeom prst="rect">
              <a:avLst/>
            </a:prstGeom>
          </p:spPr>
          <p:txBody>
            <a:bodyPr wrap="none">
              <a:spAutoFit/>
            </a:bodyPr>
            <a:lstStyle/>
            <a:p>
              <a:r>
                <a:rPr lang="en-US" altLang="zh-CN" sz="4000" dirty="0" err="1">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Wireshark</a:t>
              </a:r>
              <a:r>
                <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网络协议分析工具</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2074127" cy="346249"/>
            </a:xfrm>
            <a:prstGeom prst="rect">
              <a:avLst/>
            </a:prstGeom>
          </p:spPr>
          <p:txBody>
            <a:bodyPr wrap="none">
              <a:spAutoFit/>
            </a:bodyPr>
            <a:lstStyle/>
            <a:p>
              <a:r>
                <a:rPr lang="en-US" altLang="zh-CN" sz="2400" dirty="0" err="1"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Wireshark</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的安装</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8534" y="2839358"/>
            <a:ext cx="4907587" cy="3499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2079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7170"/>
                                        </p:tgtEl>
                                        <p:attrNameLst>
                                          <p:attrName>style.visibility</p:attrName>
                                        </p:attrNameLst>
                                      </p:cBhvr>
                                      <p:to>
                                        <p:strVal val="visible"/>
                                      </p:to>
                                    </p:set>
                                    <p:animEffect transition="in" filter="fade">
                                      <p:cBhvr>
                                        <p:cTn id="11" dur="500"/>
                                        <p:tgtEl>
                                          <p:spTgt spid="7170"/>
                                        </p:tgtEl>
                                      </p:cBhvr>
                                    </p:animEffect>
                                    <p:anim calcmode="lin" valueType="num">
                                      <p:cBhvr>
                                        <p:cTn id="12" dur="500" fill="hold"/>
                                        <p:tgtEl>
                                          <p:spTgt spid="7170"/>
                                        </p:tgtEl>
                                        <p:attrNameLst>
                                          <p:attrName>ppt_x</p:attrName>
                                        </p:attrNameLst>
                                      </p:cBhvr>
                                      <p:tavLst>
                                        <p:tav tm="0">
                                          <p:val>
                                            <p:strVal val="#ppt_x"/>
                                          </p:val>
                                        </p:tav>
                                        <p:tav tm="100000">
                                          <p:val>
                                            <p:strVal val="#ppt_x"/>
                                          </p:val>
                                        </p:tav>
                                      </p:tavLst>
                                    </p:anim>
                                    <p:anim calcmode="lin" valueType="num">
                                      <p:cBhvr>
                                        <p:cTn id="13" dur="5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49988" y="698680"/>
            <a:ext cx="3775394" cy="1085340"/>
            <a:chOff x="412490" y="524010"/>
            <a:chExt cx="2831546" cy="814005"/>
          </a:xfrm>
        </p:grpSpPr>
        <p:sp>
          <p:nvSpPr>
            <p:cNvPr id="2" name="矩形 1"/>
            <p:cNvSpPr/>
            <p:nvPr/>
          </p:nvSpPr>
          <p:spPr>
            <a:xfrm>
              <a:off x="412490" y="524010"/>
              <a:ext cx="2831546" cy="530914"/>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网络的层次结构</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991766"/>
              <a:ext cx="2215992"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邮政系统的层次结构</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20" name="矩形 19"/>
          <p:cNvSpPr/>
          <p:nvPr/>
        </p:nvSpPr>
        <p:spPr>
          <a:xfrm>
            <a:off x="549988" y="1781023"/>
            <a:ext cx="10964680" cy="627223"/>
          </a:xfrm>
          <a:prstGeom prst="rect">
            <a:avLst/>
          </a:prstGeom>
        </p:spPr>
        <p:txBody>
          <a:bodyPr wrap="square">
            <a:spAutoFit/>
          </a:bodyPr>
          <a:lstStyle/>
          <a:p>
            <a:pPr>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对网络进行层次划分就是将计算机网络这个庞大的、复杂的问题划分成若干较小的、简单的问题。通过“分而治之”，解决这些较小的、简单的问题，从而解决计算机网络这个大问题。</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048" name="组合 2047"/>
          <p:cNvGrpSpPr/>
          <p:nvPr/>
        </p:nvGrpSpPr>
        <p:grpSpPr>
          <a:xfrm>
            <a:off x="670984" y="2766239"/>
            <a:ext cx="5446295" cy="1488165"/>
            <a:chOff x="503238" y="2074680"/>
            <a:chExt cx="4084721" cy="1116124"/>
          </a:xfrm>
        </p:grpSpPr>
        <p:sp>
          <p:nvSpPr>
            <p:cNvPr id="21" name="矩形 20"/>
            <p:cNvSpPr/>
            <p:nvPr/>
          </p:nvSpPr>
          <p:spPr>
            <a:xfrm>
              <a:off x="503238" y="2074680"/>
              <a:ext cx="4021008" cy="1116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755576" y="2074680"/>
              <a:ext cx="435629" cy="510342"/>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矩形 24"/>
            <p:cNvSpPr/>
            <p:nvPr/>
          </p:nvSpPr>
          <p:spPr>
            <a:xfrm>
              <a:off x="753786" y="2607754"/>
              <a:ext cx="435629" cy="360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矩形 28"/>
            <p:cNvSpPr/>
            <p:nvPr/>
          </p:nvSpPr>
          <p:spPr>
            <a:xfrm>
              <a:off x="1475656" y="2459781"/>
              <a:ext cx="3112303" cy="700865"/>
            </a:xfrm>
            <a:prstGeom prst="rect">
              <a:avLst/>
            </a:prstGeom>
          </p:spPr>
          <p:txBody>
            <a:bodyPr wrap="square">
              <a:spAutoFit/>
            </a:bodyPr>
            <a:lstStyle/>
            <a:p>
              <a:pPr marL="285750" indent="-285750">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发信方与收信方的层次相等，方向相反。</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nSpc>
                  <a:spcPct val="114000"/>
                </a:lnSpc>
                <a:buClr>
                  <a:srgbClr val="0070C0"/>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发信</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人需按照标准书写地址、姓名等。</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邮局需按照信封上信息按要求完成邮寄。</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1475656" y="2175057"/>
              <a:ext cx="1633545" cy="253916"/>
            </a:xfrm>
            <a:prstGeom prst="rect">
              <a:avLst/>
            </a:prstGeom>
          </p:spPr>
          <p:txBody>
            <a:bodyPr wrap="square">
              <a:spAutoFit/>
            </a:bodyPr>
            <a:lstStyle/>
            <a:p>
              <a:r>
                <a:rPr lang="zh-CN" altLang="en-US" sz="1600" dirty="0" smtClean="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rPr>
                <a:t>收发信件的步骤</a:t>
              </a:r>
              <a:endParaRPr lang="en-US" altLang="zh-CN" sz="1600" dirty="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7" name="矩形 36"/>
            <p:cNvSpPr/>
            <p:nvPr/>
          </p:nvSpPr>
          <p:spPr>
            <a:xfrm>
              <a:off x="691864" y="2110085"/>
              <a:ext cx="576064" cy="438581"/>
            </a:xfrm>
            <a:prstGeom prst="rect">
              <a:avLst/>
            </a:prstGeom>
          </p:spPr>
          <p:txBody>
            <a:bodyPr wrap="square">
              <a:spAutoFit/>
            </a:bodyPr>
            <a:lstStyle/>
            <a:p>
              <a:pPr algn="ctr"/>
              <a:r>
                <a:rPr lang="en-US" altLang="zh-CN" sz="3200" dirty="0" smtClean="0">
                  <a:solidFill>
                    <a:schemeClr val="bg1"/>
                  </a:solidFill>
                  <a:latin typeface="Century Gothic" panose="020B0502020202020204" pitchFamily="34" charset="0"/>
                  <a:cs typeface="Arial" panose="020B0604020202020204" pitchFamily="34" charset="0"/>
                </a:rPr>
                <a:t>01</a:t>
              </a:r>
              <a:endParaRPr lang="en-US" altLang="zh-CN" sz="32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23091"/>
            </a:xfrm>
            <a:prstGeom prst="rect">
              <a:avLst/>
            </a:prstGeom>
          </p:spPr>
          <p:txBody>
            <a:bodyPr wrap="square">
              <a:spAutoFit/>
            </a:bodyPr>
            <a:lstStyle/>
            <a:p>
              <a:r>
                <a:rPr lang="en-US" altLang="zh-CN" sz="1333" dirty="0" smtClean="0">
                  <a:solidFill>
                    <a:schemeClr val="bg1"/>
                  </a:solidFill>
                  <a:latin typeface="Century Gothic" panose="020B0502020202020204" pitchFamily="34" charset="0"/>
                  <a:cs typeface="Arial" panose="020B0604020202020204" pitchFamily="34" charset="0"/>
                </a:rPr>
                <a:t>  1st</a:t>
              </a:r>
              <a:endParaRPr lang="en-US" altLang="zh-CN" sz="1333" dirty="0">
                <a:solidFill>
                  <a:schemeClr val="bg1"/>
                </a:solidFill>
                <a:latin typeface="Century Gothic" panose="020B0502020202020204" pitchFamily="34" charset="0"/>
                <a:cs typeface="Arial" panose="020B0604020202020204" pitchFamily="34" charset="0"/>
              </a:endParaRPr>
            </a:p>
          </p:txBody>
        </p:sp>
      </p:grpSp>
      <p:grpSp>
        <p:nvGrpSpPr>
          <p:cNvPr id="2049" name="组合 2048"/>
          <p:cNvGrpSpPr/>
          <p:nvPr/>
        </p:nvGrpSpPr>
        <p:grpSpPr>
          <a:xfrm>
            <a:off x="670984" y="4485115"/>
            <a:ext cx="5361344" cy="1814085"/>
            <a:chOff x="503238" y="3363837"/>
            <a:chExt cx="4021008" cy="1360564"/>
          </a:xfrm>
        </p:grpSpPr>
        <p:sp>
          <p:nvSpPr>
            <p:cNvPr id="31" name="矩形 30"/>
            <p:cNvSpPr/>
            <p:nvPr/>
          </p:nvSpPr>
          <p:spPr>
            <a:xfrm>
              <a:off x="503238" y="3363837"/>
              <a:ext cx="4021008" cy="13605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755576" y="3363838"/>
              <a:ext cx="435629" cy="510342"/>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矩形 32"/>
            <p:cNvSpPr/>
            <p:nvPr/>
          </p:nvSpPr>
          <p:spPr>
            <a:xfrm>
              <a:off x="755576" y="3896912"/>
              <a:ext cx="435629" cy="360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矩形 33"/>
            <p:cNvSpPr/>
            <p:nvPr/>
          </p:nvSpPr>
          <p:spPr>
            <a:xfrm>
              <a:off x="1475656" y="3710838"/>
              <a:ext cx="2988332" cy="911403"/>
            </a:xfrm>
            <a:prstGeom prst="rect">
              <a:avLst/>
            </a:prstGeom>
          </p:spPr>
          <p:txBody>
            <a:bodyPr wrap="square">
              <a:spAutoFit/>
            </a:bodyPr>
            <a:lstStyle/>
            <a:p>
              <a:pPr marL="285750" indent="-285750">
                <a:lnSpc>
                  <a:spcPct val="114000"/>
                </a:lnSpc>
                <a:buClr>
                  <a:srgbClr val="00A7AA"/>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信件传输工作分为</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三个层次：用户、邮局和运输部门，每个层次完成</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各自任务。</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nSpc>
                  <a:spcPct val="114000"/>
                </a:lnSpc>
                <a:buClr>
                  <a:srgbClr val="00A7AA"/>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用户</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利用邮局的投递服务，</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邮局通过运输服务、完成</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信件的投递功能。</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5" name="矩形 34"/>
            <p:cNvSpPr/>
            <p:nvPr/>
          </p:nvSpPr>
          <p:spPr>
            <a:xfrm>
              <a:off x="1475656" y="3454690"/>
              <a:ext cx="1633545" cy="253915"/>
            </a:xfrm>
            <a:prstGeom prst="rect">
              <a:avLst/>
            </a:prstGeom>
          </p:spPr>
          <p:txBody>
            <a:bodyPr wrap="square">
              <a:spAutoFit/>
            </a:bodyPr>
            <a:lstStyle/>
            <a:p>
              <a:r>
                <a:rPr lang="zh-CN" altLang="en-US" sz="1600" dirty="0" smtClean="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rPr>
                <a:t>层次划分</a:t>
              </a:r>
              <a:endParaRPr lang="en-US" altLang="zh-CN" sz="1600" dirty="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3" name="矩形 42"/>
            <p:cNvSpPr/>
            <p:nvPr/>
          </p:nvSpPr>
          <p:spPr>
            <a:xfrm>
              <a:off x="691864" y="3412515"/>
              <a:ext cx="576064" cy="438581"/>
            </a:xfrm>
            <a:prstGeom prst="rect">
              <a:avLst/>
            </a:prstGeom>
          </p:spPr>
          <p:txBody>
            <a:bodyPr wrap="square">
              <a:spAutoFit/>
            </a:bodyPr>
            <a:lstStyle/>
            <a:p>
              <a:pPr algn="ctr"/>
              <a:r>
                <a:rPr lang="en-US" altLang="zh-CN" sz="3200" dirty="0" smtClean="0">
                  <a:solidFill>
                    <a:schemeClr val="bg1"/>
                  </a:solidFill>
                  <a:latin typeface="Century Gothic" panose="020B0502020202020204" pitchFamily="34" charset="0"/>
                  <a:cs typeface="Arial" panose="020B0604020202020204" pitchFamily="34" charset="0"/>
                </a:rPr>
                <a:t>02</a:t>
              </a:r>
              <a:endParaRPr lang="en-US" altLang="zh-CN" sz="3200" dirty="0">
                <a:solidFill>
                  <a:schemeClr val="bg1"/>
                </a:solidFill>
                <a:latin typeface="Century Gothic" panose="020B0502020202020204" pitchFamily="34" charset="0"/>
                <a:cs typeface="Arial" panose="020B0604020202020204" pitchFamily="34" charset="0"/>
              </a:endParaRPr>
            </a:p>
          </p:txBody>
        </p:sp>
        <p:sp>
          <p:nvSpPr>
            <p:cNvPr id="44" name="矩形 43"/>
            <p:cNvSpPr/>
            <p:nvPr/>
          </p:nvSpPr>
          <p:spPr>
            <a:xfrm>
              <a:off x="737655" y="3967094"/>
              <a:ext cx="471633" cy="223090"/>
            </a:xfrm>
            <a:prstGeom prst="rect">
              <a:avLst/>
            </a:prstGeom>
          </p:spPr>
          <p:txBody>
            <a:bodyPr wrap="square">
              <a:spAutoFit/>
            </a:bodyPr>
            <a:lstStyle/>
            <a:p>
              <a:r>
                <a:rPr lang="en-US" altLang="zh-CN" sz="1333" dirty="0" smtClean="0">
                  <a:solidFill>
                    <a:schemeClr val="bg1"/>
                  </a:solidFill>
                  <a:latin typeface="Century Gothic" panose="020B0502020202020204" pitchFamily="34" charset="0"/>
                  <a:cs typeface="Arial" panose="020B0604020202020204" pitchFamily="34" charset="0"/>
                </a:rPr>
                <a:t>  1st</a:t>
              </a:r>
              <a:endParaRPr lang="en-US" altLang="zh-CN" sz="1333" dirty="0">
                <a:solidFill>
                  <a:schemeClr val="bg1"/>
                </a:solidFill>
                <a:latin typeface="Century Gothic" panose="020B0502020202020204" pitchFamily="34" charset="0"/>
                <a:cs typeface="Arial" panose="020B0604020202020204" pitchFamily="34" charset="0"/>
              </a:endParaRPr>
            </a:p>
          </p:txBody>
        </p:sp>
      </p:grpSp>
      <p:grpSp>
        <p:nvGrpSpPr>
          <p:cNvPr id="36" name="组合 35"/>
          <p:cNvGrpSpPr/>
          <p:nvPr/>
        </p:nvGrpSpPr>
        <p:grpSpPr>
          <a:xfrm>
            <a:off x="11856640" y="548680"/>
            <a:ext cx="335360" cy="882400"/>
            <a:chOff x="8892480" y="411510"/>
            <a:chExt cx="251520" cy="661800"/>
          </a:xfrm>
        </p:grpSpPr>
        <p:sp>
          <p:nvSpPr>
            <p:cNvPr id="39" name="矩形 38"/>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05</a:t>
              </a:r>
              <a:endParaRPr lang="zh-CN" altLang="en-US" sz="1067" dirty="0">
                <a:solidFill>
                  <a:schemeClr val="bg1"/>
                </a:solidFill>
                <a:latin typeface="Century Gothic" panose="020B0502020202020204" pitchFamily="34" charset="0"/>
              </a:endParaRPr>
            </a:p>
          </p:txBody>
        </p:sp>
        <p:grpSp>
          <p:nvGrpSpPr>
            <p:cNvPr id="41" name="组合 40"/>
            <p:cNvGrpSpPr/>
            <p:nvPr/>
          </p:nvGrpSpPr>
          <p:grpSpPr>
            <a:xfrm>
              <a:off x="8964240" y="819459"/>
              <a:ext cx="108000" cy="7834"/>
              <a:chOff x="8953171" y="848034"/>
              <a:chExt cx="130138" cy="7834"/>
            </a:xfrm>
          </p:grpSpPr>
          <p:cxnSp>
            <p:nvCxnSpPr>
              <p:cNvPr id="42" name="直接连接符 41"/>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1026" name="Picture 2" descr="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1946" y="3156491"/>
            <a:ext cx="5319813" cy="2618561"/>
          </a:xfrm>
          <a:prstGeom prst="rect">
            <a:avLst/>
          </a:prstGeom>
          <a:solidFill>
            <a:schemeClr val="bg1"/>
          </a:solidFill>
          <a:ln>
            <a:noFill/>
          </a:ln>
        </p:spPr>
      </p:pic>
    </p:spTree>
    <p:extLst>
      <p:ext uri="{BB962C8B-B14F-4D97-AF65-F5344CB8AC3E}">
        <p14:creationId xmlns:p14="http://schemas.microsoft.com/office/powerpoint/2010/main" val="786956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600"/>
                                        <p:tgtEl>
                                          <p:spTgt spid="22"/>
                                        </p:tgtEl>
                                      </p:cBhvr>
                                    </p:animEffect>
                                    <p:anim calcmode="lin" valueType="num">
                                      <p:cBhvr>
                                        <p:cTn id="8" dur="600" fill="hold"/>
                                        <p:tgtEl>
                                          <p:spTgt spid="22"/>
                                        </p:tgtEl>
                                        <p:attrNameLst>
                                          <p:attrName>ppt_x</p:attrName>
                                        </p:attrNameLst>
                                      </p:cBhvr>
                                      <p:tavLst>
                                        <p:tav tm="0">
                                          <p:val>
                                            <p:strVal val="#ppt_x"/>
                                          </p:val>
                                        </p:tav>
                                        <p:tav tm="100000">
                                          <p:val>
                                            <p:strVal val="#ppt_x"/>
                                          </p:val>
                                        </p:tav>
                                      </p:tavLst>
                                    </p:anim>
                                    <p:anim calcmode="lin" valueType="num">
                                      <p:cBhvr>
                                        <p:cTn id="9" dur="600" fill="hold"/>
                                        <p:tgtEl>
                                          <p:spTgt spid="2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18" presetClass="entr" presetSubtype="9" fill="hold" nodeType="withEffect">
                                  <p:stCondLst>
                                    <p:cond delay="1000"/>
                                  </p:stCondLst>
                                  <p:childTnLst>
                                    <p:set>
                                      <p:cBhvr>
                                        <p:cTn id="15" dur="1" fill="hold">
                                          <p:stCondLst>
                                            <p:cond delay="0"/>
                                          </p:stCondLst>
                                        </p:cTn>
                                        <p:tgtEl>
                                          <p:spTgt spid="1026"/>
                                        </p:tgtEl>
                                        <p:attrNameLst>
                                          <p:attrName>style.visibility</p:attrName>
                                        </p:attrNameLst>
                                      </p:cBhvr>
                                      <p:to>
                                        <p:strVal val="visible"/>
                                      </p:to>
                                    </p:set>
                                    <p:animEffect transition="in" filter="strips(upLeft)">
                                      <p:cBhvr>
                                        <p:cTn id="16" dur="1000"/>
                                        <p:tgtEl>
                                          <p:spTgt spid="1026"/>
                                        </p:tgtEl>
                                      </p:cBhvr>
                                    </p:animEffect>
                                  </p:childTnLst>
                                </p:cTn>
                              </p:par>
                              <p:par>
                                <p:cTn id="17" presetID="12" presetClass="entr" presetSubtype="2" fill="hold" nodeType="withEffect">
                                  <p:stCondLst>
                                    <p:cond delay="2000"/>
                                  </p:stCondLst>
                                  <p:childTnLst>
                                    <p:set>
                                      <p:cBhvr>
                                        <p:cTn id="18" dur="1" fill="hold">
                                          <p:stCondLst>
                                            <p:cond delay="0"/>
                                          </p:stCondLst>
                                        </p:cTn>
                                        <p:tgtEl>
                                          <p:spTgt spid="2048"/>
                                        </p:tgtEl>
                                        <p:attrNameLst>
                                          <p:attrName>style.visibility</p:attrName>
                                        </p:attrNameLst>
                                      </p:cBhvr>
                                      <p:to>
                                        <p:strVal val="visible"/>
                                      </p:to>
                                    </p:set>
                                    <p:anim calcmode="lin" valueType="num">
                                      <p:cBhvr additive="base">
                                        <p:cTn id="19" dur="500"/>
                                        <p:tgtEl>
                                          <p:spTgt spid="2048"/>
                                        </p:tgtEl>
                                        <p:attrNameLst>
                                          <p:attrName>ppt_x</p:attrName>
                                        </p:attrNameLst>
                                      </p:cBhvr>
                                      <p:tavLst>
                                        <p:tav tm="0">
                                          <p:val>
                                            <p:strVal val="#ppt_x+#ppt_w*1.125000"/>
                                          </p:val>
                                        </p:tav>
                                        <p:tav tm="100000">
                                          <p:val>
                                            <p:strVal val="#ppt_x"/>
                                          </p:val>
                                        </p:tav>
                                      </p:tavLst>
                                    </p:anim>
                                    <p:animEffect transition="in" filter="wipe(left)">
                                      <p:cBhvr>
                                        <p:cTn id="20" dur="500"/>
                                        <p:tgtEl>
                                          <p:spTgt spid="2048"/>
                                        </p:tgtEl>
                                      </p:cBhvr>
                                    </p:animEffect>
                                  </p:childTnLst>
                                </p:cTn>
                              </p:par>
                              <p:par>
                                <p:cTn id="21" presetID="12" presetClass="entr" presetSubtype="2" fill="hold" nodeType="withEffect">
                                  <p:stCondLst>
                                    <p:cond delay="2500"/>
                                  </p:stCondLst>
                                  <p:childTnLst>
                                    <p:set>
                                      <p:cBhvr>
                                        <p:cTn id="22" dur="1" fill="hold">
                                          <p:stCondLst>
                                            <p:cond delay="0"/>
                                          </p:stCondLst>
                                        </p:cTn>
                                        <p:tgtEl>
                                          <p:spTgt spid="2049"/>
                                        </p:tgtEl>
                                        <p:attrNameLst>
                                          <p:attrName>style.visibility</p:attrName>
                                        </p:attrNameLst>
                                      </p:cBhvr>
                                      <p:to>
                                        <p:strVal val="visible"/>
                                      </p:to>
                                    </p:set>
                                    <p:anim calcmode="lin" valueType="num">
                                      <p:cBhvr additive="base">
                                        <p:cTn id="23" dur="500"/>
                                        <p:tgtEl>
                                          <p:spTgt spid="2049"/>
                                        </p:tgtEl>
                                        <p:attrNameLst>
                                          <p:attrName>ppt_x</p:attrName>
                                        </p:attrNameLst>
                                      </p:cBhvr>
                                      <p:tavLst>
                                        <p:tav tm="0">
                                          <p:val>
                                            <p:strVal val="#ppt_x+#ppt_w*1.125000"/>
                                          </p:val>
                                        </p:tav>
                                        <p:tav tm="100000">
                                          <p:val>
                                            <p:strVal val="#ppt_x"/>
                                          </p:val>
                                        </p:tav>
                                      </p:tavLst>
                                    </p:anim>
                                    <p:animEffect transition="in" filter="wipe(left)">
                                      <p:cBhvr>
                                        <p:cTn id="24"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248498" y="2264228"/>
            <a:ext cx="4526660" cy="3843493"/>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4" name="组合 13"/>
          <p:cNvGrpSpPr/>
          <p:nvPr/>
        </p:nvGrpSpPr>
        <p:grpSpPr>
          <a:xfrm>
            <a:off x="549988" y="698680"/>
            <a:ext cx="5620449" cy="1141487"/>
            <a:chOff x="412490" y="524010"/>
            <a:chExt cx="4215337" cy="856115"/>
          </a:xfrm>
        </p:grpSpPr>
        <p:sp>
          <p:nvSpPr>
            <p:cNvPr id="2" name="矩形 1"/>
            <p:cNvSpPr/>
            <p:nvPr/>
          </p:nvSpPr>
          <p:spPr>
            <a:xfrm>
              <a:off x="412490" y="524010"/>
              <a:ext cx="1677383" cy="530914"/>
            </a:xfrm>
            <a:prstGeom prst="rect">
              <a:avLst/>
            </a:prstGeom>
          </p:spPr>
          <p:txBody>
            <a:bodyPr wrap="none">
              <a:spAutoFit/>
            </a:bodyPr>
            <a:lstStyle/>
            <a:p>
              <a:r>
                <a:rPr lang="zh-CN" altLang="en-US" sz="4000" dirty="0" smtClean="0">
                  <a:solidFill>
                    <a:srgbClr val="00A7AA"/>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0A7AA"/>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33876"/>
              <a:ext cx="4215337"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使用 </a:t>
              </a:r>
              <a:r>
                <a:rPr lang="en-US" altLang="zh-CN" sz="2400" dirty="0" err="1"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Wireshark</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捕获并分析协议数据包</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6666879" y="1529370"/>
            <a:ext cx="3439647" cy="4578351"/>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73" name="组合 72"/>
          <p:cNvGrpSpPr/>
          <p:nvPr/>
        </p:nvGrpSpPr>
        <p:grpSpPr>
          <a:xfrm>
            <a:off x="1330452" y="2530143"/>
            <a:ext cx="4320893" cy="3390480"/>
            <a:chOff x="5900720" y="1014089"/>
            <a:chExt cx="3240670" cy="2542867"/>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5" name="矩形 74"/>
            <p:cNvSpPr/>
            <p:nvPr/>
          </p:nvSpPr>
          <p:spPr>
            <a:xfrm>
              <a:off x="6358359" y="1014089"/>
              <a:ext cx="2783031" cy="2542867"/>
            </a:xfrm>
            <a:prstGeom prst="rect">
              <a:avLst/>
            </a:prstGeom>
          </p:spPr>
          <p:txBody>
            <a:bodyPr wrap="square">
              <a:spAutoFit/>
            </a:bodyPr>
            <a:lstStyle/>
            <a:p>
              <a:pPr lvl="0">
                <a:lnSpc>
                  <a:spcPct val="114000"/>
                </a:lnSpc>
              </a:pPr>
              <a:r>
                <a:rPr lang="zh-CN" altLang="en-US" sz="2800" dirty="0">
                  <a:solidFill>
                    <a:prstClr val="white"/>
                  </a:solidFill>
                  <a:latin typeface="MStiffHei HKS UltraBold" panose="00000900000000000000" pitchFamily="2" charset="-120"/>
                  <a:ea typeface="MStiffHei HKS UltraBold" panose="00000900000000000000" pitchFamily="2" charset="-120"/>
                  <a:cs typeface="Arial" panose="020B0604020202020204" pitchFamily="34" charset="0"/>
                </a:rPr>
                <a:t>任务实施条件：</a:t>
              </a:r>
              <a:endParaRPr lang="en-US" altLang="zh-CN" sz="2800" dirty="0">
                <a:solidFill>
                  <a:prstClr val="white"/>
                </a:solidFill>
                <a:latin typeface="MStiffHei HKS UltraBold" panose="00000900000000000000" pitchFamily="2" charset="-120"/>
                <a:ea typeface="MStiffHei HKS UltraBold" panose="00000900000000000000" pitchFamily="2" charset="-120"/>
                <a:cs typeface="Arial" panose="020B0604020202020204" pitchFamily="34" charset="0"/>
              </a:endParaRPr>
            </a:p>
            <a:p>
              <a:pPr marL="342900" lvl="0" indent="-342900">
                <a:lnSpc>
                  <a:spcPct val="114000"/>
                </a:lnSpc>
                <a:buFont typeface="Wingdings" panose="05000000000000000000" pitchFamily="2" charset="2"/>
                <a:buChar char="l"/>
              </a:pPr>
              <a:r>
                <a:rPr lang="zh-CN" altLang="en-US" sz="2000" dirty="0">
                  <a:solidFill>
                    <a:prstClr val="white"/>
                  </a:solidFill>
                  <a:latin typeface="Century Gothic" panose="020B0502020202020204" pitchFamily="34" charset="0"/>
                  <a:cs typeface="Arial" panose="020B0604020202020204" pitchFamily="34" charset="0"/>
                </a:rPr>
                <a:t>两台安装</a:t>
              </a:r>
              <a:r>
                <a:rPr lang="en-US" altLang="zh-CN" sz="2000" dirty="0">
                  <a:solidFill>
                    <a:prstClr val="white"/>
                  </a:solidFill>
                  <a:latin typeface="Century Gothic" panose="020B0502020202020204" pitchFamily="34" charset="0"/>
                  <a:cs typeface="Arial" panose="020B0604020202020204" pitchFamily="34" charset="0"/>
                </a:rPr>
                <a:t>Windows 2003/XP</a:t>
              </a:r>
              <a:r>
                <a:rPr lang="zh-CN" altLang="en-US" sz="2000" dirty="0">
                  <a:solidFill>
                    <a:prstClr val="white"/>
                  </a:solidFill>
                  <a:latin typeface="Century Gothic" panose="020B0502020202020204" pitchFamily="34" charset="0"/>
                  <a:cs typeface="Arial" panose="020B0604020202020204" pitchFamily="34" charset="0"/>
                </a:rPr>
                <a:t>的计算机（一台安装有</a:t>
              </a:r>
              <a:r>
                <a:rPr lang="en-US" altLang="zh-CN" sz="2000" dirty="0">
                  <a:solidFill>
                    <a:prstClr val="white"/>
                  </a:solidFill>
                  <a:latin typeface="Century Gothic" panose="020B0502020202020204" pitchFamily="34" charset="0"/>
                  <a:cs typeface="Arial" panose="020B0604020202020204" pitchFamily="34" charset="0"/>
                </a:rPr>
                <a:t>Windows 2003</a:t>
              </a:r>
              <a:r>
                <a:rPr lang="zh-CN" altLang="en-US" sz="2000" dirty="0">
                  <a:solidFill>
                    <a:prstClr val="white"/>
                  </a:solidFill>
                  <a:latin typeface="Century Gothic" panose="020B0502020202020204" pitchFamily="34" charset="0"/>
                  <a:cs typeface="Arial" panose="020B0604020202020204" pitchFamily="34" charset="0"/>
                </a:rPr>
                <a:t>，一台安装有</a:t>
              </a:r>
              <a:r>
                <a:rPr lang="en-US" altLang="zh-CN" sz="2000" dirty="0">
                  <a:solidFill>
                    <a:prstClr val="white"/>
                  </a:solidFill>
                  <a:latin typeface="Century Gothic" panose="020B0502020202020204" pitchFamily="34" charset="0"/>
                  <a:cs typeface="Arial" panose="020B0604020202020204" pitchFamily="34" charset="0"/>
                </a:rPr>
                <a:t>Windows XP</a:t>
              </a:r>
              <a:r>
                <a:rPr lang="zh-CN" altLang="en-US" sz="2000" dirty="0" smtClean="0">
                  <a:solidFill>
                    <a:prstClr val="white"/>
                  </a:solidFill>
                  <a:latin typeface="Century Gothic" panose="020B0502020202020204" pitchFamily="34" charset="0"/>
                  <a:cs typeface="Arial" panose="020B0604020202020204" pitchFamily="34" charset="0"/>
                </a:rPr>
                <a:t>）</a:t>
              </a:r>
              <a:endParaRPr lang="en-US" altLang="zh-CN" sz="2000" dirty="0" smtClean="0">
                <a:solidFill>
                  <a:prstClr val="white"/>
                </a:solidFill>
                <a:latin typeface="Century Gothic" panose="020B0502020202020204" pitchFamily="34" charset="0"/>
                <a:cs typeface="Arial" panose="020B0604020202020204" pitchFamily="34" charset="0"/>
              </a:endParaRPr>
            </a:p>
            <a:p>
              <a:pPr marL="342900" lvl="0" indent="-342900">
                <a:lnSpc>
                  <a:spcPct val="114000"/>
                </a:lnSpc>
                <a:buFont typeface="Wingdings" panose="05000000000000000000" pitchFamily="2" charset="2"/>
                <a:buChar char="l"/>
              </a:pPr>
              <a:r>
                <a:rPr lang="en-US" altLang="zh-CN" sz="2000" dirty="0" smtClean="0">
                  <a:solidFill>
                    <a:prstClr val="white"/>
                  </a:solidFill>
                  <a:latin typeface="Century Gothic" panose="020B0502020202020204" pitchFamily="34" charset="0"/>
                  <a:cs typeface="Arial" panose="020B0604020202020204" pitchFamily="34" charset="0"/>
                </a:rPr>
                <a:t>PCI</a:t>
              </a:r>
              <a:r>
                <a:rPr lang="zh-CN" altLang="en-US" sz="2000" dirty="0">
                  <a:solidFill>
                    <a:prstClr val="white"/>
                  </a:solidFill>
                  <a:latin typeface="Century Gothic" panose="020B0502020202020204" pitchFamily="34" charset="0"/>
                  <a:cs typeface="Arial" panose="020B0604020202020204" pitchFamily="34" charset="0"/>
                </a:rPr>
                <a:t>接口的以太网卡及驱动程序</a:t>
              </a:r>
              <a:endParaRPr lang="en-US" altLang="zh-CN" sz="2000" dirty="0" smtClean="0">
                <a:solidFill>
                  <a:prstClr val="white"/>
                </a:solidFill>
                <a:latin typeface="Century Gothic" panose="020B0502020202020204" pitchFamily="34" charset="0"/>
                <a:cs typeface="Arial" panose="020B0604020202020204" pitchFamily="34" charset="0"/>
              </a:endParaRPr>
            </a:p>
            <a:p>
              <a:pPr marL="342900" lvl="0" indent="-342900">
                <a:lnSpc>
                  <a:spcPct val="114000"/>
                </a:lnSpc>
                <a:buFont typeface="Wingdings" panose="05000000000000000000" pitchFamily="2" charset="2"/>
                <a:buChar char="l"/>
              </a:pPr>
              <a:r>
                <a:rPr lang="zh-CN" altLang="en-US" sz="2000" dirty="0">
                  <a:solidFill>
                    <a:prstClr val="white"/>
                  </a:solidFill>
                  <a:latin typeface="Century Gothic" panose="020B0502020202020204" pitchFamily="34" charset="0"/>
                  <a:cs typeface="Arial" panose="020B0604020202020204" pitchFamily="34" charset="0"/>
                </a:rPr>
                <a:t>交叉线</a:t>
              </a:r>
              <a:r>
                <a:rPr lang="en-US" altLang="zh-CN" sz="2000" dirty="0">
                  <a:solidFill>
                    <a:prstClr val="white"/>
                  </a:solidFill>
                  <a:latin typeface="Century Gothic" panose="020B0502020202020204" pitchFamily="34" charset="0"/>
                  <a:cs typeface="Arial" panose="020B0604020202020204" pitchFamily="34" charset="0"/>
                </a:rPr>
                <a:t>1</a:t>
              </a:r>
              <a:r>
                <a:rPr lang="zh-CN" altLang="en-US" sz="2000" dirty="0" smtClean="0">
                  <a:solidFill>
                    <a:prstClr val="white"/>
                  </a:solidFill>
                  <a:latin typeface="Century Gothic" panose="020B0502020202020204" pitchFamily="34" charset="0"/>
                  <a:cs typeface="Arial" panose="020B0604020202020204" pitchFamily="34" charset="0"/>
                </a:rPr>
                <a:t>条</a:t>
              </a:r>
              <a:endParaRPr lang="en-US" altLang="zh-CN" sz="2000" dirty="0" smtClean="0">
                <a:solidFill>
                  <a:prstClr val="white"/>
                </a:solidFill>
                <a:latin typeface="Century Gothic" panose="020B0502020202020204" pitchFamily="34" charset="0"/>
                <a:cs typeface="Arial" panose="020B0604020202020204" pitchFamily="34" charset="0"/>
              </a:endParaRPr>
            </a:p>
            <a:p>
              <a:pPr marL="342900" lvl="0" indent="-342900">
                <a:lnSpc>
                  <a:spcPct val="114000"/>
                </a:lnSpc>
                <a:buFont typeface="Wingdings" panose="05000000000000000000" pitchFamily="2" charset="2"/>
                <a:buChar char="l"/>
              </a:pPr>
              <a:r>
                <a:rPr lang="en-US" altLang="zh-CN" sz="2000" dirty="0" err="1">
                  <a:solidFill>
                    <a:prstClr val="white"/>
                  </a:solidFill>
                  <a:latin typeface="Century Gothic" panose="020B0502020202020204" pitchFamily="34" charset="0"/>
                  <a:cs typeface="Arial" panose="020B0604020202020204" pitchFamily="34" charset="0"/>
                </a:rPr>
                <a:t>Wireshark</a:t>
              </a:r>
              <a:r>
                <a:rPr lang="zh-CN" altLang="en-US" sz="2000" dirty="0">
                  <a:solidFill>
                    <a:prstClr val="white"/>
                  </a:solidFill>
                  <a:latin typeface="Century Gothic" panose="020B0502020202020204" pitchFamily="34" charset="0"/>
                  <a:cs typeface="Arial" panose="020B0604020202020204" pitchFamily="34" charset="0"/>
                </a:rPr>
                <a:t>软件包</a:t>
              </a:r>
              <a:endParaRPr lang="en-US" altLang="zh-CN" sz="2000" dirty="0">
                <a:solidFill>
                  <a:prstClr val="white"/>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1499472" y="5922186"/>
            <a:ext cx="4028417" cy="9524"/>
            <a:chOff x="5934316" y="1592499"/>
            <a:chExt cx="2714384" cy="7143"/>
          </a:xfrm>
        </p:grpSpPr>
        <p:cxnSp>
          <p:nvCxnSpPr>
            <p:cNvPr id="91" name="直接连接符 90"/>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34316" y="1592499"/>
              <a:ext cx="2714384"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80" name="组合 79"/>
          <p:cNvGrpSpPr/>
          <p:nvPr/>
        </p:nvGrpSpPr>
        <p:grpSpPr>
          <a:xfrm>
            <a:off x="11856640" y="548680"/>
            <a:ext cx="335360" cy="882400"/>
            <a:chOff x="8892480" y="411510"/>
            <a:chExt cx="251520" cy="661800"/>
          </a:xfrm>
        </p:grpSpPr>
        <p:sp>
          <p:nvSpPr>
            <p:cNvPr id="83" name="矩形 8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50</a:t>
              </a:r>
              <a:endParaRPr lang="zh-CN" altLang="en-US" sz="1067" dirty="0">
                <a:solidFill>
                  <a:schemeClr val="bg1"/>
                </a:solidFill>
                <a:latin typeface="Century Gothic" panose="020B0502020202020204" pitchFamily="34" charset="0"/>
              </a:endParaRPr>
            </a:p>
          </p:txBody>
        </p:sp>
        <p:grpSp>
          <p:nvGrpSpPr>
            <p:cNvPr id="85" name="组合 84"/>
            <p:cNvGrpSpPr/>
            <p:nvPr/>
          </p:nvGrpSpPr>
          <p:grpSpPr>
            <a:xfrm>
              <a:off x="8964240" y="819459"/>
              <a:ext cx="108000" cy="7834"/>
              <a:chOff x="8953171" y="848034"/>
              <a:chExt cx="130138" cy="7834"/>
            </a:xfrm>
          </p:grpSpPr>
          <p:cxnSp>
            <p:nvCxnSpPr>
              <p:cNvPr id="86" name="直接连接符 8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730609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42" presetClass="entr" presetSubtype="0" fill="hold" nodeType="withEffect">
                                  <p:stCondLst>
                                    <p:cond delay="50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1000"/>
                                        <p:tgtEl>
                                          <p:spTgt spid="3074"/>
                                        </p:tgtEl>
                                      </p:cBhvr>
                                    </p:animEffect>
                                    <p:anim calcmode="lin" valueType="num">
                                      <p:cBhvr>
                                        <p:cTn id="11" dur="1000" fill="hold"/>
                                        <p:tgtEl>
                                          <p:spTgt spid="3074"/>
                                        </p:tgtEl>
                                        <p:attrNameLst>
                                          <p:attrName>ppt_x</p:attrName>
                                        </p:attrNameLst>
                                      </p:cBhvr>
                                      <p:tavLst>
                                        <p:tav tm="0">
                                          <p:val>
                                            <p:strVal val="#ppt_x"/>
                                          </p:val>
                                        </p:tav>
                                        <p:tav tm="100000">
                                          <p:val>
                                            <p:strVal val="#ppt_x"/>
                                          </p:val>
                                        </p:tav>
                                      </p:tavLst>
                                    </p:anim>
                                    <p:anim calcmode="lin" valueType="num">
                                      <p:cBhvr>
                                        <p:cTn id="12" dur="1000" fill="hold"/>
                                        <p:tgtEl>
                                          <p:spTgt spid="3074"/>
                                        </p:tgtEl>
                                        <p:attrNameLst>
                                          <p:attrName>ppt_y</p:attrName>
                                        </p:attrNameLst>
                                      </p:cBhvr>
                                      <p:tavLst>
                                        <p:tav tm="0">
                                          <p:val>
                                            <p:strVal val="#ppt_y+.1"/>
                                          </p:val>
                                        </p:tav>
                                        <p:tav tm="100000">
                                          <p:val>
                                            <p:strVal val="#ppt_y"/>
                                          </p:val>
                                        </p:tav>
                                      </p:tavLst>
                                    </p:anim>
                                  </p:childTnLst>
                                </p:cTn>
                              </p:par>
                              <p:par>
                                <p:cTn id="13" presetID="22" presetClass="entr" presetSubtype="2" fill="hold" grpId="0"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8" decel="100000" fill="hold" nodeType="withEffect">
                                  <p:stCondLst>
                                    <p:cond delay="20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0"/>
                                  </p:stCondLst>
                                  <p:childTnLst>
                                    <p:set>
                                      <p:cBhvr>
                                        <p:cTn id="21" dur="1" fill="hold">
                                          <p:stCondLst>
                                            <p:cond delay="0"/>
                                          </p:stCondLst>
                                        </p:cTn>
                                        <p:tgtEl>
                                          <p:spTgt spid="81"/>
                                        </p:tgtEl>
                                        <p:attrNameLst>
                                          <p:attrName>style.visibility</p:attrName>
                                        </p:attrNameLst>
                                      </p:cBhvr>
                                      <p:to>
                                        <p:strVal val="visible"/>
                                      </p:to>
                                    </p:set>
                                    <p:animEffect transition="in" filter="fade">
                                      <p:cBhvr>
                                        <p:cTn id="2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346505"/>
          </a:xfrm>
          <a:prstGeom prst="rect">
            <a:avLst/>
          </a:prstGeom>
        </p:spPr>
        <p:txBody>
          <a:bodyPr wrap="square">
            <a:spAutoFit/>
          </a:bodyPr>
          <a:lstStyle/>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根据下表进行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地址的配置，参考步骤见项目二任务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51</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4562467" cy="1085340"/>
            <a:chOff x="412490" y="524010"/>
            <a:chExt cx="3421852"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3421852"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连接计算机并配置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TCP/IP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协议</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3" name="图片 2"/>
          <p:cNvPicPr>
            <a:picLocks noChangeAspect="1"/>
          </p:cNvPicPr>
          <p:nvPr/>
        </p:nvPicPr>
        <p:blipFill>
          <a:blip r:embed="rId2"/>
          <a:stretch>
            <a:fillRect/>
          </a:stretch>
        </p:blipFill>
        <p:spPr>
          <a:xfrm>
            <a:off x="983624" y="3288631"/>
            <a:ext cx="10097406" cy="2069433"/>
          </a:xfrm>
          <a:prstGeom prst="rect">
            <a:avLst/>
          </a:prstGeom>
        </p:spPr>
      </p:pic>
    </p:spTree>
    <p:extLst>
      <p:ext uri="{BB962C8B-B14F-4D97-AF65-F5344CB8AC3E}">
        <p14:creationId xmlns:p14="http://schemas.microsoft.com/office/powerpoint/2010/main" val="3958804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934487"/>
          </a:xfrm>
          <a:prstGeom prst="rect">
            <a:avLst/>
          </a:prstGeom>
        </p:spPr>
        <p:txBody>
          <a:bodyPr wrap="square">
            <a:spAutoFit/>
          </a:bodyPr>
          <a:lstStyle/>
          <a:p>
            <a:pPr marL="285750" indent="-285750" algn="just">
              <a:lnSpc>
                <a:spcPct val="114000"/>
              </a:lnSpc>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命令功能。</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ICMP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协议的回送请求、回送应答。客户机传送一个回送请求包给服务器，服务器返回一个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ICMP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回送应答包。在默认情况下，发送请求数据包的大小为</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，屏幕上回显</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个应答包</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命令格式和常见参数。在命令行中输入命令 </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可以获得 </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命令的用法和参数的一些可用选项</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52</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2646878" cy="1085340"/>
            <a:chOff x="412490" y="524010"/>
            <a:chExt cx="1985159"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1985159"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测试网络的连通性</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9218" name="Picture 2" descr="绘图1"/>
          <p:cNvPicPr>
            <a:picLocks noChangeArrowheads="1"/>
          </p:cNvPicPr>
          <p:nvPr/>
        </p:nvPicPr>
        <p:blipFill>
          <a:blip r:embed="rId2">
            <a:lum bright="-18000" contrast="36000"/>
            <a:extLst>
              <a:ext uri="{28A0092B-C50C-407E-A947-70E740481C1C}">
                <a14:useLocalDpi xmlns:a14="http://schemas.microsoft.com/office/drawing/2010/main" val="0"/>
              </a:ext>
            </a:extLst>
          </a:blip>
          <a:srcRect/>
          <a:stretch>
            <a:fillRect/>
          </a:stretch>
        </p:blipFill>
        <p:spPr bwMode="auto">
          <a:xfrm>
            <a:off x="3275329" y="2769169"/>
            <a:ext cx="5513996" cy="3821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4681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9218"/>
                                        </p:tgtEl>
                                        <p:attrNameLst>
                                          <p:attrName>style.visibility</p:attrName>
                                        </p:attrNameLst>
                                      </p:cBhvr>
                                      <p:to>
                                        <p:strVal val="visible"/>
                                      </p:to>
                                    </p:set>
                                    <p:animEffect transition="in" filter="fade">
                                      <p:cBhvr>
                                        <p:cTn id="11" dur="500"/>
                                        <p:tgtEl>
                                          <p:spTgt spid="9218"/>
                                        </p:tgtEl>
                                      </p:cBhvr>
                                    </p:animEffect>
                                    <p:anim calcmode="lin" valueType="num">
                                      <p:cBhvr>
                                        <p:cTn id="12" dur="500" fill="hold"/>
                                        <p:tgtEl>
                                          <p:spTgt spid="9218"/>
                                        </p:tgtEl>
                                        <p:attrNameLst>
                                          <p:attrName>ppt_x</p:attrName>
                                        </p:attrNameLst>
                                      </p:cBhvr>
                                      <p:tavLst>
                                        <p:tav tm="0">
                                          <p:val>
                                            <p:strVal val="#ppt_x"/>
                                          </p:val>
                                        </p:tav>
                                        <p:tav tm="100000">
                                          <p:val>
                                            <p:strVal val="#ppt_x"/>
                                          </p:val>
                                        </p:tav>
                                      </p:tavLst>
                                    </p:anim>
                                    <p:anim calcmode="lin" valueType="num">
                                      <p:cBhvr>
                                        <p:cTn id="13" dur="500" fill="hold"/>
                                        <p:tgtEl>
                                          <p:spTgt spid="9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627223"/>
          </a:xfrm>
          <a:prstGeom prst="rect">
            <a:avLst/>
          </a:prstGeom>
        </p:spPr>
        <p:txBody>
          <a:bodyPr wrap="square">
            <a:spAutoFit/>
          </a:bodyPr>
          <a:lstStyle/>
          <a:p>
            <a:pPr marL="285750" indent="-285750" algn="just">
              <a:lnSpc>
                <a:spcPct val="114000"/>
              </a:lnSpc>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测试本地主机网络的连通性。在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DOS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命令行中输入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 192.168.1.2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，输出如图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2-39</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所示结果，说明两台计算机之间是</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53</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2646878" cy="1085340"/>
            <a:chOff x="412490" y="524010"/>
            <a:chExt cx="1985159"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1985159"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测试网络的连通性</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10242"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5520" y="2824480"/>
            <a:ext cx="7545694" cy="341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5227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10242"/>
                                        </p:tgtEl>
                                        <p:attrNameLst>
                                          <p:attrName>style.visibility</p:attrName>
                                        </p:attrNameLst>
                                      </p:cBhvr>
                                      <p:to>
                                        <p:strVal val="visible"/>
                                      </p:to>
                                    </p:set>
                                    <p:animEffect transition="in" filter="fade">
                                      <p:cBhvr>
                                        <p:cTn id="11" dur="500"/>
                                        <p:tgtEl>
                                          <p:spTgt spid="10242"/>
                                        </p:tgtEl>
                                      </p:cBhvr>
                                    </p:animEffect>
                                    <p:anim calcmode="lin" valueType="num">
                                      <p:cBhvr>
                                        <p:cTn id="12" dur="500" fill="hold"/>
                                        <p:tgtEl>
                                          <p:spTgt spid="10242"/>
                                        </p:tgtEl>
                                        <p:attrNameLst>
                                          <p:attrName>ppt_x</p:attrName>
                                        </p:attrNameLst>
                                      </p:cBhvr>
                                      <p:tavLst>
                                        <p:tav tm="0">
                                          <p:val>
                                            <p:strVal val="#ppt_x"/>
                                          </p:val>
                                        </p:tav>
                                        <p:tav tm="100000">
                                          <p:val>
                                            <p:strVal val="#ppt_x"/>
                                          </p:val>
                                        </p:tav>
                                      </p:tavLst>
                                    </p:anim>
                                    <p:anim calcmode="lin" valueType="num">
                                      <p:cBhvr>
                                        <p:cTn id="13" dur="500" fill="hold"/>
                                        <p:tgtEl>
                                          <p:spTgt spid="102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373051"/>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默认情况下会向目的设备发送四个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请求并收到应答信息</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。具体分析如下：</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54</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2646878" cy="1085340"/>
            <a:chOff x="412490" y="524010"/>
            <a:chExt cx="1985159"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1985159"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测试网络的连通性</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13" name="组合 12"/>
          <p:cNvGrpSpPr/>
          <p:nvPr/>
        </p:nvGrpSpPr>
        <p:grpSpPr>
          <a:xfrm>
            <a:off x="1714086" y="2461911"/>
            <a:ext cx="4272475" cy="718665"/>
            <a:chOff x="503238" y="2836720"/>
            <a:chExt cx="3204356" cy="538998"/>
          </a:xfrm>
        </p:grpSpPr>
        <p:sp>
          <p:nvSpPr>
            <p:cNvPr id="14" name="矩形 13"/>
            <p:cNvSpPr/>
            <p:nvPr/>
          </p:nvSpPr>
          <p:spPr>
            <a:xfrm>
              <a:off x="503238" y="3131083"/>
              <a:ext cx="3204356" cy="244635"/>
            </a:xfrm>
            <a:prstGeom prst="rect">
              <a:avLst/>
            </a:prstGeom>
          </p:spPr>
          <p:txBody>
            <a:bodyPr wrap="square">
              <a:spAutoFit/>
            </a:bodyPr>
            <a:lstStyle/>
            <a:p>
              <a:pPr>
                <a:lnSpc>
                  <a:spcPct val="114000"/>
                </a:lnSpc>
              </a:pP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设置</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为</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本地计算机的 </a:t>
              </a:r>
              <a:r>
                <a:rPr lang="en-US" altLang="zh-CN" sz="1333" dirty="0" smtClean="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地址。</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5" name="矩形 14"/>
            <p:cNvSpPr/>
            <p:nvPr/>
          </p:nvSpPr>
          <p:spPr>
            <a:xfrm>
              <a:off x="503238" y="2836720"/>
              <a:ext cx="907941" cy="300083"/>
            </a:xfrm>
            <a:prstGeom prst="rect">
              <a:avLst/>
            </a:prstGeom>
          </p:spPr>
          <p:txBody>
            <a:bodyPr wrap="non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目的地址</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16" name="组合 15"/>
          <p:cNvGrpSpPr/>
          <p:nvPr/>
        </p:nvGrpSpPr>
        <p:grpSpPr>
          <a:xfrm>
            <a:off x="1714086" y="3491958"/>
            <a:ext cx="4272475" cy="1734258"/>
            <a:chOff x="503238" y="2836720"/>
            <a:chExt cx="3204356" cy="1300694"/>
          </a:xfrm>
        </p:grpSpPr>
        <p:sp>
          <p:nvSpPr>
            <p:cNvPr id="17" name="矩形 16"/>
            <p:cNvSpPr/>
            <p:nvPr/>
          </p:nvSpPr>
          <p:spPr>
            <a:xfrm>
              <a:off x="503238" y="3191241"/>
              <a:ext cx="3204356" cy="946173"/>
            </a:xfrm>
            <a:prstGeom prst="rect">
              <a:avLst/>
            </a:prstGeom>
          </p:spPr>
          <p:txBody>
            <a:bodyPr wrap="square">
              <a:spAutoFit/>
            </a:bodyPr>
            <a:lstStyle/>
            <a:p>
              <a:pPr>
                <a:lnSpc>
                  <a:spcPct val="114000"/>
                </a:lnSpc>
              </a:pP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字节：</a:t>
              </a:r>
              <a:r>
                <a:rPr lang="en-US" altLang="zh-CN" sz="1333" dirty="0" smtClean="0">
                  <a:solidFill>
                    <a:schemeClr val="tx1">
                      <a:lumMod val="65000"/>
                      <a:lumOff val="35000"/>
                    </a:schemeClr>
                  </a:solidFill>
                  <a:latin typeface="Century Gothic" panose="020B0502020202020204" pitchFamily="34" charset="0"/>
                  <a:cs typeface="Arial" panose="020B0604020202020204" pitchFamily="34" charset="0"/>
                </a:rPr>
                <a:t>ICMP </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数据包的大小，默认为</a:t>
              </a:r>
              <a:r>
                <a:rPr lang="en-US" altLang="zh-CN" sz="1333" dirty="0" smtClean="0">
                  <a:solidFill>
                    <a:schemeClr val="tx1">
                      <a:lumMod val="65000"/>
                      <a:lumOff val="35000"/>
                    </a:schemeClr>
                  </a:solidFill>
                  <a:latin typeface="Century Gothic" panose="020B0502020202020204" pitchFamily="34" charset="0"/>
                  <a:cs typeface="Arial" panose="020B0604020202020204" pitchFamily="34" charset="0"/>
                </a:rPr>
                <a:t>32B</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333"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时间：传输和应答之间经过（往返）的时间。</a:t>
              </a:r>
              <a:endParaRPr lang="en-US" altLang="zh-CN" sz="1333"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en-US" altLang="zh-CN" sz="1333" dirty="0" smtClean="0">
                  <a:solidFill>
                    <a:schemeClr val="tx1">
                      <a:lumMod val="65000"/>
                      <a:lumOff val="35000"/>
                    </a:schemeClr>
                  </a:solidFill>
                  <a:latin typeface="Century Gothic" panose="020B0502020202020204" pitchFamily="34" charset="0"/>
                  <a:cs typeface="Arial" panose="020B0604020202020204" pitchFamily="34" charset="0"/>
                </a:rPr>
                <a:t>TTL</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：数据包在网络中的生存时间。其值为目的设备的默认</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TTL</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值减去路径中的路由器数量。</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TTL</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的最大值为</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255</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，较新的 </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Windows </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计算机的默认值为 </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128</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8" name="矩形 17"/>
            <p:cNvSpPr/>
            <p:nvPr/>
          </p:nvSpPr>
          <p:spPr>
            <a:xfrm>
              <a:off x="503238" y="2836720"/>
              <a:ext cx="907941" cy="300083"/>
            </a:xfrm>
            <a:prstGeom prst="rect">
              <a:avLst/>
            </a:prstGeom>
          </p:spPr>
          <p:txBody>
            <a:bodyPr wrap="non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应答信息</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sp>
        <p:nvSpPr>
          <p:cNvPr id="21" name="矩形 20"/>
          <p:cNvSpPr/>
          <p:nvPr/>
        </p:nvSpPr>
        <p:spPr>
          <a:xfrm>
            <a:off x="1714086" y="5552073"/>
            <a:ext cx="2492990" cy="400111"/>
          </a:xfrm>
          <a:prstGeom prst="rect">
            <a:avLst/>
          </a:prstGeom>
        </p:spPr>
        <p:txBody>
          <a:bodyPr wrap="non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关于应答的摘要信息</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25" name="组合 24"/>
          <p:cNvGrpSpPr/>
          <p:nvPr/>
        </p:nvGrpSpPr>
        <p:grpSpPr>
          <a:xfrm>
            <a:off x="6358276" y="2461911"/>
            <a:ext cx="4272475" cy="718665"/>
            <a:chOff x="503238" y="2836720"/>
            <a:chExt cx="3204356" cy="538998"/>
          </a:xfrm>
        </p:grpSpPr>
        <p:sp>
          <p:nvSpPr>
            <p:cNvPr id="26" name="矩形 25"/>
            <p:cNvSpPr/>
            <p:nvPr/>
          </p:nvSpPr>
          <p:spPr>
            <a:xfrm>
              <a:off x="503238" y="3131083"/>
              <a:ext cx="3204356" cy="244635"/>
            </a:xfrm>
            <a:prstGeom prst="rect">
              <a:avLst/>
            </a:prstGeom>
          </p:spPr>
          <p:txBody>
            <a:bodyPr wrap="square">
              <a:spAutoFit/>
            </a:bodyPr>
            <a:lstStyle/>
            <a:p>
              <a:pPr>
                <a:lnSpc>
                  <a:spcPct val="114000"/>
                </a:lnSpc>
              </a:pP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传输的数据包数量。默认发送四个数据包。</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7" name="矩形 26"/>
            <p:cNvSpPr/>
            <p:nvPr/>
          </p:nvSpPr>
          <p:spPr>
            <a:xfrm>
              <a:off x="503238" y="2836720"/>
              <a:ext cx="1292662" cy="300083"/>
            </a:xfrm>
            <a:prstGeom prst="rect">
              <a:avLst/>
            </a:prstGeom>
          </p:spPr>
          <p:txBody>
            <a:bodyPr wrap="non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发送的数据包</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28" name="组合 27"/>
          <p:cNvGrpSpPr/>
          <p:nvPr/>
        </p:nvGrpSpPr>
        <p:grpSpPr>
          <a:xfrm>
            <a:off x="6358276" y="3491966"/>
            <a:ext cx="4272475" cy="750749"/>
            <a:chOff x="503238" y="2836720"/>
            <a:chExt cx="3204356" cy="563061"/>
          </a:xfrm>
        </p:grpSpPr>
        <p:sp>
          <p:nvSpPr>
            <p:cNvPr id="29" name="矩形 28"/>
            <p:cNvSpPr/>
            <p:nvPr/>
          </p:nvSpPr>
          <p:spPr>
            <a:xfrm>
              <a:off x="503238" y="3155146"/>
              <a:ext cx="3204356" cy="244635"/>
            </a:xfrm>
            <a:prstGeom prst="rect">
              <a:avLst/>
            </a:prstGeom>
          </p:spPr>
          <p:txBody>
            <a:bodyPr wrap="square">
              <a:spAutoFit/>
            </a:bodyPr>
            <a:lstStyle/>
            <a:p>
              <a:pPr>
                <a:lnSpc>
                  <a:spcPct val="114000"/>
                </a:lnSpc>
              </a:pP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接受的数据包数量。</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503238" y="2836720"/>
              <a:ext cx="1292662" cy="300083"/>
            </a:xfrm>
            <a:prstGeom prst="rect">
              <a:avLst/>
            </a:prstGeom>
          </p:spPr>
          <p:txBody>
            <a:bodyPr wrap="non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接收的数据包</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31" name="组合 30"/>
          <p:cNvGrpSpPr/>
          <p:nvPr/>
        </p:nvGrpSpPr>
        <p:grpSpPr>
          <a:xfrm>
            <a:off x="6358276" y="4522020"/>
            <a:ext cx="4272475" cy="718665"/>
            <a:chOff x="503238" y="2836720"/>
            <a:chExt cx="3204356" cy="538998"/>
          </a:xfrm>
        </p:grpSpPr>
        <p:sp>
          <p:nvSpPr>
            <p:cNvPr id="32" name="矩形 31"/>
            <p:cNvSpPr/>
            <p:nvPr/>
          </p:nvSpPr>
          <p:spPr>
            <a:xfrm>
              <a:off x="503238" y="3131083"/>
              <a:ext cx="3204356" cy="244635"/>
            </a:xfrm>
            <a:prstGeom prst="rect">
              <a:avLst/>
            </a:prstGeom>
          </p:spPr>
          <p:txBody>
            <a:bodyPr wrap="square">
              <a:spAutoFit/>
            </a:bodyPr>
            <a:lstStyle/>
            <a:p>
              <a:pPr>
                <a:lnSpc>
                  <a:spcPct val="114000"/>
                </a:lnSpc>
              </a:pP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发送与接收的数据包数量之间的差异。</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4" name="矩形 33"/>
            <p:cNvSpPr/>
            <p:nvPr/>
          </p:nvSpPr>
          <p:spPr>
            <a:xfrm>
              <a:off x="503238" y="2836720"/>
              <a:ext cx="1292662" cy="300083"/>
            </a:xfrm>
            <a:prstGeom prst="rect">
              <a:avLst/>
            </a:prstGeom>
          </p:spPr>
          <p:txBody>
            <a:bodyPr wrap="non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丢失的数据包</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35" name="组合 34"/>
          <p:cNvGrpSpPr/>
          <p:nvPr/>
        </p:nvGrpSpPr>
        <p:grpSpPr>
          <a:xfrm>
            <a:off x="6358276" y="5552067"/>
            <a:ext cx="4272475" cy="1148193"/>
            <a:chOff x="503238" y="2836720"/>
            <a:chExt cx="3204356" cy="861145"/>
          </a:xfrm>
        </p:grpSpPr>
        <p:sp>
          <p:nvSpPr>
            <p:cNvPr id="36" name="矩形 35"/>
            <p:cNvSpPr/>
            <p:nvPr/>
          </p:nvSpPr>
          <p:spPr>
            <a:xfrm>
              <a:off x="503238" y="3119052"/>
              <a:ext cx="3204356" cy="578813"/>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以毫秒为测量单位。往返时间越短表示链路速度越快。计算机计时器设置为每</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10</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毫秒计时一次。快于</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10</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毫秒的值将显示为</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7" name="矩形 36"/>
            <p:cNvSpPr/>
            <p:nvPr/>
          </p:nvSpPr>
          <p:spPr>
            <a:xfrm>
              <a:off x="503238" y="2836720"/>
              <a:ext cx="1869742" cy="300083"/>
            </a:xfrm>
            <a:prstGeom prst="rect">
              <a:avLst/>
            </a:prstGeom>
          </p:spPr>
          <p:txBody>
            <a:bodyPr wrap="none">
              <a:spAutoFit/>
            </a:bodyPr>
            <a:lstStyle/>
            <a:p>
              <a:r>
                <a:rPr lang="zh-CN" altLang="en-US" sz="20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关于应答延迟的信息</a:t>
              </a:r>
              <a:endParaRPr lang="en-US" altLang="zh-CN" sz="20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spTree>
    <p:extLst>
      <p:ext uri="{BB962C8B-B14F-4D97-AF65-F5344CB8AC3E}">
        <p14:creationId xmlns:p14="http://schemas.microsoft.com/office/powerpoint/2010/main" val="12736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10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12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15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10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1+#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125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1+#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15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175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1+#ppt_w/2"/>
                                          </p:val>
                                        </p:tav>
                                        <p:tav tm="100000">
                                          <p:val>
                                            <p:strVal val="#ppt_x"/>
                                          </p:val>
                                        </p:tav>
                                      </p:tavLst>
                                    </p:anim>
                                    <p:anim calcmode="lin" valueType="num">
                                      <p:cBhvr additive="base">
                                        <p:cTn id="3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2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627223"/>
          </a:xfrm>
          <a:prstGeom prst="rect">
            <a:avLst/>
          </a:prstGeom>
        </p:spPr>
        <p:txBody>
          <a:bodyPr wrap="square">
            <a:spAutoFit/>
          </a:bodyPr>
          <a:lstStyle/>
          <a:p>
            <a:pPr algn="just">
              <a:lnSpc>
                <a:spcPct val="114000"/>
              </a:lnSpc>
            </a:pP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Wireshark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的安装过程非常简单，执行默认操作即可。单击“开始”菜单，选择“程序”，然后再单击“</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Wireshark</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，选择“</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Wireshark</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，启动界面如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55</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3688830" cy="1085340"/>
            <a:chOff x="412490" y="524010"/>
            <a:chExt cx="2766623"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2766623" cy="346249"/>
            </a:xfrm>
            <a:prstGeom prst="rect">
              <a:avLst/>
            </a:prstGeom>
          </p:spPr>
          <p:txBody>
            <a:bodyPr wrap="none">
              <a:spAutoFit/>
            </a:bodyPr>
            <a:lstStyle/>
            <a:p>
              <a:r>
                <a:rPr lang="en-US" altLang="zh-CN" sz="2400" dirty="0" err="1"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Wireshark</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的安装与启动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5048" y="2788164"/>
            <a:ext cx="4886637" cy="348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9651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anim calcmode="lin" valueType="num">
                                      <p:cBhvr>
                                        <p:cTn id="12" dur="500" fill="hold"/>
                                        <p:tgtEl>
                                          <p:spTgt spid="1026"/>
                                        </p:tgtEl>
                                        <p:attrNameLst>
                                          <p:attrName>ppt_x</p:attrName>
                                        </p:attrNameLst>
                                      </p:cBhvr>
                                      <p:tavLst>
                                        <p:tav tm="0">
                                          <p:val>
                                            <p:strVal val="#ppt_x"/>
                                          </p:val>
                                        </p:tav>
                                        <p:tav tm="100000">
                                          <p:val>
                                            <p:strVal val="#ppt_x"/>
                                          </p:val>
                                        </p:tav>
                                      </p:tavLst>
                                    </p:anim>
                                    <p:anim calcmode="lin" valueType="num">
                                      <p:cBhvr>
                                        <p:cTn id="13" dur="5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56</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4081568" cy="1085340"/>
            <a:chOff x="412490" y="524010"/>
            <a:chExt cx="3061176"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3061176"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使用 </a:t>
              </a:r>
              <a:r>
                <a:rPr lang="en-US" altLang="zh-CN" sz="2400" dirty="0" err="1"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Wireshark</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捕获数据包</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33" name="矩形 32"/>
          <p:cNvSpPr/>
          <p:nvPr/>
        </p:nvSpPr>
        <p:spPr>
          <a:xfrm>
            <a:off x="549988" y="1809351"/>
            <a:ext cx="10964680" cy="723916"/>
          </a:xfrm>
          <a:prstGeom prst="rect">
            <a:avLst/>
          </a:prstGeom>
        </p:spPr>
        <p:txBody>
          <a:bodyPr wrap="square">
            <a:spAutoFit/>
          </a:bodyPr>
          <a:lstStyle/>
          <a:p>
            <a:pPr algn="just">
              <a:lnSpc>
                <a:spcPct val="114000"/>
              </a:lnSpc>
            </a:pP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选择网络接口</a:t>
            </a:r>
            <a:endParaRPr lang="en-US" altLang="zh-CN"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启动</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Wireshark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后，在主菜单上单击“</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Capture”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项目下的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Interfaces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中选择要捕获数据包的网络接口，如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b="65645"/>
          <a:stretch>
            <a:fillRect/>
          </a:stretch>
        </p:blipFill>
        <p:spPr bwMode="auto">
          <a:xfrm>
            <a:off x="1472055" y="3500028"/>
            <a:ext cx="9120542" cy="2240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1157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2050"/>
                                        </p:tgtEl>
                                        <p:attrNameLst>
                                          <p:attrName>style.visibility</p:attrName>
                                        </p:attrNameLst>
                                      </p:cBhvr>
                                      <p:to>
                                        <p:strVal val="visible"/>
                                      </p:to>
                                    </p:set>
                                    <p:animEffect transition="in" filter="fade">
                                      <p:cBhvr>
                                        <p:cTn id="11" dur="500"/>
                                        <p:tgtEl>
                                          <p:spTgt spid="2050"/>
                                        </p:tgtEl>
                                      </p:cBhvr>
                                    </p:animEffect>
                                    <p:anim calcmode="lin" valueType="num">
                                      <p:cBhvr>
                                        <p:cTn id="12" dur="500" fill="hold"/>
                                        <p:tgtEl>
                                          <p:spTgt spid="2050"/>
                                        </p:tgtEl>
                                        <p:attrNameLst>
                                          <p:attrName>ppt_x</p:attrName>
                                        </p:attrNameLst>
                                      </p:cBhvr>
                                      <p:tavLst>
                                        <p:tav tm="0">
                                          <p:val>
                                            <p:strVal val="#ppt_x"/>
                                          </p:val>
                                        </p:tav>
                                        <p:tav tm="100000">
                                          <p:val>
                                            <p:strVal val="#ppt_x"/>
                                          </p:val>
                                        </p:tav>
                                      </p:tavLst>
                                    </p:anim>
                                    <p:anim calcmode="lin" valueType="num">
                                      <p:cBhvr>
                                        <p:cTn id="13" dur="5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57</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4081569" cy="1085340"/>
            <a:chOff x="412490" y="524010"/>
            <a:chExt cx="3061176"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3061176"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使用 </a:t>
              </a:r>
              <a:r>
                <a:rPr lang="en-US" altLang="zh-CN" sz="2400" dirty="0" err="1"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Wireshark</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捕获数据包</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33" name="矩形 32"/>
          <p:cNvSpPr/>
          <p:nvPr/>
        </p:nvSpPr>
        <p:spPr>
          <a:xfrm>
            <a:off x="549988" y="1809351"/>
            <a:ext cx="10964680" cy="723916"/>
          </a:xfrm>
          <a:prstGeom prst="rect">
            <a:avLst/>
          </a:prstGeom>
        </p:spPr>
        <p:txBody>
          <a:bodyPr wrap="square">
            <a:spAutoFit/>
          </a:bodyPr>
          <a:lstStyle/>
          <a:p>
            <a:pPr algn="just">
              <a:lnSpc>
                <a:spcPct val="114000"/>
              </a:lnSpc>
            </a:pP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捕获数据包</a:t>
            </a:r>
            <a:endParaRPr lang="en-US" altLang="zh-CN"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在相应的网络接口上单击“</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Start”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按钮，指定在哪个接口（网卡）上抓包</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，如图所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7686" y="3500028"/>
            <a:ext cx="9411316" cy="2250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6728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anim calcmode="lin" valueType="num">
                                      <p:cBhvr>
                                        <p:cTn id="12" dur="500" fill="hold"/>
                                        <p:tgtEl>
                                          <p:spTgt spid="3074"/>
                                        </p:tgtEl>
                                        <p:attrNameLst>
                                          <p:attrName>ppt_x</p:attrName>
                                        </p:attrNameLst>
                                      </p:cBhvr>
                                      <p:tavLst>
                                        <p:tav tm="0">
                                          <p:val>
                                            <p:strVal val="#ppt_x"/>
                                          </p:val>
                                        </p:tav>
                                        <p:tav tm="100000">
                                          <p:val>
                                            <p:strVal val="#ppt_x"/>
                                          </p:val>
                                        </p:tav>
                                      </p:tavLst>
                                    </p:anim>
                                    <p:anim calcmode="lin" valueType="num">
                                      <p:cBhvr>
                                        <p:cTn id="13" dur="5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58</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4081568" cy="1085340"/>
            <a:chOff x="412490" y="524010"/>
            <a:chExt cx="3061176"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3061176"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使用 </a:t>
              </a:r>
              <a:r>
                <a:rPr lang="en-US" altLang="zh-CN" sz="2400" dirty="0" err="1"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Wireshark</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捕获数据包</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33" name="矩形 32"/>
          <p:cNvSpPr/>
          <p:nvPr/>
        </p:nvSpPr>
        <p:spPr>
          <a:xfrm>
            <a:off x="549988" y="1809351"/>
            <a:ext cx="10964680" cy="723916"/>
          </a:xfrm>
          <a:prstGeom prst="rect">
            <a:avLst/>
          </a:prstGeom>
        </p:spPr>
        <p:txBody>
          <a:bodyPr wrap="square">
            <a:spAutoFit/>
          </a:bodyPr>
          <a:lstStyle/>
          <a:p>
            <a:pPr algn="just">
              <a:lnSpc>
                <a:spcPct val="114000"/>
              </a:lnSpc>
            </a:pP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捕获数据包</a:t>
            </a:r>
            <a:endParaRPr lang="en-US" altLang="zh-CN"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在安装</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Windows XP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主机的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DOS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界面下执行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 192.168.1.1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，捕获界面如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b="13358"/>
          <a:stretch>
            <a:fillRect/>
          </a:stretch>
        </p:blipFill>
        <p:spPr bwMode="auto">
          <a:xfrm>
            <a:off x="3488605" y="2837670"/>
            <a:ext cx="5087446" cy="3472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077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4098"/>
                                        </p:tgtEl>
                                        <p:attrNameLst>
                                          <p:attrName>style.visibility</p:attrName>
                                        </p:attrNameLst>
                                      </p:cBhvr>
                                      <p:to>
                                        <p:strVal val="visible"/>
                                      </p:to>
                                    </p:set>
                                    <p:animEffect transition="in" filter="fade">
                                      <p:cBhvr>
                                        <p:cTn id="11" dur="500"/>
                                        <p:tgtEl>
                                          <p:spTgt spid="4098"/>
                                        </p:tgtEl>
                                      </p:cBhvr>
                                    </p:animEffect>
                                    <p:anim calcmode="lin" valueType="num">
                                      <p:cBhvr>
                                        <p:cTn id="12" dur="500" fill="hold"/>
                                        <p:tgtEl>
                                          <p:spTgt spid="4098"/>
                                        </p:tgtEl>
                                        <p:attrNameLst>
                                          <p:attrName>ppt_x</p:attrName>
                                        </p:attrNameLst>
                                      </p:cBhvr>
                                      <p:tavLst>
                                        <p:tav tm="0">
                                          <p:val>
                                            <p:strVal val="#ppt_x"/>
                                          </p:val>
                                        </p:tav>
                                        <p:tav tm="100000">
                                          <p:val>
                                            <p:strVal val="#ppt_x"/>
                                          </p:val>
                                        </p:tav>
                                      </p:tavLst>
                                    </p:anim>
                                    <p:anim calcmode="lin" valueType="num">
                                      <p:cBhvr>
                                        <p:cTn id="13" dur="5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59</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4081568" cy="1085340"/>
            <a:chOff x="412490" y="524010"/>
            <a:chExt cx="3061176"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3061176"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使用 </a:t>
              </a:r>
              <a:r>
                <a:rPr lang="en-US" altLang="zh-CN" sz="2400" dirty="0" err="1"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Wireshark</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捕获数据包</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33" name="矩形 32"/>
          <p:cNvSpPr/>
          <p:nvPr/>
        </p:nvSpPr>
        <p:spPr>
          <a:xfrm>
            <a:off x="549988" y="1809351"/>
            <a:ext cx="10964680" cy="1004634"/>
          </a:xfrm>
          <a:prstGeom prst="rect">
            <a:avLst/>
          </a:prstGeom>
        </p:spPr>
        <p:txBody>
          <a:bodyPr wrap="square">
            <a:spAutoFit/>
          </a:bodyPr>
          <a:lstStyle/>
          <a:p>
            <a:pPr algn="just">
              <a:lnSpc>
                <a:spcPct val="114000"/>
              </a:lnSpc>
            </a:pP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捕获数据包</a:t>
            </a:r>
            <a:endParaRPr lang="en-US" altLang="zh-CN"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捕获到了很多与执行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命令无关的数据包，因此执行过滤，选择我们需要的数据包进行针对性分析。 在</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Wireshark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Filter</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栏中输入</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icmp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，因为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命令是基于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ICMP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协议实现的，回车后出现如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示的界面。</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b="52670"/>
          <a:stretch>
            <a:fillRect/>
          </a:stretch>
        </p:blipFill>
        <p:spPr bwMode="auto">
          <a:xfrm>
            <a:off x="2381941" y="3218188"/>
            <a:ext cx="7300769" cy="2682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7689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5122"/>
                                        </p:tgtEl>
                                        <p:attrNameLst>
                                          <p:attrName>style.visibility</p:attrName>
                                        </p:attrNameLst>
                                      </p:cBhvr>
                                      <p:to>
                                        <p:strVal val="visible"/>
                                      </p:to>
                                    </p:set>
                                    <p:animEffect transition="in" filter="fade">
                                      <p:cBhvr>
                                        <p:cTn id="11" dur="500"/>
                                        <p:tgtEl>
                                          <p:spTgt spid="5122"/>
                                        </p:tgtEl>
                                      </p:cBhvr>
                                    </p:animEffect>
                                    <p:anim calcmode="lin" valueType="num">
                                      <p:cBhvr>
                                        <p:cTn id="12" dur="500" fill="hold"/>
                                        <p:tgtEl>
                                          <p:spTgt spid="5122"/>
                                        </p:tgtEl>
                                        <p:attrNameLst>
                                          <p:attrName>ppt_x</p:attrName>
                                        </p:attrNameLst>
                                      </p:cBhvr>
                                      <p:tavLst>
                                        <p:tav tm="0">
                                          <p:val>
                                            <p:strVal val="#ppt_x"/>
                                          </p:val>
                                        </p:tav>
                                        <p:tav tm="100000">
                                          <p:val>
                                            <p:strVal val="#ppt_x"/>
                                          </p:val>
                                        </p:tav>
                                      </p:tavLst>
                                    </p:anim>
                                    <p:anim calcmode="lin" valueType="num">
                                      <p:cBhvr>
                                        <p:cTn id="13" dur="5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49988" y="698680"/>
            <a:ext cx="3775394" cy="1085340"/>
            <a:chOff x="412490" y="524010"/>
            <a:chExt cx="2831546" cy="814005"/>
          </a:xfrm>
        </p:grpSpPr>
        <p:sp>
          <p:nvSpPr>
            <p:cNvPr id="2" name="矩形 1"/>
            <p:cNvSpPr/>
            <p:nvPr/>
          </p:nvSpPr>
          <p:spPr>
            <a:xfrm>
              <a:off x="412490" y="524010"/>
              <a:ext cx="2831546" cy="530914"/>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网络的层次结构</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991766"/>
              <a:ext cx="2215992"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网络分层结构的好处</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20" name="矩形 19"/>
          <p:cNvSpPr/>
          <p:nvPr/>
        </p:nvSpPr>
        <p:spPr>
          <a:xfrm>
            <a:off x="549988" y="1940679"/>
            <a:ext cx="10964680" cy="346505"/>
          </a:xfrm>
          <a:prstGeom prst="rect">
            <a:avLst/>
          </a:prstGeom>
        </p:spPr>
        <p:txBody>
          <a:bodyPr wrap="square">
            <a:spAutoFit/>
          </a:bodyPr>
          <a:lstStyle/>
          <a:p>
            <a:pPr>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如同邮政系统一样，计算机网络也是一个复杂的系统，也采用了层次化体系结构，并有许多好处。</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048" name="组合 2047"/>
          <p:cNvGrpSpPr/>
          <p:nvPr/>
        </p:nvGrpSpPr>
        <p:grpSpPr>
          <a:xfrm>
            <a:off x="670984" y="2766239"/>
            <a:ext cx="5361344" cy="3848158"/>
            <a:chOff x="503238" y="2074680"/>
            <a:chExt cx="4021008" cy="2886119"/>
          </a:xfrm>
        </p:grpSpPr>
        <p:sp>
          <p:nvSpPr>
            <p:cNvPr id="21" name="矩形 20"/>
            <p:cNvSpPr/>
            <p:nvPr/>
          </p:nvSpPr>
          <p:spPr>
            <a:xfrm>
              <a:off x="503238" y="2074680"/>
              <a:ext cx="4021008" cy="28861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755576" y="2074680"/>
              <a:ext cx="435629" cy="510342"/>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矩形 24"/>
            <p:cNvSpPr/>
            <p:nvPr/>
          </p:nvSpPr>
          <p:spPr>
            <a:xfrm>
              <a:off x="753786" y="2607754"/>
              <a:ext cx="435629" cy="360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矩形 28"/>
            <p:cNvSpPr/>
            <p:nvPr/>
          </p:nvSpPr>
          <p:spPr>
            <a:xfrm>
              <a:off x="1475656" y="2459781"/>
              <a:ext cx="2988332" cy="2385173"/>
            </a:xfrm>
            <a:prstGeom prst="rect">
              <a:avLst/>
            </a:prstGeom>
          </p:spPr>
          <p:txBody>
            <a:bodyPr wrap="square">
              <a:spAutoFit/>
            </a:bodyPr>
            <a:lstStyle/>
            <a:p>
              <a:pPr marL="285750" indent="-285750">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根据网络实际处理过程，按功能分类，从而便于理解和掌握。</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能够定义标准接口（</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Interface</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），使不同厂商制造的硬件可以互联。</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工程师在设计和研发网络硬件时，不会给其它层带来影响。</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当某层内部发生变化时，不会给其它层带来影响。</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在进行网络故障分析时，分层的方法还能帮助我们分解、简化问题，定位故障点。</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1475656" y="2175057"/>
              <a:ext cx="1633545" cy="253916"/>
            </a:xfrm>
            <a:prstGeom prst="rect">
              <a:avLst/>
            </a:prstGeom>
          </p:spPr>
          <p:txBody>
            <a:bodyPr wrap="square">
              <a:spAutoFit/>
            </a:bodyPr>
            <a:lstStyle/>
            <a:p>
              <a:r>
                <a:rPr lang="zh-CN" altLang="en-US" sz="1600" dirty="0" smtClean="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rPr>
                <a:t>网络层次化结构：</a:t>
              </a:r>
              <a:endParaRPr lang="en-US" altLang="zh-CN" sz="1600" dirty="0">
                <a:solidFill>
                  <a:srgbClr val="28333C"/>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7" name="矩形 36"/>
            <p:cNvSpPr/>
            <p:nvPr/>
          </p:nvSpPr>
          <p:spPr>
            <a:xfrm>
              <a:off x="691864" y="2110085"/>
              <a:ext cx="576064" cy="438581"/>
            </a:xfrm>
            <a:prstGeom prst="rect">
              <a:avLst/>
            </a:prstGeom>
          </p:spPr>
          <p:txBody>
            <a:bodyPr wrap="square">
              <a:spAutoFit/>
            </a:bodyPr>
            <a:lstStyle/>
            <a:p>
              <a:pPr algn="ctr"/>
              <a:r>
                <a:rPr lang="en-US" altLang="zh-CN" sz="3200" dirty="0" smtClean="0">
                  <a:solidFill>
                    <a:schemeClr val="bg1"/>
                  </a:solidFill>
                  <a:latin typeface="Century Gothic" panose="020B0502020202020204" pitchFamily="34" charset="0"/>
                  <a:cs typeface="Arial" panose="020B0604020202020204" pitchFamily="34" charset="0"/>
                </a:rPr>
                <a:t>01</a:t>
              </a:r>
              <a:endParaRPr lang="en-US" altLang="zh-CN" sz="32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23091"/>
            </a:xfrm>
            <a:prstGeom prst="rect">
              <a:avLst/>
            </a:prstGeom>
          </p:spPr>
          <p:txBody>
            <a:bodyPr wrap="square">
              <a:spAutoFit/>
            </a:bodyPr>
            <a:lstStyle/>
            <a:p>
              <a:r>
                <a:rPr lang="en-US" altLang="zh-CN" sz="1333" dirty="0" smtClean="0">
                  <a:solidFill>
                    <a:schemeClr val="bg1"/>
                  </a:solidFill>
                  <a:latin typeface="Century Gothic" panose="020B0502020202020204" pitchFamily="34" charset="0"/>
                  <a:cs typeface="Arial" panose="020B0604020202020204" pitchFamily="34" charset="0"/>
                </a:rPr>
                <a:t> 2nd</a:t>
              </a:r>
              <a:endParaRPr lang="en-US" altLang="zh-CN" sz="1333" dirty="0">
                <a:solidFill>
                  <a:schemeClr val="bg1"/>
                </a:solidFill>
                <a:latin typeface="Century Gothic" panose="020B0502020202020204" pitchFamily="34" charset="0"/>
                <a:cs typeface="Arial" panose="020B0604020202020204" pitchFamily="34" charset="0"/>
              </a:endParaRPr>
            </a:p>
          </p:txBody>
        </p:sp>
      </p:grpSp>
      <p:grpSp>
        <p:nvGrpSpPr>
          <p:cNvPr id="36" name="组合 35"/>
          <p:cNvGrpSpPr/>
          <p:nvPr/>
        </p:nvGrpSpPr>
        <p:grpSpPr>
          <a:xfrm>
            <a:off x="11856640" y="548680"/>
            <a:ext cx="335360" cy="882400"/>
            <a:chOff x="8892480" y="411510"/>
            <a:chExt cx="251520" cy="661800"/>
          </a:xfrm>
        </p:grpSpPr>
        <p:sp>
          <p:nvSpPr>
            <p:cNvPr id="39" name="矩形 38"/>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06</a:t>
              </a:r>
              <a:endParaRPr lang="zh-CN" altLang="en-US" sz="1067" dirty="0">
                <a:solidFill>
                  <a:schemeClr val="bg1"/>
                </a:solidFill>
                <a:latin typeface="Century Gothic" panose="020B0502020202020204" pitchFamily="34" charset="0"/>
              </a:endParaRPr>
            </a:p>
          </p:txBody>
        </p:sp>
        <p:grpSp>
          <p:nvGrpSpPr>
            <p:cNvPr id="41" name="组合 40"/>
            <p:cNvGrpSpPr/>
            <p:nvPr/>
          </p:nvGrpSpPr>
          <p:grpSpPr>
            <a:xfrm>
              <a:off x="8964240" y="819459"/>
              <a:ext cx="108000" cy="7834"/>
              <a:chOff x="8953171" y="848034"/>
              <a:chExt cx="130138" cy="7834"/>
            </a:xfrm>
          </p:grpSpPr>
          <p:cxnSp>
            <p:nvCxnSpPr>
              <p:cNvPr id="42" name="直接连接符 41"/>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8113" y="2511023"/>
            <a:ext cx="4248737" cy="4103374"/>
          </a:xfrm>
          <a:prstGeom prst="rect">
            <a:avLst/>
          </a:prstGeom>
        </p:spPr>
      </p:pic>
    </p:spTree>
    <p:extLst>
      <p:ext uri="{BB962C8B-B14F-4D97-AF65-F5344CB8AC3E}">
        <p14:creationId xmlns:p14="http://schemas.microsoft.com/office/powerpoint/2010/main" val="3339678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18" presetClass="entr" presetSubtype="9" fill="hold" nodeType="with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upLeft)">
                                      <p:cBhvr>
                                        <p:cTn id="11" dur="1000"/>
                                        <p:tgtEl>
                                          <p:spTgt spid="4"/>
                                        </p:tgtEl>
                                      </p:cBhvr>
                                    </p:animEffect>
                                  </p:childTnLst>
                                </p:cTn>
                              </p:par>
                              <p:par>
                                <p:cTn id="12" presetID="12" presetClass="entr" presetSubtype="2" fill="hold" nodeType="withEffect">
                                  <p:stCondLst>
                                    <p:cond delay="2000"/>
                                  </p:stCondLst>
                                  <p:childTnLst>
                                    <p:set>
                                      <p:cBhvr>
                                        <p:cTn id="13" dur="1" fill="hold">
                                          <p:stCondLst>
                                            <p:cond delay="0"/>
                                          </p:stCondLst>
                                        </p:cTn>
                                        <p:tgtEl>
                                          <p:spTgt spid="2048"/>
                                        </p:tgtEl>
                                        <p:attrNameLst>
                                          <p:attrName>style.visibility</p:attrName>
                                        </p:attrNameLst>
                                      </p:cBhvr>
                                      <p:to>
                                        <p:strVal val="visible"/>
                                      </p:to>
                                    </p:set>
                                    <p:anim calcmode="lin" valueType="num">
                                      <p:cBhvr additive="base">
                                        <p:cTn id="14" dur="500"/>
                                        <p:tgtEl>
                                          <p:spTgt spid="2048"/>
                                        </p:tgtEl>
                                        <p:attrNameLst>
                                          <p:attrName>ppt_x</p:attrName>
                                        </p:attrNameLst>
                                      </p:cBhvr>
                                      <p:tavLst>
                                        <p:tav tm="0">
                                          <p:val>
                                            <p:strVal val="#ppt_x+#ppt_w*1.125000"/>
                                          </p:val>
                                        </p:tav>
                                        <p:tav tm="100000">
                                          <p:val>
                                            <p:strVal val="#ppt_x"/>
                                          </p:val>
                                        </p:tav>
                                      </p:tavLst>
                                    </p:anim>
                                    <p:animEffect transition="in" filter="wipe(left)">
                                      <p:cBhvr>
                                        <p:cTn id="15" dur="500"/>
                                        <p:tgtEl>
                                          <p:spTgt spid="2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60</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4081568" cy="1085340"/>
            <a:chOff x="412490" y="524010"/>
            <a:chExt cx="3061176"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3061176"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使用 </a:t>
              </a:r>
              <a:r>
                <a:rPr lang="en-US" altLang="zh-CN" sz="2400" dirty="0" err="1"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Wireshark</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捕获数据包</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33" name="矩形 32"/>
          <p:cNvSpPr/>
          <p:nvPr/>
        </p:nvSpPr>
        <p:spPr>
          <a:xfrm>
            <a:off x="549988" y="1809351"/>
            <a:ext cx="10964680" cy="1004634"/>
          </a:xfrm>
          <a:prstGeom prst="rect">
            <a:avLst/>
          </a:prstGeom>
        </p:spPr>
        <p:txBody>
          <a:bodyPr wrap="square">
            <a:spAutoFit/>
          </a:bodyPr>
          <a:lstStyle/>
          <a:p>
            <a:pPr algn="just">
              <a:lnSpc>
                <a:spcPct val="114000"/>
              </a:lnSpc>
            </a:pP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捕获数据包</a:t>
            </a:r>
            <a:endParaRPr lang="en-US" altLang="zh-CN"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双击捕获到的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29</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号数据包，展开各协议字段，如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示，并根据此图分析如下问题。 </a:t>
            </a:r>
          </a:p>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默认情况下，执行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命令，发送数据包的大小为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32Bytes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，而捕获到的数据包大小为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74Bytes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5917" y="2997206"/>
            <a:ext cx="4972815" cy="3545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6619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6146"/>
                                        </p:tgtEl>
                                        <p:attrNameLst>
                                          <p:attrName>style.visibility</p:attrName>
                                        </p:attrNameLst>
                                      </p:cBhvr>
                                      <p:to>
                                        <p:strVal val="visible"/>
                                      </p:to>
                                    </p:set>
                                    <p:animEffect transition="in" filter="fade">
                                      <p:cBhvr>
                                        <p:cTn id="11" dur="500"/>
                                        <p:tgtEl>
                                          <p:spTgt spid="6146"/>
                                        </p:tgtEl>
                                      </p:cBhvr>
                                    </p:animEffect>
                                    <p:anim calcmode="lin" valueType="num">
                                      <p:cBhvr>
                                        <p:cTn id="12" dur="500" fill="hold"/>
                                        <p:tgtEl>
                                          <p:spTgt spid="6146"/>
                                        </p:tgtEl>
                                        <p:attrNameLst>
                                          <p:attrName>ppt_x</p:attrName>
                                        </p:attrNameLst>
                                      </p:cBhvr>
                                      <p:tavLst>
                                        <p:tav tm="0">
                                          <p:val>
                                            <p:strVal val="#ppt_x"/>
                                          </p:val>
                                        </p:tav>
                                        <p:tav tm="100000">
                                          <p:val>
                                            <p:strVal val="#ppt_x"/>
                                          </p:val>
                                        </p:tav>
                                      </p:tavLst>
                                    </p:anim>
                                    <p:anim calcmode="lin" valueType="num">
                                      <p:cBhvr>
                                        <p:cTn id="13" dur="500" fill="hold"/>
                                        <p:tgtEl>
                                          <p:spTgt spid="6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61</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4081568" cy="1085340"/>
            <a:chOff x="412490" y="524010"/>
            <a:chExt cx="3061176"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3061176"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使用 </a:t>
              </a:r>
              <a:r>
                <a:rPr lang="en-US" altLang="zh-CN" sz="2400" dirty="0" err="1"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Wireshark</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捕获数据包</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33" name="矩形 32"/>
          <p:cNvSpPr/>
          <p:nvPr/>
        </p:nvSpPr>
        <p:spPr>
          <a:xfrm>
            <a:off x="549988" y="1809351"/>
            <a:ext cx="10964680" cy="1004634"/>
          </a:xfrm>
          <a:prstGeom prst="rect">
            <a:avLst/>
          </a:prstGeom>
        </p:spPr>
        <p:txBody>
          <a:bodyPr wrap="square">
            <a:spAutoFit/>
          </a:bodyPr>
          <a:lstStyle/>
          <a:p>
            <a:pPr algn="just">
              <a:lnSpc>
                <a:spcPct val="114000"/>
              </a:lnSpc>
            </a:pPr>
            <a:r>
              <a:rPr lang="zh-CN" altLang="en-US"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捕获数据包</a:t>
            </a:r>
            <a:endParaRPr lang="en-US" altLang="zh-CN" sz="20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捕获到的数据包由协议的头部和数据两部分构成，真实的数据是封装在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ICMP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报文中的，因此我们需要展开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ICMP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协议字段对该报文进行解码，如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示，才能看见真实的数据内容。</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8054" y="2997206"/>
            <a:ext cx="4830327" cy="3444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1854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7170"/>
                                        </p:tgtEl>
                                        <p:attrNameLst>
                                          <p:attrName>style.visibility</p:attrName>
                                        </p:attrNameLst>
                                      </p:cBhvr>
                                      <p:to>
                                        <p:strVal val="visible"/>
                                      </p:to>
                                    </p:set>
                                    <p:animEffect transition="in" filter="fade">
                                      <p:cBhvr>
                                        <p:cTn id="11" dur="500"/>
                                        <p:tgtEl>
                                          <p:spTgt spid="7170"/>
                                        </p:tgtEl>
                                      </p:cBhvr>
                                    </p:animEffect>
                                    <p:anim calcmode="lin" valueType="num">
                                      <p:cBhvr>
                                        <p:cTn id="12" dur="500" fill="hold"/>
                                        <p:tgtEl>
                                          <p:spTgt spid="7170"/>
                                        </p:tgtEl>
                                        <p:attrNameLst>
                                          <p:attrName>ppt_x</p:attrName>
                                        </p:attrNameLst>
                                      </p:cBhvr>
                                      <p:tavLst>
                                        <p:tav tm="0">
                                          <p:val>
                                            <p:strVal val="#ppt_x"/>
                                          </p:val>
                                        </p:tav>
                                        <p:tav tm="100000">
                                          <p:val>
                                            <p:strVal val="#ppt_x"/>
                                          </p:val>
                                        </p:tav>
                                      </p:tavLst>
                                    </p:anim>
                                    <p:anim calcmode="lin" valueType="num">
                                      <p:cBhvr>
                                        <p:cTn id="13" dur="5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1809351"/>
            <a:ext cx="10964680" cy="1215204"/>
          </a:xfrm>
          <a:prstGeom prst="rect">
            <a:avLst/>
          </a:prstGeom>
        </p:spPr>
        <p:txBody>
          <a:bodyPr wrap="square">
            <a:spAutoFit/>
          </a:bodyPr>
          <a:lstStyle/>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重新配置</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Windows Server 2003</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主机的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地址参数，确保能接入</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，打开浏览器，在地址栏中输入</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http://www.baidu.com</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，使用 </a:t>
            </a:r>
            <a:r>
              <a:rPr lang="en-US" altLang="zh-CN" sz="1600" dirty="0" err="1" smtClean="0">
                <a:solidFill>
                  <a:schemeClr val="tx1">
                    <a:lumMod val="65000"/>
                    <a:lumOff val="35000"/>
                  </a:schemeClr>
                </a:solidFill>
                <a:latin typeface="Century Gothic" panose="020B0502020202020204" pitchFamily="34" charset="0"/>
                <a:cs typeface="Arial" panose="020B0604020202020204" pitchFamily="34" charset="0"/>
              </a:rPr>
              <a:t>Wireshark</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捕获</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数据包，从图中可以了解到网络体系共分成</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层，每层的名称和协议的名称是什么</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？简单</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分析网络层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协议的组成。</a:t>
            </a:r>
          </a:p>
          <a:p>
            <a:pPr algn="just">
              <a:lnSpc>
                <a:spcPct val="114000"/>
              </a:lnSpc>
            </a:pP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62</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3262433" cy="1085340"/>
            <a:chOff x="412490" y="524010"/>
            <a:chExt cx="2446825"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2446825"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分析网络体系分层结构</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b="6015"/>
          <a:stretch>
            <a:fillRect/>
          </a:stretch>
        </p:blipFill>
        <p:spPr bwMode="auto">
          <a:xfrm>
            <a:off x="3554350" y="2889764"/>
            <a:ext cx="4955955" cy="3490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9926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8194"/>
                                        </p:tgtEl>
                                        <p:attrNameLst>
                                          <p:attrName>style.visibility</p:attrName>
                                        </p:attrNameLst>
                                      </p:cBhvr>
                                      <p:to>
                                        <p:strVal val="visible"/>
                                      </p:to>
                                    </p:set>
                                    <p:animEffect transition="in" filter="fade">
                                      <p:cBhvr>
                                        <p:cTn id="11" dur="500"/>
                                        <p:tgtEl>
                                          <p:spTgt spid="8194"/>
                                        </p:tgtEl>
                                      </p:cBhvr>
                                    </p:animEffect>
                                    <p:anim calcmode="lin" valueType="num">
                                      <p:cBhvr>
                                        <p:cTn id="12" dur="500" fill="hold"/>
                                        <p:tgtEl>
                                          <p:spTgt spid="8194"/>
                                        </p:tgtEl>
                                        <p:attrNameLst>
                                          <p:attrName>ppt_x</p:attrName>
                                        </p:attrNameLst>
                                      </p:cBhvr>
                                      <p:tavLst>
                                        <p:tav tm="0">
                                          <p:val>
                                            <p:strVal val="#ppt_x"/>
                                          </p:val>
                                        </p:tav>
                                        <p:tav tm="100000">
                                          <p:val>
                                            <p:strVal val="#ppt_x"/>
                                          </p:val>
                                        </p:tav>
                                      </p:tavLst>
                                    </p:anim>
                                    <p:anim calcmode="lin" valueType="num">
                                      <p:cBhvr>
                                        <p:cTn id="13" dur="5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Admin\Desktop\Nipic_2531170_201407191855282840001.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l="1013" r="18492" b="13172"/>
          <a:stretch/>
        </p:blipFill>
        <p:spPr bwMode="auto">
          <a:xfrm>
            <a:off x="-1" y="1"/>
            <a:ext cx="12192001" cy="685887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670984" y="0"/>
            <a:ext cx="2592701" cy="2084205"/>
            <a:chOff x="503238" y="0"/>
            <a:chExt cx="1944526" cy="1563154"/>
          </a:xfrm>
        </p:grpSpPr>
        <p:sp>
          <p:nvSpPr>
            <p:cNvPr id="5" name="矩形 4"/>
            <p:cNvSpPr/>
            <p:nvPr/>
          </p:nvSpPr>
          <p:spPr>
            <a:xfrm>
              <a:off x="503238" y="0"/>
              <a:ext cx="1944526" cy="1563154"/>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534378" y="339502"/>
              <a:ext cx="1273426" cy="684755"/>
            </a:xfrm>
            <a:prstGeom prst="rect">
              <a:avLst/>
            </a:prstGeom>
          </p:spPr>
          <p:txBody>
            <a:bodyPr wrap="none">
              <a:spAutoFit/>
            </a:bodyPr>
            <a:lstStyle/>
            <a:p>
              <a:r>
                <a:rPr lang="en-US" altLang="zh-CN" sz="5333" dirty="0">
                  <a:solidFill>
                    <a:schemeClr val="bg1"/>
                  </a:solidFill>
                  <a:latin typeface="Century Gothic" panose="020B0502020202020204" pitchFamily="34" charset="0"/>
                  <a:cs typeface="Arial" panose="020B0604020202020204" pitchFamily="34" charset="0"/>
                </a:rPr>
                <a:t>2015</a:t>
              </a:r>
            </a:p>
          </p:txBody>
        </p:sp>
        <p:sp>
          <p:nvSpPr>
            <p:cNvPr id="18" name="矩形 17"/>
            <p:cNvSpPr/>
            <p:nvPr/>
          </p:nvSpPr>
          <p:spPr>
            <a:xfrm>
              <a:off x="530370" y="973446"/>
              <a:ext cx="1565573" cy="438581"/>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Introduction of </a:t>
              </a:r>
            </a:p>
            <a:p>
              <a:r>
                <a:rPr lang="en-US" altLang="zh-CN" sz="1600" dirty="0">
                  <a:solidFill>
                    <a:schemeClr val="bg1"/>
                  </a:solidFill>
                  <a:latin typeface="Century Gothic" panose="020B0502020202020204" pitchFamily="34" charset="0"/>
                  <a:cs typeface="Arial" panose="020B0604020202020204" pitchFamily="34" charset="0"/>
                </a:rPr>
                <a:t>Computer Network</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46" name="矩形 45"/>
          <p:cNvSpPr/>
          <p:nvPr/>
        </p:nvSpPr>
        <p:spPr>
          <a:xfrm>
            <a:off x="556470" y="2260605"/>
            <a:ext cx="5899372" cy="1323439"/>
          </a:xfrm>
          <a:prstGeom prst="rect">
            <a:avLst/>
          </a:prstGeom>
        </p:spPr>
        <p:txBody>
          <a:bodyPr wrap="none">
            <a:spAutoFit/>
          </a:bodyPr>
          <a:lstStyle/>
          <a:p>
            <a:r>
              <a:rPr lang="en-US" altLang="zh-CN" sz="8000" dirty="0">
                <a:solidFill>
                  <a:schemeClr val="bg1"/>
                </a:solidFill>
                <a:latin typeface="Century Gothic" panose="020B0502020202020204" pitchFamily="34" charset="0"/>
                <a:cs typeface="Arial" panose="020B0604020202020204" pitchFamily="34" charset="0"/>
              </a:rPr>
              <a:t>THANK YOU</a:t>
            </a:r>
          </a:p>
        </p:txBody>
      </p:sp>
      <p:sp>
        <p:nvSpPr>
          <p:cNvPr id="25" name="TextBox 6"/>
          <p:cNvSpPr txBox="1"/>
          <p:nvPr/>
        </p:nvSpPr>
        <p:spPr>
          <a:xfrm>
            <a:off x="556468" y="6032873"/>
            <a:ext cx="2574014" cy="369332"/>
          </a:xfrm>
          <a:prstGeom prst="rect">
            <a:avLst/>
          </a:prstGeom>
          <a:noFill/>
        </p:spPr>
        <p:txBody>
          <a:bodyPr wrap="square" rtlCol="0">
            <a:spAutoFit/>
          </a:bodyPr>
          <a:lstStyle/>
          <a:p>
            <a:r>
              <a:rPr lang="zh-CN" altLang="en-US" i="1" dirty="0" smtClean="0">
                <a:solidFill>
                  <a:prstClr val="white"/>
                </a:solidFill>
                <a:latin typeface="汉仪菱心体简" pitchFamily="49" charset="-122"/>
                <a:ea typeface="汉仪菱心体简" pitchFamily="49" charset="-122"/>
              </a:rPr>
              <a:t>重庆电子工程职业学院</a:t>
            </a:r>
            <a:endParaRPr lang="zh-CN" altLang="en-US" i="1" dirty="0">
              <a:solidFill>
                <a:prstClr val="white"/>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66247588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5" presetClass="entr" presetSubtype="0" fill="hold" grpId="0" nodeType="withEffect">
                                  <p:stCondLst>
                                    <p:cond delay="50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strVal val="#ppt_w*0.70"/>
                                          </p:val>
                                        </p:tav>
                                        <p:tav tm="100000">
                                          <p:val>
                                            <p:strVal val="#ppt_w"/>
                                          </p:val>
                                        </p:tav>
                                      </p:tavLst>
                                    </p:anim>
                                    <p:anim calcmode="lin" valueType="num">
                                      <p:cBhvr>
                                        <p:cTn id="12" dur="500" fill="hold"/>
                                        <p:tgtEl>
                                          <p:spTgt spid="46"/>
                                        </p:tgtEl>
                                        <p:attrNameLst>
                                          <p:attrName>ppt_h</p:attrName>
                                        </p:attrNameLst>
                                      </p:cBhvr>
                                      <p:tavLst>
                                        <p:tav tm="0">
                                          <p:val>
                                            <p:strVal val="#ppt_h"/>
                                          </p:val>
                                        </p:tav>
                                        <p:tav tm="100000">
                                          <p:val>
                                            <p:strVal val="#ppt_h"/>
                                          </p:val>
                                        </p:tav>
                                      </p:tavLst>
                                    </p:anim>
                                    <p:animEffect transition="in" filter="fade">
                                      <p:cBhvr>
                                        <p:cTn id="13" dur="500"/>
                                        <p:tgtEl>
                                          <p:spTgt spid="46"/>
                                        </p:tgtEl>
                                      </p:cBhvr>
                                    </p:animEffect>
                                  </p:childTnLst>
                                </p:cTn>
                              </p:par>
                              <p:par>
                                <p:cTn id="14" presetID="2" presetClass="entr" presetSubtype="4" decel="100000" fill="hold" grpId="0" nodeType="withEffect">
                                  <p:stCondLst>
                                    <p:cond delay="20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0"/>
            <a:ext cx="2236510"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网络协议</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17" name="组合 16"/>
          <p:cNvGrpSpPr/>
          <p:nvPr/>
        </p:nvGrpSpPr>
        <p:grpSpPr>
          <a:xfrm>
            <a:off x="666454" y="1903669"/>
            <a:ext cx="2786177" cy="3148928"/>
            <a:chOff x="499840" y="1427752"/>
            <a:chExt cx="2089633" cy="2361697"/>
          </a:xfrm>
        </p:grpSpPr>
        <p:grpSp>
          <p:nvGrpSpPr>
            <p:cNvPr id="14" name="组合 13"/>
            <p:cNvGrpSpPr/>
            <p:nvPr/>
          </p:nvGrpSpPr>
          <p:grpSpPr>
            <a:xfrm>
              <a:off x="499840" y="1427752"/>
              <a:ext cx="2089633" cy="449904"/>
              <a:chOff x="826183" y="1855140"/>
              <a:chExt cx="2089633" cy="449904"/>
            </a:xfrm>
          </p:grpSpPr>
          <p:sp>
            <p:nvSpPr>
              <p:cNvPr id="49" name="矩形 48"/>
              <p:cNvSpPr/>
              <p:nvPr/>
            </p:nvSpPr>
            <p:spPr>
              <a:xfrm>
                <a:off x="1282271" y="1947473"/>
                <a:ext cx="1633545" cy="346249"/>
              </a:xfrm>
              <a:prstGeom prst="rect">
                <a:avLst/>
              </a:prstGeom>
            </p:spPr>
            <p:txBody>
              <a:bodyPr wrap="square">
                <a:spAutoFit/>
              </a:bodyPr>
              <a:lstStyle/>
              <a:p>
                <a:r>
                  <a:rPr lang="zh-CN" altLang="en-US" sz="24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是什么</a:t>
                </a:r>
                <a:endParaRPr lang="en-US" altLang="zh-CN" sz="24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3" name="组合 2"/>
              <p:cNvGrpSpPr/>
              <p:nvPr/>
            </p:nvGrpSpPr>
            <p:grpSpPr>
              <a:xfrm>
                <a:off x="826183" y="1855140"/>
                <a:ext cx="438144" cy="449904"/>
                <a:chOff x="826183" y="1855140"/>
                <a:chExt cx="438144" cy="449904"/>
              </a:xfrm>
            </p:grpSpPr>
            <p:sp>
              <p:nvSpPr>
                <p:cNvPr id="50" name="椭圆 49"/>
                <p:cNvSpPr/>
                <p:nvPr/>
              </p:nvSpPr>
              <p:spPr>
                <a:xfrm>
                  <a:off x="826183" y="1866900"/>
                  <a:ext cx="438144" cy="438144"/>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矩形 55"/>
                <p:cNvSpPr/>
                <p:nvPr/>
              </p:nvSpPr>
              <p:spPr>
                <a:xfrm>
                  <a:off x="839109" y="1855140"/>
                  <a:ext cx="365726"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2086385" cy="1731244"/>
            </a:xfrm>
            <a:prstGeom prst="rect">
              <a:avLst/>
            </a:prstGeom>
          </p:spPr>
          <p:txBody>
            <a:bodyPr wrap="square">
              <a:spAutoFit/>
            </a:bodyPr>
            <a:lstStyle/>
            <a:p>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Protocol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指通信双方为了实现通信而设计的约定或会话规则。例如上述例子中的邮政系统，按照约定俗成的规则，发信人写信的时候将收信人的地址、邮编写在信封的左上角，将自己的地址和邮编写在信封的右下角，而不能反之。</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4755581" y="1903669"/>
            <a:ext cx="2786177" cy="3641371"/>
            <a:chOff x="3633472" y="1427752"/>
            <a:chExt cx="2089633" cy="2731028"/>
          </a:xfrm>
        </p:grpSpPr>
        <p:grpSp>
          <p:nvGrpSpPr>
            <p:cNvPr id="59" name="组合 58"/>
            <p:cNvGrpSpPr/>
            <p:nvPr/>
          </p:nvGrpSpPr>
          <p:grpSpPr>
            <a:xfrm>
              <a:off x="3633472" y="1427752"/>
              <a:ext cx="2089633" cy="449904"/>
              <a:chOff x="826183" y="1855140"/>
              <a:chExt cx="2089633" cy="449904"/>
            </a:xfrm>
          </p:grpSpPr>
          <p:sp>
            <p:nvSpPr>
              <p:cNvPr id="60" name="矩形 59"/>
              <p:cNvSpPr/>
              <p:nvPr/>
            </p:nvSpPr>
            <p:spPr>
              <a:xfrm>
                <a:off x="1282271" y="1947473"/>
                <a:ext cx="1633545" cy="346249"/>
              </a:xfrm>
              <a:prstGeom prst="rect">
                <a:avLst/>
              </a:prstGeom>
            </p:spPr>
            <p:txBody>
              <a:bodyPr wrap="square">
                <a:spAutoFit/>
              </a:bodyPr>
              <a:lstStyle/>
              <a:p>
                <a:r>
                  <a:rPr lang="zh-CN" altLang="en-US" sz="2400" dirty="0" smtClean="0">
                    <a:solidFill>
                      <a:srgbClr val="00A7AA"/>
                    </a:solidFill>
                    <a:latin typeface="汉仪菱心体简" panose="02010609000101010101" pitchFamily="49" charset="-122"/>
                    <a:ea typeface="汉仪菱心体简" panose="02010609000101010101" pitchFamily="49" charset="-122"/>
                    <a:cs typeface="Arial" panose="020B0604020202020204" pitchFamily="34" charset="0"/>
                  </a:rPr>
                  <a:t>做什么</a:t>
                </a:r>
                <a:endParaRPr lang="en-US" altLang="zh-CN" sz="2400" dirty="0">
                  <a:solidFill>
                    <a:srgbClr val="00A7AA"/>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1" name="组合 60"/>
              <p:cNvGrpSpPr/>
              <p:nvPr/>
            </p:nvGrpSpPr>
            <p:grpSpPr>
              <a:xfrm>
                <a:off x="826183" y="1855140"/>
                <a:ext cx="438144" cy="449904"/>
                <a:chOff x="826183" y="1855140"/>
                <a:chExt cx="438144" cy="449904"/>
              </a:xfrm>
            </p:grpSpPr>
            <p:sp>
              <p:nvSpPr>
                <p:cNvPr id="62" name="椭圆 61"/>
                <p:cNvSpPr/>
                <p:nvPr/>
              </p:nvSpPr>
              <p:spPr>
                <a:xfrm>
                  <a:off x="826183" y="1866900"/>
                  <a:ext cx="438144" cy="438144"/>
                </a:xfrm>
                <a:prstGeom prst="ellipse">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矩形 62"/>
                <p:cNvSpPr/>
                <p:nvPr/>
              </p:nvSpPr>
              <p:spPr>
                <a:xfrm>
                  <a:off x="864757" y="1855140"/>
                  <a:ext cx="315231"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086385" cy="2100575"/>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每一个协议是针对某一个特定的目标和需要而解决的问题，新的网络服务出现，新的协议就会出现。因此，协议的制定和实现是计算机网络重要组成部分。执行某种通信功能所需的一组内在相关协议称为协议簇。协议簇由主机和网络设备在软件、硬件或同时在这两者中实施。</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8844708" y="1895703"/>
            <a:ext cx="2786177" cy="3641370"/>
            <a:chOff x="6767103" y="1427752"/>
            <a:chExt cx="2089633" cy="2731027"/>
          </a:xfrm>
        </p:grpSpPr>
        <p:grpSp>
          <p:nvGrpSpPr>
            <p:cNvPr id="64" name="组合 63"/>
            <p:cNvGrpSpPr/>
            <p:nvPr/>
          </p:nvGrpSpPr>
          <p:grpSpPr>
            <a:xfrm>
              <a:off x="6767103" y="1427752"/>
              <a:ext cx="2089633" cy="449904"/>
              <a:chOff x="826183" y="1855140"/>
              <a:chExt cx="2089633" cy="449904"/>
            </a:xfrm>
          </p:grpSpPr>
          <p:sp>
            <p:nvSpPr>
              <p:cNvPr id="65" name="矩形 64"/>
              <p:cNvSpPr/>
              <p:nvPr/>
            </p:nvSpPr>
            <p:spPr>
              <a:xfrm>
                <a:off x="1282271" y="1947473"/>
                <a:ext cx="1633545" cy="346249"/>
              </a:xfrm>
              <a:prstGeom prst="rect">
                <a:avLst/>
              </a:prstGeom>
            </p:spPr>
            <p:txBody>
              <a:bodyPr wrap="square">
                <a:spAutoFit/>
              </a:bodyPr>
              <a:lstStyle/>
              <a:p>
                <a:r>
                  <a:rPr lang="zh-CN" altLang="en-US" sz="2400" dirty="0" smtClean="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rPr>
                  <a:t>有什么</a:t>
                </a:r>
                <a:endParaRPr lang="en-US" altLang="zh-CN" sz="2400" dirty="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6" name="组合 65"/>
              <p:cNvGrpSpPr/>
              <p:nvPr/>
            </p:nvGrpSpPr>
            <p:grpSpPr>
              <a:xfrm>
                <a:off x="826183" y="1855140"/>
                <a:ext cx="438144" cy="449904"/>
                <a:chOff x="826183" y="1855140"/>
                <a:chExt cx="438144" cy="449904"/>
              </a:xfrm>
            </p:grpSpPr>
            <p:sp>
              <p:nvSpPr>
                <p:cNvPr id="67" name="椭圆 66"/>
                <p:cNvSpPr/>
                <p:nvPr/>
              </p:nvSpPr>
              <p:spPr>
                <a:xfrm>
                  <a:off x="826183" y="1866900"/>
                  <a:ext cx="438144" cy="438144"/>
                </a:xfrm>
                <a:prstGeom prst="ellipse">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矩形 67"/>
                <p:cNvSpPr/>
                <p:nvPr/>
              </p:nvSpPr>
              <p:spPr>
                <a:xfrm>
                  <a:off x="839109" y="1855140"/>
                  <a:ext cx="388568"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C</a:t>
                  </a:r>
                </a:p>
              </p:txBody>
            </p:sp>
          </p:grpSp>
        </p:grpSp>
        <p:sp>
          <p:nvSpPr>
            <p:cNvPr id="73" name="矩形 72"/>
            <p:cNvSpPr/>
            <p:nvPr/>
          </p:nvSpPr>
          <p:spPr>
            <a:xfrm>
              <a:off x="6767103" y="2058204"/>
              <a:ext cx="2086385" cy="2100575"/>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网络协议通常由语义、语法和同步三部分组成</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a:p>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buClr>
                  <a:srgbClr val="697E92"/>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语义：需要发出何种控制信息、何种动作以及做出何种应答，定义做什么</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buClr>
                  <a:srgbClr val="697E92"/>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语法：数据与控制信息的结构或格式，定义怎么做</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buClr>
                  <a:srgbClr val="697E92"/>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同步：数据收发的速率匹配和接收排序，定义何时做。</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2" name="组合 31"/>
          <p:cNvGrpSpPr/>
          <p:nvPr/>
        </p:nvGrpSpPr>
        <p:grpSpPr>
          <a:xfrm>
            <a:off x="11856640" y="548680"/>
            <a:ext cx="335360" cy="882400"/>
            <a:chOff x="8892480" y="411510"/>
            <a:chExt cx="251520" cy="661800"/>
          </a:xfrm>
        </p:grpSpPr>
        <p:sp>
          <p:nvSpPr>
            <p:cNvPr id="33" name="矩形 3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07</a:t>
              </a:r>
              <a:endParaRPr lang="zh-CN" altLang="en-US" sz="1067" dirty="0">
                <a:solidFill>
                  <a:schemeClr val="bg1"/>
                </a:solidFill>
                <a:latin typeface="Century Gothic" panose="020B0502020202020204" pitchFamily="34" charset="0"/>
              </a:endParaRPr>
            </a:p>
          </p:txBody>
        </p:sp>
        <p:grpSp>
          <p:nvGrpSpPr>
            <p:cNvPr id="35" name="组合 34"/>
            <p:cNvGrpSpPr/>
            <p:nvPr/>
          </p:nvGrpSpPr>
          <p:grpSpPr>
            <a:xfrm>
              <a:off x="8964240" y="819459"/>
              <a:ext cx="108000" cy="7834"/>
              <a:chOff x="8953171" y="848034"/>
              <a:chExt cx="130138" cy="7834"/>
            </a:xfrm>
          </p:grpSpPr>
          <p:cxnSp>
            <p:nvCxnSpPr>
              <p:cNvPr id="36" name="直接连接符 3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12892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7200122" y="1689433"/>
            <a:ext cx="4314544" cy="3742432"/>
            <a:chOff x="5400092" y="1267075"/>
            <a:chExt cx="3235908" cy="2806824"/>
          </a:xfrm>
        </p:grpSpPr>
        <p:sp>
          <p:nvSpPr>
            <p:cNvPr id="65" name="矩形 64"/>
            <p:cNvSpPr/>
            <p:nvPr/>
          </p:nvSpPr>
          <p:spPr>
            <a:xfrm>
              <a:off x="5777053" y="2588332"/>
              <a:ext cx="2858947" cy="500378"/>
            </a:xfrm>
            <a:prstGeom prst="rect">
              <a:avLst/>
            </a:prstGeom>
          </p:spPr>
          <p:txBody>
            <a:bodyPr wrap="square">
              <a:spAutoFit/>
            </a:bodyPr>
            <a:lstStyle/>
            <a:p>
              <a:pPr>
                <a:lnSpc>
                  <a:spcPct val="150000"/>
                </a:lnSpc>
              </a:pPr>
              <a:r>
                <a:rPr lang="zh-CN" altLang="en-US" sz="1333" dirty="0">
                  <a:solidFill>
                    <a:schemeClr val="tx1">
                      <a:lumMod val="85000"/>
                      <a:lumOff val="15000"/>
                    </a:schemeClr>
                  </a:solidFill>
                  <a:latin typeface="Century Gothic" panose="020B0502020202020204" pitchFamily="34" charset="0"/>
                  <a:cs typeface="Arial" panose="020B0604020202020204" pitchFamily="34" charset="0"/>
                </a:rPr>
                <a:t>以生活中两个人打电话为例，说明协议的组成，如</a:t>
              </a:r>
              <a:r>
                <a:rPr lang="zh-CN" altLang="en-US" sz="1333" dirty="0" smtClean="0">
                  <a:solidFill>
                    <a:schemeClr val="tx1">
                      <a:lumMod val="85000"/>
                      <a:lumOff val="15000"/>
                    </a:schemeClr>
                  </a:solidFill>
                  <a:latin typeface="Century Gothic" panose="020B0502020202020204" pitchFamily="34" charset="0"/>
                  <a:cs typeface="Arial" panose="020B0604020202020204" pitchFamily="34" charset="0"/>
                </a:rPr>
                <a:t>图所</a:t>
              </a:r>
              <a:r>
                <a:rPr lang="zh-CN" altLang="en-US" sz="1333" dirty="0">
                  <a:solidFill>
                    <a:schemeClr val="tx1">
                      <a:lumMod val="85000"/>
                      <a:lumOff val="15000"/>
                    </a:schemeClr>
                  </a:solidFill>
                  <a:latin typeface="Century Gothic" panose="020B0502020202020204" pitchFamily="34" charset="0"/>
                  <a:cs typeface="Arial" panose="020B0604020202020204" pitchFamily="34" charset="0"/>
                </a:rPr>
                <a:t>示。</a:t>
              </a:r>
              <a:endParaRPr lang="en-US" altLang="zh-CN" sz="1333"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284742"/>
            </a:xfrm>
            <a:prstGeom prst="rect">
              <a:avLst/>
            </a:prstGeom>
          </p:spPr>
          <p:txBody>
            <a:bodyPr wrap="square">
              <a:spAutoFit/>
            </a:bodyPr>
            <a:lstStyle/>
            <a:p>
              <a:r>
                <a:rPr lang="en-US" altLang="zh-CN" sz="1867" b="1" dirty="0" smtClean="0">
                  <a:solidFill>
                    <a:srgbClr val="0563B8"/>
                  </a:solidFill>
                  <a:latin typeface="Century Gothic" panose="020B0502020202020204" pitchFamily="34" charset="0"/>
                  <a:cs typeface="Arial" panose="020B0604020202020204" pitchFamily="34" charset="0"/>
                </a:rPr>
                <a:t>Protocol Sample</a:t>
              </a:r>
              <a:endParaRPr lang="en-US" altLang="zh-CN" sz="1867" b="1" dirty="0">
                <a:solidFill>
                  <a:srgbClr val="0563B8"/>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268523"/>
              <a:ext cx="1427851" cy="253916"/>
            </a:xfrm>
            <a:prstGeom prst="rect">
              <a:avLst/>
            </a:prstGeom>
          </p:spPr>
          <p:txBody>
            <a:bodyPr wrap="square">
              <a:spAutoFit/>
            </a:bodyPr>
            <a:lstStyle/>
            <a:p>
              <a:r>
                <a:rPr lang="zh-CN" altLang="en-US" sz="1600" dirty="0" smtClean="0">
                  <a:solidFill>
                    <a:schemeClr val="tx1">
                      <a:lumMod val="95000"/>
                      <a:lumOff val="5000"/>
                    </a:schemeClr>
                  </a:solidFill>
                  <a:latin typeface="Century Gothic" panose="020B0502020202020204" pitchFamily="34" charset="0"/>
                  <a:cs typeface="Arial" panose="020B0604020202020204" pitchFamily="34" charset="0"/>
                </a:rPr>
                <a:t>协议组成示例</a:t>
              </a:r>
              <a:endParaRPr lang="en-US" altLang="zh-CN" sz="16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0223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284742"/>
              <a:chOff x="969781" y="2018675"/>
              <a:chExt cx="820325" cy="284742"/>
            </a:xfrm>
          </p:grpSpPr>
          <p:sp>
            <p:nvSpPr>
              <p:cNvPr id="78" name="矩形 77"/>
              <p:cNvSpPr/>
              <p:nvPr/>
            </p:nvSpPr>
            <p:spPr>
              <a:xfrm>
                <a:off x="969781" y="2049043"/>
                <a:ext cx="820325" cy="247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44089" y="2018675"/>
                <a:ext cx="671708"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 </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3789157"/>
              <a:ext cx="705056" cy="284742"/>
              <a:chOff x="969781" y="2018675"/>
              <a:chExt cx="820325" cy="284742"/>
            </a:xfrm>
          </p:grpSpPr>
          <p:sp>
            <p:nvSpPr>
              <p:cNvPr id="82" name="矩形 81"/>
              <p:cNvSpPr/>
              <p:nvPr/>
            </p:nvSpPr>
            <p:spPr>
              <a:xfrm>
                <a:off x="969781" y="2049043"/>
                <a:ext cx="820325" cy="247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018675"/>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5804" y="3789157"/>
              <a:ext cx="705056" cy="284742"/>
              <a:chOff x="969781" y="2018675"/>
              <a:chExt cx="820325" cy="284742"/>
            </a:xfrm>
          </p:grpSpPr>
          <p:sp>
            <p:nvSpPr>
              <p:cNvPr id="91" name="矩形 90"/>
              <p:cNvSpPr/>
              <p:nvPr/>
            </p:nvSpPr>
            <p:spPr>
              <a:xfrm>
                <a:off x="969781" y="2049043"/>
                <a:ext cx="820325" cy="24704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1004224" y="2018675"/>
                <a:ext cx="751439"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When</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grpSp>
        <p:nvGrpSpPr>
          <p:cNvPr id="30" name="组合 29"/>
          <p:cNvGrpSpPr/>
          <p:nvPr/>
        </p:nvGrpSpPr>
        <p:grpSpPr>
          <a:xfrm>
            <a:off x="11856640" y="548680"/>
            <a:ext cx="335360" cy="882400"/>
            <a:chOff x="8892480" y="411510"/>
            <a:chExt cx="251520" cy="661800"/>
          </a:xfrm>
        </p:grpSpPr>
        <p:sp>
          <p:nvSpPr>
            <p:cNvPr id="31" name="矩形 30"/>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08</a:t>
              </a:r>
              <a:endParaRPr lang="zh-CN" altLang="en-US" sz="1067" dirty="0">
                <a:solidFill>
                  <a:schemeClr val="bg1"/>
                </a:solidFill>
                <a:latin typeface="Century Gothic" panose="020B0502020202020204" pitchFamily="34" charset="0"/>
              </a:endParaRPr>
            </a:p>
          </p:txBody>
        </p:sp>
        <p:grpSp>
          <p:nvGrpSpPr>
            <p:cNvPr id="33" name="组合 32"/>
            <p:cNvGrpSpPr/>
            <p:nvPr/>
          </p:nvGrpSpPr>
          <p:grpSpPr>
            <a:xfrm>
              <a:off x="8964240" y="819459"/>
              <a:ext cx="108000" cy="7834"/>
              <a:chOff x="8953171" y="848034"/>
              <a:chExt cx="130138" cy="7834"/>
            </a:xfrm>
          </p:grpSpPr>
          <p:cxnSp>
            <p:nvCxnSpPr>
              <p:cNvPr id="34" name="直接连接符 33"/>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6" name="矩形 35"/>
          <p:cNvSpPr/>
          <p:nvPr/>
        </p:nvSpPr>
        <p:spPr>
          <a:xfrm>
            <a:off x="549987" y="698680"/>
            <a:ext cx="2236510"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网络协议</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pic>
        <p:nvPicPr>
          <p:cNvPr id="2050" name="Picture 2" descr="0201"/>
          <p:cNvPicPr>
            <a:picLocks noChangeAspect="1" noChangeArrowheads="1"/>
          </p:cNvPicPr>
          <p:nvPr/>
        </p:nvPicPr>
        <p:blipFill>
          <a:blip r:embed="rId2" cstate="print">
            <a:extLst>
              <a:ext uri="{28A0092B-C50C-407E-A947-70E740481C1C}">
                <a14:useLocalDpi xmlns:a14="http://schemas.microsoft.com/office/drawing/2010/main" val="0"/>
              </a:ext>
            </a:extLst>
          </a:blip>
          <a:srcRect t="1329"/>
          <a:stretch>
            <a:fillRect/>
          </a:stretch>
        </p:blipFill>
        <p:spPr bwMode="auto">
          <a:xfrm>
            <a:off x="878041" y="1993295"/>
            <a:ext cx="5765862" cy="427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348434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1+#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7" y="698681"/>
            <a:ext cx="3775393" cy="707886"/>
          </a:xfrm>
          <a:prstGeom prst="rect">
            <a:avLst/>
          </a:prstGeom>
        </p:spPr>
        <p:txBody>
          <a:bodyPr wrap="none">
            <a:spAutoFit/>
          </a:bodyPr>
          <a:lstStyle/>
          <a:p>
            <a:r>
              <a:rPr lang="zh-CN" altLang="en-US" sz="4000" dirty="0" smtClean="0">
                <a:solidFill>
                  <a:srgbClr val="0070C0"/>
                </a:solidFill>
                <a:latin typeface="方正兰亭超细黑简体" pitchFamily="2" charset="-122"/>
                <a:ea typeface="方正兰亭超细黑简体" pitchFamily="2" charset="-122"/>
                <a:cs typeface="Arial" panose="020B0604020202020204" pitchFamily="34" charset="0"/>
              </a:rPr>
              <a:t>网络协议的分层</a:t>
            </a:r>
            <a:endParaRPr lang="en-US" altLang="zh-CN" sz="4000" dirty="0">
              <a:solidFill>
                <a:srgbClr val="0070C0"/>
              </a:solidFill>
              <a:latin typeface="方正兰亭超细黑简体" pitchFamily="2" charset="-122"/>
              <a:ea typeface="方正兰亭超细黑简体" pitchFamily="2" charset="-122"/>
              <a:cs typeface="Arial" panose="020B0604020202020204" pitchFamily="34" charset="0"/>
            </a:endParaRPr>
          </a:p>
        </p:txBody>
      </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09</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549989" y="1940835"/>
            <a:ext cx="5305985" cy="1916935"/>
          </a:xfrm>
          <a:prstGeom prst="rect">
            <a:avLst/>
          </a:prstGeom>
        </p:spPr>
        <p:txBody>
          <a:bodyPr wrap="square">
            <a:spAutoFit/>
          </a:bodyPr>
          <a:lstStyle/>
          <a:p>
            <a:pPr>
              <a:lnSpc>
                <a:spcPct val="114000"/>
              </a:lnSpc>
            </a:pPr>
            <a:r>
              <a:rPr lang="zh-CN" altLang="en-US" sz="2400" b="1" dirty="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网络协议</a:t>
            </a:r>
            <a:r>
              <a:rPr lang="zh-CN" altLang="en-US" sz="2400" b="1"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分层采用分层结构</a:t>
            </a:r>
            <a:r>
              <a:rPr lang="zh-CN" altLang="en-US" sz="2400" b="1" dirty="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的原因</a:t>
            </a:r>
          </a:p>
          <a:p>
            <a:pPr>
              <a:lnSpc>
                <a:spcPct val="114000"/>
              </a:lnSpc>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分层思想下，每一层都有明确的任务或相对独立的功能，不需要关心下层如何实现，只需要知道它通过层间接口（</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Interface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）提供服务（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Service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）即可。灵活性好，易于实现和维护，有利于标准化。</a:t>
            </a:r>
          </a:p>
        </p:txBody>
      </p:sp>
      <p:sp>
        <p:nvSpPr>
          <p:cNvPr id="14" name="矩形 13"/>
          <p:cNvSpPr/>
          <p:nvPr/>
        </p:nvSpPr>
        <p:spPr>
          <a:xfrm>
            <a:off x="6211945" y="1940835"/>
            <a:ext cx="5668744" cy="3881960"/>
          </a:xfrm>
          <a:prstGeom prst="rect">
            <a:avLst/>
          </a:prstGeom>
        </p:spPr>
        <p:txBody>
          <a:bodyPr wrap="square">
            <a:spAutoFit/>
          </a:bodyPr>
          <a:lstStyle/>
          <a:p>
            <a:pPr>
              <a:lnSpc>
                <a:spcPct val="114000"/>
              </a:lnSpc>
            </a:pPr>
            <a:r>
              <a:rPr lang="zh-CN" altLang="en-US" sz="2400" b="1" dirty="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网络协议各层次之间的</a:t>
            </a:r>
            <a:r>
              <a:rPr lang="zh-CN" altLang="en-US" sz="2400" b="1"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关系</a:t>
            </a:r>
            <a:endParaRPr lang="en-US" altLang="zh-CN" sz="2400" b="1"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nSpc>
                <a:spcPct val="114000"/>
              </a:lnSpc>
            </a:pP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a:p>
            <a:pPr marL="342900" indent="-342900">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下层</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为上层提供服务，而上层并不关心下层服务是如何实现的</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342900" indent="-342900">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每</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一对相邻层之间有一个接口（接口就是相邻层交换信息的地方，比如用户和邮局两层之间的接口为邮箱），相邻层之间通过接口交换数据，提供服务</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342900" indent="-342900">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发送</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方和接收方的同一层叫做对等实体（</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Peer Entity</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342900" indent="-342900">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对等层之间的通信是虚通信，只有传输介质上完成的通信是实通信。</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342900" indent="-342900">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从</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层次角度看数据的传输，发送方数据往下层传递，接收方数据向上层传递，通常分别将发送方和接收方所历经的这种过程称为数据封装和数据拆封。</a:t>
            </a:r>
          </a:p>
        </p:txBody>
      </p:sp>
    </p:spTree>
    <p:extLst>
      <p:ext uri="{BB962C8B-B14F-4D97-AF65-F5344CB8AC3E}">
        <p14:creationId xmlns:p14="http://schemas.microsoft.com/office/powerpoint/2010/main" val="2634542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1625</TotalTime>
  <Words>5164</Words>
  <Application>Microsoft Office PowerPoint</Application>
  <PresentationFormat>宽屏</PresentationFormat>
  <Paragraphs>502</Paragraphs>
  <Slides>63</Slides>
  <Notes>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63</vt:i4>
      </vt:variant>
    </vt:vector>
  </HeadingPairs>
  <TitlesOfParts>
    <vt:vector size="73" baseType="lpstr">
      <vt:lpstr>Century Gothic</vt:lpstr>
      <vt:lpstr>汉仪菱心体简</vt:lpstr>
      <vt:lpstr>Calibri Light</vt:lpstr>
      <vt:lpstr>宋体</vt:lpstr>
      <vt:lpstr>MStiffHei HKS UltraBold</vt:lpstr>
      <vt:lpstr>方正兰亭超细黑简体</vt:lpstr>
      <vt:lpstr>Calibri</vt:lpstr>
      <vt:lpstr>Wingdings</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122</cp:revision>
  <dcterms:created xsi:type="dcterms:W3CDTF">2015-07-25T15:54:16Z</dcterms:created>
  <dcterms:modified xsi:type="dcterms:W3CDTF">2015-08-09T18:14:03Z</dcterms:modified>
</cp:coreProperties>
</file>