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49"/>
  </p:handoutMasterIdLst>
  <p:sldIdLst>
    <p:sldId id="342" r:id="rId4"/>
    <p:sldId id="324" r:id="rId6"/>
    <p:sldId id="343" r:id="rId7"/>
    <p:sldId id="353" r:id="rId8"/>
    <p:sldId id="354" r:id="rId9"/>
    <p:sldId id="355" r:id="rId10"/>
    <p:sldId id="356" r:id="rId11"/>
    <p:sldId id="357" r:id="rId12"/>
    <p:sldId id="364" r:id="rId13"/>
    <p:sldId id="358" r:id="rId14"/>
    <p:sldId id="359" r:id="rId15"/>
    <p:sldId id="360" r:id="rId16"/>
    <p:sldId id="371" r:id="rId17"/>
    <p:sldId id="372" r:id="rId18"/>
    <p:sldId id="365" r:id="rId19"/>
    <p:sldId id="366" r:id="rId20"/>
    <p:sldId id="373" r:id="rId21"/>
    <p:sldId id="374" r:id="rId22"/>
    <p:sldId id="367" r:id="rId23"/>
    <p:sldId id="376" r:id="rId24"/>
    <p:sldId id="378" r:id="rId25"/>
    <p:sldId id="379" r:id="rId26"/>
    <p:sldId id="368" r:id="rId27"/>
    <p:sldId id="369" r:id="rId28"/>
    <p:sldId id="380" r:id="rId29"/>
    <p:sldId id="382" r:id="rId30"/>
    <p:sldId id="383" r:id="rId31"/>
    <p:sldId id="385" r:id="rId32"/>
    <p:sldId id="384" r:id="rId33"/>
    <p:sldId id="386" r:id="rId34"/>
    <p:sldId id="387" r:id="rId35"/>
    <p:sldId id="388" r:id="rId36"/>
    <p:sldId id="389" r:id="rId37"/>
    <p:sldId id="390" r:id="rId38"/>
    <p:sldId id="392" r:id="rId39"/>
    <p:sldId id="391" r:id="rId40"/>
    <p:sldId id="394" r:id="rId41"/>
    <p:sldId id="396" r:id="rId42"/>
    <p:sldId id="398" r:id="rId43"/>
    <p:sldId id="399" r:id="rId44"/>
    <p:sldId id="400" r:id="rId45"/>
    <p:sldId id="401" r:id="rId46"/>
    <p:sldId id="402" r:id="rId47"/>
    <p:sldId id="335"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323034"/>
    <a:srgbClr val="FDB812"/>
    <a:srgbClr val="0062C4"/>
    <a:srgbClr val="F5F5EA"/>
    <a:srgbClr val="007BF6"/>
    <a:srgbClr val="F0E7E2"/>
    <a:srgbClr val="F3ECE4"/>
    <a:srgbClr val="D81EDC"/>
    <a:srgbClr val="70B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6" autoAdjust="0"/>
    <p:restoredTop sz="94660"/>
  </p:normalViewPr>
  <p:slideViewPr>
    <p:cSldViewPr snapToGrid="0">
      <p:cViewPr varScale="1">
        <p:scale>
          <a:sx n="116" d="100"/>
          <a:sy n="116" d="100"/>
        </p:scale>
        <p:origin x="162" y="84"/>
      </p:cViewPr>
      <p:guideLst>
        <p:guide orient="horz" pos="2186"/>
        <p:guide pos="3840"/>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notesMaster" Target="notesMasters/notesMaster1.xml"/><Relationship Id="rId49" Type="http://schemas.openxmlformats.org/officeDocument/2006/relationships/handoutMaster" Target="handoutMasters/handoutMaster1.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0CC5C9-847A-4AFF-BE45-ED75F491318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1189E0-078E-4C81-8AED-F55778FDA71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solidFill>
          <a:srgbClr val="F0E7E2"/>
        </a:solidFill>
        <a:effectLst/>
      </p:bgPr>
    </p:bg>
    <p:spTree>
      <p:nvGrpSpPr>
        <p:cNvPr id="1" name=""/>
        <p:cNvGrpSpPr/>
        <p:nvPr/>
      </p:nvGrpSpPr>
      <p:grpSpPr>
        <a:xfrm>
          <a:off x="0" y="0"/>
          <a:ext cx="0" cy="0"/>
          <a:chOff x="0" y="0"/>
          <a:chExt cx="0" cy="0"/>
        </a:xfrm>
      </p:grpSpPr>
      <p:pic>
        <p:nvPicPr>
          <p:cNvPr id="20" name="图片 19"/>
          <p:cNvPicPr>
            <a:picLocks noChangeAspect="1"/>
          </p:cNvPicPr>
          <p:nvPr userDrawn="1"/>
        </p:nvPicPr>
        <p:blipFill rotWithShape="1">
          <a:blip r:embed="rId2">
            <a:extLst>
              <a:ext uri="{28A0092B-C50C-407E-A947-70E740481C1C}">
                <a14:useLocalDpi xmlns:a14="http://schemas.microsoft.com/office/drawing/2010/main" val="0"/>
              </a:ext>
            </a:extLst>
          </a:blip>
          <a:srcRect b="5041"/>
          <a:stretch>
            <a:fillRect/>
          </a:stretch>
        </p:blipFill>
        <p:spPr>
          <a:xfrm>
            <a:off x="893871" y="0"/>
            <a:ext cx="4818743" cy="6901683"/>
          </a:xfrm>
          <a:prstGeom prst="rect">
            <a:avLst/>
          </a:prstGeom>
        </p:spPr>
      </p:pic>
      <p:sp>
        <p:nvSpPr>
          <p:cNvPr id="8" name="矩形 7"/>
          <p:cNvSpPr/>
          <p:nvPr userDrawn="1"/>
        </p:nvSpPr>
        <p:spPr>
          <a:xfrm>
            <a:off x="0" y="2310109"/>
            <a:ext cx="12192000" cy="1711387"/>
          </a:xfrm>
          <a:prstGeom prst="rect">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1"/>
          <p:cNvSpPr txBox="1"/>
          <p:nvPr userDrawn="1"/>
        </p:nvSpPr>
        <p:spPr>
          <a:xfrm>
            <a:off x="4241606" y="2418864"/>
            <a:ext cx="7202237" cy="1415772"/>
          </a:xfrm>
          <a:prstGeom prst="rect">
            <a:avLst/>
          </a:prstGeom>
          <a:noFill/>
        </p:spPr>
        <p:txBody>
          <a:bodyPr wrap="square">
            <a:spAutoFit/>
          </a:bodyPr>
          <a:lstStyle/>
          <a:p>
            <a:pPr algn="r" fontAlgn="auto">
              <a:spcBef>
                <a:spcPts val="0"/>
              </a:spcBef>
              <a:spcAft>
                <a:spcPts val="0"/>
              </a:spcAft>
              <a:defRPr/>
            </a:pPr>
            <a:r>
              <a:rPr lang="zh-CN" altLang="en-US" sz="8600" b="1" dirty="0" smtClean="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观舞记</a:t>
            </a:r>
            <a:endParaRPr lang="zh-CN" altLang="en-US" sz="8600" b="1" dirty="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8" name="TextBox 7"/>
          <p:cNvSpPr txBox="1">
            <a:spLocks noChangeArrowheads="1"/>
          </p:cNvSpPr>
          <p:nvPr userDrawn="1"/>
        </p:nvSpPr>
        <p:spPr bwMode="auto">
          <a:xfrm>
            <a:off x="6606484" y="4021496"/>
            <a:ext cx="4837359" cy="461665"/>
          </a:xfrm>
          <a:prstGeom prst="rect">
            <a:avLst/>
          </a:prstGeom>
          <a:noFill/>
          <a:ln>
            <a:noFill/>
          </a:ln>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a:t>
            </a:r>
            <a:r>
              <a:rPr lang="zh-CN" altLang="en-US"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献给印度舞蹈家卡拉姐妹</a:t>
            </a:r>
            <a:endParaRPr lang="zh-CN" altLang="en-US" sz="2400" dirty="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endParaRPr>
          </a:p>
        </p:txBody>
      </p:sp>
      <p:sp>
        <p:nvSpPr>
          <p:cNvPr id="19" name="TextBox 11"/>
          <p:cNvSpPr txBox="1"/>
          <p:nvPr userDrawn="1"/>
        </p:nvSpPr>
        <p:spPr>
          <a:xfrm>
            <a:off x="10399059" y="4684108"/>
            <a:ext cx="1044784" cy="523220"/>
          </a:xfrm>
          <a:prstGeom prst="rect">
            <a:avLst/>
          </a:prstGeom>
          <a:noFill/>
        </p:spPr>
        <p:txBody>
          <a:bodyPr wrap="square">
            <a:spAutoFit/>
          </a:bodyPr>
          <a:lstStyle/>
          <a:p>
            <a:pPr algn="r" fontAlgn="auto">
              <a:spcBef>
                <a:spcPts val="0"/>
              </a:spcBef>
              <a:spcAft>
                <a:spcPts val="0"/>
              </a:spcAft>
              <a:defRPr/>
            </a:pPr>
            <a:r>
              <a:rPr lang="zh-CN" altLang="en-US" sz="2800" b="1" dirty="0" smtClean="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冰心</a:t>
            </a:r>
            <a:endParaRPr lang="zh-CN" altLang="en-US" sz="2800" b="1" dirty="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cxnSp>
        <p:nvCxnSpPr>
          <p:cNvPr id="20" name="直接连接符 19"/>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3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4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EA"/>
        </a:solidFill>
        <a:effectLst/>
      </p:bgPr>
    </p:bg>
    <p:spTree>
      <p:nvGrpSpPr>
        <p:cNvPr id="1" name=""/>
        <p:cNvGrpSpPr/>
        <p:nvPr/>
      </p:nvGrpSpPr>
      <p:grpSpPr>
        <a:xfrm>
          <a:off x="0" y="0"/>
          <a:ext cx="0" cy="0"/>
          <a:chOff x="0" y="0"/>
          <a:chExt cx="0" cy="0"/>
        </a:xfrm>
      </p:grpSpPr>
      <p:sp>
        <p:nvSpPr>
          <p:cNvPr id="22" name="矩形 21"/>
          <p:cNvSpPr/>
          <p:nvPr userDrawn="1"/>
        </p:nvSpPr>
        <p:spPr>
          <a:xfrm>
            <a:off x="2642791" y="6381327"/>
            <a:ext cx="9549209" cy="476673"/>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034"/>
              </a:solidFill>
            </a:endParaRPr>
          </a:p>
        </p:txBody>
      </p:sp>
      <p:sp>
        <p:nvSpPr>
          <p:cNvPr id="9" name="矩形 8"/>
          <p:cNvSpPr/>
          <p:nvPr userDrawn="1"/>
        </p:nvSpPr>
        <p:spPr>
          <a:xfrm>
            <a:off x="0" y="6381327"/>
            <a:ext cx="3606800" cy="476673"/>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56958" y="6439663"/>
            <a:ext cx="360000" cy="36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11"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 name="直接连接符 2"/>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A1E361-BD71-456A-B820-C9E808BB465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7360D-25D4-4A9A-9D81-CE35000E7C6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786630" y="2776220"/>
            <a:ext cx="7161530"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产品开发的规划组织</a:t>
            </a:r>
            <a:endParaRPr lang="zh-CN" altLang="en-US" sz="600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832735" y="2614930"/>
            <a:ext cx="1098550" cy="92329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二</a:t>
            </a:r>
            <a:r>
              <a:rPr lang="zh-CN" altLang="en-US" sz="6000" b="1" kern="0" dirty="0" smtClean="0">
                <a:solidFill>
                  <a:srgbClr val="FDB812"/>
                </a:solidFill>
                <a:latin typeface="Arial" panose="020B0604020202020204"/>
                <a:ea typeface="微软雅黑" panose="020B0503020204020204" pitchFamily="34" charset="-122"/>
                <a:sym typeface="+mn-ea"/>
              </a:rPr>
              <a:t>、</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
        <p:nvSpPr>
          <p:cNvPr id="3" name="矩形 2"/>
          <p:cNvSpPr/>
          <p:nvPr/>
        </p:nvSpPr>
        <p:spPr>
          <a:xfrm>
            <a:off x="11246485" y="6398895"/>
            <a:ext cx="615315" cy="412750"/>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512570" y="1604645"/>
            <a:ext cx="9015095" cy="3415030"/>
          </a:xfrm>
          <a:prstGeom prst="rect">
            <a:avLst/>
          </a:prstGeom>
          <a:noFill/>
        </p:spPr>
        <p:txBody>
          <a:bodyPr wrap="square" rtlCol="0">
            <a:spAutoFit/>
          </a:bodyPr>
          <a:p>
            <a:r>
              <a:rPr lang="zh-CN" altLang="en-US">
                <a:solidFill>
                  <a:schemeClr val="tx1"/>
                </a:solidFill>
                <a:latin typeface="黑体" panose="02010609060101010101" pitchFamily="49" charset="-122"/>
                <a:ea typeface="黑体" panose="02010609060101010101" pitchFamily="49" charset="-122"/>
              </a:rPr>
              <a:t>夏凯尔将产品的“易用性”基本范围划分为：</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1.有效性（Effectiveness），指在一定的使用环境中，产品的性能能达到预期的效果，</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2.易学性（Learnability），产品的使用和安装被限定在一定的难度范围之中，并能向使用者提高相关的服务支持；</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3. 适应性（Flexibility），指产品对不同对象和环境的适应能力；</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4. 使用态度（Attitude），指消费者对产品使用过程中出现的疲劳、不适、干扰等不利因素的承受能力。</a:t>
            </a:r>
            <a:endParaRPr lang="zh-CN" altLang="en-US">
              <a:solidFill>
                <a:schemeClr val="tx1"/>
              </a:solidFill>
              <a:latin typeface="黑体" panose="02010609060101010101" pitchFamily="49" charset="-122"/>
              <a:ea typeface="黑体" panose="02010609060101010101" pitchFamily="49" charset="-122"/>
            </a:endParaRPr>
          </a:p>
          <a:p>
            <a:endParaRPr lang="zh-CN" altLang="en-US"/>
          </a:p>
          <a:p>
            <a:endParaRPr lang="zh-CN" altLang="en-US"/>
          </a:p>
          <a:p>
            <a:r>
              <a:rPr lang="zh-CN" altLang="en-US">
                <a:latin typeface="黑体" panose="02010609060101010101" pitchFamily="49" charset="-122"/>
                <a:ea typeface="黑体" panose="02010609060101010101" pitchFamily="49" charset="-122"/>
              </a:rPr>
              <a:t>事实上，在本纳特与夏凯尔持续研究发展产品易用性理论的之前，很多学者已经开始围绕产品效能的实际解决途径展开研究，比较有代表性的研究成果主要是解决人机尺度匹配关系的人机工程学与解决人机交互关系的产品语义学。</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30580" y="1085850"/>
            <a:ext cx="272478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2.1.6 审美性</a:t>
            </a:r>
            <a:endParaRPr lang="zh-CN" altLang="en-US" sz="2800">
              <a:solidFill>
                <a:schemeClr val="bg1"/>
              </a:solidFill>
              <a:latin typeface="方正黑体简体" panose="02010601030101010101" charset="-122"/>
              <a:ea typeface="方正黑体简体" panose="02010601030101010101" charset="-122"/>
            </a:endParaRPr>
          </a:p>
        </p:txBody>
      </p:sp>
      <p:sp>
        <p:nvSpPr>
          <p:cNvPr id="4" name="文本框 3"/>
          <p:cNvSpPr txBox="1"/>
          <p:nvPr/>
        </p:nvSpPr>
        <p:spPr>
          <a:xfrm>
            <a:off x="1416050" y="2559685"/>
            <a:ext cx="9459595" cy="1476375"/>
          </a:xfrm>
          <a:prstGeom prst="rect">
            <a:avLst/>
          </a:prstGeom>
          <a:noFill/>
        </p:spPr>
        <p:txBody>
          <a:bodyPr wrap="square" rtlCol="0">
            <a:spAutoFit/>
          </a:bodyPr>
          <a:p>
            <a:r>
              <a:rPr lang="zh-CN" altLang="en-US">
                <a:solidFill>
                  <a:schemeClr val="tx1"/>
                </a:solidFill>
                <a:latin typeface="黑体" panose="02010609060101010101" pitchFamily="49" charset="-122"/>
                <a:ea typeface="黑体" panose="02010609060101010101" pitchFamily="49" charset="-122"/>
              </a:rPr>
              <a:t>如今我们购物中遇到的最大问题可能并不是买不到什么，而是在众多同类产品中，我们究竟如何做出取舍。当然，决定取舍的影响因素很多，可能出于品牌效益，或者出于售后服务保障，或是使用成本。但一个很重要的原因便是使用者对产品外形的美感认同。很多产品的外形似乎已经规定好了它的使用对象与产品品质，这是不争的事实。多数情况，并不是贵的东西才是美的，而是看上去美的产品却被证实往往是较昂贵的，这也正是设计的精妙之处。</a:t>
            </a:r>
            <a:endParaRPr lang="zh-CN" altLang="en-US">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70585" y="1085850"/>
            <a:ext cx="2642870"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2.1.7 伦理性</a:t>
            </a:r>
            <a:endParaRPr lang="zh-CN" altLang="en-US" sz="2800">
              <a:solidFill>
                <a:schemeClr val="bg1"/>
              </a:solidFill>
              <a:latin typeface="方正黑体简体" panose="02010601030101010101" charset="-122"/>
              <a:ea typeface="方正黑体简体" panose="02010601030101010101" charset="-122"/>
            </a:endParaRPr>
          </a:p>
        </p:txBody>
      </p:sp>
      <p:sp>
        <p:nvSpPr>
          <p:cNvPr id="4" name="文本框 3"/>
          <p:cNvSpPr txBox="1"/>
          <p:nvPr/>
        </p:nvSpPr>
        <p:spPr>
          <a:xfrm>
            <a:off x="1456690" y="1967230"/>
            <a:ext cx="9038590" cy="3138170"/>
          </a:xfrm>
          <a:prstGeom prst="rect">
            <a:avLst/>
          </a:prstGeom>
          <a:noFill/>
        </p:spPr>
        <p:txBody>
          <a:bodyPr wrap="square" rtlCol="0">
            <a:spAutoFit/>
          </a:bodyPr>
          <a:p>
            <a:r>
              <a:rPr lang="zh-CN" altLang="en-US">
                <a:solidFill>
                  <a:schemeClr val="tx1"/>
                </a:solidFill>
                <a:latin typeface="黑体" panose="02010609060101010101" pitchFamily="49" charset="-122"/>
                <a:ea typeface="黑体" panose="02010609060101010101" pitchFamily="49" charset="-122"/>
              </a:rPr>
              <a:t>最早的提出设计的伦理性的是美国的设计理论家维克多 巴巴纳克（victor papanek）。他在60年代末出版了他的最著名的著作《为真实世界的设计》（Design for the Real word）。在这本书上，巴巴纳克明确地提出了设计的三个主要问题：</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1）.设计应该为广大人民服务，而不是少数富裕国家服务。在这里，他特别强调设计应改为第三世界的人民服务；</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2）.设计不但为健康人服务，同时还必须考虑为残疾人服务；</a:t>
            </a:r>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3）.设计应该认真地考虑地球的有限资源使用问题，设计应该为保护我们居住的地球有限资源服务。从这些问题上来看，巴巴纳克的观点明确了设计的伦理性在设计中的积极作用，从当今设计的发展来看，设计的伦理性要求变的更为重要和迫切。</a:t>
            </a:r>
            <a:endParaRPr lang="zh-CN" altLang="en-US">
              <a:solidFill>
                <a:schemeClr val="tx1"/>
              </a:solidFill>
              <a:latin typeface="黑体" panose="02010609060101010101" pitchFamily="49" charset="-122"/>
              <a:ea typeface="黑体" panose="02010609060101010101" pitchFamily="49" charset="-122"/>
            </a:endParaRPr>
          </a:p>
          <a:p>
            <a:endParaRPr lang="zh-CN" altLang="en-US">
              <a:solidFill>
                <a:schemeClr val="tx1"/>
              </a:solidFill>
              <a:latin typeface="黑体" panose="02010609060101010101" pitchFamily="49" charset="-122"/>
              <a:ea typeface="黑体" panose="02010609060101010101" pitchFamily="49" charset="-122"/>
            </a:endParaRPr>
          </a:p>
          <a:p>
            <a:r>
              <a:rPr lang="zh-CN" altLang="en-US">
                <a:solidFill>
                  <a:schemeClr val="tx1"/>
                </a:solidFill>
                <a:latin typeface="黑体" panose="02010609060101010101" pitchFamily="49" charset="-122"/>
                <a:ea typeface="黑体" panose="02010609060101010101" pitchFamily="49" charset="-122"/>
              </a:rPr>
              <a:t>设计伦理中主要包括普适设计、绿色设计、可持续设计等主题。</a:t>
            </a:r>
            <a:endParaRPr lang="zh-CN" altLang="en-US">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5669280" y="2654300"/>
            <a:ext cx="8940800" cy="1753235"/>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标准化设计与</a:t>
            </a:r>
            <a:endParaRPr lang="zh-CN" altLang="en-US" sz="5400">
              <a:latin typeface="方正正大黑简体" panose="02000000000000000000" charset="-122"/>
              <a:ea typeface="方正正大黑简体" panose="02000000000000000000" charset="-122"/>
            </a:endParaRPr>
          </a:p>
          <a:p>
            <a:pPr algn="l"/>
            <a:r>
              <a:rPr lang="zh-CN" altLang="en-US" sz="5400">
                <a:latin typeface="方正正大黑简体" panose="02000000000000000000" charset="-122"/>
                <a:ea typeface="方正正大黑简体" panose="02000000000000000000" charset="-122"/>
              </a:rPr>
              <a:t> 模块化设计</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2.2</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99021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104265" y="1969135"/>
            <a:ext cx="5548630" cy="313817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标准化的设计生产方式直接为20世纪初，由亨利·福特设计出装配流水线提供了可能性。以活塞杆组装为例，按照传统的方法，28个人每天装配175只——每只3分5秒；福特公司的管理人员用秒表分析动作之后，发现装配工人有一半时间用于来回走动，每个人要作六个动作，于是他们改造了流程，把工人分成三组——再也不需要在奔波过程中耗费体力了，凳子上装了滑轮传动——现在7个人就能每天装配2600只。几乎每个星期，…… 对生产流程的彻底分解和优化，预示了生产史上最具有颠复性的力量。亨利·福特在此基础上，创造了前所未有的流水线。</a:t>
            </a:r>
            <a:endParaRPr lang="zh-CN" altLang="en-US">
              <a:latin typeface="黑体" panose="02010609060101010101" pitchFamily="49" charset="-122"/>
              <a:ea typeface="黑体" panose="02010609060101010101" pitchFamily="49" charset="-122"/>
            </a:endParaRPr>
          </a:p>
        </p:txBody>
      </p:sp>
      <p:sp>
        <p:nvSpPr>
          <p:cNvPr id="9" name="文本框 8"/>
          <p:cNvSpPr txBox="1"/>
          <p:nvPr/>
        </p:nvSpPr>
        <p:spPr>
          <a:xfrm>
            <a:off x="855980" y="1085850"/>
            <a:ext cx="281495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sym typeface="+mn-ea"/>
              </a:rPr>
              <a:t>2.2.1标准化设计</a:t>
            </a:r>
            <a:endParaRPr lang="zh-CN" altLang="en-US" sz="2800">
              <a:solidFill>
                <a:schemeClr val="bg1"/>
              </a:solidFill>
              <a:latin typeface="方正黑体简体" panose="02010601030101010101" charset="-122"/>
              <a:ea typeface="方正黑体简体" panose="02010601030101010101" charset="-122"/>
              <a:sym typeface="+mn-ea"/>
            </a:endParaRPr>
          </a:p>
        </p:txBody>
      </p:sp>
      <p:pic>
        <p:nvPicPr>
          <p:cNvPr id="2" name="图片 1" descr="2-4"/>
          <p:cNvPicPr>
            <a:picLocks noChangeAspect="1"/>
          </p:cNvPicPr>
          <p:nvPr/>
        </p:nvPicPr>
        <p:blipFill>
          <a:blip r:embed="rId1"/>
          <a:stretch>
            <a:fillRect/>
          </a:stretch>
        </p:blipFill>
        <p:spPr>
          <a:xfrm>
            <a:off x="7074535" y="2081530"/>
            <a:ext cx="3808095" cy="2914015"/>
          </a:xfrm>
          <a:prstGeom prst="rect">
            <a:avLst/>
          </a:prstGeom>
        </p:spPr>
      </p:pic>
      <p:sp>
        <p:nvSpPr>
          <p:cNvPr id="102" name="文本框 101"/>
          <p:cNvSpPr txBox="1"/>
          <p:nvPr/>
        </p:nvSpPr>
        <p:spPr>
          <a:xfrm>
            <a:off x="6537325" y="4995545"/>
            <a:ext cx="5080000" cy="275590"/>
          </a:xfrm>
          <a:prstGeom prst="rect">
            <a:avLst/>
          </a:prstGeom>
          <a:noFill/>
          <a:ln w="9525">
            <a:noFill/>
          </a:ln>
        </p:spPr>
        <p:txBody>
          <a:bodyPr>
            <a:spAutoFit/>
          </a:bodyPr>
          <a:p>
            <a:pPr indent="293370" algn="ctr"/>
            <a:r>
              <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1200" b="0">
                <a:solidFill>
                  <a:srgbClr val="FF0000"/>
                </a:solidFill>
                <a:latin typeface="宋体" panose="02010600030101010101" pitchFamily="2" charset="-122"/>
                <a:ea typeface="宋体" panose="02010600030101010101" pitchFamily="2" charset="-122"/>
                <a:cs typeface="宋体" panose="02010600030101010101" pitchFamily="2" charset="-122"/>
              </a:rPr>
              <a:t>2-4  </a:t>
            </a:r>
            <a:r>
              <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rPr>
              <a:t>福特生产线</a:t>
            </a:r>
            <a:endPar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349375" y="1802765"/>
            <a:ext cx="9335770" cy="341503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事实上，正是基于以上标准化及生产装配流程的分解和优化，才真正使工业设计具备了今天的面貌：提前规划、大批量生产、标准化作业、程序化安装。今天我们使用的任何一件产品几乎不再体现制造者的个人意志：一个产品被设计出来，有N个配件，它们将以同样的方式被批量生产出来，并被标准化的、分毫不差的组装在一起，逐一通过质量检测，以确保它们具有相同品质，能发挥一样的功效。</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随着标准化设计在产品设计开发中逐步显露的重要作用，1901年，英国成立了世界第一个国家标准团体──英国标准学会(British Standards Institution; BSI)。1906年，成立了世界最早的国际性标准团体──国际电工委员会（International Electrotechnical Commission）。1947年，成立了目前世界最大的国际标准化机构──国际标准化组织（International Organization for Standardization）简称ISO，我国于1978年9月加入该组织。</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291590" y="1637665"/>
            <a:ext cx="9278620" cy="3969385"/>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标准化设计的基本原则通常包括以下六个方面:</a:t>
            </a:r>
            <a:endParaRPr lang="zh-CN" altLang="en-US" b="1">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1) 统一化原则：即把一些分散的、具有相关性、重复性、共同性特征的事物加以科学的归并，使它们在一定范围内达到统一。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2) 简化原则：即去劣存优、化繁为简，将多余的品种、规格、型号简化掉，保留并发展合理的品种规格系列。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3) 互换性原则：即尽可能使各种零部件的尺寸、形状、性能、作用接近一致，彼此可以互相替换。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4) 协调原则：即可能把各专业、部门、企业、环节间的相互技术联系或技术特性关系用标准统一起来，实现各方面的合理的联接、配合与协调。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5) 选优原则：即按照一定的目标，在一定的限制条件下，对实现目标的各种方案进行最佳选择。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6) 阶梯或动态过渡原则：即既要使标准在技术上先进、合理、又要保持其相对稳定性(适用期)，使原有的标准在稳定中不断完善和发展，一步一步地在动态中上升。</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99021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929005" y="1971675"/>
            <a:ext cx="5293360" cy="341503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标准化的设计生产方式直接为20世纪初，由亨利·福特设计出装配流水线提供了可能性。以活塞杆组装为例，按照传统的方法，28个人每天装配175只——每只3分5秒；福特公司的管理人员用秒表分析动作之后，发现装配工人有一半时间用于来回走动，每个人要作六个动作，于是他们改造了流程，把工人分成三组——再也不需要在奔波过程中耗费体力了，凳子上装了滑轮传动——现在7个人就能每天装配2600只。几乎每个星期，…… 对生产流程的彻底分解和优化，预示了生产史上最具有颠复性的力量。亨利·福特在此基础上，创造了前所未有的流水线。</a:t>
            </a:r>
            <a:endParaRPr lang="zh-CN" altLang="en-US">
              <a:latin typeface="黑体" panose="02010609060101010101" pitchFamily="49" charset="-122"/>
              <a:ea typeface="黑体" panose="02010609060101010101" pitchFamily="49" charset="-122"/>
            </a:endParaRPr>
          </a:p>
        </p:txBody>
      </p:sp>
      <p:sp>
        <p:nvSpPr>
          <p:cNvPr id="9" name="文本框 8"/>
          <p:cNvSpPr txBox="1"/>
          <p:nvPr/>
        </p:nvSpPr>
        <p:spPr>
          <a:xfrm>
            <a:off x="995045" y="1085850"/>
            <a:ext cx="281495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sym typeface="+mn-ea"/>
              </a:rPr>
              <a:t>2.2.1标准化设计</a:t>
            </a:r>
            <a:endParaRPr lang="zh-CN" altLang="en-US" sz="2800">
              <a:solidFill>
                <a:schemeClr val="bg1"/>
              </a:solidFill>
              <a:latin typeface="方正黑体简体" panose="02010601030101010101" charset="-122"/>
              <a:ea typeface="方正黑体简体" panose="02010601030101010101" charset="-122"/>
              <a:sym typeface="+mn-ea"/>
            </a:endParaRPr>
          </a:p>
        </p:txBody>
      </p:sp>
      <p:pic>
        <p:nvPicPr>
          <p:cNvPr id="2" name="图片 1" descr="2-4"/>
          <p:cNvPicPr>
            <a:picLocks noChangeAspect="1"/>
          </p:cNvPicPr>
          <p:nvPr/>
        </p:nvPicPr>
        <p:blipFill>
          <a:blip r:embed="rId1"/>
          <a:stretch>
            <a:fillRect/>
          </a:stretch>
        </p:blipFill>
        <p:spPr>
          <a:xfrm>
            <a:off x="7173595" y="1971675"/>
            <a:ext cx="3808095" cy="2914015"/>
          </a:xfrm>
          <a:prstGeom prst="rect">
            <a:avLst/>
          </a:prstGeom>
        </p:spPr>
      </p:pic>
      <p:sp>
        <p:nvSpPr>
          <p:cNvPr id="102" name="文本框 101"/>
          <p:cNvSpPr txBox="1"/>
          <p:nvPr/>
        </p:nvSpPr>
        <p:spPr>
          <a:xfrm>
            <a:off x="6537325" y="4995545"/>
            <a:ext cx="5080000" cy="275590"/>
          </a:xfrm>
          <a:prstGeom prst="rect">
            <a:avLst/>
          </a:prstGeom>
          <a:noFill/>
          <a:ln w="9525">
            <a:noFill/>
          </a:ln>
        </p:spPr>
        <p:txBody>
          <a:bodyPr>
            <a:spAutoFit/>
          </a:bodyPr>
          <a:p>
            <a:pPr indent="293370" algn="ctr"/>
            <a:r>
              <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1200" b="0">
                <a:solidFill>
                  <a:srgbClr val="FF0000"/>
                </a:solidFill>
                <a:latin typeface="宋体" panose="02010600030101010101" pitchFamily="2" charset="-122"/>
                <a:ea typeface="宋体" panose="02010600030101010101" pitchFamily="2" charset="-122"/>
                <a:cs typeface="宋体" panose="02010600030101010101" pitchFamily="2" charset="-122"/>
              </a:rPr>
              <a:t>2-4  </a:t>
            </a:r>
            <a:r>
              <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rPr>
              <a:t>福特生产线</a:t>
            </a:r>
            <a:endParaRPr lang="zh-CN" altLang="en-US" sz="12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99021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805815" y="1085850"/>
            <a:ext cx="297878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sym typeface="+mn-ea"/>
              </a:rPr>
              <a:t>2.2.2. 模块化设计</a:t>
            </a:r>
            <a:endParaRPr lang="zh-CN" altLang="en-US" sz="2800">
              <a:solidFill>
                <a:schemeClr val="bg1"/>
              </a:solidFill>
              <a:latin typeface="方正黑体简体" panose="02010601030101010101" charset="-122"/>
              <a:ea typeface="方正黑体简体" panose="02010601030101010101" charset="-122"/>
              <a:sym typeface="+mn-ea"/>
            </a:endParaRPr>
          </a:p>
        </p:txBody>
      </p:sp>
      <p:sp>
        <p:nvSpPr>
          <p:cNvPr id="6" name="文本框 5"/>
          <p:cNvSpPr txBox="1"/>
          <p:nvPr/>
        </p:nvSpPr>
        <p:spPr>
          <a:xfrm>
            <a:off x="1386840" y="2979420"/>
            <a:ext cx="9418955" cy="203009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所谓的模块化设计，简单地说就是将产品的某些要素组合在一起，构成一个具有特定功能的子系统，将这个子系统作为通用性的模块与其它产品要素进行多种组合，构成新的系统，产生多种不同功能、或相同功能但不同性能的系列产品。模块化设计是绿色设计方法之一，它已经从理念转变为较成熟的设计方法。将绿色设计思想与模块化设计方法结合起来，可以同时满足产品的功能属性和环境属性，一方面可以缩短产品研发与制造周期，增加产品系列，提高产品质量，快速应对市场变化；另一方面，可以减少或消除对环境的不利影响，方便技术的重复利用、升级、维修和产品废弃后的拆卸、回收和处理。</a:t>
            </a:r>
            <a:endParaRPr lang="zh-CN" altLang="en-US">
              <a:latin typeface="黑体" panose="02010609060101010101" pitchFamily="49" charset="-122"/>
              <a:ea typeface="黑体" panose="02010609060101010101" pitchFamily="49" charset="-122"/>
            </a:endParaRPr>
          </a:p>
        </p:txBody>
      </p:sp>
      <p:sp>
        <p:nvSpPr>
          <p:cNvPr id="8" name="文本框 7"/>
          <p:cNvSpPr txBox="1"/>
          <p:nvPr/>
        </p:nvSpPr>
        <p:spPr>
          <a:xfrm>
            <a:off x="1308735" y="2304415"/>
            <a:ext cx="5267960" cy="398780"/>
          </a:xfrm>
          <a:prstGeom prst="rect">
            <a:avLst/>
          </a:prstGeom>
          <a:noFill/>
        </p:spPr>
        <p:txBody>
          <a:bodyPr wrap="square" rtlCol="0">
            <a:spAutoFit/>
          </a:bodyPr>
          <a:p>
            <a:r>
              <a:rPr lang="zh-CN" altLang="en-US" sz="2000" b="1">
                <a:latin typeface="黑体" panose="02010609060101010101" pitchFamily="49" charset="-122"/>
                <a:ea typeface="黑体" panose="02010609060101010101" pitchFamily="49" charset="-122"/>
                <a:sym typeface="+mn-ea"/>
              </a:rPr>
              <a:t>（一）模块化设计的基本概念</a:t>
            </a:r>
            <a:endParaRPr lang="zh-CN" altLang="en-US" sz="2000" b="1">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283335" y="1555115"/>
            <a:ext cx="9625330"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（二）模块化设计原理</a:t>
            </a:r>
            <a:endParaRPr lang="zh-CN" altLang="en-US" b="1">
              <a:latin typeface="黑体" panose="02010609060101010101" pitchFamily="49" charset="-122"/>
              <a:ea typeface="黑体" panose="02010609060101010101" pitchFamily="49" charset="-122"/>
            </a:endParaRPr>
          </a:p>
        </p:txBody>
      </p:sp>
      <p:sp>
        <p:nvSpPr>
          <p:cNvPr id="4" name="文本框 3"/>
          <p:cNvSpPr txBox="1"/>
          <p:nvPr/>
        </p:nvSpPr>
        <p:spPr>
          <a:xfrm>
            <a:off x="1378585" y="2182495"/>
            <a:ext cx="6579235" cy="3138170"/>
          </a:xfrm>
          <a:prstGeom prst="rect">
            <a:avLst/>
          </a:prstGeom>
          <a:noFill/>
        </p:spPr>
        <p:txBody>
          <a:bodyPr wrap="square" rtlCol="0">
            <a:spAutoFit/>
          </a:bodyPr>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模块化产品是实现以大批量的效益进行单件生产目标的一种有效方法。产品模块化也是支持用户自行设计产品的一种有效方法。产品模块是具有独立功能和输入、输出的标准部件。这里的部件，一般包括分部件、组合件和零件等。模块化产品设计方法的原理是，在对一定范围内的不同功能或相同功能、不同性能、不同规格的产品进行功能分析的基础上，划分并设计出一系列功能模块，通过模块的选择和组合构成不同的顾客定制的产品，以满足市场的不同需求。这是相似性原理在产品功能和结构上的应用，是一种实现标准化与多样化的有机结合，及多品种、小批量与效率的有效统一的标准化方法。</a:t>
            </a:r>
            <a:endParaRPr lang="zh-CN" altLang="en-US">
              <a:latin typeface="黑体" panose="02010609060101010101" pitchFamily="49" charset="-122"/>
              <a:ea typeface="黑体" panose="02010609060101010101" pitchFamily="49" charset="-122"/>
            </a:endParaRPr>
          </a:p>
        </p:txBody>
      </p:sp>
      <p:pic>
        <p:nvPicPr>
          <p:cNvPr id="-2147482615" name="图片 -2147482616" descr="C:\Documents and Settings\Administrator\桌面\书稿\第五章\未标题-1.jpg"/>
          <p:cNvPicPr>
            <a:picLocks noChangeAspect="1"/>
          </p:cNvPicPr>
          <p:nvPr/>
        </p:nvPicPr>
        <p:blipFill>
          <a:blip r:embed="rId1"/>
          <a:stretch>
            <a:fillRect/>
          </a:stretch>
        </p:blipFill>
        <p:spPr>
          <a:xfrm>
            <a:off x="8757285" y="2647315"/>
            <a:ext cx="2282825" cy="2207895"/>
          </a:xfrm>
          <a:prstGeom prst="rect">
            <a:avLst/>
          </a:prstGeom>
          <a:noFill/>
          <a:ln w="9525">
            <a:noFill/>
          </a:ln>
        </p:spPr>
      </p:pic>
      <p:sp>
        <p:nvSpPr>
          <p:cNvPr id="102" name="文本框 101"/>
          <p:cNvSpPr txBox="1"/>
          <p:nvPr/>
        </p:nvSpPr>
        <p:spPr>
          <a:xfrm>
            <a:off x="7206615" y="5090795"/>
            <a:ext cx="5080000" cy="229870"/>
          </a:xfrm>
          <a:prstGeom prst="rect">
            <a:avLst/>
          </a:prstGeom>
          <a:noFill/>
          <a:ln w="9525">
            <a:noFill/>
          </a:ln>
        </p:spPr>
        <p:txBody>
          <a:bodyPr>
            <a:spAutoFit/>
          </a:bodyPr>
          <a:p>
            <a:pPr indent="304800" algn="ct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2-5  </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电动机与产品</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产品设计基本原则</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2</a:t>
            </a:r>
            <a:r>
              <a:rPr lang="en-US" altLang="zh-CN" sz="6600">
                <a:solidFill>
                  <a:schemeClr val="bg1"/>
                </a:solidFill>
                <a:latin typeface="创艺简粗黑" charset="0"/>
                <a:ea typeface="创艺简粗黑" charset="0"/>
              </a:rPr>
              <a:t>.1</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283335" y="1555115"/>
            <a:ext cx="9625330"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（三）模块化设计的目的</a:t>
            </a:r>
            <a:endParaRPr lang="zh-CN" altLang="en-US" b="1">
              <a:latin typeface="黑体" panose="02010609060101010101" pitchFamily="49" charset="-122"/>
              <a:ea typeface="黑体" panose="02010609060101010101" pitchFamily="49" charset="-122"/>
            </a:endParaRPr>
          </a:p>
        </p:txBody>
      </p:sp>
      <p:sp>
        <p:nvSpPr>
          <p:cNvPr id="5" name="文本框 4"/>
          <p:cNvSpPr txBox="1"/>
          <p:nvPr/>
        </p:nvSpPr>
        <p:spPr>
          <a:xfrm>
            <a:off x="1338580" y="2661285"/>
            <a:ext cx="9431020" cy="175323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模块化产品设计的目的是尽量少的变化产生尽可能多的组合形式与产品层次，以尽可能少的投入生产尽可能多的产品，以最为经济的方法满足各种要求。由于模块具有不同的组合可以配置生成多样化的满足用户需求的产品的特点，同时模块又具有标准的几何连接接口和一致的输入输出接口，如果模块的划分和接口定义符合企业批量化生产中采购、物流、生产和服务的实际情况，这就意味着按照模块化模式配置出来的产品是符合批量化生产的实际情况的，从而使定制化生产和批量化生产这对矛盾得到解决。</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250315" y="1201420"/>
            <a:ext cx="9625330"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（四）模块化设计的优势</a:t>
            </a:r>
            <a:endParaRPr lang="zh-CN" altLang="en-US" b="1">
              <a:latin typeface="黑体" panose="02010609060101010101" pitchFamily="49" charset="-122"/>
              <a:ea typeface="黑体" panose="02010609060101010101" pitchFamily="49" charset="-122"/>
            </a:endParaRPr>
          </a:p>
        </p:txBody>
      </p:sp>
      <p:sp>
        <p:nvSpPr>
          <p:cNvPr id="5" name="文本框 4"/>
          <p:cNvSpPr txBox="1"/>
          <p:nvPr/>
        </p:nvSpPr>
        <p:spPr>
          <a:xfrm>
            <a:off x="1472565" y="1764030"/>
            <a:ext cx="9247505" cy="396938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模块化设计对企业工作效率和成本控制的贡献主要表现在：设计和零部件的重新使用可以大大缩短设计周期；同步进行的产品设计开发和测试可以缩短设计周期；利用已有成熟模块可有效缩短采购周期、物流周期和生产周期，从而加快新产品上市时间，提高设计开发效率与企业竞争力；如果划分模块时考虑到企业售后服务的特定需求，同样可以缩短服务周期和耗费资源时间。成熟模块再次使用，可以大大降低设计成本；采用经过验证且功能可靠模块，可以提高采购数量，降低采购和物流成本，并大大减少由于新产品的投产对生产系统调整的频率，使新产品更容易生产制造，降低生产制造成本；产品平台中及平台之间存在大量的互换模块，可以降低售后服务成本。</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模块化有利于企业研发团队分工，规范不同团队间的信息接口，进行更为深入的专业化研究和不同模块系统的并行开发；抽象平台和模块的建立，可以实现企业组织结构与产品模块结构之间的交互，使并行工程拥有实施的根基，工艺、财务、采购和售后服务可以在产品研发早期就介入产品研发项目；标准规范的模块接口有利于形成产品的供应商规范，有利于产业分工的细化。</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599305" y="2965450"/>
            <a:ext cx="8940800" cy="922020"/>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产品开发的基本程序</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2.3</a:t>
            </a:r>
            <a:endParaRPr lang="en-US" altLang="zh-CN" sz="6600">
              <a:solidFill>
                <a:schemeClr val="bg1"/>
              </a:solidFill>
              <a:latin typeface="创艺简粗黑" charset="0"/>
              <a:ea typeface="创艺简粗黑" charset="0"/>
            </a:endParaRPr>
          </a:p>
        </p:txBody>
      </p:sp>
      <p:sp>
        <p:nvSpPr>
          <p:cNvPr id="11" name="矩形 10"/>
          <p:cNvSpPr/>
          <p:nvPr/>
        </p:nvSpPr>
        <p:spPr>
          <a:xfrm>
            <a:off x="-161290"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4372610"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821690" y="1110615"/>
            <a:ext cx="4354195" cy="521970"/>
          </a:xfrm>
          <a:prstGeom prst="rect">
            <a:avLst/>
          </a:prstGeom>
          <a:noFill/>
        </p:spPr>
        <p:txBody>
          <a:bodyPr wrap="square" rtlCol="0">
            <a:spAutoFit/>
          </a:bodyPr>
          <a:p>
            <a:r>
              <a:rPr lang="zh-CN" altLang="en-US" sz="2800">
                <a:solidFill>
                  <a:schemeClr val="bg1"/>
                </a:solidFill>
              </a:rPr>
              <a:t>2.3.1 产品开发设计的类型</a:t>
            </a:r>
            <a:endParaRPr lang="zh-CN" altLang="en-US" sz="2800"/>
          </a:p>
        </p:txBody>
      </p:sp>
      <p:sp>
        <p:nvSpPr>
          <p:cNvPr id="4" name="文本框 3"/>
          <p:cNvSpPr txBox="1"/>
          <p:nvPr/>
        </p:nvSpPr>
        <p:spPr>
          <a:xfrm>
            <a:off x="1282700" y="1967230"/>
            <a:ext cx="9476105" cy="286131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（一） 按新产品的创新程度进行分类，可以将产品开发设计分为：</a:t>
            </a:r>
            <a:endParaRPr lang="zh-CN" altLang="en-US" b="1">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①全新产品开发设计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全新产品开发设计是指利用全新的技术和原理生产出来的产品；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②改进型产品开发设计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改进型产品开发设计是指在原有产品的技术和原理的基础上，采用相应的改进技术，使外观、性能有一定进步的新产品；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③概念性产品开发设计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概念性产品开发设计是采用新技术、新结构、新方法或新材料在原有技术基础上有较大突破的新产品。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67155" y="1728470"/>
            <a:ext cx="8798560" cy="258445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（二） 按新产品所在地的特征分类，我们可以将产品开发设计分为：</a:t>
            </a:r>
            <a:endParaRPr lang="zh-CN" altLang="en-US" b="1">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①地区或企业产品开发设计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地区或企业产品开发设计，指在国内其他地区或企业已经生产，但本地区或本企业初次生产和销售的产品；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②国内新产品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国内新产品，指在国外已经试制成功但国内尚属首次生产和销售的产品；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③国际新产品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国际新产品；指在世界范围内首次研制成功并投入生产和销售的产品。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473200" y="1785620"/>
            <a:ext cx="8322310" cy="313817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（三）按新产品的开发方式分类，可以将产品开发设计分为：</a:t>
            </a:r>
            <a:endParaRPr lang="zh-CN" altLang="en-US" b="1">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①技术引进型产品开发设计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技术引进型产品开发设计是直接引进市场上已有的成熟技术制造的产品，这样可以避开自身开发能力较弱的难点。</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②独立开发新产品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独立开发新产品是指从用户所需要的产品功能出发，探索能够满足功能需求的原理和结构，结合新技术、新材料的研究独立开发制造的产品；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③混合开发的产品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混合开发的产品是指在新产品的开发过程中，既有直接引进的部分，又有独立开发的部分，将两者有机结合在一起而制造出的新产品。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4372610"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62025" y="1110615"/>
            <a:ext cx="4485640"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2.3.2产品开发设计的方向</a:t>
            </a:r>
            <a:endParaRPr lang="zh-CN" altLang="en-US" sz="2800">
              <a:solidFill>
                <a:schemeClr val="bg1"/>
              </a:solidFill>
              <a:latin typeface="方正黑体简体" panose="02010601030101010101" charset="-122"/>
              <a:ea typeface="方正黑体简体" panose="02010601030101010101" charset="-122"/>
            </a:endParaRPr>
          </a:p>
        </p:txBody>
      </p:sp>
      <p:sp>
        <p:nvSpPr>
          <p:cNvPr id="4" name="文本框 3"/>
          <p:cNvSpPr txBox="1"/>
          <p:nvPr/>
        </p:nvSpPr>
        <p:spPr>
          <a:xfrm>
            <a:off x="1423035" y="1860550"/>
            <a:ext cx="9213215" cy="369252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由于市场竞争日益激烈，消费需求日益多样化和个性化，新产品开发呈现出多能化、系列化、复合化、微型化、智能化、艺术化等发展趋势。因此，企业在选择新产品开发方向时应考虑以下几点： </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考虑产品性质和用途：在进行新产品开发前，应充分考察同类产品和相应的替代产品的技术含量和性能用途，确保所开发产品的先进性或独创性，避免“新”产品自诞生之日起就被市场淘汰。</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考虑价格和销售量：系列化产品成本低，可以降价出售增加销售量，但是系列化产品单调，也可能影响销售量。因此，对系列化、多样化产品以及价格、销售之间的关系，要经过调查研究再加以确定。</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充分考虑消费者需求变化速度和变化方向：随着人们物质生活水平的提高，消费者的需求呈多样化趋势，并且变化速度很快。而开发一样新产品需要一定的时间，这个时间一定要比消费者需求变动的时间短，才能有市场，才能获得经济效益。</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5080000"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05815" y="1110615"/>
            <a:ext cx="8322310" cy="521970"/>
          </a:xfrm>
          <a:prstGeom prst="rect">
            <a:avLst/>
          </a:prstGeom>
          <a:noFill/>
        </p:spPr>
        <p:txBody>
          <a:bodyPr wrap="square" rtlCol="0">
            <a:spAutoFit/>
          </a:bodyPr>
          <a:p>
            <a:r>
              <a:rPr lang="zh-CN" altLang="en-US" sz="2800">
                <a:solidFill>
                  <a:schemeClr val="bg1"/>
                </a:solidFill>
              </a:rPr>
              <a:t>2.3.3 产品开发设计的基本方式</a:t>
            </a:r>
            <a:endParaRPr lang="zh-CN" altLang="en-US" sz="2800">
              <a:solidFill>
                <a:schemeClr val="bg1"/>
              </a:solidFill>
            </a:endParaRPr>
          </a:p>
        </p:txBody>
      </p:sp>
      <p:sp>
        <p:nvSpPr>
          <p:cNvPr id="3" name="文本框 2"/>
          <p:cNvSpPr txBox="1"/>
          <p:nvPr/>
        </p:nvSpPr>
        <p:spPr>
          <a:xfrm>
            <a:off x="1537970" y="1843405"/>
            <a:ext cx="8735060" cy="369252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①独创方式</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从长远考虑，企业开发新产品最根本的途径是自行设计、自行研制，即所谓独创方式。采用这种方式开发新产品，有利于产品更新换代及形成企业的技术优势，也有利于产品竞争。</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②引进方式</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技术引进是开发新产品的一种常用方式。企业采用这种方式可以很快地掌握新产品制造技术，减少研制经费和投入的力量，从而赢得时间，缩短与其他企业的差距。但引进技术不利于形成企业的技术优势和企业产品的更新换代。</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③改进方式</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这种方式是以企业的现有产品为基础，根据用户的需要，采取改变性能、变换型式或扩大用途等措施来开发新产品。</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④结合方式</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结合方式是独创与引进相结合方式。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5080000"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31215" y="1110615"/>
            <a:ext cx="8322310"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2.3.4 产品开发设计的基本程序</a:t>
            </a:r>
            <a:endParaRPr lang="zh-CN" altLang="en-US" sz="2800">
              <a:solidFill>
                <a:schemeClr val="bg1"/>
              </a:solidFill>
              <a:latin typeface="方正黑体简体" panose="02010601030101010101" charset="-122"/>
              <a:ea typeface="方正黑体简体" panose="02010601030101010101" charset="-122"/>
            </a:endParaRPr>
          </a:p>
        </p:txBody>
      </p:sp>
      <p:sp>
        <p:nvSpPr>
          <p:cNvPr id="3" name="文本框 2"/>
          <p:cNvSpPr txBox="1"/>
          <p:nvPr/>
        </p:nvSpPr>
        <p:spPr>
          <a:xfrm>
            <a:off x="1718945" y="2651125"/>
            <a:ext cx="8323580" cy="175323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（一）前期调查研究阶段。</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设计开发新产品的目的，是为了满足社会和用户需要。用户的要求是新产品设计开发中决策的主要依据。为此，必须认真作好调查计划工作。这个阶段主要是：提出新产品构思创意以及新产品的原理、结构、功能、材料和工艺方面的开发设想和总体方案。</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283970" y="1060450"/>
            <a:ext cx="8322310" cy="64516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（二）新产品开发的构思创意阶段</a:t>
            </a:r>
            <a:r>
              <a:rPr lang="zh-CN" altLang="en-US"/>
              <a:t> </a:t>
            </a:r>
            <a:endParaRPr lang="zh-CN" altLang="en-US"/>
          </a:p>
          <a:p>
            <a:endParaRPr lang="zh-CN" altLang="en-US"/>
          </a:p>
        </p:txBody>
      </p:sp>
      <p:sp>
        <p:nvSpPr>
          <p:cNvPr id="3" name="文本框 2"/>
          <p:cNvSpPr txBox="1"/>
          <p:nvPr/>
        </p:nvSpPr>
        <p:spPr>
          <a:xfrm>
            <a:off x="1447165" y="1621155"/>
            <a:ext cx="9838055" cy="424624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新产品的设计开发是一种创造性活动，产品创意是开发新产品的关键。在这一阶段，要根据社会调查掌握的市场需求情况以及企业本身条件，充分考虑用户的使用要求和竞争对手的动向，有针对性地提出开发新产品的设想和构思。产品创意对新产品能否开发成功有至关重要的意义和作用。企业新产品开发构思创意主要来自三个方面：</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来自用户：企业着手开发新产品，首先要通过各种渠道掌握用户的需求，了解用户在使用老产品过程中有哪些改进意见和新的需求，并在此基础上形成新产品开发创意。</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来自本企业职工：特别是销售人员和技术服务人员，经常接触用户，用户对老产品的改进意见与需求变化他们都比较清楚。</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来自专业科研人员：科研人员具有比较丰富的专业理论和技术知识，要鼓励他们发扬这方面的专长，为企业提供新产品开发的创意。此外，企业还通过情报部门、工商管理部门、外贸等渠道，征集新产品开发创意。 </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20090" y="1008380"/>
            <a:ext cx="242252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42390" y="2338070"/>
            <a:ext cx="9778365" cy="1753235"/>
          </a:xfrm>
          <a:prstGeom prst="rect">
            <a:avLst/>
          </a:prstGeom>
          <a:noFill/>
        </p:spPr>
        <p:txBody>
          <a:bodyPr wrap="square" rtlCol="0">
            <a:spAutoFit/>
          </a:bodyPr>
          <a:p>
            <a:r>
              <a:rPr lang="en-US" altLang="zh-CN">
                <a:latin typeface="黑体" panose="02010609060101010101" pitchFamily="49" charset="-122"/>
                <a:ea typeface="黑体" panose="02010609060101010101" pitchFamily="49" charset="-122"/>
              </a:rPr>
              <a:t>   </a:t>
            </a:r>
            <a:r>
              <a:rPr lang="zh-CN" altLang="en-US">
                <a:latin typeface="黑体" panose="02010609060101010101" pitchFamily="49" charset="-122"/>
                <a:ea typeface="黑体" panose="02010609060101010101" pitchFamily="49" charset="-122"/>
              </a:rPr>
              <a:t>同样是一把扶手椅，只是为了满足“坐”的功能，但它可以被设计师创造的千变万化，千差万别。同样功能的产品，设计者可以通过使用对象性别、年龄、地域、收入、文化背景、心理感受等诸多因素，而设计的各具特征。另一方面，随着国家对知识产权与设计专利的保护，设计领域中，特别是产品设计领域中的照搬照抄变得越来越不可能，设计者、生产者或是销售者，无论那一方都经受不起侵权行为所带了的严重后果，因此，独创性是产品设计中必须引起关注足够重视的设计原则之一</a:t>
            </a:r>
            <a:endParaRPr lang="zh-CN" altLang="en-US">
              <a:latin typeface="黑体" panose="02010609060101010101" pitchFamily="49" charset="-122"/>
              <a:ea typeface="黑体" panose="02010609060101010101" pitchFamily="49" charset="-122"/>
            </a:endParaRPr>
          </a:p>
        </p:txBody>
      </p:sp>
      <p:sp>
        <p:nvSpPr>
          <p:cNvPr id="9" name="文本框 8"/>
          <p:cNvSpPr txBox="1"/>
          <p:nvPr/>
        </p:nvSpPr>
        <p:spPr>
          <a:xfrm>
            <a:off x="876935" y="1008380"/>
            <a:ext cx="2584450" cy="521970"/>
          </a:xfrm>
          <a:prstGeom prst="rect">
            <a:avLst/>
          </a:prstGeom>
          <a:noFill/>
        </p:spPr>
        <p:txBody>
          <a:bodyPr wrap="square" rtlCol="0">
            <a:spAutoFit/>
          </a:bodyPr>
          <a:p>
            <a:r>
              <a:rPr lang="zh-CN" altLang="en-US" sz="2800">
                <a:ln/>
                <a:solidFill>
                  <a:schemeClr val="bg1"/>
                </a:solidFill>
                <a:effectLst>
                  <a:outerShdw blurRad="38100" dist="19050" dir="2700000" algn="tl" rotWithShape="0">
                    <a:schemeClr val="dk1">
                      <a:alpha val="40000"/>
                    </a:schemeClr>
                  </a:outerShdw>
                </a:effectLst>
                <a:latin typeface="方正黑体简体" panose="02010601030101010101" charset="-122"/>
                <a:ea typeface="方正黑体简体" panose="02010601030101010101" charset="-122"/>
              </a:rPr>
              <a:t>2.1.1 独创性</a:t>
            </a:r>
            <a:endParaRPr lang="zh-CN" altLang="en-US" sz="2800">
              <a:ln/>
              <a:solidFill>
                <a:schemeClr val="bg1"/>
              </a:solidFill>
              <a:effectLst>
                <a:outerShdw blurRad="38100" dist="19050" dir="2700000" algn="tl" rotWithShape="0">
                  <a:schemeClr val="dk1">
                    <a:alpha val="40000"/>
                  </a:schemeClr>
                </a:outerShdw>
              </a:effectLst>
              <a:latin typeface="方正黑体简体" panose="02010601030101010101" charset="-122"/>
              <a:ea typeface="方正黑体简体" panose="02010601030101010101" charset="-122"/>
            </a:endParaRPr>
          </a:p>
        </p:txBody>
      </p:sp>
      <p:sp>
        <p:nvSpPr>
          <p:cNvPr id="12" name="文本框 11"/>
          <p:cNvSpPr txBox="1"/>
          <p:nvPr/>
        </p:nvSpPr>
        <p:spPr>
          <a:xfrm>
            <a:off x="617855"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485900" y="1744345"/>
            <a:ext cx="8907780" cy="313817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在分析汇总自以三上个方面的信息后，设计师便可以进入新产品的实际设计工作，设计工作主要包括以下三个方面的内容：</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产品构思：产品构思是在市场调查和技术分析的基础上，提出新产品的构想或有关产品改良的建议。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构思筛选：并非所有的产品构思都能发展成为新产品。有的产品构思可能很好，但与企业的发展目标不符合，也缺乏相应的资源条件；有的产品构思可能本身就不切实际，缺乏开发的可能性。因此，必须对产品构思进行筛选。</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产品概念的形成：经过筛选后的构思仅仅是设计人员或管理者头脑中的概念，离产品还有相当的距离。还需要形成能够为消费者接受的、具体的产品概念。产品概念的形成过程实际上就是构思创意与消费者需求相结合的过程。</a:t>
            </a:r>
            <a:r>
              <a:rPr lang="zh-CN" altLang="en-US"/>
              <a:t> </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209040" y="1349375"/>
            <a:ext cx="8322310" cy="64516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（三）新产品设计阶段</a:t>
            </a:r>
            <a:endParaRPr lang="zh-CN" altLang="en-US" b="1">
              <a:latin typeface="黑体" panose="02010609060101010101" pitchFamily="49" charset="-122"/>
              <a:ea typeface="黑体" panose="02010609060101010101" pitchFamily="49" charset="-122"/>
            </a:endParaRPr>
          </a:p>
          <a:p>
            <a:endParaRPr lang="zh-CN" altLang="en-US" b="1">
              <a:latin typeface="黑体" panose="02010609060101010101" pitchFamily="49" charset="-122"/>
              <a:ea typeface="黑体" panose="02010609060101010101" pitchFamily="49" charset="-122"/>
            </a:endParaRPr>
          </a:p>
        </p:txBody>
      </p:sp>
      <p:sp>
        <p:nvSpPr>
          <p:cNvPr id="3" name="文本框 2"/>
          <p:cNvSpPr txBox="1"/>
          <p:nvPr/>
        </p:nvSpPr>
        <p:spPr>
          <a:xfrm>
            <a:off x="1332230" y="1830070"/>
            <a:ext cx="9838055" cy="424624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产品设计是指从确定产品设计任务书起到确定产品样机为止的一系列设计工作，是产品开发的重要环节，是产品生产过程的开始，必须严格遵循“三段设计”程序。 </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(1)初步设计阶段：这一般是为下一步技术设计作准备。这一阶段的主要工作就是编制设计任务书，让委托方对设计任务书提出体现产品合理设计方案的改进性和推荐性意见，经委托方批准后，作为新产品技术设计的依据。</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(2)技术设计阶段。技术设计阶段是新产品的定型阶段。它是在初步设计的基础上完成设计过程中必须的试验研究(新原理结构、材料元件工艺的功能或模具试验)，并写出试验研究大纲和研究试验报告；制定产品设计计算书；画出产品总体尺寸图、产品主要零部件图，并校准；运用价值工程，对产品中造价高的、结构复杂的、体积笨重的、数量多的主要零部件的结构、材质精度等选择方案进行成本与功能关系的分析，并编制技术经济分析报告；绘出各种系统原理图；提出特殊元件、外购件、材料清单；对技术任务书的某些内容进行审查和修正；对产品进行可靠性、可维修性分析。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(3)工作图设计阶段。工作图设计的目的，是在技术设计的基础上完成供试制(生产)及随机出厂用的全部工作图样和设计文件。</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266825" y="1741805"/>
            <a:ext cx="8322310" cy="64516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a:t>
            </a:r>
            <a:r>
              <a:rPr lang="zh-CN" altLang="en-US" b="1">
                <a:latin typeface="黑体" panose="02010609060101010101" pitchFamily="49" charset="-122"/>
                <a:ea typeface="黑体" panose="02010609060101010101" pitchFamily="49" charset="-122"/>
                <a:sym typeface="+mn-ea"/>
              </a:rPr>
              <a:t>四）新产品试制与评价鉴定阶段</a:t>
            </a:r>
            <a:r>
              <a:rPr lang="zh-CN" altLang="en-US">
                <a:latin typeface="黑体" panose="02010609060101010101" pitchFamily="49" charset="-122"/>
                <a:ea typeface="黑体" panose="02010609060101010101" pitchFamily="49" charset="-122"/>
                <a:sym typeface="+mn-ea"/>
              </a:rPr>
              <a:t> </a:t>
            </a:r>
            <a:endParaRPr lang="zh-CN" altLang="en-US">
              <a:latin typeface="黑体" panose="02010609060101010101" pitchFamily="49" charset="-122"/>
              <a:ea typeface="黑体" panose="02010609060101010101" pitchFamily="49" charset="-122"/>
            </a:endParaRPr>
          </a:p>
          <a:p>
            <a:endParaRPr lang="zh-CN" altLang="en-US"/>
          </a:p>
        </p:txBody>
      </p:sp>
      <p:sp>
        <p:nvSpPr>
          <p:cNvPr id="3" name="文本框 2"/>
          <p:cNvSpPr txBox="1"/>
          <p:nvPr/>
        </p:nvSpPr>
        <p:spPr>
          <a:xfrm>
            <a:off x="1332230" y="1892935"/>
            <a:ext cx="9838055" cy="2584450"/>
          </a:xfrm>
          <a:prstGeom prst="rect">
            <a:avLst/>
          </a:prstGeom>
          <a:noFill/>
        </p:spPr>
        <p:txBody>
          <a:bodyPr wrap="square" rtlCol="0">
            <a:spAutoFit/>
          </a:bodyPr>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（1）样品试制阶段：它的目的是考核产品设计质量，考验产品结构、性能及主要工艺，验证和修正设计图纸，使产品设计基本定型，同时也要验证产品结构工艺性，审查主要工艺上存在的问题。 </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（2）小批试制阶段：这一阶段的工作重点在于工艺准备，主要目的是考验产品的工艺，验证它在正常生产条件下(即在生产车间条件下)能否保证所规定的技术条件、质量和良好的经济效果。 试制后，必须进行鉴定，对新产品从技术上、经济上作出全面评价。然后才能得出全面定型结论，投入正式生产。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3" name="文本框 2"/>
          <p:cNvSpPr txBox="1"/>
          <p:nvPr/>
        </p:nvSpPr>
        <p:spPr>
          <a:xfrm>
            <a:off x="1332230" y="1563370"/>
            <a:ext cx="9838055" cy="3138170"/>
          </a:xfrm>
          <a:prstGeom prst="rect">
            <a:avLst/>
          </a:prstGeom>
          <a:noFill/>
        </p:spPr>
        <p:txBody>
          <a:bodyPr wrap="square" rtlCol="0">
            <a:spAutoFit/>
          </a:bodyPr>
          <a:p>
            <a:endParaRPr lang="zh-CN" altLang="en-US"/>
          </a:p>
          <a:p>
            <a:r>
              <a:rPr lang="zh-CN" altLang="en-US" b="1">
                <a:latin typeface="黑体" panose="02010609060101010101" pitchFamily="49" charset="-122"/>
                <a:ea typeface="黑体" panose="02010609060101010101" pitchFamily="49" charset="-122"/>
              </a:rPr>
              <a:t>（五）生产技术准备阶段</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在这个阶段，应完成全部工作图的设计，确定各种零部件的技术要求。</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（六）正式生产和销售阶段 </a:t>
            </a:r>
            <a:endParaRPr lang="zh-CN" altLang="en-US" b="1">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在这个阶段，不仅需要作好生产计划、劳动组织、物资供应、设备管理等一系列工作，还要考虑如何把新产品引入市场，如研究产品的促销宣传方式、价格策略、销售渠道和提供服务等方面的问题。新产品的市场开发既是新产品开发过程的终点，又是下一代新产品再开发的起点。通过市场开发，可确切地了解开发的产品是否适应需要以及适应的程度；分析与产品开发有关的市场情报.可为开发产品决策、为改进下一批(代)产品、为提高开发研制水平提供依据，同时还可取得有关潜在市场大小的数据资料。 </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pic>
        <p:nvPicPr>
          <p:cNvPr id="-2147482618" name="图片 -2147482619" descr="产品开发及量产工艺流程图"/>
          <p:cNvPicPr>
            <a:picLocks noChangeAspect="1"/>
          </p:cNvPicPr>
          <p:nvPr/>
        </p:nvPicPr>
        <p:blipFill>
          <a:blip r:embed="rId1"/>
          <a:stretch>
            <a:fillRect/>
          </a:stretch>
        </p:blipFill>
        <p:spPr>
          <a:xfrm>
            <a:off x="2971800" y="344170"/>
            <a:ext cx="4928870" cy="6169660"/>
          </a:xfrm>
          <a:prstGeom prst="rect">
            <a:avLst/>
          </a:prstGeom>
          <a:noFill/>
          <a:ln w="9525">
            <a:noFill/>
          </a:ln>
        </p:spPr>
      </p:pic>
      <p:sp>
        <p:nvSpPr>
          <p:cNvPr id="102" name="文本框 101"/>
          <p:cNvSpPr txBox="1"/>
          <p:nvPr/>
        </p:nvSpPr>
        <p:spPr>
          <a:xfrm>
            <a:off x="6560820" y="5278755"/>
            <a:ext cx="5080000" cy="252730"/>
          </a:xfrm>
          <a:prstGeom prst="rect">
            <a:avLst/>
          </a:prstGeom>
          <a:noFill/>
          <a:ln w="9525">
            <a:noFill/>
          </a:ln>
        </p:spPr>
        <p:txBody>
          <a:bodyPr>
            <a:spAutoFit/>
          </a:bodyPr>
          <a:p>
            <a:pPr indent="0" algn="ct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2-6 </a:t>
            </a:r>
            <a:r>
              <a:rPr lang="zh-CN" altLang="en-US" sz="1050" b="0">
                <a:solidFill>
                  <a:srgbClr val="FF0000"/>
                </a:solidFill>
                <a:latin typeface="宋体" panose="02010600030101010101" pitchFamily="2" charset="-122"/>
                <a:ea typeface="宋体" panose="02010600030101010101" pitchFamily="2" charset="-122"/>
                <a:cs typeface="宋体" panose="02010600030101010101" pitchFamily="2" charset="-122"/>
              </a:rPr>
              <a:t>产品开发及生产流程图</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599305" y="2965450"/>
            <a:ext cx="8940800" cy="922020"/>
          </a:xfrm>
          <a:prstGeom prst="rect">
            <a:avLst/>
          </a:prstGeom>
          <a:noFill/>
        </p:spPr>
        <p:txBody>
          <a:bodyPr wrap="square" rtlCol="0">
            <a:spAutoFit/>
          </a:bodyPr>
          <a:p>
            <a:pPr algn="l"/>
            <a:r>
              <a:rPr lang="zh-CN" altLang="en-US" sz="5400">
                <a:latin typeface="方正正大黑简体" panose="02000000000000000000" charset="-122"/>
                <a:ea typeface="方正正大黑简体" panose="02000000000000000000" charset="-122"/>
              </a:rPr>
              <a:t>产品开发过程细分</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2.4</a:t>
            </a:r>
            <a:endParaRPr lang="en-US" altLang="zh-CN" sz="6600">
              <a:solidFill>
                <a:schemeClr val="bg1"/>
              </a:solidFill>
              <a:latin typeface="创艺简粗黑" charset="0"/>
              <a:ea typeface="创艺简粗黑" charset="0"/>
            </a:endParaRPr>
          </a:p>
        </p:txBody>
      </p:sp>
      <p:sp>
        <p:nvSpPr>
          <p:cNvPr id="11" name="矩形 10"/>
          <p:cNvSpPr/>
          <p:nvPr/>
        </p:nvSpPr>
        <p:spPr>
          <a:xfrm>
            <a:off x="-161290"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348297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4" name="文本框 3"/>
          <p:cNvSpPr txBox="1"/>
          <p:nvPr/>
        </p:nvSpPr>
        <p:spPr>
          <a:xfrm>
            <a:off x="995045" y="1152843"/>
            <a:ext cx="5080000" cy="521970"/>
          </a:xfrm>
          <a:prstGeom prst="rect">
            <a:avLst/>
          </a:prstGeom>
          <a:noFill/>
          <a:ln w="9525">
            <a:noFill/>
          </a:ln>
        </p:spPr>
        <p:txBody>
          <a:bodyPr>
            <a:spAutoFit/>
          </a:bodyPr>
          <a:p>
            <a:pPr indent="0"/>
            <a:r>
              <a:rPr lang="en-US" altLang="zh-CN" sz="2800" b="0">
                <a:solidFill>
                  <a:schemeClr val="bg1"/>
                </a:solidFill>
                <a:latin typeface="方正黑体简体" panose="02010601030101010101" charset="-122"/>
                <a:ea typeface="方正黑体简体" panose="02010601030101010101" charset="-122"/>
                <a:cs typeface="宋体" panose="02010600030101010101" pitchFamily="2" charset="-122"/>
              </a:rPr>
              <a:t>2.4.1 </a:t>
            </a:r>
            <a:r>
              <a:rPr lang="zh-CN" altLang="en-US" sz="2800" b="0">
                <a:solidFill>
                  <a:schemeClr val="bg1"/>
                </a:solidFill>
                <a:latin typeface="方正黑体简体" panose="02010601030101010101" charset="-122"/>
                <a:ea typeface="方正黑体简体" panose="02010601030101010101" charset="-122"/>
                <a:cs typeface="宋体" panose="02010600030101010101" pitchFamily="2" charset="-122"/>
              </a:rPr>
              <a:t>产品功能设计</a:t>
            </a:r>
            <a:endParaRPr lang="zh-CN" altLang="en-US" sz="2800" b="0">
              <a:solidFill>
                <a:schemeClr val="bg1"/>
              </a:solidFill>
              <a:latin typeface="方正黑体简体" panose="02010601030101010101" charset="-122"/>
              <a:ea typeface="方正黑体简体" panose="02010601030101010101" charset="-122"/>
              <a:cs typeface="宋体" panose="02010600030101010101" pitchFamily="2" charset="-122"/>
            </a:endParaRPr>
          </a:p>
        </p:txBody>
      </p:sp>
      <p:sp>
        <p:nvSpPr>
          <p:cNvPr id="5" name="文本框 4"/>
          <p:cNvSpPr txBox="1"/>
          <p:nvPr/>
        </p:nvSpPr>
        <p:spPr>
          <a:xfrm>
            <a:off x="1073150" y="2353945"/>
            <a:ext cx="9493250" cy="2861310"/>
          </a:xfrm>
          <a:prstGeom prst="rect">
            <a:avLst/>
          </a:prstGeom>
          <a:noFill/>
          <a:ln w="9525">
            <a:noFill/>
          </a:ln>
        </p:spPr>
        <p:txBody>
          <a:bodyPr wrap="square">
            <a:spAutoFit/>
          </a:bodyPr>
          <a:p>
            <a:pPr indent="276225"/>
            <a:r>
              <a:rPr lang="en-US" altLang="zh-CN" b="0">
                <a:latin typeface="黑体" panose="02010609060101010101" pitchFamily="49" charset="-122"/>
                <a:ea typeface="黑体" panose="02010609060101010101" pitchFamily="49" charset="-122"/>
                <a:cs typeface="宋体" panose="02010600030101010101" pitchFamily="2" charset="-122"/>
              </a:rPr>
              <a:t>《</a:t>
            </a:r>
            <a:r>
              <a:rPr lang="zh-CN" altLang="en-US" b="0">
                <a:latin typeface="黑体" panose="02010609060101010101" pitchFamily="49" charset="-122"/>
                <a:ea typeface="黑体" panose="02010609060101010101" pitchFamily="49" charset="-122"/>
                <a:cs typeface="宋体" panose="02010600030101010101" pitchFamily="2" charset="-122"/>
              </a:rPr>
              <a:t>辞海</a:t>
            </a:r>
            <a:r>
              <a:rPr lang="en-US" altLang="zh-CN" b="0">
                <a:latin typeface="黑体" panose="02010609060101010101" pitchFamily="49" charset="-122"/>
                <a:ea typeface="黑体" panose="02010609060101010101" pitchFamily="49" charset="-122"/>
                <a:cs typeface="宋体" panose="02010600030101010101" pitchFamily="2" charset="-122"/>
              </a:rPr>
              <a:t>》</a:t>
            </a:r>
            <a:r>
              <a:rPr lang="zh-CN" altLang="en-US" b="0">
                <a:latin typeface="黑体" panose="02010609060101010101" pitchFamily="49" charset="-122"/>
                <a:ea typeface="黑体" panose="02010609060101010101" pitchFamily="49" charset="-122"/>
                <a:cs typeface="宋体" panose="02010600030101010101" pitchFamily="2" charset="-122"/>
              </a:rPr>
              <a:t>中对“功能”的解释是：“一为事功和能力，二为功效、作用”。德国工程师协会有关设计方法学的指导性文件对“功能”的定义为“系统为完成某项任务，而对输入、输出和状态参数之间的一般关系的抽象”。产品功能设计是指以消费者的潜在需求为依据，细分并逐一确定产品的功能，经过功能的成本核算后，由专业人员进行产品设计、企业安排生产、通过定价分析，开展针对性的营销，使企业跳出产品同质化竞争的陷阱。功能设计实质上是市场细分理论的深化，市场细分方法有很多种，但归根结底都是以功能细分的。今天的同类产品之间的竞争已演变为消费心理战。竞争的胜出者总是那些最早破译顾客购买动机的设计者或开发商。在功能细分后的市场，往往能出现具有绝对优势的新领导品牌。实施得当的产品功能设计往往成为帮助企业在竞争的获胜的重要途径。</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pic>
        <p:nvPicPr>
          <p:cNvPr id="-2147482617" name="对象 1"/>
          <p:cNvPicPr/>
          <p:nvPr/>
        </p:nvPicPr>
        <p:blipFill>
          <a:blip r:embed="rId1"/>
          <a:srcRect r="-37" b="-462"/>
          <a:stretch>
            <a:fillRect/>
          </a:stretch>
        </p:blipFill>
        <p:spPr>
          <a:xfrm>
            <a:off x="2856230" y="845820"/>
            <a:ext cx="6083300" cy="2894965"/>
          </a:xfrm>
          <a:prstGeom prst="rect">
            <a:avLst/>
          </a:prstGeom>
          <a:noFill/>
          <a:ln w="9525">
            <a:noFill/>
          </a:ln>
        </p:spPr>
      </p:pic>
      <p:sp>
        <p:nvSpPr>
          <p:cNvPr id="3" name="文本框 2"/>
          <p:cNvSpPr txBox="1"/>
          <p:nvPr/>
        </p:nvSpPr>
        <p:spPr>
          <a:xfrm>
            <a:off x="5111750" y="3848100"/>
            <a:ext cx="5080000" cy="229870"/>
          </a:xfrm>
          <a:prstGeom prst="rect">
            <a:avLst/>
          </a:prstGeom>
          <a:noFill/>
          <a:ln w="9525">
            <a:noFill/>
          </a:ln>
        </p:spPr>
        <p:txBody>
          <a:bodyPr>
            <a:spAutoFit/>
          </a:bodyPr>
          <a:p>
            <a:pPr indent="0"/>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2-7</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产品功能分类</a:t>
            </a:r>
            <a:endParaRPr lang="zh-CN" altLang="en-US"/>
          </a:p>
        </p:txBody>
      </p:sp>
      <p:sp>
        <p:nvSpPr>
          <p:cNvPr id="6" name="文本框 5"/>
          <p:cNvSpPr txBox="1"/>
          <p:nvPr/>
        </p:nvSpPr>
        <p:spPr>
          <a:xfrm>
            <a:off x="1257300" y="4177665"/>
            <a:ext cx="9511665" cy="1660525"/>
          </a:xfrm>
          <a:prstGeom prst="rect">
            <a:avLst/>
          </a:prstGeom>
          <a:noFill/>
          <a:ln w="9525">
            <a:noFill/>
          </a:ln>
        </p:spPr>
        <p:txBody>
          <a:bodyPr wrap="square">
            <a:spAutoFit/>
          </a:bodyPr>
          <a:p>
            <a:pPr indent="276225"/>
            <a:r>
              <a:rPr lang="zh-CN" altLang="en-US" sz="1700" b="0">
                <a:latin typeface="黑体" panose="02010609060101010101" pitchFamily="49" charset="-122"/>
                <a:ea typeface="黑体" panose="02010609060101010101" pitchFamily="49" charset="-122"/>
                <a:cs typeface="宋体" panose="02010600030101010101" pitchFamily="2" charset="-122"/>
              </a:rPr>
              <a:t>功能定义的对象既可以是产品，也可以是它们的组成部分</a:t>
            </a:r>
            <a:r>
              <a:rPr lang="en-US" altLang="zh-CN" sz="1700" b="0">
                <a:latin typeface="黑体" panose="02010609060101010101" pitchFamily="49" charset="-122"/>
                <a:ea typeface="黑体" panose="02010609060101010101" pitchFamily="49" charset="-122"/>
                <a:cs typeface="宋体" panose="02010600030101010101" pitchFamily="2" charset="-122"/>
              </a:rPr>
              <a:t>,</a:t>
            </a:r>
            <a:r>
              <a:rPr lang="zh-CN" altLang="en-US" sz="1700" b="0">
                <a:latin typeface="黑体" panose="02010609060101010101" pitchFamily="49" charset="-122"/>
                <a:ea typeface="黑体" panose="02010609060101010101" pitchFamily="49" charset="-122"/>
                <a:cs typeface="宋体" panose="02010600030101010101" pitchFamily="2" charset="-122"/>
              </a:rPr>
              <a:t>既要对产品的总体下定义，又要对各有关零部件下定义，因为用户所需求的终极功能，往往需要许多中间功能形式或其它功能形式及手段来实现。功能定义的步骤主要包括：明确产品的目的，也就是用户的基本需求；明确产品的整体功能，即产品的最基本功能；在功能整体定义的基础上，由上而下、由主到次地逐级为产品的各构成要素明确功能定义；找出那些受使用条件、使用时间、使用环境等限制而派生的次要功能。</a:t>
            </a:r>
            <a:endParaRPr lang="zh-CN" altLang="en-US" sz="17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348297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3" name="文本框 2"/>
          <p:cNvSpPr txBox="1"/>
          <p:nvPr/>
        </p:nvSpPr>
        <p:spPr>
          <a:xfrm>
            <a:off x="805180" y="1110298"/>
            <a:ext cx="5080000" cy="521970"/>
          </a:xfrm>
          <a:prstGeom prst="rect">
            <a:avLst/>
          </a:prstGeom>
          <a:noFill/>
          <a:ln w="9525">
            <a:noFill/>
          </a:ln>
        </p:spPr>
        <p:txBody>
          <a:bodyPr>
            <a:spAutoFit/>
          </a:bodyPr>
          <a:p>
            <a:pPr indent="0"/>
            <a:r>
              <a:rPr lang="en-US" altLang="zh-CN" sz="2800" b="0">
                <a:solidFill>
                  <a:schemeClr val="bg1"/>
                </a:solidFill>
                <a:latin typeface="方正黑体简体" panose="02010601030101010101" charset="-122"/>
                <a:ea typeface="方正黑体简体" panose="02010601030101010101" charset="-122"/>
                <a:cs typeface="宋体" panose="02010600030101010101" pitchFamily="2" charset="-122"/>
              </a:rPr>
              <a:t>2.4.2</a:t>
            </a:r>
            <a:r>
              <a:rPr lang="zh-CN" altLang="en-US" sz="2800" b="0">
                <a:solidFill>
                  <a:schemeClr val="bg1"/>
                </a:solidFill>
                <a:latin typeface="方正黑体简体" panose="02010601030101010101" charset="-122"/>
                <a:ea typeface="方正黑体简体" panose="02010601030101010101" charset="-122"/>
                <a:cs typeface="宋体" panose="02010600030101010101" pitchFamily="2" charset="-122"/>
              </a:rPr>
              <a:t>制造与装配设计</a:t>
            </a:r>
            <a:endParaRPr lang="zh-CN" altLang="en-US" sz="2800" b="0">
              <a:solidFill>
                <a:schemeClr val="bg1"/>
              </a:solidFill>
              <a:latin typeface="方正黑体简体" panose="02010601030101010101" charset="-122"/>
              <a:ea typeface="方正黑体简体" panose="02010601030101010101" charset="-122"/>
              <a:cs typeface="宋体" panose="02010600030101010101" pitchFamily="2" charset="-122"/>
            </a:endParaRPr>
          </a:p>
        </p:txBody>
      </p:sp>
      <p:sp>
        <p:nvSpPr>
          <p:cNvPr id="5" name="文本框 4"/>
          <p:cNvSpPr txBox="1"/>
          <p:nvPr/>
        </p:nvSpPr>
        <p:spPr>
          <a:xfrm>
            <a:off x="1332230" y="1975485"/>
            <a:ext cx="9434195" cy="313817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传统产品设计是采用“串行”的方法进行，这种设计方式的弊端是各个环节缺少交流和沟通，设计很少考虑其下游的工艺、制造、装配、检测、维修、对环境的影响，直至报废处理方面道德内容。这就导致了很多产品在被制造出来以后，往往还要进行多次设计更改，从而造成巨大浪费，增加产品成本，推迟产品上市时间，从而导致设计改动量大、产品开发周期长、产品成本高和产品质量难以保证等问题，造成人力和物力的巨大浪费。</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面向制造和装配的设计(DFMA．Design for Manufacturing and Assembly)这一设计理念的提出，向传统的产品开发模式提出了挑战。应用DFMA的设计思想和相关工具，设计师可以在设计的每一个阶段都获得有关选择材料、工艺以及零部件的成本分析等设计信息。它是一种全新的更加简单、更为有效的产品开发方法，为企业降低生产成本，缩短产品开发周期、提高企业效益提供了一条可行之路。</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102" name="文本框 101"/>
          <p:cNvSpPr txBox="1"/>
          <p:nvPr/>
        </p:nvSpPr>
        <p:spPr>
          <a:xfrm>
            <a:off x="1332230" y="936625"/>
            <a:ext cx="9187815" cy="5046345"/>
          </a:xfrm>
          <a:prstGeom prst="rect">
            <a:avLst/>
          </a:prstGeom>
          <a:noFill/>
          <a:ln w="9525">
            <a:noFill/>
          </a:ln>
        </p:spPr>
        <p:txBody>
          <a:bodyPr wrap="square">
            <a:spAutoFit/>
          </a:bodyPr>
          <a:p>
            <a:pPr indent="276225"/>
            <a:endParaRPr lang="en-US" altLang="zh-CN" sz="1600" b="0">
              <a:latin typeface="Times New Roman" panose="02020603050405020304" pitchFamily="18" charset="0"/>
              <a:ea typeface="Times New Roman" panose="02020603050405020304" pitchFamily="18" charset="0"/>
              <a:cs typeface="Times New Roman" panose="02020603050405020304" pitchFamily="18" charset="0"/>
            </a:endParaRPr>
          </a:p>
          <a:p>
            <a:pPr indent="276225"/>
            <a:endParaRPr lang="en-US" altLang="zh-CN" sz="1600" b="0">
              <a:latin typeface="Times New Roman" panose="02020603050405020304" pitchFamily="18" charset="0"/>
              <a:ea typeface="Times New Roman" panose="02020603050405020304" pitchFamily="18" charset="0"/>
              <a:cs typeface="Times New Roman" panose="02020603050405020304" pitchFamily="18" charset="0"/>
            </a:endParaRPr>
          </a:p>
          <a:p>
            <a:pPr indent="276225"/>
            <a:r>
              <a:rPr lang="en-US" altLang="zh-CN" b="1">
                <a:latin typeface="黑体" panose="02010609060101010101" pitchFamily="49" charset="-122"/>
                <a:ea typeface="黑体" panose="02010609060101010101" pitchFamily="49" charset="-122"/>
                <a:cs typeface="Times New Roman" panose="02020603050405020304" pitchFamily="18" charset="0"/>
              </a:rPr>
              <a:t>DFA</a:t>
            </a:r>
            <a:r>
              <a:rPr lang="zh-CN" altLang="en-US" b="1">
                <a:latin typeface="黑体" panose="02010609060101010101" pitchFamily="49" charset="-122"/>
                <a:ea typeface="黑体" panose="02010609060101010101" pitchFamily="49" charset="-122"/>
                <a:cs typeface="宋体" panose="02010600030101010101" pitchFamily="2" charset="-122"/>
              </a:rPr>
              <a:t>的设计遵循的主要准则：</a:t>
            </a:r>
            <a:endParaRPr lang="zh-CN" altLang="en-US" b="1">
              <a:latin typeface="黑体" panose="02010609060101010101" pitchFamily="49" charset="-122"/>
              <a:ea typeface="黑体" panose="02010609060101010101" pitchFamily="49" charset="-122"/>
              <a:cs typeface="宋体" panose="02010600030101010101" pitchFamily="2" charset="-122"/>
            </a:endParaRPr>
          </a:p>
          <a:p>
            <a:pPr indent="276225"/>
            <a:r>
              <a:rPr lang="zh-CN" altLang="en-US" sz="1700" b="1">
                <a:latin typeface="黑体" panose="02010609060101010101" pitchFamily="49" charset="-122"/>
                <a:ea typeface="黑体" panose="02010609060101010101" pitchFamily="49" charset="-122"/>
                <a:cs typeface="宋体" panose="02010600030101010101" pitchFamily="2" charset="-122"/>
              </a:rPr>
              <a:t></a:t>
            </a:r>
            <a:r>
              <a:rPr lang="zh-CN" altLang="en-US" sz="1700" b="0">
                <a:latin typeface="黑体" panose="02010609060101010101" pitchFamily="49" charset="-122"/>
                <a:ea typeface="黑体" panose="02010609060101010101" pitchFamily="49" charset="-122"/>
                <a:cs typeface="宋体" panose="02010600030101010101" pitchFamily="2" charset="-122"/>
              </a:rPr>
              <a:t>（</a:t>
            </a:r>
            <a:r>
              <a:rPr lang="en-US" altLang="zh-CN" sz="1700" b="0">
                <a:latin typeface="黑体" panose="02010609060101010101" pitchFamily="49" charset="-122"/>
                <a:ea typeface="黑体" panose="02010609060101010101" pitchFamily="49" charset="-122"/>
                <a:cs typeface="宋体" panose="02010600030101010101" pitchFamily="2" charset="-122"/>
              </a:rPr>
              <a:t>1</a:t>
            </a:r>
            <a:r>
              <a:rPr lang="zh-CN" altLang="en-US" sz="1700" b="0">
                <a:latin typeface="黑体" panose="02010609060101010101" pitchFamily="49" charset="-122"/>
                <a:ea typeface="黑体" panose="02010609060101010101" pitchFamily="49" charset="-122"/>
                <a:cs typeface="宋体" panose="02010600030101010101" pitchFamily="2" charset="-122"/>
              </a:rPr>
              <a:t>）使用最少零件数量：减少具有许多优点，但是零件数量的减少不是无限制的，应当确保不出现由于零件的减少，而使零件的形状太复杂或太笨重，以致于难以装配和制造的情形。减少零件数量的最好方法就是取消功能重复的零件或使某些零件具有多功能，以减少多余零件。（</a:t>
            </a:r>
            <a:r>
              <a:rPr lang="en-US" altLang="zh-CN" sz="1700" b="0">
                <a:latin typeface="黑体" panose="02010609060101010101" pitchFamily="49" charset="-122"/>
                <a:ea typeface="黑体" panose="02010609060101010101" pitchFamily="49" charset="-122"/>
                <a:cs typeface="宋体" panose="02010600030101010101" pitchFamily="2" charset="-122"/>
              </a:rPr>
              <a:t>2</a:t>
            </a:r>
            <a:r>
              <a:rPr lang="zh-CN" altLang="en-US" sz="1700" b="0">
                <a:latin typeface="黑体" panose="02010609060101010101" pitchFamily="49" charset="-122"/>
                <a:ea typeface="黑体" panose="02010609060101010101" pitchFamily="49" charset="-122"/>
                <a:cs typeface="宋体" panose="02010600030101010101" pitchFamily="2" charset="-122"/>
              </a:rPr>
              <a:t>）装配方向最少：所有的零件应尽可能在同一方向上进行装配，装配方向过多将会增加装配线的长度，增大装配操作位置和延长装配时间，影响装配效率。在自动化装配和机器人装配中，要避免装配方向与重力方向冲突，应采用自上而下的装配方案。（</a:t>
            </a:r>
            <a:r>
              <a:rPr lang="en-US" altLang="zh-CN" sz="1700" b="0">
                <a:latin typeface="黑体" panose="02010609060101010101" pitchFamily="49" charset="-122"/>
                <a:ea typeface="黑体" panose="02010609060101010101" pitchFamily="49" charset="-122"/>
                <a:cs typeface="宋体" panose="02010600030101010101" pitchFamily="2" charset="-122"/>
              </a:rPr>
              <a:t>3</a:t>
            </a:r>
            <a:r>
              <a:rPr lang="zh-CN" altLang="en-US" sz="1700" b="0">
                <a:latin typeface="黑体" panose="02010609060101010101" pitchFamily="49" charset="-122"/>
                <a:ea typeface="黑体" panose="02010609060101010101" pitchFamily="49" charset="-122"/>
                <a:cs typeface="宋体" panose="02010600030101010101" pitchFamily="2" charset="-122"/>
              </a:rPr>
              <a:t>）采用模块化设计：尤其对柔性自动装配线各模块质量问题可以分别处理，而不影响其它生产线的运行，减少了自动生产停工时问，更新和服务更简便、快捷。（</a:t>
            </a:r>
            <a:r>
              <a:rPr lang="en-US" altLang="zh-CN" sz="1700" b="0">
                <a:latin typeface="黑体" panose="02010609060101010101" pitchFamily="49" charset="-122"/>
                <a:ea typeface="黑体" panose="02010609060101010101" pitchFamily="49" charset="-122"/>
                <a:cs typeface="宋体" panose="02010600030101010101" pitchFamily="2" charset="-122"/>
              </a:rPr>
              <a:t>4</a:t>
            </a:r>
            <a:r>
              <a:rPr lang="zh-CN" altLang="en-US" sz="1700" b="0">
                <a:latin typeface="黑体" panose="02010609060101010101" pitchFamily="49" charset="-122"/>
                <a:ea typeface="黑体" panose="02010609060101010101" pitchFamily="49" charset="-122"/>
                <a:cs typeface="宋体" panose="02010600030101010101" pitchFamily="2" charset="-122"/>
              </a:rPr>
              <a:t>）减少装配工作面：使一个工作面全部装配工作完成后才移至另一个工作面。（</a:t>
            </a:r>
            <a:r>
              <a:rPr lang="en-US" altLang="zh-CN" sz="1700" b="0">
                <a:latin typeface="黑体" panose="02010609060101010101" pitchFamily="49" charset="-122"/>
                <a:ea typeface="黑体" panose="02010609060101010101" pitchFamily="49" charset="-122"/>
                <a:cs typeface="宋体" panose="02010600030101010101" pitchFamily="2" charset="-122"/>
              </a:rPr>
              <a:t>5</a:t>
            </a:r>
            <a:r>
              <a:rPr lang="zh-CN" altLang="en-US" sz="1700" b="0">
                <a:latin typeface="黑体" panose="02010609060101010101" pitchFamily="49" charset="-122"/>
                <a:ea typeface="黑体" panose="02010609060101010101" pitchFamily="49" charset="-122"/>
                <a:cs typeface="宋体" panose="02010600030101010101" pitchFamily="2" charset="-122"/>
              </a:rPr>
              <a:t>）尽量减少使用紧固件，如螺钉等。（</a:t>
            </a:r>
            <a:r>
              <a:rPr lang="en-US" altLang="zh-CN" sz="1700" b="0">
                <a:latin typeface="黑体" panose="02010609060101010101" pitchFamily="49" charset="-122"/>
                <a:ea typeface="黑体" panose="02010609060101010101" pitchFamily="49" charset="-122"/>
                <a:cs typeface="宋体" panose="02010600030101010101" pitchFamily="2" charset="-122"/>
              </a:rPr>
              <a:t>6</a:t>
            </a:r>
            <a:r>
              <a:rPr lang="zh-CN" altLang="en-US" sz="1700" b="0">
                <a:latin typeface="黑体" panose="02010609060101010101" pitchFamily="49" charset="-122"/>
                <a:ea typeface="黑体" panose="02010609060101010101" pitchFamily="49" charset="-122"/>
                <a:cs typeface="宋体" panose="02010600030101010101" pitchFamily="2" charset="-122"/>
              </a:rPr>
              <a:t>）使装配在外部进行：装配操作应很容易被观察到，对手工和自动化装配都很重要。（</a:t>
            </a:r>
            <a:r>
              <a:rPr lang="en-US" altLang="zh-CN" sz="1700" b="0">
                <a:latin typeface="黑体" panose="02010609060101010101" pitchFamily="49" charset="-122"/>
                <a:ea typeface="黑体" panose="02010609060101010101" pitchFamily="49" charset="-122"/>
                <a:cs typeface="宋体" panose="02010600030101010101" pitchFamily="2" charset="-122"/>
              </a:rPr>
              <a:t>7</a:t>
            </a:r>
            <a:r>
              <a:rPr lang="zh-CN" altLang="en-US" sz="1700" b="0">
                <a:latin typeface="黑体" panose="02010609060101010101" pitchFamily="49" charset="-122"/>
                <a:ea typeface="黑体" panose="02010609060101010101" pitchFamily="49" charset="-122"/>
                <a:cs typeface="宋体" panose="02010600030101010101" pitchFamily="2" charset="-122"/>
              </a:rPr>
              <a:t>）使零件易于识别：尽量将零件设计成对称形状，不对称时，应增加或扩大一些不对称特征，使零件易于识别，避免误装。（</a:t>
            </a:r>
            <a:r>
              <a:rPr lang="en-US" altLang="zh-CN" sz="1700" b="0">
                <a:latin typeface="黑体" panose="02010609060101010101" pitchFamily="49" charset="-122"/>
                <a:ea typeface="黑体" panose="02010609060101010101" pitchFamily="49" charset="-122"/>
                <a:cs typeface="宋体" panose="02010600030101010101" pitchFamily="2" charset="-122"/>
              </a:rPr>
              <a:t>8</a:t>
            </a:r>
            <a:r>
              <a:rPr lang="zh-CN" altLang="en-US" sz="1700" b="0">
                <a:latin typeface="黑体" panose="02010609060101010101" pitchFamily="49" charset="-122"/>
                <a:ea typeface="黑体" panose="02010609060101010101" pitchFamily="49" charset="-122"/>
                <a:cs typeface="宋体" panose="02010600030101010101" pitchFamily="2" charset="-122"/>
              </a:rPr>
              <a:t>）优化零件的抓取：避免设计的零件钩咬、缠结。（</a:t>
            </a:r>
            <a:r>
              <a:rPr lang="en-US" altLang="zh-CN" sz="1700" b="0">
                <a:latin typeface="黑体" panose="02010609060101010101" pitchFamily="49" charset="-122"/>
                <a:ea typeface="黑体" panose="02010609060101010101" pitchFamily="49" charset="-122"/>
                <a:cs typeface="宋体" panose="02010600030101010101" pitchFamily="2" charset="-122"/>
              </a:rPr>
              <a:t>9</a:t>
            </a:r>
            <a:r>
              <a:rPr lang="zh-CN" altLang="en-US" sz="1700" b="0">
                <a:latin typeface="黑体" panose="02010609060101010101" pitchFamily="49" charset="-122"/>
                <a:ea typeface="黑体" panose="02010609060101010101" pitchFamily="49" charset="-122"/>
                <a:cs typeface="宋体" panose="02010600030101010101" pitchFamily="2" charset="-122"/>
              </a:rPr>
              <a:t>）对装配在一起的零件应有互锁特征：例如，设计时增加一些凹凸特征，可使零件保持原位。</a:t>
            </a:r>
            <a:endParaRPr lang="zh-CN" altLang="en-US" sz="17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89305" y="102489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970280" y="1024890"/>
            <a:ext cx="2263775" cy="521970"/>
          </a:xfrm>
          <a:prstGeom prst="rect">
            <a:avLst/>
          </a:prstGeom>
          <a:noFill/>
        </p:spPr>
        <p:txBody>
          <a:bodyPr wrap="square" rtlCol="0">
            <a:spAutoFit/>
          </a:bodyPr>
          <a:p>
            <a:r>
              <a:rPr lang="zh-CN" altLang="en-US" sz="2800">
                <a:solidFill>
                  <a:schemeClr val="bg1"/>
                </a:solidFill>
              </a:rPr>
              <a:t>2.1.2 技术性</a:t>
            </a:r>
            <a:endParaRPr lang="zh-CN" altLang="en-US" sz="2800">
              <a:solidFill>
                <a:schemeClr val="bg1"/>
              </a:solidFill>
            </a:endParaRPr>
          </a:p>
        </p:txBody>
      </p:sp>
      <p:sp>
        <p:nvSpPr>
          <p:cNvPr id="4" name="文本框 3"/>
          <p:cNvSpPr txBox="1"/>
          <p:nvPr/>
        </p:nvSpPr>
        <p:spPr>
          <a:xfrm>
            <a:off x="1209040" y="1967230"/>
            <a:ext cx="9763760" cy="369252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我们可以将人类所有认知与改造世界的社会实践活动分为两个部分，一个是世界观，另一个是方法论；一个是发现，而另一个则是发明。发现是一种从客观实际出发，努力按照事物本来面貌认知事物的过程。在这个过程中，人类创立了自然科学，自然科学的研究目的很大程度上是向我们解释“事物是什么”；而另一方面，当人类处于某种目的，将经过验证且相对正确的发现，以一种新的组合方式排列，并成为人类改造世界的工具的时候，这种行为便可以称之为发明，具体到造物行为上，便可以称之为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工业设计，从本质上理解，就是将人们所掌握的技术性因素通过“造物”活动，并以“功能物”的为媒介应用于人们的生产生活实践。造物所以达到的目的是“物以致用”，而造物所依托的物质背景则是科学技术。我们甚至可以按产品设计开发所依托的技术因素的不同，将其区分为概念设计、创新设计与改良设计。</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另一方面，产品开发的整个过程包括市场调研、设计、工艺、制造、检验、销售、售后服务、回收处理等，产品设计虽然只占产品整个成本的5%，但它确影响产品整个成本的70%，工业设计对科学技术的依托程度可见一斑。</a:t>
            </a:r>
            <a:endParaRPr lang="zh-CN" altLang="en-US">
              <a:latin typeface="黑体" panose="02010609060101010101" pitchFamily="49" charset="-122"/>
              <a:ea typeface="黑体" panose="02010609060101010101" pitchFamily="49" charset="-122"/>
            </a:endParaRPr>
          </a:p>
        </p:txBody>
      </p:sp>
      <p:sp>
        <p:nvSpPr>
          <p:cNvPr id="6" name="文本框 5"/>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9775" y="1110615"/>
            <a:ext cx="462724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3" name="文本框 2"/>
          <p:cNvSpPr txBox="1"/>
          <p:nvPr/>
        </p:nvSpPr>
        <p:spPr>
          <a:xfrm>
            <a:off x="814705" y="1140143"/>
            <a:ext cx="5080000" cy="521970"/>
          </a:xfrm>
          <a:prstGeom prst="rect">
            <a:avLst/>
          </a:prstGeom>
          <a:noFill/>
          <a:ln w="9525">
            <a:noFill/>
          </a:ln>
        </p:spPr>
        <p:txBody>
          <a:bodyPr>
            <a:spAutoFit/>
          </a:bodyPr>
          <a:p>
            <a:pPr indent="0"/>
            <a:r>
              <a:rPr sz="2800" b="0">
                <a:solidFill>
                  <a:schemeClr val="bg1"/>
                </a:solidFill>
                <a:latin typeface="方正黑体简体" panose="02010601030101010101" charset="-122"/>
                <a:ea typeface="方正黑体简体" panose="02010601030101010101" charset="-122"/>
                <a:cs typeface="宋体" panose="02010600030101010101" pitchFamily="2" charset="-122"/>
              </a:rPr>
              <a:t>2.4.3模拟装配极其相关技术</a:t>
            </a:r>
            <a:endParaRPr sz="2800" b="0">
              <a:solidFill>
                <a:schemeClr val="bg1"/>
              </a:solidFill>
              <a:latin typeface="方正黑体简体" panose="02010601030101010101" charset="-122"/>
              <a:ea typeface="方正黑体简体" panose="02010601030101010101" charset="-122"/>
              <a:cs typeface="宋体" panose="02010600030101010101" pitchFamily="2" charset="-122"/>
            </a:endParaRPr>
          </a:p>
        </p:txBody>
      </p:sp>
      <p:sp>
        <p:nvSpPr>
          <p:cNvPr id="102" name="文本框 101"/>
          <p:cNvSpPr txBox="1"/>
          <p:nvPr/>
        </p:nvSpPr>
        <p:spPr>
          <a:xfrm>
            <a:off x="1827530" y="3119755"/>
            <a:ext cx="8421370" cy="1476375"/>
          </a:xfrm>
          <a:prstGeom prst="rect">
            <a:avLst/>
          </a:prstGeom>
          <a:noFill/>
          <a:ln w="9525">
            <a:noFill/>
          </a:ln>
        </p:spPr>
        <p:txBody>
          <a:bodyPr wrap="square">
            <a:spAutoFit/>
          </a:bodyPr>
          <a:p>
            <a:pPr indent="266700"/>
            <a:r>
              <a:rPr lang="zh-CN" altLang="en-US" b="0">
                <a:latin typeface="黑体" panose="02010609060101010101" pitchFamily="49" charset="-122"/>
                <a:ea typeface="黑体" panose="02010609060101010101" pitchFamily="49" charset="-122"/>
                <a:cs typeface="宋体" panose="02010600030101010101" pitchFamily="2" charset="-122"/>
              </a:rPr>
              <a:t>虚拟装配技术是指综合利用虚拟现实、计算机图形学、人工智能和仿真等技术，在虚拟环境下对产品的装配过程和装配结果进行建模、仿真与分析，从而达到检验、评价和预测产品的装配质量并对产品的装配顺序、装配路径、装配方法、装配资源、人因工程等相关问题进行辅助分析和决策的技术统称。与虚拟装配技术相关的概念有虚拟现实技术、数字化预装配技术等。</a:t>
            </a:r>
            <a:endParaRPr lang="zh-CN" altLang="en-US">
              <a:latin typeface="黑体" panose="02010609060101010101" pitchFamily="49" charset="-122"/>
              <a:ea typeface="黑体" panose="02010609060101010101" pitchFamily="49" charset="-122"/>
            </a:endParaRPr>
          </a:p>
        </p:txBody>
      </p:sp>
      <p:sp>
        <p:nvSpPr>
          <p:cNvPr id="4" name="文本框 3"/>
          <p:cNvSpPr txBox="1"/>
          <p:nvPr/>
        </p:nvSpPr>
        <p:spPr>
          <a:xfrm>
            <a:off x="1761490" y="2383790"/>
            <a:ext cx="4716145"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（一） 虚拟装配技术相关概念内涵分析</a:t>
            </a:r>
            <a:endParaRPr lang="zh-CN" altLang="en-US" b="1">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102" name="文本框 101"/>
          <p:cNvSpPr txBox="1"/>
          <p:nvPr/>
        </p:nvSpPr>
        <p:spPr>
          <a:xfrm>
            <a:off x="1474470" y="1718310"/>
            <a:ext cx="8799830" cy="3969385"/>
          </a:xfrm>
          <a:prstGeom prst="rect">
            <a:avLst/>
          </a:prstGeom>
          <a:noFill/>
          <a:ln w="9525">
            <a:noFill/>
          </a:ln>
        </p:spPr>
        <p:txBody>
          <a:bodyPr wrap="square">
            <a:spAutoFit/>
          </a:bodyPr>
          <a:p>
            <a:pPr indent="266700"/>
            <a:r>
              <a:rPr lang="zh-CN" altLang="en-US">
                <a:latin typeface="黑体" panose="02010609060101010101" pitchFamily="49" charset="-122"/>
                <a:ea typeface="黑体" panose="02010609060101010101" pitchFamily="49" charset="-122"/>
                <a:cs typeface="宋体" panose="02010600030101010101" pitchFamily="2" charset="-122"/>
              </a:rPr>
              <a:t>按照实现功能和目的的不同，目前针对虚拟装配的研究可以分为如下三类：以产品设计为中心的虚拟装配、以工艺规划为中心的虚拟装配和以虚拟原型为中心的虚拟装配。 　</a:t>
            </a:r>
            <a:endParaRPr lang="zh-CN" altLang="en-US">
              <a:latin typeface="黑体" panose="02010609060101010101" pitchFamily="49" charset="-122"/>
              <a:ea typeface="黑体" panose="02010609060101010101" pitchFamily="49" charset="-122"/>
              <a:cs typeface="宋体" panose="02010600030101010101" pitchFamily="2" charset="-122"/>
            </a:endParaRPr>
          </a:p>
          <a:p>
            <a:pPr indent="266700"/>
            <a:r>
              <a:rPr lang="zh-CN" altLang="en-US">
                <a:latin typeface="黑体" panose="02010609060101010101" pitchFamily="49" charset="-122"/>
                <a:ea typeface="黑体" panose="02010609060101010101" pitchFamily="49" charset="-122"/>
                <a:cs typeface="宋体" panose="02010600030101010101" pitchFamily="2" charset="-122"/>
              </a:rPr>
              <a:t>（1）以产品设计为中心的虚拟装配：虚拟装配是在产品设计过程中，为了更好地帮助进行与装配有关的设计决策，在虚拟环境下对计算机数据模型进行装配关系分析的一项计算机辅助设计技术．它结合面向装配设计(Design for Assembly，DFA)理论和方法</a:t>
            </a:r>
            <a:endParaRPr lang="zh-CN" altLang="en-US">
              <a:latin typeface="黑体" panose="02010609060101010101" pitchFamily="49" charset="-122"/>
              <a:ea typeface="黑体" panose="02010609060101010101" pitchFamily="49" charset="-122"/>
              <a:cs typeface="宋体" panose="02010600030101010101" pitchFamily="2" charset="-122"/>
            </a:endParaRPr>
          </a:p>
          <a:p>
            <a:pPr indent="266700"/>
            <a:r>
              <a:rPr lang="zh-CN" altLang="en-US">
                <a:latin typeface="黑体" panose="02010609060101010101" pitchFamily="49" charset="-122"/>
                <a:ea typeface="黑体" panose="02010609060101010101" pitchFamily="49" charset="-122"/>
                <a:cs typeface="宋体" panose="02010600030101010101" pitchFamily="2" charset="-122"/>
              </a:rPr>
              <a:t>（2）以工艺规划为中心的虚拟装配：基于产品信息模型和装配资源模型，采用计算机仿真和虚拟现实技术进行产品的装配工艺设计，从而获得可行且较优的装配工艺方案，指导实际装配生产。根据涉及的范围和层次的不同，又分为系统级装配规划和作业级装配规划。</a:t>
            </a:r>
            <a:endParaRPr lang="zh-CN" altLang="en-US">
              <a:latin typeface="黑体" panose="02010609060101010101" pitchFamily="49" charset="-122"/>
              <a:ea typeface="黑体" panose="02010609060101010101" pitchFamily="49" charset="-122"/>
              <a:cs typeface="宋体" panose="02010600030101010101" pitchFamily="2" charset="-122"/>
            </a:endParaRPr>
          </a:p>
          <a:p>
            <a:pPr indent="266700"/>
            <a:r>
              <a:rPr lang="zh-CN" altLang="en-US">
                <a:latin typeface="黑体" panose="02010609060101010101" pitchFamily="49" charset="-122"/>
                <a:ea typeface="黑体" panose="02010609060101010101" pitchFamily="49" charset="-122"/>
                <a:cs typeface="宋体" panose="02010600030101010101" pitchFamily="2" charset="-122"/>
              </a:rPr>
              <a:t>（3）以虚拟原型为中心的虚拟装配：虚拟原型是利用计算机仿真系统在一定程度上实现产品的外形、功能和性能模拟，以产生与物理样机具有可比性的效果来检验和评价产品特性。</a:t>
            </a:r>
            <a:endParaRPr lang="zh-CN" altLang="en-US">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nvSpPr>
        <p:spPr>
          <a:xfrm>
            <a:off x="1423035" y="1077595"/>
            <a:ext cx="4082415"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（二）虚拟装配的分类</a:t>
            </a:r>
            <a:endParaRPr lang="zh-CN" altLang="en-US" b="1">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102" name="文本框 101"/>
          <p:cNvSpPr txBox="1"/>
          <p:nvPr/>
        </p:nvSpPr>
        <p:spPr>
          <a:xfrm>
            <a:off x="1630680" y="2007235"/>
            <a:ext cx="8742680" cy="3138170"/>
          </a:xfrm>
          <a:prstGeom prst="rect">
            <a:avLst/>
          </a:prstGeom>
          <a:noFill/>
          <a:ln w="9525">
            <a:noFill/>
          </a:ln>
        </p:spPr>
        <p:txBody>
          <a:bodyPr wrap="square">
            <a:spAutoFit/>
          </a:bodyPr>
          <a:p>
            <a:pPr indent="266700"/>
            <a:r>
              <a:rPr lang="zh-CN" altLang="en-US" b="0">
                <a:latin typeface="黑体" panose="02010609060101010101" pitchFamily="49" charset="-122"/>
                <a:ea typeface="黑体" panose="02010609060101010101" pitchFamily="49" charset="-122"/>
                <a:cs typeface="宋体" panose="02010600030101010101" pitchFamily="2" charset="-122"/>
              </a:rPr>
              <a:t>虚拟装配由两个部分组成，即由虚拟现实软件内容和虚拟现实外设设备，这两个个协同工作，缺一不可，这样才能制造出交互性与沉浸性于一体的虚拟装配环境。虚拟现实软件内容：一般由各种VR软件组成，先在三维软件中根据虚拟现实的内容制作相应的三维模型，然后再把这些三维模型导入到VR软件中，接下来就需要硬件设备来支撑这些软件程序。</a:t>
            </a:r>
            <a:endParaRPr lang="zh-CN" altLang="en-US" b="0">
              <a:latin typeface="黑体" panose="02010609060101010101" pitchFamily="49" charset="-122"/>
              <a:ea typeface="黑体" panose="02010609060101010101" pitchFamily="49" charset="-122"/>
              <a:cs typeface="宋体" panose="02010600030101010101" pitchFamily="2" charset="-122"/>
            </a:endParaRPr>
          </a:p>
          <a:p>
            <a:pPr indent="266700"/>
            <a:r>
              <a:rPr lang="zh-CN" altLang="en-US" b="0">
                <a:latin typeface="黑体" panose="02010609060101010101" pitchFamily="49" charset="-122"/>
                <a:ea typeface="黑体" panose="02010609060101010101" pitchFamily="49" charset="-122"/>
                <a:cs typeface="宋体" panose="02010600030101010101" pitchFamily="2" charset="-122"/>
              </a:rPr>
              <a:t>虚拟现实技术的特征之一就是人机之间的交互性，为了实现人机之间的充分交换信息，必须设计特殊输入和演示设备，以影响各种操作和指令，且提供反馈信息，实现真正生动的交互效果。不同的项目可以根据实际的应用可以有选择的使用这些工具，主要包括：VR系列虚拟现实工作站、立体投影、立体眼镜或头盔显示器、三维空间跟踪定位器、数据手套、3D立体显示器、三维空间交互球、多通道环幕系统、建模软件等。</a:t>
            </a:r>
            <a:endParaRPr lang="zh-CN" altLang="en-US" b="0">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nvSpPr>
        <p:spPr>
          <a:xfrm>
            <a:off x="1776730" y="1386205"/>
            <a:ext cx="4082415" cy="368300"/>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（三）虚拟装配的构成</a:t>
            </a:r>
            <a:endParaRPr lang="zh-CN" altLang="en-US" b="1">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77595"/>
            <a:ext cx="645477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332230" y="1247775"/>
            <a:ext cx="8322310" cy="645160"/>
          </a:xfrm>
          <a:prstGeom prst="rect">
            <a:avLst/>
          </a:prstGeom>
          <a:noFill/>
        </p:spPr>
        <p:txBody>
          <a:bodyPr wrap="square" rtlCol="0">
            <a:spAutoFit/>
          </a:bodyPr>
          <a:p>
            <a:endParaRPr lang="zh-CN" altLang="en-US"/>
          </a:p>
          <a:p>
            <a:endParaRPr lang="zh-CN" altLang="en-US"/>
          </a:p>
        </p:txBody>
      </p:sp>
      <p:sp>
        <p:nvSpPr>
          <p:cNvPr id="4" name="文本框 3"/>
          <p:cNvSpPr txBox="1"/>
          <p:nvPr/>
        </p:nvSpPr>
        <p:spPr>
          <a:xfrm>
            <a:off x="947420" y="1077595"/>
            <a:ext cx="632015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2.4.4 计算机辅助设计与制造相关软件</a:t>
            </a:r>
            <a:endParaRPr lang="zh-CN" altLang="en-US" sz="2800">
              <a:solidFill>
                <a:schemeClr val="bg1"/>
              </a:solidFill>
              <a:latin typeface="方正黑体简体" panose="02010601030101010101" charset="-122"/>
              <a:ea typeface="方正黑体简体" panose="02010601030101010101" charset="-122"/>
            </a:endParaRPr>
          </a:p>
        </p:txBody>
      </p:sp>
      <p:sp>
        <p:nvSpPr>
          <p:cNvPr id="3" name="文本框 2"/>
          <p:cNvSpPr txBox="1"/>
          <p:nvPr/>
        </p:nvSpPr>
        <p:spPr>
          <a:xfrm>
            <a:off x="1332230" y="1687195"/>
            <a:ext cx="9640570" cy="4246245"/>
          </a:xfrm>
          <a:prstGeom prst="rect">
            <a:avLst/>
          </a:prstGeom>
          <a:noFill/>
        </p:spPr>
        <p:txBody>
          <a:bodyPr wrap="square" rtlCol="0">
            <a:spAutoFit/>
          </a:bodyPr>
          <a:p>
            <a:r>
              <a:rPr lang="zh-CN" altLang="en-US" b="1">
                <a:latin typeface="黑体" panose="02010609060101010101" pitchFamily="49" charset="-122"/>
                <a:ea typeface="黑体" panose="02010609060101010101" pitchFamily="49" charset="-122"/>
              </a:rPr>
              <a:t>（一）Rhino(犀牛) </a:t>
            </a:r>
            <a:endParaRPr lang="zh-CN" altLang="en-US" b="1">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　 Rhino是美国Robert McNeel公司开发的PC上强大的专业3D造型软件，它可以广泛地应用于三维动画制作、工业制造、科学研究以及机械设计等领域。其设计团队是原ALIAS Design Studio设计程序师。它能轻易整合3DS MAX 与Softimage的模型功能部分，对要求精细、弹性与复杂的3D NURBS模型，有点石成金的效能。能输出obj、DXF、IGES、STL、3dm等不同格式，并适用于几乎所有3D软件，尤其对增加整个3D工作团队的模型生产力有明显效果。</a:t>
            </a:r>
            <a:endParaRPr lang="zh-CN" altLang="en-US">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（二）Pro/Engineer</a:t>
            </a:r>
            <a:endParaRPr lang="zh-CN" altLang="en-US" b="1">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ProE是美国PTC公司旗下的产品Pro/Engineer软件的简称。Pro/E（Pro/Engineer操作软件）是美国参数技术公司（Parametric Technology Corporation，简称PTC）的重要产品。是一款集CAD/CAM/CAE（计算机辅助设计/制造/工程）功能一体化的综合性三维软件，</a:t>
            </a:r>
            <a:endParaRPr lang="zh-CN" altLang="en-US">
              <a:latin typeface="黑体" panose="02010609060101010101" pitchFamily="49" charset="-122"/>
              <a:ea typeface="黑体" panose="02010609060101010101" pitchFamily="49" charset="-122"/>
            </a:endParaRPr>
          </a:p>
          <a:p>
            <a:r>
              <a:rPr lang="zh-CN" altLang="en-US" b="1">
                <a:latin typeface="黑体" panose="02010609060101010101" pitchFamily="49" charset="-122"/>
                <a:ea typeface="黑体" panose="02010609060101010101" pitchFamily="49" charset="-122"/>
              </a:rPr>
              <a:t>（三）SolidWorks</a:t>
            </a:r>
            <a:endParaRPr lang="zh-CN" altLang="en-US" b="1">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SolidWorks为达索系统（Dassault Systemes S.A）下的子公司，专门负责研发与销售机械设计软件的视窗产品。达索公司是负责系统性的软件供应，并为制造厂商提供具有Internet整合能力的支援服务。Solidworks 功能强大、易学易用和技术创新是SolidWorks 的三大特点，使得SolidWorks 成为领先的、主流的三维CAD解决方案。</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343150"/>
            <a:ext cx="12192000" cy="2095500"/>
          </a:xfrm>
          <a:prstGeom prst="rect">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933951" y="2790735"/>
            <a:ext cx="3352800" cy="1200329"/>
          </a:xfrm>
          <a:prstGeom prst="rect">
            <a:avLst/>
          </a:prstGeom>
          <a:noFill/>
        </p:spPr>
        <p:txBody>
          <a:bodyPr wrap="square" rtlCol="0">
            <a:spAutoFit/>
          </a:bodyPr>
          <a:lstStyle/>
          <a:p>
            <a:r>
              <a:rPr lang="zh-CN" altLang="en-US" sz="7200" dirty="0" smtClean="0">
                <a:solidFill>
                  <a:schemeClr val="bg1"/>
                </a:solidFill>
                <a:latin typeface="方正正中黑简体" panose="02000000000000000000" pitchFamily="2" charset="-122"/>
                <a:ea typeface="方正正中黑简体" panose="02000000000000000000" pitchFamily="2" charset="-122"/>
              </a:rPr>
              <a:t>谢 谢</a:t>
            </a:r>
            <a:endParaRPr lang="zh-CN" altLang="en-US" sz="7200"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23265" y="107442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88365" y="1074420"/>
            <a:ext cx="267525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2.1.3 经济性</a:t>
            </a:r>
            <a:endParaRPr lang="zh-CN" altLang="en-US" sz="2800">
              <a:solidFill>
                <a:schemeClr val="bg1"/>
              </a:solidFill>
              <a:latin typeface="方正黑体简体" panose="02010601030101010101" charset="-122"/>
              <a:ea typeface="方正黑体简体" panose="02010601030101010101" charset="-122"/>
            </a:endParaRPr>
          </a:p>
        </p:txBody>
      </p:sp>
      <p:sp>
        <p:nvSpPr>
          <p:cNvPr id="4" name="文本框 3"/>
          <p:cNvSpPr txBox="1"/>
          <p:nvPr/>
        </p:nvSpPr>
        <p:spPr>
          <a:xfrm>
            <a:off x="1249045" y="2061210"/>
            <a:ext cx="9625965" cy="283019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设计师与工程师发生争执的很多原因并非都源自相互之间的专业差异，很多情况，他们争执的焦点并不是某个产品部件能不能被加工出来（技术问题），而是在争执这个部件值不值得生产（经济问题）。</a:t>
            </a:r>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毋庸置疑，就大批量生产的工业产品而言，每个产品单体增加一个可有可无的零件（大多时候，这个部件被增加的原因很可能出于美感的考量），或某个零部件微妙的形态特征，对于整个生产线来说，生产成本可能会大幅度提升；换言之，如果可能，工程师会不假思索的建议设计师尽可能的减少产品部件，以节约开发成本，方便生产组装。但另一方面，我们同样会发现，在很多产品开发中，设计者会被企业生产者或销售者所告知——设计看上去尽可能昂贵高档，产品会出现某些非功能性的部件，它可能只是一块玻璃，也可能被替换为块宝石</a:t>
            </a:r>
            <a:r>
              <a:rPr lang="zh-CN" altLang="en-US" sz="1600">
                <a:latin typeface="黑体" panose="02010609060101010101" pitchFamily="49" charset="-122"/>
                <a:ea typeface="黑体" panose="02010609060101010101" pitchFamily="49" charset="-122"/>
              </a:rPr>
              <a:t>[ 2001年初TCL推出世界第一部钻石手机TCL999D，售价高达一万多元。</a:t>
            </a:r>
            <a:endParaRPr lang="zh-CN" altLang="en-US" sz="1600">
              <a:latin typeface="黑体" panose="02010609060101010101" pitchFamily="49" charset="-122"/>
              <a:ea typeface="黑体" panose="02010609060101010101" pitchFamily="49" charset="-122"/>
            </a:endParaRPr>
          </a:p>
        </p:txBody>
      </p:sp>
      <p:sp>
        <p:nvSpPr>
          <p:cNvPr id="6" name="文本框 5"/>
          <p:cNvSpPr txBox="1"/>
          <p:nvPr/>
        </p:nvSpPr>
        <p:spPr>
          <a:xfrm>
            <a:off x="617855"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23265" y="107442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904240" y="1074420"/>
            <a:ext cx="251142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2.1.4 文化性</a:t>
            </a:r>
            <a:endParaRPr lang="zh-CN" altLang="en-US" sz="2800">
              <a:solidFill>
                <a:schemeClr val="bg1"/>
              </a:solidFill>
              <a:latin typeface="方正黑体简体" panose="02010601030101010101" charset="-122"/>
              <a:ea typeface="方正黑体简体" panose="02010601030101010101" charset="-122"/>
            </a:endParaRPr>
          </a:p>
        </p:txBody>
      </p:sp>
      <p:sp>
        <p:nvSpPr>
          <p:cNvPr id="6" name="文本框 5"/>
          <p:cNvSpPr txBox="1"/>
          <p:nvPr/>
        </p:nvSpPr>
        <p:spPr>
          <a:xfrm>
            <a:off x="1357630" y="2065655"/>
            <a:ext cx="9476740" cy="258445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很多时候，我们的确弄不明白西式男装背后为什么要开衩；结婚时夫妻双方又为何佩带戒指；凯迪拉克轿车尾部为什么要出现鲨鱼鳍等等。其实，西装后面的开衩起初只不过是为了适应男人骑马的需要，而我们如今所佩带的金属首饰也多半源于奴隶时代的人身依附制度，至于轿车后面的鲨鱼鳍更是借鉴了飞行物的符号，通过视觉化的语言来强化汽车的速度感。</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我们周围其实充斥着很多诸如此类的“无用”形式，这些在今天看来非功能性的形式，起初并非真的没有功能，只是因为随着时代的发展，这些功能所依托的需求已然消失，但人们仍然固执的认为，某个事物如果缺少了这种形式便不再完整，我们可以形象的将其称之为“功能的盲肠”。</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043940" y="1582420"/>
            <a:ext cx="4782185" cy="3692525"/>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sym typeface="+mn-ea"/>
              </a:rPr>
              <a:t>再如，汽车发明之前，中国的马车与西方的马车几乎没有什么优劣之别，相对而言，中国的马车因为主要采用木质结构，材料更轻，柔韧性更好，比起大量采用金属构件的西方马车，速度应该更快。但第一辆汽车的发明彻底改变了这种局面，这就决定了现代汽车的外形只能由西方马车逐步演变而来，而不是中国马车。可见，特定文化背景对于设计者的造物行为具有潜移默化的框定作用。在特定区域文化背景下，设计者与生产者往往会自觉遵循特定文化特征所引发的思维定势与风俗习惯，并在产品的设计开发中显露出来。</a:t>
            </a:r>
            <a:endParaRPr lang="zh-CN" altLang="en-US">
              <a:latin typeface="黑体" panose="02010609060101010101" pitchFamily="49" charset="-122"/>
              <a:ea typeface="黑体" panose="02010609060101010101" pitchFamily="49" charset="-122"/>
              <a:sym typeface="+mn-ea"/>
            </a:endParaRPr>
          </a:p>
          <a:p>
            <a:endParaRPr lang="zh-CN" altLang="en-US"/>
          </a:p>
        </p:txBody>
      </p:sp>
      <p:pic>
        <p:nvPicPr>
          <p:cNvPr id="4" name="图片 3" descr="2-1"/>
          <p:cNvPicPr>
            <a:picLocks noChangeAspect="1"/>
          </p:cNvPicPr>
          <p:nvPr/>
        </p:nvPicPr>
        <p:blipFill>
          <a:blip r:embed="rId1"/>
          <a:stretch>
            <a:fillRect/>
          </a:stretch>
        </p:blipFill>
        <p:spPr>
          <a:xfrm>
            <a:off x="7244080" y="1417320"/>
            <a:ext cx="2994025" cy="2639695"/>
          </a:xfrm>
          <a:prstGeom prst="rect">
            <a:avLst/>
          </a:prstGeom>
        </p:spPr>
      </p:pic>
      <p:sp>
        <p:nvSpPr>
          <p:cNvPr id="101" name="文本框 100"/>
          <p:cNvSpPr txBox="1"/>
          <p:nvPr/>
        </p:nvSpPr>
        <p:spPr>
          <a:xfrm>
            <a:off x="6363335" y="4311968"/>
            <a:ext cx="5080000" cy="645160"/>
          </a:xfrm>
          <a:prstGeom prst="rect">
            <a:avLst/>
          </a:prstGeom>
          <a:noFill/>
          <a:ln w="9525">
            <a:noFill/>
          </a:ln>
        </p:spPr>
        <p:txBody>
          <a:bodyPr>
            <a:spAutoFit/>
          </a:bodyPr>
          <a:p>
            <a:pPr indent="171450" algn="ct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2-1  </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街车，设计者：西格弗里德</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马库斯</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1868</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年西格弗里德</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马库斯制造了一辆车并在</a:t>
            </a:r>
            <a:r>
              <a:rPr lang="en-US" altLang="zh-CN" sz="900" b="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1873</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年的维也纳展览会上展出。那辆车被命名为街车，马力约为</a:t>
            </a:r>
            <a:r>
              <a:rPr lang="en-US" altLang="zh-CN" sz="900" b="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500rpm</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。它有金属支架和木质车轮组成，刹车时木桩会卡住金属边缘。至今，马库斯的一辆车仍在维也纳科技博物馆中展出，且仍可自动驾驶。</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31520" y="1085850"/>
            <a:ext cx="2332355" cy="521970"/>
          </a:xfrm>
          <a:prstGeom prst="round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38835" y="1085850"/>
            <a:ext cx="2502535" cy="521970"/>
          </a:xfrm>
          <a:prstGeom prst="rect">
            <a:avLst/>
          </a:prstGeom>
          <a:noFill/>
        </p:spPr>
        <p:txBody>
          <a:bodyPr wrap="square" rtlCol="0">
            <a:spAutoFit/>
          </a:bodyPr>
          <a:p>
            <a:r>
              <a:rPr lang="zh-CN" altLang="en-US" sz="2800">
                <a:solidFill>
                  <a:schemeClr val="bg1"/>
                </a:solidFill>
                <a:latin typeface="方正黑体简体" panose="02010601030101010101" charset="-122"/>
                <a:ea typeface="方正黑体简体" panose="02010601030101010101" charset="-122"/>
              </a:rPr>
              <a:t>2.1.5 易用性</a:t>
            </a:r>
            <a:endParaRPr lang="zh-CN" altLang="en-US" sz="2800">
              <a:solidFill>
                <a:schemeClr val="bg1"/>
              </a:solidFill>
              <a:latin typeface="方正黑体简体" panose="02010601030101010101" charset="-122"/>
              <a:ea typeface="方正黑体简体" panose="02010601030101010101" charset="-122"/>
            </a:endParaRPr>
          </a:p>
        </p:txBody>
      </p:sp>
      <p:sp>
        <p:nvSpPr>
          <p:cNvPr id="6" name="文本框 5"/>
          <p:cNvSpPr txBox="1"/>
          <p:nvPr/>
        </p:nvSpPr>
        <p:spPr>
          <a:xfrm>
            <a:off x="1834515" y="2584450"/>
            <a:ext cx="8652510" cy="1198880"/>
          </a:xfrm>
          <a:prstGeom prst="rect">
            <a:avLst/>
          </a:prstGeom>
          <a:noFill/>
        </p:spPr>
        <p:txBody>
          <a:bodyPr wrap="square" rtlCol="0">
            <a:spAutoFit/>
          </a:bodyPr>
          <a:p>
            <a:r>
              <a:rPr lang="zh-CN" altLang="en-US">
                <a:latin typeface="黑体" panose="02010609060101010101" pitchFamily="49" charset="-122"/>
                <a:ea typeface="黑体" panose="02010609060101010101" pitchFamily="49" charset="-122"/>
              </a:rPr>
              <a:t>实现功能是工业设计的第一步，也就是维系一个产品得以存在的本质特征。但即便产品的功能得以实现，亦未必是好设计。独木舟一定会让位于大型帆船，而帆船也必须让位于铁甲蒸汽船。两个相同功能的产品，它们之间比拼的一定是效率，效率与产品的易用性其实本质上是一回事：方便的使用同样也就意味着高效的使用。</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4790440" y="2186305"/>
            <a:ext cx="6002655" cy="2584450"/>
          </a:xfrm>
          <a:prstGeom prst="rect">
            <a:avLst/>
          </a:prstGeom>
          <a:noFill/>
        </p:spPr>
        <p:txBody>
          <a:bodyPr wrap="square" rtlCol="0">
            <a:spAutoFit/>
          </a:bodyPr>
          <a:p>
            <a:endParaRPr lang="zh-CN" altLang="en-US"/>
          </a:p>
          <a:p>
            <a:r>
              <a:rPr lang="zh-CN" altLang="en-US">
                <a:latin typeface="黑体" panose="02010609060101010101" pitchFamily="49" charset="-122"/>
                <a:ea typeface="黑体" panose="02010609060101010101" pitchFamily="49" charset="-122"/>
              </a:rPr>
              <a:t>“一个商品售货员将饼干扔在你的脚下，而你不得不弯下腰将摔碎的商品捡起——毫无疑问，这种情况下，你十之八九会非常生气并将你的愤怒表达出来，但自动售货机这样做的时候，…… 。</a:t>
            </a:r>
            <a:endParaRPr lang="zh-CN" altLang="en-US">
              <a:latin typeface="黑体" panose="02010609060101010101" pitchFamily="49" charset="-122"/>
              <a:ea typeface="黑体" panose="02010609060101010101" pitchFamily="49" charset="-122"/>
            </a:endParaRPr>
          </a:p>
          <a:p>
            <a:endParaRPr lang="zh-CN" altLang="en-US">
              <a:latin typeface="黑体" panose="02010609060101010101" pitchFamily="49" charset="-122"/>
              <a:ea typeface="黑体" panose="02010609060101010101" pitchFamily="49" charset="-122"/>
            </a:endParaRPr>
          </a:p>
          <a:p>
            <a:r>
              <a:rPr lang="zh-CN" altLang="en-US">
                <a:latin typeface="黑体" panose="02010609060101010101" pitchFamily="49" charset="-122"/>
                <a:ea typeface="黑体" panose="02010609060101010101" pitchFamily="49" charset="-122"/>
              </a:rPr>
              <a:t>很明显，很多产品缺乏“可以被人容易和有效使用的能力” 。易用性（Usability）通俗的讲就是指“（产品）是否好用或有多么好用”</a:t>
            </a:r>
            <a:endParaRPr lang="zh-CN" altLang="en-US">
              <a:latin typeface="黑体" panose="02010609060101010101" pitchFamily="49" charset="-122"/>
              <a:ea typeface="黑体" panose="02010609060101010101" pitchFamily="49" charset="-122"/>
            </a:endParaRPr>
          </a:p>
        </p:txBody>
      </p:sp>
      <p:pic>
        <p:nvPicPr>
          <p:cNvPr id="5" name="图片 4" descr="2-3"/>
          <p:cNvPicPr>
            <a:picLocks noChangeAspect="1"/>
          </p:cNvPicPr>
          <p:nvPr/>
        </p:nvPicPr>
        <p:blipFill>
          <a:blip r:embed="rId1"/>
          <a:stretch>
            <a:fillRect/>
          </a:stretch>
        </p:blipFill>
        <p:spPr>
          <a:xfrm>
            <a:off x="1858010" y="1915160"/>
            <a:ext cx="1913890" cy="3399790"/>
          </a:xfrm>
          <a:prstGeom prst="rect">
            <a:avLst/>
          </a:prstGeom>
        </p:spPr>
      </p:pic>
      <p:sp>
        <p:nvSpPr>
          <p:cNvPr id="102" name="文本框 101"/>
          <p:cNvSpPr txBox="1"/>
          <p:nvPr/>
        </p:nvSpPr>
        <p:spPr>
          <a:xfrm rot="10800000" flipV="1">
            <a:off x="184785" y="5314950"/>
            <a:ext cx="5080000" cy="229870"/>
          </a:xfrm>
          <a:prstGeom prst="rect">
            <a:avLst/>
          </a:prstGeom>
          <a:noFill/>
          <a:ln w="9525">
            <a:noFill/>
          </a:ln>
        </p:spPr>
        <p:txBody>
          <a:bodyPr wrap="square">
            <a:spAutoFit/>
          </a:bodyPr>
          <a:p>
            <a:pPr indent="293370" algn="ct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图</a:t>
            </a:r>
            <a:r>
              <a:rPr lang="en-US" altLang="zh-CN" sz="900" b="0">
                <a:solidFill>
                  <a:srgbClr val="FF0000"/>
                </a:solidFill>
                <a:latin typeface="宋体" panose="02010600030101010101" pitchFamily="2" charset="-122"/>
                <a:ea typeface="宋体" panose="02010600030101010101" pitchFamily="2" charset="-122"/>
                <a:cs typeface="宋体" panose="02010600030101010101" pitchFamily="2" charset="-122"/>
              </a:rPr>
              <a:t>2-3 </a:t>
            </a:r>
            <a:r>
              <a:rPr lang="zh-CN" altLang="en-US" sz="900" b="0">
                <a:solidFill>
                  <a:srgbClr val="FF0000"/>
                </a:solidFill>
                <a:latin typeface="宋体" panose="02010600030101010101" pitchFamily="2" charset="-122"/>
                <a:ea typeface="宋体" panose="02010600030101010101" pitchFamily="2" charset="-122"/>
                <a:cs typeface="宋体" panose="02010600030101010101" pitchFamily="2" charset="-122"/>
              </a:rPr>
              <a:t>冷藏柜</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11982</Words>
  <Application>WPS 演示</Application>
  <PresentationFormat>宽屏</PresentationFormat>
  <Paragraphs>327</Paragraphs>
  <Slides>44</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44</vt:i4>
      </vt:variant>
    </vt:vector>
  </HeadingPairs>
  <TitlesOfParts>
    <vt:vector size="63" baseType="lpstr">
      <vt:lpstr>Arial</vt:lpstr>
      <vt:lpstr>宋体</vt:lpstr>
      <vt:lpstr>Wingdings</vt:lpstr>
      <vt:lpstr>微软雅黑</vt:lpstr>
      <vt:lpstr>Arial Unicode MS</vt:lpstr>
      <vt:lpstr>Calibri</vt:lpstr>
      <vt:lpstr>黑体</vt:lpstr>
      <vt:lpstr>仿宋_GB2312</vt:lpstr>
      <vt:lpstr>方正正大黑简体</vt:lpstr>
      <vt:lpstr>Calibri</vt:lpstr>
      <vt:lpstr>Arial</vt:lpstr>
      <vt:lpstr>Times New Roman</vt:lpstr>
      <vt:lpstr>方正正中黑简体</vt:lpstr>
      <vt:lpstr>创艺简粗黑</vt:lpstr>
      <vt:lpstr>仿宋</vt:lpstr>
      <vt:lpstr>Calibri Light</vt:lpstr>
      <vt:lpstr>方正黑体简体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715</cp:revision>
  <dcterms:created xsi:type="dcterms:W3CDTF">2013-08-12T12:34:00Z</dcterms:created>
  <dcterms:modified xsi:type="dcterms:W3CDTF">2017-06-09T14:56:42Z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