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3" r:id="rId16"/>
    <p:sldId id="270" r:id="rId17"/>
    <p:sldId id="271" r:id="rId18"/>
    <p:sldId id="272"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8" r:id="rId32"/>
    <p:sldId id="286" r:id="rId33"/>
    <p:sldId id="287"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5" d="100"/>
          <a:sy n="55" d="100"/>
        </p:scale>
        <p:origin x="614" y="2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77334" y="387925"/>
            <a:ext cx="8596668" cy="1052945"/>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77333" y="1662545"/>
            <a:ext cx="8785321" cy="4932219"/>
          </a:xfrm>
        </p:spPr>
        <p:txBody>
          <a:bodyPr/>
          <a:lstStyle>
            <a:lvl1pPr marL="0" indent="0">
              <a:lnSpc>
                <a:spcPct val="150000"/>
              </a:lnSpc>
              <a:buNone/>
              <a:defRPr/>
            </a:lvl1pPr>
            <a:lvl2pPr marL="457200" indent="0">
              <a:lnSpc>
                <a:spcPct val="150000"/>
              </a:lnSpc>
              <a:buNone/>
              <a:defRPr/>
            </a:lvl2pPr>
            <a:lvl3pPr marL="914400" indent="0">
              <a:lnSpc>
                <a:spcPct val="150000"/>
              </a:lnSpc>
              <a:buNone/>
              <a:defRPr/>
            </a:lvl3pPr>
            <a:lvl4pPr marL="1371600" indent="0">
              <a:lnSpc>
                <a:spcPct val="150000"/>
              </a:lnSpc>
              <a:buNone/>
              <a:defRPr/>
            </a:lvl4pPr>
            <a:lvl5pPr marL="1828800" indent="0">
              <a:lnSpc>
                <a:spcPct val="150000"/>
              </a:lnSpc>
              <a:buNone/>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2A54C80-263E-416B-A8E0-580EDEADCBDC}" type="datetimeFigureOut">
              <a:rPr lang="en-US" dirty="0"/>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2/26/2014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4</a:t>
            </a:r>
            <a:r>
              <a:rPr lang="zh-CN" altLang="zh-CN" dirty="0"/>
              <a:t>章</a:t>
            </a:r>
            <a:r>
              <a:rPr lang="en-US" altLang="zh-CN" dirty="0"/>
              <a:t> ADO.NET</a:t>
            </a:r>
            <a:r>
              <a:rPr lang="zh-CN" altLang="zh-CN" dirty="0"/>
              <a:t>数据访问</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995230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zh-CN" dirty="0"/>
              <a:t>【例</a:t>
            </a:r>
            <a:r>
              <a:rPr lang="en-US" altLang="zh-CN" dirty="0"/>
              <a:t>4-1</a:t>
            </a:r>
            <a:r>
              <a:rPr lang="zh-CN" altLang="zh-CN" dirty="0"/>
              <a:t>】利用</a:t>
            </a:r>
            <a:r>
              <a:rPr lang="en-US" altLang="zh-CN" dirty="0" err="1"/>
              <a:t>OleDbConnection</a:t>
            </a:r>
            <a:r>
              <a:rPr lang="zh-CN" altLang="zh-CN" dirty="0"/>
              <a:t>对象建立</a:t>
            </a:r>
            <a:r>
              <a:rPr lang="en-US" altLang="zh-CN" dirty="0"/>
              <a:t>Access</a:t>
            </a:r>
            <a:r>
              <a:rPr lang="zh-CN" altLang="zh-CN" dirty="0"/>
              <a:t>数据库连接。当数据库链接成功时，提示“数据库连接成功！”，效果如图</a:t>
            </a:r>
            <a:r>
              <a:rPr lang="en-US" altLang="zh-CN" dirty="0"/>
              <a:t>4-2</a:t>
            </a:r>
            <a:r>
              <a:rPr lang="zh-CN" altLang="zh-CN" dirty="0"/>
              <a:t>所示。（</a:t>
            </a:r>
            <a:r>
              <a:rPr lang="en-US" altLang="zh-CN" dirty="0"/>
              <a:t>Ex4-1.aspx</a:t>
            </a:r>
            <a:r>
              <a:rPr lang="zh-CN" altLang="zh-CN" dirty="0"/>
              <a:t>）</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3018" y="3166630"/>
            <a:ext cx="4305300" cy="2686050"/>
          </a:xfrm>
          <a:prstGeom prst="rect">
            <a:avLst/>
          </a:prstGeom>
        </p:spPr>
      </p:pic>
    </p:spTree>
    <p:extLst>
      <p:ext uri="{BB962C8B-B14F-4D97-AF65-F5344CB8AC3E}">
        <p14:creationId xmlns:p14="http://schemas.microsoft.com/office/powerpoint/2010/main" val="2850718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pPr latinLnBrk="1"/>
            <a:r>
              <a:rPr lang="en-US" altLang="zh-CN" dirty="0"/>
              <a:t>using </a:t>
            </a:r>
            <a:r>
              <a:rPr lang="en-US" altLang="zh-CN" dirty="0" err="1"/>
              <a:t>System.Data.OleDb</a:t>
            </a:r>
            <a:r>
              <a:rPr lang="en-US" altLang="zh-CN" dirty="0"/>
              <a:t>;</a:t>
            </a:r>
            <a:endParaRPr lang="zh-CN" altLang="zh-CN" dirty="0"/>
          </a:p>
          <a:p>
            <a:pPr latinLnBrk="1"/>
            <a:r>
              <a:rPr lang="en-US" altLang="zh-CN" dirty="0"/>
              <a:t> </a:t>
            </a:r>
            <a:r>
              <a:rPr lang="en-US" altLang="zh-CN" dirty="0" smtClean="0"/>
              <a:t>public </a:t>
            </a:r>
            <a:r>
              <a:rPr lang="en-US" altLang="zh-CN" dirty="0"/>
              <a:t>partial class Ex4_1 : </a:t>
            </a:r>
            <a:r>
              <a:rPr lang="en-US" altLang="zh-CN" dirty="0" err="1"/>
              <a:t>System.Web.UI.Page</a:t>
            </a:r>
            <a:endParaRPr lang="zh-CN" altLang="zh-CN" dirty="0"/>
          </a:p>
          <a:p>
            <a:pPr latinLnBrk="1"/>
            <a:r>
              <a:rPr lang="en-US" altLang="zh-CN" dirty="0"/>
              <a:t>{</a:t>
            </a:r>
            <a:endParaRPr lang="zh-CN" altLang="zh-CN" dirty="0"/>
          </a:p>
          <a:p>
            <a:pPr latinLnBrk="1"/>
            <a:r>
              <a:rPr lang="en-US" altLang="zh-CN" dirty="0"/>
              <a:t>    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    {</a:t>
            </a:r>
            <a:endParaRPr lang="zh-CN" altLang="zh-CN" dirty="0"/>
          </a:p>
          <a:p>
            <a:pPr latinLnBrk="1"/>
            <a:r>
              <a:rPr lang="en-US" altLang="zh-CN" dirty="0"/>
              <a:t>      string </a:t>
            </a:r>
            <a:r>
              <a:rPr lang="en-US" altLang="zh-CN" dirty="0" err="1"/>
              <a:t>strcon</a:t>
            </a:r>
            <a:r>
              <a:rPr lang="en-US" altLang="zh-CN" dirty="0"/>
              <a:t> = "Provider=Microsoft.Jet.OLEDB.4.0;Data Source=" + </a:t>
            </a:r>
            <a:r>
              <a:rPr lang="en-US" altLang="zh-CN" dirty="0" err="1"/>
              <a:t>Server.MapPath</a:t>
            </a:r>
            <a:r>
              <a:rPr lang="en-US" altLang="zh-CN" dirty="0"/>
              <a:t>("webdata.mdb");</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a:t>
            </a:r>
            <a:r>
              <a:rPr lang="en-US" altLang="zh-CN" dirty="0" err="1"/>
              <a:t>conn.Open</a:t>
            </a:r>
            <a:r>
              <a:rPr lang="en-US" altLang="zh-CN" dirty="0"/>
              <a:t>();</a:t>
            </a:r>
            <a:endParaRPr lang="zh-CN" altLang="zh-CN" dirty="0"/>
          </a:p>
          <a:p>
            <a:pPr latinLnBrk="1"/>
            <a:r>
              <a:rPr lang="en-US" altLang="zh-CN" dirty="0"/>
              <a:t>      </a:t>
            </a:r>
            <a:r>
              <a:rPr lang="en-US" altLang="zh-CN" dirty="0" err="1"/>
              <a:t>Response.Write</a:t>
            </a:r>
            <a:r>
              <a:rPr lang="en-US" altLang="zh-CN" dirty="0"/>
              <a:t>("</a:t>
            </a:r>
            <a:r>
              <a:rPr lang="zh-CN" altLang="zh-CN" dirty="0"/>
              <a:t>数据库连接成功！</a:t>
            </a:r>
            <a:r>
              <a:rPr lang="en-US" altLang="zh-CN" dirty="0"/>
              <a:t>");</a:t>
            </a:r>
            <a:endParaRPr lang="zh-CN" altLang="zh-CN" dirty="0"/>
          </a:p>
          <a:p>
            <a:pPr latinLnBrk="1"/>
            <a:r>
              <a:rPr lang="en-US" altLang="zh-CN" dirty="0"/>
              <a:t>      </a:t>
            </a:r>
            <a:r>
              <a:rPr lang="en-US" altLang="zh-CN" dirty="0" err="1"/>
              <a:t>conn.Close</a:t>
            </a:r>
            <a:r>
              <a:rPr lang="en-US" altLang="zh-CN" dirty="0"/>
              <a:t>();</a:t>
            </a:r>
            <a:endParaRPr lang="zh-CN" altLang="zh-CN" dirty="0"/>
          </a:p>
          <a:p>
            <a:pPr latinLnBrk="1"/>
            <a:r>
              <a:rPr lang="en-US" altLang="zh-CN" dirty="0"/>
              <a:t>    }</a:t>
            </a:r>
            <a:endParaRPr lang="zh-CN" altLang="zh-CN" dirty="0"/>
          </a:p>
          <a:p>
            <a:pPr latinLnBrk="1"/>
            <a:r>
              <a:rPr lang="en-US" altLang="zh-CN" dirty="0" smtClean="0"/>
              <a:t>}</a:t>
            </a:r>
            <a:endParaRPr lang="zh-CN" altLang="zh-CN" dirty="0"/>
          </a:p>
        </p:txBody>
      </p:sp>
    </p:spTree>
    <p:extLst>
      <p:ext uri="{BB962C8B-B14F-4D97-AF65-F5344CB8AC3E}">
        <p14:creationId xmlns:p14="http://schemas.microsoft.com/office/powerpoint/2010/main" val="2708977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zh-CN" dirty="0"/>
              <a:t>【例</a:t>
            </a:r>
            <a:r>
              <a:rPr lang="en-US" altLang="zh-CN" dirty="0"/>
              <a:t>4-2</a:t>
            </a:r>
            <a:r>
              <a:rPr lang="zh-CN" altLang="zh-CN" dirty="0"/>
              <a:t>】利用</a:t>
            </a:r>
            <a:r>
              <a:rPr lang="en-US" altLang="zh-CN" dirty="0" err="1"/>
              <a:t>OleDbConnection</a:t>
            </a:r>
            <a:r>
              <a:rPr lang="zh-CN" altLang="zh-CN" dirty="0"/>
              <a:t>对象为加密后的</a:t>
            </a:r>
            <a:r>
              <a:rPr lang="en-US" altLang="zh-CN" dirty="0"/>
              <a:t>Access</a:t>
            </a:r>
            <a:r>
              <a:rPr lang="zh-CN" altLang="zh-CN" dirty="0"/>
              <a:t>数据库建立连接。当数据库密码输入正确时（密码为</a:t>
            </a:r>
            <a:r>
              <a:rPr lang="en-US" altLang="zh-CN" dirty="0"/>
              <a:t>123</a:t>
            </a:r>
            <a:r>
              <a:rPr lang="zh-CN" altLang="zh-CN" dirty="0"/>
              <a:t>），显示“连接成功！”；否则，显示“连接失败！”，效果如图</a:t>
            </a:r>
            <a:r>
              <a:rPr lang="en-US" altLang="zh-CN" dirty="0"/>
              <a:t>4-3</a:t>
            </a:r>
            <a:r>
              <a:rPr lang="zh-CN" altLang="zh-CN" dirty="0"/>
              <a:t>所示。（</a:t>
            </a:r>
            <a:r>
              <a:rPr lang="en-US" altLang="zh-CN" dirty="0"/>
              <a:t>Ex4-2.aspx</a:t>
            </a:r>
            <a:r>
              <a:rPr lang="zh-CN" altLang="zh-CN" dirty="0"/>
              <a:t>）</a:t>
            </a:r>
          </a:p>
          <a:p>
            <a:pPr latinLnBrk="1"/>
            <a:r>
              <a:rPr lang="en-US" altLang="zh-CN" dirty="0"/>
              <a:t>protected void </a:t>
            </a:r>
            <a:r>
              <a:rPr lang="en-US" altLang="zh-CN" dirty="0" err="1"/>
              <a:t>btnconn_Click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string </a:t>
            </a:r>
            <a:r>
              <a:rPr lang="en-US" altLang="zh-CN" dirty="0" err="1"/>
              <a:t>strcon</a:t>
            </a:r>
            <a:r>
              <a:rPr lang="en-US" altLang="zh-CN" dirty="0"/>
              <a:t> = "Provider=Microsoft.Jet.OLEDB.4.0;Data Source=" + </a:t>
            </a:r>
            <a:r>
              <a:rPr lang="en-US" altLang="zh-CN" dirty="0" err="1"/>
              <a:t>Server.MapPath</a:t>
            </a:r>
            <a:r>
              <a:rPr lang="en-US" altLang="zh-CN" dirty="0"/>
              <a:t>("mdata.mdb") + ";Jet </a:t>
            </a:r>
            <a:r>
              <a:rPr lang="en-US" altLang="zh-CN" dirty="0" err="1"/>
              <a:t>OLEDB:DataBase</a:t>
            </a:r>
            <a:r>
              <a:rPr lang="en-US" altLang="zh-CN" dirty="0"/>
              <a:t> Password="+</a:t>
            </a:r>
            <a:r>
              <a:rPr lang="en-US" altLang="zh-CN" dirty="0" err="1"/>
              <a:t>txtmm.Text</a:t>
            </a:r>
            <a:r>
              <a:rPr lang="en-US" altLang="zh-CN" dirty="0"/>
              <a:t>+";User id=admin";</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try</a:t>
            </a:r>
            <a:endParaRPr lang="zh-CN" altLang="zh-CN" dirty="0"/>
          </a:p>
          <a:p>
            <a:pPr latinLnBrk="1"/>
            <a:r>
              <a:rPr lang="en-US" altLang="zh-CN" dirty="0"/>
              <a:t>    {</a:t>
            </a:r>
            <a:endParaRPr lang="zh-CN" altLang="zh-CN" dirty="0"/>
          </a:p>
          <a:p>
            <a:pPr latinLnBrk="1"/>
            <a:r>
              <a:rPr lang="en-US" altLang="zh-CN" dirty="0"/>
              <a:t>        </a:t>
            </a:r>
            <a:r>
              <a:rPr lang="en-US" altLang="zh-CN" dirty="0" err="1"/>
              <a:t>conn.Open</a:t>
            </a:r>
            <a:r>
              <a:rPr lang="en-US" altLang="zh-CN" dirty="0"/>
              <a:t>();</a:t>
            </a:r>
            <a:endParaRPr lang="zh-CN" altLang="zh-CN" dirty="0"/>
          </a:p>
          <a:p>
            <a:pPr latinLnBrk="1"/>
            <a:r>
              <a:rPr lang="en-US" altLang="zh-CN" dirty="0"/>
              <a:t>        </a:t>
            </a:r>
            <a:r>
              <a:rPr lang="en-US" altLang="zh-CN" dirty="0" err="1"/>
              <a:t>lblmes.Text</a:t>
            </a:r>
            <a:r>
              <a:rPr lang="en-US" altLang="zh-CN" dirty="0"/>
              <a:t> = "</a:t>
            </a:r>
            <a:r>
              <a:rPr lang="zh-CN" altLang="zh-CN" dirty="0"/>
              <a:t>连接成功！</a:t>
            </a:r>
            <a:r>
              <a:rPr lang="en-US" altLang="zh-CN" dirty="0"/>
              <a:t>";</a:t>
            </a:r>
            <a:endParaRPr lang="zh-CN" altLang="zh-CN" dirty="0"/>
          </a:p>
          <a:p>
            <a:pPr latinLnBrk="1"/>
            <a:r>
              <a:rPr lang="en-US" altLang="zh-CN" dirty="0"/>
              <a:t>    </a:t>
            </a:r>
            <a:r>
              <a:rPr lang="en-US" altLang="zh-CN" dirty="0" smtClean="0"/>
              <a:t>}</a:t>
            </a:r>
            <a:endParaRPr lang="zh-CN" altLang="zh-CN" dirty="0"/>
          </a:p>
        </p:txBody>
      </p:sp>
    </p:spTree>
    <p:extLst>
      <p:ext uri="{BB962C8B-B14F-4D97-AF65-F5344CB8AC3E}">
        <p14:creationId xmlns:p14="http://schemas.microsoft.com/office/powerpoint/2010/main" val="133600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catch (Exception error)</a:t>
            </a:r>
            <a:endParaRPr lang="zh-CN" altLang="zh-CN" dirty="0"/>
          </a:p>
          <a:p>
            <a:pPr latinLnBrk="1"/>
            <a:r>
              <a:rPr lang="en-US" altLang="zh-CN" dirty="0"/>
              <a:t>    {</a:t>
            </a:r>
            <a:endParaRPr lang="zh-CN" altLang="zh-CN" dirty="0"/>
          </a:p>
          <a:p>
            <a:pPr latinLnBrk="1"/>
            <a:r>
              <a:rPr lang="en-US" altLang="zh-CN" dirty="0"/>
              <a:t>        </a:t>
            </a:r>
            <a:r>
              <a:rPr lang="en-US" altLang="zh-CN" dirty="0" err="1"/>
              <a:t>lblmes.Text</a:t>
            </a:r>
            <a:r>
              <a:rPr lang="en-US" altLang="zh-CN" dirty="0"/>
              <a:t> = "</a:t>
            </a:r>
            <a:r>
              <a:rPr lang="zh-CN" altLang="zh-CN" dirty="0"/>
              <a:t>连接失败！</a:t>
            </a:r>
            <a:r>
              <a:rPr lang="en-US" altLang="zh-CN" dirty="0"/>
              <a:t>";</a:t>
            </a:r>
            <a:endParaRPr lang="zh-CN" altLang="zh-CN" dirty="0"/>
          </a:p>
          <a:p>
            <a:pPr latinLnBrk="1"/>
            <a:r>
              <a:rPr lang="en-US" altLang="zh-CN" dirty="0"/>
              <a:t>    }</a:t>
            </a:r>
            <a:endParaRPr lang="zh-CN" altLang="zh-CN" dirty="0"/>
          </a:p>
          <a:p>
            <a:pPr latinLnBrk="1"/>
            <a:r>
              <a:rPr lang="en-US" altLang="zh-CN" dirty="0"/>
              <a:t>    finally</a:t>
            </a:r>
            <a:endParaRPr lang="zh-CN" altLang="zh-CN" dirty="0"/>
          </a:p>
          <a:p>
            <a:pPr latinLnBrk="1"/>
            <a:r>
              <a:rPr lang="en-US" altLang="zh-CN" dirty="0"/>
              <a:t>    {</a:t>
            </a:r>
            <a:endParaRPr lang="zh-CN" altLang="zh-CN" dirty="0"/>
          </a:p>
          <a:p>
            <a:pPr latinLnBrk="1"/>
            <a:r>
              <a:rPr lang="en-US" altLang="zh-CN" dirty="0"/>
              <a:t>        </a:t>
            </a:r>
            <a:r>
              <a:rPr lang="en-US" altLang="zh-CN" dirty="0" err="1"/>
              <a:t>conn.Close</a:t>
            </a:r>
            <a:r>
              <a:rPr lang="en-US" altLang="zh-CN" dirty="0"/>
              <a:t>();</a:t>
            </a:r>
            <a:endParaRPr lang="zh-CN" altLang="zh-CN" dirty="0"/>
          </a:p>
          <a:p>
            <a:pPr latinLnBrk="1"/>
            <a:r>
              <a:rPr lang="en-US" altLang="zh-CN" dirty="0"/>
              <a:t>    }</a:t>
            </a:r>
            <a:endParaRPr lang="zh-CN" altLang="zh-CN" dirty="0"/>
          </a:p>
          <a:p>
            <a:pPr latinLnBrk="1"/>
            <a:r>
              <a:rPr lang="en-US" altLang="zh-CN" dirty="0"/>
              <a:t>}</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1276" y="3041939"/>
            <a:ext cx="5361499" cy="3345006"/>
          </a:xfrm>
          <a:prstGeom prst="rect">
            <a:avLst/>
          </a:prstGeom>
        </p:spPr>
      </p:pic>
    </p:spTree>
    <p:extLst>
      <p:ext uri="{BB962C8B-B14F-4D97-AF65-F5344CB8AC3E}">
        <p14:creationId xmlns:p14="http://schemas.microsoft.com/office/powerpoint/2010/main" val="41435228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Command</a:t>
            </a:r>
            <a:r>
              <a:rPr lang="zh-CN" altLang="zh-CN" dirty="0"/>
              <a:t>对象</a:t>
            </a:r>
            <a:endParaRPr lang="zh-CN" altLang="en-US" dirty="0"/>
          </a:p>
        </p:txBody>
      </p:sp>
      <p:sp>
        <p:nvSpPr>
          <p:cNvPr id="3" name="内容占位符 2"/>
          <p:cNvSpPr>
            <a:spLocks noGrp="1"/>
          </p:cNvSpPr>
          <p:nvPr>
            <p:ph idx="1"/>
          </p:nvPr>
        </p:nvSpPr>
        <p:spPr/>
        <p:txBody>
          <a:bodyPr/>
          <a:lstStyle/>
          <a:p>
            <a:r>
              <a:rPr lang="en-US" altLang="zh-CN" dirty="0" smtClean="0"/>
              <a:t>        Command</a:t>
            </a:r>
            <a:r>
              <a:rPr lang="zh-CN" altLang="zh-CN" dirty="0"/>
              <a:t>对象是在</a:t>
            </a:r>
            <a:r>
              <a:rPr lang="en-US" altLang="zh-CN" dirty="0"/>
              <a:t>Connection</a:t>
            </a:r>
            <a:r>
              <a:rPr lang="zh-CN" altLang="zh-CN" dirty="0"/>
              <a:t>建立数据库连接后，对数据库发出的添加、查询、删除和修改等命令。该对象常见属性有</a:t>
            </a:r>
            <a:r>
              <a:rPr lang="en-US" altLang="zh-CN" dirty="0"/>
              <a:t>Connection</a:t>
            </a:r>
            <a:r>
              <a:rPr lang="zh-CN" altLang="zh-CN" dirty="0"/>
              <a:t>、</a:t>
            </a:r>
            <a:r>
              <a:rPr lang="en-US" altLang="zh-CN" dirty="0" err="1"/>
              <a:t>CommandText</a:t>
            </a:r>
            <a:r>
              <a:rPr lang="zh-CN" altLang="zh-CN" dirty="0"/>
              <a:t>和</a:t>
            </a:r>
            <a:r>
              <a:rPr lang="en-US" altLang="zh-CN" dirty="0" err="1"/>
              <a:t>CommandType</a:t>
            </a:r>
            <a:r>
              <a:rPr lang="zh-CN" altLang="zh-CN" dirty="0"/>
              <a:t>等。其中，</a:t>
            </a:r>
            <a:r>
              <a:rPr lang="en-US" altLang="zh-CN" dirty="0"/>
              <a:t>Connection</a:t>
            </a:r>
            <a:r>
              <a:rPr lang="zh-CN" altLang="zh-CN" dirty="0"/>
              <a:t>属性是</a:t>
            </a:r>
            <a:r>
              <a:rPr lang="en-US" altLang="zh-CN" dirty="0"/>
              <a:t>Command</a:t>
            </a:r>
            <a:r>
              <a:rPr lang="zh-CN" altLang="zh-CN" dirty="0"/>
              <a:t>所使用的数据库连接对象；</a:t>
            </a:r>
            <a:r>
              <a:rPr lang="en-US" altLang="zh-CN" dirty="0" err="1"/>
              <a:t>CommandText</a:t>
            </a:r>
            <a:r>
              <a:rPr lang="zh-CN" altLang="zh-CN" dirty="0"/>
              <a:t>属性是对数据库所使用的具体</a:t>
            </a:r>
            <a:r>
              <a:rPr lang="en-US" altLang="zh-CN" dirty="0"/>
              <a:t>SQL</a:t>
            </a:r>
            <a:r>
              <a:rPr lang="zh-CN" altLang="zh-CN" dirty="0"/>
              <a:t>命令或存储过程名；</a:t>
            </a:r>
            <a:r>
              <a:rPr lang="en-US" altLang="zh-CN" dirty="0" err="1"/>
              <a:t>CommandType</a:t>
            </a:r>
            <a:r>
              <a:rPr lang="zh-CN" altLang="zh-CN" dirty="0"/>
              <a:t>属性说明如何解释</a:t>
            </a:r>
            <a:r>
              <a:rPr lang="en-US" altLang="zh-CN" dirty="0" err="1"/>
              <a:t>CommandText</a:t>
            </a:r>
            <a:r>
              <a:rPr lang="zh-CN" altLang="zh-CN" dirty="0"/>
              <a:t>属性。</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883621373"/>
              </p:ext>
            </p:extLst>
          </p:nvPr>
        </p:nvGraphicFramePr>
        <p:xfrm>
          <a:off x="1011382" y="4031675"/>
          <a:ext cx="8950036" cy="2563089"/>
        </p:xfrm>
        <a:graphic>
          <a:graphicData uri="http://schemas.openxmlformats.org/drawingml/2006/table">
            <a:tbl>
              <a:tblPr firstRow="1" firstCol="1" bandRow="1">
                <a:tableStyleId>{5C22544A-7EE6-4342-B048-85BDC9FD1C3A}</a:tableStyleId>
              </a:tblPr>
              <a:tblGrid>
                <a:gridCol w="2025889"/>
                <a:gridCol w="6924147"/>
              </a:tblGrid>
              <a:tr h="716964">
                <a:tc>
                  <a:txBody>
                    <a:bodyPr/>
                    <a:lstStyle/>
                    <a:p>
                      <a:pPr algn="ctr" latinLnBrk="1">
                        <a:lnSpc>
                          <a:spcPct val="150000"/>
                        </a:lnSpc>
                        <a:spcAft>
                          <a:spcPts val="0"/>
                        </a:spcAft>
                      </a:pPr>
                      <a:r>
                        <a:rPr lang="zh-CN" sz="2000" kern="100">
                          <a:effectLst/>
                        </a:rPr>
                        <a:t>方</a:t>
                      </a:r>
                      <a:r>
                        <a:rPr lang="en-US" sz="2000" kern="100">
                          <a:effectLst/>
                        </a:rPr>
                        <a:t>  </a:t>
                      </a:r>
                      <a:r>
                        <a:rPr lang="zh-CN" sz="2000" kern="100">
                          <a:effectLst/>
                        </a:rPr>
                        <a:t>法</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说</a:t>
                      </a:r>
                      <a:r>
                        <a:rPr lang="en-US" sz="2000" kern="100">
                          <a:effectLst/>
                        </a:rPr>
                        <a:t>  </a:t>
                      </a:r>
                      <a:r>
                        <a:rPr lang="zh-CN" sz="2000" kern="100">
                          <a:effectLst/>
                        </a:rPr>
                        <a:t>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14390">
                <a:tc>
                  <a:txBody>
                    <a:bodyPr/>
                    <a:lstStyle/>
                    <a:p>
                      <a:pPr algn="ctr" latinLnBrk="1">
                        <a:lnSpc>
                          <a:spcPct val="150000"/>
                        </a:lnSpc>
                        <a:spcAft>
                          <a:spcPts val="0"/>
                        </a:spcAft>
                      </a:pPr>
                      <a:r>
                        <a:rPr lang="en-US" sz="1600" kern="100">
                          <a:effectLst/>
                        </a:rPr>
                        <a:t>ExecuteNonQuery</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dirty="0">
                          <a:effectLst/>
                        </a:rPr>
                        <a:t>执行各类</a:t>
                      </a:r>
                      <a:r>
                        <a:rPr lang="en-US" sz="1800" kern="100" dirty="0">
                          <a:effectLst/>
                        </a:rPr>
                        <a:t>SQL</a:t>
                      </a:r>
                      <a:r>
                        <a:rPr lang="zh-CN" sz="1800" kern="100" dirty="0">
                          <a:effectLst/>
                        </a:rPr>
                        <a:t>语句（如添加、删除、修改等），并返回受影响的行数</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17345">
                <a:tc>
                  <a:txBody>
                    <a:bodyPr/>
                    <a:lstStyle/>
                    <a:p>
                      <a:pPr algn="ctr" latinLnBrk="1">
                        <a:lnSpc>
                          <a:spcPct val="150000"/>
                        </a:lnSpc>
                        <a:spcAft>
                          <a:spcPts val="0"/>
                        </a:spcAft>
                      </a:pPr>
                      <a:r>
                        <a:rPr lang="en-US" sz="1600" kern="100">
                          <a:effectLst/>
                        </a:rPr>
                        <a:t>ExecuteScalar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dirty="0">
                          <a:effectLst/>
                        </a:rPr>
                        <a:t>执行查询，并返回查询结果集中的第一行的第一列</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14390">
                <a:tc>
                  <a:txBody>
                    <a:bodyPr/>
                    <a:lstStyle/>
                    <a:p>
                      <a:pPr algn="ctr" latinLnBrk="1">
                        <a:lnSpc>
                          <a:spcPct val="150000"/>
                        </a:lnSpc>
                        <a:spcAft>
                          <a:spcPts val="0"/>
                        </a:spcAft>
                      </a:pPr>
                      <a:r>
                        <a:rPr lang="en-US" sz="1600" kern="100">
                          <a:effectLst/>
                        </a:rPr>
                        <a:t>ExecuteReader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dirty="0">
                          <a:effectLst/>
                        </a:rPr>
                        <a:t>执行查询，并返回一个</a:t>
                      </a:r>
                      <a:r>
                        <a:rPr lang="en-US" sz="1800" kern="100" dirty="0" err="1">
                          <a:effectLst/>
                        </a:rPr>
                        <a:t>DataReader</a:t>
                      </a:r>
                      <a:r>
                        <a:rPr lang="zh-CN" sz="1800" kern="100" dirty="0">
                          <a:effectLst/>
                        </a:rPr>
                        <a:t>对象</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395063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【例</a:t>
            </a:r>
            <a:r>
              <a:rPr lang="en-US" altLang="zh-CN" dirty="0"/>
              <a:t>4-3</a:t>
            </a:r>
            <a:r>
              <a:rPr lang="zh-CN" altLang="zh-CN" dirty="0"/>
              <a:t>】利用</a:t>
            </a:r>
            <a:r>
              <a:rPr lang="en-US" altLang="zh-CN" dirty="0" err="1"/>
              <a:t>OleDbCommand</a:t>
            </a:r>
            <a:r>
              <a:rPr lang="zh-CN" altLang="zh-CN" dirty="0"/>
              <a:t>对象向数据库</a:t>
            </a:r>
            <a:r>
              <a:rPr lang="en-US" altLang="zh-CN" dirty="0"/>
              <a:t>members</a:t>
            </a:r>
            <a:r>
              <a:rPr lang="zh-CN" altLang="zh-CN" dirty="0"/>
              <a:t>表中添加用户信息。用户添加成功后，显示“添加成功！”；否则，显示“添加失败！”，效果如图</a:t>
            </a:r>
            <a:r>
              <a:rPr lang="en-US" altLang="zh-CN" dirty="0"/>
              <a:t>4-4</a:t>
            </a:r>
            <a:r>
              <a:rPr lang="zh-CN" altLang="zh-CN" dirty="0"/>
              <a:t>所示。（</a:t>
            </a:r>
            <a:r>
              <a:rPr lang="en-US" altLang="zh-CN" dirty="0"/>
              <a:t>Ex4-3.aspx</a:t>
            </a:r>
            <a:r>
              <a:rPr lang="zh-CN" altLang="zh-CN" dirty="0"/>
              <a:t>）</a:t>
            </a:r>
          </a:p>
          <a:p>
            <a:pPr latinLnBrk="1"/>
            <a:r>
              <a:rPr lang="en-US" altLang="zh-CN" dirty="0"/>
              <a:t>protected void </a:t>
            </a:r>
            <a:r>
              <a:rPr lang="en-US" altLang="zh-CN" dirty="0" err="1"/>
              <a:t>btnadd_Click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string </a:t>
            </a:r>
            <a:r>
              <a:rPr lang="en-US" altLang="zh-CN" dirty="0" err="1"/>
              <a:t>strcon</a:t>
            </a:r>
            <a:r>
              <a:rPr lang="en-US" altLang="zh-CN" dirty="0"/>
              <a:t> = "Provider=Microsoft.Jet.OLEDB.4.0;Data Source=|</a:t>
            </a:r>
            <a:r>
              <a:rPr lang="en-US" altLang="zh-CN" dirty="0" err="1"/>
              <a:t>DataDirectory|mydata.mdb</a:t>
            </a:r>
            <a:r>
              <a:rPr lang="en-US" altLang="zh-CN" dirty="0"/>
              <a:t>";</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string sql0 = "insert into members(</a:t>
            </a:r>
            <a:r>
              <a:rPr lang="en-US" altLang="zh-CN" dirty="0" err="1"/>
              <a:t>mname,mpwd</a:t>
            </a:r>
            <a:r>
              <a:rPr lang="en-US" altLang="zh-CN" dirty="0"/>
              <a:t>) values('" + </a:t>
            </a:r>
            <a:r>
              <a:rPr lang="en-US" altLang="zh-CN" dirty="0" err="1"/>
              <a:t>txtname.Text</a:t>
            </a:r>
            <a:r>
              <a:rPr lang="en-US" altLang="zh-CN" dirty="0"/>
              <a:t> + "','" + </a:t>
            </a:r>
            <a:r>
              <a:rPr lang="en-US" altLang="zh-CN" dirty="0" err="1"/>
              <a:t>txtpwd.Text</a:t>
            </a:r>
            <a:r>
              <a:rPr lang="en-US" altLang="zh-CN" dirty="0"/>
              <a:t> + </a:t>
            </a:r>
            <a:r>
              <a:rPr lang="en-US" altLang="zh-CN" dirty="0" smtClean="0"/>
              <a:t>"')";</a:t>
            </a:r>
            <a:endParaRPr lang="zh-CN" altLang="en-US" dirty="0"/>
          </a:p>
        </p:txBody>
      </p:sp>
    </p:spTree>
    <p:extLst>
      <p:ext uri="{BB962C8B-B14F-4D97-AF65-F5344CB8AC3E}">
        <p14:creationId xmlns:p14="http://schemas.microsoft.com/office/powerpoint/2010/main" val="2864430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try</a:t>
            </a:r>
            <a:endParaRPr lang="zh-CN" altLang="zh-CN" dirty="0"/>
          </a:p>
          <a:p>
            <a:pPr latinLnBrk="1"/>
            <a:r>
              <a:rPr lang="en-US" altLang="zh-CN" dirty="0"/>
              <a:t>    {</a:t>
            </a:r>
            <a:endParaRPr lang="zh-CN" altLang="zh-CN" dirty="0"/>
          </a:p>
          <a:p>
            <a:pPr latinLnBrk="1"/>
            <a:r>
              <a:rPr lang="en-US" altLang="zh-CN" dirty="0"/>
              <a:t>        </a:t>
            </a:r>
            <a:r>
              <a:rPr lang="en-US" altLang="zh-CN" dirty="0" err="1"/>
              <a:t>conn.Open</a:t>
            </a:r>
            <a:r>
              <a:rPr lang="en-US" altLang="zh-CN" dirty="0"/>
              <a:t>();</a:t>
            </a:r>
            <a:endParaRPr lang="zh-CN" altLang="zh-CN" dirty="0"/>
          </a:p>
          <a:p>
            <a:pPr latinLnBrk="1"/>
            <a:r>
              <a:rPr lang="en-US" altLang="zh-CN" dirty="0"/>
              <a:t>        </a:t>
            </a:r>
            <a:r>
              <a:rPr lang="en-US" altLang="zh-CN" dirty="0" err="1"/>
              <a:t>OleDbCommand</a:t>
            </a:r>
            <a:r>
              <a:rPr lang="en-US" altLang="zh-CN" dirty="0"/>
              <a:t> </a:t>
            </a:r>
            <a:r>
              <a:rPr lang="en-US" altLang="zh-CN" dirty="0" err="1"/>
              <a:t>ocmd</a:t>
            </a:r>
            <a:r>
              <a:rPr lang="en-US" altLang="zh-CN" dirty="0"/>
              <a:t> = new </a:t>
            </a:r>
            <a:r>
              <a:rPr lang="en-US" altLang="zh-CN" dirty="0" err="1"/>
              <a:t>OleDbCommand</a:t>
            </a:r>
            <a:r>
              <a:rPr lang="en-US" altLang="zh-CN" dirty="0"/>
              <a:t>(sql0, conn);</a:t>
            </a:r>
            <a:endParaRPr lang="zh-CN" altLang="zh-CN" dirty="0"/>
          </a:p>
          <a:p>
            <a:pPr latinLnBrk="1"/>
            <a:r>
              <a:rPr lang="en-US" altLang="zh-CN" dirty="0"/>
              <a:t>        </a:t>
            </a:r>
            <a:r>
              <a:rPr lang="en-US" altLang="zh-CN" dirty="0" err="1"/>
              <a:t>ocmd.ExecuteNonQuery</a:t>
            </a:r>
            <a:r>
              <a:rPr lang="en-US" altLang="zh-CN" dirty="0"/>
              <a:t>();</a:t>
            </a:r>
            <a:endParaRPr lang="zh-CN" altLang="zh-CN" dirty="0"/>
          </a:p>
          <a:p>
            <a:pPr latinLnBrk="1"/>
            <a:r>
              <a:rPr lang="en-US" altLang="zh-CN" dirty="0"/>
              <a:t>        </a:t>
            </a:r>
            <a:r>
              <a:rPr lang="en-US" altLang="zh-CN" dirty="0" err="1"/>
              <a:t>Response.Write</a:t>
            </a:r>
            <a:r>
              <a:rPr lang="en-US" altLang="zh-CN" dirty="0"/>
              <a:t>("</a:t>
            </a:r>
            <a:r>
              <a:rPr lang="zh-CN" altLang="zh-CN" dirty="0"/>
              <a:t>添加成功！</a:t>
            </a:r>
            <a:r>
              <a:rPr lang="en-US" altLang="zh-CN" dirty="0"/>
              <a:t>");</a:t>
            </a:r>
            <a:endParaRPr lang="zh-CN" altLang="zh-CN" dirty="0"/>
          </a:p>
          <a:p>
            <a:pPr latinLnBrk="1"/>
            <a:r>
              <a:rPr lang="en-US" altLang="zh-CN" dirty="0"/>
              <a:t>    }</a:t>
            </a:r>
            <a:endParaRPr lang="zh-CN" altLang="zh-CN" dirty="0"/>
          </a:p>
          <a:p>
            <a:pPr latinLnBrk="1"/>
            <a:r>
              <a:rPr lang="en-US" altLang="zh-CN" dirty="0"/>
              <a:t> catch (Exception error)</a:t>
            </a:r>
            <a:endParaRPr lang="zh-CN" altLang="zh-CN" dirty="0"/>
          </a:p>
          <a:p>
            <a:pPr latinLnBrk="1"/>
            <a:r>
              <a:rPr lang="en-US" altLang="zh-CN" dirty="0"/>
              <a:t>    </a:t>
            </a:r>
            <a:r>
              <a:rPr lang="en-US" altLang="zh-CN" dirty="0" smtClean="0"/>
              <a:t>{</a:t>
            </a:r>
            <a:endParaRPr lang="zh-CN" altLang="zh-CN" dirty="0"/>
          </a:p>
        </p:txBody>
      </p:sp>
    </p:spTree>
    <p:extLst>
      <p:ext uri="{BB962C8B-B14F-4D97-AF65-F5344CB8AC3E}">
        <p14:creationId xmlns:p14="http://schemas.microsoft.com/office/powerpoint/2010/main" val="29890347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a:t>
            </a:r>
            <a:r>
              <a:rPr lang="en-US" altLang="zh-CN" dirty="0" err="1"/>
              <a:t>Response.Write</a:t>
            </a:r>
            <a:r>
              <a:rPr lang="en-US" altLang="zh-CN" dirty="0"/>
              <a:t>("</a:t>
            </a:r>
            <a:r>
              <a:rPr lang="zh-CN" altLang="zh-CN" dirty="0"/>
              <a:t>添加失败！</a:t>
            </a:r>
            <a:r>
              <a:rPr lang="en-US" altLang="zh-CN" dirty="0"/>
              <a:t>");</a:t>
            </a:r>
            <a:endParaRPr lang="zh-CN" altLang="zh-CN" dirty="0"/>
          </a:p>
          <a:p>
            <a:pPr latinLnBrk="1"/>
            <a:r>
              <a:rPr lang="en-US" altLang="zh-CN" dirty="0"/>
              <a:t>    }</a:t>
            </a:r>
            <a:endParaRPr lang="zh-CN" altLang="zh-CN" dirty="0"/>
          </a:p>
          <a:p>
            <a:pPr latinLnBrk="1"/>
            <a:r>
              <a:rPr lang="en-US" altLang="zh-CN" dirty="0"/>
              <a:t>    finally</a:t>
            </a:r>
            <a:endParaRPr lang="zh-CN" altLang="zh-CN" dirty="0"/>
          </a:p>
          <a:p>
            <a:pPr latinLnBrk="1"/>
            <a:r>
              <a:rPr lang="en-US" altLang="zh-CN" dirty="0"/>
              <a:t>    {</a:t>
            </a:r>
            <a:endParaRPr lang="zh-CN" altLang="zh-CN" dirty="0"/>
          </a:p>
          <a:p>
            <a:pPr latinLnBrk="1"/>
            <a:r>
              <a:rPr lang="en-US" altLang="zh-CN" dirty="0"/>
              <a:t>        </a:t>
            </a:r>
            <a:r>
              <a:rPr lang="en-US" altLang="zh-CN" dirty="0" err="1"/>
              <a:t>conn.Close</a:t>
            </a:r>
            <a:r>
              <a:rPr lang="en-US" altLang="zh-CN" dirty="0"/>
              <a:t>();</a:t>
            </a:r>
            <a:endParaRPr lang="zh-CN" altLang="zh-CN" dirty="0"/>
          </a:p>
          <a:p>
            <a:pPr latinLnBrk="1"/>
            <a:r>
              <a:rPr lang="en-US" altLang="zh-CN" dirty="0"/>
              <a:t>    }</a:t>
            </a:r>
            <a:endParaRPr lang="zh-CN" altLang="zh-CN" dirty="0"/>
          </a:p>
          <a:p>
            <a:pPr latinLnBrk="1"/>
            <a:r>
              <a:rPr lang="en-US" altLang="zh-CN" dirty="0"/>
              <a:t>}</a:t>
            </a:r>
            <a:endParaRPr lang="zh-CN" altLang="en-US"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6368" y="2446193"/>
            <a:ext cx="6360796" cy="3968461"/>
          </a:xfrm>
          <a:prstGeom prst="rect">
            <a:avLst/>
          </a:prstGeom>
        </p:spPr>
      </p:pic>
    </p:spTree>
    <p:extLst>
      <p:ext uri="{BB962C8B-B14F-4D97-AF65-F5344CB8AC3E}">
        <p14:creationId xmlns:p14="http://schemas.microsoft.com/office/powerpoint/2010/main" val="1834245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zh-CN" dirty="0"/>
              <a:t>【例</a:t>
            </a:r>
            <a:r>
              <a:rPr lang="en-US" altLang="zh-CN" dirty="0"/>
              <a:t>4-4</a:t>
            </a:r>
            <a:r>
              <a:rPr lang="zh-CN" altLang="zh-CN" dirty="0"/>
              <a:t>】利用</a:t>
            </a:r>
            <a:r>
              <a:rPr lang="en-US" altLang="zh-CN" dirty="0" err="1"/>
              <a:t>OleDbCommand</a:t>
            </a:r>
            <a:r>
              <a:rPr lang="zh-CN" altLang="zh-CN" dirty="0"/>
              <a:t>对象向数据库</a:t>
            </a:r>
            <a:r>
              <a:rPr lang="en-US" altLang="zh-CN" dirty="0"/>
              <a:t>members</a:t>
            </a:r>
            <a:r>
              <a:rPr lang="zh-CN" altLang="zh-CN" dirty="0"/>
              <a:t>表中添加用户信息。用户添加成功后，显示“添加成功！”；否则，显示“添加失败！”，效果如图</a:t>
            </a:r>
            <a:r>
              <a:rPr lang="en-US" altLang="zh-CN" dirty="0"/>
              <a:t>4-5</a:t>
            </a:r>
            <a:r>
              <a:rPr lang="zh-CN" altLang="zh-CN" dirty="0"/>
              <a:t>所示。（</a:t>
            </a:r>
            <a:r>
              <a:rPr lang="en-US" altLang="zh-CN" dirty="0"/>
              <a:t>Ex4-4.aspx</a:t>
            </a:r>
            <a:r>
              <a:rPr lang="zh-CN" altLang="zh-CN" dirty="0" smtClean="0"/>
              <a:t>）</a:t>
            </a:r>
            <a:endParaRPr lang="en-US" altLang="zh-CN" dirty="0" smtClean="0"/>
          </a:p>
          <a:p>
            <a:pPr latinLnBrk="1"/>
            <a:r>
              <a:rPr lang="en-US" altLang="zh-CN" dirty="0"/>
              <a:t>protected void </a:t>
            </a:r>
            <a:r>
              <a:rPr lang="en-US" altLang="zh-CN" dirty="0" err="1"/>
              <a:t>btndel_Click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string </a:t>
            </a:r>
            <a:r>
              <a:rPr lang="en-US" altLang="zh-CN" dirty="0" err="1"/>
              <a:t>strcon</a:t>
            </a:r>
            <a:r>
              <a:rPr lang="en-US" altLang="zh-CN" dirty="0"/>
              <a:t> = "Provider=Microsoft.Jet.OLEDB.4.0;Data Source=|</a:t>
            </a:r>
            <a:r>
              <a:rPr lang="en-US" altLang="zh-CN" dirty="0" err="1"/>
              <a:t>DataDirectory|mydata.mdb</a:t>
            </a:r>
            <a:r>
              <a:rPr lang="en-US" altLang="zh-CN" dirty="0"/>
              <a:t>";</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string sql0 = "delete from members where </a:t>
            </a:r>
            <a:r>
              <a:rPr lang="en-US" altLang="zh-CN" dirty="0" err="1"/>
              <a:t>mname</a:t>
            </a:r>
            <a:r>
              <a:rPr lang="en-US" altLang="zh-CN" dirty="0"/>
              <a:t>='" + </a:t>
            </a:r>
            <a:r>
              <a:rPr lang="en-US" altLang="zh-CN" dirty="0" err="1"/>
              <a:t>txtname.Text</a:t>
            </a:r>
            <a:r>
              <a:rPr lang="en-US" altLang="zh-CN" dirty="0"/>
              <a:t> + "'";</a:t>
            </a:r>
            <a:endParaRPr lang="zh-CN" altLang="zh-CN" dirty="0"/>
          </a:p>
          <a:p>
            <a:pPr latinLnBrk="1"/>
            <a:r>
              <a:rPr lang="en-US" altLang="zh-CN" dirty="0"/>
              <a:t>    </a:t>
            </a:r>
            <a:r>
              <a:rPr lang="en-US" altLang="zh-CN" dirty="0" err="1"/>
              <a:t>conn.Open</a:t>
            </a:r>
            <a:r>
              <a:rPr lang="en-US" altLang="zh-CN" dirty="0"/>
              <a:t>();</a:t>
            </a:r>
            <a:endParaRPr lang="zh-CN" altLang="zh-CN" dirty="0"/>
          </a:p>
          <a:p>
            <a:pPr latinLnBrk="1"/>
            <a:r>
              <a:rPr lang="en-US" altLang="zh-CN" dirty="0"/>
              <a:t>    </a:t>
            </a:r>
            <a:r>
              <a:rPr lang="en-US" altLang="zh-CN" dirty="0" err="1"/>
              <a:t>OleDbCommand</a:t>
            </a:r>
            <a:r>
              <a:rPr lang="en-US" altLang="zh-CN" dirty="0"/>
              <a:t> </a:t>
            </a:r>
            <a:r>
              <a:rPr lang="en-US" altLang="zh-CN" dirty="0" err="1"/>
              <a:t>ocmd</a:t>
            </a:r>
            <a:r>
              <a:rPr lang="en-US" altLang="zh-CN" dirty="0"/>
              <a:t> = new </a:t>
            </a:r>
            <a:r>
              <a:rPr lang="en-US" altLang="zh-CN" dirty="0" err="1"/>
              <a:t>OleDbCommand</a:t>
            </a:r>
            <a:r>
              <a:rPr lang="en-US" altLang="zh-CN" dirty="0"/>
              <a:t>(sql0, conn);</a:t>
            </a:r>
            <a:endParaRPr lang="zh-CN" altLang="zh-CN" dirty="0"/>
          </a:p>
          <a:p>
            <a:pPr latinLnBrk="1"/>
            <a:r>
              <a:rPr lang="en-US" altLang="zh-CN" dirty="0"/>
              <a:t>    if (</a:t>
            </a:r>
            <a:r>
              <a:rPr lang="en-US" altLang="zh-CN" dirty="0" err="1"/>
              <a:t>ocmd.ExecuteNonQuery</a:t>
            </a:r>
            <a:r>
              <a:rPr lang="en-US" altLang="zh-CN" dirty="0"/>
              <a:t>() &gt; 0</a:t>
            </a:r>
            <a:r>
              <a:rPr lang="en-US" altLang="zh-CN" dirty="0" smtClean="0"/>
              <a:t>)</a:t>
            </a:r>
            <a:endParaRPr lang="zh-CN" altLang="zh-CN" dirty="0"/>
          </a:p>
          <a:p>
            <a:endParaRPr lang="zh-CN" altLang="en-US" dirty="0"/>
          </a:p>
        </p:txBody>
      </p:sp>
    </p:spTree>
    <p:extLst>
      <p:ext uri="{BB962C8B-B14F-4D97-AF65-F5344CB8AC3E}">
        <p14:creationId xmlns:p14="http://schemas.microsoft.com/office/powerpoint/2010/main" val="782484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atinLnBrk="1"/>
            <a:r>
              <a:rPr lang="en-US" altLang="zh-CN" dirty="0" smtClean="0"/>
              <a:t>    </a:t>
            </a:r>
            <a:r>
              <a:rPr lang="en-US" altLang="zh-CN" dirty="0"/>
              <a:t>{</a:t>
            </a:r>
            <a:endParaRPr lang="zh-CN" altLang="zh-CN" dirty="0"/>
          </a:p>
          <a:p>
            <a:pPr latinLnBrk="1"/>
            <a:r>
              <a:rPr lang="en-US" altLang="zh-CN" dirty="0"/>
              <a:t>      </a:t>
            </a:r>
            <a:r>
              <a:rPr lang="en-US" altLang="zh-CN" dirty="0" err="1"/>
              <a:t>Response.Write</a:t>
            </a:r>
            <a:r>
              <a:rPr lang="en-US" altLang="zh-CN" dirty="0"/>
              <a:t>("</a:t>
            </a:r>
            <a:r>
              <a:rPr lang="zh-CN" altLang="zh-CN" dirty="0"/>
              <a:t>删除成功！</a:t>
            </a:r>
            <a:r>
              <a:rPr lang="en-US" altLang="zh-CN" dirty="0"/>
              <a:t>");</a:t>
            </a:r>
            <a:endParaRPr lang="zh-CN" altLang="zh-CN" dirty="0"/>
          </a:p>
          <a:p>
            <a:pPr latinLnBrk="1"/>
            <a:r>
              <a:rPr lang="en-US" altLang="zh-CN" dirty="0"/>
              <a:t>    }</a:t>
            </a:r>
            <a:endParaRPr lang="zh-CN" altLang="zh-CN" dirty="0"/>
          </a:p>
          <a:p>
            <a:pPr latinLnBrk="1"/>
            <a:r>
              <a:rPr lang="en-US" altLang="zh-CN" dirty="0"/>
              <a:t>    else</a:t>
            </a:r>
            <a:endParaRPr lang="zh-CN" altLang="zh-CN" dirty="0"/>
          </a:p>
          <a:p>
            <a:pPr latinLnBrk="1"/>
            <a:r>
              <a:rPr lang="en-US" altLang="zh-CN" dirty="0"/>
              <a:t>    {</a:t>
            </a:r>
            <a:endParaRPr lang="zh-CN" altLang="zh-CN" dirty="0"/>
          </a:p>
          <a:p>
            <a:pPr latinLnBrk="1"/>
            <a:r>
              <a:rPr lang="en-US" altLang="zh-CN" dirty="0"/>
              <a:t>      </a:t>
            </a:r>
            <a:r>
              <a:rPr lang="en-US" altLang="zh-CN" dirty="0" err="1"/>
              <a:t>Response.Write</a:t>
            </a:r>
            <a:r>
              <a:rPr lang="en-US" altLang="zh-CN" dirty="0"/>
              <a:t>("</a:t>
            </a:r>
            <a:r>
              <a:rPr lang="zh-CN" altLang="zh-CN" dirty="0"/>
              <a:t>删除失败！</a:t>
            </a:r>
            <a:r>
              <a:rPr lang="en-US" altLang="zh-CN" dirty="0"/>
              <a:t>");</a:t>
            </a:r>
            <a:endParaRPr lang="zh-CN" altLang="zh-CN" dirty="0"/>
          </a:p>
          <a:p>
            <a:pPr latinLnBrk="1"/>
            <a:r>
              <a:rPr lang="en-US" altLang="zh-CN" dirty="0"/>
              <a:t>    }</a:t>
            </a:r>
            <a:endParaRPr lang="zh-CN" altLang="zh-CN" dirty="0"/>
          </a:p>
          <a:p>
            <a:pPr latinLnBrk="1"/>
            <a:r>
              <a:rPr lang="en-US" altLang="zh-CN" dirty="0"/>
              <a:t>    </a:t>
            </a:r>
            <a:r>
              <a:rPr lang="en-US" altLang="zh-CN" dirty="0" err="1"/>
              <a:t>conn.Close</a:t>
            </a:r>
            <a:r>
              <a:rPr lang="en-US" altLang="zh-CN" dirty="0"/>
              <a:t>();</a:t>
            </a:r>
            <a:endParaRPr lang="zh-CN" altLang="zh-CN" dirty="0"/>
          </a:p>
          <a:p>
            <a:pPr latinLnBrk="1"/>
            <a:r>
              <a:rPr lang="en-US" altLang="zh-CN" dirty="0" smtClean="0"/>
              <a:t>}</a:t>
            </a:r>
            <a:endParaRPr lang="zh-CN" altLang="zh-CN"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0041" y="2750994"/>
            <a:ext cx="5428119" cy="3386570"/>
          </a:xfrm>
          <a:prstGeom prst="rect">
            <a:avLst/>
          </a:prstGeom>
        </p:spPr>
      </p:pic>
    </p:spTree>
    <p:extLst>
      <p:ext uri="{BB962C8B-B14F-4D97-AF65-F5344CB8AC3E}">
        <p14:creationId xmlns:p14="http://schemas.microsoft.com/office/powerpoint/2010/main" val="2941116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学习目标</a:t>
            </a:r>
            <a:endParaRPr lang="zh-CN" altLang="en-US" dirty="0"/>
          </a:p>
        </p:txBody>
      </p:sp>
      <p:sp>
        <p:nvSpPr>
          <p:cNvPr id="3" name="内容占位符 2"/>
          <p:cNvSpPr>
            <a:spLocks noGrp="1"/>
          </p:cNvSpPr>
          <p:nvPr>
            <p:ph idx="1"/>
          </p:nvPr>
        </p:nvSpPr>
        <p:spPr/>
        <p:txBody>
          <a:bodyPr/>
          <a:lstStyle/>
          <a:p>
            <a:pPr latinLnBrk="1"/>
            <a:r>
              <a:rPr lang="en-US" altLang="zh-CN" dirty="0" smtClean="0"/>
              <a:t>      </a:t>
            </a:r>
            <a:r>
              <a:rPr lang="zh-CN" altLang="zh-CN" dirty="0" smtClean="0"/>
              <a:t>通过</a:t>
            </a:r>
            <a:r>
              <a:rPr lang="zh-CN" altLang="zh-CN" dirty="0"/>
              <a:t>本章知识的学习，读者在深入理解</a:t>
            </a:r>
            <a:r>
              <a:rPr lang="en-US" altLang="zh-CN" dirty="0"/>
              <a:t>ADO.NET</a:t>
            </a:r>
            <a:r>
              <a:rPr lang="zh-CN" altLang="zh-CN" dirty="0"/>
              <a:t>访问数据库信息的基础上，掌握</a:t>
            </a:r>
            <a:r>
              <a:rPr lang="en-US" altLang="zh-CN" dirty="0"/>
              <a:t>Connection</a:t>
            </a:r>
            <a:r>
              <a:rPr lang="zh-CN" altLang="zh-CN" dirty="0"/>
              <a:t>、</a:t>
            </a:r>
            <a:r>
              <a:rPr lang="en-US" altLang="zh-CN" dirty="0"/>
              <a:t>Command</a:t>
            </a:r>
            <a:r>
              <a:rPr lang="zh-CN" altLang="zh-CN" dirty="0"/>
              <a:t>、</a:t>
            </a:r>
            <a:r>
              <a:rPr lang="en-US" altLang="zh-CN" dirty="0" err="1"/>
              <a:t>DataReader</a:t>
            </a:r>
            <a:r>
              <a:rPr lang="zh-CN" altLang="zh-CN" dirty="0"/>
              <a:t>、</a:t>
            </a:r>
            <a:r>
              <a:rPr lang="en-US" altLang="zh-CN" dirty="0" err="1"/>
              <a:t>DataAdapter</a:t>
            </a:r>
            <a:r>
              <a:rPr lang="zh-CN" altLang="zh-CN" dirty="0"/>
              <a:t>和</a:t>
            </a:r>
            <a:r>
              <a:rPr lang="en-US" altLang="zh-CN" dirty="0" err="1"/>
              <a:t>DataSet</a:t>
            </a:r>
            <a:r>
              <a:rPr lang="zh-CN" altLang="zh-CN" dirty="0"/>
              <a:t>等</a:t>
            </a:r>
            <a:r>
              <a:rPr lang="en-US" altLang="zh-CN" dirty="0"/>
              <a:t>ADO.NET</a:t>
            </a:r>
            <a:r>
              <a:rPr lang="zh-CN" altLang="zh-CN" dirty="0"/>
              <a:t>核心组件的使用方法</a:t>
            </a:r>
            <a:r>
              <a:rPr lang="zh-CN" altLang="zh-CN" dirty="0" smtClean="0"/>
              <a:t>。</a:t>
            </a:r>
            <a:endParaRPr lang="en-US" altLang="zh-CN" dirty="0" smtClean="0"/>
          </a:p>
          <a:p>
            <a:pPr marL="742950" lvl="1" indent="-285750" latinLnBrk="1">
              <a:buFont typeface="Wingdings" panose="05000000000000000000" pitchFamily="2" charset="2"/>
              <a:buChar char="l"/>
            </a:pPr>
            <a:r>
              <a:rPr lang="zh-CN" altLang="zh-CN" dirty="0" smtClean="0"/>
              <a:t>了解</a:t>
            </a:r>
            <a:r>
              <a:rPr lang="en-US" altLang="zh-CN" dirty="0"/>
              <a:t>ADO.NET</a:t>
            </a:r>
            <a:r>
              <a:rPr lang="zh-CN" altLang="zh-CN" dirty="0"/>
              <a:t>数据访问技术。</a:t>
            </a:r>
          </a:p>
          <a:p>
            <a:pPr marL="742950" lvl="1" indent="-285750" latinLnBrk="1">
              <a:buFont typeface="Wingdings" panose="05000000000000000000" pitchFamily="2" charset="2"/>
              <a:buChar char="l"/>
            </a:pPr>
            <a:r>
              <a:rPr lang="zh-CN" altLang="zh-CN" dirty="0"/>
              <a:t>理解并掌握</a:t>
            </a:r>
            <a:r>
              <a:rPr lang="en-US" altLang="zh-CN" dirty="0"/>
              <a:t>Connection</a:t>
            </a:r>
            <a:r>
              <a:rPr lang="zh-CN" altLang="zh-CN" dirty="0"/>
              <a:t>、</a:t>
            </a:r>
            <a:r>
              <a:rPr lang="en-US" altLang="zh-CN" dirty="0"/>
              <a:t>Command</a:t>
            </a:r>
            <a:r>
              <a:rPr lang="zh-CN" altLang="zh-CN" dirty="0"/>
              <a:t>、</a:t>
            </a:r>
            <a:r>
              <a:rPr lang="en-US" altLang="zh-CN" dirty="0" err="1"/>
              <a:t>DataAdapter</a:t>
            </a:r>
            <a:r>
              <a:rPr lang="zh-CN" altLang="zh-CN" dirty="0"/>
              <a:t>和</a:t>
            </a:r>
            <a:r>
              <a:rPr lang="en-US" altLang="zh-CN" dirty="0" err="1"/>
              <a:t>DataSet</a:t>
            </a:r>
            <a:r>
              <a:rPr lang="zh-CN" altLang="zh-CN" dirty="0"/>
              <a:t>等</a:t>
            </a:r>
            <a:r>
              <a:rPr lang="en-US" altLang="zh-CN" dirty="0"/>
              <a:t>ADO.NET</a:t>
            </a:r>
            <a:r>
              <a:rPr lang="zh-CN" altLang="zh-CN" dirty="0"/>
              <a:t>核心组件的使用方法。</a:t>
            </a:r>
          </a:p>
          <a:p>
            <a:pPr marL="742950" lvl="1" indent="-285750" latinLnBrk="1">
              <a:buFont typeface="Wingdings" panose="05000000000000000000" pitchFamily="2" charset="2"/>
              <a:buChar char="l"/>
            </a:pPr>
            <a:r>
              <a:rPr lang="zh-CN" altLang="zh-CN" dirty="0"/>
              <a:t>掌握</a:t>
            </a:r>
            <a:r>
              <a:rPr lang="en-US" altLang="zh-CN" dirty="0"/>
              <a:t>ADO.NET</a:t>
            </a:r>
            <a:r>
              <a:rPr lang="zh-CN" altLang="zh-CN" dirty="0"/>
              <a:t>访问</a:t>
            </a:r>
            <a:r>
              <a:rPr lang="en-US" altLang="zh-CN" dirty="0"/>
              <a:t>Access</a:t>
            </a:r>
            <a:r>
              <a:rPr lang="zh-CN" altLang="zh-CN" dirty="0"/>
              <a:t>和</a:t>
            </a:r>
            <a:r>
              <a:rPr lang="en-US" altLang="zh-CN" dirty="0"/>
              <a:t>SQL Server</a:t>
            </a:r>
            <a:r>
              <a:rPr lang="zh-CN" altLang="zh-CN" dirty="0"/>
              <a:t>数据库的方法。</a:t>
            </a:r>
          </a:p>
          <a:p>
            <a:pPr marL="742950" lvl="1" indent="-285750" latinLnBrk="1">
              <a:buFont typeface="Wingdings" panose="05000000000000000000" pitchFamily="2" charset="2"/>
              <a:buChar char="l"/>
            </a:pPr>
            <a:r>
              <a:rPr lang="zh-CN" altLang="zh-CN" dirty="0"/>
              <a:t>掌握</a:t>
            </a:r>
            <a:r>
              <a:rPr lang="en-US" altLang="zh-CN" dirty="0" err="1"/>
              <a:t>Web.config</a:t>
            </a:r>
            <a:r>
              <a:rPr lang="zh-CN" altLang="zh-CN" dirty="0"/>
              <a:t>文件配置数据库连接的方法。</a:t>
            </a:r>
          </a:p>
          <a:p>
            <a:endParaRPr lang="zh-CN" altLang="en-US" dirty="0"/>
          </a:p>
        </p:txBody>
      </p:sp>
    </p:spTree>
    <p:extLst>
      <p:ext uri="{BB962C8B-B14F-4D97-AF65-F5344CB8AC3E}">
        <p14:creationId xmlns:p14="http://schemas.microsoft.com/office/powerpoint/2010/main" val="29264113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4-5</a:t>
            </a:r>
            <a:r>
              <a:rPr lang="zh-CN" altLang="zh-CN" dirty="0"/>
              <a:t>】利用</a:t>
            </a:r>
            <a:r>
              <a:rPr lang="en-US" altLang="zh-CN" dirty="0" err="1"/>
              <a:t>OleDbCommand</a:t>
            </a:r>
            <a:r>
              <a:rPr lang="zh-CN" altLang="zh-CN" dirty="0"/>
              <a:t>对象的</a:t>
            </a:r>
            <a:r>
              <a:rPr lang="en-US" altLang="zh-CN" dirty="0" err="1"/>
              <a:t>ExecuteScalar</a:t>
            </a:r>
            <a:r>
              <a:rPr lang="zh-CN" altLang="zh-CN" dirty="0"/>
              <a:t>方法检查用户名是否已被注册。当已被用户注册时，显示“用户已存在！”；否则，显示“未被注册！”，效果如图</a:t>
            </a:r>
            <a:r>
              <a:rPr lang="en-US" altLang="zh-CN" dirty="0"/>
              <a:t>4-6</a:t>
            </a:r>
            <a:r>
              <a:rPr lang="zh-CN" altLang="zh-CN" dirty="0"/>
              <a:t>所示。（</a:t>
            </a:r>
            <a:r>
              <a:rPr lang="en-US" altLang="zh-CN" dirty="0"/>
              <a:t>Ex4-5.aspx</a:t>
            </a:r>
            <a:r>
              <a:rPr lang="zh-CN" altLang="zh-CN" dirty="0"/>
              <a:t>）</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8621" y="3277464"/>
            <a:ext cx="4978977" cy="3106353"/>
          </a:xfrm>
          <a:prstGeom prst="rect">
            <a:avLst/>
          </a:prstGeom>
        </p:spPr>
      </p:pic>
    </p:spTree>
    <p:extLst>
      <p:ext uri="{BB962C8B-B14F-4D97-AF65-F5344CB8AC3E}">
        <p14:creationId xmlns:p14="http://schemas.microsoft.com/office/powerpoint/2010/main" val="12458566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pPr latinLnBrk="1"/>
            <a:r>
              <a:rPr lang="en-US" altLang="zh-CN" dirty="0"/>
              <a:t>protected void </a:t>
            </a:r>
            <a:r>
              <a:rPr lang="en-US" altLang="zh-CN" dirty="0" err="1"/>
              <a:t>btnseek_Click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string </a:t>
            </a:r>
            <a:r>
              <a:rPr lang="en-US" altLang="zh-CN" dirty="0" err="1"/>
              <a:t>strcon</a:t>
            </a:r>
            <a:r>
              <a:rPr lang="en-US" altLang="zh-CN" dirty="0"/>
              <a:t> = "Provider=Microsoft.Jet.OLEDB.4.0;Data Source=|</a:t>
            </a:r>
            <a:r>
              <a:rPr lang="en-US" altLang="zh-CN" dirty="0" err="1"/>
              <a:t>DataDirectory|mydata.mdb</a:t>
            </a:r>
            <a:r>
              <a:rPr lang="en-US" altLang="zh-CN" dirty="0"/>
              <a:t>";</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string sql0 = "select count(*) from members where </a:t>
            </a:r>
            <a:r>
              <a:rPr lang="en-US" altLang="zh-CN" dirty="0" err="1"/>
              <a:t>mname</a:t>
            </a:r>
            <a:r>
              <a:rPr lang="en-US" altLang="zh-CN" dirty="0"/>
              <a:t>='" + </a:t>
            </a:r>
            <a:r>
              <a:rPr lang="en-US" altLang="zh-CN" dirty="0" err="1"/>
              <a:t>txtname.Text</a:t>
            </a:r>
            <a:r>
              <a:rPr lang="en-US" altLang="zh-CN" dirty="0"/>
              <a:t> + "'";</a:t>
            </a:r>
            <a:endParaRPr lang="zh-CN" altLang="zh-CN" dirty="0"/>
          </a:p>
          <a:p>
            <a:pPr latinLnBrk="1"/>
            <a:r>
              <a:rPr lang="en-US" altLang="zh-CN" dirty="0"/>
              <a:t>    </a:t>
            </a:r>
            <a:r>
              <a:rPr lang="en-US" altLang="zh-CN" dirty="0" err="1"/>
              <a:t>conn.Open</a:t>
            </a:r>
            <a:r>
              <a:rPr lang="en-US" altLang="zh-CN" dirty="0"/>
              <a:t>();</a:t>
            </a:r>
            <a:endParaRPr lang="zh-CN" altLang="zh-CN" dirty="0"/>
          </a:p>
          <a:p>
            <a:pPr latinLnBrk="1"/>
            <a:r>
              <a:rPr lang="en-US" altLang="zh-CN" dirty="0"/>
              <a:t>    </a:t>
            </a:r>
            <a:r>
              <a:rPr lang="en-US" altLang="zh-CN" dirty="0" err="1"/>
              <a:t>OleDbCommand</a:t>
            </a:r>
            <a:r>
              <a:rPr lang="en-US" altLang="zh-CN" dirty="0"/>
              <a:t> </a:t>
            </a:r>
            <a:r>
              <a:rPr lang="en-US" altLang="zh-CN" dirty="0" err="1"/>
              <a:t>ocmd</a:t>
            </a:r>
            <a:r>
              <a:rPr lang="en-US" altLang="zh-CN" dirty="0"/>
              <a:t> = new </a:t>
            </a:r>
            <a:r>
              <a:rPr lang="en-US" altLang="zh-CN" dirty="0" err="1"/>
              <a:t>OleDbCommand</a:t>
            </a:r>
            <a:r>
              <a:rPr lang="en-US" altLang="zh-CN" dirty="0"/>
              <a:t>(sql0, conn);</a:t>
            </a:r>
            <a:endParaRPr lang="zh-CN" altLang="zh-CN" dirty="0"/>
          </a:p>
          <a:p>
            <a:pPr latinLnBrk="1"/>
            <a:r>
              <a:rPr lang="en-US" altLang="zh-CN" dirty="0"/>
              <a:t>    if (Convert.ToInt32(</a:t>
            </a:r>
            <a:r>
              <a:rPr lang="en-US" altLang="zh-CN" dirty="0" err="1"/>
              <a:t>ocmd.ExecuteScalar</a:t>
            </a:r>
            <a:r>
              <a:rPr lang="en-US" altLang="zh-CN" dirty="0"/>
              <a:t>()) &gt; 0)</a:t>
            </a:r>
            <a:endParaRPr lang="zh-CN" altLang="zh-CN" dirty="0"/>
          </a:p>
          <a:p>
            <a:pPr latinLnBrk="1"/>
            <a:r>
              <a:rPr lang="en-US" altLang="zh-CN" dirty="0"/>
              <a:t>    </a:t>
            </a:r>
            <a:r>
              <a:rPr lang="en-US" altLang="zh-CN" dirty="0" smtClean="0"/>
              <a:t>{</a:t>
            </a:r>
            <a:endParaRPr lang="zh-CN" altLang="zh-CN" dirty="0"/>
          </a:p>
        </p:txBody>
      </p:sp>
    </p:spTree>
    <p:extLst>
      <p:ext uri="{BB962C8B-B14F-4D97-AF65-F5344CB8AC3E}">
        <p14:creationId xmlns:p14="http://schemas.microsoft.com/office/powerpoint/2010/main" val="3562886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a:t>
            </a:r>
            <a:r>
              <a:rPr lang="en-US" altLang="zh-CN" dirty="0" err="1"/>
              <a:t>Response.Write</a:t>
            </a:r>
            <a:r>
              <a:rPr lang="en-US" altLang="zh-CN" dirty="0"/>
              <a:t>("</a:t>
            </a:r>
            <a:r>
              <a:rPr lang="zh-CN" altLang="zh-CN" dirty="0"/>
              <a:t>用户已存在！</a:t>
            </a:r>
            <a:r>
              <a:rPr lang="en-US" altLang="zh-CN" dirty="0"/>
              <a:t>");</a:t>
            </a:r>
            <a:endParaRPr lang="zh-CN" altLang="zh-CN" dirty="0"/>
          </a:p>
          <a:p>
            <a:pPr latinLnBrk="1"/>
            <a:r>
              <a:rPr lang="en-US" altLang="zh-CN" dirty="0"/>
              <a:t>    }</a:t>
            </a:r>
            <a:endParaRPr lang="zh-CN" altLang="zh-CN" dirty="0"/>
          </a:p>
          <a:p>
            <a:pPr latinLnBrk="1"/>
            <a:r>
              <a:rPr lang="en-US" altLang="zh-CN" dirty="0"/>
              <a:t>    else</a:t>
            </a:r>
            <a:endParaRPr lang="zh-CN" altLang="zh-CN" dirty="0"/>
          </a:p>
          <a:p>
            <a:pPr latinLnBrk="1"/>
            <a:r>
              <a:rPr lang="en-US" altLang="zh-CN" dirty="0"/>
              <a:t>    {</a:t>
            </a:r>
            <a:endParaRPr lang="zh-CN" altLang="zh-CN" dirty="0"/>
          </a:p>
          <a:p>
            <a:pPr latinLnBrk="1"/>
            <a:r>
              <a:rPr lang="en-US" altLang="zh-CN" dirty="0"/>
              <a:t>        </a:t>
            </a:r>
            <a:r>
              <a:rPr lang="en-US" altLang="zh-CN" dirty="0" err="1"/>
              <a:t>Response.Write</a:t>
            </a:r>
            <a:r>
              <a:rPr lang="en-US" altLang="zh-CN" dirty="0"/>
              <a:t>("</a:t>
            </a:r>
            <a:r>
              <a:rPr lang="zh-CN" altLang="zh-CN" dirty="0"/>
              <a:t>未被注册！</a:t>
            </a:r>
            <a:r>
              <a:rPr lang="en-US" altLang="zh-CN" dirty="0"/>
              <a:t>");</a:t>
            </a:r>
            <a:endParaRPr lang="zh-CN" altLang="zh-CN" dirty="0"/>
          </a:p>
          <a:p>
            <a:pPr latinLnBrk="1"/>
            <a:r>
              <a:rPr lang="en-US" altLang="zh-CN" dirty="0"/>
              <a:t>}</a:t>
            </a:r>
            <a:endParaRPr lang="zh-CN" altLang="zh-CN" dirty="0"/>
          </a:p>
          <a:p>
            <a:pPr latinLnBrk="1"/>
            <a:r>
              <a:rPr lang="en-US" altLang="zh-CN" dirty="0" err="1"/>
              <a:t>conn.Close</a:t>
            </a:r>
            <a:r>
              <a:rPr lang="en-US" altLang="zh-CN" dirty="0"/>
              <a:t>();</a:t>
            </a:r>
            <a:endParaRPr lang="zh-CN" altLang="zh-CN" dirty="0"/>
          </a:p>
          <a:p>
            <a:pPr latinLnBrk="1"/>
            <a:r>
              <a:rPr lang="en-US" altLang="zh-CN" dirty="0"/>
              <a:t>}</a:t>
            </a:r>
            <a:endParaRPr lang="zh-CN" altLang="en-US" dirty="0"/>
          </a:p>
        </p:txBody>
      </p:sp>
    </p:spTree>
    <p:extLst>
      <p:ext uri="{BB962C8B-B14F-4D97-AF65-F5344CB8AC3E}">
        <p14:creationId xmlns:p14="http://schemas.microsoft.com/office/powerpoint/2010/main" val="4451379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en-US" altLang="zh-CN" dirty="0" err="1"/>
              <a:t>DataReader</a:t>
            </a:r>
            <a:r>
              <a:rPr lang="zh-CN" altLang="zh-CN" dirty="0"/>
              <a:t>对象</a:t>
            </a:r>
            <a:endParaRPr lang="zh-CN" altLang="en-US" dirty="0"/>
          </a:p>
        </p:txBody>
      </p:sp>
      <p:sp>
        <p:nvSpPr>
          <p:cNvPr id="3" name="内容占位符 2"/>
          <p:cNvSpPr>
            <a:spLocks noGrp="1"/>
          </p:cNvSpPr>
          <p:nvPr>
            <p:ph idx="1"/>
          </p:nvPr>
        </p:nvSpPr>
        <p:spPr/>
        <p:txBody>
          <a:bodyPr/>
          <a:lstStyle/>
          <a:p>
            <a:pPr latinLnBrk="1"/>
            <a:r>
              <a:rPr lang="en-US" altLang="zh-CN" dirty="0" smtClean="0"/>
              <a:t>      </a:t>
            </a:r>
            <a:r>
              <a:rPr lang="en-US" altLang="zh-CN" dirty="0" err="1" smtClean="0"/>
              <a:t>DataReader</a:t>
            </a:r>
            <a:r>
              <a:rPr lang="zh-CN" altLang="zh-CN" dirty="0"/>
              <a:t>对象是用于检索数据库中由行列组成的表格数据，通常数据量较大。它是以连接的方式工作的，它只允许以只读、单向的方式查看其中数据，并用</a:t>
            </a:r>
            <a:r>
              <a:rPr lang="en-US" altLang="zh-CN" dirty="0"/>
              <a:t>Command</a:t>
            </a:r>
            <a:r>
              <a:rPr lang="zh-CN" altLang="zh-CN" dirty="0"/>
              <a:t>对象的</a:t>
            </a:r>
            <a:r>
              <a:rPr lang="en-US" altLang="zh-CN" dirty="0" err="1"/>
              <a:t>ExecuteReader</a:t>
            </a:r>
            <a:r>
              <a:rPr lang="en-US" altLang="zh-CN" dirty="0"/>
              <a:t>()</a:t>
            </a:r>
            <a:r>
              <a:rPr lang="zh-CN" altLang="zh-CN" dirty="0"/>
              <a:t>方法进行实例化。由于</a:t>
            </a:r>
            <a:r>
              <a:rPr lang="en-US" altLang="zh-CN" dirty="0" err="1"/>
              <a:t>DataReader</a:t>
            </a:r>
            <a:r>
              <a:rPr lang="zh-CN" altLang="zh-CN" dirty="0"/>
              <a:t>是以单向方式顺序读取数据的，所以任何时候只缓存一条记录，这样在系统开销和性能方面都有一定优势。</a:t>
            </a:r>
          </a:p>
          <a:p>
            <a:pPr latinLnBrk="1"/>
            <a:r>
              <a:rPr lang="en-US" altLang="zh-CN" dirty="0" smtClean="0"/>
              <a:t>       </a:t>
            </a:r>
            <a:r>
              <a:rPr lang="en-US" altLang="zh-CN" dirty="0" err="1" smtClean="0"/>
              <a:t>DataReader</a:t>
            </a:r>
            <a:r>
              <a:rPr lang="zh-CN" altLang="zh-CN" dirty="0"/>
              <a:t>对象常用的方法有</a:t>
            </a:r>
            <a:r>
              <a:rPr lang="en-US" altLang="zh-CN" dirty="0"/>
              <a:t>Read</a:t>
            </a:r>
            <a:r>
              <a:rPr lang="zh-CN" altLang="zh-CN" dirty="0"/>
              <a:t>和</a:t>
            </a:r>
            <a:r>
              <a:rPr lang="en-US" altLang="zh-CN" dirty="0"/>
              <a:t>Close</a:t>
            </a:r>
            <a:r>
              <a:rPr lang="zh-CN" altLang="zh-CN" dirty="0"/>
              <a:t>。其中，</a:t>
            </a:r>
            <a:r>
              <a:rPr lang="en-US" altLang="zh-CN" dirty="0"/>
              <a:t>Read</a:t>
            </a:r>
            <a:r>
              <a:rPr lang="zh-CN" altLang="zh-CN" dirty="0"/>
              <a:t>方法可以使</a:t>
            </a:r>
            <a:r>
              <a:rPr lang="en-US" altLang="zh-CN" dirty="0" err="1"/>
              <a:t>DataReader</a:t>
            </a:r>
            <a:r>
              <a:rPr lang="zh-CN" altLang="zh-CN" dirty="0"/>
              <a:t>对象前进到下一条记录（如果有记录的话），当</a:t>
            </a:r>
            <a:r>
              <a:rPr lang="en-US" altLang="zh-CN" dirty="0"/>
              <a:t>Read()</a:t>
            </a:r>
            <a:r>
              <a:rPr lang="zh-CN" altLang="zh-CN" dirty="0"/>
              <a:t>方法返回</a:t>
            </a:r>
            <a:r>
              <a:rPr lang="en-US" altLang="zh-CN" dirty="0"/>
              <a:t>False</a:t>
            </a:r>
            <a:r>
              <a:rPr lang="zh-CN" altLang="zh-CN" dirty="0"/>
              <a:t>时，表示读到了</a:t>
            </a:r>
            <a:r>
              <a:rPr lang="en-US" altLang="zh-CN" dirty="0" err="1"/>
              <a:t>DataReader</a:t>
            </a:r>
            <a:r>
              <a:rPr lang="zh-CN" altLang="zh-CN" dirty="0"/>
              <a:t>对象的最后行；</a:t>
            </a:r>
            <a:r>
              <a:rPr lang="en-US" altLang="zh-CN" dirty="0"/>
              <a:t>Close</a:t>
            </a:r>
            <a:r>
              <a:rPr lang="zh-CN" altLang="zh-CN" dirty="0"/>
              <a:t>方法是用于关闭</a:t>
            </a:r>
            <a:r>
              <a:rPr lang="en-US" altLang="zh-CN" dirty="0" err="1"/>
              <a:t>DataReader</a:t>
            </a:r>
            <a:r>
              <a:rPr lang="zh-CN" altLang="zh-CN" dirty="0"/>
              <a:t>对象。</a:t>
            </a:r>
          </a:p>
          <a:p>
            <a:endParaRPr lang="zh-CN" altLang="en-US" dirty="0"/>
          </a:p>
        </p:txBody>
      </p:sp>
    </p:spTree>
    <p:extLst>
      <p:ext uri="{BB962C8B-B14F-4D97-AF65-F5344CB8AC3E}">
        <p14:creationId xmlns:p14="http://schemas.microsoft.com/office/powerpoint/2010/main" val="19498655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zh-CN" dirty="0"/>
              <a:t>【例</a:t>
            </a:r>
            <a:r>
              <a:rPr lang="en-US" altLang="zh-CN" dirty="0"/>
              <a:t>4-6</a:t>
            </a:r>
            <a:r>
              <a:rPr lang="zh-CN" altLang="zh-CN" dirty="0"/>
              <a:t>】利用</a:t>
            </a:r>
            <a:r>
              <a:rPr lang="en-US" altLang="zh-CN" dirty="0" err="1"/>
              <a:t>DataReader</a:t>
            </a:r>
            <a:r>
              <a:rPr lang="zh-CN" altLang="zh-CN" dirty="0"/>
              <a:t>对象和</a:t>
            </a:r>
            <a:r>
              <a:rPr lang="en-US" altLang="zh-CN" dirty="0"/>
              <a:t>Command. </a:t>
            </a:r>
            <a:r>
              <a:rPr lang="en-US" altLang="zh-CN" dirty="0" err="1"/>
              <a:t>ExecuteReader</a:t>
            </a:r>
            <a:r>
              <a:rPr lang="en-US" altLang="zh-CN" dirty="0"/>
              <a:t>()</a:t>
            </a:r>
            <a:r>
              <a:rPr lang="zh-CN" altLang="zh-CN" dirty="0"/>
              <a:t>方法读取</a:t>
            </a:r>
            <a:r>
              <a:rPr lang="en-US" altLang="zh-CN" dirty="0"/>
              <a:t>members</a:t>
            </a:r>
            <a:r>
              <a:rPr lang="zh-CN" altLang="zh-CN" dirty="0"/>
              <a:t>表中用户信息，显示在页面上，效果如图</a:t>
            </a:r>
            <a:r>
              <a:rPr lang="en-US" altLang="zh-CN" dirty="0"/>
              <a:t>4-7</a:t>
            </a:r>
            <a:r>
              <a:rPr lang="zh-CN" altLang="zh-CN" dirty="0"/>
              <a:t>所示。（</a:t>
            </a:r>
            <a:r>
              <a:rPr lang="en-US" altLang="zh-CN" dirty="0"/>
              <a:t>Ex4-6.aspx</a:t>
            </a:r>
            <a:r>
              <a:rPr lang="zh-CN" altLang="zh-CN" dirty="0"/>
              <a:t>）</a:t>
            </a:r>
          </a:p>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string </a:t>
            </a:r>
            <a:r>
              <a:rPr lang="en-US" altLang="zh-CN" dirty="0" err="1"/>
              <a:t>strcon</a:t>
            </a:r>
            <a:r>
              <a:rPr lang="en-US" altLang="zh-CN" dirty="0"/>
              <a:t> = "Provider=Microsoft.Jet.OLEDB.4.0;Data Source=|</a:t>
            </a:r>
            <a:r>
              <a:rPr lang="en-US" altLang="zh-CN" dirty="0" err="1"/>
              <a:t>DataDirectory|mydata.mdb</a:t>
            </a:r>
            <a:r>
              <a:rPr lang="en-US" altLang="zh-CN" dirty="0"/>
              <a:t>";</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string sql0 = "select </a:t>
            </a:r>
            <a:r>
              <a:rPr lang="en-US" altLang="zh-CN" dirty="0" err="1"/>
              <a:t>mid,mname,mpwd</a:t>
            </a:r>
            <a:r>
              <a:rPr lang="en-US" altLang="zh-CN" dirty="0"/>
              <a:t> from members";</a:t>
            </a:r>
            <a:endParaRPr lang="zh-CN" altLang="zh-CN" dirty="0"/>
          </a:p>
          <a:p>
            <a:pPr latinLnBrk="1"/>
            <a:r>
              <a:rPr lang="en-US" altLang="zh-CN" dirty="0"/>
              <a:t>    </a:t>
            </a:r>
            <a:r>
              <a:rPr lang="en-US" altLang="zh-CN" dirty="0" err="1"/>
              <a:t>conn.Open</a:t>
            </a:r>
            <a:r>
              <a:rPr lang="en-US" altLang="zh-CN" dirty="0"/>
              <a:t>();</a:t>
            </a:r>
            <a:endParaRPr lang="zh-CN" altLang="zh-CN" dirty="0"/>
          </a:p>
          <a:p>
            <a:pPr latinLnBrk="1"/>
            <a:r>
              <a:rPr lang="en-US" altLang="zh-CN" dirty="0"/>
              <a:t>    </a:t>
            </a:r>
            <a:r>
              <a:rPr lang="en-US" altLang="zh-CN" dirty="0" err="1"/>
              <a:t>OleDbCommand</a:t>
            </a:r>
            <a:r>
              <a:rPr lang="en-US" altLang="zh-CN" dirty="0"/>
              <a:t> </a:t>
            </a:r>
            <a:r>
              <a:rPr lang="en-US" altLang="zh-CN" dirty="0" err="1"/>
              <a:t>ocmd</a:t>
            </a:r>
            <a:r>
              <a:rPr lang="en-US" altLang="zh-CN" dirty="0"/>
              <a:t> = new </a:t>
            </a:r>
            <a:r>
              <a:rPr lang="en-US" altLang="zh-CN" dirty="0" err="1"/>
              <a:t>OleDbCommand</a:t>
            </a:r>
            <a:r>
              <a:rPr lang="en-US" altLang="zh-CN" dirty="0"/>
              <a:t>(sql0, conn);</a:t>
            </a:r>
            <a:endParaRPr lang="zh-CN" altLang="zh-CN" dirty="0"/>
          </a:p>
          <a:p>
            <a:pPr latinLnBrk="1"/>
            <a:r>
              <a:rPr lang="en-US" altLang="zh-CN" dirty="0"/>
              <a:t>    </a:t>
            </a:r>
            <a:r>
              <a:rPr lang="en-US" altLang="zh-CN" dirty="0" err="1"/>
              <a:t>OleDbDataReader</a:t>
            </a:r>
            <a:r>
              <a:rPr lang="en-US" altLang="zh-CN" dirty="0"/>
              <a:t> </a:t>
            </a:r>
            <a:r>
              <a:rPr lang="en-US" altLang="zh-CN" dirty="0" err="1"/>
              <a:t>odr</a:t>
            </a:r>
            <a:r>
              <a:rPr lang="en-US" altLang="zh-CN" dirty="0"/>
              <a:t> = </a:t>
            </a:r>
            <a:r>
              <a:rPr lang="en-US" altLang="zh-CN" dirty="0" err="1"/>
              <a:t>ocmd.ExecuteReader</a:t>
            </a:r>
            <a:r>
              <a:rPr lang="en-US" altLang="zh-CN" dirty="0" smtClean="0"/>
              <a:t>();</a:t>
            </a:r>
            <a:endParaRPr lang="zh-CN" altLang="zh-CN" dirty="0"/>
          </a:p>
        </p:txBody>
      </p:sp>
    </p:spTree>
    <p:extLst>
      <p:ext uri="{BB962C8B-B14F-4D97-AF65-F5344CB8AC3E}">
        <p14:creationId xmlns:p14="http://schemas.microsoft.com/office/powerpoint/2010/main" val="514458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while (</a:t>
            </a:r>
            <a:r>
              <a:rPr lang="en-US" altLang="zh-CN" dirty="0" err="1"/>
              <a:t>odr.Read</a:t>
            </a:r>
            <a:r>
              <a:rPr lang="en-US" altLang="zh-CN" dirty="0"/>
              <a:t>())</a:t>
            </a:r>
            <a:endParaRPr lang="zh-CN" altLang="zh-CN" dirty="0"/>
          </a:p>
          <a:p>
            <a:pPr latinLnBrk="1"/>
            <a:r>
              <a:rPr lang="en-US" altLang="zh-CN" dirty="0"/>
              <a:t>    {</a:t>
            </a:r>
            <a:endParaRPr lang="zh-CN" altLang="zh-CN" dirty="0"/>
          </a:p>
          <a:p>
            <a:pPr latinLnBrk="1"/>
            <a:r>
              <a:rPr lang="en-US" altLang="zh-CN" dirty="0"/>
              <a:t>        </a:t>
            </a:r>
            <a:r>
              <a:rPr lang="en-US" altLang="zh-CN" dirty="0" err="1"/>
              <a:t>Response.Write</a:t>
            </a:r>
            <a:r>
              <a:rPr lang="en-US" altLang="zh-CN" dirty="0"/>
              <a:t>(</a:t>
            </a:r>
            <a:r>
              <a:rPr lang="en-US" altLang="zh-CN" dirty="0" err="1"/>
              <a:t>odr</a:t>
            </a:r>
            <a:r>
              <a:rPr lang="en-US" altLang="zh-CN" dirty="0"/>
              <a:t>["mid"] + "&amp;</a:t>
            </a:r>
            <a:r>
              <a:rPr lang="en-US" altLang="zh-CN" dirty="0" err="1"/>
              <a:t>nbsp</a:t>
            </a:r>
            <a:r>
              <a:rPr lang="en-US" altLang="zh-CN" dirty="0"/>
              <a:t>;&amp;</a:t>
            </a:r>
            <a:r>
              <a:rPr lang="en-US" altLang="zh-CN" dirty="0" err="1"/>
              <a:t>nbsp</a:t>
            </a:r>
            <a:r>
              <a:rPr lang="en-US" altLang="zh-CN" dirty="0"/>
              <a:t>;" + </a:t>
            </a:r>
            <a:r>
              <a:rPr lang="en-US" altLang="zh-CN" dirty="0" err="1"/>
              <a:t>odr</a:t>
            </a:r>
            <a:r>
              <a:rPr lang="en-US" altLang="zh-CN" dirty="0"/>
              <a:t>["</a:t>
            </a:r>
            <a:r>
              <a:rPr lang="en-US" altLang="zh-CN" dirty="0" err="1"/>
              <a:t>mname</a:t>
            </a:r>
            <a:r>
              <a:rPr lang="en-US" altLang="zh-CN" dirty="0"/>
              <a:t>"] + "&amp;</a:t>
            </a:r>
            <a:r>
              <a:rPr lang="en-US" altLang="zh-CN" dirty="0" err="1"/>
              <a:t>nbsp</a:t>
            </a:r>
            <a:r>
              <a:rPr lang="en-US" altLang="zh-CN" dirty="0"/>
              <a:t>;&amp;</a:t>
            </a:r>
            <a:r>
              <a:rPr lang="en-US" altLang="zh-CN" dirty="0" err="1"/>
              <a:t>nbsp</a:t>
            </a:r>
            <a:r>
              <a:rPr lang="en-US" altLang="zh-CN" dirty="0"/>
              <a:t>;" + </a:t>
            </a:r>
            <a:r>
              <a:rPr lang="en-US" altLang="zh-CN" dirty="0" err="1"/>
              <a:t>odr</a:t>
            </a:r>
            <a:r>
              <a:rPr lang="en-US" altLang="zh-CN" dirty="0"/>
              <a:t>["</a:t>
            </a:r>
            <a:r>
              <a:rPr lang="en-US" altLang="zh-CN" dirty="0" err="1"/>
              <a:t>mpwd</a:t>
            </a:r>
            <a:r>
              <a:rPr lang="en-US" altLang="zh-CN" dirty="0"/>
              <a:t>"]);</a:t>
            </a:r>
            <a:endParaRPr lang="zh-CN" altLang="zh-CN" dirty="0"/>
          </a:p>
          <a:p>
            <a:pPr latinLnBrk="1"/>
            <a:r>
              <a:rPr lang="en-US" altLang="zh-CN" dirty="0"/>
              <a:t>        </a:t>
            </a:r>
            <a:r>
              <a:rPr lang="en-US" altLang="zh-CN" dirty="0" err="1"/>
              <a:t>Response.Write</a:t>
            </a:r>
            <a:r>
              <a:rPr lang="en-US" altLang="zh-CN" dirty="0"/>
              <a:t>("&lt;</a:t>
            </a:r>
            <a:r>
              <a:rPr lang="en-US" altLang="zh-CN" dirty="0" err="1"/>
              <a:t>br</a:t>
            </a:r>
            <a:r>
              <a:rPr lang="en-US" altLang="zh-CN" dirty="0"/>
              <a:t>&gt;");</a:t>
            </a:r>
            <a:endParaRPr lang="zh-CN" altLang="zh-CN" dirty="0"/>
          </a:p>
          <a:p>
            <a:pPr latinLnBrk="1"/>
            <a:r>
              <a:rPr lang="en-US" altLang="zh-CN" dirty="0"/>
              <a:t>    }</a:t>
            </a:r>
            <a:endParaRPr lang="zh-CN" altLang="zh-CN" dirty="0"/>
          </a:p>
          <a:p>
            <a:pPr latinLnBrk="1"/>
            <a:r>
              <a:rPr lang="en-US" altLang="zh-CN" dirty="0"/>
              <a:t>    </a:t>
            </a:r>
            <a:r>
              <a:rPr lang="en-US" altLang="zh-CN" dirty="0" err="1"/>
              <a:t>odr.Close</a:t>
            </a:r>
            <a:r>
              <a:rPr lang="en-US" altLang="zh-CN" dirty="0"/>
              <a:t>();</a:t>
            </a:r>
            <a:endParaRPr lang="zh-CN" altLang="zh-CN" dirty="0"/>
          </a:p>
          <a:p>
            <a:pPr latinLnBrk="1"/>
            <a:r>
              <a:rPr lang="en-US" altLang="zh-CN" dirty="0"/>
              <a:t>    </a:t>
            </a:r>
            <a:r>
              <a:rPr lang="en-US" altLang="zh-CN" dirty="0" err="1"/>
              <a:t>conn.Close</a:t>
            </a:r>
            <a:r>
              <a:rPr lang="en-US" altLang="zh-CN" dirty="0"/>
              <a:t>();</a:t>
            </a:r>
            <a:endParaRPr lang="zh-CN" altLang="zh-CN" dirty="0"/>
          </a:p>
          <a:p>
            <a:pPr latinLnBrk="1"/>
            <a:r>
              <a:rPr lang="en-US" altLang="zh-CN" dirty="0"/>
              <a:t>}</a:t>
            </a:r>
            <a:endParaRPr lang="zh-CN" altLang="en-US" dirty="0"/>
          </a:p>
        </p:txBody>
      </p:sp>
    </p:spTree>
    <p:extLst>
      <p:ext uri="{BB962C8B-B14F-4D97-AF65-F5344CB8AC3E}">
        <p14:creationId xmlns:p14="http://schemas.microsoft.com/office/powerpoint/2010/main" val="38814110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en-US" altLang="zh-CN" dirty="0" err="1"/>
              <a:t>DataSet</a:t>
            </a:r>
            <a:r>
              <a:rPr lang="zh-CN" altLang="zh-CN" dirty="0"/>
              <a:t>对象</a:t>
            </a:r>
            <a:endParaRPr lang="zh-CN" altLang="en-US" dirty="0"/>
          </a:p>
        </p:txBody>
      </p:sp>
      <p:sp>
        <p:nvSpPr>
          <p:cNvPr id="3" name="内容占位符 2"/>
          <p:cNvSpPr>
            <a:spLocks noGrp="1"/>
          </p:cNvSpPr>
          <p:nvPr>
            <p:ph idx="1"/>
          </p:nvPr>
        </p:nvSpPr>
        <p:spPr/>
        <p:txBody>
          <a:bodyPr/>
          <a:lstStyle/>
          <a:p>
            <a:pPr latinLnBrk="1"/>
            <a:r>
              <a:rPr lang="en-US" altLang="zh-CN" dirty="0" smtClean="0"/>
              <a:t>      </a:t>
            </a:r>
            <a:r>
              <a:rPr lang="en-US" altLang="zh-CN" dirty="0" err="1" smtClean="0"/>
              <a:t>DataSet</a:t>
            </a:r>
            <a:r>
              <a:rPr lang="zh-CN" altLang="zh-CN" dirty="0"/>
              <a:t>对象是支持</a:t>
            </a:r>
            <a:r>
              <a:rPr lang="en-US" altLang="zh-CN" dirty="0"/>
              <a:t>ADO.NET</a:t>
            </a:r>
            <a:r>
              <a:rPr lang="zh-CN" altLang="zh-CN" dirty="0"/>
              <a:t>断开式、分布式数据方案的核心对象，它可以视为内存中的数据库，用于存储从数据库查询到的数据结果。</a:t>
            </a:r>
            <a:r>
              <a:rPr lang="en-US" altLang="zh-CN" dirty="0" err="1"/>
              <a:t>DataSet</a:t>
            </a:r>
            <a:r>
              <a:rPr lang="zh-CN" altLang="zh-CN" dirty="0"/>
              <a:t>对象本身没有和数据库联机的能力，它只是一个临时存放数据的容器，数据的存取都是透过数据操作组件来执行，所以数据操作组件可以说是</a:t>
            </a:r>
            <a:r>
              <a:rPr lang="en-US" altLang="zh-CN" dirty="0" err="1"/>
              <a:t>DataSet</a:t>
            </a:r>
            <a:r>
              <a:rPr lang="zh-CN" altLang="zh-CN" dirty="0"/>
              <a:t>和数据库之间的沟通桥梁。</a:t>
            </a:r>
          </a:p>
          <a:p>
            <a:pPr latinLnBrk="1"/>
            <a:r>
              <a:rPr lang="en-US" altLang="zh-CN" dirty="0" smtClean="0"/>
              <a:t>       </a:t>
            </a:r>
            <a:r>
              <a:rPr lang="en-US" altLang="zh-CN" dirty="0" err="1" smtClean="0"/>
              <a:t>DataSet</a:t>
            </a:r>
            <a:r>
              <a:rPr lang="zh-CN" altLang="zh-CN" dirty="0"/>
              <a:t>是一个完整的数据集合，它包括数据表、数据表关联、限制、记录和字段等</a:t>
            </a:r>
            <a:r>
              <a:rPr lang="zh-CN" altLang="zh-CN" dirty="0" smtClean="0"/>
              <a:t>，是</a:t>
            </a:r>
            <a:r>
              <a:rPr lang="zh-CN" altLang="zh-CN" dirty="0"/>
              <a:t>一个不依赖于数据库的独立数据集合，即它在获得数据库信息后便立即和数据库断开连接，等到再次操作数据库内容时才会再建立连接。这种断开式的数据访问大大减少了程序和数据库之间的连接，减轻了服务器负载</a:t>
            </a:r>
            <a:r>
              <a:rPr lang="zh-CN" altLang="zh-CN" dirty="0" smtClean="0"/>
              <a:t>。</a:t>
            </a:r>
            <a:endParaRPr lang="zh-CN" altLang="en-US" dirty="0"/>
          </a:p>
        </p:txBody>
      </p:sp>
    </p:spTree>
    <p:extLst>
      <p:ext uri="{BB962C8B-B14F-4D97-AF65-F5344CB8AC3E}">
        <p14:creationId xmlns:p14="http://schemas.microsoft.com/office/powerpoint/2010/main" val="1667229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271135046"/>
              </p:ext>
            </p:extLst>
          </p:nvPr>
        </p:nvGraphicFramePr>
        <p:xfrm>
          <a:off x="1136073" y="2202871"/>
          <a:ext cx="7772400" cy="3048000"/>
        </p:xfrm>
        <a:graphic>
          <a:graphicData uri="http://schemas.openxmlformats.org/drawingml/2006/table">
            <a:tbl>
              <a:tblPr firstRow="1" firstCol="1" bandRow="1">
                <a:tableStyleId>{5C22544A-7EE6-4342-B048-85BDC9FD1C3A}</a:tableStyleId>
              </a:tblPr>
              <a:tblGrid>
                <a:gridCol w="1759324"/>
                <a:gridCol w="6013076"/>
              </a:tblGrid>
              <a:tr h="688388">
                <a:tc>
                  <a:txBody>
                    <a:bodyPr/>
                    <a:lstStyle/>
                    <a:p>
                      <a:pPr algn="ctr" latinLnBrk="1">
                        <a:lnSpc>
                          <a:spcPct val="150000"/>
                        </a:lnSpc>
                        <a:spcAft>
                          <a:spcPts val="0"/>
                        </a:spcAft>
                      </a:pPr>
                      <a:r>
                        <a:rPr lang="zh-CN" sz="2000" kern="100">
                          <a:effectLst/>
                        </a:rPr>
                        <a:t>对</a:t>
                      </a:r>
                      <a:r>
                        <a:rPr lang="en-US" sz="2000" kern="100">
                          <a:effectLst/>
                        </a:rPr>
                        <a:t>  </a:t>
                      </a:r>
                      <a:r>
                        <a:rPr lang="zh-CN" sz="2000" kern="100">
                          <a:effectLst/>
                        </a:rPr>
                        <a:t>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说</a:t>
                      </a:r>
                      <a:r>
                        <a:rPr lang="en-US" sz="2000" kern="100">
                          <a:effectLst/>
                        </a:rPr>
                        <a:t>  </a:t>
                      </a:r>
                      <a:r>
                        <a:rPr lang="zh-CN" sz="2000" kern="100">
                          <a:effectLst/>
                        </a:rPr>
                        <a:t>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89903">
                <a:tc>
                  <a:txBody>
                    <a:bodyPr/>
                    <a:lstStyle/>
                    <a:p>
                      <a:pPr algn="ctr" latinLnBrk="1">
                        <a:lnSpc>
                          <a:spcPct val="150000"/>
                        </a:lnSpc>
                        <a:spcAft>
                          <a:spcPts val="0"/>
                        </a:spcAft>
                      </a:pPr>
                      <a:r>
                        <a:rPr lang="en-US" sz="1600" kern="100">
                          <a:effectLst/>
                        </a:rPr>
                        <a:t>DataTable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表格对象，可结合</a:t>
                      </a:r>
                      <a:r>
                        <a:rPr lang="en-US" sz="1600" kern="100">
                          <a:effectLst/>
                        </a:rPr>
                        <a:t>DataAdapter</a:t>
                      </a:r>
                      <a:r>
                        <a:rPr lang="zh-CN" sz="1600" kern="100">
                          <a:effectLst/>
                        </a:rPr>
                        <a:t>对象的</a:t>
                      </a:r>
                      <a:r>
                        <a:rPr lang="en-US" sz="1600" kern="100">
                          <a:effectLst/>
                        </a:rPr>
                        <a:t>Fill</a:t>
                      </a:r>
                      <a:r>
                        <a:rPr lang="zh-CN" sz="1600" kern="100">
                          <a:effectLst/>
                        </a:rPr>
                        <a:t>方法使用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89903">
                <a:tc>
                  <a:txBody>
                    <a:bodyPr/>
                    <a:lstStyle/>
                    <a:p>
                      <a:pPr algn="ctr" latinLnBrk="1">
                        <a:lnSpc>
                          <a:spcPct val="150000"/>
                        </a:lnSpc>
                        <a:spcAft>
                          <a:spcPts val="0"/>
                        </a:spcAft>
                      </a:pPr>
                      <a:r>
                        <a:rPr lang="en-US" sz="1600" kern="100">
                          <a:effectLst/>
                        </a:rPr>
                        <a:t>DataRow</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en-US" sz="1600" kern="100">
                          <a:effectLst/>
                        </a:rPr>
                        <a:t>DataTable</a:t>
                      </a:r>
                      <a:r>
                        <a:rPr lang="zh-CN" sz="1600" kern="100">
                          <a:effectLst/>
                        </a:rPr>
                        <a:t>对象中的记录行，表示表中包含的实际数据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89903">
                <a:tc>
                  <a:txBody>
                    <a:bodyPr/>
                    <a:lstStyle/>
                    <a:p>
                      <a:pPr algn="ctr" latinLnBrk="1">
                        <a:lnSpc>
                          <a:spcPct val="150000"/>
                        </a:lnSpc>
                        <a:spcAft>
                          <a:spcPts val="0"/>
                        </a:spcAft>
                      </a:pPr>
                      <a:r>
                        <a:rPr lang="en-US" sz="1600" kern="100">
                          <a:effectLst/>
                        </a:rPr>
                        <a:t>DataColumn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en-US" sz="1600" kern="100">
                          <a:effectLst/>
                        </a:rPr>
                        <a:t>DataTable</a:t>
                      </a:r>
                      <a:r>
                        <a:rPr lang="zh-CN" sz="1600" kern="100">
                          <a:effectLst/>
                        </a:rPr>
                        <a:t>对象对应的列和约束规则</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89903">
                <a:tc>
                  <a:txBody>
                    <a:bodyPr/>
                    <a:lstStyle/>
                    <a:p>
                      <a:pPr algn="ctr" latinLnBrk="1">
                        <a:lnSpc>
                          <a:spcPct val="150000"/>
                        </a:lnSpc>
                        <a:spcAft>
                          <a:spcPts val="0"/>
                        </a:spcAft>
                      </a:pPr>
                      <a:r>
                        <a:rPr lang="en-US" sz="1600" kern="100">
                          <a:effectLst/>
                        </a:rPr>
                        <a:t>DataRelation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描述不同</a:t>
                      </a:r>
                      <a:r>
                        <a:rPr lang="en-US" sz="1600" kern="100" dirty="0" err="1">
                          <a:effectLst/>
                        </a:rPr>
                        <a:t>DataTable</a:t>
                      </a:r>
                      <a:r>
                        <a:rPr lang="zh-CN" sz="1600" kern="100" dirty="0">
                          <a:effectLst/>
                        </a:rPr>
                        <a:t>对象间的关联</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1623625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en-US" altLang="zh-CN" dirty="0" err="1"/>
              <a:t>DataAdapter</a:t>
            </a:r>
            <a:r>
              <a:rPr lang="zh-CN" altLang="zh-CN" dirty="0"/>
              <a:t>对象</a:t>
            </a:r>
            <a:endParaRPr lang="zh-CN" altLang="en-US" dirty="0"/>
          </a:p>
        </p:txBody>
      </p:sp>
      <p:sp>
        <p:nvSpPr>
          <p:cNvPr id="3" name="内容占位符 2"/>
          <p:cNvSpPr>
            <a:spLocks noGrp="1"/>
          </p:cNvSpPr>
          <p:nvPr>
            <p:ph idx="1"/>
          </p:nvPr>
        </p:nvSpPr>
        <p:spPr/>
        <p:txBody>
          <a:bodyPr/>
          <a:lstStyle/>
          <a:p>
            <a:pPr latinLnBrk="1"/>
            <a:r>
              <a:rPr lang="en-US" altLang="zh-CN" dirty="0" smtClean="0"/>
              <a:t>      </a:t>
            </a:r>
            <a:r>
              <a:rPr lang="zh-CN" altLang="zh-CN" dirty="0" smtClean="0"/>
              <a:t>由于</a:t>
            </a:r>
            <a:r>
              <a:rPr lang="en-US" altLang="zh-CN" dirty="0" err="1"/>
              <a:t>DataSet</a:t>
            </a:r>
            <a:r>
              <a:rPr lang="zh-CN" altLang="zh-CN" dirty="0"/>
              <a:t>对象没有和数据库联机的能力，为了获取和更新数据库内容，它必须借助于数据适配器</a:t>
            </a:r>
            <a:r>
              <a:rPr lang="en-US" altLang="zh-CN" dirty="0" err="1"/>
              <a:t>DataAdapter</a:t>
            </a:r>
            <a:r>
              <a:rPr lang="zh-CN" altLang="zh-CN" dirty="0"/>
              <a:t>对象。对于</a:t>
            </a:r>
            <a:r>
              <a:rPr lang="en-US" altLang="zh-CN" dirty="0" err="1"/>
              <a:t>DataSet</a:t>
            </a:r>
            <a:r>
              <a:rPr lang="zh-CN" altLang="zh-CN" dirty="0"/>
              <a:t>来说，</a:t>
            </a:r>
            <a:r>
              <a:rPr lang="en-US" altLang="zh-CN" dirty="0" err="1"/>
              <a:t>DataAdapter</a:t>
            </a:r>
            <a:r>
              <a:rPr lang="zh-CN" altLang="zh-CN" dirty="0"/>
              <a:t>就像是搬运工，它把数据从数据库搬运到</a:t>
            </a:r>
            <a:r>
              <a:rPr lang="en-US" altLang="zh-CN" dirty="0" err="1"/>
              <a:t>DataSet</a:t>
            </a:r>
            <a:r>
              <a:rPr lang="zh-CN" altLang="zh-CN" dirty="0"/>
              <a:t>中，</a:t>
            </a:r>
            <a:r>
              <a:rPr lang="en-US" altLang="zh-CN" dirty="0" err="1"/>
              <a:t>DataSet</a:t>
            </a:r>
            <a:r>
              <a:rPr lang="zh-CN" altLang="zh-CN" dirty="0"/>
              <a:t>中的数据有变动时，它又可以将之反映到数据库。</a:t>
            </a:r>
          </a:p>
          <a:p>
            <a:pPr latinLnBrk="1"/>
            <a:r>
              <a:rPr lang="en-US" altLang="zh-CN" dirty="0" smtClean="0"/>
              <a:t>        </a:t>
            </a:r>
            <a:r>
              <a:rPr lang="en-US" altLang="zh-CN" dirty="0" err="1" smtClean="0"/>
              <a:t>DataAdapter</a:t>
            </a:r>
            <a:r>
              <a:rPr lang="zh-CN" altLang="zh-CN" dirty="0"/>
              <a:t>对象的常用方法有</a:t>
            </a:r>
            <a:r>
              <a:rPr lang="en-US" altLang="zh-CN" dirty="0"/>
              <a:t>Fill</a:t>
            </a:r>
            <a:r>
              <a:rPr lang="zh-CN" altLang="zh-CN" dirty="0"/>
              <a:t>和</a:t>
            </a:r>
            <a:r>
              <a:rPr lang="en-US" altLang="zh-CN" dirty="0"/>
              <a:t>Dispose</a:t>
            </a:r>
            <a:r>
              <a:rPr lang="zh-CN" altLang="zh-CN" dirty="0"/>
              <a:t>。其中，</a:t>
            </a:r>
            <a:r>
              <a:rPr lang="en-US" altLang="zh-CN" dirty="0"/>
              <a:t>Fill</a:t>
            </a:r>
            <a:r>
              <a:rPr lang="zh-CN" altLang="zh-CN" dirty="0"/>
              <a:t>方法将从数据库中读取的数据填充到相应的</a:t>
            </a:r>
            <a:r>
              <a:rPr lang="en-US" altLang="zh-CN" dirty="0" err="1"/>
              <a:t>DataSet</a:t>
            </a:r>
            <a:r>
              <a:rPr lang="zh-CN" altLang="zh-CN" dirty="0"/>
              <a:t>对象中；</a:t>
            </a:r>
            <a:r>
              <a:rPr lang="en-US" altLang="zh-CN" dirty="0"/>
              <a:t>Dispose</a:t>
            </a:r>
            <a:r>
              <a:rPr lang="zh-CN" altLang="zh-CN" dirty="0"/>
              <a:t>方法可以删除</a:t>
            </a:r>
            <a:r>
              <a:rPr lang="en-US" altLang="zh-CN" dirty="0" err="1"/>
              <a:t>DataAdapter</a:t>
            </a:r>
            <a:r>
              <a:rPr lang="zh-CN" altLang="zh-CN" dirty="0"/>
              <a:t>对象。</a:t>
            </a:r>
          </a:p>
          <a:p>
            <a:endParaRPr lang="zh-CN" altLang="en-US" dirty="0"/>
          </a:p>
        </p:txBody>
      </p:sp>
    </p:spTree>
    <p:extLst>
      <p:ext uri="{BB962C8B-B14F-4D97-AF65-F5344CB8AC3E}">
        <p14:creationId xmlns:p14="http://schemas.microsoft.com/office/powerpoint/2010/main" val="19688103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4-7</a:t>
            </a:r>
            <a:r>
              <a:rPr lang="zh-CN" altLang="zh-CN" dirty="0"/>
              <a:t>】利用</a:t>
            </a:r>
            <a:r>
              <a:rPr lang="en-US" altLang="zh-CN" dirty="0" err="1"/>
              <a:t>DataAdapter</a:t>
            </a:r>
            <a:r>
              <a:rPr lang="zh-CN" altLang="zh-CN" dirty="0"/>
              <a:t>和</a:t>
            </a:r>
            <a:r>
              <a:rPr lang="en-US" altLang="zh-CN" dirty="0" err="1"/>
              <a:t>DataSet</a:t>
            </a:r>
            <a:r>
              <a:rPr lang="zh-CN" altLang="zh-CN" dirty="0"/>
              <a:t>对象读取</a:t>
            </a:r>
            <a:r>
              <a:rPr lang="en-US" altLang="zh-CN" dirty="0"/>
              <a:t>members</a:t>
            </a:r>
            <a:r>
              <a:rPr lang="zh-CN" altLang="zh-CN" dirty="0"/>
              <a:t>表中用户信息，并将用户信息绑定到</a:t>
            </a:r>
            <a:r>
              <a:rPr lang="en-US" altLang="zh-CN" dirty="0" err="1"/>
              <a:t>GridView</a:t>
            </a:r>
            <a:r>
              <a:rPr lang="zh-CN" altLang="zh-CN" dirty="0"/>
              <a:t>控件上，显示效果如图</a:t>
            </a:r>
            <a:r>
              <a:rPr lang="en-US" altLang="zh-CN" dirty="0"/>
              <a:t>4-8</a:t>
            </a:r>
            <a:r>
              <a:rPr lang="zh-CN" altLang="zh-CN" dirty="0"/>
              <a:t>所示。（</a:t>
            </a:r>
            <a:r>
              <a:rPr lang="en-US" altLang="zh-CN" dirty="0"/>
              <a:t>Ex4-7.aspx</a:t>
            </a:r>
            <a:r>
              <a:rPr lang="zh-CN" altLang="zh-CN" dirty="0"/>
              <a:t>）</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4988" y="2847975"/>
            <a:ext cx="5561360" cy="3469698"/>
          </a:xfrm>
          <a:prstGeom prst="rect">
            <a:avLst/>
          </a:prstGeom>
        </p:spPr>
      </p:pic>
    </p:spTree>
    <p:extLst>
      <p:ext uri="{BB962C8B-B14F-4D97-AF65-F5344CB8AC3E}">
        <p14:creationId xmlns:p14="http://schemas.microsoft.com/office/powerpoint/2010/main" val="3888547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a:t>
            </a:r>
            <a:r>
              <a:rPr lang="zh-CN" altLang="zh-CN" dirty="0"/>
              <a:t>情景分析</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在</a:t>
            </a:r>
            <a:r>
              <a:rPr lang="zh-CN" altLang="zh-CN" dirty="0"/>
              <a:t>企业网站的开发过程中，运用</a:t>
            </a:r>
            <a:r>
              <a:rPr lang="en-US" altLang="zh-CN" dirty="0"/>
              <a:t>ADO.NET</a:t>
            </a:r>
            <a:r>
              <a:rPr lang="zh-CN" altLang="zh-CN" dirty="0"/>
              <a:t>对后台数据库进行数据管理的操作十分普遍。本章将围绕网站的会员注册、会员信息查询、会员信息修改，以及删除会员信息等常见的数据管理进行介绍，通过会员信息浏览、会员注册信息添加、会员修改密码和会员管理等实例的具体操作，详细讲解</a:t>
            </a:r>
            <a:r>
              <a:rPr lang="en-US" altLang="zh-CN" dirty="0"/>
              <a:t>ADO.NET</a:t>
            </a:r>
            <a:r>
              <a:rPr lang="zh-CN" altLang="zh-CN" dirty="0"/>
              <a:t>常用对象和</a:t>
            </a:r>
            <a:r>
              <a:rPr lang="en-US" altLang="zh-CN" dirty="0"/>
              <a:t>SQL</a:t>
            </a:r>
            <a:r>
              <a:rPr lang="zh-CN" altLang="zh-CN" dirty="0"/>
              <a:t>标准化查询命令的相关知识</a:t>
            </a:r>
            <a:r>
              <a:rPr lang="zh-CN" altLang="zh-CN" dirty="0" smtClean="0"/>
              <a:t>。</a:t>
            </a:r>
            <a:endParaRPr lang="en-US" altLang="zh-CN" dirty="0" smtClean="0"/>
          </a:p>
          <a:p>
            <a:r>
              <a:rPr lang="en-US" altLang="zh-CN" dirty="0" smtClean="0"/>
              <a:t>      </a:t>
            </a:r>
            <a:r>
              <a:rPr lang="zh-CN" altLang="zh-CN" dirty="0" smtClean="0"/>
              <a:t>本章</a:t>
            </a:r>
            <a:r>
              <a:rPr lang="zh-CN" altLang="zh-CN" dirty="0"/>
              <a:t>以后内容要不断使用到数据库知识，为了方便描述，教材主要采用</a:t>
            </a:r>
            <a:r>
              <a:rPr lang="en-US" altLang="zh-CN" dirty="0"/>
              <a:t>Access</a:t>
            </a:r>
            <a:r>
              <a:rPr lang="zh-CN" altLang="zh-CN" dirty="0"/>
              <a:t>数据库，并简单介绍</a:t>
            </a:r>
            <a:r>
              <a:rPr lang="en-US" altLang="zh-CN" dirty="0"/>
              <a:t>SQL SERVER</a:t>
            </a:r>
            <a:r>
              <a:rPr lang="zh-CN" altLang="zh-CN" dirty="0"/>
              <a:t>数据库连接方法。</a:t>
            </a:r>
            <a:endParaRPr lang="zh-CN" altLang="en-US" dirty="0"/>
          </a:p>
        </p:txBody>
      </p:sp>
    </p:spTree>
    <p:extLst>
      <p:ext uri="{BB962C8B-B14F-4D97-AF65-F5344CB8AC3E}">
        <p14:creationId xmlns:p14="http://schemas.microsoft.com/office/powerpoint/2010/main" val="36397608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string </a:t>
            </a:r>
            <a:r>
              <a:rPr lang="en-US" altLang="zh-CN" dirty="0" err="1"/>
              <a:t>strcon</a:t>
            </a:r>
            <a:r>
              <a:rPr lang="en-US" altLang="zh-CN" dirty="0"/>
              <a:t> = "Provider=Microsoft.Jet.OLEDB.4.0;Data Source=|</a:t>
            </a:r>
            <a:r>
              <a:rPr lang="en-US" altLang="zh-CN" dirty="0" err="1"/>
              <a:t>DataDirectory|mydata.mdb</a:t>
            </a:r>
            <a:r>
              <a:rPr lang="en-US" altLang="zh-CN" dirty="0"/>
              <a:t>";</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string sql0 = "select * from members order by mid </a:t>
            </a:r>
            <a:r>
              <a:rPr lang="en-US" altLang="zh-CN" dirty="0" err="1"/>
              <a:t>asc</a:t>
            </a:r>
            <a:r>
              <a:rPr lang="en-US" altLang="zh-CN" dirty="0"/>
              <a:t>";</a:t>
            </a:r>
            <a:endParaRPr lang="zh-CN" altLang="zh-CN" dirty="0"/>
          </a:p>
          <a:p>
            <a:pPr latinLnBrk="1"/>
            <a:r>
              <a:rPr lang="en-US" altLang="zh-CN" dirty="0"/>
              <a:t>    </a:t>
            </a:r>
            <a:r>
              <a:rPr lang="en-US" altLang="zh-CN" dirty="0" err="1"/>
              <a:t>OleDbDataAdapter</a:t>
            </a:r>
            <a:r>
              <a:rPr lang="en-US" altLang="zh-CN" dirty="0"/>
              <a:t> </a:t>
            </a:r>
            <a:r>
              <a:rPr lang="en-US" altLang="zh-CN" dirty="0" err="1"/>
              <a:t>oda</a:t>
            </a:r>
            <a:r>
              <a:rPr lang="en-US" altLang="zh-CN" dirty="0"/>
              <a:t> = new </a:t>
            </a:r>
            <a:r>
              <a:rPr lang="en-US" altLang="zh-CN" dirty="0" err="1"/>
              <a:t>OleDbDataAdapter</a:t>
            </a:r>
            <a:r>
              <a:rPr lang="en-US" altLang="zh-CN" dirty="0"/>
              <a:t>(sql0, conn);</a:t>
            </a:r>
            <a:endParaRPr lang="zh-CN" altLang="zh-CN" dirty="0"/>
          </a:p>
          <a:p>
            <a:pPr latinLnBrk="1"/>
            <a:r>
              <a:rPr lang="en-US" altLang="zh-CN" dirty="0"/>
              <a:t>    </a:t>
            </a:r>
            <a:r>
              <a:rPr lang="en-US" altLang="zh-CN" dirty="0" err="1"/>
              <a:t>DataSet</a:t>
            </a:r>
            <a:r>
              <a:rPr lang="en-US" altLang="zh-CN" dirty="0"/>
              <a:t> ds = new </a:t>
            </a:r>
            <a:r>
              <a:rPr lang="en-US" altLang="zh-CN" dirty="0" err="1"/>
              <a:t>DataSet</a:t>
            </a:r>
            <a:r>
              <a:rPr lang="en-US" altLang="zh-CN" dirty="0"/>
              <a:t>();</a:t>
            </a:r>
            <a:endParaRPr lang="zh-CN" altLang="zh-CN" dirty="0"/>
          </a:p>
          <a:p>
            <a:pPr latinLnBrk="1"/>
            <a:r>
              <a:rPr lang="en-US" altLang="zh-CN" dirty="0"/>
              <a:t>    </a:t>
            </a:r>
            <a:r>
              <a:rPr lang="en-US" altLang="zh-CN" dirty="0" err="1"/>
              <a:t>oda.Fill</a:t>
            </a:r>
            <a:r>
              <a:rPr lang="en-US" altLang="zh-CN" dirty="0"/>
              <a:t>(ds);</a:t>
            </a:r>
            <a:endParaRPr lang="zh-CN" altLang="zh-CN" dirty="0"/>
          </a:p>
          <a:p>
            <a:pPr latinLnBrk="1"/>
            <a:r>
              <a:rPr lang="en-US" altLang="zh-CN" dirty="0"/>
              <a:t>    </a:t>
            </a:r>
            <a:r>
              <a:rPr lang="en-US" altLang="zh-CN" dirty="0" err="1"/>
              <a:t>gdvmem.DataSource</a:t>
            </a:r>
            <a:r>
              <a:rPr lang="en-US" altLang="zh-CN" dirty="0"/>
              <a:t> = ds;</a:t>
            </a:r>
            <a:endParaRPr lang="zh-CN" altLang="zh-CN" dirty="0"/>
          </a:p>
          <a:p>
            <a:pPr latinLnBrk="1"/>
            <a:r>
              <a:rPr lang="en-US" altLang="zh-CN" dirty="0"/>
              <a:t>    </a:t>
            </a:r>
            <a:r>
              <a:rPr lang="en-US" altLang="zh-CN" dirty="0" err="1"/>
              <a:t>gdvmem.DataBind</a:t>
            </a:r>
            <a:r>
              <a:rPr lang="en-US" altLang="zh-CN" dirty="0"/>
              <a:t>();</a:t>
            </a:r>
            <a:endParaRPr lang="zh-CN" altLang="en-US" dirty="0"/>
          </a:p>
        </p:txBody>
      </p:sp>
    </p:spTree>
    <p:extLst>
      <p:ext uri="{BB962C8B-B14F-4D97-AF65-F5344CB8AC3E}">
        <p14:creationId xmlns:p14="http://schemas.microsoft.com/office/powerpoint/2010/main" val="35597907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 </a:t>
            </a:r>
            <a:r>
              <a:rPr lang="zh-CN" altLang="zh-CN" dirty="0"/>
              <a:t>会员注册信息管理</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会员</a:t>
            </a:r>
            <a:r>
              <a:rPr lang="zh-CN" altLang="zh-CN" dirty="0"/>
              <a:t>注册信息管理是动态网站十分常见的功能，它包括会员信息的浏览、添加、删除和修改等功能。</a:t>
            </a:r>
            <a:endParaRPr lang="zh-CN" altLang="en-US" dirty="0"/>
          </a:p>
        </p:txBody>
      </p:sp>
    </p:spTree>
    <p:extLst>
      <p:ext uri="{BB962C8B-B14F-4D97-AF65-F5344CB8AC3E}">
        <p14:creationId xmlns:p14="http://schemas.microsoft.com/office/powerpoint/2010/main" val="26876857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zh-CN" dirty="0"/>
              <a:t>会员注册信息浏览</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网站</a:t>
            </a:r>
            <a:r>
              <a:rPr lang="zh-CN" altLang="zh-CN" dirty="0"/>
              <a:t>中的会员信息浏览方式常见的有两种：一种是用表格的形式浏览全部会员信息，每个会员信息占一行；另一种是用页面浏览指定会员信息，一次显示一个会员。第一种方式在</a:t>
            </a:r>
            <a:r>
              <a:rPr lang="en-US" altLang="zh-CN" dirty="0" err="1"/>
              <a:t>DataAdapter</a:t>
            </a:r>
            <a:r>
              <a:rPr lang="zh-CN" altLang="zh-CN" dirty="0"/>
              <a:t>的例子中已有介绍，这里采用第二种方式来介绍。</a:t>
            </a:r>
          </a:p>
          <a:p>
            <a:pPr latinLnBrk="1"/>
            <a:r>
              <a:rPr lang="zh-CN" altLang="zh-CN" dirty="0"/>
              <a:t>（</a:t>
            </a:r>
            <a:r>
              <a:rPr lang="en-US" altLang="zh-CN" dirty="0"/>
              <a:t>1</a:t>
            </a:r>
            <a:r>
              <a:rPr lang="zh-CN" altLang="zh-CN" dirty="0"/>
              <a:t>）新建一个</a:t>
            </a:r>
            <a:r>
              <a:rPr lang="en-US" altLang="zh-CN" dirty="0"/>
              <a:t>memseek.aspx</a:t>
            </a:r>
            <a:r>
              <a:rPr lang="zh-CN" altLang="zh-CN" dirty="0"/>
              <a:t>页面，修改页面标题</a:t>
            </a:r>
            <a:r>
              <a:rPr lang="en-US" altLang="zh-CN" dirty="0"/>
              <a:t>title</a:t>
            </a:r>
            <a:r>
              <a:rPr lang="zh-CN" altLang="zh-CN" dirty="0"/>
              <a:t>节为“会员注册信息浏览”。</a:t>
            </a:r>
          </a:p>
          <a:p>
            <a:pPr latinLnBrk="1"/>
            <a:r>
              <a:rPr lang="zh-CN" altLang="zh-CN" dirty="0"/>
              <a:t>（</a:t>
            </a:r>
            <a:r>
              <a:rPr lang="en-US" altLang="zh-CN" dirty="0"/>
              <a:t>2</a:t>
            </a:r>
            <a:r>
              <a:rPr lang="zh-CN" altLang="zh-CN" dirty="0"/>
              <a:t>）在页面里输入文本“输入用户名：”，并依次添加</a:t>
            </a:r>
            <a:r>
              <a:rPr lang="en-US" altLang="zh-CN" dirty="0" err="1"/>
              <a:t>TextBox</a:t>
            </a:r>
            <a:r>
              <a:rPr lang="zh-CN" altLang="zh-CN" dirty="0"/>
              <a:t>、</a:t>
            </a:r>
            <a:r>
              <a:rPr lang="en-US" altLang="zh-CN" dirty="0"/>
              <a:t>Button</a:t>
            </a:r>
            <a:r>
              <a:rPr lang="zh-CN" altLang="zh-CN" dirty="0"/>
              <a:t>、</a:t>
            </a:r>
            <a:r>
              <a:rPr lang="en-US" altLang="zh-CN" dirty="0"/>
              <a:t>Label</a:t>
            </a:r>
            <a:r>
              <a:rPr lang="zh-CN" altLang="zh-CN" dirty="0"/>
              <a:t>和</a:t>
            </a:r>
            <a:r>
              <a:rPr lang="en-US" altLang="zh-CN" dirty="0" err="1"/>
              <a:t>GridView</a:t>
            </a:r>
            <a:r>
              <a:rPr lang="zh-CN" altLang="zh-CN" dirty="0"/>
              <a:t>控件。</a:t>
            </a:r>
          </a:p>
          <a:p>
            <a:pPr latinLnBrk="1"/>
            <a:r>
              <a:rPr lang="zh-CN" altLang="zh-CN" dirty="0"/>
              <a:t>（</a:t>
            </a:r>
            <a:r>
              <a:rPr lang="en-US" altLang="zh-CN" dirty="0"/>
              <a:t>3</a:t>
            </a:r>
            <a:r>
              <a:rPr lang="zh-CN" altLang="zh-CN" dirty="0"/>
              <a:t>）分别设置</a:t>
            </a:r>
            <a:r>
              <a:rPr lang="en-US" altLang="zh-CN" dirty="0"/>
              <a:t>id</a:t>
            </a:r>
            <a:r>
              <a:rPr lang="zh-CN" altLang="zh-CN" dirty="0"/>
              <a:t>属性为</a:t>
            </a:r>
            <a:r>
              <a:rPr lang="en-US" altLang="zh-CN" dirty="0" err="1"/>
              <a:t>txtname</a:t>
            </a:r>
            <a:r>
              <a:rPr lang="zh-CN" altLang="zh-CN" dirty="0"/>
              <a:t>、</a:t>
            </a:r>
            <a:r>
              <a:rPr lang="en-US" altLang="zh-CN" dirty="0" err="1"/>
              <a:t>btnseek</a:t>
            </a:r>
            <a:r>
              <a:rPr lang="zh-CN" altLang="zh-CN" dirty="0"/>
              <a:t>、</a:t>
            </a:r>
            <a:r>
              <a:rPr lang="en-US" altLang="zh-CN" dirty="0" err="1"/>
              <a:t>lblmes</a:t>
            </a:r>
            <a:r>
              <a:rPr lang="zh-CN" altLang="zh-CN" dirty="0"/>
              <a:t>和</a:t>
            </a:r>
            <a:r>
              <a:rPr lang="en-US" altLang="zh-CN" dirty="0" err="1"/>
              <a:t>gdvmem</a:t>
            </a:r>
            <a:r>
              <a:rPr lang="zh-CN" altLang="zh-CN" dirty="0"/>
              <a:t>。并将</a:t>
            </a:r>
            <a:r>
              <a:rPr lang="en-US" altLang="zh-CN" dirty="0" err="1"/>
              <a:t>lblmes</a:t>
            </a:r>
            <a:r>
              <a:rPr lang="zh-CN" altLang="zh-CN" dirty="0"/>
              <a:t>和</a:t>
            </a:r>
            <a:r>
              <a:rPr lang="en-US" altLang="zh-CN" dirty="0" err="1"/>
              <a:t>gdvmem</a:t>
            </a:r>
            <a:r>
              <a:rPr lang="zh-CN" altLang="zh-CN" dirty="0"/>
              <a:t>控件的</a:t>
            </a:r>
            <a:r>
              <a:rPr lang="en-US" altLang="zh-CN" dirty="0"/>
              <a:t>Visible</a:t>
            </a:r>
            <a:r>
              <a:rPr lang="zh-CN" altLang="zh-CN" dirty="0"/>
              <a:t>属性设置为“</a:t>
            </a:r>
            <a:r>
              <a:rPr lang="en-US" altLang="zh-CN" dirty="0"/>
              <a:t>False</a:t>
            </a:r>
            <a:r>
              <a:rPr lang="zh-CN" altLang="zh-CN" dirty="0"/>
              <a:t>”，即初始为“不可见”。</a:t>
            </a:r>
          </a:p>
          <a:p>
            <a:r>
              <a:rPr lang="zh-CN" altLang="zh-CN" dirty="0"/>
              <a:t>（</a:t>
            </a:r>
            <a:r>
              <a:rPr lang="en-US" altLang="zh-CN" dirty="0"/>
              <a:t>4</a:t>
            </a:r>
            <a:r>
              <a:rPr lang="zh-CN" altLang="zh-CN" dirty="0"/>
              <a:t>）双击</a:t>
            </a:r>
            <a:r>
              <a:rPr lang="en-US" altLang="zh-CN" dirty="0" err="1"/>
              <a:t>btnseek</a:t>
            </a:r>
            <a:r>
              <a:rPr lang="zh-CN" altLang="zh-CN" dirty="0"/>
              <a:t>控件输入</a:t>
            </a:r>
            <a:r>
              <a:rPr lang="en-US" altLang="zh-CN" dirty="0" err="1"/>
              <a:t>btnseek_Click</a:t>
            </a:r>
            <a:r>
              <a:rPr lang="zh-CN" altLang="zh-CN" dirty="0"/>
              <a:t>事件代码，保存，按</a:t>
            </a:r>
            <a:r>
              <a:rPr lang="en-US" altLang="zh-CN" dirty="0"/>
              <a:t>F5</a:t>
            </a:r>
            <a:r>
              <a:rPr lang="zh-CN" altLang="zh-CN" dirty="0"/>
              <a:t>运行。</a:t>
            </a:r>
            <a:endParaRPr lang="zh-CN" altLang="en-US" dirty="0"/>
          </a:p>
        </p:txBody>
      </p:sp>
    </p:spTree>
    <p:extLst>
      <p:ext uri="{BB962C8B-B14F-4D97-AF65-F5344CB8AC3E}">
        <p14:creationId xmlns:p14="http://schemas.microsoft.com/office/powerpoint/2010/main" val="9003671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44988" y="2106397"/>
            <a:ext cx="6105997" cy="3809494"/>
          </a:xfrm>
        </p:spPr>
      </p:pic>
    </p:spTree>
    <p:extLst>
      <p:ext uri="{BB962C8B-B14F-4D97-AF65-F5344CB8AC3E}">
        <p14:creationId xmlns:p14="http://schemas.microsoft.com/office/powerpoint/2010/main" val="3187628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string </a:t>
            </a:r>
            <a:r>
              <a:rPr lang="en-US" altLang="zh-CN" dirty="0" err="1"/>
              <a:t>strcon</a:t>
            </a:r>
            <a:r>
              <a:rPr lang="en-US" altLang="zh-CN" dirty="0"/>
              <a:t> = "Provider=Microsoft.Jet.OLEDB.4.0;Data Source=|</a:t>
            </a:r>
            <a:r>
              <a:rPr lang="en-US" altLang="zh-CN" dirty="0" err="1"/>
              <a:t>DataDirectory|mydata.mdb</a:t>
            </a:r>
            <a:r>
              <a:rPr lang="en-US" altLang="zh-CN" dirty="0"/>
              <a:t>";</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string sql0 = "select * from members where </a:t>
            </a:r>
            <a:r>
              <a:rPr lang="en-US" altLang="zh-CN" dirty="0" err="1"/>
              <a:t>mname</a:t>
            </a:r>
            <a:r>
              <a:rPr lang="en-US" altLang="zh-CN" dirty="0"/>
              <a:t>='" + </a:t>
            </a:r>
            <a:r>
              <a:rPr lang="en-US" altLang="zh-CN" dirty="0" err="1"/>
              <a:t>txtname.Text</a:t>
            </a:r>
            <a:r>
              <a:rPr lang="en-US" altLang="zh-CN" dirty="0"/>
              <a:t> + "'";</a:t>
            </a:r>
            <a:endParaRPr lang="zh-CN" altLang="zh-CN" dirty="0"/>
          </a:p>
          <a:p>
            <a:pPr latinLnBrk="1"/>
            <a:r>
              <a:rPr lang="en-US" altLang="zh-CN" dirty="0"/>
              <a:t>    </a:t>
            </a:r>
            <a:r>
              <a:rPr lang="en-US" altLang="zh-CN" dirty="0" err="1"/>
              <a:t>OleDbDataAdapter</a:t>
            </a:r>
            <a:r>
              <a:rPr lang="en-US" altLang="zh-CN" dirty="0"/>
              <a:t> </a:t>
            </a:r>
            <a:r>
              <a:rPr lang="en-US" altLang="zh-CN" dirty="0" err="1"/>
              <a:t>oda</a:t>
            </a:r>
            <a:r>
              <a:rPr lang="en-US" altLang="zh-CN" dirty="0"/>
              <a:t> = new </a:t>
            </a:r>
            <a:r>
              <a:rPr lang="en-US" altLang="zh-CN" dirty="0" err="1"/>
              <a:t>OleDbDataAdapter</a:t>
            </a:r>
            <a:r>
              <a:rPr lang="en-US" altLang="zh-CN" dirty="0"/>
              <a:t>(sql0, conn);</a:t>
            </a:r>
            <a:endParaRPr lang="zh-CN" altLang="zh-CN" dirty="0"/>
          </a:p>
          <a:p>
            <a:pPr latinLnBrk="1"/>
            <a:r>
              <a:rPr lang="en-US" altLang="zh-CN" dirty="0"/>
              <a:t>    </a:t>
            </a:r>
            <a:r>
              <a:rPr lang="en-US" altLang="zh-CN" dirty="0" err="1"/>
              <a:t>DataSet</a:t>
            </a:r>
            <a:r>
              <a:rPr lang="en-US" altLang="zh-CN" dirty="0"/>
              <a:t> ds = new </a:t>
            </a:r>
            <a:r>
              <a:rPr lang="en-US" altLang="zh-CN" dirty="0" err="1"/>
              <a:t>DataSet</a:t>
            </a:r>
            <a:r>
              <a:rPr lang="en-US" altLang="zh-CN" dirty="0"/>
              <a:t>();</a:t>
            </a:r>
            <a:endParaRPr lang="zh-CN" altLang="zh-CN" dirty="0"/>
          </a:p>
          <a:p>
            <a:pPr latinLnBrk="1"/>
            <a:r>
              <a:rPr lang="en-US" altLang="zh-CN" dirty="0"/>
              <a:t>    </a:t>
            </a:r>
            <a:r>
              <a:rPr lang="en-US" altLang="zh-CN" dirty="0" err="1"/>
              <a:t>oda.Fill</a:t>
            </a:r>
            <a:r>
              <a:rPr lang="en-US" altLang="zh-CN" dirty="0"/>
              <a:t>(ds</a:t>
            </a:r>
            <a:r>
              <a:rPr lang="en-US" altLang="zh-CN" dirty="0" smtClean="0"/>
              <a:t>);</a:t>
            </a:r>
          </a:p>
          <a:p>
            <a:pPr latinLnBrk="1"/>
            <a:r>
              <a:rPr lang="en-US" altLang="zh-CN" dirty="0"/>
              <a:t> </a:t>
            </a:r>
            <a:r>
              <a:rPr lang="en-US" altLang="zh-CN" dirty="0" smtClean="0"/>
              <a:t>  if </a:t>
            </a:r>
            <a:r>
              <a:rPr lang="en-US" altLang="zh-CN" dirty="0"/>
              <a:t>(</a:t>
            </a:r>
            <a:r>
              <a:rPr lang="en-US" altLang="zh-CN" dirty="0" err="1"/>
              <a:t>ds.Tables</a:t>
            </a:r>
            <a:r>
              <a:rPr lang="en-US" altLang="zh-CN" dirty="0"/>
              <a:t>[0].</a:t>
            </a:r>
            <a:r>
              <a:rPr lang="en-US" altLang="zh-CN" dirty="0" err="1"/>
              <a:t>Rows.Count</a:t>
            </a:r>
            <a:r>
              <a:rPr lang="en-US" altLang="zh-CN" dirty="0"/>
              <a:t> &gt; 0)</a:t>
            </a:r>
            <a:endParaRPr lang="zh-CN" altLang="zh-CN" dirty="0"/>
          </a:p>
          <a:p>
            <a:pPr latinLnBrk="1"/>
            <a:r>
              <a:rPr lang="en-US" altLang="zh-CN" dirty="0"/>
              <a:t>    {</a:t>
            </a:r>
            <a:endParaRPr lang="zh-CN" altLang="en-US" dirty="0"/>
          </a:p>
        </p:txBody>
      </p:sp>
    </p:spTree>
    <p:extLst>
      <p:ext uri="{BB962C8B-B14F-4D97-AF65-F5344CB8AC3E}">
        <p14:creationId xmlns:p14="http://schemas.microsoft.com/office/powerpoint/2010/main" val="36762496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latinLnBrk="1"/>
            <a:r>
              <a:rPr lang="en-US" altLang="zh-CN" dirty="0" smtClean="0"/>
              <a:t>        </a:t>
            </a:r>
            <a:r>
              <a:rPr lang="en-US" altLang="zh-CN" dirty="0" err="1"/>
              <a:t>gdvmem.DataSource</a:t>
            </a:r>
            <a:r>
              <a:rPr lang="en-US" altLang="zh-CN" dirty="0"/>
              <a:t> = ds;</a:t>
            </a:r>
            <a:endParaRPr lang="zh-CN" altLang="zh-CN" dirty="0"/>
          </a:p>
          <a:p>
            <a:pPr latinLnBrk="1"/>
            <a:r>
              <a:rPr lang="en-US" altLang="zh-CN" dirty="0"/>
              <a:t>        </a:t>
            </a:r>
            <a:r>
              <a:rPr lang="en-US" altLang="zh-CN" dirty="0" err="1"/>
              <a:t>gdvmem.DataBind</a:t>
            </a:r>
            <a:r>
              <a:rPr lang="en-US" altLang="zh-CN" dirty="0"/>
              <a:t>();</a:t>
            </a:r>
            <a:endParaRPr lang="zh-CN" altLang="zh-CN" dirty="0"/>
          </a:p>
          <a:p>
            <a:pPr latinLnBrk="1"/>
            <a:r>
              <a:rPr lang="en-US" altLang="zh-CN" dirty="0"/>
              <a:t>        </a:t>
            </a:r>
            <a:r>
              <a:rPr lang="en-US" altLang="zh-CN" dirty="0" err="1"/>
              <a:t>gdvmem.Visible</a:t>
            </a:r>
            <a:r>
              <a:rPr lang="en-US" altLang="zh-CN" dirty="0"/>
              <a:t> = true;</a:t>
            </a:r>
            <a:endParaRPr lang="zh-CN" altLang="zh-CN" dirty="0"/>
          </a:p>
          <a:p>
            <a:pPr latinLnBrk="1"/>
            <a:r>
              <a:rPr lang="en-US" altLang="zh-CN" dirty="0"/>
              <a:t>        </a:t>
            </a:r>
            <a:r>
              <a:rPr lang="en-US" altLang="zh-CN" dirty="0" err="1"/>
              <a:t>lblmes.Visible</a:t>
            </a:r>
            <a:r>
              <a:rPr lang="en-US" altLang="zh-CN" dirty="0"/>
              <a:t> = false;</a:t>
            </a:r>
            <a:endParaRPr lang="zh-CN" altLang="zh-CN" dirty="0"/>
          </a:p>
          <a:p>
            <a:pPr latinLnBrk="1"/>
            <a:r>
              <a:rPr lang="en-US" altLang="zh-CN" dirty="0"/>
              <a:t>    }</a:t>
            </a:r>
            <a:endParaRPr lang="zh-CN" altLang="zh-CN" dirty="0"/>
          </a:p>
          <a:p>
            <a:pPr latinLnBrk="1"/>
            <a:r>
              <a:rPr lang="en-US" altLang="zh-CN" dirty="0"/>
              <a:t>    else</a:t>
            </a:r>
            <a:endParaRPr lang="zh-CN" altLang="zh-CN" dirty="0"/>
          </a:p>
          <a:p>
            <a:pPr latinLnBrk="1"/>
            <a:r>
              <a:rPr lang="en-US" altLang="zh-CN" dirty="0"/>
              <a:t>    {</a:t>
            </a:r>
            <a:endParaRPr lang="zh-CN" altLang="zh-CN" dirty="0"/>
          </a:p>
          <a:p>
            <a:pPr latinLnBrk="1"/>
            <a:r>
              <a:rPr lang="en-US" altLang="zh-CN" dirty="0"/>
              <a:t>        </a:t>
            </a:r>
            <a:r>
              <a:rPr lang="en-US" altLang="zh-CN" dirty="0" err="1"/>
              <a:t>gdvmem.Visible</a:t>
            </a:r>
            <a:r>
              <a:rPr lang="en-US" altLang="zh-CN" dirty="0"/>
              <a:t> = false;</a:t>
            </a:r>
            <a:endParaRPr lang="zh-CN" altLang="zh-CN" dirty="0"/>
          </a:p>
          <a:p>
            <a:pPr latinLnBrk="1"/>
            <a:r>
              <a:rPr lang="en-US" altLang="zh-CN" dirty="0"/>
              <a:t>        </a:t>
            </a:r>
            <a:r>
              <a:rPr lang="en-US" altLang="zh-CN" dirty="0" err="1"/>
              <a:t>lblmes.Visible</a:t>
            </a:r>
            <a:r>
              <a:rPr lang="en-US" altLang="zh-CN" dirty="0"/>
              <a:t> = true;</a:t>
            </a:r>
            <a:endParaRPr lang="zh-CN" altLang="zh-CN" dirty="0"/>
          </a:p>
          <a:p>
            <a:pPr latinLnBrk="1"/>
            <a:r>
              <a:rPr lang="en-US" altLang="zh-CN" dirty="0"/>
              <a:t>    }</a:t>
            </a:r>
            <a:endParaRPr lang="zh-CN" altLang="zh-CN" dirty="0"/>
          </a:p>
          <a:p>
            <a:pPr latinLnBrk="1"/>
            <a:r>
              <a:rPr lang="en-US" altLang="zh-CN" dirty="0"/>
              <a:t>}</a:t>
            </a:r>
            <a:endParaRPr lang="zh-CN" altLang="en-US" dirty="0"/>
          </a:p>
        </p:txBody>
      </p:sp>
    </p:spTree>
    <p:extLst>
      <p:ext uri="{BB962C8B-B14F-4D97-AF65-F5344CB8AC3E}">
        <p14:creationId xmlns:p14="http://schemas.microsoft.com/office/powerpoint/2010/main" val="2531532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zh-CN" dirty="0"/>
              <a:t>会员注册信息添加</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网站</a:t>
            </a:r>
            <a:r>
              <a:rPr lang="zh-CN" altLang="zh-CN" dirty="0"/>
              <a:t>中会员注册的过程，就是后台数据库添加记录的过程。也就是说，会员注册信息添加其实就是</a:t>
            </a:r>
            <a:r>
              <a:rPr lang="zh-CN" altLang="zh-CN" dirty="0" smtClean="0"/>
              <a:t>会员注册。</a:t>
            </a:r>
            <a:endParaRPr lang="en-US" altLang="zh-CN" dirty="0" smtClean="0"/>
          </a:p>
          <a:p>
            <a:pPr latinLnBrk="1"/>
            <a:r>
              <a:rPr lang="zh-CN" altLang="zh-CN" dirty="0"/>
              <a:t>（</a:t>
            </a:r>
            <a:r>
              <a:rPr lang="en-US" altLang="zh-CN" dirty="0"/>
              <a:t>1</a:t>
            </a:r>
            <a:r>
              <a:rPr lang="zh-CN" altLang="zh-CN" dirty="0"/>
              <a:t>）新建一个</a:t>
            </a:r>
            <a:r>
              <a:rPr lang="en-US" altLang="zh-CN" dirty="0"/>
              <a:t>memadd.aspx</a:t>
            </a:r>
            <a:r>
              <a:rPr lang="zh-CN" altLang="zh-CN" dirty="0"/>
              <a:t>页面，修改页面标题</a:t>
            </a:r>
            <a:r>
              <a:rPr lang="en-US" altLang="zh-CN" dirty="0"/>
              <a:t>title</a:t>
            </a:r>
            <a:r>
              <a:rPr lang="zh-CN" altLang="zh-CN" dirty="0"/>
              <a:t>节为“会员注册信息添加”。</a:t>
            </a:r>
          </a:p>
          <a:p>
            <a:pPr latinLnBrk="1"/>
            <a:r>
              <a:rPr lang="zh-CN" altLang="zh-CN" dirty="0"/>
              <a:t>（</a:t>
            </a:r>
            <a:r>
              <a:rPr lang="en-US" altLang="zh-CN" dirty="0"/>
              <a:t>2</a:t>
            </a:r>
            <a:r>
              <a:rPr lang="zh-CN" altLang="zh-CN" dirty="0"/>
              <a:t>）在页面里添加一个</a:t>
            </a:r>
            <a:r>
              <a:rPr lang="en-US" altLang="zh-CN" dirty="0"/>
              <a:t>5</a:t>
            </a:r>
            <a:r>
              <a:rPr lang="zh-CN" altLang="zh-CN" dirty="0"/>
              <a:t>行</a:t>
            </a:r>
            <a:r>
              <a:rPr lang="en-US" altLang="zh-CN" dirty="0"/>
              <a:t>2</a:t>
            </a:r>
            <a:r>
              <a:rPr lang="zh-CN" altLang="zh-CN" dirty="0"/>
              <a:t>列的表格，并在左侧列依次添加“用户名”、“密码”、“性别”和“最高学历”；右侧列依次添加</a:t>
            </a:r>
            <a:r>
              <a:rPr lang="en-US" altLang="zh-CN" dirty="0" err="1"/>
              <a:t>TextBox</a:t>
            </a:r>
            <a:r>
              <a:rPr lang="zh-CN" altLang="zh-CN" dirty="0"/>
              <a:t>控件</a:t>
            </a:r>
            <a:r>
              <a:rPr lang="en-US" altLang="zh-CN" dirty="0" err="1"/>
              <a:t>txtname</a:t>
            </a:r>
            <a:r>
              <a:rPr lang="zh-CN" altLang="zh-CN" dirty="0"/>
              <a:t>、</a:t>
            </a:r>
            <a:r>
              <a:rPr lang="en-US" altLang="zh-CN" dirty="0" err="1"/>
              <a:t>TextBox</a:t>
            </a:r>
            <a:r>
              <a:rPr lang="zh-CN" altLang="zh-CN" dirty="0"/>
              <a:t>控件</a:t>
            </a:r>
            <a:r>
              <a:rPr lang="en-US" altLang="zh-CN" dirty="0" err="1"/>
              <a:t>txtpwd</a:t>
            </a:r>
            <a:r>
              <a:rPr lang="zh-CN" altLang="zh-CN" dirty="0"/>
              <a:t>、</a:t>
            </a:r>
            <a:r>
              <a:rPr lang="en-US" altLang="zh-CN" dirty="0" err="1"/>
              <a:t>RadioButtonList</a:t>
            </a:r>
            <a:r>
              <a:rPr lang="zh-CN" altLang="zh-CN" dirty="0"/>
              <a:t>控件</a:t>
            </a:r>
            <a:r>
              <a:rPr lang="en-US" altLang="zh-CN" dirty="0" err="1"/>
              <a:t>rdbtnsex</a:t>
            </a:r>
            <a:r>
              <a:rPr lang="zh-CN" altLang="zh-CN" dirty="0"/>
              <a:t>和</a:t>
            </a:r>
            <a:r>
              <a:rPr lang="en-US" altLang="zh-CN" dirty="0" err="1"/>
              <a:t>DropDownList</a:t>
            </a:r>
            <a:r>
              <a:rPr lang="zh-CN" altLang="zh-CN" dirty="0"/>
              <a:t>控件</a:t>
            </a:r>
            <a:r>
              <a:rPr lang="en-US" altLang="zh-CN" dirty="0" err="1"/>
              <a:t>ddledu</a:t>
            </a:r>
            <a:r>
              <a:rPr lang="zh-CN" altLang="zh-CN" dirty="0"/>
              <a:t>。</a:t>
            </a:r>
          </a:p>
          <a:p>
            <a:pPr latinLnBrk="1"/>
            <a:r>
              <a:rPr lang="zh-CN" altLang="zh-CN" dirty="0"/>
              <a:t>（</a:t>
            </a:r>
            <a:r>
              <a:rPr lang="en-US" altLang="zh-CN" dirty="0"/>
              <a:t>3</a:t>
            </a:r>
            <a:r>
              <a:rPr lang="zh-CN" altLang="zh-CN" dirty="0"/>
              <a:t>）将表格中的第</a:t>
            </a:r>
            <a:r>
              <a:rPr lang="en-US" altLang="zh-CN" dirty="0"/>
              <a:t>5</a:t>
            </a:r>
            <a:r>
              <a:rPr lang="zh-CN" altLang="zh-CN" dirty="0"/>
              <a:t>行两个单元格合并，添加</a:t>
            </a:r>
            <a:r>
              <a:rPr lang="en-US" altLang="zh-CN" dirty="0"/>
              <a:t>Button</a:t>
            </a:r>
            <a:r>
              <a:rPr lang="zh-CN" altLang="zh-CN" dirty="0"/>
              <a:t>控件</a:t>
            </a:r>
            <a:r>
              <a:rPr lang="en-US" altLang="zh-CN" dirty="0" err="1"/>
              <a:t>btnadd</a:t>
            </a:r>
            <a:r>
              <a:rPr lang="zh-CN" altLang="zh-CN" dirty="0"/>
              <a:t>，设置其</a:t>
            </a:r>
            <a:r>
              <a:rPr lang="en-US" altLang="zh-CN" dirty="0"/>
              <a:t>Text</a:t>
            </a:r>
            <a:r>
              <a:rPr lang="zh-CN" altLang="zh-CN" dirty="0"/>
              <a:t>属性为“会员添加”。</a:t>
            </a:r>
          </a:p>
          <a:p>
            <a:r>
              <a:rPr lang="zh-CN" altLang="zh-CN" dirty="0"/>
              <a:t>（</a:t>
            </a:r>
            <a:r>
              <a:rPr lang="en-US" altLang="zh-CN" dirty="0"/>
              <a:t>4</a:t>
            </a:r>
            <a:r>
              <a:rPr lang="zh-CN" altLang="zh-CN" dirty="0"/>
              <a:t>）设置性别单选按钮</a:t>
            </a:r>
            <a:r>
              <a:rPr lang="en-US" altLang="zh-CN" dirty="0" err="1"/>
              <a:t>rdbtnsex</a:t>
            </a:r>
            <a:r>
              <a:rPr lang="zh-CN" altLang="zh-CN" dirty="0"/>
              <a:t>的数据项，设置两个</a:t>
            </a:r>
            <a:r>
              <a:rPr lang="en-US" altLang="zh-CN" dirty="0"/>
              <a:t>Text</a:t>
            </a:r>
            <a:r>
              <a:rPr lang="zh-CN" altLang="zh-CN" dirty="0"/>
              <a:t>值“男”和“女”，</a:t>
            </a:r>
            <a:r>
              <a:rPr lang="en-US" altLang="zh-CN" dirty="0"/>
              <a:t>Value</a:t>
            </a:r>
            <a:r>
              <a:rPr lang="zh-CN" altLang="zh-CN" dirty="0"/>
              <a:t>值对应为</a:t>
            </a:r>
            <a:r>
              <a:rPr lang="en-US" altLang="zh-CN" dirty="0"/>
              <a:t>1</a:t>
            </a:r>
            <a:r>
              <a:rPr lang="zh-CN" altLang="zh-CN" dirty="0"/>
              <a:t>和</a:t>
            </a:r>
            <a:r>
              <a:rPr lang="en-US" altLang="zh-CN" dirty="0"/>
              <a:t>0</a:t>
            </a:r>
            <a:r>
              <a:rPr lang="zh-CN" altLang="zh-CN" dirty="0"/>
              <a:t>。并设置选项“男”为默认值，即</a:t>
            </a:r>
            <a:r>
              <a:rPr lang="en-US" altLang="zh-CN" dirty="0"/>
              <a:t>Selected</a:t>
            </a:r>
            <a:r>
              <a:rPr lang="zh-CN" altLang="zh-CN" dirty="0"/>
              <a:t>值为</a:t>
            </a:r>
            <a:r>
              <a:rPr lang="en-US" altLang="zh-CN" dirty="0"/>
              <a:t>True</a:t>
            </a:r>
            <a:r>
              <a:rPr lang="zh-CN" altLang="zh-CN" dirty="0" smtClean="0"/>
              <a:t>。</a:t>
            </a:r>
            <a:endParaRPr lang="zh-CN" altLang="zh-CN" dirty="0"/>
          </a:p>
        </p:txBody>
      </p:sp>
    </p:spTree>
    <p:extLst>
      <p:ext uri="{BB962C8B-B14F-4D97-AF65-F5344CB8AC3E}">
        <p14:creationId xmlns:p14="http://schemas.microsoft.com/office/powerpoint/2010/main" val="2758991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a:t>
            </a:r>
            <a:r>
              <a:rPr lang="en-US" altLang="zh-CN" dirty="0"/>
              <a:t>5</a:t>
            </a:r>
            <a:r>
              <a:rPr lang="zh-CN" altLang="zh-CN" dirty="0"/>
              <a:t>）设置最高学历下拉式选单</a:t>
            </a:r>
            <a:r>
              <a:rPr lang="en-US" altLang="zh-CN" dirty="0" err="1"/>
              <a:t>ddledu</a:t>
            </a:r>
            <a:r>
              <a:rPr lang="zh-CN" altLang="zh-CN" dirty="0"/>
              <a:t>的候选项为“小学”、“中学”、“大学”和“研究生”，其中</a:t>
            </a:r>
            <a:r>
              <a:rPr lang="en-US" altLang="zh-CN" dirty="0"/>
              <a:t>Text</a:t>
            </a:r>
            <a:r>
              <a:rPr lang="zh-CN" altLang="zh-CN" dirty="0"/>
              <a:t>和</a:t>
            </a:r>
            <a:r>
              <a:rPr lang="en-US" altLang="zh-CN" dirty="0"/>
              <a:t>Value</a:t>
            </a:r>
            <a:r>
              <a:rPr lang="zh-CN" altLang="zh-CN" dirty="0"/>
              <a:t>值相同。</a:t>
            </a:r>
          </a:p>
          <a:p>
            <a:pPr latinLnBrk="1"/>
            <a:r>
              <a:rPr lang="zh-CN" altLang="zh-CN" dirty="0"/>
              <a:t>（</a:t>
            </a:r>
            <a:r>
              <a:rPr lang="en-US" altLang="zh-CN" dirty="0"/>
              <a:t>6</a:t>
            </a:r>
            <a:r>
              <a:rPr lang="zh-CN" altLang="zh-CN" dirty="0"/>
              <a:t>）双击“会员添加”按钮进行代码编辑区，输入后台代码保存，按</a:t>
            </a:r>
            <a:r>
              <a:rPr lang="en-US" altLang="zh-CN" dirty="0"/>
              <a:t>F5</a:t>
            </a:r>
            <a:r>
              <a:rPr lang="zh-CN" altLang="zh-CN" dirty="0"/>
              <a:t>运行。最终显示效果如图</a:t>
            </a:r>
            <a:r>
              <a:rPr lang="en-US" altLang="zh-CN" dirty="0"/>
              <a:t>4-10</a:t>
            </a:r>
            <a:r>
              <a:rPr lang="zh-CN" altLang="zh-CN" dirty="0"/>
              <a:t>所示。</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6036" y="3303043"/>
            <a:ext cx="2650702" cy="3291721"/>
          </a:xfrm>
          <a:prstGeom prst="rect">
            <a:avLst/>
          </a:prstGeom>
        </p:spPr>
      </p:pic>
    </p:spTree>
    <p:extLst>
      <p:ext uri="{BB962C8B-B14F-4D97-AF65-F5344CB8AC3E}">
        <p14:creationId xmlns:p14="http://schemas.microsoft.com/office/powerpoint/2010/main" val="32637466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string </a:t>
            </a:r>
            <a:r>
              <a:rPr lang="en-US" altLang="zh-CN" dirty="0" err="1"/>
              <a:t>strcon</a:t>
            </a:r>
            <a:r>
              <a:rPr lang="en-US" altLang="zh-CN" dirty="0"/>
              <a:t> = "Provider=Microsoft.Jet.OLEDB.4.0;Data Source=|</a:t>
            </a:r>
            <a:r>
              <a:rPr lang="en-US" altLang="zh-CN" dirty="0" err="1"/>
              <a:t>DataDirectory|mydata.mdb</a:t>
            </a:r>
            <a:r>
              <a:rPr lang="en-US" altLang="zh-CN" dirty="0"/>
              <a:t>";</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string </a:t>
            </a:r>
            <a:r>
              <a:rPr lang="en-US" altLang="zh-CN" dirty="0" err="1"/>
              <a:t>mname</a:t>
            </a:r>
            <a:r>
              <a:rPr lang="en-US" altLang="zh-CN" dirty="0"/>
              <a:t> = </a:t>
            </a:r>
            <a:r>
              <a:rPr lang="en-US" altLang="zh-CN" dirty="0" err="1"/>
              <a:t>txtname.Text</a:t>
            </a:r>
            <a:r>
              <a:rPr lang="en-US" altLang="zh-CN" dirty="0"/>
              <a:t>;</a:t>
            </a:r>
            <a:endParaRPr lang="zh-CN" altLang="zh-CN" dirty="0"/>
          </a:p>
          <a:p>
            <a:pPr latinLnBrk="1"/>
            <a:r>
              <a:rPr lang="en-US" altLang="zh-CN" dirty="0"/>
              <a:t>    string </a:t>
            </a:r>
            <a:r>
              <a:rPr lang="en-US" altLang="zh-CN" dirty="0" err="1"/>
              <a:t>mpwd</a:t>
            </a:r>
            <a:r>
              <a:rPr lang="en-US" altLang="zh-CN" dirty="0"/>
              <a:t> = </a:t>
            </a:r>
            <a:r>
              <a:rPr lang="en-US" altLang="zh-CN" dirty="0" err="1"/>
              <a:t>txtpwd.Text</a:t>
            </a:r>
            <a:r>
              <a:rPr lang="en-US" altLang="zh-CN" dirty="0"/>
              <a:t>;</a:t>
            </a:r>
            <a:endParaRPr lang="zh-CN" altLang="zh-CN" dirty="0"/>
          </a:p>
          <a:p>
            <a:pPr latinLnBrk="1"/>
            <a:r>
              <a:rPr lang="en-US" altLang="zh-CN" dirty="0"/>
              <a:t>    string </a:t>
            </a:r>
            <a:r>
              <a:rPr lang="en-US" altLang="zh-CN" dirty="0" err="1"/>
              <a:t>medu</a:t>
            </a:r>
            <a:r>
              <a:rPr lang="en-US" altLang="zh-CN" dirty="0"/>
              <a:t> = </a:t>
            </a:r>
            <a:r>
              <a:rPr lang="en-US" altLang="zh-CN" dirty="0" err="1"/>
              <a:t>ddledu.SelectedValue</a:t>
            </a:r>
            <a:r>
              <a:rPr lang="en-US" altLang="zh-CN" dirty="0"/>
              <a:t>;</a:t>
            </a:r>
            <a:endParaRPr lang="zh-CN" altLang="zh-CN" dirty="0"/>
          </a:p>
          <a:p>
            <a:pPr latinLnBrk="1"/>
            <a:r>
              <a:rPr lang="en-US" altLang="zh-CN" dirty="0"/>
              <a:t>    Int32 </a:t>
            </a:r>
            <a:r>
              <a:rPr lang="en-US" altLang="zh-CN" dirty="0" err="1"/>
              <a:t>msex</a:t>
            </a:r>
            <a:r>
              <a:rPr lang="en-US" altLang="zh-CN" dirty="0"/>
              <a:t> = Convert.ToInt32(</a:t>
            </a:r>
            <a:r>
              <a:rPr lang="en-US" altLang="zh-CN" dirty="0" err="1"/>
              <a:t>rdbtnsex.SelectedValue</a:t>
            </a:r>
            <a:r>
              <a:rPr lang="en-US" altLang="zh-CN" dirty="0"/>
              <a:t>);</a:t>
            </a:r>
            <a:endParaRPr lang="zh-CN" altLang="zh-CN" dirty="0"/>
          </a:p>
          <a:p>
            <a:pPr latinLnBrk="1"/>
            <a:r>
              <a:rPr lang="en-US" altLang="zh-CN" dirty="0"/>
              <a:t>    string sql0 = "insert into members(</a:t>
            </a:r>
            <a:r>
              <a:rPr lang="en-US" altLang="zh-CN" dirty="0" err="1"/>
              <a:t>mname,mpwd,msex,medu</a:t>
            </a:r>
            <a:r>
              <a:rPr lang="en-US" altLang="zh-CN" dirty="0"/>
              <a:t>) values('" + </a:t>
            </a:r>
            <a:r>
              <a:rPr lang="en-US" altLang="zh-CN" dirty="0" err="1"/>
              <a:t>mname</a:t>
            </a:r>
            <a:r>
              <a:rPr lang="en-US" altLang="zh-CN" dirty="0"/>
              <a:t> + "','" + </a:t>
            </a:r>
            <a:r>
              <a:rPr lang="en-US" altLang="zh-CN" dirty="0" err="1"/>
              <a:t>mpwd</a:t>
            </a:r>
            <a:r>
              <a:rPr lang="en-US" altLang="zh-CN" dirty="0"/>
              <a:t> + "','" + </a:t>
            </a:r>
            <a:r>
              <a:rPr lang="en-US" altLang="zh-CN" dirty="0" err="1"/>
              <a:t>msex</a:t>
            </a:r>
            <a:r>
              <a:rPr lang="en-US" altLang="zh-CN" dirty="0"/>
              <a:t> + "','" + </a:t>
            </a:r>
            <a:r>
              <a:rPr lang="en-US" altLang="zh-CN" dirty="0" err="1"/>
              <a:t>medu</a:t>
            </a:r>
            <a:r>
              <a:rPr lang="en-US" altLang="zh-CN" dirty="0"/>
              <a:t> + "')";</a:t>
            </a:r>
            <a:endParaRPr lang="zh-CN" altLang="en-US" dirty="0"/>
          </a:p>
        </p:txBody>
      </p:sp>
    </p:spTree>
    <p:extLst>
      <p:ext uri="{BB962C8B-B14F-4D97-AF65-F5344CB8AC3E}">
        <p14:creationId xmlns:p14="http://schemas.microsoft.com/office/powerpoint/2010/main" val="19657724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latinLnBrk="1"/>
            <a:r>
              <a:rPr lang="en-US" altLang="zh-CN" dirty="0"/>
              <a:t> try</a:t>
            </a:r>
            <a:endParaRPr lang="zh-CN" altLang="zh-CN" dirty="0"/>
          </a:p>
          <a:p>
            <a:pPr latinLnBrk="1"/>
            <a:r>
              <a:rPr lang="en-US" altLang="zh-CN" dirty="0"/>
              <a:t>    {</a:t>
            </a:r>
            <a:endParaRPr lang="zh-CN" altLang="zh-CN" dirty="0"/>
          </a:p>
          <a:p>
            <a:pPr latinLnBrk="1"/>
            <a:r>
              <a:rPr lang="en-US" altLang="zh-CN" dirty="0"/>
              <a:t>        </a:t>
            </a:r>
            <a:r>
              <a:rPr lang="en-US" altLang="zh-CN" dirty="0" err="1"/>
              <a:t>conn.Open</a:t>
            </a:r>
            <a:r>
              <a:rPr lang="en-US" altLang="zh-CN" dirty="0"/>
              <a:t>();</a:t>
            </a:r>
            <a:endParaRPr lang="zh-CN" altLang="zh-CN" dirty="0"/>
          </a:p>
          <a:p>
            <a:pPr latinLnBrk="1"/>
            <a:r>
              <a:rPr lang="en-US" altLang="zh-CN" dirty="0"/>
              <a:t>        </a:t>
            </a:r>
            <a:r>
              <a:rPr lang="en-US" altLang="zh-CN" dirty="0" err="1"/>
              <a:t>OleDbCommand</a:t>
            </a:r>
            <a:r>
              <a:rPr lang="en-US" altLang="zh-CN" dirty="0"/>
              <a:t> </a:t>
            </a:r>
            <a:r>
              <a:rPr lang="en-US" altLang="zh-CN" dirty="0" err="1"/>
              <a:t>ocmd</a:t>
            </a:r>
            <a:r>
              <a:rPr lang="en-US" altLang="zh-CN" dirty="0"/>
              <a:t> = new </a:t>
            </a:r>
            <a:r>
              <a:rPr lang="en-US" altLang="zh-CN" dirty="0" err="1"/>
              <a:t>OleDbCommand</a:t>
            </a:r>
            <a:r>
              <a:rPr lang="en-US" altLang="zh-CN" dirty="0"/>
              <a:t>(sql0, conn);</a:t>
            </a:r>
            <a:endParaRPr lang="zh-CN" altLang="zh-CN" dirty="0"/>
          </a:p>
          <a:p>
            <a:pPr latinLnBrk="1"/>
            <a:r>
              <a:rPr lang="en-US" altLang="zh-CN" dirty="0"/>
              <a:t>        </a:t>
            </a:r>
            <a:r>
              <a:rPr lang="en-US" altLang="zh-CN" dirty="0" err="1"/>
              <a:t>ocmd.ExecuteNonQuery</a:t>
            </a:r>
            <a:r>
              <a:rPr lang="en-US" altLang="zh-CN" dirty="0"/>
              <a:t>();</a:t>
            </a:r>
            <a:endParaRPr lang="zh-CN" altLang="zh-CN" dirty="0"/>
          </a:p>
          <a:p>
            <a:pPr latinLnBrk="1"/>
            <a:r>
              <a:rPr lang="en-US" altLang="zh-CN" dirty="0"/>
              <a:t>        </a:t>
            </a:r>
            <a:r>
              <a:rPr lang="en-US" altLang="zh-CN" dirty="0" err="1"/>
              <a:t>Response.Write</a:t>
            </a:r>
            <a:r>
              <a:rPr lang="en-US" altLang="zh-CN" dirty="0"/>
              <a:t>("</a:t>
            </a:r>
            <a:r>
              <a:rPr lang="zh-CN" altLang="zh-CN" dirty="0"/>
              <a:t>添加成功！</a:t>
            </a:r>
            <a:r>
              <a:rPr lang="en-US" altLang="zh-CN" dirty="0"/>
              <a:t>");</a:t>
            </a:r>
            <a:endParaRPr lang="zh-CN" altLang="zh-CN" dirty="0"/>
          </a:p>
          <a:p>
            <a:pPr latinLnBrk="1"/>
            <a:r>
              <a:rPr lang="en-US" altLang="zh-CN" dirty="0"/>
              <a:t>    }</a:t>
            </a:r>
            <a:endParaRPr lang="zh-CN" altLang="zh-CN" dirty="0"/>
          </a:p>
          <a:p>
            <a:pPr latinLnBrk="1"/>
            <a:r>
              <a:rPr lang="en-US" altLang="zh-CN" dirty="0"/>
              <a:t>    catch (Exception error)</a:t>
            </a:r>
            <a:endParaRPr lang="zh-CN" altLang="zh-CN" dirty="0"/>
          </a:p>
          <a:p>
            <a:pPr latinLnBrk="1"/>
            <a:r>
              <a:rPr lang="en-US" altLang="zh-CN" dirty="0"/>
              <a:t>    {</a:t>
            </a:r>
            <a:endParaRPr lang="zh-CN" altLang="zh-CN" dirty="0"/>
          </a:p>
          <a:p>
            <a:pPr latinLnBrk="1"/>
            <a:r>
              <a:rPr lang="en-US" altLang="zh-CN" dirty="0"/>
              <a:t>        </a:t>
            </a:r>
            <a:r>
              <a:rPr lang="en-US" altLang="zh-CN" dirty="0" err="1"/>
              <a:t>Response.Write</a:t>
            </a:r>
            <a:r>
              <a:rPr lang="en-US" altLang="zh-CN" dirty="0"/>
              <a:t>("</a:t>
            </a:r>
            <a:r>
              <a:rPr lang="zh-CN" altLang="zh-CN" dirty="0"/>
              <a:t>添加失败！</a:t>
            </a:r>
            <a:r>
              <a:rPr lang="en-US" altLang="zh-CN" dirty="0"/>
              <a:t>");</a:t>
            </a:r>
            <a:endParaRPr lang="zh-CN" altLang="zh-CN" dirty="0"/>
          </a:p>
          <a:p>
            <a:pPr latinLnBrk="1"/>
            <a:r>
              <a:rPr lang="en-US" altLang="zh-CN" dirty="0"/>
              <a:t>    </a:t>
            </a:r>
            <a:r>
              <a:rPr lang="en-US" altLang="zh-CN" dirty="0" smtClean="0"/>
              <a:t>}</a:t>
            </a:r>
            <a:endParaRPr lang="zh-CN" altLang="zh-CN" dirty="0"/>
          </a:p>
        </p:txBody>
      </p:sp>
    </p:spTree>
    <p:extLst>
      <p:ext uri="{BB962C8B-B14F-4D97-AF65-F5344CB8AC3E}">
        <p14:creationId xmlns:p14="http://schemas.microsoft.com/office/powerpoint/2010/main" val="3804725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630581350"/>
              </p:ext>
            </p:extLst>
          </p:nvPr>
        </p:nvGraphicFramePr>
        <p:xfrm>
          <a:off x="831272" y="1870365"/>
          <a:ext cx="8922327" cy="4558143"/>
        </p:xfrm>
        <a:graphic>
          <a:graphicData uri="http://schemas.openxmlformats.org/drawingml/2006/table">
            <a:tbl>
              <a:tblPr firstRow="1" firstCol="1" bandRow="1">
                <a:tableStyleId>{5C22544A-7EE6-4342-B048-85BDC9FD1C3A}</a:tableStyleId>
              </a:tblPr>
              <a:tblGrid>
                <a:gridCol w="1119485"/>
                <a:gridCol w="1296406"/>
                <a:gridCol w="1297423"/>
                <a:gridCol w="5209013"/>
              </a:tblGrid>
              <a:tr h="723143">
                <a:tc>
                  <a:txBody>
                    <a:bodyPr/>
                    <a:lstStyle/>
                    <a:p>
                      <a:pPr algn="ctr" latinLnBrk="1">
                        <a:lnSpc>
                          <a:spcPct val="150000"/>
                        </a:lnSpc>
                        <a:spcAft>
                          <a:spcPts val="0"/>
                        </a:spcAft>
                      </a:pPr>
                      <a:r>
                        <a:rPr lang="zh-CN" sz="2000" kern="100">
                          <a:effectLst/>
                        </a:rPr>
                        <a:t>字段名</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字段类型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字符大小</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描</a:t>
                      </a:r>
                      <a:r>
                        <a:rPr lang="en-US" sz="2000" kern="100">
                          <a:effectLst/>
                        </a:rPr>
                        <a:t>    </a:t>
                      </a:r>
                      <a:r>
                        <a:rPr lang="zh-CN" sz="2000" kern="100">
                          <a:effectLst/>
                        </a:rPr>
                        <a:t>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29279">
                <a:tc>
                  <a:txBody>
                    <a:bodyPr/>
                    <a:lstStyle/>
                    <a:p>
                      <a:pPr algn="ctr" latinLnBrk="1">
                        <a:lnSpc>
                          <a:spcPct val="150000"/>
                        </a:lnSpc>
                        <a:spcAft>
                          <a:spcPts val="0"/>
                        </a:spcAft>
                      </a:pPr>
                      <a:r>
                        <a:rPr lang="en-US" sz="1600" kern="100">
                          <a:effectLst/>
                        </a:rPr>
                        <a:t>mid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1600" kern="100">
                          <a:effectLst/>
                        </a:rPr>
                        <a:t>自动编号</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600" kern="10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会员编号，主关键字</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58942">
                <a:tc>
                  <a:txBody>
                    <a:bodyPr/>
                    <a:lstStyle/>
                    <a:p>
                      <a:pPr algn="ctr" latinLnBrk="1">
                        <a:lnSpc>
                          <a:spcPct val="150000"/>
                        </a:lnSpc>
                        <a:spcAft>
                          <a:spcPts val="0"/>
                        </a:spcAft>
                      </a:pPr>
                      <a:r>
                        <a:rPr lang="en-US" sz="1600" kern="100">
                          <a:effectLst/>
                        </a:rPr>
                        <a:t>mname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1600" kern="100">
                          <a:effectLst/>
                        </a:rPr>
                        <a:t>文本</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600" kern="100">
                          <a:effectLst/>
                        </a:rPr>
                        <a:t>3</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会员姓名，最多支持</a:t>
                      </a:r>
                      <a:r>
                        <a:rPr lang="en-US" sz="1600" kern="100">
                          <a:effectLst/>
                        </a:rPr>
                        <a:t>3</a:t>
                      </a:r>
                      <a:r>
                        <a:rPr lang="zh-CN" sz="1600" kern="100">
                          <a:effectLst/>
                        </a:rPr>
                        <a:t>个汉字</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29279">
                <a:tc>
                  <a:txBody>
                    <a:bodyPr/>
                    <a:lstStyle/>
                    <a:p>
                      <a:pPr algn="ctr" latinLnBrk="1">
                        <a:lnSpc>
                          <a:spcPct val="150000"/>
                        </a:lnSpc>
                        <a:spcAft>
                          <a:spcPts val="0"/>
                        </a:spcAft>
                      </a:pPr>
                      <a:r>
                        <a:rPr lang="en-US" sz="1600" kern="100">
                          <a:effectLst/>
                        </a:rPr>
                        <a:t>mpwd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1600" kern="100">
                          <a:effectLst/>
                        </a:rPr>
                        <a:t>文本</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600" kern="100">
                          <a:effectLst/>
                        </a:rPr>
                        <a:t>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会员密码，最多支持</a:t>
                      </a:r>
                      <a:r>
                        <a:rPr lang="en-US" sz="1600" kern="100">
                          <a:effectLst/>
                        </a:rPr>
                        <a:t>8</a:t>
                      </a:r>
                      <a:r>
                        <a:rPr lang="zh-CN" sz="1600" kern="100">
                          <a:effectLst/>
                        </a:rPr>
                        <a:t>个字符、数字或字符和数字组合</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29279">
                <a:tc>
                  <a:txBody>
                    <a:bodyPr/>
                    <a:lstStyle/>
                    <a:p>
                      <a:pPr algn="ctr" latinLnBrk="1">
                        <a:lnSpc>
                          <a:spcPct val="150000"/>
                        </a:lnSpc>
                        <a:spcAft>
                          <a:spcPts val="0"/>
                        </a:spcAft>
                      </a:pPr>
                      <a:r>
                        <a:rPr lang="en-US" sz="1600" kern="100">
                          <a:effectLst/>
                        </a:rPr>
                        <a:t>msex</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1600" kern="100">
                          <a:effectLst/>
                        </a:rPr>
                        <a:t>是</a:t>
                      </a:r>
                      <a:r>
                        <a:rPr lang="en-US" sz="1600" kern="100">
                          <a:effectLst/>
                        </a:rPr>
                        <a:t>/</a:t>
                      </a:r>
                      <a:r>
                        <a:rPr lang="zh-CN" sz="1600" kern="100">
                          <a:effectLst/>
                        </a:rPr>
                        <a:t>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600" kern="10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性别，其中“</a:t>
                      </a:r>
                      <a:r>
                        <a:rPr lang="en-US" sz="1600" kern="100">
                          <a:effectLst/>
                        </a:rPr>
                        <a:t>1</a:t>
                      </a:r>
                      <a:r>
                        <a:rPr lang="zh-CN" sz="1600" kern="100">
                          <a:effectLst/>
                        </a:rPr>
                        <a:t>”表示男，“</a:t>
                      </a:r>
                      <a:r>
                        <a:rPr lang="en-US" sz="1600" kern="100">
                          <a:effectLst/>
                        </a:rPr>
                        <a:t>0</a:t>
                      </a:r>
                      <a:r>
                        <a:rPr lang="zh-CN" sz="1600" kern="100">
                          <a:effectLst/>
                        </a:rPr>
                        <a:t>”表示女，默认值为“</a:t>
                      </a:r>
                      <a:r>
                        <a:rPr lang="en-US" sz="1600" kern="100">
                          <a:effectLst/>
                        </a:rPr>
                        <a:t>1</a:t>
                      </a:r>
                      <a:r>
                        <a:rPr lang="zh-CN" sz="16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58942">
                <a:tc>
                  <a:txBody>
                    <a:bodyPr/>
                    <a:lstStyle/>
                    <a:p>
                      <a:pPr algn="ctr" latinLnBrk="1">
                        <a:lnSpc>
                          <a:spcPct val="150000"/>
                        </a:lnSpc>
                        <a:spcAft>
                          <a:spcPts val="0"/>
                        </a:spcAft>
                      </a:pPr>
                      <a:r>
                        <a:rPr lang="en-US" sz="1600" kern="100">
                          <a:effectLst/>
                        </a:rPr>
                        <a:t>medu</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zh-CN" sz="1600" kern="100">
                          <a:effectLst/>
                        </a:rPr>
                        <a:t>文本</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600" kern="100">
                          <a:effectLst/>
                        </a:rPr>
                        <a:t>3</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最高学历，最多支持</a:t>
                      </a:r>
                      <a:r>
                        <a:rPr lang="en-US" sz="1600" kern="100">
                          <a:effectLst/>
                        </a:rPr>
                        <a:t>3</a:t>
                      </a:r>
                      <a:r>
                        <a:rPr lang="zh-CN" sz="1600" kern="100">
                          <a:effectLst/>
                        </a:rPr>
                        <a:t>个字符，默认值为“大学生”</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29279">
                <a:tc>
                  <a:txBody>
                    <a:bodyPr/>
                    <a:lstStyle/>
                    <a:p>
                      <a:pPr algn="ctr" latinLnBrk="1">
                        <a:lnSpc>
                          <a:spcPct val="150000"/>
                        </a:lnSpc>
                        <a:spcAft>
                          <a:spcPts val="0"/>
                        </a:spcAft>
                      </a:pPr>
                      <a:r>
                        <a:rPr lang="en-US" sz="1600" kern="100">
                          <a:effectLst/>
                        </a:rPr>
                        <a:t>mdate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zh-CN" sz="1600" kern="100">
                          <a:effectLst/>
                        </a:rPr>
                        <a:t>日期</a:t>
                      </a:r>
                      <a:r>
                        <a:rPr lang="en-US" sz="1600" kern="100">
                          <a:effectLst/>
                        </a:rPr>
                        <a:t>/</a:t>
                      </a:r>
                      <a:r>
                        <a:rPr lang="zh-CN" sz="1600" kern="100">
                          <a:effectLst/>
                        </a:rPr>
                        <a:t>时间</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600" kern="10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会员注册日期，默认值为</a:t>
                      </a:r>
                      <a:r>
                        <a:rPr lang="en-US" sz="1600" kern="100" dirty="0">
                          <a:effectLst/>
                        </a:rPr>
                        <a:t>Date()</a:t>
                      </a:r>
                      <a:r>
                        <a:rPr lang="zh-CN" sz="1600" kern="100" dirty="0">
                          <a:effectLst/>
                        </a:rPr>
                        <a:t>，即系统日期</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1357868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latinLnBrk="1"/>
            <a:r>
              <a:rPr lang="en-US" altLang="zh-CN" dirty="0"/>
              <a:t> finally</a:t>
            </a:r>
            <a:endParaRPr lang="zh-CN" altLang="zh-CN" dirty="0"/>
          </a:p>
          <a:p>
            <a:pPr latinLnBrk="1"/>
            <a:r>
              <a:rPr lang="en-US" altLang="zh-CN" dirty="0"/>
              <a:t>    {</a:t>
            </a:r>
            <a:endParaRPr lang="zh-CN" altLang="zh-CN" dirty="0"/>
          </a:p>
          <a:p>
            <a:pPr latinLnBrk="1"/>
            <a:r>
              <a:rPr lang="en-US" altLang="zh-CN" dirty="0"/>
              <a:t>        </a:t>
            </a:r>
            <a:r>
              <a:rPr lang="en-US" altLang="zh-CN" dirty="0" err="1"/>
              <a:t>conn.Close</a:t>
            </a:r>
            <a:r>
              <a:rPr lang="en-US" altLang="zh-CN" dirty="0"/>
              <a:t>();</a:t>
            </a:r>
            <a:endParaRPr lang="zh-CN" altLang="zh-CN" dirty="0"/>
          </a:p>
          <a:p>
            <a:pPr latinLnBrk="1"/>
            <a:r>
              <a:rPr lang="en-US" altLang="zh-CN" dirty="0"/>
              <a:t>    }</a:t>
            </a:r>
            <a:endParaRPr lang="zh-CN" altLang="zh-CN" dirty="0"/>
          </a:p>
          <a:p>
            <a:pPr latinLnBrk="1"/>
            <a:r>
              <a:rPr lang="en-US" altLang="zh-CN" dirty="0"/>
              <a:t>}</a:t>
            </a:r>
            <a:endParaRPr lang="zh-CN" altLang="en-US" dirty="0"/>
          </a:p>
        </p:txBody>
      </p:sp>
    </p:spTree>
    <p:extLst>
      <p:ext uri="{BB962C8B-B14F-4D97-AF65-F5344CB8AC3E}">
        <p14:creationId xmlns:p14="http://schemas.microsoft.com/office/powerpoint/2010/main" val="35959874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zh-CN" dirty="0"/>
              <a:t>会员注册信息修改</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       </a:t>
            </a:r>
            <a:r>
              <a:rPr lang="zh-CN" altLang="zh-CN" dirty="0" smtClean="0"/>
              <a:t>网站</a:t>
            </a:r>
            <a:r>
              <a:rPr lang="zh-CN" altLang="zh-CN" dirty="0"/>
              <a:t>会员管理中，常常会用到会员信息修改功能，比如修改用户密码、修改个人信息等。会员信息修改的前提是当前的会员身份验证，即网站必须保证会员自己修改自己的信息，而</a:t>
            </a:r>
            <a:r>
              <a:rPr lang="zh-CN" altLang="zh-CN" dirty="0" smtClean="0"/>
              <a:t>不能让他人修改，也不允许会员越权。</a:t>
            </a:r>
            <a:endParaRPr lang="en-US" altLang="zh-CN" dirty="0" smtClean="0"/>
          </a:p>
          <a:p>
            <a:pPr latinLnBrk="1"/>
            <a:r>
              <a:rPr lang="zh-CN" altLang="zh-CN" dirty="0"/>
              <a:t>（</a:t>
            </a:r>
            <a:r>
              <a:rPr lang="en-US" altLang="zh-CN" dirty="0"/>
              <a:t>1</a:t>
            </a:r>
            <a:r>
              <a:rPr lang="zh-CN" altLang="zh-CN" dirty="0"/>
              <a:t>）新建一个</a:t>
            </a:r>
            <a:r>
              <a:rPr lang="en-US" altLang="zh-CN" dirty="0"/>
              <a:t>memrep.aspx</a:t>
            </a:r>
            <a:r>
              <a:rPr lang="zh-CN" altLang="zh-CN" dirty="0"/>
              <a:t>页面，修改页面标题</a:t>
            </a:r>
            <a:r>
              <a:rPr lang="en-US" altLang="zh-CN" dirty="0"/>
              <a:t>title</a:t>
            </a:r>
            <a:r>
              <a:rPr lang="zh-CN" altLang="zh-CN" dirty="0"/>
              <a:t>节为“会员注册信息修改”。</a:t>
            </a:r>
          </a:p>
          <a:p>
            <a:pPr latinLnBrk="1"/>
            <a:r>
              <a:rPr lang="zh-CN" altLang="zh-CN" dirty="0"/>
              <a:t>（</a:t>
            </a:r>
            <a:r>
              <a:rPr lang="en-US" altLang="zh-CN" dirty="0"/>
              <a:t>2</a:t>
            </a:r>
            <a:r>
              <a:rPr lang="zh-CN" altLang="zh-CN" dirty="0"/>
              <a:t>）在页面里添加一个</a:t>
            </a:r>
            <a:r>
              <a:rPr lang="en-US" altLang="zh-CN" dirty="0"/>
              <a:t>4</a:t>
            </a:r>
            <a:r>
              <a:rPr lang="zh-CN" altLang="zh-CN" dirty="0"/>
              <a:t>行</a:t>
            </a:r>
            <a:r>
              <a:rPr lang="en-US" altLang="zh-CN" dirty="0"/>
              <a:t>2</a:t>
            </a:r>
            <a:r>
              <a:rPr lang="zh-CN" altLang="zh-CN" dirty="0"/>
              <a:t>列的表格，并在左侧列依次添加“用户名”、“原始密码”、和“新密码”；右侧列依次添加</a:t>
            </a:r>
            <a:r>
              <a:rPr lang="en-US" altLang="zh-CN" dirty="0"/>
              <a:t>3</a:t>
            </a:r>
            <a:r>
              <a:rPr lang="zh-CN" altLang="zh-CN" dirty="0"/>
              <a:t>个</a:t>
            </a:r>
            <a:r>
              <a:rPr lang="en-US" altLang="zh-CN" dirty="0" err="1"/>
              <a:t>TextBox</a:t>
            </a:r>
            <a:r>
              <a:rPr lang="zh-CN" altLang="zh-CN" dirty="0"/>
              <a:t>控件</a:t>
            </a:r>
            <a:r>
              <a:rPr lang="en-US" altLang="zh-CN" dirty="0" err="1"/>
              <a:t>txtname</a:t>
            </a:r>
            <a:r>
              <a:rPr lang="zh-CN" altLang="zh-CN" dirty="0"/>
              <a:t>、</a:t>
            </a:r>
            <a:r>
              <a:rPr lang="en-US" altLang="zh-CN" dirty="0" err="1"/>
              <a:t>txtold</a:t>
            </a:r>
            <a:r>
              <a:rPr lang="zh-CN" altLang="zh-CN" dirty="0"/>
              <a:t>和</a:t>
            </a:r>
            <a:r>
              <a:rPr lang="en-US" altLang="zh-CN" dirty="0" err="1"/>
              <a:t>txtnew</a:t>
            </a:r>
            <a:r>
              <a:rPr lang="zh-CN" altLang="zh-CN" dirty="0"/>
              <a:t>，设置</a:t>
            </a:r>
            <a:r>
              <a:rPr lang="en-US" altLang="zh-CN" dirty="0" err="1"/>
              <a:t>txtnew</a:t>
            </a:r>
            <a:r>
              <a:rPr lang="zh-CN" altLang="zh-CN" dirty="0"/>
              <a:t>控件的</a:t>
            </a:r>
            <a:r>
              <a:rPr lang="en-US" altLang="zh-CN" dirty="0" err="1"/>
              <a:t>TextMode</a:t>
            </a:r>
            <a:r>
              <a:rPr lang="zh-CN" altLang="zh-CN" dirty="0"/>
              <a:t>属性值为</a:t>
            </a:r>
            <a:r>
              <a:rPr lang="en-US" altLang="zh-CN" dirty="0"/>
              <a:t>Password</a:t>
            </a:r>
            <a:r>
              <a:rPr lang="zh-CN" altLang="zh-CN" dirty="0"/>
              <a:t>。</a:t>
            </a:r>
          </a:p>
          <a:p>
            <a:pPr latinLnBrk="1"/>
            <a:r>
              <a:rPr lang="zh-CN" altLang="zh-CN" dirty="0"/>
              <a:t>（</a:t>
            </a:r>
            <a:r>
              <a:rPr lang="en-US" altLang="zh-CN" dirty="0"/>
              <a:t>3</a:t>
            </a:r>
            <a:r>
              <a:rPr lang="zh-CN" altLang="zh-CN" dirty="0"/>
              <a:t>）将表格中的第</a:t>
            </a:r>
            <a:r>
              <a:rPr lang="en-US" altLang="zh-CN" dirty="0"/>
              <a:t>4</a:t>
            </a:r>
            <a:r>
              <a:rPr lang="zh-CN" altLang="zh-CN" dirty="0"/>
              <a:t>行两个单元格合并，添加</a:t>
            </a:r>
            <a:r>
              <a:rPr lang="en-US" altLang="zh-CN" dirty="0"/>
              <a:t>Button</a:t>
            </a:r>
            <a:r>
              <a:rPr lang="zh-CN" altLang="zh-CN" dirty="0"/>
              <a:t>控件</a:t>
            </a:r>
            <a:r>
              <a:rPr lang="en-US" altLang="zh-CN" dirty="0" err="1"/>
              <a:t>btnrep</a:t>
            </a:r>
            <a:r>
              <a:rPr lang="zh-CN" altLang="zh-CN" dirty="0"/>
              <a:t>，设置其</a:t>
            </a:r>
            <a:r>
              <a:rPr lang="en-US" altLang="zh-CN" dirty="0"/>
              <a:t>Text</a:t>
            </a:r>
            <a:r>
              <a:rPr lang="zh-CN" altLang="zh-CN" dirty="0"/>
              <a:t>属性为“修改密码”</a:t>
            </a:r>
            <a:r>
              <a:rPr lang="zh-CN" altLang="zh-CN" dirty="0" smtClean="0"/>
              <a:t>。</a:t>
            </a:r>
            <a:endParaRPr lang="en-US" altLang="zh-CN" dirty="0" smtClean="0"/>
          </a:p>
          <a:p>
            <a:pPr latinLnBrk="1"/>
            <a:r>
              <a:rPr lang="zh-CN" altLang="zh-CN" dirty="0"/>
              <a:t>（</a:t>
            </a:r>
            <a:r>
              <a:rPr lang="en-US" altLang="zh-CN" dirty="0"/>
              <a:t>4</a:t>
            </a:r>
            <a:r>
              <a:rPr lang="zh-CN" altLang="zh-CN" dirty="0"/>
              <a:t>）在表格下方添加</a:t>
            </a:r>
            <a:r>
              <a:rPr lang="en-US" altLang="zh-CN" dirty="0"/>
              <a:t>1</a:t>
            </a:r>
            <a:r>
              <a:rPr lang="zh-CN" altLang="zh-CN" dirty="0"/>
              <a:t>个</a:t>
            </a:r>
            <a:r>
              <a:rPr lang="en-US" altLang="zh-CN" dirty="0"/>
              <a:t>Label</a:t>
            </a:r>
            <a:r>
              <a:rPr lang="zh-CN" altLang="zh-CN" dirty="0"/>
              <a:t>控件</a:t>
            </a:r>
            <a:r>
              <a:rPr lang="en-US" altLang="zh-CN" dirty="0" err="1"/>
              <a:t>lblmes</a:t>
            </a:r>
            <a:r>
              <a:rPr lang="zh-CN" altLang="zh-CN" dirty="0"/>
              <a:t>，并设置</a:t>
            </a:r>
            <a:r>
              <a:rPr lang="en-US" altLang="zh-CN" dirty="0" err="1"/>
              <a:t>ForeColor</a:t>
            </a:r>
            <a:r>
              <a:rPr lang="zh-CN" altLang="zh-CN" dirty="0"/>
              <a:t>属性为红色，用于信息提示。</a:t>
            </a:r>
          </a:p>
        </p:txBody>
      </p:sp>
    </p:spTree>
    <p:extLst>
      <p:ext uri="{BB962C8B-B14F-4D97-AF65-F5344CB8AC3E}">
        <p14:creationId xmlns:p14="http://schemas.microsoft.com/office/powerpoint/2010/main" val="15641048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a:t>
            </a:r>
            <a:r>
              <a:rPr lang="en-US" altLang="zh-CN" dirty="0"/>
              <a:t>5</a:t>
            </a:r>
            <a:r>
              <a:rPr lang="zh-CN" altLang="zh-CN" dirty="0"/>
              <a:t>）双击“修改密码”按钮进行代码编辑区，输入后台代码保存，按</a:t>
            </a:r>
            <a:r>
              <a:rPr lang="en-US" altLang="zh-CN" dirty="0"/>
              <a:t>F5</a:t>
            </a:r>
            <a:r>
              <a:rPr lang="zh-CN" altLang="zh-CN" dirty="0"/>
              <a:t>运行。最终显示效果如图</a:t>
            </a:r>
            <a:r>
              <a:rPr lang="en-US" altLang="zh-CN" dirty="0"/>
              <a:t>4-11</a:t>
            </a:r>
            <a:r>
              <a:rPr lang="zh-CN" altLang="zh-CN" dirty="0"/>
              <a:t>所示。</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8343" y="2824596"/>
            <a:ext cx="2914650" cy="3619500"/>
          </a:xfrm>
          <a:prstGeom prst="rect">
            <a:avLst/>
          </a:prstGeom>
        </p:spPr>
      </p:pic>
    </p:spTree>
    <p:extLst>
      <p:ext uri="{BB962C8B-B14F-4D97-AF65-F5344CB8AC3E}">
        <p14:creationId xmlns:p14="http://schemas.microsoft.com/office/powerpoint/2010/main" val="11100576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latinLnBrk="1"/>
            <a:r>
              <a:rPr lang="en-US" altLang="zh-CN" dirty="0"/>
              <a:t> string </a:t>
            </a:r>
            <a:r>
              <a:rPr lang="en-US" altLang="zh-CN" dirty="0" err="1"/>
              <a:t>strcon</a:t>
            </a:r>
            <a:r>
              <a:rPr lang="en-US" altLang="zh-CN" dirty="0"/>
              <a:t> = "Provider=Microsoft.Jet.OLEDB.4.0;Data Source=|</a:t>
            </a:r>
            <a:r>
              <a:rPr lang="en-US" altLang="zh-CN" dirty="0" err="1"/>
              <a:t>DataDirectory|mydata.mdb</a:t>
            </a:r>
            <a:r>
              <a:rPr lang="en-US" altLang="zh-CN" dirty="0"/>
              <a:t>";</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a:t>
            </a:r>
            <a:r>
              <a:rPr lang="en-US" altLang="zh-CN" dirty="0" err="1"/>
              <a:t>conn.Open</a:t>
            </a:r>
            <a:r>
              <a:rPr lang="en-US" altLang="zh-CN" dirty="0"/>
              <a:t>();</a:t>
            </a:r>
            <a:endParaRPr lang="zh-CN" altLang="zh-CN" dirty="0"/>
          </a:p>
          <a:p>
            <a:pPr latinLnBrk="1"/>
            <a:r>
              <a:rPr lang="en-US" altLang="zh-CN" dirty="0"/>
              <a:t>    string </a:t>
            </a:r>
            <a:r>
              <a:rPr lang="en-US" altLang="zh-CN" dirty="0" err="1"/>
              <a:t>mname</a:t>
            </a:r>
            <a:r>
              <a:rPr lang="en-US" altLang="zh-CN" dirty="0"/>
              <a:t> = </a:t>
            </a:r>
            <a:r>
              <a:rPr lang="en-US" altLang="zh-CN" dirty="0" err="1"/>
              <a:t>txtname.Text</a:t>
            </a:r>
            <a:r>
              <a:rPr lang="en-US" altLang="zh-CN" dirty="0"/>
              <a:t>;</a:t>
            </a:r>
            <a:endParaRPr lang="zh-CN" altLang="zh-CN" dirty="0"/>
          </a:p>
          <a:p>
            <a:pPr latinLnBrk="1"/>
            <a:r>
              <a:rPr lang="en-US" altLang="zh-CN" dirty="0"/>
              <a:t>    string </a:t>
            </a:r>
            <a:r>
              <a:rPr lang="en-US" altLang="zh-CN" dirty="0" err="1"/>
              <a:t>oldpwd</a:t>
            </a:r>
            <a:r>
              <a:rPr lang="en-US" altLang="zh-CN" dirty="0"/>
              <a:t> = </a:t>
            </a:r>
            <a:r>
              <a:rPr lang="en-US" altLang="zh-CN" dirty="0" err="1"/>
              <a:t>txtold.Text</a:t>
            </a:r>
            <a:r>
              <a:rPr lang="en-US" altLang="zh-CN" dirty="0"/>
              <a:t>;</a:t>
            </a:r>
            <a:endParaRPr lang="zh-CN" altLang="zh-CN" dirty="0"/>
          </a:p>
          <a:p>
            <a:pPr latinLnBrk="1"/>
            <a:r>
              <a:rPr lang="en-US" altLang="zh-CN" dirty="0"/>
              <a:t>    string </a:t>
            </a:r>
            <a:r>
              <a:rPr lang="en-US" altLang="zh-CN" dirty="0" err="1"/>
              <a:t>newpwd</a:t>
            </a:r>
            <a:r>
              <a:rPr lang="en-US" altLang="zh-CN" dirty="0"/>
              <a:t> = </a:t>
            </a:r>
            <a:r>
              <a:rPr lang="en-US" altLang="zh-CN" dirty="0" err="1"/>
              <a:t>txtnew.Text</a:t>
            </a:r>
            <a:r>
              <a:rPr lang="en-US" altLang="zh-CN" dirty="0"/>
              <a:t>;</a:t>
            </a:r>
            <a:endParaRPr lang="zh-CN" altLang="zh-CN" dirty="0"/>
          </a:p>
          <a:p>
            <a:pPr latinLnBrk="1"/>
            <a:r>
              <a:rPr lang="en-US" altLang="zh-CN" dirty="0"/>
              <a:t>    string sql1 = "select count(*) from members where </a:t>
            </a:r>
            <a:r>
              <a:rPr lang="en-US" altLang="zh-CN" dirty="0" err="1"/>
              <a:t>mname</a:t>
            </a:r>
            <a:r>
              <a:rPr lang="en-US" altLang="zh-CN" dirty="0"/>
              <a:t>='" + </a:t>
            </a:r>
            <a:r>
              <a:rPr lang="en-US" altLang="zh-CN" dirty="0" err="1"/>
              <a:t>mname</a:t>
            </a:r>
            <a:r>
              <a:rPr lang="en-US" altLang="zh-CN" dirty="0"/>
              <a:t> + "' and </a:t>
            </a:r>
            <a:r>
              <a:rPr lang="en-US" altLang="zh-CN" dirty="0" err="1"/>
              <a:t>mpwd</a:t>
            </a:r>
            <a:r>
              <a:rPr lang="en-US" altLang="zh-CN" dirty="0"/>
              <a:t>='" + </a:t>
            </a:r>
            <a:r>
              <a:rPr lang="en-US" altLang="zh-CN" dirty="0" err="1"/>
              <a:t>oldpwd</a:t>
            </a:r>
            <a:r>
              <a:rPr lang="en-US" altLang="zh-CN" dirty="0"/>
              <a:t> + "'";</a:t>
            </a:r>
            <a:endParaRPr lang="zh-CN" altLang="zh-CN" dirty="0"/>
          </a:p>
          <a:p>
            <a:pPr latinLnBrk="1"/>
            <a:r>
              <a:rPr lang="en-US" altLang="zh-CN" dirty="0"/>
              <a:t>    string sql2 = "update members set </a:t>
            </a:r>
            <a:r>
              <a:rPr lang="en-US" altLang="zh-CN" dirty="0" err="1"/>
              <a:t>mpwd</a:t>
            </a:r>
            <a:r>
              <a:rPr lang="en-US" altLang="zh-CN" dirty="0"/>
              <a:t>='" + </a:t>
            </a:r>
            <a:r>
              <a:rPr lang="en-US" altLang="zh-CN" dirty="0" err="1"/>
              <a:t>newpwd</a:t>
            </a:r>
            <a:r>
              <a:rPr lang="en-US" altLang="zh-CN" dirty="0"/>
              <a:t> + "' where </a:t>
            </a:r>
            <a:r>
              <a:rPr lang="en-US" altLang="zh-CN" dirty="0" err="1"/>
              <a:t>mname</a:t>
            </a:r>
            <a:r>
              <a:rPr lang="en-US" altLang="zh-CN" dirty="0"/>
              <a:t>='" + </a:t>
            </a:r>
            <a:r>
              <a:rPr lang="en-US" altLang="zh-CN" dirty="0" err="1"/>
              <a:t>mname</a:t>
            </a:r>
            <a:r>
              <a:rPr lang="en-US" altLang="zh-CN" dirty="0"/>
              <a:t> + "'";</a:t>
            </a:r>
            <a:endParaRPr lang="zh-CN" altLang="en-US" dirty="0"/>
          </a:p>
        </p:txBody>
      </p:sp>
    </p:spTree>
    <p:extLst>
      <p:ext uri="{BB962C8B-B14F-4D97-AF65-F5344CB8AC3E}">
        <p14:creationId xmlns:p14="http://schemas.microsoft.com/office/powerpoint/2010/main" val="12417971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pPr latinLnBrk="1"/>
            <a:r>
              <a:rPr lang="en-US" altLang="zh-CN" dirty="0" smtClean="0"/>
              <a:t>    </a:t>
            </a:r>
            <a:r>
              <a:rPr lang="en-US" altLang="zh-CN" dirty="0" err="1" smtClean="0"/>
              <a:t>OleDbCommand</a:t>
            </a:r>
            <a:r>
              <a:rPr lang="en-US" altLang="zh-CN" dirty="0" smtClean="0"/>
              <a:t> </a:t>
            </a:r>
            <a:r>
              <a:rPr lang="en-US" altLang="zh-CN" dirty="0"/>
              <a:t>ocmd1 = new </a:t>
            </a:r>
            <a:r>
              <a:rPr lang="en-US" altLang="zh-CN" dirty="0" err="1"/>
              <a:t>OleDbCommand</a:t>
            </a:r>
            <a:r>
              <a:rPr lang="en-US" altLang="zh-CN" dirty="0"/>
              <a:t>(sql1, conn);</a:t>
            </a:r>
            <a:endParaRPr lang="zh-CN" altLang="zh-CN" dirty="0"/>
          </a:p>
          <a:p>
            <a:pPr latinLnBrk="1"/>
            <a:r>
              <a:rPr lang="en-US" altLang="zh-CN" dirty="0"/>
              <a:t>    </a:t>
            </a:r>
            <a:r>
              <a:rPr lang="en-US" altLang="zh-CN" dirty="0" err="1"/>
              <a:t>OleDbCommand</a:t>
            </a:r>
            <a:r>
              <a:rPr lang="en-US" altLang="zh-CN" dirty="0"/>
              <a:t> ocmd2 = new </a:t>
            </a:r>
            <a:r>
              <a:rPr lang="en-US" altLang="zh-CN" dirty="0" err="1"/>
              <a:t>OleDbCommand</a:t>
            </a:r>
            <a:r>
              <a:rPr lang="en-US" altLang="zh-CN" dirty="0"/>
              <a:t>(sql2, conn);</a:t>
            </a:r>
            <a:endParaRPr lang="zh-CN" altLang="zh-CN" dirty="0"/>
          </a:p>
          <a:p>
            <a:pPr latinLnBrk="1"/>
            <a:r>
              <a:rPr lang="en-US" altLang="zh-CN" dirty="0"/>
              <a:t>    if (Convert.ToInt32(ocmd1.ExecuteScalar()) &gt; 0)</a:t>
            </a:r>
            <a:endParaRPr lang="zh-CN" altLang="zh-CN" dirty="0"/>
          </a:p>
          <a:p>
            <a:pPr latinLnBrk="1"/>
            <a:r>
              <a:rPr lang="en-US" altLang="zh-CN" dirty="0"/>
              <a:t>    {</a:t>
            </a:r>
            <a:endParaRPr lang="zh-CN" altLang="zh-CN" dirty="0"/>
          </a:p>
          <a:p>
            <a:pPr latinLnBrk="1"/>
            <a:r>
              <a:rPr lang="en-US" altLang="zh-CN" dirty="0"/>
              <a:t>        ocmd2.ExecuteNonQuery();</a:t>
            </a:r>
            <a:endParaRPr lang="zh-CN" altLang="zh-CN" dirty="0"/>
          </a:p>
          <a:p>
            <a:pPr latinLnBrk="1"/>
            <a:r>
              <a:rPr lang="en-US" altLang="zh-CN" dirty="0"/>
              <a:t>        </a:t>
            </a:r>
            <a:r>
              <a:rPr lang="en-US" altLang="zh-CN" dirty="0" err="1"/>
              <a:t>lblmes.Text</a:t>
            </a:r>
            <a:r>
              <a:rPr lang="en-US" altLang="zh-CN" dirty="0"/>
              <a:t> = "</a:t>
            </a:r>
            <a:r>
              <a:rPr lang="zh-CN" altLang="zh-CN" dirty="0"/>
              <a:t>修改成功</a:t>
            </a:r>
            <a:r>
              <a:rPr lang="en-US" altLang="zh-CN" dirty="0"/>
              <a:t>";</a:t>
            </a:r>
            <a:endParaRPr lang="zh-CN" altLang="zh-CN" dirty="0"/>
          </a:p>
          <a:p>
            <a:pPr latinLnBrk="1"/>
            <a:r>
              <a:rPr lang="en-US" altLang="zh-CN" dirty="0"/>
              <a:t>    }</a:t>
            </a:r>
            <a:endParaRPr lang="zh-CN" altLang="zh-CN" dirty="0"/>
          </a:p>
          <a:p>
            <a:pPr latinLnBrk="1"/>
            <a:r>
              <a:rPr lang="en-US" altLang="zh-CN" dirty="0"/>
              <a:t> else</a:t>
            </a:r>
            <a:endParaRPr lang="zh-CN" altLang="zh-CN" dirty="0"/>
          </a:p>
          <a:p>
            <a:pPr latinLnBrk="1"/>
            <a:r>
              <a:rPr lang="en-US" altLang="zh-CN" dirty="0"/>
              <a:t>    </a:t>
            </a:r>
            <a:r>
              <a:rPr lang="en-US" altLang="zh-CN" dirty="0" smtClean="0"/>
              <a:t>{        </a:t>
            </a:r>
            <a:r>
              <a:rPr lang="en-US" altLang="zh-CN" dirty="0" err="1"/>
              <a:t>lblmes.Text</a:t>
            </a:r>
            <a:r>
              <a:rPr lang="en-US" altLang="zh-CN" dirty="0"/>
              <a:t> = "</a:t>
            </a:r>
            <a:r>
              <a:rPr lang="zh-CN" altLang="zh-CN" dirty="0"/>
              <a:t>修改失败，请检查用户名和密码是否正确</a:t>
            </a:r>
            <a:r>
              <a:rPr lang="en-US" altLang="zh-CN" dirty="0" smtClean="0"/>
              <a:t>";    </a:t>
            </a:r>
            <a:r>
              <a:rPr lang="en-US" altLang="zh-CN" dirty="0"/>
              <a:t>}</a:t>
            </a:r>
            <a:endParaRPr lang="zh-CN" altLang="zh-CN" dirty="0"/>
          </a:p>
          <a:p>
            <a:pPr latinLnBrk="1"/>
            <a:r>
              <a:rPr lang="en-US" altLang="zh-CN" dirty="0"/>
              <a:t>    </a:t>
            </a:r>
            <a:r>
              <a:rPr lang="en-US" altLang="zh-CN" dirty="0" err="1"/>
              <a:t>conn.Close</a:t>
            </a:r>
            <a:r>
              <a:rPr lang="en-US" altLang="zh-CN" dirty="0"/>
              <a:t>();</a:t>
            </a:r>
            <a:endParaRPr lang="zh-CN" altLang="zh-CN" dirty="0"/>
          </a:p>
          <a:p>
            <a:endParaRPr lang="zh-CN" altLang="en-US" dirty="0"/>
          </a:p>
        </p:txBody>
      </p:sp>
    </p:spTree>
    <p:extLst>
      <p:ext uri="{BB962C8B-B14F-4D97-AF65-F5344CB8AC3E}">
        <p14:creationId xmlns:p14="http://schemas.microsoft.com/office/powerpoint/2010/main" val="27173794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zh-CN" altLang="zh-CN" dirty="0"/>
              <a:t>会员注册信息删除</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删除</a:t>
            </a:r>
            <a:r>
              <a:rPr lang="zh-CN" altLang="zh-CN" dirty="0"/>
              <a:t>过期会员信息可以节约网站空间，提高会员管理效率。在网站开发过程中，类似的操作还有新闻管理、资源管理等等。尤其是占用网站空间较多的图片、视频等多媒体资源更是应该时常清除。</a:t>
            </a:r>
          </a:p>
          <a:p>
            <a:r>
              <a:rPr lang="en-US" altLang="zh-CN" dirty="0" smtClean="0"/>
              <a:t>          </a:t>
            </a:r>
            <a:r>
              <a:rPr lang="zh-CN" altLang="zh-CN" dirty="0" smtClean="0"/>
              <a:t>会员</a:t>
            </a:r>
            <a:r>
              <a:rPr lang="zh-CN" altLang="zh-CN" dirty="0"/>
              <a:t>信息删除操作和上节的信息修改相似，只有用于处理数据库记录的</a:t>
            </a:r>
            <a:r>
              <a:rPr lang="en-US" altLang="zh-CN" dirty="0"/>
              <a:t>SQL</a:t>
            </a:r>
            <a:r>
              <a:rPr lang="zh-CN" altLang="zh-CN" dirty="0"/>
              <a:t>语句不同而已，读者只需要把会员信息修改语句改成删除语句，其它内容保持不变即可。即把</a:t>
            </a:r>
            <a:r>
              <a:rPr lang="en-US" altLang="zh-CN" dirty="0"/>
              <a:t>update</a:t>
            </a:r>
            <a:r>
              <a:rPr lang="zh-CN" altLang="zh-CN" dirty="0"/>
              <a:t>命令修改为</a:t>
            </a:r>
            <a:r>
              <a:rPr lang="en-US" altLang="zh-CN" dirty="0"/>
              <a:t>delete from members where </a:t>
            </a:r>
            <a:r>
              <a:rPr lang="en-US" altLang="zh-CN" dirty="0" err="1"/>
              <a:t>mname</a:t>
            </a:r>
            <a:r>
              <a:rPr lang="en-US" altLang="zh-CN" dirty="0"/>
              <a:t>='" + </a:t>
            </a:r>
            <a:r>
              <a:rPr lang="en-US" altLang="zh-CN" dirty="0" err="1"/>
              <a:t>txtname.Text</a:t>
            </a:r>
            <a:r>
              <a:rPr lang="en-US" altLang="zh-CN" dirty="0"/>
              <a:t> + "'"</a:t>
            </a:r>
            <a:r>
              <a:rPr lang="zh-CN" altLang="zh-CN" dirty="0"/>
              <a:t>。具体操作这里不再赘述，读者可以参考随书源码中第四章的</a:t>
            </a:r>
            <a:r>
              <a:rPr lang="en-US" altLang="zh-CN" dirty="0"/>
              <a:t>memdel.aspx</a:t>
            </a:r>
            <a:r>
              <a:rPr lang="zh-CN" altLang="zh-CN" dirty="0"/>
              <a:t>和</a:t>
            </a:r>
            <a:r>
              <a:rPr lang="en-US" altLang="zh-CN" dirty="0" err="1"/>
              <a:t>memdel.aspx.cs</a:t>
            </a:r>
            <a:r>
              <a:rPr lang="zh-CN" altLang="zh-CN" dirty="0"/>
              <a:t>文件。运行效果如图</a:t>
            </a:r>
            <a:r>
              <a:rPr lang="en-US" altLang="zh-CN" dirty="0"/>
              <a:t>4-12</a:t>
            </a:r>
            <a:r>
              <a:rPr lang="zh-CN" altLang="zh-CN" dirty="0"/>
              <a:t>所示。</a:t>
            </a:r>
            <a:endParaRPr lang="zh-CN" altLang="en-US" dirty="0"/>
          </a:p>
        </p:txBody>
      </p:sp>
    </p:spTree>
    <p:extLst>
      <p:ext uri="{BB962C8B-B14F-4D97-AF65-F5344CB8AC3E}">
        <p14:creationId xmlns:p14="http://schemas.microsoft.com/office/powerpoint/2010/main" val="3557382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 ADO.NET</a:t>
            </a:r>
            <a:r>
              <a:rPr lang="zh-CN" altLang="zh-CN" dirty="0"/>
              <a:t>核心对象</a:t>
            </a:r>
            <a:endParaRPr lang="zh-CN" altLang="en-US" dirty="0"/>
          </a:p>
        </p:txBody>
      </p:sp>
      <p:sp>
        <p:nvSpPr>
          <p:cNvPr id="3" name="内容占位符 2"/>
          <p:cNvSpPr>
            <a:spLocks noGrp="1"/>
          </p:cNvSpPr>
          <p:nvPr>
            <p:ph idx="1"/>
          </p:nvPr>
        </p:nvSpPr>
        <p:spPr/>
        <p:txBody>
          <a:bodyPr/>
          <a:lstStyle/>
          <a:p>
            <a:r>
              <a:rPr lang="en-US" altLang="zh-CN" dirty="0" smtClean="0"/>
              <a:t>      ADO.NET</a:t>
            </a:r>
            <a:r>
              <a:rPr lang="zh-CN" altLang="zh-CN" dirty="0"/>
              <a:t>包含用于连接数据库、执行命令和检索结果的</a:t>
            </a:r>
            <a:r>
              <a:rPr lang="en-US" altLang="zh-CN" dirty="0"/>
              <a:t>.NET</a:t>
            </a:r>
            <a:r>
              <a:rPr lang="zh-CN" altLang="zh-CN" dirty="0"/>
              <a:t>数据提供程序，用户可以直接处理检索到的结果，也可以将其放入</a:t>
            </a:r>
            <a:r>
              <a:rPr lang="en-US" altLang="zh-CN" dirty="0" err="1"/>
              <a:t>DataSet</a:t>
            </a:r>
            <a:r>
              <a:rPr lang="zh-CN" altLang="zh-CN" dirty="0"/>
              <a:t>对象中。使用</a:t>
            </a:r>
            <a:r>
              <a:rPr lang="en-US" altLang="zh-CN" dirty="0"/>
              <a:t>Dataset</a:t>
            </a:r>
            <a:r>
              <a:rPr lang="zh-CN" altLang="zh-CN" dirty="0"/>
              <a:t>对象方便将来自多个来源的数据或在层之间进行远程处理的数据组合在一起，以特殊方式向用户公开，它也可以独立于</a:t>
            </a:r>
            <a:r>
              <a:rPr lang="en-US" altLang="zh-CN" dirty="0"/>
              <a:t>.NET</a:t>
            </a:r>
            <a:r>
              <a:rPr lang="zh-CN" altLang="zh-CN" dirty="0"/>
              <a:t>数据提供程序使用，用于管理应用程序本地的数据或源自</a:t>
            </a:r>
            <a:r>
              <a:rPr lang="en-US" altLang="zh-CN" dirty="0"/>
              <a:t>XML</a:t>
            </a:r>
            <a:r>
              <a:rPr lang="zh-CN" altLang="zh-CN" dirty="0"/>
              <a:t>的数据。</a:t>
            </a:r>
          </a:p>
          <a:p>
            <a:r>
              <a:rPr lang="en-US" altLang="zh-CN" dirty="0" smtClean="0"/>
              <a:t>     </a:t>
            </a:r>
            <a:r>
              <a:rPr lang="zh-CN" altLang="zh-CN" dirty="0" smtClean="0"/>
              <a:t>在</a:t>
            </a:r>
            <a:r>
              <a:rPr lang="en-US" altLang="zh-CN" dirty="0"/>
              <a:t>ADO.NET</a:t>
            </a:r>
            <a:r>
              <a:rPr lang="zh-CN" altLang="zh-CN" dirty="0"/>
              <a:t>中，通过</a:t>
            </a:r>
            <a:r>
              <a:rPr lang="en-US" altLang="zh-CN" dirty="0"/>
              <a:t>Managed Provider</a:t>
            </a:r>
            <a:r>
              <a:rPr lang="zh-CN" altLang="zh-CN" dirty="0"/>
              <a:t>所提供的应用程序编程接口（</a:t>
            </a:r>
            <a:r>
              <a:rPr lang="en-US" altLang="zh-CN" dirty="0"/>
              <a:t>API</a:t>
            </a:r>
            <a:r>
              <a:rPr lang="zh-CN" altLang="zh-CN" dirty="0"/>
              <a:t>，</a:t>
            </a:r>
            <a:r>
              <a:rPr lang="en-US" altLang="zh-CN" dirty="0"/>
              <a:t>Application Programming Interface</a:t>
            </a:r>
            <a:r>
              <a:rPr lang="zh-CN" altLang="zh-CN" dirty="0"/>
              <a:t>），可以轻松访问各种数据源的数据，包括</a:t>
            </a:r>
            <a:r>
              <a:rPr lang="en-US" altLang="zh-CN" dirty="0"/>
              <a:t>OLE DB</a:t>
            </a:r>
            <a:r>
              <a:rPr lang="zh-CN" altLang="zh-CN" dirty="0"/>
              <a:t>（</a:t>
            </a:r>
            <a:r>
              <a:rPr lang="en-US" altLang="zh-CN" dirty="0"/>
              <a:t>Object Linking and Embedding </a:t>
            </a:r>
            <a:r>
              <a:rPr lang="en-US" altLang="zh-CN" dirty="0" err="1"/>
              <a:t>DataBase</a:t>
            </a:r>
            <a:r>
              <a:rPr lang="zh-CN" altLang="zh-CN" dirty="0"/>
              <a:t>）所支持和</a:t>
            </a:r>
            <a:r>
              <a:rPr lang="en-US" altLang="zh-CN" dirty="0"/>
              <a:t>ODBC</a:t>
            </a:r>
            <a:r>
              <a:rPr lang="zh-CN" altLang="zh-CN" dirty="0"/>
              <a:t>（</a:t>
            </a:r>
            <a:r>
              <a:rPr lang="en-US" altLang="zh-CN" dirty="0"/>
              <a:t>Open </a:t>
            </a:r>
            <a:r>
              <a:rPr lang="en-US" altLang="zh-CN" dirty="0" err="1"/>
              <a:t>DataBase</a:t>
            </a:r>
            <a:r>
              <a:rPr lang="en-US" altLang="zh-CN" dirty="0"/>
              <a:t> Connectivity</a:t>
            </a:r>
            <a:r>
              <a:rPr lang="zh-CN" altLang="zh-CN" dirty="0"/>
              <a:t>）支持的数据库</a:t>
            </a:r>
            <a:r>
              <a:rPr lang="zh-CN" altLang="zh-CN" dirty="0" smtClean="0"/>
              <a:t>。</a:t>
            </a:r>
            <a:endParaRPr lang="zh-CN" altLang="zh-CN" dirty="0"/>
          </a:p>
        </p:txBody>
      </p:sp>
    </p:spTree>
    <p:extLst>
      <p:ext uri="{BB962C8B-B14F-4D97-AF65-F5344CB8AC3E}">
        <p14:creationId xmlns:p14="http://schemas.microsoft.com/office/powerpoint/2010/main" val="209234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       ADO.NET</a:t>
            </a:r>
            <a:r>
              <a:rPr lang="zh-CN" altLang="zh-CN" dirty="0"/>
              <a:t>是由很多类组成的一个类库。它提供了很多基类，分别用于完成数据库连接、记录查询、记录添加、记录修改和记录删除等操作。</a:t>
            </a:r>
            <a:r>
              <a:rPr lang="en-US" altLang="zh-CN" dirty="0"/>
              <a:t>ADO.NET</a:t>
            </a:r>
            <a:r>
              <a:rPr lang="zh-CN" altLang="zh-CN" dirty="0"/>
              <a:t>主要包括</a:t>
            </a:r>
            <a:r>
              <a:rPr lang="en-US" altLang="zh-CN" dirty="0"/>
              <a:t>Connection</a:t>
            </a:r>
            <a:r>
              <a:rPr lang="zh-CN" altLang="zh-CN" dirty="0"/>
              <a:t>、</a:t>
            </a:r>
            <a:r>
              <a:rPr lang="en-US" altLang="zh-CN" dirty="0"/>
              <a:t>Command</a:t>
            </a:r>
            <a:r>
              <a:rPr lang="zh-CN" altLang="zh-CN" dirty="0"/>
              <a:t>、</a:t>
            </a:r>
            <a:r>
              <a:rPr lang="en-US" altLang="zh-CN" dirty="0" err="1"/>
              <a:t>DataReader</a:t>
            </a:r>
            <a:r>
              <a:rPr lang="zh-CN" altLang="zh-CN" dirty="0"/>
              <a:t>、</a:t>
            </a:r>
            <a:r>
              <a:rPr lang="en-US" altLang="zh-CN" dirty="0" err="1"/>
              <a:t>DataAdapter</a:t>
            </a:r>
            <a:r>
              <a:rPr lang="zh-CN" altLang="zh-CN" dirty="0"/>
              <a:t>和</a:t>
            </a:r>
            <a:r>
              <a:rPr lang="en-US" altLang="zh-CN" dirty="0" err="1"/>
              <a:t>DataSet</a:t>
            </a:r>
            <a:r>
              <a:rPr lang="zh-CN" altLang="zh-CN" dirty="0"/>
              <a:t>等核心对象。其中，</a:t>
            </a:r>
            <a:r>
              <a:rPr lang="en-US" altLang="zh-CN" dirty="0"/>
              <a:t>Connection</a:t>
            </a:r>
            <a:r>
              <a:rPr lang="zh-CN" altLang="zh-CN" dirty="0"/>
              <a:t>用于数据库连接；</a:t>
            </a:r>
            <a:r>
              <a:rPr lang="en-US" altLang="zh-CN" dirty="0"/>
              <a:t>Command</a:t>
            </a:r>
            <a:r>
              <a:rPr lang="zh-CN" altLang="zh-CN" dirty="0"/>
              <a:t>用于对数据库执行</a:t>
            </a:r>
            <a:r>
              <a:rPr lang="en-US" altLang="zh-CN" dirty="0"/>
              <a:t>SQL</a:t>
            </a:r>
            <a:r>
              <a:rPr lang="zh-CN" altLang="zh-CN" dirty="0"/>
              <a:t>命令；</a:t>
            </a:r>
            <a:r>
              <a:rPr lang="en-US" altLang="zh-CN" dirty="0" err="1"/>
              <a:t>DataReader</a:t>
            </a:r>
            <a:r>
              <a:rPr lang="zh-CN" altLang="zh-CN" dirty="0"/>
              <a:t>用于从数据库返回只读数据；</a:t>
            </a:r>
            <a:r>
              <a:rPr lang="en-US" altLang="zh-CN" dirty="0" err="1"/>
              <a:t>DataAdapter</a:t>
            </a:r>
            <a:r>
              <a:rPr lang="zh-CN" altLang="zh-CN" dirty="0"/>
              <a:t>用于从数据库返回数据，并送到</a:t>
            </a:r>
            <a:r>
              <a:rPr lang="en-US" altLang="zh-CN" dirty="0" err="1"/>
              <a:t>DataSet</a:t>
            </a:r>
            <a:r>
              <a:rPr lang="zh-CN" altLang="zh-CN" dirty="0"/>
              <a:t>中；而</a:t>
            </a:r>
            <a:r>
              <a:rPr lang="en-US" altLang="zh-CN" dirty="0" err="1"/>
              <a:t>DataSet</a:t>
            </a:r>
            <a:r>
              <a:rPr lang="zh-CN" altLang="zh-CN" dirty="0"/>
              <a:t>则可以看作是内存中的数据库，利用</a:t>
            </a:r>
            <a:r>
              <a:rPr lang="en-US" altLang="zh-CN" dirty="0" err="1"/>
              <a:t>DataAdapter</a:t>
            </a:r>
            <a:r>
              <a:rPr lang="zh-CN" altLang="zh-CN" dirty="0"/>
              <a:t>将数据库中的数据送到</a:t>
            </a:r>
            <a:r>
              <a:rPr lang="en-US" altLang="zh-CN" dirty="0" err="1"/>
              <a:t>DataSet</a:t>
            </a:r>
            <a:r>
              <a:rPr lang="zh-CN" altLang="zh-CN" dirty="0"/>
              <a:t>里，然后对</a:t>
            </a:r>
            <a:r>
              <a:rPr lang="en-US" altLang="zh-CN" dirty="0" err="1"/>
              <a:t>DataSet</a:t>
            </a:r>
            <a:r>
              <a:rPr lang="zh-CN" altLang="zh-CN" dirty="0"/>
              <a:t>数据进行操作，最后再利用</a:t>
            </a:r>
            <a:r>
              <a:rPr lang="en-US" altLang="zh-CN" dirty="0" err="1"/>
              <a:t>DataAdapter</a:t>
            </a:r>
            <a:r>
              <a:rPr lang="zh-CN" altLang="zh-CN" dirty="0"/>
              <a:t>将数据更新反映到数据库中。</a:t>
            </a:r>
            <a:endParaRPr lang="zh-CN" altLang="en-US" dirty="0"/>
          </a:p>
        </p:txBody>
      </p:sp>
    </p:spTree>
    <p:extLst>
      <p:ext uri="{BB962C8B-B14F-4D97-AF65-F5344CB8AC3E}">
        <p14:creationId xmlns:p14="http://schemas.microsoft.com/office/powerpoint/2010/main" val="29282533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      ADO.NET</a:t>
            </a:r>
            <a:r>
              <a:rPr lang="zh-CN" altLang="zh-CN" dirty="0"/>
              <a:t>提供了</a:t>
            </a:r>
            <a:r>
              <a:rPr lang="en-US" altLang="zh-CN" dirty="0"/>
              <a:t>2</a:t>
            </a:r>
            <a:r>
              <a:rPr lang="zh-CN" altLang="zh-CN" dirty="0"/>
              <a:t>种操作数据库的方法：一种是利用</a:t>
            </a:r>
            <a:r>
              <a:rPr lang="en-US" altLang="zh-CN" dirty="0"/>
              <a:t>Connection</a:t>
            </a:r>
            <a:r>
              <a:rPr lang="zh-CN" altLang="zh-CN" dirty="0"/>
              <a:t>、</a:t>
            </a:r>
            <a:r>
              <a:rPr lang="en-US" altLang="zh-CN" dirty="0"/>
              <a:t>Command</a:t>
            </a:r>
            <a:r>
              <a:rPr lang="zh-CN" altLang="zh-CN" dirty="0"/>
              <a:t>和</a:t>
            </a:r>
            <a:r>
              <a:rPr lang="en-US" altLang="zh-CN" dirty="0" err="1"/>
              <a:t>DataReader</a:t>
            </a:r>
            <a:r>
              <a:rPr lang="zh-CN" altLang="zh-CN" dirty="0"/>
              <a:t>对象；另一种是利用</a:t>
            </a:r>
            <a:r>
              <a:rPr lang="en-US" altLang="zh-CN" dirty="0"/>
              <a:t>Connection</a:t>
            </a:r>
            <a:r>
              <a:rPr lang="zh-CN" altLang="zh-CN" dirty="0"/>
              <a:t>、</a:t>
            </a:r>
            <a:r>
              <a:rPr lang="en-US" altLang="zh-CN" dirty="0"/>
              <a:t>Command</a:t>
            </a:r>
            <a:r>
              <a:rPr lang="zh-CN" altLang="zh-CN" dirty="0"/>
              <a:t>、</a:t>
            </a:r>
            <a:r>
              <a:rPr lang="en-US" altLang="zh-CN" dirty="0" err="1"/>
              <a:t>DataAdapter</a:t>
            </a:r>
            <a:r>
              <a:rPr lang="zh-CN" altLang="zh-CN" dirty="0"/>
              <a:t>和</a:t>
            </a:r>
            <a:r>
              <a:rPr lang="en-US" altLang="zh-CN" dirty="0" err="1"/>
              <a:t>DataSet</a:t>
            </a:r>
            <a:r>
              <a:rPr lang="zh-CN" altLang="zh-CN" dirty="0"/>
              <a:t>对象。其中，前者是通过只读方式访问数据库的，数据库访问效率更高。而后者则更为灵活，可以对数据库进行各种操作。</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9007" y="3787487"/>
            <a:ext cx="8996918" cy="2225386"/>
          </a:xfrm>
          <a:prstGeom prst="rect">
            <a:avLst/>
          </a:prstGeom>
        </p:spPr>
      </p:pic>
    </p:spTree>
    <p:extLst>
      <p:ext uri="{BB962C8B-B14F-4D97-AF65-F5344CB8AC3E}">
        <p14:creationId xmlns:p14="http://schemas.microsoft.com/office/powerpoint/2010/main" val="2053155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针对不同的数据库，</a:t>
            </a:r>
            <a:r>
              <a:rPr lang="en-US" altLang="zh-CN" dirty="0"/>
              <a:t>ADO.NET</a:t>
            </a:r>
            <a:r>
              <a:rPr lang="zh-CN" altLang="zh-CN" dirty="0"/>
              <a:t>提供了三套类库：第一套类库可以存取所有基于</a:t>
            </a:r>
            <a:r>
              <a:rPr lang="en-US" altLang="zh-CN" dirty="0"/>
              <a:t>OLEDB</a:t>
            </a:r>
            <a:r>
              <a:rPr lang="zh-CN" altLang="zh-CN" dirty="0"/>
              <a:t>提供的数据库，如</a:t>
            </a:r>
            <a:r>
              <a:rPr lang="en-US" altLang="zh-CN" dirty="0"/>
              <a:t>SQL Server</a:t>
            </a:r>
            <a:r>
              <a:rPr lang="zh-CN" altLang="zh-CN" dirty="0"/>
              <a:t>、</a:t>
            </a:r>
            <a:r>
              <a:rPr lang="en-US" altLang="zh-CN" dirty="0"/>
              <a:t>Access</a:t>
            </a:r>
            <a:r>
              <a:rPr lang="zh-CN" altLang="zh-CN" dirty="0"/>
              <a:t>、</a:t>
            </a:r>
            <a:r>
              <a:rPr lang="en-US" altLang="zh-CN" dirty="0"/>
              <a:t>Oracle</a:t>
            </a:r>
            <a:r>
              <a:rPr lang="zh-CN" altLang="zh-CN" dirty="0"/>
              <a:t>等，这些类名均以“</a:t>
            </a:r>
            <a:r>
              <a:rPr lang="en-US" altLang="zh-CN" dirty="0" err="1"/>
              <a:t>OleDb</a:t>
            </a:r>
            <a:r>
              <a:rPr lang="zh-CN" altLang="zh-CN" dirty="0"/>
              <a:t>”开头；第二套类库专门用于存取</a:t>
            </a:r>
            <a:r>
              <a:rPr lang="en-US" altLang="zh-CN" dirty="0"/>
              <a:t>SQL Server</a:t>
            </a:r>
            <a:r>
              <a:rPr lang="zh-CN" altLang="zh-CN" dirty="0"/>
              <a:t>数据库，这些类名均以“</a:t>
            </a:r>
            <a:r>
              <a:rPr lang="en-US" altLang="zh-CN" dirty="0" err="1"/>
              <a:t>Sql</a:t>
            </a:r>
            <a:r>
              <a:rPr lang="zh-CN" altLang="zh-CN" dirty="0"/>
              <a:t>”开头；第三套用于访问</a:t>
            </a:r>
            <a:r>
              <a:rPr lang="en-US" altLang="zh-CN" dirty="0"/>
              <a:t>ODBC</a:t>
            </a:r>
            <a:r>
              <a:rPr lang="zh-CN" altLang="zh-CN" dirty="0"/>
              <a:t>数据库，这些类名是以“</a:t>
            </a:r>
            <a:r>
              <a:rPr lang="en-US" altLang="zh-CN" dirty="0" err="1"/>
              <a:t>Odbc</a:t>
            </a:r>
            <a:r>
              <a:rPr lang="zh-CN" altLang="zh-CN" dirty="0"/>
              <a:t>”开头。</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4091970358"/>
              </p:ext>
            </p:extLst>
          </p:nvPr>
        </p:nvGraphicFramePr>
        <p:xfrm>
          <a:off x="1260762" y="3619728"/>
          <a:ext cx="8201892" cy="2864198"/>
        </p:xfrm>
        <a:graphic>
          <a:graphicData uri="http://schemas.openxmlformats.org/drawingml/2006/table">
            <a:tbl>
              <a:tblPr firstRow="1" firstCol="1" bandRow="1">
                <a:tableStyleId>{5C22544A-7EE6-4342-B048-85BDC9FD1C3A}</a:tableStyleId>
              </a:tblPr>
              <a:tblGrid>
                <a:gridCol w="1833432"/>
                <a:gridCol w="2122820"/>
                <a:gridCol w="2122820"/>
                <a:gridCol w="2122820"/>
              </a:tblGrid>
              <a:tr h="537095">
                <a:tc>
                  <a:txBody>
                    <a:bodyPr/>
                    <a:lstStyle/>
                    <a:p>
                      <a:pPr algn="ctr" latinLnBrk="1">
                        <a:lnSpc>
                          <a:spcPct val="150000"/>
                        </a:lnSpc>
                        <a:spcAft>
                          <a:spcPts val="0"/>
                        </a:spcAft>
                      </a:pPr>
                      <a:r>
                        <a:rPr lang="zh-CN" sz="1800" kern="100">
                          <a:effectLst/>
                        </a:rPr>
                        <a:t>对象</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800" kern="100">
                          <a:effectLst/>
                        </a:rPr>
                        <a:t>OLE DB</a:t>
                      </a:r>
                      <a:r>
                        <a:rPr lang="zh-CN" sz="1800" kern="100">
                          <a:effectLst/>
                        </a:rPr>
                        <a:t>数据库</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800" kern="100">
                          <a:effectLst/>
                        </a:rPr>
                        <a:t>SQL Server</a:t>
                      </a:r>
                      <a:r>
                        <a:rPr lang="zh-CN" sz="1800" kern="100">
                          <a:effectLst/>
                        </a:rPr>
                        <a:t>数据库</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800" kern="100">
                          <a:effectLst/>
                        </a:rPr>
                        <a:t>ODBC</a:t>
                      </a:r>
                      <a:r>
                        <a:rPr lang="zh-CN" sz="1800" kern="100">
                          <a:effectLst/>
                        </a:rPr>
                        <a:t>数据库</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0367">
                <a:tc>
                  <a:txBody>
                    <a:bodyPr/>
                    <a:lstStyle/>
                    <a:p>
                      <a:pPr algn="ctr" latinLnBrk="1">
                        <a:lnSpc>
                          <a:spcPct val="150000"/>
                        </a:lnSpc>
                        <a:spcAft>
                          <a:spcPts val="0"/>
                        </a:spcAft>
                      </a:pPr>
                      <a:r>
                        <a:rPr lang="en-US" sz="1400" kern="100">
                          <a:effectLst/>
                        </a:rPr>
                        <a:t>Connection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OleDbConnection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SqlConnection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OdbcConnection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73001">
                <a:tc>
                  <a:txBody>
                    <a:bodyPr/>
                    <a:lstStyle/>
                    <a:p>
                      <a:pPr algn="ctr" latinLnBrk="1">
                        <a:lnSpc>
                          <a:spcPct val="150000"/>
                        </a:lnSpc>
                        <a:spcAft>
                          <a:spcPts val="0"/>
                        </a:spcAft>
                      </a:pPr>
                      <a:r>
                        <a:rPr lang="en-US" sz="1400" kern="100">
                          <a:effectLst/>
                        </a:rPr>
                        <a:t>Command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OleDbCommand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SqlCommand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OdbcCommand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0367">
                <a:tc>
                  <a:txBody>
                    <a:bodyPr/>
                    <a:lstStyle/>
                    <a:p>
                      <a:pPr algn="ctr" latinLnBrk="1">
                        <a:lnSpc>
                          <a:spcPct val="150000"/>
                        </a:lnSpc>
                        <a:spcAft>
                          <a:spcPts val="0"/>
                        </a:spcAft>
                      </a:pPr>
                      <a:r>
                        <a:rPr lang="en-US" sz="1400" kern="100">
                          <a:effectLst/>
                        </a:rPr>
                        <a:t>DataReader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OleDbDataReader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SqlDataReader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OdbcDataReader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0367">
                <a:tc>
                  <a:txBody>
                    <a:bodyPr/>
                    <a:lstStyle/>
                    <a:p>
                      <a:pPr algn="ctr" latinLnBrk="1">
                        <a:lnSpc>
                          <a:spcPct val="150000"/>
                        </a:lnSpc>
                        <a:spcAft>
                          <a:spcPts val="0"/>
                        </a:spcAft>
                      </a:pPr>
                      <a:r>
                        <a:rPr lang="en-US" sz="1400" kern="100">
                          <a:effectLst/>
                        </a:rPr>
                        <a:t>DataAdapter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OleDbDataAdapter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SqlDataAdapter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OdbcDataAdapter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73001">
                <a:tc>
                  <a:txBody>
                    <a:bodyPr/>
                    <a:lstStyle/>
                    <a:p>
                      <a:pPr algn="ctr" latinLnBrk="1">
                        <a:lnSpc>
                          <a:spcPct val="150000"/>
                        </a:lnSpc>
                        <a:spcAft>
                          <a:spcPts val="0"/>
                        </a:spcAft>
                      </a:pPr>
                      <a:r>
                        <a:rPr lang="en-US" sz="1400" kern="100">
                          <a:effectLst/>
                        </a:rPr>
                        <a:t>DataSet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DataSet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DataSet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dirty="0" err="1">
                          <a:effectLst/>
                        </a:rPr>
                        <a:t>DataSet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041993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Connection</a:t>
            </a:r>
            <a:r>
              <a:rPr lang="zh-CN" altLang="zh-CN" dirty="0"/>
              <a:t>对象</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在</a:t>
            </a:r>
            <a:r>
              <a:rPr lang="en-US" altLang="zh-CN" dirty="0"/>
              <a:t>ADO.NET</a:t>
            </a:r>
            <a:r>
              <a:rPr lang="zh-CN" altLang="zh-CN" dirty="0"/>
              <a:t>中，可以使用</a:t>
            </a:r>
            <a:r>
              <a:rPr lang="en-US" altLang="zh-CN" dirty="0"/>
              <a:t>Connection</a:t>
            </a:r>
            <a:r>
              <a:rPr lang="zh-CN" altLang="zh-CN" dirty="0"/>
              <a:t>对象进行数据库连接，它是连接程序和数据库的桥梁。对于不同的数据源需要使用不同的类建立连接，如连接到</a:t>
            </a:r>
            <a:r>
              <a:rPr lang="en-US" altLang="zh-CN" dirty="0"/>
              <a:t>Microsoft SQL Server</a:t>
            </a:r>
            <a:r>
              <a:rPr lang="zh-CN" altLang="zh-CN" dirty="0"/>
              <a:t>数据库，要选择</a:t>
            </a:r>
            <a:r>
              <a:rPr lang="en-US" altLang="zh-CN" dirty="0" err="1"/>
              <a:t>SqlConnection</a:t>
            </a:r>
            <a:r>
              <a:rPr lang="zh-CN" altLang="zh-CN" dirty="0"/>
              <a:t>对象；连接到</a:t>
            </a:r>
            <a:r>
              <a:rPr lang="en-US" altLang="zh-CN" dirty="0"/>
              <a:t>OLE DB</a:t>
            </a:r>
            <a:r>
              <a:rPr lang="zh-CN" altLang="zh-CN" dirty="0"/>
              <a:t>数据库（如</a:t>
            </a:r>
            <a:r>
              <a:rPr lang="en-US" altLang="zh-CN" dirty="0"/>
              <a:t>Access</a:t>
            </a:r>
            <a:r>
              <a:rPr lang="zh-CN" altLang="zh-CN" dirty="0"/>
              <a:t>），要选择</a:t>
            </a:r>
            <a:r>
              <a:rPr lang="en-US" altLang="zh-CN" dirty="0" err="1"/>
              <a:t>OleDbConnection</a:t>
            </a:r>
            <a:r>
              <a:rPr lang="zh-CN" altLang="zh-CN" dirty="0"/>
              <a:t>对象</a:t>
            </a:r>
            <a:r>
              <a:rPr lang="zh-CN" altLang="zh-CN" dirty="0" smtClean="0"/>
              <a:t>。</a:t>
            </a:r>
            <a:endParaRPr lang="en-US" altLang="zh-CN" dirty="0" smtClean="0"/>
          </a:p>
          <a:p>
            <a:r>
              <a:rPr lang="en-US" altLang="zh-CN" dirty="0" smtClean="0"/>
              <a:t>      </a:t>
            </a:r>
            <a:r>
              <a:rPr lang="zh-CN" altLang="zh-CN" dirty="0" smtClean="0"/>
              <a:t>完整</a:t>
            </a:r>
            <a:r>
              <a:rPr lang="zh-CN" altLang="zh-CN" dirty="0"/>
              <a:t>的</a:t>
            </a:r>
            <a:r>
              <a:rPr lang="en-US" altLang="zh-CN" dirty="0" err="1"/>
              <a:t>OleDbConnection</a:t>
            </a:r>
            <a:r>
              <a:rPr lang="zh-CN" altLang="zh-CN" dirty="0"/>
              <a:t>连接字符串格式为“</a:t>
            </a:r>
            <a:r>
              <a:rPr lang="en-US" altLang="zh-CN" dirty="0"/>
              <a:t>Provider=</a:t>
            </a:r>
            <a:r>
              <a:rPr lang="zh-CN" altLang="zh-CN" dirty="0"/>
              <a:t>数据库驱动程序；</a:t>
            </a:r>
            <a:r>
              <a:rPr lang="en-US" altLang="zh-CN" dirty="0"/>
              <a:t>Data Source=</a:t>
            </a:r>
            <a:r>
              <a:rPr lang="zh-CN" altLang="zh-CN" dirty="0"/>
              <a:t>数据库服务器</a:t>
            </a:r>
            <a:r>
              <a:rPr lang="en-US" altLang="zh-CN" dirty="0"/>
              <a:t>[</a:t>
            </a:r>
            <a:r>
              <a:rPr lang="zh-CN" altLang="zh-CN" dirty="0"/>
              <a:t>；</a:t>
            </a:r>
            <a:r>
              <a:rPr lang="en-US" altLang="zh-CN" dirty="0"/>
              <a:t>Jet </a:t>
            </a:r>
            <a:r>
              <a:rPr lang="en-US" altLang="zh-CN" dirty="0" err="1"/>
              <a:t>OLEDB:DataBase</a:t>
            </a:r>
            <a:r>
              <a:rPr lang="en-US" altLang="zh-CN" dirty="0"/>
              <a:t> Password=</a:t>
            </a:r>
            <a:r>
              <a:rPr lang="zh-CN" altLang="zh-CN" dirty="0"/>
              <a:t>用户密码</a:t>
            </a:r>
            <a:r>
              <a:rPr lang="en-US" altLang="zh-CN" dirty="0"/>
              <a:t>;User id=</a:t>
            </a:r>
            <a:r>
              <a:rPr lang="zh-CN" altLang="zh-CN" dirty="0"/>
              <a:t>用户名</a:t>
            </a:r>
            <a:r>
              <a:rPr lang="en-US" altLang="zh-CN" dirty="0"/>
              <a:t>]</a:t>
            </a:r>
            <a:r>
              <a:rPr lang="zh-CN" altLang="zh-CN" dirty="0"/>
              <a:t>”。</a:t>
            </a:r>
            <a:endParaRPr lang="zh-CN" altLang="en-US" dirty="0"/>
          </a:p>
        </p:txBody>
      </p:sp>
    </p:spTree>
    <p:extLst>
      <p:ext uri="{BB962C8B-B14F-4D97-AF65-F5344CB8AC3E}">
        <p14:creationId xmlns:p14="http://schemas.microsoft.com/office/powerpoint/2010/main" val="3000810887"/>
      </p:ext>
    </p:extLst>
  </p:cSld>
  <p:clrMapOvr>
    <a:masterClrMapping/>
  </p:clrMapOvr>
</p:sld>
</file>

<file path=ppt/theme/theme1.xml><?xml version="1.0" encoding="utf-8"?>
<a:theme xmlns:a="http://schemas.openxmlformats.org/drawingml/2006/main" name="平面">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Ion Boardroom</Template>
  <TotalTime>29</TotalTime>
  <Words>3423</Words>
  <Application>Microsoft Office PowerPoint</Application>
  <PresentationFormat>宽屏</PresentationFormat>
  <Paragraphs>302</Paragraphs>
  <Slides>45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方正姚体</vt:lpstr>
      <vt:lpstr>华文新魏</vt:lpstr>
      <vt:lpstr>宋体</vt:lpstr>
      <vt:lpstr>Arial</vt:lpstr>
      <vt:lpstr>Calibri</vt:lpstr>
      <vt:lpstr>Times New Roman</vt:lpstr>
      <vt:lpstr>Trebuchet MS</vt:lpstr>
      <vt:lpstr>Wingdings</vt:lpstr>
      <vt:lpstr>Wingdings 3</vt:lpstr>
      <vt:lpstr>平面</vt:lpstr>
      <vt:lpstr>第4章 ADO.NET数据访问</vt:lpstr>
      <vt:lpstr>学习目标</vt:lpstr>
      <vt:lpstr>4.1 情景分析</vt:lpstr>
      <vt:lpstr>PowerPoint 演示文稿</vt:lpstr>
      <vt:lpstr>4.2 ADO.NET核心对象</vt:lpstr>
      <vt:lpstr>PowerPoint 演示文稿</vt:lpstr>
      <vt:lpstr>PowerPoint 演示文稿</vt:lpstr>
      <vt:lpstr>PowerPoint 演示文稿</vt:lpstr>
      <vt:lpstr>1 Connection对象</vt:lpstr>
      <vt:lpstr>PowerPoint 演示文稿</vt:lpstr>
      <vt:lpstr>PowerPoint 演示文稿</vt:lpstr>
      <vt:lpstr>PowerPoint 演示文稿</vt:lpstr>
      <vt:lpstr>PowerPoint 演示文稿</vt:lpstr>
      <vt:lpstr>2 Command对象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DataReader对象</vt:lpstr>
      <vt:lpstr>PowerPoint 演示文稿</vt:lpstr>
      <vt:lpstr>PowerPoint 演示文稿</vt:lpstr>
      <vt:lpstr>4 DataSet对象</vt:lpstr>
      <vt:lpstr>PowerPoint 演示文稿</vt:lpstr>
      <vt:lpstr>5 DataAdapter对象</vt:lpstr>
      <vt:lpstr>PowerPoint 演示文稿</vt:lpstr>
      <vt:lpstr>PowerPoint 演示文稿</vt:lpstr>
      <vt:lpstr>4.3 会员注册信息管理</vt:lpstr>
      <vt:lpstr>1 会员注册信息浏览</vt:lpstr>
      <vt:lpstr>PowerPoint 演示文稿</vt:lpstr>
      <vt:lpstr>PowerPoint 演示文稿</vt:lpstr>
      <vt:lpstr>PowerPoint 演示文稿</vt:lpstr>
      <vt:lpstr>2 会员注册信息添加</vt:lpstr>
      <vt:lpstr>PowerPoint 演示文稿</vt:lpstr>
      <vt:lpstr>PowerPoint 演示文稿</vt:lpstr>
      <vt:lpstr>PowerPoint 演示文稿</vt:lpstr>
      <vt:lpstr>PowerPoint 演示文稿</vt:lpstr>
      <vt:lpstr>3 会员注册信息修改</vt:lpstr>
      <vt:lpstr>PowerPoint 演示文稿</vt:lpstr>
      <vt:lpstr>PowerPoint 演示文稿</vt:lpstr>
      <vt:lpstr>PowerPoint 演示文稿</vt:lpstr>
      <vt:lpstr>4 会员注册信息删除</vt:lpstr>
    </vt:vector>
  </TitlesOfParts>
  <Company>http://342go.com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ADO.NET数据访问</dc:title>
  <dc:creator>ZHIMING</dc:creator>
  <cp:lastModifiedBy>ZHIMING</cp:lastModifiedBy>
  <cp:revision>41</cp:revision>
  <dcterms:created xsi:type="dcterms:W3CDTF">2014-02-26T02:26:18Z</dcterms:created>
  <dcterms:modified xsi:type="dcterms:W3CDTF">2014-02-26T02:55:51Z</dcterms:modified>
</cp:coreProperties>
</file>