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61" r:id="rId4"/>
    <p:sldId id="262" r:id="rId5"/>
    <p:sldId id="263" r:id="rId6"/>
    <p:sldId id="258"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59"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260" r:id="rId56"/>
    <p:sldId id="311" r:id="rId57"/>
    <p:sldId id="312" r:id="rId58"/>
    <p:sldId id="313" r:id="rId59"/>
    <p:sldId id="314" r:id="rId60"/>
    <p:sldId id="315" r:id="rId61"/>
    <p:sldId id="316" r:id="rId62"/>
    <p:sldId id="317" r:id="rId63"/>
    <p:sldId id="319" r:id="rId64"/>
    <p:sldId id="318" r:id="rId65"/>
    <p:sldId id="321" r:id="rId66"/>
    <p:sldId id="322" r:id="rId67"/>
    <p:sldId id="323" r:id="rId6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14"/>
    <p:restoredTop sz="89330"/>
  </p:normalViewPr>
  <p:slideViewPr>
    <p:cSldViewPr snapToGrid="0" snapToObjects="1">
      <p:cViewPr varScale="1">
        <p:scale>
          <a:sx n="50" d="100"/>
          <a:sy n="50" d="100"/>
        </p:scale>
        <p:origin x="-653" y="-67"/>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GB"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GB"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Drag picture to placeholder or click icon to add</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GB"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GB"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GB"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GB"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GB"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smtClean="0"/>
              <a:t>Drag picture to placeholder or click icon to add</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smtClean="0"/>
              <a:t>Drag picture to placeholder or click icon to add</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smtClean="0"/>
              <a:t>Drag picture to placeholder or click icon to add</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GB"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GB"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GB"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GB"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GB"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GB"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GB"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GB"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GB"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Drag picture to placeholder or click icon to add</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GB"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3/28/2016</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zh-CN" altLang="en-US" b="1" dirty="0"/>
              <a:t>第</a:t>
            </a:r>
            <a:r>
              <a:rPr lang="en-US" b="1" dirty="0"/>
              <a:t>7</a:t>
            </a:r>
            <a:r>
              <a:rPr lang="zh-CN" altLang="en-US" b="1" dirty="0"/>
              <a:t>章 </a:t>
            </a:r>
            <a:r>
              <a:rPr lang="en-GB" altLang="zh-CN" b="1" dirty="0" smtClean="0"/>
              <a:t/>
            </a:r>
            <a:br>
              <a:rPr lang="en-GB" altLang="zh-CN" b="1" dirty="0" smtClean="0"/>
            </a:br>
            <a:r>
              <a:rPr lang="zh-CN" altLang="en-US" b="1" dirty="0" smtClean="0"/>
              <a:t>身份</a:t>
            </a:r>
            <a:r>
              <a:rPr lang="zh-CN" altLang="en-US" b="1" dirty="0"/>
              <a:t>隐藏与入侵痕迹清除</a:t>
            </a:r>
            <a:r>
              <a:rPr lang="en-US" dirty="0"/>
              <a:t/>
            </a:r>
            <a:br>
              <a:rPr lang="en-US" dirty="0"/>
            </a:b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 xmlns:p14="http://schemas.microsoft.com/office/powerpoint/2010/main" val="447741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7.1.2 </a:t>
            </a:r>
            <a:r>
              <a:rPr lang="zh-CN" altLang="en-US" b="1" dirty="0"/>
              <a:t>伪造</a:t>
            </a:r>
            <a:r>
              <a:rPr lang="en-US" b="1" dirty="0"/>
              <a:t>MAC</a:t>
            </a:r>
            <a:r>
              <a:rPr lang="zh-CN" altLang="en-US" b="1" dirty="0"/>
              <a:t>地址</a:t>
            </a:r>
            <a:r>
              <a:rPr lang="en-US" dirty="0"/>
              <a:t/>
            </a:r>
            <a:br>
              <a:rPr lang="en-US" dirty="0"/>
            </a:br>
            <a:endParaRPr lang="en-US" dirty="0"/>
          </a:p>
        </p:txBody>
      </p:sp>
      <p:sp>
        <p:nvSpPr>
          <p:cNvPr id="3" name="Content Placeholder 2"/>
          <p:cNvSpPr>
            <a:spLocks noGrp="1"/>
          </p:cNvSpPr>
          <p:nvPr>
            <p:ph sz="quarter" idx="13"/>
          </p:nvPr>
        </p:nvSpPr>
        <p:spPr/>
        <p:txBody>
          <a:bodyPr/>
          <a:lstStyle/>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图片 1"/>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913774" y="2425699"/>
            <a:ext cx="3276600" cy="33655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7" name="图片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996180" y="2425699"/>
            <a:ext cx="6341688" cy="3333232"/>
          </a:xfrm>
          <a:prstGeom prst="rect">
            <a:avLst/>
          </a:prstGeom>
          <a:noFill/>
          <a:extLst>
            <a:ext uri="{909E8E84-426E-40DD-AFC4-6F175D3DCCD1}">
              <a14:hiddenFill xmlns="" xmlns:a14="http://schemas.microsoft.com/office/drawing/2010/main">
                <a:solidFill>
                  <a:srgbClr val="FFFFFF"/>
                </a:solidFill>
              </a14:hiddenFill>
            </a:ext>
          </a:extLst>
        </p:spPr>
      </p:pic>
      <p:sp>
        <p:nvSpPr>
          <p:cNvPr id="6" name="TextBox 5"/>
          <p:cNvSpPr txBox="1"/>
          <p:nvPr/>
        </p:nvSpPr>
        <p:spPr>
          <a:xfrm>
            <a:off x="913774" y="5791199"/>
            <a:ext cx="3276600" cy="369332"/>
          </a:xfrm>
          <a:prstGeom prst="rect">
            <a:avLst/>
          </a:prstGeom>
          <a:noFill/>
        </p:spPr>
        <p:txBody>
          <a:bodyPr wrap="square" rtlCol="0">
            <a:spAutoFit/>
          </a:bodyPr>
          <a:lstStyle/>
          <a:p>
            <a:pPr algn="ctr"/>
            <a:r>
              <a:rPr lang="zh-CN" altLang="en-US" b="1" dirty="0"/>
              <a:t>图</a:t>
            </a:r>
            <a:r>
              <a:rPr lang="en-US" b="1" dirty="0"/>
              <a:t>7-1 </a:t>
            </a:r>
            <a:r>
              <a:rPr lang="zh-CN" altLang="en-US" b="1" dirty="0"/>
              <a:t>伪造网卡</a:t>
            </a:r>
            <a:r>
              <a:rPr lang="en-US" b="1" dirty="0"/>
              <a:t>MAC</a:t>
            </a:r>
            <a:r>
              <a:rPr lang="zh-CN" altLang="en-US" b="1" dirty="0" smtClean="0"/>
              <a:t>地址</a:t>
            </a:r>
            <a:endParaRPr lang="en-US" dirty="0"/>
          </a:p>
        </p:txBody>
      </p:sp>
      <p:sp>
        <p:nvSpPr>
          <p:cNvPr id="9" name="TextBox 8"/>
          <p:cNvSpPr txBox="1"/>
          <p:nvPr/>
        </p:nvSpPr>
        <p:spPr>
          <a:xfrm>
            <a:off x="5636260" y="5791199"/>
            <a:ext cx="4711699" cy="369332"/>
          </a:xfrm>
          <a:prstGeom prst="rect">
            <a:avLst/>
          </a:prstGeom>
          <a:noFill/>
        </p:spPr>
        <p:txBody>
          <a:bodyPr wrap="square" rtlCol="0">
            <a:spAutoFit/>
          </a:bodyPr>
          <a:lstStyle/>
          <a:p>
            <a:pPr algn="ctr"/>
            <a:r>
              <a:rPr lang="zh-CN" altLang="en-US" b="1" dirty="0"/>
              <a:t>图</a:t>
            </a:r>
            <a:r>
              <a:rPr lang="en-US" b="1" dirty="0"/>
              <a:t>7-2 MAC</a:t>
            </a:r>
            <a:r>
              <a:rPr lang="zh-CN" altLang="en-US" b="1" dirty="0"/>
              <a:t>地址伪造成功</a:t>
            </a:r>
            <a:endParaRPr lang="en-US" dirty="0"/>
          </a:p>
        </p:txBody>
      </p:sp>
    </p:spTree>
    <p:extLst>
      <p:ext uri="{BB962C8B-B14F-4D97-AF65-F5344CB8AC3E}">
        <p14:creationId xmlns="" xmlns:p14="http://schemas.microsoft.com/office/powerpoint/2010/main" val="6851494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7.1.3 </a:t>
            </a:r>
            <a:r>
              <a:rPr lang="zh-CN" altLang="en-US" b="1" dirty="0"/>
              <a:t>利用代理服务器</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r>
              <a:rPr lang="zh-CN" altLang="en-US" dirty="0"/>
              <a:t>代理服务器最初是为了解决局域网内用户共享公网</a:t>
            </a:r>
            <a:r>
              <a:rPr lang="en-US" dirty="0"/>
              <a:t>IP</a:t>
            </a:r>
            <a:r>
              <a:rPr lang="zh-CN" altLang="en-US" dirty="0"/>
              <a:t>上网的需求而提出的，局域网内所有计算机都通过代理服务器（也称为网关）与互联网上其他主机（包括服务器）进行通信。对于这些主机或者服务器来说，只能识别出代理服务器的地址，而无法识别出局域网内哪一台计算机与自己通信。这就给攻击者提供了隐藏的机会。</a:t>
            </a:r>
            <a:endParaRPr lang="en-US" dirty="0"/>
          </a:p>
          <a:p>
            <a:r>
              <a:rPr lang="zh-CN" altLang="en-US" dirty="0"/>
              <a:t>目前，</a:t>
            </a:r>
            <a:r>
              <a:rPr lang="en-US" dirty="0" smtClean="0"/>
              <a:t>W</a:t>
            </a:r>
            <a:r>
              <a:rPr lang="en-US" cap="none" dirty="0" smtClean="0"/>
              <a:t>indows</a:t>
            </a:r>
            <a:r>
              <a:rPr lang="zh-CN" altLang="en-US" dirty="0" smtClean="0"/>
              <a:t>环境</a:t>
            </a:r>
            <a:r>
              <a:rPr lang="zh-CN" altLang="en-US" dirty="0"/>
              <a:t>下常用的代理服务器软件有</a:t>
            </a:r>
            <a:r>
              <a:rPr lang="en-US" dirty="0" err="1" smtClean="0"/>
              <a:t>M</a:t>
            </a:r>
            <a:r>
              <a:rPr lang="en-US" cap="none" dirty="0" err="1" smtClean="0"/>
              <a:t>ultiProxy</a:t>
            </a:r>
            <a:r>
              <a:rPr lang="zh-CN" altLang="en-US" dirty="0" smtClean="0"/>
              <a:t>、</a:t>
            </a:r>
            <a:r>
              <a:rPr lang="en-US" dirty="0" smtClean="0"/>
              <a:t>P</a:t>
            </a:r>
            <a:r>
              <a:rPr lang="en-US" cap="none" dirty="0" smtClean="0"/>
              <a:t>roxy</a:t>
            </a:r>
            <a:r>
              <a:rPr lang="en-US" dirty="0" smtClean="0"/>
              <a:t> S</a:t>
            </a:r>
            <a:r>
              <a:rPr lang="en-US" cap="none" dirty="0" smtClean="0"/>
              <a:t>erver</a:t>
            </a:r>
            <a:r>
              <a:rPr lang="zh-CN" altLang="en-US" dirty="0" smtClean="0"/>
              <a:t>、</a:t>
            </a:r>
            <a:r>
              <a:rPr lang="en-US" dirty="0"/>
              <a:t>ISA</a:t>
            </a:r>
            <a:r>
              <a:rPr lang="zh-CN" altLang="en-US" dirty="0"/>
              <a:t>、</a:t>
            </a:r>
            <a:r>
              <a:rPr lang="en-US" dirty="0" err="1"/>
              <a:t>WinGate</a:t>
            </a:r>
            <a:r>
              <a:rPr lang="zh-CN" altLang="en-US" dirty="0"/>
              <a:t>、</a:t>
            </a:r>
            <a:r>
              <a:rPr lang="en-US" dirty="0" err="1" smtClean="0"/>
              <a:t>W</a:t>
            </a:r>
            <a:r>
              <a:rPr lang="en-US" cap="none" dirty="0" err="1" smtClean="0"/>
              <a:t>in</a:t>
            </a:r>
            <a:r>
              <a:rPr lang="en-US" dirty="0" err="1" smtClean="0"/>
              <a:t>R</a:t>
            </a:r>
            <a:r>
              <a:rPr lang="en-US" cap="none" dirty="0" err="1" smtClean="0"/>
              <a:t>oute</a:t>
            </a:r>
            <a:r>
              <a:rPr lang="zh-CN" altLang="en-US" dirty="0" smtClean="0"/>
              <a:t>、</a:t>
            </a:r>
            <a:r>
              <a:rPr lang="en-US" dirty="0" err="1" smtClean="0"/>
              <a:t>S</a:t>
            </a:r>
            <a:r>
              <a:rPr lang="en-US" cap="none" dirty="0" err="1" smtClean="0"/>
              <a:t>y</a:t>
            </a:r>
            <a:r>
              <a:rPr lang="en-US" dirty="0" err="1" smtClean="0"/>
              <a:t>G</a:t>
            </a:r>
            <a:r>
              <a:rPr lang="en-US" cap="none" dirty="0" err="1" smtClean="0"/>
              <a:t>ate</a:t>
            </a:r>
            <a:r>
              <a:rPr lang="zh-CN" altLang="en-US" dirty="0" smtClean="0"/>
              <a:t>、</a:t>
            </a:r>
            <a:r>
              <a:rPr lang="en-US" dirty="0" err="1" smtClean="0"/>
              <a:t>CCP</a:t>
            </a:r>
            <a:r>
              <a:rPr lang="en-US" cap="none" dirty="0" err="1" smtClean="0"/>
              <a:t>roxy</a:t>
            </a:r>
            <a:r>
              <a:rPr lang="zh-CN" altLang="en-US" dirty="0" smtClean="0"/>
              <a:t>、</a:t>
            </a:r>
            <a:r>
              <a:rPr lang="en-US" dirty="0" err="1" smtClean="0"/>
              <a:t>S</a:t>
            </a:r>
            <a:r>
              <a:rPr lang="en-US" cap="none" dirty="0" err="1" smtClean="0"/>
              <a:t>uper</a:t>
            </a:r>
            <a:r>
              <a:rPr lang="en-US" dirty="0" err="1" smtClean="0"/>
              <a:t>P</a:t>
            </a:r>
            <a:r>
              <a:rPr lang="en-US" cap="none" dirty="0" err="1" smtClean="0"/>
              <a:t>roxy</a:t>
            </a:r>
            <a:r>
              <a:rPr lang="zh-CN" altLang="en-US" dirty="0" smtClean="0"/>
              <a:t>等</a:t>
            </a:r>
            <a:r>
              <a:rPr lang="zh-CN" altLang="en-US" dirty="0"/>
              <a:t>。在</a:t>
            </a:r>
            <a:r>
              <a:rPr lang="en-US" dirty="0" smtClean="0"/>
              <a:t>U</a:t>
            </a:r>
            <a:r>
              <a:rPr lang="en-US" cap="none" dirty="0" smtClean="0"/>
              <a:t>nix</a:t>
            </a:r>
            <a:r>
              <a:rPr lang="zh-CN" altLang="en-US" dirty="0" smtClean="0"/>
              <a:t>、</a:t>
            </a:r>
            <a:r>
              <a:rPr lang="en-US" dirty="0" smtClean="0"/>
              <a:t>L</a:t>
            </a:r>
            <a:r>
              <a:rPr lang="en-US" cap="none" dirty="0" smtClean="0"/>
              <a:t>inux</a:t>
            </a:r>
            <a:r>
              <a:rPr lang="zh-CN" altLang="en-US" dirty="0" smtClean="0"/>
              <a:t>环境</a:t>
            </a:r>
            <a:r>
              <a:rPr lang="zh-CN" altLang="en-US" dirty="0"/>
              <a:t>下，可以采用</a:t>
            </a:r>
            <a:r>
              <a:rPr lang="en-US" dirty="0" smtClean="0"/>
              <a:t>S</a:t>
            </a:r>
            <a:r>
              <a:rPr lang="en-US" cap="none" dirty="0" smtClean="0"/>
              <a:t>quid</a:t>
            </a:r>
            <a:r>
              <a:rPr lang="zh-CN" altLang="en-US" dirty="0" smtClean="0"/>
              <a:t>和</a:t>
            </a:r>
            <a:r>
              <a:rPr lang="en-US" dirty="0" smtClean="0"/>
              <a:t>N</a:t>
            </a:r>
            <a:r>
              <a:rPr lang="en-US" cap="none" dirty="0" smtClean="0"/>
              <a:t>etscape</a:t>
            </a:r>
            <a:r>
              <a:rPr lang="en-US" dirty="0" smtClean="0"/>
              <a:t> P</a:t>
            </a:r>
            <a:r>
              <a:rPr lang="en-US" cap="none" dirty="0" smtClean="0"/>
              <a:t>roxy</a:t>
            </a:r>
            <a:r>
              <a:rPr lang="zh-CN" altLang="en-US" dirty="0" smtClean="0"/>
              <a:t>等</a:t>
            </a:r>
            <a:r>
              <a:rPr lang="zh-CN" altLang="en-US" dirty="0"/>
              <a:t>服务器软件作为代理。利用这些代理软件可以构建多种代理服务器，如</a:t>
            </a:r>
            <a:r>
              <a:rPr lang="en-US" dirty="0"/>
              <a:t>HTTP</a:t>
            </a:r>
            <a:r>
              <a:rPr lang="zh-CN" altLang="en-US" dirty="0"/>
              <a:t>、</a:t>
            </a:r>
            <a:r>
              <a:rPr lang="en-US" dirty="0"/>
              <a:t>FTP</a:t>
            </a:r>
            <a:r>
              <a:rPr lang="zh-CN" altLang="en-US" dirty="0"/>
              <a:t>、</a:t>
            </a:r>
            <a:r>
              <a:rPr lang="en-US" dirty="0"/>
              <a:t>TELNET</a:t>
            </a:r>
            <a:r>
              <a:rPr lang="zh-CN" altLang="en-US" dirty="0"/>
              <a:t>、</a:t>
            </a:r>
            <a:r>
              <a:rPr lang="en-US" dirty="0"/>
              <a:t>SOCKS</a:t>
            </a:r>
            <a:r>
              <a:rPr lang="zh-CN" altLang="en-US" dirty="0"/>
              <a:t>等，其中，</a:t>
            </a:r>
            <a:r>
              <a:rPr lang="en-US" dirty="0"/>
              <a:t>SOCKS</a:t>
            </a:r>
            <a:r>
              <a:rPr lang="zh-CN" altLang="en-US" dirty="0"/>
              <a:t>代理服务器就可用于网络攻击的代理。</a:t>
            </a:r>
            <a:endParaRPr lang="en-US" dirty="0"/>
          </a:p>
          <a:p>
            <a:endParaRPr lang="en-US" dirty="0"/>
          </a:p>
        </p:txBody>
      </p:sp>
    </p:spTree>
    <p:extLst>
      <p:ext uri="{BB962C8B-B14F-4D97-AF65-F5344CB8AC3E}">
        <p14:creationId xmlns="" xmlns:p14="http://schemas.microsoft.com/office/powerpoint/2010/main" val="13933007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7.1.3 </a:t>
            </a:r>
            <a:r>
              <a:rPr lang="zh-CN" altLang="en-US" b="1" dirty="0"/>
              <a:t>利用代理服务器</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r>
              <a:rPr lang="en-US" dirty="0" err="1" smtClean="0"/>
              <a:t>M</a:t>
            </a:r>
            <a:r>
              <a:rPr lang="en-US" cap="none" dirty="0" err="1" smtClean="0"/>
              <a:t>ulti</a:t>
            </a:r>
            <a:r>
              <a:rPr lang="en-US" dirty="0" err="1" smtClean="0"/>
              <a:t>P</a:t>
            </a:r>
            <a:r>
              <a:rPr lang="en-US" cap="none" dirty="0" err="1" smtClean="0"/>
              <a:t>roxy</a:t>
            </a:r>
            <a:r>
              <a:rPr lang="zh-CN" altLang="en-US" dirty="0" smtClean="0"/>
              <a:t>是</a:t>
            </a:r>
            <a:r>
              <a:rPr lang="en-US" cap="none" dirty="0" smtClean="0"/>
              <a:t>windows</a:t>
            </a:r>
            <a:r>
              <a:rPr lang="zh-CN" altLang="en-US" dirty="0" smtClean="0"/>
              <a:t>环境</a:t>
            </a:r>
            <a:r>
              <a:rPr lang="zh-CN" altLang="en-US" dirty="0"/>
              <a:t>下最常用的代理软件之一，用户只需</a:t>
            </a:r>
            <a:r>
              <a:rPr lang="zh-CN" altLang="en-US" dirty="0" smtClean="0"/>
              <a:t>在</a:t>
            </a:r>
            <a:r>
              <a:rPr lang="en-US" dirty="0" err="1"/>
              <a:t>M</a:t>
            </a:r>
            <a:r>
              <a:rPr lang="en-US" cap="none" dirty="0" err="1"/>
              <a:t>ulti</a:t>
            </a:r>
            <a:r>
              <a:rPr lang="en-US" dirty="0" err="1"/>
              <a:t>P</a:t>
            </a:r>
            <a:r>
              <a:rPr lang="en-US" cap="none" dirty="0" err="1"/>
              <a:t>roxy</a:t>
            </a:r>
            <a:r>
              <a:rPr lang="zh-CN" altLang="en-US" dirty="0" smtClean="0"/>
              <a:t>下</a:t>
            </a:r>
            <a:r>
              <a:rPr lang="zh-CN" altLang="en-US" dirty="0"/>
              <a:t>配置经过验证的代理，再定义好需要通过代理调度的软件并</a:t>
            </a:r>
            <a:r>
              <a:rPr lang="zh-CN" altLang="en-US" dirty="0" smtClean="0"/>
              <a:t>指向</a:t>
            </a:r>
            <a:r>
              <a:rPr lang="en-US" dirty="0" err="1"/>
              <a:t>M</a:t>
            </a:r>
            <a:r>
              <a:rPr lang="en-US" cap="none" dirty="0" err="1"/>
              <a:t>ulti</a:t>
            </a:r>
            <a:r>
              <a:rPr lang="en-US" dirty="0" err="1"/>
              <a:t>P</a:t>
            </a:r>
            <a:r>
              <a:rPr lang="en-US" cap="none" dirty="0" err="1"/>
              <a:t>roxy</a:t>
            </a:r>
            <a:r>
              <a:rPr lang="en-US" cap="none" dirty="0"/>
              <a:t> </a:t>
            </a:r>
            <a:r>
              <a:rPr lang="zh-CN" altLang="en-US" dirty="0" smtClean="0"/>
              <a:t>，</a:t>
            </a:r>
            <a:r>
              <a:rPr lang="zh-CN" altLang="en-US" dirty="0"/>
              <a:t>更换代理时只需</a:t>
            </a:r>
            <a:r>
              <a:rPr lang="zh-CN" altLang="en-US" dirty="0" smtClean="0"/>
              <a:t>在</a:t>
            </a:r>
            <a:r>
              <a:rPr lang="en-US" dirty="0" err="1"/>
              <a:t>M</a:t>
            </a:r>
            <a:r>
              <a:rPr lang="en-US" cap="none" dirty="0" err="1"/>
              <a:t>ulti</a:t>
            </a:r>
            <a:r>
              <a:rPr lang="en-US" dirty="0" err="1"/>
              <a:t>P</a:t>
            </a:r>
            <a:r>
              <a:rPr lang="en-US" cap="none" dirty="0" err="1"/>
              <a:t>roxy</a:t>
            </a:r>
            <a:r>
              <a:rPr lang="zh-CN" altLang="en-US" dirty="0" smtClean="0"/>
              <a:t>中</a:t>
            </a:r>
            <a:r>
              <a:rPr lang="zh-CN" altLang="en-US" dirty="0"/>
              <a:t>进行变更，而不用一个个地去进行更换</a:t>
            </a:r>
            <a:r>
              <a:rPr lang="en-US" dirty="0"/>
              <a:t> </a:t>
            </a:r>
          </a:p>
        </p:txBody>
      </p:sp>
    </p:spTree>
    <p:extLst>
      <p:ext uri="{BB962C8B-B14F-4D97-AF65-F5344CB8AC3E}">
        <p14:creationId xmlns="" xmlns:p14="http://schemas.microsoft.com/office/powerpoint/2010/main" val="14287877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7.1.3 </a:t>
            </a:r>
            <a:r>
              <a:rPr lang="zh-CN" altLang="en-US" b="1" dirty="0"/>
              <a:t>利用代理服务器</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r>
              <a:rPr lang="zh-CN" altLang="en-US" dirty="0"/>
              <a:t>具体操作步骤如下：</a:t>
            </a:r>
            <a:endParaRPr lang="en-US" dirty="0"/>
          </a:p>
          <a:p>
            <a:pPr marL="457200" lvl="1" indent="0">
              <a:buNone/>
            </a:pPr>
            <a:r>
              <a:rPr lang="en-US" dirty="0"/>
              <a:t>1</a:t>
            </a:r>
            <a:r>
              <a:rPr lang="zh-CN" altLang="en-US" dirty="0"/>
              <a:t>、打开</a:t>
            </a:r>
            <a:r>
              <a:rPr lang="en-US" dirty="0" err="1" smtClean="0"/>
              <a:t>M</a:t>
            </a:r>
            <a:r>
              <a:rPr lang="en-US" cap="none" dirty="0" err="1" smtClean="0"/>
              <a:t>ulti</a:t>
            </a:r>
            <a:r>
              <a:rPr lang="en-US" dirty="0" err="1" smtClean="0"/>
              <a:t>P</a:t>
            </a:r>
            <a:r>
              <a:rPr lang="en-US" cap="none" dirty="0" err="1" smtClean="0"/>
              <a:t>roxy</a:t>
            </a:r>
            <a:r>
              <a:rPr lang="zh-CN" altLang="en-US" dirty="0" smtClean="0"/>
              <a:t>软件</a:t>
            </a:r>
            <a:r>
              <a:rPr lang="zh-CN" altLang="en-US" dirty="0"/>
              <a:t>主界面，单击“选项”按钮，即可打开“选项”对话框，如图</a:t>
            </a:r>
            <a:r>
              <a:rPr lang="en-US" dirty="0"/>
              <a:t>12-49</a:t>
            </a:r>
            <a:r>
              <a:rPr lang="zh-CN" altLang="en-US" dirty="0"/>
              <a:t>所示。在“常规选择”选项卡中可以设置连接的端口号、连接的线程数量、连接代理服务器的方式、选择服务器、是否测试服务器等选项，如图</a:t>
            </a:r>
            <a:r>
              <a:rPr lang="en-US" dirty="0"/>
              <a:t>7-3</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1"/>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144675" y="3816870"/>
            <a:ext cx="3902024" cy="2648581"/>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p:cNvSpPr txBox="1"/>
          <p:nvPr/>
        </p:nvSpPr>
        <p:spPr>
          <a:xfrm>
            <a:off x="4144675" y="6465451"/>
            <a:ext cx="3902024" cy="646331"/>
          </a:xfrm>
          <a:prstGeom prst="rect">
            <a:avLst/>
          </a:prstGeom>
          <a:noFill/>
        </p:spPr>
        <p:txBody>
          <a:bodyPr wrap="square" rtlCol="0">
            <a:spAutoFit/>
          </a:bodyPr>
          <a:lstStyle/>
          <a:p>
            <a:pPr algn="ctr"/>
            <a:r>
              <a:rPr lang="zh-CN" altLang="en-US" b="1" dirty="0"/>
              <a:t>图</a:t>
            </a:r>
            <a:r>
              <a:rPr lang="en-US" b="1" dirty="0"/>
              <a:t>7-3 </a:t>
            </a:r>
            <a:r>
              <a:rPr lang="en-US" b="1" dirty="0" err="1"/>
              <a:t>MultiProxy</a:t>
            </a:r>
            <a:r>
              <a:rPr lang="zh-CN" altLang="en-US" b="1" dirty="0"/>
              <a:t>常规选项设置</a:t>
            </a:r>
            <a:endParaRPr lang="en-US" dirty="0"/>
          </a:p>
          <a:p>
            <a:pPr algn="ctr"/>
            <a:endParaRPr lang="en-US" dirty="0"/>
          </a:p>
        </p:txBody>
      </p:sp>
    </p:spTree>
    <p:extLst>
      <p:ext uri="{BB962C8B-B14F-4D97-AF65-F5344CB8AC3E}">
        <p14:creationId xmlns="" xmlns:p14="http://schemas.microsoft.com/office/powerpoint/2010/main" val="19534162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7.1.3 </a:t>
            </a:r>
            <a:r>
              <a:rPr lang="zh-CN" altLang="en-US" b="1" dirty="0"/>
              <a:t>利用代理服务器</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457200" lvl="1" indent="0">
              <a:buNone/>
            </a:pPr>
            <a:r>
              <a:rPr lang="en-US" dirty="0" smtClean="0"/>
              <a:t>2</a:t>
            </a:r>
            <a:r>
              <a:rPr lang="zh-CN" altLang="en-US" dirty="0"/>
              <a:t>、在“代理服务器列表”选项卡中，可以查看代理服务器的连接状态或进行添加、编辑、删除代理服务器等操作，如图</a:t>
            </a:r>
            <a:r>
              <a:rPr lang="en-US" dirty="0"/>
              <a:t>7-4</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144675" y="6465451"/>
            <a:ext cx="3902024" cy="369332"/>
          </a:xfrm>
          <a:prstGeom prst="rect">
            <a:avLst/>
          </a:prstGeom>
          <a:noFill/>
        </p:spPr>
        <p:txBody>
          <a:bodyPr wrap="square" rtlCol="0">
            <a:spAutoFit/>
          </a:bodyPr>
          <a:lstStyle/>
          <a:p>
            <a:pPr algn="ctr"/>
            <a:r>
              <a:rPr lang="zh-CN" altLang="en-US" b="1" dirty="0"/>
              <a:t>图</a:t>
            </a:r>
            <a:r>
              <a:rPr lang="en-US" b="1" dirty="0"/>
              <a:t>7-4 </a:t>
            </a:r>
            <a:r>
              <a:rPr lang="en-US" b="1" dirty="0" err="1"/>
              <a:t>MultiProxy</a:t>
            </a:r>
            <a:r>
              <a:rPr lang="zh-CN" altLang="en-US" b="1" dirty="0"/>
              <a:t>代理服务器列表</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3" name="Picture 1"/>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790637" y="3328551"/>
            <a:ext cx="4610100" cy="31369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2875628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7.1.3 </a:t>
            </a:r>
            <a:r>
              <a:rPr lang="zh-CN" altLang="en-US" b="1" dirty="0"/>
              <a:t>利用代理服务器</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457200" lvl="1" indent="0">
              <a:buNone/>
            </a:pPr>
            <a:r>
              <a:rPr lang="en-US" dirty="0"/>
              <a:t>3</a:t>
            </a:r>
            <a:r>
              <a:rPr lang="zh-CN" altLang="en-US" dirty="0"/>
              <a:t>、在“高级选项”选项卡中，可以设置是否保存日志文件、空闲挂线时间设置、仅允许连接的</a:t>
            </a:r>
            <a:r>
              <a:rPr lang="en-US" dirty="0"/>
              <a:t>IP</a:t>
            </a:r>
            <a:r>
              <a:rPr lang="zh-CN" altLang="en-US" dirty="0"/>
              <a:t>地址等选项，如图</a:t>
            </a:r>
            <a:r>
              <a:rPr lang="en-US" dirty="0"/>
              <a:t>7-5</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144675" y="6465451"/>
            <a:ext cx="3902024" cy="369332"/>
          </a:xfrm>
          <a:prstGeom prst="rect">
            <a:avLst/>
          </a:prstGeom>
          <a:noFill/>
        </p:spPr>
        <p:txBody>
          <a:bodyPr wrap="square" rtlCol="0">
            <a:spAutoFit/>
          </a:bodyPr>
          <a:lstStyle/>
          <a:p>
            <a:pPr algn="ctr"/>
            <a:r>
              <a:rPr lang="zh-CN" altLang="en-US" b="1" dirty="0"/>
              <a:t>图</a:t>
            </a:r>
            <a:r>
              <a:rPr lang="en-US" b="1" dirty="0"/>
              <a:t>7-5 </a:t>
            </a:r>
            <a:r>
              <a:rPr lang="en-US" b="1" dirty="0" err="1"/>
              <a:t>MultiProxy</a:t>
            </a:r>
            <a:r>
              <a:rPr lang="zh-CN" altLang="en-US" b="1" dirty="0"/>
              <a:t>高级选项</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9" name="Picture 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746187" y="3265051"/>
            <a:ext cx="4699000" cy="32004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804761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7.1.3 </a:t>
            </a:r>
            <a:r>
              <a:rPr lang="zh-CN" altLang="en-US" b="1" dirty="0"/>
              <a:t>利用代理服务器</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457200" lvl="1" indent="0">
              <a:buNone/>
            </a:pPr>
            <a:r>
              <a:rPr lang="en-US" dirty="0"/>
              <a:t>4</a:t>
            </a:r>
            <a:r>
              <a:rPr lang="zh-CN" altLang="en-US" dirty="0"/>
              <a:t>、设置完毕之后，单击“确定”按钮，即可将自己的设置保存到系统中。打开本地</a:t>
            </a:r>
            <a:r>
              <a:rPr lang="en-US" dirty="0"/>
              <a:t>IE</a:t>
            </a:r>
            <a:r>
              <a:rPr lang="zh-CN" altLang="en-US" dirty="0"/>
              <a:t>浏览器，在</a:t>
            </a:r>
            <a:r>
              <a:rPr lang="zh-CN" altLang="en-US" dirty="0" smtClean="0"/>
              <a:t>“</a:t>
            </a:r>
            <a:r>
              <a:rPr lang="en-US" dirty="0" smtClean="0"/>
              <a:t>I</a:t>
            </a:r>
            <a:r>
              <a:rPr lang="en-US" cap="none" dirty="0" smtClean="0"/>
              <a:t>nternet</a:t>
            </a:r>
            <a:r>
              <a:rPr lang="zh-CN" altLang="en-US" dirty="0" smtClean="0"/>
              <a:t>选项</a:t>
            </a:r>
            <a:r>
              <a:rPr lang="zh-CN" altLang="en-US" dirty="0"/>
              <a:t>”对话框中选择“连接”选项卡，单击“局域网设置”按钮打开“局域网（</a:t>
            </a:r>
            <a:r>
              <a:rPr lang="en-US" dirty="0"/>
              <a:t>LAN</a:t>
            </a:r>
            <a:r>
              <a:rPr lang="zh-CN" altLang="en-US" dirty="0"/>
              <a:t>）设置”对话框，在其中输入代理服务器相关数据，如图</a:t>
            </a:r>
            <a:r>
              <a:rPr lang="en-US" dirty="0"/>
              <a:t>7-6</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113185" y="6274499"/>
            <a:ext cx="3965004" cy="369332"/>
          </a:xfrm>
          <a:prstGeom prst="rect">
            <a:avLst/>
          </a:prstGeom>
          <a:noFill/>
        </p:spPr>
        <p:txBody>
          <a:bodyPr wrap="square" rtlCol="0">
            <a:spAutoFit/>
          </a:bodyPr>
          <a:lstStyle/>
          <a:p>
            <a:pPr algn="ctr"/>
            <a:r>
              <a:rPr lang="zh-CN" altLang="en-US" b="1" dirty="0"/>
              <a:t>图</a:t>
            </a:r>
            <a:r>
              <a:rPr lang="en-US" b="1" dirty="0"/>
              <a:t>7-6 </a:t>
            </a:r>
            <a:r>
              <a:rPr lang="zh-CN" altLang="en-US" b="1" dirty="0"/>
              <a:t>设置</a:t>
            </a:r>
            <a:r>
              <a:rPr lang="en-US" b="1" dirty="0"/>
              <a:t>IE</a:t>
            </a:r>
            <a:r>
              <a:rPr lang="zh-CN" altLang="en-US" b="1" dirty="0"/>
              <a:t>浏览器使用的代理服务器</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7" name="Picture 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317687" y="3569399"/>
            <a:ext cx="3556000" cy="27051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493875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7.1.3 </a:t>
            </a:r>
            <a:r>
              <a:rPr lang="zh-CN" altLang="en-US" b="1" dirty="0"/>
              <a:t>利用代理服务器</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457200" lvl="1" indent="0">
              <a:buNone/>
            </a:pPr>
            <a:r>
              <a:rPr lang="en-US" dirty="0"/>
              <a:t>5</a:t>
            </a:r>
            <a:r>
              <a:rPr lang="zh-CN" altLang="en-US" dirty="0"/>
              <a:t>、当运行指定</a:t>
            </a:r>
            <a:r>
              <a:rPr lang="en-US" dirty="0" err="1" smtClean="0"/>
              <a:t>M</a:t>
            </a:r>
            <a:r>
              <a:rPr lang="en-US" cap="none" dirty="0" err="1" smtClean="0"/>
              <a:t>ulti</a:t>
            </a:r>
            <a:r>
              <a:rPr lang="en-US" dirty="0" err="1" smtClean="0"/>
              <a:t>P</a:t>
            </a:r>
            <a:r>
              <a:rPr lang="en-US" cap="none" dirty="0" err="1" smtClean="0"/>
              <a:t>roxy</a:t>
            </a:r>
            <a:r>
              <a:rPr lang="zh-CN" altLang="en-US" dirty="0" smtClean="0"/>
              <a:t>代理</a:t>
            </a:r>
            <a:r>
              <a:rPr lang="zh-CN" altLang="en-US" dirty="0"/>
              <a:t>的网络应用程序时，在</a:t>
            </a:r>
            <a:r>
              <a:rPr lang="en-US" dirty="0" err="1" smtClean="0"/>
              <a:t>M</a:t>
            </a:r>
            <a:r>
              <a:rPr lang="en-US" cap="none" dirty="0" err="1" smtClean="0"/>
              <a:t>ulti</a:t>
            </a:r>
            <a:r>
              <a:rPr lang="en-US" dirty="0" err="1" smtClean="0"/>
              <a:t>P</a:t>
            </a:r>
            <a:r>
              <a:rPr lang="en-US" cap="none" dirty="0" err="1" smtClean="0"/>
              <a:t>roxy</a:t>
            </a:r>
            <a:r>
              <a:rPr lang="zh-CN" altLang="en-US" dirty="0" smtClean="0"/>
              <a:t>界面</a:t>
            </a:r>
            <a:r>
              <a:rPr lang="zh-CN" altLang="en-US" dirty="0"/>
              <a:t>中可以清楚地看到正在被调用的代理服务器，如图</a:t>
            </a:r>
            <a:r>
              <a:rPr lang="en-US" dirty="0"/>
              <a:t>7-7</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107877" y="5791199"/>
            <a:ext cx="3965004" cy="369332"/>
          </a:xfrm>
          <a:prstGeom prst="rect">
            <a:avLst/>
          </a:prstGeom>
          <a:noFill/>
        </p:spPr>
        <p:txBody>
          <a:bodyPr wrap="square" rtlCol="0">
            <a:spAutoFit/>
          </a:bodyPr>
          <a:lstStyle/>
          <a:p>
            <a:pPr algn="ctr"/>
            <a:r>
              <a:rPr lang="zh-CN" altLang="en-US" b="1" dirty="0"/>
              <a:t>图</a:t>
            </a:r>
            <a:r>
              <a:rPr lang="en-US" b="1" dirty="0"/>
              <a:t>7-7 </a:t>
            </a:r>
            <a:r>
              <a:rPr lang="zh-CN" altLang="en-US" b="1" dirty="0"/>
              <a:t>查看被调用的代理服务器</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69" name="Picture 1"/>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107877" y="3670299"/>
            <a:ext cx="4038600" cy="21209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7685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7.1.4 </a:t>
            </a:r>
            <a:r>
              <a:rPr lang="zh-CN" altLang="en-US" b="1" dirty="0"/>
              <a:t>利用僵尸网络</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88541"/>
          </a:xfrm>
        </p:spPr>
        <p:txBody>
          <a:bodyPr>
            <a:normAutofit fontScale="92500" lnSpcReduction="10000"/>
          </a:bodyPr>
          <a:lstStyle/>
          <a:p>
            <a:r>
              <a:rPr lang="zh-CN" altLang="en-US" dirty="0"/>
              <a:t>僵尸网络（</a:t>
            </a:r>
            <a:r>
              <a:rPr lang="en-US" dirty="0" smtClean="0"/>
              <a:t>B</a:t>
            </a:r>
            <a:r>
              <a:rPr lang="en-US" cap="none" dirty="0" smtClean="0"/>
              <a:t>otnet</a:t>
            </a:r>
            <a:r>
              <a:rPr lang="zh-CN" altLang="en-US" dirty="0" smtClean="0"/>
              <a:t>）</a:t>
            </a:r>
            <a:r>
              <a:rPr lang="zh-CN" altLang="en-US" dirty="0"/>
              <a:t>是指采用一种或多种传播手段，将大量主机感染僵尸程序</a:t>
            </a:r>
            <a:r>
              <a:rPr lang="zh-CN" altLang="en-US" dirty="0" smtClean="0"/>
              <a:t>（</a:t>
            </a:r>
            <a:r>
              <a:rPr lang="en-US" cap="none" dirty="0" smtClean="0"/>
              <a:t>bot</a:t>
            </a:r>
            <a:r>
              <a:rPr lang="zh-CN" altLang="en-US" dirty="0" smtClean="0"/>
              <a:t>程序</a:t>
            </a:r>
            <a:r>
              <a:rPr lang="zh-CN" altLang="en-US" dirty="0"/>
              <a:t>）病毒，从而在控制者和被感染主机之间所形成的一个可以一对多控制的</a:t>
            </a:r>
            <a:r>
              <a:rPr lang="zh-CN" altLang="en-US" dirty="0" smtClean="0"/>
              <a:t>网络</a:t>
            </a:r>
            <a:endParaRPr lang="en-US" dirty="0"/>
          </a:p>
          <a:p>
            <a:r>
              <a:rPr lang="zh-CN" altLang="en-US" dirty="0"/>
              <a:t>僵尸程序一般是由攻击者编写的类似木马的专门控制程序，可以通过网络病毒等多种方式传播，而被感染的主机将通过一个控制信道接收攻击者的指令，组成一个僵尸网络。僵尸网络这个名字非常形象，目的是让人们认识到这类危害的特点：众多的计算机在不知不觉中如同我国古老传说中的僵尸群一样被人驱赶和指挥着，成为一种被人利用的</a:t>
            </a:r>
            <a:r>
              <a:rPr lang="zh-CN" altLang="en-US" dirty="0" smtClean="0"/>
              <a:t>工具</a:t>
            </a:r>
            <a:endParaRPr lang="en-US" dirty="0"/>
          </a:p>
          <a:p>
            <a:r>
              <a:rPr lang="zh-CN" altLang="en-US" dirty="0"/>
              <a:t>使用</a:t>
            </a:r>
            <a:r>
              <a:rPr lang="en-US" dirty="0" smtClean="0"/>
              <a:t>B</a:t>
            </a:r>
            <a:r>
              <a:rPr lang="en-US" cap="none" dirty="0" smtClean="0"/>
              <a:t>otnet</a:t>
            </a:r>
            <a:r>
              <a:rPr lang="zh-CN" altLang="en-US" dirty="0" smtClean="0"/>
              <a:t>发动</a:t>
            </a:r>
            <a:r>
              <a:rPr lang="en-US" dirty="0" err="1" smtClean="0"/>
              <a:t>DD</a:t>
            </a:r>
            <a:r>
              <a:rPr lang="en-US" cap="none" dirty="0" err="1" smtClean="0"/>
              <a:t>o</a:t>
            </a:r>
            <a:r>
              <a:rPr lang="en-US" dirty="0" err="1" smtClean="0"/>
              <a:t>S</a:t>
            </a:r>
            <a:r>
              <a:rPr lang="zh-CN" altLang="en-US" dirty="0"/>
              <a:t>攻击可以轻易隐藏攻击者的身份，攻击者可以向自己控制的所有僵尸计算机</a:t>
            </a:r>
            <a:r>
              <a:rPr lang="zh-CN" altLang="en-US" dirty="0" smtClean="0"/>
              <a:t>（</a:t>
            </a:r>
            <a:r>
              <a:rPr lang="en-US" cap="none" dirty="0" smtClean="0"/>
              <a:t>bots</a:t>
            </a:r>
            <a:r>
              <a:rPr lang="zh-CN" altLang="en-US" dirty="0" smtClean="0"/>
              <a:t>）</a:t>
            </a:r>
            <a:r>
              <a:rPr lang="zh-CN" altLang="en-US" dirty="0"/>
              <a:t>发送指令，让它们在特定的时间同时开始连续访问特定的网络目标，从而达到</a:t>
            </a:r>
            <a:r>
              <a:rPr lang="en-US" dirty="0" err="1" smtClean="0"/>
              <a:t>DD</a:t>
            </a:r>
            <a:r>
              <a:rPr lang="en-US" cap="none" dirty="0" err="1" smtClean="0"/>
              <a:t>o</a:t>
            </a:r>
            <a:r>
              <a:rPr lang="en-US" dirty="0" err="1" smtClean="0"/>
              <a:t>S</a:t>
            </a:r>
            <a:r>
              <a:rPr lang="zh-CN" altLang="en-US" dirty="0"/>
              <a:t>的</a:t>
            </a:r>
            <a:r>
              <a:rPr lang="zh-CN" altLang="en-US" dirty="0" smtClean="0"/>
              <a:t>目的</a:t>
            </a:r>
            <a:endParaRPr lang="en-GB" altLang="zh-CN" dirty="0" smtClean="0"/>
          </a:p>
          <a:p>
            <a:r>
              <a:rPr lang="zh-CN" altLang="en-US" dirty="0" smtClean="0"/>
              <a:t>由于</a:t>
            </a:r>
            <a:r>
              <a:rPr lang="en-US" dirty="0" smtClean="0"/>
              <a:t>B</a:t>
            </a:r>
            <a:r>
              <a:rPr lang="en-US" cap="none" dirty="0" smtClean="0"/>
              <a:t>otnet</a:t>
            </a:r>
            <a:r>
              <a:rPr lang="zh-CN" altLang="en-US" dirty="0" smtClean="0"/>
              <a:t>可以</a:t>
            </a:r>
            <a:r>
              <a:rPr lang="zh-CN" altLang="en-US" dirty="0"/>
              <a:t>形成庞大规模，而且利用其进行</a:t>
            </a:r>
            <a:r>
              <a:rPr lang="en-US" dirty="0" err="1" smtClean="0"/>
              <a:t>DD</a:t>
            </a:r>
            <a:r>
              <a:rPr lang="en-US" cap="none" dirty="0" err="1" smtClean="0"/>
              <a:t>o</a:t>
            </a:r>
            <a:r>
              <a:rPr lang="en-US" dirty="0" err="1" smtClean="0"/>
              <a:t>S</a:t>
            </a:r>
            <a:r>
              <a:rPr lang="zh-CN" altLang="en-US" dirty="0"/>
              <a:t>攻击可以做到更好地同步，因此使得</a:t>
            </a:r>
            <a:r>
              <a:rPr lang="en-US" dirty="0" err="1" smtClean="0"/>
              <a:t>DD</a:t>
            </a:r>
            <a:r>
              <a:rPr lang="en-US" cap="none" dirty="0" err="1" smtClean="0"/>
              <a:t>o</a:t>
            </a:r>
            <a:r>
              <a:rPr lang="en-US" dirty="0" err="1" smtClean="0"/>
              <a:t>S</a:t>
            </a:r>
            <a:r>
              <a:rPr lang="zh-CN" altLang="en-US" dirty="0"/>
              <a:t>的危害更大，防范更</a:t>
            </a:r>
            <a:r>
              <a:rPr lang="zh-CN" altLang="en-US" dirty="0" smtClean="0"/>
              <a:t>难</a:t>
            </a:r>
            <a:endParaRPr lang="en-US" dirty="0"/>
          </a:p>
          <a:p>
            <a:endParaRPr lang="en-US" dirty="0"/>
          </a:p>
        </p:txBody>
      </p:sp>
    </p:spTree>
    <p:extLst>
      <p:ext uri="{BB962C8B-B14F-4D97-AF65-F5344CB8AC3E}">
        <p14:creationId xmlns="" xmlns:p14="http://schemas.microsoft.com/office/powerpoint/2010/main" val="1468136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7.1.4 </a:t>
            </a:r>
            <a:r>
              <a:rPr lang="zh-CN" altLang="en-US" b="1" dirty="0"/>
              <a:t>利用僵尸网络</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288541"/>
          </a:xfrm>
        </p:spPr>
        <p:txBody>
          <a:bodyPr>
            <a:normAutofit/>
          </a:bodyPr>
          <a:lstStyle/>
          <a:p>
            <a:r>
              <a:rPr lang="zh-CN" altLang="en-US" dirty="0"/>
              <a:t>根据控制方式和通信协议的差异，通常把僵尸网络分为三类：</a:t>
            </a:r>
            <a:r>
              <a:rPr lang="en-US" dirty="0"/>
              <a:t>IRC</a:t>
            </a:r>
            <a:r>
              <a:rPr lang="zh-CN" altLang="en-US" dirty="0"/>
              <a:t>僵尸网络、</a:t>
            </a:r>
            <a:r>
              <a:rPr lang="en-US" dirty="0"/>
              <a:t>P2P</a:t>
            </a:r>
            <a:r>
              <a:rPr lang="zh-CN" altLang="en-US" dirty="0"/>
              <a:t>僵尸网络、</a:t>
            </a:r>
            <a:r>
              <a:rPr lang="en-US" dirty="0"/>
              <a:t>AOL</a:t>
            </a:r>
            <a:r>
              <a:rPr lang="zh-CN" altLang="en-US" dirty="0"/>
              <a:t>僵尸网络。在这三类僵尸网络中，</a:t>
            </a:r>
            <a:r>
              <a:rPr lang="en-US" dirty="0"/>
              <a:t>IRC</a:t>
            </a:r>
            <a:r>
              <a:rPr lang="zh-CN" altLang="en-US" dirty="0"/>
              <a:t>僵尸网络流行最为广泛，其工作过程如图</a:t>
            </a:r>
            <a:r>
              <a:rPr lang="en-US" dirty="0"/>
              <a:t>7-8</a:t>
            </a:r>
            <a:r>
              <a:rPr lang="zh-CN" altLang="en-US" dirty="0"/>
              <a:t>所示</a:t>
            </a:r>
            <a:r>
              <a:rPr lang="en-US" dirty="0"/>
              <a:t> </a:t>
            </a:r>
            <a:endParaRPr lang="en-US" dirty="0" smtClean="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3" name="Picture 1" descr="未命名"/>
          <p:cNvPicPr>
            <a:picLocks noChangeAspect="1" noChangeArrowheads="1"/>
          </p:cNvPicPr>
          <p:nvPr/>
        </p:nvPicPr>
        <p:blipFill>
          <a:blip r:embed="rId2">
            <a:extLst>
              <a:ext uri="{28A0092B-C50C-407E-A947-70E740481C1C}">
                <a14:useLocalDpi xmlns="" xmlns:a14="http://schemas.microsoft.com/office/drawing/2010/main" val="0"/>
              </a:ext>
            </a:extLst>
          </a:blip>
          <a:srcRect b="25343"/>
          <a:stretch>
            <a:fillRect/>
          </a:stretch>
        </p:blipFill>
        <p:spPr bwMode="auto">
          <a:xfrm>
            <a:off x="4044637" y="3402767"/>
            <a:ext cx="4102100" cy="26924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p:cNvSpPr txBox="1"/>
          <p:nvPr/>
        </p:nvSpPr>
        <p:spPr>
          <a:xfrm>
            <a:off x="4044636" y="6145967"/>
            <a:ext cx="4102101" cy="369332"/>
          </a:xfrm>
          <a:prstGeom prst="rect">
            <a:avLst/>
          </a:prstGeom>
          <a:noFill/>
        </p:spPr>
        <p:txBody>
          <a:bodyPr wrap="square" rtlCol="0">
            <a:spAutoFit/>
          </a:bodyPr>
          <a:lstStyle/>
          <a:p>
            <a:pPr algn="ctr"/>
            <a:r>
              <a:rPr lang="zh-CN" altLang="en-US" b="1" dirty="0"/>
              <a:t>图</a:t>
            </a:r>
            <a:r>
              <a:rPr lang="en-US" b="1" dirty="0"/>
              <a:t>7-8 IRC</a:t>
            </a:r>
            <a:r>
              <a:rPr lang="zh-CN" altLang="en-US" b="1" dirty="0"/>
              <a:t>僵尸网络</a:t>
            </a:r>
            <a:r>
              <a:rPr lang="en-US" dirty="0"/>
              <a:t> </a:t>
            </a:r>
          </a:p>
        </p:txBody>
      </p:sp>
    </p:spTree>
    <p:extLst>
      <p:ext uri="{BB962C8B-B14F-4D97-AF65-F5344CB8AC3E}">
        <p14:creationId xmlns="" xmlns:p14="http://schemas.microsoft.com/office/powerpoint/2010/main" val="19874630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r>
              <a:rPr lang="en-US" b="1" dirty="0"/>
              <a:t>7.1 </a:t>
            </a:r>
            <a:r>
              <a:rPr lang="zh-CN" altLang="en-US" b="1" dirty="0"/>
              <a:t>身份隐藏</a:t>
            </a:r>
            <a:r>
              <a:rPr lang="en-US" dirty="0"/>
              <a:t> </a:t>
            </a:r>
            <a:endParaRPr lang="en-US" dirty="0" smtClean="0"/>
          </a:p>
          <a:p>
            <a:r>
              <a:rPr lang="en-US" b="1" dirty="0" smtClean="0"/>
              <a:t>7.2 </a:t>
            </a:r>
            <a:r>
              <a:rPr lang="zh-CN" altLang="en-US" b="1" dirty="0"/>
              <a:t>日志</a:t>
            </a:r>
            <a:r>
              <a:rPr lang="zh-CN" altLang="en-US" b="1" dirty="0" smtClean="0"/>
              <a:t>清除</a:t>
            </a:r>
            <a:endParaRPr lang="en-US" b="1" dirty="0" smtClean="0"/>
          </a:p>
          <a:p>
            <a:r>
              <a:rPr lang="en-US" b="1" dirty="0" smtClean="0"/>
              <a:t>7.3 </a:t>
            </a:r>
            <a:r>
              <a:rPr lang="zh-CN" altLang="en-US" b="1" dirty="0"/>
              <a:t>反取证</a:t>
            </a:r>
            <a:r>
              <a:rPr lang="zh-CN" altLang="en-US" b="1" dirty="0" smtClean="0"/>
              <a:t>技术</a:t>
            </a:r>
            <a:endParaRPr lang="en-GB" altLang="zh-CN" b="1" dirty="0" smtClean="0"/>
          </a:p>
          <a:p>
            <a:pPr marL="0" indent="0">
              <a:buNone/>
            </a:pPr>
            <a:r>
              <a:rPr lang="en-US" dirty="0" smtClean="0"/>
              <a:t> </a:t>
            </a:r>
            <a:endParaRPr lang="en-US" dirty="0"/>
          </a:p>
        </p:txBody>
      </p:sp>
    </p:spTree>
    <p:extLst>
      <p:ext uri="{BB962C8B-B14F-4D97-AF65-F5344CB8AC3E}">
        <p14:creationId xmlns="" xmlns:p14="http://schemas.microsoft.com/office/powerpoint/2010/main" val="15440686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7.1.4 </a:t>
            </a:r>
            <a:r>
              <a:rPr lang="zh-CN" altLang="en-US" b="1" dirty="0"/>
              <a:t>利用僵尸网络</a:t>
            </a:r>
            <a:endParaRPr lang="en-US" dirty="0"/>
          </a:p>
        </p:txBody>
      </p:sp>
      <p:sp>
        <p:nvSpPr>
          <p:cNvPr id="3" name="Content Placeholder 2"/>
          <p:cNvSpPr>
            <a:spLocks noGrp="1"/>
          </p:cNvSpPr>
          <p:nvPr>
            <p:ph sz="quarter" idx="13"/>
          </p:nvPr>
        </p:nvSpPr>
        <p:spPr>
          <a:xfrm>
            <a:off x="913774" y="2367092"/>
            <a:ext cx="10363826" cy="4363492"/>
          </a:xfrm>
        </p:spPr>
        <p:txBody>
          <a:bodyPr/>
          <a:lstStyle/>
          <a:p>
            <a:pPr marL="457200" lvl="1" indent="0">
              <a:buNone/>
            </a:pPr>
            <a:r>
              <a:rPr lang="en-US" dirty="0"/>
              <a:t>1</a:t>
            </a:r>
            <a:r>
              <a:rPr lang="zh-CN" altLang="en-US" dirty="0"/>
              <a:t>、攻击者建立控制主机。攻击者将大多数控制主机建立在公共的</a:t>
            </a:r>
            <a:r>
              <a:rPr lang="en-US" dirty="0"/>
              <a:t>IRC</a:t>
            </a:r>
            <a:r>
              <a:rPr lang="zh-CN" altLang="en-US" dirty="0"/>
              <a:t>服务器上，然后登陆</a:t>
            </a:r>
            <a:r>
              <a:rPr lang="en-US" dirty="0"/>
              <a:t>IRC</a:t>
            </a:r>
            <a:r>
              <a:rPr lang="zh-CN" altLang="en-US" dirty="0"/>
              <a:t>服务器，创建控制频道，通常其控制频道较隐蔽。</a:t>
            </a:r>
            <a:endParaRPr lang="en-US" dirty="0"/>
          </a:p>
          <a:p>
            <a:pPr marL="457200" lvl="1" indent="0">
              <a:buNone/>
            </a:pPr>
            <a:r>
              <a:rPr lang="en-US" dirty="0" smtClean="0"/>
              <a:t>2</a:t>
            </a:r>
            <a:r>
              <a:rPr lang="zh-CN" altLang="en-US" dirty="0"/>
              <a:t>、僵尸主机主动连接</a:t>
            </a:r>
            <a:r>
              <a:rPr lang="en-US" dirty="0"/>
              <a:t>IRC</a:t>
            </a:r>
            <a:r>
              <a:rPr lang="zh-CN" altLang="en-US" dirty="0"/>
              <a:t>服务器，加入到攻击者设定好的某个特定频道，准备接受控制者的指令。</a:t>
            </a:r>
            <a:endParaRPr lang="en-US" dirty="0"/>
          </a:p>
          <a:p>
            <a:pPr marL="457200" lvl="1" indent="0">
              <a:buNone/>
            </a:pPr>
            <a:r>
              <a:rPr lang="en-US" dirty="0" smtClean="0"/>
              <a:t>3</a:t>
            </a:r>
            <a:r>
              <a:rPr lang="zh-CN" altLang="en-US" dirty="0"/>
              <a:t>、控制者连接到</a:t>
            </a:r>
            <a:r>
              <a:rPr lang="en-US" dirty="0"/>
              <a:t>IRC</a:t>
            </a:r>
            <a:r>
              <a:rPr lang="zh-CN" altLang="en-US" dirty="0"/>
              <a:t>服务器的特定频道上。为了安全起见，控制者往往不直接登陆</a:t>
            </a:r>
            <a:r>
              <a:rPr lang="en-US" dirty="0"/>
              <a:t>IRC</a:t>
            </a:r>
            <a:r>
              <a:rPr lang="zh-CN" altLang="en-US" dirty="0"/>
              <a:t>服务器控制僵尸网络，而是控制一台甚至多台主机作为跳板，实施对僵尸网络的控制。</a:t>
            </a:r>
            <a:endParaRPr lang="en-US" dirty="0"/>
          </a:p>
          <a:p>
            <a:pPr marL="457200" lvl="1" indent="0">
              <a:buNone/>
            </a:pPr>
            <a:r>
              <a:rPr lang="en-US" dirty="0" smtClean="0"/>
              <a:t>4</a:t>
            </a:r>
            <a:r>
              <a:rPr lang="zh-CN" altLang="en-US" dirty="0"/>
              <a:t>、控制者向僵尸主机发送指令。其指令按照僵尸程序对应实现的功能模块，分为僵尸网络控制指令、扩散传播指令、信息窃取指令、主机控制指令、下载更新指令等。</a:t>
            </a:r>
            <a:endParaRPr lang="en-US" dirty="0"/>
          </a:p>
          <a:p>
            <a:endParaRPr lang="en-US" dirty="0"/>
          </a:p>
        </p:txBody>
      </p:sp>
    </p:spTree>
    <p:extLst>
      <p:ext uri="{BB962C8B-B14F-4D97-AF65-F5344CB8AC3E}">
        <p14:creationId xmlns="" xmlns:p14="http://schemas.microsoft.com/office/powerpoint/2010/main" val="18274252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7.1.5 </a:t>
            </a:r>
            <a:r>
              <a:rPr lang="zh-CN" altLang="en-US" b="1" dirty="0"/>
              <a:t>利用跳板</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r>
              <a:rPr lang="zh-CN" altLang="en-US" dirty="0"/>
              <a:t>跳板是黑客进行网络攻击的常用</a:t>
            </a:r>
            <a:r>
              <a:rPr lang="zh-CN" altLang="en-US" dirty="0" smtClean="0"/>
              <a:t>方式</a:t>
            </a:r>
            <a:endParaRPr lang="en-GB" altLang="zh-CN" dirty="0" smtClean="0"/>
          </a:p>
          <a:p>
            <a:r>
              <a:rPr lang="zh-CN" altLang="en-US" dirty="0" smtClean="0"/>
              <a:t>跳板</a:t>
            </a:r>
            <a:r>
              <a:rPr lang="zh-CN" altLang="en-US" dirty="0"/>
              <a:t>不同于代理，它仅供攻击者使用，而代理服务器被众多用户</a:t>
            </a:r>
            <a:r>
              <a:rPr lang="zh-CN" altLang="en-US" dirty="0" smtClean="0"/>
              <a:t>共用</a:t>
            </a:r>
            <a:endParaRPr lang="en-GB" altLang="zh-CN" dirty="0" smtClean="0"/>
          </a:p>
          <a:p>
            <a:r>
              <a:rPr lang="zh-CN" altLang="en-US" dirty="0" smtClean="0"/>
              <a:t>跳板</a:t>
            </a:r>
            <a:r>
              <a:rPr lang="zh-CN" altLang="en-US" dirty="0"/>
              <a:t>攻击的基本原理：在攻击实施时，真正的发起者并不直接对目标进行攻击，而是利用中间主机作为跳板机，经过预先设定的一系列路径对目标主机进行攻击。网络攻击者经常通过多级跳板实施入侵，例如现在要入侵日本的某一台主机，先选择美国的某一台主机作为第一级跳板，然后选择德国的某一台主机作为第二级跳板，再选择南美的某一台主机作为第三级跳板，甚至利用第四级跳板，这样，即使攻击者在目标主机上留下了一些蛛丝马迹，目标主机的管理员也很难追踪到攻击者的真实</a:t>
            </a:r>
            <a:r>
              <a:rPr lang="en-US" dirty="0"/>
              <a:t>IP</a:t>
            </a:r>
            <a:r>
              <a:rPr lang="zh-CN" altLang="en-US" dirty="0" smtClean="0"/>
              <a:t>地址</a:t>
            </a:r>
            <a:endParaRPr lang="en-US" dirty="0"/>
          </a:p>
          <a:p>
            <a:endParaRPr lang="en-US" dirty="0"/>
          </a:p>
        </p:txBody>
      </p:sp>
    </p:spTree>
    <p:extLst>
      <p:ext uri="{BB962C8B-B14F-4D97-AF65-F5344CB8AC3E}">
        <p14:creationId xmlns="" xmlns:p14="http://schemas.microsoft.com/office/powerpoint/2010/main" val="18761428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7.1.5 </a:t>
            </a:r>
            <a:r>
              <a:rPr lang="zh-CN" altLang="en-US" b="1" dirty="0"/>
              <a:t>利用跳板</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r>
              <a:rPr lang="zh-CN" altLang="en-US" dirty="0"/>
              <a:t>按照对跳板利用的形式，跳板攻击可以分为两类：</a:t>
            </a:r>
            <a:endParaRPr lang="en-US" dirty="0"/>
          </a:p>
          <a:p>
            <a:pPr marL="457200" lvl="1" indent="0">
              <a:buNone/>
            </a:pPr>
            <a:r>
              <a:rPr lang="zh-CN" altLang="en-US" dirty="0"/>
              <a:t>（</a:t>
            </a:r>
            <a:r>
              <a:rPr lang="en-US" dirty="0"/>
              <a:t>1</a:t>
            </a:r>
            <a:r>
              <a:rPr lang="zh-CN" altLang="en-US" dirty="0"/>
              <a:t>）中继型跳板：攻击流量在经过跳板后数据包基本内容不变，跳板起传递作用。</a:t>
            </a:r>
            <a:endParaRPr lang="en-US" dirty="0"/>
          </a:p>
          <a:p>
            <a:pPr marL="457200" lvl="1" indent="0">
              <a:buNone/>
            </a:pPr>
            <a:r>
              <a:rPr lang="zh-CN" altLang="en-US" dirty="0"/>
              <a:t>（</a:t>
            </a:r>
            <a:r>
              <a:rPr lang="en-US" dirty="0"/>
              <a:t>2</a:t>
            </a:r>
            <a:r>
              <a:rPr lang="zh-CN" altLang="en-US" dirty="0"/>
              <a:t>）控制型跳板：攻击流量在经过跳板后数据包内容完全改变，不存在内容上的一致性</a:t>
            </a:r>
            <a:r>
              <a:rPr lang="zh-CN" altLang="en-US" dirty="0" smtClean="0"/>
              <a:t>。</a:t>
            </a:r>
            <a:endParaRPr lang="en-GB" altLang="zh-CN" dirty="0" smtClean="0"/>
          </a:p>
          <a:p>
            <a:r>
              <a:rPr lang="zh-CN" altLang="en-US" dirty="0"/>
              <a:t>常用的跳板软件很多，这里介绍一款功能比较强大的软件</a:t>
            </a:r>
            <a:r>
              <a:rPr lang="en-US" dirty="0"/>
              <a:t>——</a:t>
            </a:r>
            <a:r>
              <a:rPr lang="en-US" dirty="0" smtClean="0"/>
              <a:t>S</a:t>
            </a:r>
            <a:r>
              <a:rPr lang="en-US" cap="none" dirty="0" smtClean="0"/>
              <a:t>nake</a:t>
            </a:r>
            <a:r>
              <a:rPr lang="zh-CN" altLang="en-US" dirty="0" smtClean="0"/>
              <a:t>代理</a:t>
            </a:r>
            <a:r>
              <a:rPr lang="zh-CN" altLang="en-US" dirty="0"/>
              <a:t>跳板（文件名为</a:t>
            </a:r>
            <a:r>
              <a:rPr lang="en-US" dirty="0" err="1" smtClean="0"/>
              <a:t>SKS</a:t>
            </a:r>
            <a:r>
              <a:rPr lang="en-US" cap="none" dirty="0" err="1" smtClean="0"/>
              <a:t>ock</a:t>
            </a:r>
            <a:r>
              <a:rPr lang="en-US" dirty="0" err="1" smtClean="0"/>
              <a:t>S</a:t>
            </a:r>
            <a:r>
              <a:rPr lang="en-US" cap="none" dirty="0" err="1" smtClean="0"/>
              <a:t>erver.exe</a:t>
            </a:r>
            <a:r>
              <a:rPr lang="zh-CN" altLang="en-US" dirty="0" smtClean="0"/>
              <a:t>）</a:t>
            </a:r>
            <a:r>
              <a:rPr lang="zh-CN" altLang="en-US" dirty="0"/>
              <a:t>，它体积小巧，设置简单。普通的</a:t>
            </a:r>
            <a:r>
              <a:rPr lang="en-US" dirty="0" smtClean="0"/>
              <a:t>S</a:t>
            </a:r>
            <a:r>
              <a:rPr lang="en-US" cap="none" dirty="0" smtClean="0"/>
              <a:t>ock</a:t>
            </a:r>
            <a:r>
              <a:rPr lang="zh-CN" altLang="en-US" dirty="0" smtClean="0"/>
              <a:t>代理</a:t>
            </a:r>
            <a:r>
              <a:rPr lang="zh-CN" altLang="en-US" dirty="0"/>
              <a:t>程序不支持多跳板之间的连续跳，而</a:t>
            </a:r>
            <a:r>
              <a:rPr lang="en-US" dirty="0" err="1" smtClean="0"/>
              <a:t>SKS</a:t>
            </a:r>
            <a:r>
              <a:rPr lang="en-US" cap="none" dirty="0" err="1" smtClean="0"/>
              <a:t>ock</a:t>
            </a:r>
            <a:r>
              <a:rPr lang="en-US" dirty="0" err="1" smtClean="0"/>
              <a:t>S</a:t>
            </a:r>
            <a:r>
              <a:rPr lang="en-US" cap="none" dirty="0" err="1" smtClean="0"/>
              <a:t>erver</a:t>
            </a:r>
            <a:r>
              <a:rPr lang="zh-CN" altLang="en-US" dirty="0" smtClean="0"/>
              <a:t>可以</a:t>
            </a:r>
            <a:r>
              <a:rPr lang="zh-CN" altLang="en-US" dirty="0"/>
              <a:t>支持多级跳板，最多达</a:t>
            </a:r>
            <a:r>
              <a:rPr lang="en-US" dirty="0"/>
              <a:t>255</a:t>
            </a:r>
            <a:r>
              <a:rPr lang="zh-CN" altLang="en-US" dirty="0"/>
              <a:t>个跳板之间的连跳，而且跳板之间传输的数据是经过动态加密的</a:t>
            </a:r>
            <a:r>
              <a:rPr lang="en-US" dirty="0"/>
              <a:t> </a:t>
            </a:r>
            <a:r>
              <a:rPr lang="en-US" dirty="0" smtClean="0"/>
              <a:t> </a:t>
            </a:r>
            <a:endParaRPr lang="en-US" dirty="0"/>
          </a:p>
        </p:txBody>
      </p:sp>
    </p:spTree>
    <p:extLst>
      <p:ext uri="{BB962C8B-B14F-4D97-AF65-F5344CB8AC3E}">
        <p14:creationId xmlns="" xmlns:p14="http://schemas.microsoft.com/office/powerpoint/2010/main" val="136386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7.1.5 </a:t>
            </a:r>
            <a:r>
              <a:rPr lang="zh-CN" altLang="en-US" b="1" dirty="0"/>
              <a:t>利用跳板</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0" indent="0">
              <a:buNone/>
            </a:pPr>
            <a:r>
              <a:rPr lang="zh-CN" altLang="en-US" dirty="0"/>
              <a:t>如图</a:t>
            </a:r>
            <a:r>
              <a:rPr lang="en-US" dirty="0"/>
              <a:t>7-9</a:t>
            </a:r>
            <a:r>
              <a:rPr lang="zh-CN" altLang="en-US" dirty="0"/>
              <a:t>所示，首先将本地主机设置为一级跳板，然后在每一级跳板上分别安装</a:t>
            </a:r>
            <a:r>
              <a:rPr lang="en-US" dirty="0" smtClean="0"/>
              <a:t>S</a:t>
            </a:r>
            <a:r>
              <a:rPr lang="en-US" cap="none" dirty="0" smtClean="0"/>
              <a:t>nake</a:t>
            </a:r>
            <a:r>
              <a:rPr lang="zh-CN" altLang="en-US" dirty="0" smtClean="0"/>
              <a:t>代理</a:t>
            </a:r>
            <a:r>
              <a:rPr lang="zh-CN" altLang="en-US" dirty="0"/>
              <a:t>跳板</a:t>
            </a:r>
            <a:r>
              <a:rPr lang="en-US" dirty="0"/>
              <a:t> </a:t>
            </a:r>
            <a:endParaRPr lang="en-US" dirty="0" smtClean="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217" name="图片 4"/>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631887" y="3680085"/>
            <a:ext cx="4927600" cy="18034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p:cNvSpPr txBox="1"/>
          <p:nvPr/>
        </p:nvSpPr>
        <p:spPr>
          <a:xfrm>
            <a:off x="3631886" y="5486400"/>
            <a:ext cx="4927601" cy="369332"/>
          </a:xfrm>
          <a:prstGeom prst="rect">
            <a:avLst/>
          </a:prstGeom>
          <a:noFill/>
        </p:spPr>
        <p:txBody>
          <a:bodyPr wrap="square" rtlCol="0">
            <a:spAutoFit/>
          </a:bodyPr>
          <a:lstStyle/>
          <a:p>
            <a:pPr algn="ctr"/>
            <a:r>
              <a:rPr lang="zh-CN" altLang="en-US" b="1" dirty="0"/>
              <a:t>图</a:t>
            </a:r>
            <a:r>
              <a:rPr lang="en-US" b="1" dirty="0"/>
              <a:t>7-9 </a:t>
            </a:r>
            <a:r>
              <a:rPr lang="zh-CN" altLang="en-US" b="1" dirty="0"/>
              <a:t>二级跳板</a:t>
            </a:r>
            <a:endParaRPr lang="en-US" dirty="0"/>
          </a:p>
        </p:txBody>
      </p:sp>
    </p:spTree>
    <p:extLst>
      <p:ext uri="{BB962C8B-B14F-4D97-AF65-F5344CB8AC3E}">
        <p14:creationId xmlns="" xmlns:p14="http://schemas.microsoft.com/office/powerpoint/2010/main" val="11603093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7.1.5 </a:t>
            </a:r>
            <a:r>
              <a:rPr lang="zh-CN" altLang="en-US" b="1" dirty="0"/>
              <a:t>利用跳板</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0" indent="0">
              <a:buNone/>
            </a:pPr>
            <a:r>
              <a:rPr lang="en-US" dirty="0"/>
              <a:t>1</a:t>
            </a:r>
            <a:r>
              <a:rPr lang="zh-CN" altLang="en-US" dirty="0"/>
              <a:t>、将程序文件</a:t>
            </a:r>
            <a:r>
              <a:rPr lang="en-US" dirty="0" err="1" smtClean="0"/>
              <a:t>SKS</a:t>
            </a:r>
            <a:r>
              <a:rPr lang="en-US" cap="none" dirty="0" err="1" smtClean="0"/>
              <a:t>ock</a:t>
            </a:r>
            <a:r>
              <a:rPr lang="en-US" dirty="0" err="1" smtClean="0"/>
              <a:t>S</a:t>
            </a:r>
            <a:r>
              <a:rPr lang="en-US" cap="none" dirty="0" err="1" smtClean="0"/>
              <a:t>erver.exe</a:t>
            </a:r>
            <a:r>
              <a:rPr lang="zh-CN" altLang="en-US" dirty="0" smtClean="0"/>
              <a:t>拷贝</a:t>
            </a:r>
            <a:r>
              <a:rPr lang="zh-CN" altLang="en-US" dirty="0"/>
              <a:t>到</a:t>
            </a:r>
            <a:r>
              <a:rPr lang="en-US" dirty="0"/>
              <a:t>C</a:t>
            </a:r>
            <a:r>
              <a:rPr lang="zh-CN" altLang="en-US" dirty="0"/>
              <a:t>盘根目录下，安装过程只需要</a:t>
            </a:r>
            <a:r>
              <a:rPr lang="en-US" dirty="0"/>
              <a:t>4</a:t>
            </a:r>
            <a:r>
              <a:rPr lang="zh-CN" altLang="en-US" dirty="0"/>
              <a:t>步，如图</a:t>
            </a:r>
            <a:r>
              <a:rPr lang="en-US" dirty="0"/>
              <a:t>7-10</a:t>
            </a:r>
            <a:r>
              <a:rPr lang="zh-CN" altLang="en-US" dirty="0"/>
              <a:t>所示，在命令行界面下依次输入以下命令进行</a:t>
            </a:r>
            <a:r>
              <a:rPr lang="zh-CN" altLang="en-US" dirty="0" smtClean="0"/>
              <a:t>安装。</a:t>
            </a:r>
          </a:p>
          <a:p>
            <a:pPr marL="457200" lvl="1" indent="0">
              <a:buNone/>
            </a:pPr>
            <a:r>
              <a:rPr lang="en-US" cap="none" dirty="0" smtClean="0"/>
              <a:t>&gt; </a:t>
            </a:r>
            <a:r>
              <a:rPr lang="en-US" cap="none" dirty="0" err="1" smtClean="0"/>
              <a:t>sksockserver</a:t>
            </a:r>
            <a:r>
              <a:rPr lang="en-US" cap="none" dirty="0" smtClean="0"/>
              <a:t> –install</a:t>
            </a:r>
          </a:p>
          <a:p>
            <a:pPr marL="457200" lvl="1" indent="0">
              <a:buNone/>
            </a:pPr>
            <a:r>
              <a:rPr lang="en-US" cap="none" dirty="0" smtClean="0"/>
              <a:t>&gt; </a:t>
            </a:r>
            <a:r>
              <a:rPr lang="en-US" cap="none" dirty="0" err="1" smtClean="0"/>
              <a:t>sksockserver</a:t>
            </a:r>
            <a:r>
              <a:rPr lang="en-US" cap="none" dirty="0" smtClean="0"/>
              <a:t> -</a:t>
            </a:r>
            <a:r>
              <a:rPr lang="en-US" cap="none" dirty="0" err="1" smtClean="0"/>
              <a:t>config</a:t>
            </a:r>
            <a:r>
              <a:rPr lang="en-US" cap="none" dirty="0" smtClean="0"/>
              <a:t> port 1122</a:t>
            </a:r>
          </a:p>
          <a:p>
            <a:pPr marL="457200" lvl="1" indent="0">
              <a:buNone/>
            </a:pPr>
            <a:r>
              <a:rPr lang="en-US" cap="none" dirty="0" smtClean="0"/>
              <a:t>&gt; </a:t>
            </a:r>
            <a:r>
              <a:rPr lang="en-US" cap="none" dirty="0" err="1" smtClean="0"/>
              <a:t>sksockserver</a:t>
            </a:r>
            <a:r>
              <a:rPr lang="en-US" cap="none" dirty="0" smtClean="0"/>
              <a:t> -</a:t>
            </a:r>
            <a:r>
              <a:rPr lang="en-US" cap="none" dirty="0" err="1" smtClean="0"/>
              <a:t>config</a:t>
            </a:r>
            <a:r>
              <a:rPr lang="en-US" cap="none" dirty="0" smtClean="0"/>
              <a:t> </a:t>
            </a:r>
            <a:r>
              <a:rPr lang="en-US" cap="none" dirty="0" err="1" smtClean="0"/>
              <a:t>starttype</a:t>
            </a:r>
            <a:r>
              <a:rPr lang="en-US" cap="none" dirty="0" smtClean="0"/>
              <a:t> 2</a:t>
            </a:r>
          </a:p>
          <a:p>
            <a:pPr marL="457200" lvl="1" indent="0">
              <a:buNone/>
            </a:pPr>
            <a:r>
              <a:rPr lang="en-US" cap="none" dirty="0" smtClean="0"/>
              <a:t>&gt; net start </a:t>
            </a:r>
            <a:r>
              <a:rPr lang="en-US" cap="none" dirty="0" err="1" smtClean="0"/>
              <a:t>skserver</a:t>
            </a:r>
            <a:r>
              <a:rPr lang="en-US" cap="none" dirty="0" smtClean="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31886" y="6488668"/>
            <a:ext cx="4927601" cy="369332"/>
          </a:xfrm>
          <a:prstGeom prst="rect">
            <a:avLst/>
          </a:prstGeom>
          <a:noFill/>
        </p:spPr>
        <p:txBody>
          <a:bodyPr wrap="square" rtlCol="0">
            <a:spAutoFit/>
          </a:bodyPr>
          <a:lstStyle/>
          <a:p>
            <a:pPr algn="ctr"/>
            <a:r>
              <a:rPr lang="zh-CN" altLang="en-US" b="1" dirty="0"/>
              <a:t>图</a:t>
            </a:r>
            <a:r>
              <a:rPr lang="en-US" b="1" dirty="0"/>
              <a:t>7-10 </a:t>
            </a:r>
            <a:r>
              <a:rPr lang="zh-CN" altLang="en-US" b="1" dirty="0"/>
              <a:t>命令行下安装配置</a:t>
            </a:r>
            <a:r>
              <a:rPr lang="en-US" b="1" dirty="0" err="1"/>
              <a:t>SKSockServer</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41" name="图片 5"/>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689036" y="4581785"/>
            <a:ext cx="4813300" cy="19558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7165305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7.1.5 </a:t>
            </a:r>
            <a:r>
              <a:rPr lang="zh-CN" altLang="en-US" b="1" dirty="0"/>
              <a:t>利用跳板</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0" indent="0">
              <a:buNone/>
            </a:pPr>
            <a:r>
              <a:rPr lang="zh-CN" altLang="en-US" dirty="0" smtClean="0"/>
              <a:t>输入</a:t>
            </a:r>
            <a:r>
              <a:rPr lang="en-US" cap="none" dirty="0" err="1" smtClean="0"/>
              <a:t>netstat</a:t>
            </a:r>
            <a:r>
              <a:rPr lang="en-US" cap="none" dirty="0" smtClean="0"/>
              <a:t> –an</a:t>
            </a:r>
            <a:r>
              <a:rPr lang="zh-CN" altLang="en-US" dirty="0" smtClean="0"/>
              <a:t>查看</a:t>
            </a:r>
            <a:r>
              <a:rPr lang="en-US" dirty="0"/>
              <a:t>1122</a:t>
            </a:r>
            <a:r>
              <a:rPr lang="zh-CN" altLang="en-US" dirty="0"/>
              <a:t>端口是否开启，如图</a:t>
            </a:r>
            <a:r>
              <a:rPr lang="en-US" dirty="0"/>
              <a:t>7-11</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31885" y="6139934"/>
            <a:ext cx="4927601" cy="369332"/>
          </a:xfrm>
          <a:prstGeom prst="rect">
            <a:avLst/>
          </a:prstGeom>
          <a:noFill/>
        </p:spPr>
        <p:txBody>
          <a:bodyPr wrap="square" rtlCol="0">
            <a:spAutoFit/>
          </a:bodyPr>
          <a:lstStyle/>
          <a:p>
            <a:pPr algn="ctr"/>
            <a:r>
              <a:rPr lang="zh-CN" altLang="en-US" b="1" dirty="0"/>
              <a:t>图</a:t>
            </a:r>
            <a:r>
              <a:rPr lang="en-US" b="1" dirty="0"/>
              <a:t>7-11 </a:t>
            </a:r>
            <a:r>
              <a:rPr lang="zh-CN" altLang="en-US" b="1" dirty="0"/>
              <a:t>默认开启</a:t>
            </a:r>
            <a:r>
              <a:rPr lang="en-US" b="1" dirty="0"/>
              <a:t>1122</a:t>
            </a:r>
            <a:r>
              <a:rPr lang="zh-CN" altLang="en-US" b="1" dirty="0"/>
              <a:t>端口</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265" name="图片 6"/>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911286" y="3218934"/>
            <a:ext cx="4368800" cy="2921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960945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7.1.5 </a:t>
            </a:r>
            <a:r>
              <a:rPr lang="zh-CN" altLang="en-US" b="1" dirty="0"/>
              <a:t>利用跳板</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0" indent="0">
              <a:buNone/>
            </a:pPr>
            <a:r>
              <a:rPr lang="zh-CN" altLang="en-US" dirty="0"/>
              <a:t>也可以使用图形化工具（文件名为</a:t>
            </a:r>
            <a:r>
              <a:rPr lang="en-US" dirty="0" err="1" smtClean="0"/>
              <a:t>S</a:t>
            </a:r>
            <a:r>
              <a:rPr lang="en-US" cap="none" dirty="0" err="1" smtClean="0"/>
              <a:t>ock</a:t>
            </a:r>
            <a:r>
              <a:rPr lang="en-US" dirty="0" err="1" smtClean="0"/>
              <a:t>S</a:t>
            </a:r>
            <a:r>
              <a:rPr lang="en-US" cap="none" dirty="0" err="1" smtClean="0"/>
              <a:t>erver</a:t>
            </a:r>
            <a:r>
              <a:rPr lang="en-US" dirty="0" err="1" smtClean="0"/>
              <a:t>C</a:t>
            </a:r>
            <a:r>
              <a:rPr lang="en-US" cap="none" dirty="0" err="1" smtClean="0"/>
              <a:t>fg.exe</a:t>
            </a:r>
            <a:r>
              <a:rPr lang="zh-CN" altLang="en-US" dirty="0" smtClean="0"/>
              <a:t>）</a:t>
            </a:r>
            <a:r>
              <a:rPr lang="zh-CN" altLang="en-US" dirty="0"/>
              <a:t>进行卸载、安装和重新配置，如图</a:t>
            </a:r>
            <a:r>
              <a:rPr lang="en-US" dirty="0"/>
              <a:t>7-12</a:t>
            </a:r>
            <a:r>
              <a:rPr lang="zh-CN" altLang="en-US" dirty="0"/>
              <a:t>所示，将端口号修改为</a:t>
            </a:r>
            <a:r>
              <a:rPr lang="en-US" dirty="0"/>
              <a:t>3344</a:t>
            </a:r>
            <a:r>
              <a:rPr lang="zh-CN" altLang="en-US" dirty="0"/>
              <a:t>。</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31885" y="6139934"/>
            <a:ext cx="4927601" cy="369332"/>
          </a:xfrm>
          <a:prstGeom prst="rect">
            <a:avLst/>
          </a:prstGeom>
          <a:noFill/>
        </p:spPr>
        <p:txBody>
          <a:bodyPr wrap="square" rtlCol="0">
            <a:spAutoFit/>
          </a:bodyPr>
          <a:lstStyle/>
          <a:p>
            <a:pPr algn="ctr"/>
            <a:r>
              <a:rPr lang="zh-CN" altLang="en-US" b="1" dirty="0"/>
              <a:t>图</a:t>
            </a:r>
            <a:r>
              <a:rPr lang="en-US" b="1" dirty="0"/>
              <a:t>7-12 </a:t>
            </a:r>
            <a:r>
              <a:rPr lang="zh-CN" altLang="en-US" b="1" dirty="0"/>
              <a:t>图形化配置工具</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289" name="图片 7"/>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539935" y="3447534"/>
            <a:ext cx="3111500" cy="26924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8321919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7.1.5 </a:t>
            </a:r>
            <a:r>
              <a:rPr lang="zh-CN" altLang="en-US" b="1" dirty="0"/>
              <a:t>利用跳板</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0" indent="0">
              <a:buNone/>
            </a:pPr>
            <a:r>
              <a:rPr lang="en-US" dirty="0"/>
              <a:t> </a:t>
            </a:r>
            <a:r>
              <a:rPr lang="zh-CN" altLang="en-US" dirty="0" smtClean="0"/>
              <a:t>输入</a:t>
            </a:r>
            <a:r>
              <a:rPr lang="en-US" cap="none" dirty="0" err="1" smtClean="0"/>
              <a:t>netstat</a:t>
            </a:r>
            <a:r>
              <a:rPr lang="en-US" cap="none" dirty="0" smtClean="0"/>
              <a:t> –an</a:t>
            </a:r>
            <a:r>
              <a:rPr lang="zh-CN" altLang="en-US" dirty="0" smtClean="0"/>
              <a:t>查看</a:t>
            </a:r>
            <a:r>
              <a:rPr lang="en-US" dirty="0"/>
              <a:t>3344</a:t>
            </a:r>
            <a:r>
              <a:rPr lang="zh-CN" altLang="en-US" dirty="0"/>
              <a:t>端口是否开启，如图</a:t>
            </a:r>
            <a:r>
              <a:rPr lang="en-US" dirty="0"/>
              <a:t>7-13</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31885" y="5421867"/>
            <a:ext cx="4927601" cy="369332"/>
          </a:xfrm>
          <a:prstGeom prst="rect">
            <a:avLst/>
          </a:prstGeom>
          <a:noFill/>
        </p:spPr>
        <p:txBody>
          <a:bodyPr wrap="square" rtlCol="0">
            <a:spAutoFit/>
          </a:bodyPr>
          <a:lstStyle/>
          <a:p>
            <a:pPr algn="ctr"/>
            <a:r>
              <a:rPr lang="zh-CN" altLang="en-US" b="1" dirty="0"/>
              <a:t>图</a:t>
            </a:r>
            <a:r>
              <a:rPr lang="en-US" b="1" dirty="0"/>
              <a:t>7-13 </a:t>
            </a:r>
            <a:r>
              <a:rPr lang="zh-CN" altLang="en-US" b="1" dirty="0"/>
              <a:t>开启</a:t>
            </a:r>
            <a:r>
              <a:rPr lang="en-US" b="1" dirty="0"/>
              <a:t>3344</a:t>
            </a:r>
            <a:r>
              <a:rPr lang="zh-CN" altLang="en-US" b="1" dirty="0"/>
              <a:t>端口</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3313" name="图片 8"/>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631885" y="2802374"/>
            <a:ext cx="4876800" cy="24384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234354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7.1.5 </a:t>
            </a:r>
            <a:r>
              <a:rPr lang="zh-CN" altLang="en-US" b="1" dirty="0"/>
              <a:t>利用跳板</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0" indent="0">
              <a:buNone/>
            </a:pPr>
            <a:r>
              <a:rPr lang="en-US" dirty="0"/>
              <a:t>2</a:t>
            </a:r>
            <a:r>
              <a:rPr lang="zh-CN" altLang="en-US" dirty="0"/>
              <a:t>、本地主机设置完成后，在主机</a:t>
            </a:r>
            <a:r>
              <a:rPr lang="en-US" dirty="0"/>
              <a:t>B</a:t>
            </a:r>
            <a:r>
              <a:rPr lang="zh-CN" altLang="en-US" dirty="0"/>
              <a:t>上设置二级代理，安装和配置步骤同本地主机一样。如图</a:t>
            </a:r>
            <a:r>
              <a:rPr lang="en-US" dirty="0"/>
              <a:t>7-14</a:t>
            </a:r>
            <a:r>
              <a:rPr lang="zh-CN" altLang="en-US" dirty="0"/>
              <a:t>所示，主机</a:t>
            </a:r>
            <a:r>
              <a:rPr lang="en-US" dirty="0"/>
              <a:t>B</a:t>
            </a:r>
            <a:r>
              <a:rPr lang="zh-CN" altLang="en-US" dirty="0"/>
              <a:t>上使用的端口号为</a:t>
            </a:r>
            <a:r>
              <a:rPr lang="en-US" dirty="0"/>
              <a:t>1122</a:t>
            </a:r>
            <a:r>
              <a:rPr lang="zh-CN" altLang="en-US" dirty="0"/>
              <a:t>。</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31885" y="6467645"/>
            <a:ext cx="4927601" cy="369332"/>
          </a:xfrm>
          <a:prstGeom prst="rect">
            <a:avLst/>
          </a:prstGeom>
          <a:noFill/>
        </p:spPr>
        <p:txBody>
          <a:bodyPr wrap="square" rtlCol="0">
            <a:spAutoFit/>
          </a:bodyPr>
          <a:lstStyle/>
          <a:p>
            <a:pPr algn="ctr"/>
            <a:r>
              <a:rPr lang="zh-CN" altLang="en-US" b="1" dirty="0"/>
              <a:t>图</a:t>
            </a:r>
            <a:r>
              <a:rPr lang="en-US" b="1" dirty="0"/>
              <a:t>7-14 </a:t>
            </a:r>
            <a:r>
              <a:rPr lang="zh-CN" altLang="en-US" b="1" dirty="0"/>
              <a:t>主机</a:t>
            </a:r>
            <a:r>
              <a:rPr lang="en-US" b="1" dirty="0"/>
              <a:t>B</a:t>
            </a:r>
            <a:r>
              <a:rPr lang="zh-CN" altLang="en-US" b="1" dirty="0"/>
              <a:t>上使用端口</a:t>
            </a:r>
            <a:r>
              <a:rPr lang="en-US" b="1" dirty="0"/>
              <a:t>1122</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337" name="图片 9"/>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942677" y="3229701"/>
            <a:ext cx="4306016" cy="323794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6712317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7.1.5 </a:t>
            </a:r>
            <a:r>
              <a:rPr lang="zh-CN" altLang="en-US" b="1" dirty="0"/>
              <a:t>利用跳板</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0" indent="0">
              <a:buNone/>
            </a:pPr>
            <a:r>
              <a:rPr lang="en-US" dirty="0"/>
              <a:t>3</a:t>
            </a:r>
            <a:r>
              <a:rPr lang="zh-CN" altLang="en-US" dirty="0"/>
              <a:t>、除了攻击目标</a:t>
            </a:r>
            <a:r>
              <a:rPr lang="en-US" dirty="0"/>
              <a:t>——</a:t>
            </a:r>
            <a:r>
              <a:rPr lang="zh-CN" altLang="en-US" dirty="0"/>
              <a:t>主机</a:t>
            </a:r>
            <a:r>
              <a:rPr lang="en-US" dirty="0"/>
              <a:t>A</a:t>
            </a:r>
            <a:r>
              <a:rPr lang="zh-CN" altLang="en-US" dirty="0"/>
              <a:t>之外，本地主机和主机</a:t>
            </a:r>
            <a:r>
              <a:rPr lang="en-US" dirty="0"/>
              <a:t>B</a:t>
            </a:r>
            <a:r>
              <a:rPr lang="zh-CN" altLang="en-US" dirty="0"/>
              <a:t>均安装了</a:t>
            </a:r>
            <a:r>
              <a:rPr lang="en-US" dirty="0" smtClean="0"/>
              <a:t>S</a:t>
            </a:r>
            <a:r>
              <a:rPr lang="en-US" cap="none" dirty="0" smtClean="0"/>
              <a:t>nake</a:t>
            </a:r>
            <a:r>
              <a:rPr lang="zh-CN" altLang="en-US" dirty="0" smtClean="0"/>
              <a:t>代理</a:t>
            </a:r>
            <a:r>
              <a:rPr lang="zh-CN" altLang="en-US" dirty="0"/>
              <a:t>跳板，接下来，在本机主机上运行本地代理配置工具</a:t>
            </a:r>
            <a:r>
              <a:rPr lang="en-US" dirty="0" err="1" smtClean="0"/>
              <a:t>S</a:t>
            </a:r>
            <a:r>
              <a:rPr lang="en-US" cap="none" dirty="0" err="1" smtClean="0"/>
              <a:t>k</a:t>
            </a:r>
            <a:r>
              <a:rPr lang="en-US" dirty="0" err="1" smtClean="0"/>
              <a:t>S</a:t>
            </a:r>
            <a:r>
              <a:rPr lang="en-US" cap="none" dirty="0" err="1" smtClean="0"/>
              <a:t>erver</a:t>
            </a:r>
            <a:r>
              <a:rPr lang="en-US" dirty="0" err="1" smtClean="0"/>
              <a:t>GUI.</a:t>
            </a:r>
            <a:r>
              <a:rPr lang="en-US" cap="none" dirty="0" err="1" smtClean="0"/>
              <a:t>exe</a:t>
            </a:r>
            <a:r>
              <a:rPr lang="zh-CN" altLang="en-US" dirty="0" smtClean="0"/>
              <a:t>，</a:t>
            </a:r>
            <a:r>
              <a:rPr lang="zh-CN" altLang="en-US" dirty="0"/>
              <a:t>主界面如图</a:t>
            </a:r>
            <a:r>
              <a:rPr lang="en-US" dirty="0"/>
              <a:t>7-15</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479483" y="4785360"/>
            <a:ext cx="4927601" cy="369332"/>
          </a:xfrm>
          <a:prstGeom prst="rect">
            <a:avLst/>
          </a:prstGeom>
          <a:noFill/>
        </p:spPr>
        <p:txBody>
          <a:bodyPr wrap="square" rtlCol="0">
            <a:spAutoFit/>
          </a:bodyPr>
          <a:lstStyle/>
          <a:p>
            <a:pPr algn="ctr"/>
            <a:r>
              <a:rPr lang="zh-CN" altLang="en-US" b="1" dirty="0"/>
              <a:t>图</a:t>
            </a:r>
            <a:r>
              <a:rPr lang="en-US" b="1" dirty="0"/>
              <a:t>7-15 </a:t>
            </a:r>
            <a:r>
              <a:rPr lang="zh-CN" altLang="en-US" b="1" dirty="0"/>
              <a:t>代理配置工具</a:t>
            </a:r>
            <a:r>
              <a:rPr lang="en-US" b="1" dirty="0" err="1"/>
              <a:t>SkServerGUI</a:t>
            </a:r>
            <a:r>
              <a:rPr lang="zh-CN" altLang="en-US" b="1" dirty="0"/>
              <a:t>主界面</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5"/>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364" name="图片 10"/>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581084" y="3268112"/>
            <a:ext cx="4826000" cy="12573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2440478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案例一：黑客攻击日本三菱重工下属军工企业导致该企业资料外泄</a:t>
            </a:r>
            <a:r>
              <a:rPr lang="en-US" dirty="0"/>
              <a:t> </a:t>
            </a:r>
          </a:p>
        </p:txBody>
      </p:sp>
      <p:sp>
        <p:nvSpPr>
          <p:cNvPr id="3" name="Content Placeholder 2"/>
          <p:cNvSpPr>
            <a:spLocks noGrp="1"/>
          </p:cNvSpPr>
          <p:nvPr>
            <p:ph sz="quarter" idx="13"/>
          </p:nvPr>
        </p:nvSpPr>
        <p:spPr>
          <a:xfrm>
            <a:off x="913774" y="2367092"/>
            <a:ext cx="10363826" cy="4258560"/>
          </a:xfrm>
        </p:spPr>
        <p:txBody>
          <a:bodyPr>
            <a:normAutofit fontScale="70000" lnSpcReduction="20000"/>
          </a:bodyPr>
          <a:lstStyle/>
          <a:p>
            <a:pPr marL="0" indent="0">
              <a:buNone/>
              <a:tabLst>
                <a:tab pos="360000" algn="l"/>
              </a:tabLst>
            </a:pPr>
            <a:r>
              <a:rPr lang="en-GB" altLang="zh-CN" dirty="0" smtClean="0"/>
              <a:t>	</a:t>
            </a:r>
            <a:r>
              <a:rPr lang="zh-CN" altLang="en-US" dirty="0" smtClean="0"/>
              <a:t>中</a:t>
            </a:r>
            <a:r>
              <a:rPr lang="zh-CN" altLang="en-US" dirty="0"/>
              <a:t>新网</a:t>
            </a:r>
            <a:r>
              <a:rPr lang="en-US" dirty="0"/>
              <a:t>2011</a:t>
            </a:r>
            <a:r>
              <a:rPr lang="zh-CN" altLang="en-US" dirty="0"/>
              <a:t>年</a:t>
            </a:r>
            <a:r>
              <a:rPr lang="en-US" dirty="0"/>
              <a:t>9</a:t>
            </a:r>
            <a:r>
              <a:rPr lang="zh-CN" altLang="en-US" dirty="0"/>
              <a:t>月</a:t>
            </a:r>
            <a:r>
              <a:rPr lang="en-US" dirty="0"/>
              <a:t>20</a:t>
            </a:r>
            <a:r>
              <a:rPr lang="zh-CN" altLang="en-US" dirty="0"/>
              <a:t>日电，综合媒体</a:t>
            </a:r>
            <a:r>
              <a:rPr lang="en-US" dirty="0"/>
              <a:t>20</a:t>
            </a:r>
            <a:r>
              <a:rPr lang="zh-CN" altLang="en-US" dirty="0"/>
              <a:t>日报道，日本军工生产企业三菱重工旗下打造潜舰、生产导弹、以及制造核电站零组件等工厂的电脑网络遭到黑客攻击，并可能有资料外泄，这是日本国防产业首度成为黑客的攻击目标。</a:t>
            </a:r>
            <a:endParaRPr lang="en-US" dirty="0"/>
          </a:p>
          <a:p>
            <a:pPr marL="0" indent="0">
              <a:buNone/>
              <a:tabLst>
                <a:tab pos="360000" algn="l"/>
              </a:tabLst>
            </a:pPr>
            <a:r>
              <a:rPr lang="en-GB" altLang="zh-CN" dirty="0" smtClean="0"/>
              <a:t>	</a:t>
            </a:r>
            <a:r>
              <a:rPr lang="zh-CN" altLang="en-US" dirty="0" smtClean="0"/>
              <a:t>日本</a:t>
            </a:r>
            <a:r>
              <a:rPr lang="en-US" altLang="zh-CN" dirty="0"/>
              <a:t>《</a:t>
            </a:r>
            <a:r>
              <a:rPr lang="zh-CN" altLang="en-US" dirty="0"/>
              <a:t>读卖新闻</a:t>
            </a:r>
            <a:r>
              <a:rPr lang="en-US" altLang="zh-CN" dirty="0"/>
              <a:t>》</a:t>
            </a:r>
            <a:r>
              <a:rPr lang="en-US" dirty="0"/>
              <a:t>19</a:t>
            </a:r>
            <a:r>
              <a:rPr lang="zh-CN" altLang="en-US" dirty="0"/>
              <a:t>日引述知情人士的消息指出，在这次网络攻击事件中，该公司电脑系统中的资料已被窃取。</a:t>
            </a:r>
            <a:endParaRPr lang="en-US" dirty="0"/>
          </a:p>
          <a:p>
            <a:pPr marL="0" indent="0">
              <a:buNone/>
              <a:tabLst>
                <a:tab pos="360000" algn="l"/>
              </a:tabLst>
            </a:pPr>
            <a:r>
              <a:rPr lang="en-GB" altLang="zh-CN" dirty="0" smtClean="0"/>
              <a:t>	</a:t>
            </a:r>
            <a:r>
              <a:rPr lang="zh-CN" altLang="en-US" dirty="0" smtClean="0"/>
              <a:t>消息</a:t>
            </a:r>
            <a:r>
              <a:rPr lang="zh-CN" altLang="en-US" dirty="0"/>
              <a:t>人士称，“爱国者”地对空导弹和</a:t>
            </a:r>
            <a:r>
              <a:rPr lang="en-US" dirty="0"/>
              <a:t>AIM-7</a:t>
            </a:r>
            <a:r>
              <a:rPr lang="zh-CN" altLang="en-US" dirty="0"/>
              <a:t>“麻雀”空对空导弹等武器的生产商三菱重工业公司，其电脑近期遭黑客入侵，总社加上</a:t>
            </a:r>
            <a:r>
              <a:rPr lang="en-US" dirty="0"/>
              <a:t>8</a:t>
            </a:r>
            <a:r>
              <a:rPr lang="zh-CN" altLang="en-US" dirty="0"/>
              <a:t>处制造及研发据点共</a:t>
            </a:r>
            <a:r>
              <a:rPr lang="en-US" dirty="0"/>
              <a:t>80</a:t>
            </a:r>
            <a:r>
              <a:rPr lang="zh-CN" altLang="en-US" dirty="0"/>
              <a:t>部服务器和个人电脑遭殃，涉及最尖端的潜舰、导弹、核电站等信息。据报，攻击很可能与间谍活动有关。</a:t>
            </a:r>
            <a:endParaRPr lang="en-US" dirty="0"/>
          </a:p>
          <a:p>
            <a:pPr marL="0" indent="0">
              <a:buNone/>
              <a:tabLst>
                <a:tab pos="360000" algn="l"/>
              </a:tabLst>
            </a:pPr>
            <a:r>
              <a:rPr lang="en-GB" altLang="zh-CN" dirty="0" smtClean="0"/>
              <a:t>	</a:t>
            </a:r>
            <a:r>
              <a:rPr lang="zh-CN" altLang="en-US" dirty="0" smtClean="0"/>
              <a:t>报道</a:t>
            </a:r>
            <a:r>
              <a:rPr lang="zh-CN" altLang="en-US" dirty="0"/>
              <a:t>指出，目前确定遭病毒入侵“中毒”的包括三菱重工东京总部、三菱重工旗下神户造船厂</a:t>
            </a:r>
            <a:r>
              <a:rPr lang="en-US" dirty="0"/>
              <a:t>(</a:t>
            </a:r>
            <a:r>
              <a:rPr lang="zh-CN" altLang="en-US" dirty="0"/>
              <a:t>神户市</a:t>
            </a:r>
            <a:r>
              <a:rPr lang="en-US" dirty="0"/>
              <a:t>)</a:t>
            </a:r>
            <a:r>
              <a:rPr lang="zh-CN" altLang="en-US" dirty="0"/>
              <a:t>、长崎造船厂</a:t>
            </a:r>
            <a:r>
              <a:rPr lang="en-US" dirty="0"/>
              <a:t>(</a:t>
            </a:r>
            <a:r>
              <a:rPr lang="zh-CN" altLang="en-US" dirty="0"/>
              <a:t>长崎市</a:t>
            </a:r>
            <a:r>
              <a:rPr lang="en-US" dirty="0"/>
              <a:t>)</a:t>
            </a:r>
            <a:r>
              <a:rPr lang="zh-CN" altLang="en-US" dirty="0"/>
              <a:t>、名古屋引导推进系统制作所</a:t>
            </a:r>
            <a:r>
              <a:rPr lang="en-US" dirty="0"/>
              <a:t>(</a:t>
            </a:r>
            <a:r>
              <a:rPr lang="zh-CN" altLang="en-US" dirty="0"/>
              <a:t>爱知县小牧市</a:t>
            </a:r>
            <a:r>
              <a:rPr lang="en-US" dirty="0"/>
              <a:t>)</a:t>
            </a:r>
            <a:r>
              <a:rPr lang="zh-CN" altLang="en-US" dirty="0"/>
              <a:t>等。自卫队及三菱重工人士指出，神户造船厂正建造核电站、潜舰；长崎造船厂正建造护卫舰；爱知县的制作所是制造及开发拦截弹道导弹引导弹、太空火箭引擎等的重要据点。</a:t>
            </a:r>
            <a:endParaRPr lang="en-US" dirty="0"/>
          </a:p>
          <a:p>
            <a:pPr marL="0" indent="0">
              <a:buNone/>
              <a:tabLst>
                <a:tab pos="360000" algn="l"/>
              </a:tabLst>
            </a:pPr>
            <a:r>
              <a:rPr lang="en-GB" altLang="zh-CN" dirty="0" smtClean="0"/>
              <a:t>	</a:t>
            </a:r>
            <a:r>
              <a:rPr lang="zh-CN" altLang="en-US" dirty="0" smtClean="0"/>
              <a:t>上月</a:t>
            </a:r>
            <a:r>
              <a:rPr lang="zh-CN" altLang="en-US" dirty="0"/>
              <a:t>中旬，三菱重工发现部分服务器中毒，邀请网络保安公司调查。他们在中毒的服务器和个人电脑中优先分析存有核能、国防数据的服务器后发现：电脑系统信息等外泄，在其它服务器的信息被胡乱移动，可能有几个档案被窃。</a:t>
            </a:r>
            <a:endParaRPr lang="en-US" dirty="0"/>
          </a:p>
          <a:p>
            <a:pPr marL="0" indent="0">
              <a:buNone/>
              <a:tabLst>
                <a:tab pos="360000" algn="l"/>
              </a:tabLst>
            </a:pPr>
            <a:r>
              <a:rPr lang="en-GB" altLang="zh-CN" dirty="0" smtClean="0"/>
              <a:t>	</a:t>
            </a:r>
            <a:r>
              <a:rPr lang="zh-CN" altLang="en-US" dirty="0" smtClean="0"/>
              <a:t>网络</a:t>
            </a:r>
            <a:r>
              <a:rPr lang="zh-CN" altLang="en-US" dirty="0"/>
              <a:t>保安公司发现到的病毒至少有</a:t>
            </a:r>
            <a:r>
              <a:rPr lang="en-US" dirty="0"/>
              <a:t>8</a:t>
            </a:r>
            <a:r>
              <a:rPr lang="zh-CN" altLang="en-US" dirty="0"/>
              <a:t>种，其中一部分是“特洛伊木马”病毒。初步推断可能是黑客从外部透过电脑任意操作、窥视电脑荧幕，并将信息送到外部；也有病毒具有通过中毒麦克风窃听对话，以及以隐藏式摄影机监视的功能。有的病毒可删除入侵痕迹，故甚至不知究竟中了何种病毒。</a:t>
            </a:r>
            <a:endParaRPr lang="en-US" dirty="0"/>
          </a:p>
          <a:p>
            <a:pPr>
              <a:tabLst>
                <a:tab pos="360000" algn="l"/>
              </a:tabLst>
            </a:pPr>
            <a:endParaRPr lang="en-US" dirty="0"/>
          </a:p>
        </p:txBody>
      </p:sp>
    </p:spTree>
    <p:extLst>
      <p:ext uri="{BB962C8B-B14F-4D97-AF65-F5344CB8AC3E}">
        <p14:creationId xmlns="" xmlns:p14="http://schemas.microsoft.com/office/powerpoint/2010/main" val="12022523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7.1.5 </a:t>
            </a:r>
            <a:r>
              <a:rPr lang="zh-CN" altLang="en-US" b="1" dirty="0"/>
              <a:t>利用跳板</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457200" lvl="1" indent="0">
              <a:buNone/>
            </a:pPr>
            <a:r>
              <a:rPr lang="zh-CN" altLang="en-US" dirty="0"/>
              <a:t>（</a:t>
            </a:r>
            <a:r>
              <a:rPr lang="en-US" dirty="0"/>
              <a:t>1</a:t>
            </a:r>
            <a:r>
              <a:rPr lang="zh-CN" altLang="en-US" dirty="0"/>
              <a:t>）选择“配置”</a:t>
            </a:r>
            <a:r>
              <a:rPr lang="en-US" dirty="0"/>
              <a:t>-&gt;</a:t>
            </a:r>
            <a:r>
              <a:rPr lang="zh-CN" altLang="en-US" dirty="0"/>
              <a:t>“经过的</a:t>
            </a:r>
            <a:r>
              <a:rPr lang="en-US" dirty="0" err="1" smtClean="0"/>
              <a:t>S</a:t>
            </a:r>
            <a:r>
              <a:rPr lang="en-US" cap="none" dirty="0" err="1" smtClean="0"/>
              <a:t>k</a:t>
            </a:r>
            <a:r>
              <a:rPr lang="en-US" dirty="0" err="1" smtClean="0"/>
              <a:t>S</a:t>
            </a:r>
            <a:r>
              <a:rPr lang="en-US" cap="none" dirty="0" err="1" smtClean="0"/>
              <a:t>erver</a:t>
            </a:r>
            <a:r>
              <a:rPr lang="zh-CN" altLang="en-US" dirty="0" smtClean="0"/>
              <a:t>”</a:t>
            </a:r>
            <a:r>
              <a:rPr lang="zh-CN" altLang="en-US" dirty="0"/>
              <a:t>，在出现的对话框中设置跳板的顺序，第一级跳板是本机的</a:t>
            </a:r>
            <a:r>
              <a:rPr lang="en-US" dirty="0"/>
              <a:t>3344</a:t>
            </a:r>
            <a:r>
              <a:rPr lang="zh-CN" altLang="en-US" dirty="0"/>
              <a:t>端口，</a:t>
            </a:r>
            <a:r>
              <a:rPr lang="en-US" dirty="0"/>
              <a:t>IP</a:t>
            </a:r>
            <a:r>
              <a:rPr lang="zh-CN" altLang="en-US" dirty="0"/>
              <a:t>地址是</a:t>
            </a:r>
            <a:r>
              <a:rPr lang="en-US" dirty="0"/>
              <a:t>127.0.0.1</a:t>
            </a:r>
            <a:r>
              <a:rPr lang="zh-CN" altLang="en-US" dirty="0"/>
              <a:t>，第二级跳板是</a:t>
            </a:r>
            <a:r>
              <a:rPr lang="en-US" dirty="0"/>
              <a:t>192.168.1.8</a:t>
            </a:r>
            <a:r>
              <a:rPr lang="zh-CN" altLang="en-US" dirty="0"/>
              <a:t>，端口是</a:t>
            </a:r>
            <a:r>
              <a:rPr lang="en-US" dirty="0"/>
              <a:t>1122</a:t>
            </a:r>
            <a:r>
              <a:rPr lang="zh-CN" altLang="en-US" dirty="0"/>
              <a:t>，复选框“允许”也要选中（</a:t>
            </a:r>
            <a:r>
              <a:rPr lang="en-US" dirty="0" smtClean="0"/>
              <a:t>A</a:t>
            </a:r>
            <a:r>
              <a:rPr lang="en-US" cap="none" dirty="0" smtClean="0"/>
              <a:t>ctive</a:t>
            </a:r>
            <a:r>
              <a:rPr lang="zh-CN" altLang="en-US" dirty="0" smtClean="0"/>
              <a:t>显示</a:t>
            </a:r>
            <a:r>
              <a:rPr lang="zh-CN" altLang="en-US" dirty="0"/>
              <a:t>为</a:t>
            </a:r>
            <a:r>
              <a:rPr lang="en-US" dirty="0"/>
              <a:t>Y</a:t>
            </a:r>
            <a:r>
              <a:rPr lang="zh-CN" altLang="en-US" dirty="0"/>
              <a:t>），如图</a:t>
            </a:r>
            <a:r>
              <a:rPr lang="en-US" dirty="0"/>
              <a:t>7-16</a:t>
            </a:r>
            <a:r>
              <a:rPr lang="zh-CN" altLang="en-US" dirty="0"/>
              <a:t>所示。通过配置“经过</a:t>
            </a:r>
            <a:r>
              <a:rPr lang="zh-CN" altLang="en-US" dirty="0" smtClean="0"/>
              <a:t>的</a:t>
            </a:r>
            <a:r>
              <a:rPr lang="en-US" dirty="0" err="1"/>
              <a:t>S</a:t>
            </a:r>
            <a:r>
              <a:rPr lang="en-US" cap="none" dirty="0" err="1"/>
              <a:t>k</a:t>
            </a:r>
            <a:r>
              <a:rPr lang="en-US" dirty="0" err="1"/>
              <a:t>S</a:t>
            </a:r>
            <a:r>
              <a:rPr lang="en-US" cap="none" dirty="0" err="1"/>
              <a:t>erver</a:t>
            </a:r>
            <a:r>
              <a:rPr lang="zh-CN" altLang="en-US" dirty="0" smtClean="0"/>
              <a:t>”</a:t>
            </a:r>
            <a:r>
              <a:rPr lang="zh-CN" altLang="en-US" dirty="0"/>
              <a:t>，攻击者就可以根据实际情况对列表中的跳板进行添加、更改、删除等操作。</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31886" y="5791199"/>
            <a:ext cx="4927601" cy="369332"/>
          </a:xfrm>
          <a:prstGeom prst="rect">
            <a:avLst/>
          </a:prstGeom>
          <a:noFill/>
        </p:spPr>
        <p:txBody>
          <a:bodyPr wrap="square" rtlCol="0">
            <a:spAutoFit/>
          </a:bodyPr>
          <a:lstStyle/>
          <a:p>
            <a:pPr algn="ctr"/>
            <a:r>
              <a:rPr lang="zh-CN" altLang="en-US" b="1" dirty="0"/>
              <a:t>图</a:t>
            </a:r>
            <a:r>
              <a:rPr lang="en-US" b="1" dirty="0"/>
              <a:t>7-16 </a:t>
            </a:r>
            <a:r>
              <a:rPr lang="zh-CN" altLang="en-US" b="1" dirty="0"/>
              <a:t>配置“经过的</a:t>
            </a:r>
            <a:r>
              <a:rPr lang="en-US" b="1" dirty="0" err="1"/>
              <a:t>SkServer</a:t>
            </a:r>
            <a:r>
              <a:rPr lang="zh-CN" altLang="en-US" b="1" dirty="0"/>
              <a:t>”</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5"/>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385" name="图片 11"/>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736786" y="3822699"/>
            <a:ext cx="2717800" cy="19685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418082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7.1.5 </a:t>
            </a:r>
            <a:r>
              <a:rPr lang="zh-CN" altLang="en-US" b="1" dirty="0"/>
              <a:t>利用跳板</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457200" lvl="1" indent="0">
              <a:buNone/>
            </a:pPr>
            <a:r>
              <a:rPr lang="zh-CN" altLang="en-US" dirty="0"/>
              <a:t>（</a:t>
            </a:r>
            <a:r>
              <a:rPr lang="en-US" dirty="0"/>
              <a:t>2</a:t>
            </a:r>
            <a:r>
              <a:rPr lang="zh-CN" altLang="en-US" dirty="0"/>
              <a:t>）选择“配置”</a:t>
            </a:r>
            <a:r>
              <a:rPr lang="en-US" dirty="0"/>
              <a:t>-&gt;</a:t>
            </a:r>
            <a:r>
              <a:rPr lang="zh-CN" altLang="en-US" dirty="0"/>
              <a:t>“客户端设置”，这里只允许本机访问该跳板，</a:t>
            </a:r>
            <a:r>
              <a:rPr lang="en-US" dirty="0"/>
              <a:t>IP</a:t>
            </a:r>
            <a:r>
              <a:rPr lang="zh-CN" altLang="en-US" dirty="0"/>
              <a:t>地址设置为</a:t>
            </a:r>
            <a:r>
              <a:rPr lang="en-US" dirty="0"/>
              <a:t>127.0.0.1</a:t>
            </a:r>
            <a:r>
              <a:rPr lang="zh-CN" altLang="en-US" dirty="0"/>
              <a:t>，子网掩码设置为</a:t>
            </a:r>
            <a:r>
              <a:rPr lang="en-US" dirty="0"/>
              <a:t>255.255.255.255</a:t>
            </a:r>
            <a:r>
              <a:rPr lang="zh-CN" altLang="en-US" dirty="0"/>
              <a:t>，并将复选框“允许”选中，如图</a:t>
            </a:r>
            <a:r>
              <a:rPr lang="en-US" dirty="0"/>
              <a:t>7-17</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31885" y="5120639"/>
            <a:ext cx="4927601" cy="369332"/>
          </a:xfrm>
          <a:prstGeom prst="rect">
            <a:avLst/>
          </a:prstGeom>
          <a:noFill/>
        </p:spPr>
        <p:txBody>
          <a:bodyPr wrap="square" rtlCol="0">
            <a:spAutoFit/>
          </a:bodyPr>
          <a:lstStyle/>
          <a:p>
            <a:pPr algn="ctr"/>
            <a:r>
              <a:rPr lang="zh-CN" altLang="en-US" b="1" dirty="0"/>
              <a:t>图</a:t>
            </a:r>
            <a:r>
              <a:rPr lang="en-US" b="1" dirty="0"/>
              <a:t>7-17 </a:t>
            </a:r>
            <a:r>
              <a:rPr lang="zh-CN" altLang="en-US" b="1" dirty="0"/>
              <a:t>客户端设置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5"/>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5"/>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7412" name="图片 1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660586" y="3063239"/>
            <a:ext cx="2870200" cy="20574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966113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7.1.5 </a:t>
            </a:r>
            <a:r>
              <a:rPr lang="zh-CN" altLang="en-US" b="1" dirty="0"/>
              <a:t>利用跳板</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457200" lvl="1" indent="0">
              <a:buNone/>
            </a:pPr>
            <a:r>
              <a:rPr lang="zh-CN" altLang="en-US" dirty="0"/>
              <a:t>（</a:t>
            </a:r>
            <a:r>
              <a:rPr lang="en-US" dirty="0"/>
              <a:t>3</a:t>
            </a:r>
            <a:r>
              <a:rPr lang="zh-CN" altLang="en-US" dirty="0"/>
              <a:t>）选择“命令”</a:t>
            </a:r>
            <a:r>
              <a:rPr lang="en-US" dirty="0"/>
              <a:t>-&gt;</a:t>
            </a:r>
            <a:r>
              <a:rPr lang="zh-CN" altLang="en-US" dirty="0"/>
              <a:t>“开始”，启动服务，端口号为</a:t>
            </a:r>
            <a:r>
              <a:rPr lang="en-US" dirty="0"/>
              <a:t>1913</a:t>
            </a:r>
            <a:r>
              <a:rPr lang="zh-CN" altLang="en-US" dirty="0"/>
              <a:t>，如图</a:t>
            </a:r>
            <a:r>
              <a:rPr lang="en-US" dirty="0"/>
              <a:t>7-18</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31885" y="5082199"/>
            <a:ext cx="4927601" cy="369332"/>
          </a:xfrm>
          <a:prstGeom prst="rect">
            <a:avLst/>
          </a:prstGeom>
          <a:noFill/>
        </p:spPr>
        <p:txBody>
          <a:bodyPr wrap="square" rtlCol="0">
            <a:spAutoFit/>
          </a:bodyPr>
          <a:lstStyle/>
          <a:p>
            <a:pPr algn="ctr"/>
            <a:r>
              <a:rPr lang="zh-CN" altLang="en-US" b="1" dirty="0"/>
              <a:t>图</a:t>
            </a:r>
            <a:r>
              <a:rPr lang="en-US" b="1" dirty="0"/>
              <a:t>7-18 </a:t>
            </a:r>
            <a:r>
              <a:rPr lang="zh-CN" altLang="en-US" b="1" dirty="0"/>
              <a:t>开启服务（端口号为</a:t>
            </a:r>
            <a:r>
              <a:rPr lang="en-US" b="1" dirty="0"/>
              <a:t>1913</a:t>
            </a:r>
            <a:r>
              <a:rPr lang="zh-CN" altLang="en-US" b="1" dirty="0"/>
              <a:t>）</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5"/>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5"/>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8433" name="图片 1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631885" y="2732699"/>
            <a:ext cx="4686300" cy="23495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9853035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7.1.5 </a:t>
            </a:r>
            <a:r>
              <a:rPr lang="zh-CN" altLang="en-US" b="1" dirty="0"/>
              <a:t>利用跳板</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0" indent="0">
              <a:buNone/>
            </a:pPr>
            <a:r>
              <a:rPr lang="en-US" dirty="0"/>
              <a:t>4</a:t>
            </a:r>
            <a:r>
              <a:rPr lang="zh-CN" altLang="en-US" dirty="0"/>
              <a:t>、在本地主机上安装客户端程序</a:t>
            </a:r>
            <a:r>
              <a:rPr lang="en-US" dirty="0" err="1" smtClean="0"/>
              <a:t>S</a:t>
            </a:r>
            <a:r>
              <a:rPr lang="en-US" cap="none" dirty="0" err="1" smtClean="0"/>
              <a:t>ocks</a:t>
            </a:r>
            <a:r>
              <a:rPr lang="en-US" dirty="0" err="1" smtClean="0"/>
              <a:t>C</a:t>
            </a:r>
            <a:r>
              <a:rPr lang="en-US" cap="none" dirty="0" err="1" smtClean="0"/>
              <a:t>ap</a:t>
            </a:r>
            <a:r>
              <a:rPr lang="en-US" dirty="0" smtClean="0"/>
              <a:t> </a:t>
            </a:r>
            <a:r>
              <a:rPr lang="en-US" dirty="0"/>
              <a:t>V2(</a:t>
            </a:r>
            <a:r>
              <a:rPr lang="zh-CN" altLang="en-US" dirty="0"/>
              <a:t>首先</a:t>
            </a:r>
            <a:r>
              <a:rPr lang="zh-CN" altLang="en-US" dirty="0" smtClean="0"/>
              <a:t>安装</a:t>
            </a:r>
            <a:r>
              <a:rPr lang="en-US" cap="none" dirty="0" smtClean="0"/>
              <a:t>sc32r231.exe</a:t>
            </a:r>
            <a:r>
              <a:rPr lang="zh-CN" altLang="en-US" dirty="0" smtClean="0"/>
              <a:t>，</a:t>
            </a:r>
            <a:r>
              <a:rPr lang="zh-CN" altLang="en-US" dirty="0"/>
              <a:t>再安装汉化补丁程序</a:t>
            </a:r>
            <a:r>
              <a:rPr lang="en-US" dirty="0" smtClean="0"/>
              <a:t>HBC-SC32231-R</a:t>
            </a:r>
            <a:r>
              <a:rPr lang="en-US" cap="none" dirty="0" smtClean="0"/>
              <a:t>onnier.exe</a:t>
            </a:r>
            <a:r>
              <a:rPr lang="en-US" dirty="0" smtClean="0"/>
              <a:t>)</a:t>
            </a:r>
            <a:r>
              <a:rPr lang="zh-CN" altLang="en-US" dirty="0"/>
              <a:t>，然后运行</a:t>
            </a:r>
            <a:r>
              <a:rPr lang="en-US" dirty="0" err="1" smtClean="0"/>
              <a:t>S</a:t>
            </a:r>
            <a:r>
              <a:rPr lang="en-US" cap="none" dirty="0" err="1" smtClean="0"/>
              <a:t>ocks</a:t>
            </a:r>
            <a:r>
              <a:rPr lang="en-US" dirty="0" err="1" smtClean="0"/>
              <a:t>C</a:t>
            </a:r>
            <a:r>
              <a:rPr lang="en-US" cap="none" dirty="0" err="1" smtClean="0"/>
              <a:t>ap</a:t>
            </a:r>
            <a:r>
              <a:rPr lang="en-US" dirty="0" smtClean="0"/>
              <a:t> </a:t>
            </a:r>
            <a:r>
              <a:rPr lang="en-US" dirty="0"/>
              <a:t>V2</a:t>
            </a:r>
            <a:r>
              <a:rPr lang="zh-CN" altLang="en-US" dirty="0"/>
              <a:t>，首先出现设置窗口，如图</a:t>
            </a:r>
            <a:r>
              <a:rPr lang="en-US" dirty="0"/>
              <a:t>7-19</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31886" y="6488668"/>
            <a:ext cx="4927601" cy="369332"/>
          </a:xfrm>
          <a:prstGeom prst="rect">
            <a:avLst/>
          </a:prstGeom>
          <a:noFill/>
        </p:spPr>
        <p:txBody>
          <a:bodyPr wrap="square" rtlCol="0">
            <a:spAutoFit/>
          </a:bodyPr>
          <a:lstStyle/>
          <a:p>
            <a:pPr algn="ctr"/>
            <a:r>
              <a:rPr lang="zh-CN" altLang="en-US" b="1" dirty="0"/>
              <a:t>图</a:t>
            </a:r>
            <a:r>
              <a:rPr lang="en-US" b="1" dirty="0"/>
              <a:t>7-19 </a:t>
            </a:r>
            <a:r>
              <a:rPr lang="en-US" b="1" dirty="0" err="1"/>
              <a:t>SocksCap</a:t>
            </a:r>
            <a:r>
              <a:rPr lang="zh-CN" altLang="en-US" b="1" dirty="0"/>
              <a:t>设置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5"/>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81" name="图片 14"/>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739838" y="3164287"/>
            <a:ext cx="2711696" cy="332438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627385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7.1.5 </a:t>
            </a:r>
            <a:r>
              <a:rPr lang="zh-CN" altLang="en-US" b="1" dirty="0"/>
              <a:t>利用跳板</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0" indent="0">
              <a:buNone/>
            </a:pPr>
            <a:r>
              <a:rPr lang="zh-CN" altLang="en-US" dirty="0"/>
              <a:t>设置“</a:t>
            </a:r>
            <a:r>
              <a:rPr lang="en-US" dirty="0"/>
              <a:t>SOCKS</a:t>
            </a:r>
            <a:r>
              <a:rPr lang="zh-CN" altLang="en-US" dirty="0"/>
              <a:t>服务器”为本机地址</a:t>
            </a:r>
            <a:r>
              <a:rPr lang="en-US" dirty="0"/>
              <a:t>127.0.0.1</a:t>
            </a:r>
            <a:r>
              <a:rPr lang="zh-CN" altLang="en-US" dirty="0"/>
              <a:t>，端口为跳板的监听端口</a:t>
            </a:r>
            <a:r>
              <a:rPr lang="en-US" dirty="0"/>
              <a:t>1913</a:t>
            </a:r>
            <a:r>
              <a:rPr lang="zh-CN" altLang="en-US" dirty="0"/>
              <a:t>，选择“</a:t>
            </a:r>
            <a:r>
              <a:rPr lang="en-US" dirty="0"/>
              <a:t>SOCKS</a:t>
            </a:r>
            <a:r>
              <a:rPr lang="zh-CN" altLang="en-US" dirty="0"/>
              <a:t>版本</a:t>
            </a:r>
            <a:r>
              <a:rPr lang="en-US" dirty="0"/>
              <a:t>5</a:t>
            </a:r>
            <a:r>
              <a:rPr lang="zh-CN" altLang="en-US" dirty="0"/>
              <a:t>”，设置完毕后单击“确定”，出现“</a:t>
            </a:r>
            <a:r>
              <a:rPr lang="en-US" dirty="0" err="1" smtClean="0"/>
              <a:t>S</a:t>
            </a:r>
            <a:r>
              <a:rPr lang="en-US" cap="none" dirty="0" err="1" smtClean="0"/>
              <a:t>ocks</a:t>
            </a:r>
            <a:r>
              <a:rPr lang="en-US" dirty="0" err="1" smtClean="0"/>
              <a:t>C</a:t>
            </a:r>
            <a:r>
              <a:rPr lang="en-US" cap="none" dirty="0" err="1" smtClean="0"/>
              <a:t>ap</a:t>
            </a:r>
            <a:r>
              <a:rPr lang="zh-CN" altLang="en-US" dirty="0" smtClean="0"/>
              <a:t>控制</a:t>
            </a:r>
            <a:r>
              <a:rPr lang="zh-CN" altLang="en-US" dirty="0"/>
              <a:t>台”，如图</a:t>
            </a:r>
            <a:r>
              <a:rPr lang="en-US" dirty="0"/>
              <a:t>7-20</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31885" y="6139934"/>
            <a:ext cx="4927601" cy="369332"/>
          </a:xfrm>
          <a:prstGeom prst="rect">
            <a:avLst/>
          </a:prstGeom>
          <a:noFill/>
        </p:spPr>
        <p:txBody>
          <a:bodyPr wrap="square" rtlCol="0">
            <a:spAutoFit/>
          </a:bodyPr>
          <a:lstStyle/>
          <a:p>
            <a:pPr algn="ctr"/>
            <a:r>
              <a:rPr lang="zh-CN" altLang="en-US" b="1" dirty="0"/>
              <a:t>图</a:t>
            </a:r>
            <a:r>
              <a:rPr lang="en-US" b="1" dirty="0"/>
              <a:t>7-20 </a:t>
            </a:r>
            <a:r>
              <a:rPr lang="en-US" b="1" dirty="0" err="1"/>
              <a:t>SocksCap</a:t>
            </a:r>
            <a:r>
              <a:rPr lang="zh-CN" altLang="en-US" b="1" dirty="0"/>
              <a:t>控制台</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5"/>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2529" name="图片 15"/>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520886" y="3472934"/>
            <a:ext cx="3149600" cy="2667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8132569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7.1.5 </a:t>
            </a:r>
            <a:r>
              <a:rPr lang="zh-CN" altLang="en-US" b="1" dirty="0"/>
              <a:t>利用跳板</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0" indent="0">
              <a:buNone/>
            </a:pPr>
            <a:r>
              <a:rPr lang="en-US" dirty="0"/>
              <a:t>5</a:t>
            </a:r>
            <a:r>
              <a:rPr lang="zh-CN" altLang="en-US" dirty="0"/>
              <a:t>、添加需要使用跳板的应用程序，只需要将程序图标拖进空白框中就可以自动添加进控制台，也可以单击“新建”图标手动添加应用程序。这里添加的</a:t>
            </a:r>
            <a:r>
              <a:rPr lang="zh-CN" altLang="en-US" dirty="0" smtClean="0"/>
              <a:t>是</a:t>
            </a:r>
            <a:r>
              <a:rPr lang="en-US" cap="none" dirty="0" err="1" smtClean="0"/>
              <a:t>pietty.exe</a:t>
            </a:r>
            <a:r>
              <a:rPr lang="zh-CN" altLang="en-US" dirty="0" smtClean="0"/>
              <a:t>，</a:t>
            </a:r>
            <a:r>
              <a:rPr lang="zh-CN" altLang="en-US" dirty="0"/>
              <a:t>如图</a:t>
            </a:r>
            <a:r>
              <a:rPr lang="en-US" dirty="0"/>
              <a:t>7-21</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31885" y="5791199"/>
            <a:ext cx="4927601" cy="369332"/>
          </a:xfrm>
          <a:prstGeom prst="rect">
            <a:avLst/>
          </a:prstGeom>
          <a:noFill/>
        </p:spPr>
        <p:txBody>
          <a:bodyPr wrap="square" rtlCol="0">
            <a:spAutoFit/>
          </a:bodyPr>
          <a:lstStyle/>
          <a:p>
            <a:pPr algn="ctr"/>
            <a:r>
              <a:rPr lang="zh-CN" altLang="en-US" b="1" dirty="0"/>
              <a:t>图</a:t>
            </a:r>
            <a:r>
              <a:rPr lang="en-US" b="1" dirty="0"/>
              <a:t>7-21 </a:t>
            </a:r>
            <a:r>
              <a:rPr lang="zh-CN" altLang="en-US" b="1" dirty="0"/>
              <a:t>添加</a:t>
            </a:r>
            <a:r>
              <a:rPr lang="en-US" b="1" dirty="0" err="1"/>
              <a:t>pietty</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5"/>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3553" name="图片 16"/>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609786" y="3263899"/>
            <a:ext cx="2971800" cy="25273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6327895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7.1.5 </a:t>
            </a:r>
            <a:r>
              <a:rPr lang="zh-CN" altLang="en-US" b="1" dirty="0"/>
              <a:t>利用跳板</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0" indent="0">
              <a:buNone/>
            </a:pPr>
            <a:r>
              <a:rPr lang="en-US" dirty="0"/>
              <a:t>6</a:t>
            </a:r>
            <a:r>
              <a:rPr lang="zh-CN" altLang="en-US" dirty="0"/>
              <a:t>、选中</a:t>
            </a:r>
            <a:r>
              <a:rPr lang="zh-CN" altLang="en-US" dirty="0" smtClean="0"/>
              <a:t>“</a:t>
            </a:r>
            <a:r>
              <a:rPr lang="en-US" cap="none" dirty="0" err="1" smtClean="0"/>
              <a:t>pietty</a:t>
            </a:r>
            <a:r>
              <a:rPr lang="zh-CN" altLang="en-US" dirty="0" smtClean="0"/>
              <a:t>”</a:t>
            </a:r>
            <a:r>
              <a:rPr lang="zh-CN" altLang="en-US" dirty="0"/>
              <a:t>，单击“运行”，</a:t>
            </a:r>
            <a:r>
              <a:rPr lang="zh-CN" altLang="en-US" dirty="0" smtClean="0"/>
              <a:t>显示</a:t>
            </a:r>
            <a:r>
              <a:rPr lang="en-US" cap="none" dirty="0" err="1" smtClean="0"/>
              <a:t>pietty</a:t>
            </a:r>
            <a:r>
              <a:rPr lang="zh-CN" altLang="en-US" dirty="0" smtClean="0"/>
              <a:t>配置</a:t>
            </a:r>
            <a:r>
              <a:rPr lang="zh-CN" altLang="en-US" dirty="0"/>
              <a:t>窗口，填入目标主机</a:t>
            </a:r>
            <a:r>
              <a:rPr lang="en-US" dirty="0"/>
              <a:t>A</a:t>
            </a:r>
            <a:r>
              <a:rPr lang="zh-CN" altLang="en-US" dirty="0"/>
              <a:t>的</a:t>
            </a:r>
            <a:r>
              <a:rPr lang="en-US" dirty="0"/>
              <a:t>IP</a:t>
            </a:r>
            <a:r>
              <a:rPr lang="zh-CN" altLang="en-US" dirty="0"/>
              <a:t>地址：</a:t>
            </a:r>
            <a:r>
              <a:rPr lang="en-US" dirty="0"/>
              <a:t>192.168.1.13</a:t>
            </a:r>
            <a:r>
              <a:rPr lang="zh-CN" altLang="en-US" dirty="0"/>
              <a:t>，使用</a:t>
            </a:r>
            <a:r>
              <a:rPr lang="en-US" dirty="0" smtClean="0"/>
              <a:t>T</a:t>
            </a:r>
            <a:r>
              <a:rPr lang="en-US" cap="none" dirty="0" smtClean="0"/>
              <a:t>elnet</a:t>
            </a:r>
            <a:r>
              <a:rPr lang="zh-CN" altLang="en-US" dirty="0" smtClean="0"/>
              <a:t>连接</a:t>
            </a:r>
            <a:r>
              <a:rPr lang="zh-CN" altLang="en-US" dirty="0"/>
              <a:t>方式，如图</a:t>
            </a:r>
            <a:r>
              <a:rPr lang="en-US" dirty="0"/>
              <a:t>7-22</a:t>
            </a:r>
            <a:r>
              <a:rPr lang="zh-CN" altLang="en-US" dirty="0"/>
              <a:t>所示。</a:t>
            </a:r>
            <a:endParaRPr lang="en-US" dirty="0"/>
          </a:p>
          <a:p>
            <a:pPr marL="0" indent="0">
              <a:buNone/>
            </a:pP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31885" y="6139934"/>
            <a:ext cx="4927601" cy="369332"/>
          </a:xfrm>
          <a:prstGeom prst="rect">
            <a:avLst/>
          </a:prstGeom>
          <a:noFill/>
        </p:spPr>
        <p:txBody>
          <a:bodyPr wrap="square" rtlCol="0">
            <a:spAutoFit/>
          </a:bodyPr>
          <a:lstStyle/>
          <a:p>
            <a:pPr algn="ctr"/>
            <a:r>
              <a:rPr lang="zh-CN" altLang="en-US" b="1" dirty="0"/>
              <a:t>图</a:t>
            </a:r>
            <a:r>
              <a:rPr lang="en-US" b="1" dirty="0"/>
              <a:t>7-22 </a:t>
            </a:r>
            <a:r>
              <a:rPr lang="en-US" b="1" dirty="0" err="1"/>
              <a:t>pietty</a:t>
            </a:r>
            <a:r>
              <a:rPr lang="zh-CN" altLang="en-US" b="1" dirty="0"/>
              <a:t>配置界面</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5"/>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7"/>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4582" name="图片 17"/>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260535" y="3536434"/>
            <a:ext cx="3670300" cy="26035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9834558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7.1.5 </a:t>
            </a:r>
            <a:r>
              <a:rPr lang="zh-CN" altLang="en-US" b="1" dirty="0"/>
              <a:t>利用跳板</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0" indent="0">
              <a:buNone/>
            </a:pPr>
            <a:r>
              <a:rPr lang="en-US" dirty="0"/>
              <a:t>7</a:t>
            </a:r>
            <a:r>
              <a:rPr lang="zh-CN" altLang="en-US" dirty="0"/>
              <a:t>、单击“</a:t>
            </a:r>
            <a:r>
              <a:rPr lang="en-US" dirty="0" smtClean="0"/>
              <a:t>O</a:t>
            </a:r>
            <a:r>
              <a:rPr lang="en-US" cap="none" dirty="0" smtClean="0"/>
              <a:t>pen</a:t>
            </a:r>
            <a:r>
              <a:rPr lang="zh-CN" altLang="en-US" dirty="0" smtClean="0"/>
              <a:t>”</a:t>
            </a:r>
            <a:r>
              <a:rPr lang="zh-CN" altLang="en-US" dirty="0"/>
              <a:t>按钮进行</a:t>
            </a:r>
            <a:r>
              <a:rPr lang="en-US" dirty="0" smtClean="0"/>
              <a:t>T</a:t>
            </a:r>
            <a:r>
              <a:rPr lang="en-US" cap="none" dirty="0" smtClean="0"/>
              <a:t>elnet</a:t>
            </a:r>
            <a:r>
              <a:rPr lang="zh-CN" altLang="en-US" dirty="0" smtClean="0"/>
              <a:t>连接</a:t>
            </a:r>
            <a:r>
              <a:rPr lang="zh-CN" altLang="en-US" dirty="0"/>
              <a:t>，成功连接之后，</a:t>
            </a:r>
            <a:r>
              <a:rPr lang="zh-CN" altLang="en-US" dirty="0" smtClean="0"/>
              <a:t>使用</a:t>
            </a:r>
            <a:r>
              <a:rPr lang="en-US" cap="none" dirty="0" err="1" smtClean="0"/>
              <a:t>netstat</a:t>
            </a:r>
            <a:r>
              <a:rPr lang="en-US" cap="none" dirty="0" smtClean="0"/>
              <a:t> –an</a:t>
            </a:r>
            <a:r>
              <a:rPr lang="zh-CN" altLang="en-US" dirty="0" smtClean="0"/>
              <a:t>命令</a:t>
            </a:r>
            <a:r>
              <a:rPr lang="zh-CN" altLang="en-US" dirty="0"/>
              <a:t>查看主机</a:t>
            </a:r>
            <a:r>
              <a:rPr lang="en-US" dirty="0"/>
              <a:t>A</a:t>
            </a:r>
            <a:r>
              <a:rPr lang="zh-CN" altLang="en-US" dirty="0"/>
              <a:t>端口连接情况，如图</a:t>
            </a:r>
            <a:r>
              <a:rPr lang="en-US" dirty="0"/>
              <a:t>7-23</a:t>
            </a:r>
            <a:r>
              <a:rPr lang="zh-CN" altLang="en-US" dirty="0"/>
              <a:t>所示，与主机</a:t>
            </a:r>
            <a:r>
              <a:rPr lang="en-US" dirty="0"/>
              <a:t>A</a:t>
            </a:r>
            <a:r>
              <a:rPr lang="zh-CN" altLang="en-US" dirty="0"/>
              <a:t>建立连接的</a:t>
            </a:r>
            <a:r>
              <a:rPr lang="en-US" dirty="0"/>
              <a:t>192.168.1.8</a:t>
            </a:r>
            <a:r>
              <a:rPr lang="zh-CN" altLang="en-US" dirty="0"/>
              <a:t>是主机</a:t>
            </a:r>
            <a:r>
              <a:rPr lang="en-US" dirty="0"/>
              <a:t>B</a:t>
            </a:r>
            <a:r>
              <a:rPr lang="zh-CN" altLang="en-US" dirty="0"/>
              <a:t>的</a:t>
            </a:r>
            <a:r>
              <a:rPr lang="en-US" dirty="0"/>
              <a:t>IP</a:t>
            </a:r>
            <a:r>
              <a:rPr lang="zh-CN" altLang="en-US" dirty="0"/>
              <a:t>地址，而本地主机的</a:t>
            </a:r>
            <a:r>
              <a:rPr lang="en-US" dirty="0"/>
              <a:t>IP</a:t>
            </a:r>
            <a:r>
              <a:rPr lang="zh-CN" altLang="en-US" dirty="0"/>
              <a:t>地址</a:t>
            </a:r>
            <a:r>
              <a:rPr lang="en-US" dirty="0"/>
              <a:t>192.168.1.9</a:t>
            </a:r>
            <a:r>
              <a:rPr lang="zh-CN" altLang="en-US" dirty="0"/>
              <a:t>已经成功隐藏。</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31885" y="5770602"/>
            <a:ext cx="4927601" cy="369332"/>
          </a:xfrm>
          <a:prstGeom prst="rect">
            <a:avLst/>
          </a:prstGeom>
          <a:noFill/>
        </p:spPr>
        <p:txBody>
          <a:bodyPr wrap="square" rtlCol="0">
            <a:spAutoFit/>
          </a:bodyPr>
          <a:lstStyle/>
          <a:p>
            <a:pPr algn="ctr"/>
            <a:r>
              <a:rPr lang="zh-CN" altLang="en-US" b="1" dirty="0"/>
              <a:t>图</a:t>
            </a:r>
            <a:r>
              <a:rPr lang="en-US" b="1" dirty="0"/>
              <a:t>7-23 </a:t>
            </a:r>
            <a:r>
              <a:rPr lang="zh-CN" altLang="en-US" b="1" dirty="0"/>
              <a:t>在目标主机</a:t>
            </a:r>
            <a:r>
              <a:rPr lang="en-US" b="1" dirty="0"/>
              <a:t>A</a:t>
            </a:r>
            <a:r>
              <a:rPr lang="zh-CN" altLang="en-US" b="1" dirty="0"/>
              <a:t>上查看端口连接情况</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5"/>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7"/>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5601" name="图片 18"/>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631885" y="3538793"/>
            <a:ext cx="4914900" cy="20066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9552941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7.1.5 </a:t>
            </a:r>
            <a:r>
              <a:rPr lang="zh-CN" altLang="en-US" b="1" dirty="0"/>
              <a:t>利用跳板</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0" indent="0">
              <a:buNone/>
            </a:pPr>
            <a:r>
              <a:rPr lang="en-US" dirty="0"/>
              <a:t>8</a:t>
            </a:r>
            <a:r>
              <a:rPr lang="zh-CN" altLang="en-US" dirty="0"/>
              <a:t>、代理跳板上显示了主机源地址和目的地址，如图</a:t>
            </a:r>
            <a:r>
              <a:rPr lang="en-US" dirty="0"/>
              <a:t>7-24</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06484" y="5223135"/>
            <a:ext cx="4927601" cy="369332"/>
          </a:xfrm>
          <a:prstGeom prst="rect">
            <a:avLst/>
          </a:prstGeom>
          <a:noFill/>
        </p:spPr>
        <p:txBody>
          <a:bodyPr wrap="square" rtlCol="0">
            <a:spAutoFit/>
          </a:bodyPr>
          <a:lstStyle/>
          <a:p>
            <a:pPr algn="ctr"/>
            <a:r>
              <a:rPr lang="zh-CN" altLang="en-US" b="1" dirty="0"/>
              <a:t>图</a:t>
            </a:r>
            <a:r>
              <a:rPr lang="en-US" b="1" dirty="0"/>
              <a:t>7-24 </a:t>
            </a:r>
            <a:r>
              <a:rPr lang="zh-CN" altLang="en-US" b="1" dirty="0"/>
              <a:t>代理跳板</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5"/>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7"/>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6625" name="图片 19"/>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731964" y="2888875"/>
            <a:ext cx="8163862" cy="213614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6276620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7.1.5 </a:t>
            </a:r>
            <a:r>
              <a:rPr lang="zh-CN" altLang="en-US" b="1" dirty="0"/>
              <a:t>利用跳板</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0" indent="0">
              <a:buNone/>
            </a:pPr>
            <a:r>
              <a:rPr lang="zh-CN" altLang="en-US" dirty="0" smtClean="0"/>
              <a:t>使用</a:t>
            </a:r>
            <a:r>
              <a:rPr lang="en-US" cap="none" dirty="0" err="1" smtClean="0"/>
              <a:t>netstat</a:t>
            </a:r>
            <a:r>
              <a:rPr lang="en-US" cap="none" dirty="0" smtClean="0"/>
              <a:t> –an</a:t>
            </a:r>
            <a:r>
              <a:rPr lang="zh-CN" altLang="en-US" dirty="0" smtClean="0"/>
              <a:t>命令</a:t>
            </a:r>
            <a:r>
              <a:rPr lang="zh-CN" altLang="en-US" dirty="0"/>
              <a:t>查看主机</a:t>
            </a:r>
            <a:r>
              <a:rPr lang="en-US" dirty="0"/>
              <a:t>B</a:t>
            </a:r>
            <a:r>
              <a:rPr lang="zh-CN" altLang="en-US" dirty="0"/>
              <a:t>上的端口连接情况，如图</a:t>
            </a:r>
            <a:r>
              <a:rPr lang="en-US" dirty="0"/>
              <a:t>7-25</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31886" y="6450145"/>
            <a:ext cx="4927601" cy="369332"/>
          </a:xfrm>
          <a:prstGeom prst="rect">
            <a:avLst/>
          </a:prstGeom>
          <a:noFill/>
        </p:spPr>
        <p:txBody>
          <a:bodyPr wrap="square" rtlCol="0">
            <a:spAutoFit/>
          </a:bodyPr>
          <a:lstStyle/>
          <a:p>
            <a:pPr algn="ctr"/>
            <a:r>
              <a:rPr lang="zh-CN" altLang="en-US" b="1" dirty="0"/>
              <a:t>图</a:t>
            </a:r>
            <a:r>
              <a:rPr lang="en-US" b="1" dirty="0"/>
              <a:t>7-25 </a:t>
            </a:r>
            <a:r>
              <a:rPr lang="zh-CN" altLang="en-US" b="1" dirty="0"/>
              <a:t>在主机</a:t>
            </a:r>
            <a:r>
              <a:rPr lang="en-US" b="1" dirty="0"/>
              <a:t>B</a:t>
            </a:r>
            <a:r>
              <a:rPr lang="zh-CN" altLang="en-US" b="1" dirty="0"/>
              <a:t>上查看端口连接情况</a:t>
            </a:r>
            <a:r>
              <a:rPr lang="en-US" dirty="0"/>
              <a:t> </a:t>
            </a:r>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5"/>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7"/>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7649" name="图片 20"/>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691897" y="2832071"/>
            <a:ext cx="4807577" cy="361807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110424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案例二：</a:t>
            </a:r>
            <a:r>
              <a:rPr lang="en-US" b="1" dirty="0"/>
              <a:t>90</a:t>
            </a:r>
            <a:r>
              <a:rPr lang="zh-CN" altLang="en-US" b="1" dirty="0"/>
              <a:t>后“黑客”入侵网站敲诈勒索，因破坏计算机信息系统罪及敲诈勒索罪获刑</a:t>
            </a:r>
            <a:r>
              <a:rPr lang="en-US" b="1" dirty="0"/>
              <a:t>3</a:t>
            </a:r>
            <a:r>
              <a:rPr lang="zh-CN" altLang="en-US" b="1" dirty="0"/>
              <a:t>年</a:t>
            </a:r>
            <a:r>
              <a:rPr lang="en-US" dirty="0"/>
              <a:t> </a:t>
            </a:r>
          </a:p>
        </p:txBody>
      </p:sp>
      <p:sp>
        <p:nvSpPr>
          <p:cNvPr id="3" name="Content Placeholder 2"/>
          <p:cNvSpPr>
            <a:spLocks noGrp="1"/>
          </p:cNvSpPr>
          <p:nvPr>
            <p:ph sz="quarter" idx="13"/>
          </p:nvPr>
        </p:nvSpPr>
        <p:spPr>
          <a:xfrm>
            <a:off x="913774" y="2367092"/>
            <a:ext cx="10363826" cy="4288541"/>
          </a:xfrm>
        </p:spPr>
        <p:txBody>
          <a:bodyPr>
            <a:normAutofit fontScale="92500" lnSpcReduction="20000"/>
          </a:bodyPr>
          <a:lstStyle/>
          <a:p>
            <a:pPr marL="0" indent="0">
              <a:buNone/>
              <a:tabLst>
                <a:tab pos="360000" algn="l"/>
              </a:tabLst>
            </a:pPr>
            <a:r>
              <a:rPr lang="en-US" dirty="0" smtClean="0"/>
              <a:t>	年仅</a:t>
            </a:r>
            <a:r>
              <a:rPr lang="en-US" dirty="0"/>
              <a:t>19岁的小远(化名)为了证明自己的能力和水平对3家网站实施攻击，不仅导致网站系统被破坏，还借此敲诈勒索。近日，青浦区法院作出一审判决，以破坏计算机信息系统罪及敲诈勒索罪，判处小远有期徒刑3年。</a:t>
            </a:r>
          </a:p>
          <a:p>
            <a:pPr marL="0" indent="0">
              <a:buNone/>
              <a:tabLst>
                <a:tab pos="360000" algn="l"/>
              </a:tabLst>
            </a:pPr>
            <a:r>
              <a:rPr lang="en-US" dirty="0" smtClean="0"/>
              <a:t>	小远念完初中辍学</a:t>
            </a:r>
            <a:r>
              <a:rPr lang="en-US" dirty="0"/>
              <a:t>，虽然不喜读书，但极其热衷计算机网络。在当地一间网吧当网管期间，小远自学“黑客”教程，并熟练掌握了各项“黑客”技能。</a:t>
            </a:r>
          </a:p>
          <a:p>
            <a:pPr marL="0" indent="0">
              <a:buNone/>
              <a:tabLst>
                <a:tab pos="360000" algn="l"/>
              </a:tabLst>
            </a:pPr>
            <a:r>
              <a:rPr lang="en-US" dirty="0" smtClean="0"/>
              <a:t>	2009</a:t>
            </a:r>
            <a:r>
              <a:rPr lang="en-US" dirty="0"/>
              <a:t>年6月3日至4日，小远在老家一家网吧内使用客户机登录进入青浦生活365网站、亚洲商务卫视网站和迪拜华人网站的服务器ASP后台地址，在未予备份的情况下删除了服务器上所有网站程序文件和数据库文件，并将3家网站的主页都修改为“本站存在安全漏洞，请站长速修补。By:野狼—QQ：……” 的页面，同时禁用了该服务器上其他管理员用户。之后，他以恢复网站为名，向3家网站敲诈人民币共计5.5万元。</a:t>
            </a:r>
          </a:p>
          <a:p>
            <a:pPr marL="0" indent="0">
              <a:buNone/>
              <a:tabLst>
                <a:tab pos="360000" algn="l"/>
              </a:tabLst>
            </a:pPr>
            <a:r>
              <a:rPr lang="en-US" dirty="0" smtClean="0"/>
              <a:t>	法院认为</a:t>
            </a:r>
            <a:r>
              <a:rPr lang="en-US" dirty="0"/>
              <a:t>，小远违反国家规定，对计算机系统功能进行删除，造成计算机信息系统不能正常运行，又以要挟方式索取他人财物，其行为已经构成破坏计算机信息系统罪、敲诈勒索罪，遂作出上述判决。</a:t>
            </a:r>
          </a:p>
          <a:p>
            <a:pPr>
              <a:tabLst>
                <a:tab pos="360000" algn="l"/>
              </a:tabLst>
            </a:pPr>
            <a:endParaRPr lang="en-US" dirty="0"/>
          </a:p>
        </p:txBody>
      </p:sp>
    </p:spTree>
    <p:extLst>
      <p:ext uri="{BB962C8B-B14F-4D97-AF65-F5344CB8AC3E}">
        <p14:creationId xmlns="" xmlns:p14="http://schemas.microsoft.com/office/powerpoint/2010/main" val="19145271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 </a:t>
            </a:r>
            <a:r>
              <a:rPr lang="zh-CN" altLang="en-US" b="1" dirty="0"/>
              <a:t>日志清除</a:t>
            </a:r>
            <a:r>
              <a:rPr lang="en-US" dirty="0"/>
              <a:t/>
            </a:r>
            <a:br>
              <a:rPr lang="en-US" dirty="0"/>
            </a:br>
            <a:endParaRPr lang="en-US" dirty="0"/>
          </a:p>
        </p:txBody>
      </p:sp>
      <p:sp>
        <p:nvSpPr>
          <p:cNvPr id="3" name="Content Placeholder 2"/>
          <p:cNvSpPr>
            <a:spLocks noGrp="1"/>
          </p:cNvSpPr>
          <p:nvPr>
            <p:ph sz="quarter" idx="13"/>
          </p:nvPr>
        </p:nvSpPr>
        <p:spPr/>
        <p:txBody>
          <a:bodyPr/>
          <a:lstStyle/>
          <a:p>
            <a:r>
              <a:rPr lang="en-US" b="1" dirty="0"/>
              <a:t>7.2.1 </a:t>
            </a:r>
            <a:r>
              <a:rPr lang="zh-CN" altLang="en-US" b="1" dirty="0"/>
              <a:t>清除</a:t>
            </a:r>
            <a:r>
              <a:rPr lang="en-US" b="1" dirty="0"/>
              <a:t>IIS</a:t>
            </a:r>
            <a:r>
              <a:rPr lang="zh-CN" altLang="en-US" b="1" dirty="0" smtClean="0"/>
              <a:t>日志</a:t>
            </a:r>
          </a:p>
          <a:p>
            <a:r>
              <a:rPr lang="en-US" b="1" dirty="0"/>
              <a:t>7.2.2 </a:t>
            </a:r>
            <a:r>
              <a:rPr lang="zh-CN" altLang="en-US" b="1" dirty="0"/>
              <a:t>清除操作系统</a:t>
            </a:r>
            <a:r>
              <a:rPr lang="zh-CN" altLang="en-US" b="1" dirty="0" smtClean="0"/>
              <a:t>日志</a:t>
            </a:r>
          </a:p>
          <a:p>
            <a:r>
              <a:rPr lang="en-US" b="1" dirty="0"/>
              <a:t>7.2.3 </a:t>
            </a:r>
            <a:r>
              <a:rPr lang="zh-CN" altLang="en-US" b="1" dirty="0"/>
              <a:t>清除防火墙日志</a:t>
            </a:r>
            <a:endParaRPr lang="en-US" dirty="0"/>
          </a:p>
          <a:p>
            <a:endParaRPr lang="en-US" dirty="0"/>
          </a:p>
          <a:p>
            <a:endParaRPr lang="en-US" dirty="0"/>
          </a:p>
          <a:p>
            <a:endParaRPr lang="en-US" dirty="0"/>
          </a:p>
        </p:txBody>
      </p:sp>
    </p:spTree>
    <p:extLst>
      <p:ext uri="{BB962C8B-B14F-4D97-AF65-F5344CB8AC3E}">
        <p14:creationId xmlns="" xmlns:p14="http://schemas.microsoft.com/office/powerpoint/2010/main" val="5565561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 </a:t>
            </a:r>
            <a:r>
              <a:rPr lang="zh-CN" altLang="en-US" b="1" dirty="0"/>
              <a:t>日志清除</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日志清除通常是黑客入侵的最后一步。在</a:t>
            </a:r>
            <a:r>
              <a:rPr lang="en-US" dirty="0" smtClean="0"/>
              <a:t>W</a:t>
            </a:r>
            <a:r>
              <a:rPr lang="en-US" cap="none" dirty="0" smtClean="0"/>
              <a:t>indows</a:t>
            </a:r>
            <a:r>
              <a:rPr lang="zh-CN" altLang="en-US" dirty="0" smtClean="0"/>
              <a:t>环境</a:t>
            </a:r>
            <a:r>
              <a:rPr lang="zh-CN" altLang="en-US" dirty="0"/>
              <a:t>下，根据日志的不同类型，通常可以将日志分为</a:t>
            </a:r>
            <a:r>
              <a:rPr lang="en-US" dirty="0"/>
              <a:t>IIS</a:t>
            </a:r>
            <a:r>
              <a:rPr lang="zh-CN" altLang="en-US" dirty="0"/>
              <a:t>（</a:t>
            </a:r>
            <a:r>
              <a:rPr lang="en-US" dirty="0" smtClean="0"/>
              <a:t>W</a:t>
            </a:r>
            <a:r>
              <a:rPr lang="en-US" cap="none" dirty="0" smtClean="0"/>
              <a:t>eb</a:t>
            </a:r>
            <a:r>
              <a:rPr lang="zh-CN" altLang="en-US" dirty="0" smtClean="0"/>
              <a:t>服务</a:t>
            </a:r>
            <a:r>
              <a:rPr lang="zh-CN" altLang="en-US" dirty="0"/>
              <a:t>）日志和操作系统日志两</a:t>
            </a:r>
            <a:r>
              <a:rPr lang="zh-CN" altLang="en-US" dirty="0" smtClean="0"/>
              <a:t>种</a:t>
            </a:r>
          </a:p>
          <a:p>
            <a:r>
              <a:rPr lang="en-US" dirty="0" smtClean="0"/>
              <a:t>IIS</a:t>
            </a:r>
            <a:r>
              <a:rPr lang="zh-CN" altLang="en-US" dirty="0"/>
              <a:t>日志主要用于记录用户和搜索引擎对网站的访问行为，日志内容包括客户端访问时间、访问来源、来源</a:t>
            </a:r>
            <a:r>
              <a:rPr lang="en-US" dirty="0"/>
              <a:t>IP</a:t>
            </a:r>
            <a:r>
              <a:rPr lang="zh-CN" altLang="en-US" dirty="0"/>
              <a:t>、客户端请求方式、请求端口、访问路径及参数、</a:t>
            </a:r>
            <a:r>
              <a:rPr lang="en-US" dirty="0"/>
              <a:t>HTTP</a:t>
            </a:r>
            <a:r>
              <a:rPr lang="zh-CN" altLang="en-US" dirty="0"/>
              <a:t>状态码状态、返回字节大小等信息；操作系统日志则包含了各种各样的日志文件，根据系统开启服务的不同而有所不同，如应用程序日志，安全日志、系统日志等，系统日志记录了用户在系统上进行一系列操作行为，如用户登陆和执行系统操作的</a:t>
            </a:r>
            <a:r>
              <a:rPr lang="en-US" dirty="0"/>
              <a:t>IP</a:t>
            </a:r>
            <a:r>
              <a:rPr lang="zh-CN" altLang="en-US" dirty="0"/>
              <a:t>、时间、使用的用户名等信息。</a:t>
            </a:r>
            <a:r>
              <a:rPr lang="en-US" dirty="0"/>
              <a:t> </a:t>
            </a:r>
          </a:p>
        </p:txBody>
      </p:sp>
    </p:spTree>
    <p:extLst>
      <p:ext uri="{BB962C8B-B14F-4D97-AF65-F5344CB8AC3E}">
        <p14:creationId xmlns="" xmlns:p14="http://schemas.microsoft.com/office/powerpoint/2010/main" val="16576291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7.2.1 </a:t>
            </a:r>
            <a:r>
              <a:rPr lang="zh-CN" altLang="en-US" b="1" dirty="0"/>
              <a:t>清除</a:t>
            </a:r>
            <a:r>
              <a:rPr lang="en-US" b="1" dirty="0"/>
              <a:t>IIS</a:t>
            </a:r>
            <a:r>
              <a:rPr lang="zh-CN" altLang="en-US" b="1" dirty="0"/>
              <a:t>日志</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目前，对于</a:t>
            </a:r>
            <a:r>
              <a:rPr lang="en-US" dirty="0"/>
              <a:t>IIS</a:t>
            </a:r>
            <a:r>
              <a:rPr lang="zh-CN" altLang="en-US" dirty="0"/>
              <a:t>网站的入侵方式主要是注入攻击，然后再通过提升权限等手段取得服务器的</a:t>
            </a:r>
            <a:r>
              <a:rPr lang="en-US" dirty="0"/>
              <a:t>Shell</a:t>
            </a:r>
            <a:r>
              <a:rPr lang="zh-CN" altLang="en-US" dirty="0"/>
              <a:t>，如此，攻击者主要的入侵痕迹都将留在</a:t>
            </a:r>
            <a:r>
              <a:rPr lang="en-US" dirty="0"/>
              <a:t>IIS</a:t>
            </a:r>
            <a:r>
              <a:rPr lang="zh-CN" altLang="en-US" dirty="0"/>
              <a:t>日志里面。</a:t>
            </a:r>
            <a:endParaRPr lang="en-US" dirty="0"/>
          </a:p>
          <a:p>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 xmlns:p14="http://schemas.microsoft.com/office/powerpoint/2010/main" val="20100430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7.2.1 </a:t>
            </a:r>
            <a:r>
              <a:rPr lang="zh-CN" altLang="en-US" b="1" dirty="0"/>
              <a:t>清除</a:t>
            </a:r>
            <a:r>
              <a:rPr lang="en-US" b="1" dirty="0"/>
              <a:t>IIS</a:t>
            </a:r>
            <a:r>
              <a:rPr lang="zh-CN" altLang="en-US" b="1" dirty="0"/>
              <a:t>日志</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smtClean="0"/>
              <a:t>如图</a:t>
            </a:r>
            <a:r>
              <a:rPr lang="en-US" dirty="0"/>
              <a:t>7-26</a:t>
            </a:r>
            <a:r>
              <a:rPr lang="zh-CN" altLang="en-US" dirty="0"/>
              <a:t>所示，在</a:t>
            </a:r>
            <a:r>
              <a:rPr lang="en-US" dirty="0" smtClean="0"/>
              <a:t>W</a:t>
            </a:r>
            <a:r>
              <a:rPr lang="en-US" cap="none" dirty="0" smtClean="0"/>
              <a:t>indows</a:t>
            </a:r>
            <a:r>
              <a:rPr lang="en-US" dirty="0" smtClean="0"/>
              <a:t> </a:t>
            </a:r>
            <a:r>
              <a:rPr lang="en-US" dirty="0"/>
              <a:t>2003</a:t>
            </a:r>
            <a:r>
              <a:rPr lang="zh-CN" altLang="en-US" dirty="0"/>
              <a:t>系统中，</a:t>
            </a:r>
            <a:r>
              <a:rPr lang="en-US" dirty="0"/>
              <a:t>IIS</a:t>
            </a:r>
            <a:r>
              <a:rPr lang="zh-CN" altLang="en-US" dirty="0"/>
              <a:t>日志文件目录默认为：</a:t>
            </a:r>
            <a:r>
              <a:rPr lang="en-US" dirty="0"/>
              <a:t>“C:\</a:t>
            </a:r>
            <a:r>
              <a:rPr lang="en-US" dirty="0" smtClean="0"/>
              <a:t>WINDOWS\</a:t>
            </a:r>
            <a:r>
              <a:rPr lang="en-US" cap="none" dirty="0" smtClean="0"/>
              <a:t>system32\</a:t>
            </a:r>
            <a:r>
              <a:rPr lang="en-US" cap="none" dirty="0" err="1" smtClean="0"/>
              <a:t>logfiles</a:t>
            </a:r>
            <a:r>
              <a:rPr lang="en-US" cap="none" dirty="0" smtClean="0"/>
              <a:t>\”</a:t>
            </a:r>
            <a:r>
              <a:rPr lang="zh-CN" altLang="en-US" dirty="0" smtClean="0"/>
              <a:t>，</a:t>
            </a:r>
            <a:r>
              <a:rPr lang="zh-CN" altLang="en-US" dirty="0"/>
              <a:t>也可以单击“浏览”按钮自定义保存的目录，日志文件夹以</a:t>
            </a:r>
            <a:r>
              <a:rPr lang="en-US" dirty="0"/>
              <a:t>“W3SVC”</a:t>
            </a:r>
            <a:r>
              <a:rPr lang="zh-CN" altLang="en-US" dirty="0"/>
              <a:t>进行命名，如果有多个网站目录</a:t>
            </a:r>
            <a:r>
              <a:rPr lang="en-US" dirty="0"/>
              <a:t>,</a:t>
            </a:r>
            <a:r>
              <a:rPr lang="zh-CN" altLang="en-US" dirty="0"/>
              <a:t>则会存在多个</a:t>
            </a:r>
            <a:r>
              <a:rPr lang="en-US" dirty="0"/>
              <a:t>“W3SVC”</a:t>
            </a:r>
            <a:r>
              <a:rPr lang="zh-CN" altLang="en-US" dirty="0"/>
              <a:t>目录</a:t>
            </a:r>
            <a:r>
              <a:rPr lang="zh-CN" altLang="en-US" dirty="0" smtClean="0"/>
              <a:t>。</a:t>
            </a:r>
          </a:p>
          <a:p>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9697" name="图片 21"/>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977641" y="3492708"/>
            <a:ext cx="3206077" cy="3015381"/>
          </a:xfrm>
          <a:prstGeom prst="rect">
            <a:avLst/>
          </a:prstGeom>
          <a:noFill/>
          <a:extLst>
            <a:ext uri="{909E8E84-426E-40DD-AFC4-6F175D3DCCD1}">
              <a14:hiddenFill xmlns="" xmlns:a14="http://schemas.microsoft.com/office/drawing/2010/main">
                <a:solidFill>
                  <a:srgbClr val="FFFFFF"/>
                </a:solidFill>
              </a14:hiddenFill>
            </a:ext>
          </a:extLst>
        </p:spPr>
      </p:pic>
      <p:sp>
        <p:nvSpPr>
          <p:cNvPr id="6" name="TextBox 5"/>
          <p:cNvSpPr txBox="1"/>
          <p:nvPr/>
        </p:nvSpPr>
        <p:spPr>
          <a:xfrm>
            <a:off x="4272195" y="6478109"/>
            <a:ext cx="4616971" cy="646331"/>
          </a:xfrm>
          <a:prstGeom prst="rect">
            <a:avLst/>
          </a:prstGeom>
          <a:noFill/>
        </p:spPr>
        <p:txBody>
          <a:bodyPr wrap="square" rtlCol="0">
            <a:spAutoFit/>
          </a:bodyPr>
          <a:lstStyle/>
          <a:p>
            <a:pPr algn="ctr"/>
            <a:r>
              <a:rPr lang="zh-CN" altLang="en-US" b="1" dirty="0"/>
              <a:t>图</a:t>
            </a:r>
            <a:r>
              <a:rPr lang="en-US" b="1" dirty="0"/>
              <a:t>7-26 </a:t>
            </a:r>
            <a:r>
              <a:rPr lang="zh-CN" altLang="en-US" b="1" dirty="0"/>
              <a:t>日志记录属性</a:t>
            </a:r>
            <a:endParaRPr lang="en-US" dirty="0"/>
          </a:p>
          <a:p>
            <a:pPr algn="ctr"/>
            <a:endParaRPr lang="en-US" dirty="0"/>
          </a:p>
        </p:txBody>
      </p:sp>
    </p:spTree>
    <p:extLst>
      <p:ext uri="{BB962C8B-B14F-4D97-AF65-F5344CB8AC3E}">
        <p14:creationId xmlns="" xmlns:p14="http://schemas.microsoft.com/office/powerpoint/2010/main" val="2951618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7.2.1 </a:t>
            </a:r>
            <a:r>
              <a:rPr lang="zh-CN" altLang="en-US" b="1" dirty="0"/>
              <a:t>清除</a:t>
            </a:r>
            <a:r>
              <a:rPr lang="en-US" b="1" dirty="0"/>
              <a:t>IIS</a:t>
            </a:r>
            <a:r>
              <a:rPr lang="zh-CN" altLang="en-US" b="1" dirty="0"/>
              <a:t>日志</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打开日志文件，日志的基本格式如图</a:t>
            </a:r>
            <a:r>
              <a:rPr lang="en-US" dirty="0"/>
              <a:t>7-27</a:t>
            </a:r>
            <a:r>
              <a:rPr lang="zh-CN" altLang="en-US" dirty="0"/>
              <a:t>所示，文件记录了用户访问的文件名称、用户访问的日期和时间、用户的</a:t>
            </a:r>
            <a:r>
              <a:rPr lang="en-US" dirty="0"/>
              <a:t>IP</a:t>
            </a:r>
            <a:r>
              <a:rPr lang="zh-CN" altLang="en-US" dirty="0"/>
              <a:t>地址，用户浏览器的版本等信息。</a:t>
            </a:r>
            <a:r>
              <a:rPr lang="en-US" dirty="0"/>
              <a:t> </a:t>
            </a:r>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272195" y="6478109"/>
            <a:ext cx="4616971" cy="369332"/>
          </a:xfrm>
          <a:prstGeom prst="rect">
            <a:avLst/>
          </a:prstGeom>
          <a:noFill/>
        </p:spPr>
        <p:txBody>
          <a:bodyPr wrap="square" rtlCol="0">
            <a:spAutoFit/>
          </a:bodyPr>
          <a:lstStyle/>
          <a:p>
            <a:pPr algn="ctr"/>
            <a:r>
              <a:rPr lang="zh-CN" altLang="en-US" b="1" dirty="0"/>
              <a:t>图</a:t>
            </a:r>
            <a:r>
              <a:rPr lang="en-US" b="1" dirty="0"/>
              <a:t>7-27 </a:t>
            </a:r>
            <a:r>
              <a:rPr lang="zh-CN" altLang="en-US" b="1" dirty="0"/>
              <a:t>日志文件格式</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21" name="图片 2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301030" y="3366609"/>
            <a:ext cx="4559300" cy="31115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641387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7.2.1 </a:t>
            </a:r>
            <a:r>
              <a:rPr lang="zh-CN" altLang="en-US" b="1" dirty="0"/>
              <a:t>清除</a:t>
            </a:r>
            <a:r>
              <a:rPr lang="en-US" b="1" dirty="0"/>
              <a:t>IIS</a:t>
            </a:r>
            <a:r>
              <a:rPr lang="zh-CN" altLang="en-US" b="1" dirty="0"/>
              <a:t>日志</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打开日志文件，日志的基本格式如图</a:t>
            </a:r>
            <a:r>
              <a:rPr lang="en-US" dirty="0"/>
              <a:t>7-27</a:t>
            </a:r>
            <a:r>
              <a:rPr lang="zh-CN" altLang="en-US" dirty="0"/>
              <a:t>所示，文件记录了用户访问的文件名称、用户访问的日期和时间、用户的</a:t>
            </a:r>
            <a:r>
              <a:rPr lang="en-US" dirty="0"/>
              <a:t>IP</a:t>
            </a:r>
            <a:r>
              <a:rPr lang="zh-CN" altLang="en-US" dirty="0"/>
              <a:t>地址，用户浏览器的版本等信息。</a:t>
            </a:r>
            <a:r>
              <a:rPr lang="en-US" dirty="0"/>
              <a:t> </a:t>
            </a:r>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272195" y="6478109"/>
            <a:ext cx="4616971" cy="369332"/>
          </a:xfrm>
          <a:prstGeom prst="rect">
            <a:avLst/>
          </a:prstGeom>
          <a:noFill/>
        </p:spPr>
        <p:txBody>
          <a:bodyPr wrap="square" rtlCol="0">
            <a:spAutoFit/>
          </a:bodyPr>
          <a:lstStyle/>
          <a:p>
            <a:pPr algn="ctr"/>
            <a:r>
              <a:rPr lang="zh-CN" altLang="en-US" b="1" dirty="0"/>
              <a:t>图</a:t>
            </a:r>
            <a:r>
              <a:rPr lang="en-US" b="1" dirty="0"/>
              <a:t>7-27 </a:t>
            </a:r>
            <a:r>
              <a:rPr lang="zh-CN" altLang="en-US" b="1" dirty="0"/>
              <a:t>日志文件格式</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21" name="图片 2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301030" y="3366609"/>
            <a:ext cx="4559300" cy="31115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6897795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7.2.1 </a:t>
            </a:r>
            <a:r>
              <a:rPr lang="zh-CN" altLang="en-US" b="1" dirty="0"/>
              <a:t>清除</a:t>
            </a:r>
            <a:r>
              <a:rPr lang="en-US" b="1" dirty="0"/>
              <a:t>IIS</a:t>
            </a:r>
            <a:r>
              <a:rPr lang="zh-CN" altLang="en-US" b="1" dirty="0"/>
              <a:t>日志</a:t>
            </a:r>
            <a:endParaRPr lang="en-US" dirty="0"/>
          </a:p>
        </p:txBody>
      </p:sp>
      <p:sp>
        <p:nvSpPr>
          <p:cNvPr id="3" name="Content Placeholder 2"/>
          <p:cNvSpPr>
            <a:spLocks noGrp="1"/>
          </p:cNvSpPr>
          <p:nvPr>
            <p:ph sz="quarter" idx="13"/>
          </p:nvPr>
        </p:nvSpPr>
        <p:spPr/>
        <p:txBody>
          <a:bodyPr/>
          <a:lstStyle/>
          <a:p>
            <a:r>
              <a:rPr lang="zh-CN" altLang="en-US" dirty="0"/>
              <a:t>无论是正常的访问还是</a:t>
            </a:r>
            <a:r>
              <a:rPr lang="en-US" dirty="0"/>
              <a:t>Web</a:t>
            </a:r>
            <a:r>
              <a:rPr lang="zh-CN" altLang="en-US" dirty="0"/>
              <a:t>入侵，访问者的</a:t>
            </a:r>
            <a:r>
              <a:rPr lang="en-US" dirty="0"/>
              <a:t>IP</a:t>
            </a:r>
            <a:r>
              <a:rPr lang="zh-CN" altLang="en-US" dirty="0"/>
              <a:t>地址、访问时间、访问了哪些页面等信息都会记录在</a:t>
            </a:r>
            <a:r>
              <a:rPr lang="en-US" dirty="0"/>
              <a:t>IIS</a:t>
            </a:r>
            <a:r>
              <a:rPr lang="zh-CN" altLang="en-US" dirty="0"/>
              <a:t>日志中，所以</a:t>
            </a:r>
            <a:r>
              <a:rPr lang="en-US" dirty="0"/>
              <a:t>IIS</a:t>
            </a:r>
            <a:r>
              <a:rPr lang="zh-CN" altLang="en-US" dirty="0"/>
              <a:t>日志对于服务器管理员非常重要，如果草率地把所有</a:t>
            </a:r>
            <a:r>
              <a:rPr lang="en-US" dirty="0"/>
              <a:t>IIS</a:t>
            </a:r>
            <a:r>
              <a:rPr lang="zh-CN" altLang="en-US" dirty="0"/>
              <a:t>日志都清理掉，一定会引起管理员的高度警惕和怀疑。因此，攻击者只需要针对记录了入侵过程的日志进行删除。</a:t>
            </a:r>
            <a:endParaRPr lang="en-US" dirty="0"/>
          </a:p>
          <a:p>
            <a:endParaRPr lang="en-US" dirty="0"/>
          </a:p>
        </p:txBody>
      </p:sp>
    </p:spTree>
    <p:extLst>
      <p:ext uri="{BB962C8B-B14F-4D97-AF65-F5344CB8AC3E}">
        <p14:creationId xmlns="" xmlns:p14="http://schemas.microsoft.com/office/powerpoint/2010/main" val="8382713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7.2.1 </a:t>
            </a:r>
            <a:r>
              <a:rPr lang="zh-CN" altLang="en-US" b="1" dirty="0"/>
              <a:t>清除</a:t>
            </a:r>
            <a:r>
              <a:rPr lang="en-US" b="1" dirty="0"/>
              <a:t>IIS</a:t>
            </a:r>
            <a:r>
              <a:rPr lang="zh-CN" altLang="en-US" b="1" dirty="0"/>
              <a:t>日志</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使用工具</a:t>
            </a:r>
            <a:r>
              <a:rPr lang="zh-CN" altLang="en-US" dirty="0" smtClean="0"/>
              <a:t>软件</a:t>
            </a:r>
            <a:r>
              <a:rPr lang="en-US" dirty="0" err="1" smtClean="0"/>
              <a:t>C</a:t>
            </a:r>
            <a:r>
              <a:rPr lang="en-US" cap="none" dirty="0" err="1" smtClean="0"/>
              <a:t>lean</a:t>
            </a:r>
            <a:r>
              <a:rPr lang="en-US" dirty="0" err="1" smtClean="0"/>
              <a:t>IISL</a:t>
            </a:r>
            <a:r>
              <a:rPr lang="en-US" cap="none" dirty="0" err="1" smtClean="0"/>
              <a:t>og.exe</a:t>
            </a:r>
            <a:r>
              <a:rPr lang="zh-CN" altLang="en-US" dirty="0" smtClean="0"/>
              <a:t>可以</a:t>
            </a:r>
            <a:r>
              <a:rPr lang="zh-CN" altLang="en-US" dirty="0"/>
              <a:t>停止日志服务并删除包含特定</a:t>
            </a:r>
            <a:r>
              <a:rPr lang="en-US" dirty="0"/>
              <a:t>IP</a:t>
            </a:r>
            <a:r>
              <a:rPr lang="zh-CN" altLang="en-US" dirty="0"/>
              <a:t>地址的所有日志项，该软件的使用方法如图</a:t>
            </a:r>
            <a:r>
              <a:rPr lang="en-US" dirty="0"/>
              <a:t>7-28</a:t>
            </a:r>
            <a:r>
              <a:rPr lang="zh-CN" altLang="en-US" dirty="0"/>
              <a:t>所示，首先将该软件拷贝到日志文件所在的目录，然后输入以下命令</a:t>
            </a:r>
            <a:r>
              <a:rPr lang="zh-CN" altLang="en-US" dirty="0" smtClean="0"/>
              <a:t>：</a:t>
            </a:r>
          </a:p>
          <a:p>
            <a:pPr marL="457200" lvl="1" indent="0">
              <a:buNone/>
            </a:pPr>
            <a:r>
              <a:rPr lang="en-US" dirty="0"/>
              <a:t>&gt; </a:t>
            </a:r>
            <a:r>
              <a:rPr lang="en-US" dirty="0" err="1" smtClean="0"/>
              <a:t>C</a:t>
            </a:r>
            <a:r>
              <a:rPr lang="en-US" cap="none" dirty="0" err="1" smtClean="0"/>
              <a:t>lean</a:t>
            </a:r>
            <a:r>
              <a:rPr lang="en-US" dirty="0" err="1" smtClean="0"/>
              <a:t>IISL</a:t>
            </a:r>
            <a:r>
              <a:rPr lang="en-US" cap="none" dirty="0" err="1" smtClean="0"/>
              <a:t>og.exe</a:t>
            </a:r>
            <a:r>
              <a:rPr lang="en-US" dirty="0" smtClean="0"/>
              <a:t> </a:t>
            </a:r>
            <a:r>
              <a:rPr lang="en-US" cap="none" dirty="0" smtClean="0"/>
              <a:t>ex120206.log 192.168.1.9</a:t>
            </a:r>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199430" y="5765322"/>
            <a:ext cx="4616971" cy="369332"/>
          </a:xfrm>
          <a:prstGeom prst="rect">
            <a:avLst/>
          </a:prstGeom>
          <a:noFill/>
        </p:spPr>
        <p:txBody>
          <a:bodyPr wrap="square" rtlCol="0">
            <a:spAutoFit/>
          </a:bodyPr>
          <a:lstStyle/>
          <a:p>
            <a:pPr algn="ctr"/>
            <a:r>
              <a:rPr lang="zh-CN" altLang="en-US" b="1" dirty="0"/>
              <a:t>图</a:t>
            </a:r>
            <a:r>
              <a:rPr lang="en-US" b="1" dirty="0"/>
              <a:t>7-28 </a:t>
            </a:r>
            <a:r>
              <a:rPr lang="en-US" b="1" dirty="0" err="1"/>
              <a:t>CleanIISLog</a:t>
            </a:r>
            <a:r>
              <a:rPr lang="zh-CN" altLang="en-US" b="1" dirty="0"/>
              <a:t>使用语法</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2769" name="图片 2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053901" y="4011214"/>
            <a:ext cx="4762500" cy="15748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909057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7.2.1 </a:t>
            </a:r>
            <a:r>
              <a:rPr lang="zh-CN" altLang="en-US" b="1" dirty="0"/>
              <a:t>清除</a:t>
            </a:r>
            <a:r>
              <a:rPr lang="en-US" b="1" dirty="0"/>
              <a:t>IIS</a:t>
            </a:r>
            <a:r>
              <a:rPr lang="zh-CN" altLang="en-US" b="1" dirty="0"/>
              <a:t>日志</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其中，第一个</a:t>
            </a:r>
            <a:r>
              <a:rPr lang="zh-CN" altLang="en-US" dirty="0" smtClean="0"/>
              <a:t>参数</a:t>
            </a:r>
            <a:r>
              <a:rPr lang="en-US" cap="none" dirty="0" smtClean="0"/>
              <a:t>ex120206.log</a:t>
            </a:r>
            <a:r>
              <a:rPr lang="zh-CN" altLang="en-US" dirty="0" smtClean="0"/>
              <a:t>是</a:t>
            </a:r>
            <a:r>
              <a:rPr lang="zh-CN" altLang="en-US" dirty="0"/>
              <a:t>将要处理的日志的文件名，文件名的后六位表示年月日，第二个参数是将要在</a:t>
            </a:r>
            <a:r>
              <a:rPr lang="zh-CN" altLang="en-US" dirty="0" smtClean="0"/>
              <a:t>该</a:t>
            </a:r>
            <a:r>
              <a:rPr lang="en-US" cap="none" dirty="0" smtClean="0"/>
              <a:t>log</a:t>
            </a:r>
            <a:r>
              <a:rPr lang="zh-CN" altLang="en-US" dirty="0" smtClean="0"/>
              <a:t>文件</a:t>
            </a:r>
            <a:r>
              <a:rPr lang="zh-CN" altLang="en-US" dirty="0"/>
              <a:t>中清除的</a:t>
            </a:r>
            <a:r>
              <a:rPr lang="en-US" dirty="0"/>
              <a:t>IP</a:t>
            </a:r>
            <a:r>
              <a:rPr lang="zh-CN" altLang="en-US" dirty="0"/>
              <a:t>地址，即攻击者的留下的</a:t>
            </a:r>
            <a:r>
              <a:rPr lang="en-US" dirty="0"/>
              <a:t>IP</a:t>
            </a:r>
            <a:r>
              <a:rPr lang="zh-CN" altLang="en-US" dirty="0"/>
              <a:t>地址。执行结果如图</a:t>
            </a:r>
            <a:r>
              <a:rPr lang="en-US" dirty="0"/>
              <a:t>7-29</a:t>
            </a:r>
            <a:r>
              <a:rPr lang="zh-CN" altLang="en-US" dirty="0"/>
              <a:t>所示</a:t>
            </a:r>
            <a:r>
              <a:rPr lang="zh-CN" altLang="en-US" dirty="0" smtClean="0"/>
              <a:t>。</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3682688" y="5949988"/>
            <a:ext cx="4825999" cy="369332"/>
          </a:xfrm>
          <a:prstGeom prst="rect">
            <a:avLst/>
          </a:prstGeom>
          <a:noFill/>
        </p:spPr>
        <p:txBody>
          <a:bodyPr wrap="square" rtlCol="0">
            <a:spAutoFit/>
          </a:bodyPr>
          <a:lstStyle/>
          <a:p>
            <a:pPr algn="ctr"/>
            <a:r>
              <a:rPr lang="zh-CN" altLang="en-US" b="1" dirty="0"/>
              <a:t>图</a:t>
            </a:r>
            <a:r>
              <a:rPr lang="en-US" b="1" dirty="0"/>
              <a:t>7-29 </a:t>
            </a:r>
            <a:r>
              <a:rPr lang="zh-CN" altLang="en-US" b="1" dirty="0"/>
              <a:t>清除特定</a:t>
            </a:r>
            <a:r>
              <a:rPr lang="en-US" b="1" dirty="0"/>
              <a:t>IP</a:t>
            </a:r>
            <a:r>
              <a:rPr lang="zh-CN" altLang="en-US" b="1" dirty="0"/>
              <a:t>的日志</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3793" name="图片 24"/>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682687" y="3505199"/>
            <a:ext cx="4826000" cy="2286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589878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7.2.1 </a:t>
            </a:r>
            <a:r>
              <a:rPr lang="zh-CN" altLang="en-US" b="1" dirty="0"/>
              <a:t>清除</a:t>
            </a:r>
            <a:r>
              <a:rPr lang="en-US" b="1" dirty="0"/>
              <a:t>IIS</a:t>
            </a:r>
            <a:r>
              <a:rPr lang="zh-CN" altLang="en-US" b="1" dirty="0"/>
              <a:t>日志</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清除后该日志文件依然存在，再次打开该日志文件，如图</a:t>
            </a:r>
            <a:r>
              <a:rPr lang="en-US" dirty="0"/>
              <a:t>7-30</a:t>
            </a:r>
            <a:r>
              <a:rPr lang="zh-CN" altLang="en-US" dirty="0"/>
              <a:t>所示，所有包含</a:t>
            </a:r>
            <a:r>
              <a:rPr lang="en-US" dirty="0"/>
              <a:t>192.168.1.9</a:t>
            </a:r>
            <a:r>
              <a:rPr lang="zh-CN" altLang="en-US" dirty="0"/>
              <a:t>的日志记录都已经被清除掉。</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3682688" y="5421867"/>
            <a:ext cx="4825999" cy="369332"/>
          </a:xfrm>
          <a:prstGeom prst="rect">
            <a:avLst/>
          </a:prstGeom>
          <a:noFill/>
        </p:spPr>
        <p:txBody>
          <a:bodyPr wrap="square" rtlCol="0">
            <a:spAutoFit/>
          </a:bodyPr>
          <a:lstStyle/>
          <a:p>
            <a:pPr algn="ctr"/>
            <a:r>
              <a:rPr lang="zh-CN" altLang="en-US" b="1" dirty="0"/>
              <a:t>图</a:t>
            </a:r>
            <a:r>
              <a:rPr lang="en-US" b="1" dirty="0"/>
              <a:t>7-30 </a:t>
            </a:r>
            <a:r>
              <a:rPr lang="zh-CN" altLang="en-US" b="1" dirty="0"/>
              <a:t>清除特定</a:t>
            </a:r>
            <a:r>
              <a:rPr lang="en-US" b="1" dirty="0"/>
              <a:t>IP</a:t>
            </a:r>
            <a:r>
              <a:rPr lang="zh-CN" altLang="en-US" b="1" dirty="0"/>
              <a:t>后的日志</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4817" name="图片 25"/>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682688" y="3240047"/>
            <a:ext cx="4775200" cy="20066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5026490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smtClean="0"/>
              <a:t>思考</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、在案例一中，应该如何进行入侵痕迹分析并定位攻击点？</a:t>
            </a:r>
            <a:endParaRPr lang="en-US" dirty="0"/>
          </a:p>
          <a:p>
            <a:pPr marL="0" indent="0">
              <a:buNone/>
            </a:pPr>
            <a:r>
              <a:rPr lang="en-US" dirty="0"/>
              <a:t>2</a:t>
            </a:r>
            <a:r>
              <a:rPr lang="zh-CN" altLang="en-US" dirty="0"/>
              <a:t>、讨论案例二中黑客犯了什么罪？说明理由。</a:t>
            </a:r>
            <a:endParaRPr lang="en-US" dirty="0"/>
          </a:p>
          <a:p>
            <a:pPr marL="0" indent="0">
              <a:buNone/>
            </a:pPr>
            <a:r>
              <a:rPr lang="en-US" dirty="0"/>
              <a:t>3</a:t>
            </a:r>
            <a:r>
              <a:rPr lang="zh-CN" altLang="en-US" dirty="0"/>
              <a:t>、查阅资料，分析入侵痕迹一般包含有哪些内容？</a:t>
            </a:r>
            <a:endParaRPr lang="en-US" dirty="0"/>
          </a:p>
          <a:p>
            <a:endParaRPr lang="en-US" dirty="0"/>
          </a:p>
        </p:txBody>
      </p:sp>
    </p:spTree>
    <p:extLst>
      <p:ext uri="{BB962C8B-B14F-4D97-AF65-F5344CB8AC3E}">
        <p14:creationId xmlns="" xmlns:p14="http://schemas.microsoft.com/office/powerpoint/2010/main" val="1846155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7.2.2 </a:t>
            </a:r>
            <a:r>
              <a:rPr lang="zh-CN" altLang="en-US" b="1" dirty="0"/>
              <a:t>清除操作系统日志</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r>
              <a:rPr lang="en-US" cap="none" dirty="0" smtClean="0"/>
              <a:t>Windows</a:t>
            </a:r>
            <a:r>
              <a:rPr lang="zh-CN" altLang="en-US" dirty="0" smtClean="0"/>
              <a:t>操作</a:t>
            </a:r>
            <a:r>
              <a:rPr lang="zh-CN" altLang="en-US" dirty="0"/>
              <a:t>系统日志主要包括</a:t>
            </a:r>
            <a:r>
              <a:rPr lang="en-US" dirty="0"/>
              <a:t>3</a:t>
            </a:r>
            <a:r>
              <a:rPr lang="zh-CN" altLang="en-US" dirty="0"/>
              <a:t>类：应用程序日志、安全日志和系统</a:t>
            </a:r>
            <a:r>
              <a:rPr lang="zh-CN" altLang="en-US" dirty="0" smtClean="0"/>
              <a:t>日志</a:t>
            </a:r>
          </a:p>
          <a:p>
            <a:r>
              <a:rPr lang="zh-CN" altLang="en-US" dirty="0" smtClean="0"/>
              <a:t>应用</a:t>
            </a:r>
            <a:r>
              <a:rPr lang="zh-CN" altLang="en-US" dirty="0"/>
              <a:t>程序日志主要记录由应用程序产生的</a:t>
            </a:r>
            <a:r>
              <a:rPr lang="zh-CN" altLang="en-US" dirty="0" smtClean="0"/>
              <a:t>事件</a:t>
            </a:r>
          </a:p>
          <a:p>
            <a:r>
              <a:rPr lang="zh-CN" altLang="en-US" dirty="0" smtClean="0"/>
              <a:t>安全</a:t>
            </a:r>
            <a:r>
              <a:rPr lang="zh-CN" altLang="en-US" dirty="0"/>
              <a:t>日志主要记录与安全相关的事件，包括成功和不成功的登录或退出、系统资源使用事件等，与系统日志和应用程序日志不同，安全日志只有系统管理员才可以</a:t>
            </a:r>
            <a:r>
              <a:rPr lang="zh-CN" altLang="en-US" dirty="0" smtClean="0"/>
              <a:t>访问</a:t>
            </a:r>
          </a:p>
          <a:p>
            <a:r>
              <a:rPr lang="zh-CN" altLang="en-US" dirty="0" smtClean="0"/>
              <a:t>系统</a:t>
            </a:r>
            <a:r>
              <a:rPr lang="zh-CN" altLang="en-US" dirty="0"/>
              <a:t>日志主要记录由</a:t>
            </a:r>
            <a:r>
              <a:rPr lang="en-US" dirty="0" smtClean="0"/>
              <a:t>W</a:t>
            </a:r>
            <a:r>
              <a:rPr lang="en-US" cap="none" dirty="0" smtClean="0"/>
              <a:t>indows</a:t>
            </a:r>
            <a:r>
              <a:rPr lang="zh-CN" altLang="en-US" dirty="0" smtClean="0"/>
              <a:t>操作系统</a:t>
            </a:r>
            <a:r>
              <a:rPr lang="zh-CN" altLang="en-US" dirty="0"/>
              <a:t>组件产生的事件，主要包括驱动程序、系统组件和应用软件的崩溃以及数据丢失错误等，系统日志中记录的时间类型由</a:t>
            </a:r>
            <a:r>
              <a:rPr lang="en-US" dirty="0" smtClean="0"/>
              <a:t>W</a:t>
            </a:r>
            <a:r>
              <a:rPr lang="en-US" cap="none" dirty="0" smtClean="0"/>
              <a:t>indows</a:t>
            </a:r>
            <a:r>
              <a:rPr lang="zh-CN" altLang="en-US" dirty="0" smtClean="0"/>
              <a:t>操作系统</a:t>
            </a:r>
            <a:r>
              <a:rPr lang="zh-CN" altLang="en-US" dirty="0"/>
              <a:t>预先</a:t>
            </a:r>
            <a:r>
              <a:rPr lang="zh-CN" altLang="en-US" dirty="0" smtClean="0"/>
              <a:t>定义</a:t>
            </a:r>
            <a:endParaRPr lang="en-US" dirty="0"/>
          </a:p>
          <a:p>
            <a:endParaRPr lang="en-US" dirty="0"/>
          </a:p>
        </p:txBody>
      </p:sp>
    </p:spTree>
    <p:extLst>
      <p:ext uri="{BB962C8B-B14F-4D97-AF65-F5344CB8AC3E}">
        <p14:creationId xmlns="" xmlns:p14="http://schemas.microsoft.com/office/powerpoint/2010/main" val="15663295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7.2.2 </a:t>
            </a:r>
            <a:r>
              <a:rPr lang="zh-CN" altLang="en-US" b="1" dirty="0"/>
              <a:t>清除操作系统日志</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r>
              <a:rPr lang="zh-CN" altLang="en-US" dirty="0" smtClean="0"/>
              <a:t>在</a:t>
            </a:r>
            <a:r>
              <a:rPr lang="zh-CN" altLang="en-US" dirty="0"/>
              <a:t>计算机上通过</a:t>
            </a:r>
            <a:r>
              <a:rPr lang="en-US" dirty="0"/>
              <a:t>“</a:t>
            </a:r>
            <a:r>
              <a:rPr lang="zh-CN" altLang="en-US" dirty="0"/>
              <a:t>控制面板</a:t>
            </a:r>
            <a:r>
              <a:rPr lang="en-US" dirty="0"/>
              <a:t>”</a:t>
            </a:r>
            <a:r>
              <a:rPr lang="zh-CN" altLang="en-US" dirty="0"/>
              <a:t>下的</a:t>
            </a:r>
            <a:r>
              <a:rPr lang="en-US" dirty="0"/>
              <a:t>“</a:t>
            </a:r>
            <a:r>
              <a:rPr lang="zh-CN" altLang="en-US" dirty="0"/>
              <a:t>事件查看器</a:t>
            </a:r>
            <a:r>
              <a:rPr lang="en-US" dirty="0"/>
              <a:t>”</a:t>
            </a:r>
            <a:r>
              <a:rPr lang="zh-CN" altLang="en-US" dirty="0"/>
              <a:t>来查看日志信息，如图</a:t>
            </a:r>
            <a:r>
              <a:rPr lang="en-US" dirty="0"/>
              <a:t>7-31</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5841" name="图片 26"/>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644587" y="2805668"/>
            <a:ext cx="4902200" cy="36830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p:cNvSpPr txBox="1"/>
          <p:nvPr/>
        </p:nvSpPr>
        <p:spPr>
          <a:xfrm>
            <a:off x="3644587" y="6488668"/>
            <a:ext cx="4902200" cy="369332"/>
          </a:xfrm>
          <a:prstGeom prst="rect">
            <a:avLst/>
          </a:prstGeom>
          <a:noFill/>
        </p:spPr>
        <p:txBody>
          <a:bodyPr wrap="square" rtlCol="0">
            <a:spAutoFit/>
          </a:bodyPr>
          <a:lstStyle/>
          <a:p>
            <a:pPr algn="ctr"/>
            <a:r>
              <a:rPr lang="zh-CN" altLang="en-US" b="1" dirty="0"/>
              <a:t>图</a:t>
            </a:r>
            <a:r>
              <a:rPr lang="en-US" b="1" dirty="0"/>
              <a:t>7-31 </a:t>
            </a:r>
            <a:r>
              <a:rPr lang="zh-CN" altLang="en-US" b="1" dirty="0"/>
              <a:t>事件</a:t>
            </a:r>
            <a:r>
              <a:rPr lang="zh-CN" altLang="en-US" b="1" dirty="0" smtClean="0"/>
              <a:t>查看器</a:t>
            </a:r>
            <a:endParaRPr lang="en-US" dirty="0"/>
          </a:p>
        </p:txBody>
      </p:sp>
    </p:spTree>
    <p:extLst>
      <p:ext uri="{BB962C8B-B14F-4D97-AF65-F5344CB8AC3E}">
        <p14:creationId xmlns="" xmlns:p14="http://schemas.microsoft.com/office/powerpoint/2010/main" val="13512957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7.2.2 </a:t>
            </a:r>
            <a:r>
              <a:rPr lang="zh-CN" altLang="en-US" b="1" dirty="0"/>
              <a:t>清除操作系统日志</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r>
              <a:rPr lang="zh-CN" altLang="en-US" cap="none" dirty="0" smtClean="0"/>
              <a:t>使用工具软件</a:t>
            </a:r>
            <a:r>
              <a:rPr lang="en-US" cap="none" dirty="0" err="1" smtClean="0"/>
              <a:t>clearlogs</a:t>
            </a:r>
            <a:r>
              <a:rPr lang="zh-CN" altLang="en-US" cap="none" dirty="0" smtClean="0"/>
              <a:t>可以方便地清除主机日志，该工具可以从</a:t>
            </a:r>
            <a:r>
              <a:rPr lang="en-US" cap="none" dirty="0" smtClean="0"/>
              <a:t>http://</a:t>
            </a:r>
            <a:r>
              <a:rPr lang="en-US" cap="none" dirty="0" err="1" smtClean="0"/>
              <a:t>www.ntsecurity.nu</a:t>
            </a:r>
            <a:r>
              <a:rPr lang="en-US" cap="none" dirty="0" smtClean="0"/>
              <a:t>/downloads/</a:t>
            </a:r>
            <a:r>
              <a:rPr lang="en-US" cap="none" dirty="0" err="1" smtClean="0"/>
              <a:t>clearlogs.exe</a:t>
            </a:r>
            <a:r>
              <a:rPr lang="zh-CN" altLang="en-US" cap="none" dirty="0" smtClean="0"/>
              <a:t>下载。图</a:t>
            </a:r>
            <a:r>
              <a:rPr lang="en-US" cap="none" dirty="0" smtClean="0"/>
              <a:t>7-32</a:t>
            </a:r>
            <a:r>
              <a:rPr lang="zh-CN" altLang="en-US" cap="none" dirty="0" smtClean="0"/>
              <a:t>所示为</a:t>
            </a:r>
            <a:r>
              <a:rPr lang="en-US" cap="none" dirty="0" err="1" smtClean="0"/>
              <a:t>clearlogs</a:t>
            </a:r>
            <a:r>
              <a:rPr lang="zh-CN" altLang="en-US" cap="none" dirty="0" smtClean="0"/>
              <a:t>的使用方法，成功入侵远程主机之后，可以利用</a:t>
            </a:r>
            <a:r>
              <a:rPr lang="en-US" cap="none" dirty="0" err="1" smtClean="0"/>
              <a:t>tftp</a:t>
            </a:r>
            <a:r>
              <a:rPr lang="zh-CN" altLang="en-US" cap="none" dirty="0" smtClean="0"/>
              <a:t>方式把</a:t>
            </a:r>
            <a:r>
              <a:rPr lang="en-US" cap="none" dirty="0" err="1" smtClean="0"/>
              <a:t>clearlogs.exe</a:t>
            </a:r>
            <a:r>
              <a:rPr lang="zh-CN" altLang="en-US" cap="none" dirty="0" smtClean="0"/>
              <a:t>文件下载到目标主机上</a:t>
            </a:r>
            <a:r>
              <a:rPr lang="en-US" cap="none" dirty="0" smtClean="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19187" y="5839809"/>
            <a:ext cx="4902200" cy="369332"/>
          </a:xfrm>
          <a:prstGeom prst="rect">
            <a:avLst/>
          </a:prstGeom>
          <a:noFill/>
        </p:spPr>
        <p:txBody>
          <a:bodyPr wrap="square" rtlCol="0">
            <a:spAutoFit/>
          </a:bodyPr>
          <a:lstStyle/>
          <a:p>
            <a:pPr algn="ctr"/>
            <a:r>
              <a:rPr lang="zh-CN" altLang="en-US" b="1" dirty="0"/>
              <a:t>图</a:t>
            </a:r>
            <a:r>
              <a:rPr lang="en-US" b="1" dirty="0"/>
              <a:t>7-32 </a:t>
            </a:r>
            <a:r>
              <a:rPr lang="en-US" b="1" dirty="0" err="1"/>
              <a:t>clearlogs</a:t>
            </a:r>
            <a:r>
              <a:rPr lang="zh-CN" altLang="en-US" b="1" dirty="0"/>
              <a:t>使用语法</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6865" name="图片 27"/>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181547" y="3553809"/>
            <a:ext cx="7271518" cy="223739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7500084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7.2.2 </a:t>
            </a:r>
            <a:r>
              <a:rPr lang="zh-CN" altLang="en-US" b="1" dirty="0"/>
              <a:t>清除操作系统日志</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r>
              <a:rPr lang="zh-CN" altLang="en-US" dirty="0"/>
              <a:t>该工具的用法非常简单，如图</a:t>
            </a:r>
            <a:r>
              <a:rPr lang="en-US" dirty="0"/>
              <a:t>7-33</a:t>
            </a:r>
            <a:r>
              <a:rPr lang="zh-CN" altLang="en-US" dirty="0"/>
              <a:t>所示，依次输入以下命令：</a:t>
            </a:r>
            <a:endParaRPr lang="en-US" dirty="0"/>
          </a:p>
          <a:p>
            <a:pPr marL="457200" lvl="1" indent="0">
              <a:buNone/>
            </a:pPr>
            <a:r>
              <a:rPr lang="en-US" cap="none" dirty="0" smtClean="0"/>
              <a:t>&gt; </a:t>
            </a:r>
            <a:r>
              <a:rPr lang="en-US" cap="none" dirty="0" err="1" smtClean="0"/>
              <a:t>clearlogs</a:t>
            </a:r>
            <a:r>
              <a:rPr lang="en-US" cap="none" dirty="0" smtClean="0"/>
              <a:t> –sec</a:t>
            </a:r>
          </a:p>
          <a:p>
            <a:pPr marL="457200" lvl="1" indent="0">
              <a:buNone/>
            </a:pPr>
            <a:r>
              <a:rPr lang="en-US" cap="none" dirty="0" smtClean="0"/>
              <a:t>&gt; </a:t>
            </a:r>
            <a:r>
              <a:rPr lang="en-US" cap="none" dirty="0" err="1" smtClean="0"/>
              <a:t>clearlogs</a:t>
            </a:r>
            <a:r>
              <a:rPr lang="en-US" cap="none" dirty="0" smtClean="0"/>
              <a:t> –sys</a:t>
            </a:r>
          </a:p>
          <a:p>
            <a:pPr marL="457200" lvl="1" indent="0">
              <a:buNone/>
            </a:pPr>
            <a:r>
              <a:rPr lang="en-US" cap="none" dirty="0" smtClean="0"/>
              <a:t>&gt; </a:t>
            </a:r>
            <a:r>
              <a:rPr lang="en-US" cap="none" dirty="0" err="1" smtClean="0"/>
              <a:t>clearlogs</a:t>
            </a:r>
            <a:r>
              <a:rPr lang="en-US" cap="none" dirty="0" smtClean="0"/>
              <a:t> -app</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442147" y="5839809"/>
            <a:ext cx="4902200" cy="369332"/>
          </a:xfrm>
          <a:prstGeom prst="rect">
            <a:avLst/>
          </a:prstGeom>
          <a:noFill/>
        </p:spPr>
        <p:txBody>
          <a:bodyPr wrap="square" rtlCol="0">
            <a:spAutoFit/>
          </a:bodyPr>
          <a:lstStyle/>
          <a:p>
            <a:pPr algn="ctr"/>
            <a:r>
              <a:rPr lang="zh-CN" altLang="en-US" b="1" dirty="0"/>
              <a:t>图</a:t>
            </a:r>
            <a:r>
              <a:rPr lang="en-US" b="1" dirty="0"/>
              <a:t>7-33 </a:t>
            </a:r>
            <a:r>
              <a:rPr lang="zh-CN" altLang="en-US" b="1" dirty="0"/>
              <a:t>使用</a:t>
            </a:r>
            <a:r>
              <a:rPr lang="en-US" b="1" dirty="0" err="1"/>
              <a:t>clearlogs</a:t>
            </a:r>
            <a:r>
              <a:rPr lang="zh-CN" altLang="en-US" b="1" dirty="0"/>
              <a:t>清除主机日志</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7889" name="图片 28"/>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619187" y="3015329"/>
            <a:ext cx="6538344" cy="277587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97510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7.2.2 </a:t>
            </a:r>
            <a:r>
              <a:rPr lang="zh-CN" altLang="en-US" b="1" dirty="0"/>
              <a:t>清除操作系统日志</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r>
              <a:rPr lang="zh-CN" altLang="en-US" dirty="0"/>
              <a:t>再次打开</a:t>
            </a:r>
            <a:r>
              <a:rPr lang="en-US" dirty="0" smtClean="0"/>
              <a:t>W</a:t>
            </a:r>
            <a:r>
              <a:rPr lang="en-US" cap="none" dirty="0" smtClean="0"/>
              <a:t>indows</a:t>
            </a:r>
            <a:r>
              <a:rPr lang="zh-CN" altLang="en-US" dirty="0" smtClean="0"/>
              <a:t>的</a:t>
            </a:r>
            <a:r>
              <a:rPr lang="zh-CN" altLang="en-US" dirty="0"/>
              <a:t>“事件查看器”，如图</a:t>
            </a:r>
            <a:r>
              <a:rPr lang="en-US" dirty="0"/>
              <a:t>7-34</a:t>
            </a:r>
            <a:r>
              <a:rPr lang="zh-CN" altLang="en-US" dirty="0"/>
              <a:t>所示，日志已经被清除干净</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644587" y="6403723"/>
            <a:ext cx="4902200" cy="369332"/>
          </a:xfrm>
          <a:prstGeom prst="rect">
            <a:avLst/>
          </a:prstGeom>
          <a:noFill/>
        </p:spPr>
        <p:txBody>
          <a:bodyPr wrap="square" rtlCol="0">
            <a:spAutoFit/>
          </a:bodyPr>
          <a:lstStyle/>
          <a:p>
            <a:pPr algn="ctr"/>
            <a:r>
              <a:rPr lang="zh-CN" altLang="en-US" b="1" dirty="0"/>
              <a:t>图</a:t>
            </a:r>
            <a:r>
              <a:rPr lang="en-US" b="1" dirty="0"/>
              <a:t>7-34 </a:t>
            </a:r>
            <a:r>
              <a:rPr lang="zh-CN" altLang="en-US" b="1" dirty="0"/>
              <a:t>清除系统日志后的事件查看器</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8913" name="图片 29"/>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746187" y="2902888"/>
            <a:ext cx="4699000" cy="35306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7153185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7.2.3 </a:t>
            </a:r>
            <a:r>
              <a:rPr lang="zh-CN" altLang="en-US" b="1" dirty="0"/>
              <a:t>清除防火墙日志</a:t>
            </a: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、在桌面上右击“网上邻居”图标，从弹出的快捷菜单中选择“属性”菜单项，打开“网络连接”窗口，右键单击已经启用</a:t>
            </a:r>
            <a:r>
              <a:rPr lang="en-US" dirty="0" smtClean="0"/>
              <a:t>I</a:t>
            </a:r>
            <a:r>
              <a:rPr lang="en-US" cap="none" dirty="0" smtClean="0"/>
              <a:t>nternet</a:t>
            </a:r>
            <a:r>
              <a:rPr lang="zh-CN" altLang="en-US" dirty="0" smtClean="0"/>
              <a:t>连接</a:t>
            </a:r>
            <a:r>
              <a:rPr lang="zh-CN" altLang="en-US" dirty="0"/>
              <a:t>防火墙（</a:t>
            </a:r>
            <a:r>
              <a:rPr lang="en-US" dirty="0"/>
              <a:t>ICF</a:t>
            </a:r>
            <a:r>
              <a:rPr lang="zh-CN" altLang="en-US" dirty="0"/>
              <a:t>）的连接，从弹出的快捷菜单中选择“属性”菜单项，打开“本地连接属性”对话框，切换到“高级”选项卡，如图</a:t>
            </a:r>
            <a:r>
              <a:rPr lang="en-US" dirty="0"/>
              <a:t>7-35</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9937" name="Picture 1" descr="201110281043313154"/>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645108" y="3462727"/>
            <a:ext cx="2901157" cy="308797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p:cNvSpPr txBox="1"/>
          <p:nvPr/>
        </p:nvSpPr>
        <p:spPr>
          <a:xfrm>
            <a:off x="4498312" y="6534834"/>
            <a:ext cx="3194748" cy="646331"/>
          </a:xfrm>
          <a:prstGeom prst="rect">
            <a:avLst/>
          </a:prstGeom>
          <a:noFill/>
        </p:spPr>
        <p:txBody>
          <a:bodyPr wrap="square" rtlCol="0">
            <a:spAutoFit/>
          </a:bodyPr>
          <a:lstStyle/>
          <a:p>
            <a:pPr algn="ctr"/>
            <a:r>
              <a:rPr lang="zh-CN" altLang="en-US" b="1" dirty="0"/>
              <a:t>图</a:t>
            </a:r>
            <a:r>
              <a:rPr lang="en-US" b="1" dirty="0"/>
              <a:t>7-35 </a:t>
            </a:r>
            <a:r>
              <a:rPr lang="zh-CN" altLang="en-US" b="1" dirty="0"/>
              <a:t>打开防火墙设置界面</a:t>
            </a:r>
            <a:endParaRPr lang="en-US" dirty="0"/>
          </a:p>
          <a:p>
            <a:pPr algn="ctr"/>
            <a:endParaRPr lang="en-US" dirty="0"/>
          </a:p>
        </p:txBody>
      </p:sp>
    </p:spTree>
    <p:extLst>
      <p:ext uri="{BB962C8B-B14F-4D97-AF65-F5344CB8AC3E}">
        <p14:creationId xmlns="" xmlns:p14="http://schemas.microsoft.com/office/powerpoint/2010/main" val="3493732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7.2.3 </a:t>
            </a:r>
            <a:r>
              <a:rPr lang="zh-CN" altLang="en-US" b="1" dirty="0"/>
              <a:t>清除防火墙日志</a:t>
            </a: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、单击“设置”按钮打开“</a:t>
            </a:r>
            <a:r>
              <a:rPr lang="en-US" dirty="0" smtClean="0"/>
              <a:t>W</a:t>
            </a:r>
            <a:r>
              <a:rPr lang="en-US" cap="none" dirty="0" smtClean="0"/>
              <a:t>indows </a:t>
            </a:r>
            <a:r>
              <a:rPr lang="zh-CN" altLang="en-US" dirty="0" smtClean="0"/>
              <a:t>防火墙</a:t>
            </a:r>
            <a:r>
              <a:rPr lang="zh-CN" altLang="en-US" dirty="0"/>
              <a:t>”对话框，切换到“高级”选项卡，单击“设置”按钮打开“日志设置”对话框，如图</a:t>
            </a:r>
            <a:r>
              <a:rPr lang="en-US" dirty="0"/>
              <a:t>7-36</a:t>
            </a:r>
            <a:r>
              <a:rPr lang="zh-CN" altLang="en-US" dirty="0"/>
              <a:t>所示，发现防火墙日志存放在</a:t>
            </a:r>
            <a:r>
              <a:rPr lang="en-US" dirty="0"/>
              <a:t>C:\</a:t>
            </a:r>
            <a:r>
              <a:rPr lang="en-US" dirty="0" smtClean="0"/>
              <a:t>WINDOWS\</a:t>
            </a:r>
            <a:r>
              <a:rPr lang="en-US" cap="none" dirty="0" err="1" smtClean="0"/>
              <a:t>pfirewall.log</a:t>
            </a:r>
            <a:r>
              <a:rPr lang="zh-CN" altLang="en-US" dirty="0" smtClean="0"/>
              <a:t>文件</a:t>
            </a:r>
            <a:r>
              <a:rPr lang="zh-CN" altLang="en-US" dirty="0"/>
              <a:t>中</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319983" y="6364991"/>
            <a:ext cx="3551406" cy="369332"/>
          </a:xfrm>
          <a:prstGeom prst="rect">
            <a:avLst/>
          </a:prstGeom>
          <a:noFill/>
        </p:spPr>
        <p:txBody>
          <a:bodyPr wrap="square" rtlCol="0">
            <a:spAutoFit/>
          </a:bodyPr>
          <a:lstStyle/>
          <a:p>
            <a:r>
              <a:rPr lang="zh-CN" altLang="en-US" b="1" dirty="0"/>
              <a:t>图</a:t>
            </a:r>
            <a:r>
              <a:rPr lang="en-US" b="1" dirty="0"/>
              <a:t>7-36 </a:t>
            </a:r>
            <a:r>
              <a:rPr lang="zh-CN" altLang="en-US" b="1" dirty="0"/>
              <a:t>打开防火墙日志设置界面</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61" name="Picture 1" descr="201110281043470350"/>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546286" y="3672591"/>
            <a:ext cx="3098800" cy="26924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227792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7.2.3 </a:t>
            </a:r>
            <a:r>
              <a:rPr lang="zh-CN" altLang="en-US" b="1" dirty="0"/>
              <a:t>清除防火墙日志</a:t>
            </a: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、打开</a:t>
            </a:r>
            <a:r>
              <a:rPr lang="en-US" dirty="0"/>
              <a:t>C:\</a:t>
            </a:r>
            <a:r>
              <a:rPr lang="en-US" dirty="0" smtClean="0"/>
              <a:t>WINDOWS\</a:t>
            </a:r>
            <a:r>
              <a:rPr lang="en-US" cap="none" dirty="0" err="1" smtClean="0"/>
              <a:t>pfirewall.log</a:t>
            </a:r>
            <a:r>
              <a:rPr lang="zh-CN" altLang="en-US" dirty="0" smtClean="0"/>
              <a:t>防火墙</a:t>
            </a:r>
            <a:r>
              <a:rPr lang="zh-CN" altLang="en-US" dirty="0"/>
              <a:t>日志文件，如图</a:t>
            </a:r>
            <a:r>
              <a:rPr lang="en-US" dirty="0"/>
              <a:t>7-37</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319983" y="6364991"/>
            <a:ext cx="3551406" cy="369332"/>
          </a:xfrm>
          <a:prstGeom prst="rect">
            <a:avLst/>
          </a:prstGeom>
          <a:noFill/>
        </p:spPr>
        <p:txBody>
          <a:bodyPr wrap="square" rtlCol="0">
            <a:spAutoFit/>
          </a:bodyPr>
          <a:lstStyle/>
          <a:p>
            <a:pPr algn="ctr"/>
            <a:r>
              <a:rPr lang="zh-CN" altLang="en-US" b="1" dirty="0"/>
              <a:t>图</a:t>
            </a:r>
            <a:r>
              <a:rPr lang="en-US" b="1" dirty="0"/>
              <a:t>7-37 </a:t>
            </a:r>
            <a:r>
              <a:rPr lang="zh-CN" altLang="en-US" b="1" dirty="0"/>
              <a:t>防火墙日志文件</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1985" name="Picture 1"/>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752536" y="3060699"/>
            <a:ext cx="4686300" cy="31115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87305927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7.2.3 </a:t>
            </a:r>
            <a:r>
              <a:rPr lang="zh-CN" altLang="en-US" b="1" dirty="0"/>
              <a:t>清除防火墙日志</a:t>
            </a:r>
            <a:endParaRPr lang="en-US" dirty="0"/>
          </a:p>
        </p:txBody>
      </p:sp>
      <p:sp>
        <p:nvSpPr>
          <p:cNvPr id="3" name="Content Placeholder 2"/>
          <p:cNvSpPr>
            <a:spLocks noGrp="1"/>
          </p:cNvSpPr>
          <p:nvPr>
            <p:ph sz="quarter" idx="13"/>
          </p:nvPr>
        </p:nvSpPr>
        <p:spPr/>
        <p:txBody>
          <a:bodyPr/>
          <a:lstStyle/>
          <a:p>
            <a:pPr marL="0" indent="0">
              <a:buNone/>
            </a:pPr>
            <a:r>
              <a:rPr lang="en-US" dirty="0"/>
              <a:t>4</a:t>
            </a:r>
            <a:r>
              <a:rPr lang="zh-CN" altLang="en-US" dirty="0"/>
              <a:t>、关闭防火墙，如图</a:t>
            </a:r>
            <a:r>
              <a:rPr lang="en-US" dirty="0"/>
              <a:t>7-38</a:t>
            </a:r>
            <a:r>
              <a:rPr lang="zh-CN" altLang="en-US" dirty="0"/>
              <a:t>所示，然后可以选择直接删除</a:t>
            </a:r>
            <a:r>
              <a:rPr lang="en-US" dirty="0"/>
              <a:t>C:\</a:t>
            </a:r>
            <a:r>
              <a:rPr lang="en-US" dirty="0" smtClean="0"/>
              <a:t>WINDOWS\</a:t>
            </a:r>
            <a:r>
              <a:rPr lang="en-US" cap="none" dirty="0" err="1" smtClean="0"/>
              <a:t>pfirewall.log</a:t>
            </a:r>
            <a:r>
              <a:rPr lang="zh-CN" altLang="en-US" dirty="0" smtClean="0"/>
              <a:t>中</a:t>
            </a:r>
            <a:r>
              <a:rPr lang="zh-CN" altLang="en-US" dirty="0"/>
              <a:t>的相关日志并保存，最后再重新打开防火墙</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319983" y="6488668"/>
            <a:ext cx="3551406" cy="369332"/>
          </a:xfrm>
          <a:prstGeom prst="rect">
            <a:avLst/>
          </a:prstGeom>
          <a:noFill/>
        </p:spPr>
        <p:txBody>
          <a:bodyPr wrap="square" rtlCol="0">
            <a:spAutoFit/>
          </a:bodyPr>
          <a:lstStyle/>
          <a:p>
            <a:pPr algn="ctr"/>
            <a:r>
              <a:rPr lang="zh-CN" altLang="en-US" b="1" dirty="0"/>
              <a:t>图</a:t>
            </a:r>
            <a:r>
              <a:rPr lang="en-US" b="1" dirty="0"/>
              <a:t>7-38 </a:t>
            </a:r>
            <a:r>
              <a:rPr lang="zh-CN" altLang="en-US" b="1" dirty="0"/>
              <a:t>关闭防火墙</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3009" name="Picture 1"/>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533924" y="3104850"/>
            <a:ext cx="3123524" cy="338381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6870268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7.3 </a:t>
            </a:r>
            <a:r>
              <a:rPr lang="zh-CN" altLang="en-US" b="1" dirty="0"/>
              <a:t>反取证技术</a:t>
            </a:r>
            <a:r>
              <a:rPr lang="en-US" dirty="0"/>
              <a:t/>
            </a:r>
            <a:br>
              <a:rPr lang="en-US" dirty="0"/>
            </a:br>
            <a:endParaRPr lang="en-US" dirty="0"/>
          </a:p>
        </p:txBody>
      </p:sp>
      <p:sp>
        <p:nvSpPr>
          <p:cNvPr id="3" name="Content Placeholder 2"/>
          <p:cNvSpPr>
            <a:spLocks noGrp="1"/>
          </p:cNvSpPr>
          <p:nvPr>
            <p:ph sz="quarter" idx="13"/>
          </p:nvPr>
        </p:nvSpPr>
        <p:spPr/>
        <p:txBody>
          <a:bodyPr/>
          <a:lstStyle/>
          <a:p>
            <a:r>
              <a:rPr lang="en-US" b="1" dirty="0"/>
              <a:t>7.3.1 </a:t>
            </a:r>
            <a:r>
              <a:rPr lang="zh-CN" altLang="en-US" b="1" dirty="0"/>
              <a:t>数据</a:t>
            </a:r>
            <a:r>
              <a:rPr lang="zh-CN" altLang="en-US" b="1" dirty="0" smtClean="0"/>
              <a:t>擦除</a:t>
            </a:r>
          </a:p>
          <a:p>
            <a:r>
              <a:rPr lang="en-US" b="1" dirty="0"/>
              <a:t>7.3.2 </a:t>
            </a:r>
            <a:r>
              <a:rPr lang="zh-CN" altLang="en-US" b="1" dirty="0"/>
              <a:t>数据</a:t>
            </a:r>
            <a:r>
              <a:rPr lang="zh-CN" altLang="en-US" b="1" dirty="0" smtClean="0"/>
              <a:t>隐藏</a:t>
            </a:r>
          </a:p>
          <a:p>
            <a:r>
              <a:rPr lang="en-US" b="1" dirty="0"/>
              <a:t>7.3.3 </a:t>
            </a:r>
            <a:r>
              <a:rPr lang="zh-CN" altLang="en-US" b="1" dirty="0"/>
              <a:t>数据加密</a:t>
            </a:r>
            <a:endParaRPr lang="en-US" dirty="0"/>
          </a:p>
          <a:p>
            <a:endParaRPr lang="en-US" dirty="0"/>
          </a:p>
          <a:p>
            <a:endParaRPr lang="en-US" dirty="0"/>
          </a:p>
          <a:p>
            <a:endParaRPr lang="en-US" dirty="0"/>
          </a:p>
        </p:txBody>
      </p:sp>
    </p:spTree>
    <p:extLst>
      <p:ext uri="{BB962C8B-B14F-4D97-AF65-F5344CB8AC3E}">
        <p14:creationId xmlns="" xmlns:p14="http://schemas.microsoft.com/office/powerpoint/2010/main" val="8730931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 </a:t>
            </a:r>
            <a:r>
              <a:rPr lang="zh-CN" altLang="en-US" b="1" dirty="0"/>
              <a:t>身份隐藏</a:t>
            </a:r>
            <a:r>
              <a:rPr lang="en-US" dirty="0"/>
              <a:t> </a:t>
            </a:r>
          </a:p>
        </p:txBody>
      </p:sp>
      <p:sp>
        <p:nvSpPr>
          <p:cNvPr id="3" name="Content Placeholder 2"/>
          <p:cNvSpPr>
            <a:spLocks noGrp="1"/>
          </p:cNvSpPr>
          <p:nvPr>
            <p:ph sz="quarter" idx="13"/>
          </p:nvPr>
        </p:nvSpPr>
        <p:spPr/>
        <p:txBody>
          <a:bodyPr/>
          <a:lstStyle/>
          <a:p>
            <a:r>
              <a:rPr lang="en-US" b="1" dirty="0"/>
              <a:t>7.1.1 </a:t>
            </a:r>
            <a:r>
              <a:rPr lang="zh-CN" altLang="en-US" b="1" dirty="0"/>
              <a:t>伪造源</a:t>
            </a:r>
            <a:r>
              <a:rPr lang="en-US" b="1" dirty="0"/>
              <a:t>IP</a:t>
            </a:r>
            <a:r>
              <a:rPr lang="zh-CN" altLang="en-US" b="1" dirty="0" smtClean="0"/>
              <a:t>地址</a:t>
            </a:r>
            <a:endParaRPr lang="en-GB" altLang="zh-CN" b="1" dirty="0" smtClean="0"/>
          </a:p>
          <a:p>
            <a:r>
              <a:rPr lang="en-US" b="1" dirty="0"/>
              <a:t>7.1.2 </a:t>
            </a:r>
            <a:r>
              <a:rPr lang="zh-CN" altLang="en-US" b="1" dirty="0"/>
              <a:t>伪造</a:t>
            </a:r>
            <a:r>
              <a:rPr lang="en-US" b="1" dirty="0"/>
              <a:t>MAC</a:t>
            </a:r>
            <a:r>
              <a:rPr lang="zh-CN" altLang="en-US" b="1" dirty="0" smtClean="0"/>
              <a:t>地址</a:t>
            </a:r>
            <a:endParaRPr lang="en-GB" altLang="zh-CN" b="1" dirty="0" smtClean="0"/>
          </a:p>
          <a:p>
            <a:r>
              <a:rPr lang="en-US" b="1" dirty="0"/>
              <a:t>7.1.3 </a:t>
            </a:r>
            <a:r>
              <a:rPr lang="zh-CN" altLang="en-US" b="1" dirty="0"/>
              <a:t>利用代理</a:t>
            </a:r>
            <a:r>
              <a:rPr lang="zh-CN" altLang="en-US" b="1" dirty="0" smtClean="0"/>
              <a:t>服务器</a:t>
            </a:r>
            <a:endParaRPr lang="en-GB" altLang="zh-CN" b="1" dirty="0" smtClean="0"/>
          </a:p>
          <a:p>
            <a:r>
              <a:rPr lang="en-US" b="1" dirty="0"/>
              <a:t>7.1.4 </a:t>
            </a:r>
            <a:r>
              <a:rPr lang="zh-CN" altLang="en-US" b="1" dirty="0"/>
              <a:t>利用僵尸</a:t>
            </a:r>
            <a:r>
              <a:rPr lang="zh-CN" altLang="en-US" b="1" dirty="0" smtClean="0"/>
              <a:t>网络</a:t>
            </a:r>
            <a:endParaRPr lang="en-GB" altLang="zh-CN" b="1" dirty="0" smtClean="0"/>
          </a:p>
          <a:p>
            <a:r>
              <a:rPr lang="en-US" b="1" dirty="0"/>
              <a:t>7.1.5 </a:t>
            </a:r>
            <a:r>
              <a:rPr lang="zh-CN" altLang="en-US" b="1" dirty="0"/>
              <a:t>利用跳板</a:t>
            </a:r>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 xmlns:p14="http://schemas.microsoft.com/office/powerpoint/2010/main" val="61836820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7.3.1 </a:t>
            </a:r>
            <a:r>
              <a:rPr lang="zh-CN" altLang="en-US" b="1" dirty="0"/>
              <a:t>数据擦除</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在</a:t>
            </a:r>
            <a:r>
              <a:rPr lang="en-US" dirty="0" smtClean="0"/>
              <a:t>W</a:t>
            </a:r>
            <a:r>
              <a:rPr lang="en-US" cap="none" dirty="0" smtClean="0"/>
              <a:t>indows</a:t>
            </a:r>
            <a:r>
              <a:rPr lang="zh-CN" altLang="en-US" dirty="0" smtClean="0"/>
              <a:t>操作系统</a:t>
            </a:r>
            <a:r>
              <a:rPr lang="zh-CN" altLang="en-US" dirty="0"/>
              <a:t>中，当我们从回收站中删除一个文件时，其实文件的原始数据并未被真正清除，只是被隐形起来而已。而数据擦除是阻止取证调查人员获取、分析犯罪证据的最有效的方法，一般情况下是用一些毫无意义的、随机产生</a:t>
            </a:r>
            <a:r>
              <a:rPr lang="zh-CN" altLang="en-US" dirty="0" smtClean="0"/>
              <a:t>的</a:t>
            </a:r>
            <a:r>
              <a:rPr lang="en-US" altLang="zh-CN" cap="none" dirty="0"/>
              <a:t>0</a:t>
            </a:r>
            <a:r>
              <a:rPr lang="zh-CN" altLang="en-US" dirty="0" smtClean="0"/>
              <a:t>和</a:t>
            </a:r>
            <a:r>
              <a:rPr lang="en-US" cap="none" dirty="0" smtClean="0"/>
              <a:t>1</a:t>
            </a:r>
            <a:r>
              <a:rPr lang="zh-CN" altLang="en-US" dirty="0" smtClean="0"/>
              <a:t>字</a:t>
            </a:r>
            <a:r>
              <a:rPr lang="zh-CN" altLang="en-US" dirty="0"/>
              <a:t>符串序列来覆盖介质上面的数据，使取证调查人员无法获取有用的信息，包括清除所有可能的证据索引节点、目录文件和数据块中的原始数据</a:t>
            </a:r>
            <a:r>
              <a:rPr lang="en-US" dirty="0"/>
              <a:t> </a:t>
            </a:r>
          </a:p>
        </p:txBody>
      </p:sp>
    </p:spTree>
    <p:extLst>
      <p:ext uri="{BB962C8B-B14F-4D97-AF65-F5344CB8AC3E}">
        <p14:creationId xmlns="" xmlns:p14="http://schemas.microsoft.com/office/powerpoint/2010/main" val="17171666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7.3.1 </a:t>
            </a:r>
            <a:r>
              <a:rPr lang="zh-CN" altLang="en-US" b="1" dirty="0"/>
              <a:t>数据擦除</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cap="none" dirty="0" smtClean="0"/>
              <a:t>数据擦除最常用的工具软件是</a:t>
            </a:r>
            <a:r>
              <a:rPr lang="en-US" cap="none" dirty="0" err="1" smtClean="0"/>
              <a:t>Necrofile</a:t>
            </a:r>
            <a:r>
              <a:rPr lang="zh-CN" altLang="en-US" cap="none" dirty="0" smtClean="0"/>
              <a:t>，它可以把所有能够找到的索引节点内容用特定的数据覆盖，同时用随机数重写相应的数据块。</a:t>
            </a:r>
            <a:endParaRPr lang="en-US" cap="none" dirty="0" smtClean="0"/>
          </a:p>
          <a:p>
            <a:pPr marL="457200" lvl="1" indent="0">
              <a:buNone/>
            </a:pPr>
            <a:r>
              <a:rPr lang="en-US" cap="none" dirty="0" smtClean="0"/>
              <a:t>1</a:t>
            </a:r>
            <a:r>
              <a:rPr lang="zh-CN" altLang="en-US" cap="none" dirty="0" smtClean="0"/>
              <a:t>、打开</a:t>
            </a:r>
            <a:r>
              <a:rPr lang="en-US" cap="none" dirty="0" err="1" smtClean="0"/>
              <a:t>Necrofile</a:t>
            </a:r>
            <a:r>
              <a:rPr lang="zh-CN" altLang="en-US" cap="none" dirty="0" smtClean="0"/>
              <a:t>软件，如图</a:t>
            </a:r>
            <a:r>
              <a:rPr lang="en-US" cap="none" dirty="0" smtClean="0"/>
              <a:t>7-39</a:t>
            </a:r>
            <a:r>
              <a:rPr lang="zh-CN" altLang="en-US" cap="none" dirty="0" smtClean="0"/>
              <a:t>所示</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4033" name="Picture 1"/>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666937" y="3600449"/>
            <a:ext cx="4286250" cy="219075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p:cNvSpPr txBox="1"/>
          <p:nvPr/>
        </p:nvSpPr>
        <p:spPr>
          <a:xfrm>
            <a:off x="5596577" y="5791199"/>
            <a:ext cx="2857500" cy="646331"/>
          </a:xfrm>
          <a:prstGeom prst="rect">
            <a:avLst/>
          </a:prstGeom>
          <a:noFill/>
        </p:spPr>
        <p:txBody>
          <a:bodyPr wrap="square" rtlCol="0">
            <a:spAutoFit/>
          </a:bodyPr>
          <a:lstStyle/>
          <a:p>
            <a:pPr algn="ctr"/>
            <a:r>
              <a:rPr lang="zh-CN" altLang="en-US" b="1" dirty="0"/>
              <a:t>图</a:t>
            </a:r>
            <a:r>
              <a:rPr lang="en-US" b="1" dirty="0"/>
              <a:t>7-39 </a:t>
            </a:r>
            <a:r>
              <a:rPr lang="en-US" b="1" dirty="0" err="1"/>
              <a:t>Necrofile</a:t>
            </a:r>
            <a:r>
              <a:rPr lang="zh-CN" altLang="en-US" b="1" dirty="0"/>
              <a:t>主界面</a:t>
            </a:r>
            <a:endParaRPr lang="en-US" dirty="0"/>
          </a:p>
          <a:p>
            <a:pPr algn="ctr"/>
            <a:endParaRPr lang="en-US" dirty="0"/>
          </a:p>
        </p:txBody>
      </p:sp>
    </p:spTree>
    <p:extLst>
      <p:ext uri="{BB962C8B-B14F-4D97-AF65-F5344CB8AC3E}">
        <p14:creationId xmlns="" xmlns:p14="http://schemas.microsoft.com/office/powerpoint/2010/main" val="127665749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7.3.1 </a:t>
            </a:r>
            <a:r>
              <a:rPr lang="zh-CN" altLang="en-US" b="1" dirty="0"/>
              <a:t>数据擦除</a:t>
            </a:r>
            <a:r>
              <a:rPr lang="en-US" dirty="0"/>
              <a:t/>
            </a:r>
            <a:br>
              <a:rPr lang="en-US" dirty="0"/>
            </a:br>
            <a:endParaRPr lang="en-US" dirty="0"/>
          </a:p>
        </p:txBody>
      </p:sp>
      <p:sp>
        <p:nvSpPr>
          <p:cNvPr id="3" name="Content Placeholder 2"/>
          <p:cNvSpPr>
            <a:spLocks noGrp="1"/>
          </p:cNvSpPr>
          <p:nvPr>
            <p:ph sz="quarter" idx="13"/>
          </p:nvPr>
        </p:nvSpPr>
        <p:spPr/>
        <p:txBody>
          <a:bodyPr/>
          <a:lstStyle/>
          <a:p>
            <a:pPr marL="457200" lvl="1" indent="0">
              <a:buNone/>
            </a:pPr>
            <a:r>
              <a:rPr lang="en-US" dirty="0"/>
              <a:t>2</a:t>
            </a:r>
            <a:r>
              <a:rPr lang="zh-CN" altLang="en-US" dirty="0"/>
              <a:t>、选择“</a:t>
            </a:r>
            <a:r>
              <a:rPr lang="en-US" dirty="0" smtClean="0"/>
              <a:t>C</a:t>
            </a:r>
            <a:r>
              <a:rPr lang="en-US" cap="none" dirty="0" smtClean="0"/>
              <a:t>lean</a:t>
            </a:r>
            <a:r>
              <a:rPr lang="en-US" dirty="0" smtClean="0"/>
              <a:t> F</a:t>
            </a:r>
            <a:r>
              <a:rPr lang="en-US" cap="none" dirty="0" smtClean="0"/>
              <a:t>iles</a:t>
            </a:r>
            <a:r>
              <a:rPr lang="zh-CN" altLang="en-US" dirty="0" smtClean="0"/>
              <a:t>”</a:t>
            </a:r>
            <a:r>
              <a:rPr lang="zh-CN" altLang="en-US" dirty="0"/>
              <a:t>选项，打开文件擦除界面，如图</a:t>
            </a:r>
            <a:r>
              <a:rPr lang="en-US" dirty="0"/>
              <a:t>7-40</a:t>
            </a:r>
            <a:r>
              <a:rPr lang="zh-CN" altLang="en-US" dirty="0"/>
              <a:t>所示。在左边文件选择框中可以选择驱动器中的路径、目录或者文件，然后点击“</a:t>
            </a:r>
            <a:r>
              <a:rPr lang="en-US" dirty="0" smtClean="0"/>
              <a:t>A</a:t>
            </a:r>
            <a:r>
              <a:rPr lang="en-US" cap="none" dirty="0" smtClean="0"/>
              <a:t>dd</a:t>
            </a:r>
            <a:r>
              <a:rPr lang="en-US" dirty="0" smtClean="0"/>
              <a:t> P</a:t>
            </a:r>
            <a:r>
              <a:rPr lang="en-US" cap="none" dirty="0" smtClean="0"/>
              <a:t>ath</a:t>
            </a:r>
            <a:r>
              <a:rPr lang="zh-CN" altLang="en-US" dirty="0" smtClean="0"/>
              <a:t>”</a:t>
            </a:r>
            <a:r>
              <a:rPr lang="zh-CN" altLang="en-US" dirty="0"/>
              <a:t>、“</a:t>
            </a:r>
            <a:r>
              <a:rPr lang="en-US" dirty="0" smtClean="0"/>
              <a:t>A</a:t>
            </a:r>
            <a:r>
              <a:rPr lang="en-US" cap="none" dirty="0" smtClean="0"/>
              <a:t>dd</a:t>
            </a:r>
            <a:r>
              <a:rPr lang="en-US" dirty="0" smtClean="0"/>
              <a:t> D</a:t>
            </a:r>
            <a:r>
              <a:rPr lang="en-US" cap="none" dirty="0" smtClean="0"/>
              <a:t>irectory</a:t>
            </a:r>
            <a:r>
              <a:rPr lang="zh-CN" altLang="en-US" dirty="0" smtClean="0"/>
              <a:t>”</a:t>
            </a:r>
            <a:r>
              <a:rPr lang="zh-CN" altLang="en-US" dirty="0"/>
              <a:t>或者“</a:t>
            </a:r>
            <a:r>
              <a:rPr lang="en-US" dirty="0" smtClean="0"/>
              <a:t>A</a:t>
            </a:r>
            <a:r>
              <a:rPr lang="en-US" cap="none" dirty="0" smtClean="0"/>
              <a:t>dd</a:t>
            </a:r>
            <a:r>
              <a:rPr lang="en-US" dirty="0" smtClean="0"/>
              <a:t> F</a:t>
            </a:r>
            <a:r>
              <a:rPr lang="en-US" cap="none" dirty="0" smtClean="0"/>
              <a:t>ile</a:t>
            </a:r>
            <a:r>
              <a:rPr lang="zh-CN" altLang="en-US" dirty="0" smtClean="0"/>
              <a:t>”</a:t>
            </a:r>
            <a:r>
              <a:rPr lang="zh-CN" altLang="en-US" dirty="0"/>
              <a:t>将路径、目录或者文件添加到右边的文件擦除框中，如图</a:t>
            </a:r>
            <a:r>
              <a:rPr lang="en-US" dirty="0"/>
              <a:t>7-41</a:t>
            </a:r>
            <a:r>
              <a:rPr lang="zh-CN" altLang="en-US" dirty="0"/>
              <a:t>所示</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516722" y="6486471"/>
            <a:ext cx="3157929" cy="369332"/>
          </a:xfrm>
          <a:prstGeom prst="rect">
            <a:avLst/>
          </a:prstGeom>
          <a:noFill/>
        </p:spPr>
        <p:txBody>
          <a:bodyPr wrap="square" rtlCol="0">
            <a:spAutoFit/>
          </a:bodyPr>
          <a:lstStyle/>
          <a:p>
            <a:r>
              <a:rPr lang="zh-CN" altLang="en-US" b="1" dirty="0"/>
              <a:t>图</a:t>
            </a:r>
            <a:r>
              <a:rPr lang="en-US" b="1" dirty="0"/>
              <a:t>7-40 </a:t>
            </a:r>
            <a:r>
              <a:rPr lang="en-US" b="1" dirty="0" err="1"/>
              <a:t>Necrofile</a:t>
            </a:r>
            <a:r>
              <a:rPr lang="zh-CN" altLang="en-US" b="1" dirty="0"/>
              <a:t>文件擦除界面</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5057" name="Picture 1"/>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825545" y="3423583"/>
            <a:ext cx="4540281" cy="306288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5339106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7.3.1 </a:t>
            </a:r>
            <a:r>
              <a:rPr lang="zh-CN" altLang="en-US" b="1" dirty="0"/>
              <a:t>数据擦除</a:t>
            </a:r>
            <a:r>
              <a:rPr lang="en-US" dirty="0"/>
              <a:t/>
            </a:r>
            <a:br>
              <a:rPr lang="en-US" dirty="0"/>
            </a:br>
            <a:endParaRPr lang="en-US" dirty="0"/>
          </a:p>
        </p:txBody>
      </p:sp>
      <p:sp>
        <p:nvSpPr>
          <p:cNvPr id="3" name="Content Placeholder 2"/>
          <p:cNvSpPr>
            <a:spLocks noGrp="1"/>
          </p:cNvSpPr>
          <p:nvPr>
            <p:ph sz="quarter" idx="13"/>
          </p:nvPr>
        </p:nvSpPr>
        <p:spPr/>
        <p:txBody>
          <a:bodyPr/>
          <a:lstStyle/>
          <a:p>
            <a:pPr marL="457200" lvl="1" indent="0">
              <a:buNone/>
            </a:pP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591516" y="5816441"/>
            <a:ext cx="3008340" cy="371529"/>
          </a:xfrm>
          <a:prstGeom prst="rect">
            <a:avLst/>
          </a:prstGeom>
          <a:noFill/>
        </p:spPr>
        <p:txBody>
          <a:bodyPr wrap="square" rtlCol="0">
            <a:spAutoFit/>
          </a:bodyPr>
          <a:lstStyle/>
          <a:p>
            <a:r>
              <a:rPr lang="zh-CN" altLang="en-US" b="1" dirty="0"/>
              <a:t>图</a:t>
            </a:r>
            <a:r>
              <a:rPr lang="en-US" b="1" dirty="0"/>
              <a:t>7-41 </a:t>
            </a:r>
            <a:r>
              <a:rPr lang="zh-CN" altLang="en-US" b="1" dirty="0"/>
              <a:t>添加需要擦除的文件</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7105" name="Picture 1"/>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708086" y="2578099"/>
            <a:ext cx="4775200" cy="32131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05485574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7.3.1 </a:t>
            </a:r>
            <a:r>
              <a:rPr lang="zh-CN" altLang="en-US" b="1" dirty="0"/>
              <a:t>数据擦除</a:t>
            </a:r>
            <a:r>
              <a:rPr lang="en-US" dirty="0"/>
              <a:t/>
            </a:r>
            <a:br>
              <a:rPr lang="en-US" dirty="0"/>
            </a:br>
            <a:endParaRPr lang="en-US" dirty="0"/>
          </a:p>
        </p:txBody>
      </p:sp>
      <p:sp>
        <p:nvSpPr>
          <p:cNvPr id="3" name="Content Placeholder 2"/>
          <p:cNvSpPr>
            <a:spLocks noGrp="1"/>
          </p:cNvSpPr>
          <p:nvPr>
            <p:ph sz="quarter" idx="13"/>
          </p:nvPr>
        </p:nvSpPr>
        <p:spPr/>
        <p:txBody>
          <a:bodyPr/>
          <a:lstStyle/>
          <a:p>
            <a:pPr marL="457200" lvl="1" indent="0">
              <a:buNone/>
            </a:pPr>
            <a:r>
              <a:rPr lang="en-US" dirty="0"/>
              <a:t>3</a:t>
            </a:r>
            <a:r>
              <a:rPr lang="zh-CN" altLang="en-US" dirty="0"/>
              <a:t>、点击“</a:t>
            </a:r>
            <a:r>
              <a:rPr lang="en-US" dirty="0" smtClean="0"/>
              <a:t>B</a:t>
            </a:r>
            <a:r>
              <a:rPr lang="en-US" cap="none" dirty="0" smtClean="0"/>
              <a:t>egin</a:t>
            </a:r>
            <a:r>
              <a:rPr lang="zh-CN" altLang="en-US" dirty="0" smtClean="0"/>
              <a:t>”</a:t>
            </a:r>
            <a:r>
              <a:rPr lang="zh-CN" altLang="en-US" dirty="0"/>
              <a:t>按钮即可开始数据擦除操作。需要特别注意的是，数据擦除操作是针对文件原始数据的</a:t>
            </a:r>
            <a:r>
              <a:rPr lang="zh-CN" altLang="en-US" dirty="0" smtClean="0"/>
              <a:t>删除</a:t>
            </a:r>
            <a:r>
              <a:rPr lang="zh-CN" altLang="en-US" dirty="0"/>
              <a:t>，因此需要特别的小心，因为一旦擦除，以后用任何数据恢复软件都无法恢复这些文件了。</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 xmlns:p14="http://schemas.microsoft.com/office/powerpoint/2010/main" val="153006932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7.3.1 </a:t>
            </a:r>
            <a:r>
              <a:rPr lang="zh-CN" altLang="en-US" b="1" dirty="0"/>
              <a:t>数据擦除</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除</a:t>
            </a:r>
            <a:r>
              <a:rPr lang="en-US" dirty="0" err="1" smtClean="0"/>
              <a:t>N</a:t>
            </a:r>
            <a:r>
              <a:rPr lang="en-US" cap="none" dirty="0" err="1" smtClean="0"/>
              <a:t>ecrofile</a:t>
            </a:r>
            <a:r>
              <a:rPr lang="zh-CN" altLang="en-US" dirty="0" smtClean="0"/>
              <a:t>外</a:t>
            </a:r>
            <a:r>
              <a:rPr lang="zh-CN" altLang="en-US" dirty="0"/>
              <a:t>，还有一些更为极端的数据擦除工具，如</a:t>
            </a:r>
            <a:r>
              <a:rPr lang="en-US" dirty="0" smtClean="0"/>
              <a:t>D</a:t>
            </a:r>
            <a:r>
              <a:rPr lang="en-US" cap="none" dirty="0" smtClean="0"/>
              <a:t>ata</a:t>
            </a:r>
            <a:r>
              <a:rPr lang="en-US" dirty="0" smtClean="0"/>
              <a:t> S</a:t>
            </a:r>
            <a:r>
              <a:rPr lang="en-US" cap="none" dirty="0" smtClean="0"/>
              <a:t>ecurity</a:t>
            </a:r>
            <a:r>
              <a:rPr lang="en-US" dirty="0" smtClean="0"/>
              <a:t> </a:t>
            </a:r>
            <a:r>
              <a:rPr lang="en-US" dirty="0" err="1" smtClean="0"/>
              <a:t>I</a:t>
            </a:r>
            <a:r>
              <a:rPr lang="en-US" cap="none" dirty="0" err="1" smtClean="0"/>
              <a:t>nc</a:t>
            </a:r>
            <a:r>
              <a:rPr lang="zh-CN" altLang="en-US" dirty="0" smtClean="0"/>
              <a:t>开发</a:t>
            </a:r>
            <a:r>
              <a:rPr lang="zh-CN" altLang="en-US" dirty="0"/>
              <a:t>的基于硬件</a:t>
            </a:r>
            <a:r>
              <a:rPr lang="zh-CN" altLang="en-US" dirty="0" smtClean="0"/>
              <a:t>的</a:t>
            </a:r>
            <a:r>
              <a:rPr lang="en-US" cap="none" dirty="0" err="1" smtClean="0"/>
              <a:t>degaussers</a:t>
            </a:r>
            <a:r>
              <a:rPr lang="zh-CN" altLang="en-US" dirty="0" smtClean="0"/>
              <a:t>工具</a:t>
            </a:r>
            <a:r>
              <a:rPr lang="zh-CN" altLang="en-US" dirty="0"/>
              <a:t>，该工具可以彻底擦除计算机硬盘上的所有电磁信息。</a:t>
            </a:r>
            <a:endParaRPr lang="en-US" dirty="0"/>
          </a:p>
          <a:p>
            <a:endParaRPr lang="en-US" dirty="0"/>
          </a:p>
        </p:txBody>
      </p:sp>
    </p:spTree>
    <p:extLst>
      <p:ext uri="{BB962C8B-B14F-4D97-AF65-F5344CB8AC3E}">
        <p14:creationId xmlns="" xmlns:p14="http://schemas.microsoft.com/office/powerpoint/2010/main" val="199187335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7.3.2 </a:t>
            </a:r>
            <a:r>
              <a:rPr lang="zh-CN" altLang="en-US" b="1" dirty="0"/>
              <a:t>数据隐藏</a:t>
            </a:r>
            <a:endParaRPr lang="en-US" dirty="0"/>
          </a:p>
        </p:txBody>
      </p:sp>
      <p:sp>
        <p:nvSpPr>
          <p:cNvPr id="3" name="Content Placeholder 2"/>
          <p:cNvSpPr>
            <a:spLocks noGrp="1"/>
          </p:cNvSpPr>
          <p:nvPr>
            <p:ph sz="quarter" idx="13"/>
          </p:nvPr>
        </p:nvSpPr>
        <p:spPr/>
        <p:txBody>
          <a:bodyPr/>
          <a:lstStyle/>
          <a:p>
            <a:r>
              <a:rPr lang="zh-CN" altLang="en-US" dirty="0"/>
              <a:t>在</a:t>
            </a:r>
            <a:r>
              <a:rPr lang="en-US" dirty="0" smtClean="0"/>
              <a:t>W</a:t>
            </a:r>
            <a:r>
              <a:rPr lang="en-US" cap="none" dirty="0" smtClean="0"/>
              <a:t>indows</a:t>
            </a:r>
            <a:r>
              <a:rPr lang="zh-CN" altLang="en-US" dirty="0" smtClean="0"/>
              <a:t>系统</a:t>
            </a:r>
            <a:r>
              <a:rPr lang="zh-CN" altLang="en-US" dirty="0"/>
              <a:t>中，更改文件的扩展名是一种最简单、最有效的数据隐藏方法。例如，某人不想让别人看到</a:t>
            </a:r>
            <a:r>
              <a:rPr lang="zh-CN" altLang="en-US" dirty="0" smtClean="0"/>
              <a:t>其</a:t>
            </a:r>
            <a:r>
              <a:rPr lang="en-US" cap="none" dirty="0" smtClean="0"/>
              <a:t>word</a:t>
            </a:r>
            <a:r>
              <a:rPr lang="zh-CN" altLang="en-US" dirty="0" smtClean="0"/>
              <a:t>文档</a:t>
            </a:r>
            <a:r>
              <a:rPr lang="zh-CN" altLang="en-US" dirty="0"/>
              <a:t>里的内容，并且不想使其成为对自己不利的证据，那么他可以将文件的扩展名</a:t>
            </a:r>
            <a:r>
              <a:rPr lang="zh-CN" altLang="en-US" dirty="0" smtClean="0"/>
              <a:t>从</a:t>
            </a:r>
            <a:r>
              <a:rPr lang="en-US" cap="none" dirty="0" smtClean="0"/>
              <a:t>.doc</a:t>
            </a:r>
            <a:r>
              <a:rPr lang="zh-CN" altLang="en-US" dirty="0" smtClean="0"/>
              <a:t>改为</a:t>
            </a:r>
            <a:r>
              <a:rPr lang="en-US" cap="none" dirty="0" smtClean="0"/>
              <a:t>.jpg</a:t>
            </a:r>
            <a:r>
              <a:rPr lang="zh-CN" altLang="en-US" dirty="0" smtClean="0"/>
              <a:t>，</a:t>
            </a:r>
            <a:r>
              <a:rPr lang="zh-CN" altLang="en-US" dirty="0"/>
              <a:t>无论是系统文件浏览器还是图标外观都显示该文件为一个</a:t>
            </a:r>
            <a:r>
              <a:rPr lang="en-US" dirty="0"/>
              <a:t>JPEG</a:t>
            </a:r>
            <a:r>
              <a:rPr lang="zh-CN" altLang="en-US" dirty="0" smtClean="0"/>
              <a:t>图片</a:t>
            </a:r>
          </a:p>
          <a:p>
            <a:r>
              <a:rPr lang="zh-CN" altLang="en-US" dirty="0"/>
              <a:t>对于经验不足的调查取证人员，可能永远也不会想到该文件其实是一个文档，即使你双击该图标，</a:t>
            </a:r>
            <a:r>
              <a:rPr lang="en-US" dirty="0" smtClean="0"/>
              <a:t>W</a:t>
            </a:r>
            <a:r>
              <a:rPr lang="en-US" cap="none" dirty="0" smtClean="0"/>
              <a:t>indow</a:t>
            </a:r>
            <a:r>
              <a:rPr lang="en-US" dirty="0" smtClean="0"/>
              <a:t>s</a:t>
            </a:r>
            <a:r>
              <a:rPr lang="zh-CN" altLang="en-US" dirty="0"/>
              <a:t>也会试图使用默认的</a:t>
            </a:r>
            <a:r>
              <a:rPr lang="en-US" dirty="0"/>
              <a:t>JPEG</a:t>
            </a:r>
            <a:r>
              <a:rPr lang="zh-CN" altLang="en-US" dirty="0"/>
              <a:t>文件的浏览器来打开它</a:t>
            </a:r>
            <a:r>
              <a:rPr lang="en-US" dirty="0"/>
              <a:t> </a:t>
            </a:r>
          </a:p>
        </p:txBody>
      </p:sp>
    </p:spTree>
    <p:extLst>
      <p:ext uri="{BB962C8B-B14F-4D97-AF65-F5344CB8AC3E}">
        <p14:creationId xmlns="" xmlns:p14="http://schemas.microsoft.com/office/powerpoint/2010/main" val="26349285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7.3.3 </a:t>
            </a:r>
            <a:r>
              <a:rPr lang="zh-CN" altLang="en-US" b="1" dirty="0"/>
              <a:t>数据加密</a:t>
            </a:r>
            <a:endParaRPr lang="en-US" dirty="0"/>
          </a:p>
        </p:txBody>
      </p:sp>
      <p:sp>
        <p:nvSpPr>
          <p:cNvPr id="3" name="Content Placeholder 2"/>
          <p:cNvSpPr>
            <a:spLocks noGrp="1"/>
          </p:cNvSpPr>
          <p:nvPr>
            <p:ph sz="quarter" idx="13"/>
          </p:nvPr>
        </p:nvSpPr>
        <p:spPr>
          <a:xfrm>
            <a:off x="913774" y="2367092"/>
            <a:ext cx="10363826" cy="4138639"/>
          </a:xfrm>
        </p:spPr>
        <p:txBody>
          <a:bodyPr>
            <a:normAutofit/>
          </a:bodyPr>
          <a:lstStyle/>
          <a:p>
            <a:r>
              <a:rPr lang="zh-CN" altLang="en-US" dirty="0"/>
              <a:t>数据加密是用一定的加密算法对数据进行加密，使明文变为密文。但这种方法不是十分有效，因为有经验的调查取证人员往往能够感觉到数据已被加密，并能对加密的数据进行有效的解密</a:t>
            </a:r>
            <a:r>
              <a:rPr lang="zh-CN" altLang="en-US" dirty="0" smtClean="0"/>
              <a:t>。</a:t>
            </a:r>
          </a:p>
          <a:p>
            <a:r>
              <a:rPr lang="zh-CN" altLang="en-US" dirty="0" smtClean="0"/>
              <a:t>但是</a:t>
            </a:r>
            <a:r>
              <a:rPr lang="zh-CN" altLang="en-US" dirty="0"/>
              <a:t>，随着加密技术的普及，越来越多犯罪分子开始使用加密技术进行反取证。例如，在拒绝服务（</a:t>
            </a:r>
            <a:r>
              <a:rPr lang="en-US" dirty="0" err="1" smtClean="0"/>
              <a:t>D</a:t>
            </a:r>
            <a:r>
              <a:rPr lang="en-US" cap="none" dirty="0" err="1" smtClean="0"/>
              <a:t>o</a:t>
            </a:r>
            <a:r>
              <a:rPr lang="en-US" dirty="0" err="1" smtClean="0"/>
              <a:t>S</a:t>
            </a:r>
            <a:r>
              <a:rPr lang="zh-CN" altLang="en-US" dirty="0"/>
              <a:t>）攻击中对控制流进行加密，一些分布式拒绝服务（</a:t>
            </a:r>
            <a:r>
              <a:rPr lang="en-US" dirty="0" err="1" smtClean="0"/>
              <a:t>DD</a:t>
            </a:r>
            <a:r>
              <a:rPr lang="en-US" cap="none" dirty="0" err="1" smtClean="0"/>
              <a:t>o</a:t>
            </a:r>
            <a:r>
              <a:rPr lang="en-US" dirty="0" err="1" smtClean="0"/>
              <a:t>S</a:t>
            </a:r>
            <a:r>
              <a:rPr lang="zh-CN" altLang="en-US" dirty="0"/>
              <a:t>）工具允许控制者使用加密数据控制那些目标计算机，并且在通讯过程中还混杂了许多虚假数据包</a:t>
            </a:r>
            <a:r>
              <a:rPr lang="zh-CN" altLang="en-US" dirty="0" smtClean="0"/>
              <a:t>。</a:t>
            </a:r>
          </a:p>
          <a:p>
            <a:r>
              <a:rPr lang="zh-CN" altLang="en-US" dirty="0" smtClean="0"/>
              <a:t>这样</a:t>
            </a:r>
            <a:r>
              <a:rPr lang="zh-CN" altLang="en-US" dirty="0"/>
              <a:t>做的目的有两个：一方面由于对数据进行了加密，取证人员难以在控制母机上线的短时间内实时的定位控制母机；另一方面，通过数据加密也可以在一定程度上躲过入侵检测软件的防护。除此之外，黑客还可以利用</a:t>
            </a:r>
            <a:r>
              <a:rPr lang="en-US" dirty="0" smtClean="0"/>
              <a:t>R</a:t>
            </a:r>
            <a:r>
              <a:rPr lang="en-US" cap="none" dirty="0" smtClean="0"/>
              <a:t>oot</a:t>
            </a:r>
            <a:r>
              <a:rPr lang="en-US" dirty="0" smtClean="0"/>
              <a:t> K</a:t>
            </a:r>
            <a:r>
              <a:rPr lang="en-US" cap="none" dirty="0" smtClean="0"/>
              <a:t>it</a:t>
            </a:r>
            <a:r>
              <a:rPr lang="zh-CN" altLang="en-US" dirty="0" smtClean="0"/>
              <a:t>（</a:t>
            </a:r>
            <a:r>
              <a:rPr lang="zh-CN" altLang="en-US" dirty="0"/>
              <a:t>系统后门、木马程序等）避开系统日志或者利用窃取的密码冒充其他用户登录，更增加了调查取证的难度。</a:t>
            </a:r>
            <a:r>
              <a:rPr lang="en-US" dirty="0"/>
              <a:t> </a:t>
            </a:r>
          </a:p>
        </p:txBody>
      </p:sp>
    </p:spTree>
    <p:extLst>
      <p:ext uri="{BB962C8B-B14F-4D97-AF65-F5344CB8AC3E}">
        <p14:creationId xmlns="" xmlns:p14="http://schemas.microsoft.com/office/powerpoint/2010/main" val="528408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 </a:t>
            </a:r>
            <a:r>
              <a:rPr lang="zh-CN" altLang="en-US" b="1" dirty="0"/>
              <a:t>身份隐藏</a:t>
            </a:r>
            <a:r>
              <a:rPr lang="en-US" dirty="0"/>
              <a:t> </a:t>
            </a:r>
          </a:p>
        </p:txBody>
      </p:sp>
      <p:sp>
        <p:nvSpPr>
          <p:cNvPr id="3" name="Content Placeholder 2"/>
          <p:cNvSpPr>
            <a:spLocks noGrp="1"/>
          </p:cNvSpPr>
          <p:nvPr>
            <p:ph sz="quarter" idx="13"/>
          </p:nvPr>
        </p:nvSpPr>
        <p:spPr/>
        <p:txBody>
          <a:bodyPr/>
          <a:lstStyle/>
          <a:p>
            <a:r>
              <a:rPr lang="zh-CN" altLang="en-US" dirty="0"/>
              <a:t>为避免自己的真实</a:t>
            </a:r>
            <a:r>
              <a:rPr lang="en-US" dirty="0"/>
              <a:t>IP</a:t>
            </a:r>
            <a:r>
              <a:rPr lang="zh-CN" altLang="en-US" dirty="0"/>
              <a:t>等信息在远程入侵的过程中被网络安全设备记录，甚至被网络管理员发现，攻击者一般都会利用各种方式来进行身份</a:t>
            </a:r>
            <a:r>
              <a:rPr lang="zh-CN" altLang="en-US" dirty="0" smtClean="0"/>
              <a:t>隐藏</a:t>
            </a:r>
            <a:endParaRPr lang="en-GB" altLang="zh-CN" dirty="0" smtClean="0"/>
          </a:p>
          <a:p>
            <a:r>
              <a:rPr lang="zh-CN" altLang="en-US" dirty="0" smtClean="0"/>
              <a:t>目前</a:t>
            </a:r>
            <a:r>
              <a:rPr lang="zh-CN" altLang="en-US" dirty="0"/>
              <a:t>，攻击者采用的身份隐藏技术主要有以下几种：伪造源</a:t>
            </a:r>
            <a:r>
              <a:rPr lang="en-US" dirty="0"/>
              <a:t>IP</a:t>
            </a:r>
            <a:r>
              <a:rPr lang="zh-CN" altLang="en-US" dirty="0"/>
              <a:t>地址、伪造</a:t>
            </a:r>
            <a:r>
              <a:rPr lang="en-US" dirty="0"/>
              <a:t>MAC</a:t>
            </a:r>
            <a:r>
              <a:rPr lang="zh-CN" altLang="en-US" dirty="0"/>
              <a:t>地址、利用代理服务器、利用僵尸网络、利用跳板</a:t>
            </a:r>
            <a:r>
              <a:rPr lang="en-US" dirty="0"/>
              <a:t> </a:t>
            </a:r>
          </a:p>
        </p:txBody>
      </p:sp>
    </p:spTree>
    <p:extLst>
      <p:ext uri="{BB962C8B-B14F-4D97-AF65-F5344CB8AC3E}">
        <p14:creationId xmlns="" xmlns:p14="http://schemas.microsoft.com/office/powerpoint/2010/main" val="16146300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7.1.1 </a:t>
            </a:r>
            <a:r>
              <a:rPr lang="zh-CN" altLang="en-US" b="1" dirty="0"/>
              <a:t>伪造源</a:t>
            </a:r>
            <a:r>
              <a:rPr lang="en-US" b="1" dirty="0"/>
              <a:t>IP</a:t>
            </a:r>
            <a:r>
              <a:rPr lang="zh-CN" altLang="en-US" b="1" dirty="0"/>
              <a:t>地址</a:t>
            </a:r>
            <a:endParaRPr lang="en-US" dirty="0"/>
          </a:p>
        </p:txBody>
      </p:sp>
      <p:sp>
        <p:nvSpPr>
          <p:cNvPr id="3" name="Content Placeholder 2"/>
          <p:cNvSpPr>
            <a:spLocks noGrp="1"/>
          </p:cNvSpPr>
          <p:nvPr>
            <p:ph sz="quarter" idx="13"/>
          </p:nvPr>
        </p:nvSpPr>
        <p:spPr>
          <a:xfrm>
            <a:off x="913774" y="2367092"/>
            <a:ext cx="10363826" cy="4273551"/>
          </a:xfrm>
        </p:spPr>
        <p:txBody>
          <a:bodyPr>
            <a:normAutofit fontScale="92500" lnSpcReduction="20000"/>
          </a:bodyPr>
          <a:lstStyle/>
          <a:p>
            <a:r>
              <a:rPr lang="zh-CN" altLang="en-US" dirty="0"/>
              <a:t>在基于</a:t>
            </a:r>
            <a:r>
              <a:rPr lang="en-US" dirty="0"/>
              <a:t>TCP/IP</a:t>
            </a:r>
            <a:r>
              <a:rPr lang="zh-CN" altLang="en-US" dirty="0"/>
              <a:t>协议的网络通信中，报文的发送方必须在发送的报文的源地址字段填写发送方的真实源</a:t>
            </a:r>
            <a:r>
              <a:rPr lang="en-US" dirty="0"/>
              <a:t>IP</a:t>
            </a:r>
            <a:r>
              <a:rPr lang="zh-CN" altLang="en-US" dirty="0"/>
              <a:t>地址，在目的地址字段填写接收方的真实目的</a:t>
            </a:r>
            <a:r>
              <a:rPr lang="en-US" dirty="0"/>
              <a:t>IP</a:t>
            </a:r>
            <a:r>
              <a:rPr lang="zh-CN" altLang="en-US" dirty="0"/>
              <a:t>地址，这样，报文的接收方才知道将回复的报文发送给哪一个地址。处于某种特殊的目的，攻击者将报文中的源地址修改为任意地址，这种行为称为伪造源地址。而由于目前的路由器一般只检查网络数据包中目的地址的信息，然后根据路由表进行路由选择，将数据包转发到相应的接口，而且这些报文一般情况下也可以正常到达目的地，因此通过伪造报文源地址可以很容易发起网络攻击而且难以被追查。</a:t>
            </a:r>
            <a:endParaRPr lang="en-US" dirty="0"/>
          </a:p>
          <a:p>
            <a:r>
              <a:rPr lang="en-US" dirty="0" err="1" smtClean="0"/>
              <a:t>D</a:t>
            </a:r>
            <a:r>
              <a:rPr lang="en-US" cap="none" dirty="0" err="1" smtClean="0"/>
              <a:t>o</a:t>
            </a:r>
            <a:r>
              <a:rPr lang="en-US" dirty="0" err="1" smtClean="0"/>
              <a:t>S</a:t>
            </a:r>
            <a:r>
              <a:rPr lang="zh-CN" altLang="en-US" dirty="0"/>
              <a:t>（拒绝服务）攻击者通过伪造大量虚假的源地址来攻击目标主机</a:t>
            </a:r>
            <a:r>
              <a:rPr lang="en-US" dirty="0"/>
              <a:t>IP</a:t>
            </a:r>
            <a:r>
              <a:rPr lang="zh-CN" altLang="en-US" dirty="0"/>
              <a:t>地址，大量占用受害者的网络带宽，使目标主机无法正常为其他用户提供服务，一方面可以达到攻击的目的，另一方面可以避免攻击者的</a:t>
            </a:r>
            <a:r>
              <a:rPr lang="en-US" dirty="0"/>
              <a:t>IP</a:t>
            </a:r>
            <a:r>
              <a:rPr lang="zh-CN" altLang="en-US" dirty="0"/>
              <a:t>地址被跟踪和识别。但是，除非目标主机对报文的处理能力较弱或者接收端的链路带宽很小，否则单纯的伪造源地址的</a:t>
            </a:r>
            <a:r>
              <a:rPr lang="en-US" dirty="0" err="1" smtClean="0"/>
              <a:t>D</a:t>
            </a:r>
            <a:r>
              <a:rPr lang="en-US" cap="none" dirty="0" err="1" smtClean="0"/>
              <a:t>o</a:t>
            </a:r>
            <a:r>
              <a:rPr lang="en-US" dirty="0" err="1" smtClean="0"/>
              <a:t>S</a:t>
            </a:r>
            <a:r>
              <a:rPr lang="zh-CN" altLang="en-US" dirty="0"/>
              <a:t>攻击无法直接充分占用攻击目标的带宽资源或者处理能力。由此诞生了</a:t>
            </a:r>
            <a:r>
              <a:rPr lang="en-US" dirty="0" err="1" smtClean="0"/>
              <a:t>DD</a:t>
            </a:r>
            <a:r>
              <a:rPr lang="en-US" cap="none" dirty="0" err="1" smtClean="0"/>
              <a:t>o</a:t>
            </a:r>
            <a:r>
              <a:rPr lang="en-US" dirty="0" err="1" smtClean="0"/>
              <a:t>S</a:t>
            </a:r>
            <a:r>
              <a:rPr lang="zh-CN" altLang="en-US" dirty="0"/>
              <a:t>（分布式拒绝服务）攻击，它是</a:t>
            </a:r>
            <a:r>
              <a:rPr lang="en-US" dirty="0" err="1" smtClean="0"/>
              <a:t>D</a:t>
            </a:r>
            <a:r>
              <a:rPr lang="en-US" cap="none" dirty="0" err="1" smtClean="0"/>
              <a:t>o</a:t>
            </a:r>
            <a:r>
              <a:rPr lang="en-US" dirty="0" err="1" smtClean="0"/>
              <a:t>S</a:t>
            </a:r>
            <a:r>
              <a:rPr lang="zh-CN" altLang="en-US" dirty="0"/>
              <a:t>攻击的一种特殊形式。攻击者通过某些方式控制大量的主机，这些主机同时向攻击目标发送大量报文，可以完全占用攻击目标的通信链路或资源，使受害者无法向其他用户提供正常服务，而且由于攻击者运用了伪造源地址的手段，所以受害主机无法判断攻击者的真实来源。</a:t>
            </a:r>
            <a:endParaRPr lang="en-US" dirty="0"/>
          </a:p>
          <a:p>
            <a:endParaRPr lang="en-US" dirty="0"/>
          </a:p>
        </p:txBody>
      </p:sp>
    </p:spTree>
    <p:extLst>
      <p:ext uri="{BB962C8B-B14F-4D97-AF65-F5344CB8AC3E}">
        <p14:creationId xmlns="" xmlns:p14="http://schemas.microsoft.com/office/powerpoint/2010/main" val="106195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7.1.2 </a:t>
            </a:r>
            <a:r>
              <a:rPr lang="zh-CN" altLang="en-US" b="1" dirty="0"/>
              <a:t>伪造</a:t>
            </a:r>
            <a:r>
              <a:rPr lang="en-US" b="1" dirty="0"/>
              <a:t>MAC</a:t>
            </a:r>
            <a:r>
              <a:rPr lang="zh-CN" altLang="en-US" b="1" dirty="0"/>
              <a:t>地址</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如果攻击者通过公司或者学校内部的网络连接到</a:t>
            </a:r>
            <a:r>
              <a:rPr lang="en-US" dirty="0" smtClean="0"/>
              <a:t>I</a:t>
            </a:r>
            <a:r>
              <a:rPr lang="en-US" cap="none" dirty="0" smtClean="0"/>
              <a:t>nternet</a:t>
            </a:r>
            <a:r>
              <a:rPr lang="zh-CN" altLang="en-US" dirty="0" smtClean="0"/>
              <a:t>，</a:t>
            </a:r>
            <a:r>
              <a:rPr lang="zh-CN" altLang="en-US" dirty="0"/>
              <a:t>则在进行入侵时可以更换网卡（包括无线网卡），平时上网时则使用另一块网卡和</a:t>
            </a:r>
            <a:r>
              <a:rPr lang="en-US" dirty="0"/>
              <a:t>MAC</a:t>
            </a:r>
            <a:r>
              <a:rPr lang="zh-CN" altLang="en-US" dirty="0"/>
              <a:t>地址，或者更改自己网卡的</a:t>
            </a:r>
            <a:r>
              <a:rPr lang="en-US" dirty="0"/>
              <a:t>MAC</a:t>
            </a:r>
            <a:r>
              <a:rPr lang="zh-CN" altLang="en-US" dirty="0"/>
              <a:t>地址。</a:t>
            </a:r>
            <a:endParaRPr lang="en-US" dirty="0"/>
          </a:p>
          <a:p>
            <a:r>
              <a:rPr lang="zh-CN" altLang="en-US" dirty="0"/>
              <a:t>点击“设备管理器”中的“网络适配器”，右击网卡并选择“属性”，在“高级”选项卡中可以更改网卡的</a:t>
            </a:r>
            <a:r>
              <a:rPr lang="en-US" dirty="0"/>
              <a:t>MAC</a:t>
            </a:r>
            <a:r>
              <a:rPr lang="zh-CN" altLang="en-US" dirty="0"/>
              <a:t>地址，如图</a:t>
            </a:r>
            <a:r>
              <a:rPr lang="en-US" dirty="0"/>
              <a:t>7-1</a:t>
            </a:r>
            <a:r>
              <a:rPr lang="zh-CN" altLang="en-US" dirty="0"/>
              <a:t>、</a:t>
            </a:r>
            <a:r>
              <a:rPr lang="en-US" dirty="0"/>
              <a:t>7-2</a:t>
            </a:r>
            <a:r>
              <a:rPr lang="zh-CN" altLang="en-US" dirty="0"/>
              <a:t>所示，则在网络设备或者防火墙日志中查到的</a:t>
            </a:r>
            <a:r>
              <a:rPr lang="en-US" dirty="0"/>
              <a:t>MAC</a:t>
            </a:r>
            <a:r>
              <a:rPr lang="zh-CN" altLang="en-US" dirty="0"/>
              <a:t>地址其实是攻击者更改后的</a:t>
            </a:r>
            <a:r>
              <a:rPr lang="en-US" dirty="0"/>
              <a:t>MAC</a:t>
            </a:r>
            <a:r>
              <a:rPr lang="zh-CN" altLang="en-US" dirty="0"/>
              <a:t>地址，事后很难进行追查。在小型局域网中，攻击者可以通过同时修改本机的</a:t>
            </a:r>
            <a:r>
              <a:rPr lang="en-US" dirty="0"/>
              <a:t>IP</a:t>
            </a:r>
            <a:r>
              <a:rPr lang="zh-CN" altLang="en-US" dirty="0"/>
              <a:t>地址和</a:t>
            </a:r>
            <a:r>
              <a:rPr lang="en-US" dirty="0"/>
              <a:t>MAC</a:t>
            </a:r>
            <a:r>
              <a:rPr lang="zh-CN" altLang="en-US" dirty="0"/>
              <a:t>地址，从而绕过那些将</a:t>
            </a:r>
            <a:r>
              <a:rPr lang="en-US" dirty="0"/>
              <a:t>IP</a:t>
            </a:r>
            <a:r>
              <a:rPr lang="zh-CN" altLang="en-US" dirty="0"/>
              <a:t>和</a:t>
            </a:r>
            <a:r>
              <a:rPr lang="en-US" dirty="0"/>
              <a:t>MAC</a:t>
            </a:r>
            <a:r>
              <a:rPr lang="zh-CN" altLang="en-US" dirty="0"/>
              <a:t>绑定的访问控制系统，甚至冒用局域网内网关的</a:t>
            </a:r>
            <a:r>
              <a:rPr lang="en-US" dirty="0"/>
              <a:t>MAC</a:t>
            </a:r>
            <a:r>
              <a:rPr lang="zh-CN" altLang="en-US" dirty="0"/>
              <a:t>地址进行</a:t>
            </a:r>
            <a:r>
              <a:rPr lang="en-US" dirty="0"/>
              <a:t>ARP</a:t>
            </a:r>
            <a:r>
              <a:rPr lang="zh-CN" altLang="en-US" dirty="0"/>
              <a:t>欺骗。</a:t>
            </a:r>
            <a:endParaRPr lang="en-US" dirty="0"/>
          </a:p>
          <a:p>
            <a:endParaRPr lang="en-US" dirty="0"/>
          </a:p>
        </p:txBody>
      </p:sp>
    </p:spTree>
    <p:extLst>
      <p:ext uri="{BB962C8B-B14F-4D97-AF65-F5344CB8AC3E}">
        <p14:creationId xmlns="" xmlns:p14="http://schemas.microsoft.com/office/powerpoint/2010/main" val="868115446"/>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 xmlns:thm15="http://schemas.microsoft.com/office/thememl/2012/main"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1581</TotalTime>
  <Words>4535</Words>
  <Application>Microsoft Office PowerPoint</Application>
  <PresentationFormat>自定义</PresentationFormat>
  <Paragraphs>230</Paragraphs>
  <Slides>67</Slides>
  <Notes>0</Notes>
  <HiddenSlides>0</HiddenSlides>
  <MMClips>0</MMClips>
  <ScaleCrop>false</ScaleCrop>
  <HeadingPairs>
    <vt:vector size="4" baseType="variant">
      <vt:variant>
        <vt:lpstr>主题</vt:lpstr>
      </vt:variant>
      <vt:variant>
        <vt:i4>1</vt:i4>
      </vt:variant>
      <vt:variant>
        <vt:lpstr>幻灯片标题</vt:lpstr>
      </vt:variant>
      <vt:variant>
        <vt:i4>67</vt:i4>
      </vt:variant>
    </vt:vector>
  </HeadingPairs>
  <TitlesOfParts>
    <vt:vector size="68" baseType="lpstr">
      <vt:lpstr>Droplet</vt:lpstr>
      <vt:lpstr>第7章  身份隐藏与入侵痕迹清除 </vt:lpstr>
      <vt:lpstr>幻灯片 2</vt:lpstr>
      <vt:lpstr>案例一：黑客攻击日本三菱重工下属军工企业导致该企业资料外泄 </vt:lpstr>
      <vt:lpstr>案例二：90后“黑客”入侵网站敲诈勒索，因破坏计算机信息系统罪及敲诈勒索罪获刑3年 </vt:lpstr>
      <vt:lpstr>思考 </vt:lpstr>
      <vt:lpstr>7.1 身份隐藏 </vt:lpstr>
      <vt:lpstr>7.1 身份隐藏 </vt:lpstr>
      <vt:lpstr>7.1.1 伪造源IP地址</vt:lpstr>
      <vt:lpstr>7.1.2 伪造MAC地址 </vt:lpstr>
      <vt:lpstr>7.1.2 伪造MAC地址 </vt:lpstr>
      <vt:lpstr>7.1.3 利用代理服务器 </vt:lpstr>
      <vt:lpstr>7.1.3 利用代理服务器 </vt:lpstr>
      <vt:lpstr>7.1.3 利用代理服务器 </vt:lpstr>
      <vt:lpstr>7.1.3 利用代理服务器 </vt:lpstr>
      <vt:lpstr>7.1.3 利用代理服务器 </vt:lpstr>
      <vt:lpstr>7.1.3 利用代理服务器 </vt:lpstr>
      <vt:lpstr>7.1.3 利用代理服务器 </vt:lpstr>
      <vt:lpstr>7.1.4 利用僵尸网络 </vt:lpstr>
      <vt:lpstr>7.1.4 利用僵尸网络 </vt:lpstr>
      <vt:lpstr>7.1.4 利用僵尸网络</vt:lpstr>
      <vt:lpstr>7.1.5 利用跳板 </vt:lpstr>
      <vt:lpstr>7.1.5 利用跳板 </vt:lpstr>
      <vt:lpstr>7.1.5 利用跳板 </vt:lpstr>
      <vt:lpstr>7.1.5 利用跳板 </vt:lpstr>
      <vt:lpstr>7.1.5 利用跳板 </vt:lpstr>
      <vt:lpstr>7.1.5 利用跳板 </vt:lpstr>
      <vt:lpstr>7.1.5 利用跳板 </vt:lpstr>
      <vt:lpstr>7.1.5 利用跳板 </vt:lpstr>
      <vt:lpstr>7.1.5 利用跳板 </vt:lpstr>
      <vt:lpstr>7.1.5 利用跳板 </vt:lpstr>
      <vt:lpstr>7.1.5 利用跳板 </vt:lpstr>
      <vt:lpstr>7.1.5 利用跳板 </vt:lpstr>
      <vt:lpstr>7.1.5 利用跳板 </vt:lpstr>
      <vt:lpstr>7.1.5 利用跳板 </vt:lpstr>
      <vt:lpstr>7.1.5 利用跳板 </vt:lpstr>
      <vt:lpstr>7.1.5 利用跳板 </vt:lpstr>
      <vt:lpstr>7.1.5 利用跳板 </vt:lpstr>
      <vt:lpstr>7.1.5 利用跳板 </vt:lpstr>
      <vt:lpstr>7.1.5 利用跳板 </vt:lpstr>
      <vt:lpstr>7.2 日志清除 </vt:lpstr>
      <vt:lpstr>7.2 日志清除 </vt:lpstr>
      <vt:lpstr>7.2.1 清除IIS日志 </vt:lpstr>
      <vt:lpstr>7.2.1 清除IIS日志 </vt:lpstr>
      <vt:lpstr>7.2.1 清除IIS日志 </vt:lpstr>
      <vt:lpstr>7.2.1 清除IIS日志 </vt:lpstr>
      <vt:lpstr>7.2.1 清除IIS日志</vt:lpstr>
      <vt:lpstr>7.2.1 清除IIS日志 </vt:lpstr>
      <vt:lpstr>7.2.1 清除IIS日志 </vt:lpstr>
      <vt:lpstr>7.2.1 清除IIS日志 </vt:lpstr>
      <vt:lpstr>7.2.2 清除操作系统日志 </vt:lpstr>
      <vt:lpstr>7.2.2 清除操作系统日志 </vt:lpstr>
      <vt:lpstr>7.2.2 清除操作系统日志 </vt:lpstr>
      <vt:lpstr>7.2.2 清除操作系统日志 </vt:lpstr>
      <vt:lpstr>7.2.2 清除操作系统日志 </vt:lpstr>
      <vt:lpstr>7.2.3 清除防火墙日志</vt:lpstr>
      <vt:lpstr>7.2.3 清除防火墙日志</vt:lpstr>
      <vt:lpstr>7.2.3 清除防火墙日志</vt:lpstr>
      <vt:lpstr>7.2.3 清除防火墙日志</vt:lpstr>
      <vt:lpstr>7.3 反取证技术 </vt:lpstr>
      <vt:lpstr>7.3.1 数据擦除 </vt:lpstr>
      <vt:lpstr>7.3.1 数据擦除 </vt:lpstr>
      <vt:lpstr>7.3.1 数据擦除 </vt:lpstr>
      <vt:lpstr>7.3.1 数据擦除 </vt:lpstr>
      <vt:lpstr>7.3.1 数据擦除 </vt:lpstr>
      <vt:lpstr>7.3.1 数据擦除 </vt:lpstr>
      <vt:lpstr>7.3.2 数据隐藏</vt:lpstr>
      <vt:lpstr>7.3.3 数据加密</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第7章  身份隐藏与入侵痕迹清除 </dc:title>
  <cp:lastModifiedBy>Lenovo</cp:lastModifiedBy>
  <cp:revision>15</cp:revision>
  <dcterms:created xsi:type="dcterms:W3CDTF">2016-03-12T04:34:38Z</dcterms:created>
  <dcterms:modified xsi:type="dcterms:W3CDTF">2016-03-28T15:39:42Z</dcterms:modified>
</cp:coreProperties>
</file>