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61" r:id="rId3"/>
    <p:sldId id="263" r:id="rId4"/>
    <p:sldId id="264" r:id="rId5"/>
    <p:sldId id="265" r:id="rId6"/>
    <p:sldId id="266" r:id="rId7"/>
    <p:sldId id="267" r:id="rId8"/>
    <p:sldId id="268" r:id="rId9"/>
    <p:sldId id="273" r:id="rId10"/>
    <p:sldId id="269" r:id="rId11"/>
    <p:sldId id="270" r:id="rId12"/>
    <p:sldId id="260" r:id="rId13"/>
    <p:sldId id="271" r:id="rId14"/>
    <p:sldId id="272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2013/12/27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5" name="Footer Placeholder 4"/>
          <p:cNvSpPr txBox="1">
            <a:spLocks/>
          </p:cNvSpPr>
          <p:nvPr userDrawn="1"/>
        </p:nvSpPr>
        <p:spPr>
          <a:xfrm>
            <a:off x="228600" y="6210957"/>
            <a:ext cx="3786691" cy="365125"/>
          </a:xfrm>
          <a:prstGeom prst="rect">
            <a:avLst/>
          </a:prstGeom>
          <a:effectLst>
            <a:reflection blurRad="6350" stA="50000" endA="300" endPos="90000" dist="50800" dir="5400000" sy="-100000" algn="bl" rotWithShape="0"/>
          </a:effectLst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2400" kern="1200">
                <a:solidFill>
                  <a:schemeClr val="bg1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mtClean="0"/>
              <a:t>乐山师范学院课件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2013/12/27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2013/12/27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2013/12/27</a:t>
            </a:fld>
            <a:endParaRPr lang="zh-CN" altLang="en-US"/>
          </a:p>
        </p:txBody>
      </p:sp>
      <p:sp>
        <p:nvSpPr>
          <p:cNvPr id="13" name="页脚占位符 12"/>
          <p:cNvSpPr>
            <a:spLocks noGrp="1"/>
          </p:cNvSpPr>
          <p:nvPr>
            <p:ph type="ftr" sz="quarter" idx="11"/>
          </p:nvPr>
        </p:nvSpPr>
        <p:spPr>
          <a:effectLst>
            <a:reflection blurRad="6350" stA="50000" endA="300" endPos="90000" dir="5400000" sy="-100000" algn="bl" rotWithShape="0"/>
          </a:effectLst>
        </p:spPr>
        <p:txBody>
          <a:bodyPr/>
          <a:lstStyle>
            <a:lvl1pPr>
              <a:defRPr sz="2400">
                <a:solidFill>
                  <a:schemeClr val="bg1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</a:defRPr>
            </a:lvl1pPr>
          </a:lstStyle>
          <a:p>
            <a:r>
              <a:rPr lang="zh-CN" altLang="en-US" dirty="0" smtClean="0"/>
              <a:t>乐山师范学院课件</a:t>
            </a:r>
            <a:endParaRPr lang="zh-CN" altLang="en-US" dirty="0"/>
          </a:p>
        </p:txBody>
      </p:sp>
      <p:sp>
        <p:nvSpPr>
          <p:cNvPr id="14" name="灯片编号占位符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2013/12/27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5" name="Footer Placeholder 4"/>
          <p:cNvSpPr txBox="1">
            <a:spLocks/>
          </p:cNvSpPr>
          <p:nvPr userDrawn="1"/>
        </p:nvSpPr>
        <p:spPr>
          <a:xfrm>
            <a:off x="211665" y="6184453"/>
            <a:ext cx="3786691" cy="365125"/>
          </a:xfrm>
          <a:prstGeom prst="rect">
            <a:avLst/>
          </a:prstGeom>
          <a:effectLst>
            <a:reflection blurRad="6350" stA="50000" endA="300" endPos="90000" dist="50800" dir="5400000" sy="-100000" algn="bl" rotWithShape="0"/>
          </a:effec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2400" kern="1200">
                <a:solidFill>
                  <a:schemeClr val="bg1">
                    <a:lumMod val="50000"/>
                  </a:schemeClr>
                </a:solidFill>
                <a:latin typeface="华文彩云" pitchFamily="2" charset="-122"/>
                <a:ea typeface="华文彩云" pitchFamily="2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mtClean="0"/>
              <a:t>乐山师范学院课件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第</a:t>
            </a:r>
            <a:r>
              <a:rPr lang="en-US" altLang="zh-CN" b="1" dirty="0"/>
              <a:t>5</a:t>
            </a:r>
            <a:r>
              <a:rPr lang="zh-CN" altLang="zh-CN" b="1" dirty="0"/>
              <a:t>章</a:t>
            </a:r>
            <a:r>
              <a:rPr lang="en-US" altLang="zh-CN" b="1" dirty="0"/>
              <a:t>  Photoshop CS5</a:t>
            </a:r>
            <a:r>
              <a:rPr lang="zh-CN" altLang="zh-CN" b="1" dirty="0"/>
              <a:t>基础入门</a:t>
            </a:r>
            <a:br>
              <a:rPr lang="zh-CN" altLang="zh-CN" b="1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619672" y="3501008"/>
            <a:ext cx="6417734" cy="939801"/>
          </a:xfrm>
        </p:spPr>
        <p:txBody>
          <a:bodyPr/>
          <a:lstStyle/>
          <a:p>
            <a:r>
              <a:rPr lang="zh-CN" altLang="en-US" smtClean="0"/>
              <a:t>制作：李勤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377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99592" y="2204865"/>
            <a:ext cx="7408333" cy="3672408"/>
          </a:xfrm>
        </p:spPr>
        <p:txBody>
          <a:bodyPr/>
          <a:lstStyle/>
          <a:p>
            <a:r>
              <a:rPr lang="en-US" altLang="zh-CN" b="1" dirty="0"/>
              <a:t>5.2  Photoshop CS5</a:t>
            </a:r>
            <a:r>
              <a:rPr lang="zh-CN" altLang="zh-CN" b="1" dirty="0" smtClean="0"/>
              <a:t>工作环境</a:t>
            </a:r>
            <a:endParaRPr lang="en-US" altLang="zh-CN" b="1" dirty="0" smtClean="0"/>
          </a:p>
          <a:p>
            <a:pPr lvl="1"/>
            <a:r>
              <a:rPr lang="en-US" altLang="zh-CN" b="1" dirty="0"/>
              <a:t>5.2.1 Photoshop CS5</a:t>
            </a:r>
            <a:r>
              <a:rPr lang="zh-CN" altLang="zh-CN" b="1" dirty="0"/>
              <a:t>工作</a:t>
            </a:r>
            <a:r>
              <a:rPr lang="zh-CN" altLang="zh-CN" b="1" dirty="0" smtClean="0"/>
              <a:t>界面</a:t>
            </a:r>
            <a:endParaRPr lang="en-US" altLang="zh-CN" b="1" dirty="0" smtClean="0"/>
          </a:p>
          <a:p>
            <a:pPr lvl="1"/>
            <a:r>
              <a:rPr lang="en-US" altLang="zh-CN" b="1" dirty="0"/>
              <a:t>5.2.2</a:t>
            </a:r>
            <a:r>
              <a:rPr lang="zh-CN" altLang="zh-CN" b="1" dirty="0"/>
              <a:t>切换工作</a:t>
            </a:r>
            <a:r>
              <a:rPr lang="zh-CN" altLang="zh-CN" b="1" dirty="0" smtClean="0"/>
              <a:t>界面</a:t>
            </a:r>
            <a:endParaRPr lang="en-US" altLang="zh-CN" b="1" dirty="0" smtClean="0"/>
          </a:p>
          <a:p>
            <a:pPr lvl="1"/>
            <a:r>
              <a:rPr lang="en-US" altLang="zh-CN" b="1" dirty="0"/>
              <a:t>5.2.3</a:t>
            </a:r>
            <a:r>
              <a:rPr lang="zh-CN" altLang="zh-CN" b="1" dirty="0"/>
              <a:t>自定义工作</a:t>
            </a:r>
            <a:r>
              <a:rPr lang="zh-CN" altLang="zh-CN" b="1" dirty="0" smtClean="0"/>
              <a:t>界面</a:t>
            </a:r>
            <a:endParaRPr lang="en-US" altLang="zh-CN" b="1" dirty="0" smtClean="0"/>
          </a:p>
          <a:p>
            <a:pPr lvl="1"/>
            <a:r>
              <a:rPr lang="en-US" altLang="zh-CN" b="1" dirty="0"/>
              <a:t>5.2.4</a:t>
            </a:r>
            <a:r>
              <a:rPr lang="zh-CN" altLang="zh-CN" b="1" dirty="0"/>
              <a:t>优化工作界面</a:t>
            </a:r>
          </a:p>
          <a:p>
            <a:pPr lvl="1"/>
            <a:endParaRPr lang="zh-CN" altLang="zh-CN" b="1" dirty="0"/>
          </a:p>
          <a:p>
            <a:pPr lvl="1"/>
            <a:endParaRPr lang="zh-CN" altLang="zh-CN" b="1" dirty="0"/>
          </a:p>
          <a:p>
            <a:pPr lvl="1"/>
            <a:endParaRPr lang="en-US" altLang="zh-CN" b="1" dirty="0" smtClean="0"/>
          </a:p>
          <a:p>
            <a:pPr lvl="1"/>
            <a:endParaRPr lang="zh-CN" altLang="zh-CN" b="1" dirty="0"/>
          </a:p>
          <a:p>
            <a:endParaRPr lang="zh-CN" altLang="zh-CN" b="1" dirty="0"/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098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72067" y="1484784"/>
            <a:ext cx="7408333" cy="4641379"/>
          </a:xfrm>
        </p:spPr>
        <p:txBody>
          <a:bodyPr/>
          <a:lstStyle/>
          <a:p>
            <a:pPr marL="274320" lvl="1"/>
            <a:r>
              <a:rPr lang="en-US" altLang="zh-CN" b="1" dirty="0"/>
              <a:t>5.2.1 Photoshop CS5</a:t>
            </a:r>
            <a:r>
              <a:rPr lang="zh-CN" altLang="zh-CN" b="1" dirty="0"/>
              <a:t>工作界面</a:t>
            </a:r>
            <a:endParaRPr lang="en-US" altLang="zh-CN" b="1" dirty="0"/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249257"/>
            <a:ext cx="6840760" cy="3576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4237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7550" y="260649"/>
            <a:ext cx="5176738" cy="6597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8799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72067" y="2204864"/>
            <a:ext cx="7408333" cy="3921299"/>
          </a:xfrm>
        </p:spPr>
        <p:txBody>
          <a:bodyPr/>
          <a:lstStyle/>
          <a:p>
            <a:pPr marL="274320" lvl="1"/>
            <a:r>
              <a:rPr lang="en-US" altLang="zh-CN" b="1" dirty="0"/>
              <a:t>5.2.2</a:t>
            </a:r>
            <a:r>
              <a:rPr lang="zh-CN" altLang="zh-CN" b="1" dirty="0"/>
              <a:t>切换工作界面</a:t>
            </a:r>
            <a:endParaRPr lang="en-US" altLang="zh-CN" b="1" dirty="0"/>
          </a:p>
          <a:p>
            <a:r>
              <a:rPr lang="zh-CN" altLang="zh-CN" dirty="0" smtClean="0"/>
              <a:t>用户</a:t>
            </a:r>
            <a:r>
              <a:rPr lang="zh-CN" altLang="zh-CN" dirty="0"/>
              <a:t>可根据不同的需要切换不同的工作界面。单击标题栏右侧的</a:t>
            </a:r>
            <a:r>
              <a:rPr lang="en-US" altLang="zh-CN" dirty="0"/>
              <a:t> </a:t>
            </a:r>
            <a:r>
              <a:rPr lang="zh-CN" altLang="zh-CN" dirty="0"/>
              <a:t>按钮，可以从弹出的下拉菜单中选择不同的工作界面。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6188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altLang="zh-CN" b="1" dirty="0"/>
              <a:t>5.2.3</a:t>
            </a:r>
            <a:r>
              <a:rPr lang="zh-CN" altLang="zh-CN" b="1" dirty="0"/>
              <a:t>自定义工作</a:t>
            </a:r>
            <a:r>
              <a:rPr lang="zh-CN" altLang="zh-CN" b="1" dirty="0" smtClean="0"/>
              <a:t>界面</a:t>
            </a:r>
            <a:endParaRPr lang="en-US" altLang="zh-CN" b="1" dirty="0" smtClean="0"/>
          </a:p>
          <a:p>
            <a:pPr lvl="1"/>
            <a:r>
              <a:rPr lang="en-US" altLang="zh-CN" dirty="0"/>
              <a:t>1. </a:t>
            </a:r>
            <a:r>
              <a:rPr lang="zh-CN" altLang="zh-CN" dirty="0"/>
              <a:t>显示与隐藏工具箱和控制面板</a:t>
            </a:r>
          </a:p>
          <a:p>
            <a:pPr lvl="1"/>
            <a:r>
              <a:rPr lang="en-US" altLang="zh-CN" dirty="0"/>
              <a:t>2. </a:t>
            </a:r>
            <a:r>
              <a:rPr lang="zh-CN" altLang="zh-CN" dirty="0"/>
              <a:t>切换屏幕模式</a:t>
            </a:r>
          </a:p>
          <a:p>
            <a:pPr lvl="1"/>
            <a:endParaRPr lang="zh-CN" altLang="zh-CN" b="1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195" y="4077072"/>
            <a:ext cx="2438400" cy="161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图片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077072"/>
            <a:ext cx="2424113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图片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123109"/>
            <a:ext cx="2498725" cy="157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0374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72067" y="1772816"/>
            <a:ext cx="7408333" cy="4353347"/>
          </a:xfrm>
        </p:spPr>
        <p:txBody>
          <a:bodyPr/>
          <a:lstStyle/>
          <a:p>
            <a:pPr marL="274320" lvl="1"/>
            <a:r>
              <a:rPr lang="en-US" altLang="zh-CN" b="1" dirty="0"/>
              <a:t>5.2.4</a:t>
            </a:r>
            <a:r>
              <a:rPr lang="zh-CN" altLang="zh-CN" b="1" dirty="0"/>
              <a:t>优化工作界面</a:t>
            </a:r>
          </a:p>
          <a:p>
            <a:r>
              <a:rPr lang="zh-CN" altLang="zh-CN" dirty="0"/>
              <a:t>选择菜单栏中的“编辑”</a:t>
            </a:r>
            <a:r>
              <a:rPr lang="en-US" altLang="zh-CN" dirty="0"/>
              <a:t>|</a:t>
            </a:r>
            <a:r>
              <a:rPr lang="zh-CN" altLang="zh-CN" dirty="0"/>
              <a:t>“首选项”</a:t>
            </a:r>
            <a:r>
              <a:rPr lang="en-US" altLang="zh-CN" dirty="0"/>
              <a:t>|</a:t>
            </a:r>
            <a:r>
              <a:rPr lang="zh-CN" altLang="zh-CN" dirty="0"/>
              <a:t>“常规”命令，打开如图</a:t>
            </a:r>
            <a:r>
              <a:rPr lang="en-US" altLang="zh-CN" dirty="0"/>
              <a:t>5-7</a:t>
            </a:r>
            <a:r>
              <a:rPr lang="zh-CN" altLang="zh-CN" dirty="0"/>
              <a:t>所示对话框，单击左侧不同选项可对工作界面不同内容进行优化。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7806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548680"/>
            <a:ext cx="7200800" cy="5577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33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/>
              <a:t>5.3  Photoshop CS5</a:t>
            </a:r>
            <a:r>
              <a:rPr lang="zh-CN" altLang="zh-CN" b="1" dirty="0"/>
              <a:t>的基本操作</a:t>
            </a:r>
          </a:p>
          <a:p>
            <a:pPr lvl="1"/>
            <a:r>
              <a:rPr lang="en-US" altLang="zh-CN" b="1" dirty="0"/>
              <a:t>5.3.1  </a:t>
            </a:r>
            <a:r>
              <a:rPr lang="zh-CN" altLang="zh-CN" b="1" dirty="0"/>
              <a:t>基本文件操作</a:t>
            </a:r>
          </a:p>
          <a:p>
            <a:pPr lvl="1"/>
            <a:r>
              <a:rPr lang="en-US" altLang="zh-CN" b="1" dirty="0"/>
              <a:t>5.3.2  </a:t>
            </a:r>
            <a:r>
              <a:rPr lang="zh-CN" altLang="zh-CN" b="1" dirty="0"/>
              <a:t>图像的显示</a:t>
            </a:r>
          </a:p>
          <a:p>
            <a:pPr lvl="1"/>
            <a:r>
              <a:rPr lang="en-US" altLang="zh-CN" b="1" dirty="0"/>
              <a:t>5.3.3  </a:t>
            </a:r>
            <a:r>
              <a:rPr lang="zh-CN" altLang="zh-CN" b="1" dirty="0"/>
              <a:t>辅助工具的使用</a:t>
            </a:r>
            <a:endParaRPr lang="zh-CN" altLang="en-US" b="1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0917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72067" y="1916832"/>
            <a:ext cx="7408333" cy="4209331"/>
          </a:xfrm>
        </p:spPr>
        <p:txBody>
          <a:bodyPr>
            <a:normAutofit lnSpcReduction="10000"/>
          </a:bodyPr>
          <a:lstStyle/>
          <a:p>
            <a:pPr marL="274320" lvl="1"/>
            <a:r>
              <a:rPr lang="en-US" altLang="zh-CN" b="1" dirty="0"/>
              <a:t>5.3.1  </a:t>
            </a:r>
            <a:r>
              <a:rPr lang="zh-CN" altLang="zh-CN" b="1" dirty="0"/>
              <a:t>基本文件操作</a:t>
            </a:r>
          </a:p>
          <a:p>
            <a:r>
              <a:rPr lang="en-US" altLang="zh-CN" b="1" dirty="0"/>
              <a:t>1</a:t>
            </a:r>
            <a:r>
              <a:rPr lang="zh-CN" altLang="zh-CN" b="1" dirty="0"/>
              <a:t>．新建、打开、移动、排列、存储和关闭图像</a:t>
            </a:r>
          </a:p>
          <a:p>
            <a:r>
              <a:rPr lang="en-US" altLang="zh-CN" b="1" dirty="0"/>
              <a:t>2</a:t>
            </a:r>
            <a:r>
              <a:rPr lang="zh-CN" altLang="zh-CN" b="1" dirty="0"/>
              <a:t>．设置图像</a:t>
            </a:r>
            <a:r>
              <a:rPr lang="zh-CN" altLang="zh-CN" b="1" dirty="0" smtClean="0"/>
              <a:t>大小</a:t>
            </a:r>
            <a:endParaRPr lang="en-US" altLang="zh-CN" b="1" dirty="0" smtClean="0"/>
          </a:p>
          <a:p>
            <a:pPr marL="0" indent="0">
              <a:buNone/>
            </a:pPr>
            <a:r>
              <a:rPr lang="en-US" altLang="zh-CN" dirty="0" smtClean="0"/>
              <a:t>   </a:t>
            </a:r>
            <a:r>
              <a:rPr lang="zh-CN" altLang="zh-CN" dirty="0" smtClean="0"/>
              <a:t>选择</a:t>
            </a:r>
            <a:r>
              <a:rPr lang="zh-CN" altLang="zh-CN" dirty="0"/>
              <a:t>菜单栏中的“图像”</a:t>
            </a:r>
            <a:r>
              <a:rPr lang="en-US" altLang="zh-CN" dirty="0"/>
              <a:t>|</a:t>
            </a:r>
            <a:r>
              <a:rPr lang="zh-CN" altLang="zh-CN" dirty="0"/>
              <a:t>“图像大小”命令，</a:t>
            </a:r>
            <a:r>
              <a:rPr lang="zh-CN" altLang="zh-CN" dirty="0" smtClean="0"/>
              <a:t>打开对话框</a:t>
            </a:r>
            <a:r>
              <a:rPr lang="zh-CN" altLang="zh-CN" dirty="0"/>
              <a:t>，修改相应参数，即可调整图像大小。</a:t>
            </a:r>
            <a:endParaRPr lang="zh-CN" altLang="zh-CN" b="1" dirty="0"/>
          </a:p>
          <a:p>
            <a:r>
              <a:rPr lang="en-US" altLang="zh-CN" b="1" dirty="0"/>
              <a:t>3</a:t>
            </a:r>
            <a:r>
              <a:rPr lang="zh-CN" altLang="zh-CN" b="1" dirty="0"/>
              <a:t>．改变画布大小和旋转画布</a:t>
            </a:r>
          </a:p>
          <a:p>
            <a:pPr marL="0" indent="0">
              <a:buNone/>
            </a:pPr>
            <a:r>
              <a:rPr lang="en-US" altLang="zh-CN" dirty="0" smtClean="0"/>
              <a:t>   </a:t>
            </a:r>
            <a:r>
              <a:rPr lang="zh-CN" altLang="zh-CN" dirty="0" smtClean="0"/>
              <a:t>单击</a:t>
            </a:r>
            <a:r>
              <a:rPr lang="zh-CN" altLang="zh-CN" dirty="0"/>
              <a:t>“图像”</a:t>
            </a:r>
            <a:r>
              <a:rPr lang="en-US" altLang="zh-CN" dirty="0"/>
              <a:t>|</a:t>
            </a:r>
            <a:r>
              <a:rPr lang="zh-CN" altLang="zh-CN" dirty="0"/>
              <a:t>“画布大小”命令，弹出“画布大小”对话框，如图</a:t>
            </a:r>
            <a:r>
              <a:rPr lang="en-US" altLang="zh-CN" dirty="0"/>
              <a:t>5-15</a:t>
            </a:r>
            <a:r>
              <a:rPr lang="zh-CN" altLang="zh-CN" dirty="0"/>
              <a:t>所示，可以改变画布大小，同时对图像进行裁剪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   </a:t>
            </a:r>
            <a:r>
              <a:rPr lang="zh-CN" altLang="zh-CN" dirty="0" smtClean="0"/>
              <a:t>单击</a:t>
            </a:r>
            <a:r>
              <a:rPr lang="zh-CN" altLang="zh-CN" dirty="0"/>
              <a:t>“图像”</a:t>
            </a:r>
            <a:r>
              <a:rPr lang="en-US" altLang="zh-CN" dirty="0"/>
              <a:t>|</a:t>
            </a:r>
            <a:r>
              <a:rPr lang="zh-CN" altLang="zh-CN" dirty="0"/>
              <a:t>“图像旋转”</a:t>
            </a:r>
            <a:r>
              <a:rPr lang="en-US" altLang="zh-CN" dirty="0"/>
              <a:t>|XX</a:t>
            </a:r>
            <a:r>
              <a:rPr lang="zh-CN" altLang="zh-CN" dirty="0"/>
              <a:t>命令，即可按选定的方式旋转整幅图像。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650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72067" y="1196752"/>
            <a:ext cx="7408333" cy="4929411"/>
          </a:xfrm>
        </p:spPr>
        <p:txBody>
          <a:bodyPr>
            <a:normAutofit lnSpcReduction="10000"/>
          </a:bodyPr>
          <a:lstStyle/>
          <a:p>
            <a:pPr marL="274320" lvl="1"/>
            <a:r>
              <a:rPr lang="en-US" altLang="zh-CN" b="1" dirty="0"/>
              <a:t>5.3.2  </a:t>
            </a:r>
            <a:r>
              <a:rPr lang="zh-CN" altLang="zh-CN" b="1" dirty="0"/>
              <a:t>图像的显示</a:t>
            </a:r>
          </a:p>
          <a:p>
            <a:r>
              <a:rPr lang="en-US" altLang="zh-CN" b="1" dirty="0"/>
              <a:t>1</a:t>
            </a:r>
            <a:r>
              <a:rPr lang="zh-CN" altLang="zh-CN" b="1" dirty="0"/>
              <a:t>．缩放命令</a:t>
            </a:r>
          </a:p>
          <a:p>
            <a:pPr marL="0" indent="0">
              <a:buNone/>
            </a:pPr>
            <a:r>
              <a:rPr lang="en-US" altLang="zh-CN" dirty="0" smtClean="0"/>
              <a:t>    </a:t>
            </a:r>
            <a:r>
              <a:rPr lang="zh-CN" altLang="zh-CN" dirty="0" smtClean="0"/>
              <a:t>在</a:t>
            </a:r>
            <a:r>
              <a:rPr lang="zh-CN" altLang="zh-CN" dirty="0"/>
              <a:t>工具箱中选择缩放工具</a:t>
            </a:r>
            <a:r>
              <a:rPr lang="en-US" altLang="zh-CN" dirty="0"/>
              <a:t> </a:t>
            </a:r>
            <a:r>
              <a:rPr lang="zh-CN" altLang="zh-CN" dirty="0"/>
              <a:t>，光标在画面内显示为一个中心带加号的放大镜。单击图像，即可将图像成倍放大；按住</a:t>
            </a:r>
            <a:r>
              <a:rPr lang="en-US" altLang="zh-CN" dirty="0"/>
              <a:t>Alt</a:t>
            </a:r>
            <a:r>
              <a:rPr lang="zh-CN" altLang="zh-CN" dirty="0"/>
              <a:t>键的同时选择缩放工具</a:t>
            </a:r>
            <a:r>
              <a:rPr lang="en-US" altLang="zh-CN" dirty="0"/>
              <a:t> </a:t>
            </a:r>
            <a:r>
              <a:rPr lang="zh-CN" altLang="zh-CN" dirty="0"/>
              <a:t>，光标在画面内显示为一个中心带减号的放大镜，单击图像，即可将图像成倍减小。</a:t>
            </a:r>
          </a:p>
          <a:p>
            <a:pPr marL="0" indent="0">
              <a:buNone/>
            </a:pPr>
            <a:r>
              <a:rPr lang="en-US" altLang="zh-CN" dirty="0" smtClean="0"/>
              <a:t>   </a:t>
            </a:r>
            <a:r>
              <a:rPr lang="zh-CN" altLang="zh-CN" dirty="0" smtClean="0"/>
              <a:t>选择</a:t>
            </a:r>
            <a:r>
              <a:rPr lang="zh-CN" altLang="zh-CN" dirty="0"/>
              <a:t>缩放工具</a:t>
            </a:r>
            <a:r>
              <a:rPr lang="en-US" altLang="zh-CN" dirty="0"/>
              <a:t> </a:t>
            </a:r>
            <a:r>
              <a:rPr lang="zh-CN" altLang="zh-CN" dirty="0"/>
              <a:t>后，在工具栏属性窗口中单击“放大”按钮</a:t>
            </a:r>
            <a:r>
              <a:rPr lang="en-US" altLang="zh-CN" dirty="0"/>
              <a:t> </a:t>
            </a:r>
            <a:r>
              <a:rPr lang="zh-CN" altLang="zh-CN" dirty="0"/>
              <a:t>或“缩小”按钮</a:t>
            </a:r>
            <a:r>
              <a:rPr lang="en-US" altLang="zh-CN" dirty="0"/>
              <a:t> </a:t>
            </a:r>
            <a:r>
              <a:rPr lang="zh-CN" altLang="zh-CN" dirty="0"/>
              <a:t>，可实现同样的效果。</a:t>
            </a:r>
          </a:p>
          <a:p>
            <a:pPr marL="0" indent="0">
              <a:buNone/>
            </a:pPr>
            <a:r>
              <a:rPr lang="en-US" altLang="zh-CN" dirty="0" smtClean="0"/>
              <a:t>   </a:t>
            </a:r>
            <a:r>
              <a:rPr lang="zh-CN" altLang="zh-CN" dirty="0" smtClean="0"/>
              <a:t>我们</a:t>
            </a:r>
            <a:r>
              <a:rPr lang="zh-CN" altLang="zh-CN" dirty="0"/>
              <a:t>也可以选择“导航器”来缩放图像。打开菜单中的“窗口”</a:t>
            </a:r>
            <a:r>
              <a:rPr lang="en-US" altLang="zh-CN" dirty="0"/>
              <a:t>|</a:t>
            </a:r>
            <a:r>
              <a:rPr lang="zh-CN" altLang="zh-CN" dirty="0"/>
              <a:t>“导航器”命令，打开导航器面板，拖动底部滑块或单击“放大”按钮</a:t>
            </a:r>
            <a:r>
              <a:rPr lang="en-US" altLang="zh-CN" dirty="0"/>
              <a:t> </a:t>
            </a:r>
            <a:r>
              <a:rPr lang="zh-CN" altLang="zh-CN" dirty="0"/>
              <a:t>及“缩小”按钮</a:t>
            </a:r>
            <a:r>
              <a:rPr lang="en-US" altLang="zh-CN" dirty="0"/>
              <a:t> </a:t>
            </a:r>
            <a:r>
              <a:rPr lang="zh-CN" altLang="zh-CN" dirty="0"/>
              <a:t>，可放大或缩小图像。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9100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b="1" dirty="0" smtClean="0"/>
          </a:p>
          <a:p>
            <a:r>
              <a:rPr lang="en-US" altLang="zh-CN" b="1" dirty="0">
                <a:hlinkClick r:id="rId2" action="ppaction://hlinksldjump"/>
              </a:rPr>
              <a:t>5.1  Photoshop CS5</a:t>
            </a:r>
            <a:r>
              <a:rPr lang="zh-CN" altLang="zh-CN" b="1" dirty="0">
                <a:hlinkClick r:id="rId2" action="ppaction://hlinksldjump"/>
              </a:rPr>
              <a:t>色彩和图像处理基本知识</a:t>
            </a:r>
            <a:endParaRPr lang="zh-CN" altLang="zh-CN" b="1" dirty="0"/>
          </a:p>
          <a:p>
            <a:pPr marL="0" indent="0">
              <a:buNone/>
            </a:pPr>
            <a:endParaRPr lang="en-US" altLang="zh-CN" b="1" dirty="0" smtClean="0"/>
          </a:p>
          <a:p>
            <a:r>
              <a:rPr lang="en-US" altLang="zh-CN" b="1" dirty="0">
                <a:hlinkClick r:id="rId3" action="ppaction://hlinksldjump"/>
              </a:rPr>
              <a:t>5.2  Photoshop CS5</a:t>
            </a:r>
            <a:r>
              <a:rPr lang="zh-CN" altLang="zh-CN" b="1" dirty="0">
                <a:hlinkClick r:id="rId3" action="ppaction://hlinksldjump"/>
              </a:rPr>
              <a:t>工作环境</a:t>
            </a:r>
            <a:endParaRPr lang="zh-CN" altLang="zh-CN" b="1" dirty="0"/>
          </a:p>
          <a:p>
            <a:endParaRPr lang="en-US" altLang="zh-CN" b="1" dirty="0"/>
          </a:p>
          <a:p>
            <a:r>
              <a:rPr lang="en-US" altLang="zh-CN" b="1" dirty="0" smtClean="0">
                <a:hlinkClick r:id="rId4" action="ppaction://hlinksldjump"/>
              </a:rPr>
              <a:t>5.3  </a:t>
            </a:r>
            <a:r>
              <a:rPr lang="en-US" altLang="zh-CN" b="1" dirty="0">
                <a:hlinkClick r:id="rId4" action="ppaction://hlinksldjump"/>
              </a:rPr>
              <a:t>Photoshop CS5</a:t>
            </a:r>
            <a:r>
              <a:rPr lang="zh-CN" altLang="zh-CN" b="1" dirty="0">
                <a:hlinkClick r:id="rId4" action="ppaction://hlinksldjump"/>
              </a:rPr>
              <a:t>的基本操作</a:t>
            </a:r>
            <a:endParaRPr lang="zh-CN" altLang="zh-CN" b="1" dirty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b="1" dirty="0"/>
              <a:t>第</a:t>
            </a:r>
            <a:r>
              <a:rPr lang="en-US" altLang="zh-CN" b="1" dirty="0"/>
              <a:t>5</a:t>
            </a:r>
            <a:r>
              <a:rPr lang="zh-CN" altLang="zh-CN" b="1" dirty="0"/>
              <a:t>章</a:t>
            </a:r>
            <a:r>
              <a:rPr lang="en-US" altLang="zh-CN" b="1" dirty="0"/>
              <a:t>  Photoshop CS5</a:t>
            </a:r>
            <a:r>
              <a:rPr lang="zh-CN" altLang="zh-CN" b="1" dirty="0"/>
              <a:t>基础入门</a:t>
            </a:r>
            <a:br>
              <a:rPr lang="zh-CN" altLang="zh-CN" b="1" dirty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07452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/>
              <a:t>2</a:t>
            </a:r>
            <a:r>
              <a:rPr lang="zh-CN" altLang="zh-CN" b="1" dirty="0"/>
              <a:t>．常用快捷键</a:t>
            </a:r>
          </a:p>
          <a:p>
            <a:pPr marL="0" indent="0">
              <a:buNone/>
            </a:pPr>
            <a:r>
              <a:rPr lang="en-US" altLang="zh-CN" dirty="0" smtClean="0"/>
              <a:t>   </a:t>
            </a:r>
            <a:r>
              <a:rPr lang="zh-CN" altLang="zh-CN" dirty="0" smtClean="0"/>
              <a:t>同时</a:t>
            </a:r>
            <a:r>
              <a:rPr lang="zh-CN" altLang="zh-CN" dirty="0"/>
              <a:t>按下</a:t>
            </a:r>
            <a:r>
              <a:rPr lang="en-US" altLang="zh-CN" dirty="0"/>
              <a:t>Ctrl</a:t>
            </a:r>
            <a:r>
              <a:rPr lang="zh-CN" altLang="zh-CN" dirty="0"/>
              <a:t>和</a:t>
            </a:r>
            <a:r>
              <a:rPr lang="en-US" altLang="zh-CN" dirty="0"/>
              <a:t>+</a:t>
            </a:r>
            <a:r>
              <a:rPr lang="zh-CN" altLang="zh-CN" dirty="0"/>
              <a:t>键可放大图像，按下</a:t>
            </a:r>
            <a:r>
              <a:rPr lang="en-US" altLang="zh-CN" dirty="0"/>
              <a:t>Ctrl</a:t>
            </a:r>
            <a:r>
              <a:rPr lang="zh-CN" altLang="zh-CN" dirty="0"/>
              <a:t>和</a:t>
            </a:r>
            <a:r>
              <a:rPr lang="en-US" altLang="zh-CN" dirty="0"/>
              <a:t>- </a:t>
            </a:r>
            <a:r>
              <a:rPr lang="zh-CN" altLang="zh-CN" dirty="0"/>
              <a:t>键可缩小图像。这种缩放以图像中心为基准点进行。</a:t>
            </a:r>
          </a:p>
          <a:p>
            <a:r>
              <a:rPr lang="en-US" altLang="zh-CN" b="1" dirty="0"/>
              <a:t>3</a:t>
            </a:r>
            <a:r>
              <a:rPr lang="zh-CN" altLang="zh-CN" b="1" dirty="0"/>
              <a:t>．抓手工具</a:t>
            </a:r>
          </a:p>
          <a:p>
            <a:pPr marL="0" indent="0">
              <a:buNone/>
            </a:pPr>
            <a:r>
              <a:rPr lang="en-US" altLang="zh-CN" dirty="0" smtClean="0"/>
              <a:t>   </a:t>
            </a:r>
            <a:r>
              <a:rPr lang="zh-CN" altLang="zh-CN" dirty="0" smtClean="0"/>
              <a:t>当</a:t>
            </a:r>
            <a:r>
              <a:rPr lang="zh-CN" altLang="zh-CN" dirty="0"/>
              <a:t>图像显示比例较大，图像窗口不能完全显示整幅画面时，可选择抓手工具</a:t>
            </a:r>
            <a:r>
              <a:rPr lang="en-US" altLang="zh-CN" dirty="0"/>
              <a:t> </a:t>
            </a:r>
            <a:r>
              <a:rPr lang="zh-CN" altLang="zh-CN" dirty="0"/>
              <a:t>来拖移画面，以查看图像不同的部位。</a:t>
            </a: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0355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5.3.3  </a:t>
            </a:r>
            <a:r>
              <a:rPr lang="zh-CN" altLang="zh-CN" b="1" dirty="0"/>
              <a:t>辅助工具的使用</a:t>
            </a:r>
          </a:p>
          <a:p>
            <a:r>
              <a:rPr lang="en-US" altLang="zh-CN" b="1" dirty="0"/>
              <a:t>1</a:t>
            </a:r>
            <a:r>
              <a:rPr lang="zh-CN" altLang="zh-CN" b="1" dirty="0"/>
              <a:t>．单位和标尺的设置</a:t>
            </a:r>
          </a:p>
          <a:p>
            <a:pPr marL="0" indent="0">
              <a:buNone/>
            </a:pPr>
            <a:r>
              <a:rPr lang="en-US" altLang="zh-CN" dirty="0" smtClean="0"/>
              <a:t>    </a:t>
            </a:r>
            <a:r>
              <a:rPr lang="zh-CN" altLang="zh-CN" dirty="0" smtClean="0"/>
              <a:t>选择</a:t>
            </a:r>
            <a:r>
              <a:rPr lang="zh-CN" altLang="zh-CN" dirty="0"/>
              <a:t>“视图”</a:t>
            </a:r>
            <a:r>
              <a:rPr lang="en-US" altLang="zh-CN" dirty="0"/>
              <a:t>|</a:t>
            </a:r>
            <a:r>
              <a:rPr lang="zh-CN" altLang="zh-CN" dirty="0"/>
              <a:t>“标尺”命令或按快捷键</a:t>
            </a:r>
            <a:r>
              <a:rPr lang="en-US" altLang="zh-CN" dirty="0" err="1"/>
              <a:t>Ctrl+R</a:t>
            </a:r>
            <a:r>
              <a:rPr lang="zh-CN" altLang="zh-CN" dirty="0"/>
              <a:t>，可以显示或隐藏</a:t>
            </a:r>
            <a:r>
              <a:rPr lang="zh-CN" altLang="zh-CN" dirty="0" smtClean="0"/>
              <a:t>标尺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b="1" dirty="0" smtClean="0"/>
              <a:t>2</a:t>
            </a:r>
            <a:r>
              <a:rPr lang="zh-CN" altLang="zh-CN" b="1" dirty="0"/>
              <a:t>．参考线、网格和切片</a:t>
            </a:r>
          </a:p>
          <a:p>
            <a:pPr marL="0" indent="0">
              <a:buNone/>
            </a:pPr>
            <a:r>
              <a:rPr lang="zh-CN" altLang="zh-CN" dirty="0"/>
              <a:t>选择“编辑”</a:t>
            </a:r>
            <a:r>
              <a:rPr lang="en-US" altLang="zh-CN" dirty="0"/>
              <a:t>|</a:t>
            </a:r>
            <a:r>
              <a:rPr lang="zh-CN" altLang="zh-CN" dirty="0"/>
              <a:t>“首选项”</a:t>
            </a:r>
            <a:r>
              <a:rPr lang="en-US" altLang="zh-CN" dirty="0"/>
              <a:t>|</a:t>
            </a:r>
            <a:r>
              <a:rPr lang="zh-CN" altLang="zh-CN" dirty="0"/>
              <a:t>“参考线、网格和切片”命令，弹</a:t>
            </a:r>
            <a:r>
              <a:rPr lang="zh-CN" altLang="zh-CN" dirty="0" smtClean="0"/>
              <a:t>出对话框</a:t>
            </a:r>
            <a:r>
              <a:rPr lang="zh-CN" altLang="zh-CN" dirty="0"/>
              <a:t>，在其中可以设置相应的参数，以修改各类辅助线的颜色和样式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2867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/>
              <a:t>3</a:t>
            </a:r>
            <a:r>
              <a:rPr lang="zh-CN" altLang="zh-CN" b="1" dirty="0"/>
              <a:t>．还原操作、返回</a:t>
            </a:r>
            <a:r>
              <a:rPr lang="en-US" altLang="zh-CN" b="1" dirty="0"/>
              <a:t>/</a:t>
            </a:r>
            <a:r>
              <a:rPr lang="zh-CN" altLang="zh-CN" b="1" dirty="0"/>
              <a:t>向前操作和历史记录面板</a:t>
            </a: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390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/>
              <a:t>5.1  Photoshop CS5</a:t>
            </a:r>
            <a:r>
              <a:rPr lang="zh-CN" altLang="zh-CN" b="1" dirty="0"/>
              <a:t>色彩和图像处理基本知识</a:t>
            </a:r>
          </a:p>
          <a:p>
            <a:pPr lvl="1"/>
            <a:r>
              <a:rPr lang="en-US" altLang="zh-CN" b="1" dirty="0"/>
              <a:t>5.1.1  </a:t>
            </a:r>
            <a:r>
              <a:rPr lang="zh-CN" altLang="zh-CN" b="1" dirty="0"/>
              <a:t>像素与图像分辨率</a:t>
            </a:r>
          </a:p>
          <a:p>
            <a:pPr lvl="1"/>
            <a:r>
              <a:rPr lang="en-US" altLang="zh-CN" b="1" dirty="0"/>
              <a:t>5.1.2  </a:t>
            </a:r>
            <a:r>
              <a:rPr lang="zh-CN" altLang="zh-CN" b="1" dirty="0"/>
              <a:t>位图与矢量图</a:t>
            </a:r>
          </a:p>
          <a:p>
            <a:pPr lvl="1"/>
            <a:r>
              <a:rPr lang="en-US" altLang="zh-CN" b="1" dirty="0"/>
              <a:t>5.1.3  </a:t>
            </a:r>
            <a:r>
              <a:rPr lang="zh-CN" altLang="zh-CN" b="1" dirty="0"/>
              <a:t>图像的颜色模式</a:t>
            </a:r>
          </a:p>
          <a:p>
            <a:pPr lvl="1"/>
            <a:r>
              <a:rPr lang="en-US" altLang="zh-CN" b="1" dirty="0"/>
              <a:t>5.1.4  </a:t>
            </a:r>
            <a:r>
              <a:rPr lang="zh-CN" altLang="zh-CN" b="1" dirty="0"/>
              <a:t>图像的文件格式</a:t>
            </a: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5378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72067" y="1628800"/>
            <a:ext cx="7408333" cy="4497363"/>
          </a:xfrm>
        </p:spPr>
        <p:txBody>
          <a:bodyPr>
            <a:normAutofit/>
          </a:bodyPr>
          <a:lstStyle/>
          <a:p>
            <a:pPr marL="274320" lvl="1"/>
            <a:r>
              <a:rPr lang="en-US" altLang="zh-CN" b="1" dirty="0"/>
              <a:t>5.1.1  </a:t>
            </a:r>
            <a:r>
              <a:rPr lang="zh-CN" altLang="zh-CN" b="1" dirty="0"/>
              <a:t>像素与图像分辨率</a:t>
            </a:r>
          </a:p>
          <a:p>
            <a:pPr marL="0" indent="0">
              <a:buNone/>
            </a:pPr>
            <a:r>
              <a:rPr lang="en-US" altLang="zh-CN" b="1" dirty="0"/>
              <a:t>1</a:t>
            </a:r>
            <a:r>
              <a:rPr lang="zh-CN" altLang="zh-CN" b="1" dirty="0"/>
              <a:t>．像素</a:t>
            </a:r>
          </a:p>
          <a:p>
            <a:pPr marL="0" indent="0">
              <a:buNone/>
            </a:pPr>
            <a:r>
              <a:rPr lang="zh-CN" altLang="zh-CN" dirty="0"/>
              <a:t>像素是图像的基本单位。图像是由许多个小方块组成的，每一个小方块就是一个像素，每一个像素只显示一种颜色</a:t>
            </a:r>
            <a:r>
              <a:rPr lang="zh-CN" altLang="zh-CN" dirty="0" smtClean="0"/>
              <a:t>。文件</a:t>
            </a:r>
            <a:r>
              <a:rPr lang="zh-CN" altLang="zh-CN" dirty="0"/>
              <a:t>包含的像素越多，文件量就越大，图像品质就越好。</a:t>
            </a:r>
          </a:p>
          <a:p>
            <a:pPr marL="0" indent="0">
              <a:buNone/>
            </a:pPr>
            <a:r>
              <a:rPr lang="en-US" altLang="zh-CN" b="1" dirty="0"/>
              <a:t>2</a:t>
            </a:r>
            <a:r>
              <a:rPr lang="zh-CN" altLang="zh-CN" b="1" dirty="0"/>
              <a:t>．分辨率</a:t>
            </a:r>
          </a:p>
          <a:p>
            <a:pPr marL="0" indent="0">
              <a:buNone/>
            </a:pPr>
            <a:r>
              <a:rPr lang="zh-CN" altLang="zh-CN" dirty="0"/>
              <a:t>分辨率是用于描述图像文件信息的术语。在</a:t>
            </a:r>
            <a:r>
              <a:rPr lang="en-US" altLang="zh-CN" dirty="0"/>
              <a:t>Photoshop CS5</a:t>
            </a:r>
            <a:r>
              <a:rPr lang="zh-CN" altLang="zh-CN" dirty="0"/>
              <a:t>中，图像上每单位长度所能显示的像素数目称为图像的分辨率，其单位为像素</a:t>
            </a:r>
            <a:r>
              <a:rPr lang="en-US" altLang="zh-CN" dirty="0"/>
              <a:t>/</a:t>
            </a:r>
            <a:r>
              <a:rPr lang="zh-CN" altLang="zh-CN" dirty="0"/>
              <a:t>英寸或是像素</a:t>
            </a:r>
            <a:r>
              <a:rPr lang="en-US" altLang="zh-CN" dirty="0"/>
              <a:t>/</a:t>
            </a:r>
            <a:r>
              <a:rPr lang="zh-CN" altLang="zh-CN" dirty="0"/>
              <a:t>厘米。</a:t>
            </a: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04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72067" y="2132856"/>
            <a:ext cx="7408333" cy="3993307"/>
          </a:xfrm>
        </p:spPr>
        <p:txBody>
          <a:bodyPr/>
          <a:lstStyle/>
          <a:p>
            <a:r>
              <a:rPr lang="en-US" altLang="zh-CN" b="1" dirty="0"/>
              <a:t>5.1.2  </a:t>
            </a:r>
            <a:r>
              <a:rPr lang="zh-CN" altLang="zh-CN" b="1" dirty="0"/>
              <a:t>位图与矢量图</a:t>
            </a:r>
          </a:p>
          <a:p>
            <a:r>
              <a:rPr lang="en-US" altLang="zh-CN" b="1" dirty="0"/>
              <a:t>1</a:t>
            </a:r>
            <a:r>
              <a:rPr lang="zh-CN" altLang="zh-CN" b="1" dirty="0"/>
              <a:t>．位图</a:t>
            </a:r>
          </a:p>
          <a:p>
            <a:r>
              <a:rPr lang="zh-CN" altLang="zh-CN" dirty="0"/>
              <a:t>位图也叫点阵图，它由像素或点的网格</a:t>
            </a:r>
            <a:r>
              <a:rPr lang="zh-CN" altLang="zh-CN" dirty="0" smtClean="0"/>
              <a:t>组成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293096"/>
            <a:ext cx="1657350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293096"/>
            <a:ext cx="1714500" cy="143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1181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/>
              <a:t>2</a:t>
            </a:r>
            <a:r>
              <a:rPr lang="zh-CN" altLang="zh-CN" b="1" dirty="0"/>
              <a:t>．矢量图</a:t>
            </a:r>
          </a:p>
          <a:p>
            <a:r>
              <a:rPr lang="zh-CN" altLang="zh-CN" dirty="0"/>
              <a:t>矢量图是用数学方式描述的曲线及曲线围成的色块制作的图形，它们是在计算机内部中表示成一系列的</a:t>
            </a:r>
            <a:r>
              <a:rPr lang="zh-CN" altLang="zh-CN" dirty="0" smtClean="0"/>
              <a:t>数值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149080"/>
            <a:ext cx="4869085" cy="198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051" name="Picture 3" descr="image00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8317" y="4118879"/>
            <a:ext cx="1320800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8164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/>
              <a:t>5.1.3  </a:t>
            </a:r>
            <a:r>
              <a:rPr lang="zh-CN" altLang="zh-CN" b="1" dirty="0"/>
              <a:t>图像的颜色模式</a:t>
            </a:r>
          </a:p>
          <a:p>
            <a:r>
              <a:rPr lang="en-US" altLang="zh-CN" b="1" dirty="0"/>
              <a:t>1</a:t>
            </a:r>
            <a:r>
              <a:rPr lang="zh-CN" altLang="zh-CN" b="1" dirty="0"/>
              <a:t>．</a:t>
            </a:r>
            <a:r>
              <a:rPr lang="en-US" altLang="zh-CN" b="1" dirty="0"/>
              <a:t>RGB</a:t>
            </a:r>
            <a:r>
              <a:rPr lang="zh-CN" altLang="zh-CN" b="1" dirty="0"/>
              <a:t>颜色</a:t>
            </a:r>
            <a:r>
              <a:rPr lang="zh-CN" altLang="zh-CN" b="1" dirty="0" smtClean="0"/>
              <a:t>模式</a:t>
            </a:r>
            <a:endParaRPr lang="en-US" altLang="zh-CN" b="1" dirty="0" smtClean="0"/>
          </a:p>
          <a:p>
            <a:r>
              <a:rPr lang="en-US" altLang="zh-CN" b="1" dirty="0" smtClean="0"/>
              <a:t>2</a:t>
            </a:r>
            <a:r>
              <a:rPr lang="zh-CN" altLang="zh-CN" b="1" dirty="0"/>
              <a:t>．</a:t>
            </a:r>
            <a:r>
              <a:rPr lang="en-US" altLang="zh-CN" b="1" dirty="0"/>
              <a:t>CMYK</a:t>
            </a:r>
            <a:r>
              <a:rPr lang="zh-CN" altLang="zh-CN" b="1" dirty="0"/>
              <a:t>模式</a:t>
            </a:r>
          </a:p>
          <a:p>
            <a:r>
              <a:rPr lang="en-US" altLang="zh-CN" b="1" dirty="0"/>
              <a:t>3</a:t>
            </a:r>
            <a:r>
              <a:rPr lang="zh-CN" altLang="zh-CN" b="1" dirty="0"/>
              <a:t>．</a:t>
            </a:r>
            <a:r>
              <a:rPr lang="en-US" altLang="zh-CN" b="1" dirty="0"/>
              <a:t>HSB</a:t>
            </a:r>
            <a:r>
              <a:rPr lang="zh-CN" altLang="zh-CN" b="1" dirty="0"/>
              <a:t>颜色模式</a:t>
            </a:r>
          </a:p>
          <a:p>
            <a:r>
              <a:rPr lang="en-US" altLang="zh-CN" b="1" dirty="0"/>
              <a:t>4</a:t>
            </a:r>
            <a:r>
              <a:rPr lang="zh-CN" altLang="zh-CN" b="1" dirty="0"/>
              <a:t>．</a:t>
            </a:r>
            <a:r>
              <a:rPr lang="en-US" altLang="zh-CN" b="1" dirty="0"/>
              <a:t>Lab</a:t>
            </a:r>
            <a:r>
              <a:rPr lang="zh-CN" altLang="zh-CN" b="1" dirty="0"/>
              <a:t>颜色模式</a:t>
            </a:r>
          </a:p>
          <a:p>
            <a:r>
              <a:rPr lang="en-US" altLang="zh-CN" b="1" dirty="0"/>
              <a:t>5</a:t>
            </a:r>
            <a:r>
              <a:rPr lang="zh-CN" altLang="zh-CN" b="1" dirty="0"/>
              <a:t>．灰度模式</a:t>
            </a: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8170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755576" y="1196753"/>
            <a:ext cx="7732381" cy="4824536"/>
          </a:xfrm>
        </p:spPr>
        <p:txBody>
          <a:bodyPr>
            <a:normAutofit/>
          </a:bodyPr>
          <a:lstStyle/>
          <a:p>
            <a:r>
              <a:rPr lang="en-US" altLang="zh-CN" b="1" dirty="0"/>
              <a:t>5.1.4  </a:t>
            </a:r>
            <a:r>
              <a:rPr lang="zh-CN" altLang="zh-CN" b="1" dirty="0"/>
              <a:t>图像的文件</a:t>
            </a:r>
            <a:r>
              <a:rPr lang="zh-CN" altLang="zh-CN" b="1" dirty="0" smtClean="0"/>
              <a:t>格式</a:t>
            </a:r>
            <a:endParaRPr lang="en-US" altLang="zh-CN" b="1" dirty="0" smtClean="0"/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</a:t>
            </a:r>
            <a:r>
              <a:rPr lang="en-US" altLang="zh-CN" dirty="0"/>
              <a:t>PSD</a:t>
            </a:r>
            <a:r>
              <a:rPr lang="zh-CN" altLang="zh-CN" dirty="0"/>
              <a:t>格式和</a:t>
            </a:r>
            <a:r>
              <a:rPr lang="en-US" altLang="zh-CN" dirty="0"/>
              <a:t>PDD</a:t>
            </a:r>
            <a:r>
              <a:rPr lang="zh-CN" altLang="zh-CN" dirty="0"/>
              <a:t>格式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PSD</a:t>
            </a:r>
            <a:r>
              <a:rPr lang="zh-CN" altLang="zh-CN" dirty="0"/>
              <a:t>格式和</a:t>
            </a:r>
            <a:r>
              <a:rPr lang="en-US" altLang="zh-CN" dirty="0"/>
              <a:t>PDD</a:t>
            </a:r>
            <a:r>
              <a:rPr lang="zh-CN" altLang="zh-CN" dirty="0"/>
              <a:t>格式是</a:t>
            </a:r>
            <a:r>
              <a:rPr lang="en-US" altLang="zh-CN" dirty="0"/>
              <a:t>Photoshop</a:t>
            </a:r>
            <a:r>
              <a:rPr lang="zh-CN" altLang="zh-CN" dirty="0"/>
              <a:t>软件自身生成的文件格式，是唯一能支持全部图像色彩模式的格式。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</a:t>
            </a:r>
            <a:r>
              <a:rPr lang="en-US" altLang="zh-CN" dirty="0"/>
              <a:t>TIFF</a:t>
            </a:r>
            <a:r>
              <a:rPr lang="zh-CN" altLang="zh-CN" dirty="0"/>
              <a:t>（</a:t>
            </a:r>
            <a:r>
              <a:rPr lang="en-US" altLang="zh-CN" dirty="0"/>
              <a:t>Tag Image File Format</a:t>
            </a:r>
            <a:r>
              <a:rPr lang="zh-CN" altLang="zh-CN" dirty="0"/>
              <a:t>，也叫</a:t>
            </a:r>
            <a:r>
              <a:rPr lang="en-US" altLang="zh-CN" dirty="0"/>
              <a:t>TIF</a:t>
            </a:r>
            <a:r>
              <a:rPr lang="zh-CN" altLang="zh-CN" dirty="0"/>
              <a:t>）</a:t>
            </a:r>
            <a:r>
              <a:rPr lang="zh-CN" altLang="zh-CN" dirty="0" smtClean="0"/>
              <a:t>格式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 smtClean="0"/>
              <a:t>      TIFF</a:t>
            </a:r>
            <a:r>
              <a:rPr lang="zh-CN" altLang="zh-CN" dirty="0"/>
              <a:t>（标记图像文件格式）用于在应用程序之间和计算机平台之间交换文件。</a:t>
            </a:r>
            <a:endParaRPr lang="en-US" altLang="zh-CN" dirty="0" smtClean="0"/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</a:t>
            </a:r>
            <a:r>
              <a:rPr lang="en-US" altLang="zh-CN" dirty="0"/>
              <a:t>GIF</a:t>
            </a:r>
            <a:r>
              <a:rPr lang="zh-CN" altLang="zh-CN" dirty="0"/>
              <a:t>（</a:t>
            </a:r>
            <a:r>
              <a:rPr lang="en-US" altLang="zh-CN" dirty="0"/>
              <a:t>Graphic Interchange Format</a:t>
            </a:r>
            <a:r>
              <a:rPr lang="zh-CN" altLang="zh-CN" dirty="0"/>
              <a:t>）</a:t>
            </a:r>
            <a:r>
              <a:rPr lang="zh-CN" altLang="zh-CN" dirty="0" smtClean="0"/>
              <a:t>格式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      GIF</a:t>
            </a:r>
            <a:r>
              <a:rPr lang="zh-CN" altLang="zh-CN" dirty="0"/>
              <a:t>图像文件格式是</a:t>
            </a:r>
            <a:r>
              <a:rPr lang="en-US" altLang="zh-CN" dirty="0"/>
              <a:t>CompuServe</a:t>
            </a:r>
            <a:r>
              <a:rPr lang="zh-CN" altLang="zh-CN" dirty="0"/>
              <a:t>提供的一种格式。此格式可以进行</a:t>
            </a:r>
            <a:r>
              <a:rPr lang="en-US" altLang="zh-CN" dirty="0"/>
              <a:t>LZW</a:t>
            </a:r>
            <a:r>
              <a:rPr lang="zh-CN" altLang="zh-CN" dirty="0"/>
              <a:t>压缩，从而使图像文件占用较少的磁盘空间。</a:t>
            </a:r>
            <a:r>
              <a:rPr lang="en-US" altLang="zh-CN" dirty="0"/>
              <a:t>GIF</a:t>
            </a:r>
            <a:r>
              <a:rPr lang="zh-CN" altLang="zh-CN" dirty="0"/>
              <a:t>格式支持</a:t>
            </a:r>
            <a:r>
              <a:rPr lang="en-US" altLang="zh-CN" dirty="0"/>
              <a:t>BMP</a:t>
            </a:r>
            <a:r>
              <a:rPr lang="zh-CN" altLang="zh-CN" dirty="0"/>
              <a:t>、灰度和索引颜色等色彩模式。 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066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</a:t>
            </a:r>
            <a:r>
              <a:rPr lang="en-US" altLang="zh-CN" dirty="0"/>
              <a:t>JPEG</a:t>
            </a:r>
            <a:r>
              <a:rPr lang="zh-CN" altLang="zh-CN" dirty="0"/>
              <a:t>（</a:t>
            </a:r>
            <a:r>
              <a:rPr lang="en-US" altLang="zh-CN" dirty="0"/>
              <a:t>Joint Photographic Experts Group</a:t>
            </a:r>
            <a:r>
              <a:rPr lang="zh-CN" altLang="zh-CN" dirty="0"/>
              <a:t>）格式</a:t>
            </a:r>
            <a:endParaRPr lang="en-US" altLang="zh-CN" dirty="0"/>
          </a:p>
          <a:p>
            <a:r>
              <a:rPr lang="en-US" altLang="zh-CN" dirty="0"/>
              <a:t>JPEG</a:t>
            </a:r>
            <a:r>
              <a:rPr lang="zh-CN" altLang="zh-CN" dirty="0"/>
              <a:t>图像文件格式主要用于图像预览及超文本文档，如</a:t>
            </a:r>
            <a:r>
              <a:rPr lang="en-US" altLang="zh-CN" dirty="0"/>
              <a:t>HTML</a:t>
            </a:r>
            <a:r>
              <a:rPr lang="zh-CN" altLang="zh-CN" dirty="0"/>
              <a:t>文档等。该格式支持</a:t>
            </a:r>
            <a:r>
              <a:rPr lang="en-US" altLang="zh-CN" dirty="0"/>
              <a:t>RGB</a:t>
            </a:r>
            <a:r>
              <a:rPr lang="zh-CN" altLang="zh-CN" dirty="0"/>
              <a:t>、</a:t>
            </a:r>
            <a:r>
              <a:rPr lang="en-US" altLang="zh-CN" dirty="0"/>
              <a:t>CMYK</a:t>
            </a:r>
            <a:r>
              <a:rPr lang="zh-CN" altLang="zh-CN" dirty="0"/>
              <a:t>及灰度等色彩模式。</a:t>
            </a:r>
            <a:endParaRPr lang="en-US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5</a:t>
            </a:r>
            <a:r>
              <a:rPr lang="zh-CN" altLang="zh-CN" dirty="0"/>
              <a:t>）</a:t>
            </a:r>
            <a:r>
              <a:rPr lang="en-US" altLang="zh-CN" dirty="0"/>
              <a:t>BMP</a:t>
            </a:r>
            <a:r>
              <a:rPr lang="zh-CN" altLang="zh-CN" dirty="0"/>
              <a:t>（</a:t>
            </a:r>
            <a:r>
              <a:rPr lang="en-US" altLang="zh-CN" dirty="0"/>
              <a:t>Bitmap</a:t>
            </a:r>
            <a:r>
              <a:rPr lang="zh-CN" altLang="zh-CN" dirty="0"/>
              <a:t>）格式</a:t>
            </a:r>
            <a:endParaRPr lang="en-US" altLang="zh-CN" dirty="0"/>
          </a:p>
          <a:p>
            <a:r>
              <a:rPr lang="en-US" altLang="zh-CN" dirty="0"/>
              <a:t>BMP</a:t>
            </a:r>
            <a:r>
              <a:rPr lang="zh-CN" altLang="zh-CN" dirty="0"/>
              <a:t>（位图格式）是</a:t>
            </a:r>
            <a:r>
              <a:rPr lang="en-US" altLang="zh-CN" dirty="0"/>
              <a:t>DOS</a:t>
            </a:r>
            <a:r>
              <a:rPr lang="zh-CN" altLang="zh-CN" dirty="0"/>
              <a:t>和</a:t>
            </a:r>
            <a:r>
              <a:rPr lang="en-US" altLang="zh-CN" dirty="0"/>
              <a:t>Windows</a:t>
            </a:r>
            <a:r>
              <a:rPr lang="zh-CN" altLang="zh-CN" dirty="0"/>
              <a:t>兼容计算机系统的标准</a:t>
            </a:r>
            <a:r>
              <a:rPr lang="en-US" altLang="zh-CN" dirty="0"/>
              <a:t>Windows</a:t>
            </a:r>
            <a:r>
              <a:rPr lang="zh-CN" altLang="zh-CN" dirty="0"/>
              <a:t>图像格式。</a:t>
            </a:r>
            <a:r>
              <a:rPr lang="en-US" altLang="zh-CN" dirty="0"/>
              <a:t>BMP</a:t>
            </a:r>
            <a:r>
              <a:rPr lang="zh-CN" altLang="zh-CN" dirty="0"/>
              <a:t>格式支持</a:t>
            </a:r>
            <a:r>
              <a:rPr lang="en-US" altLang="zh-CN" dirty="0"/>
              <a:t>RGB</a:t>
            </a:r>
            <a:r>
              <a:rPr lang="zh-CN" altLang="zh-CN" dirty="0"/>
              <a:t>、索引颜色、灰度和位图颜色模式，但不支持</a:t>
            </a:r>
            <a:r>
              <a:rPr lang="en-US" altLang="zh-CN" dirty="0"/>
              <a:t>Alpha</a:t>
            </a:r>
            <a:r>
              <a:rPr lang="zh-CN" altLang="zh-CN" dirty="0"/>
              <a:t>通道。</a:t>
            </a:r>
            <a:endParaRPr lang="zh-CN" altLang="zh-CN" b="1" dirty="0"/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656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48</TotalTime>
  <Words>1002</Words>
  <Application>Microsoft Office PowerPoint</Application>
  <PresentationFormat>全屏显示(4:3)</PresentationFormat>
  <Paragraphs>84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波形</vt:lpstr>
      <vt:lpstr>第5章  Photoshop CS5基础入门 </vt:lpstr>
      <vt:lpstr>第5章  Photoshop CS5基础入门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5</cp:revision>
  <dcterms:created xsi:type="dcterms:W3CDTF">2013-12-27T07:20:25Z</dcterms:created>
  <dcterms:modified xsi:type="dcterms:W3CDTF">2013-12-27T08:19:31Z</dcterms:modified>
</cp:coreProperties>
</file>