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40"/>
  </p:notesMasterIdLst>
  <p:sldIdLst>
    <p:sldId id="272" r:id="rId5"/>
    <p:sldId id="282" r:id="rId6"/>
    <p:sldId id="340" r:id="rId7"/>
    <p:sldId id="341" r:id="rId8"/>
    <p:sldId id="339" r:id="rId9"/>
    <p:sldId id="338" r:id="rId10"/>
    <p:sldId id="354" r:id="rId11"/>
    <p:sldId id="352" r:id="rId12"/>
    <p:sldId id="337" r:id="rId13"/>
    <p:sldId id="355" r:id="rId14"/>
    <p:sldId id="336" r:id="rId15"/>
    <p:sldId id="331" r:id="rId16"/>
    <p:sldId id="356" r:id="rId17"/>
    <p:sldId id="347" r:id="rId18"/>
    <p:sldId id="327" r:id="rId19"/>
    <p:sldId id="357" r:id="rId20"/>
    <p:sldId id="332" r:id="rId21"/>
    <p:sldId id="330" r:id="rId22"/>
    <p:sldId id="329" r:id="rId23"/>
    <p:sldId id="358" r:id="rId24"/>
    <p:sldId id="348" r:id="rId25"/>
    <p:sldId id="328" r:id="rId26"/>
    <p:sldId id="318" r:id="rId27"/>
    <p:sldId id="326" r:id="rId28"/>
    <p:sldId id="325" r:id="rId29"/>
    <p:sldId id="349" r:id="rId30"/>
    <p:sldId id="319" r:id="rId31"/>
    <p:sldId id="317" r:id="rId32"/>
    <p:sldId id="320" r:id="rId33"/>
    <p:sldId id="321" r:id="rId34"/>
    <p:sldId id="359" r:id="rId35"/>
    <p:sldId id="350" r:id="rId36"/>
    <p:sldId id="266" r:id="rId37"/>
    <p:sldId id="315" r:id="rId38"/>
    <p:sldId id="345" r:id="rId3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056B1-AABC-4B0F-B4EF-408126F6BA2A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5485-C63A-4CE6-BD7E-C91D8DE0EA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75485-C63A-4CE6-BD7E-C91D8DE0EA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95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GB7258-2012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75485-C63A-4CE6-BD7E-C91D8DE0EA0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98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2507914"/>
            <a:ext cx="7992888" cy="665867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项目一</a:t>
            </a:r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   </a:t>
            </a:r>
            <a:r>
              <a:rPr lang="zh-CN" altLang="en-US" sz="4000" dirty="0" smtClean="0">
                <a:solidFill>
                  <a:schemeClr val="tx1"/>
                </a:solidFill>
                <a:latin typeface="Adobe 黑体 Std R" pitchFamily="34" charset="-122"/>
                <a:ea typeface="Adobe 黑体 Std R" pitchFamily="34" charset="-122"/>
              </a:rPr>
              <a:t>汽车使用条件及性能指标</a:t>
            </a:r>
            <a:endParaRPr lang="zh-CN" altLang="en-US" sz="4000" dirty="0">
              <a:solidFill>
                <a:schemeClr val="tx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3383252" y="4371950"/>
            <a:ext cx="214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主讲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刁立福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7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552" y="1779662"/>
            <a:ext cx="8136904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719138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道路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等级</a:t>
            </a:r>
          </a:p>
          <a:p>
            <a:pPr indent="804863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我国公路分为五个等级</a:t>
            </a:r>
            <a:r>
              <a:rPr lang="zh-CN" altLang="en-US" sz="28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：高速公路、一级公路、二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级</a:t>
            </a:r>
            <a:r>
              <a:rPr lang="zh-CN" altLang="en-US" sz="28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公路、三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级</a:t>
            </a:r>
            <a:r>
              <a:rPr lang="zh-CN" altLang="en-US" sz="28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公路、四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级公路</a:t>
            </a:r>
            <a:r>
              <a:rPr lang="zh-CN" altLang="en-US" sz="2800" dirty="0">
                <a:solidFill>
                  <a:srgbClr val="000000"/>
                </a:solidFill>
                <a:latin typeface="Tahoma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079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11560" y="928559"/>
            <a:ext cx="8280920" cy="221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 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影响公路使用质量</a:t>
            </a:r>
            <a:r>
              <a:rPr lang="zh-CN" altLang="en-US" sz="28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和汽车使用效率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的线路主要技术特性，在水平面内是曲线段的平曲线半径，在纵断面内是纵坡、纵坡长度、竖曲线半径，在横断面内是车道宽度、车道数和路肩宽度等。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934925" y="457183"/>
            <a:ext cx="3673079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31825" fontAlgn="base">
              <a:lnSpc>
                <a:spcPct val="105000"/>
              </a:lnSpc>
              <a:spcAft>
                <a:spcPct val="0"/>
              </a:spcAft>
              <a:buClr>
                <a:srgbClr val="0066CC"/>
              </a:buClr>
              <a:buSzPct val="120000"/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技术特性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047" y="3291830"/>
            <a:ext cx="2928866" cy="176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261735" y="2283718"/>
            <a:ext cx="388843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5000"/>
              </a:lnSpc>
              <a:buFont typeface="Arial" pitchFamily="34" charset="0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公路养护水平评价指标：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5000"/>
              </a:lnSpc>
              <a:buFont typeface="Arial" pitchFamily="34" charset="0"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好路率和养护水平综合值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528" y="1419622"/>
            <a:ext cx="2890535" cy="49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5000"/>
              </a:lnSpc>
              <a:spcAft>
                <a:spcPct val="0"/>
              </a:spcAft>
              <a:buClr>
                <a:srgbClr val="0066CC"/>
              </a:buClr>
              <a:buSzPct val="120000"/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公路养护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水平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67" y="627534"/>
            <a:ext cx="4742313" cy="311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5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1259632" y="1779662"/>
            <a:ext cx="6426994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5000"/>
              </a:lnSpc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1)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好路率</a:t>
            </a:r>
          </a:p>
          <a:p>
            <a:pPr marL="0" indent="0" algn="just">
              <a:buFont typeface="Arial" pitchFamily="34" charset="0"/>
              <a:buNone/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好路率计算公式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Q = [( 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+L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)/L]×100%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L-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公路总里程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优等里程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良等里程</a:t>
            </a:r>
          </a:p>
        </p:txBody>
      </p:sp>
    </p:spTree>
    <p:extLst>
      <p:ext uri="{BB962C8B-B14F-4D97-AF65-F5344CB8AC3E}">
        <p14:creationId xmlns:p14="http://schemas.microsoft.com/office/powerpoint/2010/main" val="57212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1619672" y="915566"/>
            <a:ext cx="5760640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31825" algn="just">
              <a:buFont typeface="Wingdings" panose="05000000000000000000" pitchFamily="2" charset="2"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2)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养护质量综合值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marL="0" indent="631825" algn="just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养护质量综合值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的计算式：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P=( 4L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+ 3L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+ 2L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+ 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)∕L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en-US" altLang="zh-CN" sz="24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 --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公路总里程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优等公路里程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良等公路里程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次等公路里程</a:t>
            </a:r>
          </a:p>
          <a:p>
            <a:pPr algn="just">
              <a:buFont typeface="Wingdings" panose="05000000000000000000" pitchFamily="2" charset="2"/>
              <a:buNone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400" baseline="-25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CH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差等公路里程</a:t>
            </a:r>
          </a:p>
        </p:txBody>
      </p:sp>
    </p:spTree>
    <p:extLst>
      <p:ext uri="{BB962C8B-B14F-4D97-AF65-F5344CB8AC3E}">
        <p14:creationId xmlns:p14="http://schemas.microsoft.com/office/powerpoint/2010/main" val="102458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27584" y="2643758"/>
            <a:ext cx="65678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31825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路面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养护质量对汽车使用性能影响</a:t>
            </a:r>
          </a:p>
        </p:txBody>
      </p:sp>
    </p:spTree>
    <p:extLst>
      <p:ext uri="{BB962C8B-B14F-4D97-AF65-F5344CB8AC3E}">
        <p14:creationId xmlns:p14="http://schemas.microsoft.com/office/powerpoint/2010/main" val="425659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1259632" y="1131590"/>
            <a:ext cx="655987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）对汽车油耗的影响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公路养护水平与油耗之间呈指数方程关系，即：</a:t>
            </a:r>
          </a:p>
          <a:p>
            <a:pPr marL="0" indent="0" algn="ctr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en-US" altLang="zh-CN" i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Q = Ae</a:t>
            </a:r>
            <a:r>
              <a:rPr lang="en-US" altLang="zh-CN" i="1" kern="0" baseline="30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i="1" kern="0" baseline="30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Bx</a:t>
            </a:r>
            <a:endParaRPr lang="en-US" altLang="zh-CN" i="1" kern="0" baseline="30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en-US" altLang="zh-CN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：一定车速下汽车等速百公里油耗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（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L/100km)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X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：路面分值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tabLst>
                <a:tab pos="2022872" algn="l"/>
              </a:tabLst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：回归系数</a:t>
            </a:r>
            <a:endParaRPr lang="zh-CN" altLang="en-US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93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83568" y="1347614"/>
            <a:ext cx="7668344" cy="264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eaLnBrk="1" hangingPunct="1"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）对汽车维护费用的影响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CN" altLang="en-US" b="1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公路养护水平与车辆维护费用之间呈对数方程关系，即：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i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=0.2265-0.1586ln</a:t>
            </a:r>
            <a:r>
              <a:rPr lang="en-US" altLang="zh-CN" i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i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每公里维护费用（元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/km)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i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道路养护综合值</a:t>
            </a:r>
          </a:p>
        </p:txBody>
      </p:sp>
    </p:spTree>
    <p:extLst>
      <p:ext uri="{BB962C8B-B14F-4D97-AF65-F5344CB8AC3E}">
        <p14:creationId xmlns:p14="http://schemas.microsoft.com/office/powerpoint/2010/main" val="10550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539552" y="1347614"/>
            <a:ext cx="7632848" cy="279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eaLnBrk="1" hangingPunct="1"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）对汽车大修里程的影响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公路养护水平与车辆大修里程之间呈线性方程关系，即：</a:t>
            </a:r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Y=29.909+0.6374X</a:t>
            </a:r>
            <a:endParaRPr lang="en-US" altLang="zh-CN" i="1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Y-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汽车大修里程（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en-US" altLang="zh-CN" kern="0" baseline="30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km)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X-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好路率（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%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239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83568" y="1203598"/>
            <a:ext cx="7205194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719138" eaLnBrk="1" hangingPunct="1">
              <a:lnSpc>
                <a:spcPct val="125000"/>
              </a:lnSpc>
              <a:buClr>
                <a:srgbClr val="9966FF"/>
              </a:buClr>
              <a:buFont typeface="Wingdings" panose="05000000000000000000" pitchFamily="2" charset="2"/>
              <a:buNone/>
              <a:tabLst>
                <a:tab pos="4167188" algn="l"/>
              </a:tabLs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运输条件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是指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运输对象的特点和要求所决定的影响车辆使用的各种因素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03648" y="497163"/>
            <a:ext cx="2753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>
                <a:srgbClr val="9966FF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E4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三、运输条件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15766"/>
            <a:ext cx="2790825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12" y="2715766"/>
            <a:ext cx="31051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4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任务一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汽车使用条件</a:t>
            </a:r>
          </a:p>
        </p:txBody>
      </p:sp>
      <p:pic>
        <p:nvPicPr>
          <p:cNvPr id="5" name="Picture 5" descr="jt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75606"/>
            <a:ext cx="4932040" cy="370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18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11560" y="1131590"/>
            <a:ext cx="820891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719138" eaLnBrk="1" hangingPunct="1">
              <a:lnSpc>
                <a:spcPct val="125000"/>
              </a:lnSpc>
              <a:buClr>
                <a:srgbClr val="9966FF"/>
              </a:buClr>
              <a:buFont typeface="Wingdings" panose="05000000000000000000" pitchFamily="2" charset="2"/>
              <a:buNone/>
              <a:tabLst>
                <a:tab pos="4167188" algn="l"/>
              </a:tabLst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条件主要包括货物类别、货物运量、货运距离、装卸条件、运输类型和组织特点。客运基本要求是为旅客提供最佳的方便性。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859782"/>
            <a:ext cx="28765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7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83568" y="1707654"/>
            <a:ext cx="7848872" cy="213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货运</a:t>
            </a:r>
          </a:p>
          <a:p>
            <a:pPr indent="63182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）货物的分类及适用的车辆类型</a:t>
            </a:r>
          </a:p>
          <a:p>
            <a:pPr indent="631825" algn="just" fontAlgn="base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/>
            </a:pP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货物：指从接受承运起到送交收货人止的所有商品或物资。</a:t>
            </a:r>
          </a:p>
        </p:txBody>
      </p:sp>
    </p:spTree>
    <p:extLst>
      <p:ext uri="{BB962C8B-B14F-4D97-AF65-F5344CB8AC3E}">
        <p14:creationId xmlns:p14="http://schemas.microsoft.com/office/powerpoint/2010/main" val="24162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539552" y="1059582"/>
            <a:ext cx="820876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algn="just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按装卸方法分类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b="1" kern="0" dirty="0" smtClean="0">
                <a:solidFill>
                  <a:srgbClr val="FFF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货物按装卸方法可分为堆积、计件和罐装三类。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对堆积装卸的货物，宜于采用自卸汽车运输。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对可计个数的货物，可采用普通栏板式货车、厢式货车及保温式货车运输。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对于无包装的液体货物，通常采用自卸罐车运输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22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67544" y="915566"/>
            <a:ext cx="813690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algn="just" eaLnBrk="1" hangingPunct="1"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按运输和保管条件分类</a:t>
            </a:r>
            <a:r>
              <a:rPr lang="zh-CN" altLang="en-US" sz="2800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 marL="0" indent="631825" algn="just" eaLnBrk="1" hangingPunct="1">
              <a:lnSpc>
                <a:spcPct val="125000"/>
              </a:lnSpc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运输和保管条件分，货物可分为普通货物和特殊货物。</a:t>
            </a: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　　普通货物是指在运输过程中无特殊要求，可用普通车箱运输的货物。</a:t>
            </a: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　　特殊货物是指在运输过程中，必须采取特别措施，才能保证完好无损的承运货物。特殊货物包括特大、沉重、危险和易腐的货物。</a:t>
            </a:r>
          </a:p>
        </p:txBody>
      </p:sp>
    </p:spTree>
    <p:extLst>
      <p:ext uri="{BB962C8B-B14F-4D97-AF65-F5344CB8AC3E}">
        <p14:creationId xmlns:p14="http://schemas.microsoft.com/office/powerpoint/2010/main" val="348057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683568" y="1995686"/>
            <a:ext cx="756084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按货物批量分类</a:t>
            </a:r>
          </a:p>
          <a:p>
            <a:pPr marL="0" indent="631825" algn="just" eaLnBrk="1" hangingPunct="1">
              <a:lnSpc>
                <a:spcPct val="125000"/>
              </a:lnSpc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一次托运货物的数量，可分为小批（零担）和大批</a:t>
            </a:r>
            <a:r>
              <a:rPr lang="en-US" altLang="zh-CN" kern="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大宗</a:t>
            </a:r>
            <a:r>
              <a:rPr lang="en-US" altLang="zh-CN" kern="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货物。</a:t>
            </a:r>
          </a:p>
        </p:txBody>
      </p:sp>
    </p:spTree>
    <p:extLst>
      <p:ext uri="{BB962C8B-B14F-4D97-AF65-F5344CB8AC3E}">
        <p14:creationId xmlns:p14="http://schemas.microsoft.com/office/powerpoint/2010/main" val="213375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611560" y="1275606"/>
            <a:ext cx="813690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货运量</a:t>
            </a:r>
          </a:p>
          <a:p>
            <a:pPr marL="0" indent="631825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货物运距</a:t>
            </a:r>
          </a:p>
          <a:p>
            <a:pPr marL="0" indent="631825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货物装卸条件</a:t>
            </a: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sz="1800" b="1" kern="0" dirty="0" smtClean="0">
                <a:solidFill>
                  <a:srgbClr val="FFFF4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kern="0" dirty="0">
                <a:latin typeface="黑体" panose="02010609060101010101" pitchFamily="49" charset="-122"/>
                <a:ea typeface="黑体" panose="02010609060101010101" pitchFamily="49" charset="-122"/>
              </a:rPr>
              <a:t>货物装卸条件决定了汽车装卸作业的停歇时间、装卸货的劳动量和费用，从而影响汽车的运输生产率及运输成本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8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87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 bwMode="auto">
          <a:xfrm>
            <a:off x="1235426" y="771550"/>
            <a:ext cx="6535341" cy="52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货运类型与组织特点</a:t>
            </a:r>
            <a:endParaRPr lang="zh-CN" altLang="en-US" sz="28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1043608" y="1293665"/>
            <a:ext cx="7552321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31825" algn="just" fontAlgn="base">
              <a:lnSpc>
                <a:spcPct val="135000"/>
              </a:lnSpc>
              <a:spcAft>
                <a:spcPct val="0"/>
              </a:spcAft>
              <a:buClr>
                <a:schemeClr val="hlink"/>
              </a:buClr>
              <a:buNone/>
            </a:pPr>
            <a:r>
              <a:rPr lang="en-US" altLang="zh-CN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货物运输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类型有多种分类方法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，如：短途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货运、长途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货运；城市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货运、城间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货运；营运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货运、自用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货运；分散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货运、集中货运等。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43608" y="2807676"/>
            <a:ext cx="7552322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631825" algn="just" fontAlgn="base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/>
            </a:pPr>
            <a:r>
              <a:rPr lang="en-US" altLang="zh-CN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货物运输</a:t>
            </a:r>
            <a:r>
              <a:rPr lang="zh-CN" altLang="en-US" sz="2400" kern="0" dirty="0">
                <a:latin typeface="黑体" panose="02010609060101010101" pitchFamily="49" charset="-122"/>
                <a:ea typeface="黑体" panose="02010609060101010101" pitchFamily="49" charset="-122"/>
              </a:rPr>
              <a:t>组织特点主要取决于车辆运行路线。往复式、环形式和汇集式运行路线。</a:t>
            </a:r>
          </a:p>
        </p:txBody>
      </p:sp>
    </p:spTree>
    <p:extLst>
      <p:ext uri="{BB962C8B-B14F-4D97-AF65-F5344CB8AC3E}">
        <p14:creationId xmlns:p14="http://schemas.microsoft.com/office/powerpoint/2010/main" val="110129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4331"/>
            <a:ext cx="5076825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23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55526"/>
            <a:ext cx="6101954" cy="450175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84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241" y="195263"/>
            <a:ext cx="4913709" cy="461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3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1260825" y="1563638"/>
            <a:ext cx="7344816" cy="1080120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719138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大家思考一下：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有哪些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条件影响汽车的使用效果？ 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199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23678"/>
            <a:ext cx="4959261" cy="3137491"/>
          </a:xfrm>
          <a:prstGeom prst="rect">
            <a:avLst/>
          </a:prstGeom>
        </p:spPr>
      </p:pic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67544" y="771550"/>
            <a:ext cx="8136904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algn="just" eaLnBrk="1" hangingPunct="1">
              <a:buFont typeface="Wingdings" panose="05000000000000000000" pitchFamily="2" charset="2"/>
              <a:buNone/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客运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客运分为市内客运和公路客运，各种客运应配备不同结构型式的客车。</a:t>
            </a:r>
          </a:p>
        </p:txBody>
      </p:sp>
    </p:spTree>
    <p:extLst>
      <p:ext uri="{BB962C8B-B14F-4D97-AF65-F5344CB8AC3E}">
        <p14:creationId xmlns:p14="http://schemas.microsoft.com/office/powerpoint/2010/main" val="409655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611560" y="411510"/>
            <a:ext cx="813690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）市内客运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市区公共汽车采用车厢式多站位车身，通道很宽，车门数目多，车厢地板较低。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667" y="17049"/>
            <a:ext cx="1536664" cy="97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75" y="2534163"/>
            <a:ext cx="3819525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2211710"/>
            <a:ext cx="40767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3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67544" y="466056"/>
            <a:ext cx="8496944" cy="196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31825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）公路客运</a:t>
            </a:r>
          </a:p>
          <a:p>
            <a:pPr marL="0" indent="0" algn="just" eaLnBrk="1" hangingPunct="1">
              <a:lnSpc>
                <a:spcPct val="125000"/>
              </a:lnSpc>
              <a:buFont typeface="Wingdings" panose="05000000000000000000" pitchFamily="2" charset="2"/>
              <a:buNone/>
            </a:pPr>
            <a:r>
              <a:rPr lang="zh-CN" altLang="en-US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公路客运客车要求有较高的行驶速度和旅客乘坐舒适性。通常座位宽大舒适、椅背倾斜可调、车门数目少、其他辅助设备齐全。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95686"/>
            <a:ext cx="4464496" cy="298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8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33100" y="453082"/>
            <a:ext cx="32109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 dirty="0">
                <a:solidFill>
                  <a:srgbClr val="E4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四、汽车运用水平</a:t>
            </a: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 bwMode="auto">
          <a:xfrm>
            <a:off x="258991" y="1640889"/>
            <a:ext cx="4752528" cy="308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en-US" altLang="zh-CN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</a:t>
            </a:r>
            <a:r>
              <a:rPr lang="zh-CN" altLang="en-US" sz="2800" kern="0" dirty="0">
                <a:latin typeface="黑体" panose="02010609060101010101" pitchFamily="49" charset="-122"/>
                <a:ea typeface="黑体" panose="02010609060101010101" pitchFamily="49" charset="-122"/>
              </a:rPr>
              <a:t>运用水平主要</a:t>
            </a: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包括：</a:t>
            </a:r>
            <a:endParaRPr lang="en-US" altLang="zh-CN" sz="2800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驾驶员</a:t>
            </a:r>
            <a:r>
              <a:rPr lang="zh-CN" altLang="en-US" sz="2800" kern="0" dirty="0">
                <a:latin typeface="黑体" panose="02010609060101010101" pitchFamily="49" charset="-122"/>
                <a:ea typeface="黑体" panose="02010609060101010101" pitchFamily="49" charset="-122"/>
              </a:rPr>
              <a:t>的驾驶操作技术水平</a:t>
            </a: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800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汽车运输</a:t>
            </a:r>
            <a:r>
              <a:rPr lang="zh-CN" altLang="en-US" sz="2800" kern="0" dirty="0">
                <a:latin typeface="黑体" panose="02010609060101010101" pitchFamily="49" charset="-122"/>
                <a:ea typeface="黑体" panose="02010609060101010101" pitchFamily="49" charset="-122"/>
              </a:rPr>
              <a:t>组织管理水平</a:t>
            </a: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800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汽车维修水平、</a:t>
            </a:r>
            <a:endParaRPr lang="en-US" altLang="zh-CN" sz="2800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汽车运行材料</a:t>
            </a:r>
            <a:r>
              <a:rPr lang="zh-CN" altLang="en-US" sz="2800" kern="0" dirty="0">
                <a:latin typeface="黑体" panose="02010609060101010101" pitchFamily="49" charset="-122"/>
                <a:ea typeface="黑体" panose="02010609060101010101" pitchFamily="49" charset="-122"/>
              </a:rPr>
              <a:t>供应水平。</a:t>
            </a:r>
          </a:p>
        </p:txBody>
      </p:sp>
      <p:pic>
        <p:nvPicPr>
          <p:cNvPr id="4" name="Picture 2" descr="qinrench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713" y="538979"/>
            <a:ext cx="2369501" cy="177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958" y="2863447"/>
            <a:ext cx="2934419" cy="158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40" y="2863447"/>
            <a:ext cx="1197421" cy="99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407" y="4155868"/>
            <a:ext cx="816533" cy="86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上传图片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791" y="4395489"/>
            <a:ext cx="1413220" cy="65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1403648" y="1347614"/>
            <a:ext cx="669674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五、汽车运行技术条件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机动车运行安全技术条件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汽车危险货物运输规则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特种货物运输运行技术条件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特殊条件下车辆运行技术条件</a:t>
            </a:r>
          </a:p>
        </p:txBody>
      </p:sp>
    </p:spTree>
    <p:extLst>
      <p:ext uri="{BB962C8B-B14F-4D97-AF65-F5344CB8AC3E}">
        <p14:creationId xmlns:p14="http://schemas.microsoft.com/office/powerpoint/2010/main" val="2945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67544" y="1563638"/>
            <a:ext cx="8280920" cy="244827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lvl="0" indent="719138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什么是汽车使用条件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它主要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包括几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方面？</a:t>
            </a:r>
            <a:endParaRPr lang="en-US" altLang="zh-CN" sz="28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719138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公路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分哪些等级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 lvl="0" indent="719138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货运条件包括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哪些方面</a:t>
            </a:r>
            <a:r>
              <a:rPr lang="en-US" altLang="zh-CN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7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>
          <a:xfrm>
            <a:off x="251520" y="1635646"/>
            <a:ext cx="864096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9138">
              <a:lnSpc>
                <a:spcPct val="125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汽车使用条件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是指影响汽车完成运输工作的各类外界条件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，包括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800" dirty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气候条件、道路条件、运输条件</a:t>
            </a: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、汽车运用水平、汽车运行技术条件等。</a:t>
            </a:r>
            <a:endParaRPr lang="en-US" altLang="zh-CN" sz="28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83568" y="1419622"/>
            <a:ext cx="7272808" cy="55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b="1" dirty="0">
                <a:solidFill>
                  <a:srgbClr val="E4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一、气候</a:t>
            </a:r>
            <a:r>
              <a:rPr lang="zh-CN" altLang="en-US" sz="2800" b="1" dirty="0" smtClean="0">
                <a:solidFill>
                  <a:srgbClr val="E4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</a:t>
            </a:r>
            <a:endParaRPr lang="en-US" altLang="zh-CN" sz="2800" b="1" dirty="0" smtClean="0">
              <a:solidFill>
                <a:srgbClr val="E4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Rot="1" noChangeArrowheads="1"/>
          </p:cNvSpPr>
          <p:nvPr/>
        </p:nvSpPr>
        <p:spPr bwMode="auto">
          <a:xfrm>
            <a:off x="467544" y="1347614"/>
            <a:ext cx="8108591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719138" eaLnBrk="1" hangingPunct="1">
              <a:lnSpc>
                <a:spcPct val="125000"/>
              </a:lnSpc>
              <a:buFont typeface="Wingdings" panose="05000000000000000000" pitchFamily="2" charset="2"/>
              <a:buNone/>
              <a:tabLst>
                <a:tab pos="3830241" algn="l"/>
              </a:tabLst>
            </a:pPr>
            <a:r>
              <a:rPr lang="en-US" altLang="zh-CN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气温</a:t>
            </a:r>
          </a:p>
          <a:p>
            <a:pPr marL="0" indent="0" eaLnBrk="1" hangingPunct="1">
              <a:lnSpc>
                <a:spcPct val="125000"/>
              </a:lnSpc>
              <a:buNone/>
              <a:tabLst>
                <a:tab pos="3830241" algn="l"/>
              </a:tabLst>
            </a:pPr>
            <a:r>
              <a:rPr lang="zh-CN" altLang="en-US" sz="27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环境温度对汽车，特别对发动机的热工况影响很大。</a:t>
            </a:r>
          </a:p>
        </p:txBody>
      </p:sp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899592" y="1491630"/>
            <a:ext cx="66260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湿度</a:t>
            </a:r>
          </a:p>
          <a:p>
            <a:pPr indent="63182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零件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锈蚀、电器系统工作不可靠。</a:t>
            </a:r>
          </a:p>
        </p:txBody>
      </p:sp>
    </p:spTree>
    <p:extLst>
      <p:ext uri="{BB962C8B-B14F-4D97-AF65-F5344CB8AC3E}">
        <p14:creationId xmlns:p14="http://schemas.microsoft.com/office/powerpoint/2010/main" val="290601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67544" y="1851670"/>
            <a:ext cx="828092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5963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533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气候条件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对汽车结构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和使用提出了不同的要求。应根据具体气候和季节条件，使用相应结构的不同类型汽车，以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提高汽车与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气候的适应程度。</a:t>
            </a:r>
          </a:p>
        </p:txBody>
      </p:sp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971600" y="2427734"/>
            <a:ext cx="6588125" cy="53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804863"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二、道路条件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3428</TotalTime>
  <Words>849</Words>
  <Application>Microsoft Office PowerPoint</Application>
  <PresentationFormat>全屏显示(16:9)</PresentationFormat>
  <Paragraphs>97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Adobe 黑体 Std R</vt:lpstr>
      <vt:lpstr>黑体</vt:lpstr>
      <vt:lpstr>宋体</vt:lpstr>
      <vt:lpstr>Arial</vt:lpstr>
      <vt:lpstr>Calibri</vt:lpstr>
      <vt:lpstr>Tahoma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PowerPoint 演示文稿</vt:lpstr>
      <vt:lpstr>任务一  汽车使用条件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101</cp:revision>
  <dcterms:created xsi:type="dcterms:W3CDTF">2014-02-17T07:50:13Z</dcterms:created>
  <dcterms:modified xsi:type="dcterms:W3CDTF">2017-01-02T07:32:25Z</dcterms:modified>
</cp:coreProperties>
</file>