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BD0A5-2BBC-4F75-8052-1E72D91C6465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2C5BA-297A-4EBC-862A-6D6AD042A7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D616F-2404-4E20-9E92-8CF9405E4849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F603-523E-402A-A8BA-218FB4927E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490A-2D87-4BA7-8F08-89F30A926131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36A55-5FFB-4BCE-A4FC-876332966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F2706-4E33-4FA4-83C4-89EA4B3D3067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7A159-C2ED-49F5-8736-C65494CDD1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A8165-1380-4584-B42B-47749F007F00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83051-DE14-4A94-B2AF-76BF96480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EDBDC-AC60-43F2-A5C6-E2CCF1648C6C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0A988-78CA-435A-B70E-460215716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73F24-F9C6-40A2-A313-F66E304C4F07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6349-C644-4B5E-8DBC-5738D9D18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A0FFB-7B00-4D36-9EB6-C98B0A2770D9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BFF9-ABAB-4D72-A10B-454E47E6DC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8D36-046E-41A3-93F1-923FC5BEA975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CE5EC-3F95-4FF1-B0A5-CA171C5F8B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1D261-C512-4A36-81DD-11B188481A18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7EB25-19D4-48E7-8EF1-C3158A4CA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246D-3FB1-4F4E-9610-7B0AEFBFB3BA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2FE3D-FCFA-41A6-9421-71EAFE3C7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3E68F-E4A9-41FE-B18C-21C770691F1C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13AFD0-5022-4FA0-8763-DA30D02FF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2000" smtClean="0"/>
              <a:t>高等职业教育精品示范教材（信息安全系列）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zh-CN" altLang="en-US" sz="4000" smtClean="0"/>
          </a:p>
          <a:p>
            <a:pPr>
              <a:buFont typeface="Wingdings 2" pitchFamily="18" charset="2"/>
              <a:buNone/>
            </a:pPr>
            <a:r>
              <a:rPr lang="zh-CN" altLang="en-US" sz="4000" smtClean="0"/>
              <a:t>                 信息安全基础</a:t>
            </a:r>
          </a:p>
          <a:p>
            <a:pPr>
              <a:buFont typeface="Wingdings 2" pitchFamily="18" charset="2"/>
              <a:buNone/>
            </a:pPr>
            <a:r>
              <a:rPr lang="zh-CN" altLang="en-US" smtClean="0"/>
              <a:t>                        </a:t>
            </a:r>
            <a:r>
              <a:rPr lang="zh-CN" altLang="en-US" sz="2000" smtClean="0"/>
              <a:t>主  编  曹  敏  刘  艳</a:t>
            </a:r>
          </a:p>
          <a:p>
            <a:pPr>
              <a:buFont typeface="Wingdings 2" pitchFamily="18" charset="2"/>
              <a:buNone/>
            </a:pPr>
            <a:r>
              <a:rPr lang="zh-CN" altLang="en-US" sz="2000" smtClean="0"/>
              <a:t>                                    副主编  杨雅军  王爱菊</a:t>
            </a:r>
          </a:p>
          <a:p>
            <a:pPr>
              <a:buFont typeface="Wingdings 2" pitchFamily="18" charset="2"/>
              <a:buNone/>
            </a:pPr>
            <a:endParaRPr lang="zh-CN" altLang="en-US" sz="2000" smtClean="0"/>
          </a:p>
          <a:p>
            <a:pPr>
              <a:buFont typeface="Wingdings 2" pitchFamily="18" charset="2"/>
              <a:buNone/>
            </a:pPr>
            <a:endParaRPr lang="zh-CN" altLang="en-US" sz="2000" smtClean="0"/>
          </a:p>
          <a:p>
            <a:pPr>
              <a:buFont typeface="Wingdings 2" pitchFamily="18" charset="2"/>
              <a:buNone/>
            </a:pPr>
            <a:endParaRPr lang="zh-CN" altLang="en-US" sz="2000" smtClean="0"/>
          </a:p>
          <a:p>
            <a:pPr>
              <a:buFont typeface="Wingdings 2" pitchFamily="18" charset="2"/>
              <a:buNone/>
            </a:pPr>
            <a:endParaRPr lang="zh-CN" altLang="en-US" sz="2000" smtClean="0"/>
          </a:p>
          <a:p>
            <a:pPr>
              <a:buFont typeface="Wingdings 2" pitchFamily="18" charset="2"/>
              <a:buNone/>
            </a:pPr>
            <a:r>
              <a:rPr lang="zh-CN" altLang="en-US" sz="2000" smtClean="0"/>
              <a:t>                                       中国水利水电出版社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1.5 </a:t>
            </a:r>
            <a:r>
              <a:rPr lang="zh-CN" altLang="en-US" b="1" smtClean="0"/>
              <a:t>信息安全的评估标准</a:t>
            </a: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信息安全评估标准是信息安全评估的行动指南。可信的计算机系统安全评估标准（</a:t>
            </a:r>
            <a:r>
              <a:rPr lang="en-US" altLang="zh-CN" smtClean="0"/>
              <a:t>TCSEC</a:t>
            </a:r>
            <a:r>
              <a:rPr lang="zh-CN" altLang="zh-CN" smtClean="0"/>
              <a:t>）由美国国防部于</a:t>
            </a:r>
            <a:r>
              <a:rPr lang="en-US" altLang="zh-CN" smtClean="0"/>
              <a:t>1985</a:t>
            </a:r>
            <a:r>
              <a:rPr lang="zh-CN" altLang="zh-CN" smtClean="0"/>
              <a:t>年公布的，是计算机系统信息安全评估的第一个正式标准。它把计算机系统的安全分为</a:t>
            </a:r>
            <a:r>
              <a:rPr lang="en-US" altLang="zh-CN" smtClean="0"/>
              <a:t>4</a:t>
            </a:r>
            <a:r>
              <a:rPr lang="zh-CN" altLang="zh-CN" smtClean="0"/>
              <a:t>类、</a:t>
            </a:r>
            <a:r>
              <a:rPr lang="en-US" altLang="zh-CN" smtClean="0"/>
              <a:t>7</a:t>
            </a:r>
            <a:r>
              <a:rPr lang="zh-CN" altLang="zh-CN" smtClean="0"/>
              <a:t>个级别，对用户登录、授权管理、访问控制、审计跟踪、隐蔽通道分析、可信通道建立、安全检测、生命周期保障、文档写作、用户指南等内容提出了规范性要求。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1.5 </a:t>
            </a:r>
            <a:r>
              <a:rPr lang="zh-CN" altLang="en-US" b="1" smtClean="0"/>
              <a:t>信息安全的评估标准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我国主要是等同采用国际标准。公安部主持制定、国家质量技术监督局发布的中华人民共和国国家标准</a:t>
            </a:r>
            <a:r>
              <a:rPr lang="en-US" altLang="zh-CN" dirty="0"/>
              <a:t>GB17859-1999</a:t>
            </a:r>
            <a:r>
              <a:rPr lang="zh-CN" altLang="zh-CN" dirty="0"/>
              <a:t>《计算机信息系统安全保护等级划分准则》已正式颁布并实施。该准则将信息系统安全分为</a:t>
            </a:r>
            <a:r>
              <a:rPr lang="en-US" altLang="zh-CN" dirty="0"/>
              <a:t>5</a:t>
            </a:r>
            <a:r>
              <a:rPr lang="zh-CN" altLang="zh-CN" dirty="0"/>
              <a:t>个等级：自主保护级、系统审计保护级、安全标记保护级、结构化保护级和访问验证保护级。主要的安全考核指标有身份认证、自主访问控制、数据完整性、审计等，这些指标涵盖了不同级别的安全要求。</a:t>
            </a:r>
            <a:r>
              <a:rPr lang="en-US" altLang="zh-CN" dirty="0"/>
              <a:t>GB18336</a:t>
            </a:r>
            <a:r>
              <a:rPr lang="zh-CN" altLang="zh-CN" dirty="0"/>
              <a:t>也是等同采用</a:t>
            </a:r>
            <a:r>
              <a:rPr lang="en-US" altLang="zh-CN" dirty="0"/>
              <a:t>ISO 15408</a:t>
            </a:r>
            <a:r>
              <a:rPr lang="zh-CN" altLang="zh-CN" dirty="0"/>
              <a:t>标准。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/>
          <a:lstStyle/>
          <a:p>
            <a:r>
              <a:rPr lang="zh-CN" altLang="en-US" b="1" smtClean="0"/>
              <a:t>第</a:t>
            </a:r>
            <a:r>
              <a:rPr lang="en-US" altLang="zh-CN" b="1" smtClean="0"/>
              <a:t>1</a:t>
            </a:r>
            <a:r>
              <a:rPr lang="zh-CN" altLang="en-US" b="1" smtClean="0"/>
              <a:t>章    信息安全概述</a:t>
            </a: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本章简介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1042988" y="2276475"/>
            <a:ext cx="72009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Franklin Gothic Book"/>
                <a:ea typeface="黑体" pitchFamily="2" charset="-122"/>
              </a:rPr>
              <a:t>     </a:t>
            </a:r>
            <a:r>
              <a:rPr lang="zh-CN" altLang="zh-CN" sz="2400">
                <a:latin typeface="Franklin Gothic Book"/>
                <a:ea typeface="黑体" pitchFamily="2" charset="-122"/>
              </a:rPr>
              <a:t>本章主要介绍信息安全的概念及发展历史，介绍了信息安全体系的五类安全服务以及八类安全机制，指出了信息安全存在的主要威胁和防御策略，最后给出了信息安全的评估标准。</a:t>
            </a:r>
          </a:p>
          <a:p>
            <a:r>
              <a:rPr lang="zh-CN" altLang="zh-CN" sz="2400">
                <a:latin typeface="Franklin Gothic Book"/>
                <a:ea typeface="黑体" pitchFamily="2" charset="-122"/>
              </a:rPr>
              <a:t>通过本章的学习，使读者：</a:t>
            </a:r>
          </a:p>
          <a:p>
            <a:r>
              <a:rPr lang="zh-CN" altLang="zh-CN" sz="2400">
                <a:latin typeface="Franklin Gothic Book"/>
                <a:ea typeface="黑体" pitchFamily="2" charset="-122"/>
              </a:rPr>
              <a:t>（</a:t>
            </a:r>
            <a:r>
              <a:rPr lang="en-US" altLang="zh-CN" sz="2400">
                <a:latin typeface="Franklin Gothic Book"/>
                <a:ea typeface="黑体" pitchFamily="2" charset="-122"/>
              </a:rPr>
              <a:t>1</a:t>
            </a:r>
            <a:r>
              <a:rPr lang="zh-CN" altLang="zh-CN" sz="2400">
                <a:latin typeface="Franklin Gothic Book"/>
                <a:ea typeface="黑体" pitchFamily="2" charset="-122"/>
              </a:rPr>
              <a:t>）了解信息安全的概念和发展历史；</a:t>
            </a:r>
          </a:p>
          <a:p>
            <a:r>
              <a:rPr lang="zh-CN" altLang="zh-CN" sz="2400">
                <a:latin typeface="Franklin Gothic Book"/>
                <a:ea typeface="黑体" pitchFamily="2" charset="-122"/>
              </a:rPr>
              <a:t>（</a:t>
            </a:r>
            <a:r>
              <a:rPr lang="en-US" altLang="zh-CN" sz="2400">
                <a:latin typeface="Franklin Gothic Book"/>
                <a:ea typeface="黑体" pitchFamily="2" charset="-122"/>
              </a:rPr>
              <a:t>2</a:t>
            </a:r>
            <a:r>
              <a:rPr lang="zh-CN" altLang="zh-CN" sz="2400">
                <a:latin typeface="Franklin Gothic Book"/>
                <a:ea typeface="黑体" pitchFamily="2" charset="-122"/>
              </a:rPr>
              <a:t>）理解信息安全体系的五类安全服务以及八类安全机制；</a:t>
            </a:r>
          </a:p>
          <a:p>
            <a:r>
              <a:rPr lang="zh-CN" altLang="zh-CN" sz="2400">
                <a:latin typeface="Franklin Gothic Book"/>
                <a:ea typeface="黑体" pitchFamily="2" charset="-122"/>
              </a:rPr>
              <a:t>（</a:t>
            </a:r>
            <a:r>
              <a:rPr lang="en-US" altLang="zh-CN" sz="2400">
                <a:latin typeface="Franklin Gothic Book"/>
                <a:ea typeface="黑体" pitchFamily="2" charset="-122"/>
              </a:rPr>
              <a:t>3</a:t>
            </a:r>
            <a:r>
              <a:rPr lang="zh-CN" altLang="zh-CN" sz="2400">
                <a:latin typeface="Franklin Gothic Book"/>
                <a:ea typeface="黑体" pitchFamily="2" charset="-122"/>
              </a:rPr>
              <a:t>）了解信息安全存在的主要威胁和防御策略；</a:t>
            </a:r>
          </a:p>
          <a:p>
            <a:r>
              <a:rPr lang="zh-CN" altLang="zh-CN" sz="2400">
                <a:latin typeface="Franklin Gothic Book"/>
                <a:ea typeface="黑体" pitchFamily="2" charset="-122"/>
              </a:rPr>
              <a:t>（</a:t>
            </a:r>
            <a:r>
              <a:rPr lang="en-US" altLang="zh-CN" sz="2400">
                <a:latin typeface="Franklin Gothic Book"/>
                <a:ea typeface="黑体" pitchFamily="2" charset="-122"/>
              </a:rPr>
              <a:t>4</a:t>
            </a:r>
            <a:r>
              <a:rPr lang="zh-CN" altLang="zh-CN" sz="2400">
                <a:latin typeface="Franklin Gothic Book"/>
                <a:ea typeface="黑体" pitchFamily="2" charset="-122"/>
              </a:rPr>
              <a:t>）理解信息安全的评估标准。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1.1 </a:t>
            </a:r>
            <a:r>
              <a:rPr lang="zh-CN" altLang="en-US" b="1" smtClean="0"/>
              <a:t>信息安全的概念</a:t>
            </a:r>
            <a:endParaRPr lang="zh-CN" altLang="zh-CN" b="1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/>
              <a:t>1.1.1 </a:t>
            </a:r>
            <a:r>
              <a:rPr lang="zh-CN" altLang="en-US" b="1" smtClean="0"/>
              <a:t>信息安全的概念</a:t>
            </a:r>
            <a:endParaRPr lang="zh-CN" altLang="zh-CN" b="1" smtClean="0"/>
          </a:p>
          <a:p>
            <a:r>
              <a:rPr lang="zh-CN" altLang="zh-CN" sz="2400" smtClean="0"/>
              <a:t>信息是通过在数据上施加某些约定而赋予这些数据的特殊含义。</a:t>
            </a:r>
          </a:p>
          <a:p>
            <a:r>
              <a:rPr lang="en-US" altLang="zh-CN" smtClean="0"/>
              <a:t>1.1.2</a:t>
            </a:r>
            <a:r>
              <a:rPr lang="zh-CN" altLang="zh-CN" smtClean="0"/>
              <a:t>信息安全的含义</a:t>
            </a:r>
            <a:endParaRPr lang="en-US" altLang="zh-CN" smtClean="0"/>
          </a:p>
          <a:p>
            <a:r>
              <a:rPr lang="zh-CN" altLang="zh-CN" sz="2400" smtClean="0"/>
              <a:t>信息安全包括软件安全和数据安全，软件安全是指软件的防复制、防篡改、防非法执行等。数据安全是指计算机中的数据不被非法读出更改、删除等。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1.1 </a:t>
            </a:r>
            <a:r>
              <a:rPr lang="zh-CN" altLang="en-US" b="1" smtClean="0"/>
              <a:t>信息安全的概念</a:t>
            </a:r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信息安全的含义包含如下方面：</a:t>
            </a:r>
          </a:p>
          <a:p>
            <a:r>
              <a:rPr lang="en-US" altLang="zh-CN" sz="2400" smtClean="0"/>
              <a:t>1.</a:t>
            </a:r>
            <a:r>
              <a:rPr lang="zh-CN" altLang="zh-CN" sz="2400" smtClean="0"/>
              <a:t>信息的可靠性</a:t>
            </a:r>
          </a:p>
          <a:p>
            <a:r>
              <a:rPr lang="en-US" altLang="zh-CN" sz="2400" smtClean="0"/>
              <a:t>2.</a:t>
            </a:r>
            <a:r>
              <a:rPr lang="zh-CN" altLang="zh-CN" sz="2400" smtClean="0"/>
              <a:t>信息的可用性</a:t>
            </a:r>
          </a:p>
          <a:p>
            <a:r>
              <a:rPr lang="en-US" altLang="zh-CN" sz="2400" smtClean="0"/>
              <a:t>3.</a:t>
            </a:r>
            <a:r>
              <a:rPr lang="zh-CN" altLang="zh-CN" sz="2400" smtClean="0"/>
              <a:t>信息的保密性</a:t>
            </a:r>
          </a:p>
          <a:p>
            <a:r>
              <a:rPr lang="en-US" altLang="zh-CN" sz="2400" smtClean="0"/>
              <a:t>4.</a:t>
            </a:r>
            <a:r>
              <a:rPr lang="zh-CN" altLang="zh-CN" sz="2400" smtClean="0"/>
              <a:t>信息的完整性</a:t>
            </a:r>
          </a:p>
          <a:p>
            <a:r>
              <a:rPr lang="en-US" altLang="zh-CN" sz="2400" smtClean="0"/>
              <a:t>5.</a:t>
            </a:r>
            <a:r>
              <a:rPr lang="zh-CN" altLang="zh-CN" sz="2400" smtClean="0"/>
              <a:t>信息的不可抵赖性</a:t>
            </a:r>
          </a:p>
          <a:p>
            <a:r>
              <a:rPr lang="en-US" altLang="zh-CN" sz="2400" smtClean="0"/>
              <a:t>6.</a:t>
            </a:r>
            <a:r>
              <a:rPr lang="zh-CN" altLang="zh-CN" sz="2400" smtClean="0"/>
              <a:t>信息的可控性</a:t>
            </a:r>
          </a:p>
          <a:p>
            <a:r>
              <a:rPr lang="zh-CN" altLang="zh-CN" sz="2400" smtClean="0"/>
              <a:t>除此以外，信息安全还包括鉴别、审计追踪、身份认证、授权和访问控制、安全协议、密钥管理、可靠性等。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1.2 </a:t>
            </a:r>
            <a:r>
              <a:rPr lang="zh-CN" altLang="en-US" b="1" smtClean="0"/>
              <a:t>信息安全的发展历史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sz="2400" dirty="0"/>
              <a:t>在不同的发展时期，信息安全的侧重点和控制方式是有所不同的，大致说来，信息安全的发展过程经历了三个阶段。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sz="2400" dirty="0"/>
              <a:t>早在</a:t>
            </a:r>
            <a:r>
              <a:rPr lang="en-US" altLang="zh-CN" sz="2400" dirty="0"/>
              <a:t>20</a:t>
            </a:r>
            <a:r>
              <a:rPr lang="zh-CN" altLang="zh-CN" sz="2400" dirty="0"/>
              <a:t>世纪初期，通信技术还不发达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对</a:t>
            </a:r>
            <a:r>
              <a:rPr lang="zh-CN" altLang="zh-CN" sz="2400" dirty="0"/>
              <a:t>安全理论和技术的研究也只侧重于密码学，这一阶段的信息安全可以简单称为通信安全，即</a:t>
            </a:r>
            <a:r>
              <a:rPr lang="en-US" altLang="zh-CN" sz="2400" dirty="0"/>
              <a:t>COMSEC</a:t>
            </a:r>
            <a:r>
              <a:rPr lang="zh-CN" altLang="zh-CN" sz="2400" dirty="0"/>
              <a:t>（</a:t>
            </a:r>
            <a:r>
              <a:rPr lang="en-US" altLang="zh-CN" sz="2400" dirty="0"/>
              <a:t>Communication Security</a:t>
            </a:r>
            <a:r>
              <a:rPr lang="zh-CN" altLang="zh-CN" sz="2400" dirty="0"/>
              <a:t>）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sz="2400" dirty="0"/>
              <a:t>20</a:t>
            </a:r>
            <a:r>
              <a:rPr lang="zh-CN" altLang="zh-CN" sz="2400" dirty="0"/>
              <a:t>世纪</a:t>
            </a:r>
            <a:r>
              <a:rPr lang="en-US" altLang="zh-CN" sz="2400" dirty="0"/>
              <a:t>60</a:t>
            </a:r>
            <a:r>
              <a:rPr lang="zh-CN" altLang="zh-CN" sz="2400" dirty="0"/>
              <a:t>年代后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计算机</a:t>
            </a:r>
            <a:r>
              <a:rPr lang="zh-CN" altLang="zh-CN" sz="2400" dirty="0"/>
              <a:t>得到广泛应用，人们对安全的关注已经逐渐扩展为以保密性、完整性和可用性为目标的信息安全阶段，即</a:t>
            </a:r>
            <a:r>
              <a:rPr lang="en-US" altLang="zh-CN" sz="2400" dirty="0"/>
              <a:t>INFOSEC</a:t>
            </a:r>
            <a:r>
              <a:rPr lang="zh-CN" altLang="zh-CN" sz="2400" dirty="0"/>
              <a:t>（</a:t>
            </a:r>
            <a:r>
              <a:rPr lang="en-US" altLang="zh-CN" sz="2400" dirty="0"/>
              <a:t>Information Security</a:t>
            </a:r>
            <a:r>
              <a:rPr lang="zh-CN" altLang="zh-CN" sz="2400" dirty="0"/>
              <a:t>）。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sz="2400" dirty="0"/>
              <a:t>20</a:t>
            </a:r>
            <a:r>
              <a:rPr lang="zh-CN" altLang="zh-CN" sz="2400" dirty="0"/>
              <a:t>世纪</a:t>
            </a:r>
            <a:r>
              <a:rPr lang="en-US" altLang="zh-CN" sz="2400" dirty="0"/>
              <a:t>80</a:t>
            </a:r>
            <a:r>
              <a:rPr lang="zh-CN" altLang="zh-CN" sz="2400" dirty="0"/>
              <a:t>年代开始，由于互联网技术的飞速发展</a:t>
            </a:r>
            <a:r>
              <a:rPr lang="zh-CN" altLang="zh-CN" sz="2400" dirty="0" smtClean="0"/>
              <a:t>，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信息</a:t>
            </a:r>
            <a:r>
              <a:rPr lang="zh-CN" altLang="zh-CN" sz="2400" dirty="0"/>
              <a:t>安全的焦点从传统的保密性、完整性和可用性的原则衍生出了诸如可控性、抗抵赖性、真实性等其他的原则和目标，信息安全也转化为从整体角度考虑其体系建设的信息保障（</a:t>
            </a:r>
            <a:r>
              <a:rPr lang="en-US" altLang="zh-CN" sz="2400" dirty="0"/>
              <a:t>Information Assurance</a:t>
            </a:r>
            <a:r>
              <a:rPr lang="zh-CN" altLang="zh-CN" sz="2400" dirty="0"/>
              <a:t>）阶段。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zh-CN" sz="2400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1.3 </a:t>
            </a:r>
            <a:r>
              <a:rPr lang="zh-CN" altLang="en-US" b="1" smtClean="0"/>
              <a:t>信息系统安全体系结构</a:t>
            </a:r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smtClean="0"/>
              <a:t>OSI</a:t>
            </a:r>
            <a:r>
              <a:rPr lang="zh-CN" altLang="zh-CN" sz="2400" smtClean="0"/>
              <a:t>安全体系结构包括五类安全服务以及八类安全机制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r>
              <a:rPr lang="zh-CN" altLang="zh-CN" sz="2400" smtClean="0"/>
              <a:t>五类安全服务包括认证（鉴别）服务、访问控制服务、数据保密性服务、数据完整性服务和抗否认性服务。</a:t>
            </a:r>
          </a:p>
          <a:p>
            <a:r>
              <a:rPr lang="zh-CN" altLang="zh-CN" sz="2400" smtClean="0"/>
              <a:t>八大类安全机制包括加密机制、数据签名机制、访问控制机制、数据完整性机制、认证机制、业务流填充机制、路由控制机制、公正机制。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1.4 </a:t>
            </a:r>
            <a:r>
              <a:rPr lang="zh-CN" altLang="en-US" b="1" smtClean="0"/>
              <a:t>信息安全的防御策略</a:t>
            </a: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信息安全存在的主要威胁</a:t>
            </a:r>
            <a:endParaRPr lang="en-US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．失泄密</a:t>
            </a:r>
          </a:p>
          <a:p>
            <a:r>
              <a:rPr lang="en-US" altLang="zh-CN" smtClean="0"/>
              <a:t>2 .</a:t>
            </a:r>
            <a:r>
              <a:rPr lang="zh-CN" altLang="zh-CN" smtClean="0"/>
              <a:t>数据破坏</a:t>
            </a:r>
          </a:p>
          <a:p>
            <a:r>
              <a:rPr lang="en-US" altLang="zh-CN" smtClean="0"/>
              <a:t>3.</a:t>
            </a:r>
            <a:r>
              <a:rPr lang="zh-CN" altLang="zh-CN" smtClean="0"/>
              <a:t>计算机病毒</a:t>
            </a:r>
          </a:p>
          <a:p>
            <a:r>
              <a:rPr lang="en-US" altLang="zh-CN" smtClean="0"/>
              <a:t>4.</a:t>
            </a:r>
            <a:r>
              <a:rPr lang="zh-CN" altLang="zh-CN" smtClean="0"/>
              <a:t>网络入侵</a:t>
            </a:r>
          </a:p>
          <a:p>
            <a:r>
              <a:rPr lang="en-US" altLang="zh-CN" smtClean="0"/>
              <a:t>5.</a:t>
            </a:r>
            <a:r>
              <a:rPr lang="zh-CN" altLang="zh-CN" smtClean="0"/>
              <a:t>后门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x-none" altLang="zh-CN" b="1" dirty="0"/>
              <a:t>1.4.2 </a:t>
            </a:r>
            <a:r>
              <a:rPr lang="x-none" altLang="zh-CN" b="1" dirty="0" smtClean="0"/>
              <a:t>保障信息安全的主要防御策略</a:t>
            </a:r>
            <a:endParaRPr lang="zh-CN" altLang="en-US" dirty="0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本策略文件主要包括：物理安全策略、运行管理策略、信息安全策略、备份与恢复策略、应急计划和相应策略、计算机病毒与恶意代码防护策略、身份鉴别策略、访问控制策略、信息完整性保护策略、安全审计策略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1308</Words>
  <Application>Microsoft Office PowerPoint</Application>
  <PresentationFormat>全屏显示(4:3)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Franklin Gothic Book</vt:lpstr>
      <vt:lpstr>黑体</vt:lpstr>
      <vt:lpstr>Arial</vt:lpstr>
      <vt:lpstr>Franklin Gothic Medium</vt:lpstr>
      <vt:lpstr>微软雅黑</vt:lpstr>
      <vt:lpstr>Wingdings 2</vt:lpstr>
      <vt:lpstr>Calibri</vt:lpstr>
      <vt:lpstr>宋体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高等职业教育精品示范教材（信息安全系列）</vt:lpstr>
      <vt:lpstr>第1章    信息安全概述</vt:lpstr>
      <vt:lpstr>本章简介</vt:lpstr>
      <vt:lpstr>1.1 信息安全的概念</vt:lpstr>
      <vt:lpstr>1.1 信息安全的概念</vt:lpstr>
      <vt:lpstr>1.2 信息安全的发展历史</vt:lpstr>
      <vt:lpstr>1.3 信息系统安全体系结构</vt:lpstr>
      <vt:lpstr>1.4 信息安全的防御策略</vt:lpstr>
      <vt:lpstr>1.4.2 保障信息安全的主要防御策略</vt:lpstr>
      <vt:lpstr>1.5 信息安全的评估标准</vt:lpstr>
      <vt:lpstr>1.5 信息安全的评估标准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第1章信息安全概述</dc:title>
  <dc:creator>user</dc:creator>
  <cp:lastModifiedBy>Users</cp:lastModifiedBy>
  <cp:revision>6</cp:revision>
  <dcterms:created xsi:type="dcterms:W3CDTF">2015-06-10T00:07:44Z</dcterms:created>
  <dcterms:modified xsi:type="dcterms:W3CDTF">2015-07-27T06:42:20Z</dcterms:modified>
</cp:coreProperties>
</file>