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56" r:id="rId2"/>
    <p:sldId id="259" r:id="rId3"/>
    <p:sldId id="262" r:id="rId4"/>
    <p:sldId id="260" r:id="rId5"/>
    <p:sldId id="264" r:id="rId6"/>
    <p:sldId id="267" r:id="rId7"/>
    <p:sldId id="268" r:id="rId8"/>
    <p:sldId id="269" r:id="rId9"/>
    <p:sldId id="270" r:id="rId10"/>
    <p:sldId id="271" r:id="rId11"/>
    <p:sldId id="266" r:id="rId12"/>
    <p:sldId id="265" r:id="rId13"/>
    <p:sldId id="272" r:id="rId14"/>
    <p:sldId id="273" r:id="rId15"/>
    <p:sldId id="274" r:id="rId16"/>
    <p:sldId id="275" r:id="rId17"/>
    <p:sldId id="276" r:id="rId18"/>
    <p:sldId id="277" r:id="rId19"/>
    <p:sldId id="281" r:id="rId20"/>
    <p:sldId id="278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9" r:id="rId45"/>
    <p:sldId id="310" r:id="rId46"/>
    <p:sldId id="311" r:id="rId47"/>
    <p:sldId id="303" r:id="rId48"/>
    <p:sldId id="304" r:id="rId49"/>
    <p:sldId id="305" r:id="rId50"/>
    <p:sldId id="306" r:id="rId51"/>
    <p:sldId id="307" r:id="rId52"/>
    <p:sldId id="263" r:id="rId53"/>
    <p:sldId id="258" r:id="rId5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31FD7C5-4EDC-4CA7-B445-DAE013230DE3}" type="datetimeFigureOut">
              <a:rPr lang="zh-CN" altLang="en-US"/>
              <a:pPr>
                <a:defRPr/>
              </a:pPr>
              <a:t>2011-10-12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E0B986F-386F-4992-A6BB-E9C0BF12A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F51B-2227-4C97-AC83-43F0EDEEB2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FD13-B947-4A7C-BF89-E34A06B6F3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78727-00B2-4C1B-BCFE-8E3139163E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5949950"/>
            <a:ext cx="2133600" cy="35877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08725"/>
            <a:ext cx="2133600" cy="433388"/>
          </a:xfrm>
        </p:spPr>
        <p:txBody>
          <a:bodyPr/>
          <a:lstStyle>
            <a:lvl1pPr>
              <a:defRPr b="1"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2CBB94ED-2EE3-4841-ADE0-8A754277C1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2975F-A547-4E34-8B91-B1F220663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D0A7-EF7A-4160-94DC-E88B5C2708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03377-1EF1-492C-B28B-7F033D6A32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33EBE-B086-45BE-A523-B11793A7E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F4990-DE99-44D1-9429-C7112D8C5F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233D-3FD8-4B97-876C-608A85EF73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FD603-CEC2-44B0-81D7-B487385337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8015F313-EF32-429A-9BF3-3842A568D6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黑体" pitchFamily="2" charset="-122"/>
          <a:ea typeface="黑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b="1" dirty="0" smtClean="0">
                <a:ea typeface="黑体" pitchFamily="2" charset="-122"/>
              </a:rPr>
              <a:t>第</a:t>
            </a:r>
            <a:r>
              <a:rPr lang="en-US" altLang="zh-CN" sz="6000" b="1" dirty="0" smtClean="0">
                <a:ea typeface="黑体" pitchFamily="2" charset="-122"/>
              </a:rPr>
              <a:t>7</a:t>
            </a:r>
            <a:r>
              <a:rPr lang="zh-CN" altLang="en-US" sz="6000" b="1" dirty="0" smtClean="0">
                <a:ea typeface="黑体" pitchFamily="2" charset="-122"/>
              </a:rPr>
              <a:t>章  </a:t>
            </a:r>
            <a:r>
              <a:rPr lang="zh-CN" altLang="zh-CN" sz="6000" b="1" dirty="0" smtClean="0">
                <a:ea typeface="黑体" pitchFamily="2" charset="-122"/>
              </a:rPr>
              <a:t>安全协议</a:t>
            </a:r>
            <a:endParaRPr lang="zh-CN" altLang="en-US" sz="6000" b="1" dirty="0" smtClean="0">
              <a:ea typeface="黑体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00399"/>
          </a:xfrm>
        </p:spPr>
        <p:txBody>
          <a:bodyPr/>
          <a:lstStyle/>
          <a:p>
            <a:r>
              <a:rPr lang="en-US" altLang="zh-CN" sz="2400" b="1" dirty="0" smtClean="0"/>
              <a:t>PGP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Pretty Good Privacy</a:t>
            </a:r>
            <a:r>
              <a:rPr lang="zh-CN" altLang="zh-CN" sz="2400" b="1" dirty="0" smtClean="0"/>
              <a:t>）：</a:t>
            </a:r>
            <a:endParaRPr lang="en-US" altLang="zh-CN" sz="2400" b="1" dirty="0" smtClean="0"/>
          </a:p>
          <a:p>
            <a:r>
              <a:rPr lang="zh-CN" altLang="zh-CN" sz="2400" dirty="0" smtClean="0"/>
              <a:t>设计用于电子邮件和存储数据加密和数字签名实用程序，开源且免费的，</a:t>
            </a:r>
            <a:r>
              <a:rPr lang="en-US" altLang="zh-CN" sz="2400" dirty="0" smtClean="0"/>
              <a:t>PGP</a:t>
            </a:r>
            <a:r>
              <a:rPr lang="zh-CN" altLang="zh-CN" sz="2400" dirty="0" smtClean="0"/>
              <a:t>基于</a:t>
            </a:r>
            <a:r>
              <a:rPr lang="en-US" altLang="zh-CN" sz="2400" dirty="0" smtClean="0"/>
              <a:t>RSA</a:t>
            </a:r>
            <a:r>
              <a:rPr lang="zh-CN" altLang="zh-CN" sz="2400" dirty="0" smtClean="0"/>
              <a:t>公钥加密体制，实现了对邮件的加密保护，基于数字签名的源认证和不可否认性保护。。 </a:t>
            </a:r>
            <a:endParaRPr lang="en-US" altLang="zh-CN" sz="2400" dirty="0" smtClean="0"/>
          </a:p>
          <a:p>
            <a:r>
              <a:rPr lang="en-US" altLang="zh-CN" sz="2400" dirty="0" smtClean="0"/>
              <a:t>PGP</a:t>
            </a:r>
            <a:r>
              <a:rPr lang="zh-CN" altLang="zh-CN" sz="2400" dirty="0" smtClean="0"/>
              <a:t>模型允许多重地、独立地而非特殊可信个体签署“名字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密钥”关联来证明证书的有效性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“只要有足够的签名，</a:t>
            </a:r>
            <a:r>
              <a:rPr lang="en-US" altLang="zh-CN" sz="2400" dirty="0" smtClean="0"/>
              <a:t>&lt;</a:t>
            </a:r>
            <a:r>
              <a:rPr lang="zh-CN" altLang="zh-CN" sz="2400" dirty="0" smtClean="0"/>
              <a:t>名字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密钥</a:t>
            </a:r>
            <a:r>
              <a:rPr lang="en-US" altLang="zh-CN" sz="2400" dirty="0" smtClean="0"/>
              <a:t>&gt;</a:t>
            </a:r>
            <a:r>
              <a:rPr lang="zh-CN" altLang="zh-CN" sz="2400" dirty="0" smtClean="0"/>
              <a:t>关联就是可信的，因为不会所有的签名者都是‘坏’的”，即所谓“信任网”模型。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06513" y="1700808"/>
            <a:ext cx="3267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．应用层安全协议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500"/>
            <a:ext cx="2448396" cy="244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55650" y="2349500"/>
            <a:ext cx="8136830" cy="208761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如何在</a:t>
            </a:r>
            <a:r>
              <a:rPr lang="en-US" altLang="zh-CN" dirty="0" smtClean="0">
                <a:solidFill>
                  <a:schemeClr val="accent2"/>
                </a:solidFill>
              </a:rPr>
              <a:t>IP</a:t>
            </a:r>
            <a:r>
              <a:rPr lang="zh-CN" altLang="en-US" dirty="0" smtClean="0">
                <a:solidFill>
                  <a:schemeClr val="accent2"/>
                </a:solidFill>
              </a:rPr>
              <a:t>层实现安全的数据通信？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A82421-089E-41E3-9808-33957FBBD08E}" type="slidenum">
              <a:rPr lang="en-US" altLang="zh-CN" smtClean="0">
                <a:ea typeface="宋体" charset="-122"/>
              </a:rPr>
              <a:pPr/>
              <a:t>11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7.1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安全协议概述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7.2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虚拟专用网协议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IPSec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7.3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传输层安全（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）协议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347B169-C42A-4C29-9A53-0CBD87C600EE}" type="slidenum">
              <a:rPr lang="en-US" altLang="zh-CN"/>
              <a:pPr>
                <a:defRPr/>
              </a:pPr>
              <a:t>12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755576" y="1556792"/>
            <a:ext cx="5472113" cy="72008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600" y="3140968"/>
            <a:ext cx="5472113" cy="143949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7.2.1</a:t>
            </a:r>
            <a:r>
              <a:rPr lang="zh-CN" altLang="zh-CN" dirty="0" smtClean="0"/>
              <a:t>虚拟专用网</a:t>
            </a:r>
            <a:r>
              <a:rPr lang="en-US" altLang="zh-CN" dirty="0" smtClean="0"/>
              <a:t>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/>
          <a:lstStyle/>
          <a:p>
            <a:r>
              <a:rPr lang="zh-CN" altLang="zh-CN" sz="2400" dirty="0" smtClean="0"/>
              <a:t>虚拟专用网（</a:t>
            </a:r>
            <a:r>
              <a:rPr lang="en-US" altLang="zh-CN" sz="2400" dirty="0" smtClean="0"/>
              <a:t>Virtual Private Network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VPN</a:t>
            </a:r>
            <a:r>
              <a:rPr lang="zh-CN" altLang="zh-CN" sz="2400" dirty="0" smtClean="0"/>
              <a:t>）就是利用公共网络（如</a:t>
            </a:r>
            <a:r>
              <a:rPr lang="en-US" altLang="zh-CN" sz="2400" dirty="0" smtClean="0"/>
              <a:t>Internet</a:t>
            </a:r>
            <a:r>
              <a:rPr lang="zh-CN" altLang="zh-CN" sz="2400" dirty="0" smtClean="0"/>
              <a:t>）在两个系统之间建立安全的信道（也称隧道），从而实现重要数据的安全传输。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212976"/>
            <a:ext cx="8047037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7.2.1 </a:t>
            </a:r>
            <a:r>
              <a:rPr lang="zh-CN" altLang="zh-CN" dirty="0" smtClean="0"/>
              <a:t>虚拟专用网</a:t>
            </a:r>
            <a:r>
              <a:rPr lang="en-US" altLang="zh-CN" dirty="0" smtClean="0"/>
              <a:t>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b="1" dirty="0" smtClean="0"/>
              <a:t>点对点隧道协议</a:t>
            </a:r>
            <a:r>
              <a:rPr lang="en-US" altLang="zh-CN" sz="2400" b="1" dirty="0" smtClean="0"/>
              <a:t>PPTP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Point to Point Tunneling Protocol</a:t>
            </a:r>
            <a:r>
              <a:rPr lang="zh-CN" altLang="zh-CN" sz="2400" b="1" dirty="0" smtClean="0"/>
              <a:t>）</a:t>
            </a:r>
            <a:r>
              <a:rPr lang="zh-CN" altLang="zh-CN" sz="2400" dirty="0" smtClean="0"/>
              <a:t>。由微软等厂商提出的一种支持多协议的虚拟专用网</a:t>
            </a:r>
            <a:r>
              <a:rPr lang="en-US" altLang="zh-CN" sz="2400" dirty="0" smtClean="0"/>
              <a:t>VPN</a:t>
            </a:r>
            <a:r>
              <a:rPr lang="zh-CN" altLang="zh-CN" sz="2400" dirty="0" smtClean="0"/>
              <a:t>机制。</a:t>
            </a:r>
            <a:endParaRPr lang="en-US" altLang="zh-CN" sz="2400" dirty="0" smtClean="0"/>
          </a:p>
          <a:p>
            <a:r>
              <a:rPr lang="en-US" altLang="zh-CN" sz="2400" dirty="0" smtClean="0"/>
              <a:t>PPTP</a:t>
            </a:r>
            <a:r>
              <a:rPr lang="zh-CN" altLang="zh-CN" sz="2400" dirty="0" smtClean="0"/>
              <a:t>是在</a:t>
            </a:r>
            <a:r>
              <a:rPr lang="en-US" altLang="zh-CN" sz="2400" dirty="0" smtClean="0"/>
              <a:t>PPP</a:t>
            </a:r>
            <a:r>
              <a:rPr lang="zh-CN" altLang="zh-CN" sz="2400" dirty="0" smtClean="0"/>
              <a:t>协议的基础上开发的一种增强型安全协议，它使用一个</a:t>
            </a:r>
            <a:r>
              <a:rPr lang="en-US" altLang="zh-CN" sz="2400" dirty="0" smtClean="0"/>
              <a:t>TCP</a:t>
            </a:r>
            <a:r>
              <a:rPr lang="zh-CN" altLang="zh-CN" sz="2400" dirty="0" smtClean="0"/>
              <a:t>上的控制隧道和一个封装</a:t>
            </a:r>
            <a:r>
              <a:rPr lang="en-US" altLang="zh-CN" sz="2400" dirty="0" smtClean="0"/>
              <a:t>PPP</a:t>
            </a:r>
            <a:r>
              <a:rPr lang="zh-CN" altLang="zh-CN" sz="2400" dirty="0" smtClean="0"/>
              <a:t>数据包的通用路由封装</a:t>
            </a:r>
            <a:r>
              <a:rPr lang="en-US" altLang="zh-CN" sz="2400" dirty="0" smtClean="0"/>
              <a:t>GRE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Generic Routing Encapsulation</a:t>
            </a:r>
            <a:r>
              <a:rPr lang="zh-CN" altLang="zh-CN" sz="2400" dirty="0" smtClean="0"/>
              <a:t>）隧道。</a:t>
            </a:r>
            <a:endParaRPr lang="en-US" altLang="zh-CN" sz="2400" dirty="0" smtClean="0"/>
          </a:p>
          <a:p>
            <a:r>
              <a:rPr lang="en-US" altLang="zh-CN" sz="2400" dirty="0" smtClean="0"/>
              <a:t>PPTP</a:t>
            </a:r>
            <a:r>
              <a:rPr lang="zh-CN" altLang="zh-CN" sz="2400" dirty="0" smtClean="0"/>
              <a:t>协议假定在</a:t>
            </a:r>
            <a:r>
              <a:rPr lang="en-US" altLang="zh-CN" sz="2400" dirty="0" smtClean="0"/>
              <a:t>PPTP</a:t>
            </a:r>
            <a:r>
              <a:rPr lang="zh-CN" altLang="zh-CN" sz="2400" dirty="0" smtClean="0"/>
              <a:t>客户机和</a:t>
            </a:r>
            <a:r>
              <a:rPr lang="en-US" altLang="zh-CN" sz="2400" dirty="0" smtClean="0"/>
              <a:t>PPTP</a:t>
            </a:r>
            <a:r>
              <a:rPr lang="zh-CN" altLang="zh-CN" sz="2400" dirty="0" smtClean="0"/>
              <a:t>服务器之间有连通且可用的网络连接，如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网络。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7.2.1 </a:t>
            </a:r>
            <a:r>
              <a:rPr lang="zh-CN" altLang="zh-CN" dirty="0" smtClean="0"/>
              <a:t>虚拟专用网</a:t>
            </a:r>
            <a:r>
              <a:rPr lang="en-US" altLang="zh-CN" dirty="0" smtClean="0"/>
              <a:t>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b="1" dirty="0" smtClean="0"/>
              <a:t>第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层隧道协议</a:t>
            </a:r>
            <a:r>
              <a:rPr lang="en-US" altLang="zh-CN" sz="2400" b="1" dirty="0" smtClean="0"/>
              <a:t>L2TP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Layer 2 Tunneling Protocol</a:t>
            </a:r>
            <a:r>
              <a:rPr lang="zh-CN" altLang="zh-CN" sz="2400" b="1" dirty="0" smtClean="0"/>
              <a:t>）</a:t>
            </a:r>
            <a:r>
              <a:rPr lang="zh-CN" altLang="zh-CN" sz="2400" dirty="0" smtClean="0"/>
              <a:t>。</a:t>
            </a:r>
            <a:r>
              <a:rPr lang="en-US" altLang="zh-CN" sz="2400" dirty="0" smtClean="0"/>
              <a:t>L2TP</a:t>
            </a:r>
            <a:r>
              <a:rPr lang="zh-CN" altLang="zh-CN" sz="2400" dirty="0" smtClean="0"/>
              <a:t>是一个由</a:t>
            </a:r>
            <a:r>
              <a:rPr lang="en-US" altLang="zh-CN" sz="2400" dirty="0" smtClean="0"/>
              <a:t>Cisco</a:t>
            </a:r>
            <a:r>
              <a:rPr lang="zh-CN" altLang="zh-CN" sz="2400" dirty="0" smtClean="0"/>
              <a:t>第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层转发协议</a:t>
            </a:r>
            <a:r>
              <a:rPr lang="en-US" altLang="zh-CN" sz="2400" dirty="0" smtClean="0"/>
              <a:t>L2F</a:t>
            </a:r>
            <a:r>
              <a:rPr lang="zh-CN" altLang="zh-CN" sz="2400" dirty="0" smtClean="0"/>
              <a:t>协议和</a:t>
            </a:r>
            <a:r>
              <a:rPr lang="en-US" altLang="zh-CN" sz="2400" dirty="0" smtClean="0"/>
              <a:t>PPTP</a:t>
            </a:r>
            <a:r>
              <a:rPr lang="zh-CN" altLang="zh-CN" sz="2400" dirty="0" smtClean="0"/>
              <a:t>协议发展演变的</a:t>
            </a:r>
            <a:r>
              <a:rPr lang="en-US" altLang="zh-CN" sz="2400" dirty="0" smtClean="0"/>
              <a:t>VPN</a:t>
            </a:r>
            <a:r>
              <a:rPr lang="zh-CN" altLang="zh-CN" sz="2400" dirty="0" smtClean="0"/>
              <a:t>机制，</a:t>
            </a:r>
            <a:r>
              <a:rPr lang="en-US" altLang="zh-CN" sz="2400" dirty="0" smtClean="0"/>
              <a:t>2005</a:t>
            </a:r>
            <a:r>
              <a:rPr lang="zh-CN" altLang="zh-CN" sz="2400" dirty="0" smtClean="0"/>
              <a:t>年</a:t>
            </a:r>
            <a:r>
              <a:rPr lang="en-US" altLang="zh-CN" sz="2400" dirty="0" smtClean="0"/>
              <a:t>IETF</a:t>
            </a:r>
            <a:r>
              <a:rPr lang="zh-CN" altLang="zh-CN" sz="2400" dirty="0" smtClean="0"/>
              <a:t>发布最新版本</a:t>
            </a:r>
            <a:r>
              <a:rPr lang="en-US" altLang="zh-CN" sz="2400" dirty="0" smtClean="0"/>
              <a:t>L2TPv3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RFC 3931</a:t>
            </a:r>
            <a:r>
              <a:rPr lang="zh-CN" altLang="zh-CN" sz="2400" dirty="0" smtClean="0"/>
              <a:t>）。</a:t>
            </a:r>
            <a:endParaRPr lang="en-US" altLang="zh-CN" sz="2400" dirty="0" smtClean="0"/>
          </a:p>
          <a:p>
            <a:r>
              <a:rPr lang="en-US" altLang="zh-CN" sz="2400" dirty="0" smtClean="0"/>
              <a:t>L2TP </a:t>
            </a:r>
            <a:r>
              <a:rPr lang="zh-CN" altLang="zh-CN" sz="2400" dirty="0" smtClean="0"/>
              <a:t>工作在包交换网络之上，如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网络（使用</a:t>
            </a:r>
            <a:r>
              <a:rPr lang="en-US" altLang="zh-CN" sz="2400" dirty="0" smtClean="0"/>
              <a:t>UDP</a:t>
            </a:r>
            <a:r>
              <a:rPr lang="zh-CN" altLang="zh-CN" sz="2400" dirty="0" smtClean="0"/>
              <a:t>）、帧中继永久虚拟电路（</a:t>
            </a:r>
            <a:r>
              <a:rPr lang="en-US" altLang="zh-CN" sz="2400" dirty="0" smtClean="0"/>
              <a:t>PVCs</a:t>
            </a:r>
            <a:r>
              <a:rPr lang="zh-CN" altLang="zh-CN" sz="2400" dirty="0" smtClean="0"/>
              <a:t>）、</a:t>
            </a:r>
            <a:r>
              <a:rPr lang="en-US" altLang="zh-CN" sz="2400" dirty="0" smtClean="0"/>
              <a:t>X.25</a:t>
            </a:r>
            <a:r>
              <a:rPr lang="zh-CN" altLang="zh-CN" sz="2400" dirty="0" smtClean="0"/>
              <a:t>虚拟电路（</a:t>
            </a:r>
            <a:r>
              <a:rPr lang="en-US" altLang="zh-CN" sz="2400" dirty="0" smtClean="0"/>
              <a:t>VCs</a:t>
            </a:r>
            <a:r>
              <a:rPr lang="zh-CN" altLang="zh-CN" sz="2400" dirty="0" smtClean="0"/>
              <a:t>）或</a:t>
            </a:r>
            <a:r>
              <a:rPr lang="en-US" altLang="zh-CN" sz="2400" dirty="0" smtClean="0"/>
              <a:t>ATM</a:t>
            </a:r>
            <a:r>
              <a:rPr lang="zh-CN" altLang="zh-CN" sz="2400" dirty="0" smtClean="0"/>
              <a:t>网络。</a:t>
            </a:r>
            <a:endParaRPr lang="en-US" altLang="zh-CN" sz="2400" dirty="0" smtClean="0"/>
          </a:p>
          <a:p>
            <a:r>
              <a:rPr lang="zh-CN" altLang="zh-CN" sz="2400" dirty="0" smtClean="0"/>
              <a:t>在</a:t>
            </a:r>
            <a:r>
              <a:rPr lang="en-US" altLang="zh-CN" sz="2400" dirty="0" smtClean="0"/>
              <a:t>L2TP</a:t>
            </a:r>
            <a:r>
              <a:rPr lang="zh-CN" altLang="zh-CN" sz="2400" dirty="0" smtClean="0"/>
              <a:t>隧道内通常传输点到点协议（</a:t>
            </a:r>
            <a:r>
              <a:rPr lang="en-US" altLang="zh-CN" sz="2400" dirty="0" smtClean="0"/>
              <a:t>PPP</a:t>
            </a:r>
            <a:r>
              <a:rPr lang="zh-CN" altLang="zh-CN" sz="2400" dirty="0" smtClean="0"/>
              <a:t>）会话。</a:t>
            </a:r>
            <a:r>
              <a:rPr lang="en-US" altLang="zh-CN" sz="2400" dirty="0" smtClean="0"/>
              <a:t>L2TP</a:t>
            </a:r>
            <a:r>
              <a:rPr lang="zh-CN" altLang="zh-CN" sz="2400" dirty="0" smtClean="0"/>
              <a:t>不直接提供加密，它依赖隧道中所使用端到端加密协议实现保密性服务，</a:t>
            </a:r>
            <a:r>
              <a:rPr lang="en-US" altLang="zh-CN" sz="2400" dirty="0" smtClean="0"/>
              <a:t>L2TP</a:t>
            </a:r>
            <a:r>
              <a:rPr lang="zh-CN" altLang="zh-CN" sz="2400" dirty="0" smtClean="0"/>
              <a:t>通常与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混合应用，提供保密、认证和完整性服务。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7.2.1 </a:t>
            </a:r>
            <a:r>
              <a:rPr lang="zh-CN" altLang="zh-CN" dirty="0" smtClean="0"/>
              <a:t>虚拟专用网</a:t>
            </a:r>
            <a:r>
              <a:rPr lang="en-US" altLang="zh-CN" dirty="0" smtClean="0"/>
              <a:t>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b="1" dirty="0" smtClean="0"/>
              <a:t>SSL VPN</a:t>
            </a:r>
            <a:r>
              <a:rPr lang="zh-CN" altLang="zh-CN" sz="2400" b="1" dirty="0" smtClean="0"/>
              <a:t>。</a:t>
            </a:r>
            <a:r>
              <a:rPr lang="zh-CN" altLang="zh-CN" sz="2400" dirty="0" smtClean="0"/>
              <a:t>使用安全套接层</a:t>
            </a:r>
            <a:r>
              <a:rPr lang="en-US" altLang="zh-CN" sz="2400" dirty="0" smtClean="0"/>
              <a:t>SSL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Secure Sockets Layer</a:t>
            </a:r>
            <a:r>
              <a:rPr lang="zh-CN" altLang="zh-CN" sz="2400" dirty="0" smtClean="0"/>
              <a:t>）协议实现</a:t>
            </a:r>
            <a:r>
              <a:rPr lang="en-US" altLang="zh-CN" sz="2400" dirty="0" smtClean="0"/>
              <a:t>VPN</a:t>
            </a:r>
            <a:r>
              <a:rPr lang="zh-CN" altLang="zh-CN" sz="2400" dirty="0" smtClean="0"/>
              <a:t>的机制。</a:t>
            </a:r>
            <a:endParaRPr lang="en-US" altLang="zh-CN" sz="2400" dirty="0" smtClean="0"/>
          </a:p>
          <a:p>
            <a:r>
              <a:rPr lang="zh-CN" altLang="zh-CN" sz="2400" dirty="0" smtClean="0"/>
              <a:t>通常</a:t>
            </a:r>
            <a:r>
              <a:rPr lang="en-US" altLang="zh-CN" sz="2400" dirty="0" smtClean="0"/>
              <a:t>SSL </a:t>
            </a:r>
            <a:r>
              <a:rPr lang="zh-CN" altLang="zh-CN" sz="2400" dirty="0" smtClean="0"/>
              <a:t>协议被内置于</a:t>
            </a:r>
            <a:r>
              <a:rPr lang="en-US" altLang="zh-CN" sz="2400" dirty="0" smtClean="0"/>
              <a:t>IE</a:t>
            </a:r>
            <a:r>
              <a:rPr lang="zh-CN" altLang="zh-CN" sz="2400" dirty="0" smtClean="0"/>
              <a:t>等浏览器中，使用</a:t>
            </a:r>
            <a:r>
              <a:rPr lang="en-US" altLang="zh-CN" sz="2400" dirty="0" smtClean="0"/>
              <a:t>SSL </a:t>
            </a:r>
            <a:r>
              <a:rPr lang="zh-CN" altLang="zh-CN" sz="2400" dirty="0" smtClean="0"/>
              <a:t>协议进行认证和数据加密的</a:t>
            </a:r>
            <a:r>
              <a:rPr lang="en-US" altLang="zh-CN" sz="2400" dirty="0" smtClean="0"/>
              <a:t>SSL VPN</a:t>
            </a:r>
            <a:r>
              <a:rPr lang="zh-CN" altLang="zh-CN" sz="2400" dirty="0" smtClean="0"/>
              <a:t>就可以免于安装客户端。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7.2.2 IP</a:t>
            </a:r>
            <a:r>
              <a:rPr lang="zh-CN" altLang="zh-CN" dirty="0" smtClean="0"/>
              <a:t>层</a:t>
            </a:r>
            <a:r>
              <a:rPr lang="en-US" altLang="zh-CN" dirty="0" smtClean="0"/>
              <a:t>VPN</a:t>
            </a:r>
            <a:r>
              <a:rPr lang="zh-CN" altLang="zh-CN" dirty="0" smtClean="0"/>
              <a:t>协议——</a:t>
            </a:r>
            <a:r>
              <a:rPr lang="en-US" altLang="zh-CN" dirty="0" smtClean="0"/>
              <a:t>IPSec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IPSec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Internet Protocol Security</a:t>
            </a:r>
            <a:r>
              <a:rPr lang="zh-CN" altLang="zh-CN" sz="2400" dirty="0" smtClean="0"/>
              <a:t>）是工作在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层的安全机制，用于保护一对主机之间（主机到主机）、一对安全网关（网络到网络）或者安全主机与网关之间（主机到网络）的数据流安全。</a:t>
            </a:r>
            <a:endParaRPr lang="en-US" altLang="zh-CN" sz="2400" dirty="0" smtClean="0"/>
          </a:p>
          <a:p>
            <a:r>
              <a:rPr lang="en-US" altLang="zh-CN" sz="2400" dirty="0" smtClean="0"/>
              <a:t>IPSec</a:t>
            </a:r>
            <a:r>
              <a:rPr lang="zh-CN" altLang="zh-CN" sz="2400" dirty="0" smtClean="0"/>
              <a:t>为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报文段提供保密性、完整性、访问控制和数据源认证等安全保护服务。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是一个协议簇，包括会话初始化阶段通信双方双向认证协议、密钥协商协议，以及对通信会话中每个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报文保护（认证和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或加密）协议。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7.2.2 IP</a:t>
            </a:r>
            <a:r>
              <a:rPr lang="zh-CN" altLang="zh-CN" dirty="0" smtClean="0"/>
              <a:t>层</a:t>
            </a:r>
            <a:r>
              <a:rPr lang="en-US" altLang="zh-CN" dirty="0" smtClean="0"/>
              <a:t>VPN</a:t>
            </a:r>
            <a:r>
              <a:rPr lang="zh-CN" altLang="zh-CN" dirty="0" smtClean="0"/>
              <a:t>协议——</a:t>
            </a:r>
            <a:r>
              <a:rPr lang="en-US" altLang="zh-CN" dirty="0" smtClean="0"/>
              <a:t>IPSec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800" dirty="0" smtClean="0"/>
              <a:t>两类保护</a:t>
            </a:r>
            <a:r>
              <a:rPr lang="en-US" altLang="zh-CN" sz="2800" dirty="0" smtClean="0"/>
              <a:t>IP</a:t>
            </a:r>
            <a:r>
              <a:rPr lang="zh-CN" altLang="zh-CN" sz="2800" dirty="0" smtClean="0"/>
              <a:t>报文的协议：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认证头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Authentication Header</a:t>
            </a:r>
            <a:r>
              <a:rPr lang="zh-CN" altLang="zh-CN" sz="2400" dirty="0" smtClean="0"/>
              <a:t>）：为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报文提供无连接的完整性、数据源认证和抗重放攻击保护。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有效载荷封装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Encapsulating Security Payload</a:t>
            </a:r>
            <a:r>
              <a:rPr lang="zh-CN" altLang="zh-CN" sz="2400" dirty="0" smtClean="0"/>
              <a:t>）：为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报文提供</a:t>
            </a:r>
            <a:r>
              <a:rPr lang="zh-CN" altLang="zh-CN" sz="2400" dirty="0" smtClean="0">
                <a:solidFill>
                  <a:srgbClr val="FF0000"/>
                </a:solidFill>
              </a:rPr>
              <a:t>保密性</a:t>
            </a:r>
            <a:r>
              <a:rPr lang="zh-CN" altLang="zh-CN" sz="2400" dirty="0" smtClean="0"/>
              <a:t>、无连接完整性、数据源认证、抗重放攻击等保护服务。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7.2.2 IP</a:t>
            </a:r>
            <a:r>
              <a:rPr lang="zh-CN" altLang="zh-CN" dirty="0" smtClean="0"/>
              <a:t>层</a:t>
            </a:r>
            <a:r>
              <a:rPr lang="en-US" altLang="zh-CN" dirty="0" smtClean="0"/>
              <a:t>VPN</a:t>
            </a:r>
            <a:r>
              <a:rPr lang="zh-CN" altLang="zh-CN" dirty="0" smtClean="0"/>
              <a:t>协议——</a:t>
            </a:r>
            <a:r>
              <a:rPr lang="en-US" altLang="zh-CN" dirty="0" smtClean="0"/>
              <a:t>IPSec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800" dirty="0" smtClean="0"/>
              <a:t>两种工作模式：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传输模式：在原有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报文中插入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协议头（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或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）及尾（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），报文按原有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报文头包含的信息（如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地址）进行传输。</a:t>
            </a:r>
          </a:p>
          <a:p>
            <a:pPr lvl="1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隧道模式：将原有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报文作为一个新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报文的数据域看待，被封装保护在一个新的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报文中，再根据是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协议或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协议添加相应的头或尾。</a:t>
            </a:r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学习目标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7925" y="3789363"/>
            <a:ext cx="7498531" cy="2120900"/>
          </a:xfrm>
        </p:spPr>
        <p:txBody>
          <a:bodyPr/>
          <a:lstStyle/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网络体系结构中各层实现安全保护的机制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虚拟专用网协议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IPSec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安全保护机理及工作过程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传输层安全协议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安全保护机理及工作过程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84213" y="1909763"/>
            <a:ext cx="79184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715963">
              <a:lnSpc>
                <a:spcPct val="105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本章讲解安全协议的概念，在网络分层体系结构中典型安全协议分类。重点讲解的虚拟专用网协议</a:t>
            </a: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IPSec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、传输层安全协议</a:t>
            </a: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TLS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1F06E93-B643-4E6E-9351-C3E79C6F0AA4}" type="slidenum">
              <a:rPr lang="en-US" altLang="zh-CN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7.2.2 IP</a:t>
            </a:r>
            <a:r>
              <a:rPr lang="zh-CN" altLang="zh-CN" dirty="0" smtClean="0"/>
              <a:t>层</a:t>
            </a:r>
            <a:r>
              <a:rPr lang="en-US" altLang="zh-CN" dirty="0" smtClean="0"/>
              <a:t>VPN</a:t>
            </a:r>
            <a:r>
              <a:rPr lang="zh-CN" altLang="zh-CN" dirty="0" smtClean="0"/>
              <a:t>协议——</a:t>
            </a:r>
            <a:r>
              <a:rPr lang="en-US" altLang="zh-CN" dirty="0" smtClean="0"/>
              <a:t>IPSec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不同应用场景下，适合使用不同的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模式：</a:t>
            </a:r>
          </a:p>
          <a:p>
            <a:pPr lvl="0"/>
            <a:r>
              <a:rPr lang="zh-CN" altLang="zh-CN" sz="2400" dirty="0" smtClean="0"/>
              <a:t>安全网关—安全网关：网关之间应用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，两个网关后面的内部网络中主机通过安全网关实现在</a:t>
            </a:r>
            <a:r>
              <a:rPr lang="en-US" altLang="zh-CN" sz="2400" dirty="0" smtClean="0"/>
              <a:t>Internet</a:t>
            </a:r>
            <a:r>
              <a:rPr lang="zh-CN" altLang="zh-CN" sz="2400" dirty="0" smtClean="0"/>
              <a:t>上的安全通信。适合使用隧道模式。</a:t>
            </a:r>
          </a:p>
          <a:p>
            <a:pPr lvl="0"/>
            <a:r>
              <a:rPr lang="zh-CN" altLang="zh-CN" sz="2400" dirty="0" smtClean="0"/>
              <a:t>主机—主机：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连接的两个主机节点直接应用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通信，又分两种情况：一是互联网上两个主机直接通信；二是互联网上主机与某内部网络主机通信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使用公有</a:t>
            </a:r>
            <a:r>
              <a:rPr lang="en-US" altLang="zh-CN" sz="2400" dirty="0" smtClean="0"/>
              <a:t>IP)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 两个节点必须使用公有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地址，通常使用传输模式，当然也可以使用隧道模式。</a:t>
            </a:r>
          </a:p>
          <a:p>
            <a:pPr lvl="0"/>
            <a:r>
              <a:rPr lang="zh-CN" altLang="zh-CN" sz="2400" dirty="0" smtClean="0"/>
              <a:t>主机—安全网关：主机与网关之间应用</a:t>
            </a:r>
            <a:r>
              <a:rPr lang="en-US" altLang="zh-CN" sz="2400" dirty="0" smtClean="0"/>
              <a:t>IPSec</a:t>
            </a:r>
            <a:r>
              <a:rPr lang="zh-CN" altLang="zh-CN" sz="2400" dirty="0" smtClean="0"/>
              <a:t>，通常使用隧道模式。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7.2.2 IP</a:t>
            </a:r>
            <a:r>
              <a:rPr lang="zh-CN" altLang="zh-CN" dirty="0" smtClean="0"/>
              <a:t>层</a:t>
            </a:r>
            <a:r>
              <a:rPr lang="en-US" altLang="zh-CN" dirty="0" smtClean="0"/>
              <a:t>VPN</a:t>
            </a:r>
            <a:r>
              <a:rPr lang="zh-CN" altLang="zh-CN" dirty="0" smtClean="0"/>
              <a:t>协议——</a:t>
            </a:r>
            <a:r>
              <a:rPr lang="en-US" altLang="zh-CN" dirty="0" smtClean="0"/>
              <a:t>IPSec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9565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7.2.3 </a:t>
            </a:r>
            <a:r>
              <a:rPr lang="zh-CN" altLang="zh-CN" dirty="0" smtClean="0"/>
              <a:t>认证头</a:t>
            </a:r>
            <a:r>
              <a:rPr lang="en-US" altLang="zh-CN" dirty="0" smtClean="0"/>
              <a:t>AH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132856"/>
            <a:ext cx="8363272" cy="3849291"/>
          </a:xfrm>
        </p:spPr>
        <p:txBody>
          <a:bodyPr/>
          <a:lstStyle/>
          <a:p>
            <a:r>
              <a:rPr lang="zh-CN" altLang="zh-CN" sz="2400" dirty="0" smtClean="0"/>
              <a:t>下一个头：标识认证头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后面跟着的载荷的类型。</a:t>
            </a:r>
            <a:endParaRPr lang="en-US" altLang="zh-CN" sz="2400" dirty="0" smtClean="0"/>
          </a:p>
          <a:p>
            <a:r>
              <a:rPr lang="zh-CN" altLang="zh-CN" sz="2400" dirty="0" smtClean="0"/>
              <a:t>安全参数索引</a:t>
            </a:r>
            <a:r>
              <a:rPr lang="en-US" altLang="zh-CN" sz="2400" dirty="0" smtClean="0"/>
              <a:t>SPI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32</a:t>
            </a:r>
            <a:r>
              <a:rPr lang="zh-CN" altLang="zh-CN" sz="2400" dirty="0" smtClean="0"/>
              <a:t>比特整数，接收端识别入站报文绑定的安全关联</a:t>
            </a:r>
            <a:r>
              <a:rPr lang="en-US" altLang="zh-CN" sz="2400" dirty="0" smtClean="0"/>
              <a:t>SA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序列号：单调递增计数</a:t>
            </a:r>
            <a:r>
              <a:rPr lang="en-US" altLang="zh-CN" sz="2400" dirty="0" smtClean="0"/>
              <a:t>32</a:t>
            </a:r>
            <a:r>
              <a:rPr lang="zh-CN" altLang="zh-CN" sz="2400" dirty="0" smtClean="0"/>
              <a:t>比特整数，防止重放攻击。</a:t>
            </a:r>
            <a:endParaRPr lang="en-US" altLang="zh-CN" sz="2400" dirty="0" smtClean="0"/>
          </a:p>
          <a:p>
            <a:pPr lvl="0"/>
            <a:r>
              <a:rPr lang="zh-CN" altLang="zh-CN" sz="2400" dirty="0" smtClean="0"/>
              <a:t>完整性验证值</a:t>
            </a:r>
            <a:r>
              <a:rPr lang="en-US" altLang="zh-CN" sz="2400" dirty="0" smtClean="0"/>
              <a:t>ICV</a:t>
            </a:r>
            <a:r>
              <a:rPr lang="zh-CN" altLang="en-US" sz="2400" dirty="0" smtClean="0"/>
              <a:t>：</a:t>
            </a:r>
            <a:r>
              <a:rPr lang="zh-CN" altLang="zh-CN" sz="2400" dirty="0" smtClean="0"/>
              <a:t>对整个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含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头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完整性的认证。</a:t>
            </a:r>
            <a:endParaRPr lang="zh-CN" altLang="en-US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556792"/>
            <a:ext cx="2411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认证头格式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292600"/>
            <a:ext cx="598328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7.2.3 </a:t>
            </a:r>
            <a:r>
              <a:rPr lang="zh-CN" altLang="zh-CN" dirty="0" smtClean="0"/>
              <a:t>认证头</a:t>
            </a:r>
            <a:r>
              <a:rPr lang="en-US" altLang="zh-CN" dirty="0" smtClean="0"/>
              <a:t>AH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3272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2. AH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两种工作模式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91440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7.2.3 </a:t>
            </a:r>
            <a:r>
              <a:rPr lang="zh-CN" altLang="zh-CN" dirty="0" smtClean="0"/>
              <a:t>认证头</a:t>
            </a:r>
            <a:r>
              <a:rPr lang="en-US" altLang="zh-CN" dirty="0" smtClean="0"/>
              <a:t>AH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AH</a:t>
            </a:r>
            <a:r>
              <a:rPr lang="zh-CN" altLang="zh-CN" sz="2400" dirty="0" smtClean="0"/>
              <a:t>传输模式：</a:t>
            </a:r>
            <a:r>
              <a:rPr lang="en-US" altLang="zh-CN" sz="2400" dirty="0" smtClean="0"/>
              <a:t>ICV</a:t>
            </a:r>
            <a:r>
              <a:rPr lang="zh-CN" altLang="zh-CN" sz="2400" dirty="0" smtClean="0"/>
              <a:t>计算将原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报文头中可变域置为</a:t>
            </a:r>
            <a:r>
              <a:rPr lang="en-US" altLang="zh-CN" sz="2400" dirty="0" smtClean="0"/>
              <a:t>0</a:t>
            </a:r>
            <a:r>
              <a:rPr lang="zh-CN" altLang="zh-CN" sz="2400" dirty="0" smtClean="0"/>
              <a:t>后，把整个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报文作为</a:t>
            </a:r>
            <a:r>
              <a:rPr lang="en-US" altLang="zh-CN" sz="2400" dirty="0" smtClean="0"/>
              <a:t>HMAC</a:t>
            </a:r>
            <a:r>
              <a:rPr lang="zh-CN" altLang="zh-CN" sz="2400" dirty="0" smtClean="0"/>
              <a:t>的输入，摘要值即为</a:t>
            </a:r>
            <a:r>
              <a:rPr lang="en-US" altLang="zh-CN" sz="2400" dirty="0" smtClean="0"/>
              <a:t>ICV</a:t>
            </a:r>
            <a:r>
              <a:rPr lang="zh-CN" altLang="zh-CN" sz="2400" dirty="0" smtClean="0"/>
              <a:t>值。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AH</a:t>
            </a:r>
            <a:r>
              <a:rPr lang="zh-CN" altLang="zh-CN" sz="2400" dirty="0" smtClean="0"/>
              <a:t>隧道模式：</a:t>
            </a:r>
            <a:r>
              <a:rPr lang="en-US" altLang="zh-CN" sz="2400" dirty="0" smtClean="0"/>
              <a:t>ICV</a:t>
            </a:r>
            <a:r>
              <a:rPr lang="zh-CN" altLang="zh-CN" sz="2400" dirty="0" smtClean="0"/>
              <a:t>计算将</a:t>
            </a:r>
            <a:r>
              <a:rPr lang="zh-CN" altLang="zh-CN" sz="2400" b="1" dirty="0" smtClean="0"/>
              <a:t>新</a:t>
            </a:r>
            <a:r>
              <a:rPr lang="en-US" altLang="zh-CN" sz="2400" b="1" dirty="0" smtClean="0"/>
              <a:t>IP</a:t>
            </a:r>
            <a:r>
              <a:rPr lang="zh-CN" altLang="zh-CN" sz="2400" b="1" dirty="0" smtClean="0"/>
              <a:t>报文</a:t>
            </a:r>
            <a:r>
              <a:rPr lang="zh-CN" altLang="zh-CN" sz="2400" dirty="0" smtClean="0"/>
              <a:t>头中可变域置为</a:t>
            </a:r>
            <a:r>
              <a:rPr lang="en-US" altLang="zh-CN" sz="2400" dirty="0" smtClean="0"/>
              <a:t>0</a:t>
            </a:r>
            <a:r>
              <a:rPr lang="zh-CN" altLang="zh-CN" sz="2400" dirty="0" smtClean="0"/>
              <a:t>后，把整个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报文作为</a:t>
            </a:r>
            <a:r>
              <a:rPr lang="en-US" altLang="zh-CN" sz="2400" dirty="0" smtClean="0"/>
              <a:t>HMAC</a:t>
            </a:r>
            <a:r>
              <a:rPr lang="zh-CN" altLang="zh-CN" sz="2400" dirty="0" smtClean="0"/>
              <a:t>的输入，摘要值即为</a:t>
            </a:r>
            <a:r>
              <a:rPr lang="en-US" altLang="zh-CN" sz="2400" dirty="0" smtClean="0"/>
              <a:t>ICV</a:t>
            </a:r>
            <a:r>
              <a:rPr lang="zh-CN" altLang="zh-CN" sz="2400" dirty="0" smtClean="0"/>
              <a:t>值。</a:t>
            </a:r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34563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完整性验证值计算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7.2.4 </a:t>
            </a:r>
            <a:r>
              <a:rPr lang="zh-CN" altLang="zh-CN" dirty="0" smtClean="0"/>
              <a:t>封装安全载荷</a:t>
            </a:r>
            <a:r>
              <a:rPr lang="en-US" altLang="zh-CN" dirty="0" smtClean="0"/>
              <a:t>ESP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封装安全载荷（</a:t>
            </a:r>
            <a:r>
              <a:rPr lang="en-US" altLang="zh-CN" sz="2400" dirty="0" smtClean="0"/>
              <a:t>Encapsulating Security Payload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）提供数据保密性、数据源认证、无连接完整性保护、抗重放等服务，以及有限的数据流保密服务。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ESP</a:t>
            </a:r>
            <a:r>
              <a:rPr lang="zh-CN" altLang="zh-CN" sz="2400" dirty="0" smtClean="0"/>
              <a:t>使用对称密码技术加密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报文的数据域（传输模式）或整个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报文（隧道模式），使用与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协议中相同的带密钥的消息摘要算法计算</a:t>
            </a:r>
            <a:r>
              <a:rPr lang="en-US" altLang="zh-CN" sz="2400" dirty="0" smtClean="0"/>
              <a:t>ESP</a:t>
            </a:r>
            <a:r>
              <a:rPr lang="zh-CN" altLang="zh-CN" sz="2400" dirty="0" smtClean="0"/>
              <a:t>报文的认证数据——完整性验证值</a:t>
            </a:r>
            <a:r>
              <a:rPr lang="en-US" altLang="zh-CN" sz="2400" dirty="0" smtClean="0"/>
              <a:t>ICV</a:t>
            </a:r>
            <a:r>
              <a:rPr lang="zh-CN" altLang="zh-CN" sz="2400" dirty="0" smtClean="0"/>
              <a:t>。</a:t>
            </a:r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7.2.4 </a:t>
            </a:r>
            <a:r>
              <a:rPr lang="zh-CN" altLang="zh-CN" dirty="0" smtClean="0"/>
              <a:t>封装安全载荷</a:t>
            </a:r>
            <a:r>
              <a:rPr lang="en-US" altLang="zh-CN" dirty="0" smtClean="0"/>
              <a:t>ESP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9552" y="1556792"/>
            <a:ext cx="273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1. ESP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报文格式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4930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7.2.4 </a:t>
            </a:r>
            <a:r>
              <a:rPr lang="zh-CN" altLang="zh-CN" dirty="0" smtClean="0"/>
              <a:t>封装安全载荷</a:t>
            </a:r>
            <a:r>
              <a:rPr lang="en-US" altLang="zh-CN" dirty="0" smtClean="0"/>
              <a:t>ESP</a:t>
            </a:r>
            <a:r>
              <a:rPr lang="zh-CN" altLang="zh-CN" dirty="0" smtClean="0"/>
              <a:t>协议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9552" y="1556792"/>
            <a:ext cx="30684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ESP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两种工作模式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683" y="2564904"/>
            <a:ext cx="89138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IETF</a:t>
            </a:r>
            <a:r>
              <a:rPr lang="zh-CN" altLang="zh-CN" sz="2400" dirty="0" smtClean="0"/>
              <a:t>在</a:t>
            </a:r>
            <a:r>
              <a:rPr lang="en-US" altLang="zh-CN" sz="2400" dirty="0" smtClean="0"/>
              <a:t>1998</a:t>
            </a:r>
            <a:r>
              <a:rPr lang="zh-CN" altLang="zh-CN" sz="2400" dirty="0" smtClean="0"/>
              <a:t>年发布了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RFC 2409</a:t>
            </a:r>
            <a:r>
              <a:rPr lang="zh-CN" altLang="zh-CN" sz="2400" dirty="0" smtClean="0"/>
              <a:t>），</a:t>
            </a:r>
            <a:r>
              <a:rPr lang="en-US" altLang="zh-CN" sz="2400" dirty="0" smtClean="0"/>
              <a:t>2010</a:t>
            </a:r>
            <a:r>
              <a:rPr lang="zh-CN" altLang="zh-CN" sz="2400" dirty="0" smtClean="0"/>
              <a:t>年发布了最新版本</a:t>
            </a:r>
            <a:r>
              <a:rPr lang="en-US" altLang="zh-CN" sz="2400" dirty="0" smtClean="0"/>
              <a:t>IKEv2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IKE</a:t>
            </a:r>
            <a:r>
              <a:rPr lang="zh-CN" altLang="zh-CN" sz="2400" dirty="0" smtClean="0"/>
              <a:t>融合使用到了三个不同协议：</a:t>
            </a:r>
            <a:r>
              <a:rPr lang="en-US" altLang="zh-CN" sz="2400" dirty="0" smtClean="0"/>
              <a:t> Internet</a:t>
            </a:r>
            <a:r>
              <a:rPr lang="zh-CN" altLang="zh-CN" sz="2400" dirty="0" smtClean="0"/>
              <a:t>安全连接和密钥管理协议</a:t>
            </a:r>
            <a:r>
              <a:rPr lang="en-US" altLang="zh-CN" sz="2400" dirty="0" smtClean="0"/>
              <a:t>ISAKMP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Internet Security Association and Key Management Protocol</a:t>
            </a:r>
            <a:r>
              <a:rPr lang="zh-CN" altLang="zh-CN" sz="2400" dirty="0" smtClean="0"/>
              <a:t>）、</a:t>
            </a:r>
            <a:r>
              <a:rPr lang="en-US" altLang="zh-CN" sz="2400" dirty="0" smtClean="0"/>
              <a:t>Oakley</a:t>
            </a:r>
            <a:r>
              <a:rPr lang="zh-CN" altLang="zh-CN" sz="2400" dirty="0" smtClean="0"/>
              <a:t>密钥确定协议（</a:t>
            </a:r>
            <a:r>
              <a:rPr lang="en-US" altLang="zh-CN" sz="2400" dirty="0" smtClean="0"/>
              <a:t>OAKLEY Key Determination Protocol</a:t>
            </a:r>
            <a:r>
              <a:rPr lang="zh-CN" altLang="zh-CN" sz="2400" dirty="0" smtClean="0"/>
              <a:t>）和安全密钥交换机制</a:t>
            </a:r>
            <a:r>
              <a:rPr lang="en-US" altLang="zh-CN" sz="2400" dirty="0" smtClean="0"/>
              <a:t>SKEME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Secure Key Exchange Mechanism</a:t>
            </a:r>
            <a:r>
              <a:rPr lang="zh-CN" altLang="zh-CN" sz="2400" dirty="0" smtClean="0"/>
              <a:t>）。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628800"/>
            <a:ext cx="5784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初始化交换（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Initial Exchange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2421235"/>
            <a:ext cx="91821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500"/>
            <a:ext cx="2448396" cy="244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51720" y="2349500"/>
            <a:ext cx="6476330" cy="208761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什么是安全协议？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A82421-089E-41E3-9808-33957FBBD08E}" type="slidenum">
              <a:rPr lang="en-US" altLang="zh-CN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400" dirty="0" smtClean="0"/>
              <a:t>HDR</a:t>
            </a:r>
            <a:r>
              <a:rPr lang="zh-CN" altLang="zh-CN" sz="2400" dirty="0" smtClean="0"/>
              <a:t>：消息头。包含安全参数索引</a:t>
            </a:r>
            <a:r>
              <a:rPr lang="en-US" altLang="zh-CN" sz="2400" dirty="0" smtClean="0"/>
              <a:t>SPI</a:t>
            </a:r>
            <a:r>
              <a:rPr lang="zh-CN" altLang="zh-CN" sz="2400" dirty="0" smtClean="0"/>
              <a:t>、版本号和一些标志位，以及消息</a:t>
            </a:r>
            <a:r>
              <a:rPr lang="en-US" altLang="zh-CN" sz="2400" dirty="0" smtClean="0"/>
              <a:t>ID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识别重传消息。</a:t>
            </a:r>
          </a:p>
          <a:p>
            <a:pPr lvl="0"/>
            <a:r>
              <a:rPr lang="en-US" altLang="zh-CN" sz="2400" dirty="0" smtClean="0"/>
              <a:t>SA</a:t>
            </a:r>
            <a:r>
              <a:rPr lang="zh-CN" altLang="zh-CN" sz="2400" dirty="0" smtClean="0"/>
              <a:t>：安全关联载荷，小写字母</a:t>
            </a:r>
            <a:r>
              <a:rPr lang="en-US" altLang="zh-CN" sz="2400" dirty="0" err="1" smtClean="0"/>
              <a:t>i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r</a:t>
            </a:r>
            <a:r>
              <a:rPr lang="zh-CN" altLang="zh-CN" sz="2400" dirty="0" smtClean="0"/>
              <a:t>分别代表发起者和响应者。</a:t>
            </a:r>
            <a:r>
              <a:rPr lang="en-US" altLang="zh-CN" sz="2400" dirty="0" smtClean="0"/>
              <a:t>SA</a:t>
            </a:r>
            <a:r>
              <a:rPr lang="zh-CN" altLang="zh-CN" sz="2400" dirty="0" smtClean="0"/>
              <a:t>载荷中包括发送者支持的密码算法等。</a:t>
            </a:r>
          </a:p>
          <a:p>
            <a:pPr lvl="0"/>
            <a:r>
              <a:rPr lang="en-US" altLang="zh-CN" sz="2400" dirty="0" smtClean="0"/>
              <a:t>KE</a:t>
            </a:r>
            <a:r>
              <a:rPr lang="zh-CN" altLang="zh-CN" sz="2400" dirty="0" smtClean="0"/>
              <a:t>：密钥交换载荷，执行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密钥交换协议所交换的发送者计算的公钥值（如</a:t>
            </a:r>
            <a:r>
              <a:rPr lang="en-US" altLang="zh-CN" sz="2400" dirty="0" err="1" smtClean="0"/>
              <a:t>g</a:t>
            </a:r>
            <a:r>
              <a:rPr lang="en-US" altLang="zh-CN" sz="2400" baseline="30000" dirty="0" err="1" smtClean="0"/>
              <a:t>x</a:t>
            </a:r>
            <a:r>
              <a:rPr lang="zh-CN" altLang="zh-CN" sz="2400" dirty="0" smtClean="0"/>
              <a:t>）。</a:t>
            </a:r>
          </a:p>
          <a:p>
            <a:pPr lvl="0"/>
            <a:r>
              <a:rPr lang="en-US" altLang="zh-CN" sz="2400" dirty="0" smtClean="0"/>
              <a:t>N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Nonce</a:t>
            </a:r>
            <a:r>
              <a:rPr lang="zh-CN" altLang="zh-CN" sz="2400" dirty="0" smtClean="0"/>
              <a:t>载荷，包含发送者产生的一次随机数。</a:t>
            </a:r>
          </a:p>
          <a:p>
            <a:pPr lvl="0"/>
            <a:r>
              <a:rPr lang="en-US" altLang="zh-CN" sz="2400" dirty="0" smtClean="0"/>
              <a:t>CERT</a:t>
            </a:r>
            <a:r>
              <a:rPr lang="zh-CN" altLang="zh-CN" sz="2400" dirty="0" smtClean="0"/>
              <a:t>：证书载荷，包含发送者的公钥数字证书。</a:t>
            </a:r>
          </a:p>
          <a:p>
            <a:pPr lvl="0"/>
            <a:r>
              <a:rPr lang="en-US" altLang="zh-CN" sz="2400" dirty="0" smtClean="0"/>
              <a:t>CERTREQ</a:t>
            </a:r>
            <a:r>
              <a:rPr lang="zh-CN" altLang="zh-CN" sz="2400" dirty="0" smtClean="0"/>
              <a:t>：证书请求载荷。</a:t>
            </a:r>
          </a:p>
          <a:p>
            <a:pPr lvl="0"/>
            <a:r>
              <a:rPr lang="en-US" altLang="zh-CN" sz="2400" dirty="0" smtClean="0"/>
              <a:t>SK{…}</a:t>
            </a:r>
            <a:r>
              <a:rPr lang="zh-CN" altLang="zh-CN" sz="2400" dirty="0" smtClean="0"/>
              <a:t>：使用密钥</a:t>
            </a:r>
            <a:r>
              <a:rPr lang="en-US" altLang="zh-CN" sz="2400" dirty="0" smtClean="0"/>
              <a:t>SK</a:t>
            </a:r>
            <a:r>
              <a:rPr lang="zh-CN" altLang="zh-CN" sz="2400" dirty="0" smtClean="0"/>
              <a:t>对称密加密。</a:t>
            </a:r>
          </a:p>
          <a:p>
            <a:pPr lvl="0"/>
            <a:r>
              <a:rPr lang="en-US" altLang="zh-CN" sz="2400" dirty="0" smtClean="0"/>
              <a:t>TS</a:t>
            </a:r>
            <a:r>
              <a:rPr lang="zh-CN" altLang="zh-CN" sz="2400" dirty="0" smtClean="0"/>
              <a:t>：负载选择符。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IKE SA</a:t>
            </a:r>
            <a:r>
              <a:rPr lang="zh-CN" altLang="zh-CN" sz="2400" dirty="0" smtClean="0"/>
              <a:t>初始化（记</a:t>
            </a:r>
            <a:r>
              <a:rPr lang="en-US" altLang="zh-CN" sz="2400" dirty="0" smtClean="0"/>
              <a:t>IKE_SA_INIT</a:t>
            </a:r>
            <a:r>
              <a:rPr lang="zh-CN" altLang="zh-CN" sz="2400" dirty="0" smtClean="0"/>
              <a:t>）交换</a:t>
            </a:r>
          </a:p>
          <a:p>
            <a:pPr marL="0" indent="0">
              <a:lnSpc>
                <a:spcPts val="3800"/>
              </a:lnSpc>
              <a:spcBef>
                <a:spcPts val="1200"/>
              </a:spcBef>
              <a:buNone/>
            </a:pPr>
            <a:r>
              <a:rPr lang="en-US" altLang="zh-CN" sz="2400" dirty="0" smtClean="0"/>
              <a:t>    IKE_SA_INIT</a:t>
            </a:r>
            <a:r>
              <a:rPr lang="zh-CN" altLang="zh-CN" sz="2400" dirty="0" smtClean="0"/>
              <a:t>交换包括消息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和消息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，用于协商密码算法、交换随机数</a:t>
            </a:r>
            <a:r>
              <a:rPr lang="en-US" altLang="zh-CN" sz="2400" dirty="0" smtClean="0"/>
              <a:t>Nonce</a:t>
            </a:r>
            <a:r>
              <a:rPr lang="zh-CN" altLang="zh-CN" sz="2400" dirty="0" smtClean="0"/>
              <a:t>、执行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公钥交换。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认证（记</a:t>
            </a:r>
            <a:r>
              <a:rPr lang="en-US" altLang="zh-CN" sz="2400" dirty="0" smtClean="0"/>
              <a:t>IKE_AUTH</a:t>
            </a:r>
            <a:r>
              <a:rPr lang="zh-CN" altLang="zh-CN" sz="2400" dirty="0" smtClean="0"/>
              <a:t>）交换</a:t>
            </a:r>
          </a:p>
          <a:p>
            <a:pPr marL="0" indent="0">
              <a:lnSpc>
                <a:spcPts val="3800"/>
              </a:lnSpc>
              <a:spcBef>
                <a:spcPts val="1200"/>
              </a:spcBef>
              <a:buNone/>
            </a:pPr>
            <a:r>
              <a:rPr lang="en-US" altLang="zh-CN" sz="2400" dirty="0" smtClean="0"/>
              <a:t>    IKE_AUTH</a:t>
            </a:r>
            <a:r>
              <a:rPr lang="zh-CN" altLang="zh-CN" sz="2400" dirty="0" smtClean="0"/>
              <a:t>交换包括消息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和消息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，认证前面的消息、交换身份标识</a:t>
            </a:r>
            <a:r>
              <a:rPr lang="en-US" altLang="zh-CN" sz="2400" dirty="0" smtClean="0"/>
              <a:t>ID</a:t>
            </a:r>
            <a:r>
              <a:rPr lang="zh-CN" altLang="zh-CN" sz="2400" dirty="0" smtClean="0"/>
              <a:t>和证书（可选），并建立第一个子</a:t>
            </a:r>
            <a:r>
              <a:rPr lang="en-US" altLang="zh-CN" sz="2400" dirty="0" smtClean="0"/>
              <a:t>SA</a:t>
            </a:r>
            <a:r>
              <a:rPr lang="zh-CN" altLang="zh-CN" sz="2400" dirty="0" smtClean="0"/>
              <a:t>，这一交换中除消息头之外其他载荷数据使用</a:t>
            </a:r>
            <a:r>
              <a:rPr lang="en-US" altLang="zh-CN" sz="2400" dirty="0" smtClean="0"/>
              <a:t>IKE_SA_INIT</a:t>
            </a:r>
            <a:r>
              <a:rPr lang="zh-CN" altLang="zh-CN" sz="2400" dirty="0" smtClean="0"/>
              <a:t>交换建立的算法和密钥进行加密和完整性保护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2. </a:t>
            </a:r>
            <a:r>
              <a:rPr lang="zh-CN" altLang="zh-CN" sz="2800" dirty="0" smtClean="0"/>
              <a:t>生成子</a:t>
            </a:r>
            <a:r>
              <a:rPr lang="en-US" altLang="zh-CN" sz="2800" dirty="0" smtClean="0"/>
              <a:t>SA</a:t>
            </a:r>
            <a:r>
              <a:rPr lang="zh-CN" altLang="zh-CN" sz="2800" dirty="0" smtClean="0"/>
              <a:t>交换（</a:t>
            </a:r>
            <a:r>
              <a:rPr lang="en-US" altLang="zh-CN" sz="2800" dirty="0" smtClean="0"/>
              <a:t>CREATE_CHILD_SA Exchange</a:t>
            </a:r>
            <a:r>
              <a:rPr lang="zh-CN" altLang="zh-CN" sz="2800" dirty="0" smtClean="0"/>
              <a:t>）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2387600"/>
            <a:ext cx="84851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3. </a:t>
            </a:r>
            <a:r>
              <a:rPr lang="zh-CN" altLang="zh-CN" sz="2800" dirty="0" smtClean="0"/>
              <a:t>信息交换（</a:t>
            </a:r>
            <a:r>
              <a:rPr lang="en-US" altLang="zh-CN" sz="2800" dirty="0" smtClean="0"/>
              <a:t>INFORMATION Exchange</a:t>
            </a:r>
            <a:r>
              <a:rPr lang="zh-CN" altLang="zh-CN" sz="2800" dirty="0" smtClean="0"/>
              <a:t>）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63" y="2424113"/>
            <a:ext cx="81930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r>
              <a:rPr lang="en-US" altLang="zh-CN" sz="2400" dirty="0" smtClean="0"/>
              <a:t>IKE</a:t>
            </a:r>
            <a:r>
              <a:rPr lang="zh-CN" altLang="zh-CN" sz="2400" dirty="0" smtClean="0"/>
              <a:t>消息头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HDR</a:t>
            </a:r>
            <a:r>
              <a:rPr lang="zh-CN" altLang="zh-CN" sz="2400" dirty="0" smtClean="0"/>
              <a:t>）格式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726363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532656"/>
          </a:xfrm>
        </p:spPr>
        <p:txBody>
          <a:bodyPr/>
          <a:lstStyle/>
          <a:p>
            <a:r>
              <a:rPr lang="zh-CN" altLang="zh-CN" sz="2400" dirty="0" smtClean="0"/>
              <a:t>安全关联载荷（</a:t>
            </a:r>
            <a:r>
              <a:rPr lang="en-US" altLang="zh-CN" sz="2400" dirty="0" smtClean="0"/>
              <a:t>Security Association Payload</a:t>
            </a:r>
            <a:r>
              <a:rPr lang="zh-CN" altLang="zh-CN" sz="2400" dirty="0" smtClean="0"/>
              <a:t>）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620861"/>
            <a:ext cx="733266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7.2.5 Internet</a:t>
            </a:r>
            <a:r>
              <a:rPr lang="zh-CN" altLang="zh-CN" dirty="0" smtClean="0"/>
              <a:t>密钥交换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密钥交换载荷（</a:t>
            </a:r>
            <a:r>
              <a:rPr lang="en-US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Exchange Payload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，记为</a:t>
            </a:r>
            <a:r>
              <a:rPr lang="en-US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</a:p>
          <a:p>
            <a:r>
              <a:rPr lang="en-US" altLang="zh-CN" sz="2400" dirty="0" smtClean="0"/>
              <a:t>KE</a:t>
            </a:r>
            <a:r>
              <a:rPr lang="zh-CN" altLang="zh-CN" sz="2400" dirty="0" smtClean="0"/>
              <a:t>载荷用于交换</a:t>
            </a:r>
            <a:r>
              <a:rPr lang="en-US" altLang="zh-CN" sz="2400" dirty="0" err="1" smtClean="0"/>
              <a:t>Diffie</a:t>
            </a:r>
            <a:r>
              <a:rPr lang="en-US" altLang="zh-CN" sz="2400" dirty="0" smtClean="0"/>
              <a:t>-Hellman</a:t>
            </a:r>
            <a:r>
              <a:rPr lang="zh-CN" altLang="zh-CN" sz="2400" dirty="0" smtClean="0"/>
              <a:t>（以下简称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）公钥（指数计算结果），</a:t>
            </a:r>
            <a:r>
              <a:rPr lang="en-US" altLang="zh-CN" sz="2400" dirty="0" smtClean="0"/>
              <a:t>KE</a:t>
            </a:r>
            <a:r>
              <a:rPr lang="zh-CN" altLang="zh-CN" sz="2400" dirty="0" smtClean="0"/>
              <a:t>载荷同样包含通用载荷头，后面跟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群编号以及密钥交换数据——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公钥。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证明载荷（</a:t>
            </a:r>
            <a:r>
              <a:rPr lang="en-US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Identification Payload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，对发起者和响应者分别记为</a:t>
            </a:r>
            <a:r>
              <a:rPr lang="en-US" altLang="zh-CN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IDi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</a:t>
            </a:r>
            <a:r>
              <a:rPr lang="en-US" altLang="zh-CN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IDr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</a:p>
          <a:p>
            <a:r>
              <a:rPr lang="zh-CN" altLang="zh-CN" sz="2400" dirty="0" smtClean="0"/>
              <a:t>允许对等实体向对方证明自己的身份，身份可以用于策略查找，但不必与</a:t>
            </a:r>
            <a:r>
              <a:rPr lang="en-US" altLang="zh-CN" sz="2400" dirty="0" smtClean="0"/>
              <a:t>CERT</a:t>
            </a:r>
            <a:r>
              <a:rPr lang="zh-CN" altLang="zh-CN" sz="2400" dirty="0" smtClean="0"/>
              <a:t>载荷任何域相一致；身份域也可以用于访问控制决策，但是，若在</a:t>
            </a:r>
            <a:r>
              <a:rPr lang="en-US" altLang="zh-CN" sz="2400" dirty="0" err="1" smtClean="0"/>
              <a:t>IDi</a:t>
            </a:r>
            <a:r>
              <a:rPr lang="zh-CN" altLang="zh-CN" sz="2400" dirty="0" smtClean="0"/>
              <a:t>或</a:t>
            </a:r>
            <a:r>
              <a:rPr lang="en-US" altLang="zh-CN" sz="2400" dirty="0" err="1" smtClean="0"/>
              <a:t>IDr</a:t>
            </a:r>
            <a:r>
              <a:rPr lang="zh-CN" altLang="zh-CN" sz="2400" dirty="0" smtClean="0"/>
              <a:t>载荷中采用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地址（</a:t>
            </a:r>
            <a:r>
              <a:rPr lang="en-US" altLang="zh-CN" sz="2400" dirty="0" smtClean="0"/>
              <a:t>ID_IPV4_ADDR</a:t>
            </a:r>
            <a:r>
              <a:rPr lang="zh-CN" altLang="zh-CN" sz="2400" dirty="0" smtClean="0"/>
              <a:t>或</a:t>
            </a:r>
            <a:r>
              <a:rPr lang="en-US" altLang="zh-CN" sz="2400" dirty="0" smtClean="0"/>
              <a:t>ID_IPV6_ADDR</a:t>
            </a:r>
            <a:r>
              <a:rPr lang="zh-CN" altLang="zh-CN" sz="2400" dirty="0" smtClean="0"/>
              <a:t>）标识类型，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也不要求其中地址与封装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消息的</a:t>
            </a:r>
            <a:r>
              <a:rPr lang="en-US" altLang="zh-CN" sz="2400" dirty="0" smtClean="0"/>
              <a:t>IP</a:t>
            </a:r>
            <a:r>
              <a:rPr lang="zh-CN" altLang="zh-CN" sz="2400" dirty="0" smtClean="0"/>
              <a:t>头部中地址一致。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500"/>
            <a:ext cx="2448396" cy="244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55650" y="2349500"/>
            <a:ext cx="8136830" cy="208761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如何实现</a:t>
            </a:r>
            <a:r>
              <a:rPr lang="en-US" altLang="zh-CN" dirty="0" smtClean="0">
                <a:solidFill>
                  <a:schemeClr val="accent2"/>
                </a:solidFill>
              </a:rPr>
              <a:t>Internet</a:t>
            </a:r>
            <a:r>
              <a:rPr lang="zh-CN" altLang="en-US" dirty="0" smtClean="0">
                <a:solidFill>
                  <a:schemeClr val="accent2"/>
                </a:solidFill>
              </a:rPr>
              <a:t>中通讯的两个应用程序之间认证和数据保密传输？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A82421-089E-41E3-9808-33957FBBD08E}" type="slidenum">
              <a:rPr lang="en-US" altLang="zh-CN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7.1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安全协议概述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7.2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虚拟专用网协议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IPSec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7.3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传输层安全（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）协议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347B169-C42A-4C29-9A53-0CBD87C600EE}" type="slidenum">
              <a:rPr lang="en-US" altLang="zh-CN"/>
              <a:pPr>
                <a:defRPr/>
              </a:pPr>
              <a:t>38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755576" y="1556792"/>
            <a:ext cx="5472113" cy="144016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600" y="3933056"/>
            <a:ext cx="5472113" cy="64740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7.3.1 TLS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TLS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Transport Layer Security</a:t>
            </a:r>
            <a:r>
              <a:rPr lang="zh-CN" altLang="zh-CN" sz="2400" dirty="0" smtClean="0"/>
              <a:t>）协议是一个用于</a:t>
            </a:r>
            <a:r>
              <a:rPr lang="en-US" altLang="zh-CN" sz="2400" dirty="0" smtClean="0"/>
              <a:t>Internet</a:t>
            </a:r>
            <a:r>
              <a:rPr lang="zh-CN" altLang="zh-CN" sz="2400" dirty="0" smtClean="0"/>
              <a:t>上实现保密通信的安全协议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它是</a:t>
            </a:r>
            <a:r>
              <a:rPr lang="en-US" altLang="zh-CN" sz="2400" dirty="0" smtClean="0"/>
              <a:t>IETF</a:t>
            </a:r>
            <a:r>
              <a:rPr lang="zh-CN" altLang="zh-CN" sz="2400" dirty="0" smtClean="0"/>
              <a:t>在</a:t>
            </a:r>
            <a:r>
              <a:rPr lang="en-US" altLang="zh-CN" sz="2400" dirty="0" smtClean="0"/>
              <a:t>Netscape</a:t>
            </a:r>
            <a:r>
              <a:rPr lang="zh-CN" altLang="zh-CN" sz="2400" dirty="0" smtClean="0"/>
              <a:t>公司开发的</a:t>
            </a:r>
            <a:r>
              <a:rPr lang="en-US" altLang="zh-CN" sz="2400" dirty="0" smtClean="0"/>
              <a:t>SSL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Secure Socket Layer</a:t>
            </a:r>
            <a:r>
              <a:rPr lang="zh-CN" altLang="zh-CN" sz="2400" dirty="0" smtClean="0"/>
              <a:t>）协议基础上改进发展而来的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en-US" altLang="zh-CN" sz="2400" dirty="0" smtClean="0"/>
              <a:t>IETF</a:t>
            </a:r>
            <a:r>
              <a:rPr lang="zh-CN" altLang="zh-CN" sz="2400" dirty="0" smtClean="0"/>
              <a:t>于</a:t>
            </a:r>
            <a:r>
              <a:rPr lang="en-US" altLang="zh-CN" sz="2400" dirty="0" smtClean="0"/>
              <a:t>2006</a:t>
            </a:r>
            <a:r>
              <a:rPr lang="zh-CN" altLang="zh-CN" sz="2400" dirty="0" smtClean="0"/>
              <a:t>年发布了</a:t>
            </a:r>
            <a:r>
              <a:rPr lang="en-US" altLang="zh-CN" sz="2400" dirty="0" smtClean="0"/>
              <a:t>TLSv1.1</a:t>
            </a:r>
            <a:r>
              <a:rPr lang="zh-CN" altLang="zh-CN" sz="2400" dirty="0" smtClean="0"/>
              <a:t>版本（</a:t>
            </a:r>
            <a:r>
              <a:rPr lang="en-US" altLang="zh-CN" sz="2400" dirty="0" smtClean="0"/>
              <a:t> RFC 4363</a:t>
            </a:r>
            <a:r>
              <a:rPr lang="zh-CN" altLang="zh-CN" sz="2400" dirty="0" smtClean="0"/>
              <a:t>）。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7.1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安全协议概述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7.2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虚拟专用网协议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IPSec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7.3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传输层安全（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）协议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347B169-C42A-4C29-9A53-0CBD87C600EE}" type="slidenum">
              <a:rPr lang="en-US" altLang="zh-CN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827584" y="2420888"/>
            <a:ext cx="5472113" cy="208756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7.3.1 TLS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  <a:buNone/>
            </a:pPr>
            <a:r>
              <a:rPr lang="en-US" altLang="zh-CN" sz="2800" dirty="0" smtClean="0">
                <a:solidFill>
                  <a:srgbClr val="C00000"/>
                </a:solidFill>
              </a:rPr>
              <a:t>TLS</a:t>
            </a:r>
            <a:r>
              <a:rPr lang="zh-CN" altLang="zh-CN" sz="2800" dirty="0" smtClean="0">
                <a:solidFill>
                  <a:srgbClr val="C00000"/>
                </a:solidFill>
              </a:rPr>
              <a:t>设计目标：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密码安全性：</a:t>
            </a:r>
            <a:r>
              <a:rPr lang="en-US" altLang="zh-CN" sz="2400" dirty="0" smtClean="0"/>
              <a:t>TLS</a:t>
            </a:r>
            <a:r>
              <a:rPr lang="zh-CN" altLang="zh-CN" sz="2400" dirty="0" smtClean="0"/>
              <a:t>用于在通讯实体间建立安全连接。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互操作性：独立开发者可以使用</a:t>
            </a:r>
            <a:r>
              <a:rPr lang="en-US" altLang="zh-CN" sz="2400" dirty="0" smtClean="0"/>
              <a:t>TLS</a:t>
            </a:r>
            <a:r>
              <a:rPr lang="zh-CN" altLang="zh-CN" sz="2400" dirty="0" smtClean="0"/>
              <a:t>开发应用程序，而无需交换程序的代码。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扩展性：提供一种框架，便于加入新的公钥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对称密码。</a:t>
            </a:r>
          </a:p>
          <a:p>
            <a:pPr lvl="0"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相对效率性：密码操作是高</a:t>
            </a:r>
            <a:r>
              <a:rPr lang="en-US" altLang="zh-CN" sz="2400" dirty="0" smtClean="0"/>
              <a:t>CPU</a:t>
            </a:r>
            <a:r>
              <a:rPr lang="zh-CN" altLang="zh-CN" sz="2400" dirty="0" smtClean="0"/>
              <a:t>敏感的，尤其是公钥密码操作，</a:t>
            </a:r>
            <a:r>
              <a:rPr lang="en-US" altLang="zh-CN" sz="2400" dirty="0" smtClean="0"/>
              <a:t>TLS</a:t>
            </a:r>
            <a:r>
              <a:rPr lang="zh-CN" altLang="zh-CN" sz="2400" dirty="0" smtClean="0"/>
              <a:t>提供了会话缓存机制以减少建立的连接数，此外尽量减少网络活动。</a:t>
            </a:r>
          </a:p>
          <a:p>
            <a:pPr>
              <a:lnSpc>
                <a:spcPts val="3800"/>
              </a:lnSpc>
              <a:spcBef>
                <a:spcPts val="1200"/>
              </a:spcBef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7.3.1 TLS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4941168"/>
            <a:ext cx="6131024" cy="1324744"/>
          </a:xfrm>
        </p:spPr>
        <p:txBody>
          <a:bodyPr/>
          <a:lstStyle/>
          <a:p>
            <a:r>
              <a:rPr lang="en-US" altLang="zh-CN" sz="2400" dirty="0" smtClean="0"/>
              <a:t>TLS</a:t>
            </a:r>
            <a:r>
              <a:rPr lang="zh-CN" altLang="zh-CN" sz="2400" dirty="0" smtClean="0"/>
              <a:t>记录协议，为高层协议提供数据封装，实现压缩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解压缩、加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解密、计算与验证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等与操作。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12469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419872" y="1340768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>
              <a:buFont typeface="Arial" pitchFamily="34" charset="0"/>
              <a:buChar char="•"/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握手协议层：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握手协议、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改变密码规格协议和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报警协议。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572000" y="1988840"/>
            <a:ext cx="21602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上箭头 9"/>
          <p:cNvSpPr/>
          <p:nvPr/>
        </p:nvSpPr>
        <p:spPr>
          <a:xfrm>
            <a:off x="2339752" y="3861048"/>
            <a:ext cx="288032" cy="1368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7.3.1 TLS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pic>
        <p:nvPicPr>
          <p:cNvPr id="931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780928"/>
            <a:ext cx="865726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3491880" y="5013176"/>
            <a:ext cx="1425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j-lt"/>
                <a:ea typeface="黑体" pitchFamily="49" charset="-122"/>
              </a:rPr>
              <a:t>TLS</a:t>
            </a:r>
            <a:r>
              <a:rPr lang="zh-CN" altLang="zh-CN" sz="2000" dirty="0" smtClean="0">
                <a:latin typeface="+mj-lt"/>
                <a:ea typeface="黑体" pitchFamily="49" charset="-122"/>
              </a:rPr>
              <a:t>协议栈</a:t>
            </a:r>
            <a:endParaRPr lang="zh-CN" altLang="en-US" sz="2000" dirty="0">
              <a:latin typeface="+mj-lt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7.3.1 TLS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TLS</a:t>
            </a:r>
            <a:r>
              <a:rPr lang="zh-CN" altLang="zh-CN" sz="2400" dirty="0" smtClean="0"/>
              <a:t>从两个角度定义连接状态，即预备和当前状态，以及读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写状态：</a:t>
            </a:r>
          </a:p>
          <a:p>
            <a:pPr lvl="0"/>
            <a:r>
              <a:rPr lang="zh-CN" altLang="zh-CN" sz="2400" dirty="0" smtClean="0"/>
              <a:t>预备状态：包含本次握手过程中协商成功的压缩算法、加密算法、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计算算法和密钥等。</a:t>
            </a:r>
          </a:p>
          <a:p>
            <a:pPr lvl="0"/>
            <a:r>
              <a:rPr lang="zh-CN" altLang="zh-CN" sz="2400" dirty="0" smtClean="0"/>
              <a:t>当前状态：包含记录层正在使用的压缩算法、加密算法、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计算算法和密钥等。</a:t>
            </a:r>
          </a:p>
          <a:p>
            <a:pPr lvl="0"/>
            <a:r>
              <a:rPr lang="zh-CN" altLang="zh-CN" sz="2400" dirty="0" smtClean="0"/>
              <a:t>读状态：包含解压缩算法、解密算法、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验证算法和对应的密钥等。</a:t>
            </a:r>
          </a:p>
          <a:p>
            <a:pPr lvl="0"/>
            <a:r>
              <a:rPr lang="zh-CN" altLang="zh-CN" sz="2400" dirty="0" smtClean="0"/>
              <a:t>写状态：包含压缩算法、加密算法、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计算算法和对应的密钥等。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267744" y="2564904"/>
            <a:ext cx="5328592" cy="216024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0" rIns="36000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逻辑上可以组合为四个连接状态：当前读状态、当前写状态、预备读状态、预备写状态。</a:t>
            </a:r>
            <a:endParaRPr lang="zh-CN" altLang="en-US" sz="2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7.3.2 TLS</a:t>
            </a:r>
            <a:r>
              <a:rPr lang="zh-CN" altLang="zh-CN" dirty="0" smtClean="0"/>
              <a:t>记录协议层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TLS</a:t>
            </a:r>
            <a:r>
              <a:rPr lang="zh-CN" altLang="zh-CN" sz="2400" dirty="0" smtClean="0"/>
              <a:t>记录协议层根据当前会话状态指定的压缩算法、密码规格（</a:t>
            </a:r>
            <a:r>
              <a:rPr lang="en-US" altLang="zh-CN" sz="2400" dirty="0" err="1" smtClean="0"/>
              <a:t>CipherSpec</a:t>
            </a:r>
            <a:r>
              <a:rPr lang="zh-CN" altLang="zh-CN" sz="2400" dirty="0" smtClean="0"/>
              <a:t>）指定的对称加密算法、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算法、密钥长度、散列长度、</a:t>
            </a:r>
            <a:r>
              <a:rPr lang="en-US" altLang="zh-CN" sz="2400" dirty="0" smtClean="0"/>
              <a:t>IV</a:t>
            </a:r>
            <a:r>
              <a:rPr lang="zh-CN" altLang="zh-CN" sz="2400" dirty="0" smtClean="0"/>
              <a:t>长度等参数，以及连接状态中指定客户和服务器的随机数、加密密钥、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秘密、</a:t>
            </a:r>
            <a:r>
              <a:rPr lang="en-US" altLang="zh-CN" sz="2400" dirty="0" smtClean="0"/>
              <a:t>IV</a:t>
            </a:r>
            <a:r>
              <a:rPr lang="zh-CN" altLang="zh-CN" sz="2400" dirty="0" smtClean="0"/>
              <a:t>、消息序列号等，对当前连接中传输的高层数据进行分片、压缩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解压缩（可选）、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保护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验证、加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解密等操作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记录协议层需要封装的</a:t>
            </a:r>
            <a:r>
              <a:rPr lang="zh-CN" altLang="zh-CN" sz="2400" dirty="0" smtClean="0"/>
              <a:t>高层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类</a:t>
            </a:r>
            <a:r>
              <a:rPr lang="zh-CN" altLang="zh-CN" sz="2400" dirty="0" smtClean="0"/>
              <a:t>协议</a:t>
            </a:r>
            <a:r>
              <a:rPr lang="zh-CN" altLang="zh-CN" sz="2400" dirty="0" smtClean="0"/>
              <a:t>：</a:t>
            </a:r>
            <a:r>
              <a:rPr lang="zh-CN" altLang="zh-CN" sz="2400" dirty="0" smtClean="0"/>
              <a:t>改变密码规格协议、报警协议、握手协议和应用层协议（如</a:t>
            </a:r>
            <a:r>
              <a:rPr lang="en-US" altLang="zh-CN" sz="2400" dirty="0" smtClean="0"/>
              <a:t>HTTP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FTP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Telnet</a:t>
            </a:r>
            <a:r>
              <a:rPr lang="zh-CN" altLang="zh-CN" sz="2400" dirty="0" smtClean="0"/>
              <a:t>等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7.3.2 TLS</a:t>
            </a:r>
            <a:r>
              <a:rPr lang="zh-CN" altLang="zh-CN" dirty="0" smtClean="0"/>
              <a:t>记录协议层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827584" y="1844824"/>
          <a:ext cx="7605289" cy="4248472"/>
        </p:xfrm>
        <a:graphic>
          <a:graphicData uri="http://schemas.openxmlformats.org/presentationml/2006/ole">
            <p:oleObj spid="_x0000_s1025" name="Visio" r:id="rId3" imgW="4144823" imgH="2314918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7.3.2 TLS</a:t>
            </a:r>
            <a:r>
              <a:rPr lang="zh-CN" altLang="zh-CN" dirty="0" smtClean="0"/>
              <a:t>记录协议层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记录协议使用握手协议提供的安全参数生成加密密钥和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密钥</a:t>
            </a:r>
            <a:r>
              <a:rPr lang="zh-CN" altLang="zh-CN" sz="2400" dirty="0" smtClean="0"/>
              <a:t>。使用</a:t>
            </a:r>
            <a:r>
              <a:rPr lang="zh-CN" altLang="zh-CN" sz="2400" dirty="0" smtClean="0"/>
              <a:t>伪随机函数，输入握手协议产生的主秘密、密钥扩展字符串、服务器产生的随机数和客户产生的随机数，输出足够长度密钥块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密钥</a:t>
            </a:r>
            <a:r>
              <a:rPr lang="zh-CN" altLang="zh-CN" sz="2400" dirty="0" smtClean="0"/>
              <a:t>块按密码规格需要顺序分解成特定长度的四个密钥：客户写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密钥、服务器写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密钥、客户写加密密钥、服务器写加密密钥。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7.3.3 TLS</a:t>
            </a:r>
            <a:r>
              <a:rPr lang="zh-CN" altLang="zh-CN" dirty="0" smtClean="0"/>
              <a:t>握手协议层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buNone/>
            </a:pPr>
            <a:r>
              <a:rPr lang="zh-CN" altLang="zh-CN" sz="2400" dirty="0" smtClean="0"/>
              <a:t>负责协商一个会话，该会话包括以下内容：</a:t>
            </a:r>
          </a:p>
          <a:p>
            <a:pPr lvl="0"/>
            <a:r>
              <a:rPr lang="zh-CN" altLang="zh-CN" sz="2400" dirty="0" smtClean="0"/>
              <a:t>会话标识符：服务器选择的任意字节序列标识一个活动的或可恢复的会话状态。</a:t>
            </a:r>
          </a:p>
          <a:p>
            <a:pPr lvl="0"/>
            <a:r>
              <a:rPr lang="zh-CN" altLang="zh-CN" sz="2400" dirty="0" smtClean="0"/>
              <a:t>实体证书：对等实体的</a:t>
            </a:r>
            <a:r>
              <a:rPr lang="en-US" altLang="zh-CN" sz="2400" dirty="0" smtClean="0"/>
              <a:t>X.509v3</a:t>
            </a:r>
            <a:r>
              <a:rPr lang="zh-CN" altLang="zh-CN" sz="2400" dirty="0" smtClean="0"/>
              <a:t>证书，可以为空。</a:t>
            </a:r>
          </a:p>
          <a:p>
            <a:pPr lvl="0"/>
            <a:r>
              <a:rPr lang="zh-CN" altLang="zh-CN" sz="2400" dirty="0" smtClean="0"/>
              <a:t>压缩方法：用于加密前压缩数据的算法。</a:t>
            </a:r>
          </a:p>
          <a:p>
            <a:pPr lvl="0"/>
            <a:r>
              <a:rPr lang="zh-CN" altLang="zh-CN" sz="2400" dirty="0" smtClean="0"/>
              <a:t>密码规格：指明数据加密算法（如空、</a:t>
            </a:r>
            <a:r>
              <a:rPr lang="en-US" altLang="zh-CN" sz="2400" dirty="0" smtClean="0"/>
              <a:t>DES</a:t>
            </a:r>
            <a:r>
              <a:rPr lang="zh-CN" altLang="zh-CN" sz="2400" dirty="0" smtClean="0"/>
              <a:t>等）和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算法（如</a:t>
            </a:r>
            <a:r>
              <a:rPr lang="en-US" altLang="zh-CN" sz="2400" dirty="0" smtClean="0"/>
              <a:t>MD5</a:t>
            </a:r>
            <a:r>
              <a:rPr lang="zh-CN" altLang="zh-CN" sz="2400" dirty="0" smtClean="0"/>
              <a:t>或</a:t>
            </a:r>
            <a:r>
              <a:rPr lang="en-US" altLang="zh-CN" sz="2400" dirty="0" smtClean="0"/>
              <a:t>SHA</a:t>
            </a:r>
            <a:r>
              <a:rPr lang="zh-CN" altLang="zh-CN" sz="2400" dirty="0" smtClean="0"/>
              <a:t>），以及密码属性如摘要长度。</a:t>
            </a:r>
          </a:p>
          <a:p>
            <a:pPr lvl="0"/>
            <a:r>
              <a:rPr lang="zh-CN" altLang="zh-CN" sz="2400" dirty="0" smtClean="0"/>
              <a:t>主秘密（</a:t>
            </a:r>
            <a:r>
              <a:rPr lang="en-US" altLang="zh-CN" sz="2400" dirty="0" smtClean="0"/>
              <a:t>Master secret</a:t>
            </a:r>
            <a:r>
              <a:rPr lang="zh-CN" altLang="zh-CN" sz="2400" dirty="0" smtClean="0"/>
              <a:t>）：服务器与客户端共享的</a:t>
            </a:r>
            <a:r>
              <a:rPr lang="en-US" altLang="zh-CN" sz="2400" dirty="0" smtClean="0"/>
              <a:t>48</a:t>
            </a:r>
            <a:r>
              <a:rPr lang="zh-CN" altLang="zh-CN" sz="2400" dirty="0" smtClean="0"/>
              <a:t>字节秘密值。</a:t>
            </a:r>
          </a:p>
          <a:p>
            <a:pPr lvl="0"/>
            <a:r>
              <a:rPr lang="zh-CN" altLang="zh-CN" sz="2400" dirty="0" smtClean="0"/>
              <a:t>可恢复标志：指明该会话是否可以用于初始化新的连接。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62880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1. TLS</a:t>
            </a:r>
            <a:r>
              <a:rPr lang="zh-CN" altLang="zh-CN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握手协议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7.3.3 TLS</a:t>
            </a:r>
            <a:r>
              <a:rPr lang="zh-CN" altLang="zh-CN" dirty="0" smtClean="0"/>
              <a:t>握手协议层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pic>
        <p:nvPicPr>
          <p:cNvPr id="94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21768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7.3.2 TLS</a:t>
            </a:r>
            <a:r>
              <a:rPr lang="zh-CN" altLang="zh-CN" dirty="0" smtClean="0"/>
              <a:t>记录协议层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）交换</a:t>
            </a:r>
            <a:r>
              <a:rPr lang="en-US" altLang="zh-CN" sz="2400" dirty="0" smtClean="0"/>
              <a:t>hello</a:t>
            </a:r>
            <a:r>
              <a:rPr lang="zh-CN" altLang="zh-CN" sz="2400" dirty="0" smtClean="0"/>
              <a:t>消息协商确认算法、交换随机数并检查会话恢复。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）交换证书。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）密钥交换与认证。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）产生共享秘密。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）完成握手。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539552" y="4077654"/>
            <a:ext cx="82809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master_secret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PRF(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pre_master_secret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"master secret",</a:t>
            </a:r>
            <a:b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ClientHello.random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+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ServerHello.random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539552" y="5430416"/>
            <a:ext cx="82809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PRF(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master_secret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finished_label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MD5(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handshake_messages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)+ SHA-1(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handshake_messages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协议是在对等实体（两方或多方）之间为完成某项任务所执行的一系列确定的步骤，是协议实体必须共同遵循的一套规则。协议步骤（或规则）是明确定义的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800"/>
              </a:lnSpc>
              <a:spcBef>
                <a:spcPts val="1200"/>
              </a:spcBef>
            </a:pPr>
            <a:r>
              <a:rPr lang="zh-CN" altLang="zh-CN" sz="2400" dirty="0" smtClean="0"/>
              <a:t>安全协议是使用密码术实现特定安全目标，在网络和分布式系统中提供各种安全服务的协议，有时也称“密码协议”。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7.3.3 TLS</a:t>
            </a:r>
            <a:r>
              <a:rPr lang="zh-CN" altLang="zh-CN" dirty="0" smtClean="0"/>
              <a:t>握手协议层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61259"/>
          </a:xfrm>
        </p:spPr>
        <p:txBody>
          <a:bodyPr/>
          <a:lstStyle/>
          <a:p>
            <a:r>
              <a:rPr lang="zh-CN" altLang="zh-CN" sz="2400" dirty="0" smtClean="0"/>
              <a:t>用于改变密码策略，协议仅包括一个消息，应用当前状态的压缩和加密算法及密钥，通知接收方后继记录将使用新协商的密码规格（</a:t>
            </a:r>
            <a:r>
              <a:rPr lang="en-US" altLang="zh-CN" sz="2400" dirty="0" err="1" smtClean="0"/>
              <a:t>CipherSpec</a:t>
            </a:r>
            <a:r>
              <a:rPr lang="zh-CN" altLang="zh-CN" sz="2400" dirty="0" smtClean="0"/>
              <a:t>）和密钥进行保护。</a:t>
            </a:r>
            <a:endParaRPr lang="en-US" altLang="zh-CN" sz="2400" dirty="0" smtClean="0"/>
          </a:p>
          <a:p>
            <a:r>
              <a:rPr lang="zh-CN" altLang="zh-CN" sz="2400" dirty="0" smtClean="0"/>
              <a:t>消息接收方指示记录协议层立刻将“读预备状态”复制到“读当前状态”。</a:t>
            </a:r>
            <a:endParaRPr lang="en-US" altLang="zh-CN" sz="2400" dirty="0" smtClean="0"/>
          </a:p>
          <a:p>
            <a:r>
              <a:rPr lang="zh-CN" altLang="zh-CN" sz="2400" dirty="0" smtClean="0"/>
              <a:t>消息发送方发出该消息后，指示本方的记录协议层将“写预备状态”变为“写活动状态”。</a:t>
            </a:r>
            <a:endParaRPr lang="en-US" altLang="zh-CN" sz="2400" dirty="0" smtClean="0"/>
          </a:p>
          <a:p>
            <a:r>
              <a:rPr lang="zh-CN" altLang="zh-CN" sz="2400" dirty="0" smtClean="0"/>
              <a:t>改变密码规格消息在安全参数确认后、完成消息前的握手过程中发送。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9552" y="1556792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2. 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改变密码规格协议（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Change Cipher Spec Protocol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7.3.3 TLS</a:t>
            </a:r>
            <a:r>
              <a:rPr lang="zh-CN" altLang="zh-CN" dirty="0" smtClean="0"/>
              <a:t>握手协议层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zh-CN" altLang="zh-CN" sz="2400" dirty="0" smtClean="0"/>
              <a:t>报警消息内容包括重要程度（警告、致命）和报警描述（如关闭通知、不期望的消息、有损坏的记录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、解密失败等）。</a:t>
            </a:r>
            <a:endParaRPr lang="en-US" altLang="zh-CN" sz="2400" dirty="0" smtClean="0"/>
          </a:p>
          <a:p>
            <a:r>
              <a:rPr lang="zh-CN" altLang="zh-CN" sz="2400" dirty="0" smtClean="0"/>
              <a:t>关闭报警：消息发送方通知接收方将不再使用本连接发送任何消息。</a:t>
            </a:r>
            <a:endParaRPr lang="en-US" altLang="zh-CN" sz="2400" dirty="0" smtClean="0"/>
          </a:p>
          <a:p>
            <a:r>
              <a:rPr lang="zh-CN" altLang="zh-CN" sz="2400" dirty="0" smtClean="0"/>
              <a:t>当检测到一个错误，检测方向另一方发送一个“错误报警”消息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4647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3. 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报警协议（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Alter Protocol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933825"/>
            <a:ext cx="12668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小  结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88" indent="712788">
              <a:lnSpc>
                <a:spcPts val="3200"/>
              </a:lnSpc>
              <a:buFontTx/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本章介绍了安全协议的基本概念和应用。安全协议可以应用于网络分层结构中任何一层，结合各网络层次的特点实施数据保密性、完整性、认证性等安全保护。本章重点介绍了虚拟专用网协议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IPSec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和传输层安全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协议，它们分别在网络层和传输层上实现对通信的保护。针对不同应用需求，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IPSec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提供认证头和封装安全载荷两种协议，每种协议可以有两种工作模式，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IPSec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使用独立的密钥交换协议实现初始认证和安全参数协商。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TLS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使用握手协议和记录协议完成实体间认证和通信保护。</a:t>
            </a:r>
          </a:p>
        </p:txBody>
      </p:sp>
      <p:sp>
        <p:nvSpPr>
          <p:cNvPr id="18437" name="Freeform 5"/>
          <p:cNvSpPr>
            <a:spLocks/>
          </p:cNvSpPr>
          <p:nvPr/>
        </p:nvSpPr>
        <p:spPr bwMode="auto">
          <a:xfrm>
            <a:off x="1692275" y="5157788"/>
            <a:ext cx="5711825" cy="887412"/>
          </a:xfrm>
          <a:custGeom>
            <a:avLst/>
            <a:gdLst>
              <a:gd name="T0" fmla="*/ 0 w 3598"/>
              <a:gd name="T1" fmla="*/ 317 h 559"/>
              <a:gd name="T2" fmla="*/ 1224 w 3598"/>
              <a:gd name="T3" fmla="*/ 90 h 559"/>
              <a:gd name="T4" fmla="*/ 1406 w 3598"/>
              <a:gd name="T5" fmla="*/ 544 h 559"/>
              <a:gd name="T6" fmla="*/ 2721 w 3598"/>
              <a:gd name="T7" fmla="*/ 181 h 559"/>
              <a:gd name="T8" fmla="*/ 3220 w 3598"/>
              <a:gd name="T9" fmla="*/ 181 h 559"/>
              <a:gd name="T10" fmla="*/ 3538 w 3598"/>
              <a:gd name="T11" fmla="*/ 45 h 559"/>
              <a:gd name="T12" fmla="*/ 3583 w 3598"/>
              <a:gd name="T13" fmla="*/ 0 h 5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98"/>
              <a:gd name="T22" fmla="*/ 0 h 559"/>
              <a:gd name="T23" fmla="*/ 3598 w 3598"/>
              <a:gd name="T24" fmla="*/ 559 h 5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98" h="559">
                <a:moveTo>
                  <a:pt x="0" y="317"/>
                </a:moveTo>
                <a:cubicBezTo>
                  <a:pt x="495" y="184"/>
                  <a:pt x="990" y="52"/>
                  <a:pt x="1224" y="90"/>
                </a:cubicBezTo>
                <a:cubicBezTo>
                  <a:pt x="1458" y="128"/>
                  <a:pt x="1156" y="529"/>
                  <a:pt x="1406" y="544"/>
                </a:cubicBezTo>
                <a:cubicBezTo>
                  <a:pt x="1656" y="559"/>
                  <a:pt x="2419" y="241"/>
                  <a:pt x="2721" y="181"/>
                </a:cubicBezTo>
                <a:cubicBezTo>
                  <a:pt x="3023" y="121"/>
                  <a:pt x="3084" y="204"/>
                  <a:pt x="3220" y="181"/>
                </a:cubicBezTo>
                <a:cubicBezTo>
                  <a:pt x="3356" y="158"/>
                  <a:pt x="3478" y="75"/>
                  <a:pt x="3538" y="45"/>
                </a:cubicBezTo>
                <a:cubicBezTo>
                  <a:pt x="3598" y="15"/>
                  <a:pt x="3590" y="7"/>
                  <a:pt x="3583" y="0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48606-8F76-4630-930D-BD5BD8E6665C}" type="slidenum">
              <a:rPr lang="en-US" altLang="zh-CN"/>
              <a:pPr>
                <a:defRPr/>
              </a:pPr>
              <a:t>52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ANd9GcSqmkDn6qp3NV-TNk7Obj5LDwkQ7QP28blMFR70p-Ty46ieOaT2u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620688"/>
            <a:ext cx="2266950" cy="20193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思考题与作业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468313" y="1988840"/>
            <a:ext cx="8229600" cy="416589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400" dirty="0" smtClean="0"/>
              <a:t>什么是安全协议？</a:t>
            </a:r>
            <a:endParaRPr lang="en-US" altLang="zh-CN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z="2400" dirty="0" smtClean="0"/>
              <a:t>IPSec</a:t>
            </a:r>
            <a:r>
              <a:rPr lang="zh-CN" altLang="zh-CN" sz="2400" dirty="0" smtClean="0"/>
              <a:t>是一个什么安全协议，其主要功能是什么？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zh-CN" sz="2400" dirty="0" smtClean="0"/>
              <a:t>试对比分析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传输模式和</a:t>
            </a:r>
            <a:r>
              <a:rPr lang="en-US" altLang="zh-CN" sz="2400" dirty="0" smtClean="0"/>
              <a:t>AH</a:t>
            </a:r>
            <a:r>
              <a:rPr lang="zh-CN" altLang="zh-CN" sz="2400" dirty="0" smtClean="0"/>
              <a:t>隧道模式特点，哪个安全性更高？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zh-CN" sz="2400" dirty="0" smtClean="0"/>
              <a:t>什么是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的交换？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有哪些典型交换？为什么</a:t>
            </a:r>
            <a:r>
              <a:rPr lang="en-US" altLang="zh-CN" sz="2400" dirty="0" smtClean="0"/>
              <a:t>IKE</a:t>
            </a:r>
            <a:r>
              <a:rPr lang="zh-CN" altLang="zh-CN" sz="2400" dirty="0" smtClean="0"/>
              <a:t>采用统一的交换格式？</a:t>
            </a:r>
            <a:endParaRPr lang="en-US" altLang="zh-CN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z="2400" dirty="0" smtClean="0"/>
              <a:t>TLS</a:t>
            </a:r>
            <a:r>
              <a:rPr lang="zh-CN" altLang="zh-CN" sz="2400" dirty="0" smtClean="0"/>
              <a:t>协议设计</a:t>
            </a:r>
            <a:endParaRPr lang="en-US" altLang="zh-CN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zh-CN" sz="2400" dirty="0" smtClean="0"/>
              <a:t>在</a:t>
            </a:r>
            <a:r>
              <a:rPr lang="en-US" altLang="zh-CN" sz="2400" dirty="0" smtClean="0"/>
              <a:t>TLS</a:t>
            </a:r>
            <a:r>
              <a:rPr lang="zh-CN" altLang="zh-CN" sz="2400" dirty="0" smtClean="0"/>
              <a:t>中如何实现服务器与客户的相互认证？目标是什么？</a:t>
            </a:r>
            <a:endParaRPr lang="zh-CN" altLang="en-US" sz="2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47F4B2D-9442-4BF9-A04D-93D76C6D866F}" type="slidenum">
              <a:rPr lang="en-US" altLang="zh-CN"/>
              <a:pPr>
                <a:defRPr/>
              </a:pPr>
              <a:t>53</a:t>
            </a:fld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 smtClean="0"/>
              <a:t>网络协议栈各层上安全协议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81645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en-US" altLang="zh-CN" sz="2400" b="1" dirty="0" smtClean="0"/>
              <a:t>PPP-PAP</a:t>
            </a:r>
            <a:r>
              <a:rPr lang="zh-CN" altLang="zh-CN" sz="2400" b="1" dirty="0" smtClean="0"/>
              <a:t>：</a:t>
            </a:r>
            <a:r>
              <a:rPr lang="zh-CN" altLang="zh-CN" sz="2400" dirty="0" smtClean="0"/>
              <a:t>口令认证协议</a:t>
            </a:r>
            <a:r>
              <a:rPr lang="en-US" altLang="zh-CN" sz="2400" dirty="0" smtClean="0"/>
              <a:t>PAP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Password Authentication Protocol</a:t>
            </a:r>
            <a:r>
              <a:rPr lang="zh-CN" altLang="zh-CN" sz="2400" dirty="0" smtClean="0"/>
              <a:t>）是</a:t>
            </a:r>
            <a:r>
              <a:rPr lang="en-US" altLang="zh-CN" sz="2400" dirty="0" smtClean="0"/>
              <a:t>PPP</a:t>
            </a:r>
            <a:r>
              <a:rPr lang="zh-CN" altLang="zh-CN" sz="2400" dirty="0" smtClean="0"/>
              <a:t>（点对点协议）的一个链路控制子协议，对等实体建立初始连接之后，使用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次握手实现实体认证，被认证一方向认证方持续重复发送“用户</a:t>
            </a:r>
            <a:r>
              <a:rPr lang="en-US" altLang="zh-CN" sz="2400" dirty="0" smtClean="0"/>
              <a:t>ID/</a:t>
            </a:r>
            <a:r>
              <a:rPr lang="zh-CN" altLang="zh-CN" sz="2400" dirty="0" smtClean="0"/>
              <a:t>口令”，直至认证得到响应或连接终止。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06513" y="1700808"/>
            <a:ext cx="312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数据链路层安全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48881"/>
            <a:ext cx="8229600" cy="2376264"/>
          </a:xfrm>
        </p:spPr>
        <p:txBody>
          <a:bodyPr/>
          <a:lstStyle/>
          <a:p>
            <a:r>
              <a:rPr lang="en-US" altLang="zh-CN" sz="2400" b="1" dirty="0" smtClean="0"/>
              <a:t>PPP-CHAP</a:t>
            </a:r>
            <a:r>
              <a:rPr lang="zh-CN" altLang="en-US" sz="2400" b="1" dirty="0" smtClean="0"/>
              <a:t>：质询握手认证协议 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Challenge Handshake Authentication Protocol</a:t>
            </a:r>
            <a:r>
              <a:rPr lang="zh-CN" altLang="en-US" sz="2400" dirty="0" smtClean="0"/>
              <a:t>）。三次握手验证对等实体身份，被认证方向认证方发送“标识”；认证方向被认证方发送“质询”（</a:t>
            </a:r>
            <a:r>
              <a:rPr lang="en-US" altLang="zh-CN" sz="2400" dirty="0" smtClean="0"/>
              <a:t>Challenge——</a:t>
            </a:r>
            <a:r>
              <a:rPr lang="zh-CN" altLang="en-US" sz="2400" dirty="0" smtClean="0"/>
              <a:t>随机数）消息；被认证方使用质询和口令字（双方事先共享）共同计算哈希值做应答。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06513" y="1700808"/>
            <a:ext cx="312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数据链路层安全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92426"/>
            <a:ext cx="59626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zh-CN" dirty="0" smtClean="0"/>
              <a:t>安全协议概述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00399"/>
          </a:xfrm>
        </p:spPr>
        <p:txBody>
          <a:bodyPr/>
          <a:lstStyle/>
          <a:p>
            <a:r>
              <a:rPr lang="en-US" altLang="zh-CN" sz="2400" b="1" dirty="0" smtClean="0"/>
              <a:t>MIME/S-MIME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Multipurpose Internet Mail Extensions and Secure MIME</a:t>
            </a:r>
            <a:r>
              <a:rPr lang="zh-CN" altLang="zh-CN" sz="2400" b="1" dirty="0" smtClean="0"/>
              <a:t>）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r>
              <a:rPr lang="zh-CN" altLang="zh-CN" sz="2400" dirty="0" smtClean="0"/>
              <a:t>多用途网际邮件扩充（</a:t>
            </a:r>
            <a:r>
              <a:rPr lang="en-US" altLang="zh-CN" sz="2400" dirty="0" smtClean="0"/>
              <a:t>MIME</a:t>
            </a:r>
            <a:r>
              <a:rPr lang="zh-CN" altLang="zh-CN" sz="2400" dirty="0" smtClean="0"/>
              <a:t>）协议定义了邮件消息格式，方便不同邮件系统之间消息交换。</a:t>
            </a:r>
            <a:r>
              <a:rPr lang="en-US" altLang="zh-CN" sz="2400" dirty="0" smtClean="0"/>
              <a:t>MIME</a:t>
            </a:r>
            <a:r>
              <a:rPr lang="zh-CN" altLang="zh-CN" sz="2400" dirty="0" smtClean="0"/>
              <a:t>允许邮件中包含任意类型的文件，如文本、图象、声音、视频及其它应用程序等。</a:t>
            </a:r>
            <a:endParaRPr lang="en-US" altLang="zh-CN" sz="2400" dirty="0" smtClean="0"/>
          </a:p>
          <a:p>
            <a:r>
              <a:rPr lang="en-US" altLang="zh-CN" sz="2400" dirty="0" smtClean="0"/>
              <a:t>MIME </a:t>
            </a:r>
            <a:r>
              <a:rPr lang="zh-CN" altLang="zh-CN" sz="2400" dirty="0" smtClean="0"/>
              <a:t>的安全版本 </a:t>
            </a:r>
            <a:r>
              <a:rPr lang="en-US" altLang="zh-CN" sz="2400" dirty="0" smtClean="0"/>
              <a:t>S/MIME</a:t>
            </a:r>
            <a:r>
              <a:rPr lang="zh-CN" altLang="zh-CN" sz="2400" dirty="0" smtClean="0"/>
              <a:t>提供了一种安全电子邮件机制，基于</a:t>
            </a:r>
            <a:r>
              <a:rPr lang="en-US" altLang="zh-CN" sz="2400" dirty="0" smtClean="0"/>
              <a:t>MIME</a:t>
            </a:r>
            <a:r>
              <a:rPr lang="zh-CN" altLang="zh-CN" sz="2400" dirty="0" smtClean="0"/>
              <a:t>标准，</a:t>
            </a:r>
            <a:r>
              <a:rPr lang="en-US" altLang="zh-CN" sz="2400" dirty="0" smtClean="0"/>
              <a:t>S/MIME </a:t>
            </a:r>
            <a:r>
              <a:rPr lang="zh-CN" altLang="zh-CN" sz="2400" dirty="0" smtClean="0"/>
              <a:t>为电子消息应用程序提供邮件安全服务，包括认证、完整性保护、数据保密等。 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BB94ED-2EE3-4841-ADE0-8A754277C1FD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06513" y="1700808"/>
            <a:ext cx="3267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．应用层安全协议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3354</Words>
  <Application>Microsoft Office PowerPoint</Application>
  <PresentationFormat>全屏显示(4:3)</PresentationFormat>
  <Paragraphs>244</Paragraphs>
  <Slides>53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5" baseType="lpstr">
      <vt:lpstr>默认设计模板</vt:lpstr>
      <vt:lpstr>Microsoft Visio 绘图</vt:lpstr>
      <vt:lpstr>第7章  安全协议</vt:lpstr>
      <vt:lpstr>学习目标</vt:lpstr>
      <vt:lpstr>什么是安全协议？</vt:lpstr>
      <vt:lpstr>目  录</vt:lpstr>
      <vt:lpstr>7.1  安全协议概述</vt:lpstr>
      <vt:lpstr>7.1  安全协议概述</vt:lpstr>
      <vt:lpstr>7.1  安全协议概述</vt:lpstr>
      <vt:lpstr>7.1  安全协议概述</vt:lpstr>
      <vt:lpstr>7.1  安全协议概述</vt:lpstr>
      <vt:lpstr>7.1  安全协议概述</vt:lpstr>
      <vt:lpstr>如何在IP层实现安全的数据通信？</vt:lpstr>
      <vt:lpstr>目  录</vt:lpstr>
      <vt:lpstr>7.2.1虚拟专用网VPN</vt:lpstr>
      <vt:lpstr>7.2.1 虚拟专用网VPN</vt:lpstr>
      <vt:lpstr>7.2.1 虚拟专用网VPN</vt:lpstr>
      <vt:lpstr>7.2.1 虚拟专用网VPN</vt:lpstr>
      <vt:lpstr>7.2.2 IP层VPN协议——IPSec</vt:lpstr>
      <vt:lpstr>7.2.2 IP层VPN协议——IPSec</vt:lpstr>
      <vt:lpstr>7.2.2 IP层VPN协议——IPSec</vt:lpstr>
      <vt:lpstr>7.2.2 IP层VPN协议——IPSec</vt:lpstr>
      <vt:lpstr>7.2.2 IP层VPN协议——IPSec</vt:lpstr>
      <vt:lpstr>7.2.3 认证头AH协议</vt:lpstr>
      <vt:lpstr>7.2.3 认证头AH协议</vt:lpstr>
      <vt:lpstr>7.2.3 认证头AH协议</vt:lpstr>
      <vt:lpstr>7.2.4 封装安全载荷ESP协议</vt:lpstr>
      <vt:lpstr>7.2.4 封装安全载荷ESP协议</vt:lpstr>
      <vt:lpstr>7.2.4 封装安全载荷ESP协议</vt:lpstr>
      <vt:lpstr>7.2.5 Internet密钥交换</vt:lpstr>
      <vt:lpstr>7.2.5 Internet密钥交换</vt:lpstr>
      <vt:lpstr>7.2.5 Internet密钥交换</vt:lpstr>
      <vt:lpstr>7.2.5 Internet密钥交换</vt:lpstr>
      <vt:lpstr>7.2.5 Internet密钥交换</vt:lpstr>
      <vt:lpstr>7.2.5 Internet密钥交换</vt:lpstr>
      <vt:lpstr>7.2.5 Internet密钥交换</vt:lpstr>
      <vt:lpstr>幻灯片 35</vt:lpstr>
      <vt:lpstr>7.2.5 Internet密钥交换</vt:lpstr>
      <vt:lpstr>如何实现Internet中通讯的两个应用程序之间认证和数据保密传输？</vt:lpstr>
      <vt:lpstr>目  录</vt:lpstr>
      <vt:lpstr>7.3.1 TLS概述</vt:lpstr>
      <vt:lpstr>7.3.1 TLS概述</vt:lpstr>
      <vt:lpstr>7.3.1 TLS概述</vt:lpstr>
      <vt:lpstr>7.3.1 TLS概述</vt:lpstr>
      <vt:lpstr>7.3.1 TLS概述</vt:lpstr>
      <vt:lpstr>7.3.2 TLS记录协议层</vt:lpstr>
      <vt:lpstr>7.3.2 TLS记录协议层</vt:lpstr>
      <vt:lpstr>7.3.2 TLS记录协议层</vt:lpstr>
      <vt:lpstr>7.3.3 TLS握手协议层</vt:lpstr>
      <vt:lpstr>7.3.3 TLS握手协议层</vt:lpstr>
      <vt:lpstr>7.3.2 TLS记录协议层</vt:lpstr>
      <vt:lpstr>7.3.3 TLS握手协议层</vt:lpstr>
      <vt:lpstr>7.3.3 TLS握手协议层</vt:lpstr>
      <vt:lpstr>小  结</vt:lpstr>
      <vt:lpstr>思考题与作业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幻灯标题幻灯标题</dc:title>
  <dc:creator>微软用户</dc:creator>
  <cp:lastModifiedBy>Jerry D</cp:lastModifiedBy>
  <cp:revision>19</cp:revision>
  <dcterms:created xsi:type="dcterms:W3CDTF">2011-03-14T02:54:14Z</dcterms:created>
  <dcterms:modified xsi:type="dcterms:W3CDTF">2011-10-12T06:43:41Z</dcterms:modified>
</cp:coreProperties>
</file>