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9" r:id="rId1"/>
  </p:sldMasterIdLst>
  <p:notesMasterIdLst>
    <p:notesMasterId r:id="rId31"/>
  </p:notesMasterIdLst>
  <p:handoutMasterIdLst>
    <p:handoutMasterId r:id="rId32"/>
  </p:handoutMasterIdLst>
  <p:sldIdLst>
    <p:sldId id="256" r:id="rId2"/>
    <p:sldId id="259" r:id="rId3"/>
    <p:sldId id="257" r:id="rId4"/>
    <p:sldId id="310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311" r:id="rId24"/>
    <p:sldId id="278" r:id="rId25"/>
    <p:sldId id="279" r:id="rId26"/>
    <p:sldId id="281" r:id="rId27"/>
    <p:sldId id="282" r:id="rId28"/>
    <p:sldId id="283" r:id="rId29"/>
    <p:sldId id="309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8F8FF9"/>
    <a:srgbClr val="3D00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294" autoAdjust="0"/>
  </p:normalViewPr>
  <p:slideViewPr>
    <p:cSldViewPr>
      <p:cViewPr varScale="1">
        <p:scale>
          <a:sx n="91" d="100"/>
          <a:sy n="91" d="100"/>
        </p:scale>
        <p:origin x="-14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8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DDAB32-EE37-4722-A8A9-972D95174302}" type="datetimeFigureOut">
              <a:rPr lang="zh-CN" altLang="en-US" smtClean="0"/>
              <a:pPr/>
              <a:t>2017-9-9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D30FC3-CEB4-4ADD-9929-9C85B4D977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462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fld id="{F5B29DFF-28C6-434A-B1CC-DACC7ACC21C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6586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29DFF-28C6-434A-B1CC-DACC7ACC21CA}" type="slidenum">
              <a:rPr lang="en-US" altLang="zh-CN" smtClean="0"/>
              <a:pPr/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 sz="5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dirty="0" smtClean="0"/>
              <a:t>单击此处编辑母版标题样式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36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noProof="0" dirty="0" smtClean="0"/>
              <a:t>单击此处编辑母版副标题样式</a:t>
            </a:r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2133600" y="6248400"/>
            <a:ext cx="5257800" cy="457200"/>
          </a:xfrm>
        </p:spPr>
        <p:txBody>
          <a:bodyPr/>
          <a:lstStyle>
            <a:lvl1pPr>
              <a:defRPr b="0">
                <a:ea typeface="宋体" pitchFamily="2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6AA86A1-E485-4C2F-B340-48A3FF1EFA93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7416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17417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8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20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7421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2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3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4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5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7426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7427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8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9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30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17431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2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3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4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5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7436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7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 build="p">
        <p:tmplLst>
          <p:tmpl lvl="1">
            <p:tnLst>
              <p:par>
                <p:cTn presetID="9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74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8392B-9136-4E72-A211-B83E80773017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78319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0350" y="152400"/>
            <a:ext cx="2076450" cy="5943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152400"/>
            <a:ext cx="6076950" cy="5943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6B2509-50BE-4B50-BB4D-27415042661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31887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81000" y="1371600"/>
            <a:ext cx="3886200" cy="4724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19600" y="1371600"/>
            <a:ext cx="3886200" cy="4724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F4E68B1-9955-41D4-A165-02A013EF1D5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05451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1439B9-8B10-456B-BD84-24F0578A0B3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08475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95F039-FCA8-462E-AEC4-EBF47ABED2FF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6810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1000" y="1371600"/>
            <a:ext cx="3886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19600" y="1371600"/>
            <a:ext cx="3886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7895F-CAFA-42BB-9E16-9F9E644019F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45771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8365DD-C10E-47FB-8A31-C40FEAFC733E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02756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FEFC38-9107-4559-A3C8-EB860ABC3DAB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58296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A70E91-9D1A-4F47-8FB1-ED5EE263BAE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37523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8D4B9F-7378-4974-9C5D-534EECA4155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50879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19221-43D5-4144-BD8E-FC0F4C05F2B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6739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2400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371600"/>
            <a:ext cx="79248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 altLang="zh-CN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73CA4AEE-D66B-436F-8F0C-C5426FA2FF87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6394" name="Group 10"/>
          <p:cNvGrpSpPr>
            <a:grpSpLocks/>
          </p:cNvGrpSpPr>
          <p:nvPr/>
        </p:nvGrpSpPr>
        <p:grpSpPr bwMode="auto">
          <a:xfrm>
            <a:off x="7938" y="6019800"/>
            <a:ext cx="906462" cy="766763"/>
            <a:chOff x="5" y="3490"/>
            <a:chExt cx="1124" cy="785"/>
          </a:xfrm>
        </p:grpSpPr>
        <p:sp>
          <p:nvSpPr>
            <p:cNvPr id="1639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40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640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6406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7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8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409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0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1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6412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6413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4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5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6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7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8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9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20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6421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6422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3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37" name="Group 53"/>
          <p:cNvGrpSpPr>
            <a:grpSpLocks/>
          </p:cNvGrpSpPr>
          <p:nvPr userDrawn="1"/>
        </p:nvGrpSpPr>
        <p:grpSpPr bwMode="auto">
          <a:xfrm>
            <a:off x="8153400" y="90488"/>
            <a:ext cx="1343025" cy="1662112"/>
            <a:chOff x="4609" y="57"/>
            <a:chExt cx="1373" cy="1204"/>
          </a:xfrm>
        </p:grpSpPr>
        <p:sp>
          <p:nvSpPr>
            <p:cNvPr id="16386" name="Freeform 2"/>
            <p:cNvSpPr>
              <a:spLocks/>
            </p:cNvSpPr>
            <p:nvPr/>
          </p:nvSpPr>
          <p:spPr bwMode="auto">
            <a:xfrm rot="-3172564">
              <a:off x="4900" y="-10"/>
              <a:ext cx="732" cy="1313"/>
            </a:xfrm>
            <a:custGeom>
              <a:avLst/>
              <a:gdLst>
                <a:gd name="T0" fmla="*/ 2903 w 2903"/>
                <a:gd name="T1" fmla="*/ 433 h 3686"/>
                <a:gd name="T2" fmla="*/ 2565 w 2903"/>
                <a:gd name="T3" fmla="*/ 80 h 3686"/>
                <a:gd name="T4" fmla="*/ 2241 w 2903"/>
                <a:gd name="T5" fmla="*/ 0 h 3686"/>
                <a:gd name="T6" fmla="*/ 110 w 2903"/>
                <a:gd name="T7" fmla="*/ 2811 h 3686"/>
                <a:gd name="T8" fmla="*/ 110 w 2903"/>
                <a:gd name="T9" fmla="*/ 3228 h 3686"/>
                <a:gd name="T10" fmla="*/ 0 w 2903"/>
                <a:gd name="T11" fmla="*/ 3631 h 3686"/>
                <a:gd name="T12" fmla="*/ 72 w 2903"/>
                <a:gd name="T13" fmla="*/ 3686 h 3686"/>
                <a:gd name="T14" fmla="*/ 441 w 2903"/>
                <a:gd name="T15" fmla="*/ 3355 h 3686"/>
                <a:gd name="T16" fmla="*/ 740 w 2903"/>
                <a:gd name="T17" fmla="*/ 3228 h 3686"/>
                <a:gd name="T18" fmla="*/ 2903 w 2903"/>
                <a:gd name="T19" fmla="*/ 433 h 3686"/>
                <a:gd name="T20" fmla="*/ 2903 w 2903"/>
                <a:gd name="T21" fmla="*/ 433 h 3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auto">
            <a:xfrm rot="-3172564">
              <a:off x="4955" y="15"/>
              <a:ext cx="734" cy="1321"/>
            </a:xfrm>
            <a:custGeom>
              <a:avLst/>
              <a:gdLst>
                <a:gd name="T0" fmla="*/ 2293 w 2911"/>
                <a:gd name="T1" fmla="*/ 0 h 3703"/>
                <a:gd name="T2" fmla="*/ 130 w 2911"/>
                <a:gd name="T3" fmla="*/ 2835 h 3703"/>
                <a:gd name="T4" fmla="*/ 131 w 2911"/>
                <a:gd name="T5" fmla="*/ 3201 h 3703"/>
                <a:gd name="T6" fmla="*/ 0 w 2911"/>
                <a:gd name="T7" fmla="*/ 3633 h 3703"/>
                <a:gd name="T8" fmla="*/ 50 w 2911"/>
                <a:gd name="T9" fmla="*/ 3703 h 3703"/>
                <a:gd name="T10" fmla="*/ 422 w 2911"/>
                <a:gd name="T11" fmla="*/ 3352 h 3703"/>
                <a:gd name="T12" fmla="*/ 763 w 2911"/>
                <a:gd name="T13" fmla="*/ 3220 h 3703"/>
                <a:gd name="T14" fmla="*/ 2911 w 2911"/>
                <a:gd name="T15" fmla="*/ 428 h 3703"/>
                <a:gd name="T16" fmla="*/ 2589 w 2911"/>
                <a:gd name="T17" fmla="*/ 96 h 3703"/>
                <a:gd name="T18" fmla="*/ 2293 w 2911"/>
                <a:gd name="T19" fmla="*/ 0 h 3703"/>
                <a:gd name="T20" fmla="*/ 2293 w 2911"/>
                <a:gd name="T21" fmla="*/ 0 h 3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3" name="Freeform 9"/>
            <p:cNvSpPr>
              <a:spLocks/>
            </p:cNvSpPr>
            <p:nvPr/>
          </p:nvSpPr>
          <p:spPr bwMode="auto">
            <a:xfrm rot="-3172564">
              <a:off x="4933" y="121"/>
              <a:ext cx="646" cy="990"/>
            </a:xfrm>
            <a:custGeom>
              <a:avLst/>
              <a:gdLst>
                <a:gd name="T0" fmla="*/ 0 w 2561"/>
                <a:gd name="T1" fmla="*/ 2485 h 2777"/>
                <a:gd name="T2" fmla="*/ 432 w 2561"/>
                <a:gd name="T3" fmla="*/ 2553 h 2777"/>
                <a:gd name="T4" fmla="*/ 736 w 2561"/>
                <a:gd name="T5" fmla="*/ 2777 h 2777"/>
                <a:gd name="T6" fmla="*/ 2561 w 2561"/>
                <a:gd name="T7" fmla="*/ 399 h 2777"/>
                <a:gd name="T8" fmla="*/ 2118 w 2561"/>
                <a:gd name="T9" fmla="*/ 82 h 2777"/>
                <a:gd name="T10" fmla="*/ 1898 w 2561"/>
                <a:gd name="T11" fmla="*/ 0 h 2777"/>
                <a:gd name="T12" fmla="*/ 0 w 2561"/>
                <a:gd name="T13" fmla="*/ 2485 h 2777"/>
                <a:gd name="T14" fmla="*/ 0 w 2561"/>
                <a:gd name="T15" fmla="*/ 2485 h 2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424" name="Group 40"/>
            <p:cNvGrpSpPr>
              <a:grpSpLocks/>
            </p:cNvGrpSpPr>
            <p:nvPr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grpSp>
            <p:nvGrpSpPr>
              <p:cNvPr id="16425" name="Group 41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16426" name="Freeform 42"/>
                <p:cNvSpPr>
                  <a:spLocks/>
                </p:cNvSpPr>
                <p:nvPr userDrawn="1"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>
                    <a:gd name="T0" fmla="*/ 123 w 245"/>
                    <a:gd name="T1" fmla="*/ 9 h 806"/>
                    <a:gd name="T2" fmla="*/ 131 w 245"/>
                    <a:gd name="T3" fmla="*/ 342 h 806"/>
                    <a:gd name="T4" fmla="*/ 0 w 245"/>
                    <a:gd name="T5" fmla="*/ 806 h 806"/>
                    <a:gd name="T6" fmla="*/ 79 w 245"/>
                    <a:gd name="T7" fmla="*/ 789 h 806"/>
                    <a:gd name="T8" fmla="*/ 218 w 245"/>
                    <a:gd name="T9" fmla="*/ 376 h 806"/>
                    <a:gd name="T10" fmla="*/ 245 w 245"/>
                    <a:gd name="T11" fmla="*/ 0 h 806"/>
                    <a:gd name="T12" fmla="*/ 123 w 245"/>
                    <a:gd name="T13" fmla="*/ 9 h 806"/>
                    <a:gd name="T14" fmla="*/ 123 w 245"/>
                    <a:gd name="T15" fmla="*/ 9 h 8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6427" name="Group 43"/>
                <p:cNvGrpSpPr>
                  <a:grpSpLocks/>
                </p:cNvGrpSpPr>
                <p:nvPr userDrawn="1"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16428" name="Freeform 44"/>
                  <p:cNvSpPr>
                    <a:spLocks/>
                  </p:cNvSpPr>
                  <p:nvPr userDrawn="1"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>
                      <a:gd name="T0" fmla="*/ 0 w 604"/>
                      <a:gd name="T1" fmla="*/ 0 h 349"/>
                      <a:gd name="T2" fmla="*/ 298 w 604"/>
                      <a:gd name="T3" fmla="*/ 184 h 349"/>
                      <a:gd name="T4" fmla="*/ 500 w 604"/>
                      <a:gd name="T5" fmla="*/ 349 h 349"/>
                      <a:gd name="T6" fmla="*/ 604 w 604"/>
                      <a:gd name="T7" fmla="*/ 140 h 349"/>
                      <a:gd name="T8" fmla="*/ 359 w 604"/>
                      <a:gd name="T9" fmla="*/ 9 h 349"/>
                      <a:gd name="T10" fmla="*/ 464 w 604"/>
                      <a:gd name="T11" fmla="*/ 184 h 349"/>
                      <a:gd name="T12" fmla="*/ 131 w 604"/>
                      <a:gd name="T13" fmla="*/ 17 h 349"/>
                      <a:gd name="T14" fmla="*/ 0 w 604"/>
                      <a:gd name="T15" fmla="*/ 0 h 349"/>
                      <a:gd name="T16" fmla="*/ 0 w 604"/>
                      <a:gd name="T17" fmla="*/ 0 h 3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29" name="Freeform 45"/>
                  <p:cNvSpPr>
                    <a:spLocks/>
                  </p:cNvSpPr>
                  <p:nvPr userDrawn="1"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>
                      <a:gd name="T0" fmla="*/ 741 w 1064"/>
                      <a:gd name="T1" fmla="*/ 129 h 1230"/>
                      <a:gd name="T2" fmla="*/ 485 w 1064"/>
                      <a:gd name="T3" fmla="*/ 352 h 1230"/>
                      <a:gd name="T4" fmla="*/ 163 w 1064"/>
                      <a:gd name="T5" fmla="*/ 762 h 1230"/>
                      <a:gd name="T6" fmla="*/ 0 w 1064"/>
                      <a:gd name="T7" fmla="*/ 1101 h 1230"/>
                      <a:gd name="T8" fmla="*/ 59 w 1064"/>
                      <a:gd name="T9" fmla="*/ 1230 h 1230"/>
                      <a:gd name="T10" fmla="*/ 262 w 1064"/>
                      <a:gd name="T11" fmla="*/ 1201 h 1230"/>
                      <a:gd name="T12" fmla="*/ 578 w 1064"/>
                      <a:gd name="T13" fmla="*/ 914 h 1230"/>
                      <a:gd name="T14" fmla="*/ 876 w 1064"/>
                      <a:gd name="T15" fmla="*/ 534 h 1230"/>
                      <a:gd name="T16" fmla="*/ 1034 w 1064"/>
                      <a:gd name="T17" fmla="*/ 270 h 1230"/>
                      <a:gd name="T18" fmla="*/ 1064 w 1064"/>
                      <a:gd name="T19" fmla="*/ 84 h 1230"/>
                      <a:gd name="T20" fmla="*/ 977 w 1064"/>
                      <a:gd name="T21" fmla="*/ 0 h 1230"/>
                      <a:gd name="T22" fmla="*/ 836 w 1064"/>
                      <a:gd name="T23" fmla="*/ 65 h 1230"/>
                      <a:gd name="T24" fmla="*/ 969 w 1064"/>
                      <a:gd name="T25" fmla="*/ 107 h 1230"/>
                      <a:gd name="T26" fmla="*/ 876 w 1064"/>
                      <a:gd name="T27" fmla="*/ 352 h 1230"/>
                      <a:gd name="T28" fmla="*/ 690 w 1064"/>
                      <a:gd name="T29" fmla="*/ 656 h 1230"/>
                      <a:gd name="T30" fmla="*/ 350 w 1064"/>
                      <a:gd name="T31" fmla="*/ 1008 h 1230"/>
                      <a:gd name="T32" fmla="*/ 116 w 1064"/>
                      <a:gd name="T33" fmla="*/ 1114 h 1230"/>
                      <a:gd name="T34" fmla="*/ 135 w 1064"/>
                      <a:gd name="T35" fmla="*/ 943 h 1230"/>
                      <a:gd name="T36" fmla="*/ 437 w 1064"/>
                      <a:gd name="T37" fmla="*/ 504 h 1230"/>
                      <a:gd name="T38" fmla="*/ 831 w 1064"/>
                      <a:gd name="T39" fmla="*/ 118 h 1230"/>
                      <a:gd name="T40" fmla="*/ 741 w 1064"/>
                      <a:gd name="T41" fmla="*/ 129 h 1230"/>
                      <a:gd name="T42" fmla="*/ 741 w 1064"/>
                      <a:gd name="T43" fmla="*/ 129 h 12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30" name="Freeform 46"/>
                  <p:cNvSpPr>
                    <a:spLocks/>
                  </p:cNvSpPr>
                  <p:nvPr userDrawn="1"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>
                      <a:gd name="T0" fmla="*/ 1941 w 2002"/>
                      <a:gd name="T1" fmla="*/ 0 h 2521"/>
                      <a:gd name="T2" fmla="*/ 0 w 2002"/>
                      <a:gd name="T3" fmla="*/ 2521 h 2521"/>
                      <a:gd name="T4" fmla="*/ 192 w 2002"/>
                      <a:gd name="T5" fmla="*/ 2450 h 2521"/>
                      <a:gd name="T6" fmla="*/ 2002 w 2002"/>
                      <a:gd name="T7" fmla="*/ 61 h 2521"/>
                      <a:gd name="T8" fmla="*/ 1941 w 2002"/>
                      <a:gd name="T9" fmla="*/ 0 h 2521"/>
                      <a:gd name="T10" fmla="*/ 1941 w 2002"/>
                      <a:gd name="T11" fmla="*/ 0 h 25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31" name="Freeform 47"/>
                  <p:cNvSpPr>
                    <a:spLocks/>
                  </p:cNvSpPr>
                  <p:nvPr userDrawn="1"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>
                      <a:gd name="T0" fmla="*/ 95 w 3007"/>
                      <a:gd name="T1" fmla="*/ 2844 h 3771"/>
                      <a:gd name="T2" fmla="*/ 394 w 3007"/>
                      <a:gd name="T3" fmla="*/ 2834 h 3771"/>
                      <a:gd name="T4" fmla="*/ 821 w 3007"/>
                      <a:gd name="T5" fmla="*/ 3009 h 3771"/>
                      <a:gd name="T6" fmla="*/ 681 w 3007"/>
                      <a:gd name="T7" fmla="*/ 2817 h 3771"/>
                      <a:gd name="T8" fmla="*/ 367 w 3007"/>
                      <a:gd name="T9" fmla="*/ 2703 h 3771"/>
                      <a:gd name="T10" fmla="*/ 637 w 3007"/>
                      <a:gd name="T11" fmla="*/ 2720 h 3771"/>
                      <a:gd name="T12" fmla="*/ 979 w 3007"/>
                      <a:gd name="T13" fmla="*/ 2870 h 3771"/>
                      <a:gd name="T14" fmla="*/ 2859 w 3007"/>
                      <a:gd name="T15" fmla="*/ 420 h 3771"/>
                      <a:gd name="T16" fmla="*/ 2578 w 3007"/>
                      <a:gd name="T17" fmla="*/ 148 h 3771"/>
                      <a:gd name="T18" fmla="*/ 2308 w 3007"/>
                      <a:gd name="T19" fmla="*/ 0 h 3771"/>
                      <a:gd name="T20" fmla="*/ 2692 w 3007"/>
                      <a:gd name="T21" fmla="*/ 78 h 3771"/>
                      <a:gd name="T22" fmla="*/ 3007 w 3007"/>
                      <a:gd name="T23" fmla="*/ 428 h 3771"/>
                      <a:gd name="T24" fmla="*/ 831 w 3007"/>
                      <a:gd name="T25" fmla="*/ 3273 h 3771"/>
                      <a:gd name="T26" fmla="*/ 481 w 3007"/>
                      <a:gd name="T27" fmla="*/ 3412 h 3771"/>
                      <a:gd name="T28" fmla="*/ 105 w 3007"/>
                      <a:gd name="T29" fmla="*/ 3771 h 3771"/>
                      <a:gd name="T30" fmla="*/ 0 w 3007"/>
                      <a:gd name="T31" fmla="*/ 3667 h 3771"/>
                      <a:gd name="T32" fmla="*/ 131 w 3007"/>
                      <a:gd name="T33" fmla="*/ 3631 h 3771"/>
                      <a:gd name="T34" fmla="*/ 376 w 3007"/>
                      <a:gd name="T35" fmla="*/ 3385 h 3771"/>
                      <a:gd name="T36" fmla="*/ 165 w 3007"/>
                      <a:gd name="T37" fmla="*/ 3273 h 3771"/>
                      <a:gd name="T38" fmla="*/ 165 w 3007"/>
                      <a:gd name="T39" fmla="*/ 3176 h 3771"/>
                      <a:gd name="T40" fmla="*/ 411 w 3007"/>
                      <a:gd name="T41" fmla="*/ 3298 h 3771"/>
                      <a:gd name="T42" fmla="*/ 411 w 3007"/>
                      <a:gd name="T43" fmla="*/ 3186 h 3771"/>
                      <a:gd name="T44" fmla="*/ 603 w 3007"/>
                      <a:gd name="T45" fmla="*/ 3220 h 3771"/>
                      <a:gd name="T46" fmla="*/ 428 w 3007"/>
                      <a:gd name="T47" fmla="*/ 3079 h 3771"/>
                      <a:gd name="T48" fmla="*/ 629 w 3007"/>
                      <a:gd name="T49" fmla="*/ 3062 h 3771"/>
                      <a:gd name="T50" fmla="*/ 95 w 3007"/>
                      <a:gd name="T51" fmla="*/ 2844 h 3771"/>
                      <a:gd name="T52" fmla="*/ 95 w 3007"/>
                      <a:gd name="T53" fmla="*/ 2844 h 37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32" name="Freeform 48"/>
                  <p:cNvSpPr>
                    <a:spLocks/>
                  </p:cNvSpPr>
                  <p:nvPr userDrawn="1"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>
                      <a:gd name="T0" fmla="*/ 0 w 673"/>
                      <a:gd name="T1" fmla="*/ 80 h 342"/>
                      <a:gd name="T2" fmla="*/ 255 w 673"/>
                      <a:gd name="T3" fmla="*/ 106 h 342"/>
                      <a:gd name="T4" fmla="*/ 639 w 673"/>
                      <a:gd name="T5" fmla="*/ 342 h 342"/>
                      <a:gd name="T6" fmla="*/ 673 w 673"/>
                      <a:gd name="T7" fmla="*/ 289 h 342"/>
                      <a:gd name="T8" fmla="*/ 447 w 673"/>
                      <a:gd name="T9" fmla="*/ 114 h 342"/>
                      <a:gd name="T10" fmla="*/ 26 w 673"/>
                      <a:gd name="T11" fmla="*/ 0 h 342"/>
                      <a:gd name="T12" fmla="*/ 0 w 673"/>
                      <a:gd name="T13" fmla="*/ 80 h 342"/>
                      <a:gd name="T14" fmla="*/ 0 w 673"/>
                      <a:gd name="T15" fmla="*/ 80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33" name="Freeform 49"/>
                  <p:cNvSpPr>
                    <a:spLocks/>
                  </p:cNvSpPr>
                  <p:nvPr userDrawn="1"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>
                      <a:gd name="T0" fmla="*/ 0 w 716"/>
                      <a:gd name="T1" fmla="*/ 78 h 403"/>
                      <a:gd name="T2" fmla="*/ 340 w 716"/>
                      <a:gd name="T3" fmla="*/ 148 h 403"/>
                      <a:gd name="T4" fmla="*/ 638 w 716"/>
                      <a:gd name="T5" fmla="*/ 403 h 403"/>
                      <a:gd name="T6" fmla="*/ 716 w 716"/>
                      <a:gd name="T7" fmla="*/ 296 h 403"/>
                      <a:gd name="T8" fmla="*/ 420 w 716"/>
                      <a:gd name="T9" fmla="*/ 114 h 403"/>
                      <a:gd name="T10" fmla="*/ 70 w 716"/>
                      <a:gd name="T11" fmla="*/ 0 h 403"/>
                      <a:gd name="T12" fmla="*/ 0 w 716"/>
                      <a:gd name="T13" fmla="*/ 78 h 403"/>
                      <a:gd name="T14" fmla="*/ 0 w 716"/>
                      <a:gd name="T15" fmla="*/ 78 h 4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34" name="Freeform 50"/>
                  <p:cNvSpPr>
                    <a:spLocks/>
                  </p:cNvSpPr>
                  <p:nvPr userDrawn="1"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>
                      <a:gd name="T0" fmla="*/ 0 w 717"/>
                      <a:gd name="T1" fmla="*/ 78 h 411"/>
                      <a:gd name="T2" fmla="*/ 316 w 717"/>
                      <a:gd name="T3" fmla="*/ 139 h 411"/>
                      <a:gd name="T4" fmla="*/ 649 w 717"/>
                      <a:gd name="T5" fmla="*/ 411 h 411"/>
                      <a:gd name="T6" fmla="*/ 717 w 717"/>
                      <a:gd name="T7" fmla="*/ 314 h 411"/>
                      <a:gd name="T8" fmla="*/ 394 w 717"/>
                      <a:gd name="T9" fmla="*/ 87 h 411"/>
                      <a:gd name="T10" fmla="*/ 54 w 717"/>
                      <a:gd name="T11" fmla="*/ 0 h 411"/>
                      <a:gd name="T12" fmla="*/ 0 w 717"/>
                      <a:gd name="T13" fmla="*/ 78 h 411"/>
                      <a:gd name="T14" fmla="*/ 0 w 717"/>
                      <a:gd name="T15" fmla="*/ 78 h 4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35" name="Freeform 51"/>
                  <p:cNvSpPr>
                    <a:spLocks/>
                  </p:cNvSpPr>
                  <p:nvPr userDrawn="1"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>
                      <a:gd name="T0" fmla="*/ 0 w 709"/>
                      <a:gd name="T1" fmla="*/ 88 h 386"/>
                      <a:gd name="T2" fmla="*/ 272 w 709"/>
                      <a:gd name="T3" fmla="*/ 131 h 386"/>
                      <a:gd name="T4" fmla="*/ 665 w 709"/>
                      <a:gd name="T5" fmla="*/ 386 h 386"/>
                      <a:gd name="T6" fmla="*/ 709 w 709"/>
                      <a:gd name="T7" fmla="*/ 308 h 386"/>
                      <a:gd name="T8" fmla="*/ 306 w 709"/>
                      <a:gd name="T9" fmla="*/ 53 h 386"/>
                      <a:gd name="T10" fmla="*/ 43 w 709"/>
                      <a:gd name="T11" fmla="*/ 0 h 386"/>
                      <a:gd name="T12" fmla="*/ 0 w 709"/>
                      <a:gd name="T13" fmla="*/ 88 h 386"/>
                      <a:gd name="T14" fmla="*/ 0 w 709"/>
                      <a:gd name="T15" fmla="*/ 88 h 3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6436" name="Line 52"/>
              <p:cNvSpPr>
                <a:spLocks noChangeShapeType="1"/>
              </p:cNvSpPr>
              <p:nvPr userDrawn="1"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fontAlgn="base">
        <a:spcBef>
          <a:spcPct val="0"/>
        </a:spcBef>
        <a:spcAft>
          <a:spcPct val="0"/>
        </a:spcAft>
        <a:defRPr sz="4000" b="1">
          <a:solidFill>
            <a:srgbClr val="3D00EA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 b="1">
          <a:solidFill>
            <a:srgbClr val="3D00EA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楷体_GB2312" pitchFamily="49" charset="-122"/>
        </a:defRPr>
      </a:lvl2pPr>
      <a:lvl3pPr algn="ctr" rtl="0" fontAlgn="base">
        <a:spcBef>
          <a:spcPct val="0"/>
        </a:spcBef>
        <a:spcAft>
          <a:spcPct val="0"/>
        </a:spcAft>
        <a:defRPr sz="4000" b="1">
          <a:solidFill>
            <a:srgbClr val="3D00EA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楷体_GB2312" pitchFamily="49" charset="-122"/>
        </a:defRPr>
      </a:lvl3pPr>
      <a:lvl4pPr algn="ctr" rtl="0" fontAlgn="base">
        <a:spcBef>
          <a:spcPct val="0"/>
        </a:spcBef>
        <a:spcAft>
          <a:spcPct val="0"/>
        </a:spcAft>
        <a:defRPr sz="4000" b="1">
          <a:solidFill>
            <a:srgbClr val="3D00EA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楷体_GB2312" pitchFamily="49" charset="-122"/>
        </a:defRPr>
      </a:lvl4pPr>
      <a:lvl5pPr algn="ctr" rtl="0" fontAlgn="base">
        <a:spcBef>
          <a:spcPct val="0"/>
        </a:spcBef>
        <a:spcAft>
          <a:spcPct val="0"/>
        </a:spcAft>
        <a:defRPr sz="4000" b="1">
          <a:solidFill>
            <a:srgbClr val="3D00EA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楷体_GB2312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000" b="1">
          <a:solidFill>
            <a:srgbClr val="3D00EA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楷体_GB2312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000" b="1">
          <a:solidFill>
            <a:srgbClr val="3D00EA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楷体_GB2312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000" b="1">
          <a:solidFill>
            <a:srgbClr val="3D00EA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楷体_GB2312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000" b="1">
          <a:solidFill>
            <a:srgbClr val="3D00EA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楷体_GB2312" pitchFamily="49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黑体" pitchFamily="2" charset="-122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仿宋_GB2312" pitchFamily="49" charset="-122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网页设计与制作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09</a:t>
            </a:r>
            <a:r>
              <a:rPr lang="zh-CN" altLang="en-US" dirty="0" smtClean="0"/>
              <a:t>章 综合实例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1837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9.2 </a:t>
            </a:r>
            <a:r>
              <a:rPr lang="zh-CN" altLang="en-US" dirty="0" smtClean="0"/>
              <a:t>实现网页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10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2. </a:t>
            </a:r>
            <a:r>
              <a:rPr lang="zh-CN" altLang="en-US" dirty="0" smtClean="0"/>
              <a:t>完成网页布局</a:t>
            </a:r>
            <a:endParaRPr lang="en-US" altLang="zh-CN" dirty="0"/>
          </a:p>
          <a:p>
            <a:pPr lvl="1"/>
            <a:r>
              <a:rPr lang="zh-CN" altLang="en-US" dirty="0" smtClean="0"/>
              <a:t>单击菜单“插入”→“布局对象”→“</a:t>
            </a:r>
            <a:r>
              <a:rPr lang="en-US" altLang="zh-CN" dirty="0" smtClean="0"/>
              <a:t>Div </a:t>
            </a:r>
            <a:r>
              <a:rPr lang="zh-CN" altLang="en-US" dirty="0" smtClean="0"/>
              <a:t>标签”，在弹出的“插入</a:t>
            </a:r>
            <a:r>
              <a:rPr lang="en-US" altLang="zh-CN" dirty="0" smtClean="0"/>
              <a:t>Div </a:t>
            </a:r>
            <a:r>
              <a:rPr lang="zh-CN" altLang="en-US" dirty="0" smtClean="0"/>
              <a:t>标签”对话框中输入类名“</a:t>
            </a:r>
            <a:r>
              <a:rPr lang="en-US" altLang="zh-CN" dirty="0" smtClean="0"/>
              <a:t>container”</a:t>
            </a:r>
            <a:r>
              <a:rPr lang="zh-CN" altLang="en-US" dirty="0" smtClean="0"/>
              <a:t>，这是整个网页的容器，设置整个网页容器的宽度为</a:t>
            </a:r>
            <a:r>
              <a:rPr lang="en-US" altLang="zh-CN" dirty="0" smtClean="0"/>
              <a:t>960 </a:t>
            </a:r>
            <a:r>
              <a:rPr lang="zh-CN" altLang="en-US" dirty="0" smtClean="0"/>
              <a:t>像素，设置</a:t>
            </a:r>
            <a:r>
              <a:rPr lang="en-US" altLang="zh-CN" dirty="0" smtClean="0"/>
              <a:t>margin </a:t>
            </a:r>
            <a:r>
              <a:rPr lang="zh-CN" altLang="en-US" dirty="0" smtClean="0"/>
              <a:t>属性为</a:t>
            </a:r>
            <a:r>
              <a:rPr lang="en-US" altLang="zh-CN" dirty="0" smtClean="0"/>
              <a:t>auto</a:t>
            </a:r>
            <a:r>
              <a:rPr lang="zh-CN" altLang="en-US" dirty="0" smtClean="0"/>
              <a:t>，可以使其居中。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将插入点放到刚才插入的</a:t>
            </a:r>
            <a:r>
              <a:rPr lang="en-US" altLang="zh-CN" dirty="0" smtClean="0"/>
              <a:t>container</a:t>
            </a:r>
            <a:r>
              <a:rPr lang="zh-CN" altLang="en-US" dirty="0" smtClean="0"/>
              <a:t>这个</a:t>
            </a:r>
            <a:r>
              <a:rPr lang="en-US" altLang="zh-CN" dirty="0" smtClean="0"/>
              <a:t>Div </a:t>
            </a:r>
            <a:r>
              <a:rPr lang="zh-CN" altLang="en-US" dirty="0" smtClean="0"/>
              <a:t>中，依次插入三个</a:t>
            </a:r>
            <a:r>
              <a:rPr lang="en-US" altLang="zh-CN" dirty="0" smtClean="0"/>
              <a:t>Div</a:t>
            </a:r>
            <a:r>
              <a:rPr lang="zh-CN" altLang="en-US" dirty="0" smtClean="0"/>
              <a:t>，类名分别为：</a:t>
            </a:r>
            <a:r>
              <a:rPr lang="en-US" altLang="zh-CN" dirty="0" smtClean="0"/>
              <a:t>header</a:t>
            </a:r>
            <a:r>
              <a:rPr lang="zh-CN" altLang="en-US" dirty="0" smtClean="0"/>
              <a:t>、</a:t>
            </a:r>
            <a:r>
              <a:rPr lang="en-US" altLang="zh-CN" dirty="0" smtClean="0"/>
              <a:t>content </a:t>
            </a:r>
            <a:r>
              <a:rPr lang="zh-CN" altLang="en-US" dirty="0" smtClean="0"/>
              <a:t>和</a:t>
            </a:r>
            <a:r>
              <a:rPr lang="en-US" altLang="zh-CN" dirty="0" smtClean="0"/>
              <a:t>footer</a:t>
            </a:r>
            <a:r>
              <a:rPr lang="zh-CN" altLang="en-US" dirty="0" smtClean="0"/>
              <a:t>，并分别将其显示宽度设置为</a:t>
            </a:r>
            <a:r>
              <a:rPr lang="en-US" altLang="zh-CN" dirty="0" smtClean="0"/>
              <a:t>960</a:t>
            </a:r>
            <a:r>
              <a:rPr lang="zh-CN" altLang="en-US" dirty="0" smtClean="0"/>
              <a:t>像素。为三个</a:t>
            </a:r>
            <a:r>
              <a:rPr lang="en-US" altLang="zh-CN" dirty="0" smtClean="0"/>
              <a:t>Div </a:t>
            </a:r>
            <a:r>
              <a:rPr lang="zh-CN" altLang="en-US" dirty="0" smtClean="0"/>
              <a:t>设置不同的背景色和显示内容。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234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整体布局效果</a:t>
            </a:r>
            <a:endParaRPr lang="en-US" altLang="zh-CN" dirty="0"/>
          </a:p>
          <a:p>
            <a:pPr lvl="1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9.2 </a:t>
            </a:r>
            <a:r>
              <a:rPr lang="zh-CN" altLang="en-US" dirty="0" smtClean="0"/>
              <a:t>实现网页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11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476515"/>
            <a:ext cx="745807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8234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9.2 </a:t>
            </a:r>
            <a:r>
              <a:rPr lang="zh-CN" altLang="en-US" dirty="0" smtClean="0"/>
              <a:t>实现网页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12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9.2.2 </a:t>
            </a:r>
            <a:r>
              <a:rPr lang="zh-CN" altLang="en-US" dirty="0" smtClean="0"/>
              <a:t>实现标题栏</a:t>
            </a:r>
            <a:endParaRPr lang="en-US" altLang="zh-CN" dirty="0" smtClean="0"/>
          </a:p>
          <a:p>
            <a:r>
              <a:rPr lang="en-US" altLang="zh-CN" dirty="0" smtClean="0"/>
              <a:t>1. </a:t>
            </a:r>
            <a:r>
              <a:rPr lang="zh-CN" altLang="en-US" dirty="0" smtClean="0"/>
              <a:t>标题栏的结构</a:t>
            </a:r>
            <a:endParaRPr lang="en-US" altLang="zh-CN" dirty="0"/>
          </a:p>
          <a:p>
            <a:pPr lvl="1"/>
            <a:r>
              <a:rPr lang="zh-CN" altLang="en-US" dirty="0" smtClean="0"/>
              <a:t>标题栏组成：顶部欢迎部分，网站宣传图片，导航菜单。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顶部欢迎部分包括：欢迎信息、查询表单、登录和注册链接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429132"/>
            <a:ext cx="7734322" cy="1865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8234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9.2 </a:t>
            </a:r>
            <a:r>
              <a:rPr lang="zh-CN" altLang="en-US" dirty="0" smtClean="0"/>
              <a:t>实现网页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13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2. </a:t>
            </a:r>
            <a:r>
              <a:rPr lang="zh-CN" altLang="en-US" dirty="0" smtClean="0"/>
              <a:t>标题栏总体框架</a:t>
            </a:r>
            <a:endParaRPr lang="en-US" altLang="zh-CN" dirty="0"/>
          </a:p>
          <a:p>
            <a:pPr lvl="1"/>
            <a:r>
              <a:rPr lang="zh-CN" altLang="en-US" dirty="0" smtClean="0"/>
              <a:t>在</a:t>
            </a:r>
            <a:r>
              <a:rPr lang="en-US" altLang="zh-CN" dirty="0" smtClean="0"/>
              <a:t>header </a:t>
            </a:r>
            <a:r>
              <a:rPr lang="zh-CN" altLang="en-US" dirty="0" smtClean="0"/>
              <a:t>中依次放入</a:t>
            </a:r>
            <a:r>
              <a:rPr lang="en-US" altLang="zh-CN" dirty="0" smtClean="0"/>
              <a:t>Div</a:t>
            </a:r>
            <a:r>
              <a:rPr lang="zh-CN" altLang="en-US" dirty="0" smtClean="0"/>
              <a:t>，</a:t>
            </a:r>
            <a:r>
              <a:rPr lang="en-US" altLang="zh-CN" dirty="0" err="1" smtClean="0"/>
              <a:t>img</a:t>
            </a:r>
            <a:r>
              <a:rPr lang="zh-CN" altLang="en-US" dirty="0" smtClean="0"/>
              <a:t>，</a:t>
            </a:r>
            <a:r>
              <a:rPr lang="en-US" altLang="zh-CN" dirty="0" smtClean="0"/>
              <a:t>Div</a:t>
            </a:r>
            <a:r>
              <a:rPr lang="zh-CN" altLang="en-US" dirty="0" smtClean="0"/>
              <a:t>，将两个</a:t>
            </a:r>
            <a:r>
              <a:rPr lang="en-US" altLang="zh-CN" dirty="0" smtClean="0"/>
              <a:t>Div </a:t>
            </a:r>
            <a:r>
              <a:rPr lang="zh-CN" altLang="en-US" dirty="0" smtClean="0"/>
              <a:t>的类名分别命名为</a:t>
            </a:r>
            <a:r>
              <a:rPr lang="en-US" altLang="zh-CN" dirty="0" smtClean="0"/>
              <a:t>search </a:t>
            </a:r>
            <a:r>
              <a:rPr lang="zh-CN" altLang="en-US" dirty="0" smtClean="0"/>
              <a:t>和</a:t>
            </a:r>
            <a:r>
              <a:rPr lang="en-US" altLang="zh-CN" dirty="0" err="1" smtClean="0"/>
              <a:t>nav</a:t>
            </a:r>
            <a:r>
              <a:rPr lang="zh-CN" altLang="en-US" dirty="0" smtClean="0"/>
              <a:t>，分别放置查询表单和导航菜单。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把</a:t>
            </a:r>
            <a:r>
              <a:rPr lang="en-US" altLang="zh-CN" dirty="0" smtClean="0"/>
              <a:t>search</a:t>
            </a:r>
            <a:r>
              <a:rPr lang="zh-CN" altLang="en-US" dirty="0" smtClean="0"/>
              <a:t>、图片和</a:t>
            </a:r>
            <a:r>
              <a:rPr lang="en-US" altLang="zh-CN" dirty="0" err="1" smtClean="0"/>
              <a:t>nav</a:t>
            </a:r>
            <a:r>
              <a:rPr lang="en-US" altLang="zh-CN" dirty="0" smtClean="0"/>
              <a:t> </a:t>
            </a:r>
            <a:r>
              <a:rPr lang="zh-CN" altLang="en-US" dirty="0" smtClean="0"/>
              <a:t>的样式都设置为宽度</a:t>
            </a:r>
            <a:r>
              <a:rPr lang="en-US" altLang="zh-CN" dirty="0" smtClean="0"/>
              <a:t>960px</a:t>
            </a:r>
            <a:r>
              <a:rPr lang="zh-CN" altLang="en-US" dirty="0" smtClean="0"/>
              <a:t>。其中，</a:t>
            </a:r>
            <a:r>
              <a:rPr lang="en-US" altLang="zh-CN" dirty="0" smtClean="0"/>
              <a:t>search</a:t>
            </a:r>
            <a:r>
              <a:rPr lang="zh-CN" altLang="en-US" dirty="0" smtClean="0"/>
              <a:t>的样式为：</a:t>
            </a:r>
          </a:p>
          <a:p>
            <a:pPr lvl="1">
              <a:buNone/>
            </a:pPr>
            <a:r>
              <a:rPr lang="en-US" altLang="zh-CN" sz="2100" dirty="0" smtClean="0"/>
              <a:t>.search {</a:t>
            </a:r>
          </a:p>
          <a:p>
            <a:pPr lvl="1">
              <a:buNone/>
            </a:pPr>
            <a:r>
              <a:rPr lang="en-US" altLang="zh-CN" sz="2100" dirty="0" smtClean="0"/>
              <a:t>    background-color: #479ecf;</a:t>
            </a:r>
          </a:p>
          <a:p>
            <a:pPr lvl="1">
              <a:buNone/>
            </a:pPr>
            <a:r>
              <a:rPr lang="en-US" altLang="zh-CN" sz="2100" dirty="0" smtClean="0"/>
              <a:t>    width: 960px;</a:t>
            </a:r>
          </a:p>
          <a:p>
            <a:pPr lvl="1">
              <a:buNone/>
            </a:pPr>
            <a:r>
              <a:rPr lang="en-US" altLang="zh-CN" sz="2100" dirty="0" smtClean="0"/>
              <a:t>    height: 30px;</a:t>
            </a:r>
          </a:p>
          <a:p>
            <a:pPr lvl="1">
              <a:buNone/>
            </a:pPr>
            <a:r>
              <a:rPr lang="en-US" altLang="zh-CN" sz="2100" dirty="0" smtClean="0"/>
              <a:t>    line-height: 30px;</a:t>
            </a:r>
          </a:p>
          <a:p>
            <a:pPr lvl="1">
              <a:buNone/>
            </a:pPr>
            <a:r>
              <a:rPr lang="en-US" altLang="zh-CN" sz="2100" dirty="0" smtClean="0"/>
              <a:t>}</a:t>
            </a:r>
          </a:p>
          <a:p>
            <a:pPr lvl="1"/>
            <a:r>
              <a:rPr lang="zh-CN" altLang="en-US" dirty="0" smtClean="0"/>
              <a:t>标题图片的相关代码为：</a:t>
            </a:r>
          </a:p>
          <a:p>
            <a:pPr lvl="1">
              <a:buNone/>
            </a:pPr>
            <a:r>
              <a:rPr lang="en-US" altLang="zh-CN" sz="2100" dirty="0" smtClean="0"/>
              <a:t>&lt;</a:t>
            </a:r>
            <a:r>
              <a:rPr lang="en-US" altLang="zh-CN" sz="2100" dirty="0" err="1" smtClean="0"/>
              <a:t>img</a:t>
            </a:r>
            <a:r>
              <a:rPr lang="en-US" altLang="zh-CN" sz="2100" dirty="0" smtClean="0"/>
              <a:t> </a:t>
            </a:r>
            <a:r>
              <a:rPr lang="en-US" altLang="zh-CN" sz="2100" dirty="0" err="1" smtClean="0"/>
              <a:t>src</a:t>
            </a:r>
            <a:r>
              <a:rPr lang="en-US" altLang="zh-CN" sz="2100" dirty="0" smtClean="0"/>
              <a:t>="images/banner.png" width="960" height="159" /&gt;</a:t>
            </a:r>
            <a:endParaRPr lang="zh-CN" altLang="en-US" sz="2100" dirty="0"/>
          </a:p>
        </p:txBody>
      </p:sp>
    </p:spTree>
    <p:extLst>
      <p:ext uri="{BB962C8B-B14F-4D97-AF65-F5344CB8AC3E}">
        <p14:creationId xmlns:p14="http://schemas.microsoft.com/office/powerpoint/2010/main" val="108234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9.2 </a:t>
            </a:r>
            <a:r>
              <a:rPr lang="zh-CN" altLang="en-US" dirty="0" smtClean="0"/>
              <a:t>实现网页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3. </a:t>
            </a:r>
            <a:r>
              <a:rPr lang="zh-CN" altLang="en-US" dirty="0" smtClean="0"/>
              <a:t>实现查询条部分</a:t>
            </a:r>
            <a:endParaRPr lang="en-US" altLang="zh-CN" dirty="0"/>
          </a:p>
          <a:p>
            <a:pPr lvl="1"/>
            <a:r>
              <a:rPr lang="zh-CN" altLang="en-US" dirty="0" smtClean="0"/>
              <a:t>在</a:t>
            </a:r>
            <a:r>
              <a:rPr lang="en-US" altLang="zh-CN" dirty="0" smtClean="0"/>
              <a:t>search </a:t>
            </a:r>
            <a:r>
              <a:rPr lang="zh-CN" altLang="en-US" dirty="0" smtClean="0"/>
              <a:t>中再分别插入三个</a:t>
            </a:r>
            <a:r>
              <a:rPr lang="en-US" altLang="zh-CN" dirty="0" smtClean="0"/>
              <a:t>Div</a:t>
            </a:r>
          </a:p>
          <a:p>
            <a:pPr lvl="1"/>
            <a:r>
              <a:rPr lang="zh-CN" altLang="en-US" dirty="0" smtClean="0"/>
              <a:t>插入欢迎信息的</a:t>
            </a:r>
            <a:r>
              <a:rPr lang="en-US" altLang="zh-CN" dirty="0" smtClean="0"/>
              <a:t>Div</a:t>
            </a:r>
            <a:r>
              <a:rPr lang="zh-CN" altLang="en-US" dirty="0" smtClean="0"/>
              <a:t>，其代码为：</a:t>
            </a:r>
          </a:p>
          <a:p>
            <a:pPr lvl="1">
              <a:buNone/>
            </a:pPr>
            <a:r>
              <a:rPr lang="en-US" altLang="zh-CN" sz="2600" dirty="0" smtClean="0"/>
              <a:t>&lt;div style="padding-left: 10px; width: 600px; float: left;"&gt;</a:t>
            </a:r>
            <a:r>
              <a:rPr lang="zh-CN" altLang="en-US" sz="2600" dirty="0" smtClean="0"/>
              <a:t>您好，欢迎来到启梦网络教育学院</a:t>
            </a:r>
          </a:p>
          <a:p>
            <a:pPr lvl="1">
              <a:buNone/>
            </a:pPr>
            <a:r>
              <a:rPr lang="en-US" altLang="zh-CN" sz="2600" dirty="0" smtClean="0"/>
              <a:t>&lt;/div&gt;</a:t>
            </a:r>
          </a:p>
          <a:p>
            <a:pPr lvl="1"/>
            <a:r>
              <a:rPr lang="zh-CN" altLang="en-US" dirty="0" smtClean="0"/>
              <a:t>插入放置查询表单的</a:t>
            </a:r>
            <a:r>
              <a:rPr lang="en-US" altLang="zh-CN" dirty="0" smtClean="0"/>
              <a:t>Div</a:t>
            </a:r>
            <a:r>
              <a:rPr lang="zh-CN" altLang="en-US" dirty="0" smtClean="0"/>
              <a:t>，其代码为：</a:t>
            </a:r>
          </a:p>
          <a:p>
            <a:pPr lvl="1">
              <a:buNone/>
            </a:pPr>
            <a:r>
              <a:rPr lang="en-US" altLang="zh-CN" sz="2600" dirty="0" smtClean="0"/>
              <a:t>&lt;div style="width: 250px; float: left;"&gt;</a:t>
            </a:r>
          </a:p>
          <a:p>
            <a:pPr lvl="1">
              <a:buNone/>
            </a:pPr>
            <a:r>
              <a:rPr lang="en-US" altLang="zh-CN" sz="2600" dirty="0" smtClean="0"/>
              <a:t>    &lt;form&gt;</a:t>
            </a:r>
          </a:p>
          <a:p>
            <a:pPr lvl="1">
              <a:buNone/>
            </a:pPr>
            <a:r>
              <a:rPr lang="en-US" altLang="zh-CN" sz="2600" dirty="0" smtClean="0"/>
              <a:t>        &lt;label&gt; </a:t>
            </a:r>
            <a:r>
              <a:rPr lang="zh-CN" altLang="en-US" sz="2600" dirty="0" smtClean="0"/>
              <a:t>站内搜索</a:t>
            </a:r>
            <a:r>
              <a:rPr lang="en-US" altLang="zh-CN" sz="2600" dirty="0" smtClean="0"/>
              <a:t>&lt;/label&gt;</a:t>
            </a:r>
          </a:p>
          <a:p>
            <a:pPr lvl="1">
              <a:buNone/>
            </a:pPr>
            <a:r>
              <a:rPr lang="en-US" altLang="zh-CN" sz="2600" dirty="0" smtClean="0"/>
              <a:t>        &lt;input type="text" name="</a:t>
            </a:r>
            <a:r>
              <a:rPr lang="en-US" altLang="zh-CN" sz="2600" dirty="0" err="1" smtClean="0"/>
              <a:t>ss</a:t>
            </a:r>
            <a:r>
              <a:rPr lang="en-US" altLang="zh-CN" sz="2600" dirty="0" smtClean="0"/>
              <a:t>" size="10" /&gt;</a:t>
            </a:r>
          </a:p>
          <a:p>
            <a:pPr lvl="1">
              <a:buNone/>
            </a:pPr>
            <a:r>
              <a:rPr lang="en-US" altLang="zh-CN" sz="2600" dirty="0" smtClean="0"/>
              <a:t>        &lt;input type="submit" value="</a:t>
            </a:r>
            <a:r>
              <a:rPr lang="zh-CN" altLang="en-US" sz="2600" dirty="0" smtClean="0"/>
              <a:t>提交</a:t>
            </a:r>
            <a:r>
              <a:rPr lang="en-US" altLang="zh-CN" sz="2600" dirty="0" smtClean="0"/>
              <a:t>" /&gt;</a:t>
            </a:r>
          </a:p>
          <a:p>
            <a:pPr lvl="1">
              <a:buNone/>
            </a:pPr>
            <a:r>
              <a:rPr lang="en-US" altLang="zh-CN" sz="2600" dirty="0" smtClean="0"/>
              <a:t>    &lt;/form&gt;</a:t>
            </a:r>
          </a:p>
          <a:p>
            <a:pPr lvl="1">
              <a:buNone/>
            </a:pPr>
            <a:r>
              <a:rPr lang="en-US" altLang="zh-CN" sz="2600" dirty="0" smtClean="0"/>
              <a:t>&lt;/div&gt;</a:t>
            </a:r>
          </a:p>
          <a:p>
            <a:pPr lvl="1"/>
            <a:r>
              <a:rPr lang="zh-CN" altLang="en-US" dirty="0" smtClean="0"/>
              <a:t>插入链接的</a:t>
            </a:r>
            <a:r>
              <a:rPr lang="en-US" altLang="zh-CN" dirty="0" smtClean="0"/>
              <a:t>Div</a:t>
            </a:r>
            <a:r>
              <a:rPr lang="zh-CN" altLang="en-US" dirty="0" smtClean="0"/>
              <a:t>，其代码为：</a:t>
            </a:r>
          </a:p>
          <a:p>
            <a:pPr lvl="1">
              <a:buNone/>
            </a:pPr>
            <a:r>
              <a:rPr lang="en-US" altLang="zh-CN" sz="2600" dirty="0" smtClean="0"/>
              <a:t>&lt;div&gt;&lt;a </a:t>
            </a:r>
            <a:r>
              <a:rPr lang="en-US" altLang="zh-CN" sz="2600" dirty="0" err="1" smtClean="0"/>
              <a:t>href</a:t>
            </a:r>
            <a:r>
              <a:rPr lang="en-US" altLang="zh-CN" sz="2600" dirty="0" smtClean="0"/>
              <a:t>="#"&gt;</a:t>
            </a:r>
            <a:r>
              <a:rPr lang="zh-CN" altLang="en-US" sz="2600" dirty="0" smtClean="0"/>
              <a:t>登录</a:t>
            </a:r>
            <a:r>
              <a:rPr lang="en-US" altLang="zh-CN" sz="2600" dirty="0" smtClean="0"/>
              <a:t>&lt;/a&gt;/&lt;a </a:t>
            </a:r>
            <a:r>
              <a:rPr lang="en-US" altLang="zh-CN" sz="2600" dirty="0" err="1" smtClean="0"/>
              <a:t>href</a:t>
            </a:r>
            <a:r>
              <a:rPr lang="en-US" altLang="zh-CN" sz="2600" dirty="0" smtClean="0"/>
              <a:t>="#"&gt;</a:t>
            </a:r>
            <a:r>
              <a:rPr lang="zh-CN" altLang="en-US" sz="2600" dirty="0" smtClean="0"/>
              <a:t>注册</a:t>
            </a:r>
            <a:r>
              <a:rPr lang="en-US" altLang="zh-CN" sz="2600" dirty="0" smtClean="0"/>
              <a:t>&lt;/a&gt;&lt;/div&gt;</a:t>
            </a:r>
            <a:endParaRPr lang="zh-CN" altLang="en-US" sz="2600" dirty="0" smtClean="0"/>
          </a:p>
        </p:txBody>
      </p:sp>
    </p:spTree>
    <p:extLst>
      <p:ext uri="{BB962C8B-B14F-4D97-AF65-F5344CB8AC3E}">
        <p14:creationId xmlns:p14="http://schemas.microsoft.com/office/powerpoint/2010/main" val="108234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9.2 </a:t>
            </a:r>
            <a:r>
              <a:rPr lang="zh-CN" altLang="en-US" dirty="0" smtClean="0"/>
              <a:t>实现网页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15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dirty="0" smtClean="0"/>
              <a:t>4. </a:t>
            </a:r>
            <a:r>
              <a:rPr lang="zh-CN" altLang="en-US" dirty="0" smtClean="0"/>
              <a:t>实现导航栏</a:t>
            </a:r>
            <a:endParaRPr lang="en-US" altLang="zh-CN" dirty="0"/>
          </a:p>
          <a:p>
            <a:pPr lvl="1"/>
            <a:r>
              <a:rPr lang="zh-CN" altLang="en-US" dirty="0" smtClean="0"/>
              <a:t>通过一个无序列表来插入各导航的超级链接标签。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首先需要设置整个导航栏</a:t>
            </a:r>
            <a:r>
              <a:rPr lang="en-US" altLang="zh-CN" dirty="0" smtClean="0"/>
              <a:t>Div </a:t>
            </a:r>
            <a:r>
              <a:rPr lang="zh-CN" altLang="en-US" dirty="0" smtClean="0"/>
              <a:t>的样式，其代码为：</a:t>
            </a:r>
          </a:p>
          <a:p>
            <a:pPr lvl="1">
              <a:buNone/>
            </a:pPr>
            <a:r>
              <a:rPr lang="en-US" altLang="zh-CN" dirty="0" smtClean="0"/>
              <a:t>.</a:t>
            </a:r>
            <a:r>
              <a:rPr lang="en-US" altLang="zh-CN" dirty="0" err="1" smtClean="0"/>
              <a:t>nav</a:t>
            </a:r>
            <a:r>
              <a:rPr lang="en-US" altLang="zh-CN" dirty="0" smtClean="0"/>
              <a:t> {</a:t>
            </a:r>
          </a:p>
          <a:p>
            <a:pPr lvl="1">
              <a:buNone/>
            </a:pPr>
            <a:r>
              <a:rPr lang="en-US" altLang="zh-CN" dirty="0" smtClean="0"/>
              <a:t>    width: 960px;</a:t>
            </a:r>
          </a:p>
          <a:p>
            <a:pPr lvl="1">
              <a:buNone/>
            </a:pPr>
            <a:r>
              <a:rPr lang="en-US" altLang="zh-CN" dirty="0" smtClean="0"/>
              <a:t>    background-image: </a:t>
            </a:r>
            <a:r>
              <a:rPr lang="en-US" altLang="zh-CN" dirty="0" err="1" smtClean="0"/>
              <a:t>url</a:t>
            </a:r>
            <a:r>
              <a:rPr lang="en-US" altLang="zh-CN" dirty="0" smtClean="0"/>
              <a:t>(images/nav_bgimg.png);</a:t>
            </a:r>
          </a:p>
          <a:p>
            <a:pPr lvl="1">
              <a:buNone/>
            </a:pPr>
            <a:r>
              <a:rPr lang="en-US" altLang="zh-CN" dirty="0" smtClean="0"/>
              <a:t>    line-height: 48px;</a:t>
            </a:r>
          </a:p>
          <a:p>
            <a:pPr lvl="1">
              <a:buNone/>
            </a:pPr>
            <a:r>
              <a:rPr lang="en-US" altLang="zh-CN" dirty="0" smtClean="0"/>
              <a:t>    display: inline-table;</a:t>
            </a:r>
          </a:p>
          <a:p>
            <a:pPr lvl="1">
              <a:buNone/>
            </a:pPr>
            <a:r>
              <a:rPr lang="en-US" altLang="zh-CN" dirty="0" smtClean="0"/>
              <a:t>}</a:t>
            </a:r>
          </a:p>
          <a:p>
            <a:pPr lvl="1"/>
            <a:r>
              <a:rPr lang="zh-CN" altLang="en-US" dirty="0" smtClean="0"/>
              <a:t>然后设置整个导航的层次结构，其代码为：</a:t>
            </a:r>
          </a:p>
          <a:p>
            <a:pPr lvl="1">
              <a:buNone/>
            </a:pPr>
            <a:r>
              <a:rPr lang="en-US" altLang="zh-CN" dirty="0" smtClean="0"/>
              <a:t>&lt;div class="</a:t>
            </a:r>
            <a:r>
              <a:rPr lang="en-US" altLang="zh-CN" dirty="0" err="1" smtClean="0"/>
              <a:t>nav</a:t>
            </a:r>
            <a:r>
              <a:rPr lang="en-US" altLang="zh-CN" dirty="0" smtClean="0"/>
              <a:t>"&gt;</a:t>
            </a:r>
          </a:p>
          <a:p>
            <a:pPr lvl="1">
              <a:buNone/>
            </a:pPr>
            <a:r>
              <a:rPr lang="en-US" altLang="zh-CN" dirty="0" smtClean="0"/>
              <a:t>&lt;</a:t>
            </a:r>
            <a:r>
              <a:rPr lang="en-US" altLang="zh-CN" dirty="0" err="1" smtClean="0"/>
              <a:t>ul</a:t>
            </a:r>
            <a:r>
              <a:rPr lang="en-US" altLang="zh-CN" dirty="0" smtClean="0"/>
              <a:t>&gt;</a:t>
            </a:r>
          </a:p>
          <a:p>
            <a:pPr lvl="1">
              <a:buNone/>
            </a:pPr>
            <a:r>
              <a:rPr lang="en-US" altLang="zh-CN" dirty="0" smtClean="0"/>
              <a:t>    &lt;</a:t>
            </a:r>
            <a:r>
              <a:rPr lang="en-US" altLang="zh-CN" dirty="0" err="1" smtClean="0"/>
              <a:t>li</a:t>
            </a:r>
            <a:r>
              <a:rPr lang="en-US" altLang="zh-CN" dirty="0" smtClean="0"/>
              <a:t>&gt;&lt;a </a:t>
            </a:r>
            <a:r>
              <a:rPr lang="en-US" altLang="zh-CN" dirty="0" err="1" smtClean="0"/>
              <a:t>href</a:t>
            </a:r>
            <a:r>
              <a:rPr lang="en-US" altLang="zh-CN" dirty="0" smtClean="0"/>
              <a:t>="index.html"&gt;</a:t>
            </a:r>
            <a:r>
              <a:rPr lang="zh-CN" altLang="en-US" dirty="0" smtClean="0"/>
              <a:t>首页</a:t>
            </a:r>
            <a:r>
              <a:rPr lang="en-US" altLang="zh-CN" dirty="0" smtClean="0"/>
              <a:t>&lt;/a&gt;&lt;/</a:t>
            </a:r>
            <a:r>
              <a:rPr lang="en-US" altLang="zh-CN" dirty="0" err="1" smtClean="0"/>
              <a:t>li</a:t>
            </a:r>
            <a:r>
              <a:rPr lang="en-US" altLang="zh-CN" dirty="0" smtClean="0"/>
              <a:t>&gt;</a:t>
            </a:r>
          </a:p>
          <a:p>
            <a:pPr lvl="1">
              <a:buNone/>
            </a:pPr>
            <a:r>
              <a:rPr lang="en-US" altLang="zh-CN" dirty="0" smtClean="0"/>
              <a:t>    &lt;</a:t>
            </a:r>
            <a:r>
              <a:rPr lang="en-US" altLang="zh-CN" dirty="0" err="1" smtClean="0"/>
              <a:t>li</a:t>
            </a:r>
            <a:r>
              <a:rPr lang="en-US" altLang="zh-CN" dirty="0" smtClean="0"/>
              <a:t>&gt;&lt;a </a:t>
            </a:r>
            <a:r>
              <a:rPr lang="en-US" altLang="zh-CN" dirty="0" err="1" smtClean="0"/>
              <a:t>href</a:t>
            </a:r>
            <a:r>
              <a:rPr lang="en-US" altLang="zh-CN" dirty="0" smtClean="0"/>
              <a:t>="main/news.html"&gt;</a:t>
            </a:r>
            <a:r>
              <a:rPr lang="zh-CN" altLang="en-US" dirty="0" smtClean="0"/>
              <a:t>新闻聚焦</a:t>
            </a:r>
            <a:r>
              <a:rPr lang="en-US" altLang="zh-CN" dirty="0" smtClean="0"/>
              <a:t>&lt;/a&gt;&lt;/</a:t>
            </a:r>
            <a:r>
              <a:rPr lang="en-US" altLang="zh-CN" dirty="0" err="1" smtClean="0"/>
              <a:t>li</a:t>
            </a:r>
            <a:r>
              <a:rPr lang="en-US" altLang="zh-CN" dirty="0" smtClean="0"/>
              <a:t>&gt;</a:t>
            </a:r>
          </a:p>
          <a:p>
            <a:pPr lvl="1">
              <a:buNone/>
            </a:pPr>
            <a:r>
              <a:rPr lang="en-US" altLang="zh-CN" dirty="0" smtClean="0"/>
              <a:t>    …</a:t>
            </a:r>
          </a:p>
          <a:p>
            <a:pPr lvl="1">
              <a:buNone/>
            </a:pPr>
            <a:r>
              <a:rPr lang="en-US" altLang="zh-CN" dirty="0" smtClean="0"/>
              <a:t>    &lt;</a:t>
            </a:r>
            <a:r>
              <a:rPr lang="en-US" altLang="zh-CN" dirty="0" err="1" smtClean="0"/>
              <a:t>li</a:t>
            </a:r>
            <a:r>
              <a:rPr lang="en-US" altLang="zh-CN" dirty="0" smtClean="0"/>
              <a:t>&gt;&lt;a </a:t>
            </a:r>
            <a:r>
              <a:rPr lang="en-US" altLang="zh-CN" dirty="0" err="1" smtClean="0"/>
              <a:t>href</a:t>
            </a:r>
            <a:r>
              <a:rPr lang="en-US" altLang="zh-CN" dirty="0" smtClean="0"/>
              <a:t>="main/studentserver.html"&gt;</a:t>
            </a:r>
            <a:r>
              <a:rPr lang="zh-CN" altLang="en-US" dirty="0" smtClean="0"/>
              <a:t>学生服务</a:t>
            </a:r>
            <a:r>
              <a:rPr lang="en-US" altLang="zh-CN" dirty="0" smtClean="0"/>
              <a:t>&lt;/a&gt;&lt;/</a:t>
            </a:r>
            <a:r>
              <a:rPr lang="en-US" altLang="zh-CN" dirty="0" err="1" smtClean="0"/>
              <a:t>li</a:t>
            </a:r>
            <a:r>
              <a:rPr lang="en-US" altLang="zh-CN" dirty="0" smtClean="0"/>
              <a:t>&gt;</a:t>
            </a:r>
          </a:p>
          <a:p>
            <a:pPr lvl="1">
              <a:buNone/>
            </a:pPr>
            <a:r>
              <a:rPr lang="en-US" altLang="zh-CN" dirty="0" smtClean="0"/>
              <a:t>&lt;/</a:t>
            </a:r>
            <a:r>
              <a:rPr lang="en-US" altLang="zh-CN" dirty="0" err="1" smtClean="0"/>
              <a:t>ul</a:t>
            </a:r>
            <a:r>
              <a:rPr lang="en-US" altLang="zh-CN" dirty="0" smtClean="0"/>
              <a:t>&gt;</a:t>
            </a:r>
          </a:p>
          <a:p>
            <a:pPr lvl="1">
              <a:buNone/>
            </a:pPr>
            <a:r>
              <a:rPr lang="en-US" altLang="zh-CN" dirty="0" smtClean="0"/>
              <a:t>&lt;/div&gt;</a:t>
            </a:r>
          </a:p>
          <a:p>
            <a:pPr lvl="1"/>
            <a:r>
              <a:rPr lang="zh-CN" altLang="en-US" dirty="0" smtClean="0"/>
              <a:t>默认样式不符合需求，需要设置无序列表和列表项的样式，样式代码参考教材。</a:t>
            </a:r>
            <a:endParaRPr lang="zh-CN" altLang="en-US" sz="2600" dirty="0" smtClean="0"/>
          </a:p>
        </p:txBody>
      </p:sp>
    </p:spTree>
    <p:extLst>
      <p:ext uri="{BB962C8B-B14F-4D97-AF65-F5344CB8AC3E}">
        <p14:creationId xmlns:p14="http://schemas.microsoft.com/office/powerpoint/2010/main" val="108234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9.2 </a:t>
            </a:r>
            <a:r>
              <a:rPr lang="zh-CN" altLang="en-US" dirty="0" smtClean="0"/>
              <a:t>实现网页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16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9.2.3 </a:t>
            </a:r>
            <a:r>
              <a:rPr lang="zh-CN" altLang="en-US" dirty="0" smtClean="0"/>
              <a:t>实现正文第一部分</a:t>
            </a:r>
            <a:endParaRPr lang="en-US" altLang="zh-CN" dirty="0" smtClean="0"/>
          </a:p>
          <a:p>
            <a:r>
              <a:rPr lang="en-US" altLang="zh-CN" dirty="0" smtClean="0"/>
              <a:t>1. </a:t>
            </a:r>
            <a:r>
              <a:rPr lang="zh-CN" altLang="en-US" dirty="0" smtClean="0"/>
              <a:t>基本思路</a:t>
            </a:r>
            <a:endParaRPr lang="en-US" altLang="zh-CN" dirty="0"/>
          </a:p>
          <a:p>
            <a:pPr lvl="1"/>
            <a:r>
              <a:rPr lang="zh-CN" altLang="en-US" dirty="0" smtClean="0"/>
              <a:t>整体结构布局比较简单，直接在</a:t>
            </a:r>
            <a:r>
              <a:rPr lang="en-US" altLang="zh-CN" dirty="0" smtClean="0"/>
              <a:t>center</a:t>
            </a:r>
            <a:r>
              <a:rPr lang="zh-CN" altLang="en-US" dirty="0" smtClean="0"/>
              <a:t>的</a:t>
            </a:r>
            <a:r>
              <a:rPr lang="en-US" altLang="zh-CN" dirty="0" smtClean="0"/>
              <a:t>Div </a:t>
            </a:r>
            <a:r>
              <a:rPr lang="zh-CN" altLang="en-US" dirty="0" smtClean="0"/>
              <a:t>中插入两个宽度为</a:t>
            </a:r>
            <a:r>
              <a:rPr lang="en-US" altLang="zh-CN" dirty="0" smtClean="0"/>
              <a:t>100%</a:t>
            </a:r>
            <a:r>
              <a:rPr lang="zh-CN" altLang="en-US" dirty="0" smtClean="0"/>
              <a:t>的</a:t>
            </a:r>
            <a:r>
              <a:rPr lang="en-US" altLang="zh-CN" dirty="0" smtClean="0"/>
              <a:t>Div</a:t>
            </a:r>
            <a:r>
              <a:rPr lang="zh-CN" altLang="en-US" dirty="0" smtClean="0"/>
              <a:t>，将两个</a:t>
            </a:r>
            <a:r>
              <a:rPr lang="en-US" altLang="zh-CN" dirty="0" smtClean="0"/>
              <a:t>Div </a:t>
            </a:r>
            <a:r>
              <a:rPr lang="zh-CN" altLang="en-US" dirty="0" smtClean="0"/>
              <a:t>的类名都命名为</a:t>
            </a:r>
            <a:r>
              <a:rPr lang="en-US" altLang="zh-CN" dirty="0" smtClean="0"/>
              <a:t>line</a:t>
            </a:r>
            <a:r>
              <a:rPr lang="zh-CN" altLang="en-US" dirty="0" smtClean="0"/>
              <a:t>，每个</a:t>
            </a:r>
            <a:r>
              <a:rPr lang="en-US" altLang="zh-CN" dirty="0" smtClean="0"/>
              <a:t>Div</a:t>
            </a:r>
            <a:r>
              <a:rPr lang="zh-CN" altLang="en-US" dirty="0" smtClean="0"/>
              <a:t>用来放置一个正文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正文中使用表格来进行布局</a:t>
            </a:r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b="62525"/>
          <a:stretch>
            <a:fillRect/>
          </a:stretch>
        </p:blipFill>
        <p:spPr bwMode="auto">
          <a:xfrm>
            <a:off x="1071538" y="4929198"/>
            <a:ext cx="7148101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8234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9.2 </a:t>
            </a:r>
            <a:r>
              <a:rPr lang="zh-CN" altLang="en-US" dirty="0" smtClean="0"/>
              <a:t>实现网页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17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2. </a:t>
            </a:r>
            <a:r>
              <a:rPr lang="zh-CN" altLang="en-US" dirty="0" smtClean="0"/>
              <a:t>插入表格</a:t>
            </a:r>
            <a:endParaRPr lang="en-US" altLang="zh-CN" dirty="0"/>
          </a:p>
          <a:p>
            <a:pPr lvl="1"/>
            <a:r>
              <a:rPr lang="zh-CN" altLang="en-US" dirty="0" smtClean="0"/>
              <a:t>在第一个类名为</a:t>
            </a:r>
            <a:r>
              <a:rPr lang="en-US" altLang="zh-CN" dirty="0" smtClean="0"/>
              <a:t>line </a:t>
            </a:r>
            <a:r>
              <a:rPr lang="zh-CN" altLang="en-US" dirty="0" smtClean="0"/>
              <a:t>的</a:t>
            </a:r>
            <a:r>
              <a:rPr lang="en-US" altLang="zh-CN" dirty="0" smtClean="0"/>
              <a:t>Div </a:t>
            </a:r>
            <a:r>
              <a:rPr lang="zh-CN" altLang="en-US" dirty="0" smtClean="0"/>
              <a:t>中，插入一个表格，设置表格为</a:t>
            </a:r>
            <a:r>
              <a:rPr lang="en-US" altLang="zh-CN" dirty="0" smtClean="0"/>
              <a:t>1</a:t>
            </a:r>
            <a:r>
              <a:rPr lang="zh-CN" altLang="en-US" dirty="0" smtClean="0"/>
              <a:t>行</a:t>
            </a:r>
            <a:r>
              <a:rPr lang="en-US" altLang="zh-CN" dirty="0" smtClean="0"/>
              <a:t>3</a:t>
            </a:r>
            <a:r>
              <a:rPr lang="zh-CN" altLang="en-US" dirty="0" smtClean="0"/>
              <a:t>列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修改表格的三列宽度分别为</a:t>
            </a:r>
            <a:r>
              <a:rPr lang="en-US" altLang="zh-CN" dirty="0" smtClean="0"/>
              <a:t>210px</a:t>
            </a:r>
            <a:r>
              <a:rPr lang="zh-CN" altLang="en-US" dirty="0" smtClean="0"/>
              <a:t>、</a:t>
            </a:r>
            <a:r>
              <a:rPr lang="en-US" altLang="zh-CN" dirty="0" smtClean="0"/>
              <a:t>500px </a:t>
            </a:r>
            <a:r>
              <a:rPr lang="zh-CN" altLang="en-US" dirty="0" smtClean="0"/>
              <a:t>和</a:t>
            </a:r>
            <a:r>
              <a:rPr lang="en-US" altLang="zh-CN" dirty="0" smtClean="0"/>
              <a:t>250px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598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9.2 </a:t>
            </a:r>
            <a:r>
              <a:rPr lang="zh-CN" altLang="en-US" dirty="0" smtClean="0"/>
              <a:t>实现网页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18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3. </a:t>
            </a:r>
            <a:r>
              <a:rPr lang="zh-CN" altLang="en-US" dirty="0" smtClean="0"/>
              <a:t>实现“进入教室”区域</a:t>
            </a:r>
            <a:endParaRPr lang="zh-CN" altLang="en-US" dirty="0"/>
          </a:p>
          <a:p>
            <a:pPr lvl="1"/>
            <a:r>
              <a:rPr lang="zh-CN" altLang="en-US" dirty="0" smtClean="0"/>
              <a:t>在表格第一列插入类名为“</a:t>
            </a:r>
            <a:r>
              <a:rPr lang="en-US" altLang="zh-CN" dirty="0" smtClean="0"/>
              <a:t>class”</a:t>
            </a:r>
            <a:r>
              <a:rPr lang="zh-CN" altLang="en-US" dirty="0" smtClean="0"/>
              <a:t>的</a:t>
            </a:r>
            <a:r>
              <a:rPr lang="en-US" altLang="zh-CN" dirty="0" smtClean="0"/>
              <a:t>Div</a:t>
            </a:r>
          </a:p>
          <a:p>
            <a:pPr lvl="1"/>
            <a:r>
              <a:rPr lang="zh-CN" altLang="en-US" dirty="0" smtClean="0"/>
              <a:t>在表格第一列再插入类名为“</a:t>
            </a:r>
            <a:r>
              <a:rPr lang="en-US" altLang="zh-CN" dirty="0" smtClean="0"/>
              <a:t>entrance”</a:t>
            </a:r>
            <a:r>
              <a:rPr lang="zh-CN" altLang="en-US" dirty="0" smtClean="0"/>
              <a:t>的</a:t>
            </a:r>
            <a:r>
              <a:rPr lang="en-US" altLang="zh-CN" dirty="0" smtClean="0"/>
              <a:t>Div</a:t>
            </a:r>
          </a:p>
          <a:p>
            <a:pPr lvl="1"/>
            <a:r>
              <a:rPr lang="zh-CN" altLang="en-US" dirty="0" smtClean="0"/>
              <a:t>在类名为“</a:t>
            </a:r>
            <a:r>
              <a:rPr lang="en-US" altLang="zh-CN" dirty="0" smtClean="0"/>
              <a:t>entrance”</a:t>
            </a:r>
            <a:r>
              <a:rPr lang="zh-CN" altLang="en-US" dirty="0" smtClean="0"/>
              <a:t>的</a:t>
            </a:r>
            <a:r>
              <a:rPr lang="en-US" altLang="zh-CN" dirty="0" smtClean="0"/>
              <a:t>Div </a:t>
            </a:r>
            <a:r>
              <a:rPr lang="zh-CN" altLang="en-US" dirty="0" smtClean="0"/>
              <a:t>中插入一个无序列表，然后再分别插入需要的列表项，设置列表和列表的样式</a:t>
            </a:r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r>
              <a:rPr lang="zh-CN" altLang="en-US" dirty="0" smtClean="0"/>
              <a:t>各</a:t>
            </a:r>
            <a:r>
              <a:rPr lang="en-US" altLang="zh-CN" dirty="0" smtClean="0"/>
              <a:t>Div</a:t>
            </a:r>
            <a:r>
              <a:rPr lang="zh-CN" altLang="en-US" dirty="0" smtClean="0"/>
              <a:t>的样式代码参见教材内容。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598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9.2 </a:t>
            </a:r>
            <a:r>
              <a:rPr lang="zh-CN" altLang="en-US" dirty="0" smtClean="0"/>
              <a:t>实现网页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19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4.</a:t>
            </a:r>
            <a:r>
              <a:rPr lang="zh-CN" altLang="en-US" dirty="0" smtClean="0"/>
              <a:t> 插入</a:t>
            </a:r>
            <a:r>
              <a:rPr lang="en-US" altLang="zh-CN" dirty="0" smtClean="0"/>
              <a:t>Flash</a:t>
            </a:r>
            <a:endParaRPr lang="zh-CN" altLang="en-US" dirty="0"/>
          </a:p>
          <a:p>
            <a:pPr lvl="1"/>
            <a:r>
              <a:rPr lang="zh-CN" altLang="en-US" dirty="0" smtClean="0"/>
              <a:t>在表格的第二列插入一个</a:t>
            </a:r>
            <a:r>
              <a:rPr lang="en-US" altLang="zh-CN" dirty="0" smtClean="0"/>
              <a:t>Flash </a:t>
            </a:r>
            <a:r>
              <a:rPr lang="zh-CN" altLang="en-US" dirty="0" smtClean="0"/>
              <a:t>动画，通过菜单“插入”→“媒体”→“</a:t>
            </a:r>
            <a:r>
              <a:rPr lang="en-US" altLang="zh-CN" dirty="0" err="1" smtClean="0"/>
              <a:t>swf</a:t>
            </a:r>
            <a:r>
              <a:rPr lang="en-US" altLang="zh-CN" dirty="0" smtClean="0"/>
              <a:t>”</a:t>
            </a:r>
            <a:r>
              <a:rPr lang="zh-CN" altLang="en-US" dirty="0" smtClean="0"/>
              <a:t>选项，选取需要的</a:t>
            </a:r>
            <a:r>
              <a:rPr lang="en-US" altLang="zh-CN" dirty="0" smtClean="0"/>
              <a:t>Flash </a:t>
            </a:r>
            <a:r>
              <a:rPr lang="zh-CN" altLang="en-US" dirty="0" smtClean="0"/>
              <a:t>文件即可。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需要注意，</a:t>
            </a:r>
            <a:r>
              <a:rPr lang="en-US" altLang="zh-CN" dirty="0" smtClean="0"/>
              <a:t>Flash</a:t>
            </a:r>
            <a:r>
              <a:rPr lang="zh-CN" altLang="en-US" dirty="0" smtClean="0"/>
              <a:t>动画的尺寸应该和该区域的宽度匹配。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598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hlinkClick r:id="rId2" action="ppaction://hlinksldjump"/>
              </a:rPr>
              <a:t>网页布局</a:t>
            </a:r>
            <a:endParaRPr lang="en-US" altLang="zh-CN" dirty="0" smtClean="0"/>
          </a:p>
          <a:p>
            <a:r>
              <a:rPr lang="zh-CN" altLang="en-US" dirty="0" smtClean="0">
                <a:hlinkClick r:id="rId3" action="ppaction://hlinksldjump"/>
              </a:rPr>
              <a:t>实现网页</a:t>
            </a:r>
            <a:endParaRPr lang="en-US" altLang="zh-CN" dirty="0" smtClean="0"/>
          </a:p>
          <a:p>
            <a:r>
              <a:rPr lang="zh-CN" altLang="en-US" dirty="0" smtClean="0">
                <a:hlinkClick r:id="rId4" action="ppaction://hlinksldjump"/>
              </a:rPr>
              <a:t>重构网页</a:t>
            </a: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6943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9.2 </a:t>
            </a:r>
            <a:r>
              <a:rPr lang="zh-CN" altLang="en-US" dirty="0" smtClean="0"/>
              <a:t>实现网页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20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5. </a:t>
            </a:r>
            <a:r>
              <a:rPr lang="zh-CN" altLang="en-US" dirty="0" smtClean="0"/>
              <a:t>实现“通知公告”区域</a:t>
            </a:r>
            <a:endParaRPr lang="zh-CN" altLang="en-US" dirty="0"/>
          </a:p>
          <a:p>
            <a:pPr lvl="1"/>
            <a:r>
              <a:rPr lang="zh-CN" altLang="en-US" dirty="0" smtClean="0"/>
              <a:t>在表格的第三列插入一个类名为“</a:t>
            </a:r>
            <a:r>
              <a:rPr lang="en-US" altLang="zh-CN" dirty="0" smtClean="0"/>
              <a:t>notice”</a:t>
            </a:r>
            <a:r>
              <a:rPr lang="zh-CN" altLang="en-US" dirty="0" smtClean="0"/>
              <a:t>的</a:t>
            </a:r>
            <a:r>
              <a:rPr lang="en-US" altLang="zh-CN" dirty="0" smtClean="0"/>
              <a:t>Div</a:t>
            </a:r>
            <a:r>
              <a:rPr lang="zh-CN" altLang="en-US" dirty="0" smtClean="0"/>
              <a:t>，然后输入其标题内容为“通知公告”。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在“通知公告”的后面插入一个超级链接“更多</a:t>
            </a:r>
            <a:r>
              <a:rPr lang="en-US" altLang="zh-CN" dirty="0" smtClean="0"/>
              <a:t>&gt;&gt;”</a:t>
            </a:r>
            <a:r>
              <a:rPr lang="zh-CN" altLang="en-US" dirty="0" smtClean="0"/>
              <a:t>，但是，需要单独设置超级链接的样式。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再插入一个类名为“</a:t>
            </a:r>
            <a:r>
              <a:rPr lang="en-US" altLang="zh-CN" dirty="0" err="1" smtClean="0"/>
              <a:t>notice_content</a:t>
            </a:r>
            <a:r>
              <a:rPr lang="en-US" altLang="zh-CN" dirty="0" smtClean="0"/>
              <a:t>”</a:t>
            </a:r>
            <a:r>
              <a:rPr lang="zh-CN" altLang="en-US" dirty="0" smtClean="0"/>
              <a:t>的</a:t>
            </a:r>
            <a:r>
              <a:rPr lang="en-US" altLang="zh-CN" dirty="0" smtClean="0"/>
              <a:t>Div</a:t>
            </a:r>
            <a:r>
              <a:rPr lang="zh-CN" altLang="en-US" dirty="0" smtClean="0"/>
              <a:t>，在其中插入一个无序列表，并添加若干超级链接作为其列表项，分别设置</a:t>
            </a:r>
            <a:r>
              <a:rPr lang="en-US" altLang="zh-CN" dirty="0" smtClean="0"/>
              <a:t>Div </a:t>
            </a:r>
            <a:r>
              <a:rPr lang="zh-CN" altLang="en-US" dirty="0" smtClean="0"/>
              <a:t>和列表项的样式。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598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9.2 </a:t>
            </a:r>
            <a:r>
              <a:rPr lang="zh-CN" altLang="en-US" dirty="0" smtClean="0"/>
              <a:t>实现网页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.</a:t>
            </a:r>
            <a:r>
              <a:rPr lang="zh-CN" altLang="en-US" dirty="0" smtClean="0"/>
              <a:t>正文和页脚效果</a:t>
            </a:r>
            <a:endParaRPr lang="zh-CN" altLang="en-US" dirty="0"/>
          </a:p>
          <a:p>
            <a:pPr lvl="1"/>
            <a:r>
              <a:rPr lang="zh-CN" altLang="en-US" dirty="0" smtClean="0"/>
              <a:t>处理完以后，整个正文和页脚的效果如图所示</a:t>
            </a:r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214686"/>
            <a:ext cx="7715272" cy="206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2598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9.2 </a:t>
            </a:r>
            <a:r>
              <a:rPr lang="zh-CN" altLang="en-US" dirty="0" smtClean="0"/>
              <a:t>实现网页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9.2.4 </a:t>
            </a:r>
            <a:r>
              <a:rPr lang="zh-CN" altLang="en-US" dirty="0" smtClean="0"/>
              <a:t>实现正文第二部分</a:t>
            </a:r>
            <a:endParaRPr lang="en-US" altLang="zh-CN" dirty="0" smtClean="0"/>
          </a:p>
          <a:p>
            <a:r>
              <a:rPr lang="en-US" altLang="zh-CN" dirty="0" smtClean="0"/>
              <a:t>. </a:t>
            </a:r>
            <a:r>
              <a:rPr lang="zh-CN" altLang="en-US" dirty="0" smtClean="0"/>
              <a:t>基本思路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正文第二部分的设计参照第一部分，也插入一个表格，然后在表格中进行布局。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具体步骤和样式，请参见教材相关内容。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598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9.2 </a:t>
            </a:r>
            <a:r>
              <a:rPr lang="zh-CN" altLang="en-US" dirty="0" smtClean="0"/>
              <a:t>实现网页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正文第二部分和页脚效果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772828"/>
            <a:ext cx="7915299" cy="308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9.2 </a:t>
            </a:r>
            <a:r>
              <a:rPr lang="zh-CN" altLang="en-US" dirty="0" smtClean="0"/>
              <a:t>实现网页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24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9.2.5 </a:t>
            </a:r>
            <a:r>
              <a:rPr lang="zh-CN" altLang="en-US" dirty="0" smtClean="0"/>
              <a:t>实现底部版权信息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在类名为“</a:t>
            </a:r>
            <a:r>
              <a:rPr lang="en-US" altLang="zh-CN" dirty="0" smtClean="0"/>
              <a:t>footer”</a:t>
            </a:r>
            <a:r>
              <a:rPr lang="zh-CN" altLang="en-US" dirty="0" smtClean="0"/>
              <a:t>的</a:t>
            </a:r>
            <a:r>
              <a:rPr lang="en-US" altLang="zh-CN" dirty="0" smtClean="0"/>
              <a:t>Div </a:t>
            </a:r>
            <a:r>
              <a:rPr lang="zh-CN" altLang="en-US" dirty="0" smtClean="0"/>
              <a:t>中，插入一根水平线。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并插入相应的导航链接，再设置相应的样式。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598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9.2 </a:t>
            </a:r>
            <a:r>
              <a:rPr lang="zh-CN" altLang="en-US" dirty="0" smtClean="0"/>
              <a:t>实现网页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pPr lvl="1"/>
            <a:r>
              <a:rPr lang="zh-CN" altLang="en-US" dirty="0" smtClean="0"/>
              <a:t>导航的网页元素代码：</a:t>
            </a:r>
            <a:endParaRPr lang="en-US" altLang="zh-CN" dirty="0" smtClean="0"/>
          </a:p>
          <a:p>
            <a:pPr lvl="1">
              <a:buNone/>
            </a:pPr>
            <a:r>
              <a:rPr lang="en-US" altLang="zh-CN" sz="1600" dirty="0" smtClean="0"/>
              <a:t>&lt;div class="footer"&gt;</a:t>
            </a:r>
          </a:p>
          <a:p>
            <a:pPr lvl="1">
              <a:buNone/>
            </a:pPr>
            <a:r>
              <a:rPr lang="en-US" altLang="zh-CN" sz="1600" dirty="0" smtClean="0"/>
              <a:t>    &lt;hr/&gt;</a:t>
            </a:r>
          </a:p>
          <a:p>
            <a:pPr lvl="1">
              <a:buNone/>
            </a:pPr>
            <a:r>
              <a:rPr lang="en-US" altLang="zh-CN" sz="1600" dirty="0" smtClean="0"/>
              <a:t>    &lt;a </a:t>
            </a:r>
            <a:r>
              <a:rPr lang="en-US" altLang="zh-CN" sz="1600" dirty="0" err="1" smtClean="0"/>
              <a:t>href</a:t>
            </a:r>
            <a:r>
              <a:rPr lang="en-US" altLang="zh-CN" sz="1600" dirty="0" smtClean="0"/>
              <a:t>="#"&gt;</a:t>
            </a:r>
            <a:r>
              <a:rPr lang="zh-CN" altLang="en-US" sz="1600" dirty="0" smtClean="0"/>
              <a:t>网站地图</a:t>
            </a:r>
            <a:r>
              <a:rPr lang="en-US" altLang="zh-CN" sz="1600" dirty="0" smtClean="0"/>
              <a:t>&lt;/a&gt;| …| &lt;a </a:t>
            </a:r>
            <a:r>
              <a:rPr lang="en-US" altLang="zh-CN" sz="1600" dirty="0" err="1" smtClean="0"/>
              <a:t>href</a:t>
            </a:r>
            <a:r>
              <a:rPr lang="en-US" altLang="zh-CN" sz="1600" dirty="0" smtClean="0"/>
              <a:t>="#"&gt;</a:t>
            </a:r>
            <a:r>
              <a:rPr lang="zh-CN" altLang="en-US" sz="1600" dirty="0" smtClean="0"/>
              <a:t>管理登录</a:t>
            </a:r>
            <a:r>
              <a:rPr lang="en-US" altLang="zh-CN" sz="1600" dirty="0" smtClean="0"/>
              <a:t>&lt;/a&gt;&lt;</a:t>
            </a:r>
            <a:r>
              <a:rPr lang="en-US" altLang="zh-CN" sz="1600" dirty="0" err="1" smtClean="0"/>
              <a:t>br</a:t>
            </a:r>
            <a:r>
              <a:rPr lang="en-US" altLang="zh-CN" sz="1600" dirty="0" smtClean="0"/>
              <a:t>/&gt;</a:t>
            </a:r>
          </a:p>
          <a:p>
            <a:pPr lvl="1">
              <a:buNone/>
            </a:pPr>
            <a:r>
              <a:rPr lang="en-US" altLang="zh-CN" sz="1600" dirty="0" smtClean="0"/>
              <a:t>    &lt;a </a:t>
            </a:r>
            <a:r>
              <a:rPr lang="en-US" altLang="zh-CN" sz="1600" dirty="0" err="1" smtClean="0"/>
              <a:t>href</a:t>
            </a:r>
            <a:r>
              <a:rPr lang="en-US" altLang="zh-CN" sz="1600" dirty="0" smtClean="0"/>
              <a:t>="$"&gt;</a:t>
            </a:r>
            <a:r>
              <a:rPr lang="zh-CN" altLang="en-US" sz="1600" dirty="0" smtClean="0"/>
              <a:t>乐山师范学院版权所有</a:t>
            </a:r>
            <a:r>
              <a:rPr lang="en-US" altLang="zh-CN" sz="1600" dirty="0" smtClean="0"/>
              <a:t>&lt;/a&gt;</a:t>
            </a:r>
          </a:p>
          <a:p>
            <a:pPr lvl="1">
              <a:buNone/>
            </a:pPr>
            <a:r>
              <a:rPr lang="en-US" altLang="zh-CN" sz="1600" dirty="0" smtClean="0"/>
              <a:t>&lt;/div&gt;</a:t>
            </a:r>
            <a:endParaRPr lang="zh-CN" altLang="en-US" sz="1600" dirty="0" smtClean="0"/>
          </a:p>
          <a:p>
            <a:pPr lvl="1"/>
            <a:r>
              <a:rPr lang="zh-CN" altLang="en-US" dirty="0" smtClean="0"/>
              <a:t>版权所有的效果如图：</a:t>
            </a:r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357694"/>
            <a:ext cx="7881960" cy="455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2598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9.3 </a:t>
            </a:r>
            <a:r>
              <a:rPr lang="zh-CN" altLang="en-US" dirty="0" smtClean="0"/>
              <a:t>重构网页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9.3.1 </a:t>
            </a:r>
            <a:r>
              <a:rPr lang="zh-CN" altLang="en-US" dirty="0" smtClean="0"/>
              <a:t>样式文件独立</a:t>
            </a:r>
            <a:endParaRPr lang="zh-CN" altLang="en-US" dirty="0"/>
          </a:p>
          <a:p>
            <a:pPr lvl="1"/>
            <a:r>
              <a:rPr lang="zh-CN" altLang="en-US" dirty="0" smtClean="0"/>
              <a:t>选择网页中</a:t>
            </a:r>
            <a:r>
              <a:rPr lang="en-US" altLang="zh-CN" dirty="0" smtClean="0"/>
              <a:t>&lt;style&gt;</a:t>
            </a:r>
            <a:r>
              <a:rPr lang="zh-CN" altLang="en-US" dirty="0" smtClean="0"/>
              <a:t>和</a:t>
            </a:r>
            <a:r>
              <a:rPr lang="en-US" altLang="zh-CN" dirty="0" smtClean="0"/>
              <a:t>&lt;/style&gt;</a:t>
            </a:r>
            <a:r>
              <a:rPr lang="zh-CN" altLang="en-US" dirty="0" smtClean="0"/>
              <a:t>之间的所有代码，剪切并独立存储到</a:t>
            </a:r>
            <a:r>
              <a:rPr lang="en-US" altLang="zh-CN" dirty="0" err="1" smtClean="0"/>
              <a:t>css</a:t>
            </a:r>
            <a:r>
              <a:rPr lang="zh-CN" altLang="en-US" dirty="0" smtClean="0"/>
              <a:t>目录下为一个文件：</a:t>
            </a:r>
            <a:r>
              <a:rPr lang="en-US" altLang="zh-CN" dirty="0" smtClean="0"/>
              <a:t>main.css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删除网页中的</a:t>
            </a:r>
            <a:r>
              <a:rPr lang="en-US" altLang="zh-CN" dirty="0" smtClean="0"/>
              <a:t>&lt;style&gt;&lt;/style&gt;</a:t>
            </a:r>
            <a:r>
              <a:rPr lang="zh-CN" altLang="en-US" dirty="0" smtClean="0"/>
              <a:t>空标签。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为网页附件新的样式文件。</a:t>
            </a:r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r>
              <a:rPr lang="zh-CN" altLang="en-US" dirty="0" smtClean="0"/>
              <a:t>存盘，并刷新网页，可能会出现有些图无法显示的情况。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21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9.3 </a:t>
            </a:r>
            <a:r>
              <a:rPr lang="zh-CN" altLang="en-US" dirty="0" smtClean="0"/>
              <a:t>重构网页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27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9.3.2 </a:t>
            </a:r>
            <a:r>
              <a:rPr lang="zh-CN" altLang="en-US" dirty="0" smtClean="0"/>
              <a:t>修正图片引用路径</a:t>
            </a:r>
            <a:endParaRPr lang="zh-CN" altLang="en-US" dirty="0"/>
          </a:p>
          <a:p>
            <a:pPr lvl="1"/>
            <a:r>
              <a:rPr lang="zh-CN" altLang="en-US" dirty="0" smtClean="0"/>
              <a:t>因为在</a:t>
            </a:r>
            <a:r>
              <a:rPr lang="en-US" altLang="zh-CN" dirty="0" smtClean="0"/>
              <a:t>CSS </a:t>
            </a:r>
            <a:r>
              <a:rPr lang="zh-CN" altLang="en-US" dirty="0" smtClean="0"/>
              <a:t>文件中，图片是使用相对路径进行引用，例如，以前网页</a:t>
            </a:r>
            <a:r>
              <a:rPr lang="en-US" altLang="zh-CN" dirty="0" smtClean="0"/>
              <a:t>new_index.html</a:t>
            </a:r>
            <a:r>
              <a:rPr lang="zh-CN" altLang="en-US" dirty="0" smtClean="0"/>
              <a:t>和图片文件夹 </a:t>
            </a:r>
            <a:r>
              <a:rPr lang="en-US" altLang="zh-CN" dirty="0" smtClean="0"/>
              <a:t>images </a:t>
            </a:r>
            <a:r>
              <a:rPr lang="zh-CN" altLang="en-US" dirty="0" smtClean="0"/>
              <a:t>在同一级目录下，所以，图片的引用路径为</a:t>
            </a:r>
            <a:r>
              <a:rPr lang="en-US" altLang="zh-CN" dirty="0" err="1" smtClean="0"/>
              <a:t>url</a:t>
            </a:r>
            <a:r>
              <a:rPr lang="en-US" altLang="zh-CN" dirty="0" smtClean="0"/>
              <a:t>(images/xxx.png)</a:t>
            </a:r>
            <a:r>
              <a:rPr lang="zh-CN" altLang="en-US" dirty="0" smtClean="0"/>
              <a:t>这种格式；但将</a:t>
            </a:r>
            <a:r>
              <a:rPr lang="en-US" altLang="zh-CN" dirty="0" smtClean="0"/>
              <a:t>CSS </a:t>
            </a:r>
            <a:r>
              <a:rPr lang="zh-CN" altLang="en-US" dirty="0" smtClean="0"/>
              <a:t>文件独立到</a:t>
            </a:r>
            <a:r>
              <a:rPr lang="en-US" altLang="zh-CN" dirty="0" err="1" smtClean="0"/>
              <a:t>css</a:t>
            </a:r>
            <a:r>
              <a:rPr lang="en-US" altLang="zh-CN" dirty="0" smtClean="0"/>
              <a:t> </a:t>
            </a:r>
            <a:r>
              <a:rPr lang="zh-CN" altLang="en-US" dirty="0" smtClean="0"/>
              <a:t>目录以后，图片文件相对于</a:t>
            </a:r>
            <a:r>
              <a:rPr lang="en-US" altLang="zh-CN" dirty="0" smtClean="0"/>
              <a:t>CSS </a:t>
            </a:r>
            <a:r>
              <a:rPr lang="zh-CN" altLang="en-US" dirty="0" smtClean="0"/>
              <a:t>文件，则处在上级目录的</a:t>
            </a:r>
            <a:r>
              <a:rPr lang="en-US" altLang="zh-CN" dirty="0" smtClean="0"/>
              <a:t>images</a:t>
            </a:r>
            <a:r>
              <a:rPr lang="zh-CN" altLang="en-US" dirty="0" smtClean="0"/>
              <a:t>下，所以，正确的路径应该是</a:t>
            </a:r>
            <a:r>
              <a:rPr lang="en-US" altLang="zh-CN" dirty="0" err="1" smtClean="0"/>
              <a:t>url</a:t>
            </a:r>
            <a:r>
              <a:rPr lang="en-US" altLang="zh-CN" dirty="0" smtClean="0"/>
              <a:t>(../images/xxx.png)</a:t>
            </a:r>
            <a:r>
              <a:rPr lang="zh-CN" altLang="en-US" dirty="0" smtClean="0"/>
              <a:t>，因此，要让网页正常显示图片可通过修改图片引用的</a:t>
            </a:r>
            <a:r>
              <a:rPr lang="en-US" altLang="zh-CN" dirty="0" err="1" smtClean="0"/>
              <a:t>url</a:t>
            </a:r>
            <a:r>
              <a:rPr lang="en-US" altLang="zh-CN" dirty="0" smtClean="0"/>
              <a:t> </a:t>
            </a:r>
            <a:r>
              <a:rPr lang="zh-CN" altLang="en-US" dirty="0" smtClean="0"/>
              <a:t>值实现。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21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9.3 </a:t>
            </a:r>
            <a:r>
              <a:rPr lang="zh-CN" altLang="en-US" dirty="0" smtClean="0"/>
              <a:t>重构网页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28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快速替换路径</a:t>
            </a:r>
            <a:endParaRPr lang="zh-CN" altLang="en-US" dirty="0"/>
          </a:p>
          <a:p>
            <a:pPr lvl="1"/>
            <a:r>
              <a:rPr lang="zh-CN" altLang="en-US" dirty="0" smtClean="0"/>
              <a:t>可以通过“编辑”→“查找和替换</a:t>
            </a:r>
            <a:r>
              <a:rPr lang="en-US" altLang="zh-CN" dirty="0" smtClean="0"/>
              <a:t>…”</a:t>
            </a:r>
            <a:r>
              <a:rPr lang="zh-CN" altLang="en-US" dirty="0" smtClean="0"/>
              <a:t>菜单实现，在弹出的对话框中，在“查找”栏输入“</a:t>
            </a:r>
            <a:r>
              <a:rPr lang="en-US" altLang="zh-CN" dirty="0" err="1" smtClean="0"/>
              <a:t>url</a:t>
            </a:r>
            <a:r>
              <a:rPr lang="en-US" altLang="zh-CN" dirty="0" smtClean="0"/>
              <a:t>(images”</a:t>
            </a:r>
            <a:r>
              <a:rPr lang="zh-CN" altLang="en-US" dirty="0" smtClean="0"/>
              <a:t>，在“替换“栏中输入“</a:t>
            </a:r>
            <a:r>
              <a:rPr lang="en-US" altLang="zh-CN" dirty="0" err="1" smtClean="0"/>
              <a:t>url</a:t>
            </a:r>
            <a:r>
              <a:rPr lang="en-US" altLang="zh-CN" dirty="0" smtClean="0"/>
              <a:t>(../images”</a:t>
            </a:r>
            <a:r>
              <a:rPr lang="zh-CN" altLang="en-US" dirty="0" smtClean="0"/>
              <a:t>，单击“替换全部”即可实现所有内容替换。</a:t>
            </a:r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r>
              <a:rPr lang="zh-CN" altLang="en-US" dirty="0" smtClean="0"/>
              <a:t>再存盘刷新网页，图片应该可以正常显示了。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941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本章小结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>
                <a:ea typeface="黑体" pitchFamily="2" charset="-122"/>
              </a:rPr>
              <a:t>本章主要根据前面的各章知识，综合使用网页设计技术和样式设计技巧，来实现一个比较综合的网页，经过这个范例的学习，大家也可以慢慢学会如何设计一个比较实用的网站。</a:t>
            </a:r>
            <a:endParaRPr lang="zh-CN" altLang="en-US" sz="2800" dirty="0">
              <a:ea typeface="黑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29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6941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9.1.0 </a:t>
            </a:r>
            <a:r>
              <a:rPr lang="zh-CN" altLang="en-US" dirty="0" smtClean="0"/>
              <a:t>设计效果</a:t>
            </a:r>
            <a:endParaRPr lang="en-US" altLang="zh-CN" dirty="0" smtClean="0"/>
          </a:p>
          <a:p>
            <a:endParaRPr lang="en-US" altLang="zh-CN" dirty="0"/>
          </a:p>
          <a:p>
            <a:pPr lvl="1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9.1 </a:t>
            </a:r>
            <a:r>
              <a:rPr lang="zh-CN" altLang="en-US" dirty="0" smtClean="0"/>
              <a:t>网页布局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4" y="1951305"/>
            <a:ext cx="5286386" cy="4835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1934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9.1 </a:t>
            </a:r>
            <a:r>
              <a:rPr lang="zh-CN" altLang="en-US" dirty="0" smtClean="0"/>
              <a:t>网页布局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9.1.1 Web</a:t>
            </a:r>
            <a:r>
              <a:rPr lang="zh-CN" altLang="en-US" dirty="0" smtClean="0"/>
              <a:t> </a:t>
            </a:r>
            <a:r>
              <a:rPr lang="en-US" altLang="zh-CN" dirty="0" smtClean="0"/>
              <a:t>UI</a:t>
            </a:r>
            <a:r>
              <a:rPr lang="zh-CN" altLang="en-US" dirty="0" smtClean="0"/>
              <a:t>设计原则</a:t>
            </a:r>
            <a:endParaRPr lang="en-US" altLang="zh-CN" dirty="0" smtClean="0"/>
          </a:p>
          <a:p>
            <a:r>
              <a:rPr lang="en-US" altLang="zh-CN" dirty="0" smtClean="0"/>
              <a:t>1. </a:t>
            </a:r>
            <a:r>
              <a:rPr lang="zh-CN" altLang="en-US" dirty="0" smtClean="0"/>
              <a:t>目录结构规范</a:t>
            </a:r>
            <a:endParaRPr lang="en-US" altLang="zh-CN" dirty="0"/>
          </a:p>
          <a:p>
            <a:pPr lvl="1"/>
            <a:r>
              <a:rPr lang="zh-CN" altLang="en-US" dirty="0" smtClean="0"/>
              <a:t>根目录一般只存放</a:t>
            </a:r>
            <a:r>
              <a:rPr lang="en-US" altLang="zh-CN" dirty="0" smtClean="0"/>
              <a:t>index.html</a:t>
            </a:r>
            <a:r>
              <a:rPr lang="zh-CN" altLang="en-US" dirty="0" smtClean="0"/>
              <a:t>等网页文件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images</a:t>
            </a:r>
            <a:r>
              <a:rPr lang="zh-CN" altLang="en-US" dirty="0" smtClean="0"/>
              <a:t>或</a:t>
            </a:r>
            <a:r>
              <a:rPr lang="en-US" altLang="zh-CN" dirty="0" err="1" smtClean="0"/>
              <a:t>img</a:t>
            </a:r>
            <a:r>
              <a:rPr lang="zh-CN" altLang="en-US" dirty="0" smtClean="0"/>
              <a:t>用于存放图片文件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script</a:t>
            </a:r>
            <a:r>
              <a:rPr lang="zh-CN" altLang="en-US" dirty="0" smtClean="0"/>
              <a:t>或</a:t>
            </a:r>
            <a:r>
              <a:rPr lang="en-US" altLang="zh-CN" dirty="0" err="1" smtClean="0"/>
              <a:t>js</a:t>
            </a:r>
            <a:r>
              <a:rPr lang="zh-CN" altLang="en-US" dirty="0" smtClean="0"/>
              <a:t>用于存放</a:t>
            </a:r>
            <a:r>
              <a:rPr lang="en-US" altLang="zh-CN" dirty="0" smtClean="0"/>
              <a:t>JavaScript</a:t>
            </a:r>
            <a:r>
              <a:rPr lang="zh-CN" altLang="en-US" dirty="0" smtClean="0"/>
              <a:t>脚本文件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style</a:t>
            </a:r>
            <a:r>
              <a:rPr lang="zh-CN" altLang="en-US" dirty="0" smtClean="0"/>
              <a:t>或</a:t>
            </a:r>
            <a:r>
              <a:rPr lang="en-US" altLang="zh-CN" dirty="0" err="1" smtClean="0"/>
              <a:t>css</a:t>
            </a:r>
            <a:r>
              <a:rPr lang="zh-CN" altLang="en-US" dirty="0" smtClean="0"/>
              <a:t>用于存放</a:t>
            </a:r>
            <a:r>
              <a:rPr lang="en-US" altLang="zh-CN" dirty="0" smtClean="0"/>
              <a:t>CSS</a:t>
            </a:r>
            <a:r>
              <a:rPr lang="zh-CN" altLang="en-US" dirty="0" smtClean="0"/>
              <a:t>样式文件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video</a:t>
            </a:r>
            <a:r>
              <a:rPr lang="zh-CN" altLang="en-US" dirty="0" smtClean="0"/>
              <a:t>或</a:t>
            </a:r>
            <a:r>
              <a:rPr lang="en-US" altLang="zh-CN" dirty="0" smtClean="0"/>
              <a:t>media</a:t>
            </a:r>
            <a:r>
              <a:rPr lang="zh-CN" altLang="en-US" dirty="0" smtClean="0"/>
              <a:t>用于存放动画和媒体文件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9.1 </a:t>
            </a:r>
            <a:r>
              <a:rPr lang="zh-CN" altLang="en-US" dirty="0" smtClean="0"/>
              <a:t>网页布局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2. </a:t>
            </a:r>
            <a:r>
              <a:rPr lang="zh-CN" altLang="en-US" dirty="0" smtClean="0"/>
              <a:t>页面大小规范</a:t>
            </a:r>
            <a:endParaRPr lang="en-US" altLang="zh-CN" dirty="0"/>
          </a:p>
          <a:p>
            <a:pPr lvl="1"/>
            <a:r>
              <a:rPr lang="zh-CN" altLang="en-US" dirty="0" smtClean="0"/>
              <a:t>网页的宽度建议至少为</a:t>
            </a:r>
            <a:r>
              <a:rPr lang="en-US" altLang="zh-CN" dirty="0" smtClean="0"/>
              <a:t>960 </a:t>
            </a:r>
            <a:r>
              <a:rPr lang="zh-CN" altLang="en-US" dirty="0" smtClean="0"/>
              <a:t>像素，针对</a:t>
            </a:r>
            <a:r>
              <a:rPr lang="en-US" altLang="zh-CN" dirty="0" smtClean="0"/>
              <a:t>1366</a:t>
            </a:r>
            <a:r>
              <a:rPr lang="zh-CN" altLang="en-US" dirty="0" smtClean="0"/>
              <a:t>*</a:t>
            </a:r>
            <a:r>
              <a:rPr lang="en-US" altLang="zh-CN" dirty="0" smtClean="0"/>
              <a:t>768 </a:t>
            </a:r>
            <a:r>
              <a:rPr lang="zh-CN" altLang="en-US" dirty="0" smtClean="0"/>
              <a:t>以上分辨率，会有较好显示效果。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随着显示器尺寸越来越大，分辨率越来越高，也有不少网页已经开始使用更大的宽度，如京东商城的网站宽度是</a:t>
            </a:r>
            <a:r>
              <a:rPr lang="en-US" altLang="zh-CN" dirty="0" smtClean="0"/>
              <a:t>1210 </a:t>
            </a:r>
            <a:r>
              <a:rPr lang="zh-CN" altLang="en-US" dirty="0" smtClean="0"/>
              <a:t>像素，而新浪则使用的是</a:t>
            </a:r>
            <a:r>
              <a:rPr lang="en-US" altLang="zh-CN" dirty="0" smtClean="0"/>
              <a:t>1000 </a:t>
            </a:r>
            <a:r>
              <a:rPr lang="zh-CN" altLang="en-US" dirty="0" smtClean="0"/>
              <a:t>像素的宽度。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793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9.1 </a:t>
            </a:r>
            <a:r>
              <a:rPr lang="zh-CN" altLang="en-US" dirty="0" smtClean="0"/>
              <a:t>网页布局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3.</a:t>
            </a:r>
            <a:r>
              <a:rPr lang="zh-CN" altLang="en-US" dirty="0" smtClean="0"/>
              <a:t>网页结构布局</a:t>
            </a:r>
            <a:endParaRPr lang="en-US" altLang="zh-CN" dirty="0"/>
          </a:p>
          <a:p>
            <a:pPr lvl="1"/>
            <a:r>
              <a:rPr lang="zh-CN" altLang="en-US" dirty="0" smtClean="0"/>
              <a:t>通常采用上中下三段布局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571744"/>
            <a:ext cx="680645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9204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9.1 </a:t>
            </a:r>
            <a:r>
              <a:rPr lang="zh-CN" altLang="en-US" dirty="0" smtClean="0"/>
              <a:t>网页布局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4.</a:t>
            </a:r>
            <a:r>
              <a:rPr lang="zh-CN" altLang="en-US" dirty="0" smtClean="0"/>
              <a:t>网页基本框架布局</a:t>
            </a:r>
            <a:endParaRPr lang="en-US" altLang="zh-CN" dirty="0"/>
          </a:p>
          <a:p>
            <a:pPr lvl="1"/>
            <a:r>
              <a:rPr lang="zh-CN" altLang="en-US" dirty="0" smtClean="0"/>
              <a:t>有两种方式可以用来对网页进行布局：表格方式和</a:t>
            </a:r>
            <a:r>
              <a:rPr lang="en-US" altLang="zh-CN" dirty="0" smtClean="0"/>
              <a:t>DIV</a:t>
            </a:r>
            <a:r>
              <a:rPr lang="zh-CN" altLang="en-US" dirty="0" smtClean="0"/>
              <a:t>方式。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表格方式是传统的布局方式，其优点很明显：布局方便，理解简单，格式调整也很轻松。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表格布局的缺点也非常突出：网页必须等表格的所有内容加载完毕才能显示表格，所以速度较慢，尤其是内容很多的时候。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因此，一般建议采用</a:t>
            </a:r>
            <a:r>
              <a:rPr lang="en-US" altLang="zh-CN" dirty="0" smtClean="0"/>
              <a:t>DIV+CSS</a:t>
            </a:r>
            <a:r>
              <a:rPr lang="zh-CN" altLang="en-US" dirty="0" smtClean="0"/>
              <a:t>来布局网页。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04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9.1 </a:t>
            </a:r>
            <a:r>
              <a:rPr lang="zh-CN" altLang="en-US" dirty="0" smtClean="0"/>
              <a:t>网页布局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9.1.2 </a:t>
            </a:r>
            <a:r>
              <a:rPr lang="zh-CN" altLang="en-US" dirty="0" smtClean="0"/>
              <a:t>本示例网页结构</a:t>
            </a:r>
            <a:endParaRPr lang="en-US" altLang="zh-CN" dirty="0"/>
          </a:p>
          <a:p>
            <a:pPr lvl="1"/>
            <a:r>
              <a:rPr lang="zh-CN" altLang="en-US" dirty="0" smtClean="0"/>
              <a:t>网页的布局原则为：简单、大方、操作方便。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采用比较常见的顶部、中间、底部的结构。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顶部用于显示网站的广告图片和导航栏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中间用于显示网页的正文内容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底部用来显示友情链接和网站的版权信息等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颜色以浅蓝为基本色调，主要搭配浅灰、白色等，体现出一种积极、向上、明亮的基本风格件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234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9.2 </a:t>
            </a:r>
            <a:r>
              <a:rPr lang="zh-CN" altLang="en-US" dirty="0" smtClean="0"/>
              <a:t>实现网页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9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9.2.1 </a:t>
            </a:r>
            <a:r>
              <a:rPr lang="zh-CN" altLang="en-US" dirty="0" smtClean="0"/>
              <a:t>实现网页的整体结构</a:t>
            </a:r>
            <a:endParaRPr lang="en-US" altLang="zh-CN" dirty="0" smtClean="0"/>
          </a:p>
          <a:p>
            <a:r>
              <a:rPr lang="en-US" altLang="zh-CN" dirty="0" smtClean="0"/>
              <a:t>1. </a:t>
            </a:r>
            <a:r>
              <a:rPr lang="zh-CN" altLang="en-US" dirty="0" smtClean="0"/>
              <a:t>创建空白页</a:t>
            </a:r>
            <a:endParaRPr lang="en-US" altLang="zh-CN" dirty="0"/>
          </a:p>
          <a:p>
            <a:pPr lvl="1"/>
            <a:r>
              <a:rPr lang="zh-CN" altLang="en-US" dirty="0" smtClean="0"/>
              <a:t>通过菜单“文件”→“新建”可以弹出新建对话框，在对话框左侧选择“空白页”，页面类型为“</a:t>
            </a:r>
            <a:r>
              <a:rPr lang="en-US" altLang="zh-CN" dirty="0" smtClean="0"/>
              <a:t>HTML”</a:t>
            </a:r>
            <a:r>
              <a:rPr lang="zh-CN" altLang="en-US" dirty="0" smtClean="0"/>
              <a:t>，布局为“无”。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在新建的网页中，设置“页面属性”，将网页的“左边距”和“上边距”都改为</a:t>
            </a:r>
            <a:r>
              <a:rPr lang="en-US" altLang="zh-CN" dirty="0" smtClean="0"/>
              <a:t>0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234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楷体_GB2312"/>
        <a:cs typeface=""/>
      </a:majorFont>
      <a:minorFont>
        <a:latin typeface="Comic Sans MS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ea typeface="宋体" pitchFamily="2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9646</TotalTime>
  <Words>1897</Words>
  <Application>Microsoft Office PowerPoint</Application>
  <PresentationFormat>全屏显示(4:3)</PresentationFormat>
  <Paragraphs>222</Paragraphs>
  <Slides>29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Crayons</vt:lpstr>
      <vt:lpstr>网页设计与制作</vt:lpstr>
      <vt:lpstr>本章内容</vt:lpstr>
      <vt:lpstr>9.1 网页布局</vt:lpstr>
      <vt:lpstr>9.1 网页布局</vt:lpstr>
      <vt:lpstr>9.1 网页布局</vt:lpstr>
      <vt:lpstr>9.1 网页布局</vt:lpstr>
      <vt:lpstr>9.1 网页布局</vt:lpstr>
      <vt:lpstr>9.1 网页布局</vt:lpstr>
      <vt:lpstr>9.2 实现网页</vt:lpstr>
      <vt:lpstr>9.2 实现网页</vt:lpstr>
      <vt:lpstr>9.2 实现网页</vt:lpstr>
      <vt:lpstr>9.2 实现网页</vt:lpstr>
      <vt:lpstr>9.2 实现网页</vt:lpstr>
      <vt:lpstr>9.2 实现网页</vt:lpstr>
      <vt:lpstr>9.2 实现网页</vt:lpstr>
      <vt:lpstr>9.2 实现网页</vt:lpstr>
      <vt:lpstr>9.2 实现网页</vt:lpstr>
      <vt:lpstr>9.2 实现网页</vt:lpstr>
      <vt:lpstr>9.2 实现网页</vt:lpstr>
      <vt:lpstr>9.2 实现网页</vt:lpstr>
      <vt:lpstr>9.2 实现网页</vt:lpstr>
      <vt:lpstr>9.2 实现网页</vt:lpstr>
      <vt:lpstr>9.2 实现网页</vt:lpstr>
      <vt:lpstr>9.2 实现网页</vt:lpstr>
      <vt:lpstr>9.2 实现网页</vt:lpstr>
      <vt:lpstr>9.3 重构网页</vt:lpstr>
      <vt:lpstr>9.3 重构网页</vt:lpstr>
      <vt:lpstr>9.3 重构网页</vt:lpstr>
      <vt:lpstr>本章小结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项炜</cp:lastModifiedBy>
  <cp:revision>1554</cp:revision>
  <cp:lastPrinted>1601-01-01T00:00:00Z</cp:lastPrinted>
  <dcterms:created xsi:type="dcterms:W3CDTF">1601-01-01T00:00:00Z</dcterms:created>
  <dcterms:modified xsi:type="dcterms:W3CDTF">2017-09-09T14:17:08Z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