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58" r:id="rId5"/>
    <p:sldId id="259" r:id="rId6"/>
    <p:sldId id="260" r:id="rId7"/>
    <p:sldId id="264" r:id="rId8"/>
    <p:sldId id="265" r:id="rId9"/>
    <p:sldId id="266" r:id="rId10"/>
    <p:sldId id="261" r:id="rId11"/>
    <p:sldId id="267" r:id="rId12"/>
    <p:sldId id="262" r:id="rId13"/>
    <p:sldId id="268" r:id="rId14"/>
    <p:sldId id="269" r:id="rId15"/>
    <p:sldId id="263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26" y="-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601B-56C5-4B80-86BC-3F5E535A2C6C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9611E-0EF0-4111-BF46-6E0B7EFE6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762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601B-56C5-4B80-86BC-3F5E535A2C6C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9611E-0EF0-4111-BF46-6E0B7EFE6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526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601B-56C5-4B80-86BC-3F5E535A2C6C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9611E-0EF0-4111-BF46-6E0B7EFE6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044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601B-56C5-4B80-86BC-3F5E535A2C6C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9611E-0EF0-4111-BF46-6E0B7EFE6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831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601B-56C5-4B80-86BC-3F5E535A2C6C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9611E-0EF0-4111-BF46-6E0B7EFE6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405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601B-56C5-4B80-86BC-3F5E535A2C6C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9611E-0EF0-4111-BF46-6E0B7EFE6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53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601B-56C5-4B80-86BC-3F5E535A2C6C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9611E-0EF0-4111-BF46-6E0B7EFE6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59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601B-56C5-4B80-86BC-3F5E535A2C6C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9611E-0EF0-4111-BF46-6E0B7EFE6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313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601B-56C5-4B80-86BC-3F5E535A2C6C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9611E-0EF0-4111-BF46-6E0B7EFE6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892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601B-56C5-4B80-86BC-3F5E535A2C6C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9611E-0EF0-4111-BF46-6E0B7EFE6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358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601B-56C5-4B80-86BC-3F5E535A2C6C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9611E-0EF0-4111-BF46-6E0B7EFE6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083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E601B-56C5-4B80-86BC-3F5E535A2C6C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79611E-0EF0-4111-BF46-6E0B7EFE6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243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/>
              <a:t>传感器与综合控制技术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7160" y="401598"/>
            <a:ext cx="6888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高等职业教育“十三五”规划教材（物联网应用技术系列）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9014460" y="5911215"/>
            <a:ext cx="2667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中国水利水电出版社</a:t>
            </a:r>
            <a:endParaRPr lang="zh-CN" altLang="en-US" sz="20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300" y="5827455"/>
            <a:ext cx="609600" cy="51435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5578455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10.2 </a:t>
            </a:r>
            <a:r>
              <a:rPr lang="zh-CN" altLang="zh-CN" b="1" dirty="0"/>
              <a:t>使用</a:t>
            </a:r>
            <a:r>
              <a:rPr lang="en-US" altLang="zh-CN" b="1" dirty="0"/>
              <a:t>DXP</a:t>
            </a:r>
            <a:r>
              <a:rPr lang="zh-CN" altLang="zh-CN" b="1" dirty="0"/>
              <a:t>软件设计温度传感器模</a:t>
            </a:r>
            <a:r>
              <a:rPr lang="zh-CN" altLang="zh-CN" b="1" dirty="0" smtClean="0"/>
              <a:t>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器件手册上的设计参考图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3172019" y="2186801"/>
            <a:ext cx="6359608" cy="4482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8545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10.2 </a:t>
            </a:r>
            <a:r>
              <a:rPr lang="zh-CN" altLang="zh-CN" b="1" dirty="0"/>
              <a:t>使用</a:t>
            </a:r>
            <a:r>
              <a:rPr lang="en-US" altLang="zh-CN" b="1" dirty="0"/>
              <a:t>DXP</a:t>
            </a:r>
            <a:r>
              <a:rPr lang="zh-CN" altLang="zh-CN" b="1" dirty="0"/>
              <a:t>软件设计温度传感器模块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设计的原理图与</a:t>
            </a:r>
            <a:r>
              <a:rPr lang="en-US" altLang="zh-CN" dirty="0" smtClean="0"/>
              <a:t>PCB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159" y="2446594"/>
            <a:ext cx="3533333" cy="4257143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5535556" y="3117560"/>
            <a:ext cx="5566452" cy="2458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989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10.3 </a:t>
            </a:r>
            <a:r>
              <a:rPr lang="zh-CN" altLang="zh-CN" b="1" dirty="0"/>
              <a:t>实现温度传感器模</a:t>
            </a:r>
            <a:r>
              <a:rPr lang="zh-CN" altLang="zh-CN" b="1" dirty="0" smtClean="0"/>
              <a:t>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10.3.1</a:t>
            </a:r>
            <a:r>
              <a:rPr lang="zh-CN" altLang="en-US" dirty="0" smtClean="0"/>
              <a:t>硬件实现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623985" y="2484168"/>
            <a:ext cx="6502372" cy="1998379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4721749" y="4700787"/>
            <a:ext cx="6280868" cy="190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9676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10.3 </a:t>
            </a:r>
            <a:r>
              <a:rPr lang="zh-CN" altLang="zh-CN" b="1" dirty="0"/>
              <a:t>实现温度传感器模块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8113" y="1431234"/>
            <a:ext cx="11728174" cy="5426765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b="1" dirty="0" smtClean="0"/>
              <a:t>10.3.2</a:t>
            </a:r>
            <a:r>
              <a:rPr lang="zh-CN" altLang="zh-CN" b="1" dirty="0"/>
              <a:t>软件设计与实</a:t>
            </a:r>
            <a:r>
              <a:rPr lang="zh-CN" altLang="zh-CN" b="1" dirty="0" smtClean="0"/>
              <a:t>现</a:t>
            </a:r>
            <a:endParaRPr lang="en-US" altLang="zh-CN" b="1" dirty="0" smtClean="0"/>
          </a:p>
          <a:p>
            <a:r>
              <a:rPr lang="zh-CN" altLang="zh-CN" dirty="0"/>
              <a:t>基本工作流程如下：</a:t>
            </a:r>
          </a:p>
          <a:p>
            <a:r>
              <a:rPr lang="zh-CN" altLang="zh-CN" dirty="0"/>
              <a:t>第一步：微控制器对</a:t>
            </a:r>
            <a:r>
              <a:rPr lang="en-US" altLang="zh-CN" dirty="0"/>
              <a:t>DS18B20</a:t>
            </a:r>
            <a:r>
              <a:rPr lang="zh-CN" altLang="zh-CN" dirty="0"/>
              <a:t>芯片进行复位操作。由控制器或是单片机等可编程器件向</a:t>
            </a:r>
            <a:r>
              <a:rPr lang="en-US" altLang="zh-CN" dirty="0"/>
              <a:t>DS18B20</a:t>
            </a:r>
            <a:r>
              <a:rPr lang="zh-CN" altLang="zh-CN" dirty="0"/>
              <a:t>的单数据总线发送至少</a:t>
            </a:r>
            <a:r>
              <a:rPr lang="en-US" altLang="zh-CN" dirty="0"/>
              <a:t>480us</a:t>
            </a:r>
            <a:r>
              <a:rPr lang="zh-CN" altLang="zh-CN" dirty="0"/>
              <a:t>的低电平信号，该信号就是微控制器侧发到</a:t>
            </a:r>
            <a:r>
              <a:rPr lang="en-US" altLang="zh-CN" dirty="0"/>
              <a:t>DS18B20</a:t>
            </a:r>
            <a:r>
              <a:rPr lang="zh-CN" altLang="zh-CN" dirty="0"/>
              <a:t>的复位信号。</a:t>
            </a:r>
          </a:p>
          <a:p>
            <a:r>
              <a:rPr lang="zh-CN" altLang="zh-CN" dirty="0"/>
              <a:t>第二步：微控制器等待接收存在脉冲。在微控制器发送复位电平完成之后，控制器将连接到</a:t>
            </a:r>
            <a:r>
              <a:rPr lang="en-US" altLang="zh-CN" dirty="0"/>
              <a:t>DS18B20</a:t>
            </a:r>
            <a:r>
              <a:rPr lang="zh-CN" altLang="zh-CN" dirty="0"/>
              <a:t>的单数据总线拉成高电平，然后监听该总线、以便于在</a:t>
            </a:r>
            <a:r>
              <a:rPr lang="en-US" altLang="zh-CN" dirty="0"/>
              <a:t>15~60us</a:t>
            </a:r>
            <a:r>
              <a:rPr lang="zh-CN" altLang="zh-CN" dirty="0"/>
              <a:t>后接收</a:t>
            </a:r>
            <a:r>
              <a:rPr lang="en-US" altLang="zh-CN" dirty="0"/>
              <a:t>DS18B20</a:t>
            </a:r>
            <a:r>
              <a:rPr lang="zh-CN" altLang="zh-CN" dirty="0"/>
              <a:t>反馈回来的存在脉冲信号，存在脉冲为一个</a:t>
            </a:r>
            <a:r>
              <a:rPr lang="en-US" altLang="zh-CN" dirty="0"/>
              <a:t>60~240us</a:t>
            </a:r>
            <a:r>
              <a:rPr lang="zh-CN" altLang="zh-CN" dirty="0"/>
              <a:t>的低电平信号。</a:t>
            </a:r>
          </a:p>
          <a:p>
            <a:r>
              <a:rPr lang="zh-CN" altLang="zh-CN" dirty="0"/>
              <a:t>第三步：</a:t>
            </a:r>
            <a:r>
              <a:rPr lang="en-US" altLang="zh-CN" dirty="0"/>
              <a:t>DS18B20</a:t>
            </a:r>
            <a:r>
              <a:rPr lang="zh-CN" altLang="zh-CN" dirty="0"/>
              <a:t>响应存在脉冲。在微控制器发送复位信号到</a:t>
            </a:r>
            <a:r>
              <a:rPr lang="en-US" altLang="zh-CN" dirty="0"/>
              <a:t>DS18B20</a:t>
            </a:r>
            <a:r>
              <a:rPr lang="zh-CN" altLang="zh-CN" dirty="0"/>
              <a:t>之后，如果</a:t>
            </a:r>
            <a:r>
              <a:rPr lang="en-US" altLang="zh-CN" dirty="0"/>
              <a:t>DS18B20</a:t>
            </a:r>
            <a:r>
              <a:rPr lang="zh-CN" altLang="zh-CN" dirty="0"/>
              <a:t>正确接到此复位信号，那么其会在</a:t>
            </a:r>
            <a:r>
              <a:rPr lang="en-US" altLang="zh-CN" dirty="0"/>
              <a:t>15~60us</a:t>
            </a:r>
            <a:r>
              <a:rPr lang="zh-CN" altLang="zh-CN" dirty="0"/>
              <a:t>后通过总线向微控制器回复一个芯片的存在脉冲信号。若微控制器收到该存在脉冲信号，则表示双方握手成功。双方握手成功即表示控制器与</a:t>
            </a:r>
            <a:r>
              <a:rPr lang="en-US" altLang="zh-CN" dirty="0"/>
              <a:t>DS18B20</a:t>
            </a:r>
            <a:r>
              <a:rPr lang="zh-CN" altLang="zh-CN" dirty="0"/>
              <a:t>温度传感器进入数据通信过程。</a:t>
            </a:r>
          </a:p>
          <a:p>
            <a:r>
              <a:rPr lang="zh-CN" altLang="zh-CN" dirty="0"/>
              <a:t>第四步：控制器发送</a:t>
            </a:r>
            <a:r>
              <a:rPr lang="en-US" altLang="zh-CN" dirty="0"/>
              <a:t>ROM</a:t>
            </a:r>
            <a:r>
              <a:rPr lang="zh-CN" altLang="zh-CN" dirty="0"/>
              <a:t>指令，用于分辨总线上挂接的多个</a:t>
            </a:r>
            <a:r>
              <a:rPr lang="en-US" altLang="zh-CN" dirty="0"/>
              <a:t>DS18B20</a:t>
            </a:r>
            <a:r>
              <a:rPr lang="zh-CN" altLang="zh-CN" dirty="0"/>
              <a:t>温度传感器器件。</a:t>
            </a:r>
            <a:r>
              <a:rPr lang="en-US" altLang="zh-CN" dirty="0"/>
              <a:t>ROM</a:t>
            </a:r>
            <a:r>
              <a:rPr lang="zh-CN" altLang="zh-CN" dirty="0"/>
              <a:t>指令为</a:t>
            </a:r>
            <a:r>
              <a:rPr lang="en-US" altLang="zh-CN" dirty="0"/>
              <a:t>8</a:t>
            </a:r>
            <a:r>
              <a:rPr lang="zh-CN" altLang="zh-CN" dirty="0"/>
              <a:t>位长度，功能是对片内的</a:t>
            </a:r>
            <a:r>
              <a:rPr lang="en-US" altLang="zh-CN" dirty="0"/>
              <a:t>64</a:t>
            </a:r>
            <a:r>
              <a:rPr lang="zh-CN" altLang="zh-CN" dirty="0"/>
              <a:t>位光刻</a:t>
            </a:r>
            <a:r>
              <a:rPr lang="en-US" altLang="zh-CN" dirty="0"/>
              <a:t>ROM</a:t>
            </a:r>
            <a:r>
              <a:rPr lang="zh-CN" altLang="zh-CN" dirty="0"/>
              <a:t>进行操作。</a:t>
            </a:r>
            <a:r>
              <a:rPr lang="en-US" altLang="zh-CN" dirty="0"/>
              <a:t>ROM</a:t>
            </a:r>
            <a:r>
              <a:rPr lang="zh-CN" altLang="zh-CN" dirty="0"/>
              <a:t>指令共有</a:t>
            </a:r>
            <a:r>
              <a:rPr lang="en-US" altLang="zh-CN" dirty="0"/>
              <a:t>5</a:t>
            </a:r>
            <a:r>
              <a:rPr lang="zh-CN" altLang="zh-CN" dirty="0"/>
              <a:t>条，每一个工作周期只能发一条，</a:t>
            </a:r>
            <a:r>
              <a:rPr lang="en-US" altLang="zh-CN" dirty="0"/>
              <a:t>ROM</a:t>
            </a:r>
            <a:r>
              <a:rPr lang="zh-CN" altLang="zh-CN" dirty="0"/>
              <a:t>指令分别是读</a:t>
            </a:r>
            <a:r>
              <a:rPr lang="en-US" altLang="zh-CN" dirty="0"/>
              <a:t>ROM</a:t>
            </a:r>
            <a:r>
              <a:rPr lang="zh-CN" altLang="zh-CN" dirty="0"/>
              <a:t>数据、指定匹配芯片、跳跃</a:t>
            </a:r>
            <a:r>
              <a:rPr lang="en-US" altLang="zh-CN" dirty="0"/>
              <a:t>ROM</a:t>
            </a:r>
            <a:r>
              <a:rPr lang="zh-CN" altLang="zh-CN" dirty="0"/>
              <a:t>、芯片搜索、报警芯片搜索。单总线上可以同时挂接多个器件，为了分辨一条总线上挂接的多个器件并作处理，当微处理器发</a:t>
            </a:r>
            <a:r>
              <a:rPr lang="en-US" altLang="zh-CN" dirty="0"/>
              <a:t>ROM</a:t>
            </a:r>
            <a:r>
              <a:rPr lang="zh-CN" altLang="zh-CN" dirty="0"/>
              <a:t>指令的时候，通过每个器件上所独有的</a:t>
            </a:r>
            <a:r>
              <a:rPr lang="en-US" altLang="zh-CN" dirty="0"/>
              <a:t>ID</a:t>
            </a:r>
            <a:r>
              <a:rPr lang="zh-CN" altLang="zh-CN" dirty="0"/>
              <a:t>号来区别不同的器件。如果只挂接一个</a:t>
            </a:r>
            <a:r>
              <a:rPr lang="en-US" altLang="zh-CN" dirty="0"/>
              <a:t>DS18B20</a:t>
            </a:r>
            <a:r>
              <a:rPr lang="zh-CN" altLang="zh-CN" dirty="0"/>
              <a:t>芯片时则可以用跳过</a:t>
            </a:r>
            <a:r>
              <a:rPr lang="en-US" altLang="zh-CN" dirty="0"/>
              <a:t>ROM</a:t>
            </a:r>
            <a:r>
              <a:rPr lang="zh-CN" altLang="zh-CN" dirty="0"/>
              <a:t>指令（是一条单独的跳过指令）来跳过搜索总线上的多个器件的过程。</a:t>
            </a:r>
          </a:p>
          <a:p>
            <a:r>
              <a:rPr lang="zh-CN" altLang="zh-CN" dirty="0"/>
              <a:t>第五步：控制器发送存储器操作指令：在</a:t>
            </a:r>
            <a:r>
              <a:rPr lang="en-US" altLang="zh-CN" dirty="0"/>
              <a:t>ROM</a:t>
            </a:r>
            <a:r>
              <a:rPr lang="zh-CN" altLang="zh-CN" dirty="0"/>
              <a:t>指令发送给</a:t>
            </a:r>
            <a:r>
              <a:rPr lang="en-US" altLang="zh-CN" dirty="0"/>
              <a:t>DS18B20</a:t>
            </a:r>
            <a:r>
              <a:rPr lang="zh-CN" altLang="zh-CN" dirty="0"/>
              <a:t>之后，立即发送存储器操作指令。存储器操作指令为</a:t>
            </a:r>
            <a:r>
              <a:rPr lang="en-US" altLang="zh-CN" dirty="0"/>
              <a:t>8</a:t>
            </a:r>
            <a:r>
              <a:rPr lang="zh-CN" altLang="zh-CN" dirty="0"/>
              <a:t>位操作指令，共即有</a:t>
            </a:r>
            <a:r>
              <a:rPr lang="en-US" altLang="zh-CN" dirty="0"/>
              <a:t>6</a:t>
            </a:r>
            <a:r>
              <a:rPr lang="zh-CN" altLang="zh-CN" dirty="0"/>
              <a:t>条存储器操作指令，这些指令分别是：写</a:t>
            </a:r>
            <a:r>
              <a:rPr lang="en-US" altLang="zh-CN" dirty="0"/>
              <a:t>RAM</a:t>
            </a:r>
            <a:r>
              <a:rPr lang="zh-CN" altLang="zh-CN" dirty="0"/>
              <a:t>数据、读</a:t>
            </a:r>
            <a:r>
              <a:rPr lang="en-US" altLang="zh-CN" dirty="0"/>
              <a:t>RAM</a:t>
            </a:r>
            <a:r>
              <a:rPr lang="zh-CN" altLang="zh-CN" dirty="0"/>
              <a:t>数据、将</a:t>
            </a:r>
            <a:r>
              <a:rPr lang="en-US" altLang="zh-CN" dirty="0"/>
              <a:t>RAM</a:t>
            </a:r>
            <a:r>
              <a:rPr lang="zh-CN" altLang="zh-CN" dirty="0"/>
              <a:t>数据复制到</a:t>
            </a:r>
            <a:r>
              <a:rPr lang="en-US" altLang="zh-CN" dirty="0"/>
              <a:t>EEPROM</a:t>
            </a:r>
            <a:r>
              <a:rPr lang="zh-CN" altLang="zh-CN" dirty="0"/>
              <a:t>、温度转换、将</a:t>
            </a:r>
            <a:r>
              <a:rPr lang="en-US" altLang="zh-CN" dirty="0"/>
              <a:t>EEPROM</a:t>
            </a:r>
            <a:r>
              <a:rPr lang="zh-CN" altLang="zh-CN" dirty="0"/>
              <a:t>中的报警值复制到</a:t>
            </a:r>
            <a:r>
              <a:rPr lang="en-US" altLang="zh-CN" dirty="0"/>
              <a:t>RAM</a:t>
            </a:r>
            <a:r>
              <a:rPr lang="zh-CN" altLang="zh-CN" dirty="0"/>
              <a:t>、工作方式切换。存储器操作指令的功能只有一个，就是控制</a:t>
            </a:r>
            <a:r>
              <a:rPr lang="en-US" altLang="zh-CN" dirty="0"/>
              <a:t>DS18B20</a:t>
            </a:r>
            <a:r>
              <a:rPr lang="zh-CN" altLang="zh-CN" dirty="0"/>
              <a:t>执行哪种任务、以及完成哪种操作。</a:t>
            </a:r>
            <a:r>
              <a:rPr lang="en-US" altLang="zh-CN" dirty="0"/>
              <a:t>  </a:t>
            </a:r>
            <a:endParaRPr lang="zh-CN" altLang="zh-CN" dirty="0"/>
          </a:p>
          <a:p>
            <a:r>
              <a:rPr lang="zh-CN" altLang="zh-CN" dirty="0"/>
              <a:t>第六步：指令执行或数据读写操作。一个存储器操作指令结束后将进行指令执行或数据的读写操作，该操作要视存储器操作指令而定。如执行温度转换指令则控制器必须等待</a:t>
            </a:r>
            <a:r>
              <a:rPr lang="en-US" altLang="zh-CN" dirty="0"/>
              <a:t>DS18B20</a:t>
            </a:r>
            <a:r>
              <a:rPr lang="zh-CN" altLang="zh-CN" dirty="0"/>
              <a:t>执行其指令，一般转换时间为</a:t>
            </a:r>
            <a:r>
              <a:rPr lang="en-US" altLang="zh-CN" dirty="0"/>
              <a:t>500us</a:t>
            </a:r>
            <a:r>
              <a:rPr lang="zh-CN" altLang="zh-CN" dirty="0"/>
              <a:t>。如执行数据读写指令则需要严格遵循</a:t>
            </a:r>
            <a:r>
              <a:rPr lang="en-US" altLang="zh-CN" dirty="0"/>
              <a:t>DS18B20</a:t>
            </a:r>
            <a:r>
              <a:rPr lang="zh-CN" altLang="zh-CN" dirty="0"/>
              <a:t>的读写时序来操作。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13491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10.3 </a:t>
            </a:r>
            <a:r>
              <a:rPr lang="zh-CN" altLang="zh-CN" b="1" dirty="0"/>
              <a:t>实现温度传感器模块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4697896" cy="1831975"/>
          </a:xfrm>
        </p:spPr>
        <p:txBody>
          <a:bodyPr/>
          <a:lstStyle/>
          <a:p>
            <a:r>
              <a:rPr lang="en-US" altLang="zh-CN" b="1" dirty="0"/>
              <a:t>10.3.2</a:t>
            </a:r>
            <a:r>
              <a:rPr lang="zh-CN" altLang="zh-CN" b="1" dirty="0"/>
              <a:t>软件设计与实现</a:t>
            </a:r>
            <a:endParaRPr lang="en-US" altLang="zh-CN" b="1" dirty="0"/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052" y="2376483"/>
            <a:ext cx="5953539" cy="16052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796" y="4177793"/>
            <a:ext cx="5106049" cy="21341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6078" y="1690688"/>
            <a:ext cx="5708734" cy="22153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543800" y="5526157"/>
            <a:ext cx="36874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操作演示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9759318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10.4 </a:t>
            </a:r>
            <a:r>
              <a:rPr lang="zh-CN" altLang="zh-CN" b="1" dirty="0"/>
              <a:t>模块测</a:t>
            </a:r>
            <a:r>
              <a:rPr lang="zh-CN" altLang="zh-CN" b="1" dirty="0" smtClean="0"/>
              <a:t>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387654" y="2613259"/>
            <a:ext cx="5274310" cy="318198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6371010" y="2616434"/>
            <a:ext cx="5274310" cy="3178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957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2459038"/>
            <a:ext cx="9144000" cy="1655762"/>
          </a:xfrm>
        </p:spPr>
        <p:txBody>
          <a:bodyPr>
            <a:normAutofit/>
          </a:bodyPr>
          <a:lstStyle/>
          <a:p>
            <a:r>
              <a:rPr lang="zh-CN" altLang="zh-CN" sz="3600" b="1" dirty="0"/>
              <a:t>第十章：温度传感器</a:t>
            </a:r>
            <a:r>
              <a:rPr lang="zh-CN" altLang="zh-CN" sz="3600" b="1" dirty="0" smtClean="0"/>
              <a:t>模块</a:t>
            </a:r>
            <a:r>
              <a:rPr lang="zh-CN" altLang="en-US" sz="3600" b="1" dirty="0" smtClean="0"/>
              <a:t>的</a:t>
            </a:r>
            <a:r>
              <a:rPr lang="zh-CN" altLang="zh-CN" sz="3600" b="1" dirty="0" smtClean="0"/>
              <a:t>设计</a:t>
            </a:r>
            <a:r>
              <a:rPr lang="zh-CN" altLang="zh-CN" sz="3600" b="1" dirty="0"/>
              <a:t>与实</a:t>
            </a:r>
            <a:r>
              <a:rPr lang="zh-CN" altLang="zh-CN" sz="3600" b="1" dirty="0" smtClean="0"/>
              <a:t>现</a:t>
            </a:r>
            <a:endParaRPr lang="zh-CN" altLang="zh-CN" sz="3600" b="1" dirty="0"/>
          </a:p>
        </p:txBody>
      </p:sp>
    </p:spTree>
    <p:extLst>
      <p:ext uri="{BB962C8B-B14F-4D97-AF65-F5344CB8AC3E}">
        <p14:creationId xmlns:p14="http://schemas.microsoft.com/office/powerpoint/2010/main" val="457133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zh-CN" dirty="0"/>
              <a:t>温度传感器模块是对外部温度进行测量的传感器模块，其工作原理、电路设计与实现、以及软件编写同样非常简单。通过对这个模块的学习，希望能使读者初步了解外部温度信号的采集到计算机处理的过程。</a:t>
            </a:r>
          </a:p>
          <a:p>
            <a:r>
              <a:rPr lang="zh-CN" altLang="zh-CN" dirty="0"/>
              <a:t>本章的主要顺序为：</a:t>
            </a:r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zh-CN" altLang="zh-CN" dirty="0" smtClean="0"/>
              <a:t>首</a:t>
            </a:r>
            <a:r>
              <a:rPr lang="zh-CN" altLang="zh-CN" dirty="0"/>
              <a:t>先直接给出温度传感器模块的项目规范，其中包含需要实现的具体功能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第</a:t>
            </a:r>
            <a:r>
              <a:rPr lang="zh-CN" altLang="zh-CN" dirty="0"/>
              <a:t>二，使用计算机电路设计软件进行电路设计；</a:t>
            </a:r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zh-CN" altLang="zh-CN" dirty="0" smtClean="0"/>
              <a:t>第</a:t>
            </a:r>
            <a:r>
              <a:rPr lang="zh-CN" altLang="zh-CN" dirty="0"/>
              <a:t>三，实际制造出该模块；</a:t>
            </a:r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zh-CN" altLang="zh-CN" dirty="0" smtClean="0"/>
              <a:t>最</a:t>
            </a:r>
            <a:r>
              <a:rPr lang="zh-CN" altLang="zh-CN" dirty="0"/>
              <a:t>后通过编写简单的代码来对该模块进行测试与使用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45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本章要点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本章需要掌握的要点如下：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/>
              <a:t>·温度传感器模块的电路设计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/>
              <a:t>·温度传感器模块的制作与测试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/>
              <a:t>·使用</a:t>
            </a:r>
            <a:r>
              <a:rPr lang="en-US" altLang="zh-CN" dirty="0"/>
              <a:t>C</a:t>
            </a:r>
            <a:r>
              <a:rPr lang="zh-CN" altLang="zh-CN" dirty="0"/>
              <a:t>语言测量温度传感器模块的输入信号</a:t>
            </a:r>
          </a:p>
          <a:p>
            <a:r>
              <a:rPr lang="zh-CN" altLang="zh-CN" dirty="0"/>
              <a:t>本章需要了解的要点如下：</a:t>
            </a:r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zh-CN" altLang="zh-CN" dirty="0" smtClean="0"/>
              <a:t>·</a:t>
            </a:r>
            <a:r>
              <a:rPr lang="zh-CN" altLang="zh-CN" dirty="0"/>
              <a:t>温度传感器的简单原理</a:t>
            </a:r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zh-CN" altLang="zh-CN" dirty="0" smtClean="0"/>
              <a:t>·</a:t>
            </a:r>
            <a:r>
              <a:rPr lang="zh-CN" altLang="zh-CN" dirty="0"/>
              <a:t>温度传感器模块的简单项目规范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7855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10.1</a:t>
            </a:r>
            <a:r>
              <a:rPr lang="zh-CN" altLang="zh-CN" b="1" dirty="0"/>
              <a:t>温度传感器模块与项目规范</a:t>
            </a:r>
            <a:endParaRPr lang="en-US" altLang="zh-CN" b="1" dirty="0"/>
          </a:p>
          <a:p>
            <a:r>
              <a:rPr lang="en-US" altLang="zh-CN" b="1" dirty="0"/>
              <a:t>10.2 </a:t>
            </a:r>
            <a:r>
              <a:rPr lang="zh-CN" altLang="zh-CN" b="1" dirty="0"/>
              <a:t>使用</a:t>
            </a:r>
            <a:r>
              <a:rPr lang="en-US" altLang="zh-CN" b="1" dirty="0"/>
              <a:t>DXP</a:t>
            </a:r>
            <a:r>
              <a:rPr lang="zh-CN" altLang="zh-CN" b="1" dirty="0"/>
              <a:t>软件设计温度传感器模块</a:t>
            </a:r>
          </a:p>
          <a:p>
            <a:r>
              <a:rPr lang="en-US" altLang="zh-CN" b="1" dirty="0"/>
              <a:t>10.3 </a:t>
            </a:r>
            <a:r>
              <a:rPr lang="zh-CN" altLang="zh-CN" b="1" dirty="0"/>
              <a:t>实现温度传感器模块</a:t>
            </a:r>
          </a:p>
          <a:p>
            <a:r>
              <a:rPr lang="en-US" altLang="zh-CN" b="1" dirty="0"/>
              <a:t>10.4 </a:t>
            </a:r>
            <a:r>
              <a:rPr lang="zh-CN" altLang="zh-CN" b="1" dirty="0"/>
              <a:t>模块测试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4952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10.1</a:t>
            </a:r>
            <a:r>
              <a:rPr lang="zh-CN" altLang="zh-CN" b="1" dirty="0"/>
              <a:t>温度传感器模块与项目规</a:t>
            </a:r>
            <a:r>
              <a:rPr lang="zh-CN" altLang="zh-CN" b="1" dirty="0" smtClean="0"/>
              <a:t>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zh-CN" dirty="0"/>
              <a:t>温度传感器是一种测量温度的敏感元件，一般采用特殊材料制成。温度传感器的种类众多，在应用与高精度、高可靠性的场合时</a:t>
            </a:r>
            <a:r>
              <a:rPr lang="en-US" altLang="zh-CN" dirty="0"/>
              <a:t> DALLAS</a:t>
            </a:r>
            <a:r>
              <a:rPr lang="zh-CN" altLang="zh-CN" dirty="0"/>
              <a:t>（达拉斯）公司生产的</a:t>
            </a:r>
            <a:r>
              <a:rPr lang="en-US" altLang="zh-CN" dirty="0"/>
              <a:t> DS18B20 </a:t>
            </a:r>
            <a:r>
              <a:rPr lang="zh-CN" altLang="zh-CN" dirty="0"/>
              <a:t>温度传感器性能基本能够满足这种简单民用的需求。其特点是体积小，硬件设计简单，抗干扰，灵活性好。</a:t>
            </a:r>
            <a:r>
              <a:rPr lang="en-US" altLang="zh-CN" dirty="0"/>
              <a:t>DS18B20 </a:t>
            </a:r>
            <a:r>
              <a:rPr lang="zh-CN" altLang="zh-CN" dirty="0"/>
              <a:t>的主要特征如下： </a:t>
            </a:r>
          </a:p>
          <a:p>
            <a:pPr lvl="0"/>
            <a:r>
              <a:rPr lang="zh-CN" altLang="zh-CN" dirty="0"/>
              <a:t>数字温度接口</a:t>
            </a:r>
          </a:p>
          <a:p>
            <a:pPr lvl="0"/>
            <a:r>
              <a:rPr lang="zh-CN" altLang="zh-CN" dirty="0"/>
              <a:t>单总线数据通信方式。</a:t>
            </a:r>
            <a:r>
              <a:rPr lang="en-US" altLang="zh-CN" dirty="0"/>
              <a:t> </a:t>
            </a:r>
            <a:endParaRPr lang="zh-CN" altLang="zh-CN" dirty="0"/>
          </a:p>
          <a:p>
            <a:pPr lvl="0"/>
            <a:r>
              <a:rPr lang="zh-CN" altLang="zh-CN" dirty="0"/>
              <a:t>最高</a:t>
            </a:r>
            <a:r>
              <a:rPr lang="en-US" altLang="zh-CN" dirty="0"/>
              <a:t>12</a:t>
            </a:r>
            <a:r>
              <a:rPr lang="zh-CN" altLang="zh-CN" dirty="0"/>
              <a:t>位分辨率，精度可达±</a:t>
            </a:r>
            <a:r>
              <a:rPr lang="en-US" altLang="zh-CN" dirty="0"/>
              <a:t>0.5</a:t>
            </a:r>
            <a:r>
              <a:rPr lang="zh-CN" altLang="zh-CN" dirty="0"/>
              <a:t>摄氏度。 </a:t>
            </a:r>
          </a:p>
          <a:p>
            <a:pPr lvl="0"/>
            <a:r>
              <a:rPr lang="en-US" altLang="zh-CN" dirty="0"/>
              <a:t>12</a:t>
            </a:r>
            <a:r>
              <a:rPr lang="zh-CN" altLang="zh-CN" dirty="0"/>
              <a:t>位分辨率时的最大工作周期为</a:t>
            </a:r>
            <a:r>
              <a:rPr lang="en-US" altLang="zh-CN" dirty="0"/>
              <a:t>750</a:t>
            </a:r>
            <a:r>
              <a:rPr lang="zh-CN" altLang="zh-CN" dirty="0"/>
              <a:t>毫秒。 </a:t>
            </a:r>
          </a:p>
          <a:p>
            <a:pPr lvl="0"/>
            <a:r>
              <a:rPr lang="zh-CN" altLang="zh-CN" dirty="0"/>
              <a:t>检测温度范围为–</a:t>
            </a:r>
            <a:r>
              <a:rPr lang="en-US" altLang="zh-CN" dirty="0"/>
              <a:t>55°C ~+125°C (–67°F ~+257°F) </a:t>
            </a:r>
            <a:endParaRPr lang="zh-CN" altLang="zh-CN" dirty="0"/>
          </a:p>
          <a:p>
            <a:pPr lvl="0"/>
            <a:r>
              <a:rPr lang="zh-CN" altLang="zh-CN" dirty="0"/>
              <a:t>内置</a:t>
            </a:r>
            <a:r>
              <a:rPr lang="en-US" altLang="zh-CN" dirty="0"/>
              <a:t>EEPROM</a:t>
            </a:r>
            <a:r>
              <a:rPr lang="zh-CN" altLang="zh-CN" dirty="0"/>
              <a:t>，限温报警功能。 </a:t>
            </a:r>
          </a:p>
          <a:p>
            <a:pPr lvl="0"/>
            <a:r>
              <a:rPr lang="en-US" altLang="zh-CN" dirty="0"/>
              <a:t>64</a:t>
            </a:r>
            <a:r>
              <a:rPr lang="zh-CN" altLang="zh-CN" dirty="0"/>
              <a:t>位光刻</a:t>
            </a:r>
            <a:r>
              <a:rPr lang="en-US" altLang="zh-CN" dirty="0"/>
              <a:t>ROM</a:t>
            </a:r>
            <a:r>
              <a:rPr lang="zh-CN" altLang="zh-CN" dirty="0"/>
              <a:t>，内置产品序列号，提供串行连接能力。 </a:t>
            </a:r>
          </a:p>
          <a:p>
            <a:r>
              <a:rPr lang="en-US" altLang="zh-CN" dirty="0"/>
              <a:t>DIP</a:t>
            </a:r>
            <a:r>
              <a:rPr lang="zh-CN" altLang="zh-CN" dirty="0"/>
              <a:t>、</a:t>
            </a:r>
            <a:r>
              <a:rPr lang="en-US" altLang="zh-CN" dirty="0"/>
              <a:t>Sop</a:t>
            </a:r>
            <a:r>
              <a:rPr lang="zh-CN" altLang="zh-CN" dirty="0"/>
              <a:t>等多种封装。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2828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10.1</a:t>
            </a:r>
            <a:r>
              <a:rPr lang="zh-CN" altLang="zh-CN" b="1" dirty="0"/>
              <a:t>温度传感器模块与项目规范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75" y="1825624"/>
            <a:ext cx="6907696" cy="5032376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10.1.1</a:t>
            </a:r>
            <a:r>
              <a:rPr lang="zh-CN" altLang="zh-CN" sz="2400" dirty="0"/>
              <a:t>温度传感器基本工作原</a:t>
            </a:r>
            <a:r>
              <a:rPr lang="zh-CN" altLang="zh-CN" sz="2400" dirty="0" smtClean="0"/>
              <a:t>理</a:t>
            </a:r>
            <a:endParaRPr lang="en-US" altLang="zh-CN" sz="2400" dirty="0" smtClean="0"/>
          </a:p>
          <a:p>
            <a:r>
              <a:rPr lang="en-US" altLang="zh-CN" sz="2400" dirty="0"/>
              <a:t>DS18B20</a:t>
            </a:r>
            <a:r>
              <a:rPr lang="zh-CN" altLang="zh-CN" sz="2400" dirty="0"/>
              <a:t>的一个工作周期分为两个部分：温度检测、数据处理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r>
              <a:rPr lang="zh-CN" altLang="zh-CN" sz="2400" dirty="0" smtClean="0"/>
              <a:t>简</a:t>
            </a:r>
            <a:r>
              <a:rPr lang="zh-CN" altLang="zh-CN" sz="2400" dirty="0"/>
              <a:t>述控制器对</a:t>
            </a:r>
            <a:r>
              <a:rPr lang="en-US" altLang="zh-CN" sz="2400" dirty="0"/>
              <a:t>DS18B20</a:t>
            </a:r>
            <a:r>
              <a:rPr lang="zh-CN" altLang="zh-CN" sz="2400" dirty="0"/>
              <a:t>操作的简要流程：</a:t>
            </a:r>
          </a:p>
          <a:p>
            <a:pPr marL="0" lvl="0" indent="0">
              <a:buNone/>
            </a:pPr>
            <a:r>
              <a:rPr lang="en-US" altLang="zh-CN" sz="2400" dirty="0" smtClean="0"/>
              <a:t>	</a:t>
            </a:r>
            <a:r>
              <a:rPr lang="zh-CN" altLang="zh-CN" sz="2400" dirty="0" smtClean="0"/>
              <a:t>首</a:t>
            </a:r>
            <a:r>
              <a:rPr lang="zh-CN" altLang="zh-CN" sz="2400" dirty="0"/>
              <a:t>先控制器必须对</a:t>
            </a:r>
            <a:r>
              <a:rPr lang="en-US" altLang="zh-CN" sz="2400" dirty="0"/>
              <a:t>DS18B20</a:t>
            </a:r>
            <a:r>
              <a:rPr lang="zh-CN" altLang="zh-CN" sz="2400" dirty="0"/>
              <a:t>芯片发复位信号。</a:t>
            </a:r>
          </a:p>
          <a:p>
            <a:pPr marL="0" lvl="0" indent="0">
              <a:buNone/>
            </a:pPr>
            <a:r>
              <a:rPr lang="en-US" altLang="zh-CN" sz="2400" dirty="0"/>
              <a:t>	</a:t>
            </a:r>
            <a:r>
              <a:rPr lang="zh-CN" altLang="zh-CN" sz="2400" dirty="0" smtClean="0"/>
              <a:t>芯</a:t>
            </a:r>
            <a:r>
              <a:rPr lang="zh-CN" altLang="zh-CN" sz="2400" dirty="0"/>
              <a:t>片返回一个存在脉冲，微控制器收到后表示连接已经建立。</a:t>
            </a:r>
          </a:p>
          <a:p>
            <a:pPr marL="0" lvl="0" indent="0">
              <a:buNone/>
            </a:pPr>
            <a:r>
              <a:rPr lang="en-US" altLang="zh-CN" sz="2400" dirty="0" smtClean="0"/>
              <a:t>	</a:t>
            </a:r>
            <a:r>
              <a:rPr lang="zh-CN" altLang="zh-CN" sz="2400" dirty="0" smtClean="0"/>
              <a:t>控</a:t>
            </a:r>
            <a:r>
              <a:rPr lang="zh-CN" altLang="zh-CN" sz="2400" dirty="0"/>
              <a:t>制器发送</a:t>
            </a:r>
            <a:r>
              <a:rPr lang="en-US" altLang="zh-CN" sz="2400" dirty="0"/>
              <a:t>ROM</a:t>
            </a:r>
            <a:r>
              <a:rPr lang="zh-CN" altLang="zh-CN" sz="2400" dirty="0"/>
              <a:t>指令。</a:t>
            </a:r>
          </a:p>
          <a:p>
            <a:pPr marL="0" lvl="0" indent="0">
              <a:buNone/>
            </a:pPr>
            <a:r>
              <a:rPr lang="en-US" altLang="zh-CN" sz="2400" dirty="0" smtClean="0"/>
              <a:t>	</a:t>
            </a:r>
            <a:r>
              <a:rPr lang="zh-CN" altLang="zh-CN" sz="2400" dirty="0" smtClean="0"/>
              <a:t>控</a:t>
            </a:r>
            <a:r>
              <a:rPr lang="zh-CN" altLang="zh-CN" sz="2400" dirty="0"/>
              <a:t>制器发送存储器操作指令。</a:t>
            </a:r>
          </a:p>
          <a:p>
            <a:pPr marL="0" lvl="0" indent="0">
              <a:buNone/>
            </a:pPr>
            <a:r>
              <a:rPr lang="en-US" altLang="zh-CN" sz="2400" dirty="0" smtClean="0"/>
              <a:t>	</a:t>
            </a:r>
            <a:r>
              <a:rPr lang="zh-CN" altLang="zh-CN" sz="2400" dirty="0" smtClean="0"/>
              <a:t>执</a:t>
            </a:r>
            <a:r>
              <a:rPr lang="zh-CN" altLang="zh-CN" sz="2400" dirty="0"/>
              <a:t>行或数据读写。</a:t>
            </a:r>
          </a:p>
          <a:p>
            <a:endParaRPr lang="zh-CN" altLang="en-US" sz="2400" dirty="0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7292133" y="1982070"/>
            <a:ext cx="4061667" cy="4038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51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10.1</a:t>
            </a:r>
            <a:r>
              <a:rPr lang="zh-CN" altLang="zh-CN" b="1" dirty="0"/>
              <a:t>温度传感器模块与项目规范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b="1" dirty="0" smtClean="0"/>
              <a:t>10.1.2</a:t>
            </a:r>
            <a:r>
              <a:rPr lang="zh-CN" altLang="zh-CN" b="1" dirty="0" smtClean="0"/>
              <a:t>温</a:t>
            </a:r>
            <a:r>
              <a:rPr lang="zh-CN" altLang="zh-CN" b="1" dirty="0"/>
              <a:t>度传感器模块项目规</a:t>
            </a:r>
            <a:r>
              <a:rPr lang="zh-CN" altLang="zh-CN" b="1" dirty="0" smtClean="0"/>
              <a:t>范</a:t>
            </a:r>
            <a:endParaRPr lang="en-US" altLang="zh-CN" b="1" dirty="0" smtClean="0"/>
          </a:p>
          <a:p>
            <a:r>
              <a:rPr lang="en-US" altLang="zh-CN" dirty="0"/>
              <a:t>[</a:t>
            </a:r>
            <a:r>
              <a:rPr lang="zh-CN" altLang="zh-CN" dirty="0"/>
              <a:t>任务名称</a:t>
            </a:r>
            <a:r>
              <a:rPr lang="en-US" altLang="zh-CN" dirty="0"/>
              <a:t>]</a:t>
            </a:r>
            <a:r>
              <a:rPr lang="zh-CN" altLang="zh-CN" dirty="0"/>
              <a:t>温度传感器模块设计要求</a:t>
            </a:r>
          </a:p>
          <a:p>
            <a:r>
              <a:rPr lang="en-US" altLang="zh-CN" dirty="0"/>
              <a:t>[</a:t>
            </a:r>
            <a:r>
              <a:rPr lang="zh-CN" altLang="zh-CN" dirty="0"/>
              <a:t>目标简述</a:t>
            </a:r>
            <a:r>
              <a:rPr lang="en-US" altLang="zh-CN" dirty="0"/>
              <a:t>]</a:t>
            </a:r>
            <a:r>
              <a:rPr lang="zh-CN" altLang="zh-CN" dirty="0"/>
              <a:t>完成温度传感器模块的设计与实现</a:t>
            </a:r>
          </a:p>
          <a:p>
            <a:r>
              <a:rPr lang="en-US" altLang="zh-CN" dirty="0"/>
              <a:t>[</a:t>
            </a:r>
            <a:r>
              <a:rPr lang="zh-CN" altLang="zh-CN" dirty="0"/>
              <a:t>具体功能</a:t>
            </a:r>
            <a:r>
              <a:rPr lang="en-US" altLang="zh-CN" dirty="0"/>
              <a:t>]</a:t>
            </a:r>
            <a:endParaRPr lang="zh-CN" altLang="zh-CN" dirty="0"/>
          </a:p>
          <a:p>
            <a:pPr marL="0" lvl="0" indent="0">
              <a:buNone/>
            </a:pPr>
            <a:r>
              <a:rPr lang="en-US" altLang="zh-CN" dirty="0" smtClean="0"/>
              <a:t>	</a:t>
            </a:r>
            <a:r>
              <a:rPr lang="zh-CN" altLang="zh-CN" dirty="0" smtClean="0"/>
              <a:t>自</a:t>
            </a:r>
            <a:r>
              <a:rPr lang="zh-CN" altLang="zh-CN" dirty="0"/>
              <a:t>行设计温度传感器模块的原理图与</a:t>
            </a:r>
            <a:r>
              <a:rPr lang="en-US" altLang="zh-CN" dirty="0"/>
              <a:t>PCB</a:t>
            </a:r>
            <a:r>
              <a:rPr lang="zh-CN" altLang="zh-CN" dirty="0"/>
              <a:t>。</a:t>
            </a:r>
          </a:p>
          <a:p>
            <a:pPr marL="0" lvl="0" indent="0">
              <a:buNone/>
            </a:pPr>
            <a:r>
              <a:rPr lang="en-US" altLang="zh-CN" dirty="0" smtClean="0"/>
              <a:t>	</a:t>
            </a:r>
            <a:r>
              <a:rPr lang="zh-CN" altLang="zh-CN" dirty="0" smtClean="0"/>
              <a:t>依</a:t>
            </a:r>
            <a:r>
              <a:rPr lang="zh-CN" altLang="zh-CN" dirty="0"/>
              <a:t>照设计的</a:t>
            </a:r>
            <a:r>
              <a:rPr lang="en-US" altLang="zh-CN" dirty="0"/>
              <a:t>PCB</a:t>
            </a:r>
            <a:r>
              <a:rPr lang="zh-CN" altLang="zh-CN" dirty="0"/>
              <a:t>来焊接温度传感器模块电路板，并测试该电路板硬件正常，温度传感器模块信号线连接到</a:t>
            </a:r>
            <a:r>
              <a:rPr lang="en-US" altLang="zh-CN" dirty="0"/>
              <a:t>P3.7</a:t>
            </a:r>
            <a:r>
              <a:rPr lang="zh-CN" altLang="zh-CN" dirty="0"/>
              <a:t>口上。</a:t>
            </a:r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zh-CN" altLang="zh-CN" dirty="0" smtClean="0"/>
              <a:t>编</a:t>
            </a:r>
            <a:r>
              <a:rPr lang="zh-CN" altLang="zh-CN" dirty="0"/>
              <a:t>写或是使用参考代码测试温度传感器模块电路板，温度传感器模块的值作为两位十六进制数显示在</a:t>
            </a:r>
            <a:r>
              <a:rPr lang="en-US" altLang="zh-CN" dirty="0"/>
              <a:t>P0</a:t>
            </a:r>
            <a:r>
              <a:rPr lang="zh-CN" altLang="zh-CN" dirty="0"/>
              <a:t>口与</a:t>
            </a:r>
            <a:r>
              <a:rPr lang="en-US" altLang="zh-CN" dirty="0"/>
              <a:t>P2</a:t>
            </a:r>
            <a:r>
              <a:rPr lang="zh-CN" altLang="zh-CN" dirty="0"/>
              <a:t>口对应的</a:t>
            </a:r>
            <a:r>
              <a:rPr lang="en-US" altLang="zh-CN" dirty="0"/>
              <a:t>LED</a:t>
            </a:r>
            <a:r>
              <a:rPr lang="zh-CN" altLang="zh-CN" dirty="0"/>
              <a:t>上，且</a:t>
            </a:r>
            <a:r>
              <a:rPr lang="en-US" altLang="zh-CN" dirty="0"/>
              <a:t>P2</a:t>
            </a:r>
            <a:r>
              <a:rPr lang="zh-CN" altLang="zh-CN" dirty="0"/>
              <a:t>口为高位，</a:t>
            </a:r>
            <a:r>
              <a:rPr lang="en-US" altLang="zh-CN" dirty="0"/>
              <a:t>P0</a:t>
            </a:r>
            <a:r>
              <a:rPr lang="zh-CN" altLang="zh-CN" dirty="0"/>
              <a:t>口为地位。循环显示测到的温度值，测试的时候可以采用打火机靠近温度传感器以提高其温度，然后拿开看</a:t>
            </a:r>
            <a:r>
              <a:rPr lang="en-US" altLang="zh-CN" dirty="0"/>
              <a:t>LED</a:t>
            </a:r>
            <a:r>
              <a:rPr lang="zh-CN" altLang="zh-CN" dirty="0"/>
              <a:t>上的温度变化。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1269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10.1</a:t>
            </a:r>
            <a:r>
              <a:rPr lang="zh-CN" altLang="zh-CN" b="1" dirty="0"/>
              <a:t>温度传感器模块与项目规范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10.1.2</a:t>
            </a:r>
            <a:r>
              <a:rPr lang="zh-CN" altLang="zh-CN" b="1" dirty="0"/>
              <a:t>温度传感器模块项目规范</a:t>
            </a:r>
            <a:endParaRPr lang="en-US" altLang="zh-CN" b="1" dirty="0"/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61651" y="2119669"/>
            <a:ext cx="576469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、讲解用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PPT,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讲解用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PPT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上交文件名为：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	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模块项目讲解文件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.PPT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28600"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、全部文档资料整理打包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文件名为：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	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228600" indent="266700" algn="just">
              <a:spcAft>
                <a:spcPts val="0"/>
              </a:spcAft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序号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_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姓名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.rar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228600" indent="266700"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注意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序号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_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姓名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.rar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打包文件目录列表：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XXX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算法文档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程序流程图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XXX.C				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533400" indent="228600"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注意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源代码需要达到如下要求：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742950" lvl="1" indent="-285750" algn="just">
              <a:spcAft>
                <a:spcPts val="0"/>
              </a:spcAft>
              <a:buFont typeface="+mj-lt"/>
              <a:buAutoNum type="alphaLcParenR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源代码中最上面一行加一个注释，写上：序号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_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姓名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1257300" algn="just">
              <a:spcAft>
                <a:spcPts val="0"/>
              </a:spcAft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上面的要求（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742950" lvl="1" indent="-285750" algn="just">
              <a:spcAft>
                <a:spcPts val="0"/>
              </a:spcAft>
              <a:buFont typeface="+mj-lt"/>
              <a:buAutoNum type="alphaLcParenR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源代码关键位置给出注释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1257300" algn="just">
              <a:spcAft>
                <a:spcPts val="0"/>
              </a:spcAft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上面的要求（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742950" lvl="1" indent="-285750" algn="just">
              <a:spcAft>
                <a:spcPts val="0"/>
              </a:spcAft>
              <a:buFont typeface="+mj-lt"/>
              <a:buAutoNum type="alphaLcParenR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函数的开始处写上注释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1257300" algn="just">
              <a:spcAft>
                <a:spcPts val="0"/>
              </a:spcAft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上面的要求（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XXX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硬件测试文档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XXX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软件测试文档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		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XXX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功能说明书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原理图与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PCB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文件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问题文档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模块项目讲解文件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.PPT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5651" y="2254606"/>
            <a:ext cx="6096000" cy="418576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要求</a:t>
            </a:r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  <a:endParaRPr lang="en-US" altLang="zh-CN" sz="11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、必须写出算法文档（中文、伪代码均可）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		</a:t>
            </a:r>
            <a:endParaRPr lang="en-US" altLang="zh-CN" sz="1400" kern="100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注意</a:t>
            </a:r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</a:p>
          <a:p>
            <a:pPr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主程序一个算法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  <a:endParaRPr lang="en-US" altLang="zh-CN" sz="1400" kern="100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每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个子程序（函数）各自一个算</a:t>
            </a:r>
            <a:r>
              <a:rPr lang="zh-CN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法</a:t>
            </a:r>
            <a:endParaRPr lang="en-US" altLang="zh-CN" sz="11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、必须画出程序流程图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	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注意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266700" indent="266700"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、主程序一个程序流程</a:t>
            </a:r>
            <a:r>
              <a:rPr lang="zh-CN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图</a:t>
            </a:r>
            <a:endParaRPr lang="en-US" altLang="zh-CN" sz="1400" kern="100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66700" indent="266700" algn="just">
              <a:spcAft>
                <a:spcPts val="0"/>
              </a:spcAft>
            </a:pPr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每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个子程序（函数）各自一个程序流程图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2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源代码上交与注释规范。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2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硬件测试文档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硬件测试文档上交文件名为：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	XXX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硬件测试文档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Doc</a:t>
            </a:r>
            <a:endParaRPr lang="en-US" altLang="zh-CN" sz="11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、必须给出软件代码测试的测试用例表格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软件代码测试文档上交文件名为：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	XXX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软件测试文档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DOC</a:t>
            </a:r>
            <a:endParaRPr lang="en-US" altLang="zh-CN" sz="11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、必须给出实体系统功能的功能说明书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功能说明书上交文件名为：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	XXX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功能说明书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			</a:t>
            </a:r>
            <a:endParaRPr lang="en-US" altLang="zh-CN" sz="11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、原理图、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PCB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文档。原理图与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PCB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文档依照要求完成即可</a:t>
            </a:r>
            <a:r>
              <a:rPr lang="zh-CN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11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、本项目完成过程中的问题文档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上交文件名为：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228600" indent="266700" algn="just">
              <a:spcAft>
                <a:spcPts val="0"/>
              </a:spcAft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问题文档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1730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943</Words>
  <Application>Microsoft Office PowerPoint</Application>
  <PresentationFormat>自定义</PresentationFormat>
  <Paragraphs>112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传感器与综合控制技术</vt:lpstr>
      <vt:lpstr>PowerPoint 演示文稿</vt:lpstr>
      <vt:lpstr>Introduction</vt:lpstr>
      <vt:lpstr>本章要点</vt:lpstr>
      <vt:lpstr>目录</vt:lpstr>
      <vt:lpstr>10.1温度传感器模块与项目规范</vt:lpstr>
      <vt:lpstr>10.1温度传感器模块与项目规范</vt:lpstr>
      <vt:lpstr>10.1温度传感器模块与项目规范</vt:lpstr>
      <vt:lpstr>10.1温度传感器模块与项目规范</vt:lpstr>
      <vt:lpstr>10.2 使用DXP软件设计温度传感器模块</vt:lpstr>
      <vt:lpstr>10.2 使用DXP软件设计温度传感器模块</vt:lpstr>
      <vt:lpstr>10.3 实现温度传感器模块</vt:lpstr>
      <vt:lpstr>10.3 实现温度传感器模块</vt:lpstr>
      <vt:lpstr>10.3 实现温度传感器模块</vt:lpstr>
      <vt:lpstr>10.4 模块测试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传感器与综合控制技术</dc:title>
  <dc:creator>Administrator</dc:creator>
  <cp:lastModifiedBy>微软用户</cp:lastModifiedBy>
  <cp:revision>14</cp:revision>
  <dcterms:created xsi:type="dcterms:W3CDTF">2017-02-11T14:16:27Z</dcterms:created>
  <dcterms:modified xsi:type="dcterms:W3CDTF">2017-02-15T01:43:34Z</dcterms:modified>
</cp:coreProperties>
</file>