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5" d="100"/>
          <a:sy n="55" d="100"/>
        </p:scale>
        <p:origin x="614"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55C6B4A9-1611-4792-9094-5F34BCA07E0B}" type="datetimeFigureOut">
              <a:rPr lang="en-US" dirty="0"/>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EB712588-04B1-427B-82EE-E8DB90309F08}" type="datetimeFigureOut">
              <a:rPr lang="en-US" dirty="0"/>
              <a:t>2/26/2014</a:t>
            </a:fld>
            <a:endParaRPr lang="en-US" dirty="0"/>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42A54C80-263E-416B-A8E0-580EDEADCBDC}" type="datetimeFigureOut">
              <a:rPr lang="en-US" dirty="0"/>
              <a:t>2/26/2014</a:t>
            </a:fld>
            <a:endParaRPr lang="en-US" dirty="0"/>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58129" y="320215"/>
            <a:ext cx="8596668" cy="103753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1686428"/>
            <a:ext cx="8596668" cy="47836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457200" rtl="0" eaLnBrk="1" latinLnBrk="0" hangingPunct="1">
        <a:lnSpc>
          <a:spcPct val="150000"/>
        </a:lnSpc>
        <a:spcBef>
          <a:spcPts val="1000"/>
        </a:spcBef>
        <a:spcAft>
          <a:spcPts val="0"/>
        </a:spcAft>
        <a:buClr>
          <a:schemeClr val="accent1"/>
        </a:buClr>
        <a:buSzPct val="80000"/>
        <a:buFont typeface="Wingdings 3" charset="2"/>
        <a:buNone/>
        <a:defRPr sz="1800" kern="1200">
          <a:solidFill>
            <a:schemeClr val="tx1">
              <a:lumMod val="75000"/>
              <a:lumOff val="25000"/>
            </a:schemeClr>
          </a:solidFill>
          <a:latin typeface="+mn-lt"/>
          <a:ea typeface="+mn-ea"/>
          <a:cs typeface="+mn-cs"/>
        </a:defRPr>
      </a:lvl1pPr>
      <a:lvl2pPr marL="457200" indent="0" algn="l" defTabSz="457200" rtl="0" eaLnBrk="1" latinLnBrk="0" hangingPunct="1">
        <a:lnSpc>
          <a:spcPct val="150000"/>
        </a:lnSpc>
        <a:spcBef>
          <a:spcPts val="1000"/>
        </a:spcBef>
        <a:spcAft>
          <a:spcPts val="0"/>
        </a:spcAft>
        <a:buClr>
          <a:schemeClr val="accent1"/>
        </a:buClr>
        <a:buSzPct val="80000"/>
        <a:buFont typeface="Wingdings 3" charset="2"/>
        <a:buNone/>
        <a:defRPr sz="1600" kern="1200">
          <a:solidFill>
            <a:schemeClr val="tx1">
              <a:lumMod val="75000"/>
              <a:lumOff val="25000"/>
            </a:schemeClr>
          </a:solidFill>
          <a:latin typeface="+mn-lt"/>
          <a:ea typeface="+mn-ea"/>
          <a:cs typeface="+mn-cs"/>
        </a:defRPr>
      </a:lvl2pPr>
      <a:lvl3pPr marL="914400" indent="0" algn="l" defTabSz="457200" rtl="0" eaLnBrk="1" latinLnBrk="0" hangingPunct="1">
        <a:lnSpc>
          <a:spcPct val="150000"/>
        </a:lnSpc>
        <a:spcBef>
          <a:spcPts val="1000"/>
        </a:spcBef>
        <a:spcAft>
          <a:spcPts val="0"/>
        </a:spcAft>
        <a:buClr>
          <a:schemeClr val="accent1"/>
        </a:buClr>
        <a:buSzPct val="80000"/>
        <a:buFont typeface="Wingdings 3" charset="2"/>
        <a:buNone/>
        <a:defRPr sz="1400" kern="1200">
          <a:solidFill>
            <a:schemeClr val="tx1">
              <a:lumMod val="75000"/>
              <a:lumOff val="25000"/>
            </a:schemeClr>
          </a:solidFill>
          <a:latin typeface="+mn-lt"/>
          <a:ea typeface="+mn-ea"/>
          <a:cs typeface="+mn-cs"/>
        </a:defRPr>
      </a:lvl3pPr>
      <a:lvl4pPr marL="1371600" indent="0" algn="l" defTabSz="457200" rtl="0" eaLnBrk="1" latinLnBrk="0" hangingPunct="1">
        <a:lnSpc>
          <a:spcPct val="150000"/>
        </a:lnSpc>
        <a:spcBef>
          <a:spcPts val="1000"/>
        </a:spcBef>
        <a:spcAft>
          <a:spcPts val="0"/>
        </a:spcAft>
        <a:buClr>
          <a:schemeClr val="accent1"/>
        </a:buClr>
        <a:buSzPct val="80000"/>
        <a:buFont typeface="Wingdings 3" charset="2"/>
        <a:buNone/>
        <a:defRPr sz="1200" kern="1200">
          <a:solidFill>
            <a:schemeClr val="tx1">
              <a:lumMod val="75000"/>
              <a:lumOff val="25000"/>
            </a:schemeClr>
          </a:solidFill>
          <a:latin typeface="+mn-lt"/>
          <a:ea typeface="+mn-ea"/>
          <a:cs typeface="+mn-cs"/>
        </a:defRPr>
      </a:lvl4pPr>
      <a:lvl5pPr marL="1828800" indent="0" algn="l" defTabSz="457200" rtl="0" eaLnBrk="1" latinLnBrk="0" hangingPunct="1">
        <a:lnSpc>
          <a:spcPct val="150000"/>
        </a:lnSpc>
        <a:spcBef>
          <a:spcPts val="1000"/>
        </a:spcBef>
        <a:spcAft>
          <a:spcPts val="0"/>
        </a:spcAft>
        <a:buClr>
          <a:schemeClr val="accent1"/>
        </a:buClr>
        <a:buSzPct val="80000"/>
        <a:buFont typeface="Wingdings 3" charset="2"/>
        <a:buNone/>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6</a:t>
            </a:r>
            <a:r>
              <a:rPr lang="zh-CN" altLang="zh-CN" dirty="0"/>
              <a:t>章</a:t>
            </a:r>
            <a:r>
              <a:rPr lang="en-US" altLang="zh-CN" dirty="0"/>
              <a:t> ASP.NET</a:t>
            </a:r>
            <a:r>
              <a:rPr lang="zh-CN" altLang="zh-CN" dirty="0"/>
              <a:t>内置对象</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794189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Response</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Response</a:t>
            </a:r>
            <a:r>
              <a:rPr lang="zh-CN" altLang="zh-CN" dirty="0"/>
              <a:t>对象由</a:t>
            </a:r>
            <a:r>
              <a:rPr lang="en-US" altLang="zh-CN" dirty="0" err="1"/>
              <a:t>System.Web.HttpResponse</a:t>
            </a:r>
            <a:r>
              <a:rPr lang="zh-CN" altLang="zh-CN" dirty="0"/>
              <a:t>类实现，主要用于控制对浏览器的输出。它允许将数据作为请求的结果发送到浏览器中，并提供有关响应的信息。它可以用来在页面中输入数据，在页面中跳转，还可以传递各个页面的参数。</a:t>
            </a:r>
            <a:endParaRPr lang="zh-CN" altLang="en-US" dirty="0"/>
          </a:p>
        </p:txBody>
      </p:sp>
    </p:spTree>
    <p:extLst>
      <p:ext uri="{BB962C8B-B14F-4D97-AF65-F5344CB8AC3E}">
        <p14:creationId xmlns:p14="http://schemas.microsoft.com/office/powerpoint/2010/main" val="4096307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160072397"/>
              </p:ext>
            </p:extLst>
          </p:nvPr>
        </p:nvGraphicFramePr>
        <p:xfrm>
          <a:off x="789709" y="1884217"/>
          <a:ext cx="9047018" cy="4584222"/>
        </p:xfrm>
        <a:graphic>
          <a:graphicData uri="http://schemas.openxmlformats.org/drawingml/2006/table">
            <a:tbl>
              <a:tblPr firstRow="1" firstCol="1" bandRow="1">
                <a:tableStyleId>{5C22544A-7EE6-4342-B048-85BDC9FD1C3A}</a:tableStyleId>
              </a:tblPr>
              <a:tblGrid>
                <a:gridCol w="2049314"/>
                <a:gridCol w="6997704"/>
              </a:tblGrid>
              <a:tr h="531037">
                <a:tc>
                  <a:txBody>
                    <a:bodyPr/>
                    <a:lstStyle/>
                    <a:p>
                      <a:pPr algn="ctr" latinLnBrk="1">
                        <a:lnSpc>
                          <a:spcPct val="150000"/>
                        </a:lnSpc>
                        <a:spcAft>
                          <a:spcPts val="0"/>
                        </a:spcAft>
                      </a:pPr>
                      <a:r>
                        <a:rPr lang="zh-CN" sz="2400" kern="100">
                          <a:effectLst/>
                        </a:rPr>
                        <a:t>名 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400" kern="100">
                          <a:effectLst/>
                        </a:rPr>
                        <a:t>说</a:t>
                      </a:r>
                      <a:r>
                        <a:rPr lang="en-US" sz="2400" kern="100">
                          <a:effectLst/>
                        </a:rPr>
                        <a:t>    </a:t>
                      </a:r>
                      <a:r>
                        <a:rPr lang="zh-CN" sz="2400" kern="100">
                          <a:effectLst/>
                        </a:rPr>
                        <a:t>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Buffer</a:t>
                      </a:r>
                      <a:r>
                        <a:rPr lang="zh-CN" sz="18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设置是否缓冲输出，取值为</a:t>
                      </a:r>
                      <a:r>
                        <a:rPr lang="en-US" sz="1800" kern="100">
                          <a:effectLst/>
                        </a:rPr>
                        <a:t>True</a:t>
                      </a:r>
                      <a:r>
                        <a:rPr lang="zh-CN" sz="1800" kern="100">
                          <a:effectLst/>
                        </a:rPr>
                        <a:t>或</a:t>
                      </a:r>
                      <a:r>
                        <a:rPr lang="en-US" sz="1800" kern="100">
                          <a:effectLst/>
                        </a:rPr>
                        <a:t>False</a:t>
                      </a:r>
                      <a:r>
                        <a:rPr lang="zh-CN" sz="1800" kern="100">
                          <a:effectLst/>
                        </a:rPr>
                        <a:t>，默认为</a:t>
                      </a:r>
                      <a:r>
                        <a:rPr lang="en-US" sz="1800" kern="100">
                          <a:effectLst/>
                        </a:rPr>
                        <a:t>True</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6171">
                <a:tc>
                  <a:txBody>
                    <a:bodyPr/>
                    <a:lstStyle/>
                    <a:p>
                      <a:pPr algn="ctr" latinLnBrk="1">
                        <a:lnSpc>
                          <a:spcPct val="150000"/>
                        </a:lnSpc>
                        <a:spcAft>
                          <a:spcPts val="0"/>
                        </a:spcAft>
                      </a:pPr>
                      <a:r>
                        <a:rPr lang="en-US" sz="1800" kern="100">
                          <a:effectLst/>
                        </a:rPr>
                        <a:t>ContentType</a:t>
                      </a:r>
                      <a:r>
                        <a:rPr lang="zh-CN" sz="18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控制输出的文件类型</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Cookies</a:t>
                      </a:r>
                      <a:r>
                        <a:rPr lang="zh-CN" sz="18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获取响应</a:t>
                      </a:r>
                      <a:r>
                        <a:rPr lang="en-US" sz="1800" kern="100">
                          <a:effectLst/>
                        </a:rPr>
                        <a:t>Cookie</a:t>
                      </a:r>
                      <a:r>
                        <a:rPr lang="zh-CN" sz="1800" kern="100">
                          <a:effectLst/>
                        </a:rPr>
                        <a:t>集合</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Write</a:t>
                      </a:r>
                      <a:r>
                        <a:rPr lang="zh-CN" sz="1800" kern="100">
                          <a:effectLst/>
                        </a:rPr>
                        <a:t>方法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en-US" sz="1800" kern="100">
                          <a:effectLst/>
                        </a:rPr>
                        <a:t>Response</a:t>
                      </a:r>
                      <a:r>
                        <a:rPr lang="zh-CN" sz="1800" kern="100">
                          <a:effectLst/>
                        </a:rPr>
                        <a:t>对象最常用的方法，用于输出信息到客户端</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Redirect</a:t>
                      </a:r>
                      <a:r>
                        <a:rPr lang="zh-CN" sz="1800" kern="100">
                          <a:effectLst/>
                        </a:rPr>
                        <a:t>方法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将客户端重定向到新的</a:t>
                      </a:r>
                      <a:r>
                        <a:rPr lang="en-US" sz="1800" kern="100">
                          <a:effectLst/>
                        </a:rPr>
                        <a:t>URL</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Clear</a:t>
                      </a:r>
                      <a:r>
                        <a:rPr lang="zh-CN" sz="1800" kern="100">
                          <a:effectLst/>
                        </a:rPr>
                        <a:t>方法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清除缓冲区流中的所有内容输出</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End</a:t>
                      </a:r>
                      <a:r>
                        <a:rPr lang="zh-CN" sz="1800" kern="100">
                          <a:effectLst/>
                        </a:rPr>
                        <a:t>方法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将当前所有缓冲的输出发送到客户端，停止该页的执行，并引发</a:t>
                      </a:r>
                      <a:r>
                        <a:rPr lang="en-US" sz="1800" kern="100">
                          <a:effectLst/>
                        </a:rPr>
                        <a:t>EndRequest</a:t>
                      </a:r>
                      <a:r>
                        <a:rPr lang="zh-CN" sz="1800" kern="100">
                          <a:effectLst/>
                        </a:rPr>
                        <a:t>事件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64285">
                <a:tc>
                  <a:txBody>
                    <a:bodyPr/>
                    <a:lstStyle/>
                    <a:p>
                      <a:pPr algn="ctr" latinLnBrk="1">
                        <a:lnSpc>
                          <a:spcPct val="150000"/>
                        </a:lnSpc>
                        <a:spcAft>
                          <a:spcPts val="0"/>
                        </a:spcAft>
                      </a:pPr>
                      <a:r>
                        <a:rPr lang="en-US" sz="1800" kern="100">
                          <a:effectLst/>
                        </a:rPr>
                        <a:t>AddHeader</a:t>
                      </a:r>
                      <a:r>
                        <a:rPr lang="zh-CN" sz="1800" kern="100">
                          <a:effectLst/>
                        </a:rPr>
                        <a:t>方法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用指定的值添加</a:t>
                      </a:r>
                      <a:r>
                        <a:rPr lang="en-US" sz="1800" kern="100" dirty="0">
                          <a:effectLst/>
                        </a:rPr>
                        <a:t> HTML </a:t>
                      </a:r>
                      <a:r>
                        <a:rPr lang="zh-CN" sz="1800" kern="100" dirty="0">
                          <a:effectLst/>
                        </a:rPr>
                        <a:t>标题</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121409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6-2</a:t>
            </a:r>
            <a:r>
              <a:rPr lang="zh-CN" altLang="zh-CN" dirty="0"/>
              <a:t>】利用</a:t>
            </a:r>
            <a:r>
              <a:rPr lang="en-US" altLang="zh-CN" dirty="0" err="1"/>
              <a:t>DropDownList</a:t>
            </a:r>
            <a:r>
              <a:rPr lang="zh-CN" altLang="zh-CN" dirty="0"/>
              <a:t>控件的</a:t>
            </a:r>
            <a:r>
              <a:rPr lang="en-US" altLang="zh-CN" dirty="0" err="1"/>
              <a:t>SelectedIndexChanged</a:t>
            </a:r>
            <a:r>
              <a:rPr lang="zh-CN" altLang="zh-CN" dirty="0"/>
              <a:t>事件，实现动态改变</a:t>
            </a:r>
            <a:r>
              <a:rPr lang="en-US" altLang="zh-CN" dirty="0" err="1"/>
              <a:t>LinkButton</a:t>
            </a:r>
            <a:r>
              <a:rPr lang="zh-CN" altLang="zh-CN" dirty="0"/>
              <a:t>控件的显示文本。并利用</a:t>
            </a:r>
            <a:r>
              <a:rPr lang="en-US" altLang="zh-CN" dirty="0"/>
              <a:t>Response</a:t>
            </a:r>
            <a:r>
              <a:rPr lang="zh-CN" altLang="zh-CN" dirty="0"/>
              <a:t>对象的</a:t>
            </a:r>
            <a:r>
              <a:rPr lang="en-US" altLang="zh-CN" dirty="0"/>
              <a:t>Redirect</a:t>
            </a:r>
            <a:r>
              <a:rPr lang="zh-CN" altLang="zh-CN" dirty="0"/>
              <a:t>方法实现页面地址重定向，效果如图</a:t>
            </a:r>
            <a:r>
              <a:rPr lang="en-US" altLang="zh-CN" dirty="0"/>
              <a:t>6-4</a:t>
            </a:r>
            <a:r>
              <a:rPr lang="zh-CN" altLang="zh-CN" dirty="0"/>
              <a:t>所示。（</a:t>
            </a:r>
            <a:r>
              <a:rPr lang="en-US" altLang="zh-CN" dirty="0"/>
              <a:t>Ex6-2.aspx</a:t>
            </a:r>
            <a:r>
              <a:rPr lang="zh-CN" altLang="zh-CN" dirty="0"/>
              <a:t>）</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5675" y="3222046"/>
            <a:ext cx="4995121" cy="3123335"/>
          </a:xfrm>
          <a:prstGeom prst="rect">
            <a:avLst/>
          </a:prstGeom>
        </p:spPr>
      </p:pic>
    </p:spTree>
    <p:extLst>
      <p:ext uri="{BB962C8B-B14F-4D97-AF65-F5344CB8AC3E}">
        <p14:creationId xmlns:p14="http://schemas.microsoft.com/office/powerpoint/2010/main" val="666145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latinLnBrk="1"/>
            <a:r>
              <a:rPr lang="en-US" altLang="zh-CN" dirty="0"/>
              <a:t> &lt;div&gt;</a:t>
            </a:r>
            <a:endParaRPr lang="zh-CN" altLang="zh-CN" dirty="0"/>
          </a:p>
          <a:p>
            <a:pPr latinLnBrk="1"/>
            <a:r>
              <a:rPr lang="en-US" altLang="zh-CN" dirty="0"/>
              <a:t>        &lt;</a:t>
            </a:r>
            <a:r>
              <a:rPr lang="en-US" altLang="zh-CN" dirty="0" err="1"/>
              <a:t>asp:DropDownList</a:t>
            </a:r>
            <a:r>
              <a:rPr lang="en-US" altLang="zh-CN" dirty="0"/>
              <a:t> ID="</a:t>
            </a:r>
            <a:r>
              <a:rPr lang="en-US" altLang="zh-CN" dirty="0" err="1"/>
              <a:t>ddlfri</a:t>
            </a:r>
            <a:r>
              <a:rPr lang="en-US" altLang="zh-CN" dirty="0"/>
              <a:t>" </a:t>
            </a:r>
            <a:r>
              <a:rPr lang="en-US" altLang="zh-CN" dirty="0" err="1"/>
              <a:t>runat</a:t>
            </a:r>
            <a:r>
              <a:rPr lang="en-US" altLang="zh-CN" dirty="0"/>
              <a:t>="server" </a:t>
            </a:r>
            <a:r>
              <a:rPr lang="en-US" altLang="zh-CN" dirty="0" err="1"/>
              <a:t>AutoPostBack</a:t>
            </a:r>
            <a:r>
              <a:rPr lang="en-US" altLang="zh-CN" dirty="0"/>
              <a:t>="True" </a:t>
            </a:r>
            <a:r>
              <a:rPr lang="en-US" altLang="zh-CN" dirty="0" err="1"/>
              <a:t>onselectedindexchanged</a:t>
            </a:r>
            <a:r>
              <a:rPr lang="en-US" altLang="zh-CN" dirty="0"/>
              <a:t>="</a:t>
            </a:r>
            <a:r>
              <a:rPr lang="en-US" altLang="zh-CN" dirty="0" err="1"/>
              <a:t>ddlfri_SelectedIndexChanged</a:t>
            </a:r>
            <a:r>
              <a:rPr lang="en-US" altLang="zh-CN" dirty="0"/>
              <a:t>"&gt;</a:t>
            </a:r>
            <a:endParaRPr lang="zh-CN" altLang="zh-CN" dirty="0"/>
          </a:p>
          <a:p>
            <a:pPr latinLnBrk="1"/>
            <a:r>
              <a:rPr lang="en-US" altLang="zh-CN" dirty="0"/>
              <a:t>            &lt;</a:t>
            </a:r>
            <a:r>
              <a:rPr lang="en-US" altLang="zh-CN" dirty="0" err="1"/>
              <a:t>asp:ListItem</a:t>
            </a:r>
            <a:r>
              <a:rPr lang="en-US" altLang="zh-CN" dirty="0"/>
              <a:t> Value="Ex6-2.aspx"&gt;</a:t>
            </a:r>
            <a:r>
              <a:rPr lang="zh-CN" altLang="zh-CN" dirty="0"/>
              <a:t>友情链接</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asp:ListItem</a:t>
            </a:r>
            <a:r>
              <a:rPr lang="en-US" altLang="zh-CN" dirty="0"/>
              <a:t> Value="http://baidu.com"&gt;</a:t>
            </a:r>
            <a:r>
              <a:rPr lang="zh-CN" altLang="zh-CN" dirty="0"/>
              <a:t>百度</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asp:ListItem</a:t>
            </a:r>
            <a:r>
              <a:rPr lang="en-US" altLang="zh-CN" dirty="0"/>
              <a:t> Value="http://taobao.com"&gt;</a:t>
            </a:r>
            <a:r>
              <a:rPr lang="zh-CN" altLang="zh-CN" dirty="0"/>
              <a:t>淘宝网</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asp:ListItem</a:t>
            </a:r>
            <a:r>
              <a:rPr lang="en-US" altLang="zh-CN" dirty="0"/>
              <a:t> Value="http://sohu.com"&gt;</a:t>
            </a:r>
            <a:r>
              <a:rPr lang="zh-CN" altLang="zh-CN" dirty="0"/>
              <a:t>搜虎</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asp:DropDownList</a:t>
            </a:r>
            <a:r>
              <a:rPr lang="en-US" altLang="zh-CN" dirty="0"/>
              <a:t>&gt;</a:t>
            </a:r>
            <a:endParaRPr lang="zh-CN" altLang="zh-CN" dirty="0"/>
          </a:p>
          <a:p>
            <a:pPr latinLnBrk="1"/>
            <a:r>
              <a:rPr lang="en-US" altLang="zh-CN" dirty="0"/>
              <a:t>        &lt;</a:t>
            </a:r>
            <a:r>
              <a:rPr lang="en-US" altLang="zh-CN" dirty="0" err="1"/>
              <a:t>asp:LinkButton</a:t>
            </a:r>
            <a:r>
              <a:rPr lang="en-US" altLang="zh-CN" dirty="0"/>
              <a:t> ID="</a:t>
            </a:r>
            <a:r>
              <a:rPr lang="en-US" altLang="zh-CN" dirty="0" err="1"/>
              <a:t>lkbtnfri</a:t>
            </a:r>
            <a:r>
              <a:rPr lang="en-US" altLang="zh-CN" dirty="0"/>
              <a:t>" </a:t>
            </a:r>
            <a:r>
              <a:rPr lang="en-US" altLang="zh-CN" dirty="0" err="1"/>
              <a:t>runat</a:t>
            </a:r>
            <a:r>
              <a:rPr lang="en-US" altLang="zh-CN" dirty="0"/>
              <a:t>="server" </a:t>
            </a:r>
            <a:r>
              <a:rPr lang="en-US" altLang="zh-CN" dirty="0" err="1"/>
              <a:t>onclick</a:t>
            </a:r>
            <a:r>
              <a:rPr lang="en-US" altLang="zh-CN" dirty="0"/>
              <a:t>="</a:t>
            </a:r>
            <a:r>
              <a:rPr lang="en-US" altLang="zh-CN" dirty="0" err="1"/>
              <a:t>lkbtnfri_Click</a:t>
            </a:r>
            <a:r>
              <a:rPr lang="en-US" altLang="zh-CN" dirty="0"/>
              <a:t>"&gt;</a:t>
            </a:r>
            <a:r>
              <a:rPr lang="zh-CN" altLang="zh-CN" dirty="0"/>
              <a:t>转向链接网站</a:t>
            </a:r>
            <a:r>
              <a:rPr lang="en-US" altLang="zh-CN" dirty="0"/>
              <a:t>&lt;/</a:t>
            </a:r>
            <a:r>
              <a:rPr lang="en-US" altLang="zh-CN" dirty="0" err="1"/>
              <a:t>asp:LinkButton</a:t>
            </a:r>
            <a:r>
              <a:rPr lang="en-US" altLang="zh-CN" dirty="0"/>
              <a:t>&gt;</a:t>
            </a:r>
            <a:endParaRPr lang="zh-CN" altLang="zh-CN" dirty="0"/>
          </a:p>
          <a:p>
            <a:pPr latinLnBrk="1"/>
            <a:r>
              <a:rPr lang="en-US" altLang="zh-CN" dirty="0" smtClean="0"/>
              <a:t>&lt;/</a:t>
            </a:r>
            <a:r>
              <a:rPr lang="en-US" altLang="zh-CN" dirty="0"/>
              <a:t>div&gt;</a:t>
            </a:r>
            <a:endParaRPr lang="zh-CN" altLang="en-US" dirty="0"/>
          </a:p>
        </p:txBody>
      </p:sp>
    </p:spTree>
    <p:extLst>
      <p:ext uri="{BB962C8B-B14F-4D97-AF65-F5344CB8AC3E}">
        <p14:creationId xmlns:p14="http://schemas.microsoft.com/office/powerpoint/2010/main" val="521940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a:t>
            </a:r>
            <a:r>
              <a:rPr lang="en-US" altLang="zh-CN" dirty="0" err="1"/>
              <a:t>ddlfri_SelectedIndexChanged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Response.Write</a:t>
            </a:r>
            <a:r>
              <a:rPr lang="en-US" altLang="zh-CN" dirty="0"/>
              <a:t>("&lt;script&gt;alert('</a:t>
            </a:r>
            <a:r>
              <a:rPr lang="zh-CN" altLang="zh-CN" dirty="0"/>
              <a:t>使用了</a:t>
            </a:r>
            <a:r>
              <a:rPr lang="en-US" altLang="zh-CN" dirty="0"/>
              <a:t>Response</a:t>
            </a:r>
            <a:r>
              <a:rPr lang="zh-CN" altLang="zh-CN" dirty="0"/>
              <a:t>的</a:t>
            </a:r>
            <a:r>
              <a:rPr lang="en-US" altLang="zh-CN" dirty="0"/>
              <a:t>Redirect</a:t>
            </a:r>
            <a:r>
              <a:rPr lang="zh-CN" altLang="zh-CN" dirty="0"/>
              <a:t>方法</a:t>
            </a:r>
            <a:r>
              <a:rPr lang="en-US" altLang="zh-CN" dirty="0"/>
              <a:t>')&lt;/script&gt;");</a:t>
            </a:r>
            <a:endParaRPr lang="zh-CN" altLang="zh-CN" dirty="0"/>
          </a:p>
          <a:p>
            <a:pPr latinLnBrk="1"/>
            <a:r>
              <a:rPr lang="en-US" altLang="zh-CN" dirty="0"/>
              <a:t>  </a:t>
            </a:r>
            <a:r>
              <a:rPr lang="en-US" altLang="zh-CN" dirty="0" err="1"/>
              <a:t>lkbtnfri.Text</a:t>
            </a:r>
            <a:r>
              <a:rPr lang="en-US" altLang="zh-CN" dirty="0"/>
              <a:t> = </a:t>
            </a:r>
            <a:r>
              <a:rPr lang="en-US" altLang="zh-CN" dirty="0" err="1"/>
              <a:t>ddlfri.SelectedItem.Text</a:t>
            </a:r>
            <a:r>
              <a:rPr lang="en-US" altLang="zh-CN" dirty="0"/>
              <a:t>;</a:t>
            </a:r>
            <a:endParaRPr lang="zh-CN" altLang="zh-CN" dirty="0"/>
          </a:p>
          <a:p>
            <a:pPr latinLnBrk="1"/>
            <a:r>
              <a:rPr lang="en-US" altLang="zh-CN" dirty="0"/>
              <a:t>}</a:t>
            </a:r>
            <a:endParaRPr lang="zh-CN" altLang="zh-CN" dirty="0"/>
          </a:p>
          <a:p>
            <a:pPr latinLnBrk="1"/>
            <a:r>
              <a:rPr lang="en-US" altLang="zh-CN" dirty="0"/>
              <a:t>protected void </a:t>
            </a:r>
            <a:r>
              <a:rPr lang="en-US" altLang="zh-CN" dirty="0" err="1"/>
              <a:t>lkbtnfri_Click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Response.Redirect</a:t>
            </a:r>
            <a:r>
              <a:rPr lang="en-US" altLang="zh-CN" dirty="0"/>
              <a:t>(</a:t>
            </a:r>
            <a:r>
              <a:rPr lang="en-US" altLang="zh-CN" dirty="0" err="1"/>
              <a:t>ddlfri.SelectedValue</a:t>
            </a:r>
            <a:r>
              <a:rPr lang="en-US" altLang="zh-CN" dirty="0"/>
              <a:t>);</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1956476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Request</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Request</a:t>
            </a:r>
            <a:r>
              <a:rPr lang="zh-CN" altLang="zh-CN" dirty="0"/>
              <a:t>对象由</a:t>
            </a:r>
            <a:r>
              <a:rPr lang="en-US" altLang="zh-CN" dirty="0" err="1"/>
              <a:t>System.Web.HttpRequest</a:t>
            </a:r>
            <a:r>
              <a:rPr lang="zh-CN" altLang="zh-CN" dirty="0"/>
              <a:t>类实现，主要用于获取客户端信息。当用户打开</a:t>
            </a:r>
            <a:r>
              <a:rPr lang="en-US" altLang="zh-CN" dirty="0"/>
              <a:t>Web</a:t>
            </a:r>
            <a:r>
              <a:rPr lang="zh-CN" altLang="zh-CN" dirty="0"/>
              <a:t>浏览器并从网站请求</a:t>
            </a:r>
            <a:r>
              <a:rPr lang="en-US" altLang="zh-CN" dirty="0"/>
              <a:t>Web</a:t>
            </a:r>
            <a:r>
              <a:rPr lang="zh-CN" altLang="zh-CN" dirty="0"/>
              <a:t>页时，</a:t>
            </a:r>
            <a:r>
              <a:rPr lang="en-US" altLang="zh-CN" dirty="0"/>
              <a:t>Web</a:t>
            </a:r>
            <a:r>
              <a:rPr lang="zh-CN" altLang="zh-CN" dirty="0"/>
              <a:t>服务器就接收一个</a:t>
            </a:r>
            <a:r>
              <a:rPr lang="en-US" altLang="zh-CN" dirty="0"/>
              <a:t>HTTP</a:t>
            </a:r>
            <a:r>
              <a:rPr lang="zh-CN" altLang="zh-CN" dirty="0"/>
              <a:t>请求，此请求包含用户、用户的计算机、页面以及浏览器的相关信息，这些信息将被完整地封装，并通过</a:t>
            </a:r>
            <a:r>
              <a:rPr lang="en-US" altLang="zh-CN" dirty="0"/>
              <a:t>Request</a:t>
            </a:r>
            <a:r>
              <a:rPr lang="zh-CN" altLang="zh-CN" dirty="0"/>
              <a:t>对象得以使用。</a:t>
            </a:r>
            <a:endParaRPr lang="zh-CN" altLang="en-US" dirty="0"/>
          </a:p>
        </p:txBody>
      </p:sp>
    </p:spTree>
    <p:extLst>
      <p:ext uri="{BB962C8B-B14F-4D97-AF65-F5344CB8AC3E}">
        <p14:creationId xmlns:p14="http://schemas.microsoft.com/office/powerpoint/2010/main" val="2345189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848204058"/>
              </p:ext>
            </p:extLst>
          </p:nvPr>
        </p:nvGraphicFramePr>
        <p:xfrm>
          <a:off x="872835" y="1745671"/>
          <a:ext cx="8104909" cy="4322621"/>
        </p:xfrm>
        <a:graphic>
          <a:graphicData uri="http://schemas.openxmlformats.org/drawingml/2006/table">
            <a:tbl>
              <a:tblPr firstRow="1" firstCol="1" bandRow="1">
                <a:tableStyleId>{5C22544A-7EE6-4342-B048-85BDC9FD1C3A}</a:tableStyleId>
              </a:tblPr>
              <a:tblGrid>
                <a:gridCol w="2299856"/>
                <a:gridCol w="5805053"/>
              </a:tblGrid>
              <a:tr h="603607">
                <a:tc>
                  <a:txBody>
                    <a:bodyPr/>
                    <a:lstStyle/>
                    <a:p>
                      <a:pPr algn="ctr" latinLnBrk="1">
                        <a:lnSpc>
                          <a:spcPct val="150000"/>
                        </a:lnSpc>
                        <a:spcAft>
                          <a:spcPts val="0"/>
                        </a:spcAft>
                      </a:pPr>
                      <a:r>
                        <a:rPr lang="zh-CN" sz="2000" kern="100">
                          <a:effectLst/>
                        </a:rPr>
                        <a:t>名 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Form</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获取客户端在</a:t>
                      </a:r>
                      <a:r>
                        <a:rPr lang="en-US" sz="1600" kern="100">
                          <a:effectLst/>
                        </a:rPr>
                        <a:t>Web</a:t>
                      </a:r>
                      <a:r>
                        <a:rPr lang="zh-CN" sz="1600" kern="100">
                          <a:effectLst/>
                        </a:rPr>
                        <a:t>表单中所输入的数据集合</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52610">
                <a:tc>
                  <a:txBody>
                    <a:bodyPr/>
                    <a:lstStyle/>
                    <a:p>
                      <a:pPr algn="ctr" latinLnBrk="1">
                        <a:lnSpc>
                          <a:spcPct val="150000"/>
                        </a:lnSpc>
                        <a:spcAft>
                          <a:spcPts val="0"/>
                        </a:spcAft>
                      </a:pPr>
                      <a:r>
                        <a:rPr lang="en-US" sz="1600" kern="100">
                          <a:effectLst/>
                        </a:rPr>
                        <a:t>QueryString</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a:t>
                      </a:r>
                      <a:r>
                        <a:rPr lang="en-US" sz="1600" kern="100">
                          <a:effectLst/>
                        </a:rPr>
                        <a:t>HTTP</a:t>
                      </a:r>
                      <a:r>
                        <a:rPr lang="zh-CN" sz="1600" kern="100">
                          <a:effectLst/>
                        </a:rPr>
                        <a:t>查询字符串变量集合</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Cookies</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获取客户端发送的</a:t>
                      </a:r>
                      <a:r>
                        <a:rPr lang="en-US" sz="1600" kern="100">
                          <a:effectLst/>
                        </a:rPr>
                        <a:t>Cookie</a:t>
                      </a:r>
                      <a:r>
                        <a:rPr lang="zh-CN" sz="1600" kern="100">
                          <a:effectLst/>
                        </a:rPr>
                        <a:t>集合</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ServerVariables</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a:t>
                      </a:r>
                      <a:r>
                        <a:rPr lang="en-US" sz="1600" kern="100">
                          <a:effectLst/>
                        </a:rPr>
                        <a:t>Web</a:t>
                      </a:r>
                      <a:r>
                        <a:rPr lang="zh-CN" sz="1600" kern="100">
                          <a:effectLst/>
                        </a:rPr>
                        <a:t>服务器变量的集合</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Browser</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获取或设置有关正在请求的客户端浏览器的功能信息</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MapPath</a:t>
                      </a:r>
                      <a:r>
                        <a:rPr lang="zh-CN" sz="1600" kern="100">
                          <a:effectLst/>
                        </a:rPr>
                        <a:t>方法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获取当前请求的</a:t>
                      </a:r>
                      <a:r>
                        <a:rPr lang="en-US" sz="1600" kern="100">
                          <a:effectLst/>
                        </a:rPr>
                        <a:t>URL</a:t>
                      </a:r>
                      <a:r>
                        <a:rPr lang="zh-CN" sz="1600" kern="100">
                          <a:effectLst/>
                        </a:rPr>
                        <a:t>虚拟路径映射到服务器上的物理路径</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734">
                <a:tc>
                  <a:txBody>
                    <a:bodyPr/>
                    <a:lstStyle/>
                    <a:p>
                      <a:pPr algn="ctr" latinLnBrk="1">
                        <a:lnSpc>
                          <a:spcPct val="150000"/>
                        </a:lnSpc>
                        <a:spcAft>
                          <a:spcPts val="0"/>
                        </a:spcAft>
                      </a:pPr>
                      <a:r>
                        <a:rPr lang="en-US" sz="1600" kern="100">
                          <a:effectLst/>
                        </a:rPr>
                        <a:t>SaveAs</a:t>
                      </a:r>
                      <a:r>
                        <a:rPr lang="zh-CN" sz="1600" kern="100">
                          <a:effectLst/>
                        </a:rPr>
                        <a:t>方法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将</a:t>
                      </a:r>
                      <a:r>
                        <a:rPr lang="en-US" sz="1600" kern="100" dirty="0">
                          <a:effectLst/>
                        </a:rPr>
                        <a:t>HTTP</a:t>
                      </a:r>
                      <a:r>
                        <a:rPr lang="zh-CN" sz="1600" kern="100" dirty="0">
                          <a:effectLst/>
                        </a:rPr>
                        <a:t>请求保存到硬盘</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841749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dirty="0"/>
              <a:t>1. </a:t>
            </a:r>
            <a:r>
              <a:rPr lang="en-US" altLang="zh-CN" b="1" dirty="0" err="1"/>
              <a:t>ServerVariables</a:t>
            </a:r>
            <a:r>
              <a:rPr lang="zh-CN" altLang="zh-CN" b="1" dirty="0"/>
              <a:t>和</a:t>
            </a:r>
            <a:r>
              <a:rPr lang="en-US" altLang="zh-CN" b="1" dirty="0"/>
              <a:t>Browser</a:t>
            </a:r>
            <a:r>
              <a:rPr lang="zh-CN" altLang="zh-CN" b="1" dirty="0"/>
              <a:t>属性</a:t>
            </a:r>
            <a:endParaRPr lang="zh-CN" altLang="zh-CN" dirty="0"/>
          </a:p>
          <a:p>
            <a:pPr latinLnBrk="1"/>
            <a:r>
              <a:rPr lang="en-US" altLang="zh-CN" dirty="0" smtClean="0"/>
              <a:t>       Request</a:t>
            </a:r>
            <a:r>
              <a:rPr lang="zh-CN" altLang="zh-CN" dirty="0"/>
              <a:t>对象的</a:t>
            </a:r>
            <a:r>
              <a:rPr lang="en-US" altLang="zh-CN" dirty="0" err="1"/>
              <a:t>ServerVariables</a:t>
            </a:r>
            <a:r>
              <a:rPr lang="zh-CN" altLang="zh-CN" dirty="0"/>
              <a:t>属性和</a:t>
            </a:r>
            <a:r>
              <a:rPr lang="en-US" altLang="zh-CN" dirty="0"/>
              <a:t>Browser</a:t>
            </a:r>
            <a:r>
              <a:rPr lang="zh-CN" altLang="zh-CN" dirty="0"/>
              <a:t>属性，分别用于获取服务器环境和客户端浏览器相关信息内容。它们的语法格式分别为</a:t>
            </a:r>
            <a:r>
              <a:rPr lang="en-US" altLang="zh-CN" dirty="0" err="1"/>
              <a:t>Request.ServerVariables</a:t>
            </a:r>
            <a:r>
              <a:rPr lang="en-US" altLang="zh-CN" dirty="0"/>
              <a:t>["</a:t>
            </a:r>
            <a:r>
              <a:rPr lang="zh-CN" altLang="zh-CN" dirty="0"/>
              <a:t>环境变量名称</a:t>
            </a:r>
            <a:r>
              <a:rPr lang="en-US" altLang="zh-CN" dirty="0"/>
              <a:t>"]</a:t>
            </a:r>
            <a:r>
              <a:rPr lang="zh-CN" altLang="zh-CN" dirty="0"/>
              <a:t>和</a:t>
            </a:r>
            <a:r>
              <a:rPr lang="en-US" altLang="zh-CN" dirty="0" err="1"/>
              <a:t>Request.Browser</a:t>
            </a:r>
            <a:r>
              <a:rPr lang="en-US" altLang="zh-CN" dirty="0"/>
              <a:t>["</a:t>
            </a:r>
            <a:r>
              <a:rPr lang="zh-CN" altLang="zh-CN" dirty="0"/>
              <a:t>浏览器属性名称</a:t>
            </a:r>
            <a:r>
              <a:rPr lang="en-US" altLang="zh-CN" dirty="0"/>
              <a:t>"]</a:t>
            </a:r>
            <a:r>
              <a:rPr lang="zh-CN" altLang="zh-CN" dirty="0"/>
              <a:t>。</a:t>
            </a:r>
          </a:p>
          <a:p>
            <a:r>
              <a:rPr lang="zh-CN" altLang="zh-CN" dirty="0"/>
              <a:t>【例</a:t>
            </a:r>
            <a:r>
              <a:rPr lang="en-US" altLang="zh-CN" dirty="0"/>
              <a:t>6-3</a:t>
            </a:r>
            <a:r>
              <a:rPr lang="zh-CN" altLang="zh-CN" dirty="0"/>
              <a:t>】利用</a:t>
            </a:r>
            <a:r>
              <a:rPr lang="en-US" altLang="zh-CN" dirty="0"/>
              <a:t>Request</a:t>
            </a:r>
            <a:r>
              <a:rPr lang="zh-CN" altLang="zh-CN" dirty="0"/>
              <a:t>对象的</a:t>
            </a:r>
            <a:r>
              <a:rPr lang="en-US" altLang="zh-CN" dirty="0" err="1"/>
              <a:t>ServerVariables</a:t>
            </a:r>
            <a:r>
              <a:rPr lang="zh-CN" altLang="zh-CN" dirty="0"/>
              <a:t>属性和</a:t>
            </a:r>
            <a:r>
              <a:rPr lang="en-US" altLang="zh-CN" dirty="0"/>
              <a:t>Browser</a:t>
            </a:r>
            <a:r>
              <a:rPr lang="zh-CN" altLang="zh-CN" dirty="0"/>
              <a:t>属性显示服务器和客户端浏览器相关信息，效果如图</a:t>
            </a:r>
            <a:r>
              <a:rPr lang="en-US" altLang="zh-CN" dirty="0"/>
              <a:t>6-5</a:t>
            </a:r>
            <a:r>
              <a:rPr lang="zh-CN" altLang="zh-CN" dirty="0"/>
              <a:t>所示。（</a:t>
            </a:r>
            <a:r>
              <a:rPr lang="en-US" altLang="zh-CN" dirty="0"/>
              <a:t>Ex6-3.aspx</a:t>
            </a:r>
            <a:r>
              <a:rPr lang="zh-CN" altLang="zh-CN" dirty="0"/>
              <a:t>）</a:t>
            </a:r>
          </a:p>
          <a:p>
            <a:endParaRPr lang="zh-CN" altLang="en-US" dirty="0"/>
          </a:p>
        </p:txBody>
      </p:sp>
      <p:pic>
        <p:nvPicPr>
          <p:cNvPr id="4" name="内容占位符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9477" y="4078251"/>
            <a:ext cx="4295775" cy="2686050"/>
          </a:xfrm>
          <a:prstGeom prst="rect">
            <a:avLst/>
          </a:prstGeom>
        </p:spPr>
      </p:pic>
    </p:spTree>
    <p:extLst>
      <p:ext uri="{BB962C8B-B14F-4D97-AF65-F5344CB8AC3E}">
        <p14:creationId xmlns:p14="http://schemas.microsoft.com/office/powerpoint/2010/main" val="584788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pPr latinLnBrk="1"/>
            <a:r>
              <a:rPr lang="en-US" altLang="zh-CN" b="1" dirty="0"/>
              <a:t>2. Form</a:t>
            </a:r>
            <a:r>
              <a:rPr lang="zh-CN" altLang="zh-CN" b="1" dirty="0"/>
              <a:t>属性</a:t>
            </a:r>
            <a:endParaRPr lang="zh-CN" altLang="zh-CN" dirty="0"/>
          </a:p>
          <a:p>
            <a:pPr latinLnBrk="1"/>
            <a:r>
              <a:rPr lang="en-US" altLang="zh-CN" dirty="0" smtClean="0"/>
              <a:t>      </a:t>
            </a:r>
            <a:r>
              <a:rPr lang="zh-CN" altLang="zh-CN" dirty="0" smtClean="0"/>
              <a:t>利用</a:t>
            </a:r>
            <a:r>
              <a:rPr lang="en-US" altLang="zh-CN" dirty="0"/>
              <a:t>Request</a:t>
            </a:r>
            <a:r>
              <a:rPr lang="zh-CN" altLang="zh-CN" dirty="0"/>
              <a:t>对象的</a:t>
            </a:r>
            <a:r>
              <a:rPr lang="en-US" altLang="zh-CN" dirty="0"/>
              <a:t>Form</a:t>
            </a:r>
            <a:r>
              <a:rPr lang="zh-CN" altLang="zh-CN" dirty="0"/>
              <a:t>属性可以获取窗体中的变量，以实现信息的传递和处理。这里的表单是指</a:t>
            </a:r>
            <a:r>
              <a:rPr lang="en-US" altLang="zh-CN" dirty="0"/>
              <a:t>HTML</a:t>
            </a:r>
            <a:r>
              <a:rPr lang="zh-CN" altLang="zh-CN" dirty="0"/>
              <a:t>代码中</a:t>
            </a:r>
            <a:r>
              <a:rPr lang="en-US" altLang="zh-CN" dirty="0"/>
              <a:t>&lt;form&gt;</a:t>
            </a:r>
            <a:r>
              <a:rPr lang="zh-CN" altLang="zh-CN" dirty="0"/>
              <a:t>标记内的内容，</a:t>
            </a:r>
            <a:r>
              <a:rPr lang="en-US" altLang="zh-CN" dirty="0"/>
              <a:t>&lt;form&gt;</a:t>
            </a:r>
            <a:r>
              <a:rPr lang="zh-CN" altLang="zh-CN" dirty="0"/>
              <a:t>表单的</a:t>
            </a:r>
            <a:r>
              <a:rPr lang="en-US" altLang="zh-CN" dirty="0"/>
              <a:t>method</a:t>
            </a:r>
            <a:r>
              <a:rPr lang="zh-CN" altLang="zh-CN" dirty="0"/>
              <a:t>属性默认为</a:t>
            </a:r>
            <a:r>
              <a:rPr lang="en-US" altLang="zh-CN" dirty="0"/>
              <a:t>Post</a:t>
            </a:r>
            <a:r>
              <a:rPr lang="zh-CN" altLang="zh-CN" dirty="0"/>
              <a:t>。当向</a:t>
            </a:r>
            <a:r>
              <a:rPr lang="en-US" altLang="zh-CN" dirty="0"/>
              <a:t>.</a:t>
            </a:r>
            <a:r>
              <a:rPr lang="en-US" altLang="zh-CN" dirty="0" err="1"/>
              <a:t>aspx</a:t>
            </a:r>
            <a:r>
              <a:rPr lang="zh-CN" altLang="zh-CN" dirty="0"/>
              <a:t>文件中添加控件时，大多数控件的</a:t>
            </a:r>
            <a:r>
              <a:rPr lang="en-US" altLang="zh-CN" dirty="0"/>
              <a:t>HTML</a:t>
            </a:r>
            <a:r>
              <a:rPr lang="zh-CN" altLang="zh-CN" dirty="0"/>
              <a:t>代码都会显示在表单中。此时就可以利用</a:t>
            </a:r>
            <a:r>
              <a:rPr lang="en-US" altLang="zh-CN" dirty="0"/>
              <a:t>Request</a:t>
            </a:r>
            <a:r>
              <a:rPr lang="zh-CN" altLang="zh-CN" dirty="0"/>
              <a:t>对象的</a:t>
            </a:r>
            <a:r>
              <a:rPr lang="en-US" altLang="zh-CN" dirty="0"/>
              <a:t>Form</a:t>
            </a:r>
            <a:r>
              <a:rPr lang="zh-CN" altLang="zh-CN" dirty="0"/>
              <a:t>属性来获取</a:t>
            </a:r>
            <a:r>
              <a:rPr lang="en-US" altLang="zh-CN" dirty="0"/>
              <a:t>Web</a:t>
            </a:r>
            <a:r>
              <a:rPr lang="zh-CN" altLang="zh-CN" dirty="0"/>
              <a:t>窗体中控件或变量的值。语法为：</a:t>
            </a:r>
            <a:r>
              <a:rPr lang="en-US" altLang="zh-CN" dirty="0" err="1"/>
              <a:t>Request.Form</a:t>
            </a:r>
            <a:r>
              <a:rPr lang="en-US" altLang="zh-CN" dirty="0"/>
              <a:t>[“</a:t>
            </a:r>
            <a:r>
              <a:rPr lang="zh-CN" altLang="zh-CN" dirty="0"/>
              <a:t>控件名或变量名</a:t>
            </a:r>
            <a:r>
              <a:rPr lang="en-US" altLang="zh-CN" dirty="0"/>
              <a:t>”]</a:t>
            </a:r>
            <a:r>
              <a:rPr lang="zh-CN" altLang="zh-CN" dirty="0"/>
              <a:t>，语法也可以简写为：</a:t>
            </a:r>
            <a:r>
              <a:rPr lang="en-US" altLang="zh-CN" dirty="0"/>
              <a:t>Request [“</a:t>
            </a:r>
            <a:r>
              <a:rPr lang="zh-CN" altLang="zh-CN" dirty="0"/>
              <a:t>控件名或变量名</a:t>
            </a:r>
            <a:r>
              <a:rPr lang="en-US" altLang="zh-CN" dirty="0"/>
              <a:t>”]</a:t>
            </a:r>
            <a:r>
              <a:rPr lang="zh-CN" altLang="zh-CN" dirty="0"/>
              <a:t>。</a:t>
            </a:r>
          </a:p>
          <a:p>
            <a:pPr latinLnBrk="1"/>
            <a:r>
              <a:rPr lang="zh-CN" altLang="zh-CN" dirty="0"/>
              <a:t>【例</a:t>
            </a:r>
            <a:r>
              <a:rPr lang="en-US" altLang="zh-CN" dirty="0"/>
              <a:t>6-4</a:t>
            </a:r>
            <a:r>
              <a:rPr lang="zh-CN" altLang="zh-CN" dirty="0"/>
              <a:t>】利用</a:t>
            </a:r>
            <a:r>
              <a:rPr lang="en-US" altLang="zh-CN" dirty="0"/>
              <a:t>Request</a:t>
            </a:r>
            <a:r>
              <a:rPr lang="zh-CN" altLang="zh-CN" dirty="0"/>
              <a:t>对象的</a:t>
            </a:r>
            <a:r>
              <a:rPr lang="en-US" altLang="zh-CN" dirty="0"/>
              <a:t>Form</a:t>
            </a:r>
            <a:r>
              <a:rPr lang="zh-CN" altLang="zh-CN" dirty="0"/>
              <a:t>属性实现页面间信息传递。即将页面</a:t>
            </a:r>
            <a:r>
              <a:rPr lang="en-US" altLang="zh-CN" dirty="0"/>
              <a:t>Ex6-4.aspx</a:t>
            </a:r>
            <a:r>
              <a:rPr lang="zh-CN" altLang="zh-CN" dirty="0"/>
              <a:t>中的用户名和密码传送到第二个页面</a:t>
            </a:r>
            <a:r>
              <a:rPr lang="en-US" altLang="zh-CN" dirty="0"/>
              <a:t>Ex6-4(2).aspx</a:t>
            </a:r>
            <a:r>
              <a:rPr lang="zh-CN" altLang="zh-CN" dirty="0"/>
              <a:t>，效果如图</a:t>
            </a:r>
            <a:r>
              <a:rPr lang="en-US" altLang="zh-CN" dirty="0"/>
              <a:t>6-6</a:t>
            </a:r>
            <a:r>
              <a:rPr lang="zh-CN" altLang="zh-CN" dirty="0"/>
              <a:t>所示。（</a:t>
            </a:r>
            <a:r>
              <a:rPr lang="en-US" altLang="zh-CN" dirty="0"/>
              <a:t>Ex6-4.aspx</a:t>
            </a:r>
            <a:r>
              <a:rPr lang="zh-CN" altLang="zh-CN" dirty="0"/>
              <a:t>和</a:t>
            </a:r>
            <a:r>
              <a:rPr lang="en-US" altLang="zh-CN" dirty="0"/>
              <a:t>Ex6-4(2).aspx</a:t>
            </a:r>
            <a:r>
              <a:rPr lang="zh-CN" altLang="zh-CN" dirty="0" smtClean="0"/>
              <a:t>）</a:t>
            </a:r>
            <a:endParaRPr lang="zh-CN" altLang="en-US" dirty="0"/>
          </a:p>
        </p:txBody>
      </p:sp>
    </p:spTree>
    <p:extLst>
      <p:ext uri="{BB962C8B-B14F-4D97-AF65-F5344CB8AC3E}">
        <p14:creationId xmlns:p14="http://schemas.microsoft.com/office/powerpoint/2010/main" val="1059879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altLang="zh-CN" dirty="0"/>
              <a:t>&lt;</a:t>
            </a:r>
            <a:r>
              <a:rPr lang="en-US" altLang="zh-CN" dirty="0" err="1"/>
              <a:t>asp:TextBox</a:t>
            </a:r>
            <a:r>
              <a:rPr lang="en-US" altLang="zh-CN" dirty="0"/>
              <a:t> ID="</a:t>
            </a:r>
            <a:r>
              <a:rPr lang="en-US" altLang="zh-CN" dirty="0" err="1"/>
              <a:t>txtpwd</a:t>
            </a:r>
            <a:r>
              <a:rPr lang="en-US" altLang="zh-CN" dirty="0"/>
              <a:t>" </a:t>
            </a:r>
            <a:r>
              <a:rPr lang="en-US" altLang="zh-CN" dirty="0" err="1"/>
              <a:t>runat</a:t>
            </a:r>
            <a:r>
              <a:rPr lang="en-US" altLang="zh-CN" dirty="0"/>
              <a:t>="server" </a:t>
            </a:r>
            <a:r>
              <a:rPr lang="en-US" altLang="zh-CN" dirty="0" err="1"/>
              <a:t>TextMode</a:t>
            </a:r>
            <a:r>
              <a:rPr lang="en-US" altLang="zh-CN" dirty="0"/>
              <a:t>="Password"&gt;&lt;/</a:t>
            </a:r>
            <a:r>
              <a:rPr lang="en-US" altLang="zh-CN" dirty="0" err="1"/>
              <a:t>asp:TextBox</a:t>
            </a:r>
            <a:r>
              <a:rPr lang="en-US" altLang="zh-CN" dirty="0" smtClean="0"/>
              <a:t>&gt;</a:t>
            </a:r>
          </a:p>
          <a:p>
            <a:r>
              <a:rPr lang="en-US" altLang="zh-CN" dirty="0"/>
              <a:t> &lt;</a:t>
            </a:r>
            <a:r>
              <a:rPr lang="en-US" altLang="zh-CN" dirty="0" err="1"/>
              <a:t>asp:Button</a:t>
            </a:r>
            <a:r>
              <a:rPr lang="en-US" altLang="zh-CN" dirty="0"/>
              <a:t> ID="</a:t>
            </a:r>
            <a:r>
              <a:rPr lang="en-US" altLang="zh-CN" dirty="0" err="1"/>
              <a:t>btnsend</a:t>
            </a:r>
            <a:r>
              <a:rPr lang="en-US" altLang="zh-CN" dirty="0"/>
              <a:t>" </a:t>
            </a:r>
            <a:r>
              <a:rPr lang="en-US" altLang="zh-CN" dirty="0" err="1"/>
              <a:t>runat</a:t>
            </a:r>
            <a:r>
              <a:rPr lang="en-US" altLang="zh-CN" dirty="0"/>
              <a:t>="server" Text="</a:t>
            </a:r>
            <a:r>
              <a:rPr lang="zh-CN" altLang="zh-CN" dirty="0"/>
              <a:t>提交</a:t>
            </a:r>
            <a:r>
              <a:rPr lang="en-US" altLang="zh-CN" dirty="0"/>
              <a:t>" </a:t>
            </a:r>
            <a:r>
              <a:rPr lang="en-US" altLang="zh-CN" dirty="0" err="1"/>
              <a:t>PostBackUrl</a:t>
            </a:r>
            <a:r>
              <a:rPr lang="en-US" altLang="zh-CN" dirty="0"/>
              <a:t>="~/Ex6-4(2).</a:t>
            </a:r>
            <a:r>
              <a:rPr lang="en-US" altLang="zh-CN" dirty="0" err="1"/>
              <a:t>aspx</a:t>
            </a:r>
            <a:r>
              <a:rPr lang="en-US" altLang="zh-CN" dirty="0"/>
              <a:t>" </a:t>
            </a:r>
            <a:r>
              <a:rPr lang="en-US" altLang="zh-CN" dirty="0" smtClean="0"/>
              <a:t>/&gt;</a:t>
            </a:r>
          </a:p>
          <a:p>
            <a:endParaRPr lang="en-US" altLang="zh-CN" dirty="0"/>
          </a:p>
          <a:p>
            <a:r>
              <a:rPr lang="en-US" altLang="zh-CN" dirty="0"/>
              <a:t>&lt;</a:t>
            </a:r>
            <a:r>
              <a:rPr lang="en-US" altLang="zh-CN" dirty="0" err="1"/>
              <a:t>asp:Label</a:t>
            </a:r>
            <a:r>
              <a:rPr lang="en-US" altLang="zh-CN" dirty="0"/>
              <a:t> ID="</a:t>
            </a:r>
            <a:r>
              <a:rPr lang="en-US" altLang="zh-CN" dirty="0" err="1"/>
              <a:t>lblmes</a:t>
            </a:r>
            <a:r>
              <a:rPr lang="en-US" altLang="zh-CN" dirty="0"/>
              <a:t>" </a:t>
            </a:r>
            <a:r>
              <a:rPr lang="en-US" altLang="zh-CN" dirty="0" err="1"/>
              <a:t>runat</a:t>
            </a:r>
            <a:r>
              <a:rPr lang="en-US" altLang="zh-CN" dirty="0"/>
              <a:t>="server" Text="</a:t>
            </a:r>
            <a:r>
              <a:rPr lang="zh-CN" altLang="zh-CN" dirty="0"/>
              <a:t>接收到的表单信息：</a:t>
            </a:r>
            <a:r>
              <a:rPr lang="en-US" altLang="zh-CN" dirty="0"/>
              <a:t>"&gt;&lt;/</a:t>
            </a:r>
            <a:r>
              <a:rPr lang="en-US" altLang="zh-CN" dirty="0" err="1"/>
              <a:t>asp:Label</a:t>
            </a:r>
            <a:r>
              <a:rPr lang="en-US" altLang="zh-CN" dirty="0" smtClean="0"/>
              <a:t>&gt;</a:t>
            </a:r>
          </a:p>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lblmes.Text</a:t>
            </a:r>
            <a:r>
              <a:rPr lang="en-US" altLang="zh-CN" dirty="0"/>
              <a:t> +="&lt;</a:t>
            </a:r>
            <a:r>
              <a:rPr lang="en-US" altLang="zh-CN" dirty="0" err="1"/>
              <a:t>br</a:t>
            </a:r>
            <a:r>
              <a:rPr lang="en-US" altLang="zh-CN" dirty="0"/>
              <a:t>&gt;</a:t>
            </a:r>
            <a:r>
              <a:rPr lang="zh-CN" altLang="zh-CN" dirty="0"/>
              <a:t>用户名：</a:t>
            </a:r>
            <a:r>
              <a:rPr lang="en-US" altLang="zh-CN" dirty="0"/>
              <a:t>"+ </a:t>
            </a:r>
            <a:r>
              <a:rPr lang="en-US" altLang="zh-CN" dirty="0" err="1"/>
              <a:t>Request.Form</a:t>
            </a:r>
            <a:r>
              <a:rPr lang="en-US" altLang="zh-CN" dirty="0"/>
              <a:t>["</a:t>
            </a:r>
            <a:r>
              <a:rPr lang="en-US" altLang="zh-CN" dirty="0" err="1"/>
              <a:t>txtname</a:t>
            </a:r>
            <a:r>
              <a:rPr lang="en-US" altLang="zh-CN" dirty="0"/>
              <a:t>"].</a:t>
            </a:r>
            <a:r>
              <a:rPr lang="en-US" altLang="zh-CN" dirty="0" err="1"/>
              <a:t>ToString</a:t>
            </a:r>
            <a:r>
              <a:rPr lang="en-US" altLang="zh-CN" dirty="0"/>
              <a:t>();</a:t>
            </a:r>
            <a:endParaRPr lang="zh-CN" altLang="zh-CN" dirty="0"/>
          </a:p>
          <a:p>
            <a:pPr latinLnBrk="1"/>
            <a:r>
              <a:rPr lang="en-US" altLang="zh-CN" dirty="0"/>
              <a:t>  </a:t>
            </a:r>
            <a:r>
              <a:rPr lang="en-US" altLang="zh-CN" dirty="0" err="1"/>
              <a:t>lblmes.Text</a:t>
            </a:r>
            <a:r>
              <a:rPr lang="en-US" altLang="zh-CN" dirty="0"/>
              <a:t> += "&lt;</a:t>
            </a:r>
            <a:r>
              <a:rPr lang="en-US" altLang="zh-CN" dirty="0" err="1"/>
              <a:t>br</a:t>
            </a:r>
            <a:r>
              <a:rPr lang="en-US" altLang="zh-CN" dirty="0"/>
              <a:t>&gt;</a:t>
            </a:r>
            <a:r>
              <a:rPr lang="zh-CN" altLang="zh-CN" dirty="0"/>
              <a:t>密码：</a:t>
            </a:r>
            <a:r>
              <a:rPr lang="en-US" altLang="zh-CN" dirty="0"/>
              <a:t>" + </a:t>
            </a:r>
            <a:r>
              <a:rPr lang="en-US" altLang="zh-CN" dirty="0" err="1"/>
              <a:t>Request.Form</a:t>
            </a:r>
            <a:r>
              <a:rPr lang="en-US" altLang="zh-CN" dirty="0"/>
              <a:t>["</a:t>
            </a:r>
            <a:r>
              <a:rPr lang="en-US" altLang="zh-CN" dirty="0" err="1"/>
              <a:t>txtpwd</a:t>
            </a:r>
            <a:r>
              <a:rPr lang="en-US" altLang="zh-CN" dirty="0"/>
              <a:t>"].</a:t>
            </a:r>
            <a:r>
              <a:rPr lang="en-US" altLang="zh-CN" dirty="0" err="1"/>
              <a:t>ToString</a:t>
            </a:r>
            <a:r>
              <a:rPr lang="en-US" altLang="zh-CN" dirty="0"/>
              <a:t>();</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871812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学习目标</a:t>
            </a:r>
            <a:endParaRPr lang="zh-CN" altLang="en-US" dirty="0"/>
          </a:p>
        </p:txBody>
      </p:sp>
      <p:sp>
        <p:nvSpPr>
          <p:cNvPr id="3" name="内容占位符 2"/>
          <p:cNvSpPr>
            <a:spLocks noGrp="1"/>
          </p:cNvSpPr>
          <p:nvPr>
            <p:ph idx="1"/>
          </p:nvPr>
        </p:nvSpPr>
        <p:spPr/>
        <p:txBody>
          <a:bodyPr>
            <a:normAutofit/>
          </a:bodyPr>
          <a:lstStyle/>
          <a:p>
            <a:pPr latinLnBrk="1"/>
            <a:r>
              <a:rPr lang="en-US" altLang="zh-CN" dirty="0" smtClean="0"/>
              <a:t>     </a:t>
            </a:r>
            <a:r>
              <a:rPr lang="zh-CN" altLang="zh-CN" dirty="0" smtClean="0"/>
              <a:t>通过</a:t>
            </a:r>
            <a:r>
              <a:rPr lang="zh-CN" altLang="zh-CN" dirty="0"/>
              <a:t>本章知识的学习，读者在了解</a:t>
            </a:r>
            <a:r>
              <a:rPr lang="en-US" altLang="zh-CN" dirty="0"/>
              <a:t>ASP.NET</a:t>
            </a:r>
            <a:r>
              <a:rPr lang="zh-CN" altLang="zh-CN" dirty="0"/>
              <a:t>内置对象作用的同时，理解各内置对象之间的区别，掌握常用内置对象的使用方法</a:t>
            </a:r>
            <a:r>
              <a:rPr lang="zh-CN" altLang="zh-CN" dirty="0" smtClean="0"/>
              <a:t>。</a:t>
            </a:r>
            <a:endParaRPr lang="zh-CN" altLang="zh-CN" dirty="0"/>
          </a:p>
          <a:p>
            <a:pPr marL="742950" lvl="1" indent="-285750" latinLnBrk="1">
              <a:buFont typeface="Wingdings" panose="05000000000000000000" pitchFamily="2" charset="2"/>
              <a:buChar char="l"/>
            </a:pPr>
            <a:r>
              <a:rPr lang="zh-CN" altLang="zh-CN" sz="1800" dirty="0"/>
              <a:t>理解</a:t>
            </a:r>
            <a:r>
              <a:rPr lang="en-US" altLang="zh-CN" sz="1800" dirty="0"/>
              <a:t>ASP.NET</a:t>
            </a:r>
            <a:r>
              <a:rPr lang="zh-CN" altLang="zh-CN" sz="1800" dirty="0"/>
              <a:t>常用内置对象的作用和区别。</a:t>
            </a:r>
          </a:p>
          <a:p>
            <a:pPr marL="742950" lvl="1" indent="-285750" latinLnBrk="1">
              <a:buFont typeface="Wingdings" panose="05000000000000000000" pitchFamily="2" charset="2"/>
              <a:buChar char="l"/>
            </a:pPr>
            <a:r>
              <a:rPr lang="zh-CN" altLang="zh-CN" sz="1800" dirty="0"/>
              <a:t>掌握</a:t>
            </a:r>
            <a:r>
              <a:rPr lang="en-US" altLang="zh-CN" sz="1800" dirty="0"/>
              <a:t>Response</a:t>
            </a:r>
            <a:r>
              <a:rPr lang="zh-CN" altLang="zh-CN" sz="1800" dirty="0"/>
              <a:t>对象的常用属性和方法。</a:t>
            </a:r>
          </a:p>
          <a:p>
            <a:pPr marL="742950" lvl="1" indent="-285750" latinLnBrk="1">
              <a:buFont typeface="Wingdings" panose="05000000000000000000" pitchFamily="2" charset="2"/>
              <a:buChar char="l"/>
            </a:pPr>
            <a:r>
              <a:rPr lang="zh-CN" altLang="zh-CN" sz="1800" dirty="0"/>
              <a:t>掌握</a:t>
            </a:r>
            <a:r>
              <a:rPr lang="en-US" altLang="zh-CN" sz="1800" dirty="0"/>
              <a:t>Request</a:t>
            </a:r>
            <a:r>
              <a:rPr lang="zh-CN" altLang="zh-CN" sz="1800" dirty="0"/>
              <a:t>对象的常用属性和方法，以及利用该对象实现页面传值和调用对象的方法。</a:t>
            </a:r>
          </a:p>
          <a:p>
            <a:pPr marL="742950" lvl="1" indent="-285750" latinLnBrk="1">
              <a:buFont typeface="Wingdings" panose="05000000000000000000" pitchFamily="2" charset="2"/>
              <a:buChar char="l"/>
            </a:pPr>
            <a:r>
              <a:rPr lang="zh-CN" altLang="zh-CN" sz="1800" dirty="0"/>
              <a:t>掌握</a:t>
            </a:r>
            <a:r>
              <a:rPr lang="en-US" altLang="zh-CN" sz="1800" dirty="0"/>
              <a:t>Session</a:t>
            </a:r>
            <a:r>
              <a:rPr lang="zh-CN" altLang="zh-CN" sz="1800" dirty="0"/>
              <a:t>对象在页面之间实现传值功能的方法。</a:t>
            </a:r>
          </a:p>
          <a:p>
            <a:pPr marL="742950" lvl="1" indent="-285750" latinLnBrk="1">
              <a:buFont typeface="Wingdings" panose="05000000000000000000" pitchFamily="2" charset="2"/>
              <a:buChar char="l"/>
            </a:pPr>
            <a:r>
              <a:rPr lang="zh-CN" altLang="zh-CN" sz="1800" dirty="0"/>
              <a:t>了解</a:t>
            </a:r>
            <a:r>
              <a:rPr lang="en-US" altLang="zh-CN" sz="1800" dirty="0"/>
              <a:t>Application</a:t>
            </a:r>
            <a:r>
              <a:rPr lang="zh-CN" altLang="zh-CN" sz="1800" dirty="0"/>
              <a:t>对象，以及其使用方法。</a:t>
            </a:r>
          </a:p>
          <a:p>
            <a:pPr marL="742950" lvl="1" indent="-285750" latinLnBrk="1">
              <a:buFont typeface="Wingdings" panose="05000000000000000000" pitchFamily="2" charset="2"/>
              <a:buChar char="l"/>
            </a:pPr>
            <a:r>
              <a:rPr lang="zh-CN" altLang="zh-CN" sz="1800" dirty="0"/>
              <a:t>了解</a:t>
            </a:r>
            <a:r>
              <a:rPr lang="en-US" altLang="zh-CN" sz="1800" dirty="0"/>
              <a:t>Cookie</a:t>
            </a:r>
            <a:r>
              <a:rPr lang="zh-CN" altLang="zh-CN" sz="1800" dirty="0"/>
              <a:t>对象，以及其使用方法。</a:t>
            </a:r>
          </a:p>
          <a:p>
            <a:endParaRPr lang="zh-CN" altLang="en-US" dirty="0"/>
          </a:p>
        </p:txBody>
      </p:sp>
    </p:spTree>
    <p:extLst>
      <p:ext uri="{BB962C8B-B14F-4D97-AF65-F5344CB8AC3E}">
        <p14:creationId xmlns:p14="http://schemas.microsoft.com/office/powerpoint/2010/main" val="12548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3. </a:t>
            </a:r>
            <a:r>
              <a:rPr lang="en-US" altLang="zh-CN" dirty="0" err="1"/>
              <a:t>QueryString</a:t>
            </a:r>
            <a:r>
              <a:rPr lang="zh-CN" altLang="zh-CN" dirty="0"/>
              <a:t>属性</a:t>
            </a:r>
          </a:p>
          <a:p>
            <a:pPr latinLnBrk="1"/>
            <a:r>
              <a:rPr lang="en-US" altLang="zh-CN" dirty="0" smtClean="0"/>
              <a:t>      </a:t>
            </a:r>
            <a:r>
              <a:rPr lang="zh-CN" altLang="en-US" dirty="0" smtClean="0"/>
              <a:t>上面</a:t>
            </a:r>
            <a:r>
              <a:rPr lang="zh-CN" altLang="zh-CN" dirty="0" smtClean="0"/>
              <a:t>使用</a:t>
            </a:r>
            <a:r>
              <a:rPr lang="zh-CN" altLang="zh-CN" dirty="0"/>
              <a:t>了</a:t>
            </a:r>
            <a:r>
              <a:rPr lang="en-US" altLang="zh-CN" dirty="0"/>
              <a:t>Request</a:t>
            </a:r>
            <a:r>
              <a:rPr lang="zh-CN" altLang="zh-CN" dirty="0"/>
              <a:t>对象的</a:t>
            </a:r>
            <a:r>
              <a:rPr lang="en-US" altLang="zh-CN" dirty="0"/>
              <a:t>Form</a:t>
            </a:r>
            <a:r>
              <a:rPr lang="zh-CN" altLang="zh-CN" dirty="0"/>
              <a:t>属性传递了用户信息，属于页面间参数传递的隐式传递，即</a:t>
            </a:r>
            <a:r>
              <a:rPr lang="en-US" altLang="zh-CN" dirty="0"/>
              <a:t>post</a:t>
            </a:r>
            <a:r>
              <a:rPr lang="zh-CN" altLang="zh-CN" dirty="0"/>
              <a:t>方法。除此之外，还可以使用</a:t>
            </a:r>
            <a:r>
              <a:rPr lang="en-US" altLang="zh-CN" dirty="0"/>
              <a:t>get</a:t>
            </a:r>
            <a:r>
              <a:rPr lang="zh-CN" altLang="zh-CN" dirty="0"/>
              <a:t>方法显式传递参数。</a:t>
            </a:r>
          </a:p>
          <a:p>
            <a:pPr latinLnBrk="1"/>
            <a:r>
              <a:rPr lang="en-US" altLang="zh-CN" dirty="0" smtClean="0"/>
              <a:t>        </a:t>
            </a:r>
            <a:r>
              <a:rPr lang="zh-CN" altLang="zh-CN" dirty="0" smtClean="0"/>
              <a:t>使用</a:t>
            </a:r>
            <a:r>
              <a:rPr lang="en-US" altLang="zh-CN" dirty="0"/>
              <a:t>get</a:t>
            </a:r>
            <a:r>
              <a:rPr lang="zh-CN" altLang="zh-CN" dirty="0"/>
              <a:t>方法时，需要使用</a:t>
            </a:r>
            <a:r>
              <a:rPr lang="en-US" altLang="zh-CN" dirty="0" err="1"/>
              <a:t>QueryString</a:t>
            </a:r>
            <a:r>
              <a:rPr lang="zh-CN" altLang="zh-CN" dirty="0"/>
              <a:t>属性来获取标识在</a:t>
            </a:r>
            <a:r>
              <a:rPr lang="en-US" altLang="zh-CN" dirty="0"/>
              <a:t>URL</a:t>
            </a:r>
            <a:r>
              <a:rPr lang="zh-CN" altLang="zh-CN" dirty="0"/>
              <a:t>后面的所有返回的变量及值，使用方法为：</a:t>
            </a:r>
            <a:r>
              <a:rPr lang="en-US" altLang="zh-CN" dirty="0" err="1"/>
              <a:t>Request.QueryString</a:t>
            </a:r>
            <a:r>
              <a:rPr lang="en-US" altLang="zh-CN" dirty="0"/>
              <a:t>[“</a:t>
            </a:r>
            <a:r>
              <a:rPr lang="zh-CN" altLang="zh-CN" dirty="0"/>
              <a:t>变量名称</a:t>
            </a:r>
            <a:r>
              <a:rPr lang="en-US" altLang="zh-CN" dirty="0"/>
              <a:t>”]</a:t>
            </a:r>
            <a:r>
              <a:rPr lang="zh-CN" altLang="zh-CN" dirty="0"/>
              <a:t>。例如，当客户端</a:t>
            </a:r>
            <a:r>
              <a:rPr lang="en-US" altLang="zh-CN" dirty="0"/>
              <a:t>URL</a:t>
            </a:r>
            <a:r>
              <a:rPr lang="zh-CN" altLang="zh-CN" dirty="0"/>
              <a:t>发出“</a:t>
            </a:r>
            <a:r>
              <a:rPr lang="en-US" altLang="zh-CN" dirty="0"/>
              <a:t>http://news.aspx?nid=12&amp;nkey=</a:t>
            </a:r>
            <a:r>
              <a:rPr lang="zh-CN" altLang="zh-CN" dirty="0"/>
              <a:t>公司”请求时，利用</a:t>
            </a:r>
            <a:r>
              <a:rPr lang="en-US" altLang="zh-CN" dirty="0" err="1"/>
              <a:t>QueryString</a:t>
            </a:r>
            <a:r>
              <a:rPr lang="zh-CN" altLang="zh-CN" dirty="0"/>
              <a:t>属性就会获取</a:t>
            </a:r>
            <a:r>
              <a:rPr lang="en-US" altLang="zh-CN" dirty="0" err="1"/>
              <a:t>nid</a:t>
            </a:r>
            <a:r>
              <a:rPr lang="zh-CN" altLang="zh-CN" dirty="0"/>
              <a:t>和</a:t>
            </a:r>
            <a:r>
              <a:rPr lang="en-US" altLang="zh-CN" dirty="0" err="1"/>
              <a:t>nkey</a:t>
            </a:r>
            <a:r>
              <a:rPr lang="zh-CN" altLang="zh-CN" dirty="0"/>
              <a:t>两个变量的值。</a:t>
            </a:r>
          </a:p>
          <a:p>
            <a:endParaRPr lang="zh-CN" altLang="en-US" dirty="0"/>
          </a:p>
        </p:txBody>
      </p:sp>
    </p:spTree>
    <p:extLst>
      <p:ext uri="{BB962C8B-B14F-4D97-AF65-F5344CB8AC3E}">
        <p14:creationId xmlns:p14="http://schemas.microsoft.com/office/powerpoint/2010/main" val="2405914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zh-CN" dirty="0"/>
              <a:t>【例</a:t>
            </a:r>
            <a:r>
              <a:rPr lang="en-US" altLang="zh-CN" dirty="0"/>
              <a:t>6-5</a:t>
            </a:r>
            <a:r>
              <a:rPr lang="zh-CN" altLang="zh-CN" dirty="0"/>
              <a:t>】利用</a:t>
            </a:r>
            <a:r>
              <a:rPr lang="en-US" altLang="zh-CN" dirty="0"/>
              <a:t>Request</a:t>
            </a:r>
            <a:r>
              <a:rPr lang="zh-CN" altLang="zh-CN" dirty="0"/>
              <a:t>对象的</a:t>
            </a:r>
            <a:r>
              <a:rPr lang="en-US" altLang="zh-CN" dirty="0" err="1"/>
              <a:t>QueryString</a:t>
            </a:r>
            <a:r>
              <a:rPr lang="zh-CN" altLang="zh-CN" dirty="0"/>
              <a:t>属性实现页面间信息传递。单击页面</a:t>
            </a:r>
            <a:r>
              <a:rPr lang="en-US" altLang="zh-CN" dirty="0"/>
              <a:t>Ex6-5.aspx</a:t>
            </a:r>
            <a:r>
              <a:rPr lang="zh-CN" altLang="zh-CN" dirty="0"/>
              <a:t>中的超链接，将页面转到</a:t>
            </a:r>
            <a:r>
              <a:rPr lang="en-US" altLang="zh-CN" dirty="0"/>
              <a:t>Ex6-5(2).aspx</a:t>
            </a:r>
            <a:r>
              <a:rPr lang="zh-CN" altLang="zh-CN" dirty="0"/>
              <a:t>，并获取</a:t>
            </a:r>
            <a:r>
              <a:rPr lang="en-US" altLang="zh-CN" dirty="0"/>
              <a:t>Ex6-5.aspx</a:t>
            </a:r>
            <a:r>
              <a:rPr lang="zh-CN" altLang="zh-CN" dirty="0"/>
              <a:t>显式传递过来的两个变量的值，效果如图</a:t>
            </a:r>
            <a:r>
              <a:rPr lang="en-US" altLang="zh-CN" dirty="0"/>
              <a:t>6-7</a:t>
            </a:r>
            <a:r>
              <a:rPr lang="zh-CN" altLang="zh-CN" dirty="0"/>
              <a:t>所示。（</a:t>
            </a:r>
            <a:r>
              <a:rPr lang="en-US" altLang="zh-CN" dirty="0"/>
              <a:t>Ex6-5.aspx</a:t>
            </a:r>
            <a:r>
              <a:rPr lang="zh-CN" altLang="zh-CN" dirty="0"/>
              <a:t>和</a:t>
            </a:r>
            <a:r>
              <a:rPr lang="en-US" altLang="zh-CN" dirty="0"/>
              <a:t>Ex6-5(2).aspx</a:t>
            </a:r>
            <a:r>
              <a:rPr lang="zh-CN" altLang="zh-CN" dirty="0"/>
              <a:t>）</a:t>
            </a:r>
          </a:p>
          <a:p>
            <a:r>
              <a:rPr lang="en-US" altLang="zh-CN" dirty="0"/>
              <a:t> &lt;a </a:t>
            </a:r>
            <a:r>
              <a:rPr lang="en-US" altLang="zh-CN" dirty="0" err="1"/>
              <a:t>href</a:t>
            </a:r>
            <a:r>
              <a:rPr lang="en-US" altLang="zh-CN" dirty="0"/>
              <a:t>="Ex6-5(2).</a:t>
            </a:r>
            <a:r>
              <a:rPr lang="en-US" altLang="zh-CN" dirty="0" err="1"/>
              <a:t>aspx?name</a:t>
            </a:r>
            <a:r>
              <a:rPr lang="en-US" altLang="zh-CN" dirty="0"/>
              <a:t>=</a:t>
            </a:r>
            <a:r>
              <a:rPr lang="zh-CN" altLang="zh-CN" dirty="0"/>
              <a:t>张明明</a:t>
            </a:r>
            <a:r>
              <a:rPr lang="en-US" altLang="zh-CN" dirty="0"/>
              <a:t>&amp;key=zmm123"&gt;</a:t>
            </a:r>
            <a:r>
              <a:rPr lang="zh-CN" altLang="zh-CN" dirty="0"/>
              <a:t>转到下一个页面</a:t>
            </a:r>
            <a:r>
              <a:rPr lang="en-US" altLang="zh-CN" dirty="0"/>
              <a:t>&lt;/a</a:t>
            </a:r>
            <a:r>
              <a:rPr lang="en-US" altLang="zh-CN" dirty="0" smtClean="0"/>
              <a:t>&gt;</a:t>
            </a:r>
          </a:p>
          <a:p>
            <a:endParaRPr lang="en-US" altLang="zh-CN" dirty="0"/>
          </a:p>
          <a:p>
            <a:pPr latinLnBrk="1"/>
            <a:r>
              <a:rPr lang="en-US" altLang="zh-CN" dirty="0"/>
              <a:t> &lt;div&gt;</a:t>
            </a:r>
            <a:endParaRPr lang="zh-CN" altLang="zh-CN" dirty="0"/>
          </a:p>
          <a:p>
            <a:pPr latinLnBrk="1"/>
            <a:r>
              <a:rPr lang="en-US" altLang="zh-CN" dirty="0"/>
              <a:t>        </a:t>
            </a:r>
            <a:r>
              <a:rPr lang="zh-CN" altLang="zh-CN" dirty="0"/>
              <a:t>接收参数信息如下：</a:t>
            </a:r>
            <a:r>
              <a:rPr lang="en-US" altLang="zh-CN" dirty="0"/>
              <a:t>&lt;</a:t>
            </a:r>
            <a:r>
              <a:rPr lang="en-US" altLang="zh-CN" dirty="0" err="1"/>
              <a:t>br</a:t>
            </a:r>
            <a:r>
              <a:rPr lang="en-US" altLang="zh-CN" dirty="0"/>
              <a:t> /&gt;</a:t>
            </a:r>
            <a:endParaRPr lang="zh-CN" altLang="zh-CN" dirty="0"/>
          </a:p>
          <a:p>
            <a:pPr latinLnBrk="1"/>
            <a:r>
              <a:rPr lang="en-US" altLang="zh-CN" dirty="0"/>
              <a:t>        name</a:t>
            </a:r>
            <a:r>
              <a:rPr lang="zh-CN" altLang="zh-CN" dirty="0"/>
              <a:t>的值：</a:t>
            </a:r>
            <a:r>
              <a:rPr lang="en-US" altLang="zh-CN" dirty="0"/>
              <a:t>&lt;</a:t>
            </a:r>
            <a:r>
              <a:rPr lang="en-US" altLang="zh-CN" dirty="0" err="1"/>
              <a:t>asp:Label</a:t>
            </a:r>
            <a:r>
              <a:rPr lang="en-US" altLang="zh-CN" dirty="0"/>
              <a:t> ID="</a:t>
            </a:r>
            <a:r>
              <a:rPr lang="en-US" altLang="zh-CN" dirty="0" err="1"/>
              <a:t>lblname</a:t>
            </a:r>
            <a:r>
              <a:rPr lang="en-US" altLang="zh-CN" dirty="0"/>
              <a:t>" </a:t>
            </a:r>
            <a:r>
              <a:rPr lang="en-US" altLang="zh-CN" dirty="0" err="1"/>
              <a:t>runat</a:t>
            </a:r>
            <a:r>
              <a:rPr lang="en-US" altLang="zh-CN" dirty="0"/>
              <a:t>="server" Text=""&gt;&lt;/</a:t>
            </a:r>
            <a:r>
              <a:rPr lang="en-US" altLang="zh-CN" dirty="0" err="1"/>
              <a:t>asp:Label</a:t>
            </a:r>
            <a:r>
              <a:rPr lang="en-US" altLang="zh-CN" dirty="0"/>
              <a:t>&gt;</a:t>
            </a:r>
            <a:endParaRPr lang="zh-CN" altLang="zh-CN" dirty="0"/>
          </a:p>
          <a:p>
            <a:pPr latinLnBrk="1"/>
            <a:r>
              <a:rPr lang="en-US" altLang="zh-CN" dirty="0" smtClean="0"/>
              <a:t>        key</a:t>
            </a:r>
            <a:r>
              <a:rPr lang="zh-CN" altLang="zh-CN" dirty="0"/>
              <a:t>的值：</a:t>
            </a:r>
            <a:r>
              <a:rPr lang="en-US" altLang="zh-CN" dirty="0"/>
              <a:t>&lt;</a:t>
            </a:r>
            <a:r>
              <a:rPr lang="en-US" altLang="zh-CN" dirty="0" err="1"/>
              <a:t>asp:Label</a:t>
            </a:r>
            <a:r>
              <a:rPr lang="en-US" altLang="zh-CN" dirty="0"/>
              <a:t> ID="</a:t>
            </a:r>
            <a:r>
              <a:rPr lang="en-US" altLang="zh-CN" dirty="0" err="1"/>
              <a:t>lblkey</a:t>
            </a:r>
            <a:r>
              <a:rPr lang="en-US" altLang="zh-CN" dirty="0"/>
              <a:t>" </a:t>
            </a:r>
            <a:r>
              <a:rPr lang="en-US" altLang="zh-CN" dirty="0" err="1"/>
              <a:t>runat</a:t>
            </a:r>
            <a:r>
              <a:rPr lang="en-US" altLang="zh-CN" dirty="0"/>
              <a:t>="server" Text=""&gt;&lt;/</a:t>
            </a:r>
            <a:r>
              <a:rPr lang="en-US" altLang="zh-CN" dirty="0" err="1"/>
              <a:t>asp:Label</a:t>
            </a:r>
            <a:r>
              <a:rPr lang="en-US" altLang="zh-CN" dirty="0"/>
              <a:t>&gt;</a:t>
            </a:r>
            <a:endParaRPr lang="zh-CN" altLang="zh-CN" dirty="0"/>
          </a:p>
          <a:p>
            <a:pPr latinLnBrk="1"/>
            <a:r>
              <a:rPr lang="en-US" altLang="zh-CN" dirty="0" smtClean="0"/>
              <a:t>&lt;/</a:t>
            </a:r>
            <a:r>
              <a:rPr lang="en-US" altLang="zh-CN" dirty="0"/>
              <a:t>div</a:t>
            </a:r>
            <a:r>
              <a:rPr lang="en-US" altLang="zh-CN" dirty="0" smtClean="0"/>
              <a:t>&gt;</a:t>
            </a:r>
            <a:endParaRPr lang="zh-CN" altLang="en-US" dirty="0"/>
          </a:p>
        </p:txBody>
      </p:sp>
    </p:spTree>
    <p:extLst>
      <p:ext uri="{BB962C8B-B14F-4D97-AF65-F5344CB8AC3E}">
        <p14:creationId xmlns:p14="http://schemas.microsoft.com/office/powerpoint/2010/main" val="2998326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lblname.Text</a:t>
            </a:r>
            <a:r>
              <a:rPr lang="en-US" altLang="zh-CN" dirty="0"/>
              <a:t> = </a:t>
            </a:r>
            <a:r>
              <a:rPr lang="en-US" altLang="zh-CN" dirty="0" err="1"/>
              <a:t>Request.QueryString</a:t>
            </a:r>
            <a:r>
              <a:rPr lang="en-US" altLang="zh-CN" dirty="0"/>
              <a:t>["name"];</a:t>
            </a:r>
            <a:endParaRPr lang="zh-CN" altLang="zh-CN" dirty="0"/>
          </a:p>
          <a:p>
            <a:pPr latinLnBrk="1"/>
            <a:r>
              <a:rPr lang="en-US" altLang="zh-CN" dirty="0"/>
              <a:t>    </a:t>
            </a:r>
            <a:r>
              <a:rPr lang="en-US" altLang="zh-CN" dirty="0" err="1"/>
              <a:t>lblkey.Text</a:t>
            </a:r>
            <a:r>
              <a:rPr lang="en-US" altLang="zh-CN" dirty="0"/>
              <a:t> = </a:t>
            </a:r>
            <a:r>
              <a:rPr lang="en-US" altLang="zh-CN" dirty="0" err="1"/>
              <a:t>Request.QueryString</a:t>
            </a:r>
            <a:r>
              <a:rPr lang="en-US" altLang="zh-CN" dirty="0"/>
              <a:t>["key"];</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15982865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Session</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Session</a:t>
            </a:r>
            <a:r>
              <a:rPr lang="zh-CN" altLang="zh-CN" dirty="0"/>
              <a:t>对象由</a:t>
            </a:r>
            <a:r>
              <a:rPr lang="en-US" altLang="zh-CN" dirty="0" err="1"/>
              <a:t>System.Web.SessionState</a:t>
            </a:r>
            <a:r>
              <a:rPr lang="zh-CN" altLang="zh-CN" dirty="0"/>
              <a:t>类实现，主要用于记载特定用户信息。用户对页面进行访问时，</a:t>
            </a:r>
            <a:r>
              <a:rPr lang="en-US" altLang="zh-CN" dirty="0"/>
              <a:t>ASP.NET</a:t>
            </a:r>
            <a:r>
              <a:rPr lang="zh-CN" altLang="zh-CN" dirty="0"/>
              <a:t>应用程序会为每一个用户分配一个</a:t>
            </a:r>
            <a:r>
              <a:rPr lang="en-US" altLang="zh-CN" dirty="0"/>
              <a:t>Session</a:t>
            </a:r>
            <a:r>
              <a:rPr lang="zh-CN" altLang="zh-CN" dirty="0"/>
              <a:t>对象，即不同用户拥有各自不同的</a:t>
            </a:r>
            <a:r>
              <a:rPr lang="en-US" altLang="zh-CN" dirty="0"/>
              <a:t>Session</a:t>
            </a:r>
            <a:r>
              <a:rPr lang="zh-CN" altLang="zh-CN" dirty="0"/>
              <a:t>对象。由于</a:t>
            </a:r>
            <a:r>
              <a:rPr lang="en-US" altLang="zh-CN" dirty="0"/>
              <a:t>Session</a:t>
            </a:r>
            <a:r>
              <a:rPr lang="zh-CN" altLang="zh-CN" dirty="0"/>
              <a:t>对象可以在网站的任意一个页面进行访问，所以常用于存储需要跨页面使用的信息。</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348575692"/>
              </p:ext>
            </p:extLst>
          </p:nvPr>
        </p:nvGraphicFramePr>
        <p:xfrm>
          <a:off x="1482436" y="3754582"/>
          <a:ext cx="7038109" cy="2563092"/>
        </p:xfrm>
        <a:graphic>
          <a:graphicData uri="http://schemas.openxmlformats.org/drawingml/2006/table">
            <a:tbl>
              <a:tblPr firstRow="1" firstCol="1" bandRow="1">
                <a:tableStyleId>{5C22544A-7EE6-4342-B048-85BDC9FD1C3A}</a:tableStyleId>
              </a:tblPr>
              <a:tblGrid>
                <a:gridCol w="1594259"/>
                <a:gridCol w="5443850"/>
              </a:tblGrid>
              <a:tr h="578763">
                <a:tc>
                  <a:txBody>
                    <a:bodyPr/>
                    <a:lstStyle/>
                    <a:p>
                      <a:pPr algn="ctr" latinLnBrk="1">
                        <a:lnSpc>
                          <a:spcPct val="150000"/>
                        </a:lnSpc>
                        <a:spcAft>
                          <a:spcPts val="0"/>
                        </a:spcAft>
                      </a:pPr>
                      <a:r>
                        <a:rPr lang="zh-CN" sz="2000" kern="100">
                          <a:effectLst/>
                        </a:rPr>
                        <a:t>名 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000" kern="100">
                          <a:effectLst/>
                        </a:rPr>
                        <a:t>说</a:t>
                      </a:r>
                      <a:r>
                        <a:rPr lang="en-US" sz="2000" kern="100">
                          <a:effectLst/>
                        </a:rPr>
                        <a:t>    </a:t>
                      </a:r>
                      <a:r>
                        <a:rPr lang="zh-CN" sz="2000" kern="100">
                          <a:effectLst/>
                        </a:rPr>
                        <a:t>明</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6082">
                <a:tc>
                  <a:txBody>
                    <a:bodyPr/>
                    <a:lstStyle/>
                    <a:p>
                      <a:pPr algn="ctr" latinLnBrk="1">
                        <a:lnSpc>
                          <a:spcPct val="150000"/>
                        </a:lnSpc>
                        <a:spcAft>
                          <a:spcPts val="0"/>
                        </a:spcAft>
                      </a:pPr>
                      <a:r>
                        <a:rPr lang="en-US" sz="1600" kern="100">
                          <a:effectLst/>
                        </a:rPr>
                        <a:t>SessionID</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获取会话唯一标识符，存储用户的</a:t>
                      </a:r>
                      <a:r>
                        <a:rPr lang="en-US" sz="1600" kern="100">
                          <a:effectLst/>
                        </a:rPr>
                        <a:t>SessionID</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992165">
                <a:tc>
                  <a:txBody>
                    <a:bodyPr/>
                    <a:lstStyle/>
                    <a:p>
                      <a:pPr algn="ctr" latinLnBrk="1">
                        <a:lnSpc>
                          <a:spcPct val="150000"/>
                        </a:lnSpc>
                        <a:spcAft>
                          <a:spcPts val="0"/>
                        </a:spcAft>
                      </a:pPr>
                      <a:r>
                        <a:rPr lang="en-US" sz="1600" kern="100">
                          <a:effectLst/>
                        </a:rPr>
                        <a:t>Timeout</a:t>
                      </a:r>
                      <a:r>
                        <a:rPr lang="zh-CN" sz="1600" kern="100">
                          <a:effectLst/>
                        </a:rPr>
                        <a:t>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a:effectLst/>
                        </a:rPr>
                        <a:t>获取并设置在会话状态提供程序终止会话之前各请求之间所允许的时间（以分钟</a:t>
                      </a:r>
                      <a:r>
                        <a:rPr lang="en-US" sz="1600" kern="100">
                          <a:effectLst/>
                        </a:rPr>
                        <a:t>min</a:t>
                      </a:r>
                      <a:r>
                        <a:rPr lang="zh-CN" sz="1600" kern="100">
                          <a:effectLst/>
                        </a:rPr>
                        <a:t>为单位），默认为</a:t>
                      </a:r>
                      <a:r>
                        <a:rPr lang="en-US" sz="1600" kern="100">
                          <a:effectLst/>
                        </a:rPr>
                        <a:t>20</a:t>
                      </a:r>
                      <a:r>
                        <a:rPr lang="zh-CN" sz="1600" kern="100">
                          <a:effectLst/>
                        </a:rPr>
                        <a:t>分钟</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96082">
                <a:tc>
                  <a:txBody>
                    <a:bodyPr/>
                    <a:lstStyle/>
                    <a:p>
                      <a:pPr algn="ctr" latinLnBrk="1">
                        <a:lnSpc>
                          <a:spcPct val="150000"/>
                        </a:lnSpc>
                        <a:spcAft>
                          <a:spcPts val="0"/>
                        </a:spcAft>
                      </a:pPr>
                      <a:r>
                        <a:rPr lang="en-US" sz="1600" kern="100">
                          <a:effectLst/>
                        </a:rPr>
                        <a:t>Abandon</a:t>
                      </a:r>
                      <a:r>
                        <a:rPr lang="zh-CN" sz="1600" kern="100">
                          <a:effectLst/>
                        </a:rPr>
                        <a:t>方法</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取消当前会话，清除</a:t>
                      </a:r>
                      <a:r>
                        <a:rPr lang="en-US" sz="1600" kern="100" dirty="0">
                          <a:effectLst/>
                        </a:rPr>
                        <a:t>Session</a:t>
                      </a:r>
                      <a:r>
                        <a:rPr lang="zh-CN" sz="1600" kern="100" dirty="0">
                          <a:effectLst/>
                        </a:rPr>
                        <a:t>对象</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158354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6-6</a:t>
            </a:r>
            <a:r>
              <a:rPr lang="zh-CN" altLang="zh-CN" dirty="0"/>
              <a:t>】利用</a:t>
            </a:r>
            <a:r>
              <a:rPr lang="en-US" altLang="zh-CN" dirty="0"/>
              <a:t>Session</a:t>
            </a:r>
            <a:r>
              <a:rPr lang="zh-CN" altLang="zh-CN" dirty="0"/>
              <a:t>对象实现网站后台登录的身份验证。在第一个页面中，用户输入用户名和密码，点击“后台管理”按钮后，将用户名和密码信息保存至</a:t>
            </a:r>
            <a:r>
              <a:rPr lang="en-US" altLang="zh-CN" dirty="0"/>
              <a:t>Session</a:t>
            </a:r>
            <a:r>
              <a:rPr lang="zh-CN" altLang="zh-CN" dirty="0"/>
              <a:t>对象中。在第二个页面中先利用</a:t>
            </a:r>
            <a:r>
              <a:rPr lang="en-US" altLang="zh-CN" dirty="0"/>
              <a:t>Session[“user”]</a:t>
            </a:r>
            <a:r>
              <a:rPr lang="zh-CN" altLang="zh-CN" dirty="0"/>
              <a:t>来判断用户是否已登录，若登录则出现“用户注销”按钮；否则出现无权访问的提示。同时，单击“用户注销”按钮实现</a:t>
            </a:r>
            <a:r>
              <a:rPr lang="en-US" altLang="zh-CN" dirty="0"/>
              <a:t>Session</a:t>
            </a:r>
            <a:r>
              <a:rPr lang="zh-CN" altLang="zh-CN" dirty="0"/>
              <a:t>对象信息清除，效果如图</a:t>
            </a:r>
            <a:r>
              <a:rPr lang="en-US" altLang="zh-CN" dirty="0"/>
              <a:t>6-8</a:t>
            </a:r>
            <a:r>
              <a:rPr lang="zh-CN" altLang="zh-CN" dirty="0"/>
              <a:t>所示。（</a:t>
            </a:r>
            <a:r>
              <a:rPr lang="en-US" altLang="zh-CN" dirty="0"/>
              <a:t>Ex6-6.aspx</a:t>
            </a:r>
            <a:r>
              <a:rPr lang="zh-CN" altLang="zh-CN" dirty="0"/>
              <a:t>和</a:t>
            </a:r>
            <a:r>
              <a:rPr lang="en-US" altLang="zh-CN" dirty="0"/>
              <a:t>Ex6-6(2).aspx</a:t>
            </a:r>
            <a:r>
              <a:rPr lang="zh-CN" altLang="zh-CN" dirty="0"/>
              <a:t>）</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367" y="4002740"/>
            <a:ext cx="4295775" cy="2686050"/>
          </a:xfrm>
          <a:prstGeom prst="rect">
            <a:avLst/>
          </a:prstGeom>
        </p:spPr>
      </p:pic>
    </p:spTree>
    <p:extLst>
      <p:ext uri="{BB962C8B-B14F-4D97-AF65-F5344CB8AC3E}">
        <p14:creationId xmlns:p14="http://schemas.microsoft.com/office/powerpoint/2010/main" val="2192657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 &lt;div&gt;</a:t>
            </a:r>
            <a:endParaRPr lang="zh-CN" altLang="zh-CN" dirty="0"/>
          </a:p>
          <a:p>
            <a:pPr latinLnBrk="1"/>
            <a:r>
              <a:rPr lang="en-US" altLang="zh-CN" dirty="0"/>
              <a:t>        </a:t>
            </a:r>
            <a:r>
              <a:rPr lang="zh-CN" altLang="zh-CN" dirty="0"/>
              <a:t>用户名：</a:t>
            </a:r>
            <a:r>
              <a:rPr lang="en-US" altLang="zh-CN" dirty="0"/>
              <a:t>&lt;</a:t>
            </a:r>
            <a:r>
              <a:rPr lang="en-US" altLang="zh-CN" dirty="0" err="1"/>
              <a:t>asp:TextBox</a:t>
            </a:r>
            <a:r>
              <a:rPr lang="en-US" altLang="zh-CN" dirty="0"/>
              <a:t> ID="</a:t>
            </a:r>
            <a:r>
              <a:rPr lang="en-US" altLang="zh-CN" dirty="0" err="1"/>
              <a:t>txtname</a:t>
            </a:r>
            <a:r>
              <a:rPr lang="en-US" altLang="zh-CN" dirty="0"/>
              <a:t>" </a:t>
            </a:r>
            <a:r>
              <a:rPr lang="en-US" altLang="zh-CN" dirty="0" err="1"/>
              <a:t>runat</a:t>
            </a:r>
            <a:r>
              <a:rPr lang="en-US" altLang="zh-CN" dirty="0"/>
              <a:t>="server" Width="80px"&gt;&lt;/</a:t>
            </a:r>
            <a:r>
              <a:rPr lang="en-US" altLang="zh-CN" dirty="0" err="1"/>
              <a:t>asp:TextBox</a:t>
            </a:r>
            <a:r>
              <a:rPr lang="en-US" altLang="zh-CN" dirty="0"/>
              <a:t>&gt;</a:t>
            </a:r>
            <a:endParaRPr lang="zh-CN" altLang="zh-CN" dirty="0"/>
          </a:p>
          <a:p>
            <a:pPr latinLnBrk="1"/>
            <a:r>
              <a:rPr lang="en-US" altLang="zh-CN" dirty="0" smtClean="0"/>
              <a:t>        &lt;</a:t>
            </a:r>
            <a:r>
              <a:rPr lang="en-US" altLang="zh-CN" dirty="0" err="1" smtClean="0"/>
              <a:t>br</a:t>
            </a:r>
            <a:r>
              <a:rPr lang="en-US" altLang="zh-CN" dirty="0" smtClean="0"/>
              <a:t> /&gt;</a:t>
            </a:r>
            <a:endParaRPr lang="zh-CN" altLang="zh-CN" dirty="0" smtClean="0"/>
          </a:p>
          <a:p>
            <a:pPr latinLnBrk="1"/>
            <a:r>
              <a:rPr lang="en-US" altLang="zh-CN" dirty="0" smtClean="0"/>
              <a:t>        </a:t>
            </a:r>
            <a:r>
              <a:rPr lang="zh-CN" altLang="zh-CN" dirty="0" smtClean="0"/>
              <a:t>密码：</a:t>
            </a:r>
            <a:r>
              <a:rPr lang="en-US" altLang="zh-CN" dirty="0" smtClean="0"/>
              <a:t>&lt;</a:t>
            </a:r>
            <a:r>
              <a:rPr lang="en-US" altLang="zh-CN" dirty="0" err="1" smtClean="0"/>
              <a:t>asp:TextBox</a:t>
            </a:r>
            <a:r>
              <a:rPr lang="en-US" altLang="zh-CN" dirty="0" smtClean="0"/>
              <a:t> ID="</a:t>
            </a:r>
            <a:r>
              <a:rPr lang="en-US" altLang="zh-CN" dirty="0" err="1" smtClean="0"/>
              <a:t>txtpwd</a:t>
            </a:r>
            <a:r>
              <a:rPr lang="en-US" altLang="zh-CN" dirty="0" smtClean="0"/>
              <a:t>" </a:t>
            </a:r>
            <a:r>
              <a:rPr lang="en-US" altLang="zh-CN" dirty="0" err="1" smtClean="0"/>
              <a:t>runat</a:t>
            </a:r>
            <a:r>
              <a:rPr lang="en-US" altLang="zh-CN" dirty="0" smtClean="0"/>
              <a:t>="server" </a:t>
            </a:r>
            <a:r>
              <a:rPr lang="en-US" altLang="zh-CN" dirty="0" err="1" smtClean="0"/>
              <a:t>TextMode</a:t>
            </a:r>
            <a:r>
              <a:rPr lang="en-US" altLang="zh-CN" dirty="0" smtClean="0"/>
              <a:t>="Password"&gt;&lt;/</a:t>
            </a:r>
            <a:r>
              <a:rPr lang="en-US" altLang="zh-CN" dirty="0" err="1" smtClean="0"/>
              <a:t>asp:TextBox</a:t>
            </a:r>
            <a:r>
              <a:rPr lang="en-US" altLang="zh-CN" dirty="0" smtClean="0"/>
              <a:t>&gt;</a:t>
            </a:r>
            <a:endParaRPr lang="zh-CN" altLang="zh-CN" dirty="0" smtClean="0"/>
          </a:p>
          <a:p>
            <a:pPr latinLnBrk="1"/>
            <a:r>
              <a:rPr lang="en-US" altLang="zh-CN" dirty="0" smtClean="0"/>
              <a:t>        &lt;</a:t>
            </a:r>
            <a:r>
              <a:rPr lang="en-US" altLang="zh-CN" dirty="0" err="1" smtClean="0"/>
              <a:t>br</a:t>
            </a:r>
            <a:r>
              <a:rPr lang="en-US" altLang="zh-CN" dirty="0" smtClean="0"/>
              <a:t> /&gt;</a:t>
            </a:r>
            <a:endParaRPr lang="zh-CN" altLang="zh-CN" dirty="0" smtClean="0"/>
          </a:p>
          <a:p>
            <a:pPr latinLnBrk="1"/>
            <a:r>
              <a:rPr lang="en-US" altLang="zh-CN" dirty="0" smtClean="0"/>
              <a:t>        &lt;</a:t>
            </a:r>
            <a:r>
              <a:rPr lang="en-US" altLang="zh-CN" dirty="0" err="1" smtClean="0"/>
              <a:t>asp:Button</a:t>
            </a:r>
            <a:r>
              <a:rPr lang="en-US" altLang="zh-CN" dirty="0" smtClean="0"/>
              <a:t> ID="Button1" </a:t>
            </a:r>
            <a:r>
              <a:rPr lang="en-US" altLang="zh-CN" dirty="0" err="1" smtClean="0"/>
              <a:t>runat</a:t>
            </a:r>
            <a:r>
              <a:rPr lang="en-US" altLang="zh-CN" dirty="0" smtClean="0"/>
              <a:t>="server" Text="</a:t>
            </a:r>
            <a:r>
              <a:rPr lang="zh-CN" altLang="zh-CN" dirty="0" smtClean="0"/>
              <a:t>后台管理</a:t>
            </a:r>
            <a:r>
              <a:rPr lang="en-US" altLang="zh-CN" dirty="0" smtClean="0"/>
              <a:t>" </a:t>
            </a:r>
            <a:r>
              <a:rPr lang="en-US" altLang="zh-CN" dirty="0" err="1" smtClean="0"/>
              <a:t>onclick</a:t>
            </a:r>
            <a:r>
              <a:rPr lang="en-US" altLang="zh-CN" dirty="0" smtClean="0"/>
              <a:t>="Button1_Click"/&gt;</a:t>
            </a:r>
            <a:endParaRPr lang="zh-CN" altLang="zh-CN" dirty="0" smtClean="0"/>
          </a:p>
          <a:p>
            <a:pPr latinLnBrk="1"/>
            <a:r>
              <a:rPr lang="en-US" altLang="zh-CN" dirty="0" smtClean="0"/>
              <a:t>&lt;/</a:t>
            </a:r>
            <a:r>
              <a:rPr lang="en-US" altLang="zh-CN" dirty="0"/>
              <a:t>div&gt;</a:t>
            </a:r>
            <a:endParaRPr lang="zh-CN" altLang="en-US" dirty="0"/>
          </a:p>
        </p:txBody>
      </p:sp>
    </p:spTree>
    <p:extLst>
      <p:ext uri="{BB962C8B-B14F-4D97-AF65-F5344CB8AC3E}">
        <p14:creationId xmlns:p14="http://schemas.microsoft.com/office/powerpoint/2010/main" val="2128909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Button1_Click(object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Session["user"] = </a:t>
            </a:r>
            <a:r>
              <a:rPr lang="en-US" altLang="zh-CN" dirty="0" err="1"/>
              <a:t>txtname.Text</a:t>
            </a:r>
            <a:r>
              <a:rPr lang="en-US" altLang="zh-CN" dirty="0"/>
              <a:t>;</a:t>
            </a:r>
            <a:endParaRPr lang="zh-CN" altLang="zh-CN" dirty="0"/>
          </a:p>
          <a:p>
            <a:pPr latinLnBrk="1"/>
            <a:r>
              <a:rPr lang="en-US" altLang="zh-CN" dirty="0"/>
              <a:t>    Session["</a:t>
            </a:r>
            <a:r>
              <a:rPr lang="en-US" altLang="zh-CN" dirty="0" err="1"/>
              <a:t>pwd</a:t>
            </a:r>
            <a:r>
              <a:rPr lang="en-US" altLang="zh-CN" dirty="0"/>
              <a:t>"] = </a:t>
            </a:r>
            <a:r>
              <a:rPr lang="en-US" altLang="zh-CN" dirty="0" err="1"/>
              <a:t>txtpwd.Text</a:t>
            </a:r>
            <a:r>
              <a:rPr lang="en-US" altLang="zh-CN" dirty="0"/>
              <a:t>;</a:t>
            </a:r>
            <a:endParaRPr lang="zh-CN" altLang="zh-CN" dirty="0"/>
          </a:p>
          <a:p>
            <a:pPr latinLnBrk="1"/>
            <a:r>
              <a:rPr lang="en-US" altLang="zh-CN" dirty="0"/>
              <a:t>    </a:t>
            </a:r>
            <a:r>
              <a:rPr lang="en-US" altLang="zh-CN" dirty="0" err="1"/>
              <a:t>Response.Redirect</a:t>
            </a:r>
            <a:r>
              <a:rPr lang="en-US" altLang="zh-CN" dirty="0"/>
              <a:t>("Ex6-6(2).</a:t>
            </a:r>
            <a:r>
              <a:rPr lang="en-US" altLang="zh-CN" dirty="0" err="1"/>
              <a:t>aspx</a:t>
            </a:r>
            <a:r>
              <a:rPr lang="en-US" altLang="zh-CN" dirty="0"/>
              <a: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601097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atinLnBrk="1"/>
            <a:r>
              <a:rPr lang="en-US" altLang="zh-CN" dirty="0"/>
              <a:t> &lt;div&gt;</a:t>
            </a:r>
            <a:endParaRPr lang="zh-CN" altLang="zh-CN" dirty="0"/>
          </a:p>
          <a:p>
            <a:pPr latinLnBrk="1"/>
            <a:r>
              <a:rPr lang="en-US" altLang="zh-CN" dirty="0"/>
              <a:t>        &lt;</a:t>
            </a:r>
            <a:r>
              <a:rPr lang="en-US" altLang="zh-CN" dirty="0" err="1"/>
              <a:t>asp:Label</a:t>
            </a:r>
            <a:r>
              <a:rPr lang="en-US" altLang="zh-CN" dirty="0"/>
              <a:t> ID="</a:t>
            </a:r>
            <a:r>
              <a:rPr lang="en-US" altLang="zh-CN" dirty="0" err="1"/>
              <a:t>lblmes</a:t>
            </a:r>
            <a:r>
              <a:rPr lang="en-US" altLang="zh-CN" dirty="0"/>
              <a:t>" </a:t>
            </a:r>
            <a:r>
              <a:rPr lang="en-US" altLang="zh-CN" dirty="0" err="1"/>
              <a:t>runat</a:t>
            </a:r>
            <a:r>
              <a:rPr lang="en-US" altLang="zh-CN" dirty="0"/>
              <a:t>="server" Text="Label"&gt;&lt;/</a:t>
            </a:r>
            <a:r>
              <a:rPr lang="en-US" altLang="zh-CN" dirty="0" err="1"/>
              <a:t>asp:Label</a:t>
            </a:r>
            <a:r>
              <a:rPr lang="en-US" altLang="zh-CN" dirty="0"/>
              <a:t>&gt;</a:t>
            </a:r>
            <a:endParaRPr lang="zh-CN" altLang="zh-CN" dirty="0"/>
          </a:p>
          <a:p>
            <a:pPr latinLnBrk="1"/>
            <a:r>
              <a:rPr lang="en-US" altLang="zh-CN" dirty="0" smtClean="0"/>
              <a:t>         &lt;</a:t>
            </a:r>
            <a:r>
              <a:rPr lang="en-US" altLang="zh-CN" dirty="0" err="1"/>
              <a:t>asp:HyperLink</a:t>
            </a:r>
            <a:r>
              <a:rPr lang="en-US" altLang="zh-CN" dirty="0"/>
              <a:t> ID="</a:t>
            </a:r>
            <a:r>
              <a:rPr lang="en-US" altLang="zh-CN" dirty="0" err="1"/>
              <a:t>hplback</a:t>
            </a:r>
            <a:r>
              <a:rPr lang="en-US" altLang="zh-CN" dirty="0"/>
              <a:t>" </a:t>
            </a:r>
            <a:r>
              <a:rPr lang="en-US" altLang="zh-CN" dirty="0" err="1"/>
              <a:t>runat</a:t>
            </a:r>
            <a:r>
              <a:rPr lang="en-US" altLang="zh-CN" dirty="0"/>
              <a:t>="server" </a:t>
            </a:r>
            <a:r>
              <a:rPr lang="en-US" altLang="zh-CN" dirty="0" err="1"/>
              <a:t>NavigateUrl</a:t>
            </a:r>
            <a:r>
              <a:rPr lang="en-US" altLang="zh-CN" dirty="0"/>
              <a:t>="~/Ex6-6.aspx" </a:t>
            </a:r>
            <a:endParaRPr lang="zh-CN" altLang="zh-CN" dirty="0"/>
          </a:p>
          <a:p>
            <a:pPr latinLnBrk="1"/>
            <a:r>
              <a:rPr lang="en-US" altLang="zh-CN" dirty="0" smtClean="0"/>
              <a:t>Visible</a:t>
            </a:r>
            <a:r>
              <a:rPr lang="en-US" altLang="zh-CN" dirty="0"/>
              <a:t>="False"&gt;</a:t>
            </a:r>
            <a:r>
              <a:rPr lang="zh-CN" altLang="zh-CN" dirty="0"/>
              <a:t>返回上一页</a:t>
            </a:r>
            <a:r>
              <a:rPr lang="en-US" altLang="zh-CN" dirty="0"/>
              <a:t>&lt;/</a:t>
            </a:r>
            <a:r>
              <a:rPr lang="en-US" altLang="zh-CN" dirty="0" err="1"/>
              <a:t>asp:HyperLink</a:t>
            </a:r>
            <a:r>
              <a:rPr lang="en-US" altLang="zh-CN" dirty="0"/>
              <a:t>&gt;</a:t>
            </a:r>
            <a:endParaRPr lang="zh-CN" altLang="zh-CN" dirty="0"/>
          </a:p>
          <a:p>
            <a:pPr latinLnBrk="1"/>
            <a:r>
              <a:rPr lang="en-US" altLang="zh-CN" dirty="0" smtClean="0"/>
              <a:t>         &lt;</a:t>
            </a:r>
            <a:r>
              <a:rPr lang="en-US" altLang="zh-CN" dirty="0" err="1"/>
              <a:t>asp:Button</a:t>
            </a:r>
            <a:r>
              <a:rPr lang="en-US" altLang="zh-CN" dirty="0"/>
              <a:t> ID="</a:t>
            </a:r>
            <a:r>
              <a:rPr lang="en-US" altLang="zh-CN" dirty="0" err="1"/>
              <a:t>btnquit</a:t>
            </a:r>
            <a:r>
              <a:rPr lang="en-US" altLang="zh-CN" dirty="0"/>
              <a:t>" </a:t>
            </a:r>
            <a:r>
              <a:rPr lang="en-US" altLang="zh-CN" dirty="0" err="1"/>
              <a:t>runat</a:t>
            </a:r>
            <a:r>
              <a:rPr lang="en-US" altLang="zh-CN" dirty="0"/>
              <a:t>="server" </a:t>
            </a:r>
            <a:r>
              <a:rPr lang="en-US" altLang="zh-CN" dirty="0" err="1"/>
              <a:t>onclick</a:t>
            </a:r>
            <a:r>
              <a:rPr lang="en-US" altLang="zh-CN" dirty="0"/>
              <a:t>="</a:t>
            </a:r>
            <a:r>
              <a:rPr lang="en-US" altLang="zh-CN" dirty="0" err="1"/>
              <a:t>btnquit_Click</a:t>
            </a:r>
            <a:r>
              <a:rPr lang="en-US" altLang="zh-CN" dirty="0"/>
              <a:t>" Text="</a:t>
            </a:r>
            <a:r>
              <a:rPr lang="zh-CN" altLang="zh-CN" dirty="0"/>
              <a:t>用户注销</a:t>
            </a:r>
            <a:r>
              <a:rPr lang="en-US" altLang="zh-CN" dirty="0"/>
              <a:t>" </a:t>
            </a:r>
            <a:r>
              <a:rPr lang="en-US" altLang="zh-CN" dirty="0" smtClean="0"/>
              <a:t> </a:t>
            </a:r>
            <a:r>
              <a:rPr lang="en-US" altLang="zh-CN" dirty="0"/>
              <a:t>Visible="False" /&gt;</a:t>
            </a:r>
            <a:endParaRPr lang="zh-CN" altLang="zh-CN" dirty="0"/>
          </a:p>
          <a:p>
            <a:pPr latinLnBrk="1"/>
            <a:r>
              <a:rPr lang="en-US" altLang="zh-CN" dirty="0" smtClean="0"/>
              <a:t>&lt;/</a:t>
            </a:r>
            <a:r>
              <a:rPr lang="en-US" altLang="zh-CN" dirty="0"/>
              <a:t>div&gt;</a:t>
            </a:r>
            <a:endParaRPr lang="zh-CN" altLang="zh-CN" dirty="0"/>
          </a:p>
          <a:p>
            <a:endParaRPr lang="zh-CN" altLang="en-US" dirty="0"/>
          </a:p>
        </p:txBody>
      </p:sp>
    </p:spTree>
    <p:extLst>
      <p:ext uri="{BB962C8B-B14F-4D97-AF65-F5344CB8AC3E}">
        <p14:creationId xmlns:p14="http://schemas.microsoft.com/office/powerpoint/2010/main" val="2982035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if (Session["user"] != null &amp;&amp; Session["user"].</a:t>
            </a:r>
            <a:r>
              <a:rPr lang="en-US" altLang="zh-CN" dirty="0" err="1"/>
              <a:t>ToString</a:t>
            </a:r>
            <a:r>
              <a:rPr lang="en-US" altLang="zh-CN" dirty="0"/>
              <a:t>() != "")</a:t>
            </a:r>
            <a:endParaRPr lang="zh-CN" altLang="zh-CN" dirty="0"/>
          </a:p>
          <a:p>
            <a:pPr latinLnBrk="1"/>
            <a:r>
              <a:rPr lang="en-US" altLang="zh-CN" dirty="0"/>
              <a:t>    {</a:t>
            </a:r>
            <a:endParaRPr lang="zh-CN" altLang="zh-CN" dirty="0"/>
          </a:p>
          <a:p>
            <a:pPr latinLnBrk="1"/>
            <a:r>
              <a:rPr lang="en-US" altLang="zh-CN" dirty="0"/>
              <a:t>        </a:t>
            </a:r>
            <a:r>
              <a:rPr lang="en-US" altLang="zh-CN" dirty="0" err="1"/>
              <a:t>lblmes.Text</a:t>
            </a:r>
            <a:r>
              <a:rPr lang="en-US" altLang="zh-CN" dirty="0"/>
              <a:t> = "</a:t>
            </a:r>
            <a:r>
              <a:rPr lang="zh-CN" altLang="zh-CN" dirty="0"/>
              <a:t>用户信息如下：</a:t>
            </a:r>
            <a:r>
              <a:rPr lang="en-US" altLang="zh-CN" dirty="0"/>
              <a:t>&lt;</a:t>
            </a:r>
            <a:r>
              <a:rPr lang="en-US" altLang="zh-CN" dirty="0" err="1"/>
              <a:t>br</a:t>
            </a:r>
            <a:r>
              <a:rPr lang="en-US" altLang="zh-CN" dirty="0"/>
              <a:t>&gt;</a:t>
            </a:r>
            <a:r>
              <a:rPr lang="zh-CN" altLang="zh-CN" dirty="0"/>
              <a:t>用户名：</a:t>
            </a:r>
            <a:r>
              <a:rPr lang="en-US" altLang="zh-CN" dirty="0"/>
              <a:t>" + Session["user"].</a:t>
            </a:r>
            <a:r>
              <a:rPr lang="en-US" altLang="zh-CN" dirty="0" err="1"/>
              <a:t>ToString</a:t>
            </a:r>
            <a:r>
              <a:rPr lang="en-US" altLang="zh-CN" dirty="0"/>
              <a:t>() + "&lt;</a:t>
            </a:r>
            <a:r>
              <a:rPr lang="en-US" altLang="zh-CN" dirty="0" err="1"/>
              <a:t>br</a:t>
            </a:r>
            <a:r>
              <a:rPr lang="en-US" altLang="zh-CN" dirty="0"/>
              <a:t>&gt;</a:t>
            </a:r>
            <a:r>
              <a:rPr lang="zh-CN" altLang="zh-CN" dirty="0"/>
              <a:t>密码：</a:t>
            </a:r>
            <a:r>
              <a:rPr lang="en-US" altLang="zh-CN" dirty="0"/>
              <a:t>" + Session["</a:t>
            </a:r>
            <a:r>
              <a:rPr lang="en-US" altLang="zh-CN" dirty="0" err="1"/>
              <a:t>pwd</a:t>
            </a:r>
            <a:r>
              <a:rPr lang="en-US" altLang="zh-CN" dirty="0"/>
              <a:t>"].</a:t>
            </a:r>
            <a:r>
              <a:rPr lang="en-US" altLang="zh-CN" dirty="0" err="1"/>
              <a:t>ToString</a:t>
            </a:r>
            <a:r>
              <a:rPr lang="en-US" altLang="zh-CN" dirty="0"/>
              <a:t>();</a:t>
            </a:r>
            <a:endParaRPr lang="zh-CN" altLang="zh-CN" dirty="0"/>
          </a:p>
          <a:p>
            <a:pPr latinLnBrk="1"/>
            <a:r>
              <a:rPr lang="en-US" altLang="zh-CN" dirty="0"/>
              <a:t>        </a:t>
            </a:r>
            <a:r>
              <a:rPr lang="en-US" altLang="zh-CN" dirty="0" err="1"/>
              <a:t>btnquit.Visible</a:t>
            </a:r>
            <a:r>
              <a:rPr lang="en-US" altLang="zh-CN" dirty="0"/>
              <a:t> = true;</a:t>
            </a:r>
            <a:endParaRPr lang="zh-CN" altLang="zh-CN" dirty="0"/>
          </a:p>
          <a:p>
            <a:pPr latinLnBrk="1"/>
            <a:r>
              <a:rPr lang="en-US" altLang="zh-CN" dirty="0"/>
              <a:t>        </a:t>
            </a:r>
            <a:r>
              <a:rPr lang="en-US" altLang="zh-CN" dirty="0" err="1"/>
              <a:t>Session.Timeout</a:t>
            </a:r>
            <a:r>
              <a:rPr lang="en-US" altLang="zh-CN" dirty="0"/>
              <a:t> = 10;</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752848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lblmes.Text</a:t>
            </a:r>
            <a:r>
              <a:rPr lang="en-US" altLang="zh-CN" dirty="0"/>
              <a:t> = "</a:t>
            </a:r>
            <a:r>
              <a:rPr lang="zh-CN" altLang="zh-CN" dirty="0"/>
              <a:t>你无权进入后台管理！</a:t>
            </a:r>
            <a:r>
              <a:rPr lang="en-US" altLang="zh-CN" dirty="0"/>
              <a:t>6</a:t>
            </a:r>
            <a:r>
              <a:rPr lang="zh-CN" altLang="zh-CN" dirty="0"/>
              <a:t>秒后自动返回上页。</a:t>
            </a:r>
            <a:r>
              <a:rPr lang="en-US" altLang="zh-CN" dirty="0"/>
              <a:t>&lt;</a:t>
            </a:r>
            <a:r>
              <a:rPr lang="en-US" altLang="zh-CN" dirty="0" err="1"/>
              <a:t>br</a:t>
            </a:r>
            <a:r>
              <a:rPr lang="en-US" altLang="zh-CN" dirty="0"/>
              <a:t>&gt;</a:t>
            </a:r>
            <a:r>
              <a:rPr lang="zh-CN" altLang="zh-CN" dirty="0"/>
              <a:t>或单击下面的链接。</a:t>
            </a:r>
            <a:r>
              <a:rPr lang="en-US" altLang="zh-CN" dirty="0"/>
              <a:t>";</a:t>
            </a:r>
            <a:endParaRPr lang="zh-CN" altLang="zh-CN" dirty="0"/>
          </a:p>
          <a:p>
            <a:pPr latinLnBrk="1"/>
            <a:r>
              <a:rPr lang="en-US" altLang="zh-CN" dirty="0"/>
              <a:t>        </a:t>
            </a:r>
            <a:r>
              <a:rPr lang="en-US" altLang="zh-CN" dirty="0" err="1"/>
              <a:t>hplback.Visible</a:t>
            </a:r>
            <a:r>
              <a:rPr lang="en-US" altLang="zh-CN" dirty="0"/>
              <a:t> = true;</a:t>
            </a:r>
            <a:endParaRPr lang="zh-CN" altLang="zh-CN" dirty="0"/>
          </a:p>
          <a:p>
            <a:pPr latinLnBrk="1"/>
            <a:r>
              <a:rPr lang="en-US" altLang="zh-CN" dirty="0"/>
              <a:t>        </a:t>
            </a:r>
            <a:r>
              <a:rPr lang="en-US" altLang="zh-CN" dirty="0" err="1"/>
              <a:t>Response.Write</a:t>
            </a:r>
            <a:r>
              <a:rPr lang="en-US" altLang="zh-CN" dirty="0"/>
              <a:t>("&lt;script&gt;</a:t>
            </a:r>
            <a:r>
              <a:rPr lang="en-US" altLang="zh-CN" dirty="0" err="1"/>
              <a:t>setTimeout</a:t>
            </a:r>
            <a:r>
              <a:rPr lang="en-US" altLang="zh-CN" dirty="0"/>
              <a:t>('</a:t>
            </a:r>
            <a:r>
              <a:rPr lang="en-US" altLang="zh-CN" dirty="0" err="1"/>
              <a:t>window.history.back</a:t>
            </a:r>
            <a:r>
              <a:rPr lang="en-US" altLang="zh-CN" dirty="0"/>
              <a:t>()', 6000)&lt;/script&gt;");</a:t>
            </a:r>
            <a:endParaRPr lang="zh-CN" altLang="zh-CN" dirty="0"/>
          </a:p>
          <a:p>
            <a:pPr latinLnBrk="1"/>
            <a:r>
              <a:rPr lang="en-US" altLang="zh-CN" dirty="0"/>
              <a:t>    }</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2700544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6.1 </a:t>
            </a:r>
            <a:r>
              <a:rPr lang="zh-CN" altLang="zh-CN" dirty="0"/>
              <a:t>情景分析</a:t>
            </a:r>
            <a:endParaRPr lang="zh-CN" altLang="en-US" dirty="0"/>
          </a:p>
        </p:txBody>
      </p:sp>
      <p:sp>
        <p:nvSpPr>
          <p:cNvPr id="3" name="内容占位符 2"/>
          <p:cNvSpPr>
            <a:spLocks noGrp="1"/>
          </p:cNvSpPr>
          <p:nvPr>
            <p:ph idx="1"/>
          </p:nvPr>
        </p:nvSpPr>
        <p:spPr/>
        <p:txBody>
          <a:bodyPr>
            <a:normAutofit lnSpcReduction="10000"/>
          </a:bodyPr>
          <a:lstStyle/>
          <a:p>
            <a:pPr latinLnBrk="1"/>
            <a:r>
              <a:rPr lang="en-US" altLang="zh-CN" dirty="0" smtClean="0"/>
              <a:t>       </a:t>
            </a:r>
            <a:r>
              <a:rPr lang="zh-CN" altLang="zh-CN" dirty="0" smtClean="0"/>
              <a:t>用户在</a:t>
            </a:r>
            <a:r>
              <a:rPr lang="zh-CN" altLang="zh-CN" dirty="0"/>
              <a:t>使用网站过程中，时常会见到会员管理、网站浏览次数统计、当前网站在线用户人数、在线聊天室和网上投票等内容。在使用网站时，如何进行存储用户信息，并实现跨页面传递呢</a:t>
            </a:r>
            <a:r>
              <a:rPr lang="zh-CN" altLang="zh-CN" dirty="0" smtClean="0"/>
              <a:t>？</a:t>
            </a:r>
            <a:endParaRPr lang="en-US" altLang="zh-CN" dirty="0" smtClean="0"/>
          </a:p>
          <a:p>
            <a:pPr latinLnBrk="1"/>
            <a:r>
              <a:rPr lang="en-US" altLang="zh-CN" dirty="0"/>
              <a:t> </a:t>
            </a:r>
            <a:r>
              <a:rPr lang="en-US" altLang="zh-CN" dirty="0" smtClean="0"/>
              <a:t>     </a:t>
            </a:r>
            <a:r>
              <a:rPr lang="zh-CN" altLang="zh-CN" dirty="0" smtClean="0"/>
              <a:t>网络</a:t>
            </a:r>
            <a:r>
              <a:rPr lang="zh-CN" altLang="zh-CN" dirty="0"/>
              <a:t>上的聊天室相信大家并不陌生，用户首先通过聊天室登录，进入聊天室聊天。为了便于聊天室的管理，我们要对聊天室用户进行身份验证，即通过访问后台数据库中的用户表，验证用户名和用户密码是否一致。当信息一致时，用户完成验证，进行聊天室，同时并利用</a:t>
            </a:r>
            <a:r>
              <a:rPr lang="en-US" altLang="zh-CN" dirty="0"/>
              <a:t>Session</a:t>
            </a:r>
            <a:r>
              <a:rPr lang="zh-CN" altLang="zh-CN" dirty="0"/>
              <a:t>对象保存用户信息。用户在登录时，如果勾选了“记录我的信息”复选项，则用户名会保存到客户端</a:t>
            </a:r>
            <a:r>
              <a:rPr lang="en-US" altLang="zh-CN" dirty="0"/>
              <a:t>Cookie</a:t>
            </a:r>
            <a:r>
              <a:rPr lang="zh-CN" altLang="zh-CN" dirty="0"/>
              <a:t>对象中。当用户再次登录时会自动输入，效果如图</a:t>
            </a:r>
            <a:r>
              <a:rPr lang="en-US" altLang="zh-CN" dirty="0"/>
              <a:t>6-1</a:t>
            </a:r>
            <a:r>
              <a:rPr lang="zh-CN" altLang="zh-CN" dirty="0"/>
              <a:t>所示。</a:t>
            </a:r>
          </a:p>
          <a:p>
            <a:r>
              <a:rPr lang="en-US" altLang="zh-CN" dirty="0" smtClean="0"/>
              <a:t>      </a:t>
            </a:r>
            <a:r>
              <a:rPr lang="zh-CN" altLang="zh-CN" dirty="0" smtClean="0"/>
              <a:t>在</a:t>
            </a:r>
            <a:r>
              <a:rPr lang="zh-CN" altLang="zh-CN" dirty="0"/>
              <a:t>聊天室中，在线用户可以通过</a:t>
            </a:r>
            <a:r>
              <a:rPr lang="en-US" altLang="zh-CN" dirty="0"/>
              <a:t>Application</a:t>
            </a:r>
            <a:r>
              <a:rPr lang="zh-CN" altLang="zh-CN" dirty="0"/>
              <a:t>对象实现相互聊天，用户发表的内容会同步显示到页面上，效果如图</a:t>
            </a:r>
            <a:r>
              <a:rPr lang="en-US" altLang="zh-CN" dirty="0"/>
              <a:t>6-2</a:t>
            </a:r>
            <a:r>
              <a:rPr lang="zh-CN" altLang="zh-CN" dirty="0"/>
              <a:t>所示。</a:t>
            </a:r>
            <a:endParaRPr lang="zh-CN" altLang="en-US" dirty="0"/>
          </a:p>
        </p:txBody>
      </p:sp>
    </p:spTree>
    <p:extLst>
      <p:ext uri="{BB962C8B-B14F-4D97-AF65-F5344CB8AC3E}">
        <p14:creationId xmlns:p14="http://schemas.microsoft.com/office/powerpoint/2010/main" val="3284334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btnquit_Click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Session.Abandon</a:t>
            </a:r>
            <a:r>
              <a:rPr lang="en-US" altLang="zh-CN" dirty="0"/>
              <a:t>();</a:t>
            </a:r>
            <a:endParaRPr lang="zh-CN" altLang="zh-CN" dirty="0"/>
          </a:p>
          <a:p>
            <a:pPr latinLnBrk="1"/>
            <a:r>
              <a:rPr lang="en-US" altLang="zh-CN" dirty="0"/>
              <a:t>    </a:t>
            </a:r>
            <a:r>
              <a:rPr lang="en-US" altLang="zh-CN" dirty="0" err="1"/>
              <a:t>Response.Redirect</a:t>
            </a:r>
            <a:r>
              <a:rPr lang="en-US" altLang="zh-CN" dirty="0"/>
              <a:t>("Ex6-6(2).</a:t>
            </a:r>
            <a:r>
              <a:rPr lang="en-US" altLang="zh-CN" dirty="0" err="1"/>
              <a:t>aspx</a:t>
            </a:r>
            <a:r>
              <a:rPr lang="en-US" altLang="zh-CN" dirty="0"/>
              <a: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1807264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Application</a:t>
            </a:r>
            <a:r>
              <a:rPr lang="zh-CN" altLang="zh-CN" dirty="0"/>
              <a:t>对象</a:t>
            </a:r>
            <a:endParaRPr lang="zh-CN" altLang="en-US" dirty="0"/>
          </a:p>
        </p:txBody>
      </p:sp>
      <p:sp>
        <p:nvSpPr>
          <p:cNvPr id="3" name="内容占位符 2"/>
          <p:cNvSpPr>
            <a:spLocks noGrp="1"/>
          </p:cNvSpPr>
          <p:nvPr>
            <p:ph idx="1"/>
          </p:nvPr>
        </p:nvSpPr>
        <p:spPr/>
        <p:txBody>
          <a:bodyPr>
            <a:normAutofit/>
          </a:bodyPr>
          <a:lstStyle/>
          <a:p>
            <a:pPr latinLnBrk="1"/>
            <a:r>
              <a:rPr lang="en-US" altLang="zh-CN" dirty="0" smtClean="0"/>
              <a:t>      Application</a:t>
            </a:r>
            <a:r>
              <a:rPr lang="zh-CN" altLang="zh-CN" dirty="0"/>
              <a:t>对象由</a:t>
            </a:r>
            <a:r>
              <a:rPr lang="en-US" altLang="zh-CN" dirty="0" err="1"/>
              <a:t>System.Web.HttpApplication</a:t>
            </a:r>
            <a:r>
              <a:rPr lang="zh-CN" altLang="zh-CN" dirty="0"/>
              <a:t>类实现，主要用于存储网站的共享信息。与</a:t>
            </a:r>
            <a:r>
              <a:rPr lang="en-US" altLang="zh-CN" dirty="0"/>
              <a:t>Session</a:t>
            </a:r>
            <a:r>
              <a:rPr lang="zh-CN" altLang="zh-CN" dirty="0"/>
              <a:t>对象存储信息的方式类似，</a:t>
            </a:r>
            <a:r>
              <a:rPr lang="en-US" altLang="zh-CN" dirty="0"/>
              <a:t>Application</a:t>
            </a:r>
            <a:r>
              <a:rPr lang="zh-CN" altLang="zh-CN" dirty="0"/>
              <a:t>对象也是将用户信息存储在服务器中。两者的不同在于：</a:t>
            </a:r>
          </a:p>
          <a:p>
            <a:pPr marL="285750" lvl="0" indent="-285750" latinLnBrk="1">
              <a:buFont typeface="Wingdings" panose="05000000000000000000" pitchFamily="2" charset="2"/>
              <a:buChar char="l"/>
            </a:pPr>
            <a:r>
              <a:rPr lang="en-US" altLang="zh-CN" dirty="0"/>
              <a:t>Application</a:t>
            </a:r>
            <a:r>
              <a:rPr lang="zh-CN" altLang="zh-CN" dirty="0"/>
              <a:t>对象是一个公用变量，允许应用程序的所有用户使用；而</a:t>
            </a:r>
            <a:r>
              <a:rPr lang="en-US" altLang="zh-CN" dirty="0"/>
              <a:t>Session</a:t>
            </a:r>
            <a:r>
              <a:rPr lang="zh-CN" altLang="zh-CN" dirty="0"/>
              <a:t>对象只允许某个特定的用户使用。</a:t>
            </a:r>
          </a:p>
          <a:p>
            <a:pPr marL="285750" lvl="0" indent="-285750" latinLnBrk="1">
              <a:buFont typeface="Wingdings" panose="05000000000000000000" pitchFamily="2" charset="2"/>
              <a:buChar char="l"/>
            </a:pPr>
            <a:r>
              <a:rPr lang="en-US" altLang="zh-CN" dirty="0"/>
              <a:t>Application</a:t>
            </a:r>
            <a:r>
              <a:rPr lang="zh-CN" altLang="zh-CN" dirty="0"/>
              <a:t>对象的生命周期止于网站</a:t>
            </a:r>
            <a:r>
              <a:rPr lang="en-US" altLang="zh-CN" dirty="0"/>
              <a:t>IIS</a:t>
            </a:r>
            <a:r>
              <a:rPr lang="zh-CN" altLang="zh-CN" dirty="0"/>
              <a:t>关闭或者</a:t>
            </a:r>
            <a:r>
              <a:rPr lang="en-US" altLang="zh-CN" dirty="0"/>
              <a:t>Clear()</a:t>
            </a:r>
            <a:r>
              <a:rPr lang="zh-CN" altLang="zh-CN" dirty="0"/>
              <a:t>方法清除；而</a:t>
            </a:r>
            <a:r>
              <a:rPr lang="en-US" altLang="zh-CN" dirty="0"/>
              <a:t>Session</a:t>
            </a:r>
            <a:r>
              <a:rPr lang="zh-CN" altLang="zh-CN" dirty="0"/>
              <a:t>对象的生命周期上于用户页面的关闭或者</a:t>
            </a:r>
            <a:r>
              <a:rPr lang="en-US" altLang="zh-CN" dirty="0"/>
              <a:t>Abandon()</a:t>
            </a:r>
            <a:r>
              <a:rPr lang="zh-CN" altLang="zh-CN" dirty="0"/>
              <a:t>方法清除。</a:t>
            </a:r>
          </a:p>
          <a:p>
            <a:r>
              <a:rPr lang="en-US" altLang="zh-CN" dirty="0" smtClean="0"/>
              <a:t>      </a:t>
            </a:r>
            <a:r>
              <a:rPr lang="zh-CN" altLang="zh-CN" dirty="0" smtClean="0"/>
              <a:t>由于</a:t>
            </a:r>
            <a:r>
              <a:rPr lang="zh-CN" altLang="zh-CN" dirty="0"/>
              <a:t>多个用户可以共享一个</a:t>
            </a:r>
            <a:r>
              <a:rPr lang="en-US" altLang="zh-CN" dirty="0"/>
              <a:t>Application</a:t>
            </a:r>
            <a:r>
              <a:rPr lang="zh-CN" altLang="zh-CN" dirty="0"/>
              <a:t>对象，为了保证用户在修改</a:t>
            </a:r>
            <a:r>
              <a:rPr lang="en-US" altLang="zh-CN" dirty="0"/>
              <a:t>Application</a:t>
            </a:r>
            <a:r>
              <a:rPr lang="zh-CN" altLang="zh-CN" dirty="0"/>
              <a:t>对象值时的资源同步访问，需要使用</a:t>
            </a:r>
            <a:r>
              <a:rPr lang="en-US" altLang="zh-CN" dirty="0"/>
              <a:t>Application</a:t>
            </a:r>
            <a:r>
              <a:rPr lang="zh-CN" altLang="zh-CN" dirty="0"/>
              <a:t>对象的</a:t>
            </a:r>
            <a:r>
              <a:rPr lang="en-US" altLang="zh-CN" dirty="0"/>
              <a:t>Lock</a:t>
            </a:r>
            <a:r>
              <a:rPr lang="zh-CN" altLang="zh-CN" dirty="0"/>
              <a:t>和</a:t>
            </a:r>
            <a:r>
              <a:rPr lang="en-US" altLang="zh-CN" dirty="0"/>
              <a:t>Unlock</a:t>
            </a:r>
            <a:r>
              <a:rPr lang="zh-CN" altLang="zh-CN" dirty="0"/>
              <a:t>方法进行对象的加锁和解锁</a:t>
            </a:r>
            <a:r>
              <a:rPr lang="zh-CN" altLang="zh-CN" dirty="0" smtClean="0"/>
              <a:t>。</a:t>
            </a:r>
            <a:endParaRPr lang="zh-CN" altLang="zh-CN" dirty="0"/>
          </a:p>
        </p:txBody>
      </p:sp>
    </p:spTree>
    <p:extLst>
      <p:ext uri="{BB962C8B-B14F-4D97-AF65-F5344CB8AC3E}">
        <p14:creationId xmlns:p14="http://schemas.microsoft.com/office/powerpoint/2010/main" val="11841068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6-7</a:t>
            </a:r>
            <a:r>
              <a:rPr lang="zh-CN" altLang="zh-CN" dirty="0"/>
              <a:t>】使用</a:t>
            </a:r>
            <a:r>
              <a:rPr lang="en-US" altLang="zh-CN" dirty="0"/>
              <a:t>Application</a:t>
            </a:r>
            <a:r>
              <a:rPr lang="zh-CN" altLang="zh-CN" dirty="0"/>
              <a:t>对象实现网站访问数量统计，效果如图</a:t>
            </a:r>
            <a:r>
              <a:rPr lang="en-US" altLang="zh-CN" dirty="0"/>
              <a:t>6-9</a:t>
            </a:r>
            <a:r>
              <a:rPr lang="zh-CN" altLang="zh-CN" dirty="0"/>
              <a:t>所示。（</a:t>
            </a:r>
            <a:r>
              <a:rPr lang="en-US" altLang="zh-CN" dirty="0"/>
              <a:t>Ex6-7.aspx</a:t>
            </a:r>
            <a:r>
              <a:rPr lang="zh-CN" altLang="zh-CN" dirty="0" smtClean="0"/>
              <a:t>）</a:t>
            </a:r>
            <a:endParaRPr lang="en-US" altLang="zh-CN" dirty="0" smtClean="0"/>
          </a:p>
          <a:p>
            <a:pPr latinLnBrk="1"/>
            <a:r>
              <a:rPr lang="en-US" altLang="zh-CN" dirty="0"/>
              <a:t> </a:t>
            </a:r>
            <a:r>
              <a:rPr lang="en-US" altLang="zh-CN" dirty="0" smtClean="0"/>
              <a:t>&lt;</a:t>
            </a:r>
            <a:r>
              <a:rPr lang="en-US" altLang="zh-CN" dirty="0"/>
              <a:t>div&gt;</a:t>
            </a:r>
            <a:endParaRPr lang="zh-CN" altLang="zh-CN" dirty="0"/>
          </a:p>
          <a:p>
            <a:pPr latinLnBrk="1"/>
            <a:r>
              <a:rPr lang="en-US" altLang="zh-CN" dirty="0"/>
              <a:t>        </a:t>
            </a:r>
            <a:r>
              <a:rPr lang="zh-CN" altLang="zh-CN" dirty="0"/>
              <a:t>你是本站的第</a:t>
            </a:r>
            <a:r>
              <a:rPr lang="en-US" altLang="zh-CN" dirty="0"/>
              <a:t>&lt;</a:t>
            </a:r>
            <a:r>
              <a:rPr lang="en-US" altLang="zh-CN" dirty="0" err="1"/>
              <a:t>asp:Label</a:t>
            </a:r>
            <a:r>
              <a:rPr lang="en-US" altLang="zh-CN" dirty="0"/>
              <a:t> ID="</a:t>
            </a:r>
            <a:r>
              <a:rPr lang="en-US" altLang="zh-CN" dirty="0" err="1"/>
              <a:t>lblnum</a:t>
            </a:r>
            <a:r>
              <a:rPr lang="en-US" altLang="zh-CN" dirty="0"/>
              <a:t>" </a:t>
            </a:r>
            <a:r>
              <a:rPr lang="en-US" altLang="zh-CN" dirty="0" err="1"/>
              <a:t>runat</a:t>
            </a:r>
            <a:r>
              <a:rPr lang="en-US" altLang="zh-CN" dirty="0"/>
              <a:t>="server" </a:t>
            </a:r>
            <a:r>
              <a:rPr lang="en-US" altLang="zh-CN" dirty="0" err="1"/>
              <a:t>ForeColor</a:t>
            </a:r>
            <a:r>
              <a:rPr lang="en-US" altLang="zh-CN" dirty="0"/>
              <a:t>="Red"&gt;&lt;/</a:t>
            </a:r>
            <a:r>
              <a:rPr lang="en-US" altLang="zh-CN" dirty="0" err="1"/>
              <a:t>asp:Label</a:t>
            </a:r>
            <a:r>
              <a:rPr lang="en-US" altLang="zh-CN" dirty="0" smtClean="0"/>
              <a:t>&gt;</a:t>
            </a:r>
            <a:r>
              <a:rPr lang="zh-CN" altLang="zh-CN" dirty="0" smtClean="0"/>
              <a:t>位</a:t>
            </a:r>
            <a:r>
              <a:rPr lang="zh-CN" altLang="zh-CN" dirty="0"/>
              <a:t>访客！</a:t>
            </a:r>
          </a:p>
          <a:p>
            <a:pPr latinLnBrk="1"/>
            <a:r>
              <a:rPr lang="en-US" altLang="zh-CN" dirty="0" smtClean="0"/>
              <a:t>&lt;/</a:t>
            </a:r>
            <a:r>
              <a:rPr lang="en-US" altLang="zh-CN" dirty="0"/>
              <a:t>div&gt;</a:t>
            </a:r>
            <a:endParaRPr lang="zh-CN" altLang="zh-CN" dirty="0"/>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3852" y="3928630"/>
            <a:ext cx="4295775" cy="2686050"/>
          </a:xfrm>
          <a:prstGeom prst="rect">
            <a:avLst/>
          </a:prstGeom>
        </p:spPr>
      </p:pic>
    </p:spTree>
    <p:extLst>
      <p:ext uri="{BB962C8B-B14F-4D97-AF65-F5344CB8AC3E}">
        <p14:creationId xmlns:p14="http://schemas.microsoft.com/office/powerpoint/2010/main" val="39046324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if (Application["</a:t>
            </a:r>
            <a:r>
              <a:rPr lang="en-US" altLang="zh-CN" dirty="0" err="1"/>
              <a:t>usernum</a:t>
            </a:r>
            <a:r>
              <a:rPr lang="en-US" altLang="zh-CN" dirty="0"/>
              <a:t>"] == null)</a:t>
            </a:r>
            <a:endParaRPr lang="zh-CN" altLang="zh-CN" dirty="0"/>
          </a:p>
          <a:p>
            <a:pPr latinLnBrk="1"/>
            <a:r>
              <a:rPr lang="en-US" altLang="zh-CN" dirty="0"/>
              <a:t>    {</a:t>
            </a:r>
            <a:endParaRPr lang="zh-CN" altLang="zh-CN" dirty="0"/>
          </a:p>
          <a:p>
            <a:pPr latinLnBrk="1"/>
            <a:r>
              <a:rPr lang="en-US" altLang="zh-CN" dirty="0"/>
              <a:t>        Application["</a:t>
            </a:r>
            <a:r>
              <a:rPr lang="en-US" altLang="zh-CN" dirty="0" err="1"/>
              <a:t>usernum</a:t>
            </a:r>
            <a:r>
              <a:rPr lang="en-US" altLang="zh-CN" dirty="0"/>
              <a:t>"] = 1;</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Application.Lock</a:t>
            </a:r>
            <a:r>
              <a:rPr lang="en-US" altLang="zh-CN" dirty="0" smtClean="0"/>
              <a:t>();</a:t>
            </a:r>
            <a:endParaRPr lang="zh-CN" altLang="en-US" dirty="0"/>
          </a:p>
        </p:txBody>
      </p:sp>
    </p:spTree>
    <p:extLst>
      <p:ext uri="{BB962C8B-B14F-4D97-AF65-F5344CB8AC3E}">
        <p14:creationId xmlns:p14="http://schemas.microsoft.com/office/powerpoint/2010/main" val="3196813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smtClean="0"/>
              <a:t>       Application</a:t>
            </a:r>
            <a:r>
              <a:rPr lang="en-US" altLang="zh-CN" dirty="0"/>
              <a:t>["</a:t>
            </a:r>
            <a:r>
              <a:rPr lang="en-US" altLang="zh-CN" dirty="0" err="1"/>
              <a:t>usernum</a:t>
            </a:r>
            <a:r>
              <a:rPr lang="en-US" altLang="zh-CN" dirty="0"/>
              <a:t>"] = (Int32)Application["</a:t>
            </a:r>
            <a:r>
              <a:rPr lang="en-US" altLang="zh-CN" dirty="0" err="1"/>
              <a:t>usernum</a:t>
            </a:r>
            <a:r>
              <a:rPr lang="en-US" altLang="zh-CN" dirty="0"/>
              <a:t>"] + 1;</a:t>
            </a:r>
            <a:endParaRPr lang="zh-CN" altLang="zh-CN" dirty="0"/>
          </a:p>
          <a:p>
            <a:pPr latinLnBrk="1"/>
            <a:r>
              <a:rPr lang="en-US" altLang="zh-CN" dirty="0"/>
              <a:t>        </a:t>
            </a:r>
            <a:r>
              <a:rPr lang="en-US" altLang="zh-CN" dirty="0" err="1"/>
              <a:t>Application.UnLock</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lblnum.Text</a:t>
            </a:r>
            <a:r>
              <a:rPr lang="en-US" altLang="zh-CN" dirty="0"/>
              <a:t> = Application["</a:t>
            </a:r>
            <a:r>
              <a:rPr lang="en-US" altLang="zh-CN" dirty="0" err="1"/>
              <a:t>usernum</a:t>
            </a:r>
            <a:r>
              <a:rPr lang="en-US" altLang="zh-CN" dirty="0"/>
              <a:t>"].</a:t>
            </a:r>
            <a:r>
              <a:rPr lang="en-US" altLang="zh-CN" dirty="0" err="1"/>
              <a:t>ToString</a:t>
            </a:r>
            <a:r>
              <a:rPr lang="en-US" altLang="zh-CN" dirty="0"/>
              <a:t>();</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17086241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 Cookie</a:t>
            </a:r>
            <a:r>
              <a:rPr lang="zh-CN" altLang="zh-CN" dirty="0"/>
              <a:t>对象</a:t>
            </a:r>
            <a:endParaRPr lang="zh-CN" altLang="en-US" dirty="0"/>
          </a:p>
        </p:txBody>
      </p:sp>
      <p:sp>
        <p:nvSpPr>
          <p:cNvPr id="3" name="内容占位符 2"/>
          <p:cNvSpPr>
            <a:spLocks noGrp="1"/>
          </p:cNvSpPr>
          <p:nvPr>
            <p:ph idx="1"/>
          </p:nvPr>
        </p:nvSpPr>
        <p:spPr/>
        <p:txBody>
          <a:bodyPr/>
          <a:lstStyle/>
          <a:p>
            <a:pPr latinLnBrk="1"/>
            <a:r>
              <a:rPr lang="en-US" altLang="zh-CN" dirty="0" smtClean="0"/>
              <a:t>         Cookie</a:t>
            </a:r>
            <a:r>
              <a:rPr lang="zh-CN" altLang="zh-CN" dirty="0"/>
              <a:t>对象由</a:t>
            </a:r>
            <a:r>
              <a:rPr lang="en-US" altLang="zh-CN" dirty="0" err="1"/>
              <a:t>System.Web.HttpCookie</a:t>
            </a:r>
            <a:r>
              <a:rPr lang="zh-CN" altLang="zh-CN" dirty="0"/>
              <a:t>类实现，主要用于客户端存储用户个人信息。</a:t>
            </a:r>
            <a:r>
              <a:rPr lang="en-US" altLang="zh-CN" dirty="0"/>
              <a:t>Cookie</a:t>
            </a:r>
            <a:r>
              <a:rPr lang="zh-CN" altLang="zh-CN" dirty="0"/>
              <a:t>对象与</a:t>
            </a:r>
            <a:r>
              <a:rPr lang="en-US" altLang="zh-CN" dirty="0"/>
              <a:t>Session</a:t>
            </a:r>
            <a:r>
              <a:rPr lang="zh-CN" altLang="zh-CN" dirty="0"/>
              <a:t>、</a:t>
            </a:r>
            <a:r>
              <a:rPr lang="en-US" altLang="zh-CN" dirty="0"/>
              <a:t>Application</a:t>
            </a:r>
            <a:r>
              <a:rPr lang="zh-CN" altLang="zh-CN" dirty="0"/>
              <a:t>对象类似，是一种集合对象，都是用于保存数据</a:t>
            </a:r>
            <a:r>
              <a:rPr lang="zh-CN" altLang="zh-CN" dirty="0" smtClean="0"/>
              <a:t>。</a:t>
            </a:r>
            <a:endParaRPr lang="en-US" altLang="zh-CN" dirty="0" smtClean="0"/>
          </a:p>
          <a:p>
            <a:pPr latinLnBrk="1"/>
            <a:r>
              <a:rPr lang="en-US" altLang="zh-CN" dirty="0"/>
              <a:t> </a:t>
            </a:r>
            <a:r>
              <a:rPr lang="en-US" altLang="zh-CN" dirty="0" smtClean="0"/>
              <a:t>       Cookie</a:t>
            </a:r>
            <a:r>
              <a:rPr lang="zh-CN" altLang="zh-CN" dirty="0"/>
              <a:t>对象不隶属于</a:t>
            </a:r>
            <a:r>
              <a:rPr lang="en-US" altLang="zh-CN" dirty="0"/>
              <a:t>Page</a:t>
            </a:r>
            <a:r>
              <a:rPr lang="zh-CN" altLang="zh-CN" dirty="0"/>
              <a:t>对象</a:t>
            </a:r>
            <a:r>
              <a:rPr lang="zh-CN" altLang="zh-CN" dirty="0" smtClean="0"/>
              <a:t>，分别</a:t>
            </a:r>
            <a:r>
              <a:rPr lang="zh-CN" altLang="zh-CN" dirty="0"/>
              <a:t>属于</a:t>
            </a:r>
            <a:r>
              <a:rPr lang="en-US" altLang="zh-CN" dirty="0"/>
              <a:t>Request</a:t>
            </a:r>
            <a:r>
              <a:rPr lang="zh-CN" altLang="zh-CN" dirty="0"/>
              <a:t>和</a:t>
            </a:r>
            <a:r>
              <a:rPr lang="en-US" altLang="zh-CN" dirty="0"/>
              <a:t>Response</a:t>
            </a:r>
            <a:r>
              <a:rPr lang="zh-CN" altLang="zh-CN" dirty="0"/>
              <a:t>对象，每一个</a:t>
            </a:r>
            <a:r>
              <a:rPr lang="en-US" altLang="zh-CN" dirty="0"/>
              <a:t>Cookie</a:t>
            </a:r>
            <a:r>
              <a:rPr lang="zh-CN" altLang="zh-CN" dirty="0"/>
              <a:t>变量都由</a:t>
            </a:r>
            <a:r>
              <a:rPr lang="en-US" altLang="zh-CN" dirty="0"/>
              <a:t>Cookies</a:t>
            </a:r>
            <a:r>
              <a:rPr lang="zh-CN" altLang="zh-CN" dirty="0"/>
              <a:t>对象所管理。要保存一个</a:t>
            </a:r>
            <a:r>
              <a:rPr lang="en-US" altLang="zh-CN" dirty="0"/>
              <a:t>Cookie</a:t>
            </a:r>
            <a:r>
              <a:rPr lang="zh-CN" altLang="zh-CN" dirty="0"/>
              <a:t>变量，需要通过</a:t>
            </a:r>
            <a:r>
              <a:rPr lang="en-US" altLang="zh-CN" dirty="0"/>
              <a:t>Response</a:t>
            </a:r>
            <a:r>
              <a:rPr lang="zh-CN" altLang="zh-CN" dirty="0"/>
              <a:t>对象的</a:t>
            </a:r>
            <a:r>
              <a:rPr lang="en-US" altLang="zh-CN" dirty="0"/>
              <a:t>Cookies</a:t>
            </a:r>
            <a:r>
              <a:rPr lang="zh-CN" altLang="zh-CN" dirty="0"/>
              <a:t>集合，具体语法为：</a:t>
            </a:r>
          </a:p>
          <a:p>
            <a:pPr latinLnBrk="1"/>
            <a:r>
              <a:rPr lang="en-US" altLang="zh-CN" dirty="0" smtClean="0"/>
              <a:t>      </a:t>
            </a:r>
            <a:r>
              <a:rPr lang="en-US" altLang="zh-CN" dirty="0" err="1" smtClean="0"/>
              <a:t>Response.Cookies</a:t>
            </a:r>
            <a:r>
              <a:rPr lang="en-US" altLang="zh-CN" dirty="0"/>
              <a:t>["</a:t>
            </a:r>
            <a:r>
              <a:rPr lang="zh-CN" altLang="zh-CN" dirty="0"/>
              <a:t>变量名</a:t>
            </a:r>
            <a:r>
              <a:rPr lang="en-US" altLang="zh-CN" dirty="0"/>
              <a:t>"].Value = </a:t>
            </a:r>
            <a:r>
              <a:rPr lang="zh-CN" altLang="zh-CN" dirty="0"/>
              <a:t>值</a:t>
            </a:r>
            <a:r>
              <a:rPr lang="en-US" altLang="zh-CN" dirty="0"/>
              <a:t>;</a:t>
            </a:r>
            <a:endParaRPr lang="zh-CN" altLang="zh-CN" dirty="0"/>
          </a:p>
          <a:p>
            <a:pPr latinLnBrk="1"/>
            <a:r>
              <a:rPr lang="en-US" altLang="zh-CN" dirty="0" smtClean="0"/>
              <a:t>     </a:t>
            </a:r>
            <a:r>
              <a:rPr lang="zh-CN" altLang="zh-CN" dirty="0" smtClean="0"/>
              <a:t>读取</a:t>
            </a:r>
            <a:r>
              <a:rPr lang="en-US" altLang="zh-CN" dirty="0"/>
              <a:t>Cookie</a:t>
            </a:r>
            <a:r>
              <a:rPr lang="zh-CN" altLang="zh-CN" dirty="0"/>
              <a:t>对象时，需要使用</a:t>
            </a:r>
            <a:r>
              <a:rPr lang="en-US" altLang="zh-CN" dirty="0"/>
              <a:t>Request</a:t>
            </a:r>
            <a:r>
              <a:rPr lang="zh-CN" altLang="zh-CN" dirty="0"/>
              <a:t>对象，具体语法为：</a:t>
            </a:r>
          </a:p>
          <a:p>
            <a:pPr latinLnBrk="1"/>
            <a:r>
              <a:rPr lang="en-US" altLang="zh-CN" dirty="0" smtClean="0"/>
              <a:t>      </a:t>
            </a:r>
            <a:r>
              <a:rPr lang="zh-CN" altLang="zh-CN" dirty="0" smtClean="0"/>
              <a:t>变量</a:t>
            </a:r>
            <a:r>
              <a:rPr lang="en-US" altLang="zh-CN" dirty="0" smtClean="0"/>
              <a:t> </a:t>
            </a:r>
            <a:r>
              <a:rPr lang="en-US" altLang="zh-CN" dirty="0"/>
              <a:t>= </a:t>
            </a:r>
            <a:r>
              <a:rPr lang="en-US" altLang="zh-CN" dirty="0" err="1"/>
              <a:t>Request.Cookies</a:t>
            </a:r>
            <a:r>
              <a:rPr lang="en-US" altLang="zh-CN" dirty="0"/>
              <a:t>["</a:t>
            </a:r>
            <a:r>
              <a:rPr lang="zh-CN" altLang="zh-CN" dirty="0"/>
              <a:t>变量名</a:t>
            </a:r>
            <a:r>
              <a:rPr lang="en-US" altLang="zh-CN" dirty="0"/>
              <a:t>"].Value</a:t>
            </a:r>
            <a:r>
              <a:rPr lang="en-US" altLang="zh-CN" dirty="0" smtClean="0"/>
              <a:t>;</a:t>
            </a:r>
            <a:endParaRPr lang="zh-CN" altLang="zh-CN" dirty="0"/>
          </a:p>
        </p:txBody>
      </p:sp>
    </p:spTree>
    <p:extLst>
      <p:ext uri="{BB962C8B-B14F-4D97-AF65-F5344CB8AC3E}">
        <p14:creationId xmlns:p14="http://schemas.microsoft.com/office/powerpoint/2010/main" val="2977808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529188812"/>
              </p:ext>
            </p:extLst>
          </p:nvPr>
        </p:nvGraphicFramePr>
        <p:xfrm>
          <a:off x="1246910" y="2299856"/>
          <a:ext cx="7259782" cy="3437490"/>
        </p:xfrm>
        <a:graphic>
          <a:graphicData uri="http://schemas.openxmlformats.org/drawingml/2006/table">
            <a:tbl>
              <a:tblPr firstRow="1" firstCol="1" bandRow="1">
                <a:tableStyleId>{5C22544A-7EE6-4342-B048-85BDC9FD1C3A}</a:tableStyleId>
              </a:tblPr>
              <a:tblGrid>
                <a:gridCol w="1524782"/>
                <a:gridCol w="5735000"/>
              </a:tblGrid>
              <a:tr h="604074">
                <a:tc>
                  <a:txBody>
                    <a:bodyPr/>
                    <a:lstStyle/>
                    <a:p>
                      <a:pPr algn="ctr" latinLnBrk="1">
                        <a:lnSpc>
                          <a:spcPct val="150000"/>
                        </a:lnSpc>
                        <a:spcAft>
                          <a:spcPts val="0"/>
                        </a:spcAft>
                      </a:pPr>
                      <a:r>
                        <a:rPr lang="zh-CN" sz="1800" kern="100">
                          <a:effectLst/>
                        </a:rPr>
                        <a:t>名 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1800" kern="100">
                          <a:effectLst/>
                        </a:rPr>
                        <a:t>说</a:t>
                      </a:r>
                      <a:r>
                        <a:rPr lang="en-US" sz="1800" kern="100">
                          <a:effectLst/>
                        </a:rPr>
                        <a:t>    </a:t>
                      </a:r>
                      <a:r>
                        <a:rPr lang="zh-CN" sz="1800" kern="100">
                          <a:effectLst/>
                        </a:rPr>
                        <a:t>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8140">
                <a:tc>
                  <a:txBody>
                    <a:bodyPr/>
                    <a:lstStyle/>
                    <a:p>
                      <a:pPr algn="ctr" latinLnBrk="1">
                        <a:lnSpc>
                          <a:spcPct val="150000"/>
                        </a:lnSpc>
                        <a:spcAft>
                          <a:spcPts val="0"/>
                        </a:spcAft>
                      </a:pPr>
                      <a:r>
                        <a:rPr lang="en-US" sz="1400" kern="100">
                          <a:effectLst/>
                        </a:rPr>
                        <a:t>Name</a:t>
                      </a:r>
                      <a:r>
                        <a:rPr lang="zh-CN" sz="1400" kern="100">
                          <a:effectLst/>
                        </a:rPr>
                        <a:t>属性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获取</a:t>
                      </a:r>
                      <a:r>
                        <a:rPr lang="en-US" sz="1600" kern="100" dirty="0">
                          <a:effectLst/>
                        </a:rPr>
                        <a:t>Cookie</a:t>
                      </a:r>
                      <a:r>
                        <a:rPr lang="zh-CN" sz="1600" kern="100" dirty="0">
                          <a:effectLst/>
                        </a:rPr>
                        <a:t>变量的名称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53036">
                <a:tc>
                  <a:txBody>
                    <a:bodyPr/>
                    <a:lstStyle/>
                    <a:p>
                      <a:pPr algn="ctr" latinLnBrk="1">
                        <a:lnSpc>
                          <a:spcPct val="150000"/>
                        </a:lnSpc>
                        <a:spcAft>
                          <a:spcPts val="0"/>
                        </a:spcAft>
                      </a:pPr>
                      <a:r>
                        <a:rPr lang="en-US" sz="1400" kern="100">
                          <a:effectLst/>
                        </a:rPr>
                        <a:t>Value</a:t>
                      </a:r>
                      <a:r>
                        <a:rPr lang="zh-CN" sz="1400" kern="100">
                          <a:effectLst/>
                        </a:rPr>
                        <a:t>属性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获取或设置</a:t>
                      </a:r>
                      <a:r>
                        <a:rPr lang="en-US" sz="1600" kern="100" dirty="0">
                          <a:effectLst/>
                        </a:rPr>
                        <a:t>Cookie</a:t>
                      </a:r>
                      <a:r>
                        <a:rPr lang="zh-CN" sz="1600" kern="100" dirty="0">
                          <a:effectLst/>
                        </a:rPr>
                        <a:t>对象的值</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8140">
                <a:tc>
                  <a:txBody>
                    <a:bodyPr/>
                    <a:lstStyle/>
                    <a:p>
                      <a:pPr algn="ctr" latinLnBrk="1">
                        <a:lnSpc>
                          <a:spcPct val="150000"/>
                        </a:lnSpc>
                        <a:spcAft>
                          <a:spcPts val="0"/>
                        </a:spcAft>
                      </a:pPr>
                      <a:r>
                        <a:rPr lang="en-US" sz="1400" kern="100">
                          <a:effectLst/>
                        </a:rPr>
                        <a:t>Count</a:t>
                      </a:r>
                      <a:r>
                        <a:rPr lang="zh-CN" sz="1400" kern="100">
                          <a:effectLst/>
                        </a:rPr>
                        <a:t>属性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获取</a:t>
                      </a:r>
                      <a:r>
                        <a:rPr lang="en-US" sz="1600" kern="100" dirty="0">
                          <a:effectLst/>
                        </a:rPr>
                        <a:t>Cookies</a:t>
                      </a:r>
                      <a:r>
                        <a:rPr lang="zh-CN" sz="1600" kern="100" dirty="0">
                          <a:effectLst/>
                        </a:rPr>
                        <a:t>集合中的</a:t>
                      </a:r>
                      <a:r>
                        <a:rPr lang="en-US" sz="1600" kern="100" dirty="0">
                          <a:effectLst/>
                        </a:rPr>
                        <a:t>Cookie</a:t>
                      </a:r>
                      <a:r>
                        <a:rPr lang="zh-CN" sz="1600" kern="100" dirty="0">
                          <a:effectLst/>
                        </a:rPr>
                        <a:t>对象的数量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8140">
                <a:tc>
                  <a:txBody>
                    <a:bodyPr/>
                    <a:lstStyle/>
                    <a:p>
                      <a:pPr algn="ctr" latinLnBrk="1">
                        <a:lnSpc>
                          <a:spcPct val="150000"/>
                        </a:lnSpc>
                        <a:spcAft>
                          <a:spcPts val="0"/>
                        </a:spcAft>
                      </a:pPr>
                      <a:r>
                        <a:rPr lang="en-US" sz="1400" kern="100">
                          <a:effectLst/>
                        </a:rPr>
                        <a:t>Expires</a:t>
                      </a:r>
                      <a:r>
                        <a:rPr lang="zh-CN" sz="1400" kern="100">
                          <a:effectLst/>
                        </a:rPr>
                        <a:t>属性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设置</a:t>
                      </a:r>
                      <a:r>
                        <a:rPr lang="en-US" sz="1600" kern="100" dirty="0">
                          <a:effectLst/>
                        </a:rPr>
                        <a:t>Cookie</a:t>
                      </a:r>
                      <a:r>
                        <a:rPr lang="zh-CN" sz="1600" kern="100" dirty="0">
                          <a:effectLst/>
                        </a:rPr>
                        <a:t>对象的生命周期，默认为</a:t>
                      </a:r>
                      <a:r>
                        <a:rPr lang="en-US" sz="1600" kern="100" dirty="0">
                          <a:effectLst/>
                        </a:rPr>
                        <a:t>1000min</a:t>
                      </a:r>
                      <a:r>
                        <a:rPr lang="zh-CN" sz="1600" kern="100" dirty="0">
                          <a:effectLst/>
                        </a:rPr>
                        <a:t>；当值小于等于</a:t>
                      </a:r>
                      <a:r>
                        <a:rPr lang="en-US" sz="1600" kern="100" dirty="0">
                          <a:effectLst/>
                        </a:rPr>
                        <a:t>0</a:t>
                      </a:r>
                      <a:r>
                        <a:rPr lang="zh-CN" sz="1600" kern="100" dirty="0">
                          <a:effectLst/>
                        </a:rPr>
                        <a:t>时，生命周期结束</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8140">
                <a:tc>
                  <a:txBody>
                    <a:bodyPr/>
                    <a:lstStyle/>
                    <a:p>
                      <a:pPr algn="ctr" latinLnBrk="1">
                        <a:lnSpc>
                          <a:spcPct val="150000"/>
                        </a:lnSpc>
                        <a:spcAft>
                          <a:spcPts val="0"/>
                        </a:spcAft>
                      </a:pPr>
                      <a:r>
                        <a:rPr lang="en-US" sz="1400" kern="100">
                          <a:effectLst/>
                        </a:rPr>
                        <a:t>Add</a:t>
                      </a:r>
                      <a:r>
                        <a:rPr lang="zh-CN" sz="1400" kern="100">
                          <a:effectLst/>
                        </a:rPr>
                        <a:t>方法</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600" kern="100" dirty="0">
                          <a:effectLst/>
                        </a:rPr>
                        <a:t>创建新对象并将其添加到</a:t>
                      </a:r>
                      <a:r>
                        <a:rPr lang="en-US" sz="1600" kern="100" dirty="0">
                          <a:effectLst/>
                        </a:rPr>
                        <a:t>Cookies</a:t>
                      </a:r>
                      <a:r>
                        <a:rPr lang="zh-CN" sz="1600" kern="100" dirty="0">
                          <a:effectLst/>
                        </a:rPr>
                        <a:t>集合中</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9800271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6-8</a:t>
            </a:r>
            <a:r>
              <a:rPr lang="zh-CN" altLang="zh-CN" dirty="0"/>
              <a:t>】使用</a:t>
            </a:r>
            <a:r>
              <a:rPr lang="en-US" altLang="zh-CN" dirty="0"/>
              <a:t>Cookie</a:t>
            </a:r>
            <a:r>
              <a:rPr lang="zh-CN" altLang="zh-CN" dirty="0"/>
              <a:t>对象实现用户登录信息自动填充。当用户第二次使用该网站时，用户名信息会自动输入，从而方便用户。用户单击“清除</a:t>
            </a:r>
            <a:r>
              <a:rPr lang="en-US" altLang="zh-CN" dirty="0"/>
              <a:t>Cookie</a:t>
            </a:r>
            <a:r>
              <a:rPr lang="zh-CN" altLang="zh-CN" dirty="0"/>
              <a:t>”按钮时，实现</a:t>
            </a:r>
            <a:r>
              <a:rPr lang="en-US" altLang="zh-CN" dirty="0"/>
              <a:t>Cookie</a:t>
            </a:r>
            <a:r>
              <a:rPr lang="zh-CN" altLang="zh-CN" dirty="0"/>
              <a:t>对象中的用户信息清除，效果如图</a:t>
            </a:r>
            <a:r>
              <a:rPr lang="en-US" altLang="zh-CN" dirty="0"/>
              <a:t>6-10</a:t>
            </a:r>
            <a:r>
              <a:rPr lang="zh-CN" altLang="zh-CN" dirty="0"/>
              <a:t>所示。（</a:t>
            </a:r>
            <a:r>
              <a:rPr lang="en-US" altLang="zh-CN" dirty="0"/>
              <a:t>Ex6-8.aspx</a:t>
            </a:r>
            <a:r>
              <a:rPr lang="zh-CN" altLang="zh-CN" dirty="0"/>
              <a:t>）</a:t>
            </a:r>
          </a:p>
          <a:p>
            <a:endParaRPr lang="zh-CN" altLang="en-US" dirty="0"/>
          </a:p>
        </p:txBody>
      </p:sp>
    </p:spTree>
    <p:extLst>
      <p:ext uri="{BB962C8B-B14F-4D97-AF65-F5344CB8AC3E}">
        <p14:creationId xmlns:p14="http://schemas.microsoft.com/office/powerpoint/2010/main" val="15557677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pPr latinLnBrk="1"/>
            <a:r>
              <a:rPr lang="en-US" altLang="zh-CN" dirty="0"/>
              <a:t> &lt;div&gt;</a:t>
            </a:r>
            <a:endParaRPr lang="zh-CN" altLang="zh-CN" dirty="0"/>
          </a:p>
          <a:p>
            <a:pPr lvl="1" latinLnBrk="1"/>
            <a:r>
              <a:rPr lang="zh-CN" altLang="zh-CN" dirty="0" smtClean="0"/>
              <a:t>用户名</a:t>
            </a:r>
            <a:r>
              <a:rPr lang="zh-CN" altLang="zh-CN" dirty="0"/>
              <a:t>：</a:t>
            </a:r>
            <a:r>
              <a:rPr lang="en-US" altLang="zh-CN" dirty="0"/>
              <a:t>&lt;</a:t>
            </a:r>
            <a:r>
              <a:rPr lang="en-US" altLang="zh-CN" dirty="0" err="1"/>
              <a:t>asp:TextBox</a:t>
            </a:r>
            <a:r>
              <a:rPr lang="en-US" altLang="zh-CN" dirty="0"/>
              <a:t> ID="</a:t>
            </a:r>
            <a:r>
              <a:rPr lang="en-US" altLang="zh-CN" dirty="0" err="1"/>
              <a:t>txtname</a:t>
            </a:r>
            <a:r>
              <a:rPr lang="en-US" altLang="zh-CN" dirty="0"/>
              <a:t>" </a:t>
            </a:r>
            <a:r>
              <a:rPr lang="en-US" altLang="zh-CN" dirty="0" err="1"/>
              <a:t>runat</a:t>
            </a:r>
            <a:r>
              <a:rPr lang="en-US" altLang="zh-CN" dirty="0"/>
              <a:t>="server" Width="88px"&gt;&lt;/</a:t>
            </a:r>
            <a:r>
              <a:rPr lang="en-US" altLang="zh-CN" dirty="0" err="1"/>
              <a:t>asp:TextBox</a:t>
            </a:r>
            <a:r>
              <a:rPr lang="en-US" altLang="zh-CN" dirty="0"/>
              <a:t>&gt;</a:t>
            </a:r>
            <a:endParaRPr lang="zh-CN" altLang="zh-CN" dirty="0"/>
          </a:p>
          <a:p>
            <a:pPr lvl="1" latinLnBrk="1"/>
            <a:r>
              <a:rPr lang="zh-CN" altLang="zh-CN" dirty="0" smtClean="0"/>
              <a:t>密码</a:t>
            </a:r>
            <a:r>
              <a:rPr lang="zh-CN" altLang="zh-CN" dirty="0"/>
              <a:t>：</a:t>
            </a:r>
            <a:r>
              <a:rPr lang="en-US" altLang="zh-CN" dirty="0"/>
              <a:t>&lt;</a:t>
            </a:r>
            <a:r>
              <a:rPr lang="en-US" altLang="zh-CN" dirty="0" err="1"/>
              <a:t>asp:TextBox</a:t>
            </a:r>
            <a:r>
              <a:rPr lang="en-US" altLang="zh-CN" dirty="0"/>
              <a:t> ID="</a:t>
            </a:r>
            <a:r>
              <a:rPr lang="en-US" altLang="zh-CN" dirty="0" err="1"/>
              <a:t>txtpwd</a:t>
            </a:r>
            <a:r>
              <a:rPr lang="en-US" altLang="zh-CN" dirty="0"/>
              <a:t>" </a:t>
            </a:r>
            <a:r>
              <a:rPr lang="en-US" altLang="zh-CN" dirty="0" err="1"/>
              <a:t>runat</a:t>
            </a:r>
            <a:r>
              <a:rPr lang="en-US" altLang="zh-CN" dirty="0"/>
              <a:t>="server" </a:t>
            </a:r>
            <a:r>
              <a:rPr lang="en-US" altLang="zh-CN" dirty="0" err="1"/>
              <a:t>TextMode</a:t>
            </a:r>
            <a:r>
              <a:rPr lang="en-US" altLang="zh-CN" dirty="0"/>
              <a:t>="Password"&gt;&lt;/</a:t>
            </a:r>
            <a:r>
              <a:rPr lang="en-US" altLang="zh-CN" dirty="0" err="1"/>
              <a:t>asp:TextBox</a:t>
            </a:r>
            <a:r>
              <a:rPr lang="en-US" altLang="zh-CN" dirty="0"/>
              <a:t>&gt;</a:t>
            </a:r>
            <a:endParaRPr lang="zh-CN" altLang="zh-CN" dirty="0"/>
          </a:p>
          <a:p>
            <a:pPr lvl="1" latinLnBrk="1"/>
            <a:r>
              <a:rPr lang="en-US" altLang="zh-CN" dirty="0" smtClean="0"/>
              <a:t>&lt;</a:t>
            </a:r>
            <a:r>
              <a:rPr lang="en-US" altLang="zh-CN" dirty="0" err="1"/>
              <a:t>asp:Button</a:t>
            </a:r>
            <a:r>
              <a:rPr lang="en-US" altLang="zh-CN" dirty="0"/>
              <a:t> ID="</a:t>
            </a:r>
            <a:r>
              <a:rPr lang="en-US" altLang="zh-CN" dirty="0" err="1"/>
              <a:t>btnsave</a:t>
            </a:r>
            <a:r>
              <a:rPr lang="en-US" altLang="zh-CN" dirty="0"/>
              <a:t>" </a:t>
            </a:r>
            <a:r>
              <a:rPr lang="en-US" altLang="zh-CN" dirty="0" err="1"/>
              <a:t>runat</a:t>
            </a:r>
            <a:r>
              <a:rPr lang="en-US" altLang="zh-CN" dirty="0"/>
              <a:t>="server" Text="</a:t>
            </a:r>
            <a:r>
              <a:rPr lang="zh-CN" altLang="zh-CN" dirty="0"/>
              <a:t>写入</a:t>
            </a:r>
            <a:r>
              <a:rPr lang="en-US" altLang="zh-CN" dirty="0"/>
              <a:t>Cookies" </a:t>
            </a:r>
            <a:r>
              <a:rPr lang="en-US" altLang="zh-CN" dirty="0" err="1"/>
              <a:t>onclick</a:t>
            </a:r>
            <a:r>
              <a:rPr lang="en-US" altLang="zh-CN" dirty="0"/>
              <a:t>="</a:t>
            </a:r>
            <a:r>
              <a:rPr lang="en-US" altLang="zh-CN" dirty="0" err="1"/>
              <a:t>btnsave_Click</a:t>
            </a:r>
            <a:r>
              <a:rPr lang="en-US" altLang="zh-CN" dirty="0"/>
              <a:t>" /&gt;</a:t>
            </a:r>
            <a:endParaRPr lang="zh-CN" altLang="zh-CN" dirty="0"/>
          </a:p>
          <a:p>
            <a:pPr lvl="1" latinLnBrk="1"/>
            <a:r>
              <a:rPr lang="en-US" altLang="zh-CN" dirty="0" smtClean="0"/>
              <a:t>&lt;</a:t>
            </a:r>
            <a:r>
              <a:rPr lang="en-US" altLang="zh-CN" dirty="0" err="1"/>
              <a:t>asp:Button</a:t>
            </a:r>
            <a:r>
              <a:rPr lang="en-US" altLang="zh-CN" dirty="0"/>
              <a:t> ID="</a:t>
            </a:r>
            <a:r>
              <a:rPr lang="en-US" altLang="zh-CN" dirty="0" err="1"/>
              <a:t>btnclear</a:t>
            </a:r>
            <a:r>
              <a:rPr lang="en-US" altLang="zh-CN" dirty="0"/>
              <a:t>" </a:t>
            </a:r>
            <a:r>
              <a:rPr lang="en-US" altLang="zh-CN" dirty="0" err="1"/>
              <a:t>runat</a:t>
            </a:r>
            <a:r>
              <a:rPr lang="en-US" altLang="zh-CN" dirty="0"/>
              <a:t>="server" </a:t>
            </a:r>
            <a:r>
              <a:rPr lang="en-US" altLang="zh-CN" dirty="0" err="1"/>
              <a:t>onclick</a:t>
            </a:r>
            <a:r>
              <a:rPr lang="en-US" altLang="zh-CN" dirty="0"/>
              <a:t>="</a:t>
            </a:r>
            <a:r>
              <a:rPr lang="en-US" altLang="zh-CN" dirty="0" err="1"/>
              <a:t>btnclear_Click</a:t>
            </a:r>
            <a:r>
              <a:rPr lang="en-US" altLang="zh-CN" dirty="0"/>
              <a:t>" Text="</a:t>
            </a:r>
            <a:r>
              <a:rPr lang="zh-CN" altLang="zh-CN" dirty="0"/>
              <a:t>清除</a:t>
            </a:r>
            <a:r>
              <a:rPr lang="en-US" altLang="zh-CN" dirty="0"/>
              <a:t>Cookie" /&gt;</a:t>
            </a:r>
            <a:endParaRPr lang="zh-CN" altLang="zh-CN" dirty="0"/>
          </a:p>
          <a:p>
            <a:pPr latinLnBrk="1"/>
            <a:r>
              <a:rPr lang="en-US" altLang="zh-CN" dirty="0" smtClean="0"/>
              <a:t>&lt;/</a:t>
            </a:r>
            <a:r>
              <a:rPr lang="en-US" altLang="zh-CN" dirty="0"/>
              <a:t>div</a:t>
            </a:r>
            <a:r>
              <a:rPr lang="en-US" altLang="zh-CN" dirty="0" smtClean="0"/>
              <a:t>&gt;</a:t>
            </a:r>
            <a:endParaRPr lang="zh-CN" altLang="zh-CN" dirty="0"/>
          </a:p>
        </p:txBody>
      </p:sp>
    </p:spTree>
    <p:extLst>
      <p:ext uri="{BB962C8B-B14F-4D97-AF65-F5344CB8AC3E}">
        <p14:creationId xmlns:p14="http://schemas.microsoft.com/office/powerpoint/2010/main" val="17640674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if (</a:t>
            </a:r>
            <a:r>
              <a:rPr lang="en-US" altLang="zh-CN" dirty="0" err="1"/>
              <a:t>Request.Cookies</a:t>
            </a:r>
            <a:r>
              <a:rPr lang="en-US" altLang="zh-CN" dirty="0"/>
              <a:t>["</a:t>
            </a:r>
            <a:r>
              <a:rPr lang="en-US" altLang="zh-CN" dirty="0" err="1"/>
              <a:t>mycookie</a:t>
            </a:r>
            <a:r>
              <a:rPr lang="en-US" altLang="zh-CN" dirty="0"/>
              <a:t>"]!=null)</a:t>
            </a:r>
            <a:endParaRPr lang="zh-CN" altLang="zh-CN" dirty="0"/>
          </a:p>
          <a:p>
            <a:pPr latinLnBrk="1"/>
            <a:r>
              <a:rPr lang="en-US" altLang="zh-CN" dirty="0"/>
              <a:t>    {</a:t>
            </a:r>
            <a:endParaRPr lang="zh-CN" altLang="zh-CN" dirty="0"/>
          </a:p>
          <a:p>
            <a:pPr latinLnBrk="1"/>
            <a:r>
              <a:rPr lang="en-US" altLang="zh-CN" dirty="0"/>
              <a:t>        </a:t>
            </a:r>
            <a:r>
              <a:rPr lang="en-US" altLang="zh-CN" dirty="0" err="1"/>
              <a:t>txtname.Text</a:t>
            </a:r>
            <a:r>
              <a:rPr lang="en-US" altLang="zh-CN" dirty="0"/>
              <a:t> = </a:t>
            </a:r>
            <a:r>
              <a:rPr lang="en-US" altLang="zh-CN" dirty="0" err="1"/>
              <a:t>Request.Cookies</a:t>
            </a:r>
            <a:r>
              <a:rPr lang="en-US" altLang="zh-CN" dirty="0"/>
              <a:t>["</a:t>
            </a:r>
            <a:r>
              <a:rPr lang="en-US" altLang="zh-CN" dirty="0" err="1"/>
              <a:t>mycookie</a:t>
            </a:r>
            <a:r>
              <a:rPr lang="en-US" altLang="zh-CN" dirty="0"/>
              <a:t>"].Value;</a:t>
            </a:r>
            <a:endParaRPr lang="zh-CN" altLang="zh-CN" dirty="0"/>
          </a:p>
          <a:p>
            <a:pPr latinLnBrk="1"/>
            <a:r>
              <a:rPr lang="en-US" altLang="zh-CN" dirty="0"/>
              <a:t>    }</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3097381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4256" y="1491961"/>
            <a:ext cx="4204470" cy="4784725"/>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1956" y="1485611"/>
            <a:ext cx="4210050" cy="4791075"/>
          </a:xfrm>
          <a:prstGeom prst="rect">
            <a:avLst/>
          </a:prstGeom>
        </p:spPr>
      </p:pic>
    </p:spTree>
    <p:extLst>
      <p:ext uri="{BB962C8B-B14F-4D97-AF65-F5344CB8AC3E}">
        <p14:creationId xmlns:p14="http://schemas.microsoft.com/office/powerpoint/2010/main" val="2452774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btnsave_Click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Response.Cookies</a:t>
            </a:r>
            <a:r>
              <a:rPr lang="en-US" altLang="zh-CN" dirty="0"/>
              <a:t>["</a:t>
            </a:r>
            <a:r>
              <a:rPr lang="en-US" altLang="zh-CN" dirty="0" err="1"/>
              <a:t>mycookie</a:t>
            </a:r>
            <a:r>
              <a:rPr lang="en-US" altLang="zh-CN" dirty="0"/>
              <a:t>"].Value = </a:t>
            </a:r>
            <a:r>
              <a:rPr lang="en-US" altLang="zh-CN" dirty="0" err="1"/>
              <a:t>txtname.Text</a:t>
            </a:r>
            <a:r>
              <a:rPr lang="en-US" altLang="zh-CN" dirty="0"/>
              <a:t>;</a:t>
            </a:r>
            <a:endParaRPr lang="zh-CN" altLang="zh-CN" dirty="0"/>
          </a:p>
          <a:p>
            <a:pPr latinLnBrk="1"/>
            <a:r>
              <a:rPr lang="en-US" altLang="zh-CN" dirty="0"/>
              <a:t>    </a:t>
            </a:r>
            <a:r>
              <a:rPr lang="en-US" altLang="zh-CN" dirty="0" err="1"/>
              <a:t>Response.Cookies</a:t>
            </a:r>
            <a:r>
              <a:rPr lang="en-US" altLang="zh-CN" dirty="0"/>
              <a:t>["</a:t>
            </a:r>
            <a:r>
              <a:rPr lang="en-US" altLang="zh-CN" dirty="0" err="1"/>
              <a:t>mycookie</a:t>
            </a:r>
            <a:r>
              <a:rPr lang="en-US" altLang="zh-CN" dirty="0"/>
              <a:t>"].Expires = </a:t>
            </a:r>
            <a:r>
              <a:rPr lang="en-US" altLang="zh-CN" dirty="0" err="1"/>
              <a:t>DateTime.Now.AddDays</a:t>
            </a:r>
            <a:r>
              <a:rPr lang="en-US" altLang="zh-CN" dirty="0"/>
              <a:t>(30);</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40869922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atinLnBrk="1"/>
            <a:r>
              <a:rPr lang="en-US" altLang="zh-CN" dirty="0"/>
              <a:t>protected void </a:t>
            </a:r>
            <a:r>
              <a:rPr lang="en-US" altLang="zh-CN" dirty="0" err="1"/>
              <a:t>btnclear_Click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HttpCookie</a:t>
            </a:r>
            <a:r>
              <a:rPr lang="en-US" altLang="zh-CN" dirty="0"/>
              <a:t> </a:t>
            </a:r>
            <a:r>
              <a:rPr lang="en-US" altLang="zh-CN" dirty="0" err="1"/>
              <a:t>acookie</a:t>
            </a:r>
            <a:r>
              <a:rPr lang="en-US" altLang="zh-CN" dirty="0"/>
              <a:t>;</a:t>
            </a:r>
            <a:endParaRPr lang="zh-CN" altLang="zh-CN" dirty="0"/>
          </a:p>
          <a:p>
            <a:pPr latinLnBrk="1"/>
            <a:r>
              <a:rPr lang="en-US" altLang="zh-CN" dirty="0"/>
              <a:t>    string </a:t>
            </a:r>
            <a:r>
              <a:rPr lang="en-US" altLang="zh-CN" dirty="0" err="1"/>
              <a:t>ckname</a:t>
            </a:r>
            <a:r>
              <a:rPr lang="en-US" altLang="zh-CN" dirty="0"/>
              <a:t>;</a:t>
            </a:r>
            <a:endParaRPr lang="zh-CN" altLang="zh-CN" dirty="0"/>
          </a:p>
          <a:p>
            <a:pPr latinLnBrk="1"/>
            <a:r>
              <a:rPr lang="en-US" altLang="zh-CN" dirty="0"/>
              <a:t>    </a:t>
            </a:r>
            <a:r>
              <a:rPr lang="en-US" altLang="zh-CN" dirty="0" err="1"/>
              <a:t>int</a:t>
            </a:r>
            <a:r>
              <a:rPr lang="en-US" altLang="zh-CN" dirty="0"/>
              <a:t> </a:t>
            </a:r>
            <a:r>
              <a:rPr lang="en-US" altLang="zh-CN" dirty="0" err="1"/>
              <a:t>cknum</a:t>
            </a:r>
            <a:r>
              <a:rPr lang="en-US" altLang="zh-CN" dirty="0"/>
              <a:t> = </a:t>
            </a:r>
            <a:r>
              <a:rPr lang="en-US" altLang="zh-CN" dirty="0" err="1"/>
              <a:t>Request.Cookies.Count</a:t>
            </a:r>
            <a:r>
              <a:rPr lang="en-US" altLang="zh-CN" dirty="0"/>
              <a:t>;</a:t>
            </a:r>
            <a:endParaRPr lang="zh-CN" altLang="zh-CN" dirty="0"/>
          </a:p>
          <a:p>
            <a:pPr latinLnBrk="1"/>
            <a:r>
              <a:rPr lang="en-US" altLang="zh-CN" dirty="0"/>
              <a:t>    for (</a:t>
            </a:r>
            <a:r>
              <a:rPr lang="en-US" altLang="zh-CN" dirty="0" err="1"/>
              <a:t>int</a:t>
            </a:r>
            <a:r>
              <a:rPr lang="en-US" altLang="zh-CN" dirty="0"/>
              <a:t> </a:t>
            </a:r>
            <a:r>
              <a:rPr lang="en-US" altLang="zh-CN" dirty="0" err="1"/>
              <a:t>i</a:t>
            </a:r>
            <a:r>
              <a:rPr lang="en-US" altLang="zh-CN" dirty="0"/>
              <a:t> = 0; </a:t>
            </a:r>
            <a:r>
              <a:rPr lang="en-US" altLang="zh-CN" dirty="0" err="1"/>
              <a:t>i</a:t>
            </a:r>
            <a:r>
              <a:rPr lang="en-US" altLang="zh-CN" dirty="0"/>
              <a:t> &lt; </a:t>
            </a:r>
            <a:r>
              <a:rPr lang="en-US" altLang="zh-CN" dirty="0" err="1"/>
              <a:t>cknum</a:t>
            </a:r>
            <a:r>
              <a:rPr lang="en-US" altLang="zh-CN" dirty="0"/>
              <a:t>; </a:t>
            </a:r>
            <a:r>
              <a:rPr lang="en-US" altLang="zh-CN" dirty="0" err="1"/>
              <a:t>i</a:t>
            </a:r>
            <a:r>
              <a:rPr lang="en-US" altLang="zh-CN" dirty="0"/>
              <a:t>++)</a:t>
            </a:r>
            <a:endParaRPr lang="zh-CN" altLang="zh-CN" dirty="0"/>
          </a:p>
          <a:p>
            <a:pPr latinLnBrk="1"/>
            <a:r>
              <a:rPr lang="en-US" altLang="zh-CN" dirty="0"/>
              <a:t>    </a:t>
            </a:r>
            <a:r>
              <a:rPr lang="en-US" altLang="zh-CN" dirty="0" smtClean="0"/>
              <a:t>{</a:t>
            </a:r>
          </a:p>
          <a:p>
            <a:pPr latinLnBrk="1"/>
            <a:r>
              <a:rPr lang="en-US" altLang="zh-CN" dirty="0" smtClean="0"/>
              <a:t>        </a:t>
            </a:r>
            <a:r>
              <a:rPr lang="en-US" altLang="zh-CN" dirty="0" err="1" smtClean="0"/>
              <a:t>ckname</a:t>
            </a:r>
            <a:r>
              <a:rPr lang="en-US" altLang="zh-CN" dirty="0" smtClean="0"/>
              <a:t> = </a:t>
            </a:r>
            <a:r>
              <a:rPr lang="en-US" altLang="zh-CN" dirty="0" err="1" smtClean="0"/>
              <a:t>Request.Cookies</a:t>
            </a:r>
            <a:r>
              <a:rPr lang="en-US" altLang="zh-CN" dirty="0" smtClean="0"/>
              <a:t>[</a:t>
            </a:r>
            <a:r>
              <a:rPr lang="en-US" altLang="zh-CN" dirty="0" err="1" smtClean="0"/>
              <a:t>i</a:t>
            </a:r>
            <a:r>
              <a:rPr lang="en-US" altLang="zh-CN" dirty="0" smtClean="0"/>
              <a:t>].Name;</a:t>
            </a:r>
            <a:endParaRPr lang="zh-CN" altLang="zh-CN" dirty="0" smtClean="0"/>
          </a:p>
        </p:txBody>
      </p:sp>
    </p:spTree>
    <p:extLst>
      <p:ext uri="{BB962C8B-B14F-4D97-AF65-F5344CB8AC3E}">
        <p14:creationId xmlns:p14="http://schemas.microsoft.com/office/powerpoint/2010/main" val="3947048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err="1"/>
              <a:t>acookie</a:t>
            </a:r>
            <a:r>
              <a:rPr lang="en-US" altLang="zh-CN" dirty="0"/>
              <a:t> = new </a:t>
            </a:r>
            <a:r>
              <a:rPr lang="en-US" altLang="zh-CN" dirty="0" err="1"/>
              <a:t>HttpCookie</a:t>
            </a:r>
            <a:r>
              <a:rPr lang="en-US" altLang="zh-CN" dirty="0"/>
              <a:t>(</a:t>
            </a:r>
            <a:r>
              <a:rPr lang="en-US" altLang="zh-CN" dirty="0" err="1"/>
              <a:t>ckname</a:t>
            </a:r>
            <a:r>
              <a:rPr lang="en-US" altLang="zh-CN" dirty="0"/>
              <a:t>);</a:t>
            </a:r>
            <a:endParaRPr lang="zh-CN" altLang="zh-CN" dirty="0"/>
          </a:p>
          <a:p>
            <a:pPr latinLnBrk="1"/>
            <a:r>
              <a:rPr lang="en-US" altLang="zh-CN" dirty="0"/>
              <a:t>        </a:t>
            </a:r>
            <a:r>
              <a:rPr lang="en-US" altLang="zh-CN" dirty="0" err="1"/>
              <a:t>acookie.Expires</a:t>
            </a:r>
            <a:r>
              <a:rPr lang="en-US" altLang="zh-CN" dirty="0"/>
              <a:t> = </a:t>
            </a:r>
            <a:r>
              <a:rPr lang="en-US" altLang="zh-CN" dirty="0" err="1"/>
              <a:t>DateTime.Now.AddDays</a:t>
            </a:r>
            <a:r>
              <a:rPr lang="en-US" altLang="zh-CN" dirty="0"/>
              <a:t>(-1);</a:t>
            </a:r>
            <a:endParaRPr lang="zh-CN" altLang="zh-CN" dirty="0"/>
          </a:p>
          <a:p>
            <a:pPr latinLnBrk="1"/>
            <a:r>
              <a:rPr lang="en-US" altLang="zh-CN" dirty="0"/>
              <a:t>        </a:t>
            </a:r>
            <a:r>
              <a:rPr lang="en-US" altLang="zh-CN" dirty="0" err="1"/>
              <a:t>Response.Cookies.Add</a:t>
            </a:r>
            <a:r>
              <a:rPr lang="en-US" altLang="zh-CN" dirty="0"/>
              <a:t>(</a:t>
            </a:r>
            <a:r>
              <a:rPr lang="en-US" altLang="zh-CN" dirty="0" err="1"/>
              <a:t>acookie</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Response.AddHeader</a:t>
            </a:r>
            <a:r>
              <a:rPr lang="en-US" altLang="zh-CN" dirty="0"/>
              <a:t>("Refresh", "0");</a:t>
            </a:r>
            <a:endParaRPr lang="zh-CN" altLang="zh-CN" dirty="0"/>
          </a:p>
          <a:p>
            <a:pPr latinLnBrk="1"/>
            <a:r>
              <a:rPr lang="en-US" altLang="zh-CN" dirty="0"/>
              <a:t>}</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8227" y="3665393"/>
            <a:ext cx="4295775" cy="2686050"/>
          </a:xfrm>
          <a:prstGeom prst="rect">
            <a:avLst/>
          </a:prstGeom>
        </p:spPr>
      </p:pic>
    </p:spTree>
    <p:extLst>
      <p:ext uri="{BB962C8B-B14F-4D97-AF65-F5344CB8AC3E}">
        <p14:creationId xmlns:p14="http://schemas.microsoft.com/office/powerpoint/2010/main" val="37223112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6.3 </a:t>
            </a:r>
            <a:r>
              <a:rPr lang="zh-CN" altLang="zh-CN" b="1" dirty="0"/>
              <a:t>在线聊天</a:t>
            </a:r>
            <a:r>
              <a:rPr lang="zh-CN" altLang="zh-CN" b="1" dirty="0" smtClean="0"/>
              <a:t>室</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     </a:t>
            </a:r>
            <a:r>
              <a:rPr lang="zh-CN" altLang="zh-CN" dirty="0" smtClean="0"/>
              <a:t>相信</a:t>
            </a:r>
            <a:r>
              <a:rPr lang="zh-CN" altLang="zh-CN" dirty="0"/>
              <a:t>许多人对聊天室并不陌生，它是网站实现用户互动的主要手段之一。本节通过运用</a:t>
            </a:r>
            <a:r>
              <a:rPr lang="en-US" altLang="zh-CN" dirty="0"/>
              <a:t>Session</a:t>
            </a:r>
            <a:r>
              <a:rPr lang="zh-CN" altLang="zh-CN" dirty="0"/>
              <a:t>、</a:t>
            </a:r>
            <a:r>
              <a:rPr lang="en-US" altLang="zh-CN" dirty="0"/>
              <a:t>Application</a:t>
            </a:r>
            <a:r>
              <a:rPr lang="zh-CN" altLang="zh-CN" dirty="0"/>
              <a:t>和</a:t>
            </a:r>
            <a:r>
              <a:rPr lang="en-US" altLang="zh-CN" dirty="0"/>
              <a:t>Cookie</a:t>
            </a:r>
            <a:r>
              <a:rPr lang="zh-CN" altLang="zh-CN" dirty="0"/>
              <a:t>等</a:t>
            </a:r>
            <a:r>
              <a:rPr lang="en-US" altLang="zh-CN" dirty="0"/>
              <a:t>ASP.NET</a:t>
            </a:r>
            <a:r>
              <a:rPr lang="zh-CN" altLang="zh-CN" dirty="0"/>
              <a:t>对象知识，实现在线聊天室的开发。</a:t>
            </a:r>
          </a:p>
          <a:p>
            <a:pPr latinLnBrk="1"/>
            <a:r>
              <a:rPr lang="en-US" altLang="zh-CN" b="1" dirty="0"/>
              <a:t>1. </a:t>
            </a:r>
            <a:r>
              <a:rPr lang="zh-CN" altLang="zh-CN" b="1" dirty="0"/>
              <a:t>数据库表设计</a:t>
            </a:r>
            <a:endParaRPr lang="zh-CN" altLang="zh-CN" dirty="0"/>
          </a:p>
          <a:p>
            <a:pPr latinLnBrk="1"/>
            <a:r>
              <a:rPr lang="zh-CN" altLang="zh-CN" dirty="0"/>
              <a:t>（</a:t>
            </a:r>
            <a:r>
              <a:rPr lang="en-US" altLang="zh-CN" dirty="0"/>
              <a:t>1</a:t>
            </a:r>
            <a:r>
              <a:rPr lang="zh-CN" altLang="zh-CN" dirty="0"/>
              <a:t>）启动</a:t>
            </a:r>
            <a:r>
              <a:rPr lang="en-US" altLang="zh-CN" dirty="0"/>
              <a:t>Access</a:t>
            </a:r>
            <a:r>
              <a:rPr lang="zh-CN" altLang="zh-CN" dirty="0"/>
              <a:t>数据库，新建数据库，命名为</a:t>
            </a:r>
            <a:r>
              <a:rPr lang="en-US" altLang="zh-CN" dirty="0"/>
              <a:t>mychat.mdb</a:t>
            </a:r>
            <a:r>
              <a:rPr lang="zh-CN" altLang="zh-CN" dirty="0"/>
              <a:t>。</a:t>
            </a:r>
          </a:p>
          <a:p>
            <a:pPr latinLnBrk="1"/>
            <a:r>
              <a:rPr lang="zh-CN" altLang="zh-CN" dirty="0"/>
              <a:t>（</a:t>
            </a:r>
            <a:r>
              <a:rPr lang="en-US" altLang="zh-CN" dirty="0"/>
              <a:t>2</a:t>
            </a:r>
            <a:r>
              <a:rPr lang="zh-CN" altLang="zh-CN" dirty="0"/>
              <a:t>）通过“新建表”命令，创建用户信息表</a:t>
            </a:r>
            <a:r>
              <a:rPr lang="en-US" altLang="zh-CN" dirty="0" err="1"/>
              <a:t>chatmem</a:t>
            </a:r>
            <a:r>
              <a:rPr lang="zh-CN" altLang="zh-CN" dirty="0"/>
              <a:t>。表中字段有用户编号</a:t>
            </a:r>
            <a:r>
              <a:rPr lang="en-US" altLang="zh-CN" dirty="0"/>
              <a:t>mid</a:t>
            </a:r>
            <a:r>
              <a:rPr lang="zh-CN" altLang="zh-CN" dirty="0"/>
              <a:t>（自动编号），昵称</a:t>
            </a:r>
            <a:r>
              <a:rPr lang="en-US" altLang="zh-CN" dirty="0" err="1"/>
              <a:t>mname</a:t>
            </a:r>
            <a:r>
              <a:rPr lang="zh-CN" altLang="zh-CN" dirty="0"/>
              <a:t>（文本，</a:t>
            </a:r>
            <a:r>
              <a:rPr lang="en-US" altLang="zh-CN" dirty="0"/>
              <a:t>10</a:t>
            </a:r>
            <a:r>
              <a:rPr lang="zh-CN" altLang="zh-CN" dirty="0"/>
              <a:t>个字符长度），密码</a:t>
            </a:r>
            <a:r>
              <a:rPr lang="en-US" altLang="zh-CN" dirty="0" err="1"/>
              <a:t>mpwd</a:t>
            </a:r>
            <a:r>
              <a:rPr lang="zh-CN" altLang="zh-CN" dirty="0"/>
              <a:t>（文本，</a:t>
            </a:r>
            <a:r>
              <a:rPr lang="en-US" altLang="zh-CN" dirty="0"/>
              <a:t>8</a:t>
            </a:r>
            <a:r>
              <a:rPr lang="zh-CN" altLang="zh-CN" dirty="0"/>
              <a:t>个字符长度）。其中，</a:t>
            </a:r>
            <a:r>
              <a:rPr lang="en-US" altLang="zh-CN" dirty="0"/>
              <a:t>mid</a:t>
            </a:r>
            <a:r>
              <a:rPr lang="zh-CN" altLang="zh-CN" dirty="0"/>
              <a:t>为主关键字。</a:t>
            </a:r>
          </a:p>
          <a:p>
            <a:pPr latinLnBrk="1"/>
            <a:r>
              <a:rPr lang="zh-CN" altLang="zh-CN" dirty="0"/>
              <a:t>（</a:t>
            </a:r>
            <a:r>
              <a:rPr lang="en-US" altLang="zh-CN" dirty="0"/>
              <a:t>3</a:t>
            </a:r>
            <a:r>
              <a:rPr lang="zh-CN" altLang="zh-CN" dirty="0"/>
              <a:t>）输入部分用户信息，如“</a:t>
            </a:r>
            <a:r>
              <a:rPr lang="en-US" altLang="zh-CN" dirty="0" err="1"/>
              <a:t>happyday</a:t>
            </a:r>
            <a:r>
              <a:rPr lang="zh-CN" altLang="zh-CN" dirty="0"/>
              <a:t>、</a:t>
            </a:r>
            <a:r>
              <a:rPr lang="en-US" altLang="zh-CN" dirty="0"/>
              <a:t>222</a:t>
            </a:r>
            <a:r>
              <a:rPr lang="zh-CN" altLang="zh-CN" dirty="0"/>
              <a:t>”，“</a:t>
            </a:r>
            <a:r>
              <a:rPr lang="en-US" altLang="zh-CN" dirty="0" err="1"/>
              <a:t>redink</a:t>
            </a:r>
            <a:r>
              <a:rPr lang="zh-CN" altLang="zh-CN" dirty="0"/>
              <a:t>、</a:t>
            </a:r>
            <a:r>
              <a:rPr lang="en-US" altLang="zh-CN" dirty="0"/>
              <a:t>111</a:t>
            </a:r>
            <a:r>
              <a:rPr lang="zh-CN" altLang="zh-CN" dirty="0"/>
              <a:t>”等。</a:t>
            </a:r>
          </a:p>
          <a:p>
            <a:pPr latinLnBrk="1"/>
            <a:r>
              <a:rPr lang="zh-CN" altLang="zh-CN" dirty="0"/>
              <a:t>（</a:t>
            </a:r>
            <a:r>
              <a:rPr lang="en-US" altLang="zh-CN" dirty="0"/>
              <a:t>4</a:t>
            </a:r>
            <a:r>
              <a:rPr lang="zh-CN" altLang="zh-CN" dirty="0"/>
              <a:t>）检查网站的“解决方案资源管理器”窗口，是否存在</a:t>
            </a:r>
            <a:r>
              <a:rPr lang="en-US" altLang="zh-CN" dirty="0" err="1"/>
              <a:t>App_Data</a:t>
            </a:r>
            <a:r>
              <a:rPr lang="zh-CN" altLang="zh-CN" dirty="0"/>
              <a:t>系统文件夹。如果不存在，用户可以通过右击项目，选择快捷菜单 “添加</a:t>
            </a:r>
            <a:r>
              <a:rPr lang="en-US" altLang="zh-CN" dirty="0"/>
              <a:t>ASP.NET</a:t>
            </a:r>
            <a:r>
              <a:rPr lang="zh-CN" altLang="zh-CN" dirty="0"/>
              <a:t>文件夹</a:t>
            </a:r>
            <a:r>
              <a:rPr lang="en-US" altLang="zh-CN" dirty="0"/>
              <a:t>(s)</a:t>
            </a:r>
            <a:r>
              <a:rPr lang="zh-CN" altLang="zh-CN" dirty="0"/>
              <a:t>”下的“</a:t>
            </a:r>
            <a:r>
              <a:rPr lang="en-US" altLang="zh-CN" dirty="0" err="1"/>
              <a:t>App_Data</a:t>
            </a:r>
            <a:r>
              <a:rPr lang="zh-CN" altLang="zh-CN" dirty="0"/>
              <a:t>”命令创建</a:t>
            </a:r>
            <a:r>
              <a:rPr lang="zh-CN" altLang="zh-CN" dirty="0" smtClean="0"/>
              <a:t>。</a:t>
            </a:r>
            <a:endParaRPr lang="zh-CN" altLang="zh-CN" dirty="0"/>
          </a:p>
        </p:txBody>
      </p:sp>
    </p:spTree>
    <p:extLst>
      <p:ext uri="{BB962C8B-B14F-4D97-AF65-F5344CB8AC3E}">
        <p14:creationId xmlns:p14="http://schemas.microsoft.com/office/powerpoint/2010/main" val="22712951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zh-CN" dirty="0"/>
              <a:t>（</a:t>
            </a:r>
            <a:r>
              <a:rPr lang="en-US" altLang="zh-CN" dirty="0"/>
              <a:t>5</a:t>
            </a:r>
            <a:r>
              <a:rPr lang="zh-CN" altLang="zh-CN" dirty="0"/>
              <a:t>）将建好的数据库文件</a:t>
            </a:r>
            <a:r>
              <a:rPr lang="en-US" altLang="zh-CN" dirty="0"/>
              <a:t>mychat.mdb</a:t>
            </a:r>
            <a:r>
              <a:rPr lang="zh-CN" altLang="zh-CN" dirty="0"/>
              <a:t>移动到</a:t>
            </a:r>
            <a:r>
              <a:rPr lang="en-US" altLang="zh-CN" dirty="0" err="1"/>
              <a:t>App_Data</a:t>
            </a:r>
            <a:r>
              <a:rPr lang="zh-CN" altLang="zh-CN" dirty="0"/>
              <a:t>系统文件夹中。</a:t>
            </a:r>
            <a:endParaRPr lang="zh-CN" altLang="en-US" dirty="0"/>
          </a:p>
          <a:p>
            <a:pPr latinLnBrk="1"/>
            <a:r>
              <a:rPr lang="zh-CN" altLang="zh-CN" dirty="0"/>
              <a:t>（</a:t>
            </a:r>
            <a:r>
              <a:rPr lang="en-US" altLang="zh-CN" dirty="0"/>
              <a:t>6</a:t>
            </a:r>
            <a:r>
              <a:rPr lang="zh-CN" altLang="zh-CN" dirty="0"/>
              <a:t>）检查网站的“解决方案资源管理器”窗口，是否存在</a:t>
            </a:r>
            <a:r>
              <a:rPr lang="en-US" altLang="zh-CN" dirty="0"/>
              <a:t>Web</a:t>
            </a:r>
            <a:r>
              <a:rPr lang="zh-CN" altLang="zh-CN" dirty="0"/>
              <a:t>配置文件</a:t>
            </a:r>
            <a:r>
              <a:rPr lang="en-US" altLang="zh-CN" dirty="0" err="1"/>
              <a:t>Web.config</a:t>
            </a:r>
            <a:r>
              <a:rPr lang="zh-CN" altLang="zh-CN" dirty="0"/>
              <a:t>。如果不存在，用户可以通过右击项目，选择快捷菜单“添加新项”命令。在“添加新项”窗口中选择“</a:t>
            </a:r>
            <a:r>
              <a:rPr lang="en-US" altLang="zh-CN" dirty="0"/>
              <a:t>Web</a:t>
            </a:r>
            <a:r>
              <a:rPr lang="zh-CN" altLang="zh-CN" dirty="0"/>
              <a:t>配置文件”模板，并将文件命名为</a:t>
            </a:r>
            <a:r>
              <a:rPr lang="en-US" altLang="zh-CN" dirty="0" err="1"/>
              <a:t>Web.config</a:t>
            </a:r>
            <a:r>
              <a:rPr lang="zh-CN" altLang="zh-CN" dirty="0"/>
              <a:t>，单击“添加”按钮。</a:t>
            </a:r>
          </a:p>
          <a:p>
            <a:pPr latinLnBrk="1"/>
            <a:r>
              <a:rPr lang="zh-CN" altLang="zh-CN" dirty="0"/>
              <a:t>（</a:t>
            </a:r>
            <a:r>
              <a:rPr lang="en-US" altLang="zh-CN" dirty="0"/>
              <a:t>7</a:t>
            </a:r>
            <a:r>
              <a:rPr lang="zh-CN" altLang="zh-CN" dirty="0"/>
              <a:t>）在“解决方案资源管理器”窗口中，双击打开</a:t>
            </a:r>
            <a:r>
              <a:rPr lang="en-US" altLang="zh-CN" dirty="0" err="1"/>
              <a:t>Web.config</a:t>
            </a:r>
            <a:r>
              <a:rPr lang="zh-CN" altLang="zh-CN" dirty="0"/>
              <a:t>，找到</a:t>
            </a:r>
            <a:r>
              <a:rPr lang="en-US" altLang="zh-CN" dirty="0"/>
              <a:t>&lt;</a:t>
            </a:r>
            <a:r>
              <a:rPr lang="en-US" altLang="zh-CN" dirty="0" err="1"/>
              <a:t>appSettings</a:t>
            </a:r>
            <a:r>
              <a:rPr lang="en-US" altLang="zh-CN" dirty="0"/>
              <a:t>/&gt;</a:t>
            </a:r>
            <a:r>
              <a:rPr lang="zh-CN" altLang="zh-CN" dirty="0"/>
              <a:t>节。把</a:t>
            </a:r>
            <a:r>
              <a:rPr lang="en-US" altLang="zh-CN" dirty="0"/>
              <a:t>&lt;</a:t>
            </a:r>
            <a:r>
              <a:rPr lang="en-US" altLang="zh-CN" dirty="0" err="1"/>
              <a:t>appSettings</a:t>
            </a:r>
            <a:r>
              <a:rPr lang="en-US" altLang="zh-CN" dirty="0"/>
              <a:t>/&gt;</a:t>
            </a:r>
            <a:r>
              <a:rPr lang="zh-CN" altLang="zh-CN" dirty="0"/>
              <a:t>修改为：</a:t>
            </a:r>
          </a:p>
          <a:p>
            <a:pPr latinLnBrk="1"/>
            <a:r>
              <a:rPr lang="en-US" altLang="zh-CN" dirty="0"/>
              <a:t>&lt;</a:t>
            </a:r>
            <a:r>
              <a:rPr lang="en-US" altLang="zh-CN" dirty="0" err="1"/>
              <a:t>appSettings</a:t>
            </a:r>
            <a:r>
              <a:rPr lang="en-US" altLang="zh-CN" dirty="0"/>
              <a:t>&gt;</a:t>
            </a:r>
            <a:endParaRPr lang="zh-CN" altLang="zh-CN" dirty="0"/>
          </a:p>
          <a:p>
            <a:pPr latinLnBrk="1"/>
            <a:r>
              <a:rPr lang="en-US" altLang="zh-CN" dirty="0"/>
              <a:t>     &lt;add key="</a:t>
            </a:r>
            <a:r>
              <a:rPr lang="en-US" altLang="zh-CN" dirty="0" err="1"/>
              <a:t>strcon</a:t>
            </a:r>
            <a:r>
              <a:rPr lang="en-US" altLang="zh-CN" dirty="0"/>
              <a:t>" value="Provider=Microsoft.Jet.OLEDB.4.0;Data Source=|</a:t>
            </a:r>
            <a:r>
              <a:rPr lang="en-US" altLang="zh-CN" dirty="0" err="1"/>
              <a:t>DataDirectory|mychat.mdb</a:t>
            </a:r>
            <a:r>
              <a:rPr lang="en-US" altLang="zh-CN" dirty="0"/>
              <a:t>"/&gt;</a:t>
            </a:r>
            <a:endParaRPr lang="zh-CN" altLang="zh-CN" dirty="0"/>
          </a:p>
          <a:p>
            <a:pPr latinLnBrk="1"/>
            <a:r>
              <a:rPr lang="en-US" altLang="zh-CN" dirty="0"/>
              <a:t>&lt;/</a:t>
            </a:r>
            <a:r>
              <a:rPr lang="en-US" altLang="zh-CN" dirty="0" err="1"/>
              <a:t>appSettings</a:t>
            </a:r>
            <a:r>
              <a:rPr lang="en-US" altLang="zh-CN" dirty="0" smtClean="0"/>
              <a:t>&gt;</a:t>
            </a:r>
            <a:endParaRPr lang="zh-CN" altLang="zh-CN" dirty="0"/>
          </a:p>
        </p:txBody>
      </p:sp>
    </p:spTree>
    <p:extLst>
      <p:ext uri="{BB962C8B-B14F-4D97-AF65-F5344CB8AC3E}">
        <p14:creationId xmlns:p14="http://schemas.microsoft.com/office/powerpoint/2010/main" val="923138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8</a:t>
            </a:r>
            <a:r>
              <a:rPr lang="zh-CN" altLang="zh-CN" dirty="0"/>
              <a:t>）在“解决方案资源管理器”窗口中，右击项目选择快捷菜单“添加新项”命令。在“添加新项”窗口中选择“全局应用程序类”模板，并将文件命名为</a:t>
            </a:r>
            <a:r>
              <a:rPr lang="en-US" altLang="zh-CN" dirty="0" err="1"/>
              <a:t>Global.asax</a:t>
            </a:r>
            <a:r>
              <a:rPr lang="zh-CN" altLang="zh-CN" dirty="0"/>
              <a:t>，单击“添加”按钮。</a:t>
            </a:r>
          </a:p>
          <a:p>
            <a:pPr latinLnBrk="1"/>
            <a:r>
              <a:rPr lang="zh-CN" altLang="zh-CN" dirty="0"/>
              <a:t>（</a:t>
            </a:r>
            <a:r>
              <a:rPr lang="en-US" altLang="zh-CN" dirty="0"/>
              <a:t>9</a:t>
            </a:r>
            <a:r>
              <a:rPr lang="zh-CN" altLang="zh-CN" dirty="0"/>
              <a:t>）在“解决方案资源管理器”窗口中，双击打开</a:t>
            </a:r>
            <a:r>
              <a:rPr lang="en-US" altLang="zh-CN" dirty="0" err="1"/>
              <a:t>Global.asax</a:t>
            </a:r>
            <a:r>
              <a:rPr lang="zh-CN" altLang="zh-CN" dirty="0"/>
              <a:t>，在</a:t>
            </a:r>
            <a:r>
              <a:rPr lang="en-US" altLang="zh-CN" dirty="0" err="1"/>
              <a:t>Application_Start</a:t>
            </a:r>
            <a:r>
              <a:rPr lang="zh-CN" altLang="zh-CN" dirty="0"/>
              <a:t>事件中，输入以下代码：</a:t>
            </a:r>
          </a:p>
          <a:p>
            <a:endParaRPr lang="zh-CN" altLang="en-US" dirty="0"/>
          </a:p>
        </p:txBody>
      </p:sp>
    </p:spTree>
    <p:extLst>
      <p:ext uri="{BB962C8B-B14F-4D97-AF65-F5344CB8AC3E}">
        <p14:creationId xmlns:p14="http://schemas.microsoft.com/office/powerpoint/2010/main" val="30300865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void </a:t>
            </a:r>
            <a:r>
              <a:rPr lang="en-US" altLang="zh-CN" dirty="0" err="1"/>
              <a:t>Application_Start</a:t>
            </a:r>
            <a:r>
              <a:rPr lang="en-US" altLang="zh-CN" dirty="0"/>
              <a:t>(object sender, </a:t>
            </a:r>
            <a:r>
              <a:rPr lang="en-US" altLang="zh-CN" dirty="0" err="1"/>
              <a:t>EventArgs</a:t>
            </a:r>
            <a:r>
              <a:rPr lang="en-US" altLang="zh-CN" dirty="0"/>
              <a:t> e) </a:t>
            </a:r>
            <a:endParaRPr lang="zh-CN" altLang="zh-CN" dirty="0"/>
          </a:p>
          <a:p>
            <a:pPr latinLnBrk="1"/>
            <a:r>
              <a:rPr lang="en-US" altLang="zh-CN" dirty="0"/>
              <a:t>{</a:t>
            </a:r>
            <a:endParaRPr lang="zh-CN" altLang="zh-CN" dirty="0"/>
          </a:p>
          <a:p>
            <a:pPr latinLnBrk="1"/>
            <a:r>
              <a:rPr lang="en-US" altLang="zh-CN" dirty="0"/>
              <a:t>    Application["</a:t>
            </a:r>
            <a:r>
              <a:rPr lang="en-US" altLang="zh-CN" dirty="0" err="1"/>
              <a:t>mcount</a:t>
            </a:r>
            <a:r>
              <a:rPr lang="en-US" altLang="zh-CN" dirty="0"/>
              <a:t>"] = 0;</a:t>
            </a:r>
            <a:endParaRPr lang="zh-CN" altLang="zh-CN" dirty="0"/>
          </a:p>
          <a:p>
            <a:pPr latinLnBrk="1"/>
            <a:r>
              <a:rPr lang="en-US" altLang="zh-CN" dirty="0"/>
              <a:t>    Application["</a:t>
            </a:r>
            <a:r>
              <a:rPr lang="en-US" altLang="zh-CN" dirty="0" err="1"/>
              <a:t>chatcon</a:t>
            </a:r>
            <a:r>
              <a:rPr lang="en-US" altLang="zh-CN" dirty="0"/>
              <a:t>"] = "";</a:t>
            </a:r>
            <a:endParaRPr lang="zh-CN" altLang="zh-CN" dirty="0"/>
          </a:p>
          <a:p>
            <a:pPr latinLnBrk="1"/>
            <a:r>
              <a:rPr lang="en-US" altLang="zh-CN" dirty="0"/>
              <a:t>    Application["</a:t>
            </a:r>
            <a:r>
              <a:rPr lang="en-US" altLang="zh-CN" dirty="0" err="1"/>
              <a:t>userlist</a:t>
            </a:r>
            <a:r>
              <a:rPr lang="en-US" altLang="zh-CN" dirty="0"/>
              <a:t>"] = "</a:t>
            </a:r>
            <a:r>
              <a:rPr lang="zh-CN" altLang="zh-CN" dirty="0"/>
              <a:t>所有人</a:t>
            </a:r>
            <a:r>
              <a:rPr lang="en-US" altLang="zh-CN" dirty="0"/>
              <a:t>";</a:t>
            </a:r>
            <a:endParaRPr lang="zh-CN" altLang="zh-CN" dirty="0"/>
          </a:p>
          <a:p>
            <a:pPr latinLnBrk="1"/>
            <a:r>
              <a:rPr lang="en-US" altLang="zh-CN" dirty="0"/>
              <a:t>    </a:t>
            </a:r>
            <a:r>
              <a:rPr lang="en-US" altLang="zh-CN" dirty="0" err="1"/>
              <a:t>Application.UnLock</a:t>
            </a:r>
            <a:r>
              <a:rPr lang="en-US" altLang="zh-CN" dirty="0"/>
              <a:t>();</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26770065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10</a:t>
            </a:r>
            <a:r>
              <a:rPr lang="zh-CN" altLang="zh-CN" dirty="0"/>
              <a:t>）在</a:t>
            </a:r>
            <a:r>
              <a:rPr lang="en-US" altLang="zh-CN" dirty="0" err="1"/>
              <a:t>Session_Start</a:t>
            </a:r>
            <a:r>
              <a:rPr lang="zh-CN" altLang="zh-CN" dirty="0"/>
              <a:t>事件中，输入以下代码：</a:t>
            </a:r>
          </a:p>
          <a:p>
            <a:pPr latinLnBrk="1"/>
            <a:r>
              <a:rPr lang="en-US" altLang="zh-CN" dirty="0"/>
              <a:t>void </a:t>
            </a:r>
            <a:r>
              <a:rPr lang="en-US" altLang="zh-CN" dirty="0" err="1"/>
              <a:t>Session_Start</a:t>
            </a:r>
            <a:r>
              <a:rPr lang="en-US" altLang="zh-CN" dirty="0"/>
              <a:t>(object sender, </a:t>
            </a:r>
            <a:r>
              <a:rPr lang="en-US" altLang="zh-CN" dirty="0" err="1"/>
              <a:t>EventArgs</a:t>
            </a:r>
            <a:r>
              <a:rPr lang="en-US" altLang="zh-CN" dirty="0"/>
              <a:t> e) </a:t>
            </a:r>
            <a:endParaRPr lang="zh-CN" altLang="zh-CN" dirty="0"/>
          </a:p>
          <a:p>
            <a:pPr latinLnBrk="1"/>
            <a:r>
              <a:rPr lang="en-US" altLang="zh-CN" dirty="0"/>
              <a:t>{</a:t>
            </a:r>
            <a:endParaRPr lang="zh-CN" altLang="zh-CN" dirty="0"/>
          </a:p>
          <a:p>
            <a:pPr latinLnBrk="1"/>
            <a:r>
              <a:rPr lang="en-US" altLang="zh-CN" dirty="0"/>
              <a:t>    </a:t>
            </a:r>
            <a:r>
              <a:rPr lang="en-US" altLang="zh-CN" dirty="0" err="1"/>
              <a:t>Application.Lock</a:t>
            </a:r>
            <a:r>
              <a:rPr lang="en-US" altLang="zh-CN" dirty="0"/>
              <a:t>();</a:t>
            </a:r>
            <a:endParaRPr lang="zh-CN" altLang="zh-CN" dirty="0"/>
          </a:p>
          <a:p>
            <a:pPr latinLnBrk="1"/>
            <a:r>
              <a:rPr lang="en-US" altLang="zh-CN" dirty="0"/>
              <a:t>    Application["</a:t>
            </a:r>
            <a:r>
              <a:rPr lang="en-US" altLang="zh-CN" dirty="0" err="1"/>
              <a:t>mcount</a:t>
            </a:r>
            <a:r>
              <a:rPr lang="en-US" altLang="zh-CN" dirty="0"/>
              <a:t>"] = Convert.ToInt32(Application["</a:t>
            </a:r>
            <a:r>
              <a:rPr lang="en-US" altLang="zh-CN" dirty="0" err="1"/>
              <a:t>mcount</a:t>
            </a:r>
            <a:r>
              <a:rPr lang="en-US" altLang="zh-CN" dirty="0"/>
              <a:t>"].</a:t>
            </a:r>
            <a:r>
              <a:rPr lang="en-US" altLang="zh-CN" dirty="0" err="1"/>
              <a:t>ToString</a:t>
            </a:r>
            <a:r>
              <a:rPr lang="en-US" altLang="zh-CN" dirty="0"/>
              <a:t>()) + 1;</a:t>
            </a:r>
            <a:endParaRPr lang="zh-CN" altLang="zh-CN" dirty="0"/>
          </a:p>
          <a:p>
            <a:pPr latinLnBrk="1"/>
            <a:r>
              <a:rPr lang="en-US" altLang="zh-CN" dirty="0"/>
              <a:t>    </a:t>
            </a:r>
            <a:r>
              <a:rPr lang="en-US" altLang="zh-CN" dirty="0" err="1"/>
              <a:t>Application.UnLock</a:t>
            </a:r>
            <a:r>
              <a:rPr lang="en-US" altLang="zh-CN" dirty="0"/>
              <a:t>(); </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40213163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11</a:t>
            </a:r>
            <a:r>
              <a:rPr lang="zh-CN" altLang="zh-CN" dirty="0"/>
              <a:t>）在</a:t>
            </a:r>
            <a:r>
              <a:rPr lang="en-US" altLang="zh-CN" dirty="0" err="1"/>
              <a:t>Session_End</a:t>
            </a:r>
            <a:r>
              <a:rPr lang="zh-CN" altLang="zh-CN" dirty="0"/>
              <a:t>事件中，输入以下代码：</a:t>
            </a:r>
          </a:p>
          <a:p>
            <a:pPr latinLnBrk="1"/>
            <a:r>
              <a:rPr lang="en-US" altLang="zh-CN" dirty="0"/>
              <a:t>void </a:t>
            </a:r>
            <a:r>
              <a:rPr lang="en-US" altLang="zh-CN" dirty="0" err="1"/>
              <a:t>Session_End</a:t>
            </a:r>
            <a:r>
              <a:rPr lang="en-US" altLang="zh-CN" dirty="0"/>
              <a:t>(object sender, </a:t>
            </a:r>
            <a:r>
              <a:rPr lang="en-US" altLang="zh-CN" dirty="0" err="1"/>
              <a:t>EventArgs</a:t>
            </a:r>
            <a:r>
              <a:rPr lang="en-US" altLang="zh-CN" dirty="0"/>
              <a:t> e) </a:t>
            </a:r>
            <a:endParaRPr lang="zh-CN" altLang="zh-CN" dirty="0"/>
          </a:p>
          <a:p>
            <a:pPr latinLnBrk="1"/>
            <a:r>
              <a:rPr lang="en-US" altLang="zh-CN" dirty="0"/>
              <a:t>{</a:t>
            </a:r>
            <a:endParaRPr lang="zh-CN" altLang="zh-CN" dirty="0"/>
          </a:p>
          <a:p>
            <a:pPr latinLnBrk="1"/>
            <a:r>
              <a:rPr lang="en-US" altLang="zh-CN" dirty="0"/>
              <a:t>    </a:t>
            </a:r>
            <a:r>
              <a:rPr lang="en-US" altLang="zh-CN" dirty="0" err="1"/>
              <a:t>Application.Lock</a:t>
            </a:r>
            <a:r>
              <a:rPr lang="en-US" altLang="zh-CN" dirty="0"/>
              <a:t>();</a:t>
            </a:r>
            <a:endParaRPr lang="zh-CN" altLang="zh-CN" dirty="0"/>
          </a:p>
          <a:p>
            <a:pPr latinLnBrk="1"/>
            <a:r>
              <a:rPr lang="en-US" altLang="zh-CN" dirty="0"/>
              <a:t>    Application["</a:t>
            </a:r>
            <a:r>
              <a:rPr lang="en-US" altLang="zh-CN" dirty="0" err="1"/>
              <a:t>mcount</a:t>
            </a:r>
            <a:r>
              <a:rPr lang="en-US" altLang="zh-CN" dirty="0"/>
              <a:t>"] = Convert.ToInt32(Application["</a:t>
            </a:r>
            <a:r>
              <a:rPr lang="en-US" altLang="zh-CN" dirty="0" err="1"/>
              <a:t>mcount</a:t>
            </a:r>
            <a:r>
              <a:rPr lang="en-US" altLang="zh-CN" dirty="0"/>
              <a:t>"].</a:t>
            </a:r>
            <a:r>
              <a:rPr lang="en-US" altLang="zh-CN" dirty="0" err="1"/>
              <a:t>ToString</a:t>
            </a:r>
            <a:r>
              <a:rPr lang="en-US" altLang="zh-CN" dirty="0"/>
              <a:t>()) - 1;</a:t>
            </a:r>
            <a:endParaRPr lang="zh-CN" altLang="zh-CN" dirty="0"/>
          </a:p>
          <a:p>
            <a:pPr latinLnBrk="1"/>
            <a:r>
              <a:rPr lang="en-US" altLang="zh-CN" dirty="0"/>
              <a:t>    </a:t>
            </a:r>
            <a:r>
              <a:rPr lang="en-US" altLang="zh-CN" dirty="0" err="1"/>
              <a:t>Application.UnLock</a:t>
            </a:r>
            <a:r>
              <a:rPr lang="en-US" altLang="zh-CN" dirty="0"/>
              <a:t>(); </a:t>
            </a:r>
            <a:endParaRPr lang="zh-CN" altLang="zh-CN" dirty="0"/>
          </a:p>
          <a:p>
            <a:pPr latinLnBrk="1"/>
            <a:r>
              <a:rPr lang="en-US" altLang="zh-CN" dirty="0"/>
              <a:t>}</a:t>
            </a:r>
            <a:endParaRPr lang="zh-CN" altLang="zh-CN" dirty="0"/>
          </a:p>
          <a:p>
            <a:endParaRPr lang="zh-CN" altLang="en-US" dirty="0"/>
          </a:p>
        </p:txBody>
      </p:sp>
    </p:spTree>
    <p:extLst>
      <p:ext uri="{BB962C8B-B14F-4D97-AF65-F5344CB8AC3E}">
        <p14:creationId xmlns:p14="http://schemas.microsoft.com/office/powerpoint/2010/main" val="15194669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zh-CN" dirty="0"/>
              <a:t>用户登录实现</a:t>
            </a:r>
            <a:endParaRPr lang="zh-CN" altLang="en-US" dirty="0"/>
          </a:p>
        </p:txBody>
      </p:sp>
      <p:sp>
        <p:nvSpPr>
          <p:cNvPr id="3" name="内容占位符 2"/>
          <p:cNvSpPr>
            <a:spLocks noGrp="1"/>
          </p:cNvSpPr>
          <p:nvPr>
            <p:ph idx="1"/>
          </p:nvPr>
        </p:nvSpPr>
        <p:spPr/>
        <p:txBody>
          <a:bodyPr/>
          <a:lstStyle/>
          <a:p>
            <a:pPr latinLnBrk="1"/>
            <a:r>
              <a:rPr lang="zh-CN" altLang="zh-CN" dirty="0"/>
              <a:t>（</a:t>
            </a:r>
            <a:r>
              <a:rPr lang="en-US" altLang="zh-CN" dirty="0"/>
              <a:t>12</a:t>
            </a:r>
            <a:r>
              <a:rPr lang="zh-CN" altLang="zh-CN" dirty="0"/>
              <a:t>）在“解决方案资源管理器”窗口中，通过右击项目选择快捷菜单“添加新项”命令添加一个</a:t>
            </a:r>
            <a:r>
              <a:rPr lang="en-US" altLang="zh-CN" dirty="0"/>
              <a:t>Web</a:t>
            </a:r>
            <a:r>
              <a:rPr lang="zh-CN" altLang="zh-CN" dirty="0"/>
              <a:t>窗体，命名为</a:t>
            </a:r>
            <a:r>
              <a:rPr lang="en-US" altLang="zh-CN" dirty="0"/>
              <a:t>chatlogin.aspx</a:t>
            </a:r>
            <a:r>
              <a:rPr lang="zh-CN" altLang="zh-CN" dirty="0"/>
              <a:t>。</a:t>
            </a:r>
          </a:p>
          <a:p>
            <a:pPr latinLnBrk="1"/>
            <a:r>
              <a:rPr lang="zh-CN" altLang="zh-CN" dirty="0"/>
              <a:t>（</a:t>
            </a:r>
            <a:r>
              <a:rPr lang="en-US" altLang="zh-CN" dirty="0"/>
              <a:t>13</a:t>
            </a:r>
            <a:r>
              <a:rPr lang="zh-CN" altLang="zh-CN" dirty="0"/>
              <a:t>）在页面中添加一个</a:t>
            </a:r>
            <a:r>
              <a:rPr lang="en-US" altLang="zh-CN" dirty="0"/>
              <a:t>6</a:t>
            </a:r>
            <a:r>
              <a:rPr lang="zh-CN" altLang="zh-CN" dirty="0"/>
              <a:t>行</a:t>
            </a:r>
            <a:r>
              <a:rPr lang="en-US" altLang="zh-CN" dirty="0"/>
              <a:t>2</a:t>
            </a:r>
            <a:r>
              <a:rPr lang="zh-CN" altLang="zh-CN" dirty="0"/>
              <a:t>列的表格，在表格中的第</a:t>
            </a:r>
            <a:r>
              <a:rPr lang="en-US" altLang="zh-CN" dirty="0"/>
              <a:t>1</a:t>
            </a:r>
            <a:r>
              <a:rPr lang="zh-CN" altLang="zh-CN" dirty="0"/>
              <a:t>、</a:t>
            </a:r>
            <a:r>
              <a:rPr lang="en-US" altLang="zh-CN" dirty="0"/>
              <a:t>2</a:t>
            </a:r>
            <a:r>
              <a:rPr lang="zh-CN" altLang="zh-CN" dirty="0"/>
              <a:t>、</a:t>
            </a:r>
            <a:r>
              <a:rPr lang="en-US" altLang="zh-CN" dirty="0"/>
              <a:t>5</a:t>
            </a:r>
            <a:r>
              <a:rPr lang="zh-CN" altLang="zh-CN" dirty="0"/>
              <a:t>和</a:t>
            </a:r>
            <a:r>
              <a:rPr lang="en-US" altLang="zh-CN" dirty="0"/>
              <a:t>6</a:t>
            </a:r>
            <a:r>
              <a:rPr lang="zh-CN" altLang="zh-CN" dirty="0"/>
              <a:t>行单元格进行合并。在第</a:t>
            </a:r>
            <a:r>
              <a:rPr lang="en-US" altLang="zh-CN" dirty="0"/>
              <a:t>1</a:t>
            </a:r>
            <a:r>
              <a:rPr lang="zh-CN" altLang="zh-CN" dirty="0"/>
              <a:t>行单元格中输入“聊天室登录”，并设置单元格格式。</a:t>
            </a:r>
          </a:p>
          <a:p>
            <a:pPr latinLnBrk="1"/>
            <a:r>
              <a:rPr lang="zh-CN" altLang="zh-CN" dirty="0"/>
              <a:t>（</a:t>
            </a:r>
            <a:r>
              <a:rPr lang="en-US" altLang="zh-CN" dirty="0"/>
              <a:t>14</a:t>
            </a:r>
            <a:r>
              <a:rPr lang="zh-CN" altLang="zh-CN" dirty="0"/>
              <a:t>）在第</a:t>
            </a:r>
            <a:r>
              <a:rPr lang="en-US" altLang="zh-CN" dirty="0"/>
              <a:t>2</a:t>
            </a:r>
            <a:r>
              <a:rPr lang="zh-CN" altLang="zh-CN" dirty="0"/>
              <a:t>行单元格中输入“欢迎访问聊天室，当前在线人数：”，并在文本后添加</a:t>
            </a:r>
            <a:r>
              <a:rPr lang="en-US" altLang="zh-CN" dirty="0"/>
              <a:t>1</a:t>
            </a:r>
            <a:r>
              <a:rPr lang="zh-CN" altLang="zh-CN" dirty="0"/>
              <a:t>个</a:t>
            </a:r>
            <a:r>
              <a:rPr lang="en-US" altLang="zh-CN" dirty="0"/>
              <a:t>Label</a:t>
            </a:r>
            <a:r>
              <a:rPr lang="zh-CN" altLang="zh-CN" dirty="0"/>
              <a:t>控件，设置</a:t>
            </a:r>
            <a:r>
              <a:rPr lang="en-US" altLang="zh-CN" dirty="0"/>
              <a:t>ID</a:t>
            </a:r>
            <a:r>
              <a:rPr lang="zh-CN" altLang="zh-CN" dirty="0"/>
              <a:t>属性为“</a:t>
            </a:r>
            <a:r>
              <a:rPr lang="en-US" altLang="zh-CN" dirty="0" err="1"/>
              <a:t>lblnum</a:t>
            </a:r>
            <a:r>
              <a:rPr lang="zh-CN" altLang="zh-CN" dirty="0"/>
              <a:t>”。</a:t>
            </a:r>
          </a:p>
          <a:p>
            <a:pPr latinLnBrk="1"/>
            <a:r>
              <a:rPr lang="zh-CN" altLang="zh-CN" dirty="0"/>
              <a:t>（</a:t>
            </a:r>
            <a:r>
              <a:rPr lang="en-US" altLang="zh-CN" dirty="0"/>
              <a:t>15</a:t>
            </a:r>
            <a:r>
              <a:rPr lang="zh-CN" altLang="zh-CN" dirty="0"/>
              <a:t>）在第</a:t>
            </a:r>
            <a:r>
              <a:rPr lang="en-US" altLang="zh-CN" dirty="0"/>
              <a:t>3</a:t>
            </a:r>
            <a:r>
              <a:rPr lang="zh-CN" altLang="zh-CN" dirty="0"/>
              <a:t>行左侧单元格中输入“昵称：”；右侧单元格中添加</a:t>
            </a:r>
            <a:r>
              <a:rPr lang="en-US" altLang="zh-CN" dirty="0" err="1"/>
              <a:t>TextBox</a:t>
            </a:r>
            <a:r>
              <a:rPr lang="zh-CN" altLang="zh-CN" dirty="0"/>
              <a:t>控件，设置</a:t>
            </a:r>
            <a:r>
              <a:rPr lang="en-US" altLang="zh-CN" dirty="0"/>
              <a:t>ID</a:t>
            </a:r>
            <a:r>
              <a:rPr lang="zh-CN" altLang="zh-CN" dirty="0"/>
              <a:t>属性为“</a:t>
            </a:r>
            <a:r>
              <a:rPr lang="en-US" altLang="zh-CN" dirty="0" err="1"/>
              <a:t>txtname</a:t>
            </a:r>
            <a:r>
              <a:rPr lang="zh-CN" altLang="zh-CN" dirty="0"/>
              <a:t>”；在右侧添加</a:t>
            </a:r>
            <a:r>
              <a:rPr lang="en-US" altLang="zh-CN" dirty="0" err="1"/>
              <a:t>RequiredFieldValidator</a:t>
            </a:r>
            <a:r>
              <a:rPr lang="zh-CN" altLang="zh-CN" dirty="0"/>
              <a:t>验证控件，设置</a:t>
            </a:r>
            <a:r>
              <a:rPr lang="en-US" altLang="zh-CN" dirty="0"/>
              <a:t>ID</a:t>
            </a:r>
            <a:r>
              <a:rPr lang="zh-CN" altLang="zh-CN" dirty="0"/>
              <a:t>属性为“</a:t>
            </a:r>
            <a:r>
              <a:rPr lang="en-US" altLang="zh-CN" dirty="0" err="1"/>
              <a:t>rqcname</a:t>
            </a:r>
            <a:r>
              <a:rPr lang="zh-CN" altLang="zh-CN" dirty="0"/>
              <a:t>”，</a:t>
            </a:r>
            <a:r>
              <a:rPr lang="en-US" altLang="zh-CN" dirty="0" err="1"/>
              <a:t>ControlToValidate</a:t>
            </a:r>
            <a:r>
              <a:rPr lang="zh-CN" altLang="zh-CN" dirty="0"/>
              <a:t>属性为“</a:t>
            </a:r>
            <a:r>
              <a:rPr lang="en-US" altLang="zh-CN" dirty="0" err="1"/>
              <a:t>txtname</a:t>
            </a:r>
            <a:r>
              <a:rPr lang="zh-CN" altLang="zh-CN" dirty="0"/>
              <a:t>”、</a:t>
            </a:r>
            <a:r>
              <a:rPr lang="en-US" altLang="zh-CN" dirty="0" err="1"/>
              <a:t>ErrorMessage</a:t>
            </a:r>
            <a:r>
              <a:rPr lang="zh-CN" altLang="zh-CN" dirty="0"/>
              <a:t>属性为“用户名必须输入”</a:t>
            </a:r>
            <a:r>
              <a:rPr lang="zh-CN" altLang="zh-CN" dirty="0" smtClean="0"/>
              <a:t>。</a:t>
            </a:r>
            <a:endParaRPr lang="zh-CN" altLang="zh-CN" dirty="0"/>
          </a:p>
        </p:txBody>
      </p:sp>
    </p:spTree>
    <p:extLst>
      <p:ext uri="{BB962C8B-B14F-4D97-AF65-F5344CB8AC3E}">
        <p14:creationId xmlns:p14="http://schemas.microsoft.com/office/powerpoint/2010/main" val="3360999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 ASP.NET</a:t>
            </a:r>
            <a:r>
              <a:rPr lang="zh-CN" altLang="zh-CN" dirty="0"/>
              <a:t>常用对象</a:t>
            </a:r>
            <a:endParaRPr lang="zh-CN" altLang="en-US" dirty="0"/>
          </a:p>
        </p:txBody>
      </p:sp>
      <p:sp>
        <p:nvSpPr>
          <p:cNvPr id="3" name="内容占位符 2"/>
          <p:cNvSpPr>
            <a:spLocks noGrp="1"/>
          </p:cNvSpPr>
          <p:nvPr>
            <p:ph idx="1"/>
          </p:nvPr>
        </p:nvSpPr>
        <p:spPr/>
        <p:txBody>
          <a:bodyPr/>
          <a:lstStyle/>
          <a:p>
            <a:r>
              <a:rPr lang="en-US" altLang="zh-CN" dirty="0" smtClean="0"/>
              <a:t>      ASP.NET</a:t>
            </a:r>
            <a:r>
              <a:rPr lang="zh-CN" altLang="zh-CN" dirty="0"/>
              <a:t>提供了多种内置对象，这些对象可以在页面上以及页面之间方便地实现获取、输出、传递、保留各种信息等操作，以完成复杂功能。内置对象是对服务器控件很好的补充，进一步扩展了</a:t>
            </a:r>
            <a:r>
              <a:rPr lang="en-US" altLang="zh-CN" dirty="0"/>
              <a:t>ASP.NET</a:t>
            </a:r>
            <a:r>
              <a:rPr lang="zh-CN" altLang="zh-CN" dirty="0"/>
              <a:t>程序的功能。常用的内部对象有</a:t>
            </a:r>
            <a:r>
              <a:rPr lang="en-US" altLang="zh-CN" dirty="0"/>
              <a:t>Page</a:t>
            </a:r>
            <a:r>
              <a:rPr lang="zh-CN" altLang="zh-CN" dirty="0"/>
              <a:t>、</a:t>
            </a:r>
            <a:r>
              <a:rPr lang="en-US" altLang="zh-CN" dirty="0"/>
              <a:t>Response</a:t>
            </a:r>
            <a:r>
              <a:rPr lang="zh-CN" altLang="zh-CN" dirty="0"/>
              <a:t>、</a:t>
            </a:r>
            <a:r>
              <a:rPr lang="en-US" altLang="zh-CN" dirty="0"/>
              <a:t>Request</a:t>
            </a:r>
            <a:r>
              <a:rPr lang="zh-CN" altLang="zh-CN" dirty="0"/>
              <a:t>、</a:t>
            </a:r>
            <a:r>
              <a:rPr lang="en-US" altLang="zh-CN" dirty="0"/>
              <a:t>Session</a:t>
            </a:r>
            <a:r>
              <a:rPr lang="zh-CN" altLang="zh-CN" dirty="0"/>
              <a:t>、</a:t>
            </a:r>
            <a:r>
              <a:rPr lang="en-US" altLang="zh-CN" dirty="0"/>
              <a:t>Application</a:t>
            </a:r>
            <a:r>
              <a:rPr lang="zh-CN" altLang="zh-CN" dirty="0"/>
              <a:t>和</a:t>
            </a:r>
            <a:r>
              <a:rPr lang="en-US" altLang="zh-CN" dirty="0"/>
              <a:t>Cookie</a:t>
            </a:r>
            <a:r>
              <a:rPr lang="zh-CN" altLang="zh-CN" dirty="0"/>
              <a:t>等。</a:t>
            </a:r>
            <a:endParaRPr lang="zh-CN" altLang="en-US" dirty="0"/>
          </a:p>
        </p:txBody>
      </p:sp>
    </p:spTree>
    <p:extLst>
      <p:ext uri="{BB962C8B-B14F-4D97-AF65-F5344CB8AC3E}">
        <p14:creationId xmlns:p14="http://schemas.microsoft.com/office/powerpoint/2010/main" val="37757374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16</a:t>
            </a:r>
            <a:r>
              <a:rPr lang="zh-CN" altLang="zh-CN" dirty="0"/>
              <a:t>）在第</a:t>
            </a:r>
            <a:r>
              <a:rPr lang="en-US" altLang="zh-CN" dirty="0"/>
              <a:t>4</a:t>
            </a:r>
            <a:r>
              <a:rPr lang="zh-CN" altLang="zh-CN" dirty="0"/>
              <a:t>行左侧单元格中输入“密码：”；右侧单元格中添加</a:t>
            </a:r>
            <a:r>
              <a:rPr lang="en-US" altLang="zh-CN" dirty="0" err="1"/>
              <a:t>TextBox</a:t>
            </a:r>
            <a:r>
              <a:rPr lang="zh-CN" altLang="zh-CN" dirty="0"/>
              <a:t>控件，设置</a:t>
            </a:r>
            <a:r>
              <a:rPr lang="en-US" altLang="zh-CN" dirty="0"/>
              <a:t>ID</a:t>
            </a:r>
            <a:r>
              <a:rPr lang="zh-CN" altLang="zh-CN" dirty="0"/>
              <a:t>属性为“</a:t>
            </a:r>
            <a:r>
              <a:rPr lang="en-US" altLang="zh-CN" dirty="0" err="1"/>
              <a:t>txtpwd</a:t>
            </a:r>
            <a:r>
              <a:rPr lang="zh-CN" altLang="zh-CN" dirty="0"/>
              <a:t>”，</a:t>
            </a:r>
            <a:r>
              <a:rPr lang="en-US" altLang="zh-CN" dirty="0" err="1"/>
              <a:t>TextMode</a:t>
            </a:r>
            <a:r>
              <a:rPr lang="zh-CN" altLang="zh-CN" dirty="0"/>
              <a:t>属性为“</a:t>
            </a:r>
            <a:r>
              <a:rPr lang="en-US" altLang="zh-CN" dirty="0"/>
              <a:t>Password</a:t>
            </a:r>
            <a:r>
              <a:rPr lang="zh-CN" altLang="zh-CN" dirty="0"/>
              <a:t>”；在右侧添加</a:t>
            </a:r>
            <a:r>
              <a:rPr lang="en-US" altLang="zh-CN" dirty="0" err="1"/>
              <a:t>RequiredFieldValidator</a:t>
            </a:r>
            <a:r>
              <a:rPr lang="zh-CN" altLang="zh-CN" dirty="0"/>
              <a:t>验证控件，设置</a:t>
            </a:r>
            <a:r>
              <a:rPr lang="en-US" altLang="zh-CN" dirty="0"/>
              <a:t>ID</a:t>
            </a:r>
            <a:r>
              <a:rPr lang="zh-CN" altLang="zh-CN" dirty="0"/>
              <a:t>属性为“</a:t>
            </a:r>
            <a:r>
              <a:rPr lang="en-US" altLang="zh-CN" dirty="0" err="1"/>
              <a:t>rqcpwd</a:t>
            </a:r>
            <a:r>
              <a:rPr lang="zh-CN" altLang="zh-CN" dirty="0"/>
              <a:t>”，</a:t>
            </a:r>
            <a:r>
              <a:rPr lang="en-US" altLang="zh-CN" dirty="0" err="1"/>
              <a:t>ControlToValidate</a:t>
            </a:r>
            <a:r>
              <a:rPr lang="zh-CN" altLang="zh-CN" dirty="0"/>
              <a:t>属性为“</a:t>
            </a:r>
            <a:r>
              <a:rPr lang="en-US" altLang="zh-CN" dirty="0" err="1"/>
              <a:t>txtpwd</a:t>
            </a:r>
            <a:r>
              <a:rPr lang="zh-CN" altLang="zh-CN" dirty="0"/>
              <a:t>”、</a:t>
            </a:r>
            <a:r>
              <a:rPr lang="en-US" altLang="zh-CN" dirty="0" err="1"/>
              <a:t>ErrorMessage</a:t>
            </a:r>
            <a:r>
              <a:rPr lang="zh-CN" altLang="zh-CN" dirty="0"/>
              <a:t>属性为“密码必须输入”。</a:t>
            </a:r>
          </a:p>
          <a:p>
            <a:pPr latinLnBrk="1"/>
            <a:r>
              <a:rPr lang="zh-CN" altLang="zh-CN" dirty="0"/>
              <a:t>（</a:t>
            </a:r>
            <a:r>
              <a:rPr lang="en-US" altLang="zh-CN" dirty="0"/>
              <a:t>17</a:t>
            </a:r>
            <a:r>
              <a:rPr lang="zh-CN" altLang="zh-CN" dirty="0"/>
              <a:t>）在第</a:t>
            </a:r>
            <a:r>
              <a:rPr lang="en-US" altLang="zh-CN" dirty="0"/>
              <a:t>5</a:t>
            </a:r>
            <a:r>
              <a:rPr lang="zh-CN" altLang="zh-CN" dirty="0"/>
              <a:t>行单元格中添加</a:t>
            </a:r>
            <a:r>
              <a:rPr lang="en-US" altLang="zh-CN" dirty="0"/>
              <a:t>1</a:t>
            </a:r>
            <a:r>
              <a:rPr lang="zh-CN" altLang="zh-CN" dirty="0"/>
              <a:t>个</a:t>
            </a:r>
            <a:r>
              <a:rPr lang="en-US" altLang="zh-CN" dirty="0" err="1"/>
              <a:t>RequiredFieldValidator</a:t>
            </a:r>
            <a:r>
              <a:rPr lang="zh-CN" altLang="zh-CN" dirty="0"/>
              <a:t>复选框控件，设置</a:t>
            </a:r>
            <a:r>
              <a:rPr lang="en-US" altLang="zh-CN" dirty="0"/>
              <a:t>ID</a:t>
            </a:r>
            <a:r>
              <a:rPr lang="zh-CN" altLang="zh-CN" dirty="0"/>
              <a:t>属性为“</a:t>
            </a:r>
            <a:r>
              <a:rPr lang="en-US" altLang="zh-CN" dirty="0" err="1"/>
              <a:t>ckbrem</a:t>
            </a:r>
            <a:r>
              <a:rPr lang="zh-CN" altLang="zh-CN" dirty="0"/>
              <a:t>”，</a:t>
            </a:r>
            <a:r>
              <a:rPr lang="en-US" altLang="zh-CN" dirty="0"/>
              <a:t>Text</a:t>
            </a:r>
            <a:r>
              <a:rPr lang="zh-CN" altLang="zh-CN" dirty="0"/>
              <a:t>属性为“记录我的信息”。</a:t>
            </a:r>
          </a:p>
          <a:p>
            <a:pPr latinLnBrk="1"/>
            <a:r>
              <a:rPr lang="zh-CN" altLang="zh-CN" dirty="0"/>
              <a:t>（</a:t>
            </a:r>
            <a:r>
              <a:rPr lang="en-US" altLang="zh-CN" dirty="0"/>
              <a:t>18</a:t>
            </a:r>
            <a:r>
              <a:rPr lang="zh-CN" altLang="zh-CN" dirty="0"/>
              <a:t>）在第</a:t>
            </a:r>
            <a:r>
              <a:rPr lang="en-US" altLang="zh-CN" dirty="0"/>
              <a:t>6</a:t>
            </a:r>
            <a:r>
              <a:rPr lang="zh-CN" altLang="zh-CN" dirty="0"/>
              <a:t>行单元格中添加</a:t>
            </a:r>
            <a:r>
              <a:rPr lang="en-US" altLang="zh-CN" dirty="0"/>
              <a:t>2</a:t>
            </a:r>
            <a:r>
              <a:rPr lang="zh-CN" altLang="zh-CN" dirty="0"/>
              <a:t>个</a:t>
            </a:r>
            <a:r>
              <a:rPr lang="en-US" altLang="zh-CN" dirty="0"/>
              <a:t>Button</a:t>
            </a:r>
            <a:r>
              <a:rPr lang="zh-CN" altLang="zh-CN" dirty="0"/>
              <a:t>控件。第</a:t>
            </a:r>
            <a:r>
              <a:rPr lang="en-US" altLang="zh-CN" dirty="0"/>
              <a:t>1</a:t>
            </a:r>
            <a:r>
              <a:rPr lang="zh-CN" altLang="zh-CN" dirty="0"/>
              <a:t>个</a:t>
            </a:r>
            <a:r>
              <a:rPr lang="en-US" altLang="zh-CN" dirty="0"/>
              <a:t>Button</a:t>
            </a:r>
            <a:r>
              <a:rPr lang="zh-CN" altLang="zh-CN" dirty="0"/>
              <a:t>控件的</a:t>
            </a:r>
            <a:r>
              <a:rPr lang="en-US" altLang="zh-CN" dirty="0"/>
              <a:t>ID</a:t>
            </a:r>
            <a:r>
              <a:rPr lang="zh-CN" altLang="zh-CN" dirty="0"/>
              <a:t>属性“</a:t>
            </a:r>
            <a:r>
              <a:rPr lang="en-US" altLang="zh-CN" dirty="0" err="1"/>
              <a:t>btnlogin</a:t>
            </a:r>
            <a:r>
              <a:rPr lang="zh-CN" altLang="zh-CN" dirty="0"/>
              <a:t>”，</a:t>
            </a:r>
            <a:r>
              <a:rPr lang="en-US" altLang="zh-CN" dirty="0"/>
              <a:t>Text</a:t>
            </a:r>
            <a:r>
              <a:rPr lang="zh-CN" altLang="zh-CN" dirty="0"/>
              <a:t>属性为“登录”；第</a:t>
            </a:r>
            <a:r>
              <a:rPr lang="en-US" altLang="zh-CN" dirty="0"/>
              <a:t>2</a:t>
            </a:r>
            <a:r>
              <a:rPr lang="zh-CN" altLang="zh-CN" dirty="0"/>
              <a:t>个</a:t>
            </a:r>
            <a:r>
              <a:rPr lang="en-US" altLang="zh-CN" dirty="0"/>
              <a:t>Button</a:t>
            </a:r>
            <a:r>
              <a:rPr lang="zh-CN" altLang="zh-CN" dirty="0"/>
              <a:t>控件的</a:t>
            </a:r>
            <a:r>
              <a:rPr lang="en-US" altLang="zh-CN" dirty="0"/>
              <a:t>ID</a:t>
            </a:r>
            <a:r>
              <a:rPr lang="zh-CN" altLang="zh-CN" dirty="0"/>
              <a:t>属性“</a:t>
            </a:r>
            <a:r>
              <a:rPr lang="en-US" altLang="zh-CN" dirty="0" err="1"/>
              <a:t>btncancel</a:t>
            </a:r>
            <a:r>
              <a:rPr lang="zh-CN" altLang="zh-CN" dirty="0"/>
              <a:t>”，</a:t>
            </a:r>
            <a:r>
              <a:rPr lang="en-US" altLang="zh-CN" dirty="0"/>
              <a:t>Text</a:t>
            </a:r>
            <a:r>
              <a:rPr lang="zh-CN" altLang="zh-CN" dirty="0"/>
              <a:t>属性为“取消”。</a:t>
            </a:r>
          </a:p>
          <a:p>
            <a:pPr latinLnBrk="1"/>
            <a:r>
              <a:rPr lang="zh-CN" altLang="zh-CN" dirty="0"/>
              <a:t>（</a:t>
            </a:r>
            <a:r>
              <a:rPr lang="en-US" altLang="zh-CN" dirty="0"/>
              <a:t>19</a:t>
            </a:r>
            <a:r>
              <a:rPr lang="zh-CN" altLang="zh-CN" dirty="0"/>
              <a:t>）双击“登录”控件，输入</a:t>
            </a:r>
            <a:r>
              <a:rPr lang="en-US" altLang="zh-CN" dirty="0" err="1"/>
              <a:t>btnlogin_Click</a:t>
            </a:r>
            <a:r>
              <a:rPr lang="zh-CN" altLang="zh-CN" dirty="0"/>
              <a:t>单击事件，代码如下</a:t>
            </a:r>
            <a:r>
              <a:rPr lang="zh-CN" altLang="zh-CN" dirty="0" smtClean="0"/>
              <a:t>：</a:t>
            </a:r>
            <a:endParaRPr lang="zh-CN" altLang="zh-CN" dirty="0"/>
          </a:p>
        </p:txBody>
      </p:sp>
    </p:spTree>
    <p:extLst>
      <p:ext uri="{BB962C8B-B14F-4D97-AF65-F5344CB8AC3E}">
        <p14:creationId xmlns:p14="http://schemas.microsoft.com/office/powerpoint/2010/main" val="3900141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latinLnBrk="1"/>
            <a:r>
              <a:rPr lang="en-US" altLang="zh-CN" dirty="0"/>
              <a:t>protected void </a:t>
            </a:r>
            <a:r>
              <a:rPr lang="en-US" altLang="zh-CN" dirty="0" err="1"/>
              <a:t>btnlogin_Click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a:t>
            </a:r>
            <a:r>
              <a:rPr lang="en-US" altLang="zh-CN" dirty="0" err="1"/>
              <a:t>uname</a:t>
            </a:r>
            <a:r>
              <a:rPr lang="en-US" altLang="zh-CN" dirty="0"/>
              <a:t> = </a:t>
            </a:r>
            <a:r>
              <a:rPr lang="en-US" altLang="zh-CN" dirty="0" err="1"/>
              <a:t>txtname.Text.Trim</a:t>
            </a:r>
            <a:r>
              <a:rPr lang="en-US" altLang="zh-CN" dirty="0"/>
              <a:t>();</a:t>
            </a:r>
            <a:endParaRPr lang="zh-CN" altLang="zh-CN" dirty="0"/>
          </a:p>
          <a:p>
            <a:pPr latinLnBrk="1"/>
            <a:r>
              <a:rPr lang="en-US" altLang="zh-CN" dirty="0"/>
              <a:t>    string </a:t>
            </a:r>
            <a:r>
              <a:rPr lang="en-US" altLang="zh-CN" dirty="0" err="1"/>
              <a:t>upwd</a:t>
            </a:r>
            <a:r>
              <a:rPr lang="en-US" altLang="zh-CN" dirty="0"/>
              <a:t> = </a:t>
            </a:r>
            <a:r>
              <a:rPr lang="en-US" altLang="zh-CN" dirty="0" err="1"/>
              <a:t>txtpwd.Text.Trim</a:t>
            </a:r>
            <a:r>
              <a:rPr lang="en-US" altLang="zh-CN" dirty="0"/>
              <a:t>();</a:t>
            </a:r>
            <a:endParaRPr lang="zh-CN" altLang="zh-CN" dirty="0"/>
          </a:p>
          <a:p>
            <a:pPr latinLnBrk="1"/>
            <a:r>
              <a:rPr lang="en-US" altLang="zh-CN" dirty="0"/>
              <a:t>    string </a:t>
            </a:r>
            <a:r>
              <a:rPr lang="en-US" altLang="zh-CN" dirty="0" err="1"/>
              <a:t>strcon</a:t>
            </a:r>
            <a:r>
              <a:rPr lang="en-US" altLang="zh-CN" dirty="0"/>
              <a:t> = </a:t>
            </a:r>
            <a:r>
              <a:rPr lang="en-US" altLang="zh-CN" dirty="0" err="1"/>
              <a:t>System.Configuration.ConfigurationManager.AppSettings</a:t>
            </a:r>
            <a:r>
              <a:rPr lang="en-US" altLang="zh-CN" dirty="0"/>
              <a:t>["</a:t>
            </a:r>
            <a:r>
              <a:rPr lang="en-US" altLang="zh-CN" dirty="0" err="1"/>
              <a:t>strcon</a:t>
            </a:r>
            <a:r>
              <a:rPr lang="en-US" altLang="zh-CN" dirty="0"/>
              <a:t>"].</a:t>
            </a:r>
            <a:r>
              <a:rPr lang="en-US" altLang="zh-CN" dirty="0" err="1"/>
              <a:t>ToString</a:t>
            </a:r>
            <a:r>
              <a:rPr lang="en-US" altLang="zh-CN" dirty="0"/>
              <a:t>();</a:t>
            </a:r>
            <a:endParaRPr lang="zh-CN" altLang="zh-CN" dirty="0"/>
          </a:p>
          <a:p>
            <a:pPr latinLnBrk="1"/>
            <a:r>
              <a:rPr lang="en-US" altLang="zh-CN" dirty="0"/>
              <a:t>    </a:t>
            </a:r>
            <a:r>
              <a:rPr lang="en-US" altLang="zh-CN" dirty="0" err="1"/>
              <a:t>OleDbConnection</a:t>
            </a:r>
            <a:r>
              <a:rPr lang="en-US" altLang="zh-CN" dirty="0"/>
              <a:t> conn = new </a:t>
            </a:r>
            <a:r>
              <a:rPr lang="en-US" altLang="zh-CN" dirty="0" err="1"/>
              <a:t>OleDbConnection</a:t>
            </a:r>
            <a:r>
              <a:rPr lang="en-US" altLang="zh-CN" dirty="0"/>
              <a:t>(</a:t>
            </a:r>
            <a:r>
              <a:rPr lang="en-US" altLang="zh-CN" dirty="0" err="1"/>
              <a:t>strcon</a:t>
            </a:r>
            <a:r>
              <a:rPr lang="en-US" altLang="zh-CN" dirty="0"/>
              <a:t>);</a:t>
            </a:r>
            <a:endParaRPr lang="zh-CN" altLang="zh-CN" dirty="0"/>
          </a:p>
          <a:p>
            <a:pPr latinLnBrk="1"/>
            <a:r>
              <a:rPr lang="en-US" altLang="zh-CN" dirty="0"/>
              <a:t>    string sql0 = "select count(*) from </a:t>
            </a:r>
            <a:r>
              <a:rPr lang="en-US" altLang="zh-CN" dirty="0" err="1"/>
              <a:t>chatmem</a:t>
            </a:r>
            <a:r>
              <a:rPr lang="en-US" altLang="zh-CN" dirty="0"/>
              <a:t> where </a:t>
            </a:r>
            <a:r>
              <a:rPr lang="en-US" altLang="zh-CN" dirty="0" err="1"/>
              <a:t>mname</a:t>
            </a:r>
            <a:r>
              <a:rPr lang="en-US" altLang="zh-CN" dirty="0"/>
              <a:t>='"+</a:t>
            </a:r>
            <a:r>
              <a:rPr lang="en-US" altLang="zh-CN" dirty="0" err="1"/>
              <a:t>uname.ToLower</a:t>
            </a:r>
            <a:r>
              <a:rPr lang="en-US" altLang="zh-CN" dirty="0"/>
              <a:t>()+"' and </a:t>
            </a:r>
            <a:r>
              <a:rPr lang="en-US" altLang="zh-CN" dirty="0" err="1"/>
              <a:t>mpwd</a:t>
            </a:r>
            <a:r>
              <a:rPr lang="en-US" altLang="zh-CN" dirty="0"/>
              <a:t>='"+</a:t>
            </a:r>
            <a:r>
              <a:rPr lang="en-US" altLang="zh-CN" dirty="0" err="1"/>
              <a:t>upwd.ToLower</a:t>
            </a:r>
            <a:r>
              <a:rPr lang="en-US" altLang="zh-CN" dirty="0"/>
              <a:t>()+"'";</a:t>
            </a:r>
            <a:endParaRPr lang="zh-CN" altLang="zh-CN" dirty="0"/>
          </a:p>
          <a:p>
            <a:pPr latinLnBrk="1"/>
            <a:r>
              <a:rPr lang="en-US" altLang="zh-CN" dirty="0"/>
              <a:t>    </a:t>
            </a:r>
            <a:r>
              <a:rPr lang="en-US" altLang="zh-CN" dirty="0" err="1"/>
              <a:t>conn.Open</a:t>
            </a:r>
            <a:r>
              <a:rPr lang="en-US" altLang="zh-CN" dirty="0"/>
              <a:t>();</a:t>
            </a:r>
            <a:endParaRPr lang="zh-CN" altLang="zh-CN" dirty="0"/>
          </a:p>
          <a:p>
            <a:pPr latinLnBrk="1"/>
            <a:r>
              <a:rPr lang="en-US" altLang="zh-CN" dirty="0"/>
              <a:t>    </a:t>
            </a:r>
            <a:r>
              <a:rPr lang="en-US" altLang="zh-CN" dirty="0" err="1"/>
              <a:t>OleDbCommand</a:t>
            </a:r>
            <a:r>
              <a:rPr lang="en-US" altLang="zh-CN" dirty="0"/>
              <a:t> </a:t>
            </a:r>
            <a:r>
              <a:rPr lang="en-US" altLang="zh-CN" dirty="0" err="1"/>
              <a:t>ocmd</a:t>
            </a:r>
            <a:r>
              <a:rPr lang="en-US" altLang="zh-CN" dirty="0"/>
              <a:t> = new </a:t>
            </a:r>
            <a:r>
              <a:rPr lang="en-US" altLang="zh-CN" dirty="0" err="1"/>
              <a:t>OleDbCommand</a:t>
            </a:r>
            <a:r>
              <a:rPr lang="en-US" altLang="zh-CN" dirty="0"/>
              <a:t>(sql0, conn</a:t>
            </a:r>
            <a:r>
              <a:rPr lang="en-US" altLang="zh-CN" dirty="0" smtClean="0"/>
              <a:t>);</a:t>
            </a:r>
            <a:endParaRPr lang="zh-CN" altLang="zh-CN" dirty="0"/>
          </a:p>
        </p:txBody>
      </p:sp>
    </p:spTree>
    <p:extLst>
      <p:ext uri="{BB962C8B-B14F-4D97-AF65-F5344CB8AC3E}">
        <p14:creationId xmlns:p14="http://schemas.microsoft.com/office/powerpoint/2010/main" val="3745488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latinLnBrk="1"/>
            <a:r>
              <a:rPr lang="en-US" altLang="zh-CN" dirty="0"/>
              <a:t> if (Convert.ToInt32(</a:t>
            </a:r>
            <a:r>
              <a:rPr lang="en-US" altLang="zh-CN" dirty="0" err="1"/>
              <a:t>ocmd.ExecuteScalar</a:t>
            </a:r>
            <a:r>
              <a:rPr lang="en-US" altLang="zh-CN" dirty="0"/>
              <a:t>()) &gt; 0)</a:t>
            </a:r>
            <a:endParaRPr lang="zh-CN" altLang="zh-CN" dirty="0"/>
          </a:p>
          <a:p>
            <a:pPr latinLnBrk="1"/>
            <a:r>
              <a:rPr lang="en-US" altLang="zh-CN" dirty="0"/>
              <a:t>    {</a:t>
            </a:r>
            <a:endParaRPr lang="zh-CN" altLang="zh-CN" dirty="0"/>
          </a:p>
          <a:p>
            <a:pPr latinLnBrk="1"/>
            <a:r>
              <a:rPr lang="en-US" altLang="zh-CN" dirty="0"/>
              <a:t>        //</a:t>
            </a:r>
            <a:r>
              <a:rPr lang="zh-CN" altLang="zh-CN" dirty="0"/>
              <a:t>判断用户是否选择“记住我的信息”复选项</a:t>
            </a:r>
          </a:p>
          <a:p>
            <a:pPr latinLnBrk="1"/>
            <a:r>
              <a:rPr lang="en-US" altLang="zh-CN" dirty="0"/>
              <a:t>        if (</a:t>
            </a:r>
            <a:r>
              <a:rPr lang="en-US" altLang="zh-CN" dirty="0" err="1"/>
              <a:t>ckbrem.Checked</a:t>
            </a:r>
            <a:r>
              <a:rPr lang="en-US" altLang="zh-CN" dirty="0"/>
              <a:t>)</a:t>
            </a:r>
            <a:endParaRPr lang="zh-CN" altLang="zh-CN" dirty="0"/>
          </a:p>
          <a:p>
            <a:pPr latinLnBrk="1"/>
            <a:r>
              <a:rPr lang="en-US" altLang="zh-CN" dirty="0"/>
              <a:t>        {</a:t>
            </a:r>
            <a:endParaRPr lang="zh-CN" altLang="zh-CN" dirty="0"/>
          </a:p>
          <a:p>
            <a:pPr latinLnBrk="1"/>
            <a:r>
              <a:rPr lang="en-US" altLang="zh-CN" dirty="0"/>
              <a:t>            //</a:t>
            </a:r>
            <a:r>
              <a:rPr lang="zh-CN" altLang="zh-CN" dirty="0"/>
              <a:t>保存用户</a:t>
            </a:r>
            <a:r>
              <a:rPr lang="en-US" altLang="zh-CN" dirty="0"/>
              <a:t>Cookie</a:t>
            </a:r>
            <a:r>
              <a:rPr lang="zh-CN" altLang="zh-CN" dirty="0"/>
              <a:t>信息</a:t>
            </a:r>
          </a:p>
          <a:p>
            <a:pPr latinLnBrk="1"/>
            <a:r>
              <a:rPr lang="en-US" altLang="zh-CN" dirty="0"/>
              <a:t>            </a:t>
            </a:r>
            <a:r>
              <a:rPr lang="en-US" altLang="zh-CN" dirty="0" err="1"/>
              <a:t>Response.Cookies</a:t>
            </a:r>
            <a:r>
              <a:rPr lang="en-US" altLang="zh-CN" dirty="0"/>
              <a:t>["</a:t>
            </a:r>
            <a:r>
              <a:rPr lang="en-US" altLang="zh-CN" dirty="0" err="1"/>
              <a:t>ckname</a:t>
            </a:r>
            <a:r>
              <a:rPr lang="en-US" altLang="zh-CN" dirty="0"/>
              <a:t>"].Value = </a:t>
            </a:r>
            <a:r>
              <a:rPr lang="en-US" altLang="zh-CN" dirty="0" err="1"/>
              <a:t>uname</a:t>
            </a:r>
            <a:r>
              <a:rPr lang="en-US" altLang="zh-CN" dirty="0"/>
              <a:t>;</a:t>
            </a:r>
            <a:endParaRPr lang="zh-CN" altLang="zh-CN" dirty="0"/>
          </a:p>
          <a:p>
            <a:pPr latinLnBrk="1"/>
            <a:r>
              <a:rPr lang="en-US" altLang="zh-CN" dirty="0"/>
              <a:t>            </a:t>
            </a:r>
            <a:r>
              <a:rPr lang="en-US" altLang="zh-CN" dirty="0" err="1"/>
              <a:t>Response.Cookies</a:t>
            </a:r>
            <a:r>
              <a:rPr lang="en-US" altLang="zh-CN" dirty="0"/>
              <a:t>["</a:t>
            </a:r>
            <a:r>
              <a:rPr lang="en-US" altLang="zh-CN" dirty="0" err="1"/>
              <a:t>ckname</a:t>
            </a:r>
            <a:r>
              <a:rPr lang="en-US" altLang="zh-CN" dirty="0"/>
              <a:t>"].Expires = </a:t>
            </a:r>
            <a:r>
              <a:rPr lang="en-US" altLang="zh-CN" dirty="0" err="1"/>
              <a:t>DateTime.Now.AddDays</a:t>
            </a:r>
            <a:r>
              <a:rPr lang="en-US" altLang="zh-CN" dirty="0"/>
              <a:t>(15);</a:t>
            </a:r>
            <a:endParaRPr lang="zh-CN" altLang="zh-CN" dirty="0"/>
          </a:p>
          <a:p>
            <a:pPr latinLnBrk="1"/>
            <a:r>
              <a:rPr lang="en-US" altLang="zh-CN" dirty="0"/>
              <a:t>        }</a:t>
            </a:r>
            <a:endParaRPr lang="zh-CN" altLang="zh-CN" dirty="0"/>
          </a:p>
          <a:p>
            <a:pPr latinLnBrk="1"/>
            <a:r>
              <a:rPr lang="en-US" altLang="zh-CN" dirty="0"/>
              <a:t>        //</a:t>
            </a:r>
            <a:r>
              <a:rPr lang="zh-CN" altLang="zh-CN" dirty="0"/>
              <a:t>保存用户名</a:t>
            </a:r>
            <a:r>
              <a:rPr lang="en-US" altLang="zh-CN" dirty="0"/>
              <a:t>Session</a:t>
            </a:r>
            <a:r>
              <a:rPr lang="zh-CN" altLang="zh-CN" dirty="0"/>
              <a:t>信息</a:t>
            </a:r>
          </a:p>
          <a:p>
            <a:pPr latinLnBrk="1"/>
            <a:r>
              <a:rPr lang="en-US" altLang="zh-CN" dirty="0"/>
              <a:t>        Session["</a:t>
            </a:r>
            <a:r>
              <a:rPr lang="en-US" altLang="zh-CN" dirty="0" err="1"/>
              <a:t>uname</a:t>
            </a:r>
            <a:r>
              <a:rPr lang="en-US" altLang="zh-CN" dirty="0"/>
              <a:t>"] = </a:t>
            </a:r>
            <a:r>
              <a:rPr lang="en-US" altLang="zh-CN" dirty="0" err="1"/>
              <a:t>uname</a:t>
            </a:r>
            <a:r>
              <a:rPr lang="en-US" altLang="zh-CN" dirty="0" smtClean="0"/>
              <a:t>;</a:t>
            </a:r>
            <a:endParaRPr lang="zh-CN" altLang="zh-CN" dirty="0"/>
          </a:p>
        </p:txBody>
      </p:sp>
    </p:spTree>
    <p:extLst>
      <p:ext uri="{BB962C8B-B14F-4D97-AF65-F5344CB8AC3E}">
        <p14:creationId xmlns:p14="http://schemas.microsoft.com/office/powerpoint/2010/main" val="2281679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en-US" altLang="zh-CN" dirty="0" smtClean="0"/>
              <a:t>        Application</a:t>
            </a:r>
            <a:r>
              <a:rPr lang="en-US" altLang="zh-CN" dirty="0"/>
              <a:t>["</a:t>
            </a:r>
            <a:r>
              <a:rPr lang="en-US" altLang="zh-CN" dirty="0" err="1"/>
              <a:t>userlist</a:t>
            </a:r>
            <a:r>
              <a:rPr lang="en-US" altLang="zh-CN" dirty="0"/>
              <a:t>"] += "," + </a:t>
            </a:r>
            <a:r>
              <a:rPr lang="en-US" altLang="zh-CN" dirty="0" err="1"/>
              <a:t>uname</a:t>
            </a:r>
            <a:r>
              <a:rPr lang="en-US" altLang="zh-CN" dirty="0"/>
              <a:t>;</a:t>
            </a:r>
            <a:endParaRPr lang="zh-CN" altLang="zh-CN" dirty="0"/>
          </a:p>
          <a:p>
            <a:pPr latinLnBrk="1"/>
            <a:r>
              <a:rPr lang="en-US" altLang="zh-CN" dirty="0"/>
              <a:t>        </a:t>
            </a:r>
            <a:r>
              <a:rPr lang="en-US" altLang="zh-CN" dirty="0" err="1"/>
              <a:t>Response.Redirect</a:t>
            </a:r>
            <a:r>
              <a:rPr lang="en-US" altLang="zh-CN" dirty="0"/>
              <a:t>("chatmain.aspx");</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Response.Write</a:t>
            </a:r>
            <a:r>
              <a:rPr lang="en-US" altLang="zh-CN" dirty="0"/>
              <a:t>("&lt;script&gt;alert('</a:t>
            </a:r>
            <a:r>
              <a:rPr lang="zh-CN" altLang="zh-CN" dirty="0"/>
              <a:t>用户信息不正确！</a:t>
            </a:r>
            <a:r>
              <a:rPr lang="en-US" altLang="zh-CN" dirty="0"/>
              <a:t>');&lt;/script&gt;");</a:t>
            </a:r>
            <a:endParaRPr lang="zh-CN" altLang="zh-CN" dirty="0"/>
          </a:p>
          <a:p>
            <a:pPr latinLnBrk="1"/>
            <a:r>
              <a:rPr lang="en-US" altLang="zh-CN" dirty="0"/>
              <a:t>    }</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6844860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20</a:t>
            </a:r>
            <a:r>
              <a:rPr lang="zh-CN" altLang="zh-CN" dirty="0"/>
              <a:t>）双击“取消”按钮，输入</a:t>
            </a:r>
            <a:r>
              <a:rPr lang="en-US" altLang="zh-CN" dirty="0" err="1"/>
              <a:t>btncancel_Click</a:t>
            </a:r>
            <a:r>
              <a:rPr lang="zh-CN" altLang="zh-CN" dirty="0"/>
              <a:t>单击事件，代码如下：</a:t>
            </a:r>
          </a:p>
          <a:p>
            <a:pPr latinLnBrk="1"/>
            <a:r>
              <a:rPr lang="en-US" altLang="zh-CN" dirty="0"/>
              <a:t>protected void </a:t>
            </a:r>
            <a:r>
              <a:rPr lang="en-US" altLang="zh-CN" dirty="0" err="1"/>
              <a:t>btncancel_Click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Response.AddHeader</a:t>
            </a:r>
            <a:r>
              <a:rPr lang="en-US" altLang="zh-CN" dirty="0"/>
              <a:t>("Refresh", "0");</a:t>
            </a:r>
            <a:endParaRPr lang="zh-CN" altLang="zh-CN" dirty="0"/>
          </a:p>
          <a:p>
            <a:pPr latinLnBrk="1"/>
            <a:r>
              <a:rPr lang="en-US" altLang="zh-CN" dirty="0"/>
              <a:t>}</a:t>
            </a:r>
            <a:endParaRPr lang="zh-CN" altLang="zh-CN" dirty="0"/>
          </a:p>
          <a:p>
            <a:pPr latinLnBrk="1"/>
            <a:r>
              <a:rPr lang="zh-CN" altLang="zh-CN" dirty="0"/>
              <a:t>（</a:t>
            </a:r>
            <a:r>
              <a:rPr lang="en-US" altLang="zh-CN" dirty="0"/>
              <a:t>21</a:t>
            </a:r>
            <a:r>
              <a:rPr lang="zh-CN" altLang="zh-CN" dirty="0"/>
              <a:t>）双击页面空白处，打开，输入以下代码：</a:t>
            </a:r>
          </a:p>
          <a:p>
            <a:endParaRPr lang="zh-CN" altLang="en-US" dirty="0"/>
          </a:p>
        </p:txBody>
      </p:sp>
    </p:spTree>
    <p:extLst>
      <p:ext uri="{BB962C8B-B14F-4D97-AF65-F5344CB8AC3E}">
        <p14:creationId xmlns:p14="http://schemas.microsoft.com/office/powerpoint/2010/main" val="42306022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en-US" altLang="zh-CN" dirty="0" err="1"/>
              <a:t>lblnum.Text</a:t>
            </a:r>
            <a:r>
              <a:rPr lang="en-US" altLang="zh-CN" dirty="0"/>
              <a:t> = Application["</a:t>
            </a:r>
            <a:r>
              <a:rPr lang="en-US" altLang="zh-CN" dirty="0" err="1"/>
              <a:t>mcount</a:t>
            </a:r>
            <a:r>
              <a:rPr lang="en-US" altLang="zh-CN" dirty="0"/>
              <a:t>"].</a:t>
            </a:r>
            <a:r>
              <a:rPr lang="en-US" altLang="zh-CN" dirty="0" err="1"/>
              <a:t>ToString</a:t>
            </a:r>
            <a:r>
              <a:rPr lang="en-US" altLang="zh-CN" dirty="0"/>
              <a:t>();</a:t>
            </a:r>
            <a:endParaRPr lang="zh-CN" altLang="zh-CN" dirty="0"/>
          </a:p>
          <a:p>
            <a:pPr latinLnBrk="1"/>
            <a:r>
              <a:rPr lang="en-US" altLang="zh-CN" dirty="0"/>
              <a:t>    if (!</a:t>
            </a:r>
            <a:r>
              <a:rPr lang="en-US" altLang="zh-CN" dirty="0" err="1"/>
              <a:t>IsPostBack</a:t>
            </a:r>
            <a:r>
              <a:rPr lang="en-US" altLang="zh-CN" dirty="0"/>
              <a:t>)</a:t>
            </a:r>
            <a:endParaRPr lang="zh-CN" altLang="zh-CN" dirty="0"/>
          </a:p>
          <a:p>
            <a:pPr latinLnBrk="1"/>
            <a:r>
              <a:rPr lang="en-US" altLang="zh-CN" dirty="0"/>
              <a:t>    {</a:t>
            </a:r>
            <a:endParaRPr lang="zh-CN" altLang="zh-CN" dirty="0"/>
          </a:p>
          <a:p>
            <a:pPr latinLnBrk="1"/>
            <a:r>
              <a:rPr lang="en-US" altLang="zh-CN" dirty="0"/>
              <a:t>        if (</a:t>
            </a:r>
            <a:r>
              <a:rPr lang="en-US" altLang="zh-CN" dirty="0" err="1"/>
              <a:t>Request.Cookies</a:t>
            </a:r>
            <a:r>
              <a:rPr lang="en-US" altLang="zh-CN" dirty="0"/>
              <a:t>["</a:t>
            </a:r>
            <a:r>
              <a:rPr lang="en-US" altLang="zh-CN" dirty="0" err="1"/>
              <a:t>ckname</a:t>
            </a:r>
            <a:r>
              <a:rPr lang="en-US" altLang="zh-CN" dirty="0"/>
              <a:t>"] != null)</a:t>
            </a:r>
            <a:endParaRPr lang="zh-CN" altLang="zh-CN" dirty="0"/>
          </a:p>
          <a:p>
            <a:pPr latinLnBrk="1"/>
            <a:r>
              <a:rPr lang="en-US" altLang="zh-CN" dirty="0"/>
              <a:t>        {</a:t>
            </a:r>
            <a:endParaRPr lang="zh-CN" altLang="zh-CN" dirty="0"/>
          </a:p>
          <a:p>
            <a:pPr latinLnBrk="1"/>
            <a:r>
              <a:rPr lang="en-US" altLang="zh-CN" dirty="0"/>
              <a:t>            </a:t>
            </a:r>
            <a:r>
              <a:rPr lang="en-US" altLang="zh-CN" dirty="0" err="1"/>
              <a:t>txtname.Text</a:t>
            </a:r>
            <a:r>
              <a:rPr lang="en-US" altLang="zh-CN" dirty="0"/>
              <a:t> = </a:t>
            </a:r>
            <a:r>
              <a:rPr lang="en-US" altLang="zh-CN" dirty="0" err="1"/>
              <a:t>Request.Cookies</a:t>
            </a:r>
            <a:r>
              <a:rPr lang="en-US" altLang="zh-CN" dirty="0"/>
              <a:t>["</a:t>
            </a:r>
            <a:r>
              <a:rPr lang="en-US" altLang="zh-CN" dirty="0" err="1"/>
              <a:t>ckname</a:t>
            </a:r>
            <a:r>
              <a:rPr lang="en-US" altLang="zh-CN" dirty="0"/>
              <a:t>"].Value;</a:t>
            </a:r>
            <a:endParaRPr lang="zh-CN" altLang="zh-CN" dirty="0"/>
          </a:p>
          <a:p>
            <a:pPr latinLnBrk="1"/>
            <a:r>
              <a:rPr lang="en-US" altLang="zh-CN" dirty="0"/>
              <a:t>        }</a:t>
            </a:r>
            <a:endParaRPr lang="zh-CN" altLang="zh-CN" dirty="0"/>
          </a:p>
          <a:p>
            <a:pPr latinLnBrk="1"/>
            <a:r>
              <a:rPr lang="en-US" altLang="zh-CN" dirty="0"/>
              <a:t>    </a:t>
            </a:r>
            <a:r>
              <a:rPr lang="en-US" altLang="zh-CN" dirty="0" smtClean="0"/>
              <a:t>}</a:t>
            </a:r>
          </a:p>
          <a:p>
            <a:pPr latinLnBrk="1"/>
            <a:r>
              <a:rPr lang="en-US" altLang="zh-CN" dirty="0" smtClean="0"/>
              <a:t>}</a:t>
            </a:r>
            <a:endParaRPr lang="zh-CN" altLang="zh-CN" dirty="0"/>
          </a:p>
        </p:txBody>
      </p:sp>
    </p:spTree>
    <p:extLst>
      <p:ext uri="{BB962C8B-B14F-4D97-AF65-F5344CB8AC3E}">
        <p14:creationId xmlns:p14="http://schemas.microsoft.com/office/powerpoint/2010/main" val="375894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22</a:t>
            </a:r>
            <a:r>
              <a:rPr lang="zh-CN" altLang="zh-CN" dirty="0"/>
              <a:t>）完成上述操作后，保存文件，按</a:t>
            </a:r>
            <a:r>
              <a:rPr lang="en-US" altLang="zh-CN" dirty="0"/>
              <a:t>F5</a:t>
            </a:r>
            <a:r>
              <a:rPr lang="zh-CN" altLang="zh-CN" dirty="0"/>
              <a:t>运行，效果如图</a:t>
            </a:r>
            <a:r>
              <a:rPr lang="en-US" altLang="zh-CN" dirty="0"/>
              <a:t>6-1</a:t>
            </a:r>
            <a:r>
              <a:rPr lang="zh-CN" altLang="zh-CN" dirty="0"/>
              <a:t>所示。</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4253" y="2372682"/>
            <a:ext cx="3767571" cy="4287530"/>
          </a:xfrm>
          <a:prstGeom prst="rect">
            <a:avLst/>
          </a:prstGeom>
        </p:spPr>
      </p:pic>
    </p:spTree>
    <p:extLst>
      <p:ext uri="{BB962C8B-B14F-4D97-AF65-F5344CB8AC3E}">
        <p14:creationId xmlns:p14="http://schemas.microsoft.com/office/powerpoint/2010/main" val="14720752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a:t>
            </a:r>
            <a:r>
              <a:rPr lang="en-US" altLang="zh-CN" dirty="0"/>
              <a:t>23</a:t>
            </a:r>
            <a:r>
              <a:rPr lang="zh-CN" altLang="zh-CN" dirty="0"/>
              <a:t>）在“解决方案资源管理器”窗口中，通过右击项目选择快捷菜单“添加新项”命令添加一个</a:t>
            </a:r>
            <a:r>
              <a:rPr lang="en-US" altLang="zh-CN" dirty="0"/>
              <a:t>Web</a:t>
            </a:r>
            <a:r>
              <a:rPr lang="zh-CN" altLang="zh-CN" dirty="0"/>
              <a:t>窗体，命名为</a:t>
            </a:r>
            <a:r>
              <a:rPr lang="en-US" altLang="zh-CN" dirty="0"/>
              <a:t>chatmain.aspx</a:t>
            </a:r>
            <a:r>
              <a:rPr lang="zh-CN" altLang="zh-CN" dirty="0"/>
              <a:t>。</a:t>
            </a:r>
          </a:p>
          <a:p>
            <a:pPr latinLnBrk="1"/>
            <a:r>
              <a:rPr lang="zh-CN" altLang="zh-CN" dirty="0"/>
              <a:t>（</a:t>
            </a:r>
            <a:r>
              <a:rPr lang="en-US" altLang="zh-CN" dirty="0"/>
              <a:t>24</a:t>
            </a:r>
            <a:r>
              <a:rPr lang="zh-CN" altLang="zh-CN" dirty="0"/>
              <a:t>）在页面中添加一个</a:t>
            </a:r>
            <a:r>
              <a:rPr lang="en-US" altLang="zh-CN" dirty="0"/>
              <a:t>4</a:t>
            </a:r>
            <a:r>
              <a:rPr lang="zh-CN" altLang="zh-CN" dirty="0"/>
              <a:t>行</a:t>
            </a:r>
            <a:r>
              <a:rPr lang="en-US" altLang="zh-CN" dirty="0"/>
              <a:t>1</a:t>
            </a:r>
            <a:r>
              <a:rPr lang="zh-CN" altLang="zh-CN" dirty="0"/>
              <a:t>列的表格。在第</a:t>
            </a:r>
            <a:r>
              <a:rPr lang="en-US" altLang="zh-CN" dirty="0"/>
              <a:t>1</a:t>
            </a:r>
            <a:r>
              <a:rPr lang="zh-CN" altLang="zh-CN" dirty="0"/>
              <a:t>个单元格中输入“在线聊天室”，并设置单元格格式。</a:t>
            </a:r>
          </a:p>
          <a:p>
            <a:pPr latinLnBrk="1"/>
            <a:r>
              <a:rPr lang="zh-CN" altLang="zh-CN" dirty="0"/>
              <a:t>（</a:t>
            </a:r>
            <a:r>
              <a:rPr lang="en-US" altLang="zh-CN" dirty="0"/>
              <a:t>25</a:t>
            </a:r>
            <a:r>
              <a:rPr lang="zh-CN" altLang="zh-CN" dirty="0"/>
              <a:t>）在第</a:t>
            </a:r>
            <a:r>
              <a:rPr lang="en-US" altLang="zh-CN" dirty="0"/>
              <a:t>2</a:t>
            </a:r>
            <a:r>
              <a:rPr lang="zh-CN" altLang="zh-CN" dirty="0"/>
              <a:t>个单元格中添加</a:t>
            </a:r>
            <a:r>
              <a:rPr lang="en-US" altLang="zh-CN" dirty="0"/>
              <a:t>1</a:t>
            </a:r>
            <a:r>
              <a:rPr lang="zh-CN" altLang="zh-CN" dirty="0"/>
              <a:t>个</a:t>
            </a:r>
            <a:r>
              <a:rPr lang="en-US" altLang="zh-CN" dirty="0"/>
              <a:t>Label</a:t>
            </a:r>
            <a:r>
              <a:rPr lang="zh-CN" altLang="zh-CN" dirty="0"/>
              <a:t>控件，设置其</a:t>
            </a:r>
            <a:r>
              <a:rPr lang="en-US" altLang="zh-CN" dirty="0"/>
              <a:t>ID</a:t>
            </a:r>
            <a:r>
              <a:rPr lang="zh-CN" altLang="zh-CN" dirty="0"/>
              <a:t>属性为“</a:t>
            </a:r>
            <a:r>
              <a:rPr lang="en-US" altLang="zh-CN" dirty="0" err="1"/>
              <a:t>lblchat</a:t>
            </a:r>
            <a:r>
              <a:rPr lang="zh-CN" altLang="zh-CN" dirty="0"/>
              <a:t>”，宽度和表格宽度一致，以及背景色等格式，用于显示聊天内容。</a:t>
            </a:r>
          </a:p>
          <a:p>
            <a:pPr latinLnBrk="1"/>
            <a:r>
              <a:rPr lang="zh-CN" altLang="zh-CN" dirty="0"/>
              <a:t>（</a:t>
            </a:r>
            <a:r>
              <a:rPr lang="en-US" altLang="zh-CN" dirty="0"/>
              <a:t>26</a:t>
            </a:r>
            <a:r>
              <a:rPr lang="zh-CN" altLang="zh-CN" dirty="0"/>
              <a:t>）在第</a:t>
            </a:r>
            <a:r>
              <a:rPr lang="en-US" altLang="zh-CN" dirty="0"/>
              <a:t>3</a:t>
            </a:r>
            <a:r>
              <a:rPr lang="zh-CN" altLang="zh-CN" dirty="0"/>
              <a:t>个单元格中添加</a:t>
            </a:r>
            <a:r>
              <a:rPr lang="en-US" altLang="zh-CN" dirty="0"/>
              <a:t>1</a:t>
            </a:r>
            <a:r>
              <a:rPr lang="zh-CN" altLang="zh-CN" dirty="0"/>
              <a:t>个</a:t>
            </a:r>
            <a:r>
              <a:rPr lang="en-US" altLang="zh-CN" dirty="0"/>
              <a:t>Label</a:t>
            </a:r>
            <a:r>
              <a:rPr lang="zh-CN" altLang="zh-CN" dirty="0"/>
              <a:t>控件，设置其</a:t>
            </a:r>
            <a:r>
              <a:rPr lang="en-US" altLang="zh-CN" dirty="0"/>
              <a:t>ID</a:t>
            </a:r>
            <a:r>
              <a:rPr lang="zh-CN" altLang="zh-CN" dirty="0"/>
              <a:t>属性为“</a:t>
            </a:r>
            <a:r>
              <a:rPr lang="en-US" altLang="zh-CN" dirty="0" err="1"/>
              <a:t>lblname</a:t>
            </a:r>
            <a:r>
              <a:rPr lang="zh-CN" altLang="zh-CN" dirty="0"/>
              <a:t>，用于显示当前用户昵称信息，对应</a:t>
            </a:r>
            <a:r>
              <a:rPr lang="en-US" altLang="zh-CN" dirty="0"/>
              <a:t>Session["</a:t>
            </a:r>
            <a:r>
              <a:rPr lang="en-US" altLang="zh-CN" dirty="0" err="1"/>
              <a:t>uname</a:t>
            </a:r>
            <a:r>
              <a:rPr lang="en-US" altLang="zh-CN" dirty="0"/>
              <a:t>"]</a:t>
            </a:r>
            <a:r>
              <a:rPr lang="zh-CN" altLang="zh-CN" dirty="0"/>
              <a:t>对象。再添加</a:t>
            </a:r>
            <a:r>
              <a:rPr lang="en-US" altLang="zh-CN" dirty="0"/>
              <a:t>1</a:t>
            </a:r>
            <a:r>
              <a:rPr lang="zh-CN" altLang="zh-CN" dirty="0"/>
              <a:t>个</a:t>
            </a:r>
            <a:r>
              <a:rPr lang="en-US" altLang="zh-CN" dirty="0" err="1"/>
              <a:t>DropDownList</a:t>
            </a:r>
            <a:r>
              <a:rPr lang="zh-CN" altLang="zh-CN" dirty="0"/>
              <a:t>控件，设置其</a:t>
            </a:r>
            <a:r>
              <a:rPr lang="en-US" altLang="zh-CN" dirty="0"/>
              <a:t>ID</a:t>
            </a:r>
            <a:r>
              <a:rPr lang="zh-CN" altLang="zh-CN" dirty="0"/>
              <a:t>属性为“</a:t>
            </a:r>
            <a:r>
              <a:rPr lang="en-US" altLang="zh-CN" dirty="0" err="1"/>
              <a:t>ddluser</a:t>
            </a:r>
            <a:r>
              <a:rPr lang="zh-CN" altLang="zh-CN" dirty="0"/>
              <a:t>”，用于显示当前在线用户昵称信息，对应</a:t>
            </a:r>
            <a:r>
              <a:rPr lang="en-US" altLang="zh-CN" dirty="0"/>
              <a:t>Application["</a:t>
            </a:r>
            <a:r>
              <a:rPr lang="en-US" altLang="zh-CN" dirty="0" err="1"/>
              <a:t>userlist</a:t>
            </a:r>
            <a:r>
              <a:rPr lang="en-US" altLang="zh-CN" dirty="0"/>
              <a:t>"]</a:t>
            </a:r>
            <a:r>
              <a:rPr lang="zh-CN" altLang="zh-CN" dirty="0"/>
              <a:t>对象</a:t>
            </a:r>
            <a:r>
              <a:rPr lang="zh-CN" altLang="zh-CN" dirty="0" smtClean="0"/>
              <a:t>。</a:t>
            </a:r>
            <a:endParaRPr lang="zh-CN" altLang="zh-CN" dirty="0"/>
          </a:p>
        </p:txBody>
      </p:sp>
    </p:spTree>
    <p:extLst>
      <p:ext uri="{BB962C8B-B14F-4D97-AF65-F5344CB8AC3E}">
        <p14:creationId xmlns:p14="http://schemas.microsoft.com/office/powerpoint/2010/main" val="14592876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latinLnBrk="1"/>
            <a:r>
              <a:rPr lang="zh-CN" altLang="zh-CN" dirty="0"/>
              <a:t>（</a:t>
            </a:r>
            <a:r>
              <a:rPr lang="en-US" altLang="zh-CN" dirty="0"/>
              <a:t>27</a:t>
            </a:r>
            <a:r>
              <a:rPr lang="zh-CN" altLang="zh-CN" dirty="0"/>
              <a:t>）在第</a:t>
            </a:r>
            <a:r>
              <a:rPr lang="en-US" altLang="zh-CN" dirty="0"/>
              <a:t>4</a:t>
            </a:r>
            <a:r>
              <a:rPr lang="zh-CN" altLang="zh-CN" dirty="0"/>
              <a:t>个单元格中添加</a:t>
            </a:r>
            <a:r>
              <a:rPr lang="en-US" altLang="zh-CN" dirty="0"/>
              <a:t>1</a:t>
            </a:r>
            <a:r>
              <a:rPr lang="zh-CN" altLang="zh-CN" dirty="0"/>
              <a:t>个</a:t>
            </a:r>
            <a:r>
              <a:rPr lang="en-US" altLang="zh-CN" dirty="0" err="1"/>
              <a:t>TextBox</a:t>
            </a:r>
            <a:r>
              <a:rPr lang="zh-CN" altLang="zh-CN" dirty="0"/>
              <a:t>控件，设置其</a:t>
            </a:r>
            <a:r>
              <a:rPr lang="en-US" altLang="zh-CN" dirty="0"/>
              <a:t>ID</a:t>
            </a:r>
            <a:r>
              <a:rPr lang="zh-CN" altLang="zh-CN" dirty="0"/>
              <a:t>属性为“</a:t>
            </a:r>
            <a:r>
              <a:rPr lang="en-US" altLang="zh-CN" dirty="0" err="1"/>
              <a:t>txtme</a:t>
            </a:r>
            <a:r>
              <a:rPr lang="zh-CN" altLang="zh-CN" dirty="0"/>
              <a:t>”，</a:t>
            </a:r>
            <a:r>
              <a:rPr lang="en-US" altLang="zh-CN" dirty="0" err="1"/>
              <a:t>TextMode</a:t>
            </a:r>
            <a:r>
              <a:rPr lang="zh-CN" altLang="zh-CN" dirty="0"/>
              <a:t>属性为“</a:t>
            </a:r>
            <a:r>
              <a:rPr lang="en-US" altLang="zh-CN" dirty="0" err="1"/>
              <a:t>MultiLine</a:t>
            </a:r>
            <a:r>
              <a:rPr lang="zh-CN" altLang="zh-CN" dirty="0"/>
              <a:t>”，以及控件宽度和高度等属性，用于输入聊天内容。</a:t>
            </a:r>
          </a:p>
          <a:p>
            <a:pPr latinLnBrk="1"/>
            <a:r>
              <a:rPr lang="zh-CN" altLang="zh-CN" dirty="0"/>
              <a:t>（</a:t>
            </a:r>
            <a:r>
              <a:rPr lang="en-US" altLang="zh-CN" dirty="0"/>
              <a:t>28</a:t>
            </a:r>
            <a:r>
              <a:rPr lang="zh-CN" altLang="zh-CN" dirty="0"/>
              <a:t>）在</a:t>
            </a:r>
            <a:r>
              <a:rPr lang="en-US" altLang="zh-CN" dirty="0" err="1"/>
              <a:t>txtme</a:t>
            </a:r>
            <a:r>
              <a:rPr lang="zh-CN" altLang="zh-CN" dirty="0"/>
              <a:t>控件右侧添加一个</a:t>
            </a:r>
            <a:r>
              <a:rPr lang="en-US" altLang="zh-CN" dirty="0"/>
              <a:t>Button</a:t>
            </a:r>
            <a:r>
              <a:rPr lang="zh-CN" altLang="zh-CN" dirty="0"/>
              <a:t>控件，设置其</a:t>
            </a:r>
            <a:r>
              <a:rPr lang="en-US" altLang="zh-CN" dirty="0"/>
              <a:t>ID</a:t>
            </a:r>
            <a:r>
              <a:rPr lang="zh-CN" altLang="zh-CN" dirty="0"/>
              <a:t>属性为“</a:t>
            </a:r>
            <a:r>
              <a:rPr lang="en-US" altLang="zh-CN" dirty="0" err="1"/>
              <a:t>btnsend</a:t>
            </a:r>
            <a:r>
              <a:rPr lang="zh-CN" altLang="zh-CN" dirty="0"/>
              <a:t>”，</a:t>
            </a:r>
            <a:r>
              <a:rPr lang="en-US" altLang="zh-CN" dirty="0"/>
              <a:t>Text</a:t>
            </a:r>
            <a:r>
              <a:rPr lang="zh-CN" altLang="zh-CN" dirty="0"/>
              <a:t>属性为“发送”。</a:t>
            </a:r>
          </a:p>
          <a:p>
            <a:pPr latinLnBrk="1"/>
            <a:r>
              <a:rPr lang="zh-CN" altLang="zh-CN" dirty="0"/>
              <a:t>（</a:t>
            </a:r>
            <a:r>
              <a:rPr lang="en-US" altLang="zh-CN" dirty="0"/>
              <a:t>29</a:t>
            </a:r>
            <a:r>
              <a:rPr lang="zh-CN" altLang="zh-CN" dirty="0"/>
              <a:t>）双击页面空白处，打开后台代码文件</a:t>
            </a:r>
            <a:r>
              <a:rPr lang="en-US" altLang="zh-CN" dirty="0" err="1"/>
              <a:t>chatmain.aspx.cs</a:t>
            </a:r>
            <a:r>
              <a:rPr lang="zh-CN" altLang="zh-CN" dirty="0"/>
              <a:t>。输入如下</a:t>
            </a:r>
            <a:r>
              <a:rPr lang="en-US" altLang="zh-CN" dirty="0" err="1"/>
              <a:t>Page_Load</a:t>
            </a:r>
            <a:r>
              <a:rPr lang="zh-CN" altLang="zh-CN" dirty="0"/>
              <a:t>事件代码。</a:t>
            </a:r>
          </a:p>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a:t>
            </a:r>
            <a:r>
              <a:rPr lang="zh-CN" altLang="zh-CN" dirty="0"/>
              <a:t>判断页面是否为第</a:t>
            </a:r>
            <a:r>
              <a:rPr lang="en-US" altLang="zh-CN" dirty="0"/>
              <a:t>1</a:t>
            </a:r>
            <a:r>
              <a:rPr lang="zh-CN" altLang="zh-CN" dirty="0"/>
              <a:t>次加载</a:t>
            </a:r>
          </a:p>
          <a:p>
            <a:pPr latinLnBrk="1"/>
            <a:r>
              <a:rPr lang="en-US" altLang="zh-CN" dirty="0"/>
              <a:t>    if (!</a:t>
            </a:r>
            <a:r>
              <a:rPr lang="en-US" altLang="zh-CN" dirty="0" err="1"/>
              <a:t>IsPostBack</a:t>
            </a:r>
            <a:r>
              <a:rPr lang="en-US" altLang="zh-CN" dirty="0"/>
              <a:t>)</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24182064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latinLnBrk="1"/>
            <a:r>
              <a:rPr lang="en-US" altLang="zh-CN" dirty="0"/>
              <a:t> //</a:t>
            </a:r>
            <a:r>
              <a:rPr lang="zh-CN" altLang="zh-CN" dirty="0"/>
              <a:t>判断用户是否登录</a:t>
            </a:r>
          </a:p>
          <a:p>
            <a:pPr latinLnBrk="1"/>
            <a:r>
              <a:rPr lang="en-US" altLang="zh-CN" dirty="0"/>
              <a:t>        if (Session["</a:t>
            </a:r>
            <a:r>
              <a:rPr lang="en-US" altLang="zh-CN" dirty="0" err="1"/>
              <a:t>uname</a:t>
            </a:r>
            <a:r>
              <a:rPr lang="en-US" altLang="zh-CN" dirty="0"/>
              <a:t>"] != null)</a:t>
            </a:r>
            <a:endParaRPr lang="zh-CN" altLang="zh-CN" dirty="0"/>
          </a:p>
          <a:p>
            <a:pPr latinLnBrk="1"/>
            <a:r>
              <a:rPr lang="en-US" altLang="zh-CN" dirty="0"/>
              <a:t>        {</a:t>
            </a:r>
            <a:endParaRPr lang="zh-CN" altLang="zh-CN" dirty="0"/>
          </a:p>
          <a:p>
            <a:pPr latinLnBrk="1"/>
            <a:r>
              <a:rPr lang="en-US" altLang="zh-CN" dirty="0"/>
              <a:t>            </a:t>
            </a:r>
            <a:r>
              <a:rPr lang="en-US" altLang="zh-CN" dirty="0" err="1"/>
              <a:t>lblname.Text</a:t>
            </a:r>
            <a:r>
              <a:rPr lang="en-US" altLang="zh-CN" dirty="0"/>
              <a:t> = Session["</a:t>
            </a:r>
            <a:r>
              <a:rPr lang="en-US" altLang="zh-CN" dirty="0" err="1"/>
              <a:t>uname</a:t>
            </a:r>
            <a:r>
              <a:rPr lang="en-US" altLang="zh-CN" dirty="0"/>
              <a:t>"].</a:t>
            </a:r>
            <a:r>
              <a:rPr lang="en-US" altLang="zh-CN" dirty="0" err="1"/>
              <a:t>ToString</a:t>
            </a:r>
            <a:r>
              <a:rPr lang="en-US" altLang="zh-CN" dirty="0"/>
              <a:t>() + " </a:t>
            </a:r>
            <a:r>
              <a:rPr lang="zh-CN" altLang="zh-CN" dirty="0"/>
              <a:t>对</a:t>
            </a:r>
            <a:r>
              <a:rPr lang="en-US" altLang="zh-CN" dirty="0"/>
              <a:t>";</a:t>
            </a:r>
            <a:endParaRPr lang="zh-CN" altLang="zh-CN" dirty="0"/>
          </a:p>
          <a:p>
            <a:pPr latinLnBrk="1"/>
            <a:r>
              <a:rPr lang="en-US" altLang="zh-CN" dirty="0"/>
              <a:t>            //</a:t>
            </a:r>
            <a:r>
              <a:rPr lang="zh-CN" altLang="zh-CN" dirty="0"/>
              <a:t>用于显示当前在线用户昵称信息</a:t>
            </a:r>
          </a:p>
          <a:p>
            <a:pPr latinLnBrk="1"/>
            <a:r>
              <a:rPr lang="en-US" altLang="zh-CN" dirty="0"/>
              <a:t>            string[] </a:t>
            </a:r>
            <a:r>
              <a:rPr lang="en-US" altLang="zh-CN" dirty="0" err="1"/>
              <a:t>userlist</a:t>
            </a:r>
            <a:r>
              <a:rPr lang="en-US" altLang="zh-CN" dirty="0"/>
              <a:t> = Application["</a:t>
            </a:r>
            <a:r>
              <a:rPr lang="en-US" altLang="zh-CN" dirty="0" err="1"/>
              <a:t>userlist</a:t>
            </a:r>
            <a:r>
              <a:rPr lang="en-US" altLang="zh-CN" dirty="0"/>
              <a:t>"].</a:t>
            </a:r>
            <a:r>
              <a:rPr lang="en-US" altLang="zh-CN" dirty="0" err="1"/>
              <a:t>ToString</a:t>
            </a:r>
            <a:r>
              <a:rPr lang="en-US" altLang="zh-CN" dirty="0"/>
              <a:t>().Split(',');</a:t>
            </a:r>
            <a:endParaRPr lang="zh-CN" altLang="zh-CN" dirty="0"/>
          </a:p>
          <a:p>
            <a:pPr latinLnBrk="1"/>
            <a:r>
              <a:rPr lang="en-US" altLang="zh-CN" dirty="0"/>
              <a:t>            for (</a:t>
            </a:r>
            <a:r>
              <a:rPr lang="en-US" altLang="zh-CN" dirty="0" err="1"/>
              <a:t>int</a:t>
            </a:r>
            <a:r>
              <a:rPr lang="en-US" altLang="zh-CN" dirty="0"/>
              <a:t> </a:t>
            </a:r>
            <a:r>
              <a:rPr lang="en-US" altLang="zh-CN" dirty="0" err="1"/>
              <a:t>i</a:t>
            </a:r>
            <a:r>
              <a:rPr lang="en-US" altLang="zh-CN" dirty="0"/>
              <a:t> = 0; </a:t>
            </a:r>
            <a:r>
              <a:rPr lang="en-US" altLang="zh-CN" dirty="0" err="1"/>
              <a:t>i</a:t>
            </a:r>
            <a:r>
              <a:rPr lang="en-US" altLang="zh-CN" dirty="0"/>
              <a:t> &lt; </a:t>
            </a:r>
            <a:r>
              <a:rPr lang="en-US" altLang="zh-CN" dirty="0" err="1"/>
              <a:t>userlist.Length</a:t>
            </a:r>
            <a:r>
              <a:rPr lang="en-US" altLang="zh-CN" dirty="0"/>
              <a:t>; </a:t>
            </a:r>
            <a:r>
              <a:rPr lang="en-US" altLang="zh-CN" dirty="0" err="1"/>
              <a:t>i</a:t>
            </a:r>
            <a:r>
              <a:rPr lang="en-US" altLang="zh-CN" dirty="0"/>
              <a:t>++)</a:t>
            </a:r>
            <a:endParaRPr lang="zh-CN" altLang="zh-CN" dirty="0"/>
          </a:p>
          <a:p>
            <a:pPr latinLnBrk="1"/>
            <a:r>
              <a:rPr lang="en-US" altLang="zh-CN" dirty="0"/>
              <a:t>            {</a:t>
            </a:r>
            <a:endParaRPr lang="zh-CN" altLang="zh-CN" dirty="0"/>
          </a:p>
          <a:p>
            <a:pPr latinLnBrk="1"/>
            <a:r>
              <a:rPr lang="en-US" altLang="zh-CN" dirty="0"/>
              <a:t>                </a:t>
            </a:r>
            <a:r>
              <a:rPr lang="en-US" altLang="zh-CN" dirty="0" err="1"/>
              <a:t>ddluser.Items.Add</a:t>
            </a:r>
            <a:r>
              <a:rPr lang="en-US" altLang="zh-CN" dirty="0"/>
              <a:t>(</a:t>
            </a:r>
            <a:r>
              <a:rPr lang="en-US" altLang="zh-CN" dirty="0" err="1"/>
              <a:t>userlist</a:t>
            </a:r>
            <a:r>
              <a:rPr lang="en-US" altLang="zh-CN" dirty="0"/>
              <a:t>[</a:t>
            </a:r>
            <a:r>
              <a:rPr lang="en-US" altLang="zh-CN" dirty="0" err="1"/>
              <a:t>i</a:t>
            </a:r>
            <a:r>
              <a:rPr lang="en-US" altLang="zh-CN" dirty="0"/>
              <a:t>]);</a:t>
            </a:r>
            <a:endParaRPr lang="zh-CN" altLang="zh-CN" dirty="0"/>
          </a:p>
          <a:p>
            <a:pPr latinLnBrk="1"/>
            <a:r>
              <a:rPr lang="en-US" altLang="zh-CN" dirty="0"/>
              <a:t>            </a:t>
            </a:r>
            <a:r>
              <a:rPr lang="en-US" altLang="zh-CN" dirty="0" smtClean="0"/>
              <a:t>}</a:t>
            </a:r>
            <a:endParaRPr lang="zh-CN" altLang="zh-CN" dirty="0"/>
          </a:p>
        </p:txBody>
      </p:sp>
    </p:spTree>
    <p:extLst>
      <p:ext uri="{BB962C8B-B14F-4D97-AF65-F5344CB8AC3E}">
        <p14:creationId xmlns:p14="http://schemas.microsoft.com/office/powerpoint/2010/main" val="2884957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Page</a:t>
            </a:r>
            <a:r>
              <a:rPr lang="zh-CN" altLang="zh-CN" dirty="0"/>
              <a:t>对象</a:t>
            </a:r>
            <a:endParaRPr lang="zh-CN" altLang="en-US" dirty="0"/>
          </a:p>
        </p:txBody>
      </p:sp>
      <p:sp>
        <p:nvSpPr>
          <p:cNvPr id="3" name="内容占位符 2"/>
          <p:cNvSpPr>
            <a:spLocks noGrp="1"/>
          </p:cNvSpPr>
          <p:nvPr>
            <p:ph idx="1"/>
          </p:nvPr>
        </p:nvSpPr>
        <p:spPr/>
        <p:txBody>
          <a:bodyPr/>
          <a:lstStyle/>
          <a:p>
            <a:r>
              <a:rPr lang="en-US" altLang="zh-CN" dirty="0" smtClean="0"/>
              <a:t>     Page</a:t>
            </a:r>
            <a:r>
              <a:rPr lang="zh-CN" altLang="zh-CN" dirty="0"/>
              <a:t>对象由</a:t>
            </a:r>
            <a:r>
              <a:rPr lang="en-US" altLang="zh-CN" dirty="0" err="1"/>
              <a:t>System.Web.UI.Page</a:t>
            </a:r>
            <a:r>
              <a:rPr lang="zh-CN" altLang="zh-CN" dirty="0"/>
              <a:t>类实现，它主要用于处理</a:t>
            </a:r>
            <a:r>
              <a:rPr lang="en-US" altLang="zh-CN" dirty="0"/>
              <a:t>ASP.NET</a:t>
            </a:r>
            <a:r>
              <a:rPr lang="zh-CN" altLang="zh-CN" dirty="0"/>
              <a:t>页面的内容</a:t>
            </a:r>
            <a:r>
              <a:rPr lang="zh-CN" altLang="zh-CN" dirty="0" smtClean="0"/>
              <a:t>。</a:t>
            </a:r>
            <a:r>
              <a:rPr lang="en-US" altLang="zh-CN" dirty="0" err="1"/>
              <a:t>IsPostBack</a:t>
            </a:r>
            <a:r>
              <a:rPr lang="zh-CN" altLang="zh-CN" dirty="0"/>
              <a:t>是</a:t>
            </a:r>
            <a:r>
              <a:rPr lang="en-US" altLang="zh-CN" dirty="0"/>
              <a:t>Page</a:t>
            </a:r>
            <a:r>
              <a:rPr lang="zh-CN" altLang="zh-CN" dirty="0"/>
              <a:t>对象最为重要的属性，它返回一个布尔类型的值（</a:t>
            </a:r>
            <a:r>
              <a:rPr lang="en-US" altLang="zh-CN" dirty="0"/>
              <a:t>True/False</a:t>
            </a:r>
            <a:r>
              <a:rPr lang="zh-CN" altLang="zh-CN" dirty="0"/>
              <a:t>），用于判断页面是第一次加载，还是为响应客户端回发而加载。</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492625965"/>
              </p:ext>
            </p:extLst>
          </p:nvPr>
        </p:nvGraphicFramePr>
        <p:xfrm>
          <a:off x="1191491" y="3338944"/>
          <a:ext cx="7813964" cy="3006438"/>
        </p:xfrm>
        <a:graphic>
          <a:graphicData uri="http://schemas.openxmlformats.org/drawingml/2006/table">
            <a:tbl>
              <a:tblPr firstRow="1" firstCol="1" bandRow="1">
                <a:tableStyleId>{5C22544A-7EE6-4342-B048-85BDC9FD1C3A}</a:tableStyleId>
              </a:tblPr>
              <a:tblGrid>
                <a:gridCol w="2027656"/>
                <a:gridCol w="5786308"/>
              </a:tblGrid>
              <a:tr h="549138">
                <a:tc>
                  <a:txBody>
                    <a:bodyPr/>
                    <a:lstStyle/>
                    <a:p>
                      <a:pPr algn="ctr" latinLnBrk="1">
                        <a:lnSpc>
                          <a:spcPct val="150000"/>
                        </a:lnSpc>
                        <a:spcAft>
                          <a:spcPts val="0"/>
                        </a:spcAft>
                      </a:pPr>
                      <a:r>
                        <a:rPr lang="zh-CN" sz="2400" kern="100" dirty="0">
                          <a:effectLst/>
                        </a:rPr>
                        <a:t>名 称</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latinLnBrk="1">
                        <a:lnSpc>
                          <a:spcPct val="150000"/>
                        </a:lnSpc>
                        <a:spcAft>
                          <a:spcPts val="0"/>
                        </a:spcAft>
                      </a:pPr>
                      <a:r>
                        <a:rPr lang="zh-CN" sz="2400" kern="100" dirty="0">
                          <a:effectLst/>
                        </a:rPr>
                        <a:t>说</a:t>
                      </a:r>
                      <a:r>
                        <a:rPr lang="en-US" sz="2400" kern="100" dirty="0">
                          <a:effectLst/>
                        </a:rPr>
                        <a:t>    </a:t>
                      </a:r>
                      <a:r>
                        <a:rPr lang="zh-CN" sz="2400" kern="100" dirty="0">
                          <a:effectLst/>
                        </a:rPr>
                        <a:t>明</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994333">
                <a:tc>
                  <a:txBody>
                    <a:bodyPr/>
                    <a:lstStyle/>
                    <a:p>
                      <a:pPr algn="ctr" latinLnBrk="1">
                        <a:lnSpc>
                          <a:spcPct val="150000"/>
                        </a:lnSpc>
                        <a:spcAft>
                          <a:spcPts val="0"/>
                        </a:spcAft>
                      </a:pPr>
                      <a:r>
                        <a:rPr lang="en-US" sz="1800" kern="100">
                          <a:effectLst/>
                        </a:rPr>
                        <a:t>IsPostBack</a:t>
                      </a:r>
                      <a:r>
                        <a:rPr lang="zh-CN" sz="18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用于判断页面是否是第一次被加载。当页面是第一次加载时，</a:t>
                      </a:r>
                      <a:r>
                        <a:rPr lang="en-US" sz="1800" kern="100" dirty="0" err="1">
                          <a:effectLst/>
                        </a:rPr>
                        <a:t>IsPostBack</a:t>
                      </a:r>
                      <a:r>
                        <a:rPr lang="zh-CN" sz="1800" kern="100" dirty="0">
                          <a:effectLst/>
                        </a:rPr>
                        <a:t>属性值为</a:t>
                      </a:r>
                      <a:r>
                        <a:rPr lang="en-US" sz="1800" kern="100" dirty="0">
                          <a:effectLst/>
                        </a:rPr>
                        <a:t>False</a:t>
                      </a:r>
                      <a:r>
                        <a:rPr lang="zh-CN" sz="1800" kern="100" dirty="0">
                          <a:effectLst/>
                        </a:rPr>
                        <a:t>；否则值为</a:t>
                      </a:r>
                      <a:r>
                        <a:rPr lang="en-US" sz="1800" kern="100" dirty="0">
                          <a:effectLst/>
                        </a:rPr>
                        <a:t>True</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02743">
                <a:tc>
                  <a:txBody>
                    <a:bodyPr/>
                    <a:lstStyle/>
                    <a:p>
                      <a:pPr algn="ctr" latinLnBrk="1">
                        <a:lnSpc>
                          <a:spcPct val="150000"/>
                        </a:lnSpc>
                        <a:spcAft>
                          <a:spcPts val="0"/>
                        </a:spcAft>
                      </a:pPr>
                      <a:r>
                        <a:rPr lang="en-US" sz="1800" kern="100">
                          <a:effectLst/>
                        </a:rPr>
                        <a:t>IsValid</a:t>
                      </a:r>
                      <a:r>
                        <a:rPr lang="zh-CN" sz="1800" kern="100">
                          <a:effectLst/>
                        </a:rPr>
                        <a:t>属性</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用于判断页面验证是否成功</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0112">
                <a:tc>
                  <a:txBody>
                    <a:bodyPr/>
                    <a:lstStyle/>
                    <a:p>
                      <a:pPr algn="ctr" latinLnBrk="1">
                        <a:lnSpc>
                          <a:spcPct val="150000"/>
                        </a:lnSpc>
                        <a:spcAft>
                          <a:spcPts val="0"/>
                        </a:spcAft>
                      </a:pPr>
                      <a:r>
                        <a:rPr lang="en-US" sz="1800" kern="100">
                          <a:effectLst/>
                        </a:rPr>
                        <a:t>Load</a:t>
                      </a:r>
                      <a:r>
                        <a:rPr lang="zh-CN" sz="1800" kern="100">
                          <a:effectLst/>
                        </a:rPr>
                        <a:t>事件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a:effectLst/>
                        </a:rPr>
                        <a:t>页面加载时激活该事件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0112">
                <a:tc>
                  <a:txBody>
                    <a:bodyPr/>
                    <a:lstStyle/>
                    <a:p>
                      <a:pPr algn="ctr" latinLnBrk="1">
                        <a:lnSpc>
                          <a:spcPct val="150000"/>
                        </a:lnSpc>
                        <a:spcAft>
                          <a:spcPts val="0"/>
                        </a:spcAft>
                      </a:pPr>
                      <a:r>
                        <a:rPr lang="en-US" sz="1800" kern="100">
                          <a:effectLst/>
                        </a:rPr>
                        <a:t>Unload</a:t>
                      </a:r>
                      <a:r>
                        <a:rPr lang="zh-CN" sz="1800" kern="100">
                          <a:effectLst/>
                        </a:rPr>
                        <a:t>事件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latinLnBrk="1">
                        <a:lnSpc>
                          <a:spcPct val="150000"/>
                        </a:lnSpc>
                        <a:spcAft>
                          <a:spcPts val="0"/>
                        </a:spcAft>
                      </a:pPr>
                      <a:r>
                        <a:rPr lang="zh-CN" sz="1800" kern="100" dirty="0">
                          <a:effectLst/>
                        </a:rPr>
                        <a:t>页面从内存中卸载时激活事件</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0626878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 //</a:t>
            </a:r>
            <a:r>
              <a:rPr lang="zh-CN" altLang="zh-CN" dirty="0"/>
              <a:t>显示聊天内容</a:t>
            </a:r>
          </a:p>
          <a:p>
            <a:pPr latinLnBrk="1"/>
            <a:r>
              <a:rPr lang="en-US" altLang="zh-CN" dirty="0"/>
              <a:t>            </a:t>
            </a:r>
            <a:r>
              <a:rPr lang="en-US" altLang="zh-CN" dirty="0" err="1"/>
              <a:t>lblchat.Text</a:t>
            </a:r>
            <a:r>
              <a:rPr lang="en-US" altLang="zh-CN" dirty="0"/>
              <a:t> = Application["</a:t>
            </a:r>
            <a:r>
              <a:rPr lang="en-US" altLang="zh-CN" dirty="0" err="1"/>
              <a:t>chatcon</a:t>
            </a:r>
            <a:r>
              <a:rPr lang="en-US" altLang="zh-CN" dirty="0"/>
              <a:t>"].</a:t>
            </a:r>
            <a:r>
              <a:rPr lang="en-US" altLang="zh-CN" dirty="0" err="1"/>
              <a:t>ToString</a:t>
            </a:r>
            <a:r>
              <a:rPr lang="en-US" altLang="zh-CN" dirty="0"/>
              <a:t>();</a:t>
            </a:r>
            <a:endParaRPr lang="zh-CN" altLang="zh-CN" dirty="0"/>
          </a:p>
          <a:p>
            <a:pPr latinLnBrk="1"/>
            <a:r>
              <a:rPr lang="en-US" altLang="zh-CN" dirty="0"/>
              <a:t>        }</a:t>
            </a:r>
            <a:endParaRPr lang="zh-CN" altLang="zh-CN" dirty="0"/>
          </a:p>
          <a:p>
            <a:pPr latinLnBrk="1"/>
            <a:r>
              <a:rPr lang="en-US" altLang="zh-CN" dirty="0"/>
              <a:t>        else</a:t>
            </a:r>
            <a:endParaRPr lang="zh-CN" altLang="zh-CN" dirty="0"/>
          </a:p>
          <a:p>
            <a:pPr latinLnBrk="1"/>
            <a:r>
              <a:rPr lang="en-US" altLang="zh-CN" dirty="0"/>
              <a:t>        {</a:t>
            </a:r>
            <a:endParaRPr lang="zh-CN" altLang="zh-CN" dirty="0"/>
          </a:p>
          <a:p>
            <a:pPr latinLnBrk="1"/>
            <a:r>
              <a:rPr lang="en-US" altLang="zh-CN" dirty="0"/>
              <a:t>            </a:t>
            </a:r>
            <a:r>
              <a:rPr lang="en-US" altLang="zh-CN" dirty="0" err="1"/>
              <a:t>Response.Redirect</a:t>
            </a:r>
            <a:r>
              <a:rPr lang="en-US" altLang="zh-CN" dirty="0"/>
              <a:t>("chatlogin.aspx");</a:t>
            </a:r>
            <a:endParaRPr lang="zh-CN" altLang="zh-CN" dirty="0"/>
          </a:p>
          <a:p>
            <a:pPr latinLnBrk="1"/>
            <a:r>
              <a:rPr lang="en-US" altLang="zh-CN" dirty="0"/>
              <a:t>        }</a:t>
            </a:r>
            <a:endParaRPr lang="zh-CN" altLang="zh-CN" dirty="0"/>
          </a:p>
          <a:p>
            <a:pPr latinLnBrk="1"/>
            <a:r>
              <a:rPr lang="en-US" altLang="zh-CN" dirty="0"/>
              <a:t>    }</a:t>
            </a:r>
            <a:endParaRPr lang="zh-CN" altLang="zh-CN" dirty="0"/>
          </a:p>
          <a:p>
            <a:pPr latinLnBrk="1"/>
            <a:r>
              <a:rPr lang="en-US" altLang="zh-CN" dirty="0"/>
              <a:t>}</a:t>
            </a:r>
            <a:endParaRPr lang="zh-CN" altLang="en-US" dirty="0"/>
          </a:p>
        </p:txBody>
      </p:sp>
    </p:spTree>
    <p:extLst>
      <p:ext uri="{BB962C8B-B14F-4D97-AF65-F5344CB8AC3E}">
        <p14:creationId xmlns:p14="http://schemas.microsoft.com/office/powerpoint/2010/main" val="27691651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atinLnBrk="1"/>
            <a:r>
              <a:rPr lang="zh-CN" altLang="zh-CN" dirty="0"/>
              <a:t>（</a:t>
            </a:r>
            <a:r>
              <a:rPr lang="en-US" altLang="zh-CN" dirty="0"/>
              <a:t>30</a:t>
            </a:r>
            <a:r>
              <a:rPr lang="zh-CN" altLang="zh-CN" dirty="0"/>
              <a:t>）双击页面中的“发送”按钮</a:t>
            </a:r>
            <a:r>
              <a:rPr lang="en-US" altLang="zh-CN" dirty="0" err="1"/>
              <a:t>btnsend</a:t>
            </a:r>
            <a:r>
              <a:rPr lang="zh-CN" altLang="zh-CN" dirty="0"/>
              <a:t>，添加以下</a:t>
            </a:r>
            <a:r>
              <a:rPr lang="en-US" altLang="zh-CN" dirty="0" err="1"/>
              <a:t>btnsend_Click</a:t>
            </a:r>
            <a:r>
              <a:rPr lang="zh-CN" altLang="zh-CN" dirty="0"/>
              <a:t>事件代码：</a:t>
            </a:r>
          </a:p>
          <a:p>
            <a:pPr latinLnBrk="1"/>
            <a:r>
              <a:rPr lang="en-US" altLang="zh-CN" dirty="0"/>
              <a:t>protected void </a:t>
            </a:r>
            <a:r>
              <a:rPr lang="en-US" altLang="zh-CN" dirty="0" err="1"/>
              <a:t>btnsend_Click</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string user = Session["</a:t>
            </a:r>
            <a:r>
              <a:rPr lang="en-US" altLang="zh-CN" dirty="0" err="1"/>
              <a:t>uname</a:t>
            </a:r>
            <a:r>
              <a:rPr lang="en-US" altLang="zh-CN" dirty="0"/>
              <a:t>"].</a:t>
            </a:r>
            <a:r>
              <a:rPr lang="en-US" altLang="zh-CN" dirty="0" err="1"/>
              <a:t>ToString</a:t>
            </a:r>
            <a:r>
              <a:rPr lang="en-US" altLang="zh-CN" dirty="0"/>
              <a:t>();</a:t>
            </a:r>
            <a:endParaRPr lang="zh-CN" altLang="zh-CN" dirty="0"/>
          </a:p>
          <a:p>
            <a:pPr latinLnBrk="1"/>
            <a:r>
              <a:rPr lang="en-US" altLang="zh-CN" dirty="0"/>
              <a:t>    string </a:t>
            </a:r>
            <a:r>
              <a:rPr lang="en-US" altLang="zh-CN" dirty="0" err="1"/>
              <a:t>touser</a:t>
            </a:r>
            <a:r>
              <a:rPr lang="en-US" altLang="zh-CN" dirty="0"/>
              <a:t> = </a:t>
            </a:r>
            <a:r>
              <a:rPr lang="en-US" altLang="zh-CN" dirty="0" err="1"/>
              <a:t>ddluser.SelectedValue</a:t>
            </a:r>
            <a:r>
              <a:rPr lang="en-US" altLang="zh-CN" dirty="0"/>
              <a:t>;</a:t>
            </a:r>
            <a:endParaRPr lang="zh-CN" altLang="zh-CN" dirty="0"/>
          </a:p>
          <a:p>
            <a:pPr latinLnBrk="1"/>
            <a:r>
              <a:rPr lang="en-US" altLang="zh-CN" dirty="0"/>
              <a:t>    //</a:t>
            </a:r>
            <a:r>
              <a:rPr lang="zh-CN" altLang="zh-CN" dirty="0"/>
              <a:t>采用加锁机制，更新</a:t>
            </a:r>
            <a:r>
              <a:rPr lang="en-US" altLang="zh-CN" dirty="0"/>
              <a:t>Application</a:t>
            </a:r>
            <a:r>
              <a:rPr lang="zh-CN" altLang="zh-CN" dirty="0"/>
              <a:t>对象内容</a:t>
            </a:r>
          </a:p>
          <a:p>
            <a:pPr latinLnBrk="1"/>
            <a:r>
              <a:rPr lang="en-US" altLang="zh-CN" dirty="0"/>
              <a:t>    </a:t>
            </a:r>
            <a:r>
              <a:rPr lang="en-US" altLang="zh-CN" dirty="0" err="1"/>
              <a:t>Application.Lock</a:t>
            </a:r>
            <a:r>
              <a:rPr lang="en-US" altLang="zh-CN" dirty="0"/>
              <a:t>();</a:t>
            </a:r>
            <a:endParaRPr lang="zh-CN" altLang="zh-CN" dirty="0"/>
          </a:p>
          <a:p>
            <a:pPr latinLnBrk="1"/>
            <a:r>
              <a:rPr lang="en-US" altLang="zh-CN" dirty="0"/>
              <a:t>    Application["</a:t>
            </a:r>
            <a:r>
              <a:rPr lang="en-US" altLang="zh-CN" dirty="0" err="1"/>
              <a:t>chatcon</a:t>
            </a:r>
            <a:r>
              <a:rPr lang="en-US" altLang="zh-CN" dirty="0"/>
              <a:t>"] += "&lt;</a:t>
            </a:r>
            <a:r>
              <a:rPr lang="en-US" altLang="zh-CN" dirty="0" err="1"/>
              <a:t>br</a:t>
            </a:r>
            <a:r>
              <a:rPr lang="en-US" altLang="zh-CN" dirty="0"/>
              <a:t>&gt;" + user + "</a:t>
            </a:r>
            <a:r>
              <a:rPr lang="zh-CN" altLang="zh-CN" dirty="0"/>
              <a:t>对</a:t>
            </a:r>
            <a:r>
              <a:rPr lang="en-US" altLang="zh-CN" dirty="0"/>
              <a:t>" + </a:t>
            </a:r>
            <a:r>
              <a:rPr lang="en-US" altLang="zh-CN" dirty="0" err="1"/>
              <a:t>touser</a:t>
            </a:r>
            <a:r>
              <a:rPr lang="en-US" altLang="zh-CN" dirty="0"/>
              <a:t> + "</a:t>
            </a:r>
            <a:r>
              <a:rPr lang="zh-CN" altLang="zh-CN" dirty="0"/>
              <a:t>说：</a:t>
            </a:r>
            <a:r>
              <a:rPr lang="en-US" altLang="zh-CN" dirty="0"/>
              <a:t>" + </a:t>
            </a:r>
            <a:r>
              <a:rPr lang="en-US" altLang="zh-CN" dirty="0" err="1"/>
              <a:t>txtme.Text</a:t>
            </a:r>
            <a:r>
              <a:rPr lang="en-US" altLang="zh-CN" dirty="0"/>
              <a:t>;</a:t>
            </a:r>
            <a:endParaRPr lang="zh-CN" altLang="zh-CN" dirty="0"/>
          </a:p>
          <a:p>
            <a:pPr latinLnBrk="1"/>
            <a:r>
              <a:rPr lang="en-US" altLang="zh-CN" dirty="0"/>
              <a:t>    </a:t>
            </a:r>
            <a:r>
              <a:rPr lang="en-US" altLang="zh-CN" dirty="0" err="1"/>
              <a:t>Application.UnLock</a:t>
            </a:r>
            <a:r>
              <a:rPr lang="en-US" altLang="zh-CN" dirty="0" smtClean="0"/>
              <a:t>();</a:t>
            </a:r>
            <a:endParaRPr lang="zh-CN" altLang="zh-CN" dirty="0"/>
          </a:p>
        </p:txBody>
      </p:sp>
    </p:spTree>
    <p:extLst>
      <p:ext uri="{BB962C8B-B14F-4D97-AF65-F5344CB8AC3E}">
        <p14:creationId xmlns:p14="http://schemas.microsoft.com/office/powerpoint/2010/main" val="31569265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a:t> </a:t>
            </a:r>
            <a:r>
              <a:rPr lang="en-US" altLang="zh-CN" smtClean="0"/>
              <a:t>     lblchat.Text</a:t>
            </a:r>
            <a:r>
              <a:rPr lang="en-US" altLang="zh-CN" dirty="0" smtClean="0"/>
              <a:t> </a:t>
            </a:r>
            <a:r>
              <a:rPr lang="en-US" altLang="zh-CN" dirty="0"/>
              <a:t>= Application["</a:t>
            </a:r>
            <a:r>
              <a:rPr lang="en-US" altLang="zh-CN" dirty="0" err="1"/>
              <a:t>chatcon</a:t>
            </a:r>
            <a:r>
              <a:rPr lang="en-US" altLang="zh-CN" dirty="0"/>
              <a:t>"].</a:t>
            </a:r>
            <a:r>
              <a:rPr lang="en-US" altLang="zh-CN" dirty="0" err="1"/>
              <a:t>ToString</a:t>
            </a:r>
            <a:r>
              <a:rPr lang="en-US" altLang="zh-CN" dirty="0"/>
              <a:t>();</a:t>
            </a:r>
            <a:endParaRPr lang="zh-CN" altLang="zh-CN" dirty="0"/>
          </a:p>
          <a:p>
            <a:pPr latinLnBrk="1"/>
            <a:r>
              <a:rPr lang="en-US" altLang="zh-CN" dirty="0" smtClean="0"/>
              <a:t>}</a:t>
            </a:r>
          </a:p>
          <a:p>
            <a:pPr latinLnBrk="1"/>
            <a:r>
              <a:rPr lang="zh-CN" altLang="zh-CN" dirty="0" smtClean="0"/>
              <a:t>（</a:t>
            </a:r>
            <a:r>
              <a:rPr lang="en-US" altLang="zh-CN" dirty="0"/>
              <a:t>31</a:t>
            </a:r>
            <a:r>
              <a:rPr lang="zh-CN" altLang="zh-CN" dirty="0"/>
              <a:t>）保存文件，完成在线聊天室，最终程序运行效果如图</a:t>
            </a:r>
            <a:r>
              <a:rPr lang="en-US" altLang="zh-CN" dirty="0"/>
              <a:t>6-2</a:t>
            </a:r>
            <a:r>
              <a:rPr lang="zh-CN" altLang="zh-CN" dirty="0"/>
              <a:t>所示。</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2155" y="3365401"/>
            <a:ext cx="2867025" cy="3262700"/>
          </a:xfrm>
          <a:prstGeom prst="rect">
            <a:avLst/>
          </a:prstGeom>
        </p:spPr>
      </p:pic>
    </p:spTree>
    <p:extLst>
      <p:ext uri="{BB962C8B-B14F-4D97-AF65-F5344CB8AC3E}">
        <p14:creationId xmlns:p14="http://schemas.microsoft.com/office/powerpoint/2010/main" val="714186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6-1</a:t>
            </a:r>
            <a:r>
              <a:rPr lang="zh-CN" altLang="zh-CN" dirty="0"/>
              <a:t>】设计动态添加候选项的页面。当页面初次加载时，“个人爱好”显示“游泳”、“唱歌”和“爬山”三个选项，下面的文本框里显示“请输入新的选项”。用户在文本框中输入选项内容，并单击“添加”按钮，可以实现选项的添加，效果如图</a:t>
            </a:r>
            <a:r>
              <a:rPr lang="en-US" altLang="zh-CN" dirty="0"/>
              <a:t>6-3</a:t>
            </a:r>
            <a:r>
              <a:rPr lang="zh-CN" altLang="zh-CN" dirty="0"/>
              <a:t>所示。（</a:t>
            </a:r>
            <a:r>
              <a:rPr lang="en-US" altLang="zh-CN" dirty="0"/>
              <a:t>Ex6-1.aspx</a:t>
            </a:r>
            <a:r>
              <a:rPr lang="zh-CN" altLang="zh-CN" dirty="0"/>
              <a:t>）</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4948" y="3679248"/>
            <a:ext cx="4295775" cy="2686050"/>
          </a:xfrm>
          <a:prstGeom prst="rect">
            <a:avLst/>
          </a:prstGeom>
        </p:spPr>
      </p:pic>
    </p:spTree>
    <p:extLst>
      <p:ext uri="{BB962C8B-B14F-4D97-AF65-F5344CB8AC3E}">
        <p14:creationId xmlns:p14="http://schemas.microsoft.com/office/powerpoint/2010/main" val="1860524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latinLnBrk="1"/>
            <a:r>
              <a:rPr lang="en-US" altLang="zh-CN" dirty="0"/>
              <a:t> &lt;div&gt;</a:t>
            </a:r>
            <a:endParaRPr lang="zh-CN" altLang="zh-CN" dirty="0"/>
          </a:p>
          <a:p>
            <a:pPr latinLnBrk="1"/>
            <a:r>
              <a:rPr lang="en-US" altLang="zh-CN" dirty="0"/>
              <a:t>        </a:t>
            </a:r>
            <a:r>
              <a:rPr lang="zh-CN" altLang="zh-CN" dirty="0"/>
              <a:t>个人爱好：</a:t>
            </a:r>
            <a:r>
              <a:rPr lang="en-US" altLang="zh-CN" dirty="0"/>
              <a:t>&lt;</a:t>
            </a:r>
            <a:r>
              <a:rPr lang="en-US" altLang="zh-CN" dirty="0" err="1"/>
              <a:t>asp:CheckBoxList</a:t>
            </a:r>
            <a:r>
              <a:rPr lang="en-US" altLang="zh-CN" dirty="0"/>
              <a:t> ID="</a:t>
            </a:r>
            <a:r>
              <a:rPr lang="en-US" altLang="zh-CN" dirty="0" err="1"/>
              <a:t>ckbtnllove</a:t>
            </a:r>
            <a:r>
              <a:rPr lang="en-US" altLang="zh-CN" dirty="0"/>
              <a:t>" </a:t>
            </a:r>
            <a:r>
              <a:rPr lang="en-US" altLang="zh-CN" dirty="0" err="1"/>
              <a:t>runat</a:t>
            </a:r>
            <a:r>
              <a:rPr lang="en-US" altLang="zh-CN" dirty="0"/>
              <a:t>="server" </a:t>
            </a:r>
            <a:r>
              <a:rPr lang="en-US" altLang="zh-CN" dirty="0" err="1"/>
              <a:t>RepeatDirection</a:t>
            </a:r>
            <a:r>
              <a:rPr lang="en-US" altLang="zh-CN" dirty="0"/>
              <a:t>="Horizontal"&gt;</a:t>
            </a:r>
            <a:endParaRPr lang="zh-CN" altLang="zh-CN" dirty="0"/>
          </a:p>
          <a:p>
            <a:pPr latinLnBrk="1"/>
            <a:r>
              <a:rPr lang="en-US" altLang="zh-CN" dirty="0"/>
              <a:t>            &lt;</a:t>
            </a:r>
            <a:r>
              <a:rPr lang="en-US" altLang="zh-CN" dirty="0" err="1"/>
              <a:t>asp:ListItem</a:t>
            </a:r>
            <a:r>
              <a:rPr lang="en-US" altLang="zh-CN" dirty="0"/>
              <a:t>&gt;</a:t>
            </a:r>
            <a:r>
              <a:rPr lang="zh-CN" altLang="zh-CN" dirty="0"/>
              <a:t>游泳</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asp:ListItem</a:t>
            </a:r>
            <a:r>
              <a:rPr lang="en-US" altLang="zh-CN" dirty="0"/>
              <a:t>&gt;</a:t>
            </a:r>
            <a:r>
              <a:rPr lang="zh-CN" altLang="zh-CN" dirty="0"/>
              <a:t>唱歌</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asp:ListItem</a:t>
            </a:r>
            <a:r>
              <a:rPr lang="en-US" altLang="zh-CN" dirty="0"/>
              <a:t>&gt;</a:t>
            </a:r>
            <a:r>
              <a:rPr lang="zh-CN" altLang="zh-CN" dirty="0"/>
              <a:t>爬山</a:t>
            </a:r>
            <a:r>
              <a:rPr lang="en-US" altLang="zh-CN" dirty="0"/>
              <a:t>&lt;/</a:t>
            </a:r>
            <a:r>
              <a:rPr lang="en-US" altLang="zh-CN" dirty="0" err="1"/>
              <a:t>asp:ListItem</a:t>
            </a:r>
            <a:r>
              <a:rPr lang="en-US" altLang="zh-CN" dirty="0"/>
              <a:t>&gt;</a:t>
            </a:r>
            <a:endParaRPr lang="zh-CN" altLang="zh-CN" dirty="0"/>
          </a:p>
          <a:p>
            <a:pPr latinLnBrk="1"/>
            <a:r>
              <a:rPr lang="en-US" altLang="zh-CN" dirty="0"/>
              <a:t>        &lt;/</a:t>
            </a:r>
            <a:r>
              <a:rPr lang="en-US" altLang="zh-CN" dirty="0" err="1"/>
              <a:t>asp:CheckBoxList</a:t>
            </a:r>
            <a:r>
              <a:rPr lang="en-US" altLang="zh-CN" dirty="0"/>
              <a:t>&gt;</a:t>
            </a:r>
            <a:endParaRPr lang="zh-CN" altLang="zh-CN" dirty="0"/>
          </a:p>
          <a:p>
            <a:pPr latinLnBrk="1"/>
            <a:r>
              <a:rPr lang="en-US" altLang="zh-CN" dirty="0"/>
              <a:t>        &lt;</a:t>
            </a:r>
            <a:r>
              <a:rPr lang="en-US" altLang="zh-CN" dirty="0" err="1"/>
              <a:t>asp:TextBox</a:t>
            </a:r>
            <a:r>
              <a:rPr lang="en-US" altLang="zh-CN" dirty="0"/>
              <a:t> ID="</a:t>
            </a:r>
            <a:r>
              <a:rPr lang="en-US" altLang="zh-CN" dirty="0" err="1"/>
              <a:t>txtadd</a:t>
            </a:r>
            <a:r>
              <a:rPr lang="en-US" altLang="zh-CN" dirty="0"/>
              <a:t>" </a:t>
            </a:r>
            <a:r>
              <a:rPr lang="en-US" altLang="zh-CN" dirty="0" err="1"/>
              <a:t>runat</a:t>
            </a:r>
            <a:r>
              <a:rPr lang="en-US" altLang="zh-CN" dirty="0"/>
              <a:t>="server"&gt;&lt;/</a:t>
            </a:r>
            <a:r>
              <a:rPr lang="en-US" altLang="zh-CN" dirty="0" err="1"/>
              <a:t>asp:TextBox</a:t>
            </a:r>
            <a:r>
              <a:rPr lang="en-US" altLang="zh-CN" dirty="0"/>
              <a:t>&gt;</a:t>
            </a:r>
            <a:endParaRPr lang="zh-CN" altLang="zh-CN" dirty="0"/>
          </a:p>
          <a:p>
            <a:pPr latinLnBrk="1"/>
            <a:r>
              <a:rPr lang="en-US" altLang="zh-CN" dirty="0"/>
              <a:t>        &lt;</a:t>
            </a:r>
            <a:r>
              <a:rPr lang="en-US" altLang="zh-CN" dirty="0" err="1"/>
              <a:t>asp:Button</a:t>
            </a:r>
            <a:r>
              <a:rPr lang="en-US" altLang="zh-CN" dirty="0"/>
              <a:t> ID="</a:t>
            </a:r>
            <a:r>
              <a:rPr lang="en-US" altLang="zh-CN" dirty="0" err="1"/>
              <a:t>btnadd</a:t>
            </a:r>
            <a:r>
              <a:rPr lang="en-US" altLang="zh-CN" dirty="0"/>
              <a:t>" </a:t>
            </a:r>
            <a:r>
              <a:rPr lang="en-US" altLang="zh-CN" dirty="0" err="1"/>
              <a:t>runat</a:t>
            </a:r>
            <a:r>
              <a:rPr lang="en-US" altLang="zh-CN" dirty="0"/>
              <a:t>="server" Text="</a:t>
            </a:r>
            <a:r>
              <a:rPr lang="zh-CN" altLang="zh-CN" dirty="0"/>
              <a:t>添加</a:t>
            </a:r>
            <a:r>
              <a:rPr lang="en-US" altLang="zh-CN" dirty="0"/>
              <a:t>" /&gt;</a:t>
            </a:r>
            <a:endParaRPr lang="zh-CN" altLang="zh-CN" dirty="0"/>
          </a:p>
          <a:p>
            <a:pPr latinLnBrk="1"/>
            <a:r>
              <a:rPr lang="en-US" altLang="zh-CN" dirty="0" smtClean="0"/>
              <a:t>&lt;/</a:t>
            </a:r>
            <a:r>
              <a:rPr lang="en-US" altLang="zh-CN" dirty="0"/>
              <a:t>div&gt;</a:t>
            </a:r>
            <a:endParaRPr lang="zh-CN" altLang="en-US" dirty="0"/>
          </a:p>
        </p:txBody>
      </p:sp>
    </p:spTree>
    <p:extLst>
      <p:ext uri="{BB962C8B-B14F-4D97-AF65-F5344CB8AC3E}">
        <p14:creationId xmlns:p14="http://schemas.microsoft.com/office/powerpoint/2010/main" val="3903297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protected void </a:t>
            </a:r>
            <a:r>
              <a:rPr lang="en-US" altLang="zh-CN" dirty="0" err="1"/>
              <a:t>Page_Load</a:t>
            </a:r>
            <a:r>
              <a:rPr lang="en-US" altLang="zh-CN" dirty="0"/>
              <a:t>(object sender, </a:t>
            </a:r>
            <a:r>
              <a:rPr lang="en-US" altLang="zh-CN" dirty="0" err="1"/>
              <a:t>EventArgs</a:t>
            </a:r>
            <a:r>
              <a:rPr lang="en-US" altLang="zh-CN" dirty="0"/>
              <a:t> e)</a:t>
            </a:r>
            <a:endParaRPr lang="zh-CN" altLang="zh-CN" dirty="0"/>
          </a:p>
          <a:p>
            <a:pPr latinLnBrk="1"/>
            <a:r>
              <a:rPr lang="en-US" altLang="zh-CN" dirty="0"/>
              <a:t>{</a:t>
            </a:r>
            <a:endParaRPr lang="zh-CN" altLang="zh-CN" dirty="0"/>
          </a:p>
          <a:p>
            <a:pPr latinLnBrk="1"/>
            <a:r>
              <a:rPr lang="en-US" altLang="zh-CN" dirty="0"/>
              <a:t>  if (!</a:t>
            </a:r>
            <a:r>
              <a:rPr lang="en-US" altLang="zh-CN" dirty="0" err="1"/>
              <a:t>IsPostBack</a:t>
            </a:r>
            <a:r>
              <a:rPr lang="en-US" altLang="zh-CN" dirty="0"/>
              <a:t>)</a:t>
            </a:r>
            <a:endParaRPr lang="zh-CN" altLang="zh-CN" dirty="0"/>
          </a:p>
          <a:p>
            <a:pPr latinLnBrk="1"/>
            <a:r>
              <a:rPr lang="en-US" altLang="zh-CN" dirty="0"/>
              <a:t>    </a:t>
            </a:r>
            <a:r>
              <a:rPr lang="en-US" altLang="zh-CN" dirty="0" err="1"/>
              <a:t>txtadd.Text</a:t>
            </a:r>
            <a:r>
              <a:rPr lang="en-US" altLang="zh-CN" dirty="0"/>
              <a:t> = "</a:t>
            </a:r>
            <a:r>
              <a:rPr lang="zh-CN" altLang="zh-CN" dirty="0"/>
              <a:t>请输入新的选项</a:t>
            </a:r>
            <a:r>
              <a:rPr lang="en-US" altLang="zh-CN" dirty="0"/>
              <a:t>";</a:t>
            </a:r>
            <a:endParaRPr lang="zh-CN" altLang="zh-CN" dirty="0"/>
          </a:p>
          <a:p>
            <a:pPr latinLnBrk="1"/>
            <a:r>
              <a:rPr lang="en-US" altLang="zh-CN" dirty="0"/>
              <a:t>  else</a:t>
            </a:r>
            <a:endParaRPr lang="zh-CN" altLang="zh-CN" dirty="0"/>
          </a:p>
          <a:p>
            <a:pPr latinLnBrk="1"/>
            <a:r>
              <a:rPr lang="en-US" altLang="zh-CN" dirty="0"/>
              <a:t>    </a:t>
            </a:r>
            <a:r>
              <a:rPr lang="en-US" altLang="zh-CN" dirty="0" err="1"/>
              <a:t>ckbtnllove.Items.Add</a:t>
            </a:r>
            <a:r>
              <a:rPr lang="en-US" altLang="zh-CN" dirty="0"/>
              <a:t>(</a:t>
            </a:r>
            <a:r>
              <a:rPr lang="en-US" altLang="zh-CN" dirty="0" err="1"/>
              <a:t>txtadd.Text</a:t>
            </a:r>
            <a:r>
              <a:rPr lang="en-US" altLang="zh-CN" dirty="0"/>
              <a:t>);</a:t>
            </a:r>
            <a:endParaRPr lang="zh-CN" altLang="zh-CN" dirty="0"/>
          </a:p>
          <a:p>
            <a:pPr latinLnBrk="1"/>
            <a:r>
              <a:rPr lang="en-US" altLang="zh-CN" dirty="0" smtClean="0"/>
              <a:t>}</a:t>
            </a:r>
            <a:endParaRPr lang="zh-CN" altLang="zh-CN" dirty="0"/>
          </a:p>
        </p:txBody>
      </p:sp>
    </p:spTree>
    <p:extLst>
      <p:ext uri="{BB962C8B-B14F-4D97-AF65-F5344CB8AC3E}">
        <p14:creationId xmlns:p14="http://schemas.microsoft.com/office/powerpoint/2010/main" val="1815590532"/>
      </p:ext>
    </p:extLst>
  </p:cSld>
  <p:clrMapOvr>
    <a:masterClrMapping/>
  </p:clrMapOvr>
</p:sld>
</file>

<file path=ppt/theme/theme1.xml><?xml version="1.0" encoding="utf-8"?>
<a:theme xmlns:a="http://schemas.openxmlformats.org/drawingml/2006/main" name="平面">
  <a:themeElements>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35</TotalTime>
  <Words>4697</Words>
  <Application>Microsoft Office PowerPoint</Application>
  <PresentationFormat>宽屏</PresentationFormat>
  <Paragraphs>390</Paragraphs>
  <Slides>62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62</vt:i4>
      </vt:variant>
    </vt:vector>
  </HeadingPairs>
  <TitlesOfParts>
    <vt:vector size="72" baseType="lpstr">
      <vt:lpstr>方正姚体</vt:lpstr>
      <vt:lpstr>华文新魏</vt:lpstr>
      <vt:lpstr>宋体</vt:lpstr>
      <vt:lpstr>Arial</vt:lpstr>
      <vt:lpstr>Calibri</vt:lpstr>
      <vt:lpstr>Times New Roman</vt:lpstr>
      <vt:lpstr>Trebuchet MS</vt:lpstr>
      <vt:lpstr>Wingdings</vt:lpstr>
      <vt:lpstr>Wingdings 3</vt:lpstr>
      <vt:lpstr>平面</vt:lpstr>
      <vt:lpstr>第6章 ASP.NET内置对象</vt:lpstr>
      <vt:lpstr>学习目标</vt:lpstr>
      <vt:lpstr>6.1 情景分析</vt:lpstr>
      <vt:lpstr>PowerPoint 演示文稿</vt:lpstr>
      <vt:lpstr>6.2 ASP.NET常用对象</vt:lpstr>
      <vt:lpstr>1 Page对象</vt:lpstr>
      <vt:lpstr>PowerPoint 演示文稿</vt:lpstr>
      <vt:lpstr>PowerPoint 演示文稿</vt:lpstr>
      <vt:lpstr>PowerPoint 演示文稿</vt:lpstr>
      <vt:lpstr>2 Response对象</vt:lpstr>
      <vt:lpstr>PowerPoint 演示文稿</vt:lpstr>
      <vt:lpstr>PowerPoint 演示文稿</vt:lpstr>
      <vt:lpstr>PowerPoint 演示文稿</vt:lpstr>
      <vt:lpstr>PowerPoint 演示文稿</vt:lpstr>
      <vt:lpstr>3 Request对象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 Session对象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 Application对象</vt:lpstr>
      <vt:lpstr>PowerPoint 演示文稿</vt:lpstr>
      <vt:lpstr>PowerPoint 演示文稿</vt:lpstr>
      <vt:lpstr>PowerPoint 演示文稿</vt:lpstr>
      <vt:lpstr>6 Cookie对象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6.3 在线聊天室</vt:lpstr>
      <vt:lpstr>PowerPoint 演示文稿</vt:lpstr>
      <vt:lpstr>PowerPoint 演示文稿</vt:lpstr>
      <vt:lpstr>PowerPoint 演示文稿</vt:lpstr>
      <vt:lpstr>PowerPoint 演示文稿</vt:lpstr>
      <vt:lpstr>PowerPoint 演示文稿</vt:lpstr>
      <vt:lpstr>2 用户登录实现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http://342go.com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ASP.NET内置对象</dc:title>
  <dc:creator>ZHIMING</dc:creator>
  <cp:lastModifiedBy>ZHIMING</cp:lastModifiedBy>
  <cp:revision>51</cp:revision>
  <dcterms:created xsi:type="dcterms:W3CDTF">2014-02-26T03:29:39Z</dcterms:created>
  <dcterms:modified xsi:type="dcterms:W3CDTF">2014-02-26T04:04:52Z</dcterms:modified>
</cp:coreProperties>
</file>