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7" r:id="rId26"/>
    <p:sldId id="280" r:id="rId27"/>
    <p:sldId id="281" r:id="rId28"/>
    <p:sldId id="282" r:id="rId29"/>
    <p:sldId id="284" r:id="rId30"/>
    <p:sldId id="283" r:id="rId31"/>
    <p:sldId id="285" r:id="rId32"/>
    <p:sldId id="286" r:id="rId33"/>
    <p:sldId id="288" r:id="rId34"/>
    <p:sldId id="289" r:id="rId35"/>
    <p:sldId id="290" r:id="rId36"/>
    <p:sldId id="291" r:id="rId37"/>
    <p:sldId id="292" r:id="rId38"/>
    <p:sldId id="293" r:id="rId39"/>
    <p:sldId id="294" r:id="rId40"/>
    <p:sldId id="296" r:id="rId41"/>
    <p:sldId id="295" r:id="rId42"/>
    <p:sldId id="297" r:id="rId43"/>
    <p:sldId id="298" r:id="rId44"/>
    <p:sldId id="299" r:id="rId45"/>
    <p:sldId id="300" r:id="rId4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58" autoAdjust="0"/>
  </p:normalViewPr>
  <p:slideViewPr>
    <p:cSldViewPr>
      <p:cViewPr varScale="1">
        <p:scale>
          <a:sx n="61" d="100"/>
          <a:sy n="61" d="100"/>
        </p:scale>
        <p:origin x="-1404" y="-84"/>
      </p:cViewPr>
      <p:guideLst>
        <p:guide orient="horz" pos="2160"/>
        <p:guide pos="2880"/>
      </p:guideLst>
    </p:cSldViewPr>
  </p:slideViewPr>
  <p:outlineViewPr>
    <p:cViewPr>
      <p:scale>
        <a:sx n="33" d="100"/>
        <a:sy n="33" d="100"/>
      </p:scale>
      <p:origin x="0" y="35298"/>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baike.baidu.com/view/20936.htm" TargetMode="External"/><Relationship Id="rId2" Type="http://schemas.openxmlformats.org/officeDocument/2006/relationships/hyperlink" Target="http://baike.baidu.com/view/16487.htm"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x-none" altLang="zh-CN" b="1" dirty="0" smtClean="0"/>
              <a:t>第7章信息系统安全检测技术</a:t>
            </a:r>
            <a:endParaRPr lang="zh-CN" altLang="zh-CN" b="1" dirty="0"/>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xmlns="" val="2572514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sp>
        <p:nvSpPr>
          <p:cNvPr id="3" name="内容占位符 2"/>
          <p:cNvSpPr>
            <a:spLocks noGrp="1"/>
          </p:cNvSpPr>
          <p:nvPr>
            <p:ph idx="1"/>
          </p:nvPr>
        </p:nvSpPr>
        <p:spPr/>
        <p:txBody>
          <a:bodyPr/>
          <a:lstStyle/>
          <a:p>
            <a:r>
              <a:rPr lang="en-US" altLang="zh-CN" dirty="0" smtClean="0"/>
              <a:t>3</a:t>
            </a:r>
            <a:r>
              <a:rPr lang="zh-CN" altLang="zh-CN" dirty="0" smtClean="0"/>
              <a:t>．根据体系结构分类</a:t>
            </a:r>
          </a:p>
          <a:p>
            <a:r>
              <a:rPr lang="zh-CN" altLang="zh-CN" dirty="0" smtClean="0"/>
              <a:t>（</a:t>
            </a:r>
            <a:r>
              <a:rPr lang="en-US" altLang="zh-CN" dirty="0" smtClean="0"/>
              <a:t>1</a:t>
            </a:r>
            <a:r>
              <a:rPr lang="zh-CN" altLang="zh-CN" dirty="0" smtClean="0"/>
              <a:t>）集中式入侵检测系统</a:t>
            </a:r>
          </a:p>
          <a:p>
            <a:r>
              <a:rPr lang="zh-CN" altLang="zh-CN" dirty="0" smtClean="0"/>
              <a:t>（</a:t>
            </a:r>
            <a:r>
              <a:rPr lang="en-US" altLang="zh-CN" dirty="0" smtClean="0"/>
              <a:t>2</a:t>
            </a:r>
            <a:r>
              <a:rPr lang="zh-CN" altLang="zh-CN" dirty="0" smtClean="0"/>
              <a:t>）等级式入侵检测系统</a:t>
            </a:r>
          </a:p>
          <a:p>
            <a:r>
              <a:rPr lang="zh-CN" altLang="zh-CN" dirty="0" smtClean="0"/>
              <a:t>（</a:t>
            </a:r>
            <a:r>
              <a:rPr lang="en-US" altLang="zh-CN" dirty="0" smtClean="0"/>
              <a:t>3</a:t>
            </a:r>
            <a:r>
              <a:rPr lang="zh-CN" altLang="zh-CN" dirty="0" smtClean="0"/>
              <a:t>）分布式入侵检测系统</a:t>
            </a:r>
          </a:p>
          <a:p>
            <a:r>
              <a:rPr lang="zh-CN" altLang="zh-CN" dirty="0" smtClean="0"/>
              <a:t>还有其他分类方法，如按技术可分为基于知识的模式识别、基于知识的异常识别、协议分析等。</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lstStyle/>
          <a:p>
            <a:r>
              <a:rPr lang="x-none" altLang="zh-CN" b="1" dirty="0" smtClean="0"/>
              <a:t>7.1入侵检测技术</a:t>
            </a:r>
            <a:endParaRPr lang="zh-CN" altLang="en-US" dirty="0"/>
          </a:p>
        </p:txBody>
      </p:sp>
      <p:sp>
        <p:nvSpPr>
          <p:cNvPr id="3" name="内容占位符 2"/>
          <p:cNvSpPr>
            <a:spLocks noGrp="1"/>
          </p:cNvSpPr>
          <p:nvPr>
            <p:ph idx="1"/>
          </p:nvPr>
        </p:nvSpPr>
        <p:spPr>
          <a:xfrm>
            <a:off x="467544" y="1340768"/>
            <a:ext cx="8229600" cy="1396752"/>
          </a:xfrm>
        </p:spPr>
        <p:txBody>
          <a:bodyPr>
            <a:normAutofit/>
          </a:bodyPr>
          <a:lstStyle/>
          <a:p>
            <a:r>
              <a:rPr lang="x-none" altLang="zh-CN" b="1" dirty="0" smtClean="0"/>
              <a:t>7.1.3入侵检测原理</a:t>
            </a:r>
            <a:endParaRPr lang="zh-CN" altLang="zh-CN" b="1" dirty="0" smtClean="0"/>
          </a:p>
          <a:p>
            <a:r>
              <a:rPr lang="zh-CN" altLang="zh-CN" sz="1800" dirty="0" smtClean="0"/>
              <a:t>入侵检测可分为实时入侵检测和事后入侵检测，其原理分别如图</a:t>
            </a:r>
            <a:r>
              <a:rPr lang="en-US" altLang="zh-CN" sz="1800" dirty="0" smtClean="0"/>
              <a:t>7.1</a:t>
            </a:r>
            <a:r>
              <a:rPr lang="zh-CN" altLang="zh-CN" sz="1800" dirty="0" smtClean="0"/>
              <a:t>实时入侵检测原理和图</a:t>
            </a:r>
            <a:r>
              <a:rPr lang="en-US" altLang="zh-CN" sz="1800" dirty="0" smtClean="0"/>
              <a:t>7.2</a:t>
            </a:r>
            <a:r>
              <a:rPr lang="zh-CN" altLang="zh-CN" sz="1800" dirty="0" smtClean="0"/>
              <a:t>事后入侵检测原理所示。</a:t>
            </a:r>
          </a:p>
          <a:p>
            <a:endParaRPr lang="zh-CN" altLang="en-US" dirty="0"/>
          </a:p>
        </p:txBody>
      </p:sp>
      <p:pic>
        <p:nvPicPr>
          <p:cNvPr id="1026" name="Picture 2"/>
          <p:cNvPicPr>
            <a:picLocks noChangeAspect="1" noChangeArrowheads="1"/>
          </p:cNvPicPr>
          <p:nvPr/>
        </p:nvPicPr>
        <p:blipFill>
          <a:blip r:embed="rId2" cstate="print"/>
          <a:srcRect/>
          <a:stretch>
            <a:fillRect/>
          </a:stretch>
        </p:blipFill>
        <p:spPr bwMode="auto">
          <a:xfrm>
            <a:off x="4716016" y="2708920"/>
            <a:ext cx="3583682" cy="372427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2627784" y="1854351"/>
            <a:ext cx="3960440" cy="4255367"/>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sp>
        <p:nvSpPr>
          <p:cNvPr id="3" name="内容占位符 2"/>
          <p:cNvSpPr>
            <a:spLocks noGrp="1"/>
          </p:cNvSpPr>
          <p:nvPr>
            <p:ph idx="1"/>
          </p:nvPr>
        </p:nvSpPr>
        <p:spPr/>
        <p:txBody>
          <a:bodyPr>
            <a:normAutofit fontScale="92500" lnSpcReduction="20000"/>
          </a:bodyPr>
          <a:lstStyle/>
          <a:p>
            <a:r>
              <a:rPr lang="x-none" altLang="zh-CN" b="1" dirty="0" smtClean="0"/>
              <a:t>入侵检测一般步骤</a:t>
            </a:r>
            <a:endParaRPr lang="zh-CN" altLang="zh-CN" b="1" dirty="0" smtClean="0"/>
          </a:p>
          <a:p>
            <a:r>
              <a:rPr lang="zh-CN" altLang="zh-CN" dirty="0" smtClean="0"/>
              <a:t>入侵检测的一般过程包括入侵数据提取、入侵数据分析和入侵事件响应。</a:t>
            </a:r>
          </a:p>
          <a:p>
            <a:r>
              <a:rPr lang="en-US" altLang="zh-CN" dirty="0" smtClean="0"/>
              <a:t>1</a:t>
            </a:r>
            <a:r>
              <a:rPr lang="zh-CN" altLang="zh-CN" dirty="0" smtClean="0"/>
              <a:t>．入侵数据提取（信息收集）</a:t>
            </a:r>
          </a:p>
          <a:p>
            <a:r>
              <a:rPr lang="zh-CN" altLang="zh-CN" dirty="0" smtClean="0"/>
              <a:t>主要是为系统提供数据，提取的内容包括系统、网络、数据及用户活动的状态和行为。需要在计算机网络系统中的若干不同关键点（不同网段和不同主机）收集信息。一是尽可能扩大检测范围，二是检测不同来源的信息的一致性。入侵检测很大程度上依赖于收集信息的可靠性和正确性。</a:t>
            </a: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sp>
        <p:nvSpPr>
          <p:cNvPr id="3" name="内容占位符 2"/>
          <p:cNvSpPr>
            <a:spLocks noGrp="1"/>
          </p:cNvSpPr>
          <p:nvPr>
            <p:ph idx="1"/>
          </p:nvPr>
        </p:nvSpPr>
        <p:spPr/>
        <p:txBody>
          <a:bodyPr/>
          <a:lstStyle/>
          <a:p>
            <a:r>
              <a:rPr lang="zh-CN" altLang="zh-CN" dirty="0" smtClean="0"/>
              <a:t>入侵检测数据提取可来自以下</a:t>
            </a:r>
            <a:r>
              <a:rPr lang="en-US" altLang="zh-CN" dirty="0" smtClean="0"/>
              <a:t>4</a:t>
            </a:r>
            <a:r>
              <a:rPr lang="zh-CN" altLang="zh-CN" dirty="0" smtClean="0"/>
              <a:t>个方面。</a:t>
            </a:r>
          </a:p>
          <a:p>
            <a:r>
              <a:rPr lang="zh-CN" altLang="zh-CN" dirty="0" smtClean="0"/>
              <a:t>（</a:t>
            </a:r>
            <a:r>
              <a:rPr lang="en-US" altLang="zh-CN" dirty="0" smtClean="0"/>
              <a:t>1</a:t>
            </a:r>
            <a:r>
              <a:rPr lang="zh-CN" altLang="zh-CN" dirty="0" smtClean="0"/>
              <a:t>）系统和网络日志；</a:t>
            </a:r>
          </a:p>
          <a:p>
            <a:r>
              <a:rPr lang="zh-CN" altLang="zh-CN" dirty="0" smtClean="0"/>
              <a:t>（</a:t>
            </a:r>
            <a:r>
              <a:rPr lang="en-US" altLang="zh-CN" dirty="0" smtClean="0"/>
              <a:t>2</a:t>
            </a:r>
            <a:r>
              <a:rPr lang="zh-CN" altLang="zh-CN" dirty="0" smtClean="0"/>
              <a:t>）目录和文件中的改变；</a:t>
            </a:r>
          </a:p>
          <a:p>
            <a:r>
              <a:rPr lang="zh-CN" altLang="zh-CN" dirty="0" smtClean="0"/>
              <a:t>（</a:t>
            </a:r>
            <a:r>
              <a:rPr lang="en-US" altLang="zh-CN" dirty="0" smtClean="0"/>
              <a:t>3</a:t>
            </a:r>
            <a:r>
              <a:rPr lang="zh-CN" altLang="zh-CN" dirty="0" smtClean="0"/>
              <a:t>）程序执行中的不期望行为；</a:t>
            </a:r>
          </a:p>
          <a:p>
            <a:r>
              <a:rPr lang="zh-CN" altLang="zh-CN" dirty="0" smtClean="0"/>
              <a:t>（</a:t>
            </a:r>
            <a:r>
              <a:rPr lang="en-US" altLang="zh-CN" dirty="0" smtClean="0"/>
              <a:t>4</a:t>
            </a:r>
            <a:r>
              <a:rPr lang="zh-CN" altLang="zh-CN" dirty="0" smtClean="0"/>
              <a:t>）物理形式的入侵信息。</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smtClean="0"/>
              <a:t>2</a:t>
            </a:r>
            <a:r>
              <a:rPr lang="zh-CN" altLang="zh-CN" dirty="0" smtClean="0"/>
              <a:t>．入侵数据分析</a:t>
            </a:r>
          </a:p>
          <a:p>
            <a:r>
              <a:rPr lang="zh-CN" altLang="zh-CN" dirty="0" smtClean="0"/>
              <a:t>对数据进行深入分析，发现攻击并根据分析结果产生事件，传递给事件响应模块。常用技术有</a:t>
            </a:r>
            <a:r>
              <a:rPr lang="zh-CN" altLang="zh-CN" dirty="0" smtClean="0"/>
              <a:t>：</a:t>
            </a:r>
            <a:endParaRPr lang="en-US" altLang="zh-CN" dirty="0" smtClean="0"/>
          </a:p>
          <a:p>
            <a:r>
              <a:rPr lang="zh-CN" altLang="zh-CN" dirty="0" smtClean="0"/>
              <a:t>模式匹配</a:t>
            </a:r>
            <a:endParaRPr lang="en-US" altLang="zh-CN" dirty="0" smtClean="0"/>
          </a:p>
          <a:p>
            <a:r>
              <a:rPr lang="zh-CN" altLang="zh-CN" dirty="0" smtClean="0"/>
              <a:t>统计分析</a:t>
            </a:r>
            <a:endParaRPr lang="en-US" altLang="zh-CN" dirty="0" smtClean="0"/>
          </a:p>
          <a:p>
            <a:r>
              <a:rPr lang="zh-CN" altLang="zh-CN" dirty="0" smtClean="0"/>
              <a:t>完整性</a:t>
            </a:r>
            <a:r>
              <a:rPr lang="zh-CN" altLang="zh-CN" dirty="0" smtClean="0"/>
              <a:t>分析等</a:t>
            </a:r>
            <a:r>
              <a:rPr lang="zh-CN" altLang="zh-CN" dirty="0" smtClean="0"/>
              <a:t>。</a:t>
            </a:r>
            <a:endParaRPr lang="en-US" altLang="zh-CN" dirty="0" smtClean="0"/>
          </a:p>
          <a:p>
            <a:r>
              <a:rPr lang="zh-CN" altLang="zh-CN" dirty="0" smtClean="0"/>
              <a:t>前</a:t>
            </a:r>
            <a:r>
              <a:rPr lang="zh-CN" altLang="zh-CN" dirty="0" smtClean="0"/>
              <a:t>两种方法用于实时网络入侵检测，而完整性分析用于事后的计算机网络入侵检测。</a:t>
            </a: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sp>
        <p:nvSpPr>
          <p:cNvPr id="3" name="内容占位符 2"/>
          <p:cNvSpPr>
            <a:spLocks noGrp="1"/>
          </p:cNvSpPr>
          <p:nvPr>
            <p:ph idx="1"/>
          </p:nvPr>
        </p:nvSpPr>
        <p:spPr/>
        <p:txBody>
          <a:bodyPr>
            <a:normAutofit lnSpcReduction="10000"/>
          </a:bodyPr>
          <a:lstStyle/>
          <a:p>
            <a:r>
              <a:rPr lang="zh-CN" altLang="zh-CN" dirty="0" smtClean="0"/>
              <a:t>入侵事件响应</a:t>
            </a:r>
          </a:p>
          <a:p>
            <a:r>
              <a:rPr lang="zh-CN" altLang="zh-CN" dirty="0" smtClean="0"/>
              <a:t>事件响应模块的作用在于报警与反应，响应方式分为主动响应和被动响应。</a:t>
            </a:r>
          </a:p>
          <a:p>
            <a:r>
              <a:rPr lang="zh-CN" altLang="zh-CN" dirty="0" smtClean="0"/>
              <a:t>被动响应型系统只会发出报警通知，将发生的不正常情况报告给管理员，本身并不试图降低所造成的破坏，更不会主动地对攻击者采取反击行动。</a:t>
            </a:r>
          </a:p>
          <a:p>
            <a:r>
              <a:rPr lang="zh-CN" altLang="zh-CN" dirty="0" smtClean="0"/>
              <a:t>主动响应系统可以分为对被攻击系统实施保护和对攻击系统实施反击的系统</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sp>
        <p:nvSpPr>
          <p:cNvPr id="3" name="内容占位符 2"/>
          <p:cNvSpPr>
            <a:spLocks noGrp="1"/>
          </p:cNvSpPr>
          <p:nvPr>
            <p:ph idx="1"/>
          </p:nvPr>
        </p:nvSpPr>
        <p:spPr/>
        <p:txBody>
          <a:bodyPr/>
          <a:lstStyle/>
          <a:p>
            <a:r>
              <a:rPr lang="zh-CN" altLang="zh-CN" dirty="0" smtClean="0"/>
              <a:t>入侵检测系统的模型</a:t>
            </a:r>
          </a:p>
          <a:p>
            <a:r>
              <a:rPr lang="zh-CN" altLang="zh-CN" dirty="0" smtClean="0"/>
              <a:t>入侵检测系统至少应该包含</a:t>
            </a:r>
            <a:r>
              <a:rPr lang="en-US" altLang="zh-CN" dirty="0" smtClean="0"/>
              <a:t>3</a:t>
            </a:r>
            <a:r>
              <a:rPr lang="zh-CN" altLang="zh-CN" dirty="0" smtClean="0"/>
              <a:t>个模块，即提供信息的信息源、发现入侵迹象的分析器和入侵响应部件。为此，美国国防部高级计划局提出了公共入侵检测模型（</a:t>
            </a:r>
            <a:r>
              <a:rPr lang="en-US" altLang="zh-CN" dirty="0" err="1" smtClean="0"/>
              <a:t>CommonIntrusionDetectionFramework</a:t>
            </a:r>
            <a:r>
              <a:rPr lang="zh-CN" altLang="zh-CN" dirty="0" smtClean="0"/>
              <a:t>，</a:t>
            </a:r>
            <a:r>
              <a:rPr lang="en-US" altLang="zh-CN" dirty="0" smtClean="0"/>
              <a:t>CIDF</a:t>
            </a:r>
            <a:r>
              <a:rPr lang="zh-CN" altLang="zh-CN" dirty="0" smtClean="0"/>
              <a:t>），阐述了一个入侵检测系统</a:t>
            </a:r>
            <a:r>
              <a:rPr lang="en-US" altLang="zh-CN" dirty="0" smtClean="0"/>
              <a:t>IDS</a:t>
            </a:r>
            <a:r>
              <a:rPr lang="zh-CN" altLang="zh-CN" dirty="0" smtClean="0"/>
              <a:t>的通用模型。它将一个入侵检测系统分为</a:t>
            </a:r>
            <a:r>
              <a:rPr lang="en-US" altLang="zh-CN" dirty="0" smtClean="0"/>
              <a:t>4</a:t>
            </a:r>
            <a:r>
              <a:rPr lang="zh-CN" altLang="zh-CN" dirty="0" smtClean="0"/>
              <a:t>个组件</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pic>
        <p:nvPicPr>
          <p:cNvPr id="3073" name="Picture 1"/>
          <p:cNvPicPr>
            <a:picLocks noGrp="1" noChangeAspect="1" noChangeArrowheads="1"/>
          </p:cNvPicPr>
          <p:nvPr>
            <p:ph idx="1"/>
          </p:nvPr>
        </p:nvPicPr>
        <p:blipFill>
          <a:blip r:embed="rId2" cstate="print"/>
          <a:srcRect/>
          <a:stretch>
            <a:fillRect/>
          </a:stretch>
        </p:blipFill>
        <p:spPr bwMode="auto">
          <a:xfrm>
            <a:off x="1619672" y="1915936"/>
            <a:ext cx="5688632" cy="3906479"/>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zh-CN" dirty="0" smtClean="0"/>
              <a:t>（</a:t>
            </a:r>
            <a:r>
              <a:rPr lang="en-US" altLang="zh-CN" dirty="0" smtClean="0"/>
              <a:t>1</a:t>
            </a:r>
            <a:r>
              <a:rPr lang="zh-CN" altLang="zh-CN" dirty="0" smtClean="0"/>
              <a:t>）事件产生器：从系统所处的计算机网络环境中收集事件，并将这些事件转换成一定格式以传送给其他组件。</a:t>
            </a:r>
          </a:p>
          <a:p>
            <a:r>
              <a:rPr lang="zh-CN" altLang="zh-CN" dirty="0" smtClean="0"/>
              <a:t>（</a:t>
            </a:r>
            <a:r>
              <a:rPr lang="en-US" altLang="zh-CN" dirty="0" smtClean="0"/>
              <a:t>2</a:t>
            </a:r>
            <a:r>
              <a:rPr lang="zh-CN" altLang="zh-CN" dirty="0" smtClean="0"/>
              <a:t>）事件数据库：用来存储事件产生器和事件分析器产生的临时事件，以备系统需要的时候使用。</a:t>
            </a:r>
          </a:p>
          <a:p>
            <a:r>
              <a:rPr lang="zh-CN" altLang="zh-CN" dirty="0" smtClean="0"/>
              <a:t>（</a:t>
            </a:r>
            <a:r>
              <a:rPr lang="en-US" altLang="zh-CN" dirty="0" smtClean="0"/>
              <a:t>3</a:t>
            </a:r>
            <a:r>
              <a:rPr lang="zh-CN" altLang="zh-CN" dirty="0" smtClean="0"/>
              <a:t>）事件分析器：可以是一个特征检测工具，用于在一个事件序列中检查是否有已知的攻击特征；也可以是一个统计分析工具，检查现在的事件是否与以前某个事件来自同一个事件序列；此外，事件分析器还可以是一个相关器，观察事件之间的关系，将有联系的事件放到一起，以利于以后的进一步分析。</a:t>
            </a:r>
          </a:p>
          <a:p>
            <a:r>
              <a:rPr lang="zh-CN" altLang="zh-CN" dirty="0" smtClean="0"/>
              <a:t>（</a:t>
            </a:r>
            <a:r>
              <a:rPr lang="en-US" altLang="zh-CN" dirty="0" smtClean="0"/>
              <a:t>4</a:t>
            </a:r>
            <a:r>
              <a:rPr lang="zh-CN" altLang="zh-CN" dirty="0" smtClean="0"/>
              <a:t>）响应单元：根据事件产生器检测到的和事件分析器分析到的入侵行为而采取相应的响应措施。</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本章简介</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zh-CN" dirty="0" smtClean="0"/>
              <a:t>本章重点介绍入侵检测技术的概念、分类、原理、一般步骤、关键技术等；入侵响应、审计追踪技术、审计追踪的目的、实施、审计方法和工具；漏洞扫描技术的概念、分类和实例。章节中也给出了一些实例，帮助理解和掌握相关概念和方法。</a:t>
            </a:r>
          </a:p>
          <a:p>
            <a:r>
              <a:rPr lang="zh-CN" altLang="zh-CN" dirty="0" smtClean="0"/>
              <a:t>通过本章的学习，使读者：</a:t>
            </a:r>
          </a:p>
          <a:p>
            <a:r>
              <a:rPr lang="zh-CN" altLang="zh-CN" dirty="0" smtClean="0"/>
              <a:t>（</a:t>
            </a:r>
            <a:r>
              <a:rPr lang="en-US" altLang="zh-CN" dirty="0" smtClean="0"/>
              <a:t>1</a:t>
            </a:r>
            <a:r>
              <a:rPr lang="zh-CN" altLang="zh-CN" dirty="0" smtClean="0"/>
              <a:t>）理解入侵检测技术的概念、分类、原理、一般步骤；</a:t>
            </a:r>
          </a:p>
          <a:p>
            <a:r>
              <a:rPr lang="zh-CN" altLang="zh-CN" dirty="0" smtClean="0"/>
              <a:t>（</a:t>
            </a:r>
            <a:r>
              <a:rPr lang="en-US" altLang="zh-CN" dirty="0" smtClean="0"/>
              <a:t>2</a:t>
            </a:r>
            <a:r>
              <a:rPr lang="zh-CN" altLang="zh-CN" dirty="0" smtClean="0"/>
              <a:t>）理解审计追踪技术的概念、审计方法和工具；</a:t>
            </a:r>
          </a:p>
          <a:p>
            <a:r>
              <a:rPr lang="zh-CN" altLang="zh-CN" dirty="0" smtClean="0"/>
              <a:t>（</a:t>
            </a:r>
            <a:r>
              <a:rPr lang="en-US" altLang="zh-CN" dirty="0" smtClean="0"/>
              <a:t>3</a:t>
            </a:r>
            <a:r>
              <a:rPr lang="zh-CN" altLang="zh-CN" dirty="0" smtClean="0"/>
              <a:t>）理解漏洞扫描技术；</a:t>
            </a:r>
          </a:p>
          <a:p>
            <a:r>
              <a:rPr lang="zh-CN" altLang="zh-CN" dirty="0" smtClean="0"/>
              <a:t>（</a:t>
            </a:r>
            <a:r>
              <a:rPr lang="en-US" altLang="zh-CN" dirty="0" smtClean="0"/>
              <a:t>4</a:t>
            </a:r>
            <a:r>
              <a:rPr lang="zh-CN" altLang="zh-CN" dirty="0" smtClean="0"/>
              <a:t>）了解利用漏洞的实例。</a:t>
            </a:r>
          </a:p>
          <a:p>
            <a:endParaRPr lang="zh-CN" altLang="zh-CN" dirty="0" smtClean="0"/>
          </a:p>
        </p:txBody>
      </p:sp>
    </p:spTree>
    <p:extLst>
      <p:ext uri="{BB962C8B-B14F-4D97-AF65-F5344CB8AC3E}">
        <p14:creationId xmlns:p14="http://schemas.microsoft.com/office/powerpoint/2010/main" xmlns="" val="25995489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sp>
        <p:nvSpPr>
          <p:cNvPr id="3" name="内容占位符 2"/>
          <p:cNvSpPr>
            <a:spLocks noGrp="1"/>
          </p:cNvSpPr>
          <p:nvPr>
            <p:ph idx="1"/>
          </p:nvPr>
        </p:nvSpPr>
        <p:spPr/>
        <p:txBody>
          <a:bodyPr/>
          <a:lstStyle/>
          <a:p>
            <a:r>
              <a:rPr lang="x-none" altLang="zh-CN" b="1" dirty="0" smtClean="0"/>
              <a:t>入侵检测系统关键技术</a:t>
            </a:r>
            <a:endParaRPr lang="zh-CN" altLang="zh-CN" b="1" dirty="0" smtClean="0"/>
          </a:p>
          <a:p>
            <a:r>
              <a:rPr lang="zh-CN" altLang="zh-CN" dirty="0" smtClean="0"/>
              <a:t>入侵检测系统研发中涉及的关键技术包括入侵检测技术、入侵检测系统的描述语言、入侵检测的体系结构等。</a:t>
            </a:r>
          </a:p>
          <a:p>
            <a:r>
              <a:rPr lang="en-US" altLang="zh-CN" dirty="0" smtClean="0"/>
              <a:t>1</a:t>
            </a:r>
            <a:r>
              <a:rPr lang="zh-CN" altLang="zh-CN" dirty="0" smtClean="0"/>
              <a:t>．模式匹配</a:t>
            </a:r>
          </a:p>
          <a:p>
            <a:r>
              <a:rPr lang="en-US" altLang="zh-CN" dirty="0" smtClean="0"/>
              <a:t>2</a:t>
            </a:r>
            <a:r>
              <a:rPr lang="zh-CN" altLang="zh-CN" dirty="0" smtClean="0"/>
              <a:t>．统计分析</a:t>
            </a:r>
          </a:p>
          <a:p>
            <a:r>
              <a:rPr lang="en-US" altLang="zh-CN" dirty="0" smtClean="0"/>
              <a:t>3</a:t>
            </a:r>
            <a:r>
              <a:rPr lang="zh-CN" altLang="zh-CN" dirty="0" smtClean="0"/>
              <a:t>．专家系统</a:t>
            </a: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zh-CN" dirty="0" smtClean="0"/>
              <a:t>专家系统应用于入侵检测时，存在以下一些实际问题：</a:t>
            </a:r>
          </a:p>
          <a:p>
            <a:r>
              <a:rPr lang="zh-CN" altLang="zh-CN" dirty="0" smtClean="0"/>
              <a:t>（</a:t>
            </a:r>
            <a:r>
              <a:rPr lang="en-US" altLang="zh-CN" dirty="0" smtClean="0"/>
              <a:t>1</a:t>
            </a:r>
            <a:r>
              <a:rPr lang="zh-CN" altLang="zh-CN" dirty="0" smtClean="0"/>
              <a:t>）处理海量数据时存在效率问题。这是由于专家系统的推理和决策模块通常使用解释型语言实现，执行速度比编译型语言要慢；</a:t>
            </a:r>
          </a:p>
          <a:p>
            <a:r>
              <a:rPr lang="zh-CN" altLang="zh-CN" dirty="0" smtClean="0"/>
              <a:t>（</a:t>
            </a:r>
            <a:r>
              <a:rPr lang="en-US" altLang="zh-CN" dirty="0" smtClean="0"/>
              <a:t>2</a:t>
            </a:r>
            <a:r>
              <a:rPr lang="zh-CN" altLang="zh-CN" dirty="0" smtClean="0"/>
              <a:t>）缺乏处理序列数据的能力，即数据前后的相关性问题；</a:t>
            </a:r>
          </a:p>
          <a:p>
            <a:r>
              <a:rPr lang="zh-CN" altLang="zh-CN" dirty="0" smtClean="0"/>
              <a:t>（</a:t>
            </a:r>
            <a:r>
              <a:rPr lang="en-US" altLang="zh-CN" dirty="0" smtClean="0"/>
              <a:t>3</a:t>
            </a:r>
            <a:r>
              <a:rPr lang="zh-CN" altLang="zh-CN" dirty="0" smtClean="0"/>
              <a:t>）专家系统的性能完全取决于设计者的知识和技能；</a:t>
            </a:r>
          </a:p>
          <a:p>
            <a:r>
              <a:rPr lang="zh-CN" altLang="zh-CN" dirty="0" smtClean="0"/>
              <a:t>（</a:t>
            </a:r>
            <a:r>
              <a:rPr lang="en-US" altLang="zh-CN" dirty="0" smtClean="0"/>
              <a:t>4</a:t>
            </a:r>
            <a:r>
              <a:rPr lang="zh-CN" altLang="zh-CN" dirty="0" smtClean="0"/>
              <a:t>）只能检测已知的攻击模式（误用检测的通病）；</a:t>
            </a:r>
          </a:p>
          <a:p>
            <a:r>
              <a:rPr lang="zh-CN" altLang="zh-CN" dirty="0" smtClean="0"/>
              <a:t>（</a:t>
            </a:r>
            <a:r>
              <a:rPr lang="en-US" altLang="zh-CN" dirty="0" smtClean="0"/>
              <a:t>5</a:t>
            </a:r>
            <a:r>
              <a:rPr lang="zh-CN" altLang="zh-CN" dirty="0" smtClean="0"/>
              <a:t>）无法处理判断的不确定性；</a:t>
            </a:r>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smtClean="0"/>
              <a:t>4</a:t>
            </a:r>
            <a:r>
              <a:rPr lang="zh-CN" altLang="zh-CN" dirty="0" smtClean="0"/>
              <a:t>．神经网络</a:t>
            </a:r>
          </a:p>
          <a:p>
            <a:r>
              <a:rPr lang="zh-CN" altLang="zh-CN" dirty="0" smtClean="0"/>
              <a:t>神经网络有以下优点：</a:t>
            </a:r>
          </a:p>
          <a:p>
            <a:r>
              <a:rPr lang="zh-CN" altLang="zh-CN" dirty="0" smtClean="0"/>
              <a:t>（</a:t>
            </a:r>
            <a:r>
              <a:rPr lang="en-US" altLang="zh-CN" dirty="0" smtClean="0"/>
              <a:t>1</a:t>
            </a:r>
            <a:r>
              <a:rPr lang="zh-CN" altLang="zh-CN" dirty="0" smtClean="0"/>
              <a:t>）大量的并行分析式结构；</a:t>
            </a:r>
          </a:p>
          <a:p>
            <a:r>
              <a:rPr lang="zh-CN" altLang="zh-CN" dirty="0" smtClean="0"/>
              <a:t>（</a:t>
            </a:r>
            <a:r>
              <a:rPr lang="en-US" altLang="zh-CN" dirty="0" smtClean="0"/>
              <a:t>2</a:t>
            </a:r>
            <a:r>
              <a:rPr lang="zh-CN" altLang="zh-CN" dirty="0" smtClean="0"/>
              <a:t>）有自学习能力，能从周围的环境中不断学习新的知识；</a:t>
            </a:r>
          </a:p>
          <a:p>
            <a:r>
              <a:rPr lang="zh-CN" altLang="zh-CN" dirty="0" smtClean="0"/>
              <a:t>（</a:t>
            </a:r>
            <a:r>
              <a:rPr lang="en-US" altLang="zh-CN" dirty="0" smtClean="0"/>
              <a:t>3</a:t>
            </a:r>
            <a:r>
              <a:rPr lang="zh-CN" altLang="zh-CN" dirty="0" smtClean="0"/>
              <a:t>）能根据输入产生合理的输出。</a:t>
            </a:r>
          </a:p>
          <a:p>
            <a:r>
              <a:rPr lang="en-US" altLang="zh-CN" dirty="0" smtClean="0"/>
              <a:t>5</a:t>
            </a:r>
            <a:r>
              <a:rPr lang="zh-CN" altLang="zh-CN" dirty="0" smtClean="0"/>
              <a:t>．数据挖掘</a:t>
            </a:r>
          </a:p>
          <a:p>
            <a:r>
              <a:rPr lang="en-US" altLang="zh-CN" dirty="0" smtClean="0"/>
              <a:t>6</a:t>
            </a:r>
            <a:r>
              <a:rPr lang="zh-CN" altLang="zh-CN" dirty="0" smtClean="0"/>
              <a:t>．协议分析</a:t>
            </a:r>
          </a:p>
          <a:p>
            <a:r>
              <a:rPr lang="en-US" altLang="zh-CN" dirty="0" smtClean="0"/>
              <a:t>7</a:t>
            </a:r>
            <a:r>
              <a:rPr lang="zh-CN" altLang="zh-CN" dirty="0" smtClean="0"/>
              <a:t>．移动代理</a:t>
            </a:r>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sp>
        <p:nvSpPr>
          <p:cNvPr id="3" name="内容占位符 2"/>
          <p:cNvSpPr>
            <a:spLocks noGrp="1"/>
          </p:cNvSpPr>
          <p:nvPr>
            <p:ph idx="1"/>
          </p:nvPr>
        </p:nvSpPr>
        <p:spPr/>
        <p:txBody>
          <a:bodyPr>
            <a:normAutofit fontScale="70000" lnSpcReduction="20000"/>
          </a:bodyPr>
          <a:lstStyle/>
          <a:p>
            <a:r>
              <a:rPr lang="x-none" altLang="zh-CN" b="1" dirty="0" smtClean="0"/>
              <a:t>入侵检测面临的问题和发展方向</a:t>
            </a:r>
            <a:endParaRPr lang="zh-CN" altLang="zh-CN" b="1" dirty="0" smtClean="0"/>
          </a:p>
          <a:p>
            <a:r>
              <a:rPr lang="en-US" altLang="zh-CN" dirty="0" smtClean="0"/>
              <a:t>1</a:t>
            </a:r>
            <a:r>
              <a:rPr lang="zh-CN" altLang="zh-CN" dirty="0" smtClean="0"/>
              <a:t>．面临的问题</a:t>
            </a:r>
          </a:p>
          <a:p>
            <a:r>
              <a:rPr lang="en-US" altLang="zh-CN" dirty="0" smtClean="0"/>
              <a:t>(1)</a:t>
            </a:r>
            <a:r>
              <a:rPr lang="zh-CN" altLang="zh-CN" dirty="0" smtClean="0"/>
              <a:t>随着能力的提高，入侵者会研制更多的攻击工具，以及使用更为复杂精致的攻击手段，对更大范围的目标类型实施攻击；</a:t>
            </a:r>
          </a:p>
          <a:p>
            <a:r>
              <a:rPr lang="en-US" altLang="zh-CN" dirty="0" smtClean="0"/>
              <a:t>(2)</a:t>
            </a:r>
            <a:r>
              <a:rPr lang="zh-CN" altLang="zh-CN" dirty="0" smtClean="0"/>
              <a:t>入侵者采用加密手段传输攻击信息；</a:t>
            </a:r>
          </a:p>
          <a:p>
            <a:r>
              <a:rPr lang="en-US" altLang="zh-CN" dirty="0" smtClean="0"/>
              <a:t>(3)</a:t>
            </a:r>
            <a:r>
              <a:rPr lang="zh-CN" altLang="zh-CN" dirty="0" smtClean="0"/>
              <a:t>日益增长的网络流量导致检测分析难度加大；</a:t>
            </a:r>
          </a:p>
          <a:p>
            <a:r>
              <a:rPr lang="en-US" altLang="zh-CN" dirty="0" smtClean="0"/>
              <a:t>(4)</a:t>
            </a:r>
            <a:r>
              <a:rPr lang="zh-CN" altLang="zh-CN" dirty="0" smtClean="0"/>
              <a:t>缺乏统一的入侵检测术语和概念框架；</a:t>
            </a:r>
          </a:p>
          <a:p>
            <a:r>
              <a:rPr lang="en-US" altLang="zh-CN" dirty="0" smtClean="0"/>
              <a:t>(5) </a:t>
            </a:r>
            <a:r>
              <a:rPr lang="zh-CN" altLang="zh-CN" dirty="0" smtClean="0"/>
              <a:t>不适当的自动响应机制存在着巨大的安全风险；</a:t>
            </a:r>
          </a:p>
          <a:p>
            <a:r>
              <a:rPr lang="en-US" altLang="zh-CN" dirty="0" smtClean="0"/>
              <a:t>(6)</a:t>
            </a:r>
            <a:r>
              <a:rPr lang="zh-CN" altLang="zh-CN" dirty="0" smtClean="0"/>
              <a:t>存在对入侵检测系统自身的攻击；</a:t>
            </a:r>
          </a:p>
          <a:p>
            <a:r>
              <a:rPr lang="en-US" altLang="zh-CN" dirty="0" smtClean="0"/>
              <a:t>(7)</a:t>
            </a:r>
            <a:r>
              <a:rPr lang="zh-CN" altLang="zh-CN" dirty="0" smtClean="0"/>
              <a:t>过高的错报率和误报率，导致很难确定真正的入侵行为；</a:t>
            </a:r>
          </a:p>
          <a:p>
            <a:r>
              <a:rPr lang="en-US" altLang="zh-CN" dirty="0" smtClean="0"/>
              <a:t>(8)</a:t>
            </a:r>
            <a:r>
              <a:rPr lang="zh-CN" altLang="zh-CN" dirty="0" smtClean="0"/>
              <a:t>采用交换方法限制了网络数据的可见性；</a:t>
            </a:r>
          </a:p>
          <a:p>
            <a:r>
              <a:rPr lang="en-US" altLang="zh-CN" dirty="0" smtClean="0"/>
              <a:t>(9)</a:t>
            </a:r>
            <a:r>
              <a:rPr lang="zh-CN" altLang="zh-CN" dirty="0" smtClean="0"/>
              <a:t>高速网络环境导致很难对所有数据进行高效实时分析</a:t>
            </a:r>
          </a:p>
          <a:p>
            <a:pPr>
              <a:buNone/>
            </a:pP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sp>
        <p:nvSpPr>
          <p:cNvPr id="3" name="内容占位符 2"/>
          <p:cNvSpPr>
            <a:spLocks noGrp="1"/>
          </p:cNvSpPr>
          <p:nvPr>
            <p:ph idx="1"/>
          </p:nvPr>
        </p:nvSpPr>
        <p:spPr/>
        <p:txBody>
          <a:bodyPr>
            <a:normAutofit fontScale="77500" lnSpcReduction="20000"/>
          </a:bodyPr>
          <a:lstStyle/>
          <a:p>
            <a:r>
              <a:rPr lang="en-US" altLang="zh-CN" dirty="0" smtClean="0"/>
              <a:t>2</a:t>
            </a:r>
            <a:r>
              <a:rPr lang="zh-CN" altLang="zh-CN" dirty="0" smtClean="0"/>
              <a:t>．发展方向</a:t>
            </a:r>
          </a:p>
          <a:p>
            <a:r>
              <a:rPr lang="en-US" altLang="zh-CN" dirty="0" smtClean="0"/>
              <a:t>(1)</a:t>
            </a:r>
            <a:r>
              <a:rPr lang="zh-CN" altLang="zh-CN" dirty="0" smtClean="0"/>
              <a:t>更有效的集成各种入侵检测数据源，包括从不同的系统和不同的传感器上采集的数据，提高报警准确率；</a:t>
            </a:r>
          </a:p>
          <a:p>
            <a:r>
              <a:rPr lang="en-US" altLang="zh-CN" dirty="0" smtClean="0"/>
              <a:t>(2)</a:t>
            </a:r>
            <a:r>
              <a:rPr lang="zh-CN" altLang="zh-CN" dirty="0" smtClean="0"/>
              <a:t>在事件诊断中结合人工分析，提高判断准确性；</a:t>
            </a:r>
          </a:p>
          <a:p>
            <a:r>
              <a:rPr lang="en-US" altLang="zh-CN" dirty="0" smtClean="0"/>
              <a:t>(3)</a:t>
            </a:r>
            <a:r>
              <a:rPr lang="zh-CN" altLang="zh-CN" dirty="0" smtClean="0"/>
              <a:t>提高对恶意代码的检测能力，包括</a:t>
            </a:r>
            <a:r>
              <a:rPr lang="en-US" altLang="zh-CN" dirty="0" smtClean="0"/>
              <a:t>email</a:t>
            </a:r>
            <a:r>
              <a:rPr lang="zh-CN" altLang="zh-CN" dirty="0" smtClean="0"/>
              <a:t>攻击，</a:t>
            </a:r>
            <a:r>
              <a:rPr lang="en-US" altLang="zh-CN" dirty="0" smtClean="0"/>
              <a:t>Java</a:t>
            </a:r>
            <a:r>
              <a:rPr lang="zh-CN" altLang="zh-CN" dirty="0" smtClean="0"/>
              <a:t>，</a:t>
            </a:r>
            <a:r>
              <a:rPr lang="en-US" altLang="zh-CN" dirty="0" smtClean="0"/>
              <a:t>ActiveX</a:t>
            </a:r>
            <a:r>
              <a:rPr lang="zh-CN" altLang="zh-CN" dirty="0" smtClean="0"/>
              <a:t>等；</a:t>
            </a:r>
          </a:p>
          <a:p>
            <a:r>
              <a:rPr lang="en-US" altLang="zh-CN" dirty="0" smtClean="0"/>
              <a:t>(4)</a:t>
            </a:r>
            <a:r>
              <a:rPr lang="zh-CN" altLang="zh-CN" dirty="0" smtClean="0"/>
              <a:t>采用一定的方法和策略来增强异种系统的互操作性和数据一致性；</a:t>
            </a:r>
          </a:p>
          <a:p>
            <a:r>
              <a:rPr lang="en-US" altLang="zh-CN" dirty="0" smtClean="0"/>
              <a:t>(5)</a:t>
            </a:r>
            <a:r>
              <a:rPr lang="zh-CN" altLang="zh-CN" dirty="0" smtClean="0"/>
              <a:t>研制可靠的测试和评估标准；</a:t>
            </a:r>
          </a:p>
          <a:p>
            <a:r>
              <a:rPr lang="en-US" altLang="zh-CN" dirty="0" smtClean="0"/>
              <a:t>(6)</a:t>
            </a:r>
            <a:r>
              <a:rPr lang="zh-CN" altLang="zh-CN" dirty="0" smtClean="0"/>
              <a:t>提供科学的漏洞分类方法，尤其注重从攻击客体而不是攻击主体的观点出发；</a:t>
            </a:r>
          </a:p>
          <a:p>
            <a:r>
              <a:rPr lang="en-US" altLang="zh-CN" dirty="0" smtClean="0"/>
              <a:t>(7)</a:t>
            </a:r>
            <a:r>
              <a:rPr lang="zh-CN" altLang="zh-CN" dirty="0" smtClean="0"/>
              <a:t>提供对更高级的攻击行为如分布式攻击、拒绝服务攻击等的检测手段；</a:t>
            </a:r>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7.2漏洞检测技术</a:t>
            </a:r>
            <a:endParaRPr lang="zh-CN" altLang="zh-CN" b="1" dirty="0"/>
          </a:p>
        </p:txBody>
      </p:sp>
      <p:sp>
        <p:nvSpPr>
          <p:cNvPr id="3" name="内容占位符 2"/>
          <p:cNvSpPr>
            <a:spLocks noGrp="1"/>
          </p:cNvSpPr>
          <p:nvPr>
            <p:ph idx="1"/>
          </p:nvPr>
        </p:nvSpPr>
        <p:spPr/>
        <p:txBody>
          <a:bodyPr>
            <a:normAutofit fontScale="92500" lnSpcReduction="20000"/>
          </a:bodyPr>
          <a:lstStyle/>
          <a:p>
            <a:r>
              <a:rPr lang="x-none" altLang="zh-CN" b="1" dirty="0" smtClean="0"/>
              <a:t>1漏洞概述</a:t>
            </a:r>
            <a:endParaRPr lang="zh-CN" altLang="zh-CN" b="1" dirty="0" smtClean="0"/>
          </a:p>
          <a:p>
            <a:r>
              <a:rPr lang="zh-CN" altLang="zh-CN" dirty="0" smtClean="0"/>
              <a:t>计算机软件中的漏洞是指一个系统或程序内部存在的缺陷或者不足，这些缺陷或者不足导致系统在某一些特定的威胁下无法抵御</a:t>
            </a:r>
            <a:r>
              <a:rPr lang="zh-CN" altLang="zh-CN" dirty="0" smtClean="0"/>
              <a:t>。</a:t>
            </a:r>
            <a:endParaRPr lang="en-US" altLang="zh-CN" dirty="0" smtClean="0"/>
          </a:p>
          <a:p>
            <a:r>
              <a:rPr lang="zh-CN" altLang="zh-CN" dirty="0" smtClean="0"/>
              <a:t>漏洞</a:t>
            </a:r>
            <a:r>
              <a:rPr lang="zh-CN" altLang="zh-CN" dirty="0" smtClean="0"/>
              <a:t>具有</a:t>
            </a:r>
            <a:r>
              <a:rPr lang="zh-CN" altLang="en-US" dirty="0" smtClean="0"/>
              <a:t>的</a:t>
            </a:r>
            <a:r>
              <a:rPr lang="zh-CN" altLang="zh-CN" dirty="0" smtClean="0"/>
              <a:t>特点</a:t>
            </a:r>
            <a:r>
              <a:rPr lang="zh-CN" altLang="en-US" dirty="0" smtClean="0"/>
              <a:t>：</a:t>
            </a:r>
            <a:endParaRPr lang="en-US" altLang="zh-CN" dirty="0" smtClean="0"/>
          </a:p>
          <a:p>
            <a:r>
              <a:rPr lang="zh-CN" altLang="zh-CN" dirty="0" smtClean="0"/>
              <a:t>系统漏洞检测又称漏洞扫描，就是对网络信息系统进行检查，主动发现其中可被攻击者利用的漏洞。不管攻击者是从外部还是从内部攻击某一网络系统，一般都会利用该系统已知的漏洞。因此，漏洞扫描技术应该用在攻击者入侵和攻击网络系统之前。</a:t>
            </a:r>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7.2漏洞检测技术</a:t>
            </a:r>
            <a:endParaRPr lang="zh-CN" altLang="zh-CN" b="1" dirty="0"/>
          </a:p>
        </p:txBody>
      </p:sp>
      <p:sp>
        <p:nvSpPr>
          <p:cNvPr id="3" name="内容占位符 2"/>
          <p:cNvSpPr>
            <a:spLocks noGrp="1"/>
          </p:cNvSpPr>
          <p:nvPr>
            <p:ph idx="1"/>
          </p:nvPr>
        </p:nvSpPr>
        <p:spPr/>
        <p:txBody>
          <a:bodyPr/>
          <a:lstStyle/>
          <a:p>
            <a:r>
              <a:rPr lang="x-none" altLang="zh-CN" b="1" dirty="0" smtClean="0"/>
              <a:t>漏洞分类</a:t>
            </a:r>
            <a:endParaRPr lang="zh-CN" altLang="zh-CN" b="1" dirty="0" smtClean="0"/>
          </a:p>
          <a:p>
            <a:r>
              <a:rPr lang="en-US" altLang="zh-CN" dirty="0" smtClean="0"/>
              <a:t>1</a:t>
            </a:r>
            <a:r>
              <a:rPr lang="zh-CN" altLang="zh-CN" dirty="0" smtClean="0"/>
              <a:t>．入侵攻击可利用的系统漏洞类型</a:t>
            </a:r>
          </a:p>
          <a:p>
            <a:r>
              <a:rPr lang="zh-CN" altLang="zh-CN" dirty="0" smtClean="0"/>
              <a:t>入侵者常常从收集、发现和利用信息系统的漏洞来发起对系统的攻击。不同的应用，甚至同一系统不同的版本，其系统漏洞都不尽相同，大致上可以分为</a:t>
            </a:r>
            <a:r>
              <a:rPr lang="en-US" altLang="zh-CN" dirty="0" smtClean="0"/>
              <a:t>3</a:t>
            </a:r>
            <a:r>
              <a:rPr lang="zh-CN" altLang="zh-CN" dirty="0" smtClean="0"/>
              <a:t>类。</a:t>
            </a:r>
          </a:p>
          <a:p>
            <a:r>
              <a:rPr lang="zh-CN" altLang="zh-CN" dirty="0" smtClean="0"/>
              <a:t>（</a:t>
            </a:r>
            <a:r>
              <a:rPr lang="en-US" altLang="zh-CN" dirty="0" smtClean="0"/>
              <a:t>1</a:t>
            </a:r>
            <a:r>
              <a:rPr lang="zh-CN" altLang="zh-CN" dirty="0" smtClean="0"/>
              <a:t>）网络传输和协议的漏洞</a:t>
            </a:r>
          </a:p>
          <a:p>
            <a:r>
              <a:rPr lang="zh-CN" altLang="zh-CN" dirty="0" smtClean="0"/>
              <a:t>（</a:t>
            </a:r>
            <a:r>
              <a:rPr lang="en-US" altLang="zh-CN" dirty="0" smtClean="0"/>
              <a:t>2</a:t>
            </a:r>
            <a:r>
              <a:rPr lang="zh-CN" altLang="zh-CN" dirty="0" smtClean="0"/>
              <a:t>）系统的漏洞</a:t>
            </a:r>
            <a:endParaRPr lang="en-US" altLang="zh-CN" dirty="0" smtClean="0"/>
          </a:p>
          <a:p>
            <a:endParaRPr lang="zh-CN" altLang="zh-CN" dirty="0" smtClean="0"/>
          </a:p>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7.2漏洞检测技术</a:t>
            </a:r>
            <a:endParaRPr lang="zh-CN" altLang="zh-CN" b="1" dirty="0"/>
          </a:p>
        </p:txBody>
      </p:sp>
      <p:sp>
        <p:nvSpPr>
          <p:cNvPr id="3" name="内容占位符 2"/>
          <p:cNvSpPr>
            <a:spLocks noGrp="1"/>
          </p:cNvSpPr>
          <p:nvPr>
            <p:ph idx="1"/>
          </p:nvPr>
        </p:nvSpPr>
        <p:spPr/>
        <p:txBody>
          <a:bodyPr>
            <a:normAutofit fontScale="85000" lnSpcReduction="10000"/>
          </a:bodyPr>
          <a:lstStyle/>
          <a:p>
            <a:r>
              <a:rPr lang="zh-CN" altLang="zh-CN" dirty="0" smtClean="0"/>
              <a:t>①口令攻击的主要方式及防护手段</a:t>
            </a:r>
          </a:p>
          <a:p>
            <a:r>
              <a:rPr lang="zh-CN" altLang="zh-CN" sz="2600" dirty="0" smtClean="0"/>
              <a:t>如果口令攻击成功黑客进入了目标网络系统，他就能够随心所欲地窃取、破坏和篡改被侵入方的信息，直至完全控制被侵入方。所以，口令攻击是黑客实施网络攻击的最基本、最重要、最有效的方法之一。口令攻击的主要方法有</a:t>
            </a:r>
            <a:r>
              <a:rPr lang="en-US" altLang="zh-CN" sz="2600" dirty="0" smtClean="0"/>
              <a:t>9</a:t>
            </a:r>
            <a:r>
              <a:rPr lang="zh-CN" altLang="zh-CN" sz="2600" dirty="0" smtClean="0"/>
              <a:t>种。</a:t>
            </a:r>
          </a:p>
          <a:p>
            <a:pPr>
              <a:buNone/>
            </a:pPr>
            <a:r>
              <a:rPr lang="zh-CN" altLang="zh-CN" sz="2200" dirty="0" smtClean="0"/>
              <a:t>社会工程学</a:t>
            </a:r>
            <a:r>
              <a:rPr lang="en-US" altLang="zh-CN" sz="2200" dirty="0" smtClean="0"/>
              <a:t>(</a:t>
            </a:r>
            <a:r>
              <a:rPr lang="en-US" altLang="zh-CN" sz="2200" dirty="0" err="1" smtClean="0"/>
              <a:t>SocialEngineering</a:t>
            </a:r>
            <a:r>
              <a:rPr lang="en-US" altLang="zh-CN" sz="2200" dirty="0" smtClean="0"/>
              <a:t>)</a:t>
            </a:r>
          </a:p>
          <a:p>
            <a:pPr>
              <a:buNone/>
            </a:pPr>
            <a:r>
              <a:rPr lang="zh-CN" altLang="zh-CN" sz="2200" dirty="0" smtClean="0"/>
              <a:t>猜测</a:t>
            </a:r>
            <a:r>
              <a:rPr lang="zh-CN" altLang="zh-CN" sz="2200" dirty="0" smtClean="0"/>
              <a:t>攻击</a:t>
            </a:r>
            <a:endParaRPr lang="en-US" altLang="zh-CN" sz="2200" dirty="0" smtClean="0"/>
          </a:p>
          <a:p>
            <a:pPr>
              <a:buNone/>
            </a:pPr>
            <a:r>
              <a:rPr lang="zh-CN" altLang="zh-CN" sz="2200" dirty="0" smtClean="0"/>
              <a:t>字典</a:t>
            </a:r>
            <a:r>
              <a:rPr lang="zh-CN" altLang="zh-CN" sz="2200" dirty="0" smtClean="0"/>
              <a:t>攻击</a:t>
            </a:r>
            <a:endParaRPr lang="en-US" altLang="zh-CN" sz="2200" dirty="0" smtClean="0"/>
          </a:p>
          <a:p>
            <a:pPr>
              <a:buNone/>
            </a:pPr>
            <a:r>
              <a:rPr lang="zh-CN" altLang="zh-CN" sz="2200" dirty="0" smtClean="0"/>
              <a:t>穷举攻击</a:t>
            </a:r>
            <a:endParaRPr lang="en-US" altLang="zh-CN" sz="2200" dirty="0" smtClean="0"/>
          </a:p>
          <a:p>
            <a:pPr>
              <a:buNone/>
            </a:pPr>
            <a:r>
              <a:rPr lang="zh-CN" altLang="zh-CN" sz="2400" dirty="0" smtClean="0"/>
              <a:t>混合</a:t>
            </a:r>
            <a:r>
              <a:rPr lang="zh-CN" altLang="zh-CN" sz="2400" dirty="0" smtClean="0"/>
              <a:t>攻击</a:t>
            </a:r>
            <a:endParaRPr lang="en-US" altLang="zh-CN" sz="2400" dirty="0" smtClean="0"/>
          </a:p>
          <a:p>
            <a:pPr>
              <a:buNone/>
            </a:pPr>
            <a:r>
              <a:rPr lang="zh-CN" altLang="zh-CN" sz="2400" dirty="0" smtClean="0"/>
              <a:t>直接破解系统口令</a:t>
            </a:r>
            <a:r>
              <a:rPr lang="zh-CN" altLang="zh-CN" sz="2400" dirty="0" smtClean="0"/>
              <a:t>文件</a:t>
            </a:r>
            <a:endParaRPr lang="en-US" altLang="zh-CN" sz="2400" dirty="0" smtClean="0"/>
          </a:p>
          <a:p>
            <a:pPr>
              <a:buNone/>
            </a:pPr>
            <a:r>
              <a:rPr lang="zh-CN" altLang="zh-CN" sz="2400" dirty="0" smtClean="0"/>
              <a:t>网络嗅</a:t>
            </a:r>
            <a:r>
              <a:rPr lang="zh-CN" altLang="zh-CN" sz="2400" dirty="0" smtClean="0"/>
              <a:t>探</a:t>
            </a:r>
            <a:endParaRPr lang="en-US" altLang="zh-CN" sz="2400" dirty="0" smtClean="0"/>
          </a:p>
          <a:p>
            <a:pPr>
              <a:buNone/>
            </a:pPr>
            <a:r>
              <a:rPr lang="zh-CN" altLang="zh-CN" sz="2400" dirty="0" smtClean="0"/>
              <a:t>键盘</a:t>
            </a:r>
            <a:r>
              <a:rPr lang="zh-CN" altLang="zh-CN" sz="2400" dirty="0" smtClean="0"/>
              <a:t>记录</a:t>
            </a:r>
            <a:endParaRPr lang="en-US" altLang="zh-CN" sz="2400" dirty="0" smtClean="0"/>
          </a:p>
          <a:p>
            <a:pPr lvl="0">
              <a:buNone/>
            </a:pPr>
            <a:r>
              <a:rPr lang="zh-CN" altLang="zh-CN" sz="2400" dirty="0" smtClean="0"/>
              <a:t>其他攻击方式：中间人攻击、重放攻击、生日攻击、时间攻击。</a:t>
            </a:r>
          </a:p>
          <a:p>
            <a:pPr>
              <a:buNone/>
            </a:pPr>
            <a:endParaRPr lang="zh-CN" altLang="en-US" sz="22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7.2漏洞检测技术</a:t>
            </a:r>
            <a:endParaRPr lang="zh-CN" altLang="zh-CN" b="1" dirty="0"/>
          </a:p>
        </p:txBody>
      </p:sp>
      <p:sp>
        <p:nvSpPr>
          <p:cNvPr id="3" name="内容占位符 2"/>
          <p:cNvSpPr>
            <a:spLocks noGrp="1"/>
          </p:cNvSpPr>
          <p:nvPr>
            <p:ph idx="1"/>
          </p:nvPr>
        </p:nvSpPr>
        <p:spPr/>
        <p:txBody>
          <a:bodyPr>
            <a:normAutofit fontScale="92500"/>
          </a:bodyPr>
          <a:lstStyle/>
          <a:p>
            <a:r>
              <a:rPr lang="zh-CN" altLang="zh-CN" dirty="0" smtClean="0"/>
              <a:t>②口令攻击的防护手段</a:t>
            </a:r>
          </a:p>
          <a:p>
            <a:r>
              <a:rPr lang="zh-CN" altLang="zh-CN" dirty="0" smtClean="0"/>
              <a:t>要有效防范口令攻击，我们要选择一个好口令，并且要注意保护口令的安全。主要有</a:t>
            </a:r>
            <a:r>
              <a:rPr lang="en-US" altLang="zh-CN" dirty="0" smtClean="0"/>
              <a:t>2</a:t>
            </a:r>
            <a:r>
              <a:rPr lang="zh-CN" altLang="zh-CN" dirty="0" smtClean="0"/>
              <a:t>种方法：</a:t>
            </a:r>
          </a:p>
          <a:p>
            <a:r>
              <a:rPr lang="zh-CN" altLang="zh-CN" dirty="0" smtClean="0"/>
              <a:t>好</a:t>
            </a:r>
            <a:r>
              <a:rPr lang="zh-CN" altLang="zh-CN" dirty="0" smtClean="0"/>
              <a:t>口令</a:t>
            </a:r>
            <a:endParaRPr lang="en-US" altLang="zh-CN" dirty="0" smtClean="0"/>
          </a:p>
          <a:p>
            <a:pPr lvl="0"/>
            <a:r>
              <a:rPr lang="zh-CN" altLang="zh-CN" dirty="0" smtClean="0"/>
              <a:t>注意保护口令</a:t>
            </a:r>
            <a:r>
              <a:rPr lang="zh-CN" altLang="zh-CN" dirty="0" smtClean="0"/>
              <a:t>安全</a:t>
            </a:r>
            <a:endParaRPr lang="en-US" altLang="zh-CN" dirty="0" smtClean="0"/>
          </a:p>
          <a:p>
            <a:r>
              <a:rPr lang="zh-CN" altLang="zh-CN" dirty="0" smtClean="0"/>
              <a:t>管理的漏洞</a:t>
            </a:r>
          </a:p>
          <a:p>
            <a:r>
              <a:rPr lang="zh-CN" altLang="zh-CN" dirty="0" smtClean="0"/>
              <a:t>攻击者可以利用各种方式从系统管理员和用户那里诱骗或套取可用于非法进入系统的信息，包括口令、用户名等。</a:t>
            </a:r>
          </a:p>
          <a:p>
            <a:pPr lvl="0"/>
            <a:endParaRPr lang="zh-CN" altLang="zh-CN" dirty="0" smtClean="0"/>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7.2漏洞检测技术</a:t>
            </a:r>
            <a:endParaRPr lang="zh-CN" altLang="zh-CN" b="1" dirty="0"/>
          </a:p>
        </p:txBody>
      </p:sp>
      <p:sp>
        <p:nvSpPr>
          <p:cNvPr id="3" name="内容占位符 2"/>
          <p:cNvSpPr>
            <a:spLocks noGrp="1"/>
          </p:cNvSpPr>
          <p:nvPr>
            <p:ph idx="1"/>
          </p:nvPr>
        </p:nvSpPr>
        <p:spPr/>
        <p:txBody>
          <a:bodyPr>
            <a:normAutofit fontScale="92500" lnSpcReduction="20000"/>
          </a:bodyPr>
          <a:lstStyle/>
          <a:p>
            <a:r>
              <a:rPr lang="zh-CN" altLang="zh-CN" dirty="0" smtClean="0"/>
              <a:t>从入侵攻击过程漏洞的分类</a:t>
            </a:r>
          </a:p>
          <a:p>
            <a:r>
              <a:rPr lang="zh-CN" altLang="zh-CN" dirty="0" smtClean="0"/>
              <a:t>通过对入侵攻击过程进行分析，可以将系统的安全漏洞划分为以下</a:t>
            </a:r>
            <a:r>
              <a:rPr lang="en-US" altLang="zh-CN" dirty="0" smtClean="0"/>
              <a:t>5</a:t>
            </a:r>
            <a:r>
              <a:rPr lang="zh-CN" altLang="zh-CN" dirty="0" smtClean="0"/>
              <a:t>类：</a:t>
            </a:r>
          </a:p>
          <a:p>
            <a:r>
              <a:rPr lang="zh-CN" altLang="zh-CN" dirty="0" smtClean="0"/>
              <a:t>（</a:t>
            </a:r>
            <a:r>
              <a:rPr lang="en-US" altLang="zh-CN" dirty="0" smtClean="0"/>
              <a:t>1</a:t>
            </a:r>
            <a:r>
              <a:rPr lang="zh-CN" altLang="zh-CN" dirty="0" smtClean="0"/>
              <a:t>）可使远程攻击者获得系统的一般访问权限；</a:t>
            </a:r>
          </a:p>
          <a:p>
            <a:r>
              <a:rPr lang="zh-CN" altLang="zh-CN" dirty="0" smtClean="0"/>
              <a:t>（</a:t>
            </a:r>
            <a:r>
              <a:rPr lang="en-US" altLang="zh-CN" dirty="0" smtClean="0"/>
              <a:t>2</a:t>
            </a:r>
            <a:r>
              <a:rPr lang="zh-CN" altLang="zh-CN" dirty="0" smtClean="0"/>
              <a:t>）可使远程攻击者获得系统的管理权限；</a:t>
            </a:r>
          </a:p>
          <a:p>
            <a:r>
              <a:rPr lang="zh-CN" altLang="zh-CN" dirty="0" smtClean="0"/>
              <a:t>（</a:t>
            </a:r>
            <a:r>
              <a:rPr lang="en-US" altLang="zh-CN" dirty="0" smtClean="0"/>
              <a:t>3</a:t>
            </a:r>
            <a:r>
              <a:rPr lang="zh-CN" altLang="zh-CN" dirty="0" smtClean="0"/>
              <a:t>）远程攻击者可使系统拒绝合法用户的服务请求；</a:t>
            </a:r>
          </a:p>
          <a:p>
            <a:r>
              <a:rPr lang="zh-CN" altLang="zh-CN" dirty="0" smtClean="0"/>
              <a:t>（</a:t>
            </a:r>
            <a:r>
              <a:rPr lang="en-US" altLang="zh-CN" dirty="0" smtClean="0"/>
              <a:t>4</a:t>
            </a:r>
            <a:r>
              <a:rPr lang="zh-CN" altLang="zh-CN" dirty="0" smtClean="0"/>
              <a:t>）可使一般用户获得系统管理权限；</a:t>
            </a:r>
          </a:p>
          <a:p>
            <a:r>
              <a:rPr lang="zh-CN" altLang="zh-CN" dirty="0" smtClean="0"/>
              <a:t>（</a:t>
            </a:r>
            <a:r>
              <a:rPr lang="en-US" altLang="zh-CN" dirty="0" smtClean="0"/>
              <a:t>5</a:t>
            </a:r>
            <a:r>
              <a:rPr lang="zh-CN" altLang="zh-CN" dirty="0" smtClean="0"/>
              <a:t>）一般用户可使系统拒绝其他合法用户的服务请求。</a:t>
            </a: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zh-CN" b="1" dirty="0"/>
          </a:p>
        </p:txBody>
      </p:sp>
      <p:sp>
        <p:nvSpPr>
          <p:cNvPr id="3" name="内容占位符 2"/>
          <p:cNvSpPr>
            <a:spLocks noGrp="1"/>
          </p:cNvSpPr>
          <p:nvPr>
            <p:ph idx="1"/>
          </p:nvPr>
        </p:nvSpPr>
        <p:spPr/>
        <p:txBody>
          <a:bodyPr>
            <a:normAutofit/>
          </a:bodyPr>
          <a:lstStyle/>
          <a:p>
            <a:r>
              <a:rPr lang="x-none" altLang="zh-CN" b="1" dirty="0" smtClean="0"/>
              <a:t>入侵检测概述</a:t>
            </a:r>
            <a:endParaRPr lang="zh-CN" altLang="zh-CN" b="1" dirty="0" smtClean="0"/>
          </a:p>
          <a:p>
            <a:r>
              <a:rPr lang="zh-CN" altLang="zh-CN" dirty="0" smtClean="0"/>
              <a:t>入侵检测技术（</a:t>
            </a:r>
            <a:r>
              <a:rPr lang="en-US" altLang="zh-CN" dirty="0" smtClean="0"/>
              <a:t>Intrusion Detection</a:t>
            </a:r>
            <a:r>
              <a:rPr lang="zh-CN" altLang="zh-CN" dirty="0" smtClean="0"/>
              <a:t>）是为保证计算机系统的安全而设计与配置的一种能够及时发现并报告系统中未授权或异常现象的技术，是一种用于检测计算机网络中违反安全策略行为的技术。进行</a:t>
            </a:r>
            <a:r>
              <a:rPr lang="en-US" altLang="zh-CN" dirty="0" err="1" smtClean="0">
                <a:hlinkClick r:id="rId2"/>
              </a:rPr>
              <a:t>入侵检测</a:t>
            </a:r>
            <a:r>
              <a:rPr lang="zh-CN" altLang="zh-CN" dirty="0" smtClean="0"/>
              <a:t>的软件与硬件的组合便是</a:t>
            </a:r>
            <a:r>
              <a:rPr lang="en-US" altLang="zh-CN" dirty="0" err="1" smtClean="0">
                <a:hlinkClick r:id="rId3"/>
              </a:rPr>
              <a:t>入侵检测系统</a:t>
            </a:r>
            <a:r>
              <a:rPr lang="zh-CN" altLang="zh-CN" dirty="0" smtClean="0"/>
              <a:t>（</a:t>
            </a:r>
            <a:r>
              <a:rPr lang="en-US" altLang="zh-CN" dirty="0" err="1" smtClean="0"/>
              <a:t>IntrusionDetectionSystem</a:t>
            </a:r>
            <a:r>
              <a:rPr lang="zh-CN" altLang="zh-CN" dirty="0" smtClean="0"/>
              <a:t>，简称</a:t>
            </a:r>
            <a:r>
              <a:rPr lang="en-US" altLang="zh-CN" dirty="0" smtClean="0"/>
              <a:t>IDS</a:t>
            </a:r>
            <a:r>
              <a:rPr lang="zh-CN" altLang="zh-CN" dirty="0" smtClean="0"/>
              <a:t>）。</a:t>
            </a:r>
            <a:endParaRPr lang="zh-CN" altLang="zh-CN" dirty="0"/>
          </a:p>
        </p:txBody>
      </p:sp>
    </p:spTree>
    <p:extLst>
      <p:ext uri="{BB962C8B-B14F-4D97-AF65-F5344CB8AC3E}">
        <p14:creationId xmlns:p14="http://schemas.microsoft.com/office/powerpoint/2010/main" xmlns="" val="143552988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7.2漏洞检测技术</a:t>
            </a:r>
            <a:endParaRPr lang="zh-CN" altLang="zh-CN" b="1" dirty="0"/>
          </a:p>
        </p:txBody>
      </p:sp>
      <p:sp>
        <p:nvSpPr>
          <p:cNvPr id="3" name="内容占位符 2"/>
          <p:cNvSpPr>
            <a:spLocks noGrp="1"/>
          </p:cNvSpPr>
          <p:nvPr>
            <p:ph idx="1"/>
          </p:nvPr>
        </p:nvSpPr>
        <p:spPr/>
        <p:txBody>
          <a:bodyPr>
            <a:normAutofit fontScale="92500" lnSpcReduction="10000"/>
          </a:bodyPr>
          <a:lstStyle/>
          <a:p>
            <a:r>
              <a:rPr lang="zh-CN" altLang="zh-CN" dirty="0" smtClean="0"/>
              <a:t>从系统层次结构漏洞的分类</a:t>
            </a:r>
          </a:p>
          <a:p>
            <a:r>
              <a:rPr lang="zh-CN" altLang="zh-CN" dirty="0" smtClean="0"/>
              <a:t>从系统本身的层次结构看，系统的安全漏洞可以分为以下</a:t>
            </a:r>
            <a:r>
              <a:rPr lang="en-US" altLang="zh-CN" dirty="0" smtClean="0"/>
              <a:t>4</a:t>
            </a:r>
            <a:r>
              <a:rPr lang="zh-CN" altLang="zh-CN" dirty="0" smtClean="0"/>
              <a:t>类：</a:t>
            </a:r>
          </a:p>
          <a:p>
            <a:r>
              <a:rPr lang="zh-CN" altLang="zh-CN" dirty="0" smtClean="0"/>
              <a:t>（</a:t>
            </a:r>
            <a:r>
              <a:rPr lang="en-US" altLang="zh-CN" dirty="0" smtClean="0"/>
              <a:t>1</a:t>
            </a:r>
            <a:r>
              <a:rPr lang="zh-CN" altLang="zh-CN" dirty="0" smtClean="0"/>
              <a:t>）安全机制本身存在的安全漏洞；</a:t>
            </a:r>
          </a:p>
          <a:p>
            <a:r>
              <a:rPr lang="zh-CN" altLang="zh-CN" dirty="0" smtClean="0"/>
              <a:t>（</a:t>
            </a:r>
            <a:r>
              <a:rPr lang="en-US" altLang="zh-CN" dirty="0" smtClean="0"/>
              <a:t>2</a:t>
            </a:r>
            <a:r>
              <a:rPr lang="zh-CN" altLang="zh-CN" dirty="0" smtClean="0"/>
              <a:t>）系统服务协议中存在的安全漏洞，按层次可细分为物理层、数据链路层、</a:t>
            </a:r>
            <a:r>
              <a:rPr lang="en-US" altLang="zh-CN" dirty="0" smtClean="0"/>
              <a:t>IP</a:t>
            </a:r>
            <a:r>
              <a:rPr lang="zh-CN" altLang="zh-CN" dirty="0" smtClean="0"/>
              <a:t>与</a:t>
            </a:r>
            <a:r>
              <a:rPr lang="en-US" altLang="zh-CN" dirty="0" smtClean="0"/>
              <a:t>ICMP</a:t>
            </a:r>
            <a:r>
              <a:rPr lang="zh-CN" altLang="zh-CN" dirty="0" smtClean="0"/>
              <a:t>层、</a:t>
            </a:r>
            <a:r>
              <a:rPr lang="en-US" altLang="zh-CN" dirty="0" smtClean="0"/>
              <a:t>TCP</a:t>
            </a:r>
            <a:r>
              <a:rPr lang="zh-CN" altLang="zh-CN" dirty="0" smtClean="0"/>
              <a:t>层、应用服务层。；</a:t>
            </a:r>
          </a:p>
          <a:p>
            <a:r>
              <a:rPr lang="zh-CN" altLang="zh-CN" dirty="0" smtClean="0"/>
              <a:t>（</a:t>
            </a:r>
            <a:r>
              <a:rPr lang="en-US" altLang="zh-CN" dirty="0" smtClean="0"/>
              <a:t>3</a:t>
            </a:r>
            <a:r>
              <a:rPr lang="zh-CN" altLang="zh-CN" dirty="0" smtClean="0"/>
              <a:t>）系统、服务管理与配置的安全漏洞；</a:t>
            </a:r>
          </a:p>
          <a:p>
            <a:r>
              <a:rPr lang="zh-CN" altLang="zh-CN" dirty="0" smtClean="0"/>
              <a:t>（</a:t>
            </a:r>
            <a:r>
              <a:rPr lang="en-US" altLang="zh-CN" dirty="0" smtClean="0"/>
              <a:t>4</a:t>
            </a:r>
            <a:r>
              <a:rPr lang="zh-CN" altLang="zh-CN" dirty="0" smtClean="0"/>
              <a:t>）安全算法、系统协议与服务现实中存在的安全问题。</a:t>
            </a:r>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7.2漏洞检测技术</a:t>
            </a:r>
            <a:endParaRPr lang="zh-CN" altLang="zh-CN" b="1" dirty="0"/>
          </a:p>
        </p:txBody>
      </p:sp>
      <p:sp>
        <p:nvSpPr>
          <p:cNvPr id="3" name="内容占位符 2"/>
          <p:cNvSpPr>
            <a:spLocks noGrp="1"/>
          </p:cNvSpPr>
          <p:nvPr>
            <p:ph idx="1"/>
          </p:nvPr>
        </p:nvSpPr>
        <p:spPr/>
        <p:txBody>
          <a:bodyPr>
            <a:normAutofit fontScale="92500" lnSpcReduction="10000"/>
          </a:bodyPr>
          <a:lstStyle/>
          <a:p>
            <a:r>
              <a:rPr lang="zh-CN" altLang="zh-CN" dirty="0" smtClean="0"/>
              <a:t>其他分类</a:t>
            </a:r>
          </a:p>
          <a:p>
            <a:r>
              <a:rPr lang="zh-CN" altLang="zh-CN" dirty="0" smtClean="0"/>
              <a:t>（</a:t>
            </a:r>
            <a:r>
              <a:rPr lang="en-US" altLang="zh-CN" dirty="0" smtClean="0"/>
              <a:t>1</a:t>
            </a:r>
            <a:r>
              <a:rPr lang="zh-CN" altLang="zh-CN" dirty="0" smtClean="0"/>
              <a:t>）按照漏洞的形成原因，漏洞大体上可以分为程序逻辑结构漏洞、程序设计错误漏洞、开放式协议造成的漏洞和人为因素造成的漏洞。</a:t>
            </a:r>
          </a:p>
          <a:p>
            <a:r>
              <a:rPr lang="zh-CN" altLang="zh-CN" dirty="0" smtClean="0"/>
              <a:t>（</a:t>
            </a:r>
            <a:r>
              <a:rPr lang="en-US" altLang="zh-CN" dirty="0" smtClean="0"/>
              <a:t>2</a:t>
            </a:r>
            <a:r>
              <a:rPr lang="zh-CN" altLang="zh-CN" dirty="0" smtClean="0"/>
              <a:t>）按照漏洞被人掌握的情况，漏洞可以分为已知漏洞、未知漏洞和</a:t>
            </a:r>
            <a:r>
              <a:rPr lang="en-US" altLang="zh-CN" dirty="0" smtClean="0"/>
              <a:t>0day</a:t>
            </a:r>
            <a:r>
              <a:rPr lang="zh-CN" altLang="zh-CN" dirty="0" smtClean="0"/>
              <a:t>等几种类型。</a:t>
            </a:r>
          </a:p>
          <a:p>
            <a:r>
              <a:rPr lang="zh-CN" altLang="zh-CN" dirty="0" smtClean="0"/>
              <a:t>（</a:t>
            </a:r>
            <a:r>
              <a:rPr lang="en-US" altLang="zh-CN" dirty="0" smtClean="0"/>
              <a:t>3</a:t>
            </a:r>
            <a:r>
              <a:rPr lang="zh-CN" altLang="zh-CN" dirty="0" smtClean="0"/>
              <a:t>）从作用范围角度，漏洞可以分为远程漏洞（攻击者可以利用并直接通过网络发起攻击的漏洞）和本地漏洞（攻击者必须在本机拥有访问权限前提下才能发起攻击的漏洞）</a:t>
            </a:r>
          </a:p>
          <a:p>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7.2漏洞检测技术</a:t>
            </a:r>
            <a:endParaRPr lang="zh-CN" altLang="zh-CN" b="1" dirty="0"/>
          </a:p>
        </p:txBody>
      </p:sp>
      <p:sp>
        <p:nvSpPr>
          <p:cNvPr id="3" name="内容占位符 2"/>
          <p:cNvSpPr>
            <a:spLocks noGrp="1"/>
          </p:cNvSpPr>
          <p:nvPr>
            <p:ph idx="1"/>
          </p:nvPr>
        </p:nvSpPr>
        <p:spPr/>
        <p:txBody>
          <a:bodyPr/>
          <a:lstStyle/>
          <a:p>
            <a:r>
              <a:rPr lang="x-none" altLang="zh-CN" b="1" dirty="0" smtClean="0"/>
              <a:t>漏洞研究技术分类</a:t>
            </a:r>
            <a:endParaRPr lang="zh-CN" altLang="zh-CN" b="1" dirty="0" smtClean="0"/>
          </a:p>
          <a:p>
            <a:r>
              <a:rPr lang="zh-CN" altLang="zh-CN" dirty="0" smtClean="0"/>
              <a:t>根据研究对象的不同，漏洞挖掘技术可以分为基于源代码的漏洞挖掘技术、基于目标代码的漏洞挖掘技术和混合漏洞挖掘技术三大类。</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7.2漏洞检测技术</a:t>
            </a:r>
            <a:endParaRPr lang="zh-CN" altLang="zh-CN" b="1" dirty="0"/>
          </a:p>
        </p:txBody>
      </p:sp>
      <p:sp>
        <p:nvSpPr>
          <p:cNvPr id="3" name="内容占位符 2"/>
          <p:cNvSpPr>
            <a:spLocks noGrp="1"/>
          </p:cNvSpPr>
          <p:nvPr>
            <p:ph idx="1"/>
          </p:nvPr>
        </p:nvSpPr>
        <p:spPr/>
        <p:txBody>
          <a:bodyPr/>
          <a:lstStyle/>
          <a:p>
            <a:r>
              <a:rPr lang="zh-CN" altLang="zh-CN" b="1" dirty="0" smtClean="0"/>
              <a:t>软件漏洞的动态检测</a:t>
            </a:r>
            <a:r>
              <a:rPr lang="zh-CN" altLang="zh-CN" b="1" dirty="0" smtClean="0"/>
              <a:t>技术</a:t>
            </a:r>
            <a:endParaRPr lang="en-US" altLang="zh-CN" b="1" dirty="0" smtClean="0"/>
          </a:p>
          <a:p>
            <a:r>
              <a:rPr lang="zh-CN" altLang="zh-CN" dirty="0" smtClean="0"/>
              <a:t>（</a:t>
            </a:r>
            <a:r>
              <a:rPr lang="en-US" altLang="zh-CN" dirty="0" smtClean="0"/>
              <a:t>1</a:t>
            </a:r>
            <a:r>
              <a:rPr lang="zh-CN" altLang="zh-CN" dirty="0" smtClean="0"/>
              <a:t>）内存映射技术</a:t>
            </a:r>
          </a:p>
          <a:p>
            <a:r>
              <a:rPr lang="zh-CN" altLang="zh-CN" dirty="0" smtClean="0"/>
              <a:t>（</a:t>
            </a:r>
            <a:r>
              <a:rPr lang="en-US" altLang="zh-CN" dirty="0" smtClean="0"/>
              <a:t>2</a:t>
            </a:r>
            <a:r>
              <a:rPr lang="zh-CN" altLang="zh-CN" dirty="0" smtClean="0"/>
              <a:t>）执行栈技术</a:t>
            </a:r>
          </a:p>
          <a:p>
            <a:r>
              <a:rPr lang="zh-CN" altLang="zh-CN" dirty="0" smtClean="0"/>
              <a:t>（</a:t>
            </a:r>
            <a:r>
              <a:rPr lang="en-US" altLang="zh-CN" dirty="0" smtClean="0"/>
              <a:t>3</a:t>
            </a:r>
            <a:r>
              <a:rPr lang="zh-CN" altLang="zh-CN" dirty="0" smtClean="0"/>
              <a:t>）沙箱技术</a:t>
            </a:r>
          </a:p>
          <a:p>
            <a:r>
              <a:rPr lang="zh-CN" altLang="zh-CN" dirty="0" smtClean="0"/>
              <a:t>（</a:t>
            </a:r>
            <a:r>
              <a:rPr lang="en-US" altLang="zh-CN" dirty="0" smtClean="0"/>
              <a:t>4</a:t>
            </a:r>
            <a:r>
              <a:rPr lang="zh-CN" altLang="zh-CN" dirty="0" smtClean="0"/>
              <a:t>）非执行堆与数据技术</a:t>
            </a:r>
          </a:p>
          <a:p>
            <a:r>
              <a:rPr lang="zh-CN" altLang="zh-CN" dirty="0" smtClean="0"/>
              <a:t>（</a:t>
            </a:r>
            <a:r>
              <a:rPr lang="en-US" altLang="zh-CN" dirty="0" smtClean="0"/>
              <a:t>5</a:t>
            </a:r>
            <a:r>
              <a:rPr lang="zh-CN" altLang="zh-CN" dirty="0" smtClean="0"/>
              <a:t>）程序解释技术</a:t>
            </a:r>
          </a:p>
          <a:p>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7.2漏洞检测技术</a:t>
            </a:r>
            <a:endParaRPr lang="zh-CN" altLang="zh-CN" b="1" dirty="0"/>
          </a:p>
        </p:txBody>
      </p:sp>
      <p:sp>
        <p:nvSpPr>
          <p:cNvPr id="3" name="内容占位符 2"/>
          <p:cNvSpPr>
            <a:spLocks noGrp="1"/>
          </p:cNvSpPr>
          <p:nvPr>
            <p:ph idx="1"/>
          </p:nvPr>
        </p:nvSpPr>
        <p:spPr/>
        <p:txBody>
          <a:bodyPr/>
          <a:lstStyle/>
          <a:p>
            <a:r>
              <a:rPr lang="en-US" altLang="zh-CN" b="1" dirty="0" smtClean="0"/>
              <a:t>2</a:t>
            </a:r>
            <a:r>
              <a:rPr lang="zh-CN" altLang="zh-CN" b="1" dirty="0" smtClean="0"/>
              <a:t>．软件漏洞的静态检测技术</a:t>
            </a:r>
            <a:endParaRPr lang="zh-CN" altLang="zh-CN" dirty="0" smtClean="0"/>
          </a:p>
          <a:p>
            <a:r>
              <a:rPr lang="zh-CN" altLang="zh-CN" dirty="0" smtClean="0"/>
              <a:t>（</a:t>
            </a:r>
            <a:r>
              <a:rPr lang="en-US" altLang="zh-CN" dirty="0" smtClean="0"/>
              <a:t>1</a:t>
            </a:r>
            <a:r>
              <a:rPr lang="zh-CN" altLang="zh-CN" dirty="0" smtClean="0"/>
              <a:t>）元编译技术</a:t>
            </a:r>
          </a:p>
          <a:p>
            <a:r>
              <a:rPr lang="zh-CN" altLang="zh-CN" dirty="0" smtClean="0"/>
              <a:t>（</a:t>
            </a:r>
            <a:r>
              <a:rPr lang="en-US" altLang="zh-CN" dirty="0" smtClean="0"/>
              <a:t>2</a:t>
            </a:r>
            <a:r>
              <a:rPr lang="zh-CN" altLang="zh-CN" dirty="0" smtClean="0"/>
              <a:t>）变异语技术</a:t>
            </a:r>
          </a:p>
          <a:p>
            <a:r>
              <a:rPr lang="zh-CN" altLang="zh-CN" dirty="0" smtClean="0"/>
              <a:t>（</a:t>
            </a:r>
            <a:r>
              <a:rPr lang="en-US" altLang="zh-CN" dirty="0" smtClean="0"/>
              <a:t>3</a:t>
            </a:r>
            <a:r>
              <a:rPr lang="zh-CN" altLang="zh-CN" dirty="0" smtClean="0"/>
              <a:t>）程序评注技术</a:t>
            </a:r>
          </a:p>
          <a:p>
            <a:r>
              <a:rPr lang="zh-CN" altLang="zh-CN" dirty="0" smtClean="0"/>
              <a:t>（</a:t>
            </a:r>
            <a:r>
              <a:rPr lang="en-US" altLang="zh-CN" dirty="0" smtClean="0"/>
              <a:t>4</a:t>
            </a:r>
            <a:r>
              <a:rPr lang="zh-CN" altLang="zh-CN" dirty="0" smtClean="0"/>
              <a:t>）约束解算器技术</a:t>
            </a:r>
          </a:p>
          <a:p>
            <a:r>
              <a:rPr lang="zh-CN" altLang="zh-CN" dirty="0" smtClean="0"/>
              <a:t>（</a:t>
            </a:r>
            <a:r>
              <a:rPr lang="en-US" altLang="zh-CN" dirty="0" smtClean="0"/>
              <a:t>5</a:t>
            </a:r>
            <a:r>
              <a:rPr lang="zh-CN" altLang="zh-CN" dirty="0" smtClean="0"/>
              <a:t>）类型推断技术</a:t>
            </a:r>
          </a:p>
          <a:p>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7.2漏洞检测技术</a:t>
            </a:r>
            <a:endParaRPr lang="zh-CN" altLang="zh-CN" b="1" dirty="0"/>
          </a:p>
        </p:txBody>
      </p:sp>
      <p:sp>
        <p:nvSpPr>
          <p:cNvPr id="3" name="内容占位符 2"/>
          <p:cNvSpPr>
            <a:spLocks noGrp="1"/>
          </p:cNvSpPr>
          <p:nvPr>
            <p:ph idx="1"/>
          </p:nvPr>
        </p:nvSpPr>
        <p:spPr/>
        <p:txBody>
          <a:bodyPr/>
          <a:lstStyle/>
          <a:p>
            <a:r>
              <a:rPr lang="en-US" altLang="zh-CN" dirty="0" smtClean="0"/>
              <a:t>3</a:t>
            </a:r>
            <a:r>
              <a:rPr lang="zh-CN" altLang="zh-CN" dirty="0" smtClean="0"/>
              <a:t>．混合检测技术</a:t>
            </a:r>
          </a:p>
          <a:p>
            <a:r>
              <a:rPr lang="zh-CN" altLang="zh-CN" dirty="0" smtClean="0"/>
              <a:t>混合检测技术主要通过自动化的漏洞挖掘器即</a:t>
            </a:r>
            <a:r>
              <a:rPr lang="en-US" altLang="zh-CN" dirty="0" err="1" smtClean="0"/>
              <a:t>Fuzzing</a:t>
            </a:r>
            <a:r>
              <a:rPr lang="zh-CN" altLang="zh-CN" dirty="0" smtClean="0"/>
              <a:t>检测技术实现。</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7.2漏洞检测技术</a:t>
            </a:r>
            <a:endParaRPr lang="zh-CN" altLang="zh-CN" b="1" dirty="0"/>
          </a:p>
        </p:txBody>
      </p:sp>
      <p:sp>
        <p:nvSpPr>
          <p:cNvPr id="3" name="内容占位符 2"/>
          <p:cNvSpPr>
            <a:spLocks noGrp="1"/>
          </p:cNvSpPr>
          <p:nvPr>
            <p:ph idx="1"/>
          </p:nvPr>
        </p:nvSpPr>
        <p:spPr/>
        <p:txBody>
          <a:bodyPr/>
          <a:lstStyle/>
          <a:p>
            <a:r>
              <a:rPr lang="x-none" altLang="zh-CN" b="1" dirty="0" smtClean="0"/>
              <a:t>利用漏洞的实例</a:t>
            </a:r>
            <a:endParaRPr lang="zh-CN" altLang="zh-CN" b="1" dirty="0" smtClean="0"/>
          </a:p>
          <a:p>
            <a:r>
              <a:rPr lang="en-US" altLang="zh-CN" dirty="0" smtClean="0"/>
              <a:t>1</a:t>
            </a:r>
            <a:r>
              <a:rPr lang="zh-CN" altLang="zh-CN" dirty="0" smtClean="0"/>
              <a:t>．木马窃取口令卡密码有新招</a:t>
            </a:r>
          </a:p>
          <a:p>
            <a:r>
              <a:rPr lang="en-US" altLang="zh-CN" dirty="0" smtClean="0"/>
              <a:t>2</a:t>
            </a:r>
            <a:r>
              <a:rPr lang="zh-CN" altLang="zh-CN" dirty="0" smtClean="0"/>
              <a:t>．“西游木马变种</a:t>
            </a:r>
            <a:r>
              <a:rPr lang="en-US" altLang="zh-CN" dirty="0" smtClean="0"/>
              <a:t>OG</a:t>
            </a:r>
            <a:r>
              <a:rPr lang="zh-CN" altLang="zh-CN" dirty="0" smtClean="0"/>
              <a:t>”窃取用户网络游戏账号</a:t>
            </a:r>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7.2漏洞检测技术</a:t>
            </a:r>
            <a:endParaRPr lang="zh-CN" altLang="zh-CN" b="1" dirty="0"/>
          </a:p>
        </p:txBody>
      </p:sp>
      <p:sp>
        <p:nvSpPr>
          <p:cNvPr id="3" name="内容占位符 2"/>
          <p:cNvSpPr>
            <a:spLocks noGrp="1"/>
          </p:cNvSpPr>
          <p:nvPr>
            <p:ph idx="1"/>
          </p:nvPr>
        </p:nvSpPr>
        <p:spPr/>
        <p:txBody>
          <a:bodyPr>
            <a:normAutofit fontScale="85000" lnSpcReduction="10000"/>
          </a:bodyPr>
          <a:lstStyle/>
          <a:p>
            <a:r>
              <a:rPr lang="zh-CN" altLang="zh-CN" dirty="0" smtClean="0"/>
              <a:t>反病毒专家建议电脑用户采取以下措施预防该病毒：</a:t>
            </a:r>
          </a:p>
          <a:p>
            <a:r>
              <a:rPr lang="zh-CN" altLang="zh-CN" dirty="0" smtClean="0"/>
              <a:t>（</a:t>
            </a:r>
            <a:r>
              <a:rPr lang="en-US" altLang="zh-CN" dirty="0" smtClean="0"/>
              <a:t>1</a:t>
            </a:r>
            <a:r>
              <a:rPr lang="zh-CN" altLang="zh-CN" dirty="0" smtClean="0"/>
              <a:t>）建立良好的安全习惯，不打开可疑邮件和可疑网站；</a:t>
            </a:r>
          </a:p>
          <a:p>
            <a:r>
              <a:rPr lang="zh-CN" altLang="zh-CN" dirty="0" smtClean="0"/>
              <a:t>（</a:t>
            </a:r>
            <a:r>
              <a:rPr lang="en-US" altLang="zh-CN" dirty="0" smtClean="0"/>
              <a:t>2</a:t>
            </a:r>
            <a:r>
              <a:rPr lang="zh-CN" altLang="zh-CN" dirty="0" smtClean="0"/>
              <a:t>）很多病毒利用漏洞传播，一定要及时给系统打补丁；</a:t>
            </a:r>
          </a:p>
          <a:p>
            <a:r>
              <a:rPr lang="zh-CN" altLang="zh-CN" dirty="0" smtClean="0"/>
              <a:t>（</a:t>
            </a:r>
            <a:r>
              <a:rPr lang="en-US" altLang="zh-CN" dirty="0" smtClean="0"/>
              <a:t>3</a:t>
            </a:r>
            <a:r>
              <a:rPr lang="zh-CN" altLang="zh-CN" dirty="0" smtClean="0"/>
              <a:t>）安装专业的防毒软件升级到最新版本，并打开实时监控程序；</a:t>
            </a:r>
          </a:p>
          <a:p>
            <a:r>
              <a:rPr lang="zh-CN" altLang="zh-CN" dirty="0" smtClean="0"/>
              <a:t>（</a:t>
            </a:r>
            <a:r>
              <a:rPr lang="en-US" altLang="zh-CN" dirty="0" smtClean="0"/>
              <a:t>4</a:t>
            </a:r>
            <a:r>
              <a:rPr lang="zh-CN" altLang="zh-CN" dirty="0" smtClean="0"/>
              <a:t>）为本机管理员账号设置较为复杂的密码，预防病毒通过密码猜测进行传播。</a:t>
            </a:r>
          </a:p>
          <a:p>
            <a:r>
              <a:rPr lang="zh-CN" altLang="zh-CN" dirty="0" smtClean="0"/>
              <a:t>（</a:t>
            </a:r>
            <a:r>
              <a:rPr lang="en-US" altLang="zh-CN" dirty="0" smtClean="0"/>
              <a:t>5</a:t>
            </a:r>
            <a:r>
              <a:rPr lang="zh-CN" altLang="zh-CN" dirty="0" smtClean="0"/>
              <a:t>）打开防护中心开启全部防护，防止病毒通过</a:t>
            </a:r>
            <a:r>
              <a:rPr lang="en-US" altLang="zh-CN" dirty="0" smtClean="0"/>
              <a:t>IE</a:t>
            </a:r>
            <a:r>
              <a:rPr lang="zh-CN" altLang="zh-CN" dirty="0" smtClean="0"/>
              <a:t>漏洞等侵入计算机。</a:t>
            </a:r>
          </a:p>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7.3审计追踪技术</a:t>
            </a:r>
            <a:endParaRPr lang="zh-CN" altLang="zh-CN" b="1" dirty="0"/>
          </a:p>
        </p:txBody>
      </p:sp>
      <p:sp>
        <p:nvSpPr>
          <p:cNvPr id="3" name="内容占位符 2"/>
          <p:cNvSpPr>
            <a:spLocks noGrp="1"/>
          </p:cNvSpPr>
          <p:nvPr>
            <p:ph idx="1"/>
          </p:nvPr>
        </p:nvSpPr>
        <p:spPr/>
        <p:txBody>
          <a:bodyPr/>
          <a:lstStyle/>
          <a:p>
            <a:r>
              <a:rPr lang="x-none" altLang="zh-CN" b="1" dirty="0" smtClean="0"/>
              <a:t>审计追踪技术概述</a:t>
            </a:r>
            <a:endParaRPr lang="zh-CN" altLang="zh-CN" b="1" dirty="0" smtClean="0"/>
          </a:p>
          <a:p>
            <a:r>
              <a:rPr lang="zh-CN" altLang="zh-CN" dirty="0" smtClean="0"/>
              <a:t>审计是对信息系统访问控制的必要补充，它会对用户使用何种信息资源、使用的时间，以及如何使用</a:t>
            </a:r>
            <a:r>
              <a:rPr lang="en-US" altLang="zh-CN" dirty="0" smtClean="0"/>
              <a:t>(</a:t>
            </a:r>
            <a:r>
              <a:rPr lang="zh-CN" altLang="zh-CN" dirty="0" smtClean="0"/>
              <a:t>执行何种操作</a:t>
            </a:r>
            <a:r>
              <a:rPr lang="en-US" altLang="zh-CN" dirty="0" smtClean="0"/>
              <a:t>)</a:t>
            </a:r>
            <a:r>
              <a:rPr lang="zh-CN" altLang="zh-CN" dirty="0" smtClean="0"/>
              <a:t>进行记录与监控。审计和监控是实现系统安全的最后一道防线，它能够再现原有的进程和问题，这对于责任追查和数据恢复是非常必要的。</a:t>
            </a:r>
          </a:p>
          <a:p>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7.3审计追踪技术</a:t>
            </a:r>
            <a:endParaRPr lang="zh-CN" altLang="zh-CN" b="1" dirty="0"/>
          </a:p>
        </p:txBody>
      </p:sp>
      <p:sp>
        <p:nvSpPr>
          <p:cNvPr id="3" name="内容占位符 2"/>
          <p:cNvSpPr>
            <a:spLocks noGrp="1"/>
          </p:cNvSpPr>
          <p:nvPr>
            <p:ph idx="1"/>
          </p:nvPr>
        </p:nvSpPr>
        <p:spPr/>
        <p:txBody>
          <a:bodyPr>
            <a:normAutofit fontScale="92500" lnSpcReduction="20000"/>
          </a:bodyPr>
          <a:lstStyle/>
          <a:p>
            <a:r>
              <a:rPr lang="zh-CN" altLang="zh-CN" dirty="0" smtClean="0"/>
              <a:t>审计追踪是检测入侵的一个基本工具。一般来说，对审计追踪的技术要求有</a:t>
            </a:r>
            <a:r>
              <a:rPr lang="en-US" altLang="zh-CN" dirty="0" smtClean="0"/>
              <a:t>5</a:t>
            </a:r>
            <a:r>
              <a:rPr lang="zh-CN" altLang="zh-CN" dirty="0" smtClean="0"/>
              <a:t>个方面：</a:t>
            </a:r>
          </a:p>
          <a:p>
            <a:r>
              <a:rPr lang="zh-CN" altLang="zh-CN" dirty="0" smtClean="0"/>
              <a:t>（</a:t>
            </a:r>
            <a:r>
              <a:rPr lang="en-US" altLang="zh-CN" dirty="0" smtClean="0"/>
              <a:t>1</a:t>
            </a:r>
            <a:r>
              <a:rPr lang="zh-CN" altLang="zh-CN" dirty="0" smtClean="0"/>
              <a:t>）自动采集跟所有安全性有关的活动信息，这些活动是由管理员在安装时所预先选定的一些事件；</a:t>
            </a:r>
          </a:p>
          <a:p>
            <a:r>
              <a:rPr lang="zh-CN" altLang="zh-CN" dirty="0" smtClean="0"/>
              <a:t>（</a:t>
            </a:r>
            <a:r>
              <a:rPr lang="en-US" altLang="zh-CN" dirty="0" smtClean="0"/>
              <a:t>2</a:t>
            </a:r>
            <a:r>
              <a:rPr lang="zh-CN" altLang="zh-CN" dirty="0" smtClean="0"/>
              <a:t>）采用标准格式记录信息；</a:t>
            </a:r>
          </a:p>
          <a:p>
            <a:r>
              <a:rPr lang="zh-CN" altLang="zh-CN" dirty="0" smtClean="0"/>
              <a:t>（</a:t>
            </a:r>
            <a:r>
              <a:rPr lang="en-US" altLang="zh-CN" dirty="0" smtClean="0"/>
              <a:t>3</a:t>
            </a:r>
            <a:r>
              <a:rPr lang="zh-CN" altLang="zh-CN" dirty="0" smtClean="0"/>
              <a:t>）建立和存储审计信息是自动的，不要求管理员参与；</a:t>
            </a:r>
          </a:p>
          <a:p>
            <a:r>
              <a:rPr lang="zh-CN" altLang="zh-CN" dirty="0" smtClean="0"/>
              <a:t>（</a:t>
            </a:r>
            <a:r>
              <a:rPr lang="en-US" altLang="zh-CN" dirty="0" smtClean="0"/>
              <a:t>4</a:t>
            </a:r>
            <a:r>
              <a:rPr lang="zh-CN" altLang="zh-CN" dirty="0" smtClean="0"/>
              <a:t>）在一定安全体制下保护审计记录；</a:t>
            </a:r>
          </a:p>
          <a:p>
            <a:r>
              <a:rPr lang="zh-CN" altLang="zh-CN" dirty="0" smtClean="0"/>
              <a:t>（</a:t>
            </a:r>
            <a:r>
              <a:rPr lang="en-US" altLang="zh-CN" dirty="0" smtClean="0"/>
              <a:t>5</a:t>
            </a:r>
            <a:r>
              <a:rPr lang="zh-CN" altLang="zh-CN" dirty="0" smtClean="0"/>
              <a:t>）对计算机系统的运行和性能影响尽可能小；</a:t>
            </a: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zh-CN" b="1" dirty="0"/>
          </a:p>
        </p:txBody>
      </p:sp>
      <p:sp>
        <p:nvSpPr>
          <p:cNvPr id="7" name="内容占位符 6"/>
          <p:cNvSpPr>
            <a:spLocks noGrp="1"/>
          </p:cNvSpPr>
          <p:nvPr>
            <p:ph idx="1"/>
          </p:nvPr>
        </p:nvSpPr>
        <p:spPr/>
        <p:txBody>
          <a:bodyPr>
            <a:normAutofit lnSpcReduction="10000"/>
          </a:bodyPr>
          <a:lstStyle/>
          <a:p>
            <a:r>
              <a:rPr lang="zh-CN" altLang="zh-CN" dirty="0" smtClean="0"/>
              <a:t>它执行以下任务来实现</a:t>
            </a:r>
            <a:endParaRPr lang="en-US" altLang="zh-CN" dirty="0" smtClean="0"/>
          </a:p>
          <a:p>
            <a:r>
              <a:rPr lang="zh-CN" altLang="zh-CN" dirty="0" smtClean="0"/>
              <a:t>监视</a:t>
            </a:r>
            <a:r>
              <a:rPr lang="zh-CN" altLang="zh-CN" dirty="0" smtClean="0"/>
              <a:t>、分析用户及系统活动；</a:t>
            </a:r>
          </a:p>
          <a:p>
            <a:r>
              <a:rPr lang="zh-CN" altLang="zh-CN" dirty="0" smtClean="0"/>
              <a:t>系统</a:t>
            </a:r>
            <a:r>
              <a:rPr lang="zh-CN" altLang="zh-CN" dirty="0" smtClean="0"/>
              <a:t>构造和弱点的审计；</a:t>
            </a:r>
          </a:p>
          <a:p>
            <a:r>
              <a:rPr lang="zh-CN" altLang="zh-CN" dirty="0" smtClean="0"/>
              <a:t>识别</a:t>
            </a:r>
            <a:r>
              <a:rPr lang="zh-CN" altLang="zh-CN" dirty="0" smtClean="0"/>
              <a:t>反映已知进攻的活动模式并向相关人士报警；</a:t>
            </a:r>
          </a:p>
          <a:p>
            <a:r>
              <a:rPr lang="zh-CN" altLang="zh-CN" dirty="0" smtClean="0"/>
              <a:t>异常</a:t>
            </a:r>
            <a:r>
              <a:rPr lang="zh-CN" altLang="zh-CN" dirty="0" smtClean="0"/>
              <a:t>行为模式的统计分析；</a:t>
            </a:r>
          </a:p>
          <a:p>
            <a:r>
              <a:rPr lang="zh-CN" altLang="zh-CN" dirty="0" smtClean="0"/>
              <a:t>评估</a:t>
            </a:r>
            <a:r>
              <a:rPr lang="zh-CN" altLang="zh-CN" dirty="0" smtClean="0"/>
              <a:t>重要系统和数据文件的完整性；</a:t>
            </a:r>
          </a:p>
          <a:p>
            <a:r>
              <a:rPr lang="zh-CN" altLang="zh-CN" dirty="0" smtClean="0"/>
              <a:t>操作系统</a:t>
            </a:r>
            <a:r>
              <a:rPr lang="zh-CN" altLang="zh-CN" dirty="0" smtClean="0"/>
              <a:t>的审计追踪管理，并识别用户违反安全策略的行为。</a:t>
            </a:r>
          </a:p>
          <a:p>
            <a:endParaRPr lang="zh-CN" altLang="en-US" dirty="0"/>
          </a:p>
        </p:txBody>
      </p:sp>
    </p:spTree>
    <p:extLst>
      <p:ext uri="{BB962C8B-B14F-4D97-AF65-F5344CB8AC3E}">
        <p14:creationId xmlns:p14="http://schemas.microsoft.com/office/powerpoint/2010/main" xmlns="" val="19224933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7.3审计追踪技术</a:t>
            </a:r>
            <a:endParaRPr lang="zh-CN" altLang="zh-CN" b="1" dirty="0"/>
          </a:p>
        </p:txBody>
      </p:sp>
      <p:sp>
        <p:nvSpPr>
          <p:cNvPr id="3" name="内容占位符 2"/>
          <p:cNvSpPr>
            <a:spLocks noGrp="1"/>
          </p:cNvSpPr>
          <p:nvPr>
            <p:ph idx="1"/>
          </p:nvPr>
        </p:nvSpPr>
        <p:spPr/>
        <p:txBody>
          <a:bodyPr/>
          <a:lstStyle/>
          <a:p>
            <a:r>
              <a:rPr lang="x-none" altLang="zh-CN" b="1" dirty="0" smtClean="0"/>
              <a:t>审计追踪的目的</a:t>
            </a:r>
            <a:endParaRPr lang="zh-CN" altLang="zh-CN" b="1" dirty="0" smtClean="0"/>
          </a:p>
          <a:p>
            <a:r>
              <a:rPr lang="zh-CN" altLang="zh-CN" dirty="0" smtClean="0"/>
              <a:t>审计追踪提供了实现多种安全相关目标的一种方法，这些目标包括个人职能、事件重建、入侵检测和故障分析。</a:t>
            </a:r>
          </a:p>
          <a:p>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7.3审计追踪技术</a:t>
            </a:r>
            <a:endParaRPr lang="zh-CN" altLang="zh-CN" b="1" dirty="0"/>
          </a:p>
        </p:txBody>
      </p:sp>
      <p:sp>
        <p:nvSpPr>
          <p:cNvPr id="3" name="内容占位符 2"/>
          <p:cNvSpPr>
            <a:spLocks noGrp="1"/>
          </p:cNvSpPr>
          <p:nvPr>
            <p:ph idx="1"/>
          </p:nvPr>
        </p:nvSpPr>
        <p:spPr/>
        <p:txBody>
          <a:bodyPr/>
          <a:lstStyle/>
          <a:p>
            <a:r>
              <a:rPr lang="x-none" altLang="zh-CN" b="1" dirty="0" smtClean="0"/>
              <a:t>审计追踪的实施</a:t>
            </a:r>
            <a:endParaRPr lang="zh-CN" altLang="zh-CN" b="1" dirty="0" smtClean="0"/>
          </a:p>
          <a:p>
            <a:r>
              <a:rPr lang="zh-CN" altLang="zh-CN" dirty="0" smtClean="0"/>
              <a:t>与审计追踪实施有关的问题包括三方面：其一，保护审计追踪数据</a:t>
            </a:r>
            <a:r>
              <a:rPr lang="zh-CN" altLang="zh-CN" dirty="0" smtClean="0"/>
              <a:t>；</a:t>
            </a:r>
            <a:endParaRPr lang="en-US" altLang="zh-CN" dirty="0" smtClean="0"/>
          </a:p>
          <a:p>
            <a:r>
              <a:rPr lang="zh-CN" altLang="zh-CN" dirty="0" smtClean="0"/>
              <a:t>其二</a:t>
            </a:r>
            <a:r>
              <a:rPr lang="zh-CN" altLang="zh-CN" dirty="0" smtClean="0"/>
              <a:t>，审查审计追踪数据</a:t>
            </a:r>
            <a:r>
              <a:rPr lang="zh-CN" altLang="zh-CN" dirty="0" smtClean="0"/>
              <a:t>；</a:t>
            </a:r>
            <a:endParaRPr lang="en-US" altLang="zh-CN" dirty="0" smtClean="0"/>
          </a:p>
          <a:p>
            <a:r>
              <a:rPr lang="zh-CN" altLang="zh-CN" dirty="0" smtClean="0"/>
              <a:t>其</a:t>
            </a:r>
            <a:r>
              <a:rPr lang="zh-CN" altLang="zh-CN" dirty="0" smtClean="0"/>
              <a:t>三，用于审计追踪分析的工具。</a:t>
            </a:r>
          </a:p>
          <a:p>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7.3审计追踪技术</a:t>
            </a:r>
            <a:endParaRPr lang="zh-CN" altLang="zh-CN" b="1" dirty="0"/>
          </a:p>
        </p:txBody>
      </p:sp>
      <p:sp>
        <p:nvSpPr>
          <p:cNvPr id="3" name="内容占位符 2"/>
          <p:cNvSpPr>
            <a:spLocks noGrp="1"/>
          </p:cNvSpPr>
          <p:nvPr>
            <p:ph idx="1"/>
          </p:nvPr>
        </p:nvSpPr>
        <p:spPr/>
        <p:txBody>
          <a:bodyPr/>
          <a:lstStyle/>
          <a:p>
            <a:r>
              <a:rPr lang="en-US" altLang="zh-CN" dirty="0" smtClean="0"/>
              <a:t>3</a:t>
            </a:r>
            <a:r>
              <a:rPr lang="zh-CN" altLang="zh-CN" dirty="0" smtClean="0"/>
              <a:t>．审计追踪</a:t>
            </a:r>
            <a:r>
              <a:rPr lang="zh-CN" altLang="zh-CN" dirty="0" smtClean="0"/>
              <a:t>工具</a:t>
            </a:r>
            <a:endParaRPr lang="en-US" altLang="zh-CN" dirty="0" smtClean="0"/>
          </a:p>
          <a:p>
            <a:r>
              <a:rPr lang="zh-CN" altLang="zh-CN" dirty="0" smtClean="0"/>
              <a:t>（</a:t>
            </a:r>
            <a:r>
              <a:rPr lang="en-US" altLang="zh-CN" dirty="0" smtClean="0"/>
              <a:t>1</a:t>
            </a:r>
            <a:r>
              <a:rPr lang="zh-CN" altLang="zh-CN" dirty="0" smtClean="0"/>
              <a:t>）审计精选工具</a:t>
            </a:r>
          </a:p>
          <a:p>
            <a:r>
              <a:rPr lang="zh-CN" altLang="zh-CN" dirty="0" smtClean="0"/>
              <a:t>（</a:t>
            </a:r>
            <a:r>
              <a:rPr lang="en-US" altLang="zh-CN" dirty="0" smtClean="0"/>
              <a:t>2</a:t>
            </a:r>
            <a:r>
              <a:rPr lang="zh-CN" altLang="zh-CN" dirty="0" smtClean="0"/>
              <a:t>）趋势／差别探测工具</a:t>
            </a:r>
          </a:p>
          <a:p>
            <a:r>
              <a:rPr lang="zh-CN" altLang="zh-CN" dirty="0" smtClean="0"/>
              <a:t>（</a:t>
            </a:r>
            <a:r>
              <a:rPr lang="en-US" altLang="zh-CN" dirty="0" smtClean="0"/>
              <a:t>3</a:t>
            </a:r>
            <a:r>
              <a:rPr lang="zh-CN" altLang="zh-CN" dirty="0" smtClean="0"/>
              <a:t>）攻击特征探测工具</a:t>
            </a:r>
          </a:p>
          <a:p>
            <a:endParaRPr lang="zh-CN" altLang="zh-CN" dirty="0" smtClean="0"/>
          </a:p>
          <a:p>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7.3审计追踪技术</a:t>
            </a:r>
            <a:endParaRPr lang="zh-CN" altLang="zh-CN" b="1" dirty="0"/>
          </a:p>
        </p:txBody>
      </p:sp>
      <p:sp>
        <p:nvSpPr>
          <p:cNvPr id="3" name="内容占位符 2"/>
          <p:cNvSpPr>
            <a:spLocks noGrp="1"/>
          </p:cNvSpPr>
          <p:nvPr>
            <p:ph idx="1"/>
          </p:nvPr>
        </p:nvSpPr>
        <p:spPr/>
        <p:txBody>
          <a:bodyPr/>
          <a:lstStyle/>
          <a:p>
            <a:r>
              <a:rPr lang="zh-CN" altLang="zh-CN" dirty="0" smtClean="0"/>
              <a:t>审计的方法和</a:t>
            </a:r>
            <a:r>
              <a:rPr lang="zh-CN" altLang="zh-CN" dirty="0" smtClean="0"/>
              <a:t>工具</a:t>
            </a:r>
            <a:endParaRPr lang="en-US" altLang="zh-CN" dirty="0" smtClean="0"/>
          </a:p>
          <a:p>
            <a:r>
              <a:rPr lang="zh-CN" altLang="zh-CN" dirty="0" smtClean="0"/>
              <a:t>常用的方法和工具有自动工具、内部控制审计、安全检查表、入侵测试。</a:t>
            </a:r>
          </a:p>
          <a:p>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7.3审计追踪技术</a:t>
            </a:r>
            <a:endParaRPr lang="zh-CN" altLang="zh-CN" b="1" dirty="0"/>
          </a:p>
        </p:txBody>
      </p:sp>
      <p:sp>
        <p:nvSpPr>
          <p:cNvPr id="3" name="内容占位符 2"/>
          <p:cNvSpPr>
            <a:spLocks noGrp="1"/>
          </p:cNvSpPr>
          <p:nvPr>
            <p:ph idx="1"/>
          </p:nvPr>
        </p:nvSpPr>
        <p:spPr/>
        <p:txBody>
          <a:bodyPr/>
          <a:lstStyle/>
          <a:p>
            <a:r>
              <a:rPr lang="zh-CN" altLang="zh-CN" dirty="0" smtClean="0"/>
              <a:t>安全审计追踪是网络安全中的一个十分重要的内容，要做好安全审计工作，有几个关键步骤：（</a:t>
            </a:r>
            <a:r>
              <a:rPr lang="en-US" altLang="zh-CN" dirty="0" smtClean="0"/>
              <a:t>1</a:t>
            </a:r>
            <a:r>
              <a:rPr lang="zh-CN" altLang="zh-CN" dirty="0" smtClean="0"/>
              <a:t>）确定审计的类型。包括对主机、防火墙和网络的审计；（</a:t>
            </a:r>
            <a:r>
              <a:rPr lang="en-US" altLang="zh-CN" dirty="0" smtClean="0"/>
              <a:t>2</a:t>
            </a:r>
            <a:r>
              <a:rPr lang="zh-CN" altLang="zh-CN" dirty="0" smtClean="0"/>
              <a:t>）预审计。预审计就是要对所采用的审计工具和环境的检查；（</a:t>
            </a:r>
            <a:r>
              <a:rPr lang="en-US" altLang="zh-CN" dirty="0" smtClean="0"/>
              <a:t>3</a:t>
            </a:r>
            <a:r>
              <a:rPr lang="zh-CN" altLang="zh-CN" dirty="0" smtClean="0"/>
              <a:t>）审计</a:t>
            </a:r>
            <a:r>
              <a:rPr lang="en-US" altLang="zh-CN" dirty="0" smtClean="0"/>
              <a:t>/</a:t>
            </a:r>
            <a:r>
              <a:rPr lang="zh-CN" altLang="zh-CN" dirty="0" smtClean="0"/>
              <a:t>反复检查安全策略；（</a:t>
            </a:r>
            <a:r>
              <a:rPr lang="en-US" altLang="zh-CN" dirty="0" smtClean="0"/>
              <a:t>4</a:t>
            </a:r>
            <a:r>
              <a:rPr lang="zh-CN" altLang="zh-CN" dirty="0" smtClean="0"/>
              <a:t>）收集审计信息；（</a:t>
            </a:r>
            <a:r>
              <a:rPr lang="en-US" altLang="zh-CN" dirty="0" smtClean="0"/>
              <a:t>5</a:t>
            </a:r>
            <a:r>
              <a:rPr lang="zh-CN" altLang="zh-CN" dirty="0" smtClean="0"/>
              <a:t>）生成审计报告；（</a:t>
            </a:r>
            <a:r>
              <a:rPr lang="en-US" altLang="zh-CN" dirty="0" smtClean="0"/>
              <a:t>6</a:t>
            </a:r>
            <a:r>
              <a:rPr lang="zh-CN" altLang="zh-CN" dirty="0" smtClean="0"/>
              <a:t>）基于报告的发现采取相应的行动；（</a:t>
            </a:r>
            <a:r>
              <a:rPr lang="en-US" altLang="zh-CN" dirty="0" smtClean="0"/>
              <a:t>7</a:t>
            </a:r>
            <a:r>
              <a:rPr lang="zh-CN" altLang="zh-CN" smtClean="0"/>
              <a:t>）对审计数据和报告进行安全保护。</a:t>
            </a:r>
          </a:p>
          <a:p>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7.3审计追踪技术</a:t>
            </a:r>
            <a:endParaRPr lang="zh-CN" altLang="zh-CN" b="1" dirty="0"/>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b="1" dirty="0" smtClean="0"/>
              <a:t>7.1入侵检测技术</a:t>
            </a:r>
            <a:endParaRPr lang="zh-CN" altLang="zh-CN" b="1" dirty="0"/>
          </a:p>
        </p:txBody>
      </p:sp>
      <p:sp>
        <p:nvSpPr>
          <p:cNvPr id="3" name="内容占位符 2"/>
          <p:cNvSpPr>
            <a:spLocks noGrp="1"/>
          </p:cNvSpPr>
          <p:nvPr>
            <p:ph idx="1"/>
          </p:nvPr>
        </p:nvSpPr>
        <p:spPr/>
        <p:txBody>
          <a:bodyPr>
            <a:normAutofit/>
          </a:bodyPr>
          <a:lstStyle/>
          <a:p>
            <a:r>
              <a:rPr lang="en-US" altLang="zh-CN" sz="2400" dirty="0" smtClean="0"/>
              <a:t>1</a:t>
            </a:r>
            <a:r>
              <a:rPr lang="zh-CN" altLang="zh-CN" sz="2400" dirty="0" smtClean="0"/>
              <a:t>．入侵检测的内容</a:t>
            </a:r>
          </a:p>
          <a:p>
            <a:r>
              <a:rPr lang="zh-CN" altLang="zh-CN" sz="2400" dirty="0" smtClean="0"/>
              <a:t>（</a:t>
            </a:r>
            <a:r>
              <a:rPr lang="en-US" altLang="zh-CN" sz="2400" dirty="0" smtClean="0"/>
              <a:t>1</a:t>
            </a:r>
            <a:r>
              <a:rPr lang="zh-CN" altLang="zh-CN" sz="2400" dirty="0" smtClean="0"/>
              <a:t>）试图闯入或成功</a:t>
            </a:r>
            <a:r>
              <a:rPr lang="zh-CN" altLang="zh-CN" sz="2400" dirty="0" smtClean="0"/>
              <a:t>闯入</a:t>
            </a:r>
            <a:endParaRPr lang="en-US" altLang="zh-CN" sz="2400" dirty="0" smtClean="0"/>
          </a:p>
          <a:p>
            <a:r>
              <a:rPr lang="zh-CN" altLang="zh-CN" sz="2400" dirty="0" smtClean="0"/>
              <a:t>（</a:t>
            </a:r>
            <a:r>
              <a:rPr lang="en-US" altLang="zh-CN" sz="2400" dirty="0" smtClean="0"/>
              <a:t>2</a:t>
            </a:r>
            <a:r>
              <a:rPr lang="zh-CN" altLang="zh-CN" sz="2400" dirty="0" smtClean="0"/>
              <a:t>）违反</a:t>
            </a:r>
            <a:r>
              <a:rPr lang="zh-CN" altLang="zh-CN" sz="2400" dirty="0" smtClean="0"/>
              <a:t>安全策略</a:t>
            </a:r>
            <a:endParaRPr lang="en-US" altLang="zh-CN" sz="2400" dirty="0" smtClean="0"/>
          </a:p>
          <a:p>
            <a:r>
              <a:rPr lang="zh-CN" altLang="zh-CN" sz="2400" dirty="0" smtClean="0"/>
              <a:t>（</a:t>
            </a:r>
            <a:r>
              <a:rPr lang="en-US" altLang="zh-CN" sz="2400" dirty="0" smtClean="0"/>
              <a:t>3</a:t>
            </a:r>
            <a:r>
              <a:rPr lang="zh-CN" altLang="zh-CN" sz="2400" dirty="0" smtClean="0"/>
              <a:t>）合法用户的</a:t>
            </a:r>
            <a:r>
              <a:rPr lang="zh-CN" altLang="zh-CN" sz="2400" dirty="0" smtClean="0"/>
              <a:t>泄露</a:t>
            </a:r>
            <a:endParaRPr lang="en-US" altLang="zh-CN" sz="2400" dirty="0" smtClean="0"/>
          </a:p>
          <a:p>
            <a:r>
              <a:rPr lang="zh-CN" altLang="zh-CN" sz="2400" dirty="0" smtClean="0"/>
              <a:t>（</a:t>
            </a:r>
            <a:r>
              <a:rPr lang="en-US" altLang="zh-CN" sz="2400" dirty="0" smtClean="0"/>
              <a:t>4</a:t>
            </a:r>
            <a:r>
              <a:rPr lang="zh-CN" altLang="zh-CN" sz="2400" dirty="0" smtClean="0"/>
              <a:t>）独占</a:t>
            </a:r>
            <a:r>
              <a:rPr lang="zh-CN" altLang="zh-CN" sz="2400" dirty="0" smtClean="0"/>
              <a:t>资源</a:t>
            </a:r>
            <a:endParaRPr lang="en-US" altLang="zh-CN" sz="2400" dirty="0" smtClean="0"/>
          </a:p>
          <a:p>
            <a:r>
              <a:rPr lang="zh-CN" altLang="zh-CN" sz="2400" dirty="0" smtClean="0"/>
              <a:t>（</a:t>
            </a:r>
            <a:r>
              <a:rPr lang="en-US" altLang="zh-CN" sz="2400" dirty="0" smtClean="0"/>
              <a:t>5</a:t>
            </a:r>
            <a:r>
              <a:rPr lang="zh-CN" altLang="zh-CN" sz="2400" dirty="0" smtClean="0"/>
              <a:t>）恶意攻击</a:t>
            </a:r>
            <a:endParaRPr lang="zh-CN" altLang="zh-CN" sz="2400" dirty="0"/>
          </a:p>
          <a:p>
            <a:endParaRPr lang="zh-CN" altLang="en-US" dirty="0"/>
          </a:p>
        </p:txBody>
      </p:sp>
    </p:spTree>
    <p:extLst>
      <p:ext uri="{BB962C8B-B14F-4D97-AF65-F5344CB8AC3E}">
        <p14:creationId xmlns:p14="http://schemas.microsoft.com/office/powerpoint/2010/main" xmlns="" val="1058843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b="1" dirty="0" smtClean="0"/>
              <a:t>7.1入侵检测技术</a:t>
            </a:r>
            <a:endParaRPr lang="zh-CN" altLang="zh-CN" b="1" dirty="0"/>
          </a:p>
        </p:txBody>
      </p:sp>
      <p:sp>
        <p:nvSpPr>
          <p:cNvPr id="3" name="内容占位符 2"/>
          <p:cNvSpPr>
            <a:spLocks noGrp="1"/>
          </p:cNvSpPr>
          <p:nvPr>
            <p:ph idx="1"/>
          </p:nvPr>
        </p:nvSpPr>
        <p:spPr/>
        <p:txBody>
          <a:bodyPr/>
          <a:lstStyle/>
          <a:p>
            <a:r>
              <a:rPr lang="en-US" altLang="zh-CN" sz="2400" dirty="0" smtClean="0"/>
              <a:t>2</a:t>
            </a:r>
            <a:r>
              <a:rPr lang="zh-CN" altLang="zh-CN" sz="2400" dirty="0" smtClean="0"/>
              <a:t>．入侵检测技术功能概要</a:t>
            </a:r>
          </a:p>
          <a:p>
            <a:r>
              <a:rPr lang="zh-CN" altLang="zh-CN" sz="2400" dirty="0" smtClean="0"/>
              <a:t>入侵检测系统能主动发现网络中正在进行的针对被保护目标的恶意滥用或非法入侵，并能采取相应的措施及时中止这些危害，如提示报警、阻断连接、通知网管等。其主要功能有：</a:t>
            </a:r>
          </a:p>
          <a:p>
            <a:r>
              <a:rPr lang="zh-CN" altLang="zh-CN" sz="2400" dirty="0" smtClean="0"/>
              <a:t>（</a:t>
            </a:r>
            <a:r>
              <a:rPr lang="en-US" altLang="zh-CN" sz="2400" dirty="0" smtClean="0"/>
              <a:t>1</a:t>
            </a:r>
            <a:r>
              <a:rPr lang="zh-CN" altLang="zh-CN" sz="2400" dirty="0" smtClean="0"/>
              <a:t>）监督并分析用户和系统的活动</a:t>
            </a:r>
          </a:p>
          <a:p>
            <a:r>
              <a:rPr lang="zh-CN" altLang="zh-CN" sz="2400" dirty="0" smtClean="0"/>
              <a:t>（</a:t>
            </a:r>
            <a:r>
              <a:rPr lang="en-US" altLang="zh-CN" sz="2400" dirty="0" smtClean="0"/>
              <a:t>2</a:t>
            </a:r>
            <a:r>
              <a:rPr lang="zh-CN" altLang="zh-CN" sz="2400" dirty="0" smtClean="0"/>
              <a:t>）检查系统配置和漏洞</a:t>
            </a:r>
          </a:p>
          <a:p>
            <a:r>
              <a:rPr lang="zh-CN" altLang="zh-CN" sz="2400" dirty="0" smtClean="0"/>
              <a:t>（</a:t>
            </a:r>
            <a:r>
              <a:rPr lang="en-US" altLang="zh-CN" sz="2400" dirty="0" smtClean="0"/>
              <a:t>3</a:t>
            </a:r>
            <a:r>
              <a:rPr lang="zh-CN" altLang="zh-CN" sz="2400" dirty="0" smtClean="0"/>
              <a:t>）检查关键系统和数据文件的完整性</a:t>
            </a:r>
          </a:p>
          <a:p>
            <a:r>
              <a:rPr lang="zh-CN" altLang="zh-CN" sz="2400" dirty="0" smtClean="0"/>
              <a:t>（</a:t>
            </a:r>
            <a:r>
              <a:rPr lang="en-US" altLang="zh-CN" sz="2400" dirty="0" smtClean="0"/>
              <a:t>4</a:t>
            </a:r>
            <a:r>
              <a:rPr lang="zh-CN" altLang="zh-CN" sz="2400" dirty="0" smtClean="0"/>
              <a:t>）识别代表已知攻击的活动模式</a:t>
            </a:r>
          </a:p>
          <a:p>
            <a:r>
              <a:rPr lang="zh-CN" altLang="zh-CN" sz="2400" dirty="0" smtClean="0"/>
              <a:t>（</a:t>
            </a:r>
            <a:r>
              <a:rPr lang="en-US" altLang="zh-CN" sz="2400" dirty="0" smtClean="0"/>
              <a:t>5</a:t>
            </a:r>
            <a:r>
              <a:rPr lang="zh-CN" altLang="zh-CN" sz="2400" dirty="0" smtClean="0"/>
              <a:t>）对反常行不模式的统计分析</a:t>
            </a:r>
          </a:p>
          <a:p>
            <a:endParaRPr lang="zh-CN" altLang="en-US" dirty="0"/>
          </a:p>
        </p:txBody>
      </p:sp>
    </p:spTree>
    <p:extLst>
      <p:ext uri="{BB962C8B-B14F-4D97-AF65-F5344CB8AC3E}">
        <p14:creationId xmlns:p14="http://schemas.microsoft.com/office/powerpoint/2010/main" xmlns="" val="1549147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zh-CN" dirty="0" smtClean="0"/>
              <a:t>（</a:t>
            </a:r>
            <a:r>
              <a:rPr lang="en-US" altLang="zh-CN" dirty="0" smtClean="0"/>
              <a:t>6</a:t>
            </a:r>
            <a:r>
              <a:rPr lang="zh-CN" altLang="zh-CN" dirty="0" smtClean="0"/>
              <a:t>）对操作系统的校验管理，判断是否有破坏安全的用户活动</a:t>
            </a:r>
          </a:p>
          <a:p>
            <a:r>
              <a:rPr lang="zh-CN" altLang="zh-CN" dirty="0" smtClean="0"/>
              <a:t>（</a:t>
            </a:r>
            <a:r>
              <a:rPr lang="en-US" altLang="zh-CN" dirty="0" smtClean="0"/>
              <a:t>7</a:t>
            </a:r>
            <a:r>
              <a:rPr lang="zh-CN" altLang="zh-CN" dirty="0" smtClean="0"/>
              <a:t>）提高了系统的监察能力</a:t>
            </a:r>
          </a:p>
          <a:p>
            <a:r>
              <a:rPr lang="zh-CN" altLang="zh-CN" dirty="0" smtClean="0"/>
              <a:t>（</a:t>
            </a:r>
            <a:r>
              <a:rPr lang="en-US" altLang="zh-CN" dirty="0" smtClean="0"/>
              <a:t>8</a:t>
            </a:r>
            <a:r>
              <a:rPr lang="zh-CN" altLang="zh-CN" dirty="0" smtClean="0"/>
              <a:t>）追踪用户从进入到退出的所有活动或影响</a:t>
            </a:r>
          </a:p>
          <a:p>
            <a:r>
              <a:rPr lang="zh-CN" altLang="zh-CN" dirty="0" smtClean="0"/>
              <a:t>（</a:t>
            </a:r>
            <a:r>
              <a:rPr lang="en-US" altLang="zh-CN" dirty="0" smtClean="0"/>
              <a:t>9</a:t>
            </a:r>
            <a:r>
              <a:rPr lang="zh-CN" altLang="zh-CN" dirty="0" smtClean="0"/>
              <a:t>）识别并报告数据文件的改动</a:t>
            </a:r>
          </a:p>
          <a:p>
            <a:r>
              <a:rPr lang="zh-CN" altLang="zh-CN" dirty="0" smtClean="0"/>
              <a:t>（</a:t>
            </a:r>
            <a:r>
              <a:rPr lang="en-US" altLang="zh-CN" dirty="0" smtClean="0"/>
              <a:t>10</a:t>
            </a:r>
            <a:r>
              <a:rPr lang="zh-CN" altLang="zh-CN" dirty="0" smtClean="0"/>
              <a:t>）发现系统配置的错误，必要时予以更正</a:t>
            </a:r>
          </a:p>
          <a:p>
            <a:r>
              <a:rPr lang="zh-CN" altLang="zh-CN" dirty="0" smtClean="0"/>
              <a:t>（</a:t>
            </a:r>
            <a:r>
              <a:rPr lang="en-US" altLang="zh-CN" dirty="0" smtClean="0"/>
              <a:t>11</a:t>
            </a:r>
            <a:r>
              <a:rPr lang="zh-CN" altLang="zh-CN" dirty="0" smtClean="0"/>
              <a:t>）识别特定类型的攻击，并向相应人员报警，以作出防御反应</a:t>
            </a:r>
          </a:p>
          <a:p>
            <a:r>
              <a:rPr lang="zh-CN" altLang="zh-CN" dirty="0" smtClean="0"/>
              <a:t>（</a:t>
            </a:r>
            <a:r>
              <a:rPr lang="en-US" altLang="zh-CN" dirty="0" smtClean="0"/>
              <a:t>12</a:t>
            </a:r>
            <a:r>
              <a:rPr lang="zh-CN" altLang="zh-CN" dirty="0" smtClean="0"/>
              <a:t>）可使系统管理人员最新的版本升级添加到程序中</a:t>
            </a:r>
          </a:p>
          <a:p>
            <a:r>
              <a:rPr lang="zh-CN" altLang="zh-CN" dirty="0" smtClean="0"/>
              <a:t>（</a:t>
            </a:r>
            <a:r>
              <a:rPr lang="en-US" altLang="zh-CN" dirty="0" smtClean="0"/>
              <a:t>13</a:t>
            </a:r>
            <a:r>
              <a:rPr lang="zh-CN" altLang="zh-CN" dirty="0" smtClean="0"/>
              <a:t>）允许非专家人员从事系统安全工作</a:t>
            </a:r>
          </a:p>
          <a:p>
            <a:r>
              <a:rPr lang="zh-CN" altLang="zh-CN" dirty="0" smtClean="0"/>
              <a:t>（</a:t>
            </a:r>
            <a:r>
              <a:rPr lang="en-US" altLang="zh-CN" dirty="0" smtClean="0"/>
              <a:t>14</a:t>
            </a:r>
            <a:r>
              <a:rPr lang="zh-CN" altLang="zh-CN" dirty="0" smtClean="0"/>
              <a:t>）为信息安全策略的创建提供</a:t>
            </a:r>
            <a:r>
              <a:rPr lang="zh-CN" altLang="zh-CN" dirty="0" smtClean="0"/>
              <a:t>指导</a:t>
            </a:r>
            <a:endParaRPr lang="zh-CN" altLang="zh-CN"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sp>
        <p:nvSpPr>
          <p:cNvPr id="3" name="内容占位符 2"/>
          <p:cNvSpPr>
            <a:spLocks noGrp="1"/>
          </p:cNvSpPr>
          <p:nvPr>
            <p:ph idx="1"/>
          </p:nvPr>
        </p:nvSpPr>
        <p:spPr/>
        <p:txBody>
          <a:bodyPr/>
          <a:lstStyle/>
          <a:p>
            <a:r>
              <a:rPr lang="x-none" altLang="zh-CN" b="1" dirty="0" smtClean="0"/>
              <a:t>入侵检测系统分类</a:t>
            </a:r>
            <a:endParaRPr lang="zh-CN" altLang="zh-CN" b="1" dirty="0" smtClean="0"/>
          </a:p>
          <a:p>
            <a:r>
              <a:rPr lang="zh-CN" altLang="zh-CN" dirty="0" smtClean="0"/>
              <a:t>依据不同的标准，可以将入侵检测系统划分成不同的类别。</a:t>
            </a:r>
          </a:p>
          <a:p>
            <a:r>
              <a:rPr lang="en-US" altLang="zh-CN" dirty="0" smtClean="0"/>
              <a:t>1</a:t>
            </a:r>
            <a:r>
              <a:rPr lang="zh-CN" altLang="zh-CN" dirty="0" smtClean="0"/>
              <a:t>．根据系统所检测的对象分类</a:t>
            </a:r>
          </a:p>
          <a:p>
            <a:r>
              <a:rPr lang="zh-CN" altLang="zh-CN" dirty="0" smtClean="0"/>
              <a:t>（</a:t>
            </a:r>
            <a:r>
              <a:rPr lang="en-US" altLang="zh-CN" dirty="0" smtClean="0"/>
              <a:t>1</a:t>
            </a:r>
            <a:r>
              <a:rPr lang="zh-CN" altLang="zh-CN" dirty="0" smtClean="0"/>
              <a:t>）基于主机的入侵检测系统（</a:t>
            </a:r>
            <a:r>
              <a:rPr lang="en-US" altLang="zh-CN" dirty="0" smtClean="0"/>
              <a:t>HIDS</a:t>
            </a:r>
            <a:r>
              <a:rPr lang="zh-CN" altLang="zh-CN" dirty="0" smtClean="0"/>
              <a:t>）</a:t>
            </a:r>
          </a:p>
          <a:p>
            <a:r>
              <a:rPr lang="zh-CN" altLang="zh-CN" dirty="0" smtClean="0"/>
              <a:t>（</a:t>
            </a:r>
            <a:r>
              <a:rPr lang="en-US" altLang="zh-CN" dirty="0" smtClean="0"/>
              <a:t>2</a:t>
            </a:r>
            <a:r>
              <a:rPr lang="zh-CN" altLang="zh-CN" dirty="0" smtClean="0"/>
              <a:t>）基于网络的入侵检测系统（</a:t>
            </a:r>
            <a:r>
              <a:rPr lang="en-US" altLang="zh-CN" dirty="0" smtClean="0"/>
              <a:t>NIDS</a:t>
            </a:r>
            <a:r>
              <a:rPr lang="zh-CN" altLang="zh-CN" dirty="0" smtClean="0"/>
              <a:t>）</a:t>
            </a:r>
          </a:p>
          <a:p>
            <a:r>
              <a:rPr lang="zh-CN" altLang="zh-CN" dirty="0" smtClean="0"/>
              <a:t>（</a:t>
            </a:r>
            <a:r>
              <a:rPr lang="en-US" altLang="zh-CN" dirty="0" smtClean="0"/>
              <a:t>3</a:t>
            </a:r>
            <a:r>
              <a:rPr lang="zh-CN" altLang="zh-CN" dirty="0" smtClean="0"/>
              <a:t>）基于应用的入侵检测系统（</a:t>
            </a:r>
            <a:r>
              <a:rPr lang="en-US" altLang="zh-CN" dirty="0" smtClean="0"/>
              <a:t>AIDS</a:t>
            </a:r>
            <a:r>
              <a:rPr lang="zh-CN" altLang="zh-CN" dirty="0" smtClean="0"/>
              <a:t>）</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7.1入侵检测技术</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smtClean="0"/>
              <a:t>2</a:t>
            </a:r>
            <a:r>
              <a:rPr lang="zh-CN" altLang="zh-CN" dirty="0" smtClean="0"/>
              <a:t>．根据数据分析方法分类</a:t>
            </a:r>
          </a:p>
          <a:p>
            <a:r>
              <a:rPr lang="zh-CN" altLang="zh-CN" dirty="0" smtClean="0"/>
              <a:t>（</a:t>
            </a:r>
            <a:r>
              <a:rPr lang="en-US" altLang="zh-CN" dirty="0" smtClean="0"/>
              <a:t>1</a:t>
            </a:r>
            <a:r>
              <a:rPr lang="zh-CN" altLang="zh-CN" dirty="0" smtClean="0"/>
              <a:t>）异常检测</a:t>
            </a:r>
          </a:p>
          <a:p>
            <a:r>
              <a:rPr lang="zh-CN" altLang="zh-CN" dirty="0" smtClean="0"/>
              <a:t>优点：能发现新的入侵，缺点：误报率较高。</a:t>
            </a:r>
          </a:p>
          <a:p>
            <a:r>
              <a:rPr lang="zh-CN" altLang="zh-CN" dirty="0" smtClean="0"/>
              <a:t>（</a:t>
            </a:r>
            <a:r>
              <a:rPr lang="en-US" altLang="zh-CN" dirty="0" smtClean="0"/>
              <a:t>2</a:t>
            </a:r>
            <a:r>
              <a:rPr lang="zh-CN" altLang="zh-CN" dirty="0" smtClean="0"/>
              <a:t>）误用检测</a:t>
            </a:r>
          </a:p>
          <a:p>
            <a:r>
              <a:rPr lang="zh-CN" altLang="zh-CN" dirty="0" smtClean="0"/>
              <a:t>优点：只收集相关的数据集合，显著减少系统负担，且技术已相当成熟，检测准确率和效率都相当高</a:t>
            </a:r>
          </a:p>
          <a:p>
            <a:r>
              <a:rPr lang="zh-CN" altLang="zh-CN" dirty="0" smtClean="0"/>
              <a:t>弱点：需要不断的升级以对付不断出现的攻击手法，不能检测到从未出现过的攻击手段，入侵越多越复杂。</a:t>
            </a:r>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281</TotalTime>
  <Words>3117</Words>
  <Application>Microsoft Office PowerPoint</Application>
  <PresentationFormat>全屏显示(4:3)</PresentationFormat>
  <Paragraphs>253</Paragraphs>
  <Slides>45</Slides>
  <Notes>0</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暗香扑面</vt:lpstr>
      <vt:lpstr>第7章信息系统安全检测技术</vt:lpstr>
      <vt:lpstr>本章简介</vt:lpstr>
      <vt:lpstr>7.1入侵检测技术</vt:lpstr>
      <vt:lpstr>7.1入侵检测技术</vt:lpstr>
      <vt:lpstr>7.1入侵检测技术</vt:lpstr>
      <vt:lpstr>7.1入侵检测技术</vt:lpstr>
      <vt:lpstr>7.1入侵检测技术</vt:lpstr>
      <vt:lpstr>7.1入侵检测技术</vt:lpstr>
      <vt:lpstr>7.1入侵检测技术</vt:lpstr>
      <vt:lpstr>7.1入侵检测技术</vt:lpstr>
      <vt:lpstr>7.1入侵检测技术</vt:lpstr>
      <vt:lpstr>7.1入侵检测技术</vt:lpstr>
      <vt:lpstr>7.1入侵检测技术</vt:lpstr>
      <vt:lpstr>7.1入侵检测技术</vt:lpstr>
      <vt:lpstr>7.1入侵检测技术</vt:lpstr>
      <vt:lpstr>7.1入侵检测技术</vt:lpstr>
      <vt:lpstr>7.1入侵检测技术</vt:lpstr>
      <vt:lpstr>7.1入侵检测技术</vt:lpstr>
      <vt:lpstr>7.1入侵检测技术</vt:lpstr>
      <vt:lpstr>7.1入侵检测技术</vt:lpstr>
      <vt:lpstr>7.1入侵检测技术</vt:lpstr>
      <vt:lpstr>7.1入侵检测技术</vt:lpstr>
      <vt:lpstr>7.1入侵检测技术</vt:lpstr>
      <vt:lpstr>7.1入侵检测技术</vt:lpstr>
      <vt:lpstr>7.2漏洞检测技术</vt:lpstr>
      <vt:lpstr>7.2漏洞检测技术</vt:lpstr>
      <vt:lpstr>7.2漏洞检测技术</vt:lpstr>
      <vt:lpstr>7.2漏洞检测技术</vt:lpstr>
      <vt:lpstr>7.2漏洞检测技术</vt:lpstr>
      <vt:lpstr>7.2漏洞检测技术</vt:lpstr>
      <vt:lpstr>7.2漏洞检测技术</vt:lpstr>
      <vt:lpstr>7.2漏洞检测技术</vt:lpstr>
      <vt:lpstr>7.2漏洞检测技术</vt:lpstr>
      <vt:lpstr>7.2漏洞检测技术</vt:lpstr>
      <vt:lpstr>7.2漏洞检测技术</vt:lpstr>
      <vt:lpstr>7.2漏洞检测技术</vt:lpstr>
      <vt:lpstr>7.2漏洞检测技术</vt:lpstr>
      <vt:lpstr>7.3审计追踪技术</vt:lpstr>
      <vt:lpstr>7.3审计追踪技术</vt:lpstr>
      <vt:lpstr>7.3审计追踪技术</vt:lpstr>
      <vt:lpstr>7.3审计追踪技术</vt:lpstr>
      <vt:lpstr>7.3审计追踪技术</vt:lpstr>
      <vt:lpstr>7.3审计追踪技术</vt:lpstr>
      <vt:lpstr>7.3审计追踪技术</vt:lpstr>
      <vt:lpstr>7.3审计追踪技术</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第1章信息安全概述</dc:title>
  <dc:creator>user</dc:creator>
  <cp:lastModifiedBy>User</cp:lastModifiedBy>
  <cp:revision>29</cp:revision>
  <dcterms:created xsi:type="dcterms:W3CDTF">2015-06-10T00:07:44Z</dcterms:created>
  <dcterms:modified xsi:type="dcterms:W3CDTF">2015-06-11T12:11:47Z</dcterms:modified>
</cp:coreProperties>
</file>