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s/slide56.xml" ContentType="application/vnd.openxmlformats-officedocument.presentationml.slide+xml"/>
  <Override PartName="/ppt/slides/slide58.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Layouts/slideLayout7.xml" ContentType="application/vnd.openxmlformats-officedocument.presentationml.slideLayout+xml"/>
  <Default Extension="png" ContentType="image/png"/>
  <Default Extension="bin" ContentType="application/vnd.openxmlformats-officedocument.oleObject"/>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Default Extension="emf" ContentType="image/x-emf"/>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Default Extension="gif" ContentType="image/gif"/>
  <Override PartName="/ppt/slides/slide8.xml" ContentType="application/vnd.openxmlformats-officedocument.presentationml.slide+xml"/>
  <Override PartName="/ppt/slides/slide49.xml" ContentType="application/vnd.openxmlformats-officedocument.presentationml.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61"/>
  </p:notesMasterIdLst>
  <p:sldIdLst>
    <p:sldId id="256" r:id="rId2"/>
    <p:sldId id="257" r:id="rId3"/>
    <p:sldId id="258" r:id="rId4"/>
    <p:sldId id="259" r:id="rId5"/>
    <p:sldId id="261" r:id="rId6"/>
    <p:sldId id="262" r:id="rId7"/>
    <p:sldId id="260" r:id="rId8"/>
    <p:sldId id="263" r:id="rId9"/>
    <p:sldId id="264" r:id="rId10"/>
    <p:sldId id="265" r:id="rId11"/>
    <p:sldId id="269" r:id="rId12"/>
    <p:sldId id="266" r:id="rId13"/>
    <p:sldId id="270" r:id="rId14"/>
    <p:sldId id="271" r:id="rId15"/>
    <p:sldId id="272" r:id="rId16"/>
    <p:sldId id="267" r:id="rId17"/>
    <p:sldId id="273" r:id="rId18"/>
    <p:sldId id="268" r:id="rId19"/>
    <p:sldId id="274" r:id="rId20"/>
    <p:sldId id="275" r:id="rId21"/>
    <p:sldId id="277" r:id="rId22"/>
    <p:sldId id="278" r:id="rId23"/>
    <p:sldId id="279" r:id="rId24"/>
    <p:sldId id="281" r:id="rId25"/>
    <p:sldId id="283" r:id="rId26"/>
    <p:sldId id="276" r:id="rId27"/>
    <p:sldId id="284" r:id="rId28"/>
    <p:sldId id="288" r:id="rId29"/>
    <p:sldId id="289" r:id="rId30"/>
    <p:sldId id="285" r:id="rId31"/>
    <p:sldId id="290" r:id="rId32"/>
    <p:sldId id="291" r:id="rId33"/>
    <p:sldId id="292" r:id="rId34"/>
    <p:sldId id="293" r:id="rId35"/>
    <p:sldId id="286" r:id="rId36"/>
    <p:sldId id="294" r:id="rId37"/>
    <p:sldId id="295" r:id="rId38"/>
    <p:sldId id="296" r:id="rId39"/>
    <p:sldId id="287" r:id="rId40"/>
    <p:sldId id="297" r:id="rId41"/>
    <p:sldId id="298" r:id="rId42"/>
    <p:sldId id="299" r:id="rId43"/>
    <p:sldId id="300" r:id="rId44"/>
    <p:sldId id="302" r:id="rId45"/>
    <p:sldId id="304" r:id="rId46"/>
    <p:sldId id="303" r:id="rId47"/>
    <p:sldId id="305" r:id="rId48"/>
    <p:sldId id="307" r:id="rId49"/>
    <p:sldId id="308" r:id="rId50"/>
    <p:sldId id="309" r:id="rId51"/>
    <p:sldId id="310" r:id="rId52"/>
    <p:sldId id="311" r:id="rId53"/>
    <p:sldId id="312" r:id="rId54"/>
    <p:sldId id="313" r:id="rId55"/>
    <p:sldId id="314" r:id="rId56"/>
    <p:sldId id="315" r:id="rId57"/>
    <p:sldId id="316" r:id="rId58"/>
    <p:sldId id="317" r:id="rId59"/>
    <p:sldId id="318" r:id="rId60"/>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661"/>
    <p:restoredTop sz="94925"/>
  </p:normalViewPr>
  <p:slideViewPr>
    <p:cSldViewPr snapToGrid="0" snapToObjects="1">
      <p:cViewPr varScale="1">
        <p:scale>
          <a:sx n="46" d="100"/>
          <a:sy n="46" d="100"/>
        </p:scale>
        <p:origin x="-682" y="-91"/>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1.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4601E16-F318-2840-B0BA-147E754777EA}" type="datetimeFigureOut">
              <a:rPr lang="en-US" smtClean="0"/>
              <a:pPr/>
              <a:t>3/28/2016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C030BB1-B34A-934E-ACA5-16D08B8F8113}" type="slidenum">
              <a:rPr lang="en-US" smtClean="0"/>
              <a:pPr/>
              <a:t>‹#›</a:t>
            </a:fld>
            <a:endParaRPr lang="en-US"/>
          </a:p>
        </p:txBody>
      </p:sp>
    </p:spTree>
    <p:extLst>
      <p:ext uri="{BB962C8B-B14F-4D97-AF65-F5344CB8AC3E}">
        <p14:creationId xmlns:p14="http://schemas.microsoft.com/office/powerpoint/2010/main" xmlns="" val="130910511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C030BB1-B34A-934E-ACA5-16D08B8F8113}" type="slidenum">
              <a:rPr lang="en-US" smtClean="0"/>
              <a:pPr/>
              <a:t>16</a:t>
            </a:fld>
            <a:endParaRPr lang="en-US"/>
          </a:p>
        </p:txBody>
      </p:sp>
    </p:spTree>
    <p:extLst>
      <p:ext uri="{BB962C8B-B14F-4D97-AF65-F5344CB8AC3E}">
        <p14:creationId xmlns:p14="http://schemas.microsoft.com/office/powerpoint/2010/main" xmlns="" val="115967067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C030BB1-B34A-934E-ACA5-16D08B8F8113}" type="slidenum">
              <a:rPr lang="en-US" smtClean="0"/>
              <a:pPr/>
              <a:t>17</a:t>
            </a:fld>
            <a:endParaRPr lang="en-US"/>
          </a:p>
        </p:txBody>
      </p:sp>
    </p:spTree>
    <p:extLst>
      <p:ext uri="{BB962C8B-B14F-4D97-AF65-F5344CB8AC3E}">
        <p14:creationId xmlns:p14="http://schemas.microsoft.com/office/powerpoint/2010/main" xmlns="" val="77400200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7" name="Picture 6" descr="Droplets-HD-Title-R1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2" name="Title 1"/>
          <p:cNvSpPr>
            <a:spLocks noGrp="1"/>
          </p:cNvSpPr>
          <p:nvPr>
            <p:ph type="ctrTitle"/>
          </p:nvPr>
        </p:nvSpPr>
        <p:spPr>
          <a:xfrm>
            <a:off x="1751012" y="1300785"/>
            <a:ext cx="8689976" cy="2509213"/>
          </a:xfrm>
        </p:spPr>
        <p:txBody>
          <a:bodyPr anchor="b">
            <a:normAutofit/>
          </a:bodyPr>
          <a:lstStyle>
            <a:lvl1pPr algn="ctr">
              <a:defRPr sz="4800"/>
            </a:lvl1pPr>
          </a:lstStyle>
          <a:p>
            <a:r>
              <a:rPr lang="en-US" altLang="zh-CN" smtClean="0"/>
              <a:t>Click to edit Master title style</a:t>
            </a:r>
            <a:endParaRPr lang="en-US" dirty="0"/>
          </a:p>
        </p:txBody>
      </p:sp>
      <p:sp>
        <p:nvSpPr>
          <p:cNvPr id="3" name="Subtitle 2"/>
          <p:cNvSpPr>
            <a:spLocks noGrp="1"/>
          </p:cNvSpPr>
          <p:nvPr>
            <p:ph type="subTitle" idx="1"/>
          </p:nvPr>
        </p:nvSpPr>
        <p:spPr>
          <a:xfrm>
            <a:off x="1751012" y="3886200"/>
            <a:ext cx="8689976" cy="1371599"/>
          </a:xfrm>
        </p:spPr>
        <p:txBody>
          <a:bodyPr>
            <a:normAutofit/>
          </a:bodyPr>
          <a:lstStyle>
            <a:lvl1pPr marL="0" indent="0" algn="ctr">
              <a:buNone/>
              <a:defRPr sz="2200">
                <a:solidFill>
                  <a:schemeClr val="bg1">
                    <a:lumMod val="5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ltLang="zh-CN" smtClean="0"/>
              <a:t>Click to edit Master subtitle style</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pPr/>
              <a:t>3/28/2016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pic>
        <p:nvPicPr>
          <p:cNvPr id="10" name="Picture 9" descr="Droplets-HD-Content-R1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94" y="4289374"/>
            <a:ext cx="10364432" cy="811610"/>
          </a:xfrm>
        </p:spPr>
        <p:txBody>
          <a:bodyPr anchor="b"/>
          <a:lstStyle>
            <a:lvl1pPr>
              <a:defRPr sz="3200"/>
            </a:lvl1pPr>
          </a:lstStyle>
          <a:p>
            <a:r>
              <a:rPr lang="en-US" altLang="zh-CN" smtClean="0"/>
              <a:t>Click to edit Master title style</a:t>
            </a:r>
            <a:endParaRPr lang="en-US" dirty="0"/>
          </a:p>
        </p:txBody>
      </p:sp>
      <p:sp>
        <p:nvSpPr>
          <p:cNvPr id="3" name="Picture Placeholder 2"/>
          <p:cNvSpPr>
            <a:spLocks noGrp="1" noChangeAspect="1"/>
          </p:cNvSpPr>
          <p:nvPr>
            <p:ph type="pic" idx="1"/>
          </p:nvPr>
        </p:nvSpPr>
        <p:spPr>
          <a:xfrm>
            <a:off x="1184744" y="698261"/>
            <a:ext cx="9822532" cy="3214136"/>
          </a:xfrm>
          <a:prstGeom prst="roundRect">
            <a:avLst>
              <a:gd name="adj" fmla="val 4944"/>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zh-CN" smtClean="0"/>
              <a:t>Drag picture to placeholder or click icon to add</a:t>
            </a:r>
            <a:endParaRPr lang="en-US" dirty="0"/>
          </a:p>
        </p:txBody>
      </p:sp>
      <p:sp>
        <p:nvSpPr>
          <p:cNvPr id="4" name="Text Placeholder 3"/>
          <p:cNvSpPr>
            <a:spLocks noGrp="1"/>
          </p:cNvSpPr>
          <p:nvPr>
            <p:ph type="body" sz="half" idx="2"/>
          </p:nvPr>
        </p:nvSpPr>
        <p:spPr>
          <a:xfrm>
            <a:off x="913774" y="5108728"/>
            <a:ext cx="10364452" cy="682472"/>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ltLang="zh-CN" smtClean="0"/>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pPr/>
              <a:t>3/28/2016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4" y="609599"/>
            <a:ext cx="10364452" cy="3427245"/>
          </a:xfrm>
        </p:spPr>
        <p:txBody>
          <a:bodyPr anchor="ctr"/>
          <a:lstStyle>
            <a:lvl1pPr algn="ctr">
              <a:defRPr sz="3200"/>
            </a:lvl1pPr>
          </a:lstStyle>
          <a:p>
            <a:r>
              <a:rPr lang="en-US" altLang="zh-CN" smtClean="0"/>
              <a:t>Click to edit Master title style</a:t>
            </a:r>
            <a:endParaRPr lang="en-US" dirty="0"/>
          </a:p>
        </p:txBody>
      </p:sp>
      <p:sp>
        <p:nvSpPr>
          <p:cNvPr id="4" name="Text Placeholder 3"/>
          <p:cNvSpPr>
            <a:spLocks noGrp="1"/>
          </p:cNvSpPr>
          <p:nvPr>
            <p:ph type="body" sz="half" idx="2"/>
          </p:nvPr>
        </p:nvSpPr>
        <p:spPr>
          <a:xfrm>
            <a:off x="913775" y="4204821"/>
            <a:ext cx="10364452" cy="1586380"/>
          </a:xfrm>
        </p:spPr>
        <p:txBody>
          <a:bodyPr anchor="ct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ltLang="zh-CN" smtClean="0"/>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pPr/>
              <a:t>3/28/2016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pic>
        <p:nvPicPr>
          <p:cNvPr id="11" name="Picture 10" descr="Droplets-HD-Content-R1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1446212" y="609600"/>
            <a:ext cx="9302752" cy="2992904"/>
          </a:xfrm>
        </p:spPr>
        <p:txBody>
          <a:bodyPr anchor="ctr"/>
          <a:lstStyle>
            <a:lvl1pPr>
              <a:defRPr sz="3200"/>
            </a:lvl1pPr>
          </a:lstStyle>
          <a:p>
            <a:r>
              <a:rPr lang="en-US" altLang="zh-CN" smtClean="0"/>
              <a:t>Click to edit Master title style</a:t>
            </a:r>
            <a:endParaRPr lang="en-US" dirty="0"/>
          </a:p>
        </p:txBody>
      </p:sp>
      <p:sp>
        <p:nvSpPr>
          <p:cNvPr id="12" name="Text Placeholder 3"/>
          <p:cNvSpPr>
            <a:spLocks noGrp="1"/>
          </p:cNvSpPr>
          <p:nvPr>
            <p:ph type="body" sz="half" idx="13"/>
          </p:nvPr>
        </p:nvSpPr>
        <p:spPr>
          <a:xfrm>
            <a:off x="1720644" y="3610032"/>
            <a:ext cx="8752299" cy="594788"/>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ltLang="zh-CN" smtClean="0"/>
              <a:t>Click to edit Master text styles</a:t>
            </a:r>
          </a:p>
        </p:txBody>
      </p:sp>
      <p:sp>
        <p:nvSpPr>
          <p:cNvPr id="4" name="Text Placeholder 3"/>
          <p:cNvSpPr>
            <a:spLocks noGrp="1"/>
          </p:cNvSpPr>
          <p:nvPr>
            <p:ph type="body" sz="half" idx="2"/>
          </p:nvPr>
        </p:nvSpPr>
        <p:spPr>
          <a:xfrm>
            <a:off x="913774" y="4372796"/>
            <a:ext cx="10364452" cy="1421053"/>
          </a:xfrm>
        </p:spPr>
        <p:txBody>
          <a:bodyPr anchor="ctr">
            <a:normAutofit/>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ltLang="zh-CN" smtClean="0"/>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pPr/>
              <a:t>3/28/2016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pPr/>
              <a:t>‹#›</a:t>
            </a:fld>
            <a:endParaRPr lang="en-US" dirty="0"/>
          </a:p>
        </p:txBody>
      </p:sp>
      <p:sp>
        <p:nvSpPr>
          <p:cNvPr id="13" name="TextBox 12"/>
          <p:cNvSpPr txBox="1"/>
          <p:nvPr/>
        </p:nvSpPr>
        <p:spPr>
          <a:xfrm>
            <a:off x="1001488" y="754166"/>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4" name="TextBox 13"/>
          <p:cNvSpPr txBox="1"/>
          <p:nvPr/>
        </p:nvSpPr>
        <p:spPr>
          <a:xfrm>
            <a:off x="10557558" y="2993578"/>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5" y="2138721"/>
            <a:ext cx="10364452" cy="2511835"/>
          </a:xfrm>
        </p:spPr>
        <p:txBody>
          <a:bodyPr anchor="b"/>
          <a:lstStyle>
            <a:lvl1pPr algn="ctr">
              <a:defRPr sz="3200"/>
            </a:lvl1pPr>
          </a:lstStyle>
          <a:p>
            <a:r>
              <a:rPr lang="en-US" altLang="zh-CN" smtClean="0"/>
              <a:t>Click to edit Master title style</a:t>
            </a:r>
            <a:endParaRPr lang="en-US" dirty="0"/>
          </a:p>
        </p:txBody>
      </p:sp>
      <p:sp>
        <p:nvSpPr>
          <p:cNvPr id="4" name="Text Placeholder 3"/>
          <p:cNvSpPr>
            <a:spLocks noGrp="1"/>
          </p:cNvSpPr>
          <p:nvPr>
            <p:ph type="body" sz="half" idx="2"/>
          </p:nvPr>
        </p:nvSpPr>
        <p:spPr>
          <a:xfrm>
            <a:off x="913775" y="4662335"/>
            <a:ext cx="10364452" cy="1140644"/>
          </a:xfrm>
        </p:spPr>
        <p:txBody>
          <a:bodyPr anchor="t"/>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ltLang="zh-CN" smtClean="0"/>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pPr/>
              <a:t>3/28/2016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pic>
        <p:nvPicPr>
          <p:cNvPr id="13" name="Picture 12" descr="Droplets-HD-Content-R1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15" name="Title 1"/>
          <p:cNvSpPr>
            <a:spLocks noGrp="1"/>
          </p:cNvSpPr>
          <p:nvPr>
            <p:ph type="title"/>
          </p:nvPr>
        </p:nvSpPr>
        <p:spPr>
          <a:xfrm>
            <a:off x="913774" y="609600"/>
            <a:ext cx="10364452" cy="1605094"/>
          </a:xfrm>
        </p:spPr>
        <p:txBody>
          <a:bodyPr/>
          <a:lstStyle/>
          <a:p>
            <a:r>
              <a:rPr lang="en-US" altLang="zh-CN" smtClean="0"/>
              <a:t>Click to edit Master title style</a:t>
            </a:r>
            <a:endParaRPr lang="en-US" dirty="0"/>
          </a:p>
        </p:txBody>
      </p:sp>
      <p:sp>
        <p:nvSpPr>
          <p:cNvPr id="7" name="Text Placeholder 2"/>
          <p:cNvSpPr>
            <a:spLocks noGrp="1"/>
          </p:cNvSpPr>
          <p:nvPr>
            <p:ph type="body" idx="1"/>
          </p:nvPr>
        </p:nvSpPr>
        <p:spPr>
          <a:xfrm>
            <a:off x="913774" y="2367093"/>
            <a:ext cx="3298976" cy="576262"/>
          </a:xfrm>
        </p:spPr>
        <p:txBody>
          <a:bodyPr anchor="b">
            <a:noAutofit/>
          </a:bodyPr>
          <a:lstStyle>
            <a:lvl1pPr marL="0" indent="0" algn="ctr">
              <a:lnSpc>
                <a:spcPct val="85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smtClean="0"/>
              <a:t>Click to edit Master text styles</a:t>
            </a:r>
          </a:p>
        </p:txBody>
      </p:sp>
      <p:sp>
        <p:nvSpPr>
          <p:cNvPr id="8" name="Text Placeholder 3"/>
          <p:cNvSpPr>
            <a:spLocks noGrp="1"/>
          </p:cNvSpPr>
          <p:nvPr>
            <p:ph type="body" sz="half" idx="15"/>
          </p:nvPr>
        </p:nvSpPr>
        <p:spPr>
          <a:xfrm>
            <a:off x="913774" y="2943355"/>
            <a:ext cx="3298976" cy="2847845"/>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ltLang="zh-CN" smtClean="0"/>
              <a:t>Click to edit Master text styles</a:t>
            </a:r>
          </a:p>
        </p:txBody>
      </p:sp>
      <p:sp>
        <p:nvSpPr>
          <p:cNvPr id="9" name="Text Placeholder 4"/>
          <p:cNvSpPr>
            <a:spLocks noGrp="1"/>
          </p:cNvSpPr>
          <p:nvPr>
            <p:ph type="body" sz="quarter" idx="3"/>
          </p:nvPr>
        </p:nvSpPr>
        <p:spPr>
          <a:xfrm>
            <a:off x="4452389" y="2367093"/>
            <a:ext cx="3291521" cy="576262"/>
          </a:xfrm>
        </p:spPr>
        <p:txBody>
          <a:bodyPr anchor="b">
            <a:noAutofit/>
          </a:bodyPr>
          <a:lstStyle>
            <a:lvl1pPr marL="0" indent="0" algn="ctr">
              <a:lnSpc>
                <a:spcPct val="85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smtClean="0"/>
              <a:t>Click to edit Master text styles</a:t>
            </a:r>
          </a:p>
        </p:txBody>
      </p:sp>
      <p:sp>
        <p:nvSpPr>
          <p:cNvPr id="10" name="Text Placeholder 3"/>
          <p:cNvSpPr>
            <a:spLocks noGrp="1"/>
          </p:cNvSpPr>
          <p:nvPr>
            <p:ph type="body" sz="half" idx="16"/>
          </p:nvPr>
        </p:nvSpPr>
        <p:spPr>
          <a:xfrm>
            <a:off x="4441348" y="2943355"/>
            <a:ext cx="3303351" cy="2847845"/>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ltLang="zh-CN" smtClean="0"/>
              <a:t>Click to edit Master text styles</a:t>
            </a:r>
          </a:p>
        </p:txBody>
      </p:sp>
      <p:sp>
        <p:nvSpPr>
          <p:cNvPr id="11" name="Text Placeholder 4"/>
          <p:cNvSpPr>
            <a:spLocks noGrp="1"/>
          </p:cNvSpPr>
          <p:nvPr>
            <p:ph type="body" sz="quarter" idx="13"/>
          </p:nvPr>
        </p:nvSpPr>
        <p:spPr>
          <a:xfrm>
            <a:off x="7973298" y="2367093"/>
            <a:ext cx="3304928" cy="576262"/>
          </a:xfrm>
        </p:spPr>
        <p:txBody>
          <a:bodyPr anchor="b">
            <a:noAutofit/>
          </a:bodyPr>
          <a:lstStyle>
            <a:lvl1pPr marL="0" indent="0" algn="ctr">
              <a:lnSpc>
                <a:spcPct val="85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smtClean="0"/>
              <a:t>Click to edit Master text styles</a:t>
            </a:r>
          </a:p>
        </p:txBody>
      </p:sp>
      <p:sp>
        <p:nvSpPr>
          <p:cNvPr id="12" name="Text Placeholder 3"/>
          <p:cNvSpPr>
            <a:spLocks noGrp="1"/>
          </p:cNvSpPr>
          <p:nvPr>
            <p:ph type="body" sz="half" idx="17"/>
          </p:nvPr>
        </p:nvSpPr>
        <p:spPr>
          <a:xfrm>
            <a:off x="7973298" y="2943355"/>
            <a:ext cx="3304928" cy="2847845"/>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ltLang="zh-CN" smtClean="0"/>
              <a:t>Click to edit Master text styles</a:t>
            </a:r>
          </a:p>
        </p:txBody>
      </p:sp>
      <p:sp>
        <p:nvSpPr>
          <p:cNvPr id="3" name="Date Placeholder 2"/>
          <p:cNvSpPr>
            <a:spLocks noGrp="1"/>
          </p:cNvSpPr>
          <p:nvPr>
            <p:ph type="dt" sz="half" idx="10"/>
          </p:nvPr>
        </p:nvSpPr>
        <p:spPr/>
        <p:txBody>
          <a:bodyPr/>
          <a:lstStyle/>
          <a:p>
            <a:fld id="{48A87A34-81AB-432B-8DAE-1953F412C126}" type="datetimeFigureOut">
              <a:rPr lang="en-US" dirty="0"/>
              <a:pPr/>
              <a:t>3/28/2016</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pic>
        <p:nvPicPr>
          <p:cNvPr id="16" name="Picture 15" descr="Droplets-HD-Content-R1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30" name="Title 1"/>
          <p:cNvSpPr>
            <a:spLocks noGrp="1"/>
          </p:cNvSpPr>
          <p:nvPr>
            <p:ph type="title"/>
          </p:nvPr>
        </p:nvSpPr>
        <p:spPr>
          <a:xfrm>
            <a:off x="913774" y="610772"/>
            <a:ext cx="10364452" cy="1603922"/>
          </a:xfrm>
        </p:spPr>
        <p:txBody>
          <a:bodyPr/>
          <a:lstStyle/>
          <a:p>
            <a:r>
              <a:rPr lang="en-US" altLang="zh-CN" smtClean="0"/>
              <a:t>Click to edit Master title style</a:t>
            </a:r>
            <a:endParaRPr lang="en-US" dirty="0"/>
          </a:p>
        </p:txBody>
      </p:sp>
      <p:sp>
        <p:nvSpPr>
          <p:cNvPr id="19" name="Text Placeholder 2"/>
          <p:cNvSpPr>
            <a:spLocks noGrp="1"/>
          </p:cNvSpPr>
          <p:nvPr>
            <p:ph type="body" idx="1"/>
          </p:nvPr>
        </p:nvSpPr>
        <p:spPr>
          <a:xfrm>
            <a:off x="913774" y="4204820"/>
            <a:ext cx="3296409" cy="576262"/>
          </a:xfrm>
        </p:spPr>
        <p:txBody>
          <a:bodyPr anchor="b">
            <a:noAutofit/>
          </a:bodyPr>
          <a:lstStyle>
            <a:lvl1pPr marL="0" indent="0" algn="ctr">
              <a:lnSpc>
                <a:spcPct val="85000"/>
              </a:lnSpc>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smtClean="0"/>
              <a:t>Click to edit Master text styles</a:t>
            </a:r>
          </a:p>
        </p:txBody>
      </p:sp>
      <p:sp>
        <p:nvSpPr>
          <p:cNvPr id="20" name="Picture Placeholder 2"/>
          <p:cNvSpPr>
            <a:spLocks noGrp="1" noChangeAspect="1"/>
          </p:cNvSpPr>
          <p:nvPr>
            <p:ph type="pic" idx="15"/>
          </p:nvPr>
        </p:nvSpPr>
        <p:spPr>
          <a:xfrm>
            <a:off x="913774" y="2367093"/>
            <a:ext cx="3296409" cy="1524000"/>
          </a:xfrm>
          <a:prstGeom prst="roundRect">
            <a:avLst>
              <a:gd name="adj" fmla="val 9363"/>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ltLang="zh-CN" smtClean="0"/>
              <a:t>Drag picture to placeholder or click icon to add</a:t>
            </a:r>
            <a:endParaRPr lang="en-US" dirty="0"/>
          </a:p>
        </p:txBody>
      </p:sp>
      <p:sp>
        <p:nvSpPr>
          <p:cNvPr id="21" name="Text Placeholder 3"/>
          <p:cNvSpPr>
            <a:spLocks noGrp="1"/>
          </p:cNvSpPr>
          <p:nvPr>
            <p:ph type="body" sz="half" idx="18"/>
          </p:nvPr>
        </p:nvSpPr>
        <p:spPr>
          <a:xfrm>
            <a:off x="913774" y="4781082"/>
            <a:ext cx="3296409" cy="101011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ltLang="zh-CN" smtClean="0"/>
              <a:t>Click to edit Master text styles</a:t>
            </a:r>
          </a:p>
        </p:txBody>
      </p:sp>
      <p:sp>
        <p:nvSpPr>
          <p:cNvPr id="22" name="Text Placeholder 4"/>
          <p:cNvSpPr>
            <a:spLocks noGrp="1"/>
          </p:cNvSpPr>
          <p:nvPr>
            <p:ph type="body" sz="quarter" idx="3"/>
          </p:nvPr>
        </p:nvSpPr>
        <p:spPr>
          <a:xfrm>
            <a:off x="4442759" y="4204820"/>
            <a:ext cx="3301828" cy="576262"/>
          </a:xfrm>
        </p:spPr>
        <p:txBody>
          <a:bodyPr anchor="b">
            <a:noAutofit/>
          </a:bodyPr>
          <a:lstStyle>
            <a:lvl1pPr marL="0" indent="0" algn="ctr">
              <a:lnSpc>
                <a:spcPct val="85000"/>
              </a:lnSpc>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smtClean="0"/>
              <a:t>Click to edit Master text styles</a:t>
            </a:r>
          </a:p>
        </p:txBody>
      </p:sp>
      <p:sp>
        <p:nvSpPr>
          <p:cNvPr id="23" name="Picture Placeholder 2"/>
          <p:cNvSpPr>
            <a:spLocks noGrp="1" noChangeAspect="1"/>
          </p:cNvSpPr>
          <p:nvPr>
            <p:ph type="pic" idx="21"/>
          </p:nvPr>
        </p:nvSpPr>
        <p:spPr>
          <a:xfrm>
            <a:off x="4441348" y="2367093"/>
            <a:ext cx="3303352" cy="1524000"/>
          </a:xfrm>
          <a:prstGeom prst="roundRect">
            <a:avLst>
              <a:gd name="adj" fmla="val 8841"/>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ltLang="zh-CN" smtClean="0"/>
              <a:t>Drag picture to placeholder or click icon to add</a:t>
            </a:r>
            <a:endParaRPr lang="en-US" dirty="0"/>
          </a:p>
        </p:txBody>
      </p:sp>
      <p:sp>
        <p:nvSpPr>
          <p:cNvPr id="24" name="Text Placeholder 3"/>
          <p:cNvSpPr>
            <a:spLocks noGrp="1"/>
          </p:cNvSpPr>
          <p:nvPr>
            <p:ph type="body" sz="half" idx="19"/>
          </p:nvPr>
        </p:nvSpPr>
        <p:spPr>
          <a:xfrm>
            <a:off x="4441348" y="4781080"/>
            <a:ext cx="3303352" cy="1010119"/>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ltLang="zh-CN" smtClean="0"/>
              <a:t>Click to edit Master text styles</a:t>
            </a:r>
          </a:p>
        </p:txBody>
      </p:sp>
      <p:sp>
        <p:nvSpPr>
          <p:cNvPr id="25" name="Text Placeholder 4"/>
          <p:cNvSpPr>
            <a:spLocks noGrp="1"/>
          </p:cNvSpPr>
          <p:nvPr>
            <p:ph type="body" sz="quarter" idx="13"/>
          </p:nvPr>
        </p:nvSpPr>
        <p:spPr>
          <a:xfrm>
            <a:off x="7973298" y="4204820"/>
            <a:ext cx="3300681" cy="576262"/>
          </a:xfrm>
        </p:spPr>
        <p:txBody>
          <a:bodyPr anchor="b">
            <a:noAutofit/>
          </a:bodyPr>
          <a:lstStyle>
            <a:lvl1pPr marL="0" indent="0" algn="ctr">
              <a:lnSpc>
                <a:spcPct val="85000"/>
              </a:lnSpc>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smtClean="0"/>
              <a:t>Click to edit Master text styles</a:t>
            </a:r>
          </a:p>
        </p:txBody>
      </p:sp>
      <p:sp>
        <p:nvSpPr>
          <p:cNvPr id="26" name="Picture Placeholder 2"/>
          <p:cNvSpPr>
            <a:spLocks noGrp="1" noChangeAspect="1"/>
          </p:cNvSpPr>
          <p:nvPr>
            <p:ph type="pic" idx="22"/>
          </p:nvPr>
        </p:nvSpPr>
        <p:spPr>
          <a:xfrm>
            <a:off x="7973298" y="2367093"/>
            <a:ext cx="3304928" cy="1524000"/>
          </a:xfrm>
          <a:prstGeom prst="roundRect">
            <a:avLst>
              <a:gd name="adj" fmla="val 8841"/>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ltLang="zh-CN" smtClean="0"/>
              <a:t>Drag picture to placeholder or click icon to add</a:t>
            </a:r>
            <a:endParaRPr lang="en-US" dirty="0"/>
          </a:p>
        </p:txBody>
      </p:sp>
      <p:sp>
        <p:nvSpPr>
          <p:cNvPr id="27" name="Text Placeholder 3"/>
          <p:cNvSpPr>
            <a:spLocks noGrp="1"/>
          </p:cNvSpPr>
          <p:nvPr>
            <p:ph type="body" sz="half" idx="20"/>
          </p:nvPr>
        </p:nvSpPr>
        <p:spPr>
          <a:xfrm>
            <a:off x="7973173" y="4781078"/>
            <a:ext cx="3305053" cy="1010121"/>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ltLang="zh-CN" smtClean="0"/>
              <a:t>Click to edit Master text styles</a:t>
            </a:r>
          </a:p>
        </p:txBody>
      </p:sp>
      <p:sp>
        <p:nvSpPr>
          <p:cNvPr id="3" name="Date Placeholder 2"/>
          <p:cNvSpPr>
            <a:spLocks noGrp="1"/>
          </p:cNvSpPr>
          <p:nvPr>
            <p:ph type="dt" sz="half" idx="10"/>
          </p:nvPr>
        </p:nvSpPr>
        <p:spPr/>
        <p:txBody>
          <a:bodyPr/>
          <a:lstStyle/>
          <a:p>
            <a:fld id="{48A87A34-81AB-432B-8DAE-1953F412C126}" type="datetimeFigureOut">
              <a:rPr lang="en-US" dirty="0"/>
              <a:pPr/>
              <a:t>3/28/2016</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r>
              <a:rPr lang="en-US" altLang="zh-CN" smtClean="0"/>
              <a:t>Click to edit Master title style</a:t>
            </a:r>
            <a:endParaRPr lang="en-US" dirty="0"/>
          </a:p>
        </p:txBody>
      </p:sp>
      <p:sp>
        <p:nvSpPr>
          <p:cNvPr id="11" name="Vertical Text Placeholder 2"/>
          <p:cNvSpPr>
            <a:spLocks noGrp="1"/>
          </p:cNvSpPr>
          <p:nvPr>
            <p:ph type="body" orient="vert" sz="quarter" idx="13"/>
          </p:nvPr>
        </p:nvSpPr>
        <p:spPr>
          <a:xfrm>
            <a:off x="913775" y="2367093"/>
            <a:ext cx="10364452" cy="3424107"/>
          </a:xfrm>
        </p:spPr>
        <p:txBody>
          <a:bodyPr vert="eaVert"/>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pPr/>
              <a:t>3/28/2016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pic>
        <p:nvPicPr>
          <p:cNvPr id="9" name="Picture 8" descr="Droplets-HD-Content-R1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2" name="Vertical Title 1"/>
          <p:cNvSpPr>
            <a:spLocks noGrp="1"/>
          </p:cNvSpPr>
          <p:nvPr>
            <p:ph type="title" orient="vert"/>
          </p:nvPr>
        </p:nvSpPr>
        <p:spPr>
          <a:xfrm>
            <a:off x="8724900" y="609601"/>
            <a:ext cx="2553326" cy="5181599"/>
          </a:xfrm>
        </p:spPr>
        <p:txBody>
          <a:bodyPr vert="eaVert"/>
          <a:lstStyle>
            <a:lvl1pPr algn="l">
              <a:defRPr/>
            </a:lvl1pPr>
          </a:lstStyle>
          <a:p>
            <a:r>
              <a:rPr lang="en-US" altLang="zh-CN" smtClean="0"/>
              <a:t>Click to edit Master title style</a:t>
            </a:r>
            <a:endParaRPr lang="en-US" dirty="0"/>
          </a:p>
        </p:txBody>
      </p:sp>
      <p:sp>
        <p:nvSpPr>
          <p:cNvPr id="8" name="Vertical Text Placeholder 2"/>
          <p:cNvSpPr>
            <a:spLocks noGrp="1"/>
          </p:cNvSpPr>
          <p:nvPr>
            <p:ph type="body" orient="vert" sz="quarter" idx="13"/>
          </p:nvPr>
        </p:nvSpPr>
        <p:spPr>
          <a:xfrm>
            <a:off x="913775" y="609601"/>
            <a:ext cx="7658724" cy="5181599"/>
          </a:xfrm>
        </p:spPr>
        <p:txBody>
          <a:bodyPr vert="eaVert"/>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pPr/>
              <a:t>3/28/2016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3" name="Picture 2" descr="Droplets-HD-Content-R1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r>
              <a:rPr lang="en-US" altLang="zh-CN" smtClean="0"/>
              <a:t>Click to edit Master title style</a:t>
            </a:r>
            <a:endParaRPr lang="en-US" dirty="0"/>
          </a:p>
        </p:txBody>
      </p:sp>
      <p:sp>
        <p:nvSpPr>
          <p:cNvPr id="12" name="Content Placeholder 2"/>
          <p:cNvSpPr>
            <a:spLocks noGrp="1"/>
          </p:cNvSpPr>
          <p:nvPr>
            <p:ph sz="quarter" idx="13"/>
          </p:nvPr>
        </p:nvSpPr>
        <p:spPr>
          <a:xfrm>
            <a:off x="913774" y="2367092"/>
            <a:ext cx="10363826" cy="3424107"/>
          </a:xfrm>
        </p:spPr>
        <p:txBody>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pPr/>
              <a:t>3/28/2016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9" name="Picture 8" descr="Droplets-HD-Content-R1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4" y="828563"/>
            <a:ext cx="10351752" cy="2736819"/>
          </a:xfrm>
        </p:spPr>
        <p:txBody>
          <a:bodyPr anchor="b">
            <a:normAutofit/>
          </a:bodyPr>
          <a:lstStyle>
            <a:lvl1pPr>
              <a:defRPr sz="4000"/>
            </a:lvl1pPr>
          </a:lstStyle>
          <a:p>
            <a:r>
              <a:rPr lang="en-US" altLang="zh-CN" smtClean="0"/>
              <a:t>Click to edit Master title style</a:t>
            </a:r>
            <a:endParaRPr lang="en-US" dirty="0"/>
          </a:p>
        </p:txBody>
      </p:sp>
      <p:sp>
        <p:nvSpPr>
          <p:cNvPr id="3" name="Text Placeholder 2"/>
          <p:cNvSpPr>
            <a:spLocks noGrp="1"/>
          </p:cNvSpPr>
          <p:nvPr>
            <p:ph type="body" idx="1"/>
          </p:nvPr>
        </p:nvSpPr>
        <p:spPr>
          <a:xfrm>
            <a:off x="913774" y="3657457"/>
            <a:ext cx="10351752" cy="1368183"/>
          </a:xfrm>
        </p:spPr>
        <p:txBody>
          <a:bodyPr>
            <a:normAutofit/>
          </a:bodyPr>
          <a:lstStyle>
            <a:lvl1pPr marL="0" indent="0" algn="ctr">
              <a:buNone/>
              <a:defRPr sz="2000">
                <a:solidFill>
                  <a:schemeClr val="bg1">
                    <a:lumMod val="50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ltLang="zh-CN" smtClean="0"/>
              <a:t>Click to edit Master text styles</a:t>
            </a:r>
          </a:p>
        </p:txBody>
      </p:sp>
      <p:sp>
        <p:nvSpPr>
          <p:cNvPr id="4" name="Date Placeholder 3"/>
          <p:cNvSpPr>
            <a:spLocks noGrp="1"/>
          </p:cNvSpPr>
          <p:nvPr>
            <p:ph type="dt" sz="half" idx="10"/>
          </p:nvPr>
        </p:nvSpPr>
        <p:spPr/>
        <p:txBody>
          <a:bodyPr/>
          <a:lstStyle/>
          <a:p>
            <a:fld id="{48A87A34-81AB-432B-8DAE-1953F412C126}" type="datetimeFigureOut">
              <a:rPr lang="en-US" dirty="0"/>
              <a:pPr/>
              <a:t>3/28/2016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pic>
        <p:nvPicPr>
          <p:cNvPr id="10" name="Picture 9" descr="Droplets-HD-Content-R1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14" name="Title 1"/>
          <p:cNvSpPr>
            <a:spLocks noGrp="1"/>
          </p:cNvSpPr>
          <p:nvPr>
            <p:ph type="title"/>
          </p:nvPr>
        </p:nvSpPr>
        <p:spPr>
          <a:xfrm>
            <a:off x="913775" y="618517"/>
            <a:ext cx="10364451" cy="1596177"/>
          </a:xfrm>
        </p:spPr>
        <p:txBody>
          <a:bodyPr/>
          <a:lstStyle/>
          <a:p>
            <a:r>
              <a:rPr lang="en-US" altLang="zh-CN" smtClean="0"/>
              <a:t>Click to edit Master title style</a:t>
            </a:r>
            <a:endParaRPr lang="en-US" dirty="0"/>
          </a:p>
        </p:txBody>
      </p:sp>
      <p:sp>
        <p:nvSpPr>
          <p:cNvPr id="12" name="Content Placeholder 2"/>
          <p:cNvSpPr>
            <a:spLocks noGrp="1"/>
          </p:cNvSpPr>
          <p:nvPr>
            <p:ph sz="quarter" idx="13"/>
          </p:nvPr>
        </p:nvSpPr>
        <p:spPr>
          <a:xfrm>
            <a:off x="913774" y="2367092"/>
            <a:ext cx="5106026" cy="3424107"/>
          </a:xfrm>
        </p:spPr>
        <p:txBody>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en-US" dirty="0"/>
          </a:p>
        </p:txBody>
      </p:sp>
      <p:sp>
        <p:nvSpPr>
          <p:cNvPr id="13" name="Content Placeholder 3"/>
          <p:cNvSpPr>
            <a:spLocks noGrp="1"/>
          </p:cNvSpPr>
          <p:nvPr>
            <p:ph sz="quarter" idx="14"/>
          </p:nvPr>
        </p:nvSpPr>
        <p:spPr>
          <a:xfrm>
            <a:off x="6172200" y="2367092"/>
            <a:ext cx="5105400" cy="3424107"/>
          </a:xfrm>
        </p:spPr>
        <p:txBody>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en-US" dirty="0"/>
          </a:p>
        </p:txBody>
      </p:sp>
      <p:sp>
        <p:nvSpPr>
          <p:cNvPr id="5" name="Date Placeholder 4"/>
          <p:cNvSpPr>
            <a:spLocks noGrp="1"/>
          </p:cNvSpPr>
          <p:nvPr>
            <p:ph type="dt" sz="half" idx="10"/>
          </p:nvPr>
        </p:nvSpPr>
        <p:spPr/>
        <p:txBody>
          <a:bodyPr/>
          <a:lstStyle/>
          <a:p>
            <a:fld id="{48A87A34-81AB-432B-8DAE-1953F412C126}" type="datetimeFigureOut">
              <a:rPr lang="en-US" dirty="0"/>
              <a:pPr/>
              <a:t>3/28/2016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pic>
        <p:nvPicPr>
          <p:cNvPr id="15" name="Picture 14" descr="Droplets-HD-Content-R1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14" name="Title 1"/>
          <p:cNvSpPr>
            <a:spLocks noGrp="1"/>
          </p:cNvSpPr>
          <p:nvPr>
            <p:ph type="title"/>
          </p:nvPr>
        </p:nvSpPr>
        <p:spPr>
          <a:xfrm>
            <a:off x="913775" y="618517"/>
            <a:ext cx="10364451" cy="1596177"/>
          </a:xfrm>
        </p:spPr>
        <p:txBody>
          <a:bodyPr/>
          <a:lstStyle/>
          <a:p>
            <a:r>
              <a:rPr lang="en-US" altLang="zh-CN" smtClean="0"/>
              <a:t>Click to edit Master title style</a:t>
            </a:r>
            <a:endParaRPr lang="en-US" dirty="0"/>
          </a:p>
        </p:txBody>
      </p:sp>
      <p:sp>
        <p:nvSpPr>
          <p:cNvPr id="3" name="Text Placeholder 2"/>
          <p:cNvSpPr>
            <a:spLocks noGrp="1"/>
          </p:cNvSpPr>
          <p:nvPr>
            <p:ph type="body" idx="1"/>
          </p:nvPr>
        </p:nvSpPr>
        <p:spPr>
          <a:xfrm>
            <a:off x="1146328" y="2371018"/>
            <a:ext cx="4873474" cy="679994"/>
          </a:xfrm>
        </p:spPr>
        <p:txBody>
          <a:bodyPr anchor="b">
            <a:noAutofit/>
          </a:bodyPr>
          <a:lstStyle>
            <a:lvl1pPr marL="0" indent="0">
              <a:lnSpc>
                <a:spcPct val="85000"/>
              </a:lnSpc>
              <a:buNone/>
              <a:defRPr sz="26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smtClean="0"/>
              <a:t>Click to edit Master text styles</a:t>
            </a:r>
          </a:p>
        </p:txBody>
      </p:sp>
      <p:sp>
        <p:nvSpPr>
          <p:cNvPr id="12" name="Content Placeholder 3"/>
          <p:cNvSpPr>
            <a:spLocks noGrp="1"/>
          </p:cNvSpPr>
          <p:nvPr>
            <p:ph sz="quarter" idx="13"/>
          </p:nvPr>
        </p:nvSpPr>
        <p:spPr>
          <a:xfrm>
            <a:off x="913774" y="3051012"/>
            <a:ext cx="5106027" cy="2740187"/>
          </a:xfrm>
        </p:spPr>
        <p:txBody>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en-US" dirty="0"/>
          </a:p>
        </p:txBody>
      </p:sp>
      <p:sp>
        <p:nvSpPr>
          <p:cNvPr id="5" name="Text Placeholder 4"/>
          <p:cNvSpPr>
            <a:spLocks noGrp="1"/>
          </p:cNvSpPr>
          <p:nvPr>
            <p:ph type="body" sz="quarter" idx="3"/>
          </p:nvPr>
        </p:nvSpPr>
        <p:spPr>
          <a:xfrm>
            <a:off x="6396423" y="2371018"/>
            <a:ext cx="4881804" cy="679994"/>
          </a:xfrm>
        </p:spPr>
        <p:txBody>
          <a:bodyPr anchor="b">
            <a:noAutofit/>
          </a:bodyPr>
          <a:lstStyle>
            <a:lvl1pPr marL="0" indent="0">
              <a:lnSpc>
                <a:spcPct val="85000"/>
              </a:lnSpc>
              <a:buNone/>
              <a:defRPr sz="26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smtClean="0"/>
              <a:t>Click to edit Master text styles</a:t>
            </a:r>
          </a:p>
        </p:txBody>
      </p:sp>
      <p:sp>
        <p:nvSpPr>
          <p:cNvPr id="13" name="Content Placeholder 5"/>
          <p:cNvSpPr>
            <a:spLocks noGrp="1"/>
          </p:cNvSpPr>
          <p:nvPr>
            <p:ph sz="quarter" idx="14"/>
          </p:nvPr>
        </p:nvSpPr>
        <p:spPr>
          <a:xfrm>
            <a:off x="6172200" y="3051012"/>
            <a:ext cx="5105401" cy="2740187"/>
          </a:xfrm>
        </p:spPr>
        <p:txBody>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en-US" dirty="0"/>
          </a:p>
        </p:txBody>
      </p:sp>
      <p:sp>
        <p:nvSpPr>
          <p:cNvPr id="7" name="Date Placeholder 6"/>
          <p:cNvSpPr>
            <a:spLocks noGrp="1"/>
          </p:cNvSpPr>
          <p:nvPr>
            <p:ph type="dt" sz="half" idx="10"/>
          </p:nvPr>
        </p:nvSpPr>
        <p:spPr/>
        <p:txBody>
          <a:bodyPr/>
          <a:lstStyle/>
          <a:p>
            <a:fld id="{48A87A34-81AB-432B-8DAE-1953F412C126}" type="datetimeFigureOut">
              <a:rPr lang="en-US" dirty="0"/>
              <a:pPr/>
              <a:t>3/28/2016</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r>
              <a:rPr lang="en-US" altLang="zh-CN" smtClean="0"/>
              <a:t>Click to edit Master title style</a:t>
            </a:r>
            <a:endParaRPr lang="en-US" dirty="0"/>
          </a:p>
        </p:txBody>
      </p:sp>
      <p:sp>
        <p:nvSpPr>
          <p:cNvPr id="3" name="Date Placeholder 2"/>
          <p:cNvSpPr>
            <a:spLocks noGrp="1"/>
          </p:cNvSpPr>
          <p:nvPr>
            <p:ph type="dt" sz="half" idx="10"/>
          </p:nvPr>
        </p:nvSpPr>
        <p:spPr/>
        <p:txBody>
          <a:bodyPr/>
          <a:lstStyle/>
          <a:p>
            <a:fld id="{48A87A34-81AB-432B-8DAE-1953F412C126}" type="datetimeFigureOut">
              <a:rPr lang="en-US" dirty="0"/>
              <a:pPr/>
              <a:t>3/28/2016</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7" name="Picture 6" descr="Droplets-HD-Content-R1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2" name="Date Placeholder 1"/>
          <p:cNvSpPr>
            <a:spLocks noGrp="1"/>
          </p:cNvSpPr>
          <p:nvPr>
            <p:ph type="dt" sz="half" idx="10"/>
          </p:nvPr>
        </p:nvSpPr>
        <p:spPr/>
        <p:txBody>
          <a:bodyPr/>
          <a:lstStyle/>
          <a:p>
            <a:fld id="{48A87A34-81AB-432B-8DAE-1953F412C126}" type="datetimeFigureOut">
              <a:rPr lang="en-US" dirty="0"/>
              <a:pPr/>
              <a:t>3/28/2016</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pic>
        <p:nvPicPr>
          <p:cNvPr id="11" name="Picture 10" descr="Droplets-HD-Content-R1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5" y="609600"/>
            <a:ext cx="3935688" cy="2023252"/>
          </a:xfrm>
        </p:spPr>
        <p:txBody>
          <a:bodyPr anchor="b"/>
          <a:lstStyle>
            <a:lvl1pPr algn="ctr">
              <a:defRPr sz="3200"/>
            </a:lvl1pPr>
          </a:lstStyle>
          <a:p>
            <a:r>
              <a:rPr lang="en-US" altLang="zh-CN" smtClean="0"/>
              <a:t>Click to edit Master title style</a:t>
            </a:r>
            <a:endParaRPr lang="en-US" dirty="0"/>
          </a:p>
        </p:txBody>
      </p:sp>
      <p:sp>
        <p:nvSpPr>
          <p:cNvPr id="10" name="Content Placeholder 2"/>
          <p:cNvSpPr>
            <a:spLocks noGrp="1"/>
          </p:cNvSpPr>
          <p:nvPr>
            <p:ph sz="quarter" idx="13"/>
          </p:nvPr>
        </p:nvSpPr>
        <p:spPr>
          <a:xfrm>
            <a:off x="5078062" y="609600"/>
            <a:ext cx="6200163" cy="5181599"/>
          </a:xfrm>
        </p:spPr>
        <p:txBody>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en-US" dirty="0"/>
          </a:p>
        </p:txBody>
      </p:sp>
      <p:sp>
        <p:nvSpPr>
          <p:cNvPr id="4" name="Text Placeholder 3"/>
          <p:cNvSpPr>
            <a:spLocks noGrp="1"/>
          </p:cNvSpPr>
          <p:nvPr>
            <p:ph type="body" sz="half" idx="2"/>
          </p:nvPr>
        </p:nvSpPr>
        <p:spPr>
          <a:xfrm>
            <a:off x="913774" y="2632852"/>
            <a:ext cx="3935689" cy="3158348"/>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ltLang="zh-CN" smtClean="0"/>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pPr/>
              <a:t>3/28/2016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10" name="Picture 9" descr="Droplets-HD-Content-R1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4" y="609600"/>
            <a:ext cx="5934969" cy="2023254"/>
          </a:xfrm>
        </p:spPr>
        <p:txBody>
          <a:bodyPr anchor="b"/>
          <a:lstStyle>
            <a:lvl1pPr algn="ctr">
              <a:defRPr sz="3200"/>
            </a:lvl1pPr>
          </a:lstStyle>
          <a:p>
            <a:r>
              <a:rPr lang="en-US" altLang="zh-CN" smtClean="0"/>
              <a:t>Click to edit Master title style</a:t>
            </a:r>
            <a:endParaRPr lang="en-US" dirty="0"/>
          </a:p>
        </p:txBody>
      </p:sp>
      <p:sp>
        <p:nvSpPr>
          <p:cNvPr id="3" name="Picture Placeholder 2"/>
          <p:cNvSpPr>
            <a:spLocks noGrp="1" noChangeAspect="1"/>
          </p:cNvSpPr>
          <p:nvPr>
            <p:ph type="pic" idx="1"/>
          </p:nvPr>
        </p:nvSpPr>
        <p:spPr>
          <a:xfrm>
            <a:off x="7424803" y="609601"/>
            <a:ext cx="3255358" cy="5181600"/>
          </a:xfrm>
          <a:prstGeom prst="roundRect">
            <a:avLst>
              <a:gd name="adj" fmla="val 4943"/>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zh-CN" smtClean="0"/>
              <a:t>Drag picture to placeholder or click icon to add</a:t>
            </a:r>
            <a:endParaRPr lang="en-US" dirty="0"/>
          </a:p>
        </p:txBody>
      </p:sp>
      <p:sp>
        <p:nvSpPr>
          <p:cNvPr id="4" name="Text Placeholder 3"/>
          <p:cNvSpPr>
            <a:spLocks noGrp="1"/>
          </p:cNvSpPr>
          <p:nvPr>
            <p:ph type="body" sz="half" idx="2"/>
          </p:nvPr>
        </p:nvSpPr>
        <p:spPr>
          <a:xfrm>
            <a:off x="913794" y="2632852"/>
            <a:ext cx="5934949" cy="3158347"/>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ltLang="zh-CN" smtClean="0"/>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pPr/>
              <a:t>3/28/2016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pic>
        <p:nvPicPr>
          <p:cNvPr id="1026" name="Picture 2" descr="\\DROBO-FS\QuickDrops\JB\PPTX NG\Droplets\LightingOverlay.png"/>
          <p:cNvPicPr>
            <a:picLocks noChangeAspect="1" noChangeArrowheads="1"/>
          </p:cNvPicPr>
          <p:nvPr/>
        </p:nvPicPr>
        <p:blipFill>
          <a:blip r:embed="rId19">
            <a:alphaModFix/>
            <a:extLst>
              <a:ext uri="{28A0092B-C50C-407E-A947-70E740481C1C}">
                <a14:useLocalDpi xmlns:a14="http://schemas.microsoft.com/office/drawing/2010/main" xmlns="" val="0"/>
              </a:ext>
            </a:extLst>
          </a:blip>
          <a:srcRect/>
          <a:stretch>
            <a:fillRect/>
          </a:stretch>
        </p:blipFill>
        <p:spPr bwMode="auto">
          <a:xfrm>
            <a:off x="0" y="-1"/>
            <a:ext cx="12192003" cy="6858001"/>
          </a:xfrm>
          <a:prstGeom prst="rect">
            <a:avLst/>
          </a:prstGeom>
          <a:noFill/>
          <a:extLst>
            <a:ext uri="{909E8E84-426E-40DD-AFC4-6F175D3DCCD1}">
              <a14:hiddenFill xmlns:a14="http://schemas.microsoft.com/office/drawing/2010/main" xmlns="">
                <a:solidFill>
                  <a:srgbClr val="FFFFFF"/>
                </a:solidFill>
              </a14:hiddenFill>
            </a:ext>
          </a:extLst>
        </p:spPr>
      </p:pic>
      <p:sp>
        <p:nvSpPr>
          <p:cNvPr id="2" name="Title Placeholder 1"/>
          <p:cNvSpPr>
            <a:spLocks noGrp="1"/>
          </p:cNvSpPr>
          <p:nvPr>
            <p:ph type="title"/>
          </p:nvPr>
        </p:nvSpPr>
        <p:spPr>
          <a:xfrm>
            <a:off x="913775" y="618517"/>
            <a:ext cx="10364451" cy="1596177"/>
          </a:xfrm>
          <a:prstGeom prst="rect">
            <a:avLst/>
          </a:prstGeom>
        </p:spPr>
        <p:txBody>
          <a:bodyPr vert="horz" lIns="91440" tIns="45720" rIns="91440" bIns="45720" rtlCol="0" anchor="ctr">
            <a:normAutofit/>
          </a:bodyPr>
          <a:lstStyle/>
          <a:p>
            <a:r>
              <a:rPr lang="en-US" altLang="zh-CN" smtClean="0"/>
              <a:t>Click to edit Master title style</a:t>
            </a:r>
            <a:endParaRPr lang="en-US" dirty="0"/>
          </a:p>
        </p:txBody>
      </p:sp>
      <p:sp>
        <p:nvSpPr>
          <p:cNvPr id="3" name="Text Placeholder 2"/>
          <p:cNvSpPr>
            <a:spLocks noGrp="1"/>
          </p:cNvSpPr>
          <p:nvPr>
            <p:ph type="body" idx="1"/>
          </p:nvPr>
        </p:nvSpPr>
        <p:spPr>
          <a:xfrm>
            <a:off x="913775" y="2367093"/>
            <a:ext cx="10364452" cy="3424107"/>
          </a:xfrm>
          <a:prstGeom prst="rect">
            <a:avLst/>
          </a:prstGeom>
        </p:spPr>
        <p:txBody>
          <a:bodyPr vert="horz" lIns="91440" tIns="45720" rIns="91440" bIns="45720" rtlCol="0">
            <a:normAutofit/>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en-US" dirty="0"/>
          </a:p>
        </p:txBody>
      </p:sp>
      <p:sp>
        <p:nvSpPr>
          <p:cNvPr id="4" name="Date Placeholder 3"/>
          <p:cNvSpPr>
            <a:spLocks noGrp="1"/>
          </p:cNvSpPr>
          <p:nvPr>
            <p:ph type="dt" sz="half" idx="2"/>
          </p:nvPr>
        </p:nvSpPr>
        <p:spPr>
          <a:xfrm>
            <a:off x="7678737" y="5883275"/>
            <a:ext cx="2743200" cy="365125"/>
          </a:xfrm>
          <a:prstGeom prst="rect">
            <a:avLst/>
          </a:prstGeom>
        </p:spPr>
        <p:txBody>
          <a:bodyPr vert="horz" lIns="91440" tIns="45720" rIns="91440" bIns="45720" rtlCol="0" anchor="ctr"/>
          <a:lstStyle>
            <a:lvl1pPr algn="r">
              <a:defRPr sz="1000">
                <a:solidFill>
                  <a:schemeClr val="tx1"/>
                </a:solidFill>
              </a:defRPr>
            </a:lvl1pPr>
          </a:lstStyle>
          <a:p>
            <a:fld id="{48A87A34-81AB-432B-8DAE-1953F412C126}" type="datetimeFigureOut">
              <a:rPr lang="en-US" dirty="0"/>
              <a:pPr/>
              <a:t>3/28/2016</a:t>
            </a:fld>
            <a:endParaRPr lang="en-US" dirty="0"/>
          </a:p>
        </p:txBody>
      </p:sp>
      <p:sp>
        <p:nvSpPr>
          <p:cNvPr id="5" name="Footer Placeholder 4"/>
          <p:cNvSpPr>
            <a:spLocks noGrp="1"/>
          </p:cNvSpPr>
          <p:nvPr>
            <p:ph type="ftr" sz="quarter" idx="3"/>
          </p:nvPr>
        </p:nvSpPr>
        <p:spPr>
          <a:xfrm>
            <a:off x="913774" y="5883275"/>
            <a:ext cx="6672887" cy="365125"/>
          </a:xfrm>
          <a:prstGeom prst="rect">
            <a:avLst/>
          </a:prstGeom>
        </p:spPr>
        <p:txBody>
          <a:bodyPr vert="horz" lIns="91440" tIns="45720" rIns="91440" bIns="45720" rtlCol="0" anchor="ctr"/>
          <a:lstStyle>
            <a:lvl1pPr algn="l">
              <a:defRPr sz="1000">
                <a:solidFill>
                  <a:schemeClr val="tx1"/>
                </a:solidFill>
              </a:defRPr>
            </a:lvl1pPr>
          </a:lstStyle>
          <a:p>
            <a:endParaRPr lang="en-US" dirty="0"/>
          </a:p>
        </p:txBody>
      </p:sp>
      <p:sp>
        <p:nvSpPr>
          <p:cNvPr id="6" name="Slide Number Placeholder 5"/>
          <p:cNvSpPr>
            <a:spLocks noGrp="1"/>
          </p:cNvSpPr>
          <p:nvPr>
            <p:ph type="sldNum" sz="quarter" idx="4"/>
          </p:nvPr>
        </p:nvSpPr>
        <p:spPr>
          <a:xfrm>
            <a:off x="10514011" y="5883275"/>
            <a:ext cx="764215" cy="365125"/>
          </a:xfrm>
          <a:prstGeom prst="rect">
            <a:avLst/>
          </a:prstGeom>
        </p:spPr>
        <p:txBody>
          <a:bodyPr vert="horz" lIns="91440" tIns="45720" rIns="91440" bIns="45720" rtlCol="0" anchor="ctr"/>
          <a:lstStyle>
            <a:lvl1pPr algn="r">
              <a:defRPr sz="1000">
                <a:solidFill>
                  <a:schemeClr val="tx1"/>
                </a:solidFill>
              </a:defRPr>
            </a:lvl1pPr>
          </a:lstStyle>
          <a:p>
            <a:fld id="{6D22F896-40B5-4ADD-8801-0D06FADFA09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60" r:id="rId10"/>
    <p:sldLayoutId id="2147483661" r:id="rId11"/>
    <p:sldLayoutId id="2147483666" r:id="rId12"/>
    <p:sldLayoutId id="2147483663" r:id="rId13"/>
    <p:sldLayoutId id="2147483667" r:id="rId14"/>
    <p:sldLayoutId id="2147483668" r:id="rId15"/>
    <p:sldLayoutId id="2147483658" r:id="rId16"/>
    <p:sldLayoutId id="2147483659" r:id="rId17"/>
  </p:sldLayoutIdLst>
  <p:txStyles>
    <p:titleStyle>
      <a:lvl1pPr algn="ctr" defTabSz="914400" rtl="0" eaLnBrk="1" latinLnBrk="0" hangingPunct="1">
        <a:lnSpc>
          <a:spcPct val="90000"/>
        </a:lnSpc>
        <a:spcBef>
          <a:spcPct val="0"/>
        </a:spcBef>
        <a:buNone/>
        <a:defRPr sz="3600" kern="1200" cap="all" baseline="0">
          <a:solidFill>
            <a:schemeClr val="tx1"/>
          </a:solidFill>
          <a:effectLst/>
          <a:latin typeface="+mj-lt"/>
          <a:ea typeface="+mj-ea"/>
          <a:cs typeface="+mj-cs"/>
        </a:defRPr>
      </a:lvl1pPr>
    </p:titleStyle>
    <p:bodyStyle>
      <a:lvl1pPr marL="228600" indent="-228600" algn="l" defTabSz="914400" rtl="0" eaLnBrk="1" latinLnBrk="0" hangingPunct="1">
        <a:lnSpc>
          <a:spcPct val="120000"/>
        </a:lnSpc>
        <a:spcBef>
          <a:spcPts val="1000"/>
        </a:spcBef>
        <a:buClr>
          <a:schemeClr val="tx1"/>
        </a:buClr>
        <a:buFont typeface="Arial" panose="020B0604020202020204" pitchFamily="34" charset="0"/>
        <a:buChar char="•"/>
        <a:defRPr sz="2000" kern="1200" cap="all" baseline="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tx1"/>
        </a:buClr>
        <a:buFont typeface="Arial" panose="020B0604020202020204" pitchFamily="34" charset="0"/>
        <a:buChar char="•"/>
        <a:defRPr sz="1800" kern="1200" cap="all" baseline="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tx1"/>
        </a:buClr>
        <a:buFont typeface="Arial" panose="020B0604020202020204" pitchFamily="34" charset="0"/>
        <a:buChar char="•"/>
        <a:defRPr sz="1600" kern="1200" cap="all" baseline="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2.xml"/><Relationship Id="rId1" Type="http://schemas.openxmlformats.org/officeDocument/2006/relationships/vmlDrawing" Target="../drawings/vmlDrawing2.v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http://www.wosign.com/support/images/emailcert-1.gif" TargetMode="External"/><Relationship Id="rId2" Type="http://schemas.openxmlformats.org/officeDocument/2006/relationships/image" Target="../media/image22.gif"/><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http://www.wosign.com/support/images/emailcert-2.gif" TargetMode="External"/><Relationship Id="rId2" Type="http://schemas.openxmlformats.org/officeDocument/2006/relationships/image" Target="../media/image23.gif"/><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http://www.wosign.com/support/images/emailcert-3.gif" TargetMode="External"/><Relationship Id="rId2" Type="http://schemas.openxmlformats.org/officeDocument/2006/relationships/image" Target="../media/image24.gif"/><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http://www.wosign.com/support/images/emailcert-4.gif" TargetMode="External"/><Relationship Id="rId2" Type="http://schemas.openxmlformats.org/officeDocument/2006/relationships/image" Target="../media/image25.gi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http://www.wosign.com/support/images/emailcert-5.gif" TargetMode="External"/><Relationship Id="rId2" Type="http://schemas.openxmlformats.org/officeDocument/2006/relationships/image" Target="../media/image26.gif"/><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http://www.wosign.com/support/images/emailcert-6.gif" TargetMode="External"/><Relationship Id="rId2" Type="http://schemas.openxmlformats.org/officeDocument/2006/relationships/image" Target="../media/image27.gif"/><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http://www.wosign.com/support/images/emailcert-93.gif" TargetMode="External"/><Relationship Id="rId2" Type="http://schemas.openxmlformats.org/officeDocument/2006/relationships/image" Target="../media/image28.gif"/><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http://www.wosign.com/support/images/emailcert-94.gif" TargetMode="External"/><Relationship Id="rId2" Type="http://schemas.openxmlformats.org/officeDocument/2006/relationships/image" Target="../media/image29.gif"/><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http://www.wosign.com/support/images/mail_tampered.gif" TargetMode="External"/><Relationship Id="rId2" Type="http://schemas.openxmlformats.org/officeDocument/2006/relationships/image" Target="../media/image30.gi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zh-CN" altLang="en-US" b="1" dirty="0"/>
              <a:t>第</a:t>
            </a:r>
            <a:r>
              <a:rPr lang="en-US" b="1" dirty="0"/>
              <a:t>3</a:t>
            </a:r>
            <a:r>
              <a:rPr lang="zh-CN" altLang="en-US" b="1" dirty="0"/>
              <a:t>章 </a:t>
            </a:r>
            <a:r>
              <a:rPr lang="zh-CN" altLang="en-US" b="1" dirty="0" smtClean="0"/>
              <a:t/>
            </a:r>
            <a:br>
              <a:rPr lang="zh-CN" altLang="en-US" b="1" dirty="0" smtClean="0"/>
            </a:br>
            <a:r>
              <a:rPr lang="zh-CN" altLang="en-US" b="1" dirty="0" smtClean="0"/>
              <a:t>数据</a:t>
            </a:r>
            <a:r>
              <a:rPr lang="zh-CN" altLang="en-US" b="1" dirty="0"/>
              <a:t>加密</a:t>
            </a:r>
            <a:r>
              <a:rPr lang="en-US" dirty="0"/>
              <a:t/>
            </a:r>
            <a:br>
              <a:rPr lang="en-US" dirty="0"/>
            </a:br>
            <a:endParaRPr lang="en-US" dirty="0"/>
          </a:p>
        </p:txBody>
      </p:sp>
      <p:sp>
        <p:nvSpPr>
          <p:cNvPr id="3" name="Subtitle 2"/>
          <p:cNvSpPr>
            <a:spLocks noGrp="1"/>
          </p:cNvSpPr>
          <p:nvPr>
            <p:ph type="subTitle" idx="1"/>
          </p:nvPr>
        </p:nvSpPr>
        <p:spPr/>
        <p:txBody>
          <a:bodyPr/>
          <a:lstStyle/>
          <a:p>
            <a:endParaRPr lang="en-US"/>
          </a:p>
        </p:txBody>
      </p:sp>
    </p:spTree>
    <p:extLst>
      <p:ext uri="{BB962C8B-B14F-4D97-AF65-F5344CB8AC3E}">
        <p14:creationId xmlns:p14="http://schemas.microsoft.com/office/powerpoint/2010/main" xmlns="" val="73634178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3.2 </a:t>
            </a:r>
            <a:r>
              <a:rPr lang="zh-CN" altLang="en-US" b="1" dirty="0"/>
              <a:t>对称加密技术</a:t>
            </a:r>
            <a:r>
              <a:rPr lang="en-US" dirty="0"/>
              <a:t/>
            </a:r>
            <a:br>
              <a:rPr lang="en-US" dirty="0"/>
            </a:br>
            <a:endParaRPr lang="en-US" dirty="0"/>
          </a:p>
        </p:txBody>
      </p:sp>
      <p:sp>
        <p:nvSpPr>
          <p:cNvPr id="3" name="Content Placeholder 2"/>
          <p:cNvSpPr>
            <a:spLocks noGrp="1"/>
          </p:cNvSpPr>
          <p:nvPr>
            <p:ph sz="quarter" idx="13"/>
          </p:nvPr>
        </p:nvSpPr>
        <p:spPr/>
        <p:txBody>
          <a:bodyPr/>
          <a:lstStyle/>
          <a:p>
            <a:r>
              <a:rPr lang="en-US" b="1" dirty="0"/>
              <a:t>3.2.1 </a:t>
            </a:r>
            <a:r>
              <a:rPr lang="en-US" b="1" dirty="0" smtClean="0"/>
              <a:t>W</a:t>
            </a:r>
            <a:r>
              <a:rPr lang="en-US" b="1" cap="none" dirty="0" smtClean="0"/>
              <a:t>ord</a:t>
            </a:r>
            <a:r>
              <a:rPr lang="zh-CN" altLang="en-US" b="1" dirty="0" smtClean="0"/>
              <a:t>文件</a:t>
            </a:r>
            <a:r>
              <a:rPr lang="zh-CN" altLang="en-US" b="1" dirty="0"/>
              <a:t>加密 </a:t>
            </a:r>
            <a:endParaRPr lang="zh-CN" altLang="en-US" b="1" dirty="0" smtClean="0"/>
          </a:p>
          <a:p>
            <a:r>
              <a:rPr lang="en-US" b="1" dirty="0"/>
              <a:t>3.2.2 </a:t>
            </a:r>
            <a:r>
              <a:rPr lang="en-US" b="1" dirty="0" err="1" smtClean="0"/>
              <a:t>W</a:t>
            </a:r>
            <a:r>
              <a:rPr lang="en-US" b="1" cap="none" dirty="0" err="1" smtClean="0"/>
              <a:t>in</a:t>
            </a:r>
            <a:r>
              <a:rPr lang="en-US" b="1" dirty="0" err="1" smtClean="0"/>
              <a:t>R</a:t>
            </a:r>
            <a:r>
              <a:rPr lang="en-US" b="1" cap="none" dirty="0" err="1" smtClean="0"/>
              <a:t>ar</a:t>
            </a:r>
            <a:r>
              <a:rPr lang="zh-CN" altLang="en-US" b="1" dirty="0" smtClean="0"/>
              <a:t>压缩</a:t>
            </a:r>
            <a:r>
              <a:rPr lang="zh-CN" altLang="en-US" b="1" dirty="0"/>
              <a:t>文件</a:t>
            </a:r>
            <a:r>
              <a:rPr lang="zh-CN" altLang="en-US" b="1" dirty="0" smtClean="0"/>
              <a:t>加密</a:t>
            </a:r>
          </a:p>
          <a:p>
            <a:r>
              <a:rPr lang="en-US" b="1" dirty="0"/>
              <a:t>3.2.3 </a:t>
            </a:r>
            <a:r>
              <a:rPr lang="zh-CN" altLang="en-US" b="1" dirty="0"/>
              <a:t>对称加密技术的</a:t>
            </a:r>
            <a:r>
              <a:rPr lang="zh-CN" altLang="en-US" b="1" dirty="0" smtClean="0"/>
              <a:t>优缺点</a:t>
            </a:r>
            <a:endParaRPr lang="en-US" dirty="0"/>
          </a:p>
          <a:p>
            <a:pPr marL="0" indent="0">
              <a:buNone/>
            </a:pPr>
            <a:endParaRPr lang="en-US" dirty="0"/>
          </a:p>
        </p:txBody>
      </p:sp>
    </p:spTree>
    <p:extLst>
      <p:ext uri="{BB962C8B-B14F-4D97-AF65-F5344CB8AC3E}">
        <p14:creationId xmlns:p14="http://schemas.microsoft.com/office/powerpoint/2010/main" xmlns="" val="95667736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3.2 </a:t>
            </a:r>
            <a:r>
              <a:rPr lang="zh-CN" altLang="en-US" b="1" dirty="0"/>
              <a:t>对称加密技术</a:t>
            </a:r>
            <a:endParaRPr lang="en-US" dirty="0"/>
          </a:p>
        </p:txBody>
      </p:sp>
      <p:sp>
        <p:nvSpPr>
          <p:cNvPr id="3" name="Content Placeholder 2"/>
          <p:cNvSpPr>
            <a:spLocks noGrp="1"/>
          </p:cNvSpPr>
          <p:nvPr>
            <p:ph sz="quarter" idx="13"/>
          </p:nvPr>
        </p:nvSpPr>
        <p:spPr/>
        <p:txBody>
          <a:bodyPr/>
          <a:lstStyle/>
          <a:p>
            <a:r>
              <a:rPr lang="zh-CN" altLang="en-US" dirty="0"/>
              <a:t>对称加密技术的特点是加密和解密使用相同的密钥，即加密密钥也可以用作解</a:t>
            </a:r>
            <a:r>
              <a:rPr lang="zh-CN" altLang="en-US" dirty="0" smtClean="0"/>
              <a:t>密密钥</a:t>
            </a:r>
            <a:endParaRPr lang="en-GB" altLang="zh-CN" dirty="0" smtClean="0"/>
          </a:p>
          <a:p>
            <a:r>
              <a:rPr lang="zh-CN" altLang="en-US" dirty="0" smtClean="0"/>
              <a:t>对称</a:t>
            </a:r>
            <a:r>
              <a:rPr lang="zh-CN" altLang="en-US" dirty="0"/>
              <a:t>加密技术又分为两种：序列（流）密码和分组</a:t>
            </a:r>
            <a:r>
              <a:rPr lang="zh-CN" altLang="en-US" dirty="0" smtClean="0"/>
              <a:t>密码</a:t>
            </a:r>
            <a:endParaRPr lang="en-GB" altLang="zh-CN" dirty="0" smtClean="0"/>
          </a:p>
          <a:p>
            <a:r>
              <a:rPr lang="zh-CN" altLang="en-US" dirty="0" smtClean="0"/>
              <a:t>在</a:t>
            </a:r>
            <a:r>
              <a:rPr lang="zh-CN" altLang="en-US" dirty="0"/>
              <a:t>序列密码中，将明文消息按字符逐位地</a:t>
            </a:r>
            <a:r>
              <a:rPr lang="zh-CN" altLang="en-US" dirty="0" smtClean="0"/>
              <a:t>加密</a:t>
            </a:r>
            <a:endParaRPr lang="en-GB" altLang="zh-CN" dirty="0" smtClean="0"/>
          </a:p>
          <a:p>
            <a:r>
              <a:rPr lang="zh-CN" altLang="en-US" dirty="0" smtClean="0"/>
              <a:t>在</a:t>
            </a:r>
            <a:r>
              <a:rPr lang="zh-CN" altLang="en-US" dirty="0"/>
              <a:t>分组密码中，将明文消息分块（每块有多个字符），然后逐块进行加密，其典型代表是数据加密标准</a:t>
            </a:r>
            <a:r>
              <a:rPr lang="en-US" dirty="0"/>
              <a:t>DES</a:t>
            </a:r>
            <a:r>
              <a:rPr lang="zh-CN" altLang="en-US" dirty="0"/>
              <a:t>和高级加密标准</a:t>
            </a:r>
            <a:r>
              <a:rPr lang="en-US" dirty="0"/>
              <a:t>AES</a:t>
            </a:r>
            <a:r>
              <a:rPr lang="zh-CN" altLang="en-US" dirty="0"/>
              <a:t>。</a:t>
            </a:r>
            <a:endParaRPr lang="en-US" dirty="0"/>
          </a:p>
          <a:p>
            <a:endParaRPr lang="en-US" dirty="0"/>
          </a:p>
        </p:txBody>
      </p:sp>
    </p:spTree>
    <p:extLst>
      <p:ext uri="{BB962C8B-B14F-4D97-AF65-F5344CB8AC3E}">
        <p14:creationId xmlns:p14="http://schemas.microsoft.com/office/powerpoint/2010/main" xmlns="" val="15274282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3.2.1 </a:t>
            </a:r>
            <a:r>
              <a:rPr lang="en-US" b="1" dirty="0" smtClean="0"/>
              <a:t>W</a:t>
            </a:r>
            <a:r>
              <a:rPr lang="en-US" b="1" cap="none" dirty="0" smtClean="0"/>
              <a:t>ord</a:t>
            </a:r>
            <a:r>
              <a:rPr lang="zh-CN" altLang="en-US" b="1" dirty="0" smtClean="0"/>
              <a:t>文件</a:t>
            </a:r>
            <a:r>
              <a:rPr lang="zh-CN" altLang="en-US" b="1" dirty="0"/>
              <a:t>加密 </a:t>
            </a:r>
            <a:r>
              <a:rPr lang="en-US" dirty="0"/>
              <a:t/>
            </a:r>
            <a:br>
              <a:rPr lang="en-US" dirty="0"/>
            </a:br>
            <a:endParaRPr lang="en-US" dirty="0"/>
          </a:p>
        </p:txBody>
      </p:sp>
      <p:sp>
        <p:nvSpPr>
          <p:cNvPr id="3" name="Content Placeholder 2"/>
          <p:cNvSpPr>
            <a:spLocks noGrp="1"/>
          </p:cNvSpPr>
          <p:nvPr>
            <p:ph sz="quarter" idx="13"/>
          </p:nvPr>
        </p:nvSpPr>
        <p:spPr>
          <a:xfrm>
            <a:off x="913774" y="2367093"/>
            <a:ext cx="10363826" cy="1049208"/>
          </a:xfrm>
        </p:spPr>
        <p:txBody>
          <a:bodyPr>
            <a:normAutofit fontScale="92500" lnSpcReduction="20000"/>
          </a:bodyPr>
          <a:lstStyle/>
          <a:p>
            <a:r>
              <a:rPr lang="zh-CN" altLang="en-US" dirty="0"/>
              <a:t>微软开发的</a:t>
            </a:r>
            <a:r>
              <a:rPr lang="en-US" dirty="0" smtClean="0"/>
              <a:t>O</a:t>
            </a:r>
            <a:r>
              <a:rPr lang="en-US" cap="none" dirty="0" smtClean="0"/>
              <a:t>ffice</a:t>
            </a:r>
            <a:r>
              <a:rPr lang="zh-CN" altLang="en-US" dirty="0" smtClean="0"/>
              <a:t>办公</a:t>
            </a:r>
            <a:r>
              <a:rPr lang="zh-CN" altLang="en-US" dirty="0"/>
              <a:t>软件中的</a:t>
            </a:r>
            <a:r>
              <a:rPr lang="en-US" dirty="0" smtClean="0"/>
              <a:t>W</a:t>
            </a:r>
            <a:r>
              <a:rPr lang="en-US" cap="none" dirty="0" smtClean="0"/>
              <a:t>ord</a:t>
            </a:r>
            <a:r>
              <a:rPr lang="zh-CN" altLang="en-US" dirty="0" smtClean="0"/>
              <a:t>提供</a:t>
            </a:r>
            <a:r>
              <a:rPr lang="zh-CN" altLang="en-US" dirty="0"/>
              <a:t>加密功能，该加密功能属于对称加密技术，其文家加密步骤如下</a:t>
            </a:r>
            <a:r>
              <a:rPr lang="zh-CN" altLang="en-US" dirty="0" smtClean="0"/>
              <a:t>：</a:t>
            </a:r>
            <a:endParaRPr lang="en-US" altLang="zh-CN" dirty="0"/>
          </a:p>
          <a:p>
            <a:pPr marL="457200" lvl="1" indent="0">
              <a:buNone/>
            </a:pPr>
            <a:r>
              <a:rPr lang="en-US" dirty="0" smtClean="0"/>
              <a:t>1</a:t>
            </a:r>
            <a:r>
              <a:rPr lang="zh-CN" altLang="en-US" dirty="0"/>
              <a:t>、打开一个</a:t>
            </a:r>
            <a:r>
              <a:rPr lang="en-US" dirty="0" smtClean="0"/>
              <a:t>W</a:t>
            </a:r>
            <a:r>
              <a:rPr lang="en-US" cap="none" dirty="0" smtClean="0"/>
              <a:t>ord</a:t>
            </a:r>
            <a:r>
              <a:rPr lang="zh-CN" altLang="en-US" dirty="0" smtClean="0"/>
              <a:t>文档</a:t>
            </a:r>
            <a:r>
              <a:rPr lang="zh-CN" altLang="en-US" dirty="0"/>
              <a:t>，然后依次点击“工具”</a:t>
            </a:r>
            <a:r>
              <a:rPr lang="en-US" dirty="0"/>
              <a:t>-&gt;</a:t>
            </a:r>
            <a:r>
              <a:rPr lang="zh-CN" altLang="en-US" dirty="0"/>
              <a:t>“保护文档”，如图</a:t>
            </a:r>
            <a:r>
              <a:rPr lang="en-US" dirty="0"/>
              <a:t>3-2</a:t>
            </a:r>
            <a:r>
              <a:rPr lang="zh-CN" altLang="en-US" dirty="0"/>
              <a:t>所示。</a:t>
            </a:r>
            <a:endParaRPr lang="en-US" dirty="0"/>
          </a:p>
          <a:p>
            <a:endParaRPr lang="en-US" dirty="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2049" name="Picture 1" descr="qq"/>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4325858" y="3421114"/>
            <a:ext cx="3539657" cy="3155418"/>
          </a:xfrm>
          <a:prstGeom prst="rect">
            <a:avLst/>
          </a:prstGeom>
          <a:noFill/>
          <a:extLst>
            <a:ext uri="{909E8E84-426E-40DD-AFC4-6F175D3DCCD1}">
              <a14:hiddenFill xmlns:a14="http://schemas.microsoft.com/office/drawing/2010/main" xmlns="">
                <a:solidFill>
                  <a:srgbClr val="FFFFFF"/>
                </a:solidFill>
              </a14:hiddenFill>
            </a:ext>
          </a:extLst>
        </p:spPr>
      </p:pic>
      <p:sp>
        <p:nvSpPr>
          <p:cNvPr id="5" name="TextBox 4"/>
          <p:cNvSpPr txBox="1"/>
          <p:nvPr/>
        </p:nvSpPr>
        <p:spPr>
          <a:xfrm>
            <a:off x="4488589" y="6534834"/>
            <a:ext cx="2974352" cy="646331"/>
          </a:xfrm>
          <a:prstGeom prst="rect">
            <a:avLst/>
          </a:prstGeom>
          <a:noFill/>
        </p:spPr>
        <p:txBody>
          <a:bodyPr wrap="square" rtlCol="0">
            <a:spAutoFit/>
          </a:bodyPr>
          <a:lstStyle/>
          <a:p>
            <a:r>
              <a:rPr lang="zh-CN" altLang="en-US" b="1" dirty="0"/>
              <a:t>图</a:t>
            </a:r>
            <a:r>
              <a:rPr lang="en-US" b="1" dirty="0"/>
              <a:t>3-2 </a:t>
            </a:r>
            <a:r>
              <a:rPr lang="zh-CN" altLang="en-US" b="1" dirty="0"/>
              <a:t>对</a:t>
            </a:r>
            <a:r>
              <a:rPr lang="en-US" b="1" dirty="0"/>
              <a:t>word</a:t>
            </a:r>
            <a:r>
              <a:rPr lang="zh-CN" altLang="en-US" b="1" dirty="0"/>
              <a:t>文档进行加密</a:t>
            </a:r>
            <a:endParaRPr lang="en-US" dirty="0"/>
          </a:p>
          <a:p>
            <a:endParaRPr lang="en-US" dirty="0"/>
          </a:p>
        </p:txBody>
      </p:sp>
    </p:spTree>
    <p:extLst>
      <p:ext uri="{BB962C8B-B14F-4D97-AF65-F5344CB8AC3E}">
        <p14:creationId xmlns:p14="http://schemas.microsoft.com/office/powerpoint/2010/main" xmlns="" val="178418807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3.2.1 </a:t>
            </a:r>
            <a:r>
              <a:rPr lang="en-US" b="1" dirty="0" smtClean="0"/>
              <a:t>W</a:t>
            </a:r>
            <a:r>
              <a:rPr lang="en-US" b="1" cap="none" dirty="0" smtClean="0"/>
              <a:t>ord</a:t>
            </a:r>
            <a:r>
              <a:rPr lang="zh-CN" altLang="en-US" b="1" dirty="0" smtClean="0"/>
              <a:t>文件</a:t>
            </a:r>
            <a:r>
              <a:rPr lang="zh-CN" altLang="en-US" b="1" dirty="0"/>
              <a:t>加密 </a:t>
            </a:r>
            <a:r>
              <a:rPr lang="en-US" dirty="0"/>
              <a:t/>
            </a:r>
            <a:br>
              <a:rPr lang="en-US" dirty="0"/>
            </a:br>
            <a:endParaRPr lang="en-US" dirty="0"/>
          </a:p>
        </p:txBody>
      </p:sp>
      <p:sp>
        <p:nvSpPr>
          <p:cNvPr id="3" name="Content Placeholder 2"/>
          <p:cNvSpPr>
            <a:spLocks noGrp="1"/>
          </p:cNvSpPr>
          <p:nvPr>
            <p:ph sz="quarter" idx="13"/>
          </p:nvPr>
        </p:nvSpPr>
        <p:spPr>
          <a:xfrm>
            <a:off x="913774" y="2367093"/>
            <a:ext cx="10363826" cy="1049208"/>
          </a:xfrm>
        </p:spPr>
        <p:txBody>
          <a:bodyPr>
            <a:normAutofit/>
          </a:bodyPr>
          <a:lstStyle/>
          <a:p>
            <a:pPr marL="457200" lvl="1" indent="0">
              <a:buNone/>
            </a:pPr>
            <a:r>
              <a:rPr lang="en-US" sz="1700" dirty="0" smtClean="0">
                <a:latin typeface="+mn-ea"/>
                <a:cs typeface="SimSun" charset="0"/>
              </a:rPr>
              <a:t>2</a:t>
            </a:r>
            <a:r>
              <a:rPr lang="zh-CN" altLang="en-US" sz="1700" dirty="0" smtClean="0">
                <a:latin typeface="+mn-ea"/>
                <a:cs typeface="SimSun" charset="0"/>
              </a:rPr>
              <a:t>、弹出保护文档的对话框，如图</a:t>
            </a:r>
            <a:r>
              <a:rPr lang="en-US" sz="1700" dirty="0" smtClean="0">
                <a:latin typeface="+mn-ea"/>
                <a:cs typeface="SimSun" charset="0"/>
              </a:rPr>
              <a:t>3-3</a:t>
            </a:r>
            <a:r>
              <a:rPr lang="zh-CN" altLang="en-US" sz="1700" dirty="0" smtClean="0">
                <a:latin typeface="+mn-ea"/>
                <a:cs typeface="SimSun" charset="0"/>
              </a:rPr>
              <a:t>所示，勾选“格式设置限制”和“编辑限制”，然后点击“是，启动强制保护”，弹出“启动强制保护”对话框。如图</a:t>
            </a:r>
            <a:r>
              <a:rPr lang="en-US" sz="1700" dirty="0" smtClean="0">
                <a:latin typeface="+mn-ea"/>
                <a:cs typeface="SimSun" charset="0"/>
              </a:rPr>
              <a:t>3-4</a:t>
            </a:r>
            <a:r>
              <a:rPr lang="zh-CN" altLang="en-US" sz="1700" dirty="0" smtClean="0">
                <a:latin typeface="+mn-ea"/>
                <a:cs typeface="SimSun" charset="0"/>
              </a:rPr>
              <a:t>所示，输入密码并点击“确定”就实现了</a:t>
            </a:r>
            <a:r>
              <a:rPr lang="en-US" sz="1700" dirty="0" smtClean="0">
                <a:latin typeface="+mn-ea"/>
                <a:cs typeface="SimSun" charset="0"/>
              </a:rPr>
              <a:t>w</a:t>
            </a:r>
            <a:r>
              <a:rPr lang="en-US" sz="1700" cap="none" dirty="0" smtClean="0">
                <a:latin typeface="+mn-ea"/>
                <a:cs typeface="SimSun" charset="0"/>
              </a:rPr>
              <a:t>ord</a:t>
            </a:r>
            <a:r>
              <a:rPr lang="zh-CN" altLang="en-US" sz="1700" dirty="0" smtClean="0">
                <a:latin typeface="+mn-ea"/>
                <a:cs typeface="SimSun" charset="0"/>
              </a:rPr>
              <a:t>文档的保护。</a:t>
            </a:r>
            <a:endParaRPr lang="en-US" sz="1700" dirty="0" smtClean="0">
              <a:latin typeface="+mn-ea"/>
              <a:cs typeface="SimSun" charset="0"/>
            </a:endParaRPr>
          </a:p>
          <a:p>
            <a:pPr marL="457200" lvl="1" indent="0">
              <a:buNone/>
            </a:pPr>
            <a:endParaRPr lang="en-US" dirty="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TextBox 4"/>
          <p:cNvSpPr txBox="1"/>
          <p:nvPr/>
        </p:nvSpPr>
        <p:spPr>
          <a:xfrm>
            <a:off x="4606295" y="6534834"/>
            <a:ext cx="2974352" cy="646331"/>
          </a:xfrm>
          <a:prstGeom prst="rect">
            <a:avLst/>
          </a:prstGeom>
          <a:noFill/>
        </p:spPr>
        <p:txBody>
          <a:bodyPr wrap="square" rtlCol="0">
            <a:spAutoFit/>
          </a:bodyPr>
          <a:lstStyle/>
          <a:p>
            <a:r>
              <a:rPr lang="zh-CN" altLang="en-US" b="1" dirty="0"/>
              <a:t>图</a:t>
            </a:r>
            <a:r>
              <a:rPr lang="en-US" b="1" dirty="0"/>
              <a:t>3-3 </a:t>
            </a:r>
            <a:r>
              <a:rPr lang="zh-CN" altLang="en-US" b="1" dirty="0"/>
              <a:t>“保护文档”对话框</a:t>
            </a:r>
            <a:endParaRPr lang="en-US" dirty="0"/>
          </a:p>
          <a:p>
            <a:endParaRPr lang="en-US" dirty="0"/>
          </a:p>
        </p:txBody>
      </p:sp>
      <p:sp>
        <p:nvSpPr>
          <p:cNvPr id="7"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3075" name="Picture 3" descr="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5249887" y="3102318"/>
            <a:ext cx="1687169" cy="3432516"/>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94148719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3.2.1 </a:t>
            </a:r>
            <a:r>
              <a:rPr lang="en-US" b="1" dirty="0" smtClean="0"/>
              <a:t>W</a:t>
            </a:r>
            <a:r>
              <a:rPr lang="en-US" b="1" cap="none" dirty="0" smtClean="0"/>
              <a:t>ord</a:t>
            </a:r>
            <a:r>
              <a:rPr lang="zh-CN" altLang="en-US" b="1" dirty="0" smtClean="0"/>
              <a:t>文件</a:t>
            </a:r>
            <a:r>
              <a:rPr lang="zh-CN" altLang="en-US" b="1" dirty="0"/>
              <a:t>加密 </a:t>
            </a:r>
            <a:r>
              <a:rPr lang="en-US" dirty="0"/>
              <a:t/>
            </a:r>
            <a:br>
              <a:rPr lang="en-US" dirty="0"/>
            </a:br>
            <a:endParaRPr lang="en-US" dirty="0"/>
          </a:p>
        </p:txBody>
      </p:sp>
      <p:sp>
        <p:nvSpPr>
          <p:cNvPr id="3" name="Content Placeholder 2"/>
          <p:cNvSpPr>
            <a:spLocks noGrp="1"/>
          </p:cNvSpPr>
          <p:nvPr>
            <p:ph sz="quarter" idx="13"/>
          </p:nvPr>
        </p:nvSpPr>
        <p:spPr>
          <a:xfrm>
            <a:off x="913774" y="2367093"/>
            <a:ext cx="10363826" cy="1049208"/>
          </a:xfrm>
        </p:spPr>
        <p:txBody>
          <a:bodyPr>
            <a:normAutofit/>
          </a:bodyPr>
          <a:lstStyle/>
          <a:p>
            <a:pPr marL="457200" lvl="1" indent="0">
              <a:buNone/>
            </a:pPr>
            <a:endParaRPr lang="en-US" dirty="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TextBox 4"/>
          <p:cNvSpPr txBox="1"/>
          <p:nvPr/>
        </p:nvSpPr>
        <p:spPr>
          <a:xfrm>
            <a:off x="4424225" y="4770307"/>
            <a:ext cx="3338492" cy="923330"/>
          </a:xfrm>
          <a:prstGeom prst="rect">
            <a:avLst/>
          </a:prstGeom>
          <a:noFill/>
        </p:spPr>
        <p:txBody>
          <a:bodyPr wrap="square" rtlCol="0">
            <a:spAutoFit/>
          </a:bodyPr>
          <a:lstStyle/>
          <a:p>
            <a:r>
              <a:rPr lang="zh-CN" altLang="en-US" b="1" dirty="0"/>
              <a:t>图</a:t>
            </a:r>
            <a:r>
              <a:rPr lang="en-US" b="1" dirty="0"/>
              <a:t>3-4 </a:t>
            </a:r>
            <a:r>
              <a:rPr lang="zh-CN" altLang="en-US" b="1" dirty="0"/>
              <a:t>“启动强制保护”对话框</a:t>
            </a:r>
            <a:endParaRPr lang="en-US" dirty="0"/>
          </a:p>
          <a:p>
            <a:endParaRPr lang="en-US" dirty="0"/>
          </a:p>
          <a:p>
            <a:endParaRPr lang="en-US" dirty="0"/>
          </a:p>
        </p:txBody>
      </p:sp>
      <p:sp>
        <p:nvSpPr>
          <p:cNvPr id="7"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4097" name="Picture 1" descr="3"/>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4582171" y="2628900"/>
            <a:ext cx="3022600" cy="18796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23650126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3.2.1 </a:t>
            </a:r>
            <a:r>
              <a:rPr lang="en-US" b="1" dirty="0" smtClean="0"/>
              <a:t>W</a:t>
            </a:r>
            <a:r>
              <a:rPr lang="en-US" b="1" cap="none" dirty="0" smtClean="0"/>
              <a:t>ord</a:t>
            </a:r>
            <a:r>
              <a:rPr lang="zh-CN" altLang="en-US" b="1" dirty="0" smtClean="0"/>
              <a:t>文件</a:t>
            </a:r>
            <a:r>
              <a:rPr lang="zh-CN" altLang="en-US" b="1" dirty="0"/>
              <a:t>加密 </a:t>
            </a:r>
            <a:r>
              <a:rPr lang="en-US" dirty="0"/>
              <a:t/>
            </a:r>
            <a:br>
              <a:rPr lang="en-US" dirty="0"/>
            </a:br>
            <a:endParaRPr lang="en-US" dirty="0"/>
          </a:p>
        </p:txBody>
      </p:sp>
      <p:sp>
        <p:nvSpPr>
          <p:cNvPr id="3" name="Content Placeholder 2"/>
          <p:cNvSpPr>
            <a:spLocks noGrp="1"/>
          </p:cNvSpPr>
          <p:nvPr>
            <p:ph sz="quarter" idx="13"/>
          </p:nvPr>
        </p:nvSpPr>
        <p:spPr>
          <a:xfrm>
            <a:off x="913774" y="2367093"/>
            <a:ext cx="10363826" cy="1049208"/>
          </a:xfrm>
        </p:spPr>
        <p:txBody>
          <a:bodyPr>
            <a:normAutofit/>
          </a:bodyPr>
          <a:lstStyle/>
          <a:p>
            <a:pPr marL="457200" lvl="1" indent="0">
              <a:buNone/>
            </a:pPr>
            <a:r>
              <a:rPr lang="en-US" dirty="0" smtClean="0"/>
              <a:t>3</a:t>
            </a:r>
            <a:r>
              <a:rPr lang="zh-CN" altLang="en-US" dirty="0"/>
              <a:t>、经过加密后该文档就不能进行编辑了，如果想取消保护，只要依次点击“工具”</a:t>
            </a:r>
            <a:r>
              <a:rPr lang="en-US" dirty="0"/>
              <a:t>-&gt;</a:t>
            </a:r>
            <a:r>
              <a:rPr lang="zh-CN" altLang="en-US" dirty="0"/>
              <a:t>“取消保护文档”，如图</a:t>
            </a:r>
            <a:r>
              <a:rPr lang="en-US" dirty="0"/>
              <a:t>3-5</a:t>
            </a:r>
            <a:r>
              <a:rPr lang="zh-CN" altLang="en-US" dirty="0"/>
              <a:t>所示，然后输入原先设定的密码即可。</a:t>
            </a:r>
            <a:endParaRPr lang="en-US" dirty="0"/>
          </a:p>
          <a:p>
            <a:endParaRPr lang="en-US" dirty="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TextBox 4"/>
          <p:cNvSpPr txBox="1"/>
          <p:nvPr/>
        </p:nvSpPr>
        <p:spPr>
          <a:xfrm>
            <a:off x="4608511" y="6474874"/>
            <a:ext cx="2974352" cy="646331"/>
          </a:xfrm>
          <a:prstGeom prst="rect">
            <a:avLst/>
          </a:prstGeom>
          <a:noFill/>
        </p:spPr>
        <p:txBody>
          <a:bodyPr wrap="square" rtlCol="0">
            <a:spAutoFit/>
          </a:bodyPr>
          <a:lstStyle/>
          <a:p>
            <a:r>
              <a:rPr lang="zh-CN" altLang="en-US" b="1" dirty="0"/>
              <a:t>图</a:t>
            </a:r>
            <a:r>
              <a:rPr lang="en-US" b="1" dirty="0"/>
              <a:t>3-5 </a:t>
            </a:r>
            <a:r>
              <a:rPr lang="zh-CN" altLang="en-US" b="1" dirty="0"/>
              <a:t>取消</a:t>
            </a:r>
            <a:r>
              <a:rPr lang="en-US" b="1" dirty="0"/>
              <a:t>word</a:t>
            </a:r>
            <a:r>
              <a:rPr lang="zh-CN" altLang="en-US" b="1" dirty="0"/>
              <a:t>文档加密</a:t>
            </a:r>
            <a:endParaRPr lang="en-US" dirty="0"/>
          </a:p>
          <a:p>
            <a:endParaRPr lang="en-US" dirty="0"/>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5121" name="Picture 1" descr="4"/>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4307160" y="3268434"/>
            <a:ext cx="3577054" cy="3217293"/>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07614788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3.2.2 </a:t>
            </a:r>
            <a:r>
              <a:rPr lang="en-US" b="1" dirty="0" err="1" smtClean="0"/>
              <a:t>W</a:t>
            </a:r>
            <a:r>
              <a:rPr lang="en-US" b="1" cap="none" dirty="0" err="1" smtClean="0"/>
              <a:t>in</a:t>
            </a:r>
            <a:r>
              <a:rPr lang="en-US" b="1" dirty="0" err="1" smtClean="0"/>
              <a:t>R</a:t>
            </a:r>
            <a:r>
              <a:rPr lang="en-US" b="1" cap="none" dirty="0" err="1" smtClean="0"/>
              <a:t>ar</a:t>
            </a:r>
            <a:r>
              <a:rPr lang="zh-CN" altLang="en-US" b="1" dirty="0" smtClean="0"/>
              <a:t>压缩</a:t>
            </a:r>
            <a:r>
              <a:rPr lang="zh-CN" altLang="en-US" b="1" dirty="0"/>
              <a:t>文件加密</a:t>
            </a:r>
            <a:r>
              <a:rPr lang="en-US" dirty="0"/>
              <a:t/>
            </a:r>
            <a:br>
              <a:rPr lang="en-US" dirty="0"/>
            </a:br>
            <a:endParaRPr lang="en-US" dirty="0"/>
          </a:p>
        </p:txBody>
      </p:sp>
      <p:sp>
        <p:nvSpPr>
          <p:cNvPr id="3" name="Content Placeholder 2"/>
          <p:cNvSpPr>
            <a:spLocks noGrp="1"/>
          </p:cNvSpPr>
          <p:nvPr>
            <p:ph sz="quarter" idx="13"/>
          </p:nvPr>
        </p:nvSpPr>
        <p:spPr>
          <a:xfrm>
            <a:off x="913774" y="2367092"/>
            <a:ext cx="10363826" cy="1342971"/>
          </a:xfrm>
        </p:spPr>
        <p:txBody>
          <a:bodyPr>
            <a:normAutofit fontScale="92500" lnSpcReduction="20000"/>
          </a:bodyPr>
          <a:lstStyle/>
          <a:p>
            <a:r>
              <a:rPr lang="zh-CN" altLang="en-US" dirty="0"/>
              <a:t>有时我们需要对大量文件进行压缩便于传输，对压缩文档进行加密可以保护其中的文件内容以防止被别人查看。其文件加密步骤如下</a:t>
            </a:r>
            <a:r>
              <a:rPr lang="zh-CN" altLang="en-US" dirty="0" smtClean="0"/>
              <a:t>：</a:t>
            </a:r>
            <a:endParaRPr lang="en-US" altLang="zh-CN" dirty="0"/>
          </a:p>
          <a:p>
            <a:pPr marL="457200" lvl="1" indent="0">
              <a:buNone/>
            </a:pPr>
            <a:r>
              <a:rPr lang="en-US" dirty="0" smtClean="0"/>
              <a:t>1</a:t>
            </a:r>
            <a:r>
              <a:rPr lang="zh-CN" altLang="en-US" dirty="0"/>
              <a:t>、安装</a:t>
            </a:r>
            <a:r>
              <a:rPr lang="en-US" dirty="0" err="1" smtClean="0"/>
              <a:t>W</a:t>
            </a:r>
            <a:r>
              <a:rPr lang="en-US" cap="none" dirty="0" err="1" smtClean="0"/>
              <a:t>in</a:t>
            </a:r>
            <a:r>
              <a:rPr lang="en-US" dirty="0" err="1" smtClean="0"/>
              <a:t>R</a:t>
            </a:r>
            <a:r>
              <a:rPr lang="en-US" cap="none" dirty="0" err="1" smtClean="0"/>
              <a:t>ar</a:t>
            </a:r>
            <a:r>
              <a:rPr lang="zh-CN" altLang="en-US" dirty="0" smtClean="0"/>
              <a:t>软件</a:t>
            </a:r>
            <a:r>
              <a:rPr lang="zh-CN" altLang="en-US" dirty="0"/>
              <a:t>，然后选中要压缩的文件或者文件夹，点击“鼠标右键”，选中“添加到压缩文件”</a:t>
            </a:r>
            <a:r>
              <a:rPr lang="en-US" dirty="0"/>
              <a:t>-&gt;</a:t>
            </a:r>
            <a:r>
              <a:rPr lang="zh-CN" altLang="en-US" dirty="0"/>
              <a:t>“高级”</a:t>
            </a:r>
            <a:r>
              <a:rPr lang="en-US" dirty="0"/>
              <a:t>-&gt;</a:t>
            </a:r>
            <a:r>
              <a:rPr lang="zh-CN" altLang="en-US" dirty="0"/>
              <a:t>“设置密码”，输入密码后点击“确定”完成压缩文件加密，如图</a:t>
            </a:r>
            <a:r>
              <a:rPr lang="en-US" dirty="0"/>
              <a:t>3-6</a:t>
            </a:r>
            <a:r>
              <a:rPr lang="zh-CN" altLang="en-US" dirty="0"/>
              <a:t>所示。</a:t>
            </a:r>
            <a:endParaRPr lang="en-US" dirty="0"/>
          </a:p>
          <a:p>
            <a:endParaRPr lang="en-US" dirty="0"/>
          </a:p>
        </p:txBody>
      </p:sp>
      <p:sp>
        <p:nvSpPr>
          <p:cNvPr id="5"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6147" name="Picture 3" descr="5"/>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4246250" y="3645378"/>
            <a:ext cx="3288915" cy="2908093"/>
          </a:xfrm>
          <a:prstGeom prst="rect">
            <a:avLst/>
          </a:prstGeom>
          <a:noFill/>
          <a:extLst>
            <a:ext uri="{909E8E84-426E-40DD-AFC4-6F175D3DCCD1}">
              <a14:hiddenFill xmlns:a14="http://schemas.microsoft.com/office/drawing/2010/main" xmlns="">
                <a:solidFill>
                  <a:srgbClr val="FFFFFF"/>
                </a:solidFill>
              </a14:hiddenFill>
            </a:ext>
          </a:extLst>
        </p:spPr>
      </p:pic>
      <p:sp>
        <p:nvSpPr>
          <p:cNvPr id="6" name="TextBox 5"/>
          <p:cNvSpPr txBox="1"/>
          <p:nvPr/>
        </p:nvSpPr>
        <p:spPr>
          <a:xfrm>
            <a:off x="4451228" y="6534834"/>
            <a:ext cx="2878960" cy="646331"/>
          </a:xfrm>
          <a:prstGeom prst="rect">
            <a:avLst/>
          </a:prstGeom>
          <a:noFill/>
        </p:spPr>
        <p:txBody>
          <a:bodyPr wrap="square" rtlCol="0">
            <a:spAutoFit/>
          </a:bodyPr>
          <a:lstStyle/>
          <a:p>
            <a:r>
              <a:rPr lang="zh-CN" altLang="en-US" b="1" dirty="0"/>
              <a:t>图</a:t>
            </a:r>
            <a:r>
              <a:rPr lang="en-US" b="1" dirty="0"/>
              <a:t>3-6 </a:t>
            </a:r>
            <a:r>
              <a:rPr lang="zh-CN" altLang="en-US" b="1" dirty="0"/>
              <a:t>对压缩文件设置密码</a:t>
            </a:r>
            <a:endParaRPr lang="en-US" dirty="0"/>
          </a:p>
          <a:p>
            <a:endParaRPr lang="en-US" dirty="0"/>
          </a:p>
        </p:txBody>
      </p:sp>
    </p:spTree>
    <p:extLst>
      <p:ext uri="{BB962C8B-B14F-4D97-AF65-F5344CB8AC3E}">
        <p14:creationId xmlns:p14="http://schemas.microsoft.com/office/powerpoint/2010/main" xmlns="" val="187379787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3.2.2 </a:t>
            </a:r>
            <a:r>
              <a:rPr lang="en-US" b="1" dirty="0" err="1" smtClean="0"/>
              <a:t>W</a:t>
            </a:r>
            <a:r>
              <a:rPr lang="en-US" b="1" cap="none" dirty="0" err="1" smtClean="0"/>
              <a:t>in</a:t>
            </a:r>
            <a:r>
              <a:rPr lang="en-US" b="1" dirty="0" err="1" smtClean="0"/>
              <a:t>R</a:t>
            </a:r>
            <a:r>
              <a:rPr lang="en-US" b="1" cap="none" dirty="0" err="1" smtClean="0"/>
              <a:t>ar</a:t>
            </a:r>
            <a:r>
              <a:rPr lang="zh-CN" altLang="en-US" b="1" dirty="0" smtClean="0"/>
              <a:t>压缩</a:t>
            </a:r>
            <a:r>
              <a:rPr lang="zh-CN" altLang="en-US" b="1" dirty="0"/>
              <a:t>文件加密</a:t>
            </a:r>
            <a:r>
              <a:rPr lang="en-US" dirty="0"/>
              <a:t/>
            </a:r>
            <a:br>
              <a:rPr lang="en-US" dirty="0"/>
            </a:br>
            <a:endParaRPr lang="en-US" dirty="0"/>
          </a:p>
        </p:txBody>
      </p:sp>
      <p:sp>
        <p:nvSpPr>
          <p:cNvPr id="3" name="Content Placeholder 2"/>
          <p:cNvSpPr>
            <a:spLocks noGrp="1"/>
          </p:cNvSpPr>
          <p:nvPr>
            <p:ph sz="quarter" idx="13"/>
          </p:nvPr>
        </p:nvSpPr>
        <p:spPr>
          <a:xfrm>
            <a:off x="913774" y="2367093"/>
            <a:ext cx="10363826" cy="650592"/>
          </a:xfrm>
        </p:spPr>
        <p:txBody>
          <a:bodyPr>
            <a:normAutofit/>
          </a:bodyPr>
          <a:lstStyle/>
          <a:p>
            <a:pPr marL="457200" lvl="1" indent="0">
              <a:buNone/>
            </a:pPr>
            <a:r>
              <a:rPr lang="en-US" sz="1700" dirty="0" smtClean="0"/>
              <a:t>2</a:t>
            </a:r>
            <a:r>
              <a:rPr lang="zh-CN" altLang="en-US" sz="1700" dirty="0"/>
              <a:t>、如果想解压文件，则必须输入设置时的密码方可，如图</a:t>
            </a:r>
            <a:r>
              <a:rPr lang="en-US" sz="1700" dirty="0"/>
              <a:t>3-7</a:t>
            </a:r>
            <a:r>
              <a:rPr lang="zh-CN" altLang="en-US" sz="1700" dirty="0"/>
              <a:t>所示。</a:t>
            </a:r>
            <a:endParaRPr lang="en-US" sz="1700" dirty="0"/>
          </a:p>
          <a:p>
            <a:endParaRPr lang="en-US" dirty="0"/>
          </a:p>
        </p:txBody>
      </p:sp>
      <p:sp>
        <p:nvSpPr>
          <p:cNvPr id="5"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6" name="TextBox 5"/>
          <p:cNvSpPr txBox="1"/>
          <p:nvPr/>
        </p:nvSpPr>
        <p:spPr>
          <a:xfrm>
            <a:off x="4668584" y="5620433"/>
            <a:ext cx="2444247" cy="646331"/>
          </a:xfrm>
          <a:prstGeom prst="rect">
            <a:avLst/>
          </a:prstGeom>
          <a:noFill/>
        </p:spPr>
        <p:txBody>
          <a:bodyPr wrap="square" rtlCol="0">
            <a:spAutoFit/>
          </a:bodyPr>
          <a:lstStyle/>
          <a:p>
            <a:r>
              <a:rPr lang="zh-CN" altLang="en-US" b="1" dirty="0"/>
              <a:t>图</a:t>
            </a:r>
            <a:r>
              <a:rPr lang="en-US" b="1" dirty="0"/>
              <a:t>3-7 </a:t>
            </a:r>
            <a:r>
              <a:rPr lang="zh-CN" altLang="en-US" b="1" dirty="0"/>
              <a:t>解压时输入密码</a:t>
            </a:r>
            <a:endParaRPr lang="en-US" dirty="0"/>
          </a:p>
          <a:p>
            <a:endParaRPr lang="en-US" dirty="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7169" name="Picture 1" descr="6"/>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4544508" y="3282199"/>
            <a:ext cx="2692400" cy="22225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14923793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3.2.3 </a:t>
            </a:r>
            <a:r>
              <a:rPr lang="zh-CN" altLang="en-US" b="1" dirty="0"/>
              <a:t>对称加密技术的优缺点</a:t>
            </a:r>
            <a:endParaRPr lang="en-US" dirty="0"/>
          </a:p>
        </p:txBody>
      </p:sp>
      <p:sp>
        <p:nvSpPr>
          <p:cNvPr id="3" name="Content Placeholder 2"/>
          <p:cNvSpPr>
            <a:spLocks noGrp="1"/>
          </p:cNvSpPr>
          <p:nvPr>
            <p:ph sz="quarter" idx="13"/>
          </p:nvPr>
        </p:nvSpPr>
        <p:spPr/>
        <p:txBody>
          <a:bodyPr/>
          <a:lstStyle/>
          <a:p>
            <a:r>
              <a:rPr lang="zh-CN" altLang="en-US" dirty="0"/>
              <a:t>由于使用对称加密技术加密和解密信息时使用相同的密钥，这个密钥不能让攻击者获得，否则加密就没有了任何意义。因此，对称加密技术又被称为私钥密码</a:t>
            </a:r>
            <a:r>
              <a:rPr lang="zh-CN" altLang="en-US" dirty="0" smtClean="0"/>
              <a:t>技术</a:t>
            </a:r>
            <a:endParaRPr lang="en-US" dirty="0"/>
          </a:p>
          <a:p>
            <a:r>
              <a:rPr lang="zh-CN" altLang="en-US" dirty="0" smtClean="0"/>
              <a:t>对称</a:t>
            </a:r>
            <a:r>
              <a:rPr lang="zh-CN" altLang="en-US" dirty="0"/>
              <a:t>加密技术运算速度快，实施方便，但是它的一个非常大的缺点就是密钥的管理问题。设想一下，如果用户</a:t>
            </a:r>
            <a:r>
              <a:rPr lang="en-US" dirty="0"/>
              <a:t>A</a:t>
            </a:r>
            <a:r>
              <a:rPr lang="zh-CN" altLang="en-US" dirty="0"/>
              <a:t>需要向</a:t>
            </a:r>
            <a:r>
              <a:rPr lang="en-US" dirty="0"/>
              <a:t>50</a:t>
            </a:r>
            <a:r>
              <a:rPr lang="zh-CN" altLang="en-US" dirty="0"/>
              <a:t>个同事发送加密信息，那么</a:t>
            </a:r>
            <a:r>
              <a:rPr lang="en-US" dirty="0"/>
              <a:t>A</a:t>
            </a:r>
            <a:r>
              <a:rPr lang="zh-CN" altLang="en-US" dirty="0"/>
              <a:t>必须要保存和管理</a:t>
            </a:r>
            <a:r>
              <a:rPr lang="en-US" dirty="0"/>
              <a:t>50</a:t>
            </a:r>
            <a:r>
              <a:rPr lang="zh-CN" altLang="en-US" dirty="0"/>
              <a:t>个密钥，如果是在</a:t>
            </a:r>
            <a:r>
              <a:rPr lang="en-US" dirty="0" smtClean="0"/>
              <a:t>I</a:t>
            </a:r>
            <a:r>
              <a:rPr lang="en-US" cap="none" dirty="0" smtClean="0"/>
              <a:t>nternet</a:t>
            </a:r>
            <a:r>
              <a:rPr lang="zh-CN" altLang="en-US" dirty="0" smtClean="0"/>
              <a:t>上</a:t>
            </a:r>
            <a:r>
              <a:rPr lang="zh-CN" altLang="en-US" dirty="0"/>
              <a:t>进行各种活动，想要维护这些密钥非常</a:t>
            </a:r>
            <a:r>
              <a:rPr lang="zh-CN" altLang="en-US" dirty="0" smtClean="0"/>
              <a:t>困难</a:t>
            </a:r>
            <a:endParaRPr lang="en-GB" altLang="zh-CN" dirty="0" smtClean="0"/>
          </a:p>
          <a:p>
            <a:r>
              <a:rPr lang="zh-CN" altLang="en-US" dirty="0" smtClean="0"/>
              <a:t>非</a:t>
            </a:r>
            <a:r>
              <a:rPr lang="zh-CN" altLang="en-US" dirty="0"/>
              <a:t>对称加密技术恰好可以解决这个</a:t>
            </a:r>
            <a:r>
              <a:rPr lang="zh-CN" altLang="en-US" dirty="0" smtClean="0"/>
              <a:t>问题</a:t>
            </a:r>
            <a:endParaRPr lang="en-US" dirty="0"/>
          </a:p>
          <a:p>
            <a:endParaRPr lang="en-US" dirty="0"/>
          </a:p>
        </p:txBody>
      </p:sp>
    </p:spTree>
    <p:extLst>
      <p:ext uri="{BB962C8B-B14F-4D97-AF65-F5344CB8AC3E}">
        <p14:creationId xmlns:p14="http://schemas.microsoft.com/office/powerpoint/2010/main" xmlns="" val="17410318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3.3</a:t>
            </a:r>
            <a:r>
              <a:rPr lang="zh-CN" altLang="en-US" b="1" dirty="0"/>
              <a:t>非对称加密技术</a:t>
            </a:r>
            <a:r>
              <a:rPr lang="en-US" dirty="0"/>
              <a:t/>
            </a:r>
            <a:br>
              <a:rPr lang="en-US" dirty="0"/>
            </a:br>
            <a:endParaRPr lang="en-US" dirty="0"/>
          </a:p>
        </p:txBody>
      </p:sp>
      <p:sp>
        <p:nvSpPr>
          <p:cNvPr id="3" name="Content Placeholder 2"/>
          <p:cNvSpPr>
            <a:spLocks noGrp="1"/>
          </p:cNvSpPr>
          <p:nvPr>
            <p:ph sz="quarter" idx="13"/>
          </p:nvPr>
        </p:nvSpPr>
        <p:spPr/>
        <p:txBody>
          <a:bodyPr/>
          <a:lstStyle/>
          <a:p>
            <a:r>
              <a:rPr lang="en-US" b="1" dirty="0"/>
              <a:t>3.3.1 </a:t>
            </a:r>
            <a:r>
              <a:rPr lang="zh-CN" altLang="en-US" b="1" dirty="0"/>
              <a:t>利用</a:t>
            </a:r>
            <a:r>
              <a:rPr lang="en-US" b="1" dirty="0"/>
              <a:t>EFS</a:t>
            </a:r>
            <a:r>
              <a:rPr lang="zh-CN" altLang="en-US" b="1" dirty="0"/>
              <a:t>加密信息</a:t>
            </a:r>
            <a:r>
              <a:rPr lang="en-US" dirty="0"/>
              <a:t> </a:t>
            </a:r>
            <a:endParaRPr lang="en-US" b="1" dirty="0" smtClean="0"/>
          </a:p>
          <a:p>
            <a:r>
              <a:rPr lang="en-US" b="1" dirty="0" smtClean="0"/>
              <a:t>3.3.2</a:t>
            </a:r>
            <a:r>
              <a:rPr lang="zh-CN" altLang="en-US" b="1" dirty="0"/>
              <a:t>非对称加密技术的优缺点</a:t>
            </a:r>
            <a:endParaRPr lang="en-US" dirty="0"/>
          </a:p>
          <a:p>
            <a:endParaRPr lang="en-US" dirty="0"/>
          </a:p>
        </p:txBody>
      </p:sp>
    </p:spTree>
    <p:extLst>
      <p:ext uri="{BB962C8B-B14F-4D97-AF65-F5344CB8AC3E}">
        <p14:creationId xmlns:p14="http://schemas.microsoft.com/office/powerpoint/2010/main" xmlns="" val="2979700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sz="quarter" idx="13"/>
          </p:nvPr>
        </p:nvSpPr>
        <p:spPr/>
        <p:txBody>
          <a:bodyPr/>
          <a:lstStyle/>
          <a:p>
            <a:r>
              <a:rPr lang="en-US" b="1" dirty="0"/>
              <a:t>3.1 </a:t>
            </a:r>
            <a:r>
              <a:rPr lang="zh-CN" altLang="en-US" b="1" dirty="0"/>
              <a:t>数据加密技术概述</a:t>
            </a:r>
            <a:endParaRPr lang="en-US" dirty="0"/>
          </a:p>
          <a:p>
            <a:r>
              <a:rPr lang="en-US" b="1" dirty="0"/>
              <a:t>3.2 </a:t>
            </a:r>
            <a:r>
              <a:rPr lang="zh-CN" altLang="en-US" b="1" dirty="0"/>
              <a:t>对称加密技术</a:t>
            </a:r>
            <a:endParaRPr lang="en-US" dirty="0"/>
          </a:p>
          <a:p>
            <a:r>
              <a:rPr lang="en-US" b="1" dirty="0"/>
              <a:t>3.3</a:t>
            </a:r>
            <a:r>
              <a:rPr lang="zh-CN" altLang="en-US" b="1" dirty="0"/>
              <a:t>非对称加密技术</a:t>
            </a:r>
            <a:endParaRPr lang="en-US" dirty="0"/>
          </a:p>
          <a:p>
            <a:r>
              <a:rPr lang="en-US" b="1" dirty="0"/>
              <a:t>3.4</a:t>
            </a:r>
            <a:r>
              <a:rPr lang="zh-CN" altLang="en-US" b="1" dirty="0"/>
              <a:t>单向加密技术</a:t>
            </a:r>
            <a:endParaRPr lang="en-US" dirty="0"/>
          </a:p>
          <a:p>
            <a:endParaRPr lang="en-US" dirty="0"/>
          </a:p>
        </p:txBody>
      </p:sp>
    </p:spTree>
    <p:extLst>
      <p:ext uri="{BB962C8B-B14F-4D97-AF65-F5344CB8AC3E}">
        <p14:creationId xmlns:p14="http://schemas.microsoft.com/office/powerpoint/2010/main" xmlns="" val="95088766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3.3.1 </a:t>
            </a:r>
            <a:r>
              <a:rPr lang="zh-CN" altLang="en-US" b="1" dirty="0"/>
              <a:t>利用</a:t>
            </a:r>
            <a:r>
              <a:rPr lang="en-US" b="1" dirty="0"/>
              <a:t>EFS</a:t>
            </a:r>
            <a:r>
              <a:rPr lang="zh-CN" altLang="en-US" b="1" dirty="0"/>
              <a:t>加密信息</a:t>
            </a:r>
            <a:r>
              <a:rPr lang="en-US" dirty="0"/>
              <a:t> </a:t>
            </a:r>
          </a:p>
        </p:txBody>
      </p:sp>
      <p:sp>
        <p:nvSpPr>
          <p:cNvPr id="3" name="Content Placeholder 2"/>
          <p:cNvSpPr>
            <a:spLocks noGrp="1"/>
          </p:cNvSpPr>
          <p:nvPr>
            <p:ph sz="quarter" idx="13"/>
          </p:nvPr>
        </p:nvSpPr>
        <p:spPr>
          <a:xfrm>
            <a:off x="913774" y="2367092"/>
            <a:ext cx="10363826" cy="4258560"/>
          </a:xfrm>
        </p:spPr>
        <p:txBody>
          <a:bodyPr>
            <a:normAutofit/>
          </a:bodyPr>
          <a:lstStyle/>
          <a:p>
            <a:r>
              <a:rPr lang="en-US" dirty="0"/>
              <a:t>EFS</a:t>
            </a:r>
            <a:r>
              <a:rPr lang="zh-CN" altLang="en-US" dirty="0"/>
              <a:t>（</a:t>
            </a:r>
            <a:r>
              <a:rPr lang="en-US" dirty="0" smtClean="0"/>
              <a:t>E</a:t>
            </a:r>
            <a:r>
              <a:rPr lang="en-US" cap="none" dirty="0" smtClean="0"/>
              <a:t>ncryption</a:t>
            </a:r>
            <a:r>
              <a:rPr lang="en-US" dirty="0" smtClean="0"/>
              <a:t> F</a:t>
            </a:r>
            <a:r>
              <a:rPr lang="en-US" cap="none" dirty="0" smtClean="0"/>
              <a:t>ile</a:t>
            </a:r>
            <a:r>
              <a:rPr lang="en-US" dirty="0" smtClean="0"/>
              <a:t> S</a:t>
            </a:r>
            <a:r>
              <a:rPr lang="en-US" cap="none" dirty="0" smtClean="0"/>
              <a:t>ystem</a:t>
            </a:r>
            <a:r>
              <a:rPr lang="zh-CN" altLang="en-US" dirty="0" smtClean="0"/>
              <a:t>，</a:t>
            </a:r>
            <a:r>
              <a:rPr lang="zh-CN" altLang="en-US" dirty="0"/>
              <a:t>加密文件系统）是</a:t>
            </a:r>
            <a:r>
              <a:rPr lang="en-US" dirty="0" smtClean="0"/>
              <a:t>W</a:t>
            </a:r>
            <a:r>
              <a:rPr lang="en-US" cap="none" dirty="0" smtClean="0"/>
              <a:t>indows</a:t>
            </a:r>
            <a:r>
              <a:rPr lang="zh-CN" altLang="en-US" dirty="0" smtClean="0"/>
              <a:t>操作系统</a:t>
            </a:r>
            <a:r>
              <a:rPr lang="zh-CN" altLang="en-US" dirty="0"/>
              <a:t>用于加密硬盘中文件的一种加密体系。要使用</a:t>
            </a:r>
            <a:r>
              <a:rPr lang="en-US" dirty="0"/>
              <a:t>EFS</a:t>
            </a:r>
            <a:r>
              <a:rPr lang="zh-CN" altLang="en-US" dirty="0"/>
              <a:t>加密，首先要保证操作系统支持</a:t>
            </a:r>
            <a:r>
              <a:rPr lang="en-US" dirty="0"/>
              <a:t>EFS</a:t>
            </a:r>
            <a:r>
              <a:rPr lang="zh-CN" altLang="en-US" dirty="0"/>
              <a:t>加密，其次，</a:t>
            </a:r>
            <a:r>
              <a:rPr lang="en-US" dirty="0"/>
              <a:t>EFS</a:t>
            </a:r>
            <a:r>
              <a:rPr lang="zh-CN" altLang="en-US" dirty="0"/>
              <a:t>加密只对</a:t>
            </a:r>
            <a:r>
              <a:rPr lang="en-US" dirty="0"/>
              <a:t>NTFS</a:t>
            </a:r>
            <a:r>
              <a:rPr lang="zh-CN" altLang="en-US" dirty="0"/>
              <a:t>分区上的数据有效，对</a:t>
            </a:r>
            <a:r>
              <a:rPr lang="en-US" dirty="0"/>
              <a:t>FAT</a:t>
            </a:r>
            <a:r>
              <a:rPr lang="zh-CN" altLang="en-US" dirty="0"/>
              <a:t>和</a:t>
            </a:r>
            <a:r>
              <a:rPr lang="en-US" dirty="0"/>
              <a:t>FAT32</a:t>
            </a:r>
            <a:r>
              <a:rPr lang="zh-CN" altLang="en-US" dirty="0"/>
              <a:t>分区上的数据无法</a:t>
            </a:r>
            <a:r>
              <a:rPr lang="zh-CN" altLang="en-US" dirty="0" smtClean="0"/>
              <a:t>进行</a:t>
            </a:r>
            <a:endParaRPr lang="en-US" dirty="0"/>
          </a:p>
          <a:p>
            <a:r>
              <a:rPr lang="en-US" dirty="0"/>
              <a:t>EFS</a:t>
            </a:r>
            <a:r>
              <a:rPr lang="zh-CN" altLang="en-US" dirty="0"/>
              <a:t>加密基于公钥策略。在使用</a:t>
            </a:r>
            <a:r>
              <a:rPr lang="en-US" dirty="0"/>
              <a:t>EFS</a:t>
            </a:r>
            <a:r>
              <a:rPr lang="zh-CN" altLang="en-US" dirty="0"/>
              <a:t>加密一个文件或文件夹时，系统首先会生成一个由伪随机数组成的</a:t>
            </a:r>
            <a:r>
              <a:rPr lang="en-US" dirty="0"/>
              <a:t>FEK </a:t>
            </a:r>
            <a:r>
              <a:rPr lang="zh-CN" altLang="en-US" dirty="0"/>
              <a:t>（</a:t>
            </a:r>
            <a:r>
              <a:rPr lang="en-US" dirty="0" smtClean="0"/>
              <a:t>F</a:t>
            </a:r>
            <a:r>
              <a:rPr lang="en-US" cap="none" dirty="0" smtClean="0"/>
              <a:t>ile </a:t>
            </a:r>
            <a:r>
              <a:rPr lang="en-US" dirty="0" smtClean="0"/>
              <a:t>E</a:t>
            </a:r>
            <a:r>
              <a:rPr lang="en-US" cap="none" dirty="0" smtClean="0"/>
              <a:t>ncryption</a:t>
            </a:r>
            <a:r>
              <a:rPr lang="en-US" dirty="0" smtClean="0"/>
              <a:t> K</a:t>
            </a:r>
            <a:r>
              <a:rPr lang="en-US" cap="none" dirty="0" smtClean="0"/>
              <a:t>ey</a:t>
            </a:r>
            <a:r>
              <a:rPr lang="zh-CN" altLang="en-US" dirty="0" smtClean="0"/>
              <a:t>，</a:t>
            </a:r>
            <a:r>
              <a:rPr lang="zh-CN" altLang="en-US" dirty="0"/>
              <a:t>文件加密钥匙），然后利用</a:t>
            </a:r>
            <a:r>
              <a:rPr lang="en-US" dirty="0"/>
              <a:t>FEK</a:t>
            </a:r>
            <a:r>
              <a:rPr lang="zh-CN" altLang="en-US" dirty="0"/>
              <a:t>和</a:t>
            </a:r>
            <a:r>
              <a:rPr lang="en-US" dirty="0"/>
              <a:t>DES</a:t>
            </a:r>
            <a:r>
              <a:rPr lang="zh-CN" altLang="en-US" dirty="0"/>
              <a:t>算法创建加密文件并把加密后的文件存储到硬盘上，同时删除未加密的原始文件。随后系统利用你的公钥加密</a:t>
            </a:r>
            <a:r>
              <a:rPr lang="en-US" dirty="0"/>
              <a:t>FEK</a:t>
            </a:r>
            <a:r>
              <a:rPr lang="zh-CN" altLang="en-US" dirty="0"/>
              <a:t>，并把加密后的</a:t>
            </a:r>
            <a:r>
              <a:rPr lang="en-US" dirty="0"/>
              <a:t>FEK</a:t>
            </a:r>
            <a:r>
              <a:rPr lang="zh-CN" altLang="en-US" dirty="0"/>
              <a:t>存储在同一个加密文件中。而在访问被加密的文件时，系统首先利用当前用户的私钥解密</a:t>
            </a:r>
            <a:r>
              <a:rPr lang="en-US" dirty="0"/>
              <a:t>FEK</a:t>
            </a:r>
            <a:r>
              <a:rPr lang="zh-CN" altLang="en-US" dirty="0"/>
              <a:t>，然后利用</a:t>
            </a:r>
            <a:r>
              <a:rPr lang="en-US" dirty="0"/>
              <a:t>FEK</a:t>
            </a:r>
            <a:r>
              <a:rPr lang="zh-CN" altLang="en-US" dirty="0"/>
              <a:t>解密出文件。在首次使用</a:t>
            </a:r>
            <a:r>
              <a:rPr lang="en-US" dirty="0"/>
              <a:t>EFS</a:t>
            </a:r>
            <a:r>
              <a:rPr lang="zh-CN" altLang="en-US" dirty="0"/>
              <a:t>时，如果用户还没有公钥</a:t>
            </a:r>
            <a:r>
              <a:rPr lang="en-US" dirty="0"/>
              <a:t>/</a:t>
            </a:r>
            <a:r>
              <a:rPr lang="zh-CN" altLang="en-US" dirty="0"/>
              <a:t>私钥（统称为密钥），则会首先生成密钥，然后加密数据。如果你登录到了域环境中，密钥的生成依赖于域控制器，否则它就依赖于本地</a:t>
            </a:r>
            <a:r>
              <a:rPr lang="zh-CN" altLang="en-US" dirty="0" smtClean="0"/>
              <a:t>机器</a:t>
            </a:r>
            <a:endParaRPr lang="en-US" dirty="0"/>
          </a:p>
          <a:p>
            <a:endParaRPr lang="en-US" dirty="0"/>
          </a:p>
        </p:txBody>
      </p:sp>
    </p:spTree>
    <p:extLst>
      <p:ext uri="{BB962C8B-B14F-4D97-AF65-F5344CB8AC3E}">
        <p14:creationId xmlns:p14="http://schemas.microsoft.com/office/powerpoint/2010/main" xmlns="" val="94397615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3.3.1 </a:t>
            </a:r>
            <a:r>
              <a:rPr lang="zh-CN" altLang="en-US" b="1" dirty="0"/>
              <a:t>利用</a:t>
            </a:r>
            <a:r>
              <a:rPr lang="en-US" b="1" dirty="0"/>
              <a:t>EFS</a:t>
            </a:r>
            <a:r>
              <a:rPr lang="zh-CN" altLang="en-US" b="1" dirty="0"/>
              <a:t>加密信息</a:t>
            </a:r>
            <a:r>
              <a:rPr lang="en-US" dirty="0"/>
              <a:t> </a:t>
            </a:r>
          </a:p>
        </p:txBody>
      </p:sp>
      <p:sp>
        <p:nvSpPr>
          <p:cNvPr id="3" name="Content Placeholder 2"/>
          <p:cNvSpPr>
            <a:spLocks noGrp="1"/>
          </p:cNvSpPr>
          <p:nvPr>
            <p:ph sz="quarter" idx="13"/>
          </p:nvPr>
        </p:nvSpPr>
        <p:spPr>
          <a:xfrm>
            <a:off x="913774" y="2367092"/>
            <a:ext cx="10363826" cy="1080646"/>
          </a:xfrm>
        </p:spPr>
        <p:txBody>
          <a:bodyPr>
            <a:normAutofit fontScale="92500" lnSpcReduction="10000"/>
          </a:bodyPr>
          <a:lstStyle/>
          <a:p>
            <a:r>
              <a:rPr lang="zh-CN" altLang="en-US" dirty="0"/>
              <a:t>其加密步骤为</a:t>
            </a:r>
            <a:r>
              <a:rPr lang="zh-CN" altLang="en-US" dirty="0" smtClean="0"/>
              <a:t>：</a:t>
            </a:r>
            <a:endParaRPr lang="zh-CN" altLang="en-US" dirty="0"/>
          </a:p>
          <a:p>
            <a:pPr marL="457200" lvl="1" indent="0">
              <a:buNone/>
            </a:pPr>
            <a:r>
              <a:rPr lang="en-US" dirty="0" smtClean="0"/>
              <a:t>1</a:t>
            </a:r>
            <a:r>
              <a:rPr lang="zh-CN" altLang="en-US" dirty="0"/>
              <a:t>、选中要加密的文件夹，点击“鼠标右键”，选中“属性”，点击“高级”，在高级属性对话框中选中“加密内容以保护数据”选项，如图</a:t>
            </a:r>
            <a:r>
              <a:rPr lang="en-US" dirty="0"/>
              <a:t>3-8</a:t>
            </a:r>
            <a:r>
              <a:rPr lang="zh-CN" altLang="en-US" dirty="0"/>
              <a:t>所示。</a:t>
            </a:r>
            <a:endParaRPr lang="en-US" dirty="0"/>
          </a:p>
          <a:p>
            <a:endParaRPr lang="en-US" dirty="0"/>
          </a:p>
        </p:txBody>
      </p:sp>
      <p:sp>
        <p:nvSpPr>
          <p:cNvPr id="5"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8195" name="Picture 3" descr="28"/>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4302176" y="3341557"/>
            <a:ext cx="3598680" cy="3212662"/>
          </a:xfrm>
          <a:prstGeom prst="rect">
            <a:avLst/>
          </a:prstGeom>
          <a:noFill/>
          <a:extLst>
            <a:ext uri="{909E8E84-426E-40DD-AFC4-6F175D3DCCD1}">
              <a14:hiddenFill xmlns:a14="http://schemas.microsoft.com/office/drawing/2010/main" xmlns="">
                <a:solidFill>
                  <a:srgbClr val="FFFFFF"/>
                </a:solidFill>
              </a14:hiddenFill>
            </a:ext>
          </a:extLst>
        </p:spPr>
      </p:pic>
      <p:sp>
        <p:nvSpPr>
          <p:cNvPr id="6" name="TextBox 5"/>
          <p:cNvSpPr txBox="1"/>
          <p:nvPr/>
        </p:nvSpPr>
        <p:spPr>
          <a:xfrm>
            <a:off x="4761562" y="6504854"/>
            <a:ext cx="2668250" cy="646331"/>
          </a:xfrm>
          <a:prstGeom prst="rect">
            <a:avLst/>
          </a:prstGeom>
          <a:noFill/>
        </p:spPr>
        <p:txBody>
          <a:bodyPr wrap="square" rtlCol="0">
            <a:spAutoFit/>
          </a:bodyPr>
          <a:lstStyle/>
          <a:p>
            <a:r>
              <a:rPr lang="zh-CN" altLang="en-US" b="1"/>
              <a:t>图</a:t>
            </a:r>
            <a:r>
              <a:rPr lang="en-US" b="1" dirty="0"/>
              <a:t>3-8 </a:t>
            </a:r>
            <a:r>
              <a:rPr lang="zh-CN" altLang="en-US" b="1" dirty="0"/>
              <a:t>对文件夹进行加密</a:t>
            </a:r>
            <a:endParaRPr lang="en-US" dirty="0"/>
          </a:p>
          <a:p>
            <a:endParaRPr lang="en-US" dirty="0"/>
          </a:p>
        </p:txBody>
      </p:sp>
    </p:spTree>
    <p:extLst>
      <p:ext uri="{BB962C8B-B14F-4D97-AF65-F5344CB8AC3E}">
        <p14:creationId xmlns:p14="http://schemas.microsoft.com/office/powerpoint/2010/main" xmlns="" val="139816610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3.3.1 </a:t>
            </a:r>
            <a:r>
              <a:rPr lang="zh-CN" altLang="en-US" b="1" dirty="0"/>
              <a:t>利用</a:t>
            </a:r>
            <a:r>
              <a:rPr lang="en-US" b="1" dirty="0"/>
              <a:t>EFS</a:t>
            </a:r>
            <a:r>
              <a:rPr lang="zh-CN" altLang="en-US" b="1" dirty="0"/>
              <a:t>加密信息</a:t>
            </a:r>
            <a:r>
              <a:rPr lang="en-US" dirty="0"/>
              <a:t> </a:t>
            </a:r>
          </a:p>
        </p:txBody>
      </p:sp>
      <p:sp>
        <p:nvSpPr>
          <p:cNvPr id="3" name="Content Placeholder 2"/>
          <p:cNvSpPr>
            <a:spLocks noGrp="1"/>
          </p:cNvSpPr>
          <p:nvPr>
            <p:ph sz="quarter" idx="13"/>
          </p:nvPr>
        </p:nvSpPr>
        <p:spPr>
          <a:xfrm>
            <a:off x="913774" y="2367092"/>
            <a:ext cx="10363826" cy="1080646"/>
          </a:xfrm>
        </p:spPr>
        <p:txBody>
          <a:bodyPr>
            <a:normAutofit/>
          </a:bodyPr>
          <a:lstStyle/>
          <a:p>
            <a:pPr marL="457200" lvl="1" indent="0">
              <a:buNone/>
            </a:pPr>
            <a:r>
              <a:rPr lang="en-US" sz="1700" dirty="0" smtClean="0"/>
              <a:t>2</a:t>
            </a:r>
            <a:r>
              <a:rPr lang="zh-CN" altLang="en-US" sz="1700" dirty="0"/>
              <a:t>、点击“确定”按钮，再点击“应用”按钮，会弹出“确认属性更改”对话框，如图</a:t>
            </a:r>
            <a:r>
              <a:rPr lang="en-US" sz="1700" dirty="0"/>
              <a:t>3-9</a:t>
            </a:r>
            <a:r>
              <a:rPr lang="zh-CN" altLang="en-US" sz="1700" dirty="0"/>
              <a:t>所示。点击“确定”完成加密。</a:t>
            </a:r>
            <a:endParaRPr lang="en-US" sz="1700" dirty="0"/>
          </a:p>
          <a:p>
            <a:endParaRPr lang="en-US" dirty="0"/>
          </a:p>
        </p:txBody>
      </p:sp>
      <p:sp>
        <p:nvSpPr>
          <p:cNvPr id="5"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6" name="TextBox 5"/>
          <p:cNvSpPr txBox="1"/>
          <p:nvPr/>
        </p:nvSpPr>
        <p:spPr>
          <a:xfrm>
            <a:off x="4991254" y="5995854"/>
            <a:ext cx="2238845" cy="646331"/>
          </a:xfrm>
          <a:prstGeom prst="rect">
            <a:avLst/>
          </a:prstGeom>
          <a:noFill/>
        </p:spPr>
        <p:txBody>
          <a:bodyPr wrap="square" rtlCol="0">
            <a:spAutoFit/>
          </a:bodyPr>
          <a:lstStyle/>
          <a:p>
            <a:r>
              <a:rPr lang="zh-CN" altLang="en-US" b="1" dirty="0"/>
              <a:t>图</a:t>
            </a:r>
            <a:r>
              <a:rPr lang="en-US" b="1" dirty="0"/>
              <a:t>3-9 </a:t>
            </a:r>
            <a:r>
              <a:rPr lang="zh-CN" altLang="en-US" b="1" dirty="0"/>
              <a:t>确认属性更改</a:t>
            </a:r>
            <a:endParaRPr lang="en-US" dirty="0"/>
          </a:p>
          <a:p>
            <a:endParaRPr lang="en-US" dirty="0"/>
          </a:p>
        </p:txBody>
      </p:sp>
      <p:sp>
        <p:nvSpPr>
          <p:cNvPr id="7"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9219" name="Picture 3" descr="29"/>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4260537" y="3619186"/>
            <a:ext cx="3670300" cy="22352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26508765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3.3.1 </a:t>
            </a:r>
            <a:r>
              <a:rPr lang="zh-CN" altLang="en-US" b="1" dirty="0"/>
              <a:t>利用</a:t>
            </a:r>
            <a:r>
              <a:rPr lang="en-US" b="1" dirty="0"/>
              <a:t>EFS</a:t>
            </a:r>
            <a:r>
              <a:rPr lang="zh-CN" altLang="en-US" b="1" dirty="0"/>
              <a:t>加密信息</a:t>
            </a:r>
            <a:r>
              <a:rPr lang="en-US" dirty="0"/>
              <a:t> </a:t>
            </a:r>
          </a:p>
        </p:txBody>
      </p:sp>
      <p:sp>
        <p:nvSpPr>
          <p:cNvPr id="3" name="Content Placeholder 2"/>
          <p:cNvSpPr>
            <a:spLocks noGrp="1"/>
          </p:cNvSpPr>
          <p:nvPr>
            <p:ph sz="quarter" idx="13"/>
          </p:nvPr>
        </p:nvSpPr>
        <p:spPr>
          <a:xfrm>
            <a:off x="913774" y="2367091"/>
            <a:ext cx="10363826" cy="974465"/>
          </a:xfrm>
        </p:spPr>
        <p:txBody>
          <a:bodyPr>
            <a:normAutofit/>
          </a:bodyPr>
          <a:lstStyle/>
          <a:p>
            <a:pPr marL="457200" lvl="1" indent="0">
              <a:buNone/>
            </a:pPr>
            <a:r>
              <a:rPr lang="en-US" sz="1700" dirty="0" smtClean="0"/>
              <a:t>3</a:t>
            </a:r>
            <a:r>
              <a:rPr lang="zh-CN" altLang="en-US" sz="1700" dirty="0"/>
              <a:t>、加密完成后，文件夹属性的标识为</a:t>
            </a:r>
            <a:r>
              <a:rPr lang="en-US" sz="1700" dirty="0"/>
              <a:t>AE</a:t>
            </a:r>
            <a:r>
              <a:rPr lang="zh-CN" altLang="en-US" sz="1700" dirty="0"/>
              <a:t>，并且变成了浅绿色，如图</a:t>
            </a:r>
            <a:r>
              <a:rPr lang="en-US" sz="1700" dirty="0"/>
              <a:t>3-10</a:t>
            </a:r>
            <a:r>
              <a:rPr lang="zh-CN" altLang="en-US" sz="1700" dirty="0"/>
              <a:t>所示。</a:t>
            </a:r>
            <a:endParaRPr lang="en-US" sz="1700" dirty="0"/>
          </a:p>
          <a:p>
            <a:endParaRPr lang="en-US" dirty="0"/>
          </a:p>
        </p:txBody>
      </p:sp>
      <p:sp>
        <p:nvSpPr>
          <p:cNvPr id="5"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6" name="TextBox 5"/>
          <p:cNvSpPr txBox="1"/>
          <p:nvPr/>
        </p:nvSpPr>
        <p:spPr>
          <a:xfrm>
            <a:off x="4504074" y="5560474"/>
            <a:ext cx="3183225" cy="646331"/>
          </a:xfrm>
          <a:prstGeom prst="rect">
            <a:avLst/>
          </a:prstGeom>
          <a:noFill/>
        </p:spPr>
        <p:txBody>
          <a:bodyPr wrap="square" rtlCol="0">
            <a:spAutoFit/>
          </a:bodyPr>
          <a:lstStyle/>
          <a:p>
            <a:r>
              <a:rPr lang="zh-CN" altLang="en-US" b="1" dirty="0"/>
              <a:t>图</a:t>
            </a:r>
            <a:r>
              <a:rPr lang="en-US" b="1" dirty="0"/>
              <a:t>3-10 EFS</a:t>
            </a:r>
            <a:r>
              <a:rPr lang="zh-CN" altLang="en-US" b="1" dirty="0"/>
              <a:t>加密后文件夹状态</a:t>
            </a:r>
            <a:endParaRPr lang="en-US" dirty="0"/>
          </a:p>
          <a:p>
            <a:endParaRPr lang="en-US" dirty="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11265" name="Picture 1" descr="30"/>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4139887" y="4082592"/>
            <a:ext cx="3911600" cy="12954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65489805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3.3.1 </a:t>
            </a:r>
            <a:r>
              <a:rPr lang="zh-CN" altLang="en-US" b="1" dirty="0"/>
              <a:t>利用</a:t>
            </a:r>
            <a:r>
              <a:rPr lang="en-US" b="1" dirty="0"/>
              <a:t>EFS</a:t>
            </a:r>
            <a:r>
              <a:rPr lang="zh-CN" altLang="en-US" b="1" dirty="0"/>
              <a:t>加密信息</a:t>
            </a:r>
            <a:r>
              <a:rPr lang="en-US" dirty="0"/>
              <a:t> </a:t>
            </a:r>
          </a:p>
        </p:txBody>
      </p:sp>
      <p:sp>
        <p:nvSpPr>
          <p:cNvPr id="3" name="Content Placeholder 2"/>
          <p:cNvSpPr>
            <a:spLocks noGrp="1"/>
          </p:cNvSpPr>
          <p:nvPr>
            <p:ph sz="quarter" idx="13"/>
          </p:nvPr>
        </p:nvSpPr>
        <p:spPr>
          <a:xfrm>
            <a:off x="913774" y="2367092"/>
            <a:ext cx="10363826" cy="1080646"/>
          </a:xfrm>
        </p:spPr>
        <p:txBody>
          <a:bodyPr>
            <a:normAutofit/>
          </a:bodyPr>
          <a:lstStyle/>
          <a:p>
            <a:pPr marL="457200" lvl="1" indent="0">
              <a:buNone/>
            </a:pPr>
            <a:r>
              <a:rPr lang="en-US" sz="1700" dirty="0" smtClean="0"/>
              <a:t>4</a:t>
            </a:r>
            <a:r>
              <a:rPr lang="zh-CN" altLang="en-US" sz="1700" dirty="0"/>
              <a:t>、测试加密的有效性，发现用当前加密的用户能够正常访问，如果用其他用户登录后则不能访问，出现拒绝访问的警告，如图</a:t>
            </a:r>
            <a:r>
              <a:rPr lang="en-US" sz="1700" dirty="0"/>
              <a:t>3-11</a:t>
            </a:r>
            <a:r>
              <a:rPr lang="zh-CN" altLang="en-US" sz="1700" dirty="0"/>
              <a:t>所示。</a:t>
            </a:r>
            <a:endParaRPr lang="en-US" sz="1700" dirty="0"/>
          </a:p>
          <a:p>
            <a:endParaRPr lang="en-US" dirty="0"/>
          </a:p>
        </p:txBody>
      </p:sp>
      <p:sp>
        <p:nvSpPr>
          <p:cNvPr id="5"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6" name="TextBox 5"/>
          <p:cNvSpPr txBox="1"/>
          <p:nvPr/>
        </p:nvSpPr>
        <p:spPr>
          <a:xfrm>
            <a:off x="4698946" y="5935229"/>
            <a:ext cx="2793481" cy="646331"/>
          </a:xfrm>
          <a:prstGeom prst="rect">
            <a:avLst/>
          </a:prstGeom>
          <a:noFill/>
        </p:spPr>
        <p:txBody>
          <a:bodyPr wrap="square" rtlCol="0">
            <a:spAutoFit/>
          </a:bodyPr>
          <a:lstStyle/>
          <a:p>
            <a:r>
              <a:rPr lang="zh-CN" altLang="en-US" b="1" dirty="0"/>
              <a:t>图</a:t>
            </a:r>
            <a:r>
              <a:rPr lang="en-US" b="1" dirty="0"/>
              <a:t>3-11 </a:t>
            </a:r>
            <a:r>
              <a:rPr lang="zh-CN" altLang="en-US" b="1" dirty="0"/>
              <a:t>拒绝其他用户访问</a:t>
            </a:r>
            <a:endParaRPr lang="en-US" dirty="0"/>
          </a:p>
          <a:p>
            <a:endParaRPr lang="en-US" dirty="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12289" name="Picture 1" descr="31"/>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4952687" y="3859029"/>
            <a:ext cx="2286000" cy="19558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99860277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3.3.1 </a:t>
            </a:r>
            <a:r>
              <a:rPr lang="zh-CN" altLang="en-US" b="1" dirty="0"/>
              <a:t>利用</a:t>
            </a:r>
            <a:r>
              <a:rPr lang="en-US" b="1" dirty="0"/>
              <a:t>EFS</a:t>
            </a:r>
            <a:r>
              <a:rPr lang="zh-CN" altLang="en-US" b="1" dirty="0"/>
              <a:t>加密信息</a:t>
            </a:r>
            <a:r>
              <a:rPr lang="en-US" dirty="0"/>
              <a:t> </a:t>
            </a:r>
          </a:p>
        </p:txBody>
      </p:sp>
      <p:sp>
        <p:nvSpPr>
          <p:cNvPr id="3" name="Content Placeholder 2"/>
          <p:cNvSpPr>
            <a:spLocks noGrp="1"/>
          </p:cNvSpPr>
          <p:nvPr>
            <p:ph sz="quarter" idx="13"/>
          </p:nvPr>
        </p:nvSpPr>
        <p:spPr>
          <a:xfrm>
            <a:off x="913774" y="2367092"/>
            <a:ext cx="10363826" cy="1080646"/>
          </a:xfrm>
        </p:spPr>
        <p:txBody>
          <a:bodyPr>
            <a:normAutofit/>
          </a:bodyPr>
          <a:lstStyle/>
          <a:p>
            <a:pPr marL="457200" lvl="1" indent="0">
              <a:buNone/>
            </a:pPr>
            <a:r>
              <a:rPr lang="en-US" sz="1700" dirty="0" smtClean="0"/>
              <a:t>5</a:t>
            </a:r>
            <a:r>
              <a:rPr lang="zh-CN" altLang="en-US" sz="1700" dirty="0"/>
              <a:t>、如果要取消加密，则用加密的用户登录后，重新选中文件夹，在图</a:t>
            </a:r>
            <a:r>
              <a:rPr lang="en-US" sz="1700" dirty="0"/>
              <a:t>3-8</a:t>
            </a:r>
            <a:r>
              <a:rPr lang="zh-CN" altLang="en-US" sz="1700" dirty="0"/>
              <a:t>中把“加密内容以保护数据”勾选去掉，点击“确定”即可。</a:t>
            </a:r>
            <a:endParaRPr lang="en-US" sz="1700" dirty="0"/>
          </a:p>
          <a:p>
            <a:endParaRPr lang="en-US" dirty="0"/>
          </a:p>
        </p:txBody>
      </p:sp>
      <p:sp>
        <p:nvSpPr>
          <p:cNvPr id="5"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8195" name="Picture 3" descr="28"/>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4302176" y="3341557"/>
            <a:ext cx="3598680" cy="3212662"/>
          </a:xfrm>
          <a:prstGeom prst="rect">
            <a:avLst/>
          </a:prstGeom>
          <a:noFill/>
          <a:extLst>
            <a:ext uri="{909E8E84-426E-40DD-AFC4-6F175D3DCCD1}">
              <a14:hiddenFill xmlns:a14="http://schemas.microsoft.com/office/drawing/2010/main" xmlns="">
                <a:solidFill>
                  <a:srgbClr val="FFFFFF"/>
                </a:solidFill>
              </a14:hiddenFill>
            </a:ext>
          </a:extLst>
        </p:spPr>
      </p:pic>
      <p:sp>
        <p:nvSpPr>
          <p:cNvPr id="6" name="TextBox 5"/>
          <p:cNvSpPr txBox="1"/>
          <p:nvPr/>
        </p:nvSpPr>
        <p:spPr>
          <a:xfrm>
            <a:off x="4761562" y="6504854"/>
            <a:ext cx="2668250" cy="646331"/>
          </a:xfrm>
          <a:prstGeom prst="rect">
            <a:avLst/>
          </a:prstGeom>
          <a:noFill/>
        </p:spPr>
        <p:txBody>
          <a:bodyPr wrap="square" rtlCol="0">
            <a:spAutoFit/>
          </a:bodyPr>
          <a:lstStyle/>
          <a:p>
            <a:r>
              <a:rPr lang="zh-CN" altLang="en-US" b="1" dirty="0"/>
              <a:t>图</a:t>
            </a:r>
            <a:r>
              <a:rPr lang="en-US" b="1" dirty="0"/>
              <a:t>3-8 </a:t>
            </a:r>
            <a:r>
              <a:rPr lang="zh-CN" altLang="en-US" b="1" dirty="0"/>
              <a:t>对文件夹进行加密</a:t>
            </a:r>
            <a:endParaRPr lang="en-US" dirty="0"/>
          </a:p>
          <a:p>
            <a:endParaRPr lang="en-US" dirty="0"/>
          </a:p>
        </p:txBody>
      </p:sp>
    </p:spTree>
    <p:extLst>
      <p:ext uri="{BB962C8B-B14F-4D97-AF65-F5344CB8AC3E}">
        <p14:creationId xmlns:p14="http://schemas.microsoft.com/office/powerpoint/2010/main" xmlns="" val="50053159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3.3.2</a:t>
            </a:r>
            <a:r>
              <a:rPr lang="zh-CN" altLang="en-US" b="1" dirty="0"/>
              <a:t>非对称加密技术的优缺点</a:t>
            </a:r>
            <a:r>
              <a:rPr lang="en-US" dirty="0"/>
              <a:t/>
            </a:r>
            <a:br>
              <a:rPr lang="en-US" dirty="0"/>
            </a:br>
            <a:endParaRPr lang="en-US" dirty="0"/>
          </a:p>
        </p:txBody>
      </p:sp>
      <p:sp>
        <p:nvSpPr>
          <p:cNvPr id="3" name="Content Placeholder 2"/>
          <p:cNvSpPr>
            <a:spLocks noGrp="1"/>
          </p:cNvSpPr>
          <p:nvPr>
            <p:ph sz="quarter" idx="13"/>
          </p:nvPr>
        </p:nvSpPr>
        <p:spPr/>
        <p:txBody>
          <a:bodyPr>
            <a:normAutofit lnSpcReduction="10000"/>
          </a:bodyPr>
          <a:lstStyle/>
          <a:p>
            <a:r>
              <a:rPr lang="zh-CN" altLang="en-US" dirty="0"/>
              <a:t>非对称加密技术解决了对称加密技术中密钥管理的困难。非对称加密使用两个密钥，一个用来加密，另一个用来解密，为了能够更好地标识这两个密钥，一般把其中一个称为私有密钥，另一个称为公开密钥，因此非对称加密技术又被称为公钥加密</a:t>
            </a:r>
            <a:r>
              <a:rPr lang="zh-CN" altLang="en-US" dirty="0" smtClean="0"/>
              <a:t>技术</a:t>
            </a:r>
            <a:endParaRPr lang="en-US" dirty="0"/>
          </a:p>
          <a:p>
            <a:r>
              <a:rPr lang="zh-CN" altLang="en-US" dirty="0" smtClean="0"/>
              <a:t>非</a:t>
            </a:r>
            <a:r>
              <a:rPr lang="zh-CN" altLang="en-US" dirty="0"/>
              <a:t>对称加密技术主要缺点是计算量大，加解密速度慢，不适用于数据量大的</a:t>
            </a:r>
            <a:r>
              <a:rPr lang="zh-CN" altLang="en-US" dirty="0" smtClean="0"/>
              <a:t>场合</a:t>
            </a:r>
          </a:p>
          <a:p>
            <a:r>
              <a:rPr lang="zh-CN" altLang="en-US" dirty="0" smtClean="0"/>
              <a:t>另</a:t>
            </a:r>
            <a:r>
              <a:rPr lang="zh-CN" altLang="en-US" dirty="0"/>
              <a:t>一个缺点是对公钥的持有者身份无法进行验证。设想一下，如果用户</a:t>
            </a:r>
            <a:r>
              <a:rPr lang="en-US" dirty="0"/>
              <a:t>A</a:t>
            </a:r>
            <a:r>
              <a:rPr lang="zh-CN" altLang="en-US" dirty="0"/>
              <a:t>利用用户</a:t>
            </a:r>
            <a:r>
              <a:rPr lang="en-US" dirty="0"/>
              <a:t>B</a:t>
            </a:r>
            <a:r>
              <a:rPr lang="zh-CN" altLang="en-US" dirty="0"/>
              <a:t>的公钥加密信息，用户</a:t>
            </a:r>
            <a:r>
              <a:rPr lang="en-US" dirty="0"/>
              <a:t>B</a:t>
            </a:r>
            <a:r>
              <a:rPr lang="zh-CN" altLang="en-US" dirty="0"/>
              <a:t>可以用私钥进行解密，但是如果有人知道了用户</a:t>
            </a:r>
            <a:r>
              <a:rPr lang="en-US" dirty="0"/>
              <a:t>B</a:t>
            </a:r>
            <a:r>
              <a:rPr lang="zh-CN" altLang="en-US" dirty="0"/>
              <a:t>的公钥（因为公钥一般是公开大量发布的），然后假冒用户</a:t>
            </a:r>
            <a:r>
              <a:rPr lang="en-US" dirty="0"/>
              <a:t>A</a:t>
            </a:r>
            <a:r>
              <a:rPr lang="zh-CN" altLang="en-US" dirty="0"/>
              <a:t>的身份给用户</a:t>
            </a:r>
            <a:r>
              <a:rPr lang="en-US" dirty="0"/>
              <a:t>B</a:t>
            </a:r>
            <a:r>
              <a:rPr lang="zh-CN" altLang="en-US" dirty="0"/>
              <a:t>发送信息，用户</a:t>
            </a:r>
            <a:r>
              <a:rPr lang="en-US" dirty="0"/>
              <a:t>B</a:t>
            </a:r>
            <a:r>
              <a:rPr lang="zh-CN" altLang="en-US" dirty="0"/>
              <a:t>该如何确认这个信息发送者的真实身份呢？这个时候需要用到数字签名技术，而数字签名技术需要使用第三种数据加密技术</a:t>
            </a:r>
            <a:r>
              <a:rPr lang="en-US" altLang="zh-CN" dirty="0"/>
              <a:t>——</a:t>
            </a:r>
            <a:r>
              <a:rPr lang="zh-CN" altLang="en-US" dirty="0"/>
              <a:t>单向加密</a:t>
            </a:r>
            <a:r>
              <a:rPr lang="zh-CN" altLang="en-US" dirty="0" smtClean="0"/>
              <a:t>技术</a:t>
            </a:r>
            <a:endParaRPr lang="en-US" dirty="0"/>
          </a:p>
          <a:p>
            <a:endParaRPr lang="en-US" dirty="0"/>
          </a:p>
        </p:txBody>
      </p:sp>
    </p:spTree>
    <p:extLst>
      <p:ext uri="{BB962C8B-B14F-4D97-AF65-F5344CB8AC3E}">
        <p14:creationId xmlns:p14="http://schemas.microsoft.com/office/powerpoint/2010/main" xmlns="" val="139025947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3.4</a:t>
            </a:r>
            <a:r>
              <a:rPr lang="zh-CN" altLang="en-US" b="1" dirty="0"/>
              <a:t>单向加密技术</a:t>
            </a:r>
            <a:r>
              <a:rPr lang="en-US" dirty="0"/>
              <a:t/>
            </a:r>
            <a:br>
              <a:rPr lang="en-US" dirty="0"/>
            </a:br>
            <a:endParaRPr lang="en-US" dirty="0"/>
          </a:p>
        </p:txBody>
      </p:sp>
      <p:sp>
        <p:nvSpPr>
          <p:cNvPr id="3" name="Content Placeholder 2"/>
          <p:cNvSpPr>
            <a:spLocks noGrp="1"/>
          </p:cNvSpPr>
          <p:nvPr>
            <p:ph sz="quarter" idx="13"/>
          </p:nvPr>
        </p:nvSpPr>
        <p:spPr/>
        <p:txBody>
          <a:bodyPr/>
          <a:lstStyle/>
          <a:p>
            <a:r>
              <a:rPr lang="en-US" b="1" dirty="0"/>
              <a:t>3.4.1 MD5</a:t>
            </a:r>
            <a:r>
              <a:rPr lang="zh-CN" altLang="en-US" b="1" dirty="0" smtClean="0"/>
              <a:t>算法</a:t>
            </a:r>
          </a:p>
          <a:p>
            <a:r>
              <a:rPr lang="en-US" b="1" dirty="0"/>
              <a:t>3.4.2 SHA</a:t>
            </a:r>
            <a:r>
              <a:rPr lang="zh-CN" altLang="en-US" b="1" dirty="0" smtClean="0"/>
              <a:t>算法</a:t>
            </a:r>
          </a:p>
          <a:p>
            <a:r>
              <a:rPr lang="en-US" b="1" dirty="0"/>
              <a:t>3.4.3 </a:t>
            </a:r>
            <a:r>
              <a:rPr lang="zh-CN" altLang="en-US" b="1" dirty="0"/>
              <a:t>数字签名技术</a:t>
            </a:r>
            <a:r>
              <a:rPr lang="en-US" dirty="0"/>
              <a:t> </a:t>
            </a:r>
          </a:p>
          <a:p>
            <a:endParaRPr lang="en-US" dirty="0"/>
          </a:p>
          <a:p>
            <a:endParaRPr lang="en-US" dirty="0"/>
          </a:p>
        </p:txBody>
      </p:sp>
    </p:spTree>
    <p:extLst>
      <p:ext uri="{BB962C8B-B14F-4D97-AF65-F5344CB8AC3E}">
        <p14:creationId xmlns:p14="http://schemas.microsoft.com/office/powerpoint/2010/main" xmlns="" val="120717506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3.4</a:t>
            </a:r>
            <a:r>
              <a:rPr lang="zh-CN" altLang="en-US" b="1" dirty="0"/>
              <a:t>单向加密技术</a:t>
            </a:r>
            <a:r>
              <a:rPr lang="en-US" dirty="0"/>
              <a:t/>
            </a:r>
            <a:br>
              <a:rPr lang="en-US" dirty="0"/>
            </a:br>
            <a:endParaRPr lang="en-US" dirty="0"/>
          </a:p>
        </p:txBody>
      </p:sp>
      <p:sp>
        <p:nvSpPr>
          <p:cNvPr id="3" name="Content Placeholder 2"/>
          <p:cNvSpPr>
            <a:spLocks noGrp="1"/>
          </p:cNvSpPr>
          <p:nvPr>
            <p:ph sz="quarter" idx="13"/>
          </p:nvPr>
        </p:nvSpPr>
        <p:spPr>
          <a:xfrm>
            <a:off x="913774" y="2367092"/>
            <a:ext cx="10363826" cy="4258560"/>
          </a:xfrm>
        </p:spPr>
        <p:txBody>
          <a:bodyPr>
            <a:normAutofit lnSpcReduction="10000"/>
          </a:bodyPr>
          <a:lstStyle/>
          <a:p>
            <a:r>
              <a:rPr lang="zh-CN" altLang="en-US" dirty="0"/>
              <a:t>单向加密技术的实现采用了</a:t>
            </a:r>
            <a:r>
              <a:rPr lang="en-US" dirty="0" smtClean="0"/>
              <a:t>H</a:t>
            </a:r>
            <a:r>
              <a:rPr lang="en-US" cap="none" dirty="0" smtClean="0"/>
              <a:t>ash</a:t>
            </a:r>
            <a:r>
              <a:rPr lang="zh-CN" altLang="en-US" dirty="0" smtClean="0"/>
              <a:t>（</a:t>
            </a:r>
            <a:r>
              <a:rPr lang="zh-CN" altLang="en-US" dirty="0"/>
              <a:t>哈希）算法，哈希算法又称为单向散列算法。哈希算法可以将任意长的输入信息产生相同长度的字符串（称为哈希值），一个安全的哈希算法具有以下特征：</a:t>
            </a:r>
            <a:endParaRPr lang="en-US" dirty="0"/>
          </a:p>
          <a:p>
            <a:pPr marL="457200" lvl="1" indent="0">
              <a:buNone/>
            </a:pPr>
            <a:r>
              <a:rPr lang="zh-CN" altLang="en-US" dirty="0" smtClean="0"/>
              <a:t>（</a:t>
            </a:r>
            <a:r>
              <a:rPr lang="en-US" dirty="0"/>
              <a:t>1</a:t>
            </a:r>
            <a:r>
              <a:rPr lang="zh-CN" altLang="en-US" dirty="0"/>
              <a:t>）不同信息不可能产生相同的哈希值，也就是说改变输入信息中的一位应该产生完全不同的哈希值。</a:t>
            </a:r>
            <a:endParaRPr lang="en-US" dirty="0"/>
          </a:p>
          <a:p>
            <a:pPr marL="457200" lvl="1" indent="0">
              <a:buNone/>
            </a:pPr>
            <a:r>
              <a:rPr lang="zh-CN" altLang="en-US" dirty="0" smtClean="0"/>
              <a:t>（</a:t>
            </a:r>
            <a:r>
              <a:rPr lang="en-US" dirty="0"/>
              <a:t>2</a:t>
            </a:r>
            <a:r>
              <a:rPr lang="zh-CN" altLang="en-US" dirty="0"/>
              <a:t>）任一给定的信息不可能产生预定的哈希值。</a:t>
            </a:r>
            <a:endParaRPr lang="en-US" dirty="0"/>
          </a:p>
          <a:p>
            <a:pPr marL="457200" lvl="1" indent="0">
              <a:buNone/>
            </a:pPr>
            <a:r>
              <a:rPr lang="zh-CN" altLang="en-US" dirty="0" smtClean="0"/>
              <a:t>（</a:t>
            </a:r>
            <a:r>
              <a:rPr lang="en-US" dirty="0"/>
              <a:t>3</a:t>
            </a:r>
            <a:r>
              <a:rPr lang="zh-CN" altLang="en-US" dirty="0"/>
              <a:t>）哈希算法不可逆，即无法从哈希值推导出输入信息。</a:t>
            </a:r>
            <a:endParaRPr lang="en-US" dirty="0"/>
          </a:p>
          <a:p>
            <a:pPr marL="457200" lvl="1" indent="0">
              <a:buNone/>
            </a:pPr>
            <a:r>
              <a:rPr lang="zh-CN" altLang="en-US" dirty="0" smtClean="0"/>
              <a:t>（</a:t>
            </a:r>
            <a:r>
              <a:rPr lang="en-US" dirty="0"/>
              <a:t>4</a:t>
            </a:r>
            <a:r>
              <a:rPr lang="zh-CN" altLang="en-US" dirty="0"/>
              <a:t>）哈希算法应该可以公开，哈希算法的安全性来自于产生单向哈希的能力。</a:t>
            </a:r>
            <a:endParaRPr lang="en-US" dirty="0"/>
          </a:p>
          <a:p>
            <a:pPr marL="457200" lvl="1" indent="0">
              <a:buNone/>
            </a:pPr>
            <a:r>
              <a:rPr lang="zh-CN" altLang="en-US" dirty="0" smtClean="0"/>
              <a:t>（</a:t>
            </a:r>
            <a:r>
              <a:rPr lang="en-US" dirty="0"/>
              <a:t>5</a:t>
            </a:r>
            <a:r>
              <a:rPr lang="zh-CN" altLang="en-US" dirty="0"/>
              <a:t>）产生固定大小的哈希值，即无论输入信息的长度如何，产生的哈希值均具有相同长度。</a:t>
            </a:r>
            <a:endParaRPr lang="en-US" dirty="0"/>
          </a:p>
          <a:p>
            <a:r>
              <a:rPr lang="zh-CN" altLang="en-US" dirty="0" smtClean="0"/>
              <a:t>单向</a:t>
            </a:r>
            <a:r>
              <a:rPr lang="zh-CN" altLang="en-US" dirty="0"/>
              <a:t>加密技术因为无法将密文解密还原成为明文，所以不能使用单向加密技术对数据进行加密和</a:t>
            </a:r>
            <a:r>
              <a:rPr lang="zh-CN" altLang="en-US" dirty="0" smtClean="0"/>
              <a:t>解密</a:t>
            </a:r>
            <a:endParaRPr lang="en-US" dirty="0"/>
          </a:p>
          <a:p>
            <a:endParaRPr lang="en-US" dirty="0"/>
          </a:p>
        </p:txBody>
      </p:sp>
    </p:spTree>
    <p:extLst>
      <p:ext uri="{BB962C8B-B14F-4D97-AF65-F5344CB8AC3E}">
        <p14:creationId xmlns:p14="http://schemas.microsoft.com/office/powerpoint/2010/main" xmlns="" val="60061897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3.4</a:t>
            </a:r>
            <a:r>
              <a:rPr lang="zh-CN" altLang="en-US" b="1" dirty="0"/>
              <a:t>单向加密技术</a:t>
            </a:r>
            <a:r>
              <a:rPr lang="en-US" dirty="0"/>
              <a:t/>
            </a:r>
            <a:br>
              <a:rPr lang="en-US" dirty="0"/>
            </a:br>
            <a:endParaRPr lang="en-US" dirty="0"/>
          </a:p>
        </p:txBody>
      </p:sp>
      <p:sp>
        <p:nvSpPr>
          <p:cNvPr id="3" name="Content Placeholder 2"/>
          <p:cNvSpPr>
            <a:spLocks noGrp="1"/>
          </p:cNvSpPr>
          <p:nvPr>
            <p:ph sz="quarter" idx="13"/>
          </p:nvPr>
        </p:nvSpPr>
        <p:spPr>
          <a:xfrm>
            <a:off x="913774" y="2367092"/>
            <a:ext cx="10363826" cy="4258560"/>
          </a:xfrm>
        </p:spPr>
        <p:txBody>
          <a:bodyPr>
            <a:normAutofit/>
          </a:bodyPr>
          <a:lstStyle/>
          <a:p>
            <a:r>
              <a:rPr lang="zh-CN" altLang="en-US" dirty="0"/>
              <a:t>单向加密技术主要使用于两种情况：</a:t>
            </a:r>
            <a:endParaRPr lang="en-US" dirty="0"/>
          </a:p>
          <a:p>
            <a:pPr marL="457200" lvl="1" indent="0">
              <a:buNone/>
            </a:pPr>
            <a:r>
              <a:rPr lang="zh-CN" altLang="en-US" dirty="0" smtClean="0"/>
              <a:t>（</a:t>
            </a:r>
            <a:r>
              <a:rPr lang="en-US" dirty="0"/>
              <a:t>1</a:t>
            </a:r>
            <a:r>
              <a:rPr lang="zh-CN" altLang="en-US" dirty="0"/>
              <a:t>）密码保存和验证</a:t>
            </a:r>
            <a:endParaRPr lang="en-US" dirty="0"/>
          </a:p>
          <a:p>
            <a:pPr marL="457200" lvl="1" indent="0">
              <a:buNone/>
            </a:pPr>
            <a:r>
              <a:rPr lang="zh-CN" altLang="en-US" dirty="0"/>
              <a:t>	</a:t>
            </a:r>
            <a:r>
              <a:rPr lang="en-US" dirty="0" smtClean="0"/>
              <a:t>W</a:t>
            </a:r>
            <a:r>
              <a:rPr lang="en-US" cap="none" dirty="0" smtClean="0"/>
              <a:t>indows</a:t>
            </a:r>
            <a:r>
              <a:rPr lang="zh-CN" altLang="en-US" dirty="0" smtClean="0"/>
              <a:t>、</a:t>
            </a:r>
            <a:r>
              <a:rPr lang="en-US" dirty="0" smtClean="0"/>
              <a:t>L</a:t>
            </a:r>
            <a:r>
              <a:rPr lang="en-US" cap="none" dirty="0" smtClean="0"/>
              <a:t>inux</a:t>
            </a:r>
            <a:r>
              <a:rPr lang="zh-CN" altLang="en-US" dirty="0" smtClean="0"/>
              <a:t>等</a:t>
            </a:r>
            <a:r>
              <a:rPr lang="zh-CN" altLang="en-US" dirty="0"/>
              <a:t>操作系统都使用单向加密技术保存密码，这样即使有人能够非法进入系统也无法获得用户口令明文。当用户登录系统输入口令后，系统将口令生成哈希值，然后与保存着系统中的用户口令哈希值进行比对，一致则允许登录，否则拒绝登录。</a:t>
            </a:r>
            <a:endParaRPr lang="en-US" dirty="0"/>
          </a:p>
          <a:p>
            <a:pPr marL="457200" lvl="1" indent="0">
              <a:buNone/>
            </a:pPr>
            <a:r>
              <a:rPr lang="zh-CN" altLang="en-US" dirty="0" smtClean="0"/>
              <a:t>（</a:t>
            </a:r>
            <a:r>
              <a:rPr lang="en-US" dirty="0"/>
              <a:t>2</a:t>
            </a:r>
            <a:r>
              <a:rPr lang="zh-CN" altLang="en-US" dirty="0"/>
              <a:t>）信息完整性验证</a:t>
            </a:r>
            <a:endParaRPr lang="en-US" dirty="0"/>
          </a:p>
          <a:p>
            <a:pPr marL="457200" lvl="1" indent="0">
              <a:buNone/>
            </a:pPr>
            <a:r>
              <a:rPr lang="zh-CN" altLang="en-US" dirty="0"/>
              <a:t>	</a:t>
            </a:r>
            <a:r>
              <a:rPr lang="zh-CN" altLang="en-US" dirty="0" smtClean="0"/>
              <a:t>当</a:t>
            </a:r>
            <a:r>
              <a:rPr lang="zh-CN" altLang="en-US" dirty="0"/>
              <a:t>用户要传送信息时，首先基于该信息内容利用单向加密技术生成哈希值，然后将该信息内容与哈希值一起发送给接收者，接收者接收到该信息内容后利用单向加密技术生成哈希值，然后将该哈希值与接收到的哈希值进行比对，如果相同表明该消息内容没有被篡改过。如果有人篡改了该消息内容，则比对结果肯定不相同。</a:t>
            </a:r>
            <a:endParaRPr lang="en-US" dirty="0"/>
          </a:p>
          <a:p>
            <a:r>
              <a:rPr lang="zh-CN" altLang="en-US" dirty="0" smtClean="0"/>
              <a:t>现在</a:t>
            </a:r>
            <a:r>
              <a:rPr lang="zh-CN" altLang="en-US" dirty="0"/>
              <a:t>使用最多的单向加密技术主要有</a:t>
            </a:r>
            <a:r>
              <a:rPr lang="en-US" dirty="0"/>
              <a:t>MD5</a:t>
            </a:r>
            <a:r>
              <a:rPr lang="zh-CN" altLang="en-US" dirty="0"/>
              <a:t>算法和</a:t>
            </a:r>
            <a:r>
              <a:rPr lang="en-US" dirty="0"/>
              <a:t>SHA</a:t>
            </a:r>
            <a:r>
              <a:rPr lang="zh-CN" altLang="en-US" dirty="0"/>
              <a:t>算法。</a:t>
            </a:r>
            <a:endParaRPr lang="en-US" dirty="0"/>
          </a:p>
          <a:p>
            <a:endParaRPr lang="en-US" dirty="0"/>
          </a:p>
        </p:txBody>
      </p:sp>
    </p:spTree>
    <p:extLst>
      <p:ext uri="{BB962C8B-B14F-4D97-AF65-F5344CB8AC3E}">
        <p14:creationId xmlns:p14="http://schemas.microsoft.com/office/powerpoint/2010/main" xmlns="" val="57476177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3.1 </a:t>
            </a:r>
            <a:r>
              <a:rPr lang="zh-CN" altLang="en-US" b="1" dirty="0"/>
              <a:t>数据加密技术概述</a:t>
            </a:r>
            <a:r>
              <a:rPr lang="en-US" dirty="0"/>
              <a:t/>
            </a:r>
            <a:br>
              <a:rPr lang="en-US" dirty="0"/>
            </a:br>
            <a:endParaRPr lang="en-US" dirty="0"/>
          </a:p>
        </p:txBody>
      </p:sp>
      <p:sp>
        <p:nvSpPr>
          <p:cNvPr id="3" name="Content Placeholder 2"/>
          <p:cNvSpPr>
            <a:spLocks noGrp="1"/>
          </p:cNvSpPr>
          <p:nvPr>
            <p:ph sz="quarter" idx="13"/>
          </p:nvPr>
        </p:nvSpPr>
        <p:spPr/>
        <p:txBody>
          <a:bodyPr/>
          <a:lstStyle/>
          <a:p>
            <a:r>
              <a:rPr lang="en-US" b="1" dirty="0"/>
              <a:t>3.1.1 </a:t>
            </a:r>
            <a:r>
              <a:rPr lang="zh-CN" altLang="en-US" b="1" dirty="0"/>
              <a:t>数据加密技术的发展及工作过程</a:t>
            </a:r>
            <a:endParaRPr lang="en-US" dirty="0"/>
          </a:p>
          <a:p>
            <a:r>
              <a:rPr lang="en-US" b="1" dirty="0"/>
              <a:t>3.1.2 </a:t>
            </a:r>
            <a:r>
              <a:rPr lang="zh-CN" altLang="en-US" b="1" dirty="0"/>
              <a:t>密码技术的功能</a:t>
            </a:r>
            <a:endParaRPr lang="en-US" dirty="0"/>
          </a:p>
          <a:p>
            <a:endParaRPr lang="en-US" dirty="0"/>
          </a:p>
        </p:txBody>
      </p:sp>
    </p:spTree>
    <p:extLst>
      <p:ext uri="{BB962C8B-B14F-4D97-AF65-F5344CB8AC3E}">
        <p14:creationId xmlns:p14="http://schemas.microsoft.com/office/powerpoint/2010/main" xmlns="" val="86790057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3.4.1 MD5</a:t>
            </a:r>
            <a:r>
              <a:rPr lang="zh-CN" altLang="en-US" b="1" dirty="0"/>
              <a:t>算法</a:t>
            </a:r>
            <a:r>
              <a:rPr lang="en-US" dirty="0"/>
              <a:t/>
            </a:r>
            <a:br>
              <a:rPr lang="en-US" dirty="0"/>
            </a:br>
            <a:endParaRPr lang="en-US" dirty="0"/>
          </a:p>
        </p:txBody>
      </p:sp>
      <p:sp>
        <p:nvSpPr>
          <p:cNvPr id="3" name="Content Placeholder 2"/>
          <p:cNvSpPr>
            <a:spLocks noGrp="1"/>
          </p:cNvSpPr>
          <p:nvPr>
            <p:ph sz="quarter" idx="13"/>
          </p:nvPr>
        </p:nvSpPr>
        <p:spPr>
          <a:xfrm>
            <a:off x="913774" y="2367092"/>
            <a:ext cx="10363826" cy="4318521"/>
          </a:xfrm>
        </p:spPr>
        <p:txBody>
          <a:bodyPr>
            <a:normAutofit fontScale="85000" lnSpcReduction="10000"/>
          </a:bodyPr>
          <a:lstStyle/>
          <a:p>
            <a:r>
              <a:rPr lang="en-US" dirty="0"/>
              <a:t>MD5</a:t>
            </a:r>
            <a:r>
              <a:rPr lang="zh-CN" altLang="en-US" dirty="0"/>
              <a:t>算法是</a:t>
            </a:r>
            <a:r>
              <a:rPr lang="en-US" dirty="0"/>
              <a:t>90</a:t>
            </a:r>
            <a:r>
              <a:rPr lang="zh-CN" altLang="en-US" dirty="0"/>
              <a:t>年代初由</a:t>
            </a:r>
            <a:r>
              <a:rPr lang="en-US" dirty="0"/>
              <a:t>MIT</a:t>
            </a:r>
            <a:r>
              <a:rPr lang="zh-CN" altLang="en-US" dirty="0"/>
              <a:t>的</a:t>
            </a:r>
            <a:r>
              <a:rPr lang="en-US" dirty="0"/>
              <a:t>Ronald </a:t>
            </a:r>
            <a:r>
              <a:rPr lang="en-US" dirty="0" err="1"/>
              <a:t>L.Rivest</a:t>
            </a:r>
            <a:r>
              <a:rPr lang="zh-CN" altLang="en-US" dirty="0"/>
              <a:t>开发出来，由</a:t>
            </a:r>
            <a:r>
              <a:rPr lang="en-US" dirty="0"/>
              <a:t>MD2</a:t>
            </a:r>
            <a:r>
              <a:rPr lang="zh-CN" altLang="en-US" dirty="0"/>
              <a:t>、</a:t>
            </a:r>
            <a:r>
              <a:rPr lang="en-US" dirty="0"/>
              <a:t>MD3</a:t>
            </a:r>
            <a:r>
              <a:rPr lang="zh-CN" altLang="en-US" dirty="0"/>
              <a:t>和</a:t>
            </a:r>
            <a:r>
              <a:rPr lang="en-US" dirty="0"/>
              <a:t>MD4</a:t>
            </a:r>
            <a:r>
              <a:rPr lang="zh-CN" altLang="en-US" dirty="0"/>
              <a:t>发展而来。它的作用是让大容量信息在用数字签名软件签署私人密钥前被“压缩”成一种保密的格式（即把一个任意长度的字节串变换成一定长的大整数）。不管是</a:t>
            </a:r>
            <a:r>
              <a:rPr lang="en-US" dirty="0"/>
              <a:t>MD2</a:t>
            </a:r>
            <a:r>
              <a:rPr lang="zh-CN" altLang="en-US" dirty="0"/>
              <a:t>、</a:t>
            </a:r>
            <a:r>
              <a:rPr lang="en-US" dirty="0"/>
              <a:t>MD4</a:t>
            </a:r>
            <a:r>
              <a:rPr lang="zh-CN" altLang="en-US" dirty="0"/>
              <a:t>还是</a:t>
            </a:r>
            <a:r>
              <a:rPr lang="en-US" dirty="0"/>
              <a:t>MD5</a:t>
            </a:r>
            <a:r>
              <a:rPr lang="zh-CN" altLang="en-US" dirty="0"/>
              <a:t>，它们都需要获得一个随机长度的信息并产生一个</a:t>
            </a:r>
            <a:r>
              <a:rPr lang="en-US" dirty="0"/>
              <a:t>128</a:t>
            </a:r>
            <a:r>
              <a:rPr lang="zh-CN" altLang="en-US" dirty="0"/>
              <a:t>位的信息摘要。虽然这些算法的结构或多或少有些相似，但</a:t>
            </a:r>
            <a:r>
              <a:rPr lang="en-US" dirty="0"/>
              <a:t>MD2</a:t>
            </a:r>
            <a:r>
              <a:rPr lang="zh-CN" altLang="en-US" dirty="0"/>
              <a:t>的设计与</a:t>
            </a:r>
            <a:r>
              <a:rPr lang="en-US" dirty="0"/>
              <a:t>MD4</a:t>
            </a:r>
            <a:r>
              <a:rPr lang="zh-CN" altLang="en-US" dirty="0"/>
              <a:t>和</a:t>
            </a:r>
            <a:r>
              <a:rPr lang="en-US" dirty="0"/>
              <a:t>MD5</a:t>
            </a:r>
            <a:r>
              <a:rPr lang="zh-CN" altLang="en-US" dirty="0"/>
              <a:t>完全不同，那是因为</a:t>
            </a:r>
            <a:r>
              <a:rPr lang="en-US" dirty="0"/>
              <a:t>MD2</a:t>
            </a:r>
            <a:r>
              <a:rPr lang="zh-CN" altLang="en-US" dirty="0"/>
              <a:t>是针对</a:t>
            </a:r>
            <a:r>
              <a:rPr lang="en-US" dirty="0"/>
              <a:t>8</a:t>
            </a:r>
            <a:r>
              <a:rPr lang="zh-CN" altLang="en-US" dirty="0"/>
              <a:t>位机器进行设计优化的，而</a:t>
            </a:r>
            <a:r>
              <a:rPr lang="en-US" dirty="0"/>
              <a:t>MD4</a:t>
            </a:r>
            <a:r>
              <a:rPr lang="zh-CN" altLang="en-US" dirty="0"/>
              <a:t>和</a:t>
            </a:r>
            <a:r>
              <a:rPr lang="en-US" dirty="0"/>
              <a:t>MD5</a:t>
            </a:r>
            <a:r>
              <a:rPr lang="zh-CN" altLang="en-US" dirty="0"/>
              <a:t>却是面向</a:t>
            </a:r>
            <a:r>
              <a:rPr lang="en-US" dirty="0"/>
              <a:t>32</a:t>
            </a:r>
            <a:r>
              <a:rPr lang="zh-CN" altLang="en-US" dirty="0"/>
              <a:t>位的</a:t>
            </a:r>
            <a:r>
              <a:rPr lang="zh-CN" altLang="en-US" dirty="0" smtClean="0"/>
              <a:t>电脑</a:t>
            </a:r>
            <a:endParaRPr lang="en-US" dirty="0"/>
          </a:p>
          <a:p>
            <a:r>
              <a:rPr lang="en-US" dirty="0" smtClean="0"/>
              <a:t>MD5</a:t>
            </a:r>
            <a:r>
              <a:rPr lang="zh-CN" altLang="en-US" dirty="0"/>
              <a:t>的典型应用是对一段</a:t>
            </a:r>
            <a:r>
              <a:rPr lang="en-US" dirty="0" smtClean="0"/>
              <a:t>M</a:t>
            </a:r>
            <a:r>
              <a:rPr lang="en-US" cap="none" dirty="0" smtClean="0"/>
              <a:t>essage</a:t>
            </a:r>
            <a:r>
              <a:rPr lang="zh-CN" altLang="en-US" dirty="0" smtClean="0"/>
              <a:t>（</a:t>
            </a:r>
            <a:r>
              <a:rPr lang="zh-CN" altLang="en-US" dirty="0"/>
              <a:t>字节串）产生</a:t>
            </a:r>
            <a:r>
              <a:rPr lang="en-US" dirty="0" smtClean="0"/>
              <a:t>f</a:t>
            </a:r>
            <a:r>
              <a:rPr lang="en-US" cap="none" dirty="0" smtClean="0"/>
              <a:t>ingerprint</a:t>
            </a:r>
            <a:r>
              <a:rPr lang="zh-CN" altLang="en-US" dirty="0" smtClean="0"/>
              <a:t>（</a:t>
            </a:r>
            <a:r>
              <a:rPr lang="zh-CN" altLang="en-US" dirty="0"/>
              <a:t>指纹），以防止被“篡改”。例如，用户将一段话写在一个叫</a:t>
            </a:r>
            <a:r>
              <a:rPr lang="en-US" dirty="0"/>
              <a:t> </a:t>
            </a:r>
            <a:r>
              <a:rPr lang="en-US" cap="none" dirty="0" err="1" smtClean="0"/>
              <a:t>readme.txt</a:t>
            </a:r>
            <a:r>
              <a:rPr lang="zh-CN" altLang="en-US" dirty="0" smtClean="0"/>
              <a:t>文件</a:t>
            </a:r>
            <a:r>
              <a:rPr lang="zh-CN" altLang="en-US" dirty="0"/>
              <a:t>中，并对</a:t>
            </a:r>
            <a:r>
              <a:rPr lang="zh-CN" altLang="en-US" dirty="0" smtClean="0"/>
              <a:t>这个</a:t>
            </a:r>
            <a:r>
              <a:rPr lang="en-US" cap="none" dirty="0" err="1" smtClean="0"/>
              <a:t>readme.txt</a:t>
            </a:r>
            <a:r>
              <a:rPr lang="zh-CN" altLang="en-US" dirty="0" smtClean="0"/>
              <a:t>产生</a:t>
            </a:r>
            <a:r>
              <a:rPr lang="zh-CN" altLang="en-US" dirty="0"/>
              <a:t>一个</a:t>
            </a:r>
            <a:r>
              <a:rPr lang="en-US" dirty="0"/>
              <a:t>MD5</a:t>
            </a:r>
            <a:r>
              <a:rPr lang="zh-CN" altLang="en-US" dirty="0"/>
              <a:t>的值并记录在案，然后用户可以传播这个文件给别人，别人如果修改了文件中的任何内容，用户对这个文件重新计算</a:t>
            </a:r>
            <a:r>
              <a:rPr lang="en-US" dirty="0"/>
              <a:t>MD5</a:t>
            </a:r>
            <a:r>
              <a:rPr lang="zh-CN" altLang="en-US" dirty="0"/>
              <a:t>时就会发现两个</a:t>
            </a:r>
            <a:r>
              <a:rPr lang="en-US" dirty="0"/>
              <a:t>MD5</a:t>
            </a:r>
            <a:r>
              <a:rPr lang="zh-CN" altLang="en-US" dirty="0"/>
              <a:t>值不相同。如果再有一个第三方的认证机构，用</a:t>
            </a:r>
            <a:r>
              <a:rPr lang="en-US" dirty="0"/>
              <a:t>MD5</a:t>
            </a:r>
            <a:r>
              <a:rPr lang="zh-CN" altLang="en-US" dirty="0"/>
              <a:t>还可以防止文件作者的“抵赖”，这就是所谓的数字签名</a:t>
            </a:r>
            <a:r>
              <a:rPr lang="zh-CN" altLang="en-US" dirty="0" smtClean="0"/>
              <a:t>应用</a:t>
            </a:r>
            <a:endParaRPr lang="en-US" dirty="0"/>
          </a:p>
          <a:p>
            <a:r>
              <a:rPr lang="en-US" dirty="0"/>
              <a:t>MD5</a:t>
            </a:r>
            <a:r>
              <a:rPr lang="zh-CN" altLang="en-US" dirty="0"/>
              <a:t>将任意长度的“字节串”映射为一个</a:t>
            </a:r>
            <a:r>
              <a:rPr lang="en-US" dirty="0"/>
              <a:t>128</a:t>
            </a:r>
            <a:r>
              <a:rPr lang="zh-CN" altLang="en-US" dirty="0"/>
              <a:t>位的大整数，然而通过</a:t>
            </a:r>
            <a:r>
              <a:rPr lang="en-US" dirty="0"/>
              <a:t>128</a:t>
            </a:r>
            <a:r>
              <a:rPr lang="zh-CN" altLang="en-US" dirty="0"/>
              <a:t>位的大整数反推原始字符串是困难的，也就是说，即使看到源程序和算法描述，也很难将一个</a:t>
            </a:r>
            <a:r>
              <a:rPr lang="en-US" dirty="0"/>
              <a:t>MD5</a:t>
            </a:r>
            <a:r>
              <a:rPr lang="zh-CN" altLang="en-US" dirty="0"/>
              <a:t>的值变换回原始的字符</a:t>
            </a:r>
            <a:r>
              <a:rPr lang="zh-CN" altLang="en-US" dirty="0" smtClean="0"/>
              <a:t>串</a:t>
            </a:r>
            <a:endParaRPr lang="en-US" dirty="0"/>
          </a:p>
          <a:p>
            <a:endParaRPr lang="en-US" dirty="0"/>
          </a:p>
        </p:txBody>
      </p:sp>
    </p:spTree>
    <p:extLst>
      <p:ext uri="{BB962C8B-B14F-4D97-AF65-F5344CB8AC3E}">
        <p14:creationId xmlns:p14="http://schemas.microsoft.com/office/powerpoint/2010/main" xmlns="" val="210957613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3.4.1 MD5</a:t>
            </a:r>
            <a:r>
              <a:rPr lang="zh-CN" altLang="en-US" b="1" dirty="0"/>
              <a:t>算法</a:t>
            </a:r>
            <a:endParaRPr lang="en-US" dirty="0"/>
          </a:p>
        </p:txBody>
      </p:sp>
      <p:sp>
        <p:nvSpPr>
          <p:cNvPr id="3" name="Content Placeholder 2"/>
          <p:cNvSpPr>
            <a:spLocks noGrp="1"/>
          </p:cNvSpPr>
          <p:nvPr>
            <p:ph sz="quarter" idx="13"/>
          </p:nvPr>
        </p:nvSpPr>
        <p:spPr/>
        <p:txBody>
          <a:bodyPr/>
          <a:lstStyle/>
          <a:p>
            <a:r>
              <a:rPr lang="zh-CN" altLang="en-US" dirty="0" smtClean="0"/>
              <a:t>使用</a:t>
            </a:r>
            <a:r>
              <a:rPr lang="en-US" dirty="0"/>
              <a:t>MD5Verify</a:t>
            </a:r>
            <a:r>
              <a:rPr lang="zh-CN" altLang="en-US" dirty="0"/>
              <a:t>工具加密字符串和文件，并比对</a:t>
            </a:r>
            <a:r>
              <a:rPr lang="en-US" dirty="0"/>
              <a:t>MD5</a:t>
            </a:r>
            <a:r>
              <a:rPr lang="zh-CN" altLang="en-US" dirty="0"/>
              <a:t>密文</a:t>
            </a:r>
            <a:endParaRPr lang="en-US" dirty="0"/>
          </a:p>
          <a:p>
            <a:pPr marL="457200" lvl="1" indent="0">
              <a:buNone/>
            </a:pPr>
            <a:r>
              <a:rPr lang="zh-CN" altLang="en-US" dirty="0"/>
              <a:t>（</a:t>
            </a:r>
            <a:r>
              <a:rPr lang="en-US" dirty="0"/>
              <a:t>1</a:t>
            </a:r>
            <a:r>
              <a:rPr lang="zh-CN" altLang="en-US" dirty="0"/>
              <a:t>）使用</a:t>
            </a:r>
            <a:r>
              <a:rPr lang="en-US" dirty="0"/>
              <a:t>MD5Verify</a:t>
            </a:r>
            <a:r>
              <a:rPr lang="zh-CN" altLang="en-US" dirty="0"/>
              <a:t>工具可以通过</a:t>
            </a:r>
            <a:r>
              <a:rPr lang="en-US" dirty="0"/>
              <a:t>MD5</a:t>
            </a:r>
            <a:r>
              <a:rPr lang="zh-CN" altLang="en-US" dirty="0"/>
              <a:t>算法加密字符串和文件，如计算机字符串“</a:t>
            </a:r>
            <a:r>
              <a:rPr lang="en-US" dirty="0"/>
              <a:t>123456</a:t>
            </a:r>
            <a:r>
              <a:rPr lang="zh-CN" altLang="en-US" dirty="0"/>
              <a:t>”的</a:t>
            </a:r>
            <a:r>
              <a:rPr lang="en-US" dirty="0"/>
              <a:t>MD5</a:t>
            </a:r>
            <a:r>
              <a:rPr lang="zh-CN" altLang="en-US" dirty="0"/>
              <a:t>密文，如图</a:t>
            </a:r>
            <a:r>
              <a:rPr lang="en-US" dirty="0"/>
              <a:t>3-12</a:t>
            </a:r>
            <a:r>
              <a:rPr lang="zh-CN" altLang="en-US" dirty="0"/>
              <a:t>所示。</a:t>
            </a:r>
            <a:endParaRPr lang="en-US" dirty="0"/>
          </a:p>
          <a:p>
            <a:endParaRPr lang="en-US" dirty="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14337" name="Picture 1" descr="md5jm"/>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4012887" y="3956899"/>
            <a:ext cx="4165600" cy="2209800"/>
          </a:xfrm>
          <a:prstGeom prst="rect">
            <a:avLst/>
          </a:prstGeom>
          <a:noFill/>
          <a:extLst>
            <a:ext uri="{909E8E84-426E-40DD-AFC4-6F175D3DCCD1}">
              <a14:hiddenFill xmlns:a14="http://schemas.microsoft.com/office/drawing/2010/main" xmlns="">
                <a:solidFill>
                  <a:srgbClr val="FFFFFF"/>
                </a:solidFill>
              </a14:hiddenFill>
            </a:ext>
          </a:extLst>
        </p:spPr>
      </p:pic>
      <p:sp>
        <p:nvSpPr>
          <p:cNvPr id="5" name="TextBox 4"/>
          <p:cNvSpPr txBox="1"/>
          <p:nvPr/>
        </p:nvSpPr>
        <p:spPr>
          <a:xfrm>
            <a:off x="4289372" y="6166699"/>
            <a:ext cx="3612630" cy="646331"/>
          </a:xfrm>
          <a:prstGeom prst="rect">
            <a:avLst/>
          </a:prstGeom>
          <a:noFill/>
        </p:spPr>
        <p:txBody>
          <a:bodyPr wrap="square" rtlCol="0">
            <a:spAutoFit/>
          </a:bodyPr>
          <a:lstStyle/>
          <a:p>
            <a:r>
              <a:rPr lang="zh-CN" altLang="en-US" b="1" dirty="0"/>
              <a:t>图</a:t>
            </a:r>
            <a:r>
              <a:rPr lang="en-US" b="1" dirty="0"/>
              <a:t>3-12 </a:t>
            </a:r>
            <a:r>
              <a:rPr lang="zh-CN" altLang="en-US" b="1" dirty="0"/>
              <a:t>使用</a:t>
            </a:r>
            <a:r>
              <a:rPr lang="en-US" b="1" dirty="0"/>
              <a:t>MD5verify</a:t>
            </a:r>
            <a:r>
              <a:rPr lang="zh-CN" altLang="en-US" b="1" dirty="0"/>
              <a:t>加密字符串</a:t>
            </a:r>
            <a:endParaRPr lang="en-US" dirty="0"/>
          </a:p>
          <a:p>
            <a:endParaRPr lang="en-US" dirty="0"/>
          </a:p>
        </p:txBody>
      </p:sp>
    </p:spTree>
    <p:extLst>
      <p:ext uri="{BB962C8B-B14F-4D97-AF65-F5344CB8AC3E}">
        <p14:creationId xmlns:p14="http://schemas.microsoft.com/office/powerpoint/2010/main" xmlns="" val="152116010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3.4.1 MD5</a:t>
            </a:r>
            <a:r>
              <a:rPr lang="zh-CN" altLang="en-US" b="1" dirty="0"/>
              <a:t>算法</a:t>
            </a:r>
            <a:endParaRPr lang="en-US" dirty="0"/>
          </a:p>
        </p:txBody>
      </p:sp>
      <p:sp>
        <p:nvSpPr>
          <p:cNvPr id="3" name="Content Placeholder 2"/>
          <p:cNvSpPr>
            <a:spLocks noGrp="1"/>
          </p:cNvSpPr>
          <p:nvPr>
            <p:ph sz="quarter" idx="13"/>
          </p:nvPr>
        </p:nvSpPr>
        <p:spPr/>
        <p:txBody>
          <a:bodyPr/>
          <a:lstStyle/>
          <a:p>
            <a:r>
              <a:rPr lang="zh-CN" altLang="en-US" dirty="0" smtClean="0"/>
              <a:t>使用</a:t>
            </a:r>
            <a:r>
              <a:rPr lang="en-US" dirty="0"/>
              <a:t>MD5Verify</a:t>
            </a:r>
            <a:r>
              <a:rPr lang="zh-CN" altLang="en-US" dirty="0"/>
              <a:t>工具加密字符串和文件，并比对</a:t>
            </a:r>
            <a:r>
              <a:rPr lang="en-US" dirty="0"/>
              <a:t>MD5</a:t>
            </a:r>
            <a:r>
              <a:rPr lang="zh-CN" altLang="en-US" dirty="0"/>
              <a:t>密文</a:t>
            </a:r>
            <a:endParaRPr lang="en-US" dirty="0"/>
          </a:p>
          <a:p>
            <a:pPr marL="457200" lvl="1" indent="0">
              <a:buNone/>
            </a:pPr>
            <a:r>
              <a:rPr lang="zh-CN" altLang="en-US" dirty="0"/>
              <a:t>（</a:t>
            </a:r>
            <a:r>
              <a:rPr lang="en-US" dirty="0"/>
              <a:t>2</a:t>
            </a:r>
            <a:r>
              <a:rPr lang="zh-CN" altLang="en-US" dirty="0"/>
              <a:t>）可以通过对比</a:t>
            </a:r>
            <a:r>
              <a:rPr lang="en-US" dirty="0"/>
              <a:t>MD5</a:t>
            </a:r>
            <a:r>
              <a:rPr lang="zh-CN" altLang="en-US" dirty="0"/>
              <a:t>密文判断是否一致，如图</a:t>
            </a:r>
            <a:r>
              <a:rPr lang="en-US" dirty="0"/>
              <a:t>3-13</a:t>
            </a:r>
            <a:r>
              <a:rPr lang="zh-CN" altLang="en-US" dirty="0"/>
              <a:t>所示。</a:t>
            </a:r>
            <a:endParaRPr lang="en-US" dirty="0"/>
          </a:p>
          <a:p>
            <a:endParaRPr lang="en-US" dirty="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TextBox 4"/>
          <p:cNvSpPr txBox="1"/>
          <p:nvPr/>
        </p:nvSpPr>
        <p:spPr>
          <a:xfrm>
            <a:off x="4223009" y="6106738"/>
            <a:ext cx="3745356" cy="646331"/>
          </a:xfrm>
          <a:prstGeom prst="rect">
            <a:avLst/>
          </a:prstGeom>
          <a:noFill/>
        </p:spPr>
        <p:txBody>
          <a:bodyPr wrap="square" rtlCol="0">
            <a:spAutoFit/>
          </a:bodyPr>
          <a:lstStyle/>
          <a:p>
            <a:r>
              <a:rPr lang="zh-CN" altLang="en-US" b="1" dirty="0"/>
              <a:t>图</a:t>
            </a:r>
            <a:r>
              <a:rPr lang="en-US" b="1" dirty="0"/>
              <a:t>3-13 </a:t>
            </a:r>
            <a:r>
              <a:rPr lang="zh-CN" altLang="en-US" b="1" dirty="0"/>
              <a:t>使用</a:t>
            </a:r>
            <a:r>
              <a:rPr lang="en-US" b="1" dirty="0"/>
              <a:t>MD5verify</a:t>
            </a:r>
            <a:r>
              <a:rPr lang="zh-CN" altLang="en-US" b="1" dirty="0"/>
              <a:t>对比</a:t>
            </a:r>
            <a:r>
              <a:rPr lang="en-US" b="1" dirty="0"/>
              <a:t>MD5</a:t>
            </a:r>
            <a:r>
              <a:rPr lang="zh-CN" altLang="en-US" b="1" dirty="0"/>
              <a:t>密文</a:t>
            </a:r>
            <a:endParaRPr lang="en-US" dirty="0"/>
          </a:p>
          <a:p>
            <a:endParaRPr lang="en-US" dirty="0"/>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15361" name="Picture 1" descr="mdbd"/>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3974787" y="3846138"/>
            <a:ext cx="4241800" cy="22606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49915382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3.4.1 MD5</a:t>
            </a:r>
            <a:r>
              <a:rPr lang="zh-CN" altLang="en-US" b="1" dirty="0"/>
              <a:t>算法</a:t>
            </a:r>
            <a:endParaRPr lang="en-US" dirty="0"/>
          </a:p>
        </p:txBody>
      </p:sp>
      <p:sp>
        <p:nvSpPr>
          <p:cNvPr id="3" name="Content Placeholder 2"/>
          <p:cNvSpPr>
            <a:spLocks noGrp="1"/>
          </p:cNvSpPr>
          <p:nvPr>
            <p:ph sz="quarter" idx="13"/>
          </p:nvPr>
        </p:nvSpPr>
        <p:spPr/>
        <p:txBody>
          <a:bodyPr/>
          <a:lstStyle/>
          <a:p>
            <a:r>
              <a:rPr lang="zh-CN" altLang="en-US" dirty="0"/>
              <a:t>使用</a:t>
            </a:r>
            <a:r>
              <a:rPr lang="en-US" dirty="0"/>
              <a:t>MD5Crack</a:t>
            </a:r>
            <a:r>
              <a:rPr lang="zh-CN" altLang="en-US" dirty="0"/>
              <a:t>工具破解</a:t>
            </a:r>
            <a:r>
              <a:rPr lang="en-US" dirty="0"/>
              <a:t>MD5</a:t>
            </a:r>
            <a:r>
              <a:rPr lang="zh-CN" altLang="en-US" dirty="0"/>
              <a:t>密文</a:t>
            </a:r>
            <a:endParaRPr lang="en-US" dirty="0"/>
          </a:p>
          <a:p>
            <a:r>
              <a:rPr lang="en-US" dirty="0"/>
              <a:t>MD5Crack</a:t>
            </a:r>
            <a:r>
              <a:rPr lang="zh-CN" altLang="en-US" dirty="0"/>
              <a:t>是一款能够破解</a:t>
            </a:r>
            <a:r>
              <a:rPr lang="en-US" dirty="0"/>
              <a:t>MD5</a:t>
            </a:r>
            <a:r>
              <a:rPr lang="zh-CN" altLang="en-US" dirty="0"/>
              <a:t>密文的小工具。将在图</a:t>
            </a:r>
            <a:r>
              <a:rPr lang="en-US" dirty="0"/>
              <a:t>3-13</a:t>
            </a:r>
            <a:r>
              <a:rPr lang="zh-CN" altLang="en-US" dirty="0"/>
              <a:t>中生成的</a:t>
            </a:r>
            <a:r>
              <a:rPr lang="en-US" dirty="0"/>
              <a:t>MD5</a:t>
            </a:r>
            <a:r>
              <a:rPr lang="zh-CN" altLang="en-US" dirty="0"/>
              <a:t>密文复制到</a:t>
            </a:r>
            <a:r>
              <a:rPr lang="en-US" dirty="0"/>
              <a:t>MD5Crack</a:t>
            </a:r>
            <a:r>
              <a:rPr lang="zh-CN" altLang="en-US" dirty="0"/>
              <a:t>中，并设置字符集为“数字”，单击“开始”按钮进行</a:t>
            </a:r>
            <a:r>
              <a:rPr lang="en-US" dirty="0"/>
              <a:t>MD5</a:t>
            </a:r>
            <a:r>
              <a:rPr lang="zh-CN" altLang="en-US" dirty="0"/>
              <a:t>破解，如图</a:t>
            </a:r>
            <a:r>
              <a:rPr lang="en-US" dirty="0"/>
              <a:t>3-14</a:t>
            </a:r>
            <a:r>
              <a:rPr lang="zh-CN" altLang="en-US" dirty="0"/>
              <a:t>所示。由于原来的</a:t>
            </a:r>
            <a:r>
              <a:rPr lang="en-US" dirty="0"/>
              <a:t>MD5</a:t>
            </a:r>
            <a:r>
              <a:rPr lang="zh-CN" altLang="en-US" dirty="0"/>
              <a:t>明文都是数字并且比较简单，破解会很快完成。如果</a:t>
            </a:r>
            <a:r>
              <a:rPr lang="en-US" dirty="0"/>
              <a:t>MD5</a:t>
            </a:r>
            <a:r>
              <a:rPr lang="zh-CN" altLang="en-US" dirty="0"/>
              <a:t>明文既有数字又有字母，破解将花费非常长的时间，这说明</a:t>
            </a:r>
            <a:r>
              <a:rPr lang="en-US" dirty="0"/>
              <a:t>MD5</a:t>
            </a:r>
            <a:r>
              <a:rPr lang="zh-CN" altLang="en-US" dirty="0"/>
              <a:t>算法具有较高的</a:t>
            </a:r>
            <a:r>
              <a:rPr lang="zh-CN" altLang="en-US" dirty="0" smtClean="0"/>
              <a:t>安全性</a:t>
            </a:r>
            <a:endParaRPr lang="en-US" dirty="0"/>
          </a:p>
          <a:p>
            <a:endParaRPr lang="en-US" dirty="0"/>
          </a:p>
        </p:txBody>
      </p:sp>
    </p:spTree>
    <p:extLst>
      <p:ext uri="{BB962C8B-B14F-4D97-AF65-F5344CB8AC3E}">
        <p14:creationId xmlns:p14="http://schemas.microsoft.com/office/powerpoint/2010/main" xmlns="" val="64588579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3.4.1 MD5</a:t>
            </a:r>
            <a:r>
              <a:rPr lang="zh-CN" altLang="en-US" b="1" dirty="0"/>
              <a:t>算法</a:t>
            </a:r>
            <a:endParaRPr lang="en-US" dirty="0"/>
          </a:p>
        </p:txBody>
      </p:sp>
      <p:sp>
        <p:nvSpPr>
          <p:cNvPr id="3" name="Content Placeholder 2"/>
          <p:cNvSpPr>
            <a:spLocks noGrp="1"/>
          </p:cNvSpPr>
          <p:nvPr>
            <p:ph sz="quarter" idx="13"/>
          </p:nvPr>
        </p:nvSpPr>
        <p:spPr/>
        <p:txBody>
          <a:bodyPr/>
          <a:lstStyle/>
          <a:p>
            <a:r>
              <a:rPr lang="zh-CN" altLang="en-US" dirty="0"/>
              <a:t>使用</a:t>
            </a:r>
            <a:r>
              <a:rPr lang="en-US" dirty="0"/>
              <a:t>MD5Crack</a:t>
            </a:r>
            <a:r>
              <a:rPr lang="zh-CN" altLang="en-US" dirty="0"/>
              <a:t>工具破解</a:t>
            </a:r>
            <a:r>
              <a:rPr lang="en-US" dirty="0"/>
              <a:t>MD5</a:t>
            </a:r>
            <a:r>
              <a:rPr lang="zh-CN" altLang="en-US" dirty="0"/>
              <a:t>密文</a:t>
            </a:r>
            <a:endParaRPr lang="en-US" dirty="0"/>
          </a:p>
          <a:p>
            <a:endParaRPr lang="en-US" dirty="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16385" name="Picture 1" descr="md5crack"/>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3666722" y="2773250"/>
            <a:ext cx="4861751" cy="3702501"/>
          </a:xfrm>
          <a:prstGeom prst="rect">
            <a:avLst/>
          </a:prstGeom>
          <a:noFill/>
          <a:extLst>
            <a:ext uri="{909E8E84-426E-40DD-AFC4-6F175D3DCCD1}">
              <a14:hiddenFill xmlns:a14="http://schemas.microsoft.com/office/drawing/2010/main" xmlns="">
                <a:solidFill>
                  <a:srgbClr val="FFFFFF"/>
                </a:solidFill>
              </a14:hiddenFill>
            </a:ext>
          </a:extLst>
        </p:spPr>
      </p:pic>
      <p:sp>
        <p:nvSpPr>
          <p:cNvPr id="5" name="TextBox 4"/>
          <p:cNvSpPr txBox="1"/>
          <p:nvPr/>
        </p:nvSpPr>
        <p:spPr>
          <a:xfrm>
            <a:off x="4196497" y="6475751"/>
            <a:ext cx="3798380" cy="646331"/>
          </a:xfrm>
          <a:prstGeom prst="rect">
            <a:avLst/>
          </a:prstGeom>
          <a:noFill/>
        </p:spPr>
        <p:txBody>
          <a:bodyPr wrap="square" rtlCol="0">
            <a:spAutoFit/>
          </a:bodyPr>
          <a:lstStyle/>
          <a:p>
            <a:r>
              <a:rPr lang="zh-CN" altLang="en-US" b="1" dirty="0"/>
              <a:t>图</a:t>
            </a:r>
            <a:r>
              <a:rPr lang="en-US" b="1" dirty="0"/>
              <a:t>3-14 </a:t>
            </a:r>
            <a:r>
              <a:rPr lang="zh-CN" altLang="en-US" b="1" dirty="0"/>
              <a:t>使用</a:t>
            </a:r>
            <a:r>
              <a:rPr lang="en-US" b="1" dirty="0"/>
              <a:t>MD5Crack</a:t>
            </a:r>
            <a:r>
              <a:rPr lang="zh-CN" altLang="en-US" b="1" dirty="0"/>
              <a:t>破解</a:t>
            </a:r>
            <a:r>
              <a:rPr lang="en-US" b="1" dirty="0"/>
              <a:t>MD5</a:t>
            </a:r>
            <a:r>
              <a:rPr lang="zh-CN" altLang="en-US" b="1" dirty="0"/>
              <a:t>密文</a:t>
            </a:r>
            <a:endParaRPr lang="en-US" dirty="0"/>
          </a:p>
          <a:p>
            <a:endParaRPr lang="en-US" dirty="0"/>
          </a:p>
        </p:txBody>
      </p:sp>
    </p:spTree>
    <p:extLst>
      <p:ext uri="{BB962C8B-B14F-4D97-AF65-F5344CB8AC3E}">
        <p14:creationId xmlns:p14="http://schemas.microsoft.com/office/powerpoint/2010/main" xmlns="" val="23394725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3.4.2 SHA</a:t>
            </a:r>
            <a:r>
              <a:rPr lang="zh-CN" altLang="en-US" b="1" dirty="0"/>
              <a:t>算法</a:t>
            </a:r>
            <a:r>
              <a:rPr lang="en-US" dirty="0"/>
              <a:t/>
            </a:r>
            <a:br>
              <a:rPr lang="en-US" dirty="0"/>
            </a:br>
            <a:endParaRPr lang="en-US" dirty="0"/>
          </a:p>
        </p:txBody>
      </p:sp>
      <p:sp>
        <p:nvSpPr>
          <p:cNvPr id="3" name="Content Placeholder 2"/>
          <p:cNvSpPr>
            <a:spLocks noGrp="1"/>
          </p:cNvSpPr>
          <p:nvPr>
            <p:ph sz="quarter" idx="13"/>
          </p:nvPr>
        </p:nvSpPr>
        <p:spPr>
          <a:xfrm>
            <a:off x="913774" y="2367092"/>
            <a:ext cx="10363826" cy="4213590"/>
          </a:xfrm>
        </p:spPr>
        <p:txBody>
          <a:bodyPr>
            <a:normAutofit fontScale="92500" lnSpcReduction="10000"/>
          </a:bodyPr>
          <a:lstStyle/>
          <a:p>
            <a:r>
              <a:rPr lang="zh-CN" altLang="en-US" dirty="0"/>
              <a:t>比</a:t>
            </a:r>
            <a:r>
              <a:rPr lang="en-US" dirty="0"/>
              <a:t>MD5</a:t>
            </a:r>
            <a:r>
              <a:rPr lang="zh-CN" altLang="en-US" dirty="0"/>
              <a:t>更安全的哈希算法是</a:t>
            </a:r>
            <a:r>
              <a:rPr lang="en-US" dirty="0"/>
              <a:t>SHA</a:t>
            </a:r>
            <a:r>
              <a:rPr lang="zh-CN" altLang="en-US" dirty="0"/>
              <a:t>算法。</a:t>
            </a:r>
            <a:r>
              <a:rPr lang="en-US" dirty="0"/>
              <a:t>SHA</a:t>
            </a:r>
            <a:r>
              <a:rPr lang="zh-CN" altLang="en-US" dirty="0"/>
              <a:t>算法包括</a:t>
            </a:r>
            <a:r>
              <a:rPr lang="en-US" dirty="0"/>
              <a:t>SHA-1</a:t>
            </a:r>
            <a:r>
              <a:rPr lang="zh-CN" altLang="en-US" dirty="0"/>
              <a:t>、</a:t>
            </a:r>
            <a:r>
              <a:rPr lang="en-US" dirty="0"/>
              <a:t>SHA-224</a:t>
            </a:r>
            <a:r>
              <a:rPr lang="zh-CN" altLang="en-US" dirty="0"/>
              <a:t>、</a:t>
            </a:r>
            <a:r>
              <a:rPr lang="en-US" dirty="0"/>
              <a:t>SHA-256</a:t>
            </a:r>
            <a:r>
              <a:rPr lang="zh-CN" altLang="en-US" dirty="0"/>
              <a:t>、</a:t>
            </a:r>
            <a:r>
              <a:rPr lang="en-US" dirty="0"/>
              <a:t>SHA-384</a:t>
            </a:r>
            <a:r>
              <a:rPr lang="zh-CN" altLang="en-US" dirty="0"/>
              <a:t>，和</a:t>
            </a:r>
            <a:r>
              <a:rPr lang="en-US" dirty="0"/>
              <a:t>SHA-512</a:t>
            </a:r>
            <a:r>
              <a:rPr lang="zh-CN" altLang="en-US" dirty="0"/>
              <a:t>，由美国国家安全局（</a:t>
            </a:r>
            <a:r>
              <a:rPr lang="en-US" dirty="0"/>
              <a:t>NSA</a:t>
            </a:r>
            <a:r>
              <a:rPr lang="zh-CN" altLang="en-US" dirty="0"/>
              <a:t>）设计，并由美国国家标准与技术研究院（</a:t>
            </a:r>
            <a:r>
              <a:rPr lang="en-US" dirty="0"/>
              <a:t>NIST</a:t>
            </a:r>
            <a:r>
              <a:rPr lang="zh-CN" altLang="en-US" dirty="0"/>
              <a:t>）发布，其中后四者有时并称为</a:t>
            </a:r>
            <a:r>
              <a:rPr lang="en-US" dirty="0" smtClean="0"/>
              <a:t>SHA-2</a:t>
            </a:r>
            <a:endParaRPr lang="en-US" dirty="0"/>
          </a:p>
          <a:p>
            <a:r>
              <a:rPr lang="en-US" dirty="0" smtClean="0"/>
              <a:t>SHA-1</a:t>
            </a:r>
            <a:r>
              <a:rPr lang="zh-CN" altLang="en-US" dirty="0"/>
              <a:t>设计原理相似于</a:t>
            </a:r>
            <a:r>
              <a:rPr lang="en-US" dirty="0"/>
              <a:t>MD5</a:t>
            </a:r>
            <a:r>
              <a:rPr lang="zh-CN" altLang="en-US" dirty="0"/>
              <a:t>算法，它将一个最大</a:t>
            </a:r>
            <a:r>
              <a:rPr lang="en-US" dirty="0"/>
              <a:t>2</a:t>
            </a:r>
            <a:r>
              <a:rPr lang="en-US" baseline="30000" dirty="0"/>
              <a:t>64</a:t>
            </a:r>
            <a:r>
              <a:rPr lang="zh-CN" altLang="en-US" dirty="0"/>
              <a:t>位的信息转换成一串</a:t>
            </a:r>
            <a:r>
              <a:rPr lang="en-US" dirty="0"/>
              <a:t>160</a:t>
            </a:r>
            <a:r>
              <a:rPr lang="zh-CN" altLang="en-US" dirty="0"/>
              <a:t>位的信息摘要。</a:t>
            </a:r>
            <a:r>
              <a:rPr lang="en-US" dirty="0"/>
              <a:t>SHA-1</a:t>
            </a:r>
            <a:r>
              <a:rPr lang="zh-CN" altLang="en-US" dirty="0"/>
              <a:t>在许多安全协定中广为使用，包括</a:t>
            </a:r>
            <a:r>
              <a:rPr lang="en-US" dirty="0"/>
              <a:t>TLS</a:t>
            </a:r>
            <a:r>
              <a:rPr lang="zh-CN" altLang="en-US" dirty="0"/>
              <a:t>和</a:t>
            </a:r>
            <a:r>
              <a:rPr lang="en-US" dirty="0"/>
              <a:t>SSL</a:t>
            </a:r>
            <a:r>
              <a:rPr lang="zh-CN" altLang="en-US" dirty="0"/>
              <a:t>、</a:t>
            </a:r>
            <a:r>
              <a:rPr lang="en-US" dirty="0"/>
              <a:t>PGP</a:t>
            </a:r>
            <a:r>
              <a:rPr lang="zh-CN" altLang="en-US" dirty="0"/>
              <a:t>、</a:t>
            </a:r>
            <a:r>
              <a:rPr lang="en-US" dirty="0"/>
              <a:t>SSH</a:t>
            </a:r>
            <a:r>
              <a:rPr lang="zh-CN" altLang="en-US" dirty="0"/>
              <a:t>、</a:t>
            </a:r>
            <a:r>
              <a:rPr lang="en-US" dirty="0"/>
              <a:t>S/MIME</a:t>
            </a:r>
            <a:r>
              <a:rPr lang="zh-CN" altLang="en-US" dirty="0"/>
              <a:t>和</a:t>
            </a:r>
            <a:r>
              <a:rPr lang="en-US" dirty="0" smtClean="0"/>
              <a:t>IP</a:t>
            </a:r>
            <a:r>
              <a:rPr lang="en-US" cap="none" dirty="0" smtClean="0"/>
              <a:t>sec</a:t>
            </a:r>
            <a:endParaRPr lang="zh-CN" altLang="en-US" dirty="0" smtClean="0"/>
          </a:p>
          <a:p>
            <a:r>
              <a:rPr lang="en-US" dirty="0" smtClean="0"/>
              <a:t>SHA-1</a:t>
            </a:r>
            <a:r>
              <a:rPr lang="zh-CN" altLang="en-US" dirty="0"/>
              <a:t>曾经被认为是非常安全的算法，然而</a:t>
            </a:r>
            <a:r>
              <a:rPr lang="en-US" dirty="0"/>
              <a:t>2005</a:t>
            </a:r>
            <a:r>
              <a:rPr lang="zh-CN" altLang="en-US" dirty="0"/>
              <a:t>年</a:t>
            </a:r>
            <a:r>
              <a:rPr lang="en-US" dirty="0"/>
              <a:t>2</a:t>
            </a:r>
            <a:r>
              <a:rPr lang="zh-CN" altLang="en-US" dirty="0"/>
              <a:t>月我国</a:t>
            </a:r>
            <a:r>
              <a:rPr lang="zh-CN" altLang="en-US" dirty="0" smtClean="0"/>
              <a:t>学者王小云、</a:t>
            </a:r>
            <a:r>
              <a:rPr lang="zh-CN" altLang="en-US" dirty="0"/>
              <a:t>殷益</a:t>
            </a:r>
            <a:r>
              <a:rPr lang="zh-CN" altLang="en-US" dirty="0" smtClean="0"/>
              <a:t>群及</a:t>
            </a:r>
            <a:r>
              <a:rPr lang="zh-CN" altLang="en-US" dirty="0"/>
              <a:t>于红波发表了对完整版</a:t>
            </a:r>
            <a:r>
              <a:rPr lang="en-US" dirty="0"/>
              <a:t>SHA-1</a:t>
            </a:r>
            <a:r>
              <a:rPr lang="zh-CN" altLang="en-US" dirty="0"/>
              <a:t>的攻击法，表明</a:t>
            </a:r>
            <a:r>
              <a:rPr lang="en-US" dirty="0"/>
              <a:t>SHA-1</a:t>
            </a:r>
            <a:r>
              <a:rPr lang="zh-CN" altLang="en-US" dirty="0"/>
              <a:t>算法并没有想象中那样</a:t>
            </a:r>
            <a:r>
              <a:rPr lang="zh-CN" altLang="en-US" dirty="0" smtClean="0"/>
              <a:t>安全</a:t>
            </a:r>
          </a:p>
          <a:p>
            <a:r>
              <a:rPr lang="zh-CN" altLang="en-US" dirty="0" smtClean="0"/>
              <a:t>随后</a:t>
            </a:r>
            <a:r>
              <a:rPr lang="en-US" dirty="0"/>
              <a:t>NIST</a:t>
            </a:r>
            <a:r>
              <a:rPr lang="zh-CN" altLang="en-US" dirty="0"/>
              <a:t>发布了</a:t>
            </a:r>
            <a:r>
              <a:rPr lang="en-US" dirty="0"/>
              <a:t>SHA-2</a:t>
            </a:r>
            <a:r>
              <a:rPr lang="zh-CN" altLang="en-US" dirty="0"/>
              <a:t>系列算法，然而这些新的散列函数并没有接受像</a:t>
            </a:r>
            <a:r>
              <a:rPr lang="en-US" dirty="0"/>
              <a:t>SHA-1</a:t>
            </a:r>
            <a:r>
              <a:rPr lang="zh-CN" altLang="en-US" dirty="0"/>
              <a:t>一样的详细的检验，所以它们的密码安全性还不被大家广泛的</a:t>
            </a:r>
            <a:r>
              <a:rPr lang="zh-CN" altLang="en-US" dirty="0" smtClean="0"/>
              <a:t>信任</a:t>
            </a:r>
          </a:p>
          <a:p>
            <a:r>
              <a:rPr lang="zh-CN" altLang="en-US" dirty="0" smtClean="0"/>
              <a:t>当然</a:t>
            </a:r>
            <a:r>
              <a:rPr lang="zh-CN" altLang="en-US" dirty="0"/>
              <a:t>，</a:t>
            </a:r>
            <a:r>
              <a:rPr lang="en-US" dirty="0"/>
              <a:t>SHA-1</a:t>
            </a:r>
            <a:r>
              <a:rPr lang="zh-CN" altLang="en-US" dirty="0"/>
              <a:t>和</a:t>
            </a:r>
            <a:r>
              <a:rPr lang="en-US" dirty="0"/>
              <a:t>MD5</a:t>
            </a:r>
            <a:r>
              <a:rPr lang="zh-CN" altLang="en-US" dirty="0"/>
              <a:t>算法就一般的应用而言还是相当安全的，因为这些研究成果只是表明算法中存在缺陷，还无法产生自动化的算法破解</a:t>
            </a:r>
            <a:r>
              <a:rPr lang="zh-CN" altLang="en-US" dirty="0" smtClean="0"/>
              <a:t>工具</a:t>
            </a:r>
            <a:endParaRPr lang="en-US" dirty="0"/>
          </a:p>
          <a:p>
            <a:endParaRPr lang="en-US" dirty="0"/>
          </a:p>
        </p:txBody>
      </p:sp>
    </p:spTree>
    <p:extLst>
      <p:ext uri="{BB962C8B-B14F-4D97-AF65-F5344CB8AC3E}">
        <p14:creationId xmlns:p14="http://schemas.microsoft.com/office/powerpoint/2010/main" xmlns="" val="32833534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3.4.2 SHA</a:t>
            </a:r>
            <a:r>
              <a:rPr lang="zh-CN" altLang="en-US" b="1" dirty="0"/>
              <a:t>算法</a:t>
            </a:r>
            <a:r>
              <a:rPr lang="en-US" dirty="0"/>
              <a:t/>
            </a:r>
            <a:br>
              <a:rPr lang="en-US" dirty="0"/>
            </a:br>
            <a:endParaRPr lang="en-US" dirty="0"/>
          </a:p>
        </p:txBody>
      </p:sp>
      <p:sp>
        <p:nvSpPr>
          <p:cNvPr id="3" name="Content Placeholder 2"/>
          <p:cNvSpPr>
            <a:spLocks noGrp="1"/>
          </p:cNvSpPr>
          <p:nvPr>
            <p:ph sz="quarter" idx="13"/>
          </p:nvPr>
        </p:nvSpPr>
        <p:spPr>
          <a:xfrm>
            <a:off x="913774" y="2367092"/>
            <a:ext cx="10363826" cy="4213590"/>
          </a:xfrm>
        </p:spPr>
        <p:txBody>
          <a:bodyPr>
            <a:normAutofit/>
          </a:bodyPr>
          <a:lstStyle/>
          <a:p>
            <a:r>
              <a:rPr lang="zh-CN" altLang="en-US" dirty="0"/>
              <a:t>使用</a:t>
            </a:r>
            <a:r>
              <a:rPr lang="en-US" dirty="0"/>
              <a:t>sha1</a:t>
            </a:r>
            <a:r>
              <a:rPr lang="zh-CN" altLang="en-US" dirty="0"/>
              <a:t>工具加密文件</a:t>
            </a:r>
            <a:endParaRPr lang="en-US" dirty="0"/>
          </a:p>
          <a:p>
            <a:pPr lvl="1"/>
            <a:r>
              <a:rPr lang="zh-CN" altLang="en-US" dirty="0"/>
              <a:t>使用</a:t>
            </a:r>
            <a:r>
              <a:rPr lang="en-US" dirty="0"/>
              <a:t>sha1</a:t>
            </a:r>
            <a:r>
              <a:rPr lang="zh-CN" altLang="en-US" dirty="0"/>
              <a:t>工具可以通过</a:t>
            </a:r>
            <a:r>
              <a:rPr lang="en-US" dirty="0"/>
              <a:t>SHA-1</a:t>
            </a:r>
            <a:r>
              <a:rPr lang="zh-CN" altLang="en-US" dirty="0"/>
              <a:t>算法加密字符串，计算出某字符串的</a:t>
            </a:r>
            <a:r>
              <a:rPr lang="en-US" dirty="0"/>
              <a:t>SHA-1</a:t>
            </a:r>
            <a:r>
              <a:rPr lang="zh-CN" altLang="en-US" dirty="0"/>
              <a:t>密文，如图</a:t>
            </a:r>
            <a:r>
              <a:rPr lang="en-US" dirty="0"/>
              <a:t>3-15</a:t>
            </a:r>
            <a:r>
              <a:rPr lang="zh-CN" altLang="en-US" dirty="0"/>
              <a:t>所示。</a:t>
            </a:r>
            <a:endParaRPr lang="en-US" dirty="0"/>
          </a:p>
          <a:p>
            <a:endParaRPr lang="en-US" dirty="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17409" name="Picture 1"/>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4152587" y="4169762"/>
            <a:ext cx="3886200" cy="1498600"/>
          </a:xfrm>
          <a:prstGeom prst="rect">
            <a:avLst/>
          </a:prstGeom>
          <a:noFill/>
          <a:extLst>
            <a:ext uri="{909E8E84-426E-40DD-AFC4-6F175D3DCCD1}">
              <a14:hiddenFill xmlns:a14="http://schemas.microsoft.com/office/drawing/2010/main" xmlns="">
                <a:solidFill>
                  <a:srgbClr val="FFFFFF"/>
                </a:solidFill>
              </a14:hiddenFill>
            </a:ext>
          </a:extLst>
        </p:spPr>
      </p:pic>
      <p:sp>
        <p:nvSpPr>
          <p:cNvPr id="5" name="TextBox 4"/>
          <p:cNvSpPr txBox="1"/>
          <p:nvPr/>
        </p:nvSpPr>
        <p:spPr>
          <a:xfrm>
            <a:off x="4611661" y="5668362"/>
            <a:ext cx="2968052" cy="646331"/>
          </a:xfrm>
          <a:prstGeom prst="rect">
            <a:avLst/>
          </a:prstGeom>
          <a:noFill/>
        </p:spPr>
        <p:txBody>
          <a:bodyPr wrap="square" rtlCol="0">
            <a:spAutoFit/>
          </a:bodyPr>
          <a:lstStyle/>
          <a:p>
            <a:r>
              <a:rPr lang="zh-CN" altLang="en-US" b="1" dirty="0"/>
              <a:t>图</a:t>
            </a:r>
            <a:r>
              <a:rPr lang="en-US" b="1" dirty="0"/>
              <a:t>3-15 </a:t>
            </a:r>
            <a:r>
              <a:rPr lang="zh-CN" altLang="en-US" b="1" dirty="0"/>
              <a:t>使用</a:t>
            </a:r>
            <a:r>
              <a:rPr lang="en-US" b="1" dirty="0"/>
              <a:t>sha1</a:t>
            </a:r>
            <a:r>
              <a:rPr lang="zh-CN" altLang="en-US" b="1" dirty="0"/>
              <a:t>加密字符串</a:t>
            </a:r>
            <a:endParaRPr lang="en-US" dirty="0"/>
          </a:p>
          <a:p>
            <a:endParaRPr lang="en-US" dirty="0"/>
          </a:p>
        </p:txBody>
      </p:sp>
    </p:spTree>
    <p:extLst>
      <p:ext uri="{BB962C8B-B14F-4D97-AF65-F5344CB8AC3E}">
        <p14:creationId xmlns:p14="http://schemas.microsoft.com/office/powerpoint/2010/main" xmlns="" val="207866779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3.4.2 SHA</a:t>
            </a:r>
            <a:r>
              <a:rPr lang="zh-CN" altLang="en-US" b="1" dirty="0"/>
              <a:t>算法</a:t>
            </a:r>
            <a:r>
              <a:rPr lang="en-US" dirty="0"/>
              <a:t/>
            </a:r>
            <a:br>
              <a:rPr lang="en-US" dirty="0"/>
            </a:br>
            <a:endParaRPr lang="en-US" dirty="0"/>
          </a:p>
        </p:txBody>
      </p:sp>
      <p:sp>
        <p:nvSpPr>
          <p:cNvPr id="3" name="Content Placeholder 2"/>
          <p:cNvSpPr>
            <a:spLocks noGrp="1"/>
          </p:cNvSpPr>
          <p:nvPr>
            <p:ph sz="quarter" idx="13"/>
          </p:nvPr>
        </p:nvSpPr>
        <p:spPr>
          <a:xfrm>
            <a:off x="913774" y="2367091"/>
            <a:ext cx="10363826" cy="2369801"/>
          </a:xfrm>
        </p:spPr>
        <p:txBody>
          <a:bodyPr>
            <a:normAutofit/>
          </a:bodyPr>
          <a:lstStyle/>
          <a:p>
            <a:r>
              <a:rPr lang="zh-CN" altLang="en-US" dirty="0"/>
              <a:t>使用</a:t>
            </a:r>
            <a:r>
              <a:rPr lang="en-US" dirty="0"/>
              <a:t>SHA-1</a:t>
            </a:r>
            <a:r>
              <a:rPr lang="zh-CN" altLang="en-US" dirty="0"/>
              <a:t>爆破专家破解</a:t>
            </a:r>
            <a:r>
              <a:rPr lang="en-US" dirty="0"/>
              <a:t>SHA-1</a:t>
            </a:r>
            <a:r>
              <a:rPr lang="zh-CN" altLang="en-US" dirty="0" smtClean="0"/>
              <a:t>密文</a:t>
            </a:r>
          </a:p>
          <a:p>
            <a:pPr lvl="1"/>
            <a:r>
              <a:rPr lang="en-US" dirty="0"/>
              <a:t>SHA-1</a:t>
            </a:r>
            <a:r>
              <a:rPr lang="zh-CN" altLang="en-US" dirty="0"/>
              <a:t>爆破专家是一款能够破解</a:t>
            </a:r>
            <a:r>
              <a:rPr lang="en-US" dirty="0"/>
              <a:t>SHA-1</a:t>
            </a:r>
            <a:r>
              <a:rPr lang="zh-CN" altLang="en-US" dirty="0"/>
              <a:t>密文的小工具。将在图</a:t>
            </a:r>
            <a:r>
              <a:rPr lang="en-US" dirty="0"/>
              <a:t>3-15</a:t>
            </a:r>
            <a:r>
              <a:rPr lang="zh-CN" altLang="en-US" dirty="0"/>
              <a:t>中生成的</a:t>
            </a:r>
            <a:r>
              <a:rPr lang="en-US" dirty="0"/>
              <a:t>MD5</a:t>
            </a:r>
            <a:r>
              <a:rPr lang="zh-CN" altLang="en-US" dirty="0"/>
              <a:t>密文复制到</a:t>
            </a:r>
            <a:r>
              <a:rPr lang="en-US" dirty="0"/>
              <a:t>SHA-1</a:t>
            </a:r>
            <a:r>
              <a:rPr lang="zh-CN" altLang="en-US" dirty="0"/>
              <a:t>爆破专家中，并设置字典为</a:t>
            </a:r>
            <a:r>
              <a:rPr lang="zh-CN" altLang="en-US" dirty="0" smtClean="0"/>
              <a:t>“</a:t>
            </a:r>
            <a:r>
              <a:rPr lang="en-US" cap="none" dirty="0" err="1" smtClean="0"/>
              <a:t>pass.dic</a:t>
            </a:r>
            <a:r>
              <a:rPr lang="zh-CN" altLang="en-US" dirty="0" smtClean="0"/>
              <a:t>”</a:t>
            </a:r>
            <a:r>
              <a:rPr lang="zh-CN" altLang="en-US" dirty="0"/>
              <a:t>，单击“开始”按钮进行</a:t>
            </a:r>
            <a:r>
              <a:rPr lang="en-US" dirty="0"/>
              <a:t>SHA-1</a:t>
            </a:r>
            <a:r>
              <a:rPr lang="zh-CN" altLang="en-US" dirty="0"/>
              <a:t>破解，如图</a:t>
            </a:r>
            <a:r>
              <a:rPr lang="en-US" dirty="0"/>
              <a:t>3-16</a:t>
            </a:r>
            <a:r>
              <a:rPr lang="zh-CN" altLang="en-US" dirty="0"/>
              <a:t>所示。</a:t>
            </a:r>
            <a:r>
              <a:rPr lang="en-US" dirty="0"/>
              <a:t>SHA-1</a:t>
            </a:r>
            <a:r>
              <a:rPr lang="zh-CN" altLang="en-US" dirty="0"/>
              <a:t>爆破专家本质上是一个加密工具，它通过正向加密所有常用字符串并与</a:t>
            </a:r>
            <a:r>
              <a:rPr lang="en-US" dirty="0"/>
              <a:t>SHA-1</a:t>
            </a:r>
            <a:r>
              <a:rPr lang="zh-CN" altLang="en-US" dirty="0"/>
              <a:t>明文对比的方式来进行破解，预置的字典</a:t>
            </a:r>
            <a:r>
              <a:rPr lang="zh-CN" altLang="en-US" dirty="0" smtClean="0"/>
              <a:t>“</a:t>
            </a:r>
            <a:r>
              <a:rPr lang="en-US" cap="none" dirty="0" err="1" smtClean="0"/>
              <a:t>pass.dic</a:t>
            </a:r>
            <a:r>
              <a:rPr lang="zh-CN" altLang="en-US" dirty="0" smtClean="0"/>
              <a:t>”</a:t>
            </a:r>
            <a:r>
              <a:rPr lang="zh-CN" altLang="en-US" dirty="0"/>
              <a:t>如图</a:t>
            </a:r>
            <a:r>
              <a:rPr lang="en-US" dirty="0"/>
              <a:t>3-17</a:t>
            </a:r>
            <a:r>
              <a:rPr lang="zh-CN" altLang="en-US" dirty="0"/>
              <a:t>所示，如果预置的字典中没有源字符串，则破解将会失败</a:t>
            </a:r>
            <a:r>
              <a:rPr lang="zh-CN" altLang="en-US" dirty="0" smtClean="0"/>
              <a:t>。</a:t>
            </a:r>
            <a:endParaRPr lang="en-US" dirty="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TextBox 4"/>
          <p:cNvSpPr txBox="1"/>
          <p:nvPr/>
        </p:nvSpPr>
        <p:spPr>
          <a:xfrm>
            <a:off x="4219262" y="6477581"/>
            <a:ext cx="3752850" cy="369332"/>
          </a:xfrm>
          <a:prstGeom prst="rect">
            <a:avLst/>
          </a:prstGeom>
          <a:noFill/>
        </p:spPr>
        <p:txBody>
          <a:bodyPr wrap="square" rtlCol="0">
            <a:spAutoFit/>
          </a:bodyPr>
          <a:lstStyle/>
          <a:p>
            <a:r>
              <a:rPr lang="zh-CN" altLang="en-US" b="1" dirty="0"/>
              <a:t>图</a:t>
            </a:r>
            <a:r>
              <a:rPr lang="en-US" b="1" dirty="0"/>
              <a:t>3-16 </a:t>
            </a:r>
            <a:r>
              <a:rPr lang="zh-CN" altLang="en-US" b="1" dirty="0"/>
              <a:t>使用</a:t>
            </a:r>
            <a:r>
              <a:rPr lang="en-US" b="1" dirty="0"/>
              <a:t>MD5Crack</a:t>
            </a:r>
            <a:r>
              <a:rPr lang="zh-CN" altLang="en-US" b="1" dirty="0"/>
              <a:t>破解</a:t>
            </a:r>
            <a:r>
              <a:rPr lang="en-US" b="1" dirty="0"/>
              <a:t>MD5</a:t>
            </a:r>
            <a:r>
              <a:rPr lang="zh-CN" altLang="en-US" b="1" dirty="0"/>
              <a:t>密文</a:t>
            </a:r>
            <a:endParaRPr lang="en-US" dirty="0"/>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18433" name="Picture 1"/>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4639247" y="4559881"/>
            <a:ext cx="2882900" cy="19177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0498822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3.4.2 SHA</a:t>
            </a:r>
            <a:r>
              <a:rPr lang="zh-CN" altLang="en-US" b="1" dirty="0"/>
              <a:t>算法</a:t>
            </a:r>
            <a:endParaRPr lang="en-US" dirty="0"/>
          </a:p>
        </p:txBody>
      </p:sp>
      <p:sp>
        <p:nvSpPr>
          <p:cNvPr id="3" name="Content Placeholder 2"/>
          <p:cNvSpPr>
            <a:spLocks noGrp="1"/>
          </p:cNvSpPr>
          <p:nvPr>
            <p:ph sz="quarter" idx="13"/>
          </p:nvPr>
        </p:nvSpPr>
        <p:spPr/>
        <p:txBody>
          <a:bodyPr/>
          <a:lstStyle/>
          <a:p>
            <a:endParaRPr lang="en-US" dirty="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19457" name="Picture 1"/>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3460437" y="2578308"/>
            <a:ext cx="5270500" cy="3644900"/>
          </a:xfrm>
          <a:prstGeom prst="rect">
            <a:avLst/>
          </a:prstGeom>
          <a:noFill/>
          <a:extLst>
            <a:ext uri="{909E8E84-426E-40DD-AFC4-6F175D3DCCD1}">
              <a14:hiddenFill xmlns:a14="http://schemas.microsoft.com/office/drawing/2010/main" xmlns="">
                <a:solidFill>
                  <a:srgbClr val="FFFFFF"/>
                </a:solidFill>
              </a14:hiddenFill>
            </a:ext>
          </a:extLst>
        </p:spPr>
      </p:pic>
      <p:sp>
        <p:nvSpPr>
          <p:cNvPr id="5" name="TextBox 4"/>
          <p:cNvSpPr txBox="1"/>
          <p:nvPr/>
        </p:nvSpPr>
        <p:spPr>
          <a:xfrm>
            <a:off x="3460437" y="6253188"/>
            <a:ext cx="5270500" cy="646331"/>
          </a:xfrm>
          <a:prstGeom prst="rect">
            <a:avLst/>
          </a:prstGeom>
          <a:noFill/>
        </p:spPr>
        <p:txBody>
          <a:bodyPr wrap="square" rtlCol="0">
            <a:spAutoFit/>
          </a:bodyPr>
          <a:lstStyle/>
          <a:p>
            <a:pPr algn="ctr"/>
            <a:r>
              <a:rPr lang="zh-CN" altLang="en-US" b="1" dirty="0"/>
              <a:t>图</a:t>
            </a:r>
            <a:r>
              <a:rPr lang="en-US" b="1" dirty="0"/>
              <a:t>3-17 </a:t>
            </a:r>
            <a:r>
              <a:rPr lang="zh-CN" altLang="en-US" b="1" dirty="0"/>
              <a:t>“</a:t>
            </a:r>
            <a:r>
              <a:rPr lang="en-US" b="1" dirty="0" err="1"/>
              <a:t>pass.dic</a:t>
            </a:r>
            <a:r>
              <a:rPr lang="zh-CN" altLang="en-US" b="1" dirty="0"/>
              <a:t>”字典</a:t>
            </a:r>
            <a:endParaRPr lang="en-US" dirty="0"/>
          </a:p>
          <a:p>
            <a:pPr algn="ctr"/>
            <a:endParaRPr lang="en-US" dirty="0"/>
          </a:p>
        </p:txBody>
      </p:sp>
    </p:spTree>
    <p:extLst>
      <p:ext uri="{BB962C8B-B14F-4D97-AF65-F5344CB8AC3E}">
        <p14:creationId xmlns:p14="http://schemas.microsoft.com/office/powerpoint/2010/main" xmlns="" val="36598578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3.4.3 </a:t>
            </a:r>
            <a:r>
              <a:rPr lang="zh-CN" altLang="en-US" b="1" dirty="0"/>
              <a:t>数字签名技术</a:t>
            </a:r>
            <a:r>
              <a:rPr lang="en-US" dirty="0"/>
              <a:t> </a:t>
            </a:r>
          </a:p>
        </p:txBody>
      </p:sp>
      <p:sp>
        <p:nvSpPr>
          <p:cNvPr id="3" name="Content Placeholder 2"/>
          <p:cNvSpPr>
            <a:spLocks noGrp="1"/>
          </p:cNvSpPr>
          <p:nvPr>
            <p:ph sz="quarter" idx="13"/>
          </p:nvPr>
        </p:nvSpPr>
        <p:spPr/>
        <p:txBody>
          <a:bodyPr>
            <a:normAutofit/>
          </a:bodyPr>
          <a:lstStyle/>
          <a:p>
            <a:r>
              <a:rPr lang="zh-CN" altLang="en-US" dirty="0"/>
              <a:t>数字签名的工作过程</a:t>
            </a:r>
            <a:endParaRPr lang="en-US" dirty="0"/>
          </a:p>
          <a:p>
            <a:pPr lvl="1"/>
            <a:r>
              <a:rPr lang="zh-CN" altLang="en-US" dirty="0"/>
              <a:t>在传统的书信和文件中，人们都会使用亲笔签名或者印章来证明身份。在利用电子邮件等网络手段进行通信时，传统方法就无法奏效了。那么如何对网络上传输的文件或邮件进行身份验证呢？这就需要使用数字签名</a:t>
            </a:r>
            <a:r>
              <a:rPr lang="zh-CN" altLang="en-US" dirty="0" smtClean="0"/>
              <a:t>技术</a:t>
            </a:r>
            <a:endParaRPr lang="en-US" dirty="0"/>
          </a:p>
          <a:p>
            <a:pPr lvl="1"/>
            <a:r>
              <a:rPr lang="zh-CN" altLang="en-US" dirty="0"/>
              <a:t>在网络上进行身份验证要考虑以下</a:t>
            </a:r>
            <a:r>
              <a:rPr lang="en-US" dirty="0"/>
              <a:t>3</a:t>
            </a:r>
            <a:r>
              <a:rPr lang="zh-CN" altLang="en-US" dirty="0"/>
              <a:t>个问题</a:t>
            </a:r>
            <a:r>
              <a:rPr lang="zh-CN" altLang="en-US" dirty="0" smtClean="0"/>
              <a:t>：</a:t>
            </a:r>
            <a:endParaRPr lang="zh-CN" altLang="en-US" dirty="0"/>
          </a:p>
          <a:p>
            <a:pPr marL="914400" lvl="2" indent="0">
              <a:buNone/>
            </a:pPr>
            <a:r>
              <a:rPr lang="zh-CN" altLang="en-US" dirty="0" smtClean="0"/>
              <a:t>（</a:t>
            </a:r>
            <a:r>
              <a:rPr lang="en-US" dirty="0" smtClean="0"/>
              <a:t>1</a:t>
            </a:r>
            <a:r>
              <a:rPr lang="zh-CN" altLang="en-US" dirty="0"/>
              <a:t>）接收方能够核实发送方对报文的签名，如果当事双方对签名真伪发生争议，应该能够在第三方面前通过验证签名来确认真伪</a:t>
            </a:r>
            <a:r>
              <a:rPr lang="zh-CN" altLang="en-US" dirty="0" smtClean="0"/>
              <a:t>。</a:t>
            </a:r>
            <a:endParaRPr lang="zh-CN" altLang="en-US" dirty="0"/>
          </a:p>
          <a:p>
            <a:pPr marL="914400" lvl="2" indent="0">
              <a:buNone/>
            </a:pPr>
            <a:r>
              <a:rPr lang="zh-CN" altLang="en-US" dirty="0" smtClean="0"/>
              <a:t>（</a:t>
            </a:r>
            <a:r>
              <a:rPr lang="en-US" dirty="0"/>
              <a:t>2</a:t>
            </a:r>
            <a:r>
              <a:rPr lang="zh-CN" altLang="en-US" dirty="0"/>
              <a:t>）发送方事后不能否认自己对报文的签名</a:t>
            </a:r>
            <a:r>
              <a:rPr lang="zh-CN" altLang="en-US" dirty="0" smtClean="0"/>
              <a:t>。</a:t>
            </a:r>
            <a:endParaRPr lang="zh-CN" altLang="en-US" dirty="0"/>
          </a:p>
          <a:p>
            <a:pPr marL="914400" lvl="2" indent="0">
              <a:buNone/>
            </a:pPr>
            <a:r>
              <a:rPr lang="zh-CN" altLang="en-US" dirty="0" smtClean="0"/>
              <a:t>（</a:t>
            </a:r>
            <a:r>
              <a:rPr lang="en-US" dirty="0"/>
              <a:t>3</a:t>
            </a:r>
            <a:r>
              <a:rPr lang="zh-CN" altLang="en-US" dirty="0"/>
              <a:t>）除了发送方，其他任何人不能伪造签名，也不篡改、伪造接收或发送的信息。</a:t>
            </a:r>
            <a:endParaRPr lang="en-US" dirty="0"/>
          </a:p>
          <a:p>
            <a:endParaRPr lang="en-US" dirty="0"/>
          </a:p>
        </p:txBody>
      </p:sp>
    </p:spTree>
    <p:extLst>
      <p:ext uri="{BB962C8B-B14F-4D97-AF65-F5344CB8AC3E}">
        <p14:creationId xmlns:p14="http://schemas.microsoft.com/office/powerpoint/2010/main" xmlns="" val="43183032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3.1.1 </a:t>
            </a:r>
            <a:r>
              <a:rPr lang="zh-CN" altLang="en-US" b="1" dirty="0"/>
              <a:t>数据加密技术的发展及工作过程</a:t>
            </a:r>
            <a:r>
              <a:rPr lang="en-US" dirty="0"/>
              <a:t/>
            </a:r>
            <a:br>
              <a:rPr lang="en-US" dirty="0"/>
            </a:br>
            <a:endParaRPr lang="en-US" dirty="0"/>
          </a:p>
        </p:txBody>
      </p:sp>
      <p:sp>
        <p:nvSpPr>
          <p:cNvPr id="3" name="Content Placeholder 2"/>
          <p:cNvSpPr>
            <a:spLocks noGrp="1"/>
          </p:cNvSpPr>
          <p:nvPr>
            <p:ph sz="quarter" idx="13"/>
          </p:nvPr>
        </p:nvSpPr>
        <p:spPr/>
        <p:txBody>
          <a:bodyPr>
            <a:normAutofit fontScale="92500" lnSpcReduction="10000"/>
          </a:bodyPr>
          <a:lstStyle/>
          <a:p>
            <a:r>
              <a:rPr lang="zh-CN" altLang="en-US" dirty="0"/>
              <a:t>数据加密技术又被称为密码技术或密码学，它是一门既古老又年轻的学科，它的历史可以追溯到几千年</a:t>
            </a:r>
            <a:r>
              <a:rPr lang="zh-CN" altLang="en-US" dirty="0" smtClean="0"/>
              <a:t>以前</a:t>
            </a:r>
          </a:p>
          <a:p>
            <a:r>
              <a:rPr lang="zh-CN" altLang="en-US" dirty="0" smtClean="0"/>
              <a:t>据</a:t>
            </a:r>
            <a:r>
              <a:rPr lang="zh-CN" altLang="en-US" dirty="0"/>
              <a:t>考证，在古罗马时期，军队就已经开始采用加密技术对各种指挥命令进行加密。在我国古代，军队也会采用诗歌等形式对联络信息进行加密，一些古代行帮发明的暗语以及一些文字猜谜游戏本质上也是对信息的加密。那个时期的加密技术常被称为古典密码技术，它主要应用于政治、军事以及外交等领域</a:t>
            </a:r>
            <a:r>
              <a:rPr lang="zh-CN" altLang="en-US" dirty="0" smtClean="0"/>
              <a:t>。</a:t>
            </a:r>
          </a:p>
          <a:p>
            <a:r>
              <a:rPr lang="zh-CN" altLang="en-US" dirty="0" smtClean="0"/>
              <a:t>战争</a:t>
            </a:r>
            <a:r>
              <a:rPr lang="zh-CN" altLang="en-US" dirty="0"/>
              <a:t>催生了加密技术，交战双方谁能先破译对方的密码，谁就更有机会在战场上获得胜利</a:t>
            </a:r>
            <a:r>
              <a:rPr lang="zh-CN" altLang="en-US" dirty="0" smtClean="0"/>
              <a:t>。在</a:t>
            </a:r>
            <a:r>
              <a:rPr lang="zh-CN" altLang="en-US" dirty="0"/>
              <a:t>第二次世界大战时，美国海军在战胜日本海军的关键战役</a:t>
            </a:r>
            <a:r>
              <a:rPr lang="en-US" altLang="zh-CN" dirty="0"/>
              <a:t>——</a:t>
            </a:r>
            <a:r>
              <a:rPr lang="zh-CN" altLang="en-US" dirty="0"/>
              <a:t>中途岛海战中大获全胜，其中美军破获了日军的密码是美军取得胜利的关键因素</a:t>
            </a:r>
            <a:r>
              <a:rPr lang="zh-CN" altLang="en-US" dirty="0" smtClean="0"/>
              <a:t>之一</a:t>
            </a:r>
            <a:endParaRPr lang="en-US" dirty="0"/>
          </a:p>
          <a:p>
            <a:endParaRPr lang="en-US" dirty="0"/>
          </a:p>
        </p:txBody>
      </p:sp>
    </p:spTree>
    <p:extLst>
      <p:ext uri="{BB962C8B-B14F-4D97-AF65-F5344CB8AC3E}">
        <p14:creationId xmlns:p14="http://schemas.microsoft.com/office/powerpoint/2010/main" xmlns="" val="45149662"/>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3.4.3 </a:t>
            </a:r>
            <a:r>
              <a:rPr lang="zh-CN" altLang="en-US" b="1" dirty="0"/>
              <a:t>数字签名技术</a:t>
            </a:r>
            <a:r>
              <a:rPr lang="en-US" dirty="0"/>
              <a:t> </a:t>
            </a:r>
          </a:p>
        </p:txBody>
      </p:sp>
      <p:sp>
        <p:nvSpPr>
          <p:cNvPr id="3" name="Content Placeholder 2"/>
          <p:cNvSpPr>
            <a:spLocks noGrp="1"/>
          </p:cNvSpPr>
          <p:nvPr>
            <p:ph sz="quarter" idx="13"/>
          </p:nvPr>
        </p:nvSpPr>
        <p:spPr/>
        <p:txBody>
          <a:bodyPr>
            <a:normAutofit/>
          </a:bodyPr>
          <a:lstStyle/>
          <a:p>
            <a:r>
              <a:rPr lang="zh-CN" altLang="en-US" dirty="0" smtClean="0"/>
              <a:t>数字</a:t>
            </a:r>
            <a:r>
              <a:rPr lang="zh-CN" altLang="en-US" dirty="0"/>
              <a:t>签名的工作过程</a:t>
            </a:r>
            <a:endParaRPr lang="en-US" dirty="0"/>
          </a:p>
          <a:p>
            <a:pPr lvl="1"/>
            <a:r>
              <a:rPr lang="zh-CN" altLang="en-US" dirty="0"/>
              <a:t>满足上述</a:t>
            </a:r>
            <a:r>
              <a:rPr lang="en-US" dirty="0"/>
              <a:t>3</a:t>
            </a:r>
            <a:r>
              <a:rPr lang="zh-CN" altLang="en-US" dirty="0"/>
              <a:t>个条件的数字签名技术就可以解决对网络上传输的报文进行身份验证的问题。数字签名技术采用公钥加密技术和单向加密技术实现，在电子邮件中应用数字签名的原理如图</a:t>
            </a:r>
            <a:r>
              <a:rPr lang="en-US" dirty="0"/>
              <a:t>3-18</a:t>
            </a:r>
            <a:r>
              <a:rPr lang="zh-CN" altLang="en-US" dirty="0"/>
              <a:t>所</a:t>
            </a:r>
            <a:r>
              <a:rPr lang="zh-CN" altLang="en-US" dirty="0" smtClean="0"/>
              <a:t>示</a:t>
            </a:r>
            <a:endParaRPr lang="en-US" dirty="0"/>
          </a:p>
          <a:p>
            <a:endParaRPr lang="en-US" dirty="0"/>
          </a:p>
          <a:p>
            <a:endParaRPr lang="en-US" dirty="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5" name="Object 4"/>
          <p:cNvGraphicFramePr>
            <a:graphicFrameLocks noChangeAspect="1"/>
          </p:cNvGraphicFramePr>
          <p:nvPr>
            <p:extLst>
              <p:ext uri="{D42A27DB-BD31-4B8C-83A1-F6EECF244321}">
                <p14:modId xmlns:p14="http://schemas.microsoft.com/office/powerpoint/2010/main" xmlns="" val="947545157"/>
              </p:ext>
            </p:extLst>
          </p:nvPr>
        </p:nvGraphicFramePr>
        <p:xfrm>
          <a:off x="3927423" y="4216399"/>
          <a:ext cx="4762500" cy="1574800"/>
        </p:xfrm>
        <a:graphic>
          <a:graphicData uri="http://schemas.openxmlformats.org/presentationml/2006/ole">
            <p:oleObj spid="_x0000_s20492" r:id="rId3" imgW="5562803" imgH="1834652" progId="">
              <p:embed/>
            </p:oleObj>
          </a:graphicData>
        </a:graphic>
      </p:graphicFrame>
      <p:sp>
        <p:nvSpPr>
          <p:cNvPr id="6" name="TextBox 5"/>
          <p:cNvSpPr txBox="1"/>
          <p:nvPr/>
        </p:nvSpPr>
        <p:spPr>
          <a:xfrm>
            <a:off x="4574185" y="5943597"/>
            <a:ext cx="3043003" cy="646331"/>
          </a:xfrm>
          <a:prstGeom prst="rect">
            <a:avLst/>
          </a:prstGeom>
          <a:noFill/>
        </p:spPr>
        <p:txBody>
          <a:bodyPr wrap="square" rtlCol="0">
            <a:spAutoFit/>
          </a:bodyPr>
          <a:lstStyle/>
          <a:p>
            <a:r>
              <a:rPr lang="zh-CN" altLang="en-US" b="1" dirty="0"/>
              <a:t>图</a:t>
            </a:r>
            <a:r>
              <a:rPr lang="en-US" b="1" dirty="0"/>
              <a:t>3-18 </a:t>
            </a:r>
            <a:r>
              <a:rPr lang="zh-CN" altLang="en-US" b="1" dirty="0"/>
              <a:t>电子邮件的数字签名</a:t>
            </a:r>
            <a:endParaRPr lang="en-US" dirty="0"/>
          </a:p>
          <a:p>
            <a:endParaRPr lang="en-US" dirty="0"/>
          </a:p>
        </p:txBody>
      </p:sp>
    </p:spTree>
    <p:extLst>
      <p:ext uri="{BB962C8B-B14F-4D97-AF65-F5344CB8AC3E}">
        <p14:creationId xmlns:p14="http://schemas.microsoft.com/office/powerpoint/2010/main" xmlns="" val="211564482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3.4.3 </a:t>
            </a:r>
            <a:r>
              <a:rPr lang="zh-CN" altLang="en-US" b="1" dirty="0"/>
              <a:t>数字签名技术</a:t>
            </a:r>
            <a:r>
              <a:rPr lang="en-US" dirty="0"/>
              <a:t> </a:t>
            </a:r>
          </a:p>
        </p:txBody>
      </p:sp>
      <p:sp>
        <p:nvSpPr>
          <p:cNvPr id="3" name="Content Placeholder 2"/>
          <p:cNvSpPr>
            <a:spLocks noGrp="1"/>
          </p:cNvSpPr>
          <p:nvPr>
            <p:ph sz="quarter" idx="13"/>
          </p:nvPr>
        </p:nvSpPr>
        <p:spPr/>
        <p:txBody>
          <a:bodyPr>
            <a:normAutofit/>
          </a:bodyPr>
          <a:lstStyle/>
          <a:p>
            <a:r>
              <a:rPr lang="zh-CN" altLang="en-US" dirty="0" smtClean="0"/>
              <a:t>数字</a:t>
            </a:r>
            <a:r>
              <a:rPr lang="zh-CN" altLang="en-US" dirty="0"/>
              <a:t>签名的工作</a:t>
            </a:r>
            <a:r>
              <a:rPr lang="zh-CN" altLang="en-US" dirty="0" smtClean="0"/>
              <a:t>过程</a:t>
            </a:r>
          </a:p>
          <a:p>
            <a:pPr lvl="1"/>
            <a:r>
              <a:rPr lang="zh-CN" altLang="en-US" dirty="0"/>
              <a:t>具有数字签名电子邮件的收发过程为：</a:t>
            </a:r>
            <a:endParaRPr lang="en-US" dirty="0"/>
          </a:p>
          <a:p>
            <a:pPr marL="914400" lvl="2" indent="0">
              <a:buNone/>
            </a:pPr>
            <a:r>
              <a:rPr lang="zh-CN" altLang="en-US" dirty="0"/>
              <a:t>（</a:t>
            </a:r>
            <a:r>
              <a:rPr lang="en-US" dirty="0"/>
              <a:t>1</a:t>
            </a:r>
            <a:r>
              <a:rPr lang="zh-CN" altLang="en-US" dirty="0"/>
              <a:t>）发送方用户</a:t>
            </a:r>
            <a:r>
              <a:rPr lang="en-US" dirty="0"/>
              <a:t>A</a:t>
            </a:r>
            <a:r>
              <a:rPr lang="zh-CN" altLang="en-US" dirty="0"/>
              <a:t>首先对邮件</a:t>
            </a:r>
            <a:r>
              <a:rPr lang="en-US" dirty="0"/>
              <a:t>M</a:t>
            </a:r>
            <a:r>
              <a:rPr lang="zh-CN" altLang="en-US" dirty="0"/>
              <a:t>通过</a:t>
            </a:r>
            <a:r>
              <a:rPr lang="en-US" dirty="0"/>
              <a:t>Hash</a:t>
            </a:r>
            <a:r>
              <a:rPr lang="zh-CN" altLang="en-US" dirty="0"/>
              <a:t>算法得到邮件的消息摘要</a:t>
            </a:r>
            <a:r>
              <a:rPr lang="en-US" dirty="0"/>
              <a:t>H</a:t>
            </a:r>
            <a:r>
              <a:rPr lang="zh-CN" altLang="en-US" dirty="0"/>
              <a:t>（</a:t>
            </a:r>
            <a:r>
              <a:rPr lang="en-US" dirty="0"/>
              <a:t>M</a:t>
            </a:r>
            <a:r>
              <a:rPr lang="zh-CN" altLang="en-US" dirty="0"/>
              <a:t>）。</a:t>
            </a:r>
            <a:endParaRPr lang="en-US" dirty="0"/>
          </a:p>
          <a:p>
            <a:pPr marL="914400" lvl="2" indent="0">
              <a:buNone/>
            </a:pPr>
            <a:r>
              <a:rPr lang="zh-CN" altLang="en-US" dirty="0"/>
              <a:t>（</a:t>
            </a:r>
            <a:r>
              <a:rPr lang="en-US" dirty="0"/>
              <a:t>2</a:t>
            </a:r>
            <a:r>
              <a:rPr lang="zh-CN" altLang="en-US" dirty="0"/>
              <a:t>）发送方用户</a:t>
            </a:r>
            <a:r>
              <a:rPr lang="en-US" dirty="0"/>
              <a:t>A</a:t>
            </a:r>
            <a:r>
              <a:rPr lang="zh-CN" altLang="en-US" dirty="0"/>
              <a:t>使用私钥</a:t>
            </a:r>
            <a:r>
              <a:rPr lang="en-US" dirty="0" err="1"/>
              <a:t>Ea</a:t>
            </a:r>
            <a:r>
              <a:rPr lang="zh-CN" altLang="en-US" dirty="0"/>
              <a:t>对</a:t>
            </a:r>
            <a:r>
              <a:rPr lang="en-US" dirty="0"/>
              <a:t>H</a:t>
            </a:r>
            <a:r>
              <a:rPr lang="zh-CN" altLang="en-US" dirty="0"/>
              <a:t>（</a:t>
            </a:r>
            <a:r>
              <a:rPr lang="en-US" dirty="0"/>
              <a:t>M</a:t>
            </a:r>
            <a:r>
              <a:rPr lang="zh-CN" altLang="en-US" dirty="0"/>
              <a:t>）进行签名得到</a:t>
            </a:r>
            <a:r>
              <a:rPr lang="en-US" dirty="0"/>
              <a:t>Sa</a:t>
            </a:r>
            <a:r>
              <a:rPr lang="zh-CN" altLang="en-US" dirty="0"/>
              <a:t>（</a:t>
            </a:r>
            <a:r>
              <a:rPr lang="en-US" dirty="0"/>
              <a:t>M</a:t>
            </a:r>
            <a:r>
              <a:rPr lang="zh-CN" altLang="en-US" dirty="0"/>
              <a:t>）</a:t>
            </a:r>
            <a:r>
              <a:rPr lang="en-US" dirty="0"/>
              <a:t>=</a:t>
            </a:r>
            <a:r>
              <a:rPr lang="en-US" dirty="0" err="1"/>
              <a:t>Ea</a:t>
            </a:r>
            <a:r>
              <a:rPr lang="zh-CN" altLang="en-US" dirty="0"/>
              <a:t>（</a:t>
            </a:r>
            <a:r>
              <a:rPr lang="en-US" dirty="0"/>
              <a:t>H</a:t>
            </a:r>
            <a:r>
              <a:rPr lang="zh-CN" altLang="en-US" dirty="0"/>
              <a:t>（</a:t>
            </a:r>
            <a:r>
              <a:rPr lang="en-US" dirty="0"/>
              <a:t>M</a:t>
            </a:r>
            <a:r>
              <a:rPr lang="zh-CN" altLang="en-US" dirty="0"/>
              <a:t>））。</a:t>
            </a:r>
            <a:endParaRPr lang="en-US" dirty="0"/>
          </a:p>
          <a:p>
            <a:pPr marL="914400" lvl="2" indent="0">
              <a:buNone/>
            </a:pPr>
            <a:r>
              <a:rPr lang="zh-CN" altLang="en-US" dirty="0"/>
              <a:t>（</a:t>
            </a:r>
            <a:r>
              <a:rPr lang="en-US" dirty="0"/>
              <a:t>3</a:t>
            </a:r>
            <a:r>
              <a:rPr lang="zh-CN" altLang="en-US" dirty="0"/>
              <a:t>）发送方用户</a:t>
            </a:r>
            <a:r>
              <a:rPr lang="en-US" dirty="0"/>
              <a:t>A</a:t>
            </a:r>
            <a:r>
              <a:rPr lang="zh-CN" altLang="en-US" dirty="0"/>
              <a:t>将邮件</a:t>
            </a:r>
            <a:r>
              <a:rPr lang="en-US" dirty="0"/>
              <a:t>M</a:t>
            </a:r>
            <a:r>
              <a:rPr lang="zh-CN" altLang="en-US" dirty="0"/>
              <a:t>和</a:t>
            </a:r>
            <a:r>
              <a:rPr lang="en-US" dirty="0"/>
              <a:t>Sa</a:t>
            </a:r>
            <a:r>
              <a:rPr lang="zh-CN" altLang="en-US" dirty="0"/>
              <a:t>（</a:t>
            </a:r>
            <a:r>
              <a:rPr lang="en-US" dirty="0"/>
              <a:t>M</a:t>
            </a:r>
            <a:r>
              <a:rPr lang="zh-CN" altLang="en-US" dirty="0"/>
              <a:t>）一起发送给接收方用户</a:t>
            </a:r>
            <a:r>
              <a:rPr lang="en-US" dirty="0"/>
              <a:t>B</a:t>
            </a:r>
            <a:r>
              <a:rPr lang="zh-CN" altLang="en-US" dirty="0" smtClean="0"/>
              <a:t>。</a:t>
            </a:r>
          </a:p>
          <a:p>
            <a:pPr marL="914400" lvl="2" indent="0">
              <a:buNone/>
            </a:pPr>
            <a:r>
              <a:rPr lang="zh-CN" altLang="en-US" dirty="0" smtClean="0"/>
              <a:t>（</a:t>
            </a:r>
            <a:r>
              <a:rPr lang="en-US" dirty="0"/>
              <a:t>4</a:t>
            </a:r>
            <a:r>
              <a:rPr lang="zh-CN" altLang="en-US" dirty="0"/>
              <a:t>）接收方用户</a:t>
            </a:r>
            <a:r>
              <a:rPr lang="en-US" dirty="0"/>
              <a:t>B</a:t>
            </a:r>
            <a:r>
              <a:rPr lang="zh-CN" altLang="en-US" dirty="0"/>
              <a:t>对邮件</a:t>
            </a:r>
            <a:r>
              <a:rPr lang="en-US" dirty="0"/>
              <a:t>M</a:t>
            </a:r>
            <a:r>
              <a:rPr lang="zh-CN" altLang="en-US" dirty="0"/>
              <a:t>进行相同的</a:t>
            </a:r>
            <a:r>
              <a:rPr lang="en-US" dirty="0"/>
              <a:t>Hash</a:t>
            </a:r>
            <a:r>
              <a:rPr lang="zh-CN" altLang="en-US" dirty="0"/>
              <a:t>运算得到邮件的消息摘要</a:t>
            </a:r>
            <a:r>
              <a:rPr lang="en-US" dirty="0" err="1"/>
              <a:t>Hb</a:t>
            </a:r>
            <a:r>
              <a:rPr lang="zh-CN" altLang="en-US" dirty="0"/>
              <a:t>（</a:t>
            </a:r>
            <a:r>
              <a:rPr lang="en-US" dirty="0"/>
              <a:t>M</a:t>
            </a:r>
            <a:r>
              <a:rPr lang="zh-CN" altLang="en-US" dirty="0"/>
              <a:t>），同时使用发送方用户</a:t>
            </a:r>
            <a:r>
              <a:rPr lang="en-US" dirty="0"/>
              <a:t>A</a:t>
            </a:r>
            <a:r>
              <a:rPr lang="zh-CN" altLang="en-US" dirty="0"/>
              <a:t>的公钥对</a:t>
            </a:r>
            <a:r>
              <a:rPr lang="en-US" dirty="0"/>
              <a:t>Sa</a:t>
            </a:r>
            <a:r>
              <a:rPr lang="zh-CN" altLang="en-US" dirty="0"/>
              <a:t>（</a:t>
            </a:r>
            <a:r>
              <a:rPr lang="en-US" dirty="0"/>
              <a:t>M</a:t>
            </a:r>
            <a:r>
              <a:rPr lang="zh-CN" altLang="en-US" dirty="0"/>
              <a:t>）进行解密得到</a:t>
            </a:r>
            <a:r>
              <a:rPr lang="en-US" dirty="0"/>
              <a:t>Ha</a:t>
            </a:r>
            <a:r>
              <a:rPr lang="zh-CN" altLang="en-US" dirty="0"/>
              <a:t>（</a:t>
            </a:r>
            <a:r>
              <a:rPr lang="en-US" dirty="0"/>
              <a:t>M</a:t>
            </a:r>
            <a:r>
              <a:rPr lang="zh-CN" altLang="en-US" dirty="0"/>
              <a:t>）</a:t>
            </a:r>
            <a:r>
              <a:rPr lang="zh-CN" altLang="en-US" dirty="0" smtClean="0"/>
              <a:t>。</a:t>
            </a:r>
          </a:p>
          <a:p>
            <a:pPr marL="914400" lvl="2" indent="0">
              <a:buNone/>
            </a:pPr>
            <a:r>
              <a:rPr lang="zh-CN" altLang="en-US" dirty="0" smtClean="0"/>
              <a:t>（</a:t>
            </a:r>
            <a:r>
              <a:rPr lang="en-US" dirty="0"/>
              <a:t>5</a:t>
            </a:r>
            <a:r>
              <a:rPr lang="zh-CN" altLang="en-US" dirty="0"/>
              <a:t>）如果</a:t>
            </a:r>
            <a:r>
              <a:rPr lang="en-US" dirty="0" err="1"/>
              <a:t>Hb</a:t>
            </a:r>
            <a:r>
              <a:rPr lang="zh-CN" altLang="en-US" dirty="0"/>
              <a:t>（</a:t>
            </a:r>
            <a:r>
              <a:rPr lang="en-US" dirty="0"/>
              <a:t>M</a:t>
            </a:r>
            <a:r>
              <a:rPr lang="zh-CN" altLang="en-US" dirty="0"/>
              <a:t>）</a:t>
            </a:r>
            <a:r>
              <a:rPr lang="en-US" dirty="0"/>
              <a:t>=Ha</a:t>
            </a:r>
            <a:r>
              <a:rPr lang="zh-CN" altLang="en-US" dirty="0"/>
              <a:t>（</a:t>
            </a:r>
            <a:r>
              <a:rPr lang="en-US" dirty="0"/>
              <a:t>M</a:t>
            </a:r>
            <a:r>
              <a:rPr lang="zh-CN" altLang="en-US" dirty="0"/>
              <a:t>），则说明邮件的签名正确，邮件没有被篡改，否则签名错误，邮件被篡改。</a:t>
            </a:r>
          </a:p>
          <a:p>
            <a:endParaRPr lang="en-US" dirty="0"/>
          </a:p>
          <a:p>
            <a:endParaRPr lang="en-US" dirty="0"/>
          </a:p>
          <a:p>
            <a:endParaRPr lang="en-US" dirty="0"/>
          </a:p>
        </p:txBody>
      </p:sp>
    </p:spTree>
    <p:extLst>
      <p:ext uri="{BB962C8B-B14F-4D97-AF65-F5344CB8AC3E}">
        <p14:creationId xmlns:p14="http://schemas.microsoft.com/office/powerpoint/2010/main" xmlns="" val="156068766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3.4.3 </a:t>
            </a:r>
            <a:r>
              <a:rPr lang="zh-CN" altLang="en-US" b="1" dirty="0"/>
              <a:t>数字签名技术</a:t>
            </a:r>
            <a:r>
              <a:rPr lang="en-US" dirty="0"/>
              <a:t> </a:t>
            </a:r>
          </a:p>
        </p:txBody>
      </p:sp>
      <p:sp>
        <p:nvSpPr>
          <p:cNvPr id="3" name="Content Placeholder 2"/>
          <p:cNvSpPr>
            <a:spLocks noGrp="1"/>
          </p:cNvSpPr>
          <p:nvPr>
            <p:ph sz="quarter" idx="13"/>
          </p:nvPr>
        </p:nvSpPr>
        <p:spPr/>
        <p:txBody>
          <a:bodyPr/>
          <a:lstStyle/>
          <a:p>
            <a:r>
              <a:rPr lang="zh-CN" altLang="en-US" dirty="0"/>
              <a:t>使用</a:t>
            </a:r>
            <a:r>
              <a:rPr lang="en-US" dirty="0"/>
              <a:t> </a:t>
            </a:r>
            <a:r>
              <a:rPr lang="en-US" dirty="0" smtClean="0"/>
              <a:t>W</a:t>
            </a:r>
            <a:r>
              <a:rPr lang="en-US" cap="none" dirty="0" smtClean="0"/>
              <a:t>indows</a:t>
            </a:r>
            <a:r>
              <a:rPr lang="en-US" dirty="0" smtClean="0"/>
              <a:t> </a:t>
            </a:r>
            <a:r>
              <a:rPr lang="zh-CN" altLang="en-US" dirty="0"/>
              <a:t>自带的</a:t>
            </a:r>
            <a:r>
              <a:rPr lang="en-US" dirty="0"/>
              <a:t> </a:t>
            </a:r>
            <a:r>
              <a:rPr lang="en-US" dirty="0" smtClean="0"/>
              <a:t>O</a:t>
            </a:r>
            <a:r>
              <a:rPr lang="en-US" cap="none" dirty="0" smtClean="0"/>
              <a:t>utlook</a:t>
            </a:r>
            <a:r>
              <a:rPr lang="en-US" dirty="0" smtClean="0"/>
              <a:t> E</a:t>
            </a:r>
            <a:r>
              <a:rPr lang="en-US" cap="none" dirty="0" smtClean="0"/>
              <a:t>xpress</a:t>
            </a:r>
            <a:r>
              <a:rPr lang="en-US" dirty="0" smtClean="0"/>
              <a:t> </a:t>
            </a:r>
            <a:r>
              <a:rPr lang="zh-CN" altLang="en-US" dirty="0"/>
              <a:t>进行电子邮件签名和加密</a:t>
            </a:r>
            <a:r>
              <a:rPr lang="en-US" dirty="0"/>
              <a:t> </a:t>
            </a:r>
            <a:endParaRPr lang="zh-CN" altLang="en-US" dirty="0" smtClean="0"/>
          </a:p>
          <a:p>
            <a:pPr marL="457200" lvl="1" indent="0">
              <a:buNone/>
            </a:pPr>
            <a:r>
              <a:rPr lang="zh-CN" altLang="en-US" dirty="0"/>
              <a:t>（</a:t>
            </a:r>
            <a:r>
              <a:rPr lang="en-US" dirty="0"/>
              <a:t>1</a:t>
            </a:r>
            <a:r>
              <a:rPr lang="zh-CN" altLang="en-US" dirty="0"/>
              <a:t>）</a:t>
            </a:r>
            <a:r>
              <a:rPr lang="zh-CN" altLang="en-US" dirty="0" smtClean="0"/>
              <a:t>在</a:t>
            </a:r>
            <a:r>
              <a:rPr lang="en-US" dirty="0"/>
              <a:t>O</a:t>
            </a:r>
            <a:r>
              <a:rPr lang="en-US" cap="none" dirty="0"/>
              <a:t>utlook</a:t>
            </a:r>
            <a:r>
              <a:rPr lang="en-US" dirty="0"/>
              <a:t> E</a:t>
            </a:r>
            <a:r>
              <a:rPr lang="en-US" cap="none" dirty="0"/>
              <a:t>xpress</a:t>
            </a:r>
            <a:r>
              <a:rPr lang="zh-CN" altLang="en-US" dirty="0" smtClean="0"/>
              <a:t>的</a:t>
            </a:r>
            <a:r>
              <a:rPr lang="zh-CN" altLang="en-US" dirty="0"/>
              <a:t>“工具</a:t>
            </a:r>
            <a:r>
              <a:rPr lang="en-US" dirty="0"/>
              <a:t>/</a:t>
            </a:r>
            <a:r>
              <a:rPr lang="zh-CN" altLang="en-US" dirty="0"/>
              <a:t>帐号”中选中需要签名的电子邮件帐号，点击“属性”</a:t>
            </a:r>
            <a:r>
              <a:rPr lang="en-US" dirty="0"/>
              <a:t>-&gt;</a:t>
            </a:r>
            <a:r>
              <a:rPr lang="zh-CN" altLang="en-US" dirty="0"/>
              <a:t>“安全”，如图</a:t>
            </a:r>
            <a:r>
              <a:rPr lang="en-US" dirty="0"/>
              <a:t>3-19</a:t>
            </a:r>
            <a:r>
              <a:rPr lang="zh-CN" altLang="en-US" dirty="0"/>
              <a:t>所示，点击第</a:t>
            </a:r>
            <a:r>
              <a:rPr lang="en-US" dirty="0"/>
              <a:t>1</a:t>
            </a:r>
            <a:r>
              <a:rPr lang="zh-CN" altLang="en-US" dirty="0"/>
              <a:t>个“选择”按钮</a:t>
            </a:r>
            <a:r>
              <a:rPr lang="zh-CN" altLang="en-US" dirty="0" smtClean="0"/>
              <a:t>从 </a:t>
            </a:r>
            <a:r>
              <a:rPr lang="en-US" dirty="0" smtClean="0"/>
              <a:t>W</a:t>
            </a:r>
            <a:r>
              <a:rPr lang="en-US" cap="none" dirty="0" smtClean="0"/>
              <a:t>indows</a:t>
            </a:r>
            <a:r>
              <a:rPr lang="zh-CN" altLang="en-US" cap="none" dirty="0" smtClean="0"/>
              <a:t> </a:t>
            </a:r>
            <a:r>
              <a:rPr lang="zh-CN" altLang="en-US" dirty="0" smtClean="0"/>
              <a:t>证书</a:t>
            </a:r>
            <a:r>
              <a:rPr lang="zh-CN" altLang="en-US" dirty="0"/>
              <a:t>存储区选择签名证书，点击第</a:t>
            </a:r>
            <a:r>
              <a:rPr lang="en-US" dirty="0"/>
              <a:t>2</a:t>
            </a:r>
            <a:r>
              <a:rPr lang="zh-CN" altLang="en-US" dirty="0"/>
              <a:t>个“选择”从</a:t>
            </a:r>
            <a:r>
              <a:rPr lang="en-US" dirty="0"/>
              <a:t>  W</a:t>
            </a:r>
            <a:r>
              <a:rPr lang="en-US" cap="none" dirty="0"/>
              <a:t>indows</a:t>
            </a:r>
            <a:r>
              <a:rPr lang="en-US" dirty="0"/>
              <a:t> </a:t>
            </a:r>
            <a:r>
              <a:rPr lang="en-US" dirty="0" smtClean="0"/>
              <a:t> </a:t>
            </a:r>
            <a:r>
              <a:rPr lang="zh-CN" altLang="en-US" dirty="0"/>
              <a:t>证书存储区选择加密证书，可以是同一个证书，也可以是不同的证书，还可以选择不同的加密算法。</a:t>
            </a:r>
            <a:r>
              <a:rPr lang="en-US" dirty="0"/>
              <a:t> </a:t>
            </a:r>
          </a:p>
          <a:p>
            <a:endParaRPr lang="en-US" dirty="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xmlns="" val="99522624"/>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3.4.3 </a:t>
            </a:r>
            <a:r>
              <a:rPr lang="zh-CN" altLang="en-US" b="1" dirty="0"/>
              <a:t>数字签名技术</a:t>
            </a:r>
            <a:r>
              <a:rPr lang="en-US" dirty="0"/>
              <a:t> </a:t>
            </a:r>
          </a:p>
        </p:txBody>
      </p:sp>
      <p:pic>
        <p:nvPicPr>
          <p:cNvPr id="4" name="Content Placeholder 3" descr="http://www.wosign.com/support/images/emailcert-1.gif"/>
          <p:cNvPicPr>
            <a:picLocks noGrp="1" noChangeAspect="1" noChangeArrowheads="1"/>
          </p:cNvPicPr>
          <p:nvPr>
            <p:ph sz="quarter" idx="13"/>
          </p:nvPr>
        </p:nvPicPr>
        <p:blipFill>
          <a:blip r:embed="rId2" r:link="rId3">
            <a:extLst>
              <a:ext uri="{28A0092B-C50C-407E-A947-70E740481C1C}">
                <a14:useLocalDpi xmlns:a14="http://schemas.microsoft.com/office/drawing/2010/main" xmlns="" val="0"/>
              </a:ext>
            </a:extLst>
          </a:blip>
          <a:srcRect/>
          <a:stretch>
            <a:fillRect/>
          </a:stretch>
        </p:blipFill>
        <p:spPr bwMode="auto">
          <a:xfrm>
            <a:off x="4664683" y="2214694"/>
            <a:ext cx="2862630" cy="3424237"/>
          </a:xfrm>
          <a:prstGeom prst="rect">
            <a:avLst/>
          </a:prstGeom>
          <a:noFill/>
          <a:extLst>
            <a:ext uri="{909E8E84-426E-40DD-AFC4-6F175D3DCCD1}">
              <a14:hiddenFill xmlns:a14="http://schemas.microsoft.com/office/drawing/2010/main" xmlns="">
                <a:solidFill>
                  <a:srgbClr val="FFFFFF"/>
                </a:solidFill>
              </a14:hiddenFill>
            </a:ext>
          </a:extLst>
        </p:spPr>
      </p:pic>
      <p:sp>
        <p:nvSpPr>
          <p:cNvPr id="5" name="TextBox 4"/>
          <p:cNvSpPr txBox="1"/>
          <p:nvPr/>
        </p:nvSpPr>
        <p:spPr>
          <a:xfrm>
            <a:off x="5151617" y="5820171"/>
            <a:ext cx="1888761" cy="646331"/>
          </a:xfrm>
          <a:prstGeom prst="rect">
            <a:avLst/>
          </a:prstGeom>
          <a:noFill/>
        </p:spPr>
        <p:txBody>
          <a:bodyPr wrap="square" rtlCol="0">
            <a:spAutoFit/>
          </a:bodyPr>
          <a:lstStyle/>
          <a:p>
            <a:r>
              <a:rPr lang="zh-CN" altLang="en-US" b="1" dirty="0"/>
              <a:t>图</a:t>
            </a:r>
            <a:r>
              <a:rPr lang="en-US" b="1" dirty="0"/>
              <a:t>3-19 </a:t>
            </a:r>
            <a:r>
              <a:rPr lang="zh-CN" altLang="en-US" b="1" dirty="0"/>
              <a:t>选择证书</a:t>
            </a:r>
            <a:endParaRPr lang="en-US" dirty="0"/>
          </a:p>
          <a:p>
            <a:endParaRPr lang="en-US" dirty="0"/>
          </a:p>
        </p:txBody>
      </p:sp>
    </p:spTree>
    <p:extLst>
      <p:ext uri="{BB962C8B-B14F-4D97-AF65-F5344CB8AC3E}">
        <p14:creationId xmlns:p14="http://schemas.microsoft.com/office/powerpoint/2010/main" xmlns="" val="1302423094"/>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3.4.3 </a:t>
            </a:r>
            <a:r>
              <a:rPr lang="zh-CN" altLang="en-US" b="1" dirty="0"/>
              <a:t>数字签名技术</a:t>
            </a:r>
            <a:r>
              <a:rPr lang="en-US" dirty="0"/>
              <a:t> </a:t>
            </a:r>
          </a:p>
        </p:txBody>
      </p:sp>
      <p:sp>
        <p:nvSpPr>
          <p:cNvPr id="3" name="Content Placeholder 2"/>
          <p:cNvSpPr>
            <a:spLocks noGrp="1"/>
          </p:cNvSpPr>
          <p:nvPr>
            <p:ph sz="quarter" idx="13"/>
          </p:nvPr>
        </p:nvSpPr>
        <p:spPr/>
        <p:txBody>
          <a:bodyPr/>
          <a:lstStyle/>
          <a:p>
            <a:pPr marL="457200" lvl="1" indent="0">
              <a:buNone/>
            </a:pPr>
            <a:r>
              <a:rPr lang="zh-CN" altLang="en-US" dirty="0" smtClean="0"/>
              <a:t>（</a:t>
            </a:r>
            <a:r>
              <a:rPr lang="en-US" altLang="zh-CN" dirty="0"/>
              <a:t>2</a:t>
            </a:r>
            <a:r>
              <a:rPr lang="zh-CN" altLang="en-US" dirty="0" smtClean="0"/>
              <a:t>）</a:t>
            </a:r>
            <a:r>
              <a:rPr lang="zh-CN" altLang="en-US" dirty="0"/>
              <a:t>个人证书设置成功后就可以签名电子邮件。如图</a:t>
            </a:r>
            <a:r>
              <a:rPr lang="en-US" dirty="0"/>
              <a:t>3-20</a:t>
            </a:r>
            <a:r>
              <a:rPr lang="zh-CN" altLang="en-US" dirty="0"/>
              <a:t>所示。测试邮件签名是</a:t>
            </a:r>
            <a:r>
              <a:rPr lang="zh-CN" altLang="en-US" dirty="0" smtClean="0"/>
              <a:t>从</a:t>
            </a:r>
            <a:r>
              <a:rPr lang="en-US" cap="none" dirty="0" smtClean="0"/>
              <a:t>support</a:t>
            </a:r>
            <a:r>
              <a:rPr lang="zh-CN" altLang="en-US" dirty="0" smtClean="0"/>
              <a:t>帐号</a:t>
            </a:r>
            <a:r>
              <a:rPr lang="zh-CN" altLang="en-US" dirty="0"/>
              <a:t>发签名邮件</a:t>
            </a:r>
            <a:r>
              <a:rPr lang="zh-CN" altLang="en-US" dirty="0" smtClean="0"/>
              <a:t>给</a:t>
            </a:r>
            <a:r>
              <a:rPr lang="en-US" cap="none" dirty="0" err="1" smtClean="0"/>
              <a:t>ssl</a:t>
            </a:r>
            <a:r>
              <a:rPr lang="zh-CN" altLang="en-US" dirty="0" smtClean="0"/>
              <a:t>，</a:t>
            </a:r>
            <a:r>
              <a:rPr lang="zh-CN" altLang="en-US" dirty="0"/>
              <a:t>创建邮件后只要在“工具”中点击“数字签名”即可，会显示一个勾号。如果已经把签名功能按钮设置到功能按钮栏，则直接点击“签名”按钮即可。在发件人的后面会显示一个红色的证书图标，点击“发送”即可。</a:t>
            </a:r>
            <a:r>
              <a:rPr lang="en-US" dirty="0"/>
              <a:t> </a:t>
            </a:r>
          </a:p>
          <a:p>
            <a:pPr marL="457200" lvl="1" indent="0">
              <a:buNone/>
            </a:pPr>
            <a:endParaRPr lang="en-US" dirty="0"/>
          </a:p>
          <a:p>
            <a:endParaRPr lang="en-US" dirty="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xmlns="" val="1191728504"/>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3.4.3 </a:t>
            </a:r>
            <a:r>
              <a:rPr lang="zh-CN" altLang="en-US" b="1" dirty="0"/>
              <a:t>数字签名技术</a:t>
            </a:r>
            <a:r>
              <a:rPr lang="en-US" dirty="0"/>
              <a:t> </a:t>
            </a:r>
          </a:p>
        </p:txBody>
      </p:sp>
      <p:sp>
        <p:nvSpPr>
          <p:cNvPr id="5" name="TextBox 4"/>
          <p:cNvSpPr txBox="1"/>
          <p:nvPr/>
        </p:nvSpPr>
        <p:spPr>
          <a:xfrm>
            <a:off x="5039607" y="5791199"/>
            <a:ext cx="2313485" cy="369332"/>
          </a:xfrm>
          <a:prstGeom prst="rect">
            <a:avLst/>
          </a:prstGeom>
          <a:noFill/>
        </p:spPr>
        <p:txBody>
          <a:bodyPr wrap="square" rtlCol="0">
            <a:spAutoFit/>
          </a:bodyPr>
          <a:lstStyle/>
          <a:p>
            <a:r>
              <a:rPr lang="zh-CN" altLang="en-US" b="1"/>
              <a:t>图</a:t>
            </a:r>
            <a:r>
              <a:rPr lang="en-US" b="1" dirty="0"/>
              <a:t>3-20 </a:t>
            </a:r>
            <a:r>
              <a:rPr lang="zh-CN" altLang="en-US" b="1" dirty="0"/>
              <a:t>发送签名邮件</a:t>
            </a:r>
            <a:endParaRPr lang="en-US" dirty="0"/>
          </a:p>
        </p:txBody>
      </p:sp>
      <p:sp>
        <p:nvSpPr>
          <p:cNvPr id="3" name="Rectangle 2"/>
          <p:cNvSpPr>
            <a:spLocks noChangeArrowheads="1"/>
          </p:cNvSpPr>
          <p:nvPr/>
        </p:nvSpPr>
        <p:spPr bwMode="auto">
          <a:xfrm>
            <a:off x="3732550" y="2870331"/>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25601" name="Picture 1" descr="http://www.wosign.com/support/images/emailcert-2.gif"/>
          <p:cNvPicPr>
            <a:picLocks noChangeAspect="1" noChangeArrowheads="1"/>
          </p:cNvPicPr>
          <p:nvPr/>
        </p:nvPicPr>
        <p:blipFill>
          <a:blip r:embed="rId2" r:link="rId3">
            <a:extLst>
              <a:ext uri="{28A0092B-C50C-407E-A947-70E740481C1C}">
                <a14:useLocalDpi xmlns:a14="http://schemas.microsoft.com/office/drawing/2010/main" xmlns="" val="0"/>
              </a:ext>
            </a:extLst>
          </a:blip>
          <a:srcRect/>
          <a:stretch>
            <a:fillRect/>
          </a:stretch>
        </p:blipFill>
        <p:spPr bwMode="auto">
          <a:xfrm>
            <a:off x="3732550" y="2870331"/>
            <a:ext cx="4927600" cy="2768600"/>
          </a:xfrm>
          <a:prstGeom prst="rect">
            <a:avLst/>
          </a:prstGeom>
          <a:noFill/>
          <a:extLst>
            <a:ext uri="{909E8E84-426E-40DD-AFC4-6F175D3DCCD1}">
              <a14:hiddenFill xmlns:a14="http://schemas.microsoft.com/office/drawing/2010/main" xmlns="">
                <a:solidFill>
                  <a:srgbClr val="FFFFFF"/>
                </a:solidFill>
              </a14:hiddenFill>
            </a:ext>
          </a:extLst>
        </p:spPr>
      </p:pic>
      <p:sp>
        <p:nvSpPr>
          <p:cNvPr id="6" name="Content Placeholder 5"/>
          <p:cNvSpPr>
            <a:spLocks noGrp="1"/>
          </p:cNvSpPr>
          <p:nvPr>
            <p:ph sz="quarter" idx="13"/>
          </p:nvPr>
        </p:nvSpPr>
        <p:spPr/>
        <p:txBody>
          <a:bodyPr/>
          <a:lstStyle/>
          <a:p>
            <a:endParaRPr lang="en-US"/>
          </a:p>
        </p:txBody>
      </p:sp>
    </p:spTree>
    <p:extLst>
      <p:ext uri="{BB962C8B-B14F-4D97-AF65-F5344CB8AC3E}">
        <p14:creationId xmlns:p14="http://schemas.microsoft.com/office/powerpoint/2010/main" xmlns="" val="220210906"/>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3.4.3 </a:t>
            </a:r>
            <a:r>
              <a:rPr lang="zh-CN" altLang="en-US" b="1" dirty="0"/>
              <a:t>数字签名技术</a:t>
            </a:r>
            <a:r>
              <a:rPr lang="en-US" dirty="0"/>
              <a:t> </a:t>
            </a:r>
          </a:p>
        </p:txBody>
      </p:sp>
      <p:sp>
        <p:nvSpPr>
          <p:cNvPr id="3" name="Content Placeholder 2"/>
          <p:cNvSpPr>
            <a:spLocks noGrp="1"/>
          </p:cNvSpPr>
          <p:nvPr>
            <p:ph sz="quarter" idx="13"/>
          </p:nvPr>
        </p:nvSpPr>
        <p:spPr/>
        <p:txBody>
          <a:bodyPr/>
          <a:lstStyle/>
          <a:p>
            <a:pPr marL="457200" lvl="1" indent="0">
              <a:buNone/>
            </a:pPr>
            <a:r>
              <a:rPr lang="zh-CN" altLang="en-US" dirty="0" smtClean="0"/>
              <a:t>（</a:t>
            </a:r>
            <a:r>
              <a:rPr lang="en-US" dirty="0"/>
              <a:t>3</a:t>
            </a:r>
            <a:r>
              <a:rPr lang="zh-CN" altLang="en-US" dirty="0"/>
              <a:t>）如图</a:t>
            </a:r>
            <a:r>
              <a:rPr lang="en-US" dirty="0"/>
              <a:t>3-21</a:t>
            </a:r>
            <a:r>
              <a:rPr lang="zh-CN" altLang="en-US" dirty="0"/>
              <a:t>所示，收件人（</a:t>
            </a:r>
            <a:r>
              <a:rPr lang="en-US" dirty="0"/>
              <a:t>SSL</a:t>
            </a:r>
            <a:r>
              <a:rPr lang="zh-CN" altLang="en-US" dirty="0"/>
              <a:t>）收到签名邮件后</a:t>
            </a:r>
            <a:r>
              <a:rPr lang="zh-CN" altLang="en-US" dirty="0" smtClean="0"/>
              <a:t>，</a:t>
            </a:r>
            <a:r>
              <a:rPr lang="en-US" dirty="0"/>
              <a:t> O</a:t>
            </a:r>
            <a:r>
              <a:rPr lang="en-US" cap="none" dirty="0"/>
              <a:t>utlook</a:t>
            </a:r>
            <a:r>
              <a:rPr lang="en-US" dirty="0"/>
              <a:t> E</a:t>
            </a:r>
            <a:r>
              <a:rPr lang="en-US" cap="none" dirty="0"/>
              <a:t>xpress</a:t>
            </a:r>
            <a:r>
              <a:rPr lang="zh-CN" altLang="en-US" dirty="0" smtClean="0"/>
              <a:t>会</a:t>
            </a:r>
            <a:r>
              <a:rPr lang="zh-CN" altLang="en-US" dirty="0"/>
              <a:t>提示已经收到一个一个签名邮件</a:t>
            </a:r>
            <a:r>
              <a:rPr lang="zh-CN" altLang="en-US" dirty="0" smtClean="0"/>
              <a:t>，</a:t>
            </a:r>
            <a:r>
              <a:rPr lang="en-US" dirty="0"/>
              <a:t> O</a:t>
            </a:r>
            <a:r>
              <a:rPr lang="en-US" cap="none" dirty="0"/>
              <a:t>utlook</a:t>
            </a:r>
            <a:r>
              <a:rPr lang="en-US" dirty="0"/>
              <a:t> E</a:t>
            </a:r>
            <a:r>
              <a:rPr lang="en-US" cap="none" dirty="0"/>
              <a:t>xpress</a:t>
            </a:r>
            <a:r>
              <a:rPr lang="zh-CN" altLang="en-US" dirty="0" smtClean="0"/>
              <a:t>会</a:t>
            </a:r>
            <a:r>
              <a:rPr lang="zh-CN" altLang="en-US" dirty="0"/>
              <a:t>自动验证签名是否有问题、签名证书是否有效和是否由</a:t>
            </a:r>
            <a:r>
              <a:rPr lang="en-US" dirty="0"/>
              <a:t> W</a:t>
            </a:r>
            <a:r>
              <a:rPr lang="en-US" cap="none" dirty="0"/>
              <a:t>indows</a:t>
            </a:r>
            <a:r>
              <a:rPr lang="zh-CN" altLang="en-US" dirty="0" smtClean="0"/>
              <a:t>中</a:t>
            </a:r>
            <a:r>
              <a:rPr lang="zh-CN" altLang="en-US" dirty="0"/>
              <a:t>受信任的根证书颁发机构颁发、邮件是否被篡改等。如果没有问题就会显示此邮件已经“数字签名并且已经通过检查”，表明没有任何问题。</a:t>
            </a:r>
            <a:endParaRPr lang="en-US" dirty="0"/>
          </a:p>
          <a:p>
            <a:endParaRPr lang="en-US" dirty="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xmlns="" val="1037931339"/>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3.4.3 </a:t>
            </a:r>
            <a:r>
              <a:rPr lang="zh-CN" altLang="en-US" b="1" dirty="0"/>
              <a:t>数字签名技术</a:t>
            </a:r>
            <a:r>
              <a:rPr lang="en-US" dirty="0"/>
              <a:t> </a:t>
            </a:r>
          </a:p>
        </p:txBody>
      </p:sp>
      <p:sp>
        <p:nvSpPr>
          <p:cNvPr id="5" name="TextBox 4"/>
          <p:cNvSpPr txBox="1"/>
          <p:nvPr/>
        </p:nvSpPr>
        <p:spPr>
          <a:xfrm>
            <a:off x="4946750" y="5820170"/>
            <a:ext cx="2298494" cy="646331"/>
          </a:xfrm>
          <a:prstGeom prst="rect">
            <a:avLst/>
          </a:prstGeom>
          <a:noFill/>
        </p:spPr>
        <p:txBody>
          <a:bodyPr wrap="square" rtlCol="0">
            <a:spAutoFit/>
          </a:bodyPr>
          <a:lstStyle/>
          <a:p>
            <a:r>
              <a:rPr lang="zh-CN" altLang="en-US" b="1" dirty="0"/>
              <a:t>图</a:t>
            </a:r>
            <a:r>
              <a:rPr lang="en-US" b="1" dirty="0"/>
              <a:t>3-21 </a:t>
            </a:r>
            <a:r>
              <a:rPr lang="zh-CN" altLang="en-US" b="1" dirty="0"/>
              <a:t>接收签名邮件</a:t>
            </a:r>
            <a:endParaRPr lang="en-US" dirty="0"/>
          </a:p>
          <a:p>
            <a:endParaRPr lang="en-US" dirty="0"/>
          </a:p>
        </p:txBody>
      </p:sp>
      <p:sp>
        <p:nvSpPr>
          <p:cNvPr id="3" name="Rectangle 2"/>
          <p:cNvSpPr>
            <a:spLocks noChangeArrowheads="1"/>
          </p:cNvSpPr>
          <p:nvPr/>
        </p:nvSpPr>
        <p:spPr bwMode="auto">
          <a:xfrm>
            <a:off x="3852472" y="3111631"/>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26625" name="Picture 1" descr="http://www.wosign.com/support/images/emailcert-3.gif"/>
          <p:cNvPicPr>
            <a:picLocks noChangeAspect="1" noChangeArrowheads="1"/>
          </p:cNvPicPr>
          <p:nvPr/>
        </p:nvPicPr>
        <p:blipFill>
          <a:blip r:embed="rId2" r:link="rId3">
            <a:extLst>
              <a:ext uri="{28A0092B-C50C-407E-A947-70E740481C1C}">
                <a14:useLocalDpi xmlns:a14="http://schemas.microsoft.com/office/drawing/2010/main" xmlns="" val="0"/>
              </a:ext>
            </a:extLst>
          </a:blip>
          <a:srcRect/>
          <a:stretch>
            <a:fillRect/>
          </a:stretch>
        </p:blipFill>
        <p:spPr bwMode="auto">
          <a:xfrm>
            <a:off x="3765547" y="3202251"/>
            <a:ext cx="4660900" cy="25273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074263009"/>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3.4.3 </a:t>
            </a:r>
            <a:r>
              <a:rPr lang="zh-CN" altLang="en-US" b="1" dirty="0"/>
              <a:t>数字签名技术</a:t>
            </a:r>
            <a:r>
              <a:rPr lang="en-US" dirty="0"/>
              <a:t> </a:t>
            </a:r>
          </a:p>
        </p:txBody>
      </p:sp>
      <p:sp>
        <p:nvSpPr>
          <p:cNvPr id="3" name="Content Placeholder 2"/>
          <p:cNvSpPr>
            <a:spLocks noGrp="1"/>
          </p:cNvSpPr>
          <p:nvPr>
            <p:ph sz="quarter" idx="13"/>
          </p:nvPr>
        </p:nvSpPr>
        <p:spPr/>
        <p:txBody>
          <a:bodyPr/>
          <a:lstStyle/>
          <a:p>
            <a:pPr marL="457200" lvl="1" indent="0">
              <a:buNone/>
            </a:pPr>
            <a:r>
              <a:rPr lang="zh-CN" altLang="en-US" dirty="0" smtClean="0"/>
              <a:t>（</a:t>
            </a:r>
            <a:r>
              <a:rPr lang="en-US" dirty="0"/>
              <a:t>4</a:t>
            </a:r>
            <a:r>
              <a:rPr lang="zh-CN" altLang="en-US" dirty="0"/>
              <a:t>）如图</a:t>
            </a:r>
            <a:r>
              <a:rPr lang="en-US" dirty="0"/>
              <a:t>3-22</a:t>
            </a:r>
            <a:r>
              <a:rPr lang="zh-CN" altLang="en-US" dirty="0"/>
              <a:t>所示，在发件人的后面会显示一个红色的证书图标，点击证书图标后就会显示详细的证书信息，包括数字签名方邮件帐号，邮件内容是否被篡改，该证书是否被吊销等。</a:t>
            </a:r>
            <a:r>
              <a:rPr lang="en-US" dirty="0"/>
              <a:t> </a:t>
            </a:r>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xmlns="" val="2066299426"/>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3.4.3 </a:t>
            </a:r>
            <a:r>
              <a:rPr lang="zh-CN" altLang="en-US" b="1" dirty="0"/>
              <a:t>数字签名技术</a:t>
            </a:r>
            <a:r>
              <a:rPr lang="en-US" dirty="0"/>
              <a:t> </a:t>
            </a:r>
          </a:p>
        </p:txBody>
      </p:sp>
      <p:sp>
        <p:nvSpPr>
          <p:cNvPr id="5" name="TextBox 4"/>
          <p:cNvSpPr txBox="1"/>
          <p:nvPr/>
        </p:nvSpPr>
        <p:spPr>
          <a:xfrm>
            <a:off x="5151617" y="5820171"/>
            <a:ext cx="1888761" cy="646331"/>
          </a:xfrm>
          <a:prstGeom prst="rect">
            <a:avLst/>
          </a:prstGeom>
          <a:noFill/>
        </p:spPr>
        <p:txBody>
          <a:bodyPr wrap="square" rtlCol="0">
            <a:spAutoFit/>
          </a:bodyPr>
          <a:lstStyle/>
          <a:p>
            <a:r>
              <a:rPr lang="zh-CN" altLang="en-US" b="1" dirty="0"/>
              <a:t>图</a:t>
            </a:r>
            <a:r>
              <a:rPr lang="en-US" b="1" dirty="0"/>
              <a:t>3-22 </a:t>
            </a:r>
            <a:r>
              <a:rPr lang="zh-CN" altLang="en-US" b="1" dirty="0"/>
              <a:t>查看证书</a:t>
            </a:r>
            <a:endParaRPr lang="en-US" dirty="0"/>
          </a:p>
          <a:p>
            <a:endParaRPr lang="en-US" dirty="0"/>
          </a:p>
        </p:txBody>
      </p:sp>
      <p:sp>
        <p:nvSpPr>
          <p:cNvPr id="3" name="Content Placeholder 2"/>
          <p:cNvSpPr>
            <a:spLocks noGrp="1"/>
          </p:cNvSpPr>
          <p:nvPr>
            <p:ph sz="quarter" idx="13"/>
          </p:nvPr>
        </p:nvSpPr>
        <p:spPr/>
        <p:txBody>
          <a:bodyPr/>
          <a:lstStyle/>
          <a:p>
            <a:endParaRPr lang="en-US"/>
          </a:p>
        </p:txBody>
      </p:sp>
      <p:sp>
        <p:nvSpPr>
          <p:cNvPr id="6" name="Rectangle 2"/>
          <p:cNvSpPr>
            <a:spLocks noChangeArrowheads="1"/>
          </p:cNvSpPr>
          <p:nvPr/>
        </p:nvSpPr>
        <p:spPr bwMode="auto">
          <a:xfrm>
            <a:off x="3192904" y="1917699"/>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28673" name="Picture 1" descr="http://www.wosign.com/support/images/emailcert-4.gif"/>
          <p:cNvPicPr>
            <a:picLocks noChangeAspect="1" noChangeArrowheads="1"/>
          </p:cNvPicPr>
          <p:nvPr/>
        </p:nvPicPr>
        <p:blipFill>
          <a:blip r:embed="rId2" r:link="rId3">
            <a:extLst>
              <a:ext uri="{28A0092B-C50C-407E-A947-70E740481C1C}">
                <a14:useLocalDpi xmlns:a14="http://schemas.microsoft.com/office/drawing/2010/main" xmlns="" val="0"/>
              </a:ext>
            </a:extLst>
          </a:blip>
          <a:srcRect/>
          <a:stretch>
            <a:fillRect/>
          </a:stretch>
        </p:blipFill>
        <p:spPr bwMode="auto">
          <a:xfrm>
            <a:off x="3523937" y="1917699"/>
            <a:ext cx="5143500" cy="38735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83904268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3.1.1 </a:t>
            </a:r>
            <a:r>
              <a:rPr lang="zh-CN" altLang="en-US" b="1" dirty="0"/>
              <a:t>数据加密技术的发展及工作过程</a:t>
            </a:r>
            <a:r>
              <a:rPr lang="en-US" dirty="0"/>
              <a:t/>
            </a:r>
            <a:br>
              <a:rPr lang="en-US" dirty="0"/>
            </a:br>
            <a:endParaRPr lang="en-US" dirty="0"/>
          </a:p>
        </p:txBody>
      </p:sp>
      <p:sp>
        <p:nvSpPr>
          <p:cNvPr id="3" name="Content Placeholder 2"/>
          <p:cNvSpPr>
            <a:spLocks noGrp="1"/>
          </p:cNvSpPr>
          <p:nvPr>
            <p:ph sz="quarter" idx="13"/>
          </p:nvPr>
        </p:nvSpPr>
        <p:spPr/>
        <p:txBody>
          <a:bodyPr>
            <a:normAutofit fontScale="92500" lnSpcReduction="20000"/>
          </a:bodyPr>
          <a:lstStyle/>
          <a:p>
            <a:r>
              <a:rPr lang="zh-CN" altLang="en-US" dirty="0"/>
              <a:t>随着</a:t>
            </a:r>
            <a:r>
              <a:rPr lang="en-US" dirty="0" smtClean="0"/>
              <a:t>I</a:t>
            </a:r>
            <a:r>
              <a:rPr lang="en-US" cap="none" dirty="0" smtClean="0"/>
              <a:t>nternet</a:t>
            </a:r>
            <a:r>
              <a:rPr lang="zh-CN" altLang="en-US" dirty="0" smtClean="0"/>
              <a:t>的</a:t>
            </a:r>
            <a:r>
              <a:rPr lang="zh-CN" altLang="en-US" dirty="0"/>
              <a:t>发展，现代密码学的应用从政治、军事、外交等传统领域开始进入商业、金融、娱乐等社会个人领域，它的商业价值和社会价值得到了充分肯定，同时也极大地推动了现代密码技术的应用和</a:t>
            </a:r>
            <a:r>
              <a:rPr lang="zh-CN" altLang="en-US" dirty="0" smtClean="0"/>
              <a:t>发展</a:t>
            </a:r>
            <a:endParaRPr lang="en-US" dirty="0"/>
          </a:p>
          <a:p>
            <a:r>
              <a:rPr lang="zh-CN" altLang="en-US" dirty="0"/>
              <a:t>为了更好地应用数据加密技术，需要理解现代密码技术的一些基本</a:t>
            </a:r>
            <a:r>
              <a:rPr lang="zh-CN" altLang="en-US" dirty="0" smtClean="0"/>
              <a:t>概念：</a:t>
            </a:r>
          </a:p>
          <a:p>
            <a:pPr marL="457200" lvl="1" indent="0">
              <a:buNone/>
            </a:pPr>
            <a:r>
              <a:rPr lang="zh-CN" altLang="en-US" dirty="0" smtClean="0"/>
              <a:t>（</a:t>
            </a:r>
            <a:r>
              <a:rPr lang="en-US" dirty="0"/>
              <a:t>1</a:t>
            </a:r>
            <a:r>
              <a:rPr lang="zh-CN" altLang="en-US" dirty="0"/>
              <a:t>）明文：原始没有被加密的信息</a:t>
            </a:r>
            <a:r>
              <a:rPr lang="zh-CN" altLang="en-US" dirty="0" smtClean="0"/>
              <a:t>；</a:t>
            </a:r>
            <a:endParaRPr lang="zh-CN" altLang="en-US" dirty="0"/>
          </a:p>
          <a:p>
            <a:pPr marL="457200" lvl="1" indent="0">
              <a:buNone/>
            </a:pPr>
            <a:r>
              <a:rPr lang="zh-CN" altLang="en-US" dirty="0" smtClean="0"/>
              <a:t>（</a:t>
            </a:r>
            <a:r>
              <a:rPr lang="en-US" dirty="0"/>
              <a:t>2</a:t>
            </a:r>
            <a:r>
              <a:rPr lang="zh-CN" altLang="en-US" dirty="0"/>
              <a:t>）密文：加密后的信息</a:t>
            </a:r>
            <a:r>
              <a:rPr lang="zh-CN" altLang="en-US" dirty="0" smtClean="0"/>
              <a:t>；</a:t>
            </a:r>
            <a:endParaRPr lang="zh-CN" altLang="en-US" dirty="0"/>
          </a:p>
          <a:p>
            <a:pPr marL="457200" lvl="1" indent="0">
              <a:buNone/>
            </a:pPr>
            <a:r>
              <a:rPr lang="zh-CN" altLang="en-US" dirty="0" smtClean="0"/>
              <a:t>（</a:t>
            </a:r>
            <a:r>
              <a:rPr lang="en-US" dirty="0"/>
              <a:t>3</a:t>
            </a:r>
            <a:r>
              <a:rPr lang="zh-CN" altLang="en-US" dirty="0"/>
              <a:t>）加密：利用加密技术将明文变成密文的过程</a:t>
            </a:r>
            <a:r>
              <a:rPr lang="zh-CN" altLang="en-US" dirty="0" smtClean="0"/>
              <a:t>；</a:t>
            </a:r>
            <a:endParaRPr lang="zh-CN" altLang="en-US" dirty="0"/>
          </a:p>
          <a:p>
            <a:pPr marL="457200" lvl="1" indent="0">
              <a:buNone/>
            </a:pPr>
            <a:r>
              <a:rPr lang="zh-CN" altLang="en-US" dirty="0" smtClean="0"/>
              <a:t>（</a:t>
            </a:r>
            <a:r>
              <a:rPr lang="en-US" dirty="0"/>
              <a:t>4</a:t>
            </a:r>
            <a:r>
              <a:rPr lang="zh-CN" altLang="en-US" dirty="0"/>
              <a:t>）解密：利用解密技术将密文还原成明文的过程，解密是加密的逆过程</a:t>
            </a:r>
            <a:r>
              <a:rPr lang="zh-CN" altLang="en-US" dirty="0" smtClean="0"/>
              <a:t>；</a:t>
            </a:r>
            <a:endParaRPr lang="zh-CN" altLang="en-US" dirty="0"/>
          </a:p>
          <a:p>
            <a:pPr marL="457200" lvl="1" indent="0">
              <a:buNone/>
            </a:pPr>
            <a:r>
              <a:rPr lang="zh-CN" altLang="en-US" dirty="0" smtClean="0"/>
              <a:t>（</a:t>
            </a:r>
            <a:r>
              <a:rPr lang="en-US" dirty="0"/>
              <a:t>5</a:t>
            </a:r>
            <a:r>
              <a:rPr lang="zh-CN" altLang="en-US" dirty="0"/>
              <a:t>）算法：加密和解密过程所使用的数学公式</a:t>
            </a:r>
            <a:r>
              <a:rPr lang="zh-CN" altLang="en-US" dirty="0" smtClean="0"/>
              <a:t>；</a:t>
            </a:r>
            <a:endParaRPr lang="zh-CN" altLang="en-US" dirty="0"/>
          </a:p>
          <a:p>
            <a:pPr marL="457200" lvl="1" indent="0">
              <a:buNone/>
            </a:pPr>
            <a:r>
              <a:rPr lang="zh-CN" altLang="en-US" dirty="0" smtClean="0"/>
              <a:t>（</a:t>
            </a:r>
            <a:r>
              <a:rPr lang="en-US" dirty="0"/>
              <a:t>6</a:t>
            </a:r>
            <a:r>
              <a:rPr lang="zh-CN" altLang="en-US" dirty="0"/>
              <a:t>）密钥：算法用来加密和解密信息时需要输入的某个值，加密和解密都是在密钥控制下进行</a:t>
            </a:r>
            <a:r>
              <a:rPr lang="zh-CN" altLang="en-US" dirty="0" smtClean="0"/>
              <a:t>的</a:t>
            </a:r>
            <a:endParaRPr lang="en-US" dirty="0"/>
          </a:p>
          <a:p>
            <a:endParaRPr lang="en-US" dirty="0"/>
          </a:p>
        </p:txBody>
      </p:sp>
    </p:spTree>
    <p:extLst>
      <p:ext uri="{BB962C8B-B14F-4D97-AF65-F5344CB8AC3E}">
        <p14:creationId xmlns:p14="http://schemas.microsoft.com/office/powerpoint/2010/main" xmlns="" val="779230326"/>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3.4.3 </a:t>
            </a:r>
            <a:r>
              <a:rPr lang="zh-CN" altLang="en-US" b="1" dirty="0"/>
              <a:t>数字签名技术</a:t>
            </a:r>
            <a:r>
              <a:rPr lang="en-US" dirty="0"/>
              <a:t> </a:t>
            </a:r>
          </a:p>
        </p:txBody>
      </p:sp>
      <p:sp>
        <p:nvSpPr>
          <p:cNvPr id="3" name="Content Placeholder 2"/>
          <p:cNvSpPr>
            <a:spLocks noGrp="1"/>
          </p:cNvSpPr>
          <p:nvPr>
            <p:ph sz="quarter" idx="13"/>
          </p:nvPr>
        </p:nvSpPr>
        <p:spPr/>
        <p:txBody>
          <a:bodyPr/>
          <a:lstStyle/>
          <a:p>
            <a:pPr marL="457200" lvl="1" indent="0">
              <a:buNone/>
            </a:pPr>
            <a:r>
              <a:rPr lang="zh-CN" altLang="en-US" dirty="0" smtClean="0"/>
              <a:t>（</a:t>
            </a:r>
            <a:r>
              <a:rPr lang="en-US" dirty="0" smtClean="0"/>
              <a:t>5</a:t>
            </a:r>
            <a:r>
              <a:rPr lang="zh-CN" altLang="en-US" dirty="0" smtClean="0"/>
              <a:t>）点击“查看证书”，再点击“签署证书”就可以查看证书的详细信息，如图</a:t>
            </a:r>
            <a:r>
              <a:rPr lang="en-US" dirty="0" smtClean="0"/>
              <a:t>3-23</a:t>
            </a:r>
            <a:r>
              <a:rPr lang="zh-CN" altLang="en-US" dirty="0" smtClean="0"/>
              <a:t>所示为</a:t>
            </a:r>
            <a:r>
              <a:rPr lang="en-US" dirty="0" err="1" smtClean="0"/>
              <a:t>W</a:t>
            </a:r>
            <a:r>
              <a:rPr lang="en-US" cap="none" dirty="0" err="1" smtClean="0"/>
              <a:t>o</a:t>
            </a:r>
            <a:r>
              <a:rPr lang="en-US" dirty="0" err="1" smtClean="0"/>
              <a:t>T</a:t>
            </a:r>
            <a:r>
              <a:rPr lang="en-US" cap="none" dirty="0" err="1" smtClean="0"/>
              <a:t>rust</a:t>
            </a:r>
            <a:r>
              <a:rPr lang="zh-CN" altLang="en-US" dirty="0" smtClean="0"/>
              <a:t>单位证书。</a:t>
            </a:r>
            <a:endParaRPr lang="en-US" dirty="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xmlns="" val="1437062848"/>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3.4.3 </a:t>
            </a:r>
            <a:r>
              <a:rPr lang="zh-CN" altLang="en-US" b="1" dirty="0"/>
              <a:t>数字签名技术</a:t>
            </a:r>
            <a:r>
              <a:rPr lang="en-US" dirty="0"/>
              <a:t> </a:t>
            </a:r>
          </a:p>
        </p:txBody>
      </p:sp>
      <p:sp>
        <p:nvSpPr>
          <p:cNvPr id="5" name="TextBox 4"/>
          <p:cNvSpPr txBox="1"/>
          <p:nvPr/>
        </p:nvSpPr>
        <p:spPr>
          <a:xfrm>
            <a:off x="5151617" y="5820171"/>
            <a:ext cx="1888761" cy="369332"/>
          </a:xfrm>
          <a:prstGeom prst="rect">
            <a:avLst/>
          </a:prstGeom>
          <a:noFill/>
        </p:spPr>
        <p:txBody>
          <a:bodyPr wrap="square" rtlCol="0">
            <a:spAutoFit/>
          </a:bodyPr>
          <a:lstStyle/>
          <a:p>
            <a:r>
              <a:rPr lang="zh-CN" altLang="en-US" b="1" dirty="0"/>
              <a:t>图</a:t>
            </a:r>
            <a:r>
              <a:rPr lang="en-US" b="1" dirty="0"/>
              <a:t>3-23 </a:t>
            </a:r>
            <a:r>
              <a:rPr lang="zh-CN" altLang="en-US" b="1" dirty="0"/>
              <a:t>查看证书</a:t>
            </a:r>
            <a:endParaRPr lang="en-US" dirty="0"/>
          </a:p>
        </p:txBody>
      </p:sp>
      <p:sp>
        <p:nvSpPr>
          <p:cNvPr id="3" name="Rectangle 2"/>
          <p:cNvSpPr>
            <a:spLocks noChangeArrowheads="1"/>
          </p:cNvSpPr>
          <p:nvPr/>
        </p:nvSpPr>
        <p:spPr bwMode="auto">
          <a:xfrm>
            <a:off x="5249678" y="1778131"/>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30721" name="Picture 1" descr="http://www.wosign.com/support/images/emailcert-5.gif"/>
          <p:cNvPicPr>
            <a:picLocks noChangeAspect="1" noChangeArrowheads="1"/>
          </p:cNvPicPr>
          <p:nvPr/>
        </p:nvPicPr>
        <p:blipFill>
          <a:blip r:embed="rId2" r:link="rId3">
            <a:extLst>
              <a:ext uri="{28A0092B-C50C-407E-A947-70E740481C1C}">
                <a14:useLocalDpi xmlns:a14="http://schemas.microsoft.com/office/drawing/2010/main" xmlns="" val="0"/>
              </a:ext>
            </a:extLst>
          </a:blip>
          <a:srcRect/>
          <a:stretch>
            <a:fillRect/>
          </a:stretch>
        </p:blipFill>
        <p:spPr bwMode="auto">
          <a:xfrm>
            <a:off x="4304987" y="1807104"/>
            <a:ext cx="3581400" cy="3860800"/>
          </a:xfrm>
          <a:prstGeom prst="rect">
            <a:avLst/>
          </a:prstGeom>
          <a:noFill/>
          <a:extLst>
            <a:ext uri="{909E8E84-426E-40DD-AFC4-6F175D3DCCD1}">
              <a14:hiddenFill xmlns:a14="http://schemas.microsoft.com/office/drawing/2010/main" xmlns="">
                <a:solidFill>
                  <a:srgbClr val="FFFFFF"/>
                </a:solidFill>
              </a14:hiddenFill>
            </a:ext>
          </a:extLst>
        </p:spPr>
      </p:pic>
      <p:sp>
        <p:nvSpPr>
          <p:cNvPr id="6" name="Content Placeholder 5"/>
          <p:cNvSpPr>
            <a:spLocks noGrp="1"/>
          </p:cNvSpPr>
          <p:nvPr>
            <p:ph sz="quarter" idx="13"/>
          </p:nvPr>
        </p:nvSpPr>
        <p:spPr/>
        <p:txBody>
          <a:bodyPr/>
          <a:lstStyle/>
          <a:p>
            <a:endParaRPr lang="en-US" dirty="0"/>
          </a:p>
        </p:txBody>
      </p:sp>
    </p:spTree>
    <p:extLst>
      <p:ext uri="{BB962C8B-B14F-4D97-AF65-F5344CB8AC3E}">
        <p14:creationId xmlns:p14="http://schemas.microsoft.com/office/powerpoint/2010/main" xmlns="" val="2114192174"/>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3.4.3 </a:t>
            </a:r>
            <a:r>
              <a:rPr lang="zh-CN" altLang="en-US" b="1" dirty="0"/>
              <a:t>数字签名技术</a:t>
            </a:r>
            <a:r>
              <a:rPr lang="en-US" dirty="0"/>
              <a:t> </a:t>
            </a:r>
          </a:p>
        </p:txBody>
      </p:sp>
      <p:sp>
        <p:nvSpPr>
          <p:cNvPr id="3" name="Content Placeholder 2"/>
          <p:cNvSpPr>
            <a:spLocks noGrp="1"/>
          </p:cNvSpPr>
          <p:nvPr>
            <p:ph sz="quarter" idx="13"/>
          </p:nvPr>
        </p:nvSpPr>
        <p:spPr/>
        <p:txBody>
          <a:bodyPr/>
          <a:lstStyle/>
          <a:p>
            <a:pPr marL="457200" lvl="1" indent="0">
              <a:buNone/>
            </a:pPr>
            <a:r>
              <a:rPr lang="zh-CN" altLang="en-US" dirty="0" smtClean="0"/>
              <a:t>（</a:t>
            </a:r>
            <a:r>
              <a:rPr lang="en-US" dirty="0"/>
              <a:t>6</a:t>
            </a:r>
            <a:r>
              <a:rPr lang="zh-CN" altLang="en-US" dirty="0"/>
              <a:t>）点击“添加到通讯簿”就可以把此发件人添加</a:t>
            </a:r>
            <a:r>
              <a:rPr lang="zh-CN" altLang="en-US" dirty="0" smtClean="0"/>
              <a:t>到</a:t>
            </a:r>
            <a:r>
              <a:rPr lang="en-US" dirty="0"/>
              <a:t>O</a:t>
            </a:r>
            <a:r>
              <a:rPr lang="en-US" cap="none" dirty="0"/>
              <a:t>utlook</a:t>
            </a:r>
            <a:r>
              <a:rPr lang="en-US" dirty="0"/>
              <a:t> E</a:t>
            </a:r>
            <a:r>
              <a:rPr lang="en-US" cap="none" dirty="0"/>
              <a:t>xpress</a:t>
            </a:r>
            <a:r>
              <a:rPr lang="zh-CN" altLang="en-US" dirty="0" smtClean="0"/>
              <a:t>的</a:t>
            </a:r>
            <a:r>
              <a:rPr lang="zh-CN" altLang="en-US" dirty="0"/>
              <a:t>通讯簿中，如图</a:t>
            </a:r>
            <a:r>
              <a:rPr lang="en-US" dirty="0"/>
              <a:t>3-24</a:t>
            </a:r>
            <a:r>
              <a:rPr lang="zh-CN" altLang="en-US" dirty="0"/>
              <a:t>所示，可以编辑姓名等信息，其中“数字标识”就是发件人的单位数字证书，只有把发件人和其对应的个人证书添加到通讯簿才可以回复发件人签名的邮件和加密的邮件。</a:t>
            </a:r>
            <a:endParaRPr lang="en-US" dirty="0"/>
          </a:p>
          <a:p>
            <a:endParaRPr lang="en-US" dirty="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xmlns="" val="963445156"/>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3.4.3 </a:t>
            </a:r>
            <a:r>
              <a:rPr lang="zh-CN" altLang="en-US" b="1" dirty="0"/>
              <a:t>数字签名技术</a:t>
            </a:r>
            <a:r>
              <a:rPr lang="en-US" dirty="0"/>
              <a:t> </a:t>
            </a:r>
          </a:p>
        </p:txBody>
      </p:sp>
      <p:sp>
        <p:nvSpPr>
          <p:cNvPr id="5" name="TextBox 4"/>
          <p:cNvSpPr txBox="1"/>
          <p:nvPr/>
        </p:nvSpPr>
        <p:spPr>
          <a:xfrm>
            <a:off x="5033154" y="5811185"/>
            <a:ext cx="2125691" cy="369332"/>
          </a:xfrm>
          <a:prstGeom prst="rect">
            <a:avLst/>
          </a:prstGeom>
          <a:noFill/>
        </p:spPr>
        <p:txBody>
          <a:bodyPr wrap="square" rtlCol="0">
            <a:spAutoFit/>
          </a:bodyPr>
          <a:lstStyle/>
          <a:p>
            <a:r>
              <a:rPr lang="zh-CN" altLang="en-US" b="1" dirty="0"/>
              <a:t>图</a:t>
            </a:r>
            <a:r>
              <a:rPr lang="en-US" b="1" dirty="0"/>
              <a:t>3-24 </a:t>
            </a:r>
            <a:r>
              <a:rPr lang="zh-CN" altLang="en-US" b="1" dirty="0"/>
              <a:t>添加通讯簿</a:t>
            </a:r>
            <a:endParaRPr lang="en-US" dirty="0"/>
          </a:p>
        </p:txBody>
      </p:sp>
      <p:sp>
        <p:nvSpPr>
          <p:cNvPr id="3" name="Rectangle 2"/>
          <p:cNvSpPr>
            <a:spLocks noChangeArrowheads="1"/>
          </p:cNvSpPr>
          <p:nvPr/>
        </p:nvSpPr>
        <p:spPr bwMode="auto">
          <a:xfrm>
            <a:off x="3732550" y="2870331"/>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4" name="Rectangle 2"/>
          <p:cNvSpPr>
            <a:spLocks noChangeArrowheads="1"/>
          </p:cNvSpPr>
          <p:nvPr/>
        </p:nvSpPr>
        <p:spPr bwMode="auto">
          <a:xfrm>
            <a:off x="5130592" y="1828931"/>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32769" name="Picture 1" descr="http://www.wosign.com/support/images/emailcert-6.gif"/>
          <p:cNvPicPr>
            <a:picLocks noChangeAspect="1" noChangeArrowheads="1"/>
          </p:cNvPicPr>
          <p:nvPr/>
        </p:nvPicPr>
        <p:blipFill>
          <a:blip r:embed="rId2" r:link="rId3">
            <a:extLst>
              <a:ext uri="{28A0092B-C50C-407E-A947-70E740481C1C}">
                <a14:useLocalDpi xmlns:a14="http://schemas.microsoft.com/office/drawing/2010/main" xmlns="" val="0"/>
              </a:ext>
            </a:extLst>
          </a:blip>
          <a:srcRect/>
          <a:stretch>
            <a:fillRect/>
          </a:stretch>
        </p:blipFill>
        <p:spPr bwMode="auto">
          <a:xfrm>
            <a:off x="3873500" y="1981199"/>
            <a:ext cx="4445000" cy="38100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596038512"/>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3.4.3 </a:t>
            </a:r>
            <a:r>
              <a:rPr lang="zh-CN" altLang="en-US" b="1" dirty="0"/>
              <a:t>数字签名技术</a:t>
            </a:r>
            <a:r>
              <a:rPr lang="en-US" dirty="0"/>
              <a:t> </a:t>
            </a:r>
          </a:p>
        </p:txBody>
      </p:sp>
      <p:sp>
        <p:nvSpPr>
          <p:cNvPr id="3" name="Content Placeholder 2"/>
          <p:cNvSpPr>
            <a:spLocks noGrp="1"/>
          </p:cNvSpPr>
          <p:nvPr>
            <p:ph sz="quarter" idx="13"/>
          </p:nvPr>
        </p:nvSpPr>
        <p:spPr/>
        <p:txBody>
          <a:bodyPr/>
          <a:lstStyle/>
          <a:p>
            <a:pPr marL="457200" lvl="1" indent="0">
              <a:buNone/>
            </a:pPr>
            <a:r>
              <a:rPr lang="zh-CN" altLang="en-US" dirty="0" smtClean="0"/>
              <a:t>（</a:t>
            </a:r>
            <a:r>
              <a:rPr lang="en-US" dirty="0"/>
              <a:t>7</a:t>
            </a:r>
            <a:r>
              <a:rPr lang="zh-CN" altLang="en-US" dirty="0"/>
              <a:t>）一定要使用全球通用的客户端数字证书来实现电子邮件的数字签名和加密，也就是说，颁发个人证书的根证书一定要是</a:t>
            </a:r>
            <a:r>
              <a:rPr lang="en-US" dirty="0"/>
              <a:t> W</a:t>
            </a:r>
            <a:r>
              <a:rPr lang="en-US" cap="none" dirty="0"/>
              <a:t>indows</a:t>
            </a:r>
            <a:r>
              <a:rPr lang="zh-CN" altLang="en-US" dirty="0" smtClean="0"/>
              <a:t>受</a:t>
            </a:r>
            <a:r>
              <a:rPr lang="zh-CN" altLang="en-US" dirty="0"/>
              <a:t>信任的根证书颁发机构中已经列出的证书颁发机构。如果不是，如图</a:t>
            </a:r>
            <a:r>
              <a:rPr lang="en-US" dirty="0"/>
              <a:t>3-25</a:t>
            </a:r>
            <a:r>
              <a:rPr lang="zh-CN" altLang="en-US" dirty="0"/>
              <a:t>所示</a:t>
            </a:r>
            <a:r>
              <a:rPr lang="zh-CN" altLang="en-US" dirty="0" smtClean="0"/>
              <a:t>，</a:t>
            </a:r>
            <a:r>
              <a:rPr lang="en-US" dirty="0"/>
              <a:t> O</a:t>
            </a:r>
            <a:r>
              <a:rPr lang="en-US" cap="none" dirty="0"/>
              <a:t>utlook</a:t>
            </a:r>
            <a:r>
              <a:rPr lang="en-US" dirty="0"/>
              <a:t> E</a:t>
            </a:r>
            <a:r>
              <a:rPr lang="en-US" cap="none" dirty="0"/>
              <a:t>xpress</a:t>
            </a:r>
            <a:r>
              <a:rPr lang="zh-CN" altLang="en-US" dirty="0" smtClean="0"/>
              <a:t>会</a:t>
            </a:r>
            <a:r>
              <a:rPr lang="zh-CN" altLang="en-US" dirty="0"/>
              <a:t>提示“此邮件存在安全问题”，主要颁发证书的根证书不</a:t>
            </a:r>
            <a:r>
              <a:rPr lang="zh-CN" altLang="en-US" dirty="0" smtClean="0"/>
              <a:t>是</a:t>
            </a:r>
            <a:r>
              <a:rPr lang="en-US" dirty="0"/>
              <a:t>W</a:t>
            </a:r>
            <a:r>
              <a:rPr lang="en-US" cap="none" dirty="0"/>
              <a:t>indows</a:t>
            </a:r>
            <a:r>
              <a:rPr lang="zh-CN" altLang="en-US" dirty="0" smtClean="0"/>
              <a:t>所</a:t>
            </a:r>
            <a:r>
              <a:rPr lang="zh-CN" altLang="en-US" dirty="0"/>
              <a:t>信任的根证书，但是，用户可以点击“编辑信任关系”而信任该证书，信任后就不会出现此警告信息。</a:t>
            </a:r>
            <a:endParaRPr lang="en-US" dirty="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xmlns="" val="1755541576"/>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3.4.3 </a:t>
            </a:r>
            <a:r>
              <a:rPr lang="zh-CN" altLang="en-US" b="1" dirty="0"/>
              <a:t>数字签名技术</a:t>
            </a:r>
            <a:r>
              <a:rPr lang="en-US" dirty="0"/>
              <a:t> </a:t>
            </a:r>
          </a:p>
        </p:txBody>
      </p:sp>
      <p:sp>
        <p:nvSpPr>
          <p:cNvPr id="5" name="TextBox 4"/>
          <p:cNvSpPr txBox="1"/>
          <p:nvPr/>
        </p:nvSpPr>
        <p:spPr>
          <a:xfrm>
            <a:off x="5136624" y="5943766"/>
            <a:ext cx="1918745" cy="369332"/>
          </a:xfrm>
          <a:prstGeom prst="rect">
            <a:avLst/>
          </a:prstGeom>
          <a:noFill/>
        </p:spPr>
        <p:txBody>
          <a:bodyPr wrap="square" rtlCol="0">
            <a:spAutoFit/>
          </a:bodyPr>
          <a:lstStyle/>
          <a:p>
            <a:r>
              <a:rPr lang="zh-CN" altLang="en-US" b="1" dirty="0"/>
              <a:t>图</a:t>
            </a:r>
            <a:r>
              <a:rPr lang="en-US" b="1" dirty="0"/>
              <a:t>3-25 </a:t>
            </a:r>
            <a:r>
              <a:rPr lang="zh-CN" altLang="en-US" b="1" dirty="0"/>
              <a:t>安全警告</a:t>
            </a:r>
            <a:endParaRPr lang="en-US" dirty="0"/>
          </a:p>
        </p:txBody>
      </p:sp>
      <p:sp>
        <p:nvSpPr>
          <p:cNvPr id="3" name="Rectangle 2"/>
          <p:cNvSpPr>
            <a:spLocks noChangeArrowheads="1"/>
          </p:cNvSpPr>
          <p:nvPr/>
        </p:nvSpPr>
        <p:spPr bwMode="auto">
          <a:xfrm>
            <a:off x="3852472" y="3111631"/>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34817" name="Picture 1" descr="http://www.wosign.com/support/images/emailcert-93.gif"/>
          <p:cNvPicPr>
            <a:picLocks noChangeAspect="1" noChangeArrowheads="1"/>
          </p:cNvPicPr>
          <p:nvPr/>
        </p:nvPicPr>
        <p:blipFill>
          <a:blip r:embed="rId2" r:link="rId3">
            <a:extLst>
              <a:ext uri="{28A0092B-C50C-407E-A947-70E740481C1C}">
                <a14:useLocalDpi xmlns:a14="http://schemas.microsoft.com/office/drawing/2010/main" xmlns="" val="0"/>
              </a:ext>
            </a:extLst>
          </a:blip>
          <a:srcRect/>
          <a:stretch>
            <a:fillRect/>
          </a:stretch>
        </p:blipFill>
        <p:spPr bwMode="auto">
          <a:xfrm>
            <a:off x="3943347" y="2282180"/>
            <a:ext cx="4305300" cy="35941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109441699"/>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3.4.3 </a:t>
            </a:r>
            <a:r>
              <a:rPr lang="zh-CN" altLang="en-US" b="1" dirty="0"/>
              <a:t>数字签名技术</a:t>
            </a:r>
            <a:r>
              <a:rPr lang="en-US" dirty="0"/>
              <a:t> </a:t>
            </a:r>
          </a:p>
        </p:txBody>
      </p:sp>
      <p:sp>
        <p:nvSpPr>
          <p:cNvPr id="3" name="Content Placeholder 2"/>
          <p:cNvSpPr>
            <a:spLocks noGrp="1"/>
          </p:cNvSpPr>
          <p:nvPr>
            <p:ph sz="quarter" idx="13"/>
          </p:nvPr>
        </p:nvSpPr>
        <p:spPr/>
        <p:txBody>
          <a:bodyPr/>
          <a:lstStyle/>
          <a:p>
            <a:pPr marL="457200" lvl="1" indent="0">
              <a:buNone/>
            </a:pPr>
            <a:r>
              <a:rPr lang="zh-CN" altLang="en-US" dirty="0" smtClean="0"/>
              <a:t>（</a:t>
            </a:r>
            <a:r>
              <a:rPr lang="en-US" dirty="0"/>
              <a:t>8</a:t>
            </a:r>
            <a:r>
              <a:rPr lang="zh-CN" altLang="en-US" dirty="0"/>
              <a:t>）如图</a:t>
            </a:r>
            <a:r>
              <a:rPr lang="en-US" dirty="0"/>
              <a:t>3-26</a:t>
            </a:r>
            <a:r>
              <a:rPr lang="zh-CN" altLang="en-US" dirty="0"/>
              <a:t>所示，如果点击“打开邮件”，则会显示“数字签名标识不可信”，同时在发件人的右边的证书图标是灰色的带一红色感叹号。</a:t>
            </a:r>
            <a:r>
              <a:rPr lang="en-US" dirty="0"/>
              <a:t> </a:t>
            </a:r>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xmlns="" val="1933611839"/>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3.4.3 </a:t>
            </a:r>
            <a:r>
              <a:rPr lang="zh-CN" altLang="en-US" b="1" dirty="0"/>
              <a:t>数字签名技术</a:t>
            </a:r>
            <a:r>
              <a:rPr lang="en-US" dirty="0"/>
              <a:t> </a:t>
            </a:r>
          </a:p>
        </p:txBody>
      </p:sp>
      <p:sp>
        <p:nvSpPr>
          <p:cNvPr id="5" name="TextBox 4"/>
          <p:cNvSpPr txBox="1"/>
          <p:nvPr/>
        </p:nvSpPr>
        <p:spPr>
          <a:xfrm>
            <a:off x="4541705" y="5791199"/>
            <a:ext cx="3107963" cy="369332"/>
          </a:xfrm>
          <a:prstGeom prst="rect">
            <a:avLst/>
          </a:prstGeom>
          <a:noFill/>
        </p:spPr>
        <p:txBody>
          <a:bodyPr wrap="square" rtlCol="0">
            <a:spAutoFit/>
          </a:bodyPr>
          <a:lstStyle/>
          <a:p>
            <a:r>
              <a:rPr lang="zh-CN" altLang="en-US" b="1" dirty="0"/>
              <a:t>图</a:t>
            </a:r>
            <a:r>
              <a:rPr lang="en-US" b="1" dirty="0"/>
              <a:t>3-26 </a:t>
            </a:r>
            <a:r>
              <a:rPr lang="zh-CN" altLang="en-US" b="1" dirty="0"/>
              <a:t>数字签名标识不可信</a:t>
            </a:r>
            <a:endParaRPr lang="en-US" dirty="0"/>
          </a:p>
        </p:txBody>
      </p:sp>
      <p:sp>
        <p:nvSpPr>
          <p:cNvPr id="3" name="Content Placeholder 2"/>
          <p:cNvSpPr>
            <a:spLocks noGrp="1"/>
          </p:cNvSpPr>
          <p:nvPr>
            <p:ph sz="quarter" idx="13"/>
          </p:nvPr>
        </p:nvSpPr>
        <p:spPr/>
        <p:txBody>
          <a:bodyPr/>
          <a:lstStyle/>
          <a:p>
            <a:endParaRPr lang="en-US" dirty="0"/>
          </a:p>
        </p:txBody>
      </p:sp>
      <p:sp>
        <p:nvSpPr>
          <p:cNvPr id="6" name="Rectangle 2"/>
          <p:cNvSpPr>
            <a:spLocks noChangeArrowheads="1"/>
          </p:cNvSpPr>
          <p:nvPr/>
        </p:nvSpPr>
        <p:spPr bwMode="auto">
          <a:xfrm>
            <a:off x="3192904" y="1917699"/>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36865" name="Picture 1" descr="http://www.wosign.com/support/images/emailcert-94.gif"/>
          <p:cNvPicPr>
            <a:picLocks noChangeAspect="1" noChangeArrowheads="1"/>
          </p:cNvPicPr>
          <p:nvPr/>
        </p:nvPicPr>
        <p:blipFill>
          <a:blip r:embed="rId2" r:link="rId3">
            <a:extLst>
              <a:ext uri="{28A0092B-C50C-407E-A947-70E740481C1C}">
                <a14:useLocalDpi xmlns:a14="http://schemas.microsoft.com/office/drawing/2010/main" xmlns="" val="0"/>
              </a:ext>
            </a:extLst>
          </a:blip>
          <a:srcRect/>
          <a:stretch>
            <a:fillRect/>
          </a:stretch>
        </p:blipFill>
        <p:spPr bwMode="auto">
          <a:xfrm>
            <a:off x="4139887" y="3609711"/>
            <a:ext cx="3911600" cy="21844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44148022"/>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3.4.3 </a:t>
            </a:r>
            <a:r>
              <a:rPr lang="zh-CN" altLang="en-US" b="1" dirty="0"/>
              <a:t>数字签名技术</a:t>
            </a:r>
            <a:r>
              <a:rPr lang="en-US" dirty="0"/>
              <a:t> </a:t>
            </a:r>
          </a:p>
        </p:txBody>
      </p:sp>
      <p:sp>
        <p:nvSpPr>
          <p:cNvPr id="3" name="Content Placeholder 2"/>
          <p:cNvSpPr>
            <a:spLocks noGrp="1"/>
          </p:cNvSpPr>
          <p:nvPr>
            <p:ph sz="quarter" idx="13"/>
          </p:nvPr>
        </p:nvSpPr>
        <p:spPr/>
        <p:txBody>
          <a:bodyPr/>
          <a:lstStyle/>
          <a:p>
            <a:pPr marL="457200" lvl="1" indent="0">
              <a:buNone/>
            </a:pPr>
            <a:r>
              <a:rPr lang="zh-CN" altLang="en-US" dirty="0" smtClean="0"/>
              <a:t>（</a:t>
            </a:r>
            <a:r>
              <a:rPr lang="en-US" dirty="0"/>
              <a:t>9</a:t>
            </a:r>
            <a:r>
              <a:rPr lang="zh-CN" altLang="en-US" dirty="0"/>
              <a:t>）电子邮件数字签名后如果邮件没有在发送过程中被篡改，则显示此邮件已经“数字签名并且已经通过检查”，但如果邮件被篡改，则会提示“邮件已被篡改”，如图</a:t>
            </a:r>
            <a:r>
              <a:rPr lang="en-US" dirty="0"/>
              <a:t>3-27</a:t>
            </a:r>
            <a:r>
              <a:rPr lang="zh-CN" altLang="en-US" dirty="0"/>
              <a:t>所示，可能是在发送过程中被无意或有意篡改。由此可见，电子邮件的数字签名是多么重要，而没有签名的邮件即使被非法篡改，用户也无法发现，因为没有数字签名的邮件缺少是否被篡改的验证机制。</a:t>
            </a:r>
            <a:endParaRPr lang="en-US" dirty="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xmlns="" val="1769472403"/>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3.4.3 </a:t>
            </a:r>
            <a:r>
              <a:rPr lang="zh-CN" altLang="en-US" b="1" dirty="0"/>
              <a:t>数字签名技术</a:t>
            </a:r>
            <a:r>
              <a:rPr lang="en-US" dirty="0"/>
              <a:t> </a:t>
            </a:r>
          </a:p>
        </p:txBody>
      </p:sp>
      <p:sp>
        <p:nvSpPr>
          <p:cNvPr id="5" name="TextBox 4"/>
          <p:cNvSpPr txBox="1"/>
          <p:nvPr/>
        </p:nvSpPr>
        <p:spPr>
          <a:xfrm>
            <a:off x="5151306" y="5824406"/>
            <a:ext cx="1888761" cy="369332"/>
          </a:xfrm>
          <a:prstGeom prst="rect">
            <a:avLst/>
          </a:prstGeom>
          <a:noFill/>
        </p:spPr>
        <p:txBody>
          <a:bodyPr wrap="square" rtlCol="0">
            <a:spAutoFit/>
          </a:bodyPr>
          <a:lstStyle/>
          <a:p>
            <a:r>
              <a:rPr lang="zh-CN" altLang="en-US" b="1" dirty="0"/>
              <a:t>图</a:t>
            </a:r>
            <a:r>
              <a:rPr lang="en-US" b="1" dirty="0"/>
              <a:t>3-27 </a:t>
            </a:r>
            <a:r>
              <a:rPr lang="zh-CN" altLang="en-US" b="1" dirty="0"/>
              <a:t>安全警告</a:t>
            </a:r>
            <a:endParaRPr lang="en-US" dirty="0"/>
          </a:p>
        </p:txBody>
      </p:sp>
      <p:sp>
        <p:nvSpPr>
          <p:cNvPr id="3" name="Content Placeholder 2"/>
          <p:cNvSpPr>
            <a:spLocks noGrp="1"/>
          </p:cNvSpPr>
          <p:nvPr>
            <p:ph sz="quarter" idx="13"/>
          </p:nvPr>
        </p:nvSpPr>
        <p:spPr/>
        <p:txBody>
          <a:bodyPr/>
          <a:lstStyle/>
          <a:p>
            <a:endParaRPr lang="en-US" dirty="0"/>
          </a:p>
        </p:txBody>
      </p:sp>
      <p:sp>
        <p:nvSpPr>
          <p:cNvPr id="6" name="Rectangle 2"/>
          <p:cNvSpPr>
            <a:spLocks noChangeArrowheads="1"/>
          </p:cNvSpPr>
          <p:nvPr/>
        </p:nvSpPr>
        <p:spPr bwMode="auto">
          <a:xfrm>
            <a:off x="3192904" y="1917699"/>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38913" name="Picture 1" descr="http://www.wosign.com/support/images/mail_tampered.gif"/>
          <p:cNvPicPr>
            <a:picLocks noChangeAspect="1" noChangeArrowheads="1"/>
          </p:cNvPicPr>
          <p:nvPr/>
        </p:nvPicPr>
        <p:blipFill>
          <a:blip r:embed="rId2" r:link="rId3">
            <a:extLst>
              <a:ext uri="{28A0092B-C50C-407E-A947-70E740481C1C}">
                <a14:useLocalDpi xmlns:a14="http://schemas.microsoft.com/office/drawing/2010/main" xmlns="" val="0"/>
              </a:ext>
            </a:extLst>
          </a:blip>
          <a:srcRect/>
          <a:stretch>
            <a:fillRect/>
          </a:stretch>
        </p:blipFill>
        <p:spPr bwMode="auto">
          <a:xfrm>
            <a:off x="4311337" y="2400299"/>
            <a:ext cx="3568700" cy="33909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5215527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3.1.1 </a:t>
            </a:r>
            <a:r>
              <a:rPr lang="zh-CN" altLang="en-US" b="1" dirty="0"/>
              <a:t>数据加密技术的发展及工作过程</a:t>
            </a:r>
            <a:r>
              <a:rPr lang="en-US" dirty="0"/>
              <a:t/>
            </a:r>
            <a:br>
              <a:rPr lang="en-US" dirty="0"/>
            </a:br>
            <a:endParaRPr lang="en-US" dirty="0"/>
          </a:p>
        </p:txBody>
      </p:sp>
      <p:sp>
        <p:nvSpPr>
          <p:cNvPr id="3" name="Content Placeholder 2"/>
          <p:cNvSpPr>
            <a:spLocks noGrp="1"/>
          </p:cNvSpPr>
          <p:nvPr>
            <p:ph sz="quarter" idx="13"/>
          </p:nvPr>
        </p:nvSpPr>
        <p:spPr>
          <a:xfrm>
            <a:off x="913774" y="2367092"/>
            <a:ext cx="10363826" cy="2489721"/>
          </a:xfrm>
        </p:spPr>
        <p:txBody>
          <a:bodyPr>
            <a:normAutofit fontScale="92500" lnSpcReduction="10000"/>
          </a:bodyPr>
          <a:lstStyle/>
          <a:p>
            <a:r>
              <a:rPr lang="zh-CN" altLang="en-US" dirty="0"/>
              <a:t>图</a:t>
            </a:r>
            <a:r>
              <a:rPr lang="en-US" dirty="0"/>
              <a:t>3-1</a:t>
            </a:r>
            <a:r>
              <a:rPr lang="zh-CN" altLang="en-US" dirty="0"/>
              <a:t>显示了现代密码技术的工作过程。发送者将明文进行加密后生成密文，密文通过</a:t>
            </a:r>
            <a:r>
              <a:rPr lang="en-US" dirty="0" smtClean="0"/>
              <a:t>I</a:t>
            </a:r>
            <a:r>
              <a:rPr lang="en-US" cap="none" dirty="0" smtClean="0"/>
              <a:t>nternet</a:t>
            </a:r>
            <a:r>
              <a:rPr lang="zh-CN" altLang="en-US" dirty="0" smtClean="0"/>
              <a:t>（</a:t>
            </a:r>
            <a:r>
              <a:rPr lang="zh-CN" altLang="en-US" dirty="0"/>
              <a:t>有时可能会通过其它途径，但</a:t>
            </a:r>
            <a:r>
              <a:rPr lang="en-US" dirty="0" smtClean="0"/>
              <a:t>I</a:t>
            </a:r>
            <a:r>
              <a:rPr lang="en-US" cap="none" dirty="0" smtClean="0"/>
              <a:t>nternet</a:t>
            </a:r>
            <a:r>
              <a:rPr lang="zh-CN" altLang="en-US" dirty="0" smtClean="0"/>
              <a:t>是</a:t>
            </a:r>
            <a:r>
              <a:rPr lang="zh-CN" altLang="en-US" dirty="0"/>
              <a:t>使用最多的途径）将密文发送给接收者，接收者进行解密后得到明文。发送者在加密时需要使用加密的密钥，接收者在解密时需要使用解密的密钥。根据加密密钥和解密密钥是否相同，现代数据加密技术可以分为对称加密技术和非对称加密技术，对称加密技术具有相同的加密和解密密钥，非对称加密技术的加密和解密密钥不相同，或者说很难从一个密钥推断出另外一个密钥。除此之外，还有一种现代数据加密技术称为单向加密技术，该加密技术没有密钥，使用哈希算法对明文进行加密，但不需要将密文转换成明文。</a:t>
            </a:r>
            <a:r>
              <a:rPr lang="en-US" dirty="0"/>
              <a:t> </a:t>
            </a:r>
          </a:p>
        </p:txBody>
      </p:sp>
      <p:sp>
        <p:nvSpPr>
          <p:cNvPr id="6"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7" name="Object 6"/>
          <p:cNvGraphicFramePr>
            <a:graphicFrameLocks noChangeAspect="1"/>
          </p:cNvGraphicFramePr>
          <p:nvPr>
            <p:extLst>
              <p:ext uri="{D42A27DB-BD31-4B8C-83A1-F6EECF244321}">
                <p14:modId xmlns:p14="http://schemas.microsoft.com/office/powerpoint/2010/main" xmlns="" val="579403217"/>
              </p:ext>
            </p:extLst>
          </p:nvPr>
        </p:nvGraphicFramePr>
        <p:xfrm>
          <a:off x="3796987" y="4581786"/>
          <a:ext cx="4597400" cy="1803400"/>
        </p:xfrm>
        <a:graphic>
          <a:graphicData uri="http://schemas.openxmlformats.org/presentationml/2006/ole">
            <p:oleObj spid="_x0000_s1041" r:id="rId3" imgW="6984955" imgH="2747082" progId="">
              <p:embed/>
            </p:oleObj>
          </a:graphicData>
        </a:graphic>
      </p:graphicFrame>
      <p:sp>
        <p:nvSpPr>
          <p:cNvPr id="8" name="TextBox 7"/>
          <p:cNvSpPr txBox="1"/>
          <p:nvPr/>
        </p:nvSpPr>
        <p:spPr>
          <a:xfrm>
            <a:off x="4529214" y="6385186"/>
            <a:ext cx="3132945" cy="646331"/>
          </a:xfrm>
          <a:prstGeom prst="rect">
            <a:avLst/>
          </a:prstGeom>
          <a:noFill/>
        </p:spPr>
        <p:txBody>
          <a:bodyPr wrap="square" rtlCol="0">
            <a:spAutoFit/>
          </a:bodyPr>
          <a:lstStyle/>
          <a:p>
            <a:r>
              <a:rPr lang="zh-CN" altLang="en-US" b="1" dirty="0"/>
              <a:t>图</a:t>
            </a:r>
            <a:r>
              <a:rPr lang="en-US" b="1" dirty="0"/>
              <a:t>3-1 </a:t>
            </a:r>
            <a:r>
              <a:rPr lang="zh-CN" altLang="en-US" b="1" dirty="0"/>
              <a:t>现代密码技术工作过程</a:t>
            </a:r>
            <a:endParaRPr lang="en-US" dirty="0"/>
          </a:p>
          <a:p>
            <a:endParaRPr lang="en-US" dirty="0"/>
          </a:p>
        </p:txBody>
      </p:sp>
    </p:spTree>
    <p:extLst>
      <p:ext uri="{BB962C8B-B14F-4D97-AF65-F5344CB8AC3E}">
        <p14:creationId xmlns:p14="http://schemas.microsoft.com/office/powerpoint/2010/main" xmlns="" val="28991234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3.1.2 </a:t>
            </a:r>
            <a:r>
              <a:rPr lang="zh-CN" altLang="en-US" b="1" dirty="0"/>
              <a:t>密码技术的功能</a:t>
            </a:r>
            <a:r>
              <a:rPr lang="en-US" dirty="0"/>
              <a:t/>
            </a:r>
            <a:br>
              <a:rPr lang="en-US" dirty="0"/>
            </a:br>
            <a:endParaRPr lang="en-US" dirty="0"/>
          </a:p>
        </p:txBody>
      </p:sp>
      <p:sp>
        <p:nvSpPr>
          <p:cNvPr id="3" name="Content Placeholder 2"/>
          <p:cNvSpPr>
            <a:spLocks noGrp="1"/>
          </p:cNvSpPr>
          <p:nvPr>
            <p:ph sz="quarter" idx="13"/>
          </p:nvPr>
        </p:nvSpPr>
        <p:spPr/>
        <p:txBody>
          <a:bodyPr/>
          <a:lstStyle/>
          <a:p>
            <a:r>
              <a:rPr lang="zh-CN" altLang="en-US" dirty="0"/>
              <a:t>随着信息安全领域研究和应用的不断深入和拓展，密码技术提供的功能也不断得到扩展。</a:t>
            </a:r>
            <a:r>
              <a:rPr lang="en-US" dirty="0"/>
              <a:t> </a:t>
            </a:r>
            <a:endParaRPr lang="zh-CN" altLang="en-US" dirty="0" smtClean="0"/>
          </a:p>
          <a:p>
            <a:r>
              <a:rPr lang="zh-CN" altLang="en-US" dirty="0"/>
              <a:t>密码技术提供的功能有机密性、完整性、认证、认可、访问控制。</a:t>
            </a:r>
            <a:r>
              <a:rPr lang="en-US" dirty="0"/>
              <a:t> </a:t>
            </a:r>
          </a:p>
        </p:txBody>
      </p:sp>
    </p:spTree>
    <p:extLst>
      <p:ext uri="{BB962C8B-B14F-4D97-AF65-F5344CB8AC3E}">
        <p14:creationId xmlns:p14="http://schemas.microsoft.com/office/powerpoint/2010/main" xmlns="" val="39882102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3.1.2 </a:t>
            </a:r>
            <a:r>
              <a:rPr lang="zh-CN" altLang="en-US" b="1" dirty="0"/>
              <a:t>密码技术的功能</a:t>
            </a:r>
            <a:r>
              <a:rPr lang="en-US" dirty="0"/>
              <a:t/>
            </a:r>
            <a:br>
              <a:rPr lang="en-US" dirty="0"/>
            </a:br>
            <a:endParaRPr lang="en-US" dirty="0"/>
          </a:p>
        </p:txBody>
      </p:sp>
      <p:sp>
        <p:nvSpPr>
          <p:cNvPr id="3" name="Content Placeholder 2"/>
          <p:cNvSpPr>
            <a:spLocks noGrp="1"/>
          </p:cNvSpPr>
          <p:nvPr>
            <p:ph sz="quarter" idx="13"/>
          </p:nvPr>
        </p:nvSpPr>
        <p:spPr>
          <a:xfrm>
            <a:off x="913774" y="2367092"/>
            <a:ext cx="10363826" cy="4243570"/>
          </a:xfrm>
        </p:spPr>
        <p:txBody>
          <a:bodyPr>
            <a:normAutofit fontScale="92500" lnSpcReduction="10000"/>
          </a:bodyPr>
          <a:lstStyle/>
          <a:p>
            <a:r>
              <a:rPr lang="zh-CN" altLang="en-US" dirty="0" smtClean="0"/>
              <a:t>机密性</a:t>
            </a:r>
            <a:endParaRPr lang="en-US" dirty="0"/>
          </a:p>
          <a:p>
            <a:pPr lvl="1"/>
            <a:r>
              <a:rPr lang="zh-CN" altLang="en-US" dirty="0"/>
              <a:t>密码技术提供的第一种功能是可以保护信息的机密性，信息的机密性是指信息只能被经过授权的用户访问，经过加密后，只有经过授权的用户才会拥有解密密钥，未被授权的用户不知道解密密钥，从而无法对信息进行解密，也就无法访问信息。</a:t>
            </a:r>
            <a:endParaRPr lang="en-US" dirty="0"/>
          </a:p>
          <a:p>
            <a:r>
              <a:rPr lang="zh-CN" altLang="en-US" dirty="0" smtClean="0"/>
              <a:t>完整性</a:t>
            </a:r>
            <a:endParaRPr lang="en-US" dirty="0"/>
          </a:p>
          <a:p>
            <a:pPr lvl="1"/>
            <a:r>
              <a:rPr lang="zh-CN" altLang="en-US" dirty="0"/>
              <a:t>密码技术提供的第二种功能是可以保护信息的完整性，信息的完整性是指信息在传输过程中不会被篡改，信息的完整性确保接收者接收到的信息是发送者发送的。明文经过加密后，密文可以保证信息在传输过程中不会被篡改，如果有人篡改了密文，接收者接收到密文后将无法解密。</a:t>
            </a:r>
            <a:endParaRPr lang="en-US" dirty="0"/>
          </a:p>
          <a:p>
            <a:r>
              <a:rPr lang="zh-CN" altLang="en-US" dirty="0" smtClean="0"/>
              <a:t>认证</a:t>
            </a:r>
            <a:endParaRPr lang="en-US" dirty="0"/>
          </a:p>
          <a:p>
            <a:pPr lvl="1"/>
            <a:r>
              <a:rPr lang="zh-CN" altLang="en-US" dirty="0" smtClean="0"/>
              <a:t>认证</a:t>
            </a:r>
            <a:r>
              <a:rPr lang="zh-CN" altLang="en-US" dirty="0"/>
              <a:t>是指一个实体通过某些方式确认参与通信的另一个实体的身份，而且该实体确实参与了通信。密码技术可以对信息的接收者和发送者进行身份认证，对访问系统或数据的人进行鉴别，并验证其合法身份。</a:t>
            </a:r>
            <a:endParaRPr lang="en-US" dirty="0"/>
          </a:p>
          <a:p>
            <a:endParaRPr lang="en-US" dirty="0"/>
          </a:p>
        </p:txBody>
      </p:sp>
    </p:spTree>
    <p:extLst>
      <p:ext uri="{BB962C8B-B14F-4D97-AF65-F5344CB8AC3E}">
        <p14:creationId xmlns:p14="http://schemas.microsoft.com/office/powerpoint/2010/main" xmlns="" val="86344914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3.1.2 </a:t>
            </a:r>
            <a:r>
              <a:rPr lang="zh-CN" altLang="en-US" b="1" dirty="0"/>
              <a:t>密码技术的功能</a:t>
            </a:r>
            <a:endParaRPr lang="en-US" dirty="0"/>
          </a:p>
        </p:txBody>
      </p:sp>
      <p:sp>
        <p:nvSpPr>
          <p:cNvPr id="3" name="Content Placeholder 2"/>
          <p:cNvSpPr>
            <a:spLocks noGrp="1"/>
          </p:cNvSpPr>
          <p:nvPr>
            <p:ph sz="quarter" idx="13"/>
          </p:nvPr>
        </p:nvSpPr>
        <p:spPr/>
        <p:txBody>
          <a:bodyPr>
            <a:normAutofit/>
          </a:bodyPr>
          <a:lstStyle/>
          <a:p>
            <a:r>
              <a:rPr lang="zh-CN" altLang="en-US" dirty="0" smtClean="0"/>
              <a:t>认可</a:t>
            </a:r>
            <a:endParaRPr lang="en-US" dirty="0"/>
          </a:p>
          <a:p>
            <a:pPr lvl="1"/>
            <a:r>
              <a:rPr lang="zh-CN" altLang="en-US" dirty="0" smtClean="0"/>
              <a:t>密码</a:t>
            </a:r>
            <a:r>
              <a:rPr lang="zh-CN" altLang="en-US" dirty="0"/>
              <a:t>技术可以提供认可功能，即信息的发送者不能否认自己曾经发送了某信息，信息的接收者不能否认自己曾经接收了某信息。认证和认可功能是电子商务得以大规模应用的技术基础。</a:t>
            </a:r>
            <a:endParaRPr lang="en-US" dirty="0"/>
          </a:p>
          <a:p>
            <a:r>
              <a:rPr lang="zh-CN" altLang="en-US" dirty="0"/>
              <a:t>访问控制</a:t>
            </a:r>
            <a:endParaRPr lang="en-US" dirty="0"/>
          </a:p>
          <a:p>
            <a:pPr lvl="1"/>
            <a:r>
              <a:rPr lang="zh-CN" altLang="en-US" dirty="0" smtClean="0"/>
              <a:t>访问</a:t>
            </a:r>
            <a:r>
              <a:rPr lang="zh-CN" altLang="en-US" dirty="0"/>
              <a:t>控制是为了限制访问主体（用户、进程、服务）对访问客体（文件、系统等）的访问权限，从而使计算机系统在合法的范围内使用，决定用户能做什么。现在大多数操作系统如</a:t>
            </a:r>
            <a:r>
              <a:rPr lang="en-US" dirty="0" smtClean="0"/>
              <a:t>W</a:t>
            </a:r>
            <a:r>
              <a:rPr lang="en-US" cap="none" dirty="0" smtClean="0"/>
              <a:t>indows</a:t>
            </a:r>
            <a:r>
              <a:rPr lang="zh-CN" altLang="en-US" dirty="0" smtClean="0"/>
              <a:t>、</a:t>
            </a:r>
            <a:r>
              <a:rPr lang="en-US" dirty="0" smtClean="0"/>
              <a:t>L</a:t>
            </a:r>
            <a:r>
              <a:rPr lang="en-US" cap="none" dirty="0" smtClean="0"/>
              <a:t>inux</a:t>
            </a:r>
            <a:r>
              <a:rPr lang="en-US" dirty="0" smtClean="0"/>
              <a:t> </a:t>
            </a:r>
            <a:r>
              <a:rPr lang="zh-CN" altLang="en-US" dirty="0"/>
              <a:t>系统可以利用登录密码对存储在设备上的加密信息进行访问控制。</a:t>
            </a:r>
            <a:endParaRPr lang="en-US" dirty="0"/>
          </a:p>
          <a:p>
            <a:endParaRPr lang="en-US" dirty="0"/>
          </a:p>
        </p:txBody>
      </p:sp>
    </p:spTree>
    <p:extLst>
      <p:ext uri="{BB962C8B-B14F-4D97-AF65-F5344CB8AC3E}">
        <p14:creationId xmlns:p14="http://schemas.microsoft.com/office/powerpoint/2010/main" xmlns="" val="440248161"/>
      </p:ext>
    </p:extLst>
  </p:cSld>
  <p:clrMapOvr>
    <a:masterClrMapping/>
  </p:clrMapOvr>
</p:sld>
</file>

<file path=ppt/theme/theme1.xml><?xml version="1.0" encoding="utf-8"?>
<a:theme xmlns:a="http://schemas.openxmlformats.org/drawingml/2006/main" name="Droplet">
  <a:themeElements>
    <a:clrScheme name="Droplet">
      <a:dk1>
        <a:sysClr val="windowText" lastClr="000000"/>
      </a:dk1>
      <a:lt1>
        <a:sysClr val="window" lastClr="FFFFFF"/>
      </a:lt1>
      <a:dk2>
        <a:srgbClr val="355071"/>
      </a:dk2>
      <a:lt2>
        <a:srgbClr val="AABED7"/>
      </a:lt2>
      <a:accent1>
        <a:srgbClr val="2FA3EE"/>
      </a:accent1>
      <a:accent2>
        <a:srgbClr val="4BCAAD"/>
      </a:accent2>
      <a:accent3>
        <a:srgbClr val="86C157"/>
      </a:accent3>
      <a:accent4>
        <a:srgbClr val="D99C3F"/>
      </a:accent4>
      <a:accent5>
        <a:srgbClr val="CE6633"/>
      </a:accent5>
      <a:accent6>
        <a:srgbClr val="A35DD1"/>
      </a:accent6>
      <a:hlink>
        <a:srgbClr val="56BCFE"/>
      </a:hlink>
      <a:folHlink>
        <a:srgbClr val="97C5E3"/>
      </a:folHlink>
    </a:clrScheme>
    <a:fontScheme name="Droplet">
      <a:majorFont>
        <a:latin typeface="Tw Cen M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Tw Cen MT"/>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Droplet">
      <a:fillStyleLst>
        <a:solidFill>
          <a:schemeClr val="phClr"/>
        </a:solidFill>
        <a:solidFill>
          <a:schemeClr val="phClr">
            <a:tint val="69000"/>
            <a:satMod val="105000"/>
            <a:lumMod val="110000"/>
          </a:schemeClr>
        </a:solidFill>
        <a:gradFill rotWithShape="1">
          <a:gsLst>
            <a:gs pos="0">
              <a:schemeClr val="phClr">
                <a:tint val="94000"/>
                <a:satMod val="100000"/>
                <a:lumMod val="108000"/>
              </a:schemeClr>
            </a:gs>
            <a:gs pos="50000">
              <a:schemeClr val="phClr">
                <a:tint val="98000"/>
                <a:shade val="100000"/>
                <a:satMod val="100000"/>
                <a:lumMod val="100000"/>
              </a:schemeClr>
            </a:gs>
            <a:gs pos="100000">
              <a:schemeClr val="phClr">
                <a:shade val="72000"/>
                <a:satMod val="120000"/>
                <a:lumMod val="100000"/>
              </a:schemeClr>
            </a:gs>
          </a:gsLst>
          <a:lin ang="5400000" scaled="0"/>
        </a:gradFill>
      </a:fillStyleLst>
      <a:lnStyleLst>
        <a:ln w="9525" cap="flat" cmpd="sng" algn="ctr">
          <a:solidFill>
            <a:schemeClr val="phClr">
              <a:shade val="60000"/>
            </a:scheme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outerShdw blurRad="50800" dist="25400" dir="5400000" rotWithShape="0">
              <a:srgbClr val="000000">
                <a:alpha val="28000"/>
              </a:srgbClr>
            </a:outerShdw>
          </a:effectLst>
        </a:effectStyle>
        <a:effectStyle>
          <a:effectLst>
            <a:outerShdw blurRad="63500" dist="25400" dir="5400000" algn="ctr" rotWithShape="0">
              <a:srgbClr val="000000">
                <a:alpha val="69000"/>
              </a:srgbClr>
            </a:outerShdw>
          </a:effectLst>
          <a:scene3d>
            <a:camera prst="orthographicFront">
              <a:rot lat="0" lon="0" rev="0"/>
            </a:camera>
            <a:lightRig rig="balanced" dir="t">
              <a:rot lat="0" lon="0" rev="1200000"/>
            </a:lightRig>
          </a:scene3d>
          <a:sp3d prstMaterial="plastic">
            <a:bevelT w="25400" h="25400"/>
          </a:sp3d>
        </a:effectStyle>
      </a:effectStyleLst>
      <a:bgFillStyleLst>
        <a:solidFill>
          <a:schemeClr val="phClr"/>
        </a:solidFill>
        <a:gradFill rotWithShape="1">
          <a:gsLst>
            <a:gs pos="0">
              <a:schemeClr val="phClr">
                <a:tint val="90000"/>
                <a:lumMod val="110000"/>
              </a:schemeClr>
            </a:gs>
            <a:gs pos="100000">
              <a:schemeClr val="phClr">
                <a:shade val="64000"/>
                <a:lumMod val="88000"/>
              </a:schemeClr>
            </a:gs>
          </a:gsLst>
          <a:lin ang="5400000" scaled="0"/>
        </a:gradFill>
        <a:gradFill rotWithShape="1">
          <a:gsLst>
            <a:gs pos="0">
              <a:schemeClr val="phClr">
                <a:tint val="84000"/>
                <a:shade val="100000"/>
                <a:hueMod val="130000"/>
                <a:satMod val="150000"/>
                <a:lumMod val="112000"/>
              </a:schemeClr>
            </a:gs>
            <a:gs pos="100000">
              <a:schemeClr val="phClr">
                <a:shade val="92000"/>
                <a:satMod val="140000"/>
                <a:lumMod val="110000"/>
              </a:schemeClr>
            </a:gs>
          </a:gsLst>
          <a:lin ang="5400000" scaled="0"/>
        </a:gradFill>
      </a:bgFillStyleLst>
    </a:fmtScheme>
  </a:themeElements>
  <a:objectDefaults/>
  <a:extraClrSchemeLst/>
  <a:extLst>
    <a:ext uri="{05A4C25C-085E-4340-85A3-A5531E510DB2}">
      <thm15:themeFamily xmlns:thm15="http://schemas.microsoft.com/office/thememl/2012/main" xmlns="" name="Droplet" id="{8984A317-299A-4E50-B45D-BFC9EDE2337A}" vid="{A633B6A3-9E7F-4C10-9C98-2517A3134361}"/>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Droplet</Template>
  <TotalTime>154</TotalTime>
  <Words>4427</Words>
  <Application>Microsoft Office PowerPoint</Application>
  <PresentationFormat>自定义</PresentationFormat>
  <Paragraphs>209</Paragraphs>
  <Slides>59</Slides>
  <Notes>2</Notes>
  <HiddenSlides>0</HiddenSlides>
  <MMClips>0</MMClips>
  <ScaleCrop>false</ScaleCrop>
  <HeadingPairs>
    <vt:vector size="6" baseType="variant">
      <vt:variant>
        <vt:lpstr>主题</vt:lpstr>
      </vt:variant>
      <vt:variant>
        <vt:i4>1</vt:i4>
      </vt:variant>
      <vt:variant>
        <vt:lpstr>嵌入 OLE 服务器</vt:lpstr>
      </vt:variant>
      <vt:variant>
        <vt:i4>0</vt:i4>
      </vt:variant>
      <vt:variant>
        <vt:lpstr>幻灯片标题</vt:lpstr>
      </vt:variant>
      <vt:variant>
        <vt:i4>59</vt:i4>
      </vt:variant>
    </vt:vector>
  </HeadingPairs>
  <TitlesOfParts>
    <vt:vector size="60" baseType="lpstr">
      <vt:lpstr>Droplet</vt:lpstr>
      <vt:lpstr>第3章  数据加密 </vt:lpstr>
      <vt:lpstr>幻灯片 2</vt:lpstr>
      <vt:lpstr>3.1 数据加密技术概述 </vt:lpstr>
      <vt:lpstr>3.1.1 数据加密技术的发展及工作过程 </vt:lpstr>
      <vt:lpstr>3.1.1 数据加密技术的发展及工作过程 </vt:lpstr>
      <vt:lpstr>3.1.1 数据加密技术的发展及工作过程 </vt:lpstr>
      <vt:lpstr>3.1.2 密码技术的功能 </vt:lpstr>
      <vt:lpstr>3.1.2 密码技术的功能 </vt:lpstr>
      <vt:lpstr>3.1.2 密码技术的功能</vt:lpstr>
      <vt:lpstr>3.2 对称加密技术 </vt:lpstr>
      <vt:lpstr>3.2 对称加密技术</vt:lpstr>
      <vt:lpstr>3.2.1 Word文件加密  </vt:lpstr>
      <vt:lpstr>3.2.1 Word文件加密  </vt:lpstr>
      <vt:lpstr>3.2.1 Word文件加密  </vt:lpstr>
      <vt:lpstr>3.2.1 Word文件加密  </vt:lpstr>
      <vt:lpstr>3.2.2 WinRar压缩文件加密 </vt:lpstr>
      <vt:lpstr>3.2.2 WinRar压缩文件加密 </vt:lpstr>
      <vt:lpstr>3.2.3 对称加密技术的优缺点</vt:lpstr>
      <vt:lpstr>3.3非对称加密技术 </vt:lpstr>
      <vt:lpstr>3.3.1 利用EFS加密信息 </vt:lpstr>
      <vt:lpstr>3.3.1 利用EFS加密信息 </vt:lpstr>
      <vt:lpstr>3.3.1 利用EFS加密信息 </vt:lpstr>
      <vt:lpstr>3.3.1 利用EFS加密信息 </vt:lpstr>
      <vt:lpstr>3.3.1 利用EFS加密信息 </vt:lpstr>
      <vt:lpstr>3.3.1 利用EFS加密信息 </vt:lpstr>
      <vt:lpstr>3.3.2非对称加密技术的优缺点 </vt:lpstr>
      <vt:lpstr>3.4单向加密技术 </vt:lpstr>
      <vt:lpstr>3.4单向加密技术 </vt:lpstr>
      <vt:lpstr>3.4单向加密技术 </vt:lpstr>
      <vt:lpstr>3.4.1 MD5算法 </vt:lpstr>
      <vt:lpstr>3.4.1 MD5算法</vt:lpstr>
      <vt:lpstr>3.4.1 MD5算法</vt:lpstr>
      <vt:lpstr>3.4.1 MD5算法</vt:lpstr>
      <vt:lpstr>3.4.1 MD5算法</vt:lpstr>
      <vt:lpstr>3.4.2 SHA算法 </vt:lpstr>
      <vt:lpstr>3.4.2 SHA算法 </vt:lpstr>
      <vt:lpstr>3.4.2 SHA算法 </vt:lpstr>
      <vt:lpstr>3.4.2 SHA算法</vt:lpstr>
      <vt:lpstr>3.4.3 数字签名技术 </vt:lpstr>
      <vt:lpstr>3.4.3 数字签名技术 </vt:lpstr>
      <vt:lpstr>3.4.3 数字签名技术 </vt:lpstr>
      <vt:lpstr>3.4.3 数字签名技术 </vt:lpstr>
      <vt:lpstr>3.4.3 数字签名技术 </vt:lpstr>
      <vt:lpstr>3.4.3 数字签名技术 </vt:lpstr>
      <vt:lpstr>3.4.3 数字签名技术 </vt:lpstr>
      <vt:lpstr>3.4.3 数字签名技术 </vt:lpstr>
      <vt:lpstr>3.4.3 数字签名技术 </vt:lpstr>
      <vt:lpstr>3.4.3 数字签名技术 </vt:lpstr>
      <vt:lpstr>3.4.3 数字签名技术 </vt:lpstr>
      <vt:lpstr>3.4.3 数字签名技术 </vt:lpstr>
      <vt:lpstr>3.4.3 数字签名技术 </vt:lpstr>
      <vt:lpstr>3.4.3 数字签名技术 </vt:lpstr>
      <vt:lpstr>3.4.3 数字签名技术 </vt:lpstr>
      <vt:lpstr>3.4.3 数字签名技术 </vt:lpstr>
      <vt:lpstr>3.4.3 数字签名技术 </vt:lpstr>
      <vt:lpstr>3.4.3 数字签名技术 </vt:lpstr>
      <vt:lpstr>3.4.3 数字签名技术 </vt:lpstr>
      <vt:lpstr>3.4.3 数字签名技术 </vt:lpstr>
      <vt:lpstr>3.4.3 数字签名技术 </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第3章  数据加密 </dc:title>
  <cp:lastModifiedBy>Lenovo</cp:lastModifiedBy>
  <cp:revision>15</cp:revision>
  <dcterms:created xsi:type="dcterms:W3CDTF">2016-03-07T06:38:02Z</dcterms:created>
  <dcterms:modified xsi:type="dcterms:W3CDTF">2016-03-28T15:37:46Z</dcterms:modified>
</cp:coreProperties>
</file>