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57" r:id="rId4"/>
    <p:sldId id="258" r:id="rId5"/>
    <p:sldId id="259" r:id="rId6"/>
    <p:sldId id="260" r:id="rId7"/>
    <p:sldId id="261" r:id="rId8"/>
    <p:sldId id="265" r:id="rId9"/>
    <p:sldId id="266" r:id="rId10"/>
    <p:sldId id="267" r:id="rId11"/>
    <p:sldId id="268" r:id="rId12"/>
    <p:sldId id="262" r:id="rId13"/>
    <p:sldId id="269" r:id="rId14"/>
    <p:sldId id="270" r:id="rId15"/>
    <p:sldId id="271" r:id="rId16"/>
    <p:sldId id="272" r:id="rId17"/>
    <p:sldId id="273" r:id="rId18"/>
    <p:sldId id="275" r:id="rId19"/>
    <p:sldId id="274" r:id="rId20"/>
    <p:sldId id="276" r:id="rId21"/>
    <p:sldId id="263" r:id="rId22"/>
    <p:sldId id="277" r:id="rId23"/>
    <p:sldId id="278" r:id="rId24"/>
    <p:sldId id="279" r:id="rId25"/>
    <p:sldId id="281" r:id="rId26"/>
    <p:sldId id="282" r:id="rId27"/>
    <p:sldId id="264" r:id="rId28"/>
    <p:sldId id="283" r:id="rId29"/>
    <p:sldId id="284" r:id="rId30"/>
    <p:sldId id="285"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4030276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3092074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1358024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1872103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1215054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3222767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1671669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239939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204994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3801014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C83D93-60E5-463D-B5A5-335B04CDD663}"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1276287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C83D93-60E5-463D-B5A5-335B04CDD663}"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5A4546-75C1-4FBE-822E-D4C45A58B56D}" type="slidenum">
              <a:rPr lang="zh-CN" altLang="en-US" smtClean="0"/>
              <a:t>‹#›</a:t>
            </a:fld>
            <a:endParaRPr lang="zh-CN" altLang="en-US"/>
          </a:p>
        </p:txBody>
      </p:sp>
    </p:spTree>
    <p:extLst>
      <p:ext uri="{BB962C8B-B14F-4D97-AF65-F5344CB8AC3E}">
        <p14:creationId xmlns:p14="http://schemas.microsoft.com/office/powerpoint/2010/main" val="3394554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Visio___44.vsdx"/><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0.png"/><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Visio___55.vs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Visio___66.vsd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Visio___77.vsd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4.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Visio___88.vsd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Visio___99.vsd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6.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__1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__22.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__33.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t>传感器与综合控制技术</a:t>
            </a:r>
            <a:endParaRPr lang="zh-CN" altLang="en-US" dirty="0"/>
          </a:p>
        </p:txBody>
      </p:sp>
      <p:sp>
        <p:nvSpPr>
          <p:cNvPr id="5" name="TextBox 4"/>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6" name="TextBox 5"/>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2795101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a:t>
            </a:r>
            <a:r>
              <a:rPr lang="zh-CN" altLang="zh-CN" b="1" dirty="0"/>
              <a:t>简单计算机干预温度自控系统项目目标与项目规范</a:t>
            </a:r>
            <a:endParaRPr lang="zh-CN" altLang="en-US" dirty="0"/>
          </a:p>
        </p:txBody>
      </p:sp>
      <p:sp>
        <p:nvSpPr>
          <p:cNvPr id="3" name="内容占位符 2"/>
          <p:cNvSpPr>
            <a:spLocks noGrp="1"/>
          </p:cNvSpPr>
          <p:nvPr>
            <p:ph idx="1"/>
          </p:nvPr>
        </p:nvSpPr>
        <p:spPr>
          <a:xfrm>
            <a:off x="62948" y="1587086"/>
            <a:ext cx="10515600" cy="4351338"/>
          </a:xfrm>
        </p:spPr>
        <p:txBody>
          <a:bodyPr/>
          <a:lstStyle/>
          <a:p>
            <a:r>
              <a:rPr lang="en-US" altLang="zh-CN" b="1" dirty="0" smtClean="0"/>
              <a:t>11.2.2</a:t>
            </a:r>
            <a:r>
              <a:rPr lang="zh-CN" altLang="zh-CN" b="1" dirty="0" smtClean="0"/>
              <a:t>计</a:t>
            </a:r>
            <a:r>
              <a:rPr lang="zh-CN" altLang="zh-CN" b="1" dirty="0"/>
              <a:t>算机干预温度自控系统需求与规</a:t>
            </a:r>
            <a:r>
              <a:rPr lang="zh-CN" altLang="zh-CN" b="1" dirty="0" smtClean="0"/>
              <a:t>范</a:t>
            </a:r>
            <a:endParaRPr lang="en-US" altLang="zh-CN" b="1" dirty="0" smtClean="0"/>
          </a:p>
          <a:p>
            <a:endParaRPr lang="zh-CN" altLang="en-US" dirty="0"/>
          </a:p>
        </p:txBody>
      </p:sp>
      <p:sp>
        <p:nvSpPr>
          <p:cNvPr id="5" name="矩形 4"/>
          <p:cNvSpPr/>
          <p:nvPr/>
        </p:nvSpPr>
        <p:spPr>
          <a:xfrm>
            <a:off x="443948" y="1985357"/>
            <a:ext cx="9753600" cy="4031873"/>
          </a:xfrm>
          <a:prstGeom prst="rect">
            <a:avLst/>
          </a:prstGeom>
        </p:spPr>
        <p:txBody>
          <a:bodyPr wrap="square">
            <a:spAutoFit/>
          </a:bodyPr>
          <a:lstStyle/>
          <a:p>
            <a:pPr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任务名称</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计算机干预温度自动控制系统设计要求</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目标简述</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完成计算机干预下的温度自动控制系统</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具体功能</a:t>
            </a:r>
            <a:r>
              <a:rPr lang="en-US"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单片机系统启动后直接进入非工作状态，等待计算机发送开始自动工作命令。</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计算机系统发送开始工作命令，单片机系统进入自动工作状态。</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计算机系统发送非工作命令，单片机系统进入非工作状态，并等待计算机发送开始工作命令</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无论在开始工作还是在停止工作状态，单片机系统应该实时向计算机系统传递测控端目标接口的工作状态数据。</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单片机系统连接光电开关模块，该模块的功能为采集外部开关信号。代表是否有人通过。当检测到有人时，单片机系统连接继电器模块，该模块的功能为控制外部</a:t>
            </a:r>
            <a:r>
              <a:rPr lang="en-US" altLang="zh-CN" sz="1600" kern="100" dirty="0">
                <a:latin typeface="Times New Roman" panose="02020603050405020304" pitchFamily="18" charset="0"/>
              </a:rPr>
              <a:t>220V</a:t>
            </a:r>
            <a:r>
              <a:rPr lang="zh-CN" altLang="zh-CN" sz="1600" kern="100" dirty="0">
                <a:latin typeface="Times New Roman" panose="02020603050405020304" pitchFamily="18" charset="0"/>
              </a:rPr>
              <a:t>交流照明灯的亮与灭。</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单片机系统连接温度传感器模块，该模块的功能为采集外部温度信号。采集到了温度信号之后，匹配当前的内部检测温度信号，如果未超出范围则不做任何操作。当超出温度范围则启动继电器接通温度调节设备调节环境温度。</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在工作状态下接收计算机向系统发送的新的温度值，系统依据新的温度值重复</a:t>
            </a:r>
            <a:r>
              <a:rPr lang="en-US" altLang="zh-CN" sz="1600" kern="100" dirty="0">
                <a:latin typeface="Times New Roman" panose="02020603050405020304" pitchFamily="18" charset="0"/>
              </a:rPr>
              <a:t>6</a:t>
            </a:r>
            <a:r>
              <a:rPr lang="zh-CN" altLang="zh-CN" sz="1600" kern="100" dirty="0">
                <a:latin typeface="Times New Roman" panose="02020603050405020304" pitchFamily="18" charset="0"/>
              </a:rPr>
              <a:t>的工作。</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计算机与单片机系统通讯通过</a:t>
            </a:r>
            <a:r>
              <a:rPr lang="en-US" altLang="zh-CN" sz="1600" kern="100" dirty="0">
                <a:latin typeface="Times New Roman" panose="02020603050405020304" pitchFamily="18" charset="0"/>
              </a:rPr>
              <a:t>RS232</a:t>
            </a:r>
            <a:r>
              <a:rPr lang="zh-CN" altLang="zh-CN" sz="1600" kern="100" dirty="0">
                <a:latin typeface="Times New Roman" panose="02020603050405020304" pitchFamily="18" charset="0"/>
              </a:rPr>
              <a:t>来进行。</a:t>
            </a:r>
            <a:endParaRPr lang="zh-CN" altLang="zh-CN" sz="1200" kern="100" dirty="0">
              <a:latin typeface="Times New Roman" panose="02020603050405020304" pitchFamily="18" charset="0"/>
            </a:endParaRPr>
          </a:p>
          <a:p>
            <a:pPr marL="342900" lvl="0" indent="-342900" algn="just">
              <a:spcAft>
                <a:spcPts val="0"/>
              </a:spcAft>
              <a:buFont typeface="+mj-lt"/>
              <a:buAutoNum type="arabicPeriod"/>
            </a:pPr>
            <a:r>
              <a:rPr lang="zh-CN" altLang="zh-CN" sz="1600" kern="100" dirty="0">
                <a:latin typeface="Times New Roman" panose="02020603050405020304" pitchFamily="18" charset="0"/>
              </a:rPr>
              <a:t>命令协议格式：</a:t>
            </a:r>
            <a:endParaRPr lang="zh-CN" altLang="zh-CN" sz="1200" kern="100" dirty="0">
              <a:latin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603434910"/>
              </p:ext>
            </p:extLst>
          </p:nvPr>
        </p:nvGraphicFramePr>
        <p:xfrm>
          <a:off x="2318813" y="5775893"/>
          <a:ext cx="5029835" cy="914400"/>
        </p:xfrm>
        <a:graphic>
          <a:graphicData uri="http://schemas.openxmlformats.org/drawingml/2006/table">
            <a:tbl>
              <a:tblPr firstRow="1" firstCol="1" lastRow="1" lastCol="1" bandRow="1" bandCol="1">
                <a:tableStyleId>{5C22544A-7EE6-4342-B048-85BDC9FD1C3A}</a:tableStyleId>
              </a:tblPr>
              <a:tblGrid>
                <a:gridCol w="1051560"/>
                <a:gridCol w="835660"/>
                <a:gridCol w="1076325"/>
                <a:gridCol w="989965"/>
                <a:gridCol w="1076325"/>
              </a:tblGrid>
              <a:tr h="0">
                <a:tc>
                  <a:txBody>
                    <a:bodyPr/>
                    <a:lstStyle/>
                    <a:p>
                      <a:pPr algn="ctr">
                        <a:spcAft>
                          <a:spcPts val="0"/>
                        </a:spcAft>
                      </a:pPr>
                      <a:r>
                        <a:rPr lang="zh-CN" sz="1200" kern="0">
                          <a:effectLst/>
                        </a:rPr>
                        <a:t>协议字节顺序</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第一字节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第二字节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第三字节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第四字节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0">
                <a:tc>
                  <a:txBody>
                    <a:bodyPr/>
                    <a:lstStyle/>
                    <a:p>
                      <a:pPr algn="ctr">
                        <a:spcAft>
                          <a:spcPts val="0"/>
                        </a:spcAft>
                      </a:pPr>
                      <a:r>
                        <a:rPr lang="zh-CN" sz="1200" kern="0">
                          <a:effectLst/>
                        </a:rPr>
                        <a:t>协议格式含义</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数据头</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操作类型选择</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操作内容</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数据尾</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0">
                <a:tc>
                  <a:txBody>
                    <a:bodyPr/>
                    <a:lstStyle/>
                    <a:p>
                      <a:pPr algn="ctr">
                        <a:spcAft>
                          <a:spcPts val="0"/>
                        </a:spcAft>
                      </a:pPr>
                      <a:r>
                        <a:rPr lang="zh-CN" sz="1200" kern="0">
                          <a:effectLst/>
                        </a:rPr>
                        <a:t>系统开启</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0XAA</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0X55</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0">
                <a:tc>
                  <a:txBody>
                    <a:bodyPr/>
                    <a:lstStyle/>
                    <a:p>
                      <a:pPr algn="ctr">
                        <a:spcAft>
                          <a:spcPts val="0"/>
                        </a:spcAft>
                      </a:pPr>
                      <a:r>
                        <a:rPr lang="zh-CN" sz="1200" kern="0">
                          <a:effectLst/>
                        </a:rPr>
                        <a:t>系统关闭</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0XAA</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00</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0X55</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0">
                <a:tc>
                  <a:txBody>
                    <a:bodyPr/>
                    <a:lstStyle/>
                    <a:p>
                      <a:pPr algn="ctr">
                        <a:spcAft>
                          <a:spcPts val="0"/>
                        </a:spcAft>
                      </a:pPr>
                      <a:r>
                        <a:rPr lang="zh-CN" sz="1200" kern="0">
                          <a:effectLst/>
                        </a:rPr>
                        <a:t>更新温度</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0XAA</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02</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新温度</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dirty="0">
                          <a:effectLst/>
                        </a:rPr>
                        <a:t>0X55</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bl>
          </a:graphicData>
        </a:graphic>
      </p:graphicFrame>
    </p:spTree>
    <p:extLst>
      <p:ext uri="{BB962C8B-B14F-4D97-AF65-F5344CB8AC3E}">
        <p14:creationId xmlns:p14="http://schemas.microsoft.com/office/powerpoint/2010/main" val="2464629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a:t>
            </a:r>
            <a:r>
              <a:rPr lang="zh-CN" altLang="zh-CN" b="1" dirty="0"/>
              <a:t>简单计算机干预温度自控系统项目目标与项目规范</a:t>
            </a:r>
            <a:endParaRPr lang="zh-CN" altLang="en-US" dirty="0"/>
          </a:p>
        </p:txBody>
      </p:sp>
      <p:sp>
        <p:nvSpPr>
          <p:cNvPr id="4" name="矩形 3"/>
          <p:cNvSpPr/>
          <p:nvPr/>
        </p:nvSpPr>
        <p:spPr>
          <a:xfrm>
            <a:off x="6586330" y="2204787"/>
            <a:ext cx="5171662" cy="4585871"/>
          </a:xfrm>
          <a:prstGeom prst="rect">
            <a:avLst/>
          </a:prstGeom>
        </p:spPr>
        <p:txBody>
          <a:bodyPr wrap="square">
            <a:spAutoFit/>
          </a:bodyPr>
          <a:lstStyle/>
          <a:p>
            <a:pPr indent="266700" algn="just">
              <a:spcAft>
                <a:spcPts val="0"/>
              </a:spcAft>
            </a:pPr>
            <a:r>
              <a:rPr lang="en-US" altLang="zh-CN" sz="1400" kern="100" dirty="0" smtClean="0">
                <a:latin typeface="宋体" panose="02010600030101010101" pitchFamily="2" charset="-122"/>
                <a:cs typeface="宋体" panose="02010600030101010101" pitchFamily="2" charset="-122"/>
              </a:rPr>
              <a:t>9</a:t>
            </a:r>
            <a:r>
              <a:rPr lang="zh-CN" altLang="zh-CN" sz="1400" kern="100" dirty="0">
                <a:latin typeface="宋体" panose="02010600030101010101" pitchFamily="2" charset="-122"/>
                <a:cs typeface="宋体" panose="02010600030101010101" pitchFamily="2" charset="-122"/>
              </a:rPr>
              <a:t>、讲解用</a:t>
            </a:r>
            <a:r>
              <a:rPr lang="en-US" altLang="zh-CN" sz="1400" kern="100" dirty="0">
                <a:latin typeface="宋体" panose="02010600030101010101" pitchFamily="2" charset="-122"/>
                <a:cs typeface="宋体" panose="02010600030101010101" pitchFamily="2" charset="-122"/>
              </a:rPr>
              <a:t>PPT,</a:t>
            </a:r>
            <a:r>
              <a:rPr lang="zh-CN" altLang="zh-CN" sz="1400" kern="100" dirty="0">
                <a:latin typeface="宋体" panose="02010600030101010101" pitchFamily="2" charset="-122"/>
                <a:cs typeface="宋体" panose="02010600030101010101" pitchFamily="2" charset="-122"/>
              </a:rPr>
              <a:t>讲解用</a:t>
            </a:r>
            <a:r>
              <a:rPr lang="en-US" altLang="zh-CN" sz="1400" kern="100" dirty="0">
                <a:latin typeface="宋体" panose="02010600030101010101" pitchFamily="2" charset="-122"/>
                <a:cs typeface="宋体" panose="02010600030101010101" pitchFamily="2" charset="-122"/>
              </a:rPr>
              <a:t>PPT</a:t>
            </a:r>
            <a:r>
              <a:rPr lang="zh-CN" altLang="zh-CN" sz="1400" kern="100" dirty="0">
                <a:latin typeface="宋体" panose="02010600030101010101" pitchFamily="2" charset="-122"/>
                <a:cs typeface="宋体" panose="02010600030101010101" pitchFamily="2" charset="-122"/>
              </a:rPr>
              <a:t>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a:t>
            </a:r>
            <a:r>
              <a:rPr lang="zh-CN" altLang="zh-CN" sz="1400" kern="100" dirty="0">
                <a:latin typeface="宋体" panose="02010600030101010101" pitchFamily="2" charset="-122"/>
                <a:cs typeface="宋体" panose="02010600030101010101" pitchFamily="2" charset="-122"/>
              </a:rPr>
              <a:t>模块项目讲解文件</a:t>
            </a:r>
            <a:r>
              <a:rPr lang="en-US" altLang="zh-CN" sz="1400" kern="100" dirty="0">
                <a:latin typeface="宋体" panose="02010600030101010101" pitchFamily="2" charset="-122"/>
                <a:cs typeface="宋体" panose="02010600030101010101" pitchFamily="2" charset="-122"/>
              </a:rPr>
              <a:t>.PPT</a:t>
            </a:r>
            <a:endParaRPr lang="zh-CN" altLang="zh-CN" sz="1100" kern="100" dirty="0">
              <a:latin typeface="宋体" panose="02010600030101010101" pitchFamily="2" charset="-122"/>
              <a:cs typeface="Courier New" panose="02070309020205020404" pitchFamily="49" charset="0"/>
            </a:endParaRPr>
          </a:p>
          <a:p>
            <a:pPr indent="228600" algn="just">
              <a:spcAft>
                <a:spcPts val="0"/>
              </a:spcAft>
            </a:pPr>
            <a:r>
              <a:rPr lang="en-US" altLang="zh-CN" sz="1400" kern="100" dirty="0">
                <a:latin typeface="宋体" panose="02010600030101010101" pitchFamily="2" charset="-122"/>
                <a:cs typeface="宋体" panose="02010600030101010101" pitchFamily="2" charset="-122"/>
              </a:rPr>
              <a:t>10</a:t>
            </a:r>
            <a:r>
              <a:rPr lang="zh-CN" altLang="zh-CN" sz="1400" kern="100" dirty="0">
                <a:latin typeface="宋体" panose="02010600030101010101" pitchFamily="2" charset="-122"/>
                <a:cs typeface="宋体" panose="02010600030101010101" pitchFamily="2" charset="-122"/>
              </a:rPr>
              <a:t>、全部文档资料整理打包</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文件名为：</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400" kern="100" dirty="0">
                <a:latin typeface="宋体" panose="02010600030101010101" pitchFamily="2" charset="-122"/>
                <a:cs typeface="宋体" panose="02010600030101010101" pitchFamily="2" charset="-122"/>
              </a:rPr>
              <a:t>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r>
              <a:rPr lang="en-US" altLang="zh-CN" sz="1400" kern="100" dirty="0">
                <a:latin typeface="宋体" panose="02010600030101010101" pitchFamily="2" charset="-122"/>
                <a:cs typeface="宋体" panose="02010600030101010101" pitchFamily="2" charset="-122"/>
              </a:rPr>
              <a:t>.rar</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r>
              <a:rPr lang="en-US" altLang="zh-CN" sz="1400" kern="100" dirty="0">
                <a:latin typeface="宋体" panose="02010600030101010101" pitchFamily="2" charset="-122"/>
                <a:cs typeface="宋体" panose="02010600030101010101" pitchFamily="2" charset="-122"/>
              </a:rPr>
              <a:t>.rar</a:t>
            </a:r>
            <a:r>
              <a:rPr lang="zh-CN" altLang="zh-CN" sz="1400" kern="100" dirty="0">
                <a:latin typeface="宋体" panose="02010600030101010101" pitchFamily="2" charset="-122"/>
                <a:cs typeface="宋体" panose="02010600030101010101" pitchFamily="2" charset="-122"/>
              </a:rPr>
              <a:t>打包文件目录列表：</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算法文档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程序流程图</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XXX.C				</a:t>
            </a:r>
            <a:endParaRPr lang="zh-CN" altLang="zh-CN" sz="1100" kern="100" dirty="0">
              <a:latin typeface="宋体" panose="02010600030101010101" pitchFamily="2" charset="-122"/>
              <a:cs typeface="Courier New" panose="02070309020205020404" pitchFamily="49" charset="0"/>
            </a:endParaRPr>
          </a:p>
          <a:p>
            <a:pPr marL="533400" indent="2286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源代码需要达到如下要求：</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源代码中最上面一行加一个注释，写上：序号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3</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源代码关键位置给出注释</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4</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函数的开始处写上注释</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5</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软件测试文档</a:t>
            </a:r>
            <a:r>
              <a:rPr lang="en-US" altLang="zh-CN" sz="1400" kern="100" dirty="0">
                <a:latin typeface="宋体" panose="02010600030101010101" pitchFamily="2" charset="-122"/>
                <a:cs typeface="宋体" panose="02010600030101010101" pitchFamily="2" charset="-122"/>
              </a:rPr>
              <a:t>.DOC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功能说明书</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原理图与</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文件</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问题文档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模块项目讲解文件</a:t>
            </a:r>
            <a:r>
              <a:rPr lang="en-US" altLang="zh-CN" sz="1400" kern="100" dirty="0">
                <a:latin typeface="宋体" panose="02010600030101010101" pitchFamily="2" charset="-122"/>
                <a:cs typeface="宋体" panose="02010600030101010101" pitchFamily="2" charset="-122"/>
              </a:rPr>
              <a:t>.PPT</a:t>
            </a:r>
            <a:endParaRPr lang="zh-CN" altLang="zh-CN" sz="1100" kern="100" dirty="0">
              <a:latin typeface="宋体" panose="02010600030101010101" pitchFamily="2" charset="-122"/>
              <a:cs typeface="Courier New" panose="02070309020205020404" pitchFamily="49" charset="0"/>
            </a:endParaRPr>
          </a:p>
        </p:txBody>
      </p:sp>
      <p:sp>
        <p:nvSpPr>
          <p:cNvPr id="5" name="矩形 4"/>
          <p:cNvSpPr/>
          <p:nvPr/>
        </p:nvSpPr>
        <p:spPr>
          <a:xfrm>
            <a:off x="152400" y="1998971"/>
            <a:ext cx="6096000" cy="4739759"/>
          </a:xfrm>
          <a:prstGeom prst="rect">
            <a:avLst/>
          </a:prstGeom>
        </p:spPr>
        <p:txBody>
          <a:bodyPr>
            <a:spAutoFit/>
          </a:bodyPr>
          <a:lstStyle/>
          <a:p>
            <a:pPr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要求</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、必须写出算法文档（中文、伪代码均可）</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zh-CN" altLang="zh-CN" sz="1400" kern="100" dirty="0">
                <a:latin typeface="宋体" panose="02010600030101010101" pitchFamily="2" charset="-122"/>
                <a:cs typeface="宋体" panose="02010600030101010101" pitchFamily="2" charset="-122"/>
              </a:rPr>
              <a:t>主程序一个算法</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zh-CN" altLang="zh-CN" sz="1400" kern="100" dirty="0">
                <a:latin typeface="宋体" panose="02010600030101010101" pitchFamily="2" charset="-122"/>
                <a:cs typeface="宋体" panose="02010600030101010101" pitchFamily="2" charset="-122"/>
              </a:rPr>
              <a:t>每个子程序（函数）各自一个算法</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2</a:t>
            </a:r>
            <a:r>
              <a:rPr lang="zh-CN" altLang="zh-CN" sz="1400" kern="100" dirty="0">
                <a:latin typeface="宋体" panose="02010600030101010101" pitchFamily="2" charset="-122"/>
                <a:cs typeface="宋体" panose="02010600030101010101" pitchFamily="2" charset="-122"/>
              </a:rPr>
              <a:t>、必须画出程序流程图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主程序一个程序流程图</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每个子程序（函数）各自一个程序流程图</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zh-CN" altLang="zh-CN" sz="1400" kern="100" dirty="0">
                <a:latin typeface="宋体" panose="02010600030101010101" pitchFamily="2" charset="-122"/>
                <a:cs typeface="宋体" panose="02010600030101010101" pitchFamily="2" charset="-122"/>
              </a:rPr>
              <a:t>源代码上交与注释规范。</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硬件测试文档上交文件名为：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5</a:t>
            </a:r>
            <a:r>
              <a:rPr lang="zh-CN" altLang="zh-CN" sz="1400" kern="100" dirty="0">
                <a:latin typeface="宋体" panose="02010600030101010101" pitchFamily="2" charset="-122"/>
                <a:cs typeface="宋体" panose="02010600030101010101" pitchFamily="2" charset="-122"/>
              </a:rPr>
              <a:t>、必须给出软件代码测试的测试用例表格</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软件代码测试文档上交文件名为：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软件测试文档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6</a:t>
            </a:r>
            <a:r>
              <a:rPr lang="zh-CN" altLang="zh-CN" sz="1400" kern="100" dirty="0">
                <a:latin typeface="宋体" panose="02010600030101010101" pitchFamily="2" charset="-122"/>
                <a:cs typeface="宋体" panose="02010600030101010101" pitchFamily="2" charset="-122"/>
              </a:rPr>
              <a:t>、必须给出实体系统功能的功能说明书</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功能说明书上交文件名为：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功能说明书</a:t>
            </a:r>
            <a:r>
              <a:rPr lang="en-US" altLang="zh-CN" sz="1400" kern="100" dirty="0">
                <a:latin typeface="宋体" panose="02010600030101010101" pitchFamily="2" charset="-122"/>
                <a:cs typeface="宋体" panose="02010600030101010101" pitchFamily="2" charset="-122"/>
              </a:rPr>
              <a:t>.DOC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7</a:t>
            </a:r>
            <a:r>
              <a:rPr lang="zh-CN" altLang="zh-CN" sz="1400" kern="100" dirty="0">
                <a:latin typeface="宋体" panose="02010600030101010101" pitchFamily="2" charset="-122"/>
                <a:cs typeface="宋体" panose="02010600030101010101" pitchFamily="2" charset="-122"/>
              </a:rPr>
              <a:t>、原理图、</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文档。原理图与</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文档依照要求完成即可。</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8</a:t>
            </a:r>
            <a:r>
              <a:rPr lang="zh-CN" altLang="zh-CN" sz="1400" kern="100" dirty="0">
                <a:latin typeface="宋体" panose="02010600030101010101" pitchFamily="2" charset="-122"/>
                <a:cs typeface="宋体" panose="02010600030101010101" pitchFamily="2" charset="-122"/>
              </a:rPr>
              <a:t>、本项目完成过程中的问题文档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上交文件名为：</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400" kern="100" dirty="0">
                <a:latin typeface="宋体" panose="02010600030101010101" pitchFamily="2" charset="-122"/>
                <a:cs typeface="宋体" panose="02010600030101010101" pitchFamily="2" charset="-122"/>
              </a:rPr>
              <a:t>问题文档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35889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a:t>
            </a:r>
            <a:r>
              <a:rPr lang="zh-CN" altLang="zh-CN" b="1" dirty="0" smtClean="0"/>
              <a:t>现</a:t>
            </a:r>
            <a:endParaRPr lang="zh-CN" altLang="en-US" dirty="0"/>
          </a:p>
        </p:txBody>
      </p:sp>
      <p:sp>
        <p:nvSpPr>
          <p:cNvPr id="3" name="内容占位符 2"/>
          <p:cNvSpPr>
            <a:spLocks noGrp="1"/>
          </p:cNvSpPr>
          <p:nvPr>
            <p:ph idx="1"/>
          </p:nvPr>
        </p:nvSpPr>
        <p:spPr/>
        <p:txBody>
          <a:bodyPr/>
          <a:lstStyle/>
          <a:p>
            <a:r>
              <a:rPr lang="zh-CN" altLang="zh-CN" dirty="0"/>
              <a:t>确定需要连接</a:t>
            </a:r>
            <a:r>
              <a:rPr lang="zh-CN" altLang="zh-CN" dirty="0" smtClean="0"/>
              <a:t>的</a:t>
            </a:r>
            <a:r>
              <a:rPr lang="zh-CN" altLang="en-US" dirty="0" smtClean="0"/>
              <a:t>关键连接方式</a:t>
            </a:r>
            <a:r>
              <a:rPr lang="zh-CN" altLang="zh-CN" dirty="0" smtClean="0"/>
              <a:t>：</a:t>
            </a:r>
            <a:endParaRPr lang="zh-CN" altLang="zh-CN" dirty="0"/>
          </a:p>
          <a:p>
            <a:pPr marL="0" lvl="0" indent="0">
              <a:buNone/>
            </a:pPr>
            <a:r>
              <a:rPr lang="en-US" altLang="zh-CN" dirty="0" smtClean="0"/>
              <a:t>	</a:t>
            </a:r>
            <a:r>
              <a:rPr lang="zh-CN" altLang="zh-CN" dirty="0" smtClean="0"/>
              <a:t>计</a:t>
            </a:r>
            <a:r>
              <a:rPr lang="zh-CN" altLang="zh-CN" dirty="0"/>
              <a:t>算机与通讯模块的连接方式</a:t>
            </a:r>
          </a:p>
          <a:p>
            <a:pPr marL="0" lvl="0" indent="0">
              <a:buNone/>
            </a:pPr>
            <a:r>
              <a:rPr lang="en-US" altLang="zh-CN" dirty="0" smtClean="0"/>
              <a:t>	</a:t>
            </a:r>
            <a:r>
              <a:rPr lang="zh-CN" altLang="zh-CN" dirty="0" smtClean="0"/>
              <a:t>单</a:t>
            </a:r>
            <a:r>
              <a:rPr lang="zh-CN" altLang="zh-CN" dirty="0"/>
              <a:t>片机板与通讯模块的连接方式</a:t>
            </a:r>
          </a:p>
          <a:p>
            <a:pPr marL="0" lvl="0" indent="0">
              <a:buNone/>
            </a:pPr>
            <a:r>
              <a:rPr lang="en-US" altLang="zh-CN" dirty="0" smtClean="0"/>
              <a:t>	</a:t>
            </a:r>
            <a:r>
              <a:rPr lang="zh-CN" altLang="zh-CN" dirty="0" smtClean="0"/>
              <a:t>单</a:t>
            </a:r>
            <a:r>
              <a:rPr lang="zh-CN" altLang="zh-CN" dirty="0"/>
              <a:t>片机板与继电器模块的连接方式</a:t>
            </a:r>
          </a:p>
          <a:p>
            <a:pPr marL="0" lvl="0" indent="0">
              <a:buNone/>
            </a:pPr>
            <a:r>
              <a:rPr lang="en-US" altLang="zh-CN" dirty="0" smtClean="0"/>
              <a:t>	</a:t>
            </a:r>
            <a:r>
              <a:rPr lang="zh-CN" altLang="zh-CN" dirty="0" smtClean="0"/>
              <a:t>单</a:t>
            </a:r>
            <a:r>
              <a:rPr lang="zh-CN" altLang="zh-CN" dirty="0"/>
              <a:t>片机板与光电传感器模块的连接方式</a:t>
            </a:r>
          </a:p>
          <a:p>
            <a:pPr marL="0" lvl="0" indent="0">
              <a:buNone/>
            </a:pPr>
            <a:r>
              <a:rPr lang="en-US" altLang="zh-CN" dirty="0" smtClean="0"/>
              <a:t>	</a:t>
            </a:r>
            <a:r>
              <a:rPr lang="zh-CN" altLang="zh-CN" dirty="0" smtClean="0"/>
              <a:t>单</a:t>
            </a:r>
            <a:r>
              <a:rPr lang="zh-CN" altLang="zh-CN" dirty="0"/>
              <a:t>片机板与温度传感器模块的连接方式</a:t>
            </a:r>
          </a:p>
          <a:p>
            <a:pPr marL="0" lvl="0" indent="0">
              <a:buNone/>
            </a:pPr>
            <a:r>
              <a:rPr lang="en-US" altLang="zh-CN" dirty="0" smtClean="0"/>
              <a:t>	</a:t>
            </a:r>
            <a:r>
              <a:rPr lang="zh-CN" altLang="zh-CN" dirty="0" smtClean="0"/>
              <a:t>继</a:t>
            </a:r>
            <a:r>
              <a:rPr lang="zh-CN" altLang="zh-CN" dirty="0"/>
              <a:t>电器模块与外部受控的市电电路部分的连接方式</a:t>
            </a:r>
          </a:p>
          <a:p>
            <a:pPr marL="0" lvl="0" indent="0">
              <a:buNone/>
            </a:pPr>
            <a:r>
              <a:rPr lang="en-US" altLang="zh-CN" dirty="0" smtClean="0"/>
              <a:t>	</a:t>
            </a:r>
            <a:r>
              <a:rPr lang="zh-CN" altLang="zh-CN" dirty="0" smtClean="0"/>
              <a:t>继</a:t>
            </a:r>
            <a:r>
              <a:rPr lang="zh-CN" altLang="zh-CN" dirty="0"/>
              <a:t>电器模块与外部受控的温度调节电路部分的连接方式</a:t>
            </a:r>
          </a:p>
          <a:p>
            <a:endParaRPr lang="zh-CN" altLang="en-US" dirty="0"/>
          </a:p>
        </p:txBody>
      </p:sp>
    </p:spTree>
    <p:extLst>
      <p:ext uri="{BB962C8B-B14F-4D97-AF65-F5344CB8AC3E}">
        <p14:creationId xmlns:p14="http://schemas.microsoft.com/office/powerpoint/2010/main" val="298153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计算机与通讯模块的连接方式</a:t>
            </a:r>
          </a:p>
          <a:p>
            <a:endParaRPr lang="zh-CN" altLang="en-US" dirty="0"/>
          </a:p>
        </p:txBody>
      </p:sp>
      <p:pic>
        <p:nvPicPr>
          <p:cNvPr id="4" name="图片 3"/>
          <p:cNvPicPr/>
          <p:nvPr/>
        </p:nvPicPr>
        <p:blipFill>
          <a:blip r:embed="rId2"/>
          <a:stretch>
            <a:fillRect/>
          </a:stretch>
        </p:blipFill>
        <p:spPr>
          <a:xfrm>
            <a:off x="1205533" y="2905919"/>
            <a:ext cx="8405606" cy="3271044"/>
          </a:xfrm>
          <a:prstGeom prst="rect">
            <a:avLst/>
          </a:prstGeom>
        </p:spPr>
      </p:pic>
    </p:spTree>
    <p:extLst>
      <p:ext uri="{BB962C8B-B14F-4D97-AF65-F5344CB8AC3E}">
        <p14:creationId xmlns:p14="http://schemas.microsoft.com/office/powerpoint/2010/main" val="3801505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单片机板与通讯模块的连接方式</a:t>
            </a:r>
          </a:p>
          <a:p>
            <a:endParaRPr lang="zh-CN" altLang="en-US" dirty="0"/>
          </a:p>
        </p:txBody>
      </p:sp>
      <p:pic>
        <p:nvPicPr>
          <p:cNvPr id="4" name="图片 3"/>
          <p:cNvPicPr/>
          <p:nvPr/>
        </p:nvPicPr>
        <p:blipFill>
          <a:blip r:embed="rId2"/>
          <a:stretch>
            <a:fillRect/>
          </a:stretch>
        </p:blipFill>
        <p:spPr>
          <a:xfrm>
            <a:off x="1550531" y="2898298"/>
            <a:ext cx="8925311" cy="3591953"/>
          </a:xfrm>
          <a:prstGeom prst="rect">
            <a:avLst/>
          </a:prstGeom>
        </p:spPr>
      </p:pic>
    </p:spTree>
    <p:extLst>
      <p:ext uri="{BB962C8B-B14F-4D97-AF65-F5344CB8AC3E}">
        <p14:creationId xmlns:p14="http://schemas.microsoft.com/office/powerpoint/2010/main" val="3741620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单片机板与继电器模块的连接方式</a:t>
            </a:r>
          </a:p>
          <a:p>
            <a:endParaRPr lang="en-US" altLang="zh-CN" b="1" dirty="0" smtClean="0"/>
          </a:p>
          <a:p>
            <a:endParaRPr lang="zh-CN" altLang="en-US" dirty="0"/>
          </a:p>
        </p:txBody>
      </p:sp>
      <p:pic>
        <p:nvPicPr>
          <p:cNvPr id="4" name="图片 3"/>
          <p:cNvPicPr/>
          <p:nvPr/>
        </p:nvPicPr>
        <p:blipFill>
          <a:blip r:embed="rId2"/>
          <a:stretch>
            <a:fillRect/>
          </a:stretch>
        </p:blipFill>
        <p:spPr>
          <a:xfrm>
            <a:off x="1570411" y="3081145"/>
            <a:ext cx="9322876" cy="3095818"/>
          </a:xfrm>
          <a:prstGeom prst="rect">
            <a:avLst/>
          </a:prstGeom>
        </p:spPr>
      </p:pic>
    </p:spTree>
    <p:extLst>
      <p:ext uri="{BB962C8B-B14F-4D97-AF65-F5344CB8AC3E}">
        <p14:creationId xmlns:p14="http://schemas.microsoft.com/office/powerpoint/2010/main" val="336392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单片机板与光电传感器模块的连接方式</a:t>
            </a:r>
          </a:p>
          <a:p>
            <a:endParaRPr lang="en-US" altLang="zh-CN" b="1" dirty="0" smtClean="0"/>
          </a:p>
          <a:p>
            <a:endParaRPr lang="zh-CN" altLang="en-US" dirty="0"/>
          </a:p>
        </p:txBody>
      </p:sp>
      <p:pic>
        <p:nvPicPr>
          <p:cNvPr id="4" name="图片 3"/>
          <p:cNvPicPr/>
          <p:nvPr/>
        </p:nvPicPr>
        <p:blipFill>
          <a:blip r:embed="rId2"/>
          <a:stretch>
            <a:fillRect/>
          </a:stretch>
        </p:blipFill>
        <p:spPr>
          <a:xfrm>
            <a:off x="1251100" y="3037716"/>
            <a:ext cx="9522917" cy="3139247"/>
          </a:xfrm>
          <a:prstGeom prst="rect">
            <a:avLst/>
          </a:prstGeom>
        </p:spPr>
      </p:pic>
    </p:spTree>
    <p:extLst>
      <p:ext uri="{BB962C8B-B14F-4D97-AF65-F5344CB8AC3E}">
        <p14:creationId xmlns:p14="http://schemas.microsoft.com/office/powerpoint/2010/main" val="4079383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单片机板与温度传感器模块的连接方式</a:t>
            </a:r>
          </a:p>
          <a:p>
            <a:endParaRPr lang="en-US" altLang="zh-CN" b="1" dirty="0" smtClean="0"/>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838670190"/>
              </p:ext>
            </p:extLst>
          </p:nvPr>
        </p:nvGraphicFramePr>
        <p:xfrm>
          <a:off x="370923" y="3074366"/>
          <a:ext cx="5895244" cy="2998443"/>
        </p:xfrm>
        <a:graphic>
          <a:graphicData uri="http://schemas.openxmlformats.org/presentationml/2006/ole">
            <mc:AlternateContent xmlns:mc="http://schemas.openxmlformats.org/markup-compatibility/2006">
              <mc:Choice xmlns:v="urn:schemas-microsoft-com:vml" Requires="v">
                <p:oleObj spid="_x0000_s5127" name="Visio" r:id="rId3" imgW="4394150" imgH="2244796" progId="Visio.Drawing.15">
                  <p:embed/>
                </p:oleObj>
              </mc:Choice>
              <mc:Fallback>
                <p:oleObj name="Visio" r:id="rId3" imgW="4394150" imgH="2244796"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923" y="3074366"/>
                        <a:ext cx="5895244" cy="2998443"/>
                      </a:xfrm>
                      <a:prstGeom prst="rect">
                        <a:avLst/>
                      </a:prstGeom>
                      <a:noFill/>
                    </p:spPr>
                  </p:pic>
                </p:oleObj>
              </mc:Fallback>
            </mc:AlternateContent>
          </a:graphicData>
        </a:graphic>
      </p:graphicFrame>
      <p:pic>
        <p:nvPicPr>
          <p:cNvPr id="5" name="图片 4"/>
          <p:cNvPicPr/>
          <p:nvPr/>
        </p:nvPicPr>
        <p:blipFill>
          <a:blip r:embed="rId5"/>
          <a:stretch>
            <a:fillRect/>
          </a:stretch>
        </p:blipFill>
        <p:spPr>
          <a:xfrm>
            <a:off x="6733444" y="3074366"/>
            <a:ext cx="4730350" cy="2975748"/>
          </a:xfrm>
          <a:prstGeom prst="rect">
            <a:avLst/>
          </a:prstGeom>
        </p:spPr>
      </p:pic>
    </p:spTree>
    <p:extLst>
      <p:ext uri="{BB962C8B-B14F-4D97-AF65-F5344CB8AC3E}">
        <p14:creationId xmlns:p14="http://schemas.microsoft.com/office/powerpoint/2010/main" val="418459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继电器模块与外部受控的市电电路部分的连接方式</a:t>
            </a:r>
          </a:p>
          <a:p>
            <a:endParaRPr lang="en-US" altLang="zh-CN" b="1" dirty="0" smtClean="0"/>
          </a:p>
          <a:p>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4231806621"/>
              </p:ext>
            </p:extLst>
          </p:nvPr>
        </p:nvGraphicFramePr>
        <p:xfrm>
          <a:off x="4258711" y="3200793"/>
          <a:ext cx="2907402" cy="3111107"/>
        </p:xfrm>
        <a:graphic>
          <a:graphicData uri="http://schemas.openxmlformats.org/presentationml/2006/ole">
            <mc:AlternateContent xmlns:mc="http://schemas.openxmlformats.org/markup-compatibility/2006">
              <mc:Choice xmlns:v="urn:schemas-microsoft-com:vml" Requires="v">
                <p:oleObj spid="_x0000_s6151" name="Visio" r:id="rId3" imgW="2165817" imgH="2321049" progId="Visio.Drawing.15">
                  <p:embed/>
                </p:oleObj>
              </mc:Choice>
              <mc:Fallback>
                <p:oleObj name="Visio" r:id="rId3" imgW="2165817" imgH="2321049"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8711" y="3200793"/>
                        <a:ext cx="2907402" cy="3111107"/>
                      </a:xfrm>
                      <a:prstGeom prst="rect">
                        <a:avLst/>
                      </a:prstGeom>
                      <a:noFill/>
                    </p:spPr>
                  </p:pic>
                </p:oleObj>
              </mc:Fallback>
            </mc:AlternateContent>
          </a:graphicData>
        </a:graphic>
      </p:graphicFrame>
    </p:spTree>
    <p:extLst>
      <p:ext uri="{BB962C8B-B14F-4D97-AF65-F5344CB8AC3E}">
        <p14:creationId xmlns:p14="http://schemas.microsoft.com/office/powerpoint/2010/main" val="2975171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11.3.1</a:t>
            </a:r>
            <a:r>
              <a:rPr lang="zh-CN" altLang="zh-CN" b="1" dirty="0" smtClean="0"/>
              <a:t>接</a:t>
            </a:r>
            <a:r>
              <a:rPr lang="zh-CN" altLang="zh-CN" b="1" dirty="0"/>
              <a:t>口设计与实</a:t>
            </a:r>
            <a:r>
              <a:rPr lang="zh-CN" altLang="zh-CN" b="1" dirty="0" smtClean="0"/>
              <a:t>现</a:t>
            </a:r>
            <a:endParaRPr lang="en-US" altLang="zh-CN" b="1" dirty="0" smtClean="0"/>
          </a:p>
          <a:p>
            <a:r>
              <a:rPr lang="zh-CN" altLang="zh-CN" dirty="0"/>
              <a:t>继电器模块与外部受控的温度调节电路部分的连接方式</a:t>
            </a:r>
          </a:p>
          <a:p>
            <a:endParaRPr lang="en-US" altLang="zh-CN" b="1" dirty="0" smtClean="0"/>
          </a:p>
          <a:p>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2964936063"/>
              </p:ext>
            </p:extLst>
          </p:nvPr>
        </p:nvGraphicFramePr>
        <p:xfrm>
          <a:off x="838200" y="3135589"/>
          <a:ext cx="10219815" cy="2808011"/>
        </p:xfrm>
        <a:graphic>
          <a:graphicData uri="http://schemas.openxmlformats.org/presentationml/2006/ole">
            <mc:AlternateContent xmlns:mc="http://schemas.openxmlformats.org/markup-compatibility/2006">
              <mc:Choice xmlns:v="urn:schemas-microsoft-com:vml" Requires="v">
                <p:oleObj spid="_x0000_s7175" name="Visio" r:id="rId3" imgW="3582508" imgH="999565" progId="Visio.Drawing.15">
                  <p:embed/>
                </p:oleObj>
              </mc:Choice>
              <mc:Fallback>
                <p:oleObj name="Visio" r:id="rId3" imgW="3582508" imgH="999565"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135589"/>
                        <a:ext cx="10219815" cy="2808011"/>
                      </a:xfrm>
                      <a:prstGeom prst="rect">
                        <a:avLst/>
                      </a:prstGeom>
                      <a:noFill/>
                    </p:spPr>
                  </p:pic>
                </p:oleObj>
              </mc:Fallback>
            </mc:AlternateContent>
          </a:graphicData>
        </a:graphic>
      </p:graphicFrame>
    </p:spTree>
    <p:extLst>
      <p:ext uri="{BB962C8B-B14F-4D97-AF65-F5344CB8AC3E}">
        <p14:creationId xmlns:p14="http://schemas.microsoft.com/office/powerpoint/2010/main" val="183280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306638"/>
            <a:ext cx="9144000" cy="1655762"/>
          </a:xfrm>
        </p:spPr>
        <p:txBody>
          <a:bodyPr>
            <a:noAutofit/>
          </a:bodyPr>
          <a:lstStyle/>
          <a:p>
            <a:pPr>
              <a:lnSpc>
                <a:spcPct val="150000"/>
              </a:lnSpc>
            </a:pPr>
            <a:r>
              <a:rPr lang="zh-CN" altLang="zh-CN" sz="3600" b="1" dirty="0"/>
              <a:t>第十一章：基本计算机干预温度自控系统</a:t>
            </a:r>
            <a:r>
              <a:rPr lang="zh-CN" altLang="zh-CN" sz="3600" b="1" dirty="0" smtClean="0"/>
              <a:t>的</a:t>
            </a:r>
            <a:endParaRPr lang="en-US" altLang="zh-CN" sz="3600" b="1" dirty="0" smtClean="0"/>
          </a:p>
          <a:p>
            <a:pPr>
              <a:lnSpc>
                <a:spcPct val="150000"/>
              </a:lnSpc>
            </a:pPr>
            <a:r>
              <a:rPr lang="zh-CN" altLang="zh-CN" sz="3600" b="1" dirty="0" smtClean="0"/>
              <a:t>设计</a:t>
            </a:r>
            <a:r>
              <a:rPr lang="zh-CN" altLang="zh-CN" sz="3600" b="1" dirty="0"/>
              <a:t>与实</a:t>
            </a:r>
            <a:r>
              <a:rPr lang="zh-CN" altLang="zh-CN" sz="3600" b="1" dirty="0" smtClean="0"/>
              <a:t>现</a:t>
            </a:r>
            <a:endParaRPr lang="zh-CN" altLang="zh-CN" sz="3600" b="1" dirty="0"/>
          </a:p>
        </p:txBody>
      </p:sp>
    </p:spTree>
    <p:extLst>
      <p:ext uri="{BB962C8B-B14F-4D97-AF65-F5344CB8AC3E}">
        <p14:creationId xmlns:p14="http://schemas.microsoft.com/office/powerpoint/2010/main" val="3943682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dirty="0" smtClean="0"/>
              <a:t>11.3.2</a:t>
            </a:r>
            <a:r>
              <a:rPr lang="zh-CN" altLang="en-US" dirty="0" smtClean="0"/>
              <a:t>硬件测试</a:t>
            </a:r>
            <a:endParaRPr lang="en-US" altLang="zh-CN" dirty="0" smtClean="0"/>
          </a:p>
          <a:p>
            <a:pPr marL="0" indent="0">
              <a:buNone/>
            </a:pPr>
            <a:r>
              <a:rPr lang="zh-CN" altLang="en-US" dirty="0" smtClean="0"/>
              <a:t>全部安装完毕之后的实物图</a:t>
            </a:r>
            <a:endParaRPr lang="en-US" altLang="zh-CN" dirty="0" smtClean="0"/>
          </a:p>
          <a:p>
            <a:pPr marL="0" indent="0">
              <a:buNone/>
            </a:pPr>
            <a:endParaRPr lang="zh-CN" altLang="en-US" dirty="0"/>
          </a:p>
        </p:txBody>
      </p:sp>
      <p:pic>
        <p:nvPicPr>
          <p:cNvPr id="4" name="图片 3"/>
          <p:cNvPicPr/>
          <p:nvPr/>
        </p:nvPicPr>
        <p:blipFill>
          <a:blip r:embed="rId2"/>
          <a:stretch>
            <a:fillRect/>
          </a:stretch>
        </p:blipFill>
        <p:spPr>
          <a:xfrm>
            <a:off x="2739542" y="2778041"/>
            <a:ext cx="6424336" cy="3871237"/>
          </a:xfrm>
          <a:prstGeom prst="rect">
            <a:avLst/>
          </a:prstGeom>
        </p:spPr>
      </p:pic>
    </p:spTree>
    <p:extLst>
      <p:ext uri="{BB962C8B-B14F-4D97-AF65-F5344CB8AC3E}">
        <p14:creationId xmlns:p14="http://schemas.microsoft.com/office/powerpoint/2010/main" val="735518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a:t>
            </a:r>
            <a:r>
              <a:rPr lang="zh-CN" altLang="zh-CN" b="1" dirty="0" smtClean="0"/>
              <a:t>现</a:t>
            </a:r>
            <a:endParaRPr lang="zh-CN" altLang="en-US" dirty="0"/>
          </a:p>
        </p:txBody>
      </p:sp>
      <p:sp>
        <p:nvSpPr>
          <p:cNvPr id="3" name="内容占位符 2"/>
          <p:cNvSpPr>
            <a:spLocks noGrp="1"/>
          </p:cNvSpPr>
          <p:nvPr>
            <p:ph idx="1"/>
          </p:nvPr>
        </p:nvSpPr>
        <p:spPr>
          <a:xfrm>
            <a:off x="0" y="1461052"/>
            <a:ext cx="11926957" cy="5247861"/>
          </a:xfrm>
        </p:spPr>
        <p:txBody>
          <a:bodyPr>
            <a:normAutofit fontScale="77500" lnSpcReduction="20000"/>
          </a:bodyPr>
          <a:lstStyle/>
          <a:p>
            <a:r>
              <a:rPr lang="zh-CN" altLang="zh-CN" dirty="0"/>
              <a:t>关键需求</a:t>
            </a:r>
            <a:r>
              <a:rPr lang="zh-CN" altLang="zh-CN" dirty="0" smtClean="0"/>
              <a:t>点</a:t>
            </a:r>
            <a:r>
              <a:rPr lang="zh-CN" altLang="en-US" dirty="0" smtClean="0"/>
              <a:t>分析</a:t>
            </a:r>
            <a:r>
              <a:rPr lang="zh-CN" altLang="zh-CN" dirty="0" smtClean="0"/>
              <a:t>：</a:t>
            </a:r>
            <a:endParaRPr lang="zh-CN" altLang="zh-CN" dirty="0"/>
          </a:p>
          <a:p>
            <a:pPr lvl="0"/>
            <a:r>
              <a:rPr lang="zh-CN" altLang="zh-CN" dirty="0"/>
              <a:t>单片机系统启动后直接进入非工作状态，等待计算机发送开始自动工作命令。</a:t>
            </a:r>
          </a:p>
          <a:p>
            <a:pPr lvl="0"/>
            <a:r>
              <a:rPr lang="zh-CN" altLang="zh-CN" dirty="0"/>
              <a:t>计算机系统发送开始工作命令，单片机系统进入自动工作状态。</a:t>
            </a:r>
          </a:p>
          <a:p>
            <a:pPr lvl="0"/>
            <a:r>
              <a:rPr lang="zh-CN" altLang="zh-CN" dirty="0"/>
              <a:t>计算机系统发送停止工作命令，单片机系统进入非工作状态，并等待计算机发送开始工作命令</a:t>
            </a:r>
          </a:p>
          <a:p>
            <a:pPr lvl="0"/>
            <a:r>
              <a:rPr lang="zh-CN" altLang="zh-CN" dirty="0"/>
              <a:t>无论在开始工作还是在非工作状态，单片机系统应该实时向计算机系统传递测控端目标接口的工作状态数据。</a:t>
            </a:r>
          </a:p>
          <a:p>
            <a:pPr lvl="0"/>
            <a:r>
              <a:rPr lang="zh-CN" altLang="zh-CN" dirty="0"/>
              <a:t>单片机系统连接光电开关模块，该模块的功能为采集外部开关信号。代表是否有人通过。</a:t>
            </a:r>
          </a:p>
          <a:p>
            <a:pPr lvl="0"/>
            <a:r>
              <a:rPr lang="zh-CN" altLang="zh-CN" dirty="0"/>
              <a:t>单片机系统连接继电器模块，该模块的功能为控制外部</a:t>
            </a:r>
            <a:r>
              <a:rPr lang="en-US" altLang="zh-CN" dirty="0"/>
              <a:t>220V</a:t>
            </a:r>
            <a:r>
              <a:rPr lang="zh-CN" altLang="zh-CN" dirty="0"/>
              <a:t>交流照明灯的亮与灭。</a:t>
            </a:r>
          </a:p>
          <a:p>
            <a:pPr lvl="0"/>
            <a:r>
              <a:rPr lang="zh-CN" altLang="zh-CN" dirty="0"/>
              <a:t>单片机系统连接继电器模块，该模块的功能为控制外部</a:t>
            </a:r>
            <a:r>
              <a:rPr lang="en-US" altLang="zh-CN" dirty="0"/>
              <a:t>220V</a:t>
            </a:r>
            <a:r>
              <a:rPr lang="zh-CN" altLang="zh-CN" dirty="0"/>
              <a:t>交流温度调节系统，继电器模块控制该系统的开启与关闭。</a:t>
            </a:r>
          </a:p>
          <a:p>
            <a:pPr lvl="0"/>
            <a:r>
              <a:rPr lang="zh-CN" altLang="zh-CN" dirty="0"/>
              <a:t>单片机系统连接温度传感器模块，该模块的功能为采集外部温度信号。采集到了温度信号之后，匹配当前的内部检测温度信号，如果未超出范围则不做任何操作。当超出温度范围则启动继电器接通温度调节设备调节环境温度。</a:t>
            </a:r>
          </a:p>
          <a:p>
            <a:pPr lvl="0"/>
            <a:r>
              <a:rPr lang="zh-CN" altLang="zh-CN" dirty="0"/>
              <a:t>在工作状态下接收计算机向系统发送的新的温度值，系统依据新的温度值重复自动调节环境温度工作</a:t>
            </a:r>
          </a:p>
          <a:p>
            <a:pPr lvl="0"/>
            <a:r>
              <a:rPr lang="zh-CN" altLang="zh-CN" dirty="0"/>
              <a:t>计算机与单片机系统通讯通过</a:t>
            </a:r>
            <a:r>
              <a:rPr lang="en-US" altLang="zh-CN" dirty="0"/>
              <a:t>RS232</a:t>
            </a:r>
            <a:r>
              <a:rPr lang="zh-CN" altLang="zh-CN" dirty="0"/>
              <a:t>来进行</a:t>
            </a:r>
          </a:p>
          <a:p>
            <a:endParaRPr lang="zh-CN" altLang="en-US" dirty="0"/>
          </a:p>
        </p:txBody>
      </p:sp>
    </p:spTree>
    <p:extLst>
      <p:ext uri="{BB962C8B-B14F-4D97-AF65-F5344CB8AC3E}">
        <p14:creationId xmlns:p14="http://schemas.microsoft.com/office/powerpoint/2010/main" val="2585754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smtClean="0"/>
              <a:t>11.4.1</a:t>
            </a:r>
            <a:r>
              <a:rPr lang="zh-CN" altLang="en-US" b="1" dirty="0" smtClean="0"/>
              <a:t>算法设计</a:t>
            </a:r>
            <a:endParaRPr lang="zh-CN" altLang="en-US" b="1" dirty="0"/>
          </a:p>
        </p:txBody>
      </p:sp>
      <p:graphicFrame>
        <p:nvGraphicFramePr>
          <p:cNvPr id="5" name="对象 4"/>
          <p:cNvGraphicFramePr>
            <a:graphicFrameLocks noChangeAspect="1"/>
          </p:cNvGraphicFramePr>
          <p:nvPr>
            <p:extLst>
              <p:ext uri="{D42A27DB-BD31-4B8C-83A1-F6EECF244321}">
                <p14:modId xmlns:p14="http://schemas.microsoft.com/office/powerpoint/2010/main" val="4158300277"/>
              </p:ext>
            </p:extLst>
          </p:nvPr>
        </p:nvGraphicFramePr>
        <p:xfrm>
          <a:off x="1200150" y="2590524"/>
          <a:ext cx="10229850" cy="3695218"/>
        </p:xfrm>
        <a:graphic>
          <a:graphicData uri="http://schemas.openxmlformats.org/presentationml/2006/ole">
            <mc:AlternateContent xmlns:mc="http://schemas.openxmlformats.org/markup-compatibility/2006">
              <mc:Choice xmlns:v="urn:schemas-microsoft-com:vml" Requires="v">
                <p:oleObj spid="_x0000_s8198" name="Visio" r:id="rId3" imgW="6439604" imgH="2337955" progId="Visio.Drawing.15">
                  <p:embed/>
                </p:oleObj>
              </mc:Choice>
              <mc:Fallback>
                <p:oleObj name="Visio" r:id="rId3" imgW="6439604" imgH="2337955"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150" y="2590524"/>
                        <a:ext cx="10229850" cy="3695218"/>
                      </a:xfrm>
                      <a:prstGeom prst="rect">
                        <a:avLst/>
                      </a:prstGeom>
                      <a:noFill/>
                    </p:spPr>
                  </p:pic>
                </p:oleObj>
              </mc:Fallback>
            </mc:AlternateContent>
          </a:graphicData>
        </a:graphic>
      </p:graphicFrame>
    </p:spTree>
    <p:extLst>
      <p:ext uri="{BB962C8B-B14F-4D97-AF65-F5344CB8AC3E}">
        <p14:creationId xmlns:p14="http://schemas.microsoft.com/office/powerpoint/2010/main" val="2142683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zh-CN" altLang="zh-CN" dirty="0"/>
              <a:t>工作状态需要完成的任务</a:t>
            </a:r>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460606488"/>
              </p:ext>
            </p:extLst>
          </p:nvPr>
        </p:nvGraphicFramePr>
        <p:xfrm>
          <a:off x="5343663" y="1690688"/>
          <a:ext cx="6498147" cy="4875351"/>
        </p:xfrm>
        <a:graphic>
          <a:graphicData uri="http://schemas.openxmlformats.org/presentationml/2006/ole">
            <mc:AlternateContent xmlns:mc="http://schemas.openxmlformats.org/markup-compatibility/2006">
              <mc:Choice xmlns:v="urn:schemas-microsoft-com:vml" Requires="v">
                <p:oleObj spid="_x0000_s9222" name="Visio" r:id="rId3" imgW="4848655" imgH="3639656" progId="Visio.Drawing.15">
                  <p:embed/>
                </p:oleObj>
              </mc:Choice>
              <mc:Fallback>
                <p:oleObj name="Visio" r:id="rId3" imgW="4848655" imgH="3639656"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3663" y="1690688"/>
                        <a:ext cx="6498147" cy="4875351"/>
                      </a:xfrm>
                      <a:prstGeom prst="rect">
                        <a:avLst/>
                      </a:prstGeom>
                      <a:noFill/>
                    </p:spPr>
                  </p:pic>
                </p:oleObj>
              </mc:Fallback>
            </mc:AlternateContent>
          </a:graphicData>
        </a:graphic>
      </p:graphicFrame>
      <p:sp>
        <p:nvSpPr>
          <p:cNvPr id="5" name="矩形 4"/>
          <p:cNvSpPr/>
          <p:nvPr/>
        </p:nvSpPr>
        <p:spPr>
          <a:xfrm>
            <a:off x="115956" y="2900355"/>
            <a:ext cx="5131905" cy="2308324"/>
          </a:xfrm>
          <a:prstGeom prst="rect">
            <a:avLst/>
          </a:prstGeom>
        </p:spPr>
        <p:txBody>
          <a:bodyPr wrap="square">
            <a:spAutoFit/>
          </a:bodyPr>
          <a:lstStyle/>
          <a:p>
            <a:r>
              <a:rPr lang="zh-CN" altLang="zh-CN" dirty="0">
                <a:cs typeface="Times New Roman" panose="02020603050405020304" pitchFamily="18" charset="0"/>
              </a:rPr>
              <a:t>工作状态总体需要完成四个任务：等待计算机的状态转换命令、工作状态的基本功能、向计算机实时传递当前系统的状态数据、接收计算机发来的状态转换命令。显然，如果计算机不发命令来则不存在工作状态的转换问题；无工作状态转换则不存在基本功能的完成，当然系统没有在工作状态执行基本功能那么传递数据更加没有意义了，因此这四个任务是存在一定的先后关系的。</a:t>
            </a:r>
            <a:endParaRPr lang="zh-CN" altLang="en-US" dirty="0"/>
          </a:p>
        </p:txBody>
      </p:sp>
    </p:spTree>
    <p:extLst>
      <p:ext uri="{BB962C8B-B14F-4D97-AF65-F5344CB8AC3E}">
        <p14:creationId xmlns:p14="http://schemas.microsoft.com/office/powerpoint/2010/main" val="1460761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zh-CN" altLang="zh-CN" dirty="0"/>
              <a:t>非工作状态需要完成的任务</a:t>
            </a:r>
          </a:p>
          <a:p>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129921295"/>
              </p:ext>
            </p:extLst>
          </p:nvPr>
        </p:nvGraphicFramePr>
        <p:xfrm>
          <a:off x="5130581" y="2578100"/>
          <a:ext cx="6787470" cy="3874329"/>
        </p:xfrm>
        <a:graphic>
          <a:graphicData uri="http://schemas.openxmlformats.org/presentationml/2006/ole">
            <mc:AlternateContent xmlns:mc="http://schemas.openxmlformats.org/markup-compatibility/2006">
              <mc:Choice xmlns:v="urn:schemas-microsoft-com:vml" Requires="v">
                <p:oleObj spid="_x0000_s10246" name="Visio" r:id="rId3" imgW="4848655" imgH="2775692" progId="Visio.Drawing.15">
                  <p:embed/>
                </p:oleObj>
              </mc:Choice>
              <mc:Fallback>
                <p:oleObj name="Visio" r:id="rId3" imgW="4848655" imgH="2775692"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0581" y="2578100"/>
                        <a:ext cx="6787470" cy="3874329"/>
                      </a:xfrm>
                      <a:prstGeom prst="rect">
                        <a:avLst/>
                      </a:prstGeom>
                      <a:noFill/>
                    </p:spPr>
                  </p:pic>
                </p:oleObj>
              </mc:Fallback>
            </mc:AlternateContent>
          </a:graphicData>
        </a:graphic>
      </p:graphicFrame>
      <p:sp>
        <p:nvSpPr>
          <p:cNvPr id="6" name="矩形 5"/>
          <p:cNvSpPr/>
          <p:nvPr/>
        </p:nvSpPr>
        <p:spPr>
          <a:xfrm>
            <a:off x="654949" y="3047930"/>
            <a:ext cx="4044051" cy="2585323"/>
          </a:xfrm>
          <a:prstGeom prst="rect">
            <a:avLst/>
          </a:prstGeom>
        </p:spPr>
        <p:txBody>
          <a:bodyPr wrap="square">
            <a:spAutoFit/>
          </a:bodyPr>
          <a:lstStyle/>
          <a:p>
            <a:r>
              <a:rPr lang="zh-CN" altLang="zh-CN" dirty="0">
                <a:cs typeface="Times New Roman" panose="02020603050405020304" pitchFamily="18" charset="0"/>
              </a:rPr>
              <a:t>非工作状态总体需要完成三个任务：等待计算机的状态转换命令、向计算机实时传递当前系统的状态数据、接收计算机发来的状态转换命令。同样，如果计算机不发命令来则不存在工作状态的转换问题；无工作状态转换则不存在当前系统非工作状态数据传递到计算机的问题，因此这三个任务也是存在一定的先后关系的。</a:t>
            </a:r>
            <a:endParaRPr lang="zh-CN" altLang="en-US" dirty="0"/>
          </a:p>
        </p:txBody>
      </p:sp>
    </p:spTree>
    <p:extLst>
      <p:ext uri="{BB962C8B-B14F-4D97-AF65-F5344CB8AC3E}">
        <p14:creationId xmlns:p14="http://schemas.microsoft.com/office/powerpoint/2010/main" val="3069006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zh-CN" altLang="en-US" dirty="0" smtClean="0"/>
              <a:t>主流程算法</a:t>
            </a:r>
            <a:endParaRPr lang="zh-CN" altLang="en-US" dirty="0"/>
          </a:p>
        </p:txBody>
      </p:sp>
      <p:sp>
        <p:nvSpPr>
          <p:cNvPr id="4" name="文本框 2"/>
          <p:cNvSpPr txBox="1">
            <a:spLocks noChangeArrowheads="1"/>
          </p:cNvSpPr>
          <p:nvPr/>
        </p:nvSpPr>
        <p:spPr bwMode="auto">
          <a:xfrm>
            <a:off x="2627947" y="2512694"/>
            <a:ext cx="7849553" cy="42437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算法：单片机端主流程</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S1</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：系统初始化</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S2</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：在无限循环中做如下事</a:t>
            </a:r>
            <a:r>
              <a:rPr lang="zh-CN" sz="1600" i="1" kern="100" dirty="0" smtClean="0">
                <a:effectLst/>
                <a:latin typeface="Calibri" panose="020F0502020204030204" pitchFamily="34" charset="0"/>
                <a:ea typeface="宋体" panose="02010600030101010101" pitchFamily="2" charset="-122"/>
                <a:cs typeface="Times New Roman" panose="02020603050405020304" pitchFamily="18" charset="0"/>
              </a:rPr>
              <a:t>件</a:t>
            </a:r>
            <a:endParaRPr lang="en-US" altLang="zh-CN" sz="1600" i="1"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1600" i="1" kern="1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16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S2.1</a:t>
            </a:r>
            <a:r>
              <a:rPr lang="zh-CN" sz="1600" i="1"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果上位机有命令发</a:t>
            </a:r>
            <a:r>
              <a:rPr lang="zh-CN" sz="1600" i="1" kern="100" dirty="0" smtClean="0">
                <a:effectLst/>
                <a:latin typeface="Calibri" panose="020F0502020204030204" pitchFamily="34" charset="0"/>
                <a:ea typeface="宋体" panose="02010600030101010101" pitchFamily="2" charset="-122"/>
                <a:cs typeface="Times New Roman" panose="02020603050405020304" pitchFamily="18" charset="0"/>
              </a:rPr>
              <a:t>来</a:t>
            </a:r>
            <a:endParaRPr lang="en-US" altLang="zh-CN" sz="1600" i="1"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1600" i="1" kern="100" dirty="0" smtClean="0">
                <a:effectLst/>
                <a:latin typeface="Calibri" panose="020F0502020204030204" pitchFamily="34" charset="0"/>
                <a:ea typeface="宋体" panose="02010600030101010101" pitchFamily="2" charset="-122"/>
                <a:cs typeface="Times New Roman" panose="02020603050405020304" pitchFamily="18" charset="0"/>
              </a:rPr>
              <a:t>若</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为启动工作过程命令</a:t>
            </a: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S2.1.1</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启动工作过程</a:t>
            </a: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S2.1.2</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向上位机系统传递测到的系统状态数据</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	S2.2</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如果数据收集完成</a:t>
            </a: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1600" i="1" kern="100" dirty="0" smtClean="0">
                <a:effectLst/>
                <a:latin typeface="Calibri" panose="020F0502020204030204" pitchFamily="34" charset="0"/>
                <a:ea typeface="宋体" panose="02010600030101010101" pitchFamily="2" charset="-122"/>
                <a:cs typeface="Times New Roman" panose="02020603050405020304" pitchFamily="18" charset="0"/>
              </a:rPr>
              <a:t>向</a:t>
            </a:r>
            <a:r>
              <a:rPr lang="zh-CN" sz="1600" i="1" kern="100" dirty="0">
                <a:effectLst/>
                <a:latin typeface="Calibri" panose="020F0502020204030204" pitchFamily="34" charset="0"/>
                <a:ea typeface="宋体" panose="02010600030101010101" pitchFamily="2" charset="-122"/>
                <a:cs typeface="Times New Roman" panose="02020603050405020304" pitchFamily="18" charset="0"/>
              </a:rPr>
              <a:t>上位机系统传递测到的系统状态数据</a:t>
            </a:r>
            <a:r>
              <a:rPr lang="en-US" sz="16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1797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zh-CN" altLang="en-US" dirty="0" smtClean="0"/>
              <a:t>命令获取算法</a:t>
            </a:r>
            <a:endParaRPr lang="zh-CN" altLang="en-US" dirty="0"/>
          </a:p>
        </p:txBody>
      </p:sp>
      <p:sp>
        <p:nvSpPr>
          <p:cNvPr id="4" name="文本框 539"/>
          <p:cNvSpPr txBox="1">
            <a:spLocks noChangeArrowheads="1"/>
          </p:cNvSpPr>
          <p:nvPr/>
        </p:nvSpPr>
        <p:spPr bwMode="auto">
          <a:xfrm>
            <a:off x="3368674" y="2237740"/>
            <a:ext cx="7693026" cy="407416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l">
              <a:spcAft>
                <a:spcPts val="0"/>
              </a:spcAft>
            </a:pPr>
            <a:r>
              <a:rPr lang="zh-CN" i="1" kern="100">
                <a:effectLst/>
                <a:latin typeface="Calibri" panose="020F0502020204030204" pitchFamily="34" charset="0"/>
                <a:ea typeface="宋体" panose="02010600030101010101" pitchFamily="2" charset="-122"/>
                <a:cs typeface="Times New Roman" panose="02020603050405020304" pitchFamily="18" charset="0"/>
              </a:rPr>
              <a:t>算法：单片机使用中断接收上位机一串符号的算法</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l">
              <a:spcAft>
                <a:spcPts val="0"/>
              </a:spcAft>
            </a:pPr>
            <a:r>
              <a:rPr lang="zh-CN" i="1" kern="100">
                <a:effectLst/>
                <a:latin typeface="Calibri" panose="020F0502020204030204" pitchFamily="34" charset="0"/>
                <a:ea typeface="宋体" panose="02010600030101010101" pitchFamily="2" charset="-122"/>
                <a:cs typeface="Times New Roman" panose="02020603050405020304" pitchFamily="18" charset="0"/>
              </a:rPr>
              <a:t>输入：上位机发来的一个字节</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l">
              <a:spcAft>
                <a:spcPts val="0"/>
              </a:spcAft>
            </a:pPr>
            <a:r>
              <a:rPr lang="zh-CN" i="1" kern="100">
                <a:effectLst/>
                <a:latin typeface="Calibri" panose="020F0502020204030204" pitchFamily="34" charset="0"/>
                <a:ea typeface="宋体" panose="02010600030101010101" pitchFamily="2" charset="-122"/>
                <a:cs typeface="Times New Roman" panose="02020603050405020304" pitchFamily="18" charset="0"/>
              </a:rPr>
              <a:t>输出：合法的字符串</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l">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a:t>
            </a:r>
            <a:r>
              <a:rPr lang="zh-CN" i="1" kern="100">
                <a:effectLst/>
                <a:latin typeface="Calibri" panose="020F0502020204030204" pitchFamily="34" charset="0"/>
                <a:ea typeface="宋体" panose="02010600030101010101" pitchFamily="2" charset="-122"/>
                <a:cs typeface="Times New Roman" panose="02020603050405020304" pitchFamily="18" charset="0"/>
              </a:rPr>
              <a:t>注</a:t>
            </a:r>
            <a:r>
              <a:rPr lang="en-US" i="1" kern="100">
                <a:effectLst/>
                <a:latin typeface="Calibri" panose="020F0502020204030204" pitchFamily="34" charset="0"/>
                <a:ea typeface="宋体" panose="02010600030101010101" pitchFamily="2" charset="-122"/>
                <a:cs typeface="Times New Roman" panose="02020603050405020304" pitchFamily="18" charset="0"/>
              </a:rPr>
              <a:t>]</a:t>
            </a:r>
            <a:r>
              <a:rPr lang="zh-CN" i="1" kern="100">
                <a:effectLst/>
                <a:latin typeface="Calibri" panose="020F0502020204030204" pitchFamily="34" charset="0"/>
                <a:ea typeface="宋体" panose="02010600030101010101" pitchFamily="2" charset="-122"/>
                <a:cs typeface="Times New Roman" panose="02020603050405020304" pitchFamily="18" charset="0"/>
              </a:rPr>
              <a:t>合法的字符串指</a:t>
            </a:r>
            <a:r>
              <a:rPr lang="en-US" i="1" kern="100">
                <a:effectLst/>
                <a:latin typeface="Calibri" panose="020F0502020204030204" pitchFamily="34" charset="0"/>
                <a:ea typeface="宋体" panose="02010600030101010101" pitchFamily="2" charset="-122"/>
                <a:cs typeface="Times New Roman" panose="02020603050405020304" pitchFamily="18" charset="0"/>
              </a:rPr>
              <a:t>0XAA</a:t>
            </a:r>
            <a:r>
              <a:rPr lang="zh-CN" i="1" kern="100">
                <a:effectLst/>
                <a:latin typeface="Calibri" panose="020F0502020204030204" pitchFamily="34" charset="0"/>
                <a:ea typeface="宋体" panose="02010600030101010101" pitchFamily="2" charset="-122"/>
                <a:cs typeface="Times New Roman" panose="02020603050405020304" pitchFamily="18" charset="0"/>
              </a:rPr>
              <a:t>开头</a:t>
            </a:r>
            <a:r>
              <a:rPr lang="en-US" i="1" kern="100">
                <a:effectLst/>
                <a:latin typeface="Calibri" panose="020F0502020204030204" pitchFamily="34" charset="0"/>
                <a:ea typeface="宋体" panose="02010600030101010101" pitchFamily="2" charset="-122"/>
                <a:cs typeface="Times New Roman" panose="02020603050405020304" pitchFamily="18" charset="0"/>
              </a:rPr>
              <a:t>0X55</a:t>
            </a:r>
            <a:r>
              <a:rPr lang="zh-CN" i="1" kern="100">
                <a:effectLst/>
                <a:latin typeface="Calibri" panose="020F0502020204030204" pitchFamily="34" charset="0"/>
                <a:ea typeface="宋体" panose="02010600030101010101" pitchFamily="2" charset="-122"/>
                <a:cs typeface="Times New Roman" panose="02020603050405020304" pitchFamily="18" charset="0"/>
              </a:rPr>
              <a:t>结束中间包含两个字节的四字节字串。</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marL="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S1</a:t>
            </a:r>
            <a:r>
              <a:rPr lang="zh-CN" i="1" kern="100">
                <a:effectLst/>
                <a:latin typeface="Calibri" panose="020F0502020204030204" pitchFamily="34" charset="0"/>
                <a:ea typeface="宋体" panose="02010600030101010101" pitchFamily="2" charset="-122"/>
                <a:cs typeface="Times New Roman" panose="02020603050405020304" pitchFamily="18" charset="0"/>
              </a:rPr>
              <a:t>：清除发送标志</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S2</a:t>
            </a:r>
            <a:r>
              <a:rPr lang="zh-CN" i="1" kern="100">
                <a:effectLst/>
                <a:latin typeface="Calibri" panose="020F0502020204030204" pitchFamily="34" charset="0"/>
                <a:ea typeface="宋体" panose="02010600030101010101" pitchFamily="2" charset="-122"/>
                <a:cs typeface="Times New Roman" panose="02020603050405020304" pitchFamily="18" charset="0"/>
              </a:rPr>
              <a:t>：判断当前字符是否为</a:t>
            </a:r>
            <a:r>
              <a:rPr lang="en-US" i="1" kern="100">
                <a:effectLst/>
                <a:latin typeface="Calibri" panose="020F0502020204030204" pitchFamily="34" charset="0"/>
                <a:ea typeface="宋体" panose="02010600030101010101" pitchFamily="2" charset="-122"/>
                <a:cs typeface="Times New Roman" panose="02020603050405020304" pitchFamily="18" charset="0"/>
              </a:rPr>
              <a:t>0XAA</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marL="266700"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	</a:t>
            </a:r>
            <a:r>
              <a:rPr lang="zh-CN" i="1" kern="100">
                <a:effectLst/>
                <a:latin typeface="Calibri" panose="020F0502020204030204" pitchFamily="34" charset="0"/>
                <a:ea typeface="宋体" panose="02010600030101010101" pitchFamily="2" charset="-122"/>
                <a:cs typeface="Times New Roman" panose="02020603050405020304" pitchFamily="18" charset="0"/>
              </a:rPr>
              <a:t>如果是</a:t>
            </a:r>
            <a:r>
              <a:rPr lang="en-US" i="1" kern="100">
                <a:effectLst/>
                <a:latin typeface="Calibri" panose="020F0502020204030204" pitchFamily="34" charset="0"/>
                <a:ea typeface="宋体" panose="02010600030101010101" pitchFamily="2" charset="-122"/>
                <a:cs typeface="Times New Roman" panose="02020603050405020304" pitchFamily="18" charset="0"/>
              </a:rPr>
              <a:t>0XAA</a:t>
            </a:r>
            <a:r>
              <a:rPr lang="zh-CN" i="1" kern="100">
                <a:effectLst/>
                <a:latin typeface="Calibri" panose="020F0502020204030204" pitchFamily="34" charset="0"/>
                <a:ea typeface="宋体" panose="02010600030101010101" pitchFamily="2" charset="-122"/>
                <a:cs typeface="Times New Roman" panose="02020603050405020304" pitchFamily="18" charset="0"/>
              </a:rPr>
              <a:t>，清缓冲准备从缓冲区起点开始存放数据</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S3</a:t>
            </a:r>
            <a:r>
              <a:rPr lang="zh-CN" i="1" kern="100">
                <a:effectLst/>
                <a:latin typeface="Calibri" panose="020F0502020204030204" pitchFamily="34" charset="0"/>
                <a:ea typeface="宋体" panose="02010600030101010101" pitchFamily="2" charset="-122"/>
                <a:cs typeface="Times New Roman" panose="02020603050405020304" pitchFamily="18" charset="0"/>
              </a:rPr>
              <a:t>：如果当前是最后一个字节位置，则判断当前读入的字符是不是</a:t>
            </a:r>
            <a:r>
              <a:rPr lang="en-US" i="1" kern="100">
                <a:effectLst/>
                <a:latin typeface="Calibri" panose="020F0502020204030204" pitchFamily="34" charset="0"/>
                <a:ea typeface="宋体" panose="02010600030101010101" pitchFamily="2" charset="-122"/>
                <a:cs typeface="Times New Roman" panose="02020603050405020304" pitchFamily="18" charset="0"/>
              </a:rPr>
              <a:t>0X55</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marL="266700"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	</a:t>
            </a:r>
            <a:r>
              <a:rPr lang="zh-CN" i="1" kern="100">
                <a:effectLst/>
                <a:latin typeface="Calibri" panose="020F0502020204030204" pitchFamily="34" charset="0"/>
                <a:ea typeface="宋体" panose="02010600030101010101" pitchFamily="2" charset="-122"/>
                <a:cs typeface="Times New Roman" panose="02020603050405020304" pitchFamily="18" charset="0"/>
              </a:rPr>
              <a:t>如果是则通知主函数可以读命令了</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S4</a:t>
            </a:r>
            <a:r>
              <a:rPr lang="zh-CN" i="1" kern="100">
                <a:effectLst/>
                <a:latin typeface="Calibri" panose="020F0502020204030204" pitchFamily="34" charset="0"/>
                <a:ea typeface="宋体" panose="02010600030101010101" pitchFamily="2" charset="-122"/>
                <a:cs typeface="Times New Roman" panose="02020603050405020304" pitchFamily="18" charset="0"/>
              </a:rPr>
              <a:t>：存放该字节数据到当前缓冲位置</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S5</a:t>
            </a:r>
            <a:r>
              <a:rPr lang="zh-CN" i="1" kern="100">
                <a:effectLst/>
                <a:latin typeface="Calibri" panose="020F0502020204030204" pitchFamily="34" charset="0"/>
                <a:ea typeface="宋体" panose="02010600030101010101" pitchFamily="2" charset="-122"/>
                <a:cs typeface="Times New Roman" panose="02020603050405020304" pitchFamily="18" charset="0"/>
              </a:rPr>
              <a:t>：缓冲区存放位置下移一个字节</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S6</a:t>
            </a:r>
            <a:r>
              <a:rPr lang="zh-CN" i="1" kern="100">
                <a:effectLst/>
                <a:latin typeface="Calibri" panose="020F0502020204030204" pitchFamily="34" charset="0"/>
                <a:ea typeface="宋体" panose="02010600030101010101" pitchFamily="2" charset="-122"/>
                <a:cs typeface="Times New Roman" panose="02020603050405020304" pitchFamily="18" charset="0"/>
              </a:rPr>
              <a:t>：调节缓冲位置边界</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marL="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marL="266700" algn="just">
              <a:spcAft>
                <a:spcPts val="0"/>
              </a:spcAft>
            </a:pPr>
            <a:r>
              <a:rPr lang="en-US" i="1"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p:cNvSpPr txBox="1"/>
          <p:nvPr/>
        </p:nvSpPr>
        <p:spPr>
          <a:xfrm>
            <a:off x="673100" y="5884575"/>
            <a:ext cx="2286000" cy="584775"/>
          </a:xfrm>
          <a:prstGeom prst="rect">
            <a:avLst/>
          </a:prstGeom>
          <a:noFill/>
        </p:spPr>
        <p:txBody>
          <a:bodyPr wrap="square" rtlCol="0">
            <a:spAutoFit/>
          </a:bodyPr>
          <a:lstStyle/>
          <a:p>
            <a:r>
              <a:rPr lang="zh-CN" altLang="en-US" sz="3200" b="1" dirty="0" smtClean="0"/>
              <a:t>操作演示</a:t>
            </a:r>
            <a:endParaRPr lang="zh-CN" altLang="en-US" sz="3200" b="1" dirty="0"/>
          </a:p>
        </p:txBody>
      </p:sp>
    </p:spTree>
    <p:extLst>
      <p:ext uri="{BB962C8B-B14F-4D97-AF65-F5344CB8AC3E}">
        <p14:creationId xmlns:p14="http://schemas.microsoft.com/office/powerpoint/2010/main" val="20931353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11.5</a:t>
            </a:r>
            <a:r>
              <a:rPr lang="zh-CN" altLang="zh-CN" b="1" dirty="0"/>
              <a:t>系统联合调</a:t>
            </a:r>
            <a:r>
              <a:rPr lang="zh-CN" altLang="zh-CN" b="1" dirty="0" smtClean="0"/>
              <a:t>试</a:t>
            </a:r>
            <a:endParaRPr lang="zh-CN" altLang="en-US" dirty="0"/>
          </a:p>
        </p:txBody>
      </p:sp>
      <p:pic>
        <p:nvPicPr>
          <p:cNvPr id="4" name="图片 3"/>
          <p:cNvPicPr/>
          <p:nvPr/>
        </p:nvPicPr>
        <p:blipFill>
          <a:blip r:embed="rId2"/>
          <a:stretch>
            <a:fillRect/>
          </a:stretch>
        </p:blipFill>
        <p:spPr>
          <a:xfrm>
            <a:off x="4260850" y="1550988"/>
            <a:ext cx="7702550" cy="5218112"/>
          </a:xfrm>
          <a:prstGeom prst="rect">
            <a:avLst/>
          </a:prstGeom>
        </p:spPr>
      </p:pic>
      <p:sp>
        <p:nvSpPr>
          <p:cNvPr id="5" name="矩形 4"/>
          <p:cNvSpPr/>
          <p:nvPr/>
        </p:nvSpPr>
        <p:spPr>
          <a:xfrm>
            <a:off x="1168401" y="3236714"/>
            <a:ext cx="2425699" cy="2062103"/>
          </a:xfrm>
          <a:prstGeom prst="rect">
            <a:avLst/>
          </a:prstGeom>
        </p:spPr>
        <p:txBody>
          <a:bodyPr wrap="square">
            <a:spAutoFit/>
          </a:bodyPr>
          <a:lstStyle/>
          <a:p>
            <a:r>
              <a:rPr lang="zh-CN" altLang="zh-CN" sz="3200" dirty="0">
                <a:cs typeface="Times New Roman" panose="02020603050405020304" pitchFamily="18" charset="0"/>
              </a:rPr>
              <a:t>接收到单片机的传递到计算机的数据图</a:t>
            </a:r>
            <a:endParaRPr lang="zh-CN" altLang="en-US" sz="3200" dirty="0"/>
          </a:p>
        </p:txBody>
      </p:sp>
    </p:spTree>
    <p:extLst>
      <p:ext uri="{BB962C8B-B14F-4D97-AF65-F5344CB8AC3E}">
        <p14:creationId xmlns:p14="http://schemas.microsoft.com/office/powerpoint/2010/main" val="9989546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11.5</a:t>
            </a:r>
            <a:r>
              <a:rPr lang="zh-CN" altLang="zh-CN" b="1" dirty="0"/>
              <a:t>系统联合调试</a:t>
            </a:r>
            <a:endParaRPr lang="zh-CN" altLang="en-US" dirty="0"/>
          </a:p>
        </p:txBody>
      </p:sp>
      <p:pic>
        <p:nvPicPr>
          <p:cNvPr id="4" name="图片 3"/>
          <p:cNvPicPr/>
          <p:nvPr/>
        </p:nvPicPr>
        <p:blipFill>
          <a:blip r:embed="rId2"/>
          <a:stretch>
            <a:fillRect/>
          </a:stretch>
        </p:blipFill>
        <p:spPr>
          <a:xfrm>
            <a:off x="4373244" y="1560194"/>
            <a:ext cx="7602855" cy="5145405"/>
          </a:xfrm>
          <a:prstGeom prst="rect">
            <a:avLst/>
          </a:prstGeom>
        </p:spPr>
      </p:pic>
      <p:sp>
        <p:nvSpPr>
          <p:cNvPr id="5" name="矩形 4"/>
          <p:cNvSpPr/>
          <p:nvPr/>
        </p:nvSpPr>
        <p:spPr>
          <a:xfrm>
            <a:off x="1553086" y="3948230"/>
            <a:ext cx="2492990" cy="646331"/>
          </a:xfrm>
          <a:prstGeom prst="rect">
            <a:avLst/>
          </a:prstGeom>
        </p:spPr>
        <p:txBody>
          <a:bodyPr wrap="none">
            <a:spAutoFit/>
          </a:bodyPr>
          <a:lstStyle/>
          <a:p>
            <a:r>
              <a:rPr lang="zh-CN" altLang="zh-CN" sz="3600" dirty="0">
                <a:cs typeface="Times New Roman" panose="02020603050405020304" pitchFamily="18" charset="0"/>
              </a:rPr>
              <a:t>状态变化图</a:t>
            </a:r>
            <a:endParaRPr lang="zh-CN" altLang="en-US" sz="3600" dirty="0"/>
          </a:p>
        </p:txBody>
      </p:sp>
    </p:spTree>
    <p:extLst>
      <p:ext uri="{BB962C8B-B14F-4D97-AF65-F5344CB8AC3E}">
        <p14:creationId xmlns:p14="http://schemas.microsoft.com/office/powerpoint/2010/main" val="12067332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11.5</a:t>
            </a:r>
            <a:r>
              <a:rPr lang="zh-CN" altLang="zh-CN" b="1" dirty="0"/>
              <a:t>系统联合调试</a:t>
            </a:r>
            <a:endParaRPr lang="zh-CN" altLang="en-US" dirty="0"/>
          </a:p>
        </p:txBody>
      </p:sp>
      <p:pic>
        <p:nvPicPr>
          <p:cNvPr id="4" name="内容占位符 3"/>
          <p:cNvPicPr>
            <a:picLocks noGrp="1"/>
          </p:cNvPicPr>
          <p:nvPr>
            <p:ph idx="1"/>
          </p:nvPr>
        </p:nvPicPr>
        <p:blipFill>
          <a:blip r:embed="rId2"/>
          <a:stretch>
            <a:fillRect/>
          </a:stretch>
        </p:blipFill>
        <p:spPr>
          <a:xfrm>
            <a:off x="3932050" y="1355724"/>
            <a:ext cx="8120250" cy="5349875"/>
          </a:xfrm>
          <a:prstGeom prst="rect">
            <a:avLst/>
          </a:prstGeom>
        </p:spPr>
      </p:pic>
      <p:sp>
        <p:nvSpPr>
          <p:cNvPr id="5" name="矩形 4"/>
          <p:cNvSpPr/>
          <p:nvPr/>
        </p:nvSpPr>
        <p:spPr>
          <a:xfrm>
            <a:off x="227821" y="3445886"/>
            <a:ext cx="3877985" cy="584775"/>
          </a:xfrm>
          <a:prstGeom prst="rect">
            <a:avLst/>
          </a:prstGeom>
        </p:spPr>
        <p:txBody>
          <a:bodyPr wrap="none">
            <a:spAutoFit/>
          </a:bodyPr>
          <a:lstStyle/>
          <a:p>
            <a:r>
              <a:rPr lang="zh-CN" altLang="zh-CN" sz="3200" dirty="0">
                <a:cs typeface="Times New Roman" panose="02020603050405020304" pitchFamily="18" charset="0"/>
              </a:rPr>
              <a:t>发送开始工作命令图</a:t>
            </a:r>
            <a:endParaRPr lang="zh-CN" altLang="en-US" sz="3200" dirty="0"/>
          </a:p>
        </p:txBody>
      </p:sp>
    </p:spTree>
    <p:extLst>
      <p:ext uri="{BB962C8B-B14F-4D97-AF65-F5344CB8AC3E}">
        <p14:creationId xmlns:p14="http://schemas.microsoft.com/office/powerpoint/2010/main" val="44933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Introduction</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a:t>基本计算机干预温度自控系统是将自动控制、计算机通讯联合起来，进行设计与实现的一个相对实用一点的简单计算机干预测控系统。本章需要介绍的计算机控制系统是在前面第九章与第十章介绍的知识的基础上，通过结合</a:t>
            </a:r>
            <a:r>
              <a:rPr lang="en-US" altLang="zh-CN" dirty="0"/>
              <a:t>RS232</a:t>
            </a:r>
            <a:r>
              <a:rPr lang="zh-CN" altLang="zh-CN" dirty="0"/>
              <a:t>通讯技术、</a:t>
            </a:r>
            <a:r>
              <a:rPr lang="en-US" altLang="zh-CN" dirty="0"/>
              <a:t>DS18B20</a:t>
            </a:r>
            <a:r>
              <a:rPr lang="zh-CN" altLang="zh-CN" dirty="0"/>
              <a:t>温度传感器知识、以及第九章介绍的简单计算机测控系统，共同来设计与实现一个基本计算机干预温度自动控制系统的简单应用项目。</a:t>
            </a:r>
          </a:p>
          <a:p>
            <a:r>
              <a:rPr lang="zh-CN" altLang="zh-CN" dirty="0"/>
              <a:t>本章的主要顺序为</a:t>
            </a:r>
            <a:r>
              <a:rPr lang="zh-CN" altLang="zh-CN" dirty="0" smtClean="0"/>
              <a:t>：</a:t>
            </a:r>
            <a:endParaRPr lang="en-US" altLang="zh-CN" dirty="0" smtClean="0"/>
          </a:p>
          <a:p>
            <a:pPr marL="0" indent="0">
              <a:buNone/>
            </a:pPr>
            <a:r>
              <a:rPr lang="en-US" altLang="zh-CN" dirty="0"/>
              <a:t>	</a:t>
            </a:r>
            <a:r>
              <a:rPr lang="zh-CN" altLang="zh-CN" dirty="0" smtClean="0"/>
              <a:t>首</a:t>
            </a:r>
            <a:r>
              <a:rPr lang="zh-CN" altLang="zh-CN" dirty="0"/>
              <a:t>先给出基本计算机干预温度自动控制系统的项目规范，其中包含需要实现的具体功能</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二，使用对物理的电路连接方式进行介绍</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三，实际搭建出该基本计算机干预温度自控系统</a:t>
            </a:r>
            <a:r>
              <a:rPr lang="zh-CN" altLang="zh-CN" dirty="0" smtClean="0"/>
              <a:t>；</a:t>
            </a:r>
            <a:endParaRPr lang="en-US" altLang="zh-CN" dirty="0" smtClean="0"/>
          </a:p>
          <a:p>
            <a:pPr marL="0" indent="0">
              <a:buNone/>
            </a:pPr>
            <a:r>
              <a:rPr lang="en-US" altLang="zh-CN" dirty="0"/>
              <a:t>	</a:t>
            </a:r>
            <a:r>
              <a:rPr lang="zh-CN" altLang="zh-CN" dirty="0" smtClean="0"/>
              <a:t>最</a:t>
            </a:r>
            <a:r>
              <a:rPr lang="zh-CN" altLang="zh-CN" dirty="0"/>
              <a:t>后通过编写控制代码来对该基本计算机干预温度自控系统进行测试与使用。</a:t>
            </a:r>
          </a:p>
          <a:p>
            <a:endParaRPr lang="zh-CN" altLang="en-US" dirty="0"/>
          </a:p>
        </p:txBody>
      </p:sp>
    </p:spTree>
    <p:extLst>
      <p:ext uri="{BB962C8B-B14F-4D97-AF65-F5344CB8AC3E}">
        <p14:creationId xmlns:p14="http://schemas.microsoft.com/office/powerpoint/2010/main" val="1375698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11.5</a:t>
            </a:r>
            <a:r>
              <a:rPr lang="zh-CN" altLang="zh-CN" b="1" dirty="0"/>
              <a:t>系统联合调试</a:t>
            </a:r>
            <a:endParaRPr lang="zh-CN" altLang="en-US" dirty="0"/>
          </a:p>
        </p:txBody>
      </p:sp>
      <p:pic>
        <p:nvPicPr>
          <p:cNvPr id="4" name="图片 3"/>
          <p:cNvPicPr/>
          <p:nvPr/>
        </p:nvPicPr>
        <p:blipFill>
          <a:blip r:embed="rId2"/>
          <a:stretch>
            <a:fillRect/>
          </a:stretch>
        </p:blipFill>
        <p:spPr>
          <a:xfrm>
            <a:off x="3900487" y="1343978"/>
            <a:ext cx="8177213" cy="5374322"/>
          </a:xfrm>
          <a:prstGeom prst="rect">
            <a:avLst/>
          </a:prstGeom>
        </p:spPr>
      </p:pic>
      <p:sp>
        <p:nvSpPr>
          <p:cNvPr id="5" name="矩形 4"/>
          <p:cNvSpPr/>
          <p:nvPr/>
        </p:nvSpPr>
        <p:spPr>
          <a:xfrm>
            <a:off x="528156" y="3661807"/>
            <a:ext cx="2837344" cy="1569660"/>
          </a:xfrm>
          <a:prstGeom prst="rect">
            <a:avLst/>
          </a:prstGeom>
        </p:spPr>
        <p:txBody>
          <a:bodyPr wrap="square">
            <a:spAutoFit/>
          </a:bodyPr>
          <a:lstStyle/>
          <a:p>
            <a:r>
              <a:rPr lang="zh-CN" altLang="zh-CN" sz="3200" dirty="0">
                <a:cs typeface="Times New Roman" panose="02020603050405020304" pitchFamily="18" charset="0"/>
              </a:rPr>
              <a:t>正常工作状态的测控结果显示</a:t>
            </a:r>
            <a:endParaRPr lang="zh-CN" altLang="en-US" sz="3200" dirty="0"/>
          </a:p>
        </p:txBody>
      </p:sp>
    </p:spTree>
    <p:extLst>
      <p:ext uri="{BB962C8B-B14F-4D97-AF65-F5344CB8AC3E}">
        <p14:creationId xmlns:p14="http://schemas.microsoft.com/office/powerpoint/2010/main" val="1139385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11.5</a:t>
            </a:r>
            <a:r>
              <a:rPr lang="zh-CN" altLang="zh-CN" b="1" dirty="0"/>
              <a:t>系统联合调试</a:t>
            </a:r>
            <a:endParaRPr lang="zh-CN" altLang="en-US" dirty="0"/>
          </a:p>
        </p:txBody>
      </p:sp>
      <p:pic>
        <p:nvPicPr>
          <p:cNvPr id="4" name="图片 3"/>
          <p:cNvPicPr/>
          <p:nvPr/>
        </p:nvPicPr>
        <p:blipFill>
          <a:blip r:embed="rId2"/>
          <a:stretch>
            <a:fillRect/>
          </a:stretch>
        </p:blipFill>
        <p:spPr>
          <a:xfrm>
            <a:off x="3890962" y="1351597"/>
            <a:ext cx="8135938" cy="5392103"/>
          </a:xfrm>
          <a:prstGeom prst="rect">
            <a:avLst/>
          </a:prstGeom>
        </p:spPr>
      </p:pic>
      <p:sp>
        <p:nvSpPr>
          <p:cNvPr id="5" name="矩形 4"/>
          <p:cNvSpPr/>
          <p:nvPr/>
        </p:nvSpPr>
        <p:spPr>
          <a:xfrm>
            <a:off x="1118086" y="3155434"/>
            <a:ext cx="2387114" cy="1754326"/>
          </a:xfrm>
          <a:prstGeom prst="rect">
            <a:avLst/>
          </a:prstGeom>
        </p:spPr>
        <p:txBody>
          <a:bodyPr wrap="square">
            <a:spAutoFit/>
          </a:bodyPr>
          <a:lstStyle/>
          <a:p>
            <a:r>
              <a:rPr lang="zh-CN" altLang="zh-CN" sz="3600" dirty="0">
                <a:cs typeface="Times New Roman" panose="02020603050405020304" pitchFamily="18" charset="0"/>
              </a:rPr>
              <a:t>发送停止工作状态命令</a:t>
            </a:r>
            <a:endParaRPr lang="zh-CN" altLang="en-US" sz="3600" dirty="0"/>
          </a:p>
        </p:txBody>
      </p:sp>
    </p:spTree>
    <p:extLst>
      <p:ext uri="{BB962C8B-B14F-4D97-AF65-F5344CB8AC3E}">
        <p14:creationId xmlns:p14="http://schemas.microsoft.com/office/powerpoint/2010/main" val="249991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a:xfrm>
            <a:off x="838199" y="1825625"/>
            <a:ext cx="10860157" cy="4351338"/>
          </a:xfrm>
        </p:spPr>
        <p:txBody>
          <a:bodyPr/>
          <a:lstStyle/>
          <a:p>
            <a:r>
              <a:rPr lang="zh-CN" altLang="zh-CN" dirty="0"/>
              <a:t>本章需要掌握的要点如下：</a:t>
            </a:r>
          </a:p>
          <a:p>
            <a:pPr marL="0" indent="0">
              <a:buNone/>
            </a:pPr>
            <a:r>
              <a:rPr lang="en-US" altLang="zh-CN" dirty="0"/>
              <a:t>	</a:t>
            </a:r>
            <a:r>
              <a:rPr lang="zh-CN" altLang="zh-CN" dirty="0"/>
              <a:t>·基本计算机干预温度自控系统的物理电路设计思想与实际搭建</a:t>
            </a:r>
          </a:p>
          <a:p>
            <a:pPr marL="0" indent="0">
              <a:buNone/>
            </a:pPr>
            <a:r>
              <a:rPr lang="en-US" altLang="zh-CN" dirty="0"/>
              <a:t>	</a:t>
            </a:r>
            <a:r>
              <a:rPr lang="zh-CN" altLang="zh-CN" dirty="0"/>
              <a:t>·基本计算机干预温度自控系统的软件算法设计思想</a:t>
            </a:r>
          </a:p>
          <a:p>
            <a:pPr marL="0" indent="0">
              <a:buNone/>
            </a:pPr>
            <a:r>
              <a:rPr lang="en-US" altLang="zh-CN" dirty="0"/>
              <a:t>	</a:t>
            </a:r>
            <a:r>
              <a:rPr lang="zh-CN" altLang="zh-CN" dirty="0"/>
              <a:t>·使用</a:t>
            </a:r>
            <a:r>
              <a:rPr lang="en-US" altLang="zh-CN" dirty="0"/>
              <a:t>C</a:t>
            </a:r>
            <a:r>
              <a:rPr lang="zh-CN" altLang="zh-CN" dirty="0"/>
              <a:t>语言编写软件实现基本计算机干预温度自控系统的行为</a:t>
            </a:r>
          </a:p>
          <a:p>
            <a:r>
              <a:rPr lang="zh-CN" altLang="zh-CN" dirty="0"/>
              <a:t>本章需要了解的要点如下：</a:t>
            </a:r>
          </a:p>
          <a:p>
            <a:pPr marL="0" indent="0">
              <a:buNone/>
            </a:pPr>
            <a:r>
              <a:rPr lang="en-US" altLang="zh-CN" dirty="0" smtClean="0"/>
              <a:t>	</a:t>
            </a:r>
            <a:r>
              <a:rPr lang="zh-CN" altLang="zh-CN" dirty="0" smtClean="0"/>
              <a:t>·</a:t>
            </a:r>
            <a:r>
              <a:rPr lang="zh-CN" altLang="zh-CN" dirty="0"/>
              <a:t>基本计算机干预温度自控系统的基本原理</a:t>
            </a:r>
          </a:p>
          <a:p>
            <a:pPr marL="0" indent="0">
              <a:buNone/>
            </a:pPr>
            <a:r>
              <a:rPr lang="en-US" altLang="zh-CN" dirty="0" smtClean="0"/>
              <a:t>	</a:t>
            </a:r>
            <a:r>
              <a:rPr lang="zh-CN" altLang="zh-CN" dirty="0" smtClean="0"/>
              <a:t>·</a:t>
            </a:r>
            <a:r>
              <a:rPr lang="zh-CN" altLang="zh-CN" dirty="0"/>
              <a:t>基本计算机干预温度自控系统的简单项目规范</a:t>
            </a:r>
          </a:p>
          <a:p>
            <a:endParaRPr lang="zh-CN" altLang="en-US" dirty="0"/>
          </a:p>
        </p:txBody>
      </p:sp>
    </p:spTree>
    <p:extLst>
      <p:ext uri="{BB962C8B-B14F-4D97-AF65-F5344CB8AC3E}">
        <p14:creationId xmlns:p14="http://schemas.microsoft.com/office/powerpoint/2010/main" val="686208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11.1</a:t>
            </a:r>
            <a:r>
              <a:rPr lang="zh-CN" altLang="zh-CN" b="1" dirty="0"/>
              <a:t>基本计算机干预温度自控系统简介</a:t>
            </a:r>
          </a:p>
          <a:p>
            <a:r>
              <a:rPr lang="en-US" altLang="zh-CN" b="1" dirty="0"/>
              <a:t>11.2</a:t>
            </a:r>
            <a:r>
              <a:rPr lang="zh-CN" altLang="zh-CN" b="1" dirty="0"/>
              <a:t>简单计算机干预温度自控系统项目目标与项目规范</a:t>
            </a:r>
          </a:p>
          <a:p>
            <a:r>
              <a:rPr lang="en-US" altLang="zh-CN" b="1" dirty="0"/>
              <a:t>11.3</a:t>
            </a:r>
            <a:r>
              <a:rPr lang="zh-CN" altLang="zh-CN" b="1" dirty="0"/>
              <a:t>硬件系统设计与实现</a:t>
            </a:r>
          </a:p>
          <a:p>
            <a:r>
              <a:rPr lang="en-US" altLang="zh-CN" b="1" dirty="0"/>
              <a:t>11.4</a:t>
            </a:r>
            <a:r>
              <a:rPr lang="zh-CN" altLang="zh-CN" b="1" dirty="0"/>
              <a:t>软件系统设计与实现</a:t>
            </a:r>
          </a:p>
          <a:p>
            <a:r>
              <a:rPr lang="en-US" altLang="zh-CN" b="1" dirty="0"/>
              <a:t>11.5</a:t>
            </a:r>
            <a:r>
              <a:rPr lang="zh-CN" altLang="zh-CN" b="1" dirty="0"/>
              <a:t>系统联合调试</a:t>
            </a:r>
          </a:p>
          <a:p>
            <a:endParaRPr lang="zh-CN" altLang="en-US" dirty="0"/>
          </a:p>
        </p:txBody>
      </p:sp>
    </p:spTree>
    <p:extLst>
      <p:ext uri="{BB962C8B-B14F-4D97-AF65-F5344CB8AC3E}">
        <p14:creationId xmlns:p14="http://schemas.microsoft.com/office/powerpoint/2010/main" val="2109184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11.1</a:t>
            </a:r>
            <a:r>
              <a:rPr lang="zh-CN" altLang="zh-CN" b="1" dirty="0"/>
              <a:t>基本计算机干预温度自控系统简</a:t>
            </a:r>
            <a:r>
              <a:rPr lang="zh-CN" altLang="zh-CN" b="1" dirty="0" smtClean="0"/>
              <a:t>介</a:t>
            </a:r>
            <a:endParaRPr lang="zh-CN" altLang="en-US" dirty="0"/>
          </a:p>
        </p:txBody>
      </p:sp>
      <p:sp>
        <p:nvSpPr>
          <p:cNvPr id="3" name="内容占位符 2"/>
          <p:cNvSpPr>
            <a:spLocks noGrp="1"/>
          </p:cNvSpPr>
          <p:nvPr>
            <p:ph idx="1"/>
          </p:nvPr>
        </p:nvSpPr>
        <p:spPr>
          <a:xfrm>
            <a:off x="291548" y="1835565"/>
            <a:ext cx="3853070" cy="4147792"/>
          </a:xfrm>
        </p:spPr>
        <p:txBody>
          <a:bodyPr/>
          <a:lstStyle/>
          <a:p>
            <a:r>
              <a:rPr lang="zh-CN" altLang="zh-CN" dirty="0"/>
              <a:t>本章希望通过基于前面章节的设计来完成一个带有一定实际应用价值的、基本的计算机干预温度自控系统。这种计算机干预温度自控系统一般的应用场景就是恒温环境，一个实际的应用场景</a:t>
            </a:r>
            <a:r>
              <a:rPr lang="zh-CN" altLang="zh-CN" dirty="0" smtClean="0"/>
              <a:t>如图：</a:t>
            </a:r>
            <a:endParaRPr lang="zh-CN" altLang="zh-CN" dirty="0"/>
          </a:p>
          <a:p>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3344135102"/>
              </p:ext>
            </p:extLst>
          </p:nvPr>
        </p:nvGraphicFramePr>
        <p:xfrm>
          <a:off x="4666732" y="1591848"/>
          <a:ext cx="6902416" cy="4966481"/>
        </p:xfrm>
        <a:graphic>
          <a:graphicData uri="http://schemas.openxmlformats.org/presentationml/2006/ole">
            <mc:AlternateContent xmlns:mc="http://schemas.openxmlformats.org/markup-compatibility/2006">
              <mc:Choice xmlns:v="urn:schemas-microsoft-com:vml" Requires="v">
                <p:oleObj spid="_x0000_s1033" name="Visio" r:id="rId3" imgW="5618260" imgH="4046460" progId="Visio.Drawing.15">
                  <p:embed/>
                </p:oleObj>
              </mc:Choice>
              <mc:Fallback>
                <p:oleObj name="Visio" r:id="rId3" imgW="5618260" imgH="4046460"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6732" y="1591848"/>
                        <a:ext cx="6902416" cy="4966481"/>
                      </a:xfrm>
                      <a:prstGeom prst="rect">
                        <a:avLst/>
                      </a:prstGeom>
                      <a:noFill/>
                    </p:spPr>
                  </p:pic>
                </p:oleObj>
              </mc:Fallback>
            </mc:AlternateContent>
          </a:graphicData>
        </a:graphic>
      </p:graphicFrame>
    </p:spTree>
    <p:extLst>
      <p:ext uri="{BB962C8B-B14F-4D97-AF65-F5344CB8AC3E}">
        <p14:creationId xmlns:p14="http://schemas.microsoft.com/office/powerpoint/2010/main" val="304478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a:t>
            </a:r>
            <a:r>
              <a:rPr lang="zh-CN" altLang="zh-CN" b="1" dirty="0"/>
              <a:t>简单计算机干预温度自控系统项目目标与项目规范</a:t>
            </a:r>
          </a:p>
        </p:txBody>
      </p:sp>
      <p:sp>
        <p:nvSpPr>
          <p:cNvPr id="3" name="内容占位符 2"/>
          <p:cNvSpPr>
            <a:spLocks noGrp="1"/>
          </p:cNvSpPr>
          <p:nvPr>
            <p:ph idx="1"/>
          </p:nvPr>
        </p:nvSpPr>
        <p:spPr/>
        <p:txBody>
          <a:bodyPr>
            <a:normAutofit fontScale="70000" lnSpcReduction="20000"/>
          </a:bodyPr>
          <a:lstStyle/>
          <a:p>
            <a:r>
              <a:rPr lang="zh-CN" altLang="zh-CN" dirty="0"/>
              <a:t>该系统的基本功能描述为：计算机能够随时干预该系统的开启工作状态、停止系统的工作状态、在系统的运行过程当中对系统的某些参数进行调节。</a:t>
            </a:r>
          </a:p>
          <a:p>
            <a:pPr lvl="0"/>
            <a:r>
              <a:rPr lang="zh-CN" altLang="zh-CN" dirty="0"/>
              <a:t>系统非工作状态：系统的非工作状态是系统启动之后的工作状态，或者是计算机直接发命令进入这种工作状态。在系统非工作状态当中，只负责向上层的计算机系统传递当前的系统工作状态，例如：光电传感器是否检测到了物体、温度传感器实时采集的数据、继电器组的状态等数据。系统并不对这些数据采取任何决策与处理工作、且不接受任何计算机对系统参数的调节命令。</a:t>
            </a:r>
          </a:p>
          <a:p>
            <a:r>
              <a:rPr lang="zh-CN" altLang="zh-CN" dirty="0"/>
              <a:t>系统工作状态：系统的工作状态由计算机命令发起。当系统处于非工作状态时，如果计算机发起系统工作状态切换命令，则系统进行非工作状态到工作状态的切换。切换后的工作情况可大致分为一般情况与参数调节两种。在一般情况下，系统的行为与第九章大致一致，当光电传感器检测到外部信号则进行启动照明灯过程，并且当再次检测到该信号的时候关闭照明灯；该过程模拟了进入房间与退出房间的操作。当温度传感器检测到超过范围，则启动继电器开启温度调节过程，若温度到达指定温度则关闭继电器，停止温度调节过程。参数调节为计算机系统需要设定温度范围，则发命令对系统温度范围进行调节，单片机系统在工作状态时接收到计算机发来的温度调节命令视为有效，则依照该命令参数进行温度范围设定的调节，并执行新的监控策略。并且，在系统工作过程当中，实时向上层的计算机系统发送整个系统的工作状态数据仍然是必须的</a:t>
            </a:r>
            <a:endParaRPr lang="zh-CN" altLang="en-US" dirty="0"/>
          </a:p>
        </p:txBody>
      </p:sp>
    </p:spTree>
    <p:extLst>
      <p:ext uri="{BB962C8B-B14F-4D97-AF65-F5344CB8AC3E}">
        <p14:creationId xmlns:p14="http://schemas.microsoft.com/office/powerpoint/2010/main" val="2857956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a:t>
            </a:r>
            <a:r>
              <a:rPr lang="zh-CN" altLang="zh-CN" b="1" dirty="0"/>
              <a:t>简单计算机干预温度自控系统项目目标与项目规范</a:t>
            </a:r>
            <a:endParaRPr lang="zh-CN" altLang="en-US" dirty="0"/>
          </a:p>
        </p:txBody>
      </p:sp>
      <p:sp>
        <p:nvSpPr>
          <p:cNvPr id="3" name="内容占位符 2"/>
          <p:cNvSpPr>
            <a:spLocks noGrp="1"/>
          </p:cNvSpPr>
          <p:nvPr>
            <p:ph idx="1"/>
          </p:nvPr>
        </p:nvSpPr>
        <p:spPr/>
        <p:txBody>
          <a:bodyPr/>
          <a:lstStyle/>
          <a:p>
            <a:r>
              <a:rPr lang="zh-CN" altLang="zh-CN" dirty="0"/>
              <a:t>上面对系统的行为描述绘制成如下的系统工作状态转换图，该简图供读者了解系统的两种工作状态的切换</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881812566"/>
              </p:ext>
            </p:extLst>
          </p:nvPr>
        </p:nvGraphicFramePr>
        <p:xfrm>
          <a:off x="4596640" y="2786131"/>
          <a:ext cx="4636811" cy="3672331"/>
        </p:xfrm>
        <a:graphic>
          <a:graphicData uri="http://schemas.openxmlformats.org/presentationml/2006/ole">
            <mc:AlternateContent xmlns:mc="http://schemas.openxmlformats.org/markup-compatibility/2006">
              <mc:Choice xmlns:v="urn:schemas-microsoft-com:vml" Requires="v">
                <p:oleObj spid="_x0000_s2057" name="Visio" r:id="rId3" imgW="3993898" imgH="3165231" progId="Visio.Drawing.15">
                  <p:embed/>
                </p:oleObj>
              </mc:Choice>
              <mc:Fallback>
                <p:oleObj name="Visio" r:id="rId3" imgW="3993898" imgH="3165231"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6640" y="2786131"/>
                        <a:ext cx="4636811" cy="3672331"/>
                      </a:xfrm>
                      <a:prstGeom prst="rect">
                        <a:avLst/>
                      </a:prstGeom>
                      <a:noFill/>
                    </p:spPr>
                  </p:pic>
                </p:oleObj>
              </mc:Fallback>
            </mc:AlternateContent>
          </a:graphicData>
        </a:graphic>
      </p:graphicFrame>
    </p:spTree>
    <p:extLst>
      <p:ext uri="{BB962C8B-B14F-4D97-AF65-F5344CB8AC3E}">
        <p14:creationId xmlns:p14="http://schemas.microsoft.com/office/powerpoint/2010/main" val="3411648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a:t>
            </a:r>
            <a:r>
              <a:rPr lang="zh-CN" altLang="zh-CN" b="1" dirty="0"/>
              <a:t>简单计算机干预温度自控系统项目目标与项目规范</a:t>
            </a:r>
            <a:endParaRPr lang="zh-CN" altLang="en-US" dirty="0"/>
          </a:p>
        </p:txBody>
      </p:sp>
      <p:sp>
        <p:nvSpPr>
          <p:cNvPr id="3" name="内容占位符 2"/>
          <p:cNvSpPr>
            <a:spLocks noGrp="1"/>
          </p:cNvSpPr>
          <p:nvPr>
            <p:ph idx="1"/>
          </p:nvPr>
        </p:nvSpPr>
        <p:spPr>
          <a:xfrm>
            <a:off x="390939" y="2163556"/>
            <a:ext cx="3753678" cy="4346574"/>
          </a:xfrm>
        </p:spPr>
        <p:txBody>
          <a:bodyPr>
            <a:normAutofit fontScale="92500"/>
          </a:bodyPr>
          <a:lstStyle/>
          <a:p>
            <a:r>
              <a:rPr lang="en-US" altLang="zh-CN" b="1" dirty="0" smtClean="0"/>
              <a:t>11.2.1</a:t>
            </a:r>
            <a:r>
              <a:rPr lang="zh-CN" altLang="zh-CN" b="1" dirty="0" smtClean="0"/>
              <a:t>计</a:t>
            </a:r>
            <a:r>
              <a:rPr lang="zh-CN" altLang="zh-CN" b="1" dirty="0"/>
              <a:t>算机</a:t>
            </a:r>
            <a:r>
              <a:rPr lang="zh-CN" altLang="zh-CN" b="1" dirty="0" smtClean="0"/>
              <a:t>干预</a:t>
            </a:r>
            <a:r>
              <a:rPr lang="zh-CN" altLang="zh-CN" b="1" dirty="0"/>
              <a:t>温度自控系统项目设计思</a:t>
            </a:r>
            <a:r>
              <a:rPr lang="zh-CN" altLang="zh-CN" b="1" dirty="0" smtClean="0"/>
              <a:t>想</a:t>
            </a:r>
            <a:endParaRPr lang="en-US" altLang="zh-CN" b="1" dirty="0" smtClean="0"/>
          </a:p>
          <a:p>
            <a:r>
              <a:rPr lang="zh-CN" altLang="zh-CN" dirty="0"/>
              <a:t>设计与实现一个能够在计算机的干预下工作的单片机控制温度自动控制系统，其主要依据前述章节中设计的温度传感器模块、光电开关模块、继电器模块、通讯模块等来联合完成</a:t>
            </a:r>
            <a:r>
              <a:rPr lang="zh-CN" altLang="zh-CN" dirty="0" smtClean="0"/>
              <a:t>。</a:t>
            </a:r>
            <a:endParaRPr lang="en-US" altLang="zh-CN" dirty="0" smtClean="0"/>
          </a:p>
          <a:p>
            <a:r>
              <a:rPr lang="zh-CN" altLang="zh-CN" dirty="0"/>
              <a:t>典型的连接方</a:t>
            </a:r>
            <a:r>
              <a:rPr lang="zh-CN" altLang="zh-CN" dirty="0" smtClean="0"/>
              <a:t>式</a:t>
            </a:r>
            <a:r>
              <a:rPr lang="zh-CN" altLang="en-US" dirty="0" smtClean="0"/>
              <a:t>图</a:t>
            </a:r>
            <a:endParaRPr lang="zh-CN" altLang="en-US" b="1" dirty="0"/>
          </a:p>
        </p:txBody>
      </p:sp>
      <p:graphicFrame>
        <p:nvGraphicFramePr>
          <p:cNvPr id="5" name="对象 4"/>
          <p:cNvGraphicFramePr>
            <a:graphicFrameLocks noChangeAspect="1"/>
          </p:cNvGraphicFramePr>
          <p:nvPr>
            <p:extLst>
              <p:ext uri="{D42A27DB-BD31-4B8C-83A1-F6EECF244321}">
                <p14:modId xmlns:p14="http://schemas.microsoft.com/office/powerpoint/2010/main" val="2344389294"/>
              </p:ext>
            </p:extLst>
          </p:nvPr>
        </p:nvGraphicFramePr>
        <p:xfrm>
          <a:off x="4298468" y="2088667"/>
          <a:ext cx="7664032" cy="4570550"/>
        </p:xfrm>
        <a:graphic>
          <a:graphicData uri="http://schemas.openxmlformats.org/presentationml/2006/ole">
            <mc:AlternateContent xmlns:mc="http://schemas.openxmlformats.org/markup-compatibility/2006">
              <mc:Choice xmlns:v="urn:schemas-microsoft-com:vml" Requires="v">
                <p:oleObj spid="_x0000_s3080" name="Visio" r:id="rId3" imgW="5255734" imgH="3140772" progId="Visio.Drawing.15">
                  <p:embed/>
                </p:oleObj>
              </mc:Choice>
              <mc:Fallback>
                <p:oleObj name="Visio" r:id="rId3" imgW="5255734" imgH="3140772"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8468" y="2088667"/>
                        <a:ext cx="7664032" cy="4570550"/>
                      </a:xfrm>
                      <a:prstGeom prst="rect">
                        <a:avLst/>
                      </a:prstGeom>
                      <a:noFill/>
                    </p:spPr>
                  </p:pic>
                </p:oleObj>
              </mc:Fallback>
            </mc:AlternateContent>
          </a:graphicData>
        </a:graphic>
      </p:graphicFrame>
    </p:spTree>
    <p:extLst>
      <p:ext uri="{BB962C8B-B14F-4D97-AF65-F5344CB8AC3E}">
        <p14:creationId xmlns:p14="http://schemas.microsoft.com/office/powerpoint/2010/main" val="299661724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1718</Words>
  <Application>Microsoft Office PowerPoint</Application>
  <PresentationFormat>自定义</PresentationFormat>
  <Paragraphs>216</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Office 主题</vt:lpstr>
      <vt:lpstr>Visio</vt:lpstr>
      <vt:lpstr>传感器与综合控制技术</vt:lpstr>
      <vt:lpstr>PowerPoint 演示文稿</vt:lpstr>
      <vt:lpstr>Introduction</vt:lpstr>
      <vt:lpstr>本章要点</vt:lpstr>
      <vt:lpstr>目录</vt:lpstr>
      <vt:lpstr>11.1基本计算机干预温度自控系统简介</vt:lpstr>
      <vt:lpstr>11.2简单计算机干预温度自控系统项目目标与项目规范</vt:lpstr>
      <vt:lpstr>11.2简单计算机干预温度自控系统项目目标与项目规范</vt:lpstr>
      <vt:lpstr>11.2简单计算机干预温度自控系统项目目标与项目规范</vt:lpstr>
      <vt:lpstr>11.2简单计算机干预温度自控系统项目目标与项目规范</vt:lpstr>
      <vt:lpstr>11.2简单计算机干预温度自控系统项目目标与项目规范</vt:lpstr>
      <vt:lpstr>11.3硬件系统设计与实现</vt:lpstr>
      <vt:lpstr>11.3硬件系统设计与实现</vt:lpstr>
      <vt:lpstr>11.3硬件系统设计与实现</vt:lpstr>
      <vt:lpstr>11.3硬件系统设计与实现</vt:lpstr>
      <vt:lpstr>11.3硬件系统设计与实现</vt:lpstr>
      <vt:lpstr>11.3硬件系统设计与实现</vt:lpstr>
      <vt:lpstr>11.3硬件系统设计与实现</vt:lpstr>
      <vt:lpstr>11.3硬件系统设计与实现</vt:lpstr>
      <vt:lpstr>11.3硬件系统设计与实现</vt:lpstr>
      <vt:lpstr>11.4软件系统设计与实现</vt:lpstr>
      <vt:lpstr>11.4软件系统设计与实现</vt:lpstr>
      <vt:lpstr>11.4软件系统设计与实现</vt:lpstr>
      <vt:lpstr>11.4软件系统设计与实现</vt:lpstr>
      <vt:lpstr>11.4软件系统设计与实现</vt:lpstr>
      <vt:lpstr>11.4软件系统设计与实现</vt:lpstr>
      <vt:lpstr>11.5系统联合调试</vt:lpstr>
      <vt:lpstr>11.5系统联合调试</vt:lpstr>
      <vt:lpstr>11.5系统联合调试</vt:lpstr>
      <vt:lpstr>11.5系统联合调试</vt:lpstr>
      <vt:lpstr>11.5系统联合调试</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10</cp:revision>
  <dcterms:created xsi:type="dcterms:W3CDTF">2017-02-11T14:16:34Z</dcterms:created>
  <dcterms:modified xsi:type="dcterms:W3CDTF">2017-02-15T01:47:01Z</dcterms:modified>
</cp:coreProperties>
</file>