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5" r:id="rId1"/>
  </p:sldMasterIdLst>
  <p:notesMasterIdLst>
    <p:notesMasterId r:id="rId36"/>
  </p:notesMasterIdLst>
  <p:handoutMasterIdLst>
    <p:handoutMasterId r:id="rId37"/>
  </p:handoutMasterIdLst>
  <p:sldIdLst>
    <p:sldId id="336" r:id="rId2"/>
    <p:sldId id="350" r:id="rId3"/>
    <p:sldId id="378" r:id="rId4"/>
    <p:sldId id="340" r:id="rId5"/>
    <p:sldId id="351" r:id="rId6"/>
    <p:sldId id="345" r:id="rId7"/>
    <p:sldId id="349" r:id="rId8"/>
    <p:sldId id="348" r:id="rId9"/>
    <p:sldId id="352" r:id="rId10"/>
    <p:sldId id="382" r:id="rId11"/>
    <p:sldId id="383" r:id="rId12"/>
    <p:sldId id="384" r:id="rId13"/>
    <p:sldId id="385" r:id="rId14"/>
    <p:sldId id="386" r:id="rId15"/>
    <p:sldId id="358" r:id="rId16"/>
    <p:sldId id="359" r:id="rId17"/>
    <p:sldId id="353" r:id="rId18"/>
    <p:sldId id="360" r:id="rId19"/>
    <p:sldId id="362" r:id="rId20"/>
    <p:sldId id="387" r:id="rId21"/>
    <p:sldId id="363" r:id="rId22"/>
    <p:sldId id="364" r:id="rId23"/>
    <p:sldId id="365" r:id="rId24"/>
    <p:sldId id="366" r:id="rId25"/>
    <p:sldId id="367" r:id="rId26"/>
    <p:sldId id="388" r:id="rId27"/>
    <p:sldId id="372" r:id="rId28"/>
    <p:sldId id="373" r:id="rId29"/>
    <p:sldId id="374" r:id="rId30"/>
    <p:sldId id="375" r:id="rId31"/>
    <p:sldId id="389" r:id="rId32"/>
    <p:sldId id="380" r:id="rId33"/>
    <p:sldId id="381" r:id="rId34"/>
    <p:sldId id="339" r:id="rId35"/>
  </p:sldIdLst>
  <p:sldSz cx="9144000" cy="5143500" type="screen16x9"/>
  <p:notesSz cx="6858000" cy="9144000"/>
  <p:defaultTextStyle>
    <a:defPPr>
      <a:defRPr lang="en-GB"/>
    </a:defPPr>
    <a:lvl1pPr algn="ctr" rtl="0" eaLnBrk="0" fontAlgn="base" hangingPunct="0">
      <a:spcBef>
        <a:spcPct val="50000"/>
      </a:spcBef>
      <a:spcAft>
        <a:spcPct val="0"/>
      </a:spcAft>
      <a:defRPr sz="3700" kern="1200">
        <a:solidFill>
          <a:srgbClr val="000000"/>
        </a:solidFill>
        <a:latin typeface="Arial" charset="0"/>
        <a:ea typeface="宋体" charset="-122"/>
        <a:cs typeface="+mn-cs"/>
      </a:defRPr>
    </a:lvl1pPr>
    <a:lvl2pPr marL="389626" algn="ctr" rtl="0" eaLnBrk="0" fontAlgn="base" hangingPunct="0">
      <a:spcBef>
        <a:spcPct val="50000"/>
      </a:spcBef>
      <a:spcAft>
        <a:spcPct val="0"/>
      </a:spcAft>
      <a:defRPr sz="3700" kern="1200">
        <a:solidFill>
          <a:srgbClr val="000000"/>
        </a:solidFill>
        <a:latin typeface="Arial" charset="0"/>
        <a:ea typeface="宋体" charset="-122"/>
        <a:cs typeface="+mn-cs"/>
      </a:defRPr>
    </a:lvl2pPr>
    <a:lvl3pPr marL="779252" algn="ctr" rtl="0" eaLnBrk="0" fontAlgn="base" hangingPunct="0">
      <a:spcBef>
        <a:spcPct val="50000"/>
      </a:spcBef>
      <a:spcAft>
        <a:spcPct val="0"/>
      </a:spcAft>
      <a:defRPr sz="3700" kern="1200">
        <a:solidFill>
          <a:srgbClr val="000000"/>
        </a:solidFill>
        <a:latin typeface="Arial" charset="0"/>
        <a:ea typeface="宋体" charset="-122"/>
        <a:cs typeface="+mn-cs"/>
      </a:defRPr>
    </a:lvl3pPr>
    <a:lvl4pPr marL="1168878" algn="ctr" rtl="0" eaLnBrk="0" fontAlgn="base" hangingPunct="0">
      <a:spcBef>
        <a:spcPct val="50000"/>
      </a:spcBef>
      <a:spcAft>
        <a:spcPct val="0"/>
      </a:spcAft>
      <a:defRPr sz="3700" kern="1200">
        <a:solidFill>
          <a:srgbClr val="000000"/>
        </a:solidFill>
        <a:latin typeface="Arial" charset="0"/>
        <a:ea typeface="宋体" charset="-122"/>
        <a:cs typeface="+mn-cs"/>
      </a:defRPr>
    </a:lvl4pPr>
    <a:lvl5pPr marL="1558503" algn="ctr" rtl="0" eaLnBrk="0" fontAlgn="base" hangingPunct="0">
      <a:spcBef>
        <a:spcPct val="50000"/>
      </a:spcBef>
      <a:spcAft>
        <a:spcPct val="0"/>
      </a:spcAft>
      <a:defRPr sz="3700" kern="1200">
        <a:solidFill>
          <a:srgbClr val="000000"/>
        </a:solidFill>
        <a:latin typeface="Arial" charset="0"/>
        <a:ea typeface="宋体" charset="-122"/>
        <a:cs typeface="+mn-cs"/>
      </a:defRPr>
    </a:lvl5pPr>
    <a:lvl6pPr marL="1948129" algn="l" defTabSz="779252" rtl="0" eaLnBrk="1" latinLnBrk="0" hangingPunct="1">
      <a:defRPr sz="3700" kern="1200">
        <a:solidFill>
          <a:srgbClr val="000000"/>
        </a:solidFill>
        <a:latin typeface="Arial" charset="0"/>
        <a:ea typeface="宋体" charset="-122"/>
        <a:cs typeface="+mn-cs"/>
      </a:defRPr>
    </a:lvl6pPr>
    <a:lvl7pPr marL="2337755" algn="l" defTabSz="779252" rtl="0" eaLnBrk="1" latinLnBrk="0" hangingPunct="1">
      <a:defRPr sz="3700" kern="1200">
        <a:solidFill>
          <a:srgbClr val="000000"/>
        </a:solidFill>
        <a:latin typeface="Arial" charset="0"/>
        <a:ea typeface="宋体" charset="-122"/>
        <a:cs typeface="+mn-cs"/>
      </a:defRPr>
    </a:lvl7pPr>
    <a:lvl8pPr marL="2727381" algn="l" defTabSz="779252" rtl="0" eaLnBrk="1" latinLnBrk="0" hangingPunct="1">
      <a:defRPr sz="3700" kern="1200">
        <a:solidFill>
          <a:srgbClr val="000000"/>
        </a:solidFill>
        <a:latin typeface="Arial" charset="0"/>
        <a:ea typeface="宋体" charset="-122"/>
        <a:cs typeface="+mn-cs"/>
      </a:defRPr>
    </a:lvl8pPr>
    <a:lvl9pPr marL="3117007" algn="l" defTabSz="779252" rtl="0" eaLnBrk="1" latinLnBrk="0" hangingPunct="1">
      <a:defRPr sz="3700" kern="1200">
        <a:solidFill>
          <a:srgbClr val="000000"/>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006699"/>
    <a:srgbClr val="336699"/>
    <a:srgbClr val="0066CC"/>
    <a:srgbClr val="007CA8"/>
    <a:srgbClr val="157BC1"/>
    <a:srgbClr val="0099CC"/>
    <a:srgbClr val="CCFFFF"/>
    <a:srgbClr val="0033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3" autoAdjust="0"/>
    <p:restoredTop sz="94683" autoAdjust="0"/>
  </p:normalViewPr>
  <p:slideViewPr>
    <p:cSldViewPr>
      <p:cViewPr varScale="1">
        <p:scale>
          <a:sx n="91" d="100"/>
          <a:sy n="91" d="100"/>
        </p:scale>
        <p:origin x="-756"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07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r>
              <a:rPr lang="zh-CN" altLang="en-US"/>
              <a:t>没</a:t>
            </a:r>
          </a:p>
        </p:txBody>
      </p:sp>
      <p:sp>
        <p:nvSpPr>
          <p:cNvPr id="2007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endParaRPr lang="en-US" altLang="zh-CN" dirty="0"/>
          </a:p>
        </p:txBody>
      </p:sp>
      <p:sp>
        <p:nvSpPr>
          <p:cNvPr id="2007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endParaRPr lang="en-US" altLang="zh-CN" dirty="0"/>
          </a:p>
        </p:txBody>
      </p:sp>
      <p:sp>
        <p:nvSpPr>
          <p:cNvPr id="2007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20000"/>
              </a:spcBef>
              <a:buClr>
                <a:schemeClr val="hlink"/>
              </a:buClr>
              <a:buFont typeface="Wingdings" pitchFamily="2" charset="2"/>
              <a:buNone/>
              <a:defRPr kumimoji="1" sz="1200" b="1">
                <a:solidFill>
                  <a:schemeClr val="hlink"/>
                </a:solidFill>
                <a:effectLst>
                  <a:outerShdw blurRad="38100" dist="38100" dir="2700000" algn="tl">
                    <a:srgbClr val="C0C0C0"/>
                  </a:outerShdw>
                </a:effectLst>
                <a:ea typeface="宋体" pitchFamily="2" charset="-122"/>
              </a:defRPr>
            </a:lvl1pPr>
          </a:lstStyle>
          <a:p>
            <a:pPr>
              <a:defRPr/>
            </a:pPr>
            <a:fld id="{C5975CBF-048D-4371-9AC6-3442A581D2B0}" type="slidenum">
              <a:rPr lang="zh-CN" altLang="en-US"/>
              <a:pPr>
                <a:defRPr/>
              </a:pPr>
              <a:t>‹#›</a:t>
            </a:fld>
            <a:endParaRPr lang="en-US" altLang="zh-CN" dirty="0"/>
          </a:p>
        </p:txBody>
      </p:sp>
    </p:spTree>
    <p:extLst>
      <p:ext uri="{BB962C8B-B14F-4D97-AF65-F5344CB8AC3E}">
        <p14:creationId xmlns="" xmlns:p14="http://schemas.microsoft.com/office/powerpoint/2010/main" val="1663553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latin typeface="Times" pitchFamily="18" charset="0"/>
                <a:ea typeface="宋体" pitchFamily="2" charset="-122"/>
              </a:defRPr>
            </a:lvl1pPr>
          </a:lstStyle>
          <a:p>
            <a:pPr>
              <a:defRPr/>
            </a:pPr>
            <a:r>
              <a:rPr lang="zh-CN" altLang="en-GB"/>
              <a:t>没</a:t>
            </a:r>
          </a:p>
        </p:txBody>
      </p:sp>
      <p:sp>
        <p:nvSpPr>
          <p:cNvPr id="532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latin typeface="Times" pitchFamily="18" charset="0"/>
                <a:ea typeface="宋体" pitchFamily="2" charset="-122"/>
              </a:defRPr>
            </a:lvl1pPr>
          </a:lstStyle>
          <a:p>
            <a:pPr>
              <a:defRPr/>
            </a:pPr>
            <a:endParaRPr lang="en-GB" altLang="zh-CN" dirty="0"/>
          </a:p>
        </p:txBody>
      </p:sp>
      <p:sp>
        <p:nvSpPr>
          <p:cNvPr id="3174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32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ltLang="zh-CN" noProof="0" smtClean="0"/>
              <a:t>Click to edit Master text styles</a:t>
            </a:r>
          </a:p>
          <a:p>
            <a:pPr lvl="1"/>
            <a:r>
              <a:rPr lang="en-GB" altLang="zh-CN" noProof="0" smtClean="0"/>
              <a:t>Second level</a:t>
            </a:r>
          </a:p>
          <a:p>
            <a:pPr lvl="2"/>
            <a:r>
              <a:rPr lang="en-GB" altLang="zh-CN" noProof="0" smtClean="0"/>
              <a:t>Third level</a:t>
            </a:r>
          </a:p>
          <a:p>
            <a:pPr lvl="3"/>
            <a:r>
              <a:rPr lang="en-GB" altLang="zh-CN" noProof="0" smtClean="0"/>
              <a:t>Fourth level</a:t>
            </a:r>
          </a:p>
          <a:p>
            <a:pPr lvl="4"/>
            <a:r>
              <a:rPr lang="en-GB" altLang="zh-CN" noProof="0" smtClean="0"/>
              <a:t>Fifth level</a:t>
            </a:r>
          </a:p>
        </p:txBody>
      </p:sp>
      <p:sp>
        <p:nvSpPr>
          <p:cNvPr id="532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latin typeface="Times" pitchFamily="18" charset="0"/>
                <a:ea typeface="宋体" pitchFamily="2" charset="-122"/>
              </a:defRPr>
            </a:lvl1pPr>
          </a:lstStyle>
          <a:p>
            <a:pPr>
              <a:defRPr/>
            </a:pPr>
            <a:endParaRPr lang="en-GB" altLang="zh-CN" dirty="0"/>
          </a:p>
        </p:txBody>
      </p:sp>
      <p:sp>
        <p:nvSpPr>
          <p:cNvPr id="532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latin typeface="Times" pitchFamily="18" charset="0"/>
                <a:ea typeface="宋体" pitchFamily="2" charset="-122"/>
              </a:defRPr>
            </a:lvl1pPr>
          </a:lstStyle>
          <a:p>
            <a:pPr>
              <a:defRPr/>
            </a:pPr>
            <a:fld id="{3DE3CD42-6169-4A05-87B1-61DDF34CE7A9}" type="slidenum">
              <a:rPr lang="zh-CN" altLang="en-GB"/>
              <a:pPr>
                <a:defRPr/>
              </a:pPr>
              <a:t>‹#›</a:t>
            </a:fld>
            <a:endParaRPr lang="en-GB" altLang="zh-CN" dirty="0"/>
          </a:p>
        </p:txBody>
      </p:sp>
    </p:spTree>
    <p:extLst>
      <p:ext uri="{BB962C8B-B14F-4D97-AF65-F5344CB8AC3E}">
        <p14:creationId xmlns="" xmlns:p14="http://schemas.microsoft.com/office/powerpoint/2010/main" val="7510118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1pPr>
    <a:lvl2pPr marL="389626"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2pPr>
    <a:lvl3pPr marL="779252"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3pPr>
    <a:lvl4pPr marL="1168878"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4pPr>
    <a:lvl5pPr marL="1558503" algn="l" rtl="0" eaLnBrk="0" fontAlgn="base" hangingPunct="0">
      <a:spcBef>
        <a:spcPct val="30000"/>
      </a:spcBef>
      <a:spcAft>
        <a:spcPct val="0"/>
      </a:spcAft>
      <a:defRPr sz="1000" kern="1200">
        <a:solidFill>
          <a:schemeClr val="tx1"/>
        </a:solidFill>
        <a:latin typeface="Times" pitchFamily="18" charset="0"/>
        <a:ea typeface="宋体" pitchFamily="2" charset="-122"/>
        <a:cs typeface="+mn-cs"/>
      </a:defRPr>
    </a:lvl5pPr>
    <a:lvl6pPr marL="1948129" algn="l" defTabSz="779252" rtl="0" eaLnBrk="1" latinLnBrk="0" hangingPunct="1">
      <a:defRPr sz="1000" kern="1200">
        <a:solidFill>
          <a:schemeClr val="tx1"/>
        </a:solidFill>
        <a:latin typeface="+mn-lt"/>
        <a:ea typeface="+mn-ea"/>
        <a:cs typeface="+mn-cs"/>
      </a:defRPr>
    </a:lvl6pPr>
    <a:lvl7pPr marL="2337755" algn="l" defTabSz="779252" rtl="0" eaLnBrk="1" latinLnBrk="0" hangingPunct="1">
      <a:defRPr sz="1000" kern="1200">
        <a:solidFill>
          <a:schemeClr val="tx1"/>
        </a:solidFill>
        <a:latin typeface="+mn-lt"/>
        <a:ea typeface="+mn-ea"/>
        <a:cs typeface="+mn-cs"/>
      </a:defRPr>
    </a:lvl7pPr>
    <a:lvl8pPr marL="2727381" algn="l" defTabSz="779252" rtl="0" eaLnBrk="1" latinLnBrk="0" hangingPunct="1">
      <a:defRPr sz="1000" kern="1200">
        <a:solidFill>
          <a:schemeClr val="tx1"/>
        </a:solidFill>
        <a:latin typeface="+mn-lt"/>
        <a:ea typeface="+mn-ea"/>
        <a:cs typeface="+mn-cs"/>
      </a:defRPr>
    </a:lvl8pPr>
    <a:lvl9pPr marL="3117007" algn="l" defTabSz="77925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5</a:t>
            </a:fld>
            <a:endParaRPr lang="zh-CN" altLang="en-US"/>
          </a:p>
        </p:txBody>
      </p:sp>
    </p:spTree>
    <p:extLst>
      <p:ext uri="{BB962C8B-B14F-4D97-AF65-F5344CB8AC3E}">
        <p14:creationId xmlns:p14="http://schemas.microsoft.com/office/powerpoint/2010/main" xmlns="" val="51737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15</a:t>
            </a:fld>
            <a:endParaRPr lang="zh-CN" altLang="en-US"/>
          </a:p>
        </p:txBody>
      </p:sp>
    </p:spTree>
    <p:extLst>
      <p:ext uri="{BB962C8B-B14F-4D97-AF65-F5344CB8AC3E}">
        <p14:creationId xmlns="" xmlns:p14="http://schemas.microsoft.com/office/powerpoint/2010/main" val="3623036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18</a:t>
            </a:fld>
            <a:endParaRPr lang="zh-CN" altLang="en-US"/>
          </a:p>
        </p:txBody>
      </p:sp>
    </p:spTree>
    <p:extLst>
      <p:ext uri="{BB962C8B-B14F-4D97-AF65-F5344CB8AC3E}">
        <p14:creationId xmlns="" xmlns:p14="http://schemas.microsoft.com/office/powerpoint/2010/main" val="3256142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19</a:t>
            </a:fld>
            <a:endParaRPr lang="zh-CN" altLang="en-US"/>
          </a:p>
        </p:txBody>
      </p:sp>
    </p:spTree>
    <p:extLst>
      <p:ext uri="{BB962C8B-B14F-4D97-AF65-F5344CB8AC3E}">
        <p14:creationId xmlns="" xmlns:p14="http://schemas.microsoft.com/office/powerpoint/2010/main" val="164293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rgbClr val="FFFFFF"/>
        </a:solidFill>
        <a:effectLst/>
      </p:bgPr>
    </p:bg>
    <p:spTree>
      <p:nvGrpSpPr>
        <p:cNvPr id="1" name=""/>
        <p:cNvGrpSpPr/>
        <p:nvPr/>
      </p:nvGrpSpPr>
      <p:grpSpPr>
        <a:xfrm>
          <a:off x="0" y="0"/>
          <a:ext cx="0" cy="0"/>
          <a:chOff x="0" y="0"/>
          <a:chExt cx="0" cy="0"/>
        </a:xfrm>
      </p:grpSpPr>
      <p:sp>
        <p:nvSpPr>
          <p:cNvPr id="4" name="Rectangle 1433"/>
          <p:cNvSpPr>
            <a:spLocks noChangeArrowheads="1"/>
          </p:cNvSpPr>
          <p:nvPr/>
        </p:nvSpPr>
        <p:spPr bwMode="gray">
          <a:xfrm>
            <a:off x="0" y="0"/>
            <a:ext cx="9144000" cy="1076325"/>
          </a:xfrm>
          <a:prstGeom prst="rect">
            <a:avLst/>
          </a:prstGeom>
          <a:gradFill rotWithShape="1">
            <a:gsLst>
              <a:gs pos="0">
                <a:schemeClr val="folHlink">
                  <a:alpha val="50000"/>
                </a:schemeClr>
              </a:gs>
              <a:gs pos="100000">
                <a:schemeClr val="folHlink">
                  <a:gamma/>
                  <a:tint val="0"/>
                  <a:invGamma/>
                </a:schemeClr>
              </a:gs>
            </a:gsLst>
            <a:lin ang="5400000" scaled="1"/>
          </a:gradFill>
          <a:ln w="9525" algn="ctr">
            <a:noFill/>
            <a:miter lim="800000"/>
            <a:headEnd/>
            <a:tailEnd/>
          </a:ln>
          <a:effectLst/>
        </p:spPr>
        <p:txBody>
          <a:bodyPr wrap="none" lIns="77925" tIns="38963" rIns="77925" bIns="38963" anchor="ctr"/>
          <a:lstStyle/>
          <a:p>
            <a:pPr>
              <a:defRPr/>
            </a:pPr>
            <a:endParaRPr lang="zh-CN" altLang="en-US" sz="1700" dirty="0">
              <a:ea typeface="宋体" pitchFamily="2" charset="-122"/>
            </a:endParaRPr>
          </a:p>
        </p:txBody>
      </p:sp>
      <p:pic>
        <p:nvPicPr>
          <p:cNvPr id="5" name="Picture 1434" descr="haba"/>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gray">
          <a:xfrm rot="4625498">
            <a:off x="8143876" y="4057742"/>
            <a:ext cx="304800" cy="9070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6" name="Group 1435"/>
          <p:cNvGrpSpPr>
            <a:grpSpLocks/>
          </p:cNvGrpSpPr>
          <p:nvPr/>
        </p:nvGrpSpPr>
        <p:grpSpPr bwMode="auto">
          <a:xfrm>
            <a:off x="-1028699" y="1415654"/>
            <a:ext cx="2230315" cy="3751659"/>
            <a:chOff x="1696" y="160"/>
            <a:chExt cx="1148" cy="2575"/>
          </a:xfrm>
        </p:grpSpPr>
        <p:sp>
          <p:nvSpPr>
            <p:cNvPr id="7" name="Freeform 1436"/>
            <p:cNvSpPr>
              <a:spLocks/>
            </p:cNvSpPr>
            <p:nvPr/>
          </p:nvSpPr>
          <p:spPr bwMode="gray">
            <a:xfrm>
              <a:off x="1707" y="173"/>
              <a:ext cx="1137" cy="2558"/>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8" name="Picture 1437" descr="haba_03"/>
            <p:cNvPicPr>
              <a:picLocks noChangeAspect="1" noChangeArrowheads="1"/>
            </p:cNvPicPr>
            <p:nvPr/>
          </p:nvPicPr>
          <p:blipFill>
            <a:blip r:embed="rId3" cstate="print">
              <a:lum bright="-90000" contrast="48000"/>
              <a:grayscl/>
              <a:biLevel thresh="50000"/>
              <a:extLst>
                <a:ext uri="{28A0092B-C50C-407E-A947-70E740481C1C}">
                  <a14:useLocalDpi xmlns="" xmlns:a14="http://schemas.microsoft.com/office/drawing/2010/main" val="0"/>
                </a:ext>
              </a:extLst>
            </a:blip>
            <a:srcRect/>
            <a:stretch>
              <a:fillRect/>
            </a:stretch>
          </p:blipFill>
          <p:spPr bwMode="gray">
            <a:xfrm>
              <a:off x="1696" y="160"/>
              <a:ext cx="1143" cy="2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9" name="Group 1438"/>
          <p:cNvGrpSpPr>
            <a:grpSpLocks/>
          </p:cNvGrpSpPr>
          <p:nvPr/>
        </p:nvGrpSpPr>
        <p:grpSpPr bwMode="auto">
          <a:xfrm rot="2126661">
            <a:off x="339970" y="2240757"/>
            <a:ext cx="1913792" cy="3221831"/>
            <a:chOff x="1696" y="160"/>
            <a:chExt cx="1148" cy="2575"/>
          </a:xfrm>
        </p:grpSpPr>
        <p:sp>
          <p:nvSpPr>
            <p:cNvPr id="10" name="Freeform 1439"/>
            <p:cNvSpPr>
              <a:spLocks/>
            </p:cNvSpPr>
            <p:nvPr/>
          </p:nvSpPr>
          <p:spPr bwMode="gray">
            <a:xfrm>
              <a:off x="1702" y="174"/>
              <a:ext cx="1137" cy="2558"/>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11" name="Picture 1440" descr="haba_03"/>
            <p:cNvPicPr>
              <a:picLocks noChangeAspect="1" noChangeArrowheads="1"/>
            </p:cNvPicPr>
            <p:nvPr/>
          </p:nvPicPr>
          <p:blipFill>
            <a:blip r:embed="rId3" cstate="print">
              <a:lum bright="-90000" contrast="48000"/>
              <a:grayscl/>
              <a:biLevel thresh="50000"/>
              <a:extLst>
                <a:ext uri="{28A0092B-C50C-407E-A947-70E740481C1C}">
                  <a14:useLocalDpi xmlns="" xmlns:a14="http://schemas.microsoft.com/office/drawing/2010/main" val="0"/>
                </a:ext>
              </a:extLst>
            </a:blip>
            <a:srcRect/>
            <a:stretch>
              <a:fillRect/>
            </a:stretch>
          </p:blipFill>
          <p:spPr bwMode="gray">
            <a:xfrm>
              <a:off x="1696" y="160"/>
              <a:ext cx="1143" cy="2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12" name="Group 1441"/>
          <p:cNvGrpSpPr>
            <a:grpSpLocks/>
          </p:cNvGrpSpPr>
          <p:nvPr/>
        </p:nvGrpSpPr>
        <p:grpSpPr bwMode="auto">
          <a:xfrm rot="4666960">
            <a:off x="1294117" y="2804746"/>
            <a:ext cx="1366838" cy="4086958"/>
            <a:chOff x="1696" y="160"/>
            <a:chExt cx="1148" cy="2575"/>
          </a:xfrm>
        </p:grpSpPr>
        <p:sp>
          <p:nvSpPr>
            <p:cNvPr id="13" name="Freeform 1442"/>
            <p:cNvSpPr>
              <a:spLocks/>
            </p:cNvSpPr>
            <p:nvPr/>
          </p:nvSpPr>
          <p:spPr bwMode="gray">
            <a:xfrm>
              <a:off x="1703" y="170"/>
              <a:ext cx="1137" cy="2557"/>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14" name="Picture 1443" descr="haba_03"/>
            <p:cNvPicPr>
              <a:picLocks noChangeAspect="1" noChangeArrowheads="1"/>
            </p:cNvPicPr>
            <p:nvPr/>
          </p:nvPicPr>
          <p:blipFill>
            <a:blip r:embed="rId3" cstate="print">
              <a:lum bright="-90000" contrast="48000"/>
              <a:grayscl/>
              <a:biLevel thresh="50000"/>
              <a:extLst>
                <a:ext uri="{28A0092B-C50C-407E-A947-70E740481C1C}">
                  <a14:useLocalDpi xmlns="" xmlns:a14="http://schemas.microsoft.com/office/drawing/2010/main" val="0"/>
                </a:ext>
              </a:extLst>
            </a:blip>
            <a:srcRect/>
            <a:stretch>
              <a:fillRect/>
            </a:stretch>
          </p:blipFill>
          <p:spPr bwMode="gray">
            <a:xfrm>
              <a:off x="1696" y="160"/>
              <a:ext cx="1143" cy="2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15" name="Group 1447"/>
          <p:cNvGrpSpPr>
            <a:grpSpLocks/>
          </p:cNvGrpSpPr>
          <p:nvPr/>
        </p:nvGrpSpPr>
        <p:grpSpPr bwMode="auto">
          <a:xfrm rot="1366339">
            <a:off x="5407269" y="3759994"/>
            <a:ext cx="1273420" cy="428625"/>
            <a:chOff x="2044" y="2133"/>
            <a:chExt cx="1329" cy="596"/>
          </a:xfrm>
        </p:grpSpPr>
        <p:pic>
          <p:nvPicPr>
            <p:cNvPr id="16" name="Picture 1448" descr="haba"/>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gray">
            <a:xfrm rot="4260956">
              <a:off x="2409" y="1772"/>
              <a:ext cx="592" cy="1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Freeform 1449"/>
            <p:cNvSpPr>
              <a:spLocks/>
            </p:cNvSpPr>
            <p:nvPr/>
          </p:nvSpPr>
          <p:spPr bwMode="gray">
            <a:xfrm rot="4245780">
              <a:off x="2410" y="1763"/>
              <a:ext cx="586" cy="1323"/>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45000"/>
                  </a:schemeClr>
                </a:gs>
                <a:gs pos="100000">
                  <a:schemeClr val="hlink">
                    <a:alpha val="45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sp>
        <p:nvSpPr>
          <p:cNvPr id="18" name="Oval 1450"/>
          <p:cNvSpPr>
            <a:spLocks noChangeArrowheads="1"/>
          </p:cNvSpPr>
          <p:nvPr/>
        </p:nvSpPr>
        <p:spPr bwMode="gray">
          <a:xfrm>
            <a:off x="8311662" y="4795838"/>
            <a:ext cx="152400" cy="114300"/>
          </a:xfrm>
          <a:prstGeom prst="ellipse">
            <a:avLst/>
          </a:prstGeom>
          <a:solidFill>
            <a:schemeClr va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9" name="Oval 1451"/>
          <p:cNvSpPr>
            <a:spLocks noChangeArrowheads="1"/>
          </p:cNvSpPr>
          <p:nvPr/>
        </p:nvSpPr>
        <p:spPr bwMode="gray">
          <a:xfrm>
            <a:off x="8551985" y="4794647"/>
            <a:ext cx="152400" cy="114300"/>
          </a:xfrm>
          <a:prstGeom prst="ellipse">
            <a:avLst/>
          </a:prstGeom>
          <a:solidFill>
            <a:schemeClr val="accent1"/>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20" name="Oval 1452"/>
          <p:cNvSpPr>
            <a:spLocks noChangeArrowheads="1"/>
          </p:cNvSpPr>
          <p:nvPr/>
        </p:nvSpPr>
        <p:spPr bwMode="gray">
          <a:xfrm>
            <a:off x="7835412" y="4795838"/>
            <a:ext cx="152400" cy="114300"/>
          </a:xfrm>
          <a:prstGeom prst="ellipse">
            <a:avLst/>
          </a:prstGeom>
          <a:solidFill>
            <a:schemeClr val="accent2"/>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21" name="Oval 1453"/>
          <p:cNvSpPr>
            <a:spLocks noChangeArrowheads="1"/>
          </p:cNvSpPr>
          <p:nvPr/>
        </p:nvSpPr>
        <p:spPr bwMode="gray">
          <a:xfrm>
            <a:off x="8075735" y="4794647"/>
            <a:ext cx="152400" cy="114300"/>
          </a:xfrm>
          <a:prstGeom prst="ellipse">
            <a:avLst/>
          </a:prstGeom>
          <a:solidFill>
            <a:schemeClr val="fo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grpSp>
        <p:nvGrpSpPr>
          <p:cNvPr id="22" name="Group 1459"/>
          <p:cNvGrpSpPr>
            <a:grpSpLocks/>
          </p:cNvGrpSpPr>
          <p:nvPr/>
        </p:nvGrpSpPr>
        <p:grpSpPr bwMode="auto">
          <a:xfrm>
            <a:off x="3598985" y="2895600"/>
            <a:ext cx="2101362" cy="706041"/>
            <a:chOff x="2267" y="2432"/>
            <a:chExt cx="1324" cy="593"/>
          </a:xfrm>
        </p:grpSpPr>
        <p:sp>
          <p:nvSpPr>
            <p:cNvPr id="23" name="Freeform 1446"/>
            <p:cNvSpPr>
              <a:spLocks/>
            </p:cNvSpPr>
            <p:nvPr/>
          </p:nvSpPr>
          <p:spPr bwMode="gray">
            <a:xfrm rot="4463845">
              <a:off x="2636" y="2064"/>
              <a:ext cx="586" cy="1324"/>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pic>
          <p:nvPicPr>
            <p:cNvPr id="24" name="Picture 1457" descr="haba_0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gray">
            <a:xfrm rot="4477534">
              <a:off x="2634" y="2069"/>
              <a:ext cx="593" cy="13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36655" name="Rectangle 1455"/>
          <p:cNvSpPr>
            <a:spLocks noGrp="1" noChangeArrowheads="1"/>
          </p:cNvSpPr>
          <p:nvPr>
            <p:ph type="ctrTitle" sz="quarter"/>
          </p:nvPr>
        </p:nvSpPr>
        <p:spPr>
          <a:xfrm>
            <a:off x="3200400" y="1597821"/>
            <a:ext cx="5551488" cy="1102519"/>
          </a:xfrm>
          <a:effectLst/>
        </p:spPr>
        <p:txBody>
          <a:bodyPr/>
          <a:lstStyle>
            <a:lvl1pPr>
              <a:defRPr/>
            </a:lvl1pPr>
          </a:lstStyle>
          <a:p>
            <a:r>
              <a:rPr lang="zh-CN" altLang="en-US" smtClean="0"/>
              <a:t>单击此处编辑母版标题样式</a:t>
            </a:r>
            <a:endParaRPr lang="en-US" altLang="zh-CN"/>
          </a:p>
        </p:txBody>
      </p:sp>
      <p:sp>
        <p:nvSpPr>
          <p:cNvPr id="436656" name="Rectangle 1456"/>
          <p:cNvSpPr>
            <a:spLocks noGrp="1" noChangeArrowheads="1"/>
          </p:cNvSpPr>
          <p:nvPr>
            <p:ph type="subTitle" sz="quarter" idx="1"/>
          </p:nvPr>
        </p:nvSpPr>
        <p:spPr>
          <a:xfrm>
            <a:off x="3362325" y="800103"/>
            <a:ext cx="4984750" cy="808435"/>
          </a:xfrm>
        </p:spPr>
        <p:txBody>
          <a:bodyPr/>
          <a:lstStyle>
            <a:lvl1pPr marL="0" indent="0" algn="ctr">
              <a:buFontTx/>
              <a:buNone/>
              <a:defRPr/>
            </a:lvl1pPr>
          </a:lstStyle>
          <a:p>
            <a:r>
              <a:rPr lang="zh-CN" altLang="en-US" smtClean="0"/>
              <a:t>单击此处编辑母版副标题样式</a:t>
            </a:r>
            <a:endParaRPr lang="en-US" altLang="zh-CN"/>
          </a:p>
        </p:txBody>
      </p:sp>
    </p:spTree>
    <p:extLst>
      <p:ext uri="{BB962C8B-B14F-4D97-AF65-F5344CB8AC3E}">
        <p14:creationId xmlns="" xmlns:p14="http://schemas.microsoft.com/office/powerpoint/2010/main" val="148168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nodeType="withEffect">
                                  <p:stCondLst>
                                    <p:cond delay="8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17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42" presetClass="entr" presetSubtype="0" fill="hold" nodeType="withEffect">
                                  <p:stCondLst>
                                    <p:cond delay="24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0" presetClass="path" presetSubtype="0" accel="50000" decel="50000" fill="hold" nodeType="withEffect">
                                  <p:stCondLst>
                                    <p:cond delay="2400"/>
                                  </p:stCondLst>
                                  <p:childTnLst>
                                    <p:animMotion origin="layout" path="M -0.36441 0.19316 C -0.32413 0.10664 -0.28368 0.02013 -0.22292 -0.01202 C -0.16232 -0.04418 -0.03715 -0.00208 -4.44444E-6 -1.50821E-6 " pathEditMode="relative" ptsTypes="aaA">
                                      <p:cBhvr>
                                        <p:cTn id="20" dur="1000" fill="hold"/>
                                        <p:tgtEl>
                                          <p:spTgt spid="22"/>
                                        </p:tgtEl>
                                        <p:attrNameLst>
                                          <p:attrName>ppt_x</p:attrName>
                                          <p:attrName>ppt_y</p:attrName>
                                        </p:attrNameLst>
                                      </p:cBhvr>
                                    </p:animMotion>
                                  </p:childTnLst>
                                </p:cTn>
                              </p:par>
                              <p:par>
                                <p:cTn id="21" presetID="42" presetClass="entr" presetSubtype="0" fill="hold" nodeType="withEffect">
                                  <p:stCondLst>
                                    <p:cond delay="3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0" presetClass="path" presetSubtype="0" accel="50000" decel="50000" fill="hold" nodeType="withEffect">
                                  <p:stCondLst>
                                    <p:cond delay="3100"/>
                                  </p:stCondLst>
                                  <p:childTnLst>
                                    <p:animMotion origin="layout" path="M -0.15538 -0.15125 C -0.13941 -0.14362 -0.08507 -0.12928 -0.0592 -0.10407 C -0.03333 -0.07887 -0.01232 -0.02174 -1.38889E-6 4.04255E-6 " pathEditMode="relative" rAng="0" ptsTypes="aaa">
                                      <p:cBhvr>
                                        <p:cTn id="27" dur="1000" fill="hold"/>
                                        <p:tgtEl>
                                          <p:spTgt spid="15"/>
                                        </p:tgtEl>
                                        <p:attrNameLst>
                                          <p:attrName>ppt_x</p:attrName>
                                          <p:attrName>ppt_y</p:attrName>
                                        </p:attrNameLst>
                                      </p:cBhvr>
                                      <p:rCtr x="7800" y="7600"/>
                                    </p:animMotion>
                                  </p:childTnLst>
                                </p:cTn>
                              </p:par>
                              <p:par>
                                <p:cTn id="28" presetID="42" presetClass="entr" presetSubtype="0" fill="hold" nodeType="withEffect">
                                  <p:stCondLst>
                                    <p:cond delay="38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0" presetClass="path" presetSubtype="0" accel="50000" decel="50000" fill="hold" nodeType="withEffect">
                                  <p:stCondLst>
                                    <p:cond delay="3800"/>
                                  </p:stCondLst>
                                  <p:childTnLst>
                                    <p:animMotion origin="layout" path="M -0.25538 -0.14283 C -0.23385 -0.12315 -0.16823 -0.04885 -0.12569 -0.025 C -0.08316 -0.00116 -0.02621 -0.0051 -1.66667E-6 4.81481E-6 " pathEditMode="relative" rAng="0" ptsTypes="aaa">
                                      <p:cBhvr>
                                        <p:cTn id="34" dur="1000" fill="hold"/>
                                        <p:tgtEl>
                                          <p:spTgt spid="5"/>
                                        </p:tgtEl>
                                        <p:attrNameLst>
                                          <p:attrName>ppt_x</p:attrName>
                                          <p:attrName>ppt_y</p:attrName>
                                        </p:attrNameLst>
                                      </p:cBhvr>
                                      <p:rCtr x="12800" y="7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2792879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8464" y="0"/>
            <a:ext cx="2171700" cy="4391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33364" y="0"/>
            <a:ext cx="6362700" cy="4391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336685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4040306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8"/>
            <a:ext cx="7772400" cy="1021556"/>
          </a:xfrm>
        </p:spPr>
        <p:txBody>
          <a:bodyPr anchor="t"/>
          <a:lstStyle>
            <a:lvl1pPr algn="l">
              <a:defRPr sz="3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700"/>
            </a:lvl1pPr>
            <a:lvl2pPr marL="389626" indent="0">
              <a:buNone/>
              <a:defRPr sz="1500"/>
            </a:lvl2pPr>
            <a:lvl3pPr marL="779252" indent="0">
              <a:buNone/>
              <a:defRPr sz="1400"/>
            </a:lvl3pPr>
            <a:lvl4pPr marL="1168878" indent="0">
              <a:buNone/>
              <a:defRPr sz="1200"/>
            </a:lvl4pPr>
            <a:lvl5pPr marL="1558503" indent="0">
              <a:buNone/>
              <a:defRPr sz="1200"/>
            </a:lvl5pPr>
            <a:lvl6pPr marL="1948129" indent="0">
              <a:buNone/>
              <a:defRPr sz="1200"/>
            </a:lvl6pPr>
            <a:lvl7pPr marL="2337755" indent="0">
              <a:buNone/>
              <a:defRPr sz="1200"/>
            </a:lvl7pPr>
            <a:lvl8pPr marL="2727381" indent="0">
              <a:buNone/>
              <a:defRPr sz="1200"/>
            </a:lvl8pPr>
            <a:lvl9pPr marL="3117007" indent="0">
              <a:buNone/>
              <a:defRPr sz="1200"/>
            </a:lvl9pPr>
          </a:lstStyle>
          <a:p>
            <a:pPr lvl="0"/>
            <a:r>
              <a:rPr lang="zh-CN" altLang="en-US" smtClean="0"/>
              <a:t>单击此处编辑母版文本样式</a:t>
            </a:r>
          </a:p>
        </p:txBody>
      </p:sp>
      <p:sp>
        <p:nvSpPr>
          <p:cNvPr id="4"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5"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6"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145924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96553"/>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96553"/>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1768884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000" b="1"/>
            </a:lvl1pPr>
            <a:lvl2pPr marL="389626" indent="0">
              <a:buNone/>
              <a:defRPr sz="1700" b="1"/>
            </a:lvl2pPr>
            <a:lvl3pPr marL="779252" indent="0">
              <a:buNone/>
              <a:defRPr sz="1500" b="1"/>
            </a:lvl3pPr>
            <a:lvl4pPr marL="1168878" indent="0">
              <a:buNone/>
              <a:defRPr sz="1400" b="1"/>
            </a:lvl4pPr>
            <a:lvl5pPr marL="1558503" indent="0">
              <a:buNone/>
              <a:defRPr sz="1400" b="1"/>
            </a:lvl5pPr>
            <a:lvl6pPr marL="1948129" indent="0">
              <a:buNone/>
              <a:defRPr sz="1400" b="1"/>
            </a:lvl6pPr>
            <a:lvl7pPr marL="2337755" indent="0">
              <a:buNone/>
              <a:defRPr sz="1400" b="1"/>
            </a:lvl7pPr>
            <a:lvl8pPr marL="2727381" indent="0">
              <a:buNone/>
              <a:defRPr sz="1400" b="1"/>
            </a:lvl8pPr>
            <a:lvl9pPr marL="3117007"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8"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9"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51609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pPr>
              <a:defRPr/>
            </a:pPr>
            <a:r>
              <a:rPr lang="zh-CN" altLang="en-US"/>
              <a:t>《管理信息系统》讲稿</a:t>
            </a:r>
            <a:endParaRPr lang="en-US" dirty="0"/>
          </a:p>
        </p:txBody>
      </p:sp>
      <p:sp>
        <p:nvSpPr>
          <p:cNvPr id="4" name="日期占位符 4"/>
          <p:cNvSpPr>
            <a:spLocks noGrp="1"/>
          </p:cNvSpPr>
          <p:nvPr>
            <p:ph type="dt" sz="half" idx="11"/>
          </p:nvPr>
        </p:nvSpPr>
        <p:spPr/>
        <p:txBody>
          <a:bodyPr/>
          <a:lstStyle>
            <a:lvl1pPr>
              <a:defRPr/>
            </a:lvl1pPr>
          </a:lstStyle>
          <a:p>
            <a:pPr>
              <a:defRPr/>
            </a:pPr>
            <a:endParaRPr lang="en-US" dirty="0"/>
          </a:p>
        </p:txBody>
      </p:sp>
    </p:spTree>
    <p:extLst>
      <p:ext uri="{BB962C8B-B14F-4D97-AF65-F5344CB8AC3E}">
        <p14:creationId xmlns="" xmlns:p14="http://schemas.microsoft.com/office/powerpoint/2010/main" val="3086082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3"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4"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383381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0"/>
            <a:ext cx="5111750"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8"/>
            <a:ext cx="3008313" cy="351829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233190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700"/>
            </a:lvl1pPr>
            <a:lvl2pPr marL="389626" indent="0">
              <a:buNone/>
              <a:defRPr sz="2400"/>
            </a:lvl2pPr>
            <a:lvl3pPr marL="779252" indent="0">
              <a:buNone/>
              <a:defRPr sz="2000"/>
            </a:lvl3pPr>
            <a:lvl4pPr marL="1168878" indent="0">
              <a:buNone/>
              <a:defRPr sz="1700"/>
            </a:lvl4pPr>
            <a:lvl5pPr marL="1558503" indent="0">
              <a:buNone/>
              <a:defRPr sz="1700"/>
            </a:lvl5pPr>
            <a:lvl6pPr marL="1948129" indent="0">
              <a:buNone/>
              <a:defRPr sz="1700"/>
            </a:lvl6pPr>
            <a:lvl7pPr marL="2337755" indent="0">
              <a:buNone/>
              <a:defRPr sz="1700"/>
            </a:lvl7pPr>
            <a:lvl8pPr marL="2727381" indent="0">
              <a:buNone/>
              <a:defRPr sz="1700"/>
            </a:lvl8pPr>
            <a:lvl9pPr marL="3117007" indent="0">
              <a:buNone/>
              <a:defRPr sz="17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200"/>
            </a:lvl1pPr>
            <a:lvl2pPr marL="389626" indent="0">
              <a:buNone/>
              <a:defRPr sz="1000"/>
            </a:lvl2pPr>
            <a:lvl3pPr marL="779252" indent="0">
              <a:buNone/>
              <a:defRPr sz="900"/>
            </a:lvl3pPr>
            <a:lvl4pPr marL="1168878" indent="0">
              <a:buNone/>
              <a:defRPr sz="800"/>
            </a:lvl4pPr>
            <a:lvl5pPr marL="1558503" indent="0">
              <a:buNone/>
              <a:defRPr sz="800"/>
            </a:lvl5pPr>
            <a:lvl6pPr marL="1948129" indent="0">
              <a:buNone/>
              <a:defRPr sz="800"/>
            </a:lvl6pPr>
            <a:lvl7pPr marL="2337755" indent="0">
              <a:buNone/>
              <a:defRPr sz="800"/>
            </a:lvl7pPr>
            <a:lvl8pPr marL="2727381" indent="0">
              <a:buNone/>
              <a:defRPr sz="800"/>
            </a:lvl8pPr>
            <a:lvl9pPr marL="3117007" indent="0">
              <a:buNone/>
              <a:defRPr sz="800"/>
            </a:lvl9pPr>
          </a:lstStyle>
          <a:p>
            <a:pPr lvl="0"/>
            <a:r>
              <a:rPr lang="zh-CN" altLang="en-US" smtClean="0"/>
              <a:t>单击此处编辑母版文本样式</a:t>
            </a:r>
          </a:p>
        </p:txBody>
      </p:sp>
      <p:sp>
        <p:nvSpPr>
          <p:cNvPr id="5" name="Rectangle 426"/>
          <p:cNvSpPr>
            <a:spLocks noGrp="1" noChangeArrowheads="1"/>
          </p:cNvSpPr>
          <p:nvPr>
            <p:ph type="ftr" sz="quarter" idx="10"/>
          </p:nvPr>
        </p:nvSpPr>
        <p:spPr>
          <a:ln/>
        </p:spPr>
        <p:txBody>
          <a:bodyPr/>
          <a:lstStyle>
            <a:lvl1pPr>
              <a:defRPr/>
            </a:lvl1pPr>
          </a:lstStyle>
          <a:p>
            <a:pPr>
              <a:defRPr/>
            </a:pPr>
            <a:r>
              <a:rPr lang="zh-CN" altLang="en-US"/>
              <a:t>《管理信息系统》讲稿</a:t>
            </a:r>
            <a:endParaRPr lang="en-US" dirty="0"/>
          </a:p>
        </p:txBody>
      </p:sp>
      <p:sp>
        <p:nvSpPr>
          <p:cNvPr id="6" name="Rectangle 427"/>
          <p:cNvSpPr>
            <a:spLocks noGrp="1" noChangeArrowheads="1"/>
          </p:cNvSpPr>
          <p:nvPr>
            <p:ph type="sldNum" sz="quarter" idx="11"/>
          </p:nvPr>
        </p:nvSpPr>
        <p:spPr>
          <a:ln/>
        </p:spPr>
        <p:txBody>
          <a:bodyPr/>
          <a:lstStyle>
            <a:lvl1pPr>
              <a:defRPr/>
            </a:lvl1pPr>
          </a:lstStyle>
          <a:p>
            <a:pPr>
              <a:defRPr/>
            </a:pPr>
            <a:endParaRPr lang="en-US" dirty="0"/>
          </a:p>
        </p:txBody>
      </p:sp>
      <p:sp>
        <p:nvSpPr>
          <p:cNvPr id="7" name="Rectangle 425"/>
          <p:cNvSpPr>
            <a:spLocks noGrp="1" noChangeArrowheads="1"/>
          </p:cNvSpPr>
          <p:nvPr>
            <p:ph type="dt" sz="half" idx="12"/>
          </p:nvPr>
        </p:nvSpPr>
        <p:spPr>
          <a:ln/>
        </p:spPr>
        <p:txBody>
          <a:bodyPr/>
          <a:lstStyle>
            <a:lvl1pPr>
              <a:defRPr/>
            </a:lvl1pPr>
          </a:lstStyle>
          <a:p>
            <a:pPr>
              <a:defRPr/>
            </a:pPr>
            <a:endParaRPr lang="en-US" dirty="0"/>
          </a:p>
        </p:txBody>
      </p:sp>
    </p:spTree>
    <p:extLst>
      <p:ext uri="{BB962C8B-B14F-4D97-AF65-F5344CB8AC3E}">
        <p14:creationId xmlns="" xmlns:p14="http://schemas.microsoft.com/office/powerpoint/2010/main" val="2313750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51013" name="Rectangle 485"/>
          <p:cNvSpPr>
            <a:spLocks noChangeArrowheads="1"/>
          </p:cNvSpPr>
          <p:nvPr/>
        </p:nvSpPr>
        <p:spPr bwMode="gray">
          <a:xfrm>
            <a:off x="0" y="0"/>
            <a:ext cx="9144000" cy="1076325"/>
          </a:xfrm>
          <a:prstGeom prst="rect">
            <a:avLst/>
          </a:prstGeom>
          <a:gradFill rotWithShape="1">
            <a:gsLst>
              <a:gs pos="0">
                <a:schemeClr val="folHlink">
                  <a:alpha val="39999"/>
                </a:schemeClr>
              </a:gs>
              <a:gs pos="100000">
                <a:schemeClr val="folHlink">
                  <a:gamma/>
                  <a:tint val="0"/>
                  <a:invGamma/>
                  <a:alpha val="39999"/>
                </a:schemeClr>
              </a:gs>
            </a:gsLst>
            <a:lin ang="5400000" scaled="1"/>
          </a:gradFill>
          <a:ln w="9525" algn="ctr">
            <a:noFill/>
            <a:miter lim="800000"/>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08" name="Oval 480"/>
          <p:cNvSpPr>
            <a:spLocks noChangeArrowheads="1"/>
          </p:cNvSpPr>
          <p:nvPr/>
        </p:nvSpPr>
        <p:spPr bwMode="gray">
          <a:xfrm>
            <a:off x="8311662" y="4795838"/>
            <a:ext cx="152400" cy="114300"/>
          </a:xfrm>
          <a:prstGeom prst="ellipse">
            <a:avLst/>
          </a:prstGeom>
          <a:solidFill>
            <a:schemeClr va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09" name="Oval 481"/>
          <p:cNvSpPr>
            <a:spLocks noChangeArrowheads="1"/>
          </p:cNvSpPr>
          <p:nvPr/>
        </p:nvSpPr>
        <p:spPr bwMode="gray">
          <a:xfrm>
            <a:off x="8551985" y="4794647"/>
            <a:ext cx="152400" cy="114300"/>
          </a:xfrm>
          <a:prstGeom prst="ellipse">
            <a:avLst/>
          </a:prstGeom>
          <a:solidFill>
            <a:schemeClr val="accent1"/>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10" name="Oval 482"/>
          <p:cNvSpPr>
            <a:spLocks noChangeArrowheads="1"/>
          </p:cNvSpPr>
          <p:nvPr/>
        </p:nvSpPr>
        <p:spPr bwMode="gray">
          <a:xfrm>
            <a:off x="7835412" y="4795838"/>
            <a:ext cx="152400" cy="114300"/>
          </a:xfrm>
          <a:prstGeom prst="ellipse">
            <a:avLst/>
          </a:prstGeom>
          <a:solidFill>
            <a:schemeClr val="accent2"/>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51011" name="Oval 483"/>
          <p:cNvSpPr>
            <a:spLocks noChangeArrowheads="1"/>
          </p:cNvSpPr>
          <p:nvPr/>
        </p:nvSpPr>
        <p:spPr bwMode="gray">
          <a:xfrm>
            <a:off x="8075735" y="4794647"/>
            <a:ext cx="152400" cy="114300"/>
          </a:xfrm>
          <a:prstGeom prst="ellipse">
            <a:avLst/>
          </a:prstGeom>
          <a:solidFill>
            <a:schemeClr val="folHlink"/>
          </a:solidFill>
          <a:ln w="9525" algn="ctr">
            <a:noFill/>
            <a:round/>
            <a:headEnd/>
            <a:tailEnd/>
          </a:ln>
          <a:effectLst/>
        </p:spPr>
        <p:txBody>
          <a:bodyPr wrap="none" lIns="77925" tIns="38963" rIns="77925" bIns="38963" anchor="ctr"/>
          <a:lstStyle/>
          <a:p>
            <a:pPr>
              <a:defRPr/>
            </a:pPr>
            <a:endParaRPr lang="zh-CN" altLang="en-US" sz="1700" dirty="0">
              <a:ea typeface="宋体" pitchFamily="2" charset="-122"/>
            </a:endParaRPr>
          </a:p>
        </p:txBody>
      </p:sp>
      <p:sp>
        <p:nvSpPr>
          <p:cNvPr id="1031" name="Rectangle 5"/>
          <p:cNvSpPr>
            <a:spLocks noGrp="1" noChangeArrowheads="1"/>
          </p:cNvSpPr>
          <p:nvPr>
            <p:ph type="body" idx="1"/>
          </p:nvPr>
        </p:nvSpPr>
        <p:spPr bwMode="gray">
          <a:xfrm>
            <a:off x="457200" y="996553"/>
            <a:ext cx="8229600"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50834" name="Rectangle 306"/>
          <p:cNvSpPr>
            <a:spLocks noChangeArrowheads="1"/>
          </p:cNvSpPr>
          <p:nvPr/>
        </p:nvSpPr>
        <p:spPr bwMode="gray">
          <a:xfrm>
            <a:off x="3124200" y="4683919"/>
            <a:ext cx="2895600" cy="357188"/>
          </a:xfrm>
          <a:prstGeom prst="rect">
            <a:avLst/>
          </a:prstGeom>
          <a:noFill/>
          <a:ln w="9525">
            <a:noFill/>
            <a:miter lim="800000"/>
            <a:headEnd/>
            <a:tailEnd/>
          </a:ln>
          <a:effectLst/>
        </p:spPr>
        <p:txBody>
          <a:bodyPr lIns="77925" tIns="38963" rIns="77925" bIns="38963"/>
          <a:lstStyle/>
          <a:p>
            <a:pPr>
              <a:defRPr/>
            </a:pPr>
            <a:endParaRPr lang="en-US" altLang="zh-CN" sz="1200" dirty="0">
              <a:latin typeface="Arial" pitchFamily="34" charset="0"/>
              <a:ea typeface="宋体" pitchFamily="2" charset="-122"/>
            </a:endParaRPr>
          </a:p>
        </p:txBody>
      </p:sp>
      <p:sp>
        <p:nvSpPr>
          <p:cNvPr id="150835" name="Rectangle 307"/>
          <p:cNvSpPr>
            <a:spLocks noChangeArrowheads="1"/>
          </p:cNvSpPr>
          <p:nvPr/>
        </p:nvSpPr>
        <p:spPr bwMode="gray">
          <a:xfrm>
            <a:off x="6553200" y="4683919"/>
            <a:ext cx="2133600" cy="357188"/>
          </a:xfrm>
          <a:prstGeom prst="rect">
            <a:avLst/>
          </a:prstGeom>
          <a:noFill/>
          <a:ln w="9525">
            <a:noFill/>
            <a:miter lim="800000"/>
            <a:headEnd/>
            <a:tailEnd/>
          </a:ln>
          <a:effectLst/>
        </p:spPr>
        <p:txBody>
          <a:bodyPr lIns="77925" tIns="38963" rIns="77925" bIns="38963"/>
          <a:lstStyle/>
          <a:p>
            <a:pPr algn="r">
              <a:defRPr/>
            </a:pPr>
            <a:endParaRPr lang="zh-CN" altLang="zh-CN" sz="1200" dirty="0">
              <a:ea typeface="宋体" pitchFamily="2" charset="-122"/>
            </a:endParaRPr>
          </a:p>
        </p:txBody>
      </p:sp>
      <p:sp>
        <p:nvSpPr>
          <p:cNvPr id="150954" name="Rectangle 426"/>
          <p:cNvSpPr>
            <a:spLocks noGrp="1" noChangeArrowheads="1"/>
          </p:cNvSpPr>
          <p:nvPr>
            <p:ph type="ftr" sz="quarter" idx="3"/>
          </p:nvPr>
        </p:nvSpPr>
        <p:spPr bwMode="gray">
          <a:xfrm>
            <a:off x="3124200" y="4683919"/>
            <a:ext cx="2895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defRPr sz="1200" b="0">
                <a:latin typeface="Arial" pitchFamily="34" charset="0"/>
                <a:ea typeface="宋体" pitchFamily="2" charset="-122"/>
              </a:defRPr>
            </a:lvl1pPr>
          </a:lstStyle>
          <a:p>
            <a:pPr>
              <a:defRPr/>
            </a:pPr>
            <a:r>
              <a:rPr lang="zh-CN" altLang="en-US"/>
              <a:t>《管理信息系统》讲稿</a:t>
            </a:r>
            <a:endParaRPr lang="en-US" dirty="0"/>
          </a:p>
        </p:txBody>
      </p:sp>
      <p:sp>
        <p:nvSpPr>
          <p:cNvPr id="150955" name="Rectangle 427"/>
          <p:cNvSpPr>
            <a:spLocks noGrp="1" noChangeArrowheads="1"/>
          </p:cNvSpPr>
          <p:nvPr>
            <p:ph type="sldNum" sz="quarter" idx="4"/>
          </p:nvPr>
        </p:nvSpPr>
        <p:spPr bwMode="gray">
          <a:xfrm>
            <a:off x="6553200" y="4786312"/>
            <a:ext cx="2133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r">
              <a:defRPr sz="1200" b="0">
                <a:latin typeface="Arial" pitchFamily="34" charset="0"/>
                <a:ea typeface="宋体" pitchFamily="2" charset="-122"/>
              </a:defRPr>
            </a:lvl1pPr>
          </a:lstStyle>
          <a:p>
            <a:pPr>
              <a:defRPr/>
            </a:pPr>
            <a:endParaRPr lang="en-US" dirty="0"/>
          </a:p>
        </p:txBody>
      </p:sp>
      <p:sp>
        <p:nvSpPr>
          <p:cNvPr id="150833" name="Rectangle 305"/>
          <p:cNvSpPr>
            <a:spLocks noChangeArrowheads="1"/>
          </p:cNvSpPr>
          <p:nvPr/>
        </p:nvSpPr>
        <p:spPr bwMode="gray">
          <a:xfrm>
            <a:off x="457200" y="4683919"/>
            <a:ext cx="2133600" cy="357188"/>
          </a:xfrm>
          <a:prstGeom prst="rect">
            <a:avLst/>
          </a:prstGeom>
          <a:noFill/>
          <a:ln w="9525">
            <a:noFill/>
            <a:miter lim="800000"/>
            <a:headEnd/>
            <a:tailEnd/>
          </a:ln>
          <a:effectLst/>
        </p:spPr>
        <p:txBody>
          <a:bodyPr lIns="77925" tIns="38963" rIns="77925" bIns="38963"/>
          <a:lstStyle/>
          <a:p>
            <a:pPr algn="l">
              <a:defRPr/>
            </a:pPr>
            <a:endParaRPr lang="en-US" altLang="zh-CN" sz="1200" dirty="0">
              <a:latin typeface="Arial" pitchFamily="34" charset="0"/>
              <a:ea typeface="宋体" pitchFamily="2" charset="-122"/>
            </a:endParaRPr>
          </a:p>
        </p:txBody>
      </p:sp>
      <p:sp>
        <p:nvSpPr>
          <p:cNvPr id="150953" name="Rectangle 425"/>
          <p:cNvSpPr>
            <a:spLocks noGrp="1" noChangeArrowheads="1"/>
          </p:cNvSpPr>
          <p:nvPr>
            <p:ph type="dt" sz="half" idx="2"/>
          </p:nvPr>
        </p:nvSpPr>
        <p:spPr bwMode="gray">
          <a:xfrm>
            <a:off x="457200" y="4683919"/>
            <a:ext cx="2133600" cy="357188"/>
          </a:xfrm>
          <a:prstGeom prst="rect">
            <a:avLst/>
          </a:prstGeom>
          <a:noFill/>
          <a:ln w="9525">
            <a:noFill/>
            <a:miter lim="800000"/>
            <a:headEnd/>
            <a:tailEnd/>
          </a:ln>
          <a:effectLst/>
        </p:spPr>
        <p:txBody>
          <a:bodyPr vert="horz" wrap="square" lIns="77925" tIns="38963" rIns="77925" bIns="38963" numCol="1" anchor="t" anchorCtr="0" compatLnSpc="1">
            <a:prstTxWarp prst="textNoShape">
              <a:avLst/>
            </a:prstTxWarp>
          </a:bodyPr>
          <a:lstStyle>
            <a:lvl1pPr algn="l">
              <a:defRPr sz="1200" b="0">
                <a:latin typeface="Arial" pitchFamily="34" charset="0"/>
                <a:ea typeface="宋体" pitchFamily="2" charset="-122"/>
              </a:defRPr>
            </a:lvl1pPr>
          </a:lstStyle>
          <a:p>
            <a:pPr>
              <a:defRPr/>
            </a:pPr>
            <a:endParaRPr lang="en-US" dirty="0"/>
          </a:p>
        </p:txBody>
      </p:sp>
      <p:sp>
        <p:nvSpPr>
          <p:cNvPr id="150987" name="Rectangle 459"/>
          <p:cNvSpPr>
            <a:spLocks noGrp="1" noChangeArrowheads="1"/>
          </p:cNvSpPr>
          <p:nvPr>
            <p:ph type="title"/>
          </p:nvPr>
        </p:nvSpPr>
        <p:spPr bwMode="gray">
          <a:xfrm>
            <a:off x="232997" y="0"/>
            <a:ext cx="8686800" cy="815579"/>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50996" name="Picture 468" descr="haba"/>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gray">
          <a:xfrm rot="4625498">
            <a:off x="2342601" y="4640323"/>
            <a:ext cx="166688" cy="4967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 name="Group 469"/>
          <p:cNvGrpSpPr>
            <a:grpSpLocks/>
          </p:cNvGrpSpPr>
          <p:nvPr/>
        </p:nvGrpSpPr>
        <p:grpSpPr bwMode="auto">
          <a:xfrm rot="264869">
            <a:off x="165589" y="4243388"/>
            <a:ext cx="786911" cy="264319"/>
            <a:chOff x="2044" y="2133"/>
            <a:chExt cx="1329" cy="596"/>
          </a:xfrm>
        </p:grpSpPr>
        <p:pic>
          <p:nvPicPr>
            <p:cNvPr id="1044" name="Picture 470" descr="haba"/>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gray">
            <a:xfrm rot="4260956">
              <a:off x="2409" y="1772"/>
              <a:ext cx="592" cy="1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0999" name="Freeform 471"/>
            <p:cNvSpPr>
              <a:spLocks/>
            </p:cNvSpPr>
            <p:nvPr/>
          </p:nvSpPr>
          <p:spPr bwMode="gray">
            <a:xfrm rot="4245780">
              <a:off x="2418" y="1763"/>
              <a:ext cx="585" cy="1324"/>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70000"/>
                  </a:schemeClr>
                </a:gs>
                <a:gs pos="100000">
                  <a:schemeClr val="hlink">
                    <a:alpha val="70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grpSp>
        <p:nvGrpSpPr>
          <p:cNvPr id="3" name="Group 472"/>
          <p:cNvGrpSpPr>
            <a:grpSpLocks/>
          </p:cNvGrpSpPr>
          <p:nvPr/>
        </p:nvGrpSpPr>
        <p:grpSpPr bwMode="auto">
          <a:xfrm rot="1366339" flipV="1">
            <a:off x="1071197" y="4475560"/>
            <a:ext cx="650631" cy="219075"/>
            <a:chOff x="2044" y="2133"/>
            <a:chExt cx="1329" cy="596"/>
          </a:xfrm>
        </p:grpSpPr>
        <p:pic>
          <p:nvPicPr>
            <p:cNvPr id="1042" name="Picture 473" descr="haba"/>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gray">
            <a:xfrm rot="4260956">
              <a:off x="2409" y="1772"/>
              <a:ext cx="592" cy="1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1002" name="Freeform 474"/>
            <p:cNvSpPr>
              <a:spLocks/>
            </p:cNvSpPr>
            <p:nvPr/>
          </p:nvSpPr>
          <p:spPr bwMode="gray">
            <a:xfrm rot="4245780">
              <a:off x="2410" y="1770"/>
              <a:ext cx="583" cy="1323"/>
            </a:xfrm>
            <a:custGeom>
              <a:avLst/>
              <a:gdLst/>
              <a:ahLst/>
              <a:cxnLst>
                <a:cxn ang="0">
                  <a:pos x="457" y="380"/>
                </a:cxn>
                <a:cxn ang="0">
                  <a:pos x="154" y="695"/>
                </a:cxn>
                <a:cxn ang="0">
                  <a:pos x="114" y="790"/>
                </a:cxn>
                <a:cxn ang="0">
                  <a:pos x="70" y="874"/>
                </a:cxn>
                <a:cxn ang="0">
                  <a:pos x="45" y="986"/>
                </a:cxn>
                <a:cxn ang="0">
                  <a:pos x="22" y="1088"/>
                </a:cxn>
                <a:cxn ang="0">
                  <a:pos x="7" y="1216"/>
                </a:cxn>
                <a:cxn ang="0">
                  <a:pos x="9" y="1354"/>
                </a:cxn>
                <a:cxn ang="0">
                  <a:pos x="27" y="1480"/>
                </a:cxn>
                <a:cxn ang="0">
                  <a:pos x="43" y="1610"/>
                </a:cxn>
                <a:cxn ang="0">
                  <a:pos x="76" y="1702"/>
                </a:cxn>
                <a:cxn ang="0">
                  <a:pos x="133" y="1810"/>
                </a:cxn>
                <a:cxn ang="0">
                  <a:pos x="174" y="1913"/>
                </a:cxn>
                <a:cxn ang="0">
                  <a:pos x="231" y="1969"/>
                </a:cxn>
                <a:cxn ang="0">
                  <a:pos x="297" y="2047"/>
                </a:cxn>
                <a:cxn ang="0">
                  <a:pos x="369" y="2108"/>
                </a:cxn>
                <a:cxn ang="0">
                  <a:pos x="439" y="2174"/>
                </a:cxn>
                <a:cxn ang="0">
                  <a:pos x="484" y="2228"/>
                </a:cxn>
                <a:cxn ang="0">
                  <a:pos x="510" y="2329"/>
                </a:cxn>
                <a:cxn ang="0">
                  <a:pos x="520" y="2455"/>
                </a:cxn>
                <a:cxn ang="0">
                  <a:pos x="547" y="2482"/>
                </a:cxn>
                <a:cxn ang="0">
                  <a:pos x="567" y="2387"/>
                </a:cxn>
                <a:cxn ang="0">
                  <a:pos x="594" y="2308"/>
                </a:cxn>
                <a:cxn ang="0">
                  <a:pos x="625" y="2252"/>
                </a:cxn>
                <a:cxn ang="0">
                  <a:pos x="655" y="2192"/>
                </a:cxn>
                <a:cxn ang="0">
                  <a:pos x="700" y="2164"/>
                </a:cxn>
                <a:cxn ang="0">
                  <a:pos x="744" y="2102"/>
                </a:cxn>
                <a:cxn ang="0">
                  <a:pos x="798" y="2063"/>
                </a:cxn>
                <a:cxn ang="0">
                  <a:pos x="834" y="2020"/>
                </a:cxn>
                <a:cxn ang="0">
                  <a:pos x="891" y="1972"/>
                </a:cxn>
                <a:cxn ang="0">
                  <a:pos x="943" y="1912"/>
                </a:cxn>
                <a:cxn ang="0">
                  <a:pos x="1005" y="1844"/>
                </a:cxn>
                <a:cxn ang="0">
                  <a:pos x="1039" y="1780"/>
                </a:cxn>
                <a:cxn ang="0">
                  <a:pos x="1074" y="1693"/>
                </a:cxn>
                <a:cxn ang="0">
                  <a:pos x="1086" y="1582"/>
                </a:cxn>
                <a:cxn ang="0">
                  <a:pos x="1122" y="1474"/>
                </a:cxn>
                <a:cxn ang="0">
                  <a:pos x="1135" y="1340"/>
                </a:cxn>
                <a:cxn ang="0">
                  <a:pos x="1137" y="1249"/>
                </a:cxn>
                <a:cxn ang="0">
                  <a:pos x="1128" y="1162"/>
                </a:cxn>
                <a:cxn ang="0">
                  <a:pos x="1108" y="1086"/>
                </a:cxn>
                <a:cxn ang="0">
                  <a:pos x="1081" y="983"/>
                </a:cxn>
                <a:cxn ang="0">
                  <a:pos x="1077" y="870"/>
                </a:cxn>
                <a:cxn ang="0">
                  <a:pos x="1041" y="783"/>
                </a:cxn>
                <a:cxn ang="0">
                  <a:pos x="1003" y="717"/>
                </a:cxn>
                <a:cxn ang="0">
                  <a:pos x="946" y="656"/>
                </a:cxn>
                <a:cxn ang="0">
                  <a:pos x="892" y="591"/>
                </a:cxn>
                <a:cxn ang="0">
                  <a:pos x="828" y="516"/>
                </a:cxn>
                <a:cxn ang="0">
                  <a:pos x="780" y="479"/>
                </a:cxn>
                <a:cxn ang="0">
                  <a:pos x="703" y="416"/>
                </a:cxn>
                <a:cxn ang="0">
                  <a:pos x="655" y="356"/>
                </a:cxn>
                <a:cxn ang="0">
                  <a:pos x="603" y="248"/>
                </a:cxn>
                <a:cxn ang="0">
                  <a:pos x="570" y="141"/>
                </a:cxn>
                <a:cxn ang="0">
                  <a:pos x="538" y="24"/>
                </a:cxn>
              </a:cxnLst>
              <a:rect l="0" t="0" r="r" b="b"/>
              <a:pathLst>
                <a:path w="1137" h="2558">
                  <a:moveTo>
                    <a:pt x="525" y="0"/>
                  </a:moveTo>
                  <a:lnTo>
                    <a:pt x="520" y="86"/>
                  </a:lnTo>
                  <a:lnTo>
                    <a:pt x="511" y="233"/>
                  </a:lnTo>
                  <a:lnTo>
                    <a:pt x="490" y="311"/>
                  </a:lnTo>
                  <a:lnTo>
                    <a:pt x="457" y="380"/>
                  </a:lnTo>
                  <a:lnTo>
                    <a:pt x="385" y="446"/>
                  </a:lnTo>
                  <a:lnTo>
                    <a:pt x="286" y="530"/>
                  </a:lnTo>
                  <a:lnTo>
                    <a:pt x="214" y="626"/>
                  </a:lnTo>
                  <a:lnTo>
                    <a:pt x="171" y="691"/>
                  </a:lnTo>
                  <a:lnTo>
                    <a:pt x="154" y="695"/>
                  </a:lnTo>
                  <a:lnTo>
                    <a:pt x="153" y="722"/>
                  </a:lnTo>
                  <a:lnTo>
                    <a:pt x="141" y="727"/>
                  </a:lnTo>
                  <a:lnTo>
                    <a:pt x="135" y="757"/>
                  </a:lnTo>
                  <a:lnTo>
                    <a:pt x="120" y="764"/>
                  </a:lnTo>
                  <a:lnTo>
                    <a:pt x="114" y="790"/>
                  </a:lnTo>
                  <a:lnTo>
                    <a:pt x="97" y="806"/>
                  </a:lnTo>
                  <a:lnTo>
                    <a:pt x="94" y="838"/>
                  </a:lnTo>
                  <a:lnTo>
                    <a:pt x="81" y="848"/>
                  </a:lnTo>
                  <a:lnTo>
                    <a:pt x="78" y="872"/>
                  </a:lnTo>
                  <a:lnTo>
                    <a:pt x="70" y="874"/>
                  </a:lnTo>
                  <a:lnTo>
                    <a:pt x="66" y="910"/>
                  </a:lnTo>
                  <a:lnTo>
                    <a:pt x="57" y="926"/>
                  </a:lnTo>
                  <a:lnTo>
                    <a:pt x="57" y="949"/>
                  </a:lnTo>
                  <a:lnTo>
                    <a:pt x="43" y="959"/>
                  </a:lnTo>
                  <a:lnTo>
                    <a:pt x="45" y="986"/>
                  </a:lnTo>
                  <a:lnTo>
                    <a:pt x="34" y="1000"/>
                  </a:lnTo>
                  <a:lnTo>
                    <a:pt x="39" y="1031"/>
                  </a:lnTo>
                  <a:lnTo>
                    <a:pt x="30" y="1043"/>
                  </a:lnTo>
                  <a:lnTo>
                    <a:pt x="31" y="1066"/>
                  </a:lnTo>
                  <a:lnTo>
                    <a:pt x="22" y="1088"/>
                  </a:lnTo>
                  <a:lnTo>
                    <a:pt x="24" y="1133"/>
                  </a:lnTo>
                  <a:lnTo>
                    <a:pt x="15" y="1150"/>
                  </a:lnTo>
                  <a:lnTo>
                    <a:pt x="12" y="1172"/>
                  </a:lnTo>
                  <a:lnTo>
                    <a:pt x="13" y="1195"/>
                  </a:lnTo>
                  <a:lnTo>
                    <a:pt x="7" y="1216"/>
                  </a:lnTo>
                  <a:lnTo>
                    <a:pt x="4" y="1235"/>
                  </a:lnTo>
                  <a:lnTo>
                    <a:pt x="0" y="1258"/>
                  </a:lnTo>
                  <a:lnTo>
                    <a:pt x="9" y="1283"/>
                  </a:lnTo>
                  <a:lnTo>
                    <a:pt x="3" y="1316"/>
                  </a:lnTo>
                  <a:lnTo>
                    <a:pt x="9" y="1354"/>
                  </a:lnTo>
                  <a:lnTo>
                    <a:pt x="15" y="1379"/>
                  </a:lnTo>
                  <a:lnTo>
                    <a:pt x="7" y="1400"/>
                  </a:lnTo>
                  <a:lnTo>
                    <a:pt x="18" y="1421"/>
                  </a:lnTo>
                  <a:lnTo>
                    <a:pt x="19" y="1445"/>
                  </a:lnTo>
                  <a:lnTo>
                    <a:pt x="27" y="1480"/>
                  </a:lnTo>
                  <a:lnTo>
                    <a:pt x="30" y="1505"/>
                  </a:lnTo>
                  <a:lnTo>
                    <a:pt x="37" y="1525"/>
                  </a:lnTo>
                  <a:lnTo>
                    <a:pt x="33" y="1558"/>
                  </a:lnTo>
                  <a:lnTo>
                    <a:pt x="45" y="1574"/>
                  </a:lnTo>
                  <a:lnTo>
                    <a:pt x="43" y="1610"/>
                  </a:lnTo>
                  <a:lnTo>
                    <a:pt x="52" y="1625"/>
                  </a:lnTo>
                  <a:lnTo>
                    <a:pt x="55" y="1646"/>
                  </a:lnTo>
                  <a:lnTo>
                    <a:pt x="67" y="1654"/>
                  </a:lnTo>
                  <a:lnTo>
                    <a:pt x="67" y="1693"/>
                  </a:lnTo>
                  <a:lnTo>
                    <a:pt x="76" y="1702"/>
                  </a:lnTo>
                  <a:lnTo>
                    <a:pt x="88" y="1723"/>
                  </a:lnTo>
                  <a:lnTo>
                    <a:pt x="91" y="1751"/>
                  </a:lnTo>
                  <a:lnTo>
                    <a:pt x="109" y="1772"/>
                  </a:lnTo>
                  <a:lnTo>
                    <a:pt x="118" y="1802"/>
                  </a:lnTo>
                  <a:lnTo>
                    <a:pt x="133" y="1810"/>
                  </a:lnTo>
                  <a:lnTo>
                    <a:pt x="139" y="1838"/>
                  </a:lnTo>
                  <a:lnTo>
                    <a:pt x="156" y="1853"/>
                  </a:lnTo>
                  <a:lnTo>
                    <a:pt x="153" y="1874"/>
                  </a:lnTo>
                  <a:lnTo>
                    <a:pt x="171" y="1880"/>
                  </a:lnTo>
                  <a:lnTo>
                    <a:pt x="174" y="1913"/>
                  </a:lnTo>
                  <a:lnTo>
                    <a:pt x="184" y="1915"/>
                  </a:lnTo>
                  <a:lnTo>
                    <a:pt x="187" y="1933"/>
                  </a:lnTo>
                  <a:lnTo>
                    <a:pt x="205" y="1940"/>
                  </a:lnTo>
                  <a:lnTo>
                    <a:pt x="213" y="1964"/>
                  </a:lnTo>
                  <a:lnTo>
                    <a:pt x="231" y="1969"/>
                  </a:lnTo>
                  <a:lnTo>
                    <a:pt x="246" y="1990"/>
                  </a:lnTo>
                  <a:lnTo>
                    <a:pt x="262" y="1993"/>
                  </a:lnTo>
                  <a:lnTo>
                    <a:pt x="270" y="2011"/>
                  </a:lnTo>
                  <a:lnTo>
                    <a:pt x="289" y="2024"/>
                  </a:lnTo>
                  <a:lnTo>
                    <a:pt x="297" y="2047"/>
                  </a:lnTo>
                  <a:lnTo>
                    <a:pt x="318" y="2063"/>
                  </a:lnTo>
                  <a:lnTo>
                    <a:pt x="333" y="2081"/>
                  </a:lnTo>
                  <a:lnTo>
                    <a:pt x="348" y="2087"/>
                  </a:lnTo>
                  <a:lnTo>
                    <a:pt x="360" y="2108"/>
                  </a:lnTo>
                  <a:lnTo>
                    <a:pt x="369" y="2108"/>
                  </a:lnTo>
                  <a:lnTo>
                    <a:pt x="376" y="2125"/>
                  </a:lnTo>
                  <a:lnTo>
                    <a:pt x="399" y="2137"/>
                  </a:lnTo>
                  <a:lnTo>
                    <a:pt x="415" y="2162"/>
                  </a:lnTo>
                  <a:lnTo>
                    <a:pt x="430" y="2159"/>
                  </a:lnTo>
                  <a:lnTo>
                    <a:pt x="439" y="2174"/>
                  </a:lnTo>
                  <a:lnTo>
                    <a:pt x="444" y="2194"/>
                  </a:lnTo>
                  <a:lnTo>
                    <a:pt x="454" y="2192"/>
                  </a:lnTo>
                  <a:lnTo>
                    <a:pt x="469" y="2210"/>
                  </a:lnTo>
                  <a:lnTo>
                    <a:pt x="466" y="2225"/>
                  </a:lnTo>
                  <a:lnTo>
                    <a:pt x="484" y="2228"/>
                  </a:lnTo>
                  <a:lnTo>
                    <a:pt x="487" y="2252"/>
                  </a:lnTo>
                  <a:lnTo>
                    <a:pt x="492" y="2279"/>
                  </a:lnTo>
                  <a:lnTo>
                    <a:pt x="501" y="2293"/>
                  </a:lnTo>
                  <a:lnTo>
                    <a:pt x="502" y="2312"/>
                  </a:lnTo>
                  <a:lnTo>
                    <a:pt x="510" y="2329"/>
                  </a:lnTo>
                  <a:lnTo>
                    <a:pt x="507" y="2351"/>
                  </a:lnTo>
                  <a:lnTo>
                    <a:pt x="513" y="2362"/>
                  </a:lnTo>
                  <a:lnTo>
                    <a:pt x="511" y="2390"/>
                  </a:lnTo>
                  <a:lnTo>
                    <a:pt x="514" y="2420"/>
                  </a:lnTo>
                  <a:lnTo>
                    <a:pt x="520" y="2455"/>
                  </a:lnTo>
                  <a:lnTo>
                    <a:pt x="520" y="2501"/>
                  </a:lnTo>
                  <a:lnTo>
                    <a:pt x="523" y="2558"/>
                  </a:lnTo>
                  <a:lnTo>
                    <a:pt x="535" y="2548"/>
                  </a:lnTo>
                  <a:lnTo>
                    <a:pt x="541" y="2522"/>
                  </a:lnTo>
                  <a:lnTo>
                    <a:pt x="547" y="2482"/>
                  </a:lnTo>
                  <a:lnTo>
                    <a:pt x="555" y="2479"/>
                  </a:lnTo>
                  <a:lnTo>
                    <a:pt x="552" y="2458"/>
                  </a:lnTo>
                  <a:lnTo>
                    <a:pt x="558" y="2422"/>
                  </a:lnTo>
                  <a:lnTo>
                    <a:pt x="570" y="2419"/>
                  </a:lnTo>
                  <a:lnTo>
                    <a:pt x="567" y="2387"/>
                  </a:lnTo>
                  <a:lnTo>
                    <a:pt x="577" y="2390"/>
                  </a:lnTo>
                  <a:lnTo>
                    <a:pt x="576" y="2363"/>
                  </a:lnTo>
                  <a:lnTo>
                    <a:pt x="591" y="2363"/>
                  </a:lnTo>
                  <a:lnTo>
                    <a:pt x="586" y="2329"/>
                  </a:lnTo>
                  <a:lnTo>
                    <a:pt x="594" y="2308"/>
                  </a:lnTo>
                  <a:lnTo>
                    <a:pt x="601" y="2315"/>
                  </a:lnTo>
                  <a:lnTo>
                    <a:pt x="606" y="2276"/>
                  </a:lnTo>
                  <a:lnTo>
                    <a:pt x="616" y="2276"/>
                  </a:lnTo>
                  <a:lnTo>
                    <a:pt x="618" y="2251"/>
                  </a:lnTo>
                  <a:lnTo>
                    <a:pt x="625" y="2252"/>
                  </a:lnTo>
                  <a:lnTo>
                    <a:pt x="627" y="2230"/>
                  </a:lnTo>
                  <a:lnTo>
                    <a:pt x="642" y="2237"/>
                  </a:lnTo>
                  <a:lnTo>
                    <a:pt x="646" y="2222"/>
                  </a:lnTo>
                  <a:lnTo>
                    <a:pt x="654" y="2221"/>
                  </a:lnTo>
                  <a:lnTo>
                    <a:pt x="655" y="2192"/>
                  </a:lnTo>
                  <a:lnTo>
                    <a:pt x="672" y="2194"/>
                  </a:lnTo>
                  <a:lnTo>
                    <a:pt x="672" y="2176"/>
                  </a:lnTo>
                  <a:lnTo>
                    <a:pt x="682" y="2179"/>
                  </a:lnTo>
                  <a:lnTo>
                    <a:pt x="684" y="2158"/>
                  </a:lnTo>
                  <a:lnTo>
                    <a:pt x="700" y="2164"/>
                  </a:lnTo>
                  <a:lnTo>
                    <a:pt x="705" y="2140"/>
                  </a:lnTo>
                  <a:lnTo>
                    <a:pt x="720" y="2141"/>
                  </a:lnTo>
                  <a:lnTo>
                    <a:pt x="721" y="2119"/>
                  </a:lnTo>
                  <a:lnTo>
                    <a:pt x="738" y="2119"/>
                  </a:lnTo>
                  <a:lnTo>
                    <a:pt x="744" y="2102"/>
                  </a:lnTo>
                  <a:lnTo>
                    <a:pt x="756" y="2104"/>
                  </a:lnTo>
                  <a:lnTo>
                    <a:pt x="756" y="2084"/>
                  </a:lnTo>
                  <a:lnTo>
                    <a:pt x="775" y="2083"/>
                  </a:lnTo>
                  <a:lnTo>
                    <a:pt x="783" y="2065"/>
                  </a:lnTo>
                  <a:lnTo>
                    <a:pt x="798" y="2063"/>
                  </a:lnTo>
                  <a:lnTo>
                    <a:pt x="804" y="2048"/>
                  </a:lnTo>
                  <a:lnTo>
                    <a:pt x="819" y="2048"/>
                  </a:lnTo>
                  <a:lnTo>
                    <a:pt x="825" y="2038"/>
                  </a:lnTo>
                  <a:lnTo>
                    <a:pt x="835" y="2041"/>
                  </a:lnTo>
                  <a:lnTo>
                    <a:pt x="834" y="2020"/>
                  </a:lnTo>
                  <a:lnTo>
                    <a:pt x="852" y="2023"/>
                  </a:lnTo>
                  <a:lnTo>
                    <a:pt x="853" y="2005"/>
                  </a:lnTo>
                  <a:lnTo>
                    <a:pt x="868" y="2003"/>
                  </a:lnTo>
                  <a:lnTo>
                    <a:pt x="877" y="1984"/>
                  </a:lnTo>
                  <a:lnTo>
                    <a:pt x="891" y="1972"/>
                  </a:lnTo>
                  <a:lnTo>
                    <a:pt x="904" y="1972"/>
                  </a:lnTo>
                  <a:lnTo>
                    <a:pt x="912" y="1943"/>
                  </a:lnTo>
                  <a:lnTo>
                    <a:pt x="921" y="1933"/>
                  </a:lnTo>
                  <a:lnTo>
                    <a:pt x="940" y="1939"/>
                  </a:lnTo>
                  <a:lnTo>
                    <a:pt x="943" y="1912"/>
                  </a:lnTo>
                  <a:lnTo>
                    <a:pt x="955" y="1906"/>
                  </a:lnTo>
                  <a:lnTo>
                    <a:pt x="958" y="1886"/>
                  </a:lnTo>
                  <a:lnTo>
                    <a:pt x="984" y="1885"/>
                  </a:lnTo>
                  <a:lnTo>
                    <a:pt x="987" y="1852"/>
                  </a:lnTo>
                  <a:lnTo>
                    <a:pt x="1005" y="1844"/>
                  </a:lnTo>
                  <a:lnTo>
                    <a:pt x="1012" y="1826"/>
                  </a:lnTo>
                  <a:lnTo>
                    <a:pt x="1026" y="1825"/>
                  </a:lnTo>
                  <a:lnTo>
                    <a:pt x="1027" y="1796"/>
                  </a:lnTo>
                  <a:lnTo>
                    <a:pt x="1038" y="1796"/>
                  </a:lnTo>
                  <a:lnTo>
                    <a:pt x="1039" y="1780"/>
                  </a:lnTo>
                  <a:lnTo>
                    <a:pt x="1053" y="1769"/>
                  </a:lnTo>
                  <a:lnTo>
                    <a:pt x="1053" y="1753"/>
                  </a:lnTo>
                  <a:lnTo>
                    <a:pt x="1066" y="1735"/>
                  </a:lnTo>
                  <a:lnTo>
                    <a:pt x="1063" y="1702"/>
                  </a:lnTo>
                  <a:lnTo>
                    <a:pt x="1074" y="1693"/>
                  </a:lnTo>
                  <a:lnTo>
                    <a:pt x="1075" y="1655"/>
                  </a:lnTo>
                  <a:lnTo>
                    <a:pt x="1087" y="1649"/>
                  </a:lnTo>
                  <a:lnTo>
                    <a:pt x="1078" y="1625"/>
                  </a:lnTo>
                  <a:lnTo>
                    <a:pt x="1084" y="1612"/>
                  </a:lnTo>
                  <a:lnTo>
                    <a:pt x="1086" y="1582"/>
                  </a:lnTo>
                  <a:lnTo>
                    <a:pt x="1095" y="1582"/>
                  </a:lnTo>
                  <a:lnTo>
                    <a:pt x="1095" y="1553"/>
                  </a:lnTo>
                  <a:lnTo>
                    <a:pt x="1102" y="1541"/>
                  </a:lnTo>
                  <a:lnTo>
                    <a:pt x="1107" y="1501"/>
                  </a:lnTo>
                  <a:lnTo>
                    <a:pt x="1122" y="1474"/>
                  </a:lnTo>
                  <a:lnTo>
                    <a:pt x="1122" y="1448"/>
                  </a:lnTo>
                  <a:lnTo>
                    <a:pt x="1126" y="1400"/>
                  </a:lnTo>
                  <a:lnTo>
                    <a:pt x="1134" y="1385"/>
                  </a:lnTo>
                  <a:lnTo>
                    <a:pt x="1128" y="1367"/>
                  </a:lnTo>
                  <a:lnTo>
                    <a:pt x="1135" y="1340"/>
                  </a:lnTo>
                  <a:lnTo>
                    <a:pt x="1132" y="1322"/>
                  </a:lnTo>
                  <a:lnTo>
                    <a:pt x="1132" y="1304"/>
                  </a:lnTo>
                  <a:lnTo>
                    <a:pt x="1135" y="1282"/>
                  </a:lnTo>
                  <a:lnTo>
                    <a:pt x="1123" y="1273"/>
                  </a:lnTo>
                  <a:lnTo>
                    <a:pt x="1137" y="1249"/>
                  </a:lnTo>
                  <a:lnTo>
                    <a:pt x="1122" y="1241"/>
                  </a:lnTo>
                  <a:lnTo>
                    <a:pt x="1135" y="1216"/>
                  </a:lnTo>
                  <a:lnTo>
                    <a:pt x="1131" y="1193"/>
                  </a:lnTo>
                  <a:lnTo>
                    <a:pt x="1128" y="1187"/>
                  </a:lnTo>
                  <a:lnTo>
                    <a:pt x="1128" y="1162"/>
                  </a:lnTo>
                  <a:lnTo>
                    <a:pt x="1120" y="1152"/>
                  </a:lnTo>
                  <a:lnTo>
                    <a:pt x="1120" y="1130"/>
                  </a:lnTo>
                  <a:lnTo>
                    <a:pt x="1108" y="1118"/>
                  </a:lnTo>
                  <a:lnTo>
                    <a:pt x="1117" y="1094"/>
                  </a:lnTo>
                  <a:lnTo>
                    <a:pt x="1108" y="1086"/>
                  </a:lnTo>
                  <a:lnTo>
                    <a:pt x="1108" y="1053"/>
                  </a:lnTo>
                  <a:lnTo>
                    <a:pt x="1098" y="1049"/>
                  </a:lnTo>
                  <a:lnTo>
                    <a:pt x="1099" y="1019"/>
                  </a:lnTo>
                  <a:lnTo>
                    <a:pt x="1095" y="981"/>
                  </a:lnTo>
                  <a:lnTo>
                    <a:pt x="1081" y="983"/>
                  </a:lnTo>
                  <a:lnTo>
                    <a:pt x="1086" y="951"/>
                  </a:lnTo>
                  <a:lnTo>
                    <a:pt x="1077" y="933"/>
                  </a:lnTo>
                  <a:lnTo>
                    <a:pt x="1084" y="917"/>
                  </a:lnTo>
                  <a:lnTo>
                    <a:pt x="1072" y="906"/>
                  </a:lnTo>
                  <a:lnTo>
                    <a:pt x="1077" y="870"/>
                  </a:lnTo>
                  <a:lnTo>
                    <a:pt x="1068" y="858"/>
                  </a:lnTo>
                  <a:lnTo>
                    <a:pt x="1063" y="825"/>
                  </a:lnTo>
                  <a:lnTo>
                    <a:pt x="1054" y="816"/>
                  </a:lnTo>
                  <a:lnTo>
                    <a:pt x="1048" y="786"/>
                  </a:lnTo>
                  <a:lnTo>
                    <a:pt x="1041" y="783"/>
                  </a:lnTo>
                  <a:lnTo>
                    <a:pt x="1038" y="767"/>
                  </a:lnTo>
                  <a:lnTo>
                    <a:pt x="1024" y="759"/>
                  </a:lnTo>
                  <a:lnTo>
                    <a:pt x="1026" y="738"/>
                  </a:lnTo>
                  <a:lnTo>
                    <a:pt x="1014" y="737"/>
                  </a:lnTo>
                  <a:lnTo>
                    <a:pt x="1003" y="717"/>
                  </a:lnTo>
                  <a:lnTo>
                    <a:pt x="988" y="710"/>
                  </a:lnTo>
                  <a:lnTo>
                    <a:pt x="982" y="681"/>
                  </a:lnTo>
                  <a:lnTo>
                    <a:pt x="961" y="680"/>
                  </a:lnTo>
                  <a:lnTo>
                    <a:pt x="958" y="654"/>
                  </a:lnTo>
                  <a:lnTo>
                    <a:pt x="946" y="656"/>
                  </a:lnTo>
                  <a:lnTo>
                    <a:pt x="939" y="624"/>
                  </a:lnTo>
                  <a:lnTo>
                    <a:pt x="924" y="629"/>
                  </a:lnTo>
                  <a:lnTo>
                    <a:pt x="907" y="614"/>
                  </a:lnTo>
                  <a:lnTo>
                    <a:pt x="907" y="588"/>
                  </a:lnTo>
                  <a:lnTo>
                    <a:pt x="892" y="591"/>
                  </a:lnTo>
                  <a:lnTo>
                    <a:pt x="870" y="561"/>
                  </a:lnTo>
                  <a:lnTo>
                    <a:pt x="853" y="563"/>
                  </a:lnTo>
                  <a:lnTo>
                    <a:pt x="849" y="536"/>
                  </a:lnTo>
                  <a:lnTo>
                    <a:pt x="835" y="534"/>
                  </a:lnTo>
                  <a:lnTo>
                    <a:pt x="828" y="516"/>
                  </a:lnTo>
                  <a:lnTo>
                    <a:pt x="802" y="522"/>
                  </a:lnTo>
                  <a:lnTo>
                    <a:pt x="807" y="512"/>
                  </a:lnTo>
                  <a:lnTo>
                    <a:pt x="799" y="495"/>
                  </a:lnTo>
                  <a:lnTo>
                    <a:pt x="784" y="497"/>
                  </a:lnTo>
                  <a:lnTo>
                    <a:pt x="780" y="479"/>
                  </a:lnTo>
                  <a:lnTo>
                    <a:pt x="754" y="480"/>
                  </a:lnTo>
                  <a:lnTo>
                    <a:pt x="756" y="461"/>
                  </a:lnTo>
                  <a:lnTo>
                    <a:pt x="721" y="441"/>
                  </a:lnTo>
                  <a:lnTo>
                    <a:pt x="720" y="423"/>
                  </a:lnTo>
                  <a:lnTo>
                    <a:pt x="703" y="416"/>
                  </a:lnTo>
                  <a:lnTo>
                    <a:pt x="700" y="405"/>
                  </a:lnTo>
                  <a:lnTo>
                    <a:pt x="682" y="402"/>
                  </a:lnTo>
                  <a:lnTo>
                    <a:pt x="685" y="384"/>
                  </a:lnTo>
                  <a:lnTo>
                    <a:pt x="658" y="369"/>
                  </a:lnTo>
                  <a:lnTo>
                    <a:pt x="655" y="356"/>
                  </a:lnTo>
                  <a:lnTo>
                    <a:pt x="645" y="330"/>
                  </a:lnTo>
                  <a:lnTo>
                    <a:pt x="625" y="321"/>
                  </a:lnTo>
                  <a:lnTo>
                    <a:pt x="618" y="287"/>
                  </a:lnTo>
                  <a:lnTo>
                    <a:pt x="606" y="285"/>
                  </a:lnTo>
                  <a:lnTo>
                    <a:pt x="603" y="248"/>
                  </a:lnTo>
                  <a:lnTo>
                    <a:pt x="592" y="246"/>
                  </a:lnTo>
                  <a:lnTo>
                    <a:pt x="586" y="201"/>
                  </a:lnTo>
                  <a:lnTo>
                    <a:pt x="577" y="189"/>
                  </a:lnTo>
                  <a:lnTo>
                    <a:pt x="570" y="167"/>
                  </a:lnTo>
                  <a:lnTo>
                    <a:pt x="570" y="141"/>
                  </a:lnTo>
                  <a:lnTo>
                    <a:pt x="556" y="137"/>
                  </a:lnTo>
                  <a:lnTo>
                    <a:pt x="562" y="111"/>
                  </a:lnTo>
                  <a:lnTo>
                    <a:pt x="552" y="102"/>
                  </a:lnTo>
                  <a:lnTo>
                    <a:pt x="550" y="81"/>
                  </a:lnTo>
                  <a:lnTo>
                    <a:pt x="538" y="24"/>
                  </a:lnTo>
                  <a:lnTo>
                    <a:pt x="525" y="0"/>
                  </a:lnTo>
                  <a:close/>
                </a:path>
              </a:pathLst>
            </a:custGeom>
            <a:gradFill rotWithShape="1">
              <a:gsLst>
                <a:gs pos="0">
                  <a:schemeClr val="folHlink">
                    <a:alpha val="45000"/>
                  </a:schemeClr>
                </a:gs>
                <a:gs pos="100000">
                  <a:schemeClr val="hlink">
                    <a:alpha val="45000"/>
                  </a:schemeClr>
                </a:gs>
              </a:gsLst>
              <a:lin ang="2700000" scaled="1"/>
            </a:gradFill>
            <a:ln w="9525" cap="flat" cmpd="sng">
              <a:noFill/>
              <a:prstDash val="solid"/>
              <a:round/>
              <a:headEnd/>
              <a:tailEnd/>
            </a:ln>
            <a:effectLst/>
          </p:spPr>
          <p:txBody>
            <a:bodyPr wrap="none" anchor="ctr"/>
            <a:lstStyle/>
            <a:p>
              <a:pPr>
                <a:defRPr/>
              </a:pPr>
              <a:endParaRPr lang="zh-CN" altLang="en-US" sz="1700" dirty="0">
                <a:ea typeface="宋体" pitchFamily="2" charset="-122"/>
              </a:endParaRPr>
            </a:p>
          </p:txBody>
        </p:sp>
      </p:grpSp>
    </p:spTree>
  </p:cSld>
  <p:clrMap bg1="lt1" tx1="dk1" bg2="lt2" tx2="dk2" accent1="accent1" accent2="accent2" accent3="accent3" accent4="accent4" accent5="accent5" accent6="accent6" hlink="hlink" folHlink="folHlink"/>
  <p:sldLayoutIdLst>
    <p:sldLayoutId id="2147483753" r:id="rId1"/>
    <p:sldLayoutId id="2147483752" r:id="rId2"/>
    <p:sldLayoutId id="2147483751" r:id="rId3"/>
    <p:sldLayoutId id="2147483750" r:id="rId4"/>
    <p:sldLayoutId id="2147483749" r:id="rId5"/>
    <p:sldLayoutId id="2147483754" r:id="rId6"/>
    <p:sldLayoutId id="2147483748" r:id="rId7"/>
    <p:sldLayoutId id="2147483747" r:id="rId8"/>
    <p:sldLayoutId id="2147483746" r:id="rId9"/>
    <p:sldLayoutId id="2147483745" r:id="rId10"/>
    <p:sldLayoutId id="2147483744"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0" presetClass="path" presetSubtype="0" accel="50000" decel="50000" fill="hold" nodeType="withEffect">
                                  <p:stCondLst>
                                    <p:cond delay="0"/>
                                  </p:stCondLst>
                                  <p:childTnLst>
                                    <p:animMotion origin="layout" path="M -0.29618 0.16535 C -0.27587 0.10476 -0.25556 0.0444 -0.20625 0.01688 C -0.15695 -0.01064 -0.0342 0.00277 -2.77778E-7 3.92229E-6 " pathEditMode="relative" ptsTypes="aaA">
                                      <p:cBhvr>
                                        <p:cTn id="11" dur="1000" fill="hold"/>
                                        <p:tgtEl>
                                          <p:spTgt spid="2"/>
                                        </p:tgtEl>
                                        <p:attrNameLst>
                                          <p:attrName>ppt_x</p:attrName>
                                          <p:attrName>ppt_y</p:attrName>
                                        </p:attrNameLst>
                                      </p:cBhvr>
                                    </p:animMotion>
                                  </p:childTnLst>
                                </p:cTn>
                              </p:par>
                              <p:par>
                                <p:cTn id="12" presetID="42" presetClass="entr" presetSubtype="0" fill="hold" nodeType="withEffect">
                                  <p:stCondLst>
                                    <p:cond delay="7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0" presetClass="path" presetSubtype="0" accel="50000" decel="50000" fill="hold" nodeType="withEffect">
                                  <p:stCondLst>
                                    <p:cond delay="700"/>
                                  </p:stCondLst>
                                  <p:childTnLst>
                                    <p:animMotion origin="layout" path="M -0.09358 -0.04237 C -0.08611 -0.04098 -0.06545 -0.04237 -0.04879 -0.03357 C -0.03212 -0.02477 -0.00521 0.00138 0.00625 0.01041 " pathEditMode="relative" rAng="0" ptsTypes="aaa">
                                      <p:cBhvr>
                                        <p:cTn id="18" dur="1000" fill="hold"/>
                                        <p:tgtEl>
                                          <p:spTgt spid="3"/>
                                        </p:tgtEl>
                                        <p:attrNameLst>
                                          <p:attrName>ppt_x</p:attrName>
                                          <p:attrName>ppt_y</p:attrName>
                                        </p:attrNameLst>
                                      </p:cBhvr>
                                      <p:rCtr x="5000" y="2600"/>
                                    </p:animMotion>
                                  </p:childTnLst>
                                </p:cTn>
                              </p:par>
                              <p:par>
                                <p:cTn id="19" presetID="42" presetClass="entr" presetSubtype="0" fill="hold" nodeType="withEffect">
                                  <p:stCondLst>
                                    <p:cond delay="1400"/>
                                  </p:stCondLst>
                                  <p:childTnLst>
                                    <p:set>
                                      <p:cBhvr>
                                        <p:cTn id="20" dur="1" fill="hold">
                                          <p:stCondLst>
                                            <p:cond delay="0"/>
                                          </p:stCondLst>
                                        </p:cTn>
                                        <p:tgtEl>
                                          <p:spTgt spid="150996"/>
                                        </p:tgtEl>
                                        <p:attrNameLst>
                                          <p:attrName>style.visibility</p:attrName>
                                        </p:attrNameLst>
                                      </p:cBhvr>
                                      <p:to>
                                        <p:strVal val="visible"/>
                                      </p:to>
                                    </p:set>
                                    <p:animEffect transition="in" filter="fade">
                                      <p:cBhvr>
                                        <p:cTn id="21" dur="1000"/>
                                        <p:tgtEl>
                                          <p:spTgt spid="150996"/>
                                        </p:tgtEl>
                                      </p:cBhvr>
                                    </p:animEffect>
                                    <p:anim calcmode="lin" valueType="num">
                                      <p:cBhvr>
                                        <p:cTn id="22" dur="1000" fill="hold"/>
                                        <p:tgtEl>
                                          <p:spTgt spid="150996"/>
                                        </p:tgtEl>
                                        <p:attrNameLst>
                                          <p:attrName>ppt_x</p:attrName>
                                        </p:attrNameLst>
                                      </p:cBhvr>
                                      <p:tavLst>
                                        <p:tav tm="0">
                                          <p:val>
                                            <p:strVal val="#ppt_x"/>
                                          </p:val>
                                        </p:tav>
                                        <p:tav tm="100000">
                                          <p:val>
                                            <p:strVal val="#ppt_x"/>
                                          </p:val>
                                        </p:tav>
                                      </p:tavLst>
                                    </p:anim>
                                    <p:anim calcmode="lin" valueType="num">
                                      <p:cBhvr>
                                        <p:cTn id="23" dur="1000" fill="hold"/>
                                        <p:tgtEl>
                                          <p:spTgt spid="150996"/>
                                        </p:tgtEl>
                                        <p:attrNameLst>
                                          <p:attrName>ppt_y</p:attrName>
                                        </p:attrNameLst>
                                      </p:cBhvr>
                                      <p:tavLst>
                                        <p:tav tm="0">
                                          <p:val>
                                            <p:strVal val="#ppt_y+.1"/>
                                          </p:val>
                                        </p:tav>
                                        <p:tav tm="100000">
                                          <p:val>
                                            <p:strVal val="#ppt_y"/>
                                          </p:val>
                                        </p:tav>
                                      </p:tavLst>
                                    </p:anim>
                                  </p:childTnLst>
                                </p:cTn>
                              </p:par>
                              <p:par>
                                <p:cTn id="24" presetID="0" presetClass="path" presetSubtype="0" accel="50000" decel="50000" fill="hold" nodeType="withEffect">
                                  <p:stCondLst>
                                    <p:cond delay="1400"/>
                                  </p:stCondLst>
                                  <p:childTnLst>
                                    <p:animMotion origin="layout" path="M -0.11129 -0.06273 C -0.10486 -0.05486 -0.09167 -0.02569 -0.07309 -0.01527 C -0.05452 -0.00486 -0.01528 -0.00324 2.22222E-6 -2.96296E-6 " pathEditMode="relative" rAng="0" ptsTypes="aaa">
                                      <p:cBhvr>
                                        <p:cTn id="25" dur="1000" fill="hold"/>
                                        <p:tgtEl>
                                          <p:spTgt spid="150996"/>
                                        </p:tgtEl>
                                        <p:attrNameLst>
                                          <p:attrName>ppt_x</p:attrName>
                                          <p:attrName>ppt_y</p:attrName>
                                        </p:attrNameLst>
                                      </p:cBhvr>
                                      <p:rCtr x="5600" y="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dt="0"/>
  <p:txStyles>
    <p:titleStyle>
      <a:lvl1pPr algn="ctr" rtl="0" eaLnBrk="0" fontAlgn="base" hangingPunct="0">
        <a:spcBef>
          <a:spcPct val="0"/>
        </a:spcBef>
        <a:spcAft>
          <a:spcPct val="0"/>
        </a:spcAft>
        <a:defRPr sz="3900" b="1">
          <a:solidFill>
            <a:schemeClr val="tx1"/>
          </a:solidFill>
          <a:latin typeface="+mj-lt"/>
          <a:ea typeface="+mj-ea"/>
          <a:cs typeface="+mj-cs"/>
        </a:defRPr>
      </a:lvl1pPr>
      <a:lvl2pPr algn="ctr" rtl="0" eaLnBrk="0" fontAlgn="base" hangingPunct="0">
        <a:spcBef>
          <a:spcPct val="0"/>
        </a:spcBef>
        <a:spcAft>
          <a:spcPct val="0"/>
        </a:spcAft>
        <a:defRPr sz="3900" b="1">
          <a:solidFill>
            <a:schemeClr val="tx1"/>
          </a:solidFill>
          <a:latin typeface="Arial" pitchFamily="34" charset="0"/>
        </a:defRPr>
      </a:lvl2pPr>
      <a:lvl3pPr algn="ctr" rtl="0" eaLnBrk="0" fontAlgn="base" hangingPunct="0">
        <a:spcBef>
          <a:spcPct val="0"/>
        </a:spcBef>
        <a:spcAft>
          <a:spcPct val="0"/>
        </a:spcAft>
        <a:defRPr sz="3900" b="1">
          <a:solidFill>
            <a:schemeClr val="tx1"/>
          </a:solidFill>
          <a:latin typeface="Arial" pitchFamily="34" charset="0"/>
        </a:defRPr>
      </a:lvl3pPr>
      <a:lvl4pPr algn="ctr" rtl="0" eaLnBrk="0" fontAlgn="base" hangingPunct="0">
        <a:spcBef>
          <a:spcPct val="0"/>
        </a:spcBef>
        <a:spcAft>
          <a:spcPct val="0"/>
        </a:spcAft>
        <a:defRPr sz="3900" b="1">
          <a:solidFill>
            <a:schemeClr val="tx1"/>
          </a:solidFill>
          <a:latin typeface="Arial" pitchFamily="34" charset="0"/>
        </a:defRPr>
      </a:lvl4pPr>
      <a:lvl5pPr algn="ctr" rtl="0" eaLnBrk="0" fontAlgn="base" hangingPunct="0">
        <a:spcBef>
          <a:spcPct val="0"/>
        </a:spcBef>
        <a:spcAft>
          <a:spcPct val="0"/>
        </a:spcAft>
        <a:defRPr sz="3900" b="1">
          <a:solidFill>
            <a:schemeClr val="tx1"/>
          </a:solidFill>
          <a:latin typeface="Arial" pitchFamily="34" charset="0"/>
        </a:defRPr>
      </a:lvl5pPr>
      <a:lvl6pPr marL="389626" algn="ctr" rtl="0" eaLnBrk="1" fontAlgn="base" hangingPunct="1">
        <a:spcBef>
          <a:spcPct val="0"/>
        </a:spcBef>
        <a:spcAft>
          <a:spcPct val="0"/>
        </a:spcAft>
        <a:defRPr sz="3900" b="1">
          <a:solidFill>
            <a:schemeClr val="tx1"/>
          </a:solidFill>
          <a:latin typeface="Arial" pitchFamily="34" charset="0"/>
        </a:defRPr>
      </a:lvl6pPr>
      <a:lvl7pPr marL="779252" algn="ctr" rtl="0" eaLnBrk="1" fontAlgn="base" hangingPunct="1">
        <a:spcBef>
          <a:spcPct val="0"/>
        </a:spcBef>
        <a:spcAft>
          <a:spcPct val="0"/>
        </a:spcAft>
        <a:defRPr sz="3900" b="1">
          <a:solidFill>
            <a:schemeClr val="tx1"/>
          </a:solidFill>
          <a:latin typeface="Arial" pitchFamily="34" charset="0"/>
        </a:defRPr>
      </a:lvl7pPr>
      <a:lvl8pPr marL="1168878" algn="ctr" rtl="0" eaLnBrk="1" fontAlgn="base" hangingPunct="1">
        <a:spcBef>
          <a:spcPct val="0"/>
        </a:spcBef>
        <a:spcAft>
          <a:spcPct val="0"/>
        </a:spcAft>
        <a:defRPr sz="3900" b="1">
          <a:solidFill>
            <a:schemeClr val="tx1"/>
          </a:solidFill>
          <a:latin typeface="Arial" pitchFamily="34" charset="0"/>
        </a:defRPr>
      </a:lvl8pPr>
      <a:lvl9pPr marL="1558503" algn="ctr" rtl="0" eaLnBrk="1" fontAlgn="base" hangingPunct="1">
        <a:spcBef>
          <a:spcPct val="0"/>
        </a:spcBef>
        <a:spcAft>
          <a:spcPct val="0"/>
        </a:spcAft>
        <a:defRPr sz="3900" b="1">
          <a:solidFill>
            <a:schemeClr val="tx1"/>
          </a:solidFill>
          <a:latin typeface="Arial" pitchFamily="34" charset="0"/>
        </a:defRPr>
      </a:lvl9pPr>
    </p:titleStyle>
    <p:bodyStyle>
      <a:lvl1pPr marL="292219" indent="-292219" algn="l" rtl="0" eaLnBrk="0" fontAlgn="base" hangingPunct="0">
        <a:spcBef>
          <a:spcPct val="20000"/>
        </a:spcBef>
        <a:spcAft>
          <a:spcPct val="0"/>
        </a:spcAft>
        <a:buChar char="•"/>
        <a:defRPr sz="2700" b="1">
          <a:solidFill>
            <a:schemeClr val="accent1"/>
          </a:solidFill>
          <a:latin typeface="+mn-lt"/>
          <a:ea typeface="+mn-ea"/>
          <a:cs typeface="+mn-cs"/>
        </a:defRPr>
      </a:lvl1pPr>
      <a:lvl2pPr marL="633142" indent="-243516" algn="l" rtl="0" eaLnBrk="0" fontAlgn="base" hangingPunct="0">
        <a:spcBef>
          <a:spcPct val="20000"/>
        </a:spcBef>
        <a:spcAft>
          <a:spcPct val="0"/>
        </a:spcAft>
        <a:buChar char="–"/>
        <a:defRPr sz="2400">
          <a:solidFill>
            <a:schemeClr val="tx2"/>
          </a:solidFill>
          <a:latin typeface="+mn-lt"/>
        </a:defRPr>
      </a:lvl2pPr>
      <a:lvl3pPr marL="974065" indent="-194813" algn="l" rtl="0" eaLnBrk="0" fontAlgn="base" hangingPunct="0">
        <a:spcBef>
          <a:spcPct val="20000"/>
        </a:spcBef>
        <a:spcAft>
          <a:spcPct val="0"/>
        </a:spcAft>
        <a:buChar char="•"/>
        <a:defRPr sz="2000">
          <a:solidFill>
            <a:schemeClr val="tx2"/>
          </a:solidFill>
          <a:latin typeface="+mn-lt"/>
        </a:defRPr>
      </a:lvl3pPr>
      <a:lvl4pPr marL="1363690" indent="-194813" algn="l" rtl="0" eaLnBrk="0" fontAlgn="base" hangingPunct="0">
        <a:spcBef>
          <a:spcPct val="20000"/>
        </a:spcBef>
        <a:spcAft>
          <a:spcPct val="0"/>
        </a:spcAft>
        <a:buChar char="–"/>
        <a:defRPr sz="1700">
          <a:solidFill>
            <a:schemeClr val="tx2"/>
          </a:solidFill>
          <a:latin typeface="+mn-lt"/>
        </a:defRPr>
      </a:lvl4pPr>
      <a:lvl5pPr marL="1753316" indent="-194813" algn="l" rtl="0" eaLnBrk="0" fontAlgn="base" hangingPunct="0">
        <a:spcBef>
          <a:spcPct val="20000"/>
        </a:spcBef>
        <a:spcAft>
          <a:spcPct val="0"/>
        </a:spcAft>
        <a:buChar char="»"/>
        <a:defRPr sz="1700">
          <a:solidFill>
            <a:schemeClr val="tx2"/>
          </a:solidFill>
          <a:latin typeface="+mn-lt"/>
        </a:defRPr>
      </a:lvl5pPr>
      <a:lvl6pPr marL="2142942" indent="-194813" algn="l" rtl="0" eaLnBrk="1" fontAlgn="base" hangingPunct="1">
        <a:spcBef>
          <a:spcPct val="20000"/>
        </a:spcBef>
        <a:spcAft>
          <a:spcPct val="0"/>
        </a:spcAft>
        <a:buChar char="»"/>
        <a:defRPr sz="1700">
          <a:solidFill>
            <a:schemeClr val="tx2"/>
          </a:solidFill>
          <a:latin typeface="+mn-lt"/>
        </a:defRPr>
      </a:lvl6pPr>
      <a:lvl7pPr marL="2532568" indent="-194813" algn="l" rtl="0" eaLnBrk="1" fontAlgn="base" hangingPunct="1">
        <a:spcBef>
          <a:spcPct val="20000"/>
        </a:spcBef>
        <a:spcAft>
          <a:spcPct val="0"/>
        </a:spcAft>
        <a:buChar char="»"/>
        <a:defRPr sz="1700">
          <a:solidFill>
            <a:schemeClr val="tx2"/>
          </a:solidFill>
          <a:latin typeface="+mn-lt"/>
        </a:defRPr>
      </a:lvl7pPr>
      <a:lvl8pPr marL="2922194" indent="-194813" algn="l" rtl="0" eaLnBrk="1" fontAlgn="base" hangingPunct="1">
        <a:spcBef>
          <a:spcPct val="20000"/>
        </a:spcBef>
        <a:spcAft>
          <a:spcPct val="0"/>
        </a:spcAft>
        <a:buChar char="»"/>
        <a:defRPr sz="1700">
          <a:solidFill>
            <a:schemeClr val="tx2"/>
          </a:solidFill>
          <a:latin typeface="+mn-lt"/>
        </a:defRPr>
      </a:lvl8pPr>
      <a:lvl9pPr marL="3311820" indent="-194813" algn="l" rtl="0" eaLnBrk="1" fontAlgn="base" hangingPunct="1">
        <a:spcBef>
          <a:spcPct val="20000"/>
        </a:spcBef>
        <a:spcAft>
          <a:spcPct val="0"/>
        </a:spcAft>
        <a:buChar char="»"/>
        <a:defRPr sz="1700">
          <a:solidFill>
            <a:schemeClr val="tx2"/>
          </a:solidFill>
          <a:latin typeface="+mn-lt"/>
        </a:defRPr>
      </a:lvl9pPr>
    </p:bodyStyle>
    <p:otherStyle>
      <a:defPPr>
        <a:defRPr lang="zh-CN"/>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6.xml"/><Relationship Id="rId5" Type="http://schemas.openxmlformats.org/officeDocument/2006/relationships/image" Target="../media/image33.jpe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13"/>
          <p:cNvSpPr txBox="1">
            <a:spLocks noChangeArrowheads="1"/>
          </p:cNvSpPr>
          <p:nvPr/>
        </p:nvSpPr>
        <p:spPr bwMode="auto">
          <a:xfrm>
            <a:off x="1187624" y="987574"/>
            <a:ext cx="6024832" cy="6480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77925" tIns="38963" rIns="77925" bIns="38963">
            <a:spAutoFit/>
          </a:bodyPr>
          <a:lstStyle>
            <a:lvl1pPr>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zh-CN" altLang="en-US" sz="3700" b="1" dirty="0" smtClean="0">
                <a:ea typeface="华文新魏" pitchFamily="2" charset="-122"/>
              </a:rPr>
              <a:t>管理信息系统（第二版）</a:t>
            </a:r>
            <a:endParaRPr lang="en-US" altLang="zh-CN" sz="3700" b="1" dirty="0">
              <a:ea typeface="华文新魏" pitchFamily="2" charset="-122"/>
            </a:endParaRPr>
          </a:p>
        </p:txBody>
      </p:sp>
      <p:sp>
        <p:nvSpPr>
          <p:cNvPr id="4100" name="Text Box 4"/>
          <p:cNvSpPr txBox="1">
            <a:spLocks noChangeArrowheads="1"/>
          </p:cNvSpPr>
          <p:nvPr/>
        </p:nvSpPr>
        <p:spPr bwMode="auto">
          <a:xfrm>
            <a:off x="3385030" y="2085976"/>
            <a:ext cx="4852231" cy="4172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016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77925" tIns="38963" rIns="77925" bIns="38963">
            <a:spAutoFit/>
          </a:bodyPr>
          <a:lstStyle/>
          <a:p>
            <a:pPr algn="l"/>
            <a:r>
              <a:rPr lang="zh-CN" altLang="en-US" sz="2200" dirty="0" smtClean="0">
                <a:latin typeface="华文新魏" pitchFamily="2" charset="-122"/>
                <a:ea typeface="华文新魏" pitchFamily="2" charset="-122"/>
              </a:rPr>
              <a:t>第</a:t>
            </a:r>
            <a:r>
              <a:rPr lang="en-US" altLang="zh-CN" sz="2200" dirty="0" smtClean="0">
                <a:latin typeface="华文新魏" pitchFamily="2" charset="-122"/>
                <a:ea typeface="华文新魏" pitchFamily="2" charset="-122"/>
              </a:rPr>
              <a:t>3</a:t>
            </a:r>
            <a:r>
              <a:rPr lang="zh-CN" altLang="en-US" sz="2200" dirty="0" smtClean="0">
                <a:latin typeface="华文新魏" pitchFamily="2" charset="-122"/>
                <a:ea typeface="华文新魏" pitchFamily="2" charset="-122"/>
              </a:rPr>
              <a:t>讲  管理信息系统的建设方法</a:t>
            </a:r>
            <a:r>
              <a:rPr lang="en-US" altLang="zh-CN" sz="2200" dirty="0" smtClean="0">
                <a:latin typeface="华文新魏" pitchFamily="2" charset="-122"/>
                <a:ea typeface="华文新魏" pitchFamily="2" charset="-122"/>
              </a:rPr>
              <a:t>(</a:t>
            </a:r>
            <a:r>
              <a:rPr lang="zh-CN" altLang="en-US" sz="2200" dirty="0" smtClean="0">
                <a:latin typeface="华文新魏" pitchFamily="2" charset="-122"/>
                <a:ea typeface="华文新魏" pitchFamily="2" charset="-122"/>
              </a:rPr>
              <a:t>上</a:t>
            </a:r>
            <a:r>
              <a:rPr lang="en-US" altLang="zh-CN" sz="2200" dirty="0" smtClean="0">
                <a:latin typeface="华文新魏" pitchFamily="2" charset="-122"/>
                <a:ea typeface="华文新魏" pitchFamily="2" charset="-122"/>
              </a:rPr>
              <a:t>)</a:t>
            </a:r>
            <a:endParaRPr lang="zh-CN" altLang="en-US" sz="2200" dirty="0">
              <a:latin typeface="华文新魏" pitchFamily="2" charset="-122"/>
              <a:ea typeface="华文新魏" pitchFamily="2" charset="-122"/>
            </a:endParaRPr>
          </a:p>
        </p:txBody>
      </p:sp>
      <p:sp>
        <p:nvSpPr>
          <p:cNvPr id="4101" name="Text Box 5"/>
          <p:cNvSpPr txBox="1">
            <a:spLocks noChangeArrowheads="1"/>
          </p:cNvSpPr>
          <p:nvPr/>
        </p:nvSpPr>
        <p:spPr bwMode="auto">
          <a:xfrm>
            <a:off x="5572132" y="4000510"/>
            <a:ext cx="2592265" cy="3864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016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77925" tIns="38963" rIns="77925" bIns="38963">
            <a:spAutoFit/>
          </a:bodyPr>
          <a:lstStyle/>
          <a:p>
            <a:r>
              <a:rPr lang="zh-CN" altLang="en-US" sz="2000" dirty="0" smtClean="0">
                <a:latin typeface="华文新魏" pitchFamily="2" charset="-122"/>
                <a:ea typeface="华文新魏" pitchFamily="2" charset="-122"/>
              </a:rPr>
              <a:t>济南职业学院  王彤宇</a:t>
            </a:r>
            <a:endParaRPr lang="zh-CN" altLang="en-US" sz="20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735546"/>
            <a:ext cx="8144608" cy="369506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zh-CN" altLang="en-US" b="1" dirty="0" smtClean="0">
                <a:solidFill>
                  <a:srgbClr val="C00000"/>
                </a:solidFill>
                <a:latin typeface="宋体" pitchFamily="2" charset="-122"/>
                <a:ea typeface="宋体" pitchFamily="2" charset="-122"/>
              </a:rPr>
              <a:t>举例</a:t>
            </a:r>
            <a:r>
              <a:rPr lang="zh-CN" altLang="en-US" b="1" dirty="0" smtClean="0">
                <a:latin typeface="宋体" pitchFamily="2" charset="-122"/>
                <a:ea typeface="宋体" pitchFamily="2" charset="-122"/>
              </a:rPr>
              <a:t>：肯德基</a:t>
            </a:r>
            <a:r>
              <a:rPr lang="en-US" altLang="zh-CN" b="1" dirty="0" smtClean="0">
                <a:latin typeface="宋体" pitchFamily="2" charset="-122"/>
                <a:ea typeface="宋体" pitchFamily="2" charset="-122"/>
              </a:rPr>
              <a:t> </a:t>
            </a:r>
            <a:r>
              <a:rPr lang="zh-CN" altLang="en-US" b="1" dirty="0" smtClean="0">
                <a:latin typeface="宋体" pitchFamily="2" charset="-122"/>
                <a:ea typeface="宋体" pitchFamily="2" charset="-122"/>
              </a:rPr>
              <a:t>蛋挞制作过程：</a:t>
            </a:r>
            <a:endParaRPr lang="en-US" altLang="zh-CN" b="1" dirty="0" smtClean="0">
              <a:latin typeface="宋体" pitchFamily="2" charset="-122"/>
              <a:ea typeface="宋体" pitchFamily="2" charset="-122"/>
            </a:endParaRPr>
          </a:p>
          <a:p>
            <a:pPr algn="l"/>
            <a:r>
              <a:rPr lang="zh-CN" altLang="en-US" dirty="0" smtClean="0"/>
              <a:t>准备好材料</a:t>
            </a:r>
            <a:endParaRPr lang="en-US" altLang="zh-CN" dirty="0" smtClean="0"/>
          </a:p>
          <a:p>
            <a:pPr algn="l"/>
            <a:endParaRPr lang="en-US" altLang="zh-CN" dirty="0" smtClean="0"/>
          </a:p>
          <a:p>
            <a:pPr algn="l">
              <a:spcBef>
                <a:spcPts val="500"/>
              </a:spcBef>
            </a:pPr>
            <a:r>
              <a:rPr lang="zh-CN" altLang="en-US" dirty="0" smtClean="0"/>
              <a:t>往</a:t>
            </a:r>
            <a:r>
              <a:rPr lang="en-US" altLang="zh-CN" dirty="0" smtClean="0"/>
              <a:t>140</a:t>
            </a:r>
            <a:r>
              <a:rPr lang="zh-CN" altLang="en-US" dirty="0" smtClean="0"/>
              <a:t>克牛奶里面加入</a:t>
            </a:r>
            <a:r>
              <a:rPr lang="en-US" altLang="zh-CN" dirty="0" smtClean="0"/>
              <a:t>180</a:t>
            </a:r>
            <a:r>
              <a:rPr lang="zh-CN" altLang="en-US" dirty="0" smtClean="0"/>
              <a:t>克淡奶油；</a:t>
            </a:r>
          </a:p>
          <a:p>
            <a:pPr algn="l">
              <a:spcBef>
                <a:spcPts val="500"/>
              </a:spcBef>
            </a:pPr>
            <a:r>
              <a:rPr lang="zh-CN" altLang="en-US" dirty="0" smtClean="0"/>
              <a:t>用打蛋器把牛奶和淡奶油搅拌均匀；</a:t>
            </a:r>
          </a:p>
          <a:p>
            <a:pPr algn="l">
              <a:spcBef>
                <a:spcPts val="500"/>
              </a:spcBef>
            </a:pPr>
            <a:r>
              <a:rPr lang="zh-CN" altLang="en-US" dirty="0" smtClean="0"/>
              <a:t>再加入</a:t>
            </a:r>
            <a:r>
              <a:rPr lang="en-US" altLang="zh-CN" dirty="0" smtClean="0"/>
              <a:t>80</a:t>
            </a:r>
            <a:r>
              <a:rPr lang="zh-CN" altLang="en-US" dirty="0" smtClean="0"/>
              <a:t>克砂糖和</a:t>
            </a:r>
            <a:r>
              <a:rPr lang="en-US" altLang="zh-CN" dirty="0" smtClean="0"/>
              <a:t>15</a:t>
            </a:r>
            <a:r>
              <a:rPr lang="zh-CN" altLang="en-US" dirty="0" smtClean="0"/>
              <a:t>克炼乳搅拌均匀；</a:t>
            </a:r>
          </a:p>
          <a:p>
            <a:pPr algn="l">
              <a:spcBef>
                <a:spcPts val="500"/>
              </a:spcBef>
            </a:pPr>
            <a:r>
              <a:rPr lang="zh-CN" altLang="en-US" dirty="0" smtClean="0"/>
              <a:t>加入</a:t>
            </a:r>
            <a:r>
              <a:rPr lang="en-US" altLang="zh-CN" dirty="0" smtClean="0"/>
              <a:t>15</a:t>
            </a:r>
            <a:r>
              <a:rPr lang="zh-CN" altLang="en-US" dirty="0" smtClean="0"/>
              <a:t>克过筛的低筋面粉；继续加入</a:t>
            </a:r>
            <a:r>
              <a:rPr lang="en-US" altLang="zh-CN" dirty="0" smtClean="0"/>
              <a:t>4</a:t>
            </a:r>
            <a:r>
              <a:rPr lang="zh-CN" altLang="en-US" dirty="0" smtClean="0"/>
              <a:t>个打散的蛋黄；</a:t>
            </a:r>
          </a:p>
          <a:p>
            <a:pPr algn="l">
              <a:spcBef>
                <a:spcPts val="500"/>
              </a:spcBef>
            </a:pPr>
            <a:r>
              <a:rPr lang="zh-CN" altLang="en-US" dirty="0" smtClean="0"/>
              <a:t>用过滤网再过滤一次；</a:t>
            </a:r>
            <a:endParaRPr lang="en-US" altLang="zh-CN" dirty="0" smtClean="0"/>
          </a:p>
          <a:p>
            <a:pPr algn="l">
              <a:spcBef>
                <a:spcPts val="500"/>
              </a:spcBef>
            </a:pPr>
            <a:r>
              <a:rPr lang="zh-CN" altLang="en-US" dirty="0" smtClean="0"/>
              <a:t>蛋挞水这就做好了，留着待用。</a:t>
            </a:r>
          </a:p>
        </p:txBody>
      </p:sp>
      <p:pic>
        <p:nvPicPr>
          <p:cNvPr id="5" name="图片 4" descr="20.BMP"/>
          <p:cNvPicPr>
            <a:picLocks noChangeAspect="1"/>
          </p:cNvPicPr>
          <p:nvPr/>
        </p:nvPicPr>
        <p:blipFill>
          <a:blip r:embed="rId2" cstate="print"/>
          <a:stretch>
            <a:fillRect/>
          </a:stretch>
        </p:blipFill>
        <p:spPr>
          <a:xfrm>
            <a:off x="2857488" y="1214428"/>
            <a:ext cx="1643074" cy="987593"/>
          </a:xfrm>
          <a:prstGeom prst="rect">
            <a:avLst/>
          </a:prstGeom>
        </p:spPr>
      </p:pic>
      <p:pic>
        <p:nvPicPr>
          <p:cNvPr id="6" name="图片 5" descr="21.BMP"/>
          <p:cNvPicPr>
            <a:picLocks noChangeAspect="1"/>
          </p:cNvPicPr>
          <p:nvPr/>
        </p:nvPicPr>
        <p:blipFill>
          <a:blip r:embed="rId3" cstate="print"/>
          <a:stretch>
            <a:fillRect/>
          </a:stretch>
        </p:blipFill>
        <p:spPr>
          <a:xfrm>
            <a:off x="4929190" y="3643320"/>
            <a:ext cx="1733333" cy="1133333"/>
          </a:xfrm>
          <a:prstGeom prst="rect">
            <a:avLst/>
          </a:prstGeom>
        </p:spPr>
      </p:pic>
      <p:pic>
        <p:nvPicPr>
          <p:cNvPr id="7" name="图片 6" descr="22.BMP"/>
          <p:cNvPicPr>
            <a:picLocks noChangeAspect="1"/>
          </p:cNvPicPr>
          <p:nvPr/>
        </p:nvPicPr>
        <p:blipFill>
          <a:blip r:embed="rId4" cstate="print"/>
          <a:stretch>
            <a:fillRect/>
          </a:stretch>
        </p:blipFill>
        <p:spPr>
          <a:xfrm>
            <a:off x="5786446" y="2071684"/>
            <a:ext cx="1733333" cy="1076191"/>
          </a:xfrm>
          <a:prstGeom prst="rect">
            <a:avLst/>
          </a:prstGeom>
        </p:spPr>
      </p:pic>
      <p:pic>
        <p:nvPicPr>
          <p:cNvPr id="8" name="图片 7" descr="23.BMP"/>
          <p:cNvPicPr>
            <a:picLocks noChangeAspect="1"/>
          </p:cNvPicPr>
          <p:nvPr/>
        </p:nvPicPr>
        <p:blipFill>
          <a:blip r:embed="rId5" cstate="print"/>
          <a:stretch>
            <a:fillRect/>
          </a:stretch>
        </p:blipFill>
        <p:spPr>
          <a:xfrm>
            <a:off x="7143768" y="3214692"/>
            <a:ext cx="1790476" cy="1104762"/>
          </a:xfrm>
          <a:prstGeom prst="rect">
            <a:avLst/>
          </a:prstGeom>
        </p:spPr>
      </p:pic>
      <p:sp>
        <p:nvSpPr>
          <p:cNvPr id="10"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357172"/>
            <a:ext cx="8144608" cy="2910231"/>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zh-CN" altLang="en-US" dirty="0" smtClean="0"/>
              <a:t>把蛋挞皮准备好装盘</a:t>
            </a:r>
            <a:r>
              <a:rPr lang="en-US" altLang="zh-CN" dirty="0" smtClean="0"/>
              <a:t>;</a:t>
            </a:r>
            <a:endParaRPr lang="zh-CN" altLang="en-US" dirty="0" smtClean="0"/>
          </a:p>
          <a:p>
            <a:pPr algn="l">
              <a:lnSpc>
                <a:spcPct val="130000"/>
              </a:lnSpc>
            </a:pPr>
            <a:r>
              <a:rPr lang="zh-CN" altLang="en-US" dirty="0" smtClean="0"/>
              <a:t>往蛋挞皮里面加入蛋挞水</a:t>
            </a:r>
            <a:r>
              <a:rPr lang="en-US" altLang="zh-CN" dirty="0" smtClean="0"/>
              <a:t>;</a:t>
            </a:r>
            <a:endParaRPr lang="zh-CN" altLang="en-US" dirty="0" smtClean="0"/>
          </a:p>
          <a:p>
            <a:pPr algn="l">
              <a:lnSpc>
                <a:spcPct val="130000"/>
              </a:lnSpc>
            </a:pPr>
            <a:r>
              <a:rPr lang="zh-CN" altLang="en-US" dirty="0" smtClean="0"/>
              <a:t>放入烤箱，上下火</a:t>
            </a:r>
            <a:r>
              <a:rPr lang="en-US" altLang="zh-CN" dirty="0" smtClean="0"/>
              <a:t>210</a:t>
            </a:r>
            <a:r>
              <a:rPr lang="zh-CN" altLang="en-US" dirty="0" smtClean="0"/>
              <a:t>度，烤</a:t>
            </a:r>
            <a:r>
              <a:rPr lang="en-US" altLang="zh-CN" dirty="0" smtClean="0"/>
              <a:t>20</a:t>
            </a:r>
            <a:r>
              <a:rPr lang="zh-CN" altLang="en-US" dirty="0" smtClean="0"/>
              <a:t>分钟</a:t>
            </a:r>
            <a:r>
              <a:rPr lang="en-US" altLang="zh-CN" dirty="0" smtClean="0"/>
              <a:t>;</a:t>
            </a:r>
            <a:endParaRPr lang="zh-CN" altLang="en-US" dirty="0" smtClean="0"/>
          </a:p>
          <a:p>
            <a:pPr algn="l">
              <a:lnSpc>
                <a:spcPct val="130000"/>
              </a:lnSpc>
            </a:pPr>
            <a:r>
              <a:rPr lang="zh-CN" altLang="en-US" dirty="0" smtClean="0"/>
              <a:t>香甜可口的蛋挞就做好了！</a:t>
            </a:r>
          </a:p>
          <a:p>
            <a:pPr algn="l"/>
            <a:r>
              <a:rPr lang="zh-CN" altLang="en-US" dirty="0" smtClean="0"/>
              <a:t/>
            </a:r>
            <a:br>
              <a:rPr lang="zh-CN" altLang="en-US" dirty="0" smtClean="0"/>
            </a:br>
            <a:endParaRPr lang="zh-CN" altLang="en-US" dirty="0" smtClean="0"/>
          </a:p>
        </p:txBody>
      </p:sp>
      <p:pic>
        <p:nvPicPr>
          <p:cNvPr id="10" name="图片 9" descr="24.BMP"/>
          <p:cNvPicPr>
            <a:picLocks noChangeAspect="1"/>
          </p:cNvPicPr>
          <p:nvPr/>
        </p:nvPicPr>
        <p:blipFill>
          <a:blip r:embed="rId2" cstate="print">
            <a:clrChange>
              <a:clrFrom>
                <a:srgbClr val="FFFFFF"/>
              </a:clrFrom>
              <a:clrTo>
                <a:srgbClr val="FFFFFF">
                  <a:alpha val="0"/>
                </a:srgbClr>
              </a:clrTo>
            </a:clrChange>
          </a:blip>
          <a:stretch>
            <a:fillRect/>
          </a:stretch>
        </p:blipFill>
        <p:spPr>
          <a:xfrm>
            <a:off x="4286248" y="142858"/>
            <a:ext cx="1790476" cy="1123810"/>
          </a:xfrm>
          <a:prstGeom prst="rect">
            <a:avLst/>
          </a:prstGeom>
        </p:spPr>
      </p:pic>
      <p:pic>
        <p:nvPicPr>
          <p:cNvPr id="11" name="图片 10" descr="25.BMP"/>
          <p:cNvPicPr>
            <a:picLocks noChangeAspect="1"/>
          </p:cNvPicPr>
          <p:nvPr/>
        </p:nvPicPr>
        <p:blipFill>
          <a:blip r:embed="rId3" cstate="print"/>
          <a:stretch>
            <a:fillRect/>
          </a:stretch>
        </p:blipFill>
        <p:spPr>
          <a:xfrm>
            <a:off x="5786446" y="1262198"/>
            <a:ext cx="1695238" cy="1095238"/>
          </a:xfrm>
          <a:prstGeom prst="rect">
            <a:avLst/>
          </a:prstGeom>
        </p:spPr>
      </p:pic>
      <p:pic>
        <p:nvPicPr>
          <p:cNvPr id="12" name="图片 11" descr="27.BMP"/>
          <p:cNvPicPr>
            <a:picLocks noChangeAspect="1"/>
          </p:cNvPicPr>
          <p:nvPr/>
        </p:nvPicPr>
        <p:blipFill>
          <a:blip r:embed="rId4" cstate="print"/>
          <a:stretch>
            <a:fillRect/>
          </a:stretch>
        </p:blipFill>
        <p:spPr>
          <a:xfrm>
            <a:off x="3000364" y="2500312"/>
            <a:ext cx="2714644" cy="193041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500034" y="508608"/>
            <a:ext cx="5286411" cy="3618117"/>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zh-CN" altLang="en-US" b="1" dirty="0" smtClean="0">
                <a:latin typeface="宋体" pitchFamily="2" charset="-122"/>
                <a:ea typeface="宋体" pitchFamily="2" charset="-122"/>
              </a:rPr>
              <a:t>                 中国凉面做法：</a:t>
            </a:r>
            <a:endParaRPr lang="en-US" altLang="zh-CN" b="1" dirty="0" smtClean="0">
              <a:latin typeface="宋体" pitchFamily="2" charset="-122"/>
              <a:ea typeface="宋体" pitchFamily="2" charset="-122"/>
            </a:endParaRPr>
          </a:p>
          <a:p>
            <a:pPr indent="0" algn="l">
              <a:lnSpc>
                <a:spcPct val="150000"/>
              </a:lnSpc>
              <a:spcBef>
                <a:spcPts val="0"/>
              </a:spcBef>
            </a:pPr>
            <a:endParaRPr lang="en-US" altLang="zh-CN" b="1" dirty="0" smtClean="0">
              <a:latin typeface="宋体" pitchFamily="2" charset="-122"/>
              <a:ea typeface="宋体" pitchFamily="2" charset="-122"/>
            </a:endParaRPr>
          </a:p>
          <a:p>
            <a:pPr algn="l"/>
            <a:r>
              <a:rPr lang="en-US" altLang="zh-CN" b="1" dirty="0" smtClean="0"/>
              <a:t>1.</a:t>
            </a:r>
            <a:r>
              <a:rPr lang="zh-CN" altLang="en-US" dirty="0" smtClean="0"/>
              <a:t> 先准备吃面的面码，黄瓜洗净，水萝卜洗净、香芹、豆芽、青蒜，少许香椿，如果讲究的还得来点黄豆、青豆，这个菜码完全可以根据自己的喜好和应季的蔬菜来；</a:t>
            </a:r>
            <a:endParaRPr lang="en-US" altLang="zh-CN" dirty="0" smtClean="0"/>
          </a:p>
          <a:p>
            <a:pPr algn="l"/>
            <a:r>
              <a:rPr lang="en-US" altLang="zh-CN" b="1" dirty="0" smtClean="0"/>
              <a:t>2.</a:t>
            </a:r>
            <a:r>
              <a:rPr lang="zh-CN" altLang="en-US" dirty="0" smtClean="0"/>
              <a:t> 去皮五花肉切丁（大小您按您爱吃的大小决定），葱姜切末；</a:t>
            </a:r>
          </a:p>
          <a:p>
            <a:pPr algn="l"/>
            <a:r>
              <a:rPr lang="en-US" altLang="zh-CN" b="1" dirty="0" smtClean="0"/>
              <a:t>3.</a:t>
            </a:r>
            <a:r>
              <a:rPr lang="zh-CN" altLang="en-US" dirty="0" smtClean="0"/>
              <a:t> 菜码切丝，豆芽略焯；</a:t>
            </a:r>
          </a:p>
        </p:txBody>
      </p:sp>
      <p:pic>
        <p:nvPicPr>
          <p:cNvPr id="10" name="图片 9" descr="28.BMP"/>
          <p:cNvPicPr>
            <a:picLocks noChangeAspect="1"/>
          </p:cNvPicPr>
          <p:nvPr/>
        </p:nvPicPr>
        <p:blipFill>
          <a:blip r:embed="rId2" cstate="print"/>
          <a:stretch>
            <a:fillRect/>
          </a:stretch>
        </p:blipFill>
        <p:spPr>
          <a:xfrm>
            <a:off x="285720" y="112132"/>
            <a:ext cx="2143140" cy="1459486"/>
          </a:xfrm>
          <a:prstGeom prst="rect">
            <a:avLst/>
          </a:prstGeom>
        </p:spPr>
      </p:pic>
      <p:pic>
        <p:nvPicPr>
          <p:cNvPr id="11" name="图片 10" descr="29.BMP"/>
          <p:cNvPicPr>
            <a:picLocks noChangeAspect="1"/>
          </p:cNvPicPr>
          <p:nvPr/>
        </p:nvPicPr>
        <p:blipFill>
          <a:blip r:embed="rId3" cstate="print"/>
          <a:stretch>
            <a:fillRect/>
          </a:stretch>
        </p:blipFill>
        <p:spPr>
          <a:xfrm>
            <a:off x="6215074" y="1285866"/>
            <a:ext cx="1866667" cy="1409524"/>
          </a:xfrm>
          <a:prstGeom prst="rect">
            <a:avLst/>
          </a:prstGeom>
        </p:spPr>
      </p:pic>
      <p:pic>
        <p:nvPicPr>
          <p:cNvPr id="12" name="图片 11" descr="30.BMP"/>
          <p:cNvPicPr>
            <a:picLocks noChangeAspect="1"/>
          </p:cNvPicPr>
          <p:nvPr/>
        </p:nvPicPr>
        <p:blipFill>
          <a:blip r:embed="rId4" cstate="print"/>
          <a:stretch>
            <a:fillRect/>
          </a:stretch>
        </p:blipFill>
        <p:spPr>
          <a:xfrm>
            <a:off x="6286512" y="2928940"/>
            <a:ext cx="1866667" cy="140952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500034" y="428610"/>
            <a:ext cx="5286411" cy="4387559"/>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en-US" altLang="zh-CN" b="1" dirty="0" smtClean="0"/>
              <a:t>4.</a:t>
            </a:r>
            <a:r>
              <a:rPr lang="zh-CN" altLang="en-US" dirty="0" smtClean="0"/>
              <a:t> 锅内放油煸香花椒；</a:t>
            </a:r>
          </a:p>
          <a:p>
            <a:pPr indent="0" algn="l"/>
            <a:r>
              <a:rPr lang="en-US" altLang="zh-CN" b="1" dirty="0" smtClean="0"/>
              <a:t>5.</a:t>
            </a:r>
            <a:r>
              <a:rPr lang="zh-CN" altLang="en-US" dirty="0" smtClean="0"/>
              <a:t> 将煸出香味的花椒捞出；</a:t>
            </a:r>
          </a:p>
          <a:p>
            <a:pPr indent="0" algn="l"/>
            <a:r>
              <a:rPr lang="en-US" altLang="zh-CN" b="1" dirty="0" smtClean="0"/>
              <a:t>6.</a:t>
            </a:r>
            <a:r>
              <a:rPr lang="zh-CN" altLang="en-US" dirty="0" smtClean="0"/>
              <a:t> 锅中放入切好的肉丁；</a:t>
            </a:r>
          </a:p>
          <a:p>
            <a:pPr indent="0" algn="l"/>
            <a:r>
              <a:rPr lang="en-US" altLang="zh-CN" b="1" dirty="0" smtClean="0"/>
              <a:t>7.</a:t>
            </a:r>
            <a:r>
              <a:rPr lang="zh-CN" altLang="en-US" dirty="0" smtClean="0"/>
              <a:t> 中火煸炒放入一个大料瓣；</a:t>
            </a:r>
          </a:p>
          <a:p>
            <a:pPr indent="0" algn="l"/>
            <a:r>
              <a:rPr lang="en-US" altLang="zh-CN" b="1" dirty="0" smtClean="0"/>
              <a:t>8.</a:t>
            </a:r>
            <a:r>
              <a:rPr lang="zh-CN" altLang="en-US" dirty="0" smtClean="0"/>
              <a:t> 肉煸炒出香味，变色；</a:t>
            </a:r>
            <a:endParaRPr lang="en-US" altLang="zh-CN" dirty="0" smtClean="0"/>
          </a:p>
          <a:p>
            <a:pPr indent="0" algn="l"/>
            <a:r>
              <a:rPr lang="en-US" altLang="zh-CN" b="1" dirty="0" smtClean="0"/>
              <a:t>9.</a:t>
            </a:r>
            <a:r>
              <a:rPr lang="zh-CN" altLang="en-US" dirty="0" smtClean="0"/>
              <a:t> 放入豆瓣酱；</a:t>
            </a:r>
          </a:p>
          <a:p>
            <a:pPr indent="0" algn="l"/>
            <a:r>
              <a:rPr lang="en-US" altLang="zh-CN" b="1" dirty="0" smtClean="0"/>
              <a:t>10.</a:t>
            </a:r>
            <a:r>
              <a:rPr lang="zh-CN" altLang="en-US" dirty="0" smtClean="0"/>
              <a:t> </a:t>
            </a:r>
            <a:r>
              <a:rPr lang="zh-CN" altLang="en-US" b="1" dirty="0" smtClean="0"/>
              <a:t>少许</a:t>
            </a:r>
            <a:r>
              <a:rPr lang="zh-CN" altLang="en-US" dirty="0" smtClean="0"/>
              <a:t>开水加入改小火慢慢煸炒；</a:t>
            </a:r>
          </a:p>
          <a:p>
            <a:pPr indent="0" algn="l"/>
            <a:r>
              <a:rPr lang="en-US" altLang="zh-CN" b="1" dirty="0" smtClean="0"/>
              <a:t>11.</a:t>
            </a:r>
            <a:r>
              <a:rPr lang="zh-CN" altLang="en-US" dirty="0" smtClean="0"/>
              <a:t> 酱被煸炒出豆酱的香味，放入少许葱白、少许姜末或姜汁出锅即可。</a:t>
            </a:r>
          </a:p>
          <a:p>
            <a:pPr algn="l"/>
            <a:endParaRPr lang="zh-CN" altLang="en-US" dirty="0"/>
          </a:p>
        </p:txBody>
      </p:sp>
      <p:pic>
        <p:nvPicPr>
          <p:cNvPr id="6" name="图片 5" descr="31.BMP"/>
          <p:cNvPicPr>
            <a:picLocks noChangeAspect="1"/>
          </p:cNvPicPr>
          <p:nvPr/>
        </p:nvPicPr>
        <p:blipFill>
          <a:blip r:embed="rId2" cstate="print"/>
          <a:stretch>
            <a:fillRect/>
          </a:stretch>
        </p:blipFill>
        <p:spPr>
          <a:xfrm>
            <a:off x="4143372" y="142858"/>
            <a:ext cx="1885714" cy="1409524"/>
          </a:xfrm>
          <a:prstGeom prst="rect">
            <a:avLst/>
          </a:prstGeom>
        </p:spPr>
      </p:pic>
      <p:pic>
        <p:nvPicPr>
          <p:cNvPr id="7" name="图片 6" descr="32.BMP"/>
          <p:cNvPicPr>
            <a:picLocks noChangeAspect="1"/>
          </p:cNvPicPr>
          <p:nvPr/>
        </p:nvPicPr>
        <p:blipFill>
          <a:blip r:embed="rId3" cstate="print"/>
          <a:stretch>
            <a:fillRect/>
          </a:stretch>
        </p:blipFill>
        <p:spPr>
          <a:xfrm>
            <a:off x="4929190" y="1714494"/>
            <a:ext cx="1866667" cy="1390476"/>
          </a:xfrm>
          <a:prstGeom prst="rect">
            <a:avLst/>
          </a:prstGeom>
        </p:spPr>
      </p:pic>
      <p:pic>
        <p:nvPicPr>
          <p:cNvPr id="8" name="图片 7" descr="33.BMP"/>
          <p:cNvPicPr>
            <a:picLocks noChangeAspect="1"/>
          </p:cNvPicPr>
          <p:nvPr/>
        </p:nvPicPr>
        <p:blipFill>
          <a:blip r:embed="rId4" cstate="print"/>
          <a:stretch>
            <a:fillRect/>
          </a:stretch>
        </p:blipFill>
        <p:spPr>
          <a:xfrm>
            <a:off x="5634291" y="3357568"/>
            <a:ext cx="1866667" cy="139047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8.BMP"/>
          <p:cNvPicPr>
            <a:picLocks noChangeAspect="1"/>
          </p:cNvPicPr>
          <p:nvPr/>
        </p:nvPicPr>
        <p:blipFill>
          <a:blip r:embed="rId2" cstate="print"/>
          <a:stretch>
            <a:fillRect/>
          </a:stretch>
        </p:blipFill>
        <p:spPr>
          <a:xfrm>
            <a:off x="5072066" y="1928808"/>
            <a:ext cx="3566636" cy="2428892"/>
          </a:xfrm>
          <a:prstGeom prst="rect">
            <a:avLst/>
          </a:prstGeom>
        </p:spPr>
      </p:pic>
      <p:pic>
        <p:nvPicPr>
          <p:cNvPr id="5" name="图片 4" descr="27.BMP"/>
          <p:cNvPicPr>
            <a:picLocks noChangeAspect="1"/>
          </p:cNvPicPr>
          <p:nvPr/>
        </p:nvPicPr>
        <p:blipFill>
          <a:blip r:embed="rId3" cstate="print"/>
          <a:stretch>
            <a:fillRect/>
          </a:stretch>
        </p:blipFill>
        <p:spPr>
          <a:xfrm>
            <a:off x="928662" y="684200"/>
            <a:ext cx="3357586" cy="2387616"/>
          </a:xfrm>
          <a:prstGeom prst="rect">
            <a:avLst/>
          </a:prstGeom>
        </p:spPr>
      </p:pic>
      <p:sp>
        <p:nvSpPr>
          <p:cNvPr id="6" name="TextBox 5"/>
          <p:cNvSpPr txBox="1"/>
          <p:nvPr/>
        </p:nvSpPr>
        <p:spPr>
          <a:xfrm>
            <a:off x="5572132" y="1357304"/>
            <a:ext cx="3143272" cy="461665"/>
          </a:xfrm>
          <a:prstGeom prst="rect">
            <a:avLst/>
          </a:prstGeom>
          <a:noFill/>
        </p:spPr>
        <p:txBody>
          <a:bodyPr wrap="square" rtlCol="0">
            <a:spAutoFit/>
          </a:bodyPr>
          <a:lstStyle/>
          <a:p>
            <a:r>
              <a:rPr lang="zh-CN" altLang="en-US" sz="2400" b="1" dirty="0" smtClean="0"/>
              <a:t>非 结构化方法</a:t>
            </a:r>
            <a:endParaRPr lang="zh-CN" altLang="en-US" sz="2400" b="1" dirty="0"/>
          </a:p>
        </p:txBody>
      </p:sp>
      <p:sp>
        <p:nvSpPr>
          <p:cNvPr id="7" name="TextBox 6"/>
          <p:cNvSpPr txBox="1"/>
          <p:nvPr/>
        </p:nvSpPr>
        <p:spPr>
          <a:xfrm>
            <a:off x="1142976" y="3429006"/>
            <a:ext cx="3286148" cy="461665"/>
          </a:xfrm>
          <a:prstGeom prst="rect">
            <a:avLst/>
          </a:prstGeom>
          <a:noFill/>
        </p:spPr>
        <p:txBody>
          <a:bodyPr wrap="square" rtlCol="0">
            <a:spAutoFit/>
          </a:bodyPr>
          <a:lstStyle/>
          <a:p>
            <a:r>
              <a:rPr lang="zh-CN" altLang="en-US" sz="2400" b="1" dirty="0" smtClean="0"/>
              <a:t>结构化方法</a:t>
            </a:r>
            <a:endParaRPr lang="zh-CN" altLang="en-US" sz="2400" b="1" dirty="0"/>
          </a:p>
        </p:txBody>
      </p:sp>
      <p:sp>
        <p:nvSpPr>
          <p:cNvPr id="10"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8"/>
          <p:cNvGrpSpPr/>
          <p:nvPr/>
        </p:nvGrpSpPr>
        <p:grpSpPr>
          <a:xfrm>
            <a:off x="5874673" y="1329612"/>
            <a:ext cx="2346386" cy="1098323"/>
            <a:chOff x="5724128" y="1756967"/>
            <a:chExt cx="2448272" cy="1528018"/>
          </a:xfrm>
          <a:effectLst>
            <a:reflection blurRad="6350" stA="52000" endA="300" endPos="35000" dir="5400000" sy="-100000" algn="bl" rotWithShape="0"/>
          </a:effectLst>
        </p:grpSpPr>
        <p:sp>
          <p:nvSpPr>
            <p:cNvPr id="3" name="泪滴形 2"/>
            <p:cNvSpPr/>
            <p:nvPr/>
          </p:nvSpPr>
          <p:spPr>
            <a:xfrm>
              <a:off x="5724128" y="1756967"/>
              <a:ext cx="2448272" cy="1528018"/>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2"/>
            <p:cNvSpPr/>
            <p:nvPr/>
          </p:nvSpPr>
          <p:spPr>
            <a:xfrm>
              <a:off x="5754575" y="1908580"/>
              <a:ext cx="2352938" cy="1364496"/>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7"/>
          <p:cNvGrpSpPr/>
          <p:nvPr/>
        </p:nvGrpSpPr>
        <p:grpSpPr>
          <a:xfrm flipH="1">
            <a:off x="1187624" y="1329612"/>
            <a:ext cx="2346386" cy="1098323"/>
            <a:chOff x="2483768" y="1772815"/>
            <a:chExt cx="3096344" cy="1932493"/>
          </a:xfrm>
          <a:effectLst>
            <a:reflection blurRad="6350" stA="52000" endA="300" endPos="35000" dir="5400000" sy="-100000" algn="bl" rotWithShape="0"/>
          </a:effectLst>
        </p:grpSpPr>
        <p:sp>
          <p:nvSpPr>
            <p:cNvPr id="19" name="泪滴形 2"/>
            <p:cNvSpPr/>
            <p:nvPr/>
          </p:nvSpPr>
          <p:spPr>
            <a:xfrm>
              <a:off x="2483768" y="1772815"/>
              <a:ext cx="3096344" cy="1932493"/>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2"/>
            <p:cNvSpPr/>
            <p:nvPr/>
          </p:nvSpPr>
          <p:spPr>
            <a:xfrm>
              <a:off x="2522275" y="1964561"/>
              <a:ext cx="2975775" cy="1725686"/>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59"/>
          <p:cNvGrpSpPr/>
          <p:nvPr/>
        </p:nvGrpSpPr>
        <p:grpSpPr>
          <a:xfrm>
            <a:off x="5978671" y="3417643"/>
            <a:ext cx="2346386" cy="1098323"/>
            <a:chOff x="5724128" y="4061222"/>
            <a:chExt cx="2448272" cy="1528018"/>
          </a:xfrm>
          <a:effectLst>
            <a:reflection blurRad="6350" stA="52000" endA="300" endPos="35000" dir="5400000" sy="-100000" algn="bl" rotWithShape="0"/>
          </a:effectLst>
        </p:grpSpPr>
        <p:sp>
          <p:nvSpPr>
            <p:cNvPr id="22" name="泪滴形 2"/>
            <p:cNvSpPr/>
            <p:nvPr/>
          </p:nvSpPr>
          <p:spPr>
            <a:xfrm>
              <a:off x="5724128" y="4061222"/>
              <a:ext cx="2448272" cy="1528018"/>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
            <p:cNvSpPr/>
            <p:nvPr/>
          </p:nvSpPr>
          <p:spPr>
            <a:xfrm>
              <a:off x="5754575" y="4212835"/>
              <a:ext cx="2352938" cy="1364496"/>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60"/>
          <p:cNvGrpSpPr/>
          <p:nvPr/>
        </p:nvGrpSpPr>
        <p:grpSpPr>
          <a:xfrm>
            <a:off x="1272593" y="3417643"/>
            <a:ext cx="2346386" cy="1098323"/>
            <a:chOff x="1276851" y="4061222"/>
            <a:chExt cx="2448272" cy="1528018"/>
          </a:xfrm>
          <a:effectLst>
            <a:reflection blurRad="6350" stA="52000" endA="300" endPos="35000" dir="5400000" sy="-100000" algn="bl" rotWithShape="0"/>
          </a:effectLst>
        </p:grpSpPr>
        <p:sp>
          <p:nvSpPr>
            <p:cNvPr id="25" name="泪滴形 2"/>
            <p:cNvSpPr/>
            <p:nvPr/>
          </p:nvSpPr>
          <p:spPr>
            <a:xfrm flipH="1">
              <a:off x="1276851" y="4061222"/>
              <a:ext cx="2448272" cy="1528018"/>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泪滴形 2"/>
            <p:cNvSpPr/>
            <p:nvPr/>
          </p:nvSpPr>
          <p:spPr>
            <a:xfrm flipH="1">
              <a:off x="1341737" y="4212835"/>
              <a:ext cx="2352938" cy="1364496"/>
            </a:xfrm>
            <a:custGeom>
              <a:avLst/>
              <a:gdLst/>
              <a:ahLst/>
              <a:cxnLst/>
              <a:rect l="l" t="t" r="r" b="b"/>
              <a:pathLst>
                <a:path w="3096344" h="1932493">
                  <a:moveTo>
                    <a:pt x="566130" y="0"/>
                  </a:moveTo>
                  <a:lnTo>
                    <a:pt x="1224136" y="0"/>
                  </a:lnTo>
                  <a:lnTo>
                    <a:pt x="1908212" y="0"/>
                  </a:lnTo>
                  <a:lnTo>
                    <a:pt x="2160240" y="0"/>
                  </a:lnTo>
                  <a:lnTo>
                    <a:pt x="3096344" y="0"/>
                  </a:lnTo>
                  <a:lnTo>
                    <a:pt x="3096344" y="1044116"/>
                  </a:lnTo>
                  <a:cubicBezTo>
                    <a:pt x="3096344" y="1420147"/>
                    <a:pt x="2870146" y="1749750"/>
                    <a:pt x="2530214" y="1932493"/>
                  </a:cubicBezTo>
                  <a:lnTo>
                    <a:pt x="2160240" y="1932493"/>
                  </a:lnTo>
                  <a:lnTo>
                    <a:pt x="1224136" y="1932493"/>
                  </a:lnTo>
                  <a:lnTo>
                    <a:pt x="1188132" y="1932493"/>
                  </a:lnTo>
                  <a:lnTo>
                    <a:pt x="936104" y="1932493"/>
                  </a:lnTo>
                  <a:lnTo>
                    <a:pt x="0" y="1932493"/>
                  </a:lnTo>
                  <a:lnTo>
                    <a:pt x="0" y="888377"/>
                  </a:lnTo>
                  <a:cubicBezTo>
                    <a:pt x="0" y="512346"/>
                    <a:pt x="226198" y="182743"/>
                    <a:pt x="566130" y="0"/>
                  </a:cubicBezTo>
                  <a:close/>
                </a:path>
              </a:pathLst>
            </a:cu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26"/>
          <p:cNvGrpSpPr/>
          <p:nvPr/>
        </p:nvGrpSpPr>
        <p:grpSpPr>
          <a:xfrm>
            <a:off x="3500430" y="1785932"/>
            <a:ext cx="2166763" cy="1559738"/>
            <a:chOff x="3828052" y="2636912"/>
            <a:chExt cx="1824068" cy="1750733"/>
          </a:xfrm>
          <a:effectLst>
            <a:reflection blurRad="6350" stA="52000" endA="300" endPos="35000" dir="5400000" sy="-100000" algn="bl" rotWithShape="0"/>
          </a:effectLst>
        </p:grpSpPr>
        <p:sp>
          <p:nvSpPr>
            <p:cNvPr id="28" name="椭圆 27"/>
            <p:cNvSpPr/>
            <p:nvPr/>
          </p:nvSpPr>
          <p:spPr>
            <a:xfrm>
              <a:off x="3828052" y="3528673"/>
              <a:ext cx="1824068" cy="858972"/>
            </a:xfrm>
            <a:custGeom>
              <a:avLst/>
              <a:gdLst/>
              <a:ahLst/>
              <a:cxnLst/>
              <a:rect l="l" t="t" r="r" b="b"/>
              <a:pathLst>
                <a:path w="2279984" h="1073667">
                  <a:moveTo>
                    <a:pt x="1139992" y="0"/>
                  </a:moveTo>
                  <a:cubicBezTo>
                    <a:pt x="1748056" y="0"/>
                    <a:pt x="2245270" y="474603"/>
                    <a:pt x="2279984" y="1073667"/>
                  </a:cubicBezTo>
                  <a:lnTo>
                    <a:pt x="0" y="1073667"/>
                  </a:lnTo>
                  <a:cubicBezTo>
                    <a:pt x="34715" y="474603"/>
                    <a:pt x="531929" y="0"/>
                    <a:pt x="1139992" y="0"/>
                  </a:cubicBezTo>
                  <a:close/>
                </a:path>
              </a:pathLst>
            </a:cu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7"/>
            <p:cNvSpPr/>
            <p:nvPr/>
          </p:nvSpPr>
          <p:spPr>
            <a:xfrm>
              <a:off x="3918532" y="3608222"/>
              <a:ext cx="1664428" cy="779379"/>
            </a:xfrm>
            <a:custGeom>
              <a:avLst/>
              <a:gdLst>
                <a:gd name="connsiteX0" fmla="*/ 2279984 w 2405951"/>
                <a:gd name="connsiteY0" fmla="*/ 1073667 h 1199634"/>
                <a:gd name="connsiteX1" fmla="*/ 0 w 2405951"/>
                <a:gd name="connsiteY1" fmla="*/ 1073667 h 1199634"/>
                <a:gd name="connsiteX2" fmla="*/ 1139992 w 2405951"/>
                <a:gd name="connsiteY2" fmla="*/ 0 h 1199634"/>
                <a:gd name="connsiteX3" fmla="*/ 2405951 w 2405951"/>
                <a:gd name="connsiteY3" fmla="*/ 1199634 h 1199634"/>
                <a:gd name="connsiteX0" fmla="*/ 0 w 2405951"/>
                <a:gd name="connsiteY0" fmla="*/ 1073667 h 1199634"/>
                <a:gd name="connsiteX1" fmla="*/ 1139992 w 2405951"/>
                <a:gd name="connsiteY1" fmla="*/ 0 h 1199634"/>
                <a:gd name="connsiteX2" fmla="*/ 2405951 w 2405951"/>
                <a:gd name="connsiteY2" fmla="*/ 1199634 h 1199634"/>
                <a:gd name="connsiteX0" fmla="*/ 0 w 2292904"/>
                <a:gd name="connsiteY0" fmla="*/ 1073667 h 1073667"/>
                <a:gd name="connsiteX1" fmla="*/ 1139992 w 2292904"/>
                <a:gd name="connsiteY1" fmla="*/ 0 h 1073667"/>
                <a:gd name="connsiteX2" fmla="*/ 2292904 w 2292904"/>
                <a:gd name="connsiteY2" fmla="*/ 1070436 h 1073667"/>
              </a:gdLst>
              <a:ahLst/>
              <a:cxnLst>
                <a:cxn ang="0">
                  <a:pos x="connsiteX0" y="connsiteY0"/>
                </a:cxn>
                <a:cxn ang="0">
                  <a:pos x="connsiteX1" y="connsiteY1"/>
                </a:cxn>
                <a:cxn ang="0">
                  <a:pos x="connsiteX2" y="connsiteY2"/>
                </a:cxn>
              </a:cxnLst>
              <a:rect l="l" t="t" r="r" b="b"/>
              <a:pathLst>
                <a:path w="2292904" h="1073667">
                  <a:moveTo>
                    <a:pt x="0" y="1073667"/>
                  </a:moveTo>
                  <a:cubicBezTo>
                    <a:pt x="34715" y="474603"/>
                    <a:pt x="757841" y="539"/>
                    <a:pt x="1139992" y="0"/>
                  </a:cubicBezTo>
                  <a:cubicBezTo>
                    <a:pt x="1522143" y="-539"/>
                    <a:pt x="2132223" y="345405"/>
                    <a:pt x="2292904" y="1070436"/>
                  </a:cubicBezTo>
                </a:path>
              </a:pathLst>
            </a:cu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135192" y="2636912"/>
              <a:ext cx="1094570" cy="1094570"/>
            </a:xfrm>
            <a:prstGeom prst="ellipse">
              <a:avLst/>
            </a:prstGeom>
            <a:gradFill>
              <a:gsLst>
                <a:gs pos="8000">
                  <a:srgbClr val="0070C0"/>
                </a:gs>
                <a:gs pos="42000">
                  <a:srgbClr val="00B0F0"/>
                </a:gs>
                <a:gs pos="81000">
                  <a:srgbClr val="0070C0"/>
                </a:gs>
              </a:gsLst>
              <a:lin ang="5400000" scaled="0"/>
            </a:gradFill>
            <a:ln>
              <a:noFill/>
            </a:ln>
            <a:effectLst>
              <a:innerShdw blurRad="63500" dist="76200" dir="18900000">
                <a:srgbClr val="33CAFF">
                  <a:alpha val="6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222273" y="2742751"/>
              <a:ext cx="921743" cy="921743"/>
            </a:xfrm>
            <a:prstGeom prst="ellipse">
              <a:avLst/>
            </a:prstGeom>
            <a:solidFill>
              <a:schemeClr val="bg1"/>
            </a:solidFill>
            <a:ln>
              <a:solidFill>
                <a:srgbClr val="33C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6347064" y="3630049"/>
            <a:ext cx="1511084" cy="584775"/>
          </a:xfrm>
          <a:prstGeom prst="rect">
            <a:avLst/>
          </a:prstGeom>
          <a:noFill/>
        </p:spPr>
        <p:txBody>
          <a:bodyPr wrap="square" rtlCol="0">
            <a:spAutoFit/>
          </a:bodyPr>
          <a:lstStyle/>
          <a:p>
            <a:r>
              <a:rPr lang="zh-CN" altLang="en-US" sz="1600" b="1" dirty="0" smtClean="0">
                <a:solidFill>
                  <a:srgbClr val="0070C0"/>
                </a:solidFill>
                <a:latin typeface="微软雅黑" pitchFamily="34" charset="-122"/>
                <a:ea typeface="微软雅黑" pitchFamily="34" charset="-122"/>
              </a:rPr>
              <a:t>工作成果描述标准化原则</a:t>
            </a:r>
            <a:endParaRPr lang="zh-CN" altLang="en-US" sz="1600" b="1" dirty="0">
              <a:solidFill>
                <a:srgbClr val="0070C0"/>
              </a:solidFill>
              <a:latin typeface="微软雅黑" pitchFamily="34" charset="-122"/>
              <a:ea typeface="微软雅黑" pitchFamily="34" charset="-122"/>
            </a:endParaRPr>
          </a:p>
        </p:txBody>
      </p:sp>
      <p:sp>
        <p:nvSpPr>
          <p:cNvPr id="47" name="TextBox 46"/>
          <p:cNvSpPr txBox="1"/>
          <p:nvPr/>
        </p:nvSpPr>
        <p:spPr>
          <a:xfrm>
            <a:off x="1367746" y="1547512"/>
            <a:ext cx="1989808" cy="338554"/>
          </a:xfrm>
          <a:prstGeom prst="rect">
            <a:avLst/>
          </a:prstGeom>
          <a:noFill/>
        </p:spPr>
        <p:txBody>
          <a:bodyPr wrap="square" rtlCol="0">
            <a:spAutoFit/>
          </a:bodyPr>
          <a:lstStyle/>
          <a:p>
            <a:r>
              <a:rPr lang="zh-CN" altLang="en-US" sz="1600" b="1" dirty="0" smtClean="0">
                <a:solidFill>
                  <a:srgbClr val="0070C0"/>
                </a:solidFill>
                <a:latin typeface="微软雅黑" pitchFamily="34" charset="-122"/>
                <a:ea typeface="微软雅黑" pitchFamily="34" charset="-122"/>
              </a:rPr>
              <a:t>用户参与的原则</a:t>
            </a:r>
            <a:endParaRPr lang="zh-CN" altLang="en-US" sz="1600" b="1" dirty="0">
              <a:solidFill>
                <a:srgbClr val="0070C0"/>
              </a:solidFill>
              <a:latin typeface="微软雅黑" pitchFamily="34" charset="-122"/>
              <a:ea typeface="微软雅黑" pitchFamily="34" charset="-122"/>
            </a:endParaRPr>
          </a:p>
        </p:txBody>
      </p:sp>
      <p:sp>
        <p:nvSpPr>
          <p:cNvPr id="49" name="TextBox 48"/>
          <p:cNvSpPr txBox="1"/>
          <p:nvPr/>
        </p:nvSpPr>
        <p:spPr>
          <a:xfrm>
            <a:off x="1632156" y="3630049"/>
            <a:ext cx="1511084" cy="584775"/>
          </a:xfrm>
          <a:prstGeom prst="rect">
            <a:avLst/>
          </a:prstGeom>
          <a:noFill/>
        </p:spPr>
        <p:txBody>
          <a:bodyPr wrap="square" rtlCol="0">
            <a:spAutoFit/>
          </a:bodyPr>
          <a:lstStyle/>
          <a:p>
            <a:r>
              <a:rPr lang="zh-CN" altLang="en-US" sz="1600" b="1" dirty="0" smtClean="0">
                <a:solidFill>
                  <a:srgbClr val="0070C0"/>
                </a:solidFill>
                <a:latin typeface="微软雅黑" pitchFamily="34" charset="-122"/>
                <a:ea typeface="微软雅黑" pitchFamily="34" charset="-122"/>
              </a:rPr>
              <a:t>“自顶向下”的原则</a:t>
            </a:r>
            <a:endParaRPr lang="zh-CN" altLang="en-US" sz="1600" b="1" dirty="0">
              <a:solidFill>
                <a:srgbClr val="0070C0"/>
              </a:solidFill>
              <a:latin typeface="微软雅黑" pitchFamily="34" charset="-122"/>
              <a:ea typeface="微软雅黑" pitchFamily="34" charset="-122"/>
            </a:endParaRPr>
          </a:p>
        </p:txBody>
      </p:sp>
      <p:sp>
        <p:nvSpPr>
          <p:cNvPr id="51" name="TextBox 50"/>
          <p:cNvSpPr txBox="1"/>
          <p:nvPr/>
        </p:nvSpPr>
        <p:spPr>
          <a:xfrm>
            <a:off x="6005398" y="1570051"/>
            <a:ext cx="2067063" cy="584775"/>
          </a:xfrm>
          <a:prstGeom prst="rect">
            <a:avLst/>
          </a:prstGeom>
          <a:noFill/>
        </p:spPr>
        <p:txBody>
          <a:bodyPr wrap="square" rtlCol="0">
            <a:spAutoFit/>
          </a:bodyPr>
          <a:lstStyle/>
          <a:p>
            <a:r>
              <a:rPr lang="zh-CN" altLang="en-US" sz="1600" b="1" dirty="0" smtClean="0">
                <a:solidFill>
                  <a:srgbClr val="0070C0"/>
                </a:solidFill>
                <a:latin typeface="微软雅黑" pitchFamily="34" charset="-122"/>
                <a:ea typeface="微软雅黑" pitchFamily="34" charset="-122"/>
              </a:rPr>
              <a:t>“先逻辑，后物理”的原则</a:t>
            </a:r>
            <a:endParaRPr lang="zh-CN" altLang="en-US" sz="1600" b="1" dirty="0">
              <a:solidFill>
                <a:srgbClr val="0070C0"/>
              </a:solidFill>
              <a:latin typeface="微软雅黑" pitchFamily="34" charset="-122"/>
              <a:ea typeface="微软雅黑" pitchFamily="34" charset="-122"/>
            </a:endParaRPr>
          </a:p>
        </p:txBody>
      </p:sp>
      <p:sp>
        <p:nvSpPr>
          <p:cNvPr id="55" name="TextBox 54"/>
          <p:cNvSpPr txBox="1"/>
          <p:nvPr/>
        </p:nvSpPr>
        <p:spPr>
          <a:xfrm>
            <a:off x="3704371" y="2857502"/>
            <a:ext cx="1781446" cy="707886"/>
          </a:xfrm>
          <a:prstGeom prst="rect">
            <a:avLst/>
          </a:prstGeom>
          <a:noFill/>
        </p:spPr>
        <p:txBody>
          <a:bodyPr wrap="square" rtlCol="0">
            <a:spAutoFit/>
          </a:bodyPr>
          <a:lstStyle/>
          <a:p>
            <a:r>
              <a:rPr lang="zh-CN" altLang="en-US" sz="1600" b="1" dirty="0" smtClean="0">
                <a:solidFill>
                  <a:srgbClr val="0070C0"/>
                </a:solidFill>
                <a:latin typeface="微软雅黑" pitchFamily="34" charset="-122"/>
                <a:ea typeface="微软雅黑" pitchFamily="34" charset="-122"/>
              </a:rPr>
              <a:t>结构化方法</a:t>
            </a:r>
            <a:endParaRPr lang="en-US" altLang="zh-CN" sz="1600" b="1" dirty="0" smtClean="0">
              <a:solidFill>
                <a:srgbClr val="0070C0"/>
              </a:solidFill>
              <a:latin typeface="微软雅黑" pitchFamily="34" charset="-122"/>
              <a:ea typeface="微软雅黑" pitchFamily="34" charset="-122"/>
            </a:endParaRPr>
          </a:p>
          <a:p>
            <a:r>
              <a:rPr lang="zh-CN" altLang="en-US" sz="1600" b="1" dirty="0" smtClean="0">
                <a:solidFill>
                  <a:srgbClr val="0070C0"/>
                </a:solidFill>
                <a:latin typeface="微软雅黑" pitchFamily="34" charset="-122"/>
                <a:ea typeface="微软雅黑" pitchFamily="34" charset="-122"/>
              </a:rPr>
              <a:t>主要原则</a:t>
            </a:r>
            <a:endParaRPr lang="zh-CN" altLang="en-US" sz="1600" b="1" dirty="0">
              <a:solidFill>
                <a:srgbClr val="0070C0"/>
              </a:solidFill>
              <a:latin typeface="微软雅黑" pitchFamily="34" charset="-122"/>
              <a:ea typeface="微软雅黑" pitchFamily="34" charset="-122"/>
            </a:endParaRPr>
          </a:p>
        </p:txBody>
      </p:sp>
      <p:sp>
        <p:nvSpPr>
          <p:cNvPr id="33" name="TextBox 10"/>
          <p:cNvSpPr txBox="1">
            <a:spLocks noChangeArrowheads="1"/>
          </p:cNvSpPr>
          <p:nvPr/>
        </p:nvSpPr>
        <p:spPr bwMode="auto">
          <a:xfrm>
            <a:off x="785786" y="685088"/>
            <a:ext cx="3857652" cy="386464"/>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zh-CN" altLang="en-US" b="1" dirty="0" smtClean="0"/>
              <a:t>（</a:t>
            </a:r>
            <a:r>
              <a:rPr lang="en-US" altLang="zh-CN" b="1" dirty="0" smtClean="0"/>
              <a:t>2</a:t>
            </a:r>
            <a:r>
              <a:rPr lang="zh-CN" altLang="en-US" b="1" dirty="0" smtClean="0"/>
              <a:t>）结构化方法的主要原则</a:t>
            </a:r>
          </a:p>
        </p:txBody>
      </p:sp>
      <p:sp>
        <p:nvSpPr>
          <p:cNvPr id="32"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extLst>
      <p:ext uri="{BB962C8B-B14F-4D97-AF65-F5344CB8AC3E}">
        <p14:creationId xmlns="" xmlns:p14="http://schemas.microsoft.com/office/powerpoint/2010/main" val="1400529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Box 10"/>
          <p:cNvSpPr txBox="1">
            <a:spLocks noChangeArrowheads="1"/>
          </p:cNvSpPr>
          <p:nvPr/>
        </p:nvSpPr>
        <p:spPr bwMode="auto">
          <a:xfrm>
            <a:off x="652513" y="735546"/>
            <a:ext cx="8144608" cy="343345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en-US" altLang="zh-CN" sz="2200" b="1" dirty="0" smtClean="0">
                <a:latin typeface="宋体" pitchFamily="2" charset="-122"/>
                <a:ea typeface="宋体" pitchFamily="2" charset="-122"/>
              </a:rPr>
              <a:t>3.</a:t>
            </a:r>
            <a:r>
              <a:rPr lang="zh-CN" altLang="en-US" sz="2200" b="1" dirty="0" smtClean="0">
                <a:latin typeface="宋体" pitchFamily="2" charset="-122"/>
                <a:ea typeface="宋体" pitchFamily="2" charset="-122"/>
              </a:rPr>
              <a:t>结构化生命周期法</a:t>
            </a:r>
            <a:endParaRPr lang="en-US" altLang="zh-CN" sz="2200" b="1" dirty="0" smtClean="0"/>
          </a:p>
          <a:p>
            <a:pPr algn="l"/>
            <a:r>
              <a:rPr lang="zh-CN" altLang="en-US" b="1" dirty="0" smtClean="0"/>
              <a:t>在管理信息系统生命周期的基础上，应用结构化方法</a:t>
            </a:r>
            <a:r>
              <a:rPr lang="zh-CN" altLang="en-US" dirty="0" smtClean="0"/>
              <a:t>，使管理信息系统的建设逐渐形成一套比较严格的标准、规范、方法与技术，系统建设的组织管理与实施有章可循，成功率和有效率大幅提高。这个综合性方法就是结构化生命周期法。</a:t>
            </a:r>
            <a:endParaRPr lang="en-US" altLang="zh-CN" dirty="0" smtClean="0"/>
          </a:p>
          <a:p>
            <a:pPr indent="0" algn="l"/>
            <a:r>
              <a:rPr lang="zh-CN" altLang="en-US" b="1" dirty="0" smtClean="0">
                <a:latin typeface="宋体" pitchFamily="2" charset="-122"/>
                <a:ea typeface="宋体" pitchFamily="2" charset="-122"/>
              </a:rPr>
              <a:t>（</a:t>
            </a: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a:t>
            </a:r>
            <a:r>
              <a:rPr lang="zh-CN" altLang="en-US" b="1" dirty="0" smtClean="0"/>
              <a:t>结构化生命周期法要点</a:t>
            </a:r>
            <a:endParaRPr lang="en-US" altLang="zh-CN" b="1" dirty="0" smtClean="0"/>
          </a:p>
          <a:p>
            <a:pPr indent="0" algn="l"/>
            <a:r>
              <a:rPr lang="zh-CN" altLang="en-US" dirty="0" smtClean="0">
                <a:latin typeface="华文新魏" pitchFamily="2" charset="-122"/>
                <a:ea typeface="华文新魏" pitchFamily="2" charset="-122"/>
              </a:rPr>
              <a:t>定义：</a:t>
            </a:r>
            <a:r>
              <a:rPr lang="zh-CN" altLang="en-US" dirty="0" smtClean="0"/>
              <a:t>所谓结构化生命周期法就是把管理信息系统开发的全过程按其生存周期分成若干阶段，每个阶段有相对独立的任务，然后逐步完成各个阶段的任务。</a:t>
            </a:r>
            <a:endParaRPr lang="zh-CN" altLang="en-US" dirty="0">
              <a:latin typeface="华文新魏" pitchFamily="2" charset="-122"/>
              <a:ea typeface="华文新魏" pitchFamily="2" charset="-122"/>
            </a:endParaRPr>
          </a:p>
        </p:txBody>
      </p:sp>
      <p:sp>
        <p:nvSpPr>
          <p:cNvPr id="4"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extLst>
      <p:ext uri="{BB962C8B-B14F-4D97-AF65-F5344CB8AC3E}">
        <p14:creationId xmlns="" xmlns:p14="http://schemas.microsoft.com/office/powerpoint/2010/main" val="1995958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3.BMP"/>
          <p:cNvPicPr>
            <a:picLocks noChangeAspect="1"/>
          </p:cNvPicPr>
          <p:nvPr/>
        </p:nvPicPr>
        <p:blipFill>
          <a:blip r:embed="rId2" cstate="print">
            <a:clrChange>
              <a:clrFrom>
                <a:srgbClr val="FFFFFF"/>
              </a:clrFrom>
              <a:clrTo>
                <a:srgbClr val="FFFFFF">
                  <a:alpha val="0"/>
                </a:srgbClr>
              </a:clrTo>
            </a:clrChange>
          </a:blip>
          <a:stretch>
            <a:fillRect/>
          </a:stretch>
        </p:blipFill>
        <p:spPr>
          <a:xfrm>
            <a:off x="1142976" y="565246"/>
            <a:ext cx="3357586" cy="3792454"/>
          </a:xfrm>
          <a:prstGeom prst="rect">
            <a:avLst/>
          </a:prstGeom>
        </p:spPr>
      </p:pic>
      <p:pic>
        <p:nvPicPr>
          <p:cNvPr id="7" name="图片 6" descr="14.BMP"/>
          <p:cNvPicPr>
            <a:picLocks noChangeAspect="1"/>
          </p:cNvPicPr>
          <p:nvPr/>
        </p:nvPicPr>
        <p:blipFill>
          <a:blip r:embed="rId3" cstate="print">
            <a:clrChange>
              <a:clrFrom>
                <a:srgbClr val="FFFFFF"/>
              </a:clrFrom>
              <a:clrTo>
                <a:srgbClr val="FFFFFF">
                  <a:alpha val="0"/>
                </a:srgbClr>
              </a:clrTo>
            </a:clrChange>
          </a:blip>
          <a:stretch>
            <a:fillRect/>
          </a:stretch>
        </p:blipFill>
        <p:spPr>
          <a:xfrm>
            <a:off x="4714876" y="571486"/>
            <a:ext cx="4047601" cy="3929090"/>
          </a:xfrm>
          <a:prstGeom prst="rect">
            <a:avLst/>
          </a:prstGeom>
        </p:spPr>
      </p:pic>
      <p:sp>
        <p:nvSpPr>
          <p:cNvPr id="8" name="TextBox 7"/>
          <p:cNvSpPr txBox="1"/>
          <p:nvPr/>
        </p:nvSpPr>
        <p:spPr>
          <a:xfrm>
            <a:off x="357158" y="71420"/>
            <a:ext cx="4714908" cy="461665"/>
          </a:xfrm>
          <a:prstGeom prst="rect">
            <a:avLst/>
          </a:prstGeom>
          <a:noFill/>
        </p:spPr>
        <p:txBody>
          <a:bodyPr wrap="square" rtlCol="0">
            <a:spAutoFit/>
          </a:bodyPr>
          <a:lstStyle/>
          <a:p>
            <a:pPr algn="l"/>
            <a:r>
              <a:rPr lang="zh-CN" altLang="en-US" sz="2400" b="1" dirty="0" smtClean="0"/>
              <a:t>结构化生命周期法工作流程：</a:t>
            </a:r>
            <a:endParaRPr lang="zh-CN" altLang="en-US" sz="2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5555612" y="3142686"/>
            <a:ext cx="952089" cy="906518"/>
          </a:xfrm>
          <a:custGeom>
            <a:avLst/>
            <a:gdLst>
              <a:gd name="connsiteX0" fmla="*/ 0 w 935420"/>
              <a:gd name="connsiteY0" fmla="*/ 630621 h 1208690"/>
              <a:gd name="connsiteX1" fmla="*/ 0 w 935420"/>
              <a:gd name="connsiteY1" fmla="*/ 1208690 h 1208690"/>
              <a:gd name="connsiteX2" fmla="*/ 935420 w 935420"/>
              <a:gd name="connsiteY2" fmla="*/ 336331 h 1208690"/>
              <a:gd name="connsiteX3" fmla="*/ 935420 w 935420"/>
              <a:gd name="connsiteY3" fmla="*/ 0 h 1208690"/>
              <a:gd name="connsiteX4" fmla="*/ 0 w 935420"/>
              <a:gd name="connsiteY4" fmla="*/ 630621 h 1208690"/>
              <a:gd name="connsiteX0" fmla="*/ 0 w 944945"/>
              <a:gd name="connsiteY0" fmla="*/ 637765 h 1208690"/>
              <a:gd name="connsiteX1" fmla="*/ 9525 w 944945"/>
              <a:gd name="connsiteY1" fmla="*/ 1208690 h 1208690"/>
              <a:gd name="connsiteX2" fmla="*/ 944945 w 944945"/>
              <a:gd name="connsiteY2" fmla="*/ 336331 h 1208690"/>
              <a:gd name="connsiteX3" fmla="*/ 944945 w 944945"/>
              <a:gd name="connsiteY3" fmla="*/ 0 h 1208690"/>
              <a:gd name="connsiteX4" fmla="*/ 0 w 944945"/>
              <a:gd name="connsiteY4" fmla="*/ 637765 h 1208690"/>
              <a:gd name="connsiteX0" fmla="*/ 0 w 952089"/>
              <a:gd name="connsiteY0" fmla="*/ 633002 h 1208690"/>
              <a:gd name="connsiteX1" fmla="*/ 16669 w 952089"/>
              <a:gd name="connsiteY1" fmla="*/ 1208690 h 1208690"/>
              <a:gd name="connsiteX2" fmla="*/ 952089 w 952089"/>
              <a:gd name="connsiteY2" fmla="*/ 336331 h 1208690"/>
              <a:gd name="connsiteX3" fmla="*/ 952089 w 952089"/>
              <a:gd name="connsiteY3" fmla="*/ 0 h 1208690"/>
              <a:gd name="connsiteX4" fmla="*/ 0 w 952089"/>
              <a:gd name="connsiteY4" fmla="*/ 633002 h 120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089" h="1208690">
                <a:moveTo>
                  <a:pt x="0" y="633002"/>
                </a:moveTo>
                <a:lnTo>
                  <a:pt x="16669" y="1208690"/>
                </a:lnTo>
                <a:lnTo>
                  <a:pt x="952089" y="336331"/>
                </a:lnTo>
                <a:lnTo>
                  <a:pt x="952089" y="0"/>
                </a:lnTo>
                <a:lnTo>
                  <a:pt x="0" y="633002"/>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5" name="任意多边形 4"/>
          <p:cNvSpPr/>
          <p:nvPr/>
        </p:nvSpPr>
        <p:spPr>
          <a:xfrm>
            <a:off x="3288472" y="3661471"/>
            <a:ext cx="1148693" cy="1176008"/>
          </a:xfrm>
          <a:custGeom>
            <a:avLst/>
            <a:gdLst>
              <a:gd name="connsiteX0" fmla="*/ 10511 w 1145628"/>
              <a:gd name="connsiteY0" fmla="*/ 0 h 1587062"/>
              <a:gd name="connsiteX1" fmla="*/ 1145628 w 1145628"/>
              <a:gd name="connsiteY1" fmla="*/ 704193 h 1587062"/>
              <a:gd name="connsiteX2" fmla="*/ 1145628 w 1145628"/>
              <a:gd name="connsiteY2" fmla="*/ 1587062 h 1587062"/>
              <a:gd name="connsiteX3" fmla="*/ 0 w 1145628"/>
              <a:gd name="connsiteY3" fmla="*/ 599090 h 1587062"/>
              <a:gd name="connsiteX4" fmla="*/ 10511 w 1145628"/>
              <a:gd name="connsiteY4" fmla="*/ 0 h 1587062"/>
              <a:gd name="connsiteX0" fmla="*/ 10511 w 1145628"/>
              <a:gd name="connsiteY0" fmla="*/ 0 h 1563249"/>
              <a:gd name="connsiteX1" fmla="*/ 1145628 w 1145628"/>
              <a:gd name="connsiteY1" fmla="*/ 680380 h 1563249"/>
              <a:gd name="connsiteX2" fmla="*/ 1145628 w 1145628"/>
              <a:gd name="connsiteY2" fmla="*/ 1563249 h 1563249"/>
              <a:gd name="connsiteX3" fmla="*/ 0 w 1145628"/>
              <a:gd name="connsiteY3" fmla="*/ 575277 h 1563249"/>
              <a:gd name="connsiteX4" fmla="*/ 10511 w 1145628"/>
              <a:gd name="connsiteY4" fmla="*/ 0 h 1563249"/>
              <a:gd name="connsiteX0" fmla="*/ 10511 w 1145628"/>
              <a:gd name="connsiteY0" fmla="*/ 0 h 1548961"/>
              <a:gd name="connsiteX1" fmla="*/ 1145628 w 1145628"/>
              <a:gd name="connsiteY1" fmla="*/ 666092 h 1548961"/>
              <a:gd name="connsiteX2" fmla="*/ 1145628 w 1145628"/>
              <a:gd name="connsiteY2" fmla="*/ 1548961 h 1548961"/>
              <a:gd name="connsiteX3" fmla="*/ 0 w 1145628"/>
              <a:gd name="connsiteY3" fmla="*/ 560989 h 1548961"/>
              <a:gd name="connsiteX4" fmla="*/ 10511 w 1145628"/>
              <a:gd name="connsiteY4" fmla="*/ 0 h 1548961"/>
              <a:gd name="connsiteX0" fmla="*/ 1011 w 1145628"/>
              <a:gd name="connsiteY0" fmla="*/ 0 h 1568011"/>
              <a:gd name="connsiteX1" fmla="*/ 1145628 w 1145628"/>
              <a:gd name="connsiteY1" fmla="*/ 685142 h 1568011"/>
              <a:gd name="connsiteX2" fmla="*/ 1145628 w 1145628"/>
              <a:gd name="connsiteY2" fmla="*/ 1568011 h 1568011"/>
              <a:gd name="connsiteX3" fmla="*/ 0 w 1145628"/>
              <a:gd name="connsiteY3" fmla="*/ 580039 h 1568011"/>
              <a:gd name="connsiteX4" fmla="*/ 1011 w 1145628"/>
              <a:gd name="connsiteY4" fmla="*/ 0 h 1568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628" h="1568011">
                <a:moveTo>
                  <a:pt x="1011" y="0"/>
                </a:moveTo>
                <a:lnTo>
                  <a:pt x="1145628" y="685142"/>
                </a:lnTo>
                <a:lnTo>
                  <a:pt x="1145628" y="1568011"/>
                </a:lnTo>
                <a:lnTo>
                  <a:pt x="0" y="580039"/>
                </a:lnTo>
                <a:lnTo>
                  <a:pt x="1011" y="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6" name="任意多边形 5"/>
          <p:cNvSpPr/>
          <p:nvPr/>
        </p:nvSpPr>
        <p:spPr>
          <a:xfrm>
            <a:off x="4435248" y="3631416"/>
            <a:ext cx="1104733" cy="1208586"/>
          </a:xfrm>
          <a:custGeom>
            <a:avLst/>
            <a:gdLst>
              <a:gd name="connsiteX0" fmla="*/ 0 w 1072056"/>
              <a:gd name="connsiteY0" fmla="*/ 725214 h 1618593"/>
              <a:gd name="connsiteX1" fmla="*/ 0 w 1072056"/>
              <a:gd name="connsiteY1" fmla="*/ 1618593 h 1618593"/>
              <a:gd name="connsiteX2" fmla="*/ 1072056 w 1072056"/>
              <a:gd name="connsiteY2" fmla="*/ 588580 h 1618593"/>
              <a:gd name="connsiteX3" fmla="*/ 1072056 w 1072056"/>
              <a:gd name="connsiteY3" fmla="*/ 0 h 1618593"/>
              <a:gd name="connsiteX4" fmla="*/ 0 w 1072056"/>
              <a:gd name="connsiteY4" fmla="*/ 725214 h 1618593"/>
              <a:gd name="connsiteX0" fmla="*/ 0 w 1072056"/>
              <a:gd name="connsiteY0" fmla="*/ 725214 h 1606686"/>
              <a:gd name="connsiteX1" fmla="*/ 4622 w 1072056"/>
              <a:gd name="connsiteY1" fmla="*/ 1606686 h 1606686"/>
              <a:gd name="connsiteX2" fmla="*/ 1072056 w 1072056"/>
              <a:gd name="connsiteY2" fmla="*/ 588580 h 1606686"/>
              <a:gd name="connsiteX3" fmla="*/ 1072056 w 1072056"/>
              <a:gd name="connsiteY3" fmla="*/ 0 h 1606686"/>
              <a:gd name="connsiteX4" fmla="*/ 0 w 1072056"/>
              <a:gd name="connsiteY4" fmla="*/ 725214 h 1606686"/>
              <a:gd name="connsiteX0" fmla="*/ 0 w 1072056"/>
              <a:gd name="connsiteY0" fmla="*/ 725214 h 1611448"/>
              <a:gd name="connsiteX1" fmla="*/ 2312 w 1072056"/>
              <a:gd name="connsiteY1" fmla="*/ 1611448 h 1611448"/>
              <a:gd name="connsiteX2" fmla="*/ 1072056 w 1072056"/>
              <a:gd name="connsiteY2" fmla="*/ 588580 h 1611448"/>
              <a:gd name="connsiteX3" fmla="*/ 1072056 w 1072056"/>
              <a:gd name="connsiteY3" fmla="*/ 0 h 1611448"/>
              <a:gd name="connsiteX4" fmla="*/ 0 w 1072056"/>
              <a:gd name="connsiteY4" fmla="*/ 725214 h 1611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56" h="1611448">
                <a:moveTo>
                  <a:pt x="0" y="725214"/>
                </a:moveTo>
                <a:cubicBezTo>
                  <a:pt x="1541" y="1019038"/>
                  <a:pt x="771" y="1317624"/>
                  <a:pt x="2312" y="1611448"/>
                </a:cubicBezTo>
                <a:lnTo>
                  <a:pt x="1072056" y="588580"/>
                </a:lnTo>
                <a:lnTo>
                  <a:pt x="1072056" y="0"/>
                </a:lnTo>
                <a:lnTo>
                  <a:pt x="0" y="725214"/>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7" name="任意多边形 6"/>
          <p:cNvSpPr/>
          <p:nvPr/>
        </p:nvSpPr>
        <p:spPr>
          <a:xfrm>
            <a:off x="3288471" y="3182914"/>
            <a:ext cx="2251510" cy="1005444"/>
          </a:xfrm>
          <a:custGeom>
            <a:avLst/>
            <a:gdLst>
              <a:gd name="connsiteX0" fmla="*/ 1397876 w 2753711"/>
              <a:gd name="connsiteY0" fmla="*/ 1639613 h 1639613"/>
              <a:gd name="connsiteX1" fmla="*/ 0 w 2753711"/>
              <a:gd name="connsiteY1" fmla="*/ 777765 h 1639613"/>
              <a:gd name="connsiteX2" fmla="*/ 1366345 w 2753711"/>
              <a:gd name="connsiteY2" fmla="*/ 0 h 1639613"/>
              <a:gd name="connsiteX3" fmla="*/ 2753711 w 2753711"/>
              <a:gd name="connsiteY3" fmla="*/ 735724 h 1639613"/>
              <a:gd name="connsiteX4" fmla="*/ 1397876 w 2753711"/>
              <a:gd name="connsiteY4" fmla="*/ 1639613 h 163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3711" h="1639613">
                <a:moveTo>
                  <a:pt x="1397876" y="1639613"/>
                </a:moveTo>
                <a:lnTo>
                  <a:pt x="0" y="777765"/>
                </a:lnTo>
                <a:lnTo>
                  <a:pt x="1366345" y="0"/>
                </a:lnTo>
                <a:lnTo>
                  <a:pt x="2753711" y="735724"/>
                </a:lnTo>
                <a:lnTo>
                  <a:pt x="1397876" y="1639613"/>
                </a:lnTo>
                <a:close/>
              </a:path>
            </a:pathLst>
          </a:custGeom>
          <a:gradFill flip="none" rotWithShape="1">
            <a:gsLst>
              <a:gs pos="0">
                <a:srgbClr val="BE1247"/>
              </a:gs>
              <a:gs pos="27000">
                <a:srgbClr val="D2144F"/>
              </a:gs>
              <a:gs pos="66000">
                <a:srgbClr val="F87477"/>
              </a:gs>
              <a:gs pos="100000">
                <a:srgbClr val="FA9496"/>
              </a:gs>
            </a:gsLst>
            <a:lin ang="16200000" scaled="1"/>
            <a:tileRect/>
          </a:gradFill>
          <a:ln w="31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8" name="任意多边形 7"/>
          <p:cNvSpPr/>
          <p:nvPr/>
        </p:nvSpPr>
        <p:spPr>
          <a:xfrm>
            <a:off x="4435247" y="2780439"/>
            <a:ext cx="2079638" cy="837871"/>
          </a:xfrm>
          <a:custGeom>
            <a:avLst/>
            <a:gdLst>
              <a:gd name="connsiteX0" fmla="*/ 1366345 w 2543503"/>
              <a:gd name="connsiteY0" fmla="*/ 1366345 h 1366345"/>
              <a:gd name="connsiteX1" fmla="*/ 0 w 2543503"/>
              <a:gd name="connsiteY1" fmla="*/ 630621 h 1366345"/>
              <a:gd name="connsiteX2" fmla="*/ 1187669 w 2543503"/>
              <a:gd name="connsiteY2" fmla="*/ 0 h 1366345"/>
              <a:gd name="connsiteX3" fmla="*/ 2543503 w 2543503"/>
              <a:gd name="connsiteY3" fmla="*/ 609600 h 1366345"/>
              <a:gd name="connsiteX4" fmla="*/ 1366345 w 2543503"/>
              <a:gd name="connsiteY4" fmla="*/ 1366345 h 1366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503" h="1366345">
                <a:moveTo>
                  <a:pt x="1366345" y="1366345"/>
                </a:moveTo>
                <a:lnTo>
                  <a:pt x="0" y="630621"/>
                </a:lnTo>
                <a:lnTo>
                  <a:pt x="1187669" y="0"/>
                </a:lnTo>
                <a:lnTo>
                  <a:pt x="2543503" y="609600"/>
                </a:lnTo>
                <a:lnTo>
                  <a:pt x="1366345" y="1366345"/>
                </a:lnTo>
                <a:close/>
              </a:path>
            </a:pathLst>
          </a:custGeom>
          <a:gradFill flip="none" rotWithShape="1">
            <a:gsLst>
              <a:gs pos="27000">
                <a:srgbClr val="FF7711"/>
              </a:gs>
              <a:gs pos="59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9" name="任意多边形 8"/>
          <p:cNvSpPr/>
          <p:nvPr/>
        </p:nvSpPr>
        <p:spPr>
          <a:xfrm>
            <a:off x="2275362" y="2793330"/>
            <a:ext cx="2105419" cy="850760"/>
          </a:xfrm>
          <a:custGeom>
            <a:avLst/>
            <a:gdLst>
              <a:gd name="connsiteX0" fmla="*/ 1198179 w 2575034"/>
              <a:gd name="connsiteY0" fmla="*/ 1387365 h 1387365"/>
              <a:gd name="connsiteX1" fmla="*/ 2575034 w 2575034"/>
              <a:gd name="connsiteY1" fmla="*/ 609600 h 1387365"/>
              <a:gd name="connsiteX2" fmla="*/ 1387365 w 2575034"/>
              <a:gd name="connsiteY2" fmla="*/ 0 h 1387365"/>
              <a:gd name="connsiteX3" fmla="*/ 0 w 2575034"/>
              <a:gd name="connsiteY3" fmla="*/ 651641 h 1387365"/>
              <a:gd name="connsiteX4" fmla="*/ 1198179 w 2575034"/>
              <a:gd name="connsiteY4" fmla="*/ 1387365 h 1387365"/>
              <a:gd name="connsiteX0" fmla="*/ 1215654 w 2575034"/>
              <a:gd name="connsiteY0" fmla="*/ 1387365 h 1387365"/>
              <a:gd name="connsiteX1" fmla="*/ 2575034 w 2575034"/>
              <a:gd name="connsiteY1" fmla="*/ 609600 h 1387365"/>
              <a:gd name="connsiteX2" fmla="*/ 1387365 w 2575034"/>
              <a:gd name="connsiteY2" fmla="*/ 0 h 1387365"/>
              <a:gd name="connsiteX3" fmla="*/ 0 w 2575034"/>
              <a:gd name="connsiteY3" fmla="*/ 651641 h 1387365"/>
              <a:gd name="connsiteX4" fmla="*/ 1215654 w 2575034"/>
              <a:gd name="connsiteY4" fmla="*/ 1387365 h 13873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034" h="1387365">
                <a:moveTo>
                  <a:pt x="1215654" y="1387365"/>
                </a:moveTo>
                <a:lnTo>
                  <a:pt x="2575034" y="609600"/>
                </a:lnTo>
                <a:lnTo>
                  <a:pt x="1387365" y="0"/>
                </a:lnTo>
                <a:lnTo>
                  <a:pt x="0" y="651641"/>
                </a:lnTo>
                <a:lnTo>
                  <a:pt x="1215654" y="1387365"/>
                </a:lnTo>
                <a:close/>
              </a:path>
            </a:pathLst>
          </a:custGeom>
          <a:gradFill flip="none" rotWithShape="1">
            <a:gsLst>
              <a:gs pos="18000">
                <a:srgbClr val="119707"/>
              </a:gs>
              <a:gs pos="67000">
                <a:srgbClr val="8AD53F"/>
              </a:gs>
              <a:gs pos="100000">
                <a:srgbClr val="BCEB6F"/>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0" name="任意多边形 9"/>
          <p:cNvSpPr/>
          <p:nvPr/>
        </p:nvSpPr>
        <p:spPr>
          <a:xfrm>
            <a:off x="3441240" y="2443854"/>
            <a:ext cx="1933549" cy="721858"/>
          </a:xfrm>
          <a:custGeom>
            <a:avLst/>
            <a:gdLst>
              <a:gd name="connsiteX0" fmla="*/ 1187669 w 2364828"/>
              <a:gd name="connsiteY0" fmla="*/ 1177159 h 1177159"/>
              <a:gd name="connsiteX1" fmla="*/ 2364828 w 2364828"/>
              <a:gd name="connsiteY1" fmla="*/ 536028 h 1177159"/>
              <a:gd name="connsiteX2" fmla="*/ 1177159 w 2364828"/>
              <a:gd name="connsiteY2" fmla="*/ 0 h 1177159"/>
              <a:gd name="connsiteX3" fmla="*/ 0 w 2364828"/>
              <a:gd name="connsiteY3" fmla="*/ 557049 h 1177159"/>
              <a:gd name="connsiteX4" fmla="*/ 1187669 w 2364828"/>
              <a:gd name="connsiteY4" fmla="*/ 1177159 h 117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4828" h="1177159">
                <a:moveTo>
                  <a:pt x="1187669" y="1177159"/>
                </a:moveTo>
                <a:lnTo>
                  <a:pt x="2364828" y="536028"/>
                </a:lnTo>
                <a:lnTo>
                  <a:pt x="1177159" y="0"/>
                </a:lnTo>
                <a:lnTo>
                  <a:pt x="0" y="557049"/>
                </a:lnTo>
                <a:lnTo>
                  <a:pt x="1187669" y="1177159"/>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11" name="任意多边形 10"/>
          <p:cNvSpPr/>
          <p:nvPr/>
        </p:nvSpPr>
        <p:spPr>
          <a:xfrm>
            <a:off x="2275361" y="3197865"/>
            <a:ext cx="995156" cy="890752"/>
          </a:xfrm>
          <a:custGeom>
            <a:avLst/>
            <a:gdLst>
              <a:gd name="connsiteX0" fmla="*/ 966952 w 966952"/>
              <a:gd name="connsiteY0" fmla="*/ 609600 h 1187669"/>
              <a:gd name="connsiteX1" fmla="*/ 966952 w 966952"/>
              <a:gd name="connsiteY1" fmla="*/ 1187669 h 1187669"/>
              <a:gd name="connsiteX2" fmla="*/ 0 w 966952"/>
              <a:gd name="connsiteY2" fmla="*/ 304800 h 1187669"/>
              <a:gd name="connsiteX3" fmla="*/ 0 w 966952"/>
              <a:gd name="connsiteY3" fmla="*/ 0 h 1187669"/>
              <a:gd name="connsiteX4" fmla="*/ 966952 w 966952"/>
              <a:gd name="connsiteY4" fmla="*/ 609600 h 1187669"/>
              <a:gd name="connsiteX0" fmla="*/ 962324 w 966952"/>
              <a:gd name="connsiteY0" fmla="*/ 590550 h 1187669"/>
              <a:gd name="connsiteX1" fmla="*/ 966952 w 966952"/>
              <a:gd name="connsiteY1" fmla="*/ 1187669 h 1187669"/>
              <a:gd name="connsiteX2" fmla="*/ 0 w 966952"/>
              <a:gd name="connsiteY2" fmla="*/ 304800 h 1187669"/>
              <a:gd name="connsiteX3" fmla="*/ 0 w 966952"/>
              <a:gd name="connsiteY3" fmla="*/ 0 h 1187669"/>
              <a:gd name="connsiteX4" fmla="*/ 962324 w 966952"/>
              <a:gd name="connsiteY4" fmla="*/ 590550 h 118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952" h="1187669">
                <a:moveTo>
                  <a:pt x="962324" y="590550"/>
                </a:moveTo>
                <a:cubicBezTo>
                  <a:pt x="963867" y="789590"/>
                  <a:pt x="965409" y="988629"/>
                  <a:pt x="966952" y="1187669"/>
                </a:cubicBezTo>
                <a:lnTo>
                  <a:pt x="0" y="304800"/>
                </a:lnTo>
                <a:lnTo>
                  <a:pt x="0" y="0"/>
                </a:lnTo>
                <a:lnTo>
                  <a:pt x="962324" y="590550"/>
                </a:lnTo>
                <a:close/>
              </a:path>
            </a:pathLst>
          </a:cu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nvGrpSpPr>
          <p:cNvPr id="2" name="组合 11"/>
          <p:cNvGrpSpPr/>
          <p:nvPr/>
        </p:nvGrpSpPr>
        <p:grpSpPr>
          <a:xfrm>
            <a:off x="2224730" y="3196806"/>
            <a:ext cx="4346309" cy="1547864"/>
            <a:chOff x="2391096" y="3748947"/>
            <a:chExt cx="4346309" cy="2063819"/>
          </a:xfrm>
        </p:grpSpPr>
        <p:grpSp>
          <p:nvGrpSpPr>
            <p:cNvPr id="12" name="组合 37"/>
            <p:cNvGrpSpPr/>
            <p:nvPr/>
          </p:nvGrpSpPr>
          <p:grpSpPr>
            <a:xfrm>
              <a:off x="2391096" y="3748947"/>
              <a:ext cx="4346309" cy="2004029"/>
              <a:chOff x="2391096" y="3419310"/>
              <a:chExt cx="4346309" cy="2004029"/>
            </a:xfrm>
            <a:effectLst/>
          </p:grpSpPr>
          <p:sp>
            <p:nvSpPr>
              <p:cNvPr id="42" name="任意多边形 41"/>
              <p:cNvSpPr/>
              <p:nvPr/>
            </p:nvSpPr>
            <p:spPr>
              <a:xfrm>
                <a:off x="2391096" y="3461754"/>
                <a:ext cx="2222945" cy="1951074"/>
              </a:xfrm>
              <a:custGeom>
                <a:avLst/>
                <a:gdLst>
                  <a:gd name="connsiteX0" fmla="*/ 2154620 w 2154620"/>
                  <a:gd name="connsiteY0" fmla="*/ 1408386 h 1944414"/>
                  <a:gd name="connsiteX1" fmla="*/ 2154620 w 2154620"/>
                  <a:gd name="connsiteY1" fmla="*/ 1944414 h 1944414"/>
                  <a:gd name="connsiteX2" fmla="*/ 0 w 2154620"/>
                  <a:gd name="connsiteY2" fmla="*/ 157655 h 1944414"/>
                  <a:gd name="connsiteX3" fmla="*/ 0 w 2154620"/>
                  <a:gd name="connsiteY3" fmla="*/ 0 h 1944414"/>
                  <a:gd name="connsiteX4" fmla="*/ 2154620 w 2154620"/>
                  <a:gd name="connsiteY4" fmla="*/ 1408386 h 1944414"/>
                  <a:gd name="connsiteX0" fmla="*/ 2154620 w 2154620"/>
                  <a:gd name="connsiteY0" fmla="*/ 1408386 h 1944414"/>
                  <a:gd name="connsiteX1" fmla="*/ 2154620 w 2154620"/>
                  <a:gd name="connsiteY1" fmla="*/ 1944414 h 1944414"/>
                  <a:gd name="connsiteX2" fmla="*/ 0 w 2154620"/>
                  <a:gd name="connsiteY2" fmla="*/ 72390 h 1944414"/>
                  <a:gd name="connsiteX3" fmla="*/ 0 w 2154620"/>
                  <a:gd name="connsiteY3" fmla="*/ 0 h 1944414"/>
                  <a:gd name="connsiteX4" fmla="*/ 2154620 w 2154620"/>
                  <a:gd name="connsiteY4" fmla="*/ 1408386 h 1944414"/>
                  <a:gd name="connsiteX0" fmla="*/ 2154620 w 2154620"/>
                  <a:gd name="connsiteY0" fmla="*/ 1338166 h 1874194"/>
                  <a:gd name="connsiteX1" fmla="*/ 2154620 w 2154620"/>
                  <a:gd name="connsiteY1" fmla="*/ 1874194 h 1874194"/>
                  <a:gd name="connsiteX2" fmla="*/ 0 w 2154620"/>
                  <a:gd name="connsiteY2" fmla="*/ 2170 h 1874194"/>
                  <a:gd name="connsiteX3" fmla="*/ 50544 w 2154620"/>
                  <a:gd name="connsiteY3" fmla="*/ 0 h 1874194"/>
                  <a:gd name="connsiteX4" fmla="*/ 2154620 w 2154620"/>
                  <a:gd name="connsiteY4" fmla="*/ 1338166 h 1874194"/>
                  <a:gd name="connsiteX0" fmla="*/ 2174837 w 2174837"/>
                  <a:gd name="connsiteY0" fmla="*/ 1351043 h 1887071"/>
                  <a:gd name="connsiteX1" fmla="*/ 2174837 w 2174837"/>
                  <a:gd name="connsiteY1" fmla="*/ 1887071 h 1887071"/>
                  <a:gd name="connsiteX2" fmla="*/ 0 w 2174837"/>
                  <a:gd name="connsiteY2" fmla="*/ 0 h 1887071"/>
                  <a:gd name="connsiteX3" fmla="*/ 70761 w 2174837"/>
                  <a:gd name="connsiteY3" fmla="*/ 12877 h 1887071"/>
                  <a:gd name="connsiteX4" fmla="*/ 2174837 w 2174837"/>
                  <a:gd name="connsiteY4" fmla="*/ 1351043 h 1887071"/>
                  <a:gd name="connsiteX0" fmla="*/ 2174837 w 2174837"/>
                  <a:gd name="connsiteY0" fmla="*/ 1358229 h 1894257"/>
                  <a:gd name="connsiteX1" fmla="*/ 2174837 w 2174837"/>
                  <a:gd name="connsiteY1" fmla="*/ 1894257 h 1894257"/>
                  <a:gd name="connsiteX2" fmla="*/ 0 w 2174837"/>
                  <a:gd name="connsiteY2" fmla="*/ 7186 h 1894257"/>
                  <a:gd name="connsiteX3" fmla="*/ 50544 w 2174837"/>
                  <a:gd name="connsiteY3" fmla="*/ 0 h 1894257"/>
                  <a:gd name="connsiteX4" fmla="*/ 2174837 w 2174837"/>
                  <a:gd name="connsiteY4" fmla="*/ 1358229 h 189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837" h="1894257">
                    <a:moveTo>
                      <a:pt x="2174837" y="1358229"/>
                    </a:moveTo>
                    <a:lnTo>
                      <a:pt x="2174837" y="1894257"/>
                    </a:lnTo>
                    <a:lnTo>
                      <a:pt x="0" y="7186"/>
                    </a:lnTo>
                    <a:lnTo>
                      <a:pt x="50544" y="0"/>
                    </a:lnTo>
                    <a:lnTo>
                      <a:pt x="2174837" y="1358229"/>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3" name="任意多边形 42"/>
              <p:cNvSpPr/>
              <p:nvPr/>
            </p:nvSpPr>
            <p:spPr>
              <a:xfrm>
                <a:off x="4601614" y="3419310"/>
                <a:ext cx="2135791" cy="2004029"/>
              </a:xfrm>
              <a:custGeom>
                <a:avLst/>
                <a:gdLst>
                  <a:gd name="connsiteX0" fmla="*/ 0 w 2070538"/>
                  <a:gd name="connsiteY0" fmla="*/ 1450428 h 2007476"/>
                  <a:gd name="connsiteX1" fmla="*/ 0 w 2070538"/>
                  <a:gd name="connsiteY1" fmla="*/ 2007476 h 2007476"/>
                  <a:gd name="connsiteX2" fmla="*/ 2070538 w 2070538"/>
                  <a:gd name="connsiteY2" fmla="*/ 210207 h 2007476"/>
                  <a:gd name="connsiteX3" fmla="*/ 2070538 w 2070538"/>
                  <a:gd name="connsiteY3" fmla="*/ 0 h 2007476"/>
                  <a:gd name="connsiteX4" fmla="*/ 0 w 2070538"/>
                  <a:gd name="connsiteY4" fmla="*/ 1450428 h 2007476"/>
                  <a:gd name="connsiteX0" fmla="*/ 0 w 2075588"/>
                  <a:gd name="connsiteY0" fmla="*/ 1450428 h 2007476"/>
                  <a:gd name="connsiteX1" fmla="*/ 0 w 2075588"/>
                  <a:gd name="connsiteY1" fmla="*/ 2007476 h 2007476"/>
                  <a:gd name="connsiteX2" fmla="*/ 2075588 w 2075588"/>
                  <a:gd name="connsiteY2" fmla="*/ 59239 h 2007476"/>
                  <a:gd name="connsiteX3" fmla="*/ 2070538 w 2075588"/>
                  <a:gd name="connsiteY3" fmla="*/ 0 h 2007476"/>
                  <a:gd name="connsiteX4" fmla="*/ 0 w 2075588"/>
                  <a:gd name="connsiteY4" fmla="*/ 1450428 h 2007476"/>
                  <a:gd name="connsiteX0" fmla="*/ 0 w 2075588"/>
                  <a:gd name="connsiteY0" fmla="*/ 1450428 h 2007476"/>
                  <a:gd name="connsiteX1" fmla="*/ 0 w 2075588"/>
                  <a:gd name="connsiteY1" fmla="*/ 2007476 h 2007476"/>
                  <a:gd name="connsiteX2" fmla="*/ 2075588 w 2075588"/>
                  <a:gd name="connsiteY2" fmla="*/ 59239 h 2007476"/>
                  <a:gd name="connsiteX3" fmla="*/ 2070538 w 2075588"/>
                  <a:gd name="connsiteY3" fmla="*/ 0 h 2007476"/>
                  <a:gd name="connsiteX4" fmla="*/ 0 w 2075588"/>
                  <a:gd name="connsiteY4" fmla="*/ 1450428 h 2007476"/>
                  <a:gd name="connsiteX0" fmla="*/ 0 w 2075588"/>
                  <a:gd name="connsiteY0" fmla="*/ 1405137 h 1962185"/>
                  <a:gd name="connsiteX1" fmla="*/ 0 w 2075588"/>
                  <a:gd name="connsiteY1" fmla="*/ 1962185 h 1962185"/>
                  <a:gd name="connsiteX2" fmla="*/ 2075588 w 2075588"/>
                  <a:gd name="connsiteY2" fmla="*/ 13948 h 1962185"/>
                  <a:gd name="connsiteX3" fmla="*/ 2040240 w 2075588"/>
                  <a:gd name="connsiteY3" fmla="*/ 0 h 1962185"/>
                  <a:gd name="connsiteX4" fmla="*/ 0 w 2075588"/>
                  <a:gd name="connsiteY4" fmla="*/ 1405137 h 1962185"/>
                  <a:gd name="connsiteX0" fmla="*/ 0 w 2075588"/>
                  <a:gd name="connsiteY0" fmla="*/ 1395072 h 1952120"/>
                  <a:gd name="connsiteX1" fmla="*/ 0 w 2075588"/>
                  <a:gd name="connsiteY1" fmla="*/ 1952120 h 1952120"/>
                  <a:gd name="connsiteX2" fmla="*/ 2075588 w 2075588"/>
                  <a:gd name="connsiteY2" fmla="*/ 3883 h 1952120"/>
                  <a:gd name="connsiteX3" fmla="*/ 2020040 w 2075588"/>
                  <a:gd name="connsiteY3" fmla="*/ 0 h 1952120"/>
                  <a:gd name="connsiteX4" fmla="*/ 0 w 2075588"/>
                  <a:gd name="connsiteY4" fmla="*/ 1395072 h 1952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5588" h="1952120">
                    <a:moveTo>
                      <a:pt x="0" y="1395072"/>
                    </a:moveTo>
                    <a:lnTo>
                      <a:pt x="0" y="1952120"/>
                    </a:lnTo>
                    <a:lnTo>
                      <a:pt x="2075588" y="3883"/>
                    </a:lnTo>
                    <a:cubicBezTo>
                      <a:pt x="2073905" y="9299"/>
                      <a:pt x="2021723" y="19746"/>
                      <a:pt x="2020040" y="0"/>
                    </a:cubicBezTo>
                    <a:lnTo>
                      <a:pt x="0" y="1395072"/>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13" name="组合 38"/>
            <p:cNvGrpSpPr/>
            <p:nvPr/>
          </p:nvGrpSpPr>
          <p:grpSpPr>
            <a:xfrm>
              <a:off x="2411761" y="3754290"/>
              <a:ext cx="4320478" cy="2058476"/>
              <a:chOff x="2411761" y="3362481"/>
              <a:chExt cx="4320478" cy="2058476"/>
            </a:xfrm>
            <a:effectLst/>
          </p:grpSpPr>
          <p:sp>
            <p:nvSpPr>
              <p:cNvPr id="40" name="任意多边形 39"/>
              <p:cNvSpPr/>
              <p:nvPr/>
            </p:nvSpPr>
            <p:spPr>
              <a:xfrm>
                <a:off x="2411761" y="3410093"/>
                <a:ext cx="2189854" cy="2002735"/>
              </a:xfrm>
              <a:custGeom>
                <a:avLst/>
                <a:gdLst>
                  <a:gd name="connsiteX0" fmla="*/ 2154620 w 2154620"/>
                  <a:gd name="connsiteY0" fmla="*/ 1408386 h 1944414"/>
                  <a:gd name="connsiteX1" fmla="*/ 2154620 w 2154620"/>
                  <a:gd name="connsiteY1" fmla="*/ 1944414 h 1944414"/>
                  <a:gd name="connsiteX2" fmla="*/ 0 w 2154620"/>
                  <a:gd name="connsiteY2" fmla="*/ 157655 h 1944414"/>
                  <a:gd name="connsiteX3" fmla="*/ 0 w 2154620"/>
                  <a:gd name="connsiteY3" fmla="*/ 0 h 1944414"/>
                  <a:gd name="connsiteX4" fmla="*/ 2154620 w 2154620"/>
                  <a:gd name="connsiteY4" fmla="*/ 1408386 h 194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4620" h="1944414">
                    <a:moveTo>
                      <a:pt x="2154620" y="1408386"/>
                    </a:moveTo>
                    <a:lnTo>
                      <a:pt x="2154620" y="1944414"/>
                    </a:lnTo>
                    <a:lnTo>
                      <a:pt x="0" y="157655"/>
                    </a:lnTo>
                    <a:lnTo>
                      <a:pt x="0" y="0"/>
                    </a:lnTo>
                    <a:lnTo>
                      <a:pt x="2154620" y="1408386"/>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108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1" name="任意多边形 40"/>
              <p:cNvSpPr/>
              <p:nvPr/>
            </p:nvSpPr>
            <p:spPr>
              <a:xfrm>
                <a:off x="4603768" y="3362481"/>
                <a:ext cx="2128471" cy="2058476"/>
              </a:xfrm>
              <a:custGeom>
                <a:avLst/>
                <a:gdLst>
                  <a:gd name="connsiteX0" fmla="*/ 0 w 2070538"/>
                  <a:gd name="connsiteY0" fmla="*/ 1450428 h 2007476"/>
                  <a:gd name="connsiteX1" fmla="*/ 0 w 2070538"/>
                  <a:gd name="connsiteY1" fmla="*/ 2007476 h 2007476"/>
                  <a:gd name="connsiteX2" fmla="*/ 2070538 w 2070538"/>
                  <a:gd name="connsiteY2" fmla="*/ 210207 h 2007476"/>
                  <a:gd name="connsiteX3" fmla="*/ 2070538 w 2070538"/>
                  <a:gd name="connsiteY3" fmla="*/ 0 h 2007476"/>
                  <a:gd name="connsiteX4" fmla="*/ 0 w 2070538"/>
                  <a:gd name="connsiteY4" fmla="*/ 1450428 h 2007476"/>
                  <a:gd name="connsiteX0" fmla="*/ 0 w 2082146"/>
                  <a:gd name="connsiteY0" fmla="*/ 1450428 h 2007476"/>
                  <a:gd name="connsiteX1" fmla="*/ 0 w 2082146"/>
                  <a:gd name="connsiteY1" fmla="*/ 2007476 h 2007476"/>
                  <a:gd name="connsiteX2" fmla="*/ 2082146 w 2082146"/>
                  <a:gd name="connsiteY2" fmla="*/ 175504 h 2007476"/>
                  <a:gd name="connsiteX3" fmla="*/ 2070538 w 2082146"/>
                  <a:gd name="connsiteY3" fmla="*/ 0 h 2007476"/>
                  <a:gd name="connsiteX4" fmla="*/ 0 w 2082146"/>
                  <a:gd name="connsiteY4" fmla="*/ 1450428 h 2007476"/>
                  <a:gd name="connsiteX0" fmla="*/ 0 w 2070538"/>
                  <a:gd name="connsiteY0" fmla="*/ 1450428 h 2007476"/>
                  <a:gd name="connsiteX1" fmla="*/ 0 w 2070538"/>
                  <a:gd name="connsiteY1" fmla="*/ 2007476 h 2007476"/>
                  <a:gd name="connsiteX2" fmla="*/ 2058929 w 2070538"/>
                  <a:gd name="connsiteY2" fmla="*/ 175504 h 2007476"/>
                  <a:gd name="connsiteX3" fmla="*/ 2070538 w 2070538"/>
                  <a:gd name="connsiteY3" fmla="*/ 0 h 2007476"/>
                  <a:gd name="connsiteX4" fmla="*/ 0 w 2070538"/>
                  <a:gd name="connsiteY4" fmla="*/ 1450428 h 2007476"/>
                  <a:gd name="connsiteX0" fmla="*/ 0 w 2070538"/>
                  <a:gd name="connsiteY0" fmla="*/ 1450428 h 2007476"/>
                  <a:gd name="connsiteX1" fmla="*/ 4629 w 2070538"/>
                  <a:gd name="connsiteY1" fmla="*/ 2007476 h 2007476"/>
                  <a:gd name="connsiteX2" fmla="*/ 2058929 w 2070538"/>
                  <a:gd name="connsiteY2" fmla="*/ 175504 h 2007476"/>
                  <a:gd name="connsiteX3" fmla="*/ 2070538 w 2070538"/>
                  <a:gd name="connsiteY3" fmla="*/ 0 h 2007476"/>
                  <a:gd name="connsiteX4" fmla="*/ 0 w 2070538"/>
                  <a:gd name="connsiteY4" fmla="*/ 1450428 h 2007476"/>
                  <a:gd name="connsiteX0" fmla="*/ 0 w 2068224"/>
                  <a:gd name="connsiteY0" fmla="*/ 1450428 h 2007476"/>
                  <a:gd name="connsiteX1" fmla="*/ 2315 w 2068224"/>
                  <a:gd name="connsiteY1" fmla="*/ 2007476 h 2007476"/>
                  <a:gd name="connsiteX2" fmla="*/ 2056615 w 2068224"/>
                  <a:gd name="connsiteY2" fmla="*/ 175504 h 2007476"/>
                  <a:gd name="connsiteX3" fmla="*/ 2068224 w 2068224"/>
                  <a:gd name="connsiteY3" fmla="*/ 0 h 2007476"/>
                  <a:gd name="connsiteX4" fmla="*/ 0 w 2068224"/>
                  <a:gd name="connsiteY4" fmla="*/ 1450428 h 2007476"/>
                  <a:gd name="connsiteX0" fmla="*/ 0 w 2068224"/>
                  <a:gd name="connsiteY0" fmla="*/ 1462025 h 2007476"/>
                  <a:gd name="connsiteX1" fmla="*/ 2315 w 2068224"/>
                  <a:gd name="connsiteY1" fmla="*/ 2007476 h 2007476"/>
                  <a:gd name="connsiteX2" fmla="*/ 2056615 w 2068224"/>
                  <a:gd name="connsiteY2" fmla="*/ 175504 h 2007476"/>
                  <a:gd name="connsiteX3" fmla="*/ 2068224 w 2068224"/>
                  <a:gd name="connsiteY3" fmla="*/ 0 h 2007476"/>
                  <a:gd name="connsiteX4" fmla="*/ 0 w 2068224"/>
                  <a:gd name="connsiteY4" fmla="*/ 1462025 h 2007476"/>
                  <a:gd name="connsiteX0" fmla="*/ 221 w 2068445"/>
                  <a:gd name="connsiteY0" fmla="*/ 1462025 h 2005157"/>
                  <a:gd name="connsiteX1" fmla="*/ 222 w 2068445"/>
                  <a:gd name="connsiteY1" fmla="*/ 2005157 h 2005157"/>
                  <a:gd name="connsiteX2" fmla="*/ 2056836 w 2068445"/>
                  <a:gd name="connsiteY2" fmla="*/ 175504 h 2005157"/>
                  <a:gd name="connsiteX3" fmla="*/ 2068445 w 2068445"/>
                  <a:gd name="connsiteY3" fmla="*/ 0 h 2005157"/>
                  <a:gd name="connsiteX4" fmla="*/ 221 w 2068445"/>
                  <a:gd name="connsiteY4" fmla="*/ 1462025 h 200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445" h="2005157">
                    <a:moveTo>
                      <a:pt x="221" y="1462025"/>
                    </a:moveTo>
                    <a:cubicBezTo>
                      <a:pt x="993" y="1647708"/>
                      <a:pt x="-550" y="1819474"/>
                      <a:pt x="222" y="2005157"/>
                    </a:cubicBezTo>
                    <a:lnTo>
                      <a:pt x="2056836" y="175504"/>
                    </a:lnTo>
                    <a:lnTo>
                      <a:pt x="2068445" y="0"/>
                    </a:lnTo>
                    <a:lnTo>
                      <a:pt x="221" y="1462025"/>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108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sp>
        <p:nvSpPr>
          <p:cNvPr id="14" name="TextBox 11"/>
          <p:cNvSpPr txBox="1">
            <a:spLocks noChangeArrowheads="1"/>
          </p:cNvSpPr>
          <p:nvPr/>
        </p:nvSpPr>
        <p:spPr bwMode="auto">
          <a:xfrm flipH="1">
            <a:off x="3677341" y="3487173"/>
            <a:ext cx="1456585" cy="584775"/>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defRPr/>
            </a:pPr>
            <a:r>
              <a:rPr lang="zh-CN" altLang="en-US" sz="1600" b="1" kern="0" dirty="0" smtClean="0">
                <a:solidFill>
                  <a:prstClr val="white"/>
                </a:solidFill>
                <a:latin typeface="微软雅黑" pitchFamily="34" charset="-122"/>
                <a:ea typeface="微软雅黑" pitchFamily="34" charset="-122"/>
              </a:rPr>
              <a:t>结构化的系统分析与设计</a:t>
            </a:r>
            <a:endParaRPr lang="en-US" altLang="zh-CN" sz="1600" b="1" kern="0" dirty="0" smtClean="0">
              <a:solidFill>
                <a:prstClr val="white"/>
              </a:solidFill>
              <a:latin typeface="微软雅黑" pitchFamily="34" charset="-122"/>
              <a:ea typeface="微软雅黑" pitchFamily="34" charset="-122"/>
            </a:endParaRPr>
          </a:p>
        </p:txBody>
      </p:sp>
      <p:sp>
        <p:nvSpPr>
          <p:cNvPr id="15" name="TextBox 11"/>
          <p:cNvSpPr txBox="1">
            <a:spLocks noChangeArrowheads="1"/>
          </p:cNvSpPr>
          <p:nvPr/>
        </p:nvSpPr>
        <p:spPr bwMode="auto">
          <a:xfrm flipH="1">
            <a:off x="2618241" y="3072424"/>
            <a:ext cx="1456585" cy="338554"/>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defRPr/>
            </a:pPr>
            <a:r>
              <a:rPr lang="zh-CN" altLang="en-US" sz="1600" b="1" kern="0" dirty="0" smtClean="0">
                <a:solidFill>
                  <a:prstClr val="white"/>
                </a:solidFill>
                <a:latin typeface="微软雅黑" pitchFamily="34" charset="-122"/>
                <a:ea typeface="微软雅黑" pitchFamily="34" charset="-122"/>
              </a:rPr>
              <a:t>文档管理</a:t>
            </a:r>
            <a:endParaRPr lang="en-US" altLang="zh-CN" sz="1600" b="1" kern="0" dirty="0" smtClean="0">
              <a:solidFill>
                <a:prstClr val="white"/>
              </a:solidFill>
              <a:latin typeface="微软雅黑" pitchFamily="34" charset="-122"/>
              <a:ea typeface="微软雅黑" pitchFamily="34" charset="-122"/>
            </a:endParaRPr>
          </a:p>
        </p:txBody>
      </p:sp>
      <p:sp>
        <p:nvSpPr>
          <p:cNvPr id="16" name="TextBox 11"/>
          <p:cNvSpPr txBox="1">
            <a:spLocks noChangeArrowheads="1"/>
          </p:cNvSpPr>
          <p:nvPr/>
        </p:nvSpPr>
        <p:spPr bwMode="auto">
          <a:xfrm flipH="1">
            <a:off x="4728015" y="3072424"/>
            <a:ext cx="1456585" cy="338554"/>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defRPr/>
            </a:pPr>
            <a:r>
              <a:rPr lang="zh-CN" altLang="en-US" sz="1600" b="1" kern="0" dirty="0" smtClean="0">
                <a:solidFill>
                  <a:prstClr val="white"/>
                </a:solidFill>
                <a:latin typeface="微软雅黑" pitchFamily="34" charset="-122"/>
                <a:ea typeface="微软雅黑" pitchFamily="34" charset="-122"/>
              </a:rPr>
              <a:t>用户评价</a:t>
            </a:r>
            <a:endParaRPr lang="en-US" altLang="zh-CN" sz="1600" b="1" kern="0" dirty="0" smtClean="0">
              <a:solidFill>
                <a:prstClr val="white"/>
              </a:solidFill>
              <a:latin typeface="微软雅黑" pitchFamily="34" charset="-122"/>
              <a:ea typeface="微软雅黑" pitchFamily="34" charset="-122"/>
            </a:endParaRPr>
          </a:p>
        </p:txBody>
      </p:sp>
      <p:sp>
        <p:nvSpPr>
          <p:cNvPr id="17" name="TextBox 11"/>
          <p:cNvSpPr txBox="1">
            <a:spLocks noChangeArrowheads="1"/>
          </p:cNvSpPr>
          <p:nvPr/>
        </p:nvSpPr>
        <p:spPr bwMode="auto">
          <a:xfrm flipH="1">
            <a:off x="3676238" y="2680323"/>
            <a:ext cx="1456585" cy="338554"/>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defRPr/>
            </a:pPr>
            <a:r>
              <a:rPr lang="zh-CN" altLang="en-US" sz="1600" b="1" kern="0" dirty="0" smtClean="0">
                <a:solidFill>
                  <a:prstClr val="white"/>
                </a:solidFill>
                <a:latin typeface="微软雅黑" pitchFamily="34" charset="-122"/>
                <a:ea typeface="微软雅黑" pitchFamily="34" charset="-122"/>
              </a:rPr>
              <a:t>开发阶段性</a:t>
            </a:r>
            <a:endParaRPr lang="en-US" altLang="zh-CN" sz="1600" b="1" kern="0" dirty="0" smtClean="0">
              <a:solidFill>
                <a:prstClr val="white"/>
              </a:solidFill>
              <a:latin typeface="微软雅黑" pitchFamily="34" charset="-122"/>
              <a:ea typeface="微软雅黑" pitchFamily="34" charset="-122"/>
            </a:endParaRPr>
          </a:p>
        </p:txBody>
      </p:sp>
      <p:sp>
        <p:nvSpPr>
          <p:cNvPr id="22" name="矩形 21"/>
          <p:cNvSpPr/>
          <p:nvPr/>
        </p:nvSpPr>
        <p:spPr>
          <a:xfrm>
            <a:off x="3636523" y="1392986"/>
            <a:ext cx="45719" cy="674263"/>
          </a:xfrm>
          <a:prstGeom prst="rect">
            <a:avLst/>
          </a:prstGeom>
          <a:solidFill>
            <a:srgbClr val="005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3" name="矩形 22"/>
          <p:cNvSpPr/>
          <p:nvPr/>
        </p:nvSpPr>
        <p:spPr>
          <a:xfrm>
            <a:off x="6202522" y="1392986"/>
            <a:ext cx="45719" cy="674263"/>
          </a:xfrm>
          <a:prstGeom prst="rect">
            <a:avLst/>
          </a:prstGeom>
          <a:solidFill>
            <a:srgbClr val="C7720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4" name="矩形 23"/>
          <p:cNvSpPr/>
          <p:nvPr/>
        </p:nvSpPr>
        <p:spPr>
          <a:xfrm>
            <a:off x="1704210" y="2185432"/>
            <a:ext cx="45719" cy="674263"/>
          </a:xfrm>
          <a:prstGeom prst="rect">
            <a:avLst/>
          </a:prstGeom>
          <a:solidFill>
            <a:srgbClr val="1197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5" name="矩形 24"/>
          <p:cNvSpPr/>
          <p:nvPr/>
        </p:nvSpPr>
        <p:spPr>
          <a:xfrm>
            <a:off x="7344870" y="2191050"/>
            <a:ext cx="45719" cy="674263"/>
          </a:xfrm>
          <a:prstGeom prst="rect">
            <a:avLst/>
          </a:prstGeom>
          <a:solidFill>
            <a:srgbClr val="BE12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26" name="任意多边形 25"/>
          <p:cNvSpPr/>
          <p:nvPr/>
        </p:nvSpPr>
        <p:spPr>
          <a:xfrm>
            <a:off x="3862818" y="1703256"/>
            <a:ext cx="447813" cy="899556"/>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rgbClr val="006A96"/>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sp>
        <p:nvSpPr>
          <p:cNvPr id="27" name="任意多边形 26"/>
          <p:cNvSpPr/>
          <p:nvPr/>
        </p:nvSpPr>
        <p:spPr>
          <a:xfrm>
            <a:off x="1954050" y="2457485"/>
            <a:ext cx="1316468" cy="599870"/>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rgbClr val="11970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sp>
        <p:nvSpPr>
          <p:cNvPr id="28" name="任意多边形 27"/>
          <p:cNvSpPr/>
          <p:nvPr/>
        </p:nvSpPr>
        <p:spPr>
          <a:xfrm flipH="1">
            <a:off x="5660303" y="1750830"/>
            <a:ext cx="342084" cy="1227130"/>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rgbClr val="C73E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sp>
        <p:nvSpPr>
          <p:cNvPr id="29" name="任意多边形 28"/>
          <p:cNvSpPr/>
          <p:nvPr/>
        </p:nvSpPr>
        <p:spPr>
          <a:xfrm flipH="1">
            <a:off x="4866149" y="2510024"/>
            <a:ext cx="2272476" cy="968853"/>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6350">
            <a:solidFill>
              <a:srgbClr val="BE124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sp>
        <p:nvSpPr>
          <p:cNvPr id="44" name="TextBox 43"/>
          <p:cNvSpPr txBox="1"/>
          <p:nvPr/>
        </p:nvSpPr>
        <p:spPr>
          <a:xfrm>
            <a:off x="2171353" y="1142990"/>
            <a:ext cx="1452431" cy="1292662"/>
          </a:xfrm>
          <a:prstGeom prst="rect">
            <a:avLst/>
          </a:prstGeom>
          <a:noFill/>
        </p:spPr>
        <p:txBody>
          <a:bodyPr wrap="square" rtlCol="0">
            <a:spAutoFit/>
          </a:bodyPr>
          <a:lstStyle/>
          <a:p>
            <a:pPr algn="just">
              <a:lnSpc>
                <a:spcPct val="130000"/>
              </a:lnSpc>
            </a:pPr>
            <a:r>
              <a:rPr lang="zh-CN" altLang="en-US" sz="1200" b="1" dirty="0" smtClean="0"/>
              <a:t>生命周期法把整个系统开发过程分成一系列严格定义顺序的紧密相关的阶段。</a:t>
            </a:r>
            <a:endParaRPr lang="en-US" altLang="zh-CN" sz="1200" b="1"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39039" y="1928808"/>
            <a:ext cx="1452431" cy="1507336"/>
          </a:xfrm>
          <a:prstGeom prst="rect">
            <a:avLst/>
          </a:prstGeom>
          <a:noFill/>
        </p:spPr>
        <p:txBody>
          <a:bodyPr wrap="square" rtlCol="0">
            <a:spAutoFit/>
          </a:bodyPr>
          <a:lstStyle/>
          <a:p>
            <a:pPr algn="just">
              <a:lnSpc>
                <a:spcPct val="130000"/>
              </a:lnSpc>
            </a:pPr>
            <a:r>
              <a:rPr lang="zh-CN" altLang="en-US" sz="1200" b="1" dirty="0" smtClean="0"/>
              <a:t>生命周期法把文档资料作为每个阶段的产品之一，而且加以标准化，作为每个阶段结束的重要标准。</a:t>
            </a:r>
            <a:endParaRPr lang="en-US" altLang="zh-CN" sz="1200" b="1" dirty="0" smtClean="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6297703" y="1214428"/>
            <a:ext cx="1452431" cy="1052596"/>
          </a:xfrm>
          <a:prstGeom prst="rect">
            <a:avLst/>
          </a:prstGeom>
          <a:noFill/>
        </p:spPr>
        <p:txBody>
          <a:bodyPr wrap="square" rtlCol="0">
            <a:spAutoFit/>
          </a:bodyPr>
          <a:lstStyle/>
          <a:p>
            <a:pPr algn="just">
              <a:lnSpc>
                <a:spcPct val="130000"/>
              </a:lnSpc>
            </a:pPr>
            <a:r>
              <a:rPr lang="zh-CN" altLang="en-US" sz="1200" b="1" dirty="0" smtClean="0"/>
              <a:t>管理信息系统生命周期法要求在系统开发的每个阶段都有用户评价。</a:t>
            </a:r>
            <a:endParaRPr lang="en-US" altLang="zh-CN" sz="1200" b="1"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7440050" y="2148968"/>
            <a:ext cx="1452431" cy="1292662"/>
          </a:xfrm>
          <a:prstGeom prst="rect">
            <a:avLst/>
          </a:prstGeom>
          <a:noFill/>
        </p:spPr>
        <p:txBody>
          <a:bodyPr wrap="square" rtlCol="0">
            <a:spAutoFit/>
          </a:bodyPr>
          <a:lstStyle/>
          <a:p>
            <a:pPr algn="just">
              <a:lnSpc>
                <a:spcPct val="130000"/>
              </a:lnSpc>
            </a:pPr>
            <a:r>
              <a:rPr lang="zh-CN" altLang="en-US" sz="1200" b="1" dirty="0" smtClean="0"/>
              <a:t>对系统功能进行自顶向下的分解，模块化，使系统层次清晰，易于理解，调试和排错。</a:t>
            </a:r>
            <a:endParaRPr lang="en-US" altLang="zh-CN" sz="1200" b="1" dirty="0" smtClean="0">
              <a:solidFill>
                <a:schemeClr val="tx1">
                  <a:lumMod val="65000"/>
                  <a:lumOff val="35000"/>
                </a:schemeClr>
              </a:solidFill>
              <a:latin typeface="微软雅黑" pitchFamily="34" charset="-122"/>
              <a:ea typeface="微软雅黑" pitchFamily="34" charset="-122"/>
            </a:endParaRPr>
          </a:p>
        </p:txBody>
      </p:sp>
      <p:sp>
        <p:nvSpPr>
          <p:cNvPr id="35" name="TextBox 10"/>
          <p:cNvSpPr txBox="1">
            <a:spLocks noChangeArrowheads="1"/>
          </p:cNvSpPr>
          <p:nvPr/>
        </p:nvSpPr>
        <p:spPr bwMode="auto">
          <a:xfrm>
            <a:off x="357158" y="756526"/>
            <a:ext cx="8144608" cy="386464"/>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zh-CN" altLang="en-US" dirty="0" smtClean="0"/>
              <a:t>具体地讲，结构化生命周期法强调以下</a:t>
            </a:r>
            <a:r>
              <a:rPr lang="en-US" altLang="zh-CN" dirty="0" smtClean="0"/>
              <a:t>4</a:t>
            </a:r>
            <a:r>
              <a:rPr lang="zh-CN" altLang="en-US" dirty="0" smtClean="0"/>
              <a:t>个方面：</a:t>
            </a:r>
            <a:endParaRPr lang="zh-CN" altLang="en-US" dirty="0"/>
          </a:p>
        </p:txBody>
      </p:sp>
      <p:sp>
        <p:nvSpPr>
          <p:cNvPr id="37"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extLst>
      <p:ext uri="{BB962C8B-B14F-4D97-AF65-F5344CB8AC3E}">
        <p14:creationId xmlns="" xmlns:p14="http://schemas.microsoft.com/office/powerpoint/2010/main" val="2893793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3274793" y="1272492"/>
            <a:ext cx="2700832" cy="2938514"/>
            <a:chOff x="3372820" y="1464608"/>
            <a:chExt cx="3071388" cy="3764592"/>
          </a:xfrm>
        </p:grpSpPr>
        <p:sp>
          <p:nvSpPr>
            <p:cNvPr id="28" name="平行四边形 27"/>
            <p:cNvSpPr/>
            <p:nvPr/>
          </p:nvSpPr>
          <p:spPr>
            <a:xfrm>
              <a:off x="3635896" y="1772816"/>
              <a:ext cx="2808312" cy="3456384"/>
            </a:xfrm>
            <a:prstGeom prst="parallelogram">
              <a:avLst/>
            </a:prstGeom>
            <a:solidFill>
              <a:sysClr val="windowText" lastClr="000000">
                <a:lumMod val="75000"/>
                <a:lumOff val="2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9" name="平行四边形 28"/>
            <p:cNvSpPr/>
            <p:nvPr/>
          </p:nvSpPr>
          <p:spPr>
            <a:xfrm>
              <a:off x="3393192" y="1464608"/>
              <a:ext cx="2808312" cy="3456384"/>
            </a:xfrm>
            <a:prstGeom prst="parallelogram">
              <a:avLst/>
            </a:prstGeom>
            <a:solidFill>
              <a:srgbClr val="D783D3"/>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0" name="平行四边形 29"/>
            <p:cNvSpPr/>
            <p:nvPr/>
          </p:nvSpPr>
          <p:spPr>
            <a:xfrm>
              <a:off x="3372820" y="1606472"/>
              <a:ext cx="648072" cy="797627"/>
            </a:xfrm>
            <a:prstGeom prst="parallelogram">
              <a:avLst/>
            </a:prstGeom>
            <a:solidFill>
              <a:srgbClr val="7FC4D7"/>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3" name="组合 30"/>
          <p:cNvGrpSpPr/>
          <p:nvPr/>
        </p:nvGrpSpPr>
        <p:grpSpPr>
          <a:xfrm>
            <a:off x="493832" y="1272492"/>
            <a:ext cx="2700832" cy="2938514"/>
            <a:chOff x="3372820" y="1464608"/>
            <a:chExt cx="3071388" cy="3764592"/>
          </a:xfrm>
        </p:grpSpPr>
        <p:sp>
          <p:nvSpPr>
            <p:cNvPr id="32" name="平行四边形 31"/>
            <p:cNvSpPr/>
            <p:nvPr/>
          </p:nvSpPr>
          <p:spPr>
            <a:xfrm>
              <a:off x="3635896" y="1772816"/>
              <a:ext cx="2808312" cy="3456384"/>
            </a:xfrm>
            <a:prstGeom prst="parallelogram">
              <a:avLst/>
            </a:prstGeom>
            <a:solidFill>
              <a:srgbClr val="7FC4D7"/>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3" name="平行四边形 32"/>
            <p:cNvSpPr/>
            <p:nvPr/>
          </p:nvSpPr>
          <p:spPr>
            <a:xfrm>
              <a:off x="3393192" y="1464608"/>
              <a:ext cx="2808312" cy="3456384"/>
            </a:xfrm>
            <a:prstGeom prst="parallelogram">
              <a:avLst/>
            </a:prstGeom>
            <a:solidFill>
              <a:srgbClr val="92D05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平行四边形 33"/>
            <p:cNvSpPr/>
            <p:nvPr/>
          </p:nvSpPr>
          <p:spPr>
            <a:xfrm>
              <a:off x="3372820" y="1606472"/>
              <a:ext cx="648072" cy="797627"/>
            </a:xfrm>
            <a:prstGeom prst="parallelogram">
              <a:avLst/>
            </a:prstGeom>
            <a:solidFill>
              <a:srgbClr val="D783D3"/>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grpSp>
        <p:nvGrpSpPr>
          <p:cNvPr id="4" name="组合 34"/>
          <p:cNvGrpSpPr/>
          <p:nvPr/>
        </p:nvGrpSpPr>
        <p:grpSpPr>
          <a:xfrm>
            <a:off x="6047632" y="1272492"/>
            <a:ext cx="2700832" cy="2938514"/>
            <a:chOff x="3372820" y="1464608"/>
            <a:chExt cx="3071388" cy="3764592"/>
          </a:xfrm>
        </p:grpSpPr>
        <p:sp>
          <p:nvSpPr>
            <p:cNvPr id="36" name="平行四边形 35"/>
            <p:cNvSpPr/>
            <p:nvPr/>
          </p:nvSpPr>
          <p:spPr>
            <a:xfrm>
              <a:off x="3635896" y="1772816"/>
              <a:ext cx="2808312" cy="3456384"/>
            </a:xfrm>
            <a:prstGeom prst="parallelogram">
              <a:avLst/>
            </a:prstGeom>
            <a:solidFill>
              <a:srgbClr val="D783D3"/>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7" name="平行四边形 36"/>
            <p:cNvSpPr/>
            <p:nvPr/>
          </p:nvSpPr>
          <p:spPr>
            <a:xfrm>
              <a:off x="3393192" y="1464608"/>
              <a:ext cx="2808312" cy="3456384"/>
            </a:xfrm>
            <a:prstGeom prst="parallelogram">
              <a:avLst/>
            </a:prstGeom>
            <a:solidFill>
              <a:srgbClr val="7FC4D7"/>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8" name="平行四边形 37"/>
            <p:cNvSpPr/>
            <p:nvPr/>
          </p:nvSpPr>
          <p:spPr>
            <a:xfrm>
              <a:off x="3372820" y="1606472"/>
              <a:ext cx="648072" cy="797627"/>
            </a:xfrm>
            <a:prstGeom prst="parallelogram">
              <a:avLst/>
            </a:prstGeom>
            <a:solidFill>
              <a:srgbClr val="92D05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grpSp>
      <p:sp>
        <p:nvSpPr>
          <p:cNvPr id="39" name="Oval 65"/>
          <p:cNvSpPr>
            <a:spLocks noChangeArrowheads="1"/>
          </p:cNvSpPr>
          <p:nvPr/>
        </p:nvSpPr>
        <p:spPr bwMode="auto">
          <a:xfrm rot="10800000" flipV="1">
            <a:off x="521238" y="4284551"/>
            <a:ext cx="2061684" cy="21602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0" name="Oval 65"/>
          <p:cNvSpPr>
            <a:spLocks noChangeArrowheads="1"/>
          </p:cNvSpPr>
          <p:nvPr/>
        </p:nvSpPr>
        <p:spPr bwMode="auto">
          <a:xfrm rot="10800000" flipV="1">
            <a:off x="3309799" y="4284551"/>
            <a:ext cx="2061684" cy="21602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1" name="Oval 65"/>
          <p:cNvSpPr>
            <a:spLocks noChangeArrowheads="1"/>
          </p:cNvSpPr>
          <p:nvPr/>
        </p:nvSpPr>
        <p:spPr bwMode="auto">
          <a:xfrm rot="10800000" flipV="1">
            <a:off x="6047633" y="4284551"/>
            <a:ext cx="2061684" cy="21602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42" name="TextBox 41"/>
          <p:cNvSpPr txBox="1"/>
          <p:nvPr/>
        </p:nvSpPr>
        <p:spPr>
          <a:xfrm flipH="1">
            <a:off x="395536" y="1441950"/>
            <a:ext cx="692674"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5400" b="1" i="1"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1</a:t>
            </a:r>
            <a:endParaRPr kumimoji="0" lang="zh-CN" altLang="en-US" sz="5400" b="1" i="1"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3" name="TextBox 42"/>
          <p:cNvSpPr txBox="1"/>
          <p:nvPr/>
        </p:nvSpPr>
        <p:spPr>
          <a:xfrm flipH="1">
            <a:off x="3213398" y="1485220"/>
            <a:ext cx="6926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800" b="1" i="1"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2</a:t>
            </a:r>
            <a:endParaRPr kumimoji="0" lang="zh-CN" altLang="en-US" sz="4800" b="1" i="1"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4" name="TextBox 43"/>
          <p:cNvSpPr txBox="1"/>
          <p:nvPr/>
        </p:nvSpPr>
        <p:spPr>
          <a:xfrm flipH="1">
            <a:off x="5967558" y="1485220"/>
            <a:ext cx="6926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4800" b="1" i="1"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3</a:t>
            </a:r>
            <a:endParaRPr kumimoji="0" lang="zh-CN" altLang="en-US" sz="4800" b="1" i="1"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5" name="TextBox 44"/>
          <p:cNvSpPr txBox="1"/>
          <p:nvPr/>
        </p:nvSpPr>
        <p:spPr>
          <a:xfrm>
            <a:off x="925880" y="1953214"/>
            <a:ext cx="1656184" cy="1815882"/>
          </a:xfrm>
          <a:prstGeom prst="rect">
            <a:avLst/>
          </a:prstGeom>
          <a:noFill/>
        </p:spPr>
        <p:txBody>
          <a:bodyPr wrap="square" rtlCol="0">
            <a:spAutoFit/>
            <a:scene3d>
              <a:camera prst="isometricOffAxis1Left">
                <a:rot lat="20978945" lon="1570744" rev="21214507"/>
              </a:camera>
              <a:lightRig rig="threePt" dir="t"/>
            </a:scene3d>
          </a:bodyPr>
          <a:lstStyle/>
          <a:p>
            <a:pPr algn="l">
              <a:defRPr/>
            </a:pPr>
            <a:r>
              <a:rPr lang="zh-CN" altLang="en-US" sz="1600" dirty="0" smtClean="0"/>
              <a:t>延长系统开发的时间，对系统分析需求规格说明作修改或补充，同时也会引起此后阶段的补充修改。</a:t>
            </a:r>
            <a:endParaRPr lang="en-US" altLang="zh-CN" sz="1600" kern="0" dirty="0">
              <a:solidFill>
                <a:sysClr val="window" lastClr="FFFFFF"/>
              </a:solidFill>
              <a:latin typeface="Arial" pitchFamily="34" charset="0"/>
              <a:ea typeface="微软雅黑" pitchFamily="34" charset="-122"/>
              <a:cs typeface="Arial" pitchFamily="34" charset="0"/>
            </a:endParaRPr>
          </a:p>
        </p:txBody>
      </p:sp>
      <p:sp>
        <p:nvSpPr>
          <p:cNvPr id="46" name="TextBox 45"/>
          <p:cNvSpPr txBox="1"/>
          <p:nvPr/>
        </p:nvSpPr>
        <p:spPr>
          <a:xfrm flipH="1">
            <a:off x="1140513" y="1340204"/>
            <a:ext cx="1729583"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阶段回溯</a:t>
            </a:r>
            <a:endPar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不可避免</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7" name="TextBox 46"/>
          <p:cNvSpPr txBox="1"/>
          <p:nvPr/>
        </p:nvSpPr>
        <p:spPr>
          <a:xfrm>
            <a:off x="3706680" y="1954344"/>
            <a:ext cx="1656184" cy="2062103"/>
          </a:xfrm>
          <a:prstGeom prst="rect">
            <a:avLst/>
          </a:prstGeom>
          <a:noFill/>
        </p:spPr>
        <p:txBody>
          <a:bodyPr wrap="square" rtlCol="0">
            <a:spAutoFit/>
            <a:scene3d>
              <a:camera prst="isometricOffAxis1Left">
                <a:rot lat="20978945" lon="1570744" rev="21214507"/>
              </a:camera>
              <a:lightRig rig="threePt" dir="t"/>
            </a:scene3d>
          </a:bodyPr>
          <a:lstStyle/>
          <a:p>
            <a:pPr algn="l">
              <a:defRPr/>
            </a:pPr>
            <a:r>
              <a:rPr lang="zh-CN" altLang="en-US" sz="1600" dirty="0" smtClean="0"/>
              <a:t>系统设计给用户看到的只是一个“虚”的系统而不是“实”的系统，他们仍不容易了解计算机具体能为他们做些什么。</a:t>
            </a:r>
            <a:endParaRPr lang="en-US" altLang="zh-CN" sz="1600" kern="0" dirty="0">
              <a:solidFill>
                <a:sysClr val="window" lastClr="FFFFFF"/>
              </a:solidFill>
              <a:latin typeface="Arial" pitchFamily="34" charset="0"/>
              <a:ea typeface="微软雅黑" pitchFamily="34" charset="-122"/>
              <a:cs typeface="Arial" pitchFamily="34" charset="0"/>
            </a:endParaRPr>
          </a:p>
        </p:txBody>
      </p:sp>
      <p:sp>
        <p:nvSpPr>
          <p:cNvPr id="48" name="TextBox 47"/>
          <p:cNvSpPr txBox="1"/>
          <p:nvPr/>
        </p:nvSpPr>
        <p:spPr>
          <a:xfrm flipH="1">
            <a:off x="3921313" y="1411642"/>
            <a:ext cx="1729583"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用户热情</a:t>
            </a:r>
            <a:endPar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没有调动好</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49" name="TextBox 48"/>
          <p:cNvSpPr txBox="1"/>
          <p:nvPr/>
        </p:nvSpPr>
        <p:spPr>
          <a:xfrm>
            <a:off x="6479519" y="1954344"/>
            <a:ext cx="1656184" cy="1569660"/>
          </a:xfrm>
          <a:prstGeom prst="rect">
            <a:avLst/>
          </a:prstGeom>
          <a:noFill/>
        </p:spPr>
        <p:txBody>
          <a:bodyPr wrap="square" rtlCol="0">
            <a:spAutoFit/>
            <a:scene3d>
              <a:camera prst="isometricOffAxis1Left">
                <a:rot lat="20978945" lon="1570744" rev="21214507"/>
              </a:camera>
              <a:lightRig rig="threePt" dir="t"/>
            </a:scene3d>
          </a:bodyPr>
          <a:lstStyle/>
          <a:p>
            <a:pPr algn="l">
              <a:defRPr/>
            </a:pPr>
            <a:r>
              <a:rPr lang="zh-CN" altLang="en-US" sz="1600" dirty="0" smtClean="0"/>
              <a:t>专业知识的缺乏使得用户难以评价那些专业的文档，文档资料无法起到应有的作用。</a:t>
            </a:r>
            <a:endParaRPr lang="en-US" altLang="zh-CN" sz="1600" kern="0" dirty="0">
              <a:solidFill>
                <a:sysClr val="window" lastClr="FFFFFF"/>
              </a:solidFill>
              <a:latin typeface="Arial" pitchFamily="34" charset="0"/>
              <a:ea typeface="微软雅黑" pitchFamily="34" charset="-122"/>
              <a:cs typeface="Arial" pitchFamily="34" charset="0"/>
            </a:endParaRPr>
          </a:p>
        </p:txBody>
      </p:sp>
      <p:sp>
        <p:nvSpPr>
          <p:cNvPr id="50" name="TextBox 49"/>
          <p:cNvSpPr txBox="1"/>
          <p:nvPr/>
        </p:nvSpPr>
        <p:spPr>
          <a:xfrm flipH="1">
            <a:off x="6694152" y="1411642"/>
            <a:ext cx="1729583"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文档资料缺乏实用价值</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27" name="TextBox 10"/>
          <p:cNvSpPr txBox="1">
            <a:spLocks noChangeArrowheads="1"/>
          </p:cNvSpPr>
          <p:nvPr/>
        </p:nvSpPr>
        <p:spPr bwMode="auto">
          <a:xfrm>
            <a:off x="500034" y="685088"/>
            <a:ext cx="8144608" cy="386464"/>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zh-CN" altLang="en-US" b="1" dirty="0" smtClean="0"/>
              <a:t>（</a:t>
            </a:r>
            <a:r>
              <a:rPr lang="en-US" altLang="zh-CN" b="1" dirty="0" smtClean="0"/>
              <a:t>2</a:t>
            </a:r>
            <a:r>
              <a:rPr lang="zh-CN" altLang="en-US" b="1" dirty="0" smtClean="0"/>
              <a:t>）结构化生命周期法存在的问题</a:t>
            </a:r>
            <a:endParaRPr lang="en-US" altLang="zh-CN" b="1" dirty="0" smtClean="0"/>
          </a:p>
        </p:txBody>
      </p:sp>
      <p:sp>
        <p:nvSpPr>
          <p:cNvPr id="35"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extLst>
      <p:ext uri="{BB962C8B-B14F-4D97-AF65-F5344CB8AC3E}">
        <p14:creationId xmlns="" xmlns:p14="http://schemas.microsoft.com/office/powerpoint/2010/main" val="11296455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zh-CN" altLang="en-US" sz="3700" dirty="0" smtClean="0">
                <a:latin typeface="华文新魏" pitchFamily="2" charset="-122"/>
                <a:ea typeface="华文新魏" pitchFamily="2" charset="-122"/>
              </a:rPr>
              <a:t>任务描述</a:t>
            </a:r>
          </a:p>
        </p:txBody>
      </p:sp>
      <p:sp>
        <p:nvSpPr>
          <p:cNvPr id="9" name="TextBox 10"/>
          <p:cNvSpPr txBox="1">
            <a:spLocks noChangeArrowheads="1"/>
          </p:cNvSpPr>
          <p:nvPr/>
        </p:nvSpPr>
        <p:spPr bwMode="auto">
          <a:xfrm>
            <a:off x="681405" y="910830"/>
            <a:ext cx="7649334" cy="3853759"/>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buFont typeface="Wingdings" pitchFamily="2" charset="2"/>
              <a:buChar char="Ø"/>
            </a:pPr>
            <a:r>
              <a:rPr lang="zh-CN" altLang="en-US" b="1" dirty="0" smtClean="0">
                <a:latin typeface="宋体" pitchFamily="2" charset="-122"/>
                <a:ea typeface="宋体" pitchFamily="2" charset="-122"/>
              </a:rPr>
              <a:t>两种典型的系统开发方法：</a:t>
            </a:r>
            <a:endParaRPr lang="en-US" altLang="zh-CN" b="1" dirty="0" smtClean="0">
              <a:latin typeface="宋体" pitchFamily="2" charset="-122"/>
              <a:ea typeface="宋体" pitchFamily="2" charset="-122"/>
            </a:endParaRPr>
          </a:p>
          <a:p>
            <a:pPr lvl="2" algn="l">
              <a:lnSpc>
                <a:spcPct val="150000"/>
              </a:lnSpc>
              <a:spcBef>
                <a:spcPts val="0"/>
              </a:spcBef>
            </a:pPr>
            <a:r>
              <a:rPr lang="zh-CN" altLang="en-US" b="1" dirty="0" smtClean="0">
                <a:latin typeface="宋体" pitchFamily="2" charset="-122"/>
                <a:ea typeface="宋体" pitchFamily="2" charset="-122"/>
              </a:rPr>
              <a:t>结构化生命周期法；</a:t>
            </a:r>
            <a:endParaRPr lang="en-US" altLang="zh-CN" b="1" dirty="0" smtClean="0">
              <a:latin typeface="宋体" pitchFamily="2" charset="-122"/>
              <a:ea typeface="宋体" pitchFamily="2" charset="-122"/>
            </a:endParaRPr>
          </a:p>
          <a:p>
            <a:pPr lvl="2" algn="l">
              <a:lnSpc>
                <a:spcPct val="150000"/>
              </a:lnSpc>
              <a:spcBef>
                <a:spcPts val="0"/>
              </a:spcBef>
            </a:pPr>
            <a:r>
              <a:rPr lang="zh-CN" altLang="en-US" b="1" dirty="0" smtClean="0">
                <a:latin typeface="宋体" pitchFamily="2" charset="-122"/>
                <a:ea typeface="宋体" pitchFamily="2" charset="-122"/>
              </a:rPr>
              <a:t>快速原型法；</a:t>
            </a:r>
            <a:endParaRPr lang="en-US" altLang="zh-CN" b="1" dirty="0" smtClean="0">
              <a:latin typeface="宋体" pitchFamily="2" charset="-122"/>
              <a:ea typeface="宋体" pitchFamily="2" charset="-122"/>
            </a:endParaRPr>
          </a:p>
          <a:p>
            <a:pPr algn="l">
              <a:lnSpc>
                <a:spcPct val="150000"/>
              </a:lnSpc>
              <a:spcBef>
                <a:spcPts val="0"/>
              </a:spcBef>
              <a:buFont typeface="Wingdings" pitchFamily="2" charset="2"/>
              <a:buChar char="Ø"/>
            </a:pPr>
            <a:r>
              <a:rPr lang="zh-CN" altLang="en-US" b="1" dirty="0" smtClean="0">
                <a:latin typeface="宋体" pitchFamily="2" charset="-122"/>
                <a:ea typeface="宋体" pitchFamily="2" charset="-122"/>
              </a:rPr>
              <a:t>其他系统开发方法；</a:t>
            </a:r>
            <a:endParaRPr lang="en-US" altLang="zh-CN" b="1" dirty="0" smtClean="0">
              <a:latin typeface="宋体" pitchFamily="2" charset="-122"/>
              <a:ea typeface="宋体" pitchFamily="2" charset="-122"/>
            </a:endParaRPr>
          </a:p>
          <a:p>
            <a:pPr algn="l">
              <a:lnSpc>
                <a:spcPct val="150000"/>
              </a:lnSpc>
              <a:spcBef>
                <a:spcPts val="0"/>
              </a:spcBef>
              <a:buFont typeface="Wingdings" pitchFamily="2" charset="2"/>
              <a:buChar char="Ø"/>
            </a:pPr>
            <a:r>
              <a:rPr lang="zh-CN" altLang="en-US" b="1" dirty="0" smtClean="0">
                <a:latin typeface="宋体" pitchFamily="2" charset="-122"/>
                <a:ea typeface="宋体" pitchFamily="2" charset="-122"/>
              </a:rPr>
              <a:t>可供采用的系统开发方式特点。</a:t>
            </a:r>
          </a:p>
          <a:p>
            <a:pPr algn="l">
              <a:lnSpc>
                <a:spcPct val="150000"/>
              </a:lnSpc>
              <a:spcBef>
                <a:spcPts val="0"/>
              </a:spcBef>
            </a:pPr>
            <a:endParaRPr lang="en-US" altLang="zh-CN" b="1" dirty="0" smtClean="0">
              <a:latin typeface="宋体" pitchFamily="2" charset="-122"/>
              <a:ea typeface="宋体" pitchFamily="2" charset="-122"/>
            </a:endParaRPr>
          </a:p>
          <a:p>
            <a:pPr algn="l">
              <a:lnSpc>
                <a:spcPct val="150000"/>
              </a:lnSpc>
              <a:spcBef>
                <a:spcPts val="0"/>
              </a:spcBef>
            </a:pPr>
            <a:endParaRPr lang="en-US" altLang="zh-CN" b="1" dirty="0" smtClean="0">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10" name="图片 9" descr="4C6E8D01B27A9BDB15885A836E8F496B.png"/>
          <p:cNvPicPr>
            <a:picLocks noChangeAspect="1"/>
          </p:cNvPicPr>
          <p:nvPr/>
        </p:nvPicPr>
        <p:blipFill>
          <a:blip r:embed="rId2" cstate="print"/>
          <a:stretch>
            <a:fillRect/>
          </a:stretch>
        </p:blipFill>
        <p:spPr>
          <a:xfrm>
            <a:off x="6500826" y="1928808"/>
            <a:ext cx="1475409" cy="207170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eaLnBrk="1" hangingPunct="1"/>
            <a:r>
              <a:rPr lang="zh-CN" altLang="en-US" sz="3700" dirty="0" smtClean="0">
                <a:ea typeface="华文新魏" pitchFamily="2" charset="-122"/>
              </a:rPr>
              <a:t>知识结构</a:t>
            </a:r>
            <a:endParaRPr lang="en-US" altLang="zh-CN" dirty="0" smtClean="0">
              <a:ea typeface="华文新魏" pitchFamily="2" charset="-122"/>
            </a:endParaRPr>
          </a:p>
        </p:txBody>
      </p:sp>
      <p:sp>
        <p:nvSpPr>
          <p:cNvPr id="5123" name="TextBox 10"/>
          <p:cNvSpPr txBox="1">
            <a:spLocks noChangeArrowheads="1"/>
          </p:cNvSpPr>
          <p:nvPr/>
        </p:nvSpPr>
        <p:spPr bwMode="auto">
          <a:xfrm>
            <a:off x="652513" y="580046"/>
            <a:ext cx="8144608" cy="4079782"/>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b="1" dirty="0" smtClean="0">
                <a:latin typeface="宋体" pitchFamily="2" charset="-122"/>
                <a:ea typeface="宋体" pitchFamily="2" charset="-122"/>
              </a:rPr>
              <a:t>一、结构化生命周期法</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管理信息系统的生命周期</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结构化系统开发的基本思想</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3.</a:t>
            </a:r>
            <a:r>
              <a:rPr lang="zh-CN" altLang="en-US" b="1" dirty="0" smtClean="0">
                <a:latin typeface="宋体" pitchFamily="2" charset="-122"/>
                <a:ea typeface="宋体" pitchFamily="2" charset="-122"/>
              </a:rPr>
              <a:t>结构化生命周期法</a:t>
            </a:r>
            <a:endParaRPr lang="en-US" altLang="zh-CN" b="1" dirty="0" smtClean="0">
              <a:latin typeface="宋体" pitchFamily="2" charset="-122"/>
              <a:ea typeface="宋体" pitchFamily="2" charset="-122"/>
            </a:endParaRPr>
          </a:p>
          <a:p>
            <a:pPr algn="l">
              <a:lnSpc>
                <a:spcPct val="150000"/>
              </a:lnSpc>
              <a:spcBef>
                <a:spcPts val="0"/>
              </a:spcBef>
            </a:pPr>
            <a:r>
              <a:rPr lang="zh-CN" altLang="en-US" b="1" dirty="0" smtClean="0">
                <a:solidFill>
                  <a:srgbClr val="C00000"/>
                </a:solidFill>
                <a:latin typeface="宋体" pitchFamily="2" charset="-122"/>
                <a:ea typeface="宋体" pitchFamily="2" charset="-122"/>
              </a:rPr>
              <a:t>二、快速原型法</a:t>
            </a:r>
            <a:endParaRPr lang="en-US" altLang="zh-CN" b="1" dirty="0" smtClean="0">
              <a:solidFill>
                <a:srgbClr val="C00000"/>
              </a:solidFill>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三、其他系统建设方法</a:t>
            </a:r>
            <a:endParaRPr lang="en-US" altLang="zh-CN" b="1" dirty="0" smtClean="0">
              <a:solidFill>
                <a:schemeClr val="tx1"/>
              </a:solidFill>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solidFill>
                  <a:schemeClr val="tx1"/>
                </a:solidFill>
              </a:rPr>
              <a:t>计算机辅助软件工程</a:t>
            </a:r>
            <a:r>
              <a:rPr lang="en-US" altLang="zh-CN" b="1" dirty="0" smtClean="0">
                <a:solidFill>
                  <a:schemeClr val="tx1"/>
                </a:solidFill>
              </a:rPr>
              <a:t>CASE</a:t>
            </a:r>
          </a:p>
          <a:p>
            <a:pPr lvl="2" algn="l">
              <a:spcBef>
                <a:spcPts val="0"/>
              </a:spcBef>
            </a:pPr>
            <a:r>
              <a:rPr lang="en-US" altLang="zh-CN" b="1" dirty="0" smtClean="0">
                <a:latin typeface="宋体" pitchFamily="2" charset="-122"/>
                <a:ea typeface="宋体" pitchFamily="2" charset="-122"/>
              </a:rPr>
              <a:t>2.</a:t>
            </a:r>
            <a:r>
              <a:rPr lang="zh-CN" altLang="en-US" b="1" dirty="0" smtClean="0">
                <a:solidFill>
                  <a:schemeClr val="tx1"/>
                </a:solidFill>
              </a:rPr>
              <a:t>面向对象的系统建设方法</a:t>
            </a:r>
            <a:endParaRPr lang="en-US" altLang="zh-CN" b="1" dirty="0" smtClean="0">
              <a:solidFill>
                <a:schemeClr val="tx1"/>
              </a:solidFill>
            </a:endParaRPr>
          </a:p>
          <a:p>
            <a:pPr algn="l">
              <a:lnSpc>
                <a:spcPct val="150000"/>
              </a:lnSpc>
              <a:spcBef>
                <a:spcPts val="0"/>
              </a:spcBef>
            </a:pPr>
            <a:r>
              <a:rPr lang="zh-CN" altLang="en-US" b="1" dirty="0" smtClean="0">
                <a:latin typeface="宋体" pitchFamily="2" charset="-122"/>
                <a:ea typeface="宋体" pitchFamily="2" charset="-122"/>
              </a:rPr>
              <a:t>四、管理信息系统的开发方式</a:t>
            </a:r>
            <a:endParaRPr lang="zh-CN" altLang="zh-CN" b="1" dirty="0">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4" name="图片 3" descr="07FBC307F6ADA18C0AAD6E47EFEAA5D7.png"/>
          <p:cNvPicPr>
            <a:picLocks noChangeAspect="1"/>
          </p:cNvPicPr>
          <p:nvPr/>
        </p:nvPicPr>
        <p:blipFill>
          <a:blip r:embed="rId2" cstate="print"/>
          <a:stretch>
            <a:fillRect/>
          </a:stretch>
        </p:blipFill>
        <p:spPr>
          <a:xfrm>
            <a:off x="6572264" y="2571750"/>
            <a:ext cx="1928826" cy="1928826"/>
          </a:xfrm>
          <a:prstGeom prst="rect">
            <a:avLst/>
          </a:prstGeom>
        </p:spPr>
      </p:pic>
    </p:spTree>
    <p:extLst>
      <p:ext uri="{BB962C8B-B14F-4D97-AF65-F5344CB8AC3E}">
        <p14:creationId xmlns="" xmlns:p14="http://schemas.microsoft.com/office/powerpoint/2010/main" val="5367710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latin typeface="宋体" pitchFamily="2" charset="-122"/>
                <a:ea typeface="宋体" pitchFamily="2" charset="-122"/>
              </a:rPr>
              <a:t>二、快速原型法</a:t>
            </a:r>
            <a:endParaRPr lang="zh-CN" altLang="en-US" sz="3600" dirty="0"/>
          </a:p>
        </p:txBody>
      </p:sp>
      <p:sp>
        <p:nvSpPr>
          <p:cNvPr id="3" name="页脚占位符 2"/>
          <p:cNvSpPr>
            <a:spLocks noGrp="1"/>
          </p:cNvSpPr>
          <p:nvPr>
            <p:ph type="ftr" sz="quarter" idx="10"/>
          </p:nvPr>
        </p:nvSpPr>
        <p:spPr/>
        <p:txBody>
          <a:bodyPr/>
          <a:lstStyle/>
          <a:p>
            <a:pPr>
              <a:defRPr/>
            </a:pPr>
            <a:r>
              <a:rPr lang="zh-CN" altLang="en-US" smtClean="0"/>
              <a:t>《管理信息系统》讲稿</a:t>
            </a:r>
            <a:endParaRPr lang="en-US" dirty="0"/>
          </a:p>
        </p:txBody>
      </p:sp>
      <p:sp>
        <p:nvSpPr>
          <p:cNvPr id="4" name="TextBox 10"/>
          <p:cNvSpPr txBox="1">
            <a:spLocks noChangeArrowheads="1"/>
          </p:cNvSpPr>
          <p:nvPr/>
        </p:nvSpPr>
        <p:spPr bwMode="auto">
          <a:xfrm>
            <a:off x="652513" y="735546"/>
            <a:ext cx="8144608" cy="2694788"/>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en-US" altLang="zh-CN" b="1" dirty="0" smtClean="0">
                <a:latin typeface="宋体" pitchFamily="2" charset="-122"/>
                <a:ea typeface="宋体" pitchFamily="2" charset="-122"/>
              </a:rPr>
              <a:t>1.</a:t>
            </a:r>
            <a:r>
              <a:rPr lang="zh-CN" altLang="en-US" b="1" dirty="0" smtClean="0"/>
              <a:t>什么是快速原型法</a:t>
            </a:r>
            <a:endParaRPr lang="en-US" altLang="zh-CN" b="1" dirty="0" smtClean="0">
              <a:latin typeface="宋体" pitchFamily="2" charset="-122"/>
              <a:ea typeface="宋体" pitchFamily="2" charset="-122"/>
            </a:endParaRPr>
          </a:p>
          <a:p>
            <a:pPr algn="l"/>
            <a:r>
              <a:rPr lang="zh-CN" altLang="en-US" dirty="0" smtClean="0"/>
              <a:t>快速原型法是针对结构化生命周期法的问题提出的一种新的系统开发方法。</a:t>
            </a:r>
            <a:endParaRPr lang="en-US" altLang="zh-CN" dirty="0" smtClean="0"/>
          </a:p>
          <a:p>
            <a:pPr algn="l"/>
            <a:r>
              <a:rPr lang="zh-CN" altLang="en-US" dirty="0" smtClean="0"/>
              <a:t>它的</a:t>
            </a:r>
            <a:r>
              <a:rPr lang="zh-CN" altLang="en-US" b="1" dirty="0" smtClean="0">
                <a:solidFill>
                  <a:srgbClr val="C00000"/>
                </a:solidFill>
              </a:rPr>
              <a:t>主要思想</a:t>
            </a:r>
            <a:r>
              <a:rPr lang="zh-CN" altLang="en-US" dirty="0" smtClean="0"/>
              <a:t>是：首先建立一个能反映用户主要需求的原型，让用户实际看见新系统的概貌，以便判断哪些功能是符合要求的，哪些是需要改进的，然后将原型反复改进，最终建立完全符合用户要求的新系统。</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849040"/>
            <a:ext cx="8144608" cy="1519338"/>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20000"/>
              </a:lnSpc>
              <a:spcBef>
                <a:spcPts val="0"/>
              </a:spcBef>
            </a:pPr>
            <a:r>
              <a:rPr lang="zh-CN" altLang="en-US" dirty="0" smtClean="0"/>
              <a:t>系统开发人员首先与用户一起定义用户需求，并开发出一个基本原型，该原型主要考虑怎样才能全面反映用户的需求，然后双方再一起共同评价这个原型，并决定该原型是否满足用户要求或者进一步修改。</a:t>
            </a:r>
            <a:endParaRPr lang="en-US" altLang="zh-CN" dirty="0" smtClean="0"/>
          </a:p>
          <a:p>
            <a:pPr algn="l">
              <a:lnSpc>
                <a:spcPct val="120000"/>
              </a:lnSpc>
              <a:spcBef>
                <a:spcPts val="0"/>
              </a:spcBef>
            </a:pPr>
            <a:r>
              <a:rPr lang="zh-CN" altLang="en-US" b="1" dirty="0" smtClean="0"/>
              <a:t>举例</a:t>
            </a:r>
            <a:r>
              <a:rPr lang="zh-CN" altLang="en-US" dirty="0" smtClean="0"/>
              <a:t>：</a:t>
            </a:r>
            <a:endParaRPr lang="en-US" altLang="zh-CN" dirty="0" smtClean="0"/>
          </a:p>
        </p:txBody>
      </p:sp>
      <p:pic>
        <p:nvPicPr>
          <p:cNvPr id="6" name="图片 5" descr="15.BMP"/>
          <p:cNvPicPr>
            <a:picLocks noChangeAspect="1"/>
          </p:cNvPicPr>
          <p:nvPr/>
        </p:nvPicPr>
        <p:blipFill>
          <a:blip r:embed="rId2" cstate="print"/>
          <a:stretch>
            <a:fillRect/>
          </a:stretch>
        </p:blipFill>
        <p:spPr>
          <a:xfrm>
            <a:off x="1857356" y="2428874"/>
            <a:ext cx="6048925" cy="2071702"/>
          </a:xfrm>
          <a:prstGeom prst="rect">
            <a:avLst/>
          </a:prstGeom>
        </p:spPr>
      </p:pic>
      <p:sp>
        <p:nvSpPr>
          <p:cNvPr id="5" name="标题 1"/>
          <p:cNvSpPr>
            <a:spLocks noGrp="1"/>
          </p:cNvSpPr>
          <p:nvPr>
            <p:ph type="title"/>
          </p:nvPr>
        </p:nvSpPr>
        <p:spPr>
          <a:xfrm>
            <a:off x="232997" y="0"/>
            <a:ext cx="8686800" cy="815579"/>
          </a:xfrm>
        </p:spPr>
        <p:txBody>
          <a:bodyPr/>
          <a:lstStyle/>
          <a:p>
            <a:r>
              <a:rPr lang="zh-CN" altLang="en-US" sz="3600" dirty="0" smtClean="0">
                <a:latin typeface="宋体" pitchFamily="2" charset="-122"/>
                <a:ea typeface="宋体" pitchFamily="2" charset="-122"/>
              </a:rPr>
              <a:t>二、快速原型法</a:t>
            </a:r>
            <a:endParaRPr lang="zh-CN" altLang="en-US"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724300"/>
            <a:ext cx="8144608" cy="48059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zh-CN" altLang="en-US" b="1" dirty="0" smtClean="0"/>
              <a:t>原型系统的建立过程</a:t>
            </a:r>
            <a:r>
              <a:rPr lang="zh-CN" altLang="en-US" dirty="0" smtClean="0"/>
              <a:t>：</a:t>
            </a:r>
            <a:endParaRPr lang="zh-CN" altLang="en-US" dirty="0"/>
          </a:p>
        </p:txBody>
      </p:sp>
      <p:pic>
        <p:nvPicPr>
          <p:cNvPr id="5" name="图片 4" descr="16.BMP"/>
          <p:cNvPicPr>
            <a:picLocks noChangeAspect="1"/>
          </p:cNvPicPr>
          <p:nvPr/>
        </p:nvPicPr>
        <p:blipFill>
          <a:blip r:embed="rId2" cstate="print"/>
          <a:stretch>
            <a:fillRect/>
          </a:stretch>
        </p:blipFill>
        <p:spPr>
          <a:xfrm>
            <a:off x="1071538" y="1438680"/>
            <a:ext cx="2790476" cy="3133334"/>
          </a:xfrm>
          <a:prstGeom prst="rect">
            <a:avLst/>
          </a:prstGeom>
        </p:spPr>
      </p:pic>
      <p:pic>
        <p:nvPicPr>
          <p:cNvPr id="7" name="图片 6" descr="17.BMP"/>
          <p:cNvPicPr>
            <a:picLocks noChangeAspect="1"/>
          </p:cNvPicPr>
          <p:nvPr/>
        </p:nvPicPr>
        <p:blipFill>
          <a:blip r:embed="rId3" cstate="print"/>
          <a:stretch>
            <a:fillRect/>
          </a:stretch>
        </p:blipFill>
        <p:spPr>
          <a:xfrm>
            <a:off x="4429124" y="1295804"/>
            <a:ext cx="3942857" cy="3266667"/>
          </a:xfrm>
          <a:prstGeom prst="rect">
            <a:avLst/>
          </a:prstGeom>
        </p:spPr>
      </p:pic>
      <p:sp>
        <p:nvSpPr>
          <p:cNvPr id="6" name="标题 1"/>
          <p:cNvSpPr>
            <a:spLocks noGrp="1"/>
          </p:cNvSpPr>
          <p:nvPr>
            <p:ph type="title"/>
          </p:nvPr>
        </p:nvSpPr>
        <p:spPr>
          <a:xfrm>
            <a:off x="232997" y="0"/>
            <a:ext cx="8686800" cy="815579"/>
          </a:xfrm>
        </p:spPr>
        <p:txBody>
          <a:bodyPr/>
          <a:lstStyle/>
          <a:p>
            <a:r>
              <a:rPr lang="zh-CN" altLang="en-US" sz="3600" dirty="0" smtClean="0">
                <a:latin typeface="宋体" pitchFamily="2" charset="-122"/>
                <a:ea typeface="宋体" pitchFamily="2" charset="-122"/>
              </a:rPr>
              <a:t>二、快速原型法</a:t>
            </a:r>
            <a:endParaRPr lang="zh-CN" altLang="en-US"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602213"/>
            <a:ext cx="8144608" cy="54035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en-US" altLang="zh-CN" b="1" dirty="0" smtClean="0">
                <a:latin typeface="宋体" pitchFamily="2" charset="-122"/>
                <a:ea typeface="宋体" pitchFamily="2" charset="-122"/>
              </a:rPr>
              <a:t>2. </a:t>
            </a:r>
            <a:r>
              <a:rPr lang="zh-CN" altLang="en-US" b="1" dirty="0" smtClean="0">
                <a:latin typeface="宋体" pitchFamily="2" charset="-122"/>
                <a:ea typeface="宋体" pitchFamily="2" charset="-122"/>
              </a:rPr>
              <a:t>快速原型法与生命周期法互补应用</a:t>
            </a:r>
            <a:endParaRPr lang="zh-CN" altLang="en-US" b="1" dirty="0">
              <a:latin typeface="宋体" pitchFamily="2" charset="-122"/>
              <a:ea typeface="宋体" pitchFamily="2" charset="-122"/>
            </a:endParaRPr>
          </a:p>
        </p:txBody>
      </p:sp>
      <p:sp>
        <p:nvSpPr>
          <p:cNvPr id="3" name="TextBox 10"/>
          <p:cNvSpPr txBox="1">
            <a:spLocks noChangeArrowheads="1"/>
          </p:cNvSpPr>
          <p:nvPr/>
        </p:nvSpPr>
        <p:spPr bwMode="auto">
          <a:xfrm>
            <a:off x="642910" y="1173717"/>
            <a:ext cx="8144608" cy="3125675"/>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dirty="0" smtClean="0"/>
              <a:t>快速原型法用于</a:t>
            </a:r>
            <a:r>
              <a:rPr lang="en-US" dirty="0" smtClean="0"/>
              <a:t>MIS</a:t>
            </a:r>
            <a:r>
              <a:rPr lang="zh-CN" altLang="en-US" dirty="0" smtClean="0"/>
              <a:t>开发有两种情况：</a:t>
            </a:r>
            <a:endParaRPr lang="en-US" altLang="zh-CN" dirty="0" smtClean="0"/>
          </a:p>
          <a:p>
            <a:pPr algn="l">
              <a:lnSpc>
                <a:spcPct val="150000"/>
              </a:lnSpc>
              <a:spcBef>
                <a:spcPts val="0"/>
              </a:spcBef>
              <a:buFont typeface="Wingdings" pitchFamily="2" charset="2"/>
              <a:buChar char="Ø"/>
            </a:pPr>
            <a:r>
              <a:rPr lang="zh-CN" altLang="en-US" dirty="0" smtClean="0"/>
              <a:t>仅代替生命周期法的某一个或几个阶段；</a:t>
            </a:r>
            <a:endParaRPr lang="en-US" altLang="zh-CN" dirty="0" smtClean="0"/>
          </a:p>
          <a:p>
            <a:pPr algn="l">
              <a:lnSpc>
                <a:spcPct val="150000"/>
              </a:lnSpc>
              <a:spcBef>
                <a:spcPts val="0"/>
              </a:spcBef>
              <a:buFont typeface="Wingdings" pitchFamily="2" charset="2"/>
              <a:buChar char="Ø"/>
            </a:pPr>
            <a:r>
              <a:rPr lang="zh-CN" altLang="en-US" dirty="0" smtClean="0"/>
              <a:t>承担工程的全部任务。</a:t>
            </a:r>
            <a:endParaRPr lang="en-US" altLang="zh-CN" dirty="0" smtClean="0"/>
          </a:p>
          <a:p>
            <a:pPr algn="l">
              <a:lnSpc>
                <a:spcPct val="120000"/>
              </a:lnSpc>
              <a:spcBef>
                <a:spcPts val="0"/>
              </a:spcBef>
            </a:pPr>
            <a:r>
              <a:rPr lang="zh-CN" altLang="en-US" sz="1800" dirty="0" smtClean="0">
                <a:latin typeface="宋体" pitchFamily="2" charset="-122"/>
                <a:ea typeface="宋体" pitchFamily="2" charset="-122"/>
              </a:rPr>
              <a:t>由于原型的特点，该方法每次反复都要花费人力、物力，成本比较高，所以实际运用中，人们多采用</a:t>
            </a:r>
            <a:r>
              <a:rPr lang="zh-CN" altLang="en-US" sz="1800" b="1" dirty="0" smtClean="0">
                <a:solidFill>
                  <a:srgbClr val="C00000"/>
                </a:solidFill>
                <a:latin typeface="宋体" pitchFamily="2" charset="-122"/>
                <a:ea typeface="宋体" pitchFamily="2" charset="-122"/>
              </a:rPr>
              <a:t>将结构化生命周期法与原型法结合的办法</a:t>
            </a:r>
            <a:r>
              <a:rPr lang="zh-CN" altLang="en-US" sz="1800" dirty="0" smtClean="0">
                <a:latin typeface="宋体" pitchFamily="2" charset="-122"/>
                <a:ea typeface="宋体" pitchFamily="2" charset="-122"/>
              </a:rPr>
              <a:t>，利用原型的优势，在系统生命周期的某个阶段或部分功能的实现上应用。</a:t>
            </a:r>
            <a:endParaRPr lang="en-US" altLang="zh-CN" sz="1800" dirty="0" smtClean="0">
              <a:latin typeface="宋体" pitchFamily="2" charset="-122"/>
              <a:ea typeface="宋体" pitchFamily="2" charset="-122"/>
            </a:endParaRPr>
          </a:p>
          <a:p>
            <a:pPr algn="l">
              <a:lnSpc>
                <a:spcPct val="120000"/>
              </a:lnSpc>
              <a:spcBef>
                <a:spcPts val="0"/>
              </a:spcBef>
            </a:pPr>
            <a:r>
              <a:rPr lang="zh-CN" altLang="en-US" sz="1800" dirty="0" smtClean="0">
                <a:latin typeface="宋体" pitchFamily="2" charset="-122"/>
                <a:ea typeface="宋体" pitchFamily="2" charset="-122"/>
              </a:rPr>
              <a:t>实践证明，在</a:t>
            </a:r>
            <a:r>
              <a:rPr lang="zh-CN" altLang="en-US" sz="1800" b="1" dirty="0" smtClean="0">
                <a:solidFill>
                  <a:srgbClr val="C00000"/>
                </a:solidFill>
                <a:latin typeface="宋体" pitchFamily="2" charset="-122"/>
                <a:ea typeface="宋体" pitchFamily="2" charset="-122"/>
              </a:rPr>
              <a:t>系统分析阶段</a:t>
            </a:r>
            <a:r>
              <a:rPr lang="zh-CN" altLang="en-US" sz="1800" dirty="0" smtClean="0">
                <a:latin typeface="宋体" pitchFamily="2" charset="-122"/>
                <a:ea typeface="宋体" pitchFamily="2" charset="-122"/>
              </a:rPr>
              <a:t>有必要建立原型系统，以进一步确认、修改对系统的需求描述。</a:t>
            </a:r>
            <a:endParaRPr lang="zh-CN" altLang="en-US" sz="1800" dirty="0">
              <a:latin typeface="宋体" pitchFamily="2" charset="-122"/>
              <a:ea typeface="宋体" pitchFamily="2" charset="-122"/>
            </a:endParaRPr>
          </a:p>
        </p:txBody>
      </p:sp>
      <p:sp>
        <p:nvSpPr>
          <p:cNvPr id="5" name="标题 1"/>
          <p:cNvSpPr>
            <a:spLocks noGrp="1"/>
          </p:cNvSpPr>
          <p:nvPr>
            <p:ph type="title"/>
          </p:nvPr>
        </p:nvSpPr>
        <p:spPr>
          <a:xfrm>
            <a:off x="232997" y="0"/>
            <a:ext cx="8686800" cy="815579"/>
          </a:xfrm>
        </p:spPr>
        <p:txBody>
          <a:bodyPr/>
          <a:lstStyle/>
          <a:p>
            <a:r>
              <a:rPr lang="zh-CN" altLang="en-US" sz="3600" dirty="0" smtClean="0">
                <a:latin typeface="宋体" pitchFamily="2" charset="-122"/>
                <a:ea typeface="宋体" pitchFamily="2" charset="-122"/>
              </a:rPr>
              <a:t>二、快速原型法</a:t>
            </a:r>
            <a:endParaRPr lang="zh-CN" altLang="en-US" sz="3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p:cNvSpPr txBox="1">
            <a:spLocks noChangeArrowheads="1"/>
          </p:cNvSpPr>
          <p:nvPr/>
        </p:nvSpPr>
        <p:spPr bwMode="auto">
          <a:xfrm>
            <a:off x="652513" y="709422"/>
            <a:ext cx="8144608" cy="54035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50000"/>
              </a:lnSpc>
              <a:spcBef>
                <a:spcPts val="0"/>
              </a:spcBef>
            </a:pPr>
            <a:r>
              <a:rPr lang="zh-CN" altLang="en-US" b="1" dirty="0" smtClean="0">
                <a:solidFill>
                  <a:srgbClr val="C00000"/>
                </a:solidFill>
              </a:rPr>
              <a:t>系统分析阶段</a:t>
            </a:r>
            <a:r>
              <a:rPr lang="zh-CN" altLang="en-US" b="1" dirty="0" smtClean="0"/>
              <a:t>使用原型法的工作流程：</a:t>
            </a:r>
            <a:endParaRPr lang="zh-CN" altLang="en-US" b="1" dirty="0"/>
          </a:p>
        </p:txBody>
      </p:sp>
      <p:pic>
        <p:nvPicPr>
          <p:cNvPr id="6" name="图片 5" descr="18.BMP"/>
          <p:cNvPicPr>
            <a:picLocks noChangeAspect="1"/>
          </p:cNvPicPr>
          <p:nvPr/>
        </p:nvPicPr>
        <p:blipFill>
          <a:blip r:embed="rId2" cstate="print"/>
          <a:stretch>
            <a:fillRect/>
          </a:stretch>
        </p:blipFill>
        <p:spPr>
          <a:xfrm>
            <a:off x="2143108" y="1423802"/>
            <a:ext cx="4814616" cy="3219650"/>
          </a:xfrm>
          <a:prstGeom prst="rect">
            <a:avLst/>
          </a:prstGeom>
        </p:spPr>
      </p:pic>
      <p:sp>
        <p:nvSpPr>
          <p:cNvPr id="5" name="标题 1"/>
          <p:cNvSpPr>
            <a:spLocks noGrp="1"/>
          </p:cNvSpPr>
          <p:nvPr>
            <p:ph type="title"/>
          </p:nvPr>
        </p:nvSpPr>
        <p:spPr>
          <a:xfrm>
            <a:off x="232997" y="0"/>
            <a:ext cx="8686800" cy="815579"/>
          </a:xfrm>
        </p:spPr>
        <p:txBody>
          <a:bodyPr/>
          <a:lstStyle/>
          <a:p>
            <a:r>
              <a:rPr lang="zh-CN" altLang="en-US" sz="3600" dirty="0" smtClean="0">
                <a:latin typeface="宋体" pitchFamily="2" charset="-122"/>
                <a:ea typeface="宋体" pitchFamily="2" charset="-122"/>
              </a:rPr>
              <a:t>二、快速原型法</a:t>
            </a:r>
            <a:endParaRPr lang="zh-CN" altLang="en-US" sz="3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eaLnBrk="1" hangingPunct="1"/>
            <a:r>
              <a:rPr lang="zh-CN" altLang="en-US" sz="3700" dirty="0" smtClean="0">
                <a:ea typeface="华文新魏" pitchFamily="2" charset="-122"/>
              </a:rPr>
              <a:t>知识结构</a:t>
            </a:r>
            <a:endParaRPr lang="en-US" altLang="zh-CN" dirty="0" smtClean="0">
              <a:ea typeface="华文新魏" pitchFamily="2" charset="-122"/>
            </a:endParaRPr>
          </a:p>
        </p:txBody>
      </p:sp>
      <p:sp>
        <p:nvSpPr>
          <p:cNvPr id="5123" name="TextBox 10"/>
          <p:cNvSpPr txBox="1">
            <a:spLocks noChangeArrowheads="1"/>
          </p:cNvSpPr>
          <p:nvPr/>
        </p:nvSpPr>
        <p:spPr bwMode="auto">
          <a:xfrm>
            <a:off x="652513" y="580046"/>
            <a:ext cx="8144608" cy="4079782"/>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b="1" dirty="0" smtClean="0">
                <a:latin typeface="宋体" pitchFamily="2" charset="-122"/>
                <a:ea typeface="宋体" pitchFamily="2" charset="-122"/>
              </a:rPr>
              <a:t>一、结构化生命周期法</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管理信息系统的生命周期</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结构化系统开发的基本思想</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3.</a:t>
            </a:r>
            <a:r>
              <a:rPr lang="zh-CN" altLang="en-US" b="1" dirty="0" smtClean="0">
                <a:latin typeface="宋体" pitchFamily="2" charset="-122"/>
                <a:ea typeface="宋体" pitchFamily="2" charset="-122"/>
              </a:rPr>
              <a:t>结构化生命周期法</a:t>
            </a:r>
            <a:endParaRPr lang="en-US" altLang="zh-CN" b="1" dirty="0" smtClean="0">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二、快速原型法</a:t>
            </a:r>
            <a:endParaRPr lang="en-US" altLang="zh-CN" b="1" dirty="0" smtClean="0">
              <a:solidFill>
                <a:schemeClr val="tx1"/>
              </a:solidFill>
              <a:latin typeface="宋体" pitchFamily="2" charset="-122"/>
              <a:ea typeface="宋体" pitchFamily="2" charset="-122"/>
            </a:endParaRPr>
          </a:p>
          <a:p>
            <a:pPr algn="l">
              <a:lnSpc>
                <a:spcPct val="150000"/>
              </a:lnSpc>
              <a:spcBef>
                <a:spcPts val="0"/>
              </a:spcBef>
            </a:pPr>
            <a:r>
              <a:rPr lang="zh-CN" altLang="en-US" b="1" dirty="0" smtClean="0">
                <a:solidFill>
                  <a:srgbClr val="C00000"/>
                </a:solidFill>
                <a:latin typeface="宋体" pitchFamily="2" charset="-122"/>
                <a:ea typeface="宋体" pitchFamily="2" charset="-122"/>
              </a:rPr>
              <a:t>三、其他系统建设方法</a:t>
            </a:r>
            <a:endParaRPr lang="en-US" altLang="zh-CN" b="1" dirty="0" smtClean="0">
              <a:solidFill>
                <a:srgbClr val="C00000"/>
              </a:solidFill>
              <a:latin typeface="宋体" pitchFamily="2" charset="-122"/>
              <a:ea typeface="宋体" pitchFamily="2" charset="-122"/>
            </a:endParaRPr>
          </a:p>
          <a:p>
            <a:pPr lvl="2" algn="l">
              <a:spcBef>
                <a:spcPts val="0"/>
              </a:spcBef>
            </a:pPr>
            <a:r>
              <a:rPr lang="en-US" altLang="zh-CN" b="1" dirty="0" smtClean="0">
                <a:solidFill>
                  <a:srgbClr val="C00000"/>
                </a:solidFill>
                <a:latin typeface="宋体" pitchFamily="2" charset="-122"/>
                <a:ea typeface="宋体" pitchFamily="2" charset="-122"/>
              </a:rPr>
              <a:t>1.</a:t>
            </a:r>
            <a:r>
              <a:rPr lang="zh-CN" altLang="en-US" b="1" dirty="0" smtClean="0">
                <a:solidFill>
                  <a:srgbClr val="C00000"/>
                </a:solidFill>
              </a:rPr>
              <a:t>计算机辅助软件工程</a:t>
            </a:r>
            <a:r>
              <a:rPr lang="en-US" altLang="zh-CN" b="1" dirty="0" smtClean="0">
                <a:solidFill>
                  <a:srgbClr val="C00000"/>
                </a:solidFill>
              </a:rPr>
              <a:t>CASE</a:t>
            </a:r>
          </a:p>
          <a:p>
            <a:pPr lvl="2" algn="l">
              <a:spcBef>
                <a:spcPts val="0"/>
              </a:spcBef>
            </a:pPr>
            <a:r>
              <a:rPr lang="en-US" altLang="zh-CN" b="1" dirty="0" smtClean="0">
                <a:solidFill>
                  <a:srgbClr val="C00000"/>
                </a:solidFill>
                <a:latin typeface="宋体" pitchFamily="2" charset="-122"/>
                <a:ea typeface="宋体" pitchFamily="2" charset="-122"/>
              </a:rPr>
              <a:t>2.</a:t>
            </a:r>
            <a:r>
              <a:rPr lang="zh-CN" altLang="en-US" b="1" dirty="0" smtClean="0">
                <a:solidFill>
                  <a:srgbClr val="C00000"/>
                </a:solidFill>
              </a:rPr>
              <a:t>面向对象的系统建设方法</a:t>
            </a:r>
            <a:endParaRPr lang="en-US" altLang="zh-CN" b="1" dirty="0" smtClean="0">
              <a:solidFill>
                <a:srgbClr val="C00000"/>
              </a:solidFill>
            </a:endParaRPr>
          </a:p>
          <a:p>
            <a:pPr algn="l">
              <a:lnSpc>
                <a:spcPct val="150000"/>
              </a:lnSpc>
              <a:spcBef>
                <a:spcPts val="0"/>
              </a:spcBef>
            </a:pPr>
            <a:r>
              <a:rPr lang="zh-CN" altLang="en-US" b="1" dirty="0" smtClean="0">
                <a:latin typeface="宋体" pitchFamily="2" charset="-122"/>
                <a:ea typeface="宋体" pitchFamily="2" charset="-122"/>
              </a:rPr>
              <a:t>四、管理信息系统的开发方式</a:t>
            </a:r>
            <a:endParaRPr lang="zh-CN" altLang="zh-CN" b="1" dirty="0">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4" name="图片 3" descr="07FBC307F6ADA18C0AAD6E47EFEAA5D7.png"/>
          <p:cNvPicPr>
            <a:picLocks noChangeAspect="1"/>
          </p:cNvPicPr>
          <p:nvPr/>
        </p:nvPicPr>
        <p:blipFill>
          <a:blip r:embed="rId2" cstate="print"/>
          <a:stretch>
            <a:fillRect/>
          </a:stretch>
        </p:blipFill>
        <p:spPr>
          <a:xfrm>
            <a:off x="6572264" y="2571750"/>
            <a:ext cx="1928826" cy="1928826"/>
          </a:xfrm>
          <a:prstGeom prst="rect">
            <a:avLst/>
          </a:prstGeom>
        </p:spPr>
      </p:pic>
    </p:spTree>
    <p:extLst>
      <p:ext uri="{BB962C8B-B14F-4D97-AF65-F5344CB8AC3E}">
        <p14:creationId xmlns="" xmlns:p14="http://schemas.microsoft.com/office/powerpoint/2010/main" val="5367710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3714744" y="2071684"/>
            <a:ext cx="4149868" cy="3000396"/>
            <a:chOff x="2649538" y="2330450"/>
            <a:chExt cx="3782554" cy="3679825"/>
          </a:xfrm>
        </p:grpSpPr>
        <p:sp>
          <p:nvSpPr>
            <p:cNvPr id="5" name="Freeform 8"/>
            <p:cNvSpPr>
              <a:spLocks/>
            </p:cNvSpPr>
            <p:nvPr/>
          </p:nvSpPr>
          <p:spPr bwMode="auto">
            <a:xfrm>
              <a:off x="5141913" y="3008313"/>
              <a:ext cx="1284287" cy="1766887"/>
            </a:xfrm>
            <a:custGeom>
              <a:avLst/>
              <a:gdLst>
                <a:gd name="T0" fmla="*/ 550 w 809"/>
                <a:gd name="T1" fmla="*/ 1113 h 1113"/>
                <a:gd name="T2" fmla="*/ 809 w 809"/>
                <a:gd name="T3" fmla="*/ 613 h 1113"/>
                <a:gd name="T4" fmla="*/ 210 w 809"/>
                <a:gd name="T5" fmla="*/ 0 h 1113"/>
                <a:gd name="T6" fmla="*/ 238 w 809"/>
                <a:gd name="T7" fmla="*/ 186 h 1113"/>
                <a:gd name="T8" fmla="*/ 0 w 809"/>
                <a:gd name="T9" fmla="*/ 671 h 1113"/>
                <a:gd name="T10" fmla="*/ 550 w 809"/>
                <a:gd name="T11" fmla="*/ 1113 h 1113"/>
              </a:gdLst>
              <a:ahLst/>
              <a:cxnLst>
                <a:cxn ang="0">
                  <a:pos x="T0" y="T1"/>
                </a:cxn>
                <a:cxn ang="0">
                  <a:pos x="T2" y="T3"/>
                </a:cxn>
                <a:cxn ang="0">
                  <a:pos x="T4" y="T5"/>
                </a:cxn>
                <a:cxn ang="0">
                  <a:pos x="T6" y="T7"/>
                </a:cxn>
                <a:cxn ang="0">
                  <a:pos x="T8" y="T9"/>
                </a:cxn>
                <a:cxn ang="0">
                  <a:pos x="T10" y="T11"/>
                </a:cxn>
              </a:cxnLst>
              <a:rect l="0" t="0" r="r" b="b"/>
              <a:pathLst>
                <a:path w="809" h="1113">
                  <a:moveTo>
                    <a:pt x="550" y="1113"/>
                  </a:moveTo>
                  <a:cubicBezTo>
                    <a:pt x="707" y="1002"/>
                    <a:pt x="809" y="819"/>
                    <a:pt x="809" y="613"/>
                  </a:cubicBezTo>
                  <a:cubicBezTo>
                    <a:pt x="809" y="279"/>
                    <a:pt x="542" y="8"/>
                    <a:pt x="210" y="0"/>
                  </a:cubicBezTo>
                  <a:cubicBezTo>
                    <a:pt x="229" y="59"/>
                    <a:pt x="238" y="121"/>
                    <a:pt x="238" y="186"/>
                  </a:cubicBezTo>
                  <a:cubicBezTo>
                    <a:pt x="238" y="383"/>
                    <a:pt x="145" y="559"/>
                    <a:pt x="0" y="671"/>
                  </a:cubicBezTo>
                  <a:cubicBezTo>
                    <a:pt x="262" y="687"/>
                    <a:pt x="480" y="869"/>
                    <a:pt x="550" y="1113"/>
                  </a:cubicBezTo>
                </a:path>
              </a:pathLst>
            </a:custGeom>
            <a:gradFill>
              <a:gsLst>
                <a:gs pos="33000">
                  <a:srgbClr val="F68426"/>
                </a:gs>
                <a:gs pos="100000">
                  <a:srgbClr val="F68426">
                    <a:lumMod val="75000"/>
                  </a:srgbClr>
                </a:gs>
              </a:gsLst>
              <a:lin ang="5400000" scaled="0"/>
            </a:gradFill>
            <a:ln w="3175" cap="flat" cmpd="sng" algn="ctr">
              <a:solidFill>
                <a:srgbClr val="F68426">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Freeform 10"/>
            <p:cNvSpPr>
              <a:spLocks/>
            </p:cNvSpPr>
            <p:nvPr/>
          </p:nvSpPr>
          <p:spPr bwMode="auto">
            <a:xfrm>
              <a:off x="4537075" y="4067175"/>
              <a:ext cx="1487488" cy="879475"/>
            </a:xfrm>
            <a:custGeom>
              <a:avLst/>
              <a:gdLst>
                <a:gd name="T0" fmla="*/ 0 w 937"/>
                <a:gd name="T1" fmla="*/ 127 h 554"/>
                <a:gd name="T2" fmla="*/ 1 w 937"/>
                <a:gd name="T3" fmla="*/ 129 h 554"/>
                <a:gd name="T4" fmla="*/ 208 w 937"/>
                <a:gd name="T5" fmla="*/ 425 h 554"/>
                <a:gd name="T6" fmla="*/ 584 w 937"/>
                <a:gd name="T7" fmla="*/ 554 h 554"/>
                <a:gd name="T8" fmla="*/ 937 w 937"/>
                <a:gd name="T9" fmla="*/ 442 h 554"/>
                <a:gd name="T10" fmla="*/ 387 w 937"/>
                <a:gd name="T11" fmla="*/ 0 h 554"/>
                <a:gd name="T12" fmla="*/ 14 w 937"/>
                <a:gd name="T13" fmla="*/ 127 h 554"/>
                <a:gd name="T14" fmla="*/ 0 w 937"/>
                <a:gd name="T15" fmla="*/ 127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7" h="554">
                  <a:moveTo>
                    <a:pt x="0" y="127"/>
                  </a:moveTo>
                  <a:cubicBezTo>
                    <a:pt x="0" y="128"/>
                    <a:pt x="0" y="128"/>
                    <a:pt x="1" y="129"/>
                  </a:cubicBezTo>
                  <a:cubicBezTo>
                    <a:pt x="97" y="203"/>
                    <a:pt x="170" y="306"/>
                    <a:pt x="208" y="425"/>
                  </a:cubicBezTo>
                  <a:cubicBezTo>
                    <a:pt x="312" y="506"/>
                    <a:pt x="442" y="554"/>
                    <a:pt x="584" y="554"/>
                  </a:cubicBezTo>
                  <a:cubicBezTo>
                    <a:pt x="716" y="554"/>
                    <a:pt x="838" y="513"/>
                    <a:pt x="937" y="442"/>
                  </a:cubicBezTo>
                  <a:cubicBezTo>
                    <a:pt x="867" y="198"/>
                    <a:pt x="649" y="16"/>
                    <a:pt x="387" y="0"/>
                  </a:cubicBezTo>
                  <a:cubicBezTo>
                    <a:pt x="283" y="80"/>
                    <a:pt x="154" y="127"/>
                    <a:pt x="14" y="127"/>
                  </a:cubicBezTo>
                  <a:cubicBezTo>
                    <a:pt x="9" y="127"/>
                    <a:pt x="5" y="127"/>
                    <a:pt x="0" y="127"/>
                  </a:cubicBezTo>
                </a:path>
              </a:pathLst>
            </a:custGeom>
            <a:solidFill>
              <a:srgbClr val="F68426">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Freeform 11"/>
            <p:cNvSpPr>
              <a:spLocks/>
            </p:cNvSpPr>
            <p:nvPr/>
          </p:nvSpPr>
          <p:spPr bwMode="auto">
            <a:xfrm>
              <a:off x="4535488" y="4268788"/>
              <a:ext cx="3175" cy="3175"/>
            </a:xfrm>
            <a:custGeom>
              <a:avLst/>
              <a:gdLst>
                <a:gd name="T0" fmla="*/ 0 w 2"/>
                <a:gd name="T1" fmla="*/ 0 h 2"/>
                <a:gd name="T2" fmla="*/ 2 w 2"/>
                <a:gd name="T3" fmla="*/ 2 h 2"/>
                <a:gd name="T4" fmla="*/ 1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1" y="1"/>
                    <a:pt x="1" y="1"/>
                    <a:pt x="2" y="2"/>
                  </a:cubicBezTo>
                  <a:cubicBezTo>
                    <a:pt x="1" y="1"/>
                    <a:pt x="1" y="1"/>
                    <a:pt x="1" y="0"/>
                  </a:cubicBezTo>
                  <a:cubicBezTo>
                    <a:pt x="1" y="0"/>
                    <a:pt x="0" y="0"/>
                    <a:pt x="0" y="0"/>
                  </a:cubicBezTo>
                </a:path>
              </a:pathLst>
            </a:custGeom>
            <a:solidFill>
              <a:srgbClr val="F68426">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Freeform 13"/>
            <p:cNvSpPr>
              <a:spLocks/>
            </p:cNvSpPr>
            <p:nvPr/>
          </p:nvSpPr>
          <p:spPr bwMode="auto">
            <a:xfrm>
              <a:off x="4516438" y="4741863"/>
              <a:ext cx="1546225" cy="1268412"/>
            </a:xfrm>
            <a:custGeom>
              <a:avLst/>
              <a:gdLst>
                <a:gd name="T0" fmla="*/ 0 w 974"/>
                <a:gd name="T1" fmla="*/ 680 h 799"/>
                <a:gd name="T2" fmla="*/ 362 w 974"/>
                <a:gd name="T3" fmla="*/ 799 h 799"/>
                <a:gd name="T4" fmla="*/ 974 w 974"/>
                <a:gd name="T5" fmla="*/ 187 h 799"/>
                <a:gd name="T6" fmla="*/ 950 w 974"/>
                <a:gd name="T7" fmla="*/ 17 h 799"/>
                <a:gd name="T8" fmla="*/ 597 w 974"/>
                <a:gd name="T9" fmla="*/ 129 h 799"/>
                <a:gd name="T10" fmla="*/ 221 w 974"/>
                <a:gd name="T11" fmla="*/ 0 h 799"/>
                <a:gd name="T12" fmla="*/ 250 w 974"/>
                <a:gd name="T13" fmla="*/ 187 h 799"/>
                <a:gd name="T14" fmla="*/ 0 w 974"/>
                <a:gd name="T15" fmla="*/ 680 h 7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4" h="799">
                  <a:moveTo>
                    <a:pt x="0" y="680"/>
                  </a:moveTo>
                  <a:cubicBezTo>
                    <a:pt x="101" y="755"/>
                    <a:pt x="227" y="799"/>
                    <a:pt x="362" y="799"/>
                  </a:cubicBezTo>
                  <a:cubicBezTo>
                    <a:pt x="700" y="799"/>
                    <a:pt x="974" y="525"/>
                    <a:pt x="974" y="187"/>
                  </a:cubicBezTo>
                  <a:cubicBezTo>
                    <a:pt x="974" y="128"/>
                    <a:pt x="966" y="71"/>
                    <a:pt x="950" y="17"/>
                  </a:cubicBezTo>
                  <a:cubicBezTo>
                    <a:pt x="851" y="88"/>
                    <a:pt x="729" y="129"/>
                    <a:pt x="597" y="129"/>
                  </a:cubicBezTo>
                  <a:cubicBezTo>
                    <a:pt x="455" y="129"/>
                    <a:pt x="325" y="81"/>
                    <a:pt x="221" y="0"/>
                  </a:cubicBezTo>
                  <a:cubicBezTo>
                    <a:pt x="239" y="59"/>
                    <a:pt x="250" y="122"/>
                    <a:pt x="250" y="187"/>
                  </a:cubicBezTo>
                  <a:cubicBezTo>
                    <a:pt x="250" y="389"/>
                    <a:pt x="151" y="569"/>
                    <a:pt x="0" y="680"/>
                  </a:cubicBezTo>
                </a:path>
              </a:pathLst>
            </a:custGeom>
            <a:gradFill>
              <a:gsLst>
                <a:gs pos="33000">
                  <a:srgbClr val="F68426">
                    <a:lumMod val="40000"/>
                    <a:lumOff val="60000"/>
                  </a:srgbClr>
                </a:gs>
                <a:gs pos="100000">
                  <a:srgbClr val="F68426">
                    <a:lumMod val="60000"/>
                    <a:lumOff val="40000"/>
                  </a:srgbClr>
                </a:gs>
              </a:gsLst>
              <a:lin ang="5400000" scaled="0"/>
            </a:gradFill>
            <a:ln w="3175" cap="flat" cmpd="sng" algn="ctr">
              <a:solidFill>
                <a:srgbClr val="F68426">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14"/>
            <p:cNvSpPr>
              <a:spLocks/>
            </p:cNvSpPr>
            <p:nvPr/>
          </p:nvSpPr>
          <p:spPr bwMode="auto">
            <a:xfrm>
              <a:off x="3654425" y="2330450"/>
              <a:ext cx="1833563" cy="1327150"/>
            </a:xfrm>
            <a:custGeom>
              <a:avLst/>
              <a:gdLst>
                <a:gd name="T0" fmla="*/ 565 w 1155"/>
                <a:gd name="T1" fmla="*/ 836 h 836"/>
                <a:gd name="T2" fmla="*/ 1142 w 1155"/>
                <a:gd name="T3" fmla="*/ 427 h 836"/>
                <a:gd name="T4" fmla="*/ 1155 w 1155"/>
                <a:gd name="T5" fmla="*/ 427 h 836"/>
                <a:gd name="T6" fmla="*/ 572 w 1155"/>
                <a:gd name="T7" fmla="*/ 0 h 836"/>
                <a:gd name="T8" fmla="*/ 0 w 1155"/>
                <a:gd name="T9" fmla="*/ 394 h 836"/>
                <a:gd name="T10" fmla="*/ 565 w 1155"/>
                <a:gd name="T11" fmla="*/ 836 h 836"/>
              </a:gdLst>
              <a:ahLst/>
              <a:cxnLst>
                <a:cxn ang="0">
                  <a:pos x="T0" y="T1"/>
                </a:cxn>
                <a:cxn ang="0">
                  <a:pos x="T2" y="T3"/>
                </a:cxn>
                <a:cxn ang="0">
                  <a:pos x="T4" y="T5"/>
                </a:cxn>
                <a:cxn ang="0">
                  <a:pos x="T6" y="T7"/>
                </a:cxn>
                <a:cxn ang="0">
                  <a:pos x="T8" y="T9"/>
                </a:cxn>
                <a:cxn ang="0">
                  <a:pos x="T10" y="T11"/>
                </a:cxn>
              </a:cxnLst>
              <a:rect l="0" t="0" r="r" b="b"/>
              <a:pathLst>
                <a:path w="1155" h="836">
                  <a:moveTo>
                    <a:pt x="565" y="836"/>
                  </a:moveTo>
                  <a:cubicBezTo>
                    <a:pt x="649" y="598"/>
                    <a:pt x="876" y="427"/>
                    <a:pt x="1142" y="427"/>
                  </a:cubicBezTo>
                  <a:cubicBezTo>
                    <a:pt x="1146" y="427"/>
                    <a:pt x="1151" y="427"/>
                    <a:pt x="1155" y="427"/>
                  </a:cubicBezTo>
                  <a:cubicBezTo>
                    <a:pt x="1077" y="180"/>
                    <a:pt x="845" y="0"/>
                    <a:pt x="572" y="0"/>
                  </a:cubicBezTo>
                  <a:cubicBezTo>
                    <a:pt x="311" y="0"/>
                    <a:pt x="88" y="164"/>
                    <a:pt x="0" y="394"/>
                  </a:cubicBezTo>
                  <a:cubicBezTo>
                    <a:pt x="269" y="405"/>
                    <a:pt x="493" y="588"/>
                    <a:pt x="565" y="836"/>
                  </a:cubicBezTo>
                </a:path>
              </a:pathLst>
            </a:custGeom>
            <a:gradFill>
              <a:gsLst>
                <a:gs pos="33000">
                  <a:srgbClr val="F68426">
                    <a:lumMod val="40000"/>
                    <a:lumOff val="60000"/>
                  </a:srgbClr>
                </a:gs>
                <a:gs pos="100000">
                  <a:srgbClr val="F68426">
                    <a:lumMod val="60000"/>
                    <a:lumOff val="40000"/>
                  </a:srgbClr>
                </a:gs>
              </a:gsLst>
              <a:lin ang="5400000" scaled="0"/>
            </a:gradFill>
            <a:ln w="3175" cap="flat" cmpd="sng" algn="ctr">
              <a:solidFill>
                <a:srgbClr val="F68426">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Freeform 18"/>
            <p:cNvSpPr>
              <a:spLocks/>
            </p:cNvSpPr>
            <p:nvPr/>
          </p:nvSpPr>
          <p:spPr bwMode="auto">
            <a:xfrm>
              <a:off x="4524375" y="3001963"/>
              <a:ext cx="1004888" cy="1266825"/>
            </a:xfrm>
            <a:custGeom>
              <a:avLst/>
              <a:gdLst>
                <a:gd name="T0" fmla="*/ 0 w 633"/>
                <a:gd name="T1" fmla="*/ 793 h 798"/>
                <a:gd name="T2" fmla="*/ 7 w 633"/>
                <a:gd name="T3" fmla="*/ 798 h 798"/>
                <a:gd name="T4" fmla="*/ 8 w 633"/>
                <a:gd name="T5" fmla="*/ 798 h 798"/>
                <a:gd name="T6" fmla="*/ 4 w 633"/>
                <a:gd name="T7" fmla="*/ 783 h 798"/>
                <a:gd name="T8" fmla="*/ 4 w 633"/>
                <a:gd name="T9" fmla="*/ 784 h 798"/>
                <a:gd name="T10" fmla="*/ 357 w 633"/>
                <a:gd name="T11" fmla="*/ 670 h 798"/>
                <a:gd name="T12" fmla="*/ 395 w 633"/>
                <a:gd name="T13" fmla="*/ 671 h 798"/>
                <a:gd name="T14" fmla="*/ 633 w 633"/>
                <a:gd name="T15" fmla="*/ 186 h 798"/>
                <a:gd name="T16" fmla="*/ 605 w 633"/>
                <a:gd name="T17" fmla="*/ 0 h 798"/>
                <a:gd name="T18" fmla="*/ 592 w 633"/>
                <a:gd name="T19" fmla="*/ 0 h 798"/>
                <a:gd name="T20" fmla="*/ 15 w 633"/>
                <a:gd name="T21" fmla="*/ 409 h 798"/>
                <a:gd name="T22" fmla="*/ 39 w 633"/>
                <a:gd name="T23" fmla="*/ 579 h 798"/>
                <a:gd name="T24" fmla="*/ 4 w 633"/>
                <a:gd name="T25" fmla="*/ 783 h 798"/>
                <a:gd name="T26" fmla="*/ 4 w 633"/>
                <a:gd name="T27" fmla="*/ 783 h 798"/>
                <a:gd name="T28" fmla="*/ 4 w 633"/>
                <a:gd name="T29" fmla="*/ 783 h 798"/>
                <a:gd name="T30" fmla="*/ 0 w 633"/>
                <a:gd name="T31" fmla="*/ 793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 h="798">
                  <a:moveTo>
                    <a:pt x="0" y="793"/>
                  </a:moveTo>
                  <a:cubicBezTo>
                    <a:pt x="2" y="795"/>
                    <a:pt x="5" y="796"/>
                    <a:pt x="7" y="798"/>
                  </a:cubicBezTo>
                  <a:cubicBezTo>
                    <a:pt x="7" y="798"/>
                    <a:pt x="8" y="798"/>
                    <a:pt x="8" y="798"/>
                  </a:cubicBezTo>
                  <a:cubicBezTo>
                    <a:pt x="6" y="793"/>
                    <a:pt x="5" y="788"/>
                    <a:pt x="4" y="783"/>
                  </a:cubicBezTo>
                  <a:cubicBezTo>
                    <a:pt x="4" y="783"/>
                    <a:pt x="4" y="783"/>
                    <a:pt x="4" y="784"/>
                  </a:cubicBezTo>
                  <a:cubicBezTo>
                    <a:pt x="104" y="712"/>
                    <a:pt x="226" y="670"/>
                    <a:pt x="357" y="670"/>
                  </a:cubicBezTo>
                  <a:cubicBezTo>
                    <a:pt x="370" y="670"/>
                    <a:pt x="383" y="671"/>
                    <a:pt x="395" y="671"/>
                  </a:cubicBezTo>
                  <a:cubicBezTo>
                    <a:pt x="540" y="559"/>
                    <a:pt x="633" y="383"/>
                    <a:pt x="633" y="186"/>
                  </a:cubicBezTo>
                  <a:cubicBezTo>
                    <a:pt x="633" y="121"/>
                    <a:pt x="624" y="59"/>
                    <a:pt x="605" y="0"/>
                  </a:cubicBezTo>
                  <a:cubicBezTo>
                    <a:pt x="601" y="0"/>
                    <a:pt x="596" y="0"/>
                    <a:pt x="592" y="0"/>
                  </a:cubicBezTo>
                  <a:cubicBezTo>
                    <a:pt x="326" y="0"/>
                    <a:pt x="99" y="171"/>
                    <a:pt x="15" y="409"/>
                  </a:cubicBezTo>
                  <a:cubicBezTo>
                    <a:pt x="30" y="463"/>
                    <a:pt x="39" y="520"/>
                    <a:pt x="39" y="579"/>
                  </a:cubicBezTo>
                  <a:cubicBezTo>
                    <a:pt x="39" y="650"/>
                    <a:pt x="26" y="719"/>
                    <a:pt x="4" y="783"/>
                  </a:cubicBezTo>
                  <a:cubicBezTo>
                    <a:pt x="4" y="783"/>
                    <a:pt x="4" y="783"/>
                    <a:pt x="4" y="783"/>
                  </a:cubicBezTo>
                  <a:cubicBezTo>
                    <a:pt x="4" y="783"/>
                    <a:pt x="4" y="783"/>
                    <a:pt x="4" y="783"/>
                  </a:cubicBezTo>
                  <a:cubicBezTo>
                    <a:pt x="3" y="787"/>
                    <a:pt x="2" y="790"/>
                    <a:pt x="0" y="793"/>
                  </a:cubicBezTo>
                </a:path>
              </a:pathLst>
            </a:custGeom>
            <a:solidFill>
              <a:srgbClr val="F68426">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Freeform 19"/>
            <p:cNvSpPr>
              <a:spLocks/>
            </p:cNvSpPr>
            <p:nvPr/>
          </p:nvSpPr>
          <p:spPr bwMode="auto">
            <a:xfrm>
              <a:off x="4522788" y="4260850"/>
              <a:ext cx="12700" cy="7938"/>
            </a:xfrm>
            <a:custGeom>
              <a:avLst/>
              <a:gdLst>
                <a:gd name="T0" fmla="*/ 0 w 8"/>
                <a:gd name="T1" fmla="*/ 5 h 5"/>
                <a:gd name="T2" fmla="*/ 8 w 8"/>
                <a:gd name="T3" fmla="*/ 5 h 5"/>
                <a:gd name="T4" fmla="*/ 1 w 8"/>
                <a:gd name="T5" fmla="*/ 0 h 5"/>
                <a:gd name="T6" fmla="*/ 0 w 8"/>
                <a:gd name="T7" fmla="*/ 5 h 5"/>
              </a:gdLst>
              <a:ahLst/>
              <a:cxnLst>
                <a:cxn ang="0">
                  <a:pos x="T0" y="T1"/>
                </a:cxn>
                <a:cxn ang="0">
                  <a:pos x="T2" y="T3"/>
                </a:cxn>
                <a:cxn ang="0">
                  <a:pos x="T4" y="T5"/>
                </a:cxn>
                <a:cxn ang="0">
                  <a:pos x="T6" y="T7"/>
                </a:cxn>
              </a:cxnLst>
              <a:rect l="0" t="0" r="r" b="b"/>
              <a:pathLst>
                <a:path w="8" h="5">
                  <a:moveTo>
                    <a:pt x="0" y="5"/>
                  </a:moveTo>
                  <a:cubicBezTo>
                    <a:pt x="2" y="5"/>
                    <a:pt x="5" y="5"/>
                    <a:pt x="8" y="5"/>
                  </a:cubicBezTo>
                  <a:cubicBezTo>
                    <a:pt x="6" y="3"/>
                    <a:pt x="3" y="2"/>
                    <a:pt x="1" y="0"/>
                  </a:cubicBezTo>
                  <a:cubicBezTo>
                    <a:pt x="1" y="2"/>
                    <a:pt x="0" y="3"/>
                    <a:pt x="0" y="5"/>
                  </a:cubicBezTo>
                </a:path>
              </a:pathLst>
            </a:custGeom>
            <a:solidFill>
              <a:srgbClr val="F68426">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2" name="Freeform 20"/>
            <p:cNvSpPr>
              <a:spLocks/>
            </p:cNvSpPr>
            <p:nvPr/>
          </p:nvSpPr>
          <p:spPr bwMode="auto">
            <a:xfrm>
              <a:off x="4500563" y="4254500"/>
              <a:ext cx="23812" cy="14288"/>
            </a:xfrm>
            <a:custGeom>
              <a:avLst/>
              <a:gdLst>
                <a:gd name="T0" fmla="*/ 14 w 15"/>
                <a:gd name="T1" fmla="*/ 9 h 9"/>
                <a:gd name="T2" fmla="*/ 15 w 15"/>
                <a:gd name="T3" fmla="*/ 4 h 9"/>
                <a:gd name="T4" fmla="*/ 10 w 15"/>
                <a:gd name="T5" fmla="*/ 0 h 9"/>
                <a:gd name="T6" fmla="*/ 0 w 15"/>
                <a:gd name="T7" fmla="*/ 8 h 9"/>
                <a:gd name="T8" fmla="*/ 14 w 15"/>
                <a:gd name="T9" fmla="*/ 9 h 9"/>
              </a:gdLst>
              <a:ahLst/>
              <a:cxnLst>
                <a:cxn ang="0">
                  <a:pos x="T0" y="T1"/>
                </a:cxn>
                <a:cxn ang="0">
                  <a:pos x="T2" y="T3"/>
                </a:cxn>
                <a:cxn ang="0">
                  <a:pos x="T4" y="T5"/>
                </a:cxn>
                <a:cxn ang="0">
                  <a:pos x="T6" y="T7"/>
                </a:cxn>
                <a:cxn ang="0">
                  <a:pos x="T8" y="T9"/>
                </a:cxn>
              </a:cxnLst>
              <a:rect l="0" t="0" r="r" b="b"/>
              <a:pathLst>
                <a:path w="15" h="9">
                  <a:moveTo>
                    <a:pt x="14" y="9"/>
                  </a:moveTo>
                  <a:cubicBezTo>
                    <a:pt x="14" y="7"/>
                    <a:pt x="15" y="6"/>
                    <a:pt x="15" y="4"/>
                  </a:cubicBezTo>
                  <a:cubicBezTo>
                    <a:pt x="14" y="3"/>
                    <a:pt x="12" y="2"/>
                    <a:pt x="10" y="0"/>
                  </a:cubicBezTo>
                  <a:cubicBezTo>
                    <a:pt x="6" y="3"/>
                    <a:pt x="3" y="5"/>
                    <a:pt x="0" y="8"/>
                  </a:cubicBezTo>
                  <a:cubicBezTo>
                    <a:pt x="4" y="8"/>
                    <a:pt x="9" y="8"/>
                    <a:pt x="14" y="9"/>
                  </a:cubicBezTo>
                </a:path>
              </a:pathLst>
            </a:custGeom>
            <a:solidFill>
              <a:srgbClr val="F68426">
                <a:lumMod val="75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3" name="Freeform 21"/>
            <p:cNvSpPr>
              <a:spLocks/>
            </p:cNvSpPr>
            <p:nvPr/>
          </p:nvSpPr>
          <p:spPr bwMode="auto">
            <a:xfrm>
              <a:off x="2649538" y="2954338"/>
              <a:ext cx="1322387" cy="1747837"/>
            </a:xfrm>
            <a:custGeom>
              <a:avLst/>
              <a:gdLst>
                <a:gd name="T0" fmla="*/ 244 w 833"/>
                <a:gd name="T1" fmla="*/ 1101 h 1101"/>
                <a:gd name="T2" fmla="*/ 817 w 833"/>
                <a:gd name="T3" fmla="*/ 703 h 1101"/>
                <a:gd name="T4" fmla="*/ 833 w 833"/>
                <a:gd name="T5" fmla="*/ 703 h 1101"/>
                <a:gd name="T6" fmla="*/ 595 w 833"/>
                <a:gd name="T7" fmla="*/ 219 h 1101"/>
                <a:gd name="T8" fmla="*/ 635 w 833"/>
                <a:gd name="T9" fmla="*/ 0 h 1101"/>
                <a:gd name="T10" fmla="*/ 612 w 833"/>
                <a:gd name="T11" fmla="*/ 0 h 1101"/>
                <a:gd name="T12" fmla="*/ 0 w 833"/>
                <a:gd name="T13" fmla="*/ 612 h 1101"/>
                <a:gd name="T14" fmla="*/ 244 w 833"/>
                <a:gd name="T15" fmla="*/ 1101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3" h="1101">
                  <a:moveTo>
                    <a:pt x="244" y="1101"/>
                  </a:moveTo>
                  <a:cubicBezTo>
                    <a:pt x="331" y="869"/>
                    <a:pt x="555" y="703"/>
                    <a:pt x="817" y="703"/>
                  </a:cubicBezTo>
                  <a:cubicBezTo>
                    <a:pt x="823" y="703"/>
                    <a:pt x="828" y="703"/>
                    <a:pt x="833" y="703"/>
                  </a:cubicBezTo>
                  <a:cubicBezTo>
                    <a:pt x="688" y="592"/>
                    <a:pt x="595" y="416"/>
                    <a:pt x="595" y="219"/>
                  </a:cubicBezTo>
                  <a:cubicBezTo>
                    <a:pt x="595" y="142"/>
                    <a:pt x="609" y="68"/>
                    <a:pt x="635" y="0"/>
                  </a:cubicBezTo>
                  <a:cubicBezTo>
                    <a:pt x="627" y="0"/>
                    <a:pt x="620" y="0"/>
                    <a:pt x="612" y="0"/>
                  </a:cubicBezTo>
                  <a:cubicBezTo>
                    <a:pt x="274" y="0"/>
                    <a:pt x="0" y="274"/>
                    <a:pt x="0" y="612"/>
                  </a:cubicBezTo>
                  <a:cubicBezTo>
                    <a:pt x="0" y="812"/>
                    <a:pt x="96" y="989"/>
                    <a:pt x="244" y="1101"/>
                  </a:cubicBezTo>
                </a:path>
              </a:pathLst>
            </a:custGeom>
            <a:gradFill>
              <a:gsLst>
                <a:gs pos="33000">
                  <a:srgbClr val="F68426">
                    <a:lumMod val="40000"/>
                    <a:lumOff val="60000"/>
                  </a:srgbClr>
                </a:gs>
                <a:gs pos="100000">
                  <a:srgbClr val="F68426">
                    <a:lumMod val="60000"/>
                    <a:lumOff val="40000"/>
                  </a:srgbClr>
                </a:gs>
              </a:gsLst>
              <a:lin ang="5400000" scaled="0"/>
            </a:gradFill>
            <a:ln w="3175" cap="flat" cmpd="sng" algn="ctr">
              <a:solidFill>
                <a:srgbClr val="F68426">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4" name="Freeform 22"/>
            <p:cNvSpPr>
              <a:spLocks/>
            </p:cNvSpPr>
            <p:nvPr/>
          </p:nvSpPr>
          <p:spPr bwMode="auto">
            <a:xfrm>
              <a:off x="3030538" y="4065588"/>
              <a:ext cx="1470025" cy="827087"/>
            </a:xfrm>
            <a:custGeom>
              <a:avLst/>
              <a:gdLst>
                <a:gd name="T0" fmla="*/ 721 w 926"/>
                <a:gd name="T1" fmla="*/ 409 h 521"/>
                <a:gd name="T2" fmla="*/ 926 w 926"/>
                <a:gd name="T3" fmla="*/ 127 h 521"/>
                <a:gd name="T4" fmla="*/ 589 w 926"/>
                <a:gd name="T5" fmla="*/ 0 h 521"/>
                <a:gd name="T6" fmla="*/ 573 w 926"/>
                <a:gd name="T7" fmla="*/ 0 h 521"/>
                <a:gd name="T8" fmla="*/ 0 w 926"/>
                <a:gd name="T9" fmla="*/ 398 h 521"/>
                <a:gd name="T10" fmla="*/ 368 w 926"/>
                <a:gd name="T11" fmla="*/ 521 h 521"/>
                <a:gd name="T12" fmla="*/ 721 w 926"/>
                <a:gd name="T13" fmla="*/ 409 h 521"/>
              </a:gdLst>
              <a:ahLst/>
              <a:cxnLst>
                <a:cxn ang="0">
                  <a:pos x="T0" y="T1"/>
                </a:cxn>
                <a:cxn ang="0">
                  <a:pos x="T2" y="T3"/>
                </a:cxn>
                <a:cxn ang="0">
                  <a:pos x="T4" y="T5"/>
                </a:cxn>
                <a:cxn ang="0">
                  <a:pos x="T6" y="T7"/>
                </a:cxn>
                <a:cxn ang="0">
                  <a:pos x="T8" y="T9"/>
                </a:cxn>
                <a:cxn ang="0">
                  <a:pos x="T10" y="T11"/>
                </a:cxn>
                <a:cxn ang="0">
                  <a:pos x="T12" y="T13"/>
                </a:cxn>
              </a:cxnLst>
              <a:rect l="0" t="0" r="r" b="b"/>
              <a:pathLst>
                <a:path w="926" h="521">
                  <a:moveTo>
                    <a:pt x="721" y="409"/>
                  </a:moveTo>
                  <a:cubicBezTo>
                    <a:pt x="761" y="296"/>
                    <a:pt x="833" y="199"/>
                    <a:pt x="926" y="127"/>
                  </a:cubicBezTo>
                  <a:cubicBezTo>
                    <a:pt x="799" y="120"/>
                    <a:pt x="683" y="73"/>
                    <a:pt x="589" y="0"/>
                  </a:cubicBezTo>
                  <a:cubicBezTo>
                    <a:pt x="584" y="0"/>
                    <a:pt x="579" y="0"/>
                    <a:pt x="573" y="0"/>
                  </a:cubicBezTo>
                  <a:cubicBezTo>
                    <a:pt x="311" y="0"/>
                    <a:pt x="87" y="166"/>
                    <a:pt x="0" y="398"/>
                  </a:cubicBezTo>
                  <a:cubicBezTo>
                    <a:pt x="102" y="476"/>
                    <a:pt x="230" y="521"/>
                    <a:pt x="368" y="521"/>
                  </a:cubicBezTo>
                  <a:cubicBezTo>
                    <a:pt x="500" y="521"/>
                    <a:pt x="622" y="480"/>
                    <a:pt x="721" y="409"/>
                  </a:cubicBezTo>
                </a:path>
              </a:pathLst>
            </a:custGeom>
            <a:solidFill>
              <a:srgbClr val="F68426">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Freeform 23"/>
            <p:cNvSpPr>
              <a:spLocks/>
            </p:cNvSpPr>
            <p:nvPr/>
          </p:nvSpPr>
          <p:spPr bwMode="auto">
            <a:xfrm>
              <a:off x="2971800" y="4691063"/>
              <a:ext cx="1547813" cy="1312862"/>
            </a:xfrm>
            <a:custGeom>
              <a:avLst/>
              <a:gdLst>
                <a:gd name="T0" fmla="*/ 760 w 975"/>
                <a:gd name="T1" fmla="*/ 11 h 827"/>
                <a:gd name="T2" fmla="*/ 407 w 975"/>
                <a:gd name="T3" fmla="*/ 123 h 827"/>
                <a:gd name="T4" fmla="*/ 39 w 975"/>
                <a:gd name="T5" fmla="*/ 0 h 827"/>
                <a:gd name="T6" fmla="*/ 0 w 975"/>
                <a:gd name="T7" fmla="*/ 215 h 827"/>
                <a:gd name="T8" fmla="*/ 612 w 975"/>
                <a:gd name="T9" fmla="*/ 827 h 827"/>
                <a:gd name="T10" fmla="*/ 975 w 975"/>
                <a:gd name="T11" fmla="*/ 708 h 827"/>
                <a:gd name="T12" fmla="*/ 726 w 975"/>
                <a:gd name="T13" fmla="*/ 215 h 827"/>
                <a:gd name="T14" fmla="*/ 760 w 975"/>
                <a:gd name="T15" fmla="*/ 11 h 8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5" h="827">
                  <a:moveTo>
                    <a:pt x="760" y="11"/>
                  </a:moveTo>
                  <a:cubicBezTo>
                    <a:pt x="661" y="82"/>
                    <a:pt x="539" y="123"/>
                    <a:pt x="407" y="123"/>
                  </a:cubicBezTo>
                  <a:cubicBezTo>
                    <a:pt x="269" y="123"/>
                    <a:pt x="141" y="78"/>
                    <a:pt x="39" y="0"/>
                  </a:cubicBezTo>
                  <a:cubicBezTo>
                    <a:pt x="14" y="67"/>
                    <a:pt x="0" y="139"/>
                    <a:pt x="0" y="215"/>
                  </a:cubicBezTo>
                  <a:cubicBezTo>
                    <a:pt x="0" y="553"/>
                    <a:pt x="274" y="827"/>
                    <a:pt x="612" y="827"/>
                  </a:cubicBezTo>
                  <a:cubicBezTo>
                    <a:pt x="748" y="827"/>
                    <a:pt x="874" y="783"/>
                    <a:pt x="975" y="708"/>
                  </a:cubicBezTo>
                  <a:cubicBezTo>
                    <a:pt x="824" y="597"/>
                    <a:pt x="726" y="417"/>
                    <a:pt x="726" y="215"/>
                  </a:cubicBezTo>
                  <a:cubicBezTo>
                    <a:pt x="726" y="143"/>
                    <a:pt x="738" y="75"/>
                    <a:pt x="760" y="11"/>
                  </a:cubicBezTo>
                </a:path>
              </a:pathLst>
            </a:custGeom>
            <a:gradFill>
              <a:gsLst>
                <a:gs pos="33000">
                  <a:srgbClr val="F68426"/>
                </a:gs>
                <a:gs pos="100000">
                  <a:srgbClr val="F68426">
                    <a:lumMod val="75000"/>
                  </a:srgbClr>
                </a:gs>
              </a:gsLst>
              <a:lin ang="5400000" scaled="0"/>
            </a:gradFill>
            <a:ln w="3175" cap="flat" cmpd="sng" algn="ctr">
              <a:solidFill>
                <a:srgbClr val="F68426">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6" name="Freeform 24"/>
            <p:cNvSpPr>
              <a:spLocks/>
            </p:cNvSpPr>
            <p:nvPr/>
          </p:nvSpPr>
          <p:spPr bwMode="auto">
            <a:xfrm>
              <a:off x="4121150" y="4268788"/>
              <a:ext cx="792163" cy="1552575"/>
            </a:xfrm>
            <a:custGeom>
              <a:avLst/>
              <a:gdLst>
                <a:gd name="T0" fmla="*/ 34 w 499"/>
                <a:gd name="T1" fmla="*/ 281 h 978"/>
                <a:gd name="T2" fmla="*/ 0 w 499"/>
                <a:gd name="T3" fmla="*/ 485 h 978"/>
                <a:gd name="T4" fmla="*/ 249 w 499"/>
                <a:gd name="T5" fmla="*/ 978 h 978"/>
                <a:gd name="T6" fmla="*/ 499 w 499"/>
                <a:gd name="T7" fmla="*/ 485 h 978"/>
                <a:gd name="T8" fmla="*/ 470 w 499"/>
                <a:gd name="T9" fmla="*/ 298 h 978"/>
                <a:gd name="T10" fmla="*/ 263 w 499"/>
                <a:gd name="T11" fmla="*/ 2 h 978"/>
                <a:gd name="T12" fmla="*/ 261 w 499"/>
                <a:gd name="T13" fmla="*/ 0 h 978"/>
                <a:gd name="T14" fmla="*/ 253 w 499"/>
                <a:gd name="T15" fmla="*/ 0 h 978"/>
                <a:gd name="T16" fmla="*/ 34 w 499"/>
                <a:gd name="T17" fmla="*/ 281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9" h="978">
                  <a:moveTo>
                    <a:pt x="34" y="281"/>
                  </a:moveTo>
                  <a:cubicBezTo>
                    <a:pt x="12" y="345"/>
                    <a:pt x="0" y="413"/>
                    <a:pt x="0" y="485"/>
                  </a:cubicBezTo>
                  <a:cubicBezTo>
                    <a:pt x="0" y="687"/>
                    <a:pt x="98" y="867"/>
                    <a:pt x="249" y="978"/>
                  </a:cubicBezTo>
                  <a:cubicBezTo>
                    <a:pt x="400" y="867"/>
                    <a:pt x="499" y="687"/>
                    <a:pt x="499" y="485"/>
                  </a:cubicBezTo>
                  <a:cubicBezTo>
                    <a:pt x="499" y="420"/>
                    <a:pt x="488" y="357"/>
                    <a:pt x="470" y="298"/>
                  </a:cubicBezTo>
                  <a:cubicBezTo>
                    <a:pt x="374" y="223"/>
                    <a:pt x="301" y="120"/>
                    <a:pt x="263" y="2"/>
                  </a:cubicBezTo>
                  <a:cubicBezTo>
                    <a:pt x="262" y="1"/>
                    <a:pt x="262" y="1"/>
                    <a:pt x="261" y="0"/>
                  </a:cubicBezTo>
                  <a:cubicBezTo>
                    <a:pt x="258" y="0"/>
                    <a:pt x="255" y="0"/>
                    <a:pt x="253" y="0"/>
                  </a:cubicBezTo>
                  <a:cubicBezTo>
                    <a:pt x="209" y="114"/>
                    <a:pt x="132" y="211"/>
                    <a:pt x="34" y="281"/>
                  </a:cubicBezTo>
                </a:path>
              </a:pathLst>
            </a:custGeom>
            <a:solidFill>
              <a:srgbClr val="F68426">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nvGrpSpPr>
            <p:cNvPr id="4" name="组合 16"/>
            <p:cNvGrpSpPr/>
            <p:nvPr/>
          </p:nvGrpSpPr>
          <p:grpSpPr>
            <a:xfrm>
              <a:off x="3965426" y="3650721"/>
              <a:ext cx="1185863" cy="1090612"/>
              <a:chOff x="3965426" y="3650721"/>
              <a:chExt cx="1185863" cy="1090612"/>
            </a:xfrm>
            <a:solidFill>
              <a:srgbClr val="F9F9F9"/>
            </a:solidFill>
          </p:grpSpPr>
          <p:sp>
            <p:nvSpPr>
              <p:cNvPr id="24" name="Freeform 9"/>
              <p:cNvSpPr>
                <a:spLocks/>
              </p:cNvSpPr>
              <p:nvPr/>
            </p:nvSpPr>
            <p:spPr bwMode="auto">
              <a:xfrm>
                <a:off x="4538514" y="4271433"/>
                <a:ext cx="328612" cy="469900"/>
              </a:xfrm>
              <a:custGeom>
                <a:avLst/>
                <a:gdLst>
                  <a:gd name="T0" fmla="*/ 0 w 207"/>
                  <a:gd name="T1" fmla="*/ 0 h 296"/>
                  <a:gd name="T2" fmla="*/ 207 w 207"/>
                  <a:gd name="T3" fmla="*/ 296 h 296"/>
                  <a:gd name="T4" fmla="*/ 0 w 207"/>
                  <a:gd name="T5" fmla="*/ 0 h 296"/>
                </a:gdLst>
                <a:ahLst/>
                <a:cxnLst>
                  <a:cxn ang="0">
                    <a:pos x="T0" y="T1"/>
                  </a:cxn>
                  <a:cxn ang="0">
                    <a:pos x="T2" y="T3"/>
                  </a:cxn>
                  <a:cxn ang="0">
                    <a:pos x="T4" y="T5"/>
                  </a:cxn>
                </a:cxnLst>
                <a:rect l="0" t="0" r="r" b="b"/>
                <a:pathLst>
                  <a:path w="207" h="296">
                    <a:moveTo>
                      <a:pt x="0" y="0"/>
                    </a:moveTo>
                    <a:cubicBezTo>
                      <a:pt x="38" y="118"/>
                      <a:pt x="111" y="221"/>
                      <a:pt x="207" y="296"/>
                    </a:cubicBezTo>
                    <a:cubicBezTo>
                      <a:pt x="169" y="177"/>
                      <a:pt x="96" y="74"/>
                      <a:pt x="0" y="0"/>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5" name="Freeform 12"/>
              <p:cNvSpPr>
                <a:spLocks/>
              </p:cNvSpPr>
              <p:nvPr/>
            </p:nvSpPr>
            <p:spPr bwMode="auto">
              <a:xfrm>
                <a:off x="3965426" y="4065058"/>
                <a:ext cx="550863" cy="201613"/>
              </a:xfrm>
              <a:custGeom>
                <a:avLst/>
                <a:gdLst>
                  <a:gd name="T0" fmla="*/ 347 w 347"/>
                  <a:gd name="T1" fmla="*/ 119 h 127"/>
                  <a:gd name="T2" fmla="*/ 0 w 347"/>
                  <a:gd name="T3" fmla="*/ 0 h 127"/>
                  <a:gd name="T4" fmla="*/ 337 w 347"/>
                  <a:gd name="T5" fmla="*/ 127 h 127"/>
                  <a:gd name="T6" fmla="*/ 347 w 347"/>
                  <a:gd name="T7" fmla="*/ 119 h 127"/>
                </a:gdLst>
                <a:ahLst/>
                <a:cxnLst>
                  <a:cxn ang="0">
                    <a:pos x="T0" y="T1"/>
                  </a:cxn>
                  <a:cxn ang="0">
                    <a:pos x="T2" y="T3"/>
                  </a:cxn>
                  <a:cxn ang="0">
                    <a:pos x="T4" y="T5"/>
                  </a:cxn>
                  <a:cxn ang="0">
                    <a:pos x="T6" y="T7"/>
                  </a:cxn>
                </a:cxnLst>
                <a:rect l="0" t="0" r="r" b="b"/>
                <a:pathLst>
                  <a:path w="347" h="127">
                    <a:moveTo>
                      <a:pt x="347" y="119"/>
                    </a:moveTo>
                    <a:cubicBezTo>
                      <a:pt x="249" y="47"/>
                      <a:pt x="129" y="4"/>
                      <a:pt x="0" y="0"/>
                    </a:cubicBezTo>
                    <a:cubicBezTo>
                      <a:pt x="94" y="73"/>
                      <a:pt x="210" y="120"/>
                      <a:pt x="337" y="127"/>
                    </a:cubicBezTo>
                    <a:cubicBezTo>
                      <a:pt x="340" y="124"/>
                      <a:pt x="343" y="122"/>
                      <a:pt x="347" y="119"/>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6" name="Freeform 16"/>
              <p:cNvSpPr>
                <a:spLocks/>
              </p:cNvSpPr>
              <p:nvPr/>
            </p:nvSpPr>
            <p:spPr bwMode="auto">
              <a:xfrm>
                <a:off x="4530576" y="4065058"/>
                <a:ext cx="620713" cy="203200"/>
              </a:xfrm>
              <a:custGeom>
                <a:avLst/>
                <a:gdLst>
                  <a:gd name="T0" fmla="*/ 0 w 391"/>
                  <a:gd name="T1" fmla="*/ 113 h 128"/>
                  <a:gd name="T2" fmla="*/ 4 w 391"/>
                  <a:gd name="T3" fmla="*/ 128 h 128"/>
                  <a:gd name="T4" fmla="*/ 18 w 391"/>
                  <a:gd name="T5" fmla="*/ 128 h 128"/>
                  <a:gd name="T6" fmla="*/ 391 w 391"/>
                  <a:gd name="T7" fmla="*/ 1 h 128"/>
                  <a:gd name="T8" fmla="*/ 353 w 391"/>
                  <a:gd name="T9" fmla="*/ 0 h 128"/>
                  <a:gd name="T10" fmla="*/ 0 w 391"/>
                  <a:gd name="T11" fmla="*/ 113 h 128"/>
                </a:gdLst>
                <a:ahLst/>
                <a:cxnLst>
                  <a:cxn ang="0">
                    <a:pos x="T0" y="T1"/>
                  </a:cxn>
                  <a:cxn ang="0">
                    <a:pos x="T2" y="T3"/>
                  </a:cxn>
                  <a:cxn ang="0">
                    <a:pos x="T4" y="T5"/>
                  </a:cxn>
                  <a:cxn ang="0">
                    <a:pos x="T6" y="T7"/>
                  </a:cxn>
                  <a:cxn ang="0">
                    <a:pos x="T8" y="T9"/>
                  </a:cxn>
                  <a:cxn ang="0">
                    <a:pos x="T10" y="T11"/>
                  </a:cxn>
                </a:cxnLst>
                <a:rect l="0" t="0" r="r" b="b"/>
                <a:pathLst>
                  <a:path w="391" h="128">
                    <a:moveTo>
                      <a:pt x="0" y="113"/>
                    </a:moveTo>
                    <a:cubicBezTo>
                      <a:pt x="1" y="118"/>
                      <a:pt x="2" y="123"/>
                      <a:pt x="4" y="128"/>
                    </a:cubicBezTo>
                    <a:cubicBezTo>
                      <a:pt x="9" y="128"/>
                      <a:pt x="13" y="128"/>
                      <a:pt x="18" y="128"/>
                    </a:cubicBezTo>
                    <a:cubicBezTo>
                      <a:pt x="158" y="128"/>
                      <a:pt x="287" y="81"/>
                      <a:pt x="391" y="1"/>
                    </a:cubicBezTo>
                    <a:cubicBezTo>
                      <a:pt x="379" y="1"/>
                      <a:pt x="366" y="0"/>
                      <a:pt x="353" y="0"/>
                    </a:cubicBezTo>
                    <a:cubicBezTo>
                      <a:pt x="222" y="0"/>
                      <a:pt x="100" y="42"/>
                      <a:pt x="0" y="113"/>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7" name="Freeform 17"/>
              <p:cNvSpPr>
                <a:spLocks/>
              </p:cNvSpPr>
              <p:nvPr/>
            </p:nvSpPr>
            <p:spPr bwMode="auto">
              <a:xfrm>
                <a:off x="4492476" y="3650721"/>
                <a:ext cx="93663" cy="593725"/>
              </a:xfrm>
              <a:custGeom>
                <a:avLst/>
                <a:gdLst>
                  <a:gd name="T0" fmla="*/ 24 w 59"/>
                  <a:gd name="T1" fmla="*/ 374 h 374"/>
                  <a:gd name="T2" fmla="*/ 24 w 59"/>
                  <a:gd name="T3" fmla="*/ 374 h 374"/>
                  <a:gd name="T4" fmla="*/ 59 w 59"/>
                  <a:gd name="T5" fmla="*/ 170 h 374"/>
                  <a:gd name="T6" fmla="*/ 35 w 59"/>
                  <a:gd name="T7" fmla="*/ 0 h 374"/>
                  <a:gd name="T8" fmla="*/ 0 w 59"/>
                  <a:gd name="T9" fmla="*/ 204 h 374"/>
                  <a:gd name="T10" fmla="*/ 24 w 59"/>
                  <a:gd name="T11" fmla="*/ 374 h 374"/>
                </a:gdLst>
                <a:ahLst/>
                <a:cxnLst>
                  <a:cxn ang="0">
                    <a:pos x="T0" y="T1"/>
                  </a:cxn>
                  <a:cxn ang="0">
                    <a:pos x="T2" y="T3"/>
                  </a:cxn>
                  <a:cxn ang="0">
                    <a:pos x="T4" y="T5"/>
                  </a:cxn>
                  <a:cxn ang="0">
                    <a:pos x="T6" y="T7"/>
                  </a:cxn>
                  <a:cxn ang="0">
                    <a:pos x="T8" y="T9"/>
                  </a:cxn>
                  <a:cxn ang="0">
                    <a:pos x="T10" y="T11"/>
                  </a:cxn>
                </a:cxnLst>
                <a:rect l="0" t="0" r="r" b="b"/>
                <a:pathLst>
                  <a:path w="59" h="374">
                    <a:moveTo>
                      <a:pt x="24" y="374"/>
                    </a:moveTo>
                    <a:cubicBezTo>
                      <a:pt x="24" y="374"/>
                      <a:pt x="24" y="374"/>
                      <a:pt x="24" y="374"/>
                    </a:cubicBezTo>
                    <a:cubicBezTo>
                      <a:pt x="46" y="310"/>
                      <a:pt x="59" y="241"/>
                      <a:pt x="59" y="170"/>
                    </a:cubicBezTo>
                    <a:cubicBezTo>
                      <a:pt x="59" y="111"/>
                      <a:pt x="50" y="54"/>
                      <a:pt x="35" y="0"/>
                    </a:cubicBezTo>
                    <a:cubicBezTo>
                      <a:pt x="12" y="63"/>
                      <a:pt x="0" y="132"/>
                      <a:pt x="0" y="204"/>
                    </a:cubicBezTo>
                    <a:cubicBezTo>
                      <a:pt x="0" y="263"/>
                      <a:pt x="8" y="320"/>
                      <a:pt x="24" y="374"/>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8" name="Freeform 25"/>
              <p:cNvSpPr>
                <a:spLocks/>
              </p:cNvSpPr>
              <p:nvPr/>
            </p:nvSpPr>
            <p:spPr bwMode="auto">
              <a:xfrm>
                <a:off x="4174976" y="4266671"/>
                <a:ext cx="347663" cy="447675"/>
              </a:xfrm>
              <a:custGeom>
                <a:avLst/>
                <a:gdLst>
                  <a:gd name="T0" fmla="*/ 0 w 219"/>
                  <a:gd name="T1" fmla="*/ 282 h 282"/>
                  <a:gd name="T2" fmla="*/ 219 w 219"/>
                  <a:gd name="T3" fmla="*/ 1 h 282"/>
                  <a:gd name="T4" fmla="*/ 205 w 219"/>
                  <a:gd name="T5" fmla="*/ 0 h 282"/>
                  <a:gd name="T6" fmla="*/ 0 w 219"/>
                  <a:gd name="T7" fmla="*/ 282 h 282"/>
                </a:gdLst>
                <a:ahLst/>
                <a:cxnLst>
                  <a:cxn ang="0">
                    <a:pos x="T0" y="T1"/>
                  </a:cxn>
                  <a:cxn ang="0">
                    <a:pos x="T2" y="T3"/>
                  </a:cxn>
                  <a:cxn ang="0">
                    <a:pos x="T4" y="T5"/>
                  </a:cxn>
                  <a:cxn ang="0">
                    <a:pos x="T6" y="T7"/>
                  </a:cxn>
                </a:cxnLst>
                <a:rect l="0" t="0" r="r" b="b"/>
                <a:pathLst>
                  <a:path w="219" h="282">
                    <a:moveTo>
                      <a:pt x="0" y="282"/>
                    </a:moveTo>
                    <a:cubicBezTo>
                      <a:pt x="98" y="212"/>
                      <a:pt x="175" y="115"/>
                      <a:pt x="219" y="1"/>
                    </a:cubicBezTo>
                    <a:cubicBezTo>
                      <a:pt x="214" y="0"/>
                      <a:pt x="209" y="0"/>
                      <a:pt x="205" y="0"/>
                    </a:cubicBezTo>
                    <a:cubicBezTo>
                      <a:pt x="112" y="72"/>
                      <a:pt x="40" y="169"/>
                      <a:pt x="0" y="282"/>
                    </a:cubicBezTo>
                  </a:path>
                </a:pathLst>
              </a:custGeom>
              <a:grp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18" name="Freeform 15"/>
            <p:cNvSpPr>
              <a:spLocks noEditPoints="1"/>
            </p:cNvSpPr>
            <p:nvPr/>
          </p:nvSpPr>
          <p:spPr bwMode="auto">
            <a:xfrm>
              <a:off x="3587750" y="2949575"/>
              <a:ext cx="960438" cy="1311275"/>
            </a:xfrm>
            <a:custGeom>
              <a:avLst/>
              <a:gdLst>
                <a:gd name="T0" fmla="*/ 1584 w 1613"/>
                <a:gd name="T1" fmla="*/ 2175 h 2201"/>
                <a:gd name="T2" fmla="*/ 1520 w 1613"/>
                <a:gd name="T3" fmla="*/ 1720 h 2201"/>
                <a:gd name="T4" fmla="*/ 1613 w 1613"/>
                <a:gd name="T5" fmla="*/ 1176 h 2201"/>
                <a:gd name="T6" fmla="*/ 107 w 1613"/>
                <a:gd name="T7" fmla="*/ 0 h 2201"/>
                <a:gd name="T8" fmla="*/ 0 w 1613"/>
                <a:gd name="T9" fmla="*/ 582 h 2201"/>
                <a:gd name="T10" fmla="*/ 634 w 1613"/>
                <a:gd name="T11" fmla="*/ 1874 h 2201"/>
                <a:gd name="T12" fmla="*/ 1561 w 1613"/>
                <a:gd name="T13" fmla="*/ 2191 h 2201"/>
                <a:gd name="T14" fmla="*/ 1584 w 1613"/>
                <a:gd name="T15" fmla="*/ 2175 h 2201"/>
                <a:gd name="T16" fmla="*/ 1575 w 1613"/>
                <a:gd name="T17" fmla="*/ 2201 h 2201"/>
                <a:gd name="T18" fmla="*/ 1584 w 1613"/>
                <a:gd name="T19" fmla="*/ 2176 h 2201"/>
                <a:gd name="T20" fmla="*/ 1561 w 1613"/>
                <a:gd name="T21" fmla="*/ 2191 h 2201"/>
                <a:gd name="T22" fmla="*/ 1575 w 1613"/>
                <a:gd name="T23" fmla="*/ 2201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3" h="2201">
                  <a:moveTo>
                    <a:pt x="1584" y="2175"/>
                  </a:moveTo>
                  <a:cubicBezTo>
                    <a:pt x="1542" y="2030"/>
                    <a:pt x="1520" y="1878"/>
                    <a:pt x="1520" y="1720"/>
                  </a:cubicBezTo>
                  <a:cubicBezTo>
                    <a:pt x="1520" y="1529"/>
                    <a:pt x="1552" y="1346"/>
                    <a:pt x="1613" y="1176"/>
                  </a:cubicBezTo>
                  <a:cubicBezTo>
                    <a:pt x="1421" y="515"/>
                    <a:pt x="823" y="27"/>
                    <a:pt x="107" y="0"/>
                  </a:cubicBezTo>
                  <a:cubicBezTo>
                    <a:pt x="38" y="181"/>
                    <a:pt x="0" y="377"/>
                    <a:pt x="0" y="582"/>
                  </a:cubicBezTo>
                  <a:cubicBezTo>
                    <a:pt x="0" y="1108"/>
                    <a:pt x="249" y="1576"/>
                    <a:pt x="634" y="1874"/>
                  </a:cubicBezTo>
                  <a:cubicBezTo>
                    <a:pt x="980" y="1883"/>
                    <a:pt x="1300" y="1999"/>
                    <a:pt x="1561" y="2191"/>
                  </a:cubicBezTo>
                  <a:cubicBezTo>
                    <a:pt x="1568" y="2186"/>
                    <a:pt x="1576" y="2180"/>
                    <a:pt x="1584" y="2175"/>
                  </a:cubicBezTo>
                  <a:close/>
                  <a:moveTo>
                    <a:pt x="1575" y="2201"/>
                  </a:moveTo>
                  <a:cubicBezTo>
                    <a:pt x="1578" y="2193"/>
                    <a:pt x="1581" y="2184"/>
                    <a:pt x="1584" y="2176"/>
                  </a:cubicBezTo>
                  <a:cubicBezTo>
                    <a:pt x="1576" y="2180"/>
                    <a:pt x="1568" y="2186"/>
                    <a:pt x="1561" y="2191"/>
                  </a:cubicBezTo>
                  <a:cubicBezTo>
                    <a:pt x="1565" y="2195"/>
                    <a:pt x="1570" y="2198"/>
                    <a:pt x="1575" y="2201"/>
                  </a:cubicBezTo>
                  <a:close/>
                </a:path>
              </a:pathLst>
            </a:custGeom>
            <a:solidFill>
              <a:srgbClr val="F68426">
                <a:lumMod val="20000"/>
                <a:lumOff val="80000"/>
              </a:srgbClr>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9" name="TextBox 35"/>
            <p:cNvSpPr txBox="1">
              <a:spLocks noChangeArrowheads="1"/>
            </p:cNvSpPr>
            <p:nvPr/>
          </p:nvSpPr>
          <p:spPr bwMode="auto">
            <a:xfrm>
              <a:off x="4928558" y="4886057"/>
              <a:ext cx="852016" cy="861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交互式图形，便于用户理解</a:t>
              </a:r>
              <a:endPar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sp>
          <p:nvSpPr>
            <p:cNvPr id="20" name="TextBox 35"/>
            <p:cNvSpPr txBox="1">
              <a:spLocks noChangeArrowheads="1"/>
            </p:cNvSpPr>
            <p:nvPr/>
          </p:nvSpPr>
          <p:spPr bwMode="auto">
            <a:xfrm>
              <a:off x="5449477" y="3381829"/>
              <a:ext cx="982615" cy="8592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lang="zh-CN" altLang="en-US" sz="1400" kern="0" dirty="0" smtClean="0">
                  <a:solidFill>
                    <a:sysClr val="window" lastClr="FFFFFF"/>
                  </a:solidFill>
                  <a:latin typeface="微软雅黑" pitchFamily="34" charset="-122"/>
                  <a:ea typeface="微软雅黑" pitchFamily="34" charset="-122"/>
                </a:rPr>
                <a:t>指导用户</a:t>
              </a:r>
              <a:endParaRPr lang="en-US" altLang="zh-CN" sz="1400" kern="0" dirty="0" smtClean="0">
                <a:solidFill>
                  <a:sysClr val="window" lastClr="FFFFFF"/>
                </a:solidFill>
                <a:latin typeface="微软雅黑" pitchFamily="34" charset="-122"/>
                <a:ea typeface="微软雅黑"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lang="zh-CN" altLang="en-US" sz="1400" kern="0" dirty="0" smtClean="0">
                  <a:solidFill>
                    <a:sysClr val="window" lastClr="FFFFFF"/>
                  </a:solidFill>
                  <a:latin typeface="微软雅黑" pitchFamily="34" charset="-122"/>
                  <a:ea typeface="微软雅黑" pitchFamily="34" charset="-122"/>
                </a:rPr>
                <a:t>应用系统</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35"/>
            <p:cNvSpPr txBox="1">
              <a:spLocks noChangeArrowheads="1"/>
            </p:cNvSpPr>
            <p:nvPr/>
          </p:nvSpPr>
          <p:spPr bwMode="auto">
            <a:xfrm>
              <a:off x="2700008" y="3342081"/>
              <a:ext cx="926253" cy="905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eaLnBrk="1" fontAlgn="auto" latinLnBrk="0" hangingPunct="1">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可重用技术，设计一致性</a:t>
              </a:r>
              <a:endPar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sp>
          <p:nvSpPr>
            <p:cNvPr id="22" name="TextBox 35"/>
            <p:cNvSpPr txBox="1">
              <a:spLocks noChangeArrowheads="1"/>
            </p:cNvSpPr>
            <p:nvPr/>
          </p:nvSpPr>
          <p:spPr bwMode="auto">
            <a:xfrm>
              <a:off x="4174976" y="2420888"/>
              <a:ext cx="901080" cy="861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5F5F5F"/>
                  </a:solidFill>
                  <a:effectLst/>
                  <a:uLnTx/>
                  <a:uFillTx/>
                  <a:latin typeface="微软雅黑" pitchFamily="34" charset="-122"/>
                  <a:ea typeface="微软雅黑" pitchFamily="34" charset="-122"/>
                </a:rPr>
                <a:t>提高设计人员效率</a:t>
              </a:r>
              <a:endParaRPr kumimoji="0" lang="zh-CN" altLang="en-US" sz="1400" b="0" i="0" u="none" strike="noStrike" kern="0" cap="none" spc="0" normalizeH="0" baseline="0" noProof="0" dirty="0">
                <a:ln>
                  <a:noFill/>
                </a:ln>
                <a:solidFill>
                  <a:srgbClr val="5F5F5F"/>
                </a:solidFill>
                <a:effectLst/>
                <a:uLnTx/>
                <a:uFillTx/>
                <a:latin typeface="微软雅黑" pitchFamily="34" charset="-122"/>
                <a:ea typeface="微软雅黑" pitchFamily="34" charset="-122"/>
              </a:endParaRPr>
            </a:p>
          </p:txBody>
        </p:sp>
        <p:sp>
          <p:nvSpPr>
            <p:cNvPr id="23" name="TextBox 35"/>
            <p:cNvSpPr txBox="1">
              <a:spLocks noChangeArrowheads="1"/>
            </p:cNvSpPr>
            <p:nvPr/>
          </p:nvSpPr>
          <p:spPr bwMode="auto">
            <a:xfrm>
              <a:off x="3161453" y="4811947"/>
              <a:ext cx="999666" cy="11126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400" eaLnBrk="1" fontAlgn="auto" latinLnBrk="0" hangingPunct="1">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开发重点落在系统分析设计上，提高系统质量</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30" name="标题 1"/>
          <p:cNvSpPr>
            <a:spLocks noGrp="1"/>
          </p:cNvSpPr>
          <p:nvPr>
            <p:ph type="title"/>
          </p:nvPr>
        </p:nvSpPr>
        <p:spPr>
          <a:xfrm>
            <a:off x="232997" y="0"/>
            <a:ext cx="8686800" cy="815579"/>
          </a:xfrm>
        </p:spPr>
        <p:txBody>
          <a:bodyPr/>
          <a:lstStyle/>
          <a:p>
            <a:pPr>
              <a:lnSpc>
                <a:spcPct val="150000"/>
              </a:lnSpc>
              <a:spcBef>
                <a:spcPts val="0"/>
              </a:spcBef>
            </a:pPr>
            <a:r>
              <a:rPr lang="zh-CN" altLang="en-US" sz="3600" dirty="0" smtClean="0">
                <a:latin typeface="宋体" pitchFamily="2" charset="-122"/>
                <a:ea typeface="宋体" pitchFamily="2" charset="-122"/>
              </a:rPr>
              <a:t>三、其他系统建设方法</a:t>
            </a:r>
            <a:endParaRPr lang="en-US" altLang="zh-CN" sz="3600" dirty="0" smtClean="0">
              <a:latin typeface="宋体" pitchFamily="2" charset="-122"/>
              <a:ea typeface="宋体" pitchFamily="2" charset="-122"/>
            </a:endParaRPr>
          </a:p>
        </p:txBody>
      </p:sp>
      <p:sp>
        <p:nvSpPr>
          <p:cNvPr id="31" name="TextBox 10"/>
          <p:cNvSpPr txBox="1">
            <a:spLocks noChangeArrowheads="1"/>
          </p:cNvSpPr>
          <p:nvPr/>
        </p:nvSpPr>
        <p:spPr bwMode="auto">
          <a:xfrm>
            <a:off x="571472" y="849705"/>
            <a:ext cx="8144608" cy="2079235"/>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marL="0" lvl="2" indent="0" algn="l">
              <a:spcBef>
                <a:spcPts val="0"/>
              </a:spcBef>
            </a:pPr>
            <a:r>
              <a:rPr lang="en-US" altLang="zh-CN" b="1" dirty="0" smtClean="0">
                <a:solidFill>
                  <a:schemeClr val="tx1"/>
                </a:solidFill>
              </a:rPr>
              <a:t>1. </a:t>
            </a:r>
            <a:r>
              <a:rPr lang="zh-CN" altLang="en-US" b="1" dirty="0" smtClean="0">
                <a:solidFill>
                  <a:schemeClr val="tx1"/>
                </a:solidFill>
              </a:rPr>
              <a:t>计算机辅助软件工程</a:t>
            </a:r>
            <a:r>
              <a:rPr lang="en-US" altLang="zh-CN" b="1" dirty="0" smtClean="0">
                <a:solidFill>
                  <a:schemeClr val="tx1"/>
                </a:solidFill>
              </a:rPr>
              <a:t>CASE</a:t>
            </a:r>
          </a:p>
          <a:p>
            <a:pPr algn="l">
              <a:spcBef>
                <a:spcPts val="0"/>
              </a:spcBef>
            </a:pPr>
            <a:r>
              <a:rPr lang="zh-CN" altLang="en-US" dirty="0" smtClean="0"/>
              <a:t>计算机辅助软件工程（</a:t>
            </a:r>
            <a:r>
              <a:rPr lang="en-US" dirty="0" smtClean="0"/>
              <a:t>Computer Aided Software Engineering</a:t>
            </a:r>
            <a:r>
              <a:rPr lang="zh-CN" altLang="en-US" dirty="0" smtClean="0"/>
              <a:t>，</a:t>
            </a:r>
            <a:r>
              <a:rPr lang="en-US" dirty="0" smtClean="0"/>
              <a:t>CASE</a:t>
            </a:r>
            <a:r>
              <a:rPr lang="zh-CN" altLang="en-US" dirty="0" smtClean="0"/>
              <a:t>）是近几年才发展起来的一门技术。</a:t>
            </a:r>
            <a:endParaRPr lang="en-US" altLang="zh-CN" dirty="0" smtClean="0"/>
          </a:p>
          <a:p>
            <a:pPr algn="l">
              <a:spcBef>
                <a:spcPts val="0"/>
              </a:spcBef>
            </a:pPr>
            <a:r>
              <a:rPr lang="en-US" dirty="0" smtClean="0"/>
              <a:t>CASE</a:t>
            </a:r>
            <a:r>
              <a:rPr lang="zh-CN" altLang="en-US" dirty="0" smtClean="0"/>
              <a:t>是</a:t>
            </a:r>
            <a:r>
              <a:rPr lang="zh-CN" altLang="en-US" b="1" dirty="0" smtClean="0">
                <a:solidFill>
                  <a:srgbClr val="C00000"/>
                </a:solidFill>
              </a:rPr>
              <a:t>系统开发工具与方法</a:t>
            </a:r>
            <a:r>
              <a:rPr lang="zh-CN" altLang="en-US" dirty="0" smtClean="0"/>
              <a:t>的结合，其</a:t>
            </a:r>
            <a:r>
              <a:rPr lang="zh-CN" altLang="en-US" b="1" dirty="0" smtClean="0">
                <a:solidFill>
                  <a:srgbClr val="C00000"/>
                </a:solidFill>
              </a:rPr>
              <a:t>目标</a:t>
            </a:r>
            <a:r>
              <a:rPr lang="zh-CN" altLang="en-US" dirty="0" smtClean="0"/>
              <a:t>在于使整个软件生命周期各阶段开发过程自动化。</a:t>
            </a:r>
            <a:endParaRPr lang="en-US" altLang="zh-CN" dirty="0" smtClean="0"/>
          </a:p>
          <a:p>
            <a:pPr algn="l">
              <a:lnSpc>
                <a:spcPct val="150000"/>
              </a:lnSpc>
              <a:spcBef>
                <a:spcPts val="0"/>
              </a:spcBef>
            </a:pPr>
            <a:r>
              <a:rPr lang="zh-CN" altLang="en-US" b="1" dirty="0" smtClean="0">
                <a:latin typeface="宋体" pitchFamily="2" charset="-122"/>
                <a:ea typeface="宋体" pitchFamily="2" charset="-122"/>
              </a:rPr>
              <a:t>          优点：</a:t>
            </a:r>
            <a:endParaRPr lang="zh-CN" altLang="en-US" b="1" dirty="0">
              <a:latin typeface="宋体" pitchFamily="2" charset="-122"/>
              <a:ea typeface="宋体" pitchFamily="2" charset="-122"/>
            </a:endParaRPr>
          </a:p>
        </p:txBody>
      </p:sp>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0"/>
          <p:cNvSpPr txBox="1">
            <a:spLocks noChangeArrowheads="1"/>
          </p:cNvSpPr>
          <p:nvPr/>
        </p:nvSpPr>
        <p:spPr bwMode="auto">
          <a:xfrm>
            <a:off x="500034" y="847446"/>
            <a:ext cx="8144608" cy="2510122"/>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zh-CN" altLang="en-US" b="1" dirty="0" smtClean="0"/>
              <a:t>提醒</a:t>
            </a:r>
            <a:r>
              <a:rPr lang="zh-CN" altLang="en-US" dirty="0" smtClean="0"/>
              <a:t>：</a:t>
            </a:r>
            <a:endParaRPr lang="en-US" altLang="zh-CN" dirty="0" smtClean="0"/>
          </a:p>
          <a:p>
            <a:pPr algn="l"/>
            <a:r>
              <a:rPr lang="en-US" dirty="0" smtClean="0"/>
              <a:t>CASE</a:t>
            </a:r>
            <a:r>
              <a:rPr lang="zh-CN" altLang="en-US" dirty="0" smtClean="0"/>
              <a:t>只是工具，可辅助人们进行管理信息系统开发，而不能代替人们工作。</a:t>
            </a:r>
            <a:endParaRPr lang="en-US" altLang="zh-CN" dirty="0" smtClean="0"/>
          </a:p>
          <a:p>
            <a:pPr algn="l">
              <a:lnSpc>
                <a:spcPct val="130000"/>
              </a:lnSpc>
            </a:pPr>
            <a:r>
              <a:rPr lang="zh-CN" altLang="en-US" dirty="0" smtClean="0"/>
              <a:t>使用</a:t>
            </a:r>
            <a:r>
              <a:rPr lang="en-US" dirty="0" smtClean="0"/>
              <a:t>CASE</a:t>
            </a:r>
            <a:r>
              <a:rPr lang="zh-CN" altLang="en-US" dirty="0" smtClean="0"/>
              <a:t>工具之前必须对</a:t>
            </a:r>
            <a:r>
              <a:rPr lang="zh-CN" altLang="en-US" b="1" dirty="0" smtClean="0">
                <a:solidFill>
                  <a:srgbClr val="C00000"/>
                </a:solidFill>
              </a:rPr>
              <a:t>系统需求</a:t>
            </a:r>
            <a:r>
              <a:rPr lang="zh-CN" altLang="en-US" dirty="0" smtClean="0"/>
              <a:t>有一清晰定义，同时也要保证系统的开发必须在有计划的管理、控制与组织之下进行，此外还要对用户进行培训，了解软件工程理论，学会使用</a:t>
            </a:r>
            <a:r>
              <a:rPr lang="en-US" dirty="0" smtClean="0"/>
              <a:t>CASE</a:t>
            </a:r>
            <a:r>
              <a:rPr lang="zh-CN" altLang="en-US" dirty="0" smtClean="0"/>
              <a:t>工具。</a:t>
            </a:r>
            <a:endParaRPr lang="zh-CN" altLang="en-US" dirty="0"/>
          </a:p>
        </p:txBody>
      </p:sp>
      <p:sp>
        <p:nvSpPr>
          <p:cNvPr id="3" name="标题 1"/>
          <p:cNvSpPr>
            <a:spLocks noGrp="1"/>
          </p:cNvSpPr>
          <p:nvPr>
            <p:ph type="title"/>
          </p:nvPr>
        </p:nvSpPr>
        <p:spPr>
          <a:xfrm>
            <a:off x="232997" y="0"/>
            <a:ext cx="8686800" cy="815579"/>
          </a:xfrm>
        </p:spPr>
        <p:txBody>
          <a:bodyPr/>
          <a:lstStyle/>
          <a:p>
            <a:pPr>
              <a:lnSpc>
                <a:spcPct val="150000"/>
              </a:lnSpc>
              <a:spcBef>
                <a:spcPts val="0"/>
              </a:spcBef>
            </a:pPr>
            <a:r>
              <a:rPr lang="zh-CN" altLang="en-US" sz="3600" dirty="0" smtClean="0">
                <a:latin typeface="宋体" pitchFamily="2" charset="-122"/>
                <a:ea typeface="宋体" pitchFamily="2" charset="-122"/>
              </a:rPr>
              <a:t>三、其他系统建设方法</a:t>
            </a:r>
            <a:endParaRPr lang="en-US" altLang="zh-CN" sz="3600" dirty="0" smtClean="0">
              <a:latin typeface="宋体" pitchFamily="2" charset="-122"/>
              <a:ea typeface="宋体" pitchFamily="2" charset="-122"/>
            </a:endParaRPr>
          </a:p>
        </p:txBody>
      </p:sp>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0"/>
          <p:cNvSpPr txBox="1">
            <a:spLocks noChangeArrowheads="1"/>
          </p:cNvSpPr>
          <p:nvPr/>
        </p:nvSpPr>
        <p:spPr bwMode="auto">
          <a:xfrm>
            <a:off x="571472" y="778267"/>
            <a:ext cx="8144608" cy="3587340"/>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lnSpc>
                <a:spcPct val="130000"/>
              </a:lnSpc>
            </a:pPr>
            <a:r>
              <a:rPr lang="en-US" altLang="zh-CN" b="1" dirty="0" smtClean="0"/>
              <a:t>2. </a:t>
            </a:r>
            <a:r>
              <a:rPr lang="zh-CN" altLang="en-US" b="1" dirty="0" smtClean="0"/>
              <a:t>面向对象的系统建设方法</a:t>
            </a:r>
            <a:endParaRPr lang="en-US" altLang="zh-CN" b="1" dirty="0" smtClean="0"/>
          </a:p>
          <a:p>
            <a:pPr algn="l">
              <a:lnSpc>
                <a:spcPct val="130000"/>
              </a:lnSpc>
            </a:pPr>
            <a:r>
              <a:rPr lang="zh-CN" altLang="en-US" dirty="0" smtClean="0"/>
              <a:t>传统的结构化系统建设方法在分析问题时，功能分解方法通常被刻画为从“做什么”到“怎样做”，而面向对象法则是从“用什么做”到“要做什么”，前者强调从</a:t>
            </a:r>
            <a:r>
              <a:rPr lang="zh-CN" altLang="en-US" b="1" dirty="0" smtClean="0"/>
              <a:t>系统外部功能</a:t>
            </a:r>
            <a:r>
              <a:rPr lang="zh-CN" altLang="en-US" dirty="0" smtClean="0"/>
              <a:t>去模拟现实世界，后者则强调从</a:t>
            </a:r>
            <a:r>
              <a:rPr lang="zh-CN" altLang="en-US" b="1" dirty="0" smtClean="0"/>
              <a:t>系统内部结构</a:t>
            </a:r>
            <a:r>
              <a:rPr lang="zh-CN" altLang="en-US" dirty="0" smtClean="0"/>
              <a:t>去模拟现实世界。</a:t>
            </a:r>
            <a:endParaRPr lang="en-US" altLang="zh-CN" dirty="0" smtClean="0"/>
          </a:p>
          <a:p>
            <a:pPr algn="l">
              <a:lnSpc>
                <a:spcPct val="130000"/>
              </a:lnSpc>
            </a:pPr>
            <a:r>
              <a:rPr lang="zh-CN" altLang="en-US" dirty="0" smtClean="0"/>
              <a:t>其</a:t>
            </a:r>
            <a:r>
              <a:rPr lang="zh-CN" altLang="en-US" b="1" dirty="0" smtClean="0">
                <a:solidFill>
                  <a:srgbClr val="C00000"/>
                </a:solidFill>
              </a:rPr>
              <a:t>基本思想</a:t>
            </a:r>
            <a:r>
              <a:rPr lang="zh-CN" altLang="en-US" dirty="0" smtClean="0"/>
              <a:t>是：对问题领域进行自然分割，以更接近人类通常思维的方式建立问题领域的模型，以便于对客观的信息实体进行结构模拟和行为模拟，从而使设计出的系统尽可能直接地表现问题求解的过程。</a:t>
            </a:r>
            <a:endParaRPr lang="zh-CN" altLang="en-US" dirty="0"/>
          </a:p>
        </p:txBody>
      </p:sp>
      <p:sp>
        <p:nvSpPr>
          <p:cNvPr id="4" name="标题 1"/>
          <p:cNvSpPr>
            <a:spLocks noGrp="1"/>
          </p:cNvSpPr>
          <p:nvPr>
            <p:ph type="title"/>
          </p:nvPr>
        </p:nvSpPr>
        <p:spPr>
          <a:xfrm>
            <a:off x="232997" y="0"/>
            <a:ext cx="8686800" cy="815579"/>
          </a:xfrm>
        </p:spPr>
        <p:txBody>
          <a:bodyPr/>
          <a:lstStyle/>
          <a:p>
            <a:pPr>
              <a:lnSpc>
                <a:spcPct val="150000"/>
              </a:lnSpc>
              <a:spcBef>
                <a:spcPts val="0"/>
              </a:spcBef>
            </a:pPr>
            <a:r>
              <a:rPr lang="zh-CN" altLang="en-US" sz="3600" dirty="0" smtClean="0">
                <a:latin typeface="宋体" pitchFamily="2" charset="-122"/>
                <a:ea typeface="宋体" pitchFamily="2" charset="-122"/>
              </a:rPr>
              <a:t>三、其他系统建设方法</a:t>
            </a:r>
            <a:endParaRPr lang="en-US" altLang="zh-CN" sz="3600" dirty="0" smtClean="0">
              <a:latin typeface="宋体" pitchFamily="2" charset="-122"/>
              <a:ea typeface="宋体" pitchFamily="2" charset="-122"/>
            </a:endParaRPr>
          </a:p>
        </p:txBody>
      </p:sp>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eaLnBrk="1" hangingPunct="1"/>
            <a:r>
              <a:rPr lang="zh-CN" altLang="en-US" sz="3700" dirty="0" smtClean="0">
                <a:ea typeface="华文新魏" pitchFamily="2" charset="-122"/>
              </a:rPr>
              <a:t>知识结构</a:t>
            </a:r>
            <a:endParaRPr lang="en-US" altLang="zh-CN" dirty="0" smtClean="0">
              <a:ea typeface="华文新魏" pitchFamily="2" charset="-122"/>
            </a:endParaRPr>
          </a:p>
        </p:txBody>
      </p:sp>
      <p:sp>
        <p:nvSpPr>
          <p:cNvPr id="5123" name="TextBox 10"/>
          <p:cNvSpPr txBox="1">
            <a:spLocks noChangeArrowheads="1"/>
          </p:cNvSpPr>
          <p:nvPr/>
        </p:nvSpPr>
        <p:spPr bwMode="auto">
          <a:xfrm>
            <a:off x="652513" y="580046"/>
            <a:ext cx="8144608" cy="4079782"/>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b="1" dirty="0" smtClean="0">
                <a:latin typeface="宋体" pitchFamily="2" charset="-122"/>
                <a:ea typeface="宋体" pitchFamily="2" charset="-122"/>
              </a:rPr>
              <a:t>一、结构化生命周期法</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管理信息系统的生命周期</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结构化系统开发的基本思想</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3.</a:t>
            </a:r>
            <a:r>
              <a:rPr lang="zh-CN" altLang="en-US" b="1" dirty="0" smtClean="0">
                <a:latin typeface="宋体" pitchFamily="2" charset="-122"/>
                <a:ea typeface="宋体" pitchFamily="2" charset="-122"/>
              </a:rPr>
              <a:t>结构化生命周期法</a:t>
            </a:r>
            <a:endParaRPr lang="en-US" altLang="zh-CN" b="1" dirty="0" smtClean="0">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二、快速原型法</a:t>
            </a:r>
            <a:endParaRPr lang="en-US" altLang="zh-CN" b="1" dirty="0" smtClean="0">
              <a:solidFill>
                <a:schemeClr val="tx1"/>
              </a:solidFill>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三、其他系统建设方法</a:t>
            </a:r>
            <a:endParaRPr lang="en-US" altLang="zh-CN" b="1" dirty="0" smtClean="0">
              <a:solidFill>
                <a:schemeClr val="tx1"/>
              </a:solidFill>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solidFill>
                  <a:schemeClr val="tx1"/>
                </a:solidFill>
              </a:rPr>
              <a:t>计算机辅助软件工程</a:t>
            </a:r>
            <a:r>
              <a:rPr lang="en-US" altLang="zh-CN" b="1" dirty="0" smtClean="0">
                <a:solidFill>
                  <a:schemeClr val="tx1"/>
                </a:solidFill>
              </a:rPr>
              <a:t>CASE</a:t>
            </a:r>
          </a:p>
          <a:p>
            <a:pPr lvl="2" algn="l">
              <a:spcBef>
                <a:spcPts val="0"/>
              </a:spcBef>
            </a:pPr>
            <a:r>
              <a:rPr lang="en-US" altLang="zh-CN" b="1" dirty="0" smtClean="0">
                <a:latin typeface="宋体" pitchFamily="2" charset="-122"/>
                <a:ea typeface="宋体" pitchFamily="2" charset="-122"/>
              </a:rPr>
              <a:t>2.</a:t>
            </a:r>
            <a:r>
              <a:rPr lang="zh-CN" altLang="en-US" b="1" dirty="0" smtClean="0">
                <a:solidFill>
                  <a:schemeClr val="tx1"/>
                </a:solidFill>
              </a:rPr>
              <a:t>面向对象的系统建设方法</a:t>
            </a:r>
            <a:endParaRPr lang="en-US" altLang="zh-CN" b="1" dirty="0" smtClean="0">
              <a:solidFill>
                <a:schemeClr val="tx1"/>
              </a:solidFill>
            </a:endParaRPr>
          </a:p>
          <a:p>
            <a:pPr algn="l">
              <a:lnSpc>
                <a:spcPct val="150000"/>
              </a:lnSpc>
              <a:spcBef>
                <a:spcPts val="0"/>
              </a:spcBef>
            </a:pPr>
            <a:r>
              <a:rPr lang="zh-CN" altLang="en-US" b="1" dirty="0" smtClean="0">
                <a:latin typeface="宋体" pitchFamily="2" charset="-122"/>
                <a:ea typeface="宋体" pitchFamily="2" charset="-122"/>
              </a:rPr>
              <a:t>四、管理信息系统的开发方式</a:t>
            </a:r>
            <a:endParaRPr lang="zh-CN" altLang="zh-CN" b="1" dirty="0">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4" name="图片 3" descr="07FBC307F6ADA18C0AAD6E47EFEAA5D7.png"/>
          <p:cNvPicPr>
            <a:picLocks noChangeAspect="1"/>
          </p:cNvPicPr>
          <p:nvPr/>
        </p:nvPicPr>
        <p:blipFill>
          <a:blip r:embed="rId2" cstate="print"/>
          <a:stretch>
            <a:fillRect/>
          </a:stretch>
        </p:blipFill>
        <p:spPr>
          <a:xfrm>
            <a:off x="6572264" y="2571750"/>
            <a:ext cx="1928826" cy="1928826"/>
          </a:xfrm>
          <a:prstGeom prst="rect">
            <a:avLst/>
          </a:prstGeom>
        </p:spPr>
      </p:pic>
    </p:spTree>
    <p:extLst>
      <p:ext uri="{BB962C8B-B14F-4D97-AF65-F5344CB8AC3E}">
        <p14:creationId xmlns="" xmlns:p14="http://schemas.microsoft.com/office/powerpoint/2010/main" val="5367710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0"/>
          <p:cNvSpPr txBox="1">
            <a:spLocks noChangeArrowheads="1"/>
          </p:cNvSpPr>
          <p:nvPr/>
        </p:nvSpPr>
        <p:spPr bwMode="auto">
          <a:xfrm>
            <a:off x="571472" y="845187"/>
            <a:ext cx="8144608" cy="2941009"/>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zh-CN" altLang="en-US" dirty="0" smtClean="0"/>
              <a:t>该方法的核心概念是</a:t>
            </a:r>
            <a:r>
              <a:rPr lang="zh-CN" altLang="en-US" b="1" dirty="0" smtClean="0"/>
              <a:t>对象</a:t>
            </a:r>
            <a:r>
              <a:rPr lang="zh-CN" altLang="en-US" dirty="0" smtClean="0"/>
              <a:t>。</a:t>
            </a:r>
            <a:endParaRPr lang="en-US" altLang="zh-CN" dirty="0" smtClean="0"/>
          </a:p>
          <a:p>
            <a:pPr algn="l">
              <a:lnSpc>
                <a:spcPct val="130000"/>
              </a:lnSpc>
            </a:pPr>
            <a:r>
              <a:rPr lang="zh-CN" altLang="en-US" b="1" dirty="0" smtClean="0"/>
              <a:t>对象</a:t>
            </a:r>
            <a:r>
              <a:rPr lang="zh-CN" altLang="en-US" dirty="0" smtClean="0"/>
              <a:t>是指系统所涉及的问题领域中出现的客观事物的抽象。</a:t>
            </a:r>
            <a:endParaRPr lang="en-US" altLang="zh-CN" dirty="0" smtClean="0"/>
          </a:p>
          <a:p>
            <a:pPr algn="l">
              <a:lnSpc>
                <a:spcPct val="130000"/>
              </a:lnSpc>
            </a:pPr>
            <a:r>
              <a:rPr lang="en-US" dirty="0" smtClean="0"/>
              <a:t>Student stud1,stud2;       //Student</a:t>
            </a:r>
            <a:r>
              <a:rPr lang="zh-CN" altLang="en-US" dirty="0" smtClean="0"/>
              <a:t>是已经声明的类类型</a:t>
            </a:r>
            <a:endParaRPr lang="en-US" altLang="zh-CN" dirty="0" smtClean="0"/>
          </a:p>
          <a:p>
            <a:pPr algn="l">
              <a:lnSpc>
                <a:spcPct val="130000"/>
              </a:lnSpc>
            </a:pPr>
            <a:r>
              <a:rPr lang="zh-CN" altLang="en-US" dirty="0" smtClean="0"/>
              <a:t>基于对象的分类结构和组装结构，并利用</a:t>
            </a:r>
            <a:r>
              <a:rPr lang="zh-CN" altLang="en-US" b="1" dirty="0" smtClean="0"/>
              <a:t>服务、消息、继承</a:t>
            </a:r>
            <a:r>
              <a:rPr lang="zh-CN" altLang="en-US" dirty="0" smtClean="0"/>
              <a:t>等机制建立的系统，有较强的应变能力，应用软件可重用性好，特别适合于复杂、大型系统的开发和处理多媒体数据。</a:t>
            </a:r>
            <a:endParaRPr lang="zh-CN" altLang="en-US" dirty="0"/>
          </a:p>
        </p:txBody>
      </p:sp>
      <p:sp>
        <p:nvSpPr>
          <p:cNvPr id="3" name="标题 1"/>
          <p:cNvSpPr>
            <a:spLocks noGrp="1"/>
          </p:cNvSpPr>
          <p:nvPr>
            <p:ph type="title"/>
          </p:nvPr>
        </p:nvSpPr>
        <p:spPr>
          <a:xfrm>
            <a:off x="232997" y="0"/>
            <a:ext cx="8686800" cy="815579"/>
          </a:xfrm>
        </p:spPr>
        <p:txBody>
          <a:bodyPr/>
          <a:lstStyle/>
          <a:p>
            <a:pPr>
              <a:lnSpc>
                <a:spcPct val="150000"/>
              </a:lnSpc>
              <a:spcBef>
                <a:spcPts val="0"/>
              </a:spcBef>
            </a:pPr>
            <a:r>
              <a:rPr lang="zh-CN" altLang="en-US" sz="3600" dirty="0" smtClean="0">
                <a:latin typeface="宋体" pitchFamily="2" charset="-122"/>
                <a:ea typeface="宋体" pitchFamily="2" charset="-122"/>
              </a:rPr>
              <a:t>三、其他系统建设方法</a:t>
            </a:r>
            <a:endParaRPr lang="en-US" altLang="zh-CN" sz="3600" dirty="0" smtClean="0">
              <a:latin typeface="宋体" pitchFamily="2" charset="-122"/>
              <a:ea typeface="宋体" pitchFamily="2" charset="-122"/>
            </a:endParaRPr>
          </a:p>
        </p:txBody>
      </p:sp>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eaLnBrk="1" hangingPunct="1"/>
            <a:r>
              <a:rPr lang="zh-CN" altLang="en-US" sz="3700" dirty="0" smtClean="0">
                <a:ea typeface="华文新魏" pitchFamily="2" charset="-122"/>
              </a:rPr>
              <a:t>知识结构</a:t>
            </a:r>
            <a:endParaRPr lang="en-US" altLang="zh-CN" dirty="0" smtClean="0">
              <a:ea typeface="华文新魏" pitchFamily="2" charset="-122"/>
            </a:endParaRPr>
          </a:p>
        </p:txBody>
      </p:sp>
      <p:sp>
        <p:nvSpPr>
          <p:cNvPr id="5123" name="TextBox 10"/>
          <p:cNvSpPr txBox="1">
            <a:spLocks noChangeArrowheads="1"/>
          </p:cNvSpPr>
          <p:nvPr/>
        </p:nvSpPr>
        <p:spPr bwMode="auto">
          <a:xfrm>
            <a:off x="652513" y="580046"/>
            <a:ext cx="8144608" cy="4079782"/>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b="1" dirty="0" smtClean="0">
                <a:latin typeface="宋体" pitchFamily="2" charset="-122"/>
                <a:ea typeface="宋体" pitchFamily="2" charset="-122"/>
              </a:rPr>
              <a:t>一、结构化生命周期法</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管理信息系统的生命周期</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结构化系统开发的基本思想</a:t>
            </a:r>
            <a:endParaRPr lang="en-US" altLang="zh-CN" b="1" dirty="0" smtClean="0">
              <a:latin typeface="宋体" pitchFamily="2" charset="-122"/>
              <a:ea typeface="宋体" pitchFamily="2" charset="-122"/>
            </a:endParaRPr>
          </a:p>
          <a:p>
            <a:pPr lvl="2" algn="l">
              <a:spcBef>
                <a:spcPts val="0"/>
              </a:spcBef>
            </a:pPr>
            <a:r>
              <a:rPr lang="en-US" altLang="zh-CN" b="1" dirty="0" smtClean="0">
                <a:latin typeface="宋体" pitchFamily="2" charset="-122"/>
                <a:ea typeface="宋体" pitchFamily="2" charset="-122"/>
              </a:rPr>
              <a:t>3.</a:t>
            </a:r>
            <a:r>
              <a:rPr lang="zh-CN" altLang="en-US" b="1" dirty="0" smtClean="0">
                <a:latin typeface="宋体" pitchFamily="2" charset="-122"/>
                <a:ea typeface="宋体" pitchFamily="2" charset="-122"/>
              </a:rPr>
              <a:t>结构化生命周期法</a:t>
            </a:r>
            <a:endParaRPr lang="en-US" altLang="zh-CN" b="1" dirty="0" smtClean="0">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二、快速原型法</a:t>
            </a:r>
            <a:endParaRPr lang="en-US" altLang="zh-CN" b="1" dirty="0" smtClean="0">
              <a:solidFill>
                <a:schemeClr val="tx1"/>
              </a:solidFill>
              <a:latin typeface="宋体" pitchFamily="2" charset="-122"/>
              <a:ea typeface="宋体" pitchFamily="2" charset="-122"/>
            </a:endParaRPr>
          </a:p>
          <a:p>
            <a:pPr algn="l">
              <a:lnSpc>
                <a:spcPct val="150000"/>
              </a:lnSpc>
              <a:spcBef>
                <a:spcPts val="0"/>
              </a:spcBef>
            </a:pPr>
            <a:r>
              <a:rPr lang="zh-CN" altLang="en-US" b="1" dirty="0" smtClean="0">
                <a:solidFill>
                  <a:schemeClr val="tx1"/>
                </a:solidFill>
                <a:latin typeface="宋体" pitchFamily="2" charset="-122"/>
                <a:ea typeface="宋体" pitchFamily="2" charset="-122"/>
              </a:rPr>
              <a:t>三、其他系统建设方法</a:t>
            </a:r>
            <a:endParaRPr lang="en-US" altLang="zh-CN" b="1" dirty="0" smtClean="0">
              <a:solidFill>
                <a:schemeClr val="tx1"/>
              </a:solidFill>
              <a:latin typeface="宋体" pitchFamily="2" charset="-122"/>
              <a:ea typeface="宋体" pitchFamily="2" charset="-122"/>
            </a:endParaRPr>
          </a:p>
          <a:p>
            <a:pPr lvl="2" algn="l">
              <a:spcBef>
                <a:spcPts val="0"/>
              </a:spcBef>
            </a:pPr>
            <a:r>
              <a:rPr lang="en-US" altLang="zh-CN" b="1" dirty="0" smtClean="0">
                <a:solidFill>
                  <a:schemeClr val="tx1"/>
                </a:solidFill>
                <a:latin typeface="宋体" pitchFamily="2" charset="-122"/>
                <a:ea typeface="宋体" pitchFamily="2" charset="-122"/>
              </a:rPr>
              <a:t>1.</a:t>
            </a:r>
            <a:r>
              <a:rPr lang="zh-CN" altLang="en-US" b="1" dirty="0" smtClean="0">
                <a:solidFill>
                  <a:schemeClr val="tx1"/>
                </a:solidFill>
              </a:rPr>
              <a:t>计算机辅助软件工程</a:t>
            </a:r>
            <a:r>
              <a:rPr lang="en-US" altLang="zh-CN" b="1" dirty="0" smtClean="0">
                <a:solidFill>
                  <a:schemeClr val="tx1"/>
                </a:solidFill>
              </a:rPr>
              <a:t>CASE</a:t>
            </a:r>
          </a:p>
          <a:p>
            <a:pPr lvl="2" algn="l">
              <a:spcBef>
                <a:spcPts val="0"/>
              </a:spcBef>
            </a:pPr>
            <a:r>
              <a:rPr lang="en-US" altLang="zh-CN" b="1" dirty="0" smtClean="0">
                <a:solidFill>
                  <a:schemeClr val="tx1"/>
                </a:solidFill>
                <a:latin typeface="宋体" pitchFamily="2" charset="-122"/>
                <a:ea typeface="宋体" pitchFamily="2" charset="-122"/>
              </a:rPr>
              <a:t>2.</a:t>
            </a:r>
            <a:r>
              <a:rPr lang="zh-CN" altLang="en-US" b="1" dirty="0" smtClean="0">
                <a:solidFill>
                  <a:schemeClr val="tx1"/>
                </a:solidFill>
              </a:rPr>
              <a:t>面向对象的系统建设方法</a:t>
            </a:r>
            <a:endParaRPr lang="en-US" altLang="zh-CN" b="1" dirty="0" smtClean="0">
              <a:solidFill>
                <a:schemeClr val="tx1"/>
              </a:solidFill>
            </a:endParaRPr>
          </a:p>
          <a:p>
            <a:pPr algn="l">
              <a:lnSpc>
                <a:spcPct val="150000"/>
              </a:lnSpc>
              <a:spcBef>
                <a:spcPts val="0"/>
              </a:spcBef>
            </a:pPr>
            <a:r>
              <a:rPr lang="zh-CN" altLang="en-US" b="1" dirty="0" smtClean="0">
                <a:solidFill>
                  <a:srgbClr val="C00000"/>
                </a:solidFill>
                <a:latin typeface="宋体" pitchFamily="2" charset="-122"/>
                <a:ea typeface="宋体" pitchFamily="2" charset="-122"/>
              </a:rPr>
              <a:t>四、管理信息系统的开发方式</a:t>
            </a:r>
            <a:endParaRPr lang="zh-CN" altLang="zh-CN" b="1" dirty="0">
              <a:solidFill>
                <a:srgbClr val="C00000"/>
              </a:solidFill>
              <a:latin typeface="宋体" pitchFamily="2" charset="-122"/>
              <a:ea typeface="宋体" pitchFamily="2" charset="-122"/>
            </a:endParaRPr>
          </a:p>
          <a:p>
            <a:pPr algn="l">
              <a:lnSpc>
                <a:spcPct val="150000"/>
              </a:lnSpc>
            </a:pPr>
            <a:endParaRPr lang="zh-CN" altLang="en-US" b="1" dirty="0">
              <a:latin typeface="宋体" pitchFamily="2" charset="-122"/>
              <a:ea typeface="宋体" pitchFamily="2" charset="-122"/>
            </a:endParaRPr>
          </a:p>
        </p:txBody>
      </p:sp>
      <p:pic>
        <p:nvPicPr>
          <p:cNvPr id="4" name="图片 3" descr="07FBC307F6ADA18C0AAD6E47EFEAA5D7.png"/>
          <p:cNvPicPr>
            <a:picLocks noChangeAspect="1"/>
          </p:cNvPicPr>
          <p:nvPr/>
        </p:nvPicPr>
        <p:blipFill>
          <a:blip r:embed="rId2" cstate="print"/>
          <a:stretch>
            <a:fillRect/>
          </a:stretch>
        </p:blipFill>
        <p:spPr>
          <a:xfrm>
            <a:off x="6572264" y="2571750"/>
            <a:ext cx="1928826" cy="1928826"/>
          </a:xfrm>
          <a:prstGeom prst="rect">
            <a:avLst/>
          </a:prstGeom>
        </p:spPr>
      </p:pic>
    </p:spTree>
    <p:extLst>
      <p:ext uri="{BB962C8B-B14F-4D97-AF65-F5344CB8AC3E}">
        <p14:creationId xmlns="" xmlns:p14="http://schemas.microsoft.com/office/powerpoint/2010/main" val="5367710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a:spLocks noGrp="1"/>
          </p:cNvSpPr>
          <p:nvPr>
            <p:ph type="title"/>
          </p:nvPr>
        </p:nvSpPr>
        <p:spPr>
          <a:xfrm>
            <a:off x="232997" y="0"/>
            <a:ext cx="8686800" cy="815579"/>
          </a:xfrm>
        </p:spPr>
        <p:txBody>
          <a:bodyPr/>
          <a:lstStyle/>
          <a:p>
            <a:pPr>
              <a:lnSpc>
                <a:spcPct val="150000"/>
              </a:lnSpc>
              <a:spcBef>
                <a:spcPts val="0"/>
              </a:spcBef>
            </a:pPr>
            <a:r>
              <a:rPr lang="zh-CN" altLang="en-US" sz="3200" dirty="0" smtClean="0">
                <a:latin typeface="宋体" pitchFamily="2" charset="-122"/>
                <a:ea typeface="宋体" pitchFamily="2" charset="-122"/>
              </a:rPr>
              <a:t>四、管理信息系统的开发方式</a:t>
            </a:r>
            <a:endParaRPr lang="zh-CN" altLang="zh-CN" sz="3200" dirty="0">
              <a:latin typeface="宋体" pitchFamily="2" charset="-122"/>
              <a:ea typeface="宋体" pitchFamily="2" charset="-122"/>
            </a:endParaRPr>
          </a:p>
        </p:txBody>
      </p:sp>
      <p:sp>
        <p:nvSpPr>
          <p:cNvPr id="31" name="TextBox 10"/>
          <p:cNvSpPr txBox="1">
            <a:spLocks noChangeArrowheads="1"/>
          </p:cNvSpPr>
          <p:nvPr/>
        </p:nvSpPr>
        <p:spPr bwMode="auto">
          <a:xfrm>
            <a:off x="571472" y="778267"/>
            <a:ext cx="8144608" cy="834535"/>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zh-CN" altLang="en-US" dirty="0" smtClean="0"/>
              <a:t>系统开发可以采用多种方式，目前，我国企业系统开发的方式主要有</a:t>
            </a:r>
            <a:r>
              <a:rPr lang="en-US" altLang="zh-CN" dirty="0" smtClean="0"/>
              <a:t>4</a:t>
            </a:r>
            <a:r>
              <a:rPr lang="zh-CN" altLang="en-US" dirty="0" smtClean="0"/>
              <a:t>种：</a:t>
            </a:r>
            <a:endParaRPr lang="zh-CN" altLang="en-US" dirty="0"/>
          </a:p>
        </p:txBody>
      </p:sp>
      <p:pic>
        <p:nvPicPr>
          <p:cNvPr id="5" name="图片 4" descr="19.BMP"/>
          <p:cNvPicPr>
            <a:picLocks noChangeAspect="1"/>
          </p:cNvPicPr>
          <p:nvPr/>
        </p:nvPicPr>
        <p:blipFill>
          <a:blip r:embed="rId3" cstate="print"/>
          <a:stretch>
            <a:fillRect/>
          </a:stretch>
        </p:blipFill>
        <p:spPr>
          <a:xfrm>
            <a:off x="2143108" y="1285866"/>
            <a:ext cx="5778498" cy="3371674"/>
          </a:xfrm>
          <a:prstGeom prst="rect">
            <a:avLst/>
          </a:prstGeom>
        </p:spPr>
      </p:pic>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a:spLocks noGrp="1"/>
          </p:cNvSpPr>
          <p:nvPr>
            <p:ph type="title"/>
          </p:nvPr>
        </p:nvSpPr>
        <p:spPr>
          <a:xfrm>
            <a:off x="232997" y="0"/>
            <a:ext cx="8686800" cy="815579"/>
          </a:xfrm>
        </p:spPr>
        <p:txBody>
          <a:bodyPr/>
          <a:lstStyle/>
          <a:p>
            <a:pPr>
              <a:lnSpc>
                <a:spcPct val="150000"/>
              </a:lnSpc>
              <a:spcBef>
                <a:spcPts val="0"/>
              </a:spcBef>
            </a:pPr>
            <a:r>
              <a:rPr lang="zh-CN" altLang="en-US" sz="3700" dirty="0" smtClean="0">
                <a:ea typeface="华文新魏" pitchFamily="2" charset="-122"/>
              </a:rPr>
              <a:t>拓展训练</a:t>
            </a:r>
            <a:endParaRPr lang="zh-CN" altLang="zh-CN" sz="3700" dirty="0" smtClean="0">
              <a:ea typeface="华文新魏" pitchFamily="2" charset="-122"/>
            </a:endParaRPr>
          </a:p>
        </p:txBody>
      </p:sp>
      <p:sp>
        <p:nvSpPr>
          <p:cNvPr id="31" name="TextBox 10"/>
          <p:cNvSpPr txBox="1">
            <a:spLocks noChangeArrowheads="1"/>
          </p:cNvSpPr>
          <p:nvPr/>
        </p:nvSpPr>
        <p:spPr bwMode="auto">
          <a:xfrm>
            <a:off x="571472" y="778267"/>
            <a:ext cx="8144608" cy="2387011"/>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30000"/>
              </a:lnSpc>
            </a:pPr>
            <a:r>
              <a:rPr lang="zh-CN" altLang="en-US" dirty="0" smtClean="0"/>
              <a:t>由前面的讲解可以看出，</a:t>
            </a:r>
            <a:r>
              <a:rPr lang="en-US" dirty="0" smtClean="0"/>
              <a:t>MIS</a:t>
            </a:r>
            <a:r>
              <a:rPr lang="zh-CN" altLang="en-US" dirty="0" smtClean="0"/>
              <a:t>建设方法体系中的三大类方法的出现实际上是互补的，而且都和</a:t>
            </a:r>
            <a:r>
              <a:rPr lang="en-US" dirty="0" smtClean="0"/>
              <a:t>MIS</a:t>
            </a:r>
            <a:r>
              <a:rPr lang="zh-CN" altLang="en-US" dirty="0" smtClean="0"/>
              <a:t>特性密切相关，这些方法的最终目的都是为了使得建设好的系统能满足其特性的要求。</a:t>
            </a:r>
            <a:endParaRPr lang="en-US" altLang="zh-CN" dirty="0" smtClean="0"/>
          </a:p>
          <a:p>
            <a:pPr algn="l">
              <a:lnSpc>
                <a:spcPct val="130000"/>
              </a:lnSpc>
            </a:pPr>
            <a:r>
              <a:rPr lang="zh-CN" altLang="en-US" dirty="0" smtClean="0"/>
              <a:t>那么这些方法之间有何关系，它们与</a:t>
            </a:r>
            <a:r>
              <a:rPr lang="en-US" dirty="0" smtClean="0"/>
              <a:t>MIS</a:t>
            </a:r>
            <a:r>
              <a:rPr lang="zh-CN" altLang="en-US" dirty="0" smtClean="0"/>
              <a:t>的特性又有何联系呢？</a:t>
            </a:r>
            <a:endParaRPr lang="en-US" altLang="zh-CN" dirty="0" smtClean="0"/>
          </a:p>
          <a:p>
            <a:pPr algn="l">
              <a:lnSpc>
                <a:spcPct val="130000"/>
              </a:lnSpc>
            </a:pPr>
            <a:r>
              <a:rPr lang="zh-CN" altLang="en-US" dirty="0" smtClean="0"/>
              <a:t>请大家利用网络查阅资料并总结完成实训内容。</a:t>
            </a:r>
            <a:endParaRPr lang="zh-CN" altLang="en-US" dirty="0"/>
          </a:p>
        </p:txBody>
      </p:sp>
      <p:pic>
        <p:nvPicPr>
          <p:cNvPr id="6" name="图片 5" descr="E8C122CD5FC3DB2AE34E764B06BF6B70.png"/>
          <p:cNvPicPr>
            <a:picLocks noChangeAspect="1"/>
          </p:cNvPicPr>
          <p:nvPr/>
        </p:nvPicPr>
        <p:blipFill>
          <a:blip r:embed="rId3" cstate="print"/>
          <a:stretch>
            <a:fillRect/>
          </a:stretch>
        </p:blipFill>
        <p:spPr>
          <a:xfrm>
            <a:off x="6000760" y="3000378"/>
            <a:ext cx="1943480" cy="1312222"/>
          </a:xfrm>
          <a:prstGeom prst="rect">
            <a:avLst/>
          </a:prstGeom>
        </p:spPr>
      </p:pic>
    </p:spTree>
    <p:extLst>
      <p:ext uri="{BB962C8B-B14F-4D97-AF65-F5344CB8AC3E}">
        <p14:creationId xmlns:p14="http://schemas.microsoft.com/office/powerpoint/2010/main" xmlns="" val="6052246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1513743" y="1393023"/>
            <a:ext cx="6116515" cy="32026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016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77925" tIns="38963" rIns="77925" bIns="38963">
            <a:spAutoFit/>
          </a:bodyPr>
          <a:lstStyle/>
          <a:p>
            <a:r>
              <a:rPr lang="zh-CN" altLang="en-US" sz="4100" dirty="0">
                <a:ea typeface="华文新魏" pitchFamily="2" charset="-122"/>
              </a:rPr>
              <a:t>济南职业学院录制</a:t>
            </a:r>
          </a:p>
          <a:p>
            <a:endParaRPr lang="zh-CN" altLang="en-US" dirty="0">
              <a:ea typeface="华文新魏" pitchFamily="2" charset="-122"/>
            </a:endParaRPr>
          </a:p>
          <a:p>
            <a:r>
              <a:rPr lang="zh-CN" altLang="en-US" sz="1700" dirty="0"/>
              <a:t>        </a:t>
            </a:r>
          </a:p>
          <a:p>
            <a:endParaRPr lang="zh-CN" altLang="en-US" sz="1700" dirty="0"/>
          </a:p>
          <a:p>
            <a:endParaRPr lang="zh-CN" altLang="en-US" sz="1700" dirty="0"/>
          </a:p>
          <a:p>
            <a:r>
              <a:rPr lang="zh-CN" altLang="en-US" sz="1700" dirty="0"/>
              <a:t>                                                            </a:t>
            </a:r>
            <a:r>
              <a:rPr lang="en-US" altLang="zh-CN" sz="2000" dirty="0">
                <a:latin typeface="华文新魏" pitchFamily="2" charset="-122"/>
                <a:ea typeface="华文新魏" pitchFamily="2" charset="-122"/>
              </a:rPr>
              <a:t>2014</a:t>
            </a:r>
            <a:r>
              <a:rPr lang="zh-CN" altLang="en-US" sz="2000" dirty="0" smtClean="0">
                <a:latin typeface="华文新魏" pitchFamily="2" charset="-122"/>
                <a:ea typeface="华文新魏" pitchFamily="2" charset="-122"/>
              </a:rPr>
              <a:t>年</a:t>
            </a:r>
            <a:r>
              <a:rPr lang="en-US" altLang="zh-CN" sz="2000" dirty="0" smtClean="0">
                <a:latin typeface="华文新魏" pitchFamily="2" charset="-122"/>
                <a:ea typeface="华文新魏" pitchFamily="2" charset="-122"/>
              </a:rPr>
              <a:t>6</a:t>
            </a:r>
            <a:r>
              <a:rPr lang="zh-CN" altLang="en-US" sz="2000" dirty="0" smtClean="0">
                <a:latin typeface="华文新魏" pitchFamily="2" charset="-122"/>
                <a:ea typeface="华文新魏" pitchFamily="2" charset="-122"/>
              </a:rPr>
              <a:t>月</a:t>
            </a:r>
            <a:endParaRPr lang="zh-CN" altLang="en-US" sz="20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101" name="Rectangle 445"/>
          <p:cNvSpPr>
            <a:spLocks noGrp="1" noChangeArrowheads="1"/>
          </p:cNvSpPr>
          <p:nvPr>
            <p:ph type="title"/>
          </p:nvPr>
        </p:nvSpPr>
        <p:spPr>
          <a:xfrm>
            <a:off x="0" y="0"/>
            <a:ext cx="9144000" cy="646510"/>
          </a:xfrm>
        </p:spPr>
        <p:txBody>
          <a:bodyPr/>
          <a:lstStyle/>
          <a:p>
            <a:pPr>
              <a:lnSpc>
                <a:spcPct val="150000"/>
              </a:lnSpc>
              <a:spcBef>
                <a:spcPts val="0"/>
              </a:spcBef>
            </a:pPr>
            <a:r>
              <a:rPr lang="zh-CN" altLang="en-US" sz="3600" dirty="0" smtClean="0">
                <a:latin typeface="宋体" pitchFamily="2" charset="-122"/>
                <a:ea typeface="宋体" pitchFamily="2" charset="-122"/>
              </a:rPr>
              <a:t>一、结构化生命周期法</a:t>
            </a:r>
            <a:endParaRPr lang="en-US" altLang="zh-CN" sz="3600" dirty="0" smtClean="0">
              <a:latin typeface="宋体" pitchFamily="2" charset="-122"/>
              <a:ea typeface="宋体" pitchFamily="2" charset="-122"/>
            </a:endParaRPr>
          </a:p>
        </p:txBody>
      </p:sp>
      <p:sp>
        <p:nvSpPr>
          <p:cNvPr id="5123" name="TextBox 10"/>
          <p:cNvSpPr txBox="1">
            <a:spLocks noChangeArrowheads="1"/>
          </p:cNvSpPr>
          <p:nvPr/>
        </p:nvSpPr>
        <p:spPr bwMode="auto">
          <a:xfrm>
            <a:off x="652513" y="735547"/>
            <a:ext cx="8144608" cy="540352"/>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marL="0" lvl="2" algn="l">
              <a:lnSpc>
                <a:spcPct val="150000"/>
              </a:lnSpc>
              <a:spcBef>
                <a:spcPts val="0"/>
              </a:spcBef>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管理信息系统的生命周期</a:t>
            </a:r>
            <a:endParaRPr lang="zh-CN" altLang="en-US" b="1" dirty="0">
              <a:latin typeface="华文新魏" pitchFamily="2" charset="-122"/>
              <a:ea typeface="华文新魏" pitchFamily="2" charset="-122"/>
            </a:endParaRPr>
          </a:p>
        </p:txBody>
      </p:sp>
      <p:pic>
        <p:nvPicPr>
          <p:cNvPr id="4" name="图片 3" descr="1.BMP"/>
          <p:cNvPicPr>
            <a:picLocks noChangeAspect="1"/>
          </p:cNvPicPr>
          <p:nvPr/>
        </p:nvPicPr>
        <p:blipFill>
          <a:blip r:embed="rId2" cstate="print"/>
          <a:stretch>
            <a:fillRect/>
          </a:stretch>
        </p:blipFill>
        <p:spPr>
          <a:xfrm>
            <a:off x="428596" y="1500180"/>
            <a:ext cx="1457143" cy="1914286"/>
          </a:xfrm>
          <a:prstGeom prst="rect">
            <a:avLst/>
          </a:prstGeom>
        </p:spPr>
      </p:pic>
      <p:pic>
        <p:nvPicPr>
          <p:cNvPr id="5" name="图片 4" descr="2.BMP"/>
          <p:cNvPicPr>
            <a:picLocks noChangeAspect="1"/>
          </p:cNvPicPr>
          <p:nvPr/>
        </p:nvPicPr>
        <p:blipFill>
          <a:blip r:embed="rId3" cstate="print"/>
          <a:stretch>
            <a:fillRect/>
          </a:stretch>
        </p:blipFill>
        <p:spPr>
          <a:xfrm>
            <a:off x="2500298" y="1571618"/>
            <a:ext cx="1684716" cy="1357322"/>
          </a:xfrm>
          <a:prstGeom prst="rect">
            <a:avLst/>
          </a:prstGeom>
        </p:spPr>
      </p:pic>
      <p:pic>
        <p:nvPicPr>
          <p:cNvPr id="6" name="图片 5" descr="3.BMP"/>
          <p:cNvPicPr>
            <a:picLocks noChangeAspect="1"/>
          </p:cNvPicPr>
          <p:nvPr/>
        </p:nvPicPr>
        <p:blipFill>
          <a:blip r:embed="rId4" cstate="print"/>
          <a:stretch>
            <a:fillRect/>
          </a:stretch>
        </p:blipFill>
        <p:spPr>
          <a:xfrm>
            <a:off x="4786314" y="1500180"/>
            <a:ext cx="2029572" cy="1428760"/>
          </a:xfrm>
          <a:prstGeom prst="rect">
            <a:avLst/>
          </a:prstGeom>
        </p:spPr>
      </p:pic>
      <p:pic>
        <p:nvPicPr>
          <p:cNvPr id="9" name="图片 8" descr="6.BMP"/>
          <p:cNvPicPr>
            <a:picLocks noChangeAspect="1"/>
          </p:cNvPicPr>
          <p:nvPr/>
        </p:nvPicPr>
        <p:blipFill>
          <a:blip r:embed="rId5" cstate="print"/>
          <a:stretch>
            <a:fillRect/>
          </a:stretch>
        </p:blipFill>
        <p:spPr>
          <a:xfrm>
            <a:off x="2348850" y="3357568"/>
            <a:ext cx="1937398" cy="1500198"/>
          </a:xfrm>
          <a:prstGeom prst="rect">
            <a:avLst/>
          </a:prstGeom>
        </p:spPr>
      </p:pic>
      <p:pic>
        <p:nvPicPr>
          <p:cNvPr id="10" name="图片 9" descr="4.BMP"/>
          <p:cNvPicPr>
            <a:picLocks noChangeAspect="1"/>
          </p:cNvPicPr>
          <p:nvPr/>
        </p:nvPicPr>
        <p:blipFill>
          <a:blip r:embed="rId6" cstate="print"/>
          <a:stretch>
            <a:fillRect/>
          </a:stretch>
        </p:blipFill>
        <p:spPr>
          <a:xfrm>
            <a:off x="7358082" y="1428742"/>
            <a:ext cx="1643042" cy="1607128"/>
          </a:xfrm>
          <a:prstGeom prst="rect">
            <a:avLst/>
          </a:prstGeom>
        </p:spPr>
      </p:pic>
      <p:pic>
        <p:nvPicPr>
          <p:cNvPr id="11" name="图片 10" descr="5.BMP"/>
          <p:cNvPicPr>
            <a:picLocks noChangeAspect="1"/>
          </p:cNvPicPr>
          <p:nvPr/>
        </p:nvPicPr>
        <p:blipFill>
          <a:blip r:embed="rId7" cstate="print"/>
          <a:stretch>
            <a:fillRect/>
          </a:stretch>
        </p:blipFill>
        <p:spPr>
          <a:xfrm>
            <a:off x="5429256" y="3357568"/>
            <a:ext cx="1428760" cy="1565215"/>
          </a:xfrm>
          <a:prstGeom prst="rect">
            <a:avLst/>
          </a:prstGeom>
        </p:spPr>
      </p:pic>
      <p:sp>
        <p:nvSpPr>
          <p:cNvPr id="12" name="右箭头 11"/>
          <p:cNvSpPr/>
          <p:nvPr/>
        </p:nvSpPr>
        <p:spPr bwMode="auto">
          <a:xfrm>
            <a:off x="1928794" y="2071684"/>
            <a:ext cx="500066" cy="428628"/>
          </a:xfrm>
          <a:prstGeom prst="rightArrow">
            <a:avLst/>
          </a:pr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ndParaRPr>
          </a:p>
        </p:txBody>
      </p:sp>
      <p:sp>
        <p:nvSpPr>
          <p:cNvPr id="13" name="右箭头 12"/>
          <p:cNvSpPr/>
          <p:nvPr/>
        </p:nvSpPr>
        <p:spPr bwMode="auto">
          <a:xfrm>
            <a:off x="4286248" y="2000246"/>
            <a:ext cx="500066" cy="428628"/>
          </a:xfrm>
          <a:prstGeom prst="rightArrow">
            <a:avLst/>
          </a:pr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ndParaRPr>
          </a:p>
        </p:txBody>
      </p:sp>
      <p:sp>
        <p:nvSpPr>
          <p:cNvPr id="14" name="右箭头 13"/>
          <p:cNvSpPr/>
          <p:nvPr/>
        </p:nvSpPr>
        <p:spPr bwMode="auto">
          <a:xfrm>
            <a:off x="6858016" y="2000246"/>
            <a:ext cx="500066" cy="428628"/>
          </a:xfrm>
          <a:prstGeom prst="rightArrow">
            <a:avLst/>
          </a:pr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ndParaRPr>
          </a:p>
        </p:txBody>
      </p:sp>
      <p:sp>
        <p:nvSpPr>
          <p:cNvPr id="17" name="右箭头 16"/>
          <p:cNvSpPr/>
          <p:nvPr/>
        </p:nvSpPr>
        <p:spPr bwMode="auto">
          <a:xfrm rot="7953792">
            <a:off x="6967204" y="3416316"/>
            <a:ext cx="874486" cy="483209"/>
          </a:xfrm>
          <a:prstGeom prst="rightArrow">
            <a:avLst/>
          </a:pr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ndParaRPr>
          </a:p>
        </p:txBody>
      </p:sp>
      <p:sp>
        <p:nvSpPr>
          <p:cNvPr id="18" name="右箭头 17"/>
          <p:cNvSpPr/>
          <p:nvPr/>
        </p:nvSpPr>
        <p:spPr bwMode="auto">
          <a:xfrm rot="10800000">
            <a:off x="4429124" y="3786196"/>
            <a:ext cx="785818" cy="357190"/>
          </a:xfrm>
          <a:prstGeom prst="rightArrow">
            <a:avLst/>
          </a:pr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ndParaRPr>
          </a:p>
        </p:txBody>
      </p:sp>
    </p:spTree>
    <p:extLst>
      <p:ext uri="{BB962C8B-B14F-4D97-AF65-F5344CB8AC3E}">
        <p14:creationId xmlns="" xmlns:p14="http://schemas.microsoft.com/office/powerpoint/2010/main" val="46187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heckerboard(across)">
                                      <p:cBhvr>
                                        <p:cTn id="19" dur="500"/>
                                        <p:tgtEl>
                                          <p:spTgt spid="13"/>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par>
                          <p:cTn id="32" fill="hold">
                            <p:stCondLst>
                              <p:cond delay="3500"/>
                            </p:stCondLst>
                            <p:childTnLst>
                              <p:par>
                                <p:cTn id="33" presetID="5" presetClass="entr" presetSubtype="1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heckerboard(across)">
                                      <p:cBhvr>
                                        <p:cTn id="35" dur="500"/>
                                        <p:tgtEl>
                                          <p:spTgt spid="17"/>
                                        </p:tgtEl>
                                      </p:cBhvr>
                                    </p:animEffect>
                                  </p:childTnLst>
                                </p:cTn>
                              </p:par>
                            </p:childTnLst>
                          </p:cTn>
                        </p:par>
                        <p:par>
                          <p:cTn id="36" fill="hold">
                            <p:stCondLst>
                              <p:cond delay="4000"/>
                            </p:stCondLst>
                            <p:childTnLst>
                              <p:par>
                                <p:cTn id="37" presetID="5" presetClass="entr" presetSubtype="1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heckerboard(across)">
                                      <p:cBhvr>
                                        <p:cTn id="39" dur="500"/>
                                        <p:tgtEl>
                                          <p:spTgt spid="11"/>
                                        </p:tgtEl>
                                      </p:cBhvr>
                                    </p:animEffect>
                                  </p:childTnLst>
                                </p:cTn>
                              </p:par>
                            </p:childTnLst>
                          </p:cTn>
                        </p:par>
                        <p:par>
                          <p:cTn id="40" fill="hold">
                            <p:stCondLst>
                              <p:cond delay="4500"/>
                            </p:stCondLst>
                            <p:childTnLst>
                              <p:par>
                                <p:cTn id="41" presetID="5" presetClass="entr" presetSubtype="1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heckerboard(across)">
                                      <p:cBhvr>
                                        <p:cTn id="43" dur="500"/>
                                        <p:tgtEl>
                                          <p:spTgt spid="18"/>
                                        </p:tgtEl>
                                      </p:cBhvr>
                                    </p:animEffect>
                                  </p:childTnLst>
                                </p:cTn>
                              </p:par>
                            </p:childTnLst>
                          </p:cTn>
                        </p:par>
                        <p:par>
                          <p:cTn id="44" fill="hold">
                            <p:stCondLst>
                              <p:cond delay="5000"/>
                            </p:stCondLst>
                            <p:childTnLst>
                              <p:par>
                                <p:cTn id="45" presetID="5" presetClass="entr" presetSubtype="1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checkerboard(across)">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左箭头 21"/>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0525" y="2307115"/>
            <a:ext cx="3309938" cy="68222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椭圆 23"/>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6439" y="1918971"/>
            <a:ext cx="2281237" cy="81796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左箭头 25"/>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992439" y="2020174"/>
            <a:ext cx="3311525" cy="68103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椭圆 26"/>
          <p:cNvPicPr>
            <a:picLocks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16288" y="1612981"/>
            <a:ext cx="2279650" cy="817959"/>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左箭头 28"/>
          <p:cNvPicPr>
            <a:picLocks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83239" y="1819274"/>
            <a:ext cx="3322637" cy="68103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椭圆 29"/>
          <p:cNvPicPr>
            <a:picLocks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919788" y="1426379"/>
            <a:ext cx="2286000" cy="822722"/>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矩形 14"/>
          <p:cNvPicPr>
            <a:picLocks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25489" y="2636918"/>
            <a:ext cx="2103437" cy="1846659"/>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矩形 15"/>
          <p:cNvPicPr>
            <a:picLocks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322639" y="2339262"/>
            <a:ext cx="2103437" cy="184308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矩形 16"/>
          <p:cNvPicPr>
            <a:picLocks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919788" y="2152660"/>
            <a:ext cx="2101850" cy="184785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66"/>
          <p:cNvSpPr>
            <a:spLocks noChangeArrowheads="1"/>
          </p:cNvSpPr>
          <p:nvPr/>
        </p:nvSpPr>
        <p:spPr bwMode="auto">
          <a:xfrm>
            <a:off x="1285852" y="1952754"/>
            <a:ext cx="1210588" cy="400110"/>
          </a:xfrm>
          <a:prstGeom prst="rect">
            <a:avLst/>
          </a:prstGeom>
          <a:noFill/>
          <a:ln>
            <a:noFill/>
          </a:ln>
          <a:effectLst/>
          <a:extLst>
            <a:ext uri="{909E8E84-426E-40DD-AFC4-6F175D3DCCD1}">
              <a14:hiddenFill xmlns:a14="http://schemas.microsoft.com/office/drawing/2010/main" xmlns="">
                <a:solidFill>
                  <a:srgbClr val="7067A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000" b="1" dirty="0" smtClean="0">
                <a:solidFill>
                  <a:srgbClr val="FFFFFF"/>
                </a:solidFill>
                <a:effectLst>
                  <a:reflection blurRad="6350" stA="50000" endA="300" endPos="50000" dist="29997" dir="5400000" sy="-100000" algn="bl" rotWithShape="0"/>
                </a:effectLst>
                <a:latin typeface="微软雅黑" pitchFamily="34" charset="-122"/>
                <a:ea typeface="微软雅黑" pitchFamily="34" charset="-122"/>
              </a:rPr>
              <a:t>规划阶段</a:t>
            </a:r>
            <a:endParaRPr lang="en-US" altLang="ko-KR" sz="2000" b="1" dirty="0">
              <a:solidFill>
                <a:srgbClr val="FFFFFF"/>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20" name="Rectangle 166"/>
          <p:cNvSpPr>
            <a:spLocks noChangeArrowheads="1"/>
          </p:cNvSpPr>
          <p:nvPr/>
        </p:nvSpPr>
        <p:spPr bwMode="auto">
          <a:xfrm>
            <a:off x="3857620" y="1652671"/>
            <a:ext cx="1210588" cy="400110"/>
          </a:xfrm>
          <a:prstGeom prst="rect">
            <a:avLst/>
          </a:prstGeom>
          <a:noFill/>
          <a:ln>
            <a:noFill/>
          </a:ln>
          <a:effectLst/>
          <a:extLst>
            <a:ext uri="{909E8E84-426E-40DD-AFC4-6F175D3DCCD1}">
              <a14:hiddenFill xmlns:a14="http://schemas.microsoft.com/office/drawing/2010/main" xmlns="">
                <a:solidFill>
                  <a:srgbClr val="7067A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000" b="1" dirty="0" smtClean="0">
                <a:solidFill>
                  <a:srgbClr val="FFFFFF"/>
                </a:solidFill>
                <a:effectLst>
                  <a:reflection blurRad="6350" stA="50000" endA="300" endPos="50000" dist="29997" dir="5400000" sy="-100000" algn="bl" rotWithShape="0"/>
                </a:effectLst>
                <a:latin typeface="微软雅黑" pitchFamily="34" charset="-122"/>
                <a:ea typeface="微软雅黑" pitchFamily="34" charset="-122"/>
              </a:rPr>
              <a:t>开发阶段</a:t>
            </a:r>
            <a:endParaRPr lang="en-US" altLang="ko-KR" sz="2000" b="1" dirty="0">
              <a:solidFill>
                <a:srgbClr val="FFFFFF"/>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21" name="Rectangle 166"/>
          <p:cNvSpPr>
            <a:spLocks noChangeArrowheads="1"/>
          </p:cNvSpPr>
          <p:nvPr/>
        </p:nvSpPr>
        <p:spPr bwMode="auto">
          <a:xfrm>
            <a:off x="6504684" y="1454071"/>
            <a:ext cx="1210588" cy="400110"/>
          </a:xfrm>
          <a:prstGeom prst="rect">
            <a:avLst/>
          </a:prstGeom>
          <a:noFill/>
          <a:ln>
            <a:noFill/>
          </a:ln>
          <a:effectLst/>
          <a:extLst>
            <a:ext uri="{909E8E84-426E-40DD-AFC4-6F175D3DCCD1}">
              <a14:hiddenFill xmlns:a14="http://schemas.microsoft.com/office/drawing/2010/main" xmlns="">
                <a:solidFill>
                  <a:srgbClr val="7067AF"/>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000" b="1" dirty="0" smtClean="0">
                <a:solidFill>
                  <a:srgbClr val="FFFFFF"/>
                </a:solidFill>
                <a:effectLst>
                  <a:reflection blurRad="6350" stA="50000" endA="300" endPos="50000" dist="29997" dir="5400000" sy="-100000" algn="bl" rotWithShape="0"/>
                </a:effectLst>
                <a:latin typeface="微软雅黑" pitchFamily="34" charset="-122"/>
                <a:ea typeface="微软雅黑" pitchFamily="34" charset="-122"/>
              </a:rPr>
              <a:t>运行维护</a:t>
            </a:r>
            <a:endParaRPr lang="en-US" altLang="ko-KR" sz="2000" b="1" dirty="0">
              <a:solidFill>
                <a:srgbClr val="FFFFFF"/>
              </a:solidFill>
              <a:effectLst>
                <a:reflection blurRad="6350" stA="50000" endA="300" endPos="50000" dist="29997" dir="5400000" sy="-100000" algn="bl" rotWithShape="0"/>
              </a:effectLst>
              <a:latin typeface="微软雅黑" pitchFamily="34" charset="-122"/>
              <a:ea typeface="微软雅黑" pitchFamily="34" charset="-122"/>
            </a:endParaRPr>
          </a:p>
        </p:txBody>
      </p:sp>
      <p:sp>
        <p:nvSpPr>
          <p:cNvPr id="22" name="TextBox 21"/>
          <p:cNvSpPr txBox="1"/>
          <p:nvPr/>
        </p:nvSpPr>
        <p:spPr>
          <a:xfrm>
            <a:off x="917479" y="2928940"/>
            <a:ext cx="1675596" cy="1077218"/>
          </a:xfrm>
          <a:prstGeom prst="rect">
            <a:avLst/>
          </a:prstGeom>
          <a:noFill/>
        </p:spPr>
        <p:txBody>
          <a:bodyPr wrap="square" rtlCol="0">
            <a:spAutoFit/>
          </a:bodyPr>
          <a:lstStyle/>
          <a:p>
            <a:pPr algn="l"/>
            <a:r>
              <a:rPr lang="zh-CN" altLang="en-US" sz="1600" b="1" dirty="0" smtClean="0"/>
              <a:t>根据组织的整体目标，确定管理信息系统的发展战略。</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3550456" y="2571750"/>
            <a:ext cx="1675596" cy="1323439"/>
          </a:xfrm>
          <a:prstGeom prst="rect">
            <a:avLst/>
          </a:prstGeom>
          <a:noFill/>
        </p:spPr>
        <p:txBody>
          <a:bodyPr wrap="square" rtlCol="0">
            <a:spAutoFit/>
          </a:bodyPr>
          <a:lstStyle/>
          <a:p>
            <a:pPr algn="l"/>
            <a:r>
              <a:rPr lang="zh-CN" altLang="en-US" sz="1600" b="1" dirty="0" smtClean="0"/>
              <a:t>建设并建成一个系统，又分为系统分析、系统设计、系统实施三个阶段。</a:t>
            </a:r>
            <a:endParaRPr lang="en-US" altLang="zh-CN" sz="1600" b="1" dirty="0"/>
          </a:p>
        </p:txBody>
      </p:sp>
      <p:sp>
        <p:nvSpPr>
          <p:cNvPr id="26" name="TextBox 25"/>
          <p:cNvSpPr txBox="1"/>
          <p:nvPr/>
        </p:nvSpPr>
        <p:spPr>
          <a:xfrm>
            <a:off x="6153956" y="2448555"/>
            <a:ext cx="1675596" cy="1077218"/>
          </a:xfrm>
          <a:prstGeom prst="rect">
            <a:avLst/>
          </a:prstGeom>
          <a:noFill/>
        </p:spPr>
        <p:txBody>
          <a:bodyPr wrap="square" rtlCol="0">
            <a:spAutoFit/>
          </a:bodyPr>
          <a:lstStyle/>
          <a:p>
            <a:pPr algn="l"/>
            <a:r>
              <a:rPr lang="zh-CN" altLang="en-US" sz="1600" b="1" dirty="0" smtClean="0"/>
              <a:t>系统建成后便投入使用，在使用过程中不断衰变又不断维护。</a:t>
            </a:r>
            <a:endParaRPr lang="en-US" altLang="zh-CN" sz="1600" b="1" dirty="0">
              <a:solidFill>
                <a:schemeClr val="tx1">
                  <a:lumMod val="65000"/>
                  <a:lumOff val="35000"/>
                </a:schemeClr>
              </a:solidFill>
              <a:latin typeface="微软雅黑" pitchFamily="34" charset="-122"/>
              <a:ea typeface="微软雅黑" pitchFamily="34" charset="-122"/>
            </a:endParaRPr>
          </a:p>
        </p:txBody>
      </p:sp>
      <p:sp>
        <p:nvSpPr>
          <p:cNvPr id="28" name="TextBox 10"/>
          <p:cNvSpPr txBox="1">
            <a:spLocks noChangeArrowheads="1"/>
          </p:cNvSpPr>
          <p:nvPr/>
        </p:nvSpPr>
        <p:spPr bwMode="auto">
          <a:xfrm>
            <a:off x="500034" y="756243"/>
            <a:ext cx="8144608" cy="2387011"/>
          </a:xfrm>
          <a:prstGeom prst="rect">
            <a:avLst/>
          </a:prstGeom>
          <a:noFill/>
          <a:ln w="9525">
            <a:noFill/>
            <a:miter lim="800000"/>
            <a:headEnd/>
            <a:tailEnd/>
          </a:ln>
        </p:spPr>
        <p:txBody>
          <a:bodyPr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spcBef>
                <a:spcPts val="0"/>
              </a:spcBef>
            </a:pPr>
            <a:r>
              <a:rPr lang="zh-CN" altLang="en-US" dirty="0" smtClean="0"/>
              <a:t>管理信息系统也不例外，其生命周期包括</a:t>
            </a:r>
            <a:r>
              <a:rPr lang="zh-CN" altLang="en-US" b="1" dirty="0" smtClean="0"/>
              <a:t>规划阶段、开发阶段和运行维护阶段</a:t>
            </a:r>
            <a:r>
              <a:rPr lang="zh-CN" altLang="en-US" dirty="0" smtClean="0"/>
              <a:t>。</a:t>
            </a:r>
            <a:endParaRPr lang="zh-CN" altLang="zh-CN" dirty="0">
              <a:latin typeface="华文新魏" pitchFamily="2" charset="-122"/>
              <a:ea typeface="华文新魏" pitchFamily="2" charset="-122"/>
            </a:endParaRPr>
          </a:p>
          <a:p>
            <a:pPr algn="l">
              <a:lnSpc>
                <a:spcPct val="150000"/>
              </a:lnSpc>
              <a:spcBef>
                <a:spcPts val="0"/>
              </a:spcBef>
            </a:pPr>
            <a:endParaRPr lang="zh-CN" altLang="en-US" dirty="0" smtClean="0">
              <a:latin typeface="华文新魏" pitchFamily="2" charset="-122"/>
              <a:ea typeface="华文新魏" pitchFamily="2" charset="-122"/>
            </a:endParaRPr>
          </a:p>
          <a:p>
            <a:pPr algn="l">
              <a:lnSpc>
                <a:spcPct val="150000"/>
              </a:lnSpc>
            </a:pPr>
            <a:r>
              <a:rPr lang="en-US" altLang="zh-CN" dirty="0" smtClean="0">
                <a:latin typeface="华文新魏" pitchFamily="2" charset="-122"/>
                <a:ea typeface="华文新魏" pitchFamily="2" charset="-122"/>
              </a:rPr>
              <a:t> </a:t>
            </a:r>
            <a:endParaRPr lang="zh-CN" altLang="en-US" dirty="0" smtClean="0">
              <a:latin typeface="华文新魏" pitchFamily="2" charset="-122"/>
              <a:ea typeface="华文新魏" pitchFamily="2" charset="-122"/>
            </a:endParaRPr>
          </a:p>
          <a:p>
            <a:pPr algn="l">
              <a:lnSpc>
                <a:spcPct val="150000"/>
              </a:lnSpc>
            </a:pPr>
            <a:endParaRPr lang="zh-CN" altLang="en-US" dirty="0">
              <a:latin typeface="华文新魏" pitchFamily="2" charset="-122"/>
              <a:ea typeface="华文新魏" pitchFamily="2" charset="-122"/>
            </a:endParaRPr>
          </a:p>
        </p:txBody>
      </p:sp>
      <p:sp>
        <p:nvSpPr>
          <p:cNvPr id="30" name="Rectangle 445"/>
          <p:cNvSpPr txBox="1">
            <a:spLocks noChangeArrowheads="1"/>
          </p:cNvSpPr>
          <p:nvPr/>
        </p:nvSpPr>
        <p:spPr bwMode="gray">
          <a:xfrm>
            <a:off x="0" y="0"/>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2" indent="0" algn="ctr" defTabSz="914400" rtl="0" eaLnBrk="0" fontAlgn="base" latinLnBrk="0" hangingPunct="0">
              <a:lnSpc>
                <a:spcPct val="150000"/>
              </a:lnSpc>
              <a:spcBef>
                <a:spcPts val="0"/>
              </a:spcBef>
              <a:spcAft>
                <a:spcPct val="0"/>
              </a:spcAft>
              <a:buClrTx/>
              <a:buSzTx/>
              <a:buFontTx/>
              <a:buNone/>
              <a:tabLst/>
              <a:defRPr/>
            </a:pPr>
            <a:endParaRPr kumimoji="0" lang="en-US" altLang="zh-CN" sz="2800" b="1" i="0" u="none" strike="noStrike" kern="0" cap="none" spc="0" normalizeH="0" baseline="0" noProof="0" dirty="0" smtClean="0">
              <a:ln>
                <a:noFill/>
              </a:ln>
              <a:solidFill>
                <a:schemeClr val="tx1"/>
              </a:solidFill>
              <a:effectLst/>
              <a:uLnTx/>
              <a:uFillTx/>
              <a:latin typeface="宋体" pitchFamily="2" charset="-122"/>
              <a:ea typeface="宋体" pitchFamily="2" charset="-122"/>
            </a:endParaRPr>
          </a:p>
        </p:txBody>
      </p:sp>
      <p:sp>
        <p:nvSpPr>
          <p:cNvPr id="23" name="Rectangle 445"/>
          <p:cNvSpPr>
            <a:spLocks noGrp="1" noChangeArrowheads="1"/>
          </p:cNvSpPr>
          <p:nvPr>
            <p:ph type="title"/>
          </p:nvPr>
        </p:nvSpPr>
        <p:spPr>
          <a:xfrm>
            <a:off x="152400" y="-18"/>
            <a:ext cx="9144000" cy="646510"/>
          </a:xfrm>
        </p:spPr>
        <p:txBody>
          <a:bodyPr/>
          <a:lstStyle/>
          <a:p>
            <a:pPr>
              <a:lnSpc>
                <a:spcPct val="150000"/>
              </a:lnSpc>
              <a:spcBef>
                <a:spcPts val="0"/>
              </a:spcBef>
            </a:pPr>
            <a:r>
              <a:rPr lang="zh-CN" altLang="en-US" sz="3600" dirty="0" smtClean="0">
                <a:latin typeface="宋体" pitchFamily="2" charset="-122"/>
                <a:ea typeface="宋体" pitchFamily="2" charset="-122"/>
              </a:rPr>
              <a:t>一、结构化生命周期法</a:t>
            </a:r>
            <a:endParaRPr lang="en-US" altLang="zh-CN" sz="3600" dirty="0" smtClean="0">
              <a:latin typeface="宋体" pitchFamily="2" charset="-122"/>
              <a:ea typeface="宋体" pitchFamily="2" charset="-122"/>
            </a:endParaRPr>
          </a:p>
        </p:txBody>
      </p:sp>
    </p:spTree>
    <p:extLst>
      <p:ext uri="{BB962C8B-B14F-4D97-AF65-F5344CB8AC3E}">
        <p14:creationId xmlns:p14="http://schemas.microsoft.com/office/powerpoint/2010/main" xmlns="" val="20225526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Box 10"/>
          <p:cNvSpPr txBox="1">
            <a:spLocks noChangeArrowheads="1"/>
          </p:cNvSpPr>
          <p:nvPr/>
        </p:nvSpPr>
        <p:spPr bwMode="auto">
          <a:xfrm>
            <a:off x="642910" y="663064"/>
            <a:ext cx="8144608" cy="694240"/>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spcBef>
                <a:spcPts val="0"/>
              </a:spcBef>
            </a:pPr>
            <a:r>
              <a:rPr lang="zh-CN" altLang="en-US" dirty="0" smtClean="0"/>
              <a:t>所以</a:t>
            </a:r>
            <a:r>
              <a:rPr lang="en-US" dirty="0" smtClean="0"/>
              <a:t>MIS</a:t>
            </a:r>
            <a:r>
              <a:rPr lang="zh-CN" altLang="en-US" dirty="0" smtClean="0"/>
              <a:t>的生命周期共划分为</a:t>
            </a:r>
            <a:r>
              <a:rPr lang="zh-CN" altLang="en-US" b="1" dirty="0" smtClean="0"/>
              <a:t>系统规划、系统分析、系统设计、系统实施和系统运行与维护</a:t>
            </a:r>
            <a:r>
              <a:rPr lang="zh-CN" altLang="en-US" dirty="0" smtClean="0"/>
              <a:t>五个阶段。</a:t>
            </a:r>
            <a:endParaRPr lang="zh-CN" altLang="en-US" dirty="0">
              <a:latin typeface="华文新魏" pitchFamily="2" charset="-122"/>
              <a:ea typeface="华文新魏" pitchFamily="2" charset="-122"/>
            </a:endParaRPr>
          </a:p>
        </p:txBody>
      </p:sp>
      <p:pic>
        <p:nvPicPr>
          <p:cNvPr id="4" name="图片 3" descr="7.BMP"/>
          <p:cNvPicPr>
            <a:picLocks noChangeAspect="1"/>
          </p:cNvPicPr>
          <p:nvPr/>
        </p:nvPicPr>
        <p:blipFill>
          <a:blip r:embed="rId2" cstate="print"/>
          <a:stretch>
            <a:fillRect/>
          </a:stretch>
        </p:blipFill>
        <p:spPr>
          <a:xfrm>
            <a:off x="2428860" y="1376823"/>
            <a:ext cx="5057143" cy="3552381"/>
          </a:xfrm>
          <a:prstGeom prst="rect">
            <a:avLst/>
          </a:prstGeom>
        </p:spPr>
      </p:pic>
      <p:sp>
        <p:nvSpPr>
          <p:cNvPr id="6" name="Rectangle 445"/>
          <p:cNvSpPr>
            <a:spLocks noGrp="1" noChangeArrowheads="1"/>
          </p:cNvSpPr>
          <p:nvPr>
            <p:ph type="title"/>
          </p:nvPr>
        </p:nvSpPr>
        <p:spPr>
          <a:xfrm>
            <a:off x="152400" y="-18"/>
            <a:ext cx="9144000" cy="646510"/>
          </a:xfrm>
        </p:spPr>
        <p:txBody>
          <a:bodyPr/>
          <a:lstStyle/>
          <a:p>
            <a:pPr>
              <a:lnSpc>
                <a:spcPct val="150000"/>
              </a:lnSpc>
              <a:spcBef>
                <a:spcPts val="0"/>
              </a:spcBef>
            </a:pPr>
            <a:r>
              <a:rPr lang="zh-CN" altLang="en-US" sz="3600" dirty="0" smtClean="0">
                <a:latin typeface="宋体" pitchFamily="2" charset="-122"/>
                <a:ea typeface="宋体" pitchFamily="2" charset="-122"/>
              </a:rPr>
              <a:t>一、结构化生命周期法</a:t>
            </a:r>
            <a:endParaRPr lang="en-US" altLang="zh-CN" sz="3600" dirty="0" smtClean="0">
              <a:latin typeface="宋体" pitchFamily="2" charset="-122"/>
              <a:ea typeface="宋体" pitchFamily="2" charset="-122"/>
            </a:endParaRPr>
          </a:p>
        </p:txBody>
      </p:sp>
    </p:spTree>
    <p:extLst>
      <p:ext uri="{BB962C8B-B14F-4D97-AF65-F5344CB8AC3E}">
        <p14:creationId xmlns="" xmlns:p14="http://schemas.microsoft.com/office/powerpoint/2010/main" val="8951720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Box 10"/>
          <p:cNvSpPr txBox="1">
            <a:spLocks noChangeArrowheads="1"/>
          </p:cNvSpPr>
          <p:nvPr/>
        </p:nvSpPr>
        <p:spPr bwMode="auto">
          <a:xfrm>
            <a:off x="357158" y="712477"/>
            <a:ext cx="3929090" cy="1002017"/>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lnSpc>
                <a:spcPct val="150000"/>
              </a:lnSpc>
              <a:spcBef>
                <a:spcPts val="0"/>
              </a:spcBef>
            </a:pPr>
            <a:r>
              <a:rPr lang="zh-CN" altLang="en-US" dirty="0" smtClean="0"/>
              <a:t>管理信息系统</a:t>
            </a:r>
            <a:r>
              <a:rPr lang="zh-CN" altLang="en-US" b="1" dirty="0" smtClean="0"/>
              <a:t>生命周期各阶段</a:t>
            </a:r>
            <a:r>
              <a:rPr lang="zh-CN" altLang="en-US" dirty="0" smtClean="0"/>
              <a:t>的主要活动如图</a:t>
            </a:r>
            <a:r>
              <a:rPr lang="en-US" altLang="zh-CN" dirty="0" smtClean="0"/>
              <a:t>3-2</a:t>
            </a:r>
            <a:r>
              <a:rPr lang="zh-CN" altLang="en-US" dirty="0" smtClean="0"/>
              <a:t>所示。</a:t>
            </a:r>
            <a:endParaRPr lang="zh-CN" altLang="en-US" dirty="0">
              <a:latin typeface="华文新魏" pitchFamily="2" charset="-122"/>
              <a:ea typeface="华文新魏" pitchFamily="2" charset="-122"/>
            </a:endParaRPr>
          </a:p>
        </p:txBody>
      </p:sp>
      <p:pic>
        <p:nvPicPr>
          <p:cNvPr id="5" name="图片 4" descr="8.BMP"/>
          <p:cNvPicPr>
            <a:picLocks noChangeAspect="1"/>
          </p:cNvPicPr>
          <p:nvPr/>
        </p:nvPicPr>
        <p:blipFill>
          <a:blip r:embed="rId2" cstate="print">
            <a:clrChange>
              <a:clrFrom>
                <a:srgbClr val="FFFFFF"/>
              </a:clrFrom>
              <a:clrTo>
                <a:srgbClr val="FFFFFF">
                  <a:alpha val="0"/>
                </a:srgbClr>
              </a:clrTo>
            </a:clrChange>
          </a:blip>
          <a:stretch>
            <a:fillRect/>
          </a:stretch>
        </p:blipFill>
        <p:spPr>
          <a:xfrm>
            <a:off x="4429124" y="142858"/>
            <a:ext cx="4429156" cy="5000642"/>
          </a:xfrm>
          <a:prstGeom prst="rect">
            <a:avLst/>
          </a:prstGeom>
        </p:spPr>
      </p:pic>
    </p:spTree>
    <p:extLst>
      <p:ext uri="{BB962C8B-B14F-4D97-AF65-F5344CB8AC3E}">
        <p14:creationId xmlns="" xmlns:p14="http://schemas.microsoft.com/office/powerpoint/2010/main" val="3472102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Box 10"/>
          <p:cNvSpPr txBox="1">
            <a:spLocks noChangeArrowheads="1"/>
          </p:cNvSpPr>
          <p:nvPr/>
        </p:nvSpPr>
        <p:spPr bwMode="auto">
          <a:xfrm>
            <a:off x="652513" y="761891"/>
            <a:ext cx="8144608" cy="1309793"/>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algn="l"/>
            <a:r>
              <a:rPr lang="zh-CN" altLang="en-US" dirty="0" smtClean="0"/>
              <a:t>管理信息系统于</a:t>
            </a:r>
            <a:r>
              <a:rPr lang="en-US" altLang="zh-CN" dirty="0" smtClean="0"/>
              <a:t>20</a:t>
            </a:r>
            <a:r>
              <a:rPr lang="zh-CN" altLang="en-US" dirty="0" smtClean="0"/>
              <a:t>世纪</a:t>
            </a:r>
            <a:r>
              <a:rPr lang="en-US" altLang="zh-CN" dirty="0" smtClean="0"/>
              <a:t>60</a:t>
            </a:r>
            <a:r>
              <a:rPr lang="zh-CN" altLang="en-US" dirty="0" smtClean="0"/>
              <a:t>年代开始发展，发展初期在建设方面呈现较为混乱的状态。早期的方法在实际应用中出现不少问题，常常造成所建系统</a:t>
            </a:r>
            <a:r>
              <a:rPr lang="zh-CN" altLang="en-US" b="1" dirty="0" smtClean="0"/>
              <a:t>用户不满意、不能完全实现预定的目标与功能、使用效果差、维护工作量大、维护费用高</a:t>
            </a:r>
            <a:r>
              <a:rPr lang="zh-CN" altLang="en-US" dirty="0" smtClean="0"/>
              <a:t>等后果。</a:t>
            </a:r>
            <a:endParaRPr lang="zh-CN" altLang="en-US" dirty="0">
              <a:latin typeface="华文新魏" pitchFamily="2" charset="-122"/>
              <a:ea typeface="华文新魏" pitchFamily="2" charset="-122"/>
            </a:endParaRPr>
          </a:p>
        </p:txBody>
      </p:sp>
      <p:pic>
        <p:nvPicPr>
          <p:cNvPr id="4" name="图片 3" descr="9.BMP"/>
          <p:cNvPicPr>
            <a:picLocks noChangeAspect="1"/>
          </p:cNvPicPr>
          <p:nvPr/>
        </p:nvPicPr>
        <p:blipFill>
          <a:blip r:embed="rId2" cstate="print"/>
          <a:stretch>
            <a:fillRect/>
          </a:stretch>
        </p:blipFill>
        <p:spPr>
          <a:xfrm>
            <a:off x="2357421" y="2428874"/>
            <a:ext cx="2500331" cy="2343763"/>
          </a:xfrm>
          <a:prstGeom prst="rect">
            <a:avLst/>
          </a:prstGeom>
        </p:spPr>
      </p:pic>
      <p:pic>
        <p:nvPicPr>
          <p:cNvPr id="5" name="图片 4" descr="10.BMP"/>
          <p:cNvPicPr>
            <a:picLocks noChangeAspect="1"/>
          </p:cNvPicPr>
          <p:nvPr/>
        </p:nvPicPr>
        <p:blipFill>
          <a:blip r:embed="rId3" cstate="print"/>
          <a:stretch>
            <a:fillRect/>
          </a:stretch>
        </p:blipFill>
        <p:spPr>
          <a:xfrm>
            <a:off x="5072066" y="2354459"/>
            <a:ext cx="2643206" cy="2471289"/>
          </a:xfrm>
          <a:prstGeom prst="rect">
            <a:avLst/>
          </a:prstGeom>
        </p:spPr>
      </p:pic>
      <p:sp>
        <p:nvSpPr>
          <p:cNvPr id="6"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extLst>
      <p:ext uri="{BB962C8B-B14F-4D97-AF65-F5344CB8AC3E}">
        <p14:creationId xmlns="" xmlns:p14="http://schemas.microsoft.com/office/powerpoint/2010/main" val="1995958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0"/>
          </p:nvPr>
        </p:nvSpPr>
        <p:spPr/>
        <p:txBody>
          <a:bodyPr/>
          <a:lstStyle/>
          <a:p>
            <a:pPr>
              <a:defRPr/>
            </a:pPr>
            <a:r>
              <a:rPr lang="zh-CN" altLang="en-US" smtClean="0"/>
              <a:t>《管理信息系统》讲稿</a:t>
            </a:r>
            <a:endParaRPr lang="en-US" dirty="0"/>
          </a:p>
        </p:txBody>
      </p:sp>
      <p:sp>
        <p:nvSpPr>
          <p:cNvPr id="4" name="TextBox 10"/>
          <p:cNvSpPr txBox="1">
            <a:spLocks noChangeArrowheads="1"/>
          </p:cNvSpPr>
          <p:nvPr/>
        </p:nvSpPr>
        <p:spPr bwMode="auto">
          <a:xfrm>
            <a:off x="642910" y="857238"/>
            <a:ext cx="3714776" cy="2694788"/>
          </a:xfrm>
          <a:prstGeom prst="rect">
            <a:avLst/>
          </a:prstGeom>
          <a:noFill/>
          <a:ln w="9525">
            <a:noFill/>
            <a:miter lim="800000"/>
            <a:headEnd/>
            <a:tailEnd/>
          </a:ln>
        </p:spPr>
        <p:txBody>
          <a:bodyPr wrap="square" lIns="77925" tIns="38963" rIns="77925" bIns="38963">
            <a:spAutoFit/>
          </a:bodyPr>
          <a:lstStyle>
            <a:lvl1pPr indent="457200">
              <a:defRPr sz="2000">
                <a:solidFill>
                  <a:srgbClr val="000000"/>
                </a:solidFill>
                <a:latin typeface="Arial" charset="0"/>
                <a:ea typeface="宋体" charset="-122"/>
              </a:defRPr>
            </a:lvl1pPr>
            <a:lvl2pPr marL="742950" indent="-285750">
              <a:defRPr sz="2000">
                <a:solidFill>
                  <a:srgbClr val="000000"/>
                </a:solidFill>
                <a:latin typeface="Arial" charset="0"/>
                <a:ea typeface="宋体" charset="-122"/>
              </a:defRPr>
            </a:lvl2pPr>
            <a:lvl3pPr marL="1143000" indent="-228600">
              <a:defRPr sz="2000">
                <a:solidFill>
                  <a:srgbClr val="000000"/>
                </a:solidFill>
                <a:latin typeface="Arial" charset="0"/>
                <a:ea typeface="宋体" charset="-122"/>
              </a:defRPr>
            </a:lvl3pPr>
            <a:lvl4pPr marL="1600200" indent="-228600">
              <a:defRPr sz="2000">
                <a:solidFill>
                  <a:srgbClr val="000000"/>
                </a:solidFill>
                <a:latin typeface="Arial" charset="0"/>
                <a:ea typeface="宋体" charset="-122"/>
              </a:defRPr>
            </a:lvl4pPr>
            <a:lvl5pPr marL="2057400" indent="-228600">
              <a:defRPr sz="2000">
                <a:solidFill>
                  <a:srgbClr val="000000"/>
                </a:solidFill>
                <a:latin typeface="Arial" charset="0"/>
                <a:ea typeface="宋体" charset="-122"/>
              </a:defRPr>
            </a:lvl5pPr>
            <a:lvl6pPr marL="2514600" indent="-228600" algn="ctr" eaLnBrk="0" fontAlgn="base" hangingPunct="0">
              <a:spcBef>
                <a:spcPct val="50000"/>
              </a:spcBef>
              <a:spcAft>
                <a:spcPct val="0"/>
              </a:spcAft>
              <a:defRPr sz="2000">
                <a:solidFill>
                  <a:srgbClr val="000000"/>
                </a:solidFill>
                <a:latin typeface="Arial" charset="0"/>
                <a:ea typeface="宋体" charset="-122"/>
              </a:defRPr>
            </a:lvl6pPr>
            <a:lvl7pPr marL="2971800" indent="-228600" algn="ctr" eaLnBrk="0" fontAlgn="base" hangingPunct="0">
              <a:spcBef>
                <a:spcPct val="50000"/>
              </a:spcBef>
              <a:spcAft>
                <a:spcPct val="0"/>
              </a:spcAft>
              <a:defRPr sz="2000">
                <a:solidFill>
                  <a:srgbClr val="000000"/>
                </a:solidFill>
                <a:latin typeface="Arial" charset="0"/>
                <a:ea typeface="宋体" charset="-122"/>
              </a:defRPr>
            </a:lvl7pPr>
            <a:lvl8pPr marL="3429000" indent="-228600" algn="ctr" eaLnBrk="0" fontAlgn="base" hangingPunct="0">
              <a:spcBef>
                <a:spcPct val="50000"/>
              </a:spcBef>
              <a:spcAft>
                <a:spcPct val="0"/>
              </a:spcAft>
              <a:defRPr sz="2000">
                <a:solidFill>
                  <a:srgbClr val="000000"/>
                </a:solidFill>
                <a:latin typeface="Arial" charset="0"/>
                <a:ea typeface="宋体" charset="-122"/>
              </a:defRPr>
            </a:lvl8pPr>
            <a:lvl9pPr marL="3886200" indent="-228600" algn="ctr" eaLnBrk="0" fontAlgn="base" hangingPunct="0">
              <a:spcBef>
                <a:spcPct val="50000"/>
              </a:spcBef>
              <a:spcAft>
                <a:spcPct val="0"/>
              </a:spcAft>
              <a:defRPr sz="2000">
                <a:solidFill>
                  <a:srgbClr val="000000"/>
                </a:solidFill>
                <a:latin typeface="Arial" charset="0"/>
                <a:ea typeface="宋体" charset="-122"/>
              </a:defRPr>
            </a:lvl9pPr>
          </a:lstStyle>
          <a:p>
            <a:pPr indent="0" algn="l"/>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结构化系统开发的基本思想</a:t>
            </a:r>
            <a:endParaRPr lang="en-US" altLang="zh-CN" b="1" dirty="0" smtClean="0"/>
          </a:p>
          <a:p>
            <a:pPr indent="0" algn="l"/>
            <a:r>
              <a:rPr lang="zh-CN" altLang="en-US" b="1" dirty="0" smtClean="0"/>
              <a:t>（</a:t>
            </a:r>
            <a:r>
              <a:rPr lang="en-US" b="1" dirty="0" smtClean="0"/>
              <a:t>1</a:t>
            </a:r>
            <a:r>
              <a:rPr lang="zh-CN" altLang="en-US" b="1" dirty="0" smtClean="0"/>
              <a:t>）结构化方法</a:t>
            </a:r>
          </a:p>
          <a:p>
            <a:pPr algn="l"/>
            <a:r>
              <a:rPr lang="zh-CN" altLang="en-US" dirty="0" smtClean="0"/>
              <a:t>“结构化” 含义：用一组规范的步骤、准则和工具来进行某项工作。</a:t>
            </a:r>
            <a:endParaRPr lang="en-US" altLang="zh-CN" dirty="0" smtClean="0"/>
          </a:p>
          <a:p>
            <a:pPr algn="l"/>
            <a:r>
              <a:rPr lang="zh-CN" altLang="en-US" dirty="0" smtClean="0"/>
              <a:t>结构化方法的基本思路如图</a:t>
            </a:r>
            <a:r>
              <a:rPr lang="en-US" dirty="0" smtClean="0"/>
              <a:t>3-5</a:t>
            </a:r>
            <a:r>
              <a:rPr lang="zh-CN" altLang="en-US" dirty="0" smtClean="0"/>
              <a:t>所示。</a:t>
            </a:r>
            <a:endParaRPr lang="zh-CN" altLang="en-US" dirty="0"/>
          </a:p>
        </p:txBody>
      </p:sp>
      <p:pic>
        <p:nvPicPr>
          <p:cNvPr id="5" name="图片 4" descr="11.BMP"/>
          <p:cNvPicPr>
            <a:picLocks noChangeAspect="1"/>
          </p:cNvPicPr>
          <p:nvPr/>
        </p:nvPicPr>
        <p:blipFill>
          <a:blip r:embed="rId2" cstate="print"/>
          <a:stretch>
            <a:fillRect/>
          </a:stretch>
        </p:blipFill>
        <p:spPr>
          <a:xfrm>
            <a:off x="4572000" y="824385"/>
            <a:ext cx="4114286" cy="3676191"/>
          </a:xfrm>
          <a:prstGeom prst="rect">
            <a:avLst/>
          </a:prstGeom>
        </p:spPr>
      </p:pic>
      <p:sp>
        <p:nvSpPr>
          <p:cNvPr id="8" name="Rectangle 445"/>
          <p:cNvSpPr txBox="1">
            <a:spLocks noChangeArrowheads="1"/>
          </p:cNvSpPr>
          <p:nvPr/>
        </p:nvSpPr>
        <p:spPr bwMode="gray">
          <a:xfrm>
            <a:off x="152400" y="-18"/>
            <a:ext cx="9144000" cy="646510"/>
          </a:xfrm>
          <a:prstGeom prst="rect">
            <a:avLst/>
          </a:prstGeom>
          <a:noFill/>
          <a:ln w="9525">
            <a:noFill/>
            <a:miter lim="800000"/>
            <a:headEnd/>
            <a:tailEnd/>
          </a:ln>
          <a:effectLst>
            <a:outerShdw dist="35921" dir="2700000" algn="ctr" rotWithShape="0">
              <a:schemeClr val="bg2">
                <a:alpha val="50000"/>
              </a:schemeClr>
            </a:outerShdw>
          </a:effectLst>
        </p:spPr>
        <p:txBody>
          <a:bodyPr vert="horz" wrap="square" lIns="77925" tIns="38963" rIns="77925" bIns="38963" numCol="1" anchor="ctr" anchorCtr="0" compatLnSpc="1">
            <a:prstTxWarp prst="textNoShape">
              <a:avLst/>
            </a:prstTxWarp>
          </a:bodyPr>
          <a:lstStyle/>
          <a:p>
            <a:pPr marL="0" marR="0" lvl="0" indent="0" algn="ctr" defTabSz="914400" rtl="0" eaLnBrk="0" fontAlgn="base" latinLnBrk="0" hangingPunct="0">
              <a:lnSpc>
                <a:spcPct val="150000"/>
              </a:lnSpc>
              <a:spcBef>
                <a:spcPts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rPr>
              <a:t>一、结构化生命周期法</a:t>
            </a:r>
            <a:endParaRPr kumimoji="0" lang="en-US" altLang="zh-CN" sz="3600" b="1" i="0" u="none" strike="noStrike" kern="0" cap="none" spc="0" normalizeH="0" baseline="0" noProof="0" dirty="0" smtClean="0">
              <a:ln>
                <a:noFill/>
              </a:ln>
              <a:solidFill>
                <a:schemeClr val="tx1"/>
              </a:solidFill>
              <a:effectLst/>
              <a:uLnTx/>
              <a:uFillTx/>
              <a:latin typeface="宋体" pitchFamily="2" charset="-122"/>
              <a:ea typeface="宋体" pitchFamily="2" charset="-122"/>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1_Default Design 1">
      <a:dk1>
        <a:srgbClr val="1C1C1C"/>
      </a:dk1>
      <a:lt1>
        <a:srgbClr val="FFFFFF"/>
      </a:lt1>
      <a:dk2>
        <a:srgbClr val="080808"/>
      </a:dk2>
      <a:lt2>
        <a:srgbClr val="DDDDDD"/>
      </a:lt2>
      <a:accent1>
        <a:srgbClr val="EE3516"/>
      </a:accent1>
      <a:accent2>
        <a:srgbClr val="F3BD33"/>
      </a:accent2>
      <a:accent3>
        <a:srgbClr val="FFFFFF"/>
      </a:accent3>
      <a:accent4>
        <a:srgbClr val="161616"/>
      </a:accent4>
      <a:accent5>
        <a:srgbClr val="F5AEAB"/>
      </a:accent5>
      <a:accent6>
        <a:srgbClr val="DCAB2D"/>
      </a:accent6>
      <a:hlink>
        <a:srgbClr val="AED925"/>
      </a:hlink>
      <a:folHlink>
        <a:srgbClr val="4E9D41"/>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1">
          <a:gsLst>
            <a:gs pos="0">
              <a:schemeClr val="accent2"/>
            </a:gs>
            <a:gs pos="100000">
              <a:schemeClr val="accent2">
                <a:gamma/>
                <a:tint val="73725"/>
                <a:invGamma/>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efault Design 1">
        <a:dk1>
          <a:srgbClr val="1C1C1C"/>
        </a:dk1>
        <a:lt1>
          <a:srgbClr val="FFFFFF"/>
        </a:lt1>
        <a:dk2>
          <a:srgbClr val="080808"/>
        </a:dk2>
        <a:lt2>
          <a:srgbClr val="DDDDDD"/>
        </a:lt2>
        <a:accent1>
          <a:srgbClr val="EE3516"/>
        </a:accent1>
        <a:accent2>
          <a:srgbClr val="F3BD33"/>
        </a:accent2>
        <a:accent3>
          <a:srgbClr val="FFFFFF"/>
        </a:accent3>
        <a:accent4>
          <a:srgbClr val="161616"/>
        </a:accent4>
        <a:accent5>
          <a:srgbClr val="F5AEAB"/>
        </a:accent5>
        <a:accent6>
          <a:srgbClr val="DCAB2D"/>
        </a:accent6>
        <a:hlink>
          <a:srgbClr val="AED925"/>
        </a:hlink>
        <a:folHlink>
          <a:srgbClr val="4E9D41"/>
        </a:folHlink>
      </a:clrScheme>
      <a:clrMap bg1="lt1" tx1="dk1" bg2="lt2" tx2="dk2" accent1="accent1" accent2="accent2" accent3="accent3" accent4="accent4" accent5="accent5" accent6="accent6" hlink="hlink" folHlink="folHlink"/>
    </a:extraClrScheme>
    <a:extraClrScheme>
      <a:clrScheme name="1_Default Design 2">
        <a:dk1>
          <a:srgbClr val="1C1C1C"/>
        </a:dk1>
        <a:lt1>
          <a:srgbClr val="FFFFFF"/>
        </a:lt1>
        <a:dk2>
          <a:srgbClr val="080808"/>
        </a:dk2>
        <a:lt2>
          <a:srgbClr val="DDDDDD"/>
        </a:lt2>
        <a:accent1>
          <a:srgbClr val="25A757"/>
        </a:accent1>
        <a:accent2>
          <a:srgbClr val="8DA955"/>
        </a:accent2>
        <a:accent3>
          <a:srgbClr val="FFFFFF"/>
        </a:accent3>
        <a:accent4>
          <a:srgbClr val="161616"/>
        </a:accent4>
        <a:accent5>
          <a:srgbClr val="ACD0B4"/>
        </a:accent5>
        <a:accent6>
          <a:srgbClr val="7F994C"/>
        </a:accent6>
        <a:hlink>
          <a:srgbClr val="D5B35D"/>
        </a:hlink>
        <a:folHlink>
          <a:srgbClr val="B86A2A"/>
        </a:folHlink>
      </a:clrScheme>
      <a:clrMap bg1="lt1" tx1="dk1" bg2="lt2" tx2="dk2" accent1="accent1" accent2="accent2" accent3="accent3" accent4="accent4" accent5="accent5" accent6="accent6" hlink="hlink" folHlink="folHlink"/>
    </a:extraClrScheme>
    <a:extraClrScheme>
      <a:clrScheme name="1_Default Design 3">
        <a:dk1>
          <a:srgbClr val="1C1C1C"/>
        </a:dk1>
        <a:lt1>
          <a:srgbClr val="FFFFFF"/>
        </a:lt1>
        <a:dk2>
          <a:srgbClr val="080808"/>
        </a:dk2>
        <a:lt2>
          <a:srgbClr val="DDDDDD"/>
        </a:lt2>
        <a:accent1>
          <a:srgbClr val="EFC119"/>
        </a:accent1>
        <a:accent2>
          <a:srgbClr val="8CCF49"/>
        </a:accent2>
        <a:accent3>
          <a:srgbClr val="FFFFFF"/>
        </a:accent3>
        <a:accent4>
          <a:srgbClr val="161616"/>
        </a:accent4>
        <a:accent5>
          <a:srgbClr val="F6DDAB"/>
        </a:accent5>
        <a:accent6>
          <a:srgbClr val="7EBB41"/>
        </a:accent6>
        <a:hlink>
          <a:srgbClr val="74D3FE"/>
        </a:hlink>
        <a:folHlink>
          <a:srgbClr val="3075A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1433</TotalTime>
  <Words>1742</Words>
  <Application>Microsoft Office PowerPoint</Application>
  <PresentationFormat>全屏显示(16:9)</PresentationFormat>
  <Paragraphs>216</Paragraphs>
  <Slides>34</Slides>
  <Notes>10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主题1</vt:lpstr>
      <vt:lpstr>幻灯片 1</vt:lpstr>
      <vt:lpstr>任务描述</vt:lpstr>
      <vt:lpstr>知识结构</vt:lpstr>
      <vt:lpstr>一、结构化生命周期法</vt:lpstr>
      <vt:lpstr>一、结构化生命周期法</vt:lpstr>
      <vt:lpstr>一、结构化生命周期法</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知识结构</vt:lpstr>
      <vt:lpstr>二、快速原型法</vt:lpstr>
      <vt:lpstr>二、快速原型法</vt:lpstr>
      <vt:lpstr>二、快速原型法</vt:lpstr>
      <vt:lpstr>二、快速原型法</vt:lpstr>
      <vt:lpstr>二、快速原型法</vt:lpstr>
      <vt:lpstr>知识结构</vt:lpstr>
      <vt:lpstr>三、其他系统建设方法</vt:lpstr>
      <vt:lpstr>三、其他系统建设方法</vt:lpstr>
      <vt:lpstr>三、其他系统建设方法</vt:lpstr>
      <vt:lpstr>三、其他系统建设方法</vt:lpstr>
      <vt:lpstr>知识结构</vt:lpstr>
      <vt:lpstr>四、管理信息系统的开发方式</vt:lpstr>
      <vt:lpstr>拓展训练</vt:lpstr>
      <vt:lpstr>幻灯片 34</vt:lpstr>
    </vt:vector>
  </TitlesOfParts>
  <Company>天易</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Think</cp:lastModifiedBy>
  <cp:revision>177</cp:revision>
  <cp:lastPrinted>2000-11-12T21:05:10Z</cp:lastPrinted>
  <dcterms:created xsi:type="dcterms:W3CDTF">2006-12-13T14:17:41Z</dcterms:created>
  <dcterms:modified xsi:type="dcterms:W3CDTF">2014-09-09T22:57:32Z</dcterms:modified>
</cp:coreProperties>
</file>