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8" r:id="rId1"/>
  </p:sldMasterIdLst>
  <p:notesMasterIdLst>
    <p:notesMasterId r:id="rId35"/>
  </p:notesMasterIdLst>
  <p:sldIdLst>
    <p:sldId id="256" r:id="rId2"/>
    <p:sldId id="286" r:id="rId3"/>
    <p:sldId id="292" r:id="rId4"/>
    <p:sldId id="257" r:id="rId5"/>
    <p:sldId id="287" r:id="rId6"/>
    <p:sldId id="290" r:id="rId7"/>
    <p:sldId id="291" r:id="rId8"/>
    <p:sldId id="258" r:id="rId9"/>
    <p:sldId id="259" r:id="rId10"/>
    <p:sldId id="260" r:id="rId11"/>
    <p:sldId id="261" r:id="rId12"/>
    <p:sldId id="262" r:id="rId13"/>
    <p:sldId id="263" r:id="rId14"/>
    <p:sldId id="264" r:id="rId15"/>
    <p:sldId id="265"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2" r:id="rId31"/>
    <p:sldId id="283" r:id="rId32"/>
    <p:sldId id="284" r:id="rId33"/>
    <p:sldId id="285" r:id="rId3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A89BE"/>
    <a:srgbClr val="2B4A81"/>
    <a:srgbClr val="325595"/>
    <a:srgbClr val="5F80BA"/>
    <a:srgbClr val="7697D3"/>
    <a:srgbClr val="8DA9DB"/>
    <a:srgbClr val="315492"/>
    <a:srgbClr val="E3DE00"/>
    <a:srgbClr val="FFFF00"/>
    <a:srgbClr val="FBFBF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8983" autoAdjust="0"/>
    <p:restoredTop sz="94660"/>
  </p:normalViewPr>
  <p:slideViewPr>
    <p:cSldViewPr snapToGrid="0">
      <p:cViewPr>
        <p:scale>
          <a:sx n="50" d="100"/>
          <a:sy n="50" d="100"/>
        </p:scale>
        <p:origin x="-1902" y="-54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F8D2BDE-B409-4A4F-B11E-090BC8CF4FD2}" type="datetimeFigureOut">
              <a:rPr lang="zh-CN" altLang="en-US" smtClean="0"/>
              <a:t>2014/9/24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9A79DF5-F65C-4B20-858C-946965E884CD}" type="slidenum">
              <a:rPr lang="zh-CN" altLang="en-US" smtClean="0"/>
              <a:t>‹#›</a:t>
            </a:fld>
            <a:endParaRPr lang="zh-CN" altLang="en-US"/>
          </a:p>
        </p:txBody>
      </p:sp>
    </p:spTree>
    <p:extLst>
      <p:ext uri="{BB962C8B-B14F-4D97-AF65-F5344CB8AC3E}">
        <p14:creationId xmlns:p14="http://schemas.microsoft.com/office/powerpoint/2010/main" val="33849870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9A79DF5-F65C-4B20-858C-946965E884CD}" type="slidenum">
              <a:rPr lang="zh-CN" altLang="en-US" smtClean="0"/>
              <a:t>1</a:t>
            </a:fld>
            <a:endParaRPr lang="zh-CN" altLang="en-US"/>
          </a:p>
        </p:txBody>
      </p:sp>
    </p:spTree>
    <p:extLst>
      <p:ext uri="{BB962C8B-B14F-4D97-AF65-F5344CB8AC3E}">
        <p14:creationId xmlns:p14="http://schemas.microsoft.com/office/powerpoint/2010/main" val="24589372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26153B1C-31A7-456B-877C-E01B87F9B7FA}" type="datetimeFigureOut">
              <a:rPr lang="zh-CN" altLang="en-US" smtClean="0"/>
              <a:t>2014/9/24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70839F0-A964-456A-B569-C12AE3AD4A5F}" type="slidenum">
              <a:rPr lang="zh-CN" altLang="en-US" smtClean="0"/>
              <a:t>‹#›</a:t>
            </a:fld>
            <a:endParaRPr lang="zh-CN" altLang="en-US"/>
          </a:p>
        </p:txBody>
      </p:sp>
    </p:spTree>
    <p:extLst>
      <p:ext uri="{BB962C8B-B14F-4D97-AF65-F5344CB8AC3E}">
        <p14:creationId xmlns:p14="http://schemas.microsoft.com/office/powerpoint/2010/main" val="8746045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6153B1C-31A7-456B-877C-E01B87F9B7FA}" type="datetimeFigureOut">
              <a:rPr lang="zh-CN" altLang="en-US" smtClean="0"/>
              <a:t>2014/9/24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70839F0-A964-456A-B569-C12AE3AD4A5F}" type="slidenum">
              <a:rPr lang="zh-CN" altLang="en-US" smtClean="0"/>
              <a:t>‹#›</a:t>
            </a:fld>
            <a:endParaRPr lang="zh-CN" altLang="en-US"/>
          </a:p>
        </p:txBody>
      </p:sp>
    </p:spTree>
    <p:extLst>
      <p:ext uri="{BB962C8B-B14F-4D97-AF65-F5344CB8AC3E}">
        <p14:creationId xmlns:p14="http://schemas.microsoft.com/office/powerpoint/2010/main" val="1963791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6153B1C-31A7-456B-877C-E01B87F9B7FA}" type="datetimeFigureOut">
              <a:rPr lang="zh-CN" altLang="en-US" smtClean="0"/>
              <a:t>2014/9/24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70839F0-A964-456A-B569-C12AE3AD4A5F}" type="slidenum">
              <a:rPr lang="zh-CN" altLang="en-US" smtClean="0"/>
              <a:t>‹#›</a:t>
            </a:fld>
            <a:endParaRPr lang="zh-CN" altLang="en-US"/>
          </a:p>
        </p:txBody>
      </p:sp>
    </p:spTree>
    <p:extLst>
      <p:ext uri="{BB962C8B-B14F-4D97-AF65-F5344CB8AC3E}">
        <p14:creationId xmlns:p14="http://schemas.microsoft.com/office/powerpoint/2010/main" val="20256087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6153B1C-31A7-456B-877C-E01B87F9B7FA}" type="datetimeFigureOut">
              <a:rPr lang="zh-CN" altLang="en-US" smtClean="0"/>
              <a:t>2014/9/24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70839F0-A964-456A-B569-C12AE3AD4A5F}" type="slidenum">
              <a:rPr lang="zh-CN" altLang="en-US" smtClean="0"/>
              <a:t>‹#›</a:t>
            </a:fld>
            <a:endParaRPr lang="zh-CN" altLang="en-US"/>
          </a:p>
        </p:txBody>
      </p:sp>
    </p:spTree>
    <p:extLst>
      <p:ext uri="{BB962C8B-B14F-4D97-AF65-F5344CB8AC3E}">
        <p14:creationId xmlns:p14="http://schemas.microsoft.com/office/powerpoint/2010/main" val="9397163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26153B1C-31A7-456B-877C-E01B87F9B7FA}" type="datetimeFigureOut">
              <a:rPr lang="zh-CN" altLang="en-US" smtClean="0"/>
              <a:t>2014/9/24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70839F0-A964-456A-B569-C12AE3AD4A5F}" type="slidenum">
              <a:rPr lang="zh-CN" altLang="en-US" smtClean="0"/>
              <a:t>‹#›</a:t>
            </a:fld>
            <a:endParaRPr lang="zh-CN" altLang="en-US"/>
          </a:p>
        </p:txBody>
      </p:sp>
    </p:spTree>
    <p:extLst>
      <p:ext uri="{BB962C8B-B14F-4D97-AF65-F5344CB8AC3E}">
        <p14:creationId xmlns:p14="http://schemas.microsoft.com/office/powerpoint/2010/main" val="29136343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26153B1C-31A7-456B-877C-E01B87F9B7FA}" type="datetimeFigureOut">
              <a:rPr lang="zh-CN" altLang="en-US" smtClean="0"/>
              <a:t>2014/9/24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70839F0-A964-456A-B569-C12AE3AD4A5F}" type="slidenum">
              <a:rPr lang="zh-CN" altLang="en-US" smtClean="0"/>
              <a:t>‹#›</a:t>
            </a:fld>
            <a:endParaRPr lang="zh-CN" altLang="en-US"/>
          </a:p>
        </p:txBody>
      </p:sp>
    </p:spTree>
    <p:extLst>
      <p:ext uri="{BB962C8B-B14F-4D97-AF65-F5344CB8AC3E}">
        <p14:creationId xmlns:p14="http://schemas.microsoft.com/office/powerpoint/2010/main" val="10612636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26153B1C-31A7-456B-877C-E01B87F9B7FA}" type="datetimeFigureOut">
              <a:rPr lang="zh-CN" altLang="en-US" smtClean="0"/>
              <a:t>2014/9/24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70839F0-A964-456A-B569-C12AE3AD4A5F}" type="slidenum">
              <a:rPr lang="zh-CN" altLang="en-US" smtClean="0"/>
              <a:t>‹#›</a:t>
            </a:fld>
            <a:endParaRPr lang="zh-CN" altLang="en-US"/>
          </a:p>
        </p:txBody>
      </p:sp>
    </p:spTree>
    <p:extLst>
      <p:ext uri="{BB962C8B-B14F-4D97-AF65-F5344CB8AC3E}">
        <p14:creationId xmlns:p14="http://schemas.microsoft.com/office/powerpoint/2010/main" val="680724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153B1C-31A7-456B-877C-E01B87F9B7FA}" type="datetimeFigureOut">
              <a:rPr lang="zh-CN" altLang="en-US" smtClean="0"/>
              <a:t>2014/9/24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70839F0-A964-456A-B569-C12AE3AD4A5F}" type="slidenum">
              <a:rPr lang="zh-CN" altLang="en-US" smtClean="0"/>
              <a:t>‹#›</a:t>
            </a:fld>
            <a:endParaRPr lang="zh-CN" altLang="en-US"/>
          </a:p>
        </p:txBody>
      </p:sp>
    </p:spTree>
    <p:extLst>
      <p:ext uri="{BB962C8B-B14F-4D97-AF65-F5344CB8AC3E}">
        <p14:creationId xmlns:p14="http://schemas.microsoft.com/office/powerpoint/2010/main" val="8620025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6153B1C-31A7-456B-877C-E01B87F9B7FA}" type="datetimeFigureOut">
              <a:rPr lang="zh-CN" altLang="en-US" smtClean="0"/>
              <a:t>2014/9/24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70839F0-A964-456A-B569-C12AE3AD4A5F}" type="slidenum">
              <a:rPr lang="zh-CN" altLang="en-US" smtClean="0"/>
              <a:t>‹#›</a:t>
            </a:fld>
            <a:endParaRPr lang="zh-CN" altLang="en-US"/>
          </a:p>
        </p:txBody>
      </p:sp>
    </p:spTree>
    <p:extLst>
      <p:ext uri="{BB962C8B-B14F-4D97-AF65-F5344CB8AC3E}">
        <p14:creationId xmlns:p14="http://schemas.microsoft.com/office/powerpoint/2010/main" val="40216406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6153B1C-31A7-456B-877C-E01B87F9B7FA}" type="datetimeFigureOut">
              <a:rPr lang="zh-CN" altLang="en-US" smtClean="0"/>
              <a:t>2014/9/24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70839F0-A964-456A-B569-C12AE3AD4A5F}" type="slidenum">
              <a:rPr lang="zh-CN" altLang="en-US" smtClean="0"/>
              <a:t>‹#›</a:t>
            </a:fld>
            <a:endParaRPr lang="zh-CN" altLang="en-US"/>
          </a:p>
        </p:txBody>
      </p:sp>
    </p:spTree>
    <p:extLst>
      <p:ext uri="{BB962C8B-B14F-4D97-AF65-F5344CB8AC3E}">
        <p14:creationId xmlns:p14="http://schemas.microsoft.com/office/powerpoint/2010/main" val="24142169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6153B1C-31A7-456B-877C-E01B87F9B7FA}" type="datetimeFigureOut">
              <a:rPr lang="zh-CN" altLang="en-US" smtClean="0"/>
              <a:t>2014/9/24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70839F0-A964-456A-B569-C12AE3AD4A5F}" type="slidenum">
              <a:rPr lang="zh-CN" altLang="en-US" smtClean="0"/>
              <a:t>‹#›</a:t>
            </a:fld>
            <a:endParaRPr lang="zh-CN" altLang="en-US"/>
          </a:p>
        </p:txBody>
      </p:sp>
    </p:spTree>
    <p:extLst>
      <p:ext uri="{BB962C8B-B14F-4D97-AF65-F5344CB8AC3E}">
        <p14:creationId xmlns:p14="http://schemas.microsoft.com/office/powerpoint/2010/main" val="11182861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1">
                <a:tint val="90000"/>
                <a:lumMod val="110000"/>
              </a:schemeClr>
            </a:gs>
            <a:gs pos="100000">
              <a:schemeClr val="bg1">
                <a:shade val="64000"/>
                <a:lumMod val="88000"/>
              </a:schemeClr>
            </a:gs>
          </a:gsLst>
          <a:lin ang="5400000" scaled="0"/>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6153B1C-31A7-456B-877C-E01B87F9B7FA}" type="datetimeFigureOut">
              <a:rPr lang="zh-CN" altLang="en-US" smtClean="0"/>
              <a:t>2014/9/24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70839F0-A964-456A-B569-C12AE3AD4A5F}" type="slidenum">
              <a:rPr lang="zh-CN" altLang="en-US" smtClean="0"/>
              <a:t>‹#›</a:t>
            </a:fld>
            <a:endParaRPr lang="zh-CN" altLang="en-US"/>
          </a:p>
        </p:txBody>
      </p:sp>
    </p:spTree>
    <p:extLst>
      <p:ext uri="{BB962C8B-B14F-4D97-AF65-F5344CB8AC3E}">
        <p14:creationId xmlns:p14="http://schemas.microsoft.com/office/powerpoint/2010/main" val="3136292539"/>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5.xml"/><Relationship Id="rId1" Type="http://schemas.openxmlformats.org/officeDocument/2006/relationships/slideLayout" Target="../slideLayouts/slideLayout2.xml"/><Relationship Id="rId5" Type="http://schemas.openxmlformats.org/officeDocument/2006/relationships/slide" Target="slide24.xml"/><Relationship Id="rId4" Type="http://schemas.openxmlformats.org/officeDocument/2006/relationships/slide" Target="slide11.xml"/></Relationships>
</file>

<file path=ppt/slides/_rels/slide11.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10.xml"/><Relationship Id="rId1" Type="http://schemas.openxmlformats.org/officeDocument/2006/relationships/slideLayout" Target="../slideLayouts/slideLayout2.xml"/><Relationship Id="rId4" Type="http://schemas.openxmlformats.org/officeDocument/2006/relationships/slide" Target="slide5.xml"/></Relationships>
</file>

<file path=ppt/slides/_rels/slide12.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5.xml"/><Relationship Id="rId1" Type="http://schemas.openxmlformats.org/officeDocument/2006/relationships/slideLayout" Target="../slideLayouts/slideLayout2.xml"/><Relationship Id="rId5" Type="http://schemas.openxmlformats.org/officeDocument/2006/relationships/slide" Target="slide18.xml"/><Relationship Id="rId4" Type="http://schemas.openxmlformats.org/officeDocument/2006/relationships/slide" Target="slide14.xml"/></Relationships>
</file>

<file path=ppt/slides/_rels/slide13.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12.xml"/><Relationship Id="rId1" Type="http://schemas.openxmlformats.org/officeDocument/2006/relationships/slideLayout" Target="../slideLayouts/slideLayout2.xml"/><Relationship Id="rId4" Type="http://schemas.openxmlformats.org/officeDocument/2006/relationships/slide" Target="slide5.xml"/></Relationships>
</file>

<file path=ppt/slides/_rels/slide1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6.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12.xml"/><Relationship Id="rId1" Type="http://schemas.openxmlformats.org/officeDocument/2006/relationships/slideLayout" Target="../slideLayouts/slideLayout2.xml"/><Relationship Id="rId4" Type="http://schemas.openxmlformats.org/officeDocument/2006/relationships/slide" Target="slide14.xml"/></Relationships>
</file>

<file path=ppt/slides/_rels/slide19.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6.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1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5.xml"/><Relationship Id="rId1" Type="http://schemas.openxmlformats.org/officeDocument/2006/relationships/slideLayout" Target="../slideLayouts/slideLayout2.xml"/><Relationship Id="rId5" Type="http://schemas.openxmlformats.org/officeDocument/2006/relationships/slide" Target="slide33.xml"/><Relationship Id="rId4" Type="http://schemas.openxmlformats.org/officeDocument/2006/relationships/slide" Target="slide7.xml"/></Relationships>
</file>

<file path=ppt/slides/_rels/slide5.xml.rels><?xml version="1.0" encoding="UTF-8" standalone="yes"?>
<Relationships xmlns="http://schemas.openxmlformats.org/package/2006/relationships"><Relationship Id="rId8" Type="http://schemas.openxmlformats.org/officeDocument/2006/relationships/slide" Target="slide14.xml"/><Relationship Id="rId3" Type="http://schemas.openxmlformats.org/officeDocument/2006/relationships/slide" Target="slide9.xml"/><Relationship Id="rId7" Type="http://schemas.openxmlformats.org/officeDocument/2006/relationships/slide" Target="slide13.xml"/><Relationship Id="rId2" Type="http://schemas.openxmlformats.org/officeDocument/2006/relationships/slide" Target="slide8.xml"/><Relationship Id="rId1" Type="http://schemas.openxmlformats.org/officeDocument/2006/relationships/slideLayout" Target="../slideLayouts/slideLayout2.xml"/><Relationship Id="rId6" Type="http://schemas.openxmlformats.org/officeDocument/2006/relationships/slide" Target="slide12.xml"/><Relationship Id="rId11" Type="http://schemas.openxmlformats.org/officeDocument/2006/relationships/slide" Target="slide33.xml"/><Relationship Id="rId5" Type="http://schemas.openxmlformats.org/officeDocument/2006/relationships/slide" Target="slide11.xml"/><Relationship Id="rId10" Type="http://schemas.openxmlformats.org/officeDocument/2006/relationships/slide" Target="slide4.xml"/><Relationship Id="rId4" Type="http://schemas.openxmlformats.org/officeDocument/2006/relationships/slide" Target="slide10.xml"/><Relationship Id="rId9" Type="http://schemas.openxmlformats.org/officeDocument/2006/relationships/slide" Target="slide15.xml"/></Relationships>
</file>

<file path=ppt/slides/_rels/slide6.xml.rels><?xml version="1.0" encoding="UTF-8" standalone="yes"?>
<Relationships xmlns="http://schemas.openxmlformats.org/package/2006/relationships"><Relationship Id="rId8" Type="http://schemas.openxmlformats.org/officeDocument/2006/relationships/slide" Target="slide19.xml"/><Relationship Id="rId13" Type="http://schemas.openxmlformats.org/officeDocument/2006/relationships/slide" Target="slide28.xml"/><Relationship Id="rId3" Type="http://schemas.openxmlformats.org/officeDocument/2006/relationships/slide" Target="slide23.xml"/><Relationship Id="rId7" Type="http://schemas.openxmlformats.org/officeDocument/2006/relationships/slide" Target="slide25.xml"/><Relationship Id="rId12" Type="http://schemas.openxmlformats.org/officeDocument/2006/relationships/slide" Target="slide21.xml"/><Relationship Id="rId17" Type="http://schemas.openxmlformats.org/officeDocument/2006/relationships/slide" Target="slide33.xml"/><Relationship Id="rId2" Type="http://schemas.openxmlformats.org/officeDocument/2006/relationships/slide" Target="slide16.xml"/><Relationship Id="rId16" Type="http://schemas.openxmlformats.org/officeDocument/2006/relationships/slide" Target="slide4.xml"/><Relationship Id="rId1" Type="http://schemas.openxmlformats.org/officeDocument/2006/relationships/slideLayout" Target="../slideLayouts/slideLayout2.xml"/><Relationship Id="rId6" Type="http://schemas.openxmlformats.org/officeDocument/2006/relationships/slide" Target="slide18.xml"/><Relationship Id="rId11" Type="http://schemas.openxmlformats.org/officeDocument/2006/relationships/slide" Target="slide27.xml"/><Relationship Id="rId5" Type="http://schemas.openxmlformats.org/officeDocument/2006/relationships/slide" Target="slide24.xml"/><Relationship Id="rId15" Type="http://schemas.openxmlformats.org/officeDocument/2006/relationships/slide" Target="slide29.xml"/><Relationship Id="rId10" Type="http://schemas.openxmlformats.org/officeDocument/2006/relationships/slide" Target="slide20.xml"/><Relationship Id="rId4" Type="http://schemas.openxmlformats.org/officeDocument/2006/relationships/slide" Target="slide17.xml"/><Relationship Id="rId9" Type="http://schemas.openxmlformats.org/officeDocument/2006/relationships/slide" Target="slide26.xml"/><Relationship Id="rId14" Type="http://schemas.openxmlformats.org/officeDocument/2006/relationships/slide" Target="slide22.xml"/></Relationships>
</file>

<file path=ppt/slides/_rels/slide7.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30.xml"/><Relationship Id="rId1" Type="http://schemas.openxmlformats.org/officeDocument/2006/relationships/slideLayout" Target="../slideLayouts/slideLayout2.xml"/><Relationship Id="rId6" Type="http://schemas.openxmlformats.org/officeDocument/2006/relationships/slide" Target="slide33.xml"/><Relationship Id="rId5" Type="http://schemas.openxmlformats.org/officeDocument/2006/relationships/slide" Target="slide4.xml"/><Relationship Id="rId4" Type="http://schemas.openxmlformats.org/officeDocument/2006/relationships/slide" Target="slide32.xml"/></Relationships>
</file>

<file path=ppt/slides/_rels/slide8.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1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359402" y="3111690"/>
            <a:ext cx="9144000" cy="1927746"/>
          </a:xfrm>
        </p:spPr>
        <p:txBody>
          <a:bodyPr>
            <a:normAutofit/>
          </a:bodyPr>
          <a:lstStyle/>
          <a:p>
            <a:r>
              <a:rPr lang="zh-CN" altLang="en-US" sz="4000" dirty="0" smtClean="0">
                <a:solidFill>
                  <a:schemeClr val="tx1">
                    <a:lumMod val="75000"/>
                    <a:lumOff val="25000"/>
                  </a:schemeClr>
                </a:solidFill>
              </a:rPr>
              <a:t>黄林青</a:t>
            </a:r>
            <a:endParaRPr lang="en-US" altLang="zh-CN" sz="4000" dirty="0" smtClean="0">
              <a:solidFill>
                <a:schemeClr val="tx1">
                  <a:lumMod val="75000"/>
                  <a:lumOff val="25000"/>
                </a:schemeClr>
              </a:solidFill>
            </a:endParaRPr>
          </a:p>
          <a:p>
            <a:endParaRPr lang="en-US" altLang="zh-CN" dirty="0">
              <a:solidFill>
                <a:schemeClr val="tx1">
                  <a:lumMod val="75000"/>
                  <a:lumOff val="25000"/>
                </a:schemeClr>
              </a:solidFill>
            </a:endParaRPr>
          </a:p>
          <a:p>
            <a:r>
              <a:rPr lang="zh-CN" altLang="en-US" sz="4600" dirty="0" smtClean="0">
                <a:solidFill>
                  <a:schemeClr val="tx1">
                    <a:lumMod val="75000"/>
                    <a:lumOff val="25000"/>
                  </a:schemeClr>
                </a:solidFill>
              </a:rPr>
              <a:t>重庆科技学院建筑工程</a:t>
            </a:r>
            <a:r>
              <a:rPr lang="zh-CN" altLang="en-US" sz="4600" dirty="0">
                <a:solidFill>
                  <a:schemeClr val="tx1">
                    <a:lumMod val="75000"/>
                    <a:lumOff val="25000"/>
                  </a:schemeClr>
                </a:solidFill>
              </a:rPr>
              <a:t>学院</a:t>
            </a:r>
            <a:endParaRPr lang="zh-CN" altLang="en-US" sz="4600" dirty="0">
              <a:solidFill>
                <a:schemeClr val="tx1">
                  <a:lumMod val="75000"/>
                  <a:lumOff val="25000"/>
                </a:schemeClr>
              </a:solidFill>
            </a:endParaRPr>
          </a:p>
        </p:txBody>
      </p:sp>
      <p:sp>
        <p:nvSpPr>
          <p:cNvPr id="5" name="矩形 4"/>
          <p:cNvSpPr/>
          <p:nvPr/>
        </p:nvSpPr>
        <p:spPr>
          <a:xfrm>
            <a:off x="2376582" y="1386683"/>
            <a:ext cx="7109640" cy="923330"/>
          </a:xfrm>
          <a:prstGeom prst="rect">
            <a:avLst/>
          </a:prstGeom>
          <a:noFill/>
        </p:spPr>
        <p:txBody>
          <a:bodyPr wrap="none" lIns="91440" tIns="45720" rIns="91440" bIns="45720">
            <a:spAutoFit/>
          </a:bodyPr>
          <a:lstStyle/>
          <a:p>
            <a:pPr algn="ctr"/>
            <a:r>
              <a:rPr lang="zh-CN" altLang="en-US" sz="5400" b="0" cap="none" spc="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建设工程监理规范用表</a:t>
            </a:r>
            <a:endParaRPr lang="zh-CN" altLang="en-US" sz="54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cxnSp>
        <p:nvCxnSpPr>
          <p:cNvPr id="12" name="直接连接符 11"/>
          <p:cNvCxnSpPr/>
          <p:nvPr/>
        </p:nvCxnSpPr>
        <p:spPr>
          <a:xfrm>
            <a:off x="110836" y="5597242"/>
            <a:ext cx="11637819" cy="0"/>
          </a:xfrm>
          <a:prstGeom prst="line">
            <a:avLst/>
          </a:prstGeom>
          <a:ln w="57150">
            <a:solidFill>
              <a:srgbClr val="6A89BE"/>
            </a:solidFill>
          </a:ln>
          <a:effectLst>
            <a:outerShdw blurRad="50800" dist="38100" algn="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138546" y="5749642"/>
            <a:ext cx="11637819" cy="0"/>
          </a:xfrm>
          <a:prstGeom prst="line">
            <a:avLst/>
          </a:prstGeom>
          <a:ln w="57150">
            <a:solidFill>
              <a:srgbClr val="8DA9DB"/>
            </a:solidFill>
          </a:ln>
          <a:effectLst>
            <a:outerShdw blurRad="50800" dist="38100" dir="10800000" algn="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858977" y="0"/>
            <a:ext cx="41563" cy="6858000"/>
          </a:xfrm>
          <a:prstGeom prst="line">
            <a:avLst/>
          </a:prstGeom>
          <a:ln w="57150">
            <a:solidFill>
              <a:srgbClr val="2B4A81"/>
            </a:solidFill>
          </a:ln>
          <a:effectLst>
            <a:outerShdw blurRad="50800" dist="38100" dir="8100000" algn="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9879140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1787853" y="1343772"/>
            <a:ext cx="8502558" cy="4708981"/>
          </a:xfrm>
          <a:prstGeom prst="rect">
            <a:avLst/>
          </a:prstGeom>
          <a:noFill/>
          <a:ln>
            <a:solidFill>
              <a:schemeClr val="tx1"/>
            </a:solidFill>
          </a:ln>
        </p:spPr>
        <p:txBody>
          <a:bodyPr wrap="square" rtlCol="0">
            <a:spAutoFit/>
          </a:bodyPr>
          <a:lstStyle/>
          <a:p>
            <a:pPr algn="just">
              <a:lnSpc>
                <a:spcPct val="150000"/>
              </a:lnSpc>
              <a:spcBef>
                <a:spcPts val="1200"/>
              </a:spcBef>
              <a:spcAft>
                <a:spcPts val="0"/>
              </a:spcAft>
            </a:pPr>
            <a:r>
              <a:rPr lang="zh-CN" altLang="zh-CN" sz="2000" kern="100" dirty="0" smtClean="0">
                <a:effectLst/>
                <a:latin typeface="+mn-ea"/>
              </a:rPr>
              <a:t>致：</a:t>
            </a:r>
            <a:r>
              <a:rPr lang="en-US" altLang="zh-CN" sz="2000" u="sng" kern="100" dirty="0" smtClean="0">
                <a:effectLst/>
                <a:latin typeface="+mn-ea"/>
              </a:rPr>
              <a:t>                                                  </a:t>
            </a:r>
            <a:endParaRPr lang="zh-CN" altLang="zh-CN" sz="2000" kern="100" dirty="0" smtClean="0">
              <a:effectLst/>
              <a:latin typeface="+mn-ea"/>
            </a:endParaRPr>
          </a:p>
          <a:p>
            <a:pPr indent="133350" algn="just">
              <a:lnSpc>
                <a:spcPct val="150000"/>
              </a:lnSpc>
            </a:pPr>
            <a:r>
              <a:rPr lang="en-US" altLang="zh-CN" sz="2000" dirty="0" smtClean="0"/>
              <a:t>     </a:t>
            </a:r>
            <a:r>
              <a:rPr lang="zh-CN" altLang="en-US" sz="2000" dirty="0" smtClean="0"/>
              <a:t>事由：</a:t>
            </a:r>
            <a:endParaRPr lang="en-US" altLang="zh-CN" sz="2000" dirty="0" smtClean="0"/>
          </a:p>
          <a:p>
            <a:pPr indent="133350" algn="just">
              <a:lnSpc>
                <a:spcPct val="150000"/>
              </a:lnSpc>
            </a:pPr>
            <a:endParaRPr lang="en-US" altLang="zh-CN" sz="2000" kern="100" dirty="0">
              <a:latin typeface="+mn-ea"/>
            </a:endParaRPr>
          </a:p>
          <a:p>
            <a:pPr indent="133350" algn="just">
              <a:lnSpc>
                <a:spcPct val="150000"/>
              </a:lnSpc>
            </a:pPr>
            <a:endParaRPr lang="en-US" altLang="zh-CN" sz="2000" kern="100" dirty="0" smtClean="0">
              <a:latin typeface="+mn-ea"/>
            </a:endParaRPr>
          </a:p>
          <a:p>
            <a:pPr indent="133350" algn="just">
              <a:lnSpc>
                <a:spcPct val="150000"/>
              </a:lnSpc>
            </a:pPr>
            <a:r>
              <a:rPr lang="en-US" altLang="zh-CN" sz="2000" kern="100" dirty="0">
                <a:latin typeface="+mn-ea"/>
              </a:rPr>
              <a:t> </a:t>
            </a:r>
            <a:r>
              <a:rPr lang="en-US" altLang="zh-CN" sz="2000" kern="100" dirty="0" smtClean="0">
                <a:latin typeface="+mn-ea"/>
              </a:rPr>
              <a:t> </a:t>
            </a:r>
            <a:r>
              <a:rPr lang="zh-CN" altLang="en-US" sz="2000" kern="100" dirty="0" smtClean="0">
                <a:latin typeface="+mn-ea"/>
              </a:rPr>
              <a:t>内容：</a:t>
            </a:r>
            <a:endParaRPr lang="en-US" altLang="zh-CN" sz="2000" kern="100" dirty="0" smtClean="0">
              <a:latin typeface="+mn-ea"/>
            </a:endParaRPr>
          </a:p>
          <a:p>
            <a:pPr>
              <a:lnSpc>
                <a:spcPct val="150000"/>
              </a:lnSpc>
              <a:spcAft>
                <a:spcPts val="0"/>
              </a:spcAft>
            </a:pPr>
            <a:r>
              <a:rPr lang="en-US" altLang="zh-CN" sz="2000" kern="100" dirty="0" smtClean="0">
                <a:effectLst/>
                <a:latin typeface="+mn-ea"/>
              </a:rPr>
              <a:t>                                                                                                               </a:t>
            </a:r>
          </a:p>
          <a:p>
            <a:pPr>
              <a:lnSpc>
                <a:spcPct val="150000"/>
              </a:lnSpc>
              <a:spcAft>
                <a:spcPts val="0"/>
              </a:spcAft>
            </a:pPr>
            <a:r>
              <a:rPr lang="en-US" altLang="zh-CN" sz="2000" kern="100" dirty="0" smtClean="0">
                <a:latin typeface="+mn-ea"/>
              </a:rPr>
              <a:t>                           </a:t>
            </a:r>
          </a:p>
          <a:p>
            <a:pPr>
              <a:lnSpc>
                <a:spcPct val="150000"/>
              </a:lnSpc>
              <a:spcAft>
                <a:spcPts val="0"/>
              </a:spcAft>
            </a:pPr>
            <a:r>
              <a:rPr lang="en-US" altLang="zh-CN" sz="2000" dirty="0" smtClean="0"/>
              <a:t>                                                                         </a:t>
            </a:r>
            <a:r>
              <a:rPr lang="zh-CN" altLang="zh-CN" sz="2000" dirty="0" smtClean="0"/>
              <a:t>项目</a:t>
            </a:r>
            <a:r>
              <a:rPr lang="zh-CN" altLang="zh-CN" sz="2000" dirty="0"/>
              <a:t>监理机构（盖章）</a:t>
            </a:r>
            <a:endParaRPr lang="zh-CN" altLang="zh-CN" sz="2000" kern="100" dirty="0" smtClean="0">
              <a:effectLst/>
              <a:latin typeface="+mn-ea"/>
            </a:endParaRPr>
          </a:p>
          <a:p>
            <a:pPr algn="ctr">
              <a:lnSpc>
                <a:spcPct val="150000"/>
              </a:lnSpc>
              <a:spcAft>
                <a:spcPts val="0"/>
              </a:spcAft>
            </a:pPr>
            <a:r>
              <a:rPr lang="en-US" altLang="zh-CN" sz="2000" dirty="0" smtClean="0"/>
              <a:t>                               </a:t>
            </a:r>
            <a:r>
              <a:rPr lang="zh-CN" altLang="zh-CN" sz="2000" dirty="0" smtClean="0"/>
              <a:t>总</a:t>
            </a:r>
            <a:r>
              <a:rPr lang="zh-CN" altLang="zh-CN" sz="2000" dirty="0"/>
              <a:t>／专业监理工程师（签字</a:t>
            </a:r>
            <a:r>
              <a:rPr lang="zh-CN" altLang="zh-CN" sz="2000" dirty="0" smtClean="0"/>
              <a:t>）</a:t>
            </a:r>
            <a:r>
              <a:rPr lang="en-US" altLang="zh-CN" sz="2000" kern="100" dirty="0" smtClean="0">
                <a:effectLst/>
                <a:latin typeface="+mn-ea"/>
              </a:rPr>
              <a:t> </a:t>
            </a:r>
            <a:r>
              <a:rPr lang="en-US" altLang="zh-CN" sz="2000" u="sng" kern="100" dirty="0" smtClean="0">
                <a:effectLst/>
                <a:latin typeface="+mn-ea"/>
              </a:rPr>
              <a:t>                            </a:t>
            </a:r>
            <a:r>
              <a:rPr lang="en-US" altLang="zh-CN" sz="2000" kern="100" dirty="0" smtClean="0">
                <a:effectLst/>
                <a:latin typeface="+mn-ea"/>
              </a:rPr>
              <a:t>                    </a:t>
            </a:r>
          </a:p>
          <a:p>
            <a:pPr algn="r">
              <a:lnSpc>
                <a:spcPct val="150000"/>
              </a:lnSpc>
              <a:spcAft>
                <a:spcPts val="0"/>
              </a:spcAft>
            </a:pPr>
            <a:r>
              <a:rPr lang="en-US" altLang="zh-CN" sz="2000" kern="100" baseline="0" dirty="0" smtClean="0">
                <a:effectLst/>
                <a:latin typeface="+mn-ea"/>
              </a:rPr>
              <a:t>                                  </a:t>
            </a:r>
            <a:r>
              <a:rPr lang="zh-CN" altLang="zh-CN" sz="2000" kern="100" dirty="0" smtClean="0">
                <a:effectLst/>
                <a:latin typeface="+mn-ea"/>
              </a:rPr>
              <a:t>年</a:t>
            </a:r>
            <a:r>
              <a:rPr lang="en-US" altLang="zh-CN" sz="2000" kern="100" dirty="0" smtClean="0">
                <a:effectLst/>
                <a:latin typeface="+mn-ea"/>
              </a:rPr>
              <a:t>      </a:t>
            </a:r>
            <a:r>
              <a:rPr lang="zh-CN" altLang="zh-CN" sz="2000" kern="100" dirty="0" smtClean="0">
                <a:effectLst/>
                <a:latin typeface="+mn-ea"/>
              </a:rPr>
              <a:t>月</a:t>
            </a:r>
            <a:r>
              <a:rPr lang="en-US" altLang="zh-CN" sz="2000" kern="100" dirty="0" smtClean="0">
                <a:effectLst/>
                <a:latin typeface="+mn-ea"/>
              </a:rPr>
              <a:t>      </a:t>
            </a:r>
            <a:r>
              <a:rPr lang="zh-CN" altLang="zh-CN" sz="2000" kern="100" dirty="0" smtClean="0">
                <a:effectLst/>
                <a:latin typeface="+mn-ea"/>
              </a:rPr>
              <a:t>日</a:t>
            </a:r>
            <a:r>
              <a:rPr lang="en-US" altLang="zh-CN" kern="100" dirty="0" smtClean="0">
                <a:effectLst/>
                <a:latin typeface="+mn-ea"/>
              </a:rPr>
              <a:t>                                             </a:t>
            </a:r>
            <a:endParaRPr lang="zh-CN" altLang="zh-CN" kern="100" dirty="0">
              <a:effectLst/>
              <a:latin typeface="+mn-ea"/>
            </a:endParaRPr>
          </a:p>
        </p:txBody>
      </p:sp>
      <p:sp>
        <p:nvSpPr>
          <p:cNvPr id="18" name="文本框 17"/>
          <p:cNvSpPr txBox="1"/>
          <p:nvPr/>
        </p:nvSpPr>
        <p:spPr>
          <a:xfrm>
            <a:off x="1787853" y="6159352"/>
            <a:ext cx="6810234" cy="646331"/>
          </a:xfrm>
          <a:prstGeom prst="rect">
            <a:avLst/>
          </a:prstGeom>
          <a:noFill/>
        </p:spPr>
        <p:txBody>
          <a:bodyPr wrap="square" rtlCol="0">
            <a:spAutoFit/>
          </a:bodyPr>
          <a:lstStyle/>
          <a:p>
            <a:pPr lvl="0"/>
            <a:r>
              <a:rPr lang="zh-CN" altLang="en-US" dirty="0" smtClean="0">
                <a:latin typeface="宋体" panose="02010600030101010101" pitchFamily="2" charset="-122"/>
                <a:cs typeface="Times New Roman" panose="02020603050405020304" pitchFamily="18" charset="0"/>
              </a:rPr>
              <a:t>注：本表一式三份，项目监理机构、建设单位、施工单位各一份</a:t>
            </a:r>
            <a:endParaRPr kumimoji="0" lang="zh-CN" altLang="en-US" sz="2800" b="0" i="0" u="none" strike="noStrike" cap="none" normalizeH="0" baseline="0" dirty="0" smtClean="0">
              <a:ln>
                <a:noFill/>
              </a:ln>
              <a:solidFill>
                <a:schemeClr val="tx1"/>
              </a:solidFill>
              <a:effectLst/>
              <a:latin typeface="Arial" panose="020B0604020202020204" pitchFamily="34" charset="0"/>
            </a:endParaRPr>
          </a:p>
          <a:p>
            <a:endParaRPr lang="zh-CN" altLang="en-US" dirty="0"/>
          </a:p>
        </p:txBody>
      </p:sp>
      <p:cxnSp>
        <p:nvCxnSpPr>
          <p:cNvPr id="20" name="直接连接符 19"/>
          <p:cNvCxnSpPr/>
          <p:nvPr/>
        </p:nvCxnSpPr>
        <p:spPr>
          <a:xfrm>
            <a:off x="8502556" y="5377218"/>
            <a:ext cx="178785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1801498" y="909124"/>
            <a:ext cx="1665033" cy="430887"/>
          </a:xfrm>
          <a:prstGeom prst="rect">
            <a:avLst/>
          </a:prstGeom>
          <a:noFill/>
        </p:spPr>
        <p:txBody>
          <a:bodyPr wrap="square" rtlCol="0">
            <a:spAutoFit/>
          </a:bodyPr>
          <a:lstStyle/>
          <a:p>
            <a:r>
              <a:rPr lang="zh-CN" altLang="en-US" sz="2200" b="1" dirty="0" smtClean="0">
                <a:latin typeface="宋体" panose="02010600030101010101" pitchFamily="2" charset="-122"/>
                <a:cs typeface="Times New Roman" panose="02020603050405020304" pitchFamily="18" charset="0"/>
              </a:rPr>
              <a:t>工程名称：</a:t>
            </a:r>
            <a:endParaRPr lang="zh-CN" altLang="en-US" sz="2200" dirty="0"/>
          </a:p>
        </p:txBody>
      </p:sp>
      <p:sp>
        <p:nvSpPr>
          <p:cNvPr id="23" name="文本框 22"/>
          <p:cNvSpPr txBox="1"/>
          <p:nvPr/>
        </p:nvSpPr>
        <p:spPr>
          <a:xfrm>
            <a:off x="8523030" y="930968"/>
            <a:ext cx="921221" cy="430887"/>
          </a:xfrm>
          <a:prstGeom prst="rect">
            <a:avLst/>
          </a:prstGeom>
          <a:noFill/>
        </p:spPr>
        <p:txBody>
          <a:bodyPr wrap="square" rtlCol="0">
            <a:spAutoFit/>
          </a:bodyPr>
          <a:lstStyle/>
          <a:p>
            <a:r>
              <a:rPr lang="zh-CN" altLang="en-US" sz="2200" b="1" dirty="0" smtClean="0">
                <a:latin typeface="宋体" panose="02010600030101010101" pitchFamily="2" charset="-122"/>
                <a:cs typeface="Times New Roman" panose="02020603050405020304" pitchFamily="18" charset="0"/>
              </a:rPr>
              <a:t>编号：</a:t>
            </a:r>
            <a:endParaRPr lang="zh-CN" altLang="en-US" sz="2200" dirty="0"/>
          </a:p>
        </p:txBody>
      </p:sp>
      <p:sp>
        <p:nvSpPr>
          <p:cNvPr id="24" name="文本框 23"/>
          <p:cNvSpPr txBox="1"/>
          <p:nvPr/>
        </p:nvSpPr>
        <p:spPr>
          <a:xfrm>
            <a:off x="5097436" y="469303"/>
            <a:ext cx="1794689" cy="461665"/>
          </a:xfrm>
          <a:prstGeom prst="rect">
            <a:avLst/>
          </a:prstGeom>
          <a:noFill/>
        </p:spPr>
        <p:txBody>
          <a:bodyPr wrap="square" rtlCol="0">
            <a:spAutoFit/>
          </a:bodyPr>
          <a:lstStyle/>
          <a:p>
            <a:r>
              <a:rPr lang="zh-CN" altLang="en-US" sz="2400" b="1" dirty="0" smtClean="0"/>
              <a:t>监理通知单</a:t>
            </a:r>
            <a:endParaRPr lang="zh-CN" altLang="en-US" sz="2400" b="1" dirty="0"/>
          </a:p>
        </p:txBody>
      </p:sp>
      <p:sp>
        <p:nvSpPr>
          <p:cNvPr id="25" name="文本框 24"/>
          <p:cNvSpPr txBox="1"/>
          <p:nvPr/>
        </p:nvSpPr>
        <p:spPr>
          <a:xfrm>
            <a:off x="1787853" y="50494"/>
            <a:ext cx="2706655" cy="400110"/>
          </a:xfrm>
          <a:prstGeom prst="rect">
            <a:avLst/>
          </a:prstGeom>
          <a:noFill/>
        </p:spPr>
        <p:txBody>
          <a:bodyPr wrap="square" rtlCol="0">
            <a:spAutoFit/>
          </a:bodyPr>
          <a:lstStyle/>
          <a:p>
            <a:r>
              <a:rPr lang="zh-CN" altLang="en-US" sz="2000" dirty="0" smtClean="0">
                <a:latin typeface="+mn-ea"/>
                <a:hlinkClick r:id="rId2" action="ppaction://hlinksldjump"/>
              </a:rPr>
              <a:t>表</a:t>
            </a:r>
            <a:r>
              <a:rPr lang="en-US" altLang="zh-CN" sz="2000" dirty="0" smtClean="0">
                <a:latin typeface="+mn-ea"/>
                <a:hlinkClick r:id="rId2" action="ppaction://hlinksldjump"/>
              </a:rPr>
              <a:t>A.0.3 </a:t>
            </a:r>
            <a:r>
              <a:rPr lang="zh-CN" altLang="en-US" sz="2000" dirty="0" smtClean="0">
                <a:latin typeface="+mn-ea"/>
                <a:hlinkClick r:id="rId2" action="ppaction://hlinksldjump"/>
              </a:rPr>
              <a:t>监理通知单</a:t>
            </a:r>
            <a:endParaRPr lang="zh-CN" altLang="en-US" sz="2000" dirty="0">
              <a:latin typeface="+mn-ea"/>
            </a:endParaRPr>
          </a:p>
        </p:txBody>
      </p:sp>
      <p:cxnSp>
        <p:nvCxnSpPr>
          <p:cNvPr id="3" name="直接连接符 2"/>
          <p:cNvCxnSpPr/>
          <p:nvPr/>
        </p:nvCxnSpPr>
        <p:spPr>
          <a:xfrm flipV="1">
            <a:off x="2391508" y="1786597"/>
            <a:ext cx="3953021" cy="140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3466531" y="1431333"/>
            <a:ext cx="1936749" cy="369332"/>
          </a:xfrm>
          <a:prstGeom prst="rect">
            <a:avLst/>
          </a:prstGeom>
          <a:noFill/>
        </p:spPr>
        <p:txBody>
          <a:bodyPr wrap="none" rtlCol="0">
            <a:spAutoFit/>
          </a:bodyPr>
          <a:lstStyle/>
          <a:p>
            <a:r>
              <a:rPr lang="en-US" altLang="zh-CN" dirty="0" smtClean="0"/>
              <a:t>(</a:t>
            </a:r>
            <a:r>
              <a:rPr lang="zh-CN" altLang="zh-CN" dirty="0"/>
              <a:t>施工项目经理部</a:t>
            </a:r>
            <a:r>
              <a:rPr lang="en-US" altLang="zh-CN" dirty="0" smtClean="0"/>
              <a:t>)</a:t>
            </a:r>
            <a:endParaRPr lang="zh-CN" altLang="en-US" dirty="0"/>
          </a:p>
        </p:txBody>
      </p:sp>
      <p:sp>
        <p:nvSpPr>
          <p:cNvPr id="14" name="圆角矩形标注 13"/>
          <p:cNvSpPr/>
          <p:nvPr/>
        </p:nvSpPr>
        <p:spPr>
          <a:xfrm>
            <a:off x="3466531" y="2000020"/>
            <a:ext cx="4732072" cy="576628"/>
          </a:xfrm>
          <a:prstGeom prst="wedgeRoundRectCallout">
            <a:avLst>
              <a:gd name="adj1" fmla="val -59165"/>
              <a:gd name="adj2" fmla="val -23111"/>
              <a:gd name="adj3" fmla="val 16667"/>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16200000" scaled="1"/>
            <a:tileRect/>
          </a:gradFill>
          <a:ln>
            <a:solidFill>
              <a:schemeClr val="accent1">
                <a:lumMod val="60000"/>
                <a:lumOff val="4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r>
              <a:rPr lang="zh-CN" altLang="zh-CN" dirty="0" smtClean="0">
                <a:solidFill>
                  <a:schemeClr val="accent6">
                    <a:lumMod val="50000"/>
                  </a:schemeClr>
                </a:solidFill>
              </a:rPr>
              <a:t>填写</a:t>
            </a:r>
            <a:r>
              <a:rPr lang="zh-CN" altLang="zh-CN" dirty="0">
                <a:solidFill>
                  <a:schemeClr val="accent6">
                    <a:lumMod val="50000"/>
                  </a:schemeClr>
                </a:solidFill>
              </a:rPr>
              <a:t>通知内容的主题词，相当于标题。</a:t>
            </a:r>
            <a:endParaRPr lang="zh-CN" altLang="en-US" dirty="0">
              <a:solidFill>
                <a:schemeClr val="accent6">
                  <a:lumMod val="50000"/>
                </a:schemeClr>
              </a:solidFill>
            </a:endParaRPr>
          </a:p>
        </p:txBody>
      </p:sp>
      <p:sp>
        <p:nvSpPr>
          <p:cNvPr id="15" name="圆角矩形标注 14"/>
          <p:cNvSpPr/>
          <p:nvPr/>
        </p:nvSpPr>
        <p:spPr>
          <a:xfrm>
            <a:off x="3466531" y="2683246"/>
            <a:ext cx="4732072" cy="1640781"/>
          </a:xfrm>
          <a:prstGeom prst="wedgeRoundRectCallout">
            <a:avLst>
              <a:gd name="adj1" fmla="val -61370"/>
              <a:gd name="adj2" fmla="val -3922"/>
              <a:gd name="adj3" fmla="val 16667"/>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16200000" scaled="1"/>
            <a:tileRect/>
          </a:gradFill>
          <a:ln>
            <a:solidFill>
              <a:schemeClr val="accent1">
                <a:lumMod val="60000"/>
                <a:lumOff val="4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r>
              <a:rPr lang="zh-CN" altLang="zh-CN" dirty="0" smtClean="0">
                <a:solidFill>
                  <a:schemeClr val="accent6">
                    <a:lumMod val="50000"/>
                  </a:schemeClr>
                </a:solidFill>
              </a:rPr>
              <a:t>写</a:t>
            </a:r>
            <a:r>
              <a:rPr lang="zh-CN" altLang="zh-CN" dirty="0">
                <a:solidFill>
                  <a:schemeClr val="accent6">
                    <a:lumMod val="50000"/>
                  </a:schemeClr>
                </a:solidFill>
              </a:rPr>
              <a:t>明发生问题的具体部位、具体内容，并写明监理工程师的要求、依据。必要时，应补充相应的文字、图纸、图像等作为附件进行具体说明。</a:t>
            </a:r>
            <a:endParaRPr lang="zh-CN" altLang="en-US" dirty="0">
              <a:solidFill>
                <a:schemeClr val="accent6">
                  <a:lumMod val="50000"/>
                </a:schemeClr>
              </a:solidFill>
            </a:endParaRPr>
          </a:p>
        </p:txBody>
      </p:sp>
      <p:sp>
        <p:nvSpPr>
          <p:cNvPr id="6" name="流程图: 资料带 5"/>
          <p:cNvSpPr/>
          <p:nvPr/>
        </p:nvSpPr>
        <p:spPr>
          <a:xfrm>
            <a:off x="4575412" y="1865274"/>
            <a:ext cx="2838736" cy="2695404"/>
          </a:xfrm>
          <a:prstGeom prst="flowChartPunchedTape">
            <a:avLst/>
          </a:prstGeom>
          <a:gradFill flip="none" rotWithShape="1">
            <a:gsLst>
              <a:gs pos="55000">
                <a:schemeClr val="accent1">
                  <a:tint val="66000"/>
                  <a:satMod val="160000"/>
                </a:schemeClr>
              </a:gs>
              <a:gs pos="23000">
                <a:schemeClr val="accent1">
                  <a:tint val="44500"/>
                  <a:satMod val="160000"/>
                </a:schemeClr>
              </a:gs>
              <a:gs pos="95000">
                <a:schemeClr val="accent1">
                  <a:tint val="23500"/>
                  <a:satMod val="16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indent="133350" algn="just">
              <a:lnSpc>
                <a:spcPct val="150000"/>
              </a:lnSpc>
            </a:pPr>
            <a:r>
              <a:rPr lang="zh-CN" altLang="zh-CN" dirty="0">
                <a:solidFill>
                  <a:srgbClr val="FFFF00"/>
                </a:solidFill>
              </a:rPr>
              <a:t>施工单位收到《监理通知单》并整改合格后，应使用</a:t>
            </a:r>
            <a:r>
              <a:rPr lang="zh-CN" altLang="zh-CN" dirty="0">
                <a:solidFill>
                  <a:srgbClr val="FFFF00"/>
                </a:solidFill>
                <a:hlinkClick r:id="rId3" action="ppaction://hlinksldjump"/>
              </a:rPr>
              <a:t>《监理通知回复单》</a:t>
            </a:r>
            <a:r>
              <a:rPr lang="zh-CN" altLang="zh-CN" dirty="0">
                <a:solidFill>
                  <a:srgbClr val="FFFF00"/>
                </a:solidFill>
              </a:rPr>
              <a:t>回复，并附相关资料。</a:t>
            </a:r>
            <a:endParaRPr lang="en-US" altLang="zh-CN" kern="100" dirty="0">
              <a:solidFill>
                <a:srgbClr val="FFFF00"/>
              </a:solidFill>
              <a:latin typeface="宋体" panose="02010600030101010101" pitchFamily="2" charset="-122"/>
            </a:endParaRPr>
          </a:p>
        </p:txBody>
      </p:sp>
      <p:sp>
        <p:nvSpPr>
          <p:cNvPr id="17" name="直角上箭头 16">
            <a:hlinkClick r:id="rId4" action="ppaction://hlinksldjump"/>
          </p:cNvPr>
          <p:cNvSpPr/>
          <p:nvPr/>
        </p:nvSpPr>
        <p:spPr>
          <a:xfrm>
            <a:off x="10713429" y="4295416"/>
            <a:ext cx="890422" cy="800331"/>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tx1"/>
                </a:solidFill>
              </a:rPr>
              <a:t>表</a:t>
            </a:r>
            <a:r>
              <a:rPr lang="en-US" altLang="zh-CN" sz="2400" dirty="0" smtClean="0">
                <a:solidFill>
                  <a:schemeClr val="tx1"/>
                </a:solidFill>
              </a:rPr>
              <a:t>A.4</a:t>
            </a:r>
          </a:p>
          <a:p>
            <a:pPr algn="ctr"/>
            <a:endParaRPr lang="en-US" altLang="zh-CN" sz="2400" dirty="0">
              <a:solidFill>
                <a:schemeClr val="tx1"/>
              </a:solidFill>
            </a:endParaRPr>
          </a:p>
        </p:txBody>
      </p:sp>
      <p:sp>
        <p:nvSpPr>
          <p:cNvPr id="19" name="直角上箭头 18">
            <a:hlinkClick r:id="rId5" action="ppaction://hlinksldjump"/>
          </p:cNvPr>
          <p:cNvSpPr/>
          <p:nvPr/>
        </p:nvSpPr>
        <p:spPr>
          <a:xfrm>
            <a:off x="10713429" y="5252422"/>
            <a:ext cx="890422" cy="800331"/>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chemeClr val="tx1"/>
                </a:solidFill>
              </a:rPr>
              <a:t>表</a:t>
            </a:r>
            <a:r>
              <a:rPr lang="en-US" altLang="zh-CN" sz="2400" dirty="0" smtClean="0">
                <a:solidFill>
                  <a:schemeClr val="tx1"/>
                </a:solidFill>
              </a:rPr>
              <a:t>B.9</a:t>
            </a:r>
          </a:p>
          <a:p>
            <a:pPr algn="ctr"/>
            <a:endParaRPr lang="en-US" altLang="zh-CN" sz="2400" dirty="0">
              <a:solidFill>
                <a:schemeClr val="tx1"/>
              </a:solidFill>
            </a:endParaRPr>
          </a:p>
        </p:txBody>
      </p:sp>
    </p:spTree>
    <p:extLst>
      <p:ext uri="{BB962C8B-B14F-4D97-AF65-F5344CB8AC3E}">
        <p14:creationId xmlns:p14="http://schemas.microsoft.com/office/powerpoint/2010/main" val="39269134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1000"/>
                                        <p:tgtEl>
                                          <p:spTgt spid="15"/>
                                        </p:tgtEl>
                                      </p:cBhvr>
                                    </p:animEffect>
                                    <p:anim calcmode="lin" valueType="num">
                                      <p:cBhvr>
                                        <p:cTn id="22" dur="1000" fill="hold"/>
                                        <p:tgtEl>
                                          <p:spTgt spid="15"/>
                                        </p:tgtEl>
                                        <p:attrNameLst>
                                          <p:attrName>ppt_x</p:attrName>
                                        </p:attrNameLst>
                                      </p:cBhvr>
                                      <p:tavLst>
                                        <p:tav tm="0">
                                          <p:val>
                                            <p:strVal val="#ppt_x"/>
                                          </p:val>
                                        </p:tav>
                                        <p:tav tm="100000">
                                          <p:val>
                                            <p:strVal val="#ppt_x"/>
                                          </p:val>
                                        </p:tav>
                                      </p:tavLst>
                                    </p:anim>
                                    <p:anim calcmode="lin" valueType="num">
                                      <p:cBhvr>
                                        <p:cTn id="2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xit" presetSubtype="4" fill="hold" grpId="1" nodeType="clickEffect">
                                  <p:stCondLst>
                                    <p:cond delay="0"/>
                                  </p:stCondLst>
                                  <p:childTnLst>
                                    <p:animEffect transition="out" filter="wipe(down)">
                                      <p:cBhvr>
                                        <p:cTn id="27" dur="300"/>
                                        <p:tgtEl>
                                          <p:spTgt spid="14"/>
                                        </p:tgtEl>
                                      </p:cBhvr>
                                    </p:animEffect>
                                    <p:set>
                                      <p:cBhvr>
                                        <p:cTn id="28" dur="1" fill="hold">
                                          <p:stCondLst>
                                            <p:cond delay="299"/>
                                          </p:stCondLst>
                                        </p:cTn>
                                        <p:tgtEl>
                                          <p:spTgt spid="14"/>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22" presetClass="exit" presetSubtype="4" fill="hold" grpId="1" nodeType="clickEffect">
                                  <p:stCondLst>
                                    <p:cond delay="0"/>
                                  </p:stCondLst>
                                  <p:childTnLst>
                                    <p:animEffect transition="out" filter="wipe(down)">
                                      <p:cBhvr>
                                        <p:cTn id="32" dur="300"/>
                                        <p:tgtEl>
                                          <p:spTgt spid="15"/>
                                        </p:tgtEl>
                                      </p:cBhvr>
                                    </p:animEffect>
                                    <p:set>
                                      <p:cBhvr>
                                        <p:cTn id="33" dur="1" fill="hold">
                                          <p:stCondLst>
                                            <p:cond delay="299"/>
                                          </p:stCondLst>
                                        </p:cTn>
                                        <p:tgtEl>
                                          <p:spTgt spid="15"/>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31" presetClass="entr" presetSubtype="0" fill="hold" grpId="0" nodeType="clickEffect">
                                  <p:stCondLst>
                                    <p:cond delay="0"/>
                                  </p:stCondLst>
                                  <p:childTnLst>
                                    <p:set>
                                      <p:cBhvr>
                                        <p:cTn id="37" dur="1" fill="hold">
                                          <p:stCondLst>
                                            <p:cond delay="0"/>
                                          </p:stCondLst>
                                        </p:cTn>
                                        <p:tgtEl>
                                          <p:spTgt spid="6"/>
                                        </p:tgtEl>
                                        <p:attrNameLst>
                                          <p:attrName>style.visibility</p:attrName>
                                        </p:attrNameLst>
                                      </p:cBhvr>
                                      <p:to>
                                        <p:strVal val="visible"/>
                                      </p:to>
                                    </p:set>
                                    <p:anim calcmode="lin" valueType="num">
                                      <p:cBhvr>
                                        <p:cTn id="38" dur="1000" fill="hold"/>
                                        <p:tgtEl>
                                          <p:spTgt spid="6"/>
                                        </p:tgtEl>
                                        <p:attrNameLst>
                                          <p:attrName>ppt_w</p:attrName>
                                        </p:attrNameLst>
                                      </p:cBhvr>
                                      <p:tavLst>
                                        <p:tav tm="0">
                                          <p:val>
                                            <p:fltVal val="0"/>
                                          </p:val>
                                        </p:tav>
                                        <p:tav tm="100000">
                                          <p:val>
                                            <p:strVal val="#ppt_w"/>
                                          </p:val>
                                        </p:tav>
                                      </p:tavLst>
                                    </p:anim>
                                    <p:anim calcmode="lin" valueType="num">
                                      <p:cBhvr>
                                        <p:cTn id="39" dur="1000" fill="hold"/>
                                        <p:tgtEl>
                                          <p:spTgt spid="6"/>
                                        </p:tgtEl>
                                        <p:attrNameLst>
                                          <p:attrName>ppt_h</p:attrName>
                                        </p:attrNameLst>
                                      </p:cBhvr>
                                      <p:tavLst>
                                        <p:tav tm="0">
                                          <p:val>
                                            <p:fltVal val="0"/>
                                          </p:val>
                                        </p:tav>
                                        <p:tav tm="100000">
                                          <p:val>
                                            <p:strVal val="#ppt_h"/>
                                          </p:val>
                                        </p:tav>
                                      </p:tavLst>
                                    </p:anim>
                                    <p:anim calcmode="lin" valueType="num">
                                      <p:cBhvr>
                                        <p:cTn id="40" dur="1000" fill="hold"/>
                                        <p:tgtEl>
                                          <p:spTgt spid="6"/>
                                        </p:tgtEl>
                                        <p:attrNameLst>
                                          <p:attrName>style.rotation</p:attrName>
                                        </p:attrNameLst>
                                      </p:cBhvr>
                                      <p:tavLst>
                                        <p:tav tm="0">
                                          <p:val>
                                            <p:fltVal val="90"/>
                                          </p:val>
                                        </p:tav>
                                        <p:tav tm="100000">
                                          <p:val>
                                            <p:fltVal val="0"/>
                                          </p:val>
                                        </p:tav>
                                      </p:tavLst>
                                    </p:anim>
                                    <p:animEffect transition="in" filter="fade">
                                      <p:cBhvr>
                                        <p:cTn id="41"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4" grpId="0" animBg="1"/>
      <p:bldP spid="14" grpId="1" animBg="1"/>
      <p:bldP spid="15" grpId="0" animBg="1"/>
      <p:bldP spid="15" grpId="1" animBg="1"/>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1787853" y="1343772"/>
            <a:ext cx="8502558" cy="4708981"/>
          </a:xfrm>
          <a:prstGeom prst="rect">
            <a:avLst/>
          </a:prstGeom>
          <a:noFill/>
          <a:ln>
            <a:solidFill>
              <a:schemeClr val="tx1"/>
            </a:solidFill>
          </a:ln>
        </p:spPr>
        <p:txBody>
          <a:bodyPr wrap="square" rtlCol="0">
            <a:spAutoFit/>
          </a:bodyPr>
          <a:lstStyle/>
          <a:p>
            <a:pPr algn="just">
              <a:lnSpc>
                <a:spcPct val="150000"/>
              </a:lnSpc>
              <a:spcBef>
                <a:spcPts val="1200"/>
              </a:spcBef>
              <a:spcAft>
                <a:spcPts val="0"/>
              </a:spcAft>
            </a:pPr>
            <a:r>
              <a:rPr lang="zh-CN" altLang="zh-CN" sz="2000" kern="100" dirty="0" smtClean="0">
                <a:effectLst/>
                <a:latin typeface="+mn-ea"/>
              </a:rPr>
              <a:t>致：</a:t>
            </a:r>
            <a:r>
              <a:rPr lang="en-US" altLang="zh-CN" sz="2000" u="sng" kern="100" dirty="0" smtClean="0">
                <a:effectLst/>
                <a:latin typeface="+mn-ea"/>
              </a:rPr>
              <a:t>                                                  </a:t>
            </a:r>
            <a:endParaRPr lang="zh-CN" altLang="zh-CN" sz="2000" kern="100" dirty="0" smtClean="0">
              <a:effectLst/>
              <a:latin typeface="+mn-ea"/>
            </a:endParaRPr>
          </a:p>
          <a:p>
            <a:r>
              <a:rPr lang="zh-CN" altLang="zh-CN" sz="2000" dirty="0"/>
              <a:t> </a:t>
            </a:r>
            <a:r>
              <a:rPr lang="en-US" altLang="zh-CN" sz="2000" dirty="0" smtClean="0"/>
              <a:t>        </a:t>
            </a:r>
            <a:r>
              <a:rPr lang="zh-CN" altLang="zh-CN" sz="2000" dirty="0" smtClean="0"/>
              <a:t>由</a:t>
            </a:r>
            <a:r>
              <a:rPr lang="en-US" altLang="zh-CN" sz="2000" u="sng" dirty="0" smtClean="0"/>
              <a:t>                                         </a:t>
            </a:r>
            <a:r>
              <a:rPr lang="zh-CN" altLang="zh-CN" sz="2000" dirty="0" smtClean="0"/>
              <a:t>施工</a:t>
            </a:r>
            <a:r>
              <a:rPr lang="zh-CN" altLang="zh-CN" sz="2000" dirty="0"/>
              <a:t>的</a:t>
            </a:r>
            <a:r>
              <a:rPr lang="en-US" altLang="zh-CN" sz="2000" u="sng" dirty="0"/>
              <a:t> </a:t>
            </a:r>
            <a:r>
              <a:rPr lang="en-US" altLang="zh-CN" sz="2000" u="sng" dirty="0" smtClean="0"/>
              <a:t>                                 </a:t>
            </a:r>
            <a:r>
              <a:rPr lang="zh-CN" altLang="zh-CN" sz="2000" dirty="0" smtClean="0"/>
              <a:t>，</a:t>
            </a:r>
            <a:r>
              <a:rPr lang="zh-CN" altLang="zh-CN" sz="2000" dirty="0"/>
              <a:t>存在安全事故隐患。我方已于</a:t>
            </a:r>
            <a:r>
              <a:rPr lang="en-US" altLang="zh-CN" sz="2000" u="sng" dirty="0"/>
              <a:t>  </a:t>
            </a:r>
            <a:r>
              <a:rPr lang="en-US" altLang="zh-CN" sz="2000" u="sng" dirty="0" smtClean="0"/>
              <a:t>         </a:t>
            </a:r>
            <a:r>
              <a:rPr lang="zh-CN" altLang="zh-CN" sz="2000" dirty="0"/>
              <a:t>年</a:t>
            </a:r>
            <a:r>
              <a:rPr lang="en-US" altLang="zh-CN" sz="2000" u="sng" dirty="0"/>
              <a:t>  </a:t>
            </a:r>
            <a:r>
              <a:rPr lang="en-US" altLang="zh-CN" sz="2000" u="sng" dirty="0" smtClean="0"/>
              <a:t>         </a:t>
            </a:r>
            <a:r>
              <a:rPr lang="zh-CN" altLang="zh-CN" sz="2000" dirty="0"/>
              <a:t>月</a:t>
            </a:r>
            <a:r>
              <a:rPr lang="en-US" altLang="zh-CN" sz="2000" u="sng" dirty="0"/>
              <a:t>   </a:t>
            </a:r>
            <a:r>
              <a:rPr lang="en-US" altLang="zh-CN" sz="2000" u="sng" dirty="0" smtClean="0"/>
              <a:t>       </a:t>
            </a:r>
            <a:r>
              <a:rPr lang="zh-CN" altLang="zh-CN" sz="2000" dirty="0"/>
              <a:t>日发出编号为：</a:t>
            </a:r>
            <a:r>
              <a:rPr lang="en-US" altLang="zh-CN" sz="2000" u="sng" dirty="0"/>
              <a:t>   </a:t>
            </a:r>
            <a:r>
              <a:rPr lang="en-US" altLang="zh-CN" sz="2000" u="sng" dirty="0" smtClean="0"/>
              <a:t>               </a:t>
            </a:r>
            <a:r>
              <a:rPr lang="zh-CN" altLang="zh-CN" sz="2000" dirty="0"/>
              <a:t>的</a:t>
            </a:r>
            <a:r>
              <a:rPr lang="zh-CN" altLang="zh-CN" sz="2000" dirty="0">
                <a:hlinkClick r:id="rId2" action="ppaction://hlinksldjump"/>
              </a:rPr>
              <a:t>《监理通知单》</a:t>
            </a:r>
            <a:r>
              <a:rPr lang="zh-CN" altLang="zh-CN" sz="2000" dirty="0"/>
              <a:t>或</a:t>
            </a:r>
            <a:r>
              <a:rPr lang="zh-CN" altLang="zh-CN" sz="2000" dirty="0">
                <a:hlinkClick r:id="rId3" action="ppaction://hlinksldjump"/>
              </a:rPr>
              <a:t>《工程暂停令》</a:t>
            </a:r>
            <a:r>
              <a:rPr lang="zh-CN" altLang="zh-CN" sz="2000" dirty="0"/>
              <a:t>，但施工单位未（整改或停工）。</a:t>
            </a:r>
          </a:p>
          <a:p>
            <a:pPr>
              <a:lnSpc>
                <a:spcPct val="150000"/>
              </a:lnSpc>
              <a:spcAft>
                <a:spcPts val="0"/>
              </a:spcAft>
            </a:pPr>
            <a:r>
              <a:rPr lang="en-US" altLang="zh-CN" sz="2000" kern="100" dirty="0" smtClean="0">
                <a:effectLst/>
                <a:latin typeface="+mn-ea"/>
              </a:rPr>
              <a:t>    </a:t>
            </a:r>
            <a:r>
              <a:rPr lang="zh-CN" altLang="zh-CN" sz="2000" dirty="0"/>
              <a:t> 特此报告</a:t>
            </a:r>
            <a:r>
              <a:rPr lang="zh-CN" altLang="zh-CN" sz="2000" dirty="0" smtClean="0"/>
              <a:t>。</a:t>
            </a:r>
            <a:endParaRPr lang="en-US" altLang="zh-CN" sz="2000" dirty="0" smtClean="0"/>
          </a:p>
          <a:p>
            <a:r>
              <a:rPr lang="en-US" altLang="zh-CN" sz="2000" dirty="0" smtClean="0"/>
              <a:t>        </a:t>
            </a:r>
            <a:r>
              <a:rPr lang="zh-CN" altLang="zh-CN" sz="2000" dirty="0" smtClean="0"/>
              <a:t>附件</a:t>
            </a:r>
            <a:r>
              <a:rPr lang="zh-CN" altLang="zh-CN" sz="2000" dirty="0"/>
              <a:t>：□监理通知单</a:t>
            </a:r>
          </a:p>
          <a:p>
            <a:r>
              <a:rPr lang="en-US" altLang="zh-CN" sz="2000" dirty="0"/>
              <a:t>      </a:t>
            </a:r>
            <a:r>
              <a:rPr lang="en-US" altLang="zh-CN" sz="2000" dirty="0" smtClean="0"/>
              <a:t>               </a:t>
            </a:r>
            <a:r>
              <a:rPr lang="zh-CN" altLang="zh-CN" sz="2000" dirty="0"/>
              <a:t>□工程暂停令</a:t>
            </a:r>
          </a:p>
          <a:p>
            <a:r>
              <a:rPr lang="en-US" altLang="zh-CN" sz="2000" dirty="0"/>
              <a:t>      </a:t>
            </a:r>
            <a:r>
              <a:rPr lang="en-US" altLang="zh-CN" sz="2000" dirty="0" smtClean="0"/>
              <a:t>               </a:t>
            </a:r>
            <a:r>
              <a:rPr lang="zh-CN" altLang="zh-CN" sz="2000" dirty="0"/>
              <a:t>□其他：</a:t>
            </a:r>
          </a:p>
          <a:p>
            <a:pPr>
              <a:lnSpc>
                <a:spcPct val="150000"/>
              </a:lnSpc>
              <a:spcAft>
                <a:spcPts val="0"/>
              </a:spcAft>
            </a:pPr>
            <a:r>
              <a:rPr lang="en-US" altLang="zh-CN" sz="2000" kern="100" dirty="0" smtClean="0">
                <a:effectLst/>
                <a:latin typeface="+mn-ea"/>
              </a:rPr>
              <a:t>                                                                                                           </a:t>
            </a:r>
            <a:r>
              <a:rPr lang="en-US" altLang="zh-CN" sz="2000" kern="100" dirty="0" smtClean="0">
                <a:latin typeface="+mn-ea"/>
              </a:rPr>
              <a:t>            </a:t>
            </a:r>
          </a:p>
          <a:p>
            <a:pPr>
              <a:lnSpc>
                <a:spcPct val="150000"/>
              </a:lnSpc>
              <a:spcAft>
                <a:spcPts val="0"/>
              </a:spcAft>
            </a:pPr>
            <a:r>
              <a:rPr lang="zh-CN" altLang="en-US" sz="2000" dirty="0" smtClean="0"/>
              <a:t>                                                                        项目</a:t>
            </a:r>
            <a:r>
              <a:rPr lang="zh-CN" altLang="en-US" sz="2000" dirty="0"/>
              <a:t>监理机构（盖章）</a:t>
            </a:r>
            <a:r>
              <a:rPr lang="en-US" altLang="zh-CN" sz="2000" dirty="0" smtClean="0"/>
              <a:t>                        </a:t>
            </a:r>
            <a:r>
              <a:rPr lang="zh-CN" altLang="zh-CN" sz="2000" dirty="0"/>
              <a:t> </a:t>
            </a:r>
            <a:endParaRPr lang="en-US" altLang="zh-CN" sz="2000" dirty="0" smtClean="0"/>
          </a:p>
          <a:p>
            <a:pPr>
              <a:lnSpc>
                <a:spcPct val="150000"/>
              </a:lnSpc>
              <a:spcAft>
                <a:spcPts val="0"/>
              </a:spcAft>
            </a:pPr>
            <a:r>
              <a:rPr lang="en-US" altLang="zh-CN" sz="2000" dirty="0" smtClean="0"/>
              <a:t>                                                                        </a:t>
            </a:r>
            <a:r>
              <a:rPr lang="zh-CN" altLang="zh-CN" sz="2000" dirty="0" smtClean="0"/>
              <a:t>总</a:t>
            </a:r>
            <a:r>
              <a:rPr lang="zh-CN" altLang="zh-CN" sz="2000" dirty="0"/>
              <a:t>监理工程师（签字</a:t>
            </a:r>
            <a:r>
              <a:rPr lang="zh-CN" altLang="zh-CN" sz="2000" dirty="0" smtClean="0"/>
              <a:t>）</a:t>
            </a:r>
            <a:r>
              <a:rPr lang="en-US" altLang="zh-CN" sz="2000" kern="100" dirty="0" smtClean="0">
                <a:effectLst/>
                <a:latin typeface="+mn-ea"/>
              </a:rPr>
              <a:t> </a:t>
            </a:r>
            <a:r>
              <a:rPr lang="en-US" altLang="zh-CN" sz="2000" u="sng" kern="100" dirty="0" smtClean="0">
                <a:effectLst/>
                <a:latin typeface="+mn-ea"/>
              </a:rPr>
              <a:t>                            </a:t>
            </a:r>
            <a:r>
              <a:rPr lang="en-US" altLang="zh-CN" sz="2000" kern="100" dirty="0" smtClean="0">
                <a:effectLst/>
                <a:latin typeface="+mn-ea"/>
              </a:rPr>
              <a:t>                    </a:t>
            </a:r>
          </a:p>
          <a:p>
            <a:pPr algn="r">
              <a:lnSpc>
                <a:spcPct val="150000"/>
              </a:lnSpc>
              <a:spcAft>
                <a:spcPts val="0"/>
              </a:spcAft>
            </a:pPr>
            <a:r>
              <a:rPr lang="en-US" altLang="zh-CN" sz="2000" kern="100" baseline="0" dirty="0" smtClean="0">
                <a:effectLst/>
                <a:latin typeface="+mn-ea"/>
              </a:rPr>
              <a:t>                                  </a:t>
            </a:r>
            <a:r>
              <a:rPr lang="zh-CN" altLang="zh-CN" sz="2000" kern="100" dirty="0" smtClean="0">
                <a:effectLst/>
                <a:latin typeface="+mn-ea"/>
              </a:rPr>
              <a:t>年</a:t>
            </a:r>
            <a:r>
              <a:rPr lang="en-US" altLang="zh-CN" sz="2000" kern="100" dirty="0" smtClean="0">
                <a:effectLst/>
                <a:latin typeface="+mn-ea"/>
              </a:rPr>
              <a:t>      </a:t>
            </a:r>
            <a:r>
              <a:rPr lang="zh-CN" altLang="zh-CN" sz="2000" kern="100" dirty="0" smtClean="0">
                <a:effectLst/>
                <a:latin typeface="+mn-ea"/>
              </a:rPr>
              <a:t>月</a:t>
            </a:r>
            <a:r>
              <a:rPr lang="en-US" altLang="zh-CN" sz="2000" kern="100" dirty="0" smtClean="0">
                <a:effectLst/>
                <a:latin typeface="+mn-ea"/>
              </a:rPr>
              <a:t>      </a:t>
            </a:r>
            <a:r>
              <a:rPr lang="zh-CN" altLang="zh-CN" sz="2000" kern="100" dirty="0" smtClean="0">
                <a:effectLst/>
                <a:latin typeface="+mn-ea"/>
              </a:rPr>
              <a:t>日</a:t>
            </a:r>
            <a:r>
              <a:rPr lang="en-US" altLang="zh-CN" kern="100" dirty="0" smtClean="0">
                <a:effectLst/>
                <a:latin typeface="+mn-ea"/>
              </a:rPr>
              <a:t>                                             </a:t>
            </a:r>
            <a:endParaRPr lang="zh-CN" altLang="zh-CN" kern="100" dirty="0">
              <a:effectLst/>
              <a:latin typeface="+mn-ea"/>
            </a:endParaRPr>
          </a:p>
        </p:txBody>
      </p:sp>
      <p:sp>
        <p:nvSpPr>
          <p:cNvPr id="18" name="文本框 17"/>
          <p:cNvSpPr txBox="1"/>
          <p:nvPr/>
        </p:nvSpPr>
        <p:spPr>
          <a:xfrm>
            <a:off x="1787853" y="6136055"/>
            <a:ext cx="8285037" cy="369332"/>
          </a:xfrm>
          <a:prstGeom prst="rect">
            <a:avLst/>
          </a:prstGeom>
          <a:noFill/>
        </p:spPr>
        <p:txBody>
          <a:bodyPr wrap="square" rtlCol="0">
            <a:spAutoFit/>
          </a:bodyPr>
          <a:lstStyle/>
          <a:p>
            <a:pPr lvl="0"/>
            <a:r>
              <a:rPr lang="zh-CN" altLang="en-US" dirty="0" smtClean="0">
                <a:latin typeface="宋体" panose="02010600030101010101" pitchFamily="2" charset="-122"/>
                <a:cs typeface="Times New Roman" panose="02020603050405020304" pitchFamily="18" charset="0"/>
              </a:rPr>
              <a:t>注：</a:t>
            </a:r>
            <a:r>
              <a:rPr lang="zh-CN" altLang="zh-CN" dirty="0"/>
              <a:t>本表一式</a:t>
            </a:r>
            <a:r>
              <a:rPr lang="zh-CN" altLang="zh-CN" dirty="0">
                <a:solidFill>
                  <a:srgbClr val="0070C0"/>
                </a:solidFill>
              </a:rPr>
              <a:t>四份</a:t>
            </a:r>
            <a:r>
              <a:rPr lang="zh-CN" altLang="zh-CN" dirty="0"/>
              <a:t>，主管部门、建设单位、工程监理单位、项目监理机构各一份</a:t>
            </a:r>
            <a:endParaRPr lang="zh-CN" altLang="en-US" dirty="0"/>
          </a:p>
        </p:txBody>
      </p:sp>
      <p:cxnSp>
        <p:nvCxnSpPr>
          <p:cNvPr id="20" name="直接连接符 19"/>
          <p:cNvCxnSpPr/>
          <p:nvPr/>
        </p:nvCxnSpPr>
        <p:spPr>
          <a:xfrm>
            <a:off x="8502556" y="5377218"/>
            <a:ext cx="178785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1801498" y="909124"/>
            <a:ext cx="1665033" cy="430887"/>
          </a:xfrm>
          <a:prstGeom prst="rect">
            <a:avLst/>
          </a:prstGeom>
          <a:noFill/>
        </p:spPr>
        <p:txBody>
          <a:bodyPr wrap="square" rtlCol="0">
            <a:spAutoFit/>
          </a:bodyPr>
          <a:lstStyle/>
          <a:p>
            <a:r>
              <a:rPr lang="zh-CN" altLang="en-US" sz="2200" b="1" dirty="0" smtClean="0">
                <a:latin typeface="宋体" panose="02010600030101010101" pitchFamily="2" charset="-122"/>
                <a:cs typeface="Times New Roman" panose="02020603050405020304" pitchFamily="18" charset="0"/>
              </a:rPr>
              <a:t>工程名称：</a:t>
            </a:r>
            <a:endParaRPr lang="zh-CN" altLang="en-US" sz="2200" dirty="0"/>
          </a:p>
        </p:txBody>
      </p:sp>
      <p:sp>
        <p:nvSpPr>
          <p:cNvPr id="23" name="文本框 22"/>
          <p:cNvSpPr txBox="1"/>
          <p:nvPr/>
        </p:nvSpPr>
        <p:spPr>
          <a:xfrm>
            <a:off x="8523030" y="930968"/>
            <a:ext cx="921221" cy="430887"/>
          </a:xfrm>
          <a:prstGeom prst="rect">
            <a:avLst/>
          </a:prstGeom>
          <a:noFill/>
        </p:spPr>
        <p:txBody>
          <a:bodyPr wrap="square" rtlCol="0">
            <a:spAutoFit/>
          </a:bodyPr>
          <a:lstStyle/>
          <a:p>
            <a:r>
              <a:rPr lang="zh-CN" altLang="en-US" sz="2200" b="1" dirty="0" smtClean="0">
                <a:latin typeface="宋体" panose="02010600030101010101" pitchFamily="2" charset="-122"/>
                <a:cs typeface="Times New Roman" panose="02020603050405020304" pitchFamily="18" charset="0"/>
              </a:rPr>
              <a:t>编号：</a:t>
            </a:r>
            <a:endParaRPr lang="zh-CN" altLang="en-US" sz="2200" dirty="0"/>
          </a:p>
        </p:txBody>
      </p:sp>
      <p:sp>
        <p:nvSpPr>
          <p:cNvPr id="24" name="文本框 23"/>
          <p:cNvSpPr txBox="1"/>
          <p:nvPr/>
        </p:nvSpPr>
        <p:spPr>
          <a:xfrm>
            <a:off x="5097436" y="469303"/>
            <a:ext cx="1794689" cy="461665"/>
          </a:xfrm>
          <a:prstGeom prst="rect">
            <a:avLst/>
          </a:prstGeom>
          <a:noFill/>
        </p:spPr>
        <p:txBody>
          <a:bodyPr wrap="square" rtlCol="0">
            <a:spAutoFit/>
          </a:bodyPr>
          <a:lstStyle/>
          <a:p>
            <a:r>
              <a:rPr lang="zh-CN" altLang="en-US" sz="2400" b="1" dirty="0" smtClean="0"/>
              <a:t>监 理 报 告</a:t>
            </a:r>
            <a:endParaRPr lang="zh-CN" altLang="en-US" sz="2400" b="1" dirty="0"/>
          </a:p>
        </p:txBody>
      </p:sp>
      <p:sp>
        <p:nvSpPr>
          <p:cNvPr id="25" name="文本框 24"/>
          <p:cNvSpPr txBox="1"/>
          <p:nvPr/>
        </p:nvSpPr>
        <p:spPr>
          <a:xfrm>
            <a:off x="1787853" y="50494"/>
            <a:ext cx="2706655" cy="400110"/>
          </a:xfrm>
          <a:prstGeom prst="rect">
            <a:avLst/>
          </a:prstGeom>
          <a:noFill/>
        </p:spPr>
        <p:txBody>
          <a:bodyPr wrap="square" rtlCol="0">
            <a:spAutoFit/>
          </a:bodyPr>
          <a:lstStyle/>
          <a:p>
            <a:r>
              <a:rPr lang="zh-CN" altLang="en-US" sz="2000" dirty="0" smtClean="0">
                <a:latin typeface="+mn-ea"/>
                <a:hlinkClick r:id="rId4" action="ppaction://hlinksldjump"/>
              </a:rPr>
              <a:t>表</a:t>
            </a:r>
            <a:r>
              <a:rPr lang="en-US" altLang="zh-CN" sz="2000" dirty="0" smtClean="0">
                <a:latin typeface="+mn-ea"/>
                <a:hlinkClick r:id="rId4" action="ppaction://hlinksldjump"/>
              </a:rPr>
              <a:t>A.0.4 </a:t>
            </a:r>
            <a:r>
              <a:rPr lang="zh-CN" altLang="en-US" sz="2000" dirty="0" smtClean="0">
                <a:latin typeface="+mn-ea"/>
                <a:hlinkClick r:id="rId4" action="ppaction://hlinksldjump"/>
              </a:rPr>
              <a:t>监理报告</a:t>
            </a:r>
            <a:endParaRPr lang="zh-CN" altLang="en-US" sz="2000" dirty="0">
              <a:latin typeface="+mn-ea"/>
            </a:endParaRPr>
          </a:p>
        </p:txBody>
      </p:sp>
      <p:cxnSp>
        <p:nvCxnSpPr>
          <p:cNvPr id="3" name="直接连接符 2"/>
          <p:cNvCxnSpPr/>
          <p:nvPr/>
        </p:nvCxnSpPr>
        <p:spPr>
          <a:xfrm flipV="1">
            <a:off x="2391508" y="1786597"/>
            <a:ext cx="3953021" cy="140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3493827" y="1431333"/>
            <a:ext cx="1233030" cy="369332"/>
          </a:xfrm>
          <a:prstGeom prst="rect">
            <a:avLst/>
          </a:prstGeom>
          <a:noFill/>
        </p:spPr>
        <p:txBody>
          <a:bodyPr wrap="none" rtlCol="0">
            <a:spAutoFit/>
          </a:bodyPr>
          <a:lstStyle/>
          <a:p>
            <a:r>
              <a:rPr lang="en-US" altLang="zh-CN" dirty="0" smtClean="0"/>
              <a:t>(</a:t>
            </a:r>
            <a:r>
              <a:rPr lang="zh-CN" altLang="en-US" dirty="0" smtClean="0"/>
              <a:t>主管部门</a:t>
            </a:r>
            <a:r>
              <a:rPr lang="en-US" altLang="zh-CN" dirty="0" smtClean="0"/>
              <a:t>)</a:t>
            </a:r>
            <a:endParaRPr lang="zh-CN" altLang="en-US" dirty="0"/>
          </a:p>
        </p:txBody>
      </p:sp>
      <p:sp>
        <p:nvSpPr>
          <p:cNvPr id="14" name="圆角矩形标注 13"/>
          <p:cNvSpPr/>
          <p:nvPr/>
        </p:nvSpPr>
        <p:spPr>
          <a:xfrm>
            <a:off x="10553120" y="2285047"/>
            <a:ext cx="1415969" cy="2246010"/>
          </a:xfrm>
          <a:prstGeom prst="wedgeRoundRectCallout">
            <a:avLst>
              <a:gd name="adj1" fmla="val -89938"/>
              <a:gd name="adj2" fmla="val -47520"/>
              <a:gd name="adj3" fmla="val 16667"/>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16200000" scaled="1"/>
            <a:tileRect/>
          </a:gradFill>
          <a:ln>
            <a:solidFill>
              <a:schemeClr val="accent1">
                <a:lumMod val="60000"/>
                <a:lumOff val="4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r>
              <a:rPr lang="zh-CN" altLang="zh-CN" u="dbl" dirty="0">
                <a:solidFill>
                  <a:schemeClr val="accent6">
                    <a:lumMod val="50000"/>
                  </a:schemeClr>
                </a:solidFill>
              </a:rPr>
              <a:t>发现工程存在安全事故隐患时，应签发监理通知单，要求施工单位</a:t>
            </a:r>
            <a:r>
              <a:rPr lang="zh-CN" altLang="zh-CN" u="dbl" dirty="0" smtClean="0">
                <a:solidFill>
                  <a:schemeClr val="accent6">
                    <a:lumMod val="50000"/>
                  </a:schemeClr>
                </a:solidFill>
              </a:rPr>
              <a:t>整改</a:t>
            </a:r>
            <a:r>
              <a:rPr lang="zh-CN" altLang="en-US" u="dbl" dirty="0" smtClean="0">
                <a:solidFill>
                  <a:schemeClr val="accent6">
                    <a:lumMod val="50000"/>
                  </a:schemeClr>
                </a:solidFill>
              </a:rPr>
              <a:t>。</a:t>
            </a:r>
            <a:endParaRPr lang="zh-CN" altLang="en-US" dirty="0">
              <a:solidFill>
                <a:schemeClr val="accent6">
                  <a:lumMod val="50000"/>
                </a:schemeClr>
              </a:solidFill>
            </a:endParaRPr>
          </a:p>
        </p:txBody>
      </p:sp>
      <p:sp>
        <p:nvSpPr>
          <p:cNvPr id="15" name="圆角矩形标注 14"/>
          <p:cNvSpPr/>
          <p:nvPr/>
        </p:nvSpPr>
        <p:spPr>
          <a:xfrm>
            <a:off x="54591" y="2492033"/>
            <a:ext cx="1658196" cy="2516691"/>
          </a:xfrm>
          <a:prstGeom prst="wedgeRoundRectCallout">
            <a:avLst>
              <a:gd name="adj1" fmla="val 93464"/>
              <a:gd name="adj2" fmla="val -40171"/>
              <a:gd name="adj3" fmla="val 16667"/>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16200000" scaled="1"/>
            <a:tileRect/>
          </a:gradFill>
          <a:ln>
            <a:solidFill>
              <a:schemeClr val="accent1">
                <a:lumMod val="60000"/>
                <a:lumOff val="4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r>
              <a:rPr lang="zh-CN" altLang="zh-CN" u="dbl" dirty="0">
                <a:solidFill>
                  <a:schemeClr val="accent6">
                    <a:lumMod val="50000"/>
                  </a:schemeClr>
                </a:solidFill>
              </a:rPr>
              <a:t>发现工程存在安全事故隐患时</a:t>
            </a:r>
            <a:r>
              <a:rPr lang="zh-CN" altLang="zh-CN" u="dbl" dirty="0" smtClean="0">
                <a:solidFill>
                  <a:schemeClr val="accent6">
                    <a:lumMod val="50000"/>
                  </a:schemeClr>
                </a:solidFill>
              </a:rPr>
              <a:t>，</a:t>
            </a:r>
            <a:r>
              <a:rPr lang="zh-CN" altLang="en-US" u="dbl" dirty="0" smtClean="0">
                <a:solidFill>
                  <a:schemeClr val="accent6">
                    <a:lumMod val="50000"/>
                  </a:schemeClr>
                </a:solidFill>
              </a:rPr>
              <a:t>且情况</a:t>
            </a:r>
            <a:r>
              <a:rPr lang="zh-CN" altLang="en-US" u="dbl" dirty="0">
                <a:solidFill>
                  <a:schemeClr val="accent6">
                    <a:lumMod val="50000"/>
                  </a:schemeClr>
                </a:solidFill>
              </a:rPr>
              <a:t>严重时，应签发工程暂停令，并应及时报告建设单位。</a:t>
            </a:r>
            <a:endParaRPr lang="zh-CN" altLang="en-US" dirty="0">
              <a:solidFill>
                <a:schemeClr val="accent6">
                  <a:lumMod val="50000"/>
                </a:schemeClr>
              </a:solidFill>
            </a:endParaRPr>
          </a:p>
        </p:txBody>
      </p:sp>
      <p:sp>
        <p:nvSpPr>
          <p:cNvPr id="17" name="圆角矩形标注 16"/>
          <p:cNvSpPr/>
          <p:nvPr/>
        </p:nvSpPr>
        <p:spPr>
          <a:xfrm>
            <a:off x="6753917" y="183858"/>
            <a:ext cx="5215172" cy="570889"/>
          </a:xfrm>
          <a:prstGeom prst="wedgeRoundRectCallout">
            <a:avLst>
              <a:gd name="adj1" fmla="val -59467"/>
              <a:gd name="adj2" fmla="val -6879"/>
              <a:gd name="adj3" fmla="val 16667"/>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16200000" scaled="1"/>
            <a:tileRect/>
          </a:gradFill>
          <a:ln>
            <a:solidFill>
              <a:schemeClr val="accent1">
                <a:lumMod val="60000"/>
                <a:lumOff val="4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r>
              <a:rPr lang="zh-CN" altLang="en-US" u="dbl" dirty="0">
                <a:solidFill>
                  <a:schemeClr val="accent6">
                    <a:lumMod val="50000"/>
                  </a:schemeClr>
                </a:solidFill>
              </a:rPr>
              <a:t>施工单位拒不整改或不停止施工时，项目监理机构应及时向有关主管部门报送监理报告。</a:t>
            </a:r>
            <a:endParaRPr lang="zh-CN" altLang="en-US" dirty="0">
              <a:solidFill>
                <a:schemeClr val="accent6">
                  <a:lumMod val="50000"/>
                </a:schemeClr>
              </a:solidFill>
            </a:endParaRPr>
          </a:p>
        </p:txBody>
      </p:sp>
      <p:sp>
        <p:nvSpPr>
          <p:cNvPr id="19" name="文本框 18"/>
          <p:cNvSpPr txBox="1"/>
          <p:nvPr/>
        </p:nvSpPr>
        <p:spPr>
          <a:xfrm>
            <a:off x="3004874" y="1786597"/>
            <a:ext cx="1249060" cy="369332"/>
          </a:xfrm>
          <a:prstGeom prst="rect">
            <a:avLst/>
          </a:prstGeom>
          <a:noFill/>
        </p:spPr>
        <p:txBody>
          <a:bodyPr wrap="none" rtlCol="0">
            <a:spAutoFit/>
          </a:bodyPr>
          <a:lstStyle/>
          <a:p>
            <a:r>
              <a:rPr lang="en-US" altLang="zh-CN" dirty="0" smtClean="0"/>
              <a:t>(</a:t>
            </a:r>
            <a:r>
              <a:rPr lang="zh-CN" altLang="zh-CN" dirty="0"/>
              <a:t>施工单位</a:t>
            </a:r>
            <a:r>
              <a:rPr lang="en-US" altLang="zh-CN" dirty="0" smtClean="0"/>
              <a:t>)</a:t>
            </a:r>
            <a:endParaRPr lang="zh-CN" altLang="en-US" dirty="0"/>
          </a:p>
        </p:txBody>
      </p:sp>
      <p:sp>
        <p:nvSpPr>
          <p:cNvPr id="2" name="矩形 1"/>
          <p:cNvSpPr/>
          <p:nvPr/>
        </p:nvSpPr>
        <p:spPr>
          <a:xfrm>
            <a:off x="5991890" y="1793631"/>
            <a:ext cx="1569660" cy="369332"/>
          </a:xfrm>
          <a:prstGeom prst="rect">
            <a:avLst/>
          </a:prstGeom>
        </p:spPr>
        <p:txBody>
          <a:bodyPr wrap="none">
            <a:spAutoFit/>
          </a:bodyPr>
          <a:lstStyle/>
          <a:p>
            <a:r>
              <a:rPr lang="zh-CN" altLang="en-US" dirty="0" smtClean="0"/>
              <a:t>（</a:t>
            </a:r>
            <a:r>
              <a:rPr lang="zh-CN" altLang="zh-CN" dirty="0" smtClean="0"/>
              <a:t>工程部位</a:t>
            </a:r>
            <a:r>
              <a:rPr lang="zh-CN" altLang="en-US" dirty="0" smtClean="0"/>
              <a:t>）</a:t>
            </a:r>
            <a:endParaRPr lang="zh-CN" altLang="en-US" dirty="0"/>
          </a:p>
        </p:txBody>
      </p:sp>
      <p:sp>
        <p:nvSpPr>
          <p:cNvPr id="21" name="圆角矩形标注 20"/>
          <p:cNvSpPr/>
          <p:nvPr/>
        </p:nvSpPr>
        <p:spPr>
          <a:xfrm>
            <a:off x="4967431" y="3575713"/>
            <a:ext cx="4394072" cy="955344"/>
          </a:xfrm>
          <a:prstGeom prst="wedgeRoundRectCallout">
            <a:avLst>
              <a:gd name="adj1" fmla="val -67443"/>
              <a:gd name="adj2" fmla="val 1854"/>
              <a:gd name="adj3" fmla="val 16667"/>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16200000" scaled="1"/>
            <a:tileRect/>
          </a:gradFill>
          <a:ln>
            <a:solidFill>
              <a:schemeClr val="accent1">
                <a:lumMod val="60000"/>
                <a:lumOff val="4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r>
              <a:rPr lang="zh-CN" altLang="en-US" dirty="0" smtClean="0">
                <a:solidFill>
                  <a:schemeClr val="accent6">
                    <a:lumMod val="50000"/>
                  </a:schemeClr>
                </a:solidFill>
              </a:rPr>
              <a:t>存在安全事故隐患的工程部位的检测报告，如：</a:t>
            </a:r>
            <a:r>
              <a:rPr lang="zh-CN" altLang="zh-CN" dirty="0">
                <a:solidFill>
                  <a:schemeClr val="accent6">
                    <a:lumMod val="50000"/>
                  </a:schemeClr>
                </a:solidFill>
              </a:rPr>
              <a:t>基坑监测</a:t>
            </a:r>
            <a:r>
              <a:rPr lang="zh-CN" altLang="zh-CN" dirty="0" smtClean="0">
                <a:solidFill>
                  <a:schemeClr val="accent6">
                    <a:lumMod val="50000"/>
                  </a:schemeClr>
                </a:solidFill>
              </a:rPr>
              <a:t>报告</a:t>
            </a:r>
            <a:r>
              <a:rPr lang="zh-CN" altLang="en-US" dirty="0" smtClean="0">
                <a:solidFill>
                  <a:schemeClr val="accent6">
                    <a:lumMod val="50000"/>
                  </a:schemeClr>
                </a:solidFill>
              </a:rPr>
              <a:t>等。</a:t>
            </a:r>
            <a:endParaRPr lang="zh-CN" altLang="en-US" dirty="0">
              <a:solidFill>
                <a:schemeClr val="accent6">
                  <a:lumMod val="50000"/>
                </a:schemeClr>
              </a:solidFill>
            </a:endParaRPr>
          </a:p>
        </p:txBody>
      </p:sp>
    </p:spTree>
    <p:extLst>
      <p:ext uri="{BB962C8B-B14F-4D97-AF65-F5344CB8AC3E}">
        <p14:creationId xmlns:p14="http://schemas.microsoft.com/office/powerpoint/2010/main" val="3164267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1000"/>
                                        <p:tgtEl>
                                          <p:spTgt spid="19"/>
                                        </p:tgtEl>
                                      </p:cBhvr>
                                    </p:animEffect>
                                    <p:anim calcmode="lin" valueType="num">
                                      <p:cBhvr>
                                        <p:cTn id="22" dur="1000" fill="hold"/>
                                        <p:tgtEl>
                                          <p:spTgt spid="19"/>
                                        </p:tgtEl>
                                        <p:attrNameLst>
                                          <p:attrName>ppt_x</p:attrName>
                                        </p:attrNameLst>
                                      </p:cBhvr>
                                      <p:tavLst>
                                        <p:tav tm="0">
                                          <p:val>
                                            <p:strVal val="#ppt_x"/>
                                          </p:val>
                                        </p:tav>
                                        <p:tav tm="100000">
                                          <p:val>
                                            <p:strVal val="#ppt_x"/>
                                          </p:val>
                                        </p:tav>
                                      </p:tavLst>
                                    </p:anim>
                                    <p:anim calcmode="lin" valueType="num">
                                      <p:cBhvr>
                                        <p:cTn id="23"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1000"/>
                                        <p:tgtEl>
                                          <p:spTgt spid="2"/>
                                        </p:tgtEl>
                                      </p:cBhvr>
                                    </p:animEffect>
                                    <p:anim calcmode="lin" valueType="num">
                                      <p:cBhvr>
                                        <p:cTn id="29" dur="1000" fill="hold"/>
                                        <p:tgtEl>
                                          <p:spTgt spid="2"/>
                                        </p:tgtEl>
                                        <p:attrNameLst>
                                          <p:attrName>ppt_x</p:attrName>
                                        </p:attrNameLst>
                                      </p:cBhvr>
                                      <p:tavLst>
                                        <p:tav tm="0">
                                          <p:val>
                                            <p:strVal val="#ppt_x"/>
                                          </p:val>
                                        </p:tav>
                                        <p:tav tm="100000">
                                          <p:val>
                                            <p:strVal val="#ppt_x"/>
                                          </p:val>
                                        </p:tav>
                                      </p:tavLst>
                                    </p:anim>
                                    <p:anim calcmode="lin" valueType="num">
                                      <p:cBhvr>
                                        <p:cTn id="30"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1000"/>
                                        <p:tgtEl>
                                          <p:spTgt spid="14"/>
                                        </p:tgtEl>
                                      </p:cBhvr>
                                    </p:animEffect>
                                    <p:anim calcmode="lin" valueType="num">
                                      <p:cBhvr>
                                        <p:cTn id="36" dur="1000" fill="hold"/>
                                        <p:tgtEl>
                                          <p:spTgt spid="14"/>
                                        </p:tgtEl>
                                        <p:attrNameLst>
                                          <p:attrName>ppt_x</p:attrName>
                                        </p:attrNameLst>
                                      </p:cBhvr>
                                      <p:tavLst>
                                        <p:tav tm="0">
                                          <p:val>
                                            <p:strVal val="#ppt_x"/>
                                          </p:val>
                                        </p:tav>
                                        <p:tav tm="100000">
                                          <p:val>
                                            <p:strVal val="#ppt_x"/>
                                          </p:val>
                                        </p:tav>
                                      </p:tavLst>
                                    </p:anim>
                                    <p:anim calcmode="lin" valueType="num">
                                      <p:cBhvr>
                                        <p:cTn id="37"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1000"/>
                                        <p:tgtEl>
                                          <p:spTgt spid="15"/>
                                        </p:tgtEl>
                                      </p:cBhvr>
                                    </p:animEffect>
                                    <p:anim calcmode="lin" valueType="num">
                                      <p:cBhvr>
                                        <p:cTn id="43" dur="1000" fill="hold"/>
                                        <p:tgtEl>
                                          <p:spTgt spid="15"/>
                                        </p:tgtEl>
                                        <p:attrNameLst>
                                          <p:attrName>ppt_x</p:attrName>
                                        </p:attrNameLst>
                                      </p:cBhvr>
                                      <p:tavLst>
                                        <p:tav tm="0">
                                          <p:val>
                                            <p:strVal val="#ppt_x"/>
                                          </p:val>
                                        </p:tav>
                                        <p:tav tm="100000">
                                          <p:val>
                                            <p:strVal val="#ppt_x"/>
                                          </p:val>
                                        </p:tav>
                                      </p:tavLst>
                                    </p:anim>
                                    <p:anim calcmode="lin" valueType="num">
                                      <p:cBhvr>
                                        <p:cTn id="4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fade">
                                      <p:cBhvr>
                                        <p:cTn id="49" dur="1000"/>
                                        <p:tgtEl>
                                          <p:spTgt spid="21"/>
                                        </p:tgtEl>
                                      </p:cBhvr>
                                    </p:animEffect>
                                    <p:anim calcmode="lin" valueType="num">
                                      <p:cBhvr>
                                        <p:cTn id="50" dur="1000" fill="hold"/>
                                        <p:tgtEl>
                                          <p:spTgt spid="21"/>
                                        </p:tgtEl>
                                        <p:attrNameLst>
                                          <p:attrName>ppt_x</p:attrName>
                                        </p:attrNameLst>
                                      </p:cBhvr>
                                      <p:tavLst>
                                        <p:tav tm="0">
                                          <p:val>
                                            <p:strVal val="#ppt_x"/>
                                          </p:val>
                                        </p:tav>
                                        <p:tav tm="100000">
                                          <p:val>
                                            <p:strVal val="#ppt_x"/>
                                          </p:val>
                                        </p:tav>
                                      </p:tavLst>
                                    </p:anim>
                                    <p:anim calcmode="lin" valueType="num">
                                      <p:cBhvr>
                                        <p:cTn id="51"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4" grpId="0" animBg="1"/>
      <p:bldP spid="15" grpId="0" animBg="1"/>
      <p:bldP spid="17" grpId="0" animBg="1"/>
      <p:bldP spid="19" grpId="0"/>
      <p:bldP spid="2" grpId="0"/>
      <p:bldP spid="2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1787853" y="1343772"/>
            <a:ext cx="8502558" cy="4401205"/>
          </a:xfrm>
          <a:prstGeom prst="rect">
            <a:avLst/>
          </a:prstGeom>
          <a:noFill/>
          <a:ln>
            <a:solidFill>
              <a:schemeClr val="tx1"/>
            </a:solidFill>
          </a:ln>
        </p:spPr>
        <p:txBody>
          <a:bodyPr wrap="square" rtlCol="0">
            <a:spAutoFit/>
          </a:bodyPr>
          <a:lstStyle/>
          <a:p>
            <a:pPr algn="just">
              <a:lnSpc>
                <a:spcPct val="150000"/>
              </a:lnSpc>
              <a:spcBef>
                <a:spcPts val="1200"/>
              </a:spcBef>
              <a:spcAft>
                <a:spcPts val="0"/>
              </a:spcAft>
            </a:pPr>
            <a:r>
              <a:rPr lang="zh-CN" altLang="zh-CN" sz="2000" kern="100" dirty="0" smtClean="0">
                <a:effectLst/>
                <a:latin typeface="+mn-ea"/>
              </a:rPr>
              <a:t>致：</a:t>
            </a:r>
            <a:r>
              <a:rPr lang="en-US" altLang="zh-CN" sz="2000" u="sng" kern="100" dirty="0" smtClean="0">
                <a:effectLst/>
                <a:latin typeface="+mn-ea"/>
              </a:rPr>
              <a:t>                                                  </a:t>
            </a:r>
            <a:endParaRPr lang="zh-CN" altLang="zh-CN" sz="2000" kern="100" dirty="0" smtClean="0">
              <a:effectLst/>
              <a:latin typeface="+mn-ea"/>
            </a:endParaRPr>
          </a:p>
          <a:p>
            <a:r>
              <a:rPr lang="zh-CN" altLang="zh-CN" sz="2000" dirty="0"/>
              <a:t> </a:t>
            </a:r>
            <a:r>
              <a:rPr lang="en-US" altLang="zh-CN" sz="2000" dirty="0" smtClean="0"/>
              <a:t>        </a:t>
            </a:r>
            <a:r>
              <a:rPr lang="zh-CN" altLang="en-US" sz="2000" dirty="0" smtClean="0"/>
              <a:t>由于</a:t>
            </a:r>
            <a:r>
              <a:rPr lang="en-US" altLang="zh-CN" sz="2000" u="sng" dirty="0" smtClean="0"/>
              <a:t>                                                                        </a:t>
            </a:r>
            <a:r>
              <a:rPr lang="zh-CN" altLang="en-US" sz="2000" dirty="0" smtClean="0"/>
              <a:t>原因，</a:t>
            </a:r>
            <a:r>
              <a:rPr lang="zh-CN" altLang="zh-CN" sz="2000" dirty="0"/>
              <a:t>现通知你方于</a:t>
            </a:r>
            <a:r>
              <a:rPr lang="en-US" altLang="zh-CN" sz="2000" u="sng" dirty="0"/>
              <a:t>   </a:t>
            </a:r>
            <a:r>
              <a:rPr lang="en-US" altLang="zh-CN" sz="2000" u="sng" dirty="0" smtClean="0"/>
              <a:t>    </a:t>
            </a:r>
            <a:r>
              <a:rPr lang="zh-CN" altLang="zh-CN" sz="2000" dirty="0"/>
              <a:t>年</a:t>
            </a:r>
            <a:r>
              <a:rPr lang="en-US" altLang="zh-CN" sz="2000" u="sng" dirty="0"/>
              <a:t> </a:t>
            </a:r>
            <a:r>
              <a:rPr lang="en-US" altLang="zh-CN" sz="2000" u="sng" dirty="0" smtClean="0"/>
              <a:t>       </a:t>
            </a:r>
            <a:r>
              <a:rPr lang="zh-CN" altLang="zh-CN" sz="2000" dirty="0"/>
              <a:t>月</a:t>
            </a:r>
            <a:r>
              <a:rPr lang="en-US" altLang="zh-CN" sz="2000" u="sng" dirty="0"/>
              <a:t>  </a:t>
            </a:r>
            <a:r>
              <a:rPr lang="en-US" altLang="zh-CN" sz="2000" u="sng" dirty="0" smtClean="0"/>
              <a:t>       </a:t>
            </a:r>
            <a:r>
              <a:rPr lang="zh-CN" altLang="zh-CN" sz="2000" dirty="0" smtClean="0"/>
              <a:t>日</a:t>
            </a:r>
            <a:r>
              <a:rPr lang="en-US" altLang="zh-CN" sz="2000" u="sng" dirty="0" smtClean="0"/>
              <a:t>      </a:t>
            </a:r>
            <a:r>
              <a:rPr lang="zh-CN" altLang="zh-CN" sz="2000" dirty="0"/>
              <a:t>时起，暂停</a:t>
            </a:r>
            <a:r>
              <a:rPr lang="en-US" altLang="zh-CN" sz="2000" u="sng" dirty="0"/>
              <a:t>      </a:t>
            </a:r>
            <a:r>
              <a:rPr lang="zh-CN" altLang="zh-CN" sz="2000" dirty="0"/>
              <a:t>部位（工序）施工，并按下述要求做好后续</a:t>
            </a:r>
            <a:r>
              <a:rPr lang="zh-CN" altLang="zh-CN" sz="2000" dirty="0" smtClean="0"/>
              <a:t>工作</a:t>
            </a:r>
            <a:r>
              <a:rPr lang="zh-CN" altLang="en-US" sz="2000" dirty="0" smtClean="0"/>
              <a:t>。</a:t>
            </a:r>
            <a:endParaRPr lang="en-US" altLang="zh-CN" sz="2000" dirty="0" smtClean="0"/>
          </a:p>
          <a:p>
            <a:r>
              <a:rPr lang="en-US" altLang="zh-CN" sz="2000" kern="100" dirty="0">
                <a:latin typeface="+mn-ea"/>
              </a:rPr>
              <a:t> </a:t>
            </a:r>
            <a:r>
              <a:rPr lang="en-US" altLang="zh-CN" sz="2000" kern="100" dirty="0" smtClean="0">
                <a:latin typeface="+mn-ea"/>
              </a:rPr>
              <a:t>    </a:t>
            </a:r>
            <a:r>
              <a:rPr lang="zh-CN" altLang="en-US" sz="2000" kern="100" dirty="0" smtClean="0">
                <a:latin typeface="+mn-ea"/>
              </a:rPr>
              <a:t>要求：</a:t>
            </a:r>
            <a:endParaRPr lang="en-US" altLang="zh-CN" sz="2000" kern="100" dirty="0" smtClean="0">
              <a:latin typeface="+mn-ea"/>
            </a:endParaRPr>
          </a:p>
          <a:p>
            <a:endParaRPr lang="en-US" altLang="zh-CN" sz="2000" kern="100" dirty="0" smtClean="0">
              <a:latin typeface="+mn-ea"/>
            </a:endParaRPr>
          </a:p>
          <a:p>
            <a:endParaRPr lang="en-US" altLang="zh-CN" sz="2000" kern="100" dirty="0">
              <a:latin typeface="+mn-ea"/>
            </a:endParaRPr>
          </a:p>
          <a:p>
            <a:endParaRPr lang="en-US" altLang="zh-CN" sz="2000" kern="100" dirty="0" smtClean="0">
              <a:latin typeface="+mn-ea"/>
            </a:endParaRPr>
          </a:p>
          <a:p>
            <a:endParaRPr lang="en-US" altLang="zh-CN" sz="2000" kern="100" dirty="0">
              <a:latin typeface="+mn-ea"/>
            </a:endParaRPr>
          </a:p>
          <a:p>
            <a:endParaRPr lang="en-US" altLang="zh-CN" sz="2000" kern="100" dirty="0" smtClean="0">
              <a:latin typeface="+mn-ea"/>
            </a:endParaRPr>
          </a:p>
          <a:p>
            <a:pPr>
              <a:lnSpc>
                <a:spcPct val="150000"/>
              </a:lnSpc>
              <a:spcAft>
                <a:spcPts val="0"/>
              </a:spcAft>
            </a:pPr>
            <a:r>
              <a:rPr lang="zh-CN" altLang="en-US" sz="2000" dirty="0" smtClean="0"/>
              <a:t>                                                                      项目</a:t>
            </a:r>
            <a:r>
              <a:rPr lang="zh-CN" altLang="en-US" sz="2000" dirty="0"/>
              <a:t>监理机构（盖章）</a:t>
            </a:r>
            <a:r>
              <a:rPr lang="en-US" altLang="zh-CN" sz="2000" dirty="0" smtClean="0"/>
              <a:t>                        </a:t>
            </a:r>
            <a:r>
              <a:rPr lang="zh-CN" altLang="zh-CN" sz="2000" dirty="0"/>
              <a:t> </a:t>
            </a:r>
            <a:endParaRPr lang="en-US" altLang="zh-CN" sz="2000" dirty="0" smtClean="0"/>
          </a:p>
          <a:p>
            <a:pPr>
              <a:lnSpc>
                <a:spcPct val="150000"/>
              </a:lnSpc>
              <a:spcAft>
                <a:spcPts val="0"/>
              </a:spcAft>
            </a:pPr>
            <a:r>
              <a:rPr lang="en-US" altLang="zh-CN" sz="2000" dirty="0" smtClean="0"/>
              <a:t>                                       </a:t>
            </a:r>
            <a:r>
              <a:rPr lang="zh-CN" altLang="zh-CN" sz="2000" dirty="0" smtClean="0"/>
              <a:t>总</a:t>
            </a:r>
            <a:r>
              <a:rPr lang="zh-CN" altLang="zh-CN" sz="2000" dirty="0"/>
              <a:t>监理工程师</a:t>
            </a:r>
            <a:r>
              <a:rPr lang="zh-CN" altLang="zh-CN" sz="2000" dirty="0" smtClean="0"/>
              <a:t>（</a:t>
            </a:r>
            <a:r>
              <a:rPr lang="zh-CN" altLang="en-US" sz="2000" dirty="0"/>
              <a:t>签字、加盖执业印章</a:t>
            </a:r>
            <a:r>
              <a:rPr lang="zh-CN" altLang="zh-CN" sz="2000" dirty="0" smtClean="0"/>
              <a:t>）</a:t>
            </a:r>
            <a:r>
              <a:rPr lang="en-US" altLang="zh-CN" sz="2000" kern="100" dirty="0" smtClean="0">
                <a:effectLst/>
                <a:latin typeface="+mn-ea"/>
              </a:rPr>
              <a:t> </a:t>
            </a:r>
            <a:r>
              <a:rPr lang="en-US" altLang="zh-CN" sz="2000" u="sng" kern="100" dirty="0" smtClean="0">
                <a:effectLst/>
                <a:latin typeface="+mn-ea"/>
              </a:rPr>
              <a:t>                            </a:t>
            </a:r>
            <a:r>
              <a:rPr lang="en-US" altLang="zh-CN" sz="2000" kern="100" dirty="0" smtClean="0">
                <a:effectLst/>
                <a:latin typeface="+mn-ea"/>
              </a:rPr>
              <a:t>                    </a:t>
            </a:r>
          </a:p>
          <a:p>
            <a:pPr algn="r">
              <a:lnSpc>
                <a:spcPct val="150000"/>
              </a:lnSpc>
              <a:spcAft>
                <a:spcPts val="0"/>
              </a:spcAft>
            </a:pPr>
            <a:r>
              <a:rPr lang="en-US" altLang="zh-CN" sz="2000" kern="100" baseline="0" dirty="0" smtClean="0">
                <a:effectLst/>
                <a:latin typeface="+mn-ea"/>
              </a:rPr>
              <a:t>                                  </a:t>
            </a:r>
            <a:r>
              <a:rPr lang="zh-CN" altLang="zh-CN" sz="2000" kern="100" dirty="0" smtClean="0">
                <a:effectLst/>
                <a:latin typeface="+mn-ea"/>
              </a:rPr>
              <a:t>年</a:t>
            </a:r>
            <a:r>
              <a:rPr lang="en-US" altLang="zh-CN" sz="2000" kern="100" dirty="0" smtClean="0">
                <a:effectLst/>
                <a:latin typeface="+mn-ea"/>
              </a:rPr>
              <a:t>      </a:t>
            </a:r>
            <a:r>
              <a:rPr lang="zh-CN" altLang="zh-CN" sz="2000" kern="100" dirty="0" smtClean="0">
                <a:effectLst/>
                <a:latin typeface="+mn-ea"/>
              </a:rPr>
              <a:t>月</a:t>
            </a:r>
            <a:r>
              <a:rPr lang="en-US" altLang="zh-CN" sz="2000" kern="100" dirty="0" smtClean="0">
                <a:effectLst/>
                <a:latin typeface="+mn-ea"/>
              </a:rPr>
              <a:t>      </a:t>
            </a:r>
            <a:r>
              <a:rPr lang="zh-CN" altLang="zh-CN" sz="2000" kern="100" dirty="0" smtClean="0">
                <a:effectLst/>
                <a:latin typeface="+mn-ea"/>
              </a:rPr>
              <a:t>日</a:t>
            </a:r>
            <a:r>
              <a:rPr lang="en-US" altLang="zh-CN" kern="100" dirty="0" smtClean="0">
                <a:effectLst/>
                <a:latin typeface="+mn-ea"/>
              </a:rPr>
              <a:t>                                             </a:t>
            </a:r>
            <a:endParaRPr lang="zh-CN" altLang="zh-CN" kern="100" dirty="0">
              <a:effectLst/>
              <a:latin typeface="+mn-ea"/>
            </a:endParaRPr>
          </a:p>
        </p:txBody>
      </p:sp>
      <p:sp>
        <p:nvSpPr>
          <p:cNvPr id="18" name="文本框 17"/>
          <p:cNvSpPr txBox="1"/>
          <p:nvPr/>
        </p:nvSpPr>
        <p:spPr>
          <a:xfrm>
            <a:off x="1729591" y="5906754"/>
            <a:ext cx="8285037" cy="369332"/>
          </a:xfrm>
          <a:prstGeom prst="rect">
            <a:avLst/>
          </a:prstGeom>
          <a:noFill/>
        </p:spPr>
        <p:txBody>
          <a:bodyPr wrap="square" rtlCol="0">
            <a:spAutoFit/>
          </a:bodyPr>
          <a:lstStyle/>
          <a:p>
            <a:r>
              <a:rPr lang="zh-CN" altLang="en-US" dirty="0" smtClean="0">
                <a:latin typeface="宋体" panose="02010600030101010101" pitchFamily="2" charset="-122"/>
                <a:cs typeface="Times New Roman" panose="02020603050405020304" pitchFamily="18" charset="0"/>
              </a:rPr>
              <a:t>注：</a:t>
            </a:r>
            <a:r>
              <a:rPr lang="zh-CN" altLang="zh-CN" dirty="0"/>
              <a:t>本表一式三份，项目监理机构、建设单位、施工单位各一份</a:t>
            </a:r>
          </a:p>
        </p:txBody>
      </p:sp>
      <p:cxnSp>
        <p:nvCxnSpPr>
          <p:cNvPr id="20" name="直接连接符 19"/>
          <p:cNvCxnSpPr/>
          <p:nvPr/>
        </p:nvCxnSpPr>
        <p:spPr>
          <a:xfrm>
            <a:off x="8393374" y="5131558"/>
            <a:ext cx="178785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1801498" y="909124"/>
            <a:ext cx="1665033" cy="430887"/>
          </a:xfrm>
          <a:prstGeom prst="rect">
            <a:avLst/>
          </a:prstGeom>
          <a:noFill/>
        </p:spPr>
        <p:txBody>
          <a:bodyPr wrap="square" rtlCol="0">
            <a:spAutoFit/>
          </a:bodyPr>
          <a:lstStyle/>
          <a:p>
            <a:r>
              <a:rPr lang="zh-CN" altLang="en-US" sz="2200" b="1" dirty="0" smtClean="0">
                <a:latin typeface="宋体" panose="02010600030101010101" pitchFamily="2" charset="-122"/>
                <a:cs typeface="Times New Roman" panose="02020603050405020304" pitchFamily="18" charset="0"/>
              </a:rPr>
              <a:t>工程名称：</a:t>
            </a:r>
            <a:endParaRPr lang="zh-CN" altLang="en-US" sz="2200" dirty="0"/>
          </a:p>
        </p:txBody>
      </p:sp>
      <p:sp>
        <p:nvSpPr>
          <p:cNvPr id="23" name="文本框 22"/>
          <p:cNvSpPr txBox="1"/>
          <p:nvPr/>
        </p:nvSpPr>
        <p:spPr>
          <a:xfrm>
            <a:off x="8523030" y="930968"/>
            <a:ext cx="921221" cy="430887"/>
          </a:xfrm>
          <a:prstGeom prst="rect">
            <a:avLst/>
          </a:prstGeom>
          <a:noFill/>
        </p:spPr>
        <p:txBody>
          <a:bodyPr wrap="square" rtlCol="0">
            <a:spAutoFit/>
          </a:bodyPr>
          <a:lstStyle/>
          <a:p>
            <a:r>
              <a:rPr lang="zh-CN" altLang="en-US" sz="2200" b="1" dirty="0" smtClean="0">
                <a:latin typeface="宋体" panose="02010600030101010101" pitchFamily="2" charset="-122"/>
                <a:cs typeface="Times New Roman" panose="02020603050405020304" pitchFamily="18" charset="0"/>
              </a:rPr>
              <a:t>编号：</a:t>
            </a:r>
            <a:endParaRPr lang="zh-CN" altLang="en-US" sz="2200" dirty="0"/>
          </a:p>
        </p:txBody>
      </p:sp>
      <p:sp>
        <p:nvSpPr>
          <p:cNvPr id="24" name="文本框 23"/>
          <p:cNvSpPr txBox="1"/>
          <p:nvPr/>
        </p:nvSpPr>
        <p:spPr>
          <a:xfrm>
            <a:off x="5097436" y="469303"/>
            <a:ext cx="1794689" cy="461665"/>
          </a:xfrm>
          <a:prstGeom prst="rect">
            <a:avLst/>
          </a:prstGeom>
          <a:noFill/>
        </p:spPr>
        <p:txBody>
          <a:bodyPr wrap="square" rtlCol="0">
            <a:spAutoFit/>
          </a:bodyPr>
          <a:lstStyle/>
          <a:p>
            <a:r>
              <a:rPr lang="zh-CN" altLang="en-US" sz="2400" b="1" dirty="0" smtClean="0"/>
              <a:t>工程暂停令</a:t>
            </a:r>
            <a:endParaRPr lang="zh-CN" altLang="en-US" sz="2400" b="1" dirty="0"/>
          </a:p>
        </p:txBody>
      </p:sp>
      <p:sp>
        <p:nvSpPr>
          <p:cNvPr id="25" name="文本框 24"/>
          <p:cNvSpPr txBox="1"/>
          <p:nvPr/>
        </p:nvSpPr>
        <p:spPr>
          <a:xfrm>
            <a:off x="1787853" y="112486"/>
            <a:ext cx="2722154" cy="400110"/>
          </a:xfrm>
          <a:prstGeom prst="rect">
            <a:avLst/>
          </a:prstGeom>
          <a:noFill/>
        </p:spPr>
        <p:txBody>
          <a:bodyPr wrap="square" rtlCol="0">
            <a:spAutoFit/>
          </a:bodyPr>
          <a:lstStyle/>
          <a:p>
            <a:r>
              <a:rPr lang="zh-CN" altLang="en-US" sz="2000" dirty="0" smtClean="0">
                <a:latin typeface="+mn-ea"/>
                <a:hlinkClick r:id="rId2" action="ppaction://hlinksldjump"/>
              </a:rPr>
              <a:t>表</a:t>
            </a:r>
            <a:r>
              <a:rPr lang="en-US" altLang="zh-CN" sz="2000" dirty="0" smtClean="0">
                <a:latin typeface="+mn-ea"/>
                <a:hlinkClick r:id="rId2" action="ppaction://hlinksldjump"/>
              </a:rPr>
              <a:t>A.0.5 </a:t>
            </a:r>
            <a:r>
              <a:rPr lang="zh-CN" altLang="en-US" sz="2000" dirty="0" smtClean="0">
                <a:latin typeface="+mn-ea"/>
                <a:hlinkClick r:id="rId2" action="ppaction://hlinksldjump"/>
              </a:rPr>
              <a:t>工程暂停令</a:t>
            </a:r>
            <a:endParaRPr lang="zh-CN" altLang="en-US" sz="2000" dirty="0">
              <a:latin typeface="+mn-ea"/>
            </a:endParaRPr>
          </a:p>
        </p:txBody>
      </p:sp>
      <p:cxnSp>
        <p:nvCxnSpPr>
          <p:cNvPr id="3" name="直接连接符 2"/>
          <p:cNvCxnSpPr/>
          <p:nvPr/>
        </p:nvCxnSpPr>
        <p:spPr>
          <a:xfrm flipV="1">
            <a:off x="2391508" y="1786597"/>
            <a:ext cx="3953021" cy="140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3466531" y="1431333"/>
            <a:ext cx="1925527" cy="369332"/>
          </a:xfrm>
          <a:prstGeom prst="rect">
            <a:avLst/>
          </a:prstGeom>
          <a:noFill/>
        </p:spPr>
        <p:txBody>
          <a:bodyPr wrap="none" rtlCol="0">
            <a:spAutoFit/>
          </a:bodyPr>
          <a:lstStyle/>
          <a:p>
            <a:r>
              <a:rPr lang="en-US" altLang="zh-CN" dirty="0" smtClean="0"/>
              <a:t>(</a:t>
            </a:r>
            <a:r>
              <a:rPr lang="zh-CN" altLang="en-US" dirty="0" smtClean="0"/>
              <a:t>施工项目经理部</a:t>
            </a:r>
            <a:r>
              <a:rPr lang="en-US" altLang="zh-CN" dirty="0" smtClean="0"/>
              <a:t>)</a:t>
            </a:r>
            <a:endParaRPr lang="zh-CN" altLang="en-US" dirty="0"/>
          </a:p>
        </p:txBody>
      </p:sp>
      <p:sp>
        <p:nvSpPr>
          <p:cNvPr id="6" name="云形标注 5"/>
          <p:cNvSpPr/>
          <p:nvPr/>
        </p:nvSpPr>
        <p:spPr>
          <a:xfrm>
            <a:off x="3689043" y="2754861"/>
            <a:ext cx="5294597" cy="1307406"/>
          </a:xfrm>
          <a:prstGeom prst="cloudCallout">
            <a:avLst>
              <a:gd name="adj1" fmla="val -56821"/>
              <a:gd name="adj2" fmla="val -58491"/>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dirty="0">
                <a:solidFill>
                  <a:schemeClr val="accent6">
                    <a:lumMod val="50000"/>
                  </a:schemeClr>
                </a:solidFill>
              </a:rPr>
              <a:t>注明工程暂停范围、停工期间应进行的工作等</a:t>
            </a:r>
            <a:r>
              <a:rPr lang="zh-CN" altLang="en-US" dirty="0">
                <a:solidFill>
                  <a:schemeClr val="accent6">
                    <a:lumMod val="50000"/>
                  </a:schemeClr>
                </a:solidFill>
              </a:rPr>
              <a:t>。</a:t>
            </a:r>
          </a:p>
        </p:txBody>
      </p:sp>
      <p:sp>
        <p:nvSpPr>
          <p:cNvPr id="12" name="直角上箭头 11">
            <a:hlinkClick r:id="rId3" action="ppaction://hlinksldjump"/>
          </p:cNvPr>
          <p:cNvSpPr/>
          <p:nvPr/>
        </p:nvSpPr>
        <p:spPr>
          <a:xfrm>
            <a:off x="10884830" y="3527135"/>
            <a:ext cx="890422" cy="800331"/>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tx1"/>
                </a:solidFill>
              </a:rPr>
              <a:t>表</a:t>
            </a:r>
            <a:r>
              <a:rPr lang="en-US" altLang="zh-CN" sz="2400" dirty="0" smtClean="0">
                <a:solidFill>
                  <a:schemeClr val="tx1"/>
                </a:solidFill>
              </a:rPr>
              <a:t>A.4</a:t>
            </a:r>
          </a:p>
          <a:p>
            <a:pPr algn="ctr"/>
            <a:endParaRPr lang="en-US" altLang="zh-CN" sz="2400" dirty="0">
              <a:solidFill>
                <a:schemeClr val="tx1"/>
              </a:solidFill>
            </a:endParaRPr>
          </a:p>
        </p:txBody>
      </p:sp>
      <p:sp>
        <p:nvSpPr>
          <p:cNvPr id="13" name="直角上箭头 12">
            <a:hlinkClick r:id="rId4" action="ppaction://hlinksldjump"/>
          </p:cNvPr>
          <p:cNvSpPr/>
          <p:nvPr/>
        </p:nvSpPr>
        <p:spPr>
          <a:xfrm>
            <a:off x="10884830" y="4455654"/>
            <a:ext cx="890422" cy="800331"/>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tx1"/>
                </a:solidFill>
              </a:rPr>
              <a:t>表</a:t>
            </a:r>
            <a:r>
              <a:rPr lang="en-US" altLang="zh-CN" sz="2400" dirty="0" smtClean="0">
                <a:solidFill>
                  <a:schemeClr val="tx1"/>
                </a:solidFill>
              </a:rPr>
              <a:t>A.7</a:t>
            </a:r>
          </a:p>
          <a:p>
            <a:pPr algn="ctr"/>
            <a:endParaRPr lang="en-US" altLang="zh-CN" sz="2400" dirty="0">
              <a:solidFill>
                <a:schemeClr val="tx1"/>
              </a:solidFill>
            </a:endParaRPr>
          </a:p>
        </p:txBody>
      </p:sp>
      <p:sp>
        <p:nvSpPr>
          <p:cNvPr id="14" name="直角上箭头 13">
            <a:hlinkClick r:id="rId5" action="ppaction://hlinksldjump"/>
          </p:cNvPr>
          <p:cNvSpPr/>
          <p:nvPr/>
        </p:nvSpPr>
        <p:spPr>
          <a:xfrm>
            <a:off x="10884830" y="5384173"/>
            <a:ext cx="890422" cy="800331"/>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chemeClr val="tx1"/>
                </a:solidFill>
              </a:rPr>
              <a:t>表</a:t>
            </a:r>
            <a:r>
              <a:rPr lang="en-US" altLang="zh-CN" sz="2400" dirty="0" smtClean="0">
                <a:solidFill>
                  <a:schemeClr val="tx1"/>
                </a:solidFill>
              </a:rPr>
              <a:t>B.3</a:t>
            </a:r>
          </a:p>
          <a:p>
            <a:pPr algn="ctr"/>
            <a:endParaRPr lang="en-US" altLang="zh-CN" sz="2400" dirty="0">
              <a:solidFill>
                <a:schemeClr val="tx1"/>
              </a:solidFill>
            </a:endParaRPr>
          </a:p>
        </p:txBody>
      </p:sp>
    </p:spTree>
    <p:extLst>
      <p:ext uri="{BB962C8B-B14F-4D97-AF65-F5344CB8AC3E}">
        <p14:creationId xmlns:p14="http://schemas.microsoft.com/office/powerpoint/2010/main" val="2920308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circle(in)">
                                      <p:cBhvr>
                                        <p:cTn id="14"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1729591" y="1342541"/>
            <a:ext cx="8659508" cy="4862870"/>
          </a:xfrm>
          <a:prstGeom prst="rect">
            <a:avLst/>
          </a:prstGeom>
          <a:noFill/>
          <a:ln>
            <a:solidFill>
              <a:schemeClr val="tx1"/>
            </a:solidFill>
          </a:ln>
        </p:spPr>
        <p:txBody>
          <a:bodyPr wrap="square" rtlCol="0">
            <a:spAutoFit/>
          </a:bodyPr>
          <a:lstStyle/>
          <a:p>
            <a:endParaRPr lang="en-US" altLang="zh-CN" sz="2000" kern="100" dirty="0" smtClean="0">
              <a:latin typeface="+mn-ea"/>
            </a:endParaRPr>
          </a:p>
          <a:p>
            <a:endParaRPr lang="en-US" altLang="zh-CN" sz="2000" kern="100" dirty="0">
              <a:latin typeface="+mn-ea"/>
            </a:endParaRPr>
          </a:p>
          <a:p>
            <a:endParaRPr lang="en-US" altLang="zh-CN" sz="2000" kern="100" dirty="0" smtClean="0">
              <a:latin typeface="+mn-ea"/>
            </a:endParaRPr>
          </a:p>
          <a:p>
            <a:r>
              <a:rPr lang="zh-CN" altLang="en-US" sz="2000" kern="100" dirty="0">
                <a:latin typeface="+mn-ea"/>
              </a:rPr>
              <a:t>旁站的关键部位、关键工序施工情况：</a:t>
            </a:r>
            <a:endParaRPr lang="en-US" altLang="zh-CN" sz="2000" kern="100" dirty="0" smtClean="0">
              <a:latin typeface="+mn-ea"/>
            </a:endParaRPr>
          </a:p>
          <a:p>
            <a:endParaRPr lang="en-US" altLang="zh-CN" sz="2000" kern="100" dirty="0" smtClean="0">
              <a:latin typeface="+mn-ea"/>
            </a:endParaRPr>
          </a:p>
          <a:p>
            <a:endParaRPr lang="en-US" altLang="zh-CN" sz="2000" kern="100" dirty="0" smtClean="0">
              <a:latin typeface="+mn-ea"/>
            </a:endParaRPr>
          </a:p>
          <a:p>
            <a:endParaRPr lang="en-US" altLang="zh-CN" sz="2000" kern="100" dirty="0" smtClean="0">
              <a:latin typeface="+mn-ea"/>
            </a:endParaRPr>
          </a:p>
          <a:p>
            <a:r>
              <a:rPr lang="zh-CN" altLang="en-US" sz="2000" kern="100" dirty="0" smtClean="0">
                <a:latin typeface="+mn-ea"/>
              </a:rPr>
              <a:t>发现</a:t>
            </a:r>
            <a:r>
              <a:rPr lang="zh-CN" altLang="en-US" sz="2000" kern="100" dirty="0">
                <a:latin typeface="+mn-ea"/>
              </a:rPr>
              <a:t>的问题及处理情况：</a:t>
            </a:r>
            <a:endParaRPr lang="en-US" altLang="zh-CN" sz="2000" kern="100" dirty="0" smtClean="0">
              <a:latin typeface="+mn-ea"/>
            </a:endParaRPr>
          </a:p>
          <a:p>
            <a:pPr>
              <a:lnSpc>
                <a:spcPct val="150000"/>
              </a:lnSpc>
              <a:spcAft>
                <a:spcPts val="0"/>
              </a:spcAft>
            </a:pPr>
            <a:r>
              <a:rPr lang="zh-CN" altLang="en-US" sz="2000" dirty="0" smtClean="0"/>
              <a:t>                         </a:t>
            </a:r>
            <a:endParaRPr lang="en-US" altLang="zh-CN" sz="2000" dirty="0" smtClean="0"/>
          </a:p>
          <a:p>
            <a:pPr>
              <a:lnSpc>
                <a:spcPct val="150000"/>
              </a:lnSpc>
              <a:spcAft>
                <a:spcPts val="0"/>
              </a:spcAft>
            </a:pPr>
            <a:r>
              <a:rPr lang="zh-CN" altLang="en-US" sz="2000" dirty="0" smtClean="0"/>
              <a:t>                   </a:t>
            </a:r>
            <a:endParaRPr lang="en-US" altLang="zh-CN" sz="2000" dirty="0" smtClean="0"/>
          </a:p>
          <a:p>
            <a:pPr>
              <a:lnSpc>
                <a:spcPct val="150000"/>
              </a:lnSpc>
              <a:spcAft>
                <a:spcPts val="0"/>
              </a:spcAft>
            </a:pPr>
            <a:r>
              <a:rPr lang="zh-CN" altLang="en-US" sz="2000" dirty="0" smtClean="0"/>
              <a:t>              </a:t>
            </a:r>
            <a:endParaRPr lang="en-US" altLang="zh-CN" sz="2000" dirty="0" smtClean="0"/>
          </a:p>
          <a:p>
            <a:pPr>
              <a:lnSpc>
                <a:spcPct val="150000"/>
              </a:lnSpc>
              <a:spcAft>
                <a:spcPts val="0"/>
              </a:spcAft>
            </a:pPr>
            <a:r>
              <a:rPr lang="zh-CN" altLang="en-US" sz="2000" dirty="0" smtClean="0"/>
              <a:t>                                                                         旁</a:t>
            </a:r>
            <a:r>
              <a:rPr lang="zh-CN" altLang="en-US" sz="2000" dirty="0"/>
              <a:t>站监理人员（签字</a:t>
            </a:r>
            <a:r>
              <a:rPr lang="zh-CN" altLang="en-US" sz="2000" dirty="0" smtClean="0"/>
              <a:t>）</a:t>
            </a:r>
            <a:r>
              <a:rPr lang="en-US" altLang="zh-CN" sz="2000" u="sng" kern="100" dirty="0" smtClean="0">
                <a:effectLst/>
                <a:latin typeface="+mn-ea"/>
              </a:rPr>
              <a:t>                           </a:t>
            </a:r>
            <a:r>
              <a:rPr lang="en-US" altLang="zh-CN" sz="2000" kern="100" dirty="0" smtClean="0">
                <a:effectLst/>
                <a:latin typeface="+mn-ea"/>
              </a:rPr>
              <a:t>                    </a:t>
            </a:r>
          </a:p>
          <a:p>
            <a:pPr algn="r">
              <a:lnSpc>
                <a:spcPct val="150000"/>
              </a:lnSpc>
              <a:spcAft>
                <a:spcPts val="0"/>
              </a:spcAft>
            </a:pPr>
            <a:r>
              <a:rPr lang="en-US" altLang="zh-CN" sz="2000" kern="100" baseline="0" dirty="0" smtClean="0">
                <a:effectLst/>
                <a:latin typeface="+mn-ea"/>
              </a:rPr>
              <a:t>                                  </a:t>
            </a:r>
            <a:r>
              <a:rPr lang="zh-CN" altLang="zh-CN" sz="2000" kern="100" dirty="0" smtClean="0">
                <a:effectLst/>
                <a:latin typeface="+mn-ea"/>
              </a:rPr>
              <a:t>年</a:t>
            </a:r>
            <a:r>
              <a:rPr lang="en-US" altLang="zh-CN" sz="2000" kern="100" dirty="0" smtClean="0">
                <a:effectLst/>
                <a:latin typeface="+mn-ea"/>
              </a:rPr>
              <a:t>     </a:t>
            </a:r>
            <a:r>
              <a:rPr lang="zh-CN" altLang="zh-CN" sz="2000" kern="100" dirty="0" smtClean="0">
                <a:effectLst/>
                <a:latin typeface="+mn-ea"/>
              </a:rPr>
              <a:t>月</a:t>
            </a:r>
            <a:r>
              <a:rPr lang="en-US" altLang="zh-CN" sz="2000" kern="100" dirty="0" smtClean="0">
                <a:effectLst/>
                <a:latin typeface="+mn-ea"/>
              </a:rPr>
              <a:t>     </a:t>
            </a:r>
            <a:r>
              <a:rPr lang="zh-CN" altLang="zh-CN" sz="2000" kern="100" dirty="0" smtClean="0">
                <a:effectLst/>
                <a:latin typeface="+mn-ea"/>
              </a:rPr>
              <a:t>日</a:t>
            </a:r>
            <a:r>
              <a:rPr lang="en-US" altLang="zh-CN" kern="100" dirty="0" smtClean="0">
                <a:effectLst/>
                <a:latin typeface="+mn-ea"/>
              </a:rPr>
              <a:t>                                             </a:t>
            </a:r>
            <a:endParaRPr lang="zh-CN" altLang="zh-CN" kern="100" dirty="0">
              <a:effectLst/>
              <a:latin typeface="+mn-ea"/>
            </a:endParaRPr>
          </a:p>
        </p:txBody>
      </p:sp>
      <p:sp>
        <p:nvSpPr>
          <p:cNvPr id="18" name="文本框 17"/>
          <p:cNvSpPr txBox="1"/>
          <p:nvPr/>
        </p:nvSpPr>
        <p:spPr>
          <a:xfrm>
            <a:off x="1729591" y="6288892"/>
            <a:ext cx="8285037" cy="369332"/>
          </a:xfrm>
          <a:prstGeom prst="rect">
            <a:avLst/>
          </a:prstGeom>
          <a:noFill/>
        </p:spPr>
        <p:txBody>
          <a:bodyPr wrap="square" rtlCol="0">
            <a:spAutoFit/>
          </a:bodyPr>
          <a:lstStyle/>
          <a:p>
            <a:r>
              <a:rPr lang="zh-CN" altLang="en-US" dirty="0" smtClean="0">
                <a:latin typeface="宋体" panose="02010600030101010101" pitchFamily="2" charset="-122"/>
                <a:cs typeface="Times New Roman" panose="02020603050405020304" pitchFamily="18" charset="0"/>
              </a:rPr>
              <a:t>注：</a:t>
            </a:r>
            <a:r>
              <a:rPr lang="zh-CN" altLang="zh-CN" dirty="0"/>
              <a:t>本表一式</a:t>
            </a:r>
            <a:r>
              <a:rPr lang="zh-CN" altLang="zh-CN" dirty="0">
                <a:solidFill>
                  <a:srgbClr val="0070C0"/>
                </a:solidFill>
              </a:rPr>
              <a:t>一份</a:t>
            </a:r>
            <a:r>
              <a:rPr lang="zh-CN" altLang="zh-CN" dirty="0"/>
              <a:t>，项目监理机构</a:t>
            </a:r>
            <a:r>
              <a:rPr lang="zh-CN" altLang="zh-CN" dirty="0" smtClean="0"/>
              <a:t>留存</a:t>
            </a:r>
            <a:r>
              <a:rPr lang="zh-CN" altLang="en-US" dirty="0" smtClean="0"/>
              <a:t>。</a:t>
            </a:r>
            <a:r>
              <a:rPr lang="en-US" altLang="zh-CN" b="1" dirty="0" smtClean="0"/>
              <a:t> </a:t>
            </a:r>
            <a:endParaRPr lang="zh-CN" altLang="zh-CN" dirty="0"/>
          </a:p>
        </p:txBody>
      </p:sp>
      <p:cxnSp>
        <p:nvCxnSpPr>
          <p:cNvPr id="20" name="直接连接符 19"/>
          <p:cNvCxnSpPr/>
          <p:nvPr/>
        </p:nvCxnSpPr>
        <p:spPr>
          <a:xfrm>
            <a:off x="8523030" y="5554639"/>
            <a:ext cx="178785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1801498" y="909124"/>
            <a:ext cx="1665033" cy="430887"/>
          </a:xfrm>
          <a:prstGeom prst="rect">
            <a:avLst/>
          </a:prstGeom>
          <a:noFill/>
        </p:spPr>
        <p:txBody>
          <a:bodyPr wrap="square" rtlCol="0">
            <a:spAutoFit/>
          </a:bodyPr>
          <a:lstStyle/>
          <a:p>
            <a:r>
              <a:rPr lang="zh-CN" altLang="en-US" sz="2200" b="1" dirty="0" smtClean="0">
                <a:latin typeface="宋体" panose="02010600030101010101" pitchFamily="2" charset="-122"/>
                <a:cs typeface="Times New Roman" panose="02020603050405020304" pitchFamily="18" charset="0"/>
              </a:rPr>
              <a:t>工程名称：</a:t>
            </a:r>
            <a:endParaRPr lang="zh-CN" altLang="en-US" sz="2200" dirty="0"/>
          </a:p>
        </p:txBody>
      </p:sp>
      <p:sp>
        <p:nvSpPr>
          <p:cNvPr id="23" name="文本框 22"/>
          <p:cNvSpPr txBox="1"/>
          <p:nvPr/>
        </p:nvSpPr>
        <p:spPr>
          <a:xfrm>
            <a:off x="8523030" y="930968"/>
            <a:ext cx="921221" cy="430887"/>
          </a:xfrm>
          <a:prstGeom prst="rect">
            <a:avLst/>
          </a:prstGeom>
          <a:noFill/>
        </p:spPr>
        <p:txBody>
          <a:bodyPr wrap="square" rtlCol="0">
            <a:spAutoFit/>
          </a:bodyPr>
          <a:lstStyle/>
          <a:p>
            <a:r>
              <a:rPr lang="zh-CN" altLang="en-US" sz="2200" b="1" dirty="0" smtClean="0">
                <a:latin typeface="宋体" panose="02010600030101010101" pitchFamily="2" charset="-122"/>
                <a:cs typeface="Times New Roman" panose="02020603050405020304" pitchFamily="18" charset="0"/>
              </a:rPr>
              <a:t>编号：</a:t>
            </a:r>
            <a:endParaRPr lang="zh-CN" altLang="en-US" sz="2200" dirty="0"/>
          </a:p>
        </p:txBody>
      </p:sp>
      <p:sp>
        <p:nvSpPr>
          <p:cNvPr id="24" name="文本框 23"/>
          <p:cNvSpPr txBox="1"/>
          <p:nvPr/>
        </p:nvSpPr>
        <p:spPr>
          <a:xfrm>
            <a:off x="5097436" y="469303"/>
            <a:ext cx="1794689" cy="461665"/>
          </a:xfrm>
          <a:prstGeom prst="rect">
            <a:avLst/>
          </a:prstGeom>
          <a:noFill/>
        </p:spPr>
        <p:txBody>
          <a:bodyPr wrap="square" rtlCol="0">
            <a:spAutoFit/>
          </a:bodyPr>
          <a:lstStyle/>
          <a:p>
            <a:r>
              <a:rPr lang="zh-CN" altLang="en-US" sz="2400" b="1" dirty="0" smtClean="0"/>
              <a:t>旁 站 记 录</a:t>
            </a:r>
            <a:endParaRPr lang="zh-CN" altLang="en-US" sz="2400" b="1" dirty="0"/>
          </a:p>
        </p:txBody>
      </p:sp>
      <p:sp>
        <p:nvSpPr>
          <p:cNvPr id="25" name="文本框 24"/>
          <p:cNvSpPr txBox="1"/>
          <p:nvPr/>
        </p:nvSpPr>
        <p:spPr>
          <a:xfrm>
            <a:off x="1787853" y="50494"/>
            <a:ext cx="2458683" cy="400110"/>
          </a:xfrm>
          <a:prstGeom prst="rect">
            <a:avLst/>
          </a:prstGeom>
          <a:noFill/>
        </p:spPr>
        <p:txBody>
          <a:bodyPr wrap="square" rtlCol="0">
            <a:spAutoFit/>
          </a:bodyPr>
          <a:lstStyle/>
          <a:p>
            <a:r>
              <a:rPr lang="zh-CN" altLang="en-US" sz="2000" dirty="0" smtClean="0">
                <a:latin typeface="+mn-ea"/>
                <a:hlinkClick r:id="rId2" action="ppaction://hlinksldjump"/>
              </a:rPr>
              <a:t>表</a:t>
            </a:r>
            <a:r>
              <a:rPr lang="en-US" altLang="zh-CN" sz="2000" dirty="0" smtClean="0">
                <a:latin typeface="+mn-ea"/>
                <a:hlinkClick r:id="rId2" action="ppaction://hlinksldjump"/>
              </a:rPr>
              <a:t>A.0.6 </a:t>
            </a:r>
            <a:r>
              <a:rPr lang="zh-CN" altLang="en-US" sz="2000" dirty="0" smtClean="0">
                <a:latin typeface="+mn-ea"/>
                <a:hlinkClick r:id="rId2" action="ppaction://hlinksldjump"/>
              </a:rPr>
              <a:t>旁站记录</a:t>
            </a:r>
            <a:endParaRPr lang="zh-CN" altLang="en-US" sz="2000" dirty="0">
              <a:latin typeface="+mn-ea"/>
            </a:endParaRPr>
          </a:p>
        </p:txBody>
      </p:sp>
      <p:cxnSp>
        <p:nvCxnSpPr>
          <p:cNvPr id="3" name="直接连接符 2"/>
          <p:cNvCxnSpPr/>
          <p:nvPr/>
        </p:nvCxnSpPr>
        <p:spPr>
          <a:xfrm flipV="1">
            <a:off x="1729591" y="1771036"/>
            <a:ext cx="8659508" cy="1396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1697247" y="1404446"/>
            <a:ext cx="2954655" cy="369332"/>
          </a:xfrm>
          <a:prstGeom prst="rect">
            <a:avLst/>
          </a:prstGeom>
          <a:noFill/>
        </p:spPr>
        <p:txBody>
          <a:bodyPr wrap="none" rtlCol="0">
            <a:spAutoFit/>
          </a:bodyPr>
          <a:lstStyle/>
          <a:p>
            <a:r>
              <a:rPr lang="zh-CN" altLang="en-US" dirty="0"/>
              <a:t>旁站的关键部位、关键工序</a:t>
            </a:r>
          </a:p>
        </p:txBody>
      </p:sp>
      <p:cxnSp>
        <p:nvCxnSpPr>
          <p:cNvPr id="13" name="直接连接符 12"/>
          <p:cNvCxnSpPr/>
          <p:nvPr/>
        </p:nvCxnSpPr>
        <p:spPr>
          <a:xfrm flipV="1">
            <a:off x="1729591" y="3440925"/>
            <a:ext cx="8659508" cy="60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1729591" y="2198431"/>
            <a:ext cx="8659508" cy="303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6650994" y="1353760"/>
            <a:ext cx="1" cy="82674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1682849" y="1811176"/>
            <a:ext cx="1569660" cy="369332"/>
          </a:xfrm>
          <a:prstGeom prst="rect">
            <a:avLst/>
          </a:prstGeom>
          <a:noFill/>
        </p:spPr>
        <p:txBody>
          <a:bodyPr wrap="none" rtlCol="0">
            <a:spAutoFit/>
          </a:bodyPr>
          <a:lstStyle/>
          <a:p>
            <a:r>
              <a:rPr lang="zh-CN" altLang="en-US" dirty="0"/>
              <a:t>旁站开始时间</a:t>
            </a:r>
          </a:p>
        </p:txBody>
      </p:sp>
      <p:sp>
        <p:nvSpPr>
          <p:cNvPr id="21" name="文本框 20"/>
          <p:cNvSpPr txBox="1"/>
          <p:nvPr/>
        </p:nvSpPr>
        <p:spPr>
          <a:xfrm>
            <a:off x="6758430" y="1803009"/>
            <a:ext cx="1569660" cy="369332"/>
          </a:xfrm>
          <a:prstGeom prst="rect">
            <a:avLst/>
          </a:prstGeom>
          <a:noFill/>
        </p:spPr>
        <p:txBody>
          <a:bodyPr wrap="none" rtlCol="0">
            <a:spAutoFit/>
          </a:bodyPr>
          <a:lstStyle/>
          <a:p>
            <a:r>
              <a:rPr lang="zh-CN" altLang="en-US" dirty="0"/>
              <a:t>旁</a:t>
            </a:r>
            <a:r>
              <a:rPr lang="zh-CN" altLang="en-US" dirty="0" smtClean="0"/>
              <a:t>站结束时间</a:t>
            </a:r>
            <a:endParaRPr lang="zh-CN" altLang="en-US" dirty="0"/>
          </a:p>
        </p:txBody>
      </p:sp>
      <p:sp>
        <p:nvSpPr>
          <p:cNvPr id="26" name="文本框 25"/>
          <p:cNvSpPr txBox="1"/>
          <p:nvPr/>
        </p:nvSpPr>
        <p:spPr>
          <a:xfrm>
            <a:off x="6756512" y="1353760"/>
            <a:ext cx="1107996" cy="369332"/>
          </a:xfrm>
          <a:prstGeom prst="rect">
            <a:avLst/>
          </a:prstGeom>
          <a:noFill/>
        </p:spPr>
        <p:txBody>
          <a:bodyPr wrap="none" rtlCol="0">
            <a:spAutoFit/>
          </a:bodyPr>
          <a:lstStyle/>
          <a:p>
            <a:r>
              <a:rPr lang="zh-CN" altLang="en-US" dirty="0" smtClean="0"/>
              <a:t>施工单位</a:t>
            </a:r>
            <a:endParaRPr lang="zh-CN" altLang="en-US" dirty="0"/>
          </a:p>
        </p:txBody>
      </p:sp>
      <p:cxnSp>
        <p:nvCxnSpPr>
          <p:cNvPr id="30" name="直接连接符 29"/>
          <p:cNvCxnSpPr/>
          <p:nvPr/>
        </p:nvCxnSpPr>
        <p:spPr>
          <a:xfrm flipH="1">
            <a:off x="4573889" y="1345540"/>
            <a:ext cx="1" cy="82989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8222843" y="1312087"/>
            <a:ext cx="20302" cy="87927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圆角矩形标注 31"/>
          <p:cNvSpPr/>
          <p:nvPr/>
        </p:nvSpPr>
        <p:spPr>
          <a:xfrm>
            <a:off x="102909" y="144853"/>
            <a:ext cx="1486903" cy="3629123"/>
          </a:xfrm>
          <a:prstGeom prst="wedgeRoundRectCallout">
            <a:avLst>
              <a:gd name="adj1" fmla="val 70162"/>
              <a:gd name="adj2" fmla="val -14364"/>
              <a:gd name="adj3" fmla="val 16667"/>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16200000" scaled="1"/>
            <a:tileRect/>
          </a:gradFill>
          <a:ln>
            <a:solidFill>
              <a:schemeClr val="accent1">
                <a:lumMod val="60000"/>
                <a:lumOff val="4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r>
              <a:rPr lang="zh-CN" altLang="zh-CN" u="dbl" dirty="0">
                <a:solidFill>
                  <a:schemeClr val="accent6">
                    <a:lumMod val="50000"/>
                  </a:schemeClr>
                </a:solidFill>
              </a:rPr>
              <a:t>项目监理机构应根据工程特点和施工单位报送的施工组织设计，确定旁站的关键</a:t>
            </a:r>
            <a:r>
              <a:rPr lang="zh-CN" altLang="zh-CN" u="dbl" dirty="0" smtClean="0">
                <a:solidFill>
                  <a:schemeClr val="accent6">
                    <a:lumMod val="50000"/>
                  </a:schemeClr>
                </a:solidFill>
              </a:rPr>
              <a:t>部位</a:t>
            </a:r>
            <a:r>
              <a:rPr lang="zh-CN" altLang="en-US" u="dbl" dirty="0">
                <a:solidFill>
                  <a:schemeClr val="accent6">
                    <a:lumMod val="50000"/>
                  </a:schemeClr>
                </a:solidFill>
              </a:rPr>
              <a:t>；关键工序，安排监理人员进行旁站，并应及时记录旁站情况。</a:t>
            </a:r>
            <a:endParaRPr lang="zh-CN" altLang="en-US" dirty="0">
              <a:solidFill>
                <a:schemeClr val="accent6">
                  <a:lumMod val="50000"/>
                </a:schemeClr>
              </a:solidFill>
            </a:endParaRPr>
          </a:p>
        </p:txBody>
      </p:sp>
      <p:sp>
        <p:nvSpPr>
          <p:cNvPr id="37" name="文本框 36"/>
          <p:cNvSpPr txBox="1"/>
          <p:nvPr/>
        </p:nvSpPr>
        <p:spPr>
          <a:xfrm>
            <a:off x="2084887" y="2560437"/>
            <a:ext cx="8157757" cy="858377"/>
          </a:xfrm>
          <a:prstGeom prst="rect">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16200000" scaled="1"/>
            <a:tileRect/>
          </a:gradFill>
          <a:ln>
            <a:solidFill>
              <a:schemeClr val="accent1">
                <a:lumMod val="60000"/>
                <a:lumOff val="40000"/>
              </a:schemeClr>
            </a:solidFill>
          </a:ln>
        </p:spPr>
        <p:txBody>
          <a:bodyPr wrap="square" rtlCol="0">
            <a:spAutoFit/>
          </a:bodyPr>
          <a:lstStyle/>
          <a:p>
            <a:pPr lvl="0" indent="133350" algn="just">
              <a:lnSpc>
                <a:spcPct val="150000"/>
              </a:lnSpc>
            </a:pPr>
            <a:r>
              <a:rPr lang="zh-CN" altLang="en-US" kern="100" dirty="0" smtClean="0">
                <a:solidFill>
                  <a:schemeClr val="accent6">
                    <a:lumMod val="50000"/>
                  </a:schemeClr>
                </a:solidFill>
                <a:latin typeface="宋体" panose="02010600030101010101" pitchFamily="2" charset="-122"/>
              </a:rPr>
              <a:t>“施工情况”应记录所旁站部位（工序）的施工作业内容、主要施工机械、材料、人员和完成的工程数量等内容及监理人员检查旁站部位施工质量的情况。</a:t>
            </a:r>
            <a:endParaRPr lang="en-US" altLang="zh-CN" kern="100" dirty="0">
              <a:solidFill>
                <a:schemeClr val="accent6">
                  <a:lumMod val="50000"/>
                </a:schemeClr>
              </a:solidFill>
              <a:latin typeface="宋体" panose="02010600030101010101" pitchFamily="2" charset="-122"/>
            </a:endParaRPr>
          </a:p>
        </p:txBody>
      </p:sp>
      <p:sp>
        <p:nvSpPr>
          <p:cNvPr id="38" name="文本框 37"/>
          <p:cNvSpPr txBox="1"/>
          <p:nvPr/>
        </p:nvSpPr>
        <p:spPr>
          <a:xfrm>
            <a:off x="2141701" y="3939044"/>
            <a:ext cx="5435030" cy="442878"/>
          </a:xfrm>
          <a:prstGeom prst="rect">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16200000" scaled="1"/>
            <a:tileRect/>
          </a:gradFill>
          <a:ln>
            <a:solidFill>
              <a:schemeClr val="accent1">
                <a:lumMod val="60000"/>
                <a:lumOff val="40000"/>
              </a:schemeClr>
            </a:solidFill>
          </a:ln>
        </p:spPr>
        <p:txBody>
          <a:bodyPr wrap="square" rtlCol="0">
            <a:spAutoFit/>
          </a:bodyPr>
          <a:lstStyle/>
          <a:p>
            <a:pPr lvl="0" indent="133350" algn="just">
              <a:lnSpc>
                <a:spcPct val="150000"/>
              </a:lnSpc>
            </a:pPr>
            <a:r>
              <a:rPr lang="zh-CN" altLang="zh-CN" dirty="0">
                <a:solidFill>
                  <a:schemeClr val="accent6">
                    <a:lumMod val="50000"/>
                  </a:schemeClr>
                </a:solidFill>
              </a:rPr>
              <a:t>处理情况是指旁站人员对于所发现问题的处理。</a:t>
            </a:r>
            <a:endParaRPr lang="en-US" altLang="zh-CN" kern="100" dirty="0">
              <a:solidFill>
                <a:schemeClr val="accent6">
                  <a:lumMod val="50000"/>
                </a:schemeClr>
              </a:solidFill>
              <a:latin typeface="宋体" panose="02010600030101010101" pitchFamily="2" charset="-122"/>
            </a:endParaRPr>
          </a:p>
        </p:txBody>
      </p:sp>
    </p:spTree>
    <p:extLst>
      <p:ext uri="{BB962C8B-B14F-4D97-AF65-F5344CB8AC3E}">
        <p14:creationId xmlns:p14="http://schemas.microsoft.com/office/powerpoint/2010/main" val="4055710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7"/>
                                        </p:tgtEl>
                                        <p:attrNameLst>
                                          <p:attrName>style.visibility</p:attrName>
                                        </p:attrNameLst>
                                      </p:cBhvr>
                                      <p:to>
                                        <p:strVal val="visible"/>
                                      </p:to>
                                    </p:set>
                                    <p:animEffect transition="in" filter="fade">
                                      <p:cBhvr>
                                        <p:cTn id="14" dur="1000"/>
                                        <p:tgtEl>
                                          <p:spTgt spid="37"/>
                                        </p:tgtEl>
                                      </p:cBhvr>
                                    </p:animEffect>
                                    <p:anim calcmode="lin" valueType="num">
                                      <p:cBhvr>
                                        <p:cTn id="15" dur="1000" fill="hold"/>
                                        <p:tgtEl>
                                          <p:spTgt spid="37"/>
                                        </p:tgtEl>
                                        <p:attrNameLst>
                                          <p:attrName>ppt_x</p:attrName>
                                        </p:attrNameLst>
                                      </p:cBhvr>
                                      <p:tavLst>
                                        <p:tav tm="0">
                                          <p:val>
                                            <p:strVal val="#ppt_x"/>
                                          </p:val>
                                        </p:tav>
                                        <p:tav tm="100000">
                                          <p:val>
                                            <p:strVal val="#ppt_x"/>
                                          </p:val>
                                        </p:tav>
                                      </p:tavLst>
                                    </p:anim>
                                    <p:anim calcmode="lin" valueType="num">
                                      <p:cBhvr>
                                        <p:cTn id="16"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fade">
                                      <p:cBhvr>
                                        <p:cTn id="21" dur="1000"/>
                                        <p:tgtEl>
                                          <p:spTgt spid="38"/>
                                        </p:tgtEl>
                                      </p:cBhvr>
                                    </p:animEffect>
                                    <p:anim calcmode="lin" valueType="num">
                                      <p:cBhvr>
                                        <p:cTn id="22" dur="1000" fill="hold"/>
                                        <p:tgtEl>
                                          <p:spTgt spid="38"/>
                                        </p:tgtEl>
                                        <p:attrNameLst>
                                          <p:attrName>ppt_x</p:attrName>
                                        </p:attrNameLst>
                                      </p:cBhvr>
                                      <p:tavLst>
                                        <p:tav tm="0">
                                          <p:val>
                                            <p:strVal val="#ppt_x"/>
                                          </p:val>
                                        </p:tav>
                                        <p:tav tm="100000">
                                          <p:val>
                                            <p:strVal val="#ppt_x"/>
                                          </p:val>
                                        </p:tav>
                                      </p:tavLst>
                                    </p:anim>
                                    <p:anim calcmode="lin" valueType="num">
                                      <p:cBhvr>
                                        <p:cTn id="23"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7" grpId="0" animBg="1"/>
      <p:bldP spid="3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1787853" y="1343772"/>
            <a:ext cx="8502558" cy="4708981"/>
          </a:xfrm>
          <a:prstGeom prst="rect">
            <a:avLst/>
          </a:prstGeom>
          <a:noFill/>
          <a:ln>
            <a:solidFill>
              <a:schemeClr val="tx1"/>
            </a:solidFill>
          </a:ln>
        </p:spPr>
        <p:txBody>
          <a:bodyPr wrap="square" rtlCol="0">
            <a:spAutoFit/>
          </a:bodyPr>
          <a:lstStyle/>
          <a:p>
            <a:pPr algn="just">
              <a:lnSpc>
                <a:spcPct val="150000"/>
              </a:lnSpc>
              <a:spcBef>
                <a:spcPts val="1200"/>
              </a:spcBef>
              <a:spcAft>
                <a:spcPts val="0"/>
              </a:spcAft>
            </a:pPr>
            <a:r>
              <a:rPr lang="zh-CN" altLang="zh-CN" sz="2000" kern="100" dirty="0" smtClean="0">
                <a:effectLst/>
                <a:latin typeface="+mn-ea"/>
              </a:rPr>
              <a:t>致：</a:t>
            </a:r>
            <a:r>
              <a:rPr lang="en-US" altLang="zh-CN" sz="2000" u="sng" kern="100" dirty="0" smtClean="0">
                <a:effectLst/>
                <a:latin typeface="+mn-ea"/>
              </a:rPr>
              <a:t>                                                  </a:t>
            </a:r>
            <a:endParaRPr lang="zh-CN" altLang="zh-CN" sz="2000" kern="100" dirty="0" smtClean="0">
              <a:effectLst/>
              <a:latin typeface="+mn-ea"/>
            </a:endParaRPr>
          </a:p>
          <a:p>
            <a:r>
              <a:rPr lang="en-US" altLang="zh-CN" sz="2000" dirty="0" smtClean="0"/>
              <a:t>       </a:t>
            </a:r>
            <a:r>
              <a:rPr lang="zh-CN" altLang="zh-CN" sz="2000" dirty="0" smtClean="0"/>
              <a:t>我方</a:t>
            </a:r>
            <a:r>
              <a:rPr lang="zh-CN" altLang="zh-CN" sz="2000" dirty="0"/>
              <a:t>发出的编号为</a:t>
            </a:r>
            <a:r>
              <a:rPr lang="en-US" altLang="zh-CN" sz="2000" u="sng" dirty="0"/>
              <a:t>      </a:t>
            </a:r>
            <a:r>
              <a:rPr lang="en-US" altLang="zh-CN" sz="2000" u="sng" dirty="0" smtClean="0"/>
              <a:t>             </a:t>
            </a:r>
            <a:r>
              <a:rPr lang="en-US" altLang="zh-CN" sz="2000" dirty="0" smtClean="0"/>
              <a:t>  </a:t>
            </a:r>
            <a:r>
              <a:rPr lang="zh-CN" altLang="zh-CN" sz="2000" dirty="0" smtClean="0">
                <a:hlinkClick r:id="rId2" action="ppaction://hlinksldjump"/>
              </a:rPr>
              <a:t>《工程暂停令》</a:t>
            </a:r>
            <a:r>
              <a:rPr lang="zh-CN" altLang="zh-CN" sz="2000" dirty="0"/>
              <a:t>，要求暂停</a:t>
            </a:r>
            <a:r>
              <a:rPr lang="en-US" altLang="zh-CN" sz="2000" u="sng" dirty="0"/>
              <a:t>        </a:t>
            </a:r>
            <a:r>
              <a:rPr lang="zh-CN" altLang="zh-CN" sz="2000" dirty="0"/>
              <a:t>部位（工序）施工，经查已具备复工条件。经建设单位同意，现通知你方于</a:t>
            </a:r>
            <a:r>
              <a:rPr lang="en-US" altLang="zh-CN" sz="2000" u="sng" dirty="0"/>
              <a:t>     </a:t>
            </a:r>
            <a:r>
              <a:rPr lang="zh-CN" altLang="zh-CN" sz="2000" dirty="0"/>
              <a:t>年</a:t>
            </a:r>
            <a:r>
              <a:rPr lang="en-US" altLang="zh-CN" sz="2000" u="sng" dirty="0"/>
              <a:t>  </a:t>
            </a:r>
            <a:r>
              <a:rPr lang="zh-CN" altLang="zh-CN" sz="2000" dirty="0"/>
              <a:t>月</a:t>
            </a:r>
            <a:r>
              <a:rPr lang="en-US" altLang="zh-CN" sz="2000" u="sng" dirty="0"/>
              <a:t>  </a:t>
            </a:r>
            <a:r>
              <a:rPr lang="zh-CN" altLang="zh-CN" sz="2000" dirty="0"/>
              <a:t>日</a:t>
            </a:r>
            <a:r>
              <a:rPr lang="en-US" altLang="zh-CN" sz="2000" u="sng" dirty="0"/>
              <a:t>      </a:t>
            </a:r>
            <a:r>
              <a:rPr lang="zh-CN" altLang="zh-CN" sz="2000" dirty="0"/>
              <a:t>时起恢复</a:t>
            </a:r>
            <a:r>
              <a:rPr lang="zh-CN" altLang="zh-CN" sz="2000" dirty="0" smtClean="0"/>
              <a:t>施工</a:t>
            </a:r>
            <a:r>
              <a:rPr lang="zh-CN" altLang="en-US" sz="2000" dirty="0" smtClean="0"/>
              <a:t>。</a:t>
            </a:r>
            <a:endParaRPr lang="en-US" altLang="zh-CN" sz="2000" dirty="0" smtClean="0"/>
          </a:p>
          <a:p>
            <a:endParaRPr lang="en-US" altLang="zh-CN" sz="2000" dirty="0" smtClean="0"/>
          </a:p>
          <a:p>
            <a:r>
              <a:rPr lang="zh-CN" altLang="en-US" sz="2000" dirty="0" smtClean="0"/>
              <a:t>附件：</a:t>
            </a:r>
            <a:r>
              <a:rPr lang="zh-CN" altLang="en-US" sz="2000" dirty="0" smtClean="0">
                <a:hlinkClick r:id="rId3" action="ppaction://hlinksldjump"/>
              </a:rPr>
              <a:t>复工报审表</a:t>
            </a:r>
            <a:endParaRPr lang="en-US" altLang="zh-CN" sz="2000" kern="100" dirty="0">
              <a:latin typeface="+mn-ea"/>
            </a:endParaRPr>
          </a:p>
          <a:p>
            <a:endParaRPr lang="en-US" altLang="zh-CN" sz="2000" kern="100" dirty="0" smtClean="0">
              <a:latin typeface="+mn-ea"/>
            </a:endParaRPr>
          </a:p>
          <a:p>
            <a:endParaRPr lang="en-US" altLang="zh-CN" sz="2000" kern="100" dirty="0">
              <a:latin typeface="+mn-ea"/>
            </a:endParaRPr>
          </a:p>
          <a:p>
            <a:endParaRPr lang="en-US" altLang="zh-CN" sz="2000" kern="100" dirty="0" smtClean="0">
              <a:latin typeface="+mn-ea"/>
            </a:endParaRPr>
          </a:p>
          <a:p>
            <a:endParaRPr lang="en-US" altLang="zh-CN" sz="2000" kern="100" dirty="0" smtClean="0">
              <a:latin typeface="+mn-ea"/>
            </a:endParaRPr>
          </a:p>
          <a:p>
            <a:pPr>
              <a:lnSpc>
                <a:spcPct val="150000"/>
              </a:lnSpc>
              <a:spcAft>
                <a:spcPts val="0"/>
              </a:spcAft>
            </a:pPr>
            <a:r>
              <a:rPr lang="zh-CN" altLang="en-US" sz="2000" dirty="0" smtClean="0"/>
              <a:t>                                                                         项目</a:t>
            </a:r>
            <a:r>
              <a:rPr lang="zh-CN" altLang="en-US" sz="2000" dirty="0"/>
              <a:t>监理机构（盖章）</a:t>
            </a:r>
            <a:r>
              <a:rPr lang="en-US" altLang="zh-CN" sz="2000" dirty="0" smtClean="0"/>
              <a:t>                        </a:t>
            </a:r>
            <a:r>
              <a:rPr lang="zh-CN" altLang="zh-CN" sz="2000" dirty="0"/>
              <a:t> </a:t>
            </a:r>
            <a:endParaRPr lang="en-US" altLang="zh-CN" sz="2000" dirty="0" smtClean="0"/>
          </a:p>
          <a:p>
            <a:pPr>
              <a:lnSpc>
                <a:spcPct val="150000"/>
              </a:lnSpc>
              <a:spcAft>
                <a:spcPts val="0"/>
              </a:spcAft>
            </a:pPr>
            <a:r>
              <a:rPr lang="en-US" altLang="zh-CN" sz="2000" dirty="0" smtClean="0"/>
              <a:t>                                          </a:t>
            </a:r>
            <a:r>
              <a:rPr lang="zh-CN" altLang="zh-CN" sz="2000" dirty="0" smtClean="0"/>
              <a:t>总</a:t>
            </a:r>
            <a:r>
              <a:rPr lang="zh-CN" altLang="zh-CN" sz="2000" dirty="0"/>
              <a:t>监理工程师</a:t>
            </a:r>
            <a:r>
              <a:rPr lang="zh-CN" altLang="zh-CN" sz="2000" dirty="0" smtClean="0"/>
              <a:t>（</a:t>
            </a:r>
            <a:r>
              <a:rPr lang="zh-CN" altLang="en-US" sz="2000" dirty="0"/>
              <a:t>签字、加盖执业印章</a:t>
            </a:r>
            <a:r>
              <a:rPr lang="zh-CN" altLang="zh-CN" sz="2000" dirty="0" smtClean="0"/>
              <a:t>）</a:t>
            </a:r>
            <a:r>
              <a:rPr lang="en-US" altLang="zh-CN" sz="2000" kern="100" dirty="0" smtClean="0">
                <a:effectLst/>
                <a:latin typeface="+mn-ea"/>
              </a:rPr>
              <a:t> </a:t>
            </a:r>
            <a:r>
              <a:rPr lang="en-US" altLang="zh-CN" sz="2000" u="sng" kern="100" dirty="0" smtClean="0">
                <a:effectLst/>
                <a:latin typeface="+mn-ea"/>
              </a:rPr>
              <a:t>                            </a:t>
            </a:r>
            <a:r>
              <a:rPr lang="en-US" altLang="zh-CN" sz="2000" kern="100" dirty="0" smtClean="0">
                <a:effectLst/>
                <a:latin typeface="+mn-ea"/>
              </a:rPr>
              <a:t>                    </a:t>
            </a:r>
          </a:p>
          <a:p>
            <a:pPr algn="r">
              <a:lnSpc>
                <a:spcPct val="150000"/>
              </a:lnSpc>
              <a:spcAft>
                <a:spcPts val="0"/>
              </a:spcAft>
            </a:pPr>
            <a:r>
              <a:rPr lang="en-US" altLang="zh-CN" sz="2000" kern="100" baseline="0" dirty="0" smtClean="0">
                <a:effectLst/>
                <a:latin typeface="+mn-ea"/>
              </a:rPr>
              <a:t>                                  </a:t>
            </a:r>
            <a:r>
              <a:rPr lang="zh-CN" altLang="zh-CN" sz="2000" kern="100" dirty="0" smtClean="0">
                <a:effectLst/>
                <a:latin typeface="+mn-ea"/>
              </a:rPr>
              <a:t>年</a:t>
            </a:r>
            <a:r>
              <a:rPr lang="en-US" altLang="zh-CN" sz="2000" kern="100" dirty="0" smtClean="0">
                <a:effectLst/>
                <a:latin typeface="+mn-ea"/>
              </a:rPr>
              <a:t>     </a:t>
            </a:r>
            <a:r>
              <a:rPr lang="zh-CN" altLang="zh-CN" sz="2000" kern="100" dirty="0" smtClean="0">
                <a:effectLst/>
                <a:latin typeface="+mn-ea"/>
              </a:rPr>
              <a:t>月</a:t>
            </a:r>
            <a:r>
              <a:rPr lang="en-US" altLang="zh-CN" sz="2000" kern="100" dirty="0" smtClean="0">
                <a:effectLst/>
                <a:latin typeface="+mn-ea"/>
              </a:rPr>
              <a:t>     </a:t>
            </a:r>
            <a:r>
              <a:rPr lang="zh-CN" altLang="zh-CN" sz="2000" kern="100" dirty="0" smtClean="0">
                <a:effectLst/>
                <a:latin typeface="+mn-ea"/>
              </a:rPr>
              <a:t>日</a:t>
            </a:r>
            <a:r>
              <a:rPr lang="en-US" altLang="zh-CN" kern="100" dirty="0" smtClean="0">
                <a:effectLst/>
                <a:latin typeface="+mn-ea"/>
              </a:rPr>
              <a:t>                                             </a:t>
            </a:r>
            <a:endParaRPr lang="zh-CN" altLang="zh-CN" kern="100" dirty="0">
              <a:effectLst/>
              <a:latin typeface="+mn-ea"/>
            </a:endParaRPr>
          </a:p>
        </p:txBody>
      </p:sp>
      <p:sp>
        <p:nvSpPr>
          <p:cNvPr id="18" name="文本框 17"/>
          <p:cNvSpPr txBox="1"/>
          <p:nvPr/>
        </p:nvSpPr>
        <p:spPr>
          <a:xfrm>
            <a:off x="1787853" y="6168759"/>
            <a:ext cx="8285037" cy="369332"/>
          </a:xfrm>
          <a:prstGeom prst="rect">
            <a:avLst/>
          </a:prstGeom>
          <a:noFill/>
        </p:spPr>
        <p:txBody>
          <a:bodyPr wrap="square" rtlCol="0">
            <a:spAutoFit/>
          </a:bodyPr>
          <a:lstStyle/>
          <a:p>
            <a:r>
              <a:rPr lang="zh-CN" altLang="en-US" dirty="0" smtClean="0">
                <a:latin typeface="宋体" panose="02010600030101010101" pitchFamily="2" charset="-122"/>
                <a:cs typeface="Times New Roman" panose="02020603050405020304" pitchFamily="18" charset="0"/>
              </a:rPr>
              <a:t>注：</a:t>
            </a:r>
            <a:r>
              <a:rPr lang="zh-CN" altLang="zh-CN" dirty="0"/>
              <a:t>本表一式三份，项目监理机构、建设单位、施工单位各一份</a:t>
            </a:r>
          </a:p>
        </p:txBody>
      </p:sp>
      <p:cxnSp>
        <p:nvCxnSpPr>
          <p:cNvPr id="20" name="直接连接符 19"/>
          <p:cNvCxnSpPr/>
          <p:nvPr/>
        </p:nvCxnSpPr>
        <p:spPr>
          <a:xfrm>
            <a:off x="8502556" y="5377218"/>
            <a:ext cx="178785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1801498" y="909124"/>
            <a:ext cx="1665033" cy="430887"/>
          </a:xfrm>
          <a:prstGeom prst="rect">
            <a:avLst/>
          </a:prstGeom>
          <a:noFill/>
        </p:spPr>
        <p:txBody>
          <a:bodyPr wrap="square" rtlCol="0">
            <a:spAutoFit/>
          </a:bodyPr>
          <a:lstStyle/>
          <a:p>
            <a:r>
              <a:rPr lang="zh-CN" altLang="en-US" sz="2200" b="1" dirty="0" smtClean="0">
                <a:latin typeface="宋体" panose="02010600030101010101" pitchFamily="2" charset="-122"/>
                <a:cs typeface="Times New Roman" panose="02020603050405020304" pitchFamily="18" charset="0"/>
              </a:rPr>
              <a:t>工程名称：</a:t>
            </a:r>
            <a:endParaRPr lang="zh-CN" altLang="en-US" sz="2200" dirty="0"/>
          </a:p>
        </p:txBody>
      </p:sp>
      <p:sp>
        <p:nvSpPr>
          <p:cNvPr id="23" name="文本框 22"/>
          <p:cNvSpPr txBox="1"/>
          <p:nvPr/>
        </p:nvSpPr>
        <p:spPr>
          <a:xfrm>
            <a:off x="8523030" y="930968"/>
            <a:ext cx="921221" cy="430887"/>
          </a:xfrm>
          <a:prstGeom prst="rect">
            <a:avLst/>
          </a:prstGeom>
          <a:noFill/>
        </p:spPr>
        <p:txBody>
          <a:bodyPr wrap="square" rtlCol="0">
            <a:spAutoFit/>
          </a:bodyPr>
          <a:lstStyle/>
          <a:p>
            <a:r>
              <a:rPr lang="zh-CN" altLang="en-US" sz="2200" b="1" dirty="0" smtClean="0">
                <a:latin typeface="宋体" panose="02010600030101010101" pitchFamily="2" charset="-122"/>
                <a:cs typeface="Times New Roman" panose="02020603050405020304" pitchFamily="18" charset="0"/>
              </a:rPr>
              <a:t>编号：</a:t>
            </a:r>
            <a:endParaRPr lang="zh-CN" altLang="en-US" sz="2200" dirty="0"/>
          </a:p>
        </p:txBody>
      </p:sp>
      <p:sp>
        <p:nvSpPr>
          <p:cNvPr id="24" name="文本框 23"/>
          <p:cNvSpPr txBox="1"/>
          <p:nvPr/>
        </p:nvSpPr>
        <p:spPr>
          <a:xfrm>
            <a:off x="5097436" y="469303"/>
            <a:ext cx="1794689" cy="461665"/>
          </a:xfrm>
          <a:prstGeom prst="rect">
            <a:avLst/>
          </a:prstGeom>
          <a:noFill/>
        </p:spPr>
        <p:txBody>
          <a:bodyPr wrap="square" rtlCol="0">
            <a:spAutoFit/>
          </a:bodyPr>
          <a:lstStyle/>
          <a:p>
            <a:r>
              <a:rPr lang="zh-CN" altLang="en-US" sz="2400" b="1" dirty="0" smtClean="0"/>
              <a:t>工程复工令</a:t>
            </a:r>
            <a:endParaRPr lang="zh-CN" altLang="en-US" sz="2400" b="1" dirty="0"/>
          </a:p>
        </p:txBody>
      </p:sp>
      <p:sp>
        <p:nvSpPr>
          <p:cNvPr id="25" name="文本框 24"/>
          <p:cNvSpPr txBox="1"/>
          <p:nvPr/>
        </p:nvSpPr>
        <p:spPr>
          <a:xfrm>
            <a:off x="1787853" y="118734"/>
            <a:ext cx="2538487" cy="400110"/>
          </a:xfrm>
          <a:prstGeom prst="rect">
            <a:avLst/>
          </a:prstGeom>
          <a:noFill/>
        </p:spPr>
        <p:txBody>
          <a:bodyPr wrap="square" rtlCol="0">
            <a:spAutoFit/>
          </a:bodyPr>
          <a:lstStyle/>
          <a:p>
            <a:r>
              <a:rPr lang="zh-CN" altLang="en-US" sz="2000" dirty="0" smtClean="0">
                <a:latin typeface="+mn-ea"/>
                <a:hlinkClick r:id="rId4" action="ppaction://hlinksldjump"/>
              </a:rPr>
              <a:t>表</a:t>
            </a:r>
            <a:r>
              <a:rPr lang="en-US" altLang="zh-CN" sz="2000" dirty="0" smtClean="0">
                <a:latin typeface="+mn-ea"/>
                <a:hlinkClick r:id="rId4" action="ppaction://hlinksldjump"/>
              </a:rPr>
              <a:t>A.0.7 </a:t>
            </a:r>
            <a:r>
              <a:rPr lang="zh-CN" altLang="en-US" sz="2000" dirty="0" smtClean="0">
                <a:latin typeface="+mn-ea"/>
                <a:hlinkClick r:id="rId4" action="ppaction://hlinksldjump"/>
              </a:rPr>
              <a:t>工程复工令</a:t>
            </a:r>
            <a:endParaRPr lang="zh-CN" altLang="en-US" sz="2000" dirty="0">
              <a:latin typeface="+mn-ea"/>
            </a:endParaRPr>
          </a:p>
        </p:txBody>
      </p:sp>
      <p:cxnSp>
        <p:nvCxnSpPr>
          <p:cNvPr id="3" name="直接连接符 2"/>
          <p:cNvCxnSpPr/>
          <p:nvPr/>
        </p:nvCxnSpPr>
        <p:spPr>
          <a:xfrm flipV="1">
            <a:off x="2391508" y="1786597"/>
            <a:ext cx="3953021" cy="140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3466531" y="1431333"/>
            <a:ext cx="1925527" cy="369332"/>
          </a:xfrm>
          <a:prstGeom prst="rect">
            <a:avLst/>
          </a:prstGeom>
          <a:noFill/>
        </p:spPr>
        <p:txBody>
          <a:bodyPr wrap="none" rtlCol="0">
            <a:spAutoFit/>
          </a:bodyPr>
          <a:lstStyle/>
          <a:p>
            <a:r>
              <a:rPr lang="en-US" altLang="zh-CN" dirty="0" smtClean="0"/>
              <a:t>(</a:t>
            </a:r>
            <a:r>
              <a:rPr lang="zh-CN" altLang="en-US" dirty="0" smtClean="0"/>
              <a:t>施工项目经理部</a:t>
            </a:r>
            <a:r>
              <a:rPr lang="en-US" altLang="zh-CN" dirty="0" smtClean="0"/>
              <a:t>)</a:t>
            </a:r>
            <a:endParaRPr lang="zh-CN" altLang="en-US" dirty="0"/>
          </a:p>
        </p:txBody>
      </p:sp>
    </p:spTree>
    <p:extLst>
      <p:ext uri="{BB962C8B-B14F-4D97-AF65-F5344CB8AC3E}">
        <p14:creationId xmlns:p14="http://schemas.microsoft.com/office/powerpoint/2010/main" val="10471267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1787853" y="1343772"/>
            <a:ext cx="8502558" cy="5016758"/>
          </a:xfrm>
          <a:prstGeom prst="rect">
            <a:avLst/>
          </a:prstGeom>
          <a:noFill/>
          <a:ln>
            <a:solidFill>
              <a:schemeClr val="tx1"/>
            </a:solidFill>
          </a:ln>
        </p:spPr>
        <p:txBody>
          <a:bodyPr wrap="square" rtlCol="0">
            <a:spAutoFit/>
          </a:bodyPr>
          <a:lstStyle/>
          <a:p>
            <a:pPr algn="just">
              <a:lnSpc>
                <a:spcPct val="150000"/>
              </a:lnSpc>
              <a:spcBef>
                <a:spcPts val="1200"/>
              </a:spcBef>
              <a:spcAft>
                <a:spcPts val="0"/>
              </a:spcAft>
            </a:pPr>
            <a:r>
              <a:rPr lang="zh-CN" altLang="zh-CN" sz="2000" kern="100" dirty="0" smtClean="0">
                <a:effectLst/>
                <a:latin typeface="+mn-ea"/>
              </a:rPr>
              <a:t>致：</a:t>
            </a:r>
            <a:r>
              <a:rPr lang="en-US" altLang="zh-CN" sz="2000" u="sng" kern="100" dirty="0" smtClean="0">
                <a:effectLst/>
                <a:latin typeface="+mn-ea"/>
              </a:rPr>
              <a:t>                                                  </a:t>
            </a:r>
            <a:endParaRPr lang="zh-CN" altLang="zh-CN" sz="2000" kern="100" dirty="0" smtClean="0">
              <a:effectLst/>
              <a:latin typeface="+mn-ea"/>
            </a:endParaRPr>
          </a:p>
          <a:p>
            <a:r>
              <a:rPr lang="en-US" altLang="zh-CN" sz="2000" dirty="0" smtClean="0"/>
              <a:t>      </a:t>
            </a:r>
            <a:r>
              <a:rPr lang="zh-CN" altLang="zh-CN" sz="2000" dirty="0" smtClean="0"/>
              <a:t>根据</a:t>
            </a:r>
            <a:r>
              <a:rPr lang="zh-CN" altLang="zh-CN" sz="2000" dirty="0"/>
              <a:t>施工合同的规定，经审核编号为</a:t>
            </a:r>
            <a:r>
              <a:rPr lang="en-US" altLang="zh-CN" sz="2000" u="sng" dirty="0"/>
              <a:t>     </a:t>
            </a:r>
            <a:r>
              <a:rPr lang="en-US" altLang="zh-CN" sz="2000" u="sng" dirty="0" smtClean="0"/>
              <a:t>         </a:t>
            </a:r>
            <a:r>
              <a:rPr lang="zh-CN" altLang="zh-CN" sz="2000" dirty="0"/>
              <a:t>的工程款支付报审表，扣除有关款项后，同意支付款项共计（大写）</a:t>
            </a:r>
            <a:r>
              <a:rPr lang="en-US" altLang="zh-CN" sz="2000" u="sng" dirty="0"/>
              <a:t>       </a:t>
            </a:r>
            <a:r>
              <a:rPr lang="en-US" altLang="zh-CN" sz="2000" u="sng" dirty="0" smtClean="0"/>
              <a:t>         </a:t>
            </a:r>
            <a:r>
              <a:rPr lang="zh-CN" altLang="zh-CN" sz="2000" dirty="0" smtClean="0"/>
              <a:t>（小写</a:t>
            </a:r>
            <a:r>
              <a:rPr lang="zh-CN" altLang="zh-CN" sz="2000" dirty="0"/>
              <a:t>：</a:t>
            </a:r>
            <a:r>
              <a:rPr lang="en-US" altLang="zh-CN" sz="2000" u="sng" dirty="0"/>
              <a:t>          </a:t>
            </a:r>
            <a:r>
              <a:rPr lang="en-US" altLang="zh-CN" sz="2000" u="sng" dirty="0" smtClean="0"/>
              <a:t>     </a:t>
            </a:r>
            <a:r>
              <a:rPr lang="zh-CN" altLang="zh-CN" sz="2000" dirty="0" smtClean="0"/>
              <a:t>）</a:t>
            </a:r>
            <a:r>
              <a:rPr lang="zh-CN" altLang="en-US" sz="2000" dirty="0" smtClean="0"/>
              <a:t>。</a:t>
            </a:r>
            <a:endParaRPr lang="en-US" altLang="zh-CN" sz="2000" dirty="0" smtClean="0"/>
          </a:p>
          <a:p>
            <a:r>
              <a:rPr lang="en-US" altLang="zh-CN" sz="2000" dirty="0" smtClean="0"/>
              <a:t>    </a:t>
            </a:r>
            <a:r>
              <a:rPr lang="zh-CN" altLang="zh-CN" sz="2000" dirty="0" smtClean="0"/>
              <a:t>其中</a:t>
            </a:r>
            <a:r>
              <a:rPr lang="zh-CN" altLang="zh-CN" sz="2000" dirty="0"/>
              <a:t>：</a:t>
            </a:r>
          </a:p>
          <a:p>
            <a:r>
              <a:rPr lang="en-US" altLang="zh-CN" sz="2000" b="1" dirty="0" smtClean="0"/>
              <a:t>    1</a:t>
            </a:r>
            <a:r>
              <a:rPr lang="en-US" altLang="zh-CN" sz="2000" dirty="0"/>
              <a:t>. </a:t>
            </a:r>
            <a:r>
              <a:rPr lang="zh-CN" altLang="zh-CN" sz="2000" dirty="0"/>
              <a:t>施工单位申报款为：</a:t>
            </a:r>
          </a:p>
          <a:p>
            <a:r>
              <a:rPr lang="en-US" altLang="zh-CN" sz="2000" dirty="0"/>
              <a:t>    </a:t>
            </a:r>
            <a:r>
              <a:rPr lang="en-US" altLang="zh-CN" sz="2000" b="1" dirty="0"/>
              <a:t>2</a:t>
            </a:r>
            <a:r>
              <a:rPr lang="en-US" altLang="zh-CN" sz="2000" dirty="0"/>
              <a:t>. </a:t>
            </a:r>
            <a:r>
              <a:rPr lang="zh-CN" altLang="zh-CN" sz="2000" dirty="0"/>
              <a:t>经审核承包单位应得款为：</a:t>
            </a:r>
          </a:p>
          <a:p>
            <a:r>
              <a:rPr lang="en-US" altLang="zh-CN" sz="2000" dirty="0"/>
              <a:t>   </a:t>
            </a:r>
            <a:r>
              <a:rPr lang="en-US" altLang="zh-CN" sz="2000" b="1" dirty="0"/>
              <a:t> 3</a:t>
            </a:r>
            <a:r>
              <a:rPr lang="en-US" altLang="zh-CN" sz="2000" dirty="0"/>
              <a:t>. </a:t>
            </a:r>
            <a:r>
              <a:rPr lang="zh-CN" altLang="zh-CN" sz="2000" dirty="0"/>
              <a:t>本期应扣款为：</a:t>
            </a:r>
          </a:p>
          <a:p>
            <a:r>
              <a:rPr lang="en-US" altLang="zh-CN" sz="2000" dirty="0"/>
              <a:t>    </a:t>
            </a:r>
            <a:r>
              <a:rPr lang="en-US" altLang="zh-CN" sz="2000" b="1" dirty="0"/>
              <a:t>4</a:t>
            </a:r>
            <a:r>
              <a:rPr lang="en-US" altLang="zh-CN" sz="2000" dirty="0"/>
              <a:t>. </a:t>
            </a:r>
            <a:r>
              <a:rPr lang="zh-CN" altLang="zh-CN" sz="2000" dirty="0"/>
              <a:t>本期应付款为：</a:t>
            </a:r>
          </a:p>
          <a:p>
            <a:endParaRPr lang="en-US" altLang="zh-CN" sz="2000" kern="100" dirty="0" smtClean="0">
              <a:latin typeface="+mn-ea"/>
            </a:endParaRPr>
          </a:p>
          <a:p>
            <a:r>
              <a:rPr lang="en-US" altLang="zh-CN" sz="2000" dirty="0" smtClean="0"/>
              <a:t>    </a:t>
            </a:r>
            <a:r>
              <a:rPr lang="zh-CN" altLang="zh-CN" sz="2000" dirty="0" smtClean="0"/>
              <a:t>附件</a:t>
            </a:r>
            <a:r>
              <a:rPr lang="zh-CN" altLang="zh-CN" sz="2000" dirty="0"/>
              <a:t>：</a:t>
            </a:r>
            <a:r>
              <a:rPr lang="zh-CN" altLang="zh-CN" sz="2000" dirty="0">
                <a:hlinkClick r:id="rId2" action="ppaction://hlinksldjump"/>
              </a:rPr>
              <a:t>工程支付报审表</a:t>
            </a:r>
            <a:r>
              <a:rPr lang="zh-CN" altLang="zh-CN" sz="2000" dirty="0"/>
              <a:t>及附件</a:t>
            </a:r>
            <a:endParaRPr lang="en-US" altLang="zh-CN" sz="2000" kern="100" dirty="0">
              <a:latin typeface="+mn-ea"/>
            </a:endParaRPr>
          </a:p>
          <a:p>
            <a:endParaRPr lang="en-US" altLang="zh-CN" sz="2000" kern="100" dirty="0" smtClean="0">
              <a:latin typeface="+mn-ea"/>
            </a:endParaRPr>
          </a:p>
          <a:p>
            <a:pPr>
              <a:lnSpc>
                <a:spcPct val="150000"/>
              </a:lnSpc>
              <a:spcAft>
                <a:spcPts val="0"/>
              </a:spcAft>
            </a:pPr>
            <a:r>
              <a:rPr lang="zh-CN" altLang="en-US" sz="2000" dirty="0" smtClean="0"/>
              <a:t>                                                                      项目</a:t>
            </a:r>
            <a:r>
              <a:rPr lang="zh-CN" altLang="en-US" sz="2000" dirty="0"/>
              <a:t>监理机构（盖章）</a:t>
            </a:r>
            <a:r>
              <a:rPr lang="en-US" altLang="zh-CN" sz="2000" dirty="0" smtClean="0"/>
              <a:t>                        </a:t>
            </a:r>
            <a:r>
              <a:rPr lang="zh-CN" altLang="zh-CN" sz="2000" dirty="0"/>
              <a:t> </a:t>
            </a:r>
            <a:endParaRPr lang="en-US" altLang="zh-CN" sz="2000" dirty="0" smtClean="0"/>
          </a:p>
          <a:p>
            <a:pPr>
              <a:lnSpc>
                <a:spcPct val="150000"/>
              </a:lnSpc>
              <a:spcAft>
                <a:spcPts val="0"/>
              </a:spcAft>
            </a:pPr>
            <a:r>
              <a:rPr lang="en-US" altLang="zh-CN" sz="2000" dirty="0" smtClean="0"/>
              <a:t>                                       </a:t>
            </a:r>
            <a:r>
              <a:rPr lang="zh-CN" altLang="zh-CN" sz="2000" dirty="0" smtClean="0"/>
              <a:t>总</a:t>
            </a:r>
            <a:r>
              <a:rPr lang="zh-CN" altLang="zh-CN" sz="2000" dirty="0"/>
              <a:t>监理工程师</a:t>
            </a:r>
            <a:r>
              <a:rPr lang="zh-CN" altLang="zh-CN" sz="2000" dirty="0" smtClean="0"/>
              <a:t>（</a:t>
            </a:r>
            <a:r>
              <a:rPr lang="zh-CN" altLang="en-US" sz="2000" dirty="0"/>
              <a:t>签字、加盖执业印章</a:t>
            </a:r>
            <a:r>
              <a:rPr lang="zh-CN" altLang="zh-CN" sz="2000" dirty="0" smtClean="0"/>
              <a:t>）</a:t>
            </a:r>
            <a:r>
              <a:rPr lang="en-US" altLang="zh-CN" sz="2000" kern="100" dirty="0" smtClean="0">
                <a:effectLst/>
                <a:latin typeface="+mn-ea"/>
              </a:rPr>
              <a:t> </a:t>
            </a:r>
            <a:r>
              <a:rPr lang="en-US" altLang="zh-CN" sz="2000" u="sng" kern="100" dirty="0" smtClean="0">
                <a:effectLst/>
                <a:latin typeface="+mn-ea"/>
              </a:rPr>
              <a:t>                            </a:t>
            </a:r>
            <a:r>
              <a:rPr lang="en-US" altLang="zh-CN" sz="2000" kern="100" dirty="0" smtClean="0">
                <a:effectLst/>
                <a:latin typeface="+mn-ea"/>
              </a:rPr>
              <a:t>                    </a:t>
            </a:r>
          </a:p>
          <a:p>
            <a:pPr algn="r">
              <a:lnSpc>
                <a:spcPct val="150000"/>
              </a:lnSpc>
              <a:spcAft>
                <a:spcPts val="0"/>
              </a:spcAft>
            </a:pPr>
            <a:r>
              <a:rPr lang="en-US" altLang="zh-CN" sz="2000" kern="100" baseline="0" dirty="0" smtClean="0">
                <a:effectLst/>
                <a:latin typeface="+mn-ea"/>
              </a:rPr>
              <a:t>                                  </a:t>
            </a:r>
            <a:r>
              <a:rPr lang="zh-CN" altLang="zh-CN" sz="2000" kern="100" dirty="0" smtClean="0">
                <a:effectLst/>
                <a:latin typeface="+mn-ea"/>
              </a:rPr>
              <a:t>年</a:t>
            </a:r>
            <a:r>
              <a:rPr lang="en-US" altLang="zh-CN" sz="2000" kern="100" dirty="0" smtClean="0">
                <a:effectLst/>
                <a:latin typeface="+mn-ea"/>
              </a:rPr>
              <a:t>     </a:t>
            </a:r>
            <a:r>
              <a:rPr lang="zh-CN" altLang="zh-CN" sz="2000" kern="100" dirty="0" smtClean="0">
                <a:effectLst/>
                <a:latin typeface="+mn-ea"/>
              </a:rPr>
              <a:t>月</a:t>
            </a:r>
            <a:r>
              <a:rPr lang="en-US" altLang="zh-CN" sz="2000" kern="100" dirty="0" smtClean="0">
                <a:effectLst/>
                <a:latin typeface="+mn-ea"/>
              </a:rPr>
              <a:t>     </a:t>
            </a:r>
            <a:r>
              <a:rPr lang="zh-CN" altLang="zh-CN" sz="2000" kern="100" dirty="0" smtClean="0">
                <a:effectLst/>
                <a:latin typeface="+mn-ea"/>
              </a:rPr>
              <a:t>日</a:t>
            </a:r>
            <a:r>
              <a:rPr lang="en-US" altLang="zh-CN" kern="100" dirty="0" smtClean="0">
                <a:effectLst/>
                <a:latin typeface="+mn-ea"/>
              </a:rPr>
              <a:t>                                             </a:t>
            </a:r>
            <a:endParaRPr lang="zh-CN" altLang="zh-CN" kern="100" dirty="0">
              <a:effectLst/>
              <a:latin typeface="+mn-ea"/>
            </a:endParaRPr>
          </a:p>
        </p:txBody>
      </p:sp>
      <p:sp>
        <p:nvSpPr>
          <p:cNvPr id="18" name="文本框 17"/>
          <p:cNvSpPr txBox="1"/>
          <p:nvPr/>
        </p:nvSpPr>
        <p:spPr>
          <a:xfrm>
            <a:off x="1787853" y="6404002"/>
            <a:ext cx="8285037" cy="369332"/>
          </a:xfrm>
          <a:prstGeom prst="rect">
            <a:avLst/>
          </a:prstGeom>
          <a:noFill/>
        </p:spPr>
        <p:txBody>
          <a:bodyPr wrap="square" rtlCol="0">
            <a:spAutoFit/>
          </a:bodyPr>
          <a:lstStyle/>
          <a:p>
            <a:r>
              <a:rPr lang="zh-CN" altLang="en-US" dirty="0" smtClean="0">
                <a:latin typeface="宋体" panose="02010600030101010101" pitchFamily="2" charset="-122"/>
                <a:cs typeface="Times New Roman" panose="02020603050405020304" pitchFamily="18" charset="0"/>
              </a:rPr>
              <a:t>注：</a:t>
            </a:r>
            <a:r>
              <a:rPr lang="zh-CN" altLang="zh-CN" dirty="0"/>
              <a:t>本表一式三份，项目监理机构、建设单位、施工单位各一份</a:t>
            </a:r>
          </a:p>
        </p:txBody>
      </p:sp>
      <p:cxnSp>
        <p:nvCxnSpPr>
          <p:cNvPr id="20" name="直接连接符 19"/>
          <p:cNvCxnSpPr/>
          <p:nvPr/>
        </p:nvCxnSpPr>
        <p:spPr>
          <a:xfrm>
            <a:off x="8434319" y="5732060"/>
            <a:ext cx="178785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1801498" y="909124"/>
            <a:ext cx="1665033" cy="430887"/>
          </a:xfrm>
          <a:prstGeom prst="rect">
            <a:avLst/>
          </a:prstGeom>
          <a:noFill/>
        </p:spPr>
        <p:txBody>
          <a:bodyPr wrap="square" rtlCol="0">
            <a:spAutoFit/>
          </a:bodyPr>
          <a:lstStyle/>
          <a:p>
            <a:r>
              <a:rPr lang="zh-CN" altLang="en-US" sz="2200" b="1" dirty="0" smtClean="0">
                <a:latin typeface="宋体" panose="02010600030101010101" pitchFamily="2" charset="-122"/>
                <a:cs typeface="Times New Roman" panose="02020603050405020304" pitchFamily="18" charset="0"/>
              </a:rPr>
              <a:t>工程名称：</a:t>
            </a:r>
            <a:endParaRPr lang="zh-CN" altLang="en-US" sz="2200" dirty="0"/>
          </a:p>
        </p:txBody>
      </p:sp>
      <p:sp>
        <p:nvSpPr>
          <p:cNvPr id="23" name="文本框 22"/>
          <p:cNvSpPr txBox="1"/>
          <p:nvPr/>
        </p:nvSpPr>
        <p:spPr>
          <a:xfrm>
            <a:off x="8031707" y="903672"/>
            <a:ext cx="921221" cy="430887"/>
          </a:xfrm>
          <a:prstGeom prst="rect">
            <a:avLst/>
          </a:prstGeom>
          <a:noFill/>
        </p:spPr>
        <p:txBody>
          <a:bodyPr wrap="square" rtlCol="0">
            <a:spAutoFit/>
          </a:bodyPr>
          <a:lstStyle/>
          <a:p>
            <a:r>
              <a:rPr lang="zh-CN" altLang="en-US" sz="2200" b="1" dirty="0" smtClean="0">
                <a:latin typeface="宋体" panose="02010600030101010101" pitchFamily="2" charset="-122"/>
                <a:cs typeface="Times New Roman" panose="02020603050405020304" pitchFamily="18" charset="0"/>
              </a:rPr>
              <a:t>编号：</a:t>
            </a:r>
            <a:endParaRPr lang="zh-CN" altLang="en-US" sz="2200" dirty="0"/>
          </a:p>
        </p:txBody>
      </p:sp>
      <p:sp>
        <p:nvSpPr>
          <p:cNvPr id="24" name="文本框 23"/>
          <p:cNvSpPr txBox="1"/>
          <p:nvPr/>
        </p:nvSpPr>
        <p:spPr>
          <a:xfrm>
            <a:off x="4844946" y="469303"/>
            <a:ext cx="2388367" cy="461665"/>
          </a:xfrm>
          <a:prstGeom prst="rect">
            <a:avLst/>
          </a:prstGeom>
          <a:noFill/>
        </p:spPr>
        <p:txBody>
          <a:bodyPr wrap="square" rtlCol="0">
            <a:spAutoFit/>
          </a:bodyPr>
          <a:lstStyle/>
          <a:p>
            <a:r>
              <a:rPr lang="zh-CN" altLang="zh-CN" sz="2400" b="1" dirty="0"/>
              <a:t>工程款支付证书</a:t>
            </a:r>
            <a:endParaRPr lang="zh-CN" altLang="en-US" sz="2400" b="1" dirty="0"/>
          </a:p>
        </p:txBody>
      </p:sp>
      <p:sp>
        <p:nvSpPr>
          <p:cNvPr id="25" name="文本框 24"/>
          <p:cNvSpPr txBox="1"/>
          <p:nvPr/>
        </p:nvSpPr>
        <p:spPr>
          <a:xfrm>
            <a:off x="1787853" y="77790"/>
            <a:ext cx="3179932" cy="400110"/>
          </a:xfrm>
          <a:prstGeom prst="rect">
            <a:avLst/>
          </a:prstGeom>
          <a:noFill/>
        </p:spPr>
        <p:txBody>
          <a:bodyPr wrap="square" rtlCol="0">
            <a:spAutoFit/>
          </a:bodyPr>
          <a:lstStyle/>
          <a:p>
            <a:r>
              <a:rPr lang="zh-CN" altLang="en-US" sz="2000" dirty="0" smtClean="0">
                <a:latin typeface="+mn-ea"/>
                <a:hlinkClick r:id="rId3" action="ppaction://hlinksldjump"/>
              </a:rPr>
              <a:t>表</a:t>
            </a:r>
            <a:r>
              <a:rPr lang="en-US" altLang="zh-CN" sz="2000" dirty="0" smtClean="0">
                <a:latin typeface="+mn-ea"/>
                <a:hlinkClick r:id="rId3" action="ppaction://hlinksldjump"/>
              </a:rPr>
              <a:t>A.0.8 </a:t>
            </a:r>
            <a:r>
              <a:rPr lang="zh-CN" altLang="en-US" sz="2000" dirty="0" smtClean="0">
                <a:latin typeface="+mn-ea"/>
                <a:hlinkClick r:id="rId3" action="ppaction://hlinksldjump"/>
              </a:rPr>
              <a:t>工程款支付证书</a:t>
            </a:r>
            <a:endParaRPr lang="zh-CN" altLang="en-US" sz="2000" dirty="0">
              <a:latin typeface="+mn-ea"/>
            </a:endParaRPr>
          </a:p>
        </p:txBody>
      </p:sp>
      <p:cxnSp>
        <p:nvCxnSpPr>
          <p:cNvPr id="3" name="直接连接符 2"/>
          <p:cNvCxnSpPr/>
          <p:nvPr/>
        </p:nvCxnSpPr>
        <p:spPr>
          <a:xfrm flipV="1">
            <a:off x="2391508" y="1786597"/>
            <a:ext cx="3953021" cy="140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3466531" y="1431333"/>
            <a:ext cx="1233030" cy="369332"/>
          </a:xfrm>
          <a:prstGeom prst="rect">
            <a:avLst/>
          </a:prstGeom>
          <a:noFill/>
        </p:spPr>
        <p:txBody>
          <a:bodyPr wrap="none" rtlCol="0">
            <a:spAutoFit/>
          </a:bodyPr>
          <a:lstStyle/>
          <a:p>
            <a:r>
              <a:rPr lang="en-US" altLang="zh-CN" dirty="0" smtClean="0"/>
              <a:t>(</a:t>
            </a:r>
            <a:r>
              <a:rPr lang="zh-CN" altLang="en-US" dirty="0" smtClean="0"/>
              <a:t>施工单位</a:t>
            </a:r>
            <a:r>
              <a:rPr lang="en-US" altLang="zh-CN" dirty="0" smtClean="0"/>
              <a:t>)</a:t>
            </a:r>
            <a:endParaRPr lang="zh-CN" altLang="en-US" dirty="0"/>
          </a:p>
        </p:txBody>
      </p:sp>
    </p:spTree>
    <p:extLst>
      <p:ext uri="{BB962C8B-B14F-4D97-AF65-F5344CB8AC3E}">
        <p14:creationId xmlns:p14="http://schemas.microsoft.com/office/powerpoint/2010/main" val="7440664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759656" y="1082937"/>
            <a:ext cx="10663310" cy="5478423"/>
          </a:xfrm>
          <a:prstGeom prst="rect">
            <a:avLst/>
          </a:prstGeom>
          <a:noFill/>
          <a:ln>
            <a:solidFill>
              <a:schemeClr val="tx1"/>
            </a:solidFill>
          </a:ln>
        </p:spPr>
        <p:txBody>
          <a:bodyPr wrap="square" rtlCol="0">
            <a:spAutoFit/>
          </a:bodyPr>
          <a:lstStyle/>
          <a:p>
            <a:pPr algn="just">
              <a:lnSpc>
                <a:spcPts val="2000"/>
              </a:lnSpc>
              <a:spcBef>
                <a:spcPts val="1200"/>
              </a:spcBef>
              <a:spcAft>
                <a:spcPts val="0"/>
              </a:spcAft>
            </a:pPr>
            <a:r>
              <a:rPr lang="zh-CN" altLang="zh-CN" sz="2000" kern="100" dirty="0" smtClean="0">
                <a:effectLst/>
                <a:latin typeface="+mn-ea"/>
              </a:rPr>
              <a:t>致：</a:t>
            </a:r>
            <a:r>
              <a:rPr lang="en-US" altLang="zh-CN" sz="2000" u="sng" kern="100" dirty="0" smtClean="0">
                <a:effectLst/>
                <a:latin typeface="+mn-ea"/>
              </a:rPr>
              <a:t>                                                  </a:t>
            </a:r>
            <a:endParaRPr lang="zh-CN" altLang="zh-CN" sz="2000" kern="100" dirty="0" smtClean="0">
              <a:effectLst/>
              <a:latin typeface="+mn-ea"/>
            </a:endParaRPr>
          </a:p>
          <a:p>
            <a:pPr>
              <a:lnSpc>
                <a:spcPts val="2000"/>
              </a:lnSpc>
            </a:pPr>
            <a:r>
              <a:rPr lang="en-US" altLang="zh-CN" sz="2000" dirty="0" smtClean="0"/>
              <a:t>      </a:t>
            </a:r>
            <a:r>
              <a:rPr lang="zh-CN" altLang="zh-CN" sz="2000" dirty="0" smtClean="0"/>
              <a:t> </a:t>
            </a:r>
            <a:r>
              <a:rPr lang="zh-CN" altLang="zh-CN" sz="2000" dirty="0"/>
              <a:t>我方已完成</a:t>
            </a:r>
            <a:r>
              <a:rPr lang="en-US" altLang="zh-CN" sz="2000" u="sng" dirty="0"/>
              <a:t>              </a:t>
            </a:r>
            <a:r>
              <a:rPr lang="en-US" altLang="zh-CN" sz="2000" u="sng" dirty="0" smtClean="0"/>
              <a:t>          </a:t>
            </a:r>
            <a:r>
              <a:rPr lang="zh-CN" altLang="zh-CN" sz="2000" dirty="0"/>
              <a:t>工程施工组织设计或（专项）施工方案的编制，并按规定已完成相关审批手续，请予以</a:t>
            </a:r>
            <a:r>
              <a:rPr lang="zh-CN" altLang="zh-CN" sz="2000" dirty="0" smtClean="0"/>
              <a:t>审查</a:t>
            </a:r>
            <a:r>
              <a:rPr lang="zh-CN" altLang="en-US" sz="2000" dirty="0" smtClean="0"/>
              <a:t>。</a:t>
            </a:r>
            <a:endParaRPr lang="en-US" altLang="zh-CN" sz="2000" dirty="0" smtClean="0"/>
          </a:p>
          <a:p>
            <a:pPr>
              <a:lnSpc>
                <a:spcPts val="2000"/>
              </a:lnSpc>
            </a:pPr>
            <a:r>
              <a:rPr lang="en-US" altLang="zh-CN" sz="2000" dirty="0" smtClean="0"/>
              <a:t>       </a:t>
            </a:r>
            <a:r>
              <a:rPr lang="zh-CN" altLang="zh-CN" sz="2000" dirty="0" smtClean="0"/>
              <a:t>附</a:t>
            </a:r>
            <a:r>
              <a:rPr lang="zh-CN" altLang="zh-CN" sz="2000" dirty="0"/>
              <a:t>：□</a:t>
            </a:r>
            <a:r>
              <a:rPr lang="zh-CN" altLang="zh-CN" sz="2000" dirty="0" smtClean="0"/>
              <a:t>施工组织设计</a:t>
            </a:r>
            <a:r>
              <a:rPr lang="en-US" altLang="zh-CN" sz="2000" dirty="0" smtClean="0"/>
              <a:t>         </a:t>
            </a:r>
            <a:r>
              <a:rPr lang="zh-CN" altLang="zh-CN" sz="2000" dirty="0" smtClean="0"/>
              <a:t>□</a:t>
            </a:r>
            <a:r>
              <a:rPr lang="zh-CN" altLang="zh-CN" sz="2000" dirty="0"/>
              <a:t>专项施工</a:t>
            </a:r>
            <a:r>
              <a:rPr lang="zh-CN" altLang="zh-CN" sz="2000" dirty="0" smtClean="0"/>
              <a:t>方案</a:t>
            </a:r>
            <a:r>
              <a:rPr lang="en-US" altLang="zh-CN" sz="2000" dirty="0" smtClean="0"/>
              <a:t>           </a:t>
            </a:r>
            <a:r>
              <a:rPr lang="zh-CN" altLang="zh-CN" sz="2000" dirty="0" smtClean="0"/>
              <a:t>□</a:t>
            </a:r>
            <a:r>
              <a:rPr lang="zh-CN" altLang="zh-CN" sz="2000" dirty="0"/>
              <a:t>施工方案</a:t>
            </a:r>
            <a:endParaRPr lang="en-US" altLang="zh-CN" sz="2000" kern="100" dirty="0" smtClean="0">
              <a:latin typeface="+mn-ea"/>
            </a:endParaRPr>
          </a:p>
          <a:p>
            <a:pPr>
              <a:lnSpc>
                <a:spcPts val="2000"/>
              </a:lnSpc>
            </a:pPr>
            <a:r>
              <a:rPr lang="zh-CN" altLang="en-US" sz="2000" kern="100" dirty="0" smtClean="0">
                <a:latin typeface="+mn-ea"/>
              </a:rPr>
              <a:t>                                                施工</a:t>
            </a:r>
            <a:r>
              <a:rPr lang="zh-CN" altLang="en-US" sz="2000" kern="100" dirty="0">
                <a:latin typeface="+mn-ea"/>
              </a:rPr>
              <a:t>项目部（盖章</a:t>
            </a:r>
            <a:r>
              <a:rPr lang="zh-CN" altLang="en-US" sz="2000" kern="100" dirty="0" smtClean="0">
                <a:latin typeface="+mn-ea"/>
              </a:rPr>
              <a:t>）</a:t>
            </a:r>
            <a:endParaRPr lang="en-US" altLang="zh-CN" sz="2000" kern="100" dirty="0" smtClean="0">
              <a:latin typeface="+mn-ea"/>
            </a:endParaRPr>
          </a:p>
          <a:p>
            <a:pPr>
              <a:lnSpc>
                <a:spcPts val="2000"/>
              </a:lnSpc>
            </a:pPr>
            <a:r>
              <a:rPr lang="zh-CN" altLang="en-US" sz="2000" kern="100" dirty="0" smtClean="0">
                <a:latin typeface="+mn-ea"/>
              </a:rPr>
              <a:t>                                                  项目</a:t>
            </a:r>
            <a:r>
              <a:rPr lang="zh-CN" altLang="en-US" sz="2000" kern="100" dirty="0">
                <a:latin typeface="+mn-ea"/>
              </a:rPr>
              <a:t>经理（签字）</a:t>
            </a:r>
            <a:endParaRPr lang="en-US" altLang="zh-CN" sz="2000" kern="100" dirty="0">
              <a:latin typeface="+mn-ea"/>
            </a:endParaRPr>
          </a:p>
          <a:p>
            <a:pPr>
              <a:lnSpc>
                <a:spcPts val="2000"/>
              </a:lnSpc>
            </a:pPr>
            <a:r>
              <a:rPr lang="zh-CN" altLang="en-US" sz="2000" kern="100" dirty="0">
                <a:latin typeface="+mn-ea"/>
              </a:rPr>
              <a:t> </a:t>
            </a:r>
            <a:r>
              <a:rPr lang="zh-CN" altLang="en-US" sz="2000" kern="100" dirty="0" smtClean="0">
                <a:latin typeface="+mn-ea"/>
              </a:rPr>
              <a:t>                                                                 年    </a:t>
            </a:r>
            <a:r>
              <a:rPr lang="zh-CN" altLang="en-US" sz="2000" kern="100" dirty="0">
                <a:latin typeface="+mn-ea"/>
              </a:rPr>
              <a:t>月 </a:t>
            </a:r>
            <a:r>
              <a:rPr lang="zh-CN" altLang="en-US" sz="2000" kern="100" dirty="0" smtClean="0">
                <a:latin typeface="+mn-ea"/>
              </a:rPr>
              <a:t>   </a:t>
            </a:r>
            <a:r>
              <a:rPr lang="zh-CN" altLang="en-US" sz="2000" kern="100" dirty="0">
                <a:latin typeface="+mn-ea"/>
              </a:rPr>
              <a:t>日</a:t>
            </a:r>
            <a:endParaRPr lang="en-US" altLang="zh-CN" sz="2000" kern="100" dirty="0" smtClean="0">
              <a:latin typeface="+mn-ea"/>
            </a:endParaRPr>
          </a:p>
          <a:p>
            <a:pPr>
              <a:lnSpc>
                <a:spcPts val="2000"/>
              </a:lnSpc>
            </a:pPr>
            <a:r>
              <a:rPr lang="zh-CN" altLang="en-US" sz="2000" kern="100" dirty="0" smtClean="0">
                <a:latin typeface="+mn-ea"/>
              </a:rPr>
              <a:t>审查意见：</a:t>
            </a:r>
            <a:endParaRPr lang="en-US" altLang="zh-CN" sz="2000" kern="100" dirty="0" smtClean="0">
              <a:latin typeface="+mn-ea"/>
            </a:endParaRPr>
          </a:p>
          <a:p>
            <a:pPr>
              <a:lnSpc>
                <a:spcPts val="2000"/>
              </a:lnSpc>
            </a:pPr>
            <a:endParaRPr lang="en-US" altLang="zh-CN" sz="2000" kern="100" dirty="0" smtClean="0">
              <a:latin typeface="+mn-ea"/>
            </a:endParaRPr>
          </a:p>
          <a:p>
            <a:pPr>
              <a:lnSpc>
                <a:spcPts val="2000"/>
              </a:lnSpc>
              <a:spcAft>
                <a:spcPts val="0"/>
              </a:spcAft>
            </a:pPr>
            <a:r>
              <a:rPr lang="zh-CN" altLang="en-US" sz="2000" dirty="0"/>
              <a:t> </a:t>
            </a:r>
            <a:r>
              <a:rPr lang="zh-CN" altLang="en-US" sz="2000" dirty="0" smtClean="0"/>
              <a:t>                                                                                                    专业</a:t>
            </a:r>
            <a:r>
              <a:rPr lang="zh-CN" altLang="en-US" sz="2000" dirty="0"/>
              <a:t>监理工程师 </a:t>
            </a:r>
            <a:r>
              <a:rPr lang="zh-CN" altLang="en-US" sz="2000" dirty="0" smtClean="0"/>
              <a:t>（签字）</a:t>
            </a:r>
            <a:endParaRPr lang="en-US" altLang="zh-CN" sz="2000" dirty="0" smtClean="0"/>
          </a:p>
          <a:p>
            <a:pPr>
              <a:lnSpc>
                <a:spcPts val="2000"/>
              </a:lnSpc>
            </a:pPr>
            <a:r>
              <a:rPr lang="zh-CN" altLang="en-US" sz="2000" kern="100" dirty="0" smtClean="0">
                <a:latin typeface="+mn-ea"/>
              </a:rPr>
              <a:t>                                                                  年    月    日</a:t>
            </a:r>
            <a:endParaRPr lang="en-US" altLang="zh-CN" sz="2000" dirty="0" smtClean="0"/>
          </a:p>
          <a:p>
            <a:pPr>
              <a:lnSpc>
                <a:spcPts val="2000"/>
              </a:lnSpc>
              <a:spcAft>
                <a:spcPts val="0"/>
              </a:spcAft>
            </a:pPr>
            <a:r>
              <a:rPr lang="zh-CN" altLang="en-US" sz="2000" kern="100" dirty="0" smtClean="0">
                <a:effectLst/>
                <a:latin typeface="+mn-ea"/>
              </a:rPr>
              <a:t>审核意见：</a:t>
            </a:r>
            <a:endParaRPr lang="en-US" altLang="zh-CN" sz="2000" kern="100" dirty="0" smtClean="0">
              <a:effectLst/>
              <a:latin typeface="+mn-ea"/>
            </a:endParaRPr>
          </a:p>
          <a:p>
            <a:pPr>
              <a:lnSpc>
                <a:spcPts val="2000"/>
              </a:lnSpc>
              <a:spcAft>
                <a:spcPts val="0"/>
              </a:spcAft>
            </a:pPr>
            <a:endParaRPr lang="en-US" altLang="zh-CN" sz="2000" kern="100" dirty="0" smtClean="0">
              <a:effectLst/>
              <a:latin typeface="+mn-ea"/>
            </a:endParaRPr>
          </a:p>
          <a:p>
            <a:pPr>
              <a:lnSpc>
                <a:spcPts val="2000"/>
              </a:lnSpc>
            </a:pPr>
            <a:r>
              <a:rPr lang="en-US" altLang="zh-CN" sz="2000" dirty="0" smtClean="0"/>
              <a:t>                                                                                                            </a:t>
            </a:r>
            <a:r>
              <a:rPr lang="zh-CN" altLang="zh-CN" sz="2000" dirty="0" smtClean="0"/>
              <a:t>项目</a:t>
            </a:r>
            <a:r>
              <a:rPr lang="zh-CN" altLang="zh-CN" sz="2000" dirty="0"/>
              <a:t>监理机构 （盖章）</a:t>
            </a:r>
          </a:p>
          <a:p>
            <a:pPr>
              <a:lnSpc>
                <a:spcPts val="2000"/>
              </a:lnSpc>
            </a:pPr>
            <a:r>
              <a:rPr lang="en-US" altLang="zh-CN" sz="2000" dirty="0"/>
              <a:t>                                                </a:t>
            </a:r>
            <a:r>
              <a:rPr lang="en-US" altLang="zh-CN" sz="2000" dirty="0" smtClean="0"/>
              <a:t>                                       </a:t>
            </a:r>
            <a:r>
              <a:rPr lang="zh-CN" altLang="zh-CN" sz="2000" dirty="0" smtClean="0"/>
              <a:t>总</a:t>
            </a:r>
            <a:r>
              <a:rPr lang="zh-CN" altLang="zh-CN" sz="2000" dirty="0"/>
              <a:t>监理工程师（签字盖执业印章）</a:t>
            </a:r>
            <a:endParaRPr lang="en-US" altLang="zh-CN" sz="2000" kern="100" dirty="0" smtClean="0">
              <a:effectLst/>
              <a:latin typeface="+mn-ea"/>
            </a:endParaRPr>
          </a:p>
          <a:p>
            <a:pPr algn="r">
              <a:lnSpc>
                <a:spcPts val="2000"/>
              </a:lnSpc>
              <a:spcAft>
                <a:spcPts val="0"/>
              </a:spcAft>
            </a:pPr>
            <a:r>
              <a:rPr lang="en-US" altLang="zh-CN" sz="2000" kern="100" baseline="0" dirty="0" smtClean="0">
                <a:effectLst/>
                <a:latin typeface="+mn-ea"/>
              </a:rPr>
              <a:t>                                  </a:t>
            </a:r>
            <a:r>
              <a:rPr lang="zh-CN" altLang="zh-CN" sz="2000" kern="100" dirty="0" smtClean="0">
                <a:effectLst/>
                <a:latin typeface="+mn-ea"/>
              </a:rPr>
              <a:t>年</a:t>
            </a:r>
            <a:r>
              <a:rPr lang="en-US" altLang="zh-CN" sz="2000" kern="100" dirty="0" smtClean="0">
                <a:effectLst/>
                <a:latin typeface="+mn-ea"/>
              </a:rPr>
              <a:t>     </a:t>
            </a:r>
            <a:r>
              <a:rPr lang="zh-CN" altLang="zh-CN" sz="2000" kern="100" dirty="0" smtClean="0">
                <a:effectLst/>
                <a:latin typeface="+mn-ea"/>
              </a:rPr>
              <a:t>月</a:t>
            </a:r>
            <a:r>
              <a:rPr lang="en-US" altLang="zh-CN" sz="2000" kern="100" dirty="0" smtClean="0">
                <a:effectLst/>
                <a:latin typeface="+mn-ea"/>
              </a:rPr>
              <a:t>     </a:t>
            </a:r>
            <a:r>
              <a:rPr lang="zh-CN" altLang="zh-CN" sz="2000" kern="100" dirty="0" smtClean="0">
                <a:effectLst/>
                <a:latin typeface="+mn-ea"/>
              </a:rPr>
              <a:t>日</a:t>
            </a:r>
            <a:endParaRPr lang="en-US" altLang="zh-CN" sz="2000" kern="100" dirty="0" smtClean="0">
              <a:effectLst/>
              <a:latin typeface="+mn-ea"/>
            </a:endParaRPr>
          </a:p>
          <a:p>
            <a:pPr>
              <a:lnSpc>
                <a:spcPts val="2000"/>
              </a:lnSpc>
              <a:spcAft>
                <a:spcPts val="0"/>
              </a:spcAft>
            </a:pPr>
            <a:r>
              <a:rPr lang="zh-CN" altLang="en-US" sz="2000" kern="100" dirty="0">
                <a:latin typeface="+mn-ea"/>
              </a:rPr>
              <a:t>审批</a:t>
            </a:r>
            <a:r>
              <a:rPr lang="zh-CN" altLang="en-US" sz="2000" kern="100" dirty="0" smtClean="0">
                <a:latin typeface="+mn-ea"/>
              </a:rPr>
              <a:t>意见</a:t>
            </a:r>
            <a:r>
              <a:rPr lang="en-US" altLang="zh-CN" sz="2000" kern="100" dirty="0">
                <a:latin typeface="+mn-ea"/>
              </a:rPr>
              <a:t>:</a:t>
            </a:r>
            <a:r>
              <a:rPr lang="en-US" altLang="zh-CN" sz="2000" kern="100" dirty="0" smtClean="0">
                <a:effectLst/>
                <a:latin typeface="+mn-ea"/>
              </a:rPr>
              <a:t>  </a:t>
            </a:r>
          </a:p>
          <a:p>
            <a:pPr>
              <a:lnSpc>
                <a:spcPts val="2000"/>
              </a:lnSpc>
              <a:spcAft>
                <a:spcPts val="0"/>
              </a:spcAft>
            </a:pPr>
            <a:r>
              <a:rPr lang="en-US" altLang="zh-CN" sz="2000" kern="100" dirty="0" smtClean="0">
                <a:effectLst/>
                <a:latin typeface="+mn-ea"/>
              </a:rPr>
              <a:t>   </a:t>
            </a:r>
          </a:p>
          <a:p>
            <a:pPr>
              <a:lnSpc>
                <a:spcPts val="2000"/>
              </a:lnSpc>
              <a:spcAft>
                <a:spcPts val="0"/>
              </a:spcAft>
            </a:pPr>
            <a:r>
              <a:rPr lang="zh-CN" altLang="en-US" sz="2000" kern="100" dirty="0" smtClean="0">
                <a:latin typeface="+mn-ea"/>
              </a:rPr>
              <a:t>                                                     建设单位 </a:t>
            </a:r>
            <a:r>
              <a:rPr lang="zh-CN" altLang="en-US" sz="2000" kern="100" dirty="0">
                <a:latin typeface="+mn-ea"/>
              </a:rPr>
              <a:t>（盖章）</a:t>
            </a:r>
            <a:r>
              <a:rPr lang="en-US" altLang="zh-CN" sz="2000" kern="100" dirty="0" smtClean="0">
                <a:effectLst/>
                <a:latin typeface="+mn-ea"/>
              </a:rPr>
              <a:t>  </a:t>
            </a:r>
          </a:p>
          <a:p>
            <a:pPr>
              <a:lnSpc>
                <a:spcPts val="2000"/>
              </a:lnSpc>
              <a:spcAft>
                <a:spcPts val="0"/>
              </a:spcAft>
            </a:pPr>
            <a:r>
              <a:rPr lang="zh-CN" altLang="en-US" sz="2000" kern="100" dirty="0" smtClean="0">
                <a:latin typeface="+mn-ea"/>
              </a:rPr>
              <a:t>                                                  建设单位</a:t>
            </a:r>
            <a:r>
              <a:rPr lang="zh-CN" altLang="en-US" sz="2000" kern="100" dirty="0">
                <a:latin typeface="+mn-ea"/>
              </a:rPr>
              <a:t>代表（签字） </a:t>
            </a:r>
            <a:r>
              <a:rPr lang="en-US" altLang="zh-CN" sz="2000" kern="100" dirty="0" smtClean="0">
                <a:effectLst/>
                <a:latin typeface="+mn-ea"/>
              </a:rPr>
              <a:t>                 </a:t>
            </a:r>
          </a:p>
          <a:p>
            <a:pPr>
              <a:lnSpc>
                <a:spcPts val="2000"/>
              </a:lnSpc>
              <a:spcAft>
                <a:spcPts val="0"/>
              </a:spcAft>
            </a:pPr>
            <a:r>
              <a:rPr lang="zh-CN" altLang="en-US" sz="2000" kern="100" dirty="0">
                <a:latin typeface="+mn-ea"/>
              </a:rPr>
              <a:t> </a:t>
            </a:r>
            <a:r>
              <a:rPr lang="zh-CN" altLang="en-US" sz="2000" kern="100" dirty="0" smtClean="0">
                <a:latin typeface="+mn-ea"/>
              </a:rPr>
              <a:t>                                                                 年     </a:t>
            </a:r>
            <a:r>
              <a:rPr lang="zh-CN" altLang="en-US" sz="2000" kern="100" dirty="0">
                <a:latin typeface="+mn-ea"/>
              </a:rPr>
              <a:t>月  </a:t>
            </a:r>
            <a:r>
              <a:rPr lang="zh-CN" altLang="en-US" sz="2000" kern="100" dirty="0" smtClean="0">
                <a:latin typeface="+mn-ea"/>
              </a:rPr>
              <a:t>   </a:t>
            </a:r>
            <a:r>
              <a:rPr lang="zh-CN" altLang="en-US" sz="2000" kern="100" dirty="0">
                <a:latin typeface="+mn-ea"/>
              </a:rPr>
              <a:t>日</a:t>
            </a:r>
            <a:endParaRPr lang="zh-CN" altLang="zh-CN" sz="2000" kern="100" dirty="0">
              <a:effectLst/>
              <a:latin typeface="+mn-ea"/>
            </a:endParaRPr>
          </a:p>
        </p:txBody>
      </p:sp>
      <p:sp>
        <p:nvSpPr>
          <p:cNvPr id="18" name="文本框 17"/>
          <p:cNvSpPr txBox="1"/>
          <p:nvPr/>
        </p:nvSpPr>
        <p:spPr>
          <a:xfrm>
            <a:off x="721381" y="6503762"/>
            <a:ext cx="8285037" cy="369332"/>
          </a:xfrm>
          <a:prstGeom prst="rect">
            <a:avLst/>
          </a:prstGeom>
          <a:noFill/>
        </p:spPr>
        <p:txBody>
          <a:bodyPr wrap="square" rtlCol="0">
            <a:spAutoFit/>
          </a:bodyPr>
          <a:lstStyle/>
          <a:p>
            <a:r>
              <a:rPr lang="zh-CN" altLang="en-US" dirty="0" smtClean="0">
                <a:latin typeface="宋体" panose="02010600030101010101" pitchFamily="2" charset="-122"/>
                <a:cs typeface="Times New Roman" panose="02020603050405020304" pitchFamily="18" charset="0"/>
              </a:rPr>
              <a:t>注：</a:t>
            </a:r>
            <a:r>
              <a:rPr lang="zh-CN" altLang="zh-CN" dirty="0"/>
              <a:t>本表一式三份，项目监理机构、建设单位、施工单位各一份</a:t>
            </a:r>
          </a:p>
        </p:txBody>
      </p:sp>
      <p:cxnSp>
        <p:nvCxnSpPr>
          <p:cNvPr id="20" name="直接连接符 19"/>
          <p:cNvCxnSpPr/>
          <p:nvPr/>
        </p:nvCxnSpPr>
        <p:spPr>
          <a:xfrm>
            <a:off x="9110942" y="2589467"/>
            <a:ext cx="2228135" cy="52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777909" y="730913"/>
            <a:ext cx="1665033" cy="430887"/>
          </a:xfrm>
          <a:prstGeom prst="rect">
            <a:avLst/>
          </a:prstGeom>
          <a:noFill/>
        </p:spPr>
        <p:txBody>
          <a:bodyPr wrap="square" rtlCol="0">
            <a:spAutoFit/>
          </a:bodyPr>
          <a:lstStyle/>
          <a:p>
            <a:r>
              <a:rPr lang="zh-CN" altLang="en-US" sz="2200" b="1" dirty="0" smtClean="0">
                <a:latin typeface="宋体" panose="02010600030101010101" pitchFamily="2" charset="-122"/>
                <a:cs typeface="Times New Roman" panose="02020603050405020304" pitchFamily="18" charset="0"/>
              </a:rPr>
              <a:t>工程名称：</a:t>
            </a:r>
            <a:endParaRPr lang="zh-CN" altLang="en-US" sz="2200" dirty="0"/>
          </a:p>
        </p:txBody>
      </p:sp>
      <p:sp>
        <p:nvSpPr>
          <p:cNvPr id="23" name="文本框 22"/>
          <p:cNvSpPr txBox="1"/>
          <p:nvPr/>
        </p:nvSpPr>
        <p:spPr>
          <a:xfrm>
            <a:off x="8500717" y="725031"/>
            <a:ext cx="921221" cy="430887"/>
          </a:xfrm>
          <a:prstGeom prst="rect">
            <a:avLst/>
          </a:prstGeom>
          <a:noFill/>
        </p:spPr>
        <p:txBody>
          <a:bodyPr wrap="square" rtlCol="0">
            <a:spAutoFit/>
          </a:bodyPr>
          <a:lstStyle/>
          <a:p>
            <a:r>
              <a:rPr lang="zh-CN" altLang="en-US" sz="2200" b="1" dirty="0" smtClean="0">
                <a:latin typeface="宋体" panose="02010600030101010101" pitchFamily="2" charset="-122"/>
                <a:cs typeface="Times New Roman" panose="02020603050405020304" pitchFamily="18" charset="0"/>
              </a:rPr>
              <a:t>编号：</a:t>
            </a:r>
            <a:endParaRPr lang="zh-CN" altLang="en-US" sz="2200" dirty="0"/>
          </a:p>
        </p:txBody>
      </p:sp>
      <p:sp>
        <p:nvSpPr>
          <p:cNvPr id="24" name="文本框 23"/>
          <p:cNvSpPr txBox="1"/>
          <p:nvPr/>
        </p:nvSpPr>
        <p:spPr>
          <a:xfrm>
            <a:off x="3161287" y="392686"/>
            <a:ext cx="5796630" cy="461665"/>
          </a:xfrm>
          <a:prstGeom prst="rect">
            <a:avLst/>
          </a:prstGeom>
          <a:noFill/>
        </p:spPr>
        <p:txBody>
          <a:bodyPr wrap="square" rtlCol="0">
            <a:spAutoFit/>
          </a:bodyPr>
          <a:lstStyle/>
          <a:p>
            <a:r>
              <a:rPr lang="zh-CN" altLang="zh-CN" sz="2400" b="1" dirty="0"/>
              <a:t>施工组织设计或（专项）施工方案报审表</a:t>
            </a:r>
            <a:endParaRPr lang="zh-CN" altLang="zh-CN" sz="2400" dirty="0"/>
          </a:p>
        </p:txBody>
      </p:sp>
      <p:sp>
        <p:nvSpPr>
          <p:cNvPr id="25" name="文本框 24"/>
          <p:cNvSpPr txBox="1"/>
          <p:nvPr/>
        </p:nvSpPr>
        <p:spPr>
          <a:xfrm>
            <a:off x="732359" y="22679"/>
            <a:ext cx="6058551" cy="707886"/>
          </a:xfrm>
          <a:prstGeom prst="rect">
            <a:avLst/>
          </a:prstGeom>
          <a:noFill/>
        </p:spPr>
        <p:txBody>
          <a:bodyPr wrap="square" rtlCol="0">
            <a:spAutoFit/>
          </a:bodyPr>
          <a:lstStyle/>
          <a:p>
            <a:r>
              <a:rPr lang="zh-CN" altLang="en-US" sz="2000" dirty="0" smtClean="0">
                <a:latin typeface="+mn-ea"/>
                <a:hlinkClick r:id="rId2" action="ppaction://hlinksldjump"/>
              </a:rPr>
              <a:t>表</a:t>
            </a:r>
            <a:r>
              <a:rPr lang="en-US" altLang="zh-CN" sz="2000" dirty="0" smtClean="0">
                <a:latin typeface="+mn-ea"/>
                <a:hlinkClick r:id="rId2" action="ppaction://hlinksldjump"/>
              </a:rPr>
              <a:t>B.0.1 </a:t>
            </a:r>
            <a:r>
              <a:rPr lang="zh-CN" altLang="zh-CN" sz="2000" dirty="0" smtClean="0">
                <a:latin typeface="+mn-ea"/>
                <a:hlinkClick r:id="rId2" action="ppaction://hlinksldjump"/>
              </a:rPr>
              <a:t>施工组织设计</a:t>
            </a:r>
            <a:r>
              <a:rPr lang="zh-CN" altLang="zh-CN" sz="2000" dirty="0">
                <a:latin typeface="+mn-ea"/>
                <a:hlinkClick r:id="rId2" action="ppaction://hlinksldjump"/>
              </a:rPr>
              <a:t>或（专项）施工方案报审表</a:t>
            </a:r>
            <a:endParaRPr lang="zh-CN" altLang="zh-CN" sz="2000" dirty="0">
              <a:latin typeface="+mn-ea"/>
            </a:endParaRPr>
          </a:p>
          <a:p>
            <a:endParaRPr lang="zh-CN" altLang="en-US" sz="2000" dirty="0">
              <a:latin typeface="+mn-ea"/>
            </a:endParaRPr>
          </a:p>
        </p:txBody>
      </p:sp>
      <p:cxnSp>
        <p:nvCxnSpPr>
          <p:cNvPr id="3" name="直接连接符 2"/>
          <p:cNvCxnSpPr/>
          <p:nvPr/>
        </p:nvCxnSpPr>
        <p:spPr>
          <a:xfrm flipV="1">
            <a:off x="1171128" y="1331156"/>
            <a:ext cx="3953021" cy="140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1771836" y="1030573"/>
            <a:ext cx="1694695" cy="369332"/>
          </a:xfrm>
          <a:prstGeom prst="rect">
            <a:avLst/>
          </a:prstGeom>
          <a:noFill/>
        </p:spPr>
        <p:txBody>
          <a:bodyPr wrap="none" rtlCol="0">
            <a:spAutoFit/>
          </a:bodyPr>
          <a:lstStyle/>
          <a:p>
            <a:r>
              <a:rPr lang="en-US" altLang="zh-CN" dirty="0" smtClean="0"/>
              <a:t>(</a:t>
            </a:r>
            <a:r>
              <a:rPr lang="zh-CN" altLang="en-US" dirty="0" smtClean="0"/>
              <a:t>项目监理机构</a:t>
            </a:r>
            <a:r>
              <a:rPr lang="en-US" altLang="zh-CN" dirty="0" smtClean="0"/>
              <a:t>)</a:t>
            </a:r>
            <a:endParaRPr lang="zh-CN" altLang="en-US" dirty="0"/>
          </a:p>
        </p:txBody>
      </p:sp>
      <p:cxnSp>
        <p:nvCxnSpPr>
          <p:cNvPr id="15" name="直接连接符 14"/>
          <p:cNvCxnSpPr/>
          <p:nvPr/>
        </p:nvCxnSpPr>
        <p:spPr>
          <a:xfrm>
            <a:off x="9553429" y="3610580"/>
            <a:ext cx="178785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9587550" y="4843847"/>
            <a:ext cx="178785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9652949" y="6135730"/>
            <a:ext cx="178785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759656" y="2883877"/>
            <a:ext cx="10681148" cy="2813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759656" y="3911127"/>
            <a:ext cx="10681148" cy="4115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759656" y="5160498"/>
            <a:ext cx="10663310" cy="5861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1753998" y="1855741"/>
            <a:ext cx="1917866" cy="392981"/>
          </a:xfrm>
          <a:prstGeom prst="rect">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16200000" scaled="1"/>
            <a:tileRect/>
          </a:gradFill>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r>
              <a:rPr lang="en-US" altLang="zh-CN" sz="2000" kern="100" dirty="0">
                <a:solidFill>
                  <a:schemeClr val="accent6">
                    <a:lumMod val="50000"/>
                  </a:schemeClr>
                </a:solidFill>
                <a:latin typeface="Wingdings 2" panose="05020102010507070707" pitchFamily="18" charset="2"/>
                <a:cs typeface="Times New Roman" panose="02020603050405020304" pitchFamily="18" charset="0"/>
              </a:rPr>
              <a:t>R</a:t>
            </a:r>
            <a:r>
              <a:rPr lang="zh-CN" altLang="zh-CN" kern="100" dirty="0">
                <a:solidFill>
                  <a:schemeClr val="accent6">
                    <a:lumMod val="50000"/>
                  </a:schemeClr>
                </a:solidFill>
                <a:cs typeface="Times New Roman" panose="02020603050405020304" pitchFamily="18" charset="0"/>
              </a:rPr>
              <a:t>施工组织设计</a:t>
            </a:r>
            <a:endParaRPr lang="zh-CN" altLang="en-US" dirty="0">
              <a:solidFill>
                <a:schemeClr val="accent6">
                  <a:lumMod val="50000"/>
                </a:schemeClr>
              </a:solidFill>
            </a:endParaRPr>
          </a:p>
        </p:txBody>
      </p:sp>
      <p:sp>
        <p:nvSpPr>
          <p:cNvPr id="33" name="矩形 32"/>
          <p:cNvSpPr/>
          <p:nvPr/>
        </p:nvSpPr>
        <p:spPr>
          <a:xfrm>
            <a:off x="899651" y="3237041"/>
            <a:ext cx="10475754" cy="2568523"/>
          </a:xfrm>
          <a:prstGeom prst="rect">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16200000" scaled="1"/>
            <a:tileRect/>
          </a:gradFill>
          <a:ln>
            <a:solidFill>
              <a:schemeClr val="accent1">
                <a:lumMod val="40000"/>
                <a:lumOff val="60000"/>
              </a:schemeClr>
            </a:solidFill>
          </a:ln>
        </p:spPr>
        <p:style>
          <a:lnRef idx="2">
            <a:schemeClr val="dk1"/>
          </a:lnRef>
          <a:fillRef idx="1">
            <a:schemeClr val="lt1"/>
          </a:fillRef>
          <a:effectRef idx="0">
            <a:schemeClr val="dk1"/>
          </a:effectRef>
          <a:fontRef idx="minor">
            <a:schemeClr val="dk1"/>
          </a:fontRef>
        </p:style>
        <p:txBody>
          <a:bodyPr rtlCol="0" anchor="ctr"/>
          <a:lstStyle/>
          <a:p>
            <a:pPr algn="just">
              <a:spcAft>
                <a:spcPts val="0"/>
              </a:spcAft>
            </a:pPr>
            <a:r>
              <a:rPr lang="en-US" altLang="zh-CN" sz="2000" kern="100" dirty="0" smtClean="0">
                <a:solidFill>
                  <a:schemeClr val="accent6">
                    <a:lumMod val="50000"/>
                  </a:schemeClr>
                </a:solidFill>
                <a:latin typeface="Times New Roman" panose="02020603050405020304" pitchFamily="18" charset="0"/>
              </a:rPr>
              <a:t>1</a:t>
            </a:r>
            <a:r>
              <a:rPr lang="zh-CN" altLang="zh-CN" sz="2000" kern="100" dirty="0">
                <a:solidFill>
                  <a:schemeClr val="accent6">
                    <a:lumMod val="50000"/>
                  </a:schemeClr>
                </a:solidFill>
                <a:latin typeface="Times New Roman" panose="02020603050405020304" pitchFamily="18" charset="0"/>
              </a:rPr>
              <a:t>．编审程序符合相关规定；</a:t>
            </a:r>
          </a:p>
          <a:p>
            <a:pPr algn="just"/>
            <a:r>
              <a:rPr lang="en-US" altLang="zh-CN" sz="2000" kern="100" dirty="0" smtClean="0">
                <a:solidFill>
                  <a:schemeClr val="accent6">
                    <a:lumMod val="50000"/>
                  </a:schemeClr>
                </a:solidFill>
                <a:latin typeface="Times New Roman" panose="02020603050405020304" pitchFamily="18" charset="0"/>
              </a:rPr>
              <a:t>2</a:t>
            </a:r>
            <a:r>
              <a:rPr lang="zh-CN" altLang="zh-CN" sz="2000" kern="100" dirty="0">
                <a:solidFill>
                  <a:schemeClr val="accent6">
                    <a:lumMod val="50000"/>
                  </a:schemeClr>
                </a:solidFill>
                <a:latin typeface="Times New Roman" panose="02020603050405020304" pitchFamily="18" charset="0"/>
              </a:rPr>
              <a:t>．本施工组织设计编制内容能够满足本工程施工质量目标、进度目标、安全生产和文明施工目标均满足施工合同要求</a:t>
            </a:r>
            <a:r>
              <a:rPr lang="zh-CN" altLang="zh-CN" sz="2000" kern="100" dirty="0" smtClean="0">
                <a:solidFill>
                  <a:schemeClr val="accent6">
                    <a:lumMod val="50000"/>
                  </a:schemeClr>
                </a:solidFill>
                <a:latin typeface="Times New Roman" panose="02020603050405020304" pitchFamily="18" charset="0"/>
              </a:rPr>
              <a:t>；</a:t>
            </a:r>
          </a:p>
          <a:p>
            <a:pPr algn="just"/>
            <a:r>
              <a:rPr lang="en-US" altLang="zh-CN" sz="2000" kern="100" dirty="0" smtClean="0">
                <a:solidFill>
                  <a:schemeClr val="accent6">
                    <a:lumMod val="50000"/>
                  </a:schemeClr>
                </a:solidFill>
                <a:latin typeface="Times New Roman" panose="02020603050405020304" pitchFamily="18" charset="0"/>
              </a:rPr>
              <a:t>3</a:t>
            </a:r>
            <a:r>
              <a:rPr lang="zh-CN" altLang="zh-CN" sz="2000" kern="100" dirty="0" smtClean="0">
                <a:solidFill>
                  <a:schemeClr val="accent6">
                    <a:lumMod val="50000"/>
                  </a:schemeClr>
                </a:solidFill>
                <a:latin typeface="Times New Roman" panose="02020603050405020304" pitchFamily="18" charset="0"/>
              </a:rPr>
              <a:t>．施工平面布置满足工程质量进度要求；</a:t>
            </a:r>
            <a:endParaRPr lang="en-US" altLang="zh-CN" sz="2000" kern="100" dirty="0" smtClean="0">
              <a:solidFill>
                <a:schemeClr val="accent6">
                  <a:lumMod val="50000"/>
                </a:schemeClr>
              </a:solidFill>
              <a:latin typeface="Times New Roman" panose="02020603050405020304" pitchFamily="18" charset="0"/>
            </a:endParaRPr>
          </a:p>
          <a:p>
            <a:pPr algn="just"/>
            <a:r>
              <a:rPr lang="en-US" altLang="zh-CN" sz="2000" kern="100" dirty="0" smtClean="0">
                <a:solidFill>
                  <a:schemeClr val="accent6">
                    <a:lumMod val="50000"/>
                  </a:schemeClr>
                </a:solidFill>
                <a:latin typeface="Times New Roman" panose="02020603050405020304" pitchFamily="18" charset="0"/>
              </a:rPr>
              <a:t>4</a:t>
            </a:r>
            <a:r>
              <a:rPr lang="zh-CN" altLang="zh-CN" sz="2000" kern="100" dirty="0">
                <a:solidFill>
                  <a:schemeClr val="accent6">
                    <a:lumMod val="50000"/>
                  </a:schemeClr>
                </a:solidFill>
                <a:latin typeface="Times New Roman" panose="02020603050405020304" pitchFamily="18" charset="0"/>
              </a:rPr>
              <a:t>．施工进度、施工方案及工程质量保证措施可行；</a:t>
            </a:r>
          </a:p>
          <a:p>
            <a:pPr algn="just"/>
            <a:r>
              <a:rPr lang="en-US" altLang="zh-CN" sz="2000" kern="100" dirty="0" smtClean="0">
                <a:solidFill>
                  <a:schemeClr val="accent6">
                    <a:lumMod val="50000"/>
                  </a:schemeClr>
                </a:solidFill>
                <a:latin typeface="Times New Roman" panose="02020603050405020304" pitchFamily="18" charset="0"/>
              </a:rPr>
              <a:t>5</a:t>
            </a:r>
            <a:r>
              <a:rPr lang="zh-CN" altLang="zh-CN" sz="2000" kern="100" dirty="0">
                <a:solidFill>
                  <a:schemeClr val="accent6">
                    <a:lumMod val="50000"/>
                  </a:schemeClr>
                </a:solidFill>
                <a:latin typeface="Times New Roman" panose="02020603050405020304" pitchFamily="18" charset="0"/>
              </a:rPr>
              <a:t>．资金、劳动力、材料、设备等资源供应计划与进度计划基本衔接；</a:t>
            </a:r>
          </a:p>
          <a:p>
            <a:pPr algn="just"/>
            <a:r>
              <a:rPr lang="en-US" altLang="zh-CN" sz="2000" kern="100" dirty="0" smtClean="0">
                <a:solidFill>
                  <a:schemeClr val="accent6">
                    <a:lumMod val="50000"/>
                  </a:schemeClr>
                </a:solidFill>
                <a:latin typeface="Times New Roman" panose="02020603050405020304" pitchFamily="18" charset="0"/>
              </a:rPr>
              <a:t>6</a:t>
            </a:r>
            <a:r>
              <a:rPr lang="zh-CN" altLang="zh-CN" sz="2000" kern="100" dirty="0">
                <a:solidFill>
                  <a:schemeClr val="accent6">
                    <a:lumMod val="50000"/>
                  </a:schemeClr>
                </a:solidFill>
                <a:latin typeface="Times New Roman" panose="02020603050405020304" pitchFamily="18" charset="0"/>
              </a:rPr>
              <a:t>．安全生产保障体系及采用的技术措施基本符合相关标准要求。</a:t>
            </a:r>
          </a:p>
        </p:txBody>
      </p:sp>
      <p:sp>
        <p:nvSpPr>
          <p:cNvPr id="34" name="矩形 33"/>
          <p:cNvSpPr/>
          <p:nvPr/>
        </p:nvSpPr>
        <p:spPr>
          <a:xfrm>
            <a:off x="3671864" y="1831161"/>
            <a:ext cx="2786195" cy="410392"/>
          </a:xfrm>
          <a:prstGeom prst="rect">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16200000" scaled="1"/>
            <a:tileRect/>
          </a:gradFill>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indent="533400" algn="just">
              <a:lnSpc>
                <a:spcPct val="150000"/>
              </a:lnSpc>
              <a:spcAft>
                <a:spcPts val="0"/>
              </a:spcAft>
            </a:pPr>
            <a:r>
              <a:rPr lang="en-US" altLang="zh-CN" sz="2400" kern="100" dirty="0">
                <a:solidFill>
                  <a:schemeClr val="accent6">
                    <a:lumMod val="50000"/>
                  </a:schemeClr>
                </a:solidFill>
                <a:latin typeface="Wingdings 2" panose="05020102010507070707" pitchFamily="18" charset="2"/>
              </a:rPr>
              <a:t>R</a:t>
            </a:r>
            <a:r>
              <a:rPr lang="zh-CN" altLang="zh-CN" sz="2000" kern="100" dirty="0">
                <a:solidFill>
                  <a:schemeClr val="accent6">
                    <a:lumMod val="50000"/>
                  </a:schemeClr>
                </a:solidFill>
                <a:latin typeface="Times New Roman" panose="02020603050405020304" pitchFamily="18" charset="0"/>
              </a:rPr>
              <a:t>专项施工方案</a:t>
            </a:r>
          </a:p>
        </p:txBody>
      </p:sp>
      <p:sp>
        <p:nvSpPr>
          <p:cNvPr id="35" name="矩形 34"/>
          <p:cNvSpPr/>
          <p:nvPr/>
        </p:nvSpPr>
        <p:spPr>
          <a:xfrm>
            <a:off x="2119331" y="3004646"/>
            <a:ext cx="5891259" cy="756208"/>
          </a:xfrm>
          <a:prstGeom prst="rect">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16200000" scaled="1"/>
            <a:tileRect/>
          </a:gradFill>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r>
              <a:rPr lang="zh-CN" altLang="zh-CN" sz="2000" dirty="0" smtClean="0">
                <a:solidFill>
                  <a:schemeClr val="accent6">
                    <a:lumMod val="50000"/>
                  </a:schemeClr>
                </a:solidFill>
              </a:rPr>
              <a:t>本</a:t>
            </a:r>
            <a:r>
              <a:rPr lang="zh-CN" altLang="zh-CN" sz="2000" dirty="0">
                <a:solidFill>
                  <a:schemeClr val="accent6">
                    <a:lumMod val="50000"/>
                  </a:schemeClr>
                </a:solidFill>
              </a:rPr>
              <a:t>方案专项施工方案</a:t>
            </a:r>
            <a:r>
              <a:rPr lang="zh-CN" altLang="zh-CN" sz="2000" dirty="0" smtClean="0">
                <a:solidFill>
                  <a:schemeClr val="accent6">
                    <a:lumMod val="50000"/>
                  </a:schemeClr>
                </a:solidFill>
              </a:rPr>
              <a:t>于</a:t>
            </a:r>
            <a:r>
              <a:rPr lang="en-US" altLang="zh-CN" sz="2000" dirty="0" smtClean="0">
                <a:solidFill>
                  <a:schemeClr val="accent6">
                    <a:lumMod val="50000"/>
                  </a:schemeClr>
                </a:solidFill>
              </a:rPr>
              <a:t>X</a:t>
            </a:r>
            <a:r>
              <a:rPr lang="zh-CN" altLang="zh-CN" sz="2000" dirty="0" smtClean="0">
                <a:solidFill>
                  <a:schemeClr val="accent6">
                    <a:lumMod val="50000"/>
                  </a:schemeClr>
                </a:solidFill>
              </a:rPr>
              <a:t>月</a:t>
            </a:r>
            <a:r>
              <a:rPr lang="zh-CN" altLang="en-US" sz="2000" dirty="0">
                <a:solidFill>
                  <a:schemeClr val="accent6">
                    <a:lumMod val="50000"/>
                  </a:schemeClr>
                </a:solidFill>
              </a:rPr>
              <a:t>Ｘ</a:t>
            </a:r>
            <a:r>
              <a:rPr lang="zh-CN" altLang="zh-CN" sz="2000" dirty="0" smtClean="0">
                <a:solidFill>
                  <a:schemeClr val="accent6">
                    <a:lumMod val="50000"/>
                  </a:schemeClr>
                </a:solidFill>
              </a:rPr>
              <a:t>日</a:t>
            </a:r>
            <a:r>
              <a:rPr lang="zh-CN" altLang="zh-CN" sz="2000" dirty="0">
                <a:solidFill>
                  <a:schemeClr val="accent6">
                    <a:lumMod val="50000"/>
                  </a:schemeClr>
                </a:solidFill>
              </a:rPr>
              <a:t>通过了专家评审，经审查，本方案已根据专家评审意见进行了修改。</a:t>
            </a:r>
          </a:p>
        </p:txBody>
      </p:sp>
    </p:spTree>
    <p:extLst>
      <p:ext uri="{BB962C8B-B14F-4D97-AF65-F5344CB8AC3E}">
        <p14:creationId xmlns:p14="http://schemas.microsoft.com/office/powerpoint/2010/main" val="41040182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fade">
                                      <p:cBhvr>
                                        <p:cTn id="21" dur="1000"/>
                                        <p:tgtEl>
                                          <p:spTgt spid="33"/>
                                        </p:tgtEl>
                                      </p:cBhvr>
                                    </p:animEffect>
                                    <p:anim calcmode="lin" valueType="num">
                                      <p:cBhvr>
                                        <p:cTn id="22" dur="1000" fill="hold"/>
                                        <p:tgtEl>
                                          <p:spTgt spid="33"/>
                                        </p:tgtEl>
                                        <p:attrNameLst>
                                          <p:attrName>ppt_x</p:attrName>
                                        </p:attrNameLst>
                                      </p:cBhvr>
                                      <p:tavLst>
                                        <p:tav tm="0">
                                          <p:val>
                                            <p:strVal val="#ppt_x"/>
                                          </p:val>
                                        </p:tav>
                                        <p:tav tm="100000">
                                          <p:val>
                                            <p:strVal val="#ppt_x"/>
                                          </p:val>
                                        </p:tav>
                                      </p:tavLst>
                                    </p:anim>
                                    <p:anim calcmode="lin" valueType="num">
                                      <p:cBhvr>
                                        <p:cTn id="23"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xit" presetSubtype="4" fill="hold" grpId="1" nodeType="clickEffect">
                                  <p:stCondLst>
                                    <p:cond delay="0"/>
                                  </p:stCondLst>
                                  <p:childTnLst>
                                    <p:animEffect transition="out" filter="wipe(down)">
                                      <p:cBhvr>
                                        <p:cTn id="27" dur="500"/>
                                        <p:tgtEl>
                                          <p:spTgt spid="5"/>
                                        </p:tgtEl>
                                      </p:cBhvr>
                                    </p:animEffect>
                                    <p:set>
                                      <p:cBhvr>
                                        <p:cTn id="28" dur="1" fill="hold">
                                          <p:stCondLst>
                                            <p:cond delay="499"/>
                                          </p:stCondLst>
                                        </p:cTn>
                                        <p:tgtEl>
                                          <p:spTgt spid="5"/>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22" presetClass="exit" presetSubtype="4" fill="hold" grpId="1" nodeType="clickEffect">
                                  <p:stCondLst>
                                    <p:cond delay="0"/>
                                  </p:stCondLst>
                                  <p:childTnLst>
                                    <p:animEffect transition="out" filter="wipe(down)">
                                      <p:cBhvr>
                                        <p:cTn id="32" dur="500"/>
                                        <p:tgtEl>
                                          <p:spTgt spid="33"/>
                                        </p:tgtEl>
                                      </p:cBhvr>
                                    </p:animEffect>
                                    <p:set>
                                      <p:cBhvr>
                                        <p:cTn id="33" dur="1" fill="hold">
                                          <p:stCondLst>
                                            <p:cond delay="499"/>
                                          </p:stCondLst>
                                        </p:cTn>
                                        <p:tgtEl>
                                          <p:spTgt spid="33"/>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34"/>
                                        </p:tgtEl>
                                        <p:attrNameLst>
                                          <p:attrName>style.visibility</p:attrName>
                                        </p:attrNameLst>
                                      </p:cBhvr>
                                      <p:to>
                                        <p:strVal val="visible"/>
                                      </p:to>
                                    </p:set>
                                    <p:animEffect transition="in" filter="fade">
                                      <p:cBhvr>
                                        <p:cTn id="38" dur="1000"/>
                                        <p:tgtEl>
                                          <p:spTgt spid="34"/>
                                        </p:tgtEl>
                                      </p:cBhvr>
                                    </p:animEffect>
                                    <p:anim calcmode="lin" valueType="num">
                                      <p:cBhvr>
                                        <p:cTn id="39" dur="1000" fill="hold"/>
                                        <p:tgtEl>
                                          <p:spTgt spid="34"/>
                                        </p:tgtEl>
                                        <p:attrNameLst>
                                          <p:attrName>ppt_x</p:attrName>
                                        </p:attrNameLst>
                                      </p:cBhvr>
                                      <p:tavLst>
                                        <p:tav tm="0">
                                          <p:val>
                                            <p:strVal val="#ppt_x"/>
                                          </p:val>
                                        </p:tav>
                                        <p:tav tm="100000">
                                          <p:val>
                                            <p:strVal val="#ppt_x"/>
                                          </p:val>
                                        </p:tav>
                                      </p:tavLst>
                                    </p:anim>
                                    <p:anim calcmode="lin" valueType="num">
                                      <p:cBhvr>
                                        <p:cTn id="40"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fade">
                                      <p:cBhvr>
                                        <p:cTn id="45" dur="1000"/>
                                        <p:tgtEl>
                                          <p:spTgt spid="35"/>
                                        </p:tgtEl>
                                      </p:cBhvr>
                                    </p:animEffect>
                                    <p:anim calcmode="lin" valueType="num">
                                      <p:cBhvr>
                                        <p:cTn id="46" dur="1000" fill="hold"/>
                                        <p:tgtEl>
                                          <p:spTgt spid="35"/>
                                        </p:tgtEl>
                                        <p:attrNameLst>
                                          <p:attrName>ppt_x</p:attrName>
                                        </p:attrNameLst>
                                      </p:cBhvr>
                                      <p:tavLst>
                                        <p:tav tm="0">
                                          <p:val>
                                            <p:strVal val="#ppt_x"/>
                                          </p:val>
                                        </p:tav>
                                        <p:tav tm="100000">
                                          <p:val>
                                            <p:strVal val="#ppt_x"/>
                                          </p:val>
                                        </p:tav>
                                      </p:tavLst>
                                    </p:anim>
                                    <p:anim calcmode="lin" valueType="num">
                                      <p:cBhvr>
                                        <p:cTn id="47"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1" nodeType="clickEffect">
                                  <p:stCondLst>
                                    <p:cond delay="0"/>
                                  </p:stCondLst>
                                  <p:childTnLst>
                                    <p:animEffect transition="out" filter="wipe(down)">
                                      <p:cBhvr>
                                        <p:cTn id="51" dur="500"/>
                                        <p:tgtEl>
                                          <p:spTgt spid="34"/>
                                        </p:tgtEl>
                                      </p:cBhvr>
                                    </p:animEffect>
                                    <p:set>
                                      <p:cBhvr>
                                        <p:cTn id="52" dur="1" fill="hold">
                                          <p:stCondLst>
                                            <p:cond delay="499"/>
                                          </p:stCondLst>
                                        </p:cTn>
                                        <p:tgtEl>
                                          <p:spTgt spid="34"/>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2" presetClass="exit" presetSubtype="4" fill="hold" grpId="1" nodeType="clickEffect">
                                  <p:stCondLst>
                                    <p:cond delay="0"/>
                                  </p:stCondLst>
                                  <p:childTnLst>
                                    <p:animEffect transition="out" filter="wipe(down)">
                                      <p:cBhvr>
                                        <p:cTn id="56" dur="500"/>
                                        <p:tgtEl>
                                          <p:spTgt spid="35"/>
                                        </p:tgtEl>
                                      </p:cBhvr>
                                    </p:animEffect>
                                    <p:set>
                                      <p:cBhvr>
                                        <p:cTn id="57" dur="1" fill="hold">
                                          <p:stCondLst>
                                            <p:cond delay="499"/>
                                          </p:stCondLst>
                                        </p:cTn>
                                        <p:tgtEl>
                                          <p:spTgt spid="3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5" grpId="1" animBg="1"/>
      <p:bldP spid="33" grpId="0" animBg="1"/>
      <p:bldP spid="33" grpId="1" animBg="1"/>
      <p:bldP spid="34" grpId="0" animBg="1"/>
      <p:bldP spid="34" grpId="1" animBg="1"/>
      <p:bldP spid="35" grpId="0" animBg="1"/>
      <p:bldP spid="35"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759656" y="1082937"/>
            <a:ext cx="10663310" cy="5170646"/>
          </a:xfrm>
          <a:prstGeom prst="rect">
            <a:avLst/>
          </a:prstGeom>
          <a:noFill/>
          <a:ln>
            <a:solidFill>
              <a:schemeClr val="tx1"/>
            </a:solidFill>
          </a:ln>
        </p:spPr>
        <p:txBody>
          <a:bodyPr wrap="square" rtlCol="0">
            <a:spAutoFit/>
          </a:bodyPr>
          <a:lstStyle/>
          <a:p>
            <a:pPr algn="just">
              <a:lnSpc>
                <a:spcPts val="2000"/>
              </a:lnSpc>
              <a:spcBef>
                <a:spcPts val="1200"/>
              </a:spcBef>
              <a:spcAft>
                <a:spcPts val="0"/>
              </a:spcAft>
            </a:pPr>
            <a:r>
              <a:rPr lang="zh-CN" altLang="zh-CN" sz="2000" kern="100" dirty="0" smtClean="0">
                <a:effectLst/>
                <a:latin typeface="+mn-ea"/>
              </a:rPr>
              <a:t>致：</a:t>
            </a:r>
            <a:r>
              <a:rPr lang="en-US" altLang="zh-CN" sz="2000" u="sng" kern="100" dirty="0" smtClean="0">
                <a:effectLst/>
                <a:latin typeface="+mn-ea"/>
              </a:rPr>
              <a:t>                                  </a:t>
            </a:r>
          </a:p>
          <a:p>
            <a:pPr algn="just">
              <a:lnSpc>
                <a:spcPts val="2000"/>
              </a:lnSpc>
              <a:spcBef>
                <a:spcPts val="1200"/>
              </a:spcBef>
              <a:spcAft>
                <a:spcPts val="0"/>
              </a:spcAft>
            </a:pPr>
            <a:r>
              <a:rPr lang="en-US" altLang="zh-CN" sz="2000" u="sng" kern="100" dirty="0" smtClean="0">
                <a:effectLst/>
                <a:latin typeface="+mn-ea"/>
              </a:rPr>
              <a:t>                </a:t>
            </a:r>
          </a:p>
          <a:p>
            <a:pPr algn="just">
              <a:lnSpc>
                <a:spcPts val="2000"/>
              </a:lnSpc>
              <a:spcBef>
                <a:spcPts val="1200"/>
              </a:spcBef>
              <a:spcAft>
                <a:spcPts val="0"/>
              </a:spcAft>
            </a:pPr>
            <a:r>
              <a:rPr lang="en-US" altLang="zh-CN" sz="2000" dirty="0" smtClean="0"/>
              <a:t>        </a:t>
            </a:r>
            <a:r>
              <a:rPr lang="zh-CN" altLang="zh-CN" sz="2000" dirty="0" smtClean="0"/>
              <a:t>我方承担的</a:t>
            </a:r>
            <a:r>
              <a:rPr lang="en-US" altLang="zh-CN" sz="2000" u="sng" dirty="0" smtClean="0"/>
              <a:t>                    </a:t>
            </a:r>
            <a:r>
              <a:rPr lang="zh-CN" altLang="en-US" sz="2000" u="sng" dirty="0" smtClean="0"/>
              <a:t>　　　　</a:t>
            </a:r>
            <a:r>
              <a:rPr lang="en-US" altLang="zh-CN" sz="2000" u="sng" dirty="0" smtClean="0"/>
              <a:t>      </a:t>
            </a:r>
            <a:r>
              <a:rPr lang="zh-CN" altLang="zh-CN" sz="2000" dirty="0" smtClean="0"/>
              <a:t>工程，已完成相关准备工作，具备了开工条件，特申请于</a:t>
            </a:r>
            <a:r>
              <a:rPr lang="en-US" altLang="zh-CN" sz="2000" u="sng" dirty="0" smtClean="0"/>
              <a:t>         </a:t>
            </a:r>
            <a:r>
              <a:rPr lang="zh-CN" altLang="zh-CN" sz="2000" dirty="0" smtClean="0"/>
              <a:t>年</a:t>
            </a:r>
            <a:r>
              <a:rPr lang="en-US" altLang="zh-CN" sz="2000" u="sng" dirty="0" smtClean="0"/>
              <a:t>        </a:t>
            </a:r>
            <a:r>
              <a:rPr lang="zh-CN" altLang="zh-CN" sz="2000" dirty="0" smtClean="0"/>
              <a:t>月</a:t>
            </a:r>
            <a:r>
              <a:rPr lang="en-US" altLang="zh-CN" sz="2000" u="sng" dirty="0" smtClean="0"/>
              <a:t>          </a:t>
            </a:r>
            <a:r>
              <a:rPr lang="zh-CN" altLang="zh-CN" sz="2000" dirty="0" smtClean="0"/>
              <a:t>日开工，请予以审批</a:t>
            </a:r>
            <a:r>
              <a:rPr lang="zh-CN" altLang="en-US" sz="2000" dirty="0" smtClean="0"/>
              <a:t>。</a:t>
            </a:r>
            <a:endParaRPr lang="en-US" altLang="zh-CN" sz="2000" dirty="0" smtClean="0"/>
          </a:p>
          <a:p>
            <a:pPr algn="just">
              <a:lnSpc>
                <a:spcPts val="2000"/>
              </a:lnSpc>
              <a:spcBef>
                <a:spcPts val="1200"/>
              </a:spcBef>
              <a:spcAft>
                <a:spcPts val="0"/>
              </a:spcAft>
            </a:pPr>
            <a:r>
              <a:rPr lang="en-US" altLang="zh-CN" sz="2000" dirty="0" smtClean="0"/>
              <a:t>        </a:t>
            </a:r>
            <a:r>
              <a:rPr lang="zh-CN" altLang="zh-CN" sz="2000" dirty="0" smtClean="0"/>
              <a:t>附件</a:t>
            </a:r>
            <a:r>
              <a:rPr lang="zh-CN" altLang="zh-CN" sz="2000" dirty="0"/>
              <a:t>：证明文件资料</a:t>
            </a:r>
            <a:endParaRPr lang="zh-CN" altLang="zh-CN" sz="2000" kern="100" dirty="0" smtClean="0">
              <a:effectLst/>
              <a:latin typeface="+mn-ea"/>
            </a:endParaRPr>
          </a:p>
          <a:p>
            <a:pPr>
              <a:lnSpc>
                <a:spcPts val="2000"/>
              </a:lnSpc>
            </a:pPr>
            <a:r>
              <a:rPr lang="zh-CN" altLang="en-US" sz="2000" kern="100" dirty="0" smtClean="0">
                <a:latin typeface="+mn-ea"/>
              </a:rPr>
              <a:t>                                                施工单位（</a:t>
            </a:r>
            <a:r>
              <a:rPr lang="zh-CN" altLang="en-US" sz="2000" kern="100" dirty="0">
                <a:latin typeface="+mn-ea"/>
              </a:rPr>
              <a:t>盖章</a:t>
            </a:r>
            <a:r>
              <a:rPr lang="zh-CN" altLang="en-US" sz="2000" kern="100" dirty="0" smtClean="0">
                <a:latin typeface="+mn-ea"/>
              </a:rPr>
              <a:t>）</a:t>
            </a:r>
            <a:endParaRPr lang="en-US" altLang="zh-CN" sz="2000" kern="100" dirty="0" smtClean="0">
              <a:latin typeface="+mn-ea"/>
            </a:endParaRPr>
          </a:p>
          <a:p>
            <a:pPr>
              <a:lnSpc>
                <a:spcPts val="2000"/>
              </a:lnSpc>
            </a:pPr>
            <a:r>
              <a:rPr lang="zh-CN" altLang="en-US" sz="2000" kern="100" dirty="0" smtClean="0">
                <a:latin typeface="+mn-ea"/>
              </a:rPr>
              <a:t>                                                项目</a:t>
            </a:r>
            <a:r>
              <a:rPr lang="zh-CN" altLang="en-US" sz="2000" kern="100" dirty="0">
                <a:latin typeface="+mn-ea"/>
              </a:rPr>
              <a:t>经理（签字）</a:t>
            </a:r>
            <a:endParaRPr lang="en-US" altLang="zh-CN" sz="2000" kern="100" dirty="0">
              <a:latin typeface="+mn-ea"/>
            </a:endParaRPr>
          </a:p>
          <a:p>
            <a:pPr>
              <a:lnSpc>
                <a:spcPts val="2000"/>
              </a:lnSpc>
            </a:pPr>
            <a:r>
              <a:rPr lang="zh-CN" altLang="en-US" sz="2000" kern="100" dirty="0">
                <a:latin typeface="+mn-ea"/>
              </a:rPr>
              <a:t> </a:t>
            </a:r>
            <a:r>
              <a:rPr lang="zh-CN" altLang="en-US" sz="2000" kern="100" dirty="0" smtClean="0">
                <a:latin typeface="+mn-ea"/>
              </a:rPr>
              <a:t>                                                                 年    </a:t>
            </a:r>
            <a:r>
              <a:rPr lang="zh-CN" altLang="en-US" sz="2000" kern="100" dirty="0">
                <a:latin typeface="+mn-ea"/>
              </a:rPr>
              <a:t>月 </a:t>
            </a:r>
            <a:r>
              <a:rPr lang="zh-CN" altLang="en-US" sz="2000" kern="100" dirty="0" smtClean="0">
                <a:latin typeface="+mn-ea"/>
              </a:rPr>
              <a:t>   </a:t>
            </a:r>
            <a:r>
              <a:rPr lang="zh-CN" altLang="en-US" sz="2000" kern="100" dirty="0">
                <a:latin typeface="+mn-ea"/>
              </a:rPr>
              <a:t>日</a:t>
            </a:r>
            <a:endParaRPr lang="en-US" altLang="zh-CN" sz="2000" kern="100" dirty="0" smtClean="0">
              <a:latin typeface="+mn-ea"/>
            </a:endParaRPr>
          </a:p>
          <a:p>
            <a:pPr>
              <a:lnSpc>
                <a:spcPts val="2000"/>
              </a:lnSpc>
              <a:spcAft>
                <a:spcPts val="0"/>
              </a:spcAft>
            </a:pPr>
            <a:r>
              <a:rPr lang="zh-CN" altLang="en-US" sz="2000" kern="100" dirty="0" smtClean="0">
                <a:effectLst/>
                <a:latin typeface="+mn-ea"/>
              </a:rPr>
              <a:t>审核意见：</a:t>
            </a:r>
            <a:endParaRPr lang="en-US" altLang="zh-CN" sz="2000" kern="100" dirty="0" smtClean="0">
              <a:effectLst/>
              <a:latin typeface="+mn-ea"/>
            </a:endParaRPr>
          </a:p>
          <a:p>
            <a:pPr>
              <a:lnSpc>
                <a:spcPts val="2000"/>
              </a:lnSpc>
              <a:spcAft>
                <a:spcPts val="0"/>
              </a:spcAft>
            </a:pPr>
            <a:endParaRPr lang="en-US" altLang="zh-CN" sz="2000" kern="100" dirty="0" smtClean="0">
              <a:effectLst/>
              <a:latin typeface="+mn-ea"/>
            </a:endParaRPr>
          </a:p>
          <a:p>
            <a:pPr>
              <a:lnSpc>
                <a:spcPts val="2000"/>
              </a:lnSpc>
            </a:pPr>
            <a:r>
              <a:rPr lang="en-US" altLang="zh-CN" sz="2000" dirty="0" smtClean="0"/>
              <a:t>                                                                                     </a:t>
            </a:r>
            <a:r>
              <a:rPr lang="zh-CN" altLang="en-US" sz="2000" dirty="0" smtClean="0"/>
              <a:t>　　　　　</a:t>
            </a:r>
            <a:r>
              <a:rPr lang="zh-CN" altLang="zh-CN" sz="2000" dirty="0" smtClean="0"/>
              <a:t>项目</a:t>
            </a:r>
            <a:r>
              <a:rPr lang="zh-CN" altLang="zh-CN" sz="2000" dirty="0"/>
              <a:t>监理机构 （盖章）</a:t>
            </a:r>
          </a:p>
          <a:p>
            <a:pPr>
              <a:lnSpc>
                <a:spcPts val="2000"/>
              </a:lnSpc>
            </a:pPr>
            <a:r>
              <a:rPr lang="en-US" altLang="zh-CN" sz="2000" dirty="0"/>
              <a:t>                                                </a:t>
            </a:r>
            <a:r>
              <a:rPr lang="en-US" altLang="zh-CN" sz="2000" dirty="0" smtClean="0"/>
              <a:t>                       </a:t>
            </a:r>
            <a:r>
              <a:rPr lang="zh-CN" altLang="en-US" sz="2000" dirty="0" smtClean="0"/>
              <a:t>　　　</a:t>
            </a:r>
            <a:r>
              <a:rPr lang="en-US" altLang="zh-CN" sz="2000" dirty="0" smtClean="0"/>
              <a:t>  </a:t>
            </a:r>
            <a:r>
              <a:rPr lang="zh-CN" altLang="zh-CN" sz="2000" dirty="0" smtClean="0"/>
              <a:t>总</a:t>
            </a:r>
            <a:r>
              <a:rPr lang="zh-CN" altLang="zh-CN" sz="2000" dirty="0"/>
              <a:t>监理工程师（签字盖执业印章）</a:t>
            </a:r>
            <a:endParaRPr lang="en-US" altLang="zh-CN" sz="2000" kern="100" dirty="0" smtClean="0">
              <a:effectLst/>
              <a:latin typeface="+mn-ea"/>
            </a:endParaRPr>
          </a:p>
          <a:p>
            <a:pPr algn="r">
              <a:lnSpc>
                <a:spcPts val="2000"/>
              </a:lnSpc>
              <a:spcAft>
                <a:spcPts val="0"/>
              </a:spcAft>
            </a:pPr>
            <a:r>
              <a:rPr lang="en-US" altLang="zh-CN" sz="2000" kern="100" baseline="0" dirty="0" smtClean="0">
                <a:effectLst/>
                <a:latin typeface="+mn-ea"/>
              </a:rPr>
              <a:t>                                  </a:t>
            </a:r>
            <a:r>
              <a:rPr lang="zh-CN" altLang="zh-CN" sz="2000" kern="100" dirty="0" smtClean="0">
                <a:effectLst/>
                <a:latin typeface="+mn-ea"/>
              </a:rPr>
              <a:t>年</a:t>
            </a:r>
            <a:r>
              <a:rPr lang="en-US" altLang="zh-CN" sz="2000" kern="100" dirty="0" smtClean="0">
                <a:effectLst/>
                <a:latin typeface="+mn-ea"/>
              </a:rPr>
              <a:t>     </a:t>
            </a:r>
            <a:r>
              <a:rPr lang="zh-CN" altLang="zh-CN" sz="2000" kern="100" dirty="0" smtClean="0">
                <a:effectLst/>
                <a:latin typeface="+mn-ea"/>
              </a:rPr>
              <a:t>月</a:t>
            </a:r>
            <a:r>
              <a:rPr lang="en-US" altLang="zh-CN" sz="2000" kern="100" dirty="0" smtClean="0">
                <a:effectLst/>
                <a:latin typeface="+mn-ea"/>
              </a:rPr>
              <a:t>     </a:t>
            </a:r>
            <a:r>
              <a:rPr lang="zh-CN" altLang="zh-CN" sz="2000" kern="100" dirty="0" smtClean="0">
                <a:effectLst/>
                <a:latin typeface="+mn-ea"/>
              </a:rPr>
              <a:t>日</a:t>
            </a:r>
            <a:endParaRPr lang="en-US" altLang="zh-CN" sz="2000" kern="100" dirty="0" smtClean="0">
              <a:effectLst/>
              <a:latin typeface="+mn-ea"/>
            </a:endParaRPr>
          </a:p>
          <a:p>
            <a:pPr>
              <a:lnSpc>
                <a:spcPts val="2000"/>
              </a:lnSpc>
              <a:spcAft>
                <a:spcPts val="0"/>
              </a:spcAft>
            </a:pPr>
            <a:r>
              <a:rPr lang="zh-CN" altLang="en-US" sz="2000" kern="100" dirty="0">
                <a:latin typeface="+mn-ea"/>
              </a:rPr>
              <a:t>审批</a:t>
            </a:r>
            <a:r>
              <a:rPr lang="zh-CN" altLang="en-US" sz="2000" kern="100" dirty="0" smtClean="0">
                <a:latin typeface="+mn-ea"/>
              </a:rPr>
              <a:t>意见</a:t>
            </a:r>
            <a:r>
              <a:rPr lang="en-US" altLang="zh-CN" sz="2000" kern="100" dirty="0">
                <a:latin typeface="+mn-ea"/>
              </a:rPr>
              <a:t>:</a:t>
            </a:r>
            <a:r>
              <a:rPr lang="en-US" altLang="zh-CN" sz="2000" kern="100" dirty="0" smtClean="0">
                <a:effectLst/>
                <a:latin typeface="+mn-ea"/>
              </a:rPr>
              <a:t>  </a:t>
            </a:r>
          </a:p>
          <a:p>
            <a:pPr>
              <a:lnSpc>
                <a:spcPts val="2000"/>
              </a:lnSpc>
              <a:spcAft>
                <a:spcPts val="0"/>
              </a:spcAft>
            </a:pPr>
            <a:r>
              <a:rPr lang="en-US" altLang="zh-CN" sz="2000" kern="100" dirty="0" smtClean="0">
                <a:effectLst/>
                <a:latin typeface="+mn-ea"/>
              </a:rPr>
              <a:t>   </a:t>
            </a:r>
          </a:p>
          <a:p>
            <a:pPr>
              <a:lnSpc>
                <a:spcPts val="2000"/>
              </a:lnSpc>
              <a:spcAft>
                <a:spcPts val="0"/>
              </a:spcAft>
            </a:pPr>
            <a:r>
              <a:rPr lang="zh-CN" altLang="en-US" sz="2000" kern="100" dirty="0" smtClean="0">
                <a:latin typeface="+mn-ea"/>
              </a:rPr>
              <a:t>                                                建设单位 </a:t>
            </a:r>
            <a:r>
              <a:rPr lang="zh-CN" altLang="en-US" sz="2000" kern="100" dirty="0">
                <a:latin typeface="+mn-ea"/>
              </a:rPr>
              <a:t>（盖章）</a:t>
            </a:r>
            <a:r>
              <a:rPr lang="en-US" altLang="zh-CN" sz="2000" kern="100" dirty="0" smtClean="0">
                <a:effectLst/>
                <a:latin typeface="+mn-ea"/>
              </a:rPr>
              <a:t>  </a:t>
            </a:r>
          </a:p>
          <a:p>
            <a:pPr>
              <a:lnSpc>
                <a:spcPts val="2000"/>
              </a:lnSpc>
              <a:spcAft>
                <a:spcPts val="0"/>
              </a:spcAft>
            </a:pPr>
            <a:r>
              <a:rPr lang="zh-CN" altLang="en-US" sz="2000" kern="100" dirty="0" smtClean="0">
                <a:latin typeface="+mn-ea"/>
              </a:rPr>
              <a:t>                                              　建设单位</a:t>
            </a:r>
            <a:r>
              <a:rPr lang="zh-CN" altLang="en-US" sz="2000" kern="100" dirty="0">
                <a:latin typeface="+mn-ea"/>
              </a:rPr>
              <a:t>代表（签字） </a:t>
            </a:r>
            <a:r>
              <a:rPr lang="en-US" altLang="zh-CN" sz="2000" kern="100" dirty="0" smtClean="0">
                <a:effectLst/>
                <a:latin typeface="+mn-ea"/>
              </a:rPr>
              <a:t>                 </a:t>
            </a:r>
          </a:p>
          <a:p>
            <a:pPr>
              <a:lnSpc>
                <a:spcPts val="2000"/>
              </a:lnSpc>
              <a:spcAft>
                <a:spcPts val="0"/>
              </a:spcAft>
            </a:pPr>
            <a:r>
              <a:rPr lang="zh-CN" altLang="en-US" sz="2000" kern="100" dirty="0">
                <a:latin typeface="+mn-ea"/>
              </a:rPr>
              <a:t> </a:t>
            </a:r>
            <a:r>
              <a:rPr lang="zh-CN" altLang="en-US" sz="2000" kern="100" dirty="0" smtClean="0">
                <a:latin typeface="+mn-ea"/>
              </a:rPr>
              <a:t>                                                                 年     </a:t>
            </a:r>
            <a:r>
              <a:rPr lang="zh-CN" altLang="en-US" sz="2000" kern="100" dirty="0">
                <a:latin typeface="+mn-ea"/>
              </a:rPr>
              <a:t>月  </a:t>
            </a:r>
            <a:r>
              <a:rPr lang="zh-CN" altLang="en-US" sz="2000" kern="100" dirty="0" smtClean="0">
                <a:latin typeface="+mn-ea"/>
              </a:rPr>
              <a:t>   日</a:t>
            </a:r>
            <a:endParaRPr lang="zh-CN" altLang="zh-CN" sz="2000" kern="100" dirty="0">
              <a:effectLst/>
              <a:latin typeface="+mn-ea"/>
            </a:endParaRPr>
          </a:p>
        </p:txBody>
      </p:sp>
      <p:sp>
        <p:nvSpPr>
          <p:cNvPr id="18" name="文本框 17"/>
          <p:cNvSpPr txBox="1"/>
          <p:nvPr/>
        </p:nvSpPr>
        <p:spPr>
          <a:xfrm>
            <a:off x="721381" y="6267966"/>
            <a:ext cx="8285037" cy="369332"/>
          </a:xfrm>
          <a:prstGeom prst="rect">
            <a:avLst/>
          </a:prstGeom>
          <a:noFill/>
        </p:spPr>
        <p:txBody>
          <a:bodyPr wrap="square" rtlCol="0">
            <a:spAutoFit/>
          </a:bodyPr>
          <a:lstStyle/>
          <a:p>
            <a:r>
              <a:rPr lang="zh-CN" altLang="en-US" dirty="0" smtClean="0">
                <a:latin typeface="宋体" panose="02010600030101010101" pitchFamily="2" charset="-122"/>
                <a:cs typeface="Times New Roman" panose="02020603050405020304" pitchFamily="18" charset="0"/>
              </a:rPr>
              <a:t>注：</a:t>
            </a:r>
            <a:r>
              <a:rPr lang="zh-CN" altLang="zh-CN" dirty="0"/>
              <a:t>本表一式三份，项目监理机构、建设单位、施工单位各一份</a:t>
            </a:r>
          </a:p>
        </p:txBody>
      </p:sp>
      <p:cxnSp>
        <p:nvCxnSpPr>
          <p:cNvPr id="20" name="直接连接符 19"/>
          <p:cNvCxnSpPr/>
          <p:nvPr/>
        </p:nvCxnSpPr>
        <p:spPr>
          <a:xfrm>
            <a:off x="8961327" y="3304653"/>
            <a:ext cx="2228135" cy="52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759656" y="718839"/>
            <a:ext cx="1665033" cy="430887"/>
          </a:xfrm>
          <a:prstGeom prst="rect">
            <a:avLst/>
          </a:prstGeom>
          <a:noFill/>
        </p:spPr>
        <p:txBody>
          <a:bodyPr wrap="square" rtlCol="0">
            <a:spAutoFit/>
          </a:bodyPr>
          <a:lstStyle/>
          <a:p>
            <a:r>
              <a:rPr lang="zh-CN" altLang="en-US" sz="2200" b="1" dirty="0" smtClean="0">
                <a:latin typeface="宋体" panose="02010600030101010101" pitchFamily="2" charset="-122"/>
                <a:cs typeface="Times New Roman" panose="02020603050405020304" pitchFamily="18" charset="0"/>
              </a:rPr>
              <a:t>工程名称：</a:t>
            </a:r>
            <a:endParaRPr lang="zh-CN" altLang="en-US" sz="2200" dirty="0"/>
          </a:p>
        </p:txBody>
      </p:sp>
      <p:sp>
        <p:nvSpPr>
          <p:cNvPr id="23" name="文本框 22"/>
          <p:cNvSpPr txBox="1"/>
          <p:nvPr/>
        </p:nvSpPr>
        <p:spPr>
          <a:xfrm>
            <a:off x="8309645" y="725031"/>
            <a:ext cx="921221" cy="430887"/>
          </a:xfrm>
          <a:prstGeom prst="rect">
            <a:avLst/>
          </a:prstGeom>
          <a:noFill/>
        </p:spPr>
        <p:txBody>
          <a:bodyPr wrap="square" rtlCol="0">
            <a:spAutoFit/>
          </a:bodyPr>
          <a:lstStyle/>
          <a:p>
            <a:r>
              <a:rPr lang="zh-CN" altLang="en-US" sz="2200" b="1" dirty="0" smtClean="0">
                <a:latin typeface="宋体" panose="02010600030101010101" pitchFamily="2" charset="-122"/>
                <a:cs typeface="Times New Roman" panose="02020603050405020304" pitchFamily="18" charset="0"/>
              </a:rPr>
              <a:t>编号：</a:t>
            </a:r>
            <a:endParaRPr lang="zh-CN" altLang="en-US" sz="2200" dirty="0"/>
          </a:p>
        </p:txBody>
      </p:sp>
      <p:sp>
        <p:nvSpPr>
          <p:cNvPr id="24" name="文本框 23"/>
          <p:cNvSpPr txBox="1"/>
          <p:nvPr/>
        </p:nvSpPr>
        <p:spPr>
          <a:xfrm>
            <a:off x="4880987" y="384369"/>
            <a:ext cx="2420648" cy="461665"/>
          </a:xfrm>
          <a:prstGeom prst="rect">
            <a:avLst/>
          </a:prstGeom>
          <a:noFill/>
        </p:spPr>
        <p:txBody>
          <a:bodyPr wrap="square" rtlCol="0">
            <a:spAutoFit/>
          </a:bodyPr>
          <a:lstStyle/>
          <a:p>
            <a:r>
              <a:rPr lang="zh-CN" altLang="zh-CN" sz="2400" b="1" dirty="0"/>
              <a:t>工程开工报审表</a:t>
            </a:r>
            <a:endParaRPr lang="zh-CN" altLang="zh-CN" sz="2400" dirty="0"/>
          </a:p>
        </p:txBody>
      </p:sp>
      <p:sp>
        <p:nvSpPr>
          <p:cNvPr id="25" name="文本框 24"/>
          <p:cNvSpPr txBox="1"/>
          <p:nvPr/>
        </p:nvSpPr>
        <p:spPr>
          <a:xfrm>
            <a:off x="777494" y="67597"/>
            <a:ext cx="4217587" cy="400110"/>
          </a:xfrm>
          <a:prstGeom prst="rect">
            <a:avLst/>
          </a:prstGeom>
          <a:noFill/>
        </p:spPr>
        <p:txBody>
          <a:bodyPr wrap="square" rtlCol="0">
            <a:spAutoFit/>
          </a:bodyPr>
          <a:lstStyle/>
          <a:p>
            <a:r>
              <a:rPr lang="zh-CN" altLang="en-US" sz="2000" dirty="0" smtClean="0">
                <a:latin typeface="+mn-ea"/>
                <a:hlinkClick r:id="rId2" action="ppaction://hlinksldjump"/>
              </a:rPr>
              <a:t>表</a:t>
            </a:r>
            <a:r>
              <a:rPr lang="en-US" altLang="zh-CN" sz="2000" dirty="0" smtClean="0">
                <a:latin typeface="+mn-ea"/>
                <a:hlinkClick r:id="rId2" action="ppaction://hlinksldjump"/>
              </a:rPr>
              <a:t>B.0.2 </a:t>
            </a:r>
            <a:r>
              <a:rPr lang="zh-CN" altLang="en-US" sz="2000" dirty="0" smtClean="0">
                <a:latin typeface="+mn-ea"/>
                <a:hlinkClick r:id="rId2" action="ppaction://hlinksldjump"/>
              </a:rPr>
              <a:t>工程开工报审表</a:t>
            </a:r>
            <a:endParaRPr lang="zh-CN" altLang="en-US" sz="2000" dirty="0">
              <a:latin typeface="+mn-ea"/>
            </a:endParaRPr>
          </a:p>
        </p:txBody>
      </p:sp>
      <p:cxnSp>
        <p:nvCxnSpPr>
          <p:cNvPr id="3" name="直接连接符 2"/>
          <p:cNvCxnSpPr/>
          <p:nvPr/>
        </p:nvCxnSpPr>
        <p:spPr>
          <a:xfrm flipV="1">
            <a:off x="1171128" y="1331156"/>
            <a:ext cx="3953021" cy="140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1785484" y="1030573"/>
            <a:ext cx="1233030" cy="369332"/>
          </a:xfrm>
          <a:prstGeom prst="rect">
            <a:avLst/>
          </a:prstGeom>
          <a:noFill/>
        </p:spPr>
        <p:txBody>
          <a:bodyPr wrap="none" rtlCol="0">
            <a:spAutoFit/>
          </a:bodyPr>
          <a:lstStyle/>
          <a:p>
            <a:r>
              <a:rPr lang="en-US" altLang="zh-CN" dirty="0" smtClean="0"/>
              <a:t>(</a:t>
            </a:r>
            <a:r>
              <a:rPr lang="zh-CN" altLang="en-US" dirty="0" smtClean="0"/>
              <a:t>建设单位</a:t>
            </a:r>
            <a:r>
              <a:rPr lang="en-US" altLang="zh-CN" dirty="0" smtClean="0"/>
              <a:t>)</a:t>
            </a:r>
            <a:endParaRPr lang="zh-CN" altLang="en-US" dirty="0"/>
          </a:p>
        </p:txBody>
      </p:sp>
      <p:cxnSp>
        <p:nvCxnSpPr>
          <p:cNvPr id="13" name="直接连接符 12"/>
          <p:cNvCxnSpPr/>
          <p:nvPr/>
        </p:nvCxnSpPr>
        <p:spPr>
          <a:xfrm flipV="1">
            <a:off x="9024620" y="2978955"/>
            <a:ext cx="2101547" cy="738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9553429" y="4578906"/>
            <a:ext cx="178785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9473748" y="5865680"/>
            <a:ext cx="178785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738374" y="3593600"/>
            <a:ext cx="10681148" cy="4115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777494" y="4865218"/>
            <a:ext cx="10663310" cy="5861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文本框 31"/>
          <p:cNvSpPr txBox="1"/>
          <p:nvPr/>
        </p:nvSpPr>
        <p:spPr>
          <a:xfrm>
            <a:off x="1787853" y="1332048"/>
            <a:ext cx="1694695" cy="369332"/>
          </a:xfrm>
          <a:prstGeom prst="rect">
            <a:avLst/>
          </a:prstGeom>
          <a:noFill/>
        </p:spPr>
        <p:txBody>
          <a:bodyPr wrap="none" rtlCol="0">
            <a:spAutoFit/>
          </a:bodyPr>
          <a:lstStyle/>
          <a:p>
            <a:r>
              <a:rPr lang="en-US" altLang="zh-CN" dirty="0" smtClean="0"/>
              <a:t>(</a:t>
            </a:r>
            <a:r>
              <a:rPr lang="zh-CN" altLang="en-US" dirty="0" smtClean="0"/>
              <a:t>项目监理机构</a:t>
            </a:r>
            <a:r>
              <a:rPr lang="en-US" altLang="zh-CN" dirty="0" smtClean="0"/>
              <a:t>)</a:t>
            </a:r>
            <a:endParaRPr lang="zh-CN" altLang="en-US" dirty="0"/>
          </a:p>
        </p:txBody>
      </p:sp>
      <p:cxnSp>
        <p:nvCxnSpPr>
          <p:cNvPr id="34" name="直接连接符 33"/>
          <p:cNvCxnSpPr/>
          <p:nvPr/>
        </p:nvCxnSpPr>
        <p:spPr>
          <a:xfrm flipV="1">
            <a:off x="1171128" y="1620174"/>
            <a:ext cx="3953021" cy="140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圆角矩形标注 32"/>
          <p:cNvSpPr/>
          <p:nvPr/>
        </p:nvSpPr>
        <p:spPr>
          <a:xfrm>
            <a:off x="4249860" y="2424694"/>
            <a:ext cx="6485688" cy="1123287"/>
          </a:xfrm>
          <a:prstGeom prst="wedgeRoundRectCallout">
            <a:avLst>
              <a:gd name="adj1" fmla="val -58431"/>
              <a:gd name="adj2" fmla="val -24510"/>
              <a:gd name="adj3" fmla="val 16667"/>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16200000" scaled="1"/>
            <a:tileRect/>
          </a:gradFill>
          <a:ln>
            <a:solidFill>
              <a:schemeClr val="accent1">
                <a:lumMod val="40000"/>
                <a:lumOff val="6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r>
              <a:rPr lang="zh-CN" altLang="zh-CN" dirty="0" smtClean="0">
                <a:solidFill>
                  <a:schemeClr val="accent6">
                    <a:lumMod val="50000"/>
                  </a:schemeClr>
                </a:solidFill>
              </a:rPr>
              <a:t>施工组织设计</a:t>
            </a:r>
            <a:r>
              <a:rPr lang="zh-CN" altLang="zh-CN" dirty="0">
                <a:solidFill>
                  <a:schemeClr val="accent6">
                    <a:lumMod val="50000"/>
                  </a:schemeClr>
                </a:solidFill>
              </a:rPr>
              <a:t>的审批、施工现场质量管理检查记录</a:t>
            </a:r>
            <a:r>
              <a:rPr lang="zh-CN" altLang="zh-CN" dirty="0" smtClean="0">
                <a:solidFill>
                  <a:schemeClr val="accent6">
                    <a:lumMod val="50000"/>
                  </a:schemeClr>
                </a:solidFill>
              </a:rPr>
              <a:t>表的内容</a:t>
            </a:r>
            <a:r>
              <a:rPr lang="zh-CN" altLang="en-US" dirty="0" smtClean="0">
                <a:solidFill>
                  <a:schemeClr val="accent6">
                    <a:lumMod val="50000"/>
                  </a:schemeClr>
                </a:solidFill>
              </a:rPr>
              <a:t>、</a:t>
            </a:r>
            <a:r>
              <a:rPr lang="zh-CN" altLang="zh-CN" dirty="0" smtClean="0">
                <a:solidFill>
                  <a:schemeClr val="accent6">
                    <a:lumMod val="50000"/>
                  </a:schemeClr>
                </a:solidFill>
              </a:rPr>
              <a:t>审核</a:t>
            </a:r>
            <a:r>
              <a:rPr lang="zh-CN" altLang="zh-CN" dirty="0">
                <a:solidFill>
                  <a:schemeClr val="accent6">
                    <a:lumMod val="50000"/>
                  </a:schemeClr>
                </a:solidFill>
              </a:rPr>
              <a:t>情况、主要材料、设备的准备情况、现场临时设施等的准备情况</a:t>
            </a:r>
            <a:r>
              <a:rPr lang="zh-CN" altLang="zh-CN" dirty="0" smtClean="0">
                <a:solidFill>
                  <a:schemeClr val="accent6">
                    <a:lumMod val="50000"/>
                  </a:schemeClr>
                </a:solidFill>
              </a:rPr>
              <a:t>说明</a:t>
            </a:r>
            <a:r>
              <a:rPr lang="zh-CN" altLang="en-US" dirty="0">
                <a:solidFill>
                  <a:schemeClr val="accent6">
                    <a:lumMod val="50000"/>
                  </a:schemeClr>
                </a:solidFill>
              </a:rPr>
              <a:t>。</a:t>
            </a:r>
          </a:p>
        </p:txBody>
      </p:sp>
      <p:sp>
        <p:nvSpPr>
          <p:cNvPr id="36" name="矩形 35"/>
          <p:cNvSpPr/>
          <p:nvPr/>
        </p:nvSpPr>
        <p:spPr>
          <a:xfrm>
            <a:off x="881045" y="3965868"/>
            <a:ext cx="10420532" cy="2102908"/>
          </a:xfrm>
          <a:prstGeom prst="rect">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16200000" scaled="1"/>
            <a:tileRect/>
          </a:gradFill>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r>
              <a:rPr lang="en-US" altLang="zh-CN" sz="2000" dirty="0" smtClean="0">
                <a:solidFill>
                  <a:schemeClr val="accent6">
                    <a:lumMod val="50000"/>
                  </a:schemeClr>
                </a:solidFill>
              </a:rPr>
              <a:t>1</a:t>
            </a:r>
            <a:r>
              <a:rPr lang="zh-CN" altLang="zh-CN" sz="2000" dirty="0">
                <a:solidFill>
                  <a:schemeClr val="accent6">
                    <a:lumMod val="50000"/>
                  </a:schemeClr>
                </a:solidFill>
              </a:rPr>
              <a:t>．本项目已进行设计交底及图纸会审，图纸会审中的相关意见已经</a:t>
            </a:r>
            <a:r>
              <a:rPr lang="zh-CN" altLang="zh-CN" sz="2000" dirty="0" smtClean="0">
                <a:solidFill>
                  <a:schemeClr val="accent6">
                    <a:lumMod val="50000"/>
                  </a:schemeClr>
                </a:solidFill>
              </a:rPr>
              <a:t>落实</a:t>
            </a:r>
            <a:r>
              <a:rPr lang="zh-CN" altLang="en-US" sz="2000" dirty="0" smtClean="0">
                <a:solidFill>
                  <a:schemeClr val="accent6">
                    <a:lumMod val="50000"/>
                  </a:schemeClr>
                </a:solidFill>
              </a:rPr>
              <a:t>；</a:t>
            </a:r>
            <a:r>
              <a:rPr lang="en-US" altLang="zh-CN" sz="2000" dirty="0" smtClean="0">
                <a:solidFill>
                  <a:schemeClr val="accent6">
                    <a:lumMod val="50000"/>
                  </a:schemeClr>
                </a:solidFill>
              </a:rPr>
              <a:t>                     </a:t>
            </a:r>
            <a:endParaRPr lang="zh-CN" altLang="zh-CN" sz="2000" dirty="0">
              <a:solidFill>
                <a:schemeClr val="accent6">
                  <a:lumMod val="50000"/>
                </a:schemeClr>
              </a:solidFill>
            </a:endParaRPr>
          </a:p>
          <a:p>
            <a:r>
              <a:rPr lang="en-US" altLang="zh-CN" sz="2000" dirty="0" smtClean="0">
                <a:solidFill>
                  <a:schemeClr val="accent6">
                    <a:lumMod val="50000"/>
                  </a:schemeClr>
                </a:solidFill>
              </a:rPr>
              <a:t>2</a:t>
            </a:r>
            <a:r>
              <a:rPr lang="zh-CN" altLang="zh-CN" sz="2000" dirty="0">
                <a:solidFill>
                  <a:schemeClr val="accent6">
                    <a:lumMod val="50000"/>
                  </a:schemeClr>
                </a:solidFill>
              </a:rPr>
              <a:t>．施工组织设计已经项目监理机构审核</a:t>
            </a:r>
            <a:r>
              <a:rPr lang="zh-CN" altLang="zh-CN" sz="2000" dirty="0" smtClean="0">
                <a:solidFill>
                  <a:schemeClr val="accent6">
                    <a:lumMod val="50000"/>
                  </a:schemeClr>
                </a:solidFill>
              </a:rPr>
              <a:t>同意</a:t>
            </a:r>
            <a:r>
              <a:rPr lang="zh-CN" altLang="en-US" sz="2000" dirty="0" smtClean="0">
                <a:solidFill>
                  <a:schemeClr val="accent6">
                    <a:lumMod val="50000"/>
                  </a:schemeClr>
                </a:solidFill>
              </a:rPr>
              <a:t>；</a:t>
            </a:r>
            <a:r>
              <a:rPr lang="en-US" altLang="zh-CN" sz="2000" dirty="0" smtClean="0">
                <a:solidFill>
                  <a:schemeClr val="accent6">
                    <a:lumMod val="50000"/>
                  </a:schemeClr>
                </a:solidFill>
              </a:rPr>
              <a:t>                                             </a:t>
            </a:r>
            <a:endParaRPr lang="zh-CN" altLang="zh-CN" sz="2000" dirty="0">
              <a:solidFill>
                <a:schemeClr val="accent6">
                  <a:lumMod val="50000"/>
                </a:schemeClr>
              </a:solidFill>
            </a:endParaRPr>
          </a:p>
          <a:p>
            <a:r>
              <a:rPr lang="en-US" altLang="zh-CN" sz="2000" dirty="0" smtClean="0">
                <a:solidFill>
                  <a:schemeClr val="accent6">
                    <a:lumMod val="50000"/>
                  </a:schemeClr>
                </a:solidFill>
              </a:rPr>
              <a:t>3</a:t>
            </a:r>
            <a:r>
              <a:rPr lang="zh-CN" altLang="zh-CN" sz="2000" dirty="0">
                <a:solidFill>
                  <a:schemeClr val="accent6">
                    <a:lumMod val="50000"/>
                  </a:schemeClr>
                </a:solidFill>
              </a:rPr>
              <a:t>．施工单位已建立相应的现场质量、安全生产管理</a:t>
            </a:r>
            <a:r>
              <a:rPr lang="zh-CN" altLang="zh-CN" sz="2000" dirty="0" smtClean="0">
                <a:solidFill>
                  <a:schemeClr val="accent6">
                    <a:lumMod val="50000"/>
                  </a:schemeClr>
                </a:solidFill>
              </a:rPr>
              <a:t>体系</a:t>
            </a:r>
            <a:r>
              <a:rPr lang="zh-CN" altLang="en-US" sz="2000" dirty="0" smtClean="0">
                <a:solidFill>
                  <a:schemeClr val="accent6">
                    <a:lumMod val="50000"/>
                  </a:schemeClr>
                </a:solidFill>
              </a:rPr>
              <a:t>；</a:t>
            </a:r>
            <a:r>
              <a:rPr lang="en-US" altLang="zh-CN" sz="2000" dirty="0" smtClean="0">
                <a:solidFill>
                  <a:schemeClr val="accent6">
                    <a:lumMod val="50000"/>
                  </a:schemeClr>
                </a:solidFill>
              </a:rPr>
              <a:t>                                   </a:t>
            </a:r>
            <a:endParaRPr lang="zh-CN" altLang="zh-CN" sz="2000" dirty="0">
              <a:solidFill>
                <a:schemeClr val="accent6">
                  <a:lumMod val="50000"/>
                </a:schemeClr>
              </a:solidFill>
            </a:endParaRPr>
          </a:p>
          <a:p>
            <a:r>
              <a:rPr lang="en-US" altLang="zh-CN" sz="2000" dirty="0" smtClean="0">
                <a:solidFill>
                  <a:schemeClr val="accent6">
                    <a:lumMod val="50000"/>
                  </a:schemeClr>
                </a:solidFill>
              </a:rPr>
              <a:t>4</a:t>
            </a:r>
            <a:r>
              <a:rPr lang="zh-CN" altLang="zh-CN" sz="2000" dirty="0">
                <a:solidFill>
                  <a:schemeClr val="accent6">
                    <a:lumMod val="50000"/>
                  </a:schemeClr>
                </a:solidFill>
              </a:rPr>
              <a:t>．相关管理人员及特种施工人员资质已审查并已到位，主要施工机械已进场并验收完成，主要工程材料已</a:t>
            </a:r>
            <a:r>
              <a:rPr lang="zh-CN" altLang="zh-CN" sz="2000" dirty="0" smtClean="0">
                <a:solidFill>
                  <a:schemeClr val="accent6">
                    <a:lumMod val="50000"/>
                  </a:schemeClr>
                </a:solidFill>
              </a:rPr>
              <a:t>落实</a:t>
            </a:r>
            <a:r>
              <a:rPr lang="zh-CN" altLang="en-US" sz="2000" dirty="0">
                <a:solidFill>
                  <a:schemeClr val="accent6">
                    <a:lumMod val="50000"/>
                  </a:schemeClr>
                </a:solidFill>
              </a:rPr>
              <a:t>；</a:t>
            </a:r>
            <a:endParaRPr lang="zh-CN" altLang="zh-CN" sz="2000" dirty="0">
              <a:solidFill>
                <a:schemeClr val="accent6">
                  <a:lumMod val="50000"/>
                </a:schemeClr>
              </a:solidFill>
            </a:endParaRPr>
          </a:p>
          <a:p>
            <a:r>
              <a:rPr lang="en-US" altLang="zh-CN" sz="2000" dirty="0" smtClean="0">
                <a:solidFill>
                  <a:schemeClr val="accent6">
                    <a:lumMod val="50000"/>
                  </a:schemeClr>
                </a:solidFill>
              </a:rPr>
              <a:t>5</a:t>
            </a:r>
            <a:r>
              <a:rPr lang="zh-CN" altLang="zh-CN" sz="2000" dirty="0">
                <a:solidFill>
                  <a:schemeClr val="accent6">
                    <a:lumMod val="50000"/>
                  </a:schemeClr>
                </a:solidFill>
              </a:rPr>
              <a:t>．现场施工道路及水、电、通信及临时设施等已按施工组织设计落实。</a:t>
            </a:r>
            <a:endParaRPr lang="zh-CN" altLang="zh-CN" sz="2000" kern="100" dirty="0">
              <a:solidFill>
                <a:schemeClr val="accent6">
                  <a:lumMod val="50000"/>
                </a:schemeClr>
              </a:solidFill>
              <a:latin typeface="Times New Roman" panose="02020603050405020304" pitchFamily="18" charset="0"/>
            </a:endParaRPr>
          </a:p>
        </p:txBody>
      </p:sp>
      <p:sp>
        <p:nvSpPr>
          <p:cNvPr id="5" name="椭圆 4"/>
          <p:cNvSpPr/>
          <p:nvPr/>
        </p:nvSpPr>
        <p:spPr>
          <a:xfrm>
            <a:off x="1171128" y="2605895"/>
            <a:ext cx="8639299" cy="2570540"/>
          </a:xfrm>
          <a:prstGeom prst="ellipse">
            <a:avLst/>
          </a:prstGeom>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en-US" altLang="zh-CN" sz="2000" kern="100" dirty="0">
                <a:solidFill>
                  <a:schemeClr val="accent5">
                    <a:lumMod val="75000"/>
                  </a:schemeClr>
                </a:solidFill>
                <a:latin typeface="Times New Roman" panose="02020603050405020304" pitchFamily="18" charset="0"/>
              </a:rPr>
              <a:t>1.</a:t>
            </a:r>
            <a:r>
              <a:rPr lang="zh-CN" altLang="zh-CN" sz="2000" dirty="0">
                <a:solidFill>
                  <a:schemeClr val="accent5">
                    <a:lumMod val="75000"/>
                  </a:schemeClr>
                </a:solidFill>
              </a:rPr>
              <a:t>建设项目或单位工程名称应与施工图中的工程名称一致。</a:t>
            </a:r>
            <a:endParaRPr lang="en-US" altLang="zh-CN" sz="2000" dirty="0">
              <a:solidFill>
                <a:schemeClr val="accent5">
                  <a:lumMod val="75000"/>
                </a:schemeClr>
              </a:solidFill>
            </a:endParaRPr>
          </a:p>
          <a:p>
            <a:pPr>
              <a:lnSpc>
                <a:spcPct val="150000"/>
              </a:lnSpc>
            </a:pPr>
            <a:r>
              <a:rPr lang="en-US" altLang="zh-CN" sz="2000" dirty="0">
                <a:solidFill>
                  <a:schemeClr val="accent5">
                    <a:lumMod val="75000"/>
                  </a:schemeClr>
                </a:solidFill>
              </a:rPr>
              <a:t>2.</a:t>
            </a:r>
            <a:r>
              <a:rPr lang="zh-CN" altLang="zh-CN" sz="2000" dirty="0">
                <a:solidFill>
                  <a:schemeClr val="accent5">
                    <a:lumMod val="75000"/>
                  </a:schemeClr>
                </a:solidFill>
              </a:rPr>
              <a:t>施工合同中含有多个单位工程且开工时间不一致时，同时开工的单位工程应填报一次。</a:t>
            </a:r>
          </a:p>
        </p:txBody>
      </p:sp>
      <p:sp>
        <p:nvSpPr>
          <p:cNvPr id="6" name="直角上箭头 5">
            <a:hlinkClick r:id="rId3" action="ppaction://hlinksldjump"/>
          </p:cNvPr>
          <p:cNvSpPr/>
          <p:nvPr/>
        </p:nvSpPr>
        <p:spPr>
          <a:xfrm>
            <a:off x="11261603" y="5784362"/>
            <a:ext cx="890422" cy="800331"/>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tx1"/>
                </a:solidFill>
              </a:rPr>
              <a:t>表</a:t>
            </a:r>
            <a:r>
              <a:rPr lang="en-US" altLang="zh-CN" sz="2400" dirty="0" smtClean="0">
                <a:solidFill>
                  <a:schemeClr val="tx1"/>
                </a:solidFill>
              </a:rPr>
              <a:t>A.2</a:t>
            </a:r>
          </a:p>
          <a:p>
            <a:pPr algn="ctr"/>
            <a:endParaRPr lang="en-US" altLang="zh-CN" sz="2400" dirty="0">
              <a:solidFill>
                <a:schemeClr val="tx1"/>
              </a:solidFill>
            </a:endParaRPr>
          </a:p>
        </p:txBody>
      </p:sp>
    </p:spTree>
    <p:extLst>
      <p:ext uri="{BB962C8B-B14F-4D97-AF65-F5344CB8AC3E}">
        <p14:creationId xmlns:p14="http://schemas.microsoft.com/office/powerpoint/2010/main" val="11879214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fade">
                                      <p:cBhvr>
                                        <p:cTn id="14" dur="1000"/>
                                        <p:tgtEl>
                                          <p:spTgt spid="32"/>
                                        </p:tgtEl>
                                      </p:cBhvr>
                                    </p:animEffect>
                                    <p:anim calcmode="lin" valueType="num">
                                      <p:cBhvr>
                                        <p:cTn id="15" dur="1000" fill="hold"/>
                                        <p:tgtEl>
                                          <p:spTgt spid="32"/>
                                        </p:tgtEl>
                                        <p:attrNameLst>
                                          <p:attrName>ppt_x</p:attrName>
                                        </p:attrNameLst>
                                      </p:cBhvr>
                                      <p:tavLst>
                                        <p:tav tm="0">
                                          <p:val>
                                            <p:strVal val="#ppt_x"/>
                                          </p:val>
                                        </p:tav>
                                        <p:tav tm="100000">
                                          <p:val>
                                            <p:strVal val="#ppt_x"/>
                                          </p:val>
                                        </p:tav>
                                      </p:tavLst>
                                    </p:anim>
                                    <p:anim calcmode="lin" valueType="num">
                                      <p:cBhvr>
                                        <p:cTn id="16"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fade">
                                      <p:cBhvr>
                                        <p:cTn id="21" dur="1000"/>
                                        <p:tgtEl>
                                          <p:spTgt spid="33"/>
                                        </p:tgtEl>
                                      </p:cBhvr>
                                    </p:animEffect>
                                    <p:anim calcmode="lin" valueType="num">
                                      <p:cBhvr>
                                        <p:cTn id="22" dur="1000" fill="hold"/>
                                        <p:tgtEl>
                                          <p:spTgt spid="33"/>
                                        </p:tgtEl>
                                        <p:attrNameLst>
                                          <p:attrName>ppt_x</p:attrName>
                                        </p:attrNameLst>
                                      </p:cBhvr>
                                      <p:tavLst>
                                        <p:tav tm="0">
                                          <p:val>
                                            <p:strVal val="#ppt_x"/>
                                          </p:val>
                                        </p:tav>
                                        <p:tav tm="100000">
                                          <p:val>
                                            <p:strVal val="#ppt_x"/>
                                          </p:val>
                                        </p:tav>
                                      </p:tavLst>
                                    </p:anim>
                                    <p:anim calcmode="lin" valueType="num">
                                      <p:cBhvr>
                                        <p:cTn id="23"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xit" presetSubtype="4" fill="hold" grpId="1" nodeType="clickEffect">
                                  <p:stCondLst>
                                    <p:cond delay="0"/>
                                  </p:stCondLst>
                                  <p:childTnLst>
                                    <p:animEffect transition="out" filter="wipe(down)">
                                      <p:cBhvr>
                                        <p:cTn id="27" dur="300"/>
                                        <p:tgtEl>
                                          <p:spTgt spid="33"/>
                                        </p:tgtEl>
                                      </p:cBhvr>
                                    </p:animEffect>
                                    <p:set>
                                      <p:cBhvr>
                                        <p:cTn id="28" dur="1" fill="hold">
                                          <p:stCondLst>
                                            <p:cond delay="299"/>
                                          </p:stCondLst>
                                        </p:cTn>
                                        <p:tgtEl>
                                          <p:spTgt spid="33"/>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36"/>
                                        </p:tgtEl>
                                        <p:attrNameLst>
                                          <p:attrName>style.visibility</p:attrName>
                                        </p:attrNameLst>
                                      </p:cBhvr>
                                      <p:to>
                                        <p:strVal val="visible"/>
                                      </p:to>
                                    </p:set>
                                    <p:animEffect transition="in" filter="fade">
                                      <p:cBhvr>
                                        <p:cTn id="33" dur="1000"/>
                                        <p:tgtEl>
                                          <p:spTgt spid="36"/>
                                        </p:tgtEl>
                                      </p:cBhvr>
                                    </p:animEffect>
                                    <p:anim calcmode="lin" valueType="num">
                                      <p:cBhvr>
                                        <p:cTn id="34" dur="1000" fill="hold"/>
                                        <p:tgtEl>
                                          <p:spTgt spid="36"/>
                                        </p:tgtEl>
                                        <p:attrNameLst>
                                          <p:attrName>ppt_x</p:attrName>
                                        </p:attrNameLst>
                                      </p:cBhvr>
                                      <p:tavLst>
                                        <p:tav tm="0">
                                          <p:val>
                                            <p:strVal val="#ppt_x"/>
                                          </p:val>
                                        </p:tav>
                                        <p:tav tm="100000">
                                          <p:val>
                                            <p:strVal val="#ppt_x"/>
                                          </p:val>
                                        </p:tav>
                                      </p:tavLst>
                                    </p:anim>
                                    <p:anim calcmode="lin" valueType="num">
                                      <p:cBhvr>
                                        <p:cTn id="35"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1" nodeType="clickEffect">
                                  <p:stCondLst>
                                    <p:cond delay="0"/>
                                  </p:stCondLst>
                                  <p:childTnLst>
                                    <p:animEffect transition="out" filter="wipe(down)">
                                      <p:cBhvr>
                                        <p:cTn id="39" dur="300"/>
                                        <p:tgtEl>
                                          <p:spTgt spid="36"/>
                                        </p:tgtEl>
                                      </p:cBhvr>
                                    </p:animEffect>
                                    <p:set>
                                      <p:cBhvr>
                                        <p:cTn id="40" dur="1" fill="hold">
                                          <p:stCondLst>
                                            <p:cond delay="299"/>
                                          </p:stCondLst>
                                        </p:cTn>
                                        <p:tgtEl>
                                          <p:spTgt spid="36"/>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21" presetClass="entr" presetSubtype="1" fill="hold" grpId="0" nodeType="click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wheel(1)">
                                      <p:cBhvr>
                                        <p:cTn id="45"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2" grpId="0"/>
      <p:bldP spid="33" grpId="0" animBg="1"/>
      <p:bldP spid="33" grpId="1" animBg="1"/>
      <p:bldP spid="36" grpId="0" animBg="1"/>
      <p:bldP spid="36" grpId="1" animBg="1"/>
      <p:bldP spid="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759656" y="1082937"/>
            <a:ext cx="10663310" cy="4760278"/>
          </a:xfrm>
          <a:prstGeom prst="rect">
            <a:avLst/>
          </a:prstGeom>
          <a:noFill/>
          <a:ln>
            <a:solidFill>
              <a:schemeClr val="tx1"/>
            </a:solidFill>
          </a:ln>
        </p:spPr>
        <p:txBody>
          <a:bodyPr wrap="square" rtlCol="0">
            <a:spAutoFit/>
          </a:bodyPr>
          <a:lstStyle/>
          <a:p>
            <a:pPr algn="just">
              <a:lnSpc>
                <a:spcPts val="2000"/>
              </a:lnSpc>
              <a:spcBef>
                <a:spcPts val="1200"/>
              </a:spcBef>
              <a:spcAft>
                <a:spcPts val="0"/>
              </a:spcAft>
            </a:pPr>
            <a:r>
              <a:rPr lang="zh-CN" altLang="zh-CN" sz="2000" kern="100" dirty="0" smtClean="0">
                <a:effectLst/>
                <a:latin typeface="+mn-ea"/>
              </a:rPr>
              <a:t>致：</a:t>
            </a:r>
            <a:r>
              <a:rPr lang="en-US" altLang="zh-CN" sz="2000" u="sng" kern="100" dirty="0" smtClean="0">
                <a:effectLst/>
                <a:latin typeface="+mn-ea"/>
              </a:rPr>
              <a:t>                                  </a:t>
            </a:r>
          </a:p>
          <a:p>
            <a:pPr algn="just">
              <a:lnSpc>
                <a:spcPts val="2000"/>
              </a:lnSpc>
              <a:spcBef>
                <a:spcPts val="1200"/>
              </a:spcBef>
              <a:spcAft>
                <a:spcPts val="0"/>
              </a:spcAft>
            </a:pPr>
            <a:r>
              <a:rPr lang="en-US" altLang="zh-CN" sz="2000" kern="100" dirty="0">
                <a:latin typeface="+mn-ea"/>
              </a:rPr>
              <a:t> </a:t>
            </a:r>
            <a:r>
              <a:rPr lang="en-US" altLang="zh-CN" sz="2000" kern="100" dirty="0" smtClean="0">
                <a:latin typeface="+mn-ea"/>
              </a:rPr>
              <a:t>    </a:t>
            </a:r>
            <a:r>
              <a:rPr lang="zh-CN" altLang="zh-CN" sz="2000" dirty="0" smtClean="0"/>
              <a:t>编号</a:t>
            </a:r>
            <a:r>
              <a:rPr lang="zh-CN" altLang="zh-CN" sz="2000" dirty="0"/>
              <a:t>为</a:t>
            </a:r>
            <a:r>
              <a:rPr lang="en-US" altLang="zh-CN" sz="2000" b="1" u="sng" dirty="0"/>
              <a:t>     </a:t>
            </a:r>
            <a:r>
              <a:rPr lang="en-US" altLang="zh-CN" sz="2000" b="1" u="sng" dirty="0" smtClean="0"/>
              <a:t>             </a:t>
            </a:r>
            <a:r>
              <a:rPr lang="en-US" altLang="zh-CN" sz="2000" b="1" dirty="0" smtClean="0"/>
              <a:t>  </a:t>
            </a:r>
            <a:r>
              <a:rPr lang="zh-CN" altLang="zh-CN" sz="2000" dirty="0" smtClean="0">
                <a:hlinkClick r:id="rId2" action="ppaction://hlinksldjump"/>
              </a:rPr>
              <a:t>《工程暂停令》</a:t>
            </a:r>
            <a:r>
              <a:rPr lang="zh-CN" altLang="zh-CN" sz="2000" dirty="0"/>
              <a:t>所停工的</a:t>
            </a:r>
            <a:r>
              <a:rPr lang="en-US" altLang="zh-CN" sz="2000" u="sng" dirty="0"/>
              <a:t>     </a:t>
            </a:r>
            <a:r>
              <a:rPr lang="en-US" altLang="zh-CN" sz="2000" u="sng" dirty="0" smtClean="0"/>
              <a:t>          </a:t>
            </a:r>
            <a:r>
              <a:rPr lang="zh-CN" altLang="zh-CN" sz="2000" dirty="0"/>
              <a:t>部位，现已满足复工条件，我方申请于</a:t>
            </a:r>
            <a:r>
              <a:rPr lang="en-US" altLang="zh-CN" sz="2000" u="sng" dirty="0"/>
              <a:t>   </a:t>
            </a:r>
            <a:r>
              <a:rPr lang="en-US" altLang="zh-CN" sz="2000" u="sng" dirty="0" smtClean="0"/>
              <a:t>      </a:t>
            </a:r>
            <a:r>
              <a:rPr lang="zh-CN" altLang="zh-CN" sz="2000" dirty="0" smtClean="0"/>
              <a:t>年</a:t>
            </a:r>
            <a:r>
              <a:rPr lang="en-US" altLang="zh-CN" sz="2000" u="sng" dirty="0" smtClean="0"/>
              <a:t>       </a:t>
            </a:r>
            <a:r>
              <a:rPr lang="zh-CN" altLang="zh-CN" sz="2000" dirty="0" smtClean="0"/>
              <a:t>月</a:t>
            </a:r>
            <a:r>
              <a:rPr lang="en-US" altLang="zh-CN" sz="2000" u="sng" dirty="0" smtClean="0"/>
              <a:t>       </a:t>
            </a:r>
            <a:r>
              <a:rPr lang="zh-CN" altLang="zh-CN" sz="2000" dirty="0"/>
              <a:t>日复工，请予以</a:t>
            </a:r>
            <a:r>
              <a:rPr lang="zh-CN" altLang="zh-CN" sz="2000" dirty="0" smtClean="0"/>
              <a:t>审批</a:t>
            </a:r>
            <a:r>
              <a:rPr lang="zh-CN" altLang="en-US" sz="2000" dirty="0" smtClean="0"/>
              <a:t>。</a:t>
            </a:r>
            <a:endParaRPr lang="en-US" altLang="zh-CN" sz="2000" dirty="0" smtClean="0"/>
          </a:p>
          <a:p>
            <a:pPr algn="just">
              <a:lnSpc>
                <a:spcPts val="2000"/>
              </a:lnSpc>
              <a:spcBef>
                <a:spcPts val="1200"/>
              </a:spcBef>
              <a:spcAft>
                <a:spcPts val="0"/>
              </a:spcAft>
            </a:pPr>
            <a:r>
              <a:rPr lang="en-US" altLang="zh-CN" sz="2000" dirty="0"/>
              <a:t> </a:t>
            </a:r>
            <a:r>
              <a:rPr lang="en-US" altLang="zh-CN" sz="2000" dirty="0" smtClean="0"/>
              <a:t>        </a:t>
            </a:r>
            <a:r>
              <a:rPr lang="zh-CN" altLang="zh-CN" sz="2000" dirty="0" smtClean="0"/>
              <a:t>附件</a:t>
            </a:r>
            <a:r>
              <a:rPr lang="zh-CN" altLang="zh-CN" sz="2000" dirty="0"/>
              <a:t>：证明文件资料</a:t>
            </a:r>
            <a:endParaRPr lang="zh-CN" altLang="zh-CN" sz="2000" kern="100" dirty="0" smtClean="0">
              <a:effectLst/>
              <a:latin typeface="+mn-ea"/>
            </a:endParaRPr>
          </a:p>
          <a:p>
            <a:pPr>
              <a:lnSpc>
                <a:spcPts val="2000"/>
              </a:lnSpc>
            </a:pPr>
            <a:r>
              <a:rPr lang="zh-CN" altLang="en-US" sz="2000" kern="100" dirty="0" smtClean="0">
                <a:latin typeface="+mn-ea"/>
              </a:rPr>
              <a:t>                                                施工单位（</a:t>
            </a:r>
            <a:r>
              <a:rPr lang="zh-CN" altLang="en-US" sz="2000" kern="100" dirty="0">
                <a:latin typeface="+mn-ea"/>
              </a:rPr>
              <a:t>盖章</a:t>
            </a:r>
            <a:r>
              <a:rPr lang="zh-CN" altLang="en-US" sz="2000" kern="100" dirty="0" smtClean="0">
                <a:latin typeface="+mn-ea"/>
              </a:rPr>
              <a:t>）</a:t>
            </a:r>
            <a:endParaRPr lang="en-US" altLang="zh-CN" sz="2000" kern="100" dirty="0" smtClean="0">
              <a:latin typeface="+mn-ea"/>
            </a:endParaRPr>
          </a:p>
          <a:p>
            <a:pPr>
              <a:lnSpc>
                <a:spcPts val="2000"/>
              </a:lnSpc>
            </a:pPr>
            <a:r>
              <a:rPr lang="zh-CN" altLang="en-US" sz="2000" kern="100" dirty="0" smtClean="0">
                <a:latin typeface="+mn-ea"/>
              </a:rPr>
              <a:t>                                                项目</a:t>
            </a:r>
            <a:r>
              <a:rPr lang="zh-CN" altLang="en-US" sz="2000" kern="100" dirty="0">
                <a:latin typeface="+mn-ea"/>
              </a:rPr>
              <a:t>经理（签字）</a:t>
            </a:r>
            <a:endParaRPr lang="en-US" altLang="zh-CN" sz="2000" kern="100" dirty="0">
              <a:latin typeface="+mn-ea"/>
            </a:endParaRPr>
          </a:p>
          <a:p>
            <a:pPr>
              <a:lnSpc>
                <a:spcPts val="2000"/>
              </a:lnSpc>
            </a:pPr>
            <a:r>
              <a:rPr lang="zh-CN" altLang="en-US" sz="2000" kern="100" dirty="0">
                <a:latin typeface="+mn-ea"/>
              </a:rPr>
              <a:t> </a:t>
            </a:r>
            <a:r>
              <a:rPr lang="zh-CN" altLang="en-US" sz="2000" kern="100" dirty="0" smtClean="0">
                <a:latin typeface="+mn-ea"/>
              </a:rPr>
              <a:t>                                                                 年    </a:t>
            </a:r>
            <a:r>
              <a:rPr lang="zh-CN" altLang="en-US" sz="2000" kern="100" dirty="0">
                <a:latin typeface="+mn-ea"/>
              </a:rPr>
              <a:t>月 </a:t>
            </a:r>
            <a:r>
              <a:rPr lang="zh-CN" altLang="en-US" sz="2000" kern="100" dirty="0" smtClean="0">
                <a:latin typeface="+mn-ea"/>
              </a:rPr>
              <a:t>   </a:t>
            </a:r>
            <a:r>
              <a:rPr lang="zh-CN" altLang="en-US" sz="2000" kern="100" dirty="0">
                <a:latin typeface="+mn-ea"/>
              </a:rPr>
              <a:t>日</a:t>
            </a:r>
            <a:endParaRPr lang="en-US" altLang="zh-CN" sz="2000" kern="100" dirty="0" smtClean="0">
              <a:latin typeface="+mn-ea"/>
            </a:endParaRPr>
          </a:p>
          <a:p>
            <a:pPr>
              <a:lnSpc>
                <a:spcPts val="2000"/>
              </a:lnSpc>
              <a:spcAft>
                <a:spcPts val="0"/>
              </a:spcAft>
            </a:pPr>
            <a:r>
              <a:rPr lang="zh-CN" altLang="en-US" sz="2000" kern="100" dirty="0" smtClean="0">
                <a:effectLst/>
                <a:latin typeface="+mn-ea"/>
              </a:rPr>
              <a:t>审核意见：</a:t>
            </a:r>
            <a:endParaRPr lang="en-US" altLang="zh-CN" sz="2000" kern="100" dirty="0" smtClean="0">
              <a:effectLst/>
              <a:latin typeface="+mn-ea"/>
            </a:endParaRPr>
          </a:p>
          <a:p>
            <a:pPr>
              <a:lnSpc>
                <a:spcPts val="2000"/>
              </a:lnSpc>
              <a:spcAft>
                <a:spcPts val="0"/>
              </a:spcAft>
            </a:pPr>
            <a:endParaRPr lang="en-US" altLang="zh-CN" sz="2000" kern="100" dirty="0" smtClean="0">
              <a:effectLst/>
              <a:latin typeface="+mn-ea"/>
            </a:endParaRPr>
          </a:p>
          <a:p>
            <a:pPr>
              <a:lnSpc>
                <a:spcPts val="2000"/>
              </a:lnSpc>
            </a:pPr>
            <a:r>
              <a:rPr lang="en-US" altLang="zh-CN" sz="2000" dirty="0" smtClean="0"/>
              <a:t>                                                                                                             </a:t>
            </a:r>
            <a:r>
              <a:rPr lang="zh-CN" altLang="zh-CN" sz="2000" dirty="0" smtClean="0"/>
              <a:t>项目</a:t>
            </a:r>
            <a:r>
              <a:rPr lang="zh-CN" altLang="zh-CN" sz="2000" dirty="0"/>
              <a:t>监理机构 （盖章）</a:t>
            </a:r>
          </a:p>
          <a:p>
            <a:pPr>
              <a:lnSpc>
                <a:spcPts val="2000"/>
              </a:lnSpc>
            </a:pPr>
            <a:r>
              <a:rPr lang="en-US" altLang="zh-CN" sz="2000" dirty="0"/>
              <a:t>                                                </a:t>
            </a:r>
            <a:r>
              <a:rPr lang="en-US" altLang="zh-CN" sz="2000" dirty="0" smtClean="0"/>
              <a:t>                                        </a:t>
            </a:r>
            <a:r>
              <a:rPr lang="zh-CN" altLang="zh-CN" sz="2000" dirty="0" smtClean="0"/>
              <a:t>总</a:t>
            </a:r>
            <a:r>
              <a:rPr lang="zh-CN" altLang="zh-CN" sz="2000" dirty="0"/>
              <a:t>监理工程师（签字盖执业印章）</a:t>
            </a:r>
            <a:endParaRPr lang="en-US" altLang="zh-CN" sz="2000" kern="100" dirty="0" smtClean="0">
              <a:effectLst/>
              <a:latin typeface="+mn-ea"/>
            </a:endParaRPr>
          </a:p>
          <a:p>
            <a:pPr algn="r">
              <a:lnSpc>
                <a:spcPts val="2000"/>
              </a:lnSpc>
              <a:spcAft>
                <a:spcPts val="0"/>
              </a:spcAft>
            </a:pPr>
            <a:r>
              <a:rPr lang="en-US" altLang="zh-CN" sz="2000" kern="100" baseline="0" dirty="0" smtClean="0">
                <a:effectLst/>
                <a:latin typeface="+mn-ea"/>
              </a:rPr>
              <a:t>                                  </a:t>
            </a:r>
            <a:r>
              <a:rPr lang="zh-CN" altLang="zh-CN" sz="2000" kern="100" dirty="0" smtClean="0">
                <a:effectLst/>
                <a:latin typeface="+mn-ea"/>
              </a:rPr>
              <a:t>年</a:t>
            </a:r>
            <a:r>
              <a:rPr lang="en-US" altLang="zh-CN" sz="2000" kern="100" dirty="0" smtClean="0">
                <a:effectLst/>
                <a:latin typeface="+mn-ea"/>
              </a:rPr>
              <a:t>     </a:t>
            </a:r>
            <a:r>
              <a:rPr lang="zh-CN" altLang="zh-CN" sz="2000" kern="100" dirty="0" smtClean="0">
                <a:effectLst/>
                <a:latin typeface="+mn-ea"/>
              </a:rPr>
              <a:t>月</a:t>
            </a:r>
            <a:r>
              <a:rPr lang="en-US" altLang="zh-CN" sz="2000" kern="100" dirty="0" smtClean="0">
                <a:effectLst/>
                <a:latin typeface="+mn-ea"/>
              </a:rPr>
              <a:t>     </a:t>
            </a:r>
            <a:r>
              <a:rPr lang="zh-CN" altLang="zh-CN" sz="2000" kern="100" dirty="0" smtClean="0">
                <a:effectLst/>
                <a:latin typeface="+mn-ea"/>
              </a:rPr>
              <a:t>日</a:t>
            </a:r>
            <a:endParaRPr lang="en-US" altLang="zh-CN" sz="2000" kern="100" dirty="0" smtClean="0">
              <a:effectLst/>
              <a:latin typeface="+mn-ea"/>
            </a:endParaRPr>
          </a:p>
          <a:p>
            <a:pPr>
              <a:lnSpc>
                <a:spcPts val="2000"/>
              </a:lnSpc>
              <a:spcAft>
                <a:spcPts val="0"/>
              </a:spcAft>
            </a:pPr>
            <a:r>
              <a:rPr lang="zh-CN" altLang="en-US" sz="2000" kern="100" dirty="0">
                <a:latin typeface="+mn-ea"/>
              </a:rPr>
              <a:t>审批</a:t>
            </a:r>
            <a:r>
              <a:rPr lang="zh-CN" altLang="en-US" sz="2000" kern="100" dirty="0" smtClean="0">
                <a:latin typeface="+mn-ea"/>
              </a:rPr>
              <a:t>意见</a:t>
            </a:r>
            <a:r>
              <a:rPr lang="en-US" altLang="zh-CN" sz="2000" kern="100" dirty="0">
                <a:latin typeface="+mn-ea"/>
              </a:rPr>
              <a:t>:</a:t>
            </a:r>
            <a:r>
              <a:rPr lang="en-US" altLang="zh-CN" sz="2000" kern="100" dirty="0" smtClean="0">
                <a:effectLst/>
                <a:latin typeface="+mn-ea"/>
              </a:rPr>
              <a:t>  </a:t>
            </a:r>
          </a:p>
          <a:p>
            <a:pPr>
              <a:lnSpc>
                <a:spcPts val="2000"/>
              </a:lnSpc>
              <a:spcAft>
                <a:spcPts val="0"/>
              </a:spcAft>
            </a:pPr>
            <a:r>
              <a:rPr lang="en-US" altLang="zh-CN" sz="2000" kern="100" dirty="0" smtClean="0">
                <a:effectLst/>
                <a:latin typeface="+mn-ea"/>
              </a:rPr>
              <a:t>   </a:t>
            </a:r>
          </a:p>
          <a:p>
            <a:pPr>
              <a:lnSpc>
                <a:spcPts val="2000"/>
              </a:lnSpc>
              <a:spcAft>
                <a:spcPts val="0"/>
              </a:spcAft>
            </a:pPr>
            <a:r>
              <a:rPr lang="zh-CN" altLang="en-US" sz="2000" kern="100" dirty="0" smtClean="0">
                <a:latin typeface="+mn-ea"/>
              </a:rPr>
              <a:t>                                                     建设单位 （</a:t>
            </a:r>
            <a:r>
              <a:rPr lang="zh-CN" altLang="en-US" sz="2000" kern="100" dirty="0">
                <a:latin typeface="+mn-ea"/>
              </a:rPr>
              <a:t>盖章）</a:t>
            </a:r>
            <a:r>
              <a:rPr lang="en-US" altLang="zh-CN" sz="2000" kern="100" dirty="0" smtClean="0">
                <a:effectLst/>
                <a:latin typeface="+mn-ea"/>
              </a:rPr>
              <a:t>  </a:t>
            </a:r>
          </a:p>
          <a:p>
            <a:pPr>
              <a:lnSpc>
                <a:spcPts val="2000"/>
              </a:lnSpc>
              <a:spcAft>
                <a:spcPts val="0"/>
              </a:spcAft>
            </a:pPr>
            <a:r>
              <a:rPr lang="zh-CN" altLang="en-US" sz="2000" kern="100" dirty="0" smtClean="0">
                <a:latin typeface="+mn-ea"/>
              </a:rPr>
              <a:t>                                                  建设单位</a:t>
            </a:r>
            <a:r>
              <a:rPr lang="zh-CN" altLang="en-US" sz="2000" kern="100" dirty="0">
                <a:latin typeface="+mn-ea"/>
              </a:rPr>
              <a:t>代表（签字） </a:t>
            </a:r>
            <a:r>
              <a:rPr lang="en-US" altLang="zh-CN" sz="2000" kern="100" dirty="0" smtClean="0">
                <a:effectLst/>
                <a:latin typeface="+mn-ea"/>
              </a:rPr>
              <a:t>                 </a:t>
            </a:r>
          </a:p>
          <a:p>
            <a:pPr>
              <a:lnSpc>
                <a:spcPts val="2000"/>
              </a:lnSpc>
              <a:spcAft>
                <a:spcPts val="0"/>
              </a:spcAft>
            </a:pPr>
            <a:r>
              <a:rPr lang="zh-CN" altLang="en-US" sz="2000" kern="100" dirty="0">
                <a:latin typeface="+mn-ea"/>
              </a:rPr>
              <a:t> </a:t>
            </a:r>
            <a:r>
              <a:rPr lang="zh-CN" altLang="en-US" sz="2000" kern="100" dirty="0" smtClean="0">
                <a:latin typeface="+mn-ea"/>
              </a:rPr>
              <a:t>                                                                 年     </a:t>
            </a:r>
            <a:r>
              <a:rPr lang="zh-CN" altLang="en-US" sz="2000" kern="100" dirty="0">
                <a:latin typeface="+mn-ea"/>
              </a:rPr>
              <a:t>月  </a:t>
            </a:r>
            <a:r>
              <a:rPr lang="zh-CN" altLang="en-US" sz="2000" kern="100" dirty="0" smtClean="0">
                <a:latin typeface="+mn-ea"/>
              </a:rPr>
              <a:t>   </a:t>
            </a:r>
            <a:r>
              <a:rPr lang="zh-CN" altLang="en-US" sz="2000" kern="100" dirty="0">
                <a:latin typeface="+mn-ea"/>
              </a:rPr>
              <a:t>日</a:t>
            </a:r>
            <a:endParaRPr lang="zh-CN" altLang="zh-CN" sz="2000" kern="100" dirty="0">
              <a:effectLst/>
              <a:latin typeface="+mn-ea"/>
            </a:endParaRPr>
          </a:p>
        </p:txBody>
      </p:sp>
      <p:sp>
        <p:nvSpPr>
          <p:cNvPr id="18" name="文本框 17"/>
          <p:cNvSpPr txBox="1"/>
          <p:nvPr/>
        </p:nvSpPr>
        <p:spPr>
          <a:xfrm>
            <a:off x="773000" y="6029021"/>
            <a:ext cx="8285037" cy="369332"/>
          </a:xfrm>
          <a:prstGeom prst="rect">
            <a:avLst/>
          </a:prstGeom>
          <a:noFill/>
        </p:spPr>
        <p:txBody>
          <a:bodyPr wrap="square" rtlCol="0">
            <a:spAutoFit/>
          </a:bodyPr>
          <a:lstStyle/>
          <a:p>
            <a:r>
              <a:rPr lang="zh-CN" altLang="en-US" dirty="0" smtClean="0">
                <a:latin typeface="宋体" panose="02010600030101010101" pitchFamily="2" charset="-122"/>
                <a:cs typeface="Times New Roman" panose="02020603050405020304" pitchFamily="18" charset="0"/>
              </a:rPr>
              <a:t>注：</a:t>
            </a:r>
            <a:r>
              <a:rPr lang="zh-CN" altLang="zh-CN" dirty="0"/>
              <a:t>本表一式三份，项目监理机构、建设单位、施工单位各一份</a:t>
            </a:r>
          </a:p>
        </p:txBody>
      </p:sp>
      <p:cxnSp>
        <p:nvCxnSpPr>
          <p:cNvPr id="20" name="直接连接符 19"/>
          <p:cNvCxnSpPr/>
          <p:nvPr/>
        </p:nvCxnSpPr>
        <p:spPr>
          <a:xfrm>
            <a:off x="8994742" y="2909908"/>
            <a:ext cx="2228135" cy="52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759656" y="718839"/>
            <a:ext cx="1665033" cy="430887"/>
          </a:xfrm>
          <a:prstGeom prst="rect">
            <a:avLst/>
          </a:prstGeom>
          <a:noFill/>
        </p:spPr>
        <p:txBody>
          <a:bodyPr wrap="square" rtlCol="0">
            <a:spAutoFit/>
          </a:bodyPr>
          <a:lstStyle/>
          <a:p>
            <a:r>
              <a:rPr lang="zh-CN" altLang="en-US" sz="2200" b="1" dirty="0" smtClean="0">
                <a:latin typeface="宋体" panose="02010600030101010101" pitchFamily="2" charset="-122"/>
                <a:cs typeface="Times New Roman" panose="02020603050405020304" pitchFamily="18" charset="0"/>
              </a:rPr>
              <a:t>工程名称：</a:t>
            </a:r>
            <a:endParaRPr lang="zh-CN" altLang="en-US" sz="2200" dirty="0"/>
          </a:p>
        </p:txBody>
      </p:sp>
      <p:sp>
        <p:nvSpPr>
          <p:cNvPr id="23" name="文本框 22"/>
          <p:cNvSpPr txBox="1"/>
          <p:nvPr/>
        </p:nvSpPr>
        <p:spPr>
          <a:xfrm>
            <a:off x="8500717" y="725031"/>
            <a:ext cx="921221" cy="430887"/>
          </a:xfrm>
          <a:prstGeom prst="rect">
            <a:avLst/>
          </a:prstGeom>
          <a:noFill/>
        </p:spPr>
        <p:txBody>
          <a:bodyPr wrap="square" rtlCol="0">
            <a:spAutoFit/>
          </a:bodyPr>
          <a:lstStyle/>
          <a:p>
            <a:r>
              <a:rPr lang="zh-CN" altLang="en-US" sz="2200" b="1" dirty="0" smtClean="0">
                <a:latin typeface="宋体" panose="02010600030101010101" pitchFamily="2" charset="-122"/>
                <a:cs typeface="Times New Roman" panose="02020603050405020304" pitchFamily="18" charset="0"/>
              </a:rPr>
              <a:t>编号：</a:t>
            </a:r>
            <a:endParaRPr lang="zh-CN" altLang="en-US" sz="2200" dirty="0"/>
          </a:p>
        </p:txBody>
      </p:sp>
      <p:sp>
        <p:nvSpPr>
          <p:cNvPr id="24" name="文本框 23"/>
          <p:cNvSpPr txBox="1"/>
          <p:nvPr/>
        </p:nvSpPr>
        <p:spPr>
          <a:xfrm>
            <a:off x="4880987" y="384369"/>
            <a:ext cx="2420648" cy="461665"/>
          </a:xfrm>
          <a:prstGeom prst="rect">
            <a:avLst/>
          </a:prstGeom>
          <a:noFill/>
        </p:spPr>
        <p:txBody>
          <a:bodyPr wrap="square" rtlCol="0">
            <a:spAutoFit/>
          </a:bodyPr>
          <a:lstStyle/>
          <a:p>
            <a:r>
              <a:rPr lang="zh-CN" altLang="zh-CN" sz="2400" b="1" dirty="0"/>
              <a:t>工程复工报审表</a:t>
            </a:r>
            <a:endParaRPr lang="zh-CN" altLang="zh-CN" sz="2400" dirty="0"/>
          </a:p>
        </p:txBody>
      </p:sp>
      <p:sp>
        <p:nvSpPr>
          <p:cNvPr id="25" name="文本框 24"/>
          <p:cNvSpPr txBox="1"/>
          <p:nvPr/>
        </p:nvSpPr>
        <p:spPr>
          <a:xfrm>
            <a:off x="759656" y="105069"/>
            <a:ext cx="3771401" cy="400110"/>
          </a:xfrm>
          <a:prstGeom prst="rect">
            <a:avLst/>
          </a:prstGeom>
          <a:noFill/>
        </p:spPr>
        <p:txBody>
          <a:bodyPr wrap="square" rtlCol="0">
            <a:spAutoFit/>
          </a:bodyPr>
          <a:lstStyle/>
          <a:p>
            <a:r>
              <a:rPr lang="zh-CN" altLang="en-US" sz="2000" dirty="0" smtClean="0">
                <a:latin typeface="+mn-ea"/>
                <a:hlinkClick r:id="rId3" action="ppaction://hlinksldjump"/>
              </a:rPr>
              <a:t>表</a:t>
            </a:r>
            <a:r>
              <a:rPr lang="en-US" altLang="zh-CN" sz="2000" dirty="0" smtClean="0">
                <a:latin typeface="+mn-ea"/>
                <a:hlinkClick r:id="rId3" action="ppaction://hlinksldjump"/>
              </a:rPr>
              <a:t>B.0.3 </a:t>
            </a:r>
            <a:r>
              <a:rPr lang="zh-CN" altLang="en-US" sz="2000" dirty="0" smtClean="0">
                <a:latin typeface="+mn-ea"/>
                <a:hlinkClick r:id="rId3" action="ppaction://hlinksldjump"/>
              </a:rPr>
              <a:t>工程复工报审表</a:t>
            </a:r>
            <a:endParaRPr lang="zh-CN" altLang="en-US" sz="2000" dirty="0">
              <a:latin typeface="+mn-ea"/>
            </a:endParaRPr>
          </a:p>
        </p:txBody>
      </p:sp>
      <p:cxnSp>
        <p:nvCxnSpPr>
          <p:cNvPr id="3" name="直接连接符 2"/>
          <p:cNvCxnSpPr/>
          <p:nvPr/>
        </p:nvCxnSpPr>
        <p:spPr>
          <a:xfrm flipV="1">
            <a:off x="1171128" y="1331156"/>
            <a:ext cx="3953021" cy="140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1771836" y="1030573"/>
            <a:ext cx="1233030" cy="369332"/>
          </a:xfrm>
          <a:prstGeom prst="rect">
            <a:avLst/>
          </a:prstGeom>
          <a:noFill/>
        </p:spPr>
        <p:txBody>
          <a:bodyPr wrap="none" rtlCol="0">
            <a:spAutoFit/>
          </a:bodyPr>
          <a:lstStyle/>
          <a:p>
            <a:r>
              <a:rPr lang="en-US" altLang="zh-CN" dirty="0" smtClean="0"/>
              <a:t>(</a:t>
            </a:r>
            <a:r>
              <a:rPr lang="zh-CN" altLang="en-US" dirty="0" smtClean="0"/>
              <a:t>建设单位</a:t>
            </a:r>
            <a:r>
              <a:rPr lang="en-US" altLang="zh-CN" dirty="0" smtClean="0"/>
              <a:t>)</a:t>
            </a:r>
            <a:endParaRPr lang="zh-CN" altLang="en-US" dirty="0"/>
          </a:p>
        </p:txBody>
      </p:sp>
      <p:cxnSp>
        <p:nvCxnSpPr>
          <p:cNvPr id="19" name="直接连接符 18"/>
          <p:cNvCxnSpPr/>
          <p:nvPr/>
        </p:nvCxnSpPr>
        <p:spPr>
          <a:xfrm>
            <a:off x="9587550" y="4170943"/>
            <a:ext cx="178785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9612159" y="5444069"/>
            <a:ext cx="178785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718866" y="3212958"/>
            <a:ext cx="10681148" cy="390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759656" y="4468708"/>
            <a:ext cx="10663310" cy="938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 name="云形标注 4"/>
          <p:cNvSpPr/>
          <p:nvPr/>
        </p:nvSpPr>
        <p:spPr>
          <a:xfrm>
            <a:off x="2212168" y="2759341"/>
            <a:ext cx="6782574" cy="1083445"/>
          </a:xfrm>
          <a:prstGeom prst="cloudCallout">
            <a:avLst>
              <a:gd name="adj1" fmla="val -35924"/>
              <a:gd name="adj2" fmla="val -65986"/>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a:solidFill>
                  <a:schemeClr val="accent6">
                    <a:lumMod val="50000"/>
                  </a:schemeClr>
                </a:solidFill>
              </a:rPr>
              <a:t>相关检查记录、制订的针对性整改措施及措施的落实情况、会议纪要、影像资料等。</a:t>
            </a:r>
            <a:endParaRPr lang="zh-CN" altLang="zh-CN" dirty="0">
              <a:solidFill>
                <a:schemeClr val="accent6">
                  <a:lumMod val="50000"/>
                </a:schemeClr>
              </a:solidFill>
            </a:endParaRPr>
          </a:p>
        </p:txBody>
      </p:sp>
      <p:sp>
        <p:nvSpPr>
          <p:cNvPr id="17" name="直角上箭头 16">
            <a:hlinkClick r:id="rId4" action="ppaction://hlinksldjump"/>
          </p:cNvPr>
          <p:cNvSpPr/>
          <p:nvPr/>
        </p:nvSpPr>
        <p:spPr>
          <a:xfrm>
            <a:off x="11222877" y="5598022"/>
            <a:ext cx="890422" cy="800331"/>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tx1"/>
                </a:solidFill>
              </a:rPr>
              <a:t>表</a:t>
            </a:r>
            <a:r>
              <a:rPr lang="en-US" altLang="zh-CN" sz="2400" dirty="0" smtClean="0">
                <a:solidFill>
                  <a:schemeClr val="tx1"/>
                </a:solidFill>
              </a:rPr>
              <a:t>A.7</a:t>
            </a:r>
          </a:p>
          <a:p>
            <a:pPr algn="ctr"/>
            <a:endParaRPr lang="en-US" altLang="zh-CN" sz="2400" dirty="0">
              <a:solidFill>
                <a:schemeClr val="tx1"/>
              </a:solidFill>
            </a:endParaRPr>
          </a:p>
        </p:txBody>
      </p:sp>
    </p:spTree>
    <p:extLst>
      <p:ext uri="{BB962C8B-B14F-4D97-AF65-F5344CB8AC3E}">
        <p14:creationId xmlns:p14="http://schemas.microsoft.com/office/powerpoint/2010/main" val="38203487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circle(in)">
                                      <p:cBhvr>
                                        <p:cTn id="14"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759656" y="772467"/>
            <a:ext cx="10663310" cy="5837495"/>
          </a:xfrm>
          <a:prstGeom prst="rect">
            <a:avLst/>
          </a:prstGeom>
          <a:noFill/>
          <a:ln>
            <a:solidFill>
              <a:schemeClr val="tx1"/>
            </a:solidFill>
          </a:ln>
        </p:spPr>
        <p:txBody>
          <a:bodyPr wrap="square" rtlCol="0">
            <a:spAutoFit/>
          </a:bodyPr>
          <a:lstStyle/>
          <a:p>
            <a:pPr algn="just">
              <a:lnSpc>
                <a:spcPts val="2000"/>
              </a:lnSpc>
              <a:spcBef>
                <a:spcPts val="1200"/>
              </a:spcBef>
              <a:spcAft>
                <a:spcPts val="0"/>
              </a:spcAft>
            </a:pPr>
            <a:r>
              <a:rPr lang="zh-CN" altLang="zh-CN" sz="2000" kern="100" dirty="0" smtClean="0">
                <a:effectLst/>
                <a:latin typeface="+mn-ea"/>
              </a:rPr>
              <a:t>致：</a:t>
            </a:r>
            <a:r>
              <a:rPr lang="en-US" altLang="zh-CN" sz="2000" u="sng" kern="100" dirty="0" smtClean="0">
                <a:effectLst/>
                <a:latin typeface="+mn-ea"/>
              </a:rPr>
              <a:t>                                  </a:t>
            </a:r>
          </a:p>
          <a:p>
            <a:pPr algn="just">
              <a:lnSpc>
                <a:spcPts val="2000"/>
              </a:lnSpc>
              <a:spcBef>
                <a:spcPts val="1200"/>
              </a:spcBef>
              <a:spcAft>
                <a:spcPts val="0"/>
              </a:spcAft>
            </a:pPr>
            <a:r>
              <a:rPr lang="en-US" altLang="zh-CN" sz="2000" dirty="0" smtClean="0"/>
              <a:t>      </a:t>
            </a:r>
            <a:r>
              <a:rPr lang="zh-CN" altLang="zh-CN" sz="2000" dirty="0" smtClean="0"/>
              <a:t> </a:t>
            </a:r>
            <a:r>
              <a:rPr lang="zh-CN" altLang="zh-CN" sz="2000" dirty="0"/>
              <a:t>经考察，我方认为拟选择的</a:t>
            </a:r>
            <a:r>
              <a:rPr lang="en-US" altLang="zh-CN" sz="2000" u="sng" dirty="0"/>
              <a:t>                     </a:t>
            </a:r>
            <a:r>
              <a:rPr lang="en-US" altLang="zh-CN" sz="2000" u="sng" dirty="0" smtClean="0"/>
              <a:t>    </a:t>
            </a:r>
            <a:r>
              <a:rPr lang="zh-CN" altLang="zh-CN" sz="2000" dirty="0" smtClean="0"/>
              <a:t>具有</a:t>
            </a:r>
            <a:r>
              <a:rPr lang="zh-CN" altLang="zh-CN" sz="2000" dirty="0"/>
              <a:t>承担下列工程的施工或安装资质和能力，可以保证本工程按施工合同第</a:t>
            </a:r>
            <a:r>
              <a:rPr lang="en-US" altLang="zh-CN" sz="2000" u="sng" dirty="0"/>
              <a:t>      </a:t>
            </a:r>
            <a:r>
              <a:rPr lang="zh-CN" altLang="zh-CN" sz="2000" dirty="0"/>
              <a:t>条款的约定进行施工或安装。分包后，我方仍承担本工程施工合同的全部责任。请予以</a:t>
            </a:r>
            <a:r>
              <a:rPr lang="zh-CN" altLang="zh-CN" sz="2000" dirty="0" smtClean="0"/>
              <a:t>审查</a:t>
            </a:r>
            <a:r>
              <a:rPr lang="zh-CN" altLang="en-US" sz="2000" dirty="0" smtClean="0"/>
              <a:t>。</a:t>
            </a:r>
            <a:endParaRPr lang="en-US" altLang="zh-CN" sz="2000" dirty="0" smtClean="0"/>
          </a:p>
          <a:p>
            <a:pPr algn="just">
              <a:lnSpc>
                <a:spcPts val="2000"/>
              </a:lnSpc>
              <a:spcBef>
                <a:spcPts val="1200"/>
              </a:spcBef>
              <a:spcAft>
                <a:spcPts val="0"/>
              </a:spcAft>
            </a:pPr>
            <a:endParaRPr lang="en-US" altLang="zh-CN" sz="2000" kern="100" dirty="0" smtClean="0">
              <a:latin typeface="+mn-ea"/>
            </a:endParaRPr>
          </a:p>
          <a:p>
            <a:pPr algn="just">
              <a:lnSpc>
                <a:spcPts val="2000"/>
              </a:lnSpc>
              <a:spcBef>
                <a:spcPts val="1200"/>
              </a:spcBef>
              <a:spcAft>
                <a:spcPts val="0"/>
              </a:spcAft>
            </a:pPr>
            <a:endParaRPr lang="en-US" altLang="zh-CN" sz="2000" kern="100" dirty="0" smtClean="0">
              <a:latin typeface="+mn-ea"/>
            </a:endParaRPr>
          </a:p>
          <a:p>
            <a:pPr algn="just">
              <a:lnSpc>
                <a:spcPts val="2000"/>
              </a:lnSpc>
              <a:spcBef>
                <a:spcPts val="1200"/>
              </a:spcBef>
              <a:spcAft>
                <a:spcPts val="0"/>
              </a:spcAft>
            </a:pPr>
            <a:r>
              <a:rPr lang="zh-CN" altLang="en-US" sz="2000" kern="100" dirty="0" smtClean="0">
                <a:latin typeface="+mn-ea"/>
              </a:rPr>
              <a:t>                                               </a:t>
            </a:r>
            <a:endParaRPr lang="en-US" altLang="zh-CN" sz="2000" kern="100" dirty="0" smtClean="0">
              <a:latin typeface="+mn-ea"/>
            </a:endParaRPr>
          </a:p>
          <a:p>
            <a:r>
              <a:rPr lang="en-US" altLang="zh-CN" sz="2000" dirty="0" smtClean="0"/>
              <a:t>     </a:t>
            </a:r>
            <a:r>
              <a:rPr lang="zh-CN" altLang="zh-CN" sz="2000" dirty="0" smtClean="0"/>
              <a:t>附</a:t>
            </a:r>
            <a:r>
              <a:rPr lang="zh-CN" altLang="zh-CN" sz="2000" dirty="0"/>
              <a:t>：</a:t>
            </a:r>
            <a:r>
              <a:rPr lang="en-US" altLang="zh-CN" sz="2000" dirty="0"/>
              <a:t>1</a:t>
            </a:r>
            <a:r>
              <a:rPr lang="zh-CN" altLang="zh-CN" sz="2000" dirty="0"/>
              <a:t>．分包单位资质</a:t>
            </a:r>
            <a:r>
              <a:rPr lang="zh-CN" altLang="zh-CN" sz="2000" dirty="0" smtClean="0"/>
              <a:t>材料</a:t>
            </a:r>
            <a:r>
              <a:rPr lang="zh-CN" altLang="en-US" sz="2000" dirty="0" smtClean="0"/>
              <a:t>；</a:t>
            </a:r>
            <a:r>
              <a:rPr lang="en-US" altLang="zh-CN" sz="2000" dirty="0" smtClean="0"/>
              <a:t>2</a:t>
            </a:r>
            <a:r>
              <a:rPr lang="zh-CN" altLang="zh-CN" sz="2000" dirty="0"/>
              <a:t>．分包单位业绩</a:t>
            </a:r>
            <a:r>
              <a:rPr lang="zh-CN" altLang="zh-CN" sz="2000" dirty="0" smtClean="0"/>
              <a:t>材料</a:t>
            </a:r>
            <a:r>
              <a:rPr lang="zh-CN" altLang="en-US" sz="2000" dirty="0"/>
              <a:t>；</a:t>
            </a:r>
            <a:r>
              <a:rPr lang="en-US" altLang="zh-CN" sz="2000" dirty="0" smtClean="0"/>
              <a:t>3</a:t>
            </a:r>
            <a:r>
              <a:rPr lang="en-US" altLang="zh-CN" sz="2000" dirty="0"/>
              <a:t>. </a:t>
            </a:r>
            <a:r>
              <a:rPr lang="zh-CN" altLang="zh-CN" sz="2000" dirty="0"/>
              <a:t>分包单位专职管理人员和特种</a:t>
            </a:r>
            <a:r>
              <a:rPr lang="zh-CN" altLang="zh-CN" sz="2000" dirty="0" smtClean="0"/>
              <a:t>作业</a:t>
            </a:r>
            <a:r>
              <a:rPr lang="en-US" altLang="zh-CN" sz="2000" dirty="0" smtClean="0"/>
              <a:t>   </a:t>
            </a:r>
            <a:r>
              <a:rPr lang="zh-CN" altLang="zh-CN" sz="2000" dirty="0" smtClean="0"/>
              <a:t>人员</a:t>
            </a:r>
            <a:r>
              <a:rPr lang="zh-CN" altLang="zh-CN" sz="2000" dirty="0"/>
              <a:t>的资格</a:t>
            </a:r>
            <a:r>
              <a:rPr lang="zh-CN" altLang="zh-CN" sz="2000" dirty="0" smtClean="0"/>
              <a:t>证书</a:t>
            </a:r>
            <a:r>
              <a:rPr lang="zh-CN" altLang="en-US" sz="2000" dirty="0"/>
              <a:t>；</a:t>
            </a:r>
            <a:r>
              <a:rPr lang="en-US" altLang="zh-CN" sz="2000" dirty="0" smtClean="0"/>
              <a:t>4</a:t>
            </a:r>
            <a:r>
              <a:rPr lang="en-US" altLang="zh-CN" sz="2000" dirty="0"/>
              <a:t>.</a:t>
            </a:r>
            <a:r>
              <a:rPr lang="zh-CN" altLang="zh-CN" sz="2000" dirty="0"/>
              <a:t>施工单位对分包单位的管理</a:t>
            </a:r>
            <a:r>
              <a:rPr lang="zh-CN" altLang="zh-CN" sz="2000" dirty="0" smtClean="0"/>
              <a:t>制度</a:t>
            </a:r>
            <a:endParaRPr lang="en-US" altLang="zh-CN" sz="2000" kern="100" dirty="0" smtClean="0">
              <a:latin typeface="+mn-ea"/>
            </a:endParaRPr>
          </a:p>
          <a:p>
            <a:pPr algn="just">
              <a:lnSpc>
                <a:spcPts val="2000"/>
              </a:lnSpc>
              <a:spcBef>
                <a:spcPts val="1200"/>
              </a:spcBef>
              <a:spcAft>
                <a:spcPts val="0"/>
              </a:spcAft>
            </a:pPr>
            <a:r>
              <a:rPr lang="zh-CN" altLang="en-US" sz="2000" kern="100" dirty="0" smtClean="0">
                <a:latin typeface="+mn-ea"/>
              </a:rPr>
              <a:t>                                                 施工项目部（</a:t>
            </a:r>
            <a:r>
              <a:rPr lang="zh-CN" altLang="en-US" sz="2000" kern="100" dirty="0">
                <a:latin typeface="+mn-ea"/>
              </a:rPr>
              <a:t>盖章</a:t>
            </a:r>
            <a:r>
              <a:rPr lang="zh-CN" altLang="en-US" sz="2000" kern="100" dirty="0" smtClean="0">
                <a:latin typeface="+mn-ea"/>
              </a:rPr>
              <a:t>）</a:t>
            </a:r>
            <a:endParaRPr lang="en-US" altLang="zh-CN" sz="2000" kern="100" dirty="0" smtClean="0">
              <a:latin typeface="+mn-ea"/>
            </a:endParaRPr>
          </a:p>
          <a:p>
            <a:pPr>
              <a:lnSpc>
                <a:spcPts val="2000"/>
              </a:lnSpc>
            </a:pPr>
            <a:r>
              <a:rPr lang="zh-CN" altLang="en-US" sz="2000" kern="100" dirty="0" smtClean="0">
                <a:latin typeface="+mn-ea"/>
              </a:rPr>
              <a:t>                                                   项目</a:t>
            </a:r>
            <a:r>
              <a:rPr lang="zh-CN" altLang="en-US" sz="2000" kern="100" dirty="0">
                <a:latin typeface="+mn-ea"/>
              </a:rPr>
              <a:t>经理（签字）</a:t>
            </a:r>
            <a:endParaRPr lang="en-US" altLang="zh-CN" sz="2000" kern="100" dirty="0">
              <a:latin typeface="+mn-ea"/>
            </a:endParaRPr>
          </a:p>
          <a:p>
            <a:pPr>
              <a:lnSpc>
                <a:spcPts val="2000"/>
              </a:lnSpc>
            </a:pPr>
            <a:r>
              <a:rPr lang="zh-CN" altLang="en-US" sz="2000" kern="100" dirty="0">
                <a:latin typeface="+mn-ea"/>
              </a:rPr>
              <a:t> </a:t>
            </a:r>
            <a:r>
              <a:rPr lang="zh-CN" altLang="en-US" sz="2000" kern="100" dirty="0" smtClean="0">
                <a:latin typeface="+mn-ea"/>
              </a:rPr>
              <a:t>                                                                 年    </a:t>
            </a:r>
            <a:r>
              <a:rPr lang="zh-CN" altLang="en-US" sz="2000" kern="100" dirty="0">
                <a:latin typeface="+mn-ea"/>
              </a:rPr>
              <a:t>月 </a:t>
            </a:r>
            <a:r>
              <a:rPr lang="zh-CN" altLang="en-US" sz="2000" kern="100" dirty="0" smtClean="0">
                <a:latin typeface="+mn-ea"/>
              </a:rPr>
              <a:t>   </a:t>
            </a:r>
            <a:r>
              <a:rPr lang="zh-CN" altLang="en-US" sz="2000" kern="100" dirty="0">
                <a:latin typeface="+mn-ea"/>
              </a:rPr>
              <a:t>日</a:t>
            </a:r>
            <a:endParaRPr lang="en-US" altLang="zh-CN" sz="2000" kern="100" dirty="0" smtClean="0">
              <a:latin typeface="+mn-ea"/>
            </a:endParaRPr>
          </a:p>
          <a:p>
            <a:pPr>
              <a:lnSpc>
                <a:spcPts val="2000"/>
              </a:lnSpc>
              <a:spcAft>
                <a:spcPts val="0"/>
              </a:spcAft>
            </a:pPr>
            <a:r>
              <a:rPr lang="zh-CN" altLang="en-US" sz="2000" kern="100" dirty="0" smtClean="0">
                <a:effectLst/>
                <a:latin typeface="+mn-ea"/>
              </a:rPr>
              <a:t>审查意见：</a:t>
            </a:r>
            <a:endParaRPr lang="en-US" altLang="zh-CN" sz="2000" kern="100" dirty="0" smtClean="0">
              <a:effectLst/>
              <a:latin typeface="+mn-ea"/>
            </a:endParaRPr>
          </a:p>
          <a:p>
            <a:pPr>
              <a:lnSpc>
                <a:spcPts val="2000"/>
              </a:lnSpc>
            </a:pPr>
            <a:r>
              <a:rPr lang="zh-CN" altLang="en-US" sz="2000" dirty="0" smtClean="0"/>
              <a:t>                                                                                                    专业</a:t>
            </a:r>
            <a:r>
              <a:rPr lang="zh-CN" altLang="zh-CN" sz="2000" dirty="0" smtClean="0"/>
              <a:t>监理工程师</a:t>
            </a:r>
            <a:r>
              <a:rPr lang="zh-CN" altLang="zh-CN" sz="2000" dirty="0"/>
              <a:t>（</a:t>
            </a:r>
            <a:r>
              <a:rPr lang="zh-CN" altLang="zh-CN" sz="2000" dirty="0" smtClean="0"/>
              <a:t>签字）</a:t>
            </a:r>
            <a:endParaRPr lang="en-US" altLang="zh-CN" sz="2000" kern="100" dirty="0" smtClean="0">
              <a:effectLst/>
              <a:latin typeface="+mn-ea"/>
            </a:endParaRPr>
          </a:p>
          <a:p>
            <a:pPr algn="r">
              <a:lnSpc>
                <a:spcPts val="2000"/>
              </a:lnSpc>
              <a:spcAft>
                <a:spcPts val="0"/>
              </a:spcAft>
            </a:pPr>
            <a:r>
              <a:rPr lang="en-US" altLang="zh-CN" sz="2000" kern="100" baseline="0" dirty="0" smtClean="0">
                <a:effectLst/>
                <a:latin typeface="+mn-ea"/>
              </a:rPr>
              <a:t>                                  </a:t>
            </a:r>
            <a:r>
              <a:rPr lang="zh-CN" altLang="zh-CN" sz="2000" kern="100" dirty="0" smtClean="0">
                <a:effectLst/>
                <a:latin typeface="+mn-ea"/>
              </a:rPr>
              <a:t>年</a:t>
            </a:r>
            <a:r>
              <a:rPr lang="en-US" altLang="zh-CN" sz="2000" kern="100" dirty="0" smtClean="0">
                <a:effectLst/>
                <a:latin typeface="+mn-ea"/>
              </a:rPr>
              <a:t>     </a:t>
            </a:r>
            <a:r>
              <a:rPr lang="zh-CN" altLang="zh-CN" sz="2000" kern="100" dirty="0" smtClean="0">
                <a:effectLst/>
                <a:latin typeface="+mn-ea"/>
              </a:rPr>
              <a:t>月</a:t>
            </a:r>
            <a:r>
              <a:rPr lang="en-US" altLang="zh-CN" sz="2000" kern="100" dirty="0" smtClean="0">
                <a:effectLst/>
                <a:latin typeface="+mn-ea"/>
              </a:rPr>
              <a:t>     </a:t>
            </a:r>
            <a:r>
              <a:rPr lang="zh-CN" altLang="zh-CN" sz="2000" kern="100" dirty="0" smtClean="0">
                <a:effectLst/>
                <a:latin typeface="+mn-ea"/>
              </a:rPr>
              <a:t>日</a:t>
            </a:r>
            <a:endParaRPr lang="en-US" altLang="zh-CN" sz="2000" kern="100" dirty="0" smtClean="0">
              <a:effectLst/>
              <a:latin typeface="+mn-ea"/>
            </a:endParaRPr>
          </a:p>
          <a:p>
            <a:pPr>
              <a:lnSpc>
                <a:spcPts val="2000"/>
              </a:lnSpc>
              <a:spcAft>
                <a:spcPts val="0"/>
              </a:spcAft>
            </a:pPr>
            <a:r>
              <a:rPr lang="zh-CN" altLang="en-US" sz="2000" kern="100" dirty="0" smtClean="0">
                <a:latin typeface="+mn-ea"/>
              </a:rPr>
              <a:t>审核意见</a:t>
            </a:r>
            <a:r>
              <a:rPr lang="en-US" altLang="zh-CN" sz="2000" kern="100" dirty="0">
                <a:latin typeface="+mn-ea"/>
              </a:rPr>
              <a:t>:</a:t>
            </a:r>
            <a:r>
              <a:rPr lang="en-US" altLang="zh-CN" sz="2000" kern="100" dirty="0" smtClean="0">
                <a:effectLst/>
                <a:latin typeface="+mn-ea"/>
              </a:rPr>
              <a:t>     </a:t>
            </a:r>
          </a:p>
          <a:p>
            <a:pPr>
              <a:lnSpc>
                <a:spcPts val="2000"/>
              </a:lnSpc>
            </a:pPr>
            <a:r>
              <a:rPr lang="en-US" altLang="zh-CN" sz="2000" dirty="0" smtClean="0"/>
              <a:t>                                                                                                        </a:t>
            </a:r>
            <a:r>
              <a:rPr lang="zh-CN" altLang="zh-CN" sz="2000" dirty="0" smtClean="0"/>
              <a:t>项目</a:t>
            </a:r>
            <a:r>
              <a:rPr lang="zh-CN" altLang="zh-CN" sz="2000" dirty="0"/>
              <a:t>监理机构 （盖章）</a:t>
            </a:r>
          </a:p>
          <a:p>
            <a:pPr>
              <a:lnSpc>
                <a:spcPts val="2000"/>
              </a:lnSpc>
            </a:pPr>
            <a:r>
              <a:rPr lang="en-US" altLang="zh-CN" sz="2000" dirty="0"/>
              <a:t>                                                                         </a:t>
            </a:r>
            <a:r>
              <a:rPr lang="en-US" altLang="zh-CN" sz="2000" dirty="0" smtClean="0"/>
              <a:t>          </a:t>
            </a:r>
            <a:r>
              <a:rPr lang="zh-CN" altLang="zh-CN" sz="2000" dirty="0" smtClean="0"/>
              <a:t>总</a:t>
            </a:r>
            <a:r>
              <a:rPr lang="zh-CN" altLang="zh-CN" sz="2000" dirty="0"/>
              <a:t>监理工程师（签字盖执业印章</a:t>
            </a:r>
            <a:r>
              <a:rPr lang="zh-CN" altLang="zh-CN" sz="2000" dirty="0" smtClean="0"/>
              <a:t>）</a:t>
            </a:r>
            <a:r>
              <a:rPr lang="en-US" altLang="zh-CN" sz="2000" kern="100" dirty="0" smtClean="0">
                <a:effectLst/>
                <a:latin typeface="+mn-ea"/>
              </a:rPr>
              <a:t>                 </a:t>
            </a:r>
          </a:p>
          <a:p>
            <a:pPr>
              <a:lnSpc>
                <a:spcPts val="2000"/>
              </a:lnSpc>
              <a:spcAft>
                <a:spcPts val="0"/>
              </a:spcAft>
            </a:pPr>
            <a:r>
              <a:rPr lang="zh-CN" altLang="en-US" sz="2000" kern="100" dirty="0">
                <a:latin typeface="+mn-ea"/>
              </a:rPr>
              <a:t> </a:t>
            </a:r>
            <a:r>
              <a:rPr lang="zh-CN" altLang="en-US" sz="2000" kern="100" dirty="0" smtClean="0">
                <a:latin typeface="+mn-ea"/>
              </a:rPr>
              <a:t>                                                                 年     </a:t>
            </a:r>
            <a:r>
              <a:rPr lang="zh-CN" altLang="en-US" sz="2000" kern="100" dirty="0">
                <a:latin typeface="+mn-ea"/>
              </a:rPr>
              <a:t>月  </a:t>
            </a:r>
            <a:r>
              <a:rPr lang="zh-CN" altLang="en-US" sz="2000" kern="100" dirty="0" smtClean="0">
                <a:latin typeface="+mn-ea"/>
              </a:rPr>
              <a:t>   </a:t>
            </a:r>
            <a:r>
              <a:rPr lang="zh-CN" altLang="en-US" sz="2000" kern="100" dirty="0">
                <a:latin typeface="+mn-ea"/>
              </a:rPr>
              <a:t>日</a:t>
            </a:r>
            <a:endParaRPr lang="zh-CN" altLang="zh-CN" sz="2000" kern="100" dirty="0">
              <a:effectLst/>
              <a:latin typeface="+mn-ea"/>
            </a:endParaRPr>
          </a:p>
        </p:txBody>
      </p:sp>
      <p:sp>
        <p:nvSpPr>
          <p:cNvPr id="18" name="文本框 17"/>
          <p:cNvSpPr txBox="1"/>
          <p:nvPr/>
        </p:nvSpPr>
        <p:spPr>
          <a:xfrm>
            <a:off x="721380" y="6569567"/>
            <a:ext cx="8285037" cy="369332"/>
          </a:xfrm>
          <a:prstGeom prst="rect">
            <a:avLst/>
          </a:prstGeom>
          <a:noFill/>
        </p:spPr>
        <p:txBody>
          <a:bodyPr wrap="square" rtlCol="0">
            <a:spAutoFit/>
          </a:bodyPr>
          <a:lstStyle/>
          <a:p>
            <a:r>
              <a:rPr lang="zh-CN" altLang="en-US" dirty="0" smtClean="0">
                <a:latin typeface="宋体" panose="02010600030101010101" pitchFamily="2" charset="-122"/>
                <a:cs typeface="Times New Roman" panose="02020603050405020304" pitchFamily="18" charset="0"/>
              </a:rPr>
              <a:t>注：</a:t>
            </a:r>
            <a:r>
              <a:rPr lang="zh-CN" altLang="zh-CN" dirty="0"/>
              <a:t>本表一式三份，项目监理机构、建设单位、施工单位各一份</a:t>
            </a:r>
          </a:p>
        </p:txBody>
      </p:sp>
      <p:sp>
        <p:nvSpPr>
          <p:cNvPr id="22" name="文本框 21"/>
          <p:cNvSpPr txBox="1"/>
          <p:nvPr/>
        </p:nvSpPr>
        <p:spPr>
          <a:xfrm>
            <a:off x="780094" y="417901"/>
            <a:ext cx="1665033" cy="430887"/>
          </a:xfrm>
          <a:prstGeom prst="rect">
            <a:avLst/>
          </a:prstGeom>
          <a:noFill/>
        </p:spPr>
        <p:txBody>
          <a:bodyPr wrap="square" rtlCol="0">
            <a:spAutoFit/>
          </a:bodyPr>
          <a:lstStyle/>
          <a:p>
            <a:r>
              <a:rPr lang="zh-CN" altLang="en-US" sz="2200" b="1" dirty="0" smtClean="0">
                <a:latin typeface="宋体" panose="02010600030101010101" pitchFamily="2" charset="-122"/>
                <a:cs typeface="Times New Roman" panose="02020603050405020304" pitchFamily="18" charset="0"/>
              </a:rPr>
              <a:t>工程名称：</a:t>
            </a:r>
            <a:endParaRPr lang="zh-CN" altLang="en-US" sz="2200" dirty="0"/>
          </a:p>
        </p:txBody>
      </p:sp>
      <p:sp>
        <p:nvSpPr>
          <p:cNvPr id="23" name="文本框 22"/>
          <p:cNvSpPr txBox="1"/>
          <p:nvPr/>
        </p:nvSpPr>
        <p:spPr>
          <a:xfrm>
            <a:off x="8495510" y="416325"/>
            <a:ext cx="921221" cy="430887"/>
          </a:xfrm>
          <a:prstGeom prst="rect">
            <a:avLst/>
          </a:prstGeom>
          <a:noFill/>
        </p:spPr>
        <p:txBody>
          <a:bodyPr wrap="square" rtlCol="0">
            <a:spAutoFit/>
          </a:bodyPr>
          <a:lstStyle/>
          <a:p>
            <a:r>
              <a:rPr lang="zh-CN" altLang="en-US" sz="2200" b="1" dirty="0" smtClean="0">
                <a:latin typeface="宋体" panose="02010600030101010101" pitchFamily="2" charset="-122"/>
                <a:cs typeface="Times New Roman" panose="02020603050405020304" pitchFamily="18" charset="0"/>
              </a:rPr>
              <a:t>编号：</a:t>
            </a:r>
            <a:endParaRPr lang="zh-CN" altLang="en-US" sz="2200" dirty="0"/>
          </a:p>
        </p:txBody>
      </p:sp>
      <p:sp>
        <p:nvSpPr>
          <p:cNvPr id="24" name="文本框 23"/>
          <p:cNvSpPr txBox="1"/>
          <p:nvPr/>
        </p:nvSpPr>
        <p:spPr>
          <a:xfrm>
            <a:off x="4690494" y="218412"/>
            <a:ext cx="3024463" cy="461665"/>
          </a:xfrm>
          <a:prstGeom prst="rect">
            <a:avLst/>
          </a:prstGeom>
          <a:noFill/>
        </p:spPr>
        <p:txBody>
          <a:bodyPr wrap="square" rtlCol="0">
            <a:spAutoFit/>
          </a:bodyPr>
          <a:lstStyle/>
          <a:p>
            <a:r>
              <a:rPr lang="zh-CN" altLang="zh-CN" sz="2400" b="1" dirty="0"/>
              <a:t>分包单位资格报审表</a:t>
            </a:r>
            <a:endParaRPr lang="zh-CN" altLang="zh-CN" sz="2400" dirty="0"/>
          </a:p>
        </p:txBody>
      </p:sp>
      <p:cxnSp>
        <p:nvCxnSpPr>
          <p:cNvPr id="3" name="直接连接符 2"/>
          <p:cNvCxnSpPr/>
          <p:nvPr/>
        </p:nvCxnSpPr>
        <p:spPr>
          <a:xfrm flipV="1">
            <a:off x="1171127" y="1032594"/>
            <a:ext cx="3953021" cy="140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9325443" y="4417505"/>
            <a:ext cx="1971037" cy="105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V="1">
            <a:off x="9325443" y="5165759"/>
            <a:ext cx="2156980" cy="674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9325443" y="6190723"/>
            <a:ext cx="2135799" cy="1615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763100" y="1966849"/>
            <a:ext cx="10681148" cy="4115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759655" y="4647610"/>
            <a:ext cx="10663310" cy="5861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文本框 31"/>
          <p:cNvSpPr txBox="1"/>
          <p:nvPr/>
        </p:nvSpPr>
        <p:spPr>
          <a:xfrm>
            <a:off x="1650782" y="740070"/>
            <a:ext cx="1694695" cy="369332"/>
          </a:xfrm>
          <a:prstGeom prst="rect">
            <a:avLst/>
          </a:prstGeom>
          <a:noFill/>
        </p:spPr>
        <p:txBody>
          <a:bodyPr wrap="none" rtlCol="0">
            <a:spAutoFit/>
          </a:bodyPr>
          <a:lstStyle/>
          <a:p>
            <a:r>
              <a:rPr lang="en-US" altLang="zh-CN" dirty="0" smtClean="0"/>
              <a:t>(</a:t>
            </a:r>
            <a:r>
              <a:rPr lang="zh-CN" altLang="en-US" dirty="0" smtClean="0"/>
              <a:t>项目监理机构</a:t>
            </a:r>
            <a:r>
              <a:rPr lang="en-US" altLang="zh-CN" dirty="0" smtClean="0"/>
              <a:t>)</a:t>
            </a:r>
            <a:endParaRPr lang="zh-CN" altLang="en-US" dirty="0"/>
          </a:p>
        </p:txBody>
      </p:sp>
      <p:sp>
        <p:nvSpPr>
          <p:cNvPr id="26" name="文本框 25"/>
          <p:cNvSpPr txBox="1"/>
          <p:nvPr/>
        </p:nvSpPr>
        <p:spPr>
          <a:xfrm>
            <a:off x="1366947" y="1966849"/>
            <a:ext cx="2156360" cy="369332"/>
          </a:xfrm>
          <a:prstGeom prst="rect">
            <a:avLst/>
          </a:prstGeom>
          <a:noFill/>
        </p:spPr>
        <p:txBody>
          <a:bodyPr wrap="none" rtlCol="0">
            <a:spAutoFit/>
          </a:bodyPr>
          <a:lstStyle/>
          <a:p>
            <a:r>
              <a:rPr lang="zh-CN" altLang="en-US" dirty="0"/>
              <a:t>分包工程名称</a:t>
            </a:r>
            <a:r>
              <a:rPr lang="en-US" altLang="zh-CN" dirty="0"/>
              <a:t>(</a:t>
            </a:r>
            <a:r>
              <a:rPr lang="zh-CN" altLang="en-US" dirty="0"/>
              <a:t>部位</a:t>
            </a:r>
            <a:r>
              <a:rPr lang="en-US" altLang="zh-CN" dirty="0"/>
              <a:t>)</a:t>
            </a:r>
            <a:endParaRPr lang="zh-CN" altLang="en-US" dirty="0"/>
          </a:p>
        </p:txBody>
      </p:sp>
      <p:sp>
        <p:nvSpPr>
          <p:cNvPr id="33" name="文本框 32"/>
          <p:cNvSpPr txBox="1"/>
          <p:nvPr/>
        </p:nvSpPr>
        <p:spPr>
          <a:xfrm>
            <a:off x="4863898" y="1966849"/>
            <a:ext cx="1338828" cy="369332"/>
          </a:xfrm>
          <a:prstGeom prst="rect">
            <a:avLst/>
          </a:prstGeom>
          <a:noFill/>
        </p:spPr>
        <p:txBody>
          <a:bodyPr wrap="none" rtlCol="0">
            <a:spAutoFit/>
          </a:bodyPr>
          <a:lstStyle/>
          <a:p>
            <a:r>
              <a:rPr lang="zh-CN" altLang="en-US" dirty="0"/>
              <a:t>分包工程量</a:t>
            </a:r>
          </a:p>
        </p:txBody>
      </p:sp>
      <p:sp>
        <p:nvSpPr>
          <p:cNvPr id="35" name="文本框 34"/>
          <p:cNvSpPr txBox="1"/>
          <p:nvPr/>
        </p:nvSpPr>
        <p:spPr>
          <a:xfrm>
            <a:off x="3523307" y="2811261"/>
            <a:ext cx="710451" cy="369332"/>
          </a:xfrm>
          <a:prstGeom prst="rect">
            <a:avLst/>
          </a:prstGeom>
          <a:noFill/>
        </p:spPr>
        <p:txBody>
          <a:bodyPr wrap="none" rtlCol="0">
            <a:spAutoFit/>
          </a:bodyPr>
          <a:lstStyle/>
          <a:p>
            <a:r>
              <a:rPr lang="zh-CN" altLang="en-US" dirty="0" smtClean="0"/>
              <a:t>合 计</a:t>
            </a:r>
            <a:endParaRPr lang="zh-CN" altLang="en-US" dirty="0"/>
          </a:p>
        </p:txBody>
      </p:sp>
      <p:sp>
        <p:nvSpPr>
          <p:cNvPr id="36" name="文本框 35"/>
          <p:cNvSpPr txBox="1"/>
          <p:nvPr/>
        </p:nvSpPr>
        <p:spPr>
          <a:xfrm>
            <a:off x="7953083" y="1963578"/>
            <a:ext cx="2106667" cy="369332"/>
          </a:xfrm>
          <a:prstGeom prst="rect">
            <a:avLst/>
          </a:prstGeom>
          <a:noFill/>
        </p:spPr>
        <p:txBody>
          <a:bodyPr wrap="none" rtlCol="0">
            <a:spAutoFit/>
          </a:bodyPr>
          <a:lstStyle/>
          <a:p>
            <a:r>
              <a:rPr lang="zh-CN" altLang="zh-CN" dirty="0" smtClean="0"/>
              <a:t>分包</a:t>
            </a:r>
            <a:r>
              <a:rPr lang="zh-CN" altLang="zh-CN" dirty="0"/>
              <a:t>工程合同金额</a:t>
            </a:r>
            <a:endParaRPr lang="zh-CN" altLang="en-US" dirty="0"/>
          </a:p>
        </p:txBody>
      </p:sp>
      <p:sp>
        <p:nvSpPr>
          <p:cNvPr id="37" name="文本框 36"/>
          <p:cNvSpPr txBox="1"/>
          <p:nvPr/>
        </p:nvSpPr>
        <p:spPr>
          <a:xfrm>
            <a:off x="4441046" y="1123936"/>
            <a:ext cx="1233030" cy="369332"/>
          </a:xfrm>
          <a:prstGeom prst="rect">
            <a:avLst/>
          </a:prstGeom>
          <a:noFill/>
        </p:spPr>
        <p:txBody>
          <a:bodyPr wrap="none" rtlCol="0">
            <a:spAutoFit/>
          </a:bodyPr>
          <a:lstStyle/>
          <a:p>
            <a:r>
              <a:rPr lang="en-US" altLang="zh-CN" dirty="0" smtClean="0"/>
              <a:t>(</a:t>
            </a:r>
            <a:r>
              <a:rPr lang="zh-CN" altLang="en-US" dirty="0" smtClean="0"/>
              <a:t>分包单位</a:t>
            </a:r>
            <a:r>
              <a:rPr lang="en-US" altLang="zh-CN" dirty="0" smtClean="0"/>
              <a:t>)</a:t>
            </a:r>
            <a:endParaRPr lang="zh-CN" altLang="en-US" dirty="0"/>
          </a:p>
        </p:txBody>
      </p:sp>
      <p:cxnSp>
        <p:nvCxnSpPr>
          <p:cNvPr id="38" name="直接连接符 37"/>
          <p:cNvCxnSpPr/>
          <p:nvPr/>
        </p:nvCxnSpPr>
        <p:spPr>
          <a:xfrm>
            <a:off x="750736" y="2228066"/>
            <a:ext cx="10681148" cy="4115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763100" y="2512594"/>
            <a:ext cx="10681148" cy="4115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780094" y="2791937"/>
            <a:ext cx="10681148" cy="4115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763100" y="3121955"/>
            <a:ext cx="10681148" cy="4115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7124131" y="1963578"/>
            <a:ext cx="13648" cy="119953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3916907" y="1963578"/>
            <a:ext cx="0" cy="82835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770297" y="5469159"/>
            <a:ext cx="10663310" cy="5861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3" name="圆角矩形标注 42"/>
          <p:cNvSpPr/>
          <p:nvPr/>
        </p:nvSpPr>
        <p:spPr>
          <a:xfrm>
            <a:off x="882362" y="3909521"/>
            <a:ext cx="6069089" cy="1476178"/>
          </a:xfrm>
          <a:prstGeom prst="wedgeRoundRectCallout">
            <a:avLst>
              <a:gd name="adj1" fmla="val -18928"/>
              <a:gd name="adj2" fmla="val -78030"/>
              <a:gd name="adj3" fmla="val 16667"/>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16200000" scaled="1"/>
            <a:tileRect/>
          </a:gradFill>
          <a:ln>
            <a:solidFill>
              <a:schemeClr val="accent1">
                <a:lumMod val="40000"/>
                <a:lumOff val="6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r>
              <a:rPr lang="zh-CN" altLang="zh-CN" dirty="0">
                <a:solidFill>
                  <a:schemeClr val="accent6">
                    <a:lumMod val="50000"/>
                  </a:schemeClr>
                </a:solidFill>
              </a:rPr>
              <a:t>分包单位资质材料包括：营业执照、企业资质等级证书、安全生产许可文件、专职管理人员和特种作业人员的资格</a:t>
            </a:r>
            <a:r>
              <a:rPr lang="zh-CN" altLang="zh-CN" dirty="0" smtClean="0">
                <a:solidFill>
                  <a:schemeClr val="accent6">
                    <a:lumMod val="50000"/>
                  </a:schemeClr>
                </a:solidFill>
              </a:rPr>
              <a:t>证书</a:t>
            </a:r>
            <a:r>
              <a:rPr lang="zh-CN" altLang="en-US" dirty="0" smtClean="0">
                <a:solidFill>
                  <a:schemeClr val="accent6">
                    <a:lumMod val="50000"/>
                  </a:schemeClr>
                </a:solidFill>
              </a:rPr>
              <a:t>、</a:t>
            </a:r>
            <a:r>
              <a:rPr lang="zh-CN" altLang="zh-CN" dirty="0">
                <a:solidFill>
                  <a:schemeClr val="accent6">
                    <a:lumMod val="50000"/>
                  </a:schemeClr>
                </a:solidFill>
              </a:rPr>
              <a:t>特殊行业施工许可证、国外（境外）企业在国内施工工程许可证、拟分包工程的内容和范围等证明</a:t>
            </a:r>
            <a:r>
              <a:rPr lang="zh-CN" altLang="zh-CN" dirty="0" smtClean="0">
                <a:solidFill>
                  <a:schemeClr val="accent6">
                    <a:lumMod val="50000"/>
                  </a:schemeClr>
                </a:solidFill>
              </a:rPr>
              <a:t>资料</a:t>
            </a:r>
            <a:r>
              <a:rPr lang="zh-CN" altLang="en-US" dirty="0" smtClean="0">
                <a:solidFill>
                  <a:schemeClr val="accent6">
                    <a:lumMod val="50000"/>
                  </a:schemeClr>
                </a:solidFill>
              </a:rPr>
              <a:t>等。</a:t>
            </a:r>
            <a:r>
              <a:rPr lang="zh-CN" altLang="zh-CN" dirty="0" smtClean="0">
                <a:solidFill>
                  <a:schemeClr val="accent6">
                    <a:lumMod val="50000"/>
                  </a:schemeClr>
                </a:solidFill>
              </a:rPr>
              <a:t>应注意</a:t>
            </a:r>
            <a:r>
              <a:rPr lang="zh-CN" altLang="en-US" dirty="0" smtClean="0">
                <a:solidFill>
                  <a:schemeClr val="accent6">
                    <a:lumMod val="50000"/>
                  </a:schemeClr>
                </a:solidFill>
              </a:rPr>
              <a:t>材料中</a:t>
            </a:r>
            <a:r>
              <a:rPr lang="zh-CN" altLang="zh-CN" dirty="0" smtClean="0">
                <a:solidFill>
                  <a:schemeClr val="accent6">
                    <a:lumMod val="50000"/>
                  </a:schemeClr>
                </a:solidFill>
              </a:rPr>
              <a:t>资质</a:t>
            </a:r>
            <a:r>
              <a:rPr lang="zh-CN" altLang="zh-CN" dirty="0">
                <a:solidFill>
                  <a:schemeClr val="accent6">
                    <a:lumMod val="50000"/>
                  </a:schemeClr>
                </a:solidFill>
              </a:rPr>
              <a:t>年审合格情况，</a:t>
            </a:r>
            <a:r>
              <a:rPr lang="zh-CN" altLang="zh-CN" dirty="0"/>
              <a:t>防止越级分包。</a:t>
            </a:r>
            <a:endParaRPr lang="zh-CN" altLang="en-US" dirty="0">
              <a:solidFill>
                <a:schemeClr val="tx1"/>
              </a:solidFill>
            </a:endParaRPr>
          </a:p>
        </p:txBody>
      </p:sp>
      <p:sp>
        <p:nvSpPr>
          <p:cNvPr id="44" name="圆角矩形标注 43"/>
          <p:cNvSpPr/>
          <p:nvPr/>
        </p:nvSpPr>
        <p:spPr>
          <a:xfrm>
            <a:off x="4103234" y="3925293"/>
            <a:ext cx="6069089" cy="1476178"/>
          </a:xfrm>
          <a:prstGeom prst="wedgeRoundRectCallout">
            <a:avLst>
              <a:gd name="adj1" fmla="val -19153"/>
              <a:gd name="adj2" fmla="val -78030"/>
              <a:gd name="adj3" fmla="val 16667"/>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16200000" scaled="1"/>
            <a:tileRect/>
          </a:gradFill>
          <a:ln>
            <a:solidFill>
              <a:schemeClr val="accent1">
                <a:lumMod val="20000"/>
                <a:lumOff val="8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r>
              <a:rPr lang="zh-CN" altLang="zh-CN" dirty="0">
                <a:solidFill>
                  <a:schemeClr val="accent6">
                    <a:lumMod val="50000"/>
                  </a:schemeClr>
                </a:solidFill>
              </a:rPr>
              <a:t>分包单位业绩材料是指分包单位近三年完成的与分包工程内容类似的工程及质量</a:t>
            </a:r>
            <a:r>
              <a:rPr lang="zh-CN" altLang="zh-CN" dirty="0" smtClean="0">
                <a:solidFill>
                  <a:schemeClr val="accent6">
                    <a:lumMod val="50000"/>
                  </a:schemeClr>
                </a:solidFill>
              </a:rPr>
              <a:t>情况</a:t>
            </a:r>
            <a:r>
              <a:rPr lang="zh-CN" altLang="en-US" dirty="0" smtClean="0">
                <a:solidFill>
                  <a:schemeClr val="accent6">
                    <a:lumMod val="50000"/>
                  </a:schemeClr>
                </a:solidFill>
              </a:rPr>
              <a:t>。</a:t>
            </a:r>
            <a:endParaRPr lang="zh-CN" altLang="en-US" dirty="0">
              <a:solidFill>
                <a:schemeClr val="accent6">
                  <a:lumMod val="50000"/>
                </a:schemeClr>
              </a:solidFill>
            </a:endParaRPr>
          </a:p>
        </p:txBody>
      </p:sp>
      <p:sp>
        <p:nvSpPr>
          <p:cNvPr id="45" name="文本框 44"/>
          <p:cNvSpPr txBox="1"/>
          <p:nvPr/>
        </p:nvSpPr>
        <p:spPr>
          <a:xfrm>
            <a:off x="770297" y="51516"/>
            <a:ext cx="3771401" cy="400110"/>
          </a:xfrm>
          <a:prstGeom prst="rect">
            <a:avLst/>
          </a:prstGeom>
          <a:noFill/>
        </p:spPr>
        <p:txBody>
          <a:bodyPr wrap="square" rtlCol="0">
            <a:spAutoFit/>
          </a:bodyPr>
          <a:lstStyle/>
          <a:p>
            <a:r>
              <a:rPr lang="zh-CN" altLang="en-US" sz="2000" dirty="0" smtClean="0">
                <a:latin typeface="+mn-ea"/>
                <a:hlinkClick r:id="rId2" action="ppaction://hlinksldjump"/>
              </a:rPr>
              <a:t>表</a:t>
            </a:r>
            <a:r>
              <a:rPr lang="en-US" altLang="zh-CN" sz="2000" dirty="0" smtClean="0">
                <a:latin typeface="+mn-ea"/>
                <a:hlinkClick r:id="rId2" action="ppaction://hlinksldjump"/>
              </a:rPr>
              <a:t>B.0.4 </a:t>
            </a:r>
            <a:r>
              <a:rPr lang="zh-CN" altLang="en-US" sz="2000" dirty="0" smtClean="0">
                <a:latin typeface="+mn-ea"/>
                <a:hlinkClick r:id="rId2" action="ppaction://hlinksldjump"/>
              </a:rPr>
              <a:t>分包单位资格报审表</a:t>
            </a:r>
            <a:endParaRPr lang="zh-CN" altLang="en-US" sz="2000" dirty="0">
              <a:latin typeface="+mn-ea"/>
            </a:endParaRPr>
          </a:p>
        </p:txBody>
      </p:sp>
    </p:spTree>
    <p:extLst>
      <p:ext uri="{BB962C8B-B14F-4D97-AF65-F5344CB8AC3E}">
        <p14:creationId xmlns:p14="http://schemas.microsoft.com/office/powerpoint/2010/main" val="9151090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7"/>
                                        </p:tgtEl>
                                        <p:attrNameLst>
                                          <p:attrName>style.visibility</p:attrName>
                                        </p:attrNameLst>
                                      </p:cBhvr>
                                      <p:to>
                                        <p:strVal val="visible"/>
                                      </p:to>
                                    </p:set>
                                    <p:animEffect transition="in" filter="fade">
                                      <p:cBhvr>
                                        <p:cTn id="14" dur="1000"/>
                                        <p:tgtEl>
                                          <p:spTgt spid="37"/>
                                        </p:tgtEl>
                                      </p:cBhvr>
                                    </p:animEffect>
                                    <p:anim calcmode="lin" valueType="num">
                                      <p:cBhvr>
                                        <p:cTn id="15" dur="1000" fill="hold"/>
                                        <p:tgtEl>
                                          <p:spTgt spid="37"/>
                                        </p:tgtEl>
                                        <p:attrNameLst>
                                          <p:attrName>ppt_x</p:attrName>
                                        </p:attrNameLst>
                                      </p:cBhvr>
                                      <p:tavLst>
                                        <p:tav tm="0">
                                          <p:val>
                                            <p:strVal val="#ppt_x"/>
                                          </p:val>
                                        </p:tav>
                                        <p:tav tm="100000">
                                          <p:val>
                                            <p:strVal val="#ppt_x"/>
                                          </p:val>
                                        </p:tav>
                                      </p:tavLst>
                                    </p:anim>
                                    <p:anim calcmode="lin" valueType="num">
                                      <p:cBhvr>
                                        <p:cTn id="16"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3"/>
                                        </p:tgtEl>
                                        <p:attrNameLst>
                                          <p:attrName>style.visibility</p:attrName>
                                        </p:attrNameLst>
                                      </p:cBhvr>
                                      <p:to>
                                        <p:strVal val="visible"/>
                                      </p:to>
                                    </p:set>
                                    <p:animEffect transition="in" filter="fade">
                                      <p:cBhvr>
                                        <p:cTn id="21" dur="1000"/>
                                        <p:tgtEl>
                                          <p:spTgt spid="43"/>
                                        </p:tgtEl>
                                      </p:cBhvr>
                                    </p:animEffect>
                                    <p:anim calcmode="lin" valueType="num">
                                      <p:cBhvr>
                                        <p:cTn id="22" dur="1000" fill="hold"/>
                                        <p:tgtEl>
                                          <p:spTgt spid="43"/>
                                        </p:tgtEl>
                                        <p:attrNameLst>
                                          <p:attrName>ppt_x</p:attrName>
                                        </p:attrNameLst>
                                      </p:cBhvr>
                                      <p:tavLst>
                                        <p:tav tm="0">
                                          <p:val>
                                            <p:strVal val="#ppt_x"/>
                                          </p:val>
                                        </p:tav>
                                        <p:tav tm="100000">
                                          <p:val>
                                            <p:strVal val="#ppt_x"/>
                                          </p:val>
                                        </p:tav>
                                      </p:tavLst>
                                    </p:anim>
                                    <p:anim calcmode="lin" valueType="num">
                                      <p:cBhvr>
                                        <p:cTn id="23"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xit" presetSubtype="4" fill="hold" grpId="1" nodeType="clickEffect">
                                  <p:stCondLst>
                                    <p:cond delay="0"/>
                                  </p:stCondLst>
                                  <p:childTnLst>
                                    <p:animEffect transition="out" filter="wipe(down)">
                                      <p:cBhvr>
                                        <p:cTn id="27" dur="300"/>
                                        <p:tgtEl>
                                          <p:spTgt spid="43"/>
                                        </p:tgtEl>
                                      </p:cBhvr>
                                    </p:animEffect>
                                    <p:set>
                                      <p:cBhvr>
                                        <p:cTn id="28" dur="1" fill="hold">
                                          <p:stCondLst>
                                            <p:cond delay="299"/>
                                          </p:stCondLst>
                                        </p:cTn>
                                        <p:tgtEl>
                                          <p:spTgt spid="43"/>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44"/>
                                        </p:tgtEl>
                                        <p:attrNameLst>
                                          <p:attrName>style.visibility</p:attrName>
                                        </p:attrNameLst>
                                      </p:cBhvr>
                                      <p:to>
                                        <p:strVal val="visible"/>
                                      </p:to>
                                    </p:set>
                                    <p:animEffect transition="in" filter="fade">
                                      <p:cBhvr>
                                        <p:cTn id="33" dur="1000"/>
                                        <p:tgtEl>
                                          <p:spTgt spid="44"/>
                                        </p:tgtEl>
                                      </p:cBhvr>
                                    </p:animEffect>
                                    <p:anim calcmode="lin" valueType="num">
                                      <p:cBhvr>
                                        <p:cTn id="34" dur="1000" fill="hold"/>
                                        <p:tgtEl>
                                          <p:spTgt spid="44"/>
                                        </p:tgtEl>
                                        <p:attrNameLst>
                                          <p:attrName>ppt_x</p:attrName>
                                        </p:attrNameLst>
                                      </p:cBhvr>
                                      <p:tavLst>
                                        <p:tav tm="0">
                                          <p:val>
                                            <p:strVal val="#ppt_x"/>
                                          </p:val>
                                        </p:tav>
                                        <p:tav tm="100000">
                                          <p:val>
                                            <p:strVal val="#ppt_x"/>
                                          </p:val>
                                        </p:tav>
                                      </p:tavLst>
                                    </p:anim>
                                    <p:anim calcmode="lin" valueType="num">
                                      <p:cBhvr>
                                        <p:cTn id="35"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1" nodeType="clickEffect">
                                  <p:stCondLst>
                                    <p:cond delay="0"/>
                                  </p:stCondLst>
                                  <p:childTnLst>
                                    <p:animEffect transition="out" filter="wipe(down)">
                                      <p:cBhvr>
                                        <p:cTn id="39" dur="300"/>
                                        <p:tgtEl>
                                          <p:spTgt spid="44"/>
                                        </p:tgtEl>
                                      </p:cBhvr>
                                    </p:animEffect>
                                    <p:set>
                                      <p:cBhvr>
                                        <p:cTn id="40" dur="1" fill="hold">
                                          <p:stCondLst>
                                            <p:cond delay="299"/>
                                          </p:stCondLst>
                                        </p:cTn>
                                        <p:tgtEl>
                                          <p:spTgt spid="4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7" grpId="0"/>
      <p:bldP spid="43" grpId="0" animBg="1"/>
      <p:bldP spid="43" grpId="1" animBg="1"/>
      <p:bldP spid="44" grpId="0" animBg="1"/>
      <p:bldP spid="44"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1698074"/>
            <a:ext cx="10515600" cy="4028169"/>
          </a:xfrm>
        </p:spPr>
        <p:txBody>
          <a:bodyPr/>
          <a:lstStyle/>
          <a:p>
            <a:pPr>
              <a:lnSpc>
                <a:spcPct val="150000"/>
              </a:lnSpc>
            </a:pPr>
            <a:r>
              <a:rPr lang="en-US" altLang="zh-CN" dirty="0" smtClean="0"/>
              <a:t>1</a:t>
            </a:r>
            <a:r>
              <a:rPr lang="zh-CN" altLang="en-US" dirty="0" smtClean="0"/>
              <a:t>、本课件使用的是</a:t>
            </a:r>
            <a:r>
              <a:rPr lang="zh-CN" altLang="en-US" i="1" u="sng" dirty="0" smtClean="0"/>
              <a:t>文字标题</a:t>
            </a:r>
            <a:r>
              <a:rPr lang="zh-CN" altLang="en-US" dirty="0" smtClean="0"/>
              <a:t>链接方法，单击幻灯片顶部主题，可以返回到上一级菜单，单击菜单中相关</a:t>
            </a:r>
            <a:r>
              <a:rPr lang="zh-CN" altLang="en-US" i="1" u="sng" dirty="0" smtClean="0"/>
              <a:t>文字标题</a:t>
            </a:r>
            <a:r>
              <a:rPr lang="zh-CN" altLang="en-US" dirty="0" smtClean="0"/>
              <a:t>，可以直接显示目标幻灯片。</a:t>
            </a:r>
            <a:endParaRPr lang="en-US" altLang="zh-CN" dirty="0" smtClean="0"/>
          </a:p>
          <a:p>
            <a:pPr>
              <a:lnSpc>
                <a:spcPct val="150000"/>
              </a:lnSpc>
            </a:pPr>
            <a:r>
              <a:rPr lang="en-US" altLang="zh-CN" dirty="0" smtClean="0"/>
              <a:t>2</a:t>
            </a:r>
            <a:r>
              <a:rPr lang="zh-CN" altLang="en-US" dirty="0" smtClean="0"/>
              <a:t>、参考资料：</a:t>
            </a:r>
            <a:endParaRPr lang="en-US" altLang="zh-CN" dirty="0" smtClean="0"/>
          </a:p>
          <a:p>
            <a:pPr>
              <a:lnSpc>
                <a:spcPct val="150000"/>
              </a:lnSpc>
            </a:pPr>
            <a:r>
              <a:rPr lang="en-US" altLang="zh-CN" dirty="0" smtClean="0">
                <a:hlinkClick r:id="rId2" action="ppaction://hlinksldjump"/>
              </a:rPr>
              <a:t>《</a:t>
            </a:r>
            <a:r>
              <a:rPr lang="zh-CN" altLang="en-US" dirty="0" smtClean="0">
                <a:hlinkClick r:id="rId2" action="ppaction://hlinksldjump"/>
              </a:rPr>
              <a:t>建设工程监理规范</a:t>
            </a:r>
            <a:r>
              <a:rPr lang="en-US" altLang="zh-CN" dirty="0" smtClean="0">
                <a:hlinkClick r:id="rId2" action="ppaction://hlinksldjump"/>
              </a:rPr>
              <a:t>》</a:t>
            </a:r>
            <a:r>
              <a:rPr lang="zh-CN" altLang="en-US" dirty="0" smtClean="0">
                <a:hlinkClick r:id="rId2" action="ppaction://hlinksldjump"/>
              </a:rPr>
              <a:t>（</a:t>
            </a:r>
            <a:r>
              <a:rPr lang="en-US" altLang="zh-CN" dirty="0" smtClean="0">
                <a:hlinkClick r:id="rId2" action="ppaction://hlinksldjump"/>
              </a:rPr>
              <a:t>GB/T50319-2013</a:t>
            </a:r>
            <a:r>
              <a:rPr lang="zh-CN" altLang="en-US" dirty="0" smtClean="0">
                <a:hlinkClick r:id="rId2" action="ppaction://hlinksldjump"/>
              </a:rPr>
              <a:t>）</a:t>
            </a:r>
            <a:endParaRPr lang="zh-CN" altLang="en-US" dirty="0"/>
          </a:p>
        </p:txBody>
      </p:sp>
      <p:sp>
        <p:nvSpPr>
          <p:cNvPr id="4" name="矩形 3"/>
          <p:cNvSpPr/>
          <p:nvPr/>
        </p:nvSpPr>
        <p:spPr>
          <a:xfrm>
            <a:off x="4306087" y="654822"/>
            <a:ext cx="3579826" cy="769441"/>
          </a:xfrm>
          <a:prstGeom prst="rect">
            <a:avLst/>
          </a:prstGeom>
          <a:noFill/>
        </p:spPr>
        <p:txBody>
          <a:bodyPr wrap="none" lIns="91440" tIns="45720" rIns="91440" bIns="45720">
            <a:spAutoFit/>
          </a:bodyPr>
          <a:lstStyle/>
          <a:p>
            <a:pPr algn="ctr"/>
            <a:r>
              <a:rPr lang="zh-CN" altLang="en-US" sz="4400" b="1" dirty="0" smtClean="0">
                <a:ln w="13462">
                  <a:solidFill>
                    <a:schemeClr val="bg1"/>
                  </a:solidFill>
                  <a:prstDash val="solid"/>
                </a:ln>
                <a:solidFill>
                  <a:schemeClr val="accent1">
                    <a:lumMod val="75000"/>
                  </a:schemeClr>
                </a:solidFill>
                <a:effectLst>
                  <a:outerShdw dist="38100" dir="2700000" algn="bl" rotWithShape="0">
                    <a:schemeClr val="accent5"/>
                  </a:outerShdw>
                </a:effectLst>
              </a:rPr>
              <a:t>课件使用说明</a:t>
            </a:r>
            <a:endParaRPr lang="zh-CN" altLang="en-US" sz="4400" b="1" dirty="0">
              <a:ln w="13462">
                <a:solidFill>
                  <a:schemeClr val="bg1"/>
                </a:solidFill>
                <a:prstDash val="solid"/>
              </a:ln>
              <a:solidFill>
                <a:schemeClr val="accent1">
                  <a:lumMod val="75000"/>
                </a:schemeClr>
              </a:solidFill>
              <a:effectLst>
                <a:outerShdw dist="38100" dir="2700000" algn="bl" rotWithShape="0">
                  <a:schemeClr val="accent5"/>
                </a:outerShdw>
              </a:effectLst>
            </a:endParaRPr>
          </a:p>
        </p:txBody>
      </p:sp>
      <p:sp>
        <p:nvSpPr>
          <p:cNvPr id="5" name="右箭头 4">
            <a:hlinkClick r:id="rId3" action="ppaction://hlinksldjump"/>
          </p:cNvPr>
          <p:cNvSpPr/>
          <p:nvPr/>
        </p:nvSpPr>
        <p:spPr>
          <a:xfrm>
            <a:off x="9504219" y="5209309"/>
            <a:ext cx="1705050" cy="92825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000" dirty="0" smtClean="0">
                <a:solidFill>
                  <a:schemeClr val="tx1"/>
                </a:solidFill>
              </a:rPr>
              <a:t>规范表</a:t>
            </a:r>
            <a:endParaRPr lang="zh-CN" altLang="en-US" sz="3000" dirty="0">
              <a:solidFill>
                <a:schemeClr val="tx1"/>
              </a:solidFill>
            </a:endParaRPr>
          </a:p>
        </p:txBody>
      </p:sp>
    </p:spTree>
    <p:extLst>
      <p:ext uri="{BB962C8B-B14F-4D97-AF65-F5344CB8AC3E}">
        <p14:creationId xmlns:p14="http://schemas.microsoft.com/office/powerpoint/2010/main" val="63182846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759656" y="1082937"/>
            <a:ext cx="10663310" cy="5221942"/>
          </a:xfrm>
          <a:prstGeom prst="rect">
            <a:avLst/>
          </a:prstGeom>
          <a:noFill/>
          <a:ln>
            <a:solidFill>
              <a:schemeClr val="tx1"/>
            </a:solidFill>
          </a:ln>
        </p:spPr>
        <p:txBody>
          <a:bodyPr wrap="square" rtlCol="0">
            <a:spAutoFit/>
          </a:bodyPr>
          <a:lstStyle/>
          <a:p>
            <a:pPr algn="just">
              <a:lnSpc>
                <a:spcPts val="2000"/>
              </a:lnSpc>
              <a:spcBef>
                <a:spcPts val="1200"/>
              </a:spcBef>
              <a:spcAft>
                <a:spcPts val="0"/>
              </a:spcAft>
            </a:pPr>
            <a:r>
              <a:rPr lang="zh-CN" altLang="zh-CN" sz="2000" kern="100" dirty="0" smtClean="0">
                <a:effectLst/>
                <a:latin typeface="+mn-ea"/>
              </a:rPr>
              <a:t>致：</a:t>
            </a:r>
            <a:r>
              <a:rPr lang="en-US" altLang="zh-CN" sz="2000" u="sng" kern="100" dirty="0" smtClean="0">
                <a:effectLst/>
                <a:latin typeface="+mn-ea"/>
              </a:rPr>
              <a:t>                                                  </a:t>
            </a:r>
            <a:endParaRPr lang="zh-CN" altLang="zh-CN" sz="2000" kern="100" dirty="0" smtClean="0">
              <a:effectLst/>
              <a:latin typeface="+mn-ea"/>
            </a:endParaRPr>
          </a:p>
          <a:p>
            <a:pPr>
              <a:lnSpc>
                <a:spcPts val="2000"/>
              </a:lnSpc>
            </a:pPr>
            <a:r>
              <a:rPr lang="en-US" altLang="zh-CN" sz="2000" dirty="0" smtClean="0"/>
              <a:t>      </a:t>
            </a:r>
            <a:r>
              <a:rPr lang="zh-CN" altLang="zh-CN" sz="2000" dirty="0" smtClean="0"/>
              <a:t> </a:t>
            </a:r>
            <a:r>
              <a:rPr lang="zh-CN" altLang="zh-CN" sz="2000" dirty="0"/>
              <a:t>我方已</a:t>
            </a:r>
            <a:r>
              <a:rPr lang="zh-CN" altLang="zh-CN" sz="2000" dirty="0" smtClean="0"/>
              <a:t>完成</a:t>
            </a:r>
            <a:r>
              <a:rPr lang="zh-CN" altLang="zh-CN" sz="2000" dirty="0"/>
              <a:t>的施工控制测量，经自检合格，请予</a:t>
            </a:r>
            <a:r>
              <a:rPr lang="zh-CN" altLang="zh-CN" sz="2000" dirty="0" smtClean="0"/>
              <a:t>查验</a:t>
            </a:r>
            <a:r>
              <a:rPr lang="zh-CN" altLang="en-US" sz="2000" dirty="0" smtClean="0"/>
              <a:t>。</a:t>
            </a:r>
            <a:endParaRPr lang="en-US" altLang="zh-CN" sz="2000" dirty="0" smtClean="0"/>
          </a:p>
          <a:p>
            <a:pPr>
              <a:lnSpc>
                <a:spcPts val="2000"/>
              </a:lnSpc>
            </a:pPr>
            <a:endParaRPr lang="en-US" altLang="zh-CN" sz="2000" dirty="0" smtClean="0"/>
          </a:p>
          <a:p>
            <a:r>
              <a:rPr lang="en-US" altLang="zh-CN" sz="2000" dirty="0" smtClean="0"/>
              <a:t>       </a:t>
            </a:r>
            <a:r>
              <a:rPr lang="zh-CN" altLang="zh-CN" sz="2000" dirty="0" smtClean="0"/>
              <a:t>附：</a:t>
            </a:r>
            <a:r>
              <a:rPr lang="en-US" altLang="zh-CN" sz="2000" dirty="0" smtClean="0"/>
              <a:t>   </a:t>
            </a:r>
          </a:p>
          <a:p>
            <a:endParaRPr lang="en-US" altLang="zh-CN" sz="2000" dirty="0"/>
          </a:p>
          <a:p>
            <a:endParaRPr lang="en-US" altLang="zh-CN" sz="2000" dirty="0" smtClean="0"/>
          </a:p>
          <a:p>
            <a:endParaRPr lang="en-US" altLang="zh-CN" sz="2000" dirty="0"/>
          </a:p>
          <a:p>
            <a:endParaRPr lang="zh-CN" altLang="zh-CN" sz="2000" dirty="0"/>
          </a:p>
          <a:p>
            <a:pPr>
              <a:lnSpc>
                <a:spcPts val="2000"/>
              </a:lnSpc>
            </a:pPr>
            <a:r>
              <a:rPr lang="zh-CN" altLang="en-US" sz="2000" kern="100" dirty="0" smtClean="0">
                <a:latin typeface="+mn-ea"/>
              </a:rPr>
              <a:t>                                                    施工</a:t>
            </a:r>
            <a:r>
              <a:rPr lang="zh-CN" altLang="en-US" sz="2000" kern="100" dirty="0">
                <a:latin typeface="+mn-ea"/>
              </a:rPr>
              <a:t>项目部（盖章</a:t>
            </a:r>
            <a:r>
              <a:rPr lang="zh-CN" altLang="en-US" sz="2000" kern="100" dirty="0" smtClean="0">
                <a:latin typeface="+mn-ea"/>
              </a:rPr>
              <a:t>）</a:t>
            </a:r>
            <a:endParaRPr lang="en-US" altLang="zh-CN" sz="2000" kern="100" dirty="0" smtClean="0">
              <a:latin typeface="+mn-ea"/>
            </a:endParaRPr>
          </a:p>
          <a:p>
            <a:pPr>
              <a:lnSpc>
                <a:spcPts val="2000"/>
              </a:lnSpc>
            </a:pPr>
            <a:r>
              <a:rPr lang="zh-CN" altLang="en-US" sz="2000" kern="100" dirty="0" smtClean="0">
                <a:latin typeface="+mn-ea"/>
              </a:rPr>
              <a:t>                                                项目技术负责人（</a:t>
            </a:r>
            <a:r>
              <a:rPr lang="zh-CN" altLang="en-US" sz="2000" kern="100" dirty="0">
                <a:latin typeface="+mn-ea"/>
              </a:rPr>
              <a:t>签字）</a:t>
            </a:r>
            <a:endParaRPr lang="en-US" altLang="zh-CN" sz="2000" kern="100" dirty="0">
              <a:latin typeface="+mn-ea"/>
            </a:endParaRPr>
          </a:p>
          <a:p>
            <a:pPr>
              <a:lnSpc>
                <a:spcPts val="2000"/>
              </a:lnSpc>
            </a:pPr>
            <a:r>
              <a:rPr lang="zh-CN" altLang="en-US" sz="2000" kern="100" dirty="0">
                <a:latin typeface="+mn-ea"/>
              </a:rPr>
              <a:t> </a:t>
            </a:r>
            <a:r>
              <a:rPr lang="zh-CN" altLang="en-US" sz="2000" kern="100" dirty="0" smtClean="0">
                <a:latin typeface="+mn-ea"/>
              </a:rPr>
              <a:t>                                                                 年    </a:t>
            </a:r>
            <a:r>
              <a:rPr lang="zh-CN" altLang="en-US" sz="2000" kern="100" dirty="0">
                <a:latin typeface="+mn-ea"/>
              </a:rPr>
              <a:t>月 </a:t>
            </a:r>
            <a:r>
              <a:rPr lang="zh-CN" altLang="en-US" sz="2000" kern="100" dirty="0" smtClean="0">
                <a:latin typeface="+mn-ea"/>
              </a:rPr>
              <a:t>   </a:t>
            </a:r>
            <a:r>
              <a:rPr lang="zh-CN" altLang="en-US" sz="2000" kern="100" dirty="0">
                <a:latin typeface="+mn-ea"/>
              </a:rPr>
              <a:t>日</a:t>
            </a:r>
            <a:endParaRPr lang="en-US" altLang="zh-CN" sz="2000" kern="100" dirty="0" smtClean="0">
              <a:latin typeface="+mn-ea"/>
            </a:endParaRPr>
          </a:p>
          <a:p>
            <a:pPr>
              <a:lnSpc>
                <a:spcPts val="2000"/>
              </a:lnSpc>
            </a:pPr>
            <a:r>
              <a:rPr lang="zh-CN" altLang="en-US" sz="2000" kern="100" dirty="0" smtClean="0">
                <a:latin typeface="+mn-ea"/>
              </a:rPr>
              <a:t>审查意见：</a:t>
            </a:r>
            <a:endParaRPr lang="en-US" altLang="zh-CN" sz="2000" kern="100" dirty="0" smtClean="0">
              <a:latin typeface="+mn-ea"/>
            </a:endParaRPr>
          </a:p>
          <a:p>
            <a:pPr>
              <a:lnSpc>
                <a:spcPts val="2000"/>
              </a:lnSpc>
            </a:pPr>
            <a:endParaRPr lang="en-US" altLang="zh-CN" sz="2000" kern="100" dirty="0" smtClean="0">
              <a:latin typeface="+mn-ea"/>
            </a:endParaRPr>
          </a:p>
          <a:p>
            <a:pPr>
              <a:lnSpc>
                <a:spcPts val="2000"/>
              </a:lnSpc>
            </a:pPr>
            <a:endParaRPr lang="en-US" altLang="zh-CN" sz="2000" kern="100" dirty="0">
              <a:latin typeface="+mn-ea"/>
            </a:endParaRPr>
          </a:p>
          <a:p>
            <a:pPr>
              <a:lnSpc>
                <a:spcPts val="2000"/>
              </a:lnSpc>
            </a:pPr>
            <a:endParaRPr lang="en-US" altLang="zh-CN" sz="2000" kern="100" dirty="0" smtClean="0">
              <a:latin typeface="+mn-ea"/>
            </a:endParaRPr>
          </a:p>
          <a:p>
            <a:pPr>
              <a:lnSpc>
                <a:spcPts val="2000"/>
              </a:lnSpc>
            </a:pPr>
            <a:endParaRPr lang="en-US" altLang="zh-CN" sz="2000" kern="100" dirty="0" smtClean="0">
              <a:latin typeface="+mn-ea"/>
            </a:endParaRPr>
          </a:p>
          <a:p>
            <a:pPr>
              <a:lnSpc>
                <a:spcPts val="2000"/>
              </a:lnSpc>
            </a:pPr>
            <a:r>
              <a:rPr lang="zh-CN" altLang="en-US" sz="2000" kern="100" dirty="0" smtClean="0">
                <a:latin typeface="+mn-ea"/>
              </a:rPr>
              <a:t>                                                项目</a:t>
            </a:r>
            <a:r>
              <a:rPr lang="zh-CN" altLang="en-US" sz="2000" kern="100" dirty="0">
                <a:latin typeface="+mn-ea"/>
              </a:rPr>
              <a:t>监理机构（盖章）</a:t>
            </a:r>
            <a:endParaRPr lang="en-US" altLang="zh-CN" sz="2000" kern="100" dirty="0" smtClean="0">
              <a:latin typeface="+mn-ea"/>
            </a:endParaRPr>
          </a:p>
          <a:p>
            <a:pPr>
              <a:lnSpc>
                <a:spcPts val="2000"/>
              </a:lnSpc>
              <a:spcAft>
                <a:spcPts val="0"/>
              </a:spcAft>
            </a:pPr>
            <a:r>
              <a:rPr lang="zh-CN" altLang="en-US" sz="2000" dirty="0" smtClean="0"/>
              <a:t>                                                                                                          专业</a:t>
            </a:r>
            <a:r>
              <a:rPr lang="zh-CN" altLang="en-US" sz="2000" dirty="0"/>
              <a:t>监理工程师 </a:t>
            </a:r>
            <a:r>
              <a:rPr lang="zh-CN" altLang="en-US" sz="2000" dirty="0" smtClean="0"/>
              <a:t>（签字）</a:t>
            </a:r>
            <a:endParaRPr lang="en-US" altLang="zh-CN" sz="2000" dirty="0" smtClean="0"/>
          </a:p>
          <a:p>
            <a:pPr>
              <a:lnSpc>
                <a:spcPts val="2000"/>
              </a:lnSpc>
            </a:pPr>
            <a:r>
              <a:rPr lang="zh-CN" altLang="en-US" sz="2000" kern="100" dirty="0" smtClean="0">
                <a:latin typeface="+mn-ea"/>
              </a:rPr>
              <a:t>                                                                  年    月    日</a:t>
            </a:r>
            <a:endParaRPr lang="en-US" altLang="zh-CN" sz="2000" dirty="0" smtClean="0"/>
          </a:p>
        </p:txBody>
      </p:sp>
      <p:sp>
        <p:nvSpPr>
          <p:cNvPr id="18" name="文本框 17"/>
          <p:cNvSpPr txBox="1"/>
          <p:nvPr/>
        </p:nvSpPr>
        <p:spPr>
          <a:xfrm>
            <a:off x="721381" y="6433422"/>
            <a:ext cx="8285037" cy="369332"/>
          </a:xfrm>
          <a:prstGeom prst="rect">
            <a:avLst/>
          </a:prstGeom>
          <a:noFill/>
        </p:spPr>
        <p:txBody>
          <a:bodyPr wrap="square" rtlCol="0">
            <a:spAutoFit/>
          </a:bodyPr>
          <a:lstStyle/>
          <a:p>
            <a:r>
              <a:rPr lang="zh-CN" altLang="en-US" dirty="0" smtClean="0">
                <a:latin typeface="宋体" panose="02010600030101010101" pitchFamily="2" charset="-122"/>
                <a:cs typeface="Times New Roman" panose="02020603050405020304" pitchFamily="18" charset="0"/>
              </a:rPr>
              <a:t>注：</a:t>
            </a:r>
            <a:r>
              <a:rPr lang="zh-CN" altLang="zh-CN" dirty="0"/>
              <a:t>本表一式三份，项目监理机构、建设单位、施工单位各一份</a:t>
            </a:r>
          </a:p>
        </p:txBody>
      </p:sp>
      <p:cxnSp>
        <p:nvCxnSpPr>
          <p:cNvPr id="20" name="直接连接符 19"/>
          <p:cNvCxnSpPr/>
          <p:nvPr/>
        </p:nvCxnSpPr>
        <p:spPr>
          <a:xfrm>
            <a:off x="9619364" y="3868218"/>
            <a:ext cx="1803602" cy="262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777909" y="730913"/>
            <a:ext cx="1665033" cy="430887"/>
          </a:xfrm>
          <a:prstGeom prst="rect">
            <a:avLst/>
          </a:prstGeom>
          <a:noFill/>
        </p:spPr>
        <p:txBody>
          <a:bodyPr wrap="square" rtlCol="0">
            <a:spAutoFit/>
          </a:bodyPr>
          <a:lstStyle/>
          <a:p>
            <a:r>
              <a:rPr lang="zh-CN" altLang="en-US" sz="2200" b="1" dirty="0" smtClean="0">
                <a:latin typeface="宋体" panose="02010600030101010101" pitchFamily="2" charset="-122"/>
                <a:cs typeface="Times New Roman" panose="02020603050405020304" pitchFamily="18" charset="0"/>
              </a:rPr>
              <a:t>工程名称：</a:t>
            </a:r>
            <a:endParaRPr lang="zh-CN" altLang="en-US" sz="2200" dirty="0"/>
          </a:p>
        </p:txBody>
      </p:sp>
      <p:sp>
        <p:nvSpPr>
          <p:cNvPr id="23" name="文本框 22"/>
          <p:cNvSpPr txBox="1"/>
          <p:nvPr/>
        </p:nvSpPr>
        <p:spPr>
          <a:xfrm>
            <a:off x="8500717" y="725031"/>
            <a:ext cx="921221" cy="430887"/>
          </a:xfrm>
          <a:prstGeom prst="rect">
            <a:avLst/>
          </a:prstGeom>
          <a:noFill/>
        </p:spPr>
        <p:txBody>
          <a:bodyPr wrap="square" rtlCol="0">
            <a:spAutoFit/>
          </a:bodyPr>
          <a:lstStyle/>
          <a:p>
            <a:r>
              <a:rPr lang="zh-CN" altLang="en-US" sz="2200" b="1" dirty="0" smtClean="0">
                <a:latin typeface="宋体" panose="02010600030101010101" pitchFamily="2" charset="-122"/>
                <a:cs typeface="Times New Roman" panose="02020603050405020304" pitchFamily="18" charset="0"/>
              </a:rPr>
              <a:t>编号：</a:t>
            </a:r>
            <a:endParaRPr lang="zh-CN" altLang="en-US" sz="2200" dirty="0"/>
          </a:p>
        </p:txBody>
      </p:sp>
      <p:sp>
        <p:nvSpPr>
          <p:cNvPr id="24" name="文本框 23"/>
          <p:cNvSpPr txBox="1"/>
          <p:nvPr/>
        </p:nvSpPr>
        <p:spPr>
          <a:xfrm>
            <a:off x="4278764" y="404296"/>
            <a:ext cx="5796630" cy="461665"/>
          </a:xfrm>
          <a:prstGeom prst="rect">
            <a:avLst/>
          </a:prstGeom>
          <a:noFill/>
        </p:spPr>
        <p:txBody>
          <a:bodyPr wrap="square" rtlCol="0">
            <a:spAutoFit/>
          </a:bodyPr>
          <a:lstStyle/>
          <a:p>
            <a:r>
              <a:rPr lang="zh-CN" altLang="zh-CN" sz="2400" b="1" dirty="0"/>
              <a:t>施工控制测量成果报验表</a:t>
            </a:r>
            <a:endParaRPr lang="zh-CN" altLang="zh-CN" sz="2400" dirty="0"/>
          </a:p>
        </p:txBody>
      </p:sp>
      <p:sp>
        <p:nvSpPr>
          <p:cNvPr id="25" name="文本框 24"/>
          <p:cNvSpPr txBox="1"/>
          <p:nvPr/>
        </p:nvSpPr>
        <p:spPr>
          <a:xfrm>
            <a:off x="759655" y="49975"/>
            <a:ext cx="4364493" cy="400110"/>
          </a:xfrm>
          <a:prstGeom prst="rect">
            <a:avLst/>
          </a:prstGeom>
          <a:noFill/>
        </p:spPr>
        <p:txBody>
          <a:bodyPr wrap="square" rtlCol="0">
            <a:spAutoFit/>
          </a:bodyPr>
          <a:lstStyle/>
          <a:p>
            <a:r>
              <a:rPr lang="zh-CN" altLang="en-US" sz="2000" dirty="0" smtClean="0">
                <a:latin typeface="+mn-ea"/>
                <a:hlinkClick r:id="rId2" action="ppaction://hlinksldjump"/>
              </a:rPr>
              <a:t>表</a:t>
            </a:r>
            <a:r>
              <a:rPr lang="en-US" altLang="zh-CN" sz="2000" dirty="0" smtClean="0">
                <a:latin typeface="+mn-ea"/>
                <a:hlinkClick r:id="rId2" action="ppaction://hlinksldjump"/>
              </a:rPr>
              <a:t>B.0.5 </a:t>
            </a:r>
            <a:r>
              <a:rPr lang="zh-CN" altLang="en-US" sz="2000" dirty="0" smtClean="0">
                <a:latin typeface="+mn-ea"/>
                <a:hlinkClick r:id="rId2" action="ppaction://hlinksldjump"/>
              </a:rPr>
              <a:t>施工控制测量成果报验表</a:t>
            </a:r>
            <a:endParaRPr lang="zh-CN" altLang="en-US" sz="2000" dirty="0">
              <a:latin typeface="+mn-ea"/>
            </a:endParaRPr>
          </a:p>
        </p:txBody>
      </p:sp>
      <p:cxnSp>
        <p:nvCxnSpPr>
          <p:cNvPr id="3" name="直接连接符 2"/>
          <p:cNvCxnSpPr/>
          <p:nvPr/>
        </p:nvCxnSpPr>
        <p:spPr>
          <a:xfrm flipV="1">
            <a:off x="1171128" y="1331156"/>
            <a:ext cx="3953021" cy="140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1771836" y="1030573"/>
            <a:ext cx="1694695" cy="369332"/>
          </a:xfrm>
          <a:prstGeom prst="rect">
            <a:avLst/>
          </a:prstGeom>
          <a:noFill/>
        </p:spPr>
        <p:txBody>
          <a:bodyPr wrap="none" rtlCol="0">
            <a:spAutoFit/>
          </a:bodyPr>
          <a:lstStyle/>
          <a:p>
            <a:r>
              <a:rPr lang="en-US" altLang="zh-CN" dirty="0" smtClean="0"/>
              <a:t>(</a:t>
            </a:r>
            <a:r>
              <a:rPr lang="zh-CN" altLang="en-US" dirty="0" smtClean="0"/>
              <a:t>项目监理机构</a:t>
            </a:r>
            <a:r>
              <a:rPr lang="en-US" altLang="zh-CN" dirty="0" smtClean="0"/>
              <a:t>)</a:t>
            </a:r>
            <a:endParaRPr lang="zh-CN" altLang="en-US" dirty="0"/>
          </a:p>
        </p:txBody>
      </p:sp>
      <p:cxnSp>
        <p:nvCxnSpPr>
          <p:cNvPr id="19" name="直接连接符 18"/>
          <p:cNvCxnSpPr/>
          <p:nvPr/>
        </p:nvCxnSpPr>
        <p:spPr>
          <a:xfrm>
            <a:off x="9635111" y="5887201"/>
            <a:ext cx="178785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777909" y="4139786"/>
            <a:ext cx="10681148" cy="4115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折角形 1"/>
          <p:cNvSpPr/>
          <p:nvPr/>
        </p:nvSpPr>
        <p:spPr>
          <a:xfrm>
            <a:off x="1771836" y="1884724"/>
            <a:ext cx="6212311" cy="2015222"/>
          </a:xfrm>
          <a:prstGeom prst="foldedCorner">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en-US" altLang="zh-CN" sz="2400" dirty="0" smtClean="0">
                <a:solidFill>
                  <a:srgbClr val="002060"/>
                </a:solidFill>
              </a:rPr>
              <a:t>1.  </a:t>
            </a:r>
            <a:r>
              <a:rPr lang="zh-CN" altLang="zh-CN" sz="2400" dirty="0" smtClean="0">
                <a:solidFill>
                  <a:srgbClr val="002060"/>
                </a:solidFill>
              </a:rPr>
              <a:t>施工</a:t>
            </a:r>
            <a:r>
              <a:rPr lang="zh-CN" altLang="zh-CN" sz="2400" dirty="0">
                <a:solidFill>
                  <a:srgbClr val="002060"/>
                </a:solidFill>
              </a:rPr>
              <a:t>控制测量依据材料</a:t>
            </a:r>
            <a:r>
              <a:rPr lang="zh-CN" altLang="en-US" sz="2400" dirty="0">
                <a:solidFill>
                  <a:srgbClr val="002060"/>
                </a:solidFill>
              </a:rPr>
              <a:t>。</a:t>
            </a:r>
            <a:endParaRPr lang="zh-CN" altLang="zh-CN" sz="2400" dirty="0">
              <a:solidFill>
                <a:srgbClr val="002060"/>
              </a:solidFill>
            </a:endParaRPr>
          </a:p>
          <a:p>
            <a:pPr>
              <a:lnSpc>
                <a:spcPct val="150000"/>
              </a:lnSpc>
            </a:pPr>
            <a:r>
              <a:rPr lang="en-US" altLang="zh-CN" sz="2400" dirty="0" smtClean="0">
                <a:solidFill>
                  <a:srgbClr val="002060"/>
                </a:solidFill>
              </a:rPr>
              <a:t>2.  </a:t>
            </a:r>
            <a:r>
              <a:rPr lang="zh-CN" altLang="zh-CN" sz="2400" dirty="0" smtClean="0">
                <a:solidFill>
                  <a:srgbClr val="002060"/>
                </a:solidFill>
              </a:rPr>
              <a:t>施工</a:t>
            </a:r>
            <a:r>
              <a:rPr lang="zh-CN" altLang="zh-CN" sz="2400" dirty="0">
                <a:solidFill>
                  <a:srgbClr val="002060"/>
                </a:solidFill>
              </a:rPr>
              <a:t>控制测量成果表。</a:t>
            </a:r>
          </a:p>
          <a:p>
            <a:pPr>
              <a:lnSpc>
                <a:spcPct val="150000"/>
              </a:lnSpc>
            </a:pPr>
            <a:r>
              <a:rPr lang="en-US" altLang="zh-CN" sz="2400" dirty="0" smtClean="0">
                <a:solidFill>
                  <a:srgbClr val="002060"/>
                </a:solidFill>
              </a:rPr>
              <a:t>3</a:t>
            </a:r>
            <a:r>
              <a:rPr lang="en-US" altLang="zh-CN" sz="2400" dirty="0">
                <a:solidFill>
                  <a:srgbClr val="002060"/>
                </a:solidFill>
              </a:rPr>
              <a:t>.  </a:t>
            </a:r>
            <a:r>
              <a:rPr lang="zh-CN" altLang="zh-CN" sz="2400" dirty="0">
                <a:solidFill>
                  <a:srgbClr val="002060"/>
                </a:solidFill>
              </a:rPr>
              <a:t>测量人员的资格证书及测量设备鉴定证书</a:t>
            </a:r>
            <a:r>
              <a:rPr lang="zh-CN" altLang="zh-CN" sz="2400" dirty="0"/>
              <a:t>。</a:t>
            </a:r>
            <a:endParaRPr lang="en-US" altLang="zh-CN" sz="2400" dirty="0"/>
          </a:p>
        </p:txBody>
      </p:sp>
      <p:sp>
        <p:nvSpPr>
          <p:cNvPr id="17" name="圆角矩形标注 16"/>
          <p:cNvSpPr/>
          <p:nvPr/>
        </p:nvSpPr>
        <p:spPr>
          <a:xfrm>
            <a:off x="6033132" y="1650062"/>
            <a:ext cx="5342197" cy="615285"/>
          </a:xfrm>
          <a:prstGeom prst="wedgeRoundRectCallout">
            <a:avLst>
              <a:gd name="adj1" fmla="val -61888"/>
              <a:gd name="adj2" fmla="val -4325"/>
              <a:gd name="adj3" fmla="val 16667"/>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16200000" scaled="1"/>
            <a:tileRect/>
          </a:gradFill>
          <a:ln>
            <a:solidFill>
              <a:schemeClr val="accent1">
                <a:lumMod val="40000"/>
                <a:lumOff val="6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r>
              <a:rPr lang="zh-CN" altLang="zh-CN" dirty="0" smtClean="0">
                <a:solidFill>
                  <a:schemeClr val="accent6">
                    <a:lumMod val="50000"/>
                  </a:schemeClr>
                </a:solidFill>
              </a:rPr>
              <a:t>平面</a:t>
            </a:r>
            <a:r>
              <a:rPr lang="zh-CN" altLang="zh-CN" dirty="0">
                <a:solidFill>
                  <a:schemeClr val="accent6">
                    <a:lumMod val="50000"/>
                  </a:schemeClr>
                </a:solidFill>
              </a:rPr>
              <a:t>、</a:t>
            </a:r>
            <a:r>
              <a:rPr lang="zh-CN" altLang="zh-CN" dirty="0" smtClean="0">
                <a:solidFill>
                  <a:schemeClr val="accent6">
                    <a:lumMod val="50000"/>
                  </a:schemeClr>
                </a:solidFill>
              </a:rPr>
              <a:t>高程控制测量</a:t>
            </a:r>
            <a:r>
              <a:rPr lang="zh-CN" altLang="zh-CN" dirty="0">
                <a:solidFill>
                  <a:schemeClr val="accent6">
                    <a:lumMod val="50000"/>
                  </a:schemeClr>
                </a:solidFill>
              </a:rPr>
              <a:t>依据</a:t>
            </a:r>
            <a:r>
              <a:rPr lang="zh-CN" altLang="zh-CN" dirty="0" smtClean="0">
                <a:solidFill>
                  <a:schemeClr val="accent6">
                    <a:lumMod val="50000"/>
                  </a:schemeClr>
                </a:solidFill>
              </a:rPr>
              <a:t>资料</a:t>
            </a:r>
            <a:r>
              <a:rPr lang="zh-CN" altLang="en-US" dirty="0" smtClean="0">
                <a:solidFill>
                  <a:schemeClr val="accent6">
                    <a:lumMod val="50000"/>
                  </a:schemeClr>
                </a:solidFill>
              </a:rPr>
              <a:t>，</a:t>
            </a:r>
            <a:r>
              <a:rPr lang="zh-CN" altLang="zh-CN" dirty="0">
                <a:solidFill>
                  <a:schemeClr val="accent6">
                    <a:lumMod val="50000"/>
                  </a:schemeClr>
                </a:solidFill>
              </a:rPr>
              <a:t>定位</a:t>
            </a:r>
            <a:r>
              <a:rPr lang="zh-CN" altLang="zh-CN" dirty="0" smtClean="0">
                <a:solidFill>
                  <a:schemeClr val="accent6">
                    <a:lumMod val="50000"/>
                  </a:schemeClr>
                </a:solidFill>
              </a:rPr>
              <a:t>放样依据</a:t>
            </a:r>
            <a:r>
              <a:rPr lang="zh-CN" altLang="en-US" dirty="0" smtClean="0">
                <a:solidFill>
                  <a:schemeClr val="accent6">
                    <a:lumMod val="50000"/>
                  </a:schemeClr>
                </a:solidFill>
              </a:rPr>
              <a:t>资料。</a:t>
            </a:r>
            <a:endParaRPr lang="zh-CN" altLang="en-US" dirty="0">
              <a:solidFill>
                <a:schemeClr val="accent6">
                  <a:lumMod val="50000"/>
                </a:schemeClr>
              </a:solidFill>
            </a:endParaRPr>
          </a:p>
        </p:txBody>
      </p:sp>
      <p:sp>
        <p:nvSpPr>
          <p:cNvPr id="26" name="圆角矩形标注 25"/>
          <p:cNvSpPr/>
          <p:nvPr/>
        </p:nvSpPr>
        <p:spPr>
          <a:xfrm>
            <a:off x="5954160" y="2393890"/>
            <a:ext cx="5421169" cy="1107709"/>
          </a:xfrm>
          <a:prstGeom prst="wedgeRoundRectCallout">
            <a:avLst>
              <a:gd name="adj1" fmla="val -66521"/>
              <a:gd name="adj2" fmla="val -24617"/>
              <a:gd name="adj3" fmla="val 16667"/>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16200000" scaled="1"/>
            <a:tileRect/>
          </a:gradFill>
          <a:ln>
            <a:solidFill>
              <a:schemeClr val="accent1">
                <a:lumMod val="40000"/>
                <a:lumOff val="6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r>
              <a:rPr lang="zh-CN" altLang="zh-CN" dirty="0" smtClean="0">
                <a:solidFill>
                  <a:schemeClr val="accent6">
                    <a:lumMod val="50000"/>
                  </a:schemeClr>
                </a:solidFill>
              </a:rPr>
              <a:t>平面</a:t>
            </a:r>
            <a:r>
              <a:rPr lang="zh-CN" altLang="zh-CN" dirty="0">
                <a:solidFill>
                  <a:schemeClr val="accent6">
                    <a:lumMod val="50000"/>
                  </a:schemeClr>
                </a:solidFill>
              </a:rPr>
              <a:t>、</a:t>
            </a:r>
            <a:r>
              <a:rPr lang="zh-CN" altLang="zh-CN" dirty="0" smtClean="0">
                <a:solidFill>
                  <a:schemeClr val="accent6">
                    <a:lumMod val="50000"/>
                  </a:schemeClr>
                </a:solidFill>
              </a:rPr>
              <a:t>高程控制测量</a:t>
            </a:r>
            <a:r>
              <a:rPr lang="zh-CN" altLang="zh-CN" dirty="0">
                <a:solidFill>
                  <a:schemeClr val="accent6">
                    <a:lumMod val="50000"/>
                  </a:schemeClr>
                </a:solidFill>
              </a:rPr>
              <a:t>成果表（包含平差计算表）及附图</a:t>
            </a:r>
            <a:r>
              <a:rPr lang="zh-CN" altLang="en-US" dirty="0" smtClean="0">
                <a:solidFill>
                  <a:schemeClr val="accent6">
                    <a:lumMod val="50000"/>
                  </a:schemeClr>
                </a:solidFill>
              </a:rPr>
              <a:t>，</a:t>
            </a:r>
            <a:r>
              <a:rPr lang="zh-CN" altLang="zh-CN" dirty="0">
                <a:solidFill>
                  <a:schemeClr val="accent6">
                    <a:lumMod val="50000"/>
                  </a:schemeClr>
                </a:solidFill>
              </a:rPr>
              <a:t>定位</a:t>
            </a:r>
            <a:r>
              <a:rPr lang="zh-CN" altLang="zh-CN" dirty="0" smtClean="0">
                <a:solidFill>
                  <a:schemeClr val="accent6">
                    <a:lumMod val="50000"/>
                  </a:schemeClr>
                </a:solidFill>
              </a:rPr>
              <a:t>放样</a:t>
            </a:r>
            <a:r>
              <a:rPr lang="zh-CN" altLang="zh-CN" dirty="0">
                <a:solidFill>
                  <a:schemeClr val="accent6">
                    <a:lumMod val="50000"/>
                  </a:schemeClr>
                </a:solidFill>
              </a:rPr>
              <a:t>成果表及附图</a:t>
            </a:r>
            <a:r>
              <a:rPr lang="zh-CN" altLang="en-US" dirty="0" smtClean="0">
                <a:solidFill>
                  <a:schemeClr val="accent6">
                    <a:lumMod val="50000"/>
                  </a:schemeClr>
                </a:solidFill>
              </a:rPr>
              <a:t>。</a:t>
            </a:r>
            <a:endParaRPr lang="zh-CN" altLang="en-US" dirty="0">
              <a:solidFill>
                <a:schemeClr val="accent6">
                  <a:lumMod val="50000"/>
                </a:schemeClr>
              </a:solidFill>
            </a:endParaRPr>
          </a:p>
        </p:txBody>
      </p:sp>
      <p:sp>
        <p:nvSpPr>
          <p:cNvPr id="27" name="圆角矩形标注 26"/>
          <p:cNvSpPr/>
          <p:nvPr/>
        </p:nvSpPr>
        <p:spPr>
          <a:xfrm>
            <a:off x="6015421" y="1963719"/>
            <a:ext cx="5359908" cy="1103415"/>
          </a:xfrm>
          <a:prstGeom prst="wedgeRoundRectCallout">
            <a:avLst>
              <a:gd name="adj1" fmla="val -59124"/>
              <a:gd name="adj2" fmla="val 42194"/>
              <a:gd name="adj3" fmla="val 16667"/>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16200000" scaled="1"/>
            <a:tileRect/>
          </a:gradFill>
          <a:ln>
            <a:solidFill>
              <a:schemeClr val="accent1">
                <a:lumMod val="40000"/>
                <a:lumOff val="6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r>
              <a:rPr lang="zh-CN" altLang="zh-CN" dirty="0" smtClean="0">
                <a:solidFill>
                  <a:schemeClr val="accent6">
                    <a:lumMod val="50000"/>
                  </a:schemeClr>
                </a:solidFill>
              </a:rPr>
              <a:t>工测量</a:t>
            </a:r>
            <a:r>
              <a:rPr lang="zh-CN" altLang="zh-CN" dirty="0">
                <a:solidFill>
                  <a:schemeClr val="accent6">
                    <a:lumMod val="50000"/>
                  </a:schemeClr>
                </a:solidFill>
              </a:rPr>
              <a:t>放线使用测量仪器的名称、型号、编号、校验资料</a:t>
            </a:r>
            <a:r>
              <a:rPr lang="zh-CN" altLang="zh-CN" dirty="0" smtClean="0">
                <a:solidFill>
                  <a:schemeClr val="accent6">
                    <a:lumMod val="50000"/>
                  </a:schemeClr>
                </a:solidFill>
              </a:rPr>
              <a:t>等</a:t>
            </a:r>
            <a:r>
              <a:rPr lang="zh-CN" altLang="en-US" dirty="0" smtClean="0">
                <a:solidFill>
                  <a:schemeClr val="accent6">
                    <a:lumMod val="50000"/>
                  </a:schemeClr>
                </a:solidFill>
              </a:rPr>
              <a:t>。</a:t>
            </a:r>
            <a:endParaRPr lang="zh-CN" altLang="en-US" dirty="0">
              <a:solidFill>
                <a:schemeClr val="accent6">
                  <a:lumMod val="50000"/>
                </a:schemeClr>
              </a:solidFill>
            </a:endParaRPr>
          </a:p>
        </p:txBody>
      </p:sp>
    </p:spTree>
    <p:extLst>
      <p:ext uri="{BB962C8B-B14F-4D97-AF65-F5344CB8AC3E}">
        <p14:creationId xmlns:p14="http://schemas.microsoft.com/office/powerpoint/2010/main" val="11191971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900" fill="hold"/>
                                        <p:tgtEl>
                                          <p:spTgt spid="2"/>
                                        </p:tgtEl>
                                        <p:attrNameLst>
                                          <p:attrName>ppt_w</p:attrName>
                                        </p:attrNameLst>
                                      </p:cBhvr>
                                      <p:tavLst>
                                        <p:tav tm="0">
                                          <p:val>
                                            <p:fltVal val="0"/>
                                          </p:val>
                                        </p:tav>
                                        <p:tav tm="100000">
                                          <p:val>
                                            <p:strVal val="#ppt_w"/>
                                          </p:val>
                                        </p:tav>
                                      </p:tavLst>
                                    </p:anim>
                                    <p:anim calcmode="lin" valueType="num">
                                      <p:cBhvr>
                                        <p:cTn id="15" dur="900" fill="hold"/>
                                        <p:tgtEl>
                                          <p:spTgt spid="2"/>
                                        </p:tgtEl>
                                        <p:attrNameLst>
                                          <p:attrName>ppt_h</p:attrName>
                                        </p:attrNameLst>
                                      </p:cBhvr>
                                      <p:tavLst>
                                        <p:tav tm="0">
                                          <p:val>
                                            <p:fltVal val="0"/>
                                          </p:val>
                                        </p:tav>
                                        <p:tav tm="100000">
                                          <p:val>
                                            <p:strVal val="#ppt_h"/>
                                          </p:val>
                                        </p:tav>
                                      </p:tavLst>
                                    </p:anim>
                                    <p:animEffect transition="in" filter="fade">
                                      <p:cBhvr>
                                        <p:cTn id="16" dur="900"/>
                                        <p:tgtEl>
                                          <p:spTgt spid="2"/>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1000"/>
                                        <p:tgtEl>
                                          <p:spTgt spid="17"/>
                                        </p:tgtEl>
                                      </p:cBhvr>
                                    </p:animEffect>
                                    <p:anim calcmode="lin" valueType="num">
                                      <p:cBhvr>
                                        <p:cTn id="22" dur="1000" fill="hold"/>
                                        <p:tgtEl>
                                          <p:spTgt spid="17"/>
                                        </p:tgtEl>
                                        <p:attrNameLst>
                                          <p:attrName>ppt_x</p:attrName>
                                        </p:attrNameLst>
                                      </p:cBhvr>
                                      <p:tavLst>
                                        <p:tav tm="0">
                                          <p:val>
                                            <p:strVal val="#ppt_x"/>
                                          </p:val>
                                        </p:tav>
                                        <p:tav tm="100000">
                                          <p:val>
                                            <p:strVal val="#ppt_x"/>
                                          </p:val>
                                        </p:tav>
                                      </p:tavLst>
                                    </p:anim>
                                    <p:anim calcmode="lin" valueType="num">
                                      <p:cBhvr>
                                        <p:cTn id="23"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xit" presetSubtype="4" fill="hold" grpId="1" nodeType="clickEffect">
                                  <p:stCondLst>
                                    <p:cond delay="0"/>
                                  </p:stCondLst>
                                  <p:childTnLst>
                                    <p:animEffect transition="out" filter="wipe(down)">
                                      <p:cBhvr>
                                        <p:cTn id="27" dur="500"/>
                                        <p:tgtEl>
                                          <p:spTgt spid="17"/>
                                        </p:tgtEl>
                                      </p:cBhvr>
                                    </p:animEffect>
                                    <p:set>
                                      <p:cBhvr>
                                        <p:cTn id="28" dur="1" fill="hold">
                                          <p:stCondLst>
                                            <p:cond delay="499"/>
                                          </p:stCondLst>
                                        </p:cTn>
                                        <p:tgtEl>
                                          <p:spTgt spid="17"/>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fade">
                                      <p:cBhvr>
                                        <p:cTn id="33" dur="1000"/>
                                        <p:tgtEl>
                                          <p:spTgt spid="26"/>
                                        </p:tgtEl>
                                      </p:cBhvr>
                                    </p:animEffect>
                                    <p:anim calcmode="lin" valueType="num">
                                      <p:cBhvr>
                                        <p:cTn id="34" dur="1000" fill="hold"/>
                                        <p:tgtEl>
                                          <p:spTgt spid="26"/>
                                        </p:tgtEl>
                                        <p:attrNameLst>
                                          <p:attrName>ppt_x</p:attrName>
                                        </p:attrNameLst>
                                      </p:cBhvr>
                                      <p:tavLst>
                                        <p:tav tm="0">
                                          <p:val>
                                            <p:strVal val="#ppt_x"/>
                                          </p:val>
                                        </p:tav>
                                        <p:tav tm="100000">
                                          <p:val>
                                            <p:strVal val="#ppt_x"/>
                                          </p:val>
                                        </p:tav>
                                      </p:tavLst>
                                    </p:anim>
                                    <p:anim calcmode="lin" valueType="num">
                                      <p:cBhvr>
                                        <p:cTn id="35"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1" nodeType="clickEffect">
                                  <p:stCondLst>
                                    <p:cond delay="0"/>
                                  </p:stCondLst>
                                  <p:childTnLst>
                                    <p:animEffect transition="out" filter="wipe(down)">
                                      <p:cBhvr>
                                        <p:cTn id="39" dur="500"/>
                                        <p:tgtEl>
                                          <p:spTgt spid="26"/>
                                        </p:tgtEl>
                                      </p:cBhvr>
                                    </p:animEffect>
                                    <p:set>
                                      <p:cBhvr>
                                        <p:cTn id="40" dur="1" fill="hold">
                                          <p:stCondLst>
                                            <p:cond delay="499"/>
                                          </p:stCondLst>
                                        </p:cTn>
                                        <p:tgtEl>
                                          <p:spTgt spid="26"/>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fade">
                                      <p:cBhvr>
                                        <p:cTn id="45" dur="1000"/>
                                        <p:tgtEl>
                                          <p:spTgt spid="27"/>
                                        </p:tgtEl>
                                      </p:cBhvr>
                                    </p:animEffect>
                                    <p:anim calcmode="lin" valueType="num">
                                      <p:cBhvr>
                                        <p:cTn id="46" dur="1000" fill="hold"/>
                                        <p:tgtEl>
                                          <p:spTgt spid="27"/>
                                        </p:tgtEl>
                                        <p:attrNameLst>
                                          <p:attrName>ppt_x</p:attrName>
                                        </p:attrNameLst>
                                      </p:cBhvr>
                                      <p:tavLst>
                                        <p:tav tm="0">
                                          <p:val>
                                            <p:strVal val="#ppt_x"/>
                                          </p:val>
                                        </p:tav>
                                        <p:tav tm="100000">
                                          <p:val>
                                            <p:strVal val="#ppt_x"/>
                                          </p:val>
                                        </p:tav>
                                      </p:tavLst>
                                    </p:anim>
                                    <p:anim calcmode="lin" valueType="num">
                                      <p:cBhvr>
                                        <p:cTn id="47"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1" nodeType="clickEffect">
                                  <p:stCondLst>
                                    <p:cond delay="0"/>
                                  </p:stCondLst>
                                  <p:childTnLst>
                                    <p:animEffect transition="out" filter="wipe(down)">
                                      <p:cBhvr>
                                        <p:cTn id="51" dur="500"/>
                                        <p:tgtEl>
                                          <p:spTgt spid="27"/>
                                        </p:tgtEl>
                                      </p:cBhvr>
                                    </p:animEffect>
                                    <p:set>
                                      <p:cBhvr>
                                        <p:cTn id="52" dur="1" fill="hold">
                                          <p:stCondLst>
                                            <p:cond delay="499"/>
                                          </p:stCondLst>
                                        </p:cTn>
                                        <p:tgtEl>
                                          <p:spTgt spid="2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animBg="1"/>
      <p:bldP spid="17" grpId="0" animBg="1"/>
      <p:bldP spid="17" grpId="1" animBg="1"/>
      <p:bldP spid="26" grpId="0" animBg="1"/>
      <p:bldP spid="26" grpId="1" animBg="1"/>
      <p:bldP spid="27" grpId="0" animBg="1"/>
      <p:bldP spid="27"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759656" y="1082937"/>
            <a:ext cx="10663310" cy="5170646"/>
          </a:xfrm>
          <a:prstGeom prst="rect">
            <a:avLst/>
          </a:prstGeom>
          <a:noFill/>
          <a:ln>
            <a:solidFill>
              <a:schemeClr val="tx1"/>
            </a:solidFill>
          </a:ln>
        </p:spPr>
        <p:txBody>
          <a:bodyPr wrap="square" rtlCol="0">
            <a:spAutoFit/>
          </a:bodyPr>
          <a:lstStyle/>
          <a:p>
            <a:pPr algn="just">
              <a:lnSpc>
                <a:spcPts val="2000"/>
              </a:lnSpc>
              <a:spcBef>
                <a:spcPts val="1200"/>
              </a:spcBef>
              <a:spcAft>
                <a:spcPts val="0"/>
              </a:spcAft>
            </a:pPr>
            <a:r>
              <a:rPr lang="zh-CN" altLang="zh-CN" sz="2000" kern="100" dirty="0" smtClean="0">
                <a:effectLst/>
                <a:latin typeface="+mn-ea"/>
              </a:rPr>
              <a:t>致：</a:t>
            </a:r>
            <a:r>
              <a:rPr lang="en-US" altLang="zh-CN" sz="2000" u="sng" kern="100" dirty="0" smtClean="0">
                <a:effectLst/>
                <a:latin typeface="+mn-ea"/>
              </a:rPr>
              <a:t>                                                  </a:t>
            </a:r>
            <a:endParaRPr lang="zh-CN" altLang="zh-CN" sz="2000" kern="100" dirty="0" smtClean="0">
              <a:effectLst/>
              <a:latin typeface="+mn-ea"/>
            </a:endParaRPr>
          </a:p>
          <a:p>
            <a:pPr>
              <a:lnSpc>
                <a:spcPts val="2000"/>
              </a:lnSpc>
            </a:pPr>
            <a:r>
              <a:rPr lang="en-US" altLang="zh-CN" sz="2000" dirty="0" smtClean="0"/>
              <a:t>        </a:t>
            </a:r>
            <a:r>
              <a:rPr lang="zh-CN" altLang="zh-CN" sz="2000" dirty="0" smtClean="0"/>
              <a:t>于</a:t>
            </a:r>
            <a:r>
              <a:rPr lang="en-US" altLang="zh-CN" sz="2000" u="sng" dirty="0" smtClean="0"/>
              <a:t>          </a:t>
            </a:r>
            <a:r>
              <a:rPr lang="zh-CN" altLang="zh-CN" sz="2000" dirty="0"/>
              <a:t>年</a:t>
            </a:r>
            <a:r>
              <a:rPr lang="en-US" altLang="zh-CN" sz="2000" u="sng" dirty="0"/>
              <a:t>         </a:t>
            </a:r>
            <a:r>
              <a:rPr lang="zh-CN" altLang="zh-CN" sz="2000" dirty="0"/>
              <a:t>月</a:t>
            </a:r>
            <a:r>
              <a:rPr lang="en-US" altLang="zh-CN" sz="2000" u="sng" dirty="0"/>
              <a:t>        </a:t>
            </a:r>
            <a:r>
              <a:rPr lang="zh-CN" altLang="zh-CN" sz="2000" dirty="0"/>
              <a:t>日进场的拟用于工程</a:t>
            </a:r>
            <a:r>
              <a:rPr lang="en-US" altLang="zh-CN" sz="2000" u="sng" dirty="0"/>
              <a:t>       </a:t>
            </a:r>
            <a:r>
              <a:rPr lang="zh-CN" altLang="zh-CN" sz="2000" dirty="0"/>
              <a:t>部位的</a:t>
            </a:r>
            <a:r>
              <a:rPr lang="en-US" altLang="zh-CN" sz="2000" u="sng" dirty="0"/>
              <a:t>      </a:t>
            </a:r>
            <a:r>
              <a:rPr lang="zh-CN" altLang="zh-CN" sz="2000" dirty="0"/>
              <a:t>，经我方检验合格，现将相关资料报上，请予以审查</a:t>
            </a:r>
            <a:r>
              <a:rPr lang="zh-CN" altLang="en-US" sz="2000" dirty="0" smtClean="0"/>
              <a:t>。</a:t>
            </a:r>
            <a:endParaRPr lang="en-US" altLang="zh-CN" sz="2000" dirty="0" smtClean="0"/>
          </a:p>
          <a:p>
            <a:pPr>
              <a:lnSpc>
                <a:spcPts val="2000"/>
              </a:lnSpc>
            </a:pPr>
            <a:endParaRPr lang="en-US" altLang="zh-CN" sz="2000" dirty="0" smtClean="0"/>
          </a:p>
          <a:p>
            <a:r>
              <a:rPr lang="en-US" altLang="zh-CN" sz="2000" dirty="0" smtClean="0"/>
              <a:t>        </a:t>
            </a:r>
            <a:r>
              <a:rPr lang="zh-CN" altLang="zh-CN" sz="2000" dirty="0" smtClean="0"/>
              <a:t>附件：</a:t>
            </a:r>
            <a:endParaRPr lang="en-US" altLang="zh-CN" sz="2000" dirty="0" smtClean="0"/>
          </a:p>
          <a:p>
            <a:endParaRPr lang="en-US" altLang="zh-CN" sz="2000" dirty="0"/>
          </a:p>
          <a:p>
            <a:endParaRPr lang="en-US" altLang="zh-CN" sz="2000" dirty="0" smtClean="0"/>
          </a:p>
          <a:p>
            <a:endParaRPr lang="zh-CN" altLang="zh-CN" sz="2000" dirty="0"/>
          </a:p>
          <a:p>
            <a:pPr>
              <a:lnSpc>
                <a:spcPts val="2000"/>
              </a:lnSpc>
            </a:pPr>
            <a:r>
              <a:rPr lang="zh-CN" altLang="en-US" sz="2000" kern="100" dirty="0" smtClean="0">
                <a:latin typeface="+mn-ea"/>
              </a:rPr>
              <a:t>                                               施工</a:t>
            </a:r>
            <a:r>
              <a:rPr lang="zh-CN" altLang="en-US" sz="2000" kern="100" dirty="0">
                <a:latin typeface="+mn-ea"/>
              </a:rPr>
              <a:t>项目部（盖章</a:t>
            </a:r>
            <a:r>
              <a:rPr lang="zh-CN" altLang="en-US" sz="2000" kern="100" dirty="0" smtClean="0">
                <a:latin typeface="+mn-ea"/>
              </a:rPr>
              <a:t>）</a:t>
            </a:r>
            <a:endParaRPr lang="en-US" altLang="zh-CN" sz="2000" kern="100" dirty="0" smtClean="0">
              <a:latin typeface="+mn-ea"/>
            </a:endParaRPr>
          </a:p>
          <a:p>
            <a:pPr>
              <a:lnSpc>
                <a:spcPts val="2000"/>
              </a:lnSpc>
            </a:pPr>
            <a:r>
              <a:rPr lang="zh-CN" altLang="en-US" sz="2000" kern="100" dirty="0" smtClean="0">
                <a:latin typeface="+mn-ea"/>
              </a:rPr>
              <a:t>                                                 项目经理（</a:t>
            </a:r>
            <a:r>
              <a:rPr lang="zh-CN" altLang="en-US" sz="2000" kern="100" dirty="0">
                <a:latin typeface="+mn-ea"/>
              </a:rPr>
              <a:t>签字）</a:t>
            </a:r>
            <a:endParaRPr lang="en-US" altLang="zh-CN" sz="2000" kern="100" dirty="0">
              <a:latin typeface="+mn-ea"/>
            </a:endParaRPr>
          </a:p>
          <a:p>
            <a:pPr>
              <a:lnSpc>
                <a:spcPts val="2000"/>
              </a:lnSpc>
            </a:pPr>
            <a:r>
              <a:rPr lang="zh-CN" altLang="en-US" sz="2000" kern="100" dirty="0">
                <a:latin typeface="+mn-ea"/>
              </a:rPr>
              <a:t> </a:t>
            </a:r>
            <a:r>
              <a:rPr lang="zh-CN" altLang="en-US" sz="2000" kern="100" dirty="0" smtClean="0">
                <a:latin typeface="+mn-ea"/>
              </a:rPr>
              <a:t>                                                                 年    </a:t>
            </a:r>
            <a:r>
              <a:rPr lang="zh-CN" altLang="en-US" sz="2000" kern="100" dirty="0">
                <a:latin typeface="+mn-ea"/>
              </a:rPr>
              <a:t>月 </a:t>
            </a:r>
            <a:r>
              <a:rPr lang="zh-CN" altLang="en-US" sz="2000" kern="100" dirty="0" smtClean="0">
                <a:latin typeface="+mn-ea"/>
              </a:rPr>
              <a:t>   </a:t>
            </a:r>
            <a:r>
              <a:rPr lang="zh-CN" altLang="en-US" sz="2000" kern="100" dirty="0">
                <a:latin typeface="+mn-ea"/>
              </a:rPr>
              <a:t>日</a:t>
            </a:r>
            <a:endParaRPr lang="en-US" altLang="zh-CN" sz="2000" kern="100" dirty="0" smtClean="0">
              <a:latin typeface="+mn-ea"/>
            </a:endParaRPr>
          </a:p>
          <a:p>
            <a:pPr>
              <a:lnSpc>
                <a:spcPts val="2000"/>
              </a:lnSpc>
            </a:pPr>
            <a:r>
              <a:rPr lang="zh-CN" altLang="en-US" sz="2000" kern="100" dirty="0" smtClean="0">
                <a:latin typeface="+mn-ea"/>
              </a:rPr>
              <a:t>审查意见：</a:t>
            </a:r>
            <a:endParaRPr lang="en-US" altLang="zh-CN" sz="2000" kern="100" dirty="0" smtClean="0">
              <a:latin typeface="+mn-ea"/>
            </a:endParaRPr>
          </a:p>
          <a:p>
            <a:pPr>
              <a:lnSpc>
                <a:spcPts val="2000"/>
              </a:lnSpc>
            </a:pPr>
            <a:endParaRPr lang="en-US" altLang="zh-CN" sz="2000" kern="100" dirty="0" smtClean="0">
              <a:latin typeface="+mn-ea"/>
            </a:endParaRPr>
          </a:p>
          <a:p>
            <a:pPr>
              <a:lnSpc>
                <a:spcPts val="2000"/>
              </a:lnSpc>
            </a:pPr>
            <a:endParaRPr lang="en-US" altLang="zh-CN" sz="2000" kern="100" dirty="0">
              <a:latin typeface="+mn-ea"/>
            </a:endParaRPr>
          </a:p>
          <a:p>
            <a:pPr>
              <a:lnSpc>
                <a:spcPts val="2000"/>
              </a:lnSpc>
            </a:pPr>
            <a:endParaRPr lang="en-US" altLang="zh-CN" sz="2000" kern="100" dirty="0" smtClean="0">
              <a:latin typeface="+mn-ea"/>
            </a:endParaRPr>
          </a:p>
          <a:p>
            <a:pPr>
              <a:lnSpc>
                <a:spcPts val="2000"/>
              </a:lnSpc>
            </a:pPr>
            <a:endParaRPr lang="en-US" altLang="zh-CN" sz="2000" kern="100" dirty="0" smtClean="0">
              <a:latin typeface="+mn-ea"/>
            </a:endParaRPr>
          </a:p>
          <a:p>
            <a:pPr>
              <a:lnSpc>
                <a:spcPts val="2000"/>
              </a:lnSpc>
            </a:pPr>
            <a:r>
              <a:rPr lang="zh-CN" altLang="en-US" sz="2000" kern="100" dirty="0" smtClean="0">
                <a:latin typeface="+mn-ea"/>
              </a:rPr>
              <a:t>                                                  项目</a:t>
            </a:r>
            <a:r>
              <a:rPr lang="zh-CN" altLang="en-US" sz="2000" kern="100" dirty="0">
                <a:latin typeface="+mn-ea"/>
              </a:rPr>
              <a:t>监理机构（盖章）</a:t>
            </a:r>
            <a:endParaRPr lang="en-US" altLang="zh-CN" sz="2000" kern="100" dirty="0" smtClean="0">
              <a:latin typeface="+mn-ea"/>
            </a:endParaRPr>
          </a:p>
          <a:p>
            <a:pPr>
              <a:lnSpc>
                <a:spcPts val="2000"/>
              </a:lnSpc>
              <a:spcAft>
                <a:spcPts val="0"/>
              </a:spcAft>
            </a:pPr>
            <a:r>
              <a:rPr lang="zh-CN" altLang="en-US" sz="2000" dirty="0" smtClean="0"/>
              <a:t>                                                                                                          专业</a:t>
            </a:r>
            <a:r>
              <a:rPr lang="zh-CN" altLang="en-US" sz="2000" dirty="0"/>
              <a:t>监理工程师 </a:t>
            </a:r>
            <a:r>
              <a:rPr lang="zh-CN" altLang="en-US" sz="2000" dirty="0" smtClean="0"/>
              <a:t>（签字）</a:t>
            </a:r>
            <a:endParaRPr lang="en-US" altLang="zh-CN" sz="2000" dirty="0" smtClean="0"/>
          </a:p>
          <a:p>
            <a:pPr>
              <a:lnSpc>
                <a:spcPts val="2000"/>
              </a:lnSpc>
            </a:pPr>
            <a:r>
              <a:rPr lang="zh-CN" altLang="en-US" sz="2000" kern="100" dirty="0" smtClean="0">
                <a:latin typeface="+mn-ea"/>
              </a:rPr>
              <a:t>                                                                  年    月    日</a:t>
            </a:r>
            <a:endParaRPr lang="en-US" altLang="zh-CN" sz="2000" dirty="0" smtClean="0"/>
          </a:p>
        </p:txBody>
      </p:sp>
      <p:sp>
        <p:nvSpPr>
          <p:cNvPr id="18" name="文本框 17"/>
          <p:cNvSpPr txBox="1"/>
          <p:nvPr/>
        </p:nvSpPr>
        <p:spPr>
          <a:xfrm>
            <a:off x="721381" y="6341739"/>
            <a:ext cx="8285037" cy="369332"/>
          </a:xfrm>
          <a:prstGeom prst="rect">
            <a:avLst/>
          </a:prstGeom>
          <a:noFill/>
        </p:spPr>
        <p:txBody>
          <a:bodyPr wrap="square" rtlCol="0">
            <a:spAutoFit/>
          </a:bodyPr>
          <a:lstStyle/>
          <a:p>
            <a:r>
              <a:rPr lang="zh-CN" altLang="en-US" dirty="0" smtClean="0">
                <a:latin typeface="宋体" panose="02010600030101010101" pitchFamily="2" charset="-122"/>
                <a:cs typeface="Times New Roman" panose="02020603050405020304" pitchFamily="18" charset="0"/>
              </a:rPr>
              <a:t>注：</a:t>
            </a:r>
            <a:r>
              <a:rPr lang="zh-CN" altLang="zh-CN" dirty="0"/>
              <a:t>本表一式</a:t>
            </a:r>
            <a:r>
              <a:rPr lang="zh-CN" altLang="zh-CN" dirty="0">
                <a:solidFill>
                  <a:srgbClr val="0070C0"/>
                </a:solidFill>
              </a:rPr>
              <a:t>二份</a:t>
            </a:r>
            <a:r>
              <a:rPr lang="zh-CN" altLang="zh-CN" dirty="0"/>
              <a:t>，项目监理机构、施工单位各一份</a:t>
            </a:r>
          </a:p>
        </p:txBody>
      </p:sp>
      <p:cxnSp>
        <p:nvCxnSpPr>
          <p:cNvPr id="20" name="直接连接符 19"/>
          <p:cNvCxnSpPr/>
          <p:nvPr/>
        </p:nvCxnSpPr>
        <p:spPr>
          <a:xfrm flipV="1">
            <a:off x="9006418" y="3844682"/>
            <a:ext cx="2183044" cy="687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777909" y="730913"/>
            <a:ext cx="1665033" cy="430887"/>
          </a:xfrm>
          <a:prstGeom prst="rect">
            <a:avLst/>
          </a:prstGeom>
          <a:noFill/>
        </p:spPr>
        <p:txBody>
          <a:bodyPr wrap="square" rtlCol="0">
            <a:spAutoFit/>
          </a:bodyPr>
          <a:lstStyle/>
          <a:p>
            <a:r>
              <a:rPr lang="zh-CN" altLang="en-US" sz="2200" b="1" dirty="0" smtClean="0">
                <a:latin typeface="宋体" panose="02010600030101010101" pitchFamily="2" charset="-122"/>
                <a:cs typeface="Times New Roman" panose="02020603050405020304" pitchFamily="18" charset="0"/>
              </a:rPr>
              <a:t>工程名称：</a:t>
            </a:r>
            <a:endParaRPr lang="zh-CN" altLang="en-US" sz="2200" dirty="0"/>
          </a:p>
        </p:txBody>
      </p:sp>
      <p:sp>
        <p:nvSpPr>
          <p:cNvPr id="23" name="文本框 22"/>
          <p:cNvSpPr txBox="1"/>
          <p:nvPr/>
        </p:nvSpPr>
        <p:spPr>
          <a:xfrm>
            <a:off x="8500717" y="725031"/>
            <a:ext cx="921221" cy="430887"/>
          </a:xfrm>
          <a:prstGeom prst="rect">
            <a:avLst/>
          </a:prstGeom>
          <a:noFill/>
        </p:spPr>
        <p:txBody>
          <a:bodyPr wrap="square" rtlCol="0">
            <a:spAutoFit/>
          </a:bodyPr>
          <a:lstStyle/>
          <a:p>
            <a:r>
              <a:rPr lang="zh-CN" altLang="en-US" sz="2200" b="1" dirty="0" smtClean="0">
                <a:latin typeface="宋体" panose="02010600030101010101" pitchFamily="2" charset="-122"/>
                <a:cs typeface="Times New Roman" panose="02020603050405020304" pitchFamily="18" charset="0"/>
              </a:rPr>
              <a:t>编号：</a:t>
            </a:r>
            <a:endParaRPr lang="zh-CN" altLang="en-US" sz="2200" dirty="0"/>
          </a:p>
        </p:txBody>
      </p:sp>
      <p:sp>
        <p:nvSpPr>
          <p:cNvPr id="24" name="文本框 23"/>
          <p:cNvSpPr txBox="1"/>
          <p:nvPr/>
        </p:nvSpPr>
        <p:spPr>
          <a:xfrm>
            <a:off x="3502482" y="424644"/>
            <a:ext cx="5796630" cy="461665"/>
          </a:xfrm>
          <a:prstGeom prst="rect">
            <a:avLst/>
          </a:prstGeom>
          <a:noFill/>
        </p:spPr>
        <p:txBody>
          <a:bodyPr wrap="square" rtlCol="0">
            <a:spAutoFit/>
          </a:bodyPr>
          <a:lstStyle/>
          <a:p>
            <a:r>
              <a:rPr lang="zh-CN" altLang="zh-CN" sz="2400" b="1" dirty="0"/>
              <a:t>工程材料、构配件或设备报审表</a:t>
            </a:r>
            <a:endParaRPr lang="zh-CN" altLang="zh-CN" sz="2400" dirty="0"/>
          </a:p>
        </p:txBody>
      </p:sp>
      <p:sp>
        <p:nvSpPr>
          <p:cNvPr id="25" name="文本框 24"/>
          <p:cNvSpPr txBox="1"/>
          <p:nvPr/>
        </p:nvSpPr>
        <p:spPr>
          <a:xfrm>
            <a:off x="759656" y="49975"/>
            <a:ext cx="4853353" cy="400110"/>
          </a:xfrm>
          <a:prstGeom prst="rect">
            <a:avLst/>
          </a:prstGeom>
          <a:noFill/>
        </p:spPr>
        <p:txBody>
          <a:bodyPr wrap="square" rtlCol="0">
            <a:spAutoFit/>
          </a:bodyPr>
          <a:lstStyle/>
          <a:p>
            <a:r>
              <a:rPr lang="zh-CN" altLang="en-US" sz="2000" dirty="0" smtClean="0">
                <a:latin typeface="+mn-ea"/>
                <a:hlinkClick r:id="rId2" action="ppaction://hlinksldjump"/>
              </a:rPr>
              <a:t>表</a:t>
            </a:r>
            <a:r>
              <a:rPr lang="en-US" altLang="zh-CN" sz="2000" dirty="0" smtClean="0">
                <a:latin typeface="+mn-ea"/>
                <a:hlinkClick r:id="rId2" action="ppaction://hlinksldjump"/>
              </a:rPr>
              <a:t>B.0.6 </a:t>
            </a:r>
            <a:r>
              <a:rPr lang="zh-CN" altLang="en-US" sz="2000" dirty="0" smtClean="0">
                <a:latin typeface="+mn-ea"/>
                <a:hlinkClick r:id="rId2" action="ppaction://hlinksldjump"/>
              </a:rPr>
              <a:t>工程材料、构配件或设备报审表</a:t>
            </a:r>
            <a:endParaRPr lang="zh-CN" altLang="en-US" sz="2000" dirty="0">
              <a:latin typeface="+mn-ea"/>
            </a:endParaRPr>
          </a:p>
        </p:txBody>
      </p:sp>
      <p:cxnSp>
        <p:nvCxnSpPr>
          <p:cNvPr id="3" name="直接连接符 2"/>
          <p:cNvCxnSpPr/>
          <p:nvPr/>
        </p:nvCxnSpPr>
        <p:spPr>
          <a:xfrm flipV="1">
            <a:off x="1171128" y="1331156"/>
            <a:ext cx="3953021" cy="140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1771836" y="1030573"/>
            <a:ext cx="1694695" cy="369332"/>
          </a:xfrm>
          <a:prstGeom prst="rect">
            <a:avLst/>
          </a:prstGeom>
          <a:noFill/>
        </p:spPr>
        <p:txBody>
          <a:bodyPr wrap="none" rtlCol="0">
            <a:spAutoFit/>
          </a:bodyPr>
          <a:lstStyle/>
          <a:p>
            <a:r>
              <a:rPr lang="en-US" altLang="zh-CN" dirty="0" smtClean="0"/>
              <a:t>(</a:t>
            </a:r>
            <a:r>
              <a:rPr lang="zh-CN" altLang="en-US" dirty="0" smtClean="0"/>
              <a:t>项目监理机构</a:t>
            </a:r>
            <a:r>
              <a:rPr lang="en-US" altLang="zh-CN" dirty="0" smtClean="0"/>
              <a:t>)</a:t>
            </a:r>
            <a:endParaRPr lang="zh-CN" altLang="en-US" dirty="0"/>
          </a:p>
        </p:txBody>
      </p:sp>
      <p:cxnSp>
        <p:nvCxnSpPr>
          <p:cNvPr id="19" name="直接连接符 18"/>
          <p:cNvCxnSpPr/>
          <p:nvPr/>
        </p:nvCxnSpPr>
        <p:spPr>
          <a:xfrm>
            <a:off x="9635111" y="5887201"/>
            <a:ext cx="178785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750737" y="4096775"/>
            <a:ext cx="10681148" cy="4115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折角形 20"/>
          <p:cNvSpPr/>
          <p:nvPr/>
        </p:nvSpPr>
        <p:spPr>
          <a:xfrm>
            <a:off x="2017993" y="2156444"/>
            <a:ext cx="6212311" cy="1817722"/>
          </a:xfrm>
          <a:prstGeom prst="foldedCorner">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en-US" altLang="zh-CN" sz="2400" b="1" dirty="0">
                <a:solidFill>
                  <a:srgbClr val="002060"/>
                </a:solidFill>
              </a:rPr>
              <a:t>1</a:t>
            </a:r>
            <a:r>
              <a:rPr lang="zh-CN" altLang="zh-CN" sz="2400" dirty="0">
                <a:solidFill>
                  <a:srgbClr val="002060"/>
                </a:solidFill>
              </a:rPr>
              <a:t>．工程材料、构配件或设备清单；</a:t>
            </a:r>
          </a:p>
          <a:p>
            <a:pPr>
              <a:lnSpc>
                <a:spcPct val="150000"/>
              </a:lnSpc>
            </a:pPr>
            <a:r>
              <a:rPr lang="en-US" altLang="zh-CN" sz="2400" b="1" dirty="0" smtClean="0">
                <a:solidFill>
                  <a:srgbClr val="002060"/>
                </a:solidFill>
              </a:rPr>
              <a:t>2</a:t>
            </a:r>
            <a:r>
              <a:rPr lang="zh-CN" altLang="zh-CN" sz="2400" dirty="0">
                <a:solidFill>
                  <a:srgbClr val="002060"/>
                </a:solidFill>
              </a:rPr>
              <a:t>．质量证明文件</a:t>
            </a:r>
            <a:r>
              <a:rPr lang="zh-CN" altLang="en-US" sz="2400" dirty="0">
                <a:solidFill>
                  <a:srgbClr val="002060"/>
                </a:solidFill>
              </a:rPr>
              <a:t>；</a:t>
            </a:r>
            <a:endParaRPr lang="zh-CN" altLang="zh-CN" sz="2400" dirty="0">
              <a:solidFill>
                <a:srgbClr val="002060"/>
              </a:solidFill>
            </a:endParaRPr>
          </a:p>
          <a:p>
            <a:pPr>
              <a:lnSpc>
                <a:spcPct val="150000"/>
              </a:lnSpc>
            </a:pPr>
            <a:r>
              <a:rPr lang="en-US" altLang="zh-CN" sz="2400" b="1" dirty="0" smtClean="0">
                <a:solidFill>
                  <a:srgbClr val="002060"/>
                </a:solidFill>
              </a:rPr>
              <a:t>3</a:t>
            </a:r>
            <a:r>
              <a:rPr lang="zh-CN" altLang="zh-CN" sz="2400" dirty="0">
                <a:solidFill>
                  <a:srgbClr val="002060"/>
                </a:solidFill>
              </a:rPr>
              <a:t>．自检结果</a:t>
            </a:r>
            <a:r>
              <a:rPr lang="zh-CN" altLang="en-US" sz="2400" dirty="0" smtClean="0">
                <a:solidFill>
                  <a:srgbClr val="002060"/>
                </a:solidFill>
              </a:rPr>
              <a:t>。</a:t>
            </a:r>
            <a:endParaRPr lang="en-US" altLang="zh-CN" sz="2400" dirty="0">
              <a:solidFill>
                <a:srgbClr val="002060"/>
              </a:solidFill>
            </a:endParaRPr>
          </a:p>
        </p:txBody>
      </p:sp>
      <p:sp>
        <p:nvSpPr>
          <p:cNvPr id="31" name="圆角矩形标注 30"/>
          <p:cNvSpPr/>
          <p:nvPr/>
        </p:nvSpPr>
        <p:spPr>
          <a:xfrm>
            <a:off x="5613009" y="2622837"/>
            <a:ext cx="5359908" cy="1103415"/>
          </a:xfrm>
          <a:prstGeom prst="wedgeRoundRectCallout">
            <a:avLst>
              <a:gd name="adj1" fmla="val -62689"/>
              <a:gd name="adj2" fmla="val -45623"/>
              <a:gd name="adj3" fmla="val 16667"/>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16200000" scaled="1"/>
            <a:tileRect/>
          </a:gradFill>
          <a:ln>
            <a:solidFill>
              <a:schemeClr val="accent1">
                <a:lumMod val="40000"/>
                <a:lumOff val="6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r>
              <a:rPr lang="zh-CN" altLang="zh-CN" dirty="0">
                <a:solidFill>
                  <a:schemeClr val="accent6">
                    <a:lumMod val="50000"/>
                  </a:schemeClr>
                </a:solidFill>
              </a:rPr>
              <a:t>应写明工程材料、构配件或设备的名称、进场时间、拟使用的工程部位等</a:t>
            </a:r>
            <a:r>
              <a:rPr lang="zh-CN" altLang="en-US" dirty="0">
                <a:solidFill>
                  <a:schemeClr val="accent6">
                    <a:lumMod val="50000"/>
                  </a:schemeClr>
                </a:solidFill>
              </a:rPr>
              <a:t>。</a:t>
            </a:r>
          </a:p>
        </p:txBody>
      </p:sp>
      <p:sp>
        <p:nvSpPr>
          <p:cNvPr id="32" name="圆角矩形标注 31"/>
          <p:cNvSpPr/>
          <p:nvPr/>
        </p:nvSpPr>
        <p:spPr>
          <a:xfrm>
            <a:off x="5254322" y="2622837"/>
            <a:ext cx="5359908" cy="1830142"/>
          </a:xfrm>
          <a:prstGeom prst="wedgeRoundRectCallout">
            <a:avLst>
              <a:gd name="adj1" fmla="val -61161"/>
              <a:gd name="adj2" fmla="val -28650"/>
              <a:gd name="adj3" fmla="val 16667"/>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16200000" scaled="1"/>
            <a:tileRect/>
          </a:gradFill>
          <a:ln>
            <a:solidFill>
              <a:schemeClr val="accent1">
                <a:lumMod val="40000"/>
                <a:lumOff val="6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r>
              <a:rPr lang="zh-CN" altLang="zh-CN" dirty="0">
                <a:solidFill>
                  <a:schemeClr val="accent6">
                    <a:lumMod val="50000"/>
                  </a:schemeClr>
                </a:solidFill>
              </a:rPr>
              <a:t>生产单位提供的合格证、质量证明书、性能检测报告等证明资料。</a:t>
            </a:r>
            <a:r>
              <a:rPr lang="zh-CN" altLang="en-US" dirty="0">
                <a:solidFill>
                  <a:schemeClr val="accent6">
                    <a:lumMod val="50000"/>
                  </a:schemeClr>
                </a:solidFill>
              </a:rPr>
              <a:t>其中，</a:t>
            </a:r>
            <a:r>
              <a:rPr lang="zh-CN" altLang="zh-CN" dirty="0">
                <a:solidFill>
                  <a:schemeClr val="accent6">
                    <a:lumMod val="50000"/>
                  </a:schemeClr>
                </a:solidFill>
              </a:rPr>
              <a:t>进口材料、构配件、设备应有商检的证明文件；新产品、新材料、新设备应有相应资质机构的鉴定文件。如无证明文件原件，需提供复印件，但应在复印件上加盖证明文件提供单位的公章。</a:t>
            </a:r>
            <a:endParaRPr lang="zh-CN" altLang="en-US" dirty="0">
              <a:solidFill>
                <a:schemeClr val="accent6">
                  <a:lumMod val="50000"/>
                </a:schemeClr>
              </a:solidFill>
            </a:endParaRPr>
          </a:p>
        </p:txBody>
      </p:sp>
      <p:sp>
        <p:nvSpPr>
          <p:cNvPr id="33" name="圆角矩形标注 32"/>
          <p:cNvSpPr/>
          <p:nvPr/>
        </p:nvSpPr>
        <p:spPr>
          <a:xfrm>
            <a:off x="5263241" y="3195162"/>
            <a:ext cx="5359908" cy="1245397"/>
          </a:xfrm>
          <a:prstGeom prst="wedgeRoundRectCallout">
            <a:avLst>
              <a:gd name="adj1" fmla="val -67017"/>
              <a:gd name="adj2" fmla="val -27554"/>
              <a:gd name="adj3" fmla="val 16667"/>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16200000" scaled="1"/>
            <a:tileRect/>
          </a:gradFill>
          <a:ln>
            <a:solidFill>
              <a:schemeClr val="accent1">
                <a:lumMod val="40000"/>
                <a:lumOff val="6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r>
              <a:rPr lang="zh-CN" altLang="zh-CN" dirty="0">
                <a:solidFill>
                  <a:schemeClr val="accent6">
                    <a:lumMod val="50000"/>
                  </a:schemeClr>
                </a:solidFill>
              </a:rPr>
              <a:t>施工单位对所购材料、构配件、设备清单、质量证明资料核对后，对工程材料、构配件、设备实物及外部观感质量进行验收核实的自检结果。</a:t>
            </a:r>
            <a:endParaRPr lang="zh-CN" altLang="en-US" dirty="0">
              <a:solidFill>
                <a:schemeClr val="accent6">
                  <a:lumMod val="50000"/>
                </a:schemeClr>
              </a:solidFill>
            </a:endParaRPr>
          </a:p>
        </p:txBody>
      </p:sp>
    </p:spTree>
    <p:extLst>
      <p:ext uri="{BB962C8B-B14F-4D97-AF65-F5344CB8AC3E}">
        <p14:creationId xmlns:p14="http://schemas.microsoft.com/office/powerpoint/2010/main" val="4068834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21"/>
                                        </p:tgtEl>
                                        <p:attrNameLst>
                                          <p:attrName>style.visibility</p:attrName>
                                        </p:attrNameLst>
                                      </p:cBhvr>
                                      <p:to>
                                        <p:strVal val="visible"/>
                                      </p:to>
                                    </p:set>
                                    <p:anim calcmode="lin" valueType="num">
                                      <p:cBhvr>
                                        <p:cTn id="14" dur="900" fill="hold"/>
                                        <p:tgtEl>
                                          <p:spTgt spid="21"/>
                                        </p:tgtEl>
                                        <p:attrNameLst>
                                          <p:attrName>ppt_w</p:attrName>
                                        </p:attrNameLst>
                                      </p:cBhvr>
                                      <p:tavLst>
                                        <p:tav tm="0">
                                          <p:val>
                                            <p:fltVal val="0"/>
                                          </p:val>
                                        </p:tav>
                                        <p:tav tm="100000">
                                          <p:val>
                                            <p:strVal val="#ppt_w"/>
                                          </p:val>
                                        </p:tav>
                                      </p:tavLst>
                                    </p:anim>
                                    <p:anim calcmode="lin" valueType="num">
                                      <p:cBhvr>
                                        <p:cTn id="15" dur="900" fill="hold"/>
                                        <p:tgtEl>
                                          <p:spTgt spid="21"/>
                                        </p:tgtEl>
                                        <p:attrNameLst>
                                          <p:attrName>ppt_h</p:attrName>
                                        </p:attrNameLst>
                                      </p:cBhvr>
                                      <p:tavLst>
                                        <p:tav tm="0">
                                          <p:val>
                                            <p:fltVal val="0"/>
                                          </p:val>
                                        </p:tav>
                                        <p:tav tm="100000">
                                          <p:val>
                                            <p:strVal val="#ppt_h"/>
                                          </p:val>
                                        </p:tav>
                                      </p:tavLst>
                                    </p:anim>
                                    <p:animEffect transition="in" filter="fade">
                                      <p:cBhvr>
                                        <p:cTn id="16" dur="900"/>
                                        <p:tgtEl>
                                          <p:spTgt spid="21"/>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fade">
                                      <p:cBhvr>
                                        <p:cTn id="21" dur="1000"/>
                                        <p:tgtEl>
                                          <p:spTgt spid="31"/>
                                        </p:tgtEl>
                                      </p:cBhvr>
                                    </p:animEffect>
                                    <p:anim calcmode="lin" valueType="num">
                                      <p:cBhvr>
                                        <p:cTn id="22" dur="1000" fill="hold"/>
                                        <p:tgtEl>
                                          <p:spTgt spid="31"/>
                                        </p:tgtEl>
                                        <p:attrNameLst>
                                          <p:attrName>ppt_x</p:attrName>
                                        </p:attrNameLst>
                                      </p:cBhvr>
                                      <p:tavLst>
                                        <p:tav tm="0">
                                          <p:val>
                                            <p:strVal val="#ppt_x"/>
                                          </p:val>
                                        </p:tav>
                                        <p:tav tm="100000">
                                          <p:val>
                                            <p:strVal val="#ppt_x"/>
                                          </p:val>
                                        </p:tav>
                                      </p:tavLst>
                                    </p:anim>
                                    <p:anim calcmode="lin" valueType="num">
                                      <p:cBhvr>
                                        <p:cTn id="23"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xit" presetSubtype="4" fill="hold" grpId="1" nodeType="clickEffect">
                                  <p:stCondLst>
                                    <p:cond delay="0"/>
                                  </p:stCondLst>
                                  <p:childTnLst>
                                    <p:animEffect transition="out" filter="wipe(down)">
                                      <p:cBhvr>
                                        <p:cTn id="27" dur="500"/>
                                        <p:tgtEl>
                                          <p:spTgt spid="31"/>
                                        </p:tgtEl>
                                      </p:cBhvr>
                                    </p:animEffect>
                                    <p:set>
                                      <p:cBhvr>
                                        <p:cTn id="28" dur="1" fill="hold">
                                          <p:stCondLst>
                                            <p:cond delay="499"/>
                                          </p:stCondLst>
                                        </p:cTn>
                                        <p:tgtEl>
                                          <p:spTgt spid="31"/>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fade">
                                      <p:cBhvr>
                                        <p:cTn id="33" dur="1000"/>
                                        <p:tgtEl>
                                          <p:spTgt spid="32"/>
                                        </p:tgtEl>
                                      </p:cBhvr>
                                    </p:animEffect>
                                    <p:anim calcmode="lin" valueType="num">
                                      <p:cBhvr>
                                        <p:cTn id="34" dur="1000" fill="hold"/>
                                        <p:tgtEl>
                                          <p:spTgt spid="32"/>
                                        </p:tgtEl>
                                        <p:attrNameLst>
                                          <p:attrName>ppt_x</p:attrName>
                                        </p:attrNameLst>
                                      </p:cBhvr>
                                      <p:tavLst>
                                        <p:tav tm="0">
                                          <p:val>
                                            <p:strVal val="#ppt_x"/>
                                          </p:val>
                                        </p:tav>
                                        <p:tav tm="100000">
                                          <p:val>
                                            <p:strVal val="#ppt_x"/>
                                          </p:val>
                                        </p:tav>
                                      </p:tavLst>
                                    </p:anim>
                                    <p:anim calcmode="lin" valueType="num">
                                      <p:cBhvr>
                                        <p:cTn id="35"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1" nodeType="clickEffect">
                                  <p:stCondLst>
                                    <p:cond delay="0"/>
                                  </p:stCondLst>
                                  <p:childTnLst>
                                    <p:animEffect transition="out" filter="wipe(down)">
                                      <p:cBhvr>
                                        <p:cTn id="39" dur="500"/>
                                        <p:tgtEl>
                                          <p:spTgt spid="32"/>
                                        </p:tgtEl>
                                      </p:cBhvr>
                                    </p:animEffect>
                                    <p:set>
                                      <p:cBhvr>
                                        <p:cTn id="40" dur="1" fill="hold">
                                          <p:stCondLst>
                                            <p:cond delay="499"/>
                                          </p:stCondLst>
                                        </p:cTn>
                                        <p:tgtEl>
                                          <p:spTgt spid="32"/>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33"/>
                                        </p:tgtEl>
                                        <p:attrNameLst>
                                          <p:attrName>style.visibility</p:attrName>
                                        </p:attrNameLst>
                                      </p:cBhvr>
                                      <p:to>
                                        <p:strVal val="visible"/>
                                      </p:to>
                                    </p:set>
                                    <p:animEffect transition="in" filter="fade">
                                      <p:cBhvr>
                                        <p:cTn id="45" dur="1000"/>
                                        <p:tgtEl>
                                          <p:spTgt spid="33"/>
                                        </p:tgtEl>
                                      </p:cBhvr>
                                    </p:animEffect>
                                    <p:anim calcmode="lin" valueType="num">
                                      <p:cBhvr>
                                        <p:cTn id="46" dur="1000" fill="hold"/>
                                        <p:tgtEl>
                                          <p:spTgt spid="33"/>
                                        </p:tgtEl>
                                        <p:attrNameLst>
                                          <p:attrName>ppt_x</p:attrName>
                                        </p:attrNameLst>
                                      </p:cBhvr>
                                      <p:tavLst>
                                        <p:tav tm="0">
                                          <p:val>
                                            <p:strVal val="#ppt_x"/>
                                          </p:val>
                                        </p:tav>
                                        <p:tav tm="100000">
                                          <p:val>
                                            <p:strVal val="#ppt_x"/>
                                          </p:val>
                                        </p:tav>
                                      </p:tavLst>
                                    </p:anim>
                                    <p:anim calcmode="lin" valueType="num">
                                      <p:cBhvr>
                                        <p:cTn id="47"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1" nodeType="clickEffect">
                                  <p:stCondLst>
                                    <p:cond delay="0"/>
                                  </p:stCondLst>
                                  <p:childTnLst>
                                    <p:animEffect transition="out" filter="wipe(down)">
                                      <p:cBhvr>
                                        <p:cTn id="51" dur="500"/>
                                        <p:tgtEl>
                                          <p:spTgt spid="33"/>
                                        </p:tgtEl>
                                      </p:cBhvr>
                                    </p:animEffect>
                                    <p:set>
                                      <p:cBhvr>
                                        <p:cTn id="52" dur="1" fill="hold">
                                          <p:stCondLst>
                                            <p:cond delay="499"/>
                                          </p:stCondLst>
                                        </p:cTn>
                                        <p:tgtEl>
                                          <p:spTgt spid="3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1" grpId="0" animBg="1"/>
      <p:bldP spid="31" grpId="0" animBg="1"/>
      <p:bldP spid="31" grpId="1" animBg="1"/>
      <p:bldP spid="32" grpId="0" animBg="1"/>
      <p:bldP spid="32" grpId="1" animBg="1"/>
      <p:bldP spid="33" grpId="0" animBg="1"/>
      <p:bldP spid="33"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759656" y="1082937"/>
            <a:ext cx="10663310" cy="5191165"/>
          </a:xfrm>
          <a:prstGeom prst="rect">
            <a:avLst/>
          </a:prstGeom>
          <a:noFill/>
          <a:ln>
            <a:solidFill>
              <a:schemeClr val="tx1"/>
            </a:solidFill>
          </a:ln>
        </p:spPr>
        <p:txBody>
          <a:bodyPr wrap="square" rtlCol="0">
            <a:spAutoFit/>
          </a:bodyPr>
          <a:lstStyle/>
          <a:p>
            <a:pPr algn="just">
              <a:lnSpc>
                <a:spcPts val="2000"/>
              </a:lnSpc>
              <a:spcBef>
                <a:spcPts val="1200"/>
              </a:spcBef>
              <a:spcAft>
                <a:spcPts val="0"/>
              </a:spcAft>
            </a:pPr>
            <a:r>
              <a:rPr lang="zh-CN" altLang="zh-CN" sz="2000" kern="100" dirty="0" smtClean="0">
                <a:effectLst/>
                <a:latin typeface="+mn-ea"/>
              </a:rPr>
              <a:t>致：</a:t>
            </a:r>
            <a:r>
              <a:rPr lang="en-US" altLang="zh-CN" sz="2000" u="sng" kern="100" dirty="0" smtClean="0">
                <a:effectLst/>
                <a:latin typeface="+mn-ea"/>
              </a:rPr>
              <a:t>                                                  </a:t>
            </a:r>
            <a:endParaRPr lang="zh-CN" altLang="zh-CN" sz="2000" kern="100" dirty="0" smtClean="0">
              <a:effectLst/>
              <a:latin typeface="+mn-ea"/>
            </a:endParaRPr>
          </a:p>
          <a:p>
            <a:pPr>
              <a:lnSpc>
                <a:spcPts val="2000"/>
              </a:lnSpc>
            </a:pPr>
            <a:r>
              <a:rPr lang="en-US" altLang="zh-CN" sz="2000" dirty="0" smtClean="0"/>
              <a:t>        </a:t>
            </a:r>
            <a:r>
              <a:rPr lang="zh-CN" altLang="zh-CN" sz="2000" dirty="0" smtClean="0"/>
              <a:t>我方</a:t>
            </a:r>
            <a:r>
              <a:rPr lang="zh-CN" altLang="zh-CN" sz="2000" dirty="0"/>
              <a:t>已完成</a:t>
            </a:r>
            <a:r>
              <a:rPr lang="en-US" altLang="zh-CN" sz="2000" u="sng" dirty="0"/>
              <a:t>           </a:t>
            </a:r>
            <a:r>
              <a:rPr lang="zh-CN" altLang="zh-CN" sz="2000" dirty="0"/>
              <a:t>工作，经自检合格，现将相关资料报上，请予以审查或验收</a:t>
            </a:r>
            <a:r>
              <a:rPr lang="zh-CN" altLang="en-US" sz="2000" dirty="0" smtClean="0"/>
              <a:t>。</a:t>
            </a:r>
            <a:endParaRPr lang="en-US" altLang="zh-CN" sz="2000" dirty="0" smtClean="0"/>
          </a:p>
          <a:p>
            <a:pPr>
              <a:lnSpc>
                <a:spcPts val="2000"/>
              </a:lnSpc>
            </a:pPr>
            <a:endParaRPr lang="en-US" altLang="zh-CN" sz="2000" dirty="0" smtClean="0"/>
          </a:p>
          <a:p>
            <a:r>
              <a:rPr lang="en-US" altLang="zh-CN" sz="2000" dirty="0" smtClean="0"/>
              <a:t>        </a:t>
            </a:r>
            <a:r>
              <a:rPr lang="zh-CN" altLang="zh-CN" sz="2000" dirty="0" smtClean="0"/>
              <a:t>附件</a:t>
            </a:r>
            <a:r>
              <a:rPr lang="zh-CN" altLang="zh-CN" sz="2000" dirty="0"/>
              <a:t>：□隐蔽工程质量检验资料</a:t>
            </a:r>
          </a:p>
          <a:p>
            <a:r>
              <a:rPr lang="en-US" altLang="zh-CN" sz="2000" dirty="0" smtClean="0"/>
              <a:t>                     </a:t>
            </a:r>
            <a:r>
              <a:rPr lang="zh-CN" altLang="zh-CN" sz="2000" dirty="0" smtClean="0"/>
              <a:t>□</a:t>
            </a:r>
            <a:r>
              <a:rPr lang="zh-CN" altLang="zh-CN" sz="2000" dirty="0"/>
              <a:t>检验批质量检验资料</a:t>
            </a:r>
          </a:p>
          <a:p>
            <a:r>
              <a:rPr lang="en-US" altLang="zh-CN" sz="2000" dirty="0" smtClean="0"/>
              <a:t>                     </a:t>
            </a:r>
            <a:r>
              <a:rPr lang="zh-CN" altLang="zh-CN" sz="2000" dirty="0" smtClean="0"/>
              <a:t>□</a:t>
            </a:r>
            <a:r>
              <a:rPr lang="zh-CN" altLang="zh-CN" sz="2000" dirty="0"/>
              <a:t>分项工程质量检验资料</a:t>
            </a:r>
          </a:p>
          <a:p>
            <a:r>
              <a:rPr lang="en-US" altLang="zh-CN" sz="2000" dirty="0" smtClean="0"/>
              <a:t>                     </a:t>
            </a:r>
            <a:r>
              <a:rPr lang="zh-CN" altLang="zh-CN" sz="2000" dirty="0" smtClean="0"/>
              <a:t>□</a:t>
            </a:r>
            <a:r>
              <a:rPr lang="zh-CN" altLang="zh-CN" sz="2000" dirty="0"/>
              <a:t>施工试验室证明资料</a:t>
            </a:r>
          </a:p>
          <a:p>
            <a:r>
              <a:rPr lang="en-US" altLang="zh-CN" sz="2000" dirty="0" smtClean="0"/>
              <a:t>                     </a:t>
            </a:r>
            <a:r>
              <a:rPr lang="zh-CN" altLang="zh-CN" sz="2000" dirty="0" smtClean="0"/>
              <a:t>□</a:t>
            </a:r>
            <a:r>
              <a:rPr lang="zh-CN" altLang="zh-CN" sz="2000" dirty="0"/>
              <a:t>其他</a:t>
            </a:r>
          </a:p>
          <a:p>
            <a:pPr>
              <a:lnSpc>
                <a:spcPts val="2000"/>
              </a:lnSpc>
            </a:pPr>
            <a:r>
              <a:rPr lang="zh-CN" altLang="en-US" sz="2000" kern="100" dirty="0" smtClean="0">
                <a:latin typeface="+mn-ea"/>
              </a:rPr>
              <a:t>                                                       施工</a:t>
            </a:r>
            <a:r>
              <a:rPr lang="zh-CN" altLang="en-US" sz="2000" kern="100" dirty="0">
                <a:latin typeface="+mn-ea"/>
              </a:rPr>
              <a:t>项目部（盖章</a:t>
            </a:r>
            <a:r>
              <a:rPr lang="zh-CN" altLang="en-US" sz="2000" kern="100" dirty="0" smtClean="0">
                <a:latin typeface="+mn-ea"/>
              </a:rPr>
              <a:t>）</a:t>
            </a:r>
            <a:endParaRPr lang="en-US" altLang="zh-CN" sz="2000" kern="100" dirty="0" smtClean="0">
              <a:latin typeface="+mn-ea"/>
            </a:endParaRPr>
          </a:p>
          <a:p>
            <a:pPr>
              <a:lnSpc>
                <a:spcPts val="2000"/>
              </a:lnSpc>
            </a:pPr>
            <a:r>
              <a:rPr lang="zh-CN" altLang="en-US" sz="2000" kern="100" dirty="0" smtClean="0">
                <a:latin typeface="+mn-ea"/>
              </a:rPr>
              <a:t>                                         项目</a:t>
            </a:r>
            <a:r>
              <a:rPr lang="zh-CN" altLang="en-US" sz="2000" kern="100" dirty="0">
                <a:latin typeface="+mn-ea"/>
              </a:rPr>
              <a:t>经理或项目技术负责人（签字）</a:t>
            </a:r>
            <a:endParaRPr lang="en-US" altLang="zh-CN" sz="2000" kern="100" dirty="0">
              <a:latin typeface="+mn-ea"/>
            </a:endParaRPr>
          </a:p>
          <a:p>
            <a:pPr>
              <a:lnSpc>
                <a:spcPts val="2000"/>
              </a:lnSpc>
            </a:pPr>
            <a:r>
              <a:rPr lang="zh-CN" altLang="en-US" sz="2000" kern="100" dirty="0">
                <a:latin typeface="+mn-ea"/>
              </a:rPr>
              <a:t> </a:t>
            </a:r>
            <a:r>
              <a:rPr lang="zh-CN" altLang="en-US" sz="2000" kern="100" dirty="0" smtClean="0">
                <a:latin typeface="+mn-ea"/>
              </a:rPr>
              <a:t>                                                                 年    </a:t>
            </a:r>
            <a:r>
              <a:rPr lang="zh-CN" altLang="en-US" sz="2000" kern="100" dirty="0">
                <a:latin typeface="+mn-ea"/>
              </a:rPr>
              <a:t>月 </a:t>
            </a:r>
            <a:r>
              <a:rPr lang="zh-CN" altLang="en-US" sz="2000" kern="100" dirty="0" smtClean="0">
                <a:latin typeface="+mn-ea"/>
              </a:rPr>
              <a:t>   </a:t>
            </a:r>
            <a:r>
              <a:rPr lang="zh-CN" altLang="en-US" sz="2000" kern="100" dirty="0">
                <a:latin typeface="+mn-ea"/>
              </a:rPr>
              <a:t>日</a:t>
            </a:r>
            <a:endParaRPr lang="en-US" altLang="zh-CN" sz="2000" kern="100" dirty="0" smtClean="0">
              <a:latin typeface="+mn-ea"/>
            </a:endParaRPr>
          </a:p>
          <a:p>
            <a:pPr>
              <a:lnSpc>
                <a:spcPts val="2000"/>
              </a:lnSpc>
            </a:pPr>
            <a:r>
              <a:rPr lang="zh-CN" altLang="en-US" sz="2000" kern="100" dirty="0">
                <a:latin typeface="+mn-ea"/>
              </a:rPr>
              <a:t>审查或验收意见：</a:t>
            </a:r>
            <a:endParaRPr lang="en-US" altLang="zh-CN" sz="2000" kern="100" dirty="0" smtClean="0">
              <a:latin typeface="+mn-ea"/>
            </a:endParaRPr>
          </a:p>
          <a:p>
            <a:pPr>
              <a:lnSpc>
                <a:spcPts val="2000"/>
              </a:lnSpc>
            </a:pPr>
            <a:endParaRPr lang="en-US" altLang="zh-CN" sz="2000" kern="100" dirty="0" smtClean="0">
              <a:latin typeface="+mn-ea"/>
            </a:endParaRPr>
          </a:p>
          <a:p>
            <a:pPr>
              <a:lnSpc>
                <a:spcPts val="2000"/>
              </a:lnSpc>
            </a:pPr>
            <a:endParaRPr lang="en-US" altLang="zh-CN" sz="2000" kern="100" dirty="0">
              <a:latin typeface="+mn-ea"/>
            </a:endParaRPr>
          </a:p>
          <a:p>
            <a:pPr>
              <a:lnSpc>
                <a:spcPts val="2000"/>
              </a:lnSpc>
            </a:pPr>
            <a:endParaRPr lang="en-US" altLang="zh-CN" sz="2000" kern="100" dirty="0" smtClean="0">
              <a:latin typeface="+mn-ea"/>
            </a:endParaRPr>
          </a:p>
          <a:p>
            <a:pPr>
              <a:lnSpc>
                <a:spcPts val="2000"/>
              </a:lnSpc>
            </a:pPr>
            <a:endParaRPr lang="en-US" altLang="zh-CN" sz="2000" kern="100" dirty="0" smtClean="0">
              <a:latin typeface="+mn-ea"/>
            </a:endParaRPr>
          </a:p>
          <a:p>
            <a:pPr>
              <a:lnSpc>
                <a:spcPts val="2000"/>
              </a:lnSpc>
            </a:pPr>
            <a:r>
              <a:rPr lang="zh-CN" altLang="en-US" sz="2000" kern="100" dirty="0" smtClean="0">
                <a:latin typeface="+mn-ea"/>
              </a:rPr>
              <a:t>                                                  项目</a:t>
            </a:r>
            <a:r>
              <a:rPr lang="zh-CN" altLang="en-US" sz="2000" kern="100" dirty="0">
                <a:latin typeface="+mn-ea"/>
              </a:rPr>
              <a:t>监理机构（盖章）</a:t>
            </a:r>
            <a:endParaRPr lang="en-US" altLang="zh-CN" sz="2000" kern="100" dirty="0" smtClean="0">
              <a:latin typeface="+mn-ea"/>
            </a:endParaRPr>
          </a:p>
          <a:p>
            <a:pPr>
              <a:lnSpc>
                <a:spcPts val="2000"/>
              </a:lnSpc>
              <a:spcAft>
                <a:spcPts val="0"/>
              </a:spcAft>
            </a:pPr>
            <a:r>
              <a:rPr lang="zh-CN" altLang="en-US" sz="2000" dirty="0" smtClean="0"/>
              <a:t>                                                                                                          专业</a:t>
            </a:r>
            <a:r>
              <a:rPr lang="zh-CN" altLang="en-US" sz="2000" dirty="0"/>
              <a:t>监理工程师 </a:t>
            </a:r>
            <a:r>
              <a:rPr lang="zh-CN" altLang="en-US" sz="2000" dirty="0" smtClean="0"/>
              <a:t>（签字）</a:t>
            </a:r>
            <a:endParaRPr lang="en-US" altLang="zh-CN" sz="2000" dirty="0" smtClean="0"/>
          </a:p>
          <a:p>
            <a:pPr>
              <a:lnSpc>
                <a:spcPts val="2000"/>
              </a:lnSpc>
            </a:pPr>
            <a:r>
              <a:rPr lang="zh-CN" altLang="en-US" sz="2000" kern="100" dirty="0" smtClean="0">
                <a:latin typeface="+mn-ea"/>
              </a:rPr>
              <a:t>                                                                  年    月    日</a:t>
            </a:r>
            <a:endParaRPr lang="en-US" altLang="zh-CN" sz="2000" dirty="0" smtClean="0"/>
          </a:p>
        </p:txBody>
      </p:sp>
      <p:sp>
        <p:nvSpPr>
          <p:cNvPr id="18" name="文本框 17"/>
          <p:cNvSpPr txBox="1"/>
          <p:nvPr/>
        </p:nvSpPr>
        <p:spPr>
          <a:xfrm>
            <a:off x="732354" y="6336721"/>
            <a:ext cx="8285037" cy="369332"/>
          </a:xfrm>
          <a:prstGeom prst="rect">
            <a:avLst/>
          </a:prstGeom>
          <a:noFill/>
        </p:spPr>
        <p:txBody>
          <a:bodyPr wrap="square" rtlCol="0">
            <a:spAutoFit/>
          </a:bodyPr>
          <a:lstStyle/>
          <a:p>
            <a:r>
              <a:rPr lang="zh-CN" altLang="en-US" dirty="0" smtClean="0">
                <a:latin typeface="宋体" panose="02010600030101010101" pitchFamily="2" charset="-122"/>
                <a:cs typeface="Times New Roman" panose="02020603050405020304" pitchFamily="18" charset="0"/>
              </a:rPr>
              <a:t>注：</a:t>
            </a:r>
            <a:r>
              <a:rPr lang="zh-CN" altLang="zh-CN" dirty="0"/>
              <a:t>本表一式</a:t>
            </a:r>
            <a:r>
              <a:rPr lang="zh-CN" altLang="zh-CN" dirty="0">
                <a:solidFill>
                  <a:srgbClr val="0070C0"/>
                </a:solidFill>
              </a:rPr>
              <a:t>二份</a:t>
            </a:r>
            <a:r>
              <a:rPr lang="zh-CN" altLang="zh-CN" dirty="0"/>
              <a:t>，项目监理机构、施工单位各一份</a:t>
            </a:r>
          </a:p>
        </p:txBody>
      </p:sp>
      <p:cxnSp>
        <p:nvCxnSpPr>
          <p:cNvPr id="20" name="直接连接符 19"/>
          <p:cNvCxnSpPr/>
          <p:nvPr/>
        </p:nvCxnSpPr>
        <p:spPr>
          <a:xfrm>
            <a:off x="10058400" y="3851556"/>
            <a:ext cx="11310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777909" y="730913"/>
            <a:ext cx="1665033" cy="430887"/>
          </a:xfrm>
          <a:prstGeom prst="rect">
            <a:avLst/>
          </a:prstGeom>
          <a:noFill/>
        </p:spPr>
        <p:txBody>
          <a:bodyPr wrap="square" rtlCol="0">
            <a:spAutoFit/>
          </a:bodyPr>
          <a:lstStyle/>
          <a:p>
            <a:r>
              <a:rPr lang="zh-CN" altLang="en-US" sz="2200" b="1" dirty="0" smtClean="0">
                <a:latin typeface="宋体" panose="02010600030101010101" pitchFamily="2" charset="-122"/>
                <a:cs typeface="Times New Roman" panose="02020603050405020304" pitchFamily="18" charset="0"/>
              </a:rPr>
              <a:t>工程名称：</a:t>
            </a:r>
            <a:endParaRPr lang="zh-CN" altLang="en-US" sz="2200" dirty="0"/>
          </a:p>
        </p:txBody>
      </p:sp>
      <p:sp>
        <p:nvSpPr>
          <p:cNvPr id="23" name="文本框 22"/>
          <p:cNvSpPr txBox="1"/>
          <p:nvPr/>
        </p:nvSpPr>
        <p:spPr>
          <a:xfrm>
            <a:off x="8500717" y="725031"/>
            <a:ext cx="921221" cy="430887"/>
          </a:xfrm>
          <a:prstGeom prst="rect">
            <a:avLst/>
          </a:prstGeom>
          <a:noFill/>
        </p:spPr>
        <p:txBody>
          <a:bodyPr wrap="square" rtlCol="0">
            <a:spAutoFit/>
          </a:bodyPr>
          <a:lstStyle/>
          <a:p>
            <a:r>
              <a:rPr lang="zh-CN" altLang="en-US" sz="2200" b="1" dirty="0" smtClean="0">
                <a:latin typeface="宋体" panose="02010600030101010101" pitchFamily="2" charset="-122"/>
                <a:cs typeface="Times New Roman" panose="02020603050405020304" pitchFamily="18" charset="0"/>
              </a:rPr>
              <a:t>编号：</a:t>
            </a:r>
            <a:endParaRPr lang="zh-CN" altLang="en-US" sz="2200" dirty="0"/>
          </a:p>
        </p:txBody>
      </p:sp>
      <p:sp>
        <p:nvSpPr>
          <p:cNvPr id="24" name="文本框 23"/>
          <p:cNvSpPr txBox="1"/>
          <p:nvPr/>
        </p:nvSpPr>
        <p:spPr>
          <a:xfrm>
            <a:off x="4056729" y="391195"/>
            <a:ext cx="3706324" cy="461665"/>
          </a:xfrm>
          <a:prstGeom prst="rect">
            <a:avLst/>
          </a:prstGeom>
          <a:noFill/>
        </p:spPr>
        <p:txBody>
          <a:bodyPr wrap="square" rtlCol="0">
            <a:spAutoFit/>
          </a:bodyPr>
          <a:lstStyle/>
          <a:p>
            <a:r>
              <a:rPr lang="zh-CN" altLang="zh-CN" sz="2400" b="1" dirty="0"/>
              <a:t>工程检验批报审、报验表</a:t>
            </a:r>
            <a:endParaRPr lang="zh-CN" altLang="zh-CN" sz="2400" dirty="0"/>
          </a:p>
        </p:txBody>
      </p:sp>
      <p:sp>
        <p:nvSpPr>
          <p:cNvPr id="25" name="文本框 24"/>
          <p:cNvSpPr txBox="1"/>
          <p:nvPr/>
        </p:nvSpPr>
        <p:spPr>
          <a:xfrm>
            <a:off x="759656" y="49975"/>
            <a:ext cx="4047871" cy="400110"/>
          </a:xfrm>
          <a:prstGeom prst="rect">
            <a:avLst/>
          </a:prstGeom>
          <a:noFill/>
        </p:spPr>
        <p:txBody>
          <a:bodyPr wrap="square" rtlCol="0">
            <a:spAutoFit/>
          </a:bodyPr>
          <a:lstStyle/>
          <a:p>
            <a:r>
              <a:rPr lang="zh-CN" altLang="en-US" sz="2000" dirty="0" smtClean="0">
                <a:latin typeface="+mn-ea"/>
                <a:hlinkClick r:id="rId2" action="ppaction://hlinksldjump"/>
              </a:rPr>
              <a:t>表</a:t>
            </a:r>
            <a:r>
              <a:rPr lang="en-US" altLang="zh-CN" sz="2000" dirty="0" smtClean="0">
                <a:latin typeface="+mn-ea"/>
                <a:hlinkClick r:id="rId2" action="ppaction://hlinksldjump"/>
              </a:rPr>
              <a:t>B.0.7 </a:t>
            </a:r>
            <a:r>
              <a:rPr lang="zh-CN" altLang="en-US" sz="2000" dirty="0" smtClean="0">
                <a:latin typeface="+mn-ea"/>
                <a:hlinkClick r:id="rId2" action="ppaction://hlinksldjump"/>
              </a:rPr>
              <a:t>工程检验批报审、报验表</a:t>
            </a:r>
            <a:endParaRPr lang="zh-CN" altLang="en-US" sz="2000" dirty="0">
              <a:latin typeface="+mn-ea"/>
            </a:endParaRPr>
          </a:p>
        </p:txBody>
      </p:sp>
      <p:cxnSp>
        <p:nvCxnSpPr>
          <p:cNvPr id="3" name="直接连接符 2"/>
          <p:cNvCxnSpPr/>
          <p:nvPr/>
        </p:nvCxnSpPr>
        <p:spPr>
          <a:xfrm flipV="1">
            <a:off x="1171128" y="1331156"/>
            <a:ext cx="3953021" cy="140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1771836" y="1030573"/>
            <a:ext cx="1694695" cy="369332"/>
          </a:xfrm>
          <a:prstGeom prst="rect">
            <a:avLst/>
          </a:prstGeom>
          <a:noFill/>
        </p:spPr>
        <p:txBody>
          <a:bodyPr wrap="none" rtlCol="0">
            <a:spAutoFit/>
          </a:bodyPr>
          <a:lstStyle/>
          <a:p>
            <a:r>
              <a:rPr lang="en-US" altLang="zh-CN" dirty="0" smtClean="0"/>
              <a:t>(</a:t>
            </a:r>
            <a:r>
              <a:rPr lang="zh-CN" altLang="en-US" dirty="0" smtClean="0"/>
              <a:t>项目监理机构</a:t>
            </a:r>
            <a:r>
              <a:rPr lang="en-US" altLang="zh-CN" dirty="0" smtClean="0"/>
              <a:t>)</a:t>
            </a:r>
            <a:endParaRPr lang="zh-CN" altLang="en-US" dirty="0"/>
          </a:p>
        </p:txBody>
      </p:sp>
      <p:cxnSp>
        <p:nvCxnSpPr>
          <p:cNvPr id="19" name="直接连接符 18"/>
          <p:cNvCxnSpPr/>
          <p:nvPr/>
        </p:nvCxnSpPr>
        <p:spPr>
          <a:xfrm>
            <a:off x="9635111" y="5887201"/>
            <a:ext cx="178785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777909" y="4139786"/>
            <a:ext cx="10681148" cy="4115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折角形 14"/>
          <p:cNvSpPr/>
          <p:nvPr/>
        </p:nvSpPr>
        <p:spPr>
          <a:xfrm>
            <a:off x="393171" y="1747802"/>
            <a:ext cx="11244647" cy="3928266"/>
          </a:xfrm>
          <a:prstGeom prst="foldedCorner">
            <a:avLst/>
          </a:prstGeom>
          <a:gradFill flip="none" rotWithShape="1">
            <a:gsLst>
              <a:gs pos="0">
                <a:schemeClr val="accent1">
                  <a:lumMod val="75000"/>
                  <a:tint val="66000"/>
                  <a:satMod val="160000"/>
                </a:schemeClr>
              </a:gs>
              <a:gs pos="50000">
                <a:schemeClr val="accent1">
                  <a:lumMod val="75000"/>
                  <a:tint val="44500"/>
                  <a:satMod val="160000"/>
                </a:schemeClr>
              </a:gs>
              <a:gs pos="100000">
                <a:schemeClr val="accent1">
                  <a:lumMod val="75000"/>
                  <a:tint val="23500"/>
                  <a:satMod val="160000"/>
                </a:schemeClr>
              </a:gs>
            </a:gsLst>
            <a:lin ang="162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indent="133350" algn="just">
              <a:lnSpc>
                <a:spcPct val="150000"/>
              </a:lnSpc>
            </a:pPr>
            <a:endParaRPr lang="en-US" altLang="zh-CN" sz="2000" kern="100" dirty="0" smtClean="0">
              <a:solidFill>
                <a:schemeClr val="accent4">
                  <a:lumMod val="50000"/>
                </a:schemeClr>
              </a:solidFill>
              <a:latin typeface="宋体" panose="02010600030101010101" pitchFamily="2" charset="-122"/>
            </a:endParaRPr>
          </a:p>
          <a:p>
            <a:pPr lvl="0" indent="133350" algn="just">
              <a:lnSpc>
                <a:spcPct val="150000"/>
              </a:lnSpc>
            </a:pPr>
            <a:r>
              <a:rPr lang="en-US" altLang="zh-CN" sz="2000" kern="100" dirty="0" smtClean="0">
                <a:solidFill>
                  <a:schemeClr val="accent4">
                    <a:lumMod val="50000"/>
                  </a:schemeClr>
                </a:solidFill>
                <a:latin typeface="宋体" panose="02010600030101010101" pitchFamily="2" charset="-122"/>
              </a:rPr>
              <a:t>1.</a:t>
            </a:r>
            <a:r>
              <a:rPr lang="zh-CN" altLang="en-US" sz="2000" kern="100" dirty="0" smtClean="0">
                <a:solidFill>
                  <a:schemeClr val="accent4">
                    <a:lumMod val="50000"/>
                  </a:schemeClr>
                </a:solidFill>
                <a:latin typeface="宋体" panose="02010600030101010101" pitchFamily="2" charset="-122"/>
              </a:rPr>
              <a:t>该</a:t>
            </a:r>
            <a:r>
              <a:rPr lang="zh-CN" altLang="en-US" sz="2000" kern="100" dirty="0">
                <a:solidFill>
                  <a:schemeClr val="accent4">
                    <a:lumMod val="50000"/>
                  </a:schemeClr>
                </a:solidFill>
                <a:latin typeface="宋体" panose="02010600030101010101" pitchFamily="2" charset="-122"/>
              </a:rPr>
              <a:t>表</a:t>
            </a:r>
            <a:r>
              <a:rPr lang="zh-CN" altLang="zh-CN" sz="2000" kern="100" dirty="0">
                <a:solidFill>
                  <a:schemeClr val="accent4">
                    <a:lumMod val="50000"/>
                  </a:schemeClr>
                </a:solidFill>
                <a:latin typeface="宋体" panose="02010600030101010101" pitchFamily="2" charset="-122"/>
              </a:rPr>
              <a:t>主要用于隐蔽工程、检验批、分项工程的报验，也可用于施工单位试验室等的报审</a:t>
            </a:r>
            <a:r>
              <a:rPr lang="zh-CN" altLang="en-US" sz="2000" kern="100" dirty="0" smtClean="0">
                <a:solidFill>
                  <a:schemeClr val="accent4">
                    <a:lumMod val="50000"/>
                  </a:schemeClr>
                </a:solidFill>
                <a:latin typeface="宋体" panose="02010600030101010101" pitchFamily="2" charset="-122"/>
              </a:rPr>
              <a:t>；</a:t>
            </a:r>
            <a:endParaRPr lang="en-US" altLang="zh-CN" sz="2000" kern="100" dirty="0">
              <a:solidFill>
                <a:schemeClr val="accent4">
                  <a:lumMod val="50000"/>
                </a:schemeClr>
              </a:solidFill>
              <a:latin typeface="宋体" panose="02010600030101010101" pitchFamily="2" charset="-122"/>
            </a:endParaRPr>
          </a:p>
          <a:p>
            <a:pPr>
              <a:lnSpc>
                <a:spcPct val="150000"/>
              </a:lnSpc>
            </a:pPr>
            <a:r>
              <a:rPr lang="en-US" altLang="zh-CN" sz="2000" kern="100" dirty="0" smtClean="0">
                <a:solidFill>
                  <a:schemeClr val="accent4">
                    <a:lumMod val="50000"/>
                  </a:schemeClr>
                </a:solidFill>
                <a:latin typeface="宋体" panose="02010600030101010101" pitchFamily="2" charset="-122"/>
              </a:rPr>
              <a:t> 2.</a:t>
            </a:r>
            <a:r>
              <a:rPr lang="en-US" altLang="zh-CN" sz="2000" kern="100" dirty="0">
                <a:solidFill>
                  <a:srgbClr val="FF0000"/>
                </a:solidFill>
                <a:latin typeface="Times New Roman" panose="02020603050405020304" pitchFamily="18" charset="0"/>
              </a:rPr>
              <a:t> </a:t>
            </a:r>
            <a:r>
              <a:rPr lang="zh-CN" altLang="zh-CN" sz="2000" kern="100" dirty="0" smtClean="0">
                <a:solidFill>
                  <a:schemeClr val="accent4">
                    <a:lumMod val="50000"/>
                  </a:schemeClr>
                </a:solidFill>
                <a:latin typeface="宋体" panose="02010600030101010101" pitchFamily="2" charset="-122"/>
              </a:rPr>
              <a:t>本</a:t>
            </a:r>
            <a:r>
              <a:rPr lang="zh-CN" altLang="zh-CN" sz="2000" kern="100" dirty="0">
                <a:solidFill>
                  <a:schemeClr val="accent4">
                    <a:lumMod val="50000"/>
                  </a:schemeClr>
                </a:solidFill>
                <a:latin typeface="宋体" panose="02010600030101010101" pitchFamily="2" charset="-122"/>
              </a:rPr>
              <a:t>表用于隐蔽工程的检查和验收时，施工单位完成自检后填报本表，在填报本表时</a:t>
            </a:r>
            <a:r>
              <a:rPr lang="zh-CN" altLang="zh-CN" sz="2000" kern="100" dirty="0" smtClean="0">
                <a:solidFill>
                  <a:schemeClr val="accent4">
                    <a:lumMod val="50000"/>
                  </a:schemeClr>
                </a:solidFill>
                <a:latin typeface="宋体" panose="02010600030101010101" pitchFamily="2" charset="-122"/>
              </a:rPr>
              <a:t>应附有</a:t>
            </a:r>
            <a:r>
              <a:rPr lang="zh-CN" altLang="zh-CN" sz="2000" kern="100" dirty="0">
                <a:solidFill>
                  <a:schemeClr val="accent4">
                    <a:lumMod val="50000"/>
                  </a:schemeClr>
                </a:solidFill>
                <a:latin typeface="宋体" panose="02010600030101010101" pitchFamily="2" charset="-122"/>
              </a:rPr>
              <a:t>相应工序和部位的工程质量检查记录。</a:t>
            </a:r>
          </a:p>
          <a:p>
            <a:pPr>
              <a:lnSpc>
                <a:spcPct val="150000"/>
              </a:lnSpc>
            </a:pPr>
            <a:r>
              <a:rPr lang="en-US" altLang="zh-CN" sz="2000" kern="100" dirty="0" smtClean="0">
                <a:solidFill>
                  <a:schemeClr val="accent4">
                    <a:lumMod val="50000"/>
                  </a:schemeClr>
                </a:solidFill>
                <a:latin typeface="宋体" panose="02010600030101010101" pitchFamily="2" charset="-122"/>
              </a:rPr>
              <a:t> 3.</a:t>
            </a:r>
            <a:r>
              <a:rPr lang="zh-CN" altLang="zh-CN" sz="2000" kern="100" dirty="0">
                <a:solidFill>
                  <a:schemeClr val="accent4">
                    <a:lumMod val="50000"/>
                  </a:schemeClr>
                </a:solidFill>
                <a:latin typeface="宋体" panose="02010600030101010101" pitchFamily="2" charset="-122"/>
              </a:rPr>
              <a:t>用于试验报告、运行调试的报审时，由施工单位完成自检合格，填报本表并附上</a:t>
            </a:r>
            <a:r>
              <a:rPr lang="zh-CN" altLang="zh-CN" sz="2000" kern="100" dirty="0" smtClean="0">
                <a:solidFill>
                  <a:schemeClr val="accent4">
                    <a:lumMod val="50000"/>
                  </a:schemeClr>
                </a:solidFill>
                <a:latin typeface="宋体" panose="02010600030101010101" pitchFamily="2" charset="-122"/>
              </a:rPr>
              <a:t>相应工程</a:t>
            </a:r>
            <a:r>
              <a:rPr lang="zh-CN" altLang="zh-CN" sz="2000" kern="100" dirty="0">
                <a:solidFill>
                  <a:schemeClr val="accent4">
                    <a:lumMod val="50000"/>
                  </a:schemeClr>
                </a:solidFill>
                <a:latin typeface="宋体" panose="02010600030101010101" pitchFamily="2" charset="-122"/>
              </a:rPr>
              <a:t>试验、运行调试记录等资料及规范对应条文的用表，报送项目监理机构。</a:t>
            </a:r>
          </a:p>
          <a:p>
            <a:pPr>
              <a:lnSpc>
                <a:spcPct val="150000"/>
              </a:lnSpc>
            </a:pPr>
            <a:r>
              <a:rPr lang="en-US" altLang="zh-CN" sz="2000" kern="100" dirty="0" smtClean="0">
                <a:solidFill>
                  <a:schemeClr val="accent4">
                    <a:lumMod val="50000"/>
                  </a:schemeClr>
                </a:solidFill>
                <a:latin typeface="宋体" panose="02010600030101010101" pitchFamily="2" charset="-122"/>
              </a:rPr>
              <a:t> 4.</a:t>
            </a:r>
            <a:r>
              <a:rPr lang="zh-CN" altLang="zh-CN" sz="2000" kern="100" dirty="0">
                <a:solidFill>
                  <a:schemeClr val="accent4">
                    <a:lumMod val="50000"/>
                  </a:schemeClr>
                </a:solidFill>
                <a:latin typeface="宋体" panose="02010600030101010101" pitchFamily="2" charset="-122"/>
              </a:rPr>
              <a:t>用于试验检测单位、重要建筑材料设备分供单位及施工单位人员资质报审时，由</a:t>
            </a:r>
            <a:r>
              <a:rPr lang="zh-CN" altLang="zh-CN" sz="2000" kern="100" dirty="0" smtClean="0">
                <a:solidFill>
                  <a:schemeClr val="accent4">
                    <a:lumMod val="50000"/>
                  </a:schemeClr>
                </a:solidFill>
                <a:latin typeface="宋体" panose="02010600030101010101" pitchFamily="2" charset="-122"/>
              </a:rPr>
              <a:t>试验检测</a:t>
            </a:r>
            <a:r>
              <a:rPr lang="zh-CN" altLang="zh-CN" sz="2000" kern="100" dirty="0">
                <a:solidFill>
                  <a:schemeClr val="accent4">
                    <a:lumMod val="50000"/>
                  </a:schemeClr>
                </a:solidFill>
                <a:latin typeface="宋体" panose="02010600030101010101" pitchFamily="2" charset="-122"/>
              </a:rPr>
              <a:t>单位、施工单位提供资质证书、营业执照、岗位证书等证明文件（提供复印件的</a:t>
            </a:r>
            <a:r>
              <a:rPr lang="zh-CN" altLang="zh-CN" sz="2000" kern="100" dirty="0" smtClean="0">
                <a:solidFill>
                  <a:schemeClr val="accent4">
                    <a:lumMod val="50000"/>
                  </a:schemeClr>
                </a:solidFill>
                <a:latin typeface="宋体" panose="02010600030101010101" pitchFamily="2" charset="-122"/>
              </a:rPr>
              <a:t>应由本</a:t>
            </a:r>
            <a:r>
              <a:rPr lang="zh-CN" altLang="zh-CN" sz="2000" kern="100" dirty="0">
                <a:solidFill>
                  <a:schemeClr val="accent4">
                    <a:lumMod val="50000"/>
                  </a:schemeClr>
                </a:solidFill>
                <a:latin typeface="宋体" panose="02010600030101010101" pitchFamily="2" charset="-122"/>
              </a:rPr>
              <a:t>单位在复印件上加盖红章）按时向项目监理机构报验。</a:t>
            </a:r>
          </a:p>
        </p:txBody>
      </p:sp>
    </p:spTree>
    <p:extLst>
      <p:ext uri="{BB962C8B-B14F-4D97-AF65-F5344CB8AC3E}">
        <p14:creationId xmlns:p14="http://schemas.microsoft.com/office/powerpoint/2010/main" val="3551607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randombar(horizontal)">
                                      <p:cBhvr>
                                        <p:cTn id="14"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759656" y="1082937"/>
            <a:ext cx="10663310" cy="5119350"/>
          </a:xfrm>
          <a:prstGeom prst="rect">
            <a:avLst/>
          </a:prstGeom>
          <a:noFill/>
          <a:ln>
            <a:solidFill>
              <a:schemeClr val="tx1"/>
            </a:solidFill>
          </a:ln>
        </p:spPr>
        <p:txBody>
          <a:bodyPr wrap="square" rtlCol="0">
            <a:spAutoFit/>
          </a:bodyPr>
          <a:lstStyle/>
          <a:p>
            <a:pPr algn="just">
              <a:lnSpc>
                <a:spcPts val="2000"/>
              </a:lnSpc>
              <a:spcBef>
                <a:spcPts val="1200"/>
              </a:spcBef>
              <a:spcAft>
                <a:spcPts val="0"/>
              </a:spcAft>
            </a:pPr>
            <a:r>
              <a:rPr lang="zh-CN" altLang="zh-CN" sz="2000" kern="100" dirty="0" smtClean="0">
                <a:effectLst/>
                <a:latin typeface="+mn-ea"/>
              </a:rPr>
              <a:t>致：</a:t>
            </a:r>
            <a:r>
              <a:rPr lang="en-US" altLang="zh-CN" sz="2000" u="sng" kern="100" dirty="0" smtClean="0">
                <a:effectLst/>
                <a:latin typeface="+mn-ea"/>
              </a:rPr>
              <a:t>                                                  </a:t>
            </a:r>
            <a:endParaRPr lang="zh-CN" altLang="zh-CN" sz="2000" kern="100" dirty="0" smtClean="0">
              <a:effectLst/>
              <a:latin typeface="+mn-ea"/>
            </a:endParaRPr>
          </a:p>
          <a:p>
            <a:pPr>
              <a:lnSpc>
                <a:spcPts val="2000"/>
              </a:lnSpc>
            </a:pPr>
            <a:r>
              <a:rPr lang="en-US" altLang="zh-CN" sz="2000" dirty="0" smtClean="0"/>
              <a:t>        </a:t>
            </a:r>
            <a:r>
              <a:rPr lang="zh-CN" altLang="zh-CN" sz="2000" dirty="0" smtClean="0"/>
              <a:t>我方</a:t>
            </a:r>
            <a:r>
              <a:rPr lang="zh-CN" altLang="zh-CN" sz="2000" dirty="0"/>
              <a:t>已完成</a:t>
            </a:r>
            <a:r>
              <a:rPr lang="en-US" altLang="zh-CN" sz="2000" u="sng" dirty="0"/>
              <a:t>      </a:t>
            </a:r>
            <a:r>
              <a:rPr lang="en-US" altLang="zh-CN" sz="2000" u="sng" dirty="0" smtClean="0"/>
              <a:t>                                      </a:t>
            </a:r>
            <a:r>
              <a:rPr lang="zh-CN" altLang="zh-CN" sz="2000" dirty="0" smtClean="0"/>
              <a:t>，</a:t>
            </a:r>
            <a:r>
              <a:rPr lang="zh-CN" altLang="zh-CN" sz="2000" dirty="0"/>
              <a:t>经自检合格，现将相关资料报上，请予以验收</a:t>
            </a:r>
            <a:r>
              <a:rPr lang="zh-CN" altLang="en-US" sz="2000" dirty="0" smtClean="0"/>
              <a:t>。</a:t>
            </a:r>
            <a:endParaRPr lang="en-US" altLang="zh-CN" sz="2000" dirty="0" smtClean="0"/>
          </a:p>
          <a:p>
            <a:pPr>
              <a:lnSpc>
                <a:spcPts val="2000"/>
              </a:lnSpc>
            </a:pPr>
            <a:endParaRPr lang="en-US" altLang="zh-CN" sz="2000" dirty="0" smtClean="0"/>
          </a:p>
          <a:p>
            <a:r>
              <a:rPr lang="en-US" altLang="zh-CN" sz="2000" dirty="0" smtClean="0"/>
              <a:t>        </a:t>
            </a:r>
            <a:r>
              <a:rPr lang="zh-CN" altLang="zh-CN" sz="2000" dirty="0" smtClean="0"/>
              <a:t>附件</a:t>
            </a:r>
            <a:r>
              <a:rPr lang="zh-CN" altLang="zh-CN" sz="2000" dirty="0"/>
              <a:t>：分部工程质量控制</a:t>
            </a:r>
            <a:r>
              <a:rPr lang="zh-CN" altLang="zh-CN" sz="2000" dirty="0" smtClean="0"/>
              <a:t>质量</a:t>
            </a:r>
            <a:endParaRPr lang="en-US" altLang="zh-CN" sz="2000" dirty="0" smtClean="0"/>
          </a:p>
          <a:p>
            <a:endParaRPr lang="en-US" altLang="zh-CN" sz="2000" kern="100" dirty="0" smtClean="0">
              <a:latin typeface="+mn-ea"/>
            </a:endParaRPr>
          </a:p>
          <a:p>
            <a:r>
              <a:rPr lang="en-US" altLang="zh-CN" sz="2000" kern="100" dirty="0" smtClean="0">
                <a:latin typeface="+mn-ea"/>
              </a:rPr>
              <a:t>                                                    </a:t>
            </a:r>
            <a:r>
              <a:rPr lang="zh-CN" altLang="en-US" sz="2000" kern="100" dirty="0" smtClean="0">
                <a:latin typeface="+mn-ea"/>
              </a:rPr>
              <a:t>施工项目部（盖章）</a:t>
            </a:r>
            <a:endParaRPr lang="en-US" altLang="zh-CN" sz="2000" kern="100" dirty="0" smtClean="0">
              <a:latin typeface="+mn-ea"/>
            </a:endParaRPr>
          </a:p>
          <a:p>
            <a:pPr>
              <a:lnSpc>
                <a:spcPts val="2000"/>
              </a:lnSpc>
            </a:pPr>
            <a:r>
              <a:rPr lang="zh-CN" altLang="en-US" sz="2000" kern="100" dirty="0" smtClean="0">
                <a:latin typeface="+mn-ea"/>
              </a:rPr>
              <a:t>                                                项目</a:t>
            </a:r>
            <a:r>
              <a:rPr lang="zh-CN" altLang="en-US" sz="2000" kern="100" dirty="0">
                <a:latin typeface="+mn-ea"/>
              </a:rPr>
              <a:t>技术负责人（签字）</a:t>
            </a:r>
            <a:endParaRPr lang="en-US" altLang="zh-CN" sz="2000" kern="100" dirty="0">
              <a:latin typeface="+mn-ea"/>
            </a:endParaRPr>
          </a:p>
          <a:p>
            <a:pPr>
              <a:lnSpc>
                <a:spcPts val="2000"/>
              </a:lnSpc>
            </a:pPr>
            <a:r>
              <a:rPr lang="zh-CN" altLang="en-US" sz="2000" kern="100" dirty="0">
                <a:latin typeface="+mn-ea"/>
              </a:rPr>
              <a:t> </a:t>
            </a:r>
            <a:r>
              <a:rPr lang="zh-CN" altLang="en-US" sz="2000" kern="100" dirty="0" smtClean="0">
                <a:latin typeface="+mn-ea"/>
              </a:rPr>
              <a:t>                                                                 年    </a:t>
            </a:r>
            <a:r>
              <a:rPr lang="zh-CN" altLang="en-US" sz="2000" kern="100" dirty="0">
                <a:latin typeface="+mn-ea"/>
              </a:rPr>
              <a:t>月 </a:t>
            </a:r>
            <a:r>
              <a:rPr lang="zh-CN" altLang="en-US" sz="2000" kern="100" dirty="0" smtClean="0">
                <a:latin typeface="+mn-ea"/>
              </a:rPr>
              <a:t>   </a:t>
            </a:r>
            <a:r>
              <a:rPr lang="zh-CN" altLang="en-US" sz="2000" kern="100" dirty="0">
                <a:latin typeface="+mn-ea"/>
              </a:rPr>
              <a:t>日</a:t>
            </a:r>
            <a:endParaRPr lang="en-US" altLang="zh-CN" sz="2000" kern="100" dirty="0" smtClean="0">
              <a:latin typeface="+mn-ea"/>
            </a:endParaRPr>
          </a:p>
          <a:p>
            <a:pPr>
              <a:lnSpc>
                <a:spcPts val="2000"/>
              </a:lnSpc>
            </a:pPr>
            <a:r>
              <a:rPr lang="zh-CN" altLang="en-US" sz="2000" kern="100" dirty="0" smtClean="0">
                <a:latin typeface="+mn-ea"/>
              </a:rPr>
              <a:t>验收</a:t>
            </a:r>
            <a:r>
              <a:rPr lang="zh-CN" altLang="en-US" sz="2000" kern="100" dirty="0">
                <a:latin typeface="+mn-ea"/>
              </a:rPr>
              <a:t>意见：</a:t>
            </a:r>
            <a:endParaRPr lang="en-US" altLang="zh-CN" sz="2000" kern="100" dirty="0" smtClean="0">
              <a:latin typeface="+mn-ea"/>
            </a:endParaRPr>
          </a:p>
          <a:p>
            <a:pPr>
              <a:lnSpc>
                <a:spcPts val="2000"/>
              </a:lnSpc>
            </a:pPr>
            <a:endParaRPr lang="en-US" altLang="zh-CN" sz="2000" kern="100" dirty="0" smtClean="0">
              <a:latin typeface="+mn-ea"/>
            </a:endParaRPr>
          </a:p>
          <a:p>
            <a:pPr>
              <a:lnSpc>
                <a:spcPts val="2000"/>
              </a:lnSpc>
            </a:pPr>
            <a:endParaRPr lang="en-US" altLang="zh-CN" sz="2000" kern="100" dirty="0" smtClean="0">
              <a:latin typeface="+mn-ea"/>
            </a:endParaRPr>
          </a:p>
          <a:p>
            <a:pPr>
              <a:lnSpc>
                <a:spcPts val="2000"/>
              </a:lnSpc>
            </a:pPr>
            <a:r>
              <a:rPr lang="zh-CN" altLang="en-US" sz="2000" dirty="0" smtClean="0"/>
              <a:t>                                                                                                          专业</a:t>
            </a:r>
            <a:r>
              <a:rPr lang="zh-CN" altLang="en-US" sz="2000" dirty="0"/>
              <a:t>监理工程师 （签字）</a:t>
            </a:r>
            <a:endParaRPr lang="en-US" altLang="zh-CN" sz="2000" dirty="0"/>
          </a:p>
          <a:p>
            <a:pPr algn="r">
              <a:lnSpc>
                <a:spcPts val="2000"/>
              </a:lnSpc>
            </a:pPr>
            <a:r>
              <a:rPr lang="zh-CN" altLang="en-US" sz="2000" kern="100" dirty="0">
                <a:latin typeface="+mn-ea"/>
              </a:rPr>
              <a:t> 年    月    日</a:t>
            </a:r>
            <a:endParaRPr lang="en-US" altLang="zh-CN" sz="2000" kern="100" dirty="0">
              <a:latin typeface="+mn-ea"/>
            </a:endParaRPr>
          </a:p>
          <a:p>
            <a:pPr>
              <a:lnSpc>
                <a:spcPts val="2000"/>
              </a:lnSpc>
            </a:pPr>
            <a:r>
              <a:rPr lang="zh-CN" altLang="en-US" sz="2000" kern="100" dirty="0">
                <a:latin typeface="+mn-ea"/>
              </a:rPr>
              <a:t>验收意见：</a:t>
            </a:r>
            <a:endParaRPr lang="en-US" altLang="zh-CN" sz="2000" kern="100" dirty="0">
              <a:latin typeface="+mn-ea"/>
            </a:endParaRPr>
          </a:p>
          <a:p>
            <a:pPr>
              <a:lnSpc>
                <a:spcPts val="2000"/>
              </a:lnSpc>
            </a:pPr>
            <a:endParaRPr lang="en-US" altLang="zh-CN" sz="2000" kern="100" dirty="0" smtClean="0">
              <a:latin typeface="+mn-ea"/>
            </a:endParaRPr>
          </a:p>
          <a:p>
            <a:pPr>
              <a:lnSpc>
                <a:spcPts val="2000"/>
              </a:lnSpc>
            </a:pPr>
            <a:endParaRPr lang="en-US" altLang="zh-CN" sz="2000" kern="100" dirty="0" smtClean="0">
              <a:latin typeface="+mn-ea"/>
            </a:endParaRPr>
          </a:p>
          <a:p>
            <a:pPr>
              <a:lnSpc>
                <a:spcPts val="2000"/>
              </a:lnSpc>
            </a:pPr>
            <a:r>
              <a:rPr lang="zh-CN" altLang="en-US" sz="2000" kern="100" dirty="0" smtClean="0">
                <a:latin typeface="+mn-ea"/>
              </a:rPr>
              <a:t>                                                  项目监理机构（盖章）</a:t>
            </a:r>
            <a:endParaRPr lang="en-US" altLang="zh-CN" sz="2000" kern="100" dirty="0" smtClean="0">
              <a:latin typeface="+mn-ea"/>
            </a:endParaRPr>
          </a:p>
          <a:p>
            <a:pPr>
              <a:lnSpc>
                <a:spcPts val="2000"/>
              </a:lnSpc>
              <a:spcAft>
                <a:spcPts val="0"/>
              </a:spcAft>
            </a:pPr>
            <a:r>
              <a:rPr lang="zh-CN" altLang="en-US" sz="2000" dirty="0" smtClean="0"/>
              <a:t>                                                                                                          专业监理工程师 （签字）</a:t>
            </a:r>
            <a:endParaRPr lang="en-US" altLang="zh-CN" sz="2000" dirty="0" smtClean="0"/>
          </a:p>
          <a:p>
            <a:pPr>
              <a:lnSpc>
                <a:spcPts val="2000"/>
              </a:lnSpc>
            </a:pPr>
            <a:r>
              <a:rPr lang="zh-CN" altLang="en-US" sz="2000" kern="100" dirty="0" smtClean="0">
                <a:latin typeface="+mn-ea"/>
              </a:rPr>
              <a:t>                                                                  年    月    日</a:t>
            </a:r>
            <a:endParaRPr lang="en-US" altLang="zh-CN" sz="2000" dirty="0" smtClean="0"/>
          </a:p>
        </p:txBody>
      </p:sp>
      <p:sp>
        <p:nvSpPr>
          <p:cNvPr id="18" name="文本框 17"/>
          <p:cNvSpPr txBox="1"/>
          <p:nvPr/>
        </p:nvSpPr>
        <p:spPr>
          <a:xfrm>
            <a:off x="681192" y="6260755"/>
            <a:ext cx="8285037" cy="369332"/>
          </a:xfrm>
          <a:prstGeom prst="rect">
            <a:avLst/>
          </a:prstGeom>
          <a:noFill/>
        </p:spPr>
        <p:txBody>
          <a:bodyPr wrap="square" rtlCol="0">
            <a:spAutoFit/>
          </a:bodyPr>
          <a:lstStyle/>
          <a:p>
            <a:r>
              <a:rPr lang="zh-CN" altLang="en-US" dirty="0" smtClean="0">
                <a:latin typeface="宋体" panose="02010600030101010101" pitchFamily="2" charset="-122"/>
                <a:cs typeface="Times New Roman" panose="02020603050405020304" pitchFamily="18" charset="0"/>
              </a:rPr>
              <a:t>注：</a:t>
            </a:r>
            <a:r>
              <a:rPr lang="zh-CN" altLang="zh-CN" dirty="0"/>
              <a:t>本表一式三份，项目监理机构、建设单位、施工单位各一份</a:t>
            </a:r>
          </a:p>
        </p:txBody>
      </p:sp>
      <p:cxnSp>
        <p:nvCxnSpPr>
          <p:cNvPr id="20" name="直接连接符 19"/>
          <p:cNvCxnSpPr/>
          <p:nvPr/>
        </p:nvCxnSpPr>
        <p:spPr>
          <a:xfrm>
            <a:off x="9635111" y="2988860"/>
            <a:ext cx="1574613" cy="1653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777909" y="730913"/>
            <a:ext cx="1665033" cy="430887"/>
          </a:xfrm>
          <a:prstGeom prst="rect">
            <a:avLst/>
          </a:prstGeom>
          <a:noFill/>
        </p:spPr>
        <p:txBody>
          <a:bodyPr wrap="square" rtlCol="0">
            <a:spAutoFit/>
          </a:bodyPr>
          <a:lstStyle/>
          <a:p>
            <a:r>
              <a:rPr lang="zh-CN" altLang="en-US" sz="2200" b="1" dirty="0" smtClean="0">
                <a:latin typeface="宋体" panose="02010600030101010101" pitchFamily="2" charset="-122"/>
                <a:cs typeface="Times New Roman" panose="02020603050405020304" pitchFamily="18" charset="0"/>
              </a:rPr>
              <a:t>工程名称：</a:t>
            </a:r>
            <a:endParaRPr lang="zh-CN" altLang="en-US" sz="2200" dirty="0"/>
          </a:p>
        </p:txBody>
      </p:sp>
      <p:sp>
        <p:nvSpPr>
          <p:cNvPr id="23" name="文本框 22"/>
          <p:cNvSpPr txBox="1"/>
          <p:nvPr/>
        </p:nvSpPr>
        <p:spPr>
          <a:xfrm>
            <a:off x="8500717" y="725031"/>
            <a:ext cx="921221" cy="430887"/>
          </a:xfrm>
          <a:prstGeom prst="rect">
            <a:avLst/>
          </a:prstGeom>
          <a:noFill/>
        </p:spPr>
        <p:txBody>
          <a:bodyPr wrap="square" rtlCol="0">
            <a:spAutoFit/>
          </a:bodyPr>
          <a:lstStyle/>
          <a:p>
            <a:r>
              <a:rPr lang="zh-CN" altLang="en-US" sz="2200" b="1" dirty="0" smtClean="0">
                <a:latin typeface="宋体" panose="02010600030101010101" pitchFamily="2" charset="-122"/>
                <a:cs typeface="Times New Roman" panose="02020603050405020304" pitchFamily="18" charset="0"/>
              </a:rPr>
              <a:t>编号：</a:t>
            </a:r>
            <a:endParaRPr lang="zh-CN" altLang="en-US" sz="2200" dirty="0"/>
          </a:p>
        </p:txBody>
      </p:sp>
      <p:sp>
        <p:nvSpPr>
          <p:cNvPr id="24" name="文本框 23"/>
          <p:cNvSpPr txBox="1"/>
          <p:nvPr/>
        </p:nvSpPr>
        <p:spPr>
          <a:xfrm>
            <a:off x="4823711" y="296032"/>
            <a:ext cx="2535199" cy="461665"/>
          </a:xfrm>
          <a:prstGeom prst="rect">
            <a:avLst/>
          </a:prstGeom>
          <a:noFill/>
        </p:spPr>
        <p:txBody>
          <a:bodyPr wrap="square" rtlCol="0">
            <a:spAutoFit/>
          </a:bodyPr>
          <a:lstStyle/>
          <a:p>
            <a:r>
              <a:rPr lang="zh-CN" altLang="zh-CN" sz="2400" b="1" dirty="0"/>
              <a:t>分部工程报验表</a:t>
            </a:r>
            <a:endParaRPr lang="zh-CN" altLang="zh-CN" sz="2400" dirty="0"/>
          </a:p>
        </p:txBody>
      </p:sp>
      <p:sp>
        <p:nvSpPr>
          <p:cNvPr id="25" name="文本框 24"/>
          <p:cNvSpPr txBox="1"/>
          <p:nvPr/>
        </p:nvSpPr>
        <p:spPr>
          <a:xfrm>
            <a:off x="759656" y="49975"/>
            <a:ext cx="4064055" cy="400110"/>
          </a:xfrm>
          <a:prstGeom prst="rect">
            <a:avLst/>
          </a:prstGeom>
          <a:noFill/>
        </p:spPr>
        <p:txBody>
          <a:bodyPr wrap="square" rtlCol="0">
            <a:spAutoFit/>
          </a:bodyPr>
          <a:lstStyle/>
          <a:p>
            <a:r>
              <a:rPr lang="zh-CN" altLang="en-US" sz="2000" dirty="0" smtClean="0">
                <a:latin typeface="+mn-ea"/>
                <a:hlinkClick r:id="rId2" action="ppaction://hlinksldjump"/>
              </a:rPr>
              <a:t>表</a:t>
            </a:r>
            <a:r>
              <a:rPr lang="en-US" altLang="zh-CN" sz="2000" dirty="0" smtClean="0">
                <a:latin typeface="+mn-ea"/>
                <a:hlinkClick r:id="rId2" action="ppaction://hlinksldjump"/>
              </a:rPr>
              <a:t>B.0.8 </a:t>
            </a:r>
            <a:r>
              <a:rPr lang="zh-CN" altLang="en-US" sz="2000" dirty="0" smtClean="0">
                <a:latin typeface="+mn-ea"/>
                <a:hlinkClick r:id="rId2" action="ppaction://hlinksldjump"/>
              </a:rPr>
              <a:t>分部工程报验表</a:t>
            </a:r>
            <a:endParaRPr lang="zh-CN" altLang="en-US" sz="2000" dirty="0">
              <a:latin typeface="+mn-ea"/>
            </a:endParaRPr>
          </a:p>
        </p:txBody>
      </p:sp>
      <p:cxnSp>
        <p:nvCxnSpPr>
          <p:cNvPr id="3" name="直接连接符 2"/>
          <p:cNvCxnSpPr/>
          <p:nvPr/>
        </p:nvCxnSpPr>
        <p:spPr>
          <a:xfrm flipV="1">
            <a:off x="1171128" y="1331156"/>
            <a:ext cx="3953021" cy="140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1771836" y="1030573"/>
            <a:ext cx="1694695" cy="369332"/>
          </a:xfrm>
          <a:prstGeom prst="rect">
            <a:avLst/>
          </a:prstGeom>
          <a:noFill/>
        </p:spPr>
        <p:txBody>
          <a:bodyPr wrap="none" rtlCol="0">
            <a:spAutoFit/>
          </a:bodyPr>
          <a:lstStyle/>
          <a:p>
            <a:r>
              <a:rPr lang="en-US" altLang="zh-CN" dirty="0" smtClean="0"/>
              <a:t>(</a:t>
            </a:r>
            <a:r>
              <a:rPr lang="zh-CN" altLang="en-US" dirty="0" smtClean="0"/>
              <a:t>项目监理机构</a:t>
            </a:r>
            <a:r>
              <a:rPr lang="en-US" altLang="zh-CN" dirty="0" smtClean="0"/>
              <a:t>)</a:t>
            </a:r>
            <a:endParaRPr lang="zh-CN" altLang="en-US" dirty="0"/>
          </a:p>
        </p:txBody>
      </p:sp>
      <p:cxnSp>
        <p:nvCxnSpPr>
          <p:cNvPr id="21" name="直接连接符 20"/>
          <p:cNvCxnSpPr/>
          <p:nvPr/>
        </p:nvCxnSpPr>
        <p:spPr>
          <a:xfrm flipV="1">
            <a:off x="9635111" y="4297439"/>
            <a:ext cx="1574613" cy="160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777909" y="3270862"/>
            <a:ext cx="10681148" cy="4115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777909" y="4578616"/>
            <a:ext cx="10681148" cy="4115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9635111" y="5793941"/>
            <a:ext cx="178785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3315500" y="1309992"/>
            <a:ext cx="1249060" cy="369332"/>
          </a:xfrm>
          <a:prstGeom prst="rect">
            <a:avLst/>
          </a:prstGeom>
          <a:noFill/>
        </p:spPr>
        <p:txBody>
          <a:bodyPr wrap="none" rtlCol="0">
            <a:spAutoFit/>
          </a:bodyPr>
          <a:lstStyle/>
          <a:p>
            <a:r>
              <a:rPr lang="en-US" altLang="zh-CN" dirty="0" smtClean="0"/>
              <a:t>(</a:t>
            </a:r>
            <a:r>
              <a:rPr lang="zh-CN" altLang="zh-CN" dirty="0"/>
              <a:t>分部工程</a:t>
            </a:r>
            <a:r>
              <a:rPr lang="en-US" altLang="zh-CN" dirty="0" smtClean="0"/>
              <a:t>)</a:t>
            </a:r>
            <a:endParaRPr lang="zh-CN" altLang="en-US" dirty="0"/>
          </a:p>
        </p:txBody>
      </p:sp>
      <p:sp>
        <p:nvSpPr>
          <p:cNvPr id="33" name="圆角矩形标注 32"/>
          <p:cNvSpPr/>
          <p:nvPr/>
        </p:nvSpPr>
        <p:spPr>
          <a:xfrm>
            <a:off x="1176563" y="2397325"/>
            <a:ext cx="9883840" cy="1954083"/>
          </a:xfrm>
          <a:prstGeom prst="wedgeRoundRectCallout">
            <a:avLst>
              <a:gd name="adj1" fmla="val -36450"/>
              <a:gd name="adj2" fmla="val -60657"/>
              <a:gd name="adj3" fmla="val 16667"/>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16200000" scaled="1"/>
            <a:tileRect/>
          </a:gradFill>
          <a:ln>
            <a:solidFill>
              <a:schemeClr val="accent1">
                <a:lumMod val="40000"/>
                <a:lumOff val="60000"/>
              </a:schemeClr>
            </a:solidFill>
          </a:ln>
        </p:spPr>
        <p:style>
          <a:lnRef idx="2">
            <a:schemeClr val="dk1"/>
          </a:lnRef>
          <a:fillRef idx="1">
            <a:schemeClr val="lt1"/>
          </a:fillRef>
          <a:effectRef idx="0">
            <a:schemeClr val="dk1"/>
          </a:effectRef>
          <a:fontRef idx="minor">
            <a:schemeClr val="dk1"/>
          </a:fontRef>
        </p:style>
        <p:txBody>
          <a:bodyPr rtlCol="0" anchor="ctr"/>
          <a:lstStyle/>
          <a:p>
            <a:r>
              <a:rPr lang="en-US" altLang="zh-CN" dirty="0" smtClean="0">
                <a:solidFill>
                  <a:schemeClr val="accent6">
                    <a:lumMod val="50000"/>
                  </a:schemeClr>
                </a:solidFill>
              </a:rPr>
              <a:t>         1</a:t>
            </a:r>
            <a:r>
              <a:rPr lang="en-US" altLang="zh-CN" dirty="0">
                <a:solidFill>
                  <a:schemeClr val="accent6">
                    <a:lumMod val="50000"/>
                  </a:schemeClr>
                </a:solidFill>
              </a:rPr>
              <a:t>.</a:t>
            </a:r>
            <a:r>
              <a:rPr lang="zh-CN" altLang="en-US" dirty="0">
                <a:solidFill>
                  <a:schemeClr val="accent6">
                    <a:lumMod val="50000"/>
                  </a:schemeClr>
                </a:solidFill>
              </a:rPr>
              <a:t>主体结构分部（子分部）工程质量验收记录；                                       </a:t>
            </a:r>
          </a:p>
          <a:p>
            <a:r>
              <a:rPr lang="zh-CN" altLang="en-US" dirty="0">
                <a:solidFill>
                  <a:schemeClr val="accent6">
                    <a:lumMod val="50000"/>
                  </a:schemeClr>
                </a:solidFill>
              </a:rPr>
              <a:t>         </a:t>
            </a:r>
            <a:r>
              <a:rPr lang="en-US" altLang="zh-CN" dirty="0">
                <a:solidFill>
                  <a:schemeClr val="accent6">
                    <a:lumMod val="50000"/>
                  </a:schemeClr>
                </a:solidFill>
              </a:rPr>
              <a:t>2.</a:t>
            </a:r>
            <a:r>
              <a:rPr lang="zh-CN" altLang="en-US" dirty="0">
                <a:solidFill>
                  <a:schemeClr val="accent6">
                    <a:lumMod val="50000"/>
                  </a:schemeClr>
                </a:solidFill>
              </a:rPr>
              <a:t>单位（子单位）工程质量控制资料核查记录（主体结构分部）；                         </a:t>
            </a:r>
          </a:p>
          <a:p>
            <a:r>
              <a:rPr lang="zh-CN" altLang="en-US" dirty="0">
                <a:solidFill>
                  <a:schemeClr val="accent6">
                    <a:lumMod val="50000"/>
                  </a:schemeClr>
                </a:solidFill>
              </a:rPr>
              <a:t>         </a:t>
            </a:r>
            <a:r>
              <a:rPr lang="en-US" altLang="zh-CN" dirty="0">
                <a:solidFill>
                  <a:schemeClr val="accent6">
                    <a:lumMod val="50000"/>
                  </a:schemeClr>
                </a:solidFill>
              </a:rPr>
              <a:t>3.</a:t>
            </a:r>
            <a:r>
              <a:rPr lang="zh-CN" altLang="en-US" dirty="0">
                <a:solidFill>
                  <a:schemeClr val="accent6">
                    <a:lumMod val="50000"/>
                  </a:schemeClr>
                </a:solidFill>
              </a:rPr>
              <a:t>单位（子单位）工程安全和功能检验资料核查及主要功能抽查记录（主体结构分部）；        </a:t>
            </a:r>
          </a:p>
          <a:p>
            <a:r>
              <a:rPr lang="zh-CN" altLang="en-US" dirty="0">
                <a:solidFill>
                  <a:schemeClr val="accent6">
                    <a:lumMod val="50000"/>
                  </a:schemeClr>
                </a:solidFill>
              </a:rPr>
              <a:t>         </a:t>
            </a:r>
            <a:r>
              <a:rPr lang="en-US" altLang="zh-CN" dirty="0">
                <a:solidFill>
                  <a:schemeClr val="accent6">
                    <a:lumMod val="50000"/>
                  </a:schemeClr>
                </a:solidFill>
              </a:rPr>
              <a:t>4.</a:t>
            </a:r>
            <a:r>
              <a:rPr lang="zh-CN" altLang="en-US" dirty="0">
                <a:solidFill>
                  <a:schemeClr val="accent6">
                    <a:lumMod val="50000"/>
                  </a:schemeClr>
                </a:solidFill>
              </a:rPr>
              <a:t>单位（子单位）工程观感质量检查记录（主体结构分部）；                           </a:t>
            </a:r>
          </a:p>
          <a:p>
            <a:r>
              <a:rPr lang="zh-CN" altLang="en-US" dirty="0">
                <a:solidFill>
                  <a:schemeClr val="accent6">
                    <a:lumMod val="50000"/>
                  </a:schemeClr>
                </a:solidFill>
              </a:rPr>
              <a:t>         </a:t>
            </a:r>
            <a:r>
              <a:rPr lang="en-US" altLang="zh-CN" dirty="0">
                <a:solidFill>
                  <a:schemeClr val="accent6">
                    <a:lumMod val="50000"/>
                  </a:schemeClr>
                </a:solidFill>
              </a:rPr>
              <a:t>5.</a:t>
            </a:r>
            <a:r>
              <a:rPr lang="zh-CN" altLang="en-US" dirty="0">
                <a:solidFill>
                  <a:schemeClr val="accent6">
                    <a:lumMod val="50000"/>
                  </a:schemeClr>
                </a:solidFill>
              </a:rPr>
              <a:t>主体混凝土结构子分部工程结构实体混凝土强度验收记录；</a:t>
            </a:r>
          </a:p>
          <a:p>
            <a:r>
              <a:rPr lang="zh-CN" altLang="en-US" dirty="0">
                <a:solidFill>
                  <a:schemeClr val="accent6">
                    <a:lumMod val="50000"/>
                  </a:schemeClr>
                </a:solidFill>
              </a:rPr>
              <a:t>         </a:t>
            </a:r>
            <a:r>
              <a:rPr lang="en-US" altLang="zh-CN" dirty="0">
                <a:solidFill>
                  <a:schemeClr val="accent6">
                    <a:lumMod val="50000"/>
                  </a:schemeClr>
                </a:solidFill>
              </a:rPr>
              <a:t>6.</a:t>
            </a:r>
            <a:r>
              <a:rPr lang="zh-CN" altLang="en-US" dirty="0">
                <a:solidFill>
                  <a:schemeClr val="accent6">
                    <a:lumMod val="50000"/>
                  </a:schemeClr>
                </a:solidFill>
              </a:rPr>
              <a:t>主体结构分部工程质量验收证明书。</a:t>
            </a:r>
          </a:p>
        </p:txBody>
      </p:sp>
      <p:sp>
        <p:nvSpPr>
          <p:cNvPr id="34" name="圆角矩形标注 33"/>
          <p:cNvSpPr/>
          <p:nvPr/>
        </p:nvSpPr>
        <p:spPr>
          <a:xfrm>
            <a:off x="963321" y="3878932"/>
            <a:ext cx="9883840" cy="1954083"/>
          </a:xfrm>
          <a:prstGeom prst="wedgeRoundRectCallout">
            <a:avLst>
              <a:gd name="adj1" fmla="val -40515"/>
              <a:gd name="adj2" fmla="val -64202"/>
              <a:gd name="adj3" fmla="val 16667"/>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16200000" scaled="1"/>
            <a:tileRect/>
          </a:gradFill>
          <a:ln>
            <a:solidFill>
              <a:schemeClr val="accent1">
                <a:lumMod val="40000"/>
                <a:lumOff val="60000"/>
              </a:schemeClr>
            </a:solidFill>
          </a:ln>
        </p:spPr>
        <p:style>
          <a:lnRef idx="2">
            <a:schemeClr val="dk1"/>
          </a:lnRef>
          <a:fillRef idx="1">
            <a:schemeClr val="lt1"/>
          </a:fillRef>
          <a:effectRef idx="0">
            <a:schemeClr val="dk1"/>
          </a:effectRef>
          <a:fontRef idx="minor">
            <a:schemeClr val="dk1"/>
          </a:fontRef>
        </p:style>
        <p:txBody>
          <a:bodyPr rtlCol="0" anchor="ctr"/>
          <a:lstStyle/>
          <a:p>
            <a:r>
              <a:rPr lang="en-US" altLang="zh-CN" dirty="0" smtClean="0">
                <a:solidFill>
                  <a:schemeClr val="accent6">
                    <a:lumMod val="50000"/>
                  </a:schemeClr>
                </a:solidFill>
              </a:rPr>
              <a:t>         1</a:t>
            </a:r>
            <a:r>
              <a:rPr lang="en-US" altLang="zh-CN" dirty="0">
                <a:solidFill>
                  <a:schemeClr val="accent6">
                    <a:lumMod val="50000"/>
                  </a:schemeClr>
                </a:solidFill>
              </a:rPr>
              <a:t>.</a:t>
            </a:r>
            <a:r>
              <a:rPr lang="zh-CN" altLang="zh-CN" dirty="0">
                <a:solidFill>
                  <a:schemeClr val="accent6">
                    <a:lumMod val="50000"/>
                  </a:schemeClr>
                </a:solidFill>
              </a:rPr>
              <a:t>主体结构工程施工已完成； </a:t>
            </a:r>
          </a:p>
          <a:p>
            <a:r>
              <a:rPr lang="en-US" altLang="zh-CN" dirty="0">
                <a:solidFill>
                  <a:schemeClr val="accent6">
                    <a:lumMod val="50000"/>
                  </a:schemeClr>
                </a:solidFill>
              </a:rPr>
              <a:t>         2.</a:t>
            </a:r>
            <a:r>
              <a:rPr lang="zh-CN" altLang="zh-CN" dirty="0">
                <a:solidFill>
                  <a:schemeClr val="accent6">
                    <a:lumMod val="50000"/>
                  </a:schemeClr>
                </a:solidFill>
              </a:rPr>
              <a:t>各分项工程所含的检验批质量符合设计和规范要求；</a:t>
            </a:r>
            <a:r>
              <a:rPr lang="en-US" altLang="zh-CN" dirty="0">
                <a:solidFill>
                  <a:schemeClr val="accent6">
                    <a:lumMod val="50000"/>
                  </a:schemeClr>
                </a:solidFill>
              </a:rPr>
              <a:t> </a:t>
            </a:r>
            <a:endParaRPr lang="zh-CN" altLang="zh-CN" dirty="0">
              <a:solidFill>
                <a:schemeClr val="accent6">
                  <a:lumMod val="50000"/>
                </a:schemeClr>
              </a:solidFill>
            </a:endParaRPr>
          </a:p>
          <a:p>
            <a:r>
              <a:rPr lang="en-US" altLang="zh-CN" dirty="0">
                <a:solidFill>
                  <a:schemeClr val="accent6">
                    <a:lumMod val="50000"/>
                  </a:schemeClr>
                </a:solidFill>
              </a:rPr>
              <a:t>         3.</a:t>
            </a:r>
            <a:r>
              <a:rPr lang="zh-CN" altLang="zh-CN" dirty="0">
                <a:solidFill>
                  <a:schemeClr val="accent6">
                    <a:lumMod val="50000"/>
                  </a:schemeClr>
                </a:solidFill>
              </a:rPr>
              <a:t>各分项工程所含的检验批质量验收记录完整；</a:t>
            </a:r>
            <a:r>
              <a:rPr lang="en-US" altLang="zh-CN" dirty="0">
                <a:solidFill>
                  <a:schemeClr val="accent6">
                    <a:lumMod val="50000"/>
                  </a:schemeClr>
                </a:solidFill>
              </a:rPr>
              <a:t> </a:t>
            </a:r>
            <a:endParaRPr lang="zh-CN" altLang="zh-CN" dirty="0">
              <a:solidFill>
                <a:schemeClr val="accent6">
                  <a:lumMod val="50000"/>
                </a:schemeClr>
              </a:solidFill>
            </a:endParaRPr>
          </a:p>
          <a:p>
            <a:r>
              <a:rPr lang="en-US" altLang="zh-CN" dirty="0">
                <a:solidFill>
                  <a:schemeClr val="accent6">
                    <a:lumMod val="50000"/>
                  </a:schemeClr>
                </a:solidFill>
              </a:rPr>
              <a:t>         4.</a:t>
            </a:r>
            <a:r>
              <a:rPr lang="zh-CN" altLang="zh-CN" dirty="0">
                <a:solidFill>
                  <a:schemeClr val="accent6">
                    <a:lumMod val="50000"/>
                  </a:schemeClr>
                </a:solidFill>
              </a:rPr>
              <a:t>主体结构安全和功能检验资料核查及主要功能抽查符合设计和规范要求；</a:t>
            </a:r>
          </a:p>
          <a:p>
            <a:r>
              <a:rPr lang="en-US" altLang="zh-CN" dirty="0">
                <a:solidFill>
                  <a:schemeClr val="accent6">
                    <a:lumMod val="50000"/>
                  </a:schemeClr>
                </a:solidFill>
              </a:rPr>
              <a:t>         5.</a:t>
            </a:r>
            <a:r>
              <a:rPr lang="zh-CN" altLang="zh-CN" dirty="0">
                <a:solidFill>
                  <a:schemeClr val="accent6">
                    <a:lumMod val="50000"/>
                  </a:schemeClr>
                </a:solidFill>
              </a:rPr>
              <a:t>主体结构混凝土外观质量符合设计和规范要求，未发现混凝质量通病；</a:t>
            </a:r>
            <a:r>
              <a:rPr lang="en-US" altLang="zh-CN" dirty="0">
                <a:solidFill>
                  <a:schemeClr val="accent6">
                    <a:lumMod val="50000"/>
                  </a:schemeClr>
                </a:solidFill>
              </a:rPr>
              <a:t> </a:t>
            </a:r>
            <a:endParaRPr lang="zh-CN" altLang="zh-CN" dirty="0">
              <a:solidFill>
                <a:schemeClr val="accent6">
                  <a:lumMod val="50000"/>
                </a:schemeClr>
              </a:solidFill>
            </a:endParaRPr>
          </a:p>
          <a:p>
            <a:r>
              <a:rPr lang="en-US" altLang="zh-CN" dirty="0">
                <a:solidFill>
                  <a:schemeClr val="accent6">
                    <a:lumMod val="50000"/>
                  </a:schemeClr>
                </a:solidFill>
              </a:rPr>
              <a:t>         6.</a:t>
            </a:r>
            <a:r>
              <a:rPr lang="zh-CN" altLang="zh-CN" dirty="0">
                <a:solidFill>
                  <a:schemeClr val="accent6">
                    <a:lumMod val="50000"/>
                  </a:schemeClr>
                </a:solidFill>
              </a:rPr>
              <a:t>主体结构实体检测结果合格。</a:t>
            </a:r>
          </a:p>
          <a:p>
            <a:endParaRPr lang="zh-CN" altLang="en-US" dirty="0">
              <a:solidFill>
                <a:schemeClr val="accent6">
                  <a:lumMod val="50000"/>
                </a:schemeClr>
              </a:solidFill>
            </a:endParaRPr>
          </a:p>
        </p:txBody>
      </p:sp>
      <p:sp>
        <p:nvSpPr>
          <p:cNvPr id="35" name="直角上箭头 34">
            <a:hlinkClick r:id="rId3" action="ppaction://hlinksldjump"/>
          </p:cNvPr>
          <p:cNvSpPr/>
          <p:nvPr/>
        </p:nvSpPr>
        <p:spPr>
          <a:xfrm>
            <a:off x="11261603" y="5784362"/>
            <a:ext cx="890422" cy="800331"/>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tx1"/>
                </a:solidFill>
              </a:rPr>
              <a:t>表</a:t>
            </a:r>
            <a:r>
              <a:rPr lang="en-US" altLang="zh-CN" sz="2400" dirty="0" smtClean="0">
                <a:solidFill>
                  <a:schemeClr val="tx1"/>
                </a:solidFill>
              </a:rPr>
              <a:t>A.3</a:t>
            </a:r>
          </a:p>
          <a:p>
            <a:pPr algn="ctr"/>
            <a:endParaRPr lang="en-US" altLang="zh-CN" sz="2400" dirty="0">
              <a:solidFill>
                <a:schemeClr val="tx1"/>
              </a:solidFill>
            </a:endParaRPr>
          </a:p>
        </p:txBody>
      </p:sp>
    </p:spTree>
    <p:extLst>
      <p:ext uri="{BB962C8B-B14F-4D97-AF65-F5344CB8AC3E}">
        <p14:creationId xmlns:p14="http://schemas.microsoft.com/office/powerpoint/2010/main" val="39882462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fade">
                                      <p:cBhvr>
                                        <p:cTn id="14" dur="1000"/>
                                        <p:tgtEl>
                                          <p:spTgt spid="19"/>
                                        </p:tgtEl>
                                      </p:cBhvr>
                                    </p:animEffect>
                                    <p:anim calcmode="lin" valueType="num">
                                      <p:cBhvr>
                                        <p:cTn id="15" dur="1000" fill="hold"/>
                                        <p:tgtEl>
                                          <p:spTgt spid="19"/>
                                        </p:tgtEl>
                                        <p:attrNameLst>
                                          <p:attrName>ppt_x</p:attrName>
                                        </p:attrNameLst>
                                      </p:cBhvr>
                                      <p:tavLst>
                                        <p:tav tm="0">
                                          <p:val>
                                            <p:strVal val="#ppt_x"/>
                                          </p:val>
                                        </p:tav>
                                        <p:tav tm="100000">
                                          <p:val>
                                            <p:strVal val="#ppt_x"/>
                                          </p:val>
                                        </p:tav>
                                      </p:tavLst>
                                    </p:anim>
                                    <p:anim calcmode="lin" valueType="num">
                                      <p:cBhvr>
                                        <p:cTn id="16"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fade">
                                      <p:cBhvr>
                                        <p:cTn id="21" dur="1000"/>
                                        <p:tgtEl>
                                          <p:spTgt spid="33"/>
                                        </p:tgtEl>
                                      </p:cBhvr>
                                    </p:animEffect>
                                    <p:anim calcmode="lin" valueType="num">
                                      <p:cBhvr>
                                        <p:cTn id="22" dur="1000" fill="hold"/>
                                        <p:tgtEl>
                                          <p:spTgt spid="33"/>
                                        </p:tgtEl>
                                        <p:attrNameLst>
                                          <p:attrName>ppt_x</p:attrName>
                                        </p:attrNameLst>
                                      </p:cBhvr>
                                      <p:tavLst>
                                        <p:tav tm="0">
                                          <p:val>
                                            <p:strVal val="#ppt_x"/>
                                          </p:val>
                                        </p:tav>
                                        <p:tav tm="100000">
                                          <p:val>
                                            <p:strVal val="#ppt_x"/>
                                          </p:val>
                                        </p:tav>
                                      </p:tavLst>
                                    </p:anim>
                                    <p:anim calcmode="lin" valueType="num">
                                      <p:cBhvr>
                                        <p:cTn id="23"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xit" presetSubtype="4" fill="hold" grpId="1" nodeType="clickEffect">
                                  <p:stCondLst>
                                    <p:cond delay="0"/>
                                  </p:stCondLst>
                                  <p:childTnLst>
                                    <p:animEffect transition="out" filter="wipe(down)">
                                      <p:cBhvr>
                                        <p:cTn id="27" dur="300"/>
                                        <p:tgtEl>
                                          <p:spTgt spid="33"/>
                                        </p:tgtEl>
                                      </p:cBhvr>
                                    </p:animEffect>
                                    <p:set>
                                      <p:cBhvr>
                                        <p:cTn id="28" dur="1" fill="hold">
                                          <p:stCondLst>
                                            <p:cond delay="299"/>
                                          </p:stCondLst>
                                        </p:cTn>
                                        <p:tgtEl>
                                          <p:spTgt spid="33"/>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fade">
                                      <p:cBhvr>
                                        <p:cTn id="33" dur="1000"/>
                                        <p:tgtEl>
                                          <p:spTgt spid="34"/>
                                        </p:tgtEl>
                                      </p:cBhvr>
                                    </p:animEffect>
                                    <p:anim calcmode="lin" valueType="num">
                                      <p:cBhvr>
                                        <p:cTn id="34" dur="1000" fill="hold"/>
                                        <p:tgtEl>
                                          <p:spTgt spid="34"/>
                                        </p:tgtEl>
                                        <p:attrNameLst>
                                          <p:attrName>ppt_x</p:attrName>
                                        </p:attrNameLst>
                                      </p:cBhvr>
                                      <p:tavLst>
                                        <p:tav tm="0">
                                          <p:val>
                                            <p:strVal val="#ppt_x"/>
                                          </p:val>
                                        </p:tav>
                                        <p:tav tm="100000">
                                          <p:val>
                                            <p:strVal val="#ppt_x"/>
                                          </p:val>
                                        </p:tav>
                                      </p:tavLst>
                                    </p:anim>
                                    <p:anim calcmode="lin" valueType="num">
                                      <p:cBhvr>
                                        <p:cTn id="35"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1" nodeType="clickEffect">
                                  <p:stCondLst>
                                    <p:cond delay="0"/>
                                  </p:stCondLst>
                                  <p:childTnLst>
                                    <p:animEffect transition="out" filter="wipe(down)">
                                      <p:cBhvr>
                                        <p:cTn id="39" dur="300"/>
                                        <p:tgtEl>
                                          <p:spTgt spid="34"/>
                                        </p:tgtEl>
                                      </p:cBhvr>
                                    </p:animEffect>
                                    <p:set>
                                      <p:cBhvr>
                                        <p:cTn id="40" dur="1" fill="hold">
                                          <p:stCondLst>
                                            <p:cond delay="299"/>
                                          </p:stCondLst>
                                        </p:cTn>
                                        <p:tgtEl>
                                          <p:spTgt spid="3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9" grpId="0"/>
      <p:bldP spid="33" grpId="0" animBg="1"/>
      <p:bldP spid="33" grpId="1" animBg="1"/>
      <p:bldP spid="34" grpId="0" animBg="1"/>
      <p:bldP spid="34"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759656" y="1082937"/>
            <a:ext cx="10663310" cy="4606389"/>
          </a:xfrm>
          <a:prstGeom prst="rect">
            <a:avLst/>
          </a:prstGeom>
          <a:noFill/>
          <a:ln>
            <a:solidFill>
              <a:schemeClr val="tx1"/>
            </a:solidFill>
          </a:ln>
        </p:spPr>
        <p:txBody>
          <a:bodyPr wrap="square" rtlCol="0">
            <a:spAutoFit/>
          </a:bodyPr>
          <a:lstStyle/>
          <a:p>
            <a:pPr algn="just">
              <a:lnSpc>
                <a:spcPts val="2000"/>
              </a:lnSpc>
              <a:spcBef>
                <a:spcPts val="1200"/>
              </a:spcBef>
              <a:spcAft>
                <a:spcPts val="0"/>
              </a:spcAft>
            </a:pPr>
            <a:r>
              <a:rPr lang="zh-CN" altLang="zh-CN" sz="2000" kern="100" dirty="0" smtClean="0">
                <a:effectLst/>
                <a:latin typeface="+mn-ea"/>
              </a:rPr>
              <a:t>致：</a:t>
            </a:r>
            <a:r>
              <a:rPr lang="en-US" altLang="zh-CN" sz="2000" u="sng" kern="100" dirty="0" smtClean="0">
                <a:effectLst/>
                <a:latin typeface="+mn-ea"/>
              </a:rPr>
              <a:t>                                                  </a:t>
            </a:r>
            <a:endParaRPr lang="zh-CN" altLang="zh-CN" sz="2000" kern="100" dirty="0" smtClean="0">
              <a:effectLst/>
              <a:latin typeface="+mn-ea"/>
            </a:endParaRPr>
          </a:p>
          <a:p>
            <a:pPr>
              <a:lnSpc>
                <a:spcPts val="2000"/>
              </a:lnSpc>
            </a:pPr>
            <a:r>
              <a:rPr lang="en-US" altLang="zh-CN" sz="2000" dirty="0" smtClean="0"/>
              <a:t>         </a:t>
            </a:r>
            <a:r>
              <a:rPr lang="zh-CN" altLang="zh-CN" sz="2000" dirty="0" smtClean="0"/>
              <a:t>我方</a:t>
            </a:r>
            <a:r>
              <a:rPr lang="zh-CN" altLang="zh-CN" sz="2000" dirty="0"/>
              <a:t>接到编号为</a:t>
            </a:r>
            <a:r>
              <a:rPr lang="en-US" altLang="zh-CN" sz="2000" u="sng" dirty="0"/>
              <a:t>                   </a:t>
            </a:r>
            <a:r>
              <a:rPr lang="en-US" altLang="zh-CN" sz="2000" u="sng" dirty="0" smtClean="0"/>
              <a:t>   </a:t>
            </a:r>
            <a:r>
              <a:rPr lang="zh-CN" altLang="zh-CN" sz="2000" dirty="0"/>
              <a:t>的</a:t>
            </a:r>
            <a:r>
              <a:rPr lang="zh-CN" altLang="zh-CN" sz="2000" dirty="0">
                <a:hlinkClick r:id="rId2" action="ppaction://hlinksldjump"/>
              </a:rPr>
              <a:t>监理</a:t>
            </a:r>
            <a:r>
              <a:rPr lang="zh-CN" altLang="zh-CN" sz="2000" dirty="0" smtClean="0">
                <a:hlinkClick r:id="rId2" action="ppaction://hlinksldjump"/>
              </a:rPr>
              <a:t>通知</a:t>
            </a:r>
            <a:r>
              <a:rPr lang="zh-CN" altLang="en-US" sz="2000" dirty="0" smtClean="0">
                <a:hlinkClick r:id="rId2" action="ppaction://hlinksldjump"/>
              </a:rPr>
              <a:t>单</a:t>
            </a:r>
            <a:r>
              <a:rPr lang="zh-CN" altLang="zh-CN" sz="2000" dirty="0" smtClean="0"/>
              <a:t>后</a:t>
            </a:r>
            <a:r>
              <a:rPr lang="zh-CN" altLang="zh-CN" sz="2000" dirty="0"/>
              <a:t>，已按要求完成相关</a:t>
            </a:r>
            <a:r>
              <a:rPr lang="en-US" altLang="zh-CN" sz="2000" u="sng" dirty="0"/>
              <a:t> </a:t>
            </a:r>
            <a:r>
              <a:rPr lang="en-US" altLang="zh-CN" sz="2000" u="sng" dirty="0" smtClean="0"/>
              <a:t>                          </a:t>
            </a:r>
            <a:r>
              <a:rPr lang="zh-CN" altLang="zh-CN" sz="2000" dirty="0"/>
              <a:t>工作，现报上，请予以复查</a:t>
            </a:r>
            <a:r>
              <a:rPr lang="zh-CN" altLang="en-US" sz="2000" dirty="0" smtClean="0"/>
              <a:t>。</a:t>
            </a:r>
            <a:endParaRPr lang="en-US" altLang="zh-CN" sz="2000" dirty="0" smtClean="0"/>
          </a:p>
          <a:p>
            <a:pPr>
              <a:lnSpc>
                <a:spcPts val="2000"/>
              </a:lnSpc>
            </a:pPr>
            <a:endParaRPr lang="en-US" altLang="zh-CN" sz="2000" dirty="0" smtClean="0"/>
          </a:p>
          <a:p>
            <a:r>
              <a:rPr lang="en-US" altLang="zh-CN" sz="2000" dirty="0" smtClean="0"/>
              <a:t>         </a:t>
            </a:r>
            <a:r>
              <a:rPr lang="zh-CN" altLang="zh-CN" sz="2000" dirty="0" smtClean="0"/>
              <a:t>附</a:t>
            </a:r>
            <a:r>
              <a:rPr lang="zh-CN" altLang="zh-CN" sz="2000" dirty="0"/>
              <a:t>：需要说明的</a:t>
            </a:r>
            <a:r>
              <a:rPr lang="zh-CN" altLang="zh-CN" sz="2000" dirty="0" smtClean="0"/>
              <a:t>情况</a:t>
            </a:r>
            <a:endParaRPr lang="en-US" altLang="zh-CN" sz="2000" dirty="0" smtClean="0"/>
          </a:p>
          <a:p>
            <a:endParaRPr lang="en-US" altLang="zh-CN" sz="2000" kern="100" dirty="0">
              <a:latin typeface="+mn-ea"/>
            </a:endParaRPr>
          </a:p>
          <a:p>
            <a:r>
              <a:rPr lang="zh-CN" altLang="en-US" sz="2000" kern="100" dirty="0" smtClean="0">
                <a:latin typeface="+mn-ea"/>
              </a:rPr>
              <a:t>                                                 施工</a:t>
            </a:r>
            <a:r>
              <a:rPr lang="zh-CN" altLang="en-US" sz="2000" kern="100" dirty="0">
                <a:latin typeface="+mn-ea"/>
              </a:rPr>
              <a:t>项目部（盖章</a:t>
            </a:r>
            <a:r>
              <a:rPr lang="zh-CN" altLang="en-US" sz="2000" kern="100" dirty="0" smtClean="0">
                <a:latin typeface="+mn-ea"/>
              </a:rPr>
              <a:t>）</a:t>
            </a:r>
            <a:endParaRPr lang="en-US" altLang="zh-CN" sz="2000" kern="100" dirty="0" smtClean="0">
              <a:latin typeface="+mn-ea"/>
            </a:endParaRPr>
          </a:p>
          <a:p>
            <a:pPr>
              <a:lnSpc>
                <a:spcPts val="2000"/>
              </a:lnSpc>
            </a:pPr>
            <a:r>
              <a:rPr lang="zh-CN" altLang="en-US" sz="2000" kern="100" dirty="0" smtClean="0">
                <a:latin typeface="+mn-ea"/>
              </a:rPr>
              <a:t>                                                   项目经理（</a:t>
            </a:r>
            <a:r>
              <a:rPr lang="zh-CN" altLang="en-US" sz="2000" kern="100" dirty="0">
                <a:latin typeface="+mn-ea"/>
              </a:rPr>
              <a:t>签字）</a:t>
            </a:r>
            <a:endParaRPr lang="en-US" altLang="zh-CN" sz="2000" kern="100" dirty="0">
              <a:latin typeface="+mn-ea"/>
            </a:endParaRPr>
          </a:p>
          <a:p>
            <a:pPr>
              <a:lnSpc>
                <a:spcPts val="2000"/>
              </a:lnSpc>
            </a:pPr>
            <a:r>
              <a:rPr lang="zh-CN" altLang="en-US" sz="2000" kern="100" dirty="0">
                <a:latin typeface="+mn-ea"/>
              </a:rPr>
              <a:t> </a:t>
            </a:r>
            <a:r>
              <a:rPr lang="zh-CN" altLang="en-US" sz="2000" kern="100" dirty="0" smtClean="0">
                <a:latin typeface="+mn-ea"/>
              </a:rPr>
              <a:t>                                                                 年    </a:t>
            </a:r>
            <a:r>
              <a:rPr lang="zh-CN" altLang="en-US" sz="2000" kern="100" dirty="0">
                <a:latin typeface="+mn-ea"/>
              </a:rPr>
              <a:t>月 </a:t>
            </a:r>
            <a:r>
              <a:rPr lang="zh-CN" altLang="en-US" sz="2000" kern="100" dirty="0" smtClean="0">
                <a:latin typeface="+mn-ea"/>
              </a:rPr>
              <a:t>   </a:t>
            </a:r>
            <a:r>
              <a:rPr lang="zh-CN" altLang="en-US" sz="2000" kern="100" dirty="0">
                <a:latin typeface="+mn-ea"/>
              </a:rPr>
              <a:t>日</a:t>
            </a:r>
            <a:endParaRPr lang="en-US" altLang="zh-CN" sz="2000" kern="100" dirty="0" smtClean="0">
              <a:latin typeface="+mn-ea"/>
            </a:endParaRPr>
          </a:p>
          <a:p>
            <a:pPr>
              <a:lnSpc>
                <a:spcPts val="2000"/>
              </a:lnSpc>
            </a:pPr>
            <a:r>
              <a:rPr lang="zh-CN" altLang="en-US" sz="2000" kern="100" dirty="0" smtClean="0">
                <a:latin typeface="+mn-ea"/>
              </a:rPr>
              <a:t>复查意见</a:t>
            </a:r>
            <a:r>
              <a:rPr lang="zh-CN" altLang="en-US" sz="2000" kern="100" dirty="0">
                <a:latin typeface="+mn-ea"/>
              </a:rPr>
              <a:t>：</a:t>
            </a:r>
            <a:endParaRPr lang="en-US" altLang="zh-CN" sz="2000" kern="100" dirty="0" smtClean="0">
              <a:latin typeface="+mn-ea"/>
            </a:endParaRPr>
          </a:p>
          <a:p>
            <a:pPr>
              <a:lnSpc>
                <a:spcPts val="2000"/>
              </a:lnSpc>
            </a:pPr>
            <a:endParaRPr lang="en-US" altLang="zh-CN" sz="2000" kern="100" dirty="0" smtClean="0">
              <a:latin typeface="+mn-ea"/>
            </a:endParaRPr>
          </a:p>
          <a:p>
            <a:pPr>
              <a:lnSpc>
                <a:spcPts val="2000"/>
              </a:lnSpc>
            </a:pPr>
            <a:endParaRPr lang="en-US" altLang="zh-CN" sz="2000" kern="100" dirty="0">
              <a:latin typeface="+mn-ea"/>
            </a:endParaRPr>
          </a:p>
          <a:p>
            <a:pPr>
              <a:lnSpc>
                <a:spcPts val="2000"/>
              </a:lnSpc>
            </a:pPr>
            <a:endParaRPr lang="en-US" altLang="zh-CN" sz="2000" kern="100" dirty="0" smtClean="0">
              <a:latin typeface="+mn-ea"/>
            </a:endParaRPr>
          </a:p>
          <a:p>
            <a:pPr>
              <a:lnSpc>
                <a:spcPts val="2000"/>
              </a:lnSpc>
            </a:pPr>
            <a:endParaRPr lang="en-US" altLang="zh-CN" sz="2000" kern="100" dirty="0" smtClean="0">
              <a:latin typeface="+mn-ea"/>
            </a:endParaRPr>
          </a:p>
          <a:p>
            <a:pPr>
              <a:lnSpc>
                <a:spcPts val="2000"/>
              </a:lnSpc>
            </a:pPr>
            <a:r>
              <a:rPr lang="zh-CN" altLang="en-US" sz="2000" kern="100" dirty="0" smtClean="0">
                <a:latin typeface="+mn-ea"/>
              </a:rPr>
              <a:t>                                                 项目</a:t>
            </a:r>
            <a:r>
              <a:rPr lang="zh-CN" altLang="en-US" sz="2000" kern="100" dirty="0">
                <a:latin typeface="+mn-ea"/>
              </a:rPr>
              <a:t>监理机构（</a:t>
            </a:r>
            <a:r>
              <a:rPr lang="zh-CN" altLang="en-US" sz="2000" kern="100" dirty="0" smtClean="0">
                <a:latin typeface="+mn-ea"/>
              </a:rPr>
              <a:t>盖章）</a:t>
            </a:r>
            <a:endParaRPr lang="en-US" altLang="zh-CN" sz="2000" kern="100" dirty="0" smtClean="0">
              <a:latin typeface="+mn-ea"/>
            </a:endParaRPr>
          </a:p>
          <a:p>
            <a:pPr>
              <a:lnSpc>
                <a:spcPts val="2000"/>
              </a:lnSpc>
              <a:spcAft>
                <a:spcPts val="0"/>
              </a:spcAft>
            </a:pPr>
            <a:r>
              <a:rPr lang="zh-CN" altLang="en-US" sz="2000" dirty="0" smtClean="0"/>
              <a:t>                                                                         总监理工程师或专业监理工程师（签字）</a:t>
            </a:r>
            <a:r>
              <a:rPr lang="zh-CN" altLang="en-US" sz="2000" kern="100" dirty="0" smtClean="0">
                <a:latin typeface="+mn-ea"/>
              </a:rPr>
              <a:t>                                                                                      </a:t>
            </a:r>
            <a:endParaRPr lang="en-US" altLang="zh-CN" sz="2000" kern="100" dirty="0" smtClean="0">
              <a:latin typeface="+mn-ea"/>
            </a:endParaRPr>
          </a:p>
          <a:p>
            <a:pPr>
              <a:lnSpc>
                <a:spcPts val="2000"/>
              </a:lnSpc>
              <a:spcAft>
                <a:spcPts val="0"/>
              </a:spcAft>
            </a:pPr>
            <a:r>
              <a:rPr lang="zh-CN" altLang="en-US" sz="2000" kern="100" dirty="0" smtClean="0">
                <a:latin typeface="+mn-ea"/>
              </a:rPr>
              <a:t>                                                                  年    月    日</a:t>
            </a:r>
            <a:endParaRPr lang="en-US" altLang="zh-CN" sz="2000" dirty="0" smtClean="0"/>
          </a:p>
        </p:txBody>
      </p:sp>
      <p:sp>
        <p:nvSpPr>
          <p:cNvPr id="18" name="文本框 17"/>
          <p:cNvSpPr txBox="1"/>
          <p:nvPr/>
        </p:nvSpPr>
        <p:spPr>
          <a:xfrm>
            <a:off x="676290" y="5910249"/>
            <a:ext cx="8285037" cy="369332"/>
          </a:xfrm>
          <a:prstGeom prst="rect">
            <a:avLst/>
          </a:prstGeom>
          <a:noFill/>
        </p:spPr>
        <p:txBody>
          <a:bodyPr wrap="square" rtlCol="0">
            <a:spAutoFit/>
          </a:bodyPr>
          <a:lstStyle/>
          <a:p>
            <a:r>
              <a:rPr lang="zh-CN" altLang="en-US" dirty="0" smtClean="0">
                <a:latin typeface="宋体" panose="02010600030101010101" pitchFamily="2" charset="-122"/>
                <a:cs typeface="Times New Roman" panose="02020603050405020304" pitchFamily="18" charset="0"/>
              </a:rPr>
              <a:t>注：</a:t>
            </a:r>
            <a:r>
              <a:rPr lang="zh-CN" altLang="zh-CN" dirty="0"/>
              <a:t>本表一式三份，项目监理机构、建设单位、施工单位各一份</a:t>
            </a:r>
          </a:p>
        </p:txBody>
      </p:sp>
      <p:sp>
        <p:nvSpPr>
          <p:cNvPr id="22" name="文本框 21"/>
          <p:cNvSpPr txBox="1"/>
          <p:nvPr/>
        </p:nvSpPr>
        <p:spPr>
          <a:xfrm>
            <a:off x="777909" y="730913"/>
            <a:ext cx="1665033" cy="430887"/>
          </a:xfrm>
          <a:prstGeom prst="rect">
            <a:avLst/>
          </a:prstGeom>
          <a:noFill/>
        </p:spPr>
        <p:txBody>
          <a:bodyPr wrap="square" rtlCol="0">
            <a:spAutoFit/>
          </a:bodyPr>
          <a:lstStyle/>
          <a:p>
            <a:r>
              <a:rPr lang="zh-CN" altLang="en-US" sz="2200" b="1" dirty="0" smtClean="0">
                <a:latin typeface="宋体" panose="02010600030101010101" pitchFamily="2" charset="-122"/>
                <a:cs typeface="Times New Roman" panose="02020603050405020304" pitchFamily="18" charset="0"/>
              </a:rPr>
              <a:t>工程名称：</a:t>
            </a:r>
            <a:endParaRPr lang="zh-CN" altLang="en-US" sz="2200" dirty="0"/>
          </a:p>
        </p:txBody>
      </p:sp>
      <p:sp>
        <p:nvSpPr>
          <p:cNvPr id="23" name="文本框 22"/>
          <p:cNvSpPr txBox="1"/>
          <p:nvPr/>
        </p:nvSpPr>
        <p:spPr>
          <a:xfrm>
            <a:off x="8500717" y="725031"/>
            <a:ext cx="921221" cy="430887"/>
          </a:xfrm>
          <a:prstGeom prst="rect">
            <a:avLst/>
          </a:prstGeom>
          <a:noFill/>
        </p:spPr>
        <p:txBody>
          <a:bodyPr wrap="square" rtlCol="0">
            <a:spAutoFit/>
          </a:bodyPr>
          <a:lstStyle/>
          <a:p>
            <a:r>
              <a:rPr lang="zh-CN" altLang="en-US" sz="2200" b="1" dirty="0" smtClean="0">
                <a:latin typeface="宋体" panose="02010600030101010101" pitchFamily="2" charset="-122"/>
                <a:cs typeface="Times New Roman" panose="02020603050405020304" pitchFamily="18" charset="0"/>
              </a:rPr>
              <a:t>编号：</a:t>
            </a:r>
            <a:endParaRPr lang="zh-CN" altLang="en-US" sz="2200" dirty="0"/>
          </a:p>
        </p:txBody>
      </p:sp>
      <p:sp>
        <p:nvSpPr>
          <p:cNvPr id="24" name="文本框 23"/>
          <p:cNvSpPr txBox="1"/>
          <p:nvPr/>
        </p:nvSpPr>
        <p:spPr>
          <a:xfrm>
            <a:off x="4905297" y="339307"/>
            <a:ext cx="2426372" cy="461665"/>
          </a:xfrm>
          <a:prstGeom prst="rect">
            <a:avLst/>
          </a:prstGeom>
          <a:noFill/>
        </p:spPr>
        <p:txBody>
          <a:bodyPr wrap="square" rtlCol="0">
            <a:spAutoFit/>
          </a:bodyPr>
          <a:lstStyle/>
          <a:p>
            <a:r>
              <a:rPr lang="zh-CN" altLang="zh-CN" sz="2400" b="1" dirty="0"/>
              <a:t>监理通知回复</a:t>
            </a:r>
            <a:endParaRPr lang="zh-CN" altLang="zh-CN" sz="2400" dirty="0"/>
          </a:p>
        </p:txBody>
      </p:sp>
      <p:sp>
        <p:nvSpPr>
          <p:cNvPr id="25" name="文本框 24"/>
          <p:cNvSpPr txBox="1"/>
          <p:nvPr/>
        </p:nvSpPr>
        <p:spPr>
          <a:xfrm>
            <a:off x="759656" y="49975"/>
            <a:ext cx="3091908" cy="400110"/>
          </a:xfrm>
          <a:prstGeom prst="rect">
            <a:avLst/>
          </a:prstGeom>
          <a:noFill/>
        </p:spPr>
        <p:txBody>
          <a:bodyPr wrap="square" rtlCol="0">
            <a:spAutoFit/>
          </a:bodyPr>
          <a:lstStyle/>
          <a:p>
            <a:r>
              <a:rPr lang="zh-CN" altLang="en-US" sz="2000" dirty="0" smtClean="0">
                <a:latin typeface="+mn-ea"/>
                <a:hlinkClick r:id="rId3" action="ppaction://hlinksldjump"/>
              </a:rPr>
              <a:t>表</a:t>
            </a:r>
            <a:r>
              <a:rPr lang="en-US" altLang="zh-CN" sz="2000" dirty="0" smtClean="0">
                <a:latin typeface="+mn-ea"/>
                <a:hlinkClick r:id="rId3" action="ppaction://hlinksldjump"/>
              </a:rPr>
              <a:t>B.0.9 </a:t>
            </a:r>
            <a:r>
              <a:rPr lang="zh-CN" altLang="en-US" sz="2000" dirty="0" smtClean="0">
                <a:latin typeface="+mn-ea"/>
                <a:hlinkClick r:id="rId3" action="ppaction://hlinksldjump"/>
              </a:rPr>
              <a:t>监理通知回复</a:t>
            </a:r>
            <a:endParaRPr lang="zh-CN" altLang="en-US" sz="2000" dirty="0">
              <a:latin typeface="+mn-ea"/>
            </a:endParaRPr>
          </a:p>
        </p:txBody>
      </p:sp>
      <p:cxnSp>
        <p:nvCxnSpPr>
          <p:cNvPr id="3" name="直接连接符 2"/>
          <p:cNvCxnSpPr/>
          <p:nvPr/>
        </p:nvCxnSpPr>
        <p:spPr>
          <a:xfrm flipV="1">
            <a:off x="1171128" y="1331156"/>
            <a:ext cx="3953021" cy="140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1771836" y="1030573"/>
            <a:ext cx="1249060" cy="369332"/>
          </a:xfrm>
          <a:prstGeom prst="rect">
            <a:avLst/>
          </a:prstGeom>
          <a:noFill/>
        </p:spPr>
        <p:txBody>
          <a:bodyPr wrap="none" rtlCol="0">
            <a:spAutoFit/>
          </a:bodyPr>
          <a:lstStyle/>
          <a:p>
            <a:r>
              <a:rPr lang="en-US" altLang="zh-CN" dirty="0" smtClean="0"/>
              <a:t>(</a:t>
            </a:r>
            <a:r>
              <a:rPr lang="zh-CN" altLang="en-US" dirty="0" smtClean="0"/>
              <a:t>监理单位</a:t>
            </a:r>
            <a:r>
              <a:rPr lang="en-US" altLang="zh-CN" dirty="0" smtClean="0"/>
              <a:t>)</a:t>
            </a:r>
            <a:endParaRPr lang="zh-CN" altLang="en-US" dirty="0"/>
          </a:p>
        </p:txBody>
      </p:sp>
      <p:cxnSp>
        <p:nvCxnSpPr>
          <p:cNvPr id="19" name="直接连接符 18"/>
          <p:cNvCxnSpPr/>
          <p:nvPr/>
        </p:nvCxnSpPr>
        <p:spPr>
          <a:xfrm>
            <a:off x="9587550" y="5286699"/>
            <a:ext cx="178785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750737" y="3539901"/>
            <a:ext cx="10681148" cy="4115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9321419" y="3250877"/>
            <a:ext cx="16786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云形标注 16"/>
          <p:cNvSpPr/>
          <p:nvPr/>
        </p:nvSpPr>
        <p:spPr>
          <a:xfrm>
            <a:off x="2212167" y="2759341"/>
            <a:ext cx="7109251" cy="1715677"/>
          </a:xfrm>
          <a:prstGeom prst="cloudCallout">
            <a:avLst>
              <a:gd name="adj1" fmla="val -35924"/>
              <a:gd name="adj2" fmla="val -65986"/>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dirty="0">
                <a:solidFill>
                  <a:schemeClr val="accent6">
                    <a:lumMod val="50000"/>
                  </a:schemeClr>
                </a:solidFill>
              </a:rPr>
              <a:t>根据《监理通知单》的要求，简要说明落实整改的过程、结果及自检情况，必要时应附整改相关证明资料，包括检查记录、对应部位的影像资料等。</a:t>
            </a:r>
            <a:endParaRPr lang="zh-CN" altLang="en-US" dirty="0">
              <a:solidFill>
                <a:schemeClr val="accent6">
                  <a:lumMod val="50000"/>
                </a:schemeClr>
              </a:solidFill>
            </a:endParaRPr>
          </a:p>
        </p:txBody>
      </p:sp>
    </p:spTree>
    <p:extLst>
      <p:ext uri="{BB962C8B-B14F-4D97-AF65-F5344CB8AC3E}">
        <p14:creationId xmlns:p14="http://schemas.microsoft.com/office/powerpoint/2010/main" val="1913212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circle(in)">
                                      <p:cBhvr>
                                        <p:cTn id="14"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759656" y="1082937"/>
            <a:ext cx="10663310" cy="4914166"/>
          </a:xfrm>
          <a:prstGeom prst="rect">
            <a:avLst/>
          </a:prstGeom>
          <a:noFill/>
          <a:ln>
            <a:solidFill>
              <a:schemeClr val="tx1"/>
            </a:solidFill>
          </a:ln>
        </p:spPr>
        <p:txBody>
          <a:bodyPr wrap="square" rtlCol="0">
            <a:spAutoFit/>
          </a:bodyPr>
          <a:lstStyle/>
          <a:p>
            <a:pPr algn="just">
              <a:lnSpc>
                <a:spcPts val="2000"/>
              </a:lnSpc>
              <a:spcBef>
                <a:spcPts val="1200"/>
              </a:spcBef>
              <a:spcAft>
                <a:spcPts val="0"/>
              </a:spcAft>
            </a:pPr>
            <a:r>
              <a:rPr lang="zh-CN" altLang="zh-CN" sz="2000" kern="100" dirty="0" smtClean="0">
                <a:effectLst/>
                <a:latin typeface="+mn-ea"/>
              </a:rPr>
              <a:t>致：</a:t>
            </a:r>
            <a:r>
              <a:rPr lang="en-US" altLang="zh-CN" sz="2000" u="sng" kern="100" dirty="0" smtClean="0">
                <a:effectLst/>
                <a:latin typeface="+mn-ea"/>
              </a:rPr>
              <a:t>                                                  </a:t>
            </a:r>
            <a:endParaRPr lang="zh-CN" altLang="zh-CN" sz="2000" kern="100" dirty="0" smtClean="0">
              <a:effectLst/>
              <a:latin typeface="+mn-ea"/>
            </a:endParaRPr>
          </a:p>
          <a:p>
            <a:pPr>
              <a:lnSpc>
                <a:spcPts val="2000"/>
              </a:lnSpc>
            </a:pPr>
            <a:r>
              <a:rPr lang="en-US" altLang="zh-CN" sz="2000" dirty="0" smtClean="0"/>
              <a:t>        </a:t>
            </a:r>
            <a:r>
              <a:rPr lang="zh-CN" altLang="zh-CN" sz="2000" dirty="0" smtClean="0"/>
              <a:t>我方</a:t>
            </a:r>
            <a:r>
              <a:rPr lang="zh-CN" altLang="zh-CN" sz="2000" dirty="0"/>
              <a:t>以按合同要求完成</a:t>
            </a:r>
            <a:r>
              <a:rPr lang="en-US" altLang="zh-CN" sz="2000" u="sng" dirty="0"/>
              <a:t>        </a:t>
            </a:r>
            <a:r>
              <a:rPr lang="en-US" altLang="zh-CN" sz="2000" u="sng" dirty="0" smtClean="0"/>
              <a:t>                                             </a:t>
            </a:r>
            <a:r>
              <a:rPr lang="zh-CN" altLang="zh-CN" sz="2000" dirty="0" smtClean="0"/>
              <a:t>工程</a:t>
            </a:r>
            <a:r>
              <a:rPr lang="zh-CN" altLang="zh-CN" sz="2000" dirty="0"/>
              <a:t>，经自检合格，现将有关资料报上，</a:t>
            </a:r>
            <a:r>
              <a:rPr lang="en-US" altLang="zh-CN" sz="2000" u="sng" dirty="0"/>
              <a:t>                                </a:t>
            </a:r>
            <a:r>
              <a:rPr lang="zh-CN" altLang="zh-CN" sz="2000" dirty="0" smtClean="0"/>
              <a:t>现</a:t>
            </a:r>
            <a:r>
              <a:rPr lang="zh-CN" altLang="zh-CN" sz="2000" dirty="0"/>
              <a:t>报上，请予以验收</a:t>
            </a:r>
            <a:r>
              <a:rPr lang="zh-CN" altLang="en-US" sz="2000" dirty="0" smtClean="0"/>
              <a:t>。</a:t>
            </a:r>
            <a:endParaRPr lang="en-US" altLang="zh-CN" sz="2000" dirty="0" smtClean="0"/>
          </a:p>
          <a:p>
            <a:pPr>
              <a:lnSpc>
                <a:spcPts val="2000"/>
              </a:lnSpc>
            </a:pPr>
            <a:endParaRPr lang="en-US" altLang="zh-CN" sz="2000" dirty="0" smtClean="0"/>
          </a:p>
          <a:p>
            <a:r>
              <a:rPr lang="en-US" altLang="zh-CN" sz="2000" dirty="0" smtClean="0"/>
              <a:t>       </a:t>
            </a:r>
            <a:r>
              <a:rPr lang="zh-CN" altLang="zh-CN" sz="2000" dirty="0" smtClean="0"/>
              <a:t>附：</a:t>
            </a:r>
            <a:endParaRPr lang="en-US" altLang="zh-CN" sz="2000" dirty="0" smtClean="0"/>
          </a:p>
          <a:p>
            <a:endParaRPr lang="en-US" altLang="zh-CN" sz="2000" kern="100" dirty="0">
              <a:latin typeface="+mn-ea"/>
            </a:endParaRPr>
          </a:p>
          <a:p>
            <a:endParaRPr lang="en-US" altLang="zh-CN" sz="2000" kern="100" dirty="0" smtClean="0">
              <a:latin typeface="+mn-ea"/>
            </a:endParaRPr>
          </a:p>
          <a:p>
            <a:r>
              <a:rPr lang="zh-CN" altLang="en-US" sz="2000" kern="100" dirty="0" smtClean="0">
                <a:latin typeface="+mn-ea"/>
              </a:rPr>
              <a:t>                                                   施工单位（</a:t>
            </a:r>
            <a:r>
              <a:rPr lang="zh-CN" altLang="en-US" sz="2000" kern="100" dirty="0">
                <a:latin typeface="+mn-ea"/>
              </a:rPr>
              <a:t>盖章</a:t>
            </a:r>
            <a:r>
              <a:rPr lang="zh-CN" altLang="en-US" sz="2000" kern="100" dirty="0" smtClean="0">
                <a:latin typeface="+mn-ea"/>
              </a:rPr>
              <a:t>）</a:t>
            </a:r>
            <a:endParaRPr lang="en-US" altLang="zh-CN" sz="2000" kern="100" dirty="0" smtClean="0">
              <a:latin typeface="+mn-ea"/>
            </a:endParaRPr>
          </a:p>
          <a:p>
            <a:pPr>
              <a:lnSpc>
                <a:spcPts val="2000"/>
              </a:lnSpc>
            </a:pPr>
            <a:r>
              <a:rPr lang="zh-CN" altLang="en-US" sz="2000" kern="100" dirty="0" smtClean="0">
                <a:latin typeface="+mn-ea"/>
              </a:rPr>
              <a:t>                                                   项目经理（</a:t>
            </a:r>
            <a:r>
              <a:rPr lang="zh-CN" altLang="en-US" sz="2000" kern="100" dirty="0">
                <a:latin typeface="+mn-ea"/>
              </a:rPr>
              <a:t>签字）</a:t>
            </a:r>
            <a:endParaRPr lang="en-US" altLang="zh-CN" sz="2000" kern="100" dirty="0">
              <a:latin typeface="+mn-ea"/>
            </a:endParaRPr>
          </a:p>
          <a:p>
            <a:pPr>
              <a:lnSpc>
                <a:spcPts val="2000"/>
              </a:lnSpc>
            </a:pPr>
            <a:r>
              <a:rPr lang="zh-CN" altLang="en-US" sz="2000" kern="100" dirty="0">
                <a:latin typeface="+mn-ea"/>
              </a:rPr>
              <a:t> </a:t>
            </a:r>
            <a:r>
              <a:rPr lang="zh-CN" altLang="en-US" sz="2000" kern="100" dirty="0" smtClean="0">
                <a:latin typeface="+mn-ea"/>
              </a:rPr>
              <a:t>                                                                 年    </a:t>
            </a:r>
            <a:r>
              <a:rPr lang="zh-CN" altLang="en-US" sz="2000" kern="100" dirty="0">
                <a:latin typeface="+mn-ea"/>
              </a:rPr>
              <a:t>月 </a:t>
            </a:r>
            <a:r>
              <a:rPr lang="zh-CN" altLang="en-US" sz="2000" kern="100" dirty="0" smtClean="0">
                <a:latin typeface="+mn-ea"/>
              </a:rPr>
              <a:t>   </a:t>
            </a:r>
            <a:r>
              <a:rPr lang="zh-CN" altLang="en-US" sz="2000" kern="100" dirty="0">
                <a:latin typeface="+mn-ea"/>
              </a:rPr>
              <a:t>日</a:t>
            </a:r>
            <a:endParaRPr lang="en-US" altLang="zh-CN" sz="2000" kern="100" dirty="0" smtClean="0">
              <a:latin typeface="+mn-ea"/>
            </a:endParaRPr>
          </a:p>
          <a:p>
            <a:pPr>
              <a:lnSpc>
                <a:spcPts val="2000"/>
              </a:lnSpc>
            </a:pPr>
            <a:r>
              <a:rPr lang="zh-CN" altLang="en-US" sz="2000" kern="100" dirty="0">
                <a:latin typeface="+mn-ea"/>
              </a:rPr>
              <a:t>预验收意见：</a:t>
            </a:r>
            <a:endParaRPr lang="en-US" altLang="zh-CN" sz="2000" kern="100" dirty="0" smtClean="0">
              <a:latin typeface="+mn-ea"/>
            </a:endParaRPr>
          </a:p>
          <a:p>
            <a:pPr>
              <a:lnSpc>
                <a:spcPts val="2000"/>
              </a:lnSpc>
            </a:pPr>
            <a:endParaRPr lang="en-US" altLang="zh-CN" sz="2000" kern="100" dirty="0" smtClean="0">
              <a:latin typeface="+mn-ea"/>
            </a:endParaRPr>
          </a:p>
          <a:p>
            <a:pPr>
              <a:lnSpc>
                <a:spcPts val="2000"/>
              </a:lnSpc>
            </a:pPr>
            <a:endParaRPr lang="en-US" altLang="zh-CN" sz="2000" kern="100" dirty="0">
              <a:latin typeface="+mn-ea"/>
            </a:endParaRPr>
          </a:p>
          <a:p>
            <a:pPr>
              <a:lnSpc>
                <a:spcPts val="2000"/>
              </a:lnSpc>
            </a:pPr>
            <a:endParaRPr lang="en-US" altLang="zh-CN" sz="2000" kern="100" dirty="0" smtClean="0">
              <a:latin typeface="+mn-ea"/>
            </a:endParaRPr>
          </a:p>
          <a:p>
            <a:pPr>
              <a:lnSpc>
                <a:spcPts val="2000"/>
              </a:lnSpc>
            </a:pPr>
            <a:endParaRPr lang="en-US" altLang="zh-CN" sz="2000" kern="100" dirty="0" smtClean="0">
              <a:latin typeface="+mn-ea"/>
            </a:endParaRPr>
          </a:p>
          <a:p>
            <a:pPr>
              <a:lnSpc>
                <a:spcPts val="2000"/>
              </a:lnSpc>
            </a:pPr>
            <a:r>
              <a:rPr lang="zh-CN" altLang="en-US" sz="2000" kern="100" dirty="0" smtClean="0">
                <a:latin typeface="+mn-ea"/>
              </a:rPr>
              <a:t>                                                项目</a:t>
            </a:r>
            <a:r>
              <a:rPr lang="zh-CN" altLang="en-US" sz="2000" kern="100" dirty="0">
                <a:latin typeface="+mn-ea"/>
              </a:rPr>
              <a:t>监理机构（</a:t>
            </a:r>
            <a:r>
              <a:rPr lang="zh-CN" altLang="en-US" sz="2000" kern="100" dirty="0" smtClean="0">
                <a:latin typeface="+mn-ea"/>
              </a:rPr>
              <a:t>盖章）</a:t>
            </a:r>
            <a:endParaRPr lang="en-US" altLang="zh-CN" sz="2000" kern="100" dirty="0" smtClean="0">
              <a:latin typeface="+mn-ea"/>
            </a:endParaRPr>
          </a:p>
          <a:p>
            <a:pPr>
              <a:lnSpc>
                <a:spcPts val="2000"/>
              </a:lnSpc>
              <a:spcAft>
                <a:spcPts val="0"/>
              </a:spcAft>
            </a:pPr>
            <a:r>
              <a:rPr lang="zh-CN" altLang="en-US" sz="2000" dirty="0" smtClean="0"/>
              <a:t>                                                                            总监理工程师</a:t>
            </a:r>
            <a:r>
              <a:rPr lang="zh-CN" altLang="en-US" sz="2000" dirty="0"/>
              <a:t>（签字、加盖执业印章）</a:t>
            </a:r>
            <a:r>
              <a:rPr lang="zh-CN" altLang="en-US" sz="2000" kern="100" dirty="0" smtClean="0">
                <a:latin typeface="+mn-ea"/>
              </a:rPr>
              <a:t>                                                                                      </a:t>
            </a:r>
            <a:endParaRPr lang="en-US" altLang="zh-CN" sz="2000" kern="100" dirty="0" smtClean="0">
              <a:latin typeface="+mn-ea"/>
            </a:endParaRPr>
          </a:p>
          <a:p>
            <a:pPr>
              <a:lnSpc>
                <a:spcPts val="2000"/>
              </a:lnSpc>
              <a:spcAft>
                <a:spcPts val="0"/>
              </a:spcAft>
            </a:pPr>
            <a:r>
              <a:rPr lang="zh-CN" altLang="en-US" sz="2000" kern="100" dirty="0" smtClean="0">
                <a:latin typeface="+mn-ea"/>
              </a:rPr>
              <a:t>                                                                  年    月    日</a:t>
            </a:r>
            <a:endParaRPr lang="en-US" altLang="zh-CN" sz="2000" dirty="0" smtClean="0"/>
          </a:p>
        </p:txBody>
      </p:sp>
      <p:sp>
        <p:nvSpPr>
          <p:cNvPr id="18" name="文本框 17"/>
          <p:cNvSpPr txBox="1"/>
          <p:nvPr/>
        </p:nvSpPr>
        <p:spPr>
          <a:xfrm>
            <a:off x="703586" y="6087919"/>
            <a:ext cx="8285037" cy="369332"/>
          </a:xfrm>
          <a:prstGeom prst="rect">
            <a:avLst/>
          </a:prstGeom>
          <a:noFill/>
        </p:spPr>
        <p:txBody>
          <a:bodyPr wrap="square" rtlCol="0">
            <a:spAutoFit/>
          </a:bodyPr>
          <a:lstStyle/>
          <a:p>
            <a:r>
              <a:rPr lang="zh-CN" altLang="en-US" dirty="0" smtClean="0">
                <a:latin typeface="宋体" panose="02010600030101010101" pitchFamily="2" charset="-122"/>
                <a:cs typeface="Times New Roman" panose="02020603050405020304" pitchFamily="18" charset="0"/>
              </a:rPr>
              <a:t>注：</a:t>
            </a:r>
            <a:r>
              <a:rPr lang="zh-CN" altLang="zh-CN" dirty="0"/>
              <a:t>本表一式三份，项目监理机构、建设单位、施工单位各一份</a:t>
            </a:r>
          </a:p>
        </p:txBody>
      </p:sp>
      <p:sp>
        <p:nvSpPr>
          <p:cNvPr id="22" name="文本框 21"/>
          <p:cNvSpPr txBox="1"/>
          <p:nvPr/>
        </p:nvSpPr>
        <p:spPr>
          <a:xfrm>
            <a:off x="777909" y="730913"/>
            <a:ext cx="1665033" cy="430887"/>
          </a:xfrm>
          <a:prstGeom prst="rect">
            <a:avLst/>
          </a:prstGeom>
          <a:noFill/>
        </p:spPr>
        <p:txBody>
          <a:bodyPr wrap="square" rtlCol="0">
            <a:spAutoFit/>
          </a:bodyPr>
          <a:lstStyle/>
          <a:p>
            <a:r>
              <a:rPr lang="zh-CN" altLang="en-US" sz="2200" b="1" dirty="0" smtClean="0">
                <a:latin typeface="宋体" panose="02010600030101010101" pitchFamily="2" charset="-122"/>
                <a:cs typeface="Times New Roman" panose="02020603050405020304" pitchFamily="18" charset="0"/>
              </a:rPr>
              <a:t>工程名称：</a:t>
            </a:r>
            <a:endParaRPr lang="zh-CN" altLang="en-US" sz="2200" dirty="0"/>
          </a:p>
        </p:txBody>
      </p:sp>
      <p:sp>
        <p:nvSpPr>
          <p:cNvPr id="23" name="文本框 22"/>
          <p:cNvSpPr txBox="1"/>
          <p:nvPr/>
        </p:nvSpPr>
        <p:spPr>
          <a:xfrm>
            <a:off x="8500717" y="725031"/>
            <a:ext cx="921221" cy="430887"/>
          </a:xfrm>
          <a:prstGeom prst="rect">
            <a:avLst/>
          </a:prstGeom>
          <a:noFill/>
        </p:spPr>
        <p:txBody>
          <a:bodyPr wrap="square" rtlCol="0">
            <a:spAutoFit/>
          </a:bodyPr>
          <a:lstStyle/>
          <a:p>
            <a:r>
              <a:rPr lang="zh-CN" altLang="en-US" sz="2200" b="1" dirty="0" smtClean="0">
                <a:latin typeface="宋体" panose="02010600030101010101" pitchFamily="2" charset="-122"/>
                <a:cs typeface="Times New Roman" panose="02020603050405020304" pitchFamily="18" charset="0"/>
              </a:rPr>
              <a:t>编号：</a:t>
            </a:r>
            <a:endParaRPr lang="zh-CN" altLang="en-US" sz="2200" dirty="0"/>
          </a:p>
        </p:txBody>
      </p:sp>
      <p:sp>
        <p:nvSpPr>
          <p:cNvPr id="24" name="文本框 23"/>
          <p:cNvSpPr txBox="1"/>
          <p:nvPr/>
        </p:nvSpPr>
        <p:spPr>
          <a:xfrm>
            <a:off x="4298060" y="415686"/>
            <a:ext cx="3586501" cy="461665"/>
          </a:xfrm>
          <a:prstGeom prst="rect">
            <a:avLst/>
          </a:prstGeom>
          <a:noFill/>
        </p:spPr>
        <p:txBody>
          <a:bodyPr wrap="square" rtlCol="0">
            <a:spAutoFit/>
          </a:bodyPr>
          <a:lstStyle/>
          <a:p>
            <a:r>
              <a:rPr lang="zh-CN" altLang="zh-CN" sz="2400" b="1" dirty="0"/>
              <a:t>单位工程竣工验收报审表</a:t>
            </a:r>
            <a:endParaRPr lang="zh-CN" altLang="zh-CN" sz="2400" dirty="0"/>
          </a:p>
        </p:txBody>
      </p:sp>
      <p:sp>
        <p:nvSpPr>
          <p:cNvPr id="25" name="文本框 24"/>
          <p:cNvSpPr txBox="1"/>
          <p:nvPr/>
        </p:nvSpPr>
        <p:spPr>
          <a:xfrm>
            <a:off x="759655" y="49975"/>
            <a:ext cx="4130999" cy="400110"/>
          </a:xfrm>
          <a:prstGeom prst="rect">
            <a:avLst/>
          </a:prstGeom>
          <a:noFill/>
        </p:spPr>
        <p:txBody>
          <a:bodyPr wrap="square" rtlCol="0">
            <a:spAutoFit/>
          </a:bodyPr>
          <a:lstStyle/>
          <a:p>
            <a:r>
              <a:rPr lang="zh-CN" altLang="en-US" sz="2000" dirty="0" smtClean="0">
                <a:latin typeface="+mn-ea"/>
                <a:hlinkClick r:id="rId2" action="ppaction://hlinksldjump"/>
              </a:rPr>
              <a:t>表</a:t>
            </a:r>
            <a:r>
              <a:rPr lang="en-US" altLang="zh-CN" sz="2000" dirty="0" smtClean="0">
                <a:latin typeface="+mn-ea"/>
                <a:hlinkClick r:id="rId2" action="ppaction://hlinksldjump"/>
              </a:rPr>
              <a:t>B.0.10 </a:t>
            </a:r>
            <a:r>
              <a:rPr lang="zh-CN" altLang="en-US" sz="2000" dirty="0" smtClean="0">
                <a:latin typeface="+mn-ea"/>
                <a:hlinkClick r:id="rId2" action="ppaction://hlinksldjump"/>
              </a:rPr>
              <a:t>单位工程竣工验收报审表</a:t>
            </a:r>
            <a:endParaRPr lang="zh-CN" altLang="en-US" sz="2000" dirty="0">
              <a:latin typeface="+mn-ea"/>
            </a:endParaRPr>
          </a:p>
        </p:txBody>
      </p:sp>
      <p:cxnSp>
        <p:nvCxnSpPr>
          <p:cNvPr id="3" name="直接连接符 2"/>
          <p:cNvCxnSpPr/>
          <p:nvPr/>
        </p:nvCxnSpPr>
        <p:spPr>
          <a:xfrm flipV="1">
            <a:off x="1171128" y="1331156"/>
            <a:ext cx="3953021" cy="140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1771836" y="1030573"/>
            <a:ext cx="1249060" cy="369332"/>
          </a:xfrm>
          <a:prstGeom prst="rect">
            <a:avLst/>
          </a:prstGeom>
          <a:noFill/>
        </p:spPr>
        <p:txBody>
          <a:bodyPr wrap="none" rtlCol="0">
            <a:spAutoFit/>
          </a:bodyPr>
          <a:lstStyle/>
          <a:p>
            <a:r>
              <a:rPr lang="en-US" altLang="zh-CN" dirty="0" smtClean="0"/>
              <a:t>(</a:t>
            </a:r>
            <a:r>
              <a:rPr lang="zh-CN" altLang="en-US" dirty="0" smtClean="0"/>
              <a:t>监理单位</a:t>
            </a:r>
            <a:r>
              <a:rPr lang="en-US" altLang="zh-CN" dirty="0" smtClean="0"/>
              <a:t>)</a:t>
            </a:r>
            <a:endParaRPr lang="zh-CN" altLang="en-US" dirty="0"/>
          </a:p>
        </p:txBody>
      </p:sp>
      <p:cxnSp>
        <p:nvCxnSpPr>
          <p:cNvPr id="19" name="直接连接符 18"/>
          <p:cNvCxnSpPr/>
          <p:nvPr/>
        </p:nvCxnSpPr>
        <p:spPr>
          <a:xfrm>
            <a:off x="9421938" y="5573302"/>
            <a:ext cx="178785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759656" y="3842572"/>
            <a:ext cx="10681148" cy="4115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9321419" y="3540020"/>
            <a:ext cx="16786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折角形 20"/>
          <p:cNvSpPr/>
          <p:nvPr/>
        </p:nvSpPr>
        <p:spPr>
          <a:xfrm>
            <a:off x="1771836" y="2119154"/>
            <a:ext cx="4245999" cy="1515171"/>
          </a:xfrm>
          <a:prstGeom prst="foldedCorner">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endParaRPr lang="en-US" altLang="zh-CN" sz="2400" dirty="0" smtClean="0">
              <a:solidFill>
                <a:srgbClr val="002060"/>
              </a:solidFill>
            </a:endParaRPr>
          </a:p>
          <a:p>
            <a:pPr>
              <a:lnSpc>
                <a:spcPct val="150000"/>
              </a:lnSpc>
            </a:pPr>
            <a:r>
              <a:rPr lang="en-US" altLang="zh-CN" sz="2400" dirty="0" smtClean="0">
                <a:solidFill>
                  <a:srgbClr val="002060"/>
                </a:solidFill>
              </a:rPr>
              <a:t>1</a:t>
            </a:r>
            <a:r>
              <a:rPr lang="en-US" altLang="zh-CN" sz="2400" dirty="0">
                <a:solidFill>
                  <a:srgbClr val="002060"/>
                </a:solidFill>
              </a:rPr>
              <a:t>.</a:t>
            </a:r>
            <a:r>
              <a:rPr lang="zh-CN" altLang="zh-CN" sz="2400" dirty="0">
                <a:solidFill>
                  <a:srgbClr val="002060"/>
                </a:solidFill>
              </a:rPr>
              <a:t>工程质量验收报告：</a:t>
            </a:r>
          </a:p>
          <a:p>
            <a:pPr>
              <a:lnSpc>
                <a:spcPct val="150000"/>
              </a:lnSpc>
            </a:pPr>
            <a:r>
              <a:rPr lang="en-US" altLang="zh-CN" sz="2400" dirty="0" smtClean="0">
                <a:solidFill>
                  <a:srgbClr val="002060"/>
                </a:solidFill>
              </a:rPr>
              <a:t>2</a:t>
            </a:r>
            <a:r>
              <a:rPr lang="en-US" altLang="zh-CN" sz="2400" dirty="0">
                <a:solidFill>
                  <a:srgbClr val="002060"/>
                </a:solidFill>
              </a:rPr>
              <a:t>.</a:t>
            </a:r>
            <a:r>
              <a:rPr lang="zh-CN" altLang="zh-CN" sz="2400" dirty="0">
                <a:solidFill>
                  <a:srgbClr val="002060"/>
                </a:solidFill>
              </a:rPr>
              <a:t>工程功能检验资料：</a:t>
            </a:r>
          </a:p>
          <a:p>
            <a:endParaRPr lang="en-US" altLang="zh-CN" sz="2400" kern="100" dirty="0">
              <a:latin typeface="+mn-ea"/>
            </a:endParaRPr>
          </a:p>
        </p:txBody>
      </p:sp>
      <p:sp>
        <p:nvSpPr>
          <p:cNvPr id="17" name="圆角矩形标注 16"/>
          <p:cNvSpPr/>
          <p:nvPr/>
        </p:nvSpPr>
        <p:spPr>
          <a:xfrm>
            <a:off x="4521866" y="1657087"/>
            <a:ext cx="6725389" cy="867565"/>
          </a:xfrm>
          <a:prstGeom prst="wedgeRoundRectCallout">
            <a:avLst>
              <a:gd name="adj1" fmla="val -55228"/>
              <a:gd name="adj2" fmla="val 27417"/>
              <a:gd name="adj3" fmla="val 16667"/>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16200000" scaled="1"/>
            <a:tileRect/>
          </a:gradFill>
          <a:ln>
            <a:solidFill>
              <a:schemeClr val="accent1">
                <a:lumMod val="40000"/>
                <a:lumOff val="6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r>
              <a:rPr lang="zh-CN" altLang="zh-CN" dirty="0">
                <a:solidFill>
                  <a:schemeClr val="accent6">
                    <a:lumMod val="50000"/>
                  </a:schemeClr>
                </a:solidFill>
              </a:rPr>
              <a:t>质量验收</a:t>
            </a:r>
            <a:r>
              <a:rPr lang="zh-CN" altLang="zh-CN" dirty="0" smtClean="0">
                <a:solidFill>
                  <a:schemeClr val="accent6">
                    <a:lumMod val="50000"/>
                  </a:schemeClr>
                </a:solidFill>
              </a:rPr>
              <a:t>资料</a:t>
            </a:r>
            <a:r>
              <a:rPr lang="zh-CN" altLang="en-US" dirty="0" smtClean="0">
                <a:solidFill>
                  <a:schemeClr val="accent6">
                    <a:lumMod val="50000"/>
                  </a:schemeClr>
                </a:solidFill>
              </a:rPr>
              <a:t>指</a:t>
            </a:r>
            <a:r>
              <a:rPr lang="zh-CN" altLang="zh-CN" dirty="0" smtClean="0">
                <a:solidFill>
                  <a:schemeClr val="accent6">
                    <a:lumMod val="50000"/>
                  </a:schemeClr>
                </a:solidFill>
              </a:rPr>
              <a:t>能够</a:t>
            </a:r>
            <a:r>
              <a:rPr lang="zh-CN" altLang="zh-CN" dirty="0">
                <a:solidFill>
                  <a:schemeClr val="accent6">
                    <a:lumMod val="50000"/>
                  </a:schemeClr>
                </a:solidFill>
              </a:rPr>
              <a:t>证明工程按合同约定完成并符合竣工验收要求的全部</a:t>
            </a:r>
            <a:r>
              <a:rPr lang="zh-CN" altLang="zh-CN" dirty="0" smtClean="0">
                <a:solidFill>
                  <a:schemeClr val="accent6">
                    <a:lumMod val="50000"/>
                  </a:schemeClr>
                </a:solidFill>
              </a:rPr>
              <a:t>资料</a:t>
            </a:r>
            <a:r>
              <a:rPr lang="zh-CN" altLang="en-US" dirty="0">
                <a:solidFill>
                  <a:schemeClr val="accent6">
                    <a:lumMod val="50000"/>
                  </a:schemeClr>
                </a:solidFill>
              </a:rPr>
              <a:t>。</a:t>
            </a:r>
            <a:r>
              <a:rPr lang="zh-CN" altLang="en-US" dirty="0" smtClean="0">
                <a:solidFill>
                  <a:schemeClr val="accent6">
                    <a:lumMod val="50000"/>
                  </a:schemeClr>
                </a:solidFill>
              </a:rPr>
              <a:t>如：</a:t>
            </a:r>
            <a:r>
              <a:rPr lang="zh-CN" altLang="zh-CN" dirty="0" smtClean="0">
                <a:solidFill>
                  <a:schemeClr val="accent6">
                    <a:lumMod val="50000"/>
                  </a:schemeClr>
                </a:solidFill>
              </a:rPr>
              <a:t>工程</a:t>
            </a:r>
            <a:r>
              <a:rPr lang="zh-CN" altLang="zh-CN" dirty="0">
                <a:solidFill>
                  <a:schemeClr val="accent6">
                    <a:lumMod val="50000"/>
                  </a:schemeClr>
                </a:solidFill>
              </a:rPr>
              <a:t>竣工报告。</a:t>
            </a:r>
            <a:endParaRPr lang="zh-CN" altLang="en-US" dirty="0">
              <a:solidFill>
                <a:schemeClr val="accent6">
                  <a:lumMod val="50000"/>
                </a:schemeClr>
              </a:solidFill>
            </a:endParaRPr>
          </a:p>
        </p:txBody>
      </p:sp>
      <p:sp>
        <p:nvSpPr>
          <p:cNvPr id="20" name="圆角矩形标注 19"/>
          <p:cNvSpPr/>
          <p:nvPr/>
        </p:nvSpPr>
        <p:spPr>
          <a:xfrm>
            <a:off x="4521866" y="3312778"/>
            <a:ext cx="6725389" cy="1702567"/>
          </a:xfrm>
          <a:prstGeom prst="wedgeRoundRectCallout">
            <a:avLst>
              <a:gd name="adj1" fmla="val -61113"/>
              <a:gd name="adj2" fmla="val -45073"/>
              <a:gd name="adj3" fmla="val 16667"/>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16200000" scaled="1"/>
            <a:tileRect/>
          </a:gradFill>
          <a:ln>
            <a:solidFill>
              <a:schemeClr val="accent1">
                <a:lumMod val="40000"/>
                <a:lumOff val="60000"/>
              </a:schemeClr>
            </a:solidFill>
          </a:ln>
        </p:spPr>
        <p:style>
          <a:lnRef idx="2">
            <a:schemeClr val="dk1"/>
          </a:lnRef>
          <a:fillRef idx="1">
            <a:schemeClr val="lt1"/>
          </a:fillRef>
          <a:effectRef idx="0">
            <a:schemeClr val="dk1"/>
          </a:effectRef>
          <a:fontRef idx="minor">
            <a:schemeClr val="dk1"/>
          </a:fontRef>
        </p:style>
        <p:txBody>
          <a:bodyPr rtlCol="0" anchor="ctr"/>
          <a:lstStyle/>
          <a:p>
            <a:endParaRPr lang="en-US" altLang="zh-CN" dirty="0" smtClean="0">
              <a:solidFill>
                <a:schemeClr val="tx1"/>
              </a:solidFill>
            </a:endParaRPr>
          </a:p>
          <a:p>
            <a:r>
              <a:rPr lang="zh-CN" altLang="en-US" dirty="0" smtClean="0">
                <a:solidFill>
                  <a:schemeClr val="accent6">
                    <a:lumMod val="50000"/>
                  </a:schemeClr>
                </a:solidFill>
              </a:rPr>
              <a:t>（</a:t>
            </a:r>
            <a:r>
              <a:rPr lang="en-US" altLang="zh-CN" dirty="0" smtClean="0">
                <a:solidFill>
                  <a:schemeClr val="accent6">
                    <a:lumMod val="50000"/>
                  </a:schemeClr>
                </a:solidFill>
              </a:rPr>
              <a:t>1</a:t>
            </a:r>
            <a:r>
              <a:rPr lang="zh-CN" altLang="en-US" dirty="0" smtClean="0">
                <a:solidFill>
                  <a:schemeClr val="accent6">
                    <a:lumMod val="50000"/>
                  </a:schemeClr>
                </a:solidFill>
              </a:rPr>
              <a:t>）</a:t>
            </a:r>
            <a:r>
              <a:rPr lang="zh-CN" altLang="zh-CN" dirty="0" smtClean="0">
                <a:solidFill>
                  <a:schemeClr val="accent6">
                    <a:lumMod val="50000"/>
                  </a:schemeClr>
                </a:solidFill>
              </a:rPr>
              <a:t>单位</a:t>
            </a:r>
            <a:r>
              <a:rPr lang="zh-CN" altLang="zh-CN" dirty="0">
                <a:solidFill>
                  <a:schemeClr val="accent6">
                    <a:lumMod val="50000"/>
                  </a:schemeClr>
                </a:solidFill>
              </a:rPr>
              <a:t>（子单位）工程质量验收记录；</a:t>
            </a:r>
          </a:p>
          <a:p>
            <a:r>
              <a:rPr lang="zh-CN" altLang="en-US" dirty="0" smtClean="0">
                <a:solidFill>
                  <a:schemeClr val="accent6">
                    <a:lumMod val="50000"/>
                  </a:schemeClr>
                </a:solidFill>
              </a:rPr>
              <a:t>（</a:t>
            </a:r>
            <a:r>
              <a:rPr lang="en-US" altLang="zh-CN" dirty="0" smtClean="0">
                <a:solidFill>
                  <a:schemeClr val="accent6">
                    <a:lumMod val="50000"/>
                  </a:schemeClr>
                </a:solidFill>
              </a:rPr>
              <a:t>2</a:t>
            </a:r>
            <a:r>
              <a:rPr lang="zh-CN" altLang="en-US" dirty="0" smtClean="0">
                <a:solidFill>
                  <a:schemeClr val="accent6">
                    <a:lumMod val="50000"/>
                  </a:schemeClr>
                </a:solidFill>
              </a:rPr>
              <a:t>）</a:t>
            </a:r>
            <a:r>
              <a:rPr lang="zh-CN" altLang="zh-CN" dirty="0" smtClean="0">
                <a:solidFill>
                  <a:schemeClr val="accent6">
                    <a:lumMod val="50000"/>
                  </a:schemeClr>
                </a:solidFill>
              </a:rPr>
              <a:t>单位</a:t>
            </a:r>
            <a:r>
              <a:rPr lang="zh-CN" altLang="zh-CN" dirty="0">
                <a:solidFill>
                  <a:schemeClr val="accent6">
                    <a:lumMod val="50000"/>
                  </a:schemeClr>
                </a:solidFill>
              </a:rPr>
              <a:t>（子单位）工程质量资料核查记录；</a:t>
            </a:r>
          </a:p>
          <a:p>
            <a:r>
              <a:rPr lang="zh-CN" altLang="en-US" dirty="0" smtClean="0">
                <a:solidFill>
                  <a:schemeClr val="accent6">
                    <a:lumMod val="50000"/>
                  </a:schemeClr>
                </a:solidFill>
              </a:rPr>
              <a:t>（</a:t>
            </a:r>
            <a:r>
              <a:rPr lang="en-US" altLang="zh-CN" dirty="0" smtClean="0">
                <a:solidFill>
                  <a:schemeClr val="accent6">
                    <a:lumMod val="50000"/>
                  </a:schemeClr>
                </a:solidFill>
              </a:rPr>
              <a:t>3</a:t>
            </a:r>
            <a:r>
              <a:rPr lang="zh-CN" altLang="en-US" dirty="0" smtClean="0">
                <a:solidFill>
                  <a:schemeClr val="accent6">
                    <a:lumMod val="50000"/>
                  </a:schemeClr>
                </a:solidFill>
              </a:rPr>
              <a:t>）</a:t>
            </a:r>
            <a:r>
              <a:rPr lang="zh-CN" altLang="zh-CN" dirty="0" smtClean="0">
                <a:solidFill>
                  <a:schemeClr val="accent6">
                    <a:lumMod val="50000"/>
                  </a:schemeClr>
                </a:solidFill>
              </a:rPr>
              <a:t>单位</a:t>
            </a:r>
            <a:r>
              <a:rPr lang="zh-CN" altLang="zh-CN" dirty="0">
                <a:solidFill>
                  <a:schemeClr val="accent6">
                    <a:lumMod val="50000"/>
                  </a:schemeClr>
                </a:solidFill>
              </a:rPr>
              <a:t>（子单位）工程安全和功能检验资料核查及</a:t>
            </a:r>
            <a:r>
              <a:rPr lang="zh-CN" altLang="zh-CN" dirty="0" smtClean="0">
                <a:solidFill>
                  <a:schemeClr val="accent6">
                    <a:lumMod val="50000"/>
                  </a:schemeClr>
                </a:solidFill>
              </a:rPr>
              <a:t>主要功能</a:t>
            </a:r>
            <a:r>
              <a:rPr lang="zh-CN" altLang="zh-CN" dirty="0">
                <a:solidFill>
                  <a:schemeClr val="accent6">
                    <a:lumMod val="50000"/>
                  </a:schemeClr>
                </a:solidFill>
              </a:rPr>
              <a:t>抽查记录；</a:t>
            </a:r>
          </a:p>
          <a:p>
            <a:r>
              <a:rPr lang="zh-CN" altLang="en-US" dirty="0" smtClean="0">
                <a:solidFill>
                  <a:schemeClr val="accent6">
                    <a:lumMod val="50000"/>
                  </a:schemeClr>
                </a:solidFill>
              </a:rPr>
              <a:t>（</a:t>
            </a:r>
            <a:r>
              <a:rPr lang="en-US" altLang="zh-CN" dirty="0" smtClean="0">
                <a:solidFill>
                  <a:schemeClr val="accent6">
                    <a:lumMod val="50000"/>
                  </a:schemeClr>
                </a:solidFill>
              </a:rPr>
              <a:t>4</a:t>
            </a:r>
            <a:r>
              <a:rPr lang="zh-CN" altLang="en-US" dirty="0" smtClean="0">
                <a:solidFill>
                  <a:schemeClr val="accent6">
                    <a:lumMod val="50000"/>
                  </a:schemeClr>
                </a:solidFill>
              </a:rPr>
              <a:t>）</a:t>
            </a:r>
            <a:r>
              <a:rPr lang="zh-CN" altLang="zh-CN" dirty="0" smtClean="0">
                <a:solidFill>
                  <a:schemeClr val="accent6">
                    <a:lumMod val="50000"/>
                  </a:schemeClr>
                </a:solidFill>
              </a:rPr>
              <a:t>单位</a:t>
            </a:r>
            <a:r>
              <a:rPr lang="zh-CN" altLang="zh-CN" dirty="0">
                <a:solidFill>
                  <a:schemeClr val="accent6">
                    <a:lumMod val="50000"/>
                  </a:schemeClr>
                </a:solidFill>
              </a:rPr>
              <a:t>（子单位）工程观感质量检查记录。</a:t>
            </a:r>
          </a:p>
          <a:p>
            <a:pPr algn="ctr"/>
            <a:endParaRPr lang="zh-CN" altLang="en-US" dirty="0">
              <a:solidFill>
                <a:schemeClr val="tx1"/>
              </a:solidFill>
            </a:endParaRPr>
          </a:p>
        </p:txBody>
      </p:sp>
    </p:spTree>
    <p:extLst>
      <p:ext uri="{BB962C8B-B14F-4D97-AF65-F5344CB8AC3E}">
        <p14:creationId xmlns:p14="http://schemas.microsoft.com/office/powerpoint/2010/main" val="41666082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21"/>
                                        </p:tgtEl>
                                        <p:attrNameLst>
                                          <p:attrName>style.visibility</p:attrName>
                                        </p:attrNameLst>
                                      </p:cBhvr>
                                      <p:to>
                                        <p:strVal val="visible"/>
                                      </p:to>
                                    </p:set>
                                    <p:anim calcmode="lin" valueType="num">
                                      <p:cBhvr>
                                        <p:cTn id="14" dur="900" fill="hold"/>
                                        <p:tgtEl>
                                          <p:spTgt spid="21"/>
                                        </p:tgtEl>
                                        <p:attrNameLst>
                                          <p:attrName>ppt_w</p:attrName>
                                        </p:attrNameLst>
                                      </p:cBhvr>
                                      <p:tavLst>
                                        <p:tav tm="0">
                                          <p:val>
                                            <p:fltVal val="0"/>
                                          </p:val>
                                        </p:tav>
                                        <p:tav tm="100000">
                                          <p:val>
                                            <p:strVal val="#ppt_w"/>
                                          </p:val>
                                        </p:tav>
                                      </p:tavLst>
                                    </p:anim>
                                    <p:anim calcmode="lin" valueType="num">
                                      <p:cBhvr>
                                        <p:cTn id="15" dur="900" fill="hold"/>
                                        <p:tgtEl>
                                          <p:spTgt spid="21"/>
                                        </p:tgtEl>
                                        <p:attrNameLst>
                                          <p:attrName>ppt_h</p:attrName>
                                        </p:attrNameLst>
                                      </p:cBhvr>
                                      <p:tavLst>
                                        <p:tav tm="0">
                                          <p:val>
                                            <p:fltVal val="0"/>
                                          </p:val>
                                        </p:tav>
                                        <p:tav tm="100000">
                                          <p:val>
                                            <p:strVal val="#ppt_h"/>
                                          </p:val>
                                        </p:tav>
                                      </p:tavLst>
                                    </p:anim>
                                    <p:animEffect transition="in" filter="fade">
                                      <p:cBhvr>
                                        <p:cTn id="16" dur="900"/>
                                        <p:tgtEl>
                                          <p:spTgt spid="21"/>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1000"/>
                                        <p:tgtEl>
                                          <p:spTgt spid="17"/>
                                        </p:tgtEl>
                                      </p:cBhvr>
                                    </p:animEffect>
                                    <p:anim calcmode="lin" valueType="num">
                                      <p:cBhvr>
                                        <p:cTn id="22" dur="1000" fill="hold"/>
                                        <p:tgtEl>
                                          <p:spTgt spid="17"/>
                                        </p:tgtEl>
                                        <p:attrNameLst>
                                          <p:attrName>ppt_x</p:attrName>
                                        </p:attrNameLst>
                                      </p:cBhvr>
                                      <p:tavLst>
                                        <p:tav tm="0">
                                          <p:val>
                                            <p:strVal val="#ppt_x"/>
                                          </p:val>
                                        </p:tav>
                                        <p:tav tm="100000">
                                          <p:val>
                                            <p:strVal val="#ppt_x"/>
                                          </p:val>
                                        </p:tav>
                                      </p:tavLst>
                                    </p:anim>
                                    <p:anim calcmode="lin" valueType="num">
                                      <p:cBhvr>
                                        <p:cTn id="23"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xit" presetSubtype="4" fill="hold" grpId="1" nodeType="clickEffect">
                                  <p:stCondLst>
                                    <p:cond delay="0"/>
                                  </p:stCondLst>
                                  <p:childTnLst>
                                    <p:animEffect transition="out" filter="wipe(down)">
                                      <p:cBhvr>
                                        <p:cTn id="27" dur="500"/>
                                        <p:tgtEl>
                                          <p:spTgt spid="17"/>
                                        </p:tgtEl>
                                      </p:cBhvr>
                                    </p:animEffect>
                                    <p:set>
                                      <p:cBhvr>
                                        <p:cTn id="28" dur="1" fill="hold">
                                          <p:stCondLst>
                                            <p:cond delay="499"/>
                                          </p:stCondLst>
                                        </p:cTn>
                                        <p:tgtEl>
                                          <p:spTgt spid="17"/>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1000"/>
                                        <p:tgtEl>
                                          <p:spTgt spid="20"/>
                                        </p:tgtEl>
                                      </p:cBhvr>
                                    </p:animEffect>
                                    <p:anim calcmode="lin" valueType="num">
                                      <p:cBhvr>
                                        <p:cTn id="34" dur="1000" fill="hold"/>
                                        <p:tgtEl>
                                          <p:spTgt spid="20"/>
                                        </p:tgtEl>
                                        <p:attrNameLst>
                                          <p:attrName>ppt_x</p:attrName>
                                        </p:attrNameLst>
                                      </p:cBhvr>
                                      <p:tavLst>
                                        <p:tav tm="0">
                                          <p:val>
                                            <p:strVal val="#ppt_x"/>
                                          </p:val>
                                        </p:tav>
                                        <p:tav tm="100000">
                                          <p:val>
                                            <p:strVal val="#ppt_x"/>
                                          </p:val>
                                        </p:tav>
                                      </p:tavLst>
                                    </p:anim>
                                    <p:anim calcmode="lin" valueType="num">
                                      <p:cBhvr>
                                        <p:cTn id="35"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1" nodeType="clickEffect">
                                  <p:stCondLst>
                                    <p:cond delay="0"/>
                                  </p:stCondLst>
                                  <p:childTnLst>
                                    <p:animEffect transition="out" filter="wipe(down)">
                                      <p:cBhvr>
                                        <p:cTn id="39" dur="500"/>
                                        <p:tgtEl>
                                          <p:spTgt spid="20"/>
                                        </p:tgtEl>
                                      </p:cBhvr>
                                    </p:animEffect>
                                    <p:set>
                                      <p:cBhvr>
                                        <p:cTn id="40" dur="1" fill="hold">
                                          <p:stCondLst>
                                            <p:cond delay="499"/>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1" grpId="0" animBg="1"/>
      <p:bldP spid="17" grpId="0" animBg="1"/>
      <p:bldP spid="17" grpId="1" animBg="1"/>
      <p:bldP spid="20" grpId="0" animBg="1"/>
      <p:bldP spid="20"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759656" y="928189"/>
            <a:ext cx="10663310" cy="5119350"/>
          </a:xfrm>
          <a:prstGeom prst="rect">
            <a:avLst/>
          </a:prstGeom>
          <a:noFill/>
          <a:ln>
            <a:solidFill>
              <a:schemeClr val="tx1"/>
            </a:solidFill>
          </a:ln>
        </p:spPr>
        <p:txBody>
          <a:bodyPr wrap="square" rtlCol="0">
            <a:spAutoFit/>
          </a:bodyPr>
          <a:lstStyle/>
          <a:p>
            <a:pPr algn="just">
              <a:lnSpc>
                <a:spcPts val="2000"/>
              </a:lnSpc>
              <a:spcBef>
                <a:spcPts val="1200"/>
              </a:spcBef>
              <a:spcAft>
                <a:spcPts val="0"/>
              </a:spcAft>
            </a:pPr>
            <a:r>
              <a:rPr lang="zh-CN" altLang="zh-CN" sz="2000" kern="100" dirty="0" smtClean="0">
                <a:effectLst/>
                <a:latin typeface="+mn-ea"/>
              </a:rPr>
              <a:t>致：</a:t>
            </a:r>
            <a:r>
              <a:rPr lang="en-US" altLang="zh-CN" sz="2000" u="sng" kern="100" dirty="0" smtClean="0">
                <a:effectLst/>
                <a:latin typeface="+mn-ea"/>
              </a:rPr>
              <a:t>                                                  </a:t>
            </a:r>
            <a:endParaRPr lang="zh-CN" altLang="zh-CN" sz="2000" kern="100" dirty="0" smtClean="0">
              <a:effectLst/>
              <a:latin typeface="+mn-ea"/>
            </a:endParaRPr>
          </a:p>
          <a:p>
            <a:pPr>
              <a:lnSpc>
                <a:spcPts val="2000"/>
              </a:lnSpc>
            </a:pPr>
            <a:r>
              <a:rPr lang="en-US" altLang="zh-CN" sz="2000" dirty="0" smtClean="0"/>
              <a:t>       </a:t>
            </a:r>
            <a:r>
              <a:rPr lang="zh-CN" altLang="zh-CN" sz="2000" dirty="0" smtClean="0"/>
              <a:t>我方</a:t>
            </a:r>
            <a:r>
              <a:rPr lang="zh-CN" altLang="zh-CN" sz="2000" dirty="0"/>
              <a:t>已完成</a:t>
            </a:r>
            <a:r>
              <a:rPr lang="en-US" altLang="zh-CN" sz="2000" u="sng" dirty="0"/>
              <a:t>               </a:t>
            </a:r>
            <a:r>
              <a:rPr lang="zh-CN" altLang="zh-CN" sz="2000" dirty="0"/>
              <a:t>工作，按施工合同，建设单位应在</a:t>
            </a:r>
            <a:r>
              <a:rPr lang="en-US" altLang="zh-CN" sz="2000" u="sng" dirty="0"/>
              <a:t>        </a:t>
            </a:r>
            <a:r>
              <a:rPr lang="zh-CN" altLang="zh-CN" sz="2000" dirty="0"/>
              <a:t>年</a:t>
            </a:r>
            <a:r>
              <a:rPr lang="zh-CN" altLang="zh-CN" sz="2000" u="sng" dirty="0"/>
              <a:t> </a:t>
            </a:r>
            <a:r>
              <a:rPr lang="en-US" altLang="zh-CN" sz="2000" u="sng" dirty="0"/>
              <a:t>       </a:t>
            </a:r>
            <a:r>
              <a:rPr lang="zh-CN" altLang="zh-CN" sz="2000" dirty="0"/>
              <a:t>月</a:t>
            </a:r>
            <a:r>
              <a:rPr lang="en-US" altLang="zh-CN" sz="2000" u="sng" dirty="0"/>
              <a:t>       </a:t>
            </a:r>
            <a:r>
              <a:rPr lang="zh-CN" altLang="zh-CN" sz="2000" dirty="0"/>
              <a:t>日前支付该项工程款共（大写）</a:t>
            </a:r>
            <a:r>
              <a:rPr lang="en-US" altLang="zh-CN" sz="2000" u="sng" dirty="0"/>
              <a:t>                  </a:t>
            </a:r>
            <a:r>
              <a:rPr lang="zh-CN" altLang="zh-CN" sz="2000" dirty="0"/>
              <a:t>（小写：</a:t>
            </a:r>
            <a:r>
              <a:rPr lang="en-US" altLang="zh-CN" sz="2000" u="sng" dirty="0"/>
              <a:t>        </a:t>
            </a:r>
            <a:r>
              <a:rPr lang="zh-CN" altLang="zh-CN" sz="2000" dirty="0"/>
              <a:t>），现将有关资料报上，请予以审核</a:t>
            </a:r>
            <a:r>
              <a:rPr lang="zh-CN" altLang="en-US" sz="2000" dirty="0" smtClean="0"/>
              <a:t>。</a:t>
            </a:r>
            <a:endParaRPr lang="en-US" altLang="zh-CN" sz="2000" dirty="0" smtClean="0"/>
          </a:p>
          <a:p>
            <a:r>
              <a:rPr lang="en-US" altLang="zh-CN" sz="2000" dirty="0" smtClean="0"/>
              <a:t>      </a:t>
            </a:r>
            <a:r>
              <a:rPr lang="zh-CN" altLang="zh-CN" sz="2000" dirty="0" smtClean="0"/>
              <a:t>附件：</a:t>
            </a:r>
            <a:endParaRPr lang="en-US" altLang="zh-CN" sz="2000" dirty="0" smtClean="0"/>
          </a:p>
          <a:p>
            <a:r>
              <a:rPr lang="en-US" altLang="zh-CN" sz="2000" dirty="0" smtClean="0"/>
              <a:t>                                                                                                           </a:t>
            </a:r>
          </a:p>
          <a:p>
            <a:r>
              <a:rPr lang="en-US" altLang="zh-CN" sz="2000" dirty="0"/>
              <a:t> </a:t>
            </a:r>
            <a:r>
              <a:rPr lang="en-US" altLang="zh-CN" sz="2000" dirty="0" smtClean="0"/>
              <a:t>                                                                                                            </a:t>
            </a:r>
            <a:r>
              <a:rPr lang="zh-CN" altLang="en-US" sz="2000" kern="100" dirty="0" smtClean="0">
                <a:latin typeface="+mn-ea"/>
              </a:rPr>
              <a:t>施工项目部（</a:t>
            </a:r>
            <a:r>
              <a:rPr lang="zh-CN" altLang="en-US" sz="2000" kern="100" dirty="0">
                <a:latin typeface="+mn-ea"/>
              </a:rPr>
              <a:t>盖章</a:t>
            </a:r>
            <a:r>
              <a:rPr lang="zh-CN" altLang="en-US" sz="2000" kern="100" dirty="0" smtClean="0">
                <a:latin typeface="+mn-ea"/>
              </a:rPr>
              <a:t>）</a:t>
            </a:r>
            <a:endParaRPr lang="en-US" altLang="zh-CN" sz="2000" kern="100" dirty="0" smtClean="0">
              <a:latin typeface="+mn-ea"/>
            </a:endParaRPr>
          </a:p>
          <a:p>
            <a:pPr>
              <a:lnSpc>
                <a:spcPts val="2000"/>
              </a:lnSpc>
            </a:pPr>
            <a:r>
              <a:rPr lang="zh-CN" altLang="en-US" sz="2000" kern="100" dirty="0" smtClean="0">
                <a:latin typeface="+mn-ea"/>
              </a:rPr>
              <a:t>                                                 项目经理（签字）</a:t>
            </a:r>
            <a:endParaRPr lang="en-US" altLang="zh-CN" sz="2000" kern="100" dirty="0">
              <a:latin typeface="+mn-ea"/>
            </a:endParaRPr>
          </a:p>
          <a:p>
            <a:pPr>
              <a:lnSpc>
                <a:spcPts val="2000"/>
              </a:lnSpc>
            </a:pPr>
            <a:r>
              <a:rPr lang="zh-CN" altLang="en-US" sz="2000" kern="100" dirty="0" smtClean="0">
                <a:latin typeface="+mn-ea"/>
              </a:rPr>
              <a:t>                                                                  年    </a:t>
            </a:r>
            <a:r>
              <a:rPr lang="zh-CN" altLang="en-US" sz="2000" kern="100" dirty="0">
                <a:latin typeface="+mn-ea"/>
              </a:rPr>
              <a:t>月 </a:t>
            </a:r>
            <a:r>
              <a:rPr lang="zh-CN" altLang="en-US" sz="2000" kern="100" dirty="0" smtClean="0">
                <a:latin typeface="+mn-ea"/>
              </a:rPr>
              <a:t>   </a:t>
            </a:r>
            <a:r>
              <a:rPr lang="zh-CN" altLang="en-US" sz="2000" kern="100" dirty="0">
                <a:latin typeface="+mn-ea"/>
              </a:rPr>
              <a:t>日</a:t>
            </a:r>
            <a:endParaRPr lang="en-US" altLang="zh-CN" sz="2000" kern="100" dirty="0" smtClean="0">
              <a:latin typeface="+mn-ea"/>
            </a:endParaRPr>
          </a:p>
          <a:p>
            <a:pPr>
              <a:lnSpc>
                <a:spcPts val="2000"/>
              </a:lnSpc>
            </a:pPr>
            <a:r>
              <a:rPr lang="zh-CN" altLang="en-US" sz="2000" kern="100" dirty="0">
                <a:latin typeface="+mn-ea"/>
              </a:rPr>
              <a:t>审查意见：</a:t>
            </a:r>
            <a:endParaRPr lang="en-US" altLang="zh-CN" sz="2000" kern="100" dirty="0" smtClean="0">
              <a:latin typeface="+mn-ea"/>
            </a:endParaRPr>
          </a:p>
          <a:p>
            <a:pPr>
              <a:lnSpc>
                <a:spcPts val="2000"/>
              </a:lnSpc>
            </a:pPr>
            <a:r>
              <a:rPr lang="zh-CN" altLang="en-US" sz="2000" kern="100" dirty="0" smtClean="0">
                <a:latin typeface="+mn-ea"/>
              </a:rPr>
              <a:t>                                                专业</a:t>
            </a:r>
            <a:r>
              <a:rPr lang="zh-CN" altLang="en-US" sz="2000" kern="100" dirty="0">
                <a:latin typeface="+mn-ea"/>
              </a:rPr>
              <a:t>监理工程师（签字）</a:t>
            </a:r>
            <a:endParaRPr lang="en-US" altLang="zh-CN" sz="2000" kern="100" dirty="0" smtClean="0">
              <a:latin typeface="+mn-ea"/>
            </a:endParaRPr>
          </a:p>
          <a:p>
            <a:pPr>
              <a:lnSpc>
                <a:spcPts val="2000"/>
              </a:lnSpc>
            </a:pPr>
            <a:r>
              <a:rPr lang="zh-CN" altLang="en-US" sz="2000" kern="100" dirty="0">
                <a:latin typeface="+mn-ea"/>
              </a:rPr>
              <a:t> </a:t>
            </a:r>
            <a:r>
              <a:rPr lang="zh-CN" altLang="en-US" sz="2000" kern="100" dirty="0" smtClean="0">
                <a:latin typeface="+mn-ea"/>
              </a:rPr>
              <a:t>                                                                 年    </a:t>
            </a:r>
            <a:r>
              <a:rPr lang="zh-CN" altLang="en-US" sz="2000" kern="100" dirty="0">
                <a:latin typeface="+mn-ea"/>
              </a:rPr>
              <a:t>月    日</a:t>
            </a:r>
            <a:endParaRPr lang="en-US" altLang="zh-CN" sz="2000" kern="100" dirty="0">
              <a:latin typeface="+mn-ea"/>
            </a:endParaRPr>
          </a:p>
          <a:p>
            <a:pPr>
              <a:lnSpc>
                <a:spcPts val="2000"/>
              </a:lnSpc>
            </a:pPr>
            <a:r>
              <a:rPr lang="zh-CN" altLang="en-US" sz="2000" kern="100" dirty="0" smtClean="0">
                <a:latin typeface="+mn-ea"/>
              </a:rPr>
              <a:t>审核意见：</a:t>
            </a:r>
            <a:endParaRPr lang="en-US" altLang="zh-CN" sz="2000" kern="100" dirty="0" smtClean="0">
              <a:latin typeface="+mn-ea"/>
            </a:endParaRPr>
          </a:p>
          <a:p>
            <a:pPr>
              <a:lnSpc>
                <a:spcPts val="2000"/>
              </a:lnSpc>
            </a:pPr>
            <a:r>
              <a:rPr lang="zh-CN" altLang="en-US" sz="2000" kern="100" dirty="0" smtClean="0">
                <a:latin typeface="+mn-ea"/>
              </a:rPr>
              <a:t>                                                项目</a:t>
            </a:r>
            <a:r>
              <a:rPr lang="zh-CN" altLang="en-US" sz="2000" kern="100" dirty="0">
                <a:latin typeface="+mn-ea"/>
              </a:rPr>
              <a:t>监理机构（</a:t>
            </a:r>
            <a:r>
              <a:rPr lang="zh-CN" altLang="en-US" sz="2000" kern="100" dirty="0" smtClean="0">
                <a:latin typeface="+mn-ea"/>
              </a:rPr>
              <a:t>盖章）</a:t>
            </a:r>
            <a:endParaRPr lang="en-US" altLang="zh-CN" sz="2000" kern="100" dirty="0" smtClean="0">
              <a:latin typeface="+mn-ea"/>
            </a:endParaRPr>
          </a:p>
          <a:p>
            <a:pPr>
              <a:lnSpc>
                <a:spcPts val="2000"/>
              </a:lnSpc>
              <a:spcAft>
                <a:spcPts val="0"/>
              </a:spcAft>
            </a:pPr>
            <a:r>
              <a:rPr lang="zh-CN" altLang="en-US" sz="2000" dirty="0" smtClean="0"/>
              <a:t>                                                                            总监理工程师</a:t>
            </a:r>
            <a:r>
              <a:rPr lang="zh-CN" altLang="en-US" sz="2000" dirty="0"/>
              <a:t>（签字、加盖执业印章）</a:t>
            </a:r>
            <a:r>
              <a:rPr lang="zh-CN" altLang="en-US" sz="2000" kern="100" dirty="0" smtClean="0">
                <a:latin typeface="+mn-ea"/>
              </a:rPr>
              <a:t>                                                                                      </a:t>
            </a:r>
            <a:endParaRPr lang="en-US" altLang="zh-CN" sz="2000" kern="100" dirty="0" smtClean="0">
              <a:latin typeface="+mn-ea"/>
            </a:endParaRPr>
          </a:p>
          <a:p>
            <a:pPr>
              <a:lnSpc>
                <a:spcPts val="2000"/>
              </a:lnSpc>
              <a:spcAft>
                <a:spcPts val="0"/>
              </a:spcAft>
            </a:pPr>
            <a:r>
              <a:rPr lang="zh-CN" altLang="en-US" sz="2000" kern="100" dirty="0" smtClean="0">
                <a:latin typeface="+mn-ea"/>
              </a:rPr>
              <a:t>                                                                  年    月    日</a:t>
            </a:r>
            <a:endParaRPr lang="en-US" altLang="zh-CN" sz="2000" kern="100" dirty="0" smtClean="0">
              <a:latin typeface="+mn-ea"/>
            </a:endParaRPr>
          </a:p>
          <a:p>
            <a:pPr>
              <a:lnSpc>
                <a:spcPts val="2000"/>
              </a:lnSpc>
              <a:spcAft>
                <a:spcPts val="0"/>
              </a:spcAft>
            </a:pPr>
            <a:r>
              <a:rPr lang="zh-CN" altLang="en-US" sz="2000" kern="100" dirty="0" smtClean="0">
                <a:latin typeface="+mn-ea"/>
              </a:rPr>
              <a:t>审批意见：</a:t>
            </a:r>
            <a:endParaRPr lang="en-US" altLang="zh-CN" sz="2000" kern="100" dirty="0" smtClean="0">
              <a:latin typeface="+mn-ea"/>
            </a:endParaRPr>
          </a:p>
          <a:p>
            <a:pPr>
              <a:lnSpc>
                <a:spcPts val="2000"/>
              </a:lnSpc>
              <a:spcAft>
                <a:spcPts val="0"/>
              </a:spcAft>
            </a:pPr>
            <a:r>
              <a:rPr lang="zh-CN" altLang="en-US" sz="2000" kern="100" dirty="0" smtClean="0">
                <a:latin typeface="+mn-ea"/>
              </a:rPr>
              <a:t>                                                建设单位 </a:t>
            </a:r>
            <a:r>
              <a:rPr lang="zh-CN" altLang="en-US" sz="2000" kern="100" dirty="0">
                <a:latin typeface="+mn-ea"/>
              </a:rPr>
              <a:t>（盖章）</a:t>
            </a:r>
          </a:p>
          <a:p>
            <a:pPr>
              <a:lnSpc>
                <a:spcPts val="2000"/>
              </a:lnSpc>
              <a:spcAft>
                <a:spcPts val="0"/>
              </a:spcAft>
            </a:pPr>
            <a:r>
              <a:rPr lang="zh-CN" altLang="en-US" sz="2000" kern="100" dirty="0">
                <a:latin typeface="+mn-ea"/>
              </a:rPr>
              <a:t>                                             </a:t>
            </a:r>
            <a:r>
              <a:rPr lang="zh-CN" altLang="en-US" sz="2000" kern="100" dirty="0" smtClean="0">
                <a:latin typeface="+mn-ea"/>
              </a:rPr>
              <a:t>   </a:t>
            </a:r>
            <a:r>
              <a:rPr lang="zh-CN" altLang="en-US" sz="2000" kern="100" dirty="0">
                <a:latin typeface="+mn-ea"/>
              </a:rPr>
              <a:t>建设单位代表（签字</a:t>
            </a:r>
            <a:r>
              <a:rPr lang="zh-CN" altLang="en-US" sz="2000" kern="100" dirty="0" smtClean="0">
                <a:latin typeface="+mn-ea"/>
              </a:rPr>
              <a:t>）</a:t>
            </a:r>
            <a:endParaRPr lang="en-US" altLang="zh-CN" sz="2000" kern="100" dirty="0" smtClean="0">
              <a:latin typeface="+mn-ea"/>
            </a:endParaRPr>
          </a:p>
          <a:p>
            <a:pPr algn="ctr">
              <a:lnSpc>
                <a:spcPts val="2000"/>
              </a:lnSpc>
            </a:pPr>
            <a:r>
              <a:rPr lang="zh-CN" altLang="en-US" sz="2000" kern="100" dirty="0" smtClean="0">
                <a:latin typeface="+mn-ea"/>
              </a:rPr>
              <a:t>                                                                年    </a:t>
            </a:r>
            <a:r>
              <a:rPr lang="zh-CN" altLang="en-US" sz="2000" kern="100" dirty="0">
                <a:latin typeface="+mn-ea"/>
              </a:rPr>
              <a:t>月    </a:t>
            </a:r>
            <a:r>
              <a:rPr lang="zh-CN" altLang="en-US" sz="2000" kern="100" dirty="0" smtClean="0">
                <a:latin typeface="+mn-ea"/>
              </a:rPr>
              <a:t>日</a:t>
            </a:r>
            <a:endParaRPr lang="en-US" altLang="zh-CN" sz="2000" kern="100" dirty="0">
              <a:latin typeface="+mn-ea"/>
            </a:endParaRPr>
          </a:p>
        </p:txBody>
      </p:sp>
      <p:sp>
        <p:nvSpPr>
          <p:cNvPr id="18" name="文本框 17"/>
          <p:cNvSpPr txBox="1"/>
          <p:nvPr/>
        </p:nvSpPr>
        <p:spPr>
          <a:xfrm>
            <a:off x="732562" y="6093785"/>
            <a:ext cx="10690404" cy="646331"/>
          </a:xfrm>
          <a:prstGeom prst="rect">
            <a:avLst/>
          </a:prstGeom>
          <a:noFill/>
        </p:spPr>
        <p:txBody>
          <a:bodyPr wrap="square" rtlCol="0">
            <a:spAutoFit/>
          </a:bodyPr>
          <a:lstStyle/>
          <a:p>
            <a:r>
              <a:rPr lang="zh-CN" altLang="en-US" dirty="0" smtClean="0">
                <a:latin typeface="宋体" panose="02010600030101010101" pitchFamily="2" charset="-122"/>
                <a:cs typeface="Times New Roman" panose="02020603050405020304" pitchFamily="18" charset="0"/>
              </a:rPr>
              <a:t>注：</a:t>
            </a:r>
            <a:r>
              <a:rPr lang="zh-CN" altLang="zh-CN" dirty="0"/>
              <a:t>本表一式</a:t>
            </a:r>
            <a:r>
              <a:rPr lang="zh-CN" altLang="zh-CN" dirty="0">
                <a:solidFill>
                  <a:srgbClr val="0070C0"/>
                </a:solidFill>
              </a:rPr>
              <a:t>三份</a:t>
            </a:r>
            <a:r>
              <a:rPr lang="zh-CN" altLang="zh-CN" dirty="0"/>
              <a:t>，项目监理机构、建设单位、施工单位各一份；工程</a:t>
            </a:r>
            <a:r>
              <a:rPr lang="zh-CN" altLang="zh-CN" dirty="0">
                <a:solidFill>
                  <a:srgbClr val="0070C0"/>
                </a:solidFill>
              </a:rPr>
              <a:t>竣工结算</a:t>
            </a:r>
            <a:r>
              <a:rPr lang="zh-CN" altLang="zh-CN" dirty="0"/>
              <a:t>报审时本表一式</a:t>
            </a:r>
            <a:r>
              <a:rPr lang="zh-CN" altLang="zh-CN" dirty="0">
                <a:solidFill>
                  <a:srgbClr val="0070C0"/>
                </a:solidFill>
              </a:rPr>
              <a:t>四份</a:t>
            </a:r>
            <a:r>
              <a:rPr lang="zh-CN" altLang="zh-CN" dirty="0"/>
              <a:t>，项目监理机构、建设单位各一份、施工单位</a:t>
            </a:r>
            <a:r>
              <a:rPr lang="zh-CN" altLang="zh-CN" dirty="0">
                <a:solidFill>
                  <a:srgbClr val="0070C0"/>
                </a:solidFill>
              </a:rPr>
              <a:t>二份</a:t>
            </a:r>
            <a:r>
              <a:rPr lang="zh-CN" altLang="zh-CN" dirty="0"/>
              <a:t>。</a:t>
            </a:r>
          </a:p>
        </p:txBody>
      </p:sp>
      <p:sp>
        <p:nvSpPr>
          <p:cNvPr id="22" name="文本框 21"/>
          <p:cNvSpPr txBox="1"/>
          <p:nvPr/>
        </p:nvSpPr>
        <p:spPr>
          <a:xfrm>
            <a:off x="777661" y="590880"/>
            <a:ext cx="1665033" cy="430887"/>
          </a:xfrm>
          <a:prstGeom prst="rect">
            <a:avLst/>
          </a:prstGeom>
          <a:noFill/>
        </p:spPr>
        <p:txBody>
          <a:bodyPr wrap="square" rtlCol="0">
            <a:spAutoFit/>
          </a:bodyPr>
          <a:lstStyle/>
          <a:p>
            <a:r>
              <a:rPr lang="zh-CN" altLang="en-US" sz="2200" b="1" dirty="0" smtClean="0">
                <a:latin typeface="宋体" panose="02010600030101010101" pitchFamily="2" charset="-122"/>
                <a:cs typeface="Times New Roman" panose="02020603050405020304" pitchFamily="18" charset="0"/>
              </a:rPr>
              <a:t>工程名称：</a:t>
            </a:r>
            <a:endParaRPr lang="zh-CN" altLang="en-US" sz="2200" dirty="0"/>
          </a:p>
        </p:txBody>
      </p:sp>
      <p:sp>
        <p:nvSpPr>
          <p:cNvPr id="23" name="文本框 22"/>
          <p:cNvSpPr txBox="1"/>
          <p:nvPr/>
        </p:nvSpPr>
        <p:spPr>
          <a:xfrm>
            <a:off x="8488113" y="582769"/>
            <a:ext cx="921221" cy="430887"/>
          </a:xfrm>
          <a:prstGeom prst="rect">
            <a:avLst/>
          </a:prstGeom>
          <a:noFill/>
        </p:spPr>
        <p:txBody>
          <a:bodyPr wrap="square" rtlCol="0">
            <a:spAutoFit/>
          </a:bodyPr>
          <a:lstStyle/>
          <a:p>
            <a:r>
              <a:rPr lang="zh-CN" altLang="en-US" sz="2200" b="1" dirty="0" smtClean="0">
                <a:latin typeface="宋体" panose="02010600030101010101" pitchFamily="2" charset="-122"/>
                <a:cs typeface="Times New Roman" panose="02020603050405020304" pitchFamily="18" charset="0"/>
              </a:rPr>
              <a:t>编号：</a:t>
            </a:r>
            <a:endParaRPr lang="zh-CN" altLang="en-US" sz="2200" dirty="0"/>
          </a:p>
        </p:txBody>
      </p:sp>
      <p:sp>
        <p:nvSpPr>
          <p:cNvPr id="24" name="文本框 23"/>
          <p:cNvSpPr txBox="1"/>
          <p:nvPr/>
        </p:nvSpPr>
        <p:spPr>
          <a:xfrm>
            <a:off x="4754865" y="323058"/>
            <a:ext cx="2665316" cy="461665"/>
          </a:xfrm>
          <a:prstGeom prst="rect">
            <a:avLst/>
          </a:prstGeom>
          <a:noFill/>
        </p:spPr>
        <p:txBody>
          <a:bodyPr wrap="square" rtlCol="0">
            <a:spAutoFit/>
          </a:bodyPr>
          <a:lstStyle/>
          <a:p>
            <a:r>
              <a:rPr lang="zh-CN" altLang="zh-CN" sz="2400" b="1" dirty="0"/>
              <a:t>工程款</a:t>
            </a:r>
            <a:r>
              <a:rPr lang="zh-CN" altLang="zh-CN" sz="2400" b="1" dirty="0" smtClean="0"/>
              <a:t>支付</a:t>
            </a:r>
            <a:r>
              <a:rPr lang="zh-CN" altLang="en-US" sz="2400" b="1" dirty="0" smtClean="0"/>
              <a:t>报审</a:t>
            </a:r>
            <a:r>
              <a:rPr lang="zh-CN" altLang="zh-CN" sz="2400" b="1" dirty="0" smtClean="0"/>
              <a:t>表</a:t>
            </a:r>
            <a:r>
              <a:rPr lang="en-US" altLang="zh-CN" sz="2400" b="1" dirty="0" smtClean="0"/>
              <a:t> </a:t>
            </a:r>
            <a:endParaRPr lang="zh-CN" altLang="zh-CN" sz="2400" dirty="0"/>
          </a:p>
        </p:txBody>
      </p:sp>
      <p:sp>
        <p:nvSpPr>
          <p:cNvPr id="25" name="文本框 24"/>
          <p:cNvSpPr txBox="1"/>
          <p:nvPr/>
        </p:nvSpPr>
        <p:spPr>
          <a:xfrm>
            <a:off x="759656" y="49975"/>
            <a:ext cx="3493689" cy="400110"/>
          </a:xfrm>
          <a:prstGeom prst="rect">
            <a:avLst/>
          </a:prstGeom>
          <a:noFill/>
        </p:spPr>
        <p:txBody>
          <a:bodyPr wrap="square" rtlCol="0">
            <a:spAutoFit/>
          </a:bodyPr>
          <a:lstStyle/>
          <a:p>
            <a:r>
              <a:rPr lang="zh-CN" altLang="en-US" sz="2000" dirty="0" smtClean="0">
                <a:latin typeface="+mn-ea"/>
                <a:hlinkClick r:id="rId2" action="ppaction://hlinksldjump"/>
              </a:rPr>
              <a:t>表</a:t>
            </a:r>
            <a:r>
              <a:rPr lang="en-US" altLang="zh-CN" sz="2000" dirty="0" smtClean="0">
                <a:latin typeface="+mn-ea"/>
                <a:hlinkClick r:id="rId2" action="ppaction://hlinksldjump"/>
              </a:rPr>
              <a:t>B.0.11 </a:t>
            </a:r>
            <a:r>
              <a:rPr lang="zh-CN" altLang="en-US" sz="2000" dirty="0" smtClean="0">
                <a:latin typeface="+mn-ea"/>
                <a:hlinkClick r:id="rId2" action="ppaction://hlinksldjump"/>
              </a:rPr>
              <a:t>工程款支付</a:t>
            </a:r>
            <a:r>
              <a:rPr lang="zh-CN" altLang="en-US" sz="2000" dirty="0">
                <a:latin typeface="+mn-ea"/>
                <a:hlinkClick r:id="rId2" action="ppaction://hlinksldjump"/>
              </a:rPr>
              <a:t>报审</a:t>
            </a:r>
            <a:r>
              <a:rPr lang="zh-CN" altLang="en-US" sz="2000" dirty="0" smtClean="0">
                <a:latin typeface="+mn-ea"/>
                <a:hlinkClick r:id="rId2" action="ppaction://hlinksldjump"/>
              </a:rPr>
              <a:t>表</a:t>
            </a:r>
            <a:endParaRPr lang="zh-CN" altLang="en-US" sz="2000" dirty="0">
              <a:latin typeface="+mn-ea"/>
            </a:endParaRPr>
          </a:p>
        </p:txBody>
      </p:sp>
      <p:cxnSp>
        <p:nvCxnSpPr>
          <p:cNvPr id="3" name="直接连接符 2"/>
          <p:cNvCxnSpPr/>
          <p:nvPr/>
        </p:nvCxnSpPr>
        <p:spPr>
          <a:xfrm flipV="1">
            <a:off x="1171128" y="1162562"/>
            <a:ext cx="3953021" cy="140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1793068" y="874781"/>
            <a:ext cx="1710725" cy="369332"/>
          </a:xfrm>
          <a:prstGeom prst="rect">
            <a:avLst/>
          </a:prstGeom>
          <a:noFill/>
        </p:spPr>
        <p:txBody>
          <a:bodyPr wrap="none" rtlCol="0">
            <a:spAutoFit/>
          </a:bodyPr>
          <a:lstStyle/>
          <a:p>
            <a:r>
              <a:rPr lang="en-US" altLang="zh-CN" dirty="0" smtClean="0"/>
              <a:t>(</a:t>
            </a:r>
            <a:r>
              <a:rPr lang="zh-CN" altLang="en-US" dirty="0" smtClean="0"/>
              <a:t>项目监理机构</a:t>
            </a:r>
            <a:r>
              <a:rPr lang="en-US" altLang="zh-CN" dirty="0" smtClean="0"/>
              <a:t>)</a:t>
            </a:r>
            <a:endParaRPr lang="zh-CN" altLang="en-US" dirty="0"/>
          </a:p>
        </p:txBody>
      </p:sp>
      <p:cxnSp>
        <p:nvCxnSpPr>
          <p:cNvPr id="19" name="直接连接符 18"/>
          <p:cNvCxnSpPr/>
          <p:nvPr/>
        </p:nvCxnSpPr>
        <p:spPr>
          <a:xfrm>
            <a:off x="9480982" y="4626986"/>
            <a:ext cx="178785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737190" y="3087434"/>
            <a:ext cx="10681148" cy="4115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9321418" y="2838944"/>
            <a:ext cx="16786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9685695" y="3590338"/>
            <a:ext cx="1583142" cy="1364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759656" y="3867415"/>
            <a:ext cx="10681148" cy="4115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777661" y="4914295"/>
            <a:ext cx="10681148" cy="4115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9524541" y="5611026"/>
            <a:ext cx="178785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文本框 31"/>
          <p:cNvSpPr txBox="1"/>
          <p:nvPr/>
        </p:nvSpPr>
        <p:spPr>
          <a:xfrm>
            <a:off x="1934674" y="1758561"/>
            <a:ext cx="3007555" cy="369332"/>
          </a:xfrm>
          <a:prstGeom prst="rect">
            <a:avLst/>
          </a:prstGeom>
          <a:noFill/>
        </p:spPr>
        <p:txBody>
          <a:bodyPr wrap="none" rtlCol="0">
            <a:spAutoFit/>
          </a:bodyPr>
          <a:lstStyle/>
          <a:p>
            <a:r>
              <a:rPr lang="zh-CN" altLang="en-US" dirty="0"/>
              <a:t>□已完工程量报表：见附件 </a:t>
            </a:r>
          </a:p>
        </p:txBody>
      </p:sp>
      <p:sp>
        <p:nvSpPr>
          <p:cNvPr id="33" name="文本框 32"/>
          <p:cNvSpPr txBox="1"/>
          <p:nvPr/>
        </p:nvSpPr>
        <p:spPr>
          <a:xfrm>
            <a:off x="5844465" y="1752479"/>
            <a:ext cx="2723823" cy="369332"/>
          </a:xfrm>
          <a:prstGeom prst="rect">
            <a:avLst/>
          </a:prstGeom>
          <a:noFill/>
        </p:spPr>
        <p:txBody>
          <a:bodyPr wrap="none" rtlCol="0">
            <a:spAutoFit/>
          </a:bodyPr>
          <a:lstStyle/>
          <a:p>
            <a:r>
              <a:rPr lang="zh-CN" altLang="en-US" dirty="0"/>
              <a:t>□工程竣工结算证明资料</a:t>
            </a:r>
          </a:p>
        </p:txBody>
      </p:sp>
      <p:sp>
        <p:nvSpPr>
          <p:cNvPr id="34" name="文本框 33"/>
          <p:cNvSpPr txBox="1"/>
          <p:nvPr/>
        </p:nvSpPr>
        <p:spPr>
          <a:xfrm>
            <a:off x="1934674" y="2128976"/>
            <a:ext cx="3647152" cy="369332"/>
          </a:xfrm>
          <a:prstGeom prst="rect">
            <a:avLst/>
          </a:prstGeom>
          <a:noFill/>
        </p:spPr>
        <p:txBody>
          <a:bodyPr wrap="none" rtlCol="0">
            <a:spAutoFit/>
          </a:bodyPr>
          <a:lstStyle/>
          <a:p>
            <a:r>
              <a:rPr lang="zh-CN" altLang="en-US" dirty="0"/>
              <a:t>□相应的支持性证明文件：见附件</a:t>
            </a:r>
          </a:p>
        </p:txBody>
      </p:sp>
      <p:sp>
        <p:nvSpPr>
          <p:cNvPr id="31" name="直角上箭头 30">
            <a:hlinkClick r:id="rId3" action="ppaction://hlinksldjump"/>
          </p:cNvPr>
          <p:cNvSpPr/>
          <p:nvPr/>
        </p:nvSpPr>
        <p:spPr>
          <a:xfrm>
            <a:off x="11268837" y="5632709"/>
            <a:ext cx="890422" cy="800331"/>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tx1"/>
                </a:solidFill>
              </a:rPr>
              <a:t>表</a:t>
            </a:r>
            <a:r>
              <a:rPr lang="en-US" altLang="zh-CN" sz="2400" dirty="0" smtClean="0">
                <a:solidFill>
                  <a:schemeClr val="tx1"/>
                </a:solidFill>
              </a:rPr>
              <a:t>A.8</a:t>
            </a:r>
          </a:p>
          <a:p>
            <a:pPr algn="ctr"/>
            <a:endParaRPr lang="en-US" altLang="zh-CN" sz="2400" dirty="0">
              <a:solidFill>
                <a:schemeClr val="tx1"/>
              </a:solidFill>
            </a:endParaRPr>
          </a:p>
        </p:txBody>
      </p:sp>
    </p:spTree>
    <p:extLst>
      <p:ext uri="{BB962C8B-B14F-4D97-AF65-F5344CB8AC3E}">
        <p14:creationId xmlns:p14="http://schemas.microsoft.com/office/powerpoint/2010/main" val="6460313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759656" y="928189"/>
            <a:ext cx="10663310" cy="5375831"/>
          </a:xfrm>
          <a:prstGeom prst="rect">
            <a:avLst/>
          </a:prstGeom>
          <a:noFill/>
          <a:ln>
            <a:solidFill>
              <a:schemeClr val="tx1"/>
            </a:solidFill>
          </a:ln>
        </p:spPr>
        <p:txBody>
          <a:bodyPr wrap="square" rtlCol="0">
            <a:spAutoFit/>
          </a:bodyPr>
          <a:lstStyle/>
          <a:p>
            <a:pPr algn="just">
              <a:lnSpc>
                <a:spcPts val="2000"/>
              </a:lnSpc>
              <a:spcBef>
                <a:spcPts val="1200"/>
              </a:spcBef>
              <a:spcAft>
                <a:spcPts val="0"/>
              </a:spcAft>
            </a:pPr>
            <a:r>
              <a:rPr lang="zh-CN" altLang="zh-CN" sz="2000" kern="100" dirty="0" smtClean="0">
                <a:effectLst/>
                <a:latin typeface="+mn-ea"/>
              </a:rPr>
              <a:t>致：</a:t>
            </a:r>
            <a:r>
              <a:rPr lang="en-US" altLang="zh-CN" sz="2000" u="sng" kern="100" dirty="0" smtClean="0">
                <a:effectLst/>
                <a:latin typeface="+mn-ea"/>
              </a:rPr>
              <a:t>                                                  </a:t>
            </a:r>
            <a:endParaRPr lang="zh-CN" altLang="zh-CN" sz="2000" kern="100" dirty="0" smtClean="0">
              <a:effectLst/>
              <a:latin typeface="+mn-ea"/>
            </a:endParaRPr>
          </a:p>
          <a:p>
            <a:pPr>
              <a:lnSpc>
                <a:spcPts val="2000"/>
              </a:lnSpc>
            </a:pPr>
            <a:r>
              <a:rPr lang="en-US" altLang="zh-CN" sz="2000" dirty="0" smtClean="0"/>
              <a:t>      </a:t>
            </a:r>
            <a:r>
              <a:rPr lang="zh-CN" altLang="zh-CN" sz="2000" dirty="0" smtClean="0"/>
              <a:t>我方</a:t>
            </a:r>
            <a:r>
              <a:rPr lang="zh-CN" altLang="zh-CN" sz="2000" dirty="0"/>
              <a:t>根据施工合同的有关规定，已完成</a:t>
            </a:r>
            <a:r>
              <a:rPr lang="en-US" altLang="zh-CN" sz="2000" u="sng" dirty="0"/>
              <a:t>               </a:t>
            </a:r>
            <a:r>
              <a:rPr lang="zh-CN" altLang="zh-CN" sz="2000" dirty="0"/>
              <a:t>工程施工进度计划的编制和批准，请予以审查</a:t>
            </a:r>
            <a:r>
              <a:rPr lang="zh-CN" altLang="en-US" sz="2000" dirty="0" smtClean="0"/>
              <a:t>。</a:t>
            </a:r>
            <a:endParaRPr lang="en-US" altLang="zh-CN" sz="2000" dirty="0" smtClean="0"/>
          </a:p>
          <a:p>
            <a:r>
              <a:rPr lang="en-US" altLang="zh-CN" sz="2000" dirty="0" smtClean="0"/>
              <a:t>      </a:t>
            </a:r>
            <a:r>
              <a:rPr lang="zh-CN" altLang="zh-CN" sz="2000" dirty="0" smtClean="0"/>
              <a:t>附件</a:t>
            </a:r>
            <a:r>
              <a:rPr lang="zh-CN" altLang="zh-CN" sz="2000" dirty="0"/>
              <a:t>：□施工总进度</a:t>
            </a:r>
            <a:r>
              <a:rPr lang="zh-CN" altLang="zh-CN" sz="2000" dirty="0" smtClean="0"/>
              <a:t>计划</a:t>
            </a:r>
            <a:r>
              <a:rPr lang="en-US" altLang="zh-CN" sz="2000" dirty="0" smtClean="0"/>
              <a:t>                           </a:t>
            </a:r>
            <a:r>
              <a:rPr lang="zh-CN" altLang="zh-CN" sz="2000" dirty="0" smtClean="0"/>
              <a:t>□</a:t>
            </a:r>
            <a:r>
              <a:rPr lang="zh-CN" altLang="zh-CN" sz="2000" dirty="0"/>
              <a:t>阶段性进度计划</a:t>
            </a:r>
          </a:p>
          <a:p>
            <a:endParaRPr lang="zh-CN" altLang="zh-CN" sz="2000" dirty="0"/>
          </a:p>
          <a:p>
            <a:r>
              <a:rPr lang="zh-CN" altLang="en-US" sz="2000" kern="100" dirty="0" smtClean="0">
                <a:latin typeface="+mn-ea"/>
              </a:rPr>
              <a:t>                                                 施工项目部（盖章）</a:t>
            </a:r>
            <a:endParaRPr lang="en-US" altLang="zh-CN" sz="2000" kern="100" dirty="0" smtClean="0">
              <a:latin typeface="+mn-ea"/>
            </a:endParaRPr>
          </a:p>
          <a:p>
            <a:pPr>
              <a:lnSpc>
                <a:spcPts val="2000"/>
              </a:lnSpc>
            </a:pPr>
            <a:r>
              <a:rPr lang="zh-CN" altLang="en-US" sz="2000" kern="100" dirty="0" smtClean="0">
                <a:latin typeface="+mn-ea"/>
              </a:rPr>
              <a:t>                                                 项目经理（</a:t>
            </a:r>
            <a:r>
              <a:rPr lang="zh-CN" altLang="en-US" sz="2000" kern="100" dirty="0">
                <a:latin typeface="+mn-ea"/>
              </a:rPr>
              <a:t>签字）</a:t>
            </a:r>
            <a:endParaRPr lang="en-US" altLang="zh-CN" sz="2000" kern="100" dirty="0">
              <a:latin typeface="+mn-ea"/>
            </a:endParaRPr>
          </a:p>
          <a:p>
            <a:pPr>
              <a:lnSpc>
                <a:spcPts val="2000"/>
              </a:lnSpc>
            </a:pPr>
            <a:r>
              <a:rPr lang="zh-CN" altLang="en-US" sz="2000" kern="100" dirty="0">
                <a:latin typeface="+mn-ea"/>
              </a:rPr>
              <a:t> </a:t>
            </a:r>
            <a:r>
              <a:rPr lang="zh-CN" altLang="en-US" sz="2000" kern="100" dirty="0" smtClean="0">
                <a:latin typeface="+mn-ea"/>
              </a:rPr>
              <a:t>                                                                 年    </a:t>
            </a:r>
            <a:r>
              <a:rPr lang="zh-CN" altLang="en-US" sz="2000" kern="100" dirty="0">
                <a:latin typeface="+mn-ea"/>
              </a:rPr>
              <a:t>月 </a:t>
            </a:r>
            <a:r>
              <a:rPr lang="zh-CN" altLang="en-US" sz="2000" kern="100" dirty="0" smtClean="0">
                <a:latin typeface="+mn-ea"/>
              </a:rPr>
              <a:t>   </a:t>
            </a:r>
            <a:r>
              <a:rPr lang="zh-CN" altLang="en-US" sz="2000" kern="100" dirty="0">
                <a:latin typeface="+mn-ea"/>
              </a:rPr>
              <a:t>日</a:t>
            </a:r>
            <a:endParaRPr lang="en-US" altLang="zh-CN" sz="2000" kern="100" dirty="0" smtClean="0">
              <a:latin typeface="+mn-ea"/>
            </a:endParaRPr>
          </a:p>
          <a:p>
            <a:pPr>
              <a:lnSpc>
                <a:spcPts val="2000"/>
              </a:lnSpc>
            </a:pPr>
            <a:r>
              <a:rPr lang="zh-CN" altLang="en-US" sz="2000" kern="100" dirty="0">
                <a:latin typeface="+mn-ea"/>
              </a:rPr>
              <a:t>审查意见</a:t>
            </a:r>
            <a:r>
              <a:rPr lang="zh-CN" altLang="en-US" sz="2000" kern="100" dirty="0" smtClean="0">
                <a:latin typeface="+mn-ea"/>
              </a:rPr>
              <a:t>：</a:t>
            </a:r>
            <a:endParaRPr lang="en-US" altLang="zh-CN" sz="2000" kern="100" dirty="0" smtClean="0">
              <a:latin typeface="+mn-ea"/>
            </a:endParaRPr>
          </a:p>
          <a:p>
            <a:pPr>
              <a:lnSpc>
                <a:spcPts val="2000"/>
              </a:lnSpc>
            </a:pPr>
            <a:endParaRPr lang="en-US" altLang="zh-CN" sz="2000" kern="100" dirty="0">
              <a:latin typeface="+mn-ea"/>
            </a:endParaRPr>
          </a:p>
          <a:p>
            <a:pPr>
              <a:lnSpc>
                <a:spcPts val="2000"/>
              </a:lnSpc>
            </a:pPr>
            <a:endParaRPr lang="en-US" altLang="zh-CN" sz="2000" kern="100" dirty="0" smtClean="0">
              <a:latin typeface="+mn-ea"/>
            </a:endParaRPr>
          </a:p>
          <a:p>
            <a:pPr>
              <a:lnSpc>
                <a:spcPts val="2000"/>
              </a:lnSpc>
            </a:pPr>
            <a:endParaRPr lang="en-US" altLang="zh-CN" sz="2000" kern="100" dirty="0" smtClean="0">
              <a:latin typeface="+mn-ea"/>
            </a:endParaRPr>
          </a:p>
          <a:p>
            <a:pPr>
              <a:lnSpc>
                <a:spcPts val="2000"/>
              </a:lnSpc>
            </a:pPr>
            <a:r>
              <a:rPr lang="zh-CN" altLang="en-US" sz="2000" kern="100" dirty="0" smtClean="0">
                <a:latin typeface="+mn-ea"/>
              </a:rPr>
              <a:t>                                                专业</a:t>
            </a:r>
            <a:r>
              <a:rPr lang="zh-CN" altLang="en-US" sz="2000" kern="100" dirty="0">
                <a:latin typeface="+mn-ea"/>
              </a:rPr>
              <a:t>监理工程师（签字）</a:t>
            </a:r>
            <a:endParaRPr lang="en-US" altLang="zh-CN" sz="2000" kern="100" dirty="0" smtClean="0">
              <a:latin typeface="+mn-ea"/>
            </a:endParaRPr>
          </a:p>
          <a:p>
            <a:pPr>
              <a:lnSpc>
                <a:spcPts val="2000"/>
              </a:lnSpc>
            </a:pPr>
            <a:r>
              <a:rPr lang="zh-CN" altLang="en-US" sz="2000" kern="100" dirty="0">
                <a:latin typeface="+mn-ea"/>
              </a:rPr>
              <a:t> </a:t>
            </a:r>
            <a:r>
              <a:rPr lang="zh-CN" altLang="en-US" sz="2000" kern="100" dirty="0" smtClean="0">
                <a:latin typeface="+mn-ea"/>
              </a:rPr>
              <a:t>                                                                 年    </a:t>
            </a:r>
            <a:r>
              <a:rPr lang="zh-CN" altLang="en-US" sz="2000" kern="100" dirty="0">
                <a:latin typeface="+mn-ea"/>
              </a:rPr>
              <a:t>月    日</a:t>
            </a:r>
            <a:endParaRPr lang="en-US" altLang="zh-CN" sz="2000" kern="100" dirty="0">
              <a:latin typeface="+mn-ea"/>
            </a:endParaRPr>
          </a:p>
          <a:p>
            <a:pPr>
              <a:lnSpc>
                <a:spcPts val="2000"/>
              </a:lnSpc>
            </a:pPr>
            <a:r>
              <a:rPr lang="zh-CN" altLang="en-US" sz="2000" kern="100" dirty="0" smtClean="0">
                <a:latin typeface="+mn-ea"/>
              </a:rPr>
              <a:t>审核意见：</a:t>
            </a:r>
            <a:endParaRPr lang="en-US" altLang="zh-CN" sz="2000" kern="100" dirty="0" smtClean="0">
              <a:latin typeface="+mn-ea"/>
            </a:endParaRPr>
          </a:p>
          <a:p>
            <a:pPr>
              <a:lnSpc>
                <a:spcPts val="2000"/>
              </a:lnSpc>
            </a:pPr>
            <a:endParaRPr lang="en-US" altLang="zh-CN" sz="2000" kern="100" dirty="0">
              <a:latin typeface="+mn-ea"/>
            </a:endParaRPr>
          </a:p>
          <a:p>
            <a:pPr>
              <a:lnSpc>
                <a:spcPts val="2000"/>
              </a:lnSpc>
            </a:pPr>
            <a:endParaRPr lang="en-US" altLang="zh-CN" sz="2000" kern="100" dirty="0" smtClean="0">
              <a:latin typeface="+mn-ea"/>
            </a:endParaRPr>
          </a:p>
          <a:p>
            <a:pPr>
              <a:lnSpc>
                <a:spcPts val="2000"/>
              </a:lnSpc>
            </a:pPr>
            <a:r>
              <a:rPr lang="zh-CN" altLang="en-US" sz="2000" kern="100" dirty="0" smtClean="0">
                <a:latin typeface="+mn-ea"/>
              </a:rPr>
              <a:t>                                                项目</a:t>
            </a:r>
            <a:r>
              <a:rPr lang="zh-CN" altLang="en-US" sz="2000" kern="100" dirty="0">
                <a:latin typeface="+mn-ea"/>
              </a:rPr>
              <a:t>监理机构（</a:t>
            </a:r>
            <a:r>
              <a:rPr lang="zh-CN" altLang="en-US" sz="2000" kern="100" dirty="0" smtClean="0">
                <a:latin typeface="+mn-ea"/>
              </a:rPr>
              <a:t>盖章）</a:t>
            </a:r>
            <a:endParaRPr lang="en-US" altLang="zh-CN" sz="2000" kern="100" dirty="0" smtClean="0">
              <a:latin typeface="+mn-ea"/>
            </a:endParaRPr>
          </a:p>
          <a:p>
            <a:pPr>
              <a:lnSpc>
                <a:spcPts val="2000"/>
              </a:lnSpc>
              <a:spcAft>
                <a:spcPts val="0"/>
              </a:spcAft>
            </a:pPr>
            <a:r>
              <a:rPr lang="zh-CN" altLang="en-US" sz="2000" dirty="0" smtClean="0"/>
              <a:t>                                                                         总监理工程师</a:t>
            </a:r>
            <a:r>
              <a:rPr lang="zh-CN" altLang="en-US" sz="2000" dirty="0"/>
              <a:t>（签字、加盖执业印章）</a:t>
            </a:r>
            <a:r>
              <a:rPr lang="zh-CN" altLang="en-US" sz="2000" kern="100" dirty="0" smtClean="0">
                <a:latin typeface="+mn-ea"/>
              </a:rPr>
              <a:t>                                                                                      </a:t>
            </a:r>
            <a:endParaRPr lang="en-US" altLang="zh-CN" sz="2000" kern="100" dirty="0" smtClean="0">
              <a:latin typeface="+mn-ea"/>
            </a:endParaRPr>
          </a:p>
          <a:p>
            <a:pPr>
              <a:lnSpc>
                <a:spcPts val="2000"/>
              </a:lnSpc>
              <a:spcAft>
                <a:spcPts val="0"/>
              </a:spcAft>
            </a:pPr>
            <a:r>
              <a:rPr lang="zh-CN" altLang="en-US" sz="2000" kern="100" dirty="0" smtClean="0">
                <a:latin typeface="+mn-ea"/>
              </a:rPr>
              <a:t>                                                                  年    月    日</a:t>
            </a:r>
            <a:endParaRPr lang="en-US" altLang="zh-CN" sz="2000" kern="100" dirty="0" smtClean="0">
              <a:latin typeface="+mn-ea"/>
            </a:endParaRPr>
          </a:p>
        </p:txBody>
      </p:sp>
      <p:sp>
        <p:nvSpPr>
          <p:cNvPr id="18" name="文本框 17"/>
          <p:cNvSpPr txBox="1"/>
          <p:nvPr/>
        </p:nvSpPr>
        <p:spPr>
          <a:xfrm>
            <a:off x="727934" y="6320323"/>
            <a:ext cx="10690404" cy="369332"/>
          </a:xfrm>
          <a:prstGeom prst="rect">
            <a:avLst/>
          </a:prstGeom>
          <a:noFill/>
        </p:spPr>
        <p:txBody>
          <a:bodyPr wrap="square" rtlCol="0">
            <a:spAutoFit/>
          </a:bodyPr>
          <a:lstStyle/>
          <a:p>
            <a:r>
              <a:rPr lang="zh-CN" altLang="en-US" dirty="0" smtClean="0">
                <a:latin typeface="宋体" panose="02010600030101010101" pitchFamily="2" charset="-122"/>
                <a:cs typeface="Times New Roman" panose="02020603050405020304" pitchFamily="18" charset="0"/>
              </a:rPr>
              <a:t>注：</a:t>
            </a:r>
            <a:r>
              <a:rPr lang="zh-CN" altLang="zh-CN" dirty="0"/>
              <a:t>本表一式三份，项目监理机构、建设单位、施工单位各一份。</a:t>
            </a:r>
          </a:p>
        </p:txBody>
      </p:sp>
      <p:sp>
        <p:nvSpPr>
          <p:cNvPr id="22" name="文本框 21"/>
          <p:cNvSpPr txBox="1"/>
          <p:nvPr/>
        </p:nvSpPr>
        <p:spPr>
          <a:xfrm>
            <a:off x="777661" y="590880"/>
            <a:ext cx="1665033" cy="430887"/>
          </a:xfrm>
          <a:prstGeom prst="rect">
            <a:avLst/>
          </a:prstGeom>
          <a:noFill/>
        </p:spPr>
        <p:txBody>
          <a:bodyPr wrap="square" rtlCol="0">
            <a:spAutoFit/>
          </a:bodyPr>
          <a:lstStyle/>
          <a:p>
            <a:r>
              <a:rPr lang="zh-CN" altLang="en-US" sz="2200" b="1" dirty="0" smtClean="0">
                <a:latin typeface="宋体" panose="02010600030101010101" pitchFamily="2" charset="-122"/>
                <a:cs typeface="Times New Roman" panose="02020603050405020304" pitchFamily="18" charset="0"/>
              </a:rPr>
              <a:t>工程名称：</a:t>
            </a:r>
            <a:endParaRPr lang="zh-CN" altLang="en-US" sz="2200" dirty="0"/>
          </a:p>
        </p:txBody>
      </p:sp>
      <p:sp>
        <p:nvSpPr>
          <p:cNvPr id="23" name="文本框 22"/>
          <p:cNvSpPr txBox="1"/>
          <p:nvPr/>
        </p:nvSpPr>
        <p:spPr>
          <a:xfrm>
            <a:off x="8488113" y="582769"/>
            <a:ext cx="921221" cy="430887"/>
          </a:xfrm>
          <a:prstGeom prst="rect">
            <a:avLst/>
          </a:prstGeom>
          <a:noFill/>
        </p:spPr>
        <p:txBody>
          <a:bodyPr wrap="square" rtlCol="0">
            <a:spAutoFit/>
          </a:bodyPr>
          <a:lstStyle/>
          <a:p>
            <a:r>
              <a:rPr lang="zh-CN" altLang="en-US" sz="2200" b="1" dirty="0" smtClean="0">
                <a:latin typeface="宋体" panose="02010600030101010101" pitchFamily="2" charset="-122"/>
                <a:cs typeface="Times New Roman" panose="02020603050405020304" pitchFamily="18" charset="0"/>
              </a:rPr>
              <a:t>编号：</a:t>
            </a:r>
            <a:endParaRPr lang="zh-CN" altLang="en-US" sz="2200" dirty="0"/>
          </a:p>
        </p:txBody>
      </p:sp>
      <p:sp>
        <p:nvSpPr>
          <p:cNvPr id="24" name="文本框 23"/>
          <p:cNvSpPr txBox="1"/>
          <p:nvPr/>
        </p:nvSpPr>
        <p:spPr>
          <a:xfrm>
            <a:off x="4707622" y="348685"/>
            <a:ext cx="2982149" cy="461665"/>
          </a:xfrm>
          <a:prstGeom prst="rect">
            <a:avLst/>
          </a:prstGeom>
          <a:noFill/>
        </p:spPr>
        <p:txBody>
          <a:bodyPr wrap="square" rtlCol="0">
            <a:spAutoFit/>
          </a:bodyPr>
          <a:lstStyle/>
          <a:p>
            <a:r>
              <a:rPr lang="zh-CN" altLang="zh-CN" sz="2400" b="1" dirty="0"/>
              <a:t>施工进度计划报审表</a:t>
            </a:r>
            <a:endParaRPr lang="zh-CN" altLang="zh-CN" sz="2400" dirty="0"/>
          </a:p>
        </p:txBody>
      </p:sp>
      <p:sp>
        <p:nvSpPr>
          <p:cNvPr id="25" name="文本框 24"/>
          <p:cNvSpPr txBox="1"/>
          <p:nvPr/>
        </p:nvSpPr>
        <p:spPr>
          <a:xfrm>
            <a:off x="759656" y="49975"/>
            <a:ext cx="3687653" cy="400110"/>
          </a:xfrm>
          <a:prstGeom prst="rect">
            <a:avLst/>
          </a:prstGeom>
          <a:noFill/>
        </p:spPr>
        <p:txBody>
          <a:bodyPr wrap="square" rtlCol="0">
            <a:spAutoFit/>
          </a:bodyPr>
          <a:lstStyle/>
          <a:p>
            <a:r>
              <a:rPr lang="zh-CN" altLang="en-US" sz="2000" dirty="0" smtClean="0">
                <a:latin typeface="+mn-ea"/>
                <a:hlinkClick r:id="rId2" action="ppaction://hlinksldjump"/>
              </a:rPr>
              <a:t>表</a:t>
            </a:r>
            <a:r>
              <a:rPr lang="en-US" altLang="zh-CN" sz="2000" dirty="0" smtClean="0">
                <a:latin typeface="+mn-ea"/>
                <a:hlinkClick r:id="rId2" action="ppaction://hlinksldjump"/>
              </a:rPr>
              <a:t>B.0.12 </a:t>
            </a:r>
            <a:r>
              <a:rPr lang="zh-CN" altLang="en-US" sz="2000" dirty="0" smtClean="0">
                <a:latin typeface="+mn-ea"/>
                <a:hlinkClick r:id="rId2" action="ppaction://hlinksldjump"/>
              </a:rPr>
              <a:t>施工进度计划报审表</a:t>
            </a:r>
            <a:endParaRPr lang="zh-CN" altLang="en-US" sz="2000" dirty="0">
              <a:latin typeface="+mn-ea"/>
            </a:endParaRPr>
          </a:p>
        </p:txBody>
      </p:sp>
      <p:cxnSp>
        <p:nvCxnSpPr>
          <p:cNvPr id="3" name="直接连接符 2"/>
          <p:cNvCxnSpPr/>
          <p:nvPr/>
        </p:nvCxnSpPr>
        <p:spPr>
          <a:xfrm flipV="1">
            <a:off x="1171128" y="1162562"/>
            <a:ext cx="3953021" cy="140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1793068" y="874781"/>
            <a:ext cx="1710725" cy="369332"/>
          </a:xfrm>
          <a:prstGeom prst="rect">
            <a:avLst/>
          </a:prstGeom>
          <a:noFill/>
        </p:spPr>
        <p:txBody>
          <a:bodyPr wrap="none" rtlCol="0">
            <a:spAutoFit/>
          </a:bodyPr>
          <a:lstStyle/>
          <a:p>
            <a:r>
              <a:rPr lang="en-US" altLang="zh-CN" dirty="0" smtClean="0"/>
              <a:t>(</a:t>
            </a:r>
            <a:r>
              <a:rPr lang="zh-CN" altLang="en-US" dirty="0" smtClean="0"/>
              <a:t>项目监理机构</a:t>
            </a:r>
            <a:r>
              <a:rPr lang="en-US" altLang="zh-CN" dirty="0" smtClean="0"/>
              <a:t>)</a:t>
            </a:r>
            <a:endParaRPr lang="zh-CN" altLang="en-US" dirty="0"/>
          </a:p>
        </p:txBody>
      </p:sp>
      <p:cxnSp>
        <p:nvCxnSpPr>
          <p:cNvPr id="19" name="直接连接符 18"/>
          <p:cNvCxnSpPr/>
          <p:nvPr/>
        </p:nvCxnSpPr>
        <p:spPr>
          <a:xfrm>
            <a:off x="9409334" y="5879011"/>
            <a:ext cx="178785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9409334" y="5592794"/>
            <a:ext cx="178785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737190" y="3102374"/>
            <a:ext cx="10681148" cy="4115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9321418" y="2838944"/>
            <a:ext cx="16786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9369186" y="2577792"/>
            <a:ext cx="1583142" cy="1364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9646065" y="4349577"/>
            <a:ext cx="1583142" cy="1364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777661" y="4659579"/>
            <a:ext cx="10681148" cy="4115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圆角矩形标注 25"/>
          <p:cNvSpPr/>
          <p:nvPr/>
        </p:nvSpPr>
        <p:spPr>
          <a:xfrm>
            <a:off x="1171128" y="2229922"/>
            <a:ext cx="5300227" cy="1698543"/>
          </a:xfrm>
          <a:prstGeom prst="wedgeRoundRectCallout">
            <a:avLst>
              <a:gd name="adj1" fmla="val -4089"/>
              <a:gd name="adj2" fmla="val -60065"/>
              <a:gd name="adj3" fmla="val 16667"/>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16200000" scaled="1"/>
            <a:tileRect/>
          </a:gradFill>
          <a:ln>
            <a:solidFill>
              <a:schemeClr val="accent1">
                <a:lumMod val="40000"/>
                <a:lumOff val="6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r>
              <a:rPr lang="zh-CN" altLang="zh-CN" dirty="0">
                <a:solidFill>
                  <a:schemeClr val="accent6">
                    <a:lumMod val="50000"/>
                  </a:schemeClr>
                </a:solidFill>
              </a:rPr>
              <a:t>施工单位应按施工合同约定的日期，将总体进度计划提交监理工程师，监理工程师按合同约定的时间予以确认或提出修改意见</a:t>
            </a:r>
            <a:r>
              <a:rPr lang="zh-CN" altLang="zh-CN" dirty="0" smtClean="0">
                <a:solidFill>
                  <a:schemeClr val="accent6">
                    <a:lumMod val="50000"/>
                  </a:schemeClr>
                </a:solidFill>
              </a:rPr>
              <a:t>。</a:t>
            </a:r>
            <a:r>
              <a:rPr lang="zh-CN" altLang="zh-CN" dirty="0">
                <a:solidFill>
                  <a:schemeClr val="accent6">
                    <a:lumMod val="50000"/>
                  </a:schemeClr>
                </a:solidFill>
              </a:rPr>
              <a:t>施工单位报审的总体进度计划必须经其企业技术负责人审批，且编制、审核、批准人员签字及单位公章齐全。</a:t>
            </a:r>
            <a:endParaRPr lang="zh-CN" altLang="en-US" dirty="0">
              <a:solidFill>
                <a:schemeClr val="accent6">
                  <a:lumMod val="50000"/>
                </a:schemeClr>
              </a:solidFill>
            </a:endParaRPr>
          </a:p>
        </p:txBody>
      </p:sp>
      <p:sp>
        <p:nvSpPr>
          <p:cNvPr id="27" name="圆角矩形标注 26"/>
          <p:cNvSpPr/>
          <p:nvPr/>
        </p:nvSpPr>
        <p:spPr>
          <a:xfrm>
            <a:off x="2474035" y="2194843"/>
            <a:ext cx="5300227" cy="1698543"/>
          </a:xfrm>
          <a:prstGeom prst="wedgeRoundRectCallout">
            <a:avLst>
              <a:gd name="adj1" fmla="val 36338"/>
              <a:gd name="adj2" fmla="val -60065"/>
              <a:gd name="adj3" fmla="val 16667"/>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16200000" scaled="1"/>
            <a:tileRect/>
          </a:gradFill>
          <a:ln>
            <a:solidFill>
              <a:schemeClr val="accent1">
                <a:lumMod val="40000"/>
                <a:lumOff val="6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r>
              <a:rPr lang="zh-CN" altLang="zh-CN" dirty="0">
                <a:solidFill>
                  <a:schemeClr val="accent6">
                    <a:lumMod val="50000"/>
                  </a:schemeClr>
                </a:solidFill>
              </a:rPr>
              <a:t>群体工程中单位工程分期进行施工的，施工单位应按照建设单位提供图纸及有关资料的时间，分别编制各单位工程的进度计划，并向项目监理机构报审。</a:t>
            </a:r>
            <a:endParaRPr lang="zh-CN" altLang="en-US" dirty="0">
              <a:solidFill>
                <a:schemeClr val="accent6">
                  <a:lumMod val="50000"/>
                </a:schemeClr>
              </a:solidFill>
            </a:endParaRPr>
          </a:p>
        </p:txBody>
      </p:sp>
    </p:spTree>
    <p:extLst>
      <p:ext uri="{BB962C8B-B14F-4D97-AF65-F5344CB8AC3E}">
        <p14:creationId xmlns:p14="http://schemas.microsoft.com/office/powerpoint/2010/main" val="5508112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fade">
                                      <p:cBhvr>
                                        <p:cTn id="14" dur="1000"/>
                                        <p:tgtEl>
                                          <p:spTgt spid="26"/>
                                        </p:tgtEl>
                                      </p:cBhvr>
                                    </p:animEffect>
                                    <p:anim calcmode="lin" valueType="num">
                                      <p:cBhvr>
                                        <p:cTn id="15" dur="1000" fill="hold"/>
                                        <p:tgtEl>
                                          <p:spTgt spid="26"/>
                                        </p:tgtEl>
                                        <p:attrNameLst>
                                          <p:attrName>ppt_x</p:attrName>
                                        </p:attrNameLst>
                                      </p:cBhvr>
                                      <p:tavLst>
                                        <p:tav tm="0">
                                          <p:val>
                                            <p:strVal val="#ppt_x"/>
                                          </p:val>
                                        </p:tav>
                                        <p:tav tm="100000">
                                          <p:val>
                                            <p:strVal val="#ppt_x"/>
                                          </p:val>
                                        </p:tav>
                                      </p:tavLst>
                                    </p:anim>
                                    <p:anim calcmode="lin" valueType="num">
                                      <p:cBhvr>
                                        <p:cTn id="16"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xit" presetSubtype="4" fill="hold" grpId="1" nodeType="clickEffect">
                                  <p:stCondLst>
                                    <p:cond delay="0"/>
                                  </p:stCondLst>
                                  <p:childTnLst>
                                    <p:animEffect transition="out" filter="wipe(down)">
                                      <p:cBhvr>
                                        <p:cTn id="20" dur="500"/>
                                        <p:tgtEl>
                                          <p:spTgt spid="26"/>
                                        </p:tgtEl>
                                      </p:cBhvr>
                                    </p:animEffect>
                                    <p:set>
                                      <p:cBhvr>
                                        <p:cTn id="21" dur="1" fill="hold">
                                          <p:stCondLst>
                                            <p:cond delay="499"/>
                                          </p:stCondLst>
                                        </p:cTn>
                                        <p:tgtEl>
                                          <p:spTgt spid="26"/>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fade">
                                      <p:cBhvr>
                                        <p:cTn id="26" dur="1000"/>
                                        <p:tgtEl>
                                          <p:spTgt spid="27"/>
                                        </p:tgtEl>
                                      </p:cBhvr>
                                    </p:animEffect>
                                    <p:anim calcmode="lin" valueType="num">
                                      <p:cBhvr>
                                        <p:cTn id="27" dur="1000" fill="hold"/>
                                        <p:tgtEl>
                                          <p:spTgt spid="27"/>
                                        </p:tgtEl>
                                        <p:attrNameLst>
                                          <p:attrName>ppt_x</p:attrName>
                                        </p:attrNameLst>
                                      </p:cBhvr>
                                      <p:tavLst>
                                        <p:tav tm="0">
                                          <p:val>
                                            <p:strVal val="#ppt_x"/>
                                          </p:val>
                                        </p:tav>
                                        <p:tav tm="100000">
                                          <p:val>
                                            <p:strVal val="#ppt_x"/>
                                          </p:val>
                                        </p:tav>
                                      </p:tavLst>
                                    </p:anim>
                                    <p:anim calcmode="lin" valueType="num">
                                      <p:cBhvr>
                                        <p:cTn id="28"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xit" presetSubtype="4" fill="hold" grpId="1" nodeType="clickEffect">
                                  <p:stCondLst>
                                    <p:cond delay="0"/>
                                  </p:stCondLst>
                                  <p:childTnLst>
                                    <p:animEffect transition="out" filter="wipe(down)">
                                      <p:cBhvr>
                                        <p:cTn id="32" dur="500"/>
                                        <p:tgtEl>
                                          <p:spTgt spid="27"/>
                                        </p:tgtEl>
                                      </p:cBhvr>
                                    </p:animEffect>
                                    <p:set>
                                      <p:cBhvr>
                                        <p:cTn id="33" dur="1" fill="hold">
                                          <p:stCondLst>
                                            <p:cond delay="499"/>
                                          </p:stCondLst>
                                        </p:cTn>
                                        <p:tgtEl>
                                          <p:spTgt spid="2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6" grpId="0" animBg="1"/>
      <p:bldP spid="26" grpId="1" animBg="1"/>
      <p:bldP spid="27" grpId="0" animBg="1"/>
      <p:bldP spid="27" grpId="1"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759656" y="955485"/>
            <a:ext cx="10663310" cy="5632311"/>
          </a:xfrm>
          <a:prstGeom prst="rect">
            <a:avLst/>
          </a:prstGeom>
          <a:noFill/>
          <a:ln>
            <a:solidFill>
              <a:schemeClr val="tx1"/>
            </a:solidFill>
          </a:ln>
        </p:spPr>
        <p:txBody>
          <a:bodyPr wrap="square" rtlCol="0">
            <a:spAutoFit/>
          </a:bodyPr>
          <a:lstStyle/>
          <a:p>
            <a:pPr algn="just">
              <a:lnSpc>
                <a:spcPts val="2000"/>
              </a:lnSpc>
              <a:spcBef>
                <a:spcPts val="1200"/>
              </a:spcBef>
              <a:spcAft>
                <a:spcPts val="0"/>
              </a:spcAft>
            </a:pPr>
            <a:r>
              <a:rPr lang="zh-CN" altLang="zh-CN" sz="2000" kern="100" dirty="0" smtClean="0">
                <a:effectLst/>
                <a:latin typeface="+mn-ea"/>
              </a:rPr>
              <a:t>致：</a:t>
            </a:r>
            <a:r>
              <a:rPr lang="en-US" altLang="zh-CN" sz="2000" u="sng" kern="100" dirty="0" smtClean="0">
                <a:effectLst/>
                <a:latin typeface="+mn-ea"/>
              </a:rPr>
              <a:t>                                                  </a:t>
            </a:r>
            <a:endParaRPr lang="zh-CN" altLang="zh-CN" sz="2000" kern="100" dirty="0" smtClean="0">
              <a:effectLst/>
              <a:latin typeface="+mn-ea"/>
            </a:endParaRPr>
          </a:p>
          <a:p>
            <a:pPr>
              <a:lnSpc>
                <a:spcPts val="2000"/>
              </a:lnSpc>
            </a:pPr>
            <a:r>
              <a:rPr lang="en-US" altLang="zh-CN" sz="2000" dirty="0" smtClean="0"/>
              <a:t>      </a:t>
            </a:r>
            <a:r>
              <a:rPr lang="zh-CN" altLang="zh-CN" sz="2000" dirty="0" smtClean="0"/>
              <a:t>根据</a:t>
            </a:r>
            <a:r>
              <a:rPr lang="zh-CN" altLang="zh-CN" sz="2000" dirty="0"/>
              <a:t>施工合同</a:t>
            </a:r>
            <a:r>
              <a:rPr lang="en-US" altLang="zh-CN" sz="2000" u="sng" dirty="0"/>
              <a:t>   </a:t>
            </a:r>
            <a:r>
              <a:rPr lang="en-US" altLang="zh-CN" sz="2000" u="sng" dirty="0" smtClean="0"/>
              <a:t>     </a:t>
            </a:r>
            <a:r>
              <a:rPr lang="zh-CN" altLang="zh-CN" sz="2000" dirty="0"/>
              <a:t>条款，由于</a:t>
            </a:r>
            <a:r>
              <a:rPr lang="en-US" altLang="zh-CN" sz="2000" u="sng" dirty="0"/>
              <a:t>    </a:t>
            </a:r>
            <a:r>
              <a:rPr lang="en-US" altLang="zh-CN" sz="2000" u="sng" dirty="0" smtClean="0"/>
              <a:t>    </a:t>
            </a:r>
            <a:r>
              <a:rPr lang="zh-CN" altLang="zh-CN" sz="2000" dirty="0"/>
              <a:t>的原因，我方申请索赔金额（大写）</a:t>
            </a:r>
            <a:r>
              <a:rPr lang="en-US" altLang="zh-CN" sz="2000" u="sng" dirty="0"/>
              <a:t>  </a:t>
            </a:r>
            <a:r>
              <a:rPr lang="en-US" altLang="zh-CN" sz="2000" u="sng" dirty="0" smtClean="0"/>
              <a:t>            </a:t>
            </a:r>
            <a:r>
              <a:rPr lang="zh-CN" altLang="zh-CN" sz="2000" dirty="0"/>
              <a:t>，请予以批准</a:t>
            </a:r>
            <a:r>
              <a:rPr lang="zh-CN" altLang="en-US" sz="2000" dirty="0" smtClean="0"/>
              <a:t>。</a:t>
            </a:r>
            <a:endParaRPr lang="en-US" altLang="zh-CN" sz="2000" dirty="0" smtClean="0"/>
          </a:p>
          <a:p>
            <a:r>
              <a:rPr lang="en-US" altLang="zh-CN" sz="2000" dirty="0" smtClean="0"/>
              <a:t>      </a:t>
            </a:r>
            <a:r>
              <a:rPr lang="zh-CN" altLang="zh-CN" sz="2000" dirty="0" smtClean="0"/>
              <a:t>索赔</a:t>
            </a:r>
            <a:r>
              <a:rPr lang="zh-CN" altLang="zh-CN" sz="2000" dirty="0"/>
              <a:t>理由</a:t>
            </a:r>
            <a:r>
              <a:rPr lang="zh-CN" altLang="zh-CN" sz="2000" dirty="0" smtClean="0"/>
              <a:t>：</a:t>
            </a:r>
            <a:endParaRPr lang="en-US" altLang="zh-CN" sz="2000" dirty="0" smtClean="0"/>
          </a:p>
          <a:p>
            <a:r>
              <a:rPr lang="en-US" altLang="zh-CN" sz="2000" dirty="0" smtClean="0"/>
              <a:t>      </a:t>
            </a:r>
            <a:r>
              <a:rPr lang="zh-CN" altLang="zh-CN" sz="2000" dirty="0" smtClean="0"/>
              <a:t>附件</a:t>
            </a:r>
            <a:r>
              <a:rPr lang="zh-CN" altLang="zh-CN" sz="2000" dirty="0"/>
              <a:t>：□索赔金额的</a:t>
            </a:r>
            <a:r>
              <a:rPr lang="zh-CN" altLang="zh-CN" sz="2000" dirty="0" smtClean="0"/>
              <a:t>计算</a:t>
            </a:r>
            <a:r>
              <a:rPr lang="en-US" altLang="zh-CN" sz="2000" dirty="0" smtClean="0"/>
              <a:t>                    </a:t>
            </a:r>
            <a:r>
              <a:rPr lang="zh-CN" altLang="zh-CN" sz="2000" dirty="0" smtClean="0"/>
              <a:t>□</a:t>
            </a:r>
            <a:r>
              <a:rPr lang="zh-CN" altLang="zh-CN" sz="2000" dirty="0"/>
              <a:t>证明</a:t>
            </a:r>
            <a:r>
              <a:rPr lang="zh-CN" altLang="zh-CN" sz="2000" dirty="0" smtClean="0"/>
              <a:t>材料</a:t>
            </a:r>
            <a:endParaRPr lang="zh-CN" altLang="zh-CN" sz="2000" dirty="0"/>
          </a:p>
          <a:p>
            <a:r>
              <a:rPr lang="zh-CN" altLang="en-US" sz="2000" kern="100" dirty="0" smtClean="0">
                <a:latin typeface="+mn-ea"/>
              </a:rPr>
              <a:t>                                                 施工项目部（</a:t>
            </a:r>
            <a:r>
              <a:rPr lang="zh-CN" altLang="en-US" sz="2000" kern="100" dirty="0">
                <a:latin typeface="+mn-ea"/>
              </a:rPr>
              <a:t>盖章</a:t>
            </a:r>
            <a:r>
              <a:rPr lang="zh-CN" altLang="en-US" sz="2000" kern="100" dirty="0" smtClean="0">
                <a:latin typeface="+mn-ea"/>
              </a:rPr>
              <a:t>）</a:t>
            </a:r>
            <a:endParaRPr lang="en-US" altLang="zh-CN" sz="2000" kern="100" dirty="0" smtClean="0">
              <a:latin typeface="+mn-ea"/>
            </a:endParaRPr>
          </a:p>
          <a:p>
            <a:pPr>
              <a:lnSpc>
                <a:spcPts val="2000"/>
              </a:lnSpc>
            </a:pPr>
            <a:r>
              <a:rPr lang="zh-CN" altLang="en-US" sz="2000" kern="100" dirty="0" smtClean="0">
                <a:latin typeface="+mn-ea"/>
              </a:rPr>
              <a:t>                                                 项目经理（</a:t>
            </a:r>
            <a:r>
              <a:rPr lang="zh-CN" altLang="en-US" sz="2000" kern="100" dirty="0">
                <a:latin typeface="+mn-ea"/>
              </a:rPr>
              <a:t>签字）</a:t>
            </a:r>
            <a:endParaRPr lang="en-US" altLang="zh-CN" sz="2000" kern="100" dirty="0">
              <a:latin typeface="+mn-ea"/>
            </a:endParaRPr>
          </a:p>
          <a:p>
            <a:pPr>
              <a:lnSpc>
                <a:spcPts val="2000"/>
              </a:lnSpc>
            </a:pPr>
            <a:r>
              <a:rPr lang="zh-CN" altLang="en-US" sz="2000" kern="100" dirty="0">
                <a:latin typeface="+mn-ea"/>
              </a:rPr>
              <a:t> </a:t>
            </a:r>
            <a:r>
              <a:rPr lang="zh-CN" altLang="en-US" sz="2000" kern="100" dirty="0" smtClean="0">
                <a:latin typeface="+mn-ea"/>
              </a:rPr>
              <a:t>                                                                 年    </a:t>
            </a:r>
            <a:r>
              <a:rPr lang="zh-CN" altLang="en-US" sz="2000" kern="100" dirty="0">
                <a:latin typeface="+mn-ea"/>
              </a:rPr>
              <a:t>月 </a:t>
            </a:r>
            <a:r>
              <a:rPr lang="zh-CN" altLang="en-US" sz="2000" kern="100" dirty="0" smtClean="0">
                <a:latin typeface="+mn-ea"/>
              </a:rPr>
              <a:t>   </a:t>
            </a:r>
            <a:r>
              <a:rPr lang="zh-CN" altLang="en-US" sz="2000" kern="100" dirty="0">
                <a:latin typeface="+mn-ea"/>
              </a:rPr>
              <a:t>日</a:t>
            </a:r>
            <a:endParaRPr lang="en-US" altLang="zh-CN" sz="2000" kern="100" dirty="0" smtClean="0">
              <a:latin typeface="+mn-ea"/>
            </a:endParaRPr>
          </a:p>
          <a:p>
            <a:pPr>
              <a:lnSpc>
                <a:spcPts val="2000"/>
              </a:lnSpc>
            </a:pPr>
            <a:r>
              <a:rPr lang="zh-CN" altLang="en-US" sz="2000" kern="100" dirty="0" smtClean="0">
                <a:latin typeface="+mn-ea"/>
              </a:rPr>
              <a:t>审核意见：</a:t>
            </a:r>
            <a:endParaRPr lang="en-US" altLang="zh-CN" sz="2000" kern="100" dirty="0" smtClean="0">
              <a:latin typeface="+mn-ea"/>
            </a:endParaRPr>
          </a:p>
          <a:p>
            <a:r>
              <a:rPr lang="en-US" altLang="zh-CN" sz="2000" dirty="0" smtClean="0"/>
              <a:t>      </a:t>
            </a:r>
            <a:r>
              <a:rPr lang="zh-CN" altLang="zh-CN" sz="2000" dirty="0" smtClean="0"/>
              <a:t>附件</a:t>
            </a:r>
            <a:r>
              <a:rPr lang="zh-CN" altLang="zh-CN" sz="2000" dirty="0"/>
              <a:t>：□不同意此项索赔</a:t>
            </a:r>
          </a:p>
          <a:p>
            <a:r>
              <a:rPr lang="en-US" altLang="zh-CN" sz="2000" dirty="0" smtClean="0"/>
              <a:t>                   </a:t>
            </a:r>
            <a:r>
              <a:rPr lang="zh-CN" altLang="zh-CN" sz="2000" dirty="0" smtClean="0"/>
              <a:t>□</a:t>
            </a:r>
            <a:r>
              <a:rPr lang="zh-CN" altLang="zh-CN" sz="2000" dirty="0"/>
              <a:t>同意此项索赔，索赔金额为（大写）</a:t>
            </a:r>
            <a:r>
              <a:rPr lang="en-US" altLang="zh-CN" sz="2000" u="sng" dirty="0"/>
              <a:t>                         </a:t>
            </a:r>
            <a:endParaRPr lang="zh-CN" altLang="zh-CN" sz="2000" dirty="0"/>
          </a:p>
          <a:p>
            <a:r>
              <a:rPr lang="en-US" altLang="zh-CN" sz="2000" dirty="0" smtClean="0"/>
              <a:t>                   </a:t>
            </a:r>
            <a:r>
              <a:rPr lang="zh-CN" altLang="zh-CN" sz="2000" dirty="0" smtClean="0"/>
              <a:t>同意</a:t>
            </a:r>
            <a:r>
              <a:rPr lang="en-US" altLang="zh-CN" sz="2000" dirty="0"/>
              <a:t>/</a:t>
            </a:r>
            <a:r>
              <a:rPr lang="zh-CN" altLang="zh-CN" sz="2000" dirty="0" smtClean="0"/>
              <a:t>不同意索赔的理由</a:t>
            </a:r>
            <a:r>
              <a:rPr lang="zh-CN" altLang="en-US" sz="2000" dirty="0" smtClean="0"/>
              <a:t>：</a:t>
            </a:r>
            <a:endParaRPr lang="en-US" altLang="zh-CN" sz="2000" dirty="0" smtClean="0"/>
          </a:p>
          <a:p>
            <a:endParaRPr lang="en-US" altLang="zh-CN" sz="2000" kern="100" dirty="0" smtClean="0">
              <a:latin typeface="+mn-ea"/>
            </a:endParaRPr>
          </a:p>
          <a:p>
            <a:r>
              <a:rPr lang="en-US" altLang="zh-CN" sz="2000" dirty="0" smtClean="0"/>
              <a:t>      </a:t>
            </a:r>
            <a:r>
              <a:rPr lang="zh-CN" altLang="zh-CN" sz="2000" dirty="0" smtClean="0"/>
              <a:t>附件</a:t>
            </a:r>
            <a:r>
              <a:rPr lang="zh-CN" altLang="zh-CN" sz="2000" dirty="0"/>
              <a:t>：□索赔审查</a:t>
            </a:r>
            <a:r>
              <a:rPr lang="zh-CN" altLang="zh-CN" sz="2000" dirty="0" smtClean="0"/>
              <a:t>报告</a:t>
            </a:r>
            <a:endParaRPr lang="en-US" altLang="zh-CN" sz="2000" kern="100" dirty="0">
              <a:latin typeface="+mn-ea"/>
            </a:endParaRPr>
          </a:p>
          <a:p>
            <a:pPr>
              <a:lnSpc>
                <a:spcPts val="2000"/>
              </a:lnSpc>
            </a:pPr>
            <a:r>
              <a:rPr lang="zh-CN" altLang="en-US" sz="2000" kern="100" dirty="0" smtClean="0">
                <a:latin typeface="+mn-ea"/>
              </a:rPr>
              <a:t>                                               项目</a:t>
            </a:r>
            <a:r>
              <a:rPr lang="zh-CN" altLang="en-US" sz="2000" kern="100" dirty="0">
                <a:latin typeface="+mn-ea"/>
              </a:rPr>
              <a:t>监理机构（盖章）</a:t>
            </a:r>
            <a:endParaRPr lang="en-US" altLang="zh-CN" sz="2000" kern="100" dirty="0">
              <a:latin typeface="+mn-ea"/>
            </a:endParaRPr>
          </a:p>
          <a:p>
            <a:pPr>
              <a:lnSpc>
                <a:spcPts val="2000"/>
              </a:lnSpc>
              <a:spcAft>
                <a:spcPts val="0"/>
              </a:spcAft>
            </a:pPr>
            <a:r>
              <a:rPr lang="zh-CN" altLang="en-US" sz="2000" dirty="0"/>
              <a:t>                                                                         总监理工程师（签字、加盖执业印章</a:t>
            </a:r>
            <a:r>
              <a:rPr lang="zh-CN" altLang="en-US" sz="2000" dirty="0" smtClean="0"/>
              <a:t>）</a:t>
            </a:r>
            <a:endParaRPr lang="en-US" altLang="zh-CN" sz="2000" kern="100" dirty="0" smtClean="0">
              <a:latin typeface="+mn-ea"/>
            </a:endParaRPr>
          </a:p>
          <a:p>
            <a:pPr algn="r">
              <a:lnSpc>
                <a:spcPts val="2000"/>
              </a:lnSpc>
            </a:pPr>
            <a:r>
              <a:rPr lang="zh-CN" altLang="en-US" sz="2000" kern="100" dirty="0" smtClean="0">
                <a:latin typeface="+mn-ea"/>
              </a:rPr>
              <a:t>年    </a:t>
            </a:r>
            <a:r>
              <a:rPr lang="zh-CN" altLang="en-US" sz="2000" kern="100" dirty="0">
                <a:latin typeface="+mn-ea"/>
              </a:rPr>
              <a:t>月    日</a:t>
            </a:r>
            <a:endParaRPr lang="en-US" altLang="zh-CN" sz="2000" kern="100" dirty="0">
              <a:latin typeface="+mn-ea"/>
            </a:endParaRPr>
          </a:p>
          <a:p>
            <a:pPr>
              <a:lnSpc>
                <a:spcPts val="2000"/>
              </a:lnSpc>
            </a:pPr>
            <a:r>
              <a:rPr lang="zh-CN" altLang="en-US" sz="2000" kern="100" dirty="0">
                <a:latin typeface="+mn-ea"/>
              </a:rPr>
              <a:t>审批</a:t>
            </a:r>
            <a:r>
              <a:rPr lang="zh-CN" altLang="en-US" sz="2000" kern="100" dirty="0" smtClean="0">
                <a:latin typeface="+mn-ea"/>
              </a:rPr>
              <a:t>意见：</a:t>
            </a:r>
            <a:endParaRPr lang="en-US" altLang="zh-CN" sz="2000" kern="100" dirty="0" smtClean="0">
              <a:latin typeface="+mn-ea"/>
            </a:endParaRPr>
          </a:p>
          <a:p>
            <a:pPr>
              <a:lnSpc>
                <a:spcPts val="2000"/>
              </a:lnSpc>
            </a:pPr>
            <a:r>
              <a:rPr lang="en-US" altLang="zh-CN" sz="2000" kern="100" dirty="0" smtClean="0">
                <a:latin typeface="+mn-ea"/>
              </a:rPr>
              <a:t>                                               </a:t>
            </a:r>
            <a:r>
              <a:rPr lang="zh-CN" altLang="en-US" sz="2000" kern="100" dirty="0" smtClean="0">
                <a:latin typeface="+mn-ea"/>
              </a:rPr>
              <a:t>建设单位（盖章）</a:t>
            </a:r>
            <a:endParaRPr lang="en-US" altLang="zh-CN" sz="2000" kern="100" dirty="0" smtClean="0">
              <a:latin typeface="+mn-ea"/>
            </a:endParaRPr>
          </a:p>
          <a:p>
            <a:pPr>
              <a:lnSpc>
                <a:spcPts val="2000"/>
              </a:lnSpc>
              <a:spcAft>
                <a:spcPts val="0"/>
              </a:spcAft>
            </a:pPr>
            <a:r>
              <a:rPr lang="zh-CN" altLang="en-US" sz="2000" dirty="0" smtClean="0"/>
              <a:t>                                                                                                        建设单位代表（签字）</a:t>
            </a:r>
            <a:r>
              <a:rPr lang="zh-CN" altLang="en-US" sz="2000" kern="100" dirty="0" smtClean="0">
                <a:latin typeface="+mn-ea"/>
              </a:rPr>
              <a:t>                                                                                      </a:t>
            </a:r>
            <a:endParaRPr lang="en-US" altLang="zh-CN" sz="2000" kern="100" dirty="0" smtClean="0">
              <a:latin typeface="+mn-ea"/>
            </a:endParaRPr>
          </a:p>
          <a:p>
            <a:pPr>
              <a:lnSpc>
                <a:spcPts val="2000"/>
              </a:lnSpc>
              <a:spcAft>
                <a:spcPts val="0"/>
              </a:spcAft>
            </a:pPr>
            <a:r>
              <a:rPr lang="zh-CN" altLang="en-US" sz="2000" kern="100" dirty="0" smtClean="0">
                <a:latin typeface="+mn-ea"/>
              </a:rPr>
              <a:t>                                                                  年    月    日</a:t>
            </a:r>
            <a:endParaRPr lang="en-US" altLang="zh-CN" sz="2000" kern="100" dirty="0" smtClean="0">
              <a:latin typeface="+mn-ea"/>
            </a:endParaRPr>
          </a:p>
        </p:txBody>
      </p:sp>
      <p:sp>
        <p:nvSpPr>
          <p:cNvPr id="18" name="文本框 17"/>
          <p:cNvSpPr txBox="1"/>
          <p:nvPr/>
        </p:nvSpPr>
        <p:spPr>
          <a:xfrm>
            <a:off x="732562" y="6538631"/>
            <a:ext cx="10690404" cy="369332"/>
          </a:xfrm>
          <a:prstGeom prst="rect">
            <a:avLst/>
          </a:prstGeom>
          <a:noFill/>
        </p:spPr>
        <p:txBody>
          <a:bodyPr wrap="square" rtlCol="0">
            <a:spAutoFit/>
          </a:bodyPr>
          <a:lstStyle/>
          <a:p>
            <a:r>
              <a:rPr lang="zh-CN" altLang="en-US" dirty="0" smtClean="0">
                <a:latin typeface="宋体" panose="02010600030101010101" pitchFamily="2" charset="-122"/>
                <a:cs typeface="Times New Roman" panose="02020603050405020304" pitchFamily="18" charset="0"/>
              </a:rPr>
              <a:t>注：</a:t>
            </a:r>
            <a:r>
              <a:rPr lang="zh-CN" altLang="zh-CN" dirty="0"/>
              <a:t>本表一式三份，项目监理机构、建设单位、施工单位各一份。</a:t>
            </a:r>
          </a:p>
        </p:txBody>
      </p:sp>
      <p:sp>
        <p:nvSpPr>
          <p:cNvPr id="22" name="文本框 21"/>
          <p:cNvSpPr txBox="1"/>
          <p:nvPr/>
        </p:nvSpPr>
        <p:spPr>
          <a:xfrm>
            <a:off x="777661" y="590880"/>
            <a:ext cx="1665033" cy="430887"/>
          </a:xfrm>
          <a:prstGeom prst="rect">
            <a:avLst/>
          </a:prstGeom>
          <a:noFill/>
        </p:spPr>
        <p:txBody>
          <a:bodyPr wrap="square" rtlCol="0">
            <a:spAutoFit/>
          </a:bodyPr>
          <a:lstStyle/>
          <a:p>
            <a:r>
              <a:rPr lang="zh-CN" altLang="en-US" sz="2200" b="1" dirty="0" smtClean="0">
                <a:latin typeface="宋体" panose="02010600030101010101" pitchFamily="2" charset="-122"/>
                <a:cs typeface="Times New Roman" panose="02020603050405020304" pitchFamily="18" charset="0"/>
              </a:rPr>
              <a:t>工程名称：</a:t>
            </a:r>
            <a:endParaRPr lang="zh-CN" altLang="en-US" sz="2200" dirty="0"/>
          </a:p>
        </p:txBody>
      </p:sp>
      <p:sp>
        <p:nvSpPr>
          <p:cNvPr id="23" name="文本框 22"/>
          <p:cNvSpPr txBox="1"/>
          <p:nvPr/>
        </p:nvSpPr>
        <p:spPr>
          <a:xfrm>
            <a:off x="8488113" y="582769"/>
            <a:ext cx="921221" cy="430887"/>
          </a:xfrm>
          <a:prstGeom prst="rect">
            <a:avLst/>
          </a:prstGeom>
          <a:noFill/>
        </p:spPr>
        <p:txBody>
          <a:bodyPr wrap="square" rtlCol="0">
            <a:spAutoFit/>
          </a:bodyPr>
          <a:lstStyle/>
          <a:p>
            <a:r>
              <a:rPr lang="zh-CN" altLang="en-US" sz="2200" b="1" dirty="0" smtClean="0">
                <a:latin typeface="宋体" panose="02010600030101010101" pitchFamily="2" charset="-122"/>
                <a:cs typeface="Times New Roman" panose="02020603050405020304" pitchFamily="18" charset="0"/>
              </a:rPr>
              <a:t>编号：</a:t>
            </a:r>
            <a:endParaRPr lang="zh-CN" altLang="en-US" sz="2200" dirty="0"/>
          </a:p>
        </p:txBody>
      </p:sp>
      <p:sp>
        <p:nvSpPr>
          <p:cNvPr id="24" name="文本框 23"/>
          <p:cNvSpPr txBox="1"/>
          <p:nvPr/>
        </p:nvSpPr>
        <p:spPr>
          <a:xfrm>
            <a:off x="4977886" y="250030"/>
            <a:ext cx="2501092" cy="461665"/>
          </a:xfrm>
          <a:prstGeom prst="rect">
            <a:avLst/>
          </a:prstGeom>
          <a:noFill/>
        </p:spPr>
        <p:txBody>
          <a:bodyPr wrap="square" rtlCol="0">
            <a:spAutoFit/>
          </a:bodyPr>
          <a:lstStyle/>
          <a:p>
            <a:r>
              <a:rPr lang="zh-CN" altLang="zh-CN" sz="2400" b="1" dirty="0"/>
              <a:t>费用索赔报审表</a:t>
            </a:r>
            <a:endParaRPr lang="zh-CN" altLang="zh-CN" sz="2400" dirty="0"/>
          </a:p>
        </p:txBody>
      </p:sp>
      <p:sp>
        <p:nvSpPr>
          <p:cNvPr id="25" name="文本框 24"/>
          <p:cNvSpPr txBox="1"/>
          <p:nvPr/>
        </p:nvSpPr>
        <p:spPr>
          <a:xfrm>
            <a:off x="759656" y="49975"/>
            <a:ext cx="3535253" cy="400110"/>
          </a:xfrm>
          <a:prstGeom prst="rect">
            <a:avLst/>
          </a:prstGeom>
          <a:noFill/>
        </p:spPr>
        <p:txBody>
          <a:bodyPr wrap="square" rtlCol="0">
            <a:spAutoFit/>
          </a:bodyPr>
          <a:lstStyle/>
          <a:p>
            <a:r>
              <a:rPr lang="zh-CN" altLang="en-US" sz="2000" dirty="0" smtClean="0">
                <a:latin typeface="+mn-ea"/>
                <a:hlinkClick r:id="rId2" action="ppaction://hlinksldjump"/>
              </a:rPr>
              <a:t>表</a:t>
            </a:r>
            <a:r>
              <a:rPr lang="en-US" altLang="zh-CN" sz="2000" dirty="0" smtClean="0">
                <a:latin typeface="+mn-ea"/>
                <a:hlinkClick r:id="rId2" action="ppaction://hlinksldjump"/>
              </a:rPr>
              <a:t>B.0.13 </a:t>
            </a:r>
            <a:r>
              <a:rPr lang="zh-CN" altLang="en-US" sz="2000" dirty="0" smtClean="0">
                <a:latin typeface="+mn-ea"/>
                <a:hlinkClick r:id="rId2" action="ppaction://hlinksldjump"/>
              </a:rPr>
              <a:t>费用索赔报审表</a:t>
            </a:r>
            <a:endParaRPr lang="zh-CN" altLang="en-US" sz="2000" dirty="0">
              <a:latin typeface="+mn-ea"/>
            </a:endParaRPr>
          </a:p>
        </p:txBody>
      </p:sp>
      <p:cxnSp>
        <p:nvCxnSpPr>
          <p:cNvPr id="3" name="直接连接符 2"/>
          <p:cNvCxnSpPr/>
          <p:nvPr/>
        </p:nvCxnSpPr>
        <p:spPr>
          <a:xfrm flipV="1">
            <a:off x="1198424" y="1187006"/>
            <a:ext cx="3953021" cy="140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1793068" y="913797"/>
            <a:ext cx="1710725" cy="369332"/>
          </a:xfrm>
          <a:prstGeom prst="rect">
            <a:avLst/>
          </a:prstGeom>
          <a:noFill/>
        </p:spPr>
        <p:txBody>
          <a:bodyPr wrap="none" rtlCol="0">
            <a:spAutoFit/>
          </a:bodyPr>
          <a:lstStyle/>
          <a:p>
            <a:r>
              <a:rPr lang="en-US" altLang="zh-CN" dirty="0" smtClean="0"/>
              <a:t>(</a:t>
            </a:r>
            <a:r>
              <a:rPr lang="zh-CN" altLang="en-US" dirty="0" smtClean="0"/>
              <a:t>项目监理机构</a:t>
            </a:r>
            <a:r>
              <a:rPr lang="en-US" altLang="zh-CN" dirty="0" smtClean="0"/>
              <a:t>)</a:t>
            </a:r>
            <a:endParaRPr lang="zh-CN" altLang="en-US" dirty="0"/>
          </a:p>
        </p:txBody>
      </p:sp>
      <p:cxnSp>
        <p:nvCxnSpPr>
          <p:cNvPr id="19" name="直接连接符 18"/>
          <p:cNvCxnSpPr/>
          <p:nvPr/>
        </p:nvCxnSpPr>
        <p:spPr>
          <a:xfrm>
            <a:off x="9208029" y="5864943"/>
            <a:ext cx="178785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9457247" y="5170763"/>
            <a:ext cx="178785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759740" y="2903133"/>
            <a:ext cx="10681148" cy="4115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9317207" y="2618271"/>
            <a:ext cx="16786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9511690" y="2354814"/>
            <a:ext cx="1583142" cy="1364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9546029" y="4922734"/>
            <a:ext cx="1583142" cy="1364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759740" y="5405145"/>
            <a:ext cx="10681148" cy="4115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6228432" y="3713871"/>
            <a:ext cx="1765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9341316" y="6158020"/>
            <a:ext cx="178785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907904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759656" y="955485"/>
            <a:ext cx="10663310" cy="5427127"/>
          </a:xfrm>
          <a:prstGeom prst="rect">
            <a:avLst/>
          </a:prstGeom>
          <a:noFill/>
          <a:ln>
            <a:solidFill>
              <a:schemeClr val="tx1"/>
            </a:solidFill>
          </a:ln>
        </p:spPr>
        <p:txBody>
          <a:bodyPr wrap="square" rtlCol="0">
            <a:spAutoFit/>
          </a:bodyPr>
          <a:lstStyle/>
          <a:p>
            <a:pPr algn="just">
              <a:lnSpc>
                <a:spcPts val="2000"/>
              </a:lnSpc>
              <a:spcBef>
                <a:spcPts val="1200"/>
              </a:spcBef>
              <a:spcAft>
                <a:spcPts val="0"/>
              </a:spcAft>
            </a:pPr>
            <a:r>
              <a:rPr lang="zh-CN" altLang="zh-CN" sz="2000" kern="100" dirty="0" smtClean="0">
                <a:effectLst/>
                <a:latin typeface="+mn-ea"/>
              </a:rPr>
              <a:t>致：</a:t>
            </a:r>
            <a:r>
              <a:rPr lang="en-US" altLang="zh-CN" sz="2000" u="sng" kern="100" dirty="0" smtClean="0">
                <a:effectLst/>
                <a:latin typeface="+mn-ea"/>
              </a:rPr>
              <a:t>                                                  </a:t>
            </a:r>
            <a:endParaRPr lang="zh-CN" altLang="zh-CN" sz="2000" kern="100" dirty="0" smtClean="0">
              <a:effectLst/>
              <a:latin typeface="+mn-ea"/>
            </a:endParaRPr>
          </a:p>
          <a:p>
            <a:r>
              <a:rPr lang="en-US" altLang="zh-CN" sz="2000" dirty="0" smtClean="0"/>
              <a:t>      </a:t>
            </a:r>
            <a:r>
              <a:rPr lang="zh-CN" altLang="zh-CN" sz="2000" dirty="0" smtClean="0"/>
              <a:t>根据</a:t>
            </a:r>
            <a:r>
              <a:rPr lang="zh-CN" altLang="zh-CN" sz="2000" dirty="0"/>
              <a:t>施工合同第</a:t>
            </a:r>
            <a:r>
              <a:rPr lang="en-US" altLang="zh-CN" sz="2000" u="sng" dirty="0"/>
              <a:t> </a:t>
            </a:r>
            <a:r>
              <a:rPr lang="en-US" altLang="zh-CN" sz="2000" u="sng" dirty="0" smtClean="0"/>
              <a:t>             </a:t>
            </a:r>
            <a:r>
              <a:rPr lang="zh-CN" altLang="zh-CN" sz="2000" dirty="0"/>
              <a:t>（条款），由于</a:t>
            </a:r>
            <a:r>
              <a:rPr lang="en-US" altLang="zh-CN" sz="2000" u="sng" dirty="0"/>
              <a:t>            </a:t>
            </a:r>
            <a:r>
              <a:rPr lang="en-US" altLang="zh-CN" sz="2000" u="sng" dirty="0" smtClean="0"/>
              <a:t>      </a:t>
            </a:r>
            <a:r>
              <a:rPr lang="zh-CN" altLang="zh-CN" sz="2000" dirty="0" smtClean="0"/>
              <a:t>原因</a:t>
            </a:r>
            <a:r>
              <a:rPr lang="zh-CN" altLang="zh-CN" sz="2000" dirty="0"/>
              <a:t>，我方申请工程临时</a:t>
            </a:r>
            <a:r>
              <a:rPr lang="en-US" altLang="zh-CN" sz="2000" dirty="0"/>
              <a:t>/</a:t>
            </a:r>
            <a:r>
              <a:rPr lang="zh-CN" altLang="zh-CN" sz="2000" dirty="0"/>
              <a:t>最终延期</a:t>
            </a:r>
            <a:r>
              <a:rPr lang="en-US" altLang="zh-CN" sz="2000" u="sng" dirty="0"/>
              <a:t>    </a:t>
            </a:r>
            <a:r>
              <a:rPr lang="zh-CN" altLang="zh-CN" sz="2000" dirty="0"/>
              <a:t>（日历天），请予以批准</a:t>
            </a:r>
            <a:r>
              <a:rPr lang="zh-CN" altLang="en-US" sz="2000" dirty="0" smtClean="0"/>
              <a:t>。</a:t>
            </a:r>
            <a:endParaRPr lang="en-US" altLang="zh-CN" sz="2000" dirty="0" smtClean="0"/>
          </a:p>
          <a:p>
            <a:r>
              <a:rPr lang="en-US" altLang="zh-CN" sz="2000" dirty="0" smtClean="0"/>
              <a:t>      </a:t>
            </a:r>
            <a:r>
              <a:rPr lang="zh-CN" altLang="zh-CN" sz="2000" dirty="0" smtClean="0"/>
              <a:t>附件：</a:t>
            </a:r>
            <a:r>
              <a:rPr lang="en-US" altLang="zh-CN" sz="2000" dirty="0" smtClean="0"/>
              <a:t>1</a:t>
            </a:r>
            <a:r>
              <a:rPr lang="zh-CN" altLang="zh-CN" sz="2000" dirty="0"/>
              <a:t>．工程延期依据及工期计算</a:t>
            </a:r>
          </a:p>
          <a:p>
            <a:r>
              <a:rPr lang="en-US" altLang="zh-CN" sz="2000" dirty="0"/>
              <a:t>         </a:t>
            </a:r>
            <a:r>
              <a:rPr lang="en-US" altLang="zh-CN" sz="2000" dirty="0" smtClean="0"/>
              <a:t>           </a:t>
            </a:r>
            <a:r>
              <a:rPr lang="en-US" altLang="zh-CN" sz="2000" dirty="0"/>
              <a:t>2</a:t>
            </a:r>
            <a:r>
              <a:rPr lang="zh-CN" altLang="zh-CN" sz="2000" dirty="0"/>
              <a:t>．证明材料</a:t>
            </a:r>
          </a:p>
          <a:p>
            <a:r>
              <a:rPr lang="zh-CN" altLang="en-US" sz="2000" kern="100" dirty="0" smtClean="0">
                <a:latin typeface="+mn-ea"/>
              </a:rPr>
              <a:t>                                                 施工项目部（</a:t>
            </a:r>
            <a:r>
              <a:rPr lang="zh-CN" altLang="en-US" sz="2000" kern="100" dirty="0">
                <a:latin typeface="+mn-ea"/>
              </a:rPr>
              <a:t>盖章</a:t>
            </a:r>
            <a:r>
              <a:rPr lang="zh-CN" altLang="en-US" sz="2000" kern="100" dirty="0" smtClean="0">
                <a:latin typeface="+mn-ea"/>
              </a:rPr>
              <a:t>）</a:t>
            </a:r>
            <a:endParaRPr lang="en-US" altLang="zh-CN" sz="2000" kern="100" dirty="0" smtClean="0">
              <a:latin typeface="+mn-ea"/>
            </a:endParaRPr>
          </a:p>
          <a:p>
            <a:pPr>
              <a:lnSpc>
                <a:spcPts val="2000"/>
              </a:lnSpc>
            </a:pPr>
            <a:r>
              <a:rPr lang="zh-CN" altLang="en-US" sz="2000" kern="100" dirty="0" smtClean="0">
                <a:latin typeface="+mn-ea"/>
              </a:rPr>
              <a:t>                                                   项目经理（</a:t>
            </a:r>
            <a:r>
              <a:rPr lang="zh-CN" altLang="en-US" sz="2000" kern="100" dirty="0">
                <a:latin typeface="+mn-ea"/>
              </a:rPr>
              <a:t>签字）</a:t>
            </a:r>
            <a:endParaRPr lang="en-US" altLang="zh-CN" sz="2000" kern="100" dirty="0">
              <a:latin typeface="+mn-ea"/>
            </a:endParaRPr>
          </a:p>
          <a:p>
            <a:pPr>
              <a:lnSpc>
                <a:spcPts val="2000"/>
              </a:lnSpc>
            </a:pPr>
            <a:r>
              <a:rPr lang="zh-CN" altLang="en-US" sz="2000" kern="100" dirty="0">
                <a:latin typeface="+mn-ea"/>
              </a:rPr>
              <a:t> </a:t>
            </a:r>
            <a:r>
              <a:rPr lang="zh-CN" altLang="en-US" sz="2000" kern="100" dirty="0" smtClean="0">
                <a:latin typeface="+mn-ea"/>
              </a:rPr>
              <a:t>                                                                 年    </a:t>
            </a:r>
            <a:r>
              <a:rPr lang="zh-CN" altLang="en-US" sz="2000" kern="100" dirty="0">
                <a:latin typeface="+mn-ea"/>
              </a:rPr>
              <a:t>月 </a:t>
            </a:r>
            <a:r>
              <a:rPr lang="zh-CN" altLang="en-US" sz="2000" kern="100" dirty="0" smtClean="0">
                <a:latin typeface="+mn-ea"/>
              </a:rPr>
              <a:t>   </a:t>
            </a:r>
            <a:r>
              <a:rPr lang="zh-CN" altLang="en-US" sz="2000" kern="100" dirty="0">
                <a:latin typeface="+mn-ea"/>
              </a:rPr>
              <a:t>日</a:t>
            </a:r>
            <a:endParaRPr lang="en-US" altLang="zh-CN" sz="2000" kern="100" dirty="0" smtClean="0">
              <a:latin typeface="+mn-ea"/>
            </a:endParaRPr>
          </a:p>
          <a:p>
            <a:pPr>
              <a:lnSpc>
                <a:spcPts val="2000"/>
              </a:lnSpc>
            </a:pPr>
            <a:r>
              <a:rPr lang="zh-CN" altLang="en-US" sz="2000" kern="100" dirty="0" smtClean="0">
                <a:latin typeface="+mn-ea"/>
              </a:rPr>
              <a:t>审核意见：</a:t>
            </a:r>
            <a:endParaRPr lang="en-US" altLang="zh-CN" sz="2000" kern="100" dirty="0" smtClean="0">
              <a:latin typeface="+mn-ea"/>
            </a:endParaRPr>
          </a:p>
          <a:p>
            <a:r>
              <a:rPr lang="en-US" altLang="zh-CN" sz="2000" dirty="0" smtClean="0"/>
              <a:t>      </a:t>
            </a:r>
            <a:r>
              <a:rPr lang="zh-CN" altLang="zh-CN" sz="2000" dirty="0" smtClean="0"/>
              <a:t>□</a:t>
            </a:r>
            <a:r>
              <a:rPr lang="zh-CN" altLang="zh-CN" sz="2000" dirty="0"/>
              <a:t>同意此项索赔</a:t>
            </a:r>
          </a:p>
          <a:p>
            <a:r>
              <a:rPr lang="en-US" altLang="zh-CN" sz="2000" dirty="0" smtClean="0"/>
              <a:t>      </a:t>
            </a:r>
            <a:r>
              <a:rPr lang="zh-CN" altLang="zh-CN" sz="2000" dirty="0" smtClean="0"/>
              <a:t>□</a:t>
            </a:r>
            <a:r>
              <a:rPr lang="zh-CN" altLang="zh-CN" sz="2000" dirty="0"/>
              <a:t>同意临时或最终延长工期</a:t>
            </a:r>
            <a:r>
              <a:rPr lang="en-US" altLang="zh-CN" sz="2000" u="sng" dirty="0"/>
              <a:t>     </a:t>
            </a:r>
            <a:r>
              <a:rPr lang="zh-CN" altLang="zh-CN" sz="2000" dirty="0"/>
              <a:t>（日历天）。</a:t>
            </a:r>
          </a:p>
          <a:p>
            <a:r>
              <a:rPr lang="en-US" altLang="zh-CN" sz="2000" dirty="0" smtClean="0"/>
              <a:t>      </a:t>
            </a:r>
            <a:r>
              <a:rPr lang="zh-CN" altLang="zh-CN" sz="2000" dirty="0" smtClean="0"/>
              <a:t>□</a:t>
            </a:r>
            <a:r>
              <a:rPr lang="zh-CN" altLang="zh-CN" sz="2000" dirty="0"/>
              <a:t>不同意延长工期，请按约定竣工日期组织施工</a:t>
            </a:r>
            <a:r>
              <a:rPr lang="zh-CN" altLang="zh-CN" sz="2000" dirty="0" smtClean="0"/>
              <a:t>。</a:t>
            </a:r>
            <a:endParaRPr lang="en-US" altLang="zh-CN" sz="2000" kern="100" dirty="0" smtClean="0">
              <a:latin typeface="+mn-ea"/>
            </a:endParaRPr>
          </a:p>
          <a:p>
            <a:r>
              <a:rPr lang="zh-CN" altLang="en-US" sz="2000" kern="100" dirty="0" smtClean="0">
                <a:latin typeface="+mn-ea"/>
              </a:rPr>
              <a:t>                                                 项目</a:t>
            </a:r>
            <a:r>
              <a:rPr lang="zh-CN" altLang="en-US" sz="2000" kern="100" dirty="0">
                <a:latin typeface="+mn-ea"/>
              </a:rPr>
              <a:t>监理机构（盖章）</a:t>
            </a:r>
            <a:endParaRPr lang="en-US" altLang="zh-CN" sz="2000" kern="100" dirty="0">
              <a:latin typeface="+mn-ea"/>
            </a:endParaRPr>
          </a:p>
          <a:p>
            <a:pPr>
              <a:lnSpc>
                <a:spcPts val="2000"/>
              </a:lnSpc>
              <a:spcAft>
                <a:spcPts val="0"/>
              </a:spcAft>
            </a:pPr>
            <a:r>
              <a:rPr lang="zh-CN" altLang="en-US" sz="2000" dirty="0"/>
              <a:t>                                                                        </a:t>
            </a:r>
            <a:r>
              <a:rPr lang="zh-CN" altLang="en-US" sz="2000" dirty="0" smtClean="0"/>
              <a:t>                                     </a:t>
            </a:r>
            <a:r>
              <a:rPr lang="zh-CN" altLang="en-US" sz="2000" dirty="0"/>
              <a:t>总监理工程师（</a:t>
            </a:r>
            <a:r>
              <a:rPr lang="zh-CN" altLang="en-US" sz="2000" dirty="0" smtClean="0"/>
              <a:t>签字）</a:t>
            </a:r>
            <a:endParaRPr lang="en-US" altLang="zh-CN" sz="2000" kern="100" dirty="0" smtClean="0">
              <a:latin typeface="+mn-ea"/>
            </a:endParaRPr>
          </a:p>
          <a:p>
            <a:pPr algn="r">
              <a:lnSpc>
                <a:spcPts val="2000"/>
              </a:lnSpc>
            </a:pPr>
            <a:r>
              <a:rPr lang="zh-CN" altLang="en-US" sz="2000" kern="100" dirty="0" smtClean="0">
                <a:latin typeface="+mn-ea"/>
              </a:rPr>
              <a:t>年    </a:t>
            </a:r>
            <a:r>
              <a:rPr lang="zh-CN" altLang="en-US" sz="2000" kern="100" dirty="0">
                <a:latin typeface="+mn-ea"/>
              </a:rPr>
              <a:t>月    日</a:t>
            </a:r>
            <a:endParaRPr lang="en-US" altLang="zh-CN" sz="2000" kern="100" dirty="0">
              <a:latin typeface="+mn-ea"/>
            </a:endParaRPr>
          </a:p>
          <a:p>
            <a:pPr>
              <a:lnSpc>
                <a:spcPts val="2000"/>
              </a:lnSpc>
            </a:pPr>
            <a:r>
              <a:rPr lang="zh-CN" altLang="en-US" sz="2000" kern="100" dirty="0">
                <a:latin typeface="+mn-ea"/>
              </a:rPr>
              <a:t>审批</a:t>
            </a:r>
            <a:r>
              <a:rPr lang="zh-CN" altLang="en-US" sz="2000" kern="100" dirty="0" smtClean="0">
                <a:latin typeface="+mn-ea"/>
              </a:rPr>
              <a:t>意见：</a:t>
            </a:r>
            <a:endParaRPr lang="en-US" altLang="zh-CN" sz="2000" kern="100" dirty="0" smtClean="0">
              <a:latin typeface="+mn-ea"/>
            </a:endParaRPr>
          </a:p>
          <a:p>
            <a:pPr>
              <a:lnSpc>
                <a:spcPts val="2000"/>
              </a:lnSpc>
            </a:pPr>
            <a:r>
              <a:rPr lang="en-US" altLang="zh-CN" sz="2000" kern="100" dirty="0" smtClean="0">
                <a:latin typeface="+mn-ea"/>
              </a:rPr>
              <a:t>                                                   </a:t>
            </a:r>
            <a:r>
              <a:rPr lang="zh-CN" altLang="en-US" sz="2000" kern="100" dirty="0" smtClean="0">
                <a:latin typeface="+mn-ea"/>
              </a:rPr>
              <a:t>建设单位（盖章）</a:t>
            </a:r>
            <a:endParaRPr lang="en-US" altLang="zh-CN" sz="2000" kern="100" dirty="0" smtClean="0">
              <a:latin typeface="+mn-ea"/>
            </a:endParaRPr>
          </a:p>
          <a:p>
            <a:pPr>
              <a:lnSpc>
                <a:spcPts val="2000"/>
              </a:lnSpc>
              <a:spcAft>
                <a:spcPts val="0"/>
              </a:spcAft>
            </a:pPr>
            <a:r>
              <a:rPr lang="zh-CN" altLang="en-US" sz="2000" dirty="0" smtClean="0"/>
              <a:t>                                                                                                        建设单位代表（签字）</a:t>
            </a:r>
            <a:r>
              <a:rPr lang="zh-CN" altLang="en-US" sz="2000" kern="100" dirty="0" smtClean="0">
                <a:latin typeface="+mn-ea"/>
              </a:rPr>
              <a:t>                                                                                      </a:t>
            </a:r>
            <a:endParaRPr lang="en-US" altLang="zh-CN" sz="2000" kern="100" dirty="0" smtClean="0">
              <a:latin typeface="+mn-ea"/>
            </a:endParaRPr>
          </a:p>
          <a:p>
            <a:pPr>
              <a:lnSpc>
                <a:spcPts val="2000"/>
              </a:lnSpc>
              <a:spcAft>
                <a:spcPts val="0"/>
              </a:spcAft>
            </a:pPr>
            <a:r>
              <a:rPr lang="zh-CN" altLang="en-US" sz="2000" kern="100" dirty="0" smtClean="0">
                <a:latin typeface="+mn-ea"/>
              </a:rPr>
              <a:t>                                                                  年    月    日</a:t>
            </a:r>
            <a:endParaRPr lang="en-US" altLang="zh-CN" sz="2000" kern="100" dirty="0" smtClean="0">
              <a:latin typeface="+mn-ea"/>
            </a:endParaRPr>
          </a:p>
        </p:txBody>
      </p:sp>
      <p:sp>
        <p:nvSpPr>
          <p:cNvPr id="18" name="文本框 17"/>
          <p:cNvSpPr txBox="1"/>
          <p:nvPr/>
        </p:nvSpPr>
        <p:spPr>
          <a:xfrm>
            <a:off x="732562" y="6443095"/>
            <a:ext cx="10690404" cy="369332"/>
          </a:xfrm>
          <a:prstGeom prst="rect">
            <a:avLst/>
          </a:prstGeom>
          <a:noFill/>
        </p:spPr>
        <p:txBody>
          <a:bodyPr wrap="square" rtlCol="0">
            <a:spAutoFit/>
          </a:bodyPr>
          <a:lstStyle/>
          <a:p>
            <a:r>
              <a:rPr lang="zh-CN" altLang="en-US" dirty="0" smtClean="0">
                <a:latin typeface="宋体" panose="02010600030101010101" pitchFamily="2" charset="-122"/>
                <a:cs typeface="Times New Roman" panose="02020603050405020304" pitchFamily="18" charset="0"/>
              </a:rPr>
              <a:t>注：</a:t>
            </a:r>
            <a:r>
              <a:rPr lang="zh-CN" altLang="zh-CN" dirty="0"/>
              <a:t>本表一式三份，项目监理机构、建设单位、施工单位各一份。</a:t>
            </a:r>
          </a:p>
        </p:txBody>
      </p:sp>
      <p:sp>
        <p:nvSpPr>
          <p:cNvPr id="22" name="文本框 21"/>
          <p:cNvSpPr txBox="1"/>
          <p:nvPr/>
        </p:nvSpPr>
        <p:spPr>
          <a:xfrm>
            <a:off x="777661" y="590880"/>
            <a:ext cx="1665033" cy="430887"/>
          </a:xfrm>
          <a:prstGeom prst="rect">
            <a:avLst/>
          </a:prstGeom>
          <a:noFill/>
        </p:spPr>
        <p:txBody>
          <a:bodyPr wrap="square" rtlCol="0">
            <a:spAutoFit/>
          </a:bodyPr>
          <a:lstStyle/>
          <a:p>
            <a:r>
              <a:rPr lang="zh-CN" altLang="en-US" sz="2200" b="1" dirty="0" smtClean="0">
                <a:latin typeface="宋体" panose="02010600030101010101" pitchFamily="2" charset="-122"/>
                <a:cs typeface="Times New Roman" panose="02020603050405020304" pitchFamily="18" charset="0"/>
              </a:rPr>
              <a:t>工程名称：</a:t>
            </a:r>
            <a:endParaRPr lang="zh-CN" altLang="en-US" sz="2200" dirty="0"/>
          </a:p>
        </p:txBody>
      </p:sp>
      <p:sp>
        <p:nvSpPr>
          <p:cNvPr id="23" name="文本框 22"/>
          <p:cNvSpPr txBox="1"/>
          <p:nvPr/>
        </p:nvSpPr>
        <p:spPr>
          <a:xfrm>
            <a:off x="8488113" y="582769"/>
            <a:ext cx="921221" cy="430887"/>
          </a:xfrm>
          <a:prstGeom prst="rect">
            <a:avLst/>
          </a:prstGeom>
          <a:noFill/>
        </p:spPr>
        <p:txBody>
          <a:bodyPr wrap="square" rtlCol="0">
            <a:spAutoFit/>
          </a:bodyPr>
          <a:lstStyle/>
          <a:p>
            <a:r>
              <a:rPr lang="zh-CN" altLang="en-US" sz="2200" b="1" dirty="0" smtClean="0">
                <a:latin typeface="宋体" panose="02010600030101010101" pitchFamily="2" charset="-122"/>
                <a:cs typeface="Times New Roman" panose="02020603050405020304" pitchFamily="18" charset="0"/>
              </a:rPr>
              <a:t>编号：</a:t>
            </a:r>
            <a:endParaRPr lang="zh-CN" altLang="en-US" sz="2200" dirty="0"/>
          </a:p>
        </p:txBody>
      </p:sp>
      <p:sp>
        <p:nvSpPr>
          <p:cNvPr id="24" name="文本框 23"/>
          <p:cNvSpPr txBox="1"/>
          <p:nvPr/>
        </p:nvSpPr>
        <p:spPr>
          <a:xfrm>
            <a:off x="4093307" y="368463"/>
            <a:ext cx="3968913" cy="461665"/>
          </a:xfrm>
          <a:prstGeom prst="rect">
            <a:avLst/>
          </a:prstGeom>
          <a:noFill/>
        </p:spPr>
        <p:txBody>
          <a:bodyPr wrap="square" rtlCol="0">
            <a:spAutoFit/>
          </a:bodyPr>
          <a:lstStyle/>
          <a:p>
            <a:r>
              <a:rPr lang="zh-CN" altLang="zh-CN" sz="2400" b="1" dirty="0"/>
              <a:t>工程临时或最终延期报审表</a:t>
            </a:r>
            <a:endParaRPr lang="zh-CN" altLang="zh-CN" sz="2400" dirty="0"/>
          </a:p>
        </p:txBody>
      </p:sp>
      <p:sp>
        <p:nvSpPr>
          <p:cNvPr id="25" name="文本框 24"/>
          <p:cNvSpPr txBox="1"/>
          <p:nvPr/>
        </p:nvSpPr>
        <p:spPr>
          <a:xfrm>
            <a:off x="759655" y="22265"/>
            <a:ext cx="4391789" cy="400110"/>
          </a:xfrm>
          <a:prstGeom prst="rect">
            <a:avLst/>
          </a:prstGeom>
          <a:noFill/>
        </p:spPr>
        <p:txBody>
          <a:bodyPr wrap="square" rtlCol="0">
            <a:spAutoFit/>
          </a:bodyPr>
          <a:lstStyle/>
          <a:p>
            <a:r>
              <a:rPr lang="zh-CN" altLang="en-US" sz="2000" dirty="0" smtClean="0">
                <a:latin typeface="+mn-ea"/>
                <a:hlinkClick r:id="rId2" action="ppaction://hlinksldjump"/>
              </a:rPr>
              <a:t>表</a:t>
            </a:r>
            <a:r>
              <a:rPr lang="en-US" altLang="zh-CN" sz="2000" dirty="0" smtClean="0">
                <a:latin typeface="+mn-ea"/>
                <a:hlinkClick r:id="rId2" action="ppaction://hlinksldjump"/>
              </a:rPr>
              <a:t>B.0.14 </a:t>
            </a:r>
            <a:r>
              <a:rPr lang="zh-CN" altLang="en-US" sz="2000" dirty="0" smtClean="0">
                <a:latin typeface="+mn-ea"/>
                <a:hlinkClick r:id="rId2" action="ppaction://hlinksldjump"/>
              </a:rPr>
              <a:t>工程临时或最终延期报审表</a:t>
            </a:r>
            <a:endParaRPr lang="zh-CN" altLang="en-US" sz="2000" dirty="0">
              <a:latin typeface="+mn-ea"/>
            </a:endParaRPr>
          </a:p>
        </p:txBody>
      </p:sp>
      <p:cxnSp>
        <p:nvCxnSpPr>
          <p:cNvPr id="3" name="直接连接符 2"/>
          <p:cNvCxnSpPr/>
          <p:nvPr/>
        </p:nvCxnSpPr>
        <p:spPr>
          <a:xfrm flipV="1">
            <a:off x="1198424" y="1187006"/>
            <a:ext cx="3953021" cy="140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1793068" y="913797"/>
            <a:ext cx="1710725" cy="369332"/>
          </a:xfrm>
          <a:prstGeom prst="rect">
            <a:avLst/>
          </a:prstGeom>
          <a:noFill/>
        </p:spPr>
        <p:txBody>
          <a:bodyPr wrap="none" rtlCol="0">
            <a:spAutoFit/>
          </a:bodyPr>
          <a:lstStyle/>
          <a:p>
            <a:r>
              <a:rPr lang="en-US" altLang="zh-CN" dirty="0" smtClean="0"/>
              <a:t>(</a:t>
            </a:r>
            <a:r>
              <a:rPr lang="zh-CN" altLang="en-US" dirty="0" smtClean="0"/>
              <a:t>项目监理机构</a:t>
            </a:r>
            <a:r>
              <a:rPr lang="en-US" altLang="zh-CN" dirty="0" smtClean="0"/>
              <a:t>)</a:t>
            </a:r>
            <a:endParaRPr lang="zh-CN" altLang="en-US" dirty="0"/>
          </a:p>
        </p:txBody>
      </p:sp>
      <p:cxnSp>
        <p:nvCxnSpPr>
          <p:cNvPr id="21" name="直接连接符 20"/>
          <p:cNvCxnSpPr/>
          <p:nvPr/>
        </p:nvCxnSpPr>
        <p:spPr>
          <a:xfrm>
            <a:off x="9511262" y="4938752"/>
            <a:ext cx="178785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741818" y="3243737"/>
            <a:ext cx="10681148" cy="4115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9341316" y="2986760"/>
            <a:ext cx="16786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758630" y="5233855"/>
            <a:ext cx="10681148" cy="4115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9341316" y="5980599"/>
            <a:ext cx="178785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折角形 18"/>
          <p:cNvSpPr/>
          <p:nvPr/>
        </p:nvSpPr>
        <p:spPr>
          <a:xfrm>
            <a:off x="2496680" y="2644988"/>
            <a:ext cx="6452043" cy="1796341"/>
          </a:xfrm>
          <a:prstGeom prst="foldedCorner">
            <a:avLst/>
          </a:prstGeom>
          <a:gradFill flip="none" rotWithShape="1">
            <a:gsLst>
              <a:gs pos="0">
                <a:schemeClr val="accent1">
                  <a:lumMod val="75000"/>
                  <a:tint val="66000"/>
                  <a:satMod val="160000"/>
                </a:schemeClr>
              </a:gs>
              <a:gs pos="50000">
                <a:schemeClr val="accent1">
                  <a:lumMod val="75000"/>
                  <a:tint val="44500"/>
                  <a:satMod val="160000"/>
                </a:schemeClr>
              </a:gs>
              <a:gs pos="100000">
                <a:schemeClr val="accent1">
                  <a:lumMod val="75000"/>
                  <a:tint val="23500"/>
                  <a:satMod val="160000"/>
                </a:schemeClr>
              </a:gs>
            </a:gsLst>
            <a:lin ang="162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dirty="0" smtClean="0">
                <a:solidFill>
                  <a:schemeClr val="accent6">
                    <a:lumMod val="50000"/>
                  </a:schemeClr>
                </a:solidFill>
              </a:rPr>
              <a:t>          该</a:t>
            </a:r>
            <a:r>
              <a:rPr lang="zh-CN" altLang="en-US" sz="2000" dirty="0">
                <a:solidFill>
                  <a:schemeClr val="accent6">
                    <a:lumMod val="50000"/>
                  </a:schemeClr>
                </a:solidFill>
              </a:rPr>
              <a:t>表的申请使用是由于</a:t>
            </a:r>
            <a:r>
              <a:rPr lang="zh-CN" altLang="zh-CN" sz="2000" dirty="0">
                <a:solidFill>
                  <a:schemeClr val="accent6">
                    <a:lumMod val="50000"/>
                  </a:schemeClr>
                </a:solidFill>
              </a:rPr>
              <a:t>非施工单位原因造成</a:t>
            </a:r>
            <a:r>
              <a:rPr lang="zh-CN" altLang="zh-CN" sz="2000" dirty="0" smtClean="0">
                <a:solidFill>
                  <a:schemeClr val="accent6">
                    <a:lumMod val="50000"/>
                  </a:schemeClr>
                </a:solidFill>
              </a:rPr>
              <a:t>的</a:t>
            </a:r>
            <a:endParaRPr lang="en-US" altLang="zh-CN" sz="2000" dirty="0" smtClean="0">
              <a:solidFill>
                <a:schemeClr val="accent6">
                  <a:lumMod val="50000"/>
                </a:schemeClr>
              </a:solidFill>
            </a:endParaRPr>
          </a:p>
          <a:p>
            <a:r>
              <a:rPr lang="en-US" altLang="zh-CN" sz="2000" dirty="0">
                <a:solidFill>
                  <a:schemeClr val="accent6">
                    <a:lumMod val="50000"/>
                  </a:schemeClr>
                </a:solidFill>
              </a:rPr>
              <a:t> </a:t>
            </a:r>
            <a:r>
              <a:rPr lang="en-US" altLang="zh-CN" sz="2000" dirty="0" smtClean="0">
                <a:solidFill>
                  <a:schemeClr val="accent6">
                    <a:lumMod val="50000"/>
                  </a:schemeClr>
                </a:solidFill>
              </a:rPr>
              <a:t>         </a:t>
            </a:r>
            <a:r>
              <a:rPr lang="zh-CN" altLang="zh-CN" sz="2000" dirty="0" smtClean="0">
                <a:solidFill>
                  <a:schemeClr val="accent6">
                    <a:lumMod val="50000"/>
                  </a:schemeClr>
                </a:solidFill>
              </a:rPr>
              <a:t>工期延期</a:t>
            </a:r>
            <a:r>
              <a:rPr lang="zh-CN" altLang="zh-CN" sz="2000" dirty="0">
                <a:solidFill>
                  <a:schemeClr val="accent6">
                    <a:lumMod val="50000"/>
                  </a:schemeClr>
                </a:solidFill>
              </a:rPr>
              <a:t>，</a:t>
            </a:r>
            <a:r>
              <a:rPr lang="zh-CN" altLang="en-US" sz="2000" dirty="0">
                <a:solidFill>
                  <a:schemeClr val="accent6">
                    <a:lumMod val="50000"/>
                  </a:schemeClr>
                </a:solidFill>
              </a:rPr>
              <a:t>至此</a:t>
            </a:r>
            <a:r>
              <a:rPr lang="zh-CN" altLang="zh-CN" sz="2000" dirty="0">
                <a:solidFill>
                  <a:schemeClr val="accent6">
                    <a:lumMod val="50000"/>
                  </a:schemeClr>
                </a:solidFill>
              </a:rPr>
              <a:t>施工单位要求工期补偿</a:t>
            </a:r>
            <a:r>
              <a:rPr lang="zh-CN" altLang="en-US" sz="2000" dirty="0">
                <a:solidFill>
                  <a:schemeClr val="accent6">
                    <a:lumMod val="50000"/>
                  </a:schemeClr>
                </a:solidFill>
              </a:rPr>
              <a:t>。</a:t>
            </a:r>
          </a:p>
        </p:txBody>
      </p:sp>
    </p:spTree>
    <p:extLst>
      <p:ext uri="{BB962C8B-B14F-4D97-AF65-F5344CB8AC3E}">
        <p14:creationId xmlns:p14="http://schemas.microsoft.com/office/powerpoint/2010/main" val="2813060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randombar(horizontal)">
                                      <p:cBhvr>
                                        <p:cTn id="14"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l="15369" r="16240"/>
          <a:stretch/>
        </p:blipFill>
        <p:spPr>
          <a:xfrm>
            <a:off x="3893127" y="248478"/>
            <a:ext cx="4350328" cy="6361043"/>
          </a:xfrm>
          <a:prstGeom prst="rect">
            <a:avLst/>
          </a:prstGeom>
          <a:ln>
            <a:solidFill>
              <a:srgbClr val="0070C0"/>
            </a:solidFill>
          </a:ln>
        </p:spPr>
      </p:pic>
      <p:sp>
        <p:nvSpPr>
          <p:cNvPr id="5" name="上箭头 4">
            <a:hlinkClick r:id="rId3" action="ppaction://hlinksldjump"/>
          </p:cNvPr>
          <p:cNvSpPr/>
          <p:nvPr/>
        </p:nvSpPr>
        <p:spPr>
          <a:xfrm>
            <a:off x="10127672" y="5292437"/>
            <a:ext cx="1108364" cy="1205345"/>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000" dirty="0">
                <a:solidFill>
                  <a:schemeClr val="tx1"/>
                </a:solidFill>
              </a:rPr>
              <a:t>返回</a:t>
            </a:r>
          </a:p>
        </p:txBody>
      </p:sp>
    </p:spTree>
    <p:extLst>
      <p:ext uri="{BB962C8B-B14F-4D97-AF65-F5344CB8AC3E}">
        <p14:creationId xmlns:p14="http://schemas.microsoft.com/office/powerpoint/2010/main" val="183451374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759656" y="955485"/>
            <a:ext cx="10663310" cy="5375831"/>
          </a:xfrm>
          <a:prstGeom prst="rect">
            <a:avLst/>
          </a:prstGeom>
          <a:noFill/>
          <a:ln>
            <a:solidFill>
              <a:schemeClr val="tx1"/>
            </a:solidFill>
          </a:ln>
        </p:spPr>
        <p:txBody>
          <a:bodyPr wrap="square" rtlCol="0">
            <a:spAutoFit/>
          </a:bodyPr>
          <a:lstStyle/>
          <a:p>
            <a:pPr algn="just">
              <a:lnSpc>
                <a:spcPts val="2000"/>
              </a:lnSpc>
              <a:spcBef>
                <a:spcPts val="1200"/>
              </a:spcBef>
              <a:spcAft>
                <a:spcPts val="0"/>
              </a:spcAft>
            </a:pPr>
            <a:r>
              <a:rPr lang="zh-CN" altLang="zh-CN" sz="2000" kern="100" dirty="0" smtClean="0">
                <a:effectLst/>
                <a:latin typeface="+mn-ea"/>
              </a:rPr>
              <a:t>致：</a:t>
            </a:r>
            <a:r>
              <a:rPr lang="en-US" altLang="zh-CN" sz="2000" u="sng" kern="100" dirty="0" smtClean="0">
                <a:effectLst/>
                <a:latin typeface="+mn-ea"/>
              </a:rPr>
              <a:t> </a:t>
            </a:r>
          </a:p>
          <a:p>
            <a:pPr algn="just">
              <a:lnSpc>
                <a:spcPts val="2000"/>
              </a:lnSpc>
              <a:spcBef>
                <a:spcPts val="1200"/>
              </a:spcBef>
              <a:spcAft>
                <a:spcPts val="0"/>
              </a:spcAft>
            </a:pPr>
            <a:endParaRPr lang="en-US" altLang="zh-CN" sz="2000" u="sng" kern="100" dirty="0">
              <a:latin typeface="+mn-ea"/>
            </a:endParaRPr>
          </a:p>
          <a:p>
            <a:pPr algn="just">
              <a:lnSpc>
                <a:spcPts val="2000"/>
              </a:lnSpc>
              <a:spcBef>
                <a:spcPts val="1200"/>
              </a:spcBef>
              <a:spcAft>
                <a:spcPts val="0"/>
              </a:spcAft>
            </a:pPr>
            <a:endParaRPr lang="en-US" altLang="zh-CN" sz="2000" u="sng" kern="100" dirty="0" smtClean="0">
              <a:effectLst/>
              <a:latin typeface="+mn-ea"/>
            </a:endParaRPr>
          </a:p>
          <a:p>
            <a:pPr algn="just">
              <a:lnSpc>
                <a:spcPts val="2000"/>
              </a:lnSpc>
              <a:spcBef>
                <a:spcPts val="1200"/>
              </a:spcBef>
              <a:spcAft>
                <a:spcPts val="0"/>
              </a:spcAft>
            </a:pPr>
            <a:endParaRPr lang="en-US" altLang="zh-CN" sz="2000" u="sng" kern="100" dirty="0">
              <a:latin typeface="+mn-ea"/>
            </a:endParaRPr>
          </a:p>
          <a:p>
            <a:pPr algn="just">
              <a:lnSpc>
                <a:spcPts val="2000"/>
              </a:lnSpc>
              <a:spcBef>
                <a:spcPts val="1200"/>
              </a:spcBef>
              <a:spcAft>
                <a:spcPts val="0"/>
              </a:spcAft>
            </a:pPr>
            <a:endParaRPr lang="en-US" altLang="zh-CN" sz="2000" u="sng" kern="100" dirty="0" smtClean="0">
              <a:effectLst/>
              <a:latin typeface="+mn-ea"/>
            </a:endParaRPr>
          </a:p>
          <a:p>
            <a:pPr algn="just">
              <a:lnSpc>
                <a:spcPts val="2000"/>
              </a:lnSpc>
              <a:spcBef>
                <a:spcPts val="1200"/>
              </a:spcBef>
              <a:spcAft>
                <a:spcPts val="0"/>
              </a:spcAft>
            </a:pPr>
            <a:endParaRPr lang="en-US" altLang="zh-CN" sz="2000" u="sng" kern="100" dirty="0">
              <a:latin typeface="+mn-ea"/>
            </a:endParaRPr>
          </a:p>
          <a:p>
            <a:pPr algn="just">
              <a:lnSpc>
                <a:spcPts val="2000"/>
              </a:lnSpc>
              <a:spcBef>
                <a:spcPts val="1200"/>
              </a:spcBef>
              <a:spcAft>
                <a:spcPts val="0"/>
              </a:spcAft>
            </a:pPr>
            <a:endParaRPr lang="en-US" altLang="zh-CN" sz="2000" u="sng" kern="100" dirty="0" smtClean="0">
              <a:effectLst/>
              <a:latin typeface="+mn-ea"/>
            </a:endParaRPr>
          </a:p>
          <a:p>
            <a:pPr algn="just">
              <a:lnSpc>
                <a:spcPts val="2000"/>
              </a:lnSpc>
              <a:spcBef>
                <a:spcPts val="1200"/>
              </a:spcBef>
              <a:spcAft>
                <a:spcPts val="0"/>
              </a:spcAft>
            </a:pPr>
            <a:endParaRPr lang="en-US" altLang="zh-CN" sz="2000" u="sng" kern="100" dirty="0">
              <a:latin typeface="+mn-ea"/>
            </a:endParaRPr>
          </a:p>
          <a:p>
            <a:pPr algn="just">
              <a:lnSpc>
                <a:spcPts val="2000"/>
              </a:lnSpc>
              <a:spcBef>
                <a:spcPts val="1200"/>
              </a:spcBef>
              <a:spcAft>
                <a:spcPts val="0"/>
              </a:spcAft>
            </a:pPr>
            <a:endParaRPr lang="en-US" altLang="zh-CN" sz="2000" u="sng" kern="100" dirty="0" smtClean="0">
              <a:effectLst/>
              <a:latin typeface="+mn-ea"/>
            </a:endParaRPr>
          </a:p>
          <a:p>
            <a:pPr algn="just">
              <a:lnSpc>
                <a:spcPts val="2000"/>
              </a:lnSpc>
              <a:spcBef>
                <a:spcPts val="1200"/>
              </a:spcBef>
              <a:spcAft>
                <a:spcPts val="0"/>
              </a:spcAft>
            </a:pPr>
            <a:endParaRPr lang="en-US" altLang="zh-CN" sz="2000" u="sng" kern="100" dirty="0">
              <a:latin typeface="+mn-ea"/>
            </a:endParaRPr>
          </a:p>
          <a:p>
            <a:pPr algn="just">
              <a:lnSpc>
                <a:spcPts val="2000"/>
              </a:lnSpc>
              <a:spcBef>
                <a:spcPts val="1200"/>
              </a:spcBef>
              <a:spcAft>
                <a:spcPts val="0"/>
              </a:spcAft>
            </a:pPr>
            <a:r>
              <a:rPr lang="en-US" altLang="zh-CN" sz="2000" u="sng" kern="100" dirty="0" smtClean="0">
                <a:effectLst/>
                <a:latin typeface="+mn-ea"/>
              </a:rPr>
              <a:t>                                                 </a:t>
            </a:r>
            <a:endParaRPr lang="zh-CN" altLang="zh-CN" sz="2000" kern="100" dirty="0" smtClean="0">
              <a:effectLst/>
              <a:latin typeface="+mn-ea"/>
            </a:endParaRPr>
          </a:p>
          <a:p>
            <a:r>
              <a:rPr lang="zh-CN" altLang="en-US" sz="2000" kern="100" dirty="0" smtClean="0">
                <a:latin typeface="+mn-ea"/>
              </a:rPr>
              <a:t>                                                         发文单位</a:t>
            </a:r>
            <a:endParaRPr lang="en-US" altLang="zh-CN" sz="2000" kern="100" dirty="0" smtClean="0">
              <a:latin typeface="+mn-ea"/>
            </a:endParaRPr>
          </a:p>
          <a:p>
            <a:r>
              <a:rPr lang="zh-CN" altLang="en-US" sz="2000" kern="100" dirty="0" smtClean="0">
                <a:latin typeface="+mn-ea"/>
              </a:rPr>
              <a:t>                                                         负责人（签字）</a:t>
            </a:r>
            <a:endParaRPr lang="en-US" altLang="zh-CN" sz="2000" kern="100" dirty="0" smtClean="0">
              <a:latin typeface="+mn-ea"/>
            </a:endParaRPr>
          </a:p>
          <a:p>
            <a:pPr algn="r"/>
            <a:r>
              <a:rPr lang="zh-CN" altLang="en-US" sz="2000" kern="100" dirty="0" smtClean="0">
                <a:latin typeface="+mn-ea"/>
              </a:rPr>
              <a:t>年    月    日</a:t>
            </a:r>
            <a:endParaRPr lang="en-US" altLang="zh-CN" sz="2000" kern="100" dirty="0" smtClean="0">
              <a:latin typeface="+mn-ea"/>
            </a:endParaRPr>
          </a:p>
        </p:txBody>
      </p:sp>
      <p:sp>
        <p:nvSpPr>
          <p:cNvPr id="22" name="文本框 21"/>
          <p:cNvSpPr txBox="1"/>
          <p:nvPr/>
        </p:nvSpPr>
        <p:spPr>
          <a:xfrm>
            <a:off x="777661" y="590880"/>
            <a:ext cx="1665033" cy="430887"/>
          </a:xfrm>
          <a:prstGeom prst="rect">
            <a:avLst/>
          </a:prstGeom>
          <a:noFill/>
        </p:spPr>
        <p:txBody>
          <a:bodyPr wrap="square" rtlCol="0">
            <a:spAutoFit/>
          </a:bodyPr>
          <a:lstStyle/>
          <a:p>
            <a:r>
              <a:rPr lang="zh-CN" altLang="en-US" sz="2200" b="1" dirty="0" smtClean="0">
                <a:latin typeface="宋体" panose="02010600030101010101" pitchFamily="2" charset="-122"/>
                <a:cs typeface="Times New Roman" panose="02020603050405020304" pitchFamily="18" charset="0"/>
              </a:rPr>
              <a:t>工程名称：</a:t>
            </a:r>
            <a:endParaRPr lang="zh-CN" altLang="en-US" sz="2200" dirty="0"/>
          </a:p>
        </p:txBody>
      </p:sp>
      <p:sp>
        <p:nvSpPr>
          <p:cNvPr id="23" name="文本框 22"/>
          <p:cNvSpPr txBox="1"/>
          <p:nvPr/>
        </p:nvSpPr>
        <p:spPr>
          <a:xfrm>
            <a:off x="8488113" y="582769"/>
            <a:ext cx="921221" cy="430887"/>
          </a:xfrm>
          <a:prstGeom prst="rect">
            <a:avLst/>
          </a:prstGeom>
          <a:noFill/>
        </p:spPr>
        <p:txBody>
          <a:bodyPr wrap="square" rtlCol="0">
            <a:spAutoFit/>
          </a:bodyPr>
          <a:lstStyle/>
          <a:p>
            <a:r>
              <a:rPr lang="zh-CN" altLang="en-US" sz="2200" b="1" dirty="0" smtClean="0">
                <a:latin typeface="宋体" panose="02010600030101010101" pitchFamily="2" charset="-122"/>
                <a:cs typeface="Times New Roman" panose="02020603050405020304" pitchFamily="18" charset="0"/>
              </a:rPr>
              <a:t>编号：</a:t>
            </a:r>
            <a:endParaRPr lang="zh-CN" altLang="en-US" sz="2200" dirty="0"/>
          </a:p>
        </p:txBody>
      </p:sp>
      <p:sp>
        <p:nvSpPr>
          <p:cNvPr id="24" name="文本框 23"/>
          <p:cNvSpPr txBox="1"/>
          <p:nvPr/>
        </p:nvSpPr>
        <p:spPr>
          <a:xfrm>
            <a:off x="5183325" y="319174"/>
            <a:ext cx="1788878" cy="461665"/>
          </a:xfrm>
          <a:prstGeom prst="rect">
            <a:avLst/>
          </a:prstGeom>
          <a:noFill/>
        </p:spPr>
        <p:txBody>
          <a:bodyPr wrap="square" rtlCol="0">
            <a:spAutoFit/>
          </a:bodyPr>
          <a:lstStyle/>
          <a:p>
            <a:r>
              <a:rPr lang="zh-CN" altLang="zh-CN" sz="2400" b="1" dirty="0"/>
              <a:t>工作联系单</a:t>
            </a:r>
            <a:endParaRPr lang="zh-CN" altLang="zh-CN" sz="2400" dirty="0"/>
          </a:p>
        </p:txBody>
      </p:sp>
      <p:sp>
        <p:nvSpPr>
          <p:cNvPr id="25" name="文本框 24"/>
          <p:cNvSpPr txBox="1"/>
          <p:nvPr/>
        </p:nvSpPr>
        <p:spPr>
          <a:xfrm>
            <a:off x="759656" y="49975"/>
            <a:ext cx="2662417" cy="400110"/>
          </a:xfrm>
          <a:prstGeom prst="rect">
            <a:avLst/>
          </a:prstGeom>
          <a:noFill/>
        </p:spPr>
        <p:txBody>
          <a:bodyPr wrap="square" rtlCol="0">
            <a:spAutoFit/>
          </a:bodyPr>
          <a:lstStyle/>
          <a:p>
            <a:r>
              <a:rPr lang="zh-CN" altLang="en-US" sz="2000" dirty="0" smtClean="0">
                <a:latin typeface="+mn-ea"/>
                <a:hlinkClick r:id="rId2" action="ppaction://hlinksldjump"/>
              </a:rPr>
              <a:t>表</a:t>
            </a:r>
            <a:r>
              <a:rPr lang="en-US" altLang="zh-CN" sz="2000" dirty="0" smtClean="0">
                <a:latin typeface="+mn-ea"/>
                <a:hlinkClick r:id="rId2" action="ppaction://hlinksldjump"/>
              </a:rPr>
              <a:t>C.0.1 </a:t>
            </a:r>
            <a:r>
              <a:rPr lang="zh-CN" altLang="en-US" sz="2000" dirty="0" smtClean="0">
                <a:latin typeface="+mn-ea"/>
                <a:hlinkClick r:id="rId2" action="ppaction://hlinksldjump"/>
              </a:rPr>
              <a:t>工作联系单</a:t>
            </a:r>
            <a:endParaRPr lang="zh-CN" altLang="en-US" sz="2000" dirty="0">
              <a:latin typeface="+mn-ea"/>
            </a:endParaRPr>
          </a:p>
        </p:txBody>
      </p:sp>
      <p:cxnSp>
        <p:nvCxnSpPr>
          <p:cNvPr id="5" name="直接连接符 4"/>
          <p:cNvCxnSpPr/>
          <p:nvPr/>
        </p:nvCxnSpPr>
        <p:spPr>
          <a:xfrm flipV="1">
            <a:off x="9317207" y="5568287"/>
            <a:ext cx="1785315" cy="1364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9897236" y="5895833"/>
            <a:ext cx="1205286" cy="1364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圆角矩形标注 12"/>
          <p:cNvSpPr/>
          <p:nvPr/>
        </p:nvSpPr>
        <p:spPr>
          <a:xfrm>
            <a:off x="905300" y="1527167"/>
            <a:ext cx="6780662" cy="911233"/>
          </a:xfrm>
          <a:prstGeom prst="wedgeRoundRectCallout">
            <a:avLst>
              <a:gd name="adj1" fmla="val -43305"/>
              <a:gd name="adj2" fmla="val -80291"/>
              <a:gd name="adj3" fmla="val 16667"/>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16200000" scaled="1"/>
            <a:tileRect/>
          </a:gradFill>
          <a:ln>
            <a:solidFill>
              <a:schemeClr val="accent1">
                <a:lumMod val="40000"/>
                <a:lumOff val="6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r>
              <a:rPr lang="zh-CN" altLang="zh-CN" dirty="0"/>
              <a:t>工作</a:t>
            </a:r>
            <a:r>
              <a:rPr lang="zh-CN" altLang="zh-CN" dirty="0" smtClean="0"/>
              <a:t>联系</a:t>
            </a:r>
            <a:r>
              <a:rPr lang="zh-CN" altLang="en-US" dirty="0" smtClean="0"/>
              <a:t>单</a:t>
            </a:r>
            <a:r>
              <a:rPr lang="zh-CN" altLang="zh-CN" dirty="0" smtClean="0"/>
              <a:t>的</a:t>
            </a:r>
            <a:r>
              <a:rPr lang="zh-CN" altLang="zh-CN" dirty="0"/>
              <a:t>内容包括：施工过程中，与监理有关的某一方需向另一方或几方告知某一事项或督促某项工作、提出某项建议等。</a:t>
            </a:r>
            <a:endParaRPr lang="zh-CN" altLang="en-US" dirty="0">
              <a:solidFill>
                <a:schemeClr val="tx1"/>
              </a:solidFill>
            </a:endParaRPr>
          </a:p>
        </p:txBody>
      </p:sp>
      <p:sp>
        <p:nvSpPr>
          <p:cNvPr id="14" name="圆角矩形标注 13"/>
          <p:cNvSpPr/>
          <p:nvPr/>
        </p:nvSpPr>
        <p:spPr>
          <a:xfrm>
            <a:off x="905300" y="4090417"/>
            <a:ext cx="6780662" cy="890449"/>
          </a:xfrm>
          <a:prstGeom prst="wedgeRoundRectCallout">
            <a:avLst>
              <a:gd name="adj1" fmla="val 52691"/>
              <a:gd name="adj2" fmla="val 125113"/>
              <a:gd name="adj3" fmla="val 16667"/>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5400000" scaled="1"/>
            <a:tileRect/>
          </a:gradFill>
          <a:ln>
            <a:solidFill>
              <a:schemeClr val="accent1">
                <a:lumMod val="40000"/>
                <a:lumOff val="6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r>
              <a:rPr lang="zh-CN" altLang="zh-CN" dirty="0"/>
              <a:t>发出单位有权签发的负责人应为：建设单位的现场代表、施工单位的项目经理、监理单位的项目总监理工程师、设计单位的本工程设计负责人及项目其他参建单位的相关负责人等。</a:t>
            </a:r>
            <a:endParaRPr lang="zh-CN" altLang="en-US" dirty="0">
              <a:solidFill>
                <a:schemeClr val="tx1"/>
              </a:solidFill>
            </a:endParaRPr>
          </a:p>
        </p:txBody>
      </p:sp>
    </p:spTree>
    <p:extLst>
      <p:ext uri="{BB962C8B-B14F-4D97-AF65-F5344CB8AC3E}">
        <p14:creationId xmlns:p14="http://schemas.microsoft.com/office/powerpoint/2010/main" val="12193209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759656" y="846301"/>
            <a:ext cx="10663310" cy="5555367"/>
          </a:xfrm>
          <a:prstGeom prst="rect">
            <a:avLst/>
          </a:prstGeom>
          <a:noFill/>
          <a:ln>
            <a:solidFill>
              <a:schemeClr val="tx1"/>
            </a:solidFill>
          </a:ln>
        </p:spPr>
        <p:txBody>
          <a:bodyPr wrap="square" rtlCol="0">
            <a:spAutoFit/>
          </a:bodyPr>
          <a:lstStyle/>
          <a:p>
            <a:pPr algn="just">
              <a:lnSpc>
                <a:spcPts val="1800"/>
              </a:lnSpc>
              <a:spcBef>
                <a:spcPts val="1200"/>
              </a:spcBef>
              <a:spcAft>
                <a:spcPts val="0"/>
              </a:spcAft>
            </a:pPr>
            <a:r>
              <a:rPr lang="zh-CN" altLang="zh-CN" sz="2000" kern="100" dirty="0" smtClean="0">
                <a:effectLst/>
                <a:latin typeface="+mn-ea"/>
              </a:rPr>
              <a:t>致：</a:t>
            </a:r>
            <a:r>
              <a:rPr lang="en-US" altLang="zh-CN" sz="2000" u="sng" kern="100" dirty="0" smtClean="0">
                <a:effectLst/>
                <a:latin typeface="+mn-ea"/>
              </a:rPr>
              <a:t> </a:t>
            </a:r>
          </a:p>
          <a:p>
            <a:pPr algn="just">
              <a:lnSpc>
                <a:spcPts val="1800"/>
              </a:lnSpc>
              <a:spcBef>
                <a:spcPts val="1200"/>
              </a:spcBef>
              <a:spcAft>
                <a:spcPts val="0"/>
              </a:spcAft>
            </a:pPr>
            <a:r>
              <a:rPr lang="en-US" altLang="zh-CN" sz="2000" dirty="0" smtClean="0"/>
              <a:t>        </a:t>
            </a:r>
            <a:r>
              <a:rPr lang="zh-CN" altLang="zh-CN" sz="2000" dirty="0" smtClean="0"/>
              <a:t>由于</a:t>
            </a:r>
            <a:r>
              <a:rPr lang="en-US" altLang="zh-CN" sz="2000" u="sng" dirty="0" smtClean="0"/>
              <a:t>                                          </a:t>
            </a:r>
            <a:r>
              <a:rPr lang="zh-CN" altLang="zh-CN" sz="2000" dirty="0"/>
              <a:t>原因，兹提出</a:t>
            </a:r>
            <a:r>
              <a:rPr lang="en-US" altLang="zh-CN" sz="2000" u="sng" dirty="0"/>
              <a:t>                                  </a:t>
            </a:r>
            <a:r>
              <a:rPr lang="en-US" altLang="zh-CN" sz="2000" u="sng" dirty="0" smtClean="0"/>
              <a:t>                 </a:t>
            </a:r>
            <a:r>
              <a:rPr lang="zh-CN" altLang="zh-CN" sz="2000" dirty="0"/>
              <a:t>工程变更，请予以</a:t>
            </a:r>
            <a:r>
              <a:rPr lang="zh-CN" altLang="zh-CN" sz="2000" dirty="0" smtClean="0"/>
              <a:t>审批</a:t>
            </a:r>
            <a:r>
              <a:rPr lang="zh-CN" altLang="en-US" sz="2000" dirty="0" smtClean="0"/>
              <a:t>。</a:t>
            </a:r>
            <a:endParaRPr lang="en-US" altLang="zh-CN" sz="2000" u="sng" kern="100" dirty="0">
              <a:latin typeface="+mn-ea"/>
            </a:endParaRPr>
          </a:p>
          <a:p>
            <a:pPr algn="just">
              <a:lnSpc>
                <a:spcPts val="1800"/>
              </a:lnSpc>
              <a:spcBef>
                <a:spcPts val="1200"/>
              </a:spcBef>
              <a:spcAft>
                <a:spcPts val="0"/>
              </a:spcAft>
            </a:pPr>
            <a:r>
              <a:rPr lang="en-US" altLang="zh-CN" sz="2000" kern="100" dirty="0" smtClean="0">
                <a:latin typeface="+mn-ea"/>
              </a:rPr>
              <a:t>  </a:t>
            </a:r>
            <a:r>
              <a:rPr lang="en-US" altLang="zh-CN" sz="2000" kern="100" dirty="0" smtClean="0">
                <a:effectLst/>
                <a:latin typeface="+mn-ea"/>
              </a:rPr>
              <a:t>  </a:t>
            </a:r>
            <a:r>
              <a:rPr lang="zh-CN" altLang="en-US" sz="2000" kern="100" dirty="0" smtClean="0">
                <a:effectLst/>
                <a:latin typeface="+mn-ea"/>
              </a:rPr>
              <a:t>附件：</a:t>
            </a:r>
            <a:endParaRPr lang="en-US" altLang="zh-CN" sz="2000" kern="100" dirty="0" smtClean="0">
              <a:effectLst/>
              <a:latin typeface="+mn-ea"/>
            </a:endParaRPr>
          </a:p>
          <a:p>
            <a:pPr algn="just">
              <a:lnSpc>
                <a:spcPts val="1800"/>
              </a:lnSpc>
              <a:spcBef>
                <a:spcPts val="1200"/>
              </a:spcBef>
              <a:spcAft>
                <a:spcPts val="0"/>
              </a:spcAft>
            </a:pPr>
            <a:r>
              <a:rPr lang="zh-CN" altLang="en-US" sz="2000" kern="100" dirty="0" smtClean="0">
                <a:latin typeface="+mn-ea"/>
              </a:rPr>
              <a:t>                                                 施工</a:t>
            </a:r>
            <a:r>
              <a:rPr lang="zh-CN" altLang="en-US" sz="2000" kern="100" dirty="0">
                <a:latin typeface="+mn-ea"/>
              </a:rPr>
              <a:t>项目部（盖章）               </a:t>
            </a:r>
          </a:p>
          <a:p>
            <a:pPr algn="just">
              <a:lnSpc>
                <a:spcPts val="1800"/>
              </a:lnSpc>
              <a:spcBef>
                <a:spcPts val="1200"/>
              </a:spcBef>
              <a:spcAft>
                <a:spcPts val="0"/>
              </a:spcAft>
            </a:pPr>
            <a:r>
              <a:rPr lang="zh-CN" altLang="en-US" sz="2000" kern="100" dirty="0">
                <a:latin typeface="+mn-ea"/>
              </a:rPr>
              <a:t>                                              </a:t>
            </a:r>
            <a:r>
              <a:rPr lang="zh-CN" altLang="en-US" sz="2000" kern="100" dirty="0" smtClean="0">
                <a:latin typeface="+mn-ea"/>
              </a:rPr>
              <a:t>   负责人</a:t>
            </a:r>
            <a:r>
              <a:rPr lang="zh-CN" altLang="en-US" sz="2000" kern="100" dirty="0">
                <a:latin typeface="+mn-ea"/>
              </a:rPr>
              <a:t>（签字</a:t>
            </a:r>
            <a:r>
              <a:rPr lang="zh-CN" altLang="en-US" sz="2000" kern="100" dirty="0" smtClean="0">
                <a:latin typeface="+mn-ea"/>
              </a:rPr>
              <a:t>）</a:t>
            </a:r>
            <a:endParaRPr lang="en-US" altLang="zh-CN" sz="2000" u="sng" kern="100" dirty="0">
              <a:latin typeface="+mn-ea"/>
            </a:endParaRPr>
          </a:p>
          <a:p>
            <a:pPr algn="r">
              <a:lnSpc>
                <a:spcPts val="1800"/>
              </a:lnSpc>
            </a:pPr>
            <a:r>
              <a:rPr lang="zh-CN" altLang="en-US" sz="2000" kern="100" dirty="0" smtClean="0">
                <a:latin typeface="+mn-ea"/>
              </a:rPr>
              <a:t>年    月    日</a:t>
            </a:r>
            <a:endParaRPr lang="en-US" altLang="zh-CN" sz="2000" kern="100" dirty="0" smtClean="0">
              <a:latin typeface="+mn-ea"/>
            </a:endParaRPr>
          </a:p>
          <a:p>
            <a:r>
              <a:rPr lang="zh-CN" altLang="en-US" sz="2000" kern="100" dirty="0" smtClean="0">
                <a:latin typeface="+mn-ea"/>
              </a:rPr>
              <a:t>工程数量增或减</a:t>
            </a:r>
            <a:endParaRPr lang="en-US" altLang="zh-CN" sz="2000" kern="100" dirty="0" smtClean="0">
              <a:latin typeface="+mn-ea"/>
            </a:endParaRPr>
          </a:p>
          <a:p>
            <a:r>
              <a:rPr lang="zh-CN" altLang="en-US" sz="2000" kern="100" dirty="0" smtClean="0">
                <a:latin typeface="+mn-ea"/>
              </a:rPr>
              <a:t>费用增或减</a:t>
            </a:r>
            <a:endParaRPr lang="en-US" altLang="zh-CN" sz="2000" kern="100" dirty="0" smtClean="0">
              <a:latin typeface="+mn-ea"/>
            </a:endParaRPr>
          </a:p>
          <a:p>
            <a:r>
              <a:rPr lang="zh-CN" altLang="en-US" sz="2000" kern="100" dirty="0" smtClean="0">
                <a:latin typeface="+mn-ea"/>
              </a:rPr>
              <a:t>工期变化</a:t>
            </a:r>
            <a:endParaRPr lang="en-US" altLang="zh-CN" sz="2000" kern="100" dirty="0" smtClean="0">
              <a:latin typeface="+mn-ea"/>
            </a:endParaRPr>
          </a:p>
          <a:p>
            <a:pPr algn="r">
              <a:lnSpc>
                <a:spcPts val="1800"/>
              </a:lnSpc>
            </a:pPr>
            <a:endParaRPr lang="en-US" altLang="zh-CN" sz="2000" kern="100" dirty="0" smtClean="0">
              <a:latin typeface="+mn-ea"/>
            </a:endParaRPr>
          </a:p>
          <a:p>
            <a:pPr algn="r">
              <a:lnSpc>
                <a:spcPts val="1800"/>
              </a:lnSpc>
            </a:pPr>
            <a:endParaRPr lang="en-US" altLang="zh-CN" sz="2000" kern="100" dirty="0">
              <a:latin typeface="+mn-ea"/>
            </a:endParaRPr>
          </a:p>
          <a:p>
            <a:pPr algn="r">
              <a:lnSpc>
                <a:spcPts val="1800"/>
              </a:lnSpc>
            </a:pPr>
            <a:endParaRPr lang="en-US" altLang="zh-CN" sz="2000" kern="100" dirty="0" smtClean="0">
              <a:latin typeface="+mn-ea"/>
            </a:endParaRPr>
          </a:p>
          <a:p>
            <a:pPr algn="r"/>
            <a:endParaRPr lang="en-US" altLang="zh-CN" sz="2000" kern="100" dirty="0">
              <a:latin typeface="+mn-ea"/>
            </a:endParaRPr>
          </a:p>
          <a:p>
            <a:pPr algn="r"/>
            <a:endParaRPr lang="en-US" altLang="zh-CN" sz="2000" kern="100" dirty="0" smtClean="0">
              <a:latin typeface="+mn-ea"/>
            </a:endParaRPr>
          </a:p>
          <a:p>
            <a:pPr algn="r"/>
            <a:endParaRPr lang="en-US" altLang="zh-CN" sz="2000" kern="100" dirty="0">
              <a:latin typeface="+mn-ea"/>
            </a:endParaRPr>
          </a:p>
          <a:p>
            <a:pPr algn="r"/>
            <a:endParaRPr lang="en-US" altLang="zh-CN" sz="2000" kern="100" dirty="0" smtClean="0">
              <a:latin typeface="+mn-ea"/>
            </a:endParaRPr>
          </a:p>
          <a:p>
            <a:endParaRPr lang="en-US" altLang="zh-CN" sz="2000" kern="100" dirty="0" smtClean="0">
              <a:latin typeface="+mn-ea"/>
            </a:endParaRPr>
          </a:p>
          <a:p>
            <a:endParaRPr lang="en-US" altLang="zh-CN" sz="2000" kern="100" dirty="0" smtClean="0">
              <a:latin typeface="+mn-ea"/>
            </a:endParaRPr>
          </a:p>
        </p:txBody>
      </p:sp>
      <p:sp>
        <p:nvSpPr>
          <p:cNvPr id="22" name="文本框 21"/>
          <p:cNvSpPr txBox="1"/>
          <p:nvPr/>
        </p:nvSpPr>
        <p:spPr>
          <a:xfrm>
            <a:off x="777660" y="471953"/>
            <a:ext cx="1665033" cy="430887"/>
          </a:xfrm>
          <a:prstGeom prst="rect">
            <a:avLst/>
          </a:prstGeom>
          <a:noFill/>
        </p:spPr>
        <p:txBody>
          <a:bodyPr wrap="square" rtlCol="0">
            <a:spAutoFit/>
          </a:bodyPr>
          <a:lstStyle/>
          <a:p>
            <a:r>
              <a:rPr lang="zh-CN" altLang="en-US" sz="2200" b="1" dirty="0" smtClean="0">
                <a:latin typeface="宋体" panose="02010600030101010101" pitchFamily="2" charset="-122"/>
                <a:cs typeface="Times New Roman" panose="02020603050405020304" pitchFamily="18" charset="0"/>
              </a:rPr>
              <a:t>工程名称：</a:t>
            </a:r>
            <a:endParaRPr lang="zh-CN" altLang="en-US" sz="2200" dirty="0"/>
          </a:p>
        </p:txBody>
      </p:sp>
      <p:sp>
        <p:nvSpPr>
          <p:cNvPr id="23" name="文本框 22"/>
          <p:cNvSpPr txBox="1"/>
          <p:nvPr/>
        </p:nvSpPr>
        <p:spPr>
          <a:xfrm>
            <a:off x="8434224" y="475521"/>
            <a:ext cx="921221" cy="430887"/>
          </a:xfrm>
          <a:prstGeom prst="rect">
            <a:avLst/>
          </a:prstGeom>
          <a:noFill/>
        </p:spPr>
        <p:txBody>
          <a:bodyPr wrap="square" rtlCol="0">
            <a:spAutoFit/>
          </a:bodyPr>
          <a:lstStyle/>
          <a:p>
            <a:r>
              <a:rPr lang="zh-CN" altLang="en-US" sz="2200" b="1" dirty="0" smtClean="0">
                <a:latin typeface="宋体" panose="02010600030101010101" pitchFamily="2" charset="-122"/>
                <a:cs typeface="Times New Roman" panose="02020603050405020304" pitchFamily="18" charset="0"/>
              </a:rPr>
              <a:t>编号：</a:t>
            </a:r>
            <a:endParaRPr lang="zh-CN" altLang="en-US" sz="2200" dirty="0"/>
          </a:p>
        </p:txBody>
      </p:sp>
      <p:sp>
        <p:nvSpPr>
          <p:cNvPr id="24" name="文本框 23"/>
          <p:cNvSpPr txBox="1"/>
          <p:nvPr/>
        </p:nvSpPr>
        <p:spPr>
          <a:xfrm>
            <a:off x="5134442" y="277740"/>
            <a:ext cx="2104579" cy="461665"/>
          </a:xfrm>
          <a:prstGeom prst="rect">
            <a:avLst/>
          </a:prstGeom>
          <a:noFill/>
        </p:spPr>
        <p:txBody>
          <a:bodyPr wrap="square" rtlCol="0">
            <a:spAutoFit/>
          </a:bodyPr>
          <a:lstStyle/>
          <a:p>
            <a:r>
              <a:rPr lang="zh-CN" altLang="zh-CN" sz="2400" b="1" dirty="0"/>
              <a:t>工 程 变 更 单</a:t>
            </a:r>
            <a:endParaRPr lang="zh-CN" altLang="zh-CN" sz="2400" dirty="0"/>
          </a:p>
        </p:txBody>
      </p:sp>
      <p:sp>
        <p:nvSpPr>
          <p:cNvPr id="25" name="文本框 24"/>
          <p:cNvSpPr txBox="1"/>
          <p:nvPr/>
        </p:nvSpPr>
        <p:spPr>
          <a:xfrm>
            <a:off x="759656" y="49975"/>
            <a:ext cx="3179583" cy="400110"/>
          </a:xfrm>
          <a:prstGeom prst="rect">
            <a:avLst/>
          </a:prstGeom>
          <a:noFill/>
        </p:spPr>
        <p:txBody>
          <a:bodyPr wrap="square" rtlCol="0">
            <a:spAutoFit/>
          </a:bodyPr>
          <a:lstStyle/>
          <a:p>
            <a:r>
              <a:rPr lang="zh-CN" altLang="en-US" sz="2000" dirty="0" smtClean="0">
                <a:latin typeface="+mn-ea"/>
                <a:hlinkClick r:id="rId2" action="ppaction://hlinksldjump"/>
              </a:rPr>
              <a:t>表</a:t>
            </a:r>
            <a:r>
              <a:rPr lang="en-US" altLang="zh-CN" sz="2000" dirty="0" smtClean="0">
                <a:latin typeface="+mn-ea"/>
                <a:hlinkClick r:id="rId2" action="ppaction://hlinksldjump"/>
              </a:rPr>
              <a:t>C.0.2 </a:t>
            </a:r>
            <a:r>
              <a:rPr lang="zh-CN" altLang="en-US" sz="2000" dirty="0" smtClean="0">
                <a:latin typeface="+mn-ea"/>
                <a:hlinkClick r:id="rId2" action="ppaction://hlinksldjump"/>
              </a:rPr>
              <a:t>工程变更单</a:t>
            </a:r>
            <a:endParaRPr lang="zh-CN" altLang="en-US" sz="2000" dirty="0">
              <a:latin typeface="+mn-ea"/>
            </a:endParaRPr>
          </a:p>
        </p:txBody>
      </p:sp>
      <p:cxnSp>
        <p:nvCxnSpPr>
          <p:cNvPr id="6" name="直接连接符 5"/>
          <p:cNvCxnSpPr/>
          <p:nvPr/>
        </p:nvCxnSpPr>
        <p:spPr>
          <a:xfrm>
            <a:off x="9078371" y="2606722"/>
            <a:ext cx="178785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777660" y="3806485"/>
            <a:ext cx="5159116" cy="1200329"/>
          </a:xfrm>
          <a:prstGeom prst="rect">
            <a:avLst/>
          </a:prstGeom>
          <a:noFill/>
        </p:spPr>
        <p:txBody>
          <a:bodyPr wrap="square" rtlCol="0">
            <a:spAutoFit/>
          </a:bodyPr>
          <a:lstStyle/>
          <a:p>
            <a:r>
              <a:rPr lang="zh-CN" altLang="en-US" dirty="0"/>
              <a:t>同意</a:t>
            </a:r>
          </a:p>
          <a:p>
            <a:pPr algn="r"/>
            <a:r>
              <a:rPr lang="zh-CN" altLang="en-US" dirty="0" smtClean="0"/>
              <a:t>                  施工</a:t>
            </a:r>
            <a:r>
              <a:rPr lang="zh-CN" altLang="en-US" dirty="0"/>
              <a:t>项目部（盖章）               </a:t>
            </a:r>
          </a:p>
          <a:p>
            <a:pPr algn="r"/>
            <a:r>
              <a:rPr lang="zh-CN" altLang="en-US" dirty="0"/>
              <a:t>项目经理（签字）                </a:t>
            </a:r>
          </a:p>
          <a:p>
            <a:pPr algn="r"/>
            <a:r>
              <a:rPr lang="zh-CN" altLang="en-US" dirty="0"/>
              <a:t>                   年   月   日</a:t>
            </a:r>
          </a:p>
        </p:txBody>
      </p:sp>
      <p:cxnSp>
        <p:nvCxnSpPr>
          <p:cNvPr id="11" name="直接连接符 10"/>
          <p:cNvCxnSpPr/>
          <p:nvPr/>
        </p:nvCxnSpPr>
        <p:spPr>
          <a:xfrm>
            <a:off x="759656" y="2835546"/>
            <a:ext cx="10672812" cy="1364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759656" y="3152253"/>
            <a:ext cx="10672812" cy="1364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736901" y="3451795"/>
            <a:ext cx="10672812" cy="1364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759656" y="3781718"/>
            <a:ext cx="10672812" cy="1364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endCxn id="16" idx="2"/>
          </p:cNvCxnSpPr>
          <p:nvPr/>
        </p:nvCxnSpPr>
        <p:spPr>
          <a:xfrm>
            <a:off x="6073307" y="2849194"/>
            <a:ext cx="18004" cy="355247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文本框 26"/>
          <p:cNvSpPr txBox="1"/>
          <p:nvPr/>
        </p:nvSpPr>
        <p:spPr>
          <a:xfrm>
            <a:off x="775658" y="6444604"/>
            <a:ext cx="10690404" cy="369332"/>
          </a:xfrm>
          <a:prstGeom prst="rect">
            <a:avLst/>
          </a:prstGeom>
          <a:noFill/>
        </p:spPr>
        <p:txBody>
          <a:bodyPr wrap="square" rtlCol="0">
            <a:spAutoFit/>
          </a:bodyPr>
          <a:lstStyle/>
          <a:p>
            <a:r>
              <a:rPr lang="zh-CN" altLang="en-US" dirty="0" smtClean="0">
                <a:latin typeface="宋体" panose="02010600030101010101" pitchFamily="2" charset="-122"/>
                <a:cs typeface="Times New Roman" panose="02020603050405020304" pitchFamily="18" charset="0"/>
              </a:rPr>
              <a:t>注：</a:t>
            </a:r>
            <a:r>
              <a:rPr lang="zh-CN" altLang="zh-CN" dirty="0"/>
              <a:t>本表一式</a:t>
            </a:r>
            <a:r>
              <a:rPr lang="zh-CN" altLang="zh-CN" dirty="0">
                <a:solidFill>
                  <a:srgbClr val="0070C0"/>
                </a:solidFill>
              </a:rPr>
              <a:t>四份</a:t>
            </a:r>
            <a:r>
              <a:rPr lang="zh-CN" altLang="zh-CN" dirty="0"/>
              <a:t>，建设单位、项目监理机构、设计单位、施工单位各一份</a:t>
            </a:r>
            <a:r>
              <a:rPr lang="zh-CN" altLang="zh-CN" dirty="0" smtClean="0"/>
              <a:t>。</a:t>
            </a:r>
            <a:endParaRPr lang="zh-CN" altLang="zh-CN" dirty="0"/>
          </a:p>
        </p:txBody>
      </p:sp>
      <p:sp>
        <p:nvSpPr>
          <p:cNvPr id="30" name="文本框 29"/>
          <p:cNvSpPr txBox="1"/>
          <p:nvPr/>
        </p:nvSpPr>
        <p:spPr>
          <a:xfrm>
            <a:off x="6100313" y="3821236"/>
            <a:ext cx="5172738" cy="1200329"/>
          </a:xfrm>
          <a:prstGeom prst="rect">
            <a:avLst/>
          </a:prstGeom>
          <a:noFill/>
        </p:spPr>
        <p:txBody>
          <a:bodyPr wrap="square" rtlCol="0">
            <a:spAutoFit/>
          </a:bodyPr>
          <a:lstStyle/>
          <a:p>
            <a:r>
              <a:rPr lang="zh-CN" altLang="en-US" dirty="0" smtClean="0"/>
              <a:t>同意</a:t>
            </a:r>
            <a:endParaRPr lang="zh-CN" altLang="en-US" dirty="0"/>
          </a:p>
          <a:p>
            <a:pPr algn="r"/>
            <a:r>
              <a:rPr lang="zh-CN" altLang="en-US" dirty="0"/>
              <a:t>                设计单位（盖章）</a:t>
            </a:r>
          </a:p>
          <a:p>
            <a:pPr algn="r"/>
            <a:r>
              <a:rPr lang="zh-CN" altLang="en-US" dirty="0"/>
              <a:t>设计负责人（签字）  </a:t>
            </a:r>
          </a:p>
          <a:p>
            <a:pPr algn="r"/>
            <a:r>
              <a:rPr lang="zh-CN" altLang="en-US" dirty="0"/>
              <a:t>            年   月   日</a:t>
            </a:r>
          </a:p>
        </p:txBody>
      </p:sp>
      <p:sp>
        <p:nvSpPr>
          <p:cNvPr id="31" name="文本框 30"/>
          <p:cNvSpPr txBox="1"/>
          <p:nvPr/>
        </p:nvSpPr>
        <p:spPr>
          <a:xfrm>
            <a:off x="777660" y="5104076"/>
            <a:ext cx="5159116" cy="1200329"/>
          </a:xfrm>
          <a:prstGeom prst="rect">
            <a:avLst/>
          </a:prstGeom>
          <a:noFill/>
        </p:spPr>
        <p:txBody>
          <a:bodyPr wrap="square" rtlCol="0">
            <a:spAutoFit/>
          </a:bodyPr>
          <a:lstStyle/>
          <a:p>
            <a:r>
              <a:rPr lang="zh-CN" altLang="en-US" dirty="0" smtClean="0"/>
              <a:t>同意</a:t>
            </a:r>
            <a:endParaRPr lang="zh-CN" altLang="en-US" dirty="0"/>
          </a:p>
          <a:p>
            <a:pPr algn="r"/>
            <a:r>
              <a:rPr lang="zh-CN" altLang="en-US" dirty="0"/>
              <a:t>项目监理机构（盖章）</a:t>
            </a:r>
          </a:p>
          <a:p>
            <a:pPr algn="r"/>
            <a:r>
              <a:rPr lang="zh-CN" altLang="en-US" dirty="0"/>
              <a:t>   总监理工程师（签字）</a:t>
            </a:r>
          </a:p>
          <a:p>
            <a:pPr algn="r"/>
            <a:r>
              <a:rPr lang="zh-CN" altLang="en-US" dirty="0"/>
              <a:t>年   月   日</a:t>
            </a:r>
          </a:p>
        </p:txBody>
      </p:sp>
      <p:sp>
        <p:nvSpPr>
          <p:cNvPr id="32" name="文本框 31"/>
          <p:cNvSpPr txBox="1"/>
          <p:nvPr/>
        </p:nvSpPr>
        <p:spPr>
          <a:xfrm>
            <a:off x="6100313" y="5091044"/>
            <a:ext cx="5172738" cy="1200329"/>
          </a:xfrm>
          <a:prstGeom prst="rect">
            <a:avLst/>
          </a:prstGeom>
          <a:noFill/>
        </p:spPr>
        <p:txBody>
          <a:bodyPr wrap="square" rtlCol="0">
            <a:spAutoFit/>
          </a:bodyPr>
          <a:lstStyle/>
          <a:p>
            <a:r>
              <a:rPr lang="zh-CN" altLang="en-US" dirty="0" smtClean="0"/>
              <a:t>同意</a:t>
            </a:r>
            <a:endParaRPr lang="zh-CN" altLang="en-US" dirty="0"/>
          </a:p>
          <a:p>
            <a:pPr algn="r"/>
            <a:r>
              <a:rPr lang="zh-CN" altLang="en-US" dirty="0"/>
              <a:t>建设单位（盖章）</a:t>
            </a:r>
          </a:p>
          <a:p>
            <a:pPr algn="r"/>
            <a:r>
              <a:rPr lang="zh-CN" altLang="en-US" dirty="0"/>
              <a:t>负责人（签字）</a:t>
            </a:r>
          </a:p>
          <a:p>
            <a:pPr algn="r"/>
            <a:r>
              <a:rPr lang="zh-CN" altLang="en-US" dirty="0"/>
              <a:t>年   月   日</a:t>
            </a:r>
          </a:p>
        </p:txBody>
      </p:sp>
      <p:cxnSp>
        <p:nvCxnSpPr>
          <p:cNvPr id="17" name="直接连接符 16"/>
          <p:cNvCxnSpPr/>
          <p:nvPr/>
        </p:nvCxnSpPr>
        <p:spPr>
          <a:xfrm>
            <a:off x="759656" y="5006814"/>
            <a:ext cx="1067281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圆角矩形标注 33"/>
          <p:cNvSpPr/>
          <p:nvPr/>
        </p:nvSpPr>
        <p:spPr>
          <a:xfrm>
            <a:off x="2442693" y="1736203"/>
            <a:ext cx="4449426" cy="847419"/>
          </a:xfrm>
          <a:prstGeom prst="wedgeRoundRectCallout">
            <a:avLst>
              <a:gd name="adj1" fmla="val -58021"/>
              <a:gd name="adj2" fmla="val -42861"/>
              <a:gd name="adj3" fmla="val 16667"/>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path path="circle">
              <a:fillToRect l="50000" t="50000" r="50000" b="50000"/>
            </a:path>
            <a:tileRect/>
          </a:gradFill>
          <a:ln>
            <a:solidFill>
              <a:schemeClr val="accent1">
                <a:lumMod val="40000"/>
                <a:lumOff val="6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r>
              <a:rPr lang="zh-CN" altLang="zh-CN" dirty="0">
                <a:solidFill>
                  <a:schemeClr val="accent6">
                    <a:lumMod val="50000"/>
                  </a:schemeClr>
                </a:solidFill>
              </a:rPr>
              <a:t>包括：工程变更的依据、详细内容、图纸；对工程造价、工期的影响程度分析，及对功能、安全影响的分析报告。</a:t>
            </a:r>
            <a:endParaRPr lang="zh-CN" altLang="en-US" dirty="0">
              <a:solidFill>
                <a:schemeClr val="accent6">
                  <a:lumMod val="50000"/>
                </a:schemeClr>
              </a:solidFill>
            </a:endParaRPr>
          </a:p>
        </p:txBody>
      </p:sp>
    </p:spTree>
    <p:extLst>
      <p:ext uri="{BB962C8B-B14F-4D97-AF65-F5344CB8AC3E}">
        <p14:creationId xmlns:p14="http://schemas.microsoft.com/office/powerpoint/2010/main" val="11552621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759656" y="996429"/>
            <a:ext cx="10663310" cy="5324535"/>
          </a:xfrm>
          <a:prstGeom prst="rect">
            <a:avLst/>
          </a:prstGeom>
          <a:noFill/>
          <a:ln>
            <a:solidFill>
              <a:schemeClr val="tx1"/>
            </a:solidFill>
          </a:ln>
        </p:spPr>
        <p:txBody>
          <a:bodyPr wrap="square" rtlCol="0">
            <a:spAutoFit/>
          </a:bodyPr>
          <a:lstStyle/>
          <a:p>
            <a:pPr algn="just">
              <a:lnSpc>
                <a:spcPts val="2000"/>
              </a:lnSpc>
              <a:spcBef>
                <a:spcPts val="1200"/>
              </a:spcBef>
              <a:spcAft>
                <a:spcPts val="0"/>
              </a:spcAft>
            </a:pPr>
            <a:r>
              <a:rPr lang="zh-CN" altLang="zh-CN" sz="2000" kern="100" dirty="0" smtClean="0">
                <a:effectLst/>
                <a:latin typeface="+mn-ea"/>
              </a:rPr>
              <a:t>致：</a:t>
            </a:r>
            <a:r>
              <a:rPr lang="en-US" altLang="zh-CN" sz="2000" u="sng" kern="100" dirty="0" smtClean="0">
                <a:effectLst/>
                <a:latin typeface="+mn-ea"/>
              </a:rPr>
              <a:t> </a:t>
            </a:r>
          </a:p>
          <a:p>
            <a:pPr algn="just">
              <a:spcBef>
                <a:spcPts val="1200"/>
              </a:spcBef>
              <a:spcAft>
                <a:spcPts val="0"/>
              </a:spcAft>
            </a:pPr>
            <a:r>
              <a:rPr lang="en-US" altLang="zh-CN" sz="2000" dirty="0" smtClean="0"/>
              <a:t>        </a:t>
            </a:r>
            <a:r>
              <a:rPr lang="zh-CN" altLang="zh-CN" sz="2000" dirty="0" smtClean="0"/>
              <a:t>根据</a:t>
            </a:r>
            <a:r>
              <a:rPr lang="zh-CN" altLang="zh-CN" sz="2000" dirty="0"/>
              <a:t>《建设工程施工合同》</a:t>
            </a:r>
            <a:r>
              <a:rPr lang="en-US" altLang="zh-CN" sz="2000" u="sng" dirty="0"/>
              <a:t>                  </a:t>
            </a:r>
            <a:r>
              <a:rPr lang="zh-CN" altLang="zh-CN" sz="2000" dirty="0"/>
              <a:t>（条款）的约定，由于发生了</a:t>
            </a:r>
            <a:r>
              <a:rPr lang="en-US" altLang="zh-CN" sz="2000" u="sng" dirty="0"/>
              <a:t>                </a:t>
            </a:r>
            <a:r>
              <a:rPr lang="zh-CN" altLang="zh-CN" sz="2000" dirty="0"/>
              <a:t>事件，且该事件的发生非我方原因所致。为此我方向</a:t>
            </a:r>
            <a:r>
              <a:rPr lang="en-US" altLang="zh-CN" sz="2000" u="sng" dirty="0"/>
              <a:t>                                </a:t>
            </a:r>
            <a:r>
              <a:rPr lang="zh-CN" altLang="zh-CN" sz="2000" dirty="0"/>
              <a:t>单位提出索赔</a:t>
            </a:r>
            <a:r>
              <a:rPr lang="zh-CN" altLang="zh-CN" sz="2000" dirty="0" smtClean="0"/>
              <a:t>要求</a:t>
            </a:r>
            <a:r>
              <a:rPr lang="zh-CN" altLang="en-US" sz="2000" dirty="0"/>
              <a:t>。</a:t>
            </a:r>
            <a:endParaRPr lang="en-US" altLang="zh-CN" sz="2000" u="sng" kern="100" dirty="0">
              <a:latin typeface="+mn-ea"/>
            </a:endParaRPr>
          </a:p>
          <a:p>
            <a:pPr algn="just">
              <a:lnSpc>
                <a:spcPts val="2000"/>
              </a:lnSpc>
              <a:spcBef>
                <a:spcPts val="1200"/>
              </a:spcBef>
            </a:pPr>
            <a:r>
              <a:rPr lang="en-US" altLang="zh-CN" sz="2000" dirty="0" smtClean="0"/>
              <a:t>        </a:t>
            </a:r>
            <a:r>
              <a:rPr lang="zh-CN" altLang="zh-CN" sz="2000" dirty="0" smtClean="0"/>
              <a:t>附件</a:t>
            </a:r>
            <a:r>
              <a:rPr lang="zh-CN" altLang="zh-CN" sz="2000" dirty="0"/>
              <a:t>：索赔事件资料</a:t>
            </a:r>
          </a:p>
          <a:p>
            <a:pPr algn="just">
              <a:lnSpc>
                <a:spcPts val="2000"/>
              </a:lnSpc>
              <a:spcBef>
                <a:spcPts val="1200"/>
              </a:spcBef>
              <a:spcAft>
                <a:spcPts val="0"/>
              </a:spcAft>
            </a:pPr>
            <a:endParaRPr lang="en-US" altLang="zh-CN" sz="2000" u="sng" kern="100" dirty="0" smtClean="0">
              <a:effectLst/>
              <a:latin typeface="+mn-ea"/>
            </a:endParaRPr>
          </a:p>
          <a:p>
            <a:pPr algn="just">
              <a:lnSpc>
                <a:spcPts val="2000"/>
              </a:lnSpc>
              <a:spcBef>
                <a:spcPts val="1200"/>
              </a:spcBef>
              <a:spcAft>
                <a:spcPts val="0"/>
              </a:spcAft>
            </a:pPr>
            <a:endParaRPr lang="en-US" altLang="zh-CN" sz="2000" u="sng" kern="100" dirty="0">
              <a:latin typeface="+mn-ea"/>
            </a:endParaRPr>
          </a:p>
          <a:p>
            <a:pPr algn="just">
              <a:lnSpc>
                <a:spcPts val="2000"/>
              </a:lnSpc>
              <a:spcBef>
                <a:spcPts val="1200"/>
              </a:spcBef>
              <a:spcAft>
                <a:spcPts val="0"/>
              </a:spcAft>
            </a:pPr>
            <a:endParaRPr lang="en-US" altLang="zh-CN" sz="2000" u="sng" kern="100" dirty="0" smtClean="0">
              <a:effectLst/>
              <a:latin typeface="+mn-ea"/>
            </a:endParaRPr>
          </a:p>
          <a:p>
            <a:pPr algn="just">
              <a:lnSpc>
                <a:spcPts val="2000"/>
              </a:lnSpc>
              <a:spcBef>
                <a:spcPts val="1200"/>
              </a:spcBef>
              <a:spcAft>
                <a:spcPts val="0"/>
              </a:spcAft>
            </a:pPr>
            <a:endParaRPr lang="en-US" altLang="zh-CN" sz="2000" u="sng" kern="100" dirty="0">
              <a:latin typeface="+mn-ea"/>
            </a:endParaRPr>
          </a:p>
          <a:p>
            <a:pPr algn="just">
              <a:lnSpc>
                <a:spcPts val="2000"/>
              </a:lnSpc>
              <a:spcBef>
                <a:spcPts val="1200"/>
              </a:spcBef>
              <a:spcAft>
                <a:spcPts val="0"/>
              </a:spcAft>
            </a:pPr>
            <a:endParaRPr lang="en-US" altLang="zh-CN" sz="2000" u="sng" kern="100" dirty="0" smtClean="0">
              <a:latin typeface="+mn-ea"/>
            </a:endParaRPr>
          </a:p>
          <a:p>
            <a:pPr algn="just">
              <a:lnSpc>
                <a:spcPts val="2000"/>
              </a:lnSpc>
              <a:spcBef>
                <a:spcPts val="1200"/>
              </a:spcBef>
              <a:spcAft>
                <a:spcPts val="0"/>
              </a:spcAft>
            </a:pPr>
            <a:endParaRPr lang="en-US" altLang="zh-CN" sz="2000" u="sng" kern="100" dirty="0">
              <a:latin typeface="+mn-ea"/>
            </a:endParaRPr>
          </a:p>
          <a:p>
            <a:pPr algn="just">
              <a:lnSpc>
                <a:spcPts val="2000"/>
              </a:lnSpc>
              <a:spcBef>
                <a:spcPts val="1200"/>
              </a:spcBef>
              <a:spcAft>
                <a:spcPts val="0"/>
              </a:spcAft>
            </a:pPr>
            <a:r>
              <a:rPr lang="en-US" altLang="zh-CN" sz="2000" u="sng" kern="100" dirty="0" smtClean="0">
                <a:effectLst/>
                <a:latin typeface="+mn-ea"/>
              </a:rPr>
              <a:t>                                                 </a:t>
            </a:r>
            <a:endParaRPr lang="zh-CN" altLang="zh-CN" sz="2000" kern="100" dirty="0" smtClean="0">
              <a:effectLst/>
              <a:latin typeface="+mn-ea"/>
            </a:endParaRPr>
          </a:p>
          <a:p>
            <a:r>
              <a:rPr lang="zh-CN" altLang="en-US" sz="2000" kern="100" dirty="0" smtClean="0">
                <a:latin typeface="+mn-ea"/>
              </a:rPr>
              <a:t>                                                     施工部门（盖章）                                                                                           </a:t>
            </a:r>
            <a:endParaRPr lang="en-US" altLang="zh-CN" sz="2000" kern="100" dirty="0" smtClean="0">
              <a:latin typeface="+mn-ea"/>
            </a:endParaRPr>
          </a:p>
          <a:p>
            <a:r>
              <a:rPr lang="en-US" altLang="zh-CN" sz="2000" kern="100" dirty="0">
                <a:latin typeface="+mn-ea"/>
              </a:rPr>
              <a:t> </a:t>
            </a:r>
            <a:r>
              <a:rPr lang="en-US" altLang="zh-CN" sz="2000" kern="100" dirty="0" smtClean="0">
                <a:latin typeface="+mn-ea"/>
              </a:rPr>
              <a:t>                                                    </a:t>
            </a:r>
            <a:r>
              <a:rPr lang="zh-CN" altLang="en-US" sz="2000" kern="100" dirty="0" smtClean="0">
                <a:latin typeface="+mn-ea"/>
              </a:rPr>
              <a:t>负责人（签字）</a:t>
            </a:r>
            <a:endParaRPr lang="en-US" altLang="zh-CN" sz="2000" kern="100" dirty="0" smtClean="0">
              <a:latin typeface="+mn-ea"/>
            </a:endParaRPr>
          </a:p>
          <a:p>
            <a:pPr algn="r"/>
            <a:r>
              <a:rPr lang="zh-CN" altLang="en-US" sz="2000" kern="100" dirty="0" smtClean="0">
                <a:latin typeface="+mn-ea"/>
              </a:rPr>
              <a:t>年    月    日</a:t>
            </a:r>
            <a:endParaRPr lang="en-US" altLang="zh-CN" sz="2000" kern="100" dirty="0" smtClean="0">
              <a:latin typeface="+mn-ea"/>
            </a:endParaRPr>
          </a:p>
        </p:txBody>
      </p:sp>
      <p:sp>
        <p:nvSpPr>
          <p:cNvPr id="22" name="文本框 21"/>
          <p:cNvSpPr txBox="1"/>
          <p:nvPr/>
        </p:nvSpPr>
        <p:spPr>
          <a:xfrm>
            <a:off x="777661" y="590880"/>
            <a:ext cx="1665033" cy="430887"/>
          </a:xfrm>
          <a:prstGeom prst="rect">
            <a:avLst/>
          </a:prstGeom>
          <a:noFill/>
        </p:spPr>
        <p:txBody>
          <a:bodyPr wrap="square" rtlCol="0">
            <a:spAutoFit/>
          </a:bodyPr>
          <a:lstStyle/>
          <a:p>
            <a:r>
              <a:rPr lang="zh-CN" altLang="en-US" sz="2200" b="1" dirty="0" smtClean="0">
                <a:latin typeface="宋体" panose="02010600030101010101" pitchFamily="2" charset="-122"/>
                <a:cs typeface="Times New Roman" panose="02020603050405020304" pitchFamily="18" charset="0"/>
              </a:rPr>
              <a:t>工程名称：</a:t>
            </a:r>
            <a:endParaRPr lang="zh-CN" altLang="en-US" sz="2200" dirty="0"/>
          </a:p>
        </p:txBody>
      </p:sp>
      <p:sp>
        <p:nvSpPr>
          <p:cNvPr id="23" name="文本框 22"/>
          <p:cNvSpPr txBox="1"/>
          <p:nvPr/>
        </p:nvSpPr>
        <p:spPr>
          <a:xfrm>
            <a:off x="8337985" y="623713"/>
            <a:ext cx="921221" cy="430887"/>
          </a:xfrm>
          <a:prstGeom prst="rect">
            <a:avLst/>
          </a:prstGeom>
          <a:noFill/>
        </p:spPr>
        <p:txBody>
          <a:bodyPr wrap="square" rtlCol="0">
            <a:spAutoFit/>
          </a:bodyPr>
          <a:lstStyle/>
          <a:p>
            <a:r>
              <a:rPr lang="zh-CN" altLang="en-US" sz="2200" b="1" dirty="0" smtClean="0">
                <a:latin typeface="宋体" panose="02010600030101010101" pitchFamily="2" charset="-122"/>
                <a:cs typeface="Times New Roman" panose="02020603050405020304" pitchFamily="18" charset="0"/>
              </a:rPr>
              <a:t>编号：</a:t>
            </a:r>
            <a:endParaRPr lang="zh-CN" altLang="en-US" sz="2200" dirty="0"/>
          </a:p>
        </p:txBody>
      </p:sp>
      <p:sp>
        <p:nvSpPr>
          <p:cNvPr id="24" name="文本框 23"/>
          <p:cNvSpPr txBox="1"/>
          <p:nvPr/>
        </p:nvSpPr>
        <p:spPr>
          <a:xfrm>
            <a:off x="4991416" y="313584"/>
            <a:ext cx="2359088" cy="461665"/>
          </a:xfrm>
          <a:prstGeom prst="rect">
            <a:avLst/>
          </a:prstGeom>
          <a:noFill/>
        </p:spPr>
        <p:txBody>
          <a:bodyPr wrap="square" rtlCol="0">
            <a:spAutoFit/>
          </a:bodyPr>
          <a:lstStyle/>
          <a:p>
            <a:r>
              <a:rPr lang="zh-CN" altLang="zh-CN" sz="2400" b="1" dirty="0"/>
              <a:t>索赔意向通知书</a:t>
            </a:r>
            <a:endParaRPr lang="zh-CN" altLang="zh-CN" sz="2400" dirty="0"/>
          </a:p>
        </p:txBody>
      </p:sp>
      <p:sp>
        <p:nvSpPr>
          <p:cNvPr id="25" name="文本框 24"/>
          <p:cNvSpPr txBox="1"/>
          <p:nvPr/>
        </p:nvSpPr>
        <p:spPr>
          <a:xfrm>
            <a:off x="759656" y="49975"/>
            <a:ext cx="3022635" cy="400110"/>
          </a:xfrm>
          <a:prstGeom prst="rect">
            <a:avLst/>
          </a:prstGeom>
          <a:noFill/>
        </p:spPr>
        <p:txBody>
          <a:bodyPr wrap="square" rtlCol="0">
            <a:spAutoFit/>
          </a:bodyPr>
          <a:lstStyle/>
          <a:p>
            <a:r>
              <a:rPr lang="zh-CN" altLang="en-US" sz="2000" dirty="0" smtClean="0">
                <a:latin typeface="+mn-ea"/>
                <a:hlinkClick r:id="rId2" action="ppaction://hlinksldjump"/>
              </a:rPr>
              <a:t>表</a:t>
            </a:r>
            <a:r>
              <a:rPr lang="en-US" altLang="zh-CN" sz="2000" dirty="0" smtClean="0">
                <a:latin typeface="+mn-ea"/>
                <a:hlinkClick r:id="rId2" action="ppaction://hlinksldjump"/>
              </a:rPr>
              <a:t>C.0.3 </a:t>
            </a:r>
            <a:r>
              <a:rPr lang="zh-CN" altLang="en-US" sz="2000" dirty="0" smtClean="0">
                <a:latin typeface="+mn-ea"/>
                <a:hlinkClick r:id="rId2" action="ppaction://hlinksldjump"/>
              </a:rPr>
              <a:t>索赔意向通知书</a:t>
            </a:r>
            <a:endParaRPr lang="zh-CN" altLang="en-US" sz="2000" dirty="0">
              <a:latin typeface="+mn-ea"/>
            </a:endParaRPr>
          </a:p>
        </p:txBody>
      </p:sp>
      <p:cxnSp>
        <p:nvCxnSpPr>
          <p:cNvPr id="12" name="直接连接符 11"/>
          <p:cNvCxnSpPr/>
          <p:nvPr/>
        </p:nvCxnSpPr>
        <p:spPr>
          <a:xfrm>
            <a:off x="9409334" y="5844080"/>
            <a:ext cx="178531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1260108" y="1339985"/>
            <a:ext cx="377453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圆角矩形标注 12"/>
          <p:cNvSpPr/>
          <p:nvPr/>
        </p:nvSpPr>
        <p:spPr>
          <a:xfrm>
            <a:off x="2274523" y="2787380"/>
            <a:ext cx="7503994" cy="2034002"/>
          </a:xfrm>
          <a:prstGeom prst="wedgeRoundRectCallout">
            <a:avLst>
              <a:gd name="adj1" fmla="val -42495"/>
              <a:gd name="adj2" fmla="val -67714"/>
              <a:gd name="adj3" fmla="val 16667"/>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path path="circle">
              <a:fillToRect l="50000" t="50000" r="50000" b="50000"/>
            </a:path>
            <a:tileRect/>
          </a:gradFill>
          <a:ln>
            <a:solidFill>
              <a:schemeClr val="accent1">
                <a:lumMod val="40000"/>
                <a:lumOff val="60000"/>
              </a:schemeClr>
            </a:solidFill>
          </a:ln>
        </p:spPr>
        <p:style>
          <a:lnRef idx="2">
            <a:schemeClr val="dk1"/>
          </a:lnRef>
          <a:fillRef idx="1">
            <a:schemeClr val="lt1"/>
          </a:fillRef>
          <a:effectRef idx="0">
            <a:schemeClr val="dk1"/>
          </a:effectRef>
          <a:fontRef idx="minor">
            <a:schemeClr val="dk1"/>
          </a:fontRef>
        </p:style>
        <p:txBody>
          <a:bodyPr rtlCol="0" anchor="ctr"/>
          <a:lstStyle/>
          <a:p>
            <a:pPr>
              <a:lnSpc>
                <a:spcPct val="150000"/>
              </a:lnSpc>
            </a:pPr>
            <a:r>
              <a:rPr lang="en-US" altLang="zh-CN" dirty="0" smtClean="0">
                <a:solidFill>
                  <a:schemeClr val="accent6">
                    <a:lumMod val="50000"/>
                  </a:schemeClr>
                </a:solidFill>
              </a:rPr>
              <a:t>1.</a:t>
            </a:r>
            <a:r>
              <a:rPr lang="zh-CN" altLang="zh-CN" dirty="0" smtClean="0">
                <a:solidFill>
                  <a:schemeClr val="accent6">
                    <a:lumMod val="50000"/>
                  </a:schemeClr>
                </a:solidFill>
              </a:rPr>
              <a:t>事件</a:t>
            </a:r>
            <a:r>
              <a:rPr lang="zh-CN" altLang="zh-CN" dirty="0">
                <a:solidFill>
                  <a:schemeClr val="accent6">
                    <a:lumMod val="50000"/>
                  </a:schemeClr>
                </a:solidFill>
              </a:rPr>
              <a:t>发生的时间和情况的简单描述</a:t>
            </a:r>
            <a:r>
              <a:rPr lang="zh-CN" altLang="zh-CN" dirty="0" smtClean="0">
                <a:solidFill>
                  <a:schemeClr val="accent6">
                    <a:lumMod val="50000"/>
                  </a:schemeClr>
                </a:solidFill>
              </a:rPr>
              <a:t>；</a:t>
            </a:r>
            <a:endParaRPr lang="en-US" altLang="zh-CN" dirty="0" smtClean="0">
              <a:solidFill>
                <a:schemeClr val="accent6">
                  <a:lumMod val="50000"/>
                </a:schemeClr>
              </a:solidFill>
            </a:endParaRPr>
          </a:p>
          <a:p>
            <a:pPr>
              <a:lnSpc>
                <a:spcPct val="150000"/>
              </a:lnSpc>
            </a:pPr>
            <a:r>
              <a:rPr lang="en-US" altLang="zh-CN" dirty="0" smtClean="0">
                <a:solidFill>
                  <a:schemeClr val="accent6">
                    <a:lumMod val="50000"/>
                  </a:schemeClr>
                </a:solidFill>
              </a:rPr>
              <a:t>2.</a:t>
            </a:r>
            <a:r>
              <a:rPr lang="zh-CN" altLang="en-US" dirty="0" smtClean="0">
                <a:solidFill>
                  <a:schemeClr val="accent6">
                    <a:lumMod val="50000"/>
                  </a:schemeClr>
                </a:solidFill>
              </a:rPr>
              <a:t>施工过程中</a:t>
            </a:r>
            <a:r>
              <a:rPr lang="zh-CN" altLang="zh-CN" dirty="0" smtClean="0">
                <a:solidFill>
                  <a:schemeClr val="accent6">
                    <a:lumMod val="50000"/>
                  </a:schemeClr>
                </a:solidFill>
              </a:rPr>
              <a:t>记录</a:t>
            </a:r>
            <a:r>
              <a:rPr lang="zh-CN" altLang="en-US" dirty="0" smtClean="0">
                <a:solidFill>
                  <a:schemeClr val="accent6">
                    <a:lumMod val="50000"/>
                  </a:schemeClr>
                </a:solidFill>
              </a:rPr>
              <a:t>的及时发生事件的基本情况</a:t>
            </a:r>
            <a:r>
              <a:rPr lang="zh-CN" altLang="zh-CN" dirty="0" smtClean="0">
                <a:solidFill>
                  <a:schemeClr val="accent6">
                    <a:lumMod val="50000"/>
                  </a:schemeClr>
                </a:solidFill>
              </a:rPr>
              <a:t>和事件</a:t>
            </a:r>
            <a:r>
              <a:rPr lang="zh-CN" altLang="zh-CN" dirty="0">
                <a:solidFill>
                  <a:schemeClr val="accent6">
                    <a:lumMod val="50000"/>
                  </a:schemeClr>
                </a:solidFill>
              </a:rPr>
              <a:t>发展的</a:t>
            </a:r>
            <a:r>
              <a:rPr lang="zh-CN" altLang="zh-CN" dirty="0" smtClean="0">
                <a:solidFill>
                  <a:schemeClr val="accent6">
                    <a:lumMod val="50000"/>
                  </a:schemeClr>
                </a:solidFill>
              </a:rPr>
              <a:t>动态</a:t>
            </a:r>
            <a:r>
              <a:rPr lang="zh-CN" altLang="en-US" dirty="0" smtClean="0">
                <a:solidFill>
                  <a:schemeClr val="accent6">
                    <a:lumMod val="50000"/>
                  </a:schemeClr>
                </a:solidFill>
              </a:rPr>
              <a:t>等资料</a:t>
            </a:r>
            <a:r>
              <a:rPr lang="zh-CN" altLang="zh-CN" dirty="0" smtClean="0">
                <a:solidFill>
                  <a:schemeClr val="accent6">
                    <a:lumMod val="50000"/>
                  </a:schemeClr>
                </a:solidFill>
              </a:rPr>
              <a:t>；</a:t>
            </a:r>
            <a:endParaRPr lang="en-US" altLang="zh-CN" dirty="0" smtClean="0">
              <a:solidFill>
                <a:schemeClr val="accent6">
                  <a:lumMod val="50000"/>
                </a:schemeClr>
              </a:solidFill>
            </a:endParaRPr>
          </a:p>
          <a:p>
            <a:pPr>
              <a:lnSpc>
                <a:spcPct val="150000"/>
              </a:lnSpc>
            </a:pPr>
            <a:r>
              <a:rPr lang="en-US" altLang="zh-CN" dirty="0" smtClean="0">
                <a:solidFill>
                  <a:schemeClr val="accent6">
                    <a:lumMod val="50000"/>
                  </a:schemeClr>
                </a:solidFill>
              </a:rPr>
              <a:t>3.</a:t>
            </a:r>
            <a:r>
              <a:rPr lang="zh-CN" altLang="zh-CN" dirty="0">
                <a:solidFill>
                  <a:schemeClr val="accent6">
                    <a:lumMod val="50000"/>
                  </a:schemeClr>
                </a:solidFill>
              </a:rPr>
              <a:t>对工程成本和工期产生的不利影响及其严重程度的初步评估</a:t>
            </a:r>
            <a:r>
              <a:rPr lang="zh-CN" altLang="zh-CN" dirty="0" smtClean="0">
                <a:solidFill>
                  <a:schemeClr val="accent6">
                    <a:lumMod val="50000"/>
                  </a:schemeClr>
                </a:solidFill>
              </a:rPr>
              <a:t>；</a:t>
            </a:r>
            <a:endParaRPr lang="en-US" altLang="zh-CN" dirty="0" smtClean="0">
              <a:solidFill>
                <a:schemeClr val="accent6">
                  <a:lumMod val="50000"/>
                </a:schemeClr>
              </a:solidFill>
            </a:endParaRPr>
          </a:p>
          <a:p>
            <a:pPr>
              <a:lnSpc>
                <a:spcPct val="150000"/>
              </a:lnSpc>
            </a:pPr>
            <a:r>
              <a:rPr lang="en-US" altLang="zh-CN" dirty="0" smtClean="0">
                <a:solidFill>
                  <a:schemeClr val="accent6">
                    <a:lumMod val="50000"/>
                  </a:schemeClr>
                </a:solidFill>
              </a:rPr>
              <a:t>4.</a:t>
            </a:r>
            <a:r>
              <a:rPr lang="zh-CN" altLang="zh-CN" dirty="0" smtClean="0">
                <a:solidFill>
                  <a:schemeClr val="accent6">
                    <a:lumMod val="50000"/>
                  </a:schemeClr>
                </a:solidFill>
              </a:rPr>
              <a:t>声明</a:t>
            </a:r>
            <a:r>
              <a:rPr lang="en-US" altLang="zh-CN" dirty="0" smtClean="0">
                <a:solidFill>
                  <a:schemeClr val="accent6">
                    <a:lumMod val="50000"/>
                  </a:schemeClr>
                </a:solidFill>
              </a:rPr>
              <a:t>/</a:t>
            </a:r>
            <a:r>
              <a:rPr lang="zh-CN" altLang="zh-CN" dirty="0" smtClean="0">
                <a:solidFill>
                  <a:schemeClr val="accent6">
                    <a:lumMod val="50000"/>
                  </a:schemeClr>
                </a:solidFill>
              </a:rPr>
              <a:t>告知</a:t>
            </a:r>
            <a:r>
              <a:rPr lang="zh-CN" altLang="zh-CN" dirty="0">
                <a:solidFill>
                  <a:schemeClr val="accent6">
                    <a:lumMod val="50000"/>
                  </a:schemeClr>
                </a:solidFill>
              </a:rPr>
              <a:t>拟进行相关索赔的意向。</a:t>
            </a:r>
            <a:endParaRPr lang="zh-CN" altLang="en-US" dirty="0">
              <a:solidFill>
                <a:schemeClr val="accent6">
                  <a:lumMod val="50000"/>
                </a:schemeClr>
              </a:solidFill>
            </a:endParaRPr>
          </a:p>
        </p:txBody>
      </p:sp>
    </p:spTree>
    <p:extLst>
      <p:ext uri="{BB962C8B-B14F-4D97-AF65-F5344CB8AC3E}">
        <p14:creationId xmlns:p14="http://schemas.microsoft.com/office/powerpoint/2010/main" val="22184606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83609" y="2344050"/>
            <a:ext cx="10515600" cy="1325563"/>
          </a:xfrm>
        </p:spPr>
        <p:txBody>
          <a:bodyPr>
            <a:normAutofit/>
          </a:bodyPr>
          <a:lstStyle/>
          <a:p>
            <a:pPr algn="ctr"/>
            <a:r>
              <a:rPr lang="zh-CN" altLang="en-US" sz="6000" dirty="0" smtClean="0"/>
              <a:t>谢谢观看！</a:t>
            </a:r>
            <a:endParaRPr lang="zh-CN" altLang="zh-CN" sz="6000" dirty="0"/>
          </a:p>
        </p:txBody>
      </p:sp>
    </p:spTree>
    <p:extLst>
      <p:ext uri="{BB962C8B-B14F-4D97-AF65-F5344CB8AC3E}">
        <p14:creationId xmlns:p14="http://schemas.microsoft.com/office/powerpoint/2010/main" val="94637684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93668" y="1678898"/>
            <a:ext cx="10515600" cy="3687580"/>
          </a:xfrm>
        </p:spPr>
        <p:txBody>
          <a:bodyPr>
            <a:normAutofit/>
          </a:bodyPr>
          <a:lstStyle/>
          <a:p>
            <a:pPr>
              <a:lnSpc>
                <a:spcPct val="150000"/>
              </a:lnSpc>
            </a:pPr>
            <a:r>
              <a:rPr lang="en-US" altLang="zh-CN" dirty="0" smtClean="0">
                <a:hlinkClick r:id="rId2" action="ppaction://hlinksldjump"/>
              </a:rPr>
              <a:t>A</a:t>
            </a:r>
            <a:r>
              <a:rPr lang="zh-CN" altLang="en-US" dirty="0" smtClean="0">
                <a:hlinkClick r:id="rId2" action="ppaction://hlinksldjump"/>
              </a:rPr>
              <a:t>类表</a:t>
            </a:r>
            <a:r>
              <a:rPr lang="en-US" altLang="zh-CN" dirty="0" smtClean="0">
                <a:hlinkClick r:id="rId2" action="ppaction://hlinksldjump"/>
              </a:rPr>
              <a:t>(</a:t>
            </a:r>
            <a:r>
              <a:rPr lang="zh-CN" altLang="en-US" dirty="0" smtClean="0">
                <a:hlinkClick r:id="rId2" action="ppaction://hlinksldjump"/>
              </a:rPr>
              <a:t>工程监理单位用表</a:t>
            </a:r>
            <a:r>
              <a:rPr lang="en-US" altLang="zh-CN" dirty="0" smtClean="0">
                <a:hlinkClick r:id="rId2" action="ppaction://hlinksldjump"/>
              </a:rPr>
              <a:t>)</a:t>
            </a:r>
            <a:br>
              <a:rPr lang="en-US" altLang="zh-CN" dirty="0" smtClean="0">
                <a:hlinkClick r:id="rId2" action="ppaction://hlinksldjump"/>
              </a:rPr>
            </a:br>
            <a:r>
              <a:rPr lang="en-US" altLang="zh-CN" dirty="0">
                <a:hlinkClick r:id="rId3" action="ppaction://hlinksldjump"/>
              </a:rPr>
              <a:t>B</a:t>
            </a:r>
            <a:r>
              <a:rPr lang="zh-CN" altLang="zh-CN" dirty="0">
                <a:hlinkClick r:id="rId3" action="ppaction://hlinksldjump"/>
              </a:rPr>
              <a:t>类</a:t>
            </a:r>
            <a:r>
              <a:rPr lang="zh-CN" altLang="zh-CN" dirty="0" smtClean="0">
                <a:hlinkClick r:id="rId3" action="ppaction://hlinksldjump"/>
              </a:rPr>
              <a:t>表</a:t>
            </a:r>
            <a:r>
              <a:rPr lang="en-US" altLang="zh-CN" dirty="0" smtClean="0">
                <a:hlinkClick r:id="rId3" action="ppaction://hlinksldjump"/>
              </a:rPr>
              <a:t>(</a:t>
            </a:r>
            <a:r>
              <a:rPr lang="zh-CN" altLang="zh-CN" dirty="0" smtClean="0">
                <a:hlinkClick r:id="rId3" action="ppaction://hlinksldjump"/>
              </a:rPr>
              <a:t>施工</a:t>
            </a:r>
            <a:r>
              <a:rPr lang="zh-CN" altLang="zh-CN" dirty="0">
                <a:hlinkClick r:id="rId3" action="ppaction://hlinksldjump"/>
              </a:rPr>
              <a:t>单位报审、报验用</a:t>
            </a:r>
            <a:r>
              <a:rPr lang="zh-CN" altLang="zh-CN" dirty="0" smtClean="0">
                <a:hlinkClick r:id="rId3" action="ppaction://hlinksldjump"/>
              </a:rPr>
              <a:t>表</a:t>
            </a:r>
            <a:r>
              <a:rPr lang="en-US" altLang="zh-CN" dirty="0">
                <a:hlinkClick r:id="rId3" action="ppaction://hlinksldjump"/>
              </a:rPr>
              <a:t>)</a:t>
            </a:r>
            <a:r>
              <a:rPr lang="en-US" altLang="zh-CN" dirty="0" smtClean="0">
                <a:hlinkClick r:id="rId3" action="ppaction://hlinksldjump"/>
              </a:rPr>
              <a:t/>
            </a:r>
            <a:br>
              <a:rPr lang="en-US" altLang="zh-CN" dirty="0" smtClean="0">
                <a:hlinkClick r:id="rId3" action="ppaction://hlinksldjump"/>
              </a:rPr>
            </a:br>
            <a:r>
              <a:rPr lang="en-US" altLang="zh-CN" dirty="0">
                <a:hlinkClick r:id="rId4" action="ppaction://hlinksldjump"/>
              </a:rPr>
              <a:t>C</a:t>
            </a:r>
            <a:r>
              <a:rPr lang="zh-CN" altLang="zh-CN" dirty="0">
                <a:hlinkClick r:id="rId4" action="ppaction://hlinksldjump"/>
              </a:rPr>
              <a:t>类</a:t>
            </a:r>
            <a:r>
              <a:rPr lang="zh-CN" altLang="zh-CN" dirty="0" smtClean="0">
                <a:hlinkClick r:id="rId4" action="ppaction://hlinksldjump"/>
              </a:rPr>
              <a:t>表</a:t>
            </a:r>
            <a:r>
              <a:rPr lang="en-US" altLang="zh-CN" dirty="0" smtClean="0">
                <a:hlinkClick r:id="rId4" action="ppaction://hlinksldjump"/>
              </a:rPr>
              <a:t>(</a:t>
            </a:r>
            <a:r>
              <a:rPr lang="zh-CN" altLang="en-US" dirty="0" smtClean="0">
                <a:hlinkClick r:id="rId4" action="ppaction://hlinksldjump"/>
              </a:rPr>
              <a:t>通用表</a:t>
            </a:r>
            <a:r>
              <a:rPr lang="en-US" altLang="zh-CN" dirty="0">
                <a:hlinkClick r:id="rId4" action="ppaction://hlinksldjump"/>
              </a:rPr>
              <a:t>)</a:t>
            </a:r>
            <a:endParaRPr lang="zh-CN" altLang="en-US" dirty="0"/>
          </a:p>
        </p:txBody>
      </p:sp>
      <p:sp>
        <p:nvSpPr>
          <p:cNvPr id="4" name="矩形 3"/>
          <p:cNvSpPr/>
          <p:nvPr/>
        </p:nvSpPr>
        <p:spPr>
          <a:xfrm>
            <a:off x="4303683" y="654822"/>
            <a:ext cx="3584636" cy="769441"/>
          </a:xfrm>
          <a:prstGeom prst="rect">
            <a:avLst/>
          </a:prstGeom>
          <a:noFill/>
        </p:spPr>
        <p:txBody>
          <a:bodyPr wrap="none" lIns="91440" tIns="45720" rIns="91440" bIns="45720">
            <a:spAutoFit/>
          </a:bodyPr>
          <a:lstStyle/>
          <a:p>
            <a:pPr algn="ctr"/>
            <a:r>
              <a:rPr lang="en-US" altLang="zh-CN" sz="4400" b="1" dirty="0" smtClean="0">
                <a:ln w="13462">
                  <a:solidFill>
                    <a:schemeClr val="bg1"/>
                  </a:solidFill>
                  <a:prstDash val="solid"/>
                </a:ln>
                <a:solidFill>
                  <a:schemeClr val="accent1">
                    <a:lumMod val="75000"/>
                  </a:schemeClr>
                </a:solidFill>
                <a:effectLst>
                  <a:outerShdw dist="38100" dir="2700000" algn="bl" rotWithShape="0">
                    <a:schemeClr val="accent5"/>
                  </a:outerShdw>
                </a:effectLst>
              </a:rPr>
              <a:t>13</a:t>
            </a:r>
            <a:r>
              <a:rPr lang="zh-CN" altLang="en-US" sz="4400" b="1" dirty="0" smtClean="0">
                <a:ln w="13462">
                  <a:solidFill>
                    <a:schemeClr val="bg1"/>
                  </a:solidFill>
                  <a:prstDash val="solid"/>
                </a:ln>
                <a:solidFill>
                  <a:schemeClr val="accent1">
                    <a:lumMod val="75000"/>
                  </a:schemeClr>
                </a:solidFill>
                <a:effectLst>
                  <a:outerShdw dist="38100" dir="2700000" algn="bl" rotWithShape="0">
                    <a:schemeClr val="accent5"/>
                  </a:outerShdw>
                </a:effectLst>
              </a:rPr>
              <a:t>新规规范表</a:t>
            </a:r>
            <a:endParaRPr lang="zh-CN" altLang="en-US" sz="4400" b="1" dirty="0">
              <a:ln w="13462">
                <a:solidFill>
                  <a:schemeClr val="bg1"/>
                </a:solidFill>
                <a:prstDash val="solid"/>
              </a:ln>
              <a:solidFill>
                <a:schemeClr val="accent1">
                  <a:lumMod val="75000"/>
                </a:schemeClr>
              </a:solidFill>
              <a:effectLst>
                <a:outerShdw dist="38100" dir="2700000" algn="bl" rotWithShape="0">
                  <a:schemeClr val="accent5"/>
                </a:outerShdw>
              </a:effectLst>
            </a:endParaRPr>
          </a:p>
        </p:txBody>
      </p:sp>
      <p:sp>
        <p:nvSpPr>
          <p:cNvPr id="3" name="右箭头 2">
            <a:hlinkClick r:id="rId5" action="ppaction://hlinksldjump"/>
          </p:cNvPr>
          <p:cNvSpPr/>
          <p:nvPr/>
        </p:nvSpPr>
        <p:spPr>
          <a:xfrm>
            <a:off x="9836727" y="5209309"/>
            <a:ext cx="1372541" cy="92825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dirty="0" smtClean="0">
                <a:solidFill>
                  <a:schemeClr val="tx1"/>
                </a:solidFill>
              </a:rPr>
              <a:t>End</a:t>
            </a:r>
            <a:endParaRPr lang="zh-CN" altLang="en-US" sz="3000" dirty="0">
              <a:solidFill>
                <a:schemeClr val="tx1"/>
              </a:solidFill>
            </a:endParaRPr>
          </a:p>
        </p:txBody>
      </p:sp>
    </p:spTree>
    <p:extLst>
      <p:ext uri="{BB962C8B-B14F-4D97-AF65-F5344CB8AC3E}">
        <p14:creationId xmlns:p14="http://schemas.microsoft.com/office/powerpoint/2010/main" val="415257195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1274164"/>
            <a:ext cx="10515600" cy="5351488"/>
          </a:xfrm>
        </p:spPr>
        <p:txBody>
          <a:bodyPr>
            <a:normAutofit fontScale="92500" lnSpcReduction="10000"/>
          </a:bodyPr>
          <a:lstStyle/>
          <a:p>
            <a:r>
              <a:rPr lang="en-US" altLang="zh-CN" sz="4300" dirty="0"/>
              <a:t>A</a:t>
            </a:r>
            <a:r>
              <a:rPr lang="zh-CN" altLang="en-US" sz="4300" dirty="0"/>
              <a:t>类表</a:t>
            </a:r>
            <a:r>
              <a:rPr lang="en-US" altLang="zh-CN" sz="4300" dirty="0"/>
              <a:t>(</a:t>
            </a:r>
            <a:r>
              <a:rPr lang="zh-CN" altLang="en-US" sz="4300" dirty="0"/>
              <a:t>工程监理单位用表</a:t>
            </a:r>
            <a:r>
              <a:rPr lang="en-US" altLang="zh-CN" sz="4300" dirty="0" smtClean="0"/>
              <a:t>)</a:t>
            </a:r>
          </a:p>
          <a:p>
            <a:pPr marL="0" indent="0">
              <a:lnSpc>
                <a:spcPct val="120000"/>
              </a:lnSpc>
              <a:buNone/>
            </a:pPr>
            <a:r>
              <a:rPr lang="en-US" altLang="zh-CN" dirty="0" smtClean="0"/>
              <a:t>   </a:t>
            </a:r>
            <a:r>
              <a:rPr lang="en-US" altLang="zh-CN" sz="2600" dirty="0" smtClean="0">
                <a:hlinkClick r:id="rId2" action="ppaction://hlinksldjump"/>
              </a:rPr>
              <a:t>A.0.1 </a:t>
            </a:r>
            <a:r>
              <a:rPr lang="zh-CN" altLang="en-US" sz="2600" dirty="0" smtClean="0">
                <a:hlinkClick r:id="rId2" action="ppaction://hlinksldjump"/>
              </a:rPr>
              <a:t>总监理工程师任命书</a:t>
            </a:r>
            <a:endParaRPr lang="en-US" altLang="zh-CN" sz="2600" dirty="0" smtClean="0"/>
          </a:p>
          <a:p>
            <a:pPr marL="0" indent="0">
              <a:lnSpc>
                <a:spcPct val="120000"/>
              </a:lnSpc>
              <a:buNone/>
            </a:pPr>
            <a:r>
              <a:rPr lang="en-US" altLang="zh-CN" sz="2600" dirty="0" smtClean="0"/>
              <a:t>   </a:t>
            </a:r>
            <a:r>
              <a:rPr lang="en-US" altLang="zh-CN" sz="2600" dirty="0" smtClean="0">
                <a:hlinkClick r:id="rId3" action="ppaction://hlinksldjump"/>
              </a:rPr>
              <a:t>A.0.2 </a:t>
            </a:r>
            <a:r>
              <a:rPr lang="zh-CN" altLang="en-US" sz="2600" dirty="0" smtClean="0">
                <a:hlinkClick r:id="rId3" action="ppaction://hlinksldjump"/>
              </a:rPr>
              <a:t>工程开工令</a:t>
            </a:r>
            <a:endParaRPr lang="en-US" altLang="zh-CN" sz="2600" dirty="0" smtClean="0"/>
          </a:p>
          <a:p>
            <a:pPr marL="0" indent="0">
              <a:lnSpc>
                <a:spcPct val="120000"/>
              </a:lnSpc>
              <a:buNone/>
            </a:pPr>
            <a:r>
              <a:rPr lang="en-US" altLang="zh-CN" sz="2600" dirty="0" smtClean="0"/>
              <a:t>   </a:t>
            </a:r>
            <a:r>
              <a:rPr lang="en-US" altLang="zh-CN" sz="2600" dirty="0" smtClean="0">
                <a:hlinkClick r:id="rId4" action="ppaction://hlinksldjump"/>
              </a:rPr>
              <a:t>A.0.3 </a:t>
            </a:r>
            <a:r>
              <a:rPr lang="zh-CN" altLang="en-US" sz="2600" dirty="0" smtClean="0">
                <a:hlinkClick r:id="rId4" action="ppaction://hlinksldjump"/>
              </a:rPr>
              <a:t>监理通知单</a:t>
            </a:r>
            <a:endParaRPr lang="en-US" altLang="zh-CN" sz="2600" dirty="0" smtClean="0"/>
          </a:p>
          <a:p>
            <a:pPr marL="0" indent="0">
              <a:lnSpc>
                <a:spcPct val="120000"/>
              </a:lnSpc>
              <a:buNone/>
            </a:pPr>
            <a:r>
              <a:rPr lang="en-US" altLang="zh-CN" sz="2600" dirty="0" smtClean="0"/>
              <a:t>   </a:t>
            </a:r>
            <a:r>
              <a:rPr lang="en-US" altLang="zh-CN" sz="2600" dirty="0" smtClean="0">
                <a:hlinkClick r:id="rId5" action="ppaction://hlinksldjump"/>
              </a:rPr>
              <a:t>A.0.4 </a:t>
            </a:r>
            <a:r>
              <a:rPr lang="zh-CN" altLang="en-US" sz="2600" dirty="0" smtClean="0">
                <a:hlinkClick r:id="rId5" action="ppaction://hlinksldjump"/>
              </a:rPr>
              <a:t>监理报告</a:t>
            </a:r>
            <a:endParaRPr lang="en-US" altLang="zh-CN" sz="2600" dirty="0" smtClean="0"/>
          </a:p>
          <a:p>
            <a:pPr marL="0" indent="0">
              <a:lnSpc>
                <a:spcPct val="120000"/>
              </a:lnSpc>
              <a:buNone/>
            </a:pPr>
            <a:r>
              <a:rPr lang="en-US" altLang="zh-CN" sz="2600" dirty="0" smtClean="0"/>
              <a:t>   </a:t>
            </a:r>
            <a:r>
              <a:rPr lang="en-US" altLang="zh-CN" sz="2600" dirty="0" smtClean="0">
                <a:hlinkClick r:id="rId6" action="ppaction://hlinksldjump"/>
              </a:rPr>
              <a:t>A.0.5 </a:t>
            </a:r>
            <a:r>
              <a:rPr lang="zh-CN" altLang="en-US" sz="2600" dirty="0" smtClean="0">
                <a:hlinkClick r:id="rId6" action="ppaction://hlinksldjump"/>
              </a:rPr>
              <a:t>工程暂停令</a:t>
            </a:r>
            <a:endParaRPr lang="en-US" altLang="zh-CN" sz="2600" dirty="0" smtClean="0"/>
          </a:p>
          <a:p>
            <a:pPr marL="0" indent="0">
              <a:lnSpc>
                <a:spcPct val="120000"/>
              </a:lnSpc>
              <a:buNone/>
            </a:pPr>
            <a:r>
              <a:rPr lang="en-US" altLang="zh-CN" sz="2600" dirty="0" smtClean="0"/>
              <a:t>   </a:t>
            </a:r>
            <a:r>
              <a:rPr lang="en-US" altLang="zh-CN" sz="2600" dirty="0" smtClean="0">
                <a:hlinkClick r:id="rId7" action="ppaction://hlinksldjump"/>
              </a:rPr>
              <a:t>A.0.6 </a:t>
            </a:r>
            <a:r>
              <a:rPr lang="zh-CN" altLang="en-US" sz="2600" dirty="0" smtClean="0">
                <a:hlinkClick r:id="rId7" action="ppaction://hlinksldjump"/>
              </a:rPr>
              <a:t>旁站记录</a:t>
            </a:r>
            <a:endParaRPr lang="en-US" altLang="zh-CN" sz="2600" dirty="0" smtClean="0"/>
          </a:p>
          <a:p>
            <a:pPr marL="0" indent="0">
              <a:lnSpc>
                <a:spcPct val="120000"/>
              </a:lnSpc>
              <a:buNone/>
            </a:pPr>
            <a:r>
              <a:rPr lang="en-US" altLang="zh-CN" sz="2600" dirty="0" smtClean="0"/>
              <a:t>   </a:t>
            </a:r>
            <a:r>
              <a:rPr lang="en-US" altLang="zh-CN" sz="2600" dirty="0" smtClean="0">
                <a:hlinkClick r:id="rId8" action="ppaction://hlinksldjump"/>
              </a:rPr>
              <a:t>A.0.7 </a:t>
            </a:r>
            <a:r>
              <a:rPr lang="zh-CN" altLang="en-US" sz="2600" dirty="0" smtClean="0">
                <a:hlinkClick r:id="rId8" action="ppaction://hlinksldjump"/>
              </a:rPr>
              <a:t>工程复工令</a:t>
            </a:r>
            <a:endParaRPr lang="en-US" altLang="zh-CN" sz="2600" dirty="0" smtClean="0"/>
          </a:p>
          <a:p>
            <a:pPr marL="0" indent="0">
              <a:lnSpc>
                <a:spcPct val="120000"/>
              </a:lnSpc>
              <a:buNone/>
            </a:pPr>
            <a:r>
              <a:rPr lang="en-US" altLang="zh-CN" sz="2600" dirty="0" smtClean="0"/>
              <a:t>   </a:t>
            </a:r>
            <a:r>
              <a:rPr lang="en-US" altLang="zh-CN" sz="2600" dirty="0" smtClean="0">
                <a:hlinkClick r:id="rId9" action="ppaction://hlinksldjump"/>
              </a:rPr>
              <a:t>A.0.8 </a:t>
            </a:r>
            <a:r>
              <a:rPr lang="zh-CN" altLang="en-US" sz="2600" dirty="0" smtClean="0">
                <a:hlinkClick r:id="rId9" action="ppaction://hlinksldjump"/>
              </a:rPr>
              <a:t>工程款支付证书</a:t>
            </a:r>
            <a:r>
              <a:rPr lang="en-US" altLang="zh-CN" dirty="0">
                <a:hlinkClick r:id="rId9" action="ppaction://hlinksldjump"/>
              </a:rPr>
              <a:t/>
            </a:r>
            <a:br>
              <a:rPr lang="en-US" altLang="zh-CN" dirty="0">
                <a:hlinkClick r:id="rId9" action="ppaction://hlinksldjump"/>
              </a:rPr>
            </a:br>
            <a:endParaRPr lang="zh-CN" altLang="en-US" dirty="0"/>
          </a:p>
        </p:txBody>
      </p:sp>
      <p:sp>
        <p:nvSpPr>
          <p:cNvPr id="5" name="矩形 4"/>
          <p:cNvSpPr/>
          <p:nvPr/>
        </p:nvSpPr>
        <p:spPr>
          <a:xfrm>
            <a:off x="4303683" y="310052"/>
            <a:ext cx="3584636" cy="769441"/>
          </a:xfrm>
          <a:prstGeom prst="rect">
            <a:avLst/>
          </a:prstGeom>
          <a:noFill/>
        </p:spPr>
        <p:txBody>
          <a:bodyPr wrap="none" lIns="91440" tIns="45720" rIns="91440" bIns="45720">
            <a:spAutoFit/>
          </a:bodyPr>
          <a:lstStyle/>
          <a:p>
            <a:pPr algn="ctr"/>
            <a:r>
              <a:rPr lang="en-US" altLang="zh-CN" sz="4400" b="1" dirty="0" smtClean="0">
                <a:ln w="13462">
                  <a:solidFill>
                    <a:schemeClr val="bg1"/>
                  </a:solidFill>
                  <a:prstDash val="solid"/>
                </a:ln>
                <a:solidFill>
                  <a:schemeClr val="accent1">
                    <a:lumMod val="75000"/>
                  </a:schemeClr>
                </a:solidFill>
                <a:effectLst>
                  <a:outerShdw dist="38100" dir="2700000" algn="bl" rotWithShape="0">
                    <a:schemeClr val="accent5"/>
                  </a:outerShdw>
                </a:effectLst>
                <a:hlinkClick r:id="rId10" action="ppaction://hlinksldjump"/>
              </a:rPr>
              <a:t>13</a:t>
            </a:r>
            <a:r>
              <a:rPr lang="zh-CN" altLang="en-US" sz="4400" b="1" dirty="0" smtClean="0">
                <a:ln w="13462">
                  <a:solidFill>
                    <a:schemeClr val="bg1"/>
                  </a:solidFill>
                  <a:prstDash val="solid"/>
                </a:ln>
                <a:solidFill>
                  <a:schemeClr val="accent1">
                    <a:lumMod val="75000"/>
                  </a:schemeClr>
                </a:solidFill>
                <a:effectLst>
                  <a:outerShdw dist="38100" dir="2700000" algn="bl" rotWithShape="0">
                    <a:schemeClr val="accent5"/>
                  </a:outerShdw>
                </a:effectLst>
                <a:hlinkClick r:id="rId10" action="ppaction://hlinksldjump"/>
              </a:rPr>
              <a:t>新规规范表</a:t>
            </a:r>
            <a:endParaRPr lang="zh-CN" altLang="en-US" sz="4400" b="1" dirty="0">
              <a:ln w="13462">
                <a:solidFill>
                  <a:schemeClr val="bg1"/>
                </a:solidFill>
                <a:prstDash val="solid"/>
              </a:ln>
              <a:solidFill>
                <a:schemeClr val="accent1">
                  <a:lumMod val="75000"/>
                </a:schemeClr>
              </a:solidFill>
              <a:effectLst>
                <a:outerShdw dist="38100" dir="2700000" algn="bl" rotWithShape="0">
                  <a:schemeClr val="accent5"/>
                </a:outerShdw>
              </a:effectLst>
            </a:endParaRPr>
          </a:p>
        </p:txBody>
      </p:sp>
      <p:sp>
        <p:nvSpPr>
          <p:cNvPr id="4" name="右箭头 3">
            <a:hlinkClick r:id="rId11" action="ppaction://hlinksldjump"/>
          </p:cNvPr>
          <p:cNvSpPr/>
          <p:nvPr/>
        </p:nvSpPr>
        <p:spPr>
          <a:xfrm>
            <a:off x="9836727" y="5209309"/>
            <a:ext cx="1372541" cy="92825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dirty="0" smtClean="0">
                <a:solidFill>
                  <a:schemeClr val="tx1"/>
                </a:solidFill>
              </a:rPr>
              <a:t>End</a:t>
            </a:r>
            <a:endParaRPr lang="zh-CN" altLang="en-US" sz="3000" dirty="0">
              <a:solidFill>
                <a:schemeClr val="tx1"/>
              </a:solidFill>
            </a:endParaRPr>
          </a:p>
        </p:txBody>
      </p:sp>
    </p:spTree>
    <p:extLst>
      <p:ext uri="{BB962C8B-B14F-4D97-AF65-F5344CB8AC3E}">
        <p14:creationId xmlns:p14="http://schemas.microsoft.com/office/powerpoint/2010/main" val="283297265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94468" y="1444642"/>
            <a:ext cx="11716718" cy="5351488"/>
          </a:xfrm>
        </p:spPr>
        <p:txBody>
          <a:bodyPr>
            <a:normAutofit/>
          </a:bodyPr>
          <a:lstStyle/>
          <a:p>
            <a:r>
              <a:rPr lang="en-US" altLang="zh-CN" sz="4000" dirty="0" smtClean="0"/>
              <a:t>B</a:t>
            </a:r>
            <a:r>
              <a:rPr lang="zh-CN" altLang="en-US" sz="4000" dirty="0" smtClean="0"/>
              <a:t>类</a:t>
            </a:r>
            <a:r>
              <a:rPr lang="zh-CN" altLang="en-US" sz="4000" dirty="0"/>
              <a:t>表</a:t>
            </a:r>
            <a:r>
              <a:rPr lang="en-US" altLang="zh-CN" sz="4000" dirty="0" smtClean="0"/>
              <a:t>(</a:t>
            </a:r>
            <a:r>
              <a:rPr lang="zh-CN" altLang="zh-CN" sz="4000" dirty="0"/>
              <a:t>施工单位报审、报验用表</a:t>
            </a:r>
            <a:r>
              <a:rPr lang="en-US" altLang="zh-CN" sz="4000" dirty="0" smtClean="0"/>
              <a:t>)</a:t>
            </a:r>
          </a:p>
          <a:p>
            <a:pPr marL="0" indent="0">
              <a:lnSpc>
                <a:spcPct val="100000"/>
              </a:lnSpc>
              <a:buNone/>
            </a:pPr>
            <a:r>
              <a:rPr lang="en-US" altLang="zh-CN" dirty="0" smtClean="0"/>
              <a:t> </a:t>
            </a:r>
            <a:r>
              <a:rPr lang="en-US" altLang="zh-CN" dirty="0"/>
              <a:t> </a:t>
            </a:r>
            <a:r>
              <a:rPr lang="en-US" altLang="zh-CN" sz="2400" dirty="0" smtClean="0">
                <a:hlinkClick r:id="rId2" action="ppaction://hlinksldjump"/>
              </a:rPr>
              <a:t>B.0.1 </a:t>
            </a:r>
            <a:r>
              <a:rPr lang="zh-CN" altLang="en-US" sz="2400" dirty="0" smtClean="0">
                <a:hlinkClick r:id="rId2" action="ppaction://hlinksldjump"/>
              </a:rPr>
              <a:t>施工组织设计或</a:t>
            </a:r>
            <a:r>
              <a:rPr lang="en-US" altLang="zh-CN" sz="2400" dirty="0" smtClean="0">
                <a:hlinkClick r:id="rId2" action="ppaction://hlinksldjump"/>
              </a:rPr>
              <a:t>(</a:t>
            </a:r>
            <a:r>
              <a:rPr lang="zh-CN" altLang="en-US" sz="2400" dirty="0" smtClean="0">
                <a:hlinkClick r:id="rId2" action="ppaction://hlinksldjump"/>
              </a:rPr>
              <a:t>专项</a:t>
            </a:r>
            <a:r>
              <a:rPr lang="en-US" altLang="zh-CN" sz="2400" dirty="0" smtClean="0">
                <a:hlinkClick r:id="rId2" action="ppaction://hlinksldjump"/>
              </a:rPr>
              <a:t>)</a:t>
            </a:r>
            <a:r>
              <a:rPr lang="zh-CN" altLang="en-US" sz="2400" dirty="0" smtClean="0">
                <a:hlinkClick r:id="rId2" action="ppaction://hlinksldjump"/>
              </a:rPr>
              <a:t>施工方案报审表</a:t>
            </a:r>
            <a:r>
              <a:rPr lang="en-US" altLang="zh-CN" sz="2400" dirty="0" smtClean="0"/>
              <a:t>.</a:t>
            </a:r>
            <a:r>
              <a:rPr lang="zh-CN" altLang="en-US" sz="2400" dirty="0" smtClean="0"/>
              <a:t>    </a:t>
            </a:r>
            <a:r>
              <a:rPr lang="en-US" altLang="zh-CN" sz="2400" dirty="0" smtClean="0">
                <a:hlinkClick r:id="rId3" action="ppaction://hlinksldjump"/>
              </a:rPr>
              <a:t>B.0.8    </a:t>
            </a:r>
            <a:r>
              <a:rPr lang="zh-CN" altLang="en-US" sz="2400" dirty="0" smtClean="0">
                <a:hlinkClick r:id="rId3" action="ppaction://hlinksldjump"/>
              </a:rPr>
              <a:t>分部工程报验表</a:t>
            </a:r>
            <a:endParaRPr lang="en-US" altLang="zh-CN" sz="2400" dirty="0" smtClean="0"/>
          </a:p>
          <a:p>
            <a:pPr marL="0" indent="0">
              <a:lnSpc>
                <a:spcPct val="100000"/>
              </a:lnSpc>
              <a:buNone/>
            </a:pPr>
            <a:r>
              <a:rPr lang="en-US" altLang="zh-CN" sz="2400" dirty="0" smtClean="0"/>
              <a:t>  </a:t>
            </a:r>
            <a:r>
              <a:rPr lang="en-US" altLang="zh-CN" sz="2400" dirty="0" smtClean="0">
                <a:hlinkClick r:id="rId4" action="ppaction://hlinksldjump"/>
              </a:rPr>
              <a:t>B.0.2 </a:t>
            </a:r>
            <a:r>
              <a:rPr lang="zh-CN" altLang="en-US" sz="2400" dirty="0" smtClean="0">
                <a:hlinkClick r:id="rId4" action="ppaction://hlinksldjump"/>
              </a:rPr>
              <a:t>工程开工报审表</a:t>
            </a:r>
            <a:r>
              <a:rPr lang="en-US" altLang="zh-CN" sz="2400" dirty="0" smtClean="0"/>
              <a:t>.</a:t>
            </a:r>
            <a:r>
              <a:rPr lang="zh-CN" altLang="en-US" sz="2400" dirty="0" smtClean="0"/>
              <a:t>                                               </a:t>
            </a:r>
            <a:r>
              <a:rPr lang="en-US" altLang="zh-CN" sz="2400" dirty="0" smtClean="0">
                <a:hlinkClick r:id="rId5" action="ppaction://hlinksldjump"/>
              </a:rPr>
              <a:t>B.0.9    </a:t>
            </a:r>
            <a:r>
              <a:rPr lang="zh-CN" altLang="en-US" sz="2400" dirty="0" smtClean="0">
                <a:hlinkClick r:id="rId5" action="ppaction://hlinksldjump"/>
              </a:rPr>
              <a:t>监理通知回复</a:t>
            </a:r>
            <a:endParaRPr lang="en-US" altLang="zh-CN" sz="2400" dirty="0" smtClean="0"/>
          </a:p>
          <a:p>
            <a:pPr marL="0" indent="0">
              <a:lnSpc>
                <a:spcPct val="100000"/>
              </a:lnSpc>
              <a:buNone/>
            </a:pPr>
            <a:r>
              <a:rPr lang="en-US" altLang="zh-CN" sz="2400" dirty="0" smtClean="0"/>
              <a:t>  </a:t>
            </a:r>
            <a:r>
              <a:rPr lang="en-US" altLang="zh-CN" sz="2400" dirty="0" smtClean="0">
                <a:hlinkClick r:id="rId6" action="ppaction://hlinksldjump"/>
              </a:rPr>
              <a:t>B.0.3 </a:t>
            </a:r>
            <a:r>
              <a:rPr lang="zh-CN" altLang="en-US" sz="2400" dirty="0" smtClean="0">
                <a:hlinkClick r:id="rId6" action="ppaction://hlinksldjump"/>
              </a:rPr>
              <a:t>工程复工报审表</a:t>
            </a:r>
            <a:r>
              <a:rPr lang="en-US" altLang="zh-CN" sz="2400" dirty="0" smtClean="0"/>
              <a:t>.</a:t>
            </a:r>
            <a:r>
              <a:rPr lang="zh-CN" altLang="en-US" sz="2400" dirty="0" smtClean="0"/>
              <a:t>                                               </a:t>
            </a:r>
            <a:r>
              <a:rPr lang="en-US" altLang="zh-CN" sz="2400" dirty="0" smtClean="0">
                <a:hlinkClick r:id="rId7" action="ppaction://hlinksldjump"/>
              </a:rPr>
              <a:t>B.0.10  </a:t>
            </a:r>
            <a:r>
              <a:rPr lang="zh-CN" altLang="en-US" sz="2400" dirty="0" smtClean="0">
                <a:hlinkClick r:id="rId7" action="ppaction://hlinksldjump"/>
              </a:rPr>
              <a:t>单位工程竣工验收报审表</a:t>
            </a:r>
            <a:endParaRPr lang="en-US" altLang="zh-CN" sz="2400" dirty="0" smtClean="0"/>
          </a:p>
          <a:p>
            <a:pPr marL="0" indent="0">
              <a:lnSpc>
                <a:spcPct val="100000"/>
              </a:lnSpc>
              <a:buNone/>
            </a:pPr>
            <a:r>
              <a:rPr lang="en-US" altLang="zh-CN" sz="2400" dirty="0" smtClean="0"/>
              <a:t>  </a:t>
            </a:r>
            <a:r>
              <a:rPr lang="en-US" altLang="zh-CN" sz="2400" dirty="0" smtClean="0">
                <a:hlinkClick r:id="rId8" action="ppaction://hlinksldjump"/>
              </a:rPr>
              <a:t>B.0.4 </a:t>
            </a:r>
            <a:r>
              <a:rPr lang="zh-CN" altLang="en-US" sz="2400" dirty="0" smtClean="0">
                <a:hlinkClick r:id="rId8" action="ppaction://hlinksldjump"/>
              </a:rPr>
              <a:t>分包单位资格报审表</a:t>
            </a:r>
            <a:r>
              <a:rPr lang="en-US" altLang="zh-CN" sz="2400" dirty="0" smtClean="0"/>
              <a:t>.</a:t>
            </a:r>
            <a:r>
              <a:rPr lang="zh-CN" altLang="en-US" sz="2400" dirty="0" smtClean="0"/>
              <a:t>                                      </a:t>
            </a:r>
            <a:r>
              <a:rPr lang="en-US" altLang="zh-CN" sz="2400" dirty="0" smtClean="0">
                <a:hlinkClick r:id="rId9" action="ppaction://hlinksldjump"/>
              </a:rPr>
              <a:t>B.0.11  </a:t>
            </a:r>
            <a:r>
              <a:rPr lang="zh-CN" altLang="en-US" sz="2400" dirty="0" smtClean="0">
                <a:hlinkClick r:id="rId9" action="ppaction://hlinksldjump"/>
              </a:rPr>
              <a:t>工程款支付报审表</a:t>
            </a:r>
            <a:endParaRPr lang="en-US" altLang="zh-CN" sz="2400" dirty="0" smtClean="0"/>
          </a:p>
          <a:p>
            <a:pPr marL="0" indent="0">
              <a:lnSpc>
                <a:spcPct val="100000"/>
              </a:lnSpc>
              <a:buNone/>
            </a:pPr>
            <a:r>
              <a:rPr lang="en-US" altLang="zh-CN" sz="2400" dirty="0" smtClean="0"/>
              <a:t>  </a:t>
            </a:r>
            <a:r>
              <a:rPr lang="en-US" altLang="zh-CN" sz="2400" dirty="0" smtClean="0">
                <a:hlinkClick r:id="rId10" action="ppaction://hlinksldjump"/>
              </a:rPr>
              <a:t>B.0.5 </a:t>
            </a:r>
            <a:r>
              <a:rPr lang="zh-CN" altLang="en-US" sz="2400" dirty="0" smtClean="0">
                <a:hlinkClick r:id="rId10" action="ppaction://hlinksldjump"/>
              </a:rPr>
              <a:t>施工控制测量成果报审表</a:t>
            </a:r>
            <a:r>
              <a:rPr lang="en-US" altLang="zh-CN" sz="2400" dirty="0" smtClean="0"/>
              <a:t>.</a:t>
            </a:r>
            <a:r>
              <a:rPr lang="zh-CN" altLang="en-US" sz="2400" dirty="0" smtClean="0"/>
              <a:t>                             </a:t>
            </a:r>
            <a:r>
              <a:rPr lang="en-US" altLang="zh-CN" sz="2400" dirty="0" smtClean="0">
                <a:hlinkClick r:id="rId11" action="ppaction://hlinksldjump"/>
              </a:rPr>
              <a:t>B.0.12  </a:t>
            </a:r>
            <a:r>
              <a:rPr lang="zh-CN" altLang="en-US" sz="2400" dirty="0" smtClean="0">
                <a:hlinkClick r:id="rId11" action="ppaction://hlinksldjump"/>
              </a:rPr>
              <a:t>施工进度计划报验表</a:t>
            </a:r>
            <a:endParaRPr lang="en-US" altLang="zh-CN" sz="2400" dirty="0" smtClean="0"/>
          </a:p>
          <a:p>
            <a:pPr marL="0" indent="0">
              <a:lnSpc>
                <a:spcPct val="100000"/>
              </a:lnSpc>
              <a:buNone/>
            </a:pPr>
            <a:r>
              <a:rPr lang="en-US" altLang="zh-CN" sz="2400" dirty="0" smtClean="0"/>
              <a:t>  </a:t>
            </a:r>
            <a:r>
              <a:rPr lang="en-US" altLang="zh-CN" sz="2400" dirty="0" smtClean="0">
                <a:hlinkClick r:id="rId12" action="ppaction://hlinksldjump"/>
              </a:rPr>
              <a:t>B.0.6 </a:t>
            </a:r>
            <a:r>
              <a:rPr lang="zh-CN" altLang="en-US" sz="2400" dirty="0" smtClean="0">
                <a:hlinkClick r:id="rId12" action="ppaction://hlinksldjump"/>
              </a:rPr>
              <a:t>工程材料、构配件或设备报审表</a:t>
            </a:r>
            <a:r>
              <a:rPr lang="en-US" altLang="zh-CN" sz="2400" dirty="0" smtClean="0"/>
              <a:t>.</a:t>
            </a:r>
            <a:r>
              <a:rPr lang="zh-CN" altLang="en-US" sz="2400" dirty="0" smtClean="0"/>
              <a:t>                </a:t>
            </a:r>
            <a:r>
              <a:rPr lang="en-US" altLang="zh-CN" sz="2400" dirty="0" smtClean="0">
                <a:hlinkClick r:id="rId13" action="ppaction://hlinksldjump"/>
              </a:rPr>
              <a:t>B.0.13  </a:t>
            </a:r>
            <a:r>
              <a:rPr lang="zh-CN" altLang="en-US" sz="2400" dirty="0" smtClean="0">
                <a:hlinkClick r:id="rId13" action="ppaction://hlinksldjump"/>
              </a:rPr>
              <a:t>费用索赔报验表</a:t>
            </a:r>
            <a:endParaRPr lang="en-US" altLang="zh-CN" sz="2400" dirty="0" smtClean="0"/>
          </a:p>
          <a:p>
            <a:pPr marL="0" indent="0">
              <a:lnSpc>
                <a:spcPct val="100000"/>
              </a:lnSpc>
              <a:buNone/>
            </a:pPr>
            <a:r>
              <a:rPr lang="en-US" altLang="zh-CN" sz="2400" dirty="0" smtClean="0"/>
              <a:t>  </a:t>
            </a:r>
            <a:r>
              <a:rPr lang="en-US" altLang="zh-CN" sz="2400" dirty="0" smtClean="0">
                <a:hlinkClick r:id="rId14" action="ppaction://hlinksldjump"/>
              </a:rPr>
              <a:t>B.0.7 </a:t>
            </a:r>
            <a:r>
              <a:rPr lang="zh-CN" altLang="en-US" sz="2400" dirty="0" smtClean="0">
                <a:hlinkClick r:id="rId14" action="ppaction://hlinksldjump"/>
              </a:rPr>
              <a:t>报审</a:t>
            </a:r>
            <a:r>
              <a:rPr lang="en-US" altLang="zh-CN" sz="2400" dirty="0" smtClean="0">
                <a:hlinkClick r:id="rId14" action="ppaction://hlinksldjump"/>
              </a:rPr>
              <a:t>/</a:t>
            </a:r>
            <a:r>
              <a:rPr lang="zh-CN" altLang="en-US" sz="2400" dirty="0" smtClean="0">
                <a:hlinkClick r:id="rId14" action="ppaction://hlinksldjump"/>
              </a:rPr>
              <a:t>报验表</a:t>
            </a:r>
            <a:r>
              <a:rPr lang="en-US" altLang="zh-CN" sz="2400" dirty="0" smtClean="0"/>
              <a:t>.</a:t>
            </a:r>
            <a:r>
              <a:rPr lang="zh-CN" altLang="en-US" sz="2400" dirty="0" smtClean="0"/>
              <a:t>                                                      </a:t>
            </a:r>
            <a:r>
              <a:rPr lang="en-US" altLang="zh-CN" sz="2400" dirty="0" smtClean="0">
                <a:hlinkClick r:id="rId15" action="ppaction://hlinksldjump"/>
              </a:rPr>
              <a:t>B.0.14 </a:t>
            </a:r>
            <a:r>
              <a:rPr lang="zh-CN" altLang="en-US" sz="2400" dirty="0" smtClean="0">
                <a:hlinkClick r:id="rId15" action="ppaction://hlinksldjump"/>
              </a:rPr>
              <a:t>工程临时延期或最终延期报验表</a:t>
            </a:r>
            <a:r>
              <a:rPr lang="en-US" altLang="zh-CN" dirty="0" smtClean="0">
                <a:hlinkClick r:id="rId15" action="ppaction://hlinksldjump"/>
              </a:rPr>
              <a:t>   </a:t>
            </a:r>
            <a:r>
              <a:rPr lang="en-US" altLang="zh-CN" dirty="0"/>
              <a:t/>
            </a:r>
            <a:br>
              <a:rPr lang="en-US" altLang="zh-CN" dirty="0"/>
            </a:br>
            <a:endParaRPr lang="zh-CN" altLang="en-US" dirty="0"/>
          </a:p>
        </p:txBody>
      </p:sp>
      <p:sp>
        <p:nvSpPr>
          <p:cNvPr id="5" name="矩形 4"/>
          <p:cNvSpPr/>
          <p:nvPr/>
        </p:nvSpPr>
        <p:spPr>
          <a:xfrm>
            <a:off x="4303683" y="325550"/>
            <a:ext cx="3584636" cy="769441"/>
          </a:xfrm>
          <a:prstGeom prst="rect">
            <a:avLst/>
          </a:prstGeom>
          <a:noFill/>
        </p:spPr>
        <p:txBody>
          <a:bodyPr wrap="none" lIns="91440" tIns="45720" rIns="91440" bIns="45720">
            <a:spAutoFit/>
          </a:bodyPr>
          <a:lstStyle/>
          <a:p>
            <a:pPr algn="ctr"/>
            <a:r>
              <a:rPr lang="en-US" altLang="zh-CN" sz="4400" b="1" dirty="0" smtClean="0">
                <a:ln w="13462">
                  <a:solidFill>
                    <a:schemeClr val="bg1"/>
                  </a:solidFill>
                  <a:prstDash val="solid"/>
                </a:ln>
                <a:solidFill>
                  <a:schemeClr val="accent1">
                    <a:lumMod val="75000"/>
                  </a:schemeClr>
                </a:solidFill>
                <a:effectLst>
                  <a:outerShdw dist="38100" dir="2700000" algn="bl" rotWithShape="0">
                    <a:schemeClr val="accent5"/>
                  </a:outerShdw>
                </a:effectLst>
                <a:hlinkClick r:id="rId16" action="ppaction://hlinksldjump"/>
              </a:rPr>
              <a:t>13</a:t>
            </a:r>
            <a:r>
              <a:rPr lang="zh-CN" altLang="en-US" sz="4400" b="1" dirty="0" smtClean="0">
                <a:ln w="13462">
                  <a:solidFill>
                    <a:schemeClr val="bg1"/>
                  </a:solidFill>
                  <a:prstDash val="solid"/>
                </a:ln>
                <a:solidFill>
                  <a:schemeClr val="accent1">
                    <a:lumMod val="75000"/>
                  </a:schemeClr>
                </a:solidFill>
                <a:effectLst>
                  <a:outerShdw dist="38100" dir="2700000" algn="bl" rotWithShape="0">
                    <a:schemeClr val="accent5"/>
                  </a:outerShdw>
                </a:effectLst>
                <a:hlinkClick r:id="rId16" action="ppaction://hlinksldjump"/>
              </a:rPr>
              <a:t>新规规范表</a:t>
            </a:r>
            <a:endParaRPr lang="zh-CN" altLang="en-US" sz="4400" b="1" dirty="0">
              <a:ln w="13462">
                <a:solidFill>
                  <a:schemeClr val="bg1"/>
                </a:solidFill>
                <a:prstDash val="solid"/>
              </a:ln>
              <a:solidFill>
                <a:schemeClr val="accent1">
                  <a:lumMod val="75000"/>
                </a:schemeClr>
              </a:solidFill>
              <a:effectLst>
                <a:outerShdw dist="38100" dir="2700000" algn="bl" rotWithShape="0">
                  <a:schemeClr val="accent5"/>
                </a:outerShdw>
              </a:effectLst>
            </a:endParaRPr>
          </a:p>
        </p:txBody>
      </p:sp>
      <p:sp>
        <p:nvSpPr>
          <p:cNvPr id="4" name="右箭头 3">
            <a:hlinkClick r:id="rId17" action="ppaction://hlinksldjump"/>
          </p:cNvPr>
          <p:cNvSpPr/>
          <p:nvPr/>
        </p:nvSpPr>
        <p:spPr>
          <a:xfrm>
            <a:off x="9892145" y="5694218"/>
            <a:ext cx="1372541" cy="92825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dirty="0" smtClean="0">
                <a:solidFill>
                  <a:schemeClr val="tx1"/>
                </a:solidFill>
              </a:rPr>
              <a:t>End</a:t>
            </a:r>
            <a:endParaRPr lang="zh-CN" altLang="en-US" sz="3000" dirty="0">
              <a:solidFill>
                <a:schemeClr val="tx1"/>
              </a:solidFill>
            </a:endParaRPr>
          </a:p>
        </p:txBody>
      </p:sp>
    </p:spTree>
    <p:extLst>
      <p:ext uri="{BB962C8B-B14F-4D97-AF65-F5344CB8AC3E}">
        <p14:creationId xmlns:p14="http://schemas.microsoft.com/office/powerpoint/2010/main" val="104175080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1" y="2328049"/>
            <a:ext cx="10515600" cy="4212236"/>
          </a:xfrm>
        </p:spPr>
        <p:txBody>
          <a:bodyPr>
            <a:normAutofit/>
          </a:bodyPr>
          <a:lstStyle/>
          <a:p>
            <a:r>
              <a:rPr lang="en-US" altLang="zh-CN" sz="4400" dirty="0"/>
              <a:t>C</a:t>
            </a:r>
            <a:r>
              <a:rPr lang="zh-CN" altLang="zh-CN" sz="4400" dirty="0"/>
              <a:t>类表（</a:t>
            </a:r>
            <a:r>
              <a:rPr lang="zh-CN" altLang="en-US" sz="4400" dirty="0"/>
              <a:t>通用表</a:t>
            </a:r>
            <a:r>
              <a:rPr lang="zh-CN" altLang="zh-CN" sz="4400" dirty="0" smtClean="0"/>
              <a:t>）</a:t>
            </a:r>
            <a:endParaRPr lang="en-US" altLang="zh-CN" sz="4400" dirty="0" smtClean="0"/>
          </a:p>
          <a:p>
            <a:pPr marL="0" indent="0">
              <a:lnSpc>
                <a:spcPct val="150000"/>
              </a:lnSpc>
              <a:buNone/>
            </a:pPr>
            <a:r>
              <a:rPr lang="en-US" altLang="zh-CN" dirty="0" smtClean="0"/>
              <a:t>   </a:t>
            </a:r>
            <a:r>
              <a:rPr lang="en-US" altLang="zh-CN" sz="2400" dirty="0">
                <a:hlinkClick r:id="rId2" action="ppaction://hlinksldjump"/>
              </a:rPr>
              <a:t>C</a:t>
            </a:r>
            <a:r>
              <a:rPr lang="en-US" altLang="zh-CN" sz="2400" dirty="0" smtClean="0">
                <a:hlinkClick r:id="rId2" action="ppaction://hlinksldjump"/>
              </a:rPr>
              <a:t>.0.1 </a:t>
            </a:r>
            <a:r>
              <a:rPr lang="zh-CN" altLang="en-US" sz="2400" dirty="0" smtClean="0">
                <a:hlinkClick r:id="rId2" action="ppaction://hlinksldjump"/>
              </a:rPr>
              <a:t>工作联系单</a:t>
            </a:r>
            <a:endParaRPr lang="en-US" altLang="zh-CN" sz="2400" dirty="0" smtClean="0"/>
          </a:p>
          <a:p>
            <a:pPr marL="0" indent="0">
              <a:lnSpc>
                <a:spcPct val="150000"/>
              </a:lnSpc>
              <a:buNone/>
            </a:pPr>
            <a:r>
              <a:rPr lang="en-US" altLang="zh-CN" sz="2400" dirty="0" smtClean="0"/>
              <a:t>   </a:t>
            </a:r>
            <a:r>
              <a:rPr lang="en-US" altLang="zh-CN" sz="2400" dirty="0">
                <a:hlinkClick r:id="rId3" action="ppaction://hlinksldjump"/>
              </a:rPr>
              <a:t>C</a:t>
            </a:r>
            <a:r>
              <a:rPr lang="en-US" altLang="zh-CN" sz="2400" dirty="0" smtClean="0">
                <a:hlinkClick r:id="rId3" action="ppaction://hlinksldjump"/>
              </a:rPr>
              <a:t>.0.2 </a:t>
            </a:r>
            <a:r>
              <a:rPr lang="zh-CN" altLang="en-US" sz="2400" dirty="0" smtClean="0">
                <a:hlinkClick r:id="rId3" action="ppaction://hlinksldjump"/>
              </a:rPr>
              <a:t>工程变更单</a:t>
            </a:r>
            <a:r>
              <a:rPr lang="en-US" altLang="zh-CN" sz="2400" dirty="0" smtClean="0">
                <a:hlinkClick r:id="rId3" action="ppaction://hlinksldjump"/>
              </a:rPr>
              <a:t>   </a:t>
            </a:r>
            <a:endParaRPr lang="en-US" altLang="zh-CN" sz="2400" dirty="0" smtClean="0"/>
          </a:p>
          <a:p>
            <a:pPr marL="0" indent="0">
              <a:lnSpc>
                <a:spcPct val="150000"/>
              </a:lnSpc>
              <a:buNone/>
            </a:pPr>
            <a:r>
              <a:rPr lang="en-US" altLang="zh-CN" sz="2400" dirty="0"/>
              <a:t> </a:t>
            </a:r>
            <a:r>
              <a:rPr lang="en-US" altLang="zh-CN" sz="2400" dirty="0" smtClean="0"/>
              <a:t>  </a:t>
            </a:r>
            <a:r>
              <a:rPr lang="en-US" altLang="zh-CN" sz="2400" dirty="0" smtClean="0">
                <a:hlinkClick r:id="rId4" action="ppaction://hlinksldjump"/>
              </a:rPr>
              <a:t>C.0.3 </a:t>
            </a:r>
            <a:r>
              <a:rPr lang="zh-CN" altLang="en-US" sz="2400" dirty="0" smtClean="0">
                <a:hlinkClick r:id="rId4" action="ppaction://hlinksldjump"/>
              </a:rPr>
              <a:t>索赔意向通知单</a:t>
            </a:r>
            <a:endParaRPr lang="en-US" altLang="zh-CN" sz="2400" dirty="0" smtClean="0"/>
          </a:p>
          <a:p>
            <a:pPr marL="0" indent="0">
              <a:lnSpc>
                <a:spcPct val="120000"/>
              </a:lnSpc>
              <a:buNone/>
            </a:pPr>
            <a:r>
              <a:rPr lang="en-US" altLang="zh-CN" sz="2600" dirty="0" smtClean="0"/>
              <a:t>   </a:t>
            </a:r>
            <a:r>
              <a:rPr lang="en-US" altLang="zh-CN" dirty="0"/>
              <a:t/>
            </a:r>
            <a:br>
              <a:rPr lang="en-US" altLang="zh-CN" dirty="0"/>
            </a:br>
            <a:endParaRPr lang="zh-CN" altLang="en-US" dirty="0"/>
          </a:p>
        </p:txBody>
      </p:sp>
      <p:sp>
        <p:nvSpPr>
          <p:cNvPr id="5" name="矩形 4"/>
          <p:cNvSpPr/>
          <p:nvPr/>
        </p:nvSpPr>
        <p:spPr>
          <a:xfrm>
            <a:off x="4303683" y="929984"/>
            <a:ext cx="3584636" cy="769441"/>
          </a:xfrm>
          <a:prstGeom prst="rect">
            <a:avLst/>
          </a:prstGeom>
          <a:noFill/>
        </p:spPr>
        <p:txBody>
          <a:bodyPr wrap="none" lIns="91440" tIns="45720" rIns="91440" bIns="45720">
            <a:spAutoFit/>
          </a:bodyPr>
          <a:lstStyle/>
          <a:p>
            <a:pPr algn="ctr"/>
            <a:r>
              <a:rPr lang="en-US" altLang="zh-CN" sz="4400" b="1" dirty="0" smtClean="0">
                <a:ln w="13462">
                  <a:solidFill>
                    <a:schemeClr val="bg1"/>
                  </a:solidFill>
                  <a:prstDash val="solid"/>
                </a:ln>
                <a:solidFill>
                  <a:schemeClr val="accent1">
                    <a:lumMod val="75000"/>
                  </a:schemeClr>
                </a:solidFill>
                <a:effectLst>
                  <a:outerShdw dist="38100" dir="2700000" algn="bl" rotWithShape="0">
                    <a:schemeClr val="accent5"/>
                  </a:outerShdw>
                </a:effectLst>
                <a:hlinkClick r:id="rId5" action="ppaction://hlinksldjump"/>
              </a:rPr>
              <a:t>13</a:t>
            </a:r>
            <a:r>
              <a:rPr lang="zh-CN" altLang="en-US" sz="4400" b="1" dirty="0" smtClean="0">
                <a:ln w="13462">
                  <a:solidFill>
                    <a:schemeClr val="bg1"/>
                  </a:solidFill>
                  <a:prstDash val="solid"/>
                </a:ln>
                <a:solidFill>
                  <a:schemeClr val="accent1">
                    <a:lumMod val="75000"/>
                  </a:schemeClr>
                </a:solidFill>
                <a:effectLst>
                  <a:outerShdw dist="38100" dir="2700000" algn="bl" rotWithShape="0">
                    <a:schemeClr val="accent5"/>
                  </a:outerShdw>
                </a:effectLst>
                <a:hlinkClick r:id="rId5" action="ppaction://hlinksldjump"/>
              </a:rPr>
              <a:t>新规规范表</a:t>
            </a:r>
            <a:endParaRPr lang="zh-CN" altLang="en-US" sz="4400" b="1" dirty="0">
              <a:ln w="13462">
                <a:solidFill>
                  <a:schemeClr val="bg1"/>
                </a:solidFill>
                <a:prstDash val="solid"/>
              </a:ln>
              <a:solidFill>
                <a:schemeClr val="accent1">
                  <a:lumMod val="75000"/>
                </a:schemeClr>
              </a:solidFill>
              <a:effectLst>
                <a:outerShdw dist="38100" dir="2700000" algn="bl" rotWithShape="0">
                  <a:schemeClr val="accent5"/>
                </a:outerShdw>
              </a:effectLst>
            </a:endParaRPr>
          </a:p>
        </p:txBody>
      </p:sp>
      <p:sp>
        <p:nvSpPr>
          <p:cNvPr id="4" name="右箭头 3">
            <a:hlinkClick r:id="rId6" action="ppaction://hlinksldjump"/>
          </p:cNvPr>
          <p:cNvSpPr/>
          <p:nvPr/>
        </p:nvSpPr>
        <p:spPr>
          <a:xfrm>
            <a:off x="9836727" y="5209309"/>
            <a:ext cx="1372541" cy="92825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dirty="0" smtClean="0">
                <a:solidFill>
                  <a:schemeClr val="tx1"/>
                </a:solidFill>
              </a:rPr>
              <a:t>End</a:t>
            </a:r>
            <a:endParaRPr lang="zh-CN" altLang="en-US" sz="3000" dirty="0">
              <a:solidFill>
                <a:schemeClr val="tx1"/>
              </a:solidFill>
            </a:endParaRPr>
          </a:p>
        </p:txBody>
      </p:sp>
    </p:spTree>
    <p:extLst>
      <p:ext uri="{BB962C8B-B14F-4D97-AF65-F5344CB8AC3E}">
        <p14:creationId xmlns:p14="http://schemas.microsoft.com/office/powerpoint/2010/main" val="115863006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1787853" y="1343772"/>
            <a:ext cx="8502558" cy="4708981"/>
          </a:xfrm>
          <a:prstGeom prst="rect">
            <a:avLst/>
          </a:prstGeom>
          <a:noFill/>
          <a:ln>
            <a:solidFill>
              <a:schemeClr val="tx1"/>
            </a:solidFill>
          </a:ln>
        </p:spPr>
        <p:txBody>
          <a:bodyPr wrap="square" rtlCol="0">
            <a:spAutoFit/>
          </a:bodyPr>
          <a:lstStyle/>
          <a:p>
            <a:pPr algn="just">
              <a:lnSpc>
                <a:spcPct val="150000"/>
              </a:lnSpc>
              <a:spcBef>
                <a:spcPts val="1200"/>
              </a:spcBef>
              <a:spcAft>
                <a:spcPts val="0"/>
              </a:spcAft>
            </a:pPr>
            <a:r>
              <a:rPr lang="zh-CN" altLang="zh-CN" sz="2000" kern="100" dirty="0" smtClean="0">
                <a:effectLst/>
                <a:latin typeface="+mn-ea"/>
              </a:rPr>
              <a:t>致：</a:t>
            </a:r>
            <a:r>
              <a:rPr lang="en-US" altLang="zh-CN" sz="2000" kern="100" dirty="0" smtClean="0">
                <a:effectLst/>
                <a:latin typeface="+mn-ea"/>
              </a:rPr>
              <a:t>                               </a:t>
            </a:r>
            <a:endParaRPr lang="zh-CN" altLang="zh-CN" sz="2000" kern="100" dirty="0" smtClean="0">
              <a:effectLst/>
              <a:latin typeface="+mn-ea"/>
            </a:endParaRPr>
          </a:p>
          <a:p>
            <a:pPr indent="133350" algn="just">
              <a:lnSpc>
                <a:spcPct val="150000"/>
              </a:lnSpc>
              <a:spcAft>
                <a:spcPts val="0"/>
              </a:spcAft>
            </a:pPr>
            <a:r>
              <a:rPr lang="en-US" altLang="zh-CN" sz="2000" kern="100" dirty="0" smtClean="0">
                <a:effectLst/>
                <a:latin typeface="+mn-ea"/>
              </a:rPr>
              <a:t>       </a:t>
            </a:r>
            <a:r>
              <a:rPr lang="zh-CN" altLang="zh-CN" sz="2000" kern="100" dirty="0" smtClean="0">
                <a:effectLst/>
                <a:latin typeface="+mn-ea"/>
              </a:rPr>
              <a:t>兹任命</a:t>
            </a:r>
            <a:r>
              <a:rPr lang="en-US" altLang="zh-CN" sz="2000" u="sng" kern="100" dirty="0" smtClean="0">
                <a:effectLst/>
                <a:latin typeface="+mn-ea"/>
              </a:rPr>
              <a:t>       </a:t>
            </a:r>
            <a:r>
              <a:rPr lang="zh-CN" altLang="zh-CN" sz="2000" kern="100" dirty="0" smtClean="0">
                <a:effectLst/>
                <a:latin typeface="+mn-ea"/>
              </a:rPr>
              <a:t>（注册监理工程师注册号：</a:t>
            </a:r>
            <a:r>
              <a:rPr lang="en-US" altLang="zh-CN" sz="2000" u="sng" kern="100" dirty="0" smtClean="0">
                <a:effectLst/>
                <a:latin typeface="+mn-ea"/>
              </a:rPr>
              <a:t>     </a:t>
            </a:r>
            <a:r>
              <a:rPr lang="zh-CN" altLang="zh-CN" sz="2000" kern="100" dirty="0" smtClean="0">
                <a:effectLst/>
                <a:latin typeface="+mn-ea"/>
              </a:rPr>
              <a:t>）为我单位</a:t>
            </a:r>
            <a:r>
              <a:rPr lang="en-US" altLang="zh-CN" sz="2000" u="sng" kern="100" dirty="0" smtClean="0">
                <a:effectLst/>
                <a:latin typeface="+mn-ea"/>
              </a:rPr>
              <a:t>                     </a:t>
            </a:r>
            <a:r>
              <a:rPr lang="zh-CN" altLang="zh-CN" sz="2000" kern="100" dirty="0" smtClean="0">
                <a:effectLst/>
                <a:latin typeface="+mn-ea"/>
              </a:rPr>
              <a:t>项目总监理工程师。负责履行《建设工程监理合同》、主持项目监理机构工作。</a:t>
            </a:r>
            <a:endParaRPr lang="en-US" altLang="zh-CN" sz="2000" kern="100" dirty="0" smtClean="0">
              <a:latin typeface="+mn-ea"/>
            </a:endParaRPr>
          </a:p>
          <a:p>
            <a:pPr>
              <a:lnSpc>
                <a:spcPct val="150000"/>
              </a:lnSpc>
              <a:spcAft>
                <a:spcPts val="0"/>
              </a:spcAft>
            </a:pPr>
            <a:r>
              <a:rPr lang="en-US" altLang="zh-CN" sz="2000" kern="100" dirty="0" smtClean="0">
                <a:effectLst/>
                <a:latin typeface="+mn-ea"/>
              </a:rPr>
              <a:t>                                  </a:t>
            </a:r>
          </a:p>
          <a:p>
            <a:pPr>
              <a:lnSpc>
                <a:spcPct val="150000"/>
              </a:lnSpc>
              <a:spcAft>
                <a:spcPts val="0"/>
              </a:spcAft>
            </a:pPr>
            <a:r>
              <a:rPr lang="en-US" altLang="zh-CN" sz="2000" kern="100" dirty="0" smtClean="0">
                <a:effectLst/>
                <a:latin typeface="+mn-ea"/>
              </a:rPr>
              <a:t>                                                                                               </a:t>
            </a:r>
          </a:p>
          <a:p>
            <a:pPr>
              <a:lnSpc>
                <a:spcPct val="150000"/>
              </a:lnSpc>
              <a:spcAft>
                <a:spcPts val="0"/>
              </a:spcAft>
            </a:pPr>
            <a:r>
              <a:rPr lang="en-US" altLang="zh-CN" sz="2000" kern="100" dirty="0" smtClean="0">
                <a:latin typeface="+mn-ea"/>
              </a:rPr>
              <a:t>                              </a:t>
            </a:r>
          </a:p>
          <a:p>
            <a:pPr>
              <a:lnSpc>
                <a:spcPct val="150000"/>
              </a:lnSpc>
              <a:spcAft>
                <a:spcPts val="0"/>
              </a:spcAft>
            </a:pPr>
            <a:r>
              <a:rPr lang="en-US" altLang="zh-CN" sz="2000" kern="100" dirty="0">
                <a:effectLst/>
                <a:latin typeface="+mn-ea"/>
              </a:rPr>
              <a:t> </a:t>
            </a:r>
            <a:r>
              <a:rPr lang="en-US" altLang="zh-CN" sz="2000" kern="100" dirty="0" smtClean="0">
                <a:effectLst/>
                <a:latin typeface="+mn-ea"/>
              </a:rPr>
              <a:t>                                  </a:t>
            </a:r>
            <a:r>
              <a:rPr lang="zh-CN" altLang="zh-CN" sz="2000" kern="100" dirty="0" smtClean="0">
                <a:effectLst/>
                <a:latin typeface="+mn-ea"/>
              </a:rPr>
              <a:t>工程监理单位 （盖章）</a:t>
            </a:r>
          </a:p>
          <a:p>
            <a:pPr algn="ctr">
              <a:lnSpc>
                <a:spcPct val="150000"/>
              </a:lnSpc>
              <a:spcAft>
                <a:spcPts val="0"/>
              </a:spcAft>
            </a:pPr>
            <a:r>
              <a:rPr lang="en-US" altLang="zh-CN" sz="2000" kern="100" dirty="0" smtClean="0">
                <a:effectLst/>
                <a:latin typeface="+mn-ea"/>
              </a:rPr>
              <a:t>                       </a:t>
            </a:r>
            <a:r>
              <a:rPr lang="zh-CN" altLang="zh-CN" sz="2000" kern="100" dirty="0" smtClean="0">
                <a:effectLst/>
                <a:latin typeface="+mn-ea"/>
              </a:rPr>
              <a:t>法定代表人（签字）</a:t>
            </a:r>
            <a:r>
              <a:rPr lang="en-US" altLang="zh-CN" sz="2000" kern="100" dirty="0" smtClean="0">
                <a:effectLst/>
                <a:latin typeface="+mn-ea"/>
              </a:rPr>
              <a:t> </a:t>
            </a:r>
            <a:r>
              <a:rPr lang="en-US" altLang="zh-CN" sz="2000" u="sng" kern="100" dirty="0" smtClean="0">
                <a:effectLst/>
                <a:latin typeface="+mn-ea"/>
              </a:rPr>
              <a:t>                            </a:t>
            </a:r>
            <a:r>
              <a:rPr lang="en-US" altLang="zh-CN" sz="2000" kern="100" dirty="0" smtClean="0">
                <a:effectLst/>
                <a:latin typeface="+mn-ea"/>
              </a:rPr>
              <a:t>                    </a:t>
            </a:r>
          </a:p>
          <a:p>
            <a:pPr algn="r">
              <a:lnSpc>
                <a:spcPct val="150000"/>
              </a:lnSpc>
              <a:spcAft>
                <a:spcPts val="0"/>
              </a:spcAft>
            </a:pPr>
            <a:r>
              <a:rPr lang="en-US" altLang="zh-CN" sz="2000" kern="100" baseline="0" dirty="0" smtClean="0">
                <a:effectLst/>
                <a:latin typeface="+mn-ea"/>
              </a:rPr>
              <a:t>                                  </a:t>
            </a:r>
            <a:r>
              <a:rPr lang="zh-CN" altLang="zh-CN" sz="2000" kern="100" dirty="0" smtClean="0">
                <a:effectLst/>
                <a:latin typeface="+mn-ea"/>
              </a:rPr>
              <a:t>年</a:t>
            </a:r>
            <a:r>
              <a:rPr lang="en-US" altLang="zh-CN" sz="2000" kern="100" dirty="0" smtClean="0">
                <a:effectLst/>
                <a:latin typeface="+mn-ea"/>
              </a:rPr>
              <a:t>       </a:t>
            </a:r>
            <a:r>
              <a:rPr lang="zh-CN" altLang="zh-CN" sz="2000" kern="100" dirty="0" smtClean="0">
                <a:effectLst/>
                <a:latin typeface="+mn-ea"/>
              </a:rPr>
              <a:t>月</a:t>
            </a:r>
            <a:r>
              <a:rPr lang="en-US" altLang="zh-CN" sz="2000" kern="100" dirty="0" smtClean="0">
                <a:effectLst/>
                <a:latin typeface="+mn-ea"/>
              </a:rPr>
              <a:t>       </a:t>
            </a:r>
            <a:r>
              <a:rPr lang="zh-CN" altLang="zh-CN" sz="2000" kern="100" dirty="0" smtClean="0">
                <a:effectLst/>
                <a:latin typeface="+mn-ea"/>
              </a:rPr>
              <a:t>日</a:t>
            </a:r>
            <a:r>
              <a:rPr lang="en-US" altLang="zh-CN" kern="100" dirty="0" smtClean="0">
                <a:effectLst/>
                <a:latin typeface="+mn-ea"/>
              </a:rPr>
              <a:t>                                             </a:t>
            </a:r>
            <a:endParaRPr lang="zh-CN" altLang="zh-CN" kern="100" dirty="0">
              <a:effectLst/>
              <a:latin typeface="+mn-ea"/>
            </a:endParaRPr>
          </a:p>
        </p:txBody>
      </p:sp>
      <p:sp>
        <p:nvSpPr>
          <p:cNvPr id="18" name="文本框 17"/>
          <p:cNvSpPr txBox="1"/>
          <p:nvPr/>
        </p:nvSpPr>
        <p:spPr>
          <a:xfrm>
            <a:off x="1712796" y="6211669"/>
            <a:ext cx="6810234" cy="646331"/>
          </a:xfrm>
          <a:prstGeom prst="rect">
            <a:avLst/>
          </a:prstGeom>
          <a:noFill/>
        </p:spPr>
        <p:txBody>
          <a:bodyPr wrap="square" rtlCol="0">
            <a:spAutoFit/>
          </a:bodyPr>
          <a:lstStyle/>
          <a:p>
            <a:pPr lvl="0"/>
            <a:r>
              <a:rPr lang="zh-CN" altLang="en-US" dirty="0" smtClean="0">
                <a:latin typeface="宋体" panose="02010600030101010101" pitchFamily="2" charset="-122"/>
                <a:cs typeface="Times New Roman" panose="02020603050405020304" pitchFamily="18" charset="0"/>
              </a:rPr>
              <a:t>注：本表一式三份，项目监理机构、建设单位、施工单位各一份</a:t>
            </a:r>
            <a:endParaRPr kumimoji="0" lang="zh-CN" altLang="en-US" sz="2800" b="0" i="0" u="none" strike="noStrike" cap="none" normalizeH="0" baseline="0" dirty="0" smtClean="0">
              <a:ln>
                <a:noFill/>
              </a:ln>
              <a:solidFill>
                <a:schemeClr val="tx1"/>
              </a:solidFill>
              <a:effectLst/>
              <a:latin typeface="Arial" panose="020B0604020202020204" pitchFamily="34" charset="0"/>
            </a:endParaRPr>
          </a:p>
          <a:p>
            <a:endParaRPr lang="zh-CN" altLang="en-US" dirty="0"/>
          </a:p>
        </p:txBody>
      </p:sp>
      <p:cxnSp>
        <p:nvCxnSpPr>
          <p:cNvPr id="20" name="直接连接符 19"/>
          <p:cNvCxnSpPr/>
          <p:nvPr/>
        </p:nvCxnSpPr>
        <p:spPr>
          <a:xfrm>
            <a:off x="8502556" y="5377218"/>
            <a:ext cx="16650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1801498" y="909124"/>
            <a:ext cx="1665033" cy="430887"/>
          </a:xfrm>
          <a:prstGeom prst="rect">
            <a:avLst/>
          </a:prstGeom>
          <a:noFill/>
        </p:spPr>
        <p:txBody>
          <a:bodyPr wrap="square" rtlCol="0">
            <a:spAutoFit/>
          </a:bodyPr>
          <a:lstStyle/>
          <a:p>
            <a:r>
              <a:rPr lang="zh-CN" altLang="en-US" sz="2200" b="1" dirty="0" smtClean="0">
                <a:latin typeface="宋体" panose="02010600030101010101" pitchFamily="2" charset="-122"/>
                <a:cs typeface="Times New Roman" panose="02020603050405020304" pitchFamily="18" charset="0"/>
              </a:rPr>
              <a:t>工程名称：</a:t>
            </a:r>
            <a:endParaRPr lang="zh-CN" altLang="en-US" sz="2200" dirty="0"/>
          </a:p>
        </p:txBody>
      </p:sp>
      <p:sp>
        <p:nvSpPr>
          <p:cNvPr id="23" name="文本框 22"/>
          <p:cNvSpPr txBox="1"/>
          <p:nvPr/>
        </p:nvSpPr>
        <p:spPr>
          <a:xfrm>
            <a:off x="8523030" y="930968"/>
            <a:ext cx="921221" cy="430887"/>
          </a:xfrm>
          <a:prstGeom prst="rect">
            <a:avLst/>
          </a:prstGeom>
          <a:noFill/>
        </p:spPr>
        <p:txBody>
          <a:bodyPr wrap="square" rtlCol="0">
            <a:spAutoFit/>
          </a:bodyPr>
          <a:lstStyle/>
          <a:p>
            <a:r>
              <a:rPr lang="zh-CN" altLang="en-US" sz="2200" b="1" dirty="0" smtClean="0">
                <a:latin typeface="宋体" panose="02010600030101010101" pitchFamily="2" charset="-122"/>
                <a:cs typeface="Times New Roman" panose="02020603050405020304" pitchFamily="18" charset="0"/>
              </a:rPr>
              <a:t>编号：</a:t>
            </a:r>
            <a:endParaRPr lang="zh-CN" altLang="en-US" sz="2200" dirty="0"/>
          </a:p>
        </p:txBody>
      </p:sp>
      <p:sp>
        <p:nvSpPr>
          <p:cNvPr id="24" name="文本框 23"/>
          <p:cNvSpPr txBox="1"/>
          <p:nvPr/>
        </p:nvSpPr>
        <p:spPr>
          <a:xfrm>
            <a:off x="4264917" y="447459"/>
            <a:ext cx="3050283" cy="461665"/>
          </a:xfrm>
          <a:prstGeom prst="rect">
            <a:avLst/>
          </a:prstGeom>
          <a:noFill/>
        </p:spPr>
        <p:txBody>
          <a:bodyPr wrap="square" rtlCol="0">
            <a:spAutoFit/>
          </a:bodyPr>
          <a:lstStyle/>
          <a:p>
            <a:r>
              <a:rPr lang="zh-CN" altLang="en-US" sz="2400" b="1" dirty="0" smtClean="0"/>
              <a:t>总监理工程师任命书</a:t>
            </a:r>
            <a:endParaRPr lang="zh-CN" altLang="en-US" sz="2400" b="1" dirty="0"/>
          </a:p>
        </p:txBody>
      </p:sp>
      <p:sp>
        <p:nvSpPr>
          <p:cNvPr id="25" name="文本框 24"/>
          <p:cNvSpPr txBox="1"/>
          <p:nvPr/>
        </p:nvSpPr>
        <p:spPr>
          <a:xfrm>
            <a:off x="1787853" y="50494"/>
            <a:ext cx="3621055" cy="400110"/>
          </a:xfrm>
          <a:prstGeom prst="rect">
            <a:avLst/>
          </a:prstGeom>
          <a:noFill/>
        </p:spPr>
        <p:txBody>
          <a:bodyPr wrap="square" rtlCol="0">
            <a:spAutoFit/>
          </a:bodyPr>
          <a:lstStyle/>
          <a:p>
            <a:r>
              <a:rPr lang="zh-CN" altLang="en-US" sz="2000" dirty="0" smtClean="0">
                <a:latin typeface="+mn-ea"/>
                <a:hlinkClick r:id="rId2" action="ppaction://hlinksldjump"/>
              </a:rPr>
              <a:t>表</a:t>
            </a:r>
            <a:r>
              <a:rPr lang="en-US" altLang="zh-CN" sz="2000" dirty="0" smtClean="0">
                <a:latin typeface="+mn-ea"/>
                <a:hlinkClick r:id="rId2" action="ppaction://hlinksldjump"/>
              </a:rPr>
              <a:t>A.0.1 </a:t>
            </a:r>
            <a:r>
              <a:rPr lang="zh-CN" altLang="en-US" sz="2000" dirty="0" smtClean="0">
                <a:latin typeface="+mn-ea"/>
                <a:hlinkClick r:id="rId2" action="ppaction://hlinksldjump"/>
              </a:rPr>
              <a:t>总监理工程师任命书</a:t>
            </a:r>
            <a:r>
              <a:rPr lang="en-US" altLang="zh-CN" sz="2000" dirty="0" smtClean="0">
                <a:latin typeface="+mn-ea"/>
                <a:hlinkClick r:id="rId2" action="ppaction://hlinksldjump"/>
              </a:rPr>
              <a:t> </a:t>
            </a:r>
            <a:endParaRPr lang="zh-CN" altLang="en-US" sz="2000" dirty="0">
              <a:latin typeface="+mn-ea"/>
            </a:endParaRPr>
          </a:p>
        </p:txBody>
      </p:sp>
      <p:sp>
        <p:nvSpPr>
          <p:cNvPr id="34" name="文本框 33"/>
          <p:cNvSpPr txBox="1"/>
          <p:nvPr/>
        </p:nvSpPr>
        <p:spPr>
          <a:xfrm>
            <a:off x="3940783" y="1363857"/>
            <a:ext cx="1234136" cy="369332"/>
          </a:xfrm>
          <a:prstGeom prst="rect">
            <a:avLst/>
          </a:prstGeom>
          <a:noFill/>
        </p:spPr>
        <p:txBody>
          <a:bodyPr wrap="square" rtlCol="0">
            <a:spAutoFit/>
          </a:bodyPr>
          <a:lstStyle/>
          <a:p>
            <a:r>
              <a:rPr lang="en-US" altLang="zh-CN" dirty="0"/>
              <a:t>(</a:t>
            </a:r>
            <a:r>
              <a:rPr lang="zh-CN" altLang="en-US" dirty="0" smtClean="0"/>
              <a:t>建设单位</a:t>
            </a:r>
            <a:r>
              <a:rPr lang="en-US" altLang="zh-CN" dirty="0" smtClean="0"/>
              <a:t>)</a:t>
            </a:r>
            <a:endParaRPr lang="zh-CN" altLang="en-US" dirty="0"/>
          </a:p>
        </p:txBody>
      </p:sp>
      <p:cxnSp>
        <p:nvCxnSpPr>
          <p:cNvPr id="36" name="直接连接符 35"/>
          <p:cNvCxnSpPr/>
          <p:nvPr/>
        </p:nvCxnSpPr>
        <p:spPr>
          <a:xfrm>
            <a:off x="2497536" y="1719619"/>
            <a:ext cx="398767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折角形 1"/>
          <p:cNvSpPr/>
          <p:nvPr/>
        </p:nvSpPr>
        <p:spPr>
          <a:xfrm>
            <a:off x="1981443" y="3377385"/>
            <a:ext cx="8186138" cy="2177253"/>
          </a:xfrm>
          <a:prstGeom prst="foldedCorner">
            <a:avLst/>
          </a:prstGeom>
          <a:gradFill flip="none" rotWithShape="1">
            <a:gsLst>
              <a:gs pos="0">
                <a:schemeClr val="accent1">
                  <a:lumMod val="75000"/>
                  <a:tint val="66000"/>
                  <a:satMod val="160000"/>
                </a:schemeClr>
              </a:gs>
              <a:gs pos="50000">
                <a:schemeClr val="accent1">
                  <a:lumMod val="75000"/>
                  <a:tint val="44500"/>
                  <a:satMod val="160000"/>
                </a:schemeClr>
              </a:gs>
              <a:gs pos="100000">
                <a:schemeClr val="accent1">
                  <a:lumMod val="75000"/>
                  <a:tint val="23500"/>
                  <a:satMod val="160000"/>
                </a:schemeClr>
              </a:gs>
            </a:gsLst>
            <a:lin ang="162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indent="133350" algn="just">
              <a:lnSpc>
                <a:spcPct val="150000"/>
              </a:lnSpc>
            </a:pPr>
            <a:r>
              <a:rPr lang="en-US" altLang="zh-CN" sz="2000" kern="100" dirty="0">
                <a:solidFill>
                  <a:schemeClr val="accent4">
                    <a:lumMod val="50000"/>
                  </a:schemeClr>
                </a:solidFill>
                <a:latin typeface="宋体" panose="02010600030101010101" pitchFamily="2" charset="-122"/>
              </a:rPr>
              <a:t>1.</a:t>
            </a:r>
            <a:r>
              <a:rPr lang="zh-CN" altLang="en-US" sz="2000" kern="100" dirty="0">
                <a:solidFill>
                  <a:schemeClr val="accent4">
                    <a:lumMod val="50000"/>
                  </a:schemeClr>
                </a:solidFill>
                <a:latin typeface="宋体" panose="02010600030101010101" pitchFamily="2" charset="-122"/>
              </a:rPr>
              <a:t>担任项目总监理工程师的工程监理人员</a:t>
            </a:r>
            <a:r>
              <a:rPr lang="zh-CN" altLang="en-US" sz="2000" i="1" u="sng" kern="100" dirty="0">
                <a:solidFill>
                  <a:schemeClr val="accent4">
                    <a:lumMod val="50000"/>
                  </a:schemeClr>
                </a:solidFill>
                <a:latin typeface="宋体" panose="02010600030101010101" pitchFamily="2" charset="-122"/>
              </a:rPr>
              <a:t>必须</a:t>
            </a:r>
            <a:r>
              <a:rPr lang="zh-CN" altLang="en-US" sz="2000" kern="100" dirty="0">
                <a:solidFill>
                  <a:schemeClr val="accent4">
                    <a:lumMod val="50000"/>
                  </a:schemeClr>
                </a:solidFill>
                <a:latin typeface="宋体" panose="02010600030101010101" pitchFamily="2" charset="-122"/>
              </a:rPr>
              <a:t>有</a:t>
            </a:r>
            <a:r>
              <a:rPr lang="zh-CN" altLang="en-US" sz="2000" i="1" u="sng" kern="100" dirty="0">
                <a:solidFill>
                  <a:schemeClr val="accent4">
                    <a:lumMod val="50000"/>
                  </a:schemeClr>
                </a:solidFill>
                <a:latin typeface="宋体" panose="02010600030101010101" pitchFamily="2" charset="-122"/>
              </a:rPr>
              <a:t>国家注册监理工程师资质</a:t>
            </a:r>
            <a:r>
              <a:rPr lang="zh-CN" altLang="en-US" sz="2000" kern="100" dirty="0">
                <a:solidFill>
                  <a:schemeClr val="accent4">
                    <a:lumMod val="50000"/>
                  </a:schemeClr>
                </a:solidFill>
                <a:latin typeface="宋体" panose="02010600030101010101" pitchFamily="2" charset="-122"/>
              </a:rPr>
              <a:t>；</a:t>
            </a:r>
            <a:endParaRPr lang="en-US" altLang="zh-CN" sz="2000" kern="100" dirty="0">
              <a:solidFill>
                <a:schemeClr val="accent4">
                  <a:lumMod val="50000"/>
                </a:schemeClr>
              </a:solidFill>
              <a:latin typeface="宋体" panose="02010600030101010101" pitchFamily="2" charset="-122"/>
            </a:endParaRPr>
          </a:p>
          <a:p>
            <a:pPr lvl="0" indent="133350" algn="just">
              <a:lnSpc>
                <a:spcPct val="150000"/>
              </a:lnSpc>
            </a:pPr>
            <a:r>
              <a:rPr lang="en-US" altLang="zh-CN" sz="2000" kern="100" dirty="0">
                <a:solidFill>
                  <a:schemeClr val="accent4">
                    <a:lumMod val="50000"/>
                  </a:schemeClr>
                </a:solidFill>
                <a:latin typeface="宋体" panose="02010600030101010101" pitchFamily="2" charset="-122"/>
              </a:rPr>
              <a:t>2.</a:t>
            </a:r>
            <a:r>
              <a:rPr lang="zh-CN" altLang="en-US" sz="2000" kern="100" dirty="0">
                <a:solidFill>
                  <a:schemeClr val="accent4">
                    <a:lumMod val="50000"/>
                  </a:schemeClr>
                </a:solidFill>
                <a:latin typeface="宋体" panose="02010600030101010101" pitchFamily="2" charset="-122"/>
              </a:rPr>
              <a:t>明确工程师的监理范围</a:t>
            </a:r>
            <a:r>
              <a:rPr lang="en-US" altLang="zh-CN" sz="2000" kern="100" dirty="0">
                <a:solidFill>
                  <a:schemeClr val="accent4">
                    <a:lumMod val="50000"/>
                  </a:schemeClr>
                </a:solidFill>
                <a:latin typeface="宋体" panose="02010600030101010101" pitchFamily="2" charset="-122"/>
              </a:rPr>
              <a:t>;</a:t>
            </a:r>
          </a:p>
          <a:p>
            <a:pPr lvl="0" indent="133350" algn="just">
              <a:lnSpc>
                <a:spcPct val="150000"/>
              </a:lnSpc>
            </a:pPr>
            <a:r>
              <a:rPr lang="en-US" altLang="zh-CN" sz="2000" kern="100" dirty="0">
                <a:solidFill>
                  <a:schemeClr val="accent4">
                    <a:lumMod val="50000"/>
                  </a:schemeClr>
                </a:solidFill>
                <a:latin typeface="宋体" panose="02010600030101010101" pitchFamily="2" charset="-122"/>
              </a:rPr>
              <a:t>3.</a:t>
            </a:r>
            <a:r>
              <a:rPr lang="zh-CN" altLang="zh-CN" sz="2000" dirty="0">
                <a:solidFill>
                  <a:schemeClr val="accent4">
                    <a:lumMod val="50000"/>
                  </a:schemeClr>
                </a:solidFill>
              </a:rPr>
              <a:t>工程监理单位法定代表人签字，并加盖单位公章。</a:t>
            </a:r>
            <a:endParaRPr lang="en-US" altLang="zh-CN" sz="2000" kern="100" dirty="0">
              <a:solidFill>
                <a:schemeClr val="accent4">
                  <a:lumMod val="50000"/>
                </a:schemeClr>
              </a:solidFill>
              <a:latin typeface="宋体" panose="02010600030101010101" pitchFamily="2" charset="-122"/>
            </a:endParaRPr>
          </a:p>
        </p:txBody>
      </p:sp>
    </p:spTree>
    <p:extLst>
      <p:ext uri="{BB962C8B-B14F-4D97-AF65-F5344CB8AC3E}">
        <p14:creationId xmlns:p14="http://schemas.microsoft.com/office/powerpoint/2010/main" val="12680637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anim calcmode="lin" valueType="num">
                                      <p:cBhvr>
                                        <p:cTn id="8" dur="500" fill="hold"/>
                                        <p:tgtEl>
                                          <p:spTgt spid="34"/>
                                        </p:tgtEl>
                                        <p:attrNameLst>
                                          <p:attrName>ppt_x</p:attrName>
                                        </p:attrNameLst>
                                      </p:cBhvr>
                                      <p:tavLst>
                                        <p:tav tm="0">
                                          <p:val>
                                            <p:strVal val="#ppt_x"/>
                                          </p:val>
                                        </p:tav>
                                        <p:tav tm="100000">
                                          <p:val>
                                            <p:strVal val="#ppt_x"/>
                                          </p:val>
                                        </p:tav>
                                      </p:tavLst>
                                    </p:anim>
                                    <p:anim calcmode="lin" valueType="num">
                                      <p:cBhvr>
                                        <p:cTn id="9" dur="5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randombar(horizontal)">
                                      <p:cBhvr>
                                        <p:cTn id="14"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1787853" y="1343772"/>
            <a:ext cx="8502558" cy="4708981"/>
          </a:xfrm>
          <a:prstGeom prst="rect">
            <a:avLst/>
          </a:prstGeom>
          <a:noFill/>
          <a:ln>
            <a:solidFill>
              <a:schemeClr val="tx1"/>
            </a:solidFill>
          </a:ln>
        </p:spPr>
        <p:txBody>
          <a:bodyPr wrap="square" rtlCol="0">
            <a:spAutoFit/>
          </a:bodyPr>
          <a:lstStyle/>
          <a:p>
            <a:pPr algn="just">
              <a:lnSpc>
                <a:spcPct val="150000"/>
              </a:lnSpc>
              <a:spcBef>
                <a:spcPts val="1200"/>
              </a:spcBef>
              <a:spcAft>
                <a:spcPts val="0"/>
              </a:spcAft>
            </a:pPr>
            <a:r>
              <a:rPr lang="zh-CN" altLang="zh-CN" sz="2000" kern="100" dirty="0" smtClean="0">
                <a:effectLst/>
                <a:latin typeface="+mn-ea"/>
              </a:rPr>
              <a:t>致：</a:t>
            </a:r>
            <a:r>
              <a:rPr lang="en-US" altLang="zh-CN" sz="2000" u="sng" kern="100" dirty="0" smtClean="0">
                <a:effectLst/>
                <a:latin typeface="+mn-ea"/>
              </a:rPr>
              <a:t>                                                  </a:t>
            </a:r>
            <a:endParaRPr lang="zh-CN" altLang="zh-CN" sz="2000" kern="100" dirty="0" smtClean="0">
              <a:effectLst/>
              <a:latin typeface="+mn-ea"/>
            </a:endParaRPr>
          </a:p>
          <a:p>
            <a:pPr indent="133350" algn="just">
              <a:lnSpc>
                <a:spcPct val="150000"/>
              </a:lnSpc>
            </a:pPr>
            <a:r>
              <a:rPr lang="en-US" altLang="zh-CN" sz="2000" dirty="0" smtClean="0"/>
              <a:t>     </a:t>
            </a:r>
            <a:r>
              <a:rPr lang="zh-CN" altLang="zh-CN" sz="2000" dirty="0" smtClean="0"/>
              <a:t>经审查，本工程已具备施工合同约定的开工条件，现同意你方开始施工，</a:t>
            </a:r>
            <a:r>
              <a:rPr lang="zh-CN" altLang="zh-CN" sz="2000" i="1" u="sng" dirty="0" smtClean="0"/>
              <a:t>开工日期</a:t>
            </a:r>
            <a:r>
              <a:rPr lang="en-US" altLang="zh-CN" sz="2000" i="1" u="sng" dirty="0" smtClean="0"/>
              <a:t> </a:t>
            </a:r>
            <a:r>
              <a:rPr lang="zh-CN" altLang="zh-CN" sz="2000" dirty="0" smtClean="0"/>
              <a:t>为</a:t>
            </a:r>
            <a:r>
              <a:rPr lang="en-US" altLang="zh-CN" sz="2000" u="sng" dirty="0" smtClean="0"/>
              <a:t>     </a:t>
            </a:r>
            <a:r>
              <a:rPr lang="zh-CN" altLang="zh-CN" sz="2000" dirty="0" smtClean="0"/>
              <a:t>年</a:t>
            </a:r>
            <a:r>
              <a:rPr lang="en-US" altLang="zh-CN" sz="2000" u="sng" dirty="0" smtClean="0"/>
              <a:t>    </a:t>
            </a:r>
            <a:r>
              <a:rPr lang="zh-CN" altLang="zh-CN" sz="2000" dirty="0" smtClean="0"/>
              <a:t>月</a:t>
            </a:r>
            <a:r>
              <a:rPr lang="en-US" altLang="zh-CN" sz="2000" u="sng" dirty="0" smtClean="0"/>
              <a:t>    </a:t>
            </a:r>
            <a:r>
              <a:rPr lang="zh-CN" altLang="zh-CN" sz="2000" dirty="0" smtClean="0"/>
              <a:t>日。</a:t>
            </a:r>
            <a:endParaRPr lang="en-US" altLang="zh-CN" sz="2000" dirty="0" smtClean="0"/>
          </a:p>
          <a:p>
            <a:pPr indent="133350" algn="just">
              <a:lnSpc>
                <a:spcPct val="150000"/>
              </a:lnSpc>
            </a:pPr>
            <a:r>
              <a:rPr lang="en-US" altLang="zh-CN" sz="2000" dirty="0" smtClean="0"/>
              <a:t>     </a:t>
            </a:r>
            <a:r>
              <a:rPr lang="zh-CN" altLang="zh-CN" sz="2000" dirty="0" smtClean="0"/>
              <a:t>附件</a:t>
            </a:r>
            <a:r>
              <a:rPr lang="zh-CN" altLang="zh-CN" sz="2000" dirty="0"/>
              <a:t>：</a:t>
            </a:r>
            <a:r>
              <a:rPr lang="zh-CN" altLang="zh-CN" sz="2000" dirty="0">
                <a:hlinkClick r:id="rId2" action="ppaction://hlinksldjump"/>
              </a:rPr>
              <a:t>工程开工报审表</a:t>
            </a:r>
            <a:endParaRPr lang="zh-CN" altLang="zh-CN" sz="2000" dirty="0"/>
          </a:p>
          <a:p>
            <a:pPr indent="133350" algn="just">
              <a:lnSpc>
                <a:spcPct val="150000"/>
              </a:lnSpc>
              <a:spcAft>
                <a:spcPts val="0"/>
              </a:spcAft>
            </a:pPr>
            <a:endParaRPr lang="en-US" altLang="zh-CN" sz="2000" kern="100" dirty="0" smtClean="0">
              <a:latin typeface="+mn-ea"/>
            </a:endParaRPr>
          </a:p>
          <a:p>
            <a:pPr>
              <a:lnSpc>
                <a:spcPct val="150000"/>
              </a:lnSpc>
              <a:spcAft>
                <a:spcPts val="0"/>
              </a:spcAft>
            </a:pPr>
            <a:r>
              <a:rPr lang="en-US" altLang="zh-CN" sz="2000" kern="100" dirty="0" smtClean="0">
                <a:effectLst/>
                <a:latin typeface="+mn-ea"/>
              </a:rPr>
              <a:t>                                                                                                               </a:t>
            </a:r>
          </a:p>
          <a:p>
            <a:pPr>
              <a:lnSpc>
                <a:spcPct val="150000"/>
              </a:lnSpc>
              <a:spcAft>
                <a:spcPts val="0"/>
              </a:spcAft>
            </a:pPr>
            <a:r>
              <a:rPr lang="en-US" altLang="zh-CN" sz="2000" kern="100" dirty="0" smtClean="0">
                <a:latin typeface="+mn-ea"/>
              </a:rPr>
              <a:t>                           </a:t>
            </a:r>
          </a:p>
          <a:p>
            <a:pPr>
              <a:lnSpc>
                <a:spcPct val="150000"/>
              </a:lnSpc>
            </a:pPr>
            <a:r>
              <a:rPr lang="en-US" altLang="zh-CN" sz="2000" dirty="0" smtClean="0"/>
              <a:t>                                                                       </a:t>
            </a:r>
            <a:r>
              <a:rPr lang="zh-CN" altLang="zh-CN" sz="2000" dirty="0" smtClean="0"/>
              <a:t>项目</a:t>
            </a:r>
            <a:r>
              <a:rPr lang="zh-CN" altLang="zh-CN" sz="2000" dirty="0"/>
              <a:t>监理机构 （盖章）</a:t>
            </a:r>
          </a:p>
          <a:p>
            <a:pPr algn="ctr">
              <a:lnSpc>
                <a:spcPct val="150000"/>
              </a:lnSpc>
              <a:spcAft>
                <a:spcPts val="0"/>
              </a:spcAft>
            </a:pPr>
            <a:r>
              <a:rPr lang="en-US" altLang="zh-CN" sz="2000" dirty="0" smtClean="0"/>
              <a:t>                     </a:t>
            </a:r>
            <a:r>
              <a:rPr lang="zh-CN" altLang="zh-CN" sz="2000" dirty="0" smtClean="0"/>
              <a:t>总监理工程师</a:t>
            </a:r>
            <a:r>
              <a:rPr lang="zh-CN" altLang="en-US" sz="2000" dirty="0"/>
              <a:t>（</a:t>
            </a:r>
            <a:r>
              <a:rPr lang="zh-CN" altLang="zh-CN" sz="2000" dirty="0" smtClean="0"/>
              <a:t>签字</a:t>
            </a:r>
            <a:r>
              <a:rPr lang="zh-CN" altLang="zh-CN" sz="2000" dirty="0"/>
              <a:t>盖执业</a:t>
            </a:r>
            <a:r>
              <a:rPr lang="zh-CN" altLang="zh-CN" sz="2000" dirty="0" smtClean="0"/>
              <a:t>印章</a:t>
            </a:r>
            <a:r>
              <a:rPr lang="zh-CN" altLang="en-US" sz="2000" dirty="0"/>
              <a:t>）</a:t>
            </a:r>
            <a:r>
              <a:rPr lang="en-US" altLang="zh-CN" sz="2000" u="sng" kern="100" dirty="0" smtClean="0">
                <a:effectLst/>
                <a:latin typeface="+mn-ea"/>
              </a:rPr>
              <a:t>                           </a:t>
            </a:r>
            <a:r>
              <a:rPr lang="en-US" altLang="zh-CN" sz="2000" kern="100" dirty="0" smtClean="0">
                <a:effectLst/>
                <a:latin typeface="+mn-ea"/>
              </a:rPr>
              <a:t>                    </a:t>
            </a:r>
          </a:p>
          <a:p>
            <a:pPr algn="r">
              <a:lnSpc>
                <a:spcPct val="150000"/>
              </a:lnSpc>
              <a:spcAft>
                <a:spcPts val="0"/>
              </a:spcAft>
            </a:pPr>
            <a:r>
              <a:rPr lang="en-US" altLang="zh-CN" sz="2000" kern="100" baseline="0" dirty="0" smtClean="0">
                <a:effectLst/>
                <a:latin typeface="+mn-ea"/>
              </a:rPr>
              <a:t>                                  </a:t>
            </a:r>
            <a:r>
              <a:rPr lang="zh-CN" altLang="zh-CN" sz="2000" kern="100" dirty="0" smtClean="0">
                <a:effectLst/>
                <a:latin typeface="+mn-ea"/>
              </a:rPr>
              <a:t>年</a:t>
            </a:r>
            <a:r>
              <a:rPr lang="en-US" altLang="zh-CN" sz="2000" kern="100" dirty="0" smtClean="0">
                <a:effectLst/>
                <a:latin typeface="+mn-ea"/>
              </a:rPr>
              <a:t>      </a:t>
            </a:r>
            <a:r>
              <a:rPr lang="zh-CN" altLang="zh-CN" sz="2000" kern="100" dirty="0" smtClean="0">
                <a:effectLst/>
                <a:latin typeface="+mn-ea"/>
              </a:rPr>
              <a:t>月</a:t>
            </a:r>
            <a:r>
              <a:rPr lang="en-US" altLang="zh-CN" sz="2000" kern="100" dirty="0" smtClean="0">
                <a:effectLst/>
                <a:latin typeface="+mn-ea"/>
              </a:rPr>
              <a:t>      </a:t>
            </a:r>
            <a:r>
              <a:rPr lang="zh-CN" altLang="zh-CN" sz="2000" kern="100" dirty="0" smtClean="0">
                <a:effectLst/>
                <a:latin typeface="+mn-ea"/>
              </a:rPr>
              <a:t>日</a:t>
            </a:r>
            <a:r>
              <a:rPr lang="en-US" altLang="zh-CN" kern="100" dirty="0" smtClean="0">
                <a:effectLst/>
                <a:latin typeface="+mn-ea"/>
              </a:rPr>
              <a:t>                                             </a:t>
            </a:r>
            <a:endParaRPr lang="zh-CN" altLang="zh-CN" kern="100" dirty="0">
              <a:effectLst/>
              <a:latin typeface="+mn-ea"/>
            </a:endParaRPr>
          </a:p>
        </p:txBody>
      </p:sp>
      <p:sp>
        <p:nvSpPr>
          <p:cNvPr id="18" name="文本框 17"/>
          <p:cNvSpPr txBox="1"/>
          <p:nvPr/>
        </p:nvSpPr>
        <p:spPr>
          <a:xfrm>
            <a:off x="1801498" y="6231350"/>
            <a:ext cx="6810234" cy="646331"/>
          </a:xfrm>
          <a:prstGeom prst="rect">
            <a:avLst/>
          </a:prstGeom>
          <a:noFill/>
        </p:spPr>
        <p:txBody>
          <a:bodyPr wrap="square" rtlCol="0">
            <a:spAutoFit/>
          </a:bodyPr>
          <a:lstStyle/>
          <a:p>
            <a:pPr lvl="0"/>
            <a:r>
              <a:rPr lang="zh-CN" altLang="en-US" dirty="0" smtClean="0">
                <a:latin typeface="宋体" panose="02010600030101010101" pitchFamily="2" charset="-122"/>
                <a:cs typeface="Times New Roman" panose="02020603050405020304" pitchFamily="18" charset="0"/>
              </a:rPr>
              <a:t>注：本表一式三份，项目监理机构、建设单位、施工单位各一份</a:t>
            </a:r>
            <a:endParaRPr kumimoji="0" lang="zh-CN" altLang="en-US" sz="2800" b="0" i="0" u="none" strike="noStrike" cap="none" normalizeH="0" baseline="0" dirty="0" smtClean="0">
              <a:ln>
                <a:noFill/>
              </a:ln>
              <a:solidFill>
                <a:schemeClr val="tx1"/>
              </a:solidFill>
              <a:effectLst/>
              <a:latin typeface="Arial" panose="020B0604020202020204" pitchFamily="34" charset="0"/>
            </a:endParaRPr>
          </a:p>
          <a:p>
            <a:endParaRPr lang="zh-CN" altLang="en-US" dirty="0"/>
          </a:p>
        </p:txBody>
      </p:sp>
      <p:cxnSp>
        <p:nvCxnSpPr>
          <p:cNvPr id="20" name="直接连接符 19"/>
          <p:cNvCxnSpPr/>
          <p:nvPr/>
        </p:nvCxnSpPr>
        <p:spPr>
          <a:xfrm>
            <a:off x="8502556" y="5377218"/>
            <a:ext cx="178785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1801498" y="909124"/>
            <a:ext cx="1665033" cy="430887"/>
          </a:xfrm>
          <a:prstGeom prst="rect">
            <a:avLst/>
          </a:prstGeom>
          <a:noFill/>
        </p:spPr>
        <p:txBody>
          <a:bodyPr wrap="square" rtlCol="0">
            <a:spAutoFit/>
          </a:bodyPr>
          <a:lstStyle/>
          <a:p>
            <a:r>
              <a:rPr lang="zh-CN" altLang="en-US" sz="2200" b="1" dirty="0" smtClean="0">
                <a:latin typeface="宋体" panose="02010600030101010101" pitchFamily="2" charset="-122"/>
                <a:cs typeface="Times New Roman" panose="02020603050405020304" pitchFamily="18" charset="0"/>
              </a:rPr>
              <a:t>工程名称：</a:t>
            </a:r>
            <a:endParaRPr lang="zh-CN" altLang="en-US" sz="2200" dirty="0"/>
          </a:p>
        </p:txBody>
      </p:sp>
      <p:sp>
        <p:nvSpPr>
          <p:cNvPr id="23" name="文本框 22"/>
          <p:cNvSpPr txBox="1"/>
          <p:nvPr/>
        </p:nvSpPr>
        <p:spPr>
          <a:xfrm>
            <a:off x="8523030" y="930968"/>
            <a:ext cx="921221" cy="430887"/>
          </a:xfrm>
          <a:prstGeom prst="rect">
            <a:avLst/>
          </a:prstGeom>
          <a:noFill/>
        </p:spPr>
        <p:txBody>
          <a:bodyPr wrap="square" rtlCol="0">
            <a:spAutoFit/>
          </a:bodyPr>
          <a:lstStyle/>
          <a:p>
            <a:r>
              <a:rPr lang="zh-CN" altLang="en-US" sz="2200" b="1" dirty="0" smtClean="0">
                <a:latin typeface="宋体" panose="02010600030101010101" pitchFamily="2" charset="-122"/>
                <a:cs typeface="Times New Roman" panose="02020603050405020304" pitchFamily="18" charset="0"/>
              </a:rPr>
              <a:t>编号：</a:t>
            </a:r>
            <a:endParaRPr lang="zh-CN" altLang="en-US" sz="2200" dirty="0"/>
          </a:p>
        </p:txBody>
      </p:sp>
      <p:sp>
        <p:nvSpPr>
          <p:cNvPr id="24" name="文本框 23"/>
          <p:cNvSpPr txBox="1"/>
          <p:nvPr/>
        </p:nvSpPr>
        <p:spPr>
          <a:xfrm>
            <a:off x="5097436" y="469303"/>
            <a:ext cx="1794689" cy="461665"/>
          </a:xfrm>
          <a:prstGeom prst="rect">
            <a:avLst/>
          </a:prstGeom>
          <a:noFill/>
        </p:spPr>
        <p:txBody>
          <a:bodyPr wrap="square" rtlCol="0">
            <a:spAutoFit/>
          </a:bodyPr>
          <a:lstStyle/>
          <a:p>
            <a:r>
              <a:rPr lang="zh-CN" altLang="en-US" sz="2400" b="1" dirty="0" smtClean="0"/>
              <a:t>工程开工令</a:t>
            </a:r>
            <a:endParaRPr lang="zh-CN" altLang="en-US" sz="2400" b="1" dirty="0"/>
          </a:p>
        </p:txBody>
      </p:sp>
      <p:sp>
        <p:nvSpPr>
          <p:cNvPr id="25" name="文本框 24"/>
          <p:cNvSpPr txBox="1"/>
          <p:nvPr/>
        </p:nvSpPr>
        <p:spPr>
          <a:xfrm>
            <a:off x="1787853" y="50494"/>
            <a:ext cx="2567171" cy="400110"/>
          </a:xfrm>
          <a:prstGeom prst="rect">
            <a:avLst/>
          </a:prstGeom>
          <a:noFill/>
        </p:spPr>
        <p:txBody>
          <a:bodyPr wrap="square" rtlCol="0">
            <a:spAutoFit/>
          </a:bodyPr>
          <a:lstStyle/>
          <a:p>
            <a:r>
              <a:rPr lang="zh-CN" altLang="en-US" sz="2000" dirty="0" smtClean="0">
                <a:latin typeface="+mn-ea"/>
                <a:hlinkClick r:id="rId3" action="ppaction://hlinksldjump"/>
              </a:rPr>
              <a:t>表</a:t>
            </a:r>
            <a:r>
              <a:rPr lang="en-US" altLang="zh-CN" sz="2000" dirty="0" smtClean="0">
                <a:latin typeface="+mn-ea"/>
                <a:hlinkClick r:id="rId3" action="ppaction://hlinksldjump"/>
              </a:rPr>
              <a:t>A.0.2 </a:t>
            </a:r>
            <a:r>
              <a:rPr lang="zh-CN" altLang="en-US" sz="2000" dirty="0" smtClean="0">
                <a:latin typeface="+mn-ea"/>
                <a:hlinkClick r:id="rId3" action="ppaction://hlinksldjump"/>
              </a:rPr>
              <a:t>工程开工令</a:t>
            </a:r>
            <a:endParaRPr lang="zh-CN" altLang="en-US" sz="2000" dirty="0">
              <a:latin typeface="+mn-ea"/>
            </a:endParaRPr>
          </a:p>
        </p:txBody>
      </p:sp>
      <p:cxnSp>
        <p:nvCxnSpPr>
          <p:cNvPr id="3" name="直接连接符 2"/>
          <p:cNvCxnSpPr/>
          <p:nvPr/>
        </p:nvCxnSpPr>
        <p:spPr>
          <a:xfrm flipV="1">
            <a:off x="2391508" y="1786597"/>
            <a:ext cx="3953021" cy="140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3466531" y="1431333"/>
            <a:ext cx="1233030" cy="369332"/>
          </a:xfrm>
          <a:prstGeom prst="rect">
            <a:avLst/>
          </a:prstGeom>
          <a:noFill/>
        </p:spPr>
        <p:txBody>
          <a:bodyPr wrap="none" rtlCol="0">
            <a:spAutoFit/>
          </a:bodyPr>
          <a:lstStyle/>
          <a:p>
            <a:r>
              <a:rPr lang="en-US" altLang="zh-CN" dirty="0" smtClean="0"/>
              <a:t>(</a:t>
            </a:r>
            <a:r>
              <a:rPr lang="zh-CN" altLang="en-US" dirty="0" smtClean="0"/>
              <a:t>施工单位</a:t>
            </a:r>
            <a:r>
              <a:rPr lang="en-US" altLang="zh-CN" dirty="0" smtClean="0"/>
              <a:t>)</a:t>
            </a:r>
            <a:endParaRPr lang="zh-CN" altLang="en-US" dirty="0"/>
          </a:p>
        </p:txBody>
      </p:sp>
      <p:sp>
        <p:nvSpPr>
          <p:cNvPr id="14" name="圆角矩形标注 13"/>
          <p:cNvSpPr/>
          <p:nvPr/>
        </p:nvSpPr>
        <p:spPr>
          <a:xfrm>
            <a:off x="88570" y="1161800"/>
            <a:ext cx="1617536" cy="1439472"/>
          </a:xfrm>
          <a:prstGeom prst="wedgeRoundRectCallout">
            <a:avLst>
              <a:gd name="adj1" fmla="val 74582"/>
              <a:gd name="adj2" fmla="val 30141"/>
              <a:gd name="adj3" fmla="val 16667"/>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16200000" scaled="1"/>
            <a:tileRect/>
          </a:gradFill>
          <a:ln>
            <a:solidFill>
              <a:schemeClr val="accent1">
                <a:lumMod val="60000"/>
                <a:lumOff val="4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r>
              <a:rPr lang="zh-CN" altLang="zh-CN" dirty="0">
                <a:solidFill>
                  <a:schemeClr val="accent6">
                    <a:lumMod val="50000"/>
                  </a:schemeClr>
                </a:solidFill>
              </a:rPr>
              <a:t>开工日期作为施工单位计算工期的起始日期</a:t>
            </a:r>
            <a:endParaRPr lang="zh-CN" altLang="en-US" dirty="0">
              <a:solidFill>
                <a:schemeClr val="accent6">
                  <a:lumMod val="50000"/>
                </a:schemeClr>
              </a:solidFill>
            </a:endParaRPr>
          </a:p>
        </p:txBody>
      </p:sp>
    </p:spTree>
    <p:extLst>
      <p:ext uri="{BB962C8B-B14F-4D97-AF65-F5344CB8AC3E}">
        <p14:creationId xmlns:p14="http://schemas.microsoft.com/office/powerpoint/2010/main" val="22261434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4"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2171</TotalTime>
  <Words>5018</Words>
  <Application>Microsoft Office PowerPoint</Application>
  <PresentationFormat>自定义</PresentationFormat>
  <Paragraphs>693</Paragraphs>
  <Slides>33</Slides>
  <Notes>1</Notes>
  <HiddenSlides>0</HiddenSlides>
  <MMClips>0</MMClips>
  <ScaleCrop>false</ScaleCrop>
  <HeadingPairs>
    <vt:vector size="4" baseType="variant">
      <vt:variant>
        <vt:lpstr>主题</vt:lpstr>
      </vt:variant>
      <vt:variant>
        <vt:i4>1</vt:i4>
      </vt:variant>
      <vt:variant>
        <vt:lpstr>幻灯片标题</vt:lpstr>
      </vt:variant>
      <vt:variant>
        <vt:i4>33</vt:i4>
      </vt:variant>
    </vt:vector>
  </HeadingPairs>
  <TitlesOfParts>
    <vt:vector size="34" baseType="lpstr">
      <vt:lpstr>Office 主题</vt:lpstr>
      <vt:lpstr>PowerPoint 演示文稿</vt:lpstr>
      <vt:lpstr>PowerPoint 演示文稿</vt:lpstr>
      <vt:lpstr>PowerPoint 演示文稿</vt:lpstr>
      <vt:lpstr>A类表(工程监理单位用表) B类表(施工单位报审、报验用表) C类表(通用表)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谢谢观看！</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（标题待定）</dc:title>
  <dc:creator>ZhaoXin</dc:creator>
  <cp:lastModifiedBy>Administrator</cp:lastModifiedBy>
  <cp:revision>184</cp:revision>
  <dcterms:created xsi:type="dcterms:W3CDTF">2014-07-10T02:25:28Z</dcterms:created>
  <dcterms:modified xsi:type="dcterms:W3CDTF">2014-09-24T13:11:44Z</dcterms:modified>
</cp:coreProperties>
</file>