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5" r:id="rId28"/>
    <p:sldId id="282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6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01" r:id="rId47"/>
    <p:sldId id="302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55C6B4A9-1611-4792-9094-5F34BCA07E0B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EB712588-04B1-427B-82EE-E8DB90309F08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9773" y="379040"/>
            <a:ext cx="8596668" cy="11726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1759527"/>
            <a:ext cx="8596668" cy="4738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5</a:t>
            </a:r>
            <a:r>
              <a:rPr lang="zh-CN" altLang="zh-CN" b="1" dirty="0"/>
              <a:t>章</a:t>
            </a:r>
            <a:r>
              <a:rPr lang="en-US" altLang="zh-CN" b="1" dirty="0"/>
              <a:t> ADO.NET</a:t>
            </a:r>
            <a:r>
              <a:rPr lang="zh-CN" altLang="zh-CN" b="1" dirty="0" smtClean="0"/>
              <a:t>数据显示控制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813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&lt;div&gt;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请对本次服务进行评价：</a:t>
            </a:r>
            <a:r>
              <a:rPr lang="en-US" altLang="zh-CN" dirty="0"/>
              <a:t>&lt;</a:t>
            </a:r>
            <a:r>
              <a:rPr lang="en-US" altLang="zh-CN" dirty="0" err="1"/>
              <a:t>asp:RadioButtonList</a:t>
            </a:r>
            <a:r>
              <a:rPr lang="en-US" altLang="zh-CN" dirty="0"/>
              <a:t> ID="</a:t>
            </a:r>
            <a:r>
              <a:rPr lang="en-US" altLang="zh-CN" dirty="0" err="1"/>
              <a:t>rblvote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="server"&gt;</a:t>
            </a:r>
            <a:endParaRPr lang="zh-CN" altLang="zh-CN" dirty="0"/>
          </a:p>
          <a:p>
            <a:pPr latinLnBrk="1"/>
            <a:r>
              <a:rPr lang="en-US" altLang="zh-CN" dirty="0"/>
              <a:t>        &lt;/</a:t>
            </a:r>
            <a:r>
              <a:rPr lang="en-US" altLang="zh-CN" dirty="0" err="1"/>
              <a:t>asp:RadioButtonList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asp:Button</a:t>
            </a:r>
            <a:r>
              <a:rPr lang="en-US" altLang="zh-CN" dirty="0"/>
              <a:t> ID="Button1"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onclick</a:t>
            </a:r>
            <a:r>
              <a:rPr lang="en-US" altLang="zh-CN" dirty="0"/>
              <a:t>="Button1_Click" Text="</a:t>
            </a:r>
            <a:r>
              <a:rPr lang="zh-CN" altLang="zh-CN" dirty="0"/>
              <a:t>投票</a:t>
            </a:r>
            <a:r>
              <a:rPr lang="en-US" altLang="zh-CN" dirty="0"/>
              <a:t>" /&gt;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asp:Label</a:t>
            </a:r>
            <a:r>
              <a:rPr lang="en-US" altLang="zh-CN" dirty="0"/>
              <a:t> ID="</a:t>
            </a:r>
            <a:r>
              <a:rPr lang="en-US" altLang="zh-CN" dirty="0" err="1"/>
              <a:t>lblmes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ForeColor</a:t>
            </a:r>
            <a:r>
              <a:rPr lang="en-US" altLang="zh-CN" dirty="0"/>
              <a:t>="Red"&gt;&lt;/</a:t>
            </a:r>
            <a:r>
              <a:rPr lang="en-US" altLang="zh-CN" dirty="0" err="1"/>
              <a:t>asp:Label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&lt;/div&gt;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94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if (!</a:t>
            </a:r>
            <a:r>
              <a:rPr lang="en-US" altLang="zh-CN" dirty="0" err="1"/>
              <a:t>IsPostBack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{</a:t>
            </a:r>
            <a:endParaRPr lang="zh-CN" altLang="zh-CN" dirty="0"/>
          </a:p>
          <a:p>
            <a:pPr latinLnBrk="1"/>
            <a:r>
              <a:rPr lang="en-US" altLang="zh-CN" dirty="0"/>
              <a:t>      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oda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("select * from vote", </a:t>
            </a:r>
            <a:r>
              <a:rPr lang="en-US" altLang="zh-CN" dirty="0" err="1"/>
              <a:t>oconn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oda.Fill</a:t>
            </a:r>
            <a:r>
              <a:rPr lang="en-US" altLang="zh-CN" dirty="0"/>
              <a:t>(ds);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rblvote.DataSource</a:t>
            </a:r>
            <a:r>
              <a:rPr lang="en-US" altLang="zh-CN" dirty="0"/>
              <a:t> = ds;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rblvote.DataTextField</a:t>
            </a:r>
            <a:r>
              <a:rPr lang="en-US" altLang="zh-CN" dirty="0"/>
              <a:t> = "</a:t>
            </a:r>
            <a:r>
              <a:rPr lang="en-US" altLang="zh-CN" dirty="0" err="1"/>
              <a:t>vname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rblvote.DataValueField</a:t>
            </a:r>
            <a:r>
              <a:rPr lang="en-US" altLang="zh-CN" dirty="0"/>
              <a:t> = "vid";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rblvote.DataBind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86753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lblmes.Text</a:t>
            </a:r>
            <a:r>
              <a:rPr lang="en-US" altLang="zh-CN" dirty="0"/>
              <a:t> ="</a:t>
            </a:r>
            <a:r>
              <a:rPr lang="zh-CN" altLang="zh-CN" dirty="0"/>
              <a:t>你选择的是：</a:t>
            </a:r>
            <a:r>
              <a:rPr lang="en-US" altLang="zh-CN" dirty="0"/>
              <a:t>"+</a:t>
            </a:r>
            <a:r>
              <a:rPr lang="en-US" altLang="zh-CN" dirty="0" err="1"/>
              <a:t>rblvote.SelectedItem.Text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oconn.Open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string sql0="update vote set </a:t>
            </a:r>
            <a:r>
              <a:rPr lang="en-US" altLang="zh-CN" dirty="0" err="1"/>
              <a:t>vnum</a:t>
            </a:r>
            <a:r>
              <a:rPr lang="en-US" altLang="zh-CN" dirty="0"/>
              <a:t>=vnum+1 where vid=" + </a:t>
            </a:r>
            <a:r>
              <a:rPr lang="en-US" altLang="zh-CN" dirty="0" err="1"/>
              <a:t>rblvote.SelectedValue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OleDbCommand</a:t>
            </a:r>
            <a:r>
              <a:rPr lang="en-US" altLang="zh-CN" dirty="0"/>
              <a:t> </a:t>
            </a:r>
            <a:r>
              <a:rPr lang="en-US" altLang="zh-CN" dirty="0" err="1"/>
              <a:t>ocmd</a:t>
            </a:r>
            <a:r>
              <a:rPr lang="en-US" altLang="zh-CN" dirty="0"/>
              <a:t> = new </a:t>
            </a:r>
            <a:r>
              <a:rPr lang="en-US" altLang="zh-CN" dirty="0" err="1"/>
              <a:t>OleDbCommand</a:t>
            </a:r>
            <a:r>
              <a:rPr lang="en-US" altLang="zh-CN" dirty="0"/>
              <a:t>(sql0,oconn);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ocmd.ExecuteNonQuery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oconn.Close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99140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551" y="2480468"/>
            <a:ext cx="5462008" cy="3407713"/>
          </a:xfrm>
        </p:spPr>
      </p:pic>
    </p:spTree>
    <p:extLst>
      <p:ext uri="{BB962C8B-B14F-4D97-AF65-F5344CB8AC3E}">
        <p14:creationId xmlns:p14="http://schemas.microsoft.com/office/powerpoint/2010/main" val="973367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b="1" dirty="0"/>
              <a:t>2. </a:t>
            </a:r>
            <a:r>
              <a:rPr lang="en-US" altLang="zh-CN" b="1" dirty="0" err="1"/>
              <a:t>DropDownList</a:t>
            </a:r>
            <a:r>
              <a:rPr lang="zh-CN" altLang="zh-CN" b="1" dirty="0"/>
              <a:t>控件绑定</a:t>
            </a:r>
            <a:endParaRPr lang="zh-CN" altLang="zh-CN" dirty="0"/>
          </a:p>
          <a:p>
            <a:pPr latinLnBrk="1"/>
            <a:r>
              <a:rPr lang="en-US" altLang="zh-CN" dirty="0" smtClean="0"/>
              <a:t>       </a:t>
            </a:r>
            <a:r>
              <a:rPr lang="en-US" altLang="zh-CN" dirty="0" err="1" smtClean="0"/>
              <a:t>DropDownList</a:t>
            </a:r>
            <a:r>
              <a:rPr lang="zh-CN" altLang="zh-CN" dirty="0"/>
              <a:t>控件和</a:t>
            </a:r>
            <a:r>
              <a:rPr lang="en-US" altLang="zh-CN" dirty="0" err="1"/>
              <a:t>RadioButtonList</a:t>
            </a:r>
            <a:r>
              <a:rPr lang="zh-CN" altLang="zh-CN" dirty="0"/>
              <a:t>控件的数据绑定操作十分相似，下面通过一个例子简单介绍。</a:t>
            </a:r>
          </a:p>
          <a:p>
            <a:pPr latinLnBrk="1"/>
            <a:r>
              <a:rPr lang="zh-CN" altLang="zh-CN" dirty="0"/>
              <a:t>【例</a:t>
            </a:r>
            <a:r>
              <a:rPr lang="en-US" altLang="zh-CN" dirty="0"/>
              <a:t>5-3</a:t>
            </a:r>
            <a:r>
              <a:rPr lang="zh-CN" altLang="zh-CN" dirty="0"/>
              <a:t>】将</a:t>
            </a:r>
            <a:r>
              <a:rPr lang="en-US" altLang="zh-CN" dirty="0" err="1"/>
              <a:t>mydata</a:t>
            </a:r>
            <a:r>
              <a:rPr lang="zh-CN" altLang="zh-CN" dirty="0"/>
              <a:t>数据库中</a:t>
            </a:r>
            <a:r>
              <a:rPr lang="en-US" altLang="zh-CN" dirty="0"/>
              <a:t>city</a:t>
            </a:r>
            <a:r>
              <a:rPr lang="zh-CN" altLang="zh-CN" dirty="0"/>
              <a:t>表中的数据绑定到</a:t>
            </a:r>
            <a:r>
              <a:rPr lang="en-US" altLang="zh-CN" dirty="0" err="1"/>
              <a:t>DropDownList</a:t>
            </a:r>
            <a:r>
              <a:rPr lang="zh-CN" altLang="zh-CN" dirty="0"/>
              <a:t>控件上，用于显示下拉选项。用户选择选项单击“提交”后，页面显示提示信息，效果如图</a:t>
            </a:r>
            <a:r>
              <a:rPr lang="en-US" altLang="zh-CN" dirty="0"/>
              <a:t>5-5</a:t>
            </a:r>
            <a:r>
              <a:rPr lang="zh-CN" altLang="zh-CN" dirty="0"/>
              <a:t>所示。（</a:t>
            </a:r>
            <a:r>
              <a:rPr lang="en-US" altLang="zh-CN" dirty="0"/>
              <a:t>Ex5-3.aspx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199" y="4212954"/>
            <a:ext cx="3995305" cy="249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39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&lt;div&gt;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河南省的省会是：</a:t>
            </a:r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asp:DropDownList</a:t>
            </a:r>
            <a:r>
              <a:rPr lang="en-US" altLang="zh-CN" dirty="0"/>
              <a:t> ID="</a:t>
            </a:r>
            <a:r>
              <a:rPr lang="en-US" altLang="zh-CN" dirty="0" err="1"/>
              <a:t>ddlcity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="server"&gt;</a:t>
            </a:r>
            <a:endParaRPr lang="zh-CN" altLang="zh-CN" dirty="0"/>
          </a:p>
          <a:p>
            <a:pPr latinLnBrk="1"/>
            <a:r>
              <a:rPr lang="en-US" altLang="zh-CN" dirty="0"/>
              <a:t>        &lt;/</a:t>
            </a:r>
            <a:r>
              <a:rPr lang="en-US" altLang="zh-CN" dirty="0" err="1"/>
              <a:t>asp:DropDownList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asp:Button</a:t>
            </a:r>
            <a:r>
              <a:rPr lang="en-US" altLang="zh-CN" dirty="0"/>
              <a:t> ID="Button1"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onclick</a:t>
            </a:r>
            <a:r>
              <a:rPr lang="en-US" altLang="zh-CN" dirty="0"/>
              <a:t>="Button1_Click" Text="</a:t>
            </a:r>
            <a:r>
              <a:rPr lang="zh-CN" altLang="zh-CN" dirty="0"/>
              <a:t>提交</a:t>
            </a:r>
            <a:r>
              <a:rPr lang="en-US" altLang="zh-CN" dirty="0"/>
              <a:t>" /&gt;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asp:Label</a:t>
            </a:r>
            <a:r>
              <a:rPr lang="en-US" altLang="zh-CN" dirty="0"/>
              <a:t> ID="</a:t>
            </a:r>
            <a:r>
              <a:rPr lang="en-US" altLang="zh-CN" dirty="0" err="1"/>
              <a:t>lblmes</a:t>
            </a:r>
            <a:r>
              <a:rPr lang="en-US" altLang="zh-CN" dirty="0"/>
              <a:t>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ForeColor</a:t>
            </a:r>
            <a:r>
              <a:rPr lang="en-US" altLang="zh-CN" dirty="0"/>
              <a:t>="Red"&gt;&lt;/</a:t>
            </a:r>
            <a:r>
              <a:rPr lang="en-US" altLang="zh-CN" dirty="0" err="1"/>
              <a:t>asp:Label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&lt;/div</a:t>
            </a:r>
            <a:r>
              <a:rPr lang="en-US" altLang="zh-CN" dirty="0" smtClean="0"/>
              <a:t>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52317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if (!</a:t>
            </a:r>
            <a:r>
              <a:rPr lang="en-US" altLang="zh-CN" dirty="0" err="1"/>
              <a:t>IsPostBack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{</a:t>
            </a:r>
            <a:endParaRPr lang="zh-CN" altLang="zh-CN" dirty="0"/>
          </a:p>
          <a:p>
            <a:pPr latinLnBrk="1"/>
            <a:r>
              <a:rPr lang="en-US" altLang="zh-CN" dirty="0"/>
              <a:t>  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oda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("select * from city", </a:t>
            </a:r>
            <a:r>
              <a:rPr lang="en-US" altLang="zh-CN" dirty="0" err="1"/>
              <a:t>oconn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oda.Fill</a:t>
            </a:r>
            <a:r>
              <a:rPr lang="en-US" altLang="zh-CN" dirty="0"/>
              <a:t>(ds);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ddlcity.DataSource</a:t>
            </a:r>
            <a:r>
              <a:rPr lang="en-US" altLang="zh-CN" dirty="0"/>
              <a:t> = ds;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ddlcity.DataValueField</a:t>
            </a:r>
            <a:r>
              <a:rPr lang="en-US" altLang="zh-CN" dirty="0"/>
              <a:t> = "</a:t>
            </a:r>
            <a:r>
              <a:rPr lang="en-US" altLang="zh-CN" dirty="0" err="1"/>
              <a:t>cid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ddlcity.DataTextField</a:t>
            </a:r>
            <a:r>
              <a:rPr lang="en-US" altLang="zh-CN" dirty="0"/>
              <a:t> = "</a:t>
            </a:r>
            <a:r>
              <a:rPr lang="en-US" altLang="zh-CN" dirty="0" err="1"/>
              <a:t>cname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ddlcity.DataBind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01556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string </a:t>
            </a:r>
            <a:r>
              <a:rPr lang="en-US" altLang="zh-CN" dirty="0" err="1"/>
              <a:t>strans</a:t>
            </a:r>
            <a:r>
              <a:rPr lang="en-US" altLang="zh-CN" dirty="0"/>
              <a:t> = </a:t>
            </a:r>
            <a:r>
              <a:rPr lang="en-US" altLang="zh-CN" dirty="0" err="1"/>
              <a:t>ddlcity.SelectedItem.Text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if (</a:t>
            </a:r>
            <a:r>
              <a:rPr lang="en-US" altLang="zh-CN" dirty="0" err="1"/>
              <a:t>strans</a:t>
            </a:r>
            <a:r>
              <a:rPr lang="en-US" altLang="zh-CN" dirty="0"/>
              <a:t> == "</a:t>
            </a:r>
            <a:r>
              <a:rPr lang="zh-CN" altLang="zh-CN" dirty="0"/>
              <a:t>郑州</a:t>
            </a:r>
            <a:r>
              <a:rPr lang="en-US" altLang="zh-CN" dirty="0"/>
              <a:t>")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lblmes.Text</a:t>
            </a:r>
            <a:r>
              <a:rPr lang="en-US" altLang="zh-CN" dirty="0"/>
              <a:t> = "</a:t>
            </a:r>
            <a:r>
              <a:rPr lang="zh-CN" altLang="zh-CN" dirty="0"/>
              <a:t>正确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else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lblmes.Text</a:t>
            </a:r>
            <a:r>
              <a:rPr lang="en-US" altLang="zh-CN" dirty="0"/>
              <a:t> = "</a:t>
            </a:r>
            <a:r>
              <a:rPr lang="zh-CN" altLang="zh-CN" dirty="0"/>
              <a:t>错误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86377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b="1" dirty="0"/>
              <a:t>3. </a:t>
            </a:r>
            <a:r>
              <a:rPr lang="en-US" altLang="zh-CN" b="1" dirty="0" err="1"/>
              <a:t>DataList</a:t>
            </a:r>
            <a:r>
              <a:rPr lang="zh-CN" altLang="zh-CN" b="1" dirty="0"/>
              <a:t>控件绑定</a:t>
            </a:r>
            <a:endParaRPr lang="zh-CN" altLang="zh-CN" dirty="0"/>
          </a:p>
          <a:p>
            <a:pPr latinLnBrk="1"/>
            <a:r>
              <a:rPr lang="en-US" altLang="zh-CN" dirty="0" smtClean="0"/>
              <a:t>        </a:t>
            </a:r>
            <a:r>
              <a:rPr lang="en-US" altLang="zh-CN" dirty="0" err="1" smtClean="0"/>
              <a:t>DataList</a:t>
            </a:r>
            <a:r>
              <a:rPr lang="zh-CN" altLang="zh-CN" dirty="0"/>
              <a:t>控件绑定数据源主要用于显示重复列表，功能和</a:t>
            </a:r>
            <a:r>
              <a:rPr lang="en-US" altLang="zh-CN" dirty="0"/>
              <a:t>Repeater</a:t>
            </a:r>
            <a:r>
              <a:rPr lang="zh-CN" altLang="zh-CN" dirty="0"/>
              <a:t>控件功能相同，更容易操作。它除了显示数据的功能之外，还提供了记录选择、数据更新和删除功能。同时，读者可以使用模板对控件列表项的内容和布局进行定义。常用模板主要有</a:t>
            </a:r>
            <a:r>
              <a:rPr lang="en-US" altLang="zh-CN" dirty="0" err="1"/>
              <a:t>HeaderTemplate</a:t>
            </a:r>
            <a:r>
              <a:rPr lang="zh-CN" altLang="zh-CN" dirty="0"/>
              <a:t>、</a:t>
            </a:r>
            <a:r>
              <a:rPr lang="en-US" altLang="zh-CN" dirty="0" err="1"/>
              <a:t>ItemTemplate</a:t>
            </a:r>
            <a:r>
              <a:rPr lang="zh-CN" altLang="zh-CN" dirty="0"/>
              <a:t>、</a:t>
            </a:r>
            <a:r>
              <a:rPr lang="en-US" altLang="zh-CN" dirty="0" err="1"/>
              <a:t>AlternatingItemTemplate</a:t>
            </a:r>
            <a:r>
              <a:rPr lang="zh-CN" altLang="zh-CN" dirty="0"/>
              <a:t>和</a:t>
            </a:r>
            <a:r>
              <a:rPr lang="en-US" altLang="zh-CN" dirty="0" err="1"/>
              <a:t>SeparatorTemplate</a:t>
            </a:r>
            <a:r>
              <a:rPr lang="zh-CN" altLang="zh-CN" dirty="0"/>
              <a:t>，它们依次表示标题模板、项目模板、替换项模板和分隔符模板。</a:t>
            </a:r>
          </a:p>
          <a:p>
            <a:pPr latinLnBrk="1"/>
            <a:r>
              <a:rPr lang="zh-CN" altLang="zh-CN" dirty="0"/>
              <a:t>【例</a:t>
            </a:r>
            <a:r>
              <a:rPr lang="en-US" altLang="zh-CN" dirty="0"/>
              <a:t>5-4</a:t>
            </a:r>
            <a:r>
              <a:rPr lang="zh-CN" altLang="zh-CN" dirty="0"/>
              <a:t>】利用</a:t>
            </a:r>
            <a:r>
              <a:rPr lang="en-US" altLang="zh-CN" dirty="0" err="1"/>
              <a:t>DataList</a:t>
            </a:r>
            <a:r>
              <a:rPr lang="zh-CN" altLang="zh-CN" dirty="0"/>
              <a:t>和</a:t>
            </a:r>
            <a:r>
              <a:rPr lang="en-US" altLang="zh-CN" dirty="0" err="1"/>
              <a:t>HyperLink</a:t>
            </a:r>
            <a:r>
              <a:rPr lang="zh-CN" altLang="zh-CN" dirty="0"/>
              <a:t>控件绑定数据库中友情链接表</a:t>
            </a:r>
            <a:r>
              <a:rPr lang="en-US" altLang="zh-CN" dirty="0"/>
              <a:t>friends</a:t>
            </a:r>
            <a:r>
              <a:rPr lang="zh-CN" altLang="zh-CN" dirty="0"/>
              <a:t>，显示友情链接网站名称，当鼠标悬浮网站名称上时，显示网站介绍，单击链接打开相应网站，效果如图</a:t>
            </a:r>
            <a:r>
              <a:rPr lang="en-US" altLang="zh-CN" dirty="0"/>
              <a:t>5-6</a:t>
            </a:r>
            <a:r>
              <a:rPr lang="zh-CN" altLang="zh-CN" dirty="0"/>
              <a:t>所示。（</a:t>
            </a:r>
            <a:r>
              <a:rPr lang="en-US" altLang="zh-CN" dirty="0"/>
              <a:t>Ex5-4.aspx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784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oda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("select * from friends", </a:t>
            </a:r>
            <a:r>
              <a:rPr lang="en-US" altLang="zh-CN" dirty="0" err="1"/>
              <a:t>oconn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oda.Fill</a:t>
            </a:r>
            <a:r>
              <a:rPr lang="en-US" altLang="zh-CN" dirty="0"/>
              <a:t>(ds);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dlfri.DataSource</a:t>
            </a:r>
            <a:r>
              <a:rPr lang="en-US" altLang="zh-CN" dirty="0"/>
              <a:t> = ds;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dlfri.DataBind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42897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altLang="zh-CN" sz="2000" dirty="0" smtClean="0"/>
              <a:t>      </a:t>
            </a:r>
            <a:r>
              <a:rPr lang="zh-CN" altLang="zh-CN" sz="2000" dirty="0" smtClean="0"/>
              <a:t>通过</a:t>
            </a:r>
            <a:r>
              <a:rPr lang="zh-CN" altLang="zh-CN" sz="2000" dirty="0"/>
              <a:t>本章知识的学习，读者在充分巩固</a:t>
            </a:r>
            <a:r>
              <a:rPr lang="en-US" altLang="zh-CN" sz="2000" dirty="0"/>
              <a:t>ADO.NET</a:t>
            </a:r>
            <a:r>
              <a:rPr lang="zh-CN" altLang="zh-CN" sz="2000" dirty="0"/>
              <a:t>数据访问知识的基础上，熟练掌握常用数据控件绑定后台数据的各种操作方法，以及</a:t>
            </a:r>
            <a:r>
              <a:rPr lang="en-US" altLang="zh-CN" sz="2000" dirty="0" err="1"/>
              <a:t>GridView</a:t>
            </a:r>
            <a:r>
              <a:rPr lang="zh-CN" altLang="zh-CN" sz="2000" dirty="0"/>
              <a:t>数据控件的常用属性、格式化显示、数据分页等技能</a:t>
            </a:r>
            <a:r>
              <a:rPr lang="zh-CN" altLang="zh-CN" sz="2000" dirty="0" smtClean="0"/>
              <a:t>。</a:t>
            </a:r>
            <a:endParaRPr lang="zh-CN" altLang="zh-CN" sz="2000" dirty="0"/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理解单值数据绑定、多值数据绑定和格式化数据绑定的含义。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掌握常用数据绑定方法和格式化设置。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理解</a:t>
            </a:r>
            <a:r>
              <a:rPr lang="en-US" altLang="zh-CN" sz="1800" dirty="0" err="1"/>
              <a:t>GridView</a:t>
            </a:r>
            <a:r>
              <a:rPr lang="zh-CN" altLang="zh-CN" sz="1800" dirty="0"/>
              <a:t>数据控件的常用属性和事件属性。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掌握</a:t>
            </a:r>
            <a:r>
              <a:rPr lang="en-US" altLang="zh-CN" sz="1800" dirty="0" err="1"/>
              <a:t>GridView</a:t>
            </a:r>
            <a:r>
              <a:rPr lang="zh-CN" altLang="zh-CN" sz="1800" dirty="0"/>
              <a:t>数据控件的分页技术。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了解</a:t>
            </a:r>
            <a:r>
              <a:rPr lang="en-US" altLang="zh-CN" sz="1800" dirty="0" err="1"/>
              <a:t>DataList</a:t>
            </a:r>
            <a:r>
              <a:rPr lang="zh-CN" altLang="zh-CN" sz="1800" dirty="0"/>
              <a:t>、</a:t>
            </a:r>
            <a:r>
              <a:rPr lang="en-US" altLang="zh-CN" sz="1800" dirty="0"/>
              <a:t>Repeater</a:t>
            </a:r>
            <a:r>
              <a:rPr lang="zh-CN" altLang="zh-CN" sz="1800" dirty="0"/>
              <a:t>数据控件的使用方法。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了解页面间参数传递技术</a:t>
            </a:r>
            <a:r>
              <a:rPr lang="zh-CN" altLang="zh-CN" sz="1800" dirty="0" smtClean="0"/>
              <a:t>。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9372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173" y="2300359"/>
            <a:ext cx="5661867" cy="3532404"/>
          </a:xfrm>
        </p:spPr>
      </p:pic>
    </p:spTree>
    <p:extLst>
      <p:ext uri="{BB962C8B-B14F-4D97-AF65-F5344CB8AC3E}">
        <p14:creationId xmlns:p14="http://schemas.microsoft.com/office/powerpoint/2010/main" val="3828956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lang="zh-CN" altLang="zh-CN" dirty="0"/>
              <a:t>格式化数据绑定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  <a:r>
              <a:rPr lang="en-US" altLang="zh-CN" dirty="0" err="1" smtClean="0"/>
              <a:t>Eval</a:t>
            </a:r>
            <a:r>
              <a:rPr lang="zh-CN" altLang="zh-CN" dirty="0"/>
              <a:t>方法是</a:t>
            </a:r>
            <a:r>
              <a:rPr lang="en-US" altLang="zh-CN" dirty="0"/>
              <a:t>ASP.NET </a:t>
            </a:r>
            <a:r>
              <a:rPr lang="en-US" altLang="zh-CN" dirty="0" err="1"/>
              <a:t>FrameWork</a:t>
            </a:r>
            <a:r>
              <a:rPr lang="zh-CN" altLang="zh-CN" dirty="0"/>
              <a:t>提供的一种静态方法，它会将绑定的结果格式转化为字符串，同时还支持格式化显示。格式化数据绑定的常用语法结构为</a:t>
            </a:r>
            <a:r>
              <a:rPr lang="en-US" altLang="zh-CN" dirty="0"/>
              <a:t>&lt;%# </a:t>
            </a:r>
            <a:r>
              <a:rPr lang="en-US" altLang="zh-CN" dirty="0" err="1"/>
              <a:t>Eval</a:t>
            </a:r>
            <a:r>
              <a:rPr lang="en-US" altLang="zh-CN" dirty="0"/>
              <a:t>("</a:t>
            </a:r>
            <a:r>
              <a:rPr lang="zh-CN" altLang="zh-CN" dirty="0"/>
              <a:t>字段名</a:t>
            </a:r>
            <a:r>
              <a:rPr lang="en-US" altLang="zh-CN" dirty="0"/>
              <a:t>"</a:t>
            </a:r>
            <a:r>
              <a:rPr lang="zh-CN" altLang="zh-CN" dirty="0"/>
              <a:t>，</a:t>
            </a:r>
            <a:r>
              <a:rPr lang="en-US" altLang="zh-CN" dirty="0"/>
              <a:t>“</a:t>
            </a:r>
            <a:r>
              <a:rPr lang="zh-CN" altLang="zh-CN" dirty="0"/>
              <a:t>格式字符串</a:t>
            </a:r>
            <a:r>
              <a:rPr lang="en-US" altLang="zh-CN" dirty="0"/>
              <a:t>”)%&gt;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64987"/>
              </p:ext>
            </p:extLst>
          </p:nvPr>
        </p:nvGraphicFramePr>
        <p:xfrm>
          <a:off x="1316182" y="3241962"/>
          <a:ext cx="7772400" cy="3422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9616"/>
                <a:gridCol w="1690809"/>
                <a:gridCol w="4421975"/>
              </a:tblGrid>
              <a:tr h="43553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格式化字符串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数据类型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说</a:t>
                      </a:r>
                      <a:r>
                        <a:rPr lang="en-US" sz="1400" kern="100">
                          <a:effectLst/>
                        </a:rPr>
                        <a:t>    </a:t>
                      </a:r>
                      <a:r>
                        <a:rPr lang="zh-CN" sz="1400" kern="100">
                          <a:effectLst/>
                        </a:rPr>
                        <a:t>明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D}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日期型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长日期，如“</a:t>
                      </a:r>
                      <a:r>
                        <a:rPr lang="en-US" sz="1600" kern="100">
                          <a:effectLst/>
                        </a:rPr>
                        <a:t>2012</a:t>
                      </a:r>
                      <a:r>
                        <a:rPr lang="zh-CN" sz="1600" kern="100">
                          <a:effectLst/>
                        </a:rPr>
                        <a:t>年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月</a:t>
                      </a:r>
                      <a:r>
                        <a:rPr lang="en-US" sz="1600" kern="100">
                          <a:effectLst/>
                        </a:rPr>
                        <a:t>24</a:t>
                      </a:r>
                      <a:r>
                        <a:rPr lang="zh-CN" sz="1600" kern="100">
                          <a:effectLst/>
                        </a:rPr>
                        <a:t>日”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d}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日期型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短日期，如“</a:t>
                      </a:r>
                      <a:r>
                        <a:rPr lang="en-US" sz="1600" kern="100">
                          <a:effectLst/>
                        </a:rPr>
                        <a:t>2012-1-24</a:t>
                      </a:r>
                      <a:r>
                        <a:rPr lang="zh-CN" sz="1600" kern="100">
                          <a:effectLst/>
                        </a:rPr>
                        <a:t>”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F}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日期时间型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长日期时间，如“</a:t>
                      </a:r>
                      <a:r>
                        <a:rPr lang="en-US" sz="1600" kern="100">
                          <a:effectLst/>
                        </a:rPr>
                        <a:t>2012</a:t>
                      </a:r>
                      <a:r>
                        <a:rPr lang="zh-CN" sz="1600" kern="100">
                          <a:effectLst/>
                        </a:rPr>
                        <a:t>年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月</a:t>
                      </a:r>
                      <a:r>
                        <a:rPr lang="en-US" sz="1600" kern="100">
                          <a:effectLst/>
                        </a:rPr>
                        <a:t>24</a:t>
                      </a:r>
                      <a:r>
                        <a:rPr lang="zh-CN" sz="1600" kern="100">
                          <a:effectLst/>
                        </a:rPr>
                        <a:t>日</a:t>
                      </a:r>
                      <a:r>
                        <a:rPr lang="en-US" sz="1600" kern="100">
                          <a:effectLst/>
                        </a:rPr>
                        <a:t> 13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21</a:t>
                      </a:r>
                      <a:r>
                        <a:rPr lang="zh-CN" sz="1600" kern="100">
                          <a:effectLst/>
                        </a:rPr>
                        <a:t>：</a:t>
                      </a:r>
                      <a:r>
                        <a:rPr lang="en-US" sz="1600" kern="100">
                          <a:effectLst/>
                        </a:rPr>
                        <a:t>05</a:t>
                      </a:r>
                      <a:r>
                        <a:rPr lang="zh-CN" sz="1600" kern="100">
                          <a:effectLst/>
                        </a:rPr>
                        <a:t>”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f}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日期时间型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短日期时间，如“</a:t>
                      </a:r>
                      <a:r>
                        <a:rPr lang="en-US" sz="1600" kern="100" dirty="0">
                          <a:effectLst/>
                        </a:rPr>
                        <a:t>2012</a:t>
                      </a:r>
                      <a:r>
                        <a:rPr lang="zh-CN" sz="1600" kern="100" dirty="0">
                          <a:effectLst/>
                        </a:rPr>
                        <a:t>年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月</a:t>
                      </a:r>
                      <a:r>
                        <a:rPr lang="en-US" sz="1600" kern="100" dirty="0">
                          <a:effectLst/>
                        </a:rPr>
                        <a:t>24</a:t>
                      </a:r>
                      <a:r>
                        <a:rPr lang="zh-CN" sz="1600" kern="100" dirty="0">
                          <a:effectLst/>
                        </a:rPr>
                        <a:t>日</a:t>
                      </a:r>
                      <a:r>
                        <a:rPr lang="en-US" sz="1600" kern="100" dirty="0">
                          <a:effectLst/>
                        </a:rPr>
                        <a:t> 13</a:t>
                      </a:r>
                      <a:r>
                        <a:rPr lang="zh-CN" sz="1600" kern="100" dirty="0">
                          <a:effectLst/>
                        </a:rPr>
                        <a:t>：</a:t>
                      </a:r>
                      <a:r>
                        <a:rPr lang="en-US" sz="1600" kern="100" dirty="0">
                          <a:effectLst/>
                        </a:rPr>
                        <a:t>21</a:t>
                      </a:r>
                      <a:r>
                        <a:rPr lang="zh-CN" sz="1600" kern="100" dirty="0">
                          <a:effectLst/>
                        </a:rPr>
                        <a:t>”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T}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时间型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长时间，如“</a:t>
                      </a:r>
                      <a:r>
                        <a:rPr lang="en-US" sz="1600" kern="100" dirty="0">
                          <a:effectLst/>
                        </a:rPr>
                        <a:t>13</a:t>
                      </a:r>
                      <a:r>
                        <a:rPr lang="zh-CN" sz="1600" kern="100" dirty="0">
                          <a:effectLst/>
                        </a:rPr>
                        <a:t>：</a:t>
                      </a:r>
                      <a:r>
                        <a:rPr lang="en-US" sz="1600" kern="100" dirty="0">
                          <a:effectLst/>
                        </a:rPr>
                        <a:t>21</a:t>
                      </a:r>
                      <a:r>
                        <a:rPr lang="zh-CN" sz="1600" kern="100" dirty="0">
                          <a:effectLst/>
                        </a:rPr>
                        <a:t>：</a:t>
                      </a:r>
                      <a:r>
                        <a:rPr lang="en-US" sz="1600" kern="100" dirty="0">
                          <a:effectLst/>
                        </a:rPr>
                        <a:t>05</a:t>
                      </a:r>
                      <a:r>
                        <a:rPr lang="zh-CN" sz="1600" kern="100" dirty="0">
                          <a:effectLst/>
                        </a:rPr>
                        <a:t>”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t}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时间型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短时间，如“</a:t>
                      </a:r>
                      <a:r>
                        <a:rPr lang="en-US" sz="1600" kern="100" dirty="0">
                          <a:effectLst/>
                        </a:rPr>
                        <a:t>13</a:t>
                      </a:r>
                      <a:r>
                        <a:rPr lang="zh-CN" sz="1600" kern="100" dirty="0">
                          <a:effectLst/>
                        </a:rPr>
                        <a:t>：</a:t>
                      </a:r>
                      <a:r>
                        <a:rPr lang="en-US" sz="1600" kern="100" dirty="0">
                          <a:effectLst/>
                        </a:rPr>
                        <a:t>21</a:t>
                      </a:r>
                      <a:r>
                        <a:rPr lang="zh-CN" sz="1600" kern="100" dirty="0">
                          <a:effectLst/>
                        </a:rPr>
                        <a:t>”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N2}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数值型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保留两位小数，如“</a:t>
                      </a:r>
                      <a:r>
                        <a:rPr lang="en-US" sz="1600" kern="100" dirty="0">
                          <a:effectLst/>
                        </a:rPr>
                        <a:t>298.06</a:t>
                      </a:r>
                      <a:r>
                        <a:rPr lang="zh-CN" sz="1600" kern="100" dirty="0">
                          <a:effectLst/>
                        </a:rPr>
                        <a:t>”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33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{0</a:t>
                      </a:r>
                      <a:r>
                        <a:rPr lang="zh-CN" sz="1100" kern="100">
                          <a:effectLst/>
                        </a:rPr>
                        <a:t>：</a:t>
                      </a:r>
                      <a:r>
                        <a:rPr lang="en-US" sz="1100" kern="100">
                          <a:effectLst/>
                        </a:rPr>
                        <a:t>P}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数值型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百分数显示，如“</a:t>
                      </a:r>
                      <a:r>
                        <a:rPr lang="en-US" sz="1600" kern="100" dirty="0">
                          <a:effectLst/>
                        </a:rPr>
                        <a:t>12.25%</a:t>
                      </a:r>
                      <a:r>
                        <a:rPr lang="zh-CN" sz="1600" kern="100" dirty="0">
                          <a:effectLst/>
                        </a:rPr>
                        <a:t>”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9451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5-5</a:t>
            </a:r>
            <a:r>
              <a:rPr lang="zh-CN" altLang="zh-CN" dirty="0"/>
              <a:t>】利用</a:t>
            </a:r>
            <a:r>
              <a:rPr lang="en-US" altLang="zh-CN" dirty="0" err="1"/>
              <a:t>DataList</a:t>
            </a:r>
            <a:r>
              <a:rPr lang="zh-CN" altLang="zh-CN" dirty="0"/>
              <a:t>和</a:t>
            </a:r>
            <a:r>
              <a:rPr lang="en-US" altLang="zh-CN" dirty="0"/>
              <a:t>Label</a:t>
            </a:r>
            <a:r>
              <a:rPr lang="zh-CN" altLang="zh-CN" dirty="0"/>
              <a:t>控件绑定数据库中会员表</a:t>
            </a:r>
            <a:r>
              <a:rPr lang="en-US" altLang="zh-CN" dirty="0"/>
              <a:t>members</a:t>
            </a:r>
            <a:r>
              <a:rPr lang="zh-CN" altLang="zh-CN" dirty="0"/>
              <a:t>，显示用户名和注册日期，日期格式为长日期格式（如“</a:t>
            </a:r>
            <a:r>
              <a:rPr lang="en-US" altLang="zh-CN" dirty="0"/>
              <a:t>2012</a:t>
            </a:r>
            <a:r>
              <a:rPr lang="zh-CN" altLang="zh-CN" dirty="0"/>
              <a:t>年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6</a:t>
            </a:r>
            <a:r>
              <a:rPr lang="zh-CN" altLang="zh-CN" dirty="0"/>
              <a:t>日”），效果如图</a:t>
            </a:r>
            <a:r>
              <a:rPr lang="en-US" altLang="zh-CN" dirty="0"/>
              <a:t>5-7</a:t>
            </a:r>
            <a:r>
              <a:rPr lang="zh-CN" altLang="zh-CN" dirty="0"/>
              <a:t>所示。（</a:t>
            </a:r>
            <a:r>
              <a:rPr lang="en-US" altLang="zh-CN" dirty="0"/>
              <a:t>Ex5-5.aspx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457" y="3360593"/>
            <a:ext cx="43053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406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atinLnBrk="1"/>
            <a:r>
              <a:rPr lang="en-US" altLang="zh-CN" dirty="0"/>
              <a:t> &lt;</a:t>
            </a:r>
            <a:r>
              <a:rPr lang="en-US" altLang="zh-CN" dirty="0" err="1"/>
              <a:t>asp:DataList</a:t>
            </a:r>
            <a:r>
              <a:rPr lang="en-US" altLang="zh-CN" dirty="0"/>
              <a:t> ID="DataList1" </a:t>
            </a:r>
            <a:r>
              <a:rPr lang="en-US" altLang="zh-CN" dirty="0" err="1"/>
              <a:t>runat</a:t>
            </a:r>
            <a:r>
              <a:rPr lang="en-US" altLang="zh-CN" dirty="0"/>
              <a:t>="server"&gt;</a:t>
            </a:r>
            <a:endParaRPr lang="zh-CN" altLang="zh-CN" dirty="0"/>
          </a:p>
          <a:p>
            <a:pPr latinLnBrk="1"/>
            <a:r>
              <a:rPr lang="en-US" altLang="zh-CN" dirty="0"/>
              <a:t>            &lt;</a:t>
            </a:r>
            <a:r>
              <a:rPr lang="en-US" altLang="zh-CN" dirty="0" err="1"/>
              <a:t>HeaderTemplate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        </a:t>
            </a:r>
            <a:r>
              <a:rPr lang="zh-CN" altLang="zh-CN" dirty="0"/>
              <a:t>姓名</a:t>
            </a:r>
            <a:r>
              <a:rPr lang="en-US" altLang="zh-CN" dirty="0"/>
              <a:t>&amp;</a:t>
            </a:r>
            <a:r>
              <a:rPr lang="en-US" altLang="zh-CN" dirty="0" err="1"/>
              <a:t>nbsp</a:t>
            </a:r>
            <a:r>
              <a:rPr lang="en-US" altLang="zh-CN" dirty="0"/>
              <a:t>;</a:t>
            </a:r>
            <a:r>
              <a:rPr lang="zh-CN" altLang="zh-CN" dirty="0"/>
              <a:t>注册日期</a:t>
            </a:r>
          </a:p>
          <a:p>
            <a:pPr latinLnBrk="1"/>
            <a:r>
              <a:rPr lang="en-US" altLang="zh-CN" dirty="0"/>
              <a:t>            &lt;/</a:t>
            </a:r>
            <a:r>
              <a:rPr lang="en-US" altLang="zh-CN" dirty="0" err="1"/>
              <a:t>HeaderTemplate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    &lt;</a:t>
            </a:r>
            <a:r>
              <a:rPr lang="en-US" altLang="zh-CN" dirty="0" err="1"/>
              <a:t>ItemTemplate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        &lt;</a:t>
            </a:r>
            <a:r>
              <a:rPr lang="en-US" altLang="zh-CN" dirty="0" err="1"/>
              <a:t>asp:Label</a:t>
            </a:r>
            <a:r>
              <a:rPr lang="en-US" altLang="zh-CN" dirty="0"/>
              <a:t> ID="Label2" </a:t>
            </a:r>
            <a:r>
              <a:rPr lang="en-US" altLang="zh-CN" dirty="0" err="1"/>
              <a:t>runat</a:t>
            </a:r>
            <a:r>
              <a:rPr lang="en-US" altLang="zh-CN" dirty="0"/>
              <a:t>="server" Text='&lt;%#</a:t>
            </a:r>
            <a:r>
              <a:rPr lang="en-US" altLang="zh-CN" dirty="0" err="1"/>
              <a:t>Eval</a:t>
            </a:r>
            <a:r>
              <a:rPr lang="en-US" altLang="zh-CN" dirty="0"/>
              <a:t>("</a:t>
            </a:r>
            <a:r>
              <a:rPr lang="en-US" altLang="zh-CN" dirty="0" err="1"/>
              <a:t>mname</a:t>
            </a:r>
            <a:r>
              <a:rPr lang="en-US" altLang="zh-CN" dirty="0"/>
              <a:t>")%&gt;'&gt;&lt;/</a:t>
            </a:r>
            <a:r>
              <a:rPr lang="en-US" altLang="zh-CN" dirty="0" err="1"/>
              <a:t>asp:Label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        &lt;</a:t>
            </a:r>
            <a:r>
              <a:rPr lang="en-US" altLang="zh-CN" dirty="0" err="1"/>
              <a:t>asp:Label</a:t>
            </a:r>
            <a:r>
              <a:rPr lang="en-US" altLang="zh-CN" dirty="0"/>
              <a:t> ID="Label1" </a:t>
            </a:r>
            <a:r>
              <a:rPr lang="en-US" altLang="zh-CN" dirty="0" err="1"/>
              <a:t>runat</a:t>
            </a:r>
            <a:r>
              <a:rPr lang="en-US" altLang="zh-CN" dirty="0"/>
              <a:t>="server" Text='&lt;%# </a:t>
            </a:r>
            <a:r>
              <a:rPr lang="en-US" altLang="zh-CN" dirty="0" err="1"/>
              <a:t>Eval</a:t>
            </a:r>
            <a:r>
              <a:rPr lang="en-US" altLang="zh-CN" dirty="0"/>
              <a:t>("</a:t>
            </a:r>
            <a:r>
              <a:rPr lang="en-US" altLang="zh-CN" dirty="0" err="1"/>
              <a:t>mdate</a:t>
            </a:r>
            <a:r>
              <a:rPr lang="en-US" altLang="zh-CN" dirty="0"/>
              <a:t>","{0:D}")%&gt;'&gt;&lt;/</a:t>
            </a:r>
            <a:r>
              <a:rPr lang="en-US" altLang="zh-CN" dirty="0" err="1"/>
              <a:t>asp:Label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    &lt;/</a:t>
            </a:r>
            <a:r>
              <a:rPr lang="en-US" altLang="zh-CN" dirty="0" err="1"/>
              <a:t>ItemTemplate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 smtClean="0"/>
              <a:t>&lt;/</a:t>
            </a:r>
            <a:r>
              <a:rPr lang="en-US" altLang="zh-CN" dirty="0" err="1"/>
              <a:t>asp:DataList</a:t>
            </a:r>
            <a:r>
              <a:rPr lang="en-US" altLang="zh-CN" dirty="0"/>
              <a:t>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019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oda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("select * from members", </a:t>
            </a:r>
            <a:r>
              <a:rPr lang="en-US" altLang="zh-CN" dirty="0" err="1"/>
              <a:t>oconn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oda.Fill</a:t>
            </a:r>
            <a:r>
              <a:rPr lang="en-US" altLang="zh-CN" dirty="0"/>
              <a:t>(ds);</a:t>
            </a:r>
            <a:endParaRPr lang="zh-CN" altLang="zh-CN" dirty="0"/>
          </a:p>
          <a:p>
            <a:pPr latinLnBrk="1"/>
            <a:r>
              <a:rPr lang="en-US" altLang="zh-CN" dirty="0"/>
              <a:t>  DataList1.DataSource = ds;</a:t>
            </a:r>
            <a:endParaRPr lang="zh-CN" altLang="zh-CN" dirty="0"/>
          </a:p>
          <a:p>
            <a:pPr latinLnBrk="1"/>
            <a:r>
              <a:rPr lang="en-US" altLang="zh-CN" dirty="0"/>
              <a:t>  DataList1.DataBind();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09470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</a:t>
            </a:r>
            <a:r>
              <a:rPr lang="en-US" altLang="zh-CN" dirty="0" err="1"/>
              <a:t>GridView</a:t>
            </a:r>
            <a:r>
              <a:rPr lang="zh-CN" altLang="zh-CN" dirty="0"/>
              <a:t>控件数据绑定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  <a:r>
              <a:rPr lang="en-US" altLang="zh-CN" dirty="0" err="1" smtClean="0"/>
              <a:t>GridView</a:t>
            </a:r>
            <a:r>
              <a:rPr lang="zh-CN" altLang="zh-CN" dirty="0"/>
              <a:t>控件主要用于以表格形式显示数据源中的数据，通常结合</a:t>
            </a:r>
            <a:r>
              <a:rPr lang="en-US" altLang="zh-CN" dirty="0" err="1"/>
              <a:t>DataSet</a:t>
            </a:r>
            <a:r>
              <a:rPr lang="zh-CN" altLang="zh-CN" dirty="0"/>
              <a:t>和</a:t>
            </a:r>
            <a:r>
              <a:rPr lang="en-US" altLang="zh-CN" dirty="0" err="1"/>
              <a:t>DataTable</a:t>
            </a:r>
            <a:r>
              <a:rPr lang="zh-CN" altLang="zh-CN" dirty="0"/>
              <a:t>等对象使用。</a:t>
            </a:r>
            <a:r>
              <a:rPr lang="en-US" altLang="zh-CN" dirty="0" err="1"/>
              <a:t>GridView</a:t>
            </a:r>
            <a:r>
              <a:rPr lang="zh-CN" altLang="zh-CN" dirty="0"/>
              <a:t>控件除了支持显示记录外，还支持选择、编辑、分布、排序等多种操作。由于</a:t>
            </a:r>
            <a:r>
              <a:rPr lang="en-US" altLang="zh-CN" dirty="0" err="1"/>
              <a:t>GridView</a:t>
            </a:r>
            <a:r>
              <a:rPr lang="zh-CN" altLang="zh-CN" dirty="0"/>
              <a:t>控件的强大功能支持，且操作简单，在网站开发中被广泛使用。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03401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en-US" altLang="zh-CN" dirty="0" err="1"/>
              <a:t>GridView</a:t>
            </a:r>
            <a:r>
              <a:rPr lang="zh-CN" altLang="zh-CN" dirty="0"/>
              <a:t>显示查询结果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082834"/>
              </p:ext>
            </p:extLst>
          </p:nvPr>
        </p:nvGraphicFramePr>
        <p:xfrm>
          <a:off x="914400" y="1551708"/>
          <a:ext cx="8797636" cy="4885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4781"/>
                <a:gridCol w="6952855"/>
              </a:tblGrid>
              <a:tr h="47328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类</a:t>
                      </a:r>
                      <a:r>
                        <a:rPr lang="en-US" sz="2000" kern="100">
                          <a:effectLst/>
                        </a:rPr>
                        <a:t>   </a:t>
                      </a:r>
                      <a:r>
                        <a:rPr lang="zh-CN" sz="2000" kern="100">
                          <a:effectLst/>
                        </a:rPr>
                        <a:t>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说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明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18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BoundField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默认列类型，作为纯文本显示字段值。其中，</a:t>
                      </a:r>
                      <a:r>
                        <a:rPr lang="en-US" sz="1600" kern="100">
                          <a:effectLst/>
                        </a:rPr>
                        <a:t>DataField</a:t>
                      </a:r>
                      <a:r>
                        <a:rPr lang="zh-CN" sz="1600" kern="100">
                          <a:effectLst/>
                        </a:rPr>
                        <a:t>属性指定绑定的字段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0838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HyperLinkField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作为超链接显示字段值。其中，</a:t>
                      </a:r>
                      <a:r>
                        <a:rPr lang="en-US" sz="1600" kern="100">
                          <a:effectLst/>
                        </a:rPr>
                        <a:t>DataTextField</a:t>
                      </a:r>
                      <a:r>
                        <a:rPr lang="zh-CN" sz="1600" kern="100">
                          <a:effectLst/>
                        </a:rPr>
                        <a:t>属性表示显示文本；</a:t>
                      </a:r>
                      <a:r>
                        <a:rPr lang="en-US" sz="1600" kern="100">
                          <a:effectLst/>
                        </a:rPr>
                        <a:t>DataNavigateUrlFormatString</a:t>
                      </a:r>
                      <a:r>
                        <a:rPr lang="zh-CN" sz="1600" kern="100">
                          <a:effectLst/>
                        </a:rPr>
                        <a:t>属性表示对超链接的</a:t>
                      </a:r>
                      <a:r>
                        <a:rPr lang="en-US" sz="1600" kern="100">
                          <a:effectLst/>
                        </a:rPr>
                        <a:t>NavigateUrl</a:t>
                      </a:r>
                      <a:r>
                        <a:rPr lang="zh-CN" sz="1600" kern="100">
                          <a:effectLst/>
                        </a:rPr>
                        <a:t>属性格式设置，如</a:t>
                      </a:r>
                      <a:r>
                        <a:rPr lang="en-US" sz="1600" kern="100">
                          <a:effectLst/>
                        </a:rPr>
                        <a:t>page.aspx?id={0}</a:t>
                      </a:r>
                      <a:r>
                        <a:rPr lang="zh-CN" sz="1600" kern="100">
                          <a:effectLst/>
                        </a:rPr>
                        <a:t>；</a:t>
                      </a:r>
                      <a:r>
                        <a:rPr lang="en-US" sz="1600" kern="100">
                          <a:effectLst/>
                        </a:rPr>
                        <a:t>DataNavigateUrlFields</a:t>
                      </a:r>
                      <a:r>
                        <a:rPr lang="zh-CN" sz="1600" kern="100">
                          <a:effectLst/>
                        </a:rPr>
                        <a:t>属性表示绑定到超链接的</a:t>
                      </a:r>
                      <a:r>
                        <a:rPr lang="en-US" sz="1600" kern="100">
                          <a:effectLst/>
                        </a:rPr>
                        <a:t>NavigateUrl</a:t>
                      </a:r>
                      <a:r>
                        <a:rPr lang="zh-CN" sz="1600" kern="100">
                          <a:effectLst/>
                        </a:rPr>
                        <a:t>属性的字段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892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ImageField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作为图片的</a:t>
                      </a:r>
                      <a:r>
                        <a:rPr lang="en-US" sz="1600" kern="100">
                          <a:effectLst/>
                        </a:rPr>
                        <a:t>Src</a:t>
                      </a:r>
                      <a:r>
                        <a:rPr lang="zh-CN" sz="1600" kern="100">
                          <a:effectLst/>
                        </a:rPr>
                        <a:t>属性显示字段值。其中，</a:t>
                      </a:r>
                      <a:r>
                        <a:rPr lang="en-US" sz="1600" kern="100">
                          <a:effectLst/>
                        </a:rPr>
                        <a:t>DataImageUrlField</a:t>
                      </a:r>
                      <a:r>
                        <a:rPr lang="zh-CN" sz="1600" kern="100">
                          <a:effectLst/>
                        </a:rPr>
                        <a:t>属性指定显示图片</a:t>
                      </a:r>
                      <a:r>
                        <a:rPr lang="en-US" sz="1600" kern="100">
                          <a:effectLst/>
                        </a:rPr>
                        <a:t>URL</a:t>
                      </a:r>
                      <a:r>
                        <a:rPr lang="zh-CN" sz="1600" kern="100">
                          <a:effectLst/>
                        </a:rPr>
                        <a:t>绑定字段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18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CheckBoxField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作为复选框显示字段值，通常用于生成布尔值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608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ButtonField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作为命令按钮显示字段值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892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TemplateField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模板类型。用户自定义显示内容时使用，模板可以包括多种控件，并采用</a:t>
                      </a:r>
                      <a:r>
                        <a:rPr lang="en-US" sz="1600" kern="100" dirty="0" err="1">
                          <a:effectLst/>
                        </a:rPr>
                        <a:t>Eval</a:t>
                      </a:r>
                      <a:r>
                        <a:rPr lang="en-US" sz="1600" kern="100" dirty="0">
                          <a:effectLst/>
                        </a:rPr>
                        <a:t>()</a:t>
                      </a:r>
                      <a:r>
                        <a:rPr lang="zh-CN" sz="1600" kern="100" dirty="0">
                          <a:effectLst/>
                        </a:rPr>
                        <a:t>方法绑定到数据源中的字段列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980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5-6</a:t>
            </a:r>
            <a:r>
              <a:rPr lang="zh-CN" altLang="zh-CN" dirty="0"/>
              <a:t>】利用</a:t>
            </a:r>
            <a:r>
              <a:rPr lang="en-US" altLang="zh-CN" dirty="0" err="1"/>
              <a:t>GridView</a:t>
            </a:r>
            <a:r>
              <a:rPr lang="zh-CN" altLang="zh-CN" dirty="0"/>
              <a:t>控件绑定数据库中会员表</a:t>
            </a:r>
            <a:r>
              <a:rPr lang="en-US" altLang="zh-CN" dirty="0"/>
              <a:t>members</a:t>
            </a:r>
            <a:r>
              <a:rPr lang="zh-CN" altLang="zh-CN" dirty="0"/>
              <a:t>，显示用户名、性别、学历和注册日期。其中，性别显示为“男”或“女”，日期格式为短日期格式（如“</a:t>
            </a:r>
            <a:r>
              <a:rPr lang="en-US" altLang="zh-CN" dirty="0"/>
              <a:t>2012-3-6</a:t>
            </a:r>
            <a:r>
              <a:rPr lang="zh-CN" altLang="zh-CN" dirty="0"/>
              <a:t>”），效果如图</a:t>
            </a:r>
            <a:r>
              <a:rPr lang="en-US" altLang="zh-CN" dirty="0"/>
              <a:t>5-8</a:t>
            </a:r>
            <a:r>
              <a:rPr lang="zh-CN" altLang="zh-CN" dirty="0"/>
              <a:t>所示。（</a:t>
            </a:r>
            <a:r>
              <a:rPr lang="en-US" altLang="zh-CN" dirty="0"/>
              <a:t>Ex5-6.aspx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14" y="3503798"/>
            <a:ext cx="4798868" cy="299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769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en-US" altLang="zh-CN" dirty="0" err="1"/>
              <a:t>GridView</a:t>
            </a:r>
            <a:r>
              <a:rPr lang="zh-CN" altLang="zh-CN" dirty="0"/>
              <a:t>常用属性和事件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 </a:t>
            </a:r>
            <a:r>
              <a:rPr lang="en-US" altLang="zh-CN" dirty="0" err="1" smtClean="0"/>
              <a:t>GridView</a:t>
            </a:r>
            <a:r>
              <a:rPr lang="zh-CN" altLang="zh-CN" dirty="0"/>
              <a:t>控件支持大量属性，用户可以通过简单设置控件属性，从而达到简化编程的目的。</a:t>
            </a:r>
            <a:r>
              <a:rPr lang="en-US" altLang="zh-CN" dirty="0" err="1"/>
              <a:t>GridView</a:t>
            </a:r>
            <a:r>
              <a:rPr lang="zh-CN" altLang="zh-CN" dirty="0"/>
              <a:t>控件属性分别属于布局、行为、数据、样式和模板等类型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76353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3559227"/>
              </p:ext>
            </p:extLst>
          </p:nvPr>
        </p:nvGraphicFramePr>
        <p:xfrm>
          <a:off x="969818" y="997529"/>
          <a:ext cx="9199418" cy="56803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9030"/>
                <a:gridCol w="7270388"/>
              </a:tblGrid>
              <a:tr h="44512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属</a:t>
                      </a:r>
                      <a:r>
                        <a:rPr lang="en-US" sz="2000" kern="100">
                          <a:effectLst/>
                        </a:rPr>
                        <a:t>  </a:t>
                      </a:r>
                      <a:r>
                        <a:rPr lang="zh-CN" sz="2000" kern="100">
                          <a:effectLst/>
                        </a:rPr>
                        <a:t>性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说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明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059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AllowPaging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控件是否支持分页。相关属性还有</a:t>
                      </a:r>
                      <a:r>
                        <a:rPr lang="en-US" sz="1600" kern="100">
                          <a:effectLst/>
                        </a:rPr>
                        <a:t>DataKeyNames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DataKeys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PageSize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PageIndex</a:t>
                      </a:r>
                      <a:r>
                        <a:rPr lang="zh-CN" sz="1600" kern="100">
                          <a:effectLst/>
                        </a:rPr>
                        <a:t>属性和</a:t>
                      </a:r>
                      <a:r>
                        <a:rPr lang="en-US" sz="1600" kern="100">
                          <a:effectLst/>
                        </a:rPr>
                        <a:t>PageSittings</a:t>
                      </a:r>
                      <a:r>
                        <a:rPr lang="zh-CN" sz="1600" kern="100">
                          <a:effectLst/>
                        </a:rPr>
                        <a:t>属性组，以及</a:t>
                      </a:r>
                      <a:r>
                        <a:rPr lang="en-US" sz="1600" kern="100">
                          <a:effectLst/>
                        </a:rPr>
                        <a:t>PageIndexChanging</a:t>
                      </a:r>
                      <a:r>
                        <a:rPr lang="zh-CN" sz="1600" kern="100">
                          <a:effectLst/>
                        </a:rPr>
                        <a:t>事件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13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DataKeyNames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包含当前显示项的主关键字段的名称的数组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4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DataKeys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GridView </a:t>
                      </a:r>
                      <a:r>
                        <a:rPr lang="zh-CN" sz="1600" kern="100">
                          <a:effectLst/>
                        </a:rPr>
                        <a:t>控件中每一行的数据键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13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PageSize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用于指定每页显示的记录行数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13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PageIndex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基于</a:t>
                      </a:r>
                      <a:r>
                        <a:rPr lang="en-US" sz="1600" kern="100">
                          <a:effectLst/>
                        </a:rPr>
                        <a:t>0</a:t>
                      </a:r>
                      <a:r>
                        <a:rPr lang="zh-CN" sz="1600" kern="100">
                          <a:effectLst/>
                        </a:rPr>
                        <a:t>的索引，标识当前显示的数据页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13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PageSittings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用于设置分页格式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13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AllowSorting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控件是否支持排序。相关事件有</a:t>
                      </a:r>
                      <a:r>
                        <a:rPr lang="en-US" sz="1600" kern="100">
                          <a:effectLst/>
                        </a:rPr>
                        <a:t>Sorting</a:t>
                      </a:r>
                      <a:r>
                        <a:rPr lang="zh-CN" sz="1600" kern="100">
                          <a:effectLst/>
                        </a:rPr>
                        <a:t>和</a:t>
                      </a:r>
                      <a:r>
                        <a:rPr lang="en-US" sz="1600" kern="100">
                          <a:effectLst/>
                        </a:rPr>
                        <a:t>Sorted</a:t>
                      </a:r>
                      <a:r>
                        <a:rPr lang="zh-CN" sz="1600" kern="100">
                          <a:effectLst/>
                        </a:rPr>
                        <a:t>排序事件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8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DataSource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设置控件数据源。常见的有</a:t>
                      </a:r>
                      <a:r>
                        <a:rPr lang="en-US" sz="1600" kern="100">
                          <a:effectLst/>
                        </a:rPr>
                        <a:t>DataSet</a:t>
                      </a:r>
                      <a:r>
                        <a:rPr lang="zh-CN" sz="1600" kern="100">
                          <a:effectLst/>
                        </a:rPr>
                        <a:t>和</a:t>
                      </a:r>
                      <a:r>
                        <a:rPr lang="en-US" sz="1600" kern="100">
                          <a:effectLst/>
                        </a:rPr>
                        <a:t>DataTable</a:t>
                      </a:r>
                      <a:r>
                        <a:rPr lang="zh-CN" sz="1600" kern="100">
                          <a:effectLst/>
                        </a:rPr>
                        <a:t>对象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8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Caption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控件标题。相关属性有</a:t>
                      </a:r>
                      <a:r>
                        <a:rPr lang="en-US" sz="1600" kern="100">
                          <a:effectLst/>
                        </a:rPr>
                        <a:t>CaptionAlign</a:t>
                      </a:r>
                      <a:r>
                        <a:rPr lang="zh-CN" sz="1600" kern="100">
                          <a:effectLst/>
                        </a:rPr>
                        <a:t>标题对齐方式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059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GridLines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设置控件网格线样式。取值为</a:t>
                      </a:r>
                      <a:r>
                        <a:rPr lang="en-US" sz="1600" kern="100">
                          <a:effectLst/>
                        </a:rPr>
                        <a:t>None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Horizontal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Vertical</a:t>
                      </a:r>
                      <a:r>
                        <a:rPr lang="zh-CN" sz="1600" kern="100">
                          <a:effectLst/>
                        </a:rPr>
                        <a:t>和</a:t>
                      </a:r>
                      <a:r>
                        <a:rPr lang="en-US" sz="1600" kern="100">
                          <a:effectLst/>
                        </a:rPr>
                        <a:t>Both</a:t>
                      </a:r>
                      <a:r>
                        <a:rPr lang="zh-CN" sz="1600" kern="100">
                          <a:effectLst/>
                        </a:rPr>
                        <a:t>，分别显示无网格线、水平网格线、垂直网格线、水平和垂直网格线，默认为</a:t>
                      </a:r>
                      <a:r>
                        <a:rPr lang="en-US" sz="1600" kern="100">
                          <a:effectLst/>
                        </a:rPr>
                        <a:t>None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13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ShowHeader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控件是否显示标题。相关属性有</a:t>
                      </a:r>
                      <a:r>
                        <a:rPr lang="en-US" sz="1600" kern="100" dirty="0" err="1">
                          <a:effectLst/>
                        </a:rPr>
                        <a:t>HeaderStyle</a:t>
                      </a:r>
                      <a:r>
                        <a:rPr lang="zh-CN" sz="1600" kern="100" dirty="0">
                          <a:effectLst/>
                        </a:rPr>
                        <a:t>属性组，用于设置标题样式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171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zh-CN" dirty="0"/>
              <a:t>情景分析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</a:t>
            </a:r>
            <a:r>
              <a:rPr lang="zh-CN" altLang="zh-CN" dirty="0" smtClean="0"/>
              <a:t>企业</a:t>
            </a:r>
            <a:r>
              <a:rPr lang="zh-CN" altLang="zh-CN" dirty="0"/>
              <a:t>网站中的新闻动态、商品信息展示等内容，更新速度相当快，如果采用静态页面完成这部分工作，工作量之大令人难以相像。而利用数据库即时更新信息的动态网站，成为必然选择。如何将数据库信息显示到网站页面上，让用户能够即时了解最新动态，获得有价值信息。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在</a:t>
            </a:r>
            <a:r>
              <a:rPr lang="zh-CN" altLang="zh-CN" dirty="0"/>
              <a:t>企业网站的新闻动态栏目中，页面显示多条新闻标题，当新闻记录数量较多时，还可以进行分页显示，如图</a:t>
            </a:r>
            <a:r>
              <a:rPr lang="en-US" altLang="zh-CN" dirty="0"/>
              <a:t>5-1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r>
              <a:rPr lang="zh-CN" altLang="zh-CN" dirty="0"/>
              <a:t>用户单击某条新闻标题的链接时，显示新闻详细内容，如图</a:t>
            </a:r>
            <a:r>
              <a:rPr lang="en-US" altLang="zh-CN" dirty="0"/>
              <a:t>5-2</a:t>
            </a:r>
            <a:r>
              <a:rPr lang="zh-CN" altLang="zh-CN" dirty="0"/>
              <a:t>所示。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968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669721"/>
              </p:ext>
            </p:extLst>
          </p:nvPr>
        </p:nvGraphicFramePr>
        <p:xfrm>
          <a:off x="831269" y="1967348"/>
          <a:ext cx="8617531" cy="41847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059"/>
                <a:gridCol w="6087472"/>
              </a:tblGrid>
              <a:tr h="50511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事</a:t>
                      </a:r>
                      <a:r>
                        <a:rPr lang="en-US" sz="1200" kern="100">
                          <a:effectLst/>
                        </a:rPr>
                        <a:t>   </a:t>
                      </a:r>
                      <a:r>
                        <a:rPr lang="zh-CN" sz="1200" kern="100">
                          <a:effectLst/>
                        </a:rPr>
                        <a:t>件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说</a:t>
                      </a:r>
                      <a:r>
                        <a:rPr lang="en-US" sz="1200" kern="100">
                          <a:effectLst/>
                        </a:rPr>
                        <a:t>    </a:t>
                      </a:r>
                      <a:r>
                        <a:rPr lang="zh-CN" sz="1200" kern="100">
                          <a:effectLst/>
                        </a:rPr>
                        <a:t>明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11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PageIndexChanging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在</a:t>
                      </a:r>
                      <a:r>
                        <a:rPr lang="en-US" sz="2000" kern="100" dirty="0" err="1">
                          <a:effectLst/>
                        </a:rPr>
                        <a:t>GridView</a:t>
                      </a:r>
                      <a:r>
                        <a:rPr lang="zh-CN" sz="2000" kern="100" dirty="0">
                          <a:effectLst/>
                        </a:rPr>
                        <a:t>控件处理分页操作之前被触发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54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RowDataBound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在</a:t>
                      </a:r>
                      <a:r>
                        <a:rPr lang="en-US" sz="2000" kern="100" dirty="0" err="1">
                          <a:effectLst/>
                        </a:rPr>
                        <a:t>GridView</a:t>
                      </a:r>
                      <a:r>
                        <a:rPr lang="zh-CN" sz="2000" kern="100" dirty="0">
                          <a:effectLst/>
                        </a:rPr>
                        <a:t>控件创建行操作时被触发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11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Sorting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在</a:t>
                      </a:r>
                      <a:r>
                        <a:rPr lang="en-US" sz="2000" kern="100" dirty="0" err="1">
                          <a:effectLst/>
                        </a:rPr>
                        <a:t>GridView</a:t>
                      </a:r>
                      <a:r>
                        <a:rPr lang="zh-CN" sz="2000" kern="100" dirty="0">
                          <a:effectLst/>
                        </a:rPr>
                        <a:t>控件处理排序操作之前被触发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11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RowEditing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在</a:t>
                      </a:r>
                      <a:r>
                        <a:rPr lang="en-US" sz="2000" kern="100" dirty="0" err="1">
                          <a:effectLst/>
                        </a:rPr>
                        <a:t>GridView</a:t>
                      </a:r>
                      <a:r>
                        <a:rPr lang="zh-CN" sz="2000" kern="100" dirty="0">
                          <a:effectLst/>
                        </a:rPr>
                        <a:t>控件进行编辑模式之前被触发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54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RowDeleting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在</a:t>
                      </a:r>
                      <a:r>
                        <a:rPr lang="en-US" sz="2000" kern="100" dirty="0" err="1">
                          <a:effectLst/>
                        </a:rPr>
                        <a:t>GridView</a:t>
                      </a:r>
                      <a:r>
                        <a:rPr lang="zh-CN" sz="2000" kern="100" dirty="0">
                          <a:effectLst/>
                        </a:rPr>
                        <a:t>控件删除行操作之前被触发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54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RowPudating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对数据源执行</a:t>
                      </a:r>
                      <a:r>
                        <a:rPr lang="en-US" sz="2000" kern="100" dirty="0">
                          <a:effectLst/>
                        </a:rPr>
                        <a:t>Update</a:t>
                      </a:r>
                      <a:r>
                        <a:rPr lang="zh-CN" sz="2000" kern="100" dirty="0">
                          <a:effectLst/>
                        </a:rPr>
                        <a:t>命令之前被触发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18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SelectedIndexChanging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在</a:t>
                      </a:r>
                      <a:r>
                        <a:rPr lang="en-US" sz="2000" kern="100" dirty="0" err="1">
                          <a:effectLst/>
                        </a:rPr>
                        <a:t>GridView</a:t>
                      </a:r>
                      <a:r>
                        <a:rPr lang="zh-CN" sz="2000" kern="100" dirty="0">
                          <a:effectLst/>
                        </a:rPr>
                        <a:t>控件选择新记录行之前被触发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09319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5-7</a:t>
            </a:r>
            <a:r>
              <a:rPr lang="zh-CN" altLang="zh-CN" dirty="0"/>
              <a:t>】利用</a:t>
            </a:r>
            <a:r>
              <a:rPr lang="en-US" altLang="zh-CN" dirty="0" err="1"/>
              <a:t>GridView</a:t>
            </a:r>
            <a:r>
              <a:rPr lang="zh-CN" altLang="zh-CN" dirty="0"/>
              <a:t>控件绑定数据库中新闻表</a:t>
            </a:r>
            <a:r>
              <a:rPr lang="en-US" altLang="zh-CN" dirty="0"/>
              <a:t>news</a:t>
            </a:r>
            <a:r>
              <a:rPr lang="zh-CN" altLang="zh-CN" dirty="0"/>
              <a:t>，显示新闻标题。其中，新闻标题长度超过</a:t>
            </a:r>
            <a:r>
              <a:rPr lang="en-US" altLang="zh-CN" dirty="0"/>
              <a:t>15</a:t>
            </a:r>
            <a:r>
              <a:rPr lang="zh-CN" altLang="zh-CN" dirty="0"/>
              <a:t>个文字时，显示</a:t>
            </a:r>
            <a:r>
              <a:rPr lang="en-US" altLang="zh-CN" dirty="0"/>
              <a:t>13</a:t>
            </a:r>
            <a:r>
              <a:rPr lang="zh-CN" altLang="zh-CN" dirty="0"/>
              <a:t>个文字后面加“</a:t>
            </a:r>
            <a:r>
              <a:rPr lang="en-US" altLang="zh-CN" dirty="0"/>
              <a:t>…</a:t>
            </a:r>
            <a:r>
              <a:rPr lang="zh-CN" altLang="zh-CN" dirty="0"/>
              <a:t>”的形式，运行效果如图</a:t>
            </a:r>
            <a:r>
              <a:rPr lang="en-US" altLang="zh-CN" dirty="0"/>
              <a:t>5-9</a:t>
            </a:r>
            <a:r>
              <a:rPr lang="zh-CN" altLang="zh-CN" dirty="0"/>
              <a:t>所示。（</a:t>
            </a:r>
            <a:r>
              <a:rPr lang="en-US" altLang="zh-CN" dirty="0"/>
              <a:t>Ex5-7.aspx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32" y="3263612"/>
            <a:ext cx="5006686" cy="31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102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600" dirty="0"/>
              <a:t>&lt;</a:t>
            </a:r>
            <a:r>
              <a:rPr lang="en-US" altLang="zh-CN" sz="1600" dirty="0" err="1"/>
              <a:t>asp:GridView</a:t>
            </a:r>
            <a:r>
              <a:rPr lang="en-US" altLang="zh-CN" sz="1600" dirty="0"/>
              <a:t> ID="GridView1" </a:t>
            </a:r>
            <a:r>
              <a:rPr lang="en-US" altLang="zh-CN" sz="1600" dirty="0" err="1"/>
              <a:t>runat</a:t>
            </a:r>
            <a:r>
              <a:rPr lang="en-US" altLang="zh-CN" sz="1600" dirty="0"/>
              <a:t>="server" </a:t>
            </a:r>
            <a:r>
              <a:rPr lang="en-US" altLang="zh-CN" sz="1600" dirty="0" err="1"/>
              <a:t>AutoGenerateColumns</a:t>
            </a:r>
            <a:r>
              <a:rPr lang="en-US" altLang="zh-CN" sz="1600" dirty="0"/>
              <a:t>="False" </a:t>
            </a:r>
            <a:r>
              <a:rPr lang="en-US" altLang="zh-CN" sz="1600" dirty="0" err="1" smtClean="0"/>
              <a:t>onrowdatabound</a:t>
            </a:r>
            <a:r>
              <a:rPr lang="en-US" altLang="zh-CN" sz="1600" dirty="0" smtClean="0"/>
              <a:t> ="</a:t>
            </a:r>
            <a:r>
              <a:rPr lang="en-US" altLang="zh-CN" sz="1600" dirty="0"/>
              <a:t>GridView1_RowDataBound</a:t>
            </a:r>
            <a:r>
              <a:rPr lang="en-US" altLang="zh-CN" sz="1600" dirty="0" smtClean="0"/>
              <a:t>"&gt;</a:t>
            </a:r>
          </a:p>
          <a:p>
            <a:pPr latinLnBrk="1"/>
            <a:r>
              <a:rPr lang="en-US" altLang="zh-CN" sz="1600" dirty="0"/>
              <a:t>protected void GridView1_RowDataBound(object sender, </a:t>
            </a:r>
            <a:r>
              <a:rPr lang="en-US" altLang="zh-CN" sz="1600" dirty="0" err="1"/>
              <a:t>GridViewRowEventArgs</a:t>
            </a:r>
            <a:r>
              <a:rPr lang="en-US" altLang="zh-CN" sz="1600" dirty="0"/>
              <a:t> e)</a:t>
            </a:r>
            <a:endParaRPr lang="zh-CN" altLang="zh-CN" sz="1600" dirty="0"/>
          </a:p>
          <a:p>
            <a:pPr latinLnBrk="1"/>
            <a:r>
              <a:rPr lang="en-US" altLang="zh-CN" sz="1600" dirty="0"/>
              <a:t>{</a:t>
            </a:r>
            <a:endParaRPr lang="zh-CN" altLang="zh-CN" sz="1600" dirty="0"/>
          </a:p>
          <a:p>
            <a:pPr lvl="1" latinLnBrk="1"/>
            <a:r>
              <a:rPr lang="en-US" altLang="zh-CN" dirty="0"/>
              <a:t>  if (</a:t>
            </a:r>
            <a:r>
              <a:rPr lang="en-US" altLang="zh-CN" dirty="0" err="1"/>
              <a:t>e.Row.RowType</a:t>
            </a:r>
            <a:r>
              <a:rPr lang="en-US" altLang="zh-CN" dirty="0"/>
              <a:t> == </a:t>
            </a:r>
            <a:r>
              <a:rPr lang="en-US" altLang="zh-CN" dirty="0" err="1"/>
              <a:t>DataControlRowType.DataRow</a:t>
            </a:r>
            <a:r>
              <a:rPr lang="en-US" altLang="zh-CN" dirty="0"/>
              <a:t>)</a:t>
            </a:r>
            <a:endParaRPr lang="zh-CN" altLang="zh-CN" dirty="0"/>
          </a:p>
          <a:p>
            <a:pPr lvl="1" latinLnBrk="1"/>
            <a:r>
              <a:rPr lang="en-US" altLang="zh-CN" dirty="0"/>
              <a:t>  {</a:t>
            </a:r>
            <a:endParaRPr lang="zh-CN" altLang="zh-CN" dirty="0"/>
          </a:p>
          <a:p>
            <a:pPr lvl="2" latinLnBrk="1"/>
            <a:r>
              <a:rPr lang="en-US" altLang="zh-CN" sz="1600" dirty="0"/>
              <a:t>    if (</a:t>
            </a:r>
            <a:r>
              <a:rPr lang="en-US" altLang="zh-CN" sz="1600" dirty="0" err="1"/>
              <a:t>e.Row.Cells</a:t>
            </a:r>
            <a:r>
              <a:rPr lang="en-US" altLang="zh-CN" sz="1600" dirty="0"/>
              <a:t>[0].</a:t>
            </a:r>
            <a:r>
              <a:rPr lang="en-US" altLang="zh-CN" sz="1600" dirty="0" err="1"/>
              <a:t>Text.Length</a:t>
            </a:r>
            <a:r>
              <a:rPr lang="en-US" altLang="zh-CN" sz="1600" dirty="0"/>
              <a:t> &gt;= 15)</a:t>
            </a:r>
            <a:endParaRPr lang="zh-CN" altLang="zh-CN" sz="1600" dirty="0"/>
          </a:p>
          <a:p>
            <a:pPr lvl="2" latinLnBrk="1"/>
            <a:r>
              <a:rPr lang="en-US" altLang="zh-CN" sz="1600" dirty="0"/>
              <a:t>    </a:t>
            </a:r>
            <a:r>
              <a:rPr lang="en-US" altLang="zh-CN" sz="1600" dirty="0" smtClean="0"/>
              <a:t>{      </a:t>
            </a:r>
            <a:r>
              <a:rPr lang="en-US" altLang="zh-CN" sz="1600" dirty="0" err="1"/>
              <a:t>e.Row.Cells</a:t>
            </a:r>
            <a:r>
              <a:rPr lang="en-US" altLang="zh-CN" sz="1600" dirty="0"/>
              <a:t>[0].Text = </a:t>
            </a:r>
            <a:r>
              <a:rPr lang="en-US" altLang="zh-CN" sz="1600" dirty="0" err="1"/>
              <a:t>e.Row.Cells</a:t>
            </a:r>
            <a:r>
              <a:rPr lang="en-US" altLang="zh-CN" sz="1600" dirty="0"/>
              <a:t>[0].</a:t>
            </a:r>
            <a:r>
              <a:rPr lang="en-US" altLang="zh-CN" sz="1600" dirty="0" err="1"/>
              <a:t>Text.Substring</a:t>
            </a:r>
            <a:r>
              <a:rPr lang="en-US" altLang="zh-CN" sz="1600" dirty="0"/>
              <a:t>(0, 13) + </a:t>
            </a:r>
            <a:r>
              <a:rPr lang="en-US" altLang="zh-CN" sz="1600" dirty="0" smtClean="0"/>
              <a:t>"...";    </a:t>
            </a:r>
            <a:r>
              <a:rPr lang="en-US" altLang="zh-CN" sz="1600" dirty="0"/>
              <a:t>}</a:t>
            </a:r>
            <a:endParaRPr lang="zh-CN" altLang="zh-CN" sz="1600" dirty="0"/>
          </a:p>
          <a:p>
            <a:pPr lvl="1" latinLnBrk="1"/>
            <a:r>
              <a:rPr lang="en-US" altLang="zh-CN" dirty="0"/>
              <a:t>  }</a:t>
            </a:r>
            <a:endParaRPr lang="zh-CN" altLang="zh-CN" dirty="0"/>
          </a:p>
          <a:p>
            <a:pPr latinLnBrk="1"/>
            <a:r>
              <a:rPr lang="en-US" altLang="zh-CN" sz="1600" dirty="0"/>
              <a:t>}</a:t>
            </a:r>
            <a:endParaRPr lang="zh-CN" altLang="zh-CN" sz="1600" dirty="0"/>
          </a:p>
          <a:p>
            <a:endParaRPr lang="en-US" altLang="zh-CN" sz="1600" dirty="0" smtClean="0"/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219171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网站新闻页面</a:t>
            </a:r>
            <a:r>
              <a:rPr lang="zh-CN" altLang="zh-CN" b="1" dirty="0" smtClean="0"/>
              <a:t>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  <a:r>
              <a:rPr lang="zh-CN" altLang="zh-CN" dirty="0" smtClean="0"/>
              <a:t>企业</a:t>
            </a:r>
            <a:r>
              <a:rPr lang="zh-CN" altLang="zh-CN" dirty="0"/>
              <a:t>网站是企业对外宣传的窗口，企业动态新闻往往是企业网站的必备栏目。本节通过网站新闻页面，以及新闻详细内容显示网页的设计案例，详细介绍数据绑定相关操作。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1788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zh-CN" dirty="0"/>
              <a:t>新闻整体显示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      </a:t>
            </a:r>
            <a:r>
              <a:rPr lang="zh-CN" altLang="zh-CN" dirty="0" smtClean="0"/>
              <a:t>通过</a:t>
            </a:r>
            <a:r>
              <a:rPr lang="zh-CN" altLang="zh-CN" dirty="0"/>
              <a:t>使用</a:t>
            </a:r>
            <a:r>
              <a:rPr lang="en-US" altLang="zh-CN" dirty="0" err="1"/>
              <a:t>GridView</a:t>
            </a:r>
            <a:r>
              <a:rPr lang="zh-CN" altLang="zh-CN" dirty="0"/>
              <a:t>控件绑定后台数据库新闻表</a:t>
            </a:r>
            <a:r>
              <a:rPr lang="en-US" altLang="zh-CN" dirty="0"/>
              <a:t>news</a:t>
            </a:r>
            <a:r>
              <a:rPr lang="zh-CN" altLang="zh-CN" dirty="0"/>
              <a:t>。其中，新闻记录按新闻发布时间降序排列；新闻列表最左侧增加一列“</a:t>
            </a:r>
            <a:r>
              <a:rPr lang="en-US" altLang="zh-CN" dirty="0"/>
              <a:t>*</a:t>
            </a:r>
            <a:r>
              <a:rPr lang="zh-CN" altLang="zh-CN" dirty="0"/>
              <a:t>”号；新闻标题以超链接形式显示，并绑定到新闻详细页面</a:t>
            </a:r>
            <a:r>
              <a:rPr lang="en-US" altLang="zh-CN" dirty="0"/>
              <a:t>newsdetail.aspx</a:t>
            </a:r>
            <a:r>
              <a:rPr lang="zh-CN" altLang="zh-CN" dirty="0"/>
              <a:t>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）新建一个</a:t>
            </a:r>
            <a:r>
              <a:rPr lang="en-US" altLang="zh-CN" dirty="0"/>
              <a:t>news.aspx</a:t>
            </a:r>
            <a:r>
              <a:rPr lang="zh-CN" altLang="zh-CN" dirty="0"/>
              <a:t>页面，修改页面标题</a:t>
            </a:r>
            <a:r>
              <a:rPr lang="en-US" altLang="zh-CN" dirty="0"/>
              <a:t>title</a:t>
            </a:r>
            <a:r>
              <a:rPr lang="zh-CN" altLang="zh-CN" dirty="0"/>
              <a:t>节为“企业网站新闻”。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）在页面添加</a:t>
            </a:r>
            <a:r>
              <a:rPr lang="en-US" altLang="zh-CN" dirty="0" err="1"/>
              <a:t>GridView</a:t>
            </a:r>
            <a:r>
              <a:rPr lang="zh-CN" altLang="zh-CN" dirty="0"/>
              <a:t>控件，设置</a:t>
            </a:r>
            <a:r>
              <a:rPr lang="en-US" altLang="zh-CN" dirty="0"/>
              <a:t>ID</a:t>
            </a:r>
            <a:r>
              <a:rPr lang="zh-CN" altLang="zh-CN" dirty="0"/>
              <a:t>属性为</a:t>
            </a:r>
            <a:r>
              <a:rPr lang="en-US" altLang="zh-CN" dirty="0" err="1"/>
              <a:t>gdvnews</a:t>
            </a:r>
            <a:r>
              <a:rPr lang="zh-CN" altLang="zh-CN" dirty="0"/>
              <a:t>。选择</a:t>
            </a:r>
            <a:r>
              <a:rPr lang="en-US" altLang="zh-CN" dirty="0" err="1"/>
              <a:t>GridView</a:t>
            </a:r>
            <a:r>
              <a:rPr lang="zh-CN" altLang="zh-CN" dirty="0"/>
              <a:t>控件，单击右上方功能扩展按钮，选择“</a:t>
            </a:r>
            <a:r>
              <a:rPr lang="en-US" altLang="zh-CN" dirty="0" err="1"/>
              <a:t>GridView</a:t>
            </a:r>
            <a:r>
              <a:rPr lang="zh-CN" altLang="zh-CN" dirty="0"/>
              <a:t>任务”中的“编辑列</a:t>
            </a:r>
            <a:r>
              <a:rPr lang="en-US" altLang="zh-CN" dirty="0"/>
              <a:t>…</a:t>
            </a:r>
            <a:r>
              <a:rPr lang="zh-CN" altLang="zh-CN" dirty="0"/>
              <a:t>”命令，打开“字段”对话框窗口。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）依次添加</a:t>
            </a:r>
            <a:r>
              <a:rPr lang="en-US" altLang="zh-CN" dirty="0" err="1"/>
              <a:t>TemplateField</a:t>
            </a:r>
            <a:r>
              <a:rPr lang="zh-CN" altLang="zh-CN" dirty="0"/>
              <a:t>、</a:t>
            </a:r>
            <a:r>
              <a:rPr lang="en-US" altLang="zh-CN" dirty="0" err="1"/>
              <a:t>HyperLinkField</a:t>
            </a:r>
            <a:r>
              <a:rPr lang="zh-CN" altLang="zh-CN" dirty="0"/>
              <a:t>和</a:t>
            </a:r>
            <a:r>
              <a:rPr lang="en-US" altLang="zh-CN" dirty="0" err="1"/>
              <a:t>BoundField</a:t>
            </a:r>
            <a:r>
              <a:rPr lang="zh-CN" altLang="zh-CN" dirty="0"/>
              <a:t>类型字段，如图</a:t>
            </a:r>
            <a:r>
              <a:rPr lang="en-US" altLang="zh-CN" dirty="0"/>
              <a:t>5-10</a:t>
            </a:r>
            <a:r>
              <a:rPr lang="zh-CN" altLang="zh-CN" dirty="0"/>
              <a:t>所示。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</a:t>
            </a:r>
            <a:r>
              <a:rPr lang="en-US" altLang="zh-CN" dirty="0" err="1"/>
              <a:t>BoundField</a:t>
            </a:r>
            <a:r>
              <a:rPr lang="zh-CN" altLang="zh-CN" dirty="0"/>
              <a:t>字段的</a:t>
            </a:r>
            <a:r>
              <a:rPr lang="en-US" altLang="zh-CN" dirty="0" err="1"/>
              <a:t>HeaderText</a:t>
            </a:r>
            <a:r>
              <a:rPr lang="zh-CN" altLang="zh-CN" dirty="0"/>
              <a:t>、</a:t>
            </a:r>
            <a:r>
              <a:rPr lang="en-US" altLang="zh-CN" dirty="0" err="1"/>
              <a:t>DataField</a:t>
            </a:r>
            <a:r>
              <a:rPr lang="zh-CN" altLang="zh-CN" dirty="0"/>
              <a:t>和</a:t>
            </a:r>
            <a:r>
              <a:rPr lang="en-US" altLang="zh-CN" dirty="0" err="1"/>
              <a:t>DataFormatString</a:t>
            </a:r>
            <a:r>
              <a:rPr lang="zh-CN" altLang="zh-CN" dirty="0"/>
              <a:t>属性值，依次为“发布日期”、“</a:t>
            </a:r>
            <a:r>
              <a:rPr lang="en-US" altLang="zh-CN" dirty="0" err="1"/>
              <a:t>ndate</a:t>
            </a:r>
            <a:r>
              <a:rPr lang="zh-CN" altLang="zh-CN" dirty="0"/>
              <a:t>”和“</a:t>
            </a:r>
            <a:r>
              <a:rPr lang="en-US" altLang="zh-CN" dirty="0"/>
              <a:t>{0:yy-MM-dd}</a:t>
            </a:r>
            <a:r>
              <a:rPr lang="zh-CN" altLang="zh-CN" dirty="0"/>
              <a:t>”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835750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）设置</a:t>
            </a:r>
            <a:r>
              <a:rPr lang="en-US" altLang="zh-CN" dirty="0" err="1"/>
              <a:t>HyperLinkField</a:t>
            </a:r>
            <a:r>
              <a:rPr lang="zh-CN" altLang="zh-CN" dirty="0"/>
              <a:t>字段的</a:t>
            </a:r>
            <a:r>
              <a:rPr lang="en-US" altLang="zh-CN" dirty="0" err="1"/>
              <a:t>HeaderText</a:t>
            </a:r>
            <a:r>
              <a:rPr lang="zh-CN" altLang="zh-CN" dirty="0"/>
              <a:t>、</a:t>
            </a:r>
            <a:r>
              <a:rPr lang="en-US" altLang="zh-CN" dirty="0" err="1"/>
              <a:t>DataTextField</a:t>
            </a:r>
            <a:r>
              <a:rPr lang="zh-CN" altLang="zh-CN" dirty="0"/>
              <a:t>、</a:t>
            </a:r>
            <a:r>
              <a:rPr lang="en-US" altLang="zh-CN" dirty="0" err="1"/>
              <a:t>DataNavigateUrlFormatString</a:t>
            </a:r>
            <a:r>
              <a:rPr lang="zh-CN" altLang="zh-CN" dirty="0"/>
              <a:t>和</a:t>
            </a:r>
            <a:r>
              <a:rPr lang="en-US" altLang="zh-CN" dirty="0" err="1"/>
              <a:t>DataNavigateUrlFields</a:t>
            </a:r>
            <a:r>
              <a:rPr lang="zh-CN" altLang="zh-CN" dirty="0"/>
              <a:t>属性值，依次为“标题”、“</a:t>
            </a:r>
            <a:r>
              <a:rPr lang="en-US" altLang="zh-CN" dirty="0" err="1"/>
              <a:t>ntitle</a:t>
            </a:r>
            <a:r>
              <a:rPr lang="zh-CN" altLang="zh-CN" dirty="0"/>
              <a:t>”、“</a:t>
            </a:r>
            <a:r>
              <a:rPr lang="en-US" altLang="zh-CN" dirty="0" err="1"/>
              <a:t>newdetail.aspx?nid</a:t>
            </a:r>
            <a:r>
              <a:rPr lang="en-US" altLang="zh-CN" dirty="0"/>
              <a:t>={0}</a:t>
            </a:r>
            <a:r>
              <a:rPr lang="zh-CN" altLang="zh-CN" dirty="0"/>
              <a:t>”和“</a:t>
            </a:r>
            <a:r>
              <a:rPr lang="en-US" altLang="zh-CN" dirty="0" err="1"/>
              <a:t>nid</a:t>
            </a:r>
            <a:r>
              <a:rPr lang="zh-CN" altLang="zh-CN" dirty="0"/>
              <a:t>”。单击“确定”按钮，关闭“字段”对话框。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）执行“</a:t>
            </a:r>
            <a:r>
              <a:rPr lang="en-US" altLang="zh-CN" dirty="0" err="1"/>
              <a:t>GridView</a:t>
            </a:r>
            <a:r>
              <a:rPr lang="zh-CN" altLang="zh-CN" dirty="0"/>
              <a:t>任务”中的“编辑模板”命令，选择“模板编辑模式”窗口中的“显示”下拉项中的“</a:t>
            </a:r>
            <a:r>
              <a:rPr lang="en-US" altLang="zh-CN" dirty="0" err="1"/>
              <a:t>ItemTemplate</a:t>
            </a:r>
            <a:r>
              <a:rPr lang="zh-CN" altLang="zh-CN" dirty="0"/>
              <a:t>”。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）在左侧的</a:t>
            </a:r>
            <a:r>
              <a:rPr lang="en-US" altLang="zh-CN" dirty="0" err="1"/>
              <a:t>ItemTemplate</a:t>
            </a:r>
            <a:r>
              <a:rPr lang="zh-CN" altLang="zh-CN" dirty="0"/>
              <a:t>窗口中添加</a:t>
            </a:r>
            <a:r>
              <a:rPr lang="en-US" altLang="zh-CN" dirty="0"/>
              <a:t>Label</a:t>
            </a:r>
            <a:r>
              <a:rPr lang="zh-CN" altLang="zh-CN" dirty="0"/>
              <a:t>控件，设置</a:t>
            </a:r>
            <a:r>
              <a:rPr lang="en-US" altLang="zh-CN" dirty="0"/>
              <a:t>Text</a:t>
            </a:r>
            <a:r>
              <a:rPr lang="zh-CN" altLang="zh-CN" dirty="0"/>
              <a:t>和</a:t>
            </a:r>
            <a:r>
              <a:rPr lang="en-US" altLang="zh-CN" dirty="0" err="1"/>
              <a:t>ForeColor</a:t>
            </a:r>
            <a:r>
              <a:rPr lang="zh-CN" altLang="zh-CN" dirty="0"/>
              <a:t>属性，分别为“</a:t>
            </a:r>
            <a:r>
              <a:rPr lang="en-US" altLang="zh-CN" dirty="0"/>
              <a:t>*</a:t>
            </a:r>
            <a:r>
              <a:rPr lang="zh-CN" altLang="zh-CN" dirty="0"/>
              <a:t>”和“</a:t>
            </a:r>
            <a:r>
              <a:rPr lang="en-US" altLang="zh-CN" dirty="0"/>
              <a:t>#FF3300</a:t>
            </a:r>
            <a:r>
              <a:rPr lang="zh-CN" altLang="zh-CN" dirty="0"/>
              <a:t>”。单击“结束模板编辑”命令，完成</a:t>
            </a:r>
            <a:r>
              <a:rPr lang="en-US" altLang="zh-CN" dirty="0" err="1"/>
              <a:t>GridView</a:t>
            </a:r>
            <a:r>
              <a:rPr lang="zh-CN" altLang="zh-CN" dirty="0"/>
              <a:t>控件编辑。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）双击页面空白处，进入</a:t>
            </a:r>
            <a:r>
              <a:rPr lang="en-US" altLang="zh-CN" dirty="0" err="1"/>
              <a:t>news.aspx.cs</a:t>
            </a:r>
            <a:r>
              <a:rPr lang="en-US" altLang="zh-CN" dirty="0"/>
              <a:t> </a:t>
            </a:r>
            <a:r>
              <a:rPr lang="zh-CN" altLang="zh-CN" dirty="0"/>
              <a:t>文件中的</a:t>
            </a:r>
            <a:r>
              <a:rPr lang="en-US" altLang="zh-CN" dirty="0" err="1"/>
              <a:t>page_load</a:t>
            </a:r>
            <a:r>
              <a:rPr lang="zh-CN" altLang="zh-CN" dirty="0"/>
              <a:t>事件。在命名空间处输入“</a:t>
            </a:r>
            <a:r>
              <a:rPr lang="en-US" altLang="zh-CN" dirty="0"/>
              <a:t>using </a:t>
            </a:r>
            <a:r>
              <a:rPr lang="en-US" altLang="zh-CN" dirty="0" err="1"/>
              <a:t>System.Data.OleDb</a:t>
            </a:r>
            <a:r>
              <a:rPr lang="en-US" altLang="zh-CN" dirty="0"/>
              <a:t>;</a:t>
            </a:r>
            <a:r>
              <a:rPr lang="zh-CN" altLang="zh-CN" dirty="0"/>
              <a:t>”，在</a:t>
            </a:r>
            <a:r>
              <a:rPr lang="en-US" altLang="zh-CN" dirty="0" err="1"/>
              <a:t>page_load</a:t>
            </a:r>
            <a:r>
              <a:rPr lang="zh-CN" altLang="zh-CN" dirty="0"/>
              <a:t>事件中输入如下命令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81417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oda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("select * from news", </a:t>
            </a:r>
            <a:r>
              <a:rPr lang="en-US" altLang="zh-CN" dirty="0" err="1"/>
              <a:t>oconn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oda.Fill</a:t>
            </a:r>
            <a:r>
              <a:rPr lang="en-US" altLang="zh-CN" dirty="0"/>
              <a:t>(ds);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gdvnews.DataSource</a:t>
            </a:r>
            <a:r>
              <a:rPr lang="en-US" altLang="zh-CN" dirty="0"/>
              <a:t> = ds;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gdvnews.DataBind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429298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）保存，运行程序，效果如图</a:t>
            </a:r>
            <a:r>
              <a:rPr lang="en-US" altLang="zh-CN" dirty="0"/>
              <a:t>5-11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459" y="2681721"/>
            <a:ext cx="5851813" cy="365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042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zh-CN" dirty="0"/>
              <a:t>新闻标题省略显示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10</a:t>
            </a:r>
            <a:r>
              <a:rPr lang="zh-CN" altLang="zh-CN" dirty="0"/>
              <a:t>）选择</a:t>
            </a:r>
            <a:r>
              <a:rPr lang="en-US" altLang="zh-CN" dirty="0" err="1"/>
              <a:t>GridView</a:t>
            </a:r>
            <a:r>
              <a:rPr lang="zh-CN" altLang="zh-CN" dirty="0"/>
              <a:t>控件</a:t>
            </a:r>
            <a:r>
              <a:rPr lang="en-US" altLang="zh-CN" dirty="0" err="1"/>
              <a:t>gdvnews</a:t>
            </a:r>
            <a:r>
              <a:rPr lang="zh-CN" altLang="zh-CN" dirty="0"/>
              <a:t>，单击右上方功能扩展按钮，选择“</a:t>
            </a:r>
            <a:r>
              <a:rPr lang="en-US" altLang="zh-CN" dirty="0" err="1"/>
              <a:t>GridView</a:t>
            </a:r>
            <a:r>
              <a:rPr lang="zh-CN" altLang="zh-CN" dirty="0"/>
              <a:t>任务”中的“编辑列</a:t>
            </a:r>
            <a:r>
              <a:rPr lang="en-US" altLang="zh-CN" dirty="0"/>
              <a:t>…</a:t>
            </a:r>
            <a:r>
              <a:rPr lang="zh-CN" altLang="zh-CN" dirty="0"/>
              <a:t>”命令。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11</a:t>
            </a:r>
            <a:r>
              <a:rPr lang="zh-CN" altLang="zh-CN" dirty="0"/>
              <a:t>）在“字段”对话框中选择</a:t>
            </a:r>
            <a:r>
              <a:rPr lang="en-US" altLang="zh-CN" dirty="0" err="1"/>
              <a:t>HyperLink</a:t>
            </a:r>
            <a:r>
              <a:rPr lang="zh-CN" altLang="zh-CN" dirty="0"/>
              <a:t>类型绑定字段“标题”，单击对话框右下方“将此字段转换为</a:t>
            </a:r>
            <a:r>
              <a:rPr lang="en-US" altLang="zh-CN" dirty="0" err="1"/>
              <a:t>TemplateField</a:t>
            </a:r>
            <a:r>
              <a:rPr lang="zh-CN" altLang="zh-CN" dirty="0"/>
              <a:t>”命令。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12</a:t>
            </a:r>
            <a:r>
              <a:rPr lang="zh-CN" altLang="zh-CN" dirty="0"/>
              <a:t>）单击“确定”按钮，关闭对话框。用户查看文件的源代码会发现，数据绑定列转换为模板列之前的代码</a:t>
            </a:r>
            <a:r>
              <a:rPr lang="en-US" altLang="zh-CN" dirty="0"/>
              <a:t>&lt;</a:t>
            </a:r>
            <a:r>
              <a:rPr lang="en-US" altLang="zh-CN" dirty="0" err="1"/>
              <a:t>asp:HyperLinkField</a:t>
            </a:r>
            <a:r>
              <a:rPr lang="en-US" altLang="zh-CN" dirty="0"/>
              <a:t> </a:t>
            </a:r>
            <a:r>
              <a:rPr lang="en-US" altLang="zh-CN" dirty="0" err="1"/>
              <a:t>DataNavigateUrlFields</a:t>
            </a:r>
            <a:r>
              <a:rPr lang="en-US" altLang="zh-CN" dirty="0"/>
              <a:t>="</a:t>
            </a:r>
            <a:r>
              <a:rPr lang="en-US" altLang="zh-CN" dirty="0" err="1"/>
              <a:t>nid</a:t>
            </a:r>
            <a:r>
              <a:rPr lang="en-US" altLang="zh-CN" dirty="0"/>
              <a:t>" </a:t>
            </a:r>
            <a:r>
              <a:rPr lang="en-US" altLang="zh-CN" dirty="0" err="1"/>
              <a:t>DataNavigateUrlFormatString</a:t>
            </a:r>
            <a:r>
              <a:rPr lang="en-US" altLang="zh-CN" dirty="0"/>
              <a:t>="</a:t>
            </a:r>
            <a:r>
              <a:rPr lang="en-US" altLang="zh-CN" dirty="0" err="1"/>
              <a:t>newdetail.aspx?nid</a:t>
            </a:r>
            <a:r>
              <a:rPr lang="en-US" altLang="zh-CN" dirty="0"/>
              <a:t>={0}" </a:t>
            </a:r>
            <a:r>
              <a:rPr lang="en-US" altLang="zh-CN" dirty="0" err="1"/>
              <a:t>DataTextField</a:t>
            </a:r>
            <a:r>
              <a:rPr lang="en-US" altLang="zh-CN" dirty="0"/>
              <a:t>="</a:t>
            </a:r>
            <a:r>
              <a:rPr lang="en-US" altLang="zh-CN" dirty="0" err="1"/>
              <a:t>ntitle</a:t>
            </a:r>
            <a:r>
              <a:rPr lang="en-US" altLang="zh-CN" dirty="0"/>
              <a:t>" </a:t>
            </a:r>
            <a:r>
              <a:rPr lang="en-US" altLang="zh-CN" dirty="0" err="1"/>
              <a:t>HeaderText</a:t>
            </a:r>
            <a:r>
              <a:rPr lang="en-US" altLang="zh-CN" dirty="0"/>
              <a:t>="</a:t>
            </a:r>
            <a:r>
              <a:rPr lang="zh-CN" altLang="zh-CN" dirty="0"/>
              <a:t>标题</a:t>
            </a:r>
            <a:r>
              <a:rPr lang="en-US" altLang="zh-CN" dirty="0"/>
              <a:t>" /&gt;</a:t>
            </a:r>
            <a:r>
              <a:rPr lang="zh-CN" altLang="zh-CN" dirty="0"/>
              <a:t>，在转换后变成如下代码：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1538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&lt;</a:t>
            </a:r>
            <a:r>
              <a:rPr lang="en-US" altLang="zh-CN" dirty="0" err="1"/>
              <a:t>asp:TemplateField</a:t>
            </a:r>
            <a:r>
              <a:rPr lang="en-US" altLang="zh-CN" dirty="0"/>
              <a:t> </a:t>
            </a:r>
            <a:r>
              <a:rPr lang="en-US" altLang="zh-CN" dirty="0" err="1"/>
              <a:t>HeaderText</a:t>
            </a:r>
            <a:r>
              <a:rPr lang="en-US" altLang="zh-CN" dirty="0"/>
              <a:t>="</a:t>
            </a:r>
            <a:r>
              <a:rPr lang="zh-CN" altLang="zh-CN" dirty="0"/>
              <a:t>标题</a:t>
            </a:r>
            <a:r>
              <a:rPr lang="en-US" altLang="zh-CN" dirty="0"/>
              <a:t>"&gt;</a:t>
            </a:r>
            <a:endParaRPr lang="zh-CN" altLang="zh-CN" dirty="0"/>
          </a:p>
          <a:p>
            <a:pPr latinLnBrk="1"/>
            <a:r>
              <a:rPr lang="en-US" altLang="zh-CN" dirty="0"/>
              <a:t>&lt;</a:t>
            </a:r>
            <a:r>
              <a:rPr lang="en-US" altLang="zh-CN" dirty="0" err="1"/>
              <a:t>ItemTemplate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&lt;</a:t>
            </a:r>
            <a:r>
              <a:rPr lang="en-US" altLang="zh-CN" dirty="0" err="1"/>
              <a:t>asp:HyperLink</a:t>
            </a:r>
            <a:r>
              <a:rPr lang="en-US" altLang="zh-CN" dirty="0"/>
              <a:t> ID="HyperLink1"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r>
              <a:rPr lang="en-US" altLang="zh-CN" dirty="0" err="1"/>
              <a:t>NavigateUrl</a:t>
            </a:r>
            <a:r>
              <a:rPr lang="en-US" altLang="zh-CN" dirty="0"/>
              <a:t>='&lt;%# </a:t>
            </a:r>
            <a:r>
              <a:rPr lang="en-US" altLang="zh-CN" dirty="0" err="1"/>
              <a:t>Eval</a:t>
            </a:r>
            <a:r>
              <a:rPr lang="en-US" altLang="zh-CN" dirty="0"/>
              <a:t>("</a:t>
            </a:r>
            <a:r>
              <a:rPr lang="en-US" altLang="zh-CN" dirty="0" err="1"/>
              <a:t>nid</a:t>
            </a:r>
            <a:r>
              <a:rPr lang="en-US" altLang="zh-CN" dirty="0"/>
              <a:t>", "</a:t>
            </a:r>
            <a:r>
              <a:rPr lang="en-US" altLang="zh-CN" dirty="0" err="1"/>
              <a:t>newdetail.aspx?nid</a:t>
            </a:r>
            <a:r>
              <a:rPr lang="en-US" altLang="zh-CN" dirty="0"/>
              <a:t>={0}") %&gt;' Text='&lt;%# </a:t>
            </a:r>
            <a:r>
              <a:rPr lang="en-US" altLang="zh-CN" dirty="0" err="1"/>
              <a:t>Eval</a:t>
            </a:r>
            <a:r>
              <a:rPr lang="en-US" altLang="zh-CN" dirty="0"/>
              <a:t>("</a:t>
            </a:r>
            <a:r>
              <a:rPr lang="en-US" altLang="zh-CN" dirty="0" err="1"/>
              <a:t>ntitle</a:t>
            </a:r>
            <a:r>
              <a:rPr lang="en-US" altLang="zh-CN" dirty="0"/>
              <a:t>") %&gt;'&gt;&lt;/</a:t>
            </a:r>
            <a:r>
              <a:rPr lang="en-US" altLang="zh-CN" dirty="0" err="1"/>
              <a:t>asp:HyperLink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&lt;/</a:t>
            </a:r>
            <a:r>
              <a:rPr lang="en-US" altLang="zh-CN" dirty="0" err="1"/>
              <a:t>ItemTemplate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&lt;/</a:t>
            </a:r>
            <a:r>
              <a:rPr lang="en-US" altLang="zh-CN" dirty="0" err="1"/>
              <a:t>asp:TemplateField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13</a:t>
            </a:r>
            <a:r>
              <a:rPr lang="zh-CN" altLang="zh-CN" dirty="0"/>
              <a:t>）选择</a:t>
            </a:r>
            <a:r>
              <a:rPr lang="en-US" altLang="zh-CN" dirty="0" err="1"/>
              <a:t>GridView</a:t>
            </a:r>
            <a:r>
              <a:rPr lang="zh-CN" altLang="zh-CN" dirty="0"/>
              <a:t>控件</a:t>
            </a:r>
            <a:r>
              <a:rPr lang="en-US" altLang="zh-CN" dirty="0" err="1"/>
              <a:t>gdvnews</a:t>
            </a:r>
            <a:r>
              <a:rPr lang="zh-CN" altLang="zh-CN" dirty="0"/>
              <a:t>，双击事件属性中的“</a:t>
            </a:r>
            <a:r>
              <a:rPr lang="en-US" altLang="zh-CN" dirty="0" err="1"/>
              <a:t>RowDataBound</a:t>
            </a:r>
            <a:r>
              <a:rPr lang="zh-CN" altLang="zh-CN" dirty="0"/>
              <a:t>”属性，进入控件</a:t>
            </a:r>
            <a:r>
              <a:rPr lang="en-US" altLang="zh-CN" dirty="0" err="1"/>
              <a:t>RowDataBound</a:t>
            </a:r>
            <a:r>
              <a:rPr lang="zh-CN" altLang="zh-CN" dirty="0"/>
              <a:t>事件编辑区，输入以下代码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57572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50" y="1740272"/>
            <a:ext cx="4143992" cy="47386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026" y="1740272"/>
            <a:ext cx="4181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50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if (</a:t>
            </a:r>
            <a:r>
              <a:rPr lang="en-US" altLang="zh-CN" dirty="0" err="1"/>
              <a:t>e.Row.RowType</a:t>
            </a:r>
            <a:r>
              <a:rPr lang="en-US" altLang="zh-CN" dirty="0"/>
              <a:t> == </a:t>
            </a:r>
            <a:r>
              <a:rPr lang="en-US" altLang="zh-CN" dirty="0" err="1"/>
              <a:t>DataControlRowType.DataRow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HyperLink</a:t>
            </a:r>
            <a:r>
              <a:rPr lang="en-US" altLang="zh-CN" dirty="0"/>
              <a:t> </a:t>
            </a:r>
            <a:r>
              <a:rPr lang="en-US" altLang="zh-CN" dirty="0" err="1"/>
              <a:t>hpnews</a:t>
            </a:r>
            <a:r>
              <a:rPr lang="en-US" altLang="zh-CN" dirty="0"/>
              <a:t> = (</a:t>
            </a:r>
            <a:r>
              <a:rPr lang="en-US" altLang="zh-CN" dirty="0" err="1"/>
              <a:t>HyperLink</a:t>
            </a:r>
            <a:r>
              <a:rPr lang="en-US" altLang="zh-CN" dirty="0"/>
              <a:t>)</a:t>
            </a:r>
            <a:r>
              <a:rPr lang="en-US" altLang="zh-CN" dirty="0" err="1"/>
              <a:t>e.Row.FindControl</a:t>
            </a:r>
            <a:r>
              <a:rPr lang="en-US" altLang="zh-CN" dirty="0"/>
              <a:t>("HyperLink1");</a:t>
            </a:r>
            <a:endParaRPr lang="zh-CN" altLang="zh-CN" dirty="0"/>
          </a:p>
          <a:p>
            <a:pPr latinLnBrk="1"/>
            <a:r>
              <a:rPr lang="en-US" altLang="zh-CN" dirty="0"/>
              <a:t>  if (</a:t>
            </a:r>
            <a:r>
              <a:rPr lang="en-US" altLang="zh-CN" dirty="0" err="1"/>
              <a:t>hpnews.Text.Length</a:t>
            </a:r>
            <a:r>
              <a:rPr lang="en-US" altLang="zh-CN" dirty="0"/>
              <a:t> &gt;= 15)</a:t>
            </a:r>
            <a:endParaRPr lang="zh-CN" altLang="zh-CN" dirty="0"/>
          </a:p>
          <a:p>
            <a:pPr latinLnBrk="1"/>
            <a:r>
              <a:rPr lang="en-US" altLang="zh-CN" dirty="0"/>
              <a:t>  {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hpnews.Text</a:t>
            </a:r>
            <a:r>
              <a:rPr lang="en-US" altLang="zh-CN" dirty="0"/>
              <a:t> = </a:t>
            </a:r>
            <a:r>
              <a:rPr lang="en-US" altLang="zh-CN" dirty="0" err="1"/>
              <a:t>hpnews.Text.Substring</a:t>
            </a:r>
            <a:r>
              <a:rPr lang="en-US" altLang="zh-CN" dirty="0"/>
              <a:t>(0, 13) + "...";</a:t>
            </a:r>
            <a:endParaRPr lang="zh-CN" altLang="zh-CN" dirty="0"/>
          </a:p>
          <a:p>
            <a:pPr latinLnBrk="1"/>
            <a:r>
              <a:rPr lang="en-US" altLang="zh-CN" dirty="0"/>
              <a:t>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53095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14</a:t>
            </a:r>
            <a:r>
              <a:rPr lang="zh-CN" altLang="zh-CN" dirty="0"/>
              <a:t>）保存，运行程序，效果如图</a:t>
            </a:r>
            <a:r>
              <a:rPr lang="en-US" altLang="zh-CN" dirty="0"/>
              <a:t>5-12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295" y="2785628"/>
            <a:ext cx="5727909" cy="357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192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lang="zh-CN" altLang="zh-CN" dirty="0"/>
              <a:t>新闻整体分页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15</a:t>
            </a:r>
            <a:r>
              <a:rPr lang="zh-CN" altLang="zh-CN" dirty="0"/>
              <a:t>）选择</a:t>
            </a:r>
            <a:r>
              <a:rPr lang="en-US" altLang="zh-CN" dirty="0" err="1"/>
              <a:t>GridView</a:t>
            </a:r>
            <a:r>
              <a:rPr lang="zh-CN" altLang="zh-CN" dirty="0"/>
              <a:t>控件</a:t>
            </a:r>
            <a:r>
              <a:rPr lang="en-US" altLang="zh-CN" dirty="0" err="1"/>
              <a:t>gdvnews</a:t>
            </a:r>
            <a:r>
              <a:rPr lang="zh-CN" altLang="zh-CN" dirty="0"/>
              <a:t>，设置控件的</a:t>
            </a:r>
            <a:r>
              <a:rPr lang="en-US" altLang="zh-CN" dirty="0" err="1"/>
              <a:t>AllowPaging</a:t>
            </a:r>
            <a:r>
              <a:rPr lang="zh-CN" altLang="zh-CN" dirty="0"/>
              <a:t>属性为</a:t>
            </a:r>
            <a:r>
              <a:rPr lang="en-US" altLang="zh-CN" dirty="0"/>
              <a:t>True</a:t>
            </a:r>
            <a:r>
              <a:rPr lang="zh-CN" altLang="zh-CN" dirty="0"/>
              <a:t>（即允许显示分页）；</a:t>
            </a:r>
            <a:r>
              <a:rPr lang="en-US" altLang="zh-CN" dirty="0" err="1"/>
              <a:t>PageSize</a:t>
            </a:r>
            <a:r>
              <a:rPr lang="zh-CN" altLang="zh-CN" dirty="0"/>
              <a:t>属性为</a:t>
            </a:r>
            <a:r>
              <a:rPr lang="en-US" altLang="zh-CN" dirty="0"/>
              <a:t>6</a:t>
            </a:r>
            <a:r>
              <a:rPr lang="zh-CN" altLang="zh-CN" dirty="0"/>
              <a:t>（即每页显示</a:t>
            </a:r>
            <a:r>
              <a:rPr lang="en-US" altLang="zh-CN" dirty="0"/>
              <a:t>6</a:t>
            </a:r>
            <a:r>
              <a:rPr lang="zh-CN" altLang="zh-CN" dirty="0"/>
              <a:t>条记录），以及</a:t>
            </a:r>
            <a:r>
              <a:rPr lang="en-US" altLang="zh-CN" dirty="0" err="1"/>
              <a:t>PagerStyle</a:t>
            </a:r>
            <a:r>
              <a:rPr lang="zh-CN" altLang="zh-CN" dirty="0"/>
              <a:t>属性组中</a:t>
            </a:r>
            <a:r>
              <a:rPr lang="en-US" altLang="zh-CN" dirty="0" err="1"/>
              <a:t>HorizontalAlign</a:t>
            </a:r>
            <a:r>
              <a:rPr lang="zh-CN" altLang="zh-CN" dirty="0"/>
              <a:t>属性为</a:t>
            </a:r>
            <a:r>
              <a:rPr lang="en-US" altLang="zh-CN" dirty="0"/>
              <a:t>Center</a:t>
            </a:r>
            <a:r>
              <a:rPr lang="zh-CN" altLang="zh-CN" dirty="0"/>
              <a:t>（即实现分页居中对齐）。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16</a:t>
            </a:r>
            <a:r>
              <a:rPr lang="zh-CN" altLang="zh-CN" dirty="0"/>
              <a:t>）双击</a:t>
            </a:r>
            <a:r>
              <a:rPr lang="en-US" altLang="zh-CN" dirty="0" err="1"/>
              <a:t>GridView</a:t>
            </a:r>
            <a:r>
              <a:rPr lang="zh-CN" altLang="zh-CN" dirty="0"/>
              <a:t>控件</a:t>
            </a:r>
            <a:r>
              <a:rPr lang="en-US" altLang="zh-CN" dirty="0" err="1"/>
              <a:t>gdvnews</a:t>
            </a:r>
            <a:r>
              <a:rPr lang="zh-CN" altLang="zh-CN" dirty="0"/>
              <a:t>事件属性中的“</a:t>
            </a:r>
            <a:r>
              <a:rPr lang="en-US" altLang="zh-CN" dirty="0" err="1"/>
              <a:t>PageIndexChanging</a:t>
            </a:r>
            <a:r>
              <a:rPr lang="zh-CN" altLang="zh-CN" dirty="0"/>
              <a:t>”属性，进入控件</a:t>
            </a:r>
            <a:r>
              <a:rPr lang="en-US" altLang="zh-CN" dirty="0" err="1"/>
              <a:t>PageIndexChanging</a:t>
            </a:r>
            <a:r>
              <a:rPr lang="zh-CN" altLang="zh-CN" dirty="0"/>
              <a:t>事件编辑区，输入以下代码：</a:t>
            </a:r>
          </a:p>
          <a:p>
            <a:pPr latinLnBrk="1"/>
            <a:r>
              <a:rPr lang="en-US" altLang="zh-CN" dirty="0" err="1"/>
              <a:t>gdvnews.PageIndex</a:t>
            </a:r>
            <a:r>
              <a:rPr lang="en-US" altLang="zh-CN" dirty="0"/>
              <a:t> = </a:t>
            </a:r>
            <a:r>
              <a:rPr lang="en-US" altLang="zh-CN" dirty="0" err="1"/>
              <a:t>e.NewPageIndex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 err="1"/>
              <a:t>gdvnews.DataBind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17</a:t>
            </a:r>
            <a:r>
              <a:rPr lang="zh-CN" altLang="zh-CN" dirty="0"/>
              <a:t>）保存，运行程序，效果如图</a:t>
            </a:r>
            <a:r>
              <a:rPr lang="en-US" altLang="zh-CN" dirty="0"/>
              <a:t>5-1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03609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095" y="1731241"/>
            <a:ext cx="4143992" cy="4738688"/>
          </a:xfrm>
        </p:spPr>
      </p:pic>
    </p:spTree>
    <p:extLst>
      <p:ext uri="{BB962C8B-B14F-4D97-AF65-F5344CB8AC3E}">
        <p14:creationId xmlns:p14="http://schemas.microsoft.com/office/powerpoint/2010/main" val="12699625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 </a:t>
            </a:r>
            <a:r>
              <a:rPr lang="zh-CN" altLang="zh-CN" dirty="0"/>
              <a:t>新闻详细页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18</a:t>
            </a:r>
            <a:r>
              <a:rPr lang="zh-CN" altLang="zh-CN" dirty="0"/>
              <a:t>）新建一个</a:t>
            </a:r>
            <a:r>
              <a:rPr lang="en-US" altLang="zh-CN" dirty="0"/>
              <a:t>newdetail.aspx</a:t>
            </a:r>
            <a:r>
              <a:rPr lang="zh-CN" altLang="zh-CN" dirty="0"/>
              <a:t>页面，修改页面标题</a:t>
            </a:r>
            <a:r>
              <a:rPr lang="en-US" altLang="zh-CN" dirty="0"/>
              <a:t>title</a:t>
            </a:r>
            <a:r>
              <a:rPr lang="zh-CN" altLang="zh-CN" dirty="0"/>
              <a:t>节为“新闻详细页”。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19</a:t>
            </a:r>
            <a:r>
              <a:rPr lang="zh-CN" altLang="zh-CN" dirty="0"/>
              <a:t>）在页面内添加一个</a:t>
            </a:r>
            <a:r>
              <a:rPr lang="en-US" altLang="zh-CN" dirty="0"/>
              <a:t>3</a:t>
            </a:r>
            <a:r>
              <a:rPr lang="zh-CN" altLang="zh-CN" dirty="0"/>
              <a:t>行</a:t>
            </a:r>
            <a:r>
              <a:rPr lang="en-US" altLang="zh-CN" dirty="0"/>
              <a:t>1</a:t>
            </a:r>
            <a:r>
              <a:rPr lang="zh-CN" altLang="zh-CN" dirty="0"/>
              <a:t>列的表格控件</a:t>
            </a:r>
            <a:r>
              <a:rPr lang="en-US" altLang="zh-CN" dirty="0"/>
              <a:t>Table</a:t>
            </a:r>
            <a:r>
              <a:rPr lang="zh-CN" altLang="zh-CN" dirty="0"/>
              <a:t>，设置表格宽度为</a:t>
            </a:r>
            <a:r>
              <a:rPr lang="en-US" altLang="zh-CN" dirty="0"/>
              <a:t>500px</a:t>
            </a:r>
            <a:r>
              <a:rPr lang="zh-CN" altLang="zh-CN" dirty="0"/>
              <a:t>。并设置第</a:t>
            </a:r>
            <a:r>
              <a:rPr lang="en-US" altLang="zh-CN" dirty="0"/>
              <a:t>1</a:t>
            </a:r>
            <a:r>
              <a:rPr lang="zh-CN" altLang="zh-CN" dirty="0"/>
              <a:t>和第</a:t>
            </a:r>
            <a:r>
              <a:rPr lang="en-US" altLang="zh-CN" dirty="0"/>
              <a:t>3</a:t>
            </a:r>
            <a:r>
              <a:rPr lang="zh-CN" altLang="zh-CN" dirty="0"/>
              <a:t>个单元格水平对齐方式为居中对齐。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20</a:t>
            </a:r>
            <a:r>
              <a:rPr lang="zh-CN" altLang="zh-CN" dirty="0"/>
              <a:t>）在第一个单元格中添加</a:t>
            </a:r>
            <a:r>
              <a:rPr lang="en-US" altLang="zh-CN" dirty="0"/>
              <a:t>Label</a:t>
            </a:r>
            <a:r>
              <a:rPr lang="zh-CN" altLang="zh-CN" dirty="0"/>
              <a:t>控件，设置</a:t>
            </a:r>
            <a:r>
              <a:rPr lang="en-US" altLang="zh-CN" dirty="0"/>
              <a:t>ID</a:t>
            </a:r>
            <a:r>
              <a:rPr lang="zh-CN" altLang="zh-CN" dirty="0"/>
              <a:t>属性为</a:t>
            </a:r>
            <a:r>
              <a:rPr lang="en-US" altLang="zh-CN" dirty="0" err="1"/>
              <a:t>lbltitle</a:t>
            </a:r>
            <a:r>
              <a:rPr lang="zh-CN" altLang="zh-CN" dirty="0"/>
              <a:t>，</a:t>
            </a:r>
            <a:r>
              <a:rPr lang="en-US" altLang="zh-CN" dirty="0"/>
              <a:t>Font-Bold</a:t>
            </a:r>
            <a:r>
              <a:rPr lang="zh-CN" altLang="zh-CN" dirty="0"/>
              <a:t>属性为</a:t>
            </a:r>
            <a:r>
              <a:rPr lang="en-US" altLang="zh-CN" dirty="0"/>
              <a:t>True</a:t>
            </a:r>
            <a:r>
              <a:rPr lang="zh-CN" altLang="zh-CN" dirty="0"/>
              <a:t>（即加粗显示），</a:t>
            </a:r>
            <a:r>
              <a:rPr lang="en-US" altLang="zh-CN" dirty="0" err="1"/>
              <a:t>ForeColor</a:t>
            </a:r>
            <a:r>
              <a:rPr lang="zh-CN" altLang="zh-CN" dirty="0"/>
              <a:t>属性为</a:t>
            </a:r>
            <a:r>
              <a:rPr lang="en-US" altLang="zh-CN" dirty="0"/>
              <a:t>Red</a:t>
            </a:r>
            <a:r>
              <a:rPr lang="zh-CN" altLang="zh-CN" dirty="0"/>
              <a:t>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21</a:t>
            </a:r>
            <a:r>
              <a:rPr lang="zh-CN" altLang="zh-CN" dirty="0"/>
              <a:t>）在第二个单元格添加</a:t>
            </a:r>
            <a:r>
              <a:rPr lang="en-US" altLang="zh-CN" dirty="0"/>
              <a:t>Label</a:t>
            </a:r>
            <a:r>
              <a:rPr lang="zh-CN" altLang="zh-CN" dirty="0"/>
              <a:t>控件，设置</a:t>
            </a:r>
            <a:r>
              <a:rPr lang="en-US" altLang="zh-CN" dirty="0"/>
              <a:t>ID</a:t>
            </a:r>
            <a:r>
              <a:rPr lang="zh-CN" altLang="zh-CN" dirty="0"/>
              <a:t>属性为</a:t>
            </a:r>
            <a:r>
              <a:rPr lang="en-US" altLang="zh-CN" dirty="0" err="1"/>
              <a:t>lblcontent</a:t>
            </a:r>
            <a:r>
              <a:rPr lang="zh-CN" altLang="zh-CN" dirty="0"/>
              <a:t>；再添加一个</a:t>
            </a:r>
            <a:r>
              <a:rPr lang="en-US" altLang="zh-CN" dirty="0"/>
              <a:t>Image</a:t>
            </a:r>
            <a:r>
              <a:rPr lang="zh-CN" altLang="zh-CN" dirty="0"/>
              <a:t>控件，设置</a:t>
            </a:r>
            <a:r>
              <a:rPr lang="en-US" altLang="zh-CN" dirty="0"/>
              <a:t>ID</a:t>
            </a:r>
            <a:r>
              <a:rPr lang="zh-CN" altLang="zh-CN" dirty="0"/>
              <a:t>属性为</a:t>
            </a:r>
            <a:r>
              <a:rPr lang="en-US" altLang="zh-CN" dirty="0" err="1"/>
              <a:t>mewpic</a:t>
            </a:r>
            <a:r>
              <a:rPr lang="zh-CN" altLang="zh-CN" dirty="0"/>
              <a:t>，</a:t>
            </a:r>
            <a:r>
              <a:rPr lang="en-US" altLang="zh-CN" dirty="0"/>
              <a:t>Visible</a:t>
            </a:r>
            <a:r>
              <a:rPr lang="zh-CN" altLang="zh-CN" dirty="0"/>
              <a:t>属性为</a:t>
            </a:r>
            <a:r>
              <a:rPr lang="en-US" altLang="zh-CN" dirty="0"/>
              <a:t>False</a:t>
            </a:r>
            <a:r>
              <a:rPr lang="zh-CN" altLang="zh-CN" dirty="0"/>
              <a:t>（即不可见）。</a:t>
            </a:r>
          </a:p>
          <a:p>
            <a:pPr latinLnBrk="1"/>
            <a:r>
              <a:rPr lang="zh-CN" altLang="zh-CN" dirty="0"/>
              <a:t>（</a:t>
            </a:r>
            <a:r>
              <a:rPr lang="en-US" altLang="zh-CN" dirty="0"/>
              <a:t>22</a:t>
            </a:r>
            <a:r>
              <a:rPr lang="zh-CN" altLang="zh-CN" dirty="0"/>
              <a:t>）在第三个单元格中添加</a:t>
            </a:r>
            <a:r>
              <a:rPr lang="en-US" altLang="zh-CN" dirty="0"/>
              <a:t>Button</a:t>
            </a:r>
            <a:r>
              <a:rPr lang="zh-CN" altLang="zh-CN" dirty="0"/>
              <a:t>控件，设置</a:t>
            </a:r>
            <a:r>
              <a:rPr lang="en-US" altLang="zh-CN" dirty="0"/>
              <a:t>Text</a:t>
            </a:r>
            <a:r>
              <a:rPr lang="zh-CN" altLang="zh-CN" dirty="0"/>
              <a:t>属性为“返回”。双击进入</a:t>
            </a:r>
            <a:r>
              <a:rPr lang="en-US" altLang="zh-CN" dirty="0" err="1"/>
              <a:t>newdetail.aspx.cs</a:t>
            </a:r>
            <a:r>
              <a:rPr lang="zh-CN" altLang="zh-CN" dirty="0"/>
              <a:t>文件的</a:t>
            </a:r>
            <a:r>
              <a:rPr lang="en-US" altLang="zh-CN" dirty="0"/>
              <a:t>Button1_Click</a:t>
            </a:r>
            <a:r>
              <a:rPr lang="zh-CN" altLang="zh-CN" dirty="0"/>
              <a:t>事件编辑区，输入</a:t>
            </a:r>
            <a:r>
              <a:rPr lang="en-US" altLang="zh-CN" dirty="0" err="1"/>
              <a:t>Response.Redirect</a:t>
            </a:r>
            <a:r>
              <a:rPr lang="en-US" altLang="zh-CN" dirty="0"/>
              <a:t>("news.aspx");</a:t>
            </a:r>
            <a:r>
              <a:rPr lang="zh-CN" altLang="zh-CN" dirty="0"/>
              <a:t>实现单击返回新闻页面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991034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23</a:t>
            </a:r>
            <a:r>
              <a:rPr lang="zh-CN" altLang="zh-CN" dirty="0"/>
              <a:t>）</a:t>
            </a:r>
            <a:r>
              <a:rPr lang="en-US" altLang="zh-CN" dirty="0" err="1"/>
              <a:t>newdetail.aspx.cs</a:t>
            </a:r>
            <a:r>
              <a:rPr lang="zh-CN" altLang="zh-CN" dirty="0"/>
              <a:t>文件的</a:t>
            </a:r>
            <a:r>
              <a:rPr lang="en-US" altLang="zh-CN" dirty="0" err="1"/>
              <a:t>Page_Load</a:t>
            </a:r>
            <a:r>
              <a:rPr lang="zh-CN" altLang="zh-CN" dirty="0"/>
              <a:t>事件输入数据绑定代码和数据库命名空间引用。</a:t>
            </a:r>
            <a:r>
              <a:rPr lang="en-US" altLang="zh-CN" dirty="0" err="1"/>
              <a:t>newdetail.aspx.cs</a:t>
            </a:r>
            <a:r>
              <a:rPr lang="zh-CN" altLang="zh-CN" dirty="0"/>
              <a:t>文件主要代码内容如下：</a:t>
            </a:r>
          </a:p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Int32 </a:t>
            </a:r>
            <a:r>
              <a:rPr lang="en-US" altLang="zh-CN" dirty="0" err="1"/>
              <a:t>newid</a:t>
            </a:r>
            <a:r>
              <a:rPr lang="en-US" altLang="zh-CN" dirty="0"/>
              <a:t> = Convert.ToInt32(</a:t>
            </a:r>
            <a:r>
              <a:rPr lang="en-US" altLang="zh-CN" dirty="0" err="1"/>
              <a:t>Request.QueryString</a:t>
            </a:r>
            <a:r>
              <a:rPr lang="en-US" altLang="zh-CN" dirty="0"/>
              <a:t>["</a:t>
            </a:r>
            <a:r>
              <a:rPr lang="en-US" altLang="zh-CN" dirty="0" err="1"/>
              <a:t>nid</a:t>
            </a:r>
            <a:r>
              <a:rPr lang="en-US" altLang="zh-CN" dirty="0"/>
              <a:t>"]);</a:t>
            </a:r>
            <a:endParaRPr lang="zh-CN" altLang="zh-CN" dirty="0"/>
          </a:p>
          <a:p>
            <a:pPr latinLnBrk="1"/>
            <a:r>
              <a:rPr lang="en-US" altLang="zh-CN" dirty="0"/>
              <a:t>  string sql0 = "select * from news where </a:t>
            </a:r>
            <a:r>
              <a:rPr lang="en-US" altLang="zh-CN" dirty="0" err="1"/>
              <a:t>nid</a:t>
            </a:r>
            <a:r>
              <a:rPr lang="en-US" altLang="zh-CN" dirty="0"/>
              <a:t>=" + </a:t>
            </a:r>
            <a:r>
              <a:rPr lang="en-US" altLang="zh-CN" dirty="0" err="1"/>
              <a:t>newid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string </a:t>
            </a:r>
            <a:r>
              <a:rPr lang="en-US" altLang="zh-CN" dirty="0" err="1"/>
              <a:t>acon</a:t>
            </a:r>
            <a:r>
              <a:rPr lang="en-US" altLang="zh-CN" dirty="0"/>
              <a:t> = </a:t>
            </a:r>
            <a:r>
              <a:rPr lang="en-US" altLang="zh-CN" dirty="0" err="1"/>
              <a:t>System.Configuration.ConfigurationManager.AppSettings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strcon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OleDbConnection</a:t>
            </a:r>
            <a:r>
              <a:rPr lang="en-US" altLang="zh-CN" dirty="0"/>
              <a:t> </a:t>
            </a:r>
            <a:r>
              <a:rPr lang="en-US" altLang="zh-CN" dirty="0" err="1"/>
              <a:t>oconn</a:t>
            </a:r>
            <a:r>
              <a:rPr lang="en-US" altLang="zh-CN" dirty="0"/>
              <a:t> =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acon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oda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(sql0, </a:t>
            </a:r>
            <a:r>
              <a:rPr lang="en-US" altLang="zh-CN" dirty="0" err="1"/>
              <a:t>oconn</a:t>
            </a:r>
            <a:r>
              <a:rPr lang="en-US" altLang="zh-CN" dirty="0"/>
              <a:t>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 smtClean="0"/>
              <a:t>();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728542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atinLnBrk="1"/>
            <a:r>
              <a:rPr lang="en-US" altLang="zh-CN" dirty="0"/>
              <a:t> </a:t>
            </a:r>
            <a:r>
              <a:rPr lang="en-US" altLang="zh-CN" dirty="0" err="1"/>
              <a:t>oda.Fill</a:t>
            </a:r>
            <a:r>
              <a:rPr lang="en-US" altLang="zh-CN" dirty="0"/>
              <a:t>(ds);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DataRow</a:t>
            </a:r>
            <a:r>
              <a:rPr lang="en-US" altLang="zh-CN" dirty="0"/>
              <a:t> </a:t>
            </a:r>
            <a:r>
              <a:rPr lang="en-US" altLang="zh-CN" dirty="0" err="1"/>
              <a:t>dr</a:t>
            </a:r>
            <a:r>
              <a:rPr lang="en-US" altLang="zh-CN" dirty="0"/>
              <a:t> = </a:t>
            </a:r>
            <a:r>
              <a:rPr lang="en-US" altLang="zh-CN" dirty="0" err="1"/>
              <a:t>ds.Tables</a:t>
            </a:r>
            <a:r>
              <a:rPr lang="en-US" altLang="zh-CN" dirty="0"/>
              <a:t>[0].Rows[0];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lbltitle.Text</a:t>
            </a:r>
            <a:r>
              <a:rPr lang="en-US" altLang="zh-CN" dirty="0"/>
              <a:t> = </a:t>
            </a:r>
            <a:r>
              <a:rPr lang="en-US" altLang="zh-CN" dirty="0" err="1"/>
              <a:t>dr</a:t>
            </a:r>
            <a:r>
              <a:rPr lang="en-US" altLang="zh-CN" dirty="0"/>
              <a:t>["</a:t>
            </a:r>
            <a:r>
              <a:rPr lang="en-US" altLang="zh-CN" dirty="0" err="1"/>
              <a:t>ntitle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lblcontent.Text</a:t>
            </a:r>
            <a:r>
              <a:rPr lang="en-US" altLang="zh-CN" dirty="0"/>
              <a:t> = </a:t>
            </a:r>
            <a:r>
              <a:rPr lang="en-US" altLang="zh-CN" dirty="0" err="1"/>
              <a:t>dr</a:t>
            </a:r>
            <a:r>
              <a:rPr lang="en-US" altLang="zh-CN" dirty="0"/>
              <a:t>["</a:t>
            </a:r>
            <a:r>
              <a:rPr lang="en-US" altLang="zh-CN" dirty="0" err="1"/>
              <a:t>ncontent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if (</a:t>
            </a:r>
            <a:r>
              <a:rPr lang="en-US" altLang="zh-CN" dirty="0" err="1"/>
              <a:t>dr</a:t>
            </a:r>
            <a:r>
              <a:rPr lang="en-US" altLang="zh-CN" dirty="0"/>
              <a:t>["</a:t>
            </a:r>
            <a:r>
              <a:rPr lang="en-US" altLang="zh-CN" dirty="0" err="1"/>
              <a:t>npic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 != "")</a:t>
            </a:r>
            <a:endParaRPr lang="zh-CN" altLang="zh-CN" dirty="0"/>
          </a:p>
          <a:p>
            <a:pPr latinLnBrk="1"/>
            <a:r>
              <a:rPr lang="en-US" altLang="zh-CN" dirty="0"/>
              <a:t>  {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imgpic.ImageUrl</a:t>
            </a:r>
            <a:r>
              <a:rPr lang="en-US" altLang="zh-CN" dirty="0"/>
              <a:t> = </a:t>
            </a:r>
            <a:r>
              <a:rPr lang="en-US" altLang="zh-CN" dirty="0" err="1"/>
              <a:t>dr</a:t>
            </a:r>
            <a:r>
              <a:rPr lang="en-US" altLang="zh-CN" dirty="0"/>
              <a:t>["</a:t>
            </a:r>
            <a:r>
              <a:rPr lang="en-US" altLang="zh-CN" dirty="0" err="1"/>
              <a:t>npic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imgpic.Visible</a:t>
            </a:r>
            <a:r>
              <a:rPr lang="en-US" altLang="zh-CN" dirty="0"/>
              <a:t> = true;</a:t>
            </a:r>
            <a:endParaRPr lang="zh-CN" altLang="zh-CN" dirty="0"/>
          </a:p>
          <a:p>
            <a:pPr latinLnBrk="1"/>
            <a:r>
              <a:rPr lang="en-US" altLang="zh-CN" dirty="0"/>
              <a:t>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611125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</a:t>
            </a:r>
            <a:r>
              <a:rPr lang="en-US" altLang="zh-CN" dirty="0" err="1"/>
              <a:t>Response.Redirect</a:t>
            </a:r>
            <a:r>
              <a:rPr lang="en-US" altLang="zh-CN" dirty="0"/>
              <a:t>("news.aspx");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28" y="2574785"/>
            <a:ext cx="3891827" cy="44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70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zh-CN" dirty="0"/>
              <a:t>数据绑定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 smtClean="0"/>
              <a:t>      </a:t>
            </a:r>
            <a:r>
              <a:rPr lang="zh-CN" altLang="zh-CN" dirty="0" smtClean="0"/>
              <a:t>数据</a:t>
            </a:r>
            <a:r>
              <a:rPr lang="zh-CN" altLang="zh-CN" dirty="0"/>
              <a:t>绑定是使页面上控件的属性与数据库中的数据产生对应关系，实现页面与数据库的交互。即当控件与数据库中数据绑定后，当数据库中数据发生变化时，控件中的结果值也会发生相应的变化。通过数据绑定可以把控件的属性绑定到数据库表（如</a:t>
            </a:r>
            <a:r>
              <a:rPr lang="en-US" altLang="zh-CN" dirty="0"/>
              <a:t>Access</a:t>
            </a:r>
            <a:r>
              <a:rPr lang="zh-CN" altLang="zh-CN" dirty="0"/>
              <a:t>数据库表），也可以把控件属性绑定到表达式、属性和方法调用的返回值等，语法结构为：</a:t>
            </a:r>
            <a:r>
              <a:rPr lang="en-US" altLang="zh-CN" dirty="0"/>
              <a:t>&lt;%#</a:t>
            </a:r>
            <a:r>
              <a:rPr lang="zh-CN" altLang="zh-CN" dirty="0"/>
              <a:t>绑定数据源</a:t>
            </a:r>
            <a:r>
              <a:rPr lang="en-US" altLang="zh-CN" dirty="0"/>
              <a:t>%&gt;</a:t>
            </a:r>
            <a:r>
              <a:rPr lang="zh-CN" altLang="zh-CN" dirty="0"/>
              <a:t>。</a:t>
            </a:r>
          </a:p>
          <a:p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en-US" altLang="zh-CN" dirty="0"/>
              <a:t>ASP.NET</a:t>
            </a:r>
            <a:r>
              <a:rPr lang="zh-CN" altLang="zh-CN" dirty="0"/>
              <a:t>中，</a:t>
            </a:r>
            <a:r>
              <a:rPr lang="en-US" altLang="zh-CN" dirty="0"/>
              <a:t>&lt;%#  %&gt;</a:t>
            </a:r>
            <a:r>
              <a:rPr lang="zh-CN" altLang="zh-CN" dirty="0"/>
              <a:t>是在</a:t>
            </a:r>
            <a:r>
              <a:rPr lang="en-US" altLang="zh-CN" dirty="0"/>
              <a:t>Web</a:t>
            </a:r>
            <a:r>
              <a:rPr lang="zh-CN" altLang="zh-CN" dirty="0"/>
              <a:t>页中使用数据绑定的基础，所有数据绑定表达式都必须包含在这些字符中。</a:t>
            </a:r>
            <a:r>
              <a:rPr lang="en-US" altLang="zh-CN" dirty="0"/>
              <a:t>&lt;%#  %&gt;</a:t>
            </a:r>
            <a:r>
              <a:rPr lang="zh-CN" altLang="zh-CN" dirty="0"/>
              <a:t>内联标记用于指定特定数据源中的信息存放在</a:t>
            </a:r>
            <a:r>
              <a:rPr lang="en-US" altLang="zh-CN" dirty="0"/>
              <a:t>Web</a:t>
            </a:r>
            <a:r>
              <a:rPr lang="zh-CN" altLang="zh-CN" dirty="0"/>
              <a:t>页中的位置。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2857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zh-CN" dirty="0"/>
              <a:t>单值数据绑定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 smtClean="0"/>
              <a:t>        </a:t>
            </a:r>
            <a:r>
              <a:rPr lang="zh-CN" altLang="zh-CN" dirty="0" smtClean="0"/>
              <a:t>单值</a:t>
            </a:r>
            <a:r>
              <a:rPr lang="zh-CN" altLang="zh-CN" dirty="0"/>
              <a:t>数据绑定又称简单数据绑定，是指将公共变量或表达式的值绑定到页面或页面控件属性的操作，而不是直接将控件属性绑定到数据源。单值控件一次只能显示一个数据值，该类型的控件包含多数的</a:t>
            </a:r>
            <a:r>
              <a:rPr lang="en-US" altLang="zh-CN" dirty="0"/>
              <a:t>Web</a:t>
            </a:r>
            <a:r>
              <a:rPr lang="zh-CN" altLang="zh-CN" dirty="0"/>
              <a:t>服务器控件和</a:t>
            </a:r>
            <a:r>
              <a:rPr lang="en-US" altLang="zh-CN" dirty="0"/>
              <a:t>HTML</a:t>
            </a:r>
            <a:r>
              <a:rPr lang="zh-CN" altLang="zh-CN" dirty="0"/>
              <a:t>客户端控件，如</a:t>
            </a:r>
            <a:r>
              <a:rPr lang="en-US" altLang="zh-CN" dirty="0" err="1"/>
              <a:t>TextBox</a:t>
            </a:r>
            <a:r>
              <a:rPr lang="zh-CN" altLang="zh-CN" dirty="0"/>
              <a:t>、</a:t>
            </a:r>
            <a:r>
              <a:rPr lang="en-US" altLang="zh-CN" dirty="0"/>
              <a:t>Label</a:t>
            </a:r>
            <a:r>
              <a:rPr lang="zh-CN" altLang="zh-CN" dirty="0"/>
              <a:t>和</a:t>
            </a:r>
            <a:r>
              <a:rPr lang="en-US" altLang="zh-CN" dirty="0" err="1"/>
              <a:t>HtmlAnchor</a:t>
            </a:r>
            <a:r>
              <a:rPr lang="zh-CN" altLang="zh-CN" dirty="0"/>
              <a:t>等。单值数据绑定使用分配给控件属性的数据绑定表达式，表达式应包含在</a:t>
            </a:r>
            <a:r>
              <a:rPr lang="en-US" altLang="zh-CN" dirty="0"/>
              <a:t>&lt;%#  %&gt;</a:t>
            </a:r>
            <a:r>
              <a:rPr lang="zh-CN" altLang="zh-CN" dirty="0"/>
              <a:t>代码块内。</a:t>
            </a:r>
          </a:p>
          <a:p>
            <a:pPr latinLnBrk="1"/>
            <a:r>
              <a:rPr lang="zh-CN" altLang="zh-CN" dirty="0"/>
              <a:t>【例</a:t>
            </a:r>
            <a:r>
              <a:rPr lang="en-US" altLang="zh-CN" dirty="0"/>
              <a:t>5-1</a:t>
            </a:r>
            <a:r>
              <a:rPr lang="zh-CN" altLang="zh-CN" dirty="0"/>
              <a:t>】将</a:t>
            </a:r>
            <a:r>
              <a:rPr lang="en-US" altLang="zh-CN" dirty="0"/>
              <a:t>Label</a:t>
            </a:r>
            <a:r>
              <a:rPr lang="zh-CN" altLang="zh-CN" dirty="0"/>
              <a:t>控件的</a:t>
            </a:r>
            <a:r>
              <a:rPr lang="en-US" altLang="zh-CN" dirty="0"/>
              <a:t>Text</a:t>
            </a:r>
            <a:r>
              <a:rPr lang="zh-CN" altLang="zh-CN" dirty="0"/>
              <a:t>属性绑定到全局变量上，用于显示用户名和当前系统时间，效果如图</a:t>
            </a:r>
            <a:r>
              <a:rPr lang="en-US" altLang="zh-CN" dirty="0"/>
              <a:t>5-3</a:t>
            </a:r>
            <a:r>
              <a:rPr lang="zh-CN" altLang="zh-CN" dirty="0"/>
              <a:t>所示。（</a:t>
            </a:r>
            <a:r>
              <a:rPr lang="en-US" altLang="zh-CN" dirty="0"/>
              <a:t>Ex5-1.aspx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276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&lt;div&gt;</a:t>
            </a:r>
            <a:endParaRPr lang="zh-CN" altLang="zh-CN" dirty="0"/>
          </a:p>
          <a:p>
            <a:pPr latinLnBrk="1"/>
            <a:r>
              <a:rPr lang="en-US" altLang="zh-CN" dirty="0"/>
              <a:t>        &lt;</a:t>
            </a:r>
            <a:r>
              <a:rPr lang="en-US" altLang="zh-CN" dirty="0" err="1"/>
              <a:t>asp:Label</a:t>
            </a:r>
            <a:r>
              <a:rPr lang="en-US" altLang="zh-CN" dirty="0"/>
              <a:t> ID="Label1" </a:t>
            </a:r>
            <a:r>
              <a:rPr lang="en-US" altLang="zh-CN" dirty="0" err="1"/>
              <a:t>runat</a:t>
            </a:r>
            <a:r>
              <a:rPr lang="en-US" altLang="zh-CN" dirty="0"/>
              <a:t>="server"&gt;&lt;%# username %&gt;&lt;/</a:t>
            </a:r>
            <a:r>
              <a:rPr lang="en-US" altLang="zh-CN" dirty="0" err="1"/>
              <a:t>asp:Label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，你好！</a:t>
            </a:r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zh-CN" altLang="zh-CN" dirty="0"/>
              <a:t>现在是</a:t>
            </a:r>
            <a:r>
              <a:rPr lang="en-US" altLang="zh-CN" dirty="0"/>
              <a:t>&lt;</a:t>
            </a:r>
            <a:r>
              <a:rPr lang="en-US" altLang="zh-CN" dirty="0" err="1"/>
              <a:t>asp:Label</a:t>
            </a:r>
            <a:r>
              <a:rPr lang="en-US" altLang="zh-CN" dirty="0"/>
              <a:t> ID="Label2" </a:t>
            </a:r>
            <a:r>
              <a:rPr lang="en-US" altLang="zh-CN" dirty="0" err="1"/>
              <a:t>runat</a:t>
            </a:r>
            <a:r>
              <a:rPr lang="en-US" altLang="zh-CN" dirty="0"/>
              <a:t>="server" Text="&lt;%# </a:t>
            </a:r>
            <a:r>
              <a:rPr lang="en-US" altLang="zh-CN" dirty="0" err="1"/>
              <a:t>dtnow</a:t>
            </a:r>
            <a:r>
              <a:rPr lang="en-US" altLang="zh-CN" dirty="0"/>
              <a:t> %&gt;"&gt;&lt;/</a:t>
            </a:r>
            <a:r>
              <a:rPr lang="en-US" altLang="zh-CN" dirty="0" err="1"/>
              <a:t>asp:Label</a:t>
            </a:r>
            <a:r>
              <a:rPr lang="en-US" altLang="zh-CN" dirty="0"/>
              <a:t>&gt;</a:t>
            </a:r>
            <a:endParaRPr lang="zh-CN" altLang="zh-CN" dirty="0"/>
          </a:p>
          <a:p>
            <a:pPr latinLnBrk="1"/>
            <a:r>
              <a:rPr lang="en-US" altLang="zh-CN" dirty="0" smtClean="0"/>
              <a:t>&lt;/</a:t>
            </a:r>
            <a:r>
              <a:rPr lang="en-US" altLang="zh-CN" dirty="0"/>
              <a:t>div&gt;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532" y="4101981"/>
            <a:ext cx="4173177" cy="260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0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 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    {</a:t>
            </a:r>
            <a:endParaRPr lang="zh-CN" altLang="zh-CN" dirty="0"/>
          </a:p>
          <a:p>
            <a:pPr latinLnBrk="1"/>
            <a:r>
              <a:rPr lang="en-US" altLang="zh-CN" dirty="0"/>
              <a:t>      username = "</a:t>
            </a:r>
            <a:r>
              <a:rPr lang="zh-CN" altLang="zh-CN" dirty="0"/>
              <a:t>张瑞丰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  </a:t>
            </a:r>
            <a:r>
              <a:rPr lang="en-US" altLang="zh-CN" dirty="0" err="1"/>
              <a:t>dtnow</a:t>
            </a:r>
            <a:r>
              <a:rPr lang="en-US" altLang="zh-CN" dirty="0"/>
              <a:t> = </a:t>
            </a:r>
            <a:r>
              <a:rPr lang="en-US" altLang="zh-CN" dirty="0" err="1"/>
              <a:t>DateTime.Now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  </a:t>
            </a:r>
            <a:r>
              <a:rPr lang="en-US" altLang="zh-CN" dirty="0" err="1"/>
              <a:t>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2082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zh-CN" dirty="0"/>
              <a:t>多值数据绑定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</a:t>
            </a:r>
            <a:r>
              <a:rPr lang="zh-CN" altLang="zh-CN" dirty="0" smtClean="0"/>
              <a:t>多</a:t>
            </a:r>
            <a:r>
              <a:rPr lang="zh-CN" altLang="zh-CN" dirty="0"/>
              <a:t>值数据绑定是指可以同时显示多条数据记录的控件绑定，该类型常用控件有</a:t>
            </a:r>
            <a:r>
              <a:rPr lang="en-US" altLang="zh-CN" dirty="0" err="1"/>
              <a:t>RadioButtonList</a:t>
            </a:r>
            <a:r>
              <a:rPr lang="zh-CN" altLang="zh-CN" dirty="0"/>
              <a:t>、</a:t>
            </a:r>
            <a:r>
              <a:rPr lang="en-US" altLang="zh-CN" dirty="0" err="1"/>
              <a:t>DropDownList</a:t>
            </a:r>
            <a:r>
              <a:rPr lang="zh-CN" altLang="zh-CN" dirty="0"/>
              <a:t>、</a:t>
            </a:r>
            <a:r>
              <a:rPr lang="en-US" altLang="zh-CN" dirty="0" err="1"/>
              <a:t>GridView</a:t>
            </a:r>
            <a:r>
              <a:rPr lang="zh-CN" altLang="zh-CN" dirty="0"/>
              <a:t>、</a:t>
            </a:r>
            <a:r>
              <a:rPr lang="en-US" altLang="zh-CN" dirty="0" err="1"/>
              <a:t>DataList</a:t>
            </a:r>
            <a:r>
              <a:rPr lang="zh-CN" altLang="zh-CN" dirty="0"/>
              <a:t>和</a:t>
            </a:r>
            <a:r>
              <a:rPr lang="en-US" altLang="zh-CN" dirty="0"/>
              <a:t>Repeater</a:t>
            </a:r>
            <a:r>
              <a:rPr lang="zh-CN" altLang="zh-CN" dirty="0"/>
              <a:t>等。</a:t>
            </a:r>
          </a:p>
          <a:p>
            <a:pPr latinLnBrk="1"/>
            <a:r>
              <a:rPr lang="en-US" altLang="zh-CN" b="1" dirty="0"/>
              <a:t>1. </a:t>
            </a:r>
            <a:r>
              <a:rPr lang="en-US" altLang="zh-CN" b="1" dirty="0" err="1"/>
              <a:t>RadioButtonList</a:t>
            </a:r>
            <a:r>
              <a:rPr lang="zh-CN" altLang="zh-CN" b="1" dirty="0"/>
              <a:t>控件绑定</a:t>
            </a:r>
            <a:endParaRPr lang="zh-CN" altLang="zh-CN" dirty="0"/>
          </a:p>
          <a:p>
            <a:pPr latinLnBrk="1"/>
            <a:r>
              <a:rPr lang="en-US" altLang="zh-CN" dirty="0" smtClean="0"/>
              <a:t>       </a:t>
            </a:r>
            <a:r>
              <a:rPr lang="en-US" altLang="zh-CN" dirty="0" err="1" smtClean="0"/>
              <a:t>RadioButtonList</a:t>
            </a:r>
            <a:r>
              <a:rPr lang="zh-CN" altLang="zh-CN" dirty="0"/>
              <a:t>控件的选项值如果是固定不变的话，用户可以通过编辑控件的</a:t>
            </a:r>
            <a:r>
              <a:rPr lang="en-US" altLang="zh-CN" dirty="0"/>
              <a:t>Item</a:t>
            </a:r>
            <a:r>
              <a:rPr lang="zh-CN" altLang="zh-CN" dirty="0"/>
              <a:t>项来完成；而当选项值会发生变化时，则需要通过读取数据库来实现，即数据绑定。</a:t>
            </a:r>
          </a:p>
          <a:p>
            <a:pPr latinLnBrk="1"/>
            <a:r>
              <a:rPr lang="zh-CN" altLang="zh-CN" dirty="0"/>
              <a:t>【例</a:t>
            </a:r>
            <a:r>
              <a:rPr lang="en-US" altLang="zh-CN" dirty="0"/>
              <a:t>5-2</a:t>
            </a:r>
            <a:r>
              <a:rPr lang="zh-CN" altLang="zh-CN" dirty="0"/>
              <a:t>】将</a:t>
            </a:r>
            <a:r>
              <a:rPr lang="en-US" altLang="zh-CN" dirty="0" err="1"/>
              <a:t>App_Data</a:t>
            </a:r>
            <a:r>
              <a:rPr lang="zh-CN" altLang="zh-CN" dirty="0"/>
              <a:t>文件夹</a:t>
            </a:r>
            <a:r>
              <a:rPr lang="en-US" altLang="zh-CN" dirty="0" err="1"/>
              <a:t>mydata</a:t>
            </a:r>
            <a:r>
              <a:rPr lang="zh-CN" altLang="zh-CN" dirty="0"/>
              <a:t>数据库中</a:t>
            </a:r>
            <a:r>
              <a:rPr lang="en-US" altLang="zh-CN" dirty="0"/>
              <a:t>vote</a:t>
            </a:r>
            <a:r>
              <a:rPr lang="zh-CN" altLang="zh-CN" dirty="0"/>
              <a:t>表中的数据绑定到</a:t>
            </a:r>
            <a:r>
              <a:rPr lang="en-US" altLang="zh-CN" dirty="0" err="1"/>
              <a:t>RadioButtonList</a:t>
            </a:r>
            <a:r>
              <a:rPr lang="zh-CN" altLang="zh-CN" dirty="0"/>
              <a:t>控件上，用于显示单选项目。用户选择选项单击“投票”后，页面显示投票信息，并修改后台数据库该选项的得票数，效果如图</a:t>
            </a:r>
            <a:r>
              <a:rPr lang="en-US" altLang="zh-CN" dirty="0"/>
              <a:t>5-4</a:t>
            </a:r>
            <a:r>
              <a:rPr lang="zh-CN" altLang="zh-CN" dirty="0"/>
              <a:t>所示。（</a:t>
            </a:r>
            <a:r>
              <a:rPr lang="en-US" altLang="zh-CN" dirty="0"/>
              <a:t>Ex5-2.aspx</a:t>
            </a:r>
            <a:r>
              <a:rPr lang="zh-CN" altLang="zh-CN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6748936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紫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</TotalTime>
  <Words>3617</Words>
  <Application>Microsoft Office PowerPoint</Application>
  <PresentationFormat>宽屏</PresentationFormat>
  <Paragraphs>309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7" baseType="lpstr">
      <vt:lpstr>方正姚体</vt:lpstr>
      <vt:lpstr>华文新魏</vt:lpstr>
      <vt:lpstr>宋体</vt:lpstr>
      <vt:lpstr>Arial</vt:lpstr>
      <vt:lpstr>Calibri</vt:lpstr>
      <vt:lpstr>Times New Roman</vt:lpstr>
      <vt:lpstr>Trebuchet MS</vt:lpstr>
      <vt:lpstr>Wingdings</vt:lpstr>
      <vt:lpstr>Wingdings 3</vt:lpstr>
      <vt:lpstr>平面</vt:lpstr>
      <vt:lpstr>第5章 ADO.NET数据显示控制</vt:lpstr>
      <vt:lpstr>学习目标</vt:lpstr>
      <vt:lpstr>5.1 情景分析</vt:lpstr>
      <vt:lpstr>PowerPoint 演示文稿</vt:lpstr>
      <vt:lpstr>5.2 数据绑定</vt:lpstr>
      <vt:lpstr>1 单值数据绑定</vt:lpstr>
      <vt:lpstr>PowerPoint 演示文稿</vt:lpstr>
      <vt:lpstr>PowerPoint 演示文稿</vt:lpstr>
      <vt:lpstr>2 多值数据绑定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 格式化数据绑定</vt:lpstr>
      <vt:lpstr>PowerPoint 演示文稿</vt:lpstr>
      <vt:lpstr>PowerPoint 演示文稿</vt:lpstr>
      <vt:lpstr>PowerPoint 演示文稿</vt:lpstr>
      <vt:lpstr>5.3 GridView控件数据绑定</vt:lpstr>
      <vt:lpstr>1 GridView显示查询结果</vt:lpstr>
      <vt:lpstr>PowerPoint 演示文稿</vt:lpstr>
      <vt:lpstr>2 GridView常用属性和事件</vt:lpstr>
      <vt:lpstr>PowerPoint 演示文稿</vt:lpstr>
      <vt:lpstr>PowerPoint 演示文稿</vt:lpstr>
      <vt:lpstr>PowerPoint 演示文稿</vt:lpstr>
      <vt:lpstr>PowerPoint 演示文稿</vt:lpstr>
      <vt:lpstr>5.4 网站新闻页面设计</vt:lpstr>
      <vt:lpstr>1 新闻整体显示</vt:lpstr>
      <vt:lpstr>PowerPoint 演示文稿</vt:lpstr>
      <vt:lpstr>PowerPoint 演示文稿</vt:lpstr>
      <vt:lpstr>PowerPoint 演示文稿</vt:lpstr>
      <vt:lpstr>2 新闻标题省略显示</vt:lpstr>
      <vt:lpstr>PowerPoint 演示文稿</vt:lpstr>
      <vt:lpstr>PowerPoint 演示文稿</vt:lpstr>
      <vt:lpstr>PowerPoint 演示文稿</vt:lpstr>
      <vt:lpstr>3 新闻整体分页</vt:lpstr>
      <vt:lpstr>PowerPoint 演示文稿</vt:lpstr>
      <vt:lpstr>4 新闻详细页</vt:lpstr>
      <vt:lpstr>PowerPoint 演示文稿</vt:lpstr>
      <vt:lpstr>PowerPoint 演示文稿</vt:lpstr>
      <vt:lpstr>PowerPoint 演示文稿</vt:lpstr>
    </vt:vector>
  </TitlesOfParts>
  <Company>http://342go.com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ADO.NET数据显示控制</dc:title>
  <dc:creator>ZHIMING</dc:creator>
  <cp:lastModifiedBy>ZHIMING</cp:lastModifiedBy>
  <cp:revision>39</cp:revision>
  <dcterms:created xsi:type="dcterms:W3CDTF">2014-02-26T02:56:35Z</dcterms:created>
  <dcterms:modified xsi:type="dcterms:W3CDTF">2014-02-26T03:29:16Z</dcterms:modified>
</cp:coreProperties>
</file>