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58" autoAdjust="0"/>
  </p:normalViewPr>
  <p:slideViewPr>
    <p:cSldViewPr>
      <p:cViewPr varScale="1">
        <p:scale>
          <a:sx n="61" d="100"/>
          <a:sy n="61" d="100"/>
        </p:scale>
        <p:origin x="-1404" y="-84"/>
      </p:cViewPr>
      <p:guideLst>
        <p:guide orient="horz" pos="2160"/>
        <p:guide pos="2880"/>
      </p:guideLst>
    </p:cSldViewPr>
  </p:slideViewPr>
  <p:outlineViewPr>
    <p:cViewPr>
      <p:scale>
        <a:sx n="33" d="100"/>
        <a:sy n="33" d="100"/>
      </p:scale>
      <p:origin x="0" y="3529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x-none" altLang="zh-CN" b="1" dirty="0" smtClean="0"/>
              <a:t>第9章无线网络安全技术</a:t>
            </a:r>
            <a:endParaRPr lang="zh-CN" altLang="zh-CN" b="1"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xmlns="" val="257251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9.3 </a:t>
            </a:r>
            <a:r>
              <a:rPr lang="zh-CN" altLang="zh-CN" dirty="0" smtClean="0"/>
              <a:t>无线网络通信安全技术</a:t>
            </a:r>
            <a:endParaRPr lang="zh-CN" altLang="zh-CN" dirty="0"/>
          </a:p>
        </p:txBody>
      </p:sp>
      <p:sp>
        <p:nvSpPr>
          <p:cNvPr id="3" name="内容占位符 2"/>
          <p:cNvSpPr>
            <a:spLocks noGrp="1"/>
          </p:cNvSpPr>
          <p:nvPr>
            <p:ph idx="1"/>
          </p:nvPr>
        </p:nvSpPr>
        <p:spPr/>
        <p:txBody>
          <a:bodyPr/>
          <a:lstStyle/>
          <a:p>
            <a:r>
              <a:rPr lang="zh-CN" altLang="zh-CN" dirty="0" smtClean="0"/>
              <a:t>目前采用的无线网络安全技术主要包括以下几个方面。</a:t>
            </a:r>
          </a:p>
          <a:p>
            <a:r>
              <a:rPr lang="zh-CN" altLang="zh-CN" dirty="0" smtClean="0"/>
              <a:t>目前采用的无线网络安全技术主要包括以下几个方面。</a:t>
            </a:r>
          </a:p>
          <a:p>
            <a:r>
              <a:rPr lang="en-US" altLang="zh-CN" dirty="0" smtClean="0"/>
              <a:t>1</a:t>
            </a:r>
            <a:r>
              <a:rPr lang="zh-CN" altLang="zh-CN" dirty="0" smtClean="0"/>
              <a:t>．加密传输</a:t>
            </a:r>
          </a:p>
          <a:p>
            <a:r>
              <a:rPr lang="zh-CN" altLang="zh-CN" dirty="0" smtClean="0"/>
              <a:t>对于无线网络的安全，</a:t>
            </a:r>
            <a:r>
              <a:rPr lang="en-US" altLang="zh-CN" dirty="0" smtClean="0"/>
              <a:t>IEEE 802.11</a:t>
            </a:r>
            <a:r>
              <a:rPr lang="zh-CN" altLang="zh-CN" dirty="0" smtClean="0"/>
              <a:t>提供了两种保护方法：身份验证和加密</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9.3 </a:t>
            </a:r>
            <a:r>
              <a:rPr lang="zh-CN" altLang="zh-CN" dirty="0" smtClean="0"/>
              <a:t>无线网络通信安全技术</a:t>
            </a:r>
            <a:endParaRPr lang="zh-CN" altLang="zh-CN" dirty="0"/>
          </a:p>
        </p:txBody>
      </p:sp>
      <p:sp>
        <p:nvSpPr>
          <p:cNvPr id="3" name="内容占位符 2"/>
          <p:cNvSpPr>
            <a:spLocks noGrp="1"/>
          </p:cNvSpPr>
          <p:nvPr>
            <p:ph idx="1"/>
          </p:nvPr>
        </p:nvSpPr>
        <p:spPr/>
        <p:txBody>
          <a:bodyPr/>
          <a:lstStyle/>
          <a:p>
            <a:r>
              <a:rPr lang="zh-CN" altLang="zh-CN" dirty="0" smtClean="0"/>
              <a:t>通过以下</a:t>
            </a:r>
            <a:r>
              <a:rPr lang="en-US" altLang="zh-CN" dirty="0" smtClean="0"/>
              <a:t>3</a:t>
            </a:r>
            <a:r>
              <a:rPr lang="zh-CN" altLang="zh-CN" dirty="0" smtClean="0"/>
              <a:t>种途径来实现</a:t>
            </a:r>
            <a:r>
              <a:rPr lang="zh-CN" altLang="zh-CN" dirty="0" smtClean="0"/>
              <a:t>：</a:t>
            </a:r>
            <a:endParaRPr lang="en-US" altLang="zh-CN" dirty="0" smtClean="0"/>
          </a:p>
          <a:p>
            <a:r>
              <a:rPr lang="zh-CN" altLang="zh-CN" dirty="0" smtClean="0"/>
              <a:t>一</a:t>
            </a:r>
            <a:r>
              <a:rPr lang="zh-CN" altLang="zh-CN" dirty="0" smtClean="0"/>
              <a:t>是</a:t>
            </a:r>
            <a:r>
              <a:rPr lang="en-US" altLang="zh-CN" dirty="0" smtClean="0"/>
              <a:t>IEEE 802.11</a:t>
            </a:r>
            <a:r>
              <a:rPr lang="zh-CN" altLang="zh-CN" dirty="0" smtClean="0"/>
              <a:t>自身的安全性，包括身份验证和加密功能</a:t>
            </a:r>
            <a:r>
              <a:rPr lang="zh-CN" altLang="zh-CN" dirty="0" smtClean="0"/>
              <a:t>；</a:t>
            </a:r>
            <a:endParaRPr lang="en-US" altLang="zh-CN" dirty="0" smtClean="0"/>
          </a:p>
          <a:p>
            <a:r>
              <a:rPr lang="zh-CN" altLang="zh-CN" dirty="0" smtClean="0"/>
              <a:t>二</a:t>
            </a:r>
            <a:r>
              <a:rPr lang="zh-CN" altLang="zh-CN" dirty="0" smtClean="0"/>
              <a:t>是操作系统自身的身份验证功能</a:t>
            </a:r>
            <a:r>
              <a:rPr lang="zh-CN" altLang="zh-CN" dirty="0" smtClean="0"/>
              <a:t>；</a:t>
            </a:r>
            <a:endParaRPr lang="en-US" altLang="zh-CN" dirty="0" smtClean="0"/>
          </a:p>
          <a:p>
            <a:r>
              <a:rPr lang="zh-CN" altLang="zh-CN" dirty="0" smtClean="0"/>
              <a:t>三</a:t>
            </a:r>
            <a:r>
              <a:rPr lang="zh-CN" altLang="zh-CN" dirty="0" smtClean="0"/>
              <a:t>是访问控制</a:t>
            </a:r>
            <a:r>
              <a:rPr lang="zh-CN" altLang="zh-CN" dirty="0" smtClean="0"/>
              <a:t>。</a:t>
            </a:r>
            <a:endParaRPr lang="en-US" altLang="zh-CN" dirty="0" smtClean="0"/>
          </a:p>
          <a:p>
            <a:r>
              <a:rPr lang="en-US" altLang="zh-CN" dirty="0" smtClean="0"/>
              <a:t>IEEE 802.11</a:t>
            </a:r>
            <a:r>
              <a:rPr lang="zh-CN" altLang="zh-CN" dirty="0" smtClean="0"/>
              <a:t>身份验证也称</a:t>
            </a:r>
            <a:r>
              <a:rPr lang="en-US" altLang="zh-CN" dirty="0" smtClean="0"/>
              <a:t>WEP</a:t>
            </a:r>
            <a:r>
              <a:rPr lang="zh-CN" altLang="zh-CN" dirty="0" smtClean="0"/>
              <a:t>，是一套用来防止</a:t>
            </a:r>
            <a:r>
              <a:rPr lang="en-US" altLang="zh-CN" dirty="0" smtClean="0"/>
              <a:t>802.11</a:t>
            </a:r>
            <a:r>
              <a:rPr lang="zh-CN" altLang="zh-CN" dirty="0" smtClean="0"/>
              <a:t>无线网络受到非授权访问的安全服务。</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9.3 </a:t>
            </a:r>
            <a:r>
              <a:rPr lang="zh-CN" altLang="zh-CN" dirty="0" smtClean="0"/>
              <a:t>无线网络通信安全技术</a:t>
            </a:r>
            <a:endParaRPr lang="zh-CN" altLang="zh-CN" dirty="0"/>
          </a:p>
        </p:txBody>
      </p:sp>
      <p:sp>
        <p:nvSpPr>
          <p:cNvPr id="3" name="内容占位符 2"/>
          <p:cNvSpPr>
            <a:spLocks noGrp="1"/>
          </p:cNvSpPr>
          <p:nvPr>
            <p:ph idx="1"/>
          </p:nvPr>
        </p:nvSpPr>
        <p:spPr/>
        <p:txBody>
          <a:bodyPr/>
          <a:lstStyle/>
          <a:p>
            <a:r>
              <a:rPr lang="zh-CN" altLang="zh-CN" dirty="0" smtClean="0"/>
              <a:t>（</a:t>
            </a:r>
            <a:r>
              <a:rPr lang="en-US" altLang="zh-CN" dirty="0" smtClean="0"/>
              <a:t>1</a:t>
            </a:r>
            <a:r>
              <a:rPr lang="zh-CN" altLang="zh-CN" dirty="0" smtClean="0"/>
              <a:t>）开放式系统和共享密钥身份验证</a:t>
            </a:r>
            <a:r>
              <a:rPr lang="zh-CN" altLang="zh-CN" dirty="0" smtClean="0"/>
              <a:t>。</a:t>
            </a:r>
            <a:endParaRPr lang="en-US" altLang="zh-CN" dirty="0" smtClean="0"/>
          </a:p>
          <a:p>
            <a:r>
              <a:rPr lang="zh-CN" altLang="zh-CN" dirty="0" smtClean="0"/>
              <a:t>（</a:t>
            </a:r>
            <a:r>
              <a:rPr lang="en-US" altLang="zh-CN" dirty="0" smtClean="0"/>
              <a:t>2</a:t>
            </a:r>
            <a:r>
              <a:rPr lang="zh-CN" altLang="zh-CN" dirty="0" smtClean="0"/>
              <a:t>）网络密钥。</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9.3 </a:t>
            </a:r>
            <a:r>
              <a:rPr lang="zh-CN" altLang="zh-CN" dirty="0" smtClean="0"/>
              <a:t>无线网络通信安全技术</a:t>
            </a:r>
            <a:endParaRPr lang="zh-CN" altLang="zh-CN" dirty="0"/>
          </a:p>
        </p:txBody>
      </p:sp>
      <p:sp>
        <p:nvSpPr>
          <p:cNvPr id="3" name="内容占位符 2"/>
          <p:cNvSpPr>
            <a:spLocks noGrp="1"/>
          </p:cNvSpPr>
          <p:nvPr>
            <p:ph idx="1"/>
          </p:nvPr>
        </p:nvSpPr>
        <p:spPr/>
        <p:txBody>
          <a:bodyPr/>
          <a:lstStyle/>
          <a:p>
            <a:r>
              <a:rPr lang="en-US" altLang="zh-CN" dirty="0" smtClean="0"/>
              <a:t>2</a:t>
            </a:r>
            <a:r>
              <a:rPr lang="zh-CN" altLang="zh-CN" dirty="0" smtClean="0"/>
              <a:t>．身份验证</a:t>
            </a:r>
          </a:p>
          <a:p>
            <a:r>
              <a:rPr lang="en-US" altLang="zh-CN" dirty="0" smtClean="0"/>
              <a:t>3</a:t>
            </a:r>
            <a:r>
              <a:rPr lang="zh-CN" altLang="zh-CN" dirty="0" smtClean="0"/>
              <a:t>．修改</a:t>
            </a:r>
            <a:r>
              <a:rPr lang="en-US" altLang="zh-CN" dirty="0" smtClean="0"/>
              <a:t>SSID</a:t>
            </a:r>
            <a:r>
              <a:rPr lang="zh-CN" altLang="zh-CN" dirty="0" smtClean="0"/>
              <a:t>并禁止</a:t>
            </a:r>
            <a:r>
              <a:rPr lang="en-US" altLang="zh-CN" dirty="0" smtClean="0"/>
              <a:t>SSID</a:t>
            </a:r>
            <a:r>
              <a:rPr lang="zh-CN" altLang="zh-CN" dirty="0" smtClean="0"/>
              <a:t>广播</a:t>
            </a:r>
          </a:p>
          <a:p>
            <a:r>
              <a:rPr lang="en-US" altLang="zh-CN" dirty="0" smtClean="0"/>
              <a:t>4</a:t>
            </a:r>
            <a:r>
              <a:rPr lang="zh-CN" altLang="zh-CN" dirty="0" smtClean="0"/>
              <a:t>．禁用</a:t>
            </a:r>
            <a:r>
              <a:rPr lang="en-US" altLang="zh-CN" dirty="0" smtClean="0"/>
              <a:t>DHCP</a:t>
            </a:r>
            <a:r>
              <a:rPr lang="zh-CN" altLang="zh-CN" dirty="0" smtClean="0"/>
              <a:t>服务</a:t>
            </a:r>
          </a:p>
          <a:p>
            <a:r>
              <a:rPr lang="en-US" altLang="zh-CN" dirty="0" smtClean="0"/>
              <a:t>5</a:t>
            </a:r>
            <a:r>
              <a:rPr lang="zh-CN" altLang="zh-CN" dirty="0" smtClean="0"/>
              <a:t>．禁用或修改</a:t>
            </a:r>
            <a:r>
              <a:rPr lang="en-US" altLang="zh-CN" dirty="0" smtClean="0"/>
              <a:t>SNMP</a:t>
            </a:r>
            <a:r>
              <a:rPr lang="zh-CN" altLang="zh-CN" dirty="0" smtClean="0"/>
              <a:t>设置</a:t>
            </a:r>
          </a:p>
          <a:p>
            <a:r>
              <a:rPr lang="en-US" altLang="zh-CN" dirty="0" smtClean="0"/>
              <a:t>6</a:t>
            </a:r>
            <a:r>
              <a:rPr lang="zh-CN" altLang="zh-CN" dirty="0" smtClean="0"/>
              <a:t>．使用访问列表</a:t>
            </a:r>
          </a:p>
          <a:p>
            <a:r>
              <a:rPr lang="en-US" altLang="zh-CN" dirty="0" smtClean="0"/>
              <a:t>7</a:t>
            </a:r>
            <a:r>
              <a:rPr lang="zh-CN" altLang="zh-CN" dirty="0" smtClean="0"/>
              <a:t>．放置无线</a:t>
            </a:r>
            <a:r>
              <a:rPr lang="en-US" altLang="zh-CN" dirty="0" smtClean="0"/>
              <a:t>AP</a:t>
            </a:r>
            <a:r>
              <a:rPr lang="zh-CN" altLang="zh-CN" dirty="0" smtClean="0"/>
              <a:t>和天线</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9.4</a:t>
            </a:r>
            <a:r>
              <a:rPr lang="zh-CN" altLang="zh-CN" dirty="0" smtClean="0"/>
              <a:t>无线网络的物理控制及安全管理机制</a:t>
            </a:r>
            <a:endParaRPr lang="zh-CN" altLang="zh-CN" dirty="0"/>
          </a:p>
        </p:txBody>
      </p:sp>
      <p:sp>
        <p:nvSpPr>
          <p:cNvPr id="3" name="内容占位符 2"/>
          <p:cNvSpPr>
            <a:spLocks noGrp="1"/>
          </p:cNvSpPr>
          <p:nvPr>
            <p:ph idx="1"/>
          </p:nvPr>
        </p:nvSpPr>
        <p:spPr/>
        <p:txBody>
          <a:bodyPr/>
          <a:lstStyle/>
          <a:p>
            <a:r>
              <a:rPr lang="zh-CN" altLang="zh-CN" dirty="0" smtClean="0"/>
              <a:t>犹如木桶效应，无线网络的安全取决于其安全措施中最薄弱的环节，因此除了加强技术手段外，还应进行合理的物理布局及实施严格的管理。</a:t>
            </a:r>
          </a:p>
          <a:p>
            <a:r>
              <a:rPr lang="en-US" altLang="zh-CN" dirty="0" smtClean="0"/>
              <a:t>1.</a:t>
            </a:r>
            <a:r>
              <a:rPr lang="zh-CN" altLang="zh-CN" dirty="0" smtClean="0"/>
              <a:t>合理进行物理布局</a:t>
            </a:r>
          </a:p>
          <a:p>
            <a:r>
              <a:rPr lang="en-US" altLang="zh-CN" dirty="0" smtClean="0"/>
              <a:t>2.</a:t>
            </a:r>
            <a:r>
              <a:rPr lang="zh-CN" altLang="zh-CN" dirty="0" smtClean="0"/>
              <a:t>建立安全管理机制</a:t>
            </a:r>
          </a:p>
          <a:p>
            <a:r>
              <a:rPr lang="en-US" altLang="zh-CN" dirty="0" smtClean="0"/>
              <a:t>3.</a:t>
            </a:r>
            <a:r>
              <a:rPr lang="zh-CN" altLang="zh-CN" smtClean="0"/>
              <a:t>加强用户安全意识</a:t>
            </a:r>
          </a:p>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9.4</a:t>
            </a:r>
            <a:r>
              <a:rPr lang="zh-CN" altLang="zh-CN" dirty="0" smtClean="0"/>
              <a:t>无线网络的物理控制及安全管理机制</a:t>
            </a:r>
            <a:endParaRPr lang="zh-CN" altLang="zh-CN" dirty="0"/>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本章简介</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dirty="0" smtClean="0"/>
              <a:t>本章主要介绍无线局域网基本工作原理和相关通信技术，和它与有线网络的差别，最后介绍了目前主要的无线网络协议。</a:t>
            </a:r>
          </a:p>
          <a:p>
            <a:r>
              <a:rPr lang="zh-CN" altLang="zh-CN" dirty="0" smtClean="0"/>
              <a:t>通过本章的学习，使读者：</a:t>
            </a:r>
          </a:p>
          <a:p>
            <a:r>
              <a:rPr lang="zh-CN" altLang="zh-CN" dirty="0" smtClean="0"/>
              <a:t>（</a:t>
            </a:r>
            <a:r>
              <a:rPr lang="en-US" altLang="zh-CN" dirty="0" smtClean="0"/>
              <a:t>1</a:t>
            </a:r>
            <a:r>
              <a:rPr lang="zh-CN" altLang="zh-CN" dirty="0" smtClean="0"/>
              <a:t>）了解无线网络安全通信相关技术；</a:t>
            </a:r>
          </a:p>
          <a:p>
            <a:r>
              <a:rPr lang="zh-CN" altLang="zh-CN" dirty="0" smtClean="0"/>
              <a:t>（</a:t>
            </a:r>
            <a:r>
              <a:rPr lang="en-US" altLang="zh-CN" dirty="0" smtClean="0"/>
              <a:t>2</a:t>
            </a:r>
            <a:r>
              <a:rPr lang="zh-CN" altLang="zh-CN" dirty="0" smtClean="0"/>
              <a:t>）了解</a:t>
            </a:r>
            <a:r>
              <a:rPr lang="en-US" altLang="zh-CN" dirty="0" smtClean="0"/>
              <a:t> WEP</a:t>
            </a:r>
            <a:r>
              <a:rPr lang="zh-CN" altLang="zh-CN" dirty="0" smtClean="0"/>
              <a:t>加密原理。</a:t>
            </a:r>
          </a:p>
          <a:p>
            <a:r>
              <a:rPr lang="zh-CN" altLang="zh-CN" dirty="0" smtClean="0"/>
              <a:t>（</a:t>
            </a:r>
            <a:r>
              <a:rPr lang="en-US" altLang="zh-CN" dirty="0" smtClean="0"/>
              <a:t>3</a:t>
            </a:r>
            <a:r>
              <a:rPr lang="zh-CN" altLang="zh-CN" dirty="0" smtClean="0"/>
              <a:t>）了解无线局域网认证、密钥管理、加密解密等内容；</a:t>
            </a:r>
          </a:p>
          <a:p>
            <a:r>
              <a:rPr lang="zh-CN" altLang="zh-CN" dirty="0" smtClean="0"/>
              <a:t>（</a:t>
            </a:r>
            <a:r>
              <a:rPr lang="en-US" altLang="zh-CN" dirty="0" smtClean="0"/>
              <a:t>4</a:t>
            </a:r>
            <a:r>
              <a:rPr lang="zh-CN" altLang="zh-CN" dirty="0" smtClean="0"/>
              <a:t>）掌握无线局域网基本工作原理、</a:t>
            </a:r>
            <a:r>
              <a:rPr lang="en-US" altLang="zh-CN" dirty="0" smtClean="0"/>
              <a:t>WEP</a:t>
            </a:r>
            <a:r>
              <a:rPr lang="zh-CN" altLang="zh-CN" dirty="0" smtClean="0"/>
              <a:t>加密方式。</a:t>
            </a:r>
          </a:p>
          <a:p>
            <a:endParaRPr lang="zh-CN" altLang="zh-CN" dirty="0" smtClean="0"/>
          </a:p>
        </p:txBody>
      </p:sp>
    </p:spTree>
    <p:extLst>
      <p:ext uri="{BB962C8B-B14F-4D97-AF65-F5344CB8AC3E}">
        <p14:creationId xmlns:p14="http://schemas.microsoft.com/office/powerpoint/2010/main" xmlns="" val="25995489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9.1 </a:t>
            </a:r>
            <a:r>
              <a:rPr lang="zh-CN" altLang="zh-CN" dirty="0" smtClean="0"/>
              <a:t>无线网络</a:t>
            </a:r>
            <a:r>
              <a:rPr lang="zh-CN" altLang="zh-CN" dirty="0" smtClean="0"/>
              <a:t>概述</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Internet</a:t>
            </a:r>
            <a:r>
              <a:rPr lang="zh-CN" altLang="zh-CN" dirty="0" smtClean="0"/>
              <a:t>本身的安全机制较为脆弱，再加上无线网络传输媒体本身固有的开放性和移动设备存储资源和计算资源的局限性，使得在无线网络环境下，不仅要面对有线网络环境下的所有安全威胁，而且还要面对新出现的专门针对无线环境的安全威胁。因此。在设计一个无线网络系统时，除了考虑在无线传输信道上提供完善的多业务平台外，还必须考虑该无线网络系统的安全性。</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9.1 </a:t>
            </a:r>
            <a:r>
              <a:rPr lang="zh-CN" altLang="zh-CN" dirty="0" smtClean="0"/>
              <a:t>无线网络</a:t>
            </a:r>
            <a:r>
              <a:rPr lang="zh-CN" altLang="zh-CN" dirty="0" smtClean="0"/>
              <a:t>概述</a:t>
            </a:r>
            <a:endParaRPr lang="zh-CN" altLang="en-US" dirty="0"/>
          </a:p>
        </p:txBody>
      </p:sp>
      <p:sp>
        <p:nvSpPr>
          <p:cNvPr id="3" name="内容占位符 2"/>
          <p:cNvSpPr>
            <a:spLocks noGrp="1"/>
          </p:cNvSpPr>
          <p:nvPr>
            <p:ph idx="1"/>
          </p:nvPr>
        </p:nvSpPr>
        <p:spPr/>
        <p:txBody>
          <a:bodyPr>
            <a:normAutofit lnSpcReduction="10000"/>
          </a:bodyPr>
          <a:lstStyle/>
          <a:p>
            <a:r>
              <a:rPr lang="en-US" altLang="zh-CN" b="1" dirty="0" smtClean="0"/>
              <a:t>1.</a:t>
            </a:r>
            <a:r>
              <a:rPr lang="zh-CN" altLang="zh-CN" b="1" dirty="0" smtClean="0"/>
              <a:t>无线网络分类</a:t>
            </a:r>
            <a:endParaRPr lang="zh-CN" altLang="zh-CN" dirty="0" smtClean="0"/>
          </a:p>
          <a:p>
            <a:r>
              <a:rPr lang="zh-CN" altLang="zh-CN" dirty="0" smtClean="0"/>
              <a:t>按照网络组织形式，可分为有结构网络和自组织</a:t>
            </a:r>
            <a:r>
              <a:rPr lang="zh-CN" altLang="zh-CN" dirty="0" smtClean="0"/>
              <a:t>网络</a:t>
            </a:r>
            <a:r>
              <a:rPr lang="en-US" altLang="zh-CN" dirty="0" smtClean="0"/>
              <a:t>;</a:t>
            </a:r>
          </a:p>
          <a:p>
            <a:r>
              <a:rPr lang="zh-CN" altLang="zh-CN" dirty="0" smtClean="0"/>
              <a:t>根据网络覆盖范围、传输速率和用途的差异，无线网络又大体可</a:t>
            </a:r>
            <a:r>
              <a:rPr lang="zh-CN" altLang="zh-CN" dirty="0" smtClean="0"/>
              <a:t>分为</a:t>
            </a:r>
            <a:endParaRPr lang="en-US" altLang="zh-CN" dirty="0" smtClean="0"/>
          </a:p>
          <a:p>
            <a:r>
              <a:rPr lang="zh-CN" altLang="zh-CN" dirty="0" smtClean="0"/>
              <a:t>无线广域网</a:t>
            </a:r>
            <a:endParaRPr lang="en-US" altLang="zh-CN" dirty="0" smtClean="0"/>
          </a:p>
          <a:p>
            <a:r>
              <a:rPr lang="zh-CN" altLang="zh-CN" dirty="0" smtClean="0"/>
              <a:t>无线城域网</a:t>
            </a:r>
            <a:endParaRPr lang="en-US" altLang="zh-CN" dirty="0" smtClean="0"/>
          </a:p>
          <a:p>
            <a:r>
              <a:rPr lang="zh-CN" altLang="zh-CN" dirty="0" smtClean="0"/>
              <a:t>无线局域网</a:t>
            </a:r>
            <a:endParaRPr lang="en-US" altLang="zh-CN" dirty="0" smtClean="0"/>
          </a:p>
          <a:p>
            <a:r>
              <a:rPr lang="zh-CN" altLang="zh-CN" dirty="0" smtClean="0"/>
              <a:t>无线</a:t>
            </a:r>
            <a:r>
              <a:rPr lang="zh-CN" altLang="zh-CN" dirty="0" smtClean="0"/>
              <a:t>个域网和无线体域网。</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9.1 </a:t>
            </a:r>
            <a:r>
              <a:rPr lang="zh-CN" altLang="zh-CN" dirty="0" smtClean="0"/>
              <a:t>无线网络</a:t>
            </a:r>
            <a:r>
              <a:rPr lang="zh-CN" altLang="zh-CN" dirty="0" smtClean="0"/>
              <a:t>概述</a:t>
            </a:r>
            <a:endParaRPr lang="zh-CN" altLang="en-US" dirty="0"/>
          </a:p>
        </p:txBody>
      </p:sp>
      <p:sp>
        <p:nvSpPr>
          <p:cNvPr id="3" name="内容占位符 2"/>
          <p:cNvSpPr>
            <a:spLocks noGrp="1"/>
          </p:cNvSpPr>
          <p:nvPr>
            <p:ph idx="1"/>
          </p:nvPr>
        </p:nvSpPr>
        <p:spPr/>
        <p:txBody>
          <a:bodyPr/>
          <a:lstStyle/>
          <a:p>
            <a:r>
              <a:rPr lang="zh-CN" altLang="zh-CN" b="1" dirty="0" smtClean="0"/>
              <a:t>无线网络面临的主要安全</a:t>
            </a:r>
            <a:r>
              <a:rPr lang="zh-CN" altLang="zh-CN" b="1" dirty="0" smtClean="0"/>
              <a:t>风险</a:t>
            </a:r>
            <a:endParaRPr lang="en-US" altLang="zh-CN" b="1" dirty="0" smtClean="0"/>
          </a:p>
          <a:p>
            <a:r>
              <a:rPr lang="en-US" altLang="zh-CN" dirty="0" smtClean="0"/>
              <a:t>1.</a:t>
            </a:r>
            <a:r>
              <a:rPr lang="zh-CN" altLang="zh-CN" dirty="0" smtClean="0"/>
              <a:t>插入攻击</a:t>
            </a:r>
          </a:p>
          <a:p>
            <a:r>
              <a:rPr lang="en-US" altLang="zh-CN" dirty="0" smtClean="0"/>
              <a:t>2.</a:t>
            </a:r>
            <a:r>
              <a:rPr lang="zh-CN" altLang="zh-CN" dirty="0" smtClean="0"/>
              <a:t>漫游攻击者</a:t>
            </a:r>
          </a:p>
          <a:p>
            <a:r>
              <a:rPr lang="en-US" altLang="zh-CN" dirty="0" smtClean="0"/>
              <a:t>3.</a:t>
            </a:r>
            <a:r>
              <a:rPr lang="zh-CN" altLang="zh-CN" dirty="0" smtClean="0"/>
              <a:t>欺诈性接入点</a:t>
            </a:r>
          </a:p>
          <a:p>
            <a:r>
              <a:rPr lang="en-US" altLang="zh-CN" dirty="0" smtClean="0"/>
              <a:t>4.</a:t>
            </a:r>
            <a:r>
              <a:rPr lang="zh-CN" altLang="zh-CN" dirty="0" smtClean="0"/>
              <a:t>双面恶魔攻击</a:t>
            </a:r>
          </a:p>
          <a:p>
            <a:r>
              <a:rPr lang="en-US" altLang="zh-CN" dirty="0" smtClean="0"/>
              <a:t>5.</a:t>
            </a:r>
            <a:r>
              <a:rPr lang="zh-CN" altLang="zh-CN" dirty="0" smtClean="0"/>
              <a:t>窃取网络资源</a:t>
            </a:r>
          </a:p>
          <a:p>
            <a:r>
              <a:rPr lang="en-US" altLang="zh-CN" dirty="0" smtClean="0"/>
              <a:t>6.</a:t>
            </a:r>
            <a:r>
              <a:rPr lang="zh-CN" altLang="zh-CN" dirty="0" smtClean="0"/>
              <a:t>对无线通信的劫持和监视</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9.1 </a:t>
            </a:r>
            <a:r>
              <a:rPr lang="zh-CN" altLang="zh-CN" dirty="0" smtClean="0"/>
              <a:t>无线网络</a:t>
            </a:r>
            <a:r>
              <a:rPr lang="zh-CN" altLang="zh-CN" dirty="0" smtClean="0"/>
              <a:t>概述</a:t>
            </a:r>
            <a:endParaRPr lang="zh-CN" altLang="en-US" dirty="0"/>
          </a:p>
        </p:txBody>
      </p:sp>
      <p:sp>
        <p:nvSpPr>
          <p:cNvPr id="3" name="内容占位符 2"/>
          <p:cNvSpPr>
            <a:spLocks noGrp="1"/>
          </p:cNvSpPr>
          <p:nvPr>
            <p:ph idx="1"/>
          </p:nvPr>
        </p:nvSpPr>
        <p:spPr/>
        <p:txBody>
          <a:bodyPr/>
          <a:lstStyle/>
          <a:p>
            <a:r>
              <a:rPr lang="x-none" altLang="zh-CN" dirty="0" smtClean="0"/>
              <a:t>9.1.2无线网络安全协议</a:t>
            </a:r>
            <a:endParaRPr lang="zh-CN" altLang="zh-CN" b="1" dirty="0" smtClean="0"/>
          </a:p>
          <a:p>
            <a:r>
              <a:rPr lang="en-US" altLang="zh-CN" b="1" dirty="0" smtClean="0"/>
              <a:t>1.WEP</a:t>
            </a:r>
            <a:r>
              <a:rPr lang="zh-CN" altLang="zh-CN" b="1" dirty="0" smtClean="0"/>
              <a:t>加密</a:t>
            </a:r>
            <a:endParaRPr lang="zh-CN" altLang="zh-CN" dirty="0" smtClean="0"/>
          </a:p>
          <a:p>
            <a:r>
              <a:rPr lang="en-US" altLang="zh-CN" b="1" dirty="0" smtClean="0"/>
              <a:t>2.WPA</a:t>
            </a:r>
            <a:r>
              <a:rPr lang="zh-CN" altLang="zh-CN" b="1" dirty="0" smtClean="0"/>
              <a:t>加密</a:t>
            </a:r>
            <a:endParaRPr lang="zh-CN" altLang="zh-CN" dirty="0" smtClean="0"/>
          </a:p>
          <a:p>
            <a:r>
              <a:rPr lang="en-US" altLang="zh-CN" b="1" dirty="0" smtClean="0"/>
              <a:t>3.IEEE 802.1x</a:t>
            </a:r>
            <a:r>
              <a:rPr lang="zh-CN" altLang="zh-CN" b="1" dirty="0" smtClean="0"/>
              <a:t>身份验证</a:t>
            </a:r>
            <a:endParaRPr lang="zh-CN" altLang="zh-CN" dirty="0" smtClean="0"/>
          </a:p>
          <a:p>
            <a:r>
              <a:rPr lang="en-US" altLang="zh-CN" b="1" dirty="0" smtClean="0"/>
              <a:t>4.</a:t>
            </a:r>
            <a:r>
              <a:rPr lang="zh-CN" altLang="zh-CN" b="1" dirty="0" smtClean="0"/>
              <a:t>开放系统身份验证</a:t>
            </a:r>
            <a:endParaRPr lang="zh-CN" altLang="zh-CN" dirty="0" smtClean="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x-none" altLang="zh-CN" dirty="0" smtClean="0"/>
              <a:t>9.2 无线网络安全与有线网络安全的区别</a:t>
            </a:r>
            <a:endParaRPr lang="zh-CN" altLang="zh-CN" b="1" dirty="0"/>
          </a:p>
        </p:txBody>
      </p:sp>
      <p:sp>
        <p:nvSpPr>
          <p:cNvPr id="3" name="内容占位符 2"/>
          <p:cNvSpPr>
            <a:spLocks noGrp="1"/>
          </p:cNvSpPr>
          <p:nvPr>
            <p:ph idx="1"/>
          </p:nvPr>
        </p:nvSpPr>
        <p:spPr/>
        <p:txBody>
          <a:bodyPr/>
          <a:lstStyle/>
          <a:p>
            <a:r>
              <a:rPr lang="en-US" altLang="zh-CN" dirty="0" smtClean="0"/>
              <a:t>1.</a:t>
            </a:r>
            <a:r>
              <a:rPr lang="zh-CN" altLang="zh-CN" dirty="0" smtClean="0"/>
              <a:t>无线网络的开放性使得网络更容易受到被动窃听或主动干扰等各种攻击。</a:t>
            </a:r>
          </a:p>
          <a:p>
            <a:r>
              <a:rPr lang="en-US" altLang="zh-CN" dirty="0" smtClean="0"/>
              <a:t>2.</a:t>
            </a:r>
            <a:r>
              <a:rPr lang="zh-CN" altLang="zh-CN" dirty="0" smtClean="0"/>
              <a:t>无线网络的移动性使得安全管理难度更大。</a:t>
            </a:r>
          </a:p>
          <a:p>
            <a:r>
              <a:rPr lang="en-US" altLang="zh-CN" dirty="0" smtClean="0"/>
              <a:t>3.</a:t>
            </a:r>
            <a:r>
              <a:rPr lang="zh-CN" altLang="zh-CN" dirty="0" smtClean="0"/>
              <a:t>无线</a:t>
            </a:r>
            <a:r>
              <a:rPr lang="zh-CN" altLang="zh-CN" dirty="0" smtClean="0"/>
              <a:t>网络动态变化的拓扑结构使得安全方案的实施难度更</a:t>
            </a:r>
            <a:r>
              <a:rPr lang="zh-CN" altLang="zh-CN" dirty="0" smtClean="0"/>
              <a:t>大</a:t>
            </a:r>
            <a:r>
              <a:rPr lang="en-US" altLang="zh-CN" dirty="0" smtClean="0"/>
              <a:t>.</a:t>
            </a:r>
          </a:p>
          <a:p>
            <a:pPr lvl="0"/>
            <a:r>
              <a:rPr lang="en-US" altLang="zh-CN" dirty="0" smtClean="0"/>
              <a:t>4.</a:t>
            </a:r>
            <a:r>
              <a:rPr lang="zh-CN" altLang="zh-CN" dirty="0" smtClean="0"/>
              <a:t>无线</a:t>
            </a:r>
            <a:r>
              <a:rPr lang="zh-CN" altLang="zh-CN" dirty="0" smtClean="0"/>
              <a:t>网络传输信号的不稳定性带来无线通信网络及其安全机制的鲁棒性（健壮性）问题。</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x-none" altLang="zh-CN" dirty="0" smtClean="0"/>
              <a:t>9.2 无线网络安全与有线网络安全的区别</a:t>
            </a:r>
            <a:endParaRPr lang="zh-CN" altLang="zh-CN" b="1" dirty="0"/>
          </a:p>
        </p:txBody>
      </p:sp>
      <p:sp>
        <p:nvSpPr>
          <p:cNvPr id="3" name="内容占位符 2"/>
          <p:cNvSpPr>
            <a:spLocks noGrp="1"/>
          </p:cNvSpPr>
          <p:nvPr>
            <p:ph idx="1"/>
          </p:nvPr>
        </p:nvSpPr>
        <p:spPr/>
        <p:txBody>
          <a:bodyPr>
            <a:normAutofit fontScale="92500"/>
          </a:bodyPr>
          <a:lstStyle/>
          <a:p>
            <a:r>
              <a:rPr lang="en-US" altLang="zh-CN" dirty="0" smtClean="0"/>
              <a:t>5.</a:t>
            </a:r>
            <a:r>
              <a:rPr lang="zh-CN" altLang="zh-CN" dirty="0" smtClean="0"/>
              <a:t>无线</a:t>
            </a:r>
            <a:r>
              <a:rPr lang="zh-CN" altLang="zh-CN" dirty="0" smtClean="0"/>
              <a:t>网络终端设备具有与有线网络终端设备不同的</a:t>
            </a:r>
            <a:r>
              <a:rPr lang="zh-CN" altLang="zh-CN" dirty="0" smtClean="0"/>
              <a:t>特点</a:t>
            </a:r>
            <a:r>
              <a:rPr lang="en-US" altLang="zh-CN" dirty="0" smtClean="0"/>
              <a:t>:</a:t>
            </a:r>
          </a:p>
          <a:p>
            <a:r>
              <a:rPr lang="en-US" altLang="zh-CN" dirty="0" smtClean="0"/>
              <a:t>1</a:t>
            </a:r>
            <a:r>
              <a:rPr lang="zh-CN" altLang="zh-CN" dirty="0" smtClean="0"/>
              <a:t>）网络终端设备的计算能力通常较弱（可能跟设备价格相关）；</a:t>
            </a:r>
          </a:p>
          <a:p>
            <a:r>
              <a:rPr lang="zh-CN" altLang="zh-CN" dirty="0" smtClean="0"/>
              <a:t>（</a:t>
            </a:r>
            <a:r>
              <a:rPr lang="en-US" altLang="zh-CN" dirty="0" smtClean="0"/>
              <a:t>2</a:t>
            </a:r>
            <a:r>
              <a:rPr lang="zh-CN" altLang="zh-CN" dirty="0" smtClean="0"/>
              <a:t>）网络终端设备的存储空间可能是有限的；</a:t>
            </a:r>
          </a:p>
          <a:p>
            <a:r>
              <a:rPr lang="zh-CN" altLang="zh-CN" dirty="0" smtClean="0"/>
              <a:t>（</a:t>
            </a:r>
            <a:r>
              <a:rPr lang="en-US" altLang="zh-CN" dirty="0" smtClean="0"/>
              <a:t>3</a:t>
            </a:r>
            <a:r>
              <a:rPr lang="zh-CN" altLang="zh-CN" dirty="0" smtClean="0"/>
              <a:t>）网络终端设备的能源是由电池提供的，持续时间短；</a:t>
            </a:r>
          </a:p>
          <a:p>
            <a:r>
              <a:rPr lang="zh-CN" altLang="zh-CN" dirty="0" smtClean="0"/>
              <a:t>（</a:t>
            </a:r>
            <a:r>
              <a:rPr lang="en-US" altLang="zh-CN" dirty="0" smtClean="0"/>
              <a:t>4</a:t>
            </a:r>
            <a:r>
              <a:rPr lang="zh-CN" altLang="zh-CN" dirty="0" smtClean="0"/>
              <a:t>）无线网络终端设备与有线网络设备相比更容易被窃、丢失、损坏等。</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x-none" altLang="zh-CN" dirty="0" smtClean="0"/>
              <a:t>9.2 无线网络安全与有线网络安全的区别</a:t>
            </a:r>
            <a:endParaRPr lang="zh-CN" altLang="zh-CN" b="1"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907704" y="1700808"/>
            <a:ext cx="4289072" cy="3101702"/>
          </a:xfrm>
          <a:prstGeom prst="rect">
            <a:avLst/>
          </a:prstGeom>
          <a:noFill/>
          <a:ln w="9525">
            <a:noFill/>
            <a:miter lim="800000"/>
            <a:headEnd/>
            <a:tailEnd/>
          </a:ln>
        </p:spPr>
      </p:pic>
      <p:sp>
        <p:nvSpPr>
          <p:cNvPr id="5" name="矩形 4"/>
          <p:cNvSpPr/>
          <p:nvPr/>
        </p:nvSpPr>
        <p:spPr>
          <a:xfrm>
            <a:off x="3419872" y="5301208"/>
            <a:ext cx="1107996" cy="369332"/>
          </a:xfrm>
          <a:prstGeom prst="rect">
            <a:avLst/>
          </a:prstGeom>
        </p:spPr>
        <p:txBody>
          <a:bodyPr wrap="none">
            <a:spAutoFit/>
          </a:bodyPr>
          <a:lstStyle/>
          <a:p>
            <a:r>
              <a:rPr lang="zh-CN" altLang="zh-CN" dirty="0" smtClean="0"/>
              <a:t>无线设备</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295</TotalTime>
  <Words>707</Words>
  <Application>Microsoft Office PowerPoint</Application>
  <PresentationFormat>全屏显示(4:3)</PresentationFormat>
  <Paragraphs>72</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暗香扑面</vt:lpstr>
      <vt:lpstr>第9章无线网络安全技术</vt:lpstr>
      <vt:lpstr>本章简介</vt:lpstr>
      <vt:lpstr>9.1 无线网络概述</vt:lpstr>
      <vt:lpstr>9.1 无线网络概述</vt:lpstr>
      <vt:lpstr>9.1 无线网络概述</vt:lpstr>
      <vt:lpstr>9.1 无线网络概述</vt:lpstr>
      <vt:lpstr>9.2 无线网络安全与有线网络安全的区别</vt:lpstr>
      <vt:lpstr>9.2 无线网络安全与有线网络安全的区别</vt:lpstr>
      <vt:lpstr>9.2 无线网络安全与有线网络安全的区别</vt:lpstr>
      <vt:lpstr>9.3 无线网络通信安全技术</vt:lpstr>
      <vt:lpstr>9.3 无线网络通信安全技术</vt:lpstr>
      <vt:lpstr>9.3 无线网络通信安全技术</vt:lpstr>
      <vt:lpstr>9.3 无线网络通信安全技术</vt:lpstr>
      <vt:lpstr>9.4无线网络的物理控制及安全管理机制</vt:lpstr>
      <vt:lpstr>9.4无线网络的物理控制及安全管理机制</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第1章信息安全概述</dc:title>
  <dc:creator>user</dc:creator>
  <cp:lastModifiedBy>User</cp:lastModifiedBy>
  <cp:revision>32</cp:revision>
  <dcterms:created xsi:type="dcterms:W3CDTF">2015-06-10T00:07:44Z</dcterms:created>
  <dcterms:modified xsi:type="dcterms:W3CDTF">2015-06-11T12:46:52Z</dcterms:modified>
</cp:coreProperties>
</file>