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2"/>
    <p:sldMasterId id="2147483674" r:id="rId3"/>
  </p:sldMasterIdLst>
  <p:notesMasterIdLst>
    <p:notesMasterId r:id="rId59"/>
  </p:notesMasterIdLst>
  <p:sldIdLst>
    <p:sldId id="257" r:id="rId4"/>
    <p:sldId id="289" r:id="rId5"/>
    <p:sldId id="341" r:id="rId6"/>
    <p:sldId id="342" r:id="rId7"/>
    <p:sldId id="343" r:id="rId8"/>
    <p:sldId id="344" r:id="rId9"/>
    <p:sldId id="345" r:id="rId10"/>
    <p:sldId id="346" r:id="rId11"/>
    <p:sldId id="347" r:id="rId12"/>
    <p:sldId id="348" r:id="rId13"/>
    <p:sldId id="349" r:id="rId14"/>
    <p:sldId id="350" r:id="rId15"/>
    <p:sldId id="351" r:id="rId16"/>
    <p:sldId id="352" r:id="rId17"/>
    <p:sldId id="353" r:id="rId18"/>
    <p:sldId id="354" r:id="rId19"/>
    <p:sldId id="357" r:id="rId20"/>
    <p:sldId id="355" r:id="rId21"/>
    <p:sldId id="356" r:id="rId22"/>
    <p:sldId id="358" r:id="rId23"/>
    <p:sldId id="359" r:id="rId24"/>
    <p:sldId id="360" r:id="rId25"/>
    <p:sldId id="361" r:id="rId26"/>
    <p:sldId id="365" r:id="rId27"/>
    <p:sldId id="362" r:id="rId28"/>
    <p:sldId id="363" r:id="rId29"/>
    <p:sldId id="364" r:id="rId30"/>
    <p:sldId id="366" r:id="rId31"/>
    <p:sldId id="369" r:id="rId32"/>
    <p:sldId id="367" r:id="rId33"/>
    <p:sldId id="368" r:id="rId34"/>
    <p:sldId id="370" r:id="rId35"/>
    <p:sldId id="371" r:id="rId36"/>
    <p:sldId id="372" r:id="rId37"/>
    <p:sldId id="376" r:id="rId38"/>
    <p:sldId id="375" r:id="rId39"/>
    <p:sldId id="373" r:id="rId40"/>
    <p:sldId id="377" r:id="rId41"/>
    <p:sldId id="374" r:id="rId42"/>
    <p:sldId id="378" r:id="rId43"/>
    <p:sldId id="379" r:id="rId44"/>
    <p:sldId id="380" r:id="rId45"/>
    <p:sldId id="381" r:id="rId46"/>
    <p:sldId id="382" r:id="rId47"/>
    <p:sldId id="383" r:id="rId48"/>
    <p:sldId id="384" r:id="rId49"/>
    <p:sldId id="385" r:id="rId50"/>
    <p:sldId id="386" r:id="rId51"/>
    <p:sldId id="387" r:id="rId52"/>
    <p:sldId id="388" r:id="rId53"/>
    <p:sldId id="389" r:id="rId54"/>
    <p:sldId id="390" r:id="rId55"/>
    <p:sldId id="391" r:id="rId56"/>
    <p:sldId id="392" r:id="rId57"/>
    <p:sldId id="394" r:id="rId5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Calibri" pitchFamily="34" charset="0"/>
        <a:ea typeface="+mn-ea"/>
        <a:cs typeface="Angsana New" pitchFamily="18" charset="-34"/>
      </a:defRPr>
    </a:lvl1pPr>
    <a:lvl2pPr marL="457200" algn="l" rtl="0" fontAlgn="base">
      <a:spcBef>
        <a:spcPct val="0"/>
      </a:spcBef>
      <a:spcAft>
        <a:spcPct val="0"/>
      </a:spcAft>
      <a:defRPr kern="1200">
        <a:solidFill>
          <a:schemeClr val="tx1"/>
        </a:solidFill>
        <a:latin typeface="Calibri" pitchFamily="34" charset="0"/>
        <a:ea typeface="+mn-ea"/>
        <a:cs typeface="Angsana New" pitchFamily="18" charset="-34"/>
      </a:defRPr>
    </a:lvl2pPr>
    <a:lvl3pPr marL="914400" algn="l" rtl="0" fontAlgn="base">
      <a:spcBef>
        <a:spcPct val="0"/>
      </a:spcBef>
      <a:spcAft>
        <a:spcPct val="0"/>
      </a:spcAft>
      <a:defRPr kern="1200">
        <a:solidFill>
          <a:schemeClr val="tx1"/>
        </a:solidFill>
        <a:latin typeface="Calibri" pitchFamily="34" charset="0"/>
        <a:ea typeface="+mn-ea"/>
        <a:cs typeface="Angsana New" pitchFamily="18" charset="-34"/>
      </a:defRPr>
    </a:lvl3pPr>
    <a:lvl4pPr marL="1371600" algn="l" rtl="0" fontAlgn="base">
      <a:spcBef>
        <a:spcPct val="0"/>
      </a:spcBef>
      <a:spcAft>
        <a:spcPct val="0"/>
      </a:spcAft>
      <a:defRPr kern="1200">
        <a:solidFill>
          <a:schemeClr val="tx1"/>
        </a:solidFill>
        <a:latin typeface="Calibri" pitchFamily="34" charset="0"/>
        <a:ea typeface="+mn-ea"/>
        <a:cs typeface="Angsana New" pitchFamily="18" charset="-34"/>
      </a:defRPr>
    </a:lvl4pPr>
    <a:lvl5pPr marL="1828800" algn="l" rtl="0" fontAlgn="base">
      <a:spcBef>
        <a:spcPct val="0"/>
      </a:spcBef>
      <a:spcAft>
        <a:spcPct val="0"/>
      </a:spcAft>
      <a:defRPr kern="1200">
        <a:solidFill>
          <a:schemeClr val="tx1"/>
        </a:solidFill>
        <a:latin typeface="Calibri" pitchFamily="34" charset="0"/>
        <a:ea typeface="+mn-ea"/>
        <a:cs typeface="Angsana New" pitchFamily="18" charset="-34"/>
      </a:defRPr>
    </a:lvl5pPr>
    <a:lvl6pPr marL="2286000" algn="l" defTabSz="914400" rtl="0" eaLnBrk="1" latinLnBrk="0" hangingPunct="1">
      <a:defRPr kern="1200">
        <a:solidFill>
          <a:schemeClr val="tx1"/>
        </a:solidFill>
        <a:latin typeface="Calibri" pitchFamily="34" charset="0"/>
        <a:ea typeface="+mn-ea"/>
        <a:cs typeface="Angsana New" pitchFamily="18" charset="-34"/>
      </a:defRPr>
    </a:lvl6pPr>
    <a:lvl7pPr marL="2743200" algn="l" defTabSz="914400" rtl="0" eaLnBrk="1" latinLnBrk="0" hangingPunct="1">
      <a:defRPr kern="1200">
        <a:solidFill>
          <a:schemeClr val="tx1"/>
        </a:solidFill>
        <a:latin typeface="Calibri" pitchFamily="34" charset="0"/>
        <a:ea typeface="+mn-ea"/>
        <a:cs typeface="Angsana New" pitchFamily="18" charset="-34"/>
      </a:defRPr>
    </a:lvl7pPr>
    <a:lvl8pPr marL="3200400" algn="l" defTabSz="914400" rtl="0" eaLnBrk="1" latinLnBrk="0" hangingPunct="1">
      <a:defRPr kern="1200">
        <a:solidFill>
          <a:schemeClr val="tx1"/>
        </a:solidFill>
        <a:latin typeface="Calibri" pitchFamily="34" charset="0"/>
        <a:ea typeface="+mn-ea"/>
        <a:cs typeface="Angsana New" pitchFamily="18" charset="-34"/>
      </a:defRPr>
    </a:lvl8pPr>
    <a:lvl9pPr marL="3657600" algn="l" defTabSz="914400" rtl="0" eaLnBrk="1" latinLnBrk="0" hangingPunct="1">
      <a:defRPr kern="1200">
        <a:solidFill>
          <a:schemeClr val="tx1"/>
        </a:solidFill>
        <a:latin typeface="Calibri" pitchFamily="34" charset="0"/>
        <a:ea typeface="+mn-ea"/>
        <a:cs typeface="Angsana New" pitchFamily="18" charset="-34"/>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92" autoAdjust="0"/>
    <p:restoredTop sz="93216" autoAdjust="0"/>
  </p:normalViewPr>
  <p:slideViewPr>
    <p:cSldViewPr>
      <p:cViewPr varScale="1">
        <p:scale>
          <a:sx n="58" d="100"/>
          <a:sy n="58" d="100"/>
        </p:scale>
        <p:origin x="90" y="55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tableStyles" Target="tableStyles.xml"/><Relationship Id="rId7" Type="http://schemas.openxmlformats.org/officeDocument/2006/relationships/slide" Target="slides/slide4.xml"/><Relationship Id="rId2" Type="http://schemas.openxmlformats.org/officeDocument/2006/relationships/slideMaster" Target="slideMasters/slideMaster1.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2.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43CDA3A2-166C-447C-8852-B4A6ED6D2051}" type="datetimeFigureOut">
              <a:rPr lang="en-US" altLang="zh-CN"/>
              <a:pPr/>
              <a:t>7/6/2016</a:t>
            </a:fld>
            <a:endParaRPr lang="en-US" altLang="zh-C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8A2317CB-3A9E-4DA9-8BEE-562FA4D35704}" type="slidenum">
              <a:rPr lang="en-US" altLang="zh-CN"/>
              <a:pPr/>
              <a:t>‹#›</a:t>
            </a:fld>
            <a:endParaRPr lang="en-US" altLang="zh-CN"/>
          </a:p>
        </p:txBody>
      </p:sp>
    </p:spTree>
    <p:extLst>
      <p:ext uri="{BB962C8B-B14F-4D97-AF65-F5344CB8AC3E}">
        <p14:creationId xmlns:p14="http://schemas.microsoft.com/office/powerpoint/2010/main" val="997451356"/>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zh-CN" smtClean="0"/>
          </a:p>
        </p:txBody>
      </p:sp>
      <p:sp>
        <p:nvSpPr>
          <p:cNvPr id="18436" name="Header Placehold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endParaRPr lang="zh-CN" altLang="zh-CN" smtClean="0"/>
          </a:p>
        </p:txBody>
      </p:sp>
      <p:sp>
        <p:nvSpPr>
          <p:cNvPr id="18437" name="Date Placehold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buSzPct val="100000"/>
            </a:pPr>
            <a:fld id="{2EA8FFDD-BBC3-4048-84B6-3BEDD8C21B03}" type="datetime8">
              <a:rPr lang="en-US" altLang="zh-CN">
                <a:solidFill>
                  <a:srgbClr val="000000"/>
                </a:solidFill>
                <a:sym typeface="Calibri" pitchFamily="34" charset="0"/>
              </a:rPr>
              <a:pPr>
                <a:buSzPct val="100000"/>
              </a:pPr>
              <a:t>7/6/2016 8:30 AM</a:t>
            </a:fld>
            <a:endParaRPr lang="en-US" altLang="zh-CN">
              <a:solidFill>
                <a:srgbClr val="000000"/>
              </a:solidFill>
              <a:sym typeface="Calibri" pitchFamily="34" charset="0"/>
            </a:endParaRPr>
          </a:p>
        </p:txBody>
      </p:sp>
      <p:sp>
        <p:nvSpPr>
          <p:cNvPr id="18438" name="Footer Placeholder 5"/>
          <p:cNvSpPr>
            <a:spLocks noGrp="1"/>
          </p:cNvSpPr>
          <p:nvPr>
            <p:ph type="ftr" sz="quarter" idx="4"/>
          </p:nvPr>
        </p:nvSpPr>
        <p:spPr bwMode="auto">
          <a:xfrm>
            <a:off x="0" y="8685213"/>
            <a:ext cx="61722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buSzPct val="100000"/>
            </a:pPr>
            <a:r>
              <a:rPr lang="en-US" altLang="zh-CN" sz="500" smtClean="0">
                <a:solidFill>
                  <a:srgbClr val="000000"/>
                </a:solidFill>
                <a:sym typeface="Calibri" pitchFamily="34" charset="0"/>
              </a:rPr>
              <a:t>© 2007 Microsoft Corporation</a:t>
            </a:r>
            <a:r>
              <a:rPr lang="zh-CN" altLang="en-US" sz="500" smtClean="0">
                <a:solidFill>
                  <a:srgbClr val="000000"/>
                </a:solidFill>
                <a:sym typeface="Calibri" pitchFamily="34" charset="0"/>
              </a:rPr>
              <a:t>。 保留所有权利。 </a:t>
            </a:r>
            <a:r>
              <a:rPr lang="en-US" altLang="zh-CN" sz="500" smtClean="0">
                <a:solidFill>
                  <a:srgbClr val="000000"/>
                </a:solidFill>
                <a:sym typeface="Calibri" pitchFamily="34" charset="0"/>
              </a:rPr>
              <a:t>Microsoft</a:t>
            </a:r>
            <a:r>
              <a:rPr lang="zh-CN" altLang="en-US" sz="500" smtClean="0">
                <a:solidFill>
                  <a:srgbClr val="000000"/>
                </a:solidFill>
                <a:sym typeface="Calibri" pitchFamily="34" charset="0"/>
              </a:rPr>
              <a:t>、</a:t>
            </a:r>
            <a:r>
              <a:rPr lang="en-US" altLang="zh-CN" sz="500" smtClean="0">
                <a:solidFill>
                  <a:srgbClr val="000000"/>
                </a:solidFill>
                <a:sym typeface="Calibri" pitchFamily="34" charset="0"/>
              </a:rPr>
              <a:t>Windows</a:t>
            </a:r>
            <a:r>
              <a:rPr lang="zh-CN" altLang="en-US" sz="500" smtClean="0">
                <a:solidFill>
                  <a:srgbClr val="000000"/>
                </a:solidFill>
                <a:sym typeface="Calibri" pitchFamily="34" charset="0"/>
              </a:rPr>
              <a:t>、</a:t>
            </a:r>
            <a:r>
              <a:rPr lang="en-US" altLang="zh-CN" sz="500" smtClean="0">
                <a:solidFill>
                  <a:srgbClr val="000000"/>
                </a:solidFill>
                <a:sym typeface="Calibri" pitchFamily="34" charset="0"/>
              </a:rPr>
              <a:t>Windows Vista </a:t>
            </a:r>
            <a:r>
              <a:rPr lang="zh-CN" altLang="en-US" sz="500" smtClean="0">
                <a:solidFill>
                  <a:srgbClr val="000000"/>
                </a:solidFill>
                <a:sym typeface="Calibri" pitchFamily="34" charset="0"/>
              </a:rPr>
              <a:t>和其他产品名称是 </a:t>
            </a:r>
            <a:r>
              <a:rPr lang="en-US" altLang="zh-CN" sz="500" smtClean="0">
                <a:solidFill>
                  <a:srgbClr val="000000"/>
                </a:solidFill>
                <a:sym typeface="Calibri" pitchFamily="34" charset="0"/>
              </a:rPr>
              <a:t>Microsoft Corporation </a:t>
            </a:r>
            <a:r>
              <a:rPr lang="zh-CN" altLang="en-US" sz="500" smtClean="0">
                <a:solidFill>
                  <a:srgbClr val="000000"/>
                </a:solidFill>
                <a:sym typeface="Calibri" pitchFamily="34" charset="0"/>
              </a:rPr>
              <a:t>在美国和</a:t>
            </a:r>
            <a:r>
              <a:rPr lang="en-US" altLang="zh-CN" sz="500" smtClean="0">
                <a:solidFill>
                  <a:srgbClr val="000000"/>
                </a:solidFill>
                <a:sym typeface="Calibri" pitchFamily="34" charset="0"/>
              </a:rPr>
              <a:t>/</a:t>
            </a:r>
            <a:r>
              <a:rPr lang="zh-CN" altLang="en-US" sz="500" smtClean="0">
                <a:solidFill>
                  <a:srgbClr val="000000"/>
                </a:solidFill>
                <a:sym typeface="Calibri" pitchFamily="34" charset="0"/>
              </a:rPr>
              <a:t>或其他国家或地区的注册商标和</a:t>
            </a:r>
            <a:r>
              <a:rPr lang="en-US" altLang="zh-CN" sz="500" smtClean="0">
                <a:solidFill>
                  <a:srgbClr val="000000"/>
                </a:solidFill>
                <a:sym typeface="Calibri" pitchFamily="34" charset="0"/>
              </a:rPr>
              <a:t>/</a:t>
            </a:r>
            <a:r>
              <a:rPr lang="zh-CN" altLang="en-US" sz="500" smtClean="0">
                <a:solidFill>
                  <a:srgbClr val="000000"/>
                </a:solidFill>
                <a:sym typeface="Calibri" pitchFamily="34" charset="0"/>
              </a:rPr>
              <a:t>或商标。</a:t>
            </a:r>
          </a:p>
          <a:p>
            <a:pPr fontAlgn="base">
              <a:spcBef>
                <a:spcPct val="0"/>
              </a:spcBef>
              <a:spcAft>
                <a:spcPct val="0"/>
              </a:spcAft>
              <a:buSzPct val="100000"/>
            </a:pPr>
            <a:r>
              <a:rPr lang="zh-CN" altLang="en-US" sz="500" smtClean="0">
                <a:solidFill>
                  <a:srgbClr val="000000"/>
                </a:solidFill>
                <a:sym typeface="Calibri" pitchFamily="34" charset="0"/>
              </a:rPr>
              <a:t>本文中的信息仅供参考，并代表 </a:t>
            </a:r>
            <a:r>
              <a:rPr lang="en-US" altLang="zh-CN" sz="500" smtClean="0">
                <a:solidFill>
                  <a:srgbClr val="000000"/>
                </a:solidFill>
                <a:sym typeface="Calibri" pitchFamily="34" charset="0"/>
              </a:rPr>
              <a:t>Microsoft Corporation </a:t>
            </a:r>
            <a:r>
              <a:rPr lang="zh-CN" altLang="en-US" sz="500" smtClean="0">
                <a:solidFill>
                  <a:srgbClr val="000000"/>
                </a:solidFill>
                <a:sym typeface="Calibri" pitchFamily="34" charset="0"/>
              </a:rPr>
              <a:t>截至此演示文稿发布之日的观点。  </a:t>
            </a:r>
            <a:r>
              <a:rPr lang="en-US" altLang="zh-CN" sz="500" smtClean="0">
                <a:solidFill>
                  <a:srgbClr val="000000"/>
                </a:solidFill>
                <a:sym typeface="Calibri" pitchFamily="34" charset="0"/>
              </a:rPr>
              <a:t>Microsoft </a:t>
            </a:r>
            <a:r>
              <a:rPr lang="zh-CN" altLang="en-US" sz="500" smtClean="0">
                <a:solidFill>
                  <a:srgbClr val="000000"/>
                </a:solidFill>
                <a:sym typeface="Calibri" pitchFamily="34" charset="0"/>
              </a:rPr>
              <a:t>必须对不断变化的市场条件做出响应，因此不应将本演示文稿视为 </a:t>
            </a:r>
            <a:r>
              <a:rPr lang="en-US" altLang="zh-CN" sz="500" smtClean="0">
                <a:solidFill>
                  <a:srgbClr val="000000"/>
                </a:solidFill>
                <a:sym typeface="Calibri" pitchFamily="34" charset="0"/>
              </a:rPr>
              <a:t>Microsoft </a:t>
            </a:r>
            <a:r>
              <a:rPr lang="zh-CN" altLang="en-US" sz="500" smtClean="0">
                <a:solidFill>
                  <a:srgbClr val="000000"/>
                </a:solidFill>
                <a:sym typeface="Calibri" pitchFamily="34" charset="0"/>
              </a:rPr>
              <a:t>方面的承诺，并且 </a:t>
            </a:r>
            <a:r>
              <a:rPr lang="en-US" altLang="zh-CN" sz="500" smtClean="0">
                <a:solidFill>
                  <a:srgbClr val="000000"/>
                </a:solidFill>
                <a:sym typeface="Calibri" pitchFamily="34" charset="0"/>
              </a:rPr>
              <a:t>Microsoft </a:t>
            </a:r>
            <a:r>
              <a:rPr lang="zh-CN" altLang="en-US" sz="500" smtClean="0">
                <a:solidFill>
                  <a:srgbClr val="000000"/>
                </a:solidFill>
                <a:sym typeface="Calibri" pitchFamily="34" charset="0"/>
              </a:rPr>
              <a:t>不能保证所提供的任何信息在此演示文稿发布日期之后的准确性。  </a:t>
            </a:r>
            <a:br>
              <a:rPr lang="zh-CN" altLang="en-US" sz="500" smtClean="0">
                <a:solidFill>
                  <a:srgbClr val="000000"/>
                </a:solidFill>
                <a:sym typeface="Calibri" pitchFamily="34" charset="0"/>
              </a:rPr>
            </a:br>
            <a:r>
              <a:rPr lang="en-US" altLang="zh-CN" sz="500" smtClean="0">
                <a:solidFill>
                  <a:srgbClr val="000000"/>
                </a:solidFill>
                <a:sym typeface="Calibri" pitchFamily="34" charset="0"/>
              </a:rPr>
              <a:t>Microsoft </a:t>
            </a:r>
            <a:r>
              <a:rPr lang="zh-CN" altLang="en-US" sz="500" smtClean="0">
                <a:solidFill>
                  <a:srgbClr val="000000"/>
                </a:solidFill>
                <a:sym typeface="Calibri" pitchFamily="34" charset="0"/>
              </a:rPr>
              <a:t>不对此演示文稿中的信息做任何明示、暗示或法定保证。</a:t>
            </a:r>
          </a:p>
        </p:txBody>
      </p:sp>
      <p:sp>
        <p:nvSpPr>
          <p:cNvPr id="18439" name="Slide Number Placeholder 6"/>
          <p:cNvSpPr>
            <a:spLocks noGrp="1"/>
          </p:cNvSpPr>
          <p:nvPr>
            <p:ph type="sldNum" sz="quarter" idx="5"/>
          </p:nvPr>
        </p:nvSpPr>
        <p:spPr bwMode="auto">
          <a:xfrm>
            <a:off x="6172200" y="8685213"/>
            <a:ext cx="684213"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buSzPct val="100000"/>
            </a:pPr>
            <a:fld id="{4AE16BFD-0FFB-4816-A204-C86D7AF61919}" type="slidenum">
              <a:rPr lang="en-US" altLang="zh-CN">
                <a:solidFill>
                  <a:srgbClr val="000000"/>
                </a:solidFill>
                <a:sym typeface="Calibri" pitchFamily="34" charset="0"/>
              </a:rPr>
              <a:pPr>
                <a:buSzPct val="100000"/>
              </a:pPr>
              <a:t>1</a:t>
            </a:fld>
            <a:endParaRPr lang="en-US" altLang="zh-CN">
              <a:solidFill>
                <a:srgbClr val="000000"/>
              </a:solidFill>
              <a:sym typeface="Calibri" pitchFamily="34" charset="0"/>
            </a:endParaRPr>
          </a:p>
        </p:txBody>
      </p:sp>
    </p:spTree>
    <p:extLst>
      <p:ext uri="{BB962C8B-B14F-4D97-AF65-F5344CB8AC3E}">
        <p14:creationId xmlns:p14="http://schemas.microsoft.com/office/powerpoint/2010/main" val="25522190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730250" y="1905000"/>
            <a:ext cx="7681913" cy="1523495"/>
          </a:xfrm>
        </p:spPr>
        <p:txBody>
          <a:bodyPr>
            <a:noAutofit/>
          </a:bodyPr>
          <a:lstStyle>
            <a:lvl1pPr>
              <a:lnSpc>
                <a:spcPct val="90000"/>
              </a:lnSpc>
              <a:defRPr sz="54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730249" y="4344988"/>
            <a:ext cx="7681913" cy="461665"/>
          </a:xfrm>
        </p:spPr>
        <p:txBody>
          <a:bodyPr>
            <a:noAutofit/>
          </a:bodyPr>
          <a:lstStyle>
            <a:lvl1pPr marL="0" indent="0" algn="l">
              <a:lnSpc>
                <a:spcPct val="90000"/>
              </a:lnSpc>
              <a:spcBef>
                <a:spcPts val="0"/>
              </a:spcBef>
              <a:buNone/>
              <a:defRPr>
                <a:solidFill>
                  <a:schemeClr val="tx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zh-CN" altLang="en-US" smtClean="0"/>
              <a:t>单击此处编辑母版副标题样式</a:t>
            </a:r>
            <a:endParaRPr lang="en-US" dirty="0"/>
          </a:p>
        </p:txBody>
      </p:sp>
    </p:spTree>
    <p:extLst>
      <p:ext uri="{BB962C8B-B14F-4D97-AF65-F5344CB8AC3E}">
        <p14:creationId xmlns:p14="http://schemas.microsoft.com/office/powerpoint/2010/main" val="817622265"/>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solidFill>
                  <a:srgbClr val="FFFFFF"/>
                </a:solidFill>
              </a:defRPr>
            </a:lvl1pPr>
          </a:lstStyle>
          <a:p>
            <a:r>
              <a:rPr lang="zh-CN" altLang="en-US" smtClean="0"/>
              <a:t>单击此处编辑母版标题样式</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rgbClr val="FFFFFF"/>
              </a:buClr>
              <a:buSzPct val="70000"/>
              <a:buFont typeface="Wingdings" pitchFamily="2" charset="2"/>
              <a:buChar char="l"/>
              <a:defRPr>
                <a:solidFill>
                  <a:srgbClr val="FFFFFF"/>
                </a:solidFill>
              </a:defRPr>
            </a:lvl1pPr>
            <a:lvl2pPr>
              <a:buClr>
                <a:srgbClr val="FFFFFF"/>
              </a:buClr>
              <a:buSzPct val="70000"/>
              <a:buFont typeface="Wingdings" pitchFamily="2" charset="2"/>
              <a:buChar char="l"/>
              <a:defRPr>
                <a:solidFill>
                  <a:srgbClr val="FFFFFF"/>
                </a:solidFill>
              </a:defRPr>
            </a:lvl2pPr>
            <a:lvl3pPr>
              <a:buClr>
                <a:srgbClr val="FFFFFF"/>
              </a:buClr>
              <a:buSzPct val="70000"/>
              <a:buFont typeface="Wingdings" pitchFamily="2" charset="2"/>
              <a:buChar char="l"/>
              <a:defRPr>
                <a:solidFill>
                  <a:srgbClr val="FFFFFF"/>
                </a:solidFill>
              </a:defRPr>
            </a:lvl3pPr>
            <a:lvl4pPr>
              <a:buClr>
                <a:srgbClr val="FFFFFF"/>
              </a:buClr>
              <a:buSzPct val="70000"/>
              <a:buFont typeface="Wingdings" pitchFamily="2" charset="2"/>
              <a:buChar char="l"/>
              <a:defRPr>
                <a:solidFill>
                  <a:srgbClr val="FFFFFF"/>
                </a:solidFill>
              </a:defRPr>
            </a:lvl4pPr>
            <a:lvl5pPr>
              <a:buClr>
                <a:srgbClr val="FFFFFF"/>
              </a:buClr>
              <a:buSzPct val="70000"/>
              <a:buFont typeface="Wingdings" pitchFamily="2" charset="2"/>
              <a:buChar char="l"/>
              <a:defRPr>
                <a:solidFill>
                  <a:srgbClr val="FFFFFF"/>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extLst>
      <p:ext uri="{BB962C8B-B14F-4D97-AF65-F5344CB8AC3E}">
        <p14:creationId xmlns:p14="http://schemas.microsoft.com/office/powerpoint/2010/main" val="4106777361"/>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3_Title and Content">
    <p:bg bwMode="black">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solidFill>
                  <a:srgbClr val="FFFFFF"/>
                </a:solidFill>
              </a:defRPr>
            </a:lvl1pPr>
          </a:lstStyle>
          <a:p>
            <a:r>
              <a:rPr lang="zh-CN" altLang="en-US" smtClean="0"/>
              <a:t>单击此处编辑母版标题样式</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rgbClr val="FFFFFF"/>
              </a:buClr>
              <a:buSzPct val="70000"/>
              <a:buFont typeface="Wingdings" pitchFamily="2" charset="2"/>
              <a:buChar char="l"/>
              <a:defRPr>
                <a:solidFill>
                  <a:srgbClr val="FFFFFF"/>
                </a:solidFill>
              </a:defRPr>
            </a:lvl1pPr>
            <a:lvl2pPr>
              <a:buClr>
                <a:srgbClr val="FFFFFF"/>
              </a:buClr>
              <a:buSzPct val="70000"/>
              <a:buFont typeface="Wingdings" pitchFamily="2" charset="2"/>
              <a:buChar char="l"/>
              <a:defRPr>
                <a:solidFill>
                  <a:srgbClr val="FFFFFF"/>
                </a:solidFill>
              </a:defRPr>
            </a:lvl2pPr>
            <a:lvl3pPr>
              <a:buClr>
                <a:srgbClr val="FFFFFF"/>
              </a:buClr>
              <a:buSzPct val="70000"/>
              <a:buFont typeface="Wingdings" pitchFamily="2" charset="2"/>
              <a:buChar char="l"/>
              <a:defRPr>
                <a:solidFill>
                  <a:srgbClr val="FFFFFF"/>
                </a:solidFill>
              </a:defRPr>
            </a:lvl3pPr>
            <a:lvl4pPr>
              <a:buClr>
                <a:srgbClr val="FFFFFF"/>
              </a:buClr>
              <a:buSzPct val="70000"/>
              <a:buFont typeface="Wingdings" pitchFamily="2" charset="2"/>
              <a:buChar char="l"/>
              <a:defRPr>
                <a:solidFill>
                  <a:srgbClr val="FFFFFF"/>
                </a:solidFill>
              </a:defRPr>
            </a:lvl4pPr>
            <a:lvl5pPr>
              <a:buClr>
                <a:srgbClr val="FFFFFF"/>
              </a:buClr>
              <a:buSzPct val="70000"/>
              <a:buFont typeface="Wingdings" pitchFamily="2" charset="2"/>
              <a:buChar char="l"/>
              <a:defRPr>
                <a:solidFill>
                  <a:srgbClr val="FFFFFF"/>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6"/>
          <p:cNvSpPr>
            <a:spLocks noGrp="1"/>
          </p:cNvSpPr>
          <p:nvPr>
            <p:ph type="body" sz="quarter" idx="11"/>
          </p:nvPr>
        </p:nvSpPr>
        <p:spPr>
          <a:xfrm>
            <a:off x="0" y="6238875"/>
            <a:ext cx="9144001" cy="619125"/>
          </a:xfrm>
          <a:solidFill>
            <a:srgbClr val="FFFF99"/>
          </a:solidFill>
        </p:spPr>
        <p:txBody>
          <a:bodyPr lIns="152394" tIns="76197" rIns="152394" bIns="76197" anchor="b">
            <a:noAutofit/>
          </a:bodyPr>
          <a:lstStyle>
            <a:lvl1pPr algn="r">
              <a:buFont typeface="Arial" pitchFamily="34" charset="0"/>
              <a:buNone/>
              <a:defRPr>
                <a:solidFill>
                  <a:srgbClr val="000000"/>
                </a:solidFill>
                <a:effectLst/>
                <a:latin typeface="+mj-lt"/>
              </a:defRPr>
            </a:lvl1pPr>
          </a:lstStyle>
          <a:p>
            <a:pPr lvl="0"/>
            <a:r>
              <a:rPr lang="zh-CN" altLang="en-US" smtClean="0"/>
              <a:t>单击此处编辑母版文本样式</a:t>
            </a:r>
          </a:p>
        </p:txBody>
      </p:sp>
    </p:spTree>
    <p:extLst>
      <p:ext uri="{BB962C8B-B14F-4D97-AF65-F5344CB8AC3E}">
        <p14:creationId xmlns:p14="http://schemas.microsoft.com/office/powerpoint/2010/main" val="100605710"/>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zh-CN" altLang="en-US" smtClean="0"/>
              <a:t>单击此处编辑母版副标题样式</a:t>
            </a:r>
            <a:endParaRPr lang="en-US" dirty="0"/>
          </a:p>
        </p:txBody>
      </p:sp>
      <p:sp>
        <p:nvSpPr>
          <p:cNvPr id="7" name="Text Placeholder 6"/>
          <p:cNvSpPr>
            <a:spLocks noGrp="1"/>
          </p:cNvSpPr>
          <p:nvPr>
            <p:ph type="body" sz="quarter" idx="10"/>
          </p:nvPr>
        </p:nvSpPr>
        <p:spPr>
          <a:xfrm>
            <a:off x="722049" y="2355850"/>
            <a:ext cx="7690114" cy="1384994"/>
          </a:xfrm>
        </p:spPr>
        <p:txBody>
          <a:bodyPr>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0066FF"/>
                    </a:gs>
                    <a:gs pos="28000">
                      <a:srgbClr val="2E59B0"/>
                    </a:gs>
                    <a:gs pos="62000">
                      <a:srgbClr val="2B395F"/>
                    </a:gs>
                    <a:gs pos="88000">
                      <a:srgbClr val="000000"/>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zh-CN" altLang="en-US" smtClean="0"/>
              <a:t>单击此处编辑母版文本样式</a:t>
            </a:r>
          </a:p>
        </p:txBody>
      </p:sp>
    </p:spTree>
    <p:extLst>
      <p:ext uri="{BB962C8B-B14F-4D97-AF65-F5344CB8AC3E}">
        <p14:creationId xmlns:p14="http://schemas.microsoft.com/office/powerpoint/2010/main" val="296965722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722313" y="1905000"/>
            <a:ext cx="8040688" cy="193899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32283672"/>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zh-CN" altLang="en-US" smtClean="0"/>
              <a:t>单击此处编辑母版副标题样式</a:t>
            </a:r>
            <a:endParaRPr lang="en-US" dirty="0"/>
          </a:p>
        </p:txBody>
      </p:sp>
      <p:sp>
        <p:nvSpPr>
          <p:cNvPr id="7" name="Text Placeholder 6"/>
          <p:cNvSpPr>
            <a:spLocks noGrp="1"/>
          </p:cNvSpPr>
          <p:nvPr>
            <p:ph type="body" sz="quarter" idx="10"/>
          </p:nvPr>
        </p:nvSpPr>
        <p:spPr>
          <a:xfrm>
            <a:off x="722049" y="2355850"/>
            <a:ext cx="7690114" cy="1384994"/>
          </a:xfrm>
        </p:spPr>
        <p:txBody>
          <a:bodyPr>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0066FF"/>
                    </a:gs>
                    <a:gs pos="28000">
                      <a:srgbClr val="2E59B0"/>
                    </a:gs>
                    <a:gs pos="62000">
                      <a:srgbClr val="2B395F"/>
                    </a:gs>
                    <a:gs pos="88000">
                      <a:srgbClr val="000000"/>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zh-CN" altLang="en-US" smtClean="0"/>
              <a:t>单击此处编辑母版文本样式</a:t>
            </a:r>
          </a:p>
        </p:txBody>
      </p:sp>
    </p:spTree>
    <p:extLst>
      <p:ext uri="{BB962C8B-B14F-4D97-AF65-F5344CB8AC3E}">
        <p14:creationId xmlns:p14="http://schemas.microsoft.com/office/powerpoint/2010/main" val="1395918817"/>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extLst>
      <p:ext uri="{BB962C8B-B14F-4D97-AF65-F5344CB8AC3E}">
        <p14:creationId xmlns:p14="http://schemas.microsoft.com/office/powerpoint/2010/main" val="1066258056"/>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a:xfrm>
            <a:off x="381000" y="1412875"/>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extLst>
      <p:ext uri="{BB962C8B-B14F-4D97-AF65-F5344CB8AC3E}">
        <p14:creationId xmlns:p14="http://schemas.microsoft.com/office/powerpoint/2010/main" val="3725065362"/>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extLst>
      <p:ext uri="{BB962C8B-B14F-4D97-AF65-F5344CB8AC3E}">
        <p14:creationId xmlns:p14="http://schemas.microsoft.com/office/powerpoint/2010/main" val="3568857853"/>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extLst>
      <p:ext uri="{BB962C8B-B14F-4D97-AF65-F5344CB8AC3E}">
        <p14:creationId xmlns:p14="http://schemas.microsoft.com/office/powerpoint/2010/main" val="1733618297"/>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Tree>
    <p:extLst>
      <p:ext uri="{BB962C8B-B14F-4D97-AF65-F5344CB8AC3E}">
        <p14:creationId xmlns:p14="http://schemas.microsoft.com/office/powerpoint/2010/main" val="1069902162"/>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82742000"/>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7364494"/>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13.xml"/><Relationship Id="rId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l="-1000" r="-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5162"/>
          </a:xfrm>
          <a:prstGeom prst="rect">
            <a:avLst/>
          </a:prstGeom>
        </p:spPr>
        <p:txBody>
          <a:bodyPr vert="horz" wrap="square" lIns="0" tIns="0" rIns="0" bIns="0" rtlCol="0" anchor="t">
            <a:spAutoFit/>
          </a:bodyPr>
          <a:lstStyle/>
          <a:p>
            <a:r>
              <a:rPr lang="zh-CN" altLang="en-US" smtClean="0"/>
              <a:t>单击此处编辑母版标题样式</a:t>
            </a:r>
            <a:endParaRPr lang="en-US" dirty="0"/>
          </a:p>
        </p:txBody>
      </p:sp>
      <p:sp>
        <p:nvSpPr>
          <p:cNvPr id="1027" name="Text Placeholder 2"/>
          <p:cNvSpPr>
            <a:spLocks noGrp="1"/>
          </p:cNvSpPr>
          <p:nvPr>
            <p:ph type="body" idx="1"/>
          </p:nvPr>
        </p:nvSpPr>
        <p:spPr bwMode="auto">
          <a:xfrm>
            <a:off x="381000" y="1412875"/>
            <a:ext cx="8382000" cy="213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9" r:id="rId10"/>
    <p:sldLayoutId id="2147483690" r:id="rId11"/>
    <p:sldLayoutId id="2147483687" r:id="rId12"/>
  </p:sldLayoutIdLst>
  <p:transition>
    <p:fade/>
  </p:transition>
  <p:txStyles>
    <p:titleStyle>
      <a:lvl1pPr algn="l" defTabSz="912813" rtl="0" eaLnBrk="1" fontAlgn="base" hangingPunct="1">
        <a:lnSpc>
          <a:spcPct val="90000"/>
        </a:lnSpc>
        <a:spcBef>
          <a:spcPct val="0"/>
        </a:spcBef>
        <a:spcAft>
          <a:spcPct val="0"/>
        </a:spcAft>
        <a:defRPr lang="en-US" sz="4800" kern="1200" spc="-150" dirty="0">
          <a:ln w="3175">
            <a:noFill/>
          </a:ln>
          <a:gradFill>
            <a:gsLst>
              <a:gs pos="0">
                <a:srgbClr val="2E59B0"/>
              </a:gs>
              <a:gs pos="49000">
                <a:srgbClr val="161D32"/>
              </a:gs>
              <a:gs pos="100000">
                <a:srgbClr val="000000"/>
              </a:gs>
            </a:gsLst>
            <a:lin ang="5400000" scaled="0"/>
          </a:gradFill>
          <a:effectLst>
            <a:outerShdw blurRad="50800" dist="38100" dir="2700000" algn="tl" rotWithShape="0">
              <a:prstClr val="black">
                <a:alpha val="40000"/>
              </a:prstClr>
            </a:outerShdw>
          </a:effectLst>
          <a:latin typeface="+mj-lt"/>
          <a:ea typeface="+mn-ea"/>
          <a:cs typeface="Arial" charset="0"/>
        </a:defRPr>
      </a:lvl1pPr>
      <a:lvl2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2pPr>
      <a:lvl3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3pPr>
      <a:lvl4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4pPr>
      <a:lvl5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5pPr>
      <a:lvl6pPr marL="4572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6pPr>
      <a:lvl7pPr marL="9144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7pPr>
      <a:lvl8pPr marL="13716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8pPr>
      <a:lvl9pPr marL="18288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9pPr>
    </p:titleStyle>
    <p:bodyStyle>
      <a:lvl1pPr marL="396875" indent="-396875" algn="l" defTabSz="912813" rtl="0" eaLnBrk="1" fontAlgn="base" hangingPunct="1">
        <a:lnSpc>
          <a:spcPct val="90000"/>
        </a:lnSpc>
        <a:spcBef>
          <a:spcPct val="20000"/>
        </a:spcBef>
        <a:spcAft>
          <a:spcPct val="0"/>
        </a:spcAft>
        <a:buBlip>
          <a:blip r:embed="rId15"/>
        </a:buBlip>
        <a:defRPr sz="3200" kern="1200">
          <a:solidFill>
            <a:schemeClr val="tx1"/>
          </a:solidFill>
          <a:latin typeface="+mn-lt"/>
          <a:ea typeface="+mn-ea"/>
          <a:cs typeface="+mn-cs"/>
        </a:defRPr>
      </a:lvl1pPr>
      <a:lvl2pPr marL="914400" indent="-396875" algn="l" defTabSz="912813" rtl="0" eaLnBrk="1" fontAlgn="base" hangingPunct="1">
        <a:lnSpc>
          <a:spcPct val="90000"/>
        </a:lnSpc>
        <a:spcBef>
          <a:spcPct val="20000"/>
        </a:spcBef>
        <a:spcAft>
          <a:spcPct val="0"/>
        </a:spcAft>
        <a:buBlip>
          <a:blip r:embed="rId16"/>
        </a:buBlip>
        <a:defRPr sz="2800" kern="1200">
          <a:solidFill>
            <a:schemeClr val="tx1"/>
          </a:solidFill>
          <a:latin typeface="+mn-lt"/>
          <a:ea typeface="+mn-ea"/>
          <a:cs typeface="+mn-cs"/>
        </a:defRPr>
      </a:lvl2pPr>
      <a:lvl3pPr marL="1258888" indent="-344488" algn="l" defTabSz="912813" rtl="0" eaLnBrk="1" fontAlgn="base" hangingPunct="1">
        <a:lnSpc>
          <a:spcPct val="90000"/>
        </a:lnSpc>
        <a:spcBef>
          <a:spcPct val="20000"/>
        </a:spcBef>
        <a:spcAft>
          <a:spcPct val="0"/>
        </a:spcAft>
        <a:buBlip>
          <a:blip r:embed="rId16"/>
        </a:buBlip>
        <a:defRPr sz="2400" kern="1200">
          <a:solidFill>
            <a:schemeClr val="tx1"/>
          </a:solidFill>
          <a:latin typeface="+mn-lt"/>
          <a:ea typeface="+mn-ea"/>
          <a:cs typeface="+mn-cs"/>
        </a:defRPr>
      </a:lvl3pPr>
      <a:lvl4pPr marL="1604963" indent="-346075" algn="l" defTabSz="912813" rtl="0" eaLnBrk="1" fontAlgn="base" hangingPunct="1">
        <a:lnSpc>
          <a:spcPct val="90000"/>
        </a:lnSpc>
        <a:spcBef>
          <a:spcPct val="20000"/>
        </a:spcBef>
        <a:spcAft>
          <a:spcPct val="0"/>
        </a:spcAft>
        <a:buBlip>
          <a:blip r:embed="rId16"/>
        </a:buBlip>
        <a:defRPr sz="2400" kern="1200">
          <a:solidFill>
            <a:schemeClr val="tx1"/>
          </a:solidFill>
          <a:latin typeface="+mn-lt"/>
          <a:ea typeface="+mn-ea"/>
          <a:cs typeface="+mn-cs"/>
        </a:defRPr>
      </a:lvl4pPr>
      <a:lvl5pPr marL="1941513" indent="-336550" algn="l" defTabSz="912813" rtl="0" eaLnBrk="1" fontAlgn="base" hangingPunct="1">
        <a:lnSpc>
          <a:spcPct val="90000"/>
        </a:lnSpc>
        <a:spcBef>
          <a:spcPct val="20000"/>
        </a:spcBef>
        <a:spcAft>
          <a:spcPct val="0"/>
        </a:spcAft>
        <a:buBlip>
          <a:blip r:embed="rId16"/>
        </a:buBlip>
        <a:defRPr sz="2400" kern="120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l="-1000" r="-1000"/>
          </a:stretch>
        </a:blipFill>
        <a:effectLst/>
      </p:bgPr>
    </p:bg>
    <p:spTree>
      <p:nvGrpSpPr>
        <p:cNvPr id="1" name=""/>
        <p:cNvGrpSpPr/>
        <p:nvPr/>
      </p:nvGrpSpPr>
      <p:grpSpPr>
        <a:xfrm>
          <a:off x="0" y="0"/>
          <a:ext cx="0" cy="0"/>
          <a:chOff x="0" y="0"/>
          <a:chExt cx="0" cy="0"/>
        </a:xfrm>
      </p:grpSpPr>
      <p:pic>
        <p:nvPicPr>
          <p:cNvPr id="2050" name="Picture 3" descr="white rectangle.png"/>
          <p:cNvPicPr>
            <a:picLocks noChangeAspect="1"/>
          </p:cNvPicPr>
          <p:nvPr/>
        </p:nvPicPr>
        <p:blipFill>
          <a:blip r:embed="rId4">
            <a:extLst>
              <a:ext uri="{28A0092B-C50C-407E-A947-70E740481C1C}">
                <a14:useLocalDpi xmlns:a14="http://schemas.microsoft.com/office/drawing/2010/main" val="0"/>
              </a:ext>
            </a:extLst>
          </a:blip>
          <a:srcRect b="10452"/>
          <a:stretch>
            <a:fillRect/>
          </a:stretch>
        </p:blipFill>
        <p:spPr bwMode="auto">
          <a:xfrm>
            <a:off x="0" y="1300163"/>
            <a:ext cx="9144000" cy="555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Placeholder 1"/>
          <p:cNvSpPr>
            <a:spLocks noGrp="1"/>
          </p:cNvSpPr>
          <p:nvPr>
            <p:ph type="title"/>
          </p:nvPr>
        </p:nvSpPr>
        <p:spPr>
          <a:xfrm>
            <a:off x="381000" y="230188"/>
            <a:ext cx="8382000" cy="665162"/>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2052" name="Text Placeholder 2"/>
          <p:cNvSpPr>
            <a:spLocks noGrp="1"/>
          </p:cNvSpPr>
          <p:nvPr>
            <p:ph type="body" idx="1"/>
          </p:nvPr>
        </p:nvSpPr>
        <p:spPr bwMode="auto">
          <a:xfrm>
            <a:off x="722313" y="1905000"/>
            <a:ext cx="8040687" cy="210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Tree>
  </p:cSld>
  <p:clrMap bg1="lt1" tx1="dk1" bg2="lt2" tx2="dk2" accent1="accent1" accent2="accent2" accent3="accent3" accent4="accent4" accent5="accent5" accent6="accent6" hlink="hlink" folHlink="folHlink"/>
  <p:sldLayoutIdLst>
    <p:sldLayoutId id="2147483688" r:id="rId1"/>
  </p:sldLayoutIdLst>
  <p:transition>
    <p:fade/>
  </p:transition>
  <p:txStyles>
    <p:titleStyle>
      <a:lvl1pPr algn="l" defTabSz="912813" rtl="0" fontAlgn="base">
        <a:lnSpc>
          <a:spcPct val="90000"/>
        </a:lnSpc>
        <a:spcBef>
          <a:spcPct val="0"/>
        </a:spcBef>
        <a:spcAft>
          <a:spcPct val="0"/>
        </a:spcAft>
        <a:defRPr lang="en-US" sz="4800" kern="1200" spc="-125" dirty="0">
          <a:ln w="3175">
            <a:noFill/>
          </a:ln>
          <a:gradFill>
            <a:gsLst>
              <a:gs pos="0">
                <a:srgbClr val="2E59B0"/>
              </a:gs>
              <a:gs pos="49000">
                <a:srgbClr val="161D32"/>
              </a:gs>
              <a:gs pos="100000">
                <a:srgbClr val="000000"/>
              </a:gs>
            </a:gsLst>
            <a:lin ang="5400000" scaled="0"/>
          </a:gradFill>
          <a:effectLst>
            <a:outerShdw blurRad="50800" dist="38100" dir="2700000" algn="tl" rotWithShape="0">
              <a:prstClr val="black">
                <a:alpha val="40000"/>
              </a:prstClr>
            </a:outerShdw>
          </a:effectLst>
          <a:latin typeface="+mj-lt"/>
          <a:ea typeface="+mn-ea"/>
          <a:cs typeface="Arial" charset="0"/>
        </a:defRPr>
      </a:lvl1pPr>
      <a:lvl2pPr algn="l" defTabSz="912813" rtl="0" fontAlgn="base">
        <a:lnSpc>
          <a:spcPct val="90000"/>
        </a:lnSpc>
        <a:spcBef>
          <a:spcPct val="0"/>
        </a:spcBef>
        <a:spcAft>
          <a:spcPct val="0"/>
        </a:spcAft>
        <a:defRPr sz="4800">
          <a:solidFill>
            <a:schemeClr val="tx1"/>
          </a:solidFill>
          <a:latin typeface="Calibri" pitchFamily="34" charset="0"/>
          <a:cs typeface="Arial" charset="0"/>
        </a:defRPr>
      </a:lvl2pPr>
      <a:lvl3pPr algn="l" defTabSz="912813" rtl="0" fontAlgn="base">
        <a:lnSpc>
          <a:spcPct val="90000"/>
        </a:lnSpc>
        <a:spcBef>
          <a:spcPct val="0"/>
        </a:spcBef>
        <a:spcAft>
          <a:spcPct val="0"/>
        </a:spcAft>
        <a:defRPr sz="4800">
          <a:solidFill>
            <a:schemeClr val="tx1"/>
          </a:solidFill>
          <a:latin typeface="Calibri" pitchFamily="34" charset="0"/>
          <a:cs typeface="Arial" charset="0"/>
        </a:defRPr>
      </a:lvl3pPr>
      <a:lvl4pPr algn="l" defTabSz="912813" rtl="0" fontAlgn="base">
        <a:lnSpc>
          <a:spcPct val="90000"/>
        </a:lnSpc>
        <a:spcBef>
          <a:spcPct val="0"/>
        </a:spcBef>
        <a:spcAft>
          <a:spcPct val="0"/>
        </a:spcAft>
        <a:defRPr sz="4800">
          <a:solidFill>
            <a:schemeClr val="tx1"/>
          </a:solidFill>
          <a:latin typeface="Calibri" pitchFamily="34" charset="0"/>
          <a:cs typeface="Arial" charset="0"/>
        </a:defRPr>
      </a:lvl4pPr>
      <a:lvl5pPr algn="l" defTabSz="912813" rtl="0" fontAlgn="base">
        <a:lnSpc>
          <a:spcPct val="90000"/>
        </a:lnSpc>
        <a:spcBef>
          <a:spcPct val="0"/>
        </a:spcBef>
        <a:spcAft>
          <a:spcPct val="0"/>
        </a:spcAft>
        <a:defRPr sz="4800">
          <a:solidFill>
            <a:schemeClr val="tx1"/>
          </a:solidFill>
          <a:latin typeface="Calibri" pitchFamily="34" charset="0"/>
          <a:cs typeface="Arial" charset="0"/>
        </a:defRPr>
      </a:lvl5pPr>
      <a:lvl6pPr marL="457200" algn="l" defTabSz="912813" rtl="0" fontAlgn="base">
        <a:lnSpc>
          <a:spcPct val="90000"/>
        </a:lnSpc>
        <a:spcBef>
          <a:spcPct val="0"/>
        </a:spcBef>
        <a:spcAft>
          <a:spcPct val="0"/>
        </a:spcAft>
        <a:defRPr sz="4800">
          <a:solidFill>
            <a:schemeClr val="tx1"/>
          </a:solidFill>
          <a:latin typeface="Calibri" pitchFamily="34" charset="0"/>
          <a:cs typeface="Arial" charset="0"/>
        </a:defRPr>
      </a:lvl6pPr>
      <a:lvl7pPr marL="914400" algn="l" defTabSz="912813" rtl="0" fontAlgn="base">
        <a:lnSpc>
          <a:spcPct val="90000"/>
        </a:lnSpc>
        <a:spcBef>
          <a:spcPct val="0"/>
        </a:spcBef>
        <a:spcAft>
          <a:spcPct val="0"/>
        </a:spcAft>
        <a:defRPr sz="4800">
          <a:solidFill>
            <a:schemeClr val="tx1"/>
          </a:solidFill>
          <a:latin typeface="Calibri" pitchFamily="34" charset="0"/>
          <a:cs typeface="Arial" charset="0"/>
        </a:defRPr>
      </a:lvl7pPr>
      <a:lvl8pPr marL="1371600" algn="l" defTabSz="912813" rtl="0" fontAlgn="base">
        <a:lnSpc>
          <a:spcPct val="90000"/>
        </a:lnSpc>
        <a:spcBef>
          <a:spcPct val="0"/>
        </a:spcBef>
        <a:spcAft>
          <a:spcPct val="0"/>
        </a:spcAft>
        <a:defRPr sz="4800">
          <a:solidFill>
            <a:schemeClr val="tx1"/>
          </a:solidFill>
          <a:latin typeface="Calibri" pitchFamily="34" charset="0"/>
          <a:cs typeface="Arial" charset="0"/>
        </a:defRPr>
      </a:lvl8pPr>
      <a:lvl9pPr marL="1828800" algn="l" defTabSz="912813" rtl="0" fontAlgn="base">
        <a:lnSpc>
          <a:spcPct val="90000"/>
        </a:lnSpc>
        <a:spcBef>
          <a:spcPct val="0"/>
        </a:spcBef>
        <a:spcAft>
          <a:spcPct val="0"/>
        </a:spcAft>
        <a:defRPr sz="4800">
          <a:solidFill>
            <a:schemeClr val="tx1"/>
          </a:solidFill>
          <a:latin typeface="Calibri" pitchFamily="34" charset="0"/>
          <a:cs typeface="Arial" charset="0"/>
        </a:defRPr>
      </a:lvl9pPr>
    </p:titleStyle>
    <p:bodyStyle>
      <a:lvl1pPr algn="l" defTabSz="912813" rtl="0" fontAlgn="base">
        <a:lnSpc>
          <a:spcPct val="90000"/>
        </a:lnSpc>
        <a:spcBef>
          <a:spcPct val="20000"/>
        </a:spcBef>
        <a:spcAft>
          <a:spcPct val="0"/>
        </a:spcAft>
        <a:buFont typeface="Arial" charset="0"/>
        <a:defRPr sz="3000" b="1" kern="1200">
          <a:solidFill>
            <a:schemeClr val="tx1"/>
          </a:solidFill>
          <a:latin typeface="Courier New" pitchFamily="49" charset="0"/>
          <a:ea typeface="+mn-ea"/>
          <a:cs typeface="Courier New" pitchFamily="49" charset="0"/>
        </a:defRPr>
      </a:lvl1pPr>
      <a:lvl2pPr marL="384175" indent="-6350" algn="l" defTabSz="912813" rtl="0" fontAlgn="base">
        <a:lnSpc>
          <a:spcPct val="90000"/>
        </a:lnSpc>
        <a:spcBef>
          <a:spcPct val="20000"/>
        </a:spcBef>
        <a:spcAft>
          <a:spcPct val="0"/>
        </a:spcAft>
        <a:buFont typeface="Arial" charset="0"/>
        <a:defRPr sz="2800" b="1" kern="1200">
          <a:solidFill>
            <a:schemeClr val="tx1"/>
          </a:solidFill>
          <a:latin typeface="Courier New" pitchFamily="49" charset="0"/>
          <a:ea typeface="+mn-ea"/>
          <a:cs typeface="Courier New" pitchFamily="49" charset="0"/>
        </a:defRPr>
      </a:lvl2pPr>
      <a:lvl3pPr marL="760413" indent="-6350" algn="l" defTabSz="912813" rtl="0" fontAlgn="base">
        <a:lnSpc>
          <a:spcPct val="90000"/>
        </a:lnSpc>
        <a:spcBef>
          <a:spcPct val="20000"/>
        </a:spcBef>
        <a:spcAft>
          <a:spcPct val="0"/>
        </a:spcAft>
        <a:buFont typeface="Arial" charset="0"/>
        <a:defRPr sz="2400" b="1" kern="1200">
          <a:solidFill>
            <a:schemeClr val="tx1"/>
          </a:solidFill>
          <a:latin typeface="Courier New" pitchFamily="49" charset="0"/>
          <a:ea typeface="+mn-ea"/>
          <a:cs typeface="Courier New" pitchFamily="49" charset="0"/>
        </a:defRPr>
      </a:lvl3pPr>
      <a:lvl4pPr marL="1093788" indent="6350" algn="l" defTabSz="912813" rtl="0" fontAlgn="base">
        <a:lnSpc>
          <a:spcPct val="90000"/>
        </a:lnSpc>
        <a:spcBef>
          <a:spcPct val="20000"/>
        </a:spcBef>
        <a:spcAft>
          <a:spcPct val="0"/>
        </a:spcAft>
        <a:buFont typeface="Arial" charset="0"/>
        <a:defRPr sz="2400" b="1" kern="1200">
          <a:solidFill>
            <a:schemeClr val="tx1"/>
          </a:solidFill>
          <a:latin typeface="Courier New" pitchFamily="49" charset="0"/>
          <a:ea typeface="+mn-ea"/>
          <a:cs typeface="Courier New" pitchFamily="49" charset="0"/>
        </a:defRPr>
      </a:lvl4pPr>
      <a:lvl5pPr marL="1425575" algn="l" defTabSz="912813" rtl="0" fontAlgn="base">
        <a:lnSpc>
          <a:spcPct val="90000"/>
        </a:lnSpc>
        <a:spcBef>
          <a:spcPct val="20000"/>
        </a:spcBef>
        <a:spcAft>
          <a:spcPct val="0"/>
        </a:spcAft>
        <a:buFont typeface="Arial" charset="0"/>
        <a:defRPr sz="2400" b="1" kern="1200">
          <a:solidFill>
            <a:schemeClr val="tx1"/>
          </a:solidFill>
          <a:latin typeface="Courier New" pitchFamily="49" charset="0"/>
          <a:ea typeface="+mn-ea"/>
          <a:cs typeface="Courier New"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843808" y="1947641"/>
            <a:ext cx="4032448" cy="1523495"/>
          </a:xfrm>
        </p:spPr>
        <p:txBody>
          <a:bodyPr/>
          <a:lstStyle/>
          <a:p>
            <a:pPr defTabSz="914363" fontAlgn="auto">
              <a:spcAft>
                <a:spcPts val="0"/>
              </a:spcAft>
              <a:defRPr/>
            </a:pPr>
            <a:r>
              <a:rPr lang="zh-CN" altLang="en-US" dirty="0" smtClean="0">
                <a:latin typeface="微软雅黑" pitchFamily="34" charset="-122"/>
                <a:ea typeface="微软雅黑" pitchFamily="34" charset="-122"/>
              </a:rPr>
              <a:t>汽车文化</a:t>
            </a:r>
            <a:endParaRPr dirty="0">
              <a:latin typeface="微软雅黑" pitchFamily="34" charset="-122"/>
              <a:ea typeface="微软雅黑" pitchFamily="34" charset="-122"/>
            </a:endParaRPr>
          </a:p>
        </p:txBody>
      </p:sp>
      <p:sp>
        <p:nvSpPr>
          <p:cNvPr id="3" name="副标题 2"/>
          <p:cNvSpPr>
            <a:spLocks noGrp="1"/>
          </p:cNvSpPr>
          <p:nvPr>
            <p:ph type="subTitle" idx="1"/>
          </p:nvPr>
        </p:nvSpPr>
        <p:spPr>
          <a:xfrm>
            <a:off x="683568" y="3246222"/>
            <a:ext cx="7452320" cy="461665"/>
          </a:xfrm>
        </p:spPr>
        <p:txBody>
          <a:bodyPr/>
          <a:lstStyle/>
          <a:p>
            <a:r>
              <a:rPr lang="zh-CN" altLang="en-US" sz="3600" b="1" dirty="0" smtClean="0"/>
              <a:t>项目十三   丰富多彩的汽车边缘文化</a:t>
            </a:r>
            <a:endParaRPr lang="en-US" altLang="zh-CN" sz="3600" b="1" dirty="0"/>
          </a:p>
        </p:txBody>
      </p:sp>
      <p:sp>
        <p:nvSpPr>
          <p:cNvPr id="4" name="矩形 3"/>
          <p:cNvSpPr/>
          <p:nvPr/>
        </p:nvSpPr>
        <p:spPr>
          <a:xfrm>
            <a:off x="922235" y="4244720"/>
            <a:ext cx="6974986" cy="523220"/>
          </a:xfrm>
          <a:prstGeom prst="rect">
            <a:avLst/>
          </a:prstGeom>
        </p:spPr>
        <p:txBody>
          <a:bodyPr wrap="none">
            <a:spAutoFit/>
          </a:bodyPr>
          <a:lstStyle/>
          <a:p>
            <a:r>
              <a:rPr lang="zh-CN" altLang="en-US" sz="2800" dirty="0"/>
              <a:t>任务一 </a:t>
            </a:r>
            <a:r>
              <a:rPr lang="zh-CN" altLang="en-US" sz="2800" dirty="0" smtClean="0"/>
              <a:t>   了解汽车有关的影视、游戏等作品</a:t>
            </a:r>
            <a:endParaRPr lang="zh-CN" altLang="en-US" sz="2800" dirty="0"/>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835696" y="65030"/>
            <a:ext cx="4583306" cy="584775"/>
          </a:xfrm>
          <a:prstGeom prst="rect">
            <a:avLst/>
          </a:prstGeom>
        </p:spPr>
        <p:txBody>
          <a:bodyPr wrap="none">
            <a:spAutoFit/>
          </a:bodyPr>
          <a:lstStyle/>
          <a:p>
            <a:pPr algn="ctr"/>
            <a:r>
              <a:rPr lang="zh-CN" altLang="en-US" sz="3200" b="1" dirty="0" smtClean="0"/>
              <a:t>任务二   走近汽车俱乐部</a:t>
            </a:r>
            <a:endParaRPr lang="zh-CN" altLang="en-US" sz="3200" dirty="0"/>
          </a:p>
        </p:txBody>
      </p:sp>
      <p:sp>
        <p:nvSpPr>
          <p:cNvPr id="6" name="矩形 5"/>
          <p:cNvSpPr/>
          <p:nvPr/>
        </p:nvSpPr>
        <p:spPr>
          <a:xfrm>
            <a:off x="539552" y="908720"/>
            <a:ext cx="8064896" cy="5262979"/>
          </a:xfrm>
          <a:prstGeom prst="rect">
            <a:avLst/>
          </a:prstGeom>
        </p:spPr>
        <p:txBody>
          <a:bodyPr wrap="square">
            <a:spAutoFit/>
          </a:bodyPr>
          <a:lstStyle/>
          <a:p>
            <a:pPr>
              <a:lnSpc>
                <a:spcPct val="150000"/>
              </a:lnSpc>
            </a:pPr>
            <a:r>
              <a:rPr lang="en-US" altLang="zh-CN" sz="2800" dirty="0"/>
              <a:t>2.</a:t>
            </a:r>
            <a:r>
              <a:rPr lang="zh-CN" altLang="en-US" sz="2800" dirty="0"/>
              <a:t>服务型汽车俱乐部</a:t>
            </a:r>
          </a:p>
          <a:p>
            <a:pPr>
              <a:lnSpc>
                <a:spcPct val="150000"/>
              </a:lnSpc>
            </a:pPr>
            <a:r>
              <a:rPr lang="en-US" altLang="zh-CN" sz="2800" dirty="0"/>
              <a:t>1</a:t>
            </a:r>
            <a:r>
              <a:rPr lang="zh-CN" altLang="en-US" sz="2800" dirty="0"/>
              <a:t>）英国的汽车</a:t>
            </a:r>
            <a:r>
              <a:rPr lang="zh-CN" altLang="en-US" sz="2800" dirty="0" smtClean="0"/>
              <a:t>联合会</a:t>
            </a:r>
            <a:endParaRPr lang="en-US" altLang="zh-CN" sz="2800" dirty="0" smtClean="0"/>
          </a:p>
          <a:p>
            <a:pPr>
              <a:lnSpc>
                <a:spcPct val="150000"/>
              </a:lnSpc>
            </a:pPr>
            <a:r>
              <a:rPr lang="en-US" altLang="zh-CN" sz="2800" dirty="0" smtClean="0"/>
              <a:t>         1905</a:t>
            </a:r>
            <a:r>
              <a:rPr lang="zh-CN" altLang="zh-CN" sz="2800" dirty="0"/>
              <a:t>年</a:t>
            </a:r>
            <a:r>
              <a:rPr lang="zh-CN" altLang="zh-CN" sz="2800" dirty="0" smtClean="0"/>
              <a:t>，在伦敦成立</a:t>
            </a:r>
            <a:r>
              <a:rPr lang="zh-CN" altLang="en-US" sz="2800" dirty="0" smtClean="0"/>
              <a:t>。</a:t>
            </a:r>
            <a:r>
              <a:rPr lang="zh-CN" altLang="zh-CN" sz="2800" dirty="0" smtClean="0"/>
              <a:t>目前</a:t>
            </a:r>
            <a:r>
              <a:rPr lang="zh-CN" altLang="zh-CN" sz="2800" dirty="0"/>
              <a:t>，英国汽车联合会有数千万会员，是英国最大的汽车俱乐部</a:t>
            </a:r>
            <a:r>
              <a:rPr lang="zh-CN" altLang="zh-CN" sz="2800" dirty="0" smtClean="0"/>
              <a:t>。</a:t>
            </a:r>
            <a:endParaRPr lang="en-US" altLang="zh-CN" sz="2800" dirty="0" smtClean="0"/>
          </a:p>
          <a:p>
            <a:pPr>
              <a:lnSpc>
                <a:spcPct val="150000"/>
              </a:lnSpc>
            </a:pPr>
            <a:r>
              <a:rPr lang="en-US" altLang="zh-CN" sz="2800" dirty="0" smtClean="0"/>
              <a:t>        </a:t>
            </a:r>
            <a:r>
              <a:rPr lang="zh-CN" altLang="zh-CN" sz="2800" dirty="0" smtClean="0"/>
              <a:t>最初</a:t>
            </a:r>
            <a:r>
              <a:rPr lang="zh-CN" altLang="zh-CN" sz="2800" dirty="0"/>
              <a:t>成立的目的是为了让会员免受警察的超速罚款，随着反战，其涉及的业务范围越来越广，包括：道路救援、保险业务代理、提供买卖和租赁车辆服务、车辆保养、零部件更换等等</a:t>
            </a:r>
            <a:r>
              <a:rPr lang="zh-CN" altLang="zh-CN" sz="2800" dirty="0" smtClean="0"/>
              <a:t>。</a:t>
            </a:r>
            <a:endParaRPr lang="zh-CN" altLang="en-US" sz="2800" dirty="0"/>
          </a:p>
        </p:txBody>
      </p:sp>
    </p:spTree>
    <p:extLst>
      <p:ext uri="{BB962C8B-B14F-4D97-AF65-F5344CB8AC3E}">
        <p14:creationId xmlns:p14="http://schemas.microsoft.com/office/powerpoint/2010/main" val="1634951379"/>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835696" y="65030"/>
            <a:ext cx="4583306" cy="584775"/>
          </a:xfrm>
          <a:prstGeom prst="rect">
            <a:avLst/>
          </a:prstGeom>
        </p:spPr>
        <p:txBody>
          <a:bodyPr wrap="none">
            <a:spAutoFit/>
          </a:bodyPr>
          <a:lstStyle/>
          <a:p>
            <a:pPr algn="ctr"/>
            <a:r>
              <a:rPr lang="zh-CN" altLang="en-US" sz="3200" b="1" dirty="0" smtClean="0"/>
              <a:t>任务二   走近汽车俱乐部</a:t>
            </a:r>
            <a:endParaRPr lang="zh-CN" altLang="en-US" sz="3200" dirty="0"/>
          </a:p>
        </p:txBody>
      </p:sp>
      <p:sp>
        <p:nvSpPr>
          <p:cNvPr id="6" name="矩形 5"/>
          <p:cNvSpPr/>
          <p:nvPr/>
        </p:nvSpPr>
        <p:spPr>
          <a:xfrm>
            <a:off x="395536" y="1268760"/>
            <a:ext cx="8280920" cy="4534831"/>
          </a:xfrm>
          <a:prstGeom prst="rect">
            <a:avLst/>
          </a:prstGeom>
        </p:spPr>
        <p:txBody>
          <a:bodyPr wrap="square">
            <a:spAutoFit/>
          </a:bodyPr>
          <a:lstStyle/>
          <a:p>
            <a:pPr indent="269240">
              <a:lnSpc>
                <a:spcPct val="150000"/>
              </a:lnSpc>
              <a:spcAft>
                <a:spcPts val="0"/>
              </a:spcAft>
            </a:pPr>
            <a:r>
              <a:rPr lang="en-US" altLang="zh-CN" sz="2800" kern="0" dirty="0">
                <a:latin typeface="宋体" panose="02010600030101010101" pitchFamily="2" charset="-122"/>
                <a:cs typeface="宋体" panose="02010600030101010101" pitchFamily="2" charset="-122"/>
              </a:rPr>
              <a:t>2</a:t>
            </a:r>
            <a:r>
              <a:rPr lang="zh-CN" altLang="zh-CN" sz="2800" kern="0" dirty="0">
                <a:latin typeface="Times New Roman" panose="02020603050405020304" pitchFamily="18" charset="0"/>
                <a:cs typeface="宋体" panose="02010600030101010101" pitchFamily="2" charset="-122"/>
              </a:rPr>
              <a:t>）全美汽车俱乐部</a:t>
            </a:r>
            <a:endParaRPr lang="zh-CN" altLang="zh-CN" sz="2800" kern="100" dirty="0">
              <a:latin typeface="Times New Roman" panose="02020603050405020304" pitchFamily="18" charset="0"/>
            </a:endParaRPr>
          </a:p>
          <a:p>
            <a:pPr indent="236220">
              <a:lnSpc>
                <a:spcPct val="150000"/>
              </a:lnSpc>
              <a:spcAft>
                <a:spcPts val="0"/>
              </a:spcAft>
            </a:pPr>
            <a:r>
              <a:rPr lang="en-US" altLang="zh-CN" sz="2800" kern="0" dirty="0">
                <a:latin typeface="宋体" panose="02010600030101010101" pitchFamily="2" charset="-122"/>
                <a:cs typeface="宋体" panose="02010600030101010101" pitchFamily="2" charset="-122"/>
              </a:rPr>
              <a:t>1902</a:t>
            </a:r>
            <a:r>
              <a:rPr lang="zh-CN" altLang="zh-CN" sz="2800" kern="0" dirty="0">
                <a:latin typeface="Times New Roman" panose="02020603050405020304" pitchFamily="18" charset="0"/>
                <a:cs typeface="宋体" panose="02010600030101010101" pitchFamily="2" charset="-122"/>
              </a:rPr>
              <a:t>年，来自美国</a:t>
            </a:r>
            <a:r>
              <a:rPr lang="en-US" altLang="zh-CN" sz="2800" kern="0" dirty="0">
                <a:latin typeface="Times New Roman" panose="02020603050405020304" pitchFamily="18" charset="0"/>
                <a:cs typeface="宋体" panose="02010600030101010101" pitchFamily="2" charset="-122"/>
              </a:rPr>
              <a:t>9</a:t>
            </a:r>
            <a:r>
              <a:rPr lang="zh-CN" altLang="zh-CN" sz="2800" kern="0" dirty="0">
                <a:latin typeface="Times New Roman" panose="02020603050405020304" pitchFamily="18" charset="0"/>
                <a:cs typeface="宋体" panose="02010600030101010101" pitchFamily="2" charset="-122"/>
              </a:rPr>
              <a:t>个会员总数不超过</a:t>
            </a:r>
            <a:r>
              <a:rPr lang="en-US" altLang="zh-CN" sz="2800" kern="0" dirty="0">
                <a:latin typeface="Times New Roman" panose="02020603050405020304" pitchFamily="18" charset="0"/>
                <a:cs typeface="宋体" panose="02010600030101010101" pitchFamily="2" charset="-122"/>
              </a:rPr>
              <a:t>1000</a:t>
            </a:r>
            <a:r>
              <a:rPr lang="zh-CN" altLang="zh-CN" sz="2800" kern="0" dirty="0">
                <a:latin typeface="Times New Roman" panose="02020603050405020304" pitchFamily="18" charset="0"/>
                <a:cs typeface="宋体" panose="02010600030101010101" pitchFamily="2" charset="-122"/>
              </a:rPr>
              <a:t>人的俱乐部成立了全美俱乐部。目前，全美俱乐部事全球最大的汽车俱乐部，拥有</a:t>
            </a:r>
            <a:r>
              <a:rPr lang="en-US" altLang="zh-CN" sz="2800" kern="0" dirty="0">
                <a:latin typeface="Times New Roman" panose="02020603050405020304" pitchFamily="18" charset="0"/>
                <a:cs typeface="宋体" panose="02010600030101010101" pitchFamily="2" charset="-122"/>
              </a:rPr>
              <a:t>5000</a:t>
            </a:r>
            <a:r>
              <a:rPr lang="zh-CN" altLang="zh-CN" sz="2800" kern="0" dirty="0">
                <a:latin typeface="Times New Roman" panose="02020603050405020304" pitchFamily="18" charset="0"/>
                <a:cs typeface="宋体" panose="02010600030101010101" pitchFamily="2" charset="-122"/>
              </a:rPr>
              <a:t>多万会员，是世界上仅次于罗马天主教会的第二大会员制组织。全美汽车俱乐部的总部位于佛罗里达州的奥兰多市，其分支俱乐部遍布美国和加拿大各地。</a:t>
            </a:r>
            <a:endParaRPr lang="zh-CN" altLang="zh-CN" sz="2800" kern="100" dirty="0">
              <a:latin typeface="Times New Roman" panose="02020603050405020304" pitchFamily="18" charset="0"/>
            </a:endParaRPr>
          </a:p>
        </p:txBody>
      </p:sp>
    </p:spTree>
    <p:extLst>
      <p:ext uri="{BB962C8B-B14F-4D97-AF65-F5344CB8AC3E}">
        <p14:creationId xmlns:p14="http://schemas.microsoft.com/office/powerpoint/2010/main" val="2704087314"/>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835696" y="65030"/>
            <a:ext cx="4583306" cy="584775"/>
          </a:xfrm>
          <a:prstGeom prst="rect">
            <a:avLst/>
          </a:prstGeom>
        </p:spPr>
        <p:txBody>
          <a:bodyPr wrap="none">
            <a:spAutoFit/>
          </a:bodyPr>
          <a:lstStyle/>
          <a:p>
            <a:pPr algn="ctr"/>
            <a:r>
              <a:rPr lang="zh-CN" altLang="en-US" sz="3200" b="1" dirty="0" smtClean="0"/>
              <a:t>任务二   走近汽车俱乐部</a:t>
            </a:r>
            <a:endParaRPr lang="zh-CN" altLang="en-US" sz="3200" dirty="0"/>
          </a:p>
        </p:txBody>
      </p:sp>
      <p:sp>
        <p:nvSpPr>
          <p:cNvPr id="6" name="矩形 5"/>
          <p:cNvSpPr/>
          <p:nvPr/>
        </p:nvSpPr>
        <p:spPr>
          <a:xfrm>
            <a:off x="323528" y="836712"/>
            <a:ext cx="8280920" cy="4745915"/>
          </a:xfrm>
          <a:prstGeom prst="rect">
            <a:avLst/>
          </a:prstGeom>
        </p:spPr>
        <p:txBody>
          <a:bodyPr wrap="square">
            <a:spAutoFit/>
          </a:bodyPr>
          <a:lstStyle/>
          <a:p>
            <a:pPr indent="236220">
              <a:lnSpc>
                <a:spcPct val="120000"/>
              </a:lnSpc>
              <a:spcAft>
                <a:spcPts val="0"/>
              </a:spcAft>
            </a:pPr>
            <a:r>
              <a:rPr lang="en-US" altLang="zh-CN" sz="2800" kern="0" dirty="0">
                <a:latin typeface="宋体" panose="02010600030101010101" pitchFamily="2" charset="-122"/>
                <a:cs typeface="宋体" panose="02010600030101010101" pitchFamily="2" charset="-122"/>
              </a:rPr>
              <a:t>3.</a:t>
            </a:r>
            <a:r>
              <a:rPr lang="zh-CN" altLang="zh-CN" sz="2800" kern="0" dirty="0">
                <a:latin typeface="Times New Roman" panose="02020603050405020304" pitchFamily="18" charset="0"/>
                <a:cs typeface="宋体" panose="02010600030101010101" pitchFamily="2" charset="-122"/>
              </a:rPr>
              <a:t>全国性赛车运动协会及赛车俱乐部</a:t>
            </a:r>
            <a:endParaRPr lang="zh-CN" altLang="zh-CN" sz="2800" kern="100" dirty="0">
              <a:latin typeface="Times New Roman" panose="02020603050405020304" pitchFamily="18" charset="0"/>
            </a:endParaRPr>
          </a:p>
          <a:p>
            <a:pPr indent="236220">
              <a:lnSpc>
                <a:spcPct val="120000"/>
              </a:lnSpc>
              <a:spcAft>
                <a:spcPts val="0"/>
              </a:spcAft>
            </a:pPr>
            <a:r>
              <a:rPr lang="en-US" altLang="zh-CN" sz="2800" kern="0" dirty="0">
                <a:latin typeface="宋体" panose="02010600030101010101" pitchFamily="2" charset="-122"/>
                <a:cs typeface="宋体" panose="02010600030101010101" pitchFamily="2" charset="-122"/>
              </a:rPr>
              <a:t>1</a:t>
            </a:r>
            <a:r>
              <a:rPr lang="zh-CN" altLang="zh-CN" sz="2800" kern="0" dirty="0">
                <a:latin typeface="Times New Roman" panose="02020603050405020304" pitchFamily="18" charset="0"/>
                <a:cs typeface="宋体" panose="02010600030101010101" pitchFamily="2" charset="-122"/>
              </a:rPr>
              <a:t>）美国汽车竞赛委员会（</a:t>
            </a:r>
            <a:r>
              <a:rPr lang="en-US" altLang="zh-CN" sz="2800" kern="0" dirty="0">
                <a:latin typeface="Times New Roman" panose="02020603050405020304" pitchFamily="18" charset="0"/>
                <a:cs typeface="宋体" panose="02010600030101010101" pitchFamily="2" charset="-122"/>
              </a:rPr>
              <a:t>ACUS</a:t>
            </a:r>
            <a:r>
              <a:rPr lang="zh-CN" altLang="zh-CN" sz="2800" kern="0" dirty="0">
                <a:latin typeface="Times New Roman" panose="02020603050405020304" pitchFamily="18" charset="0"/>
                <a:cs typeface="宋体" panose="02010600030101010101" pitchFamily="2" charset="-122"/>
              </a:rPr>
              <a:t>）</a:t>
            </a:r>
            <a:endParaRPr lang="zh-CN" altLang="zh-CN" sz="2800" kern="100" dirty="0">
              <a:latin typeface="Times New Roman" panose="02020603050405020304" pitchFamily="18" charset="0"/>
            </a:endParaRPr>
          </a:p>
          <a:p>
            <a:pPr indent="236220">
              <a:lnSpc>
                <a:spcPct val="120000"/>
              </a:lnSpc>
              <a:spcAft>
                <a:spcPts val="0"/>
              </a:spcAft>
            </a:pPr>
            <a:r>
              <a:rPr lang="en-US" altLang="zh-CN" sz="2800" kern="0" dirty="0" smtClean="0">
                <a:latin typeface="Times New Roman" panose="02020603050405020304" pitchFamily="18" charset="0"/>
                <a:cs typeface="宋体" panose="02010600030101010101" pitchFamily="2" charset="-122"/>
              </a:rPr>
              <a:t>     </a:t>
            </a:r>
            <a:r>
              <a:rPr lang="zh-CN" altLang="zh-CN" sz="2800" kern="0" dirty="0" smtClean="0">
                <a:latin typeface="Times New Roman" panose="02020603050405020304" pitchFamily="18" charset="0"/>
                <a:cs typeface="宋体" panose="02010600030101010101" pitchFamily="2" charset="-122"/>
              </a:rPr>
              <a:t>美国汽车竞赛委员会</a:t>
            </a:r>
            <a:r>
              <a:rPr lang="zh-CN" altLang="zh-CN" sz="2800" kern="0" dirty="0">
                <a:latin typeface="Times New Roman" panose="02020603050405020304" pitchFamily="18" charset="0"/>
                <a:cs typeface="宋体" panose="02010600030101010101" pitchFamily="2" charset="-122"/>
              </a:rPr>
              <a:t>成立于</a:t>
            </a:r>
            <a:r>
              <a:rPr lang="en-US" altLang="zh-CN" sz="2800" kern="0" dirty="0">
                <a:latin typeface="Times New Roman" panose="02020603050405020304" pitchFamily="18" charset="0"/>
                <a:cs typeface="宋体" panose="02010600030101010101" pitchFamily="2" charset="-122"/>
              </a:rPr>
              <a:t>1959</a:t>
            </a:r>
            <a:r>
              <a:rPr lang="zh-CN" altLang="zh-CN" sz="2800" kern="0" dirty="0">
                <a:latin typeface="Times New Roman" panose="02020603050405020304" pitchFamily="18" charset="0"/>
                <a:cs typeface="宋体" panose="02010600030101010101" pitchFamily="2" charset="-122"/>
              </a:rPr>
              <a:t>年，总部在丹佛。它是由国际汽车联合会授权的管理美国赛车运动的机构。下属</a:t>
            </a:r>
            <a:r>
              <a:rPr lang="en-US" altLang="zh-CN" sz="2800" kern="0" dirty="0">
                <a:latin typeface="Times New Roman" panose="02020603050405020304" pitchFamily="18" charset="0"/>
                <a:cs typeface="宋体" panose="02010600030101010101" pitchFamily="2" charset="-122"/>
              </a:rPr>
              <a:t>8</a:t>
            </a:r>
            <a:r>
              <a:rPr lang="zh-CN" altLang="zh-CN" sz="2800" kern="0" dirty="0">
                <a:latin typeface="Times New Roman" panose="02020603050405020304" pitchFamily="18" charset="0"/>
                <a:cs typeface="宋体" panose="02010600030101010101" pitchFamily="2" charset="-122"/>
              </a:rPr>
              <a:t>个美国主要的赛车俱乐部</a:t>
            </a:r>
            <a:r>
              <a:rPr lang="zh-CN" altLang="zh-CN" sz="2800" kern="0" dirty="0" smtClean="0">
                <a:latin typeface="Times New Roman" panose="02020603050405020304" pitchFamily="18" charset="0"/>
                <a:cs typeface="宋体" panose="02010600030101010101" pitchFamily="2" charset="-122"/>
              </a:rPr>
              <a:t>。</a:t>
            </a:r>
            <a:endParaRPr lang="en-US" altLang="zh-CN" sz="2800" kern="0" dirty="0" smtClean="0">
              <a:latin typeface="Times New Roman" panose="02020603050405020304" pitchFamily="18" charset="0"/>
              <a:cs typeface="宋体" panose="02010600030101010101" pitchFamily="2" charset="-122"/>
            </a:endParaRPr>
          </a:p>
          <a:p>
            <a:pPr indent="236220">
              <a:lnSpc>
                <a:spcPct val="120000"/>
              </a:lnSpc>
              <a:spcAft>
                <a:spcPts val="0"/>
              </a:spcAft>
            </a:pPr>
            <a:r>
              <a:rPr lang="en-US" altLang="zh-CN" sz="2800" kern="0" dirty="0" smtClean="0">
                <a:latin typeface="宋体" panose="02010600030101010101" pitchFamily="2" charset="-122"/>
                <a:cs typeface="宋体" panose="02010600030101010101" pitchFamily="2" charset="-122"/>
              </a:rPr>
              <a:t>2</a:t>
            </a:r>
            <a:r>
              <a:rPr lang="zh-CN" altLang="zh-CN" sz="2800" kern="0" dirty="0">
                <a:latin typeface="Times New Roman" panose="02020603050405020304" pitchFamily="18" charset="0"/>
                <a:cs typeface="宋体" panose="02010600030101010101" pitchFamily="2" charset="-122"/>
              </a:rPr>
              <a:t>）美国运动汽车俱乐部（</a:t>
            </a:r>
            <a:r>
              <a:rPr lang="en-US" altLang="zh-CN" sz="2800" kern="0" dirty="0">
                <a:latin typeface="Times New Roman" panose="02020603050405020304" pitchFamily="18" charset="0"/>
                <a:cs typeface="宋体" panose="02010600030101010101" pitchFamily="2" charset="-122"/>
              </a:rPr>
              <a:t>SCCA</a:t>
            </a:r>
            <a:r>
              <a:rPr lang="zh-CN" altLang="zh-CN" sz="2800" kern="0" dirty="0">
                <a:latin typeface="Times New Roman" panose="02020603050405020304" pitchFamily="18" charset="0"/>
                <a:cs typeface="宋体" panose="02010600030101010101" pitchFamily="2" charset="-122"/>
              </a:rPr>
              <a:t>）</a:t>
            </a:r>
            <a:endParaRPr lang="zh-CN" altLang="zh-CN" sz="2800" kern="100" dirty="0">
              <a:latin typeface="Times New Roman" panose="02020603050405020304" pitchFamily="18" charset="0"/>
            </a:endParaRPr>
          </a:p>
          <a:p>
            <a:pPr indent="269240">
              <a:lnSpc>
                <a:spcPct val="120000"/>
              </a:lnSpc>
              <a:spcAft>
                <a:spcPts val="0"/>
              </a:spcAft>
            </a:pPr>
            <a:r>
              <a:rPr lang="en-US" altLang="zh-CN" sz="2800" kern="0" dirty="0" smtClean="0">
                <a:latin typeface="Times New Roman" panose="02020603050405020304" pitchFamily="18" charset="0"/>
                <a:cs typeface="宋体" panose="02010600030101010101" pitchFamily="2" charset="-122"/>
              </a:rPr>
              <a:t>    </a:t>
            </a:r>
            <a:r>
              <a:rPr lang="zh-CN" altLang="zh-CN" sz="2800" kern="0" dirty="0" smtClean="0">
                <a:latin typeface="Times New Roman" panose="02020603050405020304" pitchFamily="18" charset="0"/>
                <a:cs typeface="宋体" panose="02010600030101010101" pitchFamily="2" charset="-122"/>
              </a:rPr>
              <a:t>美国运动汽车俱乐部</a:t>
            </a:r>
            <a:r>
              <a:rPr lang="zh-CN" altLang="zh-CN" sz="2800" kern="0" dirty="0">
                <a:latin typeface="Times New Roman" panose="02020603050405020304" pitchFamily="18" charset="0"/>
                <a:cs typeface="宋体" panose="02010600030101010101" pitchFamily="2" charset="-122"/>
              </a:rPr>
              <a:t>事美国汽车竞赛委员会下属</a:t>
            </a:r>
            <a:r>
              <a:rPr lang="en-US" altLang="zh-CN" sz="2800" kern="0" dirty="0">
                <a:latin typeface="Times New Roman" panose="02020603050405020304" pitchFamily="18" charset="0"/>
                <a:cs typeface="宋体" panose="02010600030101010101" pitchFamily="2" charset="-122"/>
              </a:rPr>
              <a:t>8</a:t>
            </a:r>
            <a:r>
              <a:rPr lang="zh-CN" altLang="zh-CN" sz="2800" kern="0" dirty="0" smtClean="0">
                <a:latin typeface="Times New Roman" panose="02020603050405020304" pitchFamily="18" charset="0"/>
                <a:cs typeface="宋体" panose="02010600030101010101" pitchFamily="2" charset="-122"/>
              </a:rPr>
              <a:t>大</a:t>
            </a:r>
            <a:r>
              <a:rPr lang="zh-CN" altLang="en-US" sz="2800" kern="0" dirty="0" smtClean="0">
                <a:latin typeface="Times New Roman" panose="02020603050405020304" pitchFamily="18" charset="0"/>
                <a:cs typeface="宋体" panose="02010600030101010101" pitchFamily="2" charset="-122"/>
              </a:rPr>
              <a:t>赛</a:t>
            </a:r>
            <a:r>
              <a:rPr lang="zh-CN" altLang="zh-CN" sz="2800" kern="0" dirty="0" smtClean="0">
                <a:latin typeface="Times New Roman" panose="02020603050405020304" pitchFamily="18" charset="0"/>
                <a:cs typeface="宋体" panose="02010600030101010101" pitchFamily="2" charset="-122"/>
              </a:rPr>
              <a:t>车</a:t>
            </a:r>
            <a:r>
              <a:rPr lang="zh-CN" altLang="zh-CN" sz="2800" kern="0" dirty="0">
                <a:latin typeface="Times New Roman" panose="02020603050405020304" pitchFamily="18" charset="0"/>
                <a:cs typeface="宋体" panose="02010600030101010101" pitchFamily="2" charset="-122"/>
              </a:rPr>
              <a:t>俱乐部之一，以“会员参与汽车运动最积极的俱乐部”著称</a:t>
            </a:r>
            <a:r>
              <a:rPr lang="zh-CN" altLang="zh-CN" sz="2800" kern="0" dirty="0" smtClean="0">
                <a:latin typeface="Times New Roman" panose="02020603050405020304" pitchFamily="18" charset="0"/>
                <a:cs typeface="宋体" panose="02010600030101010101" pitchFamily="2" charset="-122"/>
              </a:rPr>
              <a:t>。</a:t>
            </a:r>
            <a:endParaRPr lang="zh-CN" altLang="zh-CN" sz="2800" kern="100" dirty="0">
              <a:latin typeface="Times New Roman" panose="02020603050405020304" pitchFamily="18" charset="0"/>
            </a:endParaRPr>
          </a:p>
        </p:txBody>
      </p:sp>
    </p:spTree>
    <p:extLst>
      <p:ext uri="{BB962C8B-B14F-4D97-AF65-F5344CB8AC3E}">
        <p14:creationId xmlns:p14="http://schemas.microsoft.com/office/powerpoint/2010/main" val="2461143679"/>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47664" y="49876"/>
            <a:ext cx="4583306" cy="584775"/>
          </a:xfrm>
          <a:prstGeom prst="rect">
            <a:avLst/>
          </a:prstGeom>
        </p:spPr>
        <p:txBody>
          <a:bodyPr wrap="none">
            <a:spAutoFit/>
          </a:bodyPr>
          <a:lstStyle/>
          <a:p>
            <a:pPr algn="ctr"/>
            <a:r>
              <a:rPr lang="zh-CN" altLang="en-US" sz="3200" b="1" dirty="0" smtClean="0"/>
              <a:t>任务二   走近汽车俱乐部</a:t>
            </a:r>
            <a:endParaRPr lang="zh-CN" altLang="en-US" sz="3200" dirty="0"/>
          </a:p>
        </p:txBody>
      </p:sp>
      <p:sp>
        <p:nvSpPr>
          <p:cNvPr id="6" name="矩形 5"/>
          <p:cNvSpPr/>
          <p:nvPr/>
        </p:nvSpPr>
        <p:spPr>
          <a:xfrm>
            <a:off x="251520" y="1196752"/>
            <a:ext cx="8424936" cy="4704429"/>
          </a:xfrm>
          <a:prstGeom prst="rect">
            <a:avLst/>
          </a:prstGeom>
        </p:spPr>
        <p:txBody>
          <a:bodyPr wrap="square">
            <a:spAutoFit/>
          </a:bodyPr>
          <a:lstStyle/>
          <a:p>
            <a:pPr>
              <a:lnSpc>
                <a:spcPct val="120000"/>
              </a:lnSpc>
            </a:pPr>
            <a:r>
              <a:rPr lang="en-US" altLang="zh-CN" sz="2800" dirty="0" smtClean="0"/>
              <a:t>3</a:t>
            </a:r>
            <a:r>
              <a:rPr lang="zh-CN" altLang="en-US" sz="2800" dirty="0" smtClean="0"/>
              <a:t>）英国</a:t>
            </a:r>
            <a:r>
              <a:rPr lang="zh-CN" altLang="en-US" sz="2800" dirty="0"/>
              <a:t>的汽车运动协会（</a:t>
            </a:r>
            <a:r>
              <a:rPr lang="en-US" altLang="zh-CN" sz="2800" dirty="0"/>
              <a:t>MSA</a:t>
            </a:r>
            <a:r>
              <a:rPr lang="zh-CN" altLang="en-US" sz="2800" dirty="0"/>
              <a:t>）</a:t>
            </a:r>
          </a:p>
          <a:p>
            <a:pPr>
              <a:lnSpc>
                <a:spcPct val="120000"/>
              </a:lnSpc>
            </a:pPr>
            <a:r>
              <a:rPr lang="zh-CN" altLang="en-US" sz="2800" dirty="0" smtClean="0"/>
              <a:t>         英国</a:t>
            </a:r>
            <a:r>
              <a:rPr lang="zh-CN" altLang="en-US" sz="2800" dirty="0"/>
              <a:t>的汽车运动协会被国际汽车联合会定为管理英国汽车运动的机构，负责制定英国汽车比赛的技术标准和比赛规则</a:t>
            </a:r>
            <a:r>
              <a:rPr lang="zh-CN" altLang="en-US" sz="2800" dirty="0" smtClean="0"/>
              <a:t>。</a:t>
            </a:r>
            <a:endParaRPr lang="en-US" altLang="zh-CN" sz="2800" dirty="0" smtClean="0"/>
          </a:p>
          <a:p>
            <a:pPr>
              <a:lnSpc>
                <a:spcPct val="120000"/>
              </a:lnSpc>
            </a:pPr>
            <a:r>
              <a:rPr lang="en-US" altLang="zh-CN" sz="2800" dirty="0" smtClean="0"/>
              <a:t>4</a:t>
            </a:r>
            <a:r>
              <a:rPr lang="zh-CN" altLang="en-US" sz="2800" dirty="0"/>
              <a:t>）</a:t>
            </a:r>
            <a:r>
              <a:rPr lang="en-US" altLang="zh-CN" sz="2800" dirty="0"/>
              <a:t>66</a:t>
            </a:r>
            <a:r>
              <a:rPr lang="zh-CN" altLang="en-US" sz="2800" dirty="0"/>
              <a:t>汽车俱乐部</a:t>
            </a:r>
          </a:p>
          <a:p>
            <a:pPr>
              <a:lnSpc>
                <a:spcPct val="120000"/>
              </a:lnSpc>
            </a:pPr>
            <a:r>
              <a:rPr lang="zh-CN" altLang="en-US" sz="2800" dirty="0" smtClean="0"/>
              <a:t>         英国</a:t>
            </a:r>
            <a:r>
              <a:rPr lang="zh-CN" altLang="en-US" sz="2800" dirty="0"/>
              <a:t>的</a:t>
            </a:r>
            <a:r>
              <a:rPr lang="en-US" altLang="zh-CN" sz="2800" dirty="0"/>
              <a:t>66</a:t>
            </a:r>
            <a:r>
              <a:rPr lang="zh-CN" altLang="en-US" sz="2800" dirty="0"/>
              <a:t>汽车俱乐部（</a:t>
            </a:r>
            <a:r>
              <a:rPr lang="en-US" altLang="zh-CN" sz="2800" dirty="0"/>
              <a:t>Auto 66 Club</a:t>
            </a:r>
            <a:r>
              <a:rPr lang="zh-CN" altLang="en-US" sz="2800" dirty="0"/>
              <a:t>）成立于</a:t>
            </a:r>
            <a:r>
              <a:rPr lang="en-US" altLang="zh-CN" sz="2800" dirty="0"/>
              <a:t>1966</a:t>
            </a:r>
            <a:r>
              <a:rPr lang="zh-CN" altLang="en-US" sz="2800" dirty="0"/>
              <a:t>年，名字由此而来</a:t>
            </a:r>
            <a:r>
              <a:rPr lang="zh-CN" altLang="en-US" sz="2800" dirty="0" smtClean="0"/>
              <a:t>。现在</a:t>
            </a:r>
            <a:r>
              <a:rPr lang="zh-CN" altLang="en-US" sz="2800" dirty="0"/>
              <a:t>俱乐部组织有房车、赛车、卡丁车、二战前的老爷车等各种车型的比赛，每季度至少</a:t>
            </a:r>
            <a:r>
              <a:rPr lang="en-US" altLang="zh-CN" sz="2800" dirty="0"/>
              <a:t>6</a:t>
            </a:r>
            <a:r>
              <a:rPr lang="zh-CN" altLang="en-US" sz="2800" dirty="0"/>
              <a:t>次比赛</a:t>
            </a:r>
            <a:r>
              <a:rPr lang="zh-CN" altLang="en-US" sz="2800" dirty="0" smtClean="0"/>
              <a:t>。</a:t>
            </a:r>
            <a:endParaRPr lang="zh-CN" altLang="en-US" sz="2800" dirty="0"/>
          </a:p>
        </p:txBody>
      </p:sp>
    </p:spTree>
    <p:extLst>
      <p:ext uri="{BB962C8B-B14F-4D97-AF65-F5344CB8AC3E}">
        <p14:creationId xmlns:p14="http://schemas.microsoft.com/office/powerpoint/2010/main" val="2021244202"/>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835696" y="65030"/>
            <a:ext cx="4583306" cy="584775"/>
          </a:xfrm>
          <a:prstGeom prst="rect">
            <a:avLst/>
          </a:prstGeom>
        </p:spPr>
        <p:txBody>
          <a:bodyPr wrap="none">
            <a:spAutoFit/>
          </a:bodyPr>
          <a:lstStyle/>
          <a:p>
            <a:pPr algn="ctr"/>
            <a:r>
              <a:rPr lang="zh-CN" altLang="en-US" sz="3200" b="1" dirty="0" smtClean="0"/>
              <a:t>任务二   走近汽车俱乐部</a:t>
            </a:r>
            <a:endParaRPr lang="zh-CN" altLang="en-US" sz="3200" dirty="0"/>
          </a:p>
        </p:txBody>
      </p:sp>
      <p:sp>
        <p:nvSpPr>
          <p:cNvPr id="6" name="矩形 5"/>
          <p:cNvSpPr/>
          <p:nvPr/>
        </p:nvSpPr>
        <p:spPr>
          <a:xfrm>
            <a:off x="683568" y="1268760"/>
            <a:ext cx="7704856" cy="2603854"/>
          </a:xfrm>
          <a:prstGeom prst="rect">
            <a:avLst/>
          </a:prstGeom>
        </p:spPr>
        <p:txBody>
          <a:bodyPr wrap="square">
            <a:spAutoFit/>
          </a:bodyPr>
          <a:lstStyle/>
          <a:p>
            <a:pPr>
              <a:lnSpc>
                <a:spcPct val="150000"/>
              </a:lnSpc>
            </a:pPr>
            <a:r>
              <a:rPr lang="en-US" altLang="zh-CN" sz="2800" dirty="0"/>
              <a:t>4.</a:t>
            </a:r>
            <a:r>
              <a:rPr lang="zh-CN" altLang="en-US" sz="2800" dirty="0"/>
              <a:t>旅游俱乐部和品牌俱乐部</a:t>
            </a:r>
          </a:p>
          <a:p>
            <a:pPr>
              <a:lnSpc>
                <a:spcPct val="150000"/>
              </a:lnSpc>
            </a:pPr>
            <a:r>
              <a:rPr lang="zh-CN" altLang="en-US" sz="2800" dirty="0" smtClean="0"/>
              <a:t>        全球</a:t>
            </a:r>
            <a:r>
              <a:rPr lang="zh-CN" altLang="en-US" sz="2800" dirty="0"/>
              <a:t>比较著名的旅游俱乐部和品牌俱乐部有英国的露营俱乐部和阿尔维斯车主俱乐部、福特俱乐部、法拉利俱乐部、宝马俱乐部等。</a:t>
            </a:r>
          </a:p>
        </p:txBody>
      </p:sp>
    </p:spTree>
    <p:extLst>
      <p:ext uri="{BB962C8B-B14F-4D97-AF65-F5344CB8AC3E}">
        <p14:creationId xmlns:p14="http://schemas.microsoft.com/office/powerpoint/2010/main" val="114366383"/>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05768" y="65030"/>
            <a:ext cx="6643165" cy="584775"/>
          </a:xfrm>
          <a:prstGeom prst="rect">
            <a:avLst/>
          </a:prstGeom>
        </p:spPr>
        <p:txBody>
          <a:bodyPr wrap="none">
            <a:spAutoFit/>
          </a:bodyPr>
          <a:lstStyle/>
          <a:p>
            <a:pPr algn="ctr"/>
            <a:r>
              <a:rPr lang="zh-CN" altLang="en-US" sz="3200" b="1" dirty="0" smtClean="0"/>
              <a:t>任务三   畅游汽车博物馆、主题公园</a:t>
            </a:r>
            <a:endParaRPr lang="zh-CN" altLang="en-US" sz="3200" dirty="0"/>
          </a:p>
        </p:txBody>
      </p:sp>
      <p:sp>
        <p:nvSpPr>
          <p:cNvPr id="6" name="矩形 5"/>
          <p:cNvSpPr/>
          <p:nvPr/>
        </p:nvSpPr>
        <p:spPr>
          <a:xfrm>
            <a:off x="323528" y="908720"/>
            <a:ext cx="4572000" cy="1024255"/>
          </a:xfrm>
          <a:prstGeom prst="rect">
            <a:avLst/>
          </a:prstGeom>
        </p:spPr>
        <p:txBody>
          <a:bodyPr>
            <a:spAutoFit/>
          </a:bodyPr>
          <a:lstStyle/>
          <a:p>
            <a:pPr marL="236220" algn="just">
              <a:lnSpc>
                <a:spcPct val="113000"/>
              </a:lnSpc>
              <a:spcAft>
                <a:spcPts val="0"/>
              </a:spcAft>
            </a:pPr>
            <a:r>
              <a:rPr lang="zh-CN" altLang="zh-CN" sz="2800" kern="100" dirty="0">
                <a:latin typeface="Times New Roman" panose="02020603050405020304" pitchFamily="18" charset="0"/>
              </a:rPr>
              <a:t>一、汽车博物馆</a:t>
            </a:r>
          </a:p>
          <a:p>
            <a:pPr indent="269240" algn="just">
              <a:lnSpc>
                <a:spcPct val="113000"/>
              </a:lnSpc>
              <a:spcAft>
                <a:spcPts val="0"/>
              </a:spcAft>
            </a:pPr>
            <a:r>
              <a:rPr lang="en-US" altLang="zh-CN" sz="2800" kern="100" dirty="0">
                <a:latin typeface="宋体" panose="02010600030101010101" pitchFamily="2" charset="-122"/>
              </a:rPr>
              <a:t>1.</a:t>
            </a:r>
            <a:r>
              <a:rPr lang="zh-CN" altLang="zh-CN" sz="2800" kern="100" dirty="0">
                <a:latin typeface="Times New Roman" panose="02020603050405020304" pitchFamily="18" charset="0"/>
              </a:rPr>
              <a:t>奔驰汽车博物馆</a:t>
            </a:r>
          </a:p>
        </p:txBody>
      </p:sp>
      <p:sp>
        <p:nvSpPr>
          <p:cNvPr id="7" name="矩形 6"/>
          <p:cNvSpPr/>
          <p:nvPr/>
        </p:nvSpPr>
        <p:spPr>
          <a:xfrm>
            <a:off x="779306" y="1932975"/>
            <a:ext cx="7870688" cy="2636171"/>
          </a:xfrm>
          <a:prstGeom prst="rect">
            <a:avLst/>
          </a:prstGeom>
        </p:spPr>
        <p:txBody>
          <a:bodyPr wrap="square">
            <a:spAutoFit/>
          </a:bodyPr>
          <a:lstStyle/>
          <a:p>
            <a:pPr>
              <a:lnSpc>
                <a:spcPct val="120000"/>
              </a:lnSpc>
            </a:pPr>
            <a:r>
              <a:rPr lang="en-US" altLang="zh-CN" sz="2800" kern="100" dirty="0" smtClean="0">
                <a:cs typeface="Times New Roman" panose="02020603050405020304" pitchFamily="18" charset="0"/>
              </a:rPr>
              <a:t>        </a:t>
            </a:r>
            <a:r>
              <a:rPr lang="zh-CN" altLang="zh-CN" sz="2800" kern="100" dirty="0" smtClean="0">
                <a:cs typeface="Times New Roman" panose="02020603050405020304" pitchFamily="18" charset="0"/>
              </a:rPr>
              <a:t>奔驰</a:t>
            </a:r>
            <a:r>
              <a:rPr lang="zh-CN" altLang="zh-CN" sz="2800" kern="100" dirty="0">
                <a:cs typeface="Times New Roman" panose="02020603050405020304" pitchFamily="18" charset="0"/>
              </a:rPr>
              <a:t>汽车</a:t>
            </a:r>
            <a:r>
              <a:rPr lang="zh-CN" altLang="zh-CN" sz="2800" kern="100" dirty="0" smtClean="0">
                <a:cs typeface="Times New Roman" panose="02020603050405020304" pitchFamily="18" charset="0"/>
              </a:rPr>
              <a:t>博物馆</a:t>
            </a:r>
            <a:r>
              <a:rPr lang="zh-CN" altLang="zh-CN" sz="2800" kern="100" dirty="0" smtClean="0">
                <a:latin typeface="Times New Roman" panose="02020603050405020304" pitchFamily="18" charset="0"/>
                <a:cs typeface="Times New Roman" panose="02020603050405020304" pitchFamily="18" charset="0"/>
              </a:rPr>
              <a:t>位于</a:t>
            </a:r>
            <a:r>
              <a:rPr lang="zh-CN" altLang="zh-CN" sz="2800" kern="100" dirty="0">
                <a:latin typeface="Times New Roman" panose="02020603050405020304" pitchFamily="18" charset="0"/>
                <a:cs typeface="Times New Roman" panose="02020603050405020304" pitchFamily="18" charset="0"/>
              </a:rPr>
              <a:t>德国斯图加特市，始建于</a:t>
            </a:r>
            <a:r>
              <a:rPr lang="en-US" altLang="zh-CN" sz="2800" kern="100" dirty="0">
                <a:latin typeface="Times New Roman" panose="02020603050405020304" pitchFamily="18" charset="0"/>
              </a:rPr>
              <a:t>1936</a:t>
            </a:r>
            <a:r>
              <a:rPr lang="zh-CN" altLang="zh-CN" sz="2800" kern="100" dirty="0">
                <a:latin typeface="Times New Roman" panose="02020603050405020304" pitchFamily="18" charset="0"/>
                <a:cs typeface="Times New Roman" panose="02020603050405020304" pitchFamily="18" charset="0"/>
              </a:rPr>
              <a:t>年，是人类首次将历史车型和同时代车型并行展示的场所。它不仅是汽车文化的一个重要标志，同时其场馆本身也被公认为是本世纪最经典的建筑设计作品之一。</a:t>
            </a:r>
            <a:endParaRPr lang="zh-CN" altLang="en-US" sz="2800" dirty="0"/>
          </a:p>
        </p:txBody>
      </p:sp>
      <p:sp>
        <p:nvSpPr>
          <p:cNvPr id="8" name="矩形 7"/>
          <p:cNvSpPr/>
          <p:nvPr/>
        </p:nvSpPr>
        <p:spPr>
          <a:xfrm>
            <a:off x="805768" y="4569146"/>
            <a:ext cx="7510648" cy="1815882"/>
          </a:xfrm>
          <a:prstGeom prst="rect">
            <a:avLst/>
          </a:prstGeom>
        </p:spPr>
        <p:txBody>
          <a:bodyPr wrap="square">
            <a:spAutoFit/>
          </a:bodyPr>
          <a:lstStyle/>
          <a:p>
            <a:r>
              <a:rPr lang="en-US" altLang="zh-CN" sz="2800" kern="100" dirty="0" smtClean="0">
                <a:latin typeface="Times New Roman" panose="02020603050405020304" pitchFamily="18" charset="0"/>
                <a:cs typeface="Times New Roman" panose="02020603050405020304" pitchFamily="18" charset="0"/>
              </a:rPr>
              <a:t>         </a:t>
            </a:r>
            <a:r>
              <a:rPr lang="zh-CN" altLang="zh-CN" sz="2800" kern="100" dirty="0" smtClean="0">
                <a:latin typeface="Times New Roman" panose="02020603050405020304" pitchFamily="18" charset="0"/>
                <a:cs typeface="Times New Roman" panose="02020603050405020304" pitchFamily="18" charset="0"/>
              </a:rPr>
              <a:t>奔驰</a:t>
            </a:r>
            <a:r>
              <a:rPr lang="zh-CN" altLang="zh-CN" sz="2800" kern="100" dirty="0">
                <a:latin typeface="Times New Roman" panose="02020603050405020304" pitchFamily="18" charset="0"/>
                <a:cs typeface="Times New Roman" panose="02020603050405020304" pitchFamily="18" charset="0"/>
              </a:rPr>
              <a:t>博物馆共分</a:t>
            </a:r>
            <a:r>
              <a:rPr lang="en-US" altLang="zh-CN" sz="2800" kern="100" dirty="0">
                <a:latin typeface="Times New Roman" panose="02020603050405020304" pitchFamily="18" charset="0"/>
              </a:rPr>
              <a:t>9</a:t>
            </a:r>
            <a:r>
              <a:rPr lang="zh-CN" altLang="zh-CN" sz="2800" kern="100" dirty="0">
                <a:latin typeface="Times New Roman" panose="02020603050405020304" pitchFamily="18" charset="0"/>
                <a:cs typeface="Times New Roman" panose="02020603050405020304" pitchFamily="18" charset="0"/>
              </a:rPr>
              <a:t>层，总面积达到了</a:t>
            </a:r>
            <a:r>
              <a:rPr lang="en-US" altLang="zh-CN" sz="2800" kern="100" dirty="0">
                <a:latin typeface="Times New Roman" panose="02020603050405020304" pitchFamily="18" charset="0"/>
              </a:rPr>
              <a:t>16500</a:t>
            </a:r>
            <a:r>
              <a:rPr lang="zh-CN" altLang="zh-CN" sz="2800" kern="100" dirty="0">
                <a:latin typeface="Times New Roman" panose="02020603050405020304" pitchFamily="18" charset="0"/>
                <a:cs typeface="Times New Roman" panose="02020603050405020304" pitchFamily="18" charset="0"/>
              </a:rPr>
              <a:t>平方米，共陈列展示有超过</a:t>
            </a:r>
            <a:r>
              <a:rPr lang="en-US" altLang="zh-CN" sz="2800" kern="100" dirty="0">
                <a:latin typeface="Times New Roman" panose="02020603050405020304" pitchFamily="18" charset="0"/>
              </a:rPr>
              <a:t>175</a:t>
            </a:r>
            <a:r>
              <a:rPr lang="zh-CN" altLang="zh-CN" sz="2800" kern="100" dirty="0">
                <a:latin typeface="Times New Roman" panose="02020603050405020304" pitchFamily="18" charset="0"/>
                <a:cs typeface="Times New Roman" panose="02020603050405020304" pitchFamily="18" charset="0"/>
              </a:rPr>
              <a:t>款汽车，其中包括大约</a:t>
            </a:r>
            <a:r>
              <a:rPr lang="en-US" altLang="zh-CN" sz="2800" kern="100" dirty="0">
                <a:latin typeface="Times New Roman" panose="02020603050405020304" pitchFamily="18" charset="0"/>
              </a:rPr>
              <a:t>95</a:t>
            </a:r>
            <a:r>
              <a:rPr lang="zh-CN" altLang="zh-CN" sz="2800" kern="100" dirty="0">
                <a:latin typeface="Times New Roman" panose="02020603050405020304" pitchFamily="18" charset="0"/>
                <a:cs typeface="Times New Roman" panose="02020603050405020304" pitchFamily="18" charset="0"/>
              </a:rPr>
              <a:t>辆轿车、</a:t>
            </a:r>
            <a:r>
              <a:rPr lang="en-US" altLang="zh-CN" sz="2800" kern="100" dirty="0">
                <a:latin typeface="Times New Roman" panose="02020603050405020304" pitchFamily="18" charset="0"/>
              </a:rPr>
              <a:t>40</a:t>
            </a:r>
            <a:r>
              <a:rPr lang="zh-CN" altLang="zh-CN" sz="2800" kern="100" dirty="0">
                <a:latin typeface="Times New Roman" panose="02020603050405020304" pitchFamily="18" charset="0"/>
                <a:cs typeface="Times New Roman" panose="02020603050405020304" pitchFamily="18" charset="0"/>
              </a:rPr>
              <a:t>辆商用车以及</a:t>
            </a:r>
            <a:r>
              <a:rPr lang="en-US" altLang="zh-CN" sz="2800" kern="100" dirty="0">
                <a:latin typeface="Times New Roman" panose="02020603050405020304" pitchFamily="18" charset="0"/>
              </a:rPr>
              <a:t>40</a:t>
            </a:r>
            <a:r>
              <a:rPr lang="zh-CN" altLang="zh-CN" sz="2800" kern="100" dirty="0">
                <a:latin typeface="Times New Roman" panose="02020603050405020304" pitchFamily="18" charset="0"/>
                <a:cs typeface="Times New Roman" panose="02020603050405020304" pitchFamily="18" charset="0"/>
              </a:rPr>
              <a:t>辆赛车和各类创记录车型</a:t>
            </a:r>
            <a:endParaRPr lang="zh-CN" altLang="en-US" sz="2800" dirty="0"/>
          </a:p>
        </p:txBody>
      </p:sp>
    </p:spTree>
    <p:extLst>
      <p:ext uri="{BB962C8B-B14F-4D97-AF65-F5344CB8AC3E}">
        <p14:creationId xmlns:p14="http://schemas.microsoft.com/office/powerpoint/2010/main" val="2040388956"/>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835696" y="65030"/>
            <a:ext cx="4583306" cy="584775"/>
          </a:xfrm>
          <a:prstGeom prst="rect">
            <a:avLst/>
          </a:prstGeom>
        </p:spPr>
        <p:txBody>
          <a:bodyPr wrap="none">
            <a:spAutoFit/>
          </a:bodyPr>
          <a:lstStyle/>
          <a:p>
            <a:pPr algn="ctr"/>
            <a:r>
              <a:rPr lang="zh-CN" altLang="en-US" sz="3200" b="1" dirty="0" smtClean="0"/>
              <a:t>任务二   走近汽车俱乐部</a:t>
            </a:r>
            <a:endParaRPr lang="zh-CN" altLang="en-US" sz="3200" dirty="0"/>
          </a:p>
        </p:txBody>
      </p:sp>
      <p:pic>
        <p:nvPicPr>
          <p:cNvPr id="307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0984" y="832316"/>
            <a:ext cx="2991016" cy="1965028"/>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88250" y="832316"/>
            <a:ext cx="2924110" cy="1926473"/>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09476" y="2979855"/>
            <a:ext cx="2962523" cy="1731936"/>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p:cNvPicPr>
            <a:picLocks noChangeAspect="1" noChangeArrowheads="1"/>
          </p:cNvPicPr>
          <p:nvPr/>
        </p:nvPicPr>
        <p:blipFill>
          <a:blip r:embed="rId5">
            <a:extLst>
              <a:ext uri="{28A0092B-C50C-407E-A947-70E740481C1C}">
                <a14:useLocalDpi xmlns:a14="http://schemas.microsoft.com/office/drawing/2010/main" val="0"/>
              </a:ext>
            </a:extLst>
          </a:blip>
          <a:srcRect t="8629" r="6038"/>
          <a:stretch>
            <a:fillRect/>
          </a:stretch>
        </p:blipFill>
        <p:spPr bwMode="auto">
          <a:xfrm>
            <a:off x="4888250" y="2910300"/>
            <a:ext cx="2708086" cy="1957653"/>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p:cNvPicPr>
            <a:picLocks noChangeAspect="1" noChangeArrowheads="1"/>
          </p:cNvPicPr>
          <p:nvPr/>
        </p:nvPicPr>
        <p:blipFill>
          <a:blip r:embed="rId6">
            <a:extLst>
              <a:ext uri="{28A0092B-C50C-407E-A947-70E740481C1C}">
                <a14:useLocalDpi xmlns:a14="http://schemas.microsoft.com/office/drawing/2010/main" val="0"/>
              </a:ext>
            </a:extLst>
          </a:blip>
          <a:srcRect t="8247" r="6993"/>
          <a:stretch>
            <a:fillRect/>
          </a:stretch>
        </p:blipFill>
        <p:spPr bwMode="auto">
          <a:xfrm>
            <a:off x="1619847" y="4924920"/>
            <a:ext cx="2952152" cy="1951423"/>
          </a:xfrm>
          <a:prstGeom prst="rect">
            <a:avLst/>
          </a:prstGeom>
          <a:noFill/>
          <a:extLst>
            <a:ext uri="{909E8E84-426E-40DD-AFC4-6F175D3DCCD1}">
              <a14:hiddenFill xmlns:a14="http://schemas.microsoft.com/office/drawing/2010/main">
                <a:solidFill>
                  <a:srgbClr val="FFFFFF"/>
                </a:solidFill>
              </a14:hiddenFill>
            </a:ext>
          </a:extLst>
        </p:spPr>
      </p:pic>
      <p:pic>
        <p:nvPicPr>
          <p:cNvPr id="3073" name="Picture 1"/>
          <p:cNvPicPr>
            <a:picLocks noChangeAspect="1" noChangeArrowheads="1"/>
          </p:cNvPicPr>
          <p:nvPr/>
        </p:nvPicPr>
        <p:blipFill>
          <a:blip r:embed="rId7">
            <a:extLst>
              <a:ext uri="{28A0092B-C50C-407E-A947-70E740481C1C}">
                <a14:useLocalDpi xmlns:a14="http://schemas.microsoft.com/office/drawing/2010/main" val="0"/>
              </a:ext>
            </a:extLst>
          </a:blip>
          <a:srcRect t="20000"/>
          <a:stretch>
            <a:fillRect/>
          </a:stretch>
        </p:blipFill>
        <p:spPr bwMode="auto">
          <a:xfrm>
            <a:off x="4888250" y="5046633"/>
            <a:ext cx="2708086" cy="1604792"/>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7"/>
          <p:cNvSpPr>
            <a:spLocks noChangeArrowheads="1"/>
          </p:cNvSpPr>
          <p:nvPr/>
        </p:nvSpPr>
        <p:spPr bwMode="auto">
          <a:xfrm>
            <a:off x="1866900" y="230028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908308407"/>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05768" y="65030"/>
            <a:ext cx="6643165" cy="584775"/>
          </a:xfrm>
          <a:prstGeom prst="rect">
            <a:avLst/>
          </a:prstGeom>
        </p:spPr>
        <p:txBody>
          <a:bodyPr wrap="none">
            <a:spAutoFit/>
          </a:bodyPr>
          <a:lstStyle/>
          <a:p>
            <a:pPr algn="ctr"/>
            <a:r>
              <a:rPr lang="zh-CN" altLang="en-US" sz="3200" b="1" smtClean="0"/>
              <a:t>任务三   畅游汽车博物馆、主题公园</a:t>
            </a:r>
            <a:endParaRPr lang="zh-CN" altLang="en-US" sz="3200" dirty="0"/>
          </a:p>
        </p:txBody>
      </p:sp>
      <p:sp>
        <p:nvSpPr>
          <p:cNvPr id="6" name="矩形 5"/>
          <p:cNvSpPr/>
          <p:nvPr/>
        </p:nvSpPr>
        <p:spPr>
          <a:xfrm>
            <a:off x="229295" y="957684"/>
            <a:ext cx="3888432" cy="579261"/>
          </a:xfrm>
          <a:prstGeom prst="rect">
            <a:avLst/>
          </a:prstGeom>
        </p:spPr>
        <p:txBody>
          <a:bodyPr wrap="square">
            <a:spAutoFit/>
          </a:bodyPr>
          <a:lstStyle/>
          <a:p>
            <a:pPr indent="269240">
              <a:lnSpc>
                <a:spcPct val="113000"/>
              </a:lnSpc>
              <a:spcAft>
                <a:spcPts val="0"/>
              </a:spcAft>
            </a:pPr>
            <a:r>
              <a:rPr lang="en-US" altLang="zh-CN" sz="2800" kern="100" dirty="0">
                <a:latin typeface="Times New Roman" panose="02020603050405020304" pitchFamily="18" charset="0"/>
              </a:rPr>
              <a:t>2.</a:t>
            </a:r>
            <a:r>
              <a:rPr lang="zh-CN" altLang="zh-CN" sz="2800" kern="100" dirty="0">
                <a:latin typeface="Times New Roman" panose="02020603050405020304" pitchFamily="18" charset="0"/>
              </a:rPr>
              <a:t>宝马汽车博物馆</a:t>
            </a:r>
          </a:p>
        </p:txBody>
      </p:sp>
      <p:sp>
        <p:nvSpPr>
          <p:cNvPr id="7" name="矩形 6"/>
          <p:cNvSpPr/>
          <p:nvPr/>
        </p:nvSpPr>
        <p:spPr>
          <a:xfrm>
            <a:off x="264043" y="1536945"/>
            <a:ext cx="4197633" cy="5262979"/>
          </a:xfrm>
          <a:prstGeom prst="rect">
            <a:avLst/>
          </a:prstGeom>
        </p:spPr>
        <p:txBody>
          <a:bodyPr wrap="square">
            <a:spAutoFit/>
          </a:bodyPr>
          <a:lstStyle/>
          <a:p>
            <a:pPr>
              <a:lnSpc>
                <a:spcPct val="150000"/>
              </a:lnSpc>
            </a:pPr>
            <a:r>
              <a:rPr lang="zh-CN" altLang="zh-CN" sz="2800" kern="100" dirty="0" smtClean="0">
                <a:latin typeface="Times New Roman" panose="02020603050405020304" pitchFamily="18" charset="0"/>
                <a:cs typeface="Times New Roman" panose="02020603050405020304" pitchFamily="18" charset="0"/>
              </a:rPr>
              <a:t>始建</a:t>
            </a:r>
            <a:r>
              <a:rPr lang="zh-CN" altLang="zh-CN" sz="2800" kern="100" dirty="0">
                <a:latin typeface="Times New Roman" panose="02020603050405020304" pitchFamily="18" charset="0"/>
                <a:cs typeface="Times New Roman" panose="02020603050405020304" pitchFamily="18" charset="0"/>
              </a:rPr>
              <a:t>于</a:t>
            </a:r>
            <a:r>
              <a:rPr lang="en-US" altLang="zh-CN" sz="2800" kern="100" dirty="0">
                <a:latin typeface="Times New Roman" panose="02020603050405020304" pitchFamily="18" charset="0"/>
              </a:rPr>
              <a:t>20</a:t>
            </a:r>
            <a:r>
              <a:rPr lang="zh-CN" altLang="zh-CN" sz="2800" kern="100" dirty="0">
                <a:latin typeface="Times New Roman" panose="02020603050405020304" pitchFamily="18" charset="0"/>
                <a:cs typeface="Times New Roman" panose="02020603050405020304" pitchFamily="18" charset="0"/>
              </a:rPr>
              <a:t>世纪</a:t>
            </a:r>
            <a:r>
              <a:rPr lang="en-US" altLang="zh-CN" sz="2800" kern="100" dirty="0">
                <a:latin typeface="Times New Roman" panose="02020603050405020304" pitchFamily="18" charset="0"/>
              </a:rPr>
              <a:t>70</a:t>
            </a:r>
            <a:r>
              <a:rPr lang="zh-CN" altLang="zh-CN" sz="2800" kern="100" dirty="0">
                <a:latin typeface="Times New Roman" panose="02020603050405020304" pitchFamily="18" charset="0"/>
                <a:cs typeface="Times New Roman" panose="02020603050405020304" pitchFamily="18" charset="0"/>
              </a:rPr>
              <a:t>年代初，位于德国慕尼黑北部，毗邻宝马总部大楼，是宝马品牌体验中心的核心组成部分。宝马博物馆总面积</a:t>
            </a:r>
            <a:r>
              <a:rPr lang="en-US" altLang="zh-CN" sz="2800" kern="100" dirty="0">
                <a:latin typeface="Times New Roman" panose="02020603050405020304" pitchFamily="18" charset="0"/>
              </a:rPr>
              <a:t>5000</a:t>
            </a:r>
            <a:r>
              <a:rPr lang="zh-CN" altLang="zh-CN" sz="2800" kern="100" dirty="0">
                <a:latin typeface="Times New Roman" panose="02020603050405020304" pitchFamily="18" charset="0"/>
                <a:cs typeface="Times New Roman" panose="02020603050405020304" pitchFamily="18" charset="0"/>
              </a:rPr>
              <a:t>平方米，为</a:t>
            </a:r>
            <a:r>
              <a:rPr lang="en-US" altLang="zh-CN" sz="2800" kern="100" dirty="0">
                <a:latin typeface="宋体" panose="02010600030101010101" pitchFamily="2" charset="-122"/>
                <a:cs typeface="Times New Roman" panose="02020603050405020304" pitchFamily="18" charset="0"/>
              </a:rPr>
              <a:t>“</a:t>
            </a:r>
            <a:r>
              <a:rPr lang="zh-CN" altLang="zh-CN" sz="2800" kern="100" dirty="0">
                <a:cs typeface="Times New Roman" panose="02020603050405020304" pitchFamily="18" charset="0"/>
              </a:rPr>
              <a:t>碗形</a:t>
            </a:r>
            <a:r>
              <a:rPr lang="en-US" altLang="zh-CN" sz="2800" kern="100" dirty="0">
                <a:cs typeface="Times New Roman" panose="02020603050405020304" pitchFamily="18" charset="0"/>
              </a:rPr>
              <a:t>”</a:t>
            </a:r>
            <a:r>
              <a:rPr lang="zh-CN" altLang="zh-CN" sz="2800" kern="100" dirty="0">
                <a:latin typeface="Times New Roman" panose="02020603050405020304" pitchFamily="18" charset="0"/>
                <a:cs typeface="Times New Roman" panose="02020603050405020304" pitchFamily="18" charset="0"/>
              </a:rPr>
              <a:t>造型设计，它的旁边就是宝马</a:t>
            </a:r>
            <a:r>
              <a:rPr lang="en-US" altLang="zh-CN" sz="2800" kern="100" dirty="0">
                <a:latin typeface="Times New Roman" panose="02020603050405020304" pitchFamily="18" charset="0"/>
              </a:rPr>
              <a:t>“</a:t>
            </a:r>
            <a:r>
              <a:rPr lang="zh-CN" altLang="zh-CN" sz="2800" kern="100" dirty="0">
                <a:latin typeface="Times New Roman" panose="02020603050405020304" pitchFamily="18" charset="0"/>
                <a:cs typeface="Times New Roman" panose="02020603050405020304" pitchFamily="18" charset="0"/>
              </a:rPr>
              <a:t>四汽缸</a:t>
            </a:r>
            <a:r>
              <a:rPr lang="en-US" altLang="zh-CN" sz="2800" kern="100" dirty="0">
                <a:latin typeface="Times New Roman" panose="02020603050405020304" pitchFamily="18" charset="0"/>
              </a:rPr>
              <a:t>”</a:t>
            </a:r>
            <a:r>
              <a:rPr lang="zh-CN" altLang="zh-CN" sz="2800" kern="100" dirty="0" smtClean="0">
                <a:latin typeface="Times New Roman" panose="02020603050405020304" pitchFamily="18" charset="0"/>
                <a:cs typeface="Times New Roman" panose="02020603050405020304" pitchFamily="18" charset="0"/>
              </a:rPr>
              <a:t>总部</a:t>
            </a:r>
            <a:r>
              <a:rPr lang="zh-CN" altLang="en-US" sz="2800" kern="100" dirty="0" smtClean="0">
                <a:latin typeface="Times New Roman" panose="02020603050405020304" pitchFamily="18" charset="0"/>
                <a:cs typeface="Times New Roman" panose="02020603050405020304" pitchFamily="18" charset="0"/>
              </a:rPr>
              <a:t>。</a:t>
            </a:r>
            <a:endParaRPr lang="zh-CN" altLang="en-US" sz="2800"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7249" y="792239"/>
            <a:ext cx="4105191" cy="286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7249" y="3933056"/>
            <a:ext cx="4136179" cy="2664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89684660"/>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05768" y="65030"/>
            <a:ext cx="6643165" cy="584775"/>
          </a:xfrm>
          <a:prstGeom prst="rect">
            <a:avLst/>
          </a:prstGeom>
        </p:spPr>
        <p:txBody>
          <a:bodyPr wrap="none">
            <a:spAutoFit/>
          </a:bodyPr>
          <a:lstStyle/>
          <a:p>
            <a:pPr algn="ctr"/>
            <a:r>
              <a:rPr lang="zh-CN" altLang="en-US" sz="3200" b="1" dirty="0" smtClean="0"/>
              <a:t>任务三   畅游汽车博物馆、主题公园</a:t>
            </a:r>
            <a:endParaRPr lang="zh-CN" altLang="en-US" sz="3200" dirty="0"/>
          </a:p>
        </p:txBody>
      </p:sp>
      <p:sp>
        <p:nvSpPr>
          <p:cNvPr id="6" name="矩形 5"/>
          <p:cNvSpPr/>
          <p:nvPr/>
        </p:nvSpPr>
        <p:spPr>
          <a:xfrm>
            <a:off x="179512" y="908720"/>
            <a:ext cx="8712968" cy="1815882"/>
          </a:xfrm>
          <a:prstGeom prst="rect">
            <a:avLst/>
          </a:prstGeom>
        </p:spPr>
        <p:txBody>
          <a:bodyPr wrap="square">
            <a:spAutoFit/>
          </a:bodyPr>
          <a:lstStyle/>
          <a:p>
            <a:r>
              <a:rPr lang="en-US" altLang="zh-CN" sz="2800" kern="100" dirty="0" smtClean="0">
                <a:latin typeface="Times New Roman" panose="02020603050405020304" pitchFamily="18" charset="0"/>
                <a:cs typeface="Times New Roman" panose="02020603050405020304" pitchFamily="18" charset="0"/>
              </a:rPr>
              <a:t>          </a:t>
            </a:r>
            <a:r>
              <a:rPr lang="zh-CN" altLang="zh-CN" sz="2800" kern="100" dirty="0" smtClean="0">
                <a:latin typeface="Times New Roman" panose="02020603050405020304" pitchFamily="18" charset="0"/>
                <a:cs typeface="Times New Roman" panose="02020603050405020304" pitchFamily="18" charset="0"/>
              </a:rPr>
              <a:t>宝马博物馆</a:t>
            </a:r>
            <a:r>
              <a:rPr lang="zh-CN" altLang="zh-CN" sz="2800" kern="100" dirty="0">
                <a:latin typeface="Times New Roman" panose="02020603050405020304" pitchFamily="18" charset="0"/>
                <a:cs typeface="Times New Roman" panose="02020603050405020304" pitchFamily="18" charset="0"/>
              </a:rPr>
              <a:t>全方位地揭秘宝马</a:t>
            </a:r>
            <a:r>
              <a:rPr lang="en-US" altLang="zh-CN" sz="2800" kern="100" dirty="0">
                <a:latin typeface="Times New Roman" panose="02020603050405020304" pitchFamily="18" charset="0"/>
              </a:rPr>
              <a:t>90</a:t>
            </a:r>
            <a:r>
              <a:rPr lang="zh-CN" altLang="zh-CN" sz="2800" kern="100" dirty="0">
                <a:latin typeface="Times New Roman" panose="02020603050405020304" pitchFamily="18" charset="0"/>
                <a:cs typeface="Times New Roman" panose="02020603050405020304" pitchFamily="18" charset="0"/>
              </a:rPr>
              <a:t>多年的</a:t>
            </a:r>
            <a:r>
              <a:rPr lang="zh-CN" altLang="zh-CN" sz="2800" kern="100" dirty="0" smtClean="0">
                <a:latin typeface="Times New Roman" panose="02020603050405020304" pitchFamily="18" charset="0"/>
                <a:cs typeface="Times New Roman" panose="02020603050405020304" pitchFamily="18" charset="0"/>
              </a:rPr>
              <a:t>历史。</a:t>
            </a:r>
            <a:r>
              <a:rPr lang="zh-CN" altLang="zh-CN" sz="2800" kern="100" dirty="0">
                <a:latin typeface="Times New Roman" panose="02020603050405020304" pitchFamily="18" charset="0"/>
                <a:cs typeface="Times New Roman" panose="02020603050405020304" pitchFamily="18" charset="0"/>
              </a:rPr>
              <a:t>博物馆分为七个主题展区，总结介绍了宝马的典型、重要理念。而这七个展区也决定了宝马博物馆新翼的低层建筑风格：每个主题展区都是一个单独的展厅。</a:t>
            </a:r>
            <a:endParaRPr lang="zh-CN" altLang="en-US" sz="2800" dirty="0"/>
          </a:p>
        </p:txBody>
      </p:sp>
      <p:pic>
        <p:nvPicPr>
          <p:cNvPr id="7" name="图片 6"/>
          <p:cNvPicPr>
            <a:picLocks noChangeAspect="1"/>
          </p:cNvPicPr>
          <p:nvPr/>
        </p:nvPicPr>
        <p:blipFill>
          <a:blip r:embed="rId2"/>
          <a:stretch>
            <a:fillRect/>
          </a:stretch>
        </p:blipFill>
        <p:spPr>
          <a:xfrm>
            <a:off x="611560" y="2744956"/>
            <a:ext cx="8289210" cy="3636372"/>
          </a:xfrm>
          <a:prstGeom prst="rect">
            <a:avLst/>
          </a:prstGeom>
        </p:spPr>
      </p:pic>
    </p:spTree>
    <p:extLst>
      <p:ext uri="{BB962C8B-B14F-4D97-AF65-F5344CB8AC3E}">
        <p14:creationId xmlns:p14="http://schemas.microsoft.com/office/powerpoint/2010/main" val="2771583943"/>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05768" y="65030"/>
            <a:ext cx="6643165" cy="584775"/>
          </a:xfrm>
          <a:prstGeom prst="rect">
            <a:avLst/>
          </a:prstGeom>
        </p:spPr>
        <p:txBody>
          <a:bodyPr wrap="none">
            <a:spAutoFit/>
          </a:bodyPr>
          <a:lstStyle/>
          <a:p>
            <a:pPr algn="ctr"/>
            <a:r>
              <a:rPr lang="zh-CN" altLang="en-US" sz="3200" b="1" dirty="0" smtClean="0"/>
              <a:t>任务三   畅游汽车博物馆、主题公园</a:t>
            </a:r>
            <a:endParaRPr lang="zh-CN" altLang="en-US" sz="3200" dirty="0"/>
          </a:p>
        </p:txBody>
      </p:sp>
      <p:sp>
        <p:nvSpPr>
          <p:cNvPr id="6" name="矩形 5"/>
          <p:cNvSpPr/>
          <p:nvPr/>
        </p:nvSpPr>
        <p:spPr>
          <a:xfrm>
            <a:off x="395536" y="1052736"/>
            <a:ext cx="2972289" cy="523220"/>
          </a:xfrm>
          <a:prstGeom prst="rect">
            <a:avLst/>
          </a:prstGeom>
        </p:spPr>
        <p:txBody>
          <a:bodyPr wrap="none">
            <a:spAutoFit/>
          </a:bodyPr>
          <a:lstStyle/>
          <a:p>
            <a:r>
              <a:rPr lang="en-US" altLang="zh-CN" sz="2800" dirty="0"/>
              <a:t>3.</a:t>
            </a:r>
            <a:r>
              <a:rPr lang="zh-CN" altLang="en-US" sz="2800" dirty="0"/>
              <a:t>奥迪汽车博物馆</a:t>
            </a:r>
          </a:p>
        </p:txBody>
      </p:sp>
      <p:sp>
        <p:nvSpPr>
          <p:cNvPr id="7" name="矩形 6"/>
          <p:cNvSpPr/>
          <p:nvPr/>
        </p:nvSpPr>
        <p:spPr>
          <a:xfrm>
            <a:off x="465041" y="1609665"/>
            <a:ext cx="8185925" cy="2246769"/>
          </a:xfrm>
          <a:prstGeom prst="rect">
            <a:avLst/>
          </a:prstGeom>
        </p:spPr>
        <p:txBody>
          <a:bodyPr wrap="square">
            <a:spAutoFit/>
          </a:bodyPr>
          <a:lstStyle/>
          <a:p>
            <a:r>
              <a:rPr lang="zh-CN" altLang="en-US" sz="2800" dirty="0" smtClean="0"/>
              <a:t>        奥迪汽车博物馆</a:t>
            </a:r>
            <a:r>
              <a:rPr lang="zh-CN" altLang="en-US" sz="2800" dirty="0"/>
              <a:t>位于德国英戈尔斯塔</a:t>
            </a:r>
            <a:r>
              <a:rPr lang="zh-CN" altLang="en-US" sz="2800" dirty="0" smtClean="0"/>
              <a:t>特建</a:t>
            </a:r>
            <a:r>
              <a:rPr lang="zh-CN" altLang="en-US" sz="2800" dirty="0"/>
              <a:t>于</a:t>
            </a:r>
            <a:r>
              <a:rPr lang="en-US" altLang="zh-CN" sz="2800" dirty="0"/>
              <a:t>2001</a:t>
            </a:r>
            <a:r>
              <a:rPr lang="zh-CN" altLang="en-US" sz="2800" dirty="0"/>
              <a:t>年，占地</a:t>
            </a:r>
            <a:r>
              <a:rPr lang="en-US" altLang="zh-CN" sz="2800" dirty="0"/>
              <a:t>7.7</a:t>
            </a:r>
            <a:r>
              <a:rPr lang="zh-CN" altLang="en-US" sz="2800" dirty="0"/>
              <a:t>万</a:t>
            </a:r>
            <a:r>
              <a:rPr lang="zh-CN" altLang="en-US" sz="2800" dirty="0" smtClean="0"/>
              <a:t>平方米，</a:t>
            </a:r>
            <a:r>
              <a:rPr lang="zh-CN" altLang="zh-CN" sz="2800" dirty="0" smtClean="0"/>
              <a:t>集</a:t>
            </a:r>
            <a:r>
              <a:rPr lang="zh-CN" altLang="zh-CN" sz="2800" dirty="0"/>
              <a:t>销售、展示和游览功为一体，使来访者在购车或游历奥迪汽车王国的同时，能感受到奥迪品牌的价值，是奥迪公司品牌形象宣传的重要设施之一。</a:t>
            </a:r>
            <a:endParaRPr lang="zh-CN" altLang="en-US" sz="2800" dirty="0"/>
          </a:p>
        </p:txBody>
      </p:sp>
      <p:pic>
        <p:nvPicPr>
          <p:cNvPr id="8" name="图片 7"/>
          <p:cNvPicPr>
            <a:picLocks noChangeAspect="1"/>
          </p:cNvPicPr>
          <p:nvPr/>
        </p:nvPicPr>
        <p:blipFill>
          <a:blip r:embed="rId2"/>
          <a:stretch>
            <a:fillRect/>
          </a:stretch>
        </p:blipFill>
        <p:spPr>
          <a:xfrm>
            <a:off x="477228" y="4000324"/>
            <a:ext cx="8215595" cy="1948955"/>
          </a:xfrm>
          <a:prstGeom prst="rect">
            <a:avLst/>
          </a:prstGeom>
        </p:spPr>
      </p:pic>
    </p:spTree>
    <p:extLst>
      <p:ext uri="{BB962C8B-B14F-4D97-AF65-F5344CB8AC3E}">
        <p14:creationId xmlns:p14="http://schemas.microsoft.com/office/powerpoint/2010/main" val="2862125388"/>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93726" y="107382"/>
            <a:ext cx="7855035" cy="584775"/>
          </a:xfrm>
          <a:prstGeom prst="rect">
            <a:avLst/>
          </a:prstGeom>
        </p:spPr>
        <p:txBody>
          <a:bodyPr wrap="none">
            <a:spAutoFit/>
          </a:bodyPr>
          <a:lstStyle/>
          <a:p>
            <a:r>
              <a:rPr lang="zh-CN" altLang="en-US" sz="3200" b="1" dirty="0"/>
              <a:t>任务</a:t>
            </a:r>
            <a:r>
              <a:rPr lang="zh-CN" altLang="en-US" sz="3200" b="1" dirty="0" smtClean="0"/>
              <a:t>一   </a:t>
            </a:r>
            <a:r>
              <a:rPr lang="zh-CN" altLang="en-US" sz="3200" dirty="0" smtClean="0"/>
              <a:t>了解</a:t>
            </a:r>
            <a:r>
              <a:rPr lang="zh-CN" altLang="en-US" sz="3200" dirty="0"/>
              <a:t>汽车有关的影视、游戏等作品</a:t>
            </a:r>
          </a:p>
        </p:txBody>
      </p:sp>
      <p:sp>
        <p:nvSpPr>
          <p:cNvPr id="2" name="矩形 1"/>
          <p:cNvSpPr/>
          <p:nvPr/>
        </p:nvSpPr>
        <p:spPr>
          <a:xfrm>
            <a:off x="251520" y="980728"/>
            <a:ext cx="2612254" cy="537327"/>
          </a:xfrm>
          <a:prstGeom prst="rect">
            <a:avLst/>
          </a:prstGeom>
        </p:spPr>
        <p:txBody>
          <a:bodyPr wrap="none">
            <a:spAutoFit/>
          </a:bodyPr>
          <a:lstStyle/>
          <a:p>
            <a:pPr indent="270510" algn="just">
              <a:lnSpc>
                <a:spcPct val="113000"/>
              </a:lnSpc>
              <a:spcAft>
                <a:spcPts val="0"/>
              </a:spcAft>
            </a:pPr>
            <a:r>
              <a:rPr lang="zh-CN" altLang="zh-CN" sz="2800" kern="100" dirty="0">
                <a:latin typeface="Times New Roman" panose="02020603050405020304" pitchFamily="18" charset="0"/>
              </a:rPr>
              <a:t>一、汽车影片</a:t>
            </a:r>
          </a:p>
        </p:txBody>
      </p:sp>
      <p:sp>
        <p:nvSpPr>
          <p:cNvPr id="3" name="矩形 2"/>
          <p:cNvSpPr/>
          <p:nvPr/>
        </p:nvSpPr>
        <p:spPr>
          <a:xfrm>
            <a:off x="0" y="1518055"/>
            <a:ext cx="5125762" cy="579261"/>
          </a:xfrm>
          <a:prstGeom prst="rect">
            <a:avLst/>
          </a:prstGeom>
        </p:spPr>
        <p:txBody>
          <a:bodyPr wrap="none">
            <a:spAutoFit/>
          </a:bodyPr>
          <a:lstStyle/>
          <a:p>
            <a:pPr indent="270510" algn="just">
              <a:lnSpc>
                <a:spcPct val="113000"/>
              </a:lnSpc>
              <a:spcAft>
                <a:spcPts val="0"/>
              </a:spcAft>
            </a:pPr>
            <a:r>
              <a:rPr lang="zh-CN" altLang="zh-CN" sz="2800" kern="100" dirty="0">
                <a:latin typeface="Times New Roman" panose="02020603050405020304" pitchFamily="18" charset="0"/>
              </a:rPr>
              <a:t>（一）以车为题材的影视作品</a:t>
            </a:r>
          </a:p>
        </p:txBody>
      </p:sp>
      <p:sp>
        <p:nvSpPr>
          <p:cNvPr id="4" name="矩形 3"/>
          <p:cNvSpPr/>
          <p:nvPr/>
        </p:nvSpPr>
        <p:spPr>
          <a:xfrm>
            <a:off x="577421" y="2097316"/>
            <a:ext cx="8135124" cy="4659737"/>
          </a:xfrm>
          <a:prstGeom prst="rect">
            <a:avLst/>
          </a:prstGeom>
        </p:spPr>
        <p:txBody>
          <a:bodyPr wrap="square">
            <a:spAutoFit/>
          </a:bodyPr>
          <a:lstStyle/>
          <a:p>
            <a:pPr>
              <a:lnSpc>
                <a:spcPct val="120000"/>
              </a:lnSpc>
            </a:pPr>
            <a:r>
              <a:rPr lang="en-US" altLang="zh-CN" sz="2800" kern="100" dirty="0" smtClean="0">
                <a:cs typeface="Times New Roman" panose="02020603050405020304" pitchFamily="18" charset="0"/>
              </a:rPr>
              <a:t>       </a:t>
            </a:r>
            <a:r>
              <a:rPr lang="zh-CN" altLang="zh-CN" sz="2800" kern="100" dirty="0" smtClean="0">
                <a:cs typeface="Times New Roman" panose="02020603050405020304" pitchFamily="18" charset="0"/>
              </a:rPr>
              <a:t>《出租车司机》</a:t>
            </a:r>
            <a:r>
              <a:rPr lang="zh-CN" altLang="zh-CN" sz="2800" kern="100" dirty="0">
                <a:cs typeface="Times New Roman" panose="02020603050405020304" pitchFamily="18" charset="0"/>
              </a:rPr>
              <a:t>是</a:t>
            </a:r>
            <a:r>
              <a:rPr lang="en-US" altLang="zh-CN" sz="2800" kern="100" dirty="0">
                <a:cs typeface="Times New Roman" panose="02020603050405020304" pitchFamily="18" charset="0"/>
              </a:rPr>
              <a:t>1976</a:t>
            </a:r>
            <a:r>
              <a:rPr lang="zh-CN" altLang="zh-CN" sz="2800" kern="100" dirty="0">
                <a:cs typeface="Times New Roman" panose="02020603050405020304" pitchFamily="18" charset="0"/>
              </a:rPr>
              <a:t>年由马丁·斯科西斯执导，保罗·施拉德编剧的美国剧情</a:t>
            </a:r>
            <a:r>
              <a:rPr lang="zh-CN" altLang="zh-CN" sz="2800" kern="100" dirty="0" smtClean="0">
                <a:cs typeface="Times New Roman" panose="02020603050405020304" pitchFamily="18" charset="0"/>
              </a:rPr>
              <a:t>片</a:t>
            </a:r>
            <a:r>
              <a:rPr lang="zh-CN" altLang="en-US" sz="2800" kern="100" dirty="0" smtClean="0">
                <a:cs typeface="Times New Roman" panose="02020603050405020304" pitchFamily="18" charset="0"/>
              </a:rPr>
              <a:t>。</a:t>
            </a:r>
            <a:endParaRPr lang="en-US" altLang="zh-CN" sz="2800" kern="100" dirty="0" smtClean="0">
              <a:cs typeface="Times New Roman" panose="02020603050405020304" pitchFamily="18" charset="0"/>
            </a:endParaRPr>
          </a:p>
          <a:p>
            <a:pPr>
              <a:lnSpc>
                <a:spcPct val="120000"/>
              </a:lnSpc>
            </a:pPr>
            <a:r>
              <a:rPr lang="en-US" altLang="zh-CN" sz="2800" dirty="0" smtClean="0"/>
              <a:t>         1998</a:t>
            </a:r>
            <a:r>
              <a:rPr lang="zh-CN" altLang="zh-CN" sz="2800" dirty="0"/>
              <a:t>年问世的法国系列影片《夜间出租车》，又名《的士速递》，之后连续</a:t>
            </a:r>
            <a:r>
              <a:rPr lang="en-US" altLang="zh-CN" sz="2800" dirty="0"/>
              <a:t>4</a:t>
            </a:r>
            <a:r>
              <a:rPr lang="zh-CN" altLang="zh-CN" sz="2800" dirty="0"/>
              <a:t>部让剧中的达尼埃尔重围世界上最著名的出租车司机</a:t>
            </a:r>
            <a:r>
              <a:rPr lang="zh-CN" altLang="zh-CN" sz="2800" dirty="0" smtClean="0"/>
              <a:t>。</a:t>
            </a:r>
            <a:endParaRPr lang="en-US" altLang="zh-CN" sz="2800" dirty="0" smtClean="0"/>
          </a:p>
          <a:p>
            <a:pPr>
              <a:lnSpc>
                <a:spcPct val="120000"/>
              </a:lnSpc>
            </a:pPr>
            <a:r>
              <a:rPr lang="en-US" altLang="zh-CN" sz="2800" dirty="0" smtClean="0"/>
              <a:t>        </a:t>
            </a:r>
            <a:r>
              <a:rPr lang="zh-CN" altLang="zh-CN" sz="2800" dirty="0" smtClean="0"/>
              <a:t>类似</a:t>
            </a:r>
            <a:r>
              <a:rPr lang="zh-CN" altLang="zh-CN" sz="2800" dirty="0"/>
              <a:t>的影片还有很多，如北京电影制片厂出品的《女人</a:t>
            </a:r>
            <a:r>
              <a:rPr lang="en-US" altLang="zh-CN" sz="2800" dirty="0"/>
              <a:t>.TAXI</a:t>
            </a:r>
            <a:r>
              <a:rPr lang="zh-CN" altLang="zh-CN" sz="2800" dirty="0"/>
              <a:t>女人》、香港电视剧《司机大佬》、《北京，你早》等等。</a:t>
            </a:r>
          </a:p>
          <a:p>
            <a:endParaRPr lang="zh-CN" altLang="en-US" sz="2800" dirty="0"/>
          </a:p>
        </p:txBody>
      </p:sp>
    </p:spTree>
    <p:extLst>
      <p:ext uri="{BB962C8B-B14F-4D97-AF65-F5344CB8AC3E}">
        <p14:creationId xmlns:p14="http://schemas.microsoft.com/office/powerpoint/2010/main" val="4055362235"/>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05768" y="65030"/>
            <a:ext cx="6643165" cy="584775"/>
          </a:xfrm>
          <a:prstGeom prst="rect">
            <a:avLst/>
          </a:prstGeom>
        </p:spPr>
        <p:txBody>
          <a:bodyPr wrap="none">
            <a:spAutoFit/>
          </a:bodyPr>
          <a:lstStyle/>
          <a:p>
            <a:pPr algn="ctr"/>
            <a:r>
              <a:rPr lang="zh-CN" altLang="en-US" sz="3200" b="1" dirty="0" smtClean="0"/>
              <a:t>任务三   畅游汽车博物馆、主题公园</a:t>
            </a:r>
            <a:endParaRPr lang="zh-CN" altLang="en-US" sz="3200" dirty="0"/>
          </a:p>
        </p:txBody>
      </p:sp>
      <p:sp>
        <p:nvSpPr>
          <p:cNvPr id="6" name="矩形 5"/>
          <p:cNvSpPr/>
          <p:nvPr/>
        </p:nvSpPr>
        <p:spPr>
          <a:xfrm>
            <a:off x="467544" y="1196752"/>
            <a:ext cx="8676456" cy="954107"/>
          </a:xfrm>
          <a:prstGeom prst="rect">
            <a:avLst/>
          </a:prstGeom>
        </p:spPr>
        <p:txBody>
          <a:bodyPr wrap="square">
            <a:spAutoFit/>
          </a:bodyPr>
          <a:lstStyle/>
          <a:p>
            <a:r>
              <a:rPr lang="en-US" altLang="zh-CN" sz="2800" kern="100" dirty="0" smtClean="0">
                <a:latin typeface="Times New Roman" panose="02020603050405020304" pitchFamily="18" charset="0"/>
                <a:cs typeface="Times New Roman" panose="02020603050405020304" pitchFamily="18" charset="0"/>
              </a:rPr>
              <a:t>       </a:t>
            </a:r>
            <a:r>
              <a:rPr lang="zh-CN" altLang="zh-CN" sz="2800" kern="100" dirty="0" smtClean="0">
                <a:latin typeface="Times New Roman" panose="02020603050405020304" pitchFamily="18" charset="0"/>
                <a:cs typeface="Times New Roman" panose="02020603050405020304" pitchFamily="18" charset="0"/>
              </a:rPr>
              <a:t>奥迪汽车博物馆</a:t>
            </a:r>
            <a:r>
              <a:rPr lang="zh-CN" altLang="zh-CN" sz="2800" kern="100" dirty="0">
                <a:latin typeface="Times New Roman" panose="02020603050405020304" pitchFamily="18" charset="0"/>
                <a:cs typeface="Times New Roman" panose="02020603050405020304" pitchFamily="18" charset="0"/>
              </a:rPr>
              <a:t>，见证奥迪百年历史：从无到有，由衰入兴。</a:t>
            </a:r>
            <a:endParaRPr lang="zh-CN" altLang="en-US" sz="2800" dirty="0"/>
          </a:p>
        </p:txBody>
      </p:sp>
      <p:pic>
        <p:nvPicPr>
          <p:cNvPr id="7" name="图片 6"/>
          <p:cNvPicPr>
            <a:picLocks noChangeAspect="1"/>
          </p:cNvPicPr>
          <p:nvPr/>
        </p:nvPicPr>
        <p:blipFill>
          <a:blip r:embed="rId2"/>
          <a:stretch>
            <a:fillRect/>
          </a:stretch>
        </p:blipFill>
        <p:spPr>
          <a:xfrm>
            <a:off x="467544" y="2420888"/>
            <a:ext cx="8226772" cy="3672408"/>
          </a:xfrm>
          <a:prstGeom prst="rect">
            <a:avLst/>
          </a:prstGeom>
        </p:spPr>
      </p:pic>
    </p:spTree>
    <p:extLst>
      <p:ext uri="{BB962C8B-B14F-4D97-AF65-F5344CB8AC3E}">
        <p14:creationId xmlns:p14="http://schemas.microsoft.com/office/powerpoint/2010/main" val="3909751553"/>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05768" y="65030"/>
            <a:ext cx="6643165" cy="584775"/>
          </a:xfrm>
          <a:prstGeom prst="rect">
            <a:avLst/>
          </a:prstGeom>
        </p:spPr>
        <p:txBody>
          <a:bodyPr wrap="none">
            <a:spAutoFit/>
          </a:bodyPr>
          <a:lstStyle/>
          <a:p>
            <a:pPr algn="ctr"/>
            <a:r>
              <a:rPr lang="zh-CN" altLang="en-US" sz="3200" b="1" dirty="0" smtClean="0"/>
              <a:t>任务三   畅游汽车博物馆、主题公园</a:t>
            </a:r>
            <a:endParaRPr lang="zh-CN" altLang="en-US" sz="3200" dirty="0"/>
          </a:p>
        </p:txBody>
      </p:sp>
      <p:sp>
        <p:nvSpPr>
          <p:cNvPr id="6" name="矩形 5"/>
          <p:cNvSpPr/>
          <p:nvPr/>
        </p:nvSpPr>
        <p:spPr>
          <a:xfrm>
            <a:off x="323528" y="1124744"/>
            <a:ext cx="3598421" cy="537327"/>
          </a:xfrm>
          <a:prstGeom prst="rect">
            <a:avLst/>
          </a:prstGeom>
        </p:spPr>
        <p:txBody>
          <a:bodyPr wrap="none">
            <a:spAutoFit/>
          </a:bodyPr>
          <a:lstStyle/>
          <a:p>
            <a:pPr indent="269240" algn="just">
              <a:lnSpc>
                <a:spcPct val="113000"/>
              </a:lnSpc>
              <a:spcAft>
                <a:spcPts val="0"/>
              </a:spcAft>
            </a:pPr>
            <a:r>
              <a:rPr lang="en-US" altLang="zh-CN" sz="2800" kern="100" dirty="0">
                <a:latin typeface="Times New Roman" panose="02020603050405020304" pitchFamily="18" charset="0"/>
              </a:rPr>
              <a:t>4.</a:t>
            </a:r>
            <a:r>
              <a:rPr lang="zh-CN" altLang="zh-CN" sz="2800" kern="100" dirty="0">
                <a:latin typeface="Times New Roman" panose="02020603050405020304" pitchFamily="18" charset="0"/>
              </a:rPr>
              <a:t>保时捷汽车博物馆</a:t>
            </a:r>
          </a:p>
        </p:txBody>
      </p:sp>
      <p:sp>
        <p:nvSpPr>
          <p:cNvPr id="7" name="矩形 6"/>
          <p:cNvSpPr/>
          <p:nvPr/>
        </p:nvSpPr>
        <p:spPr>
          <a:xfrm>
            <a:off x="323528" y="1844824"/>
            <a:ext cx="8568952" cy="4745915"/>
          </a:xfrm>
          <a:prstGeom prst="rect">
            <a:avLst/>
          </a:prstGeom>
        </p:spPr>
        <p:txBody>
          <a:bodyPr wrap="square">
            <a:spAutoFit/>
          </a:bodyPr>
          <a:lstStyle/>
          <a:p>
            <a:pPr indent="269240" algn="just">
              <a:lnSpc>
                <a:spcPct val="120000"/>
              </a:lnSpc>
              <a:spcAft>
                <a:spcPts val="0"/>
              </a:spcAft>
            </a:pPr>
            <a:r>
              <a:rPr lang="en-US" altLang="zh-CN" sz="2800" kern="100" dirty="0" smtClean="0">
                <a:latin typeface="Times New Roman" panose="02020603050405020304" pitchFamily="18" charset="0"/>
              </a:rPr>
              <a:t>  </a:t>
            </a:r>
            <a:r>
              <a:rPr lang="zh-CN" altLang="zh-CN" sz="2800" kern="100" dirty="0" smtClean="0">
                <a:latin typeface="Times New Roman" panose="02020603050405020304" pitchFamily="18" charset="0"/>
              </a:rPr>
              <a:t>保时捷</a:t>
            </a:r>
            <a:r>
              <a:rPr lang="zh-CN" altLang="zh-CN" sz="2800" kern="100" dirty="0">
                <a:latin typeface="Times New Roman" panose="02020603050405020304" pitchFamily="18" charset="0"/>
              </a:rPr>
              <a:t>博物馆分为旧馆和新馆。旧馆有大量的展品车辆和照片，展示着欧洲汽车制造界的历史。新馆除有关汽车的展览外，还包括商店，游客餐厅，咖啡吧和餐厅等。并且可以用来举行大型的活动，如车展、会议等。</a:t>
            </a:r>
          </a:p>
          <a:p>
            <a:pPr indent="365125">
              <a:lnSpc>
                <a:spcPct val="120000"/>
              </a:lnSpc>
            </a:pPr>
            <a:r>
              <a:rPr lang="zh-CN" altLang="zh-CN" sz="2800" kern="100" dirty="0" smtClean="0">
                <a:latin typeface="Times New Roman" panose="02020603050405020304" pitchFamily="18" charset="0"/>
                <a:cs typeface="Times New Roman" panose="02020603050405020304" pitchFamily="18" charset="0"/>
              </a:rPr>
              <a:t>保时捷</a:t>
            </a:r>
            <a:r>
              <a:rPr lang="zh-CN" altLang="zh-CN" sz="2800" kern="100" dirty="0">
                <a:latin typeface="Times New Roman" panose="02020603050405020304" pitchFamily="18" charset="0"/>
                <a:cs typeface="Times New Roman" panose="02020603050405020304" pitchFamily="18" charset="0"/>
              </a:rPr>
              <a:t>博物馆的旧馆位于德国斯图加特的保时捷总公司大楼后面</a:t>
            </a:r>
            <a:r>
              <a:rPr lang="zh-CN" altLang="zh-CN" sz="2800" kern="100" dirty="0" smtClean="0">
                <a:latin typeface="Times New Roman" panose="02020603050405020304" pitchFamily="18" charset="0"/>
                <a:cs typeface="Times New Roman" panose="02020603050405020304" pitchFamily="18" charset="0"/>
              </a:rPr>
              <a:t>。</a:t>
            </a:r>
            <a:endParaRPr lang="en-US" altLang="zh-CN" sz="2800" kern="100" dirty="0" smtClean="0">
              <a:latin typeface="Times New Roman" panose="02020603050405020304" pitchFamily="18" charset="0"/>
              <a:cs typeface="Times New Roman" panose="02020603050405020304" pitchFamily="18" charset="0"/>
            </a:endParaRPr>
          </a:p>
          <a:p>
            <a:pPr indent="365125">
              <a:lnSpc>
                <a:spcPct val="120000"/>
              </a:lnSpc>
            </a:pPr>
            <a:r>
              <a:rPr lang="zh-CN" altLang="zh-CN" sz="2800" dirty="0"/>
              <a:t>新博物馆位于德国斯图加特祖文豪森的保时捷工厂附近，以世界著名跑车为</a:t>
            </a:r>
            <a:r>
              <a:rPr lang="zh-CN" altLang="zh-CN" sz="2800" dirty="0" smtClean="0"/>
              <a:t>特色</a:t>
            </a:r>
            <a:r>
              <a:rPr lang="zh-CN" altLang="en-US" sz="2800" dirty="0" smtClean="0"/>
              <a:t>。</a:t>
            </a:r>
            <a:endParaRPr lang="zh-CN" altLang="en-US" sz="2800" dirty="0"/>
          </a:p>
        </p:txBody>
      </p:sp>
    </p:spTree>
    <p:extLst>
      <p:ext uri="{BB962C8B-B14F-4D97-AF65-F5344CB8AC3E}">
        <p14:creationId xmlns:p14="http://schemas.microsoft.com/office/powerpoint/2010/main" val="3807036808"/>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05768" y="65030"/>
            <a:ext cx="6643165" cy="584775"/>
          </a:xfrm>
          <a:prstGeom prst="rect">
            <a:avLst/>
          </a:prstGeom>
        </p:spPr>
        <p:txBody>
          <a:bodyPr wrap="none">
            <a:spAutoFit/>
          </a:bodyPr>
          <a:lstStyle/>
          <a:p>
            <a:pPr algn="ctr"/>
            <a:r>
              <a:rPr lang="zh-CN" altLang="en-US" sz="3200" b="1" dirty="0" smtClean="0"/>
              <a:t>任务三   畅游汽车博物馆、主题公园</a:t>
            </a:r>
            <a:endParaRPr lang="zh-CN" altLang="en-US" sz="3200" dirty="0"/>
          </a:p>
        </p:txBody>
      </p:sp>
      <p:pic>
        <p:nvPicPr>
          <p:cNvPr id="6" name="图片 5"/>
          <p:cNvPicPr>
            <a:picLocks noChangeAspect="1"/>
          </p:cNvPicPr>
          <p:nvPr/>
        </p:nvPicPr>
        <p:blipFill>
          <a:blip r:embed="rId2"/>
          <a:stretch>
            <a:fillRect/>
          </a:stretch>
        </p:blipFill>
        <p:spPr>
          <a:xfrm>
            <a:off x="539659" y="1124744"/>
            <a:ext cx="8271756" cy="1593641"/>
          </a:xfrm>
          <a:prstGeom prst="rect">
            <a:avLst/>
          </a:prstGeom>
        </p:spPr>
      </p:pic>
      <p:pic>
        <p:nvPicPr>
          <p:cNvPr id="7" name="图片 6"/>
          <p:cNvPicPr>
            <a:picLocks noChangeAspect="1"/>
          </p:cNvPicPr>
          <p:nvPr/>
        </p:nvPicPr>
        <p:blipFill>
          <a:blip r:embed="rId3"/>
          <a:stretch>
            <a:fillRect/>
          </a:stretch>
        </p:blipFill>
        <p:spPr>
          <a:xfrm>
            <a:off x="539659" y="3356992"/>
            <a:ext cx="8416574" cy="2376264"/>
          </a:xfrm>
          <a:prstGeom prst="rect">
            <a:avLst/>
          </a:prstGeom>
        </p:spPr>
      </p:pic>
      <p:sp>
        <p:nvSpPr>
          <p:cNvPr id="8" name="矩形 7"/>
          <p:cNvSpPr/>
          <p:nvPr/>
        </p:nvSpPr>
        <p:spPr>
          <a:xfrm>
            <a:off x="3275856" y="2870884"/>
            <a:ext cx="2492990" cy="369332"/>
          </a:xfrm>
          <a:prstGeom prst="rect">
            <a:avLst/>
          </a:prstGeom>
        </p:spPr>
        <p:txBody>
          <a:bodyPr wrap="none">
            <a:spAutoFit/>
          </a:bodyPr>
          <a:lstStyle/>
          <a:p>
            <a:r>
              <a:rPr lang="zh-CN" altLang="zh-CN" kern="100" dirty="0">
                <a:latin typeface="Times New Roman" panose="02020603050405020304" pitchFamily="18" charset="0"/>
                <a:cs typeface="Times New Roman" panose="02020603050405020304" pitchFamily="18" charset="0"/>
              </a:rPr>
              <a:t>保时捷汽车博物馆内景</a:t>
            </a:r>
            <a:endParaRPr lang="zh-CN" altLang="en-US" dirty="0"/>
          </a:p>
        </p:txBody>
      </p:sp>
      <p:sp>
        <p:nvSpPr>
          <p:cNvPr id="9" name="矩形 8"/>
          <p:cNvSpPr/>
          <p:nvPr/>
        </p:nvSpPr>
        <p:spPr>
          <a:xfrm>
            <a:off x="3059832" y="5984158"/>
            <a:ext cx="2492990" cy="369332"/>
          </a:xfrm>
          <a:prstGeom prst="rect">
            <a:avLst/>
          </a:prstGeom>
        </p:spPr>
        <p:txBody>
          <a:bodyPr wrap="none">
            <a:spAutoFit/>
          </a:bodyPr>
          <a:lstStyle/>
          <a:p>
            <a:r>
              <a:rPr lang="zh-CN" altLang="zh-CN" kern="100" dirty="0">
                <a:latin typeface="Times New Roman" panose="02020603050405020304" pitchFamily="18" charset="0"/>
                <a:cs typeface="Times New Roman" panose="02020603050405020304" pitchFamily="18" charset="0"/>
              </a:rPr>
              <a:t>保时捷汽车博物馆外观</a:t>
            </a:r>
            <a:endParaRPr lang="zh-CN" altLang="en-US" dirty="0"/>
          </a:p>
        </p:txBody>
      </p:sp>
    </p:spTree>
    <p:extLst>
      <p:ext uri="{BB962C8B-B14F-4D97-AF65-F5344CB8AC3E}">
        <p14:creationId xmlns:p14="http://schemas.microsoft.com/office/powerpoint/2010/main" val="2739355175"/>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05768" y="65030"/>
            <a:ext cx="6643165" cy="584775"/>
          </a:xfrm>
          <a:prstGeom prst="rect">
            <a:avLst/>
          </a:prstGeom>
        </p:spPr>
        <p:txBody>
          <a:bodyPr wrap="none">
            <a:spAutoFit/>
          </a:bodyPr>
          <a:lstStyle/>
          <a:p>
            <a:pPr algn="ctr"/>
            <a:r>
              <a:rPr lang="zh-CN" altLang="en-US" sz="3200" b="1" dirty="0" smtClean="0"/>
              <a:t>任务三   畅游汽车博物馆、主题公园</a:t>
            </a:r>
            <a:endParaRPr lang="zh-CN" altLang="en-US" sz="3200" dirty="0"/>
          </a:p>
        </p:txBody>
      </p:sp>
      <p:sp>
        <p:nvSpPr>
          <p:cNvPr id="6" name="矩形 5"/>
          <p:cNvSpPr/>
          <p:nvPr/>
        </p:nvSpPr>
        <p:spPr>
          <a:xfrm>
            <a:off x="251520" y="1146234"/>
            <a:ext cx="3240631" cy="579261"/>
          </a:xfrm>
          <a:prstGeom prst="rect">
            <a:avLst/>
          </a:prstGeom>
        </p:spPr>
        <p:txBody>
          <a:bodyPr wrap="none">
            <a:spAutoFit/>
          </a:bodyPr>
          <a:lstStyle/>
          <a:p>
            <a:pPr marL="270510" algn="just">
              <a:lnSpc>
                <a:spcPct val="113000"/>
              </a:lnSpc>
              <a:spcAft>
                <a:spcPts val="0"/>
              </a:spcAft>
            </a:pPr>
            <a:r>
              <a:rPr lang="en-US" altLang="zh-CN" sz="2800" kern="100" dirty="0">
                <a:latin typeface="Times New Roman" panose="02020603050405020304" pitchFamily="18" charset="0"/>
              </a:rPr>
              <a:t>5.</a:t>
            </a:r>
            <a:r>
              <a:rPr lang="zh-CN" altLang="zh-CN" sz="2800" kern="100" dirty="0">
                <a:latin typeface="Times New Roman" panose="02020603050405020304" pitchFamily="18" charset="0"/>
              </a:rPr>
              <a:t>大众汽车博物馆</a:t>
            </a:r>
          </a:p>
        </p:txBody>
      </p:sp>
      <p:sp>
        <p:nvSpPr>
          <p:cNvPr id="7" name="矩形 6"/>
          <p:cNvSpPr/>
          <p:nvPr/>
        </p:nvSpPr>
        <p:spPr>
          <a:xfrm>
            <a:off x="467544" y="1746491"/>
            <a:ext cx="8208912" cy="2246769"/>
          </a:xfrm>
          <a:prstGeom prst="rect">
            <a:avLst/>
          </a:prstGeom>
        </p:spPr>
        <p:txBody>
          <a:bodyPr wrap="square">
            <a:spAutoFit/>
          </a:bodyPr>
          <a:lstStyle/>
          <a:p>
            <a:r>
              <a:rPr lang="en-US" altLang="zh-CN" sz="2800" kern="100" dirty="0" smtClean="0">
                <a:latin typeface="Times New Roman" panose="02020603050405020304" pitchFamily="18" charset="0"/>
                <a:cs typeface="Times New Roman" panose="02020603050405020304" pitchFamily="18" charset="0"/>
              </a:rPr>
              <a:t>       </a:t>
            </a:r>
            <a:r>
              <a:rPr lang="zh-CN" altLang="zh-CN" sz="2800" kern="100" dirty="0" smtClean="0">
                <a:latin typeface="Times New Roman" panose="02020603050405020304" pitchFamily="18" charset="0"/>
                <a:cs typeface="Times New Roman" panose="02020603050405020304" pitchFamily="18" charset="0"/>
              </a:rPr>
              <a:t>大众</a:t>
            </a:r>
            <a:r>
              <a:rPr lang="zh-CN" altLang="zh-CN" sz="2800" kern="100" dirty="0">
                <a:latin typeface="Times New Roman" panose="02020603050405020304" pitchFamily="18" charset="0"/>
                <a:cs typeface="Times New Roman" panose="02020603050405020304" pitchFamily="18" charset="0"/>
              </a:rPr>
              <a:t>汽车博物馆位于狼堡大众工厂旁边的主题公园式汽车</a:t>
            </a:r>
            <a:r>
              <a:rPr lang="zh-CN" altLang="zh-CN" sz="2800" kern="100" dirty="0" smtClean="0">
                <a:latin typeface="Times New Roman" panose="02020603050405020304" pitchFamily="18" charset="0"/>
                <a:cs typeface="Times New Roman" panose="02020603050405020304" pitchFamily="18" charset="0"/>
              </a:rPr>
              <a:t>城里</a:t>
            </a:r>
            <a:r>
              <a:rPr lang="zh-CN" altLang="en-US" sz="2800" kern="100" dirty="0" smtClean="0">
                <a:latin typeface="Times New Roman" panose="02020603050405020304" pitchFamily="18" charset="0"/>
                <a:cs typeface="Times New Roman" panose="02020603050405020304" pitchFamily="18" charset="0"/>
              </a:rPr>
              <a:t>，</a:t>
            </a:r>
            <a:r>
              <a:rPr lang="zh-CN" altLang="zh-CN" sz="2800" kern="100" dirty="0" smtClean="0">
                <a:latin typeface="Times New Roman" panose="02020603050405020304" pitchFamily="18" charset="0"/>
                <a:cs typeface="Times New Roman" panose="02020603050405020304" pitchFamily="18" charset="0"/>
              </a:rPr>
              <a:t>于</a:t>
            </a:r>
            <a:r>
              <a:rPr lang="en-US" altLang="zh-CN" sz="2800" kern="100" dirty="0">
                <a:latin typeface="Times New Roman" panose="02020603050405020304" pitchFamily="18" charset="0"/>
              </a:rPr>
              <a:t>2000</a:t>
            </a:r>
            <a:r>
              <a:rPr lang="zh-CN" altLang="zh-CN" sz="2800" kern="100" dirty="0">
                <a:latin typeface="Times New Roman" panose="02020603050405020304" pitchFamily="18" charset="0"/>
                <a:cs typeface="Times New Roman" panose="02020603050405020304" pitchFamily="18" charset="0"/>
              </a:rPr>
              <a:t>年建成</a:t>
            </a:r>
            <a:r>
              <a:rPr lang="zh-CN" altLang="zh-CN" sz="2800" kern="100" dirty="0" smtClean="0">
                <a:latin typeface="Times New Roman" panose="02020603050405020304" pitchFamily="18" charset="0"/>
                <a:cs typeface="Times New Roman" panose="02020603050405020304" pitchFamily="18" charset="0"/>
              </a:rPr>
              <a:t>。</a:t>
            </a:r>
            <a:r>
              <a:rPr lang="zh-CN" altLang="zh-CN" sz="2800" dirty="0"/>
              <a:t>不仅仅只展示大众车型，还集中收藏了数量庞大的世界各大汽车公司生产的著名品牌经典汽车，展示了汽车发展历程，显出有容乃大的</a:t>
            </a:r>
            <a:r>
              <a:rPr lang="zh-CN" altLang="zh-CN" sz="2800" dirty="0" smtClean="0"/>
              <a:t>气度</a:t>
            </a:r>
            <a:r>
              <a:rPr lang="zh-CN" altLang="en-US" sz="2800" dirty="0" smtClean="0"/>
              <a:t>。</a:t>
            </a:r>
            <a:endParaRPr lang="zh-CN" altLang="en-US" sz="2800"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71835" y="3993260"/>
            <a:ext cx="3888432" cy="259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71129461"/>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251520" y="1412776"/>
            <a:ext cx="8468265" cy="3384376"/>
          </a:xfrm>
          <a:prstGeom prst="rect">
            <a:avLst/>
          </a:prstGeom>
        </p:spPr>
      </p:pic>
      <p:sp>
        <p:nvSpPr>
          <p:cNvPr id="6" name="矩形 5"/>
          <p:cNvSpPr/>
          <p:nvPr/>
        </p:nvSpPr>
        <p:spPr>
          <a:xfrm>
            <a:off x="2915816" y="5085184"/>
            <a:ext cx="2262158" cy="369332"/>
          </a:xfrm>
          <a:prstGeom prst="rect">
            <a:avLst/>
          </a:prstGeom>
        </p:spPr>
        <p:txBody>
          <a:bodyPr wrap="none">
            <a:spAutoFit/>
          </a:bodyPr>
          <a:lstStyle/>
          <a:p>
            <a:r>
              <a:rPr lang="zh-CN" altLang="zh-CN" kern="100" dirty="0">
                <a:latin typeface="Times New Roman" panose="02020603050405020304" pitchFamily="18" charset="0"/>
                <a:cs typeface="Times New Roman" panose="02020603050405020304" pitchFamily="18" charset="0"/>
              </a:rPr>
              <a:t>大众汽车博物馆内景</a:t>
            </a:r>
            <a:endParaRPr lang="zh-CN" altLang="en-US" dirty="0"/>
          </a:p>
        </p:txBody>
      </p:sp>
      <p:sp>
        <p:nvSpPr>
          <p:cNvPr id="7" name="矩形 6"/>
          <p:cNvSpPr/>
          <p:nvPr/>
        </p:nvSpPr>
        <p:spPr>
          <a:xfrm>
            <a:off x="805768" y="65030"/>
            <a:ext cx="6643165" cy="584775"/>
          </a:xfrm>
          <a:prstGeom prst="rect">
            <a:avLst/>
          </a:prstGeom>
        </p:spPr>
        <p:txBody>
          <a:bodyPr wrap="none">
            <a:spAutoFit/>
          </a:bodyPr>
          <a:lstStyle/>
          <a:p>
            <a:pPr algn="ctr"/>
            <a:r>
              <a:rPr lang="zh-CN" altLang="en-US" sz="3200" b="1" dirty="0" smtClean="0"/>
              <a:t>任务三   畅游汽车博物馆、主题公园</a:t>
            </a:r>
            <a:endParaRPr lang="zh-CN" altLang="en-US" sz="3200" dirty="0"/>
          </a:p>
        </p:txBody>
      </p:sp>
    </p:spTree>
    <p:extLst>
      <p:ext uri="{BB962C8B-B14F-4D97-AF65-F5344CB8AC3E}">
        <p14:creationId xmlns:p14="http://schemas.microsoft.com/office/powerpoint/2010/main" val="967772702"/>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05768" y="65030"/>
            <a:ext cx="6643165" cy="584775"/>
          </a:xfrm>
          <a:prstGeom prst="rect">
            <a:avLst/>
          </a:prstGeom>
        </p:spPr>
        <p:txBody>
          <a:bodyPr wrap="none">
            <a:spAutoFit/>
          </a:bodyPr>
          <a:lstStyle/>
          <a:p>
            <a:pPr algn="ctr"/>
            <a:r>
              <a:rPr lang="zh-CN" altLang="en-US" sz="3200" b="1" dirty="0" smtClean="0"/>
              <a:t>任务三   畅游汽车博物馆、主题公园</a:t>
            </a:r>
            <a:endParaRPr lang="zh-CN" altLang="en-US" sz="3200" dirty="0"/>
          </a:p>
        </p:txBody>
      </p:sp>
      <p:sp>
        <p:nvSpPr>
          <p:cNvPr id="6" name="矩形 5"/>
          <p:cNvSpPr/>
          <p:nvPr/>
        </p:nvSpPr>
        <p:spPr>
          <a:xfrm>
            <a:off x="395536" y="1124744"/>
            <a:ext cx="8064896" cy="2677656"/>
          </a:xfrm>
          <a:prstGeom prst="rect">
            <a:avLst/>
          </a:prstGeom>
        </p:spPr>
        <p:txBody>
          <a:bodyPr wrap="square">
            <a:spAutoFit/>
          </a:bodyPr>
          <a:lstStyle/>
          <a:p>
            <a:r>
              <a:rPr lang="en-US" altLang="zh-CN" sz="2800" dirty="0"/>
              <a:t>6.</a:t>
            </a:r>
            <a:r>
              <a:rPr lang="zh-CN" altLang="en-US" sz="2800" dirty="0"/>
              <a:t>通用汽车博物馆</a:t>
            </a:r>
          </a:p>
          <a:p>
            <a:pPr algn="just"/>
            <a:r>
              <a:rPr lang="zh-CN" altLang="en-US" sz="2800" dirty="0" smtClean="0"/>
              <a:t>          通用</a:t>
            </a:r>
            <a:r>
              <a:rPr lang="zh-CN" altLang="en-US" sz="2800" dirty="0"/>
              <a:t>汽车博物馆于位于美国密歇根州小城</a:t>
            </a:r>
            <a:r>
              <a:rPr lang="en-US" altLang="zh-CN" sz="2800" dirty="0" err="1"/>
              <a:t>SterlingHeights</a:t>
            </a:r>
            <a:r>
              <a:rPr lang="zh-CN" altLang="en-US" sz="2800" dirty="0"/>
              <a:t>， </a:t>
            </a:r>
            <a:r>
              <a:rPr lang="en-US" altLang="zh-CN" sz="2800" dirty="0"/>
              <a:t>2004</a:t>
            </a:r>
            <a:r>
              <a:rPr lang="zh-CN" altLang="en-US" sz="2800" dirty="0"/>
              <a:t>年</a:t>
            </a:r>
            <a:r>
              <a:rPr lang="en-US" altLang="zh-CN" sz="2800" dirty="0"/>
              <a:t>6</a:t>
            </a:r>
            <a:r>
              <a:rPr lang="zh-CN" altLang="en-US" sz="2800" dirty="0"/>
              <a:t>月</a:t>
            </a:r>
            <a:r>
              <a:rPr lang="en-US" altLang="zh-CN" sz="2800" dirty="0"/>
              <a:t>12</a:t>
            </a:r>
            <a:r>
              <a:rPr lang="zh-CN" altLang="en-US" sz="2800" dirty="0"/>
              <a:t>日开馆。占地</a:t>
            </a:r>
            <a:r>
              <a:rPr lang="en-US" altLang="zh-CN" sz="2800" dirty="0" smtClean="0"/>
              <a:t>7000</a:t>
            </a:r>
            <a:r>
              <a:rPr lang="zh-CN" altLang="en-US" sz="2800" dirty="0"/>
              <a:t>多平方米，馆内收集了</a:t>
            </a:r>
            <a:r>
              <a:rPr lang="en-US" altLang="zh-CN" sz="2800" dirty="0"/>
              <a:t>180</a:t>
            </a:r>
            <a:r>
              <a:rPr lang="zh-CN" altLang="en-US" sz="2800" dirty="0"/>
              <a:t>多辆经典名车，将通用汽车百年来的经典名车及具有历史意义的车辆全部收藏进</a:t>
            </a:r>
            <a:r>
              <a:rPr lang="zh-CN" altLang="en-US" sz="2800" dirty="0" smtClean="0"/>
              <a:t>馆。</a:t>
            </a:r>
            <a:endParaRPr lang="zh-CN" altLang="en-US" sz="2800" dirty="0"/>
          </a:p>
        </p:txBody>
      </p:sp>
      <p:pic>
        <p:nvPicPr>
          <p:cNvPr id="7" name="图片 6"/>
          <p:cNvPicPr>
            <a:picLocks noChangeAspect="1"/>
          </p:cNvPicPr>
          <p:nvPr/>
        </p:nvPicPr>
        <p:blipFill>
          <a:blip r:embed="rId2"/>
          <a:stretch>
            <a:fillRect/>
          </a:stretch>
        </p:blipFill>
        <p:spPr>
          <a:xfrm>
            <a:off x="788501" y="4077072"/>
            <a:ext cx="7787634" cy="2331110"/>
          </a:xfrm>
          <a:prstGeom prst="rect">
            <a:avLst/>
          </a:prstGeom>
        </p:spPr>
      </p:pic>
    </p:spTree>
    <p:extLst>
      <p:ext uri="{BB962C8B-B14F-4D97-AF65-F5344CB8AC3E}">
        <p14:creationId xmlns:p14="http://schemas.microsoft.com/office/powerpoint/2010/main" val="2560734010"/>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05768" y="65030"/>
            <a:ext cx="6643165" cy="584775"/>
          </a:xfrm>
          <a:prstGeom prst="rect">
            <a:avLst/>
          </a:prstGeom>
        </p:spPr>
        <p:txBody>
          <a:bodyPr wrap="none">
            <a:spAutoFit/>
          </a:bodyPr>
          <a:lstStyle/>
          <a:p>
            <a:pPr algn="ctr"/>
            <a:r>
              <a:rPr lang="zh-CN" altLang="en-US" sz="3200" b="1" dirty="0" smtClean="0"/>
              <a:t>任务三   畅游汽车博物馆、主题公园</a:t>
            </a:r>
            <a:endParaRPr lang="zh-CN" altLang="en-US" sz="3200" dirty="0"/>
          </a:p>
        </p:txBody>
      </p:sp>
      <p:sp>
        <p:nvSpPr>
          <p:cNvPr id="6" name="矩形 5"/>
          <p:cNvSpPr/>
          <p:nvPr/>
        </p:nvSpPr>
        <p:spPr>
          <a:xfrm>
            <a:off x="179512" y="836712"/>
            <a:ext cx="4572000" cy="537327"/>
          </a:xfrm>
          <a:prstGeom prst="rect">
            <a:avLst/>
          </a:prstGeom>
        </p:spPr>
        <p:txBody>
          <a:bodyPr>
            <a:spAutoFit/>
          </a:bodyPr>
          <a:lstStyle/>
          <a:p>
            <a:pPr indent="270510" algn="just">
              <a:lnSpc>
                <a:spcPct val="113000"/>
              </a:lnSpc>
              <a:spcAft>
                <a:spcPts val="0"/>
              </a:spcAft>
            </a:pPr>
            <a:r>
              <a:rPr lang="en-US" altLang="zh-CN" sz="2800" kern="100" dirty="0" smtClean="0">
                <a:latin typeface="Times New Roman" panose="02020603050405020304" pitchFamily="18" charset="0"/>
              </a:rPr>
              <a:t>7</a:t>
            </a:r>
            <a:r>
              <a:rPr lang="en-US" altLang="zh-CN" sz="2800" kern="100" dirty="0">
                <a:latin typeface="Times New Roman" panose="02020603050405020304" pitchFamily="18" charset="0"/>
              </a:rPr>
              <a:t>.</a:t>
            </a:r>
            <a:r>
              <a:rPr lang="zh-CN" altLang="zh-CN" sz="2800" kern="100" dirty="0">
                <a:latin typeface="Times New Roman" panose="02020603050405020304" pitchFamily="18" charset="0"/>
              </a:rPr>
              <a:t>福特汽车博物馆</a:t>
            </a:r>
          </a:p>
        </p:txBody>
      </p:sp>
      <p:sp>
        <p:nvSpPr>
          <p:cNvPr id="7" name="矩形 6"/>
          <p:cNvSpPr/>
          <p:nvPr/>
        </p:nvSpPr>
        <p:spPr>
          <a:xfrm>
            <a:off x="611560" y="1435824"/>
            <a:ext cx="8280920" cy="2040046"/>
          </a:xfrm>
          <a:prstGeom prst="rect">
            <a:avLst/>
          </a:prstGeom>
        </p:spPr>
        <p:txBody>
          <a:bodyPr wrap="square">
            <a:spAutoFit/>
          </a:bodyPr>
          <a:lstStyle/>
          <a:p>
            <a:pPr indent="270510" algn="just">
              <a:lnSpc>
                <a:spcPct val="113000"/>
              </a:lnSpc>
              <a:spcAft>
                <a:spcPts val="0"/>
              </a:spcAft>
            </a:pPr>
            <a:r>
              <a:rPr lang="en-US" altLang="zh-CN" sz="2800" kern="100" dirty="0" smtClean="0">
                <a:latin typeface="Times New Roman" panose="02020603050405020304" pitchFamily="18" charset="0"/>
              </a:rPr>
              <a:t>    </a:t>
            </a:r>
            <a:r>
              <a:rPr lang="zh-CN" altLang="zh-CN" sz="2800" kern="100" dirty="0" smtClean="0">
                <a:latin typeface="Times New Roman" panose="02020603050405020304" pitchFamily="18" charset="0"/>
              </a:rPr>
              <a:t>福特</a:t>
            </a:r>
            <a:r>
              <a:rPr lang="zh-CN" altLang="zh-CN" sz="2800" kern="100" dirty="0">
                <a:latin typeface="Times New Roman" panose="02020603050405020304" pitchFamily="18" charset="0"/>
              </a:rPr>
              <a:t>博物馆是美国最大的室内与室外历史博物馆，馆内陈列了交通运输业的相关展品，主要是福特历史上的汽车。亨利</a:t>
            </a:r>
            <a:r>
              <a:rPr lang="en-US" altLang="zh-CN" sz="2800" kern="100" dirty="0">
                <a:latin typeface="Times New Roman" panose="02020603050405020304" pitchFamily="18" charset="0"/>
              </a:rPr>
              <a:t>·</a:t>
            </a:r>
            <a:r>
              <a:rPr lang="zh-CN" altLang="zh-CN" sz="2800" kern="100" dirty="0">
                <a:latin typeface="Times New Roman" panose="02020603050405020304" pitchFamily="18" charset="0"/>
              </a:rPr>
              <a:t>福特汽车博物馆所要展示的是，改变人类生活方式的汽车变迁与竞争史。</a:t>
            </a:r>
          </a:p>
        </p:txBody>
      </p:sp>
      <p:sp>
        <p:nvSpPr>
          <p:cNvPr id="8" name="矩形 7"/>
          <p:cNvSpPr/>
          <p:nvPr/>
        </p:nvSpPr>
        <p:spPr>
          <a:xfrm>
            <a:off x="467544" y="3475870"/>
            <a:ext cx="8424936" cy="2677656"/>
          </a:xfrm>
          <a:prstGeom prst="rect">
            <a:avLst/>
          </a:prstGeom>
        </p:spPr>
        <p:txBody>
          <a:bodyPr wrap="square">
            <a:spAutoFit/>
          </a:bodyPr>
          <a:lstStyle/>
          <a:p>
            <a:pPr indent="200025">
              <a:spcAft>
                <a:spcPts val="0"/>
              </a:spcAft>
            </a:pPr>
            <a:r>
              <a:rPr lang="en-US" altLang="zh-CN" sz="2800" kern="0" dirty="0" smtClean="0">
                <a:latin typeface="Times New Roman" panose="02020603050405020304" pitchFamily="18" charset="0"/>
                <a:cs typeface="宋体" panose="02010600030101010101" pitchFamily="2" charset="-122"/>
              </a:rPr>
              <a:t>      </a:t>
            </a:r>
            <a:r>
              <a:rPr lang="zh-CN" altLang="zh-CN" sz="2800" kern="0" dirty="0" smtClean="0">
                <a:latin typeface="Times New Roman" panose="02020603050405020304" pitchFamily="18" charset="0"/>
                <a:cs typeface="宋体" panose="02010600030101010101" pitchFamily="2" charset="-122"/>
              </a:rPr>
              <a:t>在</a:t>
            </a:r>
            <a:r>
              <a:rPr lang="zh-CN" altLang="zh-CN" sz="2800" kern="0" dirty="0">
                <a:latin typeface="Times New Roman" panose="02020603050405020304" pitchFamily="18" charset="0"/>
                <a:cs typeface="宋体" panose="02010600030101010101" pitchFamily="2" charset="-122"/>
              </a:rPr>
              <a:t>众多展品当中还有相当珍贵并且具有历史意义的珍藏品，例如约翰肯尼迪总统遇刺时乘坐的总统</a:t>
            </a:r>
            <a:r>
              <a:rPr lang="zh-CN" altLang="zh-CN" sz="2800" kern="0" dirty="0" smtClean="0">
                <a:latin typeface="Times New Roman" panose="02020603050405020304" pitchFamily="18" charset="0"/>
                <a:cs typeface="宋体" panose="02010600030101010101" pitchFamily="2" charset="-122"/>
              </a:rPr>
              <a:t>专车</a:t>
            </a:r>
            <a:r>
              <a:rPr lang="zh-CN" altLang="en-US" sz="2800" kern="0" dirty="0" smtClean="0">
                <a:latin typeface="Times New Roman" panose="02020603050405020304" pitchFamily="18" charset="0"/>
                <a:cs typeface="宋体" panose="02010600030101010101" pitchFamily="2" charset="-122"/>
              </a:rPr>
              <a:t>，</a:t>
            </a:r>
            <a:r>
              <a:rPr lang="zh-CN" altLang="zh-CN" sz="2800" kern="0" dirty="0" smtClean="0">
                <a:latin typeface="Times New Roman" panose="02020603050405020304" pitchFamily="18" charset="0"/>
                <a:cs typeface="宋体" panose="02010600030101010101" pitchFamily="2" charset="-122"/>
              </a:rPr>
              <a:t>被</a:t>
            </a:r>
            <a:r>
              <a:rPr lang="zh-CN" altLang="zh-CN" sz="2800" kern="0" dirty="0">
                <a:latin typeface="Times New Roman" panose="02020603050405020304" pitchFamily="18" charset="0"/>
                <a:cs typeface="宋体" panose="02010600030101010101" pitchFamily="2" charset="-122"/>
              </a:rPr>
              <a:t>誉为</a:t>
            </a:r>
            <a:r>
              <a:rPr lang="en-US" altLang="zh-CN" sz="2800" kern="0" dirty="0">
                <a:latin typeface="Times New Roman" panose="02020603050405020304" pitchFamily="18" charset="0"/>
                <a:cs typeface="宋体" panose="02010600030101010101" pitchFamily="2" charset="-122"/>
              </a:rPr>
              <a:t>“</a:t>
            </a:r>
            <a:r>
              <a:rPr lang="zh-CN" altLang="zh-CN" sz="2800" kern="0" dirty="0">
                <a:latin typeface="Times New Roman" panose="02020603050405020304" pitchFamily="18" charset="0"/>
                <a:cs typeface="宋体" panose="02010600030101010101" pitchFamily="2" charset="-122"/>
              </a:rPr>
              <a:t>美国民权 运动之母</a:t>
            </a:r>
            <a:r>
              <a:rPr lang="en-US" altLang="zh-CN" sz="2800" kern="0" dirty="0">
                <a:latin typeface="Times New Roman" panose="02020603050405020304" pitchFamily="18" charset="0"/>
                <a:cs typeface="宋体" panose="02010600030101010101" pitchFamily="2" charset="-122"/>
              </a:rPr>
              <a:t>”</a:t>
            </a:r>
            <a:r>
              <a:rPr lang="zh-CN" altLang="zh-CN" sz="2800" kern="0" dirty="0">
                <a:latin typeface="Times New Roman" panose="02020603050405020304" pitchFamily="18" charset="0"/>
                <a:cs typeface="宋体" panose="02010600030101010101" pitchFamily="2" charset="-122"/>
              </a:rPr>
              <a:t>的罗莎帕克斯拒绝让座的公交车，福特所生产的第</a:t>
            </a:r>
            <a:r>
              <a:rPr lang="en-US" altLang="zh-CN" sz="2800" kern="0" dirty="0">
                <a:latin typeface="Times New Roman" panose="02020603050405020304" pitchFamily="18" charset="0"/>
                <a:cs typeface="宋体" panose="02010600030101010101" pitchFamily="2" charset="-122"/>
              </a:rPr>
              <a:t>1500</a:t>
            </a:r>
            <a:r>
              <a:rPr lang="zh-CN" altLang="zh-CN" sz="2800" kern="0" dirty="0">
                <a:latin typeface="Times New Roman" panose="02020603050405020304" pitchFamily="18" charset="0"/>
                <a:cs typeface="宋体" panose="02010600030101010101" pitchFamily="2" charset="-122"/>
              </a:rPr>
              <a:t>万辆</a:t>
            </a:r>
            <a:r>
              <a:rPr lang="en-US" altLang="zh-CN" sz="2800" kern="0" dirty="0">
                <a:latin typeface="Times New Roman" panose="02020603050405020304" pitchFamily="18" charset="0"/>
                <a:cs typeface="宋体" panose="02010600030101010101" pitchFamily="2" charset="-122"/>
              </a:rPr>
              <a:t>T</a:t>
            </a:r>
            <a:r>
              <a:rPr lang="zh-CN" altLang="zh-CN" sz="2800" kern="0" dirty="0">
                <a:latin typeface="Times New Roman" panose="02020603050405020304" pitchFamily="18" charset="0"/>
                <a:cs typeface="宋体" panose="02010600030101010101" pitchFamily="2" charset="-122"/>
              </a:rPr>
              <a:t>型车，大胆创新却硕果仅存的原版</a:t>
            </a:r>
            <a:r>
              <a:rPr lang="en-US" altLang="zh-CN" sz="2800" kern="0" dirty="0" err="1">
                <a:latin typeface="Times New Roman" panose="02020603050405020304" pitchFamily="18" charset="0"/>
                <a:cs typeface="宋体" panose="02010600030101010101" pitchFamily="2" charset="-122"/>
              </a:rPr>
              <a:t>Dymaxion</a:t>
            </a:r>
            <a:r>
              <a:rPr lang="zh-CN" altLang="zh-CN" sz="2800" kern="0" dirty="0">
                <a:latin typeface="Times New Roman" panose="02020603050405020304" pitchFamily="18" charset="0"/>
                <a:cs typeface="宋体" panose="02010600030101010101" pitchFamily="2" charset="-122"/>
              </a:rPr>
              <a:t>房屋，世界上最大的蒸汽机车</a:t>
            </a:r>
            <a:r>
              <a:rPr lang="en-US" altLang="zh-CN" sz="2800" kern="0" dirty="0">
                <a:latin typeface="Times New Roman" panose="02020603050405020304" pitchFamily="18" charset="0"/>
                <a:cs typeface="宋体" panose="02010600030101010101" pitchFamily="2" charset="-122"/>
              </a:rPr>
              <a:t> </a:t>
            </a:r>
            <a:r>
              <a:rPr lang="en-US" altLang="zh-CN" sz="2800" kern="0" dirty="0" smtClean="0">
                <a:latin typeface="Times New Roman" panose="02020603050405020304" pitchFamily="18" charset="0"/>
                <a:cs typeface="宋体" panose="02010600030101010101" pitchFamily="2" charset="-122"/>
              </a:rPr>
              <a:t>Allegheny</a:t>
            </a:r>
            <a:r>
              <a:rPr lang="zh-CN" altLang="zh-CN" sz="2800" kern="0" dirty="0" smtClean="0">
                <a:latin typeface="Times New Roman" panose="02020603050405020304" pitchFamily="18" charset="0"/>
                <a:cs typeface="宋体" panose="02010600030101010101" pitchFamily="2" charset="-122"/>
              </a:rPr>
              <a:t>等等</a:t>
            </a:r>
            <a:r>
              <a:rPr lang="zh-CN" altLang="zh-CN" sz="2800" kern="0" dirty="0">
                <a:latin typeface="Times New Roman" panose="02020603050405020304" pitchFamily="18" charset="0"/>
                <a:cs typeface="宋体" panose="02010600030101010101" pitchFamily="2" charset="-122"/>
              </a:rPr>
              <a:t>。</a:t>
            </a:r>
            <a:endParaRPr lang="zh-CN" altLang="zh-CN" sz="2800" kern="100" dirty="0">
              <a:latin typeface="Times New Roman" panose="02020603050405020304" pitchFamily="18" charset="0"/>
            </a:endParaRPr>
          </a:p>
        </p:txBody>
      </p:sp>
    </p:spTree>
    <p:extLst>
      <p:ext uri="{BB962C8B-B14F-4D97-AF65-F5344CB8AC3E}">
        <p14:creationId xmlns:p14="http://schemas.microsoft.com/office/powerpoint/2010/main" val="4150885779"/>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05768" y="65030"/>
            <a:ext cx="6643165" cy="584775"/>
          </a:xfrm>
          <a:prstGeom prst="rect">
            <a:avLst/>
          </a:prstGeom>
        </p:spPr>
        <p:txBody>
          <a:bodyPr wrap="none">
            <a:spAutoFit/>
          </a:bodyPr>
          <a:lstStyle/>
          <a:p>
            <a:pPr algn="ctr"/>
            <a:r>
              <a:rPr lang="zh-CN" altLang="en-US" sz="3200" b="1" dirty="0" smtClean="0"/>
              <a:t>任务三   畅游汽车博物馆、主题公园</a:t>
            </a:r>
            <a:endParaRPr lang="zh-CN" altLang="en-US" sz="3200" dirty="0"/>
          </a:p>
        </p:txBody>
      </p:sp>
      <p:pic>
        <p:nvPicPr>
          <p:cNvPr id="6" name="图片 5"/>
          <p:cNvPicPr>
            <a:picLocks noChangeAspect="1"/>
          </p:cNvPicPr>
          <p:nvPr/>
        </p:nvPicPr>
        <p:blipFill rotWithShape="1">
          <a:blip r:embed="rId2"/>
          <a:srcRect t="5287" r="1420" b="2367"/>
          <a:stretch/>
        </p:blipFill>
        <p:spPr>
          <a:xfrm>
            <a:off x="467543" y="1844824"/>
            <a:ext cx="8360202" cy="2808312"/>
          </a:xfrm>
          <a:prstGeom prst="rect">
            <a:avLst/>
          </a:prstGeom>
        </p:spPr>
      </p:pic>
      <p:sp>
        <p:nvSpPr>
          <p:cNvPr id="7" name="矩形 6"/>
          <p:cNvSpPr/>
          <p:nvPr/>
        </p:nvSpPr>
        <p:spPr>
          <a:xfrm>
            <a:off x="810995" y="4725144"/>
            <a:ext cx="7673299" cy="369332"/>
          </a:xfrm>
          <a:prstGeom prst="rect">
            <a:avLst/>
          </a:prstGeom>
        </p:spPr>
        <p:txBody>
          <a:bodyPr wrap="square">
            <a:spAutoFit/>
          </a:bodyPr>
          <a:lstStyle/>
          <a:p>
            <a:pPr>
              <a:spcAft>
                <a:spcPts val="0"/>
              </a:spcAft>
            </a:pPr>
            <a:r>
              <a:rPr lang="zh-CN" altLang="zh-CN" kern="100" dirty="0" smtClean="0">
                <a:latin typeface="Times New Roman" panose="02020603050405020304" pitchFamily="18" charset="0"/>
              </a:rPr>
              <a:t>肯尼迪</a:t>
            </a:r>
            <a:r>
              <a:rPr lang="zh-CN" altLang="zh-CN" kern="100" dirty="0">
                <a:latin typeface="Times New Roman" panose="02020603050405020304" pitchFamily="18" charset="0"/>
              </a:rPr>
              <a:t>遭暗杀时乘坐的</a:t>
            </a:r>
            <a:r>
              <a:rPr lang="zh-CN" altLang="zh-CN" kern="100" dirty="0" smtClean="0">
                <a:latin typeface="Times New Roman" panose="02020603050405020304" pitchFamily="18" charset="0"/>
              </a:rPr>
              <a:t>林肯</a:t>
            </a:r>
            <a:r>
              <a:rPr lang="en-US" altLang="zh-CN" kern="100" dirty="0" smtClean="0">
                <a:latin typeface="Times New Roman" panose="02020603050405020304" pitchFamily="18" charset="0"/>
              </a:rPr>
              <a:t>                      </a:t>
            </a:r>
            <a:r>
              <a:rPr lang="zh-CN" altLang="zh-CN" kern="0" dirty="0" smtClean="0">
                <a:latin typeface="Times New Roman" panose="02020603050405020304" pitchFamily="18" charset="0"/>
                <a:cs typeface="宋体" panose="02010600030101010101" pitchFamily="2" charset="-122"/>
              </a:rPr>
              <a:t>世界</a:t>
            </a:r>
            <a:r>
              <a:rPr lang="zh-CN" altLang="zh-CN" kern="0" dirty="0">
                <a:latin typeface="Times New Roman" panose="02020603050405020304" pitchFamily="18" charset="0"/>
                <a:cs typeface="宋体" panose="02010600030101010101" pitchFamily="2" charset="-122"/>
              </a:rPr>
              <a:t>上最大的蒸汽机车</a:t>
            </a:r>
            <a:r>
              <a:rPr lang="en-US" altLang="zh-CN" kern="0" dirty="0">
                <a:latin typeface="Times New Roman" panose="02020603050405020304" pitchFamily="18" charset="0"/>
                <a:cs typeface="宋体" panose="02010600030101010101" pitchFamily="2" charset="-122"/>
              </a:rPr>
              <a:t> Allegheny</a:t>
            </a:r>
            <a:endParaRPr lang="zh-CN" altLang="zh-CN" kern="100" dirty="0">
              <a:latin typeface="Times New Roman" panose="02020603050405020304" pitchFamily="18" charset="0"/>
            </a:endParaRPr>
          </a:p>
        </p:txBody>
      </p:sp>
    </p:spTree>
    <p:extLst>
      <p:ext uri="{BB962C8B-B14F-4D97-AF65-F5344CB8AC3E}">
        <p14:creationId xmlns:p14="http://schemas.microsoft.com/office/powerpoint/2010/main" val="3985682119"/>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05768" y="65030"/>
            <a:ext cx="6643165" cy="584775"/>
          </a:xfrm>
          <a:prstGeom prst="rect">
            <a:avLst/>
          </a:prstGeom>
        </p:spPr>
        <p:txBody>
          <a:bodyPr wrap="none">
            <a:spAutoFit/>
          </a:bodyPr>
          <a:lstStyle/>
          <a:p>
            <a:pPr algn="ctr"/>
            <a:r>
              <a:rPr lang="zh-CN" altLang="en-US" sz="3200" b="1" dirty="0" smtClean="0"/>
              <a:t>任务三   畅游汽车博物馆、主题公园</a:t>
            </a:r>
            <a:endParaRPr lang="zh-CN" altLang="en-US" sz="3200" dirty="0"/>
          </a:p>
        </p:txBody>
      </p:sp>
      <p:sp>
        <p:nvSpPr>
          <p:cNvPr id="6" name="矩形 5"/>
          <p:cNvSpPr/>
          <p:nvPr/>
        </p:nvSpPr>
        <p:spPr>
          <a:xfrm>
            <a:off x="323528" y="980728"/>
            <a:ext cx="3509935" cy="537327"/>
          </a:xfrm>
          <a:prstGeom prst="rect">
            <a:avLst/>
          </a:prstGeom>
        </p:spPr>
        <p:txBody>
          <a:bodyPr wrap="none">
            <a:spAutoFit/>
          </a:bodyPr>
          <a:lstStyle/>
          <a:p>
            <a:pPr indent="270510" algn="just">
              <a:lnSpc>
                <a:spcPct val="113000"/>
              </a:lnSpc>
              <a:spcAft>
                <a:spcPts val="0"/>
              </a:spcAft>
            </a:pPr>
            <a:r>
              <a:rPr lang="en-US" altLang="zh-CN" sz="2800" kern="100" dirty="0">
                <a:latin typeface="宋体" panose="02010600030101010101" pitchFamily="2" charset="-122"/>
              </a:rPr>
              <a:t>8. </a:t>
            </a:r>
            <a:r>
              <a:rPr lang="zh-CN" altLang="zh-CN" sz="2800" kern="100" dirty="0">
                <a:latin typeface="Times New Roman" panose="02020603050405020304" pitchFamily="18" charset="0"/>
              </a:rPr>
              <a:t>丰田汽车博物馆</a:t>
            </a:r>
          </a:p>
        </p:txBody>
      </p:sp>
      <p:sp>
        <p:nvSpPr>
          <p:cNvPr id="7" name="矩形 6"/>
          <p:cNvSpPr/>
          <p:nvPr/>
        </p:nvSpPr>
        <p:spPr>
          <a:xfrm>
            <a:off x="683568" y="1523067"/>
            <a:ext cx="7683040" cy="2431435"/>
          </a:xfrm>
          <a:prstGeom prst="rect">
            <a:avLst/>
          </a:prstGeom>
        </p:spPr>
        <p:txBody>
          <a:bodyPr wrap="square">
            <a:spAutoFit/>
          </a:bodyPr>
          <a:lstStyle/>
          <a:p>
            <a:r>
              <a:rPr lang="en-US" altLang="zh-CN" sz="2800" kern="100" dirty="0" smtClean="0">
                <a:cs typeface="Times New Roman" panose="02020603050405020304" pitchFamily="18" charset="0"/>
              </a:rPr>
              <a:t>           </a:t>
            </a:r>
            <a:r>
              <a:rPr lang="zh-CN" altLang="zh-CN" sz="2400" kern="100" dirty="0" smtClean="0">
                <a:cs typeface="Times New Roman" panose="02020603050405020304" pitchFamily="18" charset="0"/>
              </a:rPr>
              <a:t>亚洲</a:t>
            </a:r>
            <a:r>
              <a:rPr lang="zh-CN" altLang="zh-CN" sz="2400" kern="100" dirty="0">
                <a:cs typeface="Times New Roman" panose="02020603050405020304" pitchFamily="18" charset="0"/>
              </a:rPr>
              <a:t>比较著名的汽车博物馆是丰田汽车博物馆</a:t>
            </a:r>
            <a:r>
              <a:rPr lang="zh-CN" altLang="zh-CN" sz="2400" kern="100" dirty="0" smtClean="0">
                <a:cs typeface="Times New Roman" panose="02020603050405020304" pitchFamily="18" charset="0"/>
              </a:rPr>
              <a:t>。</a:t>
            </a:r>
            <a:r>
              <a:rPr lang="en-US" altLang="zh-CN" sz="2400" dirty="0"/>
              <a:t>1989</a:t>
            </a:r>
            <a:r>
              <a:rPr lang="zh-CN" altLang="zh-CN" sz="2400" dirty="0"/>
              <a:t>年</a:t>
            </a:r>
            <a:r>
              <a:rPr lang="en-US" altLang="zh-CN" sz="2400" dirty="0"/>
              <a:t>4</a:t>
            </a:r>
            <a:r>
              <a:rPr lang="zh-CN" altLang="zh-CN" sz="2400" dirty="0"/>
              <a:t>月正式对外开放，坐落于日本名古屋东郊爱知县长久手町</a:t>
            </a:r>
            <a:r>
              <a:rPr lang="zh-CN" altLang="zh-CN" sz="2400" dirty="0" smtClean="0"/>
              <a:t>。</a:t>
            </a:r>
            <a:r>
              <a:rPr lang="zh-CN" altLang="zh-CN" sz="2400" dirty="0"/>
              <a:t>博物馆陈列了来自日本及其他各国制造生产的</a:t>
            </a:r>
            <a:r>
              <a:rPr lang="en-US" altLang="zh-CN" sz="2400" dirty="0"/>
              <a:t>120</a:t>
            </a:r>
            <a:r>
              <a:rPr lang="zh-CN" altLang="zh-CN" sz="2400" dirty="0"/>
              <a:t>多辆名牌汽车，不仅如此，还通过各个时期的汽车生产线模型，系统地介绍了汽车的发展史。</a:t>
            </a:r>
          </a:p>
          <a:p>
            <a:endParaRPr lang="zh-CN" altLang="en-US" sz="2800"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27050" y="3573016"/>
            <a:ext cx="6048672" cy="3024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2058728"/>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05768" y="65030"/>
            <a:ext cx="6643165" cy="584775"/>
          </a:xfrm>
          <a:prstGeom prst="rect">
            <a:avLst/>
          </a:prstGeom>
        </p:spPr>
        <p:txBody>
          <a:bodyPr wrap="none">
            <a:spAutoFit/>
          </a:bodyPr>
          <a:lstStyle/>
          <a:p>
            <a:pPr algn="ctr"/>
            <a:r>
              <a:rPr lang="zh-CN" altLang="en-US" sz="3200" b="1" dirty="0" smtClean="0"/>
              <a:t>任务三   畅游汽车博物馆、主题公园</a:t>
            </a:r>
            <a:endParaRPr lang="zh-CN" altLang="en-US" sz="3200" dirty="0"/>
          </a:p>
        </p:txBody>
      </p:sp>
      <p:sp>
        <p:nvSpPr>
          <p:cNvPr id="6" name="矩形 5"/>
          <p:cNvSpPr/>
          <p:nvPr/>
        </p:nvSpPr>
        <p:spPr>
          <a:xfrm>
            <a:off x="251520" y="908720"/>
            <a:ext cx="3330399" cy="537327"/>
          </a:xfrm>
          <a:prstGeom prst="rect">
            <a:avLst/>
          </a:prstGeom>
        </p:spPr>
        <p:txBody>
          <a:bodyPr wrap="none">
            <a:spAutoFit/>
          </a:bodyPr>
          <a:lstStyle/>
          <a:p>
            <a:pPr indent="270510" algn="just">
              <a:lnSpc>
                <a:spcPct val="113000"/>
              </a:lnSpc>
              <a:spcAft>
                <a:spcPts val="0"/>
              </a:spcAft>
            </a:pPr>
            <a:r>
              <a:rPr lang="en-US" altLang="zh-CN" sz="2800" kern="100" dirty="0">
                <a:latin typeface="宋体" panose="02010600030101010101" pitchFamily="2" charset="-122"/>
              </a:rPr>
              <a:t>9.</a:t>
            </a:r>
            <a:r>
              <a:rPr lang="zh-CN" altLang="zh-CN" sz="2800" kern="100" dirty="0">
                <a:latin typeface="Times New Roman" panose="02020603050405020304" pitchFamily="18" charset="0"/>
              </a:rPr>
              <a:t>上海汽车博物馆</a:t>
            </a:r>
          </a:p>
        </p:txBody>
      </p:sp>
      <p:sp>
        <p:nvSpPr>
          <p:cNvPr id="7" name="矩形 6"/>
          <p:cNvSpPr/>
          <p:nvPr/>
        </p:nvSpPr>
        <p:spPr>
          <a:xfrm>
            <a:off x="251520" y="1455213"/>
            <a:ext cx="8352928" cy="3013838"/>
          </a:xfrm>
          <a:prstGeom prst="rect">
            <a:avLst/>
          </a:prstGeom>
        </p:spPr>
        <p:txBody>
          <a:bodyPr wrap="square">
            <a:spAutoFit/>
          </a:bodyPr>
          <a:lstStyle/>
          <a:p>
            <a:pPr indent="270510" algn="just">
              <a:lnSpc>
                <a:spcPct val="113000"/>
              </a:lnSpc>
              <a:spcAft>
                <a:spcPts val="0"/>
              </a:spcAft>
            </a:pPr>
            <a:r>
              <a:rPr lang="zh-CN" altLang="zh-CN" sz="2400" kern="100" dirty="0">
                <a:latin typeface="Times New Roman" panose="02020603050405020304" pitchFamily="18" charset="0"/>
              </a:rPr>
              <a:t>我国第一家汽车博物馆与</a:t>
            </a:r>
            <a:r>
              <a:rPr lang="en-US" altLang="zh-CN" sz="2400" kern="100" dirty="0">
                <a:latin typeface="Times New Roman" panose="02020603050405020304" pitchFamily="18" charset="0"/>
              </a:rPr>
              <a:t>2007</a:t>
            </a:r>
            <a:r>
              <a:rPr lang="zh-CN" altLang="zh-CN" sz="2400" kern="100" dirty="0">
                <a:latin typeface="Times New Roman" panose="02020603050405020304" pitchFamily="18" charset="0"/>
              </a:rPr>
              <a:t>年</a:t>
            </a:r>
            <a:r>
              <a:rPr lang="en-US" altLang="zh-CN" sz="2400" kern="100" dirty="0">
                <a:latin typeface="Times New Roman" panose="02020603050405020304" pitchFamily="18" charset="0"/>
              </a:rPr>
              <a:t>1</a:t>
            </a:r>
            <a:r>
              <a:rPr lang="zh-CN" altLang="zh-CN" sz="2400" kern="100" dirty="0">
                <a:latin typeface="Times New Roman" panose="02020603050405020304" pitchFamily="18" charset="0"/>
              </a:rPr>
              <a:t>月</a:t>
            </a:r>
            <a:r>
              <a:rPr lang="en-US" altLang="zh-CN" sz="2400" kern="100" dirty="0">
                <a:latin typeface="Times New Roman" panose="02020603050405020304" pitchFamily="18" charset="0"/>
              </a:rPr>
              <a:t>17</a:t>
            </a:r>
            <a:r>
              <a:rPr lang="zh-CN" altLang="zh-CN" sz="2400" kern="100" dirty="0">
                <a:latin typeface="Times New Roman" panose="02020603050405020304" pitchFamily="18" charset="0"/>
              </a:rPr>
              <a:t>日，在上海嘉定区上海国际汽车城开馆，从远处看，建筑外观酷似叠加的</a:t>
            </a:r>
            <a:r>
              <a:rPr lang="zh-CN" altLang="zh-CN" sz="2400" kern="100" dirty="0" smtClean="0">
                <a:latin typeface="Times New Roman" panose="02020603050405020304" pitchFamily="18" charset="0"/>
              </a:rPr>
              <a:t>书本</a:t>
            </a:r>
            <a:r>
              <a:rPr lang="zh-CN" altLang="en-US" sz="2400" kern="100" dirty="0" smtClean="0">
                <a:latin typeface="Times New Roman" panose="02020603050405020304" pitchFamily="18" charset="0"/>
              </a:rPr>
              <a:t>，</a:t>
            </a:r>
            <a:r>
              <a:rPr lang="zh-CN" altLang="zh-CN" sz="2400" kern="100" dirty="0" smtClean="0">
                <a:latin typeface="Times New Roman" panose="02020603050405020304" pitchFamily="18" charset="0"/>
              </a:rPr>
              <a:t>隐喻</a:t>
            </a:r>
            <a:r>
              <a:rPr lang="zh-CN" altLang="zh-CN" sz="2400" kern="100" dirty="0">
                <a:latin typeface="Times New Roman" panose="02020603050405020304" pitchFamily="18" charset="0"/>
              </a:rPr>
              <a:t>博物馆的知识趣味与文化品位。</a:t>
            </a:r>
          </a:p>
          <a:p>
            <a:pPr indent="270510" algn="just">
              <a:lnSpc>
                <a:spcPct val="113000"/>
              </a:lnSpc>
              <a:spcAft>
                <a:spcPts val="0"/>
              </a:spcAft>
            </a:pPr>
            <a:r>
              <a:rPr lang="zh-CN" altLang="zh-CN" sz="2400" kern="100" dirty="0">
                <a:latin typeface="Times New Roman" panose="02020603050405020304" pitchFamily="18" charset="0"/>
              </a:rPr>
              <a:t>上海汽车博物馆是中国首个专业汽车博物馆，展示了汽车诞生以来的近</a:t>
            </a:r>
            <a:r>
              <a:rPr lang="en-US" altLang="zh-CN" sz="2400" kern="100" dirty="0">
                <a:latin typeface="Times New Roman" panose="02020603050405020304" pitchFamily="18" charset="0"/>
              </a:rPr>
              <a:t>70</a:t>
            </a:r>
            <a:r>
              <a:rPr lang="zh-CN" altLang="zh-CN" sz="2400" kern="100" dirty="0">
                <a:latin typeface="Times New Roman" panose="02020603050405020304" pitchFamily="18" charset="0"/>
              </a:rPr>
              <a:t>辆经典车型，时间跨度逾百年。上海汽车博物馆由历史馆、技术馆、品牌馆、古董车馆和临展馆五部分组成。</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t="9279"/>
          <a:stretch>
            <a:fillRect/>
          </a:stretch>
        </p:blipFill>
        <p:spPr bwMode="auto">
          <a:xfrm>
            <a:off x="2051720" y="3899683"/>
            <a:ext cx="3874368" cy="274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00800374"/>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93726" y="107382"/>
            <a:ext cx="7855035" cy="584775"/>
          </a:xfrm>
          <a:prstGeom prst="rect">
            <a:avLst/>
          </a:prstGeom>
        </p:spPr>
        <p:txBody>
          <a:bodyPr wrap="none">
            <a:spAutoFit/>
          </a:bodyPr>
          <a:lstStyle/>
          <a:p>
            <a:r>
              <a:rPr lang="zh-CN" altLang="en-US" sz="3200" b="1" dirty="0"/>
              <a:t>任务</a:t>
            </a:r>
            <a:r>
              <a:rPr lang="zh-CN" altLang="en-US" sz="3200" b="1" dirty="0" smtClean="0"/>
              <a:t>一   </a:t>
            </a:r>
            <a:r>
              <a:rPr lang="zh-CN" altLang="en-US" sz="3200" dirty="0" smtClean="0"/>
              <a:t>了解</a:t>
            </a:r>
            <a:r>
              <a:rPr lang="zh-CN" altLang="en-US" sz="3200" dirty="0"/>
              <a:t>汽车有关的影视、游戏等作品</a:t>
            </a:r>
          </a:p>
        </p:txBody>
      </p:sp>
      <p:sp>
        <p:nvSpPr>
          <p:cNvPr id="3" name="矩形 2"/>
          <p:cNvSpPr/>
          <p:nvPr/>
        </p:nvSpPr>
        <p:spPr>
          <a:xfrm>
            <a:off x="33572" y="980728"/>
            <a:ext cx="5843907" cy="537327"/>
          </a:xfrm>
          <a:prstGeom prst="rect">
            <a:avLst/>
          </a:prstGeom>
        </p:spPr>
        <p:txBody>
          <a:bodyPr wrap="none">
            <a:spAutoFit/>
          </a:bodyPr>
          <a:lstStyle/>
          <a:p>
            <a:pPr indent="270510" algn="just">
              <a:lnSpc>
                <a:spcPct val="113000"/>
              </a:lnSpc>
              <a:spcAft>
                <a:spcPts val="0"/>
              </a:spcAft>
            </a:pPr>
            <a:r>
              <a:rPr lang="zh-CN" altLang="zh-CN" sz="2800" kern="100" dirty="0">
                <a:latin typeface="Times New Roman" panose="02020603050405020304" pitchFamily="18" charset="0"/>
              </a:rPr>
              <a:t>（二）汽车拟人化题材的影视作品</a:t>
            </a:r>
          </a:p>
        </p:txBody>
      </p:sp>
      <p:sp>
        <p:nvSpPr>
          <p:cNvPr id="4" name="矩形 3"/>
          <p:cNvSpPr/>
          <p:nvPr/>
        </p:nvSpPr>
        <p:spPr>
          <a:xfrm>
            <a:off x="593726" y="1628800"/>
            <a:ext cx="8154738" cy="954107"/>
          </a:xfrm>
          <a:prstGeom prst="rect">
            <a:avLst/>
          </a:prstGeom>
        </p:spPr>
        <p:txBody>
          <a:bodyPr wrap="square">
            <a:spAutoFit/>
          </a:bodyPr>
          <a:lstStyle/>
          <a:p>
            <a:r>
              <a:rPr lang="en-US" altLang="zh-CN" sz="2800" kern="100" dirty="0" smtClean="0">
                <a:cs typeface="Times New Roman" panose="02020603050405020304" pitchFamily="18" charset="0"/>
              </a:rPr>
              <a:t>     </a:t>
            </a:r>
            <a:r>
              <a:rPr lang="zh-CN" altLang="zh-CN" sz="2800" kern="100" dirty="0" smtClean="0">
                <a:cs typeface="Times New Roman" panose="02020603050405020304" pitchFamily="18" charset="0"/>
              </a:rPr>
              <a:t>《变形金刚》</a:t>
            </a:r>
            <a:r>
              <a:rPr lang="zh-CN" altLang="zh-CN" sz="2800" kern="100" dirty="0">
                <a:cs typeface="Times New Roman" panose="02020603050405020304" pitchFamily="18" charset="0"/>
              </a:rPr>
              <a:t>是上世纪</a:t>
            </a:r>
            <a:r>
              <a:rPr lang="en-US" altLang="zh-CN" sz="2800" kern="100" dirty="0">
                <a:cs typeface="Times New Roman" panose="02020603050405020304" pitchFamily="18" charset="0"/>
              </a:rPr>
              <a:t>80</a:t>
            </a:r>
            <a:r>
              <a:rPr lang="zh-CN" altLang="zh-CN" sz="2800" kern="100" dirty="0">
                <a:cs typeface="Times New Roman" panose="02020603050405020304" pitchFamily="18" charset="0"/>
              </a:rPr>
              <a:t>年代美国的动画片，</a:t>
            </a:r>
            <a:r>
              <a:rPr lang="en-US" altLang="zh-CN" sz="2800" kern="100" dirty="0">
                <a:cs typeface="Times New Roman" panose="02020603050405020304" pitchFamily="18" charset="0"/>
              </a:rPr>
              <a:t>2007</a:t>
            </a:r>
            <a:r>
              <a:rPr lang="zh-CN" altLang="zh-CN" sz="2800" kern="100" dirty="0">
                <a:cs typeface="Times New Roman" panose="02020603050405020304" pitchFamily="18" charset="0"/>
              </a:rPr>
              <a:t>年，真人版电影《变形金刚》上映。</a:t>
            </a:r>
            <a:endParaRPr lang="zh-CN" altLang="en-US" sz="2800" dirty="0"/>
          </a:p>
        </p:txBody>
      </p:sp>
      <p:pic>
        <p:nvPicPr>
          <p:cNvPr id="1026" name="Picture 2" descr="10796236d3db7778-a67e09064ba9f98c-c4bab3c5551d223e1c5f8c49cff8897b"/>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7704" y="2697274"/>
            <a:ext cx="4238185" cy="3168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89906096"/>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05768" y="65030"/>
            <a:ext cx="6643165" cy="584775"/>
          </a:xfrm>
          <a:prstGeom prst="rect">
            <a:avLst/>
          </a:prstGeom>
        </p:spPr>
        <p:txBody>
          <a:bodyPr wrap="none">
            <a:spAutoFit/>
          </a:bodyPr>
          <a:lstStyle/>
          <a:p>
            <a:pPr algn="ctr"/>
            <a:r>
              <a:rPr lang="zh-CN" altLang="en-US" sz="3200" b="1" dirty="0" smtClean="0"/>
              <a:t>任务三   畅游汽车博物馆、主题公园</a:t>
            </a:r>
            <a:endParaRPr lang="zh-CN" altLang="en-US" sz="3200" dirty="0"/>
          </a:p>
        </p:txBody>
      </p:sp>
      <p:sp>
        <p:nvSpPr>
          <p:cNvPr id="6" name="矩形 5"/>
          <p:cNvSpPr/>
          <p:nvPr/>
        </p:nvSpPr>
        <p:spPr>
          <a:xfrm>
            <a:off x="251520" y="908720"/>
            <a:ext cx="3420167" cy="537327"/>
          </a:xfrm>
          <a:prstGeom prst="rect">
            <a:avLst/>
          </a:prstGeom>
        </p:spPr>
        <p:txBody>
          <a:bodyPr wrap="none">
            <a:spAutoFit/>
          </a:bodyPr>
          <a:lstStyle/>
          <a:p>
            <a:pPr indent="270510" algn="just">
              <a:lnSpc>
                <a:spcPct val="113000"/>
              </a:lnSpc>
              <a:spcAft>
                <a:spcPts val="0"/>
              </a:spcAft>
            </a:pPr>
            <a:r>
              <a:rPr lang="en-US" altLang="zh-CN" sz="2800" kern="100" dirty="0">
                <a:latin typeface="Times New Roman" panose="02020603050405020304" pitchFamily="18" charset="0"/>
              </a:rPr>
              <a:t>10.</a:t>
            </a:r>
            <a:r>
              <a:rPr lang="zh-CN" altLang="zh-CN" sz="2800" kern="100" dirty="0">
                <a:latin typeface="Times New Roman" panose="02020603050405020304" pitchFamily="18" charset="0"/>
              </a:rPr>
              <a:t>长春汽车博物馆</a:t>
            </a:r>
          </a:p>
        </p:txBody>
      </p:sp>
      <p:sp>
        <p:nvSpPr>
          <p:cNvPr id="7" name="矩形 6"/>
          <p:cNvSpPr/>
          <p:nvPr/>
        </p:nvSpPr>
        <p:spPr>
          <a:xfrm>
            <a:off x="539552" y="1446047"/>
            <a:ext cx="8136904" cy="2179123"/>
          </a:xfrm>
          <a:prstGeom prst="rect">
            <a:avLst/>
          </a:prstGeom>
        </p:spPr>
        <p:txBody>
          <a:bodyPr wrap="square">
            <a:spAutoFit/>
          </a:bodyPr>
          <a:lstStyle/>
          <a:p>
            <a:pPr indent="270510">
              <a:lnSpc>
                <a:spcPct val="113000"/>
              </a:lnSpc>
              <a:spcAft>
                <a:spcPts val="0"/>
              </a:spcAft>
            </a:pPr>
            <a:r>
              <a:rPr lang="zh-CN" altLang="zh-CN" sz="2400" kern="100" dirty="0">
                <a:latin typeface="Times New Roman" panose="02020603050405020304" pitchFamily="18" charset="0"/>
              </a:rPr>
              <a:t>长春汽车博物馆是一汽集团投资建设的汽车专题博物馆。与</a:t>
            </a:r>
            <a:r>
              <a:rPr lang="en-US" altLang="zh-CN" sz="2400" kern="100" dirty="0">
                <a:latin typeface="Times New Roman" panose="02020603050405020304" pitchFamily="18" charset="0"/>
              </a:rPr>
              <a:t>2007</a:t>
            </a:r>
            <a:r>
              <a:rPr lang="zh-CN" altLang="zh-CN" sz="2400" kern="100" dirty="0">
                <a:latin typeface="Times New Roman" panose="02020603050405020304" pitchFamily="18" charset="0"/>
              </a:rPr>
              <a:t>年</a:t>
            </a:r>
            <a:r>
              <a:rPr lang="en-US" altLang="zh-CN" sz="2400" kern="100" dirty="0">
                <a:latin typeface="Times New Roman" panose="02020603050405020304" pitchFamily="18" charset="0"/>
              </a:rPr>
              <a:t>7</a:t>
            </a:r>
            <a:r>
              <a:rPr lang="zh-CN" altLang="zh-CN" sz="2400" kern="100" dirty="0">
                <a:latin typeface="Times New Roman" panose="02020603050405020304" pitchFamily="18" charset="0"/>
              </a:rPr>
              <a:t>月</a:t>
            </a:r>
            <a:r>
              <a:rPr lang="en-US" altLang="zh-CN" sz="2400" kern="100" dirty="0">
                <a:latin typeface="Times New Roman" panose="02020603050405020304" pitchFamily="18" charset="0"/>
              </a:rPr>
              <a:t>15</a:t>
            </a:r>
            <a:r>
              <a:rPr lang="zh-CN" altLang="zh-CN" sz="2400" kern="100" dirty="0">
                <a:latin typeface="Times New Roman" panose="02020603050405020304" pitchFamily="18" charset="0"/>
              </a:rPr>
              <a:t>日，中国长春汽车博物馆正式</a:t>
            </a:r>
            <a:r>
              <a:rPr lang="zh-CN" altLang="zh-CN" sz="2400" kern="100" dirty="0" smtClean="0">
                <a:latin typeface="Times New Roman" panose="02020603050405020304" pitchFamily="18" charset="0"/>
              </a:rPr>
              <a:t>开馆。</a:t>
            </a:r>
            <a:r>
              <a:rPr lang="zh-CN" altLang="zh-CN" sz="2400" kern="100" dirty="0">
                <a:latin typeface="Times New Roman" panose="02020603050405020304" pitchFamily="18" charset="0"/>
              </a:rPr>
              <a:t>作为一汽集团汽车工业旅游的一部分，长春汽车博物馆是全国首批工业旅游示范点。馆内展出了一汽集团公司各个时期开发的各种新产品。</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5776" y="3429000"/>
            <a:ext cx="5184576" cy="3200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48848827"/>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05768" y="65030"/>
            <a:ext cx="6643165" cy="584775"/>
          </a:xfrm>
          <a:prstGeom prst="rect">
            <a:avLst/>
          </a:prstGeom>
        </p:spPr>
        <p:txBody>
          <a:bodyPr wrap="none">
            <a:spAutoFit/>
          </a:bodyPr>
          <a:lstStyle/>
          <a:p>
            <a:pPr algn="ctr"/>
            <a:r>
              <a:rPr lang="zh-CN" altLang="en-US" sz="3200" b="1" dirty="0" smtClean="0"/>
              <a:t>任务三   畅游汽车博物馆、主题公园</a:t>
            </a:r>
            <a:endParaRPr lang="zh-CN" altLang="en-US" sz="3200" dirty="0"/>
          </a:p>
        </p:txBody>
      </p:sp>
      <p:sp>
        <p:nvSpPr>
          <p:cNvPr id="6" name="矩形 5"/>
          <p:cNvSpPr/>
          <p:nvPr/>
        </p:nvSpPr>
        <p:spPr>
          <a:xfrm>
            <a:off x="323528" y="1052736"/>
            <a:ext cx="3330399" cy="537327"/>
          </a:xfrm>
          <a:prstGeom prst="rect">
            <a:avLst/>
          </a:prstGeom>
        </p:spPr>
        <p:txBody>
          <a:bodyPr wrap="none">
            <a:spAutoFit/>
          </a:bodyPr>
          <a:lstStyle/>
          <a:p>
            <a:pPr indent="270510" algn="just">
              <a:lnSpc>
                <a:spcPct val="113000"/>
              </a:lnSpc>
              <a:spcAft>
                <a:spcPts val="0"/>
              </a:spcAft>
            </a:pPr>
            <a:r>
              <a:rPr lang="zh-CN" altLang="zh-CN" sz="2800" b="1" kern="100" dirty="0">
                <a:latin typeface="Times New Roman" panose="02020603050405020304" pitchFamily="18" charset="0"/>
              </a:rPr>
              <a:t>二、汽车主题公园</a:t>
            </a:r>
          </a:p>
        </p:txBody>
      </p:sp>
      <p:sp>
        <p:nvSpPr>
          <p:cNvPr id="2" name="矩形 1"/>
          <p:cNvSpPr/>
          <p:nvPr/>
        </p:nvSpPr>
        <p:spPr>
          <a:xfrm>
            <a:off x="805768" y="1992994"/>
            <a:ext cx="7798680" cy="2677656"/>
          </a:xfrm>
          <a:prstGeom prst="rect">
            <a:avLst/>
          </a:prstGeom>
        </p:spPr>
        <p:txBody>
          <a:bodyPr wrap="square">
            <a:spAutoFit/>
          </a:bodyPr>
          <a:lstStyle/>
          <a:p>
            <a:pPr>
              <a:lnSpc>
                <a:spcPct val="150000"/>
              </a:lnSpc>
            </a:pPr>
            <a:r>
              <a:rPr lang="en-US" altLang="zh-CN" sz="2800" kern="100" dirty="0" smtClean="0">
                <a:cs typeface="Times New Roman" panose="02020603050405020304" pitchFamily="18" charset="0"/>
              </a:rPr>
              <a:t>        </a:t>
            </a:r>
            <a:r>
              <a:rPr lang="zh-CN" altLang="zh-CN" sz="2800" kern="100" dirty="0" smtClean="0">
                <a:cs typeface="Times New Roman" panose="02020603050405020304" pitchFamily="18" charset="0"/>
              </a:rPr>
              <a:t>世界</a:t>
            </a:r>
            <a:r>
              <a:rPr lang="zh-CN" altLang="zh-CN" sz="2800" kern="100" dirty="0">
                <a:cs typeface="Times New Roman" panose="02020603050405020304" pitchFamily="18" charset="0"/>
              </a:rPr>
              <a:t>著名的汽车主题公园有：法拉利汽车主题公园</a:t>
            </a:r>
            <a:r>
              <a:rPr lang="en-US" altLang="zh-CN" sz="2800" kern="100" dirty="0">
                <a:cs typeface="Times New Roman" panose="02020603050405020304" pitchFamily="18" charset="0"/>
              </a:rPr>
              <a:t>-</a:t>
            </a:r>
            <a:r>
              <a:rPr lang="zh-CN" altLang="zh-CN" sz="2800" kern="100" dirty="0">
                <a:cs typeface="Times New Roman" panose="02020603050405020304" pitchFamily="18" charset="0"/>
              </a:rPr>
              <a:t>法拉利世界（</a:t>
            </a:r>
            <a:r>
              <a:rPr lang="en-US" altLang="zh-CN" sz="2800" kern="100" dirty="0">
                <a:cs typeface="Times New Roman" panose="02020603050405020304" pitchFamily="18" charset="0"/>
              </a:rPr>
              <a:t>Ferrari World</a:t>
            </a:r>
            <a:r>
              <a:rPr lang="zh-CN" altLang="zh-CN" sz="2800" kern="100" dirty="0">
                <a:cs typeface="Times New Roman" panose="02020603050405020304" pitchFamily="18" charset="0"/>
              </a:rPr>
              <a:t>）、冒险岛、</a:t>
            </a:r>
            <a:r>
              <a:rPr lang="zh-CN" altLang="zh-CN" sz="2800" kern="100" dirty="0">
                <a:latin typeface="Times New Roman" panose="02020603050405020304" pitchFamily="18" charset="0"/>
                <a:cs typeface="Times New Roman" panose="02020603050405020304" pitchFamily="18" charset="0"/>
              </a:rPr>
              <a:t>德国大众汽车城主题公园、德国纽博格林赛车主题公园、</a:t>
            </a:r>
            <a:r>
              <a:rPr lang="en-US" altLang="zh-CN" sz="2800" kern="100" dirty="0">
                <a:latin typeface="Times New Roman" panose="02020603050405020304" pitchFamily="18" charset="0"/>
              </a:rPr>
              <a:t>MEGA WEB</a:t>
            </a:r>
            <a:r>
              <a:rPr lang="zh-CN" altLang="zh-CN" sz="2800" kern="100" dirty="0">
                <a:latin typeface="Times New Roman" panose="02020603050405020304" pitchFamily="18" charset="0"/>
                <a:cs typeface="Times New Roman" panose="02020603050405020304" pitchFamily="18" charset="0"/>
              </a:rPr>
              <a:t>丰田汽车主题公园</a:t>
            </a:r>
            <a:r>
              <a:rPr lang="zh-CN" altLang="zh-CN" sz="2800" kern="100" dirty="0" smtClean="0">
                <a:latin typeface="Times New Roman" panose="02020603050405020304" pitchFamily="18" charset="0"/>
                <a:cs typeface="Times New Roman" panose="02020603050405020304" pitchFamily="18" charset="0"/>
              </a:rPr>
              <a:t>等</a:t>
            </a:r>
            <a:r>
              <a:rPr lang="zh-CN" altLang="en-US" sz="2800" kern="100" dirty="0">
                <a:latin typeface="Times New Roman" panose="02020603050405020304" pitchFamily="18" charset="0"/>
                <a:cs typeface="Times New Roman" panose="02020603050405020304" pitchFamily="18" charset="0"/>
              </a:rPr>
              <a:t>。</a:t>
            </a:r>
            <a:endParaRPr lang="zh-CN" altLang="en-US" sz="2800" dirty="0"/>
          </a:p>
        </p:txBody>
      </p:sp>
    </p:spTree>
    <p:extLst>
      <p:ext uri="{BB962C8B-B14F-4D97-AF65-F5344CB8AC3E}">
        <p14:creationId xmlns:p14="http://schemas.microsoft.com/office/powerpoint/2010/main" val="837414670"/>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05768" y="65030"/>
            <a:ext cx="6643165" cy="584775"/>
          </a:xfrm>
          <a:prstGeom prst="rect">
            <a:avLst/>
          </a:prstGeom>
        </p:spPr>
        <p:txBody>
          <a:bodyPr wrap="none">
            <a:spAutoFit/>
          </a:bodyPr>
          <a:lstStyle/>
          <a:p>
            <a:pPr algn="ctr"/>
            <a:r>
              <a:rPr lang="zh-CN" altLang="en-US" sz="3200" b="1" dirty="0" smtClean="0"/>
              <a:t>任务三   畅游汽车博物馆、主题公园</a:t>
            </a:r>
            <a:endParaRPr lang="zh-CN" altLang="en-US" sz="3200" dirty="0"/>
          </a:p>
        </p:txBody>
      </p:sp>
      <p:sp>
        <p:nvSpPr>
          <p:cNvPr id="6" name="矩形 5"/>
          <p:cNvSpPr/>
          <p:nvPr/>
        </p:nvSpPr>
        <p:spPr>
          <a:xfrm>
            <a:off x="251520" y="836712"/>
            <a:ext cx="8640960" cy="2526974"/>
          </a:xfrm>
          <a:prstGeom prst="rect">
            <a:avLst/>
          </a:prstGeom>
        </p:spPr>
        <p:txBody>
          <a:bodyPr wrap="square">
            <a:spAutoFit/>
          </a:bodyPr>
          <a:lstStyle/>
          <a:p>
            <a:pPr indent="269240" algn="just">
              <a:lnSpc>
                <a:spcPct val="113000"/>
              </a:lnSpc>
              <a:spcAft>
                <a:spcPts val="0"/>
              </a:spcAft>
            </a:pPr>
            <a:r>
              <a:rPr lang="en-US" altLang="zh-CN" sz="2800" kern="100" dirty="0">
                <a:latin typeface="宋体" panose="02010600030101010101" pitchFamily="2" charset="-122"/>
              </a:rPr>
              <a:t>1.</a:t>
            </a:r>
            <a:r>
              <a:rPr lang="zh-CN" altLang="zh-CN" sz="2800" kern="100" dirty="0">
                <a:latin typeface="Times New Roman" panose="02020603050405020304" pitchFamily="18" charset="0"/>
              </a:rPr>
              <a:t>法拉利世界</a:t>
            </a:r>
          </a:p>
          <a:p>
            <a:pPr indent="269240" algn="just">
              <a:lnSpc>
                <a:spcPct val="113000"/>
              </a:lnSpc>
              <a:spcAft>
                <a:spcPts val="0"/>
              </a:spcAft>
            </a:pPr>
            <a:r>
              <a:rPr lang="en-US" altLang="zh-CN" kern="100" dirty="0" smtClean="0">
                <a:latin typeface="Times New Roman" panose="02020603050405020304" pitchFamily="18" charset="0"/>
              </a:rPr>
              <a:t>    </a:t>
            </a:r>
            <a:r>
              <a:rPr lang="zh-CN" altLang="zh-CN" sz="2800" kern="100" dirty="0" smtClean="0">
                <a:latin typeface="Times New Roman" panose="02020603050405020304" pitchFamily="18" charset="0"/>
              </a:rPr>
              <a:t>法拉利</a:t>
            </a:r>
            <a:r>
              <a:rPr lang="zh-CN" altLang="zh-CN" sz="2800" kern="100" dirty="0">
                <a:latin typeface="Times New Roman" panose="02020603050405020304" pitchFamily="18" charset="0"/>
              </a:rPr>
              <a:t>汽车主题公园位于阿联酋阿布扎比，地处亚斯岛，紧邻</a:t>
            </a:r>
            <a:r>
              <a:rPr lang="en-US" altLang="zh-CN" sz="2800" kern="100" dirty="0">
                <a:latin typeface="Times New Roman" panose="02020603050405020304" pitchFamily="18" charset="0"/>
              </a:rPr>
              <a:t>F1</a:t>
            </a:r>
            <a:r>
              <a:rPr lang="zh-CN" altLang="zh-CN" sz="2800" kern="100" dirty="0">
                <a:latin typeface="Times New Roman" panose="02020603050405020304" pitchFamily="18" charset="0"/>
              </a:rPr>
              <a:t>阿联酋赛道，占地</a:t>
            </a:r>
            <a:r>
              <a:rPr lang="en-US" altLang="zh-CN" sz="2800" kern="100" dirty="0">
                <a:latin typeface="Times New Roman" panose="02020603050405020304" pitchFamily="18" charset="0"/>
              </a:rPr>
              <a:t>20</a:t>
            </a:r>
            <a:r>
              <a:rPr lang="zh-CN" altLang="zh-CN" sz="2800" kern="100" dirty="0">
                <a:latin typeface="Times New Roman" panose="02020603050405020304" pitchFamily="18" charset="0"/>
              </a:rPr>
              <a:t>万平方米。法拉利世界不仅是世界上最大的汽车主题</a:t>
            </a:r>
            <a:r>
              <a:rPr lang="zh-CN" altLang="zh-CN" sz="2800" kern="100" dirty="0" smtClean="0">
                <a:latin typeface="Times New Roman" panose="02020603050405020304" pitchFamily="18" charset="0"/>
              </a:rPr>
              <a:t>公园，</a:t>
            </a:r>
            <a:r>
              <a:rPr lang="zh-CN" altLang="zh-CN" sz="2800" kern="100" dirty="0">
                <a:latin typeface="Times New Roman" panose="02020603050405020304" pitchFamily="18" charset="0"/>
              </a:rPr>
              <a:t>也是最大的室内主题乐园并且拥有世界速度最快的过山车。</a:t>
            </a:r>
          </a:p>
        </p:txBody>
      </p:sp>
      <p:pic>
        <p:nvPicPr>
          <p:cNvPr id="7" name="图片 6"/>
          <p:cNvPicPr>
            <a:picLocks noChangeAspect="1"/>
          </p:cNvPicPr>
          <p:nvPr/>
        </p:nvPicPr>
        <p:blipFill>
          <a:blip r:embed="rId2"/>
          <a:stretch>
            <a:fillRect/>
          </a:stretch>
        </p:blipFill>
        <p:spPr>
          <a:xfrm>
            <a:off x="1835696" y="3363686"/>
            <a:ext cx="5285714" cy="3323809"/>
          </a:xfrm>
          <a:prstGeom prst="rect">
            <a:avLst/>
          </a:prstGeom>
        </p:spPr>
      </p:pic>
    </p:spTree>
    <p:extLst>
      <p:ext uri="{BB962C8B-B14F-4D97-AF65-F5344CB8AC3E}">
        <p14:creationId xmlns:p14="http://schemas.microsoft.com/office/powerpoint/2010/main" val="2188304198"/>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05768" y="65030"/>
            <a:ext cx="6643165" cy="584775"/>
          </a:xfrm>
          <a:prstGeom prst="rect">
            <a:avLst/>
          </a:prstGeom>
        </p:spPr>
        <p:txBody>
          <a:bodyPr wrap="none">
            <a:spAutoFit/>
          </a:bodyPr>
          <a:lstStyle/>
          <a:p>
            <a:pPr algn="ctr"/>
            <a:r>
              <a:rPr lang="zh-CN" altLang="en-US" sz="3200" b="1" dirty="0" smtClean="0"/>
              <a:t>任务三   畅游汽车博物馆、主题公园</a:t>
            </a:r>
            <a:endParaRPr lang="zh-CN" altLang="en-US" sz="3200" dirty="0"/>
          </a:p>
        </p:txBody>
      </p:sp>
      <p:sp>
        <p:nvSpPr>
          <p:cNvPr id="6" name="矩形 5"/>
          <p:cNvSpPr/>
          <p:nvPr/>
        </p:nvSpPr>
        <p:spPr>
          <a:xfrm>
            <a:off x="323528" y="908720"/>
            <a:ext cx="8496944" cy="4542847"/>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pitchFamily="18" charset="0"/>
              </a:rPr>
              <a:t>2.</a:t>
            </a:r>
            <a:r>
              <a:rPr lang="zh-CN" altLang="zh-CN" sz="2800" kern="100" dirty="0">
                <a:latin typeface="Times New Roman" panose="02020603050405020304" pitchFamily="18" charset="0"/>
              </a:rPr>
              <a:t>冒险岛 （</a:t>
            </a:r>
            <a:r>
              <a:rPr lang="en-US" altLang="zh-CN" sz="2800" kern="100" dirty="0">
                <a:latin typeface="Times New Roman" panose="02020603050405020304" pitchFamily="18" charset="0"/>
              </a:rPr>
              <a:t>Port Aventura</a:t>
            </a:r>
            <a:r>
              <a:rPr lang="zh-CN" altLang="zh-CN" sz="2800" kern="100" dirty="0">
                <a:latin typeface="Times New Roman" panose="02020603050405020304" pitchFamily="18" charset="0"/>
              </a:rPr>
              <a:t>）</a:t>
            </a:r>
          </a:p>
          <a:p>
            <a:pPr algn="just">
              <a:lnSpc>
                <a:spcPct val="150000"/>
              </a:lnSpc>
            </a:pPr>
            <a:r>
              <a:rPr lang="en-US" altLang="zh-CN" sz="2800" kern="100" dirty="0" smtClean="0">
                <a:latin typeface="Times New Roman" panose="02020603050405020304" pitchFamily="18" charset="0"/>
                <a:cs typeface="Times New Roman" panose="02020603050405020304" pitchFamily="18" charset="0"/>
              </a:rPr>
              <a:t>         </a:t>
            </a:r>
            <a:r>
              <a:rPr lang="zh-CN" altLang="zh-CN" sz="2800" kern="100" dirty="0" smtClean="0">
                <a:latin typeface="Times New Roman" panose="02020603050405020304" pitchFamily="18" charset="0"/>
                <a:cs typeface="Times New Roman" panose="02020603050405020304" pitchFamily="18" charset="0"/>
              </a:rPr>
              <a:t>冒险</a:t>
            </a:r>
            <a:r>
              <a:rPr lang="zh-CN" altLang="zh-CN" sz="2800" kern="100" dirty="0">
                <a:latin typeface="Times New Roman" panose="02020603050405020304" pitchFamily="18" charset="0"/>
                <a:cs typeface="Times New Roman" panose="02020603050405020304" pitchFamily="18" charset="0"/>
              </a:rPr>
              <a:t>岛也是一座法拉利汽车主题公园，位于巴塞罗那，占地</a:t>
            </a:r>
            <a:r>
              <a:rPr lang="en-US" altLang="zh-CN" sz="2800" kern="100" dirty="0">
                <a:latin typeface="Times New Roman" panose="02020603050405020304" pitchFamily="18" charset="0"/>
              </a:rPr>
              <a:t>7.5</a:t>
            </a:r>
            <a:r>
              <a:rPr lang="zh-CN" altLang="zh-CN" sz="2800" kern="100" dirty="0">
                <a:latin typeface="Times New Roman" panose="02020603050405020304" pitchFamily="18" charset="0"/>
                <a:cs typeface="Times New Roman" panose="02020603050405020304" pitchFamily="18" charset="0"/>
              </a:rPr>
              <a:t>万平方米，计划</a:t>
            </a:r>
            <a:r>
              <a:rPr lang="en-US" altLang="zh-CN" sz="2800" kern="100" dirty="0">
                <a:latin typeface="Times New Roman" panose="02020603050405020304" pitchFamily="18" charset="0"/>
              </a:rPr>
              <a:t>2016</a:t>
            </a:r>
            <a:r>
              <a:rPr lang="zh-CN" altLang="zh-CN" sz="2800" kern="100" dirty="0">
                <a:latin typeface="Times New Roman" panose="02020603050405020304" pitchFamily="18" charset="0"/>
                <a:cs typeface="Times New Roman" panose="02020603050405020304" pitchFamily="18" charset="0"/>
              </a:rPr>
              <a:t>年</a:t>
            </a:r>
            <a:r>
              <a:rPr lang="zh-CN" altLang="zh-CN" sz="2800" kern="100" dirty="0" smtClean="0">
                <a:latin typeface="Times New Roman" panose="02020603050405020304" pitchFamily="18" charset="0"/>
                <a:cs typeface="Times New Roman" panose="02020603050405020304" pitchFamily="18" charset="0"/>
              </a:rPr>
              <a:t>建成。</a:t>
            </a:r>
            <a:r>
              <a:rPr lang="zh-CN" altLang="zh-CN" sz="2800" kern="100" dirty="0">
                <a:latin typeface="Times New Roman" panose="02020603050405020304" pitchFamily="18" charset="0"/>
                <a:cs typeface="Times New Roman" panose="02020603050405020304" pitchFamily="18" charset="0"/>
              </a:rPr>
              <a:t>这座主题公园将设置众多惊险刺激的新景点，里面有欧洲最快最高的直线加速器云霄飞车。整个公园将分成多个</a:t>
            </a:r>
            <a:r>
              <a:rPr lang="zh-CN" altLang="zh-CN" sz="2800" kern="100" dirty="0" smtClean="0">
                <a:latin typeface="Times New Roman" panose="02020603050405020304" pitchFamily="18" charset="0"/>
                <a:cs typeface="Times New Roman" panose="02020603050405020304" pitchFamily="18" charset="0"/>
              </a:rPr>
              <a:t>区块</a:t>
            </a:r>
            <a:r>
              <a:rPr lang="zh-CN" altLang="zh-CN" sz="2800" kern="100" dirty="0">
                <a:latin typeface="Times New Roman" panose="02020603050405020304" pitchFamily="18" charset="0"/>
                <a:cs typeface="Times New Roman" panose="02020603050405020304" pitchFamily="18" charset="0"/>
              </a:rPr>
              <a:t>，包括娱乐区、展示区、体验区以及休息区，在人们休闲的</a:t>
            </a:r>
            <a:r>
              <a:rPr lang="zh-CN" altLang="zh-CN" sz="2800" kern="100" dirty="0" smtClean="0">
                <a:latin typeface="Times New Roman" panose="02020603050405020304" pitchFamily="18" charset="0"/>
                <a:cs typeface="Times New Roman" panose="02020603050405020304" pitchFamily="18" charset="0"/>
              </a:rPr>
              <a:t>同</a:t>
            </a:r>
            <a:r>
              <a:rPr lang="zh-CN" altLang="en-US" sz="2800" kern="100" dirty="0" smtClean="0">
                <a:latin typeface="Times New Roman" panose="02020603050405020304" pitchFamily="18" charset="0"/>
                <a:cs typeface="Times New Roman" panose="02020603050405020304" pitchFamily="18" charset="0"/>
              </a:rPr>
              <a:t>时</a:t>
            </a:r>
            <a:r>
              <a:rPr lang="zh-CN" altLang="zh-CN" sz="2800" kern="100" dirty="0" smtClean="0">
                <a:latin typeface="Times New Roman" panose="02020603050405020304" pitchFamily="18" charset="0"/>
                <a:cs typeface="Times New Roman" panose="02020603050405020304" pitchFamily="18" charset="0"/>
              </a:rPr>
              <a:t>更好</a:t>
            </a:r>
            <a:r>
              <a:rPr lang="zh-CN" altLang="zh-CN" sz="2800" kern="100" dirty="0">
                <a:latin typeface="Times New Roman" panose="02020603050405020304" pitchFamily="18" charset="0"/>
                <a:cs typeface="Times New Roman" panose="02020603050405020304" pitchFamily="18" charset="0"/>
              </a:rPr>
              <a:t>的了解法拉利文化以及赛车文化。</a:t>
            </a:r>
            <a:endParaRPr lang="zh-CN" altLang="en-US" sz="2800" dirty="0"/>
          </a:p>
        </p:txBody>
      </p:sp>
    </p:spTree>
    <p:extLst>
      <p:ext uri="{BB962C8B-B14F-4D97-AF65-F5344CB8AC3E}">
        <p14:creationId xmlns:p14="http://schemas.microsoft.com/office/powerpoint/2010/main" val="3725382735"/>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05768" y="65030"/>
            <a:ext cx="6643165" cy="584775"/>
          </a:xfrm>
          <a:prstGeom prst="rect">
            <a:avLst/>
          </a:prstGeom>
        </p:spPr>
        <p:txBody>
          <a:bodyPr wrap="none">
            <a:spAutoFit/>
          </a:bodyPr>
          <a:lstStyle/>
          <a:p>
            <a:pPr algn="ctr"/>
            <a:r>
              <a:rPr lang="zh-CN" altLang="en-US" sz="3200" b="1" dirty="0" smtClean="0"/>
              <a:t>任务三   畅游汽车博物馆、主题公园</a:t>
            </a:r>
            <a:endParaRPr lang="zh-CN" altLang="en-US" sz="3200" dirty="0"/>
          </a:p>
        </p:txBody>
      </p:sp>
      <p:pic>
        <p:nvPicPr>
          <p:cNvPr id="6" name="图片 5"/>
          <p:cNvPicPr>
            <a:picLocks noChangeAspect="1"/>
          </p:cNvPicPr>
          <p:nvPr/>
        </p:nvPicPr>
        <p:blipFill>
          <a:blip r:embed="rId2"/>
          <a:stretch>
            <a:fillRect/>
          </a:stretch>
        </p:blipFill>
        <p:spPr>
          <a:xfrm>
            <a:off x="1331640" y="1268760"/>
            <a:ext cx="6537824" cy="4230356"/>
          </a:xfrm>
          <a:prstGeom prst="rect">
            <a:avLst/>
          </a:prstGeom>
        </p:spPr>
      </p:pic>
    </p:spTree>
    <p:extLst>
      <p:ext uri="{BB962C8B-B14F-4D97-AF65-F5344CB8AC3E}">
        <p14:creationId xmlns:p14="http://schemas.microsoft.com/office/powerpoint/2010/main" val="3749842719"/>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05768" y="65030"/>
            <a:ext cx="6643165" cy="584775"/>
          </a:xfrm>
          <a:prstGeom prst="rect">
            <a:avLst/>
          </a:prstGeom>
        </p:spPr>
        <p:txBody>
          <a:bodyPr wrap="none">
            <a:spAutoFit/>
          </a:bodyPr>
          <a:lstStyle/>
          <a:p>
            <a:pPr algn="ctr"/>
            <a:r>
              <a:rPr lang="zh-CN" altLang="en-US" sz="3200" b="1" dirty="0" smtClean="0"/>
              <a:t>任务三   畅游汽车博物馆、主题公园</a:t>
            </a:r>
            <a:endParaRPr lang="zh-CN" altLang="en-US" sz="3200" dirty="0"/>
          </a:p>
        </p:txBody>
      </p:sp>
      <p:sp>
        <p:nvSpPr>
          <p:cNvPr id="6" name="矩形 5"/>
          <p:cNvSpPr/>
          <p:nvPr/>
        </p:nvSpPr>
        <p:spPr>
          <a:xfrm>
            <a:off x="467544" y="1052736"/>
            <a:ext cx="4408579" cy="523220"/>
          </a:xfrm>
          <a:prstGeom prst="rect">
            <a:avLst/>
          </a:prstGeom>
        </p:spPr>
        <p:txBody>
          <a:bodyPr wrap="none">
            <a:spAutoFit/>
          </a:bodyPr>
          <a:lstStyle/>
          <a:p>
            <a:r>
              <a:rPr lang="en-US" altLang="zh-CN" sz="2800" dirty="0"/>
              <a:t>3.</a:t>
            </a:r>
            <a:r>
              <a:rPr lang="zh-CN" altLang="en-US" sz="2800" dirty="0"/>
              <a:t>德国大众汽车城主题公园</a:t>
            </a:r>
          </a:p>
        </p:txBody>
      </p:sp>
      <p:sp>
        <p:nvSpPr>
          <p:cNvPr id="7" name="矩形 6"/>
          <p:cNvSpPr/>
          <p:nvPr/>
        </p:nvSpPr>
        <p:spPr>
          <a:xfrm>
            <a:off x="468078" y="1575956"/>
            <a:ext cx="8496409" cy="2677656"/>
          </a:xfrm>
          <a:prstGeom prst="rect">
            <a:avLst/>
          </a:prstGeom>
        </p:spPr>
        <p:txBody>
          <a:bodyPr wrap="square">
            <a:spAutoFit/>
          </a:bodyPr>
          <a:lstStyle/>
          <a:p>
            <a:r>
              <a:rPr lang="zh-CN" altLang="en-US" sz="2800" dirty="0" smtClean="0"/>
              <a:t>      德国</a:t>
            </a:r>
            <a:r>
              <a:rPr lang="zh-CN" altLang="en-US" sz="2800" dirty="0"/>
              <a:t>大众汽车城主题公园位于德国沃尔夫斯堡市大众集团公司总部附近，占地面积</a:t>
            </a:r>
            <a:r>
              <a:rPr lang="en-US" altLang="zh-CN" sz="2800" dirty="0"/>
              <a:t>2500</a:t>
            </a:r>
            <a:r>
              <a:rPr lang="zh-CN" altLang="en-US" sz="2800" dirty="0"/>
              <a:t>平方米，建于</a:t>
            </a:r>
            <a:r>
              <a:rPr lang="en-US" altLang="zh-CN" sz="2800" dirty="0"/>
              <a:t>1996</a:t>
            </a:r>
            <a:r>
              <a:rPr lang="zh-CN" altLang="en-US" sz="2800" dirty="0"/>
              <a:t>年。以城市广场、人工湖和岛屿景观为特点，设计建筑设计、规划设计、景观设计的综合项目，公园将工业文化与园林景观结合起来，体现自然人、技术的</a:t>
            </a:r>
            <a:r>
              <a:rPr lang="zh-CN" altLang="en-US" sz="2800" dirty="0" smtClean="0"/>
              <a:t>和谐。</a:t>
            </a:r>
            <a:endParaRPr lang="zh-CN" altLang="en-US" sz="2800" dirty="0"/>
          </a:p>
        </p:txBody>
      </p:sp>
    </p:spTree>
    <p:extLst>
      <p:ext uri="{BB962C8B-B14F-4D97-AF65-F5344CB8AC3E}">
        <p14:creationId xmlns:p14="http://schemas.microsoft.com/office/powerpoint/2010/main" val="372141085"/>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05768" y="65030"/>
            <a:ext cx="6643165" cy="584775"/>
          </a:xfrm>
          <a:prstGeom prst="rect">
            <a:avLst/>
          </a:prstGeom>
        </p:spPr>
        <p:txBody>
          <a:bodyPr wrap="none">
            <a:spAutoFit/>
          </a:bodyPr>
          <a:lstStyle/>
          <a:p>
            <a:pPr algn="ctr"/>
            <a:r>
              <a:rPr lang="zh-CN" altLang="en-US" sz="3200" b="1" dirty="0" smtClean="0"/>
              <a:t>任务三   畅游汽车博物馆、主题公园</a:t>
            </a:r>
            <a:endParaRPr lang="zh-CN" altLang="en-US" sz="3200" dirty="0"/>
          </a:p>
        </p:txBody>
      </p:sp>
      <p:pic>
        <p:nvPicPr>
          <p:cNvPr id="6" name="图片 5"/>
          <p:cNvPicPr>
            <a:picLocks noChangeAspect="1"/>
          </p:cNvPicPr>
          <p:nvPr/>
        </p:nvPicPr>
        <p:blipFill>
          <a:blip r:embed="rId2"/>
          <a:stretch>
            <a:fillRect/>
          </a:stretch>
        </p:blipFill>
        <p:spPr>
          <a:xfrm>
            <a:off x="805768" y="1412776"/>
            <a:ext cx="7159387" cy="3766740"/>
          </a:xfrm>
          <a:prstGeom prst="rect">
            <a:avLst/>
          </a:prstGeom>
        </p:spPr>
      </p:pic>
    </p:spTree>
    <p:extLst>
      <p:ext uri="{BB962C8B-B14F-4D97-AF65-F5344CB8AC3E}">
        <p14:creationId xmlns:p14="http://schemas.microsoft.com/office/powerpoint/2010/main" val="2856436265"/>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05768" y="65030"/>
            <a:ext cx="6643165" cy="584775"/>
          </a:xfrm>
          <a:prstGeom prst="rect">
            <a:avLst/>
          </a:prstGeom>
        </p:spPr>
        <p:txBody>
          <a:bodyPr wrap="none">
            <a:spAutoFit/>
          </a:bodyPr>
          <a:lstStyle/>
          <a:p>
            <a:pPr algn="ctr"/>
            <a:r>
              <a:rPr lang="zh-CN" altLang="en-US" sz="3200" b="1" dirty="0" smtClean="0"/>
              <a:t>任务三   畅游汽车博物馆、主题公园</a:t>
            </a:r>
            <a:endParaRPr lang="zh-CN" altLang="en-US" sz="3200" dirty="0"/>
          </a:p>
        </p:txBody>
      </p:sp>
      <p:sp>
        <p:nvSpPr>
          <p:cNvPr id="6" name="矩形 5"/>
          <p:cNvSpPr/>
          <p:nvPr/>
        </p:nvSpPr>
        <p:spPr>
          <a:xfrm>
            <a:off x="323528" y="1052736"/>
            <a:ext cx="5034712" cy="523220"/>
          </a:xfrm>
          <a:prstGeom prst="rect">
            <a:avLst/>
          </a:prstGeom>
        </p:spPr>
        <p:txBody>
          <a:bodyPr wrap="none">
            <a:spAutoFit/>
          </a:bodyPr>
          <a:lstStyle/>
          <a:p>
            <a:pPr marL="267970" indent="1270" algn="just">
              <a:spcAft>
                <a:spcPts val="0"/>
              </a:spcAft>
            </a:pPr>
            <a:r>
              <a:rPr lang="en-US" altLang="zh-CN" sz="2800" kern="100" dirty="0">
                <a:latin typeface="Times New Roman" panose="02020603050405020304" pitchFamily="18" charset="0"/>
              </a:rPr>
              <a:t>4.</a:t>
            </a:r>
            <a:r>
              <a:rPr lang="zh-CN" altLang="zh-CN" sz="2800" kern="100" dirty="0">
                <a:latin typeface="Times New Roman" panose="02020603050405020304" pitchFamily="18" charset="0"/>
              </a:rPr>
              <a:t>德国纽博格林赛车主题公园</a:t>
            </a:r>
          </a:p>
        </p:txBody>
      </p:sp>
      <p:sp>
        <p:nvSpPr>
          <p:cNvPr id="7" name="矩形 6"/>
          <p:cNvSpPr/>
          <p:nvPr/>
        </p:nvSpPr>
        <p:spPr>
          <a:xfrm>
            <a:off x="179512" y="1772816"/>
            <a:ext cx="8496944" cy="1815882"/>
          </a:xfrm>
          <a:prstGeom prst="rect">
            <a:avLst/>
          </a:prstGeom>
        </p:spPr>
        <p:txBody>
          <a:bodyPr wrap="square">
            <a:spAutoFit/>
          </a:bodyPr>
          <a:lstStyle/>
          <a:p>
            <a:pPr indent="266700" algn="just">
              <a:spcAft>
                <a:spcPts val="0"/>
              </a:spcAft>
            </a:pPr>
            <a:r>
              <a:rPr lang="zh-CN" altLang="zh-CN" sz="2800" kern="100" dirty="0">
                <a:latin typeface="Times New Roman" panose="02020603050405020304" pitchFamily="18" charset="0"/>
              </a:rPr>
              <a:t>德国纽博格林赛车主题公园</a:t>
            </a:r>
            <a:r>
              <a:rPr lang="zh-CN" altLang="zh-CN" sz="2800" kern="100" dirty="0" smtClean="0">
                <a:latin typeface="Times New Roman" panose="02020603050405020304" pitchFamily="18" charset="0"/>
              </a:rPr>
              <a:t>里面</a:t>
            </a:r>
            <a:r>
              <a:rPr lang="zh-CN" altLang="zh-CN" sz="2800" kern="100" dirty="0">
                <a:latin typeface="Times New Roman" panose="02020603050405020304" pitchFamily="18" charset="0"/>
              </a:rPr>
              <a:t>除了展出有部分历史上较为著名的赛车外，这里更像是个赛车文化的普及基地。主题公园通过各种新颖好玩的游乐项目，让人们体验到赛车文化带来的乐趣，了解赛车的历史。</a:t>
            </a:r>
          </a:p>
        </p:txBody>
      </p:sp>
      <p:pic>
        <p:nvPicPr>
          <p:cNvPr id="1026"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3588698"/>
            <a:ext cx="3951835" cy="2792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51948" y="3785558"/>
            <a:ext cx="4552928" cy="2381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89243451"/>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05768" y="65030"/>
            <a:ext cx="6643165" cy="584775"/>
          </a:xfrm>
          <a:prstGeom prst="rect">
            <a:avLst/>
          </a:prstGeom>
        </p:spPr>
        <p:txBody>
          <a:bodyPr wrap="none">
            <a:spAutoFit/>
          </a:bodyPr>
          <a:lstStyle/>
          <a:p>
            <a:pPr algn="ctr"/>
            <a:r>
              <a:rPr lang="zh-CN" altLang="en-US" sz="3200" b="1" dirty="0" smtClean="0"/>
              <a:t>任务三   畅游汽车博物馆、主题公园</a:t>
            </a:r>
            <a:endParaRPr lang="zh-CN" altLang="en-US" sz="3200" dirty="0"/>
          </a:p>
        </p:txBody>
      </p:sp>
      <p:sp>
        <p:nvSpPr>
          <p:cNvPr id="6" name="矩形 5"/>
          <p:cNvSpPr/>
          <p:nvPr/>
        </p:nvSpPr>
        <p:spPr>
          <a:xfrm>
            <a:off x="251520" y="980728"/>
            <a:ext cx="5514010" cy="523220"/>
          </a:xfrm>
          <a:prstGeom prst="rect">
            <a:avLst/>
          </a:prstGeom>
        </p:spPr>
        <p:txBody>
          <a:bodyPr wrap="none">
            <a:spAutoFit/>
          </a:bodyPr>
          <a:lstStyle/>
          <a:p>
            <a:pPr marL="266700" algn="just">
              <a:spcAft>
                <a:spcPts val="0"/>
              </a:spcAft>
            </a:pPr>
            <a:r>
              <a:rPr lang="en-US" altLang="zh-CN" sz="2800" kern="100" dirty="0">
                <a:latin typeface="Times New Roman" panose="02020603050405020304" pitchFamily="18" charset="0"/>
              </a:rPr>
              <a:t>5.MEGA WEB</a:t>
            </a:r>
            <a:r>
              <a:rPr lang="zh-CN" altLang="zh-CN" sz="2800" kern="100" dirty="0">
                <a:latin typeface="Times New Roman" panose="02020603050405020304" pitchFamily="18" charset="0"/>
              </a:rPr>
              <a:t>丰田汽车主题公园</a:t>
            </a:r>
          </a:p>
        </p:txBody>
      </p:sp>
      <p:sp>
        <p:nvSpPr>
          <p:cNvPr id="7" name="矩形 6"/>
          <p:cNvSpPr/>
          <p:nvPr/>
        </p:nvSpPr>
        <p:spPr>
          <a:xfrm>
            <a:off x="274614" y="1536384"/>
            <a:ext cx="8617866" cy="3970318"/>
          </a:xfrm>
          <a:prstGeom prst="rect">
            <a:avLst/>
          </a:prstGeom>
        </p:spPr>
        <p:txBody>
          <a:bodyPr wrap="square">
            <a:spAutoFit/>
          </a:bodyPr>
          <a:lstStyle/>
          <a:p>
            <a:pPr indent="266700" algn="just">
              <a:lnSpc>
                <a:spcPct val="150000"/>
              </a:lnSpc>
              <a:spcAft>
                <a:spcPts val="0"/>
              </a:spcAft>
            </a:pPr>
            <a:r>
              <a:rPr lang="en-US" altLang="zh-CN" sz="2800" kern="100" dirty="0" smtClean="0">
                <a:latin typeface="Times New Roman" panose="02020603050405020304" pitchFamily="18" charset="0"/>
              </a:rPr>
              <a:t>   MEGA </a:t>
            </a:r>
            <a:r>
              <a:rPr lang="en-US" altLang="zh-CN" sz="2800" kern="100" dirty="0">
                <a:latin typeface="Times New Roman" panose="02020603050405020304" pitchFamily="18" charset="0"/>
              </a:rPr>
              <a:t>WEB </a:t>
            </a:r>
            <a:r>
              <a:rPr lang="zh-CN" altLang="zh-CN" sz="2800" kern="100" dirty="0">
                <a:latin typeface="Times New Roman" panose="02020603050405020304" pitchFamily="18" charset="0"/>
              </a:rPr>
              <a:t>汽车主题公园位于日本东京市江东区，面积</a:t>
            </a:r>
            <a:r>
              <a:rPr lang="en-US" altLang="zh-CN" sz="2800" kern="100" dirty="0">
                <a:latin typeface="Times New Roman" panose="02020603050405020304" pitchFamily="18" charset="0"/>
              </a:rPr>
              <a:t>2.4</a:t>
            </a:r>
            <a:r>
              <a:rPr lang="zh-CN" altLang="zh-CN" sz="2800" kern="100" dirty="0">
                <a:latin typeface="Times New Roman" panose="02020603050405020304" pitchFamily="18" charset="0"/>
              </a:rPr>
              <a:t>万平方米，建于</a:t>
            </a:r>
            <a:r>
              <a:rPr lang="en-US" altLang="zh-CN" sz="2800" kern="100" dirty="0">
                <a:latin typeface="Times New Roman" panose="02020603050405020304" pitchFamily="18" charset="0"/>
              </a:rPr>
              <a:t>1993</a:t>
            </a:r>
            <a:r>
              <a:rPr lang="zh-CN" altLang="zh-CN" sz="2800" kern="100" dirty="0">
                <a:latin typeface="Times New Roman" panose="02020603050405020304" pitchFamily="18" charset="0"/>
              </a:rPr>
              <a:t>年，是日本第一家汽车主题</a:t>
            </a:r>
            <a:r>
              <a:rPr lang="zh-CN" altLang="zh-CN" sz="2800" kern="100" dirty="0" smtClean="0">
                <a:latin typeface="Times New Roman" panose="02020603050405020304" pitchFamily="18" charset="0"/>
              </a:rPr>
              <a:t>公园，</a:t>
            </a:r>
            <a:r>
              <a:rPr lang="zh-CN" altLang="zh-CN" sz="2800" kern="100" dirty="0">
                <a:latin typeface="Times New Roman" panose="02020603050405020304" pitchFamily="18" charset="0"/>
              </a:rPr>
              <a:t>是一座</a:t>
            </a:r>
            <a:r>
              <a:rPr lang="en-US" altLang="zh-CN" sz="2800" kern="100" dirty="0">
                <a:latin typeface="宋体" panose="02010600030101010101" pitchFamily="2" charset="-122"/>
              </a:rPr>
              <a:t>“</a:t>
            </a:r>
            <a:r>
              <a:rPr lang="zh-CN" altLang="zh-CN" sz="2800" kern="100" dirty="0">
                <a:latin typeface="Times New Roman" panose="02020603050405020304" pitchFamily="18" charset="0"/>
              </a:rPr>
              <a:t>参观、试驾、体验</a:t>
            </a:r>
            <a:r>
              <a:rPr lang="en-US" altLang="zh-CN" sz="2800" kern="100" dirty="0">
                <a:latin typeface="Times New Roman" panose="02020603050405020304" pitchFamily="18" charset="0"/>
              </a:rPr>
              <a:t>”</a:t>
            </a:r>
            <a:r>
              <a:rPr lang="zh-CN" altLang="zh-CN" sz="2800" kern="100" dirty="0">
                <a:latin typeface="Times New Roman" panose="02020603050405020304" pitchFamily="18" charset="0"/>
              </a:rPr>
              <a:t>式的汽车主题设施，通过丰田汽车的展览和试驾，让参观者与丰田汽车亲密接触，并推出卡丁车试驾、日美欧古董车展览等活动，使人民广泛体验汽车文化。</a:t>
            </a:r>
          </a:p>
        </p:txBody>
      </p:sp>
    </p:spTree>
    <p:extLst>
      <p:ext uri="{BB962C8B-B14F-4D97-AF65-F5344CB8AC3E}">
        <p14:creationId xmlns:p14="http://schemas.microsoft.com/office/powerpoint/2010/main" val="3130506053"/>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05768" y="65030"/>
            <a:ext cx="6643165" cy="584775"/>
          </a:xfrm>
          <a:prstGeom prst="rect">
            <a:avLst/>
          </a:prstGeom>
        </p:spPr>
        <p:txBody>
          <a:bodyPr wrap="none">
            <a:spAutoFit/>
          </a:bodyPr>
          <a:lstStyle/>
          <a:p>
            <a:pPr algn="ctr"/>
            <a:r>
              <a:rPr lang="zh-CN" altLang="en-US" sz="3200" b="1" dirty="0" smtClean="0"/>
              <a:t>任务三   畅游汽车博物馆、主题公园</a:t>
            </a:r>
            <a:endParaRPr lang="zh-CN" altLang="en-US" sz="3200" dirty="0"/>
          </a:p>
        </p:txBody>
      </p:sp>
      <p:pic>
        <p:nvPicPr>
          <p:cNvPr id="2050"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2284" y="836712"/>
            <a:ext cx="7778148" cy="4906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98427777"/>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93726" y="107382"/>
            <a:ext cx="7855035" cy="584775"/>
          </a:xfrm>
          <a:prstGeom prst="rect">
            <a:avLst/>
          </a:prstGeom>
        </p:spPr>
        <p:txBody>
          <a:bodyPr wrap="none">
            <a:spAutoFit/>
          </a:bodyPr>
          <a:lstStyle/>
          <a:p>
            <a:r>
              <a:rPr lang="zh-CN" altLang="en-US" sz="3200" b="1" dirty="0"/>
              <a:t>任务</a:t>
            </a:r>
            <a:r>
              <a:rPr lang="zh-CN" altLang="en-US" sz="3200" b="1" dirty="0" smtClean="0"/>
              <a:t>一   </a:t>
            </a:r>
            <a:r>
              <a:rPr lang="zh-CN" altLang="en-US" sz="3200" dirty="0" smtClean="0"/>
              <a:t>了解</a:t>
            </a:r>
            <a:r>
              <a:rPr lang="zh-CN" altLang="en-US" sz="3200" dirty="0"/>
              <a:t>汽车有关的影视、游戏等作品</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88024" y="946195"/>
            <a:ext cx="3901270" cy="5573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251520" y="946195"/>
            <a:ext cx="4320480" cy="5221494"/>
          </a:xfrm>
          <a:prstGeom prst="rect">
            <a:avLst/>
          </a:prstGeom>
        </p:spPr>
        <p:txBody>
          <a:bodyPr wrap="square">
            <a:spAutoFit/>
          </a:bodyPr>
          <a:lstStyle/>
          <a:p>
            <a:pPr>
              <a:lnSpc>
                <a:spcPct val="120000"/>
              </a:lnSpc>
            </a:pPr>
            <a:r>
              <a:rPr lang="en-US" altLang="zh-CN" sz="2800" kern="100" dirty="0" smtClean="0">
                <a:cs typeface="Times New Roman" panose="02020603050405020304" pitchFamily="18" charset="0"/>
              </a:rPr>
              <a:t>      </a:t>
            </a:r>
            <a:r>
              <a:rPr lang="zh-CN" altLang="zh-CN" sz="2800" kern="100" dirty="0" smtClean="0">
                <a:cs typeface="Times New Roman" panose="02020603050405020304" pitchFamily="18" charset="0"/>
              </a:rPr>
              <a:t>《汽车总动员》</a:t>
            </a:r>
            <a:r>
              <a:rPr lang="zh-CN" altLang="zh-CN" sz="2800" kern="100" dirty="0">
                <a:latin typeface="Times New Roman" panose="02020603050405020304" pitchFamily="18" charset="0"/>
                <a:cs typeface="Times New Roman" panose="02020603050405020304" pitchFamily="18" charset="0"/>
              </a:rPr>
              <a:t>由迪斯尼和</a:t>
            </a:r>
            <a:r>
              <a:rPr lang="en-US" altLang="zh-CN" sz="2800" kern="100" dirty="0">
                <a:latin typeface="Times New Roman" panose="02020603050405020304" pitchFamily="18" charset="0"/>
              </a:rPr>
              <a:t>Pixar</a:t>
            </a:r>
            <a:r>
              <a:rPr lang="zh-CN" altLang="zh-CN" sz="2800" kern="100" dirty="0">
                <a:latin typeface="Times New Roman" panose="02020603050405020304" pitchFamily="18" charset="0"/>
                <a:cs typeface="Times New Roman" panose="02020603050405020304" pitchFamily="18" charset="0"/>
              </a:rPr>
              <a:t>公司联手推出的一部动画</a:t>
            </a:r>
            <a:r>
              <a:rPr lang="zh-CN" altLang="zh-CN" sz="2800" kern="100" dirty="0" smtClean="0">
                <a:latin typeface="Times New Roman" panose="02020603050405020304" pitchFamily="18" charset="0"/>
                <a:cs typeface="Times New Roman" panose="02020603050405020304" pitchFamily="18" charset="0"/>
              </a:rPr>
              <a:t>电影</a:t>
            </a:r>
            <a:r>
              <a:rPr lang="zh-CN" altLang="en-US" sz="2800" kern="100" dirty="0" smtClean="0">
                <a:latin typeface="Times New Roman" panose="02020603050405020304" pitchFamily="18" charset="0"/>
                <a:cs typeface="Times New Roman" panose="02020603050405020304" pitchFamily="18" charset="0"/>
              </a:rPr>
              <a:t>。</a:t>
            </a:r>
            <a:r>
              <a:rPr lang="zh-CN" altLang="zh-CN" sz="2800" dirty="0" smtClean="0"/>
              <a:t>讲述</a:t>
            </a:r>
            <a:r>
              <a:rPr lang="zh-CN" altLang="zh-CN" sz="2800" dirty="0"/>
              <a:t>了发生在一个奇特的汽车世界的故事，一群款式多样会说话、能思考的汽车，车库是他们的家，加油站是他们的餐厅，汽车旅馆是他们的歇脚处，一个拟人化的汽车世界。</a:t>
            </a:r>
            <a:endParaRPr lang="zh-CN" altLang="en-US" sz="2800" dirty="0"/>
          </a:p>
        </p:txBody>
      </p:sp>
    </p:spTree>
    <p:extLst>
      <p:ext uri="{BB962C8B-B14F-4D97-AF65-F5344CB8AC3E}">
        <p14:creationId xmlns:p14="http://schemas.microsoft.com/office/powerpoint/2010/main" val="1856596725"/>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041681" y="65030"/>
            <a:ext cx="4171335" cy="584775"/>
          </a:xfrm>
          <a:prstGeom prst="rect">
            <a:avLst/>
          </a:prstGeom>
        </p:spPr>
        <p:txBody>
          <a:bodyPr wrap="none">
            <a:spAutoFit/>
          </a:bodyPr>
          <a:lstStyle/>
          <a:p>
            <a:pPr algn="ctr"/>
            <a:r>
              <a:rPr lang="zh-CN" altLang="en-US" sz="3200" b="1" dirty="0" smtClean="0"/>
              <a:t>任务四   博览汽车传媒</a:t>
            </a:r>
            <a:endParaRPr lang="zh-CN" altLang="en-US" sz="3200" dirty="0"/>
          </a:p>
        </p:txBody>
      </p:sp>
      <p:sp>
        <p:nvSpPr>
          <p:cNvPr id="6" name="矩形 5"/>
          <p:cNvSpPr/>
          <p:nvPr/>
        </p:nvSpPr>
        <p:spPr>
          <a:xfrm>
            <a:off x="307223" y="1056153"/>
            <a:ext cx="4572000" cy="3500830"/>
          </a:xfrm>
          <a:prstGeom prst="rect">
            <a:avLst/>
          </a:prstGeom>
        </p:spPr>
        <p:txBody>
          <a:bodyPr>
            <a:spAutoFit/>
          </a:bodyPr>
          <a:lstStyle/>
          <a:p>
            <a:pPr indent="270510" algn="just">
              <a:lnSpc>
                <a:spcPct val="113000"/>
              </a:lnSpc>
              <a:spcAft>
                <a:spcPts val="0"/>
              </a:spcAft>
            </a:pPr>
            <a:r>
              <a:rPr lang="zh-CN" altLang="zh-CN" sz="2800" kern="100" dirty="0" smtClean="0">
                <a:latin typeface="Times New Roman" panose="02020603050405020304" pitchFamily="18" charset="0"/>
              </a:rPr>
              <a:t>一、汽车广告</a:t>
            </a:r>
          </a:p>
          <a:p>
            <a:pPr indent="270510" algn="just">
              <a:lnSpc>
                <a:spcPct val="113000"/>
              </a:lnSpc>
              <a:spcAft>
                <a:spcPts val="0"/>
              </a:spcAft>
            </a:pPr>
            <a:r>
              <a:rPr lang="zh-CN" altLang="zh-CN" sz="2800" kern="100" dirty="0" smtClean="0">
                <a:latin typeface="Times New Roman" panose="02020603050405020304" pitchFamily="18" charset="0"/>
              </a:rPr>
              <a:t>（一）汽车促销广告</a:t>
            </a:r>
            <a:endParaRPr lang="en-US" altLang="zh-CN" sz="2800" kern="100" dirty="0" smtClean="0">
              <a:latin typeface="Times New Roman" panose="02020603050405020304" pitchFamily="18" charset="0"/>
            </a:endParaRPr>
          </a:p>
          <a:p>
            <a:pPr indent="270510" algn="just">
              <a:lnSpc>
                <a:spcPct val="113000"/>
              </a:lnSpc>
              <a:spcAft>
                <a:spcPts val="0"/>
              </a:spcAft>
            </a:pPr>
            <a:r>
              <a:rPr lang="zh-CN" altLang="zh-CN" sz="2800" dirty="0" smtClean="0"/>
              <a:t>（</a:t>
            </a:r>
            <a:r>
              <a:rPr lang="zh-CN" altLang="zh-CN" sz="2800" dirty="0"/>
              <a:t>二）以车为载体的</a:t>
            </a:r>
            <a:r>
              <a:rPr lang="zh-CN" altLang="zh-CN" sz="2800" dirty="0" smtClean="0"/>
              <a:t>广告</a:t>
            </a:r>
            <a:endParaRPr lang="en-US" altLang="zh-CN" sz="2800" dirty="0" smtClean="0"/>
          </a:p>
          <a:p>
            <a:pPr indent="270510" algn="just">
              <a:lnSpc>
                <a:spcPct val="113000"/>
              </a:lnSpc>
              <a:spcAft>
                <a:spcPts val="0"/>
              </a:spcAft>
            </a:pPr>
            <a:r>
              <a:rPr lang="en-US" altLang="zh-CN" sz="2800" dirty="0"/>
              <a:t>1.</a:t>
            </a:r>
            <a:r>
              <a:rPr lang="zh-CN" altLang="zh-CN" sz="2800" dirty="0"/>
              <a:t>车身广告</a:t>
            </a:r>
          </a:p>
          <a:p>
            <a:pPr indent="270510" algn="just">
              <a:lnSpc>
                <a:spcPct val="113000"/>
              </a:lnSpc>
              <a:spcAft>
                <a:spcPts val="0"/>
              </a:spcAft>
            </a:pPr>
            <a:r>
              <a:rPr lang="en-US" altLang="zh-CN" sz="2800" dirty="0"/>
              <a:t>2.</a:t>
            </a:r>
            <a:r>
              <a:rPr lang="zh-CN" altLang="zh-CN" sz="2800" dirty="0"/>
              <a:t>车内广告</a:t>
            </a:r>
          </a:p>
          <a:p>
            <a:pPr indent="270510" algn="just">
              <a:lnSpc>
                <a:spcPct val="113000"/>
              </a:lnSpc>
              <a:spcAft>
                <a:spcPts val="0"/>
              </a:spcAft>
            </a:pPr>
            <a:endParaRPr lang="zh-CN" altLang="zh-CN" sz="2800" dirty="0"/>
          </a:p>
          <a:p>
            <a:pPr indent="270510" algn="just">
              <a:lnSpc>
                <a:spcPct val="113000"/>
              </a:lnSpc>
              <a:spcAft>
                <a:spcPts val="0"/>
              </a:spcAft>
            </a:pPr>
            <a:endParaRPr lang="zh-CN" altLang="zh-CN" sz="2800" kern="100" dirty="0">
              <a:latin typeface="Times New Roman" panose="02020603050405020304" pitchFamily="18" charset="0"/>
            </a:endParaRPr>
          </a:p>
        </p:txBody>
      </p:sp>
      <p:pic>
        <p:nvPicPr>
          <p:cNvPr id="3074" name="Picture 2" descr="2013092456491109(1)"/>
          <p:cNvPicPr>
            <a:picLocks noChangeAspect="1" noChangeArrowheads="1"/>
          </p:cNvPicPr>
          <p:nvPr/>
        </p:nvPicPr>
        <p:blipFill>
          <a:blip r:embed="rId2">
            <a:extLst>
              <a:ext uri="{28A0092B-C50C-407E-A947-70E740481C1C}">
                <a14:useLocalDpi xmlns:a14="http://schemas.microsoft.com/office/drawing/2010/main" val="0"/>
              </a:ext>
            </a:extLst>
          </a:blip>
          <a:srcRect b="49181"/>
          <a:stretch>
            <a:fillRect/>
          </a:stretch>
        </p:blipFill>
        <p:spPr bwMode="auto">
          <a:xfrm>
            <a:off x="274614" y="4163812"/>
            <a:ext cx="5674002" cy="159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4048" y="1061592"/>
            <a:ext cx="3240360" cy="2344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1399" y="3817875"/>
            <a:ext cx="3129191" cy="217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0444548"/>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041681" y="65030"/>
            <a:ext cx="4171335" cy="584775"/>
          </a:xfrm>
          <a:prstGeom prst="rect">
            <a:avLst/>
          </a:prstGeom>
        </p:spPr>
        <p:txBody>
          <a:bodyPr wrap="none">
            <a:spAutoFit/>
          </a:bodyPr>
          <a:lstStyle/>
          <a:p>
            <a:pPr algn="ctr"/>
            <a:r>
              <a:rPr lang="zh-CN" altLang="en-US" sz="3200" b="1" dirty="0" smtClean="0"/>
              <a:t>任务四   博览汽车传媒</a:t>
            </a:r>
            <a:endParaRPr lang="zh-CN" altLang="en-US" sz="3200" dirty="0"/>
          </a:p>
        </p:txBody>
      </p:sp>
      <p:sp>
        <p:nvSpPr>
          <p:cNvPr id="6" name="矩形 5"/>
          <p:cNvSpPr/>
          <p:nvPr/>
        </p:nvSpPr>
        <p:spPr>
          <a:xfrm>
            <a:off x="467544" y="908720"/>
            <a:ext cx="8352928" cy="4616648"/>
          </a:xfrm>
          <a:prstGeom prst="rect">
            <a:avLst/>
          </a:prstGeom>
        </p:spPr>
        <p:txBody>
          <a:bodyPr wrap="square">
            <a:spAutoFit/>
          </a:bodyPr>
          <a:lstStyle/>
          <a:p>
            <a:pPr indent="266700" algn="just">
              <a:lnSpc>
                <a:spcPct val="150000"/>
              </a:lnSpc>
              <a:spcAft>
                <a:spcPts val="0"/>
              </a:spcAft>
            </a:pPr>
            <a:r>
              <a:rPr lang="zh-CN" altLang="zh-CN" sz="2800" kern="100" dirty="0">
                <a:latin typeface="Times New Roman" panose="02020603050405020304" pitchFamily="18" charset="0"/>
              </a:rPr>
              <a:t>二、汽车杂志</a:t>
            </a:r>
          </a:p>
          <a:p>
            <a:pPr indent="266700">
              <a:lnSpc>
                <a:spcPct val="150000"/>
              </a:lnSpc>
              <a:spcAft>
                <a:spcPts val="0"/>
              </a:spcAft>
            </a:pPr>
            <a:r>
              <a:rPr lang="zh-CN" altLang="zh-CN" sz="2800" kern="0" dirty="0">
                <a:solidFill>
                  <a:srgbClr val="333333"/>
                </a:solidFill>
                <a:latin typeface="Times New Roman" panose="02020603050405020304" pitchFamily="18" charset="0"/>
                <a:cs typeface="宋体" panose="02010600030101010101" pitchFamily="2" charset="-122"/>
              </a:rPr>
              <a:t>杂志是有固定刊名，以期、卷、号或年、月为序，定期或不定期连续出版的印刷读物，又称期刊。汽车杂志作为宣传和普及汽车有关知识和常识的媒体，在汽车的发展和人们对汽车的认识上起了举足轻重的作用。汽车杂志的主要内容包括新车型的宣传、车界的新闻、试驾体验及测评、专业测试等等。</a:t>
            </a:r>
            <a:endParaRPr lang="zh-CN" altLang="zh-CN" sz="2800" kern="100" dirty="0">
              <a:latin typeface="Times New Roman" panose="02020603050405020304" pitchFamily="18" charset="0"/>
            </a:endParaRPr>
          </a:p>
        </p:txBody>
      </p:sp>
    </p:spTree>
    <p:extLst>
      <p:ext uri="{BB962C8B-B14F-4D97-AF65-F5344CB8AC3E}">
        <p14:creationId xmlns:p14="http://schemas.microsoft.com/office/powerpoint/2010/main" val="2399607613"/>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041681" y="65030"/>
            <a:ext cx="4171335" cy="584775"/>
          </a:xfrm>
          <a:prstGeom prst="rect">
            <a:avLst/>
          </a:prstGeom>
        </p:spPr>
        <p:txBody>
          <a:bodyPr wrap="none">
            <a:spAutoFit/>
          </a:bodyPr>
          <a:lstStyle/>
          <a:p>
            <a:pPr algn="ctr"/>
            <a:r>
              <a:rPr lang="zh-CN" altLang="en-US" sz="3200" b="1" dirty="0" smtClean="0"/>
              <a:t>任务四   博览汽车传媒</a:t>
            </a:r>
            <a:endParaRPr lang="zh-CN" altLang="en-US" sz="3200" dirty="0"/>
          </a:p>
        </p:txBody>
      </p:sp>
      <p:sp>
        <p:nvSpPr>
          <p:cNvPr id="6" name="矩形 5"/>
          <p:cNvSpPr/>
          <p:nvPr/>
        </p:nvSpPr>
        <p:spPr>
          <a:xfrm>
            <a:off x="467544" y="1340768"/>
            <a:ext cx="8208912" cy="3970318"/>
          </a:xfrm>
          <a:prstGeom prst="rect">
            <a:avLst/>
          </a:prstGeom>
        </p:spPr>
        <p:txBody>
          <a:bodyPr wrap="square">
            <a:spAutoFit/>
          </a:bodyPr>
          <a:lstStyle/>
          <a:p>
            <a:pPr>
              <a:lnSpc>
                <a:spcPct val="150000"/>
              </a:lnSpc>
            </a:pPr>
            <a:r>
              <a:rPr lang="en-US" altLang="zh-CN" sz="2800" kern="100" dirty="0" smtClean="0">
                <a:solidFill>
                  <a:srgbClr val="333333"/>
                </a:solidFill>
                <a:cs typeface="宋体" panose="02010600030101010101" pitchFamily="2" charset="-122"/>
              </a:rPr>
              <a:t>            </a:t>
            </a:r>
            <a:r>
              <a:rPr lang="zh-CN" altLang="zh-CN" sz="2800" kern="100" dirty="0" smtClean="0">
                <a:solidFill>
                  <a:srgbClr val="333333"/>
                </a:solidFill>
                <a:cs typeface="宋体" panose="02010600030101010101" pitchFamily="2" charset="-122"/>
              </a:rPr>
              <a:t>世界</a:t>
            </a:r>
            <a:r>
              <a:rPr lang="zh-CN" altLang="zh-CN" sz="2800" kern="100" dirty="0">
                <a:solidFill>
                  <a:srgbClr val="333333"/>
                </a:solidFill>
                <a:cs typeface="宋体" panose="02010600030101010101" pitchFamily="2" charset="-122"/>
              </a:rPr>
              <a:t>上，有许多优秀的汽车杂志，如：</a:t>
            </a:r>
            <a:r>
              <a:rPr lang="zh-CN" altLang="zh-CN" sz="2800" kern="100" dirty="0">
                <a:cs typeface="宋体" panose="02010600030101010101" pitchFamily="2" charset="-122"/>
              </a:rPr>
              <a:t>《</a:t>
            </a:r>
            <a:r>
              <a:rPr lang="en-US" altLang="zh-CN" sz="2800" kern="100" dirty="0">
                <a:cs typeface="宋体" panose="02010600030101010101" pitchFamily="2" charset="-122"/>
              </a:rPr>
              <a:t>Car</a:t>
            </a:r>
            <a:r>
              <a:rPr lang="zh-CN" altLang="zh-CN" sz="2800" kern="100" dirty="0">
                <a:cs typeface="宋体" panose="02010600030101010101" pitchFamily="2" charset="-122"/>
              </a:rPr>
              <a:t>》、《</a:t>
            </a:r>
            <a:r>
              <a:rPr lang="en-US" altLang="zh-CN" sz="2800" kern="100" dirty="0">
                <a:cs typeface="宋体" panose="02010600030101010101" pitchFamily="2" charset="-122"/>
              </a:rPr>
              <a:t>Car and Driver</a:t>
            </a:r>
            <a:r>
              <a:rPr lang="zh-CN" altLang="zh-CN" sz="2800" kern="100" dirty="0">
                <a:cs typeface="宋体" panose="02010600030101010101" pitchFamily="2" charset="-122"/>
              </a:rPr>
              <a:t>》、《</a:t>
            </a:r>
            <a:r>
              <a:rPr lang="en-US" altLang="zh-CN" sz="2800" kern="100" dirty="0">
                <a:cs typeface="宋体" panose="02010600030101010101" pitchFamily="2" charset="-122"/>
              </a:rPr>
              <a:t>Motor Trend</a:t>
            </a:r>
            <a:r>
              <a:rPr lang="zh-CN" altLang="zh-CN" sz="2800" kern="100" dirty="0">
                <a:cs typeface="宋体" panose="02010600030101010101" pitchFamily="2" charset="-122"/>
              </a:rPr>
              <a:t>》、《</a:t>
            </a:r>
            <a:r>
              <a:rPr lang="en-US" altLang="zh-CN" sz="2800" kern="100" dirty="0">
                <a:cs typeface="宋体" panose="02010600030101010101" pitchFamily="2" charset="-122"/>
              </a:rPr>
              <a:t>Auto</a:t>
            </a:r>
            <a:r>
              <a:rPr lang="zh-CN" altLang="zh-CN" sz="2800" kern="100" dirty="0">
                <a:cs typeface="宋体" panose="02010600030101010101" pitchFamily="2" charset="-122"/>
              </a:rPr>
              <a:t>，</a:t>
            </a:r>
            <a:r>
              <a:rPr lang="en-US" altLang="zh-CN" sz="2800" kern="100" dirty="0">
                <a:cs typeface="宋体" panose="02010600030101010101" pitchFamily="2" charset="-122"/>
              </a:rPr>
              <a:t>Motor and Sport</a:t>
            </a:r>
            <a:r>
              <a:rPr lang="zh-CN" altLang="zh-CN" sz="2800" kern="100" dirty="0">
                <a:cs typeface="宋体" panose="02010600030101010101" pitchFamily="2" charset="-122"/>
              </a:rPr>
              <a:t>》、《</a:t>
            </a:r>
            <a:r>
              <a:rPr lang="en-US" altLang="zh-CN" sz="2800" kern="100" dirty="0">
                <a:cs typeface="宋体" panose="02010600030101010101" pitchFamily="2" charset="-122"/>
              </a:rPr>
              <a:t>Option</a:t>
            </a:r>
            <a:r>
              <a:rPr lang="zh-CN" altLang="zh-CN" sz="2800" kern="100" dirty="0">
                <a:cs typeface="宋体" panose="02010600030101010101" pitchFamily="2" charset="-122"/>
              </a:rPr>
              <a:t>》、《</a:t>
            </a:r>
            <a:r>
              <a:rPr lang="en-US" altLang="zh-CN" sz="2800" kern="100" dirty="0">
                <a:cs typeface="宋体" panose="02010600030101010101" pitchFamily="2" charset="-122"/>
              </a:rPr>
              <a:t>Top Gear</a:t>
            </a:r>
            <a:r>
              <a:rPr lang="zh-CN" altLang="zh-CN" sz="2800" kern="100" dirty="0">
                <a:cs typeface="宋体" panose="02010600030101010101" pitchFamily="2" charset="-122"/>
              </a:rPr>
              <a:t>》、《</a:t>
            </a:r>
            <a:r>
              <a:rPr lang="en-US" altLang="zh-CN" sz="2800" kern="100" dirty="0" err="1">
                <a:cs typeface="宋体" panose="02010600030101010101" pitchFamily="2" charset="-122"/>
              </a:rPr>
              <a:t>Autocar</a:t>
            </a:r>
            <a:r>
              <a:rPr lang="zh-CN" altLang="zh-CN" sz="2800" kern="100" dirty="0">
                <a:cs typeface="宋体" panose="02010600030101010101" pitchFamily="2" charset="-122"/>
              </a:rPr>
              <a:t>》、《</a:t>
            </a:r>
            <a:r>
              <a:rPr lang="en-US" altLang="zh-CN" sz="2800" kern="100" dirty="0">
                <a:cs typeface="宋体" panose="02010600030101010101" pitchFamily="2" charset="-122"/>
              </a:rPr>
              <a:t>Road </a:t>
            </a:r>
            <a:r>
              <a:rPr lang="zh-CN" altLang="zh-CN" sz="2800" kern="100" dirty="0">
                <a:cs typeface="宋体" panose="02010600030101010101" pitchFamily="2" charset="-122"/>
              </a:rPr>
              <a:t>＆</a:t>
            </a:r>
            <a:r>
              <a:rPr lang="en-US" altLang="zh-CN" sz="2800" kern="100" dirty="0">
                <a:cs typeface="宋体" panose="02010600030101010101" pitchFamily="2" charset="-122"/>
              </a:rPr>
              <a:t> Track</a:t>
            </a:r>
            <a:r>
              <a:rPr lang="zh-CN" altLang="zh-CN" sz="2800" kern="100" dirty="0">
                <a:cs typeface="宋体" panose="02010600030101010101" pitchFamily="2" charset="-122"/>
              </a:rPr>
              <a:t>》、《</a:t>
            </a:r>
            <a:r>
              <a:rPr lang="en-US" altLang="zh-CN" sz="2800" kern="100" dirty="0">
                <a:cs typeface="宋体" panose="02010600030101010101" pitchFamily="2" charset="-122"/>
              </a:rPr>
              <a:t>Performance Car</a:t>
            </a:r>
            <a:r>
              <a:rPr lang="zh-CN" altLang="zh-CN" sz="2800" kern="100" dirty="0">
                <a:cs typeface="宋体" panose="02010600030101010101" pitchFamily="2" charset="-122"/>
              </a:rPr>
              <a:t>》、</a:t>
            </a:r>
            <a:r>
              <a:rPr lang="zh-CN" altLang="zh-CN" sz="2800" kern="100" dirty="0">
                <a:latin typeface="Times New Roman" panose="02020603050405020304" pitchFamily="18" charset="0"/>
                <a:cs typeface="Times New Roman" panose="02020603050405020304" pitchFamily="18" charset="0"/>
              </a:rPr>
              <a:t>《</a:t>
            </a:r>
            <a:r>
              <a:rPr lang="en-US" altLang="zh-CN" sz="2800" kern="100" dirty="0">
                <a:latin typeface="Times New Roman" panose="02020603050405020304" pitchFamily="18" charset="0"/>
              </a:rPr>
              <a:t>Auto </a:t>
            </a:r>
            <a:r>
              <a:rPr lang="en-US" altLang="zh-CN" sz="2800" kern="100" dirty="0" err="1">
                <a:latin typeface="Times New Roman" panose="02020603050405020304" pitchFamily="18" charset="0"/>
              </a:rPr>
              <a:t>Bild</a:t>
            </a:r>
            <a:r>
              <a:rPr lang="zh-CN" altLang="zh-CN" sz="2800" kern="100" dirty="0">
                <a:latin typeface="Times New Roman" panose="02020603050405020304" pitchFamily="18" charset="0"/>
                <a:cs typeface="Times New Roman" panose="02020603050405020304" pitchFamily="18" charset="0"/>
              </a:rPr>
              <a:t>》（《</a:t>
            </a:r>
            <a:r>
              <a:rPr lang="en-US" altLang="zh-CN" sz="2800" kern="100" dirty="0">
                <a:latin typeface="Times New Roman" panose="02020603050405020304" pitchFamily="18" charset="0"/>
              </a:rPr>
              <a:t>Auto Express</a:t>
            </a:r>
            <a:r>
              <a:rPr lang="zh-CN" altLang="zh-CN" sz="2800" kern="100" dirty="0">
                <a:latin typeface="Times New Roman" panose="02020603050405020304" pitchFamily="18" charset="0"/>
                <a:cs typeface="Times New Roman" panose="02020603050405020304" pitchFamily="18" charset="0"/>
              </a:rPr>
              <a:t>》《</a:t>
            </a:r>
            <a:r>
              <a:rPr lang="en-US" altLang="zh-CN" sz="2800" kern="100" dirty="0">
                <a:latin typeface="Times New Roman" panose="02020603050405020304" pitchFamily="18" charset="0"/>
              </a:rPr>
              <a:t>Auto Plus</a:t>
            </a:r>
            <a:r>
              <a:rPr lang="zh-CN" altLang="zh-CN" sz="2800" kern="100" dirty="0">
                <a:latin typeface="Times New Roman" panose="02020603050405020304" pitchFamily="18" charset="0"/>
                <a:cs typeface="Times New Roman" panose="02020603050405020304" pitchFamily="18" charset="0"/>
              </a:rPr>
              <a:t>》）</a:t>
            </a:r>
            <a:endParaRPr lang="zh-CN" altLang="en-US" sz="2800" dirty="0"/>
          </a:p>
        </p:txBody>
      </p:sp>
    </p:spTree>
    <p:extLst>
      <p:ext uri="{BB962C8B-B14F-4D97-AF65-F5344CB8AC3E}">
        <p14:creationId xmlns:p14="http://schemas.microsoft.com/office/powerpoint/2010/main" val="3048917616"/>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041681" y="65030"/>
            <a:ext cx="4171335" cy="584775"/>
          </a:xfrm>
          <a:prstGeom prst="rect">
            <a:avLst/>
          </a:prstGeom>
        </p:spPr>
        <p:txBody>
          <a:bodyPr wrap="none">
            <a:spAutoFit/>
          </a:bodyPr>
          <a:lstStyle/>
          <a:p>
            <a:pPr algn="ctr"/>
            <a:r>
              <a:rPr lang="zh-CN" altLang="en-US" sz="3200" b="1" dirty="0" smtClean="0"/>
              <a:t>任务四   博览汽车传媒</a:t>
            </a:r>
            <a:endParaRPr lang="zh-CN" altLang="en-US" sz="3200" dirty="0"/>
          </a:p>
        </p:txBody>
      </p:sp>
      <p:sp>
        <p:nvSpPr>
          <p:cNvPr id="6" name="矩形 5"/>
          <p:cNvSpPr/>
          <p:nvPr/>
        </p:nvSpPr>
        <p:spPr>
          <a:xfrm>
            <a:off x="395536" y="1340768"/>
            <a:ext cx="8103480" cy="3323987"/>
          </a:xfrm>
          <a:prstGeom prst="rect">
            <a:avLst/>
          </a:prstGeom>
        </p:spPr>
        <p:txBody>
          <a:bodyPr wrap="square">
            <a:spAutoFit/>
          </a:bodyPr>
          <a:lstStyle/>
          <a:p>
            <a:pPr indent="266700">
              <a:lnSpc>
                <a:spcPct val="150000"/>
              </a:lnSpc>
              <a:spcAft>
                <a:spcPts val="0"/>
              </a:spcAft>
            </a:pPr>
            <a:r>
              <a:rPr lang="en-US" altLang="zh-CN" sz="2800" kern="0" dirty="0" smtClean="0">
                <a:solidFill>
                  <a:srgbClr val="000000"/>
                </a:solidFill>
                <a:latin typeface="Times New Roman" panose="02020603050405020304" pitchFamily="18" charset="0"/>
                <a:cs typeface="宋体" panose="02010600030101010101" pitchFamily="2" charset="-122"/>
              </a:rPr>
              <a:t>      </a:t>
            </a:r>
            <a:r>
              <a:rPr lang="zh-CN" altLang="zh-CN" sz="2800" kern="0" dirty="0" smtClean="0">
                <a:solidFill>
                  <a:srgbClr val="000000"/>
                </a:solidFill>
                <a:latin typeface="Times New Roman" panose="02020603050405020304" pitchFamily="18" charset="0"/>
                <a:cs typeface="宋体" panose="02010600030101010101" pitchFamily="2" charset="-122"/>
              </a:rPr>
              <a:t>中国</a:t>
            </a:r>
            <a:r>
              <a:rPr lang="zh-CN" altLang="zh-CN" sz="2800" kern="0" dirty="0">
                <a:solidFill>
                  <a:srgbClr val="000000"/>
                </a:solidFill>
                <a:latin typeface="Times New Roman" panose="02020603050405020304" pitchFamily="18" charset="0"/>
                <a:cs typeface="宋体" panose="02010600030101010101" pitchFamily="2" charset="-122"/>
              </a:rPr>
              <a:t>读者最喜爱的十大汽车杂志有</a:t>
            </a:r>
            <a:r>
              <a:rPr lang="zh-CN" altLang="zh-CN" sz="2800" kern="0" dirty="0" smtClean="0">
                <a:solidFill>
                  <a:srgbClr val="000000"/>
                </a:solidFill>
                <a:latin typeface="Times New Roman" panose="02020603050405020304" pitchFamily="18" charset="0"/>
                <a:cs typeface="宋体" panose="02010600030101010101" pitchFamily="2" charset="-122"/>
              </a:rPr>
              <a:t>：</a:t>
            </a:r>
            <a:endParaRPr lang="en-US" altLang="zh-CN" sz="2800" kern="0" dirty="0" smtClean="0">
              <a:solidFill>
                <a:srgbClr val="000000"/>
              </a:solidFill>
              <a:latin typeface="Times New Roman" panose="02020603050405020304" pitchFamily="18" charset="0"/>
              <a:cs typeface="宋体" panose="02010600030101010101" pitchFamily="2" charset="-122"/>
            </a:endParaRPr>
          </a:p>
          <a:p>
            <a:pPr indent="266700">
              <a:lnSpc>
                <a:spcPct val="150000"/>
              </a:lnSpc>
              <a:spcAft>
                <a:spcPts val="0"/>
              </a:spcAft>
            </a:pPr>
            <a:r>
              <a:rPr lang="en-US" altLang="zh-CN" sz="2800" kern="0" dirty="0">
                <a:solidFill>
                  <a:srgbClr val="000000"/>
                </a:solidFill>
                <a:latin typeface="Times New Roman" panose="02020603050405020304" pitchFamily="18" charset="0"/>
                <a:cs typeface="宋体" panose="02010600030101010101" pitchFamily="2" charset="-122"/>
              </a:rPr>
              <a:t> </a:t>
            </a:r>
            <a:r>
              <a:rPr lang="en-US" altLang="zh-CN" sz="2800" kern="0" dirty="0" smtClean="0">
                <a:solidFill>
                  <a:srgbClr val="000000"/>
                </a:solidFill>
                <a:latin typeface="Times New Roman" panose="02020603050405020304" pitchFamily="18" charset="0"/>
                <a:cs typeface="宋体" panose="02010600030101010101" pitchFamily="2" charset="-122"/>
              </a:rPr>
              <a:t>     </a:t>
            </a:r>
            <a:r>
              <a:rPr lang="en-US" altLang="zh-CN" sz="2800" kern="0" dirty="0" smtClean="0">
                <a:solidFill>
                  <a:srgbClr val="000000"/>
                </a:solidFill>
                <a:latin typeface="宋体" panose="02010600030101010101" pitchFamily="2" charset="-122"/>
                <a:cs typeface="宋体" panose="02010600030101010101" pitchFamily="2" charset="-122"/>
              </a:rPr>
              <a:t>1</a:t>
            </a:r>
            <a:r>
              <a:rPr lang="zh-CN" altLang="zh-CN" sz="2800" kern="0" dirty="0">
                <a:solidFill>
                  <a:srgbClr val="000000"/>
                </a:solidFill>
                <a:latin typeface="Times New Roman" panose="02020603050405020304" pitchFamily="18" charset="0"/>
                <a:cs typeface="宋体" panose="02010600030101010101" pitchFamily="2" charset="-122"/>
              </a:rPr>
              <a:t>、《轿车情报》</a:t>
            </a:r>
            <a:r>
              <a:rPr lang="en-US" altLang="zh-CN" sz="2800" kern="0" dirty="0">
                <a:solidFill>
                  <a:srgbClr val="000000"/>
                </a:solidFill>
                <a:latin typeface="Times New Roman" panose="02020603050405020304" pitchFamily="18" charset="0"/>
                <a:cs typeface="宋体" panose="02010600030101010101" pitchFamily="2" charset="-122"/>
              </a:rPr>
              <a:t>2</a:t>
            </a:r>
            <a:r>
              <a:rPr lang="zh-CN" altLang="zh-CN" sz="2800" kern="0" dirty="0">
                <a:solidFill>
                  <a:srgbClr val="000000"/>
                </a:solidFill>
                <a:latin typeface="Times New Roman" panose="02020603050405020304" pitchFamily="18" charset="0"/>
                <a:cs typeface="宋体" panose="02010600030101010101" pitchFamily="2" charset="-122"/>
              </a:rPr>
              <a:t>、《汽车之友》</a:t>
            </a:r>
            <a:r>
              <a:rPr lang="en-US" altLang="zh-CN" sz="2800" kern="0" dirty="0">
                <a:solidFill>
                  <a:srgbClr val="000000"/>
                </a:solidFill>
                <a:latin typeface="Times New Roman" panose="02020603050405020304" pitchFamily="18" charset="0"/>
                <a:cs typeface="宋体" panose="02010600030101010101" pitchFamily="2" charset="-122"/>
              </a:rPr>
              <a:t>3</a:t>
            </a:r>
            <a:r>
              <a:rPr lang="zh-CN" altLang="zh-CN" sz="2800" kern="0" dirty="0">
                <a:solidFill>
                  <a:srgbClr val="000000"/>
                </a:solidFill>
                <a:latin typeface="Times New Roman" panose="02020603050405020304" pitchFamily="18" charset="0"/>
                <a:cs typeface="宋体" panose="02010600030101010101" pitchFamily="2" charset="-122"/>
              </a:rPr>
              <a:t>、《汽车知识》</a:t>
            </a:r>
            <a:r>
              <a:rPr lang="en-US" altLang="zh-CN" sz="2800" kern="0" dirty="0">
                <a:solidFill>
                  <a:srgbClr val="000000"/>
                </a:solidFill>
                <a:latin typeface="Times New Roman" panose="02020603050405020304" pitchFamily="18" charset="0"/>
                <a:cs typeface="宋体" panose="02010600030101010101" pitchFamily="2" charset="-122"/>
              </a:rPr>
              <a:t>4</a:t>
            </a:r>
            <a:r>
              <a:rPr lang="zh-CN" altLang="zh-CN" sz="2800" kern="0" dirty="0">
                <a:solidFill>
                  <a:srgbClr val="000000"/>
                </a:solidFill>
                <a:latin typeface="Times New Roman" panose="02020603050405020304" pitchFamily="18" charset="0"/>
                <a:cs typeface="宋体" panose="02010600030101010101" pitchFamily="2" charset="-122"/>
              </a:rPr>
              <a:t>、《汽车测试报告》</a:t>
            </a:r>
            <a:r>
              <a:rPr lang="en-US" altLang="zh-CN" sz="2800" kern="0" dirty="0">
                <a:solidFill>
                  <a:srgbClr val="000000"/>
                </a:solidFill>
                <a:latin typeface="Times New Roman" panose="02020603050405020304" pitchFamily="18" charset="0"/>
                <a:cs typeface="宋体" panose="02010600030101010101" pitchFamily="2" charset="-122"/>
              </a:rPr>
              <a:t>5</a:t>
            </a:r>
            <a:r>
              <a:rPr lang="zh-CN" altLang="zh-CN" sz="2800" kern="0" dirty="0">
                <a:solidFill>
                  <a:srgbClr val="000000"/>
                </a:solidFill>
                <a:latin typeface="Times New Roman" panose="02020603050405020304" pitchFamily="18" charset="0"/>
                <a:cs typeface="宋体" panose="02010600030101010101" pitchFamily="2" charset="-122"/>
              </a:rPr>
              <a:t>、《车王》</a:t>
            </a:r>
            <a:r>
              <a:rPr lang="en-US" altLang="zh-CN" sz="2800" kern="0" dirty="0">
                <a:solidFill>
                  <a:srgbClr val="000000"/>
                </a:solidFill>
                <a:latin typeface="Times New Roman" panose="02020603050405020304" pitchFamily="18" charset="0"/>
                <a:cs typeface="宋体" panose="02010600030101010101" pitchFamily="2" charset="-122"/>
              </a:rPr>
              <a:t>6</a:t>
            </a:r>
            <a:r>
              <a:rPr lang="zh-CN" altLang="zh-CN" sz="2800" kern="0" dirty="0">
                <a:solidFill>
                  <a:srgbClr val="000000"/>
                </a:solidFill>
                <a:latin typeface="Times New Roman" panose="02020603050405020304" pitchFamily="18" charset="0"/>
                <a:cs typeface="宋体" panose="02010600030101010101" pitchFamily="2" charset="-122"/>
              </a:rPr>
              <a:t>、《汽车与运动》</a:t>
            </a:r>
            <a:r>
              <a:rPr lang="en-US" altLang="zh-CN" sz="2800" kern="0" dirty="0">
                <a:solidFill>
                  <a:srgbClr val="000000"/>
                </a:solidFill>
                <a:latin typeface="Times New Roman" panose="02020603050405020304" pitchFamily="18" charset="0"/>
                <a:cs typeface="宋体" panose="02010600030101010101" pitchFamily="2" charset="-122"/>
              </a:rPr>
              <a:t>7</a:t>
            </a:r>
            <a:r>
              <a:rPr lang="zh-CN" altLang="zh-CN" sz="2800" kern="0" dirty="0">
                <a:solidFill>
                  <a:srgbClr val="000000"/>
                </a:solidFill>
                <a:latin typeface="Times New Roman" panose="02020603050405020304" pitchFamily="18" charset="0"/>
                <a:cs typeface="宋体" panose="02010600030101010101" pitchFamily="2" charset="-122"/>
              </a:rPr>
              <a:t>、《中国汽车画报》</a:t>
            </a:r>
            <a:r>
              <a:rPr lang="en-US" altLang="zh-CN" sz="2800" kern="0" dirty="0">
                <a:solidFill>
                  <a:srgbClr val="000000"/>
                </a:solidFill>
                <a:latin typeface="Times New Roman" panose="02020603050405020304" pitchFamily="18" charset="0"/>
                <a:cs typeface="宋体" panose="02010600030101010101" pitchFamily="2" charset="-122"/>
              </a:rPr>
              <a:t>8</a:t>
            </a:r>
            <a:r>
              <a:rPr lang="zh-CN" altLang="zh-CN" sz="2800" kern="0" dirty="0">
                <a:solidFill>
                  <a:srgbClr val="000000"/>
                </a:solidFill>
                <a:latin typeface="Times New Roman" panose="02020603050405020304" pitchFamily="18" charset="0"/>
                <a:cs typeface="宋体" panose="02010600030101010101" pitchFamily="2" charset="-122"/>
              </a:rPr>
              <a:t>、《汽车驾驶员》</a:t>
            </a:r>
            <a:r>
              <a:rPr lang="en-US" altLang="zh-CN" sz="2800" kern="0" dirty="0">
                <a:solidFill>
                  <a:srgbClr val="000000"/>
                </a:solidFill>
                <a:latin typeface="Times New Roman" panose="02020603050405020304" pitchFamily="18" charset="0"/>
                <a:cs typeface="宋体" panose="02010600030101010101" pitchFamily="2" charset="-122"/>
              </a:rPr>
              <a:t>9</a:t>
            </a:r>
            <a:r>
              <a:rPr lang="zh-CN" altLang="zh-CN" sz="2800" kern="0" dirty="0">
                <a:solidFill>
                  <a:srgbClr val="000000"/>
                </a:solidFill>
                <a:latin typeface="Times New Roman" panose="02020603050405020304" pitchFamily="18" charset="0"/>
                <a:cs typeface="宋体" panose="02010600030101010101" pitchFamily="2" charset="-122"/>
              </a:rPr>
              <a:t>、《座驾》</a:t>
            </a:r>
            <a:r>
              <a:rPr lang="en-US" altLang="zh-CN" sz="2800" kern="100" dirty="0">
                <a:solidFill>
                  <a:srgbClr val="000000"/>
                </a:solidFill>
                <a:latin typeface="Times New Roman" panose="02020603050405020304" pitchFamily="18" charset="0"/>
              </a:rPr>
              <a:t>10</a:t>
            </a:r>
            <a:r>
              <a:rPr lang="zh-CN" altLang="zh-CN" sz="2800" kern="100" dirty="0">
                <a:solidFill>
                  <a:srgbClr val="000000"/>
                </a:solidFill>
                <a:latin typeface="Times New Roman" panose="02020603050405020304" pitchFamily="18" charset="0"/>
              </a:rPr>
              <a:t>、《汽车导购》 </a:t>
            </a:r>
            <a:endParaRPr lang="zh-CN" altLang="zh-CN" sz="2800" kern="100" dirty="0">
              <a:latin typeface="Times New Roman" panose="02020603050405020304" pitchFamily="18" charset="0"/>
            </a:endParaRPr>
          </a:p>
        </p:txBody>
      </p:sp>
    </p:spTree>
    <p:extLst>
      <p:ext uri="{BB962C8B-B14F-4D97-AF65-F5344CB8AC3E}">
        <p14:creationId xmlns:p14="http://schemas.microsoft.com/office/powerpoint/2010/main" val="2527762641"/>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041681" y="65030"/>
            <a:ext cx="4171335" cy="584775"/>
          </a:xfrm>
          <a:prstGeom prst="rect">
            <a:avLst/>
          </a:prstGeom>
        </p:spPr>
        <p:txBody>
          <a:bodyPr wrap="none">
            <a:spAutoFit/>
          </a:bodyPr>
          <a:lstStyle/>
          <a:p>
            <a:pPr algn="ctr"/>
            <a:r>
              <a:rPr lang="zh-CN" altLang="en-US" sz="3200" b="1" dirty="0" smtClean="0"/>
              <a:t>任务四   博览汽车传媒</a:t>
            </a:r>
            <a:endParaRPr lang="zh-CN" altLang="en-US" sz="3200" dirty="0"/>
          </a:p>
        </p:txBody>
      </p:sp>
      <p:sp>
        <p:nvSpPr>
          <p:cNvPr id="6" name="矩形 5"/>
          <p:cNvSpPr/>
          <p:nvPr/>
        </p:nvSpPr>
        <p:spPr>
          <a:xfrm>
            <a:off x="395536" y="1124744"/>
            <a:ext cx="4407617" cy="537327"/>
          </a:xfrm>
          <a:prstGeom prst="rect">
            <a:avLst/>
          </a:prstGeom>
        </p:spPr>
        <p:txBody>
          <a:bodyPr wrap="none">
            <a:spAutoFit/>
          </a:bodyPr>
          <a:lstStyle/>
          <a:p>
            <a:pPr indent="270510" algn="just">
              <a:lnSpc>
                <a:spcPct val="113000"/>
              </a:lnSpc>
              <a:spcAft>
                <a:spcPts val="0"/>
              </a:spcAft>
            </a:pPr>
            <a:r>
              <a:rPr lang="zh-CN" altLang="zh-CN" sz="2800" kern="100" dirty="0">
                <a:latin typeface="Times New Roman" panose="02020603050405020304" pitchFamily="18" charset="0"/>
              </a:rPr>
              <a:t>三、汽车题材的电视节目</a:t>
            </a:r>
          </a:p>
        </p:txBody>
      </p:sp>
      <p:sp>
        <p:nvSpPr>
          <p:cNvPr id="7" name="矩形 6"/>
          <p:cNvSpPr/>
          <p:nvPr/>
        </p:nvSpPr>
        <p:spPr>
          <a:xfrm>
            <a:off x="611560" y="1844824"/>
            <a:ext cx="8280920" cy="1957524"/>
          </a:xfrm>
          <a:prstGeom prst="rect">
            <a:avLst/>
          </a:prstGeom>
        </p:spPr>
        <p:txBody>
          <a:bodyPr wrap="square">
            <a:spAutoFit/>
          </a:bodyPr>
          <a:lstStyle/>
          <a:p>
            <a:pPr>
              <a:lnSpc>
                <a:spcPct val="150000"/>
              </a:lnSpc>
            </a:pPr>
            <a:r>
              <a:rPr lang="en-US" altLang="zh-CN" sz="2800" kern="100" dirty="0" smtClean="0">
                <a:latin typeface="Times New Roman" panose="02020603050405020304" pitchFamily="18" charset="0"/>
                <a:cs typeface="Times New Roman" panose="02020603050405020304" pitchFamily="18" charset="0"/>
              </a:rPr>
              <a:t>       </a:t>
            </a:r>
            <a:r>
              <a:rPr lang="zh-CN" altLang="zh-CN" sz="2800" kern="100" dirty="0" smtClean="0">
                <a:latin typeface="Times New Roman" panose="02020603050405020304" pitchFamily="18" charset="0"/>
                <a:cs typeface="Times New Roman" panose="02020603050405020304" pitchFamily="18" charset="0"/>
              </a:rPr>
              <a:t>《</a:t>
            </a:r>
            <a:r>
              <a:rPr lang="en-US" altLang="zh-CN" sz="2800" kern="100" dirty="0">
                <a:latin typeface="Times New Roman" panose="02020603050405020304" pitchFamily="18" charset="0"/>
              </a:rPr>
              <a:t>Top Gear</a:t>
            </a:r>
            <a:r>
              <a:rPr lang="zh-CN" altLang="zh-CN" sz="2800" kern="100" dirty="0">
                <a:latin typeface="Times New Roman" panose="02020603050405020304" pitchFamily="18" charset="0"/>
                <a:cs typeface="Times New Roman" panose="02020603050405020304" pitchFamily="18" charset="0"/>
              </a:rPr>
              <a:t>》是英国</a:t>
            </a:r>
            <a:r>
              <a:rPr lang="en-US" altLang="zh-CN" sz="2800" kern="100" dirty="0">
                <a:latin typeface="Times New Roman" panose="02020603050405020304" pitchFamily="18" charset="0"/>
              </a:rPr>
              <a:t>BBC</a:t>
            </a:r>
            <a:r>
              <a:rPr lang="zh-CN" altLang="zh-CN" sz="2800" kern="100" dirty="0">
                <a:latin typeface="Times New Roman" panose="02020603050405020304" pitchFamily="18" charset="0"/>
                <a:cs typeface="Times New Roman" panose="02020603050405020304" pitchFamily="18" charset="0"/>
              </a:rPr>
              <a:t>（</a:t>
            </a:r>
            <a:r>
              <a:rPr lang="en-US" altLang="zh-CN" sz="2800" kern="100" dirty="0">
                <a:latin typeface="Times New Roman" panose="02020603050405020304" pitchFamily="18" charset="0"/>
              </a:rPr>
              <a:t>British Broadcasting Corporation-</a:t>
            </a:r>
            <a:r>
              <a:rPr lang="zh-CN" altLang="zh-CN" sz="2800" kern="100" dirty="0">
                <a:latin typeface="Times New Roman" panose="02020603050405020304" pitchFamily="18" charset="0"/>
                <a:cs typeface="Times New Roman" panose="02020603050405020304" pitchFamily="18" charset="0"/>
              </a:rPr>
              <a:t>英国广播公司）电视台出品的一档汽车节目。</a:t>
            </a:r>
            <a:endParaRPr lang="zh-CN" altLang="en-US" sz="2800" dirty="0"/>
          </a:p>
        </p:txBody>
      </p:sp>
      <p:sp>
        <p:nvSpPr>
          <p:cNvPr id="8" name="矩形 7"/>
          <p:cNvSpPr/>
          <p:nvPr/>
        </p:nvSpPr>
        <p:spPr>
          <a:xfrm>
            <a:off x="611560" y="3950180"/>
            <a:ext cx="7992888" cy="2677656"/>
          </a:xfrm>
          <a:prstGeom prst="rect">
            <a:avLst/>
          </a:prstGeom>
        </p:spPr>
        <p:txBody>
          <a:bodyPr wrap="square">
            <a:spAutoFit/>
          </a:bodyPr>
          <a:lstStyle/>
          <a:p>
            <a:pPr>
              <a:lnSpc>
                <a:spcPct val="150000"/>
              </a:lnSpc>
            </a:pPr>
            <a:r>
              <a:rPr lang="zh-CN" altLang="en-US" sz="2800" kern="100" dirty="0" smtClean="0">
                <a:latin typeface="Times New Roman" panose="02020603050405020304" pitchFamily="18" charset="0"/>
                <a:cs typeface="Times New Roman" panose="02020603050405020304" pitchFamily="18" charset="0"/>
              </a:rPr>
              <a:t>        中</a:t>
            </a:r>
            <a:r>
              <a:rPr lang="zh-CN" altLang="zh-CN" sz="2800" kern="100" dirty="0" smtClean="0">
                <a:latin typeface="Times New Roman" panose="02020603050405020304" pitchFamily="18" charset="0"/>
                <a:cs typeface="Times New Roman" panose="02020603050405020304" pitchFamily="18" charset="0"/>
              </a:rPr>
              <a:t>国</a:t>
            </a:r>
            <a:r>
              <a:rPr lang="zh-CN" altLang="zh-CN" sz="2800" kern="100" dirty="0">
                <a:latin typeface="Times New Roman" panose="02020603050405020304" pitchFamily="18" charset="0"/>
                <a:cs typeface="Times New Roman" panose="02020603050405020304" pitchFamily="18" charset="0"/>
              </a:rPr>
              <a:t>数字电视《车迷频道》是由国家广电总局批准，通过全国有线电视网络传输和播出的数字电视频道</a:t>
            </a:r>
            <a:r>
              <a:rPr lang="zh-CN" altLang="zh-CN" sz="2800" kern="100" dirty="0" smtClean="0">
                <a:latin typeface="Times New Roman" panose="02020603050405020304" pitchFamily="18" charset="0"/>
                <a:cs typeface="Times New Roman" panose="02020603050405020304" pitchFamily="18" charset="0"/>
              </a:rPr>
              <a:t>。</a:t>
            </a:r>
            <a:r>
              <a:rPr lang="zh-CN" altLang="zh-CN" sz="2800" dirty="0"/>
              <a:t>包含汽车文化、历史、运动、科技等方面</a:t>
            </a:r>
            <a:r>
              <a:rPr lang="zh-CN" altLang="zh-CN" sz="2800" dirty="0" smtClean="0"/>
              <a:t>内容</a:t>
            </a:r>
            <a:r>
              <a:rPr lang="zh-CN" altLang="en-US" sz="2800" dirty="0" smtClean="0"/>
              <a:t>。</a:t>
            </a:r>
            <a:endParaRPr lang="zh-CN" altLang="en-US" sz="2800" dirty="0"/>
          </a:p>
        </p:txBody>
      </p:sp>
    </p:spTree>
    <p:extLst>
      <p:ext uri="{BB962C8B-B14F-4D97-AF65-F5344CB8AC3E}">
        <p14:creationId xmlns:p14="http://schemas.microsoft.com/office/powerpoint/2010/main" val="2664603919"/>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041681" y="65030"/>
            <a:ext cx="4171335" cy="584775"/>
          </a:xfrm>
          <a:prstGeom prst="rect">
            <a:avLst/>
          </a:prstGeom>
        </p:spPr>
        <p:txBody>
          <a:bodyPr wrap="none">
            <a:spAutoFit/>
          </a:bodyPr>
          <a:lstStyle/>
          <a:p>
            <a:pPr algn="ctr"/>
            <a:r>
              <a:rPr lang="zh-CN" altLang="en-US" sz="3200" b="1" dirty="0" smtClean="0"/>
              <a:t>任务四   博览汽车传媒</a:t>
            </a:r>
            <a:endParaRPr lang="zh-CN" altLang="en-US" sz="3200" dirty="0"/>
          </a:p>
        </p:txBody>
      </p:sp>
      <p:sp>
        <p:nvSpPr>
          <p:cNvPr id="6" name="矩形 5"/>
          <p:cNvSpPr/>
          <p:nvPr/>
        </p:nvSpPr>
        <p:spPr>
          <a:xfrm>
            <a:off x="539552" y="1124744"/>
            <a:ext cx="8208912" cy="5189177"/>
          </a:xfrm>
          <a:prstGeom prst="rect">
            <a:avLst/>
          </a:prstGeom>
        </p:spPr>
        <p:txBody>
          <a:bodyPr wrap="square">
            <a:spAutoFit/>
          </a:bodyPr>
          <a:lstStyle/>
          <a:p>
            <a:pPr>
              <a:lnSpc>
                <a:spcPct val="150000"/>
              </a:lnSpc>
            </a:pPr>
            <a:r>
              <a:rPr lang="en-US" altLang="zh-CN" sz="2800" kern="100" dirty="0" smtClean="0">
                <a:latin typeface="Times New Roman" panose="02020603050405020304" pitchFamily="18" charset="0"/>
                <a:cs typeface="Times New Roman" panose="02020603050405020304" pitchFamily="18" charset="0"/>
              </a:rPr>
              <a:t>       </a:t>
            </a:r>
            <a:r>
              <a:rPr lang="zh-CN" altLang="zh-CN" sz="2800" kern="100" dirty="0" smtClean="0">
                <a:latin typeface="Times New Roman" panose="02020603050405020304" pitchFamily="18" charset="0"/>
                <a:cs typeface="Times New Roman" panose="02020603050405020304" pitchFamily="18" charset="0"/>
              </a:rPr>
              <a:t>中国</a:t>
            </a:r>
            <a:r>
              <a:rPr lang="zh-CN" altLang="zh-CN" sz="2800" kern="100" dirty="0">
                <a:latin typeface="Times New Roman" panose="02020603050405020304" pitchFamily="18" charset="0"/>
                <a:cs typeface="Times New Roman" panose="02020603050405020304" pitchFamily="18" charset="0"/>
              </a:rPr>
              <a:t>网络电视台汽车台（</a:t>
            </a:r>
            <a:r>
              <a:rPr lang="en-US" altLang="zh-CN" sz="2800" kern="100" dirty="0">
                <a:latin typeface="Times New Roman" panose="02020603050405020304" pitchFamily="18" charset="0"/>
              </a:rPr>
              <a:t>CNTV</a:t>
            </a:r>
            <a:r>
              <a:rPr lang="zh-CN" altLang="zh-CN" sz="2800" kern="100" dirty="0">
                <a:latin typeface="Times New Roman" panose="02020603050405020304" pitchFamily="18" charset="0"/>
                <a:cs typeface="Times New Roman" panose="02020603050405020304" pitchFamily="18" charset="0"/>
              </a:rPr>
              <a:t>）前身是央视网汽车频道，是中国网络电视台精心打造的以汽车视频为核心的互动传播平台，提供最新最全汽车视频资讯报道</a:t>
            </a:r>
            <a:r>
              <a:rPr lang="zh-CN" altLang="zh-CN" sz="2800" kern="100" dirty="0" smtClean="0">
                <a:latin typeface="Times New Roman" panose="02020603050405020304" pitchFamily="18" charset="0"/>
                <a:cs typeface="Times New Roman" panose="02020603050405020304" pitchFamily="18" charset="0"/>
              </a:rPr>
              <a:t>。</a:t>
            </a:r>
            <a:r>
              <a:rPr lang="zh-CN" altLang="zh-CN" sz="2800" dirty="0"/>
              <a:t>秉承精专的行业知识和独特的编辑理念，以独立、客观、迅速为第一报道原则，整合海量的资讯内容和强大的互动平台，致力于为中文读者打造一个真正意义上的权威、价值、口碑（关注后服务市场） 的汽车网络平台。</a:t>
            </a:r>
          </a:p>
        </p:txBody>
      </p:sp>
    </p:spTree>
    <p:extLst>
      <p:ext uri="{BB962C8B-B14F-4D97-AF65-F5344CB8AC3E}">
        <p14:creationId xmlns:p14="http://schemas.microsoft.com/office/powerpoint/2010/main" val="2170381475"/>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041681" y="65030"/>
            <a:ext cx="4171335" cy="584775"/>
          </a:xfrm>
          <a:prstGeom prst="rect">
            <a:avLst/>
          </a:prstGeom>
        </p:spPr>
        <p:txBody>
          <a:bodyPr wrap="none">
            <a:spAutoFit/>
          </a:bodyPr>
          <a:lstStyle/>
          <a:p>
            <a:pPr algn="ctr"/>
            <a:r>
              <a:rPr lang="zh-CN" altLang="en-US" sz="3200" b="1" dirty="0" smtClean="0"/>
              <a:t>任务四   博览汽车传媒</a:t>
            </a:r>
            <a:endParaRPr lang="zh-CN" altLang="en-US" sz="3200" dirty="0"/>
          </a:p>
        </p:txBody>
      </p:sp>
      <p:sp>
        <p:nvSpPr>
          <p:cNvPr id="6" name="矩形 5"/>
          <p:cNvSpPr/>
          <p:nvPr/>
        </p:nvSpPr>
        <p:spPr>
          <a:xfrm>
            <a:off x="376481" y="1052736"/>
            <a:ext cx="3330399" cy="537327"/>
          </a:xfrm>
          <a:prstGeom prst="rect">
            <a:avLst/>
          </a:prstGeom>
        </p:spPr>
        <p:txBody>
          <a:bodyPr wrap="none">
            <a:spAutoFit/>
          </a:bodyPr>
          <a:lstStyle/>
          <a:p>
            <a:pPr indent="270510" algn="just">
              <a:lnSpc>
                <a:spcPct val="113000"/>
              </a:lnSpc>
              <a:spcAft>
                <a:spcPts val="0"/>
              </a:spcAft>
            </a:pPr>
            <a:r>
              <a:rPr lang="zh-CN" altLang="zh-CN" sz="2800" kern="100" dirty="0">
                <a:latin typeface="Times New Roman" panose="02020603050405020304" pitchFamily="18" charset="0"/>
              </a:rPr>
              <a:t>四、汽车网络文化</a:t>
            </a:r>
          </a:p>
        </p:txBody>
      </p:sp>
      <p:sp>
        <p:nvSpPr>
          <p:cNvPr id="7" name="矩形 6"/>
          <p:cNvSpPr/>
          <p:nvPr/>
        </p:nvSpPr>
        <p:spPr>
          <a:xfrm>
            <a:off x="539552" y="1772816"/>
            <a:ext cx="8208912" cy="3250185"/>
          </a:xfrm>
          <a:prstGeom prst="rect">
            <a:avLst/>
          </a:prstGeom>
        </p:spPr>
        <p:txBody>
          <a:bodyPr wrap="square">
            <a:spAutoFit/>
          </a:bodyPr>
          <a:lstStyle/>
          <a:p>
            <a:pPr>
              <a:lnSpc>
                <a:spcPct val="150000"/>
              </a:lnSpc>
            </a:pPr>
            <a:r>
              <a:rPr lang="en-US" altLang="zh-CN" sz="2800" kern="100" dirty="0" smtClean="0">
                <a:cs typeface="Times New Roman" panose="02020603050405020304" pitchFamily="18" charset="0"/>
              </a:rPr>
              <a:t>       </a:t>
            </a:r>
            <a:r>
              <a:rPr lang="zh-CN" altLang="zh-CN" sz="2800" kern="100" dirty="0" smtClean="0">
                <a:cs typeface="Times New Roman" panose="02020603050405020304" pitchFamily="18" charset="0"/>
              </a:rPr>
              <a:t>各种</a:t>
            </a:r>
            <a:r>
              <a:rPr lang="zh-CN" altLang="zh-CN" sz="2800" kern="100" dirty="0">
                <a:cs typeface="Times New Roman" panose="02020603050405020304" pitchFamily="18" charset="0"/>
              </a:rPr>
              <a:t>汽车网站不仅提供了及时的车市信息，准确全面的价格动态，还有详尽的汽车产品介绍和测评，以及丰富的驾车常识、大量的维修技巧，更有精彩的可以互动的汽车论坛，众多车主网友可以在论坛里交流用车体会，分享用车经验等等。</a:t>
            </a:r>
            <a:endParaRPr lang="zh-CN" altLang="en-US" sz="2800" dirty="0"/>
          </a:p>
        </p:txBody>
      </p:sp>
      <p:sp>
        <p:nvSpPr>
          <p:cNvPr id="8" name="矩形 7"/>
          <p:cNvSpPr/>
          <p:nvPr/>
        </p:nvSpPr>
        <p:spPr>
          <a:xfrm>
            <a:off x="550884" y="5205754"/>
            <a:ext cx="8197579" cy="954107"/>
          </a:xfrm>
          <a:prstGeom prst="rect">
            <a:avLst/>
          </a:prstGeom>
        </p:spPr>
        <p:txBody>
          <a:bodyPr wrap="square">
            <a:spAutoFit/>
          </a:bodyPr>
          <a:lstStyle/>
          <a:p>
            <a:r>
              <a:rPr lang="en-US" altLang="zh-CN" sz="2800" kern="100" dirty="0" smtClean="0">
                <a:cs typeface="Times New Roman" panose="02020603050405020304" pitchFamily="18" charset="0"/>
              </a:rPr>
              <a:t>       </a:t>
            </a:r>
            <a:r>
              <a:rPr lang="zh-CN" altLang="zh-CN" sz="2800" kern="100" dirty="0" smtClean="0">
                <a:cs typeface="Times New Roman" panose="02020603050405020304" pitchFamily="18" charset="0"/>
              </a:rPr>
              <a:t>主要</a:t>
            </a:r>
            <a:r>
              <a:rPr lang="zh-CN" altLang="zh-CN" sz="2800" kern="100" dirty="0">
                <a:cs typeface="Times New Roman" panose="02020603050405020304" pitchFamily="18" charset="0"/>
              </a:rPr>
              <a:t>门户网站的汽车频道有搜狐</a:t>
            </a:r>
            <a:r>
              <a:rPr lang="zh-CN" altLang="zh-CN" sz="2800" kern="100" dirty="0" smtClean="0">
                <a:cs typeface="Times New Roman" panose="02020603050405020304" pitchFamily="18" charset="0"/>
              </a:rPr>
              <a:t>汽车、</a:t>
            </a:r>
            <a:r>
              <a:rPr lang="zh-CN" altLang="zh-CN" sz="2800" kern="100" dirty="0">
                <a:cs typeface="Times New Roman" panose="02020603050405020304" pitchFamily="18" charset="0"/>
              </a:rPr>
              <a:t>网易汽车、腾讯汽车、新浪汽车、雅虎汽车等，</a:t>
            </a:r>
            <a:endParaRPr lang="zh-CN" altLang="en-US" sz="2800" dirty="0"/>
          </a:p>
        </p:txBody>
      </p:sp>
    </p:spTree>
    <p:extLst>
      <p:ext uri="{BB962C8B-B14F-4D97-AF65-F5344CB8AC3E}">
        <p14:creationId xmlns:p14="http://schemas.microsoft.com/office/powerpoint/2010/main" val="3513658078"/>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041681" y="65030"/>
            <a:ext cx="4171335" cy="584775"/>
          </a:xfrm>
          <a:prstGeom prst="rect">
            <a:avLst/>
          </a:prstGeom>
        </p:spPr>
        <p:txBody>
          <a:bodyPr wrap="none">
            <a:spAutoFit/>
          </a:bodyPr>
          <a:lstStyle/>
          <a:p>
            <a:pPr algn="ctr"/>
            <a:r>
              <a:rPr lang="zh-CN" altLang="en-US" sz="3200" b="1" dirty="0" smtClean="0"/>
              <a:t>任务四   博览汽车传媒</a:t>
            </a:r>
            <a:endParaRPr lang="zh-CN" altLang="en-US" sz="3200"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341" y="764704"/>
            <a:ext cx="5327747" cy="373289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39952" y="2564904"/>
            <a:ext cx="4774964" cy="40261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4458785"/>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33551" y="65030"/>
            <a:ext cx="7467109" cy="584775"/>
          </a:xfrm>
          <a:prstGeom prst="rect">
            <a:avLst/>
          </a:prstGeom>
        </p:spPr>
        <p:txBody>
          <a:bodyPr wrap="none">
            <a:spAutoFit/>
          </a:bodyPr>
          <a:lstStyle/>
          <a:p>
            <a:pPr algn="ctr"/>
            <a:r>
              <a:rPr lang="zh-CN" altLang="en-US" sz="3200" b="1" dirty="0" smtClean="0"/>
              <a:t>任务五   了解其他汽车边缘（娱乐）文化</a:t>
            </a:r>
            <a:endParaRPr lang="zh-CN" altLang="en-US" sz="3200" dirty="0"/>
          </a:p>
        </p:txBody>
      </p:sp>
      <p:sp>
        <p:nvSpPr>
          <p:cNvPr id="6" name="矩形 5"/>
          <p:cNvSpPr/>
          <p:nvPr/>
        </p:nvSpPr>
        <p:spPr>
          <a:xfrm>
            <a:off x="539552" y="1052736"/>
            <a:ext cx="2339102" cy="523220"/>
          </a:xfrm>
          <a:prstGeom prst="rect">
            <a:avLst/>
          </a:prstGeom>
        </p:spPr>
        <p:txBody>
          <a:bodyPr wrap="none">
            <a:spAutoFit/>
          </a:bodyPr>
          <a:lstStyle/>
          <a:p>
            <a:r>
              <a:rPr lang="zh-CN" altLang="zh-CN" sz="2800" kern="100" dirty="0">
                <a:cs typeface="Times New Roman" panose="02020603050405020304" pitchFamily="18" charset="0"/>
              </a:rPr>
              <a:t>一、汽车影院</a:t>
            </a:r>
            <a:endParaRPr lang="zh-CN" altLang="en-US" sz="2800" dirty="0"/>
          </a:p>
        </p:txBody>
      </p:sp>
      <p:sp>
        <p:nvSpPr>
          <p:cNvPr id="7" name="矩形 6"/>
          <p:cNvSpPr/>
          <p:nvPr/>
        </p:nvSpPr>
        <p:spPr>
          <a:xfrm>
            <a:off x="833550" y="1844824"/>
            <a:ext cx="7842905" cy="3323987"/>
          </a:xfrm>
          <a:prstGeom prst="rect">
            <a:avLst/>
          </a:prstGeom>
        </p:spPr>
        <p:txBody>
          <a:bodyPr wrap="square">
            <a:spAutoFit/>
          </a:bodyPr>
          <a:lstStyle/>
          <a:p>
            <a:pPr>
              <a:lnSpc>
                <a:spcPct val="150000"/>
              </a:lnSpc>
            </a:pPr>
            <a:r>
              <a:rPr lang="en-US" altLang="zh-CN" sz="2800" dirty="0" smtClean="0">
                <a:cs typeface="宋体" panose="02010600030101010101" pitchFamily="2" charset="-122"/>
              </a:rPr>
              <a:t>         </a:t>
            </a:r>
            <a:r>
              <a:rPr lang="zh-CN" altLang="zh-CN" sz="2800" dirty="0" smtClean="0">
                <a:cs typeface="宋体" panose="02010600030101010101" pitchFamily="2" charset="-122"/>
              </a:rPr>
              <a:t>汽车影院是</a:t>
            </a:r>
            <a:r>
              <a:rPr lang="zh-CN" altLang="zh-CN" sz="2800" dirty="0">
                <a:cs typeface="宋体" panose="02010600030101010101" pitchFamily="2" charset="-122"/>
              </a:rPr>
              <a:t>指观众坐在各自的汽车里通过调频收听和观看露天电影，将停车场作为电影放映场地，使汽车内的观众在不同的位置都能看到清晰、逼真、稳定的图像，再将声音通过调频信号引入汽车内，观众就可以坐在车内观看电影了。</a:t>
            </a:r>
            <a:endParaRPr lang="zh-CN" altLang="en-US" sz="2800" dirty="0"/>
          </a:p>
        </p:txBody>
      </p:sp>
    </p:spTree>
    <p:extLst>
      <p:ext uri="{BB962C8B-B14F-4D97-AF65-F5344CB8AC3E}">
        <p14:creationId xmlns:p14="http://schemas.microsoft.com/office/powerpoint/2010/main" val="2244824474"/>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res10_attpic_brie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1167635"/>
            <a:ext cx="7592177" cy="4248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3707904" y="5416107"/>
            <a:ext cx="1415772" cy="461665"/>
          </a:xfrm>
          <a:prstGeom prst="rect">
            <a:avLst/>
          </a:prstGeom>
        </p:spPr>
        <p:txBody>
          <a:bodyPr wrap="none">
            <a:spAutoFit/>
          </a:bodyPr>
          <a:lstStyle/>
          <a:p>
            <a:r>
              <a:rPr lang="zh-CN" altLang="zh-CN" sz="2400" kern="100" dirty="0">
                <a:latin typeface="Times New Roman" panose="02020603050405020304" pitchFamily="18" charset="0"/>
                <a:cs typeface="Times New Roman" panose="02020603050405020304" pitchFamily="18" charset="0"/>
              </a:rPr>
              <a:t>汽车影院</a:t>
            </a:r>
            <a:endParaRPr lang="zh-CN" altLang="en-US" sz="2400" dirty="0"/>
          </a:p>
        </p:txBody>
      </p:sp>
      <p:sp>
        <p:nvSpPr>
          <p:cNvPr id="8" name="矩形 7"/>
          <p:cNvSpPr/>
          <p:nvPr/>
        </p:nvSpPr>
        <p:spPr>
          <a:xfrm>
            <a:off x="833551" y="65030"/>
            <a:ext cx="7467109" cy="584775"/>
          </a:xfrm>
          <a:prstGeom prst="rect">
            <a:avLst/>
          </a:prstGeom>
        </p:spPr>
        <p:txBody>
          <a:bodyPr wrap="none">
            <a:spAutoFit/>
          </a:bodyPr>
          <a:lstStyle/>
          <a:p>
            <a:pPr algn="ctr"/>
            <a:r>
              <a:rPr lang="zh-CN" altLang="en-US" sz="3200" b="1" dirty="0" smtClean="0"/>
              <a:t>任务五   了解其他汽车边缘（娱乐）文化</a:t>
            </a:r>
            <a:endParaRPr lang="zh-CN" altLang="en-US" sz="3200" dirty="0"/>
          </a:p>
        </p:txBody>
      </p:sp>
    </p:spTree>
    <p:extLst>
      <p:ext uri="{BB962C8B-B14F-4D97-AF65-F5344CB8AC3E}">
        <p14:creationId xmlns:p14="http://schemas.microsoft.com/office/powerpoint/2010/main" val="1550874993"/>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93726" y="107382"/>
            <a:ext cx="7855035" cy="584775"/>
          </a:xfrm>
          <a:prstGeom prst="rect">
            <a:avLst/>
          </a:prstGeom>
        </p:spPr>
        <p:txBody>
          <a:bodyPr wrap="none">
            <a:spAutoFit/>
          </a:bodyPr>
          <a:lstStyle/>
          <a:p>
            <a:r>
              <a:rPr lang="zh-CN" altLang="en-US" sz="3200" b="1" dirty="0"/>
              <a:t>任务</a:t>
            </a:r>
            <a:r>
              <a:rPr lang="zh-CN" altLang="en-US" sz="3200" b="1" dirty="0" smtClean="0"/>
              <a:t>一   </a:t>
            </a:r>
            <a:r>
              <a:rPr lang="zh-CN" altLang="en-US" sz="3200" dirty="0" smtClean="0"/>
              <a:t>了解</a:t>
            </a:r>
            <a:r>
              <a:rPr lang="zh-CN" altLang="en-US" sz="3200" dirty="0"/>
              <a:t>汽车有关的影视、游戏等作品</a:t>
            </a:r>
          </a:p>
        </p:txBody>
      </p:sp>
      <p:sp>
        <p:nvSpPr>
          <p:cNvPr id="6" name="矩形 5"/>
          <p:cNvSpPr/>
          <p:nvPr/>
        </p:nvSpPr>
        <p:spPr>
          <a:xfrm>
            <a:off x="0" y="1124744"/>
            <a:ext cx="4766690" cy="537327"/>
          </a:xfrm>
          <a:prstGeom prst="rect">
            <a:avLst/>
          </a:prstGeom>
        </p:spPr>
        <p:txBody>
          <a:bodyPr wrap="none">
            <a:spAutoFit/>
          </a:bodyPr>
          <a:lstStyle/>
          <a:p>
            <a:pPr indent="270510" algn="just">
              <a:lnSpc>
                <a:spcPct val="113000"/>
              </a:lnSpc>
              <a:spcAft>
                <a:spcPts val="0"/>
              </a:spcAft>
            </a:pPr>
            <a:r>
              <a:rPr lang="zh-CN" altLang="zh-CN" sz="2800" kern="100" dirty="0">
                <a:latin typeface="Times New Roman" panose="02020603050405020304" pitchFamily="18" charset="0"/>
              </a:rPr>
              <a:t>（三）赛车题材的影视作品</a:t>
            </a:r>
          </a:p>
        </p:txBody>
      </p:sp>
      <p:sp>
        <p:nvSpPr>
          <p:cNvPr id="7" name="矩形 6"/>
          <p:cNvSpPr/>
          <p:nvPr/>
        </p:nvSpPr>
        <p:spPr>
          <a:xfrm>
            <a:off x="899592" y="2110041"/>
            <a:ext cx="4572000" cy="3970318"/>
          </a:xfrm>
          <a:prstGeom prst="rect">
            <a:avLst/>
          </a:prstGeom>
        </p:spPr>
        <p:txBody>
          <a:bodyPr>
            <a:spAutoFit/>
          </a:bodyPr>
          <a:lstStyle/>
          <a:p>
            <a:r>
              <a:rPr lang="zh-CN" altLang="zh-CN" sz="2800" kern="100" dirty="0" smtClean="0">
                <a:latin typeface="Times New Roman" panose="02020603050405020304" pitchFamily="18" charset="0"/>
                <a:cs typeface="Times New Roman" panose="02020603050405020304" pitchFamily="18" charset="0"/>
              </a:rPr>
              <a:t>《速度与激情》</a:t>
            </a:r>
            <a:endParaRPr lang="en-US" altLang="zh-CN" sz="2800" kern="100" dirty="0" smtClean="0">
              <a:latin typeface="Times New Roman" panose="02020603050405020304" pitchFamily="18" charset="0"/>
              <a:cs typeface="Times New Roman" panose="02020603050405020304" pitchFamily="18" charset="0"/>
            </a:endParaRPr>
          </a:p>
          <a:p>
            <a:endParaRPr lang="en-US" altLang="zh-CN" sz="2800" kern="100" dirty="0" smtClean="0">
              <a:latin typeface="Times New Roman" panose="02020603050405020304" pitchFamily="18" charset="0"/>
              <a:cs typeface="Times New Roman" panose="02020603050405020304" pitchFamily="18" charset="0"/>
            </a:endParaRPr>
          </a:p>
          <a:p>
            <a:r>
              <a:rPr lang="zh-CN" altLang="zh-CN" sz="2800" dirty="0" smtClean="0"/>
              <a:t>《</a:t>
            </a:r>
            <a:r>
              <a:rPr lang="zh-CN" altLang="zh-CN" sz="2800" dirty="0"/>
              <a:t>头文字</a:t>
            </a:r>
            <a:r>
              <a:rPr lang="en-US" altLang="zh-CN" sz="2800" dirty="0"/>
              <a:t>D</a:t>
            </a:r>
            <a:r>
              <a:rPr lang="zh-CN" altLang="zh-CN" sz="2800" dirty="0" smtClean="0"/>
              <a:t>》</a:t>
            </a:r>
            <a:endParaRPr lang="en-US" altLang="zh-CN" sz="2800" dirty="0" smtClean="0"/>
          </a:p>
          <a:p>
            <a:r>
              <a:rPr lang="zh-CN" altLang="zh-CN" sz="2800" dirty="0" smtClean="0"/>
              <a:t> </a:t>
            </a:r>
            <a:endParaRPr lang="en-US" altLang="zh-CN" sz="2800" dirty="0" smtClean="0"/>
          </a:p>
          <a:p>
            <a:r>
              <a:rPr lang="zh-CN" altLang="zh-CN" sz="2800" dirty="0" smtClean="0"/>
              <a:t>《疯狂金龟车》</a:t>
            </a:r>
            <a:endParaRPr lang="en-US" altLang="zh-CN" sz="2800" dirty="0" smtClean="0"/>
          </a:p>
          <a:p>
            <a:endParaRPr lang="en-US" altLang="zh-CN" sz="2800" dirty="0"/>
          </a:p>
          <a:p>
            <a:r>
              <a:rPr lang="en-US" altLang="zh-CN" sz="2800" dirty="0" smtClean="0"/>
              <a:t>   ……</a:t>
            </a:r>
          </a:p>
          <a:p>
            <a:endParaRPr lang="en-US" altLang="zh-CN" sz="2800" dirty="0" smtClean="0"/>
          </a:p>
          <a:p>
            <a:endParaRPr lang="zh-CN" altLang="en-US" sz="2800" dirty="0"/>
          </a:p>
        </p:txBody>
      </p:sp>
      <p:pic>
        <p:nvPicPr>
          <p:cNvPr id="8" name="图片 7"/>
          <p:cNvPicPr>
            <a:picLocks noChangeAspect="1"/>
          </p:cNvPicPr>
          <p:nvPr/>
        </p:nvPicPr>
        <p:blipFill>
          <a:blip r:embed="rId2"/>
          <a:stretch>
            <a:fillRect/>
          </a:stretch>
        </p:blipFill>
        <p:spPr>
          <a:xfrm>
            <a:off x="4521243" y="1844824"/>
            <a:ext cx="3701211" cy="4032448"/>
          </a:xfrm>
          <a:prstGeom prst="rect">
            <a:avLst/>
          </a:prstGeom>
        </p:spPr>
      </p:pic>
    </p:spTree>
    <p:extLst>
      <p:ext uri="{BB962C8B-B14F-4D97-AF65-F5344CB8AC3E}">
        <p14:creationId xmlns:p14="http://schemas.microsoft.com/office/powerpoint/2010/main" val="3145415905"/>
      </p:ext>
    </p:extLst>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79512" y="908720"/>
            <a:ext cx="2610971" cy="537327"/>
          </a:xfrm>
          <a:prstGeom prst="rect">
            <a:avLst/>
          </a:prstGeom>
        </p:spPr>
        <p:txBody>
          <a:bodyPr wrap="none">
            <a:spAutoFit/>
          </a:bodyPr>
          <a:lstStyle/>
          <a:p>
            <a:pPr indent="269240" algn="just">
              <a:lnSpc>
                <a:spcPct val="113000"/>
              </a:lnSpc>
              <a:spcAft>
                <a:spcPts val="0"/>
              </a:spcAft>
            </a:pPr>
            <a:r>
              <a:rPr lang="zh-CN" altLang="zh-CN" sz="2800" kern="100" dirty="0">
                <a:latin typeface="Times New Roman" panose="02020603050405020304" pitchFamily="18" charset="0"/>
              </a:rPr>
              <a:t>二、汽车邮票</a:t>
            </a:r>
          </a:p>
        </p:txBody>
      </p:sp>
      <p:sp>
        <p:nvSpPr>
          <p:cNvPr id="7" name="矩形 6"/>
          <p:cNvSpPr/>
          <p:nvPr/>
        </p:nvSpPr>
        <p:spPr>
          <a:xfrm>
            <a:off x="467544" y="1451059"/>
            <a:ext cx="8387997" cy="1384995"/>
          </a:xfrm>
          <a:prstGeom prst="rect">
            <a:avLst/>
          </a:prstGeom>
        </p:spPr>
        <p:txBody>
          <a:bodyPr wrap="square">
            <a:spAutoFit/>
          </a:bodyPr>
          <a:lstStyle/>
          <a:p>
            <a:r>
              <a:rPr lang="en-US" altLang="zh-CN" sz="2800" dirty="0" smtClean="0"/>
              <a:t>       1901</a:t>
            </a:r>
            <a:r>
              <a:rPr lang="zh-CN" altLang="zh-CN" sz="2800" dirty="0"/>
              <a:t>年</a:t>
            </a:r>
            <a:r>
              <a:rPr lang="en-US" altLang="zh-CN" sz="2800" dirty="0"/>
              <a:t>5</a:t>
            </a:r>
            <a:r>
              <a:rPr lang="zh-CN" altLang="zh-CN" sz="2800" dirty="0"/>
              <a:t>月</a:t>
            </a:r>
            <a:r>
              <a:rPr lang="en-US" altLang="zh-CN" sz="2800" dirty="0"/>
              <a:t>1</a:t>
            </a:r>
            <a:r>
              <a:rPr lang="zh-CN" altLang="zh-CN" sz="2800" dirty="0"/>
              <a:t>日，美国为纪念“新二十世纪泛美博览会”的召开发行了一套名为《电动汽车》的邮票</a:t>
            </a:r>
            <a:r>
              <a:rPr lang="zh-CN" altLang="zh-CN" sz="2800" dirty="0" smtClean="0"/>
              <a:t>，这</a:t>
            </a:r>
            <a:r>
              <a:rPr lang="zh-CN" altLang="zh-CN" sz="2800" dirty="0"/>
              <a:t>套邮票的发行揭开了汽车驶入方寸之地的序幕。</a:t>
            </a:r>
            <a:endParaRPr lang="zh-CN" altLang="en-US" sz="2800" dirty="0"/>
          </a:p>
        </p:txBody>
      </p:sp>
      <p:pic>
        <p:nvPicPr>
          <p:cNvPr id="6146" name="图片 1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41681" y="2852936"/>
            <a:ext cx="4998890" cy="3744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p:nvSpPr>
        <p:spPr>
          <a:xfrm>
            <a:off x="833551" y="65030"/>
            <a:ext cx="7467109" cy="584775"/>
          </a:xfrm>
          <a:prstGeom prst="rect">
            <a:avLst/>
          </a:prstGeom>
        </p:spPr>
        <p:txBody>
          <a:bodyPr wrap="none">
            <a:spAutoFit/>
          </a:bodyPr>
          <a:lstStyle/>
          <a:p>
            <a:pPr algn="ctr"/>
            <a:r>
              <a:rPr lang="zh-CN" altLang="en-US" sz="3200" b="1" dirty="0" smtClean="0"/>
              <a:t>任务五   了解其他汽车边缘（娱乐）文化</a:t>
            </a:r>
            <a:endParaRPr lang="zh-CN" altLang="en-US" sz="3200" dirty="0"/>
          </a:p>
        </p:txBody>
      </p:sp>
    </p:spTree>
    <p:extLst>
      <p:ext uri="{BB962C8B-B14F-4D97-AF65-F5344CB8AC3E}">
        <p14:creationId xmlns:p14="http://schemas.microsoft.com/office/powerpoint/2010/main" val="1139970858"/>
      </p:ext>
    </p:extLst>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41681" y="2420888"/>
            <a:ext cx="5554655" cy="4130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611560" y="820828"/>
            <a:ext cx="8280920" cy="1815882"/>
          </a:xfrm>
          <a:prstGeom prst="rect">
            <a:avLst/>
          </a:prstGeom>
        </p:spPr>
        <p:txBody>
          <a:bodyPr wrap="square">
            <a:spAutoFit/>
          </a:bodyPr>
          <a:lstStyle/>
          <a:p>
            <a:r>
              <a:rPr lang="en-US" altLang="zh-CN" kern="100" dirty="0" smtClean="0">
                <a:cs typeface="Times New Roman" panose="02020603050405020304" pitchFamily="18" charset="0"/>
              </a:rPr>
              <a:t>           </a:t>
            </a:r>
            <a:r>
              <a:rPr lang="zh-CN" altLang="zh-CN" sz="2800" kern="100" dirty="0" smtClean="0">
                <a:cs typeface="Times New Roman" panose="02020603050405020304" pitchFamily="18" charset="0"/>
              </a:rPr>
              <a:t>中国</a:t>
            </a:r>
            <a:r>
              <a:rPr lang="zh-CN" altLang="zh-CN" sz="2800" kern="100" dirty="0">
                <a:cs typeface="Times New Roman" panose="02020603050405020304" pitchFamily="18" charset="0"/>
              </a:rPr>
              <a:t>第一枚出现有汽车画面的邮票，是</a:t>
            </a:r>
            <a:r>
              <a:rPr lang="en-US" altLang="zh-CN" sz="2800" kern="100" dirty="0">
                <a:cs typeface="Times New Roman" panose="02020603050405020304" pitchFamily="18" charset="0"/>
              </a:rPr>
              <a:t>1936</a:t>
            </a:r>
            <a:r>
              <a:rPr lang="zh-CN" altLang="zh-CN" sz="2800" kern="100" dirty="0">
                <a:cs typeface="Times New Roman" panose="02020603050405020304" pitchFamily="18" charset="0"/>
              </a:rPr>
              <a:t>年为纪念中国邮政创办</a:t>
            </a:r>
            <a:r>
              <a:rPr lang="en-US" altLang="zh-CN" sz="2800" kern="100" dirty="0">
                <a:cs typeface="Times New Roman" panose="02020603050405020304" pitchFamily="18" charset="0"/>
              </a:rPr>
              <a:t>40</a:t>
            </a:r>
            <a:r>
              <a:rPr lang="zh-CN" altLang="zh-CN" sz="2800" kern="100" dirty="0">
                <a:cs typeface="Times New Roman" panose="02020603050405020304" pitchFamily="18" charset="0"/>
              </a:rPr>
              <a:t>周年而发行的纪念邮票的第二枚。该枚邮票图案的前景中有两辆用于邮政运输的</a:t>
            </a:r>
            <a:r>
              <a:rPr lang="zh-CN" altLang="zh-CN" sz="2800" kern="100" dirty="0" smtClean="0">
                <a:cs typeface="Times New Roman" panose="02020603050405020304" pitchFamily="18" charset="0"/>
              </a:rPr>
              <a:t>汽车</a:t>
            </a:r>
            <a:r>
              <a:rPr lang="zh-CN" altLang="en-US" sz="2800" kern="100" dirty="0" smtClean="0">
                <a:cs typeface="Times New Roman" panose="02020603050405020304" pitchFamily="18" charset="0"/>
              </a:rPr>
              <a:t>。</a:t>
            </a:r>
            <a:endParaRPr lang="zh-CN" altLang="en-US" sz="2800" dirty="0"/>
          </a:p>
        </p:txBody>
      </p:sp>
      <p:sp>
        <p:nvSpPr>
          <p:cNvPr id="8" name="矩形 7"/>
          <p:cNvSpPr/>
          <p:nvPr/>
        </p:nvSpPr>
        <p:spPr>
          <a:xfrm>
            <a:off x="833551" y="65030"/>
            <a:ext cx="7467109" cy="584775"/>
          </a:xfrm>
          <a:prstGeom prst="rect">
            <a:avLst/>
          </a:prstGeom>
        </p:spPr>
        <p:txBody>
          <a:bodyPr wrap="none">
            <a:spAutoFit/>
          </a:bodyPr>
          <a:lstStyle/>
          <a:p>
            <a:pPr algn="ctr"/>
            <a:r>
              <a:rPr lang="zh-CN" altLang="en-US" sz="3200" b="1" dirty="0" smtClean="0"/>
              <a:t>任务五   了解其他汽车边缘（娱乐）文化</a:t>
            </a:r>
            <a:endParaRPr lang="zh-CN" altLang="en-US" sz="3200" dirty="0"/>
          </a:p>
        </p:txBody>
      </p:sp>
    </p:spTree>
    <p:extLst>
      <p:ext uri="{BB962C8B-B14F-4D97-AF65-F5344CB8AC3E}">
        <p14:creationId xmlns:p14="http://schemas.microsoft.com/office/powerpoint/2010/main" val="1355936427"/>
      </p:ext>
    </p:extLst>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23528" y="836712"/>
            <a:ext cx="8424936" cy="2603854"/>
          </a:xfrm>
          <a:prstGeom prst="rect">
            <a:avLst/>
          </a:prstGeom>
        </p:spPr>
        <p:txBody>
          <a:bodyPr wrap="square">
            <a:spAutoFit/>
          </a:bodyPr>
          <a:lstStyle/>
          <a:p>
            <a:pPr>
              <a:lnSpc>
                <a:spcPct val="150000"/>
              </a:lnSpc>
            </a:pPr>
            <a:r>
              <a:rPr lang="en-US" altLang="zh-CN" sz="2800" kern="100" dirty="0" smtClean="0">
                <a:cs typeface="Times New Roman" panose="02020603050405020304" pitchFamily="18" charset="0"/>
              </a:rPr>
              <a:t>       </a:t>
            </a:r>
            <a:r>
              <a:rPr lang="zh-CN" altLang="zh-CN" sz="2800" kern="100" dirty="0" smtClean="0">
                <a:cs typeface="Times New Roman" panose="02020603050405020304" pitchFamily="18" charset="0"/>
              </a:rPr>
              <a:t>新中国</a:t>
            </a:r>
            <a:r>
              <a:rPr lang="zh-CN" altLang="zh-CN" sz="2800" kern="100" dirty="0">
                <a:cs typeface="Times New Roman" panose="02020603050405020304" pitchFamily="18" charset="0"/>
              </a:rPr>
              <a:t>邮票上第一次出现汽车图案，是</a:t>
            </a:r>
            <a:r>
              <a:rPr lang="en-US" altLang="zh-CN" sz="2800" kern="100" dirty="0">
                <a:cs typeface="Times New Roman" panose="02020603050405020304" pitchFamily="18" charset="0"/>
              </a:rPr>
              <a:t>1957</a:t>
            </a:r>
            <a:r>
              <a:rPr lang="zh-CN" altLang="zh-CN" sz="2800" kern="100" dirty="0">
                <a:cs typeface="Times New Roman" panose="02020603050405020304" pitchFamily="18" charset="0"/>
              </a:rPr>
              <a:t>年</a:t>
            </a:r>
            <a:r>
              <a:rPr lang="en-US" altLang="zh-CN" sz="2800" kern="100" dirty="0">
                <a:cs typeface="Times New Roman" panose="02020603050405020304" pitchFamily="18" charset="0"/>
              </a:rPr>
              <a:t>5</a:t>
            </a:r>
            <a:r>
              <a:rPr lang="zh-CN" altLang="zh-CN" sz="2800" kern="100" dirty="0">
                <a:cs typeface="Times New Roman" panose="02020603050405020304" pitchFamily="18" charset="0"/>
              </a:rPr>
              <a:t>月</a:t>
            </a:r>
            <a:r>
              <a:rPr lang="en-US" altLang="zh-CN" sz="2800" kern="100" dirty="0">
                <a:cs typeface="Times New Roman" panose="02020603050405020304" pitchFamily="18" charset="0"/>
              </a:rPr>
              <a:t>1</a:t>
            </a:r>
            <a:r>
              <a:rPr lang="zh-CN" altLang="zh-CN" sz="2800" kern="100" dirty="0">
                <a:cs typeface="Times New Roman" panose="02020603050405020304" pitchFamily="18" charset="0"/>
              </a:rPr>
              <a:t>日发行的《我国自制汽车出厂纪念》纪念邮票，一套两枚，其一为长春第一汽车制造厂的厂房外景，其二为该厂汽车总装配车间</a:t>
            </a:r>
            <a:r>
              <a:rPr lang="zh-CN" altLang="zh-CN" sz="2800" kern="100" dirty="0" smtClean="0">
                <a:cs typeface="Times New Roman" panose="02020603050405020304" pitchFamily="18" charset="0"/>
              </a:rPr>
              <a:t>景象</a:t>
            </a:r>
            <a:r>
              <a:rPr lang="zh-CN" altLang="en-US" sz="2800" kern="100" dirty="0" smtClean="0">
                <a:cs typeface="Times New Roman" panose="02020603050405020304" pitchFamily="18" charset="0"/>
              </a:rPr>
              <a:t>。</a:t>
            </a:r>
            <a:endParaRPr lang="zh-CN" altLang="en-US" sz="2800" dirty="0"/>
          </a:p>
        </p:txBody>
      </p:sp>
      <p:pic>
        <p:nvPicPr>
          <p:cNvPr id="8" name="图片 7"/>
          <p:cNvPicPr>
            <a:picLocks noChangeAspect="1"/>
          </p:cNvPicPr>
          <p:nvPr/>
        </p:nvPicPr>
        <p:blipFill>
          <a:blip r:embed="rId2"/>
          <a:stretch>
            <a:fillRect/>
          </a:stretch>
        </p:blipFill>
        <p:spPr>
          <a:xfrm>
            <a:off x="773621" y="4005064"/>
            <a:ext cx="8331835" cy="2088232"/>
          </a:xfrm>
          <a:prstGeom prst="rect">
            <a:avLst/>
          </a:prstGeom>
        </p:spPr>
      </p:pic>
      <p:sp>
        <p:nvSpPr>
          <p:cNvPr id="9" name="矩形 8"/>
          <p:cNvSpPr/>
          <p:nvPr/>
        </p:nvSpPr>
        <p:spPr>
          <a:xfrm>
            <a:off x="833551" y="65030"/>
            <a:ext cx="7467109" cy="584775"/>
          </a:xfrm>
          <a:prstGeom prst="rect">
            <a:avLst/>
          </a:prstGeom>
        </p:spPr>
        <p:txBody>
          <a:bodyPr wrap="none">
            <a:spAutoFit/>
          </a:bodyPr>
          <a:lstStyle/>
          <a:p>
            <a:pPr algn="ctr"/>
            <a:r>
              <a:rPr lang="zh-CN" altLang="en-US" sz="3200" b="1" dirty="0" smtClean="0"/>
              <a:t>任务五   了解其他汽车边缘（娱乐）文化</a:t>
            </a:r>
            <a:endParaRPr lang="zh-CN" altLang="en-US" sz="3200" dirty="0"/>
          </a:p>
        </p:txBody>
      </p:sp>
    </p:spTree>
    <p:extLst>
      <p:ext uri="{BB962C8B-B14F-4D97-AF65-F5344CB8AC3E}">
        <p14:creationId xmlns:p14="http://schemas.microsoft.com/office/powerpoint/2010/main" val="3195672903"/>
      </p:ext>
    </p:extLst>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33551" y="65030"/>
            <a:ext cx="7467109" cy="584775"/>
          </a:xfrm>
          <a:prstGeom prst="rect">
            <a:avLst/>
          </a:prstGeom>
        </p:spPr>
        <p:txBody>
          <a:bodyPr wrap="none">
            <a:spAutoFit/>
          </a:bodyPr>
          <a:lstStyle/>
          <a:p>
            <a:pPr algn="ctr"/>
            <a:r>
              <a:rPr lang="zh-CN" altLang="en-US" sz="3200" b="1" dirty="0" smtClean="0"/>
              <a:t>任务五   了解其他汽车边缘（娱乐）文化</a:t>
            </a:r>
            <a:endParaRPr lang="zh-CN" altLang="en-US" sz="3200" dirty="0"/>
          </a:p>
        </p:txBody>
      </p:sp>
      <p:sp>
        <p:nvSpPr>
          <p:cNvPr id="6" name="矩形 5"/>
          <p:cNvSpPr/>
          <p:nvPr/>
        </p:nvSpPr>
        <p:spPr>
          <a:xfrm>
            <a:off x="395536" y="908720"/>
            <a:ext cx="8496944" cy="2119106"/>
          </a:xfrm>
          <a:prstGeom prst="rect">
            <a:avLst/>
          </a:prstGeom>
        </p:spPr>
        <p:txBody>
          <a:bodyPr wrap="square">
            <a:spAutoFit/>
          </a:bodyPr>
          <a:lstStyle/>
          <a:p>
            <a:pPr>
              <a:lnSpc>
                <a:spcPct val="120000"/>
              </a:lnSpc>
            </a:pPr>
            <a:r>
              <a:rPr lang="en-US" altLang="zh-CN" sz="2800" kern="100" dirty="0" smtClean="0">
                <a:cs typeface="Times New Roman" panose="02020603050405020304" pitchFamily="18" charset="0"/>
              </a:rPr>
              <a:t>        </a:t>
            </a:r>
            <a:r>
              <a:rPr lang="zh-CN" altLang="zh-CN" sz="2800" kern="100" dirty="0" smtClean="0">
                <a:cs typeface="Times New Roman" panose="02020603050405020304" pitchFamily="18" charset="0"/>
              </a:rPr>
              <a:t>在</a:t>
            </a:r>
            <a:r>
              <a:rPr lang="zh-CN" altLang="zh-CN" sz="2800" kern="100" dirty="0">
                <a:cs typeface="Times New Roman" panose="02020603050405020304" pitchFamily="18" charset="0"/>
              </a:rPr>
              <a:t>新中国的汽车邮票中，</a:t>
            </a:r>
            <a:r>
              <a:rPr lang="en-US" altLang="zh-CN" sz="2800" kern="100" dirty="0">
                <a:cs typeface="Times New Roman" panose="02020603050405020304" pitchFamily="18" charset="0"/>
              </a:rPr>
              <a:t>1996</a:t>
            </a:r>
            <a:r>
              <a:rPr lang="zh-CN" altLang="zh-CN" sz="2800" kern="100" dirty="0">
                <a:cs typeface="Times New Roman" panose="02020603050405020304" pitchFamily="18" charset="0"/>
              </a:rPr>
              <a:t>年</a:t>
            </a:r>
            <a:r>
              <a:rPr lang="en-US" altLang="zh-CN" sz="2800" kern="100" dirty="0">
                <a:cs typeface="Times New Roman" panose="02020603050405020304" pitchFamily="18" charset="0"/>
              </a:rPr>
              <a:t>7</a:t>
            </a:r>
            <a:r>
              <a:rPr lang="zh-CN" altLang="zh-CN" sz="2800" kern="100" dirty="0">
                <a:cs typeface="Times New Roman" panose="02020603050405020304" pitchFamily="18" charset="0"/>
              </a:rPr>
              <a:t>月</a:t>
            </a:r>
            <a:r>
              <a:rPr lang="en-US" altLang="zh-CN" sz="2800" kern="100" dirty="0">
                <a:cs typeface="Times New Roman" panose="02020603050405020304" pitchFamily="18" charset="0"/>
              </a:rPr>
              <a:t>15</a:t>
            </a:r>
            <a:r>
              <a:rPr lang="zh-CN" altLang="zh-CN" sz="2800" kern="100" dirty="0">
                <a:cs typeface="Times New Roman" panose="02020603050405020304" pitchFamily="18" charset="0"/>
              </a:rPr>
              <a:t>日发行的《中国汽车》特种邮票，展示出了我国“红旗桥车”、“东风中型载货汽车”、“解放轻型载货汽车”和“北京轻型越野汽车”等四种国产汽车的</a:t>
            </a:r>
            <a:r>
              <a:rPr lang="zh-CN" altLang="zh-CN" sz="2800" kern="100" dirty="0" smtClean="0">
                <a:cs typeface="Times New Roman" panose="02020603050405020304" pitchFamily="18" charset="0"/>
              </a:rPr>
              <a:t>英姿</a:t>
            </a:r>
            <a:r>
              <a:rPr lang="zh-CN" altLang="en-US" sz="2800" kern="100" dirty="0" smtClean="0">
                <a:cs typeface="Times New Roman" panose="02020603050405020304" pitchFamily="18" charset="0"/>
              </a:rPr>
              <a:t>。</a:t>
            </a:r>
            <a:endParaRPr lang="zh-CN" altLang="en-US" sz="2800" dirty="0"/>
          </a:p>
        </p:txBody>
      </p:sp>
      <p:pic>
        <p:nvPicPr>
          <p:cNvPr id="8194" name="图片 8" descr="点击查看源网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3027826"/>
            <a:ext cx="5554531" cy="3569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37229291"/>
      </p:ext>
    </p:extLst>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33551" y="65030"/>
            <a:ext cx="7467109" cy="584775"/>
          </a:xfrm>
          <a:prstGeom prst="rect">
            <a:avLst/>
          </a:prstGeom>
        </p:spPr>
        <p:txBody>
          <a:bodyPr wrap="none">
            <a:spAutoFit/>
          </a:bodyPr>
          <a:lstStyle/>
          <a:p>
            <a:pPr algn="ctr"/>
            <a:r>
              <a:rPr lang="zh-CN" altLang="en-US" sz="3200" b="1" dirty="0" smtClean="0"/>
              <a:t>任务五   了解其他汽车边缘（娱乐）文化</a:t>
            </a:r>
            <a:endParaRPr lang="zh-CN" altLang="en-US" sz="3200" dirty="0"/>
          </a:p>
        </p:txBody>
      </p:sp>
      <p:sp>
        <p:nvSpPr>
          <p:cNvPr id="6" name="矩形 5"/>
          <p:cNvSpPr/>
          <p:nvPr/>
        </p:nvSpPr>
        <p:spPr>
          <a:xfrm>
            <a:off x="467544" y="1052736"/>
            <a:ext cx="2612254" cy="537327"/>
          </a:xfrm>
          <a:prstGeom prst="rect">
            <a:avLst/>
          </a:prstGeom>
        </p:spPr>
        <p:txBody>
          <a:bodyPr wrap="none">
            <a:spAutoFit/>
          </a:bodyPr>
          <a:lstStyle/>
          <a:p>
            <a:pPr indent="270510" algn="just">
              <a:lnSpc>
                <a:spcPct val="113000"/>
              </a:lnSpc>
              <a:spcAft>
                <a:spcPts val="0"/>
              </a:spcAft>
            </a:pPr>
            <a:r>
              <a:rPr lang="zh-CN" altLang="zh-CN" sz="2800" kern="100" dirty="0">
                <a:latin typeface="Times New Roman" panose="02020603050405020304" pitchFamily="18" charset="0"/>
              </a:rPr>
              <a:t>三、汽车模型</a:t>
            </a:r>
          </a:p>
        </p:txBody>
      </p:sp>
      <p:sp>
        <p:nvSpPr>
          <p:cNvPr id="7" name="矩形 6"/>
          <p:cNvSpPr/>
          <p:nvPr/>
        </p:nvSpPr>
        <p:spPr>
          <a:xfrm>
            <a:off x="467544" y="1590063"/>
            <a:ext cx="8352928" cy="2677656"/>
          </a:xfrm>
          <a:prstGeom prst="rect">
            <a:avLst/>
          </a:prstGeom>
        </p:spPr>
        <p:txBody>
          <a:bodyPr wrap="square">
            <a:spAutoFit/>
          </a:bodyPr>
          <a:lstStyle/>
          <a:p>
            <a:pPr>
              <a:lnSpc>
                <a:spcPct val="150000"/>
              </a:lnSpc>
            </a:pPr>
            <a:r>
              <a:rPr lang="en-US" altLang="zh-CN" sz="2800" dirty="0" smtClean="0"/>
              <a:t>      </a:t>
            </a:r>
            <a:r>
              <a:rPr lang="zh-CN" altLang="zh-CN" sz="2800" kern="100" dirty="0" smtClean="0">
                <a:cs typeface="Times New Roman" panose="02020603050405020304" pitchFamily="18" charset="0"/>
              </a:rPr>
              <a:t>车模</a:t>
            </a:r>
            <a:r>
              <a:rPr lang="zh-CN" altLang="zh-CN" sz="2800" kern="100" dirty="0">
                <a:cs typeface="Times New Roman" panose="02020603050405020304" pitchFamily="18" charset="0"/>
              </a:rPr>
              <a:t>不仅是一种按比例缩小的工业产品，而且更是一种艺术品，它含有深刻的文化艺术内涵及社会背景。从车模中不仅可以欣赏艺术美，而且可以学习汽车知识、了解汽车发展历史。</a:t>
            </a:r>
            <a:endParaRPr lang="zh-CN" altLang="en-US" sz="2800" dirty="0"/>
          </a:p>
        </p:txBody>
      </p:sp>
      <p:sp>
        <p:nvSpPr>
          <p:cNvPr id="8" name="矩形 7"/>
          <p:cNvSpPr/>
          <p:nvPr/>
        </p:nvSpPr>
        <p:spPr>
          <a:xfrm>
            <a:off x="478984" y="4515479"/>
            <a:ext cx="8369019" cy="1957524"/>
          </a:xfrm>
          <a:prstGeom prst="rect">
            <a:avLst/>
          </a:prstGeom>
        </p:spPr>
        <p:txBody>
          <a:bodyPr wrap="square">
            <a:spAutoFit/>
          </a:bodyPr>
          <a:lstStyle/>
          <a:p>
            <a:pPr>
              <a:lnSpc>
                <a:spcPct val="150000"/>
              </a:lnSpc>
            </a:pPr>
            <a:r>
              <a:rPr lang="zh-CN" altLang="en-US" sz="2800" dirty="0" smtClean="0"/>
              <a:t>       车模</a:t>
            </a:r>
            <a:r>
              <a:rPr lang="zh-CN" altLang="en-US" sz="2800" dirty="0"/>
              <a:t>是由车型制造商严格按照真车实样，按比例缩小（常见的有</a:t>
            </a:r>
            <a:r>
              <a:rPr lang="en-US" altLang="zh-CN" sz="2800" dirty="0"/>
              <a:t>1:12</a:t>
            </a:r>
            <a:r>
              <a:rPr lang="zh-CN" altLang="en-US" sz="2800" dirty="0"/>
              <a:t>、</a:t>
            </a:r>
            <a:r>
              <a:rPr lang="en-US" altLang="zh-CN" sz="2800" dirty="0"/>
              <a:t>1:18</a:t>
            </a:r>
            <a:r>
              <a:rPr lang="zh-CN" altLang="en-US" sz="2800" dirty="0"/>
              <a:t>、</a:t>
            </a:r>
            <a:r>
              <a:rPr lang="en-US" altLang="zh-CN" sz="2800" dirty="0"/>
              <a:t>1:24</a:t>
            </a:r>
            <a:r>
              <a:rPr lang="zh-CN" altLang="en-US" sz="2800" dirty="0"/>
              <a:t>、</a:t>
            </a:r>
            <a:r>
              <a:rPr lang="en-US" altLang="zh-CN" sz="2800" dirty="0"/>
              <a:t>1:43</a:t>
            </a:r>
            <a:r>
              <a:rPr lang="zh-CN" altLang="en-US" sz="2800" dirty="0"/>
              <a:t>和</a:t>
            </a:r>
            <a:r>
              <a:rPr lang="en-US" altLang="zh-CN" sz="2800" dirty="0"/>
              <a:t>1:87</a:t>
            </a:r>
            <a:r>
              <a:rPr lang="zh-CN" altLang="en-US" sz="2800" dirty="0"/>
              <a:t>）使用纯金属或合金材料精工打造的仿真品。</a:t>
            </a:r>
          </a:p>
        </p:txBody>
      </p:sp>
    </p:spTree>
    <p:extLst>
      <p:ext uri="{BB962C8B-B14F-4D97-AF65-F5344CB8AC3E}">
        <p14:creationId xmlns:p14="http://schemas.microsoft.com/office/powerpoint/2010/main" val="558138150"/>
      </p:ext>
    </p:extLst>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33551" y="65030"/>
            <a:ext cx="7467109" cy="584775"/>
          </a:xfrm>
          <a:prstGeom prst="rect">
            <a:avLst/>
          </a:prstGeom>
        </p:spPr>
        <p:txBody>
          <a:bodyPr wrap="none">
            <a:spAutoFit/>
          </a:bodyPr>
          <a:lstStyle/>
          <a:p>
            <a:pPr algn="ctr"/>
            <a:r>
              <a:rPr lang="zh-CN" altLang="en-US" sz="3200" b="1" dirty="0" smtClean="0"/>
              <a:t>任务五   了解其他汽车边缘（娱乐）文化</a:t>
            </a:r>
            <a:endParaRPr lang="zh-CN" altLang="en-US" sz="3200" dirty="0"/>
          </a:p>
        </p:txBody>
      </p:sp>
      <p:pic>
        <p:nvPicPr>
          <p:cNvPr id="9218"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6406" y="2924944"/>
            <a:ext cx="8928994" cy="259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467544" y="1296092"/>
            <a:ext cx="8136904" cy="1384995"/>
          </a:xfrm>
          <a:prstGeom prst="rect">
            <a:avLst/>
          </a:prstGeom>
        </p:spPr>
        <p:txBody>
          <a:bodyPr wrap="square">
            <a:spAutoFit/>
          </a:bodyPr>
          <a:lstStyle/>
          <a:p>
            <a:r>
              <a:rPr lang="en-US" altLang="zh-CN" sz="2800" kern="100" dirty="0" smtClean="0">
                <a:cs typeface="Times New Roman" panose="02020603050405020304" pitchFamily="18" charset="0"/>
              </a:rPr>
              <a:t>       </a:t>
            </a:r>
            <a:r>
              <a:rPr lang="zh-CN" altLang="zh-CN" sz="2800" kern="100" dirty="0" smtClean="0">
                <a:cs typeface="Times New Roman" panose="02020603050405020304" pitchFamily="18" charset="0"/>
              </a:rPr>
              <a:t>车模</a:t>
            </a:r>
            <a:r>
              <a:rPr lang="zh-CN" altLang="zh-CN" sz="2800" kern="100" dirty="0">
                <a:cs typeface="Times New Roman" panose="02020603050405020304" pitchFamily="18" charset="0"/>
              </a:rPr>
              <a:t>选用高档次的金属、塑料或树脂材料制成，加工工艺要求较高，喷漆的要求几乎要达到真车的水平。</a:t>
            </a:r>
            <a:endParaRPr lang="zh-CN" altLang="en-US" sz="2800" dirty="0"/>
          </a:p>
        </p:txBody>
      </p:sp>
    </p:spTree>
    <p:extLst>
      <p:ext uri="{BB962C8B-B14F-4D97-AF65-F5344CB8AC3E}">
        <p14:creationId xmlns:p14="http://schemas.microsoft.com/office/powerpoint/2010/main" val="1451225611"/>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93726" y="107382"/>
            <a:ext cx="7855035" cy="584775"/>
          </a:xfrm>
          <a:prstGeom prst="rect">
            <a:avLst/>
          </a:prstGeom>
        </p:spPr>
        <p:txBody>
          <a:bodyPr wrap="none">
            <a:spAutoFit/>
          </a:bodyPr>
          <a:lstStyle/>
          <a:p>
            <a:r>
              <a:rPr lang="zh-CN" altLang="en-US" sz="3200" b="1" dirty="0"/>
              <a:t>任务</a:t>
            </a:r>
            <a:r>
              <a:rPr lang="zh-CN" altLang="en-US" sz="3200" b="1" dirty="0" smtClean="0"/>
              <a:t>一   </a:t>
            </a:r>
            <a:r>
              <a:rPr lang="zh-CN" altLang="en-US" sz="3200" dirty="0" smtClean="0"/>
              <a:t>了解</a:t>
            </a:r>
            <a:r>
              <a:rPr lang="zh-CN" altLang="en-US" sz="3200" dirty="0"/>
              <a:t>汽车有关的影视、游戏等作品</a:t>
            </a:r>
          </a:p>
        </p:txBody>
      </p:sp>
      <p:sp>
        <p:nvSpPr>
          <p:cNvPr id="6" name="矩形 5"/>
          <p:cNvSpPr/>
          <p:nvPr/>
        </p:nvSpPr>
        <p:spPr>
          <a:xfrm>
            <a:off x="323528" y="980728"/>
            <a:ext cx="2700739" cy="537327"/>
          </a:xfrm>
          <a:prstGeom prst="rect">
            <a:avLst/>
          </a:prstGeom>
        </p:spPr>
        <p:txBody>
          <a:bodyPr wrap="none">
            <a:spAutoFit/>
          </a:bodyPr>
          <a:lstStyle/>
          <a:p>
            <a:pPr indent="269240" algn="just">
              <a:lnSpc>
                <a:spcPct val="113000"/>
              </a:lnSpc>
              <a:spcAft>
                <a:spcPts val="0"/>
              </a:spcAft>
            </a:pPr>
            <a:r>
              <a:rPr lang="zh-CN" altLang="zh-CN" sz="2800" kern="100" dirty="0">
                <a:latin typeface="Times New Roman" panose="02020603050405020304" pitchFamily="18" charset="0"/>
              </a:rPr>
              <a:t>二、 汽车游戏</a:t>
            </a:r>
          </a:p>
        </p:txBody>
      </p:sp>
      <p:sp>
        <p:nvSpPr>
          <p:cNvPr id="7" name="矩形 6"/>
          <p:cNvSpPr/>
          <p:nvPr/>
        </p:nvSpPr>
        <p:spPr>
          <a:xfrm>
            <a:off x="777498" y="1700808"/>
            <a:ext cx="4493538" cy="523220"/>
          </a:xfrm>
          <a:prstGeom prst="rect">
            <a:avLst/>
          </a:prstGeom>
        </p:spPr>
        <p:txBody>
          <a:bodyPr wrap="none">
            <a:spAutoFit/>
          </a:bodyPr>
          <a:lstStyle/>
          <a:p>
            <a:r>
              <a:rPr lang="zh-CN" altLang="zh-CN" sz="2800" kern="100" dirty="0">
                <a:cs typeface="Times New Roman" panose="02020603050405020304" pitchFamily="18" charset="0"/>
              </a:rPr>
              <a:t>汽车游戏主要分以下几类：</a:t>
            </a:r>
            <a:endParaRPr lang="zh-CN" altLang="en-US" sz="2800" dirty="0"/>
          </a:p>
        </p:txBody>
      </p:sp>
      <p:sp>
        <p:nvSpPr>
          <p:cNvPr id="8" name="矩形 7"/>
          <p:cNvSpPr/>
          <p:nvPr/>
        </p:nvSpPr>
        <p:spPr>
          <a:xfrm>
            <a:off x="593726" y="2406781"/>
            <a:ext cx="7878392" cy="5047536"/>
          </a:xfrm>
          <a:prstGeom prst="rect">
            <a:avLst/>
          </a:prstGeom>
        </p:spPr>
        <p:txBody>
          <a:bodyPr wrap="square">
            <a:spAutoFit/>
          </a:bodyPr>
          <a:lstStyle/>
          <a:p>
            <a:pPr>
              <a:lnSpc>
                <a:spcPct val="150000"/>
              </a:lnSpc>
            </a:pPr>
            <a:r>
              <a:rPr lang="en-US" altLang="zh-CN" sz="2800" kern="100" dirty="0" smtClean="0">
                <a:cs typeface="Times New Roman" panose="02020603050405020304" pitchFamily="18" charset="0"/>
              </a:rPr>
              <a:t>           </a:t>
            </a:r>
            <a:r>
              <a:rPr lang="zh-CN" altLang="zh-CN" sz="2800" kern="100" dirty="0" smtClean="0">
                <a:cs typeface="Times New Roman" panose="02020603050405020304" pitchFamily="18" charset="0"/>
              </a:rPr>
              <a:t>（</a:t>
            </a:r>
            <a:r>
              <a:rPr lang="zh-CN" altLang="zh-CN" sz="2800" kern="100" dirty="0">
                <a:cs typeface="Times New Roman" panose="02020603050405020304" pitchFamily="18" charset="0"/>
              </a:rPr>
              <a:t>一）赛车类游戏例如：《极品飞车》、《超级房车赛》、《汽车耐力赛》、《汽车拉力竞标赛》和各种版本的《出租车》等等</a:t>
            </a:r>
            <a:r>
              <a:rPr lang="zh-CN" altLang="zh-CN" sz="2800" kern="100" dirty="0" smtClean="0">
                <a:cs typeface="Times New Roman" panose="02020603050405020304" pitchFamily="18" charset="0"/>
              </a:rPr>
              <a:t>。</a:t>
            </a:r>
            <a:endParaRPr lang="en-US" altLang="zh-CN" sz="2800" kern="100" dirty="0" smtClean="0">
              <a:cs typeface="Times New Roman" panose="02020603050405020304" pitchFamily="18" charset="0"/>
            </a:endParaRPr>
          </a:p>
          <a:p>
            <a:pPr>
              <a:lnSpc>
                <a:spcPct val="150000"/>
              </a:lnSpc>
            </a:pPr>
            <a:r>
              <a:rPr lang="en-US" altLang="zh-CN" sz="2800" dirty="0" smtClean="0"/>
              <a:t>        </a:t>
            </a:r>
            <a:r>
              <a:rPr lang="zh-CN" altLang="zh-CN" sz="2800" kern="100" dirty="0">
                <a:cs typeface="Times New Roman" panose="02020603050405020304" pitchFamily="18" charset="0"/>
              </a:rPr>
              <a:t>（二）解密冒险类游戏如：《黑暗街巷：半影汽车旅馆》</a:t>
            </a:r>
            <a:endParaRPr lang="en-US" altLang="zh-CN" sz="2800" kern="100" dirty="0">
              <a:cs typeface="Times New Roman" panose="02020603050405020304" pitchFamily="18" charset="0"/>
            </a:endParaRPr>
          </a:p>
          <a:p>
            <a:pPr>
              <a:lnSpc>
                <a:spcPct val="150000"/>
              </a:lnSpc>
            </a:pPr>
            <a:r>
              <a:rPr lang="en-US" altLang="zh-CN" sz="2800" kern="100" dirty="0">
                <a:cs typeface="Times New Roman" panose="02020603050405020304" pitchFamily="18" charset="0"/>
              </a:rPr>
              <a:t>        </a:t>
            </a:r>
            <a:r>
              <a:rPr lang="zh-CN" altLang="zh-CN" sz="2800" kern="100" dirty="0">
                <a:cs typeface="Times New Roman" panose="02020603050405020304" pitchFamily="18" charset="0"/>
              </a:rPr>
              <a:t>（三）模拟驾驶类游戏</a:t>
            </a:r>
          </a:p>
          <a:p>
            <a:endParaRPr lang="zh-CN" altLang="zh-CN" sz="2800" dirty="0"/>
          </a:p>
          <a:p>
            <a:pPr>
              <a:lnSpc>
                <a:spcPct val="150000"/>
              </a:lnSpc>
            </a:pPr>
            <a:endParaRPr lang="zh-CN" altLang="en-US" sz="2800" dirty="0"/>
          </a:p>
        </p:txBody>
      </p:sp>
    </p:spTree>
    <p:extLst>
      <p:ext uri="{BB962C8B-B14F-4D97-AF65-F5344CB8AC3E}">
        <p14:creationId xmlns:p14="http://schemas.microsoft.com/office/powerpoint/2010/main" val="3118939735"/>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835696" y="65030"/>
            <a:ext cx="4583306" cy="584775"/>
          </a:xfrm>
          <a:prstGeom prst="rect">
            <a:avLst/>
          </a:prstGeom>
        </p:spPr>
        <p:txBody>
          <a:bodyPr wrap="none">
            <a:spAutoFit/>
          </a:bodyPr>
          <a:lstStyle/>
          <a:p>
            <a:pPr algn="ctr"/>
            <a:r>
              <a:rPr lang="zh-CN" altLang="en-US" sz="3200" b="1" dirty="0" smtClean="0"/>
              <a:t>任务二   走近汽车俱乐部</a:t>
            </a:r>
            <a:endParaRPr lang="zh-CN" altLang="en-US" sz="3200" dirty="0"/>
          </a:p>
        </p:txBody>
      </p:sp>
      <p:sp>
        <p:nvSpPr>
          <p:cNvPr id="6" name="矩形 5"/>
          <p:cNvSpPr/>
          <p:nvPr/>
        </p:nvSpPr>
        <p:spPr>
          <a:xfrm>
            <a:off x="557353" y="899582"/>
            <a:ext cx="4151136" cy="600870"/>
          </a:xfrm>
          <a:prstGeom prst="rect">
            <a:avLst/>
          </a:prstGeom>
        </p:spPr>
        <p:txBody>
          <a:bodyPr wrap="none">
            <a:spAutoFit/>
          </a:bodyPr>
          <a:lstStyle/>
          <a:p>
            <a:pPr indent="270510" algn="just">
              <a:lnSpc>
                <a:spcPct val="113000"/>
              </a:lnSpc>
              <a:spcAft>
                <a:spcPts val="0"/>
              </a:spcAft>
            </a:pPr>
            <a:r>
              <a:rPr lang="zh-CN" altLang="zh-CN" sz="3200" kern="100" dirty="0">
                <a:latin typeface="Times New Roman" panose="02020603050405020304" pitchFamily="18" charset="0"/>
              </a:rPr>
              <a:t>一、汽车俱乐部发展</a:t>
            </a:r>
          </a:p>
        </p:txBody>
      </p:sp>
      <p:sp>
        <p:nvSpPr>
          <p:cNvPr id="7" name="矩形 6"/>
          <p:cNvSpPr/>
          <p:nvPr/>
        </p:nvSpPr>
        <p:spPr>
          <a:xfrm>
            <a:off x="507155" y="1500452"/>
            <a:ext cx="8280920" cy="1384995"/>
          </a:xfrm>
          <a:prstGeom prst="rect">
            <a:avLst/>
          </a:prstGeom>
        </p:spPr>
        <p:txBody>
          <a:bodyPr wrap="square">
            <a:spAutoFit/>
          </a:bodyPr>
          <a:lstStyle/>
          <a:p>
            <a:r>
              <a:rPr lang="en-US" altLang="zh-CN" sz="2800" kern="100" dirty="0" smtClean="0">
                <a:cs typeface="Times New Roman" panose="02020603050405020304" pitchFamily="18" charset="0"/>
              </a:rPr>
              <a:t>         </a:t>
            </a:r>
            <a:r>
              <a:rPr lang="zh-CN" altLang="zh-CN" sz="2800" kern="100" dirty="0" smtClean="0">
                <a:cs typeface="Times New Roman" panose="02020603050405020304" pitchFamily="18" charset="0"/>
              </a:rPr>
              <a:t>世界上最早的汽车俱乐部</a:t>
            </a:r>
            <a:r>
              <a:rPr lang="en-US" altLang="zh-CN" sz="2800" kern="100" dirty="0" smtClean="0">
                <a:cs typeface="Times New Roman" panose="02020603050405020304" pitchFamily="18" charset="0"/>
              </a:rPr>
              <a:t>——</a:t>
            </a:r>
            <a:r>
              <a:rPr lang="zh-CN" altLang="zh-CN" sz="2800" kern="100" dirty="0" smtClean="0">
                <a:cs typeface="Times New Roman" panose="02020603050405020304" pitchFamily="18" charset="0"/>
              </a:rPr>
              <a:t>美国汽车联盟，是在赛车运动员查尔斯</a:t>
            </a:r>
            <a:r>
              <a:rPr lang="en-US" altLang="zh-CN" sz="2800" kern="100" dirty="0" smtClean="0">
                <a:cs typeface="Times New Roman" panose="02020603050405020304" pitchFamily="18" charset="0"/>
              </a:rPr>
              <a:t>·</a:t>
            </a:r>
            <a:r>
              <a:rPr lang="zh-CN" altLang="zh-CN" sz="2800" kern="100" dirty="0" smtClean="0">
                <a:cs typeface="Times New Roman" panose="02020603050405020304" pitchFamily="18" charset="0"/>
              </a:rPr>
              <a:t>布雷迪</a:t>
            </a:r>
            <a:r>
              <a:rPr lang="en-US" altLang="zh-CN" sz="2800" kern="100" dirty="0" smtClean="0">
                <a:cs typeface="Times New Roman" panose="02020603050405020304" pitchFamily="18" charset="0"/>
              </a:rPr>
              <a:t>·</a:t>
            </a:r>
            <a:r>
              <a:rPr lang="zh-CN" altLang="zh-CN" sz="2800" kern="100" dirty="0" smtClean="0">
                <a:cs typeface="Times New Roman" panose="02020603050405020304" pitchFamily="18" charset="0"/>
              </a:rPr>
              <a:t>金格的建议下，于</a:t>
            </a:r>
            <a:r>
              <a:rPr lang="en-US" altLang="zh-CN" sz="2800" kern="100" dirty="0" smtClean="0">
                <a:cs typeface="Times New Roman" panose="02020603050405020304" pitchFamily="18" charset="0"/>
              </a:rPr>
              <a:t>1895</a:t>
            </a:r>
            <a:r>
              <a:rPr lang="zh-CN" altLang="zh-CN" sz="2800" kern="100" dirty="0" smtClean="0">
                <a:cs typeface="Times New Roman" panose="02020603050405020304" pitchFamily="18" charset="0"/>
              </a:rPr>
              <a:t>年宣告成立的</a:t>
            </a:r>
            <a:r>
              <a:rPr lang="zh-CN" altLang="en-US" sz="2800" kern="100" dirty="0" smtClean="0">
                <a:cs typeface="Times New Roman" panose="02020603050405020304" pitchFamily="18" charset="0"/>
              </a:rPr>
              <a:t>。</a:t>
            </a:r>
            <a:endParaRPr lang="zh-CN" altLang="en-US" sz="2800" dirty="0"/>
          </a:p>
        </p:txBody>
      </p:sp>
      <p:sp>
        <p:nvSpPr>
          <p:cNvPr id="8" name="矩形 7"/>
          <p:cNvSpPr/>
          <p:nvPr/>
        </p:nvSpPr>
        <p:spPr>
          <a:xfrm>
            <a:off x="497105" y="2862072"/>
            <a:ext cx="7891319" cy="3970318"/>
          </a:xfrm>
          <a:prstGeom prst="rect">
            <a:avLst/>
          </a:prstGeom>
        </p:spPr>
        <p:txBody>
          <a:bodyPr wrap="square">
            <a:spAutoFit/>
          </a:bodyPr>
          <a:lstStyle/>
          <a:p>
            <a:r>
              <a:rPr lang="en-US" altLang="zh-CN" sz="2800" kern="100" dirty="0" smtClean="0">
                <a:cs typeface="Times New Roman" panose="02020603050405020304" pitchFamily="18" charset="0"/>
              </a:rPr>
              <a:t>         </a:t>
            </a:r>
            <a:r>
              <a:rPr lang="zh-CN" altLang="zh-CN" sz="2800" kern="100" dirty="0" smtClean="0">
                <a:cs typeface="Times New Roman" panose="02020603050405020304" pitchFamily="18" charset="0"/>
              </a:rPr>
              <a:t>为了</a:t>
            </a:r>
            <a:r>
              <a:rPr lang="zh-CN" altLang="zh-CN" sz="2800" kern="100" dirty="0">
                <a:cs typeface="Times New Roman" panose="02020603050405020304" pitchFamily="18" charset="0"/>
              </a:rPr>
              <a:t>抵制传统交通法规对汽车使用的限制、改善道路条件、建设汽车服务设施，全球各地都有汽车车主自发联合起来， 组织汽车俱乐部</a:t>
            </a:r>
            <a:r>
              <a:rPr lang="zh-CN" altLang="zh-CN" sz="2800" kern="100" dirty="0" smtClean="0">
                <a:cs typeface="Times New Roman" panose="02020603050405020304" pitchFamily="18" charset="0"/>
              </a:rPr>
              <a:t>。</a:t>
            </a:r>
            <a:endParaRPr lang="en-US" altLang="zh-CN" sz="2800" kern="100" dirty="0" smtClean="0">
              <a:cs typeface="Times New Roman" panose="02020603050405020304" pitchFamily="18" charset="0"/>
            </a:endParaRPr>
          </a:p>
          <a:p>
            <a:r>
              <a:rPr lang="en-US" altLang="zh-CN" sz="2800" dirty="0" smtClean="0"/>
              <a:t>         </a:t>
            </a:r>
            <a:r>
              <a:rPr lang="zh-CN" altLang="zh-CN" sz="2800" dirty="0" smtClean="0"/>
              <a:t>随着</a:t>
            </a:r>
            <a:r>
              <a:rPr lang="zh-CN" altLang="zh-CN" sz="2800" dirty="0"/>
              <a:t>汽车普及率的提高、汽车技术的复杂化，汽车的日常保养、维修、年检、故障、事故处理等对车主操控汽车的能力要求越来越高</a:t>
            </a:r>
            <a:r>
              <a:rPr lang="zh-CN" altLang="zh-CN" sz="2800" dirty="0" smtClean="0"/>
              <a:t>。</a:t>
            </a:r>
            <a:r>
              <a:rPr lang="zh-CN" altLang="zh-CN" sz="2800" dirty="0"/>
              <a:t>有车族范围的扩大使得各类主题汽车俱乐部应运而生，产生了主要从事汽车比赛、越野活动、汽车收藏等的各类汽车俱乐部。</a:t>
            </a:r>
            <a:endParaRPr lang="zh-CN" altLang="en-US" sz="2800" dirty="0"/>
          </a:p>
        </p:txBody>
      </p:sp>
    </p:spTree>
    <p:extLst>
      <p:ext uri="{BB962C8B-B14F-4D97-AF65-F5344CB8AC3E}">
        <p14:creationId xmlns:p14="http://schemas.microsoft.com/office/powerpoint/2010/main" val="1863720829"/>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835696" y="65030"/>
            <a:ext cx="4583306" cy="584775"/>
          </a:xfrm>
          <a:prstGeom prst="rect">
            <a:avLst/>
          </a:prstGeom>
        </p:spPr>
        <p:txBody>
          <a:bodyPr wrap="none">
            <a:spAutoFit/>
          </a:bodyPr>
          <a:lstStyle/>
          <a:p>
            <a:pPr algn="ctr"/>
            <a:r>
              <a:rPr lang="zh-CN" altLang="en-US" sz="3200" b="1" dirty="0" smtClean="0"/>
              <a:t>任务二   走近汽车俱乐部</a:t>
            </a:r>
            <a:endParaRPr lang="zh-CN" altLang="en-US" sz="3200" dirty="0"/>
          </a:p>
        </p:txBody>
      </p:sp>
      <p:sp>
        <p:nvSpPr>
          <p:cNvPr id="7" name="矩形 6"/>
          <p:cNvSpPr/>
          <p:nvPr/>
        </p:nvSpPr>
        <p:spPr>
          <a:xfrm>
            <a:off x="-53924" y="1124744"/>
            <a:ext cx="3779240" cy="537327"/>
          </a:xfrm>
          <a:prstGeom prst="rect">
            <a:avLst/>
          </a:prstGeom>
        </p:spPr>
        <p:txBody>
          <a:bodyPr wrap="none">
            <a:spAutoFit/>
          </a:bodyPr>
          <a:lstStyle/>
          <a:p>
            <a:pPr indent="270510" algn="just">
              <a:lnSpc>
                <a:spcPct val="113000"/>
              </a:lnSpc>
              <a:spcAft>
                <a:spcPts val="0"/>
              </a:spcAft>
            </a:pPr>
            <a:r>
              <a:rPr lang="zh-CN" altLang="zh-CN" sz="2800" kern="100" dirty="0">
                <a:latin typeface="Times New Roman" panose="02020603050405020304" pitchFamily="18" charset="0"/>
              </a:rPr>
              <a:t>二、 汽车俱乐部分类</a:t>
            </a:r>
          </a:p>
        </p:txBody>
      </p:sp>
      <p:sp>
        <p:nvSpPr>
          <p:cNvPr id="8" name="矩形 7"/>
          <p:cNvSpPr/>
          <p:nvPr/>
        </p:nvSpPr>
        <p:spPr>
          <a:xfrm>
            <a:off x="467544" y="1745767"/>
            <a:ext cx="7992888" cy="5112233"/>
          </a:xfrm>
          <a:prstGeom prst="rect">
            <a:avLst/>
          </a:prstGeom>
        </p:spPr>
        <p:txBody>
          <a:bodyPr wrap="square">
            <a:spAutoFit/>
          </a:bodyPr>
          <a:lstStyle/>
          <a:p>
            <a:pPr marL="342900" lvl="0" indent="-342900">
              <a:lnSpc>
                <a:spcPct val="150000"/>
              </a:lnSpc>
              <a:spcAft>
                <a:spcPts val="0"/>
              </a:spcAft>
              <a:buFont typeface="+mj-lt"/>
              <a:buAutoNum type="arabicParenR"/>
            </a:pPr>
            <a:r>
              <a:rPr lang="zh-CN" altLang="zh-CN" sz="2000" kern="100" dirty="0">
                <a:latin typeface="Times New Roman" panose="02020603050405020304" pitchFamily="18" charset="0"/>
              </a:rPr>
              <a:t>汽车爱好者俱乐部。主要由具有相同爱好的车主组织起来的俱乐部，如老爷车俱乐部、越野车俱乐部、改装车俱乐部等；</a:t>
            </a:r>
          </a:p>
          <a:p>
            <a:pPr marL="342900" lvl="0" indent="-342900">
              <a:lnSpc>
                <a:spcPct val="150000"/>
              </a:lnSpc>
              <a:spcAft>
                <a:spcPts val="0"/>
              </a:spcAft>
              <a:buFont typeface="+mj-lt"/>
              <a:buAutoNum type="arabicParenR"/>
            </a:pPr>
            <a:r>
              <a:rPr lang="zh-CN" altLang="zh-CN" sz="2000" kern="100" dirty="0">
                <a:latin typeface="Times New Roman" panose="02020603050405020304" pitchFamily="18" charset="0"/>
              </a:rPr>
              <a:t>汽车品牌俱乐部。这是主要由拥有同一品牌汽车的车主组织起来的汽车俱乐部，如克莱斯勒俱乐部、路虎俱乐部等；</a:t>
            </a:r>
          </a:p>
          <a:p>
            <a:pPr marL="342900" lvl="0" indent="-342900">
              <a:lnSpc>
                <a:spcPct val="150000"/>
              </a:lnSpc>
              <a:spcAft>
                <a:spcPts val="0"/>
              </a:spcAft>
              <a:buFont typeface="+mj-lt"/>
              <a:buAutoNum type="arabicParenR"/>
            </a:pPr>
            <a:r>
              <a:rPr lang="zh-CN" altLang="zh-CN" sz="2000" kern="100" dirty="0">
                <a:latin typeface="Times New Roman" panose="02020603050405020304" pitchFamily="18" charset="0"/>
              </a:rPr>
              <a:t>汽车救援俱乐部。这种俱乐部主要为车主提供各种及时救援服务，著名的有国际旅游联盟（</a:t>
            </a:r>
            <a:r>
              <a:rPr lang="en-US" altLang="zh-CN" sz="2000" kern="100" dirty="0">
                <a:latin typeface="Times New Roman" panose="02020603050405020304" pitchFamily="18" charset="0"/>
              </a:rPr>
              <a:t>AIT</a:t>
            </a:r>
            <a:r>
              <a:rPr lang="zh-CN" altLang="zh-CN" sz="2000" kern="100" dirty="0">
                <a:latin typeface="Times New Roman" panose="02020603050405020304" pitchFamily="18" charset="0"/>
              </a:rPr>
              <a:t>）、美国汽车协会（</a:t>
            </a:r>
            <a:r>
              <a:rPr lang="en-US" altLang="zh-CN" sz="2000" kern="100" dirty="0">
                <a:latin typeface="Times New Roman" panose="02020603050405020304" pitchFamily="18" charset="0"/>
              </a:rPr>
              <a:t>AAA</a:t>
            </a:r>
            <a:r>
              <a:rPr lang="zh-CN" altLang="zh-CN" sz="2000" kern="100" dirty="0">
                <a:latin typeface="Times New Roman" panose="02020603050405020304" pitchFamily="18" charset="0"/>
              </a:rPr>
              <a:t>）等；</a:t>
            </a:r>
          </a:p>
          <a:p>
            <a:pPr marL="342900" lvl="0" indent="-342900">
              <a:lnSpc>
                <a:spcPct val="150000"/>
              </a:lnSpc>
              <a:spcAft>
                <a:spcPts val="0"/>
              </a:spcAft>
              <a:buFont typeface="+mj-lt"/>
              <a:buAutoNum type="arabicParenR"/>
            </a:pPr>
            <a:r>
              <a:rPr lang="zh-CN" altLang="zh-CN" sz="2000" kern="100" dirty="0">
                <a:latin typeface="Times New Roman" panose="02020603050405020304" pitchFamily="18" charset="0"/>
              </a:rPr>
              <a:t>赛车俱乐部。世界各国一般都有一个聚合本国众多赛车俱乐部并有国际汽联授权管理本国赛车运动的全国性组织。</a:t>
            </a:r>
          </a:p>
          <a:p>
            <a:pPr marL="342900" lvl="0" indent="-342900">
              <a:lnSpc>
                <a:spcPct val="150000"/>
              </a:lnSpc>
              <a:spcAft>
                <a:spcPts val="0"/>
              </a:spcAft>
              <a:buFont typeface="+mj-lt"/>
              <a:buAutoNum type="arabicParenR"/>
            </a:pPr>
            <a:r>
              <a:rPr lang="zh-CN" altLang="zh-CN" sz="2000" kern="100" dirty="0">
                <a:latin typeface="Times New Roman" panose="02020603050405020304" pitchFamily="18" charset="0"/>
              </a:rPr>
              <a:t>其他汽车俱乐部。汽车俱乐部常常还提供免费刊物、举办展览、组织驾车旅游等服务，在汽车的发展和使用服务方面起着越来越重要的作用。</a:t>
            </a:r>
          </a:p>
        </p:txBody>
      </p:sp>
    </p:spTree>
    <p:extLst>
      <p:ext uri="{BB962C8B-B14F-4D97-AF65-F5344CB8AC3E}">
        <p14:creationId xmlns:p14="http://schemas.microsoft.com/office/powerpoint/2010/main" val="478150325"/>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835696" y="65030"/>
            <a:ext cx="4583306" cy="584775"/>
          </a:xfrm>
          <a:prstGeom prst="rect">
            <a:avLst/>
          </a:prstGeom>
        </p:spPr>
        <p:txBody>
          <a:bodyPr wrap="none">
            <a:spAutoFit/>
          </a:bodyPr>
          <a:lstStyle/>
          <a:p>
            <a:pPr algn="ctr"/>
            <a:r>
              <a:rPr lang="zh-CN" altLang="en-US" sz="3200" b="1" dirty="0" smtClean="0"/>
              <a:t>任务二   走近汽车俱乐部</a:t>
            </a:r>
            <a:endParaRPr lang="zh-CN" altLang="en-US" sz="3200" dirty="0"/>
          </a:p>
        </p:txBody>
      </p:sp>
      <p:sp>
        <p:nvSpPr>
          <p:cNvPr id="6" name="矩形 5"/>
          <p:cNvSpPr/>
          <p:nvPr/>
        </p:nvSpPr>
        <p:spPr>
          <a:xfrm>
            <a:off x="354520" y="964012"/>
            <a:ext cx="3654847" cy="523220"/>
          </a:xfrm>
          <a:prstGeom prst="rect">
            <a:avLst/>
          </a:prstGeom>
        </p:spPr>
        <p:txBody>
          <a:bodyPr wrap="none">
            <a:spAutoFit/>
          </a:bodyPr>
          <a:lstStyle/>
          <a:p>
            <a:pPr marL="236220">
              <a:spcAft>
                <a:spcPts val="0"/>
              </a:spcAft>
            </a:pPr>
            <a:r>
              <a:rPr lang="zh-CN" altLang="zh-CN" sz="2800" kern="100" dirty="0">
                <a:latin typeface="Times New Roman" panose="02020603050405020304" pitchFamily="18" charset="0"/>
              </a:rPr>
              <a:t>三、著名汽车</a:t>
            </a:r>
            <a:r>
              <a:rPr lang="zh-CN" altLang="zh-CN" sz="2800" kern="100" dirty="0" smtClean="0">
                <a:latin typeface="Times New Roman" panose="02020603050405020304" pitchFamily="18" charset="0"/>
              </a:rPr>
              <a:t>俱乐部</a:t>
            </a:r>
            <a:endParaRPr lang="zh-CN" altLang="zh-CN" sz="2800" kern="100" dirty="0">
              <a:latin typeface="Times New Roman" panose="02020603050405020304" pitchFamily="18" charset="0"/>
            </a:endParaRPr>
          </a:p>
        </p:txBody>
      </p:sp>
      <p:sp>
        <p:nvSpPr>
          <p:cNvPr id="7" name="矩形 6"/>
          <p:cNvSpPr/>
          <p:nvPr/>
        </p:nvSpPr>
        <p:spPr>
          <a:xfrm>
            <a:off x="518667" y="1539829"/>
            <a:ext cx="3326552" cy="523220"/>
          </a:xfrm>
          <a:prstGeom prst="rect">
            <a:avLst/>
          </a:prstGeom>
        </p:spPr>
        <p:txBody>
          <a:bodyPr wrap="none">
            <a:spAutoFit/>
          </a:bodyPr>
          <a:lstStyle/>
          <a:p>
            <a:pPr indent="266700">
              <a:spcAft>
                <a:spcPts val="0"/>
              </a:spcAft>
            </a:pPr>
            <a:r>
              <a:rPr lang="en-US" altLang="zh-CN" sz="2800" kern="0" dirty="0">
                <a:latin typeface="宋体" panose="02010600030101010101" pitchFamily="2" charset="-122"/>
                <a:cs typeface="宋体" panose="02010600030101010101" pitchFamily="2" charset="-122"/>
              </a:rPr>
              <a:t>1.</a:t>
            </a:r>
            <a:r>
              <a:rPr lang="zh-CN" altLang="zh-CN" sz="2800" kern="0" dirty="0">
                <a:latin typeface="Times New Roman" panose="02020603050405020304" pitchFamily="18" charset="0"/>
                <a:cs typeface="宋体" panose="02010600030101010101" pitchFamily="2" charset="-122"/>
              </a:rPr>
              <a:t>国际汽车联合会</a:t>
            </a:r>
            <a:endParaRPr lang="zh-CN" altLang="zh-CN" sz="2800" kern="100" dirty="0">
              <a:latin typeface="Times New Roman" panose="02020603050405020304" pitchFamily="18" charset="0"/>
            </a:endParaRPr>
          </a:p>
        </p:txBody>
      </p:sp>
      <p:sp>
        <p:nvSpPr>
          <p:cNvPr id="8" name="矩形 7"/>
          <p:cNvSpPr/>
          <p:nvPr/>
        </p:nvSpPr>
        <p:spPr>
          <a:xfrm>
            <a:off x="518667" y="2148082"/>
            <a:ext cx="8301804" cy="4179349"/>
          </a:xfrm>
          <a:prstGeom prst="rect">
            <a:avLst/>
          </a:prstGeom>
        </p:spPr>
        <p:txBody>
          <a:bodyPr wrap="square">
            <a:spAutoFit/>
          </a:bodyPr>
          <a:lstStyle/>
          <a:p>
            <a:pPr indent="269240">
              <a:lnSpc>
                <a:spcPct val="120000"/>
              </a:lnSpc>
              <a:spcAft>
                <a:spcPts val="0"/>
              </a:spcAft>
            </a:pPr>
            <a:r>
              <a:rPr lang="en-US" altLang="zh-CN" sz="2800" kern="100" dirty="0" smtClean="0">
                <a:latin typeface="Times New Roman" panose="02020603050405020304" pitchFamily="18" charset="0"/>
              </a:rPr>
              <a:t>       </a:t>
            </a:r>
            <a:r>
              <a:rPr lang="zh-CN" altLang="zh-CN" sz="2800" kern="100" dirty="0" smtClean="0">
                <a:latin typeface="Times New Roman" panose="02020603050405020304" pitchFamily="18" charset="0"/>
              </a:rPr>
              <a:t>国际</a:t>
            </a:r>
            <a:r>
              <a:rPr lang="zh-CN" altLang="zh-CN" sz="2800" kern="100" dirty="0">
                <a:latin typeface="Times New Roman" panose="02020603050405020304" pitchFamily="18" charset="0"/>
              </a:rPr>
              <a:t>汽车联合会（</a:t>
            </a:r>
            <a:r>
              <a:rPr lang="en-US" altLang="zh-CN" sz="2800" kern="100" dirty="0" err="1">
                <a:latin typeface="Times New Roman" panose="02020603050405020304" pitchFamily="18" charset="0"/>
              </a:rPr>
              <a:t>Fédération</a:t>
            </a:r>
            <a:r>
              <a:rPr lang="en-US" altLang="zh-CN" sz="2800" kern="100" dirty="0">
                <a:latin typeface="Times New Roman" panose="02020603050405020304" pitchFamily="18" charset="0"/>
              </a:rPr>
              <a:t>  </a:t>
            </a:r>
            <a:r>
              <a:rPr lang="en-US" altLang="zh-CN" sz="2800" kern="100" dirty="0" err="1">
                <a:latin typeface="Times New Roman" panose="02020603050405020304" pitchFamily="18" charset="0"/>
              </a:rPr>
              <a:t>Internationale</a:t>
            </a:r>
            <a:r>
              <a:rPr lang="en-US" altLang="zh-CN" sz="2800" kern="100" dirty="0">
                <a:latin typeface="Times New Roman" panose="02020603050405020304" pitchFamily="18" charset="0"/>
              </a:rPr>
              <a:t>  </a:t>
            </a:r>
            <a:r>
              <a:rPr lang="en-US" altLang="zh-CN" sz="2800" kern="100" dirty="0" err="1">
                <a:latin typeface="Times New Roman" panose="02020603050405020304" pitchFamily="18" charset="0"/>
              </a:rPr>
              <a:t>del’Automobile</a:t>
            </a:r>
            <a:r>
              <a:rPr lang="zh-CN" altLang="zh-CN" sz="2800" kern="100" dirty="0">
                <a:latin typeface="Times New Roman" panose="02020603050405020304" pitchFamily="18" charset="0"/>
              </a:rPr>
              <a:t>），简称国际汽联（</a:t>
            </a:r>
            <a:r>
              <a:rPr lang="en-US" altLang="zh-CN" sz="2800" kern="100" dirty="0">
                <a:latin typeface="Times New Roman" panose="02020603050405020304" pitchFamily="18" charset="0"/>
              </a:rPr>
              <a:t>FIA</a:t>
            </a:r>
            <a:r>
              <a:rPr lang="zh-CN" altLang="zh-CN" sz="2800" kern="100" dirty="0">
                <a:latin typeface="Times New Roman" panose="02020603050405020304" pitchFamily="18" charset="0"/>
              </a:rPr>
              <a:t>）。</a:t>
            </a:r>
            <a:r>
              <a:rPr lang="en-US" altLang="zh-CN" sz="2800" kern="100" dirty="0">
                <a:latin typeface="Times New Roman" panose="02020603050405020304" pitchFamily="18" charset="0"/>
              </a:rPr>
              <a:t>1904</a:t>
            </a:r>
            <a:r>
              <a:rPr lang="zh-CN" altLang="zh-CN" sz="2800" kern="100" dirty="0">
                <a:latin typeface="Times New Roman" panose="02020603050405020304" pitchFamily="18" charset="0"/>
              </a:rPr>
              <a:t>年成立，总部原设在法国巴黎，</a:t>
            </a:r>
            <a:r>
              <a:rPr lang="en-US" altLang="zh-CN" sz="2800" kern="100" dirty="0">
                <a:latin typeface="Times New Roman" panose="02020603050405020304" pitchFamily="18" charset="0"/>
              </a:rPr>
              <a:t>2009</a:t>
            </a:r>
            <a:r>
              <a:rPr lang="zh-CN" altLang="zh-CN" sz="2800" kern="100" dirty="0">
                <a:latin typeface="Times New Roman" panose="02020603050405020304" pitchFamily="18" charset="0"/>
              </a:rPr>
              <a:t>年将移至瑞士苏黎世。国际汽联原是以组织汽车运动赛事为主的组织。</a:t>
            </a:r>
            <a:r>
              <a:rPr lang="en-US" altLang="zh-CN" sz="2800" kern="100" dirty="0">
                <a:latin typeface="Times New Roman" panose="02020603050405020304" pitchFamily="18" charset="0"/>
              </a:rPr>
              <a:t>1997</a:t>
            </a:r>
            <a:r>
              <a:rPr lang="zh-CN" altLang="zh-CN" sz="2800" kern="100" dirty="0">
                <a:latin typeface="Times New Roman" panose="02020603050405020304" pitchFamily="18" charset="0"/>
              </a:rPr>
              <a:t>年，与国际汽车旅游联盟合并。分两大部分：运动部和汽车部。运动部负责管理全球赛车运动。汽车部则负责协调道路交通安全、环境保护、消费者权益保护、组织相关活动及旅行事务。</a:t>
            </a:r>
          </a:p>
        </p:txBody>
      </p:sp>
    </p:spTree>
    <p:extLst>
      <p:ext uri="{BB962C8B-B14F-4D97-AF65-F5344CB8AC3E}">
        <p14:creationId xmlns:p14="http://schemas.microsoft.com/office/powerpoint/2010/main" val="6261906"/>
      </p:ext>
    </p:extLst>
  </p:cSld>
  <p:clrMapOvr>
    <a:masterClrMapping/>
  </p:clrMapOvr>
  <p:transition>
    <p:fade/>
  </p:transition>
</p:sld>
</file>

<file path=ppt/theme/theme1.xml><?xml version="1.0" encoding="utf-8"?>
<a:theme xmlns:a="http://schemas.openxmlformats.org/drawingml/2006/main" name="1_White Template with yellow-magenta Segoe_TP10286788">
  <a:themeElements>
    <a:clrScheme name="White - blue accents template template">
      <a:dk1>
        <a:srgbClr val="000000"/>
      </a:dk1>
      <a:lt1>
        <a:srgbClr val="FFFFFF"/>
      </a:lt1>
      <a:dk2>
        <a:srgbClr val="1D4775"/>
      </a:dk2>
      <a:lt2>
        <a:srgbClr val="FEF194"/>
      </a:lt2>
      <a:accent1>
        <a:srgbClr val="FFC000"/>
      </a:accent1>
      <a:accent2>
        <a:srgbClr val="3497AE"/>
      </a:accent2>
      <a:accent3>
        <a:srgbClr val="DF8045"/>
      </a:accent3>
      <a:accent4>
        <a:srgbClr val="7DCC2E"/>
      </a:accent4>
      <a:accent5>
        <a:srgbClr val="FF9929"/>
      </a:accent5>
      <a:accent6>
        <a:srgbClr val="A061C3"/>
      </a:accent6>
      <a:hlink>
        <a:srgbClr val="1D4775"/>
      </a:hlink>
      <a:folHlink>
        <a:srgbClr val="1D4775"/>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300" dirty="0" smtClean="0">
            <a:solidFill>
              <a:schemeClr val="tx1"/>
            </a:solidFill>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White with Courier font for code slides">
  <a:themeElements>
    <a:clrScheme name="Blue Template-Template">
      <a:dk1>
        <a:srgbClr val="000000"/>
      </a:dk1>
      <a:lt1>
        <a:srgbClr val="FFFFFF"/>
      </a:lt1>
      <a:dk2>
        <a:srgbClr val="050595"/>
      </a:dk2>
      <a:lt2>
        <a:srgbClr val="FFFFFF"/>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90CAB1D8-8B60-41DC-AE7A-89AB460F819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演示文稿幻灯片示例（白色红黄设计）</Template>
  <TotalTime>656</TotalTime>
  <Words>3769</Words>
  <Application>Microsoft Office PowerPoint</Application>
  <PresentationFormat>全屏显示(4:3)</PresentationFormat>
  <Paragraphs>185</Paragraphs>
  <Slides>55</Slides>
  <Notes>1</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55</vt:i4>
      </vt:variant>
    </vt:vector>
  </HeadingPairs>
  <TitlesOfParts>
    <vt:vector size="65" baseType="lpstr">
      <vt:lpstr>宋体</vt:lpstr>
      <vt:lpstr>微软雅黑</vt:lpstr>
      <vt:lpstr>Angsana New</vt:lpstr>
      <vt:lpstr>Arial</vt:lpstr>
      <vt:lpstr>Calibri</vt:lpstr>
      <vt:lpstr>Courier New</vt:lpstr>
      <vt:lpstr>Times New Roman</vt:lpstr>
      <vt:lpstr>Wingdings</vt:lpstr>
      <vt:lpstr>1_White Template with yellow-magenta Segoe_TP10286788</vt:lpstr>
      <vt:lpstr>White with Courier font for code slides</vt:lpstr>
      <vt:lpstr>汽车文化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汽车文化</dc:title>
  <dc:creator>Windows 用户</dc:creator>
  <cp:keywords/>
  <cp:lastModifiedBy>Windows 用户</cp:lastModifiedBy>
  <cp:revision>77</cp:revision>
  <dcterms:created xsi:type="dcterms:W3CDTF">2016-05-09T06:42:58Z</dcterms:created>
  <dcterms:modified xsi:type="dcterms:W3CDTF">2016-07-06T01:17:13Z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TC102867889990</vt:lpwstr>
  </property>
</Properties>
</file>