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9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30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8F8FF9"/>
    <a:srgbClr val="3D0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94" autoAdjust="0"/>
  </p:normalViewPr>
  <p:slideViewPr>
    <p:cSldViewPr>
      <p:cViewPr varScale="1">
        <p:scale>
          <a:sx n="91" d="100"/>
          <a:sy n="91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DAB32-EE37-4722-A8A9-972D95174302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30FC3-CEB4-4ADD-9929-9C85B4D977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2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fld id="{F5B29DFF-28C6-434A-B1CC-DACC7ACC21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658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36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33600" y="6248400"/>
            <a:ext cx="5257800" cy="457200"/>
          </a:xfrm>
        </p:spPr>
        <p:txBody>
          <a:bodyPr/>
          <a:lstStyle>
            <a:lvl1pPr>
              <a:defRPr b="0">
                <a:ea typeface="宋体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6AA86A1-E485-4C2F-B340-48A3FF1EFA93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741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742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742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3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743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3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74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8392B-9136-4E72-A211-B83E8077301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78319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B2509-50BE-4B50-BB4D-27415042661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3188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1371600"/>
            <a:ext cx="38862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19600" y="1371600"/>
            <a:ext cx="38862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4E68B1-9955-41D4-A165-02A013EF1D5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545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439B9-8B10-456B-BD84-24F0578A0B3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0847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5F039-FCA8-462E-AEC4-EBF47ABED2F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810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3886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19600" y="1371600"/>
            <a:ext cx="3886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7895F-CAFA-42BB-9E16-9F9E644019F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45771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365DD-C10E-47FB-8A31-C40FEAFC733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275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EFC38-9107-4559-A3C8-EB860ABC3DA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5829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70E91-9D1A-4F47-8FB1-ED5EE263BAE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752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D4B9F-7378-4974-9C5D-534EECA4155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087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19221-43D5-4144-BD8E-FC0F4C05F2B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6739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7924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541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方正姚体" pitchFamily="2" charset="-122"/>
                <a:ea typeface="方正姚体" pitchFamily="2" charset="-122"/>
              </a:defRPr>
            </a:lvl1pPr>
          </a:lstStyle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3CA4AEE-D66B-436F-8F0C-C5426FA2FF87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38" y="6019800"/>
            <a:ext cx="906462" cy="766763"/>
            <a:chOff x="5" y="3490"/>
            <a:chExt cx="1124" cy="785"/>
          </a:xfrm>
        </p:grpSpPr>
        <p:sp>
          <p:nvSpPr>
            <p:cNvPr id="163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640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64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41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64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42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64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7" name="Group 53"/>
          <p:cNvGrpSpPr>
            <a:grpSpLocks/>
          </p:cNvGrpSpPr>
          <p:nvPr userDrawn="1"/>
        </p:nvGrpSpPr>
        <p:grpSpPr bwMode="auto">
          <a:xfrm>
            <a:off x="8153400" y="90488"/>
            <a:ext cx="1343025" cy="1662112"/>
            <a:chOff x="4609" y="57"/>
            <a:chExt cx="1373" cy="1204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 rot="-3172564">
              <a:off x="4900" y="-10"/>
              <a:ext cx="732" cy="1313"/>
            </a:xfrm>
            <a:custGeom>
              <a:avLst/>
              <a:gdLst>
                <a:gd name="T0" fmla="*/ 2903 w 2903"/>
                <a:gd name="T1" fmla="*/ 433 h 3686"/>
                <a:gd name="T2" fmla="*/ 2565 w 2903"/>
                <a:gd name="T3" fmla="*/ 80 h 3686"/>
                <a:gd name="T4" fmla="*/ 2241 w 2903"/>
                <a:gd name="T5" fmla="*/ 0 h 3686"/>
                <a:gd name="T6" fmla="*/ 110 w 2903"/>
                <a:gd name="T7" fmla="*/ 2811 h 3686"/>
                <a:gd name="T8" fmla="*/ 110 w 2903"/>
                <a:gd name="T9" fmla="*/ 3228 h 3686"/>
                <a:gd name="T10" fmla="*/ 0 w 2903"/>
                <a:gd name="T11" fmla="*/ 3631 h 3686"/>
                <a:gd name="T12" fmla="*/ 72 w 2903"/>
                <a:gd name="T13" fmla="*/ 3686 h 3686"/>
                <a:gd name="T14" fmla="*/ 441 w 2903"/>
                <a:gd name="T15" fmla="*/ 3355 h 3686"/>
                <a:gd name="T16" fmla="*/ 740 w 2903"/>
                <a:gd name="T17" fmla="*/ 3228 h 3686"/>
                <a:gd name="T18" fmla="*/ 2903 w 2903"/>
                <a:gd name="T19" fmla="*/ 433 h 3686"/>
                <a:gd name="T20" fmla="*/ 2903 w 2903"/>
                <a:gd name="T21" fmla="*/ 433 h 3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 rot="-3172564">
              <a:off x="4955" y="15"/>
              <a:ext cx="734" cy="1321"/>
            </a:xfrm>
            <a:custGeom>
              <a:avLst/>
              <a:gdLst>
                <a:gd name="T0" fmla="*/ 2293 w 2911"/>
                <a:gd name="T1" fmla="*/ 0 h 3703"/>
                <a:gd name="T2" fmla="*/ 130 w 2911"/>
                <a:gd name="T3" fmla="*/ 2835 h 3703"/>
                <a:gd name="T4" fmla="*/ 131 w 2911"/>
                <a:gd name="T5" fmla="*/ 3201 h 3703"/>
                <a:gd name="T6" fmla="*/ 0 w 2911"/>
                <a:gd name="T7" fmla="*/ 3633 h 3703"/>
                <a:gd name="T8" fmla="*/ 50 w 2911"/>
                <a:gd name="T9" fmla="*/ 3703 h 3703"/>
                <a:gd name="T10" fmla="*/ 422 w 2911"/>
                <a:gd name="T11" fmla="*/ 3352 h 3703"/>
                <a:gd name="T12" fmla="*/ 763 w 2911"/>
                <a:gd name="T13" fmla="*/ 3220 h 3703"/>
                <a:gd name="T14" fmla="*/ 2911 w 2911"/>
                <a:gd name="T15" fmla="*/ 428 h 3703"/>
                <a:gd name="T16" fmla="*/ 2589 w 2911"/>
                <a:gd name="T17" fmla="*/ 96 h 3703"/>
                <a:gd name="T18" fmla="*/ 2293 w 2911"/>
                <a:gd name="T19" fmla="*/ 0 h 3703"/>
                <a:gd name="T20" fmla="*/ 2293 w 2911"/>
                <a:gd name="T21" fmla="*/ 0 h 3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 rot="-3172564">
              <a:off x="4933" y="121"/>
              <a:ext cx="646" cy="990"/>
            </a:xfrm>
            <a:custGeom>
              <a:avLst/>
              <a:gdLst>
                <a:gd name="T0" fmla="*/ 0 w 2561"/>
                <a:gd name="T1" fmla="*/ 2485 h 2777"/>
                <a:gd name="T2" fmla="*/ 432 w 2561"/>
                <a:gd name="T3" fmla="*/ 2553 h 2777"/>
                <a:gd name="T4" fmla="*/ 736 w 2561"/>
                <a:gd name="T5" fmla="*/ 2777 h 2777"/>
                <a:gd name="T6" fmla="*/ 2561 w 2561"/>
                <a:gd name="T7" fmla="*/ 399 h 2777"/>
                <a:gd name="T8" fmla="*/ 2118 w 2561"/>
                <a:gd name="T9" fmla="*/ 82 h 2777"/>
                <a:gd name="T10" fmla="*/ 1898 w 2561"/>
                <a:gd name="T11" fmla="*/ 0 h 2777"/>
                <a:gd name="T12" fmla="*/ 0 w 2561"/>
                <a:gd name="T13" fmla="*/ 2485 h 2777"/>
                <a:gd name="T14" fmla="*/ 0 w 2561"/>
                <a:gd name="T15" fmla="*/ 2485 h 2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24" name="Group 40"/>
            <p:cNvGrpSpPr>
              <a:grpSpLocks/>
            </p:cNvGrpSpPr>
            <p:nvPr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grpSp>
            <p:nvGrpSpPr>
              <p:cNvPr id="16425" name="Group 4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1642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>
                    <a:gd name="T0" fmla="*/ 123 w 245"/>
                    <a:gd name="T1" fmla="*/ 9 h 806"/>
                    <a:gd name="T2" fmla="*/ 131 w 245"/>
                    <a:gd name="T3" fmla="*/ 342 h 806"/>
                    <a:gd name="T4" fmla="*/ 0 w 245"/>
                    <a:gd name="T5" fmla="*/ 806 h 806"/>
                    <a:gd name="T6" fmla="*/ 79 w 245"/>
                    <a:gd name="T7" fmla="*/ 789 h 806"/>
                    <a:gd name="T8" fmla="*/ 218 w 245"/>
                    <a:gd name="T9" fmla="*/ 376 h 806"/>
                    <a:gd name="T10" fmla="*/ 245 w 245"/>
                    <a:gd name="T11" fmla="*/ 0 h 806"/>
                    <a:gd name="T12" fmla="*/ 123 w 245"/>
                    <a:gd name="T13" fmla="*/ 9 h 806"/>
                    <a:gd name="T14" fmla="*/ 123 w 245"/>
                    <a:gd name="T15" fmla="*/ 9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427" name="Group 43"/>
                <p:cNvGrpSpPr>
                  <a:grpSpLocks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16428" name="Freeform 44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>
                      <a:gd name="T0" fmla="*/ 0 w 604"/>
                      <a:gd name="T1" fmla="*/ 0 h 349"/>
                      <a:gd name="T2" fmla="*/ 298 w 604"/>
                      <a:gd name="T3" fmla="*/ 184 h 349"/>
                      <a:gd name="T4" fmla="*/ 500 w 604"/>
                      <a:gd name="T5" fmla="*/ 349 h 349"/>
                      <a:gd name="T6" fmla="*/ 604 w 604"/>
                      <a:gd name="T7" fmla="*/ 140 h 349"/>
                      <a:gd name="T8" fmla="*/ 359 w 604"/>
                      <a:gd name="T9" fmla="*/ 9 h 349"/>
                      <a:gd name="T10" fmla="*/ 464 w 604"/>
                      <a:gd name="T11" fmla="*/ 184 h 349"/>
                      <a:gd name="T12" fmla="*/ 131 w 604"/>
                      <a:gd name="T13" fmla="*/ 17 h 349"/>
                      <a:gd name="T14" fmla="*/ 0 w 604"/>
                      <a:gd name="T15" fmla="*/ 0 h 349"/>
                      <a:gd name="T16" fmla="*/ 0 w 604"/>
                      <a:gd name="T17" fmla="*/ 0 h 3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9" name="Freeform 45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>
                      <a:gd name="T0" fmla="*/ 741 w 1064"/>
                      <a:gd name="T1" fmla="*/ 129 h 1230"/>
                      <a:gd name="T2" fmla="*/ 485 w 1064"/>
                      <a:gd name="T3" fmla="*/ 352 h 1230"/>
                      <a:gd name="T4" fmla="*/ 163 w 1064"/>
                      <a:gd name="T5" fmla="*/ 762 h 1230"/>
                      <a:gd name="T6" fmla="*/ 0 w 1064"/>
                      <a:gd name="T7" fmla="*/ 1101 h 1230"/>
                      <a:gd name="T8" fmla="*/ 59 w 1064"/>
                      <a:gd name="T9" fmla="*/ 1230 h 1230"/>
                      <a:gd name="T10" fmla="*/ 262 w 1064"/>
                      <a:gd name="T11" fmla="*/ 1201 h 1230"/>
                      <a:gd name="T12" fmla="*/ 578 w 1064"/>
                      <a:gd name="T13" fmla="*/ 914 h 1230"/>
                      <a:gd name="T14" fmla="*/ 876 w 1064"/>
                      <a:gd name="T15" fmla="*/ 534 h 1230"/>
                      <a:gd name="T16" fmla="*/ 1034 w 1064"/>
                      <a:gd name="T17" fmla="*/ 270 h 1230"/>
                      <a:gd name="T18" fmla="*/ 1064 w 1064"/>
                      <a:gd name="T19" fmla="*/ 84 h 1230"/>
                      <a:gd name="T20" fmla="*/ 977 w 1064"/>
                      <a:gd name="T21" fmla="*/ 0 h 1230"/>
                      <a:gd name="T22" fmla="*/ 836 w 1064"/>
                      <a:gd name="T23" fmla="*/ 65 h 1230"/>
                      <a:gd name="T24" fmla="*/ 969 w 1064"/>
                      <a:gd name="T25" fmla="*/ 107 h 1230"/>
                      <a:gd name="T26" fmla="*/ 876 w 1064"/>
                      <a:gd name="T27" fmla="*/ 352 h 1230"/>
                      <a:gd name="T28" fmla="*/ 690 w 1064"/>
                      <a:gd name="T29" fmla="*/ 656 h 1230"/>
                      <a:gd name="T30" fmla="*/ 350 w 1064"/>
                      <a:gd name="T31" fmla="*/ 1008 h 1230"/>
                      <a:gd name="T32" fmla="*/ 116 w 1064"/>
                      <a:gd name="T33" fmla="*/ 1114 h 1230"/>
                      <a:gd name="T34" fmla="*/ 135 w 1064"/>
                      <a:gd name="T35" fmla="*/ 943 h 1230"/>
                      <a:gd name="T36" fmla="*/ 437 w 1064"/>
                      <a:gd name="T37" fmla="*/ 504 h 1230"/>
                      <a:gd name="T38" fmla="*/ 831 w 1064"/>
                      <a:gd name="T39" fmla="*/ 118 h 1230"/>
                      <a:gd name="T40" fmla="*/ 741 w 1064"/>
                      <a:gd name="T41" fmla="*/ 129 h 1230"/>
                      <a:gd name="T42" fmla="*/ 741 w 1064"/>
                      <a:gd name="T43" fmla="*/ 129 h 12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0" name="Freeform 46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>
                      <a:gd name="T0" fmla="*/ 1941 w 2002"/>
                      <a:gd name="T1" fmla="*/ 0 h 2521"/>
                      <a:gd name="T2" fmla="*/ 0 w 2002"/>
                      <a:gd name="T3" fmla="*/ 2521 h 2521"/>
                      <a:gd name="T4" fmla="*/ 192 w 2002"/>
                      <a:gd name="T5" fmla="*/ 2450 h 2521"/>
                      <a:gd name="T6" fmla="*/ 2002 w 2002"/>
                      <a:gd name="T7" fmla="*/ 61 h 2521"/>
                      <a:gd name="T8" fmla="*/ 1941 w 2002"/>
                      <a:gd name="T9" fmla="*/ 0 h 2521"/>
                      <a:gd name="T10" fmla="*/ 1941 w 2002"/>
                      <a:gd name="T11" fmla="*/ 0 h 2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1" name="Freeform 47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>
                      <a:gd name="T0" fmla="*/ 95 w 3007"/>
                      <a:gd name="T1" fmla="*/ 2844 h 3771"/>
                      <a:gd name="T2" fmla="*/ 394 w 3007"/>
                      <a:gd name="T3" fmla="*/ 2834 h 3771"/>
                      <a:gd name="T4" fmla="*/ 821 w 3007"/>
                      <a:gd name="T5" fmla="*/ 3009 h 3771"/>
                      <a:gd name="T6" fmla="*/ 681 w 3007"/>
                      <a:gd name="T7" fmla="*/ 2817 h 3771"/>
                      <a:gd name="T8" fmla="*/ 367 w 3007"/>
                      <a:gd name="T9" fmla="*/ 2703 h 3771"/>
                      <a:gd name="T10" fmla="*/ 637 w 3007"/>
                      <a:gd name="T11" fmla="*/ 2720 h 3771"/>
                      <a:gd name="T12" fmla="*/ 979 w 3007"/>
                      <a:gd name="T13" fmla="*/ 2870 h 3771"/>
                      <a:gd name="T14" fmla="*/ 2859 w 3007"/>
                      <a:gd name="T15" fmla="*/ 420 h 3771"/>
                      <a:gd name="T16" fmla="*/ 2578 w 3007"/>
                      <a:gd name="T17" fmla="*/ 148 h 3771"/>
                      <a:gd name="T18" fmla="*/ 2308 w 3007"/>
                      <a:gd name="T19" fmla="*/ 0 h 3771"/>
                      <a:gd name="T20" fmla="*/ 2692 w 3007"/>
                      <a:gd name="T21" fmla="*/ 78 h 3771"/>
                      <a:gd name="T22" fmla="*/ 3007 w 3007"/>
                      <a:gd name="T23" fmla="*/ 428 h 3771"/>
                      <a:gd name="T24" fmla="*/ 831 w 3007"/>
                      <a:gd name="T25" fmla="*/ 3273 h 3771"/>
                      <a:gd name="T26" fmla="*/ 481 w 3007"/>
                      <a:gd name="T27" fmla="*/ 3412 h 3771"/>
                      <a:gd name="T28" fmla="*/ 105 w 3007"/>
                      <a:gd name="T29" fmla="*/ 3771 h 3771"/>
                      <a:gd name="T30" fmla="*/ 0 w 3007"/>
                      <a:gd name="T31" fmla="*/ 3667 h 3771"/>
                      <a:gd name="T32" fmla="*/ 131 w 3007"/>
                      <a:gd name="T33" fmla="*/ 3631 h 3771"/>
                      <a:gd name="T34" fmla="*/ 376 w 3007"/>
                      <a:gd name="T35" fmla="*/ 3385 h 3771"/>
                      <a:gd name="T36" fmla="*/ 165 w 3007"/>
                      <a:gd name="T37" fmla="*/ 3273 h 3771"/>
                      <a:gd name="T38" fmla="*/ 165 w 3007"/>
                      <a:gd name="T39" fmla="*/ 3176 h 3771"/>
                      <a:gd name="T40" fmla="*/ 411 w 3007"/>
                      <a:gd name="T41" fmla="*/ 3298 h 3771"/>
                      <a:gd name="T42" fmla="*/ 411 w 3007"/>
                      <a:gd name="T43" fmla="*/ 3186 h 3771"/>
                      <a:gd name="T44" fmla="*/ 603 w 3007"/>
                      <a:gd name="T45" fmla="*/ 3220 h 3771"/>
                      <a:gd name="T46" fmla="*/ 428 w 3007"/>
                      <a:gd name="T47" fmla="*/ 3079 h 3771"/>
                      <a:gd name="T48" fmla="*/ 629 w 3007"/>
                      <a:gd name="T49" fmla="*/ 3062 h 3771"/>
                      <a:gd name="T50" fmla="*/ 95 w 3007"/>
                      <a:gd name="T51" fmla="*/ 2844 h 3771"/>
                      <a:gd name="T52" fmla="*/ 95 w 3007"/>
                      <a:gd name="T53" fmla="*/ 2844 h 3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2" name="Freeform 48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>
                      <a:gd name="T0" fmla="*/ 0 w 673"/>
                      <a:gd name="T1" fmla="*/ 80 h 342"/>
                      <a:gd name="T2" fmla="*/ 255 w 673"/>
                      <a:gd name="T3" fmla="*/ 106 h 342"/>
                      <a:gd name="T4" fmla="*/ 639 w 673"/>
                      <a:gd name="T5" fmla="*/ 342 h 342"/>
                      <a:gd name="T6" fmla="*/ 673 w 673"/>
                      <a:gd name="T7" fmla="*/ 289 h 342"/>
                      <a:gd name="T8" fmla="*/ 447 w 673"/>
                      <a:gd name="T9" fmla="*/ 114 h 342"/>
                      <a:gd name="T10" fmla="*/ 26 w 673"/>
                      <a:gd name="T11" fmla="*/ 0 h 342"/>
                      <a:gd name="T12" fmla="*/ 0 w 673"/>
                      <a:gd name="T13" fmla="*/ 80 h 342"/>
                      <a:gd name="T14" fmla="*/ 0 w 673"/>
                      <a:gd name="T15" fmla="*/ 8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3" name="Freeform 49"/>
                  <p:cNvSpPr>
                    <a:spLocks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>
                      <a:gd name="T0" fmla="*/ 0 w 716"/>
                      <a:gd name="T1" fmla="*/ 78 h 403"/>
                      <a:gd name="T2" fmla="*/ 340 w 716"/>
                      <a:gd name="T3" fmla="*/ 148 h 403"/>
                      <a:gd name="T4" fmla="*/ 638 w 716"/>
                      <a:gd name="T5" fmla="*/ 403 h 403"/>
                      <a:gd name="T6" fmla="*/ 716 w 716"/>
                      <a:gd name="T7" fmla="*/ 296 h 403"/>
                      <a:gd name="T8" fmla="*/ 420 w 716"/>
                      <a:gd name="T9" fmla="*/ 114 h 403"/>
                      <a:gd name="T10" fmla="*/ 70 w 716"/>
                      <a:gd name="T11" fmla="*/ 0 h 403"/>
                      <a:gd name="T12" fmla="*/ 0 w 716"/>
                      <a:gd name="T13" fmla="*/ 78 h 403"/>
                      <a:gd name="T14" fmla="*/ 0 w 716"/>
                      <a:gd name="T15" fmla="*/ 78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4" name="Freeform 50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>
                      <a:gd name="T0" fmla="*/ 0 w 717"/>
                      <a:gd name="T1" fmla="*/ 78 h 411"/>
                      <a:gd name="T2" fmla="*/ 316 w 717"/>
                      <a:gd name="T3" fmla="*/ 139 h 411"/>
                      <a:gd name="T4" fmla="*/ 649 w 717"/>
                      <a:gd name="T5" fmla="*/ 411 h 411"/>
                      <a:gd name="T6" fmla="*/ 717 w 717"/>
                      <a:gd name="T7" fmla="*/ 314 h 411"/>
                      <a:gd name="T8" fmla="*/ 394 w 717"/>
                      <a:gd name="T9" fmla="*/ 87 h 411"/>
                      <a:gd name="T10" fmla="*/ 54 w 717"/>
                      <a:gd name="T11" fmla="*/ 0 h 411"/>
                      <a:gd name="T12" fmla="*/ 0 w 717"/>
                      <a:gd name="T13" fmla="*/ 78 h 411"/>
                      <a:gd name="T14" fmla="*/ 0 w 717"/>
                      <a:gd name="T15" fmla="*/ 78 h 4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5" name="Freeform 51"/>
                  <p:cNvSpPr>
                    <a:spLocks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>
                      <a:gd name="T0" fmla="*/ 0 w 709"/>
                      <a:gd name="T1" fmla="*/ 88 h 386"/>
                      <a:gd name="T2" fmla="*/ 272 w 709"/>
                      <a:gd name="T3" fmla="*/ 131 h 386"/>
                      <a:gd name="T4" fmla="*/ 665 w 709"/>
                      <a:gd name="T5" fmla="*/ 386 h 386"/>
                      <a:gd name="T6" fmla="*/ 709 w 709"/>
                      <a:gd name="T7" fmla="*/ 308 h 386"/>
                      <a:gd name="T8" fmla="*/ 306 w 709"/>
                      <a:gd name="T9" fmla="*/ 53 h 386"/>
                      <a:gd name="T10" fmla="*/ 43 w 709"/>
                      <a:gd name="T11" fmla="*/ 0 h 386"/>
                      <a:gd name="T12" fmla="*/ 0 w 709"/>
                      <a:gd name="T13" fmla="*/ 88 h 386"/>
                      <a:gd name="T14" fmla="*/ 0 w 709"/>
                      <a:gd name="T15" fmla="*/ 88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6436" name="Line 52"/>
              <p:cNvSpPr>
                <a:spLocks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3D00EA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楷体_GB2312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黑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仿宋_GB2312" pitchFamily="49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src/ex7_3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src/ex7_4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src/reg.html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src/ex7_1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src/ex7_2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07</a:t>
            </a:r>
            <a:r>
              <a:rPr lang="zh-CN" altLang="en-US" dirty="0" smtClean="0"/>
              <a:t>章 网页表单应用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837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7.2.2  </a:t>
            </a:r>
            <a:r>
              <a:rPr lang="zh-CN" altLang="en-US" dirty="0" smtClean="0"/>
              <a:t>控件的通用属性和事件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．表单控件</a:t>
            </a:r>
            <a:endParaRPr lang="zh-CN" altLang="en-US" dirty="0"/>
          </a:p>
          <a:p>
            <a:pPr lvl="1"/>
            <a:r>
              <a:rPr lang="zh-CN" altLang="en-US" dirty="0" smtClean="0"/>
              <a:t>表单中的元素可以称为表单控件，这些控件通常都是一个</a:t>
            </a:r>
            <a:r>
              <a:rPr lang="en-US" altLang="zh-CN" dirty="0" smtClean="0"/>
              <a:t>&lt;input&gt;</a:t>
            </a:r>
            <a:r>
              <a:rPr lang="zh-CN" altLang="en-US" dirty="0" smtClean="0"/>
              <a:t>标签。需要进行不同的输入操作可以使用不同类型的表单控件，比如文本控件、按钮控件、选择控件等。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．常见的表单控件</a:t>
            </a:r>
            <a:endParaRPr lang="zh-CN" altLang="en-US" dirty="0"/>
          </a:p>
          <a:p>
            <a:pPr lvl="1"/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18332"/>
            <a:ext cx="7505688" cy="458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．表单控件的通用属性</a:t>
            </a:r>
            <a:endParaRPr lang="zh-CN" altLang="en-US" dirty="0"/>
          </a:p>
          <a:p>
            <a:pPr lvl="1"/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20" y="1928802"/>
            <a:ext cx="7753370" cy="462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．表单控件的通用方法事件</a:t>
            </a:r>
            <a:endParaRPr lang="zh-CN" altLang="en-US" dirty="0"/>
          </a:p>
          <a:p>
            <a:pPr lvl="1"/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845661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7.2.3  </a:t>
            </a:r>
            <a:r>
              <a:rPr lang="zh-CN" altLang="en-US" dirty="0" smtClean="0"/>
              <a:t>文本控件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文本控件</a:t>
            </a:r>
            <a:endParaRPr lang="zh-CN" altLang="en-US" dirty="0"/>
          </a:p>
          <a:p>
            <a:pPr lvl="1"/>
            <a:r>
              <a:rPr lang="zh-CN" altLang="en-US" dirty="0" smtClean="0"/>
              <a:t>文本控件是表单输入时最为常见的，主要用来输入用户名称、密码、用户留言等信息。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文本控件包括：单行文本域、密码框和多行文本区域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文本控件属性设置</a:t>
            </a:r>
            <a:endParaRPr lang="zh-CN" altLang="en-US" dirty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Dreamweaver</a:t>
            </a:r>
            <a:r>
              <a:rPr lang="zh-CN" altLang="en-US" dirty="0" smtClean="0"/>
              <a:t>中插入文本控件后，可以如下图的方式进行属性设置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214686"/>
            <a:ext cx="66865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用代码设置文本控件属性</a:t>
            </a:r>
            <a:endParaRPr lang="zh-CN" altLang="en-US" dirty="0"/>
          </a:p>
          <a:p>
            <a:pPr lvl="1"/>
            <a:r>
              <a:rPr lang="zh-CN" altLang="en-US" dirty="0" smtClean="0"/>
              <a:t>单行文本框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用户名：</a:t>
            </a:r>
            <a:r>
              <a:rPr lang="en-US" altLang="zh-CN" sz="1600" dirty="0" smtClean="0"/>
              <a:t>&lt;input type="text" name="username" /&gt;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1"/>
            <a:r>
              <a:rPr lang="zh-CN" altLang="en-US" dirty="0" smtClean="0"/>
              <a:t>密码框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用户密码：</a:t>
            </a:r>
            <a:r>
              <a:rPr lang="en-US" altLang="zh-CN" sz="1600" dirty="0" smtClean="0"/>
              <a:t>&lt;input type="password" name="</a:t>
            </a:r>
            <a:r>
              <a:rPr lang="en-US" altLang="zh-CN" sz="1600" dirty="0" err="1" smtClean="0"/>
              <a:t>pwd</a:t>
            </a:r>
            <a:r>
              <a:rPr lang="en-US" altLang="zh-CN" sz="1600" dirty="0" smtClean="0"/>
              <a:t>" /&gt;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1"/>
            <a:r>
              <a:rPr lang="zh-CN" altLang="en-US" dirty="0" smtClean="0"/>
              <a:t>多行文本区域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留言内容：</a:t>
            </a:r>
            <a:r>
              <a:rPr lang="en-US" altLang="zh-CN" sz="1600" dirty="0" smtClean="0"/>
              <a:t>&lt;</a:t>
            </a:r>
            <a:r>
              <a:rPr lang="en-US" altLang="zh-CN" sz="1600" dirty="0" err="1" smtClean="0"/>
              <a:t>textarea</a:t>
            </a:r>
            <a:r>
              <a:rPr lang="en-US" altLang="zh-CN" sz="1600" dirty="0" smtClean="0"/>
              <a:t> name="message" id="</a:t>
            </a:r>
            <a:r>
              <a:rPr lang="en-US" altLang="zh-CN" sz="1600" dirty="0" err="1" smtClean="0"/>
              <a:t>msg</a:t>
            </a:r>
            <a:r>
              <a:rPr lang="en-US" altLang="zh-CN" sz="1600" dirty="0" smtClean="0"/>
              <a:t>" cols="45" rows="5"&gt;&lt;/</a:t>
            </a:r>
            <a:r>
              <a:rPr lang="en-US" altLang="zh-CN" sz="1600" dirty="0" err="1" smtClean="0"/>
              <a:t>textarea</a:t>
            </a:r>
            <a:r>
              <a:rPr lang="en-US" altLang="zh-CN" sz="1600" dirty="0" smtClean="0"/>
              <a:t>&gt;</a:t>
            </a:r>
            <a:endParaRPr lang="zh-CN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7.2.4  </a:t>
            </a:r>
            <a:r>
              <a:rPr lang="zh-CN" altLang="en-US" dirty="0" smtClean="0"/>
              <a:t>选择控件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选择控件</a:t>
            </a:r>
            <a:endParaRPr lang="zh-CN" altLang="en-US" dirty="0"/>
          </a:p>
          <a:p>
            <a:pPr lvl="1"/>
            <a:r>
              <a:rPr lang="zh-CN" altLang="en-US" dirty="0" smtClean="0"/>
              <a:t>选择控件不需要用户输入，用户直接在给定的选项中进行选择，可以实现单选、多选、下拉选择等。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选择控件包括：单选按钮、复选（检取）框和下拉选择框。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单选按钮</a:t>
            </a:r>
            <a:endParaRPr lang="zh-CN" altLang="en-US" dirty="0"/>
          </a:p>
          <a:p>
            <a:pPr lvl="1"/>
            <a:r>
              <a:rPr lang="zh-CN" altLang="en-US" dirty="0" smtClean="0"/>
              <a:t>单选按钮用来在多个选项中选择一个，而且通常必须选择一个，如性别选择就是很典型的应用。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注意：如果一组选项只能选择其中一个时，必须将该组选项每个按钮的</a:t>
            </a:r>
            <a:r>
              <a:rPr lang="en-US" altLang="zh-CN" dirty="0" smtClean="0"/>
              <a:t>name </a:t>
            </a:r>
            <a:r>
              <a:rPr lang="zh-CN" altLang="en-US" dirty="0" smtClean="0"/>
              <a:t>属性设置为相同，否则，单选操作将无法实现。</a:t>
            </a:r>
          </a:p>
          <a:p>
            <a:pPr lvl="1"/>
            <a:r>
              <a:rPr lang="zh-CN" altLang="en-US" dirty="0" smtClean="0"/>
              <a:t>在一个表单中，可以通过设置不同的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属性来实现多组单选。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19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191528" cy="4724400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/>
              <a:t>如下代码</a:t>
            </a:r>
            <a:r>
              <a:rPr lang="en-US" altLang="zh-CN" dirty="0" smtClean="0"/>
              <a:t>(</a:t>
            </a:r>
            <a:r>
              <a:rPr lang="en-US" altLang="zh-CN" dirty="0" smtClean="0">
                <a:hlinkClick r:id="rId2" action="ppaction://hlinkfile"/>
              </a:rPr>
              <a:t>ex7_3.html</a:t>
            </a:r>
            <a:r>
              <a:rPr lang="en-US" altLang="zh-CN" dirty="0" smtClean="0"/>
              <a:t>)</a:t>
            </a:r>
            <a:r>
              <a:rPr lang="zh-CN" altLang="en-US" dirty="0" smtClean="0"/>
              <a:t>可以实现单选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您的性别：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name="sex" id="sex" value="male" /&gt;</a:t>
            </a:r>
            <a:r>
              <a:rPr lang="zh-CN" altLang="en-US" sz="1600" dirty="0" smtClean="0"/>
              <a:t>男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name="sex" id="sex2" value="female" /&gt;</a:t>
            </a:r>
            <a:r>
              <a:rPr lang="zh-CN" altLang="en-US" sz="1600" dirty="0" smtClean="0"/>
              <a:t>女</a:t>
            </a:r>
            <a:r>
              <a:rPr lang="en-US" altLang="zh-CN" sz="1600" dirty="0" smtClean="0"/>
              <a:t>&lt;</a:t>
            </a:r>
            <a:r>
              <a:rPr lang="en-US" altLang="zh-CN" sz="1600" dirty="0" err="1" smtClean="0"/>
              <a:t>br</a:t>
            </a:r>
            <a:r>
              <a:rPr lang="en-US" altLang="zh-CN" sz="1600" dirty="0" smtClean="0"/>
              <a:t> /&gt;</a:t>
            </a:r>
          </a:p>
          <a:p>
            <a:pPr lvl="1">
              <a:buNone/>
            </a:pPr>
            <a:r>
              <a:rPr lang="zh-CN" altLang="en-US" sz="1600" dirty="0" smtClean="0"/>
              <a:t>您的民族：</a:t>
            </a:r>
          </a:p>
          <a:p>
            <a:pPr lvl="1">
              <a:buNone/>
            </a:pPr>
            <a:r>
              <a:rPr lang="en-US" altLang="zh-CN" sz="1600" dirty="0" smtClean="0"/>
              <a:t>&lt;input name="nation" type="radio" id="</a:t>
            </a:r>
            <a:r>
              <a:rPr lang="en-US" altLang="zh-CN" sz="1600" dirty="0" err="1" smtClean="0"/>
              <a:t>mz</a:t>
            </a:r>
            <a:r>
              <a:rPr lang="en-US" altLang="zh-CN" sz="1600" dirty="0" smtClean="0"/>
              <a:t>" value="</a:t>
            </a:r>
            <a:r>
              <a:rPr lang="en-US" altLang="zh-CN" sz="1600" dirty="0" err="1" smtClean="0"/>
              <a:t>han</a:t>
            </a:r>
            <a:r>
              <a:rPr lang="en-US" altLang="zh-CN" sz="1600" dirty="0" smtClean="0"/>
              <a:t>" checked="checked" /&gt;</a:t>
            </a:r>
            <a:r>
              <a:rPr lang="zh-CN" altLang="en-US" sz="1600" dirty="0" smtClean="0"/>
              <a:t>汉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name="nation" id="mz2" value="</a:t>
            </a:r>
            <a:r>
              <a:rPr lang="en-US" altLang="zh-CN" sz="1600" dirty="0" err="1" smtClean="0"/>
              <a:t>zang</a:t>
            </a:r>
            <a:r>
              <a:rPr lang="en-US" altLang="zh-CN" sz="1600" dirty="0" smtClean="0"/>
              <a:t>" /&gt;</a:t>
            </a:r>
            <a:r>
              <a:rPr lang="zh-CN" altLang="en-US" sz="1600" dirty="0" smtClean="0"/>
              <a:t>藏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name="nation" id="mz3" value="</a:t>
            </a:r>
            <a:r>
              <a:rPr lang="en-US" altLang="zh-CN" sz="1600" dirty="0" err="1" smtClean="0"/>
              <a:t>hui</a:t>
            </a:r>
            <a:r>
              <a:rPr lang="en-US" altLang="zh-CN" sz="1600" dirty="0" smtClean="0"/>
              <a:t>" /&gt;</a:t>
            </a:r>
            <a:r>
              <a:rPr lang="zh-CN" altLang="en-US" sz="1600" dirty="0" smtClean="0"/>
              <a:t>回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name="nation" id="mz4" value="</a:t>
            </a:r>
            <a:r>
              <a:rPr lang="en-US" altLang="zh-CN" sz="1600" dirty="0" err="1" smtClean="0"/>
              <a:t>meng</a:t>
            </a:r>
            <a:r>
              <a:rPr lang="en-US" altLang="zh-CN" sz="1600" dirty="0" smtClean="0"/>
              <a:t>" /&gt;</a:t>
            </a:r>
            <a:r>
              <a:rPr lang="zh-CN" altLang="en-US" sz="1600" dirty="0" smtClean="0"/>
              <a:t>蒙</a:t>
            </a:r>
          </a:p>
          <a:p>
            <a:pPr lvl="1">
              <a:buNone/>
            </a:pPr>
            <a:r>
              <a:rPr lang="en-US" altLang="zh-CN" sz="1600" dirty="0" smtClean="0"/>
              <a:t>&lt;input type="radio" name="nation" id="mz5" value="</a:t>
            </a:r>
            <a:r>
              <a:rPr lang="en-US" altLang="zh-CN" sz="1600" dirty="0" err="1" smtClean="0"/>
              <a:t>qita</a:t>
            </a:r>
            <a:r>
              <a:rPr lang="en-US" altLang="zh-CN" sz="1600" dirty="0" smtClean="0"/>
              <a:t>" /&gt;</a:t>
            </a:r>
            <a:r>
              <a:rPr lang="zh-CN" altLang="en-US" sz="1600" dirty="0" smtClean="0"/>
              <a:t>其他</a:t>
            </a:r>
            <a:r>
              <a:rPr lang="en-US" altLang="zh-CN" sz="1600" dirty="0" smtClean="0"/>
              <a:t>&lt;</a:t>
            </a:r>
            <a:r>
              <a:rPr lang="en-US" altLang="zh-CN" sz="1600" dirty="0" err="1" smtClean="0"/>
              <a:t>br</a:t>
            </a:r>
            <a:r>
              <a:rPr lang="en-US" altLang="zh-CN" sz="1600" dirty="0" smtClean="0"/>
              <a:t> /&gt;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运行效果如图所示：</a:t>
            </a:r>
            <a:endParaRPr lang="en-US" altLang="zh-CN" dirty="0" smtClean="0"/>
          </a:p>
          <a:p>
            <a:pPr lvl="1">
              <a:buNone/>
            </a:pPr>
            <a:endParaRPr lang="zh-CN" altLang="en-US" sz="1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8264" y="5419238"/>
            <a:ext cx="492624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关于表单</a:t>
            </a:r>
            <a:endParaRPr lang="en-US" altLang="zh-CN" dirty="0" smtClean="0"/>
          </a:p>
          <a:p>
            <a:r>
              <a:rPr lang="zh-CN" altLang="en-US" dirty="0" smtClean="0">
                <a:hlinkClick r:id="rId3" action="ppaction://hlinksldjump"/>
              </a:rPr>
              <a:t>基本的表单控件</a:t>
            </a:r>
            <a:endParaRPr lang="en-US" altLang="zh-CN" dirty="0" smtClean="0"/>
          </a:p>
          <a:p>
            <a:r>
              <a:rPr lang="zh-CN" altLang="en-US" dirty="0" smtClean="0">
                <a:hlinkClick r:id="rId4" action="ppaction://hlinksldjump"/>
              </a:rPr>
              <a:t>表单制作示例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94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复选框（检取框）</a:t>
            </a:r>
            <a:endParaRPr lang="zh-CN" altLang="en-US" dirty="0"/>
          </a:p>
          <a:p>
            <a:pPr lvl="1"/>
            <a:r>
              <a:rPr lang="zh-CN" altLang="en-US" dirty="0" smtClean="0"/>
              <a:t>复选框也称检取框，用来在若干选项中选择零个或多个。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注意：如果要将若干选项当成同一组，必须将这些选项的</a:t>
            </a:r>
            <a:r>
              <a:rPr lang="en-US" altLang="zh-CN" dirty="0" smtClean="0"/>
              <a:t>name </a:t>
            </a:r>
            <a:r>
              <a:rPr lang="zh-CN" altLang="en-US" dirty="0" smtClean="0"/>
              <a:t>属性设置为相同。</a:t>
            </a:r>
          </a:p>
          <a:p>
            <a:pPr lvl="1"/>
            <a:r>
              <a:rPr lang="zh-CN" altLang="en-US" dirty="0" smtClean="0"/>
              <a:t>在一个表单中，可以通过设置不同的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属性来实现多组复选。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/>
              <a:t>如下代码和设置界面：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您的爱好：</a:t>
            </a:r>
          </a:p>
          <a:p>
            <a:pPr lvl="1">
              <a:buNone/>
            </a:pPr>
            <a:r>
              <a:rPr lang="en-US" altLang="zh-CN" sz="1600" dirty="0" smtClean="0"/>
              <a:t>&lt;input type="checkbox" name="hobby" value="reading" id="hobby_0" /&gt;</a:t>
            </a:r>
            <a:r>
              <a:rPr lang="zh-CN" altLang="en-US" sz="1600" dirty="0" smtClean="0"/>
              <a:t>阅读</a:t>
            </a:r>
          </a:p>
          <a:p>
            <a:pPr lvl="1">
              <a:buNone/>
            </a:pPr>
            <a:r>
              <a:rPr lang="en-US" altLang="zh-CN" sz="1600" dirty="0" smtClean="0"/>
              <a:t>&lt;input type="checkbox" name="hobby" value="music" id="hobby_1" /&gt;</a:t>
            </a:r>
            <a:r>
              <a:rPr lang="zh-CN" altLang="en-US" sz="1600" dirty="0" smtClean="0"/>
              <a:t>音乐</a:t>
            </a:r>
          </a:p>
          <a:p>
            <a:pPr lvl="1">
              <a:buNone/>
            </a:pPr>
            <a:r>
              <a:rPr lang="en-US" altLang="zh-CN" sz="1600" dirty="0" smtClean="0"/>
              <a:t>&lt;input type="checkbox" name="hobby" value="sport" id="hobby_2" /&gt;</a:t>
            </a:r>
            <a:r>
              <a:rPr lang="zh-CN" altLang="en-US" sz="1600" dirty="0" smtClean="0"/>
              <a:t>运动</a:t>
            </a:r>
          </a:p>
          <a:p>
            <a:pPr lvl="1">
              <a:buNone/>
            </a:pPr>
            <a:r>
              <a:rPr lang="en-US" altLang="zh-CN" sz="1600" dirty="0" smtClean="0"/>
              <a:t>&lt;input type="checkbox" name="hobby" value="shopping" id="hobby_3" /&gt;</a:t>
            </a:r>
            <a:r>
              <a:rPr lang="zh-CN" altLang="en-US" sz="1600" dirty="0" smtClean="0"/>
              <a:t>网购</a:t>
            </a: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zh-CN" altLang="en-US" sz="1600" dirty="0" smtClean="0"/>
          </a:p>
          <a:p>
            <a:pPr lvl="1"/>
            <a:r>
              <a:rPr lang="zh-CN" altLang="en-US" dirty="0" smtClean="0"/>
              <a:t>可以实现如下网页效果：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29000"/>
            <a:ext cx="405053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6000768"/>
            <a:ext cx="471490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下拉列表框（选择框）</a:t>
            </a:r>
            <a:endParaRPr lang="zh-CN" altLang="en-US" dirty="0"/>
          </a:p>
          <a:p>
            <a:pPr lvl="1"/>
            <a:r>
              <a:rPr lang="zh-CN" altLang="en-US" dirty="0" smtClean="0"/>
              <a:t>当需要用户在若干选项中选择一项或多项时，还可以使用下拉列表框。</a:t>
            </a:r>
            <a:endParaRPr lang="en-US" altLang="zh-CN" dirty="0" smtClean="0"/>
          </a:p>
          <a:p>
            <a:pPr lvl="1">
              <a:buNone/>
            </a:pPr>
            <a:r>
              <a:rPr lang="en-US" altLang="zh-CN" dirty="0" smtClean="0"/>
              <a:t>select</a:t>
            </a:r>
            <a:r>
              <a:rPr lang="zh-CN" altLang="en-US" dirty="0" smtClean="0"/>
              <a:t>标签可以创建一个下拉列表框，</a:t>
            </a:r>
            <a:r>
              <a:rPr lang="en-US" altLang="zh-CN" dirty="0" smtClean="0"/>
              <a:t>option</a:t>
            </a:r>
            <a:r>
              <a:rPr lang="zh-CN" altLang="en-US" dirty="0" smtClean="0"/>
              <a:t>标签可以创建列表框的一个选项。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/>
              <a:t>如下代码</a:t>
            </a:r>
            <a:r>
              <a:rPr lang="en-US" altLang="zh-CN" dirty="0" smtClean="0"/>
              <a:t>(</a:t>
            </a:r>
            <a:r>
              <a:rPr lang="en-US" altLang="zh-CN" dirty="0" smtClean="0">
                <a:hlinkClick r:id="rId2" action="ppaction://hlinkfile"/>
              </a:rPr>
              <a:t>ex7_4.html</a:t>
            </a:r>
            <a:r>
              <a:rPr lang="en-US" altLang="zh-CN" dirty="0" smtClean="0"/>
              <a:t>)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sz="1600" dirty="0" smtClean="0"/>
              <a:t>您的职业：</a:t>
            </a:r>
          </a:p>
          <a:p>
            <a:pPr lvl="1">
              <a:buNone/>
            </a:pPr>
            <a:r>
              <a:rPr lang="en-US" altLang="zh-CN" sz="1600" dirty="0" smtClean="0"/>
              <a:t>&lt;select name="career" size="1" id="career"&gt;</a:t>
            </a:r>
          </a:p>
          <a:p>
            <a:pPr lvl="1">
              <a:buNone/>
            </a:pPr>
            <a:r>
              <a:rPr lang="en-US" altLang="zh-CN" sz="1600" dirty="0" smtClean="0"/>
              <a:t>&lt;option value="0"&gt;</a:t>
            </a:r>
            <a:r>
              <a:rPr lang="zh-CN" altLang="en-US" sz="1600" dirty="0" smtClean="0"/>
              <a:t>公务员</a:t>
            </a:r>
            <a:r>
              <a:rPr lang="en-US" altLang="zh-CN" sz="1600" dirty="0" smtClean="0"/>
              <a:t>&lt;/option&gt;</a:t>
            </a:r>
          </a:p>
          <a:p>
            <a:pPr lvl="1">
              <a:buNone/>
            </a:pPr>
            <a:r>
              <a:rPr lang="en-US" altLang="zh-CN" sz="1600" dirty="0" smtClean="0"/>
              <a:t>&lt;option value="1"&gt;</a:t>
            </a:r>
            <a:r>
              <a:rPr lang="zh-CN" altLang="en-US" sz="1600" dirty="0" smtClean="0"/>
              <a:t>企业白领</a:t>
            </a:r>
            <a:r>
              <a:rPr lang="en-US" altLang="zh-CN" sz="1600" dirty="0" smtClean="0"/>
              <a:t>&lt;/option&gt;</a:t>
            </a:r>
          </a:p>
          <a:p>
            <a:pPr lvl="1">
              <a:buNone/>
            </a:pPr>
            <a:r>
              <a:rPr lang="en-US" altLang="zh-CN" sz="1600" dirty="0" smtClean="0"/>
              <a:t>&lt;option value="2"&gt;</a:t>
            </a:r>
            <a:r>
              <a:rPr lang="zh-CN" altLang="en-US" sz="1600" dirty="0" smtClean="0"/>
              <a:t>公司高管</a:t>
            </a:r>
            <a:r>
              <a:rPr lang="en-US" altLang="zh-CN" sz="1600" dirty="0" smtClean="0"/>
              <a:t>&lt;/option&gt;</a:t>
            </a:r>
          </a:p>
          <a:p>
            <a:pPr lvl="1">
              <a:buNone/>
            </a:pPr>
            <a:r>
              <a:rPr lang="en-US" altLang="zh-CN" sz="1600" dirty="0" smtClean="0"/>
              <a:t>&lt;option value="3"&gt;</a:t>
            </a:r>
            <a:r>
              <a:rPr lang="zh-CN" altLang="en-US" sz="1600" dirty="0" smtClean="0"/>
              <a:t>教师</a:t>
            </a:r>
            <a:r>
              <a:rPr lang="en-US" altLang="zh-CN" sz="1600" dirty="0" smtClean="0"/>
              <a:t>&lt;/option&gt;</a:t>
            </a:r>
          </a:p>
          <a:p>
            <a:pPr lvl="1">
              <a:buNone/>
            </a:pPr>
            <a:r>
              <a:rPr lang="en-US" altLang="zh-CN" sz="1600" dirty="0" smtClean="0"/>
              <a:t>&lt;/select&gt;</a:t>
            </a:r>
          </a:p>
          <a:p>
            <a:pPr lvl="1">
              <a:buNone/>
            </a:pPr>
            <a:endParaRPr lang="zh-CN" altLang="en-US" sz="1600" dirty="0" smtClean="0"/>
          </a:p>
          <a:p>
            <a:pPr lvl="1"/>
            <a:r>
              <a:rPr lang="zh-CN" altLang="en-US" dirty="0" smtClean="0"/>
              <a:t>可以实现如下网页效果：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5000636"/>
            <a:ext cx="285752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59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7.2.5  </a:t>
            </a:r>
            <a:r>
              <a:rPr lang="zh-CN" altLang="en-US" dirty="0" smtClean="0"/>
              <a:t>按钮控件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按钮控件</a:t>
            </a:r>
            <a:endParaRPr lang="zh-CN" altLang="en-US" dirty="0"/>
          </a:p>
          <a:p>
            <a:pPr lvl="1"/>
            <a:r>
              <a:rPr lang="zh-CN" altLang="en-US" dirty="0" smtClean="0"/>
              <a:t>选择控件是用来提交表单、清空表单输入等使用目的的。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按钮控件包括：提交按钮、重置按钮、普通按钮和图片按钮。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按钮的属性设置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443" y="5000636"/>
            <a:ext cx="796696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5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图片按钮</a:t>
            </a:r>
            <a:endParaRPr lang="zh-CN" altLang="en-US" dirty="0"/>
          </a:p>
          <a:p>
            <a:pPr lvl="1"/>
            <a:r>
              <a:rPr lang="zh-CN" altLang="en-US" dirty="0" smtClean="0"/>
              <a:t>图片按钮使用图片来显示一个按钮。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Dreamweaver </a:t>
            </a:r>
            <a:r>
              <a:rPr lang="zh-CN" altLang="en-US" dirty="0" smtClean="0"/>
              <a:t>中，选择“插入”→“表单”→“图像域”，会弹出一个如图所示的“选择图像源文件”的对话框。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770222"/>
            <a:ext cx="4481523" cy="28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5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7.2.6  </a:t>
            </a:r>
            <a:r>
              <a:rPr lang="zh-CN" altLang="en-US" dirty="0" smtClean="0"/>
              <a:t>其它控件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隐藏输入域</a:t>
            </a:r>
            <a:endParaRPr lang="zh-CN" altLang="en-US" dirty="0"/>
          </a:p>
          <a:p>
            <a:pPr lvl="1"/>
            <a:r>
              <a:rPr lang="zh-CN" altLang="en-US" dirty="0" smtClean="0"/>
              <a:t>通常，需要用户输入数据提交到服务器的都应该有输入域，用户可以输入相关的信息，但是，有时一些信息仍然需要提交到服务器，但用户可能不需要在界面中关心此数据；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更重要的是，用户不能修改的数据，更适合使用隐藏域。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文件域</a:t>
            </a:r>
            <a:endParaRPr lang="zh-CN" altLang="en-US" dirty="0"/>
          </a:p>
          <a:p>
            <a:pPr lvl="1"/>
            <a:r>
              <a:rPr lang="zh-CN" altLang="en-US" dirty="0" smtClean="0"/>
              <a:t>文件域是用来上传文件的，凡是需要上传文件的地方，都需要文件域控件，比如，用户上传自己的头像。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文件域在网页中显示时，带有一个只读的文本域和一个按钮，文本域用来显示已选中需要上传的文件名，按钮用来选择文件。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 </a:t>
            </a:r>
            <a:r>
              <a:rPr lang="zh-CN" altLang="en-US" dirty="0" smtClean="0"/>
              <a:t>表单制作示例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7.3.1 </a:t>
            </a:r>
            <a:r>
              <a:rPr lang="zh-CN" altLang="en-US" dirty="0" smtClean="0"/>
              <a:t>会员注册表单（</a:t>
            </a:r>
            <a:r>
              <a:rPr lang="en-US" altLang="zh-CN" sz="2400" dirty="0" smtClean="0">
                <a:hlinkClick r:id="rId2" action="ppaction://hlinkfile"/>
              </a:rPr>
              <a:t>reg.html</a:t>
            </a:r>
            <a:r>
              <a:rPr lang="zh-CN" altLang="en-US" dirty="0" smtClean="0"/>
              <a:t>）</a:t>
            </a:r>
            <a:endParaRPr lang="en-US" altLang="zh-CN" dirty="0"/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 smtClean="0"/>
              <a:t>网页设计与制作</a:t>
            </a:r>
            <a:endParaRPr lang="en-US" altLang="zh-CN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461856"/>
            <a:ext cx="4832036" cy="4181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 </a:t>
            </a:r>
            <a:r>
              <a:rPr lang="zh-CN" altLang="en-US" dirty="0" smtClean="0"/>
              <a:t>表单制作示例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7.3.2 </a:t>
            </a:r>
            <a:r>
              <a:rPr lang="zh-CN" altLang="en-US" dirty="0" smtClean="0"/>
              <a:t>表单数据验证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必填数据验证</a:t>
            </a:r>
            <a:endParaRPr lang="en-US" altLang="zh-CN" dirty="0"/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name = </a:t>
            </a:r>
            <a:r>
              <a:rPr lang="en-US" altLang="zh-CN" sz="1800" dirty="0" err="1" smtClean="0"/>
              <a:t>document.getElementById</a:t>
            </a:r>
            <a:r>
              <a:rPr lang="en-US" altLang="zh-CN" sz="1800" dirty="0" smtClean="0"/>
              <a:t>("username").value;</a:t>
            </a:r>
          </a:p>
          <a:p>
            <a:pPr lvl="1">
              <a:buNone/>
            </a:pPr>
            <a:r>
              <a:rPr lang="en-US" altLang="zh-CN" sz="1800" dirty="0" smtClean="0"/>
              <a:t>if (!name) {</a:t>
            </a:r>
          </a:p>
          <a:p>
            <a:pPr lvl="1">
              <a:buNone/>
            </a:pPr>
            <a:r>
              <a:rPr lang="en-US" altLang="zh-CN" sz="1800" dirty="0" smtClean="0"/>
              <a:t>    alert("</a:t>
            </a:r>
            <a:r>
              <a:rPr lang="zh-CN" altLang="en-US" sz="1800" dirty="0" smtClean="0"/>
              <a:t>用户名不能为空</a:t>
            </a:r>
            <a:r>
              <a:rPr lang="en-US" altLang="zh-CN" sz="1800" dirty="0" smtClean="0"/>
              <a:t>!");</a:t>
            </a:r>
          </a:p>
          <a:p>
            <a:pPr lvl="1">
              <a:buNone/>
            </a:pPr>
            <a:r>
              <a:rPr lang="en-US" altLang="zh-CN" sz="1800" dirty="0" smtClean="0"/>
              <a:t>    return false;</a:t>
            </a:r>
          </a:p>
          <a:p>
            <a:pPr lvl="1">
              <a:buNone/>
            </a:pPr>
            <a:r>
              <a:rPr lang="en-US" altLang="zh-CN" sz="1800" dirty="0" smtClean="0"/>
              <a:t>}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.1.1  </a:t>
            </a:r>
            <a:r>
              <a:rPr lang="zh-CN" altLang="en-US" dirty="0" smtClean="0"/>
              <a:t>什么是表单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．表单（</a:t>
            </a:r>
            <a:r>
              <a:rPr lang="en-US" altLang="zh-CN" dirty="0" smtClean="0"/>
              <a:t>form</a:t>
            </a:r>
            <a:r>
              <a:rPr lang="zh-CN" altLang="en-US" dirty="0" smtClean="0"/>
              <a:t>）</a:t>
            </a:r>
            <a:endParaRPr lang="en-US" altLang="zh-CN" dirty="0"/>
          </a:p>
          <a:p>
            <a:pPr lvl="1"/>
            <a:r>
              <a:rPr lang="zh-CN" altLang="en-US" dirty="0" smtClean="0"/>
              <a:t>表单（</a:t>
            </a:r>
            <a:r>
              <a:rPr lang="en-US" altLang="zh-CN" dirty="0" smtClean="0"/>
              <a:t>form</a:t>
            </a:r>
            <a:r>
              <a:rPr lang="zh-CN" altLang="en-US" dirty="0" smtClean="0"/>
              <a:t>）是网页中用来与用户进行交互的元素，如图所示：</a:t>
            </a:r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  <a:p>
            <a:pPr lvl="1"/>
            <a:r>
              <a:rPr lang="zh-CN" altLang="en-US" dirty="0" smtClean="0"/>
              <a:t>可以包含文本框、单选按钮或复选框、下拉选择框、密码输入框以及文件上传控件等。</a:t>
            </a:r>
            <a:endParaRPr lang="zh-CN" alt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0014" y="3506526"/>
            <a:ext cx="3824296" cy="146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</a:t>
            </a:r>
            <a:r>
              <a:rPr lang="zh-CN" altLang="en-US" dirty="0" smtClean="0"/>
              <a:t>关于表单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934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 </a:t>
            </a:r>
            <a:r>
              <a:rPr lang="zh-CN" altLang="en-US" dirty="0" smtClean="0"/>
              <a:t>表单制作示例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两次密码相同验证</a:t>
            </a:r>
            <a:endParaRPr lang="en-US" altLang="zh-CN" dirty="0"/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pwd</a:t>
            </a:r>
            <a:r>
              <a:rPr lang="en-US" altLang="zh-CN" sz="1800" dirty="0" smtClean="0"/>
              <a:t> = </a:t>
            </a:r>
            <a:r>
              <a:rPr lang="en-US" altLang="zh-CN" sz="1800" dirty="0" err="1" smtClean="0"/>
              <a:t>document.getElementById</a:t>
            </a:r>
            <a:r>
              <a:rPr lang="en-US" altLang="zh-CN" sz="1800" dirty="0" smtClean="0"/>
              <a:t>("password").value;</a:t>
            </a:r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pwd2 = </a:t>
            </a:r>
            <a:r>
              <a:rPr lang="en-US" altLang="zh-CN" sz="1800" dirty="0" err="1" smtClean="0"/>
              <a:t>document.getElementById</a:t>
            </a:r>
            <a:r>
              <a:rPr lang="en-US" altLang="zh-CN" sz="1800" dirty="0" smtClean="0"/>
              <a:t>("password2").value;</a:t>
            </a:r>
          </a:p>
          <a:p>
            <a:pPr lvl="1">
              <a:buNone/>
            </a:pPr>
            <a:r>
              <a:rPr lang="en-US" altLang="zh-CN" sz="1800" dirty="0" smtClean="0"/>
              <a:t>if (</a:t>
            </a:r>
            <a:r>
              <a:rPr lang="en-US" altLang="zh-CN" sz="1800" dirty="0" err="1" smtClean="0"/>
              <a:t>pwd</a:t>
            </a:r>
            <a:r>
              <a:rPr lang="en-US" altLang="zh-CN" sz="1800" dirty="0" smtClean="0"/>
              <a:t> != pwd2){</a:t>
            </a:r>
          </a:p>
          <a:p>
            <a:pPr lvl="1">
              <a:buNone/>
            </a:pPr>
            <a:r>
              <a:rPr lang="en-US" altLang="zh-CN" sz="1800" dirty="0" smtClean="0"/>
              <a:t>    alert("</a:t>
            </a:r>
            <a:r>
              <a:rPr lang="zh-CN" altLang="en-US" sz="1800" dirty="0" smtClean="0"/>
              <a:t>两次密码不相同！</a:t>
            </a:r>
            <a:r>
              <a:rPr lang="en-US" altLang="zh-CN" sz="1800" dirty="0" smtClean="0"/>
              <a:t>");</a:t>
            </a:r>
          </a:p>
          <a:p>
            <a:pPr lvl="1">
              <a:buNone/>
            </a:pPr>
            <a:r>
              <a:rPr lang="en-US" altLang="zh-CN" sz="1800" dirty="0" smtClean="0"/>
              <a:t>    return false;</a:t>
            </a:r>
          </a:p>
          <a:p>
            <a:pPr lvl="1">
              <a:buNone/>
            </a:pPr>
            <a:r>
              <a:rPr lang="en-US" altLang="zh-CN" sz="1800" dirty="0" smtClean="0"/>
              <a:t>}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 </a:t>
            </a:r>
            <a:r>
              <a:rPr lang="zh-CN" altLang="en-US" dirty="0" smtClean="0"/>
              <a:t>表单制作示例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31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电子邮箱验证</a:t>
            </a:r>
            <a:endParaRPr lang="en-US" altLang="zh-CN" dirty="0"/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email = </a:t>
            </a:r>
            <a:r>
              <a:rPr lang="en-US" altLang="zh-CN" sz="1800" dirty="0" err="1" smtClean="0"/>
              <a:t>document.getElementById</a:t>
            </a:r>
            <a:r>
              <a:rPr lang="en-US" altLang="zh-CN" sz="1800" dirty="0" smtClean="0"/>
              <a:t>("email").value;</a:t>
            </a:r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pattern = /^([a-zA-Z0-9_-])+@([a-zA-Z0-9_-])+(.[a-zA-Z0-9_-])+/;</a:t>
            </a:r>
          </a:p>
          <a:p>
            <a:pPr lvl="1">
              <a:buNone/>
            </a:pPr>
            <a:r>
              <a:rPr lang="en-US" altLang="zh-CN" sz="1800" dirty="0" err="1" smtClean="0"/>
              <a:t>var</a:t>
            </a:r>
            <a:r>
              <a:rPr lang="en-US" altLang="zh-CN" sz="1800" dirty="0" smtClean="0"/>
              <a:t> flag = </a:t>
            </a:r>
            <a:r>
              <a:rPr lang="en-US" altLang="zh-CN" sz="1800" dirty="0" err="1" smtClean="0"/>
              <a:t>pattern.test</a:t>
            </a:r>
            <a:r>
              <a:rPr lang="en-US" altLang="zh-CN" sz="1800" dirty="0" smtClean="0"/>
              <a:t>(email);</a:t>
            </a:r>
          </a:p>
          <a:p>
            <a:pPr lvl="1">
              <a:buNone/>
            </a:pPr>
            <a:r>
              <a:rPr lang="en-US" altLang="zh-CN" sz="1800" dirty="0" smtClean="0"/>
              <a:t>if(!email || !flag) { // </a:t>
            </a:r>
            <a:r>
              <a:rPr lang="zh-CN" altLang="en-US" sz="1800" dirty="0" smtClean="0"/>
              <a:t>如果邮箱为空或不是有效的邮箱</a:t>
            </a:r>
          </a:p>
          <a:p>
            <a:pPr lvl="1">
              <a:buNone/>
            </a:pPr>
            <a:r>
              <a:rPr lang="en-US" altLang="zh-CN" sz="1800" dirty="0" smtClean="0"/>
              <a:t>    alert("</a:t>
            </a:r>
            <a:r>
              <a:rPr lang="zh-CN" altLang="en-US" sz="1800" dirty="0" smtClean="0"/>
              <a:t>对不起，邮箱地址填写不正确！</a:t>
            </a:r>
            <a:r>
              <a:rPr lang="en-US" altLang="zh-CN" sz="1800" dirty="0" smtClean="0"/>
              <a:t>");</a:t>
            </a:r>
          </a:p>
          <a:p>
            <a:pPr lvl="1">
              <a:buNone/>
            </a:pPr>
            <a:r>
              <a:rPr lang="en-US" altLang="zh-CN" sz="1800" dirty="0" smtClean="0"/>
              <a:t>    return false;</a:t>
            </a:r>
          </a:p>
          <a:p>
            <a:pPr lvl="1">
              <a:buNone/>
            </a:pPr>
            <a:r>
              <a:rPr lang="en-US" altLang="zh-CN" sz="1800" dirty="0" smtClean="0"/>
              <a:t>}</a:t>
            </a:r>
          </a:p>
          <a:p>
            <a:pPr lvl="1">
              <a:buNone/>
            </a:pPr>
            <a:endParaRPr lang="en-US" altLang="zh-CN" sz="1800" dirty="0" smtClean="0"/>
          </a:p>
          <a:p>
            <a:pPr lvl="1">
              <a:buNone/>
            </a:pPr>
            <a:r>
              <a:rPr lang="zh-CN" altLang="en-US" sz="2600" dirty="0" smtClean="0"/>
              <a:t>正则表达式中，“ </a:t>
            </a:r>
            <a:r>
              <a:rPr lang="en-US" altLang="zh-CN" sz="2600" dirty="0" smtClean="0"/>
              <a:t>/^ ” </a:t>
            </a:r>
            <a:r>
              <a:rPr lang="zh-CN" altLang="en-US" sz="2600" dirty="0" smtClean="0"/>
              <a:t>表示字符串开始， 最后的“ </a:t>
            </a:r>
            <a:r>
              <a:rPr lang="en-US" altLang="zh-CN" sz="2600" dirty="0" smtClean="0"/>
              <a:t>/ ” </a:t>
            </a:r>
            <a:r>
              <a:rPr lang="zh-CN" altLang="en-US" sz="2600" dirty="0" smtClean="0"/>
              <a:t>表示字符串结束，“</a:t>
            </a:r>
            <a:r>
              <a:rPr lang="en-US" altLang="zh-CN" sz="2600" dirty="0" smtClean="0"/>
              <a:t>([a-zA-Z0-9_-])+@”</a:t>
            </a:r>
            <a:r>
              <a:rPr lang="zh-CN" altLang="en-US" sz="2600" dirty="0" smtClean="0"/>
              <a:t>表明“</a:t>
            </a:r>
            <a:r>
              <a:rPr lang="en-US" altLang="zh-CN" sz="2600" dirty="0" smtClean="0"/>
              <a:t>@”</a:t>
            </a:r>
            <a:r>
              <a:rPr lang="zh-CN" altLang="en-US" sz="2600" dirty="0" smtClean="0"/>
              <a:t>前面是由字母、数字、下划线或横线组成的一个或多个字符的字符串，后面的部分一样理解，最后的“</a:t>
            </a:r>
            <a:r>
              <a:rPr lang="en-US" altLang="zh-CN" sz="2600" dirty="0" smtClean="0"/>
              <a:t>(.[a-zA-Z0-9_-])+”</a:t>
            </a:r>
            <a:r>
              <a:rPr lang="zh-CN" altLang="en-US" sz="2600" dirty="0" smtClean="0"/>
              <a:t>表明了最后的结尾必须要有“</a:t>
            </a:r>
            <a:r>
              <a:rPr lang="en-US" altLang="zh-CN" sz="2600" dirty="0" smtClean="0"/>
              <a:t>.”</a:t>
            </a:r>
            <a:r>
              <a:rPr lang="zh-CN" altLang="en-US" sz="2600" dirty="0" smtClean="0"/>
              <a:t>符号，域名任意。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>
                <a:ea typeface="黑体" pitchFamily="2" charset="-122"/>
              </a:rPr>
              <a:t>本章主要介绍了网页中表单的基本概念，介绍了常用的表单控件，介绍了表单控件的通用属性和方法，以图解的方式描述了在</a:t>
            </a:r>
            <a:r>
              <a:rPr lang="en-US" altLang="zh-CN" sz="2800" dirty="0" smtClean="0">
                <a:ea typeface="黑体" pitchFamily="2" charset="-122"/>
              </a:rPr>
              <a:t>Dreamweaver </a:t>
            </a:r>
            <a:r>
              <a:rPr lang="zh-CN" altLang="en-US" sz="2800" dirty="0" smtClean="0">
                <a:ea typeface="黑体" pitchFamily="2" charset="-122"/>
              </a:rPr>
              <a:t>中生成表单的基本方法和步骤，最后详细介绍了注册表单的生成以及数据验证等。</a:t>
            </a:r>
            <a:endParaRPr lang="zh-CN" altLang="en-US" sz="2800" dirty="0">
              <a:ea typeface="黑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32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694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</a:t>
            </a:r>
            <a:r>
              <a:rPr lang="zh-CN" altLang="en-US" dirty="0" smtClean="0"/>
              <a:t>关于表单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．表单的实现</a:t>
            </a:r>
          </a:p>
          <a:p>
            <a:pPr lvl="1"/>
            <a:r>
              <a:rPr lang="zh-CN" altLang="en-US" dirty="0" smtClean="0"/>
              <a:t>如代码</a:t>
            </a:r>
            <a:r>
              <a:rPr lang="en-US" altLang="zh-CN" dirty="0" smtClean="0">
                <a:hlinkClick r:id="rId2" action="ppaction://hlinkfile"/>
              </a:rPr>
              <a:t>ex7_1.html</a:t>
            </a:r>
            <a:r>
              <a:rPr lang="zh-CN" altLang="en-US" dirty="0" smtClean="0"/>
              <a:t>，将呈现如图的表单。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4506" y="2841382"/>
            <a:ext cx="57570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9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</a:t>
            </a:r>
            <a:r>
              <a:rPr lang="zh-CN" altLang="en-US" dirty="0" smtClean="0"/>
              <a:t>关于表单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7.1.2  </a:t>
            </a:r>
            <a:r>
              <a:rPr lang="zh-CN" altLang="en-US" dirty="0" smtClean="0"/>
              <a:t>表单的作用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表单的作用就是与用户进行交互，提供一个收集用户意见和资料的界面或途径，用户只有通过表单控件，可以方便地与服务器进行交互。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920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 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7.2.1  </a:t>
            </a:r>
            <a:r>
              <a:rPr lang="zh-CN" altLang="en-US" dirty="0" smtClean="0"/>
              <a:t>表单标签介绍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．表单的含义</a:t>
            </a:r>
            <a:endParaRPr lang="zh-CN" altLang="en-US" dirty="0"/>
          </a:p>
          <a:p>
            <a:pPr lvl="1"/>
            <a:r>
              <a:rPr lang="zh-CN" altLang="en-US" dirty="0" smtClean="0"/>
              <a:t>表单是用来组织和包含表单元素（表单控件）的逻辑单元，一个表单可以包含若干表单元素，最常见的有：文本框、密码框、按钮、复选框、单选按钮、选择框等。在网页代码中，需要使用一对</a:t>
            </a:r>
            <a:r>
              <a:rPr lang="en-US" altLang="zh-CN" dirty="0" smtClean="0"/>
              <a:t>&lt;form&gt;&lt;/form&gt;</a:t>
            </a:r>
            <a:r>
              <a:rPr lang="zh-CN" altLang="en-US" dirty="0" smtClean="0"/>
              <a:t>标签来组装表单元素。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304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en-US" altLang="zh-CN" dirty="0" smtClean="0"/>
              <a:t>form</a:t>
            </a:r>
            <a:r>
              <a:rPr lang="zh-CN" altLang="en-US" dirty="0" smtClean="0"/>
              <a:t>标签</a:t>
            </a:r>
          </a:p>
          <a:p>
            <a:pPr lvl="1"/>
            <a:r>
              <a:rPr lang="zh-CN" altLang="en-US" dirty="0" smtClean="0"/>
              <a:t>如代码</a:t>
            </a:r>
            <a:r>
              <a:rPr lang="en-US" altLang="zh-CN" dirty="0" smtClean="0">
                <a:hlinkClick r:id="rId2" action="ppaction://hlinkfile"/>
              </a:rPr>
              <a:t>ex7_2.html</a:t>
            </a:r>
            <a:r>
              <a:rPr lang="zh-CN" altLang="en-US" dirty="0" smtClean="0"/>
              <a:t>，将呈现如图的表单。</a:t>
            </a:r>
            <a:endParaRPr lang="en-US" altLang="zh-CN" dirty="0" smtClean="0"/>
          </a:p>
          <a:p>
            <a:pPr lvl="1">
              <a:buNone/>
            </a:pPr>
            <a:r>
              <a:rPr lang="en-US" altLang="zh-CN" sz="1400" dirty="0" smtClean="0"/>
              <a:t>&lt;body&gt;</a:t>
            </a:r>
          </a:p>
          <a:p>
            <a:pPr lvl="2">
              <a:buNone/>
            </a:pPr>
            <a:r>
              <a:rPr lang="en-US" altLang="zh-CN" sz="1400" b="0" dirty="0" smtClean="0">
                <a:solidFill>
                  <a:srgbClr val="FF0000"/>
                </a:solidFill>
              </a:rPr>
              <a:t>&lt;form </a:t>
            </a:r>
            <a:r>
              <a:rPr lang="en-US" altLang="zh-CN" sz="1400" b="0" dirty="0" smtClean="0"/>
              <a:t>action="" method="post"</a:t>
            </a:r>
            <a:r>
              <a:rPr lang="en-US" altLang="zh-CN" sz="1400" b="0" dirty="0" smtClean="0">
                <a:solidFill>
                  <a:srgbClr val="FF0000"/>
                </a:solidFill>
              </a:rPr>
              <a:t>&gt;</a:t>
            </a:r>
          </a:p>
          <a:p>
            <a:pPr lvl="3">
              <a:buNone/>
            </a:pPr>
            <a:r>
              <a:rPr lang="zh-CN" altLang="en-US" sz="1400" dirty="0" smtClean="0"/>
              <a:t>您的姓名：</a:t>
            </a:r>
            <a:r>
              <a:rPr lang="en-US" altLang="zh-CN" sz="1400" dirty="0" smtClean="0"/>
              <a:t>&lt;input type="text" /&gt;&lt;</a:t>
            </a:r>
            <a:r>
              <a:rPr lang="en-US" altLang="zh-CN" sz="1400" dirty="0" err="1" smtClean="0"/>
              <a:t>br</a:t>
            </a:r>
            <a:r>
              <a:rPr lang="en-US" altLang="zh-CN" sz="1400" dirty="0" smtClean="0"/>
              <a:t>/&gt;</a:t>
            </a:r>
          </a:p>
          <a:p>
            <a:pPr lvl="3">
              <a:buNone/>
            </a:pPr>
            <a:r>
              <a:rPr lang="zh-CN" altLang="en-US" sz="1400" dirty="0" smtClean="0"/>
              <a:t>您的性别：</a:t>
            </a:r>
            <a:r>
              <a:rPr lang="en-US" altLang="zh-CN" sz="1400" dirty="0" smtClean="0"/>
              <a:t>&lt;input type="radio" name="sex" /&gt;</a:t>
            </a:r>
            <a:r>
              <a:rPr lang="zh-CN" altLang="en-US" sz="1400" dirty="0" smtClean="0"/>
              <a:t>男</a:t>
            </a:r>
          </a:p>
          <a:p>
            <a:pPr lvl="3">
              <a:buNone/>
            </a:pPr>
            <a:r>
              <a:rPr lang="en-US" altLang="zh-CN" sz="1400" dirty="0" smtClean="0"/>
              <a:t>&lt;input type="radio" name="sex" /&gt;</a:t>
            </a:r>
            <a:r>
              <a:rPr lang="zh-CN" altLang="en-US" sz="1400" dirty="0" smtClean="0"/>
              <a:t>女</a:t>
            </a:r>
          </a:p>
          <a:p>
            <a:pPr lvl="2">
              <a:buNone/>
            </a:pPr>
            <a:r>
              <a:rPr lang="en-US" altLang="zh-CN" sz="1400" b="0" dirty="0" smtClean="0">
                <a:solidFill>
                  <a:srgbClr val="FF0000"/>
                </a:solidFill>
              </a:rPr>
              <a:t>&lt;/form&gt;</a:t>
            </a:r>
          </a:p>
          <a:p>
            <a:pPr lvl="1">
              <a:buNone/>
            </a:pPr>
            <a:r>
              <a:rPr lang="en-US" altLang="zh-CN" sz="1400" dirty="0" smtClean="0"/>
              <a:t>&lt;/body&gt;</a:t>
            </a:r>
            <a:endParaRPr lang="zh-CN" alt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643446"/>
            <a:ext cx="46863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en-US" altLang="zh-CN" dirty="0" smtClean="0"/>
              <a:t>Dreamweaver</a:t>
            </a:r>
            <a:r>
              <a:rPr lang="zh-CN" altLang="en-US" dirty="0" smtClean="0"/>
              <a:t>中插入表单</a:t>
            </a:r>
          </a:p>
          <a:p>
            <a:pPr lvl="1"/>
            <a:r>
              <a:rPr lang="zh-CN" altLang="en-US" dirty="0" smtClean="0"/>
              <a:t>按照以下三个步骤依次操作可以插入文本域</a:t>
            </a:r>
            <a:endParaRPr lang="en-US" altLang="zh-CN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5" y="2428868"/>
            <a:ext cx="4643470" cy="1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143380"/>
            <a:ext cx="4643470" cy="65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857760"/>
            <a:ext cx="4714907" cy="1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</a:t>
            </a:r>
            <a:r>
              <a:rPr lang="zh-CN" altLang="en-US" dirty="0" smtClean="0"/>
              <a:t>基本的表单的控件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439B9-8B10-456B-BD84-24F0578A0B3A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smtClean="0"/>
              <a:t>网页设计与制作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7924800" cy="4724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en-US" altLang="zh-CN" dirty="0" smtClean="0"/>
              <a:t>form</a:t>
            </a:r>
            <a:r>
              <a:rPr lang="zh-CN" altLang="en-US" dirty="0" smtClean="0"/>
              <a:t>标签的常见属性</a:t>
            </a:r>
          </a:p>
          <a:p>
            <a:pPr lvl="1"/>
            <a:endParaRPr lang="en-US" altLang="zh-CN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00306"/>
            <a:ext cx="809963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23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楷体_GB2312"/>
        <a:cs typeface=""/>
      </a:majorFont>
      <a:minorFont>
        <a:latin typeface="Comic Sans MS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ea typeface="宋体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9337</TotalTime>
  <Words>1997</Words>
  <Application>Microsoft Office PowerPoint</Application>
  <PresentationFormat>全屏显示(4:3)</PresentationFormat>
  <Paragraphs>237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Crayons</vt:lpstr>
      <vt:lpstr>网页设计与制作</vt:lpstr>
      <vt:lpstr>本章内容</vt:lpstr>
      <vt:lpstr>7.1 关于表单</vt:lpstr>
      <vt:lpstr>7.1 关于表单</vt:lpstr>
      <vt:lpstr>7.1 关于表单</vt:lpstr>
      <vt:lpstr>7.2 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7.2基本的表单的控件</vt:lpstr>
      <vt:lpstr>7.3 表单制作示例</vt:lpstr>
      <vt:lpstr>7.3 表单制作示例</vt:lpstr>
      <vt:lpstr>7.3 表单制作示例</vt:lpstr>
      <vt:lpstr>7.3 表单制作示例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项炜</cp:lastModifiedBy>
  <cp:revision>1534</cp:revision>
  <cp:lastPrinted>1601-01-01T00:00:00Z</cp:lastPrinted>
  <dcterms:created xsi:type="dcterms:W3CDTF">1601-01-01T00:00:00Z</dcterms:created>
  <dcterms:modified xsi:type="dcterms:W3CDTF">2017-09-09T14:16:33Z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