
<file path=[Content_Types].xml><?xml version="1.0" encoding="utf-8"?>
<Types xmlns="http://schemas.openxmlformats.org/package/2006/content-types">
  <Default Extension="jpeg" ContentType="image/jpeg"/>
  <Default Extension="wdp" ContentType="image/vnd.ms-photo"/>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45"/>
  </p:handoutMasterIdLst>
  <p:sldIdLst>
    <p:sldId id="342" r:id="rId4"/>
    <p:sldId id="324" r:id="rId6"/>
    <p:sldId id="327" r:id="rId7"/>
    <p:sldId id="363" r:id="rId8"/>
    <p:sldId id="343" r:id="rId9"/>
    <p:sldId id="344" r:id="rId10"/>
    <p:sldId id="329" r:id="rId11"/>
    <p:sldId id="353" r:id="rId12"/>
    <p:sldId id="364" r:id="rId13"/>
    <p:sldId id="378" r:id="rId14"/>
    <p:sldId id="379" r:id="rId15"/>
    <p:sldId id="380" r:id="rId16"/>
    <p:sldId id="381" r:id="rId17"/>
    <p:sldId id="399" r:id="rId18"/>
    <p:sldId id="398" r:id="rId19"/>
    <p:sldId id="382" r:id="rId20"/>
    <p:sldId id="400" r:id="rId21"/>
    <p:sldId id="383" r:id="rId22"/>
    <p:sldId id="386" r:id="rId23"/>
    <p:sldId id="387" r:id="rId24"/>
    <p:sldId id="384" r:id="rId25"/>
    <p:sldId id="385" r:id="rId26"/>
    <p:sldId id="354" r:id="rId27"/>
    <p:sldId id="388" r:id="rId28"/>
    <p:sldId id="389" r:id="rId29"/>
    <p:sldId id="390" r:id="rId30"/>
    <p:sldId id="391" r:id="rId31"/>
    <p:sldId id="355" r:id="rId32"/>
    <p:sldId id="392" r:id="rId33"/>
    <p:sldId id="356" r:id="rId34"/>
    <p:sldId id="393" r:id="rId35"/>
    <p:sldId id="394" r:id="rId36"/>
    <p:sldId id="395" r:id="rId37"/>
    <p:sldId id="425" r:id="rId38"/>
    <p:sldId id="357" r:id="rId39"/>
    <p:sldId id="396" r:id="rId40"/>
    <p:sldId id="358" r:id="rId41"/>
    <p:sldId id="397" r:id="rId42"/>
    <p:sldId id="359" r:id="rId43"/>
    <p:sldId id="335"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3034"/>
    <a:srgbClr val="FDB812"/>
    <a:srgbClr val="0062C4"/>
    <a:srgbClr val="F5F5EA"/>
    <a:srgbClr val="FF6600"/>
    <a:srgbClr val="007BF6"/>
    <a:srgbClr val="F0E7E2"/>
    <a:srgbClr val="F3ECE4"/>
    <a:srgbClr val="D81EDC"/>
    <a:srgbClr val="70B1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6" autoAdjust="0"/>
    <p:restoredTop sz="94660"/>
  </p:normalViewPr>
  <p:slideViewPr>
    <p:cSldViewPr snapToGrid="0">
      <p:cViewPr varScale="1">
        <p:scale>
          <a:sx n="116" d="100"/>
          <a:sy n="116" d="100"/>
        </p:scale>
        <p:origin x="162" y="84"/>
      </p:cViewPr>
      <p:guideLst>
        <p:guide orient="horz" pos="2160"/>
        <p:guide pos="3773"/>
      </p:guideLst>
    </p:cSldViewPr>
  </p:slideViewPr>
  <p:notesTextViewPr>
    <p:cViewPr>
      <p:scale>
        <a:sx n="1" d="1"/>
        <a:sy n="1" d="1"/>
      </p:scale>
      <p:origin x="0" y="0"/>
    </p:cViewPr>
  </p:notesTextViewPr>
  <p:notesViewPr>
    <p:cSldViewPr snapToGrid="0">
      <p:cViewPr varScale="1">
        <p:scale>
          <a:sx n="57" d="100"/>
          <a:sy n="57" d="100"/>
        </p:scale>
        <p:origin x="2832" y="6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80CC5C9-847A-4AFF-BE45-ED75F491318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61189E0-078E-4C81-8AED-F55778FDA713}"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solidFill>
          <a:srgbClr val="F0E7E2"/>
        </a:solidFill>
        <a:effectLst/>
      </p:bgPr>
    </p:bg>
    <p:spTree>
      <p:nvGrpSpPr>
        <p:cNvPr id="1" name=""/>
        <p:cNvGrpSpPr/>
        <p:nvPr/>
      </p:nvGrpSpPr>
      <p:grpSpPr>
        <a:xfrm>
          <a:off x="0" y="0"/>
          <a:ext cx="0" cy="0"/>
          <a:chOff x="0" y="0"/>
          <a:chExt cx="0" cy="0"/>
        </a:xfrm>
      </p:grpSpPr>
      <p:pic>
        <p:nvPicPr>
          <p:cNvPr id="20" name="图片 19"/>
          <p:cNvPicPr>
            <a:picLocks noChangeAspect="1"/>
          </p:cNvPicPr>
          <p:nvPr userDrawn="1"/>
        </p:nvPicPr>
        <p:blipFill rotWithShape="1">
          <a:blip r:embed="rId2">
            <a:extLst>
              <a:ext uri="{28A0092B-C50C-407E-A947-70E740481C1C}">
                <a14:useLocalDpi xmlns:a14="http://schemas.microsoft.com/office/drawing/2010/main" val="0"/>
              </a:ext>
            </a:extLst>
          </a:blip>
          <a:srcRect b="5041"/>
          <a:stretch>
            <a:fillRect/>
          </a:stretch>
        </p:blipFill>
        <p:spPr>
          <a:xfrm>
            <a:off x="893871" y="0"/>
            <a:ext cx="4818743" cy="6901683"/>
          </a:xfrm>
          <a:prstGeom prst="rect">
            <a:avLst/>
          </a:prstGeom>
        </p:spPr>
      </p:pic>
      <p:sp>
        <p:nvSpPr>
          <p:cNvPr id="8" name="矩形 7"/>
          <p:cNvSpPr/>
          <p:nvPr userDrawn="1"/>
        </p:nvSpPr>
        <p:spPr>
          <a:xfrm>
            <a:off x="0" y="2310109"/>
            <a:ext cx="12192000" cy="1711387"/>
          </a:xfrm>
          <a:prstGeom prst="rect">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1"/>
          <p:cNvSpPr txBox="1"/>
          <p:nvPr userDrawn="1"/>
        </p:nvSpPr>
        <p:spPr>
          <a:xfrm>
            <a:off x="4241606" y="2418864"/>
            <a:ext cx="7202237" cy="1415772"/>
          </a:xfrm>
          <a:prstGeom prst="rect">
            <a:avLst/>
          </a:prstGeom>
          <a:noFill/>
        </p:spPr>
        <p:txBody>
          <a:bodyPr wrap="square">
            <a:spAutoFit/>
          </a:bodyPr>
          <a:lstStyle/>
          <a:p>
            <a:pPr algn="r" fontAlgn="auto">
              <a:spcBef>
                <a:spcPts val="0"/>
              </a:spcBef>
              <a:spcAft>
                <a:spcPts val="0"/>
              </a:spcAft>
              <a:defRPr/>
            </a:pPr>
            <a:r>
              <a:rPr lang="zh-CN" altLang="en-US" sz="8600" b="1" dirty="0" smtClean="0">
                <a:solidFill>
                  <a:srgbClr val="FF6600"/>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观舞记</a:t>
            </a:r>
            <a:endParaRPr lang="zh-CN" altLang="en-US" sz="8600" b="1" dirty="0">
              <a:solidFill>
                <a:srgbClr val="FF6600"/>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sp>
        <p:nvSpPr>
          <p:cNvPr id="18" name="TextBox 7"/>
          <p:cNvSpPr txBox="1">
            <a:spLocks noChangeArrowheads="1"/>
          </p:cNvSpPr>
          <p:nvPr userDrawn="1"/>
        </p:nvSpPr>
        <p:spPr bwMode="auto">
          <a:xfrm>
            <a:off x="6606484" y="4021496"/>
            <a:ext cx="4837359" cy="461665"/>
          </a:xfrm>
          <a:prstGeom prst="rect">
            <a:avLst/>
          </a:prstGeom>
          <a:noFill/>
          <a:ln>
            <a:noFill/>
          </a:ln>
        </p:spPr>
        <p:txBody>
          <a:bodyPr wrap="square">
            <a:spAutoFit/>
          </a:bodyPr>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eaLnBrk="0" hangingPunct="0">
              <a:defRPr sz="2000">
                <a:solidFill>
                  <a:schemeClr val="tx1"/>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400" dirty="0" smtClean="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rPr>
              <a:t>——</a:t>
            </a:r>
            <a:r>
              <a:rPr lang="zh-CN" altLang="en-US" sz="2400" dirty="0" smtClean="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rPr>
              <a:t>献给印度舞蹈家卡拉姐妹</a:t>
            </a:r>
            <a:endParaRPr lang="zh-CN" altLang="en-US" sz="2400" dirty="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endParaRPr>
          </a:p>
        </p:txBody>
      </p:sp>
      <p:sp>
        <p:nvSpPr>
          <p:cNvPr id="19" name="TextBox 11"/>
          <p:cNvSpPr txBox="1"/>
          <p:nvPr userDrawn="1"/>
        </p:nvSpPr>
        <p:spPr>
          <a:xfrm>
            <a:off x="10399059" y="4684108"/>
            <a:ext cx="1044784" cy="523220"/>
          </a:xfrm>
          <a:prstGeom prst="rect">
            <a:avLst/>
          </a:prstGeom>
          <a:noFill/>
        </p:spPr>
        <p:txBody>
          <a:bodyPr wrap="square">
            <a:spAutoFit/>
          </a:bodyPr>
          <a:lstStyle/>
          <a:p>
            <a:pPr algn="r" fontAlgn="auto">
              <a:spcBef>
                <a:spcPts val="0"/>
              </a:spcBef>
              <a:spcAft>
                <a:spcPts val="0"/>
              </a:spcAft>
              <a:defRPr/>
            </a:pPr>
            <a:r>
              <a:rPr lang="zh-CN" altLang="en-US" sz="2800" b="1" dirty="0" smtClean="0">
                <a:solidFill>
                  <a:srgbClr val="FF66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冰心</a:t>
            </a:r>
            <a:endParaRPr lang="zh-CN" altLang="en-US" sz="2800" b="1" dirty="0">
              <a:solidFill>
                <a:srgbClr val="FF66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BA1E361-BD71-456A-B820-C9E808BB4658}"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两栏内容">
    <p:spTree>
      <p:nvGrpSpPr>
        <p:cNvPr id="1" name=""/>
        <p:cNvGrpSpPr/>
        <p:nvPr/>
      </p:nvGrpSpPr>
      <p:grpSpPr>
        <a:xfrm>
          <a:off x="0" y="0"/>
          <a:ext cx="0" cy="0"/>
          <a:chOff x="0" y="0"/>
          <a:chExt cx="0" cy="0"/>
        </a:xfrm>
      </p:grpSpPr>
      <p:cxnSp>
        <p:nvCxnSpPr>
          <p:cNvPr id="20" name="直接连接符 19"/>
          <p:cNvCxnSpPr/>
          <p:nvPr userDrawn="1"/>
        </p:nvCxnSpPr>
        <p:spPr>
          <a:xfrm>
            <a:off x="0" y="895011"/>
            <a:ext cx="3855308" cy="0"/>
          </a:xfrm>
          <a:prstGeom prst="line">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2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3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4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EA"/>
        </a:solidFill>
        <a:effectLst/>
      </p:bgPr>
    </p:bg>
    <p:spTree>
      <p:nvGrpSpPr>
        <p:cNvPr id="1" name=""/>
        <p:cNvGrpSpPr/>
        <p:nvPr/>
      </p:nvGrpSpPr>
      <p:grpSpPr>
        <a:xfrm>
          <a:off x="0" y="0"/>
          <a:ext cx="0" cy="0"/>
          <a:chOff x="0" y="0"/>
          <a:chExt cx="0" cy="0"/>
        </a:xfrm>
      </p:grpSpPr>
      <p:sp>
        <p:nvSpPr>
          <p:cNvPr id="22" name="矩形 21"/>
          <p:cNvSpPr/>
          <p:nvPr userDrawn="1"/>
        </p:nvSpPr>
        <p:spPr>
          <a:xfrm>
            <a:off x="2642791" y="6381327"/>
            <a:ext cx="9549209" cy="476673"/>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3034"/>
              </a:solidFill>
            </a:endParaRPr>
          </a:p>
        </p:txBody>
      </p:sp>
      <p:sp>
        <p:nvSpPr>
          <p:cNvPr id="9" name="矩形 8"/>
          <p:cNvSpPr/>
          <p:nvPr userDrawn="1"/>
        </p:nvSpPr>
        <p:spPr>
          <a:xfrm>
            <a:off x="0" y="6381327"/>
            <a:ext cx="3606800" cy="476673"/>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11356958" y="6439663"/>
            <a:ext cx="360000" cy="360000"/>
          </a:xfrm>
          <a:prstGeom prst="ellipse">
            <a:avLst/>
          </a:pr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11" name="TextBox 15"/>
          <p:cNvSpPr txBox="1"/>
          <p:nvPr userDrawn="1"/>
        </p:nvSpPr>
        <p:spPr>
          <a:xfrm>
            <a:off x="11211743" y="6450386"/>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3" name="直接连接符 2"/>
          <p:cNvCxnSpPr/>
          <p:nvPr userDrawn="1"/>
        </p:nvCxnSpPr>
        <p:spPr>
          <a:xfrm>
            <a:off x="0" y="895011"/>
            <a:ext cx="3855308" cy="0"/>
          </a:xfrm>
          <a:prstGeom prst="line">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A1E361-BD71-456A-B820-C9E808BB465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77360D-25D4-4A9A-9D81-CE35000E7C6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image" Target="../media/image4.png"/><Relationship Id="rId2" Type="http://schemas.microsoft.com/office/2007/relationships/hdphoto" Target="../media/hdphoto1.wdp"/><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jpe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GIF"/></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90305" y="7890927"/>
            <a:ext cx="847090" cy="356870"/>
          </a:xfrm>
          <a:prstGeom prst="rect">
            <a:avLst/>
          </a:prstGeom>
          <a:noFill/>
        </p:spPr>
        <p:txBody>
          <a:bodyPr wrap="none" lIns="81063" tIns="40532" rIns="81063" bIns="40532" rtlCol="0">
            <a:spAutoFit/>
          </a:bodyPr>
          <a:lstStyle/>
          <a:p>
            <a:r>
              <a:rPr lang="zh-CN" altLang="en-US" dirty="0" smtClean="0"/>
              <a:t>延迟符</a:t>
            </a:r>
            <a:endParaRPr lang="zh-CN" altLang="en-US" dirty="0"/>
          </a:p>
        </p:txBody>
      </p:sp>
      <p:sp>
        <p:nvSpPr>
          <p:cNvPr id="98" name="Rectangle 4"/>
          <p:cNvSpPr txBox="1">
            <a:spLocks noChangeArrowheads="1"/>
          </p:cNvSpPr>
          <p:nvPr/>
        </p:nvSpPr>
        <p:spPr bwMode="auto">
          <a:xfrm>
            <a:off x="4784090" y="3096260"/>
            <a:ext cx="7123430" cy="3155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3" rIns="91388" bIns="45693"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dist" defTabSz="1218565" fontAlgn="auto">
              <a:lnSpc>
                <a:spcPct val="110000"/>
              </a:lnSpc>
              <a:spcBef>
                <a:spcPts val="0"/>
              </a:spcBef>
              <a:spcAft>
                <a:spcPts val="0"/>
              </a:spcAft>
              <a:defRPr/>
            </a:pPr>
            <a:r>
              <a:rPr lang="zh-CN" altLang="en-US" sz="6000">
                <a:solidFill>
                  <a:srgbClr val="FDB812"/>
                </a:solidFill>
                <a:latin typeface="方正正大黑简体" panose="02000000000000000000" charset="-122"/>
                <a:ea typeface="方正正大黑简体" panose="02000000000000000000" charset="-122"/>
                <a:sym typeface="+mn-ea"/>
              </a:rPr>
              <a:t>产品开发设计的评价</a:t>
            </a:r>
            <a:endParaRPr lang="zh-CN" altLang="en-US" sz="6000">
              <a:solidFill>
                <a:srgbClr val="FDB812"/>
              </a:solidFill>
              <a:latin typeface="方正正大黑简体" panose="02000000000000000000" charset="-122"/>
              <a:ea typeface="方正正大黑简体" panose="02000000000000000000" charset="-122"/>
              <a:sym typeface="+mn-ea"/>
            </a:endParaRPr>
          </a:p>
        </p:txBody>
      </p:sp>
      <p:pic>
        <p:nvPicPr>
          <p:cNvPr id="100"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2516" y="1777487"/>
            <a:ext cx="2952356" cy="2953022"/>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5914" y="1401892"/>
            <a:ext cx="3347491" cy="334824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grpSp>
        <p:nvGrpSpPr>
          <p:cNvPr id="106" name="组合 105"/>
          <p:cNvGrpSpPr/>
          <p:nvPr/>
        </p:nvGrpSpPr>
        <p:grpSpPr>
          <a:xfrm>
            <a:off x="8231098" y="-1196972"/>
            <a:ext cx="1571879" cy="1572448"/>
            <a:chOff x="304800" y="673100"/>
            <a:chExt cx="4000500" cy="4000500"/>
          </a:xfrm>
          <a:solidFill>
            <a:srgbClr val="FDB812"/>
          </a:solidFill>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08" name="椭圆 10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09" name="组合 108"/>
          <p:cNvGrpSpPr/>
          <p:nvPr/>
        </p:nvGrpSpPr>
        <p:grpSpPr>
          <a:xfrm>
            <a:off x="5809362" y="-378486"/>
            <a:ext cx="840041" cy="840345"/>
            <a:chOff x="304800" y="673100"/>
            <a:chExt cx="4000500" cy="4000500"/>
          </a:xfrm>
          <a:solidFill>
            <a:srgbClr val="FDB812"/>
          </a:solidFill>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1" name="椭圆 110"/>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2" name="组合 111"/>
          <p:cNvGrpSpPr/>
          <p:nvPr/>
        </p:nvGrpSpPr>
        <p:grpSpPr>
          <a:xfrm>
            <a:off x="6803246" y="-502407"/>
            <a:ext cx="1186984" cy="1187414"/>
            <a:chOff x="304800" y="673100"/>
            <a:chExt cx="4000500" cy="4000500"/>
          </a:xfrm>
          <a:solidFill>
            <a:srgbClr val="323034"/>
          </a:solidFill>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4" name="椭圆 113"/>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5" name="组合 114"/>
          <p:cNvGrpSpPr/>
          <p:nvPr/>
        </p:nvGrpSpPr>
        <p:grpSpPr>
          <a:xfrm>
            <a:off x="9832274" y="-223317"/>
            <a:ext cx="914112" cy="914443"/>
            <a:chOff x="304800" y="673100"/>
            <a:chExt cx="4000500" cy="4000500"/>
          </a:xfrm>
          <a:solidFill>
            <a:srgbClr val="323034"/>
          </a:solidFill>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17" name="椭圆 116"/>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18" name="组合 117"/>
          <p:cNvGrpSpPr/>
          <p:nvPr/>
        </p:nvGrpSpPr>
        <p:grpSpPr>
          <a:xfrm>
            <a:off x="1028058" y="6511440"/>
            <a:ext cx="784895" cy="785179"/>
            <a:chOff x="304800" y="673100"/>
            <a:chExt cx="4000500" cy="4000500"/>
          </a:xfrm>
          <a:solidFill>
            <a:srgbClr val="323034"/>
          </a:solidFill>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0" name="椭圆 119"/>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7" name="组合 126"/>
          <p:cNvGrpSpPr/>
          <p:nvPr/>
        </p:nvGrpSpPr>
        <p:grpSpPr>
          <a:xfrm>
            <a:off x="11003166" y="-1219951"/>
            <a:ext cx="1571879" cy="1572448"/>
            <a:chOff x="304800" y="673100"/>
            <a:chExt cx="4000500" cy="4000500"/>
          </a:xfrm>
          <a:solidFill>
            <a:srgbClr val="FFC000"/>
          </a:solidFill>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29" name="椭圆 128"/>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0" name="组合 129"/>
          <p:cNvGrpSpPr/>
          <p:nvPr/>
        </p:nvGrpSpPr>
        <p:grpSpPr>
          <a:xfrm>
            <a:off x="10943328" y="393672"/>
            <a:ext cx="297346" cy="297454"/>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3" name="组合 132"/>
          <p:cNvGrpSpPr/>
          <p:nvPr/>
        </p:nvGrpSpPr>
        <p:grpSpPr>
          <a:xfrm>
            <a:off x="2596767" y="6065627"/>
            <a:ext cx="1571879" cy="1572448"/>
            <a:chOff x="304800" y="673100"/>
            <a:chExt cx="4000500" cy="4000500"/>
          </a:xfrm>
          <a:solidFill>
            <a:srgbClr val="323034"/>
          </a:solidFill>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35" name="椭圆 134"/>
            <p:cNvSpPr/>
            <p:nvPr/>
          </p:nvSpPr>
          <p:spPr>
            <a:xfrm>
              <a:off x="392112" y="760412"/>
              <a:ext cx="3825873" cy="3825873"/>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6" name="组合 135"/>
          <p:cNvGrpSpPr/>
          <p:nvPr/>
        </p:nvGrpSpPr>
        <p:grpSpPr>
          <a:xfrm>
            <a:off x="1706301" y="5932955"/>
            <a:ext cx="693371" cy="693622"/>
            <a:chOff x="304800" y="673100"/>
            <a:chExt cx="4000500" cy="4000500"/>
          </a:xfrm>
          <a:solidFill>
            <a:srgbClr val="FDB812"/>
          </a:solidFill>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8" name="椭圆 13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9" name="组合 138"/>
          <p:cNvGrpSpPr/>
          <p:nvPr/>
        </p:nvGrpSpPr>
        <p:grpSpPr>
          <a:xfrm>
            <a:off x="394332" y="6353127"/>
            <a:ext cx="422370" cy="422522"/>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1" name="椭圆 140"/>
            <p:cNvSpPr/>
            <p:nvPr/>
          </p:nvSpPr>
          <p:spPr>
            <a:xfrm>
              <a:off x="392112" y="760412"/>
              <a:ext cx="3825874" cy="3825874"/>
            </a:xfrm>
            <a:prstGeom prst="ellipse">
              <a:avLst/>
            </a:prstGeom>
            <a:solidFill>
              <a:srgbClr val="FFC000"/>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42" name="组合 141"/>
          <p:cNvGrpSpPr/>
          <p:nvPr/>
        </p:nvGrpSpPr>
        <p:grpSpPr>
          <a:xfrm>
            <a:off x="162452" y="6108706"/>
            <a:ext cx="211184" cy="211261"/>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sp>
        <p:nvSpPr>
          <p:cNvPr id="145" name="TextBox 144"/>
          <p:cNvSpPr txBox="1"/>
          <p:nvPr/>
        </p:nvSpPr>
        <p:spPr>
          <a:xfrm>
            <a:off x="2206959" y="7890927"/>
            <a:ext cx="848360" cy="358140"/>
          </a:xfrm>
          <a:prstGeom prst="rect">
            <a:avLst/>
          </a:prstGeom>
          <a:noFill/>
        </p:spPr>
        <p:txBody>
          <a:bodyPr wrap="none" lIns="81461" tIns="40731" rIns="81461" bIns="40731" rtlCol="0">
            <a:spAutoFit/>
          </a:bodyPr>
          <a:lstStyle/>
          <a:p>
            <a:r>
              <a:rPr lang="zh-CN" altLang="en-US" dirty="0" smtClean="0"/>
              <a:t>延迟符</a:t>
            </a:r>
            <a:endParaRPr lang="zh-CN" altLang="en-US" dirty="0"/>
          </a:p>
        </p:txBody>
      </p:sp>
      <p:sp>
        <p:nvSpPr>
          <p:cNvPr id="2" name="文本框 1"/>
          <p:cNvSpPr txBox="1"/>
          <p:nvPr/>
        </p:nvSpPr>
        <p:spPr>
          <a:xfrm>
            <a:off x="2832735" y="2614930"/>
            <a:ext cx="1098550" cy="923290"/>
          </a:xfrm>
          <a:prstGeom prst="rect">
            <a:avLst/>
          </a:prstGeom>
          <a:noFill/>
        </p:spPr>
        <p:txBody>
          <a:bodyPr wrap="square" lIns="0" tIns="0" rIns="0" bIns="0" rtlCol="0">
            <a:spAutoFit/>
          </a:bodyPr>
          <a:p>
            <a:r>
              <a:rPr lang="zh-CN" altLang="en-US" sz="6000" b="1" kern="0" dirty="0" smtClean="0">
                <a:solidFill>
                  <a:srgbClr val="FDB812"/>
                </a:solidFill>
                <a:latin typeface="Arial" panose="020B0604020202020204"/>
                <a:ea typeface="微软雅黑" panose="020B0503020204020204" pitchFamily="34" charset="-122"/>
                <a:sym typeface="+mn-ea"/>
              </a:rPr>
              <a:t>四、</a:t>
            </a:r>
            <a:endParaRPr lang="zh-CN" altLang="en-US" sz="6000" b="1" kern="0" dirty="0" smtClean="0">
              <a:solidFill>
                <a:srgbClr val="FDB812"/>
              </a:solidFill>
              <a:latin typeface="Arial" panose="020B0604020202020204"/>
              <a:ea typeface="微软雅黑" panose="020B0503020204020204" pitchFamily="34" charset="-122"/>
              <a:sym typeface="+mn-ea"/>
            </a:endParaRPr>
          </a:p>
        </p:txBody>
      </p:sp>
      <p:sp>
        <p:nvSpPr>
          <p:cNvPr id="3" name="矩形 2"/>
          <p:cNvSpPr/>
          <p:nvPr/>
        </p:nvSpPr>
        <p:spPr>
          <a:xfrm>
            <a:off x="11066145" y="6438900"/>
            <a:ext cx="841375" cy="382270"/>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p14:flip dir="r"/>
      </p:transition>
    </mc:Choice>
    <mc:Fallback>
      <p:transition spd="slow" advClick="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626110" y="1557020"/>
            <a:ext cx="11252835" cy="4831080"/>
          </a:xfrm>
          <a:prstGeom prst="rect">
            <a:avLst/>
          </a:prstGeom>
          <a:noFill/>
          <a:ln w="9525">
            <a:noFill/>
          </a:ln>
        </p:spPr>
        <p:txBody>
          <a:bodyPr wrap="square">
            <a:spAutoFit/>
          </a:bodyPr>
          <a:p>
            <a:pPr algn="l">
              <a:lnSpc>
                <a:spcPct val="140000"/>
              </a:lnSpc>
            </a:pPr>
            <a:r>
              <a:rPr lang="en-US" sz="2000" b="1">
                <a:latin typeface="黑体" panose="02010609060101010101" pitchFamily="49" charset="-122"/>
                <a:ea typeface="黑体" panose="02010609060101010101" pitchFamily="49" charset="-122"/>
              </a:rPr>
              <a:t>预测的内容如：</a:t>
            </a:r>
            <a:endParaRPr lang="en-US" sz="2000" b="1">
              <a:latin typeface="黑体" panose="02010609060101010101" pitchFamily="49" charset="-122"/>
              <a:ea typeface="黑体" panose="02010609060101010101" pitchFamily="49" charset="-122"/>
            </a:endParaRPr>
          </a:p>
          <a:p>
            <a:pPr algn="l">
              <a:lnSpc>
                <a:spcPct val="140000"/>
              </a:lnSpc>
            </a:pPr>
            <a:endParaRPr lang="en-US" sz="2000" b="1">
              <a:latin typeface="黑体" panose="02010609060101010101" pitchFamily="49" charset="-122"/>
              <a:ea typeface="黑体" panose="02010609060101010101" pitchFamily="49" charset="-122"/>
            </a:endParaRPr>
          </a:p>
          <a:p>
            <a:pPr algn="l">
              <a:lnSpc>
                <a:spcPct val="140000"/>
              </a:lnSpc>
            </a:pPr>
            <a:r>
              <a:rPr lang="en-US" sz="2000" b="0">
                <a:latin typeface="黑体" panose="02010609060101010101" pitchFamily="49" charset="-122"/>
                <a:ea typeface="黑体" panose="02010609060101010101" pitchFamily="49" charset="-122"/>
              </a:rPr>
              <a:t>①消费者需求哪种类属的产品，以及产品的质量、数量、价格、功能、结构、工艺、造型形态、使用、维修等方面上有哪些需求。如表4-2-2市场预测的电水壶设计的综合评价结果。②根据企业的性质、生产能力和长远目标能够生产哪些产品。③市场的变化对未来需求的影响。④市场新产品的开发趋势对本企业新产品开发方向进行的预测。⑤产品的周期预测等。⑥产品何时投入生产，何时进入市场，生产多少数量。⑦企业对产品的成本、利润、可行性、生产周期、销售前景预测分析。</a:t>
            </a:r>
            <a:endParaRPr lang="en-US" sz="2000" b="0">
              <a:latin typeface="黑体" panose="02010609060101010101" pitchFamily="49" charset="-122"/>
              <a:ea typeface="黑体" panose="02010609060101010101" pitchFamily="49" charset="-122"/>
            </a:endParaRPr>
          </a:p>
          <a:p>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626110" y="1477645"/>
            <a:ext cx="10349865" cy="3538220"/>
          </a:xfrm>
          <a:prstGeom prst="rect">
            <a:avLst/>
          </a:prstGeom>
          <a:noFill/>
          <a:ln w="9525">
            <a:noFill/>
          </a:ln>
        </p:spPr>
        <p:txBody>
          <a:bodyPr wrap="square">
            <a:spAutoFit/>
          </a:bodyPr>
          <a:p>
            <a:pPr algn="l">
              <a:lnSpc>
                <a:spcPct val="140000"/>
              </a:lnSpc>
              <a:buNone/>
            </a:pPr>
            <a:r>
              <a:rPr lang="en-US" sz="2000" b="1">
                <a:latin typeface="黑体" panose="02010609060101010101" pitchFamily="49" charset="-122"/>
                <a:ea typeface="黑体" panose="02010609060101010101" pitchFamily="49" charset="-122"/>
              </a:rPr>
              <a:t>为确定产品的开发目标企业在市场调查研究方面的工作包括：</a:t>
            </a:r>
            <a:endParaRPr lang="en-US" sz="2000" b="1">
              <a:latin typeface="黑体" panose="02010609060101010101" pitchFamily="49" charset="-122"/>
              <a:ea typeface="黑体" panose="02010609060101010101" pitchFamily="49" charset="-122"/>
            </a:endParaRPr>
          </a:p>
          <a:p>
            <a:pPr algn="l">
              <a:lnSpc>
                <a:spcPct val="140000"/>
              </a:lnSpc>
              <a:buNone/>
            </a:pPr>
            <a:r>
              <a:rPr lang="en-US" sz="2000" b="0">
                <a:latin typeface="黑体" panose="02010609060101010101" pitchFamily="49" charset="-122"/>
                <a:ea typeface="黑体" panose="02010609060101010101" pitchFamily="49" charset="-122"/>
              </a:rPr>
              <a:t>①了解国内市场和重要用户及国际重点市场同类产品的技术现状和改进要求。②以国内同类产品市场占有率的前三名以及国际名牌产品为对象，调查同类产品的质量、价格、市场及使用情况。③广泛收集国内外有关情报和专刊，然后进行可行性分析研究。具体调查资料如：产品普及情况，企业间商品竞争情况，经济环境，社会经济动向，消费者收支，人口、家庭及构成情况，消费者的爱好、兴趣等资料的统计。</a:t>
            </a:r>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579120" y="1577340"/>
            <a:ext cx="2656205" cy="521970"/>
          </a:xfrm>
          <a:prstGeom prst="rect">
            <a:avLst/>
          </a:prstGeom>
          <a:noFill/>
        </p:spPr>
        <p:txBody>
          <a:bodyPr wrap="none" rtlCol="0" anchor="t">
            <a:spAutoFit/>
          </a:bodyPr>
          <a:p>
            <a:pPr>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（3）阶段工作的评价</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
        <p:nvSpPr>
          <p:cNvPr id="100" name="文本框 99"/>
          <p:cNvSpPr txBox="1"/>
          <p:nvPr/>
        </p:nvSpPr>
        <p:spPr>
          <a:xfrm>
            <a:off x="579120" y="2737485"/>
            <a:ext cx="4696460" cy="2245360"/>
          </a:xfrm>
          <a:prstGeom prst="rect">
            <a:avLst/>
          </a:prstGeom>
          <a:noFill/>
          <a:ln w="9525">
            <a:noFill/>
          </a:ln>
        </p:spPr>
        <p:txBody>
          <a:bodyPr wrap="square">
            <a:spAutoFit/>
          </a:bodyPr>
          <a:p>
            <a:pPr>
              <a:lnSpc>
                <a:spcPct val="140000"/>
              </a:lnSpc>
              <a:buNone/>
            </a:pPr>
            <a:r>
              <a:rPr lang="en-US" sz="2000" b="0">
                <a:latin typeface="黑体" panose="02010609060101010101" pitchFamily="49" charset="-122"/>
                <a:ea typeface="黑体" panose="02010609060101010101" pitchFamily="49" charset="-122"/>
              </a:rPr>
              <a:t>市场需求预测与调查阶段处于产品开发设计的最初阶段，此阶段的评价活动往往由企业高层主管人员凭借专业知识与经验根据市场预测与调查资料的汇总作出综合评价，确定产品开发设计目标。</a:t>
            </a:r>
            <a:endParaRPr lang="en-US" sz="2000">
              <a:latin typeface="黑体" panose="02010609060101010101" pitchFamily="49" charset="-122"/>
              <a:ea typeface="黑体" panose="02010609060101010101" pitchFamily="49" charset="-122"/>
            </a:endParaRPr>
          </a:p>
        </p:txBody>
      </p:sp>
      <p:graphicFrame>
        <p:nvGraphicFramePr>
          <p:cNvPr id="0" name="表格 -1"/>
          <p:cNvGraphicFramePr/>
          <p:nvPr/>
        </p:nvGraphicFramePr>
        <p:xfrm>
          <a:off x="5275580" y="1411605"/>
          <a:ext cx="6210300" cy="4293235"/>
        </p:xfrm>
        <a:graphic>
          <a:graphicData uri="http://schemas.openxmlformats.org/drawingml/2006/table">
            <a:tbl>
              <a:tblPr firstRow="1" bandRow="1">
                <a:tableStyleId>{5940675A-B579-460E-94D1-54222C63F5DA}</a:tableStyleId>
              </a:tblPr>
              <a:tblGrid>
                <a:gridCol w="588010"/>
                <a:gridCol w="1373505"/>
                <a:gridCol w="2299335"/>
                <a:gridCol w="828040"/>
                <a:gridCol w="1121410"/>
              </a:tblGrid>
              <a:tr h="784225">
                <a:tc>
                  <a:txBody>
                    <a:bodyPr/>
                    <a:p>
                      <a:pPr indent="0">
                        <a:buNone/>
                      </a:pPr>
                      <a:r>
                        <a:rPr lang="en-US" sz="2000" b="0">
                          <a:latin typeface="黑体" panose="02010609060101010101" pitchFamily="49" charset="-122"/>
                          <a:ea typeface="黑体" panose="02010609060101010101" pitchFamily="49" charset="-122"/>
                        </a:rPr>
                        <a:t>序号</a:t>
                      </a:r>
                      <a:endParaRPr lang="en-US" sz="2000" b="0">
                        <a:latin typeface="黑体" panose="02010609060101010101" pitchFamily="49" charset="-122"/>
                        <a:ea typeface="黑体" panose="02010609060101010101" pitchFamily="49" charset="-122"/>
                      </a:endParaRPr>
                    </a:p>
                  </a:txBody>
                  <a:tcPr marL="333375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rPr>
                        <a:t>评价项目</a:t>
                      </a:r>
                      <a:endParaRPr lang="en-US" sz="2000" b="0">
                        <a:latin typeface="黑体" panose="02010609060101010101" pitchFamily="49" charset="-122"/>
                        <a:ea typeface="黑体" panose="02010609060101010101" pitchFamily="49"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rPr>
                        <a:t>评价内容</a:t>
                      </a:r>
                      <a:endParaRPr lang="en-US" sz="2000" b="0">
                        <a:latin typeface="黑体" panose="02010609060101010101" pitchFamily="49" charset="-122"/>
                        <a:ea typeface="黑体" panose="02010609060101010101" pitchFamily="49"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rPr>
                        <a:t>评价</a:t>
                      </a:r>
                      <a:endParaRPr lang="en-US" sz="2000" b="0">
                        <a:latin typeface="黑体" panose="02010609060101010101" pitchFamily="49" charset="-122"/>
                        <a:ea typeface="黑体" panose="02010609060101010101" pitchFamily="49"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rPr>
                        <a:t>改进见意</a:t>
                      </a:r>
                      <a:endParaRPr lang="en-US" sz="2000" b="0">
                        <a:latin typeface="黑体" panose="02010609060101010101" pitchFamily="49" charset="-122"/>
                        <a:ea typeface="黑体" panose="02010609060101010101" pitchFamily="49"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69315">
                <a:tc>
                  <a:txBody>
                    <a:bodyPr/>
                    <a:p>
                      <a:pPr indent="0">
                        <a:buNone/>
                      </a:pPr>
                      <a:r>
                        <a:rPr lang="en-US" sz="2000" b="0">
                          <a:latin typeface="黑体" panose="02010609060101010101" pitchFamily="49" charset="-122"/>
                          <a:ea typeface="黑体" panose="02010609060101010101" pitchFamily="49" charset="-122"/>
                        </a:rPr>
                        <a:t> 1</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企业开发资金预测报告</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确定是否能满足产品开发过程</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满足</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 </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00430">
                <a:tc>
                  <a:txBody>
                    <a:bodyPr/>
                    <a:p>
                      <a:pPr indent="0">
                        <a:buNone/>
                      </a:pPr>
                      <a:r>
                        <a:rPr lang="en-US" sz="2000" b="0">
                          <a:latin typeface="黑体" panose="02010609060101010101" pitchFamily="49" charset="-122"/>
                          <a:ea typeface="黑体" panose="02010609060101010101" pitchFamily="49" charset="-122"/>
                        </a:rPr>
                        <a:t> 2</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经济效益分析报告</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是否具有可行性和可操作性</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可行</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 </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46150">
                <a:tc>
                  <a:txBody>
                    <a:bodyPr/>
                    <a:p>
                      <a:pPr indent="0">
                        <a:buNone/>
                      </a:pPr>
                      <a:r>
                        <a:rPr lang="en-US" sz="2000" b="0">
                          <a:latin typeface="黑体" panose="02010609060101010101" pitchFamily="49" charset="-122"/>
                          <a:ea typeface="黑体" panose="02010609060101010101" pitchFamily="49" charset="-122"/>
                        </a:rPr>
                        <a:t> 3</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生产能力分析报告</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是否具有客观合理性</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合理</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 </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93115">
                <a:tc>
                  <a:txBody>
                    <a:bodyPr/>
                    <a:p>
                      <a:pPr indent="0">
                        <a:buNone/>
                      </a:pPr>
                      <a:r>
                        <a:rPr lang="en-US" sz="2000" b="0">
                          <a:latin typeface="黑体" panose="02010609060101010101" pitchFamily="49" charset="-122"/>
                          <a:ea typeface="黑体" panose="02010609060101010101" pitchFamily="49" charset="-122"/>
                        </a:rPr>
                        <a:t> 4</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可靠性研究</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能否有效指导产品设计和开发</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能</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4871720" y="5941378"/>
            <a:ext cx="5080000" cy="368300"/>
          </a:xfrm>
          <a:prstGeom prst="rect">
            <a:avLst/>
          </a:prstGeom>
          <a:noFill/>
          <a:ln w="9525">
            <a:noFill/>
          </a:ln>
        </p:spPr>
        <p:txBody>
          <a:bodyPr>
            <a:spAutoFit/>
          </a:bodyPr>
          <a:p>
            <a:pPr indent="266700" algn="l"/>
            <a:r>
              <a:rPr lang="zh-CN" altLang="en-US" sz="1800" b="1">
                <a:solidFill>
                  <a:srgbClr val="FDB812"/>
                </a:solidFill>
              </a:rPr>
              <a:t>表4-2-3：</a:t>
            </a:r>
            <a:r>
              <a:rPr lang="zh-CN" altLang="en-US" sz="1600" b="0"/>
              <a:t> 对部分调查资料分析报告的评价</a:t>
            </a:r>
            <a:endParaRPr lang="zh-CN" altLang="en-US" sz="16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graphicFrame>
        <p:nvGraphicFramePr>
          <p:cNvPr id="0" name="表格 -1"/>
          <p:cNvGraphicFramePr/>
          <p:nvPr/>
        </p:nvGraphicFramePr>
        <p:xfrm>
          <a:off x="1314450" y="1719580"/>
          <a:ext cx="9861550" cy="4062095"/>
        </p:xfrm>
        <a:graphic>
          <a:graphicData uri="http://schemas.openxmlformats.org/drawingml/2006/table">
            <a:tbl>
              <a:tblPr firstRow="1" bandRow="1">
                <a:tableStyleId>{5940675A-B579-460E-94D1-54222C63F5DA}</a:tableStyleId>
              </a:tblPr>
              <a:tblGrid>
                <a:gridCol w="1684020"/>
                <a:gridCol w="8177530"/>
              </a:tblGrid>
              <a:tr h="476250">
                <a:tc>
                  <a:txBody>
                    <a:bodyPr/>
                    <a:p>
                      <a:pPr indent="0" algn="ctr">
                        <a:buNone/>
                      </a:pPr>
                      <a:r>
                        <a:rPr lang="en-US" sz="2000" b="0">
                          <a:latin typeface="黑体" panose="02010609060101010101" pitchFamily="49" charset="-122"/>
                          <a:ea typeface="黑体" panose="02010609060101010101" pitchFamily="49" charset="-122"/>
                        </a:rPr>
                        <a:t>序号</a:t>
                      </a:r>
                      <a:endParaRPr lang="en-US" sz="2000" b="0">
                        <a:latin typeface="黑体" panose="02010609060101010101" pitchFamily="49" charset="-122"/>
                        <a:ea typeface="黑体" panose="02010609060101010101" pitchFamily="49"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rPr>
                        <a:t>产品开发设计目标</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57860">
                <a:tc>
                  <a:txBody>
                    <a:bodyPr/>
                    <a:p>
                      <a:pPr indent="0" algn="ctr">
                        <a:buNone/>
                      </a:pPr>
                      <a:r>
                        <a:rPr lang="en-US" sz="2000" b="0">
                          <a:latin typeface="黑体" panose="02010609060101010101" pitchFamily="49" charset="-122"/>
                          <a:ea typeface="黑体" panose="02010609060101010101" pitchFamily="49" charset="-122"/>
                        </a:rPr>
                        <a:t>1</a:t>
                      </a:r>
                      <a:endParaRPr lang="en-US" sz="2000" b="0">
                        <a:latin typeface="黑体" panose="02010609060101010101" pitchFamily="49" charset="-122"/>
                        <a:ea typeface="黑体" panose="02010609060101010101" pitchFamily="49"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有明确，完善的功能</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8465">
                <a:tc>
                  <a:txBody>
                    <a:bodyPr/>
                    <a:p>
                      <a:pPr indent="0" algn="ctr">
                        <a:buNone/>
                      </a:pPr>
                      <a:r>
                        <a:rPr lang="en-US" sz="2000" b="0">
                          <a:latin typeface="黑体" panose="02010609060101010101" pitchFamily="49" charset="-122"/>
                          <a:ea typeface="黑体" panose="02010609060101010101" pitchFamily="49" charset="-122"/>
                        </a:rPr>
                        <a:t>2</a:t>
                      </a:r>
                      <a:endParaRPr lang="en-US" sz="2000" b="0">
                        <a:latin typeface="黑体" panose="02010609060101010101" pitchFamily="49" charset="-122"/>
                        <a:ea typeface="黑体" panose="02010609060101010101" pitchFamily="49"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有机能、造型、工艺方面的创新性</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8465">
                <a:tc>
                  <a:txBody>
                    <a:bodyPr/>
                    <a:p>
                      <a:pPr indent="0" algn="ctr">
                        <a:buNone/>
                      </a:pPr>
                      <a:r>
                        <a:rPr lang="en-US" sz="2000" b="0">
                          <a:latin typeface="黑体" panose="02010609060101010101" pitchFamily="49" charset="-122"/>
                          <a:ea typeface="黑体" panose="02010609060101010101" pitchFamily="49" charset="-122"/>
                        </a:rPr>
                        <a:t>3</a:t>
                      </a:r>
                      <a:endParaRPr lang="en-US" sz="2000" b="0">
                        <a:latin typeface="黑体" panose="02010609060101010101" pitchFamily="49" charset="-122"/>
                        <a:ea typeface="黑体" panose="02010609060101010101" pitchFamily="49"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价格适宜，经久耐用</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7830">
                <a:tc>
                  <a:txBody>
                    <a:bodyPr/>
                    <a:p>
                      <a:pPr indent="0" algn="ctr">
                        <a:buNone/>
                      </a:pPr>
                      <a:r>
                        <a:rPr lang="en-US" sz="2000" b="0">
                          <a:latin typeface="黑体" panose="02010609060101010101" pitchFamily="49" charset="-122"/>
                          <a:ea typeface="黑体" panose="02010609060101010101" pitchFamily="49" charset="-122"/>
                        </a:rPr>
                        <a:t>4</a:t>
                      </a:r>
                      <a:endParaRPr lang="en-US" sz="2000" b="0">
                        <a:latin typeface="黑体" panose="02010609060101010101" pitchFamily="49" charset="-122"/>
                        <a:ea typeface="黑体" panose="02010609060101010101" pitchFamily="49"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运用高新技术开发体积小，功能多，空间利用充分</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8465">
                <a:tc>
                  <a:txBody>
                    <a:bodyPr/>
                    <a:p>
                      <a:pPr indent="0" algn="ctr">
                        <a:buNone/>
                      </a:pPr>
                      <a:r>
                        <a:rPr lang="en-US" sz="2000" b="0">
                          <a:latin typeface="黑体" panose="02010609060101010101" pitchFamily="49" charset="-122"/>
                          <a:ea typeface="黑体" panose="02010609060101010101" pitchFamily="49" charset="-122"/>
                        </a:rPr>
                        <a:t>5</a:t>
                      </a:r>
                      <a:endParaRPr lang="en-US" sz="2000" b="0">
                        <a:latin typeface="黑体" panose="02010609060101010101" pitchFamily="49" charset="-122"/>
                        <a:ea typeface="黑体" panose="02010609060101010101" pitchFamily="49"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使用便捷，操作合理，舒适安全</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8465">
                <a:tc>
                  <a:txBody>
                    <a:bodyPr/>
                    <a:p>
                      <a:pPr indent="0" algn="ctr">
                        <a:buNone/>
                      </a:pPr>
                      <a:r>
                        <a:rPr lang="en-US" sz="2000" b="0">
                          <a:latin typeface="黑体" panose="02010609060101010101" pitchFamily="49" charset="-122"/>
                          <a:ea typeface="黑体" panose="02010609060101010101" pitchFamily="49" charset="-122"/>
                        </a:rPr>
                        <a:t>6</a:t>
                      </a:r>
                      <a:endParaRPr lang="en-US" sz="2000" b="0">
                        <a:latin typeface="黑体" panose="02010609060101010101" pitchFamily="49" charset="-122"/>
                        <a:ea typeface="黑体" panose="02010609060101010101" pitchFamily="49"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符合企业的发展目标</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7830">
                <a:tc>
                  <a:txBody>
                    <a:bodyPr/>
                    <a:p>
                      <a:pPr indent="0" algn="ctr">
                        <a:buNone/>
                      </a:pPr>
                      <a:r>
                        <a:rPr lang="en-US" sz="2000" b="0">
                          <a:latin typeface="黑体" panose="02010609060101010101" pitchFamily="49" charset="-122"/>
                          <a:ea typeface="黑体" panose="02010609060101010101" pitchFamily="49" charset="-122"/>
                        </a:rPr>
                        <a:t>7</a:t>
                      </a:r>
                      <a:endParaRPr lang="en-US" sz="2000" b="0">
                        <a:latin typeface="黑体" panose="02010609060101010101" pitchFamily="49" charset="-122"/>
                        <a:ea typeface="黑体" panose="02010609060101010101" pitchFamily="49"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材料环保可回收</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8465">
                <a:tc>
                  <a:txBody>
                    <a:bodyPr/>
                    <a:p>
                      <a:pPr indent="0" algn="ctr">
                        <a:buNone/>
                      </a:pPr>
                      <a:r>
                        <a:rPr lang="en-US" sz="2000" b="0">
                          <a:latin typeface="黑体" panose="02010609060101010101" pitchFamily="49" charset="-122"/>
                          <a:ea typeface="黑体" panose="02010609060101010101" pitchFamily="49" charset="-122"/>
                        </a:rPr>
                        <a:t>8</a:t>
                      </a:r>
                      <a:endParaRPr lang="en-US" sz="2000" b="0">
                        <a:latin typeface="黑体" panose="02010609060101010101" pitchFamily="49" charset="-122"/>
                        <a:ea typeface="黑体" panose="02010609060101010101" pitchFamily="49"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有利于人类的生存与发展，符合现代生活理念</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3138805" y="5910898"/>
            <a:ext cx="5080000" cy="368300"/>
          </a:xfrm>
          <a:prstGeom prst="rect">
            <a:avLst/>
          </a:prstGeom>
          <a:noFill/>
          <a:ln w="9525">
            <a:noFill/>
          </a:ln>
        </p:spPr>
        <p:txBody>
          <a:bodyPr>
            <a:spAutoFit/>
          </a:bodyPr>
          <a:p>
            <a:pPr indent="266700" algn="l"/>
            <a:r>
              <a:rPr lang="zh-CN" altLang="en-US" sz="1800" b="1">
                <a:solidFill>
                  <a:srgbClr val="FDB812"/>
                </a:solidFill>
              </a:rPr>
              <a:t>表4-2-4：</a:t>
            </a:r>
            <a:r>
              <a:rPr lang="zh-CN" altLang="en-US" sz="1600" b="0"/>
              <a:t>某产品开发设计目标项目要点</a:t>
            </a:r>
            <a:endParaRPr lang="zh-CN" altLang="en-US" sz="16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流程图: 可选过程 1"/>
          <p:cNvSpPr/>
          <p:nvPr/>
        </p:nvSpPr>
        <p:spPr>
          <a:xfrm>
            <a:off x="778510" y="1217930"/>
            <a:ext cx="5171440"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4.2.3产品构思阶段的评价</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778510" y="2122805"/>
            <a:ext cx="9169400" cy="3107690"/>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（1）评价的任务</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a:p>
            <a:pPr algn="l">
              <a:lnSpc>
                <a:spcPct val="140000"/>
              </a:lnSpc>
            </a:pPr>
            <a:r>
              <a:rPr lang="en-US" sz="2000" b="0">
                <a:latin typeface="黑体" panose="02010609060101010101" pitchFamily="49" charset="-122"/>
                <a:ea typeface="黑体" panose="02010609060101010101" pitchFamily="49" charset="-122"/>
              </a:rPr>
              <a:t>    产品方案构思阶段是对产品开发设计产生创造性想法的阶段。产品构思是企业通过引入新概念、新思想、新方法、新技术等针对市场需求提供给市场的产品设想。设计过程的创造性想法可从原理、结构、技术、材料、工艺等方面改进和突破。这个过程会产生大量的构想，但并非所有构想都能变成产品。此阶段的评价就是筛选出符合产品开发目标要求的有继续发展价值的产品构思方案。</a:t>
            </a:r>
            <a:endParaRPr lang="en-US" sz="2000" b="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626110" y="2091055"/>
            <a:ext cx="10530205" cy="2676525"/>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（2）评价的依据</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a:p>
            <a:pPr algn="l">
              <a:lnSpc>
                <a:spcPct val="140000"/>
              </a:lnSpc>
            </a:pPr>
            <a:r>
              <a:rPr lang="en-US" sz="2000">
                <a:latin typeface="黑体" panose="02010609060101010101" pitchFamily="49" charset="-122"/>
                <a:ea typeface="黑体" panose="02010609060101010101" pitchFamily="49" charset="-122"/>
              </a:rPr>
              <a:t>   </a:t>
            </a:r>
            <a:endParaRPr lang="en-US" sz="2000">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rPr>
              <a:t>    此阶段的评价活动把产品的开发目标作为主要的评价参考依据。产品开发目标既要符合产品在创新、审美、经济、社会等方面的设计原则还要符合企业的发展目标。即要考虑产品构想方案是否在市场上有很好的成长机会，还要考虑是否符合公司的获利要求，是否符合公司的产品模式，是否符合公司的形象与定位，是否符合企业的性质，生产能力，长远目标等。</a:t>
            </a:r>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流程图: 可选过程 1"/>
          <p:cNvSpPr/>
          <p:nvPr/>
        </p:nvSpPr>
        <p:spPr>
          <a:xfrm>
            <a:off x="778510" y="1202690"/>
            <a:ext cx="7099300"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4.2.4设计方案的深化及发展阶段的评价</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778510" y="2091055"/>
            <a:ext cx="9570085" cy="2676525"/>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（1）评价的任务</a:t>
            </a:r>
            <a:endParaRPr lang="en-US" sz="2000" b="0">
              <a:latin typeface="黑体" panose="02010609060101010101" pitchFamily="49" charset="-122"/>
              <a:ea typeface="黑体" panose="02010609060101010101" pitchFamily="49" charset="-122"/>
            </a:endParaRPr>
          </a:p>
          <a:p>
            <a:pPr algn="l">
              <a:lnSpc>
                <a:spcPct val="140000"/>
              </a:lnSpc>
            </a:pPr>
            <a:r>
              <a:rPr lang="en-US" sz="2000" b="0">
                <a:latin typeface="黑体" panose="02010609060101010101" pitchFamily="49" charset="-122"/>
                <a:ea typeface="黑体" panose="02010609060101010101" pitchFamily="49" charset="-122"/>
              </a:rPr>
              <a:t>产品开发设计方案的深化及发展阶段是产品设计过程中最基本、最重要的内容。在众多符合企业产品开发目标的构想方案中，通过评价过程确定可以满足各种条件的可以实现的最佳方案。企业在最终的方案上继续深化，投入更多的人力、资金使最终的方案得以继续深化发展。</a:t>
            </a:r>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626110" y="1659890"/>
            <a:ext cx="10530205" cy="2676525"/>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（2）评价的依据</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a:p>
            <a:pPr algn="l">
              <a:lnSpc>
                <a:spcPct val="140000"/>
              </a:lnSpc>
            </a:pPr>
            <a:r>
              <a:rPr lang="en-US" sz="2000">
                <a:latin typeface="黑体" panose="02010609060101010101" pitchFamily="49" charset="-122"/>
                <a:ea typeface="黑体" panose="02010609060101010101" pitchFamily="49" charset="-122"/>
              </a:rPr>
              <a:t>   </a:t>
            </a:r>
            <a:endParaRPr lang="en-US" sz="2000">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rPr>
              <a:t>    通过对符合产品开发目标的构想方案的比较、评选，确定最佳设计方案。评价过程中，草图、效果图、工程图、结构图、产品方案展示图、模型等资料作为评价的依据。产品方案展示图能够直观形象的分析产品的功能分析、结构分析、工艺分析、材料分析、造型分析、宜人性分析、使用场所分析等，而模型则更能直观的体现产品方案的造型材料与结构。</a:t>
            </a:r>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626110" y="1430020"/>
            <a:ext cx="9531350" cy="3538220"/>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（3）评价的标准：</a:t>
            </a:r>
            <a:endParaRPr lang="en-US" sz="2000">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rPr>
              <a:t> </a:t>
            </a:r>
            <a:endParaRPr lang="en-US" sz="2000">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rPr>
              <a:t>①经济性标准</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②技术性标准</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③社会性标准</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④审美性标准</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⑤道德标准</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⑥可持续发展标准</a:t>
            </a:r>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626110" y="1430020"/>
            <a:ext cx="9531350" cy="1383665"/>
          </a:xfrm>
          <a:prstGeom prst="rect">
            <a:avLst/>
          </a:prstGeom>
          <a:noFill/>
          <a:ln w="9525">
            <a:noFill/>
          </a:ln>
        </p:spPr>
        <p:txBody>
          <a:bodyPr wrap="square">
            <a:spAutoFit/>
          </a:bodyPr>
          <a:p>
            <a:pPr>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（4）阶段性的评价</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a:p>
            <a:pPr>
              <a:lnSpc>
                <a:spcPct val="140000"/>
              </a:lnSpc>
            </a:pP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a:p>
            <a:pPr>
              <a:lnSpc>
                <a:spcPct val="140000"/>
              </a:lnSpc>
              <a:buNone/>
            </a:pPr>
            <a:r>
              <a:rPr lang="en-US" sz="2000">
                <a:latin typeface="黑体" panose="02010609060101010101" pitchFamily="49" charset="-122"/>
                <a:ea typeface="黑体" panose="02010609060101010101" pitchFamily="49" charset="-122"/>
              </a:rPr>
              <a:t>确定最佳产品方案的评价方式很多，以下对常用的评价方式进行简单的介绍。</a:t>
            </a:r>
            <a:endParaRPr lang="en-US" sz="2000">
              <a:latin typeface="黑体" panose="02010609060101010101" pitchFamily="49" charset="-122"/>
              <a:ea typeface="黑体" panose="02010609060101010101" pitchFamily="49" charset="-122"/>
            </a:endParaRPr>
          </a:p>
        </p:txBody>
      </p:sp>
      <p:sp>
        <p:nvSpPr>
          <p:cNvPr id="3" name="文本框 2"/>
          <p:cNvSpPr txBox="1"/>
          <p:nvPr/>
        </p:nvSpPr>
        <p:spPr>
          <a:xfrm>
            <a:off x="986155" y="3222625"/>
            <a:ext cx="6930390" cy="2861310"/>
          </a:xfrm>
          <a:prstGeom prst="rect">
            <a:avLst/>
          </a:prstGeom>
          <a:noFill/>
          <a:ln w="9525">
            <a:noFill/>
          </a:ln>
        </p:spPr>
        <p:txBody>
          <a:bodyPr wrap="square">
            <a:spAutoFit/>
          </a:bodyPr>
          <a:p>
            <a:pPr indent="333375" algn="l"/>
            <a:r>
              <a:rPr lang="en-US" sz="2000" b="0">
                <a:latin typeface="黑体" panose="02010609060101010101" pitchFamily="49" charset="-122"/>
                <a:ea typeface="黑体" panose="02010609060101010101" pitchFamily="49" charset="-122"/>
              </a:rPr>
              <a:t>①按产品设计原则进行评价</a:t>
            </a:r>
            <a:endParaRPr lang="en-US" sz="2000" b="0">
              <a:latin typeface="黑体" panose="02010609060101010101" pitchFamily="49" charset="-122"/>
              <a:ea typeface="黑体" panose="02010609060101010101" pitchFamily="49" charset="-122"/>
            </a:endParaRPr>
          </a:p>
          <a:p>
            <a:pPr indent="333375" algn="l"/>
            <a:r>
              <a:rPr lang="en-US" sz="2000" b="0">
                <a:latin typeface="黑体" panose="02010609060101010101" pitchFamily="49" charset="-122"/>
                <a:ea typeface="黑体" panose="02010609060101010101" pitchFamily="49" charset="-122"/>
              </a:rPr>
              <a:t>   ②按评分法对方案进行评价 </a:t>
            </a:r>
            <a:endParaRPr lang="en-US" sz="2000" b="0">
              <a:latin typeface="黑体" panose="02010609060101010101" pitchFamily="49" charset="-122"/>
              <a:ea typeface="黑体" panose="02010609060101010101" pitchFamily="49" charset="-122"/>
            </a:endParaRPr>
          </a:p>
          <a:p>
            <a:pPr indent="333375" algn="l"/>
            <a:endParaRPr lang="en-US" sz="2000" b="0">
              <a:latin typeface="黑体" panose="02010609060101010101" pitchFamily="49" charset="-122"/>
              <a:ea typeface="黑体" panose="02010609060101010101" pitchFamily="49" charset="-122"/>
            </a:endParaRPr>
          </a:p>
          <a:p>
            <a:pPr indent="333375" algn="l"/>
            <a:r>
              <a:rPr lang="en-US" sz="2000">
                <a:latin typeface="黑体" panose="02010609060101010101" pitchFamily="49" charset="-122"/>
                <a:ea typeface="黑体" panose="02010609060101010101" pitchFamily="49" charset="-122"/>
                <a:sym typeface="+mn-ea"/>
              </a:rPr>
              <a:t>③按SD法对方案进行评价</a:t>
            </a:r>
            <a:endParaRPr lang="en-US" sz="2000">
              <a:latin typeface="黑体" panose="02010609060101010101" pitchFamily="49" charset="-122"/>
              <a:ea typeface="黑体" panose="02010609060101010101" pitchFamily="49" charset="-122"/>
              <a:sym typeface="+mn-ea"/>
            </a:endParaRPr>
          </a:p>
          <a:p>
            <a:pPr indent="333375" algn="l"/>
            <a:endParaRPr lang="en-US" sz="2000">
              <a:latin typeface="黑体" panose="02010609060101010101" pitchFamily="49" charset="-122"/>
              <a:ea typeface="黑体" panose="02010609060101010101" pitchFamily="49" charset="-122"/>
              <a:sym typeface="+mn-ea"/>
            </a:endParaRPr>
          </a:p>
          <a:p>
            <a:pPr indent="333375" algn="l"/>
            <a:r>
              <a:rPr lang="en-US" sz="2000">
                <a:latin typeface="黑体" panose="02010609060101010101" pitchFamily="49" charset="-122"/>
                <a:ea typeface="黑体" panose="02010609060101010101" pitchFamily="49" charset="-122"/>
                <a:sym typeface="+mn-ea"/>
              </a:rPr>
              <a:t>④利用坐标法对方案进行评价。</a:t>
            </a:r>
            <a:endParaRPr lang="en-US" sz="2000">
              <a:latin typeface="黑体" panose="02010609060101010101" pitchFamily="49" charset="-122"/>
              <a:ea typeface="黑体" panose="02010609060101010101" pitchFamily="49" charset="-122"/>
              <a:sym typeface="+mn-ea"/>
            </a:endParaRPr>
          </a:p>
          <a:p>
            <a:pPr indent="333375" algn="l"/>
            <a:endParaRPr lang="en-US" sz="2000">
              <a:latin typeface="黑体" panose="02010609060101010101" pitchFamily="49" charset="-122"/>
              <a:ea typeface="黑体" panose="02010609060101010101" pitchFamily="49" charset="-122"/>
              <a:sym typeface="+mn-ea"/>
            </a:endParaRPr>
          </a:p>
          <a:p>
            <a:pPr indent="333375" algn="l"/>
            <a:r>
              <a:rPr lang="en-US" sz="2000">
                <a:latin typeface="黑体" panose="02010609060101010101" pitchFamily="49" charset="-122"/>
                <a:ea typeface="黑体" panose="02010609060101010101" pitchFamily="49" charset="-122"/>
                <a:sym typeface="+mn-ea"/>
              </a:rPr>
              <a:t>⑤还可利用点评价法对产品方案进行评价。</a:t>
            </a:r>
            <a:endParaRPr lang="en-US" sz="2000">
              <a:latin typeface="黑体" panose="02010609060101010101" pitchFamily="49" charset="-122"/>
              <a:ea typeface="黑体" panose="02010609060101010101" pitchFamily="49" charset="-122"/>
            </a:endParaRPr>
          </a:p>
        </p:txBody>
      </p:sp>
      <p:graphicFrame>
        <p:nvGraphicFramePr>
          <p:cNvPr id="11" name="表格 10"/>
          <p:cNvGraphicFramePr/>
          <p:nvPr/>
        </p:nvGraphicFramePr>
        <p:xfrm>
          <a:off x="3556000" y="8304530"/>
          <a:ext cx="4721860" cy="2730500"/>
        </p:xfrm>
        <a:graphic>
          <a:graphicData uri="http://schemas.openxmlformats.org/drawingml/2006/table">
            <a:tbl>
              <a:tblPr firstRow="1" bandRow="1">
                <a:tableStyleId>{5940675A-B579-460E-94D1-54222C63F5DA}</a:tableStyleId>
              </a:tblPr>
              <a:tblGrid>
                <a:gridCol w="839788"/>
                <a:gridCol w="669925"/>
                <a:gridCol w="617537"/>
                <a:gridCol w="654050"/>
              </a:tblGrid>
              <a:tr h="838200">
                <a:tc>
                  <a:txBody>
                    <a:bodyPr/>
                    <a:p>
                      <a:pPr indent="0">
                        <a:buNone/>
                      </a:pPr>
                      <a:r>
                        <a:rPr lang="en-US" altLang="zh-CN" sz="7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7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方案</a:t>
                      </a:r>
                      <a:r>
                        <a:rPr lang="zh-CN" altLang="en-US" sz="7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评价项目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700" b="0">
                          <a:solidFill>
                            <a:srgbClr val="000000"/>
                          </a:solidFill>
                          <a:latin typeface="宋体" panose="02010600030101010101" pitchFamily="2" charset="-122"/>
                          <a:ea typeface="宋体" panose="02010600030101010101" pitchFamily="2" charset="-122"/>
                          <a:cs typeface="宋体" panose="02010600030101010101" pitchFamily="2" charset="-122"/>
                        </a:rPr>
                        <a:t> A</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700" b="0">
                          <a:solidFill>
                            <a:srgbClr val="000000"/>
                          </a:solidFill>
                          <a:latin typeface="宋体" panose="02010600030101010101" pitchFamily="2" charset="-122"/>
                          <a:ea typeface="宋体" panose="02010600030101010101" pitchFamily="2" charset="-122"/>
                          <a:cs typeface="宋体" panose="02010600030101010101" pitchFamily="2" charset="-122"/>
                        </a:rPr>
                        <a:t> B</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700" b="0">
                          <a:solidFill>
                            <a:srgbClr val="000000"/>
                          </a:solidFill>
                          <a:latin typeface="宋体" panose="02010600030101010101" pitchFamily="2" charset="-122"/>
                          <a:ea typeface="宋体" panose="02010600030101010101" pitchFamily="2" charset="-122"/>
                          <a:cs typeface="宋体" panose="02010600030101010101" pitchFamily="2" charset="-122"/>
                        </a:rPr>
                        <a:t> C</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7800">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满足使用功能要求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2100">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成本符合要求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7800">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加工装配可行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7800">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维护方便快捷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7800">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具有操作舒适性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7800">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造型具有审美性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7800">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具有低碳设计特点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7800">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具有时代感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7800">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总评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６＋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700" b="0">
                          <a:solidFill>
                            <a:srgbClr val="000000"/>
                          </a:solidFill>
                          <a:latin typeface="宋体" panose="02010600030101010101" pitchFamily="2" charset="-122"/>
                          <a:ea typeface="宋体" panose="02010600030101010101" pitchFamily="2" charset="-122"/>
                          <a:cs typeface="宋体" panose="02010600030101010101" pitchFamily="2" charset="-122"/>
                        </a:rPr>
                        <a:t>4+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８＋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7800">
                <a:tc gridSpan="4">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结论：</a:t>
                      </a:r>
                      <a:r>
                        <a:rPr lang="en-US" altLang="zh-CN" sz="700" b="0">
                          <a:solidFill>
                            <a:srgbClr val="000000"/>
                          </a:solidFill>
                          <a:latin typeface="宋体" panose="02010600030101010101" pitchFamily="2" charset="-122"/>
                          <a:ea typeface="宋体" panose="02010600030101010101" pitchFamily="2" charset="-122"/>
                          <a:cs typeface="宋体" panose="02010600030101010101" pitchFamily="2" charset="-122"/>
                        </a:rPr>
                        <a:t>C</a:t>
                      </a: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为最佳方案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205605" y="3014980"/>
            <a:ext cx="7769860" cy="922020"/>
          </a:xfrm>
          <a:prstGeom prst="rect">
            <a:avLst/>
          </a:prstGeom>
          <a:noFill/>
        </p:spPr>
        <p:txBody>
          <a:bodyPr wrap="square" rtlCol="0">
            <a:spAutoFit/>
          </a:bodyPr>
          <a:p>
            <a:pPr algn="dist"/>
            <a:r>
              <a:rPr lang="zh-CN" altLang="en-US" sz="5400">
                <a:latin typeface="方正正大黑简体" panose="02000000000000000000" charset="-122"/>
                <a:ea typeface="方正正大黑简体" panose="02000000000000000000" charset="-122"/>
              </a:rPr>
              <a:t>关于产品开发设计的评价</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4.1</a:t>
            </a:r>
            <a:endParaRPr lang="en-US" altLang="zh-CN" sz="6600">
              <a:solidFill>
                <a:schemeClr val="bg1"/>
              </a:solidFill>
              <a:latin typeface="创艺简粗黑" charset="0"/>
              <a:ea typeface="创艺简粗黑" charset="0"/>
            </a:endParaRPr>
          </a:p>
        </p:txBody>
      </p:sp>
      <p:sp>
        <p:nvSpPr>
          <p:cNvPr id="11" name="矩形 10"/>
          <p:cNvSpPr/>
          <p:nvPr/>
        </p:nvSpPr>
        <p:spPr>
          <a:xfrm>
            <a:off x="-635" y="6210935"/>
            <a:ext cx="12193270"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流程图: 可选过程 1"/>
          <p:cNvSpPr/>
          <p:nvPr/>
        </p:nvSpPr>
        <p:spPr>
          <a:xfrm>
            <a:off x="778510" y="1202690"/>
            <a:ext cx="7099300"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4.2.5产品制造加工与测试阶段的评价</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778510" y="2091055"/>
            <a:ext cx="9570085" cy="2245360"/>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（1）评价的任务</a:t>
            </a:r>
            <a:endParaRPr lang="en-US" sz="2000" b="0">
              <a:latin typeface="黑体" panose="02010609060101010101" pitchFamily="49" charset="-122"/>
              <a:ea typeface="黑体" panose="02010609060101010101" pitchFamily="49" charset="-122"/>
            </a:endParaRPr>
          </a:p>
          <a:p>
            <a:pPr algn="l">
              <a:lnSpc>
                <a:spcPct val="140000"/>
              </a:lnSpc>
            </a:pPr>
            <a:r>
              <a:rPr lang="en-US" sz="2000" b="0">
                <a:latin typeface="黑体" panose="02010609060101010101" pitchFamily="49" charset="-122"/>
                <a:ea typeface="黑体" panose="02010609060101010101" pitchFamily="49" charset="-122"/>
              </a:rPr>
              <a:t>此阶段评价的任务是根据现有的材料与加工技术条件对产品的可加工性进行评价以及产品出厂前各种性能的评价。通过评价过程优化产品的加工技术及结构，优化产品的设计质量。</a:t>
            </a:r>
            <a:endParaRPr lang="en-US" sz="2000" b="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939800" y="1645920"/>
            <a:ext cx="9531350" cy="4399915"/>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（2）评价的依据</a:t>
            </a:r>
            <a:endParaRPr lang="en-US" sz="2000" b="0">
              <a:latin typeface="黑体" panose="02010609060101010101" pitchFamily="49" charset="-122"/>
              <a:ea typeface="黑体" panose="02010609060101010101" pitchFamily="49" charset="-122"/>
            </a:endParaRPr>
          </a:p>
          <a:p>
            <a:pPr algn="l">
              <a:lnSpc>
                <a:spcPct val="140000"/>
              </a:lnSpc>
            </a:pPr>
            <a:r>
              <a:rPr lang="en-US" sz="2000" b="0">
                <a:latin typeface="黑体" panose="02010609060101010101" pitchFamily="49" charset="-122"/>
                <a:ea typeface="黑体" panose="02010609060101010101" pitchFamily="49" charset="-122"/>
              </a:rPr>
              <a:t>    产品方案最终要由生产厂加工制造才能变成真正的产品。产品方案能否加工成型与生产单位具有的具体生产资源有极大的关系。通过考虑加工资源对产品方案加工的限制及方案在现有条件下的加工可行性分析，不断优化产品的结构，处理好产品方案与实际加工制造之间的关系。</a:t>
            </a:r>
            <a:endParaRPr lang="en-US" sz="2000" b="0">
              <a:latin typeface="黑体" panose="02010609060101010101" pitchFamily="49" charset="-122"/>
              <a:ea typeface="黑体" panose="02010609060101010101" pitchFamily="49" charset="-122"/>
            </a:endParaRPr>
          </a:p>
          <a:p>
            <a:pPr algn="l">
              <a:lnSpc>
                <a:spcPct val="140000"/>
              </a:lnSpc>
            </a:pPr>
            <a:r>
              <a:rPr lang="en-US" sz="2000" b="0">
                <a:latin typeface="黑体" panose="02010609060101010101" pitchFamily="49" charset="-122"/>
                <a:ea typeface="黑体" panose="02010609060101010101" pitchFamily="49" charset="-122"/>
              </a:rPr>
              <a:t>    对加工后的产品进行测试考察、分析、评价产品使用功能的先进性、可靠性，宜人性，安全性，产品功能结构特点、产品的原理、产品的外观及其达到国内外的先进技术水平等，发现问题，并将问题反馈到产品制造加工及方案设计阶段中寻找原因进行修正，从而优化产品的质量。</a:t>
            </a:r>
            <a:endParaRPr lang="en-US" sz="2000" b="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1308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908685" y="1645920"/>
            <a:ext cx="9531350" cy="4399915"/>
          </a:xfrm>
          <a:prstGeom prst="rect">
            <a:avLst/>
          </a:prstGeom>
          <a:noFill/>
          <a:ln w="9525">
            <a:noFill/>
          </a:ln>
        </p:spPr>
        <p:txBody>
          <a:bodyPr wrap="square">
            <a:spAutoFit/>
          </a:bodyPr>
          <a:p>
            <a:pPr algn="l">
              <a:lnSpc>
                <a:spcPct val="140000"/>
              </a:lnSpc>
              <a:buNone/>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（3）阶段性的评价</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a:p>
            <a:pPr algn="l">
              <a:lnSpc>
                <a:spcPct val="140000"/>
              </a:lnSpc>
              <a:buNone/>
            </a:pP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a:p>
            <a:pPr algn="l">
              <a:lnSpc>
                <a:spcPct val="140000"/>
              </a:lnSpc>
              <a:buNone/>
            </a:pPr>
            <a:r>
              <a:rPr lang="en-US" sz="2000">
                <a:latin typeface="黑体" panose="02010609060101010101" pitchFamily="49" charset="-122"/>
                <a:ea typeface="黑体" panose="02010609060101010101" pitchFamily="49" charset="-122"/>
              </a:rPr>
              <a:t>此阶段的评价方式灵活，可根据具体的评价内容设计相关的评价体系。</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如在产品测试阶段对产品的用户界面质量的评价方式有：</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产品的特征是否向顾客有效地揭示了相应的操作？ （ 是 ， 否）</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产品使用方便么，所有性能都安全么？（ 是 ， 否）</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所有潜在的顾客在设计上都明确了么。？ （ 是 ， 否）</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产品资源充分合理利用了么？（ 是 ， 否）</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为了满足顾客的需要所耗费的资源合理吗？（ 是 ， 否）</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材料的选择合理吗？ （ 是 ， 否）</a:t>
            </a:r>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2" name="表格 1"/>
          <p:cNvGraphicFramePr/>
          <p:nvPr/>
        </p:nvGraphicFramePr>
        <p:xfrm>
          <a:off x="714375" y="1082675"/>
          <a:ext cx="9518650" cy="5168265"/>
        </p:xfrm>
        <a:graphic>
          <a:graphicData uri="http://schemas.openxmlformats.org/drawingml/2006/table">
            <a:tbl>
              <a:tblPr firstRow="1" bandRow="1">
                <a:tableStyleId>{5940675A-B579-460E-94D1-54222C63F5DA}</a:tableStyleId>
              </a:tblPr>
              <a:tblGrid>
                <a:gridCol w="1625600"/>
                <a:gridCol w="1591945"/>
                <a:gridCol w="1591945"/>
                <a:gridCol w="1592580"/>
                <a:gridCol w="1591310"/>
                <a:gridCol w="1525270"/>
              </a:tblGrid>
              <a:tr h="474345">
                <a:tc rowSpan="2">
                  <a:txBody>
                    <a:bodyPr/>
                    <a:p>
                      <a:pPr algn="l">
                        <a:lnSpc>
                          <a:spcPct val="140000"/>
                        </a:lnSpc>
                        <a:buNone/>
                      </a:pPr>
                      <a:r>
                        <a:rPr lang="en-US" sz="2000" b="0">
                          <a:latin typeface="黑体" panose="02010609060101010101" pitchFamily="49" charset="-122"/>
                          <a:ea typeface="黑体" panose="02010609060101010101" pitchFamily="49" charset="-122"/>
                        </a:rPr>
                        <a:t>评价等级  评价项目</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很高</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高</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一般</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较高</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不高</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672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algn="l">
                        <a:lnSpc>
                          <a:spcPct val="140000"/>
                        </a:lnSpc>
                        <a:buNone/>
                      </a:pPr>
                      <a:r>
                        <a:rPr lang="en-US" sz="2000" b="0">
                          <a:latin typeface="黑体" panose="02010609060101010101" pitchFamily="49" charset="-122"/>
                          <a:ea typeface="黑体" panose="02010609060101010101" pitchFamily="49" charset="-122"/>
                        </a:rPr>
                        <a:t>5</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4</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3</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2</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1</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33600">
                <a:tc>
                  <a:txBody>
                    <a:bodyPr/>
                    <a:p>
                      <a:pPr algn="l">
                        <a:lnSpc>
                          <a:spcPct val="140000"/>
                        </a:lnSpc>
                        <a:buNone/>
                      </a:pPr>
                      <a:r>
                        <a:rPr lang="en-US" sz="2000" b="0">
                          <a:latin typeface="黑体" panose="02010609060101010101" pitchFamily="49" charset="-122"/>
                          <a:ea typeface="黑体" panose="02010609060101010101" pitchFamily="49" charset="-122"/>
                        </a:rPr>
                        <a:t>适应人对信息的传递、加工、输出 </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高度适合人的正常操作习惯，信息传递迅速，人对信息的处理效率很高</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很适用人的正常操作习惯，信息传递迅速。</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能适应人对信息的接受、处理、输出的习惯</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基本满足人对信息的处理习惯</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不适应人对信息的处理习惯</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80160">
                <a:tc>
                  <a:txBody>
                    <a:bodyPr/>
                    <a:p>
                      <a:pPr algn="l">
                        <a:lnSpc>
                          <a:spcPct val="140000"/>
                        </a:lnSpc>
                        <a:buNone/>
                      </a:pPr>
                      <a:r>
                        <a:rPr lang="en-US" sz="2000" b="0">
                          <a:latin typeface="黑体" panose="02010609060101010101" pitchFamily="49" charset="-122"/>
                          <a:ea typeface="黑体" panose="02010609060101010101" pitchFamily="49" charset="-122"/>
                        </a:rPr>
                        <a:t>显示的合理性 </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显示清晰、直观加速信息的传递</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显示清晰、直观满足于信息传递的需要</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能够满足信息的传递的需要</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基本满足信息的传递</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不能充分满足信息的传递</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6720">
                <a:tc>
                  <a:txBody>
                    <a:bodyPr/>
                    <a:p>
                      <a:pPr algn="l">
                        <a:lnSpc>
                          <a:spcPct val="140000"/>
                        </a:lnSpc>
                        <a:buNone/>
                      </a:pPr>
                      <a:r>
                        <a:rPr lang="en-US" sz="2000" b="0">
                          <a:latin typeface="黑体" panose="02010609060101010101" pitchFamily="49" charset="-122"/>
                          <a:ea typeface="黑体" panose="02010609060101010101" pitchFamily="49" charset="-122"/>
                        </a:rPr>
                        <a:t>工作效率性 </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很高</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高</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一般</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较高</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不高</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6720">
                <a:tc>
                  <a:txBody>
                    <a:bodyPr/>
                    <a:p>
                      <a:pPr algn="l">
                        <a:lnSpc>
                          <a:spcPct val="140000"/>
                        </a:lnSpc>
                        <a:buNone/>
                      </a:pPr>
                      <a:r>
                        <a:rPr lang="en-US" sz="2000" b="0">
                          <a:latin typeface="黑体" panose="02010609060101010101" pitchFamily="49" charset="-122"/>
                          <a:ea typeface="黑体" panose="02010609060101010101" pitchFamily="49" charset="-122"/>
                        </a:rPr>
                        <a:t>工作安全性 </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很高</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高</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一般</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较高</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不高</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0661015" y="1082675"/>
            <a:ext cx="951865" cy="4773295"/>
          </a:xfrm>
          <a:prstGeom prst="rect">
            <a:avLst/>
          </a:prstGeom>
          <a:noFill/>
        </p:spPr>
        <p:txBody>
          <a:bodyPr vert="eaVert" wrap="square" rtlCol="0">
            <a:spAutoFit/>
          </a:bodyPr>
          <a:p>
            <a:pPr indent="266700" algn="just"/>
            <a:r>
              <a:rPr lang="zh-CN" altLang="en-US" sz="1600">
                <a:sym typeface="+mn-ea"/>
              </a:rPr>
              <a:t>如</a:t>
            </a:r>
            <a:r>
              <a:rPr lang="zh-CN" altLang="en-US" sz="1800" b="1">
                <a:solidFill>
                  <a:srgbClr val="FDB812"/>
                </a:solidFill>
                <a:sym typeface="+mn-ea"/>
              </a:rPr>
              <a:t>表4-2-9</a:t>
            </a:r>
            <a:r>
              <a:rPr lang="en-US" altLang="zh-CN" sz="1800" b="1">
                <a:solidFill>
                  <a:srgbClr val="FDB812"/>
                </a:solidFill>
                <a:sym typeface="+mn-ea"/>
              </a:rPr>
              <a:t>:</a:t>
            </a:r>
            <a:r>
              <a:rPr lang="zh-CN" altLang="en-US" sz="1600">
                <a:sym typeface="+mn-ea"/>
              </a:rPr>
              <a:t>运用SD法对产品部分人机界面项目的     测试评价</a:t>
            </a:r>
            <a:endParaRPr lang="zh-CN" altLang="en-US" sz="1600">
              <a:sym typeface="+mn-ea"/>
            </a:endParaRPr>
          </a:p>
          <a:p>
            <a:endParaRPr lang="zh-CN" altLang="en-US" sz="1600"/>
          </a:p>
        </p:txBody>
      </p:sp>
      <p:sp>
        <p:nvSpPr>
          <p:cNvPr id="10" name="文本框 9"/>
          <p:cNvSpPr txBox="1"/>
          <p:nvPr/>
        </p:nvSpPr>
        <p:spPr>
          <a:xfrm>
            <a:off x="626110" y="51308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流程图: 可选过程 1"/>
          <p:cNvSpPr/>
          <p:nvPr/>
        </p:nvSpPr>
        <p:spPr>
          <a:xfrm>
            <a:off x="778510" y="1233170"/>
            <a:ext cx="4988560"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4.2.6市场导入阶段的评价</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778510" y="2091055"/>
            <a:ext cx="9570085" cy="2676525"/>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（1）评价的任务</a:t>
            </a:r>
            <a:endParaRPr lang="en-US" sz="2000" b="0">
              <a:latin typeface="黑体" panose="02010609060101010101" pitchFamily="49" charset="-122"/>
              <a:ea typeface="黑体" panose="02010609060101010101" pitchFamily="49" charset="-122"/>
            </a:endParaRPr>
          </a:p>
          <a:p>
            <a:pPr algn="l">
              <a:lnSpc>
                <a:spcPct val="140000"/>
              </a:lnSpc>
            </a:pPr>
            <a:r>
              <a:rPr lang="en-US" sz="2000" b="0">
                <a:latin typeface="黑体" panose="02010609060101010101" pitchFamily="49" charset="-122"/>
                <a:ea typeface="黑体" panose="02010609060101010101" pitchFamily="49" charset="-122"/>
              </a:rPr>
              <a:t>评价产品被消费者的接受程度，产品的强弱点，在市场同类产品的竞争力等。综合评价用户对产品推广方案、广告、促销等的可接受程度，以便为改进和下次开发提供依据。建立有效地消费者评估体系，将反馈的信息推广应用到具体市场营销的策略中去。</a:t>
            </a:r>
            <a:endParaRPr lang="en-US" sz="2000" b="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939800" y="1645920"/>
            <a:ext cx="9531350" cy="4399915"/>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（2）评价的依据</a:t>
            </a:r>
            <a:endParaRPr lang="en-US" sz="2000" b="0">
              <a:latin typeface="黑体" panose="02010609060101010101" pitchFamily="49" charset="-122"/>
              <a:ea typeface="黑体" panose="02010609060101010101" pitchFamily="49" charset="-122"/>
            </a:endParaRPr>
          </a:p>
          <a:p>
            <a:pPr algn="l">
              <a:lnSpc>
                <a:spcPct val="140000"/>
              </a:lnSpc>
            </a:pPr>
            <a:r>
              <a:rPr lang="en-US" sz="2000" b="0">
                <a:latin typeface="黑体" panose="02010609060101010101" pitchFamily="49" charset="-122"/>
                <a:ea typeface="黑体" panose="02010609060101010101" pitchFamily="49" charset="-122"/>
              </a:rPr>
              <a:t>    企业的经营活动应以市场为起点，只有研究市场的需求变化，了解市场的潜在需求，预测市场的变化趋势才能做出正确的决策。</a:t>
            </a:r>
            <a:endParaRPr lang="en-US" sz="2000" b="0">
              <a:latin typeface="黑体" panose="02010609060101010101" pitchFamily="49" charset="-122"/>
              <a:ea typeface="黑体" panose="02010609060101010101" pitchFamily="49" charset="-122"/>
            </a:endParaRPr>
          </a:p>
          <a:p>
            <a:pPr algn="l">
              <a:lnSpc>
                <a:spcPct val="140000"/>
              </a:lnSpc>
            </a:pPr>
            <a:r>
              <a:rPr lang="en-US" sz="2000" b="0">
                <a:latin typeface="黑体" panose="02010609060101010101" pitchFamily="49" charset="-122"/>
                <a:ea typeface="黑体" panose="02010609060101010101" pitchFamily="49" charset="-122"/>
              </a:rPr>
              <a:t>　  市场试销测试是对产品各种指标的全面检验，所获得的信息与资料为产品全面上市提供系统、全面的决策依据，也为产品的改进和市场营销策略的完善提供直接的资料。</a:t>
            </a:r>
            <a:endParaRPr lang="en-US" sz="2000" b="0">
              <a:latin typeface="黑体" panose="02010609060101010101" pitchFamily="49" charset="-122"/>
              <a:ea typeface="黑体" panose="02010609060101010101" pitchFamily="49" charset="-122"/>
            </a:endParaRPr>
          </a:p>
          <a:p>
            <a:pPr algn="l">
              <a:lnSpc>
                <a:spcPct val="140000"/>
              </a:lnSpc>
            </a:pPr>
            <a:r>
              <a:rPr lang="en-US" sz="2000" b="0">
                <a:latin typeface="黑体" panose="02010609060101010101" pitchFamily="49" charset="-122"/>
                <a:ea typeface="黑体" panose="02010609060101010101" pitchFamily="49" charset="-122"/>
              </a:rPr>
              <a:t>对市场营销的评价主要考察市场营销活动的经济效益,这是市场营销管理活动的核心。影响市场销售的因素很多，如区域内的营销环境、产品市场情况、销售款回收情况、竞争地位等</a:t>
            </a:r>
            <a:r>
              <a:rPr lang="zh-CN" altLang="en-US" sz="2000" b="0">
                <a:latin typeface="黑体" panose="02010609060101010101" pitchFamily="49" charset="-122"/>
                <a:ea typeface="黑体" panose="02010609060101010101" pitchFamily="49" charset="-122"/>
              </a:rPr>
              <a:t>。</a:t>
            </a:r>
            <a:endParaRPr lang="zh-CN" altLang="en-US" sz="2000" b="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1308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908685" y="1645920"/>
            <a:ext cx="9531350" cy="3538220"/>
          </a:xfrm>
          <a:prstGeom prst="rect">
            <a:avLst/>
          </a:prstGeom>
          <a:noFill/>
          <a:ln w="9525">
            <a:noFill/>
          </a:ln>
        </p:spPr>
        <p:txBody>
          <a:bodyPr wrap="square">
            <a:spAutoFit/>
          </a:bodyPr>
          <a:p>
            <a:pPr algn="l">
              <a:lnSpc>
                <a:spcPct val="140000"/>
              </a:lnSpc>
              <a:buNone/>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（3）阶段性的评价</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a:p>
            <a:pPr algn="l">
              <a:lnSpc>
                <a:spcPct val="140000"/>
              </a:lnSpc>
              <a:buNone/>
            </a:pP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a:p>
            <a:pPr algn="l">
              <a:lnSpc>
                <a:spcPct val="140000"/>
              </a:lnSpc>
              <a:buNone/>
            </a:pPr>
            <a:r>
              <a:rPr lang="en-US" sz="2000">
                <a:latin typeface="黑体" panose="02010609060101010101" pitchFamily="49" charset="-122"/>
                <a:ea typeface="黑体" panose="02010609060101010101" pitchFamily="49" charset="-122"/>
              </a:rPr>
              <a:t>    此阶段的评价可通过对消费者使用产品直接或间接的问卷调查获取产品投入市场的资料，通过跟踪销售量、销售额与市场投入的参数比较来评价销售策略的优劣程度。也可根据企业销售款回收情况分析等资料获取评价营销策略优劣的依据。</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    在产品试销测试时通过消费者在一定时间内使用产品，评价产品的各项指标是否达到预期的要求。实际调查中主要集中在某类别单一商品的评价上，如集中调查消费者对某一商品的色彩、型号、手感、包装、功能、舒适度等方面的满意度。</a:t>
            </a:r>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862830" y="2649220"/>
            <a:ext cx="6790690" cy="1753235"/>
          </a:xfrm>
          <a:prstGeom prst="rect">
            <a:avLst/>
          </a:prstGeom>
          <a:noFill/>
        </p:spPr>
        <p:txBody>
          <a:bodyPr wrap="square" rtlCol="0">
            <a:spAutoFit/>
          </a:bodyPr>
          <a:p>
            <a:pPr algn="l"/>
            <a:r>
              <a:rPr lang="zh-CN" altLang="en-US" sz="5400">
                <a:latin typeface="方正正大黑简体" panose="02000000000000000000" charset="-122"/>
                <a:ea typeface="方正正大黑简体" panose="02000000000000000000" charset="-122"/>
              </a:rPr>
              <a:t>评价中存在的主要问题及改进措施</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4.3</a:t>
            </a:r>
            <a:endParaRPr lang="en-US" altLang="zh-CN" sz="6600">
              <a:solidFill>
                <a:schemeClr val="bg1"/>
              </a:solidFill>
              <a:latin typeface="创艺简粗黑" charset="0"/>
              <a:ea typeface="创艺简粗黑" charset="0"/>
            </a:endParaRPr>
          </a:p>
        </p:txBody>
      </p:sp>
      <p:sp>
        <p:nvSpPr>
          <p:cNvPr id="11" name="矩形 10"/>
          <p:cNvSpPr/>
          <p:nvPr/>
        </p:nvSpPr>
        <p:spPr>
          <a:xfrm>
            <a:off x="-635" y="6210935"/>
            <a:ext cx="12193270"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1" name="文本框 100"/>
          <p:cNvSpPr txBox="1"/>
          <p:nvPr/>
        </p:nvSpPr>
        <p:spPr>
          <a:xfrm>
            <a:off x="1032510" y="2736850"/>
            <a:ext cx="10126980" cy="1383665"/>
          </a:xfrm>
          <a:prstGeom prst="rect">
            <a:avLst/>
          </a:prstGeom>
          <a:noFill/>
          <a:ln w="9525">
            <a:noFill/>
          </a:ln>
        </p:spPr>
        <p:txBody>
          <a:bodyPr wrap="square">
            <a:spAutoFit/>
          </a:bodyPr>
          <a:p>
            <a:pPr algn="l">
              <a:lnSpc>
                <a:spcPct val="140000"/>
              </a:lnSpc>
              <a:buNone/>
            </a:pPr>
            <a:r>
              <a:rPr lang="en-US" sz="2000" b="0">
                <a:latin typeface="黑体" panose="02010609060101010101" pitchFamily="49" charset="-122"/>
                <a:ea typeface="黑体" panose="02010609060101010101" pitchFamily="49" charset="-122"/>
              </a:rPr>
              <a:t>    评价活动能够优化产品开发过程，评价不仅仅是对方案的综合分析和评价结果，还包括针对发现的问题和弱点加以改进和完善。因此评价是有难度且复杂的过程，评价过程中也同样存在影响评价结果准确性的问题。</a:t>
            </a:r>
            <a:endParaRPr lang="en-US" sz="2000">
              <a:latin typeface="黑体" panose="02010609060101010101" pitchFamily="49" charset="-122"/>
              <a:ea typeface="黑体" panose="02010609060101010101" pitchFamily="49" charset="-122"/>
            </a:endParaRPr>
          </a:p>
        </p:txBody>
      </p:sp>
      <p:sp>
        <p:nvSpPr>
          <p:cNvPr id="10" name="文本框 9"/>
          <p:cNvSpPr txBox="1"/>
          <p:nvPr/>
        </p:nvSpPr>
        <p:spPr>
          <a:xfrm>
            <a:off x="626110" y="51308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流程图: 可选过程 1"/>
          <p:cNvSpPr/>
          <p:nvPr/>
        </p:nvSpPr>
        <p:spPr>
          <a:xfrm>
            <a:off x="778510" y="1217930"/>
            <a:ext cx="5981700"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4.3.1评价中存在的主要问题分析</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778510" y="2091055"/>
            <a:ext cx="9570085" cy="2676525"/>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（1）企业对市场分析预测定位不准确、产品开发目标不明确</a:t>
            </a:r>
            <a:endParaRPr lang="en-US" sz="2000" b="1">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rPr>
              <a:t>企业忽视市场需求预测及调研的重要性，对市场发展态势判断失误，产品开发目标不明确。对现有技术的前景、效果、寿命的评价不准确，对市场接受的时间、市场寿命及市场开发所需资源投入强度等的不确定性，造成产品与目标市场不适应，产品目标与市场脱节。</a:t>
            </a:r>
            <a:endParaRPr lang="en-US" sz="2000">
              <a:latin typeface="黑体" panose="02010609060101010101" pitchFamily="49" charset="-122"/>
              <a:ea typeface="黑体" panose="02010609060101010101" pitchFamily="49" charset="-122"/>
            </a:endParaRPr>
          </a:p>
          <a:p>
            <a:pPr algn="l">
              <a:lnSpc>
                <a:spcPct val="140000"/>
              </a:lnSpc>
            </a:pP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7470" y="2496185"/>
            <a:ext cx="9773285" cy="2245360"/>
          </a:xfrm>
          <a:prstGeom prst="rect">
            <a:avLst/>
          </a:prstGeom>
          <a:noFill/>
        </p:spPr>
        <p:txBody>
          <a:bodyPr wrap="square" rtlCol="0">
            <a:spAutoFit/>
          </a:bodyPr>
          <a:p>
            <a:pPr>
              <a:lnSpc>
                <a:spcPct val="140000"/>
              </a:lnSpc>
            </a:pPr>
            <a:r>
              <a:rPr lang="en-US"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产品开发设计的评价指在产品开发设计过程中，依据一定的原则，采取一定的方法与手段，比较、评定产品开发设计各阶段的任务，筛选方案，适时、适当地作出判断，实现有效地设计交流，发现并解决设计中的问题，有效保证设计的质量科学，减少设计的盲目性，提高效率，降低成本，完善设计方案，推动产品开发设计程序的顺利进行。</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987425" y="1156335"/>
            <a:ext cx="10217785" cy="5262245"/>
          </a:xfrm>
          <a:prstGeom prst="rect">
            <a:avLst/>
          </a:prstGeom>
          <a:noFill/>
        </p:spPr>
        <p:txBody>
          <a:bodyPr wrap="square" rtlCol="0" anchor="t">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（2）产品评价项目不准确，不全面，设计方案不明确</a:t>
            </a:r>
            <a:endParaRPr lang="en-US">
              <a:latin typeface="黑体" panose="02010609060101010101" pitchFamily="49" charset="-122"/>
              <a:ea typeface="黑体" panose="02010609060101010101" pitchFamily="49" charset="-122"/>
            </a:endParaRPr>
          </a:p>
          <a:p>
            <a:pPr algn="l">
              <a:lnSpc>
                <a:spcPct val="140000"/>
              </a:lnSpc>
            </a:pPr>
            <a:r>
              <a:rPr lang="en-US">
                <a:latin typeface="黑体" panose="02010609060101010101" pitchFamily="49" charset="-122"/>
                <a:ea typeface="黑体" panose="02010609060101010101" pitchFamily="49" charset="-122"/>
                <a:sym typeface="+mn-ea"/>
              </a:rPr>
              <a:t> </a:t>
            </a:r>
            <a:r>
              <a:rPr lang="en-US" sz="2000">
                <a:latin typeface="黑体" panose="02010609060101010101" pitchFamily="49" charset="-122"/>
                <a:ea typeface="黑体" panose="02010609060101010101" pitchFamily="49" charset="-122"/>
                <a:sym typeface="+mn-ea"/>
              </a:rPr>
              <a:t>   由于企业缺乏专业技术人才制定准确详细的评价项目与评价系统，导致产品在开发设计过程中评价不全面，不准确，数据资料分析不准确。评价小组只是对设计结果粗劣地估计、评价。对于发现的问题没有仔细分析，就进入到产品开发的下一个阶段，因而造成设计方案不明确，最终产品设计方案与目标方案相差甚远，甚至还会造成产品开发过程的经济损失和时间的延误。</a:t>
            </a:r>
            <a:endParaRPr lang="en-US">
              <a:latin typeface="黑体" panose="02010609060101010101" pitchFamily="49" charset="-122"/>
              <a:ea typeface="黑体" panose="02010609060101010101" pitchFamily="49" charset="-122"/>
            </a:endParaRPr>
          </a:p>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（3）部门间沟通协调困难，延长了开发周期，导致设计质量低劣</a:t>
            </a:r>
            <a:endParaRPr lang="en-US">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sym typeface="+mn-ea"/>
              </a:rPr>
              <a:t>    在产品开发过程中，需要各个项目小组之间的相互配合，才能保证产品开发过程的顺利进行。特别是通过评价结果发现问题时更是需要各部门之间的及时沟通，协调解决问题。如果各部门之间沟通协调不充分，将会造成评价体系不完整，部门间的过渡不流畅。其结果会导致产品开发出来后难以投入生产，产生的质量问题导致后期的维护工作量大，严重影响产品的市场竞争力和企业声誉。</a:t>
            </a:r>
            <a:r>
              <a:rPr lang="zh-CN" altLang="en-US"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         </a:t>
            </a: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流程图: 可选过程 1"/>
          <p:cNvSpPr/>
          <p:nvPr/>
        </p:nvSpPr>
        <p:spPr>
          <a:xfrm>
            <a:off x="778510" y="1202690"/>
            <a:ext cx="5569585"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4.3.2针对问题的改进措施</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778510" y="1892300"/>
            <a:ext cx="9570085" cy="4399915"/>
          </a:xfrm>
          <a:prstGeom prst="rect">
            <a:avLst/>
          </a:prstGeom>
          <a:noFill/>
          <a:ln w="9525">
            <a:noFill/>
          </a:ln>
        </p:spPr>
        <p:txBody>
          <a:bodyPr wrap="square">
            <a:spAutoFit/>
          </a:bodyPr>
          <a:p>
            <a:pPr algn="l">
              <a:lnSpc>
                <a:spcPct val="140000"/>
              </a:lnSpc>
            </a:pPr>
            <a:r>
              <a:rPr lang="en-US" sz="2000">
                <a:latin typeface="黑体" panose="02010609060101010101" pitchFamily="49" charset="-122"/>
                <a:ea typeface="黑体" panose="02010609060101010101" pitchFamily="49" charset="-122"/>
              </a:rPr>
              <a:t>(1) 改善企业现有市场调研方法和程序，建立详细高效的目标市场调研、信息沟通体系和流程，加强目标客户的价值观、行为方式的研究。仔细分析市场的需求、消费者的喜好、竞争对手的强弱、新产品的开发前途等等，认真科学的明确新产品开发的目标。</a:t>
            </a:r>
            <a:endParaRPr lang="en-US" sz="2000">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rPr>
              <a:t>(2)建立引进专业与管理人才的高效、科学的流程。引进具有组织能力、创新能力人才、选拔或培养适合企业各种角色的专业人才。这样才能引进企业所真正需要的具有先进管理理念和行为方式的人才。通过优秀人才的引进，提高企业的科技与管理力量，保证产品开发评价过程的专业顺利的进行。</a:t>
            </a:r>
            <a:endParaRPr lang="en-US" sz="2000">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rPr>
              <a:t>(3)企业拓宽人才的培训教育渠道，着力培养高级管理人员、专业技术人员和市场营销人员的综合素质。 加强企业内部之间各种专业的沟通，确保评价活动顺利的进行。</a:t>
            </a:r>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862830" y="2649220"/>
            <a:ext cx="6790690" cy="1753235"/>
          </a:xfrm>
          <a:prstGeom prst="rect">
            <a:avLst/>
          </a:prstGeom>
          <a:noFill/>
        </p:spPr>
        <p:txBody>
          <a:bodyPr wrap="square" rtlCol="0">
            <a:spAutoFit/>
          </a:bodyPr>
          <a:p>
            <a:pPr algn="l"/>
            <a:r>
              <a:rPr lang="zh-CN" altLang="en-US" sz="5400">
                <a:latin typeface="方正正大黑简体" panose="02000000000000000000" charset="-122"/>
                <a:ea typeface="方正正大黑简体" panose="02000000000000000000" charset="-122"/>
              </a:rPr>
              <a:t>世界顶级设计竞赛对优秀设计的评价</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4.4</a:t>
            </a:r>
            <a:endParaRPr lang="en-US" altLang="zh-CN" sz="6600">
              <a:solidFill>
                <a:schemeClr val="bg1"/>
              </a:solidFill>
              <a:latin typeface="创艺简粗黑" charset="0"/>
              <a:ea typeface="创艺简粗黑" charset="0"/>
            </a:endParaRPr>
          </a:p>
        </p:txBody>
      </p:sp>
      <p:sp>
        <p:nvSpPr>
          <p:cNvPr id="11" name="矩形 10"/>
          <p:cNvSpPr/>
          <p:nvPr/>
        </p:nvSpPr>
        <p:spPr>
          <a:xfrm>
            <a:off x="-635" y="6210935"/>
            <a:ext cx="12193270"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流程图: 可选过程 1"/>
          <p:cNvSpPr/>
          <p:nvPr/>
        </p:nvSpPr>
        <p:spPr>
          <a:xfrm>
            <a:off x="778510" y="1202690"/>
            <a:ext cx="3274695"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4.4.1   iF设计奖</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778510" y="2688590"/>
            <a:ext cx="10273665" cy="2245360"/>
          </a:xfrm>
          <a:prstGeom prst="rect">
            <a:avLst/>
          </a:prstGeom>
          <a:noFill/>
          <a:ln w="9525">
            <a:noFill/>
          </a:ln>
        </p:spPr>
        <p:txBody>
          <a:bodyPr wrap="square">
            <a:spAutoFit/>
          </a:bodyPr>
          <a:p>
            <a:pPr algn="l">
              <a:lnSpc>
                <a:spcPct val="140000"/>
              </a:lnSpc>
            </a:pPr>
            <a:r>
              <a:rPr lang="en-US" sz="2000">
                <a:latin typeface="黑体" panose="02010609060101010101" pitchFamily="49" charset="-122"/>
                <a:ea typeface="黑体" panose="02010609060101010101" pitchFamily="49" charset="-122"/>
              </a:rPr>
              <a:t>iF DesignAward，简称“iF”，创立于1954年，该奖是由德国历史最悠久的工业设计机构--汉诺威工业设计论坛(iF Industrie Forum Design)每年定期举办的。德国IF国际设计论坛每年评选IF设计奖，IF设计奖是国际上最著名的奖项之一，欧洲媒体亦称之为“设计的奥斯卡”，每年在汉诺威举办cebit展览的同时举行颁奖典礼，奔驰、宝马、IBM、三星、索尼、华硕等国际巨头齐聚IF，并展示最新的设计产品。 </a:t>
            </a:r>
            <a:endParaRPr lang="en-US" sz="2000">
              <a:latin typeface="黑体" panose="02010609060101010101" pitchFamily="49" charset="-122"/>
              <a:ea typeface="黑体" panose="02010609060101010101" pitchFamily="49" charset="-122"/>
            </a:endParaRPr>
          </a:p>
        </p:txBody>
      </p:sp>
      <p:pic>
        <p:nvPicPr>
          <p:cNvPr id="3" name="图片 2" descr="图4.4.4.1"/>
          <p:cNvPicPr>
            <a:picLocks noChangeAspect="1"/>
          </p:cNvPicPr>
          <p:nvPr/>
        </p:nvPicPr>
        <p:blipFill>
          <a:blip r:embed="rId1"/>
          <a:stretch>
            <a:fillRect/>
          </a:stretch>
        </p:blipFill>
        <p:spPr>
          <a:xfrm>
            <a:off x="6276340" y="497205"/>
            <a:ext cx="1917065" cy="18986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594995" y="1875155"/>
            <a:ext cx="11060430" cy="3107690"/>
          </a:xfrm>
          <a:prstGeom prst="rect">
            <a:avLst/>
          </a:prstGeom>
          <a:noFill/>
          <a:ln w="9525">
            <a:noFill/>
          </a:ln>
        </p:spPr>
        <p:txBody>
          <a:bodyPr wrap="square">
            <a:spAutoFit/>
          </a:bodyPr>
          <a:p>
            <a:pPr algn="l">
              <a:lnSpc>
                <a:spcPct val="140000"/>
              </a:lnSpc>
              <a:buNone/>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（2）iF与中国</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a:p>
            <a:pPr algn="l">
              <a:lnSpc>
                <a:spcPct val="140000"/>
              </a:lnSpc>
              <a:buNone/>
            </a:pPr>
            <a:r>
              <a:rPr lang="en-US" sz="2000">
                <a:latin typeface="黑体" panose="02010609060101010101" pitchFamily="49" charset="-122"/>
                <a:ea typeface="黑体" panose="02010609060101010101" pitchFamily="49" charset="-122"/>
                <a:sym typeface="+mn-ea"/>
              </a:rPr>
              <a:t>经过半年多与IF的商谈，中国工业设计论坛（CIDF）组委会的执行主席杜建君先生一行应IF的邀请于2003年3月11日飞赴德国汉诺威IF的总部，与IF执行总裁Ralph Wiegmann签订了专有合作伙伴的协议，Ralph Wiegmann并亲自向中国工业设计论坛组委会签署了IF的授权书。杜建君先生参观了IF的2003年度的获奖产品展览，并出席了IF颁奖典礼，IF在颁奖典礼上宣布了IF与中国工业设计论坛合作，并对中国的工业设计领域的发展做了很高的评价。</a:t>
            </a:r>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descr="图4.4.4.2"/>
          <p:cNvPicPr>
            <a:picLocks noChangeAspect="1"/>
          </p:cNvPicPr>
          <p:nvPr/>
        </p:nvPicPr>
        <p:blipFill>
          <a:blip r:embed="rId1"/>
          <a:stretch>
            <a:fillRect/>
          </a:stretch>
        </p:blipFill>
        <p:spPr>
          <a:xfrm>
            <a:off x="6088380" y="812165"/>
            <a:ext cx="3810635" cy="3810635"/>
          </a:xfrm>
          <a:prstGeom prst="rect">
            <a:avLst/>
          </a:prstGeom>
        </p:spPr>
      </p:pic>
      <p:sp>
        <p:nvSpPr>
          <p:cNvPr id="4" name="文本框 3"/>
          <p:cNvSpPr txBox="1"/>
          <p:nvPr/>
        </p:nvSpPr>
        <p:spPr>
          <a:xfrm>
            <a:off x="4994275" y="5394325"/>
            <a:ext cx="5080000" cy="368300"/>
          </a:xfrm>
          <a:prstGeom prst="rect">
            <a:avLst/>
          </a:prstGeom>
          <a:noFill/>
          <a:ln w="9525">
            <a:noFill/>
          </a:ln>
        </p:spPr>
        <p:txBody>
          <a:bodyPr>
            <a:spAutoFit/>
          </a:bodyPr>
          <a:p>
            <a:pPr indent="228600" algn="ctr"/>
            <a:r>
              <a:rPr lang="zh-CN" altLang="en-US" b="1">
                <a:solidFill>
                  <a:srgbClr val="FDB812"/>
                </a:solidFill>
              </a:rPr>
              <a:t>图4.4.4.2 </a:t>
            </a:r>
            <a:r>
              <a:rPr lang="en-US" altLang="zh-CN" sz="900" b="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1600" b="0"/>
              <a:t>拉链音响</a:t>
            </a:r>
            <a:endParaRPr lang="zh-CN" altLang="en-US" sz="1600"/>
          </a:p>
        </p:txBody>
      </p:sp>
      <p:sp>
        <p:nvSpPr>
          <p:cNvPr id="5" name="文本框 4"/>
          <p:cNvSpPr txBox="1"/>
          <p:nvPr/>
        </p:nvSpPr>
        <p:spPr>
          <a:xfrm>
            <a:off x="726440" y="2921635"/>
            <a:ext cx="4131945" cy="1014730"/>
          </a:xfrm>
          <a:prstGeom prst="rect">
            <a:avLst/>
          </a:prstGeom>
          <a:noFill/>
          <a:ln w="9525">
            <a:noFill/>
          </a:ln>
        </p:spPr>
        <p:txBody>
          <a:bodyPr wrap="square">
            <a:spAutoFit/>
          </a:bodyPr>
          <a:p>
            <a:pPr indent="304800"/>
            <a:r>
              <a:rPr lang="en-US" sz="2000" b="0">
                <a:latin typeface="黑体" panose="02010609060101010101" pitchFamily="49" charset="-122"/>
                <a:ea typeface="黑体" panose="02010609060101010101" pitchFamily="49" charset="-122"/>
              </a:rPr>
              <a:t>拉开音响的拉链，你就能听到歌声，拉链拉得越低，歌声越大，很有想象力的设计。</a:t>
            </a:r>
            <a:endParaRPr lang="en-US" sz="2000">
              <a:latin typeface="黑体" panose="02010609060101010101" pitchFamily="49" charset="-122"/>
              <a:ea typeface="黑体" panose="02010609060101010101" pitchFamily="49" charset="-122"/>
            </a:endParaRPr>
          </a:p>
        </p:txBody>
      </p:sp>
      <p:sp>
        <p:nvSpPr>
          <p:cNvPr id="6" name="文本框 5"/>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流程图: 可选过程 1"/>
          <p:cNvSpPr/>
          <p:nvPr/>
        </p:nvSpPr>
        <p:spPr>
          <a:xfrm>
            <a:off x="778510" y="1202690"/>
            <a:ext cx="3136900"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4.4.2  红点奖</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778510" y="2498090"/>
            <a:ext cx="10273665" cy="2676525"/>
          </a:xfrm>
          <a:prstGeom prst="rect">
            <a:avLst/>
          </a:prstGeom>
          <a:noFill/>
          <a:ln w="9525">
            <a:noFill/>
          </a:ln>
        </p:spPr>
        <p:txBody>
          <a:bodyPr wrap="square">
            <a:spAutoFit/>
          </a:bodyPr>
          <a:p>
            <a:pPr algn="l">
              <a:lnSpc>
                <a:spcPct val="140000"/>
              </a:lnSpc>
            </a:pPr>
            <a:r>
              <a:rPr lang="en-US" sz="2000">
                <a:latin typeface="黑体" panose="02010609060101010101" pitchFamily="49" charset="-122"/>
                <a:ea typeface="黑体" panose="02010609060101010101" pitchFamily="49" charset="-122"/>
              </a:rPr>
              <a:t>红点奖（Red Dot Award）源自德国。起初，它纯粹只是德国的奖项，可以一直追溯至1955年，但它逐渐成长为了国际知名的创意设计大奖。现在，可以说red dot已是与iF奖齐名的一个工业设计大奖，是世界上知名设计竞赛中最大最有影响的竞赛之一。每年，由设在德国的Zentrum Nordhein  Westfalen举办的“设计创新”大赛进行颁奖。评委们对参赛产品的创新水平、功能、人体功能学、生态影响以及耐用性等指标进行评价后，最终选出获奖产品。 </a:t>
            </a:r>
            <a:endParaRPr lang="en-US" sz="2000">
              <a:latin typeface="黑体" panose="02010609060101010101" pitchFamily="49" charset="-122"/>
              <a:ea typeface="黑体" panose="02010609060101010101" pitchFamily="49" charset="-122"/>
            </a:endParaRPr>
          </a:p>
        </p:txBody>
      </p:sp>
      <p:pic>
        <p:nvPicPr>
          <p:cNvPr id="3" name="图片 2" descr="图4.4.1.1  "/>
          <p:cNvPicPr>
            <a:picLocks noChangeAspect="1"/>
          </p:cNvPicPr>
          <p:nvPr/>
        </p:nvPicPr>
        <p:blipFill>
          <a:blip r:embed="rId1"/>
          <a:stretch>
            <a:fillRect/>
          </a:stretch>
        </p:blipFill>
        <p:spPr>
          <a:xfrm>
            <a:off x="7328535" y="394335"/>
            <a:ext cx="1760220" cy="210375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descr="图4.4.1.6"/>
          <p:cNvPicPr>
            <a:picLocks noChangeAspect="1"/>
          </p:cNvPicPr>
          <p:nvPr/>
        </p:nvPicPr>
        <p:blipFill>
          <a:blip r:embed="rId1"/>
          <a:stretch>
            <a:fillRect/>
          </a:stretch>
        </p:blipFill>
        <p:spPr>
          <a:xfrm>
            <a:off x="7999095" y="2995295"/>
            <a:ext cx="3629025" cy="2431415"/>
          </a:xfrm>
          <a:prstGeom prst="rect">
            <a:avLst/>
          </a:prstGeom>
        </p:spPr>
      </p:pic>
      <p:pic>
        <p:nvPicPr>
          <p:cNvPr id="4" name="图片 3" descr="图4.4.1.3"/>
          <p:cNvPicPr>
            <a:picLocks noChangeAspect="1"/>
          </p:cNvPicPr>
          <p:nvPr/>
        </p:nvPicPr>
        <p:blipFill>
          <a:blip r:embed="rId2"/>
          <a:stretch>
            <a:fillRect/>
          </a:stretch>
        </p:blipFill>
        <p:spPr>
          <a:xfrm>
            <a:off x="4161155" y="3463290"/>
            <a:ext cx="2392045" cy="2718435"/>
          </a:xfrm>
          <a:prstGeom prst="rect">
            <a:avLst/>
          </a:prstGeom>
        </p:spPr>
      </p:pic>
      <p:pic>
        <p:nvPicPr>
          <p:cNvPr id="5" name="图片 4" descr="图4.4.1.4"/>
          <p:cNvPicPr>
            <a:picLocks noChangeAspect="1"/>
          </p:cNvPicPr>
          <p:nvPr/>
        </p:nvPicPr>
        <p:blipFill>
          <a:blip r:embed="rId3"/>
          <a:stretch>
            <a:fillRect/>
          </a:stretch>
        </p:blipFill>
        <p:spPr>
          <a:xfrm>
            <a:off x="5096510" y="946150"/>
            <a:ext cx="2596515" cy="2049145"/>
          </a:xfrm>
          <a:prstGeom prst="rect">
            <a:avLst/>
          </a:prstGeom>
        </p:spPr>
      </p:pic>
      <p:pic>
        <p:nvPicPr>
          <p:cNvPr id="6" name="图片 5" descr="图4.4.1.5"/>
          <p:cNvPicPr>
            <a:picLocks noChangeAspect="1"/>
          </p:cNvPicPr>
          <p:nvPr/>
        </p:nvPicPr>
        <p:blipFill>
          <a:blip r:embed="rId4"/>
          <a:stretch>
            <a:fillRect/>
          </a:stretch>
        </p:blipFill>
        <p:spPr>
          <a:xfrm>
            <a:off x="827405" y="2705735"/>
            <a:ext cx="2767965" cy="2406015"/>
          </a:xfrm>
          <a:prstGeom prst="rect">
            <a:avLst/>
          </a:prstGeom>
        </p:spPr>
      </p:pic>
      <p:sp>
        <p:nvSpPr>
          <p:cNvPr id="101" name="文本框 100"/>
          <p:cNvSpPr txBox="1"/>
          <p:nvPr/>
        </p:nvSpPr>
        <p:spPr>
          <a:xfrm>
            <a:off x="7052310" y="5752465"/>
            <a:ext cx="5080000" cy="368300"/>
          </a:xfrm>
          <a:prstGeom prst="rect">
            <a:avLst/>
          </a:prstGeom>
          <a:noFill/>
          <a:ln w="9525">
            <a:noFill/>
          </a:ln>
        </p:spPr>
        <p:txBody>
          <a:bodyPr>
            <a:spAutoFit/>
          </a:bodyPr>
          <a:p>
            <a:pPr indent="228600" algn="ctr"/>
            <a:r>
              <a:rPr lang="zh-CN" altLang="en-US" sz="1800" b="1">
                <a:solidFill>
                  <a:srgbClr val="FDB812"/>
                </a:solidFill>
              </a:rPr>
              <a:t>图4.4.1.6</a:t>
            </a:r>
            <a:r>
              <a:rPr lang="en-US" altLang="zh-CN" sz="1800" b="1">
                <a:solidFill>
                  <a:srgbClr val="FDB812"/>
                </a:solidFill>
              </a:rPr>
              <a:t>:</a:t>
            </a:r>
            <a:r>
              <a:rPr lang="en-US" altLang="zh-CN" sz="900" b="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1600" b="0"/>
              <a:t>三诺数码音箱ispeak-600</a:t>
            </a:r>
            <a:endParaRPr lang="zh-CN" altLang="en-US" sz="1600"/>
          </a:p>
        </p:txBody>
      </p:sp>
      <p:sp>
        <p:nvSpPr>
          <p:cNvPr id="7" name="文本框 6"/>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流程图: 可选过程 1"/>
          <p:cNvSpPr/>
          <p:nvPr/>
        </p:nvSpPr>
        <p:spPr>
          <a:xfrm>
            <a:off x="778510" y="1202690"/>
            <a:ext cx="3136900"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4.4.3  IDEA奖</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778510" y="2306320"/>
            <a:ext cx="10273665" cy="3107690"/>
          </a:xfrm>
          <a:prstGeom prst="rect">
            <a:avLst/>
          </a:prstGeom>
          <a:noFill/>
          <a:ln w="9525">
            <a:noFill/>
          </a:ln>
        </p:spPr>
        <p:txBody>
          <a:bodyPr wrap="square">
            <a:spAutoFit/>
          </a:bodyPr>
          <a:p>
            <a:pPr algn="l">
              <a:lnSpc>
                <a:spcPct val="140000"/>
              </a:lnSpc>
            </a:pPr>
            <a:r>
              <a:rPr lang="en-US" sz="2000">
                <a:latin typeface="黑体" panose="02010609060101010101" pitchFamily="49" charset="-122"/>
                <a:ea typeface="黑体" panose="02010609060101010101" pitchFamily="49" charset="-122"/>
              </a:rPr>
              <a:t>美国IDEA奖全称是INDUSTRIAL DESIGN EXCELLENCE AWARDS，美国工业设计优秀奖。 </a:t>
            </a:r>
            <a:endParaRPr lang="en-US" sz="2000">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rPr>
              <a:t>IDEA由美国商业周刊（BusinessWeek）主办、美国工业设计师协会IDSA（Industrial Designers Society of America）担任评审的工业设计竞赛。该奖项的设立于1979年，主要是颁发给已经发售的产品。虽然只有25年的历史，却有着不亚于iF的影响力。作为美国主持的唯一一项世界性工业设计大奖，自由创新的主题得到了很好的突出。每年由美国工业设计师协会从特定的工业领域选出顶级的产品设计，授予工业设计奖（IDEA），并公布于当期的商业周刊杂志。</a:t>
            </a:r>
            <a:endParaRPr lang="en-US" sz="2000">
              <a:latin typeface="黑体" panose="02010609060101010101" pitchFamily="49" charset="-122"/>
              <a:ea typeface="黑体" panose="02010609060101010101" pitchFamily="49" charset="-122"/>
            </a:endParaRPr>
          </a:p>
        </p:txBody>
      </p:sp>
      <p:pic>
        <p:nvPicPr>
          <p:cNvPr id="4" name="图片 3" descr="图4.4.3.1"/>
          <p:cNvPicPr>
            <a:picLocks noChangeAspect="1"/>
          </p:cNvPicPr>
          <p:nvPr/>
        </p:nvPicPr>
        <p:blipFill>
          <a:blip r:embed="rId1"/>
          <a:stretch>
            <a:fillRect/>
          </a:stretch>
        </p:blipFill>
        <p:spPr>
          <a:xfrm>
            <a:off x="6230620" y="904240"/>
            <a:ext cx="2818130" cy="10852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descr="图4.4.3.2"/>
          <p:cNvPicPr>
            <a:picLocks noChangeAspect="1"/>
          </p:cNvPicPr>
          <p:nvPr/>
        </p:nvPicPr>
        <p:blipFill>
          <a:blip r:embed="rId1"/>
          <a:stretch>
            <a:fillRect/>
          </a:stretch>
        </p:blipFill>
        <p:spPr>
          <a:xfrm>
            <a:off x="3608070" y="1455420"/>
            <a:ext cx="4763135" cy="3572510"/>
          </a:xfrm>
          <a:prstGeom prst="rect">
            <a:avLst/>
          </a:prstGeom>
        </p:spPr>
      </p:pic>
      <p:sp>
        <p:nvSpPr>
          <p:cNvPr id="4" name="文本框 3"/>
          <p:cNvSpPr txBox="1"/>
          <p:nvPr/>
        </p:nvSpPr>
        <p:spPr>
          <a:xfrm>
            <a:off x="4871720" y="5401310"/>
            <a:ext cx="2540000" cy="368300"/>
          </a:xfrm>
          <a:prstGeom prst="rect">
            <a:avLst/>
          </a:prstGeom>
          <a:noFill/>
        </p:spPr>
        <p:txBody>
          <a:bodyPr wrap="square" rtlCol="0" anchor="t">
            <a:spAutoFit/>
          </a:bodyPr>
          <a:p>
            <a:r>
              <a:rPr lang="zh-CN" altLang="en-US" b="1">
                <a:solidFill>
                  <a:srgbClr val="FDB812"/>
                </a:solidFill>
              </a:rPr>
              <a:t>图4.4.3.2</a:t>
            </a:r>
            <a:r>
              <a:rPr lang="zh-CN" altLang="en-US"/>
              <a:t>  </a:t>
            </a:r>
            <a:r>
              <a:rPr lang="zh-CN" altLang="en-US" sz="1600"/>
              <a:t>获奖作品</a:t>
            </a:r>
            <a:endParaRPr lang="zh-CN" altLang="en-US" sz="1600"/>
          </a:p>
        </p:txBody>
      </p:sp>
      <p:sp>
        <p:nvSpPr>
          <p:cNvPr id="5" name="文本框 4"/>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862830" y="2649220"/>
            <a:ext cx="6790690" cy="1753235"/>
          </a:xfrm>
          <a:prstGeom prst="rect">
            <a:avLst/>
          </a:prstGeom>
          <a:noFill/>
        </p:spPr>
        <p:txBody>
          <a:bodyPr wrap="square" rtlCol="0">
            <a:spAutoFit/>
          </a:bodyPr>
          <a:p>
            <a:pPr algn="l"/>
            <a:r>
              <a:rPr lang="zh-CN" altLang="en-US" sz="5400">
                <a:latin typeface="方正正大黑简体" panose="02000000000000000000" charset="-122"/>
                <a:ea typeface="方正正大黑简体" panose="02000000000000000000" charset="-122"/>
              </a:rPr>
              <a:t>评价的流程与产品开</a:t>
            </a:r>
            <a:endParaRPr lang="zh-CN" altLang="en-US" sz="5400">
              <a:latin typeface="方正正大黑简体" panose="02000000000000000000" charset="-122"/>
              <a:ea typeface="方正正大黑简体" panose="02000000000000000000" charset="-122"/>
            </a:endParaRPr>
          </a:p>
          <a:p>
            <a:pPr algn="l"/>
            <a:r>
              <a:rPr lang="zh-CN" altLang="en-US" sz="5400">
                <a:latin typeface="方正正大黑简体" panose="02000000000000000000" charset="-122"/>
                <a:ea typeface="方正正大黑简体" panose="02000000000000000000" charset="-122"/>
              </a:rPr>
              <a:t>发各阶段的评价</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4.2</a:t>
            </a:r>
            <a:endParaRPr lang="en-US" altLang="zh-CN" sz="6600">
              <a:solidFill>
                <a:schemeClr val="bg1"/>
              </a:solidFill>
              <a:latin typeface="创艺简粗黑" charset="0"/>
              <a:ea typeface="创艺简粗黑" charset="0"/>
            </a:endParaRPr>
          </a:p>
        </p:txBody>
      </p:sp>
      <p:sp>
        <p:nvSpPr>
          <p:cNvPr id="11" name="矩形 10"/>
          <p:cNvSpPr/>
          <p:nvPr/>
        </p:nvSpPr>
        <p:spPr>
          <a:xfrm>
            <a:off x="-635" y="6210935"/>
            <a:ext cx="12193270"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343150"/>
            <a:ext cx="12192000" cy="2095500"/>
          </a:xfrm>
          <a:prstGeom prst="rect">
            <a:avLst/>
          </a:prstGeom>
          <a:solidFill>
            <a:srgbClr val="FF6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933951" y="2790735"/>
            <a:ext cx="3352800" cy="1200329"/>
          </a:xfrm>
          <a:prstGeom prst="rect">
            <a:avLst/>
          </a:prstGeom>
          <a:noFill/>
        </p:spPr>
        <p:txBody>
          <a:bodyPr wrap="square" rtlCol="0">
            <a:spAutoFit/>
          </a:bodyPr>
          <a:lstStyle/>
          <a:p>
            <a:r>
              <a:rPr lang="zh-CN" altLang="en-US" sz="7200" dirty="0" smtClean="0">
                <a:solidFill>
                  <a:schemeClr val="bg1"/>
                </a:solidFill>
                <a:latin typeface="方正正中黑简体" panose="02000000000000000000" pitchFamily="2" charset="-122"/>
                <a:ea typeface="方正正中黑简体" panose="02000000000000000000" pitchFamily="2" charset="-122"/>
              </a:rPr>
              <a:t>谢 谢</a:t>
            </a:r>
            <a:endParaRPr lang="zh-CN" altLang="en-US" sz="7200" dirty="0">
              <a:solidFill>
                <a:schemeClr val="bg1"/>
              </a:solidFill>
              <a:latin typeface="方正正中黑简体" panose="02000000000000000000" pitchFamily="2" charset="-122"/>
              <a:ea typeface="方正正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3620" y="1558925"/>
            <a:ext cx="10551160" cy="3969385"/>
          </a:xfrm>
          <a:prstGeom prst="rect">
            <a:avLst/>
          </a:prstGeom>
          <a:noFill/>
        </p:spPr>
        <p:txBody>
          <a:bodyPr wrap="square" rtlCol="0">
            <a:spAutoFit/>
          </a:bodyPr>
          <a:p>
            <a:pPr>
              <a:lnSpc>
                <a:spcPct val="140000"/>
              </a:lnSpc>
            </a:pPr>
            <a:endParaRPr lang="zh-CN" altLang="en-US" sz="2000" b="1">
              <a:latin typeface="黑体" panose="02010609060101010101" pitchFamily="49" charset="-122"/>
              <a:ea typeface="黑体" panose="02010609060101010101" pitchFamily="49" charset="-122"/>
            </a:endParaRPr>
          </a:p>
          <a:p>
            <a:pPr algn="l">
              <a:lnSpc>
                <a:spcPct val="140000"/>
              </a:lnSpc>
            </a:pPr>
            <a:r>
              <a:rPr lang="zh-CN" altLang="en-US" sz="2000">
                <a:latin typeface="黑体" panose="02010609060101010101" pitchFamily="49" charset="-122"/>
                <a:ea typeface="黑体" panose="02010609060101010101" pitchFamily="49" charset="-122"/>
              </a:rPr>
              <a:t>    </a:t>
            </a:r>
            <a:r>
              <a:rPr lang="en-US" sz="2000">
                <a:latin typeface="黑体" panose="02010609060101010101" pitchFamily="49" charset="-122"/>
                <a:ea typeface="黑体" panose="02010609060101010101" pitchFamily="49" charset="-122"/>
              </a:rPr>
              <a:t>产品开发设计过程中的评价应是集消费者、企业、产品本身三方面因素的综合体系。评价体系在不同的设计阶段有着不同的体现。</a:t>
            </a:r>
            <a:endParaRPr lang="en-US" sz="2000">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rPr>
              <a:t>    在产品开发的初期阶段，往往是模糊、感性的评价，如关于产品的适用性，可靠行、美观性、宜人性、安全性、加工性等项目的评价。其评价结果往往受经验和直觉影响，有时不够准确、客观。随着产品开发设计的深入，量化的产品数据信息的评价开始大量出现，如材料数据、人体数据、环境数据，法规数据等的分析评价，这些科学、定量的数据分析为评价活动提供可靠的决策依据。随着产品开发设计评价工作的展开，各阶段的评价内容、评价任务、评价的体系也在发生着变化。</a:t>
            </a:r>
            <a:endParaRPr 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流程图: 可选过程 8"/>
          <p:cNvSpPr/>
          <p:nvPr/>
        </p:nvSpPr>
        <p:spPr>
          <a:xfrm>
            <a:off x="778510" y="1248410"/>
            <a:ext cx="5936615"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4.2.1产品开发设计评价的流程</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778510" y="2393315"/>
            <a:ext cx="10356850" cy="2245360"/>
          </a:xfrm>
          <a:prstGeom prst="rect">
            <a:avLst/>
          </a:prstGeom>
          <a:noFill/>
          <a:ln w="9525">
            <a:noFill/>
          </a:ln>
        </p:spPr>
        <p:txBody>
          <a:bodyPr wrap="square">
            <a:spAutoFit/>
          </a:bodyPr>
          <a:p>
            <a:pPr algn="l">
              <a:lnSpc>
                <a:spcPct val="140000"/>
              </a:lnSpc>
              <a:buNone/>
            </a:pPr>
            <a:r>
              <a:rPr lang="en-US" altLang="zh-CN" sz="2000" b="0">
                <a:latin typeface="黑体" panose="02010609060101010101" pitchFamily="49" charset="-122"/>
                <a:ea typeface="黑体" panose="02010609060101010101" pitchFamily="49" charset="-122"/>
              </a:rPr>
              <a:t>    </a:t>
            </a:r>
            <a:r>
              <a:rPr lang="zh-CN" altLang="en-US" sz="2000" b="0">
                <a:latin typeface="黑体" panose="02010609060101010101" pitchFamily="49" charset="-122"/>
                <a:ea typeface="黑体" panose="02010609060101010101" pitchFamily="49" charset="-122"/>
              </a:rPr>
              <a:t>评价的流程始终是围绕着产品开发的程序展开的。从产品的整个开发流程来看产品评价活动可分为五个阶段，如果某个阶段的评价结果没有满足此阶段评价的目的及要求即结果为否定就会返回到上一级的产品开发设计阶段，寻找问题的原因，修订并优化产品方案。如果评价的结果符合评价的目的及要求，即结果为肯定就会顺利进入下一个产品开发设计阶段。如表（4-2-1）：围绕产品开发设计程序的评价流程</a:t>
            </a:r>
            <a:endParaRPr lang="zh-CN" altLang="en-US" sz="2000">
              <a:latin typeface="黑体" panose="02010609060101010101" pitchFamily="49" charset="-122"/>
              <a:ea typeface="黑体" panose="02010609060101010101" pitchFamily="49" charset="-122"/>
            </a:endParaRPr>
          </a:p>
        </p:txBody>
      </p:sp>
      <p:sp>
        <p:nvSpPr>
          <p:cNvPr id="10" name="文本框 9"/>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2147482624" descr="4-2-1"/>
          <p:cNvPicPr>
            <a:picLocks noChangeAspect="1"/>
          </p:cNvPicPr>
          <p:nvPr/>
        </p:nvPicPr>
        <p:blipFill>
          <a:blip r:embed="rId1"/>
          <a:srcRect b="50408"/>
          <a:stretch>
            <a:fillRect/>
          </a:stretch>
        </p:blipFill>
        <p:spPr>
          <a:xfrm>
            <a:off x="2814955" y="1344930"/>
            <a:ext cx="2981960" cy="4168775"/>
          </a:xfrm>
          <a:prstGeom prst="rect">
            <a:avLst/>
          </a:prstGeom>
          <a:noFill/>
          <a:ln w="9525">
            <a:noFill/>
          </a:ln>
        </p:spPr>
      </p:pic>
      <p:pic>
        <p:nvPicPr>
          <p:cNvPr id="4" name="图片 3" descr="4-2-1"/>
          <p:cNvPicPr>
            <a:picLocks noChangeAspect="1"/>
          </p:cNvPicPr>
          <p:nvPr/>
        </p:nvPicPr>
        <p:blipFill>
          <a:blip r:embed="rId1"/>
          <a:srcRect t="49856"/>
          <a:stretch>
            <a:fillRect/>
          </a:stretch>
        </p:blipFill>
        <p:spPr>
          <a:xfrm>
            <a:off x="7511415" y="1344930"/>
            <a:ext cx="2981960" cy="4215130"/>
          </a:xfrm>
          <a:prstGeom prst="rect">
            <a:avLst/>
          </a:prstGeom>
          <a:noFill/>
          <a:ln w="9525">
            <a:noFill/>
          </a:ln>
        </p:spPr>
      </p:pic>
      <p:sp>
        <p:nvSpPr>
          <p:cNvPr id="10" name="文本框 9"/>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1" name="文本框 10"/>
          <p:cNvSpPr txBox="1"/>
          <p:nvPr/>
        </p:nvSpPr>
        <p:spPr>
          <a:xfrm>
            <a:off x="4217035" y="5812155"/>
            <a:ext cx="4495165" cy="368300"/>
          </a:xfrm>
          <a:prstGeom prst="rect">
            <a:avLst/>
          </a:prstGeom>
          <a:noFill/>
        </p:spPr>
        <p:txBody>
          <a:bodyPr wrap="none" rtlCol="0">
            <a:spAutoFit/>
          </a:bodyPr>
          <a:p>
            <a:pPr indent="266700" algn="l"/>
            <a:r>
              <a:rPr lang="zh-CN" altLang="en-US" sz="1800" b="1">
                <a:solidFill>
                  <a:srgbClr val="FDB812"/>
                </a:solidFill>
                <a:sym typeface="+mn-ea"/>
              </a:rPr>
              <a:t> 表4-2-1：</a:t>
            </a:r>
            <a:r>
              <a:rPr lang="zh-CN" altLang="en-US" sz="1600">
                <a:sym typeface="+mn-ea"/>
              </a:rPr>
              <a:t>围绕产品开发设计程序的评价流程</a:t>
            </a:r>
            <a:endParaRPr lang="zh-CN" altLang="en-US" sz="16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流程图: 可选过程 1"/>
          <p:cNvSpPr/>
          <p:nvPr/>
        </p:nvSpPr>
        <p:spPr>
          <a:xfrm>
            <a:off x="778510" y="1233170"/>
            <a:ext cx="5936615"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4.2.2市场需求与调查阶段的评价</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778510" y="2122805"/>
            <a:ext cx="9169400" cy="3107690"/>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（1）评价的任务</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a:p>
            <a:pPr algn="l">
              <a:lnSpc>
                <a:spcPct val="140000"/>
              </a:lnSpc>
            </a:pPr>
            <a:r>
              <a:rPr lang="en-US" sz="2000" b="0">
                <a:latin typeface="黑体" panose="02010609060101010101" pitchFamily="49" charset="-122"/>
                <a:ea typeface="黑体" panose="02010609060101010101" pitchFamily="49" charset="-122"/>
              </a:rPr>
              <a:t>    产品开发首先从市场需求与调查开始，消费者的需求预测与市场调研是产品开发决策最重要的基础。此阶段评价的任务是通过市场需求预测及调查分析材料的汇总，同时结合企业的性质，企业的生产开发能力，企业发展目标等，决定生产哪种类属的产品及制定产品在技术性、创造性、科学性、社会性等方面的开发目标。</a:t>
            </a:r>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626110" y="1659890"/>
            <a:ext cx="10530205" cy="3538220"/>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（2）评价的依据</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a:p>
            <a:pPr algn="l">
              <a:lnSpc>
                <a:spcPct val="140000"/>
              </a:lnSpc>
            </a:pPr>
            <a:r>
              <a:rPr lang="en-US" sz="2000">
                <a:latin typeface="黑体" panose="02010609060101010101" pitchFamily="49" charset="-122"/>
                <a:ea typeface="黑体" panose="02010609060101010101" pitchFamily="49" charset="-122"/>
              </a:rPr>
              <a:t>   </a:t>
            </a:r>
            <a:endParaRPr lang="en-US" sz="2000">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rPr>
              <a:t>    市场调研中消费者对产品的评价多考虑价格、功能性、安全性、可靠性、审美性等方面。企业为了适应激烈的市场竞争及成长发展的需要，多从产品的成本、利润、可行性、生产周期和销售前景等方面对产品进行评价。</a:t>
            </a:r>
            <a:endParaRPr lang="en-US" sz="2000">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rPr>
              <a:t>    为了确定产品的开发目标，企业多从消费者、产品、企业自身进行预测。通过预测，掌握市场对产品需求变化发展的趋势。其内容有经济预测、销售预测、市场预测等，分别通过统计值、调查数据等资料进行分析。</a:t>
            </a:r>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6829</Words>
  <Application>WPS 演示</Application>
  <PresentationFormat>宽屏</PresentationFormat>
  <Paragraphs>531</Paragraphs>
  <Slides>40</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40</vt:i4>
      </vt:variant>
    </vt:vector>
  </HeadingPairs>
  <TitlesOfParts>
    <vt:vector size="57" baseType="lpstr">
      <vt:lpstr>Arial</vt:lpstr>
      <vt:lpstr>宋体</vt:lpstr>
      <vt:lpstr>Wingdings</vt:lpstr>
      <vt:lpstr>微软雅黑</vt:lpstr>
      <vt:lpstr>Arial Unicode MS</vt:lpstr>
      <vt:lpstr>Calibri</vt:lpstr>
      <vt:lpstr>黑体</vt:lpstr>
      <vt:lpstr>仿宋_GB2312</vt:lpstr>
      <vt:lpstr>方正正大黑简体</vt:lpstr>
      <vt:lpstr>Calibri</vt:lpstr>
      <vt:lpstr>Arial</vt:lpstr>
      <vt:lpstr>Times New Roman</vt:lpstr>
      <vt:lpstr>方正正中黑简体</vt:lpstr>
      <vt:lpstr>创艺简粗黑</vt:lpstr>
      <vt:lpstr>仿宋</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王世洋</cp:lastModifiedBy>
  <cp:revision>719</cp:revision>
  <dcterms:created xsi:type="dcterms:W3CDTF">2013-08-12T12:34:00Z</dcterms:created>
  <dcterms:modified xsi:type="dcterms:W3CDTF">2017-06-10T01:44:40Z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