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81" r:id="rId5"/>
    <p:sldId id="280" r:id="rId6"/>
    <p:sldId id="310" r:id="rId7"/>
    <p:sldId id="282" r:id="rId8"/>
    <p:sldId id="283" r:id="rId9"/>
    <p:sldId id="284" r:id="rId10"/>
    <p:sldId id="262" r:id="rId11"/>
    <p:sldId id="285" r:id="rId12"/>
    <p:sldId id="286" r:id="rId13"/>
    <p:sldId id="287" r:id="rId14"/>
    <p:sldId id="288" r:id="rId15"/>
    <p:sldId id="289" r:id="rId16"/>
    <p:sldId id="290" r:id="rId17"/>
    <p:sldId id="291" r:id="rId18"/>
    <p:sldId id="292" r:id="rId19"/>
    <p:sldId id="293" r:id="rId20"/>
    <p:sldId id="294" r:id="rId21"/>
    <p:sldId id="313" r:id="rId22"/>
    <p:sldId id="295" r:id="rId23"/>
    <p:sldId id="296" r:id="rId24"/>
    <p:sldId id="297" r:id="rId25"/>
    <p:sldId id="315" r:id="rId26"/>
    <p:sldId id="298" r:id="rId27"/>
    <p:sldId id="299" r:id="rId28"/>
    <p:sldId id="300" r:id="rId29"/>
    <p:sldId id="301" r:id="rId30"/>
    <p:sldId id="302" r:id="rId31"/>
    <p:sldId id="303" r:id="rId32"/>
    <p:sldId id="304" r:id="rId33"/>
    <p:sldId id="305" r:id="rId34"/>
    <p:sldId id="306" r:id="rId35"/>
    <p:sldId id="307" r:id="rId36"/>
    <p:sldId id="308" r:id="rId37"/>
    <p:sldId id="278"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varScale="1">
        <p:scale>
          <a:sx n="67" d="100"/>
          <a:sy n="67" d="100"/>
        </p:scale>
        <p:origin x="-144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extLst>
              <a:ext uri="{28A0092B-C50C-407E-A947-70E740481C1C}">
                <a14:useLocalDpi xmlns:a14="http://schemas.microsoft.com/office/drawing/2010/main" xmlns="" val="0"/>
              </a:ext>
            </a:extLst>
          </a:blip>
          <a:srcRect r="14461"/>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extLst>
      <p:ext uri="{BB962C8B-B14F-4D97-AF65-F5344CB8AC3E}">
        <p14:creationId xmlns:p14="http://schemas.microsoft.com/office/powerpoint/2010/main" xmlns="" val="1962276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76D76263-2DCC-4D42-B4FD-50EE3E06371E}" type="slidenum">
              <a:rPr lang="en-US" altLang="zh-CN"/>
              <a:pPr>
                <a:defRPr/>
              </a:pPr>
              <a:t>‹#›</a:t>
            </a:fld>
            <a:endParaRPr lang="en-US" altLang="zh-CN"/>
          </a:p>
        </p:txBody>
      </p:sp>
    </p:spTree>
    <p:extLst>
      <p:ext uri="{BB962C8B-B14F-4D97-AF65-F5344CB8AC3E}">
        <p14:creationId xmlns:p14="http://schemas.microsoft.com/office/powerpoint/2010/main" xmlns="" val="2718743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BB624EB7-7EF2-4EC9-AB2E-A883EA44BF21}" type="slidenum">
              <a:rPr lang="en-US" altLang="zh-CN"/>
              <a:pPr>
                <a:defRPr/>
              </a:pPr>
              <a:t>‹#›</a:t>
            </a:fld>
            <a:endParaRPr lang="en-US" altLang="zh-CN"/>
          </a:p>
        </p:txBody>
      </p:sp>
    </p:spTree>
    <p:extLst>
      <p:ext uri="{BB962C8B-B14F-4D97-AF65-F5344CB8AC3E}">
        <p14:creationId xmlns:p14="http://schemas.microsoft.com/office/powerpoint/2010/main" xmlns="" val="7705165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BD162C1E-F63C-45DA-9E1D-4438C81FAC52}" type="slidenum">
              <a:rPr lang="en-US" altLang="zh-CN"/>
              <a:pPr>
                <a:defRPr/>
              </a:pPr>
              <a:t>‹#›</a:t>
            </a:fld>
            <a:endParaRPr lang="en-US" altLang="zh-CN"/>
          </a:p>
        </p:txBody>
      </p:sp>
    </p:spTree>
    <p:extLst>
      <p:ext uri="{BB962C8B-B14F-4D97-AF65-F5344CB8AC3E}">
        <p14:creationId xmlns:p14="http://schemas.microsoft.com/office/powerpoint/2010/main" xmlns="" val="1894226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31505364-C7C9-4713-86C4-517FE949705F}" type="slidenum">
              <a:rPr lang="en-US" altLang="zh-CN"/>
              <a:pPr>
                <a:defRPr/>
              </a:pPr>
              <a:t>‹#›</a:t>
            </a:fld>
            <a:endParaRPr lang="en-US" altLang="zh-CN"/>
          </a:p>
        </p:txBody>
      </p:sp>
    </p:spTree>
    <p:extLst>
      <p:ext uri="{BB962C8B-B14F-4D97-AF65-F5344CB8AC3E}">
        <p14:creationId xmlns:p14="http://schemas.microsoft.com/office/powerpoint/2010/main" xmlns="" val="407144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02D1FDED-EBB2-4B47-A0DA-8A2B90D12991}" type="slidenum">
              <a:rPr lang="en-US" altLang="zh-CN"/>
              <a:pPr>
                <a:defRPr/>
              </a:pPr>
              <a:t>‹#›</a:t>
            </a:fld>
            <a:endParaRPr lang="en-US" altLang="zh-CN"/>
          </a:p>
        </p:txBody>
      </p:sp>
    </p:spTree>
    <p:extLst>
      <p:ext uri="{BB962C8B-B14F-4D97-AF65-F5344CB8AC3E}">
        <p14:creationId xmlns:p14="http://schemas.microsoft.com/office/powerpoint/2010/main" xmlns="" val="2955559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DF9A9D2A-A4D2-44A4-862A-6C37F414FC4B}" type="slidenum">
              <a:rPr lang="en-US" altLang="zh-CN"/>
              <a:pPr>
                <a:defRPr/>
              </a:pPr>
              <a:t>‹#›</a:t>
            </a:fld>
            <a:endParaRPr lang="en-US" altLang="zh-CN"/>
          </a:p>
        </p:txBody>
      </p:sp>
    </p:spTree>
    <p:extLst>
      <p:ext uri="{BB962C8B-B14F-4D97-AF65-F5344CB8AC3E}">
        <p14:creationId xmlns:p14="http://schemas.microsoft.com/office/powerpoint/2010/main" xmlns="" val="1648338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2FD0C1A6-BBF8-448F-B840-F25346AE94FF}" type="slidenum">
              <a:rPr lang="en-US" altLang="zh-CN"/>
              <a:pPr>
                <a:defRPr/>
              </a:pPr>
              <a:t>‹#›</a:t>
            </a:fld>
            <a:endParaRPr lang="en-US" altLang="zh-CN"/>
          </a:p>
        </p:txBody>
      </p:sp>
    </p:spTree>
    <p:extLst>
      <p:ext uri="{BB962C8B-B14F-4D97-AF65-F5344CB8AC3E}">
        <p14:creationId xmlns:p14="http://schemas.microsoft.com/office/powerpoint/2010/main" xmlns="" val="371441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1E3729F1-35AC-49C0-B054-7290FED7665B}" type="slidenum">
              <a:rPr lang="en-US" altLang="zh-CN"/>
              <a:pPr>
                <a:defRPr/>
              </a:pPr>
              <a:t>‹#›</a:t>
            </a:fld>
            <a:endParaRPr lang="en-US" altLang="zh-CN"/>
          </a:p>
        </p:txBody>
      </p:sp>
    </p:spTree>
    <p:extLst>
      <p:ext uri="{BB962C8B-B14F-4D97-AF65-F5344CB8AC3E}">
        <p14:creationId xmlns:p14="http://schemas.microsoft.com/office/powerpoint/2010/main" xmlns="" val="1256306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A54A54D5-4641-423B-968D-231197974937}" type="slidenum">
              <a:rPr lang="en-US" altLang="zh-CN"/>
              <a:pPr>
                <a:defRPr/>
              </a:pPr>
              <a:t>‹#›</a:t>
            </a:fld>
            <a:endParaRPr lang="en-US" altLang="zh-CN"/>
          </a:p>
        </p:txBody>
      </p:sp>
    </p:spTree>
    <p:extLst>
      <p:ext uri="{BB962C8B-B14F-4D97-AF65-F5344CB8AC3E}">
        <p14:creationId xmlns:p14="http://schemas.microsoft.com/office/powerpoint/2010/main" xmlns="" val="378901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F51928CD-2987-402F-8B4B-2838AA74B3E2}" type="slidenum">
              <a:rPr lang="en-US" altLang="zh-CN"/>
              <a:pPr>
                <a:defRPr/>
              </a:pPr>
              <a:t>‹#›</a:t>
            </a:fld>
            <a:endParaRPr lang="en-US" altLang="zh-CN"/>
          </a:p>
        </p:txBody>
      </p:sp>
    </p:spTree>
    <p:extLst>
      <p:ext uri="{BB962C8B-B14F-4D97-AF65-F5344CB8AC3E}">
        <p14:creationId xmlns:p14="http://schemas.microsoft.com/office/powerpoint/2010/main" xmlns="" val="1316718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EC0D4C91-3881-41A7-8396-D1BB823928FA}" type="slidenum">
              <a:rPr lang="en-US" altLang="zh-CN"/>
              <a:pPr>
                <a:defRPr/>
              </a:pPr>
              <a:t>‹#›</a:t>
            </a:fld>
            <a:endParaRPr lang="en-US" altLang="zh-CN"/>
          </a:p>
        </p:txBody>
      </p:sp>
    </p:spTree>
    <p:extLst>
      <p:ext uri="{BB962C8B-B14F-4D97-AF65-F5344CB8AC3E}">
        <p14:creationId xmlns:p14="http://schemas.microsoft.com/office/powerpoint/2010/main" xmlns="" val="1735629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144000" cy="83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457200" y="1295400"/>
            <a:ext cx="81534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smtClean="0">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smtClean="0">
                <a:latin typeface="+mn-lt"/>
                <a:ea typeface="宋体" charset="-122"/>
              </a:defRPr>
            </a:lvl1pPr>
          </a:lstStyle>
          <a:p>
            <a:pPr>
              <a:defRPr/>
            </a:pPr>
            <a:fld id="{FECF4DA0-B19B-490C-AB63-EE17E426C89B}"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r>
              <a:rPr lang="en-US" altLang="zh-CN" sz="1000" b="1">
                <a:solidFill>
                  <a:schemeClr val="bg1"/>
                </a:solidFill>
                <a:latin typeface="Verdana" pitchFamily="34" charset="0"/>
                <a:ea typeface="宋体" charset="-122"/>
              </a:rPr>
              <a:t>www.themegallery.com</a:t>
            </a:r>
          </a:p>
        </p:txBody>
      </p:sp>
    </p:spTree>
  </p:cSld>
  <p:clrMap bg1="lt1" tx1="dk1" bg2="lt2" tx2="dk2" accent1="accent1" accent2="accent2" accent3="accent3" accent4="accent4" accent5="accent5" accent6="accent6" hlink="hlink" folHlink="folHlink"/>
  <p:sldLayoutIdLst>
    <p:sldLayoutId id="2147483673"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zhizhe.net.cn/"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baike.haosou.com/doc/404357.html" TargetMode="External"/><Relationship Id="rId2" Type="http://schemas.openxmlformats.org/officeDocument/2006/relationships/hyperlink" Target="http://baike.haosou.com/doc/5328640.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552" y="1066800"/>
            <a:ext cx="8604448" cy="3802360"/>
          </a:xfrm>
        </p:spPr>
        <p:txBody>
          <a:bodyPr/>
          <a:lstStyle/>
          <a:p>
            <a:pPr algn="ctr" latinLnBrk="1">
              <a:lnSpc>
                <a:spcPct val="150000"/>
              </a:lnSpc>
            </a:pPr>
            <a:r>
              <a:rPr lang="zh-CN" altLang="en-US" sz="4800" b="0" dirty="0" smtClean="0">
                <a:solidFill>
                  <a:schemeClr val="bg1"/>
                </a:solidFill>
                <a:ea typeface="宋体" charset="-122"/>
              </a:rPr>
              <a:t>任务二</a:t>
            </a:r>
            <a:r>
              <a:rPr lang="en-US" altLang="zh-CN" sz="4800" b="0" dirty="0" smtClean="0">
                <a:solidFill>
                  <a:schemeClr val="bg1"/>
                </a:solidFill>
                <a:ea typeface="宋体" charset="-122"/>
              </a:rPr>
              <a:t/>
            </a:r>
            <a:br>
              <a:rPr lang="en-US" altLang="zh-CN" sz="4800" b="0" dirty="0" smtClean="0">
                <a:solidFill>
                  <a:schemeClr val="bg1"/>
                </a:solidFill>
                <a:ea typeface="宋体" charset="-122"/>
              </a:rPr>
            </a:br>
            <a:r>
              <a:rPr lang="zh-CN" altLang="zh-CN" sz="4800" dirty="0" smtClean="0"/>
              <a:t>企业</a:t>
            </a:r>
            <a:r>
              <a:rPr lang="zh-CN" altLang="zh-CN" sz="4800" dirty="0"/>
              <a:t>营销型</a:t>
            </a:r>
            <a:r>
              <a:rPr lang="zh-CN" altLang="zh-CN" sz="4800" dirty="0" smtClean="0"/>
              <a:t>网</a:t>
            </a:r>
            <a:r>
              <a:rPr lang="zh-CN" altLang="en-US" sz="4800" dirty="0" smtClean="0"/>
              <a:t>站的</a:t>
            </a:r>
            <a:r>
              <a:rPr lang="zh-CN" altLang="zh-CN" sz="4800" dirty="0" smtClean="0"/>
              <a:t>建设</a:t>
            </a:r>
            <a:r>
              <a:rPr lang="zh-CN" altLang="zh-CN" sz="4800" dirty="0"/>
              <a:t>与优化</a:t>
            </a: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981200" y="5486400"/>
            <a:ext cx="5334000" cy="457200"/>
          </a:xfrm>
        </p:spPr>
        <p:txBody>
          <a:bodyPr/>
          <a:lstStyle/>
          <a:p>
            <a:pPr eaLnBrk="1" hangingPunct="1"/>
            <a:r>
              <a:rPr lang="zh-CN" altLang="en-US" sz="3200" dirty="0">
                <a:ea typeface="宋体" pitchFamily="2" charset="-122"/>
              </a:rPr>
              <a:t>网络</a:t>
            </a:r>
            <a:r>
              <a:rPr lang="zh-CN" altLang="en-US" sz="3200" dirty="0" smtClean="0">
                <a:ea typeface="宋体" pitchFamily="2" charset="-122"/>
              </a:rPr>
              <a:t>营销实务</a:t>
            </a:r>
            <a:endParaRPr lang="en-US" altLang="zh-CN" sz="3200" dirty="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altLang="zh-CN" sz="2000" dirty="0" smtClean="0"/>
              <a:t>2.1 </a:t>
            </a:r>
            <a:r>
              <a:rPr lang="zh-CN" altLang="zh-CN" sz="2000" dirty="0" smtClean="0"/>
              <a:t>企业网络营销网站的建设</a:t>
            </a:r>
            <a:endParaRPr lang="en-US" altLang="zh-CN" sz="2000" dirty="0" smtClean="0">
              <a:ea typeface="宋体" pitchFamily="2" charset="-122"/>
            </a:endParaRPr>
          </a:p>
        </p:txBody>
      </p:sp>
      <p:grpSp>
        <p:nvGrpSpPr>
          <p:cNvPr id="6148" name="Group 19"/>
          <p:cNvGrpSpPr>
            <a:grpSpLocks/>
          </p:cNvGrpSpPr>
          <p:nvPr/>
        </p:nvGrpSpPr>
        <p:grpSpPr bwMode="auto">
          <a:xfrm>
            <a:off x="1143000" y="3171826"/>
            <a:ext cx="2286000" cy="2667000"/>
            <a:chOff x="720" y="1998"/>
            <a:chExt cx="1440" cy="1680"/>
          </a:xfrm>
        </p:grpSpPr>
        <p:sp>
          <p:nvSpPr>
            <p:cNvPr id="6165" name="AutoShape 4"/>
            <p:cNvSpPr>
              <a:spLocks noChangeArrowheads="1"/>
            </p:cNvSpPr>
            <p:nvPr/>
          </p:nvSpPr>
          <p:spPr bwMode="auto">
            <a:xfrm>
              <a:off x="720" y="1998"/>
              <a:ext cx="1440" cy="168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zh-CN" altLang="zh-CN">
                <a:latin typeface="Verdana" pitchFamily="34" charset="0"/>
                <a:ea typeface="宋体" pitchFamily="2" charset="-122"/>
              </a:endParaRPr>
            </a:p>
          </p:txBody>
        </p:sp>
        <p:sp>
          <p:nvSpPr>
            <p:cNvPr id="6166" name="Text Box 5"/>
            <p:cNvSpPr txBox="1">
              <a:spLocks noChangeArrowheads="1"/>
            </p:cNvSpPr>
            <p:nvPr/>
          </p:nvSpPr>
          <p:spPr bwMode="auto">
            <a:xfrm>
              <a:off x="720" y="2124"/>
              <a:ext cx="1440" cy="1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smtClean="0">
                  <a:solidFill>
                    <a:srgbClr val="000000"/>
                  </a:solidFill>
                  <a:ea typeface="宋体" pitchFamily="2" charset="-122"/>
                </a:rPr>
                <a:t>  树立品牌</a:t>
              </a:r>
              <a:endParaRPr lang="en-US" altLang="zh-CN" sz="2800" dirty="0" smtClean="0">
                <a:solidFill>
                  <a:srgbClr val="000000"/>
                </a:solidFill>
                <a:ea typeface="宋体" pitchFamily="2" charset="-122"/>
              </a:endParaRPr>
            </a:p>
            <a:p>
              <a:r>
                <a:rPr lang="en-US" altLang="zh-CN" sz="2800" dirty="0">
                  <a:solidFill>
                    <a:srgbClr val="000000"/>
                  </a:solidFill>
                  <a:ea typeface="宋体" pitchFamily="2" charset="-122"/>
                </a:rPr>
                <a:t> </a:t>
              </a:r>
              <a:r>
                <a:rPr lang="en-US" altLang="zh-CN" sz="2800" dirty="0" smtClean="0">
                  <a:solidFill>
                    <a:srgbClr val="000000"/>
                  </a:solidFill>
                  <a:ea typeface="宋体" pitchFamily="2" charset="-122"/>
                </a:rPr>
                <a:t>     </a:t>
              </a:r>
              <a:r>
                <a:rPr lang="zh-CN" altLang="en-US" sz="2800" dirty="0" smtClean="0">
                  <a:solidFill>
                    <a:srgbClr val="000000"/>
                  </a:solidFill>
                  <a:ea typeface="宋体" pitchFamily="2" charset="-122"/>
                </a:rPr>
                <a:t>形象</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展示产品</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信息发布</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顾客</a:t>
              </a:r>
              <a:r>
                <a:rPr lang="zh-CN" altLang="en-US" sz="2800" dirty="0">
                  <a:solidFill>
                    <a:srgbClr val="000000"/>
                  </a:solidFill>
                  <a:ea typeface="宋体" pitchFamily="2" charset="-122"/>
                </a:rPr>
                <a:t>服务</a:t>
              </a:r>
              <a:endParaRPr lang="en-US" altLang="zh-CN" sz="2800" dirty="0">
                <a:solidFill>
                  <a:srgbClr val="000000"/>
                </a:solidFill>
                <a:ea typeface="宋体" pitchFamily="2" charset="-122"/>
              </a:endParaRPr>
            </a:p>
          </p:txBody>
        </p:sp>
      </p:grpSp>
      <p:sp>
        <p:nvSpPr>
          <p:cNvPr id="66566" name="Freeform 6"/>
          <p:cNvSpPr>
            <a:spLocks/>
          </p:cNvSpPr>
          <p:nvPr/>
        </p:nvSpPr>
        <p:spPr bwMode="gray">
          <a:xfrm>
            <a:off x="3222625" y="3074988"/>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150" name="AutoShape 7"/>
          <p:cNvSpPr>
            <a:spLocks noChangeAspect="1" noChangeArrowheads="1" noTextEdit="1"/>
          </p:cNvSpPr>
          <p:nvPr/>
        </p:nvSpPr>
        <p:spPr bwMode="gray">
          <a:xfrm flipH="1">
            <a:off x="4868863" y="3071813"/>
            <a:ext cx="909637" cy="124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grpSp>
        <p:nvGrpSpPr>
          <p:cNvPr id="6151" name="Group 21"/>
          <p:cNvGrpSpPr>
            <a:grpSpLocks/>
          </p:cNvGrpSpPr>
          <p:nvPr/>
        </p:nvGrpSpPr>
        <p:grpSpPr bwMode="auto">
          <a:xfrm>
            <a:off x="3048000" y="1592294"/>
            <a:ext cx="2998788" cy="1601788"/>
            <a:chOff x="1920" y="912"/>
            <a:chExt cx="1889" cy="1009"/>
          </a:xfrm>
        </p:grpSpPr>
        <p:grpSp>
          <p:nvGrpSpPr>
            <p:cNvPr id="6156" name="Group 9"/>
            <p:cNvGrpSpPr>
              <a:grpSpLocks/>
            </p:cNvGrpSpPr>
            <p:nvPr/>
          </p:nvGrpSpPr>
          <p:grpSpPr bwMode="auto">
            <a:xfrm>
              <a:off x="1920" y="912"/>
              <a:ext cx="1889" cy="1009"/>
              <a:chOff x="1997" y="1314"/>
              <a:chExt cx="1889" cy="1009"/>
            </a:xfrm>
          </p:grpSpPr>
          <p:grpSp>
            <p:nvGrpSpPr>
              <p:cNvPr id="6158" name="Group 10"/>
              <p:cNvGrpSpPr>
                <a:grpSpLocks/>
              </p:cNvGrpSpPr>
              <p:nvPr/>
            </p:nvGrpSpPr>
            <p:grpSpPr bwMode="auto">
              <a:xfrm>
                <a:off x="1997" y="1404"/>
                <a:ext cx="1889" cy="919"/>
                <a:chOff x="1973" y="1027"/>
                <a:chExt cx="1926" cy="937"/>
              </a:xfrm>
            </p:grpSpPr>
            <p:sp>
              <p:nvSpPr>
                <p:cNvPr id="66571" name="Oval 11"/>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6572" name="Oval 12"/>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66573" name="Oval 13"/>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6574" name="Oval 14"/>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6575" name="Oval 15"/>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6576" name="Oval 16"/>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6157" name="Text Box 17"/>
            <p:cNvSpPr txBox="1">
              <a:spLocks noChangeArrowheads="1"/>
            </p:cNvSpPr>
            <p:nvPr/>
          </p:nvSpPr>
          <p:spPr bwMode="auto">
            <a:xfrm>
              <a:off x="2291" y="1038"/>
              <a:ext cx="1091" cy="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400" b="1" dirty="0">
                  <a:solidFill>
                    <a:srgbClr val="000000"/>
                  </a:solidFill>
                  <a:ea typeface="宋体" pitchFamily="2" charset="-122"/>
                </a:rPr>
                <a:t>企业</a:t>
              </a:r>
              <a:r>
                <a:rPr lang="zh-CN" altLang="en-US" sz="2400" b="1" dirty="0" smtClean="0">
                  <a:solidFill>
                    <a:srgbClr val="000000"/>
                  </a:solidFill>
                  <a:ea typeface="宋体" pitchFamily="2" charset="-122"/>
                </a:rPr>
                <a:t>网站的</a:t>
              </a:r>
              <a:endParaRPr lang="en-US" altLang="zh-CN" sz="2400" b="1" dirty="0" smtClean="0">
                <a:solidFill>
                  <a:srgbClr val="000000"/>
                </a:solidFill>
                <a:ea typeface="宋体" pitchFamily="2" charset="-122"/>
              </a:endParaRPr>
            </a:p>
            <a:p>
              <a:pPr algn="ctr"/>
              <a:r>
                <a:rPr lang="zh-CN" altLang="en-US" sz="2400" b="1" dirty="0" smtClean="0">
                  <a:solidFill>
                    <a:srgbClr val="000000"/>
                  </a:solidFill>
                  <a:ea typeface="宋体" pitchFamily="2" charset="-122"/>
                </a:rPr>
                <a:t>基本功能</a:t>
              </a:r>
              <a:endParaRPr lang="en-US" altLang="zh-CN" sz="2400" b="1" dirty="0">
                <a:solidFill>
                  <a:srgbClr val="000000"/>
                </a:solidFill>
                <a:ea typeface="宋体" pitchFamily="2" charset="-122"/>
              </a:endParaRPr>
            </a:p>
            <a:p>
              <a:pPr algn="ctr"/>
              <a:endParaRPr lang="en-US" altLang="zh-CN" sz="1400" dirty="0">
                <a:solidFill>
                  <a:srgbClr val="000000"/>
                </a:solidFill>
                <a:ea typeface="宋体" pitchFamily="2" charset="-122"/>
              </a:endParaRPr>
            </a:p>
          </p:txBody>
        </p:sp>
      </p:grpSp>
      <p:grpSp>
        <p:nvGrpSpPr>
          <p:cNvPr id="6152" name="Group 20"/>
          <p:cNvGrpSpPr>
            <a:grpSpLocks/>
          </p:cNvGrpSpPr>
          <p:nvPr/>
        </p:nvGrpSpPr>
        <p:grpSpPr bwMode="auto">
          <a:xfrm>
            <a:off x="5562600" y="3171825"/>
            <a:ext cx="2286000" cy="2667000"/>
            <a:chOff x="3504" y="1998"/>
            <a:chExt cx="1440" cy="1680"/>
          </a:xfrm>
        </p:grpSpPr>
        <p:sp>
          <p:nvSpPr>
            <p:cNvPr id="6154" name="AutoShape 3"/>
            <p:cNvSpPr>
              <a:spLocks noChangeArrowheads="1"/>
            </p:cNvSpPr>
            <p:nvPr/>
          </p:nvSpPr>
          <p:spPr bwMode="auto">
            <a:xfrm>
              <a:off x="3504" y="1998"/>
              <a:ext cx="1440" cy="168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zh-CN" altLang="zh-CN">
                <a:latin typeface="Verdana" pitchFamily="34" charset="0"/>
                <a:ea typeface="宋体" pitchFamily="2" charset="-122"/>
              </a:endParaRPr>
            </a:p>
          </p:txBody>
        </p:sp>
        <p:sp>
          <p:nvSpPr>
            <p:cNvPr id="6155" name="Text Box 18"/>
            <p:cNvSpPr txBox="1">
              <a:spLocks noChangeArrowheads="1"/>
            </p:cNvSpPr>
            <p:nvPr/>
          </p:nvSpPr>
          <p:spPr bwMode="auto">
            <a:xfrm>
              <a:off x="3600" y="2124"/>
              <a:ext cx="1284" cy="1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dirty="0" smtClean="0">
                  <a:solidFill>
                    <a:srgbClr val="000000"/>
                  </a:solidFill>
                  <a:ea typeface="宋体" pitchFamily="2" charset="-122"/>
                </a:rPr>
                <a:t> </a:t>
              </a:r>
              <a:r>
                <a:rPr lang="zh-CN" altLang="en-US" sz="2800" dirty="0">
                  <a:solidFill>
                    <a:srgbClr val="000000"/>
                  </a:solidFill>
                  <a:ea typeface="宋体" pitchFamily="2" charset="-122"/>
                </a:rPr>
                <a:t>顾客</a:t>
              </a:r>
              <a:r>
                <a:rPr lang="zh-CN" altLang="en-US" sz="2800" dirty="0" smtClean="0">
                  <a:solidFill>
                    <a:srgbClr val="000000"/>
                  </a:solidFill>
                  <a:ea typeface="宋体" pitchFamily="2" charset="-122"/>
                </a:rPr>
                <a:t>关系</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网络调查</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网络联盟</a:t>
              </a:r>
              <a:endParaRPr lang="en-US" altLang="zh-CN" sz="2800" dirty="0" smtClean="0">
                <a:solidFill>
                  <a:srgbClr val="000000"/>
                </a:solidFill>
                <a:ea typeface="宋体" pitchFamily="2" charset="-122"/>
              </a:endParaRPr>
            </a:p>
            <a:p>
              <a:r>
                <a:rPr lang="zh-CN" altLang="en-US" sz="2800" dirty="0" smtClean="0">
                  <a:solidFill>
                    <a:srgbClr val="000000"/>
                  </a:solidFill>
                  <a:ea typeface="宋体" pitchFamily="2" charset="-122"/>
                </a:rPr>
                <a:t> 网络</a:t>
              </a:r>
              <a:r>
                <a:rPr lang="zh-CN" altLang="en-US" sz="2800" dirty="0">
                  <a:solidFill>
                    <a:srgbClr val="000000"/>
                  </a:solidFill>
                  <a:ea typeface="宋体" pitchFamily="2" charset="-122"/>
                </a:rPr>
                <a:t>销售</a:t>
              </a:r>
              <a:endParaRPr lang="en-US" altLang="zh-CN" sz="2800" dirty="0">
                <a:solidFill>
                  <a:srgbClr val="000000"/>
                </a:solidFill>
                <a:ea typeface="宋体" pitchFamily="2" charset="-122"/>
              </a:endParaRPr>
            </a:p>
          </p:txBody>
        </p:sp>
      </p:grpSp>
      <p:sp>
        <p:nvSpPr>
          <p:cNvPr id="66568" name="Freeform 8"/>
          <p:cNvSpPr>
            <a:spLocks/>
          </p:cNvSpPr>
          <p:nvPr/>
        </p:nvSpPr>
        <p:spPr bwMode="gray">
          <a:xfrm flipH="1">
            <a:off x="4875213" y="3074988"/>
            <a:ext cx="903287"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3" name="矩形 2"/>
          <p:cNvSpPr/>
          <p:nvPr/>
        </p:nvSpPr>
        <p:spPr>
          <a:xfrm>
            <a:off x="62089" y="1067455"/>
            <a:ext cx="4674678" cy="523220"/>
          </a:xfrm>
          <a:prstGeom prst="rect">
            <a:avLst/>
          </a:prstGeom>
        </p:spPr>
        <p:txBody>
          <a:bodyPr wrap="none">
            <a:spAutoFit/>
          </a:bodyPr>
          <a:lstStyle/>
          <a:p>
            <a:r>
              <a:rPr lang="en-US" altLang="zh-CN" sz="2800" b="1" dirty="0" smtClean="0"/>
              <a:t>2.1.1 </a:t>
            </a:r>
            <a:r>
              <a:rPr lang="zh-CN" altLang="zh-CN" sz="2800" b="1" dirty="0" smtClean="0"/>
              <a:t>企业网站的种类与功能</a:t>
            </a:r>
            <a:endParaRPr lang="en-US" altLang="zh-CN" sz="28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zh-CN" altLang="zh-CN" dirty="0"/>
              <a:t>【教学互动</a:t>
            </a:r>
            <a:r>
              <a:rPr lang="en-US" altLang="zh-CN" dirty="0"/>
              <a:t>2 -1</a:t>
            </a:r>
            <a:r>
              <a:rPr lang="zh-CN" altLang="zh-CN" dirty="0"/>
              <a:t>】</a:t>
            </a:r>
          </a:p>
          <a:p>
            <a:r>
              <a:rPr lang="zh-CN" altLang="zh-CN" dirty="0"/>
              <a:t>互动问题：</a:t>
            </a:r>
          </a:p>
          <a:p>
            <a:r>
              <a:rPr lang="zh-CN" altLang="zh-CN" dirty="0" smtClean="0"/>
              <a:t>网上</a:t>
            </a:r>
            <a:r>
              <a:rPr lang="zh-CN" altLang="zh-CN" dirty="0"/>
              <a:t>商城发展势头良好，比如京东、</a:t>
            </a:r>
            <a:r>
              <a:rPr lang="en-US" altLang="zh-CN" dirty="0"/>
              <a:t>1</a:t>
            </a:r>
            <a:r>
              <a:rPr lang="zh-CN" altLang="zh-CN" dirty="0"/>
              <a:t>号店等网上商城，市场占有率逐步提升，网上商城类似于现实世界当中的商店，差别是利用电子商务的各种手段，达成从买到卖的过程的虚拟商店，网上商城从而减少中间环节，消除运输成本和代理中间的差价，造就对普通消费，和加大市场流通带来巨大的发展空间。为什么苏宁、国美等家电企业的网站都开展综合性网上商城业务呢？</a:t>
            </a:r>
          </a:p>
          <a:p>
            <a:endParaRPr lang="zh-CN" altLang="en-US" dirty="0"/>
          </a:p>
        </p:txBody>
      </p:sp>
    </p:spTree>
    <p:extLst>
      <p:ext uri="{BB962C8B-B14F-4D97-AF65-F5344CB8AC3E}">
        <p14:creationId xmlns:p14="http://schemas.microsoft.com/office/powerpoint/2010/main" xmlns="" val="3162397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pic>
        <p:nvPicPr>
          <p:cNvPr id="36866" name="Picture 2" descr="C:\Users\chd\Desktop\11.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3401" y="1295400"/>
            <a:ext cx="7580998" cy="5029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87841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pic>
        <p:nvPicPr>
          <p:cNvPr id="37890" name="Picture 2" descr="C:\Users\chd\Desktop\12.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1613347"/>
            <a:ext cx="8153400" cy="43933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22092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a:t>2.1.2</a:t>
            </a:r>
            <a:r>
              <a:rPr lang="zh-CN" altLang="zh-CN" dirty="0"/>
              <a:t>企业网站建设的策划</a:t>
            </a:r>
            <a:r>
              <a:rPr lang="zh-CN" altLang="zh-CN" dirty="0" smtClean="0"/>
              <a:t>方案</a:t>
            </a:r>
            <a:endParaRPr lang="en-US" altLang="zh-CN" dirty="0" smtClean="0"/>
          </a:p>
          <a:p>
            <a:pPr marL="0" indent="0">
              <a:buNone/>
            </a:pPr>
            <a:endParaRPr lang="zh-CN" altLang="zh-CN" dirty="0"/>
          </a:p>
          <a:p>
            <a:r>
              <a:rPr lang="zh-CN" altLang="zh-CN" dirty="0"/>
              <a:t>（</a:t>
            </a:r>
            <a:r>
              <a:rPr lang="en-US" altLang="zh-CN" dirty="0"/>
              <a:t>1</a:t>
            </a:r>
            <a:r>
              <a:rPr lang="zh-CN" altLang="zh-CN" dirty="0"/>
              <a:t>）建设网站前的市场分析</a:t>
            </a:r>
          </a:p>
          <a:p>
            <a:r>
              <a:rPr lang="zh-CN" altLang="zh-CN" dirty="0"/>
              <a:t>（</a:t>
            </a:r>
            <a:r>
              <a:rPr lang="en-US" altLang="zh-CN" dirty="0"/>
              <a:t>2</a:t>
            </a:r>
            <a:r>
              <a:rPr lang="zh-CN" altLang="zh-CN" dirty="0"/>
              <a:t>）</a:t>
            </a:r>
            <a:r>
              <a:rPr lang="en-US" altLang="zh-CN" u="sng" dirty="0" err="1">
                <a:hlinkClick r:id="rId2" tooltip="网站建设"/>
              </a:rPr>
              <a:t>网站建设</a:t>
            </a:r>
            <a:r>
              <a:rPr lang="zh-CN" altLang="zh-CN" dirty="0" smtClean="0"/>
              <a:t>目</a:t>
            </a:r>
            <a:r>
              <a:rPr lang="zh-CN" altLang="en-US" dirty="0" smtClean="0"/>
              <a:t>标</a:t>
            </a:r>
            <a:r>
              <a:rPr lang="zh-CN" altLang="zh-CN" dirty="0" smtClean="0"/>
              <a:t>及</a:t>
            </a:r>
            <a:r>
              <a:rPr lang="zh-CN" altLang="zh-CN" dirty="0"/>
              <a:t>功能定位</a:t>
            </a:r>
          </a:p>
          <a:p>
            <a:r>
              <a:rPr lang="zh-CN" altLang="zh-CN" dirty="0"/>
              <a:t>（</a:t>
            </a:r>
            <a:r>
              <a:rPr lang="en-US" altLang="zh-CN" dirty="0"/>
              <a:t>3</a:t>
            </a:r>
            <a:r>
              <a:rPr lang="zh-CN" altLang="zh-CN" dirty="0"/>
              <a:t>）网站技术解决</a:t>
            </a:r>
            <a:r>
              <a:rPr lang="zh-CN" altLang="zh-CN" dirty="0" smtClean="0"/>
              <a:t>方案</a:t>
            </a:r>
            <a:r>
              <a:rPr lang="en-US" altLang="zh-CN" dirty="0" smtClean="0"/>
              <a:t> </a:t>
            </a:r>
            <a:r>
              <a:rPr lang="zh-CN" altLang="zh-CN" dirty="0" smtClean="0"/>
              <a:t>（</a:t>
            </a:r>
            <a:r>
              <a:rPr lang="en-US" altLang="zh-CN" dirty="0" smtClean="0"/>
              <a:t>4</a:t>
            </a:r>
            <a:r>
              <a:rPr lang="zh-CN" altLang="zh-CN" dirty="0" smtClean="0"/>
              <a:t>）网站内容规划</a:t>
            </a:r>
          </a:p>
          <a:p>
            <a:r>
              <a:rPr lang="zh-CN" altLang="zh-CN" dirty="0" smtClean="0"/>
              <a:t>（</a:t>
            </a:r>
            <a:r>
              <a:rPr lang="en-US" altLang="zh-CN" dirty="0"/>
              <a:t>5</a:t>
            </a:r>
            <a:r>
              <a:rPr lang="zh-CN" altLang="zh-CN" dirty="0"/>
              <a:t>）网页</a:t>
            </a:r>
            <a:r>
              <a:rPr lang="zh-CN" altLang="zh-CN" dirty="0" smtClean="0"/>
              <a:t>设计</a:t>
            </a:r>
            <a:r>
              <a:rPr lang="en-US" altLang="zh-CN" dirty="0" smtClean="0"/>
              <a:t>             </a:t>
            </a:r>
            <a:r>
              <a:rPr lang="zh-CN" altLang="zh-CN" dirty="0" smtClean="0"/>
              <a:t>（</a:t>
            </a:r>
            <a:r>
              <a:rPr lang="en-US" altLang="zh-CN" dirty="0" smtClean="0"/>
              <a:t>6</a:t>
            </a:r>
            <a:r>
              <a:rPr lang="zh-CN" altLang="zh-CN" dirty="0" smtClean="0"/>
              <a:t>）网站维护</a:t>
            </a:r>
          </a:p>
          <a:p>
            <a:r>
              <a:rPr lang="zh-CN" altLang="zh-CN" dirty="0" smtClean="0"/>
              <a:t>（</a:t>
            </a:r>
            <a:r>
              <a:rPr lang="en-US" altLang="zh-CN" dirty="0"/>
              <a:t>7</a:t>
            </a:r>
            <a:r>
              <a:rPr lang="zh-CN" altLang="zh-CN" dirty="0"/>
              <a:t>）网站</a:t>
            </a:r>
            <a:r>
              <a:rPr lang="zh-CN" altLang="zh-CN" dirty="0" smtClean="0"/>
              <a:t>测试</a:t>
            </a:r>
            <a:r>
              <a:rPr lang="en-US" altLang="zh-CN" dirty="0" smtClean="0"/>
              <a:t>             </a:t>
            </a:r>
            <a:r>
              <a:rPr lang="zh-CN" altLang="zh-CN" dirty="0" smtClean="0"/>
              <a:t>（</a:t>
            </a:r>
            <a:r>
              <a:rPr lang="en-US" altLang="zh-CN" dirty="0" smtClean="0"/>
              <a:t>8</a:t>
            </a:r>
            <a:r>
              <a:rPr lang="zh-CN" altLang="zh-CN" dirty="0" smtClean="0"/>
              <a:t>）网站发布与推广</a:t>
            </a:r>
            <a:endParaRPr lang="zh-CN" altLang="zh-CN" dirty="0"/>
          </a:p>
          <a:p>
            <a:r>
              <a:rPr lang="zh-CN" altLang="zh-CN" dirty="0" smtClean="0"/>
              <a:t>（</a:t>
            </a:r>
            <a:r>
              <a:rPr lang="en-US" altLang="zh-CN" dirty="0"/>
              <a:t>9</a:t>
            </a:r>
            <a:r>
              <a:rPr lang="zh-CN" altLang="zh-CN" dirty="0"/>
              <a:t>）</a:t>
            </a:r>
            <a:r>
              <a:rPr lang="en-US" altLang="zh-CN" dirty="0" err="1">
                <a:hlinkClick r:id="rId2" tooltip="网站建设"/>
              </a:rPr>
              <a:t>网站建设</a:t>
            </a:r>
            <a:r>
              <a:rPr lang="zh-CN" altLang="zh-CN" dirty="0" smtClean="0"/>
              <a:t>日程表</a:t>
            </a:r>
            <a:r>
              <a:rPr lang="en-US" altLang="zh-CN" dirty="0" smtClean="0"/>
              <a:t>    </a:t>
            </a:r>
            <a:r>
              <a:rPr lang="zh-CN" altLang="zh-CN" dirty="0" smtClean="0"/>
              <a:t>（</a:t>
            </a:r>
            <a:r>
              <a:rPr lang="en-US" altLang="zh-CN" dirty="0" smtClean="0"/>
              <a:t>10</a:t>
            </a:r>
            <a:r>
              <a:rPr lang="zh-CN" altLang="zh-CN" dirty="0" smtClean="0"/>
              <a:t>）费用明细</a:t>
            </a:r>
          </a:p>
          <a:p>
            <a:pPr marL="0" indent="0">
              <a:buNone/>
            </a:pPr>
            <a:endParaRPr lang="zh-CN" altLang="en-US" dirty="0"/>
          </a:p>
        </p:txBody>
      </p:sp>
    </p:spTree>
    <p:extLst>
      <p:ext uri="{BB962C8B-B14F-4D97-AF65-F5344CB8AC3E}">
        <p14:creationId xmlns:p14="http://schemas.microsoft.com/office/powerpoint/2010/main" xmlns="" val="1944165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a:t>2.1.3</a:t>
            </a:r>
            <a:r>
              <a:rPr lang="zh-CN" altLang="zh-CN" dirty="0"/>
              <a:t>企业营销型网站的</a:t>
            </a:r>
            <a:r>
              <a:rPr lang="zh-CN" altLang="zh-CN" dirty="0" smtClean="0"/>
              <a:t>建设</a:t>
            </a:r>
            <a:endParaRPr lang="en-US" altLang="zh-CN" dirty="0" smtClean="0"/>
          </a:p>
          <a:p>
            <a:r>
              <a:rPr lang="en-US" altLang="zh-CN" dirty="0"/>
              <a:t>1</a:t>
            </a:r>
            <a:r>
              <a:rPr lang="zh-CN" altLang="zh-CN" dirty="0"/>
              <a:t>）企业网站建设原则</a:t>
            </a:r>
          </a:p>
          <a:p>
            <a:pPr marL="0" indent="0">
              <a:buNone/>
            </a:pPr>
            <a:r>
              <a:rPr lang="zh-CN" altLang="zh-CN" dirty="0"/>
              <a:t>（</a:t>
            </a:r>
            <a:r>
              <a:rPr lang="en-US" altLang="zh-CN" dirty="0"/>
              <a:t>1</a:t>
            </a:r>
            <a:r>
              <a:rPr lang="zh-CN" altLang="zh-CN" dirty="0"/>
              <a:t>）信息内容是网站的核心与灵魂</a:t>
            </a:r>
          </a:p>
          <a:p>
            <a:pPr marL="0" indent="0">
              <a:buNone/>
            </a:pPr>
            <a:r>
              <a:rPr lang="zh-CN" altLang="zh-CN" dirty="0"/>
              <a:t>（</a:t>
            </a:r>
            <a:r>
              <a:rPr lang="en-US" altLang="zh-CN" dirty="0"/>
              <a:t>2</a:t>
            </a:r>
            <a:r>
              <a:rPr lang="zh-CN" altLang="zh-CN" dirty="0"/>
              <a:t>）体现企业特色服务的差异化</a:t>
            </a:r>
          </a:p>
          <a:p>
            <a:pPr marL="0" indent="0">
              <a:buNone/>
            </a:pPr>
            <a:r>
              <a:rPr lang="zh-CN" altLang="zh-CN" dirty="0"/>
              <a:t>（</a:t>
            </a:r>
            <a:r>
              <a:rPr lang="en-US" altLang="zh-CN" dirty="0"/>
              <a:t>3</a:t>
            </a:r>
            <a:r>
              <a:rPr lang="zh-CN" altLang="zh-CN" dirty="0"/>
              <a:t>）保证安全快速的访问</a:t>
            </a:r>
          </a:p>
          <a:p>
            <a:pPr marL="0" indent="0">
              <a:buNone/>
            </a:pPr>
            <a:r>
              <a:rPr lang="zh-CN" altLang="zh-CN" dirty="0"/>
              <a:t>（</a:t>
            </a:r>
            <a:r>
              <a:rPr lang="en-US" altLang="zh-CN" dirty="0"/>
              <a:t>4</a:t>
            </a:r>
            <a:r>
              <a:rPr lang="zh-CN" altLang="zh-CN" dirty="0"/>
              <a:t>）良好的交互性</a:t>
            </a:r>
          </a:p>
          <a:p>
            <a:pPr marL="0" indent="0">
              <a:buNone/>
            </a:pPr>
            <a:r>
              <a:rPr lang="zh-CN" altLang="zh-CN" dirty="0"/>
              <a:t>（</a:t>
            </a:r>
            <a:r>
              <a:rPr lang="en-US" altLang="zh-CN" dirty="0"/>
              <a:t>5</a:t>
            </a:r>
            <a:r>
              <a:rPr lang="zh-CN" altLang="zh-CN" dirty="0"/>
              <a:t>）寻求艺术的表现形式</a:t>
            </a:r>
          </a:p>
          <a:p>
            <a:pPr marL="0" indent="0">
              <a:buNone/>
            </a:pPr>
            <a:endParaRPr lang="zh-CN" altLang="zh-CN" dirty="0"/>
          </a:p>
          <a:p>
            <a:endParaRPr lang="zh-CN" altLang="en-US" dirty="0"/>
          </a:p>
        </p:txBody>
      </p:sp>
    </p:spTree>
    <p:extLst>
      <p:ext uri="{BB962C8B-B14F-4D97-AF65-F5344CB8AC3E}">
        <p14:creationId xmlns:p14="http://schemas.microsoft.com/office/powerpoint/2010/main" xmlns="" val="2272765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smtClean="0"/>
              <a:t>2.1.3</a:t>
            </a:r>
            <a:r>
              <a:rPr lang="zh-CN" altLang="zh-CN" dirty="0" smtClean="0"/>
              <a:t>企业营销型网站的建设</a:t>
            </a:r>
            <a:endParaRPr lang="en-US" altLang="zh-CN" dirty="0" smtClean="0"/>
          </a:p>
          <a:p>
            <a:r>
              <a:rPr lang="en-US" altLang="zh-CN" dirty="0" smtClean="0"/>
              <a:t>2</a:t>
            </a:r>
            <a:r>
              <a:rPr lang="zh-CN" altLang="zh-CN" dirty="0"/>
              <a:t>）网站结构设置</a:t>
            </a:r>
          </a:p>
          <a:p>
            <a:r>
              <a:rPr lang="zh-CN" altLang="zh-CN" dirty="0"/>
              <a:t>（</a:t>
            </a:r>
            <a:r>
              <a:rPr lang="en-US" altLang="zh-CN" dirty="0"/>
              <a:t>1</a:t>
            </a:r>
            <a:r>
              <a:rPr lang="zh-CN" altLang="zh-CN" dirty="0"/>
              <a:t>）网站栏目（菜单）结构</a:t>
            </a:r>
          </a:p>
          <a:p>
            <a:r>
              <a:rPr lang="zh-CN" altLang="en-US" dirty="0" smtClean="0"/>
              <a:t>企业</a:t>
            </a:r>
            <a:r>
              <a:rPr lang="zh-CN" altLang="zh-CN" dirty="0" smtClean="0"/>
              <a:t>可</a:t>
            </a:r>
            <a:r>
              <a:rPr lang="zh-CN" altLang="zh-CN" dirty="0"/>
              <a:t>根据业务性质、类型或表现</a:t>
            </a:r>
            <a:r>
              <a:rPr lang="zh-CN" altLang="zh-CN" dirty="0" smtClean="0"/>
              <a:t>形式</a:t>
            </a:r>
            <a:r>
              <a:rPr lang="zh-CN" altLang="en-US" dirty="0" smtClean="0"/>
              <a:t>将网站</a:t>
            </a:r>
            <a:r>
              <a:rPr lang="zh-CN" altLang="zh-CN" dirty="0" smtClean="0"/>
              <a:t>划分</a:t>
            </a:r>
            <a:r>
              <a:rPr lang="zh-CN" altLang="zh-CN" dirty="0"/>
              <a:t>为几个部分，每个部分称为一个栏目，每个栏目可以根据需要，可以继续划分为二级、三级、四级栏目</a:t>
            </a:r>
            <a:r>
              <a:rPr lang="zh-CN" altLang="zh-CN" dirty="0" smtClean="0"/>
              <a:t>。</a:t>
            </a:r>
            <a:endParaRPr lang="en-US" altLang="zh-CN" dirty="0" smtClean="0"/>
          </a:p>
          <a:p>
            <a:r>
              <a:rPr lang="zh-CN" altLang="zh-CN" dirty="0"/>
              <a:t>一般来说，一个企业网站的一级栏目不应该超过</a:t>
            </a:r>
            <a:r>
              <a:rPr lang="en-US" altLang="zh-CN" dirty="0"/>
              <a:t>8</a:t>
            </a:r>
            <a:r>
              <a:rPr lang="zh-CN" altLang="zh-CN" dirty="0"/>
              <a:t>个，而栏目层次在三级以内比较合适</a:t>
            </a:r>
            <a:r>
              <a:rPr lang="zh-CN" altLang="zh-CN" dirty="0" smtClean="0"/>
              <a:t>。</a:t>
            </a:r>
            <a:endParaRPr lang="zh-CN" altLang="en-US" dirty="0"/>
          </a:p>
        </p:txBody>
      </p:sp>
    </p:spTree>
    <p:extLst>
      <p:ext uri="{BB962C8B-B14F-4D97-AF65-F5344CB8AC3E}">
        <p14:creationId xmlns:p14="http://schemas.microsoft.com/office/powerpoint/2010/main" xmlns="" val="1452010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zh-CN" altLang="zh-CN" dirty="0"/>
              <a:t>【小知识</a:t>
            </a:r>
            <a:r>
              <a:rPr lang="en-US" altLang="zh-CN" dirty="0"/>
              <a:t>2-1</a:t>
            </a:r>
            <a:r>
              <a:rPr lang="zh-CN" altLang="zh-CN" dirty="0"/>
              <a:t>】</a:t>
            </a:r>
          </a:p>
          <a:p>
            <a:r>
              <a:rPr lang="zh-CN" altLang="zh-CN" dirty="0"/>
              <a:t>用户眼球视线跟踪研究</a:t>
            </a:r>
          </a:p>
          <a:p>
            <a:r>
              <a:rPr lang="zh-CN" altLang="zh-CN" dirty="0"/>
              <a:t>美国研究组织</a:t>
            </a:r>
            <a:r>
              <a:rPr lang="en-US" altLang="zh-CN" dirty="0"/>
              <a:t>The Poynter Institute </a:t>
            </a:r>
            <a:r>
              <a:rPr lang="zh-CN" altLang="zh-CN" dirty="0"/>
              <a:t>发布的视线跟踪报告中发现一个共同的眼球运动模式：视线通常固定在网页左上角，然后在这个区域巡视一阵后，开始右移，在顶部位置仔细停留阅读后，开始往下扫描。即用户对网页的浏览视线呈“</a:t>
            </a:r>
            <a:r>
              <a:rPr lang="en-US" altLang="zh-CN" dirty="0"/>
              <a:t>F</a:t>
            </a:r>
            <a:r>
              <a:rPr lang="zh-CN" altLang="zh-CN" dirty="0"/>
              <a:t>”型。</a:t>
            </a:r>
          </a:p>
          <a:p>
            <a:endParaRPr lang="zh-CN" altLang="en-US" dirty="0"/>
          </a:p>
        </p:txBody>
      </p:sp>
    </p:spTree>
    <p:extLst>
      <p:ext uri="{BB962C8B-B14F-4D97-AF65-F5344CB8AC3E}">
        <p14:creationId xmlns:p14="http://schemas.microsoft.com/office/powerpoint/2010/main" xmlns="" val="2378655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smtClean="0"/>
              <a:t>2.1.3</a:t>
            </a:r>
            <a:r>
              <a:rPr lang="zh-CN" altLang="zh-CN" dirty="0" smtClean="0"/>
              <a:t>企业营销型网站的建设</a:t>
            </a:r>
            <a:endParaRPr lang="en-US" altLang="zh-CN" dirty="0" smtClean="0"/>
          </a:p>
          <a:p>
            <a:endParaRPr lang="en-US" altLang="zh-CN" dirty="0" smtClean="0"/>
          </a:p>
          <a:p>
            <a:r>
              <a:rPr lang="en-US" altLang="zh-CN" dirty="0" smtClean="0"/>
              <a:t>3</a:t>
            </a:r>
            <a:r>
              <a:rPr lang="zh-CN" altLang="zh-CN" dirty="0"/>
              <a:t>）企业网站的信息内容</a:t>
            </a:r>
          </a:p>
          <a:p>
            <a:r>
              <a:rPr lang="zh-CN" altLang="zh-CN" dirty="0"/>
              <a:t>（</a:t>
            </a:r>
            <a:r>
              <a:rPr lang="en-US" altLang="zh-CN" dirty="0"/>
              <a:t>1</a:t>
            </a:r>
            <a:r>
              <a:rPr lang="zh-CN" altLang="zh-CN" dirty="0"/>
              <a:t>）企业信息要素模块</a:t>
            </a:r>
          </a:p>
          <a:p>
            <a:r>
              <a:rPr lang="zh-CN" altLang="zh-CN" dirty="0"/>
              <a:t>（</a:t>
            </a:r>
            <a:r>
              <a:rPr lang="en-US" altLang="zh-CN" dirty="0"/>
              <a:t>2</a:t>
            </a:r>
            <a:r>
              <a:rPr lang="zh-CN" altLang="zh-CN" dirty="0"/>
              <a:t>）产品信息模块</a:t>
            </a:r>
          </a:p>
          <a:p>
            <a:r>
              <a:rPr lang="zh-CN" altLang="zh-CN" dirty="0"/>
              <a:t>（</a:t>
            </a:r>
            <a:r>
              <a:rPr lang="en-US" altLang="zh-CN" dirty="0"/>
              <a:t>3</a:t>
            </a:r>
            <a:r>
              <a:rPr lang="zh-CN" altLang="zh-CN" dirty="0"/>
              <a:t>）客户信息模块</a:t>
            </a:r>
          </a:p>
          <a:p>
            <a:r>
              <a:rPr lang="zh-CN" altLang="zh-CN" dirty="0"/>
              <a:t>（</a:t>
            </a:r>
            <a:r>
              <a:rPr lang="en-US" altLang="zh-CN" dirty="0"/>
              <a:t>4</a:t>
            </a:r>
            <a:r>
              <a:rPr lang="zh-CN" altLang="zh-CN" dirty="0"/>
              <a:t>）服务信息模块</a:t>
            </a:r>
          </a:p>
          <a:p>
            <a:r>
              <a:rPr lang="zh-CN" altLang="zh-CN" dirty="0"/>
              <a:t>（</a:t>
            </a:r>
            <a:r>
              <a:rPr lang="en-US" altLang="zh-CN" dirty="0"/>
              <a:t>5</a:t>
            </a:r>
            <a:r>
              <a:rPr lang="zh-CN" altLang="zh-CN" dirty="0"/>
              <a:t>）互动模块</a:t>
            </a:r>
          </a:p>
          <a:p>
            <a:r>
              <a:rPr lang="zh-CN" altLang="zh-CN" dirty="0"/>
              <a:t>（</a:t>
            </a:r>
            <a:r>
              <a:rPr lang="en-US" altLang="zh-CN" dirty="0"/>
              <a:t>6</a:t>
            </a:r>
            <a:r>
              <a:rPr lang="zh-CN" altLang="zh-CN" dirty="0"/>
              <a:t>）其他信息</a:t>
            </a:r>
          </a:p>
          <a:p>
            <a:endParaRPr lang="zh-CN" altLang="en-US" dirty="0"/>
          </a:p>
        </p:txBody>
      </p:sp>
    </p:spTree>
    <p:extLst>
      <p:ext uri="{BB962C8B-B14F-4D97-AF65-F5344CB8AC3E}">
        <p14:creationId xmlns:p14="http://schemas.microsoft.com/office/powerpoint/2010/main" xmlns="" val="135249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smtClean="0"/>
              <a:t>2.1.3</a:t>
            </a:r>
            <a:r>
              <a:rPr lang="zh-CN" altLang="zh-CN" dirty="0" smtClean="0"/>
              <a:t>企业营销型网站的建设</a:t>
            </a:r>
            <a:endParaRPr lang="en-US" altLang="zh-CN" dirty="0" smtClean="0"/>
          </a:p>
          <a:p>
            <a:r>
              <a:rPr lang="en-US" altLang="zh-CN" dirty="0"/>
              <a:t>4</a:t>
            </a:r>
            <a:r>
              <a:rPr lang="zh-CN" altLang="zh-CN" dirty="0"/>
              <a:t>）设置网站的服务功能</a:t>
            </a:r>
          </a:p>
          <a:p>
            <a:r>
              <a:rPr lang="zh-CN" altLang="zh-CN" dirty="0"/>
              <a:t>（</a:t>
            </a:r>
            <a:r>
              <a:rPr lang="en-US" altLang="zh-CN" dirty="0"/>
              <a:t>1</a:t>
            </a:r>
            <a:r>
              <a:rPr lang="zh-CN" altLang="zh-CN" dirty="0"/>
              <a:t>）产品选购和保养知识</a:t>
            </a:r>
          </a:p>
          <a:p>
            <a:r>
              <a:rPr lang="zh-CN" altLang="zh-CN" dirty="0"/>
              <a:t>（</a:t>
            </a:r>
            <a:r>
              <a:rPr lang="en-US" altLang="zh-CN" dirty="0"/>
              <a:t>2</a:t>
            </a:r>
            <a:r>
              <a:rPr lang="zh-CN" altLang="zh-CN" dirty="0"/>
              <a:t>）产品说明书</a:t>
            </a:r>
          </a:p>
          <a:p>
            <a:r>
              <a:rPr lang="zh-CN" altLang="zh-CN" dirty="0"/>
              <a:t>（</a:t>
            </a:r>
            <a:r>
              <a:rPr lang="en-US" altLang="zh-CN" dirty="0"/>
              <a:t>3</a:t>
            </a:r>
            <a:r>
              <a:rPr lang="zh-CN" altLang="zh-CN" dirty="0"/>
              <a:t>）常见问题解答</a:t>
            </a:r>
          </a:p>
          <a:p>
            <a:r>
              <a:rPr lang="zh-CN" altLang="zh-CN" dirty="0"/>
              <a:t>（</a:t>
            </a:r>
            <a:r>
              <a:rPr lang="en-US" altLang="zh-CN" dirty="0"/>
              <a:t>4</a:t>
            </a:r>
            <a:r>
              <a:rPr lang="zh-CN" altLang="zh-CN" dirty="0"/>
              <a:t>）在线问题咨询</a:t>
            </a:r>
          </a:p>
          <a:p>
            <a:r>
              <a:rPr lang="zh-CN" altLang="zh-CN" dirty="0"/>
              <a:t>（</a:t>
            </a:r>
            <a:r>
              <a:rPr lang="en-US" altLang="zh-CN" dirty="0"/>
              <a:t>5</a:t>
            </a:r>
            <a:r>
              <a:rPr lang="zh-CN" altLang="zh-CN" dirty="0"/>
              <a:t>）会员通信</a:t>
            </a:r>
          </a:p>
          <a:p>
            <a:r>
              <a:rPr lang="zh-CN" altLang="zh-CN" dirty="0"/>
              <a:t>（</a:t>
            </a:r>
            <a:r>
              <a:rPr lang="en-US" altLang="zh-CN" dirty="0"/>
              <a:t>6</a:t>
            </a:r>
            <a:r>
              <a:rPr lang="zh-CN" altLang="zh-CN" dirty="0"/>
              <a:t>）会员社区服务</a:t>
            </a:r>
          </a:p>
          <a:p>
            <a:endParaRPr lang="zh-CN" altLang="en-US" dirty="0"/>
          </a:p>
        </p:txBody>
      </p:sp>
    </p:spTree>
    <p:extLst>
      <p:ext uri="{BB962C8B-B14F-4D97-AF65-F5344CB8AC3E}">
        <p14:creationId xmlns:p14="http://schemas.microsoft.com/office/powerpoint/2010/main" xmlns="" val="870948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584200" y="161925"/>
            <a:ext cx="8178800" cy="533400"/>
          </a:xfrm>
        </p:spPr>
        <p:txBody>
          <a:bodyPr/>
          <a:lstStyle/>
          <a:p>
            <a:pPr eaLnBrk="1" hangingPunct="1"/>
            <a:r>
              <a:rPr lang="zh-CN" altLang="en-US" dirty="0">
                <a:ea typeface="宋体" pitchFamily="2" charset="-122"/>
              </a:rPr>
              <a:t>学习要点</a:t>
            </a:r>
            <a:endParaRPr lang="en-US" altLang="zh-CN" dirty="0" smtClean="0">
              <a:solidFill>
                <a:schemeClr val="accent1"/>
              </a:solidFill>
              <a:ea typeface="宋体" pitchFamily="2" charset="-122"/>
            </a:endParaRPr>
          </a:p>
        </p:txBody>
      </p:sp>
      <p:grpSp>
        <p:nvGrpSpPr>
          <p:cNvPr id="4101" name="Group 4"/>
          <p:cNvGrpSpPr>
            <a:grpSpLocks/>
          </p:cNvGrpSpPr>
          <p:nvPr/>
        </p:nvGrpSpPr>
        <p:grpSpPr bwMode="auto">
          <a:xfrm>
            <a:off x="2133600" y="1905000"/>
            <a:ext cx="4724400" cy="685800"/>
            <a:chOff x="1296" y="1824"/>
            <a:chExt cx="2976" cy="432"/>
          </a:xfrm>
        </p:grpSpPr>
        <p:sp>
          <p:nvSpPr>
            <p:cNvPr id="64517" name="AutoShape 5"/>
            <p:cNvSpPr>
              <a:spLocks noChangeArrowheads="1"/>
            </p:cNvSpPr>
            <p:nvPr/>
          </p:nvSpPr>
          <p:spPr bwMode="gray">
            <a:xfrm>
              <a:off x="1536" y="1899"/>
              <a:ext cx="2736" cy="288"/>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8" name="AutoShape 6"/>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9" name="Text Box 7"/>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solidFill>
                    <a:srgbClr val="000000"/>
                  </a:solidFill>
                  <a:ea typeface="宋体" pitchFamily="2" charset="-122"/>
                </a:rPr>
                <a:t>企业营销</a:t>
              </a:r>
              <a:r>
                <a:rPr lang="zh-CN" altLang="en-US" sz="2000" b="1" dirty="0" smtClean="0">
                  <a:solidFill>
                    <a:srgbClr val="000000"/>
                  </a:solidFill>
                  <a:ea typeface="宋体" pitchFamily="2" charset="-122"/>
                </a:rPr>
                <a:t>型网站的建设</a:t>
              </a:r>
              <a:endParaRPr lang="en-US" altLang="zh-CN" sz="2000" b="1" dirty="0">
                <a:solidFill>
                  <a:srgbClr val="000000"/>
                </a:solidFill>
                <a:ea typeface="宋体" pitchFamily="2" charset="-122"/>
              </a:endParaRPr>
            </a:p>
          </p:txBody>
        </p:sp>
        <p:sp>
          <p:nvSpPr>
            <p:cNvPr id="4120" name="Text Box 8"/>
            <p:cNvSpPr txBox="1">
              <a:spLocks noChangeArrowheads="1"/>
            </p:cNvSpPr>
            <p:nvPr/>
          </p:nvSpPr>
          <p:spPr bwMode="gray">
            <a:xfrm>
              <a:off x="1311" y="1886"/>
              <a:ext cx="38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chemeClr val="bg1"/>
                  </a:solidFill>
                  <a:ea typeface="宋体" pitchFamily="2" charset="-122"/>
                </a:rPr>
                <a:t>2.1</a:t>
              </a:r>
              <a:endParaRPr lang="en-US" altLang="zh-CN" sz="2400" dirty="0">
                <a:solidFill>
                  <a:schemeClr val="bg1"/>
                </a:solidFill>
                <a:ea typeface="宋体" pitchFamily="2" charset="-122"/>
              </a:endParaRPr>
            </a:p>
          </p:txBody>
        </p:sp>
      </p:grpSp>
      <p:grpSp>
        <p:nvGrpSpPr>
          <p:cNvPr id="4102" name="Group 9"/>
          <p:cNvGrpSpPr>
            <a:grpSpLocks/>
          </p:cNvGrpSpPr>
          <p:nvPr/>
        </p:nvGrpSpPr>
        <p:grpSpPr bwMode="auto">
          <a:xfrm>
            <a:off x="2133600" y="2743200"/>
            <a:ext cx="4724400" cy="685800"/>
            <a:chOff x="1296" y="1824"/>
            <a:chExt cx="297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4" name="AutoShape 11"/>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5" name="Text Box 12"/>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smtClean="0">
                  <a:solidFill>
                    <a:srgbClr val="000000"/>
                  </a:solidFill>
                  <a:ea typeface="宋体" pitchFamily="2" charset="-122"/>
                </a:rPr>
                <a:t>企业营销型网站的优化</a:t>
              </a:r>
              <a:endParaRPr lang="en-US" altLang="zh-CN" sz="2000" b="1" dirty="0">
                <a:solidFill>
                  <a:srgbClr val="000000"/>
                </a:solidFill>
                <a:ea typeface="宋体" pitchFamily="2" charset="-122"/>
              </a:endParaRPr>
            </a:p>
          </p:txBody>
        </p:sp>
        <p:sp>
          <p:nvSpPr>
            <p:cNvPr id="4116" name="Text Box 13"/>
            <p:cNvSpPr txBox="1">
              <a:spLocks noChangeArrowheads="1"/>
            </p:cNvSpPr>
            <p:nvPr/>
          </p:nvSpPr>
          <p:spPr bwMode="gray">
            <a:xfrm>
              <a:off x="1312" y="1886"/>
              <a:ext cx="38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chemeClr val="bg1"/>
                  </a:solidFill>
                  <a:ea typeface="宋体" pitchFamily="2" charset="-122"/>
                </a:rPr>
                <a:t>2.2</a:t>
              </a:r>
              <a:endParaRPr lang="en-US" altLang="zh-CN" sz="2400" dirty="0">
                <a:solidFill>
                  <a:schemeClr val="bg1"/>
                </a:solidFill>
                <a:ea typeface="宋体" pitchFamily="2" charset="-122"/>
              </a:endParaRPr>
            </a:p>
          </p:txBody>
        </p:sp>
      </p:grpSp>
      <p:grpSp>
        <p:nvGrpSpPr>
          <p:cNvPr id="4103" name="Group 14"/>
          <p:cNvGrpSpPr>
            <a:grpSpLocks/>
          </p:cNvGrpSpPr>
          <p:nvPr/>
        </p:nvGrpSpPr>
        <p:grpSpPr bwMode="auto">
          <a:xfrm>
            <a:off x="2133600" y="3581400"/>
            <a:ext cx="4724400" cy="685800"/>
            <a:chOff x="1296" y="1824"/>
            <a:chExt cx="2976"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0" name="AutoShape 16"/>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1" name="Text Box 17"/>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solidFill>
                    <a:srgbClr val="000000"/>
                  </a:solidFill>
                  <a:ea typeface="宋体" pitchFamily="2" charset="-122"/>
                </a:rPr>
                <a:t>企业</a:t>
              </a:r>
              <a:r>
                <a:rPr lang="zh-CN" altLang="en-US" sz="2000" b="1" dirty="0" smtClean="0">
                  <a:solidFill>
                    <a:srgbClr val="000000"/>
                  </a:solidFill>
                  <a:ea typeface="宋体" pitchFamily="2" charset="-122"/>
                </a:rPr>
                <a:t>网站营销效果评价</a:t>
              </a:r>
              <a:endParaRPr lang="en-US" altLang="zh-CN" sz="2000" b="1" dirty="0">
                <a:solidFill>
                  <a:srgbClr val="000000"/>
                </a:solidFill>
                <a:ea typeface="宋体" pitchFamily="2" charset="-122"/>
              </a:endParaRPr>
            </a:p>
          </p:txBody>
        </p:sp>
        <p:sp>
          <p:nvSpPr>
            <p:cNvPr id="4112" name="Text Box 18"/>
            <p:cNvSpPr txBox="1">
              <a:spLocks noChangeArrowheads="1"/>
            </p:cNvSpPr>
            <p:nvPr/>
          </p:nvSpPr>
          <p:spPr bwMode="gray">
            <a:xfrm>
              <a:off x="1311" y="1886"/>
              <a:ext cx="38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chemeClr val="bg1"/>
                  </a:solidFill>
                  <a:ea typeface="宋体" pitchFamily="2" charset="-122"/>
                </a:rPr>
                <a:t>2.3</a:t>
              </a:r>
              <a:endParaRPr lang="en-US" altLang="zh-CN" sz="2400" dirty="0">
                <a:solidFill>
                  <a:schemeClr val="bg1"/>
                </a:solidFill>
                <a:ea typeface="宋体" pitchFamily="2" charset="-122"/>
              </a:endParaRPr>
            </a:p>
          </p:txBody>
        </p:sp>
      </p:grpSp>
      <p:grpSp>
        <p:nvGrpSpPr>
          <p:cNvPr id="4104" name="Group 19"/>
          <p:cNvGrpSpPr>
            <a:grpSpLocks/>
          </p:cNvGrpSpPr>
          <p:nvPr/>
        </p:nvGrpSpPr>
        <p:grpSpPr bwMode="auto">
          <a:xfrm>
            <a:off x="2063750" y="4495800"/>
            <a:ext cx="4794250" cy="685800"/>
            <a:chOff x="1252" y="1824"/>
            <a:chExt cx="3020"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06" name="AutoShape 21"/>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07" name="Text Box 22"/>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smtClean="0">
                  <a:solidFill>
                    <a:srgbClr val="000000"/>
                  </a:solidFill>
                  <a:ea typeface="宋体" pitchFamily="2" charset="-122"/>
                </a:rPr>
                <a:t>本任务小结</a:t>
              </a:r>
              <a:endParaRPr lang="en-US" altLang="zh-CN" sz="2000" b="1" dirty="0">
                <a:solidFill>
                  <a:srgbClr val="000000"/>
                </a:solidFill>
                <a:ea typeface="宋体" pitchFamily="2" charset="-122"/>
              </a:endParaRPr>
            </a:p>
          </p:txBody>
        </p:sp>
        <p:sp>
          <p:nvSpPr>
            <p:cNvPr id="4108" name="Text Box 23"/>
            <p:cNvSpPr txBox="1">
              <a:spLocks noChangeArrowheads="1"/>
            </p:cNvSpPr>
            <p:nvPr/>
          </p:nvSpPr>
          <p:spPr bwMode="gray">
            <a:xfrm>
              <a:off x="1252" y="1886"/>
              <a:ext cx="50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400" b="1" dirty="0">
                  <a:solidFill>
                    <a:schemeClr val="bg1"/>
                  </a:solidFill>
                  <a:ea typeface="宋体" pitchFamily="2" charset="-122"/>
                </a:rPr>
                <a:t>总</a:t>
              </a:r>
              <a:r>
                <a:rPr lang="zh-CN" altLang="en-US" sz="2400" b="1" dirty="0" smtClean="0">
                  <a:solidFill>
                    <a:schemeClr val="bg1"/>
                  </a:solidFill>
                  <a:ea typeface="宋体" pitchFamily="2" charset="-122"/>
                </a:rPr>
                <a:t>结</a:t>
              </a:r>
              <a:endParaRPr lang="en-US" altLang="zh-CN" sz="2400" b="1" dirty="0">
                <a:solidFill>
                  <a:schemeClr val="bg1"/>
                </a:solidFill>
                <a:ea typeface="宋体" pitchFamily="2"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zh-CN" altLang="zh-CN" dirty="0"/>
              <a:t>【教学互动</a:t>
            </a:r>
            <a:r>
              <a:rPr lang="en-US" altLang="zh-CN" dirty="0"/>
              <a:t>2 -2</a:t>
            </a:r>
            <a:r>
              <a:rPr lang="zh-CN" altLang="zh-CN" dirty="0"/>
              <a:t>】</a:t>
            </a:r>
          </a:p>
          <a:p>
            <a:r>
              <a:rPr lang="zh-CN" altLang="zh-CN" dirty="0"/>
              <a:t>互动问题：</a:t>
            </a:r>
          </a:p>
          <a:p>
            <a:r>
              <a:rPr lang="zh-CN" altLang="zh-CN" dirty="0"/>
              <a:t>浏览比较一些著名电子商务网站</a:t>
            </a:r>
            <a:r>
              <a:rPr lang="en-US" altLang="zh-CN" dirty="0"/>
              <a:t>,</a:t>
            </a:r>
            <a:r>
              <a:rPr lang="zh-CN" altLang="zh-CN" dirty="0"/>
              <a:t>比如当当网和亚马逊、大众点评网和百度糯米网、途牛旅游网和去哪儿网、思念食品和三全食品网站，每个网站是做什么的？网站栏目有哪些？分别提供哪些服务？哪个网站印象深刻？有无改进的方面？为什么？</a:t>
            </a:r>
          </a:p>
          <a:p>
            <a:endParaRPr lang="zh-CN" altLang="en-US" dirty="0"/>
          </a:p>
        </p:txBody>
      </p:sp>
    </p:spTree>
    <p:extLst>
      <p:ext uri="{BB962C8B-B14F-4D97-AF65-F5344CB8AC3E}">
        <p14:creationId xmlns:p14="http://schemas.microsoft.com/office/powerpoint/2010/main" xmlns="" val="382113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zh-CN" sz="2000" dirty="0"/>
              <a:t>2.2 </a:t>
            </a:r>
            <a:r>
              <a:rPr lang="zh-CN" altLang="zh-CN" sz="2000" dirty="0"/>
              <a:t>企业营销型网站的优化</a:t>
            </a:r>
            <a:endParaRPr lang="en-US" altLang="zh-CN" sz="2000" dirty="0" smtClean="0">
              <a:ea typeface="宋体" pitchFamily="2" charset="-122"/>
            </a:endParaRPr>
          </a:p>
        </p:txBody>
      </p:sp>
      <p:grpSp>
        <p:nvGrpSpPr>
          <p:cNvPr id="15364" name="Group 92"/>
          <p:cNvGrpSpPr>
            <a:grpSpLocks/>
          </p:cNvGrpSpPr>
          <p:nvPr/>
        </p:nvGrpSpPr>
        <p:grpSpPr bwMode="auto">
          <a:xfrm>
            <a:off x="1219200" y="1831975"/>
            <a:ext cx="2170113" cy="4035425"/>
            <a:chOff x="720" y="1296"/>
            <a:chExt cx="1367" cy="2542"/>
          </a:xfrm>
        </p:grpSpPr>
        <p:sp>
          <p:nvSpPr>
            <p:cNvPr id="15394"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5"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6"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7"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8"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9"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400" name="Group 99"/>
            <p:cNvGrpSpPr>
              <a:grpSpLocks/>
            </p:cNvGrpSpPr>
            <p:nvPr/>
          </p:nvGrpSpPr>
          <p:grpSpPr bwMode="auto">
            <a:xfrm>
              <a:off x="1189" y="1296"/>
              <a:ext cx="405" cy="405"/>
              <a:chOff x="1289" y="582"/>
              <a:chExt cx="668" cy="668"/>
            </a:xfrm>
          </p:grpSpPr>
          <p:sp>
            <p:nvSpPr>
              <p:cNvPr id="15403"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4"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5"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6"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7"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401"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1</a:t>
              </a:r>
              <a:endParaRPr lang="en-US" altLang="zh-CN">
                <a:ea typeface="宋体" pitchFamily="2" charset="-122"/>
              </a:endParaRPr>
            </a:p>
          </p:txBody>
        </p:sp>
        <p:sp>
          <p:nvSpPr>
            <p:cNvPr id="15402" name="Text Box 106"/>
            <p:cNvSpPr txBox="1">
              <a:spLocks noChangeArrowheads="1"/>
            </p:cNvSpPr>
            <p:nvPr/>
          </p:nvSpPr>
          <p:spPr bwMode="gray">
            <a:xfrm>
              <a:off x="768" y="1776"/>
              <a:ext cx="1296" cy="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dirty="0"/>
                <a:t>网站推广</a:t>
              </a:r>
            </a:p>
            <a:p>
              <a:pPr eaLnBrk="1" hangingPunct="1"/>
              <a:endParaRPr lang="en-US" altLang="zh-CN" dirty="0">
                <a:ea typeface="宋体" pitchFamily="2" charset="-122"/>
              </a:endParaRPr>
            </a:p>
          </p:txBody>
        </p:sp>
      </p:grpSp>
      <p:grpSp>
        <p:nvGrpSpPr>
          <p:cNvPr id="15365" name="Group 107"/>
          <p:cNvGrpSpPr>
            <a:grpSpLocks/>
          </p:cNvGrpSpPr>
          <p:nvPr/>
        </p:nvGrpSpPr>
        <p:grpSpPr bwMode="auto">
          <a:xfrm>
            <a:off x="5940152" y="1831975"/>
            <a:ext cx="2166938" cy="4035425"/>
            <a:chOff x="2208" y="1296"/>
            <a:chExt cx="1365" cy="2542"/>
          </a:xfrm>
        </p:grpSpPr>
        <p:sp>
          <p:nvSpPr>
            <p:cNvPr id="15381"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2"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3"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4"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5"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6"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7"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8"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9"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0"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ea typeface="宋体" pitchFamily="2" charset="-122"/>
              </a:endParaRPr>
            </a:p>
          </p:txBody>
        </p:sp>
        <p:sp>
          <p:nvSpPr>
            <p:cNvPr id="15391" name="Text Box 118"/>
            <p:cNvSpPr txBox="1">
              <a:spLocks noChangeArrowheads="1"/>
            </p:cNvSpPr>
            <p:nvPr/>
          </p:nvSpPr>
          <p:spPr bwMode="gray">
            <a:xfrm>
              <a:off x="2256" y="1776"/>
              <a:ext cx="1296" cy="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dirty="0"/>
                <a:t>网站优化</a:t>
              </a:r>
              <a:endParaRPr lang="en-US" altLang="zh-CN" sz="3200" dirty="0"/>
            </a:p>
            <a:p>
              <a:pPr eaLnBrk="1" hangingPunct="1"/>
              <a:endParaRPr lang="en-US" altLang="zh-CN" dirty="0">
                <a:ea typeface="宋体" pitchFamily="2" charset="-122"/>
              </a:endParaRPr>
            </a:p>
          </p:txBody>
        </p:sp>
        <p:sp>
          <p:nvSpPr>
            <p:cNvPr id="15392"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3"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Tree>
    <p:extLst>
      <p:ext uri="{BB962C8B-B14F-4D97-AF65-F5344CB8AC3E}">
        <p14:creationId xmlns:p14="http://schemas.microsoft.com/office/powerpoint/2010/main" xmlns="" val="14424194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zh-CN" dirty="0"/>
              <a:t>企业营销型网站的</a:t>
            </a:r>
            <a:r>
              <a:rPr lang="zh-CN" altLang="zh-CN" dirty="0" smtClean="0"/>
              <a:t>优化</a:t>
            </a:r>
            <a:endParaRPr lang="zh-CN" altLang="en-US" dirty="0"/>
          </a:p>
        </p:txBody>
      </p:sp>
      <p:sp>
        <p:nvSpPr>
          <p:cNvPr id="3" name="内容占位符 2"/>
          <p:cNvSpPr>
            <a:spLocks noGrp="1"/>
          </p:cNvSpPr>
          <p:nvPr>
            <p:ph idx="1"/>
          </p:nvPr>
        </p:nvSpPr>
        <p:spPr/>
        <p:txBody>
          <a:bodyPr/>
          <a:lstStyle/>
          <a:p>
            <a:r>
              <a:rPr lang="en-US" altLang="zh-CN" dirty="0"/>
              <a:t>2.2.1</a:t>
            </a:r>
            <a:r>
              <a:rPr lang="zh-CN" altLang="zh-CN" dirty="0"/>
              <a:t>网站推广</a:t>
            </a:r>
          </a:p>
          <a:p>
            <a:endParaRPr lang="en-US" altLang="zh-CN" dirty="0" smtClean="0"/>
          </a:p>
          <a:p>
            <a:r>
              <a:rPr lang="zh-CN" altLang="zh-CN" dirty="0" smtClean="0"/>
              <a:t>网站</a:t>
            </a:r>
            <a:r>
              <a:rPr lang="zh-CN" altLang="zh-CN" dirty="0"/>
              <a:t>推广</a:t>
            </a:r>
            <a:r>
              <a:rPr lang="zh-CN" altLang="zh-CN" i="1" u="wavy" dirty="0"/>
              <a:t>是为了把企业的信息推广到目标受众，让更多的网民知道网站的存在，以提高网站的知名度，争夺有限的注意力资源，尽可能提高网站的访问量，吸引并创造商业机会</a:t>
            </a:r>
            <a:r>
              <a:rPr lang="zh-CN" altLang="zh-CN" i="1" u="wavy" dirty="0" smtClean="0"/>
              <a:t>。</a:t>
            </a:r>
            <a:endParaRPr lang="en-US" altLang="zh-CN" i="1" u="wavy" dirty="0" smtClean="0"/>
          </a:p>
          <a:p>
            <a:r>
              <a:rPr lang="zh-CN" altLang="en-US" dirty="0" smtClean="0"/>
              <a:t>包括：</a:t>
            </a:r>
            <a:r>
              <a:rPr lang="zh-CN" altLang="zh-CN" dirty="0" smtClean="0"/>
              <a:t>传统</a:t>
            </a:r>
            <a:r>
              <a:rPr lang="zh-CN" altLang="zh-CN" dirty="0"/>
              <a:t>媒体推广</a:t>
            </a:r>
            <a:r>
              <a:rPr lang="zh-CN" altLang="zh-CN" dirty="0" smtClean="0"/>
              <a:t>方法</a:t>
            </a:r>
            <a:r>
              <a:rPr lang="zh-CN" altLang="en-US" dirty="0" smtClean="0"/>
              <a:t>、</a:t>
            </a:r>
            <a:r>
              <a:rPr lang="zh-CN" altLang="zh-CN" dirty="0" smtClean="0"/>
              <a:t>搜索引擎</a:t>
            </a:r>
            <a:r>
              <a:rPr lang="zh-CN" altLang="zh-CN" dirty="0"/>
              <a:t>推广</a:t>
            </a:r>
            <a:r>
              <a:rPr lang="zh-CN" altLang="zh-CN" dirty="0" smtClean="0"/>
              <a:t>方法</a:t>
            </a:r>
            <a:r>
              <a:rPr lang="zh-CN" altLang="en-US" dirty="0" smtClean="0"/>
              <a:t>、</a:t>
            </a:r>
            <a:endParaRPr lang="en-US" altLang="zh-CN" dirty="0" smtClean="0"/>
          </a:p>
          <a:p>
            <a:pPr marL="0" indent="0">
              <a:buNone/>
            </a:pPr>
            <a:r>
              <a:rPr lang="en-US" altLang="zh-CN" dirty="0"/>
              <a:t> </a:t>
            </a:r>
            <a:r>
              <a:rPr lang="en-US" altLang="zh-CN" dirty="0" smtClean="0"/>
              <a:t>  </a:t>
            </a:r>
            <a:r>
              <a:rPr lang="zh-CN" altLang="zh-CN" dirty="0" smtClean="0"/>
              <a:t>网络</a:t>
            </a:r>
            <a:r>
              <a:rPr lang="zh-CN" altLang="zh-CN" dirty="0"/>
              <a:t>广告和</a:t>
            </a:r>
            <a:r>
              <a:rPr lang="en-US" altLang="zh-CN" dirty="0"/>
              <a:t>E-mail</a:t>
            </a:r>
            <a:r>
              <a:rPr lang="zh-CN" altLang="zh-CN" dirty="0" smtClean="0"/>
              <a:t>营销</a:t>
            </a:r>
            <a:r>
              <a:rPr lang="zh-CN" altLang="en-US" dirty="0" smtClean="0"/>
              <a:t>、</a:t>
            </a:r>
            <a:r>
              <a:rPr lang="zh-CN" altLang="zh-CN" dirty="0"/>
              <a:t>论坛和微博</a:t>
            </a:r>
            <a:r>
              <a:rPr lang="zh-CN" altLang="zh-CN" dirty="0" smtClean="0"/>
              <a:t>营销</a:t>
            </a:r>
            <a:r>
              <a:rPr lang="zh-CN" altLang="en-US" dirty="0" smtClean="0"/>
              <a:t>、</a:t>
            </a:r>
            <a:r>
              <a:rPr lang="zh-CN" altLang="zh-CN" dirty="0" smtClean="0"/>
              <a:t>病</a:t>
            </a:r>
            <a:endParaRPr lang="en-US" altLang="zh-CN" dirty="0" smtClean="0"/>
          </a:p>
          <a:p>
            <a:pPr marL="0" indent="0">
              <a:buNone/>
            </a:pPr>
            <a:r>
              <a:rPr lang="en-US" altLang="zh-CN" dirty="0" smtClean="0"/>
              <a:t>   </a:t>
            </a:r>
            <a:r>
              <a:rPr lang="zh-CN" altLang="zh-CN" dirty="0" smtClean="0"/>
              <a:t>毒性</a:t>
            </a:r>
            <a:r>
              <a:rPr lang="zh-CN" altLang="zh-CN" dirty="0"/>
              <a:t>营销</a:t>
            </a:r>
            <a:r>
              <a:rPr lang="zh-CN" altLang="zh-CN" dirty="0" smtClean="0"/>
              <a:t>方法</a:t>
            </a:r>
            <a:r>
              <a:rPr lang="zh-CN" altLang="en-US" dirty="0" smtClean="0"/>
              <a:t>、</a:t>
            </a:r>
            <a:r>
              <a:rPr lang="zh-CN" altLang="zh-CN" dirty="0"/>
              <a:t>资源合作推广</a:t>
            </a:r>
            <a:r>
              <a:rPr lang="zh-CN" altLang="zh-CN" dirty="0" smtClean="0"/>
              <a:t>方法</a:t>
            </a:r>
            <a:r>
              <a:rPr lang="zh-CN" altLang="en-US" dirty="0" smtClean="0"/>
              <a:t>、</a:t>
            </a:r>
            <a:r>
              <a:rPr lang="zh-CN" altLang="zh-CN" dirty="0"/>
              <a:t>快捷网址</a:t>
            </a:r>
            <a:r>
              <a:rPr lang="zh-CN" altLang="zh-CN" dirty="0" smtClean="0"/>
              <a:t>推</a:t>
            </a:r>
            <a:endParaRPr lang="en-US" altLang="zh-CN" dirty="0" smtClean="0"/>
          </a:p>
          <a:p>
            <a:pPr marL="0" indent="0">
              <a:buNone/>
            </a:pPr>
            <a:r>
              <a:rPr lang="en-US" altLang="zh-CN" dirty="0"/>
              <a:t> </a:t>
            </a:r>
            <a:r>
              <a:rPr lang="en-US" altLang="zh-CN" dirty="0" smtClean="0"/>
              <a:t>  </a:t>
            </a:r>
            <a:r>
              <a:rPr lang="zh-CN" altLang="zh-CN" dirty="0" smtClean="0"/>
              <a:t>广方法</a:t>
            </a:r>
            <a:r>
              <a:rPr lang="zh-CN" altLang="en-US" dirty="0" smtClean="0"/>
              <a:t>、</a:t>
            </a:r>
            <a:r>
              <a:rPr lang="zh-CN" altLang="zh-CN" dirty="0"/>
              <a:t>综合网站推广</a:t>
            </a:r>
            <a:r>
              <a:rPr lang="zh-CN" altLang="zh-CN" dirty="0" smtClean="0"/>
              <a:t>方法</a:t>
            </a:r>
            <a:r>
              <a:rPr lang="zh-CN" altLang="en-US" dirty="0" smtClean="0"/>
              <a:t>等方法。</a:t>
            </a:r>
            <a:endParaRPr lang="zh-CN" altLang="zh-CN" dirty="0"/>
          </a:p>
          <a:p>
            <a:endParaRPr lang="zh-CN" altLang="zh-CN" dirty="0"/>
          </a:p>
          <a:p>
            <a:endParaRPr lang="zh-CN" altLang="zh-CN" dirty="0"/>
          </a:p>
          <a:p>
            <a:endParaRPr lang="zh-CN" altLang="en-US" dirty="0"/>
          </a:p>
        </p:txBody>
      </p:sp>
    </p:spTree>
    <p:extLst>
      <p:ext uri="{BB962C8B-B14F-4D97-AF65-F5344CB8AC3E}">
        <p14:creationId xmlns:p14="http://schemas.microsoft.com/office/powerpoint/2010/main" xmlns="" val="1739848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zh-CN" dirty="0" smtClean="0"/>
              <a:t>企业营销型网站的优化</a:t>
            </a:r>
            <a:endParaRPr lang="zh-CN" altLang="en-US" dirty="0"/>
          </a:p>
        </p:txBody>
      </p:sp>
      <p:sp>
        <p:nvSpPr>
          <p:cNvPr id="3" name="内容占位符 2"/>
          <p:cNvSpPr>
            <a:spLocks noGrp="1"/>
          </p:cNvSpPr>
          <p:nvPr>
            <p:ph idx="1"/>
          </p:nvPr>
        </p:nvSpPr>
        <p:spPr/>
        <p:txBody>
          <a:bodyPr/>
          <a:lstStyle/>
          <a:p>
            <a:r>
              <a:rPr lang="zh-CN" altLang="zh-CN" dirty="0"/>
              <a:t>【同步案例</a:t>
            </a:r>
            <a:r>
              <a:rPr lang="en-US" altLang="zh-CN" dirty="0"/>
              <a:t>2-2</a:t>
            </a:r>
            <a:r>
              <a:rPr lang="zh-CN" altLang="zh-CN" dirty="0"/>
              <a:t>】 </a:t>
            </a:r>
          </a:p>
          <a:p>
            <a:r>
              <a:rPr lang="en-US" altLang="zh-CN" dirty="0" smtClean="0"/>
              <a:t>                    </a:t>
            </a:r>
            <a:r>
              <a:rPr lang="zh-CN" altLang="zh-CN" dirty="0" smtClean="0"/>
              <a:t>悦</a:t>
            </a:r>
            <a:r>
              <a:rPr lang="zh-CN" altLang="zh-CN" dirty="0"/>
              <a:t>禾田商城网站的网络推广</a:t>
            </a:r>
            <a:r>
              <a:rPr lang="zh-CN" altLang="zh-CN" dirty="0" smtClean="0"/>
              <a:t>方法</a:t>
            </a:r>
            <a:endParaRPr lang="en-US" altLang="zh-CN" dirty="0" smtClean="0"/>
          </a:p>
          <a:p>
            <a:endParaRPr lang="en-US" altLang="zh-CN" dirty="0" smtClean="0"/>
          </a:p>
          <a:p>
            <a:endParaRPr lang="en-US" altLang="zh-CN" dirty="0" smtClean="0"/>
          </a:p>
          <a:p>
            <a:pPr marL="0" indent="0">
              <a:buNone/>
            </a:pPr>
            <a:endParaRPr lang="en-US" altLang="zh-CN" dirty="0"/>
          </a:p>
          <a:p>
            <a:endParaRPr lang="en-US" altLang="zh-CN" dirty="0" smtClean="0"/>
          </a:p>
          <a:p>
            <a:endParaRPr lang="en-US" altLang="zh-CN" dirty="0"/>
          </a:p>
          <a:p>
            <a:r>
              <a:rPr lang="zh-CN" altLang="zh-CN" dirty="0" smtClean="0"/>
              <a:t>问题：</a:t>
            </a:r>
            <a:endParaRPr lang="en-US" altLang="zh-CN" dirty="0" smtClean="0"/>
          </a:p>
          <a:p>
            <a:r>
              <a:rPr lang="zh-CN" altLang="zh-CN" dirty="0" smtClean="0"/>
              <a:t>网站</a:t>
            </a:r>
            <a:r>
              <a:rPr lang="zh-CN" altLang="zh-CN" dirty="0"/>
              <a:t>推广如何能够成功？ </a:t>
            </a:r>
          </a:p>
          <a:p>
            <a:endParaRPr lang="zh-CN" altLang="zh-CN" dirty="0"/>
          </a:p>
          <a:p>
            <a:endParaRPr lang="zh-CN" altLang="en-US" dirty="0"/>
          </a:p>
        </p:txBody>
      </p:sp>
      <p:pic>
        <p:nvPicPr>
          <p:cNvPr id="5" name="图片 4" descr="C:\Users\chd\Desktop\1423483316645.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1880" y="2420888"/>
            <a:ext cx="5112568" cy="2592288"/>
          </a:xfrm>
          <a:prstGeom prst="rect">
            <a:avLst/>
          </a:prstGeom>
          <a:noFill/>
          <a:ln>
            <a:noFill/>
          </a:ln>
        </p:spPr>
      </p:pic>
    </p:spTree>
    <p:extLst>
      <p:ext uri="{BB962C8B-B14F-4D97-AF65-F5344CB8AC3E}">
        <p14:creationId xmlns:p14="http://schemas.microsoft.com/office/powerpoint/2010/main" xmlns="" val="4764903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zh-CN" dirty="0" smtClean="0"/>
              <a:t>企业营销型网站的优化</a:t>
            </a:r>
            <a:endParaRPr lang="zh-CN" altLang="en-US" dirty="0"/>
          </a:p>
        </p:txBody>
      </p:sp>
      <p:sp>
        <p:nvSpPr>
          <p:cNvPr id="3" name="内容占位符 2"/>
          <p:cNvSpPr>
            <a:spLocks noGrp="1"/>
          </p:cNvSpPr>
          <p:nvPr>
            <p:ph idx="1"/>
          </p:nvPr>
        </p:nvSpPr>
        <p:spPr/>
        <p:txBody>
          <a:bodyPr/>
          <a:lstStyle/>
          <a:p>
            <a:r>
              <a:rPr lang="en-US" altLang="zh-CN" dirty="0"/>
              <a:t>2.2.2</a:t>
            </a:r>
            <a:r>
              <a:rPr lang="zh-CN" altLang="zh-CN" dirty="0"/>
              <a:t>网站</a:t>
            </a:r>
            <a:r>
              <a:rPr lang="zh-CN" altLang="zh-CN" dirty="0" smtClean="0"/>
              <a:t>优化</a:t>
            </a:r>
            <a:endParaRPr lang="en-US" altLang="zh-CN" dirty="0" smtClean="0"/>
          </a:p>
          <a:p>
            <a:endParaRPr lang="zh-CN" altLang="zh-CN" dirty="0"/>
          </a:p>
          <a:p>
            <a:r>
              <a:rPr lang="zh-CN" altLang="zh-CN" dirty="0"/>
              <a:t>网站优化</a:t>
            </a:r>
            <a:r>
              <a:rPr lang="zh-CN" altLang="zh-CN" i="1" u="wavy" dirty="0"/>
              <a:t>就是通过对网站功能、结构、布局、内容等关键要素的合理设计、使得网站的功能和表现形式达到最优，可以充分表现出网站的网络营销</a:t>
            </a:r>
            <a:r>
              <a:rPr lang="zh-CN" altLang="zh-CN" i="1" u="wavy" dirty="0" smtClean="0"/>
              <a:t>功能</a:t>
            </a:r>
            <a:r>
              <a:rPr lang="zh-CN" altLang="zh-CN" dirty="0" smtClean="0"/>
              <a:t>。</a:t>
            </a:r>
            <a:endParaRPr lang="en-US" altLang="zh-CN" dirty="0" smtClean="0"/>
          </a:p>
          <a:p>
            <a:endParaRPr lang="en-US" altLang="zh-CN" dirty="0"/>
          </a:p>
          <a:p>
            <a:r>
              <a:rPr lang="zh-CN" altLang="zh-CN" dirty="0"/>
              <a:t>【小知识</a:t>
            </a:r>
            <a:r>
              <a:rPr lang="en-US" altLang="zh-CN" dirty="0"/>
              <a:t>2-2</a:t>
            </a:r>
            <a:r>
              <a:rPr lang="zh-CN" altLang="zh-CN" dirty="0"/>
              <a:t>】</a:t>
            </a:r>
          </a:p>
          <a:p>
            <a:r>
              <a:rPr lang="en-US" altLang="zh-CN" dirty="0" smtClean="0"/>
              <a:t>           </a:t>
            </a:r>
            <a:r>
              <a:rPr lang="zh-CN" altLang="zh-CN" dirty="0" smtClean="0"/>
              <a:t>网站</a:t>
            </a:r>
            <a:r>
              <a:rPr lang="zh-CN" altLang="zh-CN" dirty="0"/>
              <a:t>优化与搜索引擎排名</a:t>
            </a:r>
            <a:r>
              <a:rPr lang="en-US" altLang="zh-CN" dirty="0"/>
              <a:t>SEO</a:t>
            </a:r>
            <a:r>
              <a:rPr lang="zh-CN" altLang="zh-CN" dirty="0"/>
              <a:t>的区别</a:t>
            </a:r>
          </a:p>
          <a:p>
            <a:pPr marL="0" indent="0">
              <a:buNone/>
            </a:pPr>
            <a:endParaRPr lang="zh-CN" altLang="en-US" dirty="0"/>
          </a:p>
        </p:txBody>
      </p:sp>
    </p:spTree>
    <p:extLst>
      <p:ext uri="{BB962C8B-B14F-4D97-AF65-F5344CB8AC3E}">
        <p14:creationId xmlns:p14="http://schemas.microsoft.com/office/powerpoint/2010/main" xmlns="" val="10570197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zh-CN" sz="2000" dirty="0"/>
              <a:t>2.3 </a:t>
            </a:r>
            <a:r>
              <a:rPr lang="zh-CN" altLang="zh-CN" sz="2000" dirty="0"/>
              <a:t>企业网站营销效果评价</a:t>
            </a:r>
            <a:endParaRPr lang="en-US" altLang="zh-CN" sz="2000" dirty="0" smtClean="0">
              <a:ea typeface="宋体" pitchFamily="2" charset="-122"/>
            </a:endParaRPr>
          </a:p>
        </p:txBody>
      </p:sp>
      <p:grpSp>
        <p:nvGrpSpPr>
          <p:cNvPr id="15364" name="Group 92"/>
          <p:cNvGrpSpPr>
            <a:grpSpLocks/>
          </p:cNvGrpSpPr>
          <p:nvPr/>
        </p:nvGrpSpPr>
        <p:grpSpPr bwMode="auto">
          <a:xfrm>
            <a:off x="1219200" y="1831975"/>
            <a:ext cx="2170113" cy="4035425"/>
            <a:chOff x="720" y="1296"/>
            <a:chExt cx="1367" cy="2542"/>
          </a:xfrm>
        </p:grpSpPr>
        <p:sp>
          <p:nvSpPr>
            <p:cNvPr id="15394"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5"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6"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7"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8"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9"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400" name="Group 99"/>
            <p:cNvGrpSpPr>
              <a:grpSpLocks/>
            </p:cNvGrpSpPr>
            <p:nvPr/>
          </p:nvGrpSpPr>
          <p:grpSpPr bwMode="auto">
            <a:xfrm>
              <a:off x="1189" y="1296"/>
              <a:ext cx="405" cy="405"/>
              <a:chOff x="1289" y="582"/>
              <a:chExt cx="668" cy="668"/>
            </a:xfrm>
          </p:grpSpPr>
          <p:sp>
            <p:nvSpPr>
              <p:cNvPr id="15403"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4"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5"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6"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7"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401"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1</a:t>
              </a:r>
              <a:endParaRPr lang="en-US" altLang="zh-CN">
                <a:ea typeface="宋体" pitchFamily="2" charset="-122"/>
              </a:endParaRPr>
            </a:p>
          </p:txBody>
        </p:sp>
        <p:sp>
          <p:nvSpPr>
            <p:cNvPr id="15402" name="Text Box 106"/>
            <p:cNvSpPr txBox="1">
              <a:spLocks noChangeArrowheads="1"/>
            </p:cNvSpPr>
            <p:nvPr/>
          </p:nvSpPr>
          <p:spPr bwMode="gray">
            <a:xfrm>
              <a:off x="768" y="1776"/>
              <a:ext cx="1296" cy="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网络营销效果评价方法</a:t>
              </a:r>
              <a:endParaRPr lang="en-US" altLang="zh-CN" sz="3200" b="1" dirty="0">
                <a:ea typeface="宋体" pitchFamily="2" charset="-122"/>
              </a:endParaRPr>
            </a:p>
          </p:txBody>
        </p:sp>
      </p:grpSp>
      <p:grpSp>
        <p:nvGrpSpPr>
          <p:cNvPr id="15365" name="Group 107"/>
          <p:cNvGrpSpPr>
            <a:grpSpLocks/>
          </p:cNvGrpSpPr>
          <p:nvPr/>
        </p:nvGrpSpPr>
        <p:grpSpPr bwMode="auto">
          <a:xfrm>
            <a:off x="3581400" y="1831975"/>
            <a:ext cx="2166938" cy="4035425"/>
            <a:chOff x="2208" y="1296"/>
            <a:chExt cx="1365" cy="2542"/>
          </a:xfrm>
        </p:grpSpPr>
        <p:sp>
          <p:nvSpPr>
            <p:cNvPr id="15381"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2"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3"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4"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5"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6"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7"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8"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9"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0"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ea typeface="宋体" pitchFamily="2" charset="-122"/>
              </a:endParaRPr>
            </a:p>
          </p:txBody>
        </p:sp>
        <p:sp>
          <p:nvSpPr>
            <p:cNvPr id="15391" name="Text Box 118"/>
            <p:cNvSpPr txBox="1">
              <a:spLocks noChangeArrowheads="1"/>
            </p:cNvSpPr>
            <p:nvPr/>
          </p:nvSpPr>
          <p:spPr bwMode="gray">
            <a:xfrm>
              <a:off x="2256" y="1776"/>
              <a:ext cx="1296" cy="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网站营销效果评价体系</a:t>
              </a:r>
              <a:endParaRPr lang="en-US" altLang="zh-CN" sz="3200" b="1" dirty="0"/>
            </a:p>
            <a:p>
              <a:pPr eaLnBrk="1" hangingPunct="1"/>
              <a:endParaRPr lang="en-US" altLang="zh-CN" dirty="0">
                <a:ea typeface="宋体" pitchFamily="2" charset="-122"/>
              </a:endParaRPr>
            </a:p>
          </p:txBody>
        </p:sp>
        <p:sp>
          <p:nvSpPr>
            <p:cNvPr id="15392"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3"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grpSp>
        <p:nvGrpSpPr>
          <p:cNvPr id="15366" name="Group 121"/>
          <p:cNvGrpSpPr>
            <a:grpSpLocks/>
          </p:cNvGrpSpPr>
          <p:nvPr/>
        </p:nvGrpSpPr>
        <p:grpSpPr bwMode="auto">
          <a:xfrm>
            <a:off x="5937250" y="1831975"/>
            <a:ext cx="2170113" cy="4035425"/>
            <a:chOff x="3692" y="1296"/>
            <a:chExt cx="1367" cy="2542"/>
          </a:xfrm>
        </p:grpSpPr>
        <p:sp>
          <p:nvSpPr>
            <p:cNvPr id="15367" name="AutoShape 12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8" name="AutoShape 123"/>
            <p:cNvSpPr>
              <a:spLocks noChangeArrowheads="1"/>
            </p:cNvSpPr>
            <p:nvPr/>
          </p:nvSpPr>
          <p:spPr bwMode="gray">
            <a:xfrm>
              <a:off x="3717" y="1495"/>
              <a:ext cx="1322" cy="1766"/>
            </a:xfrm>
            <a:prstGeom prst="roundRect">
              <a:avLst>
                <a:gd name="adj" fmla="val 16667"/>
              </a:avLst>
            </a:prstGeom>
            <a:solidFill>
              <a:srgbClr val="E9E065"/>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9" name="AutoShape 12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0" name="AutoShape 12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371" name="Group 126"/>
            <p:cNvGrpSpPr>
              <a:grpSpLocks/>
            </p:cNvGrpSpPr>
            <p:nvPr/>
          </p:nvGrpSpPr>
          <p:grpSpPr bwMode="auto">
            <a:xfrm>
              <a:off x="4165" y="1296"/>
              <a:ext cx="405" cy="405"/>
              <a:chOff x="1289" y="582"/>
              <a:chExt cx="668" cy="668"/>
            </a:xfrm>
          </p:grpSpPr>
          <p:sp>
            <p:nvSpPr>
              <p:cNvPr id="15376" name="Oval 127"/>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7" name="Oval 12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8" name="Oval 12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9" name="Oval 13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0" name="Oval 13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372" name="Text Box 132"/>
            <p:cNvSpPr txBox="1">
              <a:spLocks noChangeArrowheads="1"/>
            </p:cNvSpPr>
            <p:nvPr/>
          </p:nvSpPr>
          <p:spPr bwMode="gray">
            <a:xfrm>
              <a:off x="4252"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3</a:t>
              </a:r>
              <a:endParaRPr lang="en-US" altLang="zh-CN">
                <a:ea typeface="宋体" pitchFamily="2" charset="-122"/>
              </a:endParaRPr>
            </a:p>
          </p:txBody>
        </p:sp>
        <p:sp>
          <p:nvSpPr>
            <p:cNvPr id="15373" name="Text Box 133"/>
            <p:cNvSpPr txBox="1">
              <a:spLocks noChangeArrowheads="1"/>
            </p:cNvSpPr>
            <p:nvPr/>
          </p:nvSpPr>
          <p:spPr bwMode="gray">
            <a:xfrm>
              <a:off x="3744" y="1776"/>
              <a:ext cx="1296" cy="5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舆情监控</a:t>
              </a:r>
            </a:p>
            <a:p>
              <a:pPr eaLnBrk="1" hangingPunct="1"/>
              <a:endParaRPr lang="en-US" altLang="zh-CN" dirty="0">
                <a:ea typeface="宋体" pitchFamily="2" charset="-122"/>
              </a:endParaRPr>
            </a:p>
          </p:txBody>
        </p:sp>
        <p:sp>
          <p:nvSpPr>
            <p:cNvPr id="15374" name="AutoShape 134"/>
            <p:cNvSpPr>
              <a:spLocks noChangeArrowheads="1"/>
            </p:cNvSpPr>
            <p:nvPr/>
          </p:nvSpPr>
          <p:spPr bwMode="gray">
            <a:xfrm>
              <a:off x="3692" y="3290"/>
              <a:ext cx="1363" cy="548"/>
            </a:xfrm>
            <a:prstGeom prst="roundRect">
              <a:avLst>
                <a:gd name="adj" fmla="val 40389"/>
              </a:avLst>
            </a:prstGeom>
            <a:gradFill rotWithShape="1">
              <a:gsLst>
                <a:gs pos="0">
                  <a:srgbClr val="6F9DB7"/>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5" name="AutoShape 135"/>
            <p:cNvSpPr>
              <a:spLocks noChangeArrowheads="1"/>
            </p:cNvSpPr>
            <p:nvPr/>
          </p:nvSpPr>
          <p:spPr bwMode="gray">
            <a:xfrm>
              <a:off x="3720" y="3305"/>
              <a:ext cx="1304" cy="487"/>
            </a:xfrm>
            <a:prstGeom prst="roundRect">
              <a:avLst>
                <a:gd name="adj" fmla="val 50000"/>
              </a:avLst>
            </a:prstGeom>
            <a:gradFill rotWithShape="1">
              <a:gsLst>
                <a:gs pos="0">
                  <a:srgbClr val="98BAAF"/>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Tree>
    <p:extLst>
      <p:ext uri="{BB962C8B-B14F-4D97-AF65-F5344CB8AC3E}">
        <p14:creationId xmlns:p14="http://schemas.microsoft.com/office/powerpoint/2010/main" xmlns="" val="3959519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zh-CN" dirty="0"/>
              <a:t>企业网站营销效果</a:t>
            </a:r>
            <a:r>
              <a:rPr lang="zh-CN" altLang="zh-CN" dirty="0" smtClean="0"/>
              <a:t>评价</a:t>
            </a:r>
            <a:endParaRPr lang="zh-CN" altLang="en-US" dirty="0"/>
          </a:p>
        </p:txBody>
      </p:sp>
      <p:sp>
        <p:nvSpPr>
          <p:cNvPr id="3" name="内容占位符 2"/>
          <p:cNvSpPr>
            <a:spLocks noGrp="1"/>
          </p:cNvSpPr>
          <p:nvPr>
            <p:ph idx="1"/>
          </p:nvPr>
        </p:nvSpPr>
        <p:spPr/>
        <p:txBody>
          <a:bodyPr/>
          <a:lstStyle/>
          <a:p>
            <a:r>
              <a:rPr lang="en-US" altLang="zh-CN" dirty="0"/>
              <a:t>2.3.1</a:t>
            </a:r>
            <a:r>
              <a:rPr lang="zh-CN" altLang="zh-CN" dirty="0"/>
              <a:t>网络营销效果评价</a:t>
            </a:r>
            <a:r>
              <a:rPr lang="zh-CN" altLang="zh-CN" dirty="0" smtClean="0"/>
              <a:t>方法</a:t>
            </a:r>
            <a:endParaRPr lang="en-US" altLang="zh-CN" dirty="0" smtClean="0"/>
          </a:p>
          <a:p>
            <a:endParaRPr lang="zh-CN" altLang="zh-CN" dirty="0"/>
          </a:p>
          <a:p>
            <a:r>
              <a:rPr lang="en-US" altLang="zh-CN" dirty="0"/>
              <a:t>1</a:t>
            </a:r>
            <a:r>
              <a:rPr lang="zh-CN" altLang="zh-CN" dirty="0"/>
              <a:t>）通过网站工具评价网站</a:t>
            </a:r>
          </a:p>
          <a:p>
            <a:r>
              <a:rPr lang="zh-CN" altLang="zh-CN" dirty="0"/>
              <a:t>（</a:t>
            </a:r>
            <a:r>
              <a:rPr lang="en-US" altLang="zh-CN" dirty="0"/>
              <a:t>1</a:t>
            </a:r>
            <a:r>
              <a:rPr lang="zh-CN" altLang="zh-CN" dirty="0"/>
              <a:t>）网站</a:t>
            </a:r>
            <a:r>
              <a:rPr lang="en-US" altLang="zh-CN" dirty="0"/>
              <a:t>PR</a:t>
            </a:r>
            <a:r>
              <a:rPr lang="zh-CN" altLang="zh-CN" dirty="0"/>
              <a:t>值</a:t>
            </a:r>
          </a:p>
          <a:p>
            <a:r>
              <a:rPr lang="zh-CN" altLang="zh-CN" dirty="0"/>
              <a:t>（</a:t>
            </a:r>
            <a:r>
              <a:rPr lang="en-US" altLang="zh-CN" dirty="0"/>
              <a:t>2</a:t>
            </a:r>
            <a:r>
              <a:rPr lang="zh-CN" altLang="zh-CN" dirty="0"/>
              <a:t>）网站访问量指标的</a:t>
            </a:r>
            <a:r>
              <a:rPr lang="zh-CN" altLang="zh-CN" dirty="0" smtClean="0"/>
              <a:t>评价</a:t>
            </a:r>
            <a:endParaRPr lang="en-US" altLang="zh-CN" dirty="0" smtClean="0"/>
          </a:p>
          <a:p>
            <a:r>
              <a:rPr lang="zh-CN" altLang="zh-CN" dirty="0"/>
              <a:t>（</a:t>
            </a:r>
            <a:r>
              <a:rPr lang="en-US" altLang="zh-CN" dirty="0"/>
              <a:t>3</a:t>
            </a:r>
            <a:r>
              <a:rPr lang="zh-CN" altLang="zh-CN" dirty="0"/>
              <a:t>）网站排名分析系统</a:t>
            </a:r>
            <a:r>
              <a:rPr lang="en-US" altLang="zh-CN" dirty="0"/>
              <a:t>Alexa</a:t>
            </a:r>
            <a:endParaRPr lang="zh-CN" altLang="zh-CN" dirty="0"/>
          </a:p>
          <a:p>
            <a:r>
              <a:rPr lang="zh-CN" altLang="zh-CN" dirty="0"/>
              <a:t>（</a:t>
            </a:r>
            <a:r>
              <a:rPr lang="en-US" altLang="zh-CN" dirty="0"/>
              <a:t>4</a:t>
            </a:r>
            <a:r>
              <a:rPr lang="zh-CN" altLang="zh-CN" dirty="0"/>
              <a:t>）搜索引擎收录</a:t>
            </a:r>
            <a:endParaRPr lang="zh-CN" altLang="en-US" dirty="0"/>
          </a:p>
        </p:txBody>
      </p:sp>
    </p:spTree>
    <p:extLst>
      <p:ext uri="{BB962C8B-B14F-4D97-AF65-F5344CB8AC3E}">
        <p14:creationId xmlns:p14="http://schemas.microsoft.com/office/powerpoint/2010/main" xmlns="" val="416865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en-US" altLang="zh-CN" dirty="0" smtClean="0"/>
              <a:t>2.3.1</a:t>
            </a:r>
            <a:r>
              <a:rPr lang="zh-CN" altLang="zh-CN" dirty="0" smtClean="0"/>
              <a:t>网络营销效果评价方法</a:t>
            </a:r>
            <a:endParaRPr lang="en-US" altLang="zh-CN" dirty="0" smtClean="0"/>
          </a:p>
          <a:p>
            <a:pPr marL="0" indent="0">
              <a:buNone/>
            </a:pPr>
            <a:endParaRPr lang="en-US" altLang="zh-CN" dirty="0" smtClean="0"/>
          </a:p>
          <a:p>
            <a:r>
              <a:rPr lang="en-US" altLang="zh-CN" dirty="0" smtClean="0"/>
              <a:t>2</a:t>
            </a:r>
            <a:r>
              <a:rPr lang="zh-CN" altLang="zh-CN" dirty="0"/>
              <a:t>）通过指标评价网络营销效果</a:t>
            </a:r>
          </a:p>
          <a:p>
            <a:r>
              <a:rPr lang="zh-CN" altLang="zh-CN" dirty="0"/>
              <a:t>网络营销效果评价指标分为三大类</a:t>
            </a:r>
            <a:r>
              <a:rPr lang="zh-CN" altLang="zh-CN" dirty="0" smtClean="0"/>
              <a:t>，</a:t>
            </a:r>
            <a:endParaRPr lang="en-US" altLang="zh-CN" dirty="0" smtClean="0"/>
          </a:p>
          <a:p>
            <a:pPr marL="0" indent="0">
              <a:buNone/>
            </a:pPr>
            <a:r>
              <a:rPr lang="en-US" altLang="zh-CN" dirty="0" smtClean="0"/>
              <a:t>   </a:t>
            </a:r>
            <a:r>
              <a:rPr lang="zh-CN" altLang="zh-CN" dirty="0" smtClean="0"/>
              <a:t>分别</a:t>
            </a:r>
            <a:r>
              <a:rPr lang="zh-CN" altLang="zh-CN" dirty="0"/>
              <a:t>用以衡量企业网络营销网站建设和产品的品牌形象</a:t>
            </a:r>
            <a:r>
              <a:rPr lang="zh-CN" altLang="zh-CN" dirty="0" smtClean="0"/>
              <a:t>、网络</a:t>
            </a:r>
            <a:r>
              <a:rPr lang="zh-CN" altLang="zh-CN" dirty="0"/>
              <a:t>营销网站的经营效果</a:t>
            </a:r>
            <a:r>
              <a:rPr lang="zh-CN" altLang="zh-CN" dirty="0" smtClean="0"/>
              <a:t>、网站</a:t>
            </a:r>
            <a:r>
              <a:rPr lang="zh-CN" altLang="zh-CN" dirty="0"/>
              <a:t>的技术水平</a:t>
            </a:r>
            <a:r>
              <a:rPr lang="zh-CN" altLang="zh-CN" dirty="0" smtClean="0"/>
              <a:t>。</a:t>
            </a:r>
            <a:endParaRPr lang="en-US" altLang="zh-CN" dirty="0" smtClean="0"/>
          </a:p>
          <a:p>
            <a:endParaRPr lang="en-US" altLang="zh-CN" dirty="0" smtClean="0"/>
          </a:p>
          <a:p>
            <a:pPr marL="0" indent="0">
              <a:buNone/>
            </a:pPr>
            <a:endParaRPr lang="zh-CN" altLang="en-US" dirty="0"/>
          </a:p>
        </p:txBody>
      </p:sp>
    </p:spTree>
    <p:extLst>
      <p:ext uri="{BB962C8B-B14F-4D97-AF65-F5344CB8AC3E}">
        <p14:creationId xmlns:p14="http://schemas.microsoft.com/office/powerpoint/2010/main" xmlns="" val="17413459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zh-CN" altLang="zh-CN" dirty="0" smtClean="0"/>
              <a:t>（</a:t>
            </a:r>
            <a:r>
              <a:rPr lang="en-US" altLang="zh-CN" dirty="0" smtClean="0"/>
              <a:t>1</a:t>
            </a:r>
            <a:r>
              <a:rPr lang="zh-CN" altLang="zh-CN" dirty="0" smtClean="0"/>
              <a:t>）衡量企业网络营销网站建设和产品的品牌形象的指标</a:t>
            </a:r>
          </a:p>
          <a:p>
            <a:r>
              <a:rPr lang="zh-CN" altLang="zh-CN" dirty="0" smtClean="0"/>
              <a:t>网站出现在媒介中的次数和频率</a:t>
            </a:r>
          </a:p>
          <a:p>
            <a:r>
              <a:rPr lang="zh-CN" altLang="zh-CN" dirty="0" smtClean="0"/>
              <a:t>网站的口碑情况</a:t>
            </a:r>
            <a:endParaRPr lang="en-US" altLang="zh-CN" dirty="0" smtClean="0"/>
          </a:p>
          <a:p>
            <a:r>
              <a:rPr lang="zh-CN" altLang="zh-CN" dirty="0" smtClean="0"/>
              <a:t>根据网站访问者的停留时间</a:t>
            </a:r>
            <a:endParaRPr lang="en-US" altLang="zh-CN" dirty="0" smtClean="0"/>
          </a:p>
          <a:p>
            <a:r>
              <a:rPr lang="zh-CN" altLang="zh-CN" dirty="0" smtClean="0"/>
              <a:t>网站</a:t>
            </a:r>
            <a:r>
              <a:rPr lang="zh-CN" altLang="zh-CN" dirty="0"/>
              <a:t>的注册用户</a:t>
            </a:r>
            <a:r>
              <a:rPr lang="zh-CN" altLang="zh-CN" dirty="0" smtClean="0"/>
              <a:t>数量</a:t>
            </a:r>
            <a:endParaRPr lang="en-US" altLang="zh-CN" dirty="0" smtClean="0"/>
          </a:p>
          <a:p>
            <a:r>
              <a:rPr lang="zh-CN" altLang="zh-CN" dirty="0" smtClean="0"/>
              <a:t>网站</a:t>
            </a:r>
            <a:r>
              <a:rPr lang="zh-CN" altLang="zh-CN" dirty="0"/>
              <a:t>的访问</a:t>
            </a:r>
            <a:r>
              <a:rPr lang="zh-CN" altLang="zh-CN" dirty="0" smtClean="0"/>
              <a:t>量</a:t>
            </a:r>
            <a:endParaRPr lang="en-US" altLang="zh-CN" dirty="0" smtClean="0"/>
          </a:p>
          <a:p>
            <a:r>
              <a:rPr lang="zh-CN" altLang="zh-CN" dirty="0" smtClean="0"/>
              <a:t>企业</a:t>
            </a:r>
            <a:r>
              <a:rPr lang="zh-CN" altLang="zh-CN" dirty="0"/>
              <a:t>的产品、服务等被大众接受的程度。</a:t>
            </a:r>
            <a:endParaRPr lang="zh-CN" altLang="en-US" dirty="0"/>
          </a:p>
        </p:txBody>
      </p:sp>
    </p:spTree>
    <p:extLst>
      <p:ext uri="{BB962C8B-B14F-4D97-AF65-F5344CB8AC3E}">
        <p14:creationId xmlns:p14="http://schemas.microsoft.com/office/powerpoint/2010/main" xmlns="" val="2458960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2</a:t>
            </a:r>
            <a:r>
              <a:rPr lang="zh-CN" altLang="zh-CN" dirty="0"/>
              <a:t>）衡量网络营销企业经营效果的指标</a:t>
            </a:r>
          </a:p>
          <a:p>
            <a:r>
              <a:rPr lang="zh-CN" altLang="zh-CN" dirty="0" smtClean="0"/>
              <a:t>确定</a:t>
            </a:r>
            <a:r>
              <a:rPr lang="zh-CN" altLang="zh-CN" dirty="0"/>
              <a:t>保持顾客和重复购买顾客的</a:t>
            </a:r>
            <a:r>
              <a:rPr lang="zh-CN" altLang="zh-CN" dirty="0" smtClean="0"/>
              <a:t>数量</a:t>
            </a:r>
            <a:endParaRPr lang="en-US" altLang="zh-CN" dirty="0" smtClean="0"/>
          </a:p>
          <a:p>
            <a:r>
              <a:rPr lang="zh-CN" altLang="zh-CN" dirty="0" smtClean="0"/>
              <a:t>销售额</a:t>
            </a:r>
            <a:endParaRPr lang="en-US" altLang="zh-CN" dirty="0" smtClean="0"/>
          </a:p>
          <a:p>
            <a:r>
              <a:rPr lang="zh-CN" altLang="zh-CN" dirty="0"/>
              <a:t>衡量各种情况的指标比率</a:t>
            </a:r>
          </a:p>
          <a:p>
            <a:r>
              <a:rPr lang="zh-CN" altLang="zh-CN" dirty="0"/>
              <a:t>市场渗透水平</a:t>
            </a:r>
          </a:p>
          <a:p>
            <a:r>
              <a:rPr lang="zh-CN" altLang="zh-CN" dirty="0" smtClean="0"/>
              <a:t>利润额</a:t>
            </a:r>
            <a:endParaRPr lang="en-US" altLang="zh-CN" dirty="0" smtClean="0"/>
          </a:p>
          <a:p>
            <a:r>
              <a:rPr lang="zh-CN" altLang="zh-CN" dirty="0"/>
              <a:t>争取和维护用户成本</a:t>
            </a:r>
          </a:p>
          <a:p>
            <a:endParaRPr lang="zh-CN" altLang="en-US" dirty="0"/>
          </a:p>
        </p:txBody>
      </p:sp>
    </p:spTree>
    <p:extLst>
      <p:ext uri="{BB962C8B-B14F-4D97-AF65-F5344CB8AC3E}">
        <p14:creationId xmlns:p14="http://schemas.microsoft.com/office/powerpoint/2010/main" xmlns="" val="2302533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zh-CN" altLang="en-US" dirty="0">
                <a:ea typeface="宋体" pitchFamily="2" charset="-122"/>
              </a:rPr>
              <a:t>引</a:t>
            </a:r>
            <a:r>
              <a:rPr lang="zh-CN" altLang="en-US" dirty="0" smtClean="0">
                <a:ea typeface="宋体" pitchFamily="2" charset="-122"/>
              </a:rPr>
              <a:t>例：宝洁公司的网站建设</a:t>
            </a:r>
            <a:endParaRPr lang="en-US" altLang="zh-CN" dirty="0" smtClean="0">
              <a:ea typeface="宋体" pitchFamily="2" charset="-122"/>
            </a:endParaRPr>
          </a:p>
        </p:txBody>
      </p:sp>
      <p:sp>
        <p:nvSpPr>
          <p:cNvPr id="5124" name="Rectangle 3"/>
          <p:cNvSpPr>
            <a:spLocks noGrp="1" noChangeArrowheads="1"/>
          </p:cNvSpPr>
          <p:nvPr>
            <p:ph type="body" idx="1"/>
          </p:nvPr>
        </p:nvSpPr>
        <p:spPr>
          <a:xfrm>
            <a:off x="755650" y="1524000"/>
            <a:ext cx="7629525" cy="4800600"/>
          </a:xfrm>
        </p:spPr>
        <p:txBody>
          <a:bodyPr/>
          <a:lstStyle/>
          <a:p>
            <a:pPr marL="0" indent="0">
              <a:buNone/>
            </a:pPr>
            <a:r>
              <a:rPr lang="en-US" altLang="zh-CN" dirty="0" smtClean="0"/>
              <a:t>      </a:t>
            </a:r>
            <a:r>
              <a:rPr lang="zh-CN" altLang="zh-CN" dirty="0" smtClean="0"/>
              <a:t>宝</a:t>
            </a:r>
            <a:r>
              <a:rPr lang="zh-CN" altLang="zh-CN" dirty="0"/>
              <a:t>洁公司是全球最大的日用消费品生产商</a:t>
            </a:r>
            <a:r>
              <a:rPr lang="zh-CN" altLang="zh-CN" dirty="0" smtClean="0"/>
              <a:t>之一。</a:t>
            </a:r>
            <a:r>
              <a:rPr lang="zh-CN" altLang="zh-CN" dirty="0"/>
              <a:t>宝洁公司开展的是深度、综合性的网络营销，注重打造企业网站集群，并综合多渠道网络推广手段的应用进行网站推广</a:t>
            </a:r>
            <a:r>
              <a:rPr lang="zh-CN" altLang="zh-CN" dirty="0" smtClean="0"/>
              <a:t>。</a:t>
            </a:r>
            <a:endParaRPr lang="en-US" altLang="zh-CN" dirty="0" smtClean="0"/>
          </a:p>
          <a:p>
            <a:pPr marL="0" indent="0">
              <a:buNone/>
            </a:pPr>
            <a:r>
              <a:rPr lang="en-US" altLang="zh-CN" dirty="0"/>
              <a:t> </a:t>
            </a:r>
            <a:r>
              <a:rPr lang="en-US" altLang="zh-CN" dirty="0" smtClean="0"/>
              <a:t>     </a:t>
            </a:r>
            <a:r>
              <a:rPr lang="zh-CN" altLang="zh-CN" dirty="0" smtClean="0"/>
              <a:t>宝</a:t>
            </a:r>
            <a:r>
              <a:rPr lang="zh-CN" altLang="zh-CN" dirty="0"/>
              <a:t>洁中国，是以</a:t>
            </a:r>
            <a:r>
              <a:rPr lang="en-US" altLang="zh-CN" dirty="0"/>
              <a:t>www.pg.com.cn</a:t>
            </a:r>
            <a:r>
              <a:rPr lang="zh-CN" altLang="zh-CN" dirty="0"/>
              <a:t>为公司主站。在主站之外，几乎每个主要产品都有一个独立的分站。这样由各个站点形成一个站点群来详细的表达宝洁公司的产品特点</a:t>
            </a:r>
            <a:r>
              <a:rPr lang="zh-CN" altLang="zh-CN" dirty="0" smtClean="0"/>
              <a:t>。</a:t>
            </a:r>
            <a:endParaRPr lang="en-US" altLang="zh-CN" b="0" dirty="0" smtClean="0">
              <a:ea typeface="宋体"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3</a:t>
            </a:r>
            <a:r>
              <a:rPr lang="zh-CN" altLang="zh-CN" dirty="0"/>
              <a:t>）衡量网站技术水平的评价指标</a:t>
            </a:r>
          </a:p>
          <a:p>
            <a:r>
              <a:rPr lang="zh-CN" altLang="zh-CN" dirty="0"/>
              <a:t>对网站考核的五个</a:t>
            </a:r>
            <a:r>
              <a:rPr lang="zh-CN" altLang="zh-CN" dirty="0" smtClean="0"/>
              <a:t>指标</a:t>
            </a:r>
            <a:endParaRPr lang="en-US" altLang="zh-CN" dirty="0" smtClean="0"/>
          </a:p>
          <a:p>
            <a:endParaRPr lang="zh-CN" altLang="en-US" dirty="0"/>
          </a:p>
        </p:txBody>
      </p:sp>
      <p:sp>
        <p:nvSpPr>
          <p:cNvPr id="4" name="页脚占位符 3"/>
          <p:cNvSpPr>
            <a:spLocks noGrp="1"/>
          </p:cNvSpPr>
          <p:nvPr>
            <p:ph type="ftr" sz="quarter" idx="10"/>
          </p:nvPr>
        </p:nvSpPr>
        <p:spPr/>
        <p:txBody>
          <a:bodyPr/>
          <a:lstStyle/>
          <a:p>
            <a:pPr>
              <a:defRPr/>
            </a:pPr>
            <a:r>
              <a:rPr lang="en-US" altLang="zh-CN" smtClean="0"/>
              <a:t>Company Logo</a:t>
            </a:r>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xmlns="" val="2102053859"/>
              </p:ext>
            </p:extLst>
          </p:nvPr>
        </p:nvGraphicFramePr>
        <p:xfrm>
          <a:off x="539552" y="2636912"/>
          <a:ext cx="8280921" cy="4032446"/>
        </p:xfrm>
        <a:graphic>
          <a:graphicData uri="http://schemas.openxmlformats.org/drawingml/2006/table">
            <a:tbl>
              <a:tblPr firstRow="1" firstCol="1" lastRow="1" lastCol="1" bandRow="1" bandCol="1">
                <a:tableStyleId>{5C22544A-7EE6-4342-B048-85BDC9FD1C3A}</a:tableStyleId>
              </a:tblPr>
              <a:tblGrid>
                <a:gridCol w="672267"/>
                <a:gridCol w="2054150"/>
                <a:gridCol w="5554504"/>
              </a:tblGrid>
              <a:tr h="366586">
                <a:tc>
                  <a:txBody>
                    <a:bodyPr/>
                    <a:lstStyle/>
                    <a:p>
                      <a:pPr algn="ctr">
                        <a:spcAft>
                          <a:spcPts val="0"/>
                        </a:spcAft>
                      </a:pPr>
                      <a:r>
                        <a:rPr lang="zh-CN" sz="1400" kern="100" dirty="0">
                          <a:effectLst/>
                        </a:rPr>
                        <a:t>序号</a:t>
                      </a:r>
                      <a:endParaRPr lang="zh-CN" sz="1400" kern="100" dirty="0">
                        <a:effectLst/>
                        <a:latin typeface="Times New Roman"/>
                        <a:ea typeface="宋体"/>
                      </a:endParaRPr>
                    </a:p>
                  </a:txBody>
                  <a:tcPr marL="68580" marR="68580" marT="0" marB="0"/>
                </a:tc>
                <a:tc>
                  <a:txBody>
                    <a:bodyPr/>
                    <a:lstStyle/>
                    <a:p>
                      <a:pPr algn="ctr">
                        <a:spcAft>
                          <a:spcPts val="0"/>
                        </a:spcAft>
                      </a:pPr>
                      <a:r>
                        <a:rPr lang="zh-CN" sz="1400" kern="100" dirty="0">
                          <a:effectLst/>
                        </a:rPr>
                        <a:t>网站考核指标</a:t>
                      </a:r>
                      <a:endParaRPr lang="zh-CN" sz="1400" kern="100" dirty="0">
                        <a:effectLst/>
                        <a:latin typeface="Times New Roman"/>
                        <a:ea typeface="宋体"/>
                      </a:endParaRPr>
                    </a:p>
                  </a:txBody>
                  <a:tcPr marL="68580" marR="68580" marT="0" marB="0"/>
                </a:tc>
                <a:tc>
                  <a:txBody>
                    <a:bodyPr/>
                    <a:lstStyle/>
                    <a:p>
                      <a:pPr algn="ctr">
                        <a:spcAft>
                          <a:spcPts val="0"/>
                        </a:spcAft>
                      </a:pPr>
                      <a:r>
                        <a:rPr lang="zh-CN" sz="1400" kern="100">
                          <a:effectLst/>
                        </a:rPr>
                        <a:t>指标内容</a:t>
                      </a:r>
                      <a:endParaRPr lang="zh-CN" sz="1400" kern="100">
                        <a:effectLst/>
                        <a:latin typeface="Times New Roman"/>
                        <a:ea typeface="宋体"/>
                      </a:endParaRPr>
                    </a:p>
                  </a:txBody>
                  <a:tcPr marL="68580" marR="68580" marT="0" marB="0"/>
                </a:tc>
              </a:tr>
              <a:tr h="733172">
                <a:tc>
                  <a:txBody>
                    <a:bodyPr/>
                    <a:lstStyle/>
                    <a:p>
                      <a:pPr indent="57150" algn="just">
                        <a:spcAft>
                          <a:spcPts val="0"/>
                        </a:spcAft>
                      </a:pPr>
                      <a:r>
                        <a:rPr lang="en-US" sz="1400" kern="0">
                          <a:effectLst/>
                        </a:rPr>
                        <a:t>1</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网站信息质量高低</a:t>
                      </a:r>
                      <a:endParaRPr lang="zh-CN" sz="1400" kern="100" dirty="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网站提供的信息质量和信息呈现方式，企业业务的介绍情况，是否有关于产品和服务的信息，是否有产品说明或评估工具等</a:t>
                      </a:r>
                      <a:endParaRPr lang="zh-CN" sz="1400" kern="100" dirty="0">
                        <a:effectLst/>
                        <a:latin typeface="Times New Roman"/>
                        <a:ea typeface="宋体"/>
                      </a:endParaRPr>
                    </a:p>
                  </a:txBody>
                  <a:tcPr marL="68580" marR="68580" marT="0" marB="0" anchor="ctr"/>
                </a:tc>
              </a:tr>
              <a:tr h="733172">
                <a:tc>
                  <a:txBody>
                    <a:bodyPr/>
                    <a:lstStyle/>
                    <a:p>
                      <a:pPr indent="57150" algn="just">
                        <a:spcAft>
                          <a:spcPts val="0"/>
                        </a:spcAft>
                      </a:pPr>
                      <a:r>
                        <a:rPr lang="en-US" sz="1400" kern="0">
                          <a:effectLst/>
                        </a:rPr>
                        <a:t>2</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a:effectLst/>
                        </a:rPr>
                        <a:t>网站导航的便利性</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网站的页面结构是否清晰，网站是否有提供搜索引擎服务及搜索引擎的效果，网站是否有针对顾客提问进行解答的部分等</a:t>
                      </a:r>
                      <a:endParaRPr lang="zh-CN" sz="1400" kern="100" dirty="0">
                        <a:effectLst/>
                        <a:latin typeface="Times New Roman"/>
                        <a:ea typeface="宋体"/>
                      </a:endParaRPr>
                    </a:p>
                  </a:txBody>
                  <a:tcPr marL="68580" marR="68580" marT="0" marB="0" anchor="ctr"/>
                </a:tc>
              </a:tr>
              <a:tr h="733172">
                <a:tc>
                  <a:txBody>
                    <a:bodyPr/>
                    <a:lstStyle/>
                    <a:p>
                      <a:pPr indent="57150" algn="just">
                        <a:spcAft>
                          <a:spcPts val="0"/>
                        </a:spcAft>
                      </a:pPr>
                      <a:r>
                        <a:rPr lang="en-US" sz="1400" kern="0">
                          <a:effectLst/>
                        </a:rPr>
                        <a:t>3</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a:effectLst/>
                        </a:rPr>
                        <a:t>网站设计美观性</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网站设计的美观及愉悦程度，文本是否容易阅读，图片是否使用适当，是否采用音频与视频手段等</a:t>
                      </a:r>
                      <a:endParaRPr lang="zh-CN" sz="1400" kern="100" dirty="0">
                        <a:effectLst/>
                        <a:latin typeface="Times New Roman"/>
                        <a:ea typeface="宋体"/>
                      </a:endParaRPr>
                    </a:p>
                  </a:txBody>
                  <a:tcPr marL="68580" marR="68580" marT="0" marB="0" anchor="ctr"/>
                </a:tc>
              </a:tr>
              <a:tr h="733172">
                <a:tc>
                  <a:txBody>
                    <a:bodyPr/>
                    <a:lstStyle/>
                    <a:p>
                      <a:pPr indent="57150" algn="just">
                        <a:spcAft>
                          <a:spcPts val="0"/>
                        </a:spcAft>
                      </a:pPr>
                      <a:r>
                        <a:rPr lang="en-US" sz="1400" kern="0">
                          <a:effectLst/>
                        </a:rPr>
                        <a:t>4</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a:effectLst/>
                        </a:rPr>
                        <a:t>网站的营销功能</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dirty="0">
                          <a:effectLst/>
                        </a:rPr>
                        <a:t>在线订购与支付是否方便，支付之后是否提供对于产品发货的时间及去向信息，并向买家确定到货时间</a:t>
                      </a:r>
                      <a:endParaRPr lang="zh-CN" sz="1400" kern="100" dirty="0">
                        <a:effectLst/>
                        <a:latin typeface="Times New Roman"/>
                        <a:ea typeface="宋体"/>
                      </a:endParaRPr>
                    </a:p>
                  </a:txBody>
                  <a:tcPr marL="68580" marR="68580" marT="0" marB="0" anchor="ctr"/>
                </a:tc>
              </a:tr>
              <a:tr h="733172">
                <a:tc>
                  <a:txBody>
                    <a:bodyPr/>
                    <a:lstStyle/>
                    <a:p>
                      <a:pPr indent="57150" algn="just">
                        <a:spcAft>
                          <a:spcPts val="0"/>
                        </a:spcAft>
                      </a:pPr>
                      <a:r>
                        <a:rPr lang="en-US" sz="1400" kern="0">
                          <a:effectLst/>
                        </a:rPr>
                        <a:t>5</a:t>
                      </a:r>
                      <a:endParaRPr lang="zh-CN" sz="1400" kern="10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网站的功能建设</a:t>
                      </a:r>
                      <a:endParaRPr lang="zh-CN" sz="1400" kern="100" dirty="0">
                        <a:effectLst/>
                        <a:latin typeface="Times New Roman"/>
                        <a:ea typeface="宋体"/>
                      </a:endParaRPr>
                    </a:p>
                  </a:txBody>
                  <a:tcPr marL="68580" marR="68580" marT="0" marB="0" anchor="ctr"/>
                </a:tc>
                <a:tc>
                  <a:txBody>
                    <a:bodyPr/>
                    <a:lstStyle/>
                    <a:p>
                      <a:pPr algn="just">
                        <a:spcAft>
                          <a:spcPts val="0"/>
                        </a:spcAft>
                      </a:pPr>
                      <a:r>
                        <a:rPr lang="zh-CN" sz="1400" kern="100" dirty="0">
                          <a:effectLst/>
                        </a:rPr>
                        <a:t>网站是否建有论坛或社区，是否有计算器或者其他可以增强用户体验的工具，网站是否有通往相关信息的互补性资源的链接等</a:t>
                      </a:r>
                      <a:endParaRPr lang="zh-CN" sz="14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xmlns="" val="3740248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zh-CN" altLang="zh-CN" dirty="0"/>
              <a:t>对网络营销人员工作绩效的评价</a:t>
            </a:r>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xmlns="" val="2880678262"/>
              </p:ext>
            </p:extLst>
          </p:nvPr>
        </p:nvGraphicFramePr>
        <p:xfrm>
          <a:off x="539551" y="2348880"/>
          <a:ext cx="7416825" cy="3960440"/>
        </p:xfrm>
        <a:graphic>
          <a:graphicData uri="http://schemas.openxmlformats.org/drawingml/2006/table">
            <a:tbl>
              <a:tblPr firstRow="1" firstCol="1" lastRow="1" lastCol="1" bandRow="1" bandCol="1">
                <a:tableStyleId>{5C22544A-7EE6-4342-B048-85BDC9FD1C3A}</a:tableStyleId>
              </a:tblPr>
              <a:tblGrid>
                <a:gridCol w="602118"/>
                <a:gridCol w="2676078"/>
                <a:gridCol w="4138629"/>
              </a:tblGrid>
              <a:tr h="565778">
                <a:tc>
                  <a:txBody>
                    <a:bodyPr/>
                    <a:lstStyle/>
                    <a:p>
                      <a:pPr algn="ctr">
                        <a:spcAft>
                          <a:spcPts val="0"/>
                        </a:spcAft>
                      </a:pPr>
                      <a:r>
                        <a:rPr lang="zh-CN" sz="1800" kern="100" dirty="0">
                          <a:effectLst/>
                        </a:rPr>
                        <a:t>序号</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dirty="0">
                          <a:effectLst/>
                        </a:rPr>
                        <a:t>营销人员工作</a:t>
                      </a:r>
                      <a:r>
                        <a:rPr lang="zh-CN" sz="1800" kern="100" dirty="0" smtClean="0">
                          <a:effectLst/>
                        </a:rPr>
                        <a:t>绩效</a:t>
                      </a:r>
                      <a:endParaRPr lang="en-US" altLang="zh-CN" sz="1800" kern="100" dirty="0" smtClean="0">
                        <a:effectLst/>
                      </a:endParaRPr>
                    </a:p>
                    <a:p>
                      <a:pPr algn="ctr">
                        <a:spcAft>
                          <a:spcPts val="0"/>
                        </a:spcAft>
                      </a:pPr>
                      <a:r>
                        <a:rPr lang="zh-CN" sz="1800" kern="100" dirty="0" smtClean="0">
                          <a:effectLst/>
                        </a:rPr>
                        <a:t>评价</a:t>
                      </a:r>
                      <a:r>
                        <a:rPr lang="zh-CN" sz="1800" kern="100" dirty="0">
                          <a:effectLst/>
                        </a:rPr>
                        <a:t>方向</a:t>
                      </a:r>
                      <a:endParaRPr lang="zh-CN" sz="1800" kern="100" dirty="0">
                        <a:effectLst/>
                        <a:latin typeface="Times New Roman"/>
                        <a:ea typeface="宋体"/>
                      </a:endParaRPr>
                    </a:p>
                  </a:txBody>
                  <a:tcPr marL="68580" marR="68580" marT="0" marB="0"/>
                </a:tc>
                <a:tc>
                  <a:txBody>
                    <a:bodyPr/>
                    <a:lstStyle/>
                    <a:p>
                      <a:pPr algn="ctr">
                        <a:spcAft>
                          <a:spcPts val="0"/>
                        </a:spcAft>
                      </a:pPr>
                      <a:r>
                        <a:rPr lang="zh-CN" sz="1800" kern="100">
                          <a:effectLst/>
                        </a:rPr>
                        <a:t>评价指标</a:t>
                      </a:r>
                      <a:endParaRPr lang="zh-CN" sz="1800" kern="100">
                        <a:effectLst/>
                        <a:latin typeface="Times New Roman"/>
                        <a:ea typeface="宋体"/>
                      </a:endParaRPr>
                    </a:p>
                  </a:txBody>
                  <a:tcPr marL="68580" marR="68580" marT="0" marB="0"/>
                </a:tc>
              </a:tr>
              <a:tr h="1131554">
                <a:tc>
                  <a:txBody>
                    <a:bodyPr/>
                    <a:lstStyle/>
                    <a:p>
                      <a:pPr indent="57150" algn="just">
                        <a:spcAft>
                          <a:spcPts val="0"/>
                        </a:spcAft>
                      </a:pPr>
                      <a:r>
                        <a:rPr lang="en-US" sz="1800" kern="0">
                          <a:effectLst/>
                        </a:rPr>
                        <a:t>1</a:t>
                      </a:r>
                      <a:endParaRPr lang="zh-CN" sz="1800" kern="100">
                        <a:effectLst/>
                        <a:latin typeface="Times New Roman"/>
                        <a:ea typeface="宋体"/>
                      </a:endParaRPr>
                    </a:p>
                  </a:txBody>
                  <a:tcPr marL="68580" marR="68580" marT="0" marB="0" anchor="ctr"/>
                </a:tc>
                <a:tc>
                  <a:txBody>
                    <a:bodyPr/>
                    <a:lstStyle/>
                    <a:p>
                      <a:pPr algn="just">
                        <a:spcAft>
                          <a:spcPts val="0"/>
                        </a:spcAft>
                      </a:pPr>
                      <a:r>
                        <a:rPr lang="zh-CN" sz="1800" kern="100" dirty="0">
                          <a:effectLst/>
                        </a:rPr>
                        <a:t>网站设计方面</a:t>
                      </a:r>
                      <a:endParaRPr lang="zh-CN" sz="1800" kern="100" dirty="0">
                        <a:effectLst/>
                        <a:latin typeface="Times New Roman"/>
                        <a:ea typeface="宋体"/>
                      </a:endParaRPr>
                    </a:p>
                  </a:txBody>
                  <a:tcPr marL="68580" marR="68580" marT="0" marB="0" anchor="ctr"/>
                </a:tc>
                <a:tc>
                  <a:txBody>
                    <a:bodyPr/>
                    <a:lstStyle/>
                    <a:p>
                      <a:pPr algn="just">
                        <a:spcAft>
                          <a:spcPts val="0"/>
                        </a:spcAft>
                      </a:pPr>
                      <a:r>
                        <a:rPr lang="zh-CN" sz="1800" kern="100" dirty="0">
                          <a:effectLst/>
                        </a:rPr>
                        <a:t>主页下载时间；有无无效链接和拼写错误；不同浏览器的适应性；对搜索引擎的友好程度；网络安全性</a:t>
                      </a:r>
                      <a:endParaRPr lang="zh-CN" sz="1800" kern="100" dirty="0">
                        <a:effectLst/>
                        <a:latin typeface="Times New Roman"/>
                        <a:ea typeface="宋体"/>
                      </a:endParaRPr>
                    </a:p>
                  </a:txBody>
                  <a:tcPr marL="68580" marR="68580" marT="0" marB="0" anchor="ctr"/>
                </a:tc>
              </a:tr>
              <a:tr h="1131554">
                <a:tc>
                  <a:txBody>
                    <a:bodyPr/>
                    <a:lstStyle/>
                    <a:p>
                      <a:pPr indent="57150" algn="just">
                        <a:spcAft>
                          <a:spcPts val="0"/>
                        </a:spcAft>
                      </a:pPr>
                      <a:r>
                        <a:rPr lang="en-US" sz="1800" kern="0">
                          <a:effectLst/>
                        </a:rPr>
                        <a:t>2</a:t>
                      </a:r>
                      <a:endParaRPr lang="zh-CN" sz="1800" kern="100">
                        <a:effectLst/>
                        <a:latin typeface="Times New Roman"/>
                        <a:ea typeface="宋体"/>
                      </a:endParaRPr>
                    </a:p>
                  </a:txBody>
                  <a:tcPr marL="68580" marR="68580" marT="0" marB="0" anchor="ctr"/>
                </a:tc>
                <a:tc>
                  <a:txBody>
                    <a:bodyPr/>
                    <a:lstStyle/>
                    <a:p>
                      <a:pPr algn="just">
                        <a:spcAft>
                          <a:spcPts val="0"/>
                        </a:spcAft>
                      </a:pPr>
                      <a:r>
                        <a:rPr lang="zh-CN" sz="1800" kern="100">
                          <a:effectLst/>
                        </a:rPr>
                        <a:t>网站推广方面</a:t>
                      </a:r>
                      <a:endParaRPr lang="zh-CN" sz="1800" kern="100">
                        <a:effectLst/>
                        <a:latin typeface="Times New Roman"/>
                        <a:ea typeface="宋体"/>
                      </a:endParaRPr>
                    </a:p>
                  </a:txBody>
                  <a:tcPr marL="68580" marR="68580" marT="0" marB="0" anchor="ctr"/>
                </a:tc>
                <a:tc>
                  <a:txBody>
                    <a:bodyPr/>
                    <a:lstStyle/>
                    <a:p>
                      <a:pPr algn="just">
                        <a:spcAft>
                          <a:spcPts val="0"/>
                        </a:spcAft>
                      </a:pPr>
                      <a:r>
                        <a:rPr lang="zh-CN" sz="1800" kern="100" dirty="0">
                          <a:effectLst/>
                        </a:rPr>
                        <a:t>使用搜索引擎的数量和排名；在其他网站链接的数量；注册用户数量</a:t>
                      </a:r>
                      <a:endParaRPr lang="zh-CN" sz="1800" kern="100" dirty="0">
                        <a:effectLst/>
                        <a:latin typeface="Times New Roman"/>
                        <a:ea typeface="宋体"/>
                      </a:endParaRPr>
                    </a:p>
                  </a:txBody>
                  <a:tcPr marL="68580" marR="68580" marT="0" marB="0" anchor="ctr"/>
                </a:tc>
              </a:tr>
              <a:tr h="1131554">
                <a:tc>
                  <a:txBody>
                    <a:bodyPr/>
                    <a:lstStyle/>
                    <a:p>
                      <a:pPr indent="57150" algn="just">
                        <a:spcAft>
                          <a:spcPts val="0"/>
                        </a:spcAft>
                      </a:pPr>
                      <a:r>
                        <a:rPr lang="en-US" sz="1800" kern="0">
                          <a:effectLst/>
                        </a:rPr>
                        <a:t>3</a:t>
                      </a:r>
                      <a:endParaRPr lang="zh-CN" sz="1800" kern="100">
                        <a:effectLst/>
                        <a:latin typeface="Times New Roman"/>
                        <a:ea typeface="宋体"/>
                      </a:endParaRPr>
                    </a:p>
                  </a:txBody>
                  <a:tcPr marL="68580" marR="68580" marT="0" marB="0" anchor="ctr"/>
                </a:tc>
                <a:tc>
                  <a:txBody>
                    <a:bodyPr/>
                    <a:lstStyle/>
                    <a:p>
                      <a:pPr algn="just">
                        <a:spcAft>
                          <a:spcPts val="0"/>
                        </a:spcAft>
                      </a:pPr>
                      <a:r>
                        <a:rPr lang="zh-CN" sz="1800" kern="100">
                          <a:effectLst/>
                        </a:rPr>
                        <a:t>网站流量方面</a:t>
                      </a:r>
                      <a:endParaRPr lang="zh-CN" sz="1800" kern="100">
                        <a:effectLst/>
                        <a:latin typeface="Times New Roman"/>
                        <a:ea typeface="宋体"/>
                      </a:endParaRPr>
                    </a:p>
                  </a:txBody>
                  <a:tcPr marL="68580" marR="68580" marT="0" marB="0" anchor="ctr"/>
                </a:tc>
                <a:tc>
                  <a:txBody>
                    <a:bodyPr/>
                    <a:lstStyle/>
                    <a:p>
                      <a:pPr algn="just">
                        <a:spcAft>
                          <a:spcPts val="0"/>
                        </a:spcAft>
                      </a:pPr>
                      <a:r>
                        <a:rPr lang="zh-CN" sz="1800" kern="100" dirty="0">
                          <a:effectLst/>
                        </a:rPr>
                        <a:t>访问者数量；网页总浏览数和平均浏览数；用户在网站的停留总时间和平均停留时间</a:t>
                      </a:r>
                      <a:endParaRPr lang="zh-CN" sz="18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xmlns="" val="2144638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en-US" altLang="zh-CN" dirty="0"/>
              <a:t>2.3.2 </a:t>
            </a:r>
            <a:r>
              <a:rPr lang="zh-CN" altLang="zh-CN" dirty="0"/>
              <a:t>网站营销效果评价</a:t>
            </a:r>
            <a:r>
              <a:rPr lang="zh-CN" altLang="zh-CN" dirty="0" smtClean="0"/>
              <a:t>体系</a:t>
            </a:r>
            <a:endParaRPr lang="en-US" altLang="zh-CN" dirty="0" smtClean="0"/>
          </a:p>
          <a:p>
            <a:pPr marL="0" indent="0">
              <a:buNone/>
            </a:pPr>
            <a:r>
              <a:rPr lang="zh-CN" altLang="zh-CN" dirty="0"/>
              <a:t>对企业网站营销效果的评价体系主要包括下列三个方面的内容：对网站建设专业性的评价，对网站推广的评价，网站访问量指标的评价</a:t>
            </a:r>
            <a:r>
              <a:rPr lang="zh-CN" altLang="zh-CN" dirty="0" smtClean="0"/>
              <a:t>。</a:t>
            </a:r>
            <a:endParaRPr lang="en-US" altLang="zh-CN" dirty="0" smtClean="0"/>
          </a:p>
          <a:p>
            <a:pPr marL="0" indent="0">
              <a:buNone/>
            </a:pPr>
            <a:endParaRPr lang="zh-CN" altLang="zh-CN" dirty="0"/>
          </a:p>
          <a:p>
            <a:r>
              <a:rPr lang="en-US" altLang="zh-CN" dirty="0"/>
              <a:t>1</a:t>
            </a:r>
            <a:r>
              <a:rPr lang="zh-CN" altLang="zh-CN" dirty="0"/>
              <a:t>）对网站建设专业性的评价 </a:t>
            </a:r>
          </a:p>
          <a:p>
            <a:r>
              <a:rPr lang="zh-CN" altLang="zh-CN" dirty="0"/>
              <a:t>对企业网站的评价包括四个方面的内容，网站的内容和功能的完整性、网站服务的有效性、网站具有可信性、网站优化设计合理等。由于对企业网站专业性难以通过量化来评价，因此，只能在一定程度上加以定性评估。</a:t>
            </a:r>
          </a:p>
          <a:p>
            <a:pPr marL="0" indent="0">
              <a:buNone/>
            </a:pPr>
            <a:endParaRPr lang="zh-CN" altLang="en-US" dirty="0"/>
          </a:p>
        </p:txBody>
      </p:sp>
    </p:spTree>
    <p:extLst>
      <p:ext uri="{BB962C8B-B14F-4D97-AF65-F5344CB8AC3E}">
        <p14:creationId xmlns:p14="http://schemas.microsoft.com/office/powerpoint/2010/main" xmlns="" val="4738707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en-US" altLang="zh-CN" dirty="0" smtClean="0"/>
              <a:t>2.3.2 </a:t>
            </a:r>
            <a:r>
              <a:rPr lang="zh-CN" altLang="zh-CN" dirty="0" smtClean="0"/>
              <a:t>网站营销效果评价体系</a:t>
            </a:r>
            <a:endParaRPr lang="en-US" altLang="zh-CN" dirty="0" smtClean="0"/>
          </a:p>
          <a:p>
            <a:endParaRPr lang="en-US" altLang="zh-CN" dirty="0" smtClean="0"/>
          </a:p>
          <a:p>
            <a:r>
              <a:rPr lang="en-US" altLang="zh-CN" dirty="0" smtClean="0"/>
              <a:t>2</a:t>
            </a:r>
            <a:r>
              <a:rPr lang="en-US" altLang="zh-CN" dirty="0"/>
              <a:t>)</a:t>
            </a:r>
            <a:r>
              <a:rPr lang="zh-CN" altLang="zh-CN" dirty="0"/>
              <a:t>关于网站推广的</a:t>
            </a:r>
            <a:r>
              <a:rPr lang="zh-CN" altLang="zh-CN" dirty="0" smtClean="0"/>
              <a:t>评价</a:t>
            </a:r>
            <a:endParaRPr lang="en-US" altLang="zh-CN" dirty="0" smtClean="0"/>
          </a:p>
          <a:p>
            <a:r>
              <a:rPr lang="zh-CN" altLang="zh-CN" dirty="0"/>
              <a:t>（</a:t>
            </a:r>
            <a:r>
              <a:rPr lang="en-US" altLang="zh-CN" dirty="0"/>
              <a:t>1</a:t>
            </a:r>
            <a:r>
              <a:rPr lang="zh-CN" altLang="zh-CN" dirty="0"/>
              <a:t>）搜索引擎的收录和排名状况</a:t>
            </a:r>
          </a:p>
          <a:p>
            <a:r>
              <a:rPr lang="zh-CN" altLang="zh-CN" dirty="0"/>
              <a:t>（</a:t>
            </a:r>
            <a:r>
              <a:rPr lang="en-US" altLang="zh-CN" dirty="0"/>
              <a:t>2</a:t>
            </a:r>
            <a:r>
              <a:rPr lang="zh-CN" altLang="zh-CN" dirty="0"/>
              <a:t>）获得其他网站链接的数量</a:t>
            </a:r>
          </a:p>
          <a:p>
            <a:r>
              <a:rPr lang="zh-CN" altLang="zh-CN" dirty="0"/>
              <a:t>（</a:t>
            </a:r>
            <a:r>
              <a:rPr lang="en-US" altLang="zh-CN" dirty="0"/>
              <a:t>3</a:t>
            </a:r>
            <a:r>
              <a:rPr lang="zh-CN" altLang="zh-CN" dirty="0"/>
              <a:t>）注册用户量</a:t>
            </a:r>
          </a:p>
          <a:p>
            <a:r>
              <a:rPr lang="en-US" altLang="zh-CN" dirty="0"/>
              <a:t>3</a:t>
            </a:r>
            <a:r>
              <a:rPr lang="zh-CN" altLang="zh-CN" dirty="0"/>
              <a:t>）网站排名及访问量的统计分析</a:t>
            </a:r>
          </a:p>
          <a:p>
            <a:r>
              <a:rPr lang="zh-CN" altLang="zh-CN" dirty="0"/>
              <a:t>网站访问量指标可以根据网站流量统计报告获得。目前，比较常用的几种参考数据有网站</a:t>
            </a:r>
            <a:r>
              <a:rPr lang="en-US" altLang="zh-CN" dirty="0"/>
              <a:t>PR</a:t>
            </a:r>
            <a:r>
              <a:rPr lang="zh-CN" altLang="zh-CN" dirty="0"/>
              <a:t>值、独立访问者数量、页面浏览数、网站排名等。</a:t>
            </a:r>
          </a:p>
          <a:p>
            <a:endParaRPr lang="zh-CN" altLang="en-US" dirty="0"/>
          </a:p>
        </p:txBody>
      </p:sp>
    </p:spTree>
    <p:extLst>
      <p:ext uri="{BB962C8B-B14F-4D97-AF65-F5344CB8AC3E}">
        <p14:creationId xmlns:p14="http://schemas.microsoft.com/office/powerpoint/2010/main" xmlns="" val="3749373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zh-CN" dirty="0" smtClean="0"/>
              <a:t>企业网站营销效果评价</a:t>
            </a:r>
            <a:endParaRPr lang="zh-CN" altLang="en-US" dirty="0"/>
          </a:p>
        </p:txBody>
      </p:sp>
      <p:sp>
        <p:nvSpPr>
          <p:cNvPr id="3" name="内容占位符 2"/>
          <p:cNvSpPr>
            <a:spLocks noGrp="1"/>
          </p:cNvSpPr>
          <p:nvPr>
            <p:ph idx="1"/>
          </p:nvPr>
        </p:nvSpPr>
        <p:spPr/>
        <p:txBody>
          <a:bodyPr/>
          <a:lstStyle/>
          <a:p>
            <a:r>
              <a:rPr lang="en-US" altLang="zh-CN" dirty="0"/>
              <a:t>2.3.3</a:t>
            </a:r>
            <a:r>
              <a:rPr lang="zh-CN" altLang="zh-CN" dirty="0"/>
              <a:t>舆情监控</a:t>
            </a:r>
          </a:p>
          <a:p>
            <a:r>
              <a:rPr lang="zh-CN" altLang="zh-CN" i="1" u="wavy" dirty="0"/>
              <a:t>网络舆情是由于各种事件的刺激而产生的通过互联网传播的人们对于该事件的所有认知、态度、情感和行为倾向的集合</a:t>
            </a:r>
            <a:r>
              <a:rPr lang="zh-CN" altLang="zh-CN" dirty="0" smtClean="0"/>
              <a:t>。</a:t>
            </a:r>
            <a:endParaRPr lang="en-US" altLang="zh-CN" dirty="0" smtClean="0"/>
          </a:p>
          <a:p>
            <a:r>
              <a:rPr lang="en-US" altLang="zh-CN" dirty="0"/>
              <a:t>1)</a:t>
            </a:r>
            <a:r>
              <a:rPr lang="zh-CN" altLang="zh-CN" dirty="0"/>
              <a:t>网络舆情的特点</a:t>
            </a:r>
          </a:p>
          <a:p>
            <a:r>
              <a:rPr lang="zh-CN" altLang="zh-CN" dirty="0"/>
              <a:t>直接</a:t>
            </a:r>
            <a:r>
              <a:rPr lang="zh-CN" altLang="zh-CN" dirty="0" smtClean="0"/>
              <a:t>性</a:t>
            </a:r>
            <a:r>
              <a:rPr lang="zh-CN" altLang="en-US" dirty="0"/>
              <a:t>、</a:t>
            </a:r>
            <a:r>
              <a:rPr lang="zh-CN" altLang="zh-CN" dirty="0" smtClean="0"/>
              <a:t>突发性</a:t>
            </a:r>
            <a:r>
              <a:rPr lang="zh-CN" altLang="en-US" dirty="0"/>
              <a:t>、</a:t>
            </a:r>
            <a:r>
              <a:rPr lang="zh-CN" altLang="zh-CN" dirty="0" smtClean="0"/>
              <a:t>偏差性</a:t>
            </a:r>
            <a:endParaRPr lang="zh-CN" altLang="en-US" dirty="0"/>
          </a:p>
        </p:txBody>
      </p:sp>
    </p:spTree>
    <p:extLst>
      <p:ext uri="{BB962C8B-B14F-4D97-AF65-F5344CB8AC3E}">
        <p14:creationId xmlns:p14="http://schemas.microsoft.com/office/powerpoint/2010/main" xmlns="" val="27246675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a:t>
            </a:r>
            <a:r>
              <a:rPr lang="zh-CN" altLang="zh-CN" dirty="0"/>
              <a:t>舆情监控的流程</a:t>
            </a:r>
          </a:p>
          <a:p>
            <a:r>
              <a:rPr lang="zh-CN" altLang="zh-CN" i="1" u="wavy" dirty="0"/>
              <a:t>网络舆情监控系统是指通过对网络各类信息汇集、分类、整合、筛选等技术处理，再形成对网络热点、动态、网民意见等实时统计报表的软件工具。</a:t>
            </a:r>
            <a:endParaRPr lang="zh-CN" altLang="zh-CN" dirty="0"/>
          </a:p>
          <a:p>
            <a:r>
              <a:rPr lang="zh-CN" altLang="zh-CN" dirty="0"/>
              <a:t>舆情监控的流程</a:t>
            </a:r>
          </a:p>
          <a:p>
            <a:r>
              <a:rPr lang="zh-CN" altLang="zh-CN" dirty="0"/>
              <a:t>具体到不同的企业的网络舆情监测的流程可能不一样，但是大致都是如下三个部分。</a:t>
            </a:r>
          </a:p>
          <a:p>
            <a:r>
              <a:rPr lang="zh-CN" altLang="zh-CN" dirty="0"/>
              <a:t>制定危机预警</a:t>
            </a:r>
            <a:r>
              <a:rPr lang="zh-CN" altLang="zh-CN" dirty="0" smtClean="0"/>
              <a:t>方案</a:t>
            </a:r>
            <a:r>
              <a:rPr lang="zh-CN" altLang="en-US" dirty="0" smtClean="0"/>
              <a:t>、</a:t>
            </a:r>
            <a:r>
              <a:rPr lang="zh-CN" altLang="zh-CN" dirty="0"/>
              <a:t>密切关注事态</a:t>
            </a:r>
            <a:r>
              <a:rPr lang="zh-CN" altLang="zh-CN" dirty="0" smtClean="0"/>
              <a:t>发展</a:t>
            </a:r>
            <a:r>
              <a:rPr lang="zh-CN" altLang="en-US" dirty="0" smtClean="0"/>
              <a:t>、</a:t>
            </a:r>
            <a:r>
              <a:rPr lang="zh-CN" altLang="zh-CN" dirty="0"/>
              <a:t>及时传递和沟通信息</a:t>
            </a:r>
            <a:endParaRPr lang="zh-CN" altLang="en-US" dirty="0"/>
          </a:p>
        </p:txBody>
      </p:sp>
    </p:spTree>
    <p:extLst>
      <p:ext uri="{BB962C8B-B14F-4D97-AF65-F5344CB8AC3E}">
        <p14:creationId xmlns:p14="http://schemas.microsoft.com/office/powerpoint/2010/main" xmlns="" val="39489878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latin typeface="黑体" pitchFamily="2" charset="-122"/>
                <a:ea typeface="黑体" pitchFamily="2" charset="-122"/>
              </a:rPr>
              <a:t>本任务</a:t>
            </a:r>
            <a:r>
              <a:rPr lang="zh-CN" altLang="en-US" dirty="0" smtClean="0">
                <a:latin typeface="黑体" pitchFamily="2" charset="-122"/>
                <a:ea typeface="黑体" pitchFamily="2" charset="-122"/>
              </a:rPr>
              <a:t>小结</a:t>
            </a:r>
            <a:endParaRPr lang="zh-CN" altLang="en-US" dirty="0">
              <a:latin typeface="黑体" pitchFamily="2" charset="-122"/>
              <a:ea typeface="黑体" pitchFamily="2" charset="-122"/>
            </a:endParaRPr>
          </a:p>
        </p:txBody>
      </p:sp>
      <p:sp>
        <p:nvSpPr>
          <p:cNvPr id="3" name="内容占位符 2"/>
          <p:cNvSpPr>
            <a:spLocks noGrp="1"/>
          </p:cNvSpPr>
          <p:nvPr>
            <p:ph idx="1"/>
          </p:nvPr>
        </p:nvSpPr>
        <p:spPr/>
        <p:txBody>
          <a:bodyPr/>
          <a:lstStyle/>
          <a:p>
            <a:r>
              <a:rPr lang="zh-CN" altLang="zh-CN" dirty="0"/>
              <a:t>网站是进行网络营销的基础，是网络营销理论实施的平台</a:t>
            </a:r>
            <a:r>
              <a:rPr lang="zh-CN" altLang="zh-CN" dirty="0" smtClean="0"/>
              <a:t>。</a:t>
            </a:r>
            <a:endParaRPr lang="en-US" altLang="zh-CN" dirty="0" smtClean="0"/>
          </a:p>
          <a:p>
            <a:r>
              <a:rPr lang="zh-CN" altLang="zh-CN" dirty="0" smtClean="0"/>
              <a:t>网络</a:t>
            </a:r>
            <a:r>
              <a:rPr lang="zh-CN" altLang="zh-CN" dirty="0"/>
              <a:t>营销时</a:t>
            </a:r>
            <a:r>
              <a:rPr lang="zh-CN" altLang="zh-CN" dirty="0" smtClean="0"/>
              <a:t>，</a:t>
            </a:r>
            <a:r>
              <a:rPr lang="zh-CN" altLang="en-US" dirty="0" smtClean="0"/>
              <a:t>应</a:t>
            </a:r>
            <a:r>
              <a:rPr lang="zh-CN" altLang="zh-CN" dirty="0" smtClean="0"/>
              <a:t>合理</a:t>
            </a:r>
            <a:r>
              <a:rPr lang="zh-CN" altLang="zh-CN" dirty="0"/>
              <a:t>地进行网站设置，包括对网站栏目结构和页面布局等的设置；合理选择企业网站的信息内容；设置网站的服务功能等。</a:t>
            </a:r>
          </a:p>
          <a:p>
            <a:r>
              <a:rPr lang="zh-CN" altLang="zh-CN" dirty="0"/>
              <a:t>网站建设完成后，需要策划企业网站推广运营；学会进行网站优化；分析网站排名及访问量指标。从实用的角度出发，对企业网站营销效果进行评价，包括对网站建设专业性的评价；对网站推广的评价和对网站访问量指标的评价</a:t>
            </a:r>
            <a:r>
              <a:rPr lang="zh-CN" altLang="zh-CN" dirty="0" smtClean="0"/>
              <a:t>。</a:t>
            </a:r>
            <a:endParaRPr lang="zh-CN" altLang="zh-CN" dirty="0"/>
          </a:p>
          <a:p>
            <a:pPr marL="0" indent="0">
              <a:buNone/>
            </a:pPr>
            <a:endParaRPr lang="zh-CN" altLang="en-US" dirty="0"/>
          </a:p>
        </p:txBody>
      </p:sp>
    </p:spTree>
    <p:extLst>
      <p:ext uri="{BB962C8B-B14F-4D97-AF65-F5344CB8AC3E}">
        <p14:creationId xmlns:p14="http://schemas.microsoft.com/office/powerpoint/2010/main" xmlns="" val="22355142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
        <p:nvSpPr>
          <p:cNvPr id="22531" name="Rectangle 3"/>
          <p:cNvSpPr>
            <a:spLocks noGrp="1" noChangeArrowheads="1"/>
          </p:cNvSpPr>
          <p:nvPr>
            <p:ph type="subTitle" idx="1"/>
          </p:nvPr>
        </p:nvSpPr>
        <p:spPr bwMode="gray">
          <a:xfrm>
            <a:off x="2514600" y="5334000"/>
            <a:ext cx="4071938" cy="381000"/>
          </a:xfrm>
          <a:noFill/>
        </p:spPr>
        <p:txBody>
          <a:bodyPr/>
          <a:lstStyle/>
          <a:p>
            <a:pPr eaLnBrk="1" hangingPunct="1"/>
            <a:r>
              <a:rPr lang="zh-CN" altLang="en-US" sz="3200" b="0" dirty="0">
                <a:ea typeface="宋体" pitchFamily="2" charset="-122"/>
              </a:rPr>
              <a:t>网络营销实务</a:t>
            </a:r>
            <a:endParaRPr lang="en-US" altLang="zh-CN" sz="3200" b="0" dirty="0" smtClean="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ea typeface="宋体" pitchFamily="2" charset="-122"/>
              </a:rPr>
              <a:t>引例：宝洁公司的网站建设</a:t>
            </a:r>
            <a:endParaRPr lang="zh-CN" altLang="en-US" dirty="0"/>
          </a:p>
        </p:txBody>
      </p:sp>
      <p:pic>
        <p:nvPicPr>
          <p:cNvPr id="5" name="内容占位符 4" descr="C:\Users\chd\Desktop\1.jpg"/>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9293" y="1295400"/>
            <a:ext cx="7069213" cy="5029200"/>
          </a:xfrm>
          <a:prstGeom prst="rect">
            <a:avLst/>
          </a:prstGeom>
          <a:noFill/>
          <a:ln>
            <a:noFill/>
          </a:ln>
        </p:spPr>
      </p:pic>
    </p:spTree>
    <p:extLst>
      <p:ext uri="{BB962C8B-B14F-4D97-AF65-F5344CB8AC3E}">
        <p14:creationId xmlns:p14="http://schemas.microsoft.com/office/powerpoint/2010/main" xmlns="" val="1274328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ea typeface="宋体" pitchFamily="2" charset="-122"/>
              </a:rPr>
              <a:t>引例：宝洁公司的网站建设</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t>      </a:t>
            </a:r>
          </a:p>
          <a:p>
            <a:pPr marL="0" indent="0">
              <a:buNone/>
            </a:pPr>
            <a:endParaRPr lang="en-US" altLang="zh-CN" dirty="0"/>
          </a:p>
          <a:p>
            <a:pPr marL="0" indent="0">
              <a:buNone/>
            </a:pPr>
            <a:r>
              <a:rPr lang="en-US" altLang="zh-CN" dirty="0" smtClean="0"/>
              <a:t>     </a:t>
            </a:r>
            <a:r>
              <a:rPr lang="zh-CN" altLang="zh-CN" dirty="0" smtClean="0"/>
              <a:t>宝洁公司的网站建设体现了网站优化的思想，充分考虑了搜索引擎的友好性问题和对浏览者使用网站的友好性体验。在网站推广方面更综合了搜索引擎优化、竞价排名、论坛推广等各种网络推广手段，致力于打造一个真正意义上的网络营销导向型网站。</a:t>
            </a:r>
          </a:p>
          <a:p>
            <a:pPr marL="0" indent="0">
              <a:buNone/>
            </a:pPr>
            <a:endParaRPr lang="en-US" altLang="zh-CN" b="0" dirty="0" smtClean="0">
              <a:ea typeface="宋体" pitchFamily="2" charset="-122"/>
            </a:endParaRPr>
          </a:p>
          <a:p>
            <a:endParaRPr lang="zh-CN" altLang="en-US" dirty="0"/>
          </a:p>
        </p:txBody>
      </p:sp>
    </p:spTree>
    <p:extLst>
      <p:ext uri="{BB962C8B-B14F-4D97-AF65-F5344CB8AC3E}">
        <p14:creationId xmlns:p14="http://schemas.microsoft.com/office/powerpoint/2010/main" xmlns="" val="692371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zh-CN" sz="2000" dirty="0"/>
              <a:t>2.1 </a:t>
            </a:r>
            <a:r>
              <a:rPr lang="zh-CN" altLang="zh-CN" sz="2000" dirty="0"/>
              <a:t>企业网络营销网站的建设</a:t>
            </a:r>
            <a:endParaRPr lang="en-US" altLang="zh-CN" sz="2000" dirty="0" smtClean="0">
              <a:ea typeface="宋体" pitchFamily="2" charset="-122"/>
            </a:endParaRPr>
          </a:p>
        </p:txBody>
      </p:sp>
      <p:grpSp>
        <p:nvGrpSpPr>
          <p:cNvPr id="15364" name="Group 92"/>
          <p:cNvGrpSpPr>
            <a:grpSpLocks/>
          </p:cNvGrpSpPr>
          <p:nvPr/>
        </p:nvGrpSpPr>
        <p:grpSpPr bwMode="auto">
          <a:xfrm>
            <a:off x="1219200" y="1831975"/>
            <a:ext cx="2170113" cy="4035425"/>
            <a:chOff x="720" y="1296"/>
            <a:chExt cx="1367" cy="2542"/>
          </a:xfrm>
        </p:grpSpPr>
        <p:sp>
          <p:nvSpPr>
            <p:cNvPr id="15394"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5"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6"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7"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8"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9"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400" name="Group 99"/>
            <p:cNvGrpSpPr>
              <a:grpSpLocks/>
            </p:cNvGrpSpPr>
            <p:nvPr/>
          </p:nvGrpSpPr>
          <p:grpSpPr bwMode="auto">
            <a:xfrm>
              <a:off x="1189" y="1296"/>
              <a:ext cx="405" cy="405"/>
              <a:chOff x="1289" y="582"/>
              <a:chExt cx="668" cy="668"/>
            </a:xfrm>
          </p:grpSpPr>
          <p:sp>
            <p:nvSpPr>
              <p:cNvPr id="15403"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4"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5"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6"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7"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401"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1</a:t>
              </a:r>
              <a:endParaRPr lang="en-US" altLang="zh-CN">
                <a:ea typeface="宋体" pitchFamily="2" charset="-122"/>
              </a:endParaRPr>
            </a:p>
          </p:txBody>
        </p:sp>
        <p:sp>
          <p:nvSpPr>
            <p:cNvPr id="15402" name="Text Box 106"/>
            <p:cNvSpPr txBox="1">
              <a:spLocks noChangeArrowheads="1"/>
            </p:cNvSpPr>
            <p:nvPr/>
          </p:nvSpPr>
          <p:spPr bwMode="gray">
            <a:xfrm>
              <a:off x="768" y="1776"/>
              <a:ext cx="1296" cy="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企业网站的种类与功能</a:t>
              </a:r>
              <a:endParaRPr lang="en-US" altLang="zh-CN" sz="3200" b="1" dirty="0">
                <a:ea typeface="宋体" pitchFamily="2" charset="-122"/>
              </a:endParaRPr>
            </a:p>
          </p:txBody>
        </p:sp>
      </p:grpSp>
      <p:grpSp>
        <p:nvGrpSpPr>
          <p:cNvPr id="15365" name="Group 107"/>
          <p:cNvGrpSpPr>
            <a:grpSpLocks/>
          </p:cNvGrpSpPr>
          <p:nvPr/>
        </p:nvGrpSpPr>
        <p:grpSpPr bwMode="auto">
          <a:xfrm>
            <a:off x="3581400" y="1831975"/>
            <a:ext cx="2166938" cy="4035425"/>
            <a:chOff x="2208" y="1296"/>
            <a:chExt cx="1365" cy="2542"/>
          </a:xfrm>
        </p:grpSpPr>
        <p:sp>
          <p:nvSpPr>
            <p:cNvPr id="15381"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2"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3"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4"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5"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6"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7"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8"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9"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0"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ea typeface="宋体" pitchFamily="2" charset="-122"/>
              </a:endParaRPr>
            </a:p>
          </p:txBody>
        </p:sp>
        <p:sp>
          <p:nvSpPr>
            <p:cNvPr id="15391" name="Text Box 118"/>
            <p:cNvSpPr txBox="1">
              <a:spLocks noChangeArrowheads="1"/>
            </p:cNvSpPr>
            <p:nvPr/>
          </p:nvSpPr>
          <p:spPr bwMode="gray">
            <a:xfrm>
              <a:off x="2256" y="1776"/>
              <a:ext cx="1296" cy="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企业网站建设的策划方案</a:t>
              </a:r>
              <a:endParaRPr lang="en-US" altLang="zh-CN" sz="3200" b="1" dirty="0"/>
            </a:p>
            <a:p>
              <a:pPr eaLnBrk="1" hangingPunct="1"/>
              <a:endParaRPr lang="en-US" altLang="zh-CN" dirty="0">
                <a:ea typeface="宋体" pitchFamily="2" charset="-122"/>
              </a:endParaRPr>
            </a:p>
          </p:txBody>
        </p:sp>
        <p:sp>
          <p:nvSpPr>
            <p:cNvPr id="15392"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3"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grpSp>
        <p:nvGrpSpPr>
          <p:cNvPr id="15366" name="Group 121"/>
          <p:cNvGrpSpPr>
            <a:grpSpLocks/>
          </p:cNvGrpSpPr>
          <p:nvPr/>
        </p:nvGrpSpPr>
        <p:grpSpPr bwMode="auto">
          <a:xfrm>
            <a:off x="5937250" y="1831975"/>
            <a:ext cx="2170113" cy="4035425"/>
            <a:chOff x="3692" y="1296"/>
            <a:chExt cx="1367" cy="2542"/>
          </a:xfrm>
        </p:grpSpPr>
        <p:sp>
          <p:nvSpPr>
            <p:cNvPr id="15367" name="AutoShape 12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8" name="AutoShape 123"/>
            <p:cNvSpPr>
              <a:spLocks noChangeArrowheads="1"/>
            </p:cNvSpPr>
            <p:nvPr/>
          </p:nvSpPr>
          <p:spPr bwMode="gray">
            <a:xfrm>
              <a:off x="3717" y="1495"/>
              <a:ext cx="1322" cy="1766"/>
            </a:xfrm>
            <a:prstGeom prst="roundRect">
              <a:avLst>
                <a:gd name="adj" fmla="val 16667"/>
              </a:avLst>
            </a:prstGeom>
            <a:solidFill>
              <a:srgbClr val="E9E065"/>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9" name="AutoShape 12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0" name="AutoShape 12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371" name="Group 126"/>
            <p:cNvGrpSpPr>
              <a:grpSpLocks/>
            </p:cNvGrpSpPr>
            <p:nvPr/>
          </p:nvGrpSpPr>
          <p:grpSpPr bwMode="auto">
            <a:xfrm>
              <a:off x="4165" y="1296"/>
              <a:ext cx="405" cy="405"/>
              <a:chOff x="1289" y="582"/>
              <a:chExt cx="668" cy="668"/>
            </a:xfrm>
          </p:grpSpPr>
          <p:sp>
            <p:nvSpPr>
              <p:cNvPr id="15376" name="Oval 127"/>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7" name="Oval 12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8" name="Oval 12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9" name="Oval 13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0" name="Oval 13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372" name="Text Box 132"/>
            <p:cNvSpPr txBox="1">
              <a:spLocks noChangeArrowheads="1"/>
            </p:cNvSpPr>
            <p:nvPr/>
          </p:nvSpPr>
          <p:spPr bwMode="gray">
            <a:xfrm>
              <a:off x="4252"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3</a:t>
              </a:r>
              <a:endParaRPr lang="en-US" altLang="zh-CN">
                <a:ea typeface="宋体" pitchFamily="2" charset="-122"/>
              </a:endParaRPr>
            </a:p>
          </p:txBody>
        </p:sp>
        <p:sp>
          <p:nvSpPr>
            <p:cNvPr id="15373" name="Text Box 133"/>
            <p:cNvSpPr txBox="1">
              <a:spLocks noChangeArrowheads="1"/>
            </p:cNvSpPr>
            <p:nvPr/>
          </p:nvSpPr>
          <p:spPr bwMode="gray">
            <a:xfrm>
              <a:off x="3744" y="1776"/>
              <a:ext cx="1296" cy="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zh-CN" sz="3200" b="1" dirty="0"/>
                <a:t>企业营销型网站的建设</a:t>
              </a:r>
              <a:endParaRPr lang="en-US" altLang="zh-CN" sz="3200" b="1" dirty="0">
                <a:ea typeface="宋体" pitchFamily="2" charset="-122"/>
              </a:endParaRPr>
            </a:p>
          </p:txBody>
        </p:sp>
        <p:sp>
          <p:nvSpPr>
            <p:cNvPr id="15374" name="AutoShape 134"/>
            <p:cNvSpPr>
              <a:spLocks noChangeArrowheads="1"/>
            </p:cNvSpPr>
            <p:nvPr/>
          </p:nvSpPr>
          <p:spPr bwMode="gray">
            <a:xfrm>
              <a:off x="3692" y="3290"/>
              <a:ext cx="1363" cy="548"/>
            </a:xfrm>
            <a:prstGeom prst="roundRect">
              <a:avLst>
                <a:gd name="adj" fmla="val 40389"/>
              </a:avLst>
            </a:prstGeom>
            <a:gradFill rotWithShape="1">
              <a:gsLst>
                <a:gs pos="0">
                  <a:srgbClr val="6F9DB7"/>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5" name="AutoShape 135"/>
            <p:cNvSpPr>
              <a:spLocks noChangeArrowheads="1"/>
            </p:cNvSpPr>
            <p:nvPr/>
          </p:nvSpPr>
          <p:spPr bwMode="gray">
            <a:xfrm>
              <a:off x="3720" y="3305"/>
              <a:ext cx="1304" cy="487"/>
            </a:xfrm>
            <a:prstGeom prst="roundRect">
              <a:avLst>
                <a:gd name="adj" fmla="val 50000"/>
              </a:avLst>
            </a:prstGeom>
            <a:gradFill rotWithShape="1">
              <a:gsLst>
                <a:gs pos="0">
                  <a:srgbClr val="98BAAF"/>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Tree>
    <p:extLst>
      <p:ext uri="{BB962C8B-B14F-4D97-AF65-F5344CB8AC3E}">
        <p14:creationId xmlns:p14="http://schemas.microsoft.com/office/powerpoint/2010/main" xmlns="" val="1379985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a:t>
            </a:r>
            <a:r>
              <a:rPr lang="zh-CN" altLang="zh-CN" dirty="0"/>
              <a:t>企业网络营销网站的</a:t>
            </a:r>
            <a:r>
              <a:rPr lang="zh-CN" altLang="zh-CN" dirty="0" smtClean="0"/>
              <a:t>建设</a:t>
            </a:r>
            <a:endParaRPr lang="zh-CN" altLang="en-US" dirty="0"/>
          </a:p>
        </p:txBody>
      </p:sp>
      <p:sp>
        <p:nvSpPr>
          <p:cNvPr id="3" name="内容占位符 2"/>
          <p:cNvSpPr>
            <a:spLocks noGrp="1"/>
          </p:cNvSpPr>
          <p:nvPr>
            <p:ph idx="1"/>
          </p:nvPr>
        </p:nvSpPr>
        <p:spPr/>
        <p:txBody>
          <a:bodyPr/>
          <a:lstStyle/>
          <a:p>
            <a:r>
              <a:rPr lang="zh-CN" altLang="zh-CN" dirty="0"/>
              <a:t>企业营销型网站</a:t>
            </a:r>
            <a:r>
              <a:rPr lang="zh-CN" altLang="en-US" dirty="0" smtClean="0"/>
              <a:t>定义</a:t>
            </a:r>
            <a:endParaRPr lang="en-US" altLang="zh-CN" dirty="0" smtClean="0"/>
          </a:p>
          <a:p>
            <a:endParaRPr lang="en-US" altLang="zh-CN" i="1" u="wavy" dirty="0" smtClean="0"/>
          </a:p>
          <a:p>
            <a:pPr marL="0" indent="0">
              <a:buNone/>
            </a:pPr>
            <a:r>
              <a:rPr lang="zh-CN" altLang="zh-CN" i="1" u="wavy" dirty="0" smtClean="0"/>
              <a:t>是</a:t>
            </a:r>
            <a:r>
              <a:rPr lang="zh-CN" altLang="zh-CN" i="1" u="wavy" dirty="0"/>
              <a:t>指以现代网络营销理念为核心，基于企业营销目标进行站点规划，具有良好搜索引擎表现和</a:t>
            </a:r>
            <a:r>
              <a:rPr lang="en-US" altLang="zh-CN" i="1" dirty="0" err="1">
                <a:hlinkClick r:id="rId2"/>
              </a:rPr>
              <a:t>用户体验</a:t>
            </a:r>
            <a:r>
              <a:rPr lang="zh-CN" altLang="zh-CN" i="1" u="wavy" dirty="0"/>
              <a:t>、完备的效果评估体系，能够有效利用多种手段获得商业机会，提高产品销售业绩和品牌知名度的</a:t>
            </a:r>
            <a:r>
              <a:rPr lang="en-US" altLang="zh-CN" i="1" u="wavy" dirty="0" err="1">
                <a:hlinkClick r:id="rId3"/>
              </a:rPr>
              <a:t>企业网站</a:t>
            </a:r>
            <a:r>
              <a:rPr lang="zh-CN" altLang="zh-CN" i="1" u="wavy" dirty="0"/>
              <a:t>。</a:t>
            </a:r>
            <a:endParaRPr lang="zh-CN" altLang="en-US" dirty="0"/>
          </a:p>
        </p:txBody>
      </p:sp>
    </p:spTree>
    <p:extLst>
      <p:ext uri="{BB962C8B-B14F-4D97-AF65-F5344CB8AC3E}">
        <p14:creationId xmlns:p14="http://schemas.microsoft.com/office/powerpoint/2010/main" xmlns="" val="50802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p:txBody>
          <a:bodyPr/>
          <a:lstStyle/>
          <a:p>
            <a:r>
              <a:rPr lang="en-US" altLang="zh-CN" dirty="0"/>
              <a:t>2.1.1 </a:t>
            </a:r>
            <a:r>
              <a:rPr lang="zh-CN" altLang="zh-CN" dirty="0"/>
              <a:t>企业网站的种类与</a:t>
            </a:r>
            <a:r>
              <a:rPr lang="zh-CN" altLang="zh-CN" dirty="0" smtClean="0"/>
              <a:t>功能</a:t>
            </a:r>
            <a:endParaRPr lang="en-US" altLang="zh-CN" dirty="0" smtClean="0"/>
          </a:p>
          <a:p>
            <a:endParaRPr lang="en-US" altLang="zh-CN" dirty="0"/>
          </a:p>
          <a:p>
            <a:endParaRPr lang="zh-CN" altLang="en-US" dirty="0"/>
          </a:p>
        </p:txBody>
      </p:sp>
      <p:grpSp>
        <p:nvGrpSpPr>
          <p:cNvPr id="5" name="Group 3"/>
          <p:cNvGrpSpPr>
            <a:grpSpLocks/>
          </p:cNvGrpSpPr>
          <p:nvPr/>
        </p:nvGrpSpPr>
        <p:grpSpPr bwMode="auto">
          <a:xfrm>
            <a:off x="762000" y="2057400"/>
            <a:ext cx="6781800" cy="3886200"/>
            <a:chOff x="480" y="1296"/>
            <a:chExt cx="4272" cy="2448"/>
          </a:xfrm>
        </p:grpSpPr>
        <p:sp>
          <p:nvSpPr>
            <p:cNvPr id="6"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headEnd/>
              <a:tailEnd/>
            </a:ln>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7" name="Oval 5"/>
            <p:cNvSpPr>
              <a:spLocks noChangeArrowheads="1"/>
            </p:cNvSpPr>
            <p:nvPr/>
          </p:nvSpPr>
          <p:spPr bwMode="gray">
            <a:xfrm>
              <a:off x="2407" y="1296"/>
              <a:ext cx="720" cy="694"/>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a:ea typeface="宋体" pitchFamily="2" charset="-122"/>
              </a:endParaRPr>
            </a:p>
          </p:txBody>
        </p:sp>
        <p:sp>
          <p:nvSpPr>
            <p:cNvPr id="8" name="Oval 6"/>
            <p:cNvSpPr>
              <a:spLocks noChangeArrowheads="1"/>
            </p:cNvSpPr>
            <p:nvPr/>
          </p:nvSpPr>
          <p:spPr bwMode="gray">
            <a:xfrm>
              <a:off x="999" y="2126"/>
              <a:ext cx="719" cy="694"/>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a:ea typeface="宋体" pitchFamily="2" charset="-122"/>
              </a:endParaRPr>
            </a:p>
          </p:txBody>
        </p:sp>
        <p:sp>
          <p:nvSpPr>
            <p:cNvPr id="9" name="Oval 7"/>
            <p:cNvSpPr>
              <a:spLocks noChangeArrowheads="1"/>
            </p:cNvSpPr>
            <p:nvPr/>
          </p:nvSpPr>
          <p:spPr bwMode="gray">
            <a:xfrm>
              <a:off x="1493" y="3050"/>
              <a:ext cx="719" cy="694"/>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a:ea typeface="宋体" pitchFamily="2" charset="-122"/>
              </a:endParaRPr>
            </a:p>
          </p:txBody>
        </p:sp>
        <p:sp>
          <p:nvSpPr>
            <p:cNvPr id="10" name="Oval 8"/>
            <p:cNvSpPr>
              <a:spLocks noChangeArrowheads="1"/>
            </p:cNvSpPr>
            <p:nvPr/>
          </p:nvSpPr>
          <p:spPr bwMode="gray">
            <a:xfrm>
              <a:off x="3048" y="2707"/>
              <a:ext cx="719" cy="694"/>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a:ea typeface="宋体" pitchFamily="2" charset="-122"/>
              </a:endParaRPr>
            </a:p>
          </p:txBody>
        </p:sp>
        <p:sp>
          <p:nvSpPr>
            <p:cNvPr id="11" name="Oval 9"/>
            <p:cNvSpPr>
              <a:spLocks noChangeArrowheads="1"/>
            </p:cNvSpPr>
            <p:nvPr/>
          </p:nvSpPr>
          <p:spPr bwMode="gray">
            <a:xfrm>
              <a:off x="4072" y="1420"/>
              <a:ext cx="680" cy="695"/>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endParaRPr lang="zh-CN" altLang="zh-CN">
                <a:ea typeface="宋体" pitchFamily="2" charset="-122"/>
              </a:endParaRPr>
            </a:p>
          </p:txBody>
        </p:sp>
        <p:sp>
          <p:nvSpPr>
            <p:cNvPr id="12" name="Text Box 10"/>
            <p:cNvSpPr txBox="1">
              <a:spLocks noChangeArrowheads="1"/>
            </p:cNvSpPr>
            <p:nvPr/>
          </p:nvSpPr>
          <p:spPr bwMode="white">
            <a:xfrm>
              <a:off x="1081" y="2264"/>
              <a:ext cx="556"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b="1" dirty="0" smtClean="0">
                  <a:solidFill>
                    <a:schemeClr val="bg1"/>
                  </a:solidFill>
                  <a:latin typeface="Verdana" pitchFamily="34" charset="0"/>
                  <a:ea typeface="宋体" pitchFamily="2" charset="-122"/>
                </a:rPr>
                <a:t>综合</a:t>
              </a:r>
              <a:endParaRPr lang="en-US" altLang="zh-CN" b="1" dirty="0" smtClean="0">
                <a:solidFill>
                  <a:schemeClr val="bg1"/>
                </a:solidFill>
                <a:latin typeface="Verdana" pitchFamily="34" charset="0"/>
                <a:ea typeface="宋体" pitchFamily="2" charset="-122"/>
              </a:endParaRPr>
            </a:p>
            <a:p>
              <a:r>
                <a:rPr lang="zh-CN" altLang="en-US" b="1" dirty="0" smtClean="0">
                  <a:solidFill>
                    <a:schemeClr val="bg1"/>
                  </a:solidFill>
                  <a:latin typeface="Verdana" pitchFamily="34" charset="0"/>
                  <a:ea typeface="宋体" pitchFamily="2" charset="-122"/>
                </a:rPr>
                <a:t>门户型</a:t>
              </a:r>
              <a:endParaRPr lang="en-US" altLang="zh-CN" b="1" dirty="0">
                <a:solidFill>
                  <a:schemeClr val="bg1"/>
                </a:solidFill>
                <a:latin typeface="Verdana" pitchFamily="34" charset="0"/>
                <a:ea typeface="宋体" pitchFamily="2" charset="-122"/>
              </a:endParaRPr>
            </a:p>
          </p:txBody>
        </p:sp>
        <p:sp>
          <p:nvSpPr>
            <p:cNvPr id="13" name="Text Box 11"/>
            <p:cNvSpPr txBox="1">
              <a:spLocks noChangeArrowheads="1"/>
            </p:cNvSpPr>
            <p:nvPr/>
          </p:nvSpPr>
          <p:spPr bwMode="white">
            <a:xfrm>
              <a:off x="2542" y="1397"/>
              <a:ext cx="556"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b="1" dirty="0" smtClean="0">
                  <a:solidFill>
                    <a:schemeClr val="bg1"/>
                  </a:solidFill>
                  <a:latin typeface="Verdana" pitchFamily="34" charset="0"/>
                  <a:ea typeface="宋体" pitchFamily="2" charset="-122"/>
                </a:rPr>
                <a:t>信息</a:t>
              </a:r>
              <a:endParaRPr lang="en-US" altLang="zh-CN" b="1" dirty="0" smtClean="0">
                <a:solidFill>
                  <a:schemeClr val="bg1"/>
                </a:solidFill>
                <a:latin typeface="Verdana" pitchFamily="34" charset="0"/>
                <a:ea typeface="宋体" pitchFamily="2" charset="-122"/>
              </a:endParaRPr>
            </a:p>
            <a:p>
              <a:r>
                <a:rPr lang="zh-CN" altLang="en-US" b="1" dirty="0" smtClean="0">
                  <a:solidFill>
                    <a:schemeClr val="bg1"/>
                  </a:solidFill>
                  <a:latin typeface="Verdana" pitchFamily="34" charset="0"/>
                  <a:ea typeface="宋体" pitchFamily="2" charset="-122"/>
                </a:rPr>
                <a:t>发布型</a:t>
              </a:r>
              <a:endParaRPr lang="en-US" altLang="zh-CN" b="1" dirty="0">
                <a:solidFill>
                  <a:schemeClr val="bg1"/>
                </a:solidFill>
                <a:latin typeface="Verdana" pitchFamily="34" charset="0"/>
                <a:ea typeface="宋体" pitchFamily="2" charset="-122"/>
              </a:endParaRPr>
            </a:p>
          </p:txBody>
        </p:sp>
        <p:sp>
          <p:nvSpPr>
            <p:cNvPr id="14" name="Text Box 12"/>
            <p:cNvSpPr txBox="1">
              <a:spLocks noChangeArrowheads="1"/>
            </p:cNvSpPr>
            <p:nvPr/>
          </p:nvSpPr>
          <p:spPr bwMode="white">
            <a:xfrm>
              <a:off x="4134" y="1545"/>
              <a:ext cx="556"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b="1" dirty="0" smtClean="0">
                  <a:solidFill>
                    <a:schemeClr val="bg1"/>
                  </a:solidFill>
                  <a:latin typeface="Verdana" pitchFamily="34" charset="0"/>
                  <a:ea typeface="宋体" pitchFamily="2" charset="-122"/>
                </a:rPr>
                <a:t>品牌</a:t>
              </a:r>
              <a:endParaRPr lang="en-US" altLang="zh-CN" b="1" dirty="0" smtClean="0">
                <a:solidFill>
                  <a:schemeClr val="bg1"/>
                </a:solidFill>
                <a:latin typeface="Verdana" pitchFamily="34" charset="0"/>
                <a:ea typeface="宋体" pitchFamily="2" charset="-122"/>
              </a:endParaRPr>
            </a:p>
            <a:p>
              <a:r>
                <a:rPr lang="zh-CN" altLang="en-US" b="1" dirty="0" smtClean="0">
                  <a:solidFill>
                    <a:schemeClr val="bg1"/>
                  </a:solidFill>
                  <a:latin typeface="Verdana" pitchFamily="34" charset="0"/>
                  <a:ea typeface="宋体" pitchFamily="2" charset="-122"/>
                </a:rPr>
                <a:t>宣传型</a:t>
              </a:r>
              <a:endParaRPr lang="en-US" altLang="zh-CN" b="1" dirty="0">
                <a:solidFill>
                  <a:schemeClr val="bg1"/>
                </a:solidFill>
                <a:latin typeface="Verdana" pitchFamily="34" charset="0"/>
                <a:ea typeface="宋体" pitchFamily="2" charset="-122"/>
              </a:endParaRPr>
            </a:p>
          </p:txBody>
        </p:sp>
        <p:sp>
          <p:nvSpPr>
            <p:cNvPr id="15" name="Text Box 13"/>
            <p:cNvSpPr txBox="1">
              <a:spLocks noChangeArrowheads="1"/>
            </p:cNvSpPr>
            <p:nvPr/>
          </p:nvSpPr>
          <p:spPr bwMode="white">
            <a:xfrm>
              <a:off x="3150" y="2846"/>
              <a:ext cx="556"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b="1" dirty="0" smtClean="0">
                  <a:solidFill>
                    <a:schemeClr val="bg1"/>
                  </a:solidFill>
                  <a:latin typeface="Verdana" pitchFamily="34" charset="0"/>
                  <a:ea typeface="宋体" pitchFamily="2" charset="-122"/>
                </a:rPr>
                <a:t>涉外</a:t>
              </a:r>
              <a:endParaRPr lang="en-US" altLang="zh-CN" b="1" dirty="0" smtClean="0">
                <a:solidFill>
                  <a:schemeClr val="bg1"/>
                </a:solidFill>
                <a:latin typeface="Verdana" pitchFamily="34" charset="0"/>
                <a:ea typeface="宋体" pitchFamily="2" charset="-122"/>
              </a:endParaRPr>
            </a:p>
            <a:p>
              <a:r>
                <a:rPr lang="zh-CN" altLang="en-US" b="1" dirty="0" smtClean="0">
                  <a:solidFill>
                    <a:schemeClr val="bg1"/>
                  </a:solidFill>
                  <a:latin typeface="Verdana" pitchFamily="34" charset="0"/>
                  <a:ea typeface="宋体" pitchFamily="2" charset="-122"/>
                </a:rPr>
                <a:t>服务型</a:t>
              </a:r>
              <a:endParaRPr lang="en-US" altLang="zh-CN" b="1" dirty="0">
                <a:solidFill>
                  <a:schemeClr val="bg1"/>
                </a:solidFill>
                <a:latin typeface="Verdana" pitchFamily="34" charset="0"/>
                <a:ea typeface="宋体" pitchFamily="2" charset="-122"/>
              </a:endParaRPr>
            </a:p>
          </p:txBody>
        </p:sp>
        <p:sp>
          <p:nvSpPr>
            <p:cNvPr id="16" name="Text Box 14"/>
            <p:cNvSpPr txBox="1">
              <a:spLocks noChangeArrowheads="1"/>
            </p:cNvSpPr>
            <p:nvPr/>
          </p:nvSpPr>
          <p:spPr bwMode="white">
            <a:xfrm>
              <a:off x="1596" y="3193"/>
              <a:ext cx="556"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b="1" dirty="0" smtClean="0">
                  <a:solidFill>
                    <a:schemeClr val="bg1"/>
                  </a:solidFill>
                  <a:latin typeface="Verdana" pitchFamily="34" charset="0"/>
                  <a:ea typeface="宋体" pitchFamily="2" charset="-122"/>
                </a:rPr>
                <a:t>网络</a:t>
              </a:r>
              <a:endParaRPr lang="en-US" altLang="zh-CN" b="1" dirty="0" smtClean="0">
                <a:solidFill>
                  <a:schemeClr val="bg1"/>
                </a:solidFill>
                <a:latin typeface="Verdana" pitchFamily="34" charset="0"/>
                <a:ea typeface="宋体" pitchFamily="2" charset="-122"/>
              </a:endParaRPr>
            </a:p>
            <a:p>
              <a:r>
                <a:rPr lang="zh-CN" altLang="en-US" b="1" dirty="0" smtClean="0">
                  <a:solidFill>
                    <a:schemeClr val="bg1"/>
                  </a:solidFill>
                  <a:latin typeface="Verdana" pitchFamily="34" charset="0"/>
                  <a:ea typeface="宋体" pitchFamily="2" charset="-122"/>
                </a:rPr>
                <a:t>销售型</a:t>
              </a:r>
              <a:endParaRPr lang="en-US" altLang="zh-CN" b="1" dirty="0">
                <a:solidFill>
                  <a:schemeClr val="bg1"/>
                </a:solidFill>
                <a:latin typeface="Verdana" pitchFamily="34" charset="0"/>
                <a:ea typeface="宋体" pitchFamily="2" charset="-122"/>
              </a:endParaRPr>
            </a:p>
          </p:txBody>
        </p:sp>
        <p:sp>
          <p:nvSpPr>
            <p:cNvPr id="17" name="Text Box 15"/>
            <p:cNvSpPr txBox="1">
              <a:spLocks noChangeArrowheads="1"/>
            </p:cNvSpPr>
            <p:nvPr/>
          </p:nvSpPr>
          <p:spPr bwMode="auto">
            <a:xfrm>
              <a:off x="2160" y="2304"/>
              <a:ext cx="1607" cy="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800" b="1" dirty="0" smtClean="0">
                  <a:ea typeface="宋体" pitchFamily="2" charset="-122"/>
                </a:rPr>
                <a:t>企业网站种类</a:t>
              </a:r>
              <a:endParaRPr lang="en-US" altLang="zh-CN" sz="2800" b="1" dirty="0">
                <a:ea typeface="宋体" pitchFamily="2" charset="-122"/>
              </a:endParaRPr>
            </a:p>
          </p:txBody>
        </p:sp>
        <p:sp>
          <p:nvSpPr>
            <p:cNvPr id="18" name="Line 16"/>
            <p:cNvSpPr>
              <a:spLocks noChangeShapeType="1"/>
            </p:cNvSpPr>
            <p:nvPr/>
          </p:nvSpPr>
          <p:spPr bwMode="black">
            <a:xfrm>
              <a:off x="1639" y="1545"/>
              <a:ext cx="1025" cy="788"/>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cxnSp>
          <p:nvCxnSpPr>
            <p:cNvPr id="19" name="AutoShape 17"/>
            <p:cNvCxnSpPr>
              <a:cxnSpLocks noChangeShapeType="1"/>
            </p:cNvCxnSpPr>
            <p:nvPr/>
          </p:nvCxnSpPr>
          <p:spPr bwMode="black">
            <a:xfrm flipH="1">
              <a:off x="559" y="1545"/>
              <a:ext cx="1087" cy="0"/>
            </a:xfrm>
            <a:prstGeom prst="straightConnector1">
              <a:avLst/>
            </a:prstGeom>
            <a:noFill/>
            <a:ln w="9525">
              <a:solidFill>
                <a:schemeClr val="tx1"/>
              </a:solidFill>
              <a:round/>
              <a:headEnd/>
              <a:tailEnd/>
            </a:ln>
            <a:extLst>
              <a:ext uri="{909E8E84-426E-40DD-AFC4-6F175D3DCCD1}">
                <a14:hiddenFill xmlns:a14="http://schemas.microsoft.com/office/drawing/2010/main" xmlns="">
                  <a:noFill/>
                </a14:hiddenFill>
              </a:ext>
            </a:extLst>
          </p:spPr>
        </p:cxnSp>
        <p:sp>
          <p:nvSpPr>
            <p:cNvPr id="20" name="Text Box 18"/>
            <p:cNvSpPr txBox="1">
              <a:spLocks noChangeArrowheads="1"/>
            </p:cNvSpPr>
            <p:nvPr/>
          </p:nvSpPr>
          <p:spPr bwMode="auto">
            <a:xfrm>
              <a:off x="480" y="1296"/>
              <a:ext cx="1296"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b="1" dirty="0" smtClean="0">
                  <a:latin typeface="Verdana" pitchFamily="34" charset="0"/>
                  <a:ea typeface="宋体" pitchFamily="2" charset="-122"/>
                </a:rPr>
                <a:t>   五种基本形式</a:t>
              </a:r>
              <a:endParaRPr lang="en-US" altLang="zh-CN" sz="1600" b="1" dirty="0">
                <a:latin typeface="Verdana" pitchFamily="34" charset="0"/>
                <a:ea typeface="宋体" pitchFamily="2" charset="-122"/>
              </a:endParaRPr>
            </a:p>
          </p:txBody>
        </p:sp>
      </p:grpSp>
    </p:spTree>
    <p:extLst>
      <p:ext uri="{BB962C8B-B14F-4D97-AF65-F5344CB8AC3E}">
        <p14:creationId xmlns:p14="http://schemas.microsoft.com/office/powerpoint/2010/main" xmlns="" val="2693236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zh-CN" dirty="0" smtClean="0"/>
              <a:t>企业网络营销网站的建设</a:t>
            </a:r>
            <a:endParaRPr lang="zh-CN" altLang="en-US" dirty="0"/>
          </a:p>
        </p:txBody>
      </p:sp>
      <p:sp>
        <p:nvSpPr>
          <p:cNvPr id="3" name="内容占位符 2"/>
          <p:cNvSpPr>
            <a:spLocks noGrp="1"/>
          </p:cNvSpPr>
          <p:nvPr>
            <p:ph idx="1"/>
          </p:nvPr>
        </p:nvSpPr>
        <p:spPr>
          <a:xfrm>
            <a:off x="107504" y="1295400"/>
            <a:ext cx="8856984" cy="5029200"/>
          </a:xfrm>
        </p:spPr>
        <p:txBody>
          <a:bodyPr/>
          <a:lstStyle/>
          <a:p>
            <a:pPr marL="0" indent="0">
              <a:buNone/>
            </a:pPr>
            <a:r>
              <a:rPr lang="zh-CN" altLang="zh-CN" sz="2400" dirty="0"/>
              <a:t>【同步案例</a:t>
            </a:r>
            <a:r>
              <a:rPr lang="en-US" altLang="zh-CN" sz="2400" dirty="0"/>
              <a:t>2-1</a:t>
            </a:r>
            <a:r>
              <a:rPr lang="zh-CN" altLang="zh-CN" sz="2400" dirty="0" smtClean="0"/>
              <a:t>】</a:t>
            </a:r>
            <a:endParaRPr lang="zh-CN" altLang="zh-CN" sz="2400" dirty="0"/>
          </a:p>
          <a:p>
            <a:pPr marL="0" indent="0">
              <a:buNone/>
            </a:pPr>
            <a:r>
              <a:rPr lang="en-US" altLang="zh-CN" sz="2400" dirty="0" smtClean="0"/>
              <a:t>21CAKE</a:t>
            </a:r>
            <a:r>
              <a:rPr lang="zh-CN" altLang="zh-CN" sz="2400" dirty="0" smtClean="0"/>
              <a:t>营销型网站建设</a:t>
            </a:r>
          </a:p>
          <a:p>
            <a:pPr marL="0" indent="0">
              <a:buNone/>
            </a:pPr>
            <a:endParaRPr lang="en-US" altLang="zh-CN" sz="2400" dirty="0"/>
          </a:p>
          <a:p>
            <a:pPr marL="0" indent="0">
              <a:buNone/>
            </a:pPr>
            <a:r>
              <a:rPr lang="zh-CN" altLang="en-US" sz="2400" dirty="0" smtClean="0"/>
              <a:t>问题：</a:t>
            </a:r>
            <a:endParaRPr lang="en-US" altLang="zh-CN" sz="2400" dirty="0" smtClean="0"/>
          </a:p>
          <a:p>
            <a:pPr marL="0" indent="0">
              <a:buNone/>
            </a:pPr>
            <a:r>
              <a:rPr lang="en-US" altLang="zh-CN" sz="2400" dirty="0" smtClean="0"/>
              <a:t>21CAKE</a:t>
            </a:r>
            <a:r>
              <a:rPr lang="zh-CN" altLang="zh-CN" sz="2400" dirty="0"/>
              <a:t>营销</a:t>
            </a:r>
            <a:r>
              <a:rPr lang="zh-CN" altLang="zh-CN" sz="2400" dirty="0" smtClean="0"/>
              <a:t>型</a:t>
            </a:r>
            <a:endParaRPr lang="en-US" altLang="zh-CN" sz="2400" dirty="0" smtClean="0"/>
          </a:p>
          <a:p>
            <a:pPr marL="0" indent="0">
              <a:buNone/>
            </a:pPr>
            <a:r>
              <a:rPr lang="zh-CN" altLang="zh-CN" sz="2400" dirty="0" smtClean="0"/>
              <a:t>网站建设</a:t>
            </a:r>
            <a:r>
              <a:rPr lang="zh-CN" altLang="zh-CN" sz="2400" dirty="0"/>
              <a:t>的</a:t>
            </a:r>
            <a:r>
              <a:rPr lang="zh-CN" altLang="zh-CN" sz="2400" dirty="0" smtClean="0"/>
              <a:t>特色</a:t>
            </a:r>
            <a:endParaRPr lang="en-US" altLang="zh-CN" sz="2400" dirty="0" smtClean="0"/>
          </a:p>
          <a:p>
            <a:pPr marL="0" indent="0">
              <a:buNone/>
            </a:pPr>
            <a:r>
              <a:rPr lang="zh-CN" altLang="zh-CN" sz="2400" dirty="0" smtClean="0"/>
              <a:t>有</a:t>
            </a:r>
            <a:r>
              <a:rPr lang="zh-CN" altLang="zh-CN" sz="2400" dirty="0"/>
              <a:t>哪些？</a:t>
            </a:r>
            <a:endParaRPr lang="zh-CN" altLang="en-US" sz="2400" dirty="0"/>
          </a:p>
        </p:txBody>
      </p:sp>
      <p:pic>
        <p:nvPicPr>
          <p:cNvPr id="35842" name="Picture 2" descr="C:\Users\chd\Desktop\1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79912" y="1196752"/>
            <a:ext cx="5184576" cy="50405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59105884"/>
      </p:ext>
    </p:extLst>
  </p:cSld>
  <p:clrMapOvr>
    <a:masterClrMapping/>
  </p:clrMapOvr>
</p:sld>
</file>

<file path=ppt/theme/theme1.xml><?xml version="1.0" encoding="utf-8"?>
<a:theme xmlns:a="http://schemas.openxmlformats.org/drawingml/2006/main" name="029TGp_edu_biz_red_v3">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029TGp_edu_biz_red_v3</Template>
  <TotalTime>253</TotalTime>
  <Words>2278</Words>
  <Application>Microsoft Office PowerPoint</Application>
  <PresentationFormat>全屏显示(4:3)</PresentationFormat>
  <Paragraphs>257</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029TGp_edu_biz_red_v3</vt:lpstr>
      <vt:lpstr>任务二 企业营销型网站的建设与优化</vt:lpstr>
      <vt:lpstr>学习要点</vt:lpstr>
      <vt:lpstr>引例：宝洁公司的网站建设</vt:lpstr>
      <vt:lpstr>引例：宝洁公司的网站建设</vt:lpstr>
      <vt:lpstr>引例：宝洁公司的网站建设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2.1 企业网络营销网站的建设</vt:lpstr>
      <vt:lpstr>2.2 企业营销型网站的优化</vt:lpstr>
      <vt:lpstr>2.2 企业营销型网站的优化</vt:lpstr>
      <vt:lpstr>2.2 企业营销型网站的优化</vt:lpstr>
      <vt:lpstr>2.2 企业营销型网站的优化</vt:lpstr>
      <vt:lpstr>2.3 企业网站营销效果评价</vt:lpstr>
      <vt:lpstr>2.3 企业网站营销效果评价</vt:lpstr>
      <vt:lpstr>2.3 企业网站营销效果评价</vt:lpstr>
      <vt:lpstr>2.3 企业网站营销效果评价</vt:lpstr>
      <vt:lpstr>2.3 企业网站营销效果评价</vt:lpstr>
      <vt:lpstr>2.3 企业网站营销效果评价</vt:lpstr>
      <vt:lpstr>2.3 企业网站营销效果评价</vt:lpstr>
      <vt:lpstr>2.3 企业网站营销效果评价</vt:lpstr>
      <vt:lpstr>2.3 企业网站营销效果评价</vt:lpstr>
      <vt:lpstr>2.3 企业网站营销效果评价</vt:lpstr>
      <vt:lpstr>幻灯片 35</vt:lpstr>
      <vt:lpstr>本任务小结</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任务二 企业营销型网站  的建设与优化</dc:title>
  <dc:creator>chd</dc:creator>
  <cp:lastModifiedBy>微软用户</cp:lastModifiedBy>
  <cp:revision>19</cp:revision>
  <dcterms:created xsi:type="dcterms:W3CDTF">2015-08-25T01:08:35Z</dcterms:created>
  <dcterms:modified xsi:type="dcterms:W3CDTF">2015-09-11T01:24:39Z</dcterms:modified>
</cp:coreProperties>
</file>