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wmf" ContentType="image/x-wmf"/>
  <Default Extension="rels" ContentType="application/vnd.openxmlformats-package.relationships+xml"/>
  <Default Extension="xml" ContentType="application/xml"/>
  <Default Extension="fntdata" ContentType="application/x-fontdata"/>
  <Default Extension="wdp" ContentType="image/vnd.ms-photo"/>
  <Default Extension="vml" ContentType="application/vnd.openxmlformats-officedocument.vmlDrawing"/>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72"/>
  </p:notesMasterIdLst>
  <p:sldIdLst>
    <p:sldId id="256" r:id="rId2"/>
    <p:sldId id="257" r:id="rId3"/>
    <p:sldId id="258" r:id="rId4"/>
    <p:sldId id="286" r:id="rId5"/>
    <p:sldId id="287" r:id="rId6"/>
    <p:sldId id="259" r:id="rId7"/>
    <p:sldId id="288" r:id="rId8"/>
    <p:sldId id="289" r:id="rId9"/>
    <p:sldId id="290" r:id="rId10"/>
    <p:sldId id="291" r:id="rId11"/>
    <p:sldId id="292" r:id="rId12"/>
    <p:sldId id="293" r:id="rId13"/>
    <p:sldId id="294" r:id="rId14"/>
    <p:sldId id="295" r:id="rId15"/>
    <p:sldId id="296" r:id="rId16"/>
    <p:sldId id="297" r:id="rId17"/>
    <p:sldId id="298" r:id="rId18"/>
    <p:sldId id="299" r:id="rId19"/>
    <p:sldId id="300" r:id="rId20"/>
    <p:sldId id="301" r:id="rId21"/>
    <p:sldId id="302" r:id="rId22"/>
    <p:sldId id="303" r:id="rId23"/>
    <p:sldId id="304" r:id="rId24"/>
    <p:sldId id="305" r:id="rId25"/>
    <p:sldId id="306" r:id="rId26"/>
    <p:sldId id="307" r:id="rId27"/>
    <p:sldId id="308" r:id="rId28"/>
    <p:sldId id="309" r:id="rId29"/>
    <p:sldId id="310" r:id="rId30"/>
    <p:sldId id="311" r:id="rId31"/>
    <p:sldId id="312" r:id="rId32"/>
    <p:sldId id="313" r:id="rId33"/>
    <p:sldId id="314" r:id="rId34"/>
    <p:sldId id="315" r:id="rId35"/>
    <p:sldId id="316" r:id="rId36"/>
    <p:sldId id="317" r:id="rId37"/>
    <p:sldId id="318" r:id="rId38"/>
    <p:sldId id="319" r:id="rId39"/>
    <p:sldId id="320" r:id="rId40"/>
    <p:sldId id="321" r:id="rId41"/>
    <p:sldId id="322" r:id="rId42"/>
    <p:sldId id="323" r:id="rId43"/>
    <p:sldId id="324" r:id="rId44"/>
    <p:sldId id="325" r:id="rId45"/>
    <p:sldId id="326" r:id="rId46"/>
    <p:sldId id="327" r:id="rId47"/>
    <p:sldId id="328" r:id="rId48"/>
    <p:sldId id="329" r:id="rId49"/>
    <p:sldId id="330" r:id="rId50"/>
    <p:sldId id="331" r:id="rId51"/>
    <p:sldId id="332" r:id="rId52"/>
    <p:sldId id="333" r:id="rId53"/>
    <p:sldId id="334" r:id="rId54"/>
    <p:sldId id="335" r:id="rId55"/>
    <p:sldId id="336" r:id="rId56"/>
    <p:sldId id="337" r:id="rId57"/>
    <p:sldId id="338" r:id="rId58"/>
    <p:sldId id="339" r:id="rId59"/>
    <p:sldId id="340" r:id="rId60"/>
    <p:sldId id="341" r:id="rId61"/>
    <p:sldId id="342" r:id="rId62"/>
    <p:sldId id="343" r:id="rId63"/>
    <p:sldId id="344" r:id="rId64"/>
    <p:sldId id="345" r:id="rId65"/>
    <p:sldId id="347" r:id="rId66"/>
    <p:sldId id="346" r:id="rId67"/>
    <p:sldId id="348" r:id="rId68"/>
    <p:sldId id="349" r:id="rId69"/>
    <p:sldId id="350" r:id="rId70"/>
    <p:sldId id="285" r:id="rId71"/>
  </p:sldIdLst>
  <p:sldSz cx="12192000" cy="6858000"/>
  <p:notesSz cx="6858000" cy="9144000"/>
  <p:embeddedFontLst>
    <p:embeddedFont>
      <p:font typeface="Century Gothic" panose="020B0502020202020204" pitchFamily="34" charset="0"/>
      <p:regular r:id="rId73"/>
      <p:bold r:id="rId74"/>
      <p:italic r:id="rId75"/>
      <p:boldItalic r:id="rId76"/>
    </p:embeddedFont>
    <p:embeddedFont>
      <p:font typeface="汉仪菱心体简" panose="02010609000101010101" pitchFamily="49" charset="-122"/>
      <p:regular r:id="rId77"/>
    </p:embeddedFont>
    <p:embeddedFont>
      <p:font typeface="Calibri Light" panose="020F0302020204030204" pitchFamily="34" charset="0"/>
      <p:regular r:id="rId78"/>
      <p:italic r:id="rId79"/>
    </p:embeddedFont>
    <p:embeddedFont>
      <p:font typeface="方正兰亭超细黑简体" panose="02000000000000000000" pitchFamily="2" charset="-122"/>
      <p:regular r:id="rId80"/>
    </p:embeddedFont>
    <p:embeddedFont>
      <p:font typeface="Calibri" panose="020F0502020204030204" pitchFamily="34" charset="0"/>
      <p:regular r:id="rId81"/>
      <p:bold r:id="rId82"/>
      <p:italic r:id="rId83"/>
      <p:boldItalic r:id="rId84"/>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44F5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780" autoAdjust="0"/>
  </p:normalViewPr>
  <p:slideViewPr>
    <p:cSldViewPr snapToGrid="0">
      <p:cViewPr>
        <p:scale>
          <a:sx n="125" d="100"/>
          <a:sy n="125" d="100"/>
        </p:scale>
        <p:origin x="-4974" y="-69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font" Target="fonts/font4.fntdata"/><Relationship Id="rId84" Type="http://schemas.openxmlformats.org/officeDocument/2006/relationships/font" Target="fonts/font12.fntdata"/><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font" Target="fonts/font2.fntdata"/><Relationship Id="rId79" Type="http://schemas.openxmlformats.org/officeDocument/2006/relationships/font" Target="fonts/font7.fntdata"/><Relationship Id="rId87" Type="http://schemas.openxmlformats.org/officeDocument/2006/relationships/theme" Target="theme/theme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font" Target="fonts/font10.fntdata"/><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font" Target="fonts/font5.fntdata"/><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notesMaster" Target="notesMasters/notesMaster1.xml"/><Relationship Id="rId80" Type="http://schemas.openxmlformats.org/officeDocument/2006/relationships/font" Target="fonts/font8.fntdata"/><Relationship Id="rId85"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font" Target="fonts/font3.fntdata"/><Relationship Id="rId83" Type="http://schemas.openxmlformats.org/officeDocument/2006/relationships/font" Target="fonts/font11.fntdata"/><Relationship Id="rId88"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font" Target="fonts/font1.fntdata"/><Relationship Id="rId78" Type="http://schemas.openxmlformats.org/officeDocument/2006/relationships/font" Target="fonts/font6.fntdata"/><Relationship Id="rId81" Type="http://schemas.openxmlformats.org/officeDocument/2006/relationships/font" Target="fonts/font9.fntdata"/><Relationship Id="rId86"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2.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3.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33.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34.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39.w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39.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299AACC-A30F-491C-AD16-BDCBD88F8A91}" type="datetimeFigureOut">
              <a:rPr lang="zh-CN" altLang="en-US" smtClean="0"/>
              <a:t>2015/8/10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653156B-7D60-4EBD-8A4F-E8A9D74F9C41}" type="slidenum">
              <a:rPr lang="zh-CN" altLang="en-US" smtClean="0"/>
              <a:t>‹#›</a:t>
            </a:fld>
            <a:endParaRPr lang="zh-CN" altLang="en-US"/>
          </a:p>
        </p:txBody>
      </p:sp>
    </p:spTree>
    <p:extLst>
      <p:ext uri="{BB962C8B-B14F-4D97-AF65-F5344CB8AC3E}">
        <p14:creationId xmlns:p14="http://schemas.microsoft.com/office/powerpoint/2010/main" val="136400368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653156B-7D60-4EBD-8A4F-E8A9D74F9C41}" type="slidenum">
              <a:rPr lang="zh-CN" altLang="en-US" smtClean="0"/>
              <a:t>19</a:t>
            </a:fld>
            <a:endParaRPr lang="zh-CN" altLang="en-US"/>
          </a:p>
        </p:txBody>
      </p:sp>
    </p:spTree>
    <p:extLst>
      <p:ext uri="{BB962C8B-B14F-4D97-AF65-F5344CB8AC3E}">
        <p14:creationId xmlns:p14="http://schemas.microsoft.com/office/powerpoint/2010/main" val="135499882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1421C321-7564-42B8-BC2B-D3935886727F}" type="datetimeFigureOut">
              <a:rPr lang="zh-CN" altLang="en-US" smtClean="0"/>
              <a:t>2015/8/10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023992C-EE8B-4DDA-8D99-B0F5F06191A6}" type="slidenum">
              <a:rPr lang="zh-CN" altLang="en-US" smtClean="0"/>
              <a:t>‹#›</a:t>
            </a:fld>
            <a:endParaRPr lang="zh-CN" altLang="en-US"/>
          </a:p>
        </p:txBody>
      </p:sp>
    </p:spTree>
    <p:extLst>
      <p:ext uri="{BB962C8B-B14F-4D97-AF65-F5344CB8AC3E}">
        <p14:creationId xmlns:p14="http://schemas.microsoft.com/office/powerpoint/2010/main" val="368848306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1421C321-7564-42B8-BC2B-D3935886727F}" type="datetimeFigureOut">
              <a:rPr lang="zh-CN" altLang="en-US" smtClean="0"/>
              <a:t>2015/8/10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023992C-EE8B-4DDA-8D99-B0F5F06191A6}" type="slidenum">
              <a:rPr lang="zh-CN" altLang="en-US" smtClean="0"/>
              <a:t>‹#›</a:t>
            </a:fld>
            <a:endParaRPr lang="zh-CN" altLang="en-US"/>
          </a:p>
        </p:txBody>
      </p:sp>
    </p:spTree>
    <p:extLst>
      <p:ext uri="{BB962C8B-B14F-4D97-AF65-F5344CB8AC3E}">
        <p14:creationId xmlns:p14="http://schemas.microsoft.com/office/powerpoint/2010/main" val="343335142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1421C321-7564-42B8-BC2B-D3935886727F}" type="datetimeFigureOut">
              <a:rPr lang="zh-CN" altLang="en-US" smtClean="0"/>
              <a:t>2015/8/10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023992C-EE8B-4DDA-8D99-B0F5F06191A6}" type="slidenum">
              <a:rPr lang="zh-CN" altLang="en-US" smtClean="0"/>
              <a:t>‹#›</a:t>
            </a:fld>
            <a:endParaRPr lang="zh-CN" altLang="en-US"/>
          </a:p>
        </p:txBody>
      </p:sp>
    </p:spTree>
    <p:extLst>
      <p:ext uri="{BB962C8B-B14F-4D97-AF65-F5344CB8AC3E}">
        <p14:creationId xmlns:p14="http://schemas.microsoft.com/office/powerpoint/2010/main" val="218276608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
        <p:nvSpPr>
          <p:cNvPr id="7" name="矩形 6"/>
          <p:cNvSpPr/>
          <p:nvPr userDrawn="1"/>
        </p:nvSpPr>
        <p:spPr>
          <a:xfrm>
            <a:off x="0" y="0"/>
            <a:ext cx="12192000" cy="6858000"/>
          </a:xfrm>
          <a:prstGeom prst="rect">
            <a:avLst/>
          </a:prstGeom>
          <a:solidFill>
            <a:schemeClr val="bg1">
              <a:lumMod val="85000"/>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8" name="组合 7"/>
          <p:cNvGrpSpPr/>
          <p:nvPr userDrawn="1"/>
        </p:nvGrpSpPr>
        <p:grpSpPr>
          <a:xfrm>
            <a:off x="671397" y="656049"/>
            <a:ext cx="434337" cy="60960"/>
            <a:chOff x="486593" y="492037"/>
            <a:chExt cx="325753" cy="45720"/>
          </a:xfrm>
        </p:grpSpPr>
        <p:sp>
          <p:nvSpPr>
            <p:cNvPr id="9" name="椭圆 8"/>
            <p:cNvSpPr/>
            <p:nvPr/>
          </p:nvSpPr>
          <p:spPr>
            <a:xfrm>
              <a:off x="486593"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 name="椭圆 9"/>
            <p:cNvSpPr/>
            <p:nvPr/>
          </p:nvSpPr>
          <p:spPr>
            <a:xfrm>
              <a:off x="579937"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 name="椭圆 10"/>
            <p:cNvSpPr/>
            <p:nvPr/>
          </p:nvSpPr>
          <p:spPr>
            <a:xfrm>
              <a:off x="673281"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 name="椭圆 11"/>
            <p:cNvSpPr/>
            <p:nvPr/>
          </p:nvSpPr>
          <p:spPr>
            <a:xfrm>
              <a:off x="766626"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Tree>
    <p:extLst>
      <p:ext uri="{BB962C8B-B14F-4D97-AF65-F5344CB8AC3E}">
        <p14:creationId xmlns:p14="http://schemas.microsoft.com/office/powerpoint/2010/main" val="282810316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2_标题幻灯片">
    <p:spTree>
      <p:nvGrpSpPr>
        <p:cNvPr id="1" name=""/>
        <p:cNvGrpSpPr/>
        <p:nvPr/>
      </p:nvGrpSpPr>
      <p:grpSpPr>
        <a:xfrm>
          <a:off x="0" y="0"/>
          <a:ext cx="0" cy="0"/>
          <a:chOff x="0" y="0"/>
          <a:chExt cx="0" cy="0"/>
        </a:xfrm>
      </p:grpSpPr>
      <p:sp>
        <p:nvSpPr>
          <p:cNvPr id="7" name="矩形 6"/>
          <p:cNvSpPr/>
          <p:nvPr userDrawn="1"/>
        </p:nvSpPr>
        <p:spPr>
          <a:xfrm>
            <a:off x="0" y="0"/>
            <a:ext cx="12192000" cy="6858000"/>
          </a:xfrm>
          <a:prstGeom prst="rect">
            <a:avLst/>
          </a:prstGeom>
          <a:solidFill>
            <a:schemeClr val="bg1">
              <a:lumMod val="85000"/>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8" name="组合 7"/>
          <p:cNvGrpSpPr/>
          <p:nvPr userDrawn="1"/>
        </p:nvGrpSpPr>
        <p:grpSpPr>
          <a:xfrm>
            <a:off x="671397" y="656049"/>
            <a:ext cx="434337" cy="60960"/>
            <a:chOff x="486593" y="492037"/>
            <a:chExt cx="325753" cy="45720"/>
          </a:xfrm>
        </p:grpSpPr>
        <p:sp>
          <p:nvSpPr>
            <p:cNvPr id="9" name="椭圆 8"/>
            <p:cNvSpPr/>
            <p:nvPr/>
          </p:nvSpPr>
          <p:spPr>
            <a:xfrm>
              <a:off x="486593"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 name="椭圆 9"/>
            <p:cNvSpPr/>
            <p:nvPr/>
          </p:nvSpPr>
          <p:spPr>
            <a:xfrm>
              <a:off x="579937"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 name="椭圆 10"/>
            <p:cNvSpPr/>
            <p:nvPr/>
          </p:nvSpPr>
          <p:spPr>
            <a:xfrm>
              <a:off x="673281"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 name="椭圆 11"/>
            <p:cNvSpPr/>
            <p:nvPr/>
          </p:nvSpPr>
          <p:spPr>
            <a:xfrm>
              <a:off x="766626"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Tree>
    <p:extLst>
      <p:ext uri="{BB962C8B-B14F-4D97-AF65-F5344CB8AC3E}">
        <p14:creationId xmlns:p14="http://schemas.microsoft.com/office/powerpoint/2010/main" val="163805269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6_标题幻灯片">
    <p:spTree>
      <p:nvGrpSpPr>
        <p:cNvPr id="1" name=""/>
        <p:cNvGrpSpPr/>
        <p:nvPr/>
      </p:nvGrpSpPr>
      <p:grpSpPr>
        <a:xfrm>
          <a:off x="0" y="0"/>
          <a:ext cx="0" cy="0"/>
          <a:chOff x="0" y="0"/>
          <a:chExt cx="0" cy="0"/>
        </a:xfrm>
      </p:grpSpPr>
      <p:sp>
        <p:nvSpPr>
          <p:cNvPr id="7" name="矩形 6"/>
          <p:cNvSpPr/>
          <p:nvPr userDrawn="1"/>
        </p:nvSpPr>
        <p:spPr>
          <a:xfrm>
            <a:off x="0" y="0"/>
            <a:ext cx="12192000" cy="6858000"/>
          </a:xfrm>
          <a:prstGeom prst="rect">
            <a:avLst/>
          </a:prstGeom>
          <a:solidFill>
            <a:schemeClr val="bg1">
              <a:lumMod val="85000"/>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8" name="组合 7"/>
          <p:cNvGrpSpPr/>
          <p:nvPr userDrawn="1"/>
        </p:nvGrpSpPr>
        <p:grpSpPr>
          <a:xfrm>
            <a:off x="671397" y="656049"/>
            <a:ext cx="434337" cy="60960"/>
            <a:chOff x="486593" y="492037"/>
            <a:chExt cx="325753" cy="45720"/>
          </a:xfrm>
        </p:grpSpPr>
        <p:sp>
          <p:nvSpPr>
            <p:cNvPr id="9" name="椭圆 8"/>
            <p:cNvSpPr/>
            <p:nvPr/>
          </p:nvSpPr>
          <p:spPr>
            <a:xfrm>
              <a:off x="486593"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 name="椭圆 9"/>
            <p:cNvSpPr/>
            <p:nvPr/>
          </p:nvSpPr>
          <p:spPr>
            <a:xfrm>
              <a:off x="579937"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 name="椭圆 10"/>
            <p:cNvSpPr/>
            <p:nvPr/>
          </p:nvSpPr>
          <p:spPr>
            <a:xfrm>
              <a:off x="673281"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 name="椭圆 11"/>
            <p:cNvSpPr/>
            <p:nvPr/>
          </p:nvSpPr>
          <p:spPr>
            <a:xfrm>
              <a:off x="766626"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Tree>
    <p:extLst>
      <p:ext uri="{BB962C8B-B14F-4D97-AF65-F5344CB8AC3E}">
        <p14:creationId xmlns:p14="http://schemas.microsoft.com/office/powerpoint/2010/main" val="253475696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7_标题幻灯片">
    <p:spTree>
      <p:nvGrpSpPr>
        <p:cNvPr id="1" name=""/>
        <p:cNvGrpSpPr/>
        <p:nvPr/>
      </p:nvGrpSpPr>
      <p:grpSpPr>
        <a:xfrm>
          <a:off x="0" y="0"/>
          <a:ext cx="0" cy="0"/>
          <a:chOff x="0" y="0"/>
          <a:chExt cx="0" cy="0"/>
        </a:xfrm>
      </p:grpSpPr>
      <p:sp>
        <p:nvSpPr>
          <p:cNvPr id="7" name="矩形 6"/>
          <p:cNvSpPr/>
          <p:nvPr userDrawn="1"/>
        </p:nvSpPr>
        <p:spPr>
          <a:xfrm>
            <a:off x="0" y="0"/>
            <a:ext cx="12192000" cy="6858000"/>
          </a:xfrm>
          <a:prstGeom prst="rect">
            <a:avLst/>
          </a:prstGeom>
          <a:solidFill>
            <a:schemeClr val="bg1">
              <a:lumMod val="85000"/>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8" name="组合 7"/>
          <p:cNvGrpSpPr/>
          <p:nvPr userDrawn="1"/>
        </p:nvGrpSpPr>
        <p:grpSpPr>
          <a:xfrm>
            <a:off x="671397" y="656049"/>
            <a:ext cx="434337" cy="60960"/>
            <a:chOff x="486593" y="492037"/>
            <a:chExt cx="325753" cy="45720"/>
          </a:xfrm>
        </p:grpSpPr>
        <p:sp>
          <p:nvSpPr>
            <p:cNvPr id="9" name="椭圆 8"/>
            <p:cNvSpPr/>
            <p:nvPr/>
          </p:nvSpPr>
          <p:spPr>
            <a:xfrm>
              <a:off x="486593"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 name="椭圆 9"/>
            <p:cNvSpPr/>
            <p:nvPr/>
          </p:nvSpPr>
          <p:spPr>
            <a:xfrm>
              <a:off x="579937"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 name="椭圆 10"/>
            <p:cNvSpPr/>
            <p:nvPr/>
          </p:nvSpPr>
          <p:spPr>
            <a:xfrm>
              <a:off x="673281"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 name="椭圆 11"/>
            <p:cNvSpPr/>
            <p:nvPr/>
          </p:nvSpPr>
          <p:spPr>
            <a:xfrm>
              <a:off x="766626"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Tree>
    <p:extLst>
      <p:ext uri="{BB962C8B-B14F-4D97-AF65-F5344CB8AC3E}">
        <p14:creationId xmlns:p14="http://schemas.microsoft.com/office/powerpoint/2010/main" val="26795011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8_标题幻灯片">
    <p:spTree>
      <p:nvGrpSpPr>
        <p:cNvPr id="1" name=""/>
        <p:cNvGrpSpPr/>
        <p:nvPr/>
      </p:nvGrpSpPr>
      <p:grpSpPr>
        <a:xfrm>
          <a:off x="0" y="0"/>
          <a:ext cx="0" cy="0"/>
          <a:chOff x="0" y="0"/>
          <a:chExt cx="0" cy="0"/>
        </a:xfrm>
      </p:grpSpPr>
      <p:sp>
        <p:nvSpPr>
          <p:cNvPr id="7" name="矩形 6"/>
          <p:cNvSpPr/>
          <p:nvPr userDrawn="1"/>
        </p:nvSpPr>
        <p:spPr>
          <a:xfrm>
            <a:off x="0" y="0"/>
            <a:ext cx="12192000" cy="6858000"/>
          </a:xfrm>
          <a:prstGeom prst="rect">
            <a:avLst/>
          </a:prstGeom>
          <a:solidFill>
            <a:schemeClr val="bg1">
              <a:lumMod val="85000"/>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8" name="组合 7"/>
          <p:cNvGrpSpPr/>
          <p:nvPr userDrawn="1"/>
        </p:nvGrpSpPr>
        <p:grpSpPr>
          <a:xfrm>
            <a:off x="671397" y="656049"/>
            <a:ext cx="434337" cy="60960"/>
            <a:chOff x="486593" y="492037"/>
            <a:chExt cx="325753" cy="45720"/>
          </a:xfrm>
        </p:grpSpPr>
        <p:sp>
          <p:nvSpPr>
            <p:cNvPr id="9" name="椭圆 8"/>
            <p:cNvSpPr/>
            <p:nvPr/>
          </p:nvSpPr>
          <p:spPr>
            <a:xfrm>
              <a:off x="486593"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 name="椭圆 9"/>
            <p:cNvSpPr/>
            <p:nvPr/>
          </p:nvSpPr>
          <p:spPr>
            <a:xfrm>
              <a:off x="579937"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 name="椭圆 10"/>
            <p:cNvSpPr/>
            <p:nvPr/>
          </p:nvSpPr>
          <p:spPr>
            <a:xfrm>
              <a:off x="673281"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 name="椭圆 11"/>
            <p:cNvSpPr/>
            <p:nvPr/>
          </p:nvSpPr>
          <p:spPr>
            <a:xfrm>
              <a:off x="766626"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Tree>
    <p:extLst>
      <p:ext uri="{BB962C8B-B14F-4D97-AF65-F5344CB8AC3E}">
        <p14:creationId xmlns:p14="http://schemas.microsoft.com/office/powerpoint/2010/main" val="374695105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9_标题幻灯片">
    <p:spTree>
      <p:nvGrpSpPr>
        <p:cNvPr id="1" name=""/>
        <p:cNvGrpSpPr/>
        <p:nvPr/>
      </p:nvGrpSpPr>
      <p:grpSpPr>
        <a:xfrm>
          <a:off x="0" y="0"/>
          <a:ext cx="0" cy="0"/>
          <a:chOff x="0" y="0"/>
          <a:chExt cx="0" cy="0"/>
        </a:xfrm>
      </p:grpSpPr>
      <p:sp>
        <p:nvSpPr>
          <p:cNvPr id="7" name="矩形 6"/>
          <p:cNvSpPr/>
          <p:nvPr userDrawn="1"/>
        </p:nvSpPr>
        <p:spPr>
          <a:xfrm>
            <a:off x="0" y="0"/>
            <a:ext cx="12192000" cy="6858000"/>
          </a:xfrm>
          <a:prstGeom prst="rect">
            <a:avLst/>
          </a:prstGeom>
          <a:solidFill>
            <a:schemeClr val="bg1">
              <a:lumMod val="85000"/>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8" name="组合 7"/>
          <p:cNvGrpSpPr/>
          <p:nvPr userDrawn="1"/>
        </p:nvGrpSpPr>
        <p:grpSpPr>
          <a:xfrm>
            <a:off x="671397" y="656049"/>
            <a:ext cx="434337" cy="60960"/>
            <a:chOff x="486593" y="492037"/>
            <a:chExt cx="325753" cy="45720"/>
          </a:xfrm>
        </p:grpSpPr>
        <p:sp>
          <p:nvSpPr>
            <p:cNvPr id="9" name="椭圆 8"/>
            <p:cNvSpPr/>
            <p:nvPr/>
          </p:nvSpPr>
          <p:spPr>
            <a:xfrm>
              <a:off x="486593"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 name="椭圆 9"/>
            <p:cNvSpPr/>
            <p:nvPr/>
          </p:nvSpPr>
          <p:spPr>
            <a:xfrm>
              <a:off x="579937"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 name="椭圆 10"/>
            <p:cNvSpPr/>
            <p:nvPr/>
          </p:nvSpPr>
          <p:spPr>
            <a:xfrm>
              <a:off x="673281"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 name="椭圆 11"/>
            <p:cNvSpPr/>
            <p:nvPr/>
          </p:nvSpPr>
          <p:spPr>
            <a:xfrm>
              <a:off x="766626"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Tree>
    <p:extLst>
      <p:ext uri="{BB962C8B-B14F-4D97-AF65-F5344CB8AC3E}">
        <p14:creationId xmlns:p14="http://schemas.microsoft.com/office/powerpoint/2010/main" val="248398492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10_标题幻灯片">
    <p:spTree>
      <p:nvGrpSpPr>
        <p:cNvPr id="1" name=""/>
        <p:cNvGrpSpPr/>
        <p:nvPr/>
      </p:nvGrpSpPr>
      <p:grpSpPr>
        <a:xfrm>
          <a:off x="0" y="0"/>
          <a:ext cx="0" cy="0"/>
          <a:chOff x="0" y="0"/>
          <a:chExt cx="0" cy="0"/>
        </a:xfrm>
      </p:grpSpPr>
      <p:sp>
        <p:nvSpPr>
          <p:cNvPr id="7" name="矩形 6"/>
          <p:cNvSpPr/>
          <p:nvPr userDrawn="1"/>
        </p:nvSpPr>
        <p:spPr>
          <a:xfrm>
            <a:off x="0" y="0"/>
            <a:ext cx="12192000" cy="6858000"/>
          </a:xfrm>
          <a:prstGeom prst="rect">
            <a:avLst/>
          </a:prstGeom>
          <a:solidFill>
            <a:schemeClr val="bg1">
              <a:lumMod val="85000"/>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8" name="组合 7"/>
          <p:cNvGrpSpPr/>
          <p:nvPr userDrawn="1"/>
        </p:nvGrpSpPr>
        <p:grpSpPr>
          <a:xfrm>
            <a:off x="671397" y="656049"/>
            <a:ext cx="434337" cy="60960"/>
            <a:chOff x="486593" y="492037"/>
            <a:chExt cx="325753" cy="45720"/>
          </a:xfrm>
        </p:grpSpPr>
        <p:sp>
          <p:nvSpPr>
            <p:cNvPr id="9" name="椭圆 8"/>
            <p:cNvSpPr/>
            <p:nvPr/>
          </p:nvSpPr>
          <p:spPr>
            <a:xfrm>
              <a:off x="486593"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 name="椭圆 9"/>
            <p:cNvSpPr/>
            <p:nvPr/>
          </p:nvSpPr>
          <p:spPr>
            <a:xfrm>
              <a:off x="579937"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 name="椭圆 10"/>
            <p:cNvSpPr/>
            <p:nvPr/>
          </p:nvSpPr>
          <p:spPr>
            <a:xfrm>
              <a:off x="673281"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 name="椭圆 11"/>
            <p:cNvSpPr/>
            <p:nvPr/>
          </p:nvSpPr>
          <p:spPr>
            <a:xfrm>
              <a:off x="766626"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Tree>
    <p:extLst>
      <p:ext uri="{BB962C8B-B14F-4D97-AF65-F5344CB8AC3E}">
        <p14:creationId xmlns:p14="http://schemas.microsoft.com/office/powerpoint/2010/main" val="89285227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11_标题幻灯片">
    <p:spTree>
      <p:nvGrpSpPr>
        <p:cNvPr id="1" name=""/>
        <p:cNvGrpSpPr/>
        <p:nvPr/>
      </p:nvGrpSpPr>
      <p:grpSpPr>
        <a:xfrm>
          <a:off x="0" y="0"/>
          <a:ext cx="0" cy="0"/>
          <a:chOff x="0" y="0"/>
          <a:chExt cx="0" cy="0"/>
        </a:xfrm>
      </p:grpSpPr>
      <p:sp>
        <p:nvSpPr>
          <p:cNvPr id="7" name="矩形 6"/>
          <p:cNvSpPr/>
          <p:nvPr userDrawn="1"/>
        </p:nvSpPr>
        <p:spPr>
          <a:xfrm>
            <a:off x="0" y="0"/>
            <a:ext cx="12192000" cy="6858000"/>
          </a:xfrm>
          <a:prstGeom prst="rect">
            <a:avLst/>
          </a:prstGeom>
          <a:solidFill>
            <a:schemeClr val="bg1">
              <a:lumMod val="85000"/>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8" name="组合 7"/>
          <p:cNvGrpSpPr/>
          <p:nvPr userDrawn="1"/>
        </p:nvGrpSpPr>
        <p:grpSpPr>
          <a:xfrm>
            <a:off x="671397" y="656049"/>
            <a:ext cx="434337" cy="60960"/>
            <a:chOff x="486593" y="492037"/>
            <a:chExt cx="325753" cy="45720"/>
          </a:xfrm>
        </p:grpSpPr>
        <p:sp>
          <p:nvSpPr>
            <p:cNvPr id="9" name="椭圆 8"/>
            <p:cNvSpPr/>
            <p:nvPr/>
          </p:nvSpPr>
          <p:spPr>
            <a:xfrm>
              <a:off x="486593"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 name="椭圆 9"/>
            <p:cNvSpPr/>
            <p:nvPr/>
          </p:nvSpPr>
          <p:spPr>
            <a:xfrm>
              <a:off x="579937"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 name="椭圆 10"/>
            <p:cNvSpPr/>
            <p:nvPr/>
          </p:nvSpPr>
          <p:spPr>
            <a:xfrm>
              <a:off x="673281"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 name="椭圆 11"/>
            <p:cNvSpPr/>
            <p:nvPr/>
          </p:nvSpPr>
          <p:spPr>
            <a:xfrm>
              <a:off x="766626"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Tree>
    <p:extLst>
      <p:ext uri="{BB962C8B-B14F-4D97-AF65-F5344CB8AC3E}">
        <p14:creationId xmlns:p14="http://schemas.microsoft.com/office/powerpoint/2010/main" val="170631186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1421C321-7564-42B8-BC2B-D3935886727F}" type="datetimeFigureOut">
              <a:rPr lang="zh-CN" altLang="en-US" smtClean="0"/>
              <a:t>2015/8/10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023992C-EE8B-4DDA-8D99-B0F5F06191A6}" type="slidenum">
              <a:rPr lang="zh-CN" altLang="en-US" smtClean="0"/>
              <a:t>‹#›</a:t>
            </a:fld>
            <a:endParaRPr lang="zh-CN" altLang="en-US"/>
          </a:p>
        </p:txBody>
      </p:sp>
    </p:spTree>
    <p:extLst>
      <p:ext uri="{BB962C8B-B14F-4D97-AF65-F5344CB8AC3E}">
        <p14:creationId xmlns:p14="http://schemas.microsoft.com/office/powerpoint/2010/main" val="383706104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13_标题幻灯片">
    <p:spTree>
      <p:nvGrpSpPr>
        <p:cNvPr id="1" name=""/>
        <p:cNvGrpSpPr/>
        <p:nvPr/>
      </p:nvGrpSpPr>
      <p:grpSpPr>
        <a:xfrm>
          <a:off x="0" y="0"/>
          <a:ext cx="0" cy="0"/>
          <a:chOff x="0" y="0"/>
          <a:chExt cx="0" cy="0"/>
        </a:xfrm>
      </p:grpSpPr>
      <p:sp>
        <p:nvSpPr>
          <p:cNvPr id="7" name="矩形 6"/>
          <p:cNvSpPr/>
          <p:nvPr userDrawn="1"/>
        </p:nvSpPr>
        <p:spPr>
          <a:xfrm>
            <a:off x="0" y="0"/>
            <a:ext cx="12192000" cy="6858000"/>
          </a:xfrm>
          <a:prstGeom prst="rect">
            <a:avLst/>
          </a:prstGeom>
          <a:solidFill>
            <a:schemeClr val="bg1">
              <a:lumMod val="85000"/>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8" name="组合 7"/>
          <p:cNvGrpSpPr/>
          <p:nvPr userDrawn="1"/>
        </p:nvGrpSpPr>
        <p:grpSpPr>
          <a:xfrm>
            <a:off x="671397" y="656049"/>
            <a:ext cx="434337" cy="60960"/>
            <a:chOff x="486593" y="492037"/>
            <a:chExt cx="325753" cy="45720"/>
          </a:xfrm>
        </p:grpSpPr>
        <p:sp>
          <p:nvSpPr>
            <p:cNvPr id="9" name="椭圆 8"/>
            <p:cNvSpPr/>
            <p:nvPr/>
          </p:nvSpPr>
          <p:spPr>
            <a:xfrm>
              <a:off x="486593"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 name="椭圆 9"/>
            <p:cNvSpPr/>
            <p:nvPr/>
          </p:nvSpPr>
          <p:spPr>
            <a:xfrm>
              <a:off x="579937"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 name="椭圆 10"/>
            <p:cNvSpPr/>
            <p:nvPr/>
          </p:nvSpPr>
          <p:spPr>
            <a:xfrm>
              <a:off x="673281"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 name="椭圆 11"/>
            <p:cNvSpPr/>
            <p:nvPr/>
          </p:nvSpPr>
          <p:spPr>
            <a:xfrm>
              <a:off x="766626"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Tree>
    <p:extLst>
      <p:ext uri="{BB962C8B-B14F-4D97-AF65-F5344CB8AC3E}">
        <p14:creationId xmlns:p14="http://schemas.microsoft.com/office/powerpoint/2010/main" val="429077016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17_标题幻灯片">
    <p:spTree>
      <p:nvGrpSpPr>
        <p:cNvPr id="1" name=""/>
        <p:cNvGrpSpPr/>
        <p:nvPr/>
      </p:nvGrpSpPr>
      <p:grpSpPr>
        <a:xfrm>
          <a:off x="0" y="0"/>
          <a:ext cx="0" cy="0"/>
          <a:chOff x="0" y="0"/>
          <a:chExt cx="0" cy="0"/>
        </a:xfrm>
      </p:grpSpPr>
      <p:sp>
        <p:nvSpPr>
          <p:cNvPr id="7" name="矩形 6"/>
          <p:cNvSpPr/>
          <p:nvPr userDrawn="1"/>
        </p:nvSpPr>
        <p:spPr>
          <a:xfrm>
            <a:off x="0" y="0"/>
            <a:ext cx="12192000" cy="6858000"/>
          </a:xfrm>
          <a:prstGeom prst="rect">
            <a:avLst/>
          </a:prstGeom>
          <a:solidFill>
            <a:schemeClr val="bg1">
              <a:lumMod val="85000"/>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8" name="组合 7"/>
          <p:cNvGrpSpPr/>
          <p:nvPr userDrawn="1"/>
        </p:nvGrpSpPr>
        <p:grpSpPr>
          <a:xfrm>
            <a:off x="671397" y="656049"/>
            <a:ext cx="434337" cy="60960"/>
            <a:chOff x="486593" y="492037"/>
            <a:chExt cx="325753" cy="45720"/>
          </a:xfrm>
        </p:grpSpPr>
        <p:sp>
          <p:nvSpPr>
            <p:cNvPr id="9" name="椭圆 8"/>
            <p:cNvSpPr/>
            <p:nvPr/>
          </p:nvSpPr>
          <p:spPr>
            <a:xfrm>
              <a:off x="486593"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 name="椭圆 9"/>
            <p:cNvSpPr/>
            <p:nvPr/>
          </p:nvSpPr>
          <p:spPr>
            <a:xfrm>
              <a:off x="579937"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 name="椭圆 10"/>
            <p:cNvSpPr/>
            <p:nvPr/>
          </p:nvSpPr>
          <p:spPr>
            <a:xfrm>
              <a:off x="673281"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 name="椭圆 11"/>
            <p:cNvSpPr/>
            <p:nvPr/>
          </p:nvSpPr>
          <p:spPr>
            <a:xfrm>
              <a:off x="766626"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Tree>
    <p:extLst>
      <p:ext uri="{BB962C8B-B14F-4D97-AF65-F5344CB8AC3E}">
        <p14:creationId xmlns:p14="http://schemas.microsoft.com/office/powerpoint/2010/main" val="115544391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18_标题幻灯片">
    <p:spTree>
      <p:nvGrpSpPr>
        <p:cNvPr id="1" name=""/>
        <p:cNvGrpSpPr/>
        <p:nvPr/>
      </p:nvGrpSpPr>
      <p:grpSpPr>
        <a:xfrm>
          <a:off x="0" y="0"/>
          <a:ext cx="0" cy="0"/>
          <a:chOff x="0" y="0"/>
          <a:chExt cx="0" cy="0"/>
        </a:xfrm>
      </p:grpSpPr>
      <p:sp>
        <p:nvSpPr>
          <p:cNvPr id="7" name="矩形 6"/>
          <p:cNvSpPr/>
          <p:nvPr userDrawn="1"/>
        </p:nvSpPr>
        <p:spPr>
          <a:xfrm>
            <a:off x="0" y="0"/>
            <a:ext cx="12192000" cy="6858000"/>
          </a:xfrm>
          <a:prstGeom prst="rect">
            <a:avLst/>
          </a:prstGeom>
          <a:solidFill>
            <a:schemeClr val="bg1">
              <a:lumMod val="85000"/>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8" name="组合 7"/>
          <p:cNvGrpSpPr/>
          <p:nvPr userDrawn="1"/>
        </p:nvGrpSpPr>
        <p:grpSpPr>
          <a:xfrm>
            <a:off x="671397" y="656049"/>
            <a:ext cx="434337" cy="60960"/>
            <a:chOff x="486593" y="492037"/>
            <a:chExt cx="325753" cy="45720"/>
          </a:xfrm>
        </p:grpSpPr>
        <p:sp>
          <p:nvSpPr>
            <p:cNvPr id="9" name="椭圆 8"/>
            <p:cNvSpPr/>
            <p:nvPr/>
          </p:nvSpPr>
          <p:spPr>
            <a:xfrm>
              <a:off x="486593"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 name="椭圆 9"/>
            <p:cNvSpPr/>
            <p:nvPr/>
          </p:nvSpPr>
          <p:spPr>
            <a:xfrm>
              <a:off x="579937"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 name="椭圆 10"/>
            <p:cNvSpPr/>
            <p:nvPr/>
          </p:nvSpPr>
          <p:spPr>
            <a:xfrm>
              <a:off x="673281"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 name="椭圆 11"/>
            <p:cNvSpPr/>
            <p:nvPr/>
          </p:nvSpPr>
          <p:spPr>
            <a:xfrm>
              <a:off x="766626"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Tree>
    <p:extLst>
      <p:ext uri="{BB962C8B-B14F-4D97-AF65-F5344CB8AC3E}">
        <p14:creationId xmlns:p14="http://schemas.microsoft.com/office/powerpoint/2010/main" val="368345139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21_标题幻灯片">
    <p:spTree>
      <p:nvGrpSpPr>
        <p:cNvPr id="1" name=""/>
        <p:cNvGrpSpPr/>
        <p:nvPr/>
      </p:nvGrpSpPr>
      <p:grpSpPr>
        <a:xfrm>
          <a:off x="0" y="0"/>
          <a:ext cx="0" cy="0"/>
          <a:chOff x="0" y="0"/>
          <a:chExt cx="0" cy="0"/>
        </a:xfrm>
      </p:grpSpPr>
      <p:sp>
        <p:nvSpPr>
          <p:cNvPr id="7" name="矩形 6"/>
          <p:cNvSpPr/>
          <p:nvPr userDrawn="1"/>
        </p:nvSpPr>
        <p:spPr>
          <a:xfrm>
            <a:off x="0" y="0"/>
            <a:ext cx="12192000" cy="6858000"/>
          </a:xfrm>
          <a:prstGeom prst="rect">
            <a:avLst/>
          </a:prstGeom>
          <a:solidFill>
            <a:schemeClr val="bg1">
              <a:lumMod val="85000"/>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8" name="组合 7"/>
          <p:cNvGrpSpPr/>
          <p:nvPr userDrawn="1"/>
        </p:nvGrpSpPr>
        <p:grpSpPr>
          <a:xfrm>
            <a:off x="671397" y="656049"/>
            <a:ext cx="434337" cy="60960"/>
            <a:chOff x="486593" y="492037"/>
            <a:chExt cx="325753" cy="45720"/>
          </a:xfrm>
        </p:grpSpPr>
        <p:sp>
          <p:nvSpPr>
            <p:cNvPr id="9" name="椭圆 8"/>
            <p:cNvSpPr/>
            <p:nvPr/>
          </p:nvSpPr>
          <p:spPr>
            <a:xfrm>
              <a:off x="486593"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 name="椭圆 9"/>
            <p:cNvSpPr/>
            <p:nvPr/>
          </p:nvSpPr>
          <p:spPr>
            <a:xfrm>
              <a:off x="579937"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 name="椭圆 10"/>
            <p:cNvSpPr/>
            <p:nvPr/>
          </p:nvSpPr>
          <p:spPr>
            <a:xfrm>
              <a:off x="673281"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 name="椭圆 11"/>
            <p:cNvSpPr/>
            <p:nvPr/>
          </p:nvSpPr>
          <p:spPr>
            <a:xfrm>
              <a:off x="766626"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Tree>
    <p:extLst>
      <p:ext uri="{BB962C8B-B14F-4D97-AF65-F5344CB8AC3E}">
        <p14:creationId xmlns:p14="http://schemas.microsoft.com/office/powerpoint/2010/main" val="268337527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22_标题幻灯片">
    <p:spTree>
      <p:nvGrpSpPr>
        <p:cNvPr id="1" name=""/>
        <p:cNvGrpSpPr/>
        <p:nvPr/>
      </p:nvGrpSpPr>
      <p:grpSpPr>
        <a:xfrm>
          <a:off x="0" y="0"/>
          <a:ext cx="0" cy="0"/>
          <a:chOff x="0" y="0"/>
          <a:chExt cx="0" cy="0"/>
        </a:xfrm>
      </p:grpSpPr>
      <p:sp>
        <p:nvSpPr>
          <p:cNvPr id="7" name="矩形 6"/>
          <p:cNvSpPr/>
          <p:nvPr userDrawn="1"/>
        </p:nvSpPr>
        <p:spPr>
          <a:xfrm>
            <a:off x="0" y="0"/>
            <a:ext cx="12192000" cy="6858000"/>
          </a:xfrm>
          <a:prstGeom prst="rect">
            <a:avLst/>
          </a:prstGeom>
          <a:solidFill>
            <a:schemeClr val="bg1">
              <a:lumMod val="85000"/>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8" name="组合 7"/>
          <p:cNvGrpSpPr/>
          <p:nvPr userDrawn="1"/>
        </p:nvGrpSpPr>
        <p:grpSpPr>
          <a:xfrm>
            <a:off x="671397" y="656049"/>
            <a:ext cx="434337" cy="60960"/>
            <a:chOff x="486593" y="492037"/>
            <a:chExt cx="325753" cy="45720"/>
          </a:xfrm>
        </p:grpSpPr>
        <p:sp>
          <p:nvSpPr>
            <p:cNvPr id="9" name="椭圆 8"/>
            <p:cNvSpPr/>
            <p:nvPr/>
          </p:nvSpPr>
          <p:spPr>
            <a:xfrm>
              <a:off x="486593"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 name="椭圆 9"/>
            <p:cNvSpPr/>
            <p:nvPr/>
          </p:nvSpPr>
          <p:spPr>
            <a:xfrm>
              <a:off x="579937"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 name="椭圆 10"/>
            <p:cNvSpPr/>
            <p:nvPr/>
          </p:nvSpPr>
          <p:spPr>
            <a:xfrm>
              <a:off x="673281"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 name="椭圆 11"/>
            <p:cNvSpPr/>
            <p:nvPr/>
          </p:nvSpPr>
          <p:spPr>
            <a:xfrm>
              <a:off x="766626"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Tree>
    <p:extLst>
      <p:ext uri="{BB962C8B-B14F-4D97-AF65-F5344CB8AC3E}">
        <p14:creationId xmlns:p14="http://schemas.microsoft.com/office/powerpoint/2010/main" val="6524428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1421C321-7564-42B8-BC2B-D3935886727F}" type="datetimeFigureOut">
              <a:rPr lang="zh-CN" altLang="en-US" smtClean="0"/>
              <a:t>2015/8/10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023992C-EE8B-4DDA-8D99-B0F5F06191A6}" type="slidenum">
              <a:rPr lang="zh-CN" altLang="en-US" smtClean="0"/>
              <a:t>‹#›</a:t>
            </a:fld>
            <a:endParaRPr lang="zh-CN" altLang="en-US"/>
          </a:p>
        </p:txBody>
      </p:sp>
    </p:spTree>
    <p:extLst>
      <p:ext uri="{BB962C8B-B14F-4D97-AF65-F5344CB8AC3E}">
        <p14:creationId xmlns:p14="http://schemas.microsoft.com/office/powerpoint/2010/main" val="282341440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1421C321-7564-42B8-BC2B-D3935886727F}" type="datetimeFigureOut">
              <a:rPr lang="zh-CN" altLang="en-US" smtClean="0"/>
              <a:t>2015/8/10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023992C-EE8B-4DDA-8D99-B0F5F06191A6}" type="slidenum">
              <a:rPr lang="zh-CN" altLang="en-US" smtClean="0"/>
              <a:t>‹#›</a:t>
            </a:fld>
            <a:endParaRPr lang="zh-CN" altLang="en-US"/>
          </a:p>
        </p:txBody>
      </p:sp>
    </p:spTree>
    <p:extLst>
      <p:ext uri="{BB962C8B-B14F-4D97-AF65-F5344CB8AC3E}">
        <p14:creationId xmlns:p14="http://schemas.microsoft.com/office/powerpoint/2010/main" val="18910419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1421C321-7564-42B8-BC2B-D3935886727F}" type="datetimeFigureOut">
              <a:rPr lang="zh-CN" altLang="en-US" smtClean="0"/>
              <a:t>2015/8/10</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023992C-EE8B-4DDA-8D99-B0F5F06191A6}" type="slidenum">
              <a:rPr lang="zh-CN" altLang="en-US" smtClean="0"/>
              <a:t>‹#›</a:t>
            </a:fld>
            <a:endParaRPr lang="zh-CN" altLang="en-US"/>
          </a:p>
        </p:txBody>
      </p:sp>
    </p:spTree>
    <p:extLst>
      <p:ext uri="{BB962C8B-B14F-4D97-AF65-F5344CB8AC3E}">
        <p14:creationId xmlns:p14="http://schemas.microsoft.com/office/powerpoint/2010/main" val="23163182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1421C321-7564-42B8-BC2B-D3935886727F}" type="datetimeFigureOut">
              <a:rPr lang="zh-CN" altLang="en-US" smtClean="0"/>
              <a:t>2015/8/10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23992C-EE8B-4DDA-8D99-B0F5F06191A6}" type="slidenum">
              <a:rPr lang="zh-CN" altLang="en-US" smtClean="0"/>
              <a:t>‹#›</a:t>
            </a:fld>
            <a:endParaRPr lang="zh-CN" altLang="en-US"/>
          </a:p>
        </p:txBody>
      </p:sp>
    </p:spTree>
    <p:extLst>
      <p:ext uri="{BB962C8B-B14F-4D97-AF65-F5344CB8AC3E}">
        <p14:creationId xmlns:p14="http://schemas.microsoft.com/office/powerpoint/2010/main" val="35770275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421C321-7564-42B8-BC2B-D3935886727F}" type="datetimeFigureOut">
              <a:rPr lang="zh-CN" altLang="en-US" smtClean="0"/>
              <a:t>2015/8/10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023992C-EE8B-4DDA-8D99-B0F5F06191A6}" type="slidenum">
              <a:rPr lang="zh-CN" altLang="en-US" smtClean="0"/>
              <a:t>‹#›</a:t>
            </a:fld>
            <a:endParaRPr lang="zh-CN" altLang="en-US"/>
          </a:p>
        </p:txBody>
      </p:sp>
    </p:spTree>
    <p:extLst>
      <p:ext uri="{BB962C8B-B14F-4D97-AF65-F5344CB8AC3E}">
        <p14:creationId xmlns:p14="http://schemas.microsoft.com/office/powerpoint/2010/main" val="12250467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1421C321-7564-42B8-BC2B-D3935886727F}" type="datetimeFigureOut">
              <a:rPr lang="zh-CN" altLang="en-US" smtClean="0"/>
              <a:t>2015/8/10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023992C-EE8B-4DDA-8D99-B0F5F06191A6}" type="slidenum">
              <a:rPr lang="zh-CN" altLang="en-US" smtClean="0"/>
              <a:t>‹#›</a:t>
            </a:fld>
            <a:endParaRPr lang="zh-CN" altLang="en-US"/>
          </a:p>
        </p:txBody>
      </p:sp>
    </p:spTree>
    <p:extLst>
      <p:ext uri="{BB962C8B-B14F-4D97-AF65-F5344CB8AC3E}">
        <p14:creationId xmlns:p14="http://schemas.microsoft.com/office/powerpoint/2010/main" val="405658398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1421C321-7564-42B8-BC2B-D3935886727F}" type="datetimeFigureOut">
              <a:rPr lang="zh-CN" altLang="en-US" smtClean="0"/>
              <a:t>2015/8/10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023992C-EE8B-4DDA-8D99-B0F5F06191A6}" type="slidenum">
              <a:rPr lang="zh-CN" altLang="en-US" smtClean="0"/>
              <a:t>‹#›</a:t>
            </a:fld>
            <a:endParaRPr lang="zh-CN" altLang="en-US"/>
          </a:p>
        </p:txBody>
      </p:sp>
    </p:spTree>
    <p:extLst>
      <p:ext uri="{BB962C8B-B14F-4D97-AF65-F5344CB8AC3E}">
        <p14:creationId xmlns:p14="http://schemas.microsoft.com/office/powerpoint/2010/main" val="221728547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421C321-7564-42B8-BC2B-D3935886727F}" type="datetimeFigureOut">
              <a:rPr lang="zh-CN" altLang="en-US" smtClean="0"/>
              <a:t>2015/8/10</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023992C-EE8B-4DDA-8D99-B0F5F06191A6}" type="slidenum">
              <a:rPr lang="zh-CN" altLang="en-US" smtClean="0"/>
              <a:t>‹#›</a:t>
            </a:fld>
            <a:endParaRPr lang="zh-CN" altLang="en-US"/>
          </a:p>
        </p:txBody>
      </p:sp>
    </p:spTree>
    <p:extLst>
      <p:ext uri="{BB962C8B-B14F-4D97-AF65-F5344CB8AC3E}">
        <p14:creationId xmlns:p14="http://schemas.microsoft.com/office/powerpoint/2010/main" val="222452859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5" r:id="rId14"/>
    <p:sldLayoutId id="2147483666" r:id="rId15"/>
    <p:sldLayoutId id="2147483667" r:id="rId16"/>
    <p:sldLayoutId id="2147483668" r:id="rId17"/>
    <p:sldLayoutId id="2147483669" r:id="rId18"/>
    <p:sldLayoutId id="2147483670" r:id="rId19"/>
    <p:sldLayoutId id="2147483672" r:id="rId20"/>
    <p:sldLayoutId id="2147483676" r:id="rId21"/>
    <p:sldLayoutId id="2147483677" r:id="rId22"/>
    <p:sldLayoutId id="2147483680" r:id="rId23"/>
    <p:sldLayoutId id="2147483681" r:id="rId2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3.xml"/></Relationships>
</file>

<file path=ppt/slides/_rels/slide1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3.xml"/></Relationships>
</file>

<file path=ppt/slides/_rels/slide16.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1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13.xml"/><Relationship Id="rId1" Type="http://schemas.openxmlformats.org/officeDocument/2006/relationships/vmlDrawing" Target="../drawings/vmlDrawing1.vml"/><Relationship Id="rId4" Type="http://schemas.openxmlformats.org/officeDocument/2006/relationships/image" Target="../media/image12.wmf"/></Relationships>
</file>

<file path=ppt/slides/_rels/slide21.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13.xml"/><Relationship Id="rId1" Type="http://schemas.openxmlformats.org/officeDocument/2006/relationships/vmlDrawing" Target="../drawings/vmlDrawing2.vml"/><Relationship Id="rId4" Type="http://schemas.openxmlformats.org/officeDocument/2006/relationships/image" Target="../media/image13.wmf"/></Relationships>
</file>

<file path=ppt/slides/_rels/slide2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3.xml"/></Relationships>
</file>

<file path=ppt/slides/_rels/slide23.xml.rels><?xml version="1.0" encoding="UTF-8" standalone="yes"?>
<Relationships xmlns="http://schemas.openxmlformats.org/package/2006/relationships"><Relationship Id="rId2" Type="http://schemas.openxmlformats.org/officeDocument/2006/relationships/image" Target="../media/image15.gif"/><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2" Type="http://schemas.openxmlformats.org/officeDocument/2006/relationships/image" Target="../media/image16.emf"/><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2" Type="http://schemas.openxmlformats.org/officeDocument/2006/relationships/image" Target="../media/image17.emf"/><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20.emf"/><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2" Type="http://schemas.openxmlformats.org/officeDocument/2006/relationships/image" Target="../media/image21.emf"/><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4.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23.xml"/></Relationships>
</file>

<file path=ppt/slides/_rels/slide35.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1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9.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2.jpeg"/><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7.xml"/></Relationships>
</file>

<file path=ppt/slides/_rels/slide41.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3.xml"/></Relationships>
</file>

<file path=ppt/slides/_rels/slide42.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13.xml"/></Relationships>
</file>

<file path=ppt/slides/_rels/slide43.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3.xml"/></Relationships>
</file>

<file path=ppt/slides/_rels/slide44.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17.xml"/></Relationships>
</file>

<file path=ppt/slides/_rels/slide45.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13.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2.jpeg"/><Relationship Id="rId1" Type="http://schemas.openxmlformats.org/officeDocument/2006/relationships/slideLayout" Target="../slideLayouts/slideLayout1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49.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22.xml"/><Relationship Id="rId1" Type="http://schemas.openxmlformats.org/officeDocument/2006/relationships/vmlDrawing" Target="../drawings/vmlDrawing3.vml"/><Relationship Id="rId4" Type="http://schemas.openxmlformats.org/officeDocument/2006/relationships/image" Target="../media/image33.wmf"/></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50.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22.xml"/><Relationship Id="rId1" Type="http://schemas.openxmlformats.org/officeDocument/2006/relationships/vmlDrawing" Target="../drawings/vmlDrawing4.vml"/><Relationship Id="rId4" Type="http://schemas.openxmlformats.org/officeDocument/2006/relationships/image" Target="../media/image34.wmf"/></Relationships>
</file>

<file path=ppt/slides/_rels/slide51.xml.rels><?xml version="1.0" encoding="UTF-8" standalone="yes"?>
<Relationships xmlns="http://schemas.openxmlformats.org/package/2006/relationships"><Relationship Id="rId2" Type="http://schemas.openxmlformats.org/officeDocument/2006/relationships/image" Target="../media/image35.emf"/><Relationship Id="rId1" Type="http://schemas.openxmlformats.org/officeDocument/2006/relationships/slideLayout" Target="../slideLayouts/slideLayout13.xml"/></Relationships>
</file>

<file path=ppt/slides/_rels/slide52.xml.rels><?xml version="1.0" encoding="UTF-8" standalone="yes"?>
<Relationships xmlns="http://schemas.openxmlformats.org/package/2006/relationships"><Relationship Id="rId2" Type="http://schemas.openxmlformats.org/officeDocument/2006/relationships/image" Target="../media/image36.emf"/><Relationship Id="rId1" Type="http://schemas.openxmlformats.org/officeDocument/2006/relationships/slideLayout" Target="../slideLayouts/slideLayout13.xml"/></Relationships>
</file>

<file path=ppt/slides/_rels/slide53.xml.rels><?xml version="1.0" encoding="UTF-8" standalone="yes"?>
<Relationships xmlns="http://schemas.openxmlformats.org/package/2006/relationships"><Relationship Id="rId2" Type="http://schemas.openxmlformats.org/officeDocument/2006/relationships/image" Target="../media/image37.emf"/><Relationship Id="rId1" Type="http://schemas.openxmlformats.org/officeDocument/2006/relationships/slideLayout" Target="../slideLayouts/slideLayout13.xml"/></Relationships>
</file>

<file path=ppt/slides/_rels/slide54.xml.rels><?xml version="1.0" encoding="UTF-8" standalone="yes"?>
<Relationships xmlns="http://schemas.openxmlformats.org/package/2006/relationships"><Relationship Id="rId2" Type="http://schemas.openxmlformats.org/officeDocument/2006/relationships/image" Target="../media/image38.emf"/><Relationship Id="rId1" Type="http://schemas.openxmlformats.org/officeDocument/2006/relationships/slideLayout" Target="../slideLayouts/slideLayout13.xml"/></Relationships>
</file>

<file path=ppt/slides/_rels/slide55.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Layout" Target="../slideLayouts/slideLayout13.xml"/><Relationship Id="rId1" Type="http://schemas.openxmlformats.org/officeDocument/2006/relationships/vmlDrawing" Target="../drawings/vmlDrawing5.vml"/><Relationship Id="rId4" Type="http://schemas.openxmlformats.org/officeDocument/2006/relationships/image" Target="../media/image39.wmf"/></Relationships>
</file>

<file path=ppt/slides/_rels/slide56.xml.rels><?xml version="1.0" encoding="UTF-8" standalone="yes"?>
<Relationships xmlns="http://schemas.openxmlformats.org/package/2006/relationships"><Relationship Id="rId3" Type="http://schemas.openxmlformats.org/officeDocument/2006/relationships/oleObject" Target="../embeddings/oleObject6.bin"/><Relationship Id="rId2" Type="http://schemas.openxmlformats.org/officeDocument/2006/relationships/slideLayout" Target="../slideLayouts/slideLayout13.xml"/><Relationship Id="rId1" Type="http://schemas.openxmlformats.org/officeDocument/2006/relationships/vmlDrawing" Target="../drawings/vmlDrawing6.vml"/><Relationship Id="rId4" Type="http://schemas.openxmlformats.org/officeDocument/2006/relationships/image" Target="../media/image39.wmf"/></Relationships>
</file>

<file path=ppt/slides/_rels/slide57.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13.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59.xml.rels><?xml version="1.0" encoding="UTF-8" standalone="yes"?>
<Relationships xmlns="http://schemas.openxmlformats.org/package/2006/relationships"><Relationship Id="rId2" Type="http://schemas.openxmlformats.org/officeDocument/2006/relationships/image" Target="../media/image41.jpg"/><Relationship Id="rId1" Type="http://schemas.openxmlformats.org/officeDocument/2006/relationships/slideLayout" Target="../slideLayouts/slideLayout19.xml"/></Relationships>
</file>

<file path=ppt/slides/_rels/slide6.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13.xml"/></Relationships>
</file>

<file path=ppt/slides/_rels/slide60.xml.rels><?xml version="1.0" encoding="UTF-8" standalone="yes"?>
<Relationships xmlns="http://schemas.openxmlformats.org/package/2006/relationships"><Relationship Id="rId2" Type="http://schemas.openxmlformats.org/officeDocument/2006/relationships/image" Target="../media/image42.emf"/><Relationship Id="rId1" Type="http://schemas.openxmlformats.org/officeDocument/2006/relationships/slideLayout" Target="../slideLayouts/slideLayout13.xml"/></Relationships>
</file>

<file path=ppt/slides/_rels/slide61.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43.jpeg"/><Relationship Id="rId1" Type="http://schemas.openxmlformats.org/officeDocument/2006/relationships/slideLayout" Target="../slideLayouts/slideLayout23.xml"/></Relationships>
</file>

<file path=ppt/slides/_rels/slide62.xml.rels><?xml version="1.0" encoding="UTF-8" standalone="yes"?>
<Relationships xmlns="http://schemas.openxmlformats.org/package/2006/relationships"><Relationship Id="rId2" Type="http://schemas.openxmlformats.org/officeDocument/2006/relationships/image" Target="../media/image44.jpg"/><Relationship Id="rId1" Type="http://schemas.openxmlformats.org/officeDocument/2006/relationships/slideLayout" Target="../slideLayouts/slideLayout12.xml"/></Relationships>
</file>

<file path=ppt/slides/_rels/slide63.xml.rels><?xml version="1.0" encoding="UTF-8" standalone="yes"?>
<Relationships xmlns="http://schemas.openxmlformats.org/package/2006/relationships"><Relationship Id="rId2" Type="http://schemas.openxmlformats.org/officeDocument/2006/relationships/image" Target="../media/image45.emf"/><Relationship Id="rId1" Type="http://schemas.openxmlformats.org/officeDocument/2006/relationships/slideLayout" Target="../slideLayouts/slideLayout13.xml"/></Relationships>
</file>

<file path=ppt/slides/_rels/slide64.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4.xml"/></Relationships>
</file>

<file path=ppt/slides/_rels/slide65.xml.rels><?xml version="1.0" encoding="UTF-8" standalone="yes"?>
<Relationships xmlns="http://schemas.openxmlformats.org/package/2006/relationships"><Relationship Id="rId2" Type="http://schemas.openxmlformats.org/officeDocument/2006/relationships/image" Target="../media/image46.emf"/><Relationship Id="rId1" Type="http://schemas.openxmlformats.org/officeDocument/2006/relationships/slideLayout" Target="../slideLayouts/slideLayout13.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67.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13.xml"/></Relationships>
</file>

<file path=ppt/slides/_rels/slide68.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13.xml"/></Relationships>
</file>

<file path=ppt/slides/_rels/slide69.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70.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Admin\Desktop\Nipic_13466494_201403171956351740001.jpg"/>
          <p:cNvPicPr>
            <a:picLocks noChangeAspect="1" noChangeArrowheads="1"/>
          </p:cNvPicPr>
          <p:nvPr/>
        </p:nvPicPr>
        <p:blipFill rotWithShape="1">
          <a:blip r:embed="rId2" cstate="print">
            <a:extLst>
              <a:ext uri="{BEBA8EAE-BF5A-486C-A8C5-ECC9F3942E4B}">
                <a14:imgProps xmlns:a14="http://schemas.microsoft.com/office/drawing/2010/main">
                  <a14:imgLayer r:embed="rId3">
                    <a14:imgEffect>
                      <a14:saturation sat="33000"/>
                    </a14:imgEffect>
                  </a14:imgLayer>
                </a14:imgProps>
              </a:ext>
              <a:ext uri="{28A0092B-C50C-407E-A947-70E740481C1C}">
                <a14:useLocalDpi xmlns:a14="http://schemas.microsoft.com/office/drawing/2010/main" val="0"/>
              </a:ext>
            </a:extLst>
          </a:blip>
          <a:srcRect l="4097" b="19577"/>
          <a:stretch/>
        </p:blipFill>
        <p:spPr bwMode="auto">
          <a:xfrm>
            <a:off x="0" y="-1"/>
            <a:ext cx="12288688" cy="6858001"/>
          </a:xfrm>
          <a:prstGeom prst="rect">
            <a:avLst/>
          </a:prstGeom>
          <a:noFill/>
          <a:extLst>
            <a:ext uri="{909E8E84-426E-40DD-AFC4-6F175D3DCCD1}">
              <a14:hiddenFill xmlns:a14="http://schemas.microsoft.com/office/drawing/2010/main">
                <a:solidFill>
                  <a:srgbClr val="FFFFFF"/>
                </a:solidFill>
              </a14:hiddenFill>
            </a:ext>
          </a:extLst>
        </p:spPr>
      </p:pic>
      <p:sp>
        <p:nvSpPr>
          <p:cNvPr id="19" name="矩形 18"/>
          <p:cNvSpPr/>
          <p:nvPr/>
        </p:nvSpPr>
        <p:spPr>
          <a:xfrm>
            <a:off x="7156595" y="2260604"/>
            <a:ext cx="4493538" cy="830997"/>
          </a:xfrm>
          <a:prstGeom prst="rect">
            <a:avLst/>
          </a:prstGeom>
        </p:spPr>
        <p:txBody>
          <a:bodyPr wrap="none">
            <a:spAutoFit/>
          </a:bodyPr>
          <a:lstStyle/>
          <a:p>
            <a:pPr algn="r"/>
            <a:r>
              <a:rPr lang="zh-CN" altLang="en-US" sz="4800" dirty="0" smtClean="0">
                <a:solidFill>
                  <a:srgbClr val="F44F56"/>
                </a:solidFill>
                <a:latin typeface="汉仪菱心体简" panose="02010609000101010101" pitchFamily="49" charset="-122"/>
                <a:ea typeface="汉仪菱心体简" panose="02010609000101010101" pitchFamily="49" charset="-122"/>
                <a:cs typeface="Arial" panose="020B0604020202020204" pitchFamily="34" charset="0"/>
              </a:rPr>
              <a:t>计算机网络基础</a:t>
            </a:r>
            <a:endParaRPr lang="en-US" altLang="zh-CN" sz="4800" dirty="0">
              <a:solidFill>
                <a:schemeClr val="bg1"/>
              </a:solidFill>
              <a:latin typeface="汉仪菱心体简" panose="02010609000101010101" pitchFamily="49" charset="-122"/>
              <a:ea typeface="汉仪菱心体简" panose="02010609000101010101" pitchFamily="49" charset="-122"/>
              <a:cs typeface="Arial" panose="020B0604020202020204" pitchFamily="34" charset="0"/>
            </a:endParaRPr>
          </a:p>
        </p:txBody>
      </p:sp>
      <p:grpSp>
        <p:nvGrpSpPr>
          <p:cNvPr id="2" name="组合 1"/>
          <p:cNvGrpSpPr/>
          <p:nvPr/>
        </p:nvGrpSpPr>
        <p:grpSpPr>
          <a:xfrm>
            <a:off x="8921965" y="0"/>
            <a:ext cx="2592701" cy="2084205"/>
            <a:chOff x="503238" y="0"/>
            <a:chExt cx="1944526" cy="1563154"/>
          </a:xfrm>
        </p:grpSpPr>
        <p:sp>
          <p:nvSpPr>
            <p:cNvPr id="5" name="矩形 4"/>
            <p:cNvSpPr/>
            <p:nvPr/>
          </p:nvSpPr>
          <p:spPr>
            <a:xfrm>
              <a:off x="503238" y="0"/>
              <a:ext cx="1944526" cy="1563154"/>
            </a:xfrm>
            <a:prstGeom prst="rect">
              <a:avLst/>
            </a:prstGeom>
            <a:solidFill>
              <a:srgbClr val="F44F5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121920" tIns="60960" rIns="121920" bIns="60960" numCol="1" spcCol="0" rtlCol="0" fromWordArt="0" anchor="ctr" anchorCtr="0" forceAA="0" compatLnSpc="1">
              <a:prstTxWarp prst="textNoShape">
                <a:avLst/>
              </a:prstTxWarp>
              <a:noAutofit/>
            </a:bodyPr>
            <a:lstStyle/>
            <a:p>
              <a:pPr algn="ctr"/>
              <a:endParaRPr lang="zh-CN" altLang="en-US" sz="2400"/>
            </a:p>
          </p:txBody>
        </p:sp>
        <p:sp>
          <p:nvSpPr>
            <p:cNvPr id="6" name="矩形 5"/>
            <p:cNvSpPr/>
            <p:nvPr/>
          </p:nvSpPr>
          <p:spPr>
            <a:xfrm>
              <a:off x="534378" y="339502"/>
              <a:ext cx="1273426" cy="684755"/>
            </a:xfrm>
            <a:prstGeom prst="rect">
              <a:avLst/>
            </a:prstGeom>
          </p:spPr>
          <p:txBody>
            <a:bodyPr wrap="none">
              <a:spAutoFit/>
            </a:bodyPr>
            <a:lstStyle/>
            <a:p>
              <a:r>
                <a:rPr lang="en-US" altLang="zh-CN" sz="5333" dirty="0">
                  <a:solidFill>
                    <a:schemeClr val="bg1"/>
                  </a:solidFill>
                  <a:latin typeface="Century Gothic" panose="020B0502020202020204" pitchFamily="34" charset="0"/>
                  <a:cs typeface="Arial" panose="020B0604020202020204" pitchFamily="34" charset="0"/>
                </a:rPr>
                <a:t>2015</a:t>
              </a:r>
            </a:p>
          </p:txBody>
        </p:sp>
        <p:sp>
          <p:nvSpPr>
            <p:cNvPr id="18" name="矩形 17"/>
            <p:cNvSpPr/>
            <p:nvPr/>
          </p:nvSpPr>
          <p:spPr>
            <a:xfrm>
              <a:off x="530370" y="973446"/>
              <a:ext cx="1565573" cy="438581"/>
            </a:xfrm>
            <a:prstGeom prst="rect">
              <a:avLst/>
            </a:prstGeom>
          </p:spPr>
          <p:txBody>
            <a:bodyPr wrap="none">
              <a:spAutoFit/>
            </a:bodyPr>
            <a:lstStyle/>
            <a:p>
              <a:r>
                <a:rPr lang="en-US" altLang="zh-CN" sz="1600" dirty="0">
                  <a:solidFill>
                    <a:schemeClr val="bg1"/>
                  </a:solidFill>
                  <a:latin typeface="Century Gothic" panose="020B0502020202020204" pitchFamily="34" charset="0"/>
                  <a:cs typeface="Arial" panose="020B0604020202020204" pitchFamily="34" charset="0"/>
                </a:rPr>
                <a:t>Introduction of </a:t>
              </a:r>
            </a:p>
            <a:p>
              <a:r>
                <a:rPr lang="en-US" altLang="zh-CN" sz="1600" dirty="0">
                  <a:solidFill>
                    <a:schemeClr val="bg1"/>
                  </a:solidFill>
                  <a:latin typeface="Century Gothic" panose="020B0502020202020204" pitchFamily="34" charset="0"/>
                  <a:cs typeface="Arial" panose="020B0604020202020204" pitchFamily="34" charset="0"/>
                </a:rPr>
                <a:t>Computer Network</a:t>
              </a:r>
            </a:p>
          </p:txBody>
        </p:sp>
        <p:grpSp>
          <p:nvGrpSpPr>
            <p:cNvPr id="20" name="组合 19"/>
            <p:cNvGrpSpPr/>
            <p:nvPr/>
          </p:nvGrpSpPr>
          <p:grpSpPr>
            <a:xfrm>
              <a:off x="1942829" y="509599"/>
              <a:ext cx="362725" cy="367692"/>
              <a:chOff x="9363075" y="4967288"/>
              <a:chExt cx="463551" cy="469900"/>
            </a:xfrm>
            <a:solidFill>
              <a:schemeClr val="bg1">
                <a:alpha val="48000"/>
              </a:schemeClr>
            </a:solidFill>
          </p:grpSpPr>
          <p:sp>
            <p:nvSpPr>
              <p:cNvPr id="21" name="Freeform 22"/>
              <p:cNvSpPr>
                <a:spLocks/>
              </p:cNvSpPr>
              <p:nvPr/>
            </p:nvSpPr>
            <p:spPr bwMode="auto">
              <a:xfrm>
                <a:off x="9371013" y="5280025"/>
                <a:ext cx="158750" cy="150813"/>
              </a:xfrm>
              <a:custGeom>
                <a:avLst/>
                <a:gdLst>
                  <a:gd name="T0" fmla="*/ 14 w 100"/>
                  <a:gd name="T1" fmla="*/ 95 h 95"/>
                  <a:gd name="T2" fmla="*/ 0 w 100"/>
                  <a:gd name="T3" fmla="*/ 80 h 95"/>
                  <a:gd name="T4" fmla="*/ 85 w 100"/>
                  <a:gd name="T5" fmla="*/ 0 h 95"/>
                  <a:gd name="T6" fmla="*/ 100 w 100"/>
                  <a:gd name="T7" fmla="*/ 14 h 95"/>
                  <a:gd name="T8" fmla="*/ 14 w 100"/>
                  <a:gd name="T9" fmla="*/ 95 h 95"/>
                </a:gdLst>
                <a:ahLst/>
                <a:cxnLst>
                  <a:cxn ang="0">
                    <a:pos x="T0" y="T1"/>
                  </a:cxn>
                  <a:cxn ang="0">
                    <a:pos x="T2" y="T3"/>
                  </a:cxn>
                  <a:cxn ang="0">
                    <a:pos x="T4" y="T5"/>
                  </a:cxn>
                  <a:cxn ang="0">
                    <a:pos x="T6" y="T7"/>
                  </a:cxn>
                  <a:cxn ang="0">
                    <a:pos x="T8" y="T9"/>
                  </a:cxn>
                </a:cxnLst>
                <a:rect l="0" t="0" r="r" b="b"/>
                <a:pathLst>
                  <a:path w="100" h="95">
                    <a:moveTo>
                      <a:pt x="14" y="95"/>
                    </a:moveTo>
                    <a:lnTo>
                      <a:pt x="0" y="80"/>
                    </a:lnTo>
                    <a:lnTo>
                      <a:pt x="85" y="0"/>
                    </a:lnTo>
                    <a:lnTo>
                      <a:pt x="100" y="14"/>
                    </a:lnTo>
                    <a:lnTo>
                      <a:pt x="14" y="9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22" name="Freeform 23"/>
              <p:cNvSpPr>
                <a:spLocks noEditPoints="1"/>
              </p:cNvSpPr>
              <p:nvPr/>
            </p:nvSpPr>
            <p:spPr bwMode="auto">
              <a:xfrm>
                <a:off x="9486900" y="5200650"/>
                <a:ext cx="120650" cy="120650"/>
              </a:xfrm>
              <a:custGeom>
                <a:avLst/>
                <a:gdLst>
                  <a:gd name="T0" fmla="*/ 16 w 32"/>
                  <a:gd name="T1" fmla="*/ 32 h 32"/>
                  <a:gd name="T2" fmla="*/ 0 w 32"/>
                  <a:gd name="T3" fmla="*/ 16 h 32"/>
                  <a:gd name="T4" fmla="*/ 16 w 32"/>
                  <a:gd name="T5" fmla="*/ 0 h 32"/>
                  <a:gd name="T6" fmla="*/ 32 w 32"/>
                  <a:gd name="T7" fmla="*/ 16 h 32"/>
                  <a:gd name="T8" fmla="*/ 16 w 32"/>
                  <a:gd name="T9" fmla="*/ 32 h 32"/>
                  <a:gd name="T10" fmla="*/ 16 w 32"/>
                  <a:gd name="T11" fmla="*/ 8 h 32"/>
                  <a:gd name="T12" fmla="*/ 8 w 32"/>
                  <a:gd name="T13" fmla="*/ 16 h 32"/>
                  <a:gd name="T14" fmla="*/ 16 w 32"/>
                  <a:gd name="T15" fmla="*/ 24 h 32"/>
                  <a:gd name="T16" fmla="*/ 24 w 32"/>
                  <a:gd name="T17" fmla="*/ 16 h 32"/>
                  <a:gd name="T18" fmla="*/ 16 w 32"/>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32"/>
                    </a:moveTo>
                    <a:cubicBezTo>
                      <a:pt x="7" y="32"/>
                      <a:pt x="0" y="25"/>
                      <a:pt x="0" y="16"/>
                    </a:cubicBezTo>
                    <a:cubicBezTo>
                      <a:pt x="0" y="7"/>
                      <a:pt x="7" y="0"/>
                      <a:pt x="16" y="0"/>
                    </a:cubicBezTo>
                    <a:cubicBezTo>
                      <a:pt x="25" y="0"/>
                      <a:pt x="32" y="7"/>
                      <a:pt x="32" y="16"/>
                    </a:cubicBezTo>
                    <a:cubicBezTo>
                      <a:pt x="32" y="25"/>
                      <a:pt x="25" y="32"/>
                      <a:pt x="16" y="32"/>
                    </a:cubicBezTo>
                    <a:moveTo>
                      <a:pt x="16" y="8"/>
                    </a:moveTo>
                    <a:cubicBezTo>
                      <a:pt x="12" y="8"/>
                      <a:pt x="8" y="12"/>
                      <a:pt x="8" y="16"/>
                    </a:cubicBezTo>
                    <a:cubicBezTo>
                      <a:pt x="8" y="20"/>
                      <a:pt x="12" y="24"/>
                      <a:pt x="16" y="24"/>
                    </a:cubicBezTo>
                    <a:cubicBezTo>
                      <a:pt x="20" y="24"/>
                      <a:pt x="24" y="20"/>
                      <a:pt x="24" y="16"/>
                    </a:cubicBezTo>
                    <a:cubicBezTo>
                      <a:pt x="24" y="12"/>
                      <a:pt x="20" y="8"/>
                      <a:pt x="16"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23" name="Freeform 24"/>
              <p:cNvSpPr>
                <a:spLocks noEditPoints="1"/>
              </p:cNvSpPr>
              <p:nvPr/>
            </p:nvSpPr>
            <p:spPr bwMode="auto">
              <a:xfrm>
                <a:off x="9577388" y="4967288"/>
                <a:ext cx="249238" cy="249238"/>
              </a:xfrm>
              <a:custGeom>
                <a:avLst/>
                <a:gdLst>
                  <a:gd name="T0" fmla="*/ 32 w 66"/>
                  <a:gd name="T1" fmla="*/ 66 h 66"/>
                  <a:gd name="T2" fmla="*/ 9 w 66"/>
                  <a:gd name="T3" fmla="*/ 57 h 66"/>
                  <a:gd name="T4" fmla="*/ 0 w 66"/>
                  <a:gd name="T5" fmla="*/ 34 h 66"/>
                  <a:gd name="T6" fmla="*/ 9 w 66"/>
                  <a:gd name="T7" fmla="*/ 11 h 66"/>
                  <a:gd name="T8" fmla="*/ 20 w 66"/>
                  <a:gd name="T9" fmla="*/ 0 h 66"/>
                  <a:gd name="T10" fmla="*/ 66 w 66"/>
                  <a:gd name="T11" fmla="*/ 46 h 66"/>
                  <a:gd name="T12" fmla="*/ 55 w 66"/>
                  <a:gd name="T13" fmla="*/ 57 h 66"/>
                  <a:gd name="T14" fmla="*/ 32 w 66"/>
                  <a:gd name="T15" fmla="*/ 66 h 66"/>
                  <a:gd name="T16" fmla="*/ 20 w 66"/>
                  <a:gd name="T17" fmla="*/ 12 h 66"/>
                  <a:gd name="T18" fmla="*/ 15 w 66"/>
                  <a:gd name="T19" fmla="*/ 17 h 66"/>
                  <a:gd name="T20" fmla="*/ 8 w 66"/>
                  <a:gd name="T21" fmla="*/ 34 h 66"/>
                  <a:gd name="T22" fmla="*/ 15 w 66"/>
                  <a:gd name="T23" fmla="*/ 51 h 66"/>
                  <a:gd name="T24" fmla="*/ 32 w 66"/>
                  <a:gd name="T25" fmla="*/ 58 h 66"/>
                  <a:gd name="T26" fmla="*/ 49 w 66"/>
                  <a:gd name="T27" fmla="*/ 51 h 66"/>
                  <a:gd name="T28" fmla="*/ 54 w 66"/>
                  <a:gd name="T29" fmla="*/ 46 h 66"/>
                  <a:gd name="T30" fmla="*/ 20 w 66"/>
                  <a:gd name="T31" fmla="*/ 12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6" h="66">
                    <a:moveTo>
                      <a:pt x="32" y="66"/>
                    </a:moveTo>
                    <a:cubicBezTo>
                      <a:pt x="23" y="66"/>
                      <a:pt x="15" y="63"/>
                      <a:pt x="9" y="57"/>
                    </a:cubicBezTo>
                    <a:cubicBezTo>
                      <a:pt x="3" y="51"/>
                      <a:pt x="0" y="43"/>
                      <a:pt x="0" y="34"/>
                    </a:cubicBezTo>
                    <a:cubicBezTo>
                      <a:pt x="0" y="25"/>
                      <a:pt x="3" y="17"/>
                      <a:pt x="9" y="11"/>
                    </a:cubicBezTo>
                    <a:cubicBezTo>
                      <a:pt x="20" y="0"/>
                      <a:pt x="20" y="0"/>
                      <a:pt x="20" y="0"/>
                    </a:cubicBezTo>
                    <a:cubicBezTo>
                      <a:pt x="66" y="46"/>
                      <a:pt x="66" y="46"/>
                      <a:pt x="66" y="46"/>
                    </a:cubicBezTo>
                    <a:cubicBezTo>
                      <a:pt x="55" y="57"/>
                      <a:pt x="55" y="57"/>
                      <a:pt x="55" y="57"/>
                    </a:cubicBezTo>
                    <a:cubicBezTo>
                      <a:pt x="49" y="63"/>
                      <a:pt x="41" y="66"/>
                      <a:pt x="32" y="66"/>
                    </a:cubicBezTo>
                    <a:moveTo>
                      <a:pt x="20" y="12"/>
                    </a:moveTo>
                    <a:cubicBezTo>
                      <a:pt x="15" y="17"/>
                      <a:pt x="15" y="17"/>
                      <a:pt x="15" y="17"/>
                    </a:cubicBezTo>
                    <a:cubicBezTo>
                      <a:pt x="10" y="22"/>
                      <a:pt x="8" y="28"/>
                      <a:pt x="8" y="34"/>
                    </a:cubicBezTo>
                    <a:cubicBezTo>
                      <a:pt x="8" y="40"/>
                      <a:pt x="10" y="46"/>
                      <a:pt x="15" y="51"/>
                    </a:cubicBezTo>
                    <a:cubicBezTo>
                      <a:pt x="20" y="56"/>
                      <a:pt x="26" y="58"/>
                      <a:pt x="32" y="58"/>
                    </a:cubicBezTo>
                    <a:cubicBezTo>
                      <a:pt x="38" y="58"/>
                      <a:pt x="44" y="56"/>
                      <a:pt x="49" y="51"/>
                    </a:cubicBezTo>
                    <a:cubicBezTo>
                      <a:pt x="54" y="46"/>
                      <a:pt x="54" y="46"/>
                      <a:pt x="54" y="46"/>
                    </a:cubicBezTo>
                    <a:lnTo>
                      <a:pt x="20"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24" name="Freeform 25"/>
              <p:cNvSpPr>
                <a:spLocks/>
              </p:cNvSpPr>
              <p:nvPr/>
            </p:nvSpPr>
            <p:spPr bwMode="auto">
              <a:xfrm>
                <a:off x="9363075" y="5065713"/>
                <a:ext cx="365125" cy="371475"/>
              </a:xfrm>
              <a:custGeom>
                <a:avLst/>
                <a:gdLst>
                  <a:gd name="T0" fmla="*/ 0 w 230"/>
                  <a:gd name="T1" fmla="*/ 234 h 234"/>
                  <a:gd name="T2" fmla="*/ 22 w 230"/>
                  <a:gd name="T3" fmla="*/ 49 h 234"/>
                  <a:gd name="T4" fmla="*/ 112 w 230"/>
                  <a:gd name="T5" fmla="*/ 0 h 234"/>
                  <a:gd name="T6" fmla="*/ 121 w 230"/>
                  <a:gd name="T7" fmla="*/ 16 h 234"/>
                  <a:gd name="T8" fmla="*/ 41 w 230"/>
                  <a:gd name="T9" fmla="*/ 61 h 234"/>
                  <a:gd name="T10" fmla="*/ 24 w 230"/>
                  <a:gd name="T11" fmla="*/ 211 h 234"/>
                  <a:gd name="T12" fmla="*/ 185 w 230"/>
                  <a:gd name="T13" fmla="*/ 180 h 234"/>
                  <a:gd name="T14" fmla="*/ 211 w 230"/>
                  <a:gd name="T15" fmla="*/ 111 h 234"/>
                  <a:gd name="T16" fmla="*/ 230 w 230"/>
                  <a:gd name="T17" fmla="*/ 116 h 234"/>
                  <a:gd name="T18" fmla="*/ 199 w 230"/>
                  <a:gd name="T19" fmla="*/ 199 h 234"/>
                  <a:gd name="T20" fmla="*/ 0 w 230"/>
                  <a:gd name="T21" fmla="*/ 234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0" h="234">
                    <a:moveTo>
                      <a:pt x="0" y="234"/>
                    </a:moveTo>
                    <a:lnTo>
                      <a:pt x="22" y="49"/>
                    </a:lnTo>
                    <a:lnTo>
                      <a:pt x="112" y="0"/>
                    </a:lnTo>
                    <a:lnTo>
                      <a:pt x="121" y="16"/>
                    </a:lnTo>
                    <a:lnTo>
                      <a:pt x="41" y="61"/>
                    </a:lnTo>
                    <a:lnTo>
                      <a:pt x="24" y="211"/>
                    </a:lnTo>
                    <a:lnTo>
                      <a:pt x="185" y="180"/>
                    </a:lnTo>
                    <a:lnTo>
                      <a:pt x="211" y="111"/>
                    </a:lnTo>
                    <a:lnTo>
                      <a:pt x="230" y="116"/>
                    </a:lnTo>
                    <a:lnTo>
                      <a:pt x="199" y="199"/>
                    </a:lnTo>
                    <a:lnTo>
                      <a:pt x="0" y="2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grpSp>
      <p:sp>
        <p:nvSpPr>
          <p:cNvPr id="25" name="矩形 24"/>
          <p:cNvSpPr/>
          <p:nvPr/>
        </p:nvSpPr>
        <p:spPr>
          <a:xfrm>
            <a:off x="6339064" y="2989715"/>
            <a:ext cx="5311070" cy="523220"/>
          </a:xfrm>
          <a:prstGeom prst="rect">
            <a:avLst/>
          </a:prstGeom>
        </p:spPr>
        <p:txBody>
          <a:bodyPr wrap="none">
            <a:spAutoFit/>
          </a:bodyPr>
          <a:lstStyle/>
          <a:p>
            <a:pPr algn="r"/>
            <a:r>
              <a:rPr lang="zh-CN" altLang="en-US" sz="2800" dirty="0" smtClean="0">
                <a:solidFill>
                  <a:srgbClr val="F44F56"/>
                </a:solidFill>
                <a:latin typeface="方正兰亭超细黑简体" panose="02000000000000000000" pitchFamily="2" charset="-122"/>
                <a:ea typeface="方正兰亭超细黑简体" panose="02000000000000000000" pitchFamily="2" charset="-122"/>
                <a:cs typeface="Arial" panose="020B0604020202020204" pitchFamily="34" charset="0"/>
              </a:rPr>
              <a:t>项目三 </a:t>
            </a:r>
            <a:r>
              <a:rPr lang="zh-CN" altLang="en-US" sz="2800" dirty="0" smtClean="0">
                <a:solidFill>
                  <a:schemeClr val="bg1"/>
                </a:solidFill>
                <a:latin typeface="方正兰亭超细黑简体" panose="02000000000000000000" pitchFamily="2" charset="-122"/>
                <a:ea typeface="方正兰亭超细黑简体" panose="02000000000000000000" pitchFamily="2" charset="-122"/>
                <a:cs typeface="Arial" panose="020B0604020202020204" pitchFamily="34" charset="0"/>
              </a:rPr>
              <a:t>组建和管理小型办公网络</a:t>
            </a:r>
            <a:endParaRPr lang="en-US" altLang="zh-CN" sz="2800" dirty="0">
              <a:solidFill>
                <a:schemeClr val="bg1"/>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27" name="TextBox 6"/>
          <p:cNvSpPr txBox="1"/>
          <p:nvPr/>
        </p:nvSpPr>
        <p:spPr>
          <a:xfrm>
            <a:off x="9136289" y="6027840"/>
            <a:ext cx="2574014" cy="369332"/>
          </a:xfrm>
          <a:prstGeom prst="rect">
            <a:avLst/>
          </a:prstGeom>
          <a:noFill/>
        </p:spPr>
        <p:txBody>
          <a:bodyPr wrap="square" rtlCol="0">
            <a:spAutoFit/>
          </a:bodyPr>
          <a:lstStyle/>
          <a:p>
            <a:r>
              <a:rPr lang="zh-CN" altLang="en-US" i="1" dirty="0" smtClean="0">
                <a:solidFill>
                  <a:prstClr val="white"/>
                </a:solidFill>
                <a:latin typeface="汉仪菱心体简" pitchFamily="49" charset="-122"/>
                <a:ea typeface="汉仪菱心体简" pitchFamily="49" charset="-122"/>
              </a:rPr>
              <a:t>重庆电子工程职业学院</a:t>
            </a:r>
            <a:endParaRPr lang="zh-CN" altLang="en-US" i="1" dirty="0">
              <a:solidFill>
                <a:prstClr val="white"/>
              </a:solidFill>
              <a:latin typeface="汉仪菱心体简" pitchFamily="49" charset="-122"/>
              <a:ea typeface="汉仪菱心体简" pitchFamily="49" charset="-122"/>
            </a:endParaRPr>
          </a:p>
        </p:txBody>
      </p:sp>
    </p:spTree>
    <p:extLst>
      <p:ext uri="{BB962C8B-B14F-4D97-AF65-F5344CB8AC3E}">
        <p14:creationId xmlns:p14="http://schemas.microsoft.com/office/powerpoint/2010/main" val="1886925330"/>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55" presetClass="entr" presetSubtype="0" fill="hold" grpId="0" nodeType="withEffect">
                                  <p:stCondLst>
                                    <p:cond delay="500"/>
                                  </p:stCondLst>
                                  <p:iterate type="lt">
                                    <p:tmPct val="10000"/>
                                  </p:iterate>
                                  <p:childTnLst>
                                    <p:set>
                                      <p:cBhvr>
                                        <p:cTn id="10" dur="1" fill="hold">
                                          <p:stCondLst>
                                            <p:cond delay="0"/>
                                          </p:stCondLst>
                                        </p:cTn>
                                        <p:tgtEl>
                                          <p:spTgt spid="19"/>
                                        </p:tgtEl>
                                        <p:attrNameLst>
                                          <p:attrName>style.visibility</p:attrName>
                                        </p:attrNameLst>
                                      </p:cBhvr>
                                      <p:to>
                                        <p:strVal val="visible"/>
                                      </p:to>
                                    </p:set>
                                    <p:anim calcmode="lin" valueType="num">
                                      <p:cBhvr>
                                        <p:cTn id="11" dur="500" fill="hold"/>
                                        <p:tgtEl>
                                          <p:spTgt spid="19"/>
                                        </p:tgtEl>
                                        <p:attrNameLst>
                                          <p:attrName>ppt_w</p:attrName>
                                        </p:attrNameLst>
                                      </p:cBhvr>
                                      <p:tavLst>
                                        <p:tav tm="0">
                                          <p:val>
                                            <p:strVal val="#ppt_w*0.70"/>
                                          </p:val>
                                        </p:tav>
                                        <p:tav tm="100000">
                                          <p:val>
                                            <p:strVal val="#ppt_w"/>
                                          </p:val>
                                        </p:tav>
                                      </p:tavLst>
                                    </p:anim>
                                    <p:anim calcmode="lin" valueType="num">
                                      <p:cBhvr>
                                        <p:cTn id="12" dur="500" fill="hold"/>
                                        <p:tgtEl>
                                          <p:spTgt spid="19"/>
                                        </p:tgtEl>
                                        <p:attrNameLst>
                                          <p:attrName>ppt_h</p:attrName>
                                        </p:attrNameLst>
                                      </p:cBhvr>
                                      <p:tavLst>
                                        <p:tav tm="0">
                                          <p:val>
                                            <p:strVal val="#ppt_h"/>
                                          </p:val>
                                        </p:tav>
                                        <p:tav tm="100000">
                                          <p:val>
                                            <p:strVal val="#ppt_h"/>
                                          </p:val>
                                        </p:tav>
                                      </p:tavLst>
                                    </p:anim>
                                    <p:animEffect transition="in" filter="fade">
                                      <p:cBhvr>
                                        <p:cTn id="13" dur="500"/>
                                        <p:tgtEl>
                                          <p:spTgt spid="19"/>
                                        </p:tgtEl>
                                      </p:cBhvr>
                                    </p:animEffect>
                                  </p:childTnLst>
                                </p:cTn>
                              </p:par>
                              <p:par>
                                <p:cTn id="14" presetID="12" presetClass="entr" presetSubtype="2" fill="hold" grpId="0" nodeType="withEffect">
                                  <p:stCondLst>
                                    <p:cond delay="2000"/>
                                  </p:stCondLst>
                                  <p:childTnLst>
                                    <p:set>
                                      <p:cBhvr>
                                        <p:cTn id="15" dur="1" fill="hold">
                                          <p:stCondLst>
                                            <p:cond delay="0"/>
                                          </p:stCondLst>
                                        </p:cTn>
                                        <p:tgtEl>
                                          <p:spTgt spid="25"/>
                                        </p:tgtEl>
                                        <p:attrNameLst>
                                          <p:attrName>style.visibility</p:attrName>
                                        </p:attrNameLst>
                                      </p:cBhvr>
                                      <p:to>
                                        <p:strVal val="visible"/>
                                      </p:to>
                                    </p:set>
                                    <p:anim calcmode="lin" valueType="num">
                                      <p:cBhvr additive="base">
                                        <p:cTn id="16" dur="500"/>
                                        <p:tgtEl>
                                          <p:spTgt spid="25"/>
                                        </p:tgtEl>
                                        <p:attrNameLst>
                                          <p:attrName>ppt_x</p:attrName>
                                        </p:attrNameLst>
                                      </p:cBhvr>
                                      <p:tavLst>
                                        <p:tav tm="0">
                                          <p:val>
                                            <p:strVal val="#ppt_x+#ppt_w*1.125000"/>
                                          </p:val>
                                        </p:tav>
                                        <p:tav tm="100000">
                                          <p:val>
                                            <p:strVal val="#ppt_x"/>
                                          </p:val>
                                        </p:tav>
                                      </p:tavLst>
                                    </p:anim>
                                    <p:animEffect transition="in" filter="wipe(left)">
                                      <p:cBhvr>
                                        <p:cTn id="17" dur="500"/>
                                        <p:tgtEl>
                                          <p:spTgt spid="25"/>
                                        </p:tgtEl>
                                      </p:cBhvr>
                                    </p:animEffect>
                                  </p:childTnLst>
                                </p:cTn>
                              </p:par>
                              <p:par>
                                <p:cTn id="18" presetID="2" presetClass="entr" presetSubtype="4" decel="100000" fill="hold" grpId="0" nodeType="withEffect">
                                  <p:stCondLst>
                                    <p:cond delay="2500"/>
                                  </p:stCondLst>
                                  <p:childTnLst>
                                    <p:set>
                                      <p:cBhvr>
                                        <p:cTn id="19" dur="1" fill="hold">
                                          <p:stCondLst>
                                            <p:cond delay="0"/>
                                          </p:stCondLst>
                                        </p:cTn>
                                        <p:tgtEl>
                                          <p:spTgt spid="27"/>
                                        </p:tgtEl>
                                        <p:attrNameLst>
                                          <p:attrName>style.visibility</p:attrName>
                                        </p:attrNameLst>
                                      </p:cBhvr>
                                      <p:to>
                                        <p:strVal val="visible"/>
                                      </p:to>
                                    </p:set>
                                    <p:anim calcmode="lin" valueType="num">
                                      <p:cBhvr additive="base">
                                        <p:cTn id="20" dur="500" fill="hold"/>
                                        <p:tgtEl>
                                          <p:spTgt spid="27"/>
                                        </p:tgtEl>
                                        <p:attrNameLst>
                                          <p:attrName>ppt_x</p:attrName>
                                        </p:attrNameLst>
                                      </p:cBhvr>
                                      <p:tavLst>
                                        <p:tav tm="0">
                                          <p:val>
                                            <p:strVal val="#ppt_x"/>
                                          </p:val>
                                        </p:tav>
                                        <p:tav tm="100000">
                                          <p:val>
                                            <p:strVal val="#ppt_x"/>
                                          </p:val>
                                        </p:tav>
                                      </p:tavLst>
                                    </p:anim>
                                    <p:anim calcmode="lin" valueType="num">
                                      <p:cBhvr additive="base">
                                        <p:cTn id="21"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5" grpId="0"/>
      <p:bldP spid="2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549987" y="698681"/>
            <a:ext cx="3262432" cy="707886"/>
          </a:xfrm>
          <a:prstGeom prst="rect">
            <a:avLst/>
          </a:prstGeom>
        </p:spPr>
        <p:txBody>
          <a:bodyPr wrap="none">
            <a:spAutoFit/>
          </a:bodyPr>
          <a:lstStyle/>
          <a:p>
            <a:r>
              <a:rPr lang="zh-CN" altLang="en-US" sz="4000" dirty="0">
                <a:solidFill>
                  <a:srgbClr val="F44F56"/>
                </a:solidFill>
                <a:latin typeface="方正兰亭超细黑简体" panose="02000000000000000000" pitchFamily="2" charset="-122"/>
                <a:ea typeface="方正兰亭超细黑简体" panose="02000000000000000000" pitchFamily="2" charset="-122"/>
                <a:cs typeface="Arial" panose="020B0604020202020204" pitchFamily="34" charset="0"/>
              </a:rPr>
              <a:t>数据通信基础</a:t>
            </a:r>
          </a:p>
        </p:txBody>
      </p:sp>
      <p:sp>
        <p:nvSpPr>
          <p:cNvPr id="6" name="矩形 5"/>
          <p:cNvSpPr/>
          <p:nvPr/>
        </p:nvSpPr>
        <p:spPr>
          <a:xfrm>
            <a:off x="549987" y="1331445"/>
            <a:ext cx="2954655" cy="461665"/>
          </a:xfrm>
          <a:prstGeom prst="rect">
            <a:avLst/>
          </a:prstGeom>
        </p:spPr>
        <p:txBody>
          <a:bodyPr wrap="none">
            <a:spAutoFit/>
          </a:bodyPr>
          <a:lstStyle/>
          <a:p>
            <a:pPr lvl="0"/>
            <a:r>
              <a:rPr lang="zh-CN" altLang="en-US" sz="2400" dirty="0" smtClean="0">
                <a:solidFill>
                  <a:prstClr val="white">
                    <a:lumMod val="50000"/>
                  </a:prstClr>
                </a:solidFill>
                <a:latin typeface="方正兰亭超细黑简体" panose="02000000000000000000" pitchFamily="2" charset="-122"/>
                <a:ea typeface="方正兰亭超细黑简体" panose="02000000000000000000" pitchFamily="2" charset="-122"/>
                <a:cs typeface="Arial" panose="020B0604020202020204" pitchFamily="34" charset="0"/>
              </a:rPr>
              <a:t>基带信号与频带信号</a:t>
            </a:r>
            <a:endParaRPr lang="en-US" altLang="zh-CN" sz="2400" dirty="0">
              <a:solidFill>
                <a:prstClr val="white">
                  <a:lumMod val="50000"/>
                </a:prst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nvGrpSpPr>
          <p:cNvPr id="82" name="组合 81"/>
          <p:cNvGrpSpPr/>
          <p:nvPr/>
        </p:nvGrpSpPr>
        <p:grpSpPr>
          <a:xfrm>
            <a:off x="3421311" y="2129160"/>
            <a:ext cx="2592701" cy="3864429"/>
            <a:chOff x="2565983" y="1596870"/>
            <a:chExt cx="1944526" cy="2898322"/>
          </a:xfrm>
        </p:grpSpPr>
        <p:sp>
          <p:nvSpPr>
            <p:cNvPr id="18" name="矩形 17"/>
            <p:cNvSpPr/>
            <p:nvPr/>
          </p:nvSpPr>
          <p:spPr>
            <a:xfrm>
              <a:off x="2565983" y="1596870"/>
              <a:ext cx="1944526" cy="2898322"/>
            </a:xfrm>
            <a:prstGeom prst="rect">
              <a:avLst/>
            </a:prstGeom>
            <a:solidFill>
              <a:srgbClr val="F44F56"/>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35" name="组合 34"/>
            <p:cNvGrpSpPr/>
            <p:nvPr/>
          </p:nvGrpSpPr>
          <p:grpSpPr>
            <a:xfrm>
              <a:off x="3199780" y="1801960"/>
              <a:ext cx="698127" cy="798234"/>
              <a:chOff x="11864975" y="2498725"/>
              <a:chExt cx="420688" cy="481013"/>
            </a:xfrm>
            <a:solidFill>
              <a:schemeClr val="bg1"/>
            </a:solidFill>
          </p:grpSpPr>
          <p:sp>
            <p:nvSpPr>
              <p:cNvPr id="36" name="Freeform 5"/>
              <p:cNvSpPr>
                <a:spLocks/>
              </p:cNvSpPr>
              <p:nvPr/>
            </p:nvSpPr>
            <p:spPr bwMode="auto">
              <a:xfrm>
                <a:off x="11864975" y="2603500"/>
                <a:ext cx="390525" cy="376238"/>
              </a:xfrm>
              <a:custGeom>
                <a:avLst/>
                <a:gdLst>
                  <a:gd name="T0" fmla="*/ 52 w 104"/>
                  <a:gd name="T1" fmla="*/ 100 h 100"/>
                  <a:gd name="T2" fmla="*/ 0 w 104"/>
                  <a:gd name="T3" fmla="*/ 48 h 100"/>
                  <a:gd name="T4" fmla="*/ 32 w 104"/>
                  <a:gd name="T5" fmla="*/ 0 h 100"/>
                  <a:gd name="T6" fmla="*/ 35 w 104"/>
                  <a:gd name="T7" fmla="*/ 7 h 100"/>
                  <a:gd name="T8" fmla="*/ 8 w 104"/>
                  <a:gd name="T9" fmla="*/ 48 h 100"/>
                  <a:gd name="T10" fmla="*/ 52 w 104"/>
                  <a:gd name="T11" fmla="*/ 92 h 100"/>
                  <a:gd name="T12" fmla="*/ 96 w 104"/>
                  <a:gd name="T13" fmla="*/ 52 h 100"/>
                  <a:gd name="T14" fmla="*/ 104 w 104"/>
                  <a:gd name="T15" fmla="*/ 52 h 100"/>
                  <a:gd name="T16" fmla="*/ 52 w 104"/>
                  <a:gd name="T17"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4" h="100">
                    <a:moveTo>
                      <a:pt x="52" y="100"/>
                    </a:moveTo>
                    <a:cubicBezTo>
                      <a:pt x="23" y="100"/>
                      <a:pt x="0" y="77"/>
                      <a:pt x="0" y="48"/>
                    </a:cubicBezTo>
                    <a:cubicBezTo>
                      <a:pt x="0" y="27"/>
                      <a:pt x="13" y="8"/>
                      <a:pt x="32" y="0"/>
                    </a:cubicBezTo>
                    <a:cubicBezTo>
                      <a:pt x="35" y="7"/>
                      <a:pt x="35" y="7"/>
                      <a:pt x="35" y="7"/>
                    </a:cubicBezTo>
                    <a:cubicBezTo>
                      <a:pt x="19" y="14"/>
                      <a:pt x="8" y="30"/>
                      <a:pt x="8" y="48"/>
                    </a:cubicBezTo>
                    <a:cubicBezTo>
                      <a:pt x="8" y="72"/>
                      <a:pt x="28" y="92"/>
                      <a:pt x="52" y="92"/>
                    </a:cubicBezTo>
                    <a:cubicBezTo>
                      <a:pt x="75" y="92"/>
                      <a:pt x="94" y="74"/>
                      <a:pt x="96" y="52"/>
                    </a:cubicBezTo>
                    <a:cubicBezTo>
                      <a:pt x="104" y="52"/>
                      <a:pt x="104" y="52"/>
                      <a:pt x="104" y="52"/>
                    </a:cubicBezTo>
                    <a:cubicBezTo>
                      <a:pt x="102" y="79"/>
                      <a:pt x="79" y="100"/>
                      <a:pt x="52" y="10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37" name="Freeform 6"/>
              <p:cNvSpPr>
                <a:spLocks/>
              </p:cNvSpPr>
              <p:nvPr/>
            </p:nvSpPr>
            <p:spPr bwMode="auto">
              <a:xfrm>
                <a:off x="12123738" y="2603500"/>
                <a:ext cx="131763" cy="166688"/>
              </a:xfrm>
              <a:custGeom>
                <a:avLst/>
                <a:gdLst>
                  <a:gd name="T0" fmla="*/ 27 w 35"/>
                  <a:gd name="T1" fmla="*/ 44 h 44"/>
                  <a:gd name="T2" fmla="*/ 0 w 35"/>
                  <a:gd name="T3" fmla="*/ 7 h 44"/>
                  <a:gd name="T4" fmla="*/ 3 w 35"/>
                  <a:gd name="T5" fmla="*/ 0 h 44"/>
                  <a:gd name="T6" fmla="*/ 35 w 35"/>
                  <a:gd name="T7" fmla="*/ 44 h 44"/>
                  <a:gd name="T8" fmla="*/ 27 w 35"/>
                  <a:gd name="T9" fmla="*/ 44 h 44"/>
                </a:gdLst>
                <a:ahLst/>
                <a:cxnLst>
                  <a:cxn ang="0">
                    <a:pos x="T0" y="T1"/>
                  </a:cxn>
                  <a:cxn ang="0">
                    <a:pos x="T2" y="T3"/>
                  </a:cxn>
                  <a:cxn ang="0">
                    <a:pos x="T4" y="T5"/>
                  </a:cxn>
                  <a:cxn ang="0">
                    <a:pos x="T6" y="T7"/>
                  </a:cxn>
                  <a:cxn ang="0">
                    <a:pos x="T8" y="T9"/>
                  </a:cxn>
                </a:cxnLst>
                <a:rect l="0" t="0" r="r" b="b"/>
                <a:pathLst>
                  <a:path w="35" h="44">
                    <a:moveTo>
                      <a:pt x="27" y="44"/>
                    </a:moveTo>
                    <a:cubicBezTo>
                      <a:pt x="25" y="28"/>
                      <a:pt x="15" y="14"/>
                      <a:pt x="0" y="7"/>
                    </a:cubicBezTo>
                    <a:cubicBezTo>
                      <a:pt x="3" y="0"/>
                      <a:pt x="3" y="0"/>
                      <a:pt x="3" y="0"/>
                    </a:cubicBezTo>
                    <a:cubicBezTo>
                      <a:pt x="21" y="8"/>
                      <a:pt x="33" y="24"/>
                      <a:pt x="35" y="44"/>
                    </a:cubicBezTo>
                    <a:lnTo>
                      <a:pt x="27" y="4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38" name="Freeform 7"/>
              <p:cNvSpPr>
                <a:spLocks/>
              </p:cNvSpPr>
              <p:nvPr/>
            </p:nvSpPr>
            <p:spPr bwMode="auto">
              <a:xfrm>
                <a:off x="11969750" y="2498725"/>
                <a:ext cx="180975" cy="134938"/>
              </a:xfrm>
              <a:custGeom>
                <a:avLst/>
                <a:gdLst>
                  <a:gd name="T0" fmla="*/ 86 w 114"/>
                  <a:gd name="T1" fmla="*/ 85 h 85"/>
                  <a:gd name="T2" fmla="*/ 67 w 114"/>
                  <a:gd name="T3" fmla="*/ 85 h 85"/>
                  <a:gd name="T4" fmla="*/ 67 w 114"/>
                  <a:gd name="T5" fmla="*/ 38 h 85"/>
                  <a:gd name="T6" fmla="*/ 95 w 114"/>
                  <a:gd name="T7" fmla="*/ 38 h 85"/>
                  <a:gd name="T8" fmla="*/ 95 w 114"/>
                  <a:gd name="T9" fmla="*/ 19 h 85"/>
                  <a:gd name="T10" fmla="*/ 19 w 114"/>
                  <a:gd name="T11" fmla="*/ 19 h 85"/>
                  <a:gd name="T12" fmla="*/ 19 w 114"/>
                  <a:gd name="T13" fmla="*/ 38 h 85"/>
                  <a:gd name="T14" fmla="*/ 48 w 114"/>
                  <a:gd name="T15" fmla="*/ 38 h 85"/>
                  <a:gd name="T16" fmla="*/ 48 w 114"/>
                  <a:gd name="T17" fmla="*/ 85 h 85"/>
                  <a:gd name="T18" fmla="*/ 29 w 114"/>
                  <a:gd name="T19" fmla="*/ 85 h 85"/>
                  <a:gd name="T20" fmla="*/ 29 w 114"/>
                  <a:gd name="T21" fmla="*/ 57 h 85"/>
                  <a:gd name="T22" fmla="*/ 0 w 114"/>
                  <a:gd name="T23" fmla="*/ 57 h 85"/>
                  <a:gd name="T24" fmla="*/ 0 w 114"/>
                  <a:gd name="T25" fmla="*/ 0 h 85"/>
                  <a:gd name="T26" fmla="*/ 114 w 114"/>
                  <a:gd name="T27" fmla="*/ 0 h 85"/>
                  <a:gd name="T28" fmla="*/ 114 w 114"/>
                  <a:gd name="T29" fmla="*/ 57 h 85"/>
                  <a:gd name="T30" fmla="*/ 86 w 114"/>
                  <a:gd name="T31" fmla="*/ 57 h 85"/>
                  <a:gd name="T32" fmla="*/ 86 w 114"/>
                  <a:gd name="T33" fmla="*/ 8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4" h="85">
                    <a:moveTo>
                      <a:pt x="86" y="85"/>
                    </a:moveTo>
                    <a:lnTo>
                      <a:pt x="67" y="85"/>
                    </a:lnTo>
                    <a:lnTo>
                      <a:pt x="67" y="38"/>
                    </a:lnTo>
                    <a:lnTo>
                      <a:pt x="95" y="38"/>
                    </a:lnTo>
                    <a:lnTo>
                      <a:pt x="95" y="19"/>
                    </a:lnTo>
                    <a:lnTo>
                      <a:pt x="19" y="19"/>
                    </a:lnTo>
                    <a:lnTo>
                      <a:pt x="19" y="38"/>
                    </a:lnTo>
                    <a:lnTo>
                      <a:pt x="48" y="38"/>
                    </a:lnTo>
                    <a:lnTo>
                      <a:pt x="48" y="85"/>
                    </a:lnTo>
                    <a:lnTo>
                      <a:pt x="29" y="85"/>
                    </a:lnTo>
                    <a:lnTo>
                      <a:pt x="29" y="57"/>
                    </a:lnTo>
                    <a:lnTo>
                      <a:pt x="0" y="57"/>
                    </a:lnTo>
                    <a:lnTo>
                      <a:pt x="0" y="0"/>
                    </a:lnTo>
                    <a:lnTo>
                      <a:pt x="114" y="0"/>
                    </a:lnTo>
                    <a:lnTo>
                      <a:pt x="114" y="57"/>
                    </a:lnTo>
                    <a:lnTo>
                      <a:pt x="86" y="57"/>
                    </a:lnTo>
                    <a:lnTo>
                      <a:pt x="86" y="8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39" name="Freeform 8"/>
              <p:cNvSpPr>
                <a:spLocks/>
              </p:cNvSpPr>
              <p:nvPr/>
            </p:nvSpPr>
            <p:spPr bwMode="auto">
              <a:xfrm>
                <a:off x="12199938" y="2562225"/>
                <a:ext cx="68263" cy="68263"/>
              </a:xfrm>
              <a:custGeom>
                <a:avLst/>
                <a:gdLst>
                  <a:gd name="T0" fmla="*/ 14 w 43"/>
                  <a:gd name="T1" fmla="*/ 43 h 43"/>
                  <a:gd name="T2" fmla="*/ 0 w 43"/>
                  <a:gd name="T3" fmla="*/ 29 h 43"/>
                  <a:gd name="T4" fmla="*/ 28 w 43"/>
                  <a:gd name="T5" fmla="*/ 0 h 43"/>
                  <a:gd name="T6" fmla="*/ 43 w 43"/>
                  <a:gd name="T7" fmla="*/ 15 h 43"/>
                  <a:gd name="T8" fmla="*/ 14 w 43"/>
                  <a:gd name="T9" fmla="*/ 43 h 43"/>
                </a:gdLst>
                <a:ahLst/>
                <a:cxnLst>
                  <a:cxn ang="0">
                    <a:pos x="T0" y="T1"/>
                  </a:cxn>
                  <a:cxn ang="0">
                    <a:pos x="T2" y="T3"/>
                  </a:cxn>
                  <a:cxn ang="0">
                    <a:pos x="T4" y="T5"/>
                  </a:cxn>
                  <a:cxn ang="0">
                    <a:pos x="T6" y="T7"/>
                  </a:cxn>
                  <a:cxn ang="0">
                    <a:pos x="T8" y="T9"/>
                  </a:cxn>
                </a:cxnLst>
                <a:rect l="0" t="0" r="r" b="b"/>
                <a:pathLst>
                  <a:path w="43" h="43">
                    <a:moveTo>
                      <a:pt x="14" y="43"/>
                    </a:moveTo>
                    <a:lnTo>
                      <a:pt x="0" y="29"/>
                    </a:lnTo>
                    <a:lnTo>
                      <a:pt x="28" y="0"/>
                    </a:lnTo>
                    <a:lnTo>
                      <a:pt x="43" y="15"/>
                    </a:lnTo>
                    <a:lnTo>
                      <a:pt x="14"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40" name="Freeform 9"/>
              <p:cNvSpPr>
                <a:spLocks/>
              </p:cNvSpPr>
              <p:nvPr/>
            </p:nvSpPr>
            <p:spPr bwMode="auto">
              <a:xfrm>
                <a:off x="12225338" y="2543175"/>
                <a:ext cx="60325" cy="60325"/>
              </a:xfrm>
              <a:custGeom>
                <a:avLst/>
                <a:gdLst>
                  <a:gd name="T0" fmla="*/ 27 w 38"/>
                  <a:gd name="T1" fmla="*/ 38 h 38"/>
                  <a:gd name="T2" fmla="*/ 0 w 38"/>
                  <a:gd name="T3" fmla="*/ 12 h 38"/>
                  <a:gd name="T4" fmla="*/ 12 w 38"/>
                  <a:gd name="T5" fmla="*/ 0 h 38"/>
                  <a:gd name="T6" fmla="*/ 38 w 38"/>
                  <a:gd name="T7" fmla="*/ 27 h 38"/>
                  <a:gd name="T8" fmla="*/ 27 w 38"/>
                  <a:gd name="T9" fmla="*/ 38 h 38"/>
                </a:gdLst>
                <a:ahLst/>
                <a:cxnLst>
                  <a:cxn ang="0">
                    <a:pos x="T0" y="T1"/>
                  </a:cxn>
                  <a:cxn ang="0">
                    <a:pos x="T2" y="T3"/>
                  </a:cxn>
                  <a:cxn ang="0">
                    <a:pos x="T4" y="T5"/>
                  </a:cxn>
                  <a:cxn ang="0">
                    <a:pos x="T6" y="T7"/>
                  </a:cxn>
                  <a:cxn ang="0">
                    <a:pos x="T8" y="T9"/>
                  </a:cxn>
                </a:cxnLst>
                <a:rect l="0" t="0" r="r" b="b"/>
                <a:pathLst>
                  <a:path w="38" h="38">
                    <a:moveTo>
                      <a:pt x="27" y="38"/>
                    </a:moveTo>
                    <a:lnTo>
                      <a:pt x="0" y="12"/>
                    </a:lnTo>
                    <a:lnTo>
                      <a:pt x="12" y="0"/>
                    </a:lnTo>
                    <a:lnTo>
                      <a:pt x="38" y="27"/>
                    </a:lnTo>
                    <a:lnTo>
                      <a:pt x="27"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41" name="Freeform 10"/>
              <p:cNvSpPr>
                <a:spLocks/>
              </p:cNvSpPr>
              <p:nvPr/>
            </p:nvSpPr>
            <p:spPr bwMode="auto">
              <a:xfrm>
                <a:off x="12045950" y="2663825"/>
                <a:ext cx="134938" cy="136525"/>
              </a:xfrm>
              <a:custGeom>
                <a:avLst/>
                <a:gdLst>
                  <a:gd name="T0" fmla="*/ 85 w 85"/>
                  <a:gd name="T1" fmla="*/ 86 h 86"/>
                  <a:gd name="T2" fmla="*/ 0 w 85"/>
                  <a:gd name="T3" fmla="*/ 86 h 86"/>
                  <a:gd name="T4" fmla="*/ 0 w 85"/>
                  <a:gd name="T5" fmla="*/ 0 h 86"/>
                  <a:gd name="T6" fmla="*/ 19 w 85"/>
                  <a:gd name="T7" fmla="*/ 0 h 86"/>
                  <a:gd name="T8" fmla="*/ 19 w 85"/>
                  <a:gd name="T9" fmla="*/ 67 h 86"/>
                  <a:gd name="T10" fmla="*/ 85 w 85"/>
                  <a:gd name="T11" fmla="*/ 67 h 86"/>
                  <a:gd name="T12" fmla="*/ 85 w 85"/>
                  <a:gd name="T13" fmla="*/ 86 h 86"/>
                </a:gdLst>
                <a:ahLst/>
                <a:cxnLst>
                  <a:cxn ang="0">
                    <a:pos x="T0" y="T1"/>
                  </a:cxn>
                  <a:cxn ang="0">
                    <a:pos x="T2" y="T3"/>
                  </a:cxn>
                  <a:cxn ang="0">
                    <a:pos x="T4" y="T5"/>
                  </a:cxn>
                  <a:cxn ang="0">
                    <a:pos x="T6" y="T7"/>
                  </a:cxn>
                  <a:cxn ang="0">
                    <a:pos x="T8" y="T9"/>
                  </a:cxn>
                  <a:cxn ang="0">
                    <a:pos x="T10" y="T11"/>
                  </a:cxn>
                  <a:cxn ang="0">
                    <a:pos x="T12" y="T13"/>
                  </a:cxn>
                </a:cxnLst>
                <a:rect l="0" t="0" r="r" b="b"/>
                <a:pathLst>
                  <a:path w="85" h="86">
                    <a:moveTo>
                      <a:pt x="85" y="86"/>
                    </a:moveTo>
                    <a:lnTo>
                      <a:pt x="0" y="86"/>
                    </a:lnTo>
                    <a:lnTo>
                      <a:pt x="0" y="0"/>
                    </a:lnTo>
                    <a:lnTo>
                      <a:pt x="19" y="0"/>
                    </a:lnTo>
                    <a:lnTo>
                      <a:pt x="19" y="67"/>
                    </a:lnTo>
                    <a:lnTo>
                      <a:pt x="85" y="67"/>
                    </a:lnTo>
                    <a:lnTo>
                      <a:pt x="85" y="8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sp>
          <p:nvSpPr>
            <p:cNvPr id="51" name="矩形 50"/>
            <p:cNvSpPr/>
            <p:nvPr/>
          </p:nvSpPr>
          <p:spPr>
            <a:xfrm>
              <a:off x="2662762" y="2823778"/>
              <a:ext cx="1785994" cy="1038746"/>
            </a:xfrm>
            <a:prstGeom prst="rect">
              <a:avLst/>
            </a:prstGeom>
          </p:spPr>
          <p:txBody>
            <a:bodyPr wrap="square">
              <a:spAutoFit/>
            </a:bodyPr>
            <a:lstStyle/>
            <a:p>
              <a:r>
                <a:rPr lang="zh-CN" altLang="en-US" sz="1400" dirty="0" smtClean="0">
                  <a:solidFill>
                    <a:schemeClr val="bg1"/>
                  </a:solidFill>
                  <a:latin typeface="Century Gothic" panose="020B0502020202020204" pitchFamily="34" charset="0"/>
                  <a:cs typeface="Arial" panose="020B0604020202020204" pitchFamily="34" charset="0"/>
                </a:rPr>
                <a:t>基带信号就是将计算机发送的数字信号“</a:t>
              </a:r>
              <a:r>
                <a:rPr lang="en-US" altLang="zh-CN" sz="1400" dirty="0" smtClean="0">
                  <a:solidFill>
                    <a:schemeClr val="bg1"/>
                  </a:solidFill>
                  <a:latin typeface="Century Gothic" panose="020B0502020202020204" pitchFamily="34" charset="0"/>
                  <a:cs typeface="Arial" panose="020B0604020202020204" pitchFamily="34" charset="0"/>
                </a:rPr>
                <a:t>0</a:t>
              </a:r>
              <a:r>
                <a:rPr lang="zh-CN" altLang="en-US" sz="1400" dirty="0" smtClean="0">
                  <a:solidFill>
                    <a:schemeClr val="bg1"/>
                  </a:solidFill>
                  <a:latin typeface="Century Gothic" panose="020B0502020202020204" pitchFamily="34" charset="0"/>
                  <a:cs typeface="Arial" panose="020B0604020202020204" pitchFamily="34" charset="0"/>
                </a:rPr>
                <a:t>”或“</a:t>
              </a:r>
              <a:r>
                <a:rPr lang="en-US" altLang="zh-CN" sz="1400" dirty="0" smtClean="0">
                  <a:solidFill>
                    <a:schemeClr val="bg1"/>
                  </a:solidFill>
                  <a:latin typeface="Century Gothic" panose="020B0502020202020204" pitchFamily="34" charset="0"/>
                  <a:cs typeface="Arial" panose="020B0604020202020204" pitchFamily="34" charset="0"/>
                </a:rPr>
                <a:t>1</a:t>
              </a:r>
              <a:r>
                <a:rPr lang="zh-CN" altLang="en-US" sz="1400" dirty="0" smtClean="0">
                  <a:solidFill>
                    <a:schemeClr val="bg1"/>
                  </a:solidFill>
                  <a:latin typeface="Century Gothic" panose="020B0502020202020204" pitchFamily="34" charset="0"/>
                  <a:cs typeface="Arial" panose="020B0604020202020204" pitchFamily="34" charset="0"/>
                </a:rPr>
                <a:t>”用两种不同的电压表示后，直接送到通信线路上传输的信号，如上图中计算机输出的比特流就是基带信号。</a:t>
              </a:r>
              <a:endParaRPr lang="en-US" altLang="zh-CN" sz="1400" dirty="0" smtClean="0">
                <a:solidFill>
                  <a:schemeClr val="bg1"/>
                </a:solidFill>
                <a:latin typeface="Century Gothic" panose="020B0502020202020204" pitchFamily="34" charset="0"/>
                <a:cs typeface="Arial" panose="020B0604020202020204" pitchFamily="34" charset="0"/>
              </a:endParaRPr>
            </a:p>
          </p:txBody>
        </p:sp>
      </p:grpSp>
      <p:grpSp>
        <p:nvGrpSpPr>
          <p:cNvPr id="7" name="组合 6"/>
          <p:cNvGrpSpPr/>
          <p:nvPr/>
        </p:nvGrpSpPr>
        <p:grpSpPr>
          <a:xfrm>
            <a:off x="670984" y="2129160"/>
            <a:ext cx="2592701" cy="3864429"/>
            <a:chOff x="503238" y="1596870"/>
            <a:chExt cx="1944526" cy="2898322"/>
          </a:xfrm>
        </p:grpSpPr>
        <p:sp>
          <p:nvSpPr>
            <p:cNvPr id="9" name="矩形 8"/>
            <p:cNvSpPr/>
            <p:nvPr/>
          </p:nvSpPr>
          <p:spPr>
            <a:xfrm>
              <a:off x="503238" y="1596870"/>
              <a:ext cx="1944526" cy="2898322"/>
            </a:xfrm>
            <a:prstGeom prst="rect">
              <a:avLst/>
            </a:prstGeom>
            <a:solidFill>
              <a:schemeClr val="bg1"/>
            </a:solidFill>
            <a:ln w="3175">
              <a:solidFill>
                <a:schemeClr val="bg1">
                  <a:lumMod val="85000"/>
                  <a:alpha val="3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 name="矩形 12"/>
            <p:cNvSpPr/>
            <p:nvPr/>
          </p:nvSpPr>
          <p:spPr>
            <a:xfrm>
              <a:off x="833982" y="1779806"/>
              <a:ext cx="1283045" cy="346249"/>
            </a:xfrm>
            <a:prstGeom prst="rect">
              <a:avLst/>
            </a:prstGeom>
          </p:spPr>
          <p:txBody>
            <a:bodyPr wrap="none">
              <a:spAutoFit/>
            </a:bodyPr>
            <a:lstStyle/>
            <a:p>
              <a:pPr algn="ctr"/>
              <a:r>
                <a:rPr lang="en-US" altLang="zh-CN" sz="2400" dirty="0" smtClean="0">
                  <a:solidFill>
                    <a:srgbClr val="F44F56"/>
                  </a:solidFill>
                  <a:latin typeface="Century Gothic" panose="020B0502020202020204" pitchFamily="34" charset="0"/>
                  <a:cs typeface="Arial" panose="020B0604020202020204" pitchFamily="34" charset="0"/>
                </a:rPr>
                <a:t>Baseband</a:t>
              </a:r>
              <a:endParaRPr lang="en-US" altLang="zh-CN" sz="2400" dirty="0">
                <a:solidFill>
                  <a:srgbClr val="F44F56"/>
                </a:solidFill>
                <a:latin typeface="Century Gothic" panose="020B0502020202020204" pitchFamily="34" charset="0"/>
                <a:cs typeface="Arial" panose="020B0604020202020204" pitchFamily="34" charset="0"/>
              </a:endParaRPr>
            </a:p>
          </p:txBody>
        </p:sp>
        <p:sp>
          <p:nvSpPr>
            <p:cNvPr id="14" name="矩形 13"/>
            <p:cNvSpPr/>
            <p:nvPr/>
          </p:nvSpPr>
          <p:spPr>
            <a:xfrm>
              <a:off x="503238" y="2229100"/>
              <a:ext cx="1944526" cy="547687"/>
            </a:xfrm>
            <a:prstGeom prst="rect">
              <a:avLst/>
            </a:prstGeom>
            <a:solidFill>
              <a:srgbClr val="F44F56"/>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6" name="矩形 15"/>
            <p:cNvSpPr/>
            <p:nvPr/>
          </p:nvSpPr>
          <p:spPr>
            <a:xfrm>
              <a:off x="842957" y="2291548"/>
              <a:ext cx="1215719" cy="392415"/>
            </a:xfrm>
            <a:prstGeom prst="rect">
              <a:avLst/>
            </a:prstGeom>
          </p:spPr>
          <p:txBody>
            <a:bodyPr wrap="none">
              <a:spAutoFit/>
            </a:bodyPr>
            <a:lstStyle/>
            <a:p>
              <a:pPr algn="ctr"/>
              <a:r>
                <a:rPr lang="zh-CN" altLang="en-US" sz="2800" dirty="0" smtClean="0">
                  <a:solidFill>
                    <a:schemeClr val="bg1"/>
                  </a:solidFill>
                  <a:latin typeface="方正兰亭超细黑简体" panose="02000000000000000000" pitchFamily="2" charset="-122"/>
                  <a:ea typeface="方正兰亭超细黑简体" panose="02000000000000000000" pitchFamily="2" charset="-122"/>
                  <a:cs typeface="Arial" panose="020B0604020202020204" pitchFamily="34" charset="0"/>
                </a:rPr>
                <a:t>基带信号</a:t>
              </a:r>
              <a:endParaRPr lang="en-US" altLang="zh-CN" sz="2800" dirty="0">
                <a:solidFill>
                  <a:schemeClr val="bg1"/>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grpSp>
        <p:nvGrpSpPr>
          <p:cNvPr id="69" name="组合 68"/>
          <p:cNvGrpSpPr/>
          <p:nvPr/>
        </p:nvGrpSpPr>
        <p:grpSpPr>
          <a:xfrm>
            <a:off x="6171638" y="2129160"/>
            <a:ext cx="2592701" cy="3864429"/>
            <a:chOff x="503238" y="1596870"/>
            <a:chExt cx="1944526" cy="2898322"/>
          </a:xfrm>
        </p:grpSpPr>
        <p:sp>
          <p:nvSpPr>
            <p:cNvPr id="70" name="矩形 69"/>
            <p:cNvSpPr/>
            <p:nvPr/>
          </p:nvSpPr>
          <p:spPr>
            <a:xfrm>
              <a:off x="503238" y="1596870"/>
              <a:ext cx="1944526" cy="2898322"/>
            </a:xfrm>
            <a:prstGeom prst="rect">
              <a:avLst/>
            </a:prstGeom>
            <a:solidFill>
              <a:schemeClr val="bg1"/>
            </a:solidFill>
            <a:ln w="3175">
              <a:solidFill>
                <a:schemeClr val="bg1">
                  <a:lumMod val="85000"/>
                  <a:alpha val="3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71" name="矩形 70"/>
            <p:cNvSpPr/>
            <p:nvPr/>
          </p:nvSpPr>
          <p:spPr>
            <a:xfrm>
              <a:off x="809336" y="1779806"/>
              <a:ext cx="1332336" cy="346249"/>
            </a:xfrm>
            <a:prstGeom prst="rect">
              <a:avLst/>
            </a:prstGeom>
          </p:spPr>
          <p:txBody>
            <a:bodyPr wrap="none">
              <a:spAutoFit/>
            </a:bodyPr>
            <a:lstStyle/>
            <a:p>
              <a:pPr algn="ctr"/>
              <a:r>
                <a:rPr lang="en-US" altLang="zh-CN" sz="2400" dirty="0" smtClean="0">
                  <a:solidFill>
                    <a:srgbClr val="F44F56"/>
                  </a:solidFill>
                  <a:latin typeface="Century Gothic" panose="020B0502020202020204" pitchFamily="34" charset="0"/>
                  <a:cs typeface="Arial" panose="020B0604020202020204" pitchFamily="34" charset="0"/>
                </a:rPr>
                <a:t>Frequency</a:t>
              </a:r>
              <a:endParaRPr lang="en-US" altLang="zh-CN" sz="2400" dirty="0">
                <a:solidFill>
                  <a:srgbClr val="F44F56"/>
                </a:solidFill>
                <a:latin typeface="Century Gothic" panose="020B0502020202020204" pitchFamily="34" charset="0"/>
                <a:cs typeface="Arial" panose="020B0604020202020204" pitchFamily="34" charset="0"/>
              </a:endParaRPr>
            </a:p>
          </p:txBody>
        </p:sp>
        <p:sp>
          <p:nvSpPr>
            <p:cNvPr id="72" name="矩形 71"/>
            <p:cNvSpPr/>
            <p:nvPr/>
          </p:nvSpPr>
          <p:spPr>
            <a:xfrm>
              <a:off x="503238" y="2229100"/>
              <a:ext cx="1944526" cy="547687"/>
            </a:xfrm>
            <a:prstGeom prst="rect">
              <a:avLst/>
            </a:prstGeom>
            <a:solidFill>
              <a:srgbClr val="F44F56"/>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73" name="矩形 72"/>
            <p:cNvSpPr/>
            <p:nvPr/>
          </p:nvSpPr>
          <p:spPr>
            <a:xfrm>
              <a:off x="842957" y="2291548"/>
              <a:ext cx="1215719" cy="392415"/>
            </a:xfrm>
            <a:prstGeom prst="rect">
              <a:avLst/>
            </a:prstGeom>
          </p:spPr>
          <p:txBody>
            <a:bodyPr wrap="none">
              <a:spAutoFit/>
            </a:bodyPr>
            <a:lstStyle/>
            <a:p>
              <a:pPr algn="ctr"/>
              <a:r>
                <a:rPr lang="zh-CN" altLang="en-US" sz="2800" dirty="0" smtClean="0">
                  <a:solidFill>
                    <a:schemeClr val="bg1"/>
                  </a:solidFill>
                  <a:latin typeface="方正兰亭超细黑简体" panose="02000000000000000000" pitchFamily="2" charset="-122"/>
                  <a:ea typeface="方正兰亭超细黑简体" panose="02000000000000000000" pitchFamily="2" charset="-122"/>
                  <a:cs typeface="Arial" panose="020B0604020202020204" pitchFamily="34" charset="0"/>
                </a:rPr>
                <a:t>频带信号</a:t>
              </a:r>
              <a:endParaRPr lang="en-US" altLang="zh-CN" sz="2800" dirty="0">
                <a:solidFill>
                  <a:schemeClr val="bg1"/>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grpSp>
        <p:nvGrpSpPr>
          <p:cNvPr id="81" name="组合 80"/>
          <p:cNvGrpSpPr/>
          <p:nvPr/>
        </p:nvGrpSpPr>
        <p:grpSpPr>
          <a:xfrm>
            <a:off x="8921966" y="2129160"/>
            <a:ext cx="2592701" cy="3864429"/>
            <a:chOff x="6691474" y="1596870"/>
            <a:chExt cx="1944526" cy="2898322"/>
          </a:xfrm>
        </p:grpSpPr>
        <p:sp>
          <p:nvSpPr>
            <p:cNvPr id="53" name="矩形 52"/>
            <p:cNvSpPr/>
            <p:nvPr/>
          </p:nvSpPr>
          <p:spPr>
            <a:xfrm>
              <a:off x="6691474" y="1596870"/>
              <a:ext cx="1944526" cy="2898322"/>
            </a:xfrm>
            <a:prstGeom prst="rect">
              <a:avLst/>
            </a:prstGeom>
            <a:solidFill>
              <a:srgbClr val="F44F56"/>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55" name="矩形 54"/>
            <p:cNvSpPr/>
            <p:nvPr/>
          </p:nvSpPr>
          <p:spPr>
            <a:xfrm>
              <a:off x="6788253" y="2823778"/>
              <a:ext cx="1785994" cy="715580"/>
            </a:xfrm>
            <a:prstGeom prst="rect">
              <a:avLst/>
            </a:prstGeom>
          </p:spPr>
          <p:txBody>
            <a:bodyPr wrap="square">
              <a:spAutoFit/>
            </a:bodyPr>
            <a:lstStyle/>
            <a:p>
              <a:r>
                <a:rPr lang="zh-CN" altLang="en-US" sz="1400" dirty="0" smtClean="0">
                  <a:solidFill>
                    <a:schemeClr val="bg1"/>
                  </a:solidFill>
                  <a:latin typeface="Century Gothic" panose="020B0502020202020204" pitchFamily="34" charset="0"/>
                  <a:cs typeface="Arial" panose="020B0604020202020204" pitchFamily="34" charset="0"/>
                </a:rPr>
                <a:t>频带信号是基带信号经过调制后形成的频分复用模拟信号，如上图中调制解调器输出的模拟信号为频带信号。</a:t>
              </a:r>
              <a:endParaRPr lang="en-US" altLang="zh-CN" sz="1400" dirty="0">
                <a:solidFill>
                  <a:schemeClr val="bg1"/>
                </a:solidFill>
                <a:latin typeface="Century Gothic" panose="020B0502020202020204" pitchFamily="34" charset="0"/>
                <a:cs typeface="Arial" panose="020B0604020202020204" pitchFamily="34" charset="0"/>
              </a:endParaRPr>
            </a:p>
          </p:txBody>
        </p:sp>
        <p:grpSp>
          <p:nvGrpSpPr>
            <p:cNvPr id="42" name="组合 41"/>
            <p:cNvGrpSpPr/>
            <p:nvPr/>
          </p:nvGrpSpPr>
          <p:grpSpPr>
            <a:xfrm>
              <a:off x="7285695" y="1801960"/>
              <a:ext cx="756084" cy="729740"/>
              <a:chOff x="11834813" y="3744913"/>
              <a:chExt cx="455613" cy="439738"/>
            </a:xfrm>
            <a:solidFill>
              <a:schemeClr val="bg1"/>
            </a:solidFill>
          </p:grpSpPr>
          <p:sp>
            <p:nvSpPr>
              <p:cNvPr id="43" name="Freeform 11"/>
              <p:cNvSpPr>
                <a:spLocks/>
              </p:cNvSpPr>
              <p:nvPr/>
            </p:nvSpPr>
            <p:spPr bwMode="auto">
              <a:xfrm>
                <a:off x="11834813" y="3763963"/>
                <a:ext cx="455613" cy="300038"/>
              </a:xfrm>
              <a:custGeom>
                <a:avLst/>
                <a:gdLst>
                  <a:gd name="T0" fmla="*/ 263 w 287"/>
                  <a:gd name="T1" fmla="*/ 189 h 189"/>
                  <a:gd name="T2" fmla="*/ 78 w 287"/>
                  <a:gd name="T3" fmla="*/ 189 h 189"/>
                  <a:gd name="T4" fmla="*/ 31 w 287"/>
                  <a:gd name="T5" fmla="*/ 18 h 189"/>
                  <a:gd name="T6" fmla="*/ 0 w 287"/>
                  <a:gd name="T7" fmla="*/ 18 h 189"/>
                  <a:gd name="T8" fmla="*/ 0 w 287"/>
                  <a:gd name="T9" fmla="*/ 0 h 189"/>
                  <a:gd name="T10" fmla="*/ 45 w 287"/>
                  <a:gd name="T11" fmla="*/ 0 h 189"/>
                  <a:gd name="T12" fmla="*/ 92 w 287"/>
                  <a:gd name="T13" fmla="*/ 170 h 189"/>
                  <a:gd name="T14" fmla="*/ 249 w 287"/>
                  <a:gd name="T15" fmla="*/ 170 h 189"/>
                  <a:gd name="T16" fmla="*/ 263 w 287"/>
                  <a:gd name="T17" fmla="*/ 85 h 189"/>
                  <a:gd name="T18" fmla="*/ 114 w 287"/>
                  <a:gd name="T19" fmla="*/ 85 h 189"/>
                  <a:gd name="T20" fmla="*/ 114 w 287"/>
                  <a:gd name="T21" fmla="*/ 66 h 189"/>
                  <a:gd name="T22" fmla="*/ 287 w 287"/>
                  <a:gd name="T23" fmla="*/ 66 h 189"/>
                  <a:gd name="T24" fmla="*/ 263 w 287"/>
                  <a:gd name="T25" fmla="*/ 189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7" h="189">
                    <a:moveTo>
                      <a:pt x="263" y="189"/>
                    </a:moveTo>
                    <a:lnTo>
                      <a:pt x="78" y="189"/>
                    </a:lnTo>
                    <a:lnTo>
                      <a:pt x="31" y="18"/>
                    </a:lnTo>
                    <a:lnTo>
                      <a:pt x="0" y="18"/>
                    </a:lnTo>
                    <a:lnTo>
                      <a:pt x="0" y="0"/>
                    </a:lnTo>
                    <a:lnTo>
                      <a:pt x="45" y="0"/>
                    </a:lnTo>
                    <a:lnTo>
                      <a:pt x="92" y="170"/>
                    </a:lnTo>
                    <a:lnTo>
                      <a:pt x="249" y="170"/>
                    </a:lnTo>
                    <a:lnTo>
                      <a:pt x="263" y="85"/>
                    </a:lnTo>
                    <a:lnTo>
                      <a:pt x="114" y="85"/>
                    </a:lnTo>
                    <a:lnTo>
                      <a:pt x="114" y="66"/>
                    </a:lnTo>
                    <a:lnTo>
                      <a:pt x="287" y="66"/>
                    </a:lnTo>
                    <a:lnTo>
                      <a:pt x="263" y="18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44" name="Freeform 12"/>
              <p:cNvSpPr>
                <a:spLocks noEditPoints="1"/>
              </p:cNvSpPr>
              <p:nvPr/>
            </p:nvSpPr>
            <p:spPr bwMode="auto">
              <a:xfrm>
                <a:off x="11955463" y="4094163"/>
                <a:ext cx="90488" cy="90488"/>
              </a:xfrm>
              <a:custGeom>
                <a:avLst/>
                <a:gdLst>
                  <a:gd name="T0" fmla="*/ 12 w 24"/>
                  <a:gd name="T1" fmla="*/ 24 h 24"/>
                  <a:gd name="T2" fmla="*/ 0 w 24"/>
                  <a:gd name="T3" fmla="*/ 12 h 24"/>
                  <a:gd name="T4" fmla="*/ 12 w 24"/>
                  <a:gd name="T5" fmla="*/ 0 h 24"/>
                  <a:gd name="T6" fmla="*/ 24 w 24"/>
                  <a:gd name="T7" fmla="*/ 12 h 24"/>
                  <a:gd name="T8" fmla="*/ 12 w 24"/>
                  <a:gd name="T9" fmla="*/ 24 h 24"/>
                  <a:gd name="T10" fmla="*/ 12 w 24"/>
                  <a:gd name="T11" fmla="*/ 8 h 24"/>
                  <a:gd name="T12" fmla="*/ 8 w 24"/>
                  <a:gd name="T13" fmla="*/ 12 h 24"/>
                  <a:gd name="T14" fmla="*/ 12 w 24"/>
                  <a:gd name="T15" fmla="*/ 16 h 24"/>
                  <a:gd name="T16" fmla="*/ 16 w 24"/>
                  <a:gd name="T17" fmla="*/ 12 h 24"/>
                  <a:gd name="T18" fmla="*/ 12 w 24"/>
                  <a:gd name="T19" fmla="*/ 8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24">
                    <a:moveTo>
                      <a:pt x="12" y="24"/>
                    </a:moveTo>
                    <a:cubicBezTo>
                      <a:pt x="5" y="24"/>
                      <a:pt x="0" y="19"/>
                      <a:pt x="0" y="12"/>
                    </a:cubicBezTo>
                    <a:cubicBezTo>
                      <a:pt x="0" y="5"/>
                      <a:pt x="5" y="0"/>
                      <a:pt x="12" y="0"/>
                    </a:cubicBezTo>
                    <a:cubicBezTo>
                      <a:pt x="19" y="0"/>
                      <a:pt x="24" y="5"/>
                      <a:pt x="24" y="12"/>
                    </a:cubicBezTo>
                    <a:cubicBezTo>
                      <a:pt x="24" y="19"/>
                      <a:pt x="19" y="24"/>
                      <a:pt x="12" y="24"/>
                    </a:cubicBezTo>
                    <a:moveTo>
                      <a:pt x="12" y="8"/>
                    </a:moveTo>
                    <a:cubicBezTo>
                      <a:pt x="10" y="8"/>
                      <a:pt x="8" y="10"/>
                      <a:pt x="8" y="12"/>
                    </a:cubicBezTo>
                    <a:cubicBezTo>
                      <a:pt x="8" y="14"/>
                      <a:pt x="10" y="16"/>
                      <a:pt x="12" y="16"/>
                    </a:cubicBezTo>
                    <a:cubicBezTo>
                      <a:pt x="14" y="16"/>
                      <a:pt x="16" y="14"/>
                      <a:pt x="16" y="12"/>
                    </a:cubicBezTo>
                    <a:cubicBezTo>
                      <a:pt x="16" y="10"/>
                      <a:pt x="14" y="8"/>
                      <a:pt x="12"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45" name="Freeform 13"/>
              <p:cNvSpPr>
                <a:spLocks noEditPoints="1"/>
              </p:cNvSpPr>
              <p:nvPr/>
            </p:nvSpPr>
            <p:spPr bwMode="auto">
              <a:xfrm>
                <a:off x="12150725" y="4094163"/>
                <a:ext cx="90488" cy="90488"/>
              </a:xfrm>
              <a:custGeom>
                <a:avLst/>
                <a:gdLst>
                  <a:gd name="T0" fmla="*/ 12 w 24"/>
                  <a:gd name="T1" fmla="*/ 24 h 24"/>
                  <a:gd name="T2" fmla="*/ 0 w 24"/>
                  <a:gd name="T3" fmla="*/ 12 h 24"/>
                  <a:gd name="T4" fmla="*/ 12 w 24"/>
                  <a:gd name="T5" fmla="*/ 0 h 24"/>
                  <a:gd name="T6" fmla="*/ 24 w 24"/>
                  <a:gd name="T7" fmla="*/ 12 h 24"/>
                  <a:gd name="T8" fmla="*/ 12 w 24"/>
                  <a:gd name="T9" fmla="*/ 24 h 24"/>
                  <a:gd name="T10" fmla="*/ 12 w 24"/>
                  <a:gd name="T11" fmla="*/ 8 h 24"/>
                  <a:gd name="T12" fmla="*/ 8 w 24"/>
                  <a:gd name="T13" fmla="*/ 12 h 24"/>
                  <a:gd name="T14" fmla="*/ 12 w 24"/>
                  <a:gd name="T15" fmla="*/ 16 h 24"/>
                  <a:gd name="T16" fmla="*/ 16 w 24"/>
                  <a:gd name="T17" fmla="*/ 12 h 24"/>
                  <a:gd name="T18" fmla="*/ 12 w 24"/>
                  <a:gd name="T19" fmla="*/ 8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24">
                    <a:moveTo>
                      <a:pt x="12" y="24"/>
                    </a:moveTo>
                    <a:cubicBezTo>
                      <a:pt x="5" y="24"/>
                      <a:pt x="0" y="19"/>
                      <a:pt x="0" y="12"/>
                    </a:cubicBezTo>
                    <a:cubicBezTo>
                      <a:pt x="0" y="5"/>
                      <a:pt x="5" y="0"/>
                      <a:pt x="12" y="0"/>
                    </a:cubicBezTo>
                    <a:cubicBezTo>
                      <a:pt x="19" y="0"/>
                      <a:pt x="24" y="5"/>
                      <a:pt x="24" y="12"/>
                    </a:cubicBezTo>
                    <a:cubicBezTo>
                      <a:pt x="24" y="19"/>
                      <a:pt x="19" y="24"/>
                      <a:pt x="12" y="24"/>
                    </a:cubicBezTo>
                    <a:moveTo>
                      <a:pt x="12" y="8"/>
                    </a:moveTo>
                    <a:cubicBezTo>
                      <a:pt x="10" y="8"/>
                      <a:pt x="8" y="10"/>
                      <a:pt x="8" y="12"/>
                    </a:cubicBezTo>
                    <a:cubicBezTo>
                      <a:pt x="8" y="14"/>
                      <a:pt x="10" y="16"/>
                      <a:pt x="12" y="16"/>
                    </a:cubicBezTo>
                    <a:cubicBezTo>
                      <a:pt x="14" y="16"/>
                      <a:pt x="16" y="14"/>
                      <a:pt x="16" y="12"/>
                    </a:cubicBezTo>
                    <a:cubicBezTo>
                      <a:pt x="16" y="10"/>
                      <a:pt x="14" y="8"/>
                      <a:pt x="12"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46" name="Rectangle 14"/>
              <p:cNvSpPr>
                <a:spLocks noChangeArrowheads="1"/>
              </p:cNvSpPr>
              <p:nvPr/>
            </p:nvSpPr>
            <p:spPr bwMode="auto">
              <a:xfrm>
                <a:off x="12045950" y="3929063"/>
                <a:ext cx="30163" cy="746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47" name="Rectangle 15"/>
              <p:cNvSpPr>
                <a:spLocks noChangeArrowheads="1"/>
              </p:cNvSpPr>
              <p:nvPr/>
            </p:nvSpPr>
            <p:spPr bwMode="auto">
              <a:xfrm>
                <a:off x="12136438" y="3929063"/>
                <a:ext cx="30163" cy="746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48" name="Freeform 16"/>
              <p:cNvSpPr>
                <a:spLocks/>
              </p:cNvSpPr>
              <p:nvPr/>
            </p:nvSpPr>
            <p:spPr bwMode="auto">
              <a:xfrm>
                <a:off x="12015788" y="3763963"/>
                <a:ext cx="107950" cy="74613"/>
              </a:xfrm>
              <a:custGeom>
                <a:avLst/>
                <a:gdLst>
                  <a:gd name="T0" fmla="*/ 19 w 68"/>
                  <a:gd name="T1" fmla="*/ 47 h 47"/>
                  <a:gd name="T2" fmla="*/ 0 w 68"/>
                  <a:gd name="T3" fmla="*/ 47 h 47"/>
                  <a:gd name="T4" fmla="*/ 0 w 68"/>
                  <a:gd name="T5" fmla="*/ 21 h 47"/>
                  <a:gd name="T6" fmla="*/ 64 w 68"/>
                  <a:gd name="T7" fmla="*/ 0 h 47"/>
                  <a:gd name="T8" fmla="*/ 68 w 68"/>
                  <a:gd name="T9" fmla="*/ 18 h 47"/>
                  <a:gd name="T10" fmla="*/ 19 w 68"/>
                  <a:gd name="T11" fmla="*/ 35 h 47"/>
                  <a:gd name="T12" fmla="*/ 19 w 68"/>
                  <a:gd name="T13" fmla="*/ 47 h 47"/>
                </a:gdLst>
                <a:ahLst/>
                <a:cxnLst>
                  <a:cxn ang="0">
                    <a:pos x="T0" y="T1"/>
                  </a:cxn>
                  <a:cxn ang="0">
                    <a:pos x="T2" y="T3"/>
                  </a:cxn>
                  <a:cxn ang="0">
                    <a:pos x="T4" y="T5"/>
                  </a:cxn>
                  <a:cxn ang="0">
                    <a:pos x="T6" y="T7"/>
                  </a:cxn>
                  <a:cxn ang="0">
                    <a:pos x="T8" y="T9"/>
                  </a:cxn>
                  <a:cxn ang="0">
                    <a:pos x="T10" y="T11"/>
                  </a:cxn>
                  <a:cxn ang="0">
                    <a:pos x="T12" y="T13"/>
                  </a:cxn>
                </a:cxnLst>
                <a:rect l="0" t="0" r="r" b="b"/>
                <a:pathLst>
                  <a:path w="68" h="47">
                    <a:moveTo>
                      <a:pt x="19" y="47"/>
                    </a:moveTo>
                    <a:lnTo>
                      <a:pt x="0" y="47"/>
                    </a:lnTo>
                    <a:lnTo>
                      <a:pt x="0" y="21"/>
                    </a:lnTo>
                    <a:lnTo>
                      <a:pt x="64" y="0"/>
                    </a:lnTo>
                    <a:lnTo>
                      <a:pt x="68" y="18"/>
                    </a:lnTo>
                    <a:lnTo>
                      <a:pt x="19" y="35"/>
                    </a:lnTo>
                    <a:lnTo>
                      <a:pt x="19" y="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50" name="Freeform 17"/>
              <p:cNvSpPr>
                <a:spLocks/>
              </p:cNvSpPr>
              <p:nvPr/>
            </p:nvSpPr>
            <p:spPr bwMode="auto">
              <a:xfrm>
                <a:off x="12106275" y="3744913"/>
                <a:ext cx="149225" cy="93663"/>
              </a:xfrm>
              <a:custGeom>
                <a:avLst/>
                <a:gdLst>
                  <a:gd name="T0" fmla="*/ 94 w 94"/>
                  <a:gd name="T1" fmla="*/ 59 h 59"/>
                  <a:gd name="T2" fmla="*/ 75 w 94"/>
                  <a:gd name="T3" fmla="*/ 59 h 59"/>
                  <a:gd name="T4" fmla="*/ 75 w 94"/>
                  <a:gd name="T5" fmla="*/ 38 h 59"/>
                  <a:gd name="T6" fmla="*/ 19 w 94"/>
                  <a:gd name="T7" fmla="*/ 23 h 59"/>
                  <a:gd name="T8" fmla="*/ 19 w 94"/>
                  <a:gd name="T9" fmla="*/ 59 h 59"/>
                  <a:gd name="T10" fmla="*/ 0 w 94"/>
                  <a:gd name="T11" fmla="*/ 59 h 59"/>
                  <a:gd name="T12" fmla="*/ 0 w 94"/>
                  <a:gd name="T13" fmla="*/ 0 h 59"/>
                  <a:gd name="T14" fmla="*/ 94 w 94"/>
                  <a:gd name="T15" fmla="*/ 23 h 59"/>
                  <a:gd name="T16" fmla="*/ 94 w 94"/>
                  <a:gd name="T17" fmla="*/ 59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4" h="59">
                    <a:moveTo>
                      <a:pt x="94" y="59"/>
                    </a:moveTo>
                    <a:lnTo>
                      <a:pt x="75" y="59"/>
                    </a:lnTo>
                    <a:lnTo>
                      <a:pt x="75" y="38"/>
                    </a:lnTo>
                    <a:lnTo>
                      <a:pt x="19" y="23"/>
                    </a:lnTo>
                    <a:lnTo>
                      <a:pt x="19" y="59"/>
                    </a:lnTo>
                    <a:lnTo>
                      <a:pt x="0" y="59"/>
                    </a:lnTo>
                    <a:lnTo>
                      <a:pt x="0" y="0"/>
                    </a:lnTo>
                    <a:lnTo>
                      <a:pt x="94" y="23"/>
                    </a:lnTo>
                    <a:lnTo>
                      <a:pt x="94" y="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grpSp>
      <p:grpSp>
        <p:nvGrpSpPr>
          <p:cNvPr id="83" name="组合 82"/>
          <p:cNvGrpSpPr/>
          <p:nvPr/>
        </p:nvGrpSpPr>
        <p:grpSpPr>
          <a:xfrm>
            <a:off x="11856640" y="548680"/>
            <a:ext cx="335360" cy="882400"/>
            <a:chOff x="8892480" y="411510"/>
            <a:chExt cx="251520" cy="661800"/>
          </a:xfrm>
        </p:grpSpPr>
        <p:sp>
          <p:nvSpPr>
            <p:cNvPr id="84" name="矩形 83"/>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85"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10</a:t>
              </a:r>
              <a:endParaRPr lang="zh-CN" altLang="en-US" sz="1067" dirty="0">
                <a:solidFill>
                  <a:schemeClr val="bg1"/>
                </a:solidFill>
                <a:latin typeface="Century Gothic" panose="020B0502020202020204" pitchFamily="34" charset="0"/>
              </a:endParaRPr>
            </a:p>
          </p:txBody>
        </p:sp>
        <p:grpSp>
          <p:nvGrpSpPr>
            <p:cNvPr id="86" name="组合 85"/>
            <p:cNvGrpSpPr/>
            <p:nvPr/>
          </p:nvGrpSpPr>
          <p:grpSpPr>
            <a:xfrm>
              <a:off x="8964240" y="818664"/>
              <a:ext cx="108000" cy="8629"/>
              <a:chOff x="8953171" y="847239"/>
              <a:chExt cx="130138" cy="8629"/>
            </a:xfrm>
          </p:grpSpPr>
          <p:cxnSp>
            <p:nvCxnSpPr>
              <p:cNvPr id="87" name="直接连接符 86"/>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88" name="直接连接符 87"/>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10690106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0-#ppt_w/2"/>
                                          </p:val>
                                        </p:tav>
                                        <p:tav tm="100000">
                                          <p:val>
                                            <p:strVal val="#ppt_x"/>
                                          </p:val>
                                        </p:tav>
                                      </p:tavLst>
                                    </p:anim>
                                    <p:anim calcmode="lin" valueType="num">
                                      <p:cBhvr additive="base">
                                        <p:cTn id="12" dur="500" fill="hold"/>
                                        <p:tgtEl>
                                          <p:spTgt spid="6"/>
                                        </p:tgtEl>
                                        <p:attrNameLst>
                                          <p:attrName>ppt_y</p:attrName>
                                        </p:attrNameLst>
                                      </p:cBhvr>
                                      <p:tavLst>
                                        <p:tav tm="0">
                                          <p:val>
                                            <p:strVal val="#ppt_y"/>
                                          </p:val>
                                        </p:tav>
                                        <p:tav tm="100000">
                                          <p:val>
                                            <p:strVal val="#ppt_y"/>
                                          </p:val>
                                        </p:tav>
                                      </p:tavLst>
                                    </p:anim>
                                  </p:childTnLst>
                                </p:cTn>
                              </p:par>
                              <p:par>
                                <p:cTn id="13" presetID="12" presetClass="entr" presetSubtype="4" fill="hold" nodeType="withEffect">
                                  <p:stCondLst>
                                    <p:cond delay="50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p:tgtEl>
                                          <p:spTgt spid="7"/>
                                        </p:tgtEl>
                                        <p:attrNameLst>
                                          <p:attrName>ppt_y</p:attrName>
                                        </p:attrNameLst>
                                      </p:cBhvr>
                                      <p:tavLst>
                                        <p:tav tm="0">
                                          <p:val>
                                            <p:strVal val="#ppt_y+#ppt_h*1.125000"/>
                                          </p:val>
                                        </p:tav>
                                        <p:tav tm="100000">
                                          <p:val>
                                            <p:strVal val="#ppt_y"/>
                                          </p:val>
                                        </p:tav>
                                      </p:tavLst>
                                    </p:anim>
                                    <p:animEffect transition="in" filter="wipe(up)">
                                      <p:cBhvr>
                                        <p:cTn id="16" dur="500"/>
                                        <p:tgtEl>
                                          <p:spTgt spid="7"/>
                                        </p:tgtEl>
                                      </p:cBhvr>
                                    </p:animEffect>
                                  </p:childTnLst>
                                </p:cTn>
                              </p:par>
                              <p:par>
                                <p:cTn id="17" presetID="12" presetClass="entr" presetSubtype="1" fill="hold" nodeType="withEffect">
                                  <p:stCondLst>
                                    <p:cond delay="750"/>
                                  </p:stCondLst>
                                  <p:childTnLst>
                                    <p:set>
                                      <p:cBhvr>
                                        <p:cTn id="18" dur="1" fill="hold">
                                          <p:stCondLst>
                                            <p:cond delay="0"/>
                                          </p:stCondLst>
                                        </p:cTn>
                                        <p:tgtEl>
                                          <p:spTgt spid="82"/>
                                        </p:tgtEl>
                                        <p:attrNameLst>
                                          <p:attrName>style.visibility</p:attrName>
                                        </p:attrNameLst>
                                      </p:cBhvr>
                                      <p:to>
                                        <p:strVal val="visible"/>
                                      </p:to>
                                    </p:set>
                                    <p:anim calcmode="lin" valueType="num">
                                      <p:cBhvr additive="base">
                                        <p:cTn id="19" dur="500"/>
                                        <p:tgtEl>
                                          <p:spTgt spid="82"/>
                                        </p:tgtEl>
                                        <p:attrNameLst>
                                          <p:attrName>ppt_y</p:attrName>
                                        </p:attrNameLst>
                                      </p:cBhvr>
                                      <p:tavLst>
                                        <p:tav tm="0">
                                          <p:val>
                                            <p:strVal val="#ppt_y-#ppt_h*1.125000"/>
                                          </p:val>
                                        </p:tav>
                                        <p:tav tm="100000">
                                          <p:val>
                                            <p:strVal val="#ppt_y"/>
                                          </p:val>
                                        </p:tav>
                                      </p:tavLst>
                                    </p:anim>
                                    <p:animEffect transition="in" filter="wipe(down)">
                                      <p:cBhvr>
                                        <p:cTn id="20" dur="500"/>
                                        <p:tgtEl>
                                          <p:spTgt spid="82"/>
                                        </p:tgtEl>
                                      </p:cBhvr>
                                    </p:animEffect>
                                  </p:childTnLst>
                                </p:cTn>
                              </p:par>
                              <p:par>
                                <p:cTn id="21" presetID="12" presetClass="entr" presetSubtype="4" fill="hold" nodeType="withEffect">
                                  <p:stCondLst>
                                    <p:cond delay="1000"/>
                                  </p:stCondLst>
                                  <p:childTnLst>
                                    <p:set>
                                      <p:cBhvr>
                                        <p:cTn id="22" dur="1" fill="hold">
                                          <p:stCondLst>
                                            <p:cond delay="0"/>
                                          </p:stCondLst>
                                        </p:cTn>
                                        <p:tgtEl>
                                          <p:spTgt spid="69"/>
                                        </p:tgtEl>
                                        <p:attrNameLst>
                                          <p:attrName>style.visibility</p:attrName>
                                        </p:attrNameLst>
                                      </p:cBhvr>
                                      <p:to>
                                        <p:strVal val="visible"/>
                                      </p:to>
                                    </p:set>
                                    <p:anim calcmode="lin" valueType="num">
                                      <p:cBhvr additive="base">
                                        <p:cTn id="23" dur="500"/>
                                        <p:tgtEl>
                                          <p:spTgt spid="69"/>
                                        </p:tgtEl>
                                        <p:attrNameLst>
                                          <p:attrName>ppt_y</p:attrName>
                                        </p:attrNameLst>
                                      </p:cBhvr>
                                      <p:tavLst>
                                        <p:tav tm="0">
                                          <p:val>
                                            <p:strVal val="#ppt_y+#ppt_h*1.125000"/>
                                          </p:val>
                                        </p:tav>
                                        <p:tav tm="100000">
                                          <p:val>
                                            <p:strVal val="#ppt_y"/>
                                          </p:val>
                                        </p:tav>
                                      </p:tavLst>
                                    </p:anim>
                                    <p:animEffect transition="in" filter="wipe(up)">
                                      <p:cBhvr>
                                        <p:cTn id="24" dur="500"/>
                                        <p:tgtEl>
                                          <p:spTgt spid="69"/>
                                        </p:tgtEl>
                                      </p:cBhvr>
                                    </p:animEffect>
                                  </p:childTnLst>
                                </p:cTn>
                              </p:par>
                              <p:par>
                                <p:cTn id="25" presetID="12" presetClass="entr" presetSubtype="1" fill="hold" nodeType="withEffect">
                                  <p:stCondLst>
                                    <p:cond delay="1250"/>
                                  </p:stCondLst>
                                  <p:childTnLst>
                                    <p:set>
                                      <p:cBhvr>
                                        <p:cTn id="26" dur="1" fill="hold">
                                          <p:stCondLst>
                                            <p:cond delay="0"/>
                                          </p:stCondLst>
                                        </p:cTn>
                                        <p:tgtEl>
                                          <p:spTgt spid="81"/>
                                        </p:tgtEl>
                                        <p:attrNameLst>
                                          <p:attrName>style.visibility</p:attrName>
                                        </p:attrNameLst>
                                      </p:cBhvr>
                                      <p:to>
                                        <p:strVal val="visible"/>
                                      </p:to>
                                    </p:set>
                                    <p:anim calcmode="lin" valueType="num">
                                      <p:cBhvr additive="base">
                                        <p:cTn id="27" dur="500"/>
                                        <p:tgtEl>
                                          <p:spTgt spid="81"/>
                                        </p:tgtEl>
                                        <p:attrNameLst>
                                          <p:attrName>ppt_y</p:attrName>
                                        </p:attrNameLst>
                                      </p:cBhvr>
                                      <p:tavLst>
                                        <p:tav tm="0">
                                          <p:val>
                                            <p:strVal val="#ppt_y-#ppt_h*1.125000"/>
                                          </p:val>
                                        </p:tav>
                                        <p:tav tm="100000">
                                          <p:val>
                                            <p:strVal val="#ppt_y"/>
                                          </p:val>
                                        </p:tav>
                                      </p:tavLst>
                                    </p:anim>
                                    <p:animEffect transition="in" filter="wipe(down)">
                                      <p:cBhvr>
                                        <p:cTn id="28" dur="500"/>
                                        <p:tgtEl>
                                          <p:spTgt spid="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549987" y="698681"/>
            <a:ext cx="3262432" cy="707886"/>
          </a:xfrm>
          <a:prstGeom prst="rect">
            <a:avLst/>
          </a:prstGeom>
        </p:spPr>
        <p:txBody>
          <a:bodyPr wrap="none">
            <a:spAutoFit/>
          </a:bodyPr>
          <a:lstStyle/>
          <a:p>
            <a:r>
              <a:rPr lang="zh-CN" altLang="en-US" sz="4000" dirty="0">
                <a:solidFill>
                  <a:srgbClr val="F44F56"/>
                </a:solidFill>
                <a:latin typeface="方正兰亭超细黑简体" panose="02000000000000000000" pitchFamily="2" charset="-122"/>
                <a:ea typeface="方正兰亭超细黑简体" panose="02000000000000000000" pitchFamily="2" charset="-122"/>
                <a:cs typeface="Arial" panose="020B0604020202020204" pitchFamily="34" charset="0"/>
              </a:rPr>
              <a:t>数据通信基础</a:t>
            </a:r>
          </a:p>
        </p:txBody>
      </p:sp>
      <p:sp>
        <p:nvSpPr>
          <p:cNvPr id="6" name="矩形 5"/>
          <p:cNvSpPr/>
          <p:nvPr/>
        </p:nvSpPr>
        <p:spPr>
          <a:xfrm>
            <a:off x="549987" y="1331445"/>
            <a:ext cx="800219" cy="461665"/>
          </a:xfrm>
          <a:prstGeom prst="rect">
            <a:avLst/>
          </a:prstGeom>
        </p:spPr>
        <p:txBody>
          <a:bodyPr wrap="none">
            <a:spAutoFit/>
          </a:bodyPr>
          <a:lstStyle/>
          <a:p>
            <a:pPr lvl="0"/>
            <a:r>
              <a:rPr lang="zh-CN" altLang="en-US" sz="2400" dirty="0" smtClean="0">
                <a:solidFill>
                  <a:prstClr val="white">
                    <a:lumMod val="50000"/>
                  </a:prstClr>
                </a:solidFill>
                <a:latin typeface="方正兰亭超细黑简体" panose="02000000000000000000" pitchFamily="2" charset="-122"/>
                <a:ea typeface="方正兰亭超细黑简体" panose="02000000000000000000" pitchFamily="2" charset="-122"/>
                <a:cs typeface="Arial" panose="020B0604020202020204" pitchFamily="34" charset="0"/>
              </a:rPr>
              <a:t>信道</a:t>
            </a:r>
            <a:endParaRPr lang="en-US" altLang="zh-CN" sz="2400" dirty="0">
              <a:solidFill>
                <a:prstClr val="white">
                  <a:lumMod val="50000"/>
                </a:prst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nvGrpSpPr>
          <p:cNvPr id="82" name="组合 81"/>
          <p:cNvGrpSpPr/>
          <p:nvPr/>
        </p:nvGrpSpPr>
        <p:grpSpPr>
          <a:xfrm>
            <a:off x="3421311" y="2129160"/>
            <a:ext cx="2592701" cy="3864429"/>
            <a:chOff x="2565983" y="1596870"/>
            <a:chExt cx="1944526" cy="2898322"/>
          </a:xfrm>
        </p:grpSpPr>
        <p:sp>
          <p:nvSpPr>
            <p:cNvPr id="18" name="矩形 17"/>
            <p:cNvSpPr/>
            <p:nvPr/>
          </p:nvSpPr>
          <p:spPr>
            <a:xfrm>
              <a:off x="2565983" y="1596870"/>
              <a:ext cx="1944526" cy="2898322"/>
            </a:xfrm>
            <a:prstGeom prst="rect">
              <a:avLst/>
            </a:prstGeom>
            <a:solidFill>
              <a:srgbClr val="F44F56"/>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35" name="组合 34"/>
            <p:cNvGrpSpPr/>
            <p:nvPr/>
          </p:nvGrpSpPr>
          <p:grpSpPr>
            <a:xfrm>
              <a:off x="3199780" y="1801960"/>
              <a:ext cx="698127" cy="798234"/>
              <a:chOff x="11864975" y="2498725"/>
              <a:chExt cx="420688" cy="481013"/>
            </a:xfrm>
            <a:solidFill>
              <a:schemeClr val="bg1"/>
            </a:solidFill>
          </p:grpSpPr>
          <p:sp>
            <p:nvSpPr>
              <p:cNvPr id="36" name="Freeform 5"/>
              <p:cNvSpPr>
                <a:spLocks/>
              </p:cNvSpPr>
              <p:nvPr/>
            </p:nvSpPr>
            <p:spPr bwMode="auto">
              <a:xfrm>
                <a:off x="11864975" y="2603500"/>
                <a:ext cx="390525" cy="376238"/>
              </a:xfrm>
              <a:custGeom>
                <a:avLst/>
                <a:gdLst>
                  <a:gd name="T0" fmla="*/ 52 w 104"/>
                  <a:gd name="T1" fmla="*/ 100 h 100"/>
                  <a:gd name="T2" fmla="*/ 0 w 104"/>
                  <a:gd name="T3" fmla="*/ 48 h 100"/>
                  <a:gd name="T4" fmla="*/ 32 w 104"/>
                  <a:gd name="T5" fmla="*/ 0 h 100"/>
                  <a:gd name="T6" fmla="*/ 35 w 104"/>
                  <a:gd name="T7" fmla="*/ 7 h 100"/>
                  <a:gd name="T8" fmla="*/ 8 w 104"/>
                  <a:gd name="T9" fmla="*/ 48 h 100"/>
                  <a:gd name="T10" fmla="*/ 52 w 104"/>
                  <a:gd name="T11" fmla="*/ 92 h 100"/>
                  <a:gd name="T12" fmla="*/ 96 w 104"/>
                  <a:gd name="T13" fmla="*/ 52 h 100"/>
                  <a:gd name="T14" fmla="*/ 104 w 104"/>
                  <a:gd name="T15" fmla="*/ 52 h 100"/>
                  <a:gd name="T16" fmla="*/ 52 w 104"/>
                  <a:gd name="T17"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4" h="100">
                    <a:moveTo>
                      <a:pt x="52" y="100"/>
                    </a:moveTo>
                    <a:cubicBezTo>
                      <a:pt x="23" y="100"/>
                      <a:pt x="0" y="77"/>
                      <a:pt x="0" y="48"/>
                    </a:cubicBezTo>
                    <a:cubicBezTo>
                      <a:pt x="0" y="27"/>
                      <a:pt x="13" y="8"/>
                      <a:pt x="32" y="0"/>
                    </a:cubicBezTo>
                    <a:cubicBezTo>
                      <a:pt x="35" y="7"/>
                      <a:pt x="35" y="7"/>
                      <a:pt x="35" y="7"/>
                    </a:cubicBezTo>
                    <a:cubicBezTo>
                      <a:pt x="19" y="14"/>
                      <a:pt x="8" y="30"/>
                      <a:pt x="8" y="48"/>
                    </a:cubicBezTo>
                    <a:cubicBezTo>
                      <a:pt x="8" y="72"/>
                      <a:pt x="28" y="92"/>
                      <a:pt x="52" y="92"/>
                    </a:cubicBezTo>
                    <a:cubicBezTo>
                      <a:pt x="75" y="92"/>
                      <a:pt x="94" y="74"/>
                      <a:pt x="96" y="52"/>
                    </a:cubicBezTo>
                    <a:cubicBezTo>
                      <a:pt x="104" y="52"/>
                      <a:pt x="104" y="52"/>
                      <a:pt x="104" y="52"/>
                    </a:cubicBezTo>
                    <a:cubicBezTo>
                      <a:pt x="102" y="79"/>
                      <a:pt x="79" y="100"/>
                      <a:pt x="52" y="10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37" name="Freeform 6"/>
              <p:cNvSpPr>
                <a:spLocks/>
              </p:cNvSpPr>
              <p:nvPr/>
            </p:nvSpPr>
            <p:spPr bwMode="auto">
              <a:xfrm>
                <a:off x="12123738" y="2603500"/>
                <a:ext cx="131763" cy="166688"/>
              </a:xfrm>
              <a:custGeom>
                <a:avLst/>
                <a:gdLst>
                  <a:gd name="T0" fmla="*/ 27 w 35"/>
                  <a:gd name="T1" fmla="*/ 44 h 44"/>
                  <a:gd name="T2" fmla="*/ 0 w 35"/>
                  <a:gd name="T3" fmla="*/ 7 h 44"/>
                  <a:gd name="T4" fmla="*/ 3 w 35"/>
                  <a:gd name="T5" fmla="*/ 0 h 44"/>
                  <a:gd name="T6" fmla="*/ 35 w 35"/>
                  <a:gd name="T7" fmla="*/ 44 h 44"/>
                  <a:gd name="T8" fmla="*/ 27 w 35"/>
                  <a:gd name="T9" fmla="*/ 44 h 44"/>
                </a:gdLst>
                <a:ahLst/>
                <a:cxnLst>
                  <a:cxn ang="0">
                    <a:pos x="T0" y="T1"/>
                  </a:cxn>
                  <a:cxn ang="0">
                    <a:pos x="T2" y="T3"/>
                  </a:cxn>
                  <a:cxn ang="0">
                    <a:pos x="T4" y="T5"/>
                  </a:cxn>
                  <a:cxn ang="0">
                    <a:pos x="T6" y="T7"/>
                  </a:cxn>
                  <a:cxn ang="0">
                    <a:pos x="T8" y="T9"/>
                  </a:cxn>
                </a:cxnLst>
                <a:rect l="0" t="0" r="r" b="b"/>
                <a:pathLst>
                  <a:path w="35" h="44">
                    <a:moveTo>
                      <a:pt x="27" y="44"/>
                    </a:moveTo>
                    <a:cubicBezTo>
                      <a:pt x="25" y="28"/>
                      <a:pt x="15" y="14"/>
                      <a:pt x="0" y="7"/>
                    </a:cubicBezTo>
                    <a:cubicBezTo>
                      <a:pt x="3" y="0"/>
                      <a:pt x="3" y="0"/>
                      <a:pt x="3" y="0"/>
                    </a:cubicBezTo>
                    <a:cubicBezTo>
                      <a:pt x="21" y="8"/>
                      <a:pt x="33" y="24"/>
                      <a:pt x="35" y="44"/>
                    </a:cubicBezTo>
                    <a:lnTo>
                      <a:pt x="27" y="4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38" name="Freeform 7"/>
              <p:cNvSpPr>
                <a:spLocks/>
              </p:cNvSpPr>
              <p:nvPr/>
            </p:nvSpPr>
            <p:spPr bwMode="auto">
              <a:xfrm>
                <a:off x="11969750" y="2498725"/>
                <a:ext cx="180975" cy="134938"/>
              </a:xfrm>
              <a:custGeom>
                <a:avLst/>
                <a:gdLst>
                  <a:gd name="T0" fmla="*/ 86 w 114"/>
                  <a:gd name="T1" fmla="*/ 85 h 85"/>
                  <a:gd name="T2" fmla="*/ 67 w 114"/>
                  <a:gd name="T3" fmla="*/ 85 h 85"/>
                  <a:gd name="T4" fmla="*/ 67 w 114"/>
                  <a:gd name="T5" fmla="*/ 38 h 85"/>
                  <a:gd name="T6" fmla="*/ 95 w 114"/>
                  <a:gd name="T7" fmla="*/ 38 h 85"/>
                  <a:gd name="T8" fmla="*/ 95 w 114"/>
                  <a:gd name="T9" fmla="*/ 19 h 85"/>
                  <a:gd name="T10" fmla="*/ 19 w 114"/>
                  <a:gd name="T11" fmla="*/ 19 h 85"/>
                  <a:gd name="T12" fmla="*/ 19 w 114"/>
                  <a:gd name="T13" fmla="*/ 38 h 85"/>
                  <a:gd name="T14" fmla="*/ 48 w 114"/>
                  <a:gd name="T15" fmla="*/ 38 h 85"/>
                  <a:gd name="T16" fmla="*/ 48 w 114"/>
                  <a:gd name="T17" fmla="*/ 85 h 85"/>
                  <a:gd name="T18" fmla="*/ 29 w 114"/>
                  <a:gd name="T19" fmla="*/ 85 h 85"/>
                  <a:gd name="T20" fmla="*/ 29 w 114"/>
                  <a:gd name="T21" fmla="*/ 57 h 85"/>
                  <a:gd name="T22" fmla="*/ 0 w 114"/>
                  <a:gd name="T23" fmla="*/ 57 h 85"/>
                  <a:gd name="T24" fmla="*/ 0 w 114"/>
                  <a:gd name="T25" fmla="*/ 0 h 85"/>
                  <a:gd name="T26" fmla="*/ 114 w 114"/>
                  <a:gd name="T27" fmla="*/ 0 h 85"/>
                  <a:gd name="T28" fmla="*/ 114 w 114"/>
                  <a:gd name="T29" fmla="*/ 57 h 85"/>
                  <a:gd name="T30" fmla="*/ 86 w 114"/>
                  <a:gd name="T31" fmla="*/ 57 h 85"/>
                  <a:gd name="T32" fmla="*/ 86 w 114"/>
                  <a:gd name="T33" fmla="*/ 8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4" h="85">
                    <a:moveTo>
                      <a:pt x="86" y="85"/>
                    </a:moveTo>
                    <a:lnTo>
                      <a:pt x="67" y="85"/>
                    </a:lnTo>
                    <a:lnTo>
                      <a:pt x="67" y="38"/>
                    </a:lnTo>
                    <a:lnTo>
                      <a:pt x="95" y="38"/>
                    </a:lnTo>
                    <a:lnTo>
                      <a:pt x="95" y="19"/>
                    </a:lnTo>
                    <a:lnTo>
                      <a:pt x="19" y="19"/>
                    </a:lnTo>
                    <a:lnTo>
                      <a:pt x="19" y="38"/>
                    </a:lnTo>
                    <a:lnTo>
                      <a:pt x="48" y="38"/>
                    </a:lnTo>
                    <a:lnTo>
                      <a:pt x="48" y="85"/>
                    </a:lnTo>
                    <a:lnTo>
                      <a:pt x="29" y="85"/>
                    </a:lnTo>
                    <a:lnTo>
                      <a:pt x="29" y="57"/>
                    </a:lnTo>
                    <a:lnTo>
                      <a:pt x="0" y="57"/>
                    </a:lnTo>
                    <a:lnTo>
                      <a:pt x="0" y="0"/>
                    </a:lnTo>
                    <a:lnTo>
                      <a:pt x="114" y="0"/>
                    </a:lnTo>
                    <a:lnTo>
                      <a:pt x="114" y="57"/>
                    </a:lnTo>
                    <a:lnTo>
                      <a:pt x="86" y="57"/>
                    </a:lnTo>
                    <a:lnTo>
                      <a:pt x="86" y="8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39" name="Freeform 8"/>
              <p:cNvSpPr>
                <a:spLocks/>
              </p:cNvSpPr>
              <p:nvPr/>
            </p:nvSpPr>
            <p:spPr bwMode="auto">
              <a:xfrm>
                <a:off x="12199938" y="2562225"/>
                <a:ext cx="68263" cy="68263"/>
              </a:xfrm>
              <a:custGeom>
                <a:avLst/>
                <a:gdLst>
                  <a:gd name="T0" fmla="*/ 14 w 43"/>
                  <a:gd name="T1" fmla="*/ 43 h 43"/>
                  <a:gd name="T2" fmla="*/ 0 w 43"/>
                  <a:gd name="T3" fmla="*/ 29 h 43"/>
                  <a:gd name="T4" fmla="*/ 28 w 43"/>
                  <a:gd name="T5" fmla="*/ 0 h 43"/>
                  <a:gd name="T6" fmla="*/ 43 w 43"/>
                  <a:gd name="T7" fmla="*/ 15 h 43"/>
                  <a:gd name="T8" fmla="*/ 14 w 43"/>
                  <a:gd name="T9" fmla="*/ 43 h 43"/>
                </a:gdLst>
                <a:ahLst/>
                <a:cxnLst>
                  <a:cxn ang="0">
                    <a:pos x="T0" y="T1"/>
                  </a:cxn>
                  <a:cxn ang="0">
                    <a:pos x="T2" y="T3"/>
                  </a:cxn>
                  <a:cxn ang="0">
                    <a:pos x="T4" y="T5"/>
                  </a:cxn>
                  <a:cxn ang="0">
                    <a:pos x="T6" y="T7"/>
                  </a:cxn>
                  <a:cxn ang="0">
                    <a:pos x="T8" y="T9"/>
                  </a:cxn>
                </a:cxnLst>
                <a:rect l="0" t="0" r="r" b="b"/>
                <a:pathLst>
                  <a:path w="43" h="43">
                    <a:moveTo>
                      <a:pt x="14" y="43"/>
                    </a:moveTo>
                    <a:lnTo>
                      <a:pt x="0" y="29"/>
                    </a:lnTo>
                    <a:lnTo>
                      <a:pt x="28" y="0"/>
                    </a:lnTo>
                    <a:lnTo>
                      <a:pt x="43" y="15"/>
                    </a:lnTo>
                    <a:lnTo>
                      <a:pt x="14"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40" name="Freeform 9"/>
              <p:cNvSpPr>
                <a:spLocks/>
              </p:cNvSpPr>
              <p:nvPr/>
            </p:nvSpPr>
            <p:spPr bwMode="auto">
              <a:xfrm>
                <a:off x="12225338" y="2543175"/>
                <a:ext cx="60325" cy="60325"/>
              </a:xfrm>
              <a:custGeom>
                <a:avLst/>
                <a:gdLst>
                  <a:gd name="T0" fmla="*/ 27 w 38"/>
                  <a:gd name="T1" fmla="*/ 38 h 38"/>
                  <a:gd name="T2" fmla="*/ 0 w 38"/>
                  <a:gd name="T3" fmla="*/ 12 h 38"/>
                  <a:gd name="T4" fmla="*/ 12 w 38"/>
                  <a:gd name="T5" fmla="*/ 0 h 38"/>
                  <a:gd name="T6" fmla="*/ 38 w 38"/>
                  <a:gd name="T7" fmla="*/ 27 h 38"/>
                  <a:gd name="T8" fmla="*/ 27 w 38"/>
                  <a:gd name="T9" fmla="*/ 38 h 38"/>
                </a:gdLst>
                <a:ahLst/>
                <a:cxnLst>
                  <a:cxn ang="0">
                    <a:pos x="T0" y="T1"/>
                  </a:cxn>
                  <a:cxn ang="0">
                    <a:pos x="T2" y="T3"/>
                  </a:cxn>
                  <a:cxn ang="0">
                    <a:pos x="T4" y="T5"/>
                  </a:cxn>
                  <a:cxn ang="0">
                    <a:pos x="T6" y="T7"/>
                  </a:cxn>
                  <a:cxn ang="0">
                    <a:pos x="T8" y="T9"/>
                  </a:cxn>
                </a:cxnLst>
                <a:rect l="0" t="0" r="r" b="b"/>
                <a:pathLst>
                  <a:path w="38" h="38">
                    <a:moveTo>
                      <a:pt x="27" y="38"/>
                    </a:moveTo>
                    <a:lnTo>
                      <a:pt x="0" y="12"/>
                    </a:lnTo>
                    <a:lnTo>
                      <a:pt x="12" y="0"/>
                    </a:lnTo>
                    <a:lnTo>
                      <a:pt x="38" y="27"/>
                    </a:lnTo>
                    <a:lnTo>
                      <a:pt x="27"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41" name="Freeform 10"/>
              <p:cNvSpPr>
                <a:spLocks/>
              </p:cNvSpPr>
              <p:nvPr/>
            </p:nvSpPr>
            <p:spPr bwMode="auto">
              <a:xfrm>
                <a:off x="12045950" y="2663825"/>
                <a:ext cx="134938" cy="136525"/>
              </a:xfrm>
              <a:custGeom>
                <a:avLst/>
                <a:gdLst>
                  <a:gd name="T0" fmla="*/ 85 w 85"/>
                  <a:gd name="T1" fmla="*/ 86 h 86"/>
                  <a:gd name="T2" fmla="*/ 0 w 85"/>
                  <a:gd name="T3" fmla="*/ 86 h 86"/>
                  <a:gd name="T4" fmla="*/ 0 w 85"/>
                  <a:gd name="T5" fmla="*/ 0 h 86"/>
                  <a:gd name="T6" fmla="*/ 19 w 85"/>
                  <a:gd name="T7" fmla="*/ 0 h 86"/>
                  <a:gd name="T8" fmla="*/ 19 w 85"/>
                  <a:gd name="T9" fmla="*/ 67 h 86"/>
                  <a:gd name="T10" fmla="*/ 85 w 85"/>
                  <a:gd name="T11" fmla="*/ 67 h 86"/>
                  <a:gd name="T12" fmla="*/ 85 w 85"/>
                  <a:gd name="T13" fmla="*/ 86 h 86"/>
                </a:gdLst>
                <a:ahLst/>
                <a:cxnLst>
                  <a:cxn ang="0">
                    <a:pos x="T0" y="T1"/>
                  </a:cxn>
                  <a:cxn ang="0">
                    <a:pos x="T2" y="T3"/>
                  </a:cxn>
                  <a:cxn ang="0">
                    <a:pos x="T4" y="T5"/>
                  </a:cxn>
                  <a:cxn ang="0">
                    <a:pos x="T6" y="T7"/>
                  </a:cxn>
                  <a:cxn ang="0">
                    <a:pos x="T8" y="T9"/>
                  </a:cxn>
                  <a:cxn ang="0">
                    <a:pos x="T10" y="T11"/>
                  </a:cxn>
                  <a:cxn ang="0">
                    <a:pos x="T12" y="T13"/>
                  </a:cxn>
                </a:cxnLst>
                <a:rect l="0" t="0" r="r" b="b"/>
                <a:pathLst>
                  <a:path w="85" h="86">
                    <a:moveTo>
                      <a:pt x="85" y="86"/>
                    </a:moveTo>
                    <a:lnTo>
                      <a:pt x="0" y="86"/>
                    </a:lnTo>
                    <a:lnTo>
                      <a:pt x="0" y="0"/>
                    </a:lnTo>
                    <a:lnTo>
                      <a:pt x="19" y="0"/>
                    </a:lnTo>
                    <a:lnTo>
                      <a:pt x="19" y="67"/>
                    </a:lnTo>
                    <a:lnTo>
                      <a:pt x="85" y="67"/>
                    </a:lnTo>
                    <a:lnTo>
                      <a:pt x="85" y="8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sp>
          <p:nvSpPr>
            <p:cNvPr id="51" name="矩形 50"/>
            <p:cNvSpPr/>
            <p:nvPr/>
          </p:nvSpPr>
          <p:spPr>
            <a:xfrm>
              <a:off x="2662762" y="2823778"/>
              <a:ext cx="1785994" cy="992579"/>
            </a:xfrm>
            <a:prstGeom prst="rect">
              <a:avLst/>
            </a:prstGeom>
          </p:spPr>
          <p:txBody>
            <a:bodyPr wrap="square">
              <a:spAutoFit/>
            </a:bodyPr>
            <a:lstStyle/>
            <a:p>
              <a:r>
                <a:rPr lang="zh-CN" altLang="en-US" sz="1600" dirty="0">
                  <a:solidFill>
                    <a:schemeClr val="bg1"/>
                  </a:solidFill>
                  <a:latin typeface="Century Gothic" panose="020B0502020202020204" pitchFamily="34" charset="0"/>
                  <a:cs typeface="Arial" panose="020B0604020202020204" pitchFamily="34" charset="0"/>
                </a:rPr>
                <a:t>是用来传输离散数字信号的，当利用数字信道传输数字信号时不需要进行变换，通常需要进行数字编码。</a:t>
              </a:r>
              <a:endParaRPr lang="en-US" altLang="zh-CN" sz="1600" dirty="0" smtClean="0">
                <a:solidFill>
                  <a:schemeClr val="bg1"/>
                </a:solidFill>
                <a:latin typeface="Century Gothic" panose="020B0502020202020204" pitchFamily="34" charset="0"/>
                <a:cs typeface="Arial" panose="020B0604020202020204" pitchFamily="34" charset="0"/>
              </a:endParaRPr>
            </a:p>
          </p:txBody>
        </p:sp>
      </p:grpSp>
      <p:grpSp>
        <p:nvGrpSpPr>
          <p:cNvPr id="7" name="组合 6"/>
          <p:cNvGrpSpPr/>
          <p:nvPr/>
        </p:nvGrpSpPr>
        <p:grpSpPr>
          <a:xfrm>
            <a:off x="670984" y="2129160"/>
            <a:ext cx="2592701" cy="3864429"/>
            <a:chOff x="503238" y="1596870"/>
            <a:chExt cx="1944526" cy="2898322"/>
          </a:xfrm>
        </p:grpSpPr>
        <p:sp>
          <p:nvSpPr>
            <p:cNvPr id="9" name="矩形 8"/>
            <p:cNvSpPr/>
            <p:nvPr/>
          </p:nvSpPr>
          <p:spPr>
            <a:xfrm>
              <a:off x="503238" y="1596870"/>
              <a:ext cx="1944526" cy="2898322"/>
            </a:xfrm>
            <a:prstGeom prst="rect">
              <a:avLst/>
            </a:prstGeom>
            <a:solidFill>
              <a:schemeClr val="bg1"/>
            </a:solidFill>
            <a:ln w="3175">
              <a:solidFill>
                <a:schemeClr val="bg1">
                  <a:lumMod val="85000"/>
                  <a:alpha val="3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 name="矩形 12"/>
            <p:cNvSpPr/>
            <p:nvPr/>
          </p:nvSpPr>
          <p:spPr>
            <a:xfrm>
              <a:off x="543038" y="1779806"/>
              <a:ext cx="1864934" cy="346249"/>
            </a:xfrm>
            <a:prstGeom prst="rect">
              <a:avLst/>
            </a:prstGeom>
          </p:spPr>
          <p:txBody>
            <a:bodyPr wrap="none">
              <a:spAutoFit/>
            </a:bodyPr>
            <a:lstStyle/>
            <a:p>
              <a:pPr algn="ctr"/>
              <a:r>
                <a:rPr lang="en-US" altLang="zh-CN" sz="2400" dirty="0" smtClean="0">
                  <a:solidFill>
                    <a:srgbClr val="F44F56"/>
                  </a:solidFill>
                  <a:latin typeface="Century Gothic" panose="020B0502020202020204" pitchFamily="34" charset="0"/>
                  <a:cs typeface="Arial" panose="020B0604020202020204" pitchFamily="34" charset="0"/>
                </a:rPr>
                <a:t>Digital Channel</a:t>
              </a:r>
              <a:endParaRPr lang="en-US" altLang="zh-CN" sz="2400" dirty="0">
                <a:solidFill>
                  <a:srgbClr val="F44F56"/>
                </a:solidFill>
                <a:latin typeface="Century Gothic" panose="020B0502020202020204" pitchFamily="34" charset="0"/>
                <a:cs typeface="Arial" panose="020B0604020202020204" pitchFamily="34" charset="0"/>
              </a:endParaRPr>
            </a:p>
          </p:txBody>
        </p:sp>
        <p:sp>
          <p:nvSpPr>
            <p:cNvPr id="14" name="矩形 13"/>
            <p:cNvSpPr/>
            <p:nvPr/>
          </p:nvSpPr>
          <p:spPr>
            <a:xfrm>
              <a:off x="503238" y="2229100"/>
              <a:ext cx="1944526" cy="547687"/>
            </a:xfrm>
            <a:prstGeom prst="rect">
              <a:avLst/>
            </a:prstGeom>
            <a:solidFill>
              <a:srgbClr val="F44F56"/>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6" name="矩形 15"/>
            <p:cNvSpPr/>
            <p:nvPr/>
          </p:nvSpPr>
          <p:spPr>
            <a:xfrm>
              <a:off x="842957" y="2291548"/>
              <a:ext cx="1215719" cy="392415"/>
            </a:xfrm>
            <a:prstGeom prst="rect">
              <a:avLst/>
            </a:prstGeom>
          </p:spPr>
          <p:txBody>
            <a:bodyPr wrap="none">
              <a:spAutoFit/>
            </a:bodyPr>
            <a:lstStyle/>
            <a:p>
              <a:pPr algn="ctr"/>
              <a:r>
                <a:rPr lang="zh-CN" altLang="en-US" sz="2800" dirty="0" smtClean="0">
                  <a:solidFill>
                    <a:schemeClr val="bg1"/>
                  </a:solidFill>
                  <a:latin typeface="方正兰亭超细黑简体" panose="02000000000000000000" pitchFamily="2" charset="-122"/>
                  <a:ea typeface="方正兰亭超细黑简体" panose="02000000000000000000" pitchFamily="2" charset="-122"/>
                  <a:cs typeface="Arial" panose="020B0604020202020204" pitchFamily="34" charset="0"/>
                </a:rPr>
                <a:t>数字信道</a:t>
              </a:r>
              <a:endParaRPr lang="en-US" altLang="zh-CN" sz="2800" dirty="0">
                <a:solidFill>
                  <a:schemeClr val="bg1"/>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grpSp>
        <p:nvGrpSpPr>
          <p:cNvPr id="69" name="组合 68"/>
          <p:cNvGrpSpPr/>
          <p:nvPr/>
        </p:nvGrpSpPr>
        <p:grpSpPr>
          <a:xfrm>
            <a:off x="6143751" y="2129160"/>
            <a:ext cx="2648482" cy="3864429"/>
            <a:chOff x="482323" y="1596870"/>
            <a:chExt cx="1986362" cy="2898322"/>
          </a:xfrm>
        </p:grpSpPr>
        <p:sp>
          <p:nvSpPr>
            <p:cNvPr id="70" name="矩形 69"/>
            <p:cNvSpPr/>
            <p:nvPr/>
          </p:nvSpPr>
          <p:spPr>
            <a:xfrm>
              <a:off x="503238" y="1596870"/>
              <a:ext cx="1944526" cy="2898322"/>
            </a:xfrm>
            <a:prstGeom prst="rect">
              <a:avLst/>
            </a:prstGeom>
            <a:solidFill>
              <a:schemeClr val="bg1"/>
            </a:solidFill>
            <a:ln w="3175">
              <a:solidFill>
                <a:schemeClr val="bg1">
                  <a:lumMod val="85000"/>
                  <a:alpha val="3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71" name="矩形 70"/>
            <p:cNvSpPr/>
            <p:nvPr/>
          </p:nvSpPr>
          <p:spPr>
            <a:xfrm>
              <a:off x="482323" y="1779806"/>
              <a:ext cx="1986362" cy="346249"/>
            </a:xfrm>
            <a:prstGeom prst="rect">
              <a:avLst/>
            </a:prstGeom>
          </p:spPr>
          <p:txBody>
            <a:bodyPr wrap="none">
              <a:spAutoFit/>
            </a:bodyPr>
            <a:lstStyle/>
            <a:p>
              <a:pPr algn="ctr"/>
              <a:r>
                <a:rPr lang="en-US" altLang="zh-CN" sz="2400" dirty="0" smtClean="0">
                  <a:solidFill>
                    <a:srgbClr val="F44F56"/>
                  </a:solidFill>
                  <a:latin typeface="Century Gothic" panose="020B0502020202020204" pitchFamily="34" charset="0"/>
                  <a:cs typeface="Arial" panose="020B0604020202020204" pitchFamily="34" charset="0"/>
                </a:rPr>
                <a:t>Analog Channel</a:t>
              </a:r>
              <a:endParaRPr lang="en-US" altLang="zh-CN" sz="2400" dirty="0">
                <a:solidFill>
                  <a:srgbClr val="F44F56"/>
                </a:solidFill>
                <a:latin typeface="Century Gothic" panose="020B0502020202020204" pitchFamily="34" charset="0"/>
                <a:cs typeface="Arial" panose="020B0604020202020204" pitchFamily="34" charset="0"/>
              </a:endParaRPr>
            </a:p>
          </p:txBody>
        </p:sp>
        <p:sp>
          <p:nvSpPr>
            <p:cNvPr id="72" name="矩形 71"/>
            <p:cNvSpPr/>
            <p:nvPr/>
          </p:nvSpPr>
          <p:spPr>
            <a:xfrm>
              <a:off x="503238" y="2229100"/>
              <a:ext cx="1944526" cy="547687"/>
            </a:xfrm>
            <a:prstGeom prst="rect">
              <a:avLst/>
            </a:prstGeom>
            <a:solidFill>
              <a:srgbClr val="F44F56"/>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73" name="矩形 72"/>
            <p:cNvSpPr/>
            <p:nvPr/>
          </p:nvSpPr>
          <p:spPr>
            <a:xfrm>
              <a:off x="842957" y="2291548"/>
              <a:ext cx="1215719" cy="392415"/>
            </a:xfrm>
            <a:prstGeom prst="rect">
              <a:avLst/>
            </a:prstGeom>
          </p:spPr>
          <p:txBody>
            <a:bodyPr wrap="none">
              <a:spAutoFit/>
            </a:bodyPr>
            <a:lstStyle/>
            <a:p>
              <a:pPr algn="ctr"/>
              <a:r>
                <a:rPr lang="zh-CN" altLang="en-US" sz="2800" dirty="0" smtClean="0">
                  <a:solidFill>
                    <a:schemeClr val="bg1"/>
                  </a:solidFill>
                  <a:latin typeface="方正兰亭超细黑简体" panose="02000000000000000000" pitchFamily="2" charset="-122"/>
                  <a:ea typeface="方正兰亭超细黑简体" panose="02000000000000000000" pitchFamily="2" charset="-122"/>
                  <a:cs typeface="Arial" panose="020B0604020202020204" pitchFamily="34" charset="0"/>
                </a:rPr>
                <a:t>模拟信道</a:t>
              </a:r>
              <a:endParaRPr lang="en-US" altLang="zh-CN" sz="2800" dirty="0">
                <a:solidFill>
                  <a:schemeClr val="bg1"/>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grpSp>
        <p:nvGrpSpPr>
          <p:cNvPr id="81" name="组合 80"/>
          <p:cNvGrpSpPr/>
          <p:nvPr/>
        </p:nvGrpSpPr>
        <p:grpSpPr>
          <a:xfrm>
            <a:off x="8921966" y="2129160"/>
            <a:ext cx="2592701" cy="3864429"/>
            <a:chOff x="6691474" y="1596870"/>
            <a:chExt cx="1944526" cy="2898322"/>
          </a:xfrm>
        </p:grpSpPr>
        <p:sp>
          <p:nvSpPr>
            <p:cNvPr id="53" name="矩形 52"/>
            <p:cNvSpPr/>
            <p:nvPr/>
          </p:nvSpPr>
          <p:spPr>
            <a:xfrm>
              <a:off x="6691474" y="1596870"/>
              <a:ext cx="1944526" cy="2898322"/>
            </a:xfrm>
            <a:prstGeom prst="rect">
              <a:avLst/>
            </a:prstGeom>
            <a:solidFill>
              <a:srgbClr val="F44F56"/>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55" name="矩形 54"/>
            <p:cNvSpPr/>
            <p:nvPr/>
          </p:nvSpPr>
          <p:spPr>
            <a:xfrm>
              <a:off x="6788253" y="2823778"/>
              <a:ext cx="1785994" cy="1177245"/>
            </a:xfrm>
            <a:prstGeom prst="rect">
              <a:avLst/>
            </a:prstGeom>
          </p:spPr>
          <p:txBody>
            <a:bodyPr wrap="square">
              <a:spAutoFit/>
            </a:bodyPr>
            <a:lstStyle/>
            <a:p>
              <a:r>
                <a:rPr lang="zh-CN" altLang="en-US" sz="1600" dirty="0">
                  <a:solidFill>
                    <a:schemeClr val="bg1"/>
                  </a:solidFill>
                  <a:latin typeface="Century Gothic" panose="020B0502020202020204" pitchFamily="34" charset="0"/>
                  <a:cs typeface="Arial" panose="020B0604020202020204" pitchFamily="34" charset="0"/>
                </a:rPr>
                <a:t>是用来传输模拟信号的。如果利用模拟信道传送数字信号，则必须经过数字与模拟信号之间的变换，调制解调器就是完成这种变换的。</a:t>
              </a:r>
              <a:endParaRPr lang="en-US" altLang="zh-CN" sz="1600" dirty="0">
                <a:solidFill>
                  <a:schemeClr val="bg1"/>
                </a:solidFill>
                <a:latin typeface="Century Gothic" panose="020B0502020202020204" pitchFamily="34" charset="0"/>
                <a:cs typeface="Arial" panose="020B0604020202020204" pitchFamily="34" charset="0"/>
              </a:endParaRPr>
            </a:p>
          </p:txBody>
        </p:sp>
        <p:grpSp>
          <p:nvGrpSpPr>
            <p:cNvPr id="42" name="组合 41"/>
            <p:cNvGrpSpPr/>
            <p:nvPr/>
          </p:nvGrpSpPr>
          <p:grpSpPr>
            <a:xfrm>
              <a:off x="7285695" y="1801960"/>
              <a:ext cx="756084" cy="729740"/>
              <a:chOff x="11834813" y="3744913"/>
              <a:chExt cx="455613" cy="439738"/>
            </a:xfrm>
            <a:solidFill>
              <a:schemeClr val="bg1"/>
            </a:solidFill>
          </p:grpSpPr>
          <p:sp>
            <p:nvSpPr>
              <p:cNvPr id="43" name="Freeform 11"/>
              <p:cNvSpPr>
                <a:spLocks/>
              </p:cNvSpPr>
              <p:nvPr/>
            </p:nvSpPr>
            <p:spPr bwMode="auto">
              <a:xfrm>
                <a:off x="11834813" y="3763963"/>
                <a:ext cx="455613" cy="300038"/>
              </a:xfrm>
              <a:custGeom>
                <a:avLst/>
                <a:gdLst>
                  <a:gd name="T0" fmla="*/ 263 w 287"/>
                  <a:gd name="T1" fmla="*/ 189 h 189"/>
                  <a:gd name="T2" fmla="*/ 78 w 287"/>
                  <a:gd name="T3" fmla="*/ 189 h 189"/>
                  <a:gd name="T4" fmla="*/ 31 w 287"/>
                  <a:gd name="T5" fmla="*/ 18 h 189"/>
                  <a:gd name="T6" fmla="*/ 0 w 287"/>
                  <a:gd name="T7" fmla="*/ 18 h 189"/>
                  <a:gd name="T8" fmla="*/ 0 w 287"/>
                  <a:gd name="T9" fmla="*/ 0 h 189"/>
                  <a:gd name="T10" fmla="*/ 45 w 287"/>
                  <a:gd name="T11" fmla="*/ 0 h 189"/>
                  <a:gd name="T12" fmla="*/ 92 w 287"/>
                  <a:gd name="T13" fmla="*/ 170 h 189"/>
                  <a:gd name="T14" fmla="*/ 249 w 287"/>
                  <a:gd name="T15" fmla="*/ 170 h 189"/>
                  <a:gd name="T16" fmla="*/ 263 w 287"/>
                  <a:gd name="T17" fmla="*/ 85 h 189"/>
                  <a:gd name="T18" fmla="*/ 114 w 287"/>
                  <a:gd name="T19" fmla="*/ 85 h 189"/>
                  <a:gd name="T20" fmla="*/ 114 w 287"/>
                  <a:gd name="T21" fmla="*/ 66 h 189"/>
                  <a:gd name="T22" fmla="*/ 287 w 287"/>
                  <a:gd name="T23" fmla="*/ 66 h 189"/>
                  <a:gd name="T24" fmla="*/ 263 w 287"/>
                  <a:gd name="T25" fmla="*/ 189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7" h="189">
                    <a:moveTo>
                      <a:pt x="263" y="189"/>
                    </a:moveTo>
                    <a:lnTo>
                      <a:pt x="78" y="189"/>
                    </a:lnTo>
                    <a:lnTo>
                      <a:pt x="31" y="18"/>
                    </a:lnTo>
                    <a:lnTo>
                      <a:pt x="0" y="18"/>
                    </a:lnTo>
                    <a:lnTo>
                      <a:pt x="0" y="0"/>
                    </a:lnTo>
                    <a:lnTo>
                      <a:pt x="45" y="0"/>
                    </a:lnTo>
                    <a:lnTo>
                      <a:pt x="92" y="170"/>
                    </a:lnTo>
                    <a:lnTo>
                      <a:pt x="249" y="170"/>
                    </a:lnTo>
                    <a:lnTo>
                      <a:pt x="263" y="85"/>
                    </a:lnTo>
                    <a:lnTo>
                      <a:pt x="114" y="85"/>
                    </a:lnTo>
                    <a:lnTo>
                      <a:pt x="114" y="66"/>
                    </a:lnTo>
                    <a:lnTo>
                      <a:pt x="287" y="66"/>
                    </a:lnTo>
                    <a:lnTo>
                      <a:pt x="263" y="18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44" name="Freeform 12"/>
              <p:cNvSpPr>
                <a:spLocks noEditPoints="1"/>
              </p:cNvSpPr>
              <p:nvPr/>
            </p:nvSpPr>
            <p:spPr bwMode="auto">
              <a:xfrm>
                <a:off x="11955463" y="4094163"/>
                <a:ext cx="90488" cy="90488"/>
              </a:xfrm>
              <a:custGeom>
                <a:avLst/>
                <a:gdLst>
                  <a:gd name="T0" fmla="*/ 12 w 24"/>
                  <a:gd name="T1" fmla="*/ 24 h 24"/>
                  <a:gd name="T2" fmla="*/ 0 w 24"/>
                  <a:gd name="T3" fmla="*/ 12 h 24"/>
                  <a:gd name="T4" fmla="*/ 12 w 24"/>
                  <a:gd name="T5" fmla="*/ 0 h 24"/>
                  <a:gd name="T6" fmla="*/ 24 w 24"/>
                  <a:gd name="T7" fmla="*/ 12 h 24"/>
                  <a:gd name="T8" fmla="*/ 12 w 24"/>
                  <a:gd name="T9" fmla="*/ 24 h 24"/>
                  <a:gd name="T10" fmla="*/ 12 w 24"/>
                  <a:gd name="T11" fmla="*/ 8 h 24"/>
                  <a:gd name="T12" fmla="*/ 8 w 24"/>
                  <a:gd name="T13" fmla="*/ 12 h 24"/>
                  <a:gd name="T14" fmla="*/ 12 w 24"/>
                  <a:gd name="T15" fmla="*/ 16 h 24"/>
                  <a:gd name="T16" fmla="*/ 16 w 24"/>
                  <a:gd name="T17" fmla="*/ 12 h 24"/>
                  <a:gd name="T18" fmla="*/ 12 w 24"/>
                  <a:gd name="T19" fmla="*/ 8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24">
                    <a:moveTo>
                      <a:pt x="12" y="24"/>
                    </a:moveTo>
                    <a:cubicBezTo>
                      <a:pt x="5" y="24"/>
                      <a:pt x="0" y="19"/>
                      <a:pt x="0" y="12"/>
                    </a:cubicBezTo>
                    <a:cubicBezTo>
                      <a:pt x="0" y="5"/>
                      <a:pt x="5" y="0"/>
                      <a:pt x="12" y="0"/>
                    </a:cubicBezTo>
                    <a:cubicBezTo>
                      <a:pt x="19" y="0"/>
                      <a:pt x="24" y="5"/>
                      <a:pt x="24" y="12"/>
                    </a:cubicBezTo>
                    <a:cubicBezTo>
                      <a:pt x="24" y="19"/>
                      <a:pt x="19" y="24"/>
                      <a:pt x="12" y="24"/>
                    </a:cubicBezTo>
                    <a:moveTo>
                      <a:pt x="12" y="8"/>
                    </a:moveTo>
                    <a:cubicBezTo>
                      <a:pt x="10" y="8"/>
                      <a:pt x="8" y="10"/>
                      <a:pt x="8" y="12"/>
                    </a:cubicBezTo>
                    <a:cubicBezTo>
                      <a:pt x="8" y="14"/>
                      <a:pt x="10" y="16"/>
                      <a:pt x="12" y="16"/>
                    </a:cubicBezTo>
                    <a:cubicBezTo>
                      <a:pt x="14" y="16"/>
                      <a:pt x="16" y="14"/>
                      <a:pt x="16" y="12"/>
                    </a:cubicBezTo>
                    <a:cubicBezTo>
                      <a:pt x="16" y="10"/>
                      <a:pt x="14" y="8"/>
                      <a:pt x="12"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45" name="Freeform 13"/>
              <p:cNvSpPr>
                <a:spLocks noEditPoints="1"/>
              </p:cNvSpPr>
              <p:nvPr/>
            </p:nvSpPr>
            <p:spPr bwMode="auto">
              <a:xfrm>
                <a:off x="12150725" y="4094163"/>
                <a:ext cx="90488" cy="90488"/>
              </a:xfrm>
              <a:custGeom>
                <a:avLst/>
                <a:gdLst>
                  <a:gd name="T0" fmla="*/ 12 w 24"/>
                  <a:gd name="T1" fmla="*/ 24 h 24"/>
                  <a:gd name="T2" fmla="*/ 0 w 24"/>
                  <a:gd name="T3" fmla="*/ 12 h 24"/>
                  <a:gd name="T4" fmla="*/ 12 w 24"/>
                  <a:gd name="T5" fmla="*/ 0 h 24"/>
                  <a:gd name="T6" fmla="*/ 24 w 24"/>
                  <a:gd name="T7" fmla="*/ 12 h 24"/>
                  <a:gd name="T8" fmla="*/ 12 w 24"/>
                  <a:gd name="T9" fmla="*/ 24 h 24"/>
                  <a:gd name="T10" fmla="*/ 12 w 24"/>
                  <a:gd name="T11" fmla="*/ 8 h 24"/>
                  <a:gd name="T12" fmla="*/ 8 w 24"/>
                  <a:gd name="T13" fmla="*/ 12 h 24"/>
                  <a:gd name="T14" fmla="*/ 12 w 24"/>
                  <a:gd name="T15" fmla="*/ 16 h 24"/>
                  <a:gd name="T16" fmla="*/ 16 w 24"/>
                  <a:gd name="T17" fmla="*/ 12 h 24"/>
                  <a:gd name="T18" fmla="*/ 12 w 24"/>
                  <a:gd name="T19" fmla="*/ 8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24">
                    <a:moveTo>
                      <a:pt x="12" y="24"/>
                    </a:moveTo>
                    <a:cubicBezTo>
                      <a:pt x="5" y="24"/>
                      <a:pt x="0" y="19"/>
                      <a:pt x="0" y="12"/>
                    </a:cubicBezTo>
                    <a:cubicBezTo>
                      <a:pt x="0" y="5"/>
                      <a:pt x="5" y="0"/>
                      <a:pt x="12" y="0"/>
                    </a:cubicBezTo>
                    <a:cubicBezTo>
                      <a:pt x="19" y="0"/>
                      <a:pt x="24" y="5"/>
                      <a:pt x="24" y="12"/>
                    </a:cubicBezTo>
                    <a:cubicBezTo>
                      <a:pt x="24" y="19"/>
                      <a:pt x="19" y="24"/>
                      <a:pt x="12" y="24"/>
                    </a:cubicBezTo>
                    <a:moveTo>
                      <a:pt x="12" y="8"/>
                    </a:moveTo>
                    <a:cubicBezTo>
                      <a:pt x="10" y="8"/>
                      <a:pt x="8" y="10"/>
                      <a:pt x="8" y="12"/>
                    </a:cubicBezTo>
                    <a:cubicBezTo>
                      <a:pt x="8" y="14"/>
                      <a:pt x="10" y="16"/>
                      <a:pt x="12" y="16"/>
                    </a:cubicBezTo>
                    <a:cubicBezTo>
                      <a:pt x="14" y="16"/>
                      <a:pt x="16" y="14"/>
                      <a:pt x="16" y="12"/>
                    </a:cubicBezTo>
                    <a:cubicBezTo>
                      <a:pt x="16" y="10"/>
                      <a:pt x="14" y="8"/>
                      <a:pt x="12"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46" name="Rectangle 14"/>
              <p:cNvSpPr>
                <a:spLocks noChangeArrowheads="1"/>
              </p:cNvSpPr>
              <p:nvPr/>
            </p:nvSpPr>
            <p:spPr bwMode="auto">
              <a:xfrm>
                <a:off x="12045950" y="3929063"/>
                <a:ext cx="30163" cy="746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47" name="Rectangle 15"/>
              <p:cNvSpPr>
                <a:spLocks noChangeArrowheads="1"/>
              </p:cNvSpPr>
              <p:nvPr/>
            </p:nvSpPr>
            <p:spPr bwMode="auto">
              <a:xfrm>
                <a:off x="12136438" y="3929063"/>
                <a:ext cx="30163" cy="746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48" name="Freeform 16"/>
              <p:cNvSpPr>
                <a:spLocks/>
              </p:cNvSpPr>
              <p:nvPr/>
            </p:nvSpPr>
            <p:spPr bwMode="auto">
              <a:xfrm>
                <a:off x="12015788" y="3763963"/>
                <a:ext cx="107950" cy="74613"/>
              </a:xfrm>
              <a:custGeom>
                <a:avLst/>
                <a:gdLst>
                  <a:gd name="T0" fmla="*/ 19 w 68"/>
                  <a:gd name="T1" fmla="*/ 47 h 47"/>
                  <a:gd name="T2" fmla="*/ 0 w 68"/>
                  <a:gd name="T3" fmla="*/ 47 h 47"/>
                  <a:gd name="T4" fmla="*/ 0 w 68"/>
                  <a:gd name="T5" fmla="*/ 21 h 47"/>
                  <a:gd name="T6" fmla="*/ 64 w 68"/>
                  <a:gd name="T7" fmla="*/ 0 h 47"/>
                  <a:gd name="T8" fmla="*/ 68 w 68"/>
                  <a:gd name="T9" fmla="*/ 18 h 47"/>
                  <a:gd name="T10" fmla="*/ 19 w 68"/>
                  <a:gd name="T11" fmla="*/ 35 h 47"/>
                  <a:gd name="T12" fmla="*/ 19 w 68"/>
                  <a:gd name="T13" fmla="*/ 47 h 47"/>
                </a:gdLst>
                <a:ahLst/>
                <a:cxnLst>
                  <a:cxn ang="0">
                    <a:pos x="T0" y="T1"/>
                  </a:cxn>
                  <a:cxn ang="0">
                    <a:pos x="T2" y="T3"/>
                  </a:cxn>
                  <a:cxn ang="0">
                    <a:pos x="T4" y="T5"/>
                  </a:cxn>
                  <a:cxn ang="0">
                    <a:pos x="T6" y="T7"/>
                  </a:cxn>
                  <a:cxn ang="0">
                    <a:pos x="T8" y="T9"/>
                  </a:cxn>
                  <a:cxn ang="0">
                    <a:pos x="T10" y="T11"/>
                  </a:cxn>
                  <a:cxn ang="0">
                    <a:pos x="T12" y="T13"/>
                  </a:cxn>
                </a:cxnLst>
                <a:rect l="0" t="0" r="r" b="b"/>
                <a:pathLst>
                  <a:path w="68" h="47">
                    <a:moveTo>
                      <a:pt x="19" y="47"/>
                    </a:moveTo>
                    <a:lnTo>
                      <a:pt x="0" y="47"/>
                    </a:lnTo>
                    <a:lnTo>
                      <a:pt x="0" y="21"/>
                    </a:lnTo>
                    <a:lnTo>
                      <a:pt x="64" y="0"/>
                    </a:lnTo>
                    <a:lnTo>
                      <a:pt x="68" y="18"/>
                    </a:lnTo>
                    <a:lnTo>
                      <a:pt x="19" y="35"/>
                    </a:lnTo>
                    <a:lnTo>
                      <a:pt x="19" y="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50" name="Freeform 17"/>
              <p:cNvSpPr>
                <a:spLocks/>
              </p:cNvSpPr>
              <p:nvPr/>
            </p:nvSpPr>
            <p:spPr bwMode="auto">
              <a:xfrm>
                <a:off x="12106275" y="3744913"/>
                <a:ext cx="149225" cy="93663"/>
              </a:xfrm>
              <a:custGeom>
                <a:avLst/>
                <a:gdLst>
                  <a:gd name="T0" fmla="*/ 94 w 94"/>
                  <a:gd name="T1" fmla="*/ 59 h 59"/>
                  <a:gd name="T2" fmla="*/ 75 w 94"/>
                  <a:gd name="T3" fmla="*/ 59 h 59"/>
                  <a:gd name="T4" fmla="*/ 75 w 94"/>
                  <a:gd name="T5" fmla="*/ 38 h 59"/>
                  <a:gd name="T6" fmla="*/ 19 w 94"/>
                  <a:gd name="T7" fmla="*/ 23 h 59"/>
                  <a:gd name="T8" fmla="*/ 19 w 94"/>
                  <a:gd name="T9" fmla="*/ 59 h 59"/>
                  <a:gd name="T10" fmla="*/ 0 w 94"/>
                  <a:gd name="T11" fmla="*/ 59 h 59"/>
                  <a:gd name="T12" fmla="*/ 0 w 94"/>
                  <a:gd name="T13" fmla="*/ 0 h 59"/>
                  <a:gd name="T14" fmla="*/ 94 w 94"/>
                  <a:gd name="T15" fmla="*/ 23 h 59"/>
                  <a:gd name="T16" fmla="*/ 94 w 94"/>
                  <a:gd name="T17" fmla="*/ 59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4" h="59">
                    <a:moveTo>
                      <a:pt x="94" y="59"/>
                    </a:moveTo>
                    <a:lnTo>
                      <a:pt x="75" y="59"/>
                    </a:lnTo>
                    <a:lnTo>
                      <a:pt x="75" y="38"/>
                    </a:lnTo>
                    <a:lnTo>
                      <a:pt x="19" y="23"/>
                    </a:lnTo>
                    <a:lnTo>
                      <a:pt x="19" y="59"/>
                    </a:lnTo>
                    <a:lnTo>
                      <a:pt x="0" y="59"/>
                    </a:lnTo>
                    <a:lnTo>
                      <a:pt x="0" y="0"/>
                    </a:lnTo>
                    <a:lnTo>
                      <a:pt x="94" y="23"/>
                    </a:lnTo>
                    <a:lnTo>
                      <a:pt x="94" y="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grpSp>
      <p:grpSp>
        <p:nvGrpSpPr>
          <p:cNvPr id="83" name="组合 82"/>
          <p:cNvGrpSpPr/>
          <p:nvPr/>
        </p:nvGrpSpPr>
        <p:grpSpPr>
          <a:xfrm>
            <a:off x="11856640" y="548680"/>
            <a:ext cx="335360" cy="882400"/>
            <a:chOff x="8892480" y="411510"/>
            <a:chExt cx="251520" cy="661800"/>
          </a:xfrm>
        </p:grpSpPr>
        <p:sp>
          <p:nvSpPr>
            <p:cNvPr id="84" name="矩形 83"/>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85"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11</a:t>
              </a:r>
              <a:endParaRPr lang="zh-CN" altLang="en-US" sz="1067" dirty="0">
                <a:solidFill>
                  <a:schemeClr val="bg1"/>
                </a:solidFill>
                <a:latin typeface="Century Gothic" panose="020B0502020202020204" pitchFamily="34" charset="0"/>
              </a:endParaRPr>
            </a:p>
          </p:txBody>
        </p:sp>
        <p:grpSp>
          <p:nvGrpSpPr>
            <p:cNvPr id="86" name="组合 85"/>
            <p:cNvGrpSpPr/>
            <p:nvPr/>
          </p:nvGrpSpPr>
          <p:grpSpPr>
            <a:xfrm>
              <a:off x="8964240" y="818664"/>
              <a:ext cx="108000" cy="8629"/>
              <a:chOff x="8953171" y="847239"/>
              <a:chExt cx="130138" cy="8629"/>
            </a:xfrm>
          </p:grpSpPr>
          <p:cxnSp>
            <p:nvCxnSpPr>
              <p:cNvPr id="87" name="直接连接符 86"/>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88" name="直接连接符 87"/>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29202578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0-#ppt_w/2"/>
                                          </p:val>
                                        </p:tav>
                                        <p:tav tm="100000">
                                          <p:val>
                                            <p:strVal val="#ppt_x"/>
                                          </p:val>
                                        </p:tav>
                                      </p:tavLst>
                                    </p:anim>
                                    <p:anim calcmode="lin" valueType="num">
                                      <p:cBhvr additive="base">
                                        <p:cTn id="12" dur="500" fill="hold"/>
                                        <p:tgtEl>
                                          <p:spTgt spid="6"/>
                                        </p:tgtEl>
                                        <p:attrNameLst>
                                          <p:attrName>ppt_y</p:attrName>
                                        </p:attrNameLst>
                                      </p:cBhvr>
                                      <p:tavLst>
                                        <p:tav tm="0">
                                          <p:val>
                                            <p:strVal val="#ppt_y"/>
                                          </p:val>
                                        </p:tav>
                                        <p:tav tm="100000">
                                          <p:val>
                                            <p:strVal val="#ppt_y"/>
                                          </p:val>
                                        </p:tav>
                                      </p:tavLst>
                                    </p:anim>
                                  </p:childTnLst>
                                </p:cTn>
                              </p:par>
                              <p:par>
                                <p:cTn id="13" presetID="12" presetClass="entr" presetSubtype="4" fill="hold" nodeType="withEffect">
                                  <p:stCondLst>
                                    <p:cond delay="50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p:tgtEl>
                                          <p:spTgt spid="7"/>
                                        </p:tgtEl>
                                        <p:attrNameLst>
                                          <p:attrName>ppt_y</p:attrName>
                                        </p:attrNameLst>
                                      </p:cBhvr>
                                      <p:tavLst>
                                        <p:tav tm="0">
                                          <p:val>
                                            <p:strVal val="#ppt_y+#ppt_h*1.125000"/>
                                          </p:val>
                                        </p:tav>
                                        <p:tav tm="100000">
                                          <p:val>
                                            <p:strVal val="#ppt_y"/>
                                          </p:val>
                                        </p:tav>
                                      </p:tavLst>
                                    </p:anim>
                                    <p:animEffect transition="in" filter="wipe(up)">
                                      <p:cBhvr>
                                        <p:cTn id="16" dur="500"/>
                                        <p:tgtEl>
                                          <p:spTgt spid="7"/>
                                        </p:tgtEl>
                                      </p:cBhvr>
                                    </p:animEffect>
                                  </p:childTnLst>
                                </p:cTn>
                              </p:par>
                              <p:par>
                                <p:cTn id="17" presetID="12" presetClass="entr" presetSubtype="1" fill="hold" nodeType="withEffect">
                                  <p:stCondLst>
                                    <p:cond delay="750"/>
                                  </p:stCondLst>
                                  <p:childTnLst>
                                    <p:set>
                                      <p:cBhvr>
                                        <p:cTn id="18" dur="1" fill="hold">
                                          <p:stCondLst>
                                            <p:cond delay="0"/>
                                          </p:stCondLst>
                                        </p:cTn>
                                        <p:tgtEl>
                                          <p:spTgt spid="82"/>
                                        </p:tgtEl>
                                        <p:attrNameLst>
                                          <p:attrName>style.visibility</p:attrName>
                                        </p:attrNameLst>
                                      </p:cBhvr>
                                      <p:to>
                                        <p:strVal val="visible"/>
                                      </p:to>
                                    </p:set>
                                    <p:anim calcmode="lin" valueType="num">
                                      <p:cBhvr additive="base">
                                        <p:cTn id="19" dur="500"/>
                                        <p:tgtEl>
                                          <p:spTgt spid="82"/>
                                        </p:tgtEl>
                                        <p:attrNameLst>
                                          <p:attrName>ppt_y</p:attrName>
                                        </p:attrNameLst>
                                      </p:cBhvr>
                                      <p:tavLst>
                                        <p:tav tm="0">
                                          <p:val>
                                            <p:strVal val="#ppt_y-#ppt_h*1.125000"/>
                                          </p:val>
                                        </p:tav>
                                        <p:tav tm="100000">
                                          <p:val>
                                            <p:strVal val="#ppt_y"/>
                                          </p:val>
                                        </p:tav>
                                      </p:tavLst>
                                    </p:anim>
                                    <p:animEffect transition="in" filter="wipe(down)">
                                      <p:cBhvr>
                                        <p:cTn id="20" dur="500"/>
                                        <p:tgtEl>
                                          <p:spTgt spid="82"/>
                                        </p:tgtEl>
                                      </p:cBhvr>
                                    </p:animEffect>
                                  </p:childTnLst>
                                </p:cTn>
                              </p:par>
                              <p:par>
                                <p:cTn id="21" presetID="12" presetClass="entr" presetSubtype="4" fill="hold" nodeType="withEffect">
                                  <p:stCondLst>
                                    <p:cond delay="1000"/>
                                  </p:stCondLst>
                                  <p:childTnLst>
                                    <p:set>
                                      <p:cBhvr>
                                        <p:cTn id="22" dur="1" fill="hold">
                                          <p:stCondLst>
                                            <p:cond delay="0"/>
                                          </p:stCondLst>
                                        </p:cTn>
                                        <p:tgtEl>
                                          <p:spTgt spid="69"/>
                                        </p:tgtEl>
                                        <p:attrNameLst>
                                          <p:attrName>style.visibility</p:attrName>
                                        </p:attrNameLst>
                                      </p:cBhvr>
                                      <p:to>
                                        <p:strVal val="visible"/>
                                      </p:to>
                                    </p:set>
                                    <p:anim calcmode="lin" valueType="num">
                                      <p:cBhvr additive="base">
                                        <p:cTn id="23" dur="500"/>
                                        <p:tgtEl>
                                          <p:spTgt spid="69"/>
                                        </p:tgtEl>
                                        <p:attrNameLst>
                                          <p:attrName>ppt_y</p:attrName>
                                        </p:attrNameLst>
                                      </p:cBhvr>
                                      <p:tavLst>
                                        <p:tav tm="0">
                                          <p:val>
                                            <p:strVal val="#ppt_y+#ppt_h*1.125000"/>
                                          </p:val>
                                        </p:tav>
                                        <p:tav tm="100000">
                                          <p:val>
                                            <p:strVal val="#ppt_y"/>
                                          </p:val>
                                        </p:tav>
                                      </p:tavLst>
                                    </p:anim>
                                    <p:animEffect transition="in" filter="wipe(up)">
                                      <p:cBhvr>
                                        <p:cTn id="24" dur="500"/>
                                        <p:tgtEl>
                                          <p:spTgt spid="69"/>
                                        </p:tgtEl>
                                      </p:cBhvr>
                                    </p:animEffect>
                                  </p:childTnLst>
                                </p:cTn>
                              </p:par>
                              <p:par>
                                <p:cTn id="25" presetID="12" presetClass="entr" presetSubtype="1" fill="hold" nodeType="withEffect">
                                  <p:stCondLst>
                                    <p:cond delay="1250"/>
                                  </p:stCondLst>
                                  <p:childTnLst>
                                    <p:set>
                                      <p:cBhvr>
                                        <p:cTn id="26" dur="1" fill="hold">
                                          <p:stCondLst>
                                            <p:cond delay="0"/>
                                          </p:stCondLst>
                                        </p:cTn>
                                        <p:tgtEl>
                                          <p:spTgt spid="81"/>
                                        </p:tgtEl>
                                        <p:attrNameLst>
                                          <p:attrName>style.visibility</p:attrName>
                                        </p:attrNameLst>
                                      </p:cBhvr>
                                      <p:to>
                                        <p:strVal val="visible"/>
                                      </p:to>
                                    </p:set>
                                    <p:anim calcmode="lin" valueType="num">
                                      <p:cBhvr additive="base">
                                        <p:cTn id="27" dur="500"/>
                                        <p:tgtEl>
                                          <p:spTgt spid="81"/>
                                        </p:tgtEl>
                                        <p:attrNameLst>
                                          <p:attrName>ppt_y</p:attrName>
                                        </p:attrNameLst>
                                      </p:cBhvr>
                                      <p:tavLst>
                                        <p:tav tm="0">
                                          <p:val>
                                            <p:strVal val="#ppt_y-#ppt_h*1.125000"/>
                                          </p:val>
                                        </p:tav>
                                        <p:tav tm="100000">
                                          <p:val>
                                            <p:strVal val="#ppt_y"/>
                                          </p:val>
                                        </p:tav>
                                      </p:tavLst>
                                    </p:anim>
                                    <p:animEffect transition="in" filter="wipe(down)">
                                      <p:cBhvr>
                                        <p:cTn id="28" dur="500"/>
                                        <p:tgtEl>
                                          <p:spTgt spid="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49987" y="698681"/>
            <a:ext cx="3262432" cy="707886"/>
          </a:xfrm>
          <a:prstGeom prst="rect">
            <a:avLst/>
          </a:prstGeom>
        </p:spPr>
        <p:txBody>
          <a:bodyPr wrap="none">
            <a:spAutoFit/>
          </a:bodyPr>
          <a:lstStyle/>
          <a:p>
            <a:r>
              <a:rPr lang="zh-CN" altLang="en-US" sz="4000" dirty="0" smtClean="0">
                <a:solidFill>
                  <a:srgbClr val="F44F56"/>
                </a:solidFill>
                <a:latin typeface="方正兰亭超细黑简体" panose="02000000000000000000" pitchFamily="2" charset="-122"/>
                <a:ea typeface="方正兰亭超细黑简体" panose="02000000000000000000" pitchFamily="2" charset="-122"/>
                <a:cs typeface="Arial" panose="020B0604020202020204" pitchFamily="34" charset="0"/>
              </a:rPr>
              <a:t>数据通信基础</a:t>
            </a:r>
            <a:endParaRPr lang="en-US" altLang="zh-CN" sz="4000" dirty="0">
              <a:solidFill>
                <a:srgbClr val="F44F56"/>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4" name="矩形 3"/>
          <p:cNvSpPr/>
          <p:nvPr/>
        </p:nvSpPr>
        <p:spPr>
          <a:xfrm>
            <a:off x="549987" y="1330375"/>
            <a:ext cx="800219" cy="461665"/>
          </a:xfrm>
          <a:prstGeom prst="rect">
            <a:avLst/>
          </a:prstGeom>
        </p:spPr>
        <p:txBody>
          <a:bodyPr wrap="none">
            <a:spAutoFit/>
          </a:bodyPr>
          <a:lstStyle/>
          <a:p>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编码</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nvGrpSpPr>
          <p:cNvPr id="29" name="组合 28"/>
          <p:cNvGrpSpPr/>
          <p:nvPr/>
        </p:nvGrpSpPr>
        <p:grpSpPr>
          <a:xfrm>
            <a:off x="11856640" y="548680"/>
            <a:ext cx="335360" cy="882400"/>
            <a:chOff x="8892480" y="411510"/>
            <a:chExt cx="251520" cy="661800"/>
          </a:xfrm>
        </p:grpSpPr>
        <p:sp>
          <p:nvSpPr>
            <p:cNvPr id="16" name="矩形 15"/>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0"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12</a:t>
              </a:r>
              <a:endParaRPr lang="zh-CN" altLang="en-US" sz="1067" dirty="0">
                <a:solidFill>
                  <a:schemeClr val="bg1"/>
                </a:solidFill>
                <a:latin typeface="Century Gothic" panose="020B0502020202020204" pitchFamily="34" charset="0"/>
              </a:endParaRPr>
            </a:p>
          </p:txBody>
        </p:sp>
        <p:grpSp>
          <p:nvGrpSpPr>
            <p:cNvPr id="27" name="组合 26"/>
            <p:cNvGrpSpPr/>
            <p:nvPr/>
          </p:nvGrpSpPr>
          <p:grpSpPr>
            <a:xfrm>
              <a:off x="8964240" y="818664"/>
              <a:ext cx="108000" cy="8629"/>
              <a:chOff x="8953171" y="847239"/>
              <a:chExt cx="130138" cy="8629"/>
            </a:xfrm>
          </p:grpSpPr>
          <p:cxnSp>
            <p:nvCxnSpPr>
              <p:cNvPr id="22" name="直接连接符 21"/>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
        <p:nvSpPr>
          <p:cNvPr id="33" name="矩形 32"/>
          <p:cNvSpPr/>
          <p:nvPr/>
        </p:nvSpPr>
        <p:spPr>
          <a:xfrm>
            <a:off x="549988" y="1809351"/>
            <a:ext cx="10964680" cy="907941"/>
          </a:xfrm>
          <a:prstGeom prst="rect">
            <a:avLst/>
          </a:prstGeom>
        </p:spPr>
        <p:txBody>
          <a:bodyPr wrap="square">
            <a:spAutoFit/>
          </a:bodyPr>
          <a:lstStyle/>
          <a:p>
            <a:pPr algn="just">
              <a:lnSpc>
                <a:spcPct val="114000"/>
              </a:lnSpc>
            </a:pP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有了传输介质，信号还不能直接传输数据，因为还涉及数据是如何表示成信号的问题。对于数字网络来说，就是“</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0”</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和“</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1”</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的信号表示问题，这就需要通过编码的方式将信号表示成信息所需要的数据。假如，现在需要发送一串二进制数据“</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01101100”</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，采用数字信号表达和传输，如</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图所</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示。</a:t>
            </a:r>
            <a:endParaRPr lang="en-US" altLang="zh-CN" sz="1600" dirty="0">
              <a:solidFill>
                <a:schemeClr val="tx1">
                  <a:lumMod val="65000"/>
                  <a:lumOff val="35000"/>
                </a:schemeClr>
              </a:solidFill>
              <a:latin typeface="Century Gothic" panose="020B0502020202020204" pitchFamily="34" charset="0"/>
              <a:cs typeface="Arial" panose="020B0604020202020204" pitchFamily="34" charset="0"/>
            </a:endParaRPr>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62666" y="3312731"/>
            <a:ext cx="8139320" cy="24574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395794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par>
                                <p:cTn id="10" presetID="12" presetClass="entr" presetSubtype="1"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down)">
                                      <p:cBhvr>
                                        <p:cTn id="13" dur="500"/>
                                        <p:tgtEl>
                                          <p:spTgt spid="4"/>
                                        </p:tgtEl>
                                      </p:cBhvr>
                                    </p:animEffect>
                                  </p:childTnLst>
                                </p:cTn>
                              </p:par>
                              <p:par>
                                <p:cTn id="14" presetID="2" presetClass="entr" presetSubtype="8" fill="hold" grpId="0" nodeType="withEffect">
                                  <p:stCondLst>
                                    <p:cond delay="500"/>
                                  </p:stCondLst>
                                  <p:childTnLst>
                                    <p:set>
                                      <p:cBhvr>
                                        <p:cTn id="15" dur="1" fill="hold">
                                          <p:stCondLst>
                                            <p:cond delay="0"/>
                                          </p:stCondLst>
                                        </p:cTn>
                                        <p:tgtEl>
                                          <p:spTgt spid="33"/>
                                        </p:tgtEl>
                                        <p:attrNameLst>
                                          <p:attrName>style.visibility</p:attrName>
                                        </p:attrNameLst>
                                      </p:cBhvr>
                                      <p:to>
                                        <p:strVal val="visible"/>
                                      </p:to>
                                    </p:set>
                                    <p:anim calcmode="lin" valueType="num">
                                      <p:cBhvr additive="base">
                                        <p:cTn id="16" dur="500" fill="hold"/>
                                        <p:tgtEl>
                                          <p:spTgt spid="33"/>
                                        </p:tgtEl>
                                        <p:attrNameLst>
                                          <p:attrName>ppt_x</p:attrName>
                                        </p:attrNameLst>
                                      </p:cBhvr>
                                      <p:tavLst>
                                        <p:tav tm="0">
                                          <p:val>
                                            <p:strVal val="0-#ppt_w/2"/>
                                          </p:val>
                                        </p:tav>
                                        <p:tav tm="100000">
                                          <p:val>
                                            <p:strVal val="#ppt_x"/>
                                          </p:val>
                                        </p:tav>
                                      </p:tavLst>
                                    </p:anim>
                                    <p:anim calcmode="lin" valueType="num">
                                      <p:cBhvr additive="base">
                                        <p:cTn id="17" dur="500" fill="hold"/>
                                        <p:tgtEl>
                                          <p:spTgt spid="33"/>
                                        </p:tgtEl>
                                        <p:attrNameLst>
                                          <p:attrName>ppt_y</p:attrName>
                                        </p:attrNameLst>
                                      </p:cBhvr>
                                      <p:tavLst>
                                        <p:tav tm="0">
                                          <p:val>
                                            <p:strVal val="#ppt_y"/>
                                          </p:val>
                                        </p:tav>
                                        <p:tav tm="100000">
                                          <p:val>
                                            <p:strVal val="#ppt_y"/>
                                          </p:val>
                                        </p:tav>
                                      </p:tavLst>
                                    </p:anim>
                                  </p:childTnLst>
                                </p:cTn>
                              </p:par>
                              <p:par>
                                <p:cTn id="18" presetID="42" presetClass="entr" presetSubtype="0" fill="hold" nodeType="withEffect">
                                  <p:stCondLst>
                                    <p:cond delay="1000"/>
                                  </p:stCondLst>
                                  <p:childTnLst>
                                    <p:set>
                                      <p:cBhvr>
                                        <p:cTn id="19" dur="1" fill="hold">
                                          <p:stCondLst>
                                            <p:cond delay="0"/>
                                          </p:stCondLst>
                                        </p:cTn>
                                        <p:tgtEl>
                                          <p:spTgt spid="6146"/>
                                        </p:tgtEl>
                                        <p:attrNameLst>
                                          <p:attrName>style.visibility</p:attrName>
                                        </p:attrNameLst>
                                      </p:cBhvr>
                                      <p:to>
                                        <p:strVal val="visible"/>
                                      </p:to>
                                    </p:set>
                                    <p:animEffect transition="in" filter="fade">
                                      <p:cBhvr>
                                        <p:cTn id="20" dur="500"/>
                                        <p:tgtEl>
                                          <p:spTgt spid="6146"/>
                                        </p:tgtEl>
                                      </p:cBhvr>
                                    </p:animEffect>
                                    <p:anim calcmode="lin" valueType="num">
                                      <p:cBhvr>
                                        <p:cTn id="21" dur="500" fill="hold"/>
                                        <p:tgtEl>
                                          <p:spTgt spid="6146"/>
                                        </p:tgtEl>
                                        <p:attrNameLst>
                                          <p:attrName>ppt_x</p:attrName>
                                        </p:attrNameLst>
                                      </p:cBhvr>
                                      <p:tavLst>
                                        <p:tav tm="0">
                                          <p:val>
                                            <p:strVal val="#ppt_x"/>
                                          </p:val>
                                        </p:tav>
                                        <p:tav tm="100000">
                                          <p:val>
                                            <p:strVal val="#ppt_x"/>
                                          </p:val>
                                        </p:tav>
                                      </p:tavLst>
                                    </p:anim>
                                    <p:anim calcmode="lin" valueType="num">
                                      <p:cBhvr>
                                        <p:cTn id="22" dur="500" fill="hold"/>
                                        <p:tgtEl>
                                          <p:spTgt spid="614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3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49987" y="698681"/>
            <a:ext cx="3262432" cy="707886"/>
          </a:xfrm>
          <a:prstGeom prst="rect">
            <a:avLst/>
          </a:prstGeom>
        </p:spPr>
        <p:txBody>
          <a:bodyPr wrap="none">
            <a:spAutoFit/>
          </a:bodyPr>
          <a:lstStyle/>
          <a:p>
            <a:r>
              <a:rPr lang="zh-CN" altLang="en-US" sz="4000" dirty="0" smtClean="0">
                <a:solidFill>
                  <a:srgbClr val="F44F56"/>
                </a:solidFill>
                <a:latin typeface="方正兰亭超细黑简体" panose="02000000000000000000" pitchFamily="2" charset="-122"/>
                <a:ea typeface="方正兰亭超细黑简体" panose="02000000000000000000" pitchFamily="2" charset="-122"/>
                <a:cs typeface="Arial" panose="020B0604020202020204" pitchFamily="34" charset="0"/>
              </a:rPr>
              <a:t>数据通信基础</a:t>
            </a:r>
            <a:endParaRPr lang="en-US" altLang="zh-CN" sz="4000" dirty="0">
              <a:solidFill>
                <a:srgbClr val="F44F56"/>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4" name="矩形 3"/>
          <p:cNvSpPr/>
          <p:nvPr/>
        </p:nvSpPr>
        <p:spPr>
          <a:xfrm>
            <a:off x="549987" y="1330375"/>
            <a:ext cx="800219" cy="461665"/>
          </a:xfrm>
          <a:prstGeom prst="rect">
            <a:avLst/>
          </a:prstGeom>
        </p:spPr>
        <p:txBody>
          <a:bodyPr wrap="none">
            <a:spAutoFit/>
          </a:bodyPr>
          <a:lstStyle/>
          <a:p>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编码</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nvGrpSpPr>
          <p:cNvPr id="29" name="组合 28"/>
          <p:cNvGrpSpPr/>
          <p:nvPr/>
        </p:nvGrpSpPr>
        <p:grpSpPr>
          <a:xfrm>
            <a:off x="11856640" y="548680"/>
            <a:ext cx="335360" cy="882400"/>
            <a:chOff x="8892480" y="411510"/>
            <a:chExt cx="251520" cy="661800"/>
          </a:xfrm>
        </p:grpSpPr>
        <p:sp>
          <p:nvSpPr>
            <p:cNvPr id="16" name="矩形 15"/>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0"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13</a:t>
              </a:r>
              <a:endParaRPr lang="zh-CN" altLang="en-US" sz="1067" dirty="0">
                <a:solidFill>
                  <a:schemeClr val="bg1"/>
                </a:solidFill>
                <a:latin typeface="Century Gothic" panose="020B0502020202020204" pitchFamily="34" charset="0"/>
              </a:endParaRPr>
            </a:p>
          </p:txBody>
        </p:sp>
        <p:grpSp>
          <p:nvGrpSpPr>
            <p:cNvPr id="27" name="组合 26"/>
            <p:cNvGrpSpPr/>
            <p:nvPr/>
          </p:nvGrpSpPr>
          <p:grpSpPr>
            <a:xfrm>
              <a:off x="8964240" y="818664"/>
              <a:ext cx="108000" cy="8629"/>
              <a:chOff x="8953171" y="847239"/>
              <a:chExt cx="130138" cy="8629"/>
            </a:xfrm>
          </p:grpSpPr>
          <p:cxnSp>
            <p:nvCxnSpPr>
              <p:cNvPr id="22" name="直接连接符 21"/>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
        <p:nvSpPr>
          <p:cNvPr id="33" name="矩形 32"/>
          <p:cNvSpPr/>
          <p:nvPr/>
        </p:nvSpPr>
        <p:spPr>
          <a:xfrm>
            <a:off x="549988" y="1809351"/>
            <a:ext cx="10964680" cy="723916"/>
          </a:xfrm>
          <a:prstGeom prst="rect">
            <a:avLst/>
          </a:prstGeom>
        </p:spPr>
        <p:txBody>
          <a:bodyPr wrap="square">
            <a:spAutoFit/>
          </a:bodyPr>
          <a:lstStyle/>
          <a:p>
            <a:pPr algn="just">
              <a:lnSpc>
                <a:spcPct val="114000"/>
              </a:lnSpc>
            </a:pP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下面用一句话：“</a:t>
            </a:r>
            <a:r>
              <a:rPr lang="zh-CN" altLang="en-US" sz="2000" dirty="0">
                <a:solidFill>
                  <a:srgbClr val="F44F56"/>
                </a:solidFill>
                <a:latin typeface="汉仪菱心体简" panose="02010609000101010101" pitchFamily="49" charset="-122"/>
                <a:ea typeface="汉仪菱心体简" panose="02010609000101010101" pitchFamily="49" charset="-122"/>
                <a:cs typeface="Arial" panose="020B0604020202020204" pitchFamily="34" charset="0"/>
              </a:rPr>
              <a:t>把携带信息的数据用物理信号形式通过信道传送到目的地</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”作为对数据通信基本概念的总结</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，下图是</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对其的描述。</a:t>
            </a:r>
            <a:endParaRPr lang="en-US" altLang="zh-CN" sz="1600" dirty="0">
              <a:solidFill>
                <a:schemeClr val="tx1">
                  <a:lumMod val="65000"/>
                  <a:lumOff val="35000"/>
                </a:schemeClr>
              </a:solidFill>
              <a:latin typeface="Century Gothic" panose="020B0502020202020204" pitchFamily="34" charset="0"/>
              <a:cs typeface="Arial" panose="020B0604020202020204" pitchFamily="34" charset="0"/>
            </a:endParaRPr>
          </a:p>
        </p:txBody>
      </p:sp>
      <p:pic>
        <p:nvPicPr>
          <p:cNvPr id="7170" name="Picture 2" descr="3-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7424" y="3412393"/>
            <a:ext cx="10229807" cy="21959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068587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par>
                                <p:cTn id="10" presetID="12" presetClass="entr" presetSubtype="1"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down)">
                                      <p:cBhvr>
                                        <p:cTn id="13" dur="500"/>
                                        <p:tgtEl>
                                          <p:spTgt spid="4"/>
                                        </p:tgtEl>
                                      </p:cBhvr>
                                    </p:animEffect>
                                  </p:childTnLst>
                                </p:cTn>
                              </p:par>
                              <p:par>
                                <p:cTn id="14" presetID="2" presetClass="entr" presetSubtype="8" fill="hold" grpId="0" nodeType="withEffect">
                                  <p:stCondLst>
                                    <p:cond delay="500"/>
                                  </p:stCondLst>
                                  <p:childTnLst>
                                    <p:set>
                                      <p:cBhvr>
                                        <p:cTn id="15" dur="1" fill="hold">
                                          <p:stCondLst>
                                            <p:cond delay="0"/>
                                          </p:stCondLst>
                                        </p:cTn>
                                        <p:tgtEl>
                                          <p:spTgt spid="33"/>
                                        </p:tgtEl>
                                        <p:attrNameLst>
                                          <p:attrName>style.visibility</p:attrName>
                                        </p:attrNameLst>
                                      </p:cBhvr>
                                      <p:to>
                                        <p:strVal val="visible"/>
                                      </p:to>
                                    </p:set>
                                    <p:anim calcmode="lin" valueType="num">
                                      <p:cBhvr additive="base">
                                        <p:cTn id="16" dur="500" fill="hold"/>
                                        <p:tgtEl>
                                          <p:spTgt spid="33"/>
                                        </p:tgtEl>
                                        <p:attrNameLst>
                                          <p:attrName>ppt_x</p:attrName>
                                        </p:attrNameLst>
                                      </p:cBhvr>
                                      <p:tavLst>
                                        <p:tav tm="0">
                                          <p:val>
                                            <p:strVal val="0-#ppt_w/2"/>
                                          </p:val>
                                        </p:tav>
                                        <p:tav tm="100000">
                                          <p:val>
                                            <p:strVal val="#ppt_x"/>
                                          </p:val>
                                        </p:tav>
                                      </p:tavLst>
                                    </p:anim>
                                    <p:anim calcmode="lin" valueType="num">
                                      <p:cBhvr additive="base">
                                        <p:cTn id="17" dur="500" fill="hold"/>
                                        <p:tgtEl>
                                          <p:spTgt spid="33"/>
                                        </p:tgtEl>
                                        <p:attrNameLst>
                                          <p:attrName>ppt_y</p:attrName>
                                        </p:attrNameLst>
                                      </p:cBhvr>
                                      <p:tavLst>
                                        <p:tav tm="0">
                                          <p:val>
                                            <p:strVal val="#ppt_y"/>
                                          </p:val>
                                        </p:tav>
                                        <p:tav tm="100000">
                                          <p:val>
                                            <p:strVal val="#ppt_y"/>
                                          </p:val>
                                        </p:tav>
                                      </p:tavLst>
                                    </p:anim>
                                  </p:childTnLst>
                                </p:cTn>
                              </p:par>
                              <p:par>
                                <p:cTn id="18" presetID="42" presetClass="entr" presetSubtype="0" fill="hold" nodeType="withEffect">
                                  <p:stCondLst>
                                    <p:cond delay="1000"/>
                                  </p:stCondLst>
                                  <p:childTnLst>
                                    <p:set>
                                      <p:cBhvr>
                                        <p:cTn id="19" dur="1" fill="hold">
                                          <p:stCondLst>
                                            <p:cond delay="0"/>
                                          </p:stCondLst>
                                        </p:cTn>
                                        <p:tgtEl>
                                          <p:spTgt spid="7170"/>
                                        </p:tgtEl>
                                        <p:attrNameLst>
                                          <p:attrName>style.visibility</p:attrName>
                                        </p:attrNameLst>
                                      </p:cBhvr>
                                      <p:to>
                                        <p:strVal val="visible"/>
                                      </p:to>
                                    </p:set>
                                    <p:animEffect transition="in" filter="fade">
                                      <p:cBhvr>
                                        <p:cTn id="20" dur="500"/>
                                        <p:tgtEl>
                                          <p:spTgt spid="7170"/>
                                        </p:tgtEl>
                                      </p:cBhvr>
                                    </p:animEffect>
                                    <p:anim calcmode="lin" valueType="num">
                                      <p:cBhvr>
                                        <p:cTn id="21" dur="500" fill="hold"/>
                                        <p:tgtEl>
                                          <p:spTgt spid="7170"/>
                                        </p:tgtEl>
                                        <p:attrNameLst>
                                          <p:attrName>ppt_x</p:attrName>
                                        </p:attrNameLst>
                                      </p:cBhvr>
                                      <p:tavLst>
                                        <p:tav tm="0">
                                          <p:val>
                                            <p:strVal val="#ppt_x"/>
                                          </p:val>
                                        </p:tav>
                                        <p:tav tm="100000">
                                          <p:val>
                                            <p:strVal val="#ppt_x"/>
                                          </p:val>
                                        </p:tav>
                                      </p:tavLst>
                                    </p:anim>
                                    <p:anim calcmode="lin" valueType="num">
                                      <p:cBhvr>
                                        <p:cTn id="22" dur="500" fill="hold"/>
                                        <p:tgtEl>
                                          <p:spTgt spid="717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3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9987" y="698681"/>
            <a:ext cx="3262432" cy="707886"/>
          </a:xfrm>
          <a:prstGeom prst="rect">
            <a:avLst/>
          </a:prstGeom>
        </p:spPr>
        <p:txBody>
          <a:bodyPr wrap="none">
            <a:spAutoFit/>
          </a:bodyPr>
          <a:lstStyle/>
          <a:p>
            <a:r>
              <a:rPr lang="zh-CN" altLang="en-US" sz="4000" dirty="0" smtClean="0">
                <a:solidFill>
                  <a:srgbClr val="F44F56"/>
                </a:solidFill>
                <a:latin typeface="方正兰亭超细黑简体" panose="02000000000000000000" pitchFamily="2" charset="-122"/>
                <a:ea typeface="方正兰亭超细黑简体" panose="02000000000000000000" pitchFamily="2" charset="-122"/>
                <a:cs typeface="Arial" panose="020B0604020202020204" pitchFamily="34" charset="0"/>
              </a:rPr>
              <a:t>数据编码技术</a:t>
            </a:r>
            <a:endParaRPr lang="en-US" altLang="zh-CN" sz="4000" dirty="0">
              <a:solidFill>
                <a:srgbClr val="F44F56"/>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nvGrpSpPr>
          <p:cNvPr id="4" name="组合 3"/>
          <p:cNvGrpSpPr/>
          <p:nvPr/>
        </p:nvGrpSpPr>
        <p:grpSpPr>
          <a:xfrm>
            <a:off x="11856640" y="548680"/>
            <a:ext cx="335360" cy="882400"/>
            <a:chOff x="8892480" y="411510"/>
            <a:chExt cx="251520" cy="661800"/>
          </a:xfrm>
        </p:grpSpPr>
        <p:sp>
          <p:nvSpPr>
            <p:cNvPr id="5" name="矩形 4"/>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14</a:t>
              </a:r>
              <a:endParaRPr lang="zh-CN" altLang="en-US" sz="1067" dirty="0">
                <a:solidFill>
                  <a:schemeClr val="bg1"/>
                </a:solidFill>
                <a:latin typeface="Century Gothic" panose="020B0502020202020204" pitchFamily="34" charset="0"/>
              </a:endParaRPr>
            </a:p>
          </p:txBody>
        </p:sp>
        <p:grpSp>
          <p:nvGrpSpPr>
            <p:cNvPr id="7" name="组合 6"/>
            <p:cNvGrpSpPr/>
            <p:nvPr/>
          </p:nvGrpSpPr>
          <p:grpSpPr>
            <a:xfrm>
              <a:off x="8964240" y="818664"/>
              <a:ext cx="108000" cy="8629"/>
              <a:chOff x="8953171" y="847239"/>
              <a:chExt cx="130138" cy="8629"/>
            </a:xfrm>
          </p:grpSpPr>
          <p:cxnSp>
            <p:nvCxnSpPr>
              <p:cNvPr id="8" name="直接连接符 7"/>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grpSp>
        <p:nvGrpSpPr>
          <p:cNvPr id="14" name="组合 13"/>
          <p:cNvGrpSpPr/>
          <p:nvPr/>
        </p:nvGrpSpPr>
        <p:grpSpPr>
          <a:xfrm>
            <a:off x="7200122" y="1689433"/>
            <a:ext cx="4314544" cy="3742432"/>
            <a:chOff x="5400092" y="1267075"/>
            <a:chExt cx="3235908" cy="2806824"/>
          </a:xfrm>
        </p:grpSpPr>
        <p:sp>
          <p:nvSpPr>
            <p:cNvPr id="65" name="矩形 64"/>
            <p:cNvSpPr/>
            <p:nvPr/>
          </p:nvSpPr>
          <p:spPr>
            <a:xfrm>
              <a:off x="5777053" y="2588332"/>
              <a:ext cx="2858947" cy="807914"/>
            </a:xfrm>
            <a:prstGeom prst="rect">
              <a:avLst/>
            </a:prstGeom>
          </p:spPr>
          <p:txBody>
            <a:bodyPr wrap="square">
              <a:spAutoFit/>
            </a:bodyPr>
            <a:lstStyle/>
            <a:p>
              <a:r>
                <a:rPr lang="zh-CN" altLang="en-US" sz="1600" dirty="0">
                  <a:solidFill>
                    <a:schemeClr val="tx1">
                      <a:lumMod val="85000"/>
                      <a:lumOff val="15000"/>
                    </a:schemeClr>
                  </a:solidFill>
                  <a:latin typeface="Century Gothic" panose="020B0502020202020204" pitchFamily="34" charset="0"/>
                  <a:cs typeface="Arial" panose="020B0604020202020204" pitchFamily="34" charset="0"/>
                </a:rPr>
                <a:t>模拟数据和数字数据都能转化为模拟信号和数字信号，在相应的信道上传输，有四种组合，每一种相应地需要进行不同的编码</a:t>
              </a:r>
              <a:r>
                <a:rPr lang="zh-CN" altLang="en-US" sz="1600" dirty="0" smtClean="0">
                  <a:solidFill>
                    <a:schemeClr val="tx1">
                      <a:lumMod val="85000"/>
                      <a:lumOff val="15000"/>
                    </a:schemeClr>
                  </a:solidFill>
                  <a:latin typeface="Century Gothic" panose="020B0502020202020204" pitchFamily="34" charset="0"/>
                  <a:cs typeface="Arial" panose="020B0604020202020204" pitchFamily="34" charset="0"/>
                </a:rPr>
                <a:t>处理。</a:t>
              </a:r>
              <a:endParaRPr lang="en-US" altLang="zh-CN" sz="1600" dirty="0">
                <a:solidFill>
                  <a:schemeClr val="tx1">
                    <a:lumMod val="85000"/>
                    <a:lumOff val="15000"/>
                  </a:schemeClr>
                </a:solidFill>
                <a:latin typeface="Century Gothic" panose="020B0502020202020204" pitchFamily="34" charset="0"/>
                <a:cs typeface="Arial" panose="020B0604020202020204" pitchFamily="34" charset="0"/>
              </a:endParaRPr>
            </a:p>
          </p:txBody>
        </p:sp>
        <p:sp>
          <p:nvSpPr>
            <p:cNvPr id="67" name="矩形 66"/>
            <p:cNvSpPr/>
            <p:nvPr/>
          </p:nvSpPr>
          <p:spPr>
            <a:xfrm>
              <a:off x="5400092" y="1537637"/>
              <a:ext cx="2134732" cy="284742"/>
            </a:xfrm>
            <a:prstGeom prst="rect">
              <a:avLst/>
            </a:prstGeom>
          </p:spPr>
          <p:txBody>
            <a:bodyPr wrap="square">
              <a:spAutoFit/>
            </a:bodyPr>
            <a:lstStyle/>
            <a:p>
              <a:r>
                <a:rPr lang="en-US" altLang="zh-CN" sz="1867" b="1" dirty="0" smtClean="0">
                  <a:solidFill>
                    <a:srgbClr val="F44F56"/>
                  </a:solidFill>
                  <a:latin typeface="Century Gothic" panose="020B0502020202020204" pitchFamily="34" charset="0"/>
                  <a:cs typeface="Arial" panose="020B0604020202020204" pitchFamily="34" charset="0"/>
                </a:rPr>
                <a:t>Data Encoding</a:t>
              </a:r>
              <a:endParaRPr lang="en-US" altLang="zh-CN" sz="1867" b="1" dirty="0">
                <a:solidFill>
                  <a:srgbClr val="F44F56"/>
                </a:solidFill>
                <a:latin typeface="Century Gothic" panose="020B0502020202020204" pitchFamily="34" charset="0"/>
                <a:cs typeface="Arial" panose="020B0604020202020204" pitchFamily="34" charset="0"/>
              </a:endParaRPr>
            </a:p>
          </p:txBody>
        </p:sp>
        <p:grpSp>
          <p:nvGrpSpPr>
            <p:cNvPr id="68" name="组合 67"/>
            <p:cNvGrpSpPr/>
            <p:nvPr/>
          </p:nvGrpSpPr>
          <p:grpSpPr>
            <a:xfrm>
              <a:off x="7039319" y="1267075"/>
              <a:ext cx="444155" cy="445677"/>
              <a:chOff x="13416445" y="3094038"/>
              <a:chExt cx="463550" cy="465138"/>
            </a:xfrm>
            <a:solidFill>
              <a:srgbClr val="394A57"/>
            </a:solidFill>
          </p:grpSpPr>
          <p:sp>
            <p:nvSpPr>
              <p:cNvPr id="69" name="Freeform 23"/>
              <p:cNvSpPr>
                <a:spLocks noEditPoints="1"/>
              </p:cNvSpPr>
              <p:nvPr/>
            </p:nvSpPr>
            <p:spPr bwMode="auto">
              <a:xfrm>
                <a:off x="13464070" y="3094038"/>
                <a:ext cx="415925" cy="417513"/>
              </a:xfrm>
              <a:custGeom>
                <a:avLst/>
                <a:gdLst>
                  <a:gd name="T0" fmla="*/ 102 w 262"/>
                  <a:gd name="T1" fmla="*/ 263 h 263"/>
                  <a:gd name="T2" fmla="*/ 0 w 262"/>
                  <a:gd name="T3" fmla="*/ 159 h 263"/>
                  <a:gd name="T4" fmla="*/ 203 w 262"/>
                  <a:gd name="T5" fmla="*/ 0 h 263"/>
                  <a:gd name="T6" fmla="*/ 262 w 262"/>
                  <a:gd name="T7" fmla="*/ 59 h 263"/>
                  <a:gd name="T8" fmla="*/ 102 w 262"/>
                  <a:gd name="T9" fmla="*/ 263 h 263"/>
                  <a:gd name="T10" fmla="*/ 29 w 262"/>
                  <a:gd name="T11" fmla="*/ 161 h 263"/>
                  <a:gd name="T12" fmla="*/ 100 w 262"/>
                  <a:gd name="T13" fmla="*/ 234 h 263"/>
                  <a:gd name="T14" fmla="*/ 237 w 262"/>
                  <a:gd name="T15" fmla="*/ 62 h 263"/>
                  <a:gd name="T16" fmla="*/ 201 w 262"/>
                  <a:gd name="T17" fmla="*/ 26 h 263"/>
                  <a:gd name="T18" fmla="*/ 29 w 262"/>
                  <a:gd name="T19" fmla="*/ 161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2" h="263">
                    <a:moveTo>
                      <a:pt x="102" y="263"/>
                    </a:moveTo>
                    <a:lnTo>
                      <a:pt x="0" y="159"/>
                    </a:lnTo>
                    <a:lnTo>
                      <a:pt x="203" y="0"/>
                    </a:lnTo>
                    <a:lnTo>
                      <a:pt x="262" y="59"/>
                    </a:lnTo>
                    <a:lnTo>
                      <a:pt x="102" y="263"/>
                    </a:lnTo>
                    <a:close/>
                    <a:moveTo>
                      <a:pt x="29" y="161"/>
                    </a:moveTo>
                    <a:lnTo>
                      <a:pt x="100" y="234"/>
                    </a:lnTo>
                    <a:lnTo>
                      <a:pt x="237" y="62"/>
                    </a:lnTo>
                    <a:lnTo>
                      <a:pt x="201" y="26"/>
                    </a:lnTo>
                    <a:lnTo>
                      <a:pt x="29" y="16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70" name="Freeform 24"/>
              <p:cNvSpPr>
                <a:spLocks/>
              </p:cNvSpPr>
              <p:nvPr/>
            </p:nvSpPr>
            <p:spPr bwMode="auto">
              <a:xfrm>
                <a:off x="13565670" y="3184525"/>
                <a:ext cx="220662" cy="179388"/>
              </a:xfrm>
              <a:custGeom>
                <a:avLst/>
                <a:gdLst>
                  <a:gd name="T0" fmla="*/ 12 w 139"/>
                  <a:gd name="T1" fmla="*/ 113 h 113"/>
                  <a:gd name="T2" fmla="*/ 0 w 139"/>
                  <a:gd name="T3" fmla="*/ 99 h 113"/>
                  <a:gd name="T4" fmla="*/ 128 w 139"/>
                  <a:gd name="T5" fmla="*/ 0 h 113"/>
                  <a:gd name="T6" fmla="*/ 139 w 139"/>
                  <a:gd name="T7" fmla="*/ 14 h 113"/>
                  <a:gd name="T8" fmla="*/ 12 w 139"/>
                  <a:gd name="T9" fmla="*/ 113 h 113"/>
                </a:gdLst>
                <a:ahLst/>
                <a:cxnLst>
                  <a:cxn ang="0">
                    <a:pos x="T0" y="T1"/>
                  </a:cxn>
                  <a:cxn ang="0">
                    <a:pos x="T2" y="T3"/>
                  </a:cxn>
                  <a:cxn ang="0">
                    <a:pos x="T4" y="T5"/>
                  </a:cxn>
                  <a:cxn ang="0">
                    <a:pos x="T6" y="T7"/>
                  </a:cxn>
                  <a:cxn ang="0">
                    <a:pos x="T8" y="T9"/>
                  </a:cxn>
                </a:cxnLst>
                <a:rect l="0" t="0" r="r" b="b"/>
                <a:pathLst>
                  <a:path w="139" h="113">
                    <a:moveTo>
                      <a:pt x="12" y="113"/>
                    </a:moveTo>
                    <a:lnTo>
                      <a:pt x="0" y="99"/>
                    </a:lnTo>
                    <a:lnTo>
                      <a:pt x="128" y="0"/>
                    </a:lnTo>
                    <a:lnTo>
                      <a:pt x="139" y="14"/>
                    </a:lnTo>
                    <a:lnTo>
                      <a:pt x="12" y="1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71" name="Freeform 25"/>
              <p:cNvSpPr>
                <a:spLocks/>
              </p:cNvSpPr>
              <p:nvPr/>
            </p:nvSpPr>
            <p:spPr bwMode="auto">
              <a:xfrm>
                <a:off x="13427558" y="3387725"/>
                <a:ext cx="160337" cy="160338"/>
              </a:xfrm>
              <a:custGeom>
                <a:avLst/>
                <a:gdLst>
                  <a:gd name="T0" fmla="*/ 12 w 43"/>
                  <a:gd name="T1" fmla="*/ 43 h 43"/>
                  <a:gd name="T2" fmla="*/ 0 w 43"/>
                  <a:gd name="T3" fmla="*/ 31 h 43"/>
                  <a:gd name="T4" fmla="*/ 3 w 43"/>
                  <a:gd name="T5" fmla="*/ 29 h 43"/>
                  <a:gd name="T6" fmla="*/ 3 w 43"/>
                  <a:gd name="T7" fmla="*/ 12 h 43"/>
                  <a:gd name="T8" fmla="*/ 0 w 43"/>
                  <a:gd name="T9" fmla="*/ 9 h 43"/>
                  <a:gd name="T10" fmla="*/ 9 w 43"/>
                  <a:gd name="T11" fmla="*/ 0 h 43"/>
                  <a:gd name="T12" fmla="*/ 14 w 43"/>
                  <a:gd name="T13" fmla="*/ 6 h 43"/>
                  <a:gd name="T14" fmla="*/ 11 w 43"/>
                  <a:gd name="T15" fmla="*/ 9 h 43"/>
                  <a:gd name="T16" fmla="*/ 11 w 43"/>
                  <a:gd name="T17" fmla="*/ 31 h 43"/>
                  <a:gd name="T18" fmla="*/ 12 w 43"/>
                  <a:gd name="T19" fmla="*/ 32 h 43"/>
                  <a:gd name="T20" fmla="*/ 34 w 43"/>
                  <a:gd name="T21" fmla="*/ 32 h 43"/>
                  <a:gd name="T22" fmla="*/ 37 w 43"/>
                  <a:gd name="T23" fmla="*/ 29 h 43"/>
                  <a:gd name="T24" fmla="*/ 43 w 43"/>
                  <a:gd name="T25" fmla="*/ 34 h 43"/>
                  <a:gd name="T26" fmla="*/ 34 w 43"/>
                  <a:gd name="T27" fmla="*/ 43 h 43"/>
                  <a:gd name="T28" fmla="*/ 31 w 43"/>
                  <a:gd name="T29" fmla="*/ 40 h 43"/>
                  <a:gd name="T30" fmla="*/ 14 w 43"/>
                  <a:gd name="T31" fmla="*/ 40 h 43"/>
                  <a:gd name="T32" fmla="*/ 12 w 43"/>
                  <a:gd name="T33"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 h="43">
                    <a:moveTo>
                      <a:pt x="12" y="43"/>
                    </a:moveTo>
                    <a:cubicBezTo>
                      <a:pt x="0" y="31"/>
                      <a:pt x="0" y="31"/>
                      <a:pt x="0" y="31"/>
                    </a:cubicBezTo>
                    <a:cubicBezTo>
                      <a:pt x="3" y="29"/>
                      <a:pt x="3" y="29"/>
                      <a:pt x="3" y="29"/>
                    </a:cubicBezTo>
                    <a:cubicBezTo>
                      <a:pt x="8" y="24"/>
                      <a:pt x="8" y="16"/>
                      <a:pt x="3" y="12"/>
                    </a:cubicBezTo>
                    <a:cubicBezTo>
                      <a:pt x="0" y="9"/>
                      <a:pt x="0" y="9"/>
                      <a:pt x="0" y="9"/>
                    </a:cubicBezTo>
                    <a:cubicBezTo>
                      <a:pt x="9" y="0"/>
                      <a:pt x="9" y="0"/>
                      <a:pt x="9" y="0"/>
                    </a:cubicBezTo>
                    <a:cubicBezTo>
                      <a:pt x="14" y="6"/>
                      <a:pt x="14" y="6"/>
                      <a:pt x="14" y="6"/>
                    </a:cubicBezTo>
                    <a:cubicBezTo>
                      <a:pt x="11" y="9"/>
                      <a:pt x="11" y="9"/>
                      <a:pt x="11" y="9"/>
                    </a:cubicBezTo>
                    <a:cubicBezTo>
                      <a:pt x="16" y="16"/>
                      <a:pt x="16" y="25"/>
                      <a:pt x="11" y="31"/>
                    </a:cubicBezTo>
                    <a:cubicBezTo>
                      <a:pt x="12" y="32"/>
                      <a:pt x="12" y="32"/>
                      <a:pt x="12" y="32"/>
                    </a:cubicBezTo>
                    <a:cubicBezTo>
                      <a:pt x="18" y="27"/>
                      <a:pt x="27" y="27"/>
                      <a:pt x="34" y="32"/>
                    </a:cubicBezTo>
                    <a:cubicBezTo>
                      <a:pt x="37" y="29"/>
                      <a:pt x="37" y="29"/>
                      <a:pt x="37" y="29"/>
                    </a:cubicBezTo>
                    <a:cubicBezTo>
                      <a:pt x="43" y="34"/>
                      <a:pt x="43" y="34"/>
                      <a:pt x="43" y="34"/>
                    </a:cubicBezTo>
                    <a:cubicBezTo>
                      <a:pt x="34" y="43"/>
                      <a:pt x="34" y="43"/>
                      <a:pt x="34" y="43"/>
                    </a:cubicBezTo>
                    <a:cubicBezTo>
                      <a:pt x="31" y="40"/>
                      <a:pt x="31" y="40"/>
                      <a:pt x="31" y="40"/>
                    </a:cubicBezTo>
                    <a:cubicBezTo>
                      <a:pt x="27" y="35"/>
                      <a:pt x="19" y="35"/>
                      <a:pt x="14" y="40"/>
                    </a:cubicBezTo>
                    <a:lnTo>
                      <a:pt x="12"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72" name="Freeform 26"/>
              <p:cNvSpPr>
                <a:spLocks/>
              </p:cNvSpPr>
              <p:nvPr/>
            </p:nvSpPr>
            <p:spPr bwMode="auto">
              <a:xfrm>
                <a:off x="13416445" y="3503613"/>
                <a:ext cx="55562" cy="55563"/>
              </a:xfrm>
              <a:custGeom>
                <a:avLst/>
                <a:gdLst>
                  <a:gd name="T0" fmla="*/ 14 w 35"/>
                  <a:gd name="T1" fmla="*/ 35 h 35"/>
                  <a:gd name="T2" fmla="*/ 0 w 35"/>
                  <a:gd name="T3" fmla="*/ 21 h 35"/>
                  <a:gd name="T4" fmla="*/ 21 w 35"/>
                  <a:gd name="T5" fmla="*/ 0 h 35"/>
                  <a:gd name="T6" fmla="*/ 35 w 35"/>
                  <a:gd name="T7" fmla="*/ 14 h 35"/>
                  <a:gd name="T8" fmla="*/ 14 w 35"/>
                  <a:gd name="T9" fmla="*/ 35 h 35"/>
                </a:gdLst>
                <a:ahLst/>
                <a:cxnLst>
                  <a:cxn ang="0">
                    <a:pos x="T0" y="T1"/>
                  </a:cxn>
                  <a:cxn ang="0">
                    <a:pos x="T2" y="T3"/>
                  </a:cxn>
                  <a:cxn ang="0">
                    <a:pos x="T4" y="T5"/>
                  </a:cxn>
                  <a:cxn ang="0">
                    <a:pos x="T6" y="T7"/>
                  </a:cxn>
                  <a:cxn ang="0">
                    <a:pos x="T8" y="T9"/>
                  </a:cxn>
                </a:cxnLst>
                <a:rect l="0" t="0" r="r" b="b"/>
                <a:pathLst>
                  <a:path w="35" h="35">
                    <a:moveTo>
                      <a:pt x="14" y="35"/>
                    </a:moveTo>
                    <a:lnTo>
                      <a:pt x="0" y="21"/>
                    </a:lnTo>
                    <a:lnTo>
                      <a:pt x="21" y="0"/>
                    </a:lnTo>
                    <a:lnTo>
                      <a:pt x="35" y="14"/>
                    </a:lnTo>
                    <a:lnTo>
                      <a:pt x="14"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sp>
          <p:nvSpPr>
            <p:cNvPr id="73" name="矩形 72"/>
            <p:cNvSpPr/>
            <p:nvPr/>
          </p:nvSpPr>
          <p:spPr>
            <a:xfrm>
              <a:off x="5777053" y="2268523"/>
              <a:ext cx="1427851" cy="276999"/>
            </a:xfrm>
            <a:prstGeom prst="rect">
              <a:avLst/>
            </a:prstGeom>
          </p:spPr>
          <p:txBody>
            <a:bodyPr wrap="square">
              <a:spAutoFit/>
            </a:bodyPr>
            <a:lstStyle/>
            <a:p>
              <a:r>
                <a:rPr lang="zh-CN" altLang="en-US" dirty="0" smtClean="0">
                  <a:solidFill>
                    <a:schemeClr val="tx1">
                      <a:lumMod val="95000"/>
                      <a:lumOff val="5000"/>
                    </a:schemeClr>
                  </a:solidFill>
                  <a:latin typeface="Century Gothic" panose="020B0502020202020204" pitchFamily="34" charset="0"/>
                  <a:cs typeface="Arial" panose="020B0604020202020204" pitchFamily="34" charset="0"/>
                </a:rPr>
                <a:t>数据与信号</a:t>
              </a:r>
              <a:endParaRPr lang="en-US" altLang="zh-CN" dirty="0">
                <a:solidFill>
                  <a:schemeClr val="tx1">
                    <a:lumMod val="95000"/>
                    <a:lumOff val="5000"/>
                  </a:schemeClr>
                </a:solidFill>
                <a:latin typeface="Century Gothic" panose="020B0502020202020204" pitchFamily="34" charset="0"/>
                <a:cs typeface="Arial" panose="020B0604020202020204" pitchFamily="34" charset="0"/>
              </a:endParaRPr>
            </a:p>
          </p:txBody>
        </p:sp>
        <p:cxnSp>
          <p:nvCxnSpPr>
            <p:cNvPr id="11" name="直接连接符 10"/>
            <p:cNvCxnSpPr/>
            <p:nvPr/>
          </p:nvCxnSpPr>
          <p:spPr>
            <a:xfrm>
              <a:off x="5777053" y="2349500"/>
              <a:ext cx="0" cy="102235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77" name="组合 76"/>
            <p:cNvGrpSpPr/>
            <p:nvPr/>
          </p:nvGrpSpPr>
          <p:grpSpPr>
            <a:xfrm>
              <a:off x="5778871" y="3789157"/>
              <a:ext cx="705056" cy="284742"/>
              <a:chOff x="969781" y="2018675"/>
              <a:chExt cx="820325" cy="284742"/>
            </a:xfrm>
          </p:grpSpPr>
          <p:sp>
            <p:nvSpPr>
              <p:cNvPr id="78" name="矩形 77"/>
              <p:cNvSpPr/>
              <p:nvPr/>
            </p:nvSpPr>
            <p:spPr>
              <a:xfrm>
                <a:off x="969781" y="2049043"/>
                <a:ext cx="820325" cy="247040"/>
              </a:xfrm>
              <a:prstGeom prst="rect">
                <a:avLst/>
              </a:prstGeom>
              <a:solidFill>
                <a:srgbClr val="697E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3"/>
              </a:p>
            </p:txBody>
          </p:sp>
          <p:sp>
            <p:nvSpPr>
              <p:cNvPr id="79" name="矩形 78"/>
              <p:cNvSpPr/>
              <p:nvPr/>
            </p:nvSpPr>
            <p:spPr>
              <a:xfrm>
                <a:off x="1072765" y="2018675"/>
                <a:ext cx="614356" cy="284742"/>
              </a:xfrm>
              <a:prstGeom prst="rect">
                <a:avLst/>
              </a:prstGeom>
            </p:spPr>
            <p:txBody>
              <a:bodyPr wrap="none">
                <a:spAutoFit/>
              </a:bodyPr>
              <a:lstStyle/>
              <a:p>
                <a:pPr algn="ctr"/>
                <a:r>
                  <a:rPr lang="en-US" altLang="zh-CN" sz="1867" dirty="0" smtClean="0">
                    <a:solidFill>
                      <a:schemeClr val="bg1"/>
                    </a:solidFill>
                    <a:latin typeface="Century Gothic" panose="020B0502020202020204" pitchFamily="34" charset="0"/>
                    <a:cs typeface="Arial" panose="020B0604020202020204" pitchFamily="34" charset="0"/>
                  </a:rPr>
                  <a:t>How</a:t>
                </a:r>
                <a:endParaRPr lang="en-US" altLang="zh-CN" sz="1867" dirty="0">
                  <a:solidFill>
                    <a:schemeClr val="bg1"/>
                  </a:solidFill>
                  <a:latin typeface="Century Gothic" panose="020B0502020202020204" pitchFamily="34" charset="0"/>
                  <a:cs typeface="Arial" panose="020B0604020202020204" pitchFamily="34" charset="0"/>
                </a:endParaRPr>
              </a:p>
            </p:txBody>
          </p:sp>
        </p:grpSp>
        <p:grpSp>
          <p:nvGrpSpPr>
            <p:cNvPr id="81" name="组合 80"/>
            <p:cNvGrpSpPr/>
            <p:nvPr/>
          </p:nvGrpSpPr>
          <p:grpSpPr>
            <a:xfrm>
              <a:off x="6829768" y="3789157"/>
              <a:ext cx="705056" cy="284742"/>
              <a:chOff x="969781" y="2018675"/>
              <a:chExt cx="820325" cy="284742"/>
            </a:xfrm>
          </p:grpSpPr>
          <p:sp>
            <p:nvSpPr>
              <p:cNvPr id="82" name="矩形 81"/>
              <p:cNvSpPr/>
              <p:nvPr/>
            </p:nvSpPr>
            <p:spPr>
              <a:xfrm>
                <a:off x="969781" y="2049043"/>
                <a:ext cx="820325" cy="24704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3"/>
              </a:p>
            </p:txBody>
          </p:sp>
          <p:sp>
            <p:nvSpPr>
              <p:cNvPr id="89" name="矩形 88"/>
              <p:cNvSpPr/>
              <p:nvPr/>
            </p:nvSpPr>
            <p:spPr>
              <a:xfrm>
                <a:off x="1000028" y="2018675"/>
                <a:ext cx="759832" cy="284742"/>
              </a:xfrm>
              <a:prstGeom prst="rect">
                <a:avLst/>
              </a:prstGeom>
            </p:spPr>
            <p:txBody>
              <a:bodyPr wrap="none">
                <a:spAutoFit/>
              </a:bodyPr>
              <a:lstStyle/>
              <a:p>
                <a:pPr algn="ctr"/>
                <a:r>
                  <a:rPr lang="en-US" altLang="zh-CN" sz="1867" dirty="0">
                    <a:solidFill>
                      <a:schemeClr val="bg1"/>
                    </a:solidFill>
                    <a:latin typeface="Century Gothic" panose="020B0502020202020204" pitchFamily="34" charset="0"/>
                    <a:cs typeface="Arial" panose="020B0604020202020204" pitchFamily="34" charset="0"/>
                  </a:rPr>
                  <a:t>What </a:t>
                </a:r>
              </a:p>
            </p:txBody>
          </p:sp>
        </p:grpSp>
        <p:grpSp>
          <p:nvGrpSpPr>
            <p:cNvPr id="90" name="组合 89"/>
            <p:cNvGrpSpPr/>
            <p:nvPr/>
          </p:nvGrpSpPr>
          <p:grpSpPr>
            <a:xfrm>
              <a:off x="7904750" y="3789157"/>
              <a:ext cx="707164" cy="284742"/>
              <a:chOff x="968555" y="2018675"/>
              <a:chExt cx="822778" cy="284742"/>
            </a:xfrm>
          </p:grpSpPr>
          <p:sp>
            <p:nvSpPr>
              <p:cNvPr id="91" name="矩形 90"/>
              <p:cNvSpPr/>
              <p:nvPr/>
            </p:nvSpPr>
            <p:spPr>
              <a:xfrm>
                <a:off x="969781" y="2049043"/>
                <a:ext cx="820325" cy="247040"/>
              </a:xfrm>
              <a:prstGeom prst="rect">
                <a:avLst/>
              </a:prstGeom>
              <a:solidFill>
                <a:srgbClr val="F44F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3"/>
              </a:p>
            </p:txBody>
          </p:sp>
          <p:sp>
            <p:nvSpPr>
              <p:cNvPr id="92" name="矩形 91"/>
              <p:cNvSpPr/>
              <p:nvPr/>
            </p:nvSpPr>
            <p:spPr>
              <a:xfrm>
                <a:off x="968555" y="2018675"/>
                <a:ext cx="822778" cy="284742"/>
              </a:xfrm>
              <a:prstGeom prst="rect">
                <a:avLst/>
              </a:prstGeom>
            </p:spPr>
            <p:txBody>
              <a:bodyPr wrap="none">
                <a:spAutoFit/>
              </a:bodyPr>
              <a:lstStyle/>
              <a:p>
                <a:pPr algn="ctr"/>
                <a:r>
                  <a:rPr lang="en-US" altLang="zh-CN" sz="1867" dirty="0">
                    <a:solidFill>
                      <a:schemeClr val="bg1"/>
                    </a:solidFill>
                    <a:latin typeface="Century Gothic" panose="020B0502020202020204" pitchFamily="34" charset="0"/>
                    <a:cs typeface="Arial" panose="020B0604020202020204" pitchFamily="34" charset="0"/>
                  </a:rPr>
                  <a:t>Where</a:t>
                </a:r>
              </a:p>
            </p:txBody>
          </p:sp>
        </p:grpSp>
      </p:grpSp>
      <p:sp>
        <p:nvSpPr>
          <p:cNvPr id="10" name="Rectangle 2"/>
          <p:cNvSpPr>
            <a:spLocks noChangeArrowheads="1"/>
          </p:cNvSpPr>
          <p:nvPr/>
        </p:nvSpPr>
        <p:spPr bwMode="auto">
          <a:xfrm>
            <a:off x="670983" y="1958961"/>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8193" name="Picture 1" descr="0206"/>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70983" y="1973465"/>
            <a:ext cx="6099614" cy="38806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65573745"/>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0"/>
                                  </p:stCondLst>
                                  <p:childTnLst>
                                    <p:set>
                                      <p:cBhvr>
                                        <p:cTn id="6" dur="1" fill="hold">
                                          <p:stCondLst>
                                            <p:cond delay="0"/>
                                          </p:stCondLst>
                                        </p:cTn>
                                        <p:tgtEl>
                                          <p:spTgt spid="8193"/>
                                        </p:tgtEl>
                                        <p:attrNameLst>
                                          <p:attrName>style.visibility</p:attrName>
                                        </p:attrNameLst>
                                      </p:cBhvr>
                                      <p:to>
                                        <p:strVal val="visible"/>
                                      </p:to>
                                    </p:set>
                                    <p:anim calcmode="lin" valueType="num">
                                      <p:cBhvr additive="base">
                                        <p:cTn id="7" dur="500" fill="hold"/>
                                        <p:tgtEl>
                                          <p:spTgt spid="8193"/>
                                        </p:tgtEl>
                                        <p:attrNameLst>
                                          <p:attrName>ppt_x</p:attrName>
                                        </p:attrNameLst>
                                      </p:cBhvr>
                                      <p:tavLst>
                                        <p:tav tm="0">
                                          <p:val>
                                            <p:strVal val="1+#ppt_w/2"/>
                                          </p:val>
                                        </p:tav>
                                        <p:tav tm="100000">
                                          <p:val>
                                            <p:strVal val="#ppt_x"/>
                                          </p:val>
                                        </p:tav>
                                      </p:tavLst>
                                    </p:anim>
                                    <p:anim calcmode="lin" valueType="num">
                                      <p:cBhvr additive="base">
                                        <p:cTn id="8" dur="500" fill="hold"/>
                                        <p:tgtEl>
                                          <p:spTgt spid="8193"/>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25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fill="hold"/>
                                        <p:tgtEl>
                                          <p:spTgt spid="14"/>
                                        </p:tgtEl>
                                        <p:attrNameLst>
                                          <p:attrName>ppt_x</p:attrName>
                                        </p:attrNameLst>
                                      </p:cBhvr>
                                      <p:tavLst>
                                        <p:tav tm="0">
                                          <p:val>
                                            <p:strVal val="1+#ppt_w/2"/>
                                          </p:val>
                                        </p:tav>
                                        <p:tav tm="100000">
                                          <p:val>
                                            <p:strVal val="#ppt_x"/>
                                          </p:val>
                                        </p:tav>
                                      </p:tavLst>
                                    </p:anim>
                                    <p:anim calcmode="lin" valueType="num">
                                      <p:cBhvr additive="base">
                                        <p:cTn id="12"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9987" y="698681"/>
            <a:ext cx="3262432" cy="707886"/>
          </a:xfrm>
          <a:prstGeom prst="rect">
            <a:avLst/>
          </a:prstGeom>
        </p:spPr>
        <p:txBody>
          <a:bodyPr wrap="none">
            <a:spAutoFit/>
          </a:bodyPr>
          <a:lstStyle/>
          <a:p>
            <a:r>
              <a:rPr lang="zh-CN" altLang="en-US" sz="4000" dirty="0" smtClean="0">
                <a:solidFill>
                  <a:srgbClr val="F44F56"/>
                </a:solidFill>
                <a:latin typeface="方正兰亭超细黑简体" panose="02000000000000000000" pitchFamily="2" charset="-122"/>
                <a:ea typeface="方正兰亭超细黑简体" panose="02000000000000000000" pitchFamily="2" charset="-122"/>
                <a:cs typeface="Arial" panose="020B0604020202020204" pitchFamily="34" charset="0"/>
              </a:rPr>
              <a:t>数据编码技术</a:t>
            </a:r>
            <a:endParaRPr lang="en-US" altLang="zh-CN" sz="4000" dirty="0">
              <a:solidFill>
                <a:srgbClr val="F44F56"/>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nvGrpSpPr>
          <p:cNvPr id="4" name="组合 3"/>
          <p:cNvGrpSpPr/>
          <p:nvPr/>
        </p:nvGrpSpPr>
        <p:grpSpPr>
          <a:xfrm>
            <a:off x="11856640" y="548680"/>
            <a:ext cx="335360" cy="882400"/>
            <a:chOff x="8892480" y="411510"/>
            <a:chExt cx="251520" cy="661800"/>
          </a:xfrm>
        </p:grpSpPr>
        <p:sp>
          <p:nvSpPr>
            <p:cNvPr id="5" name="矩形 4"/>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15</a:t>
              </a:r>
              <a:endParaRPr lang="zh-CN" altLang="en-US" sz="1067" dirty="0">
                <a:solidFill>
                  <a:schemeClr val="bg1"/>
                </a:solidFill>
                <a:latin typeface="Century Gothic" panose="020B0502020202020204" pitchFamily="34" charset="0"/>
              </a:endParaRPr>
            </a:p>
          </p:txBody>
        </p:sp>
        <p:grpSp>
          <p:nvGrpSpPr>
            <p:cNvPr id="7" name="组合 6"/>
            <p:cNvGrpSpPr/>
            <p:nvPr/>
          </p:nvGrpSpPr>
          <p:grpSpPr>
            <a:xfrm>
              <a:off x="8964240" y="818664"/>
              <a:ext cx="108000" cy="8629"/>
              <a:chOff x="8953171" y="847239"/>
              <a:chExt cx="130138" cy="8629"/>
            </a:xfrm>
          </p:grpSpPr>
          <p:cxnSp>
            <p:nvCxnSpPr>
              <p:cNvPr id="8" name="直接连接符 7"/>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grpSp>
        <p:nvGrpSpPr>
          <p:cNvPr id="14" name="组合 13"/>
          <p:cNvGrpSpPr/>
          <p:nvPr/>
        </p:nvGrpSpPr>
        <p:grpSpPr>
          <a:xfrm>
            <a:off x="7200122" y="1689433"/>
            <a:ext cx="4314544" cy="3742432"/>
            <a:chOff x="5400092" y="1267075"/>
            <a:chExt cx="3235908" cy="2806824"/>
          </a:xfrm>
        </p:grpSpPr>
        <p:sp>
          <p:nvSpPr>
            <p:cNvPr id="65" name="矩形 64"/>
            <p:cNvSpPr/>
            <p:nvPr/>
          </p:nvSpPr>
          <p:spPr>
            <a:xfrm>
              <a:off x="5777053" y="2588332"/>
              <a:ext cx="2858947" cy="623248"/>
            </a:xfrm>
            <a:prstGeom prst="rect">
              <a:avLst/>
            </a:prstGeom>
          </p:spPr>
          <p:txBody>
            <a:bodyPr wrap="square">
              <a:spAutoFit/>
            </a:bodyPr>
            <a:lstStyle/>
            <a:p>
              <a:r>
                <a:rPr lang="zh-CN" altLang="en-US" sz="1600" dirty="0">
                  <a:solidFill>
                    <a:schemeClr val="tx1">
                      <a:lumMod val="85000"/>
                      <a:lumOff val="15000"/>
                    </a:schemeClr>
                  </a:solidFill>
                  <a:latin typeface="Century Gothic" panose="020B0502020202020204" pitchFamily="34" charset="0"/>
                  <a:cs typeface="Arial" panose="020B0604020202020204" pitchFamily="34" charset="0"/>
                </a:rPr>
                <a:t>数据编码的方法有多种，可按数据的类型和支持的信道类型进行划分，如</a:t>
              </a:r>
              <a:r>
                <a:rPr lang="zh-CN" altLang="en-US" sz="1600" dirty="0" smtClean="0">
                  <a:solidFill>
                    <a:schemeClr val="tx1">
                      <a:lumMod val="85000"/>
                      <a:lumOff val="15000"/>
                    </a:schemeClr>
                  </a:solidFill>
                  <a:latin typeface="Century Gothic" panose="020B0502020202020204" pitchFamily="34" charset="0"/>
                  <a:cs typeface="Arial" panose="020B0604020202020204" pitchFamily="34" charset="0"/>
                </a:rPr>
                <a:t>图所</a:t>
              </a:r>
              <a:r>
                <a:rPr lang="zh-CN" altLang="en-US" sz="1600" dirty="0">
                  <a:solidFill>
                    <a:schemeClr val="tx1">
                      <a:lumMod val="85000"/>
                      <a:lumOff val="15000"/>
                    </a:schemeClr>
                  </a:solidFill>
                  <a:latin typeface="Century Gothic" panose="020B0502020202020204" pitchFamily="34" charset="0"/>
                  <a:cs typeface="Arial" panose="020B0604020202020204" pitchFamily="34" charset="0"/>
                </a:rPr>
                <a:t>示。</a:t>
              </a:r>
              <a:endParaRPr lang="en-US" altLang="zh-CN" sz="1600" dirty="0">
                <a:solidFill>
                  <a:schemeClr val="tx1">
                    <a:lumMod val="85000"/>
                    <a:lumOff val="15000"/>
                  </a:schemeClr>
                </a:solidFill>
                <a:latin typeface="Century Gothic" panose="020B0502020202020204" pitchFamily="34" charset="0"/>
                <a:cs typeface="Arial" panose="020B0604020202020204" pitchFamily="34" charset="0"/>
              </a:endParaRPr>
            </a:p>
          </p:txBody>
        </p:sp>
        <p:sp>
          <p:nvSpPr>
            <p:cNvPr id="67" name="矩形 66"/>
            <p:cNvSpPr/>
            <p:nvPr/>
          </p:nvSpPr>
          <p:spPr>
            <a:xfrm>
              <a:off x="5400092" y="1537637"/>
              <a:ext cx="2134732" cy="284742"/>
            </a:xfrm>
            <a:prstGeom prst="rect">
              <a:avLst/>
            </a:prstGeom>
          </p:spPr>
          <p:txBody>
            <a:bodyPr wrap="square">
              <a:spAutoFit/>
            </a:bodyPr>
            <a:lstStyle/>
            <a:p>
              <a:r>
                <a:rPr lang="en-US" altLang="zh-CN" sz="1867" b="1" dirty="0" smtClean="0">
                  <a:solidFill>
                    <a:srgbClr val="F44F56"/>
                  </a:solidFill>
                  <a:latin typeface="Century Gothic" panose="020B0502020202020204" pitchFamily="34" charset="0"/>
                  <a:cs typeface="Arial" panose="020B0604020202020204" pitchFamily="34" charset="0"/>
                </a:rPr>
                <a:t>Data Encoding</a:t>
              </a:r>
              <a:endParaRPr lang="en-US" altLang="zh-CN" sz="1867" b="1" dirty="0">
                <a:solidFill>
                  <a:srgbClr val="F44F56"/>
                </a:solidFill>
                <a:latin typeface="Century Gothic" panose="020B0502020202020204" pitchFamily="34" charset="0"/>
                <a:cs typeface="Arial" panose="020B0604020202020204" pitchFamily="34" charset="0"/>
              </a:endParaRPr>
            </a:p>
          </p:txBody>
        </p:sp>
        <p:grpSp>
          <p:nvGrpSpPr>
            <p:cNvPr id="68" name="组合 67"/>
            <p:cNvGrpSpPr/>
            <p:nvPr/>
          </p:nvGrpSpPr>
          <p:grpSpPr>
            <a:xfrm>
              <a:off x="7039319" y="1267075"/>
              <a:ext cx="444155" cy="445677"/>
              <a:chOff x="13416445" y="3094038"/>
              <a:chExt cx="463550" cy="465138"/>
            </a:xfrm>
            <a:solidFill>
              <a:srgbClr val="394A57"/>
            </a:solidFill>
          </p:grpSpPr>
          <p:sp>
            <p:nvSpPr>
              <p:cNvPr id="69" name="Freeform 23"/>
              <p:cNvSpPr>
                <a:spLocks noEditPoints="1"/>
              </p:cNvSpPr>
              <p:nvPr/>
            </p:nvSpPr>
            <p:spPr bwMode="auto">
              <a:xfrm>
                <a:off x="13464070" y="3094038"/>
                <a:ext cx="415925" cy="417513"/>
              </a:xfrm>
              <a:custGeom>
                <a:avLst/>
                <a:gdLst>
                  <a:gd name="T0" fmla="*/ 102 w 262"/>
                  <a:gd name="T1" fmla="*/ 263 h 263"/>
                  <a:gd name="T2" fmla="*/ 0 w 262"/>
                  <a:gd name="T3" fmla="*/ 159 h 263"/>
                  <a:gd name="T4" fmla="*/ 203 w 262"/>
                  <a:gd name="T5" fmla="*/ 0 h 263"/>
                  <a:gd name="T6" fmla="*/ 262 w 262"/>
                  <a:gd name="T7" fmla="*/ 59 h 263"/>
                  <a:gd name="T8" fmla="*/ 102 w 262"/>
                  <a:gd name="T9" fmla="*/ 263 h 263"/>
                  <a:gd name="T10" fmla="*/ 29 w 262"/>
                  <a:gd name="T11" fmla="*/ 161 h 263"/>
                  <a:gd name="T12" fmla="*/ 100 w 262"/>
                  <a:gd name="T13" fmla="*/ 234 h 263"/>
                  <a:gd name="T14" fmla="*/ 237 w 262"/>
                  <a:gd name="T15" fmla="*/ 62 h 263"/>
                  <a:gd name="T16" fmla="*/ 201 w 262"/>
                  <a:gd name="T17" fmla="*/ 26 h 263"/>
                  <a:gd name="T18" fmla="*/ 29 w 262"/>
                  <a:gd name="T19" fmla="*/ 161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2" h="263">
                    <a:moveTo>
                      <a:pt x="102" y="263"/>
                    </a:moveTo>
                    <a:lnTo>
                      <a:pt x="0" y="159"/>
                    </a:lnTo>
                    <a:lnTo>
                      <a:pt x="203" y="0"/>
                    </a:lnTo>
                    <a:lnTo>
                      <a:pt x="262" y="59"/>
                    </a:lnTo>
                    <a:lnTo>
                      <a:pt x="102" y="263"/>
                    </a:lnTo>
                    <a:close/>
                    <a:moveTo>
                      <a:pt x="29" y="161"/>
                    </a:moveTo>
                    <a:lnTo>
                      <a:pt x="100" y="234"/>
                    </a:lnTo>
                    <a:lnTo>
                      <a:pt x="237" y="62"/>
                    </a:lnTo>
                    <a:lnTo>
                      <a:pt x="201" y="26"/>
                    </a:lnTo>
                    <a:lnTo>
                      <a:pt x="29" y="16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70" name="Freeform 24"/>
              <p:cNvSpPr>
                <a:spLocks/>
              </p:cNvSpPr>
              <p:nvPr/>
            </p:nvSpPr>
            <p:spPr bwMode="auto">
              <a:xfrm>
                <a:off x="13565670" y="3184525"/>
                <a:ext cx="220662" cy="179388"/>
              </a:xfrm>
              <a:custGeom>
                <a:avLst/>
                <a:gdLst>
                  <a:gd name="T0" fmla="*/ 12 w 139"/>
                  <a:gd name="T1" fmla="*/ 113 h 113"/>
                  <a:gd name="T2" fmla="*/ 0 w 139"/>
                  <a:gd name="T3" fmla="*/ 99 h 113"/>
                  <a:gd name="T4" fmla="*/ 128 w 139"/>
                  <a:gd name="T5" fmla="*/ 0 h 113"/>
                  <a:gd name="T6" fmla="*/ 139 w 139"/>
                  <a:gd name="T7" fmla="*/ 14 h 113"/>
                  <a:gd name="T8" fmla="*/ 12 w 139"/>
                  <a:gd name="T9" fmla="*/ 113 h 113"/>
                </a:gdLst>
                <a:ahLst/>
                <a:cxnLst>
                  <a:cxn ang="0">
                    <a:pos x="T0" y="T1"/>
                  </a:cxn>
                  <a:cxn ang="0">
                    <a:pos x="T2" y="T3"/>
                  </a:cxn>
                  <a:cxn ang="0">
                    <a:pos x="T4" y="T5"/>
                  </a:cxn>
                  <a:cxn ang="0">
                    <a:pos x="T6" y="T7"/>
                  </a:cxn>
                  <a:cxn ang="0">
                    <a:pos x="T8" y="T9"/>
                  </a:cxn>
                </a:cxnLst>
                <a:rect l="0" t="0" r="r" b="b"/>
                <a:pathLst>
                  <a:path w="139" h="113">
                    <a:moveTo>
                      <a:pt x="12" y="113"/>
                    </a:moveTo>
                    <a:lnTo>
                      <a:pt x="0" y="99"/>
                    </a:lnTo>
                    <a:lnTo>
                      <a:pt x="128" y="0"/>
                    </a:lnTo>
                    <a:lnTo>
                      <a:pt x="139" y="14"/>
                    </a:lnTo>
                    <a:lnTo>
                      <a:pt x="12" y="1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71" name="Freeform 25"/>
              <p:cNvSpPr>
                <a:spLocks/>
              </p:cNvSpPr>
              <p:nvPr/>
            </p:nvSpPr>
            <p:spPr bwMode="auto">
              <a:xfrm>
                <a:off x="13427558" y="3387725"/>
                <a:ext cx="160337" cy="160338"/>
              </a:xfrm>
              <a:custGeom>
                <a:avLst/>
                <a:gdLst>
                  <a:gd name="T0" fmla="*/ 12 w 43"/>
                  <a:gd name="T1" fmla="*/ 43 h 43"/>
                  <a:gd name="T2" fmla="*/ 0 w 43"/>
                  <a:gd name="T3" fmla="*/ 31 h 43"/>
                  <a:gd name="T4" fmla="*/ 3 w 43"/>
                  <a:gd name="T5" fmla="*/ 29 h 43"/>
                  <a:gd name="T6" fmla="*/ 3 w 43"/>
                  <a:gd name="T7" fmla="*/ 12 h 43"/>
                  <a:gd name="T8" fmla="*/ 0 w 43"/>
                  <a:gd name="T9" fmla="*/ 9 h 43"/>
                  <a:gd name="T10" fmla="*/ 9 w 43"/>
                  <a:gd name="T11" fmla="*/ 0 h 43"/>
                  <a:gd name="T12" fmla="*/ 14 w 43"/>
                  <a:gd name="T13" fmla="*/ 6 h 43"/>
                  <a:gd name="T14" fmla="*/ 11 w 43"/>
                  <a:gd name="T15" fmla="*/ 9 h 43"/>
                  <a:gd name="T16" fmla="*/ 11 w 43"/>
                  <a:gd name="T17" fmla="*/ 31 h 43"/>
                  <a:gd name="T18" fmla="*/ 12 w 43"/>
                  <a:gd name="T19" fmla="*/ 32 h 43"/>
                  <a:gd name="T20" fmla="*/ 34 w 43"/>
                  <a:gd name="T21" fmla="*/ 32 h 43"/>
                  <a:gd name="T22" fmla="*/ 37 w 43"/>
                  <a:gd name="T23" fmla="*/ 29 h 43"/>
                  <a:gd name="T24" fmla="*/ 43 w 43"/>
                  <a:gd name="T25" fmla="*/ 34 h 43"/>
                  <a:gd name="T26" fmla="*/ 34 w 43"/>
                  <a:gd name="T27" fmla="*/ 43 h 43"/>
                  <a:gd name="T28" fmla="*/ 31 w 43"/>
                  <a:gd name="T29" fmla="*/ 40 h 43"/>
                  <a:gd name="T30" fmla="*/ 14 w 43"/>
                  <a:gd name="T31" fmla="*/ 40 h 43"/>
                  <a:gd name="T32" fmla="*/ 12 w 43"/>
                  <a:gd name="T33"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 h="43">
                    <a:moveTo>
                      <a:pt x="12" y="43"/>
                    </a:moveTo>
                    <a:cubicBezTo>
                      <a:pt x="0" y="31"/>
                      <a:pt x="0" y="31"/>
                      <a:pt x="0" y="31"/>
                    </a:cubicBezTo>
                    <a:cubicBezTo>
                      <a:pt x="3" y="29"/>
                      <a:pt x="3" y="29"/>
                      <a:pt x="3" y="29"/>
                    </a:cubicBezTo>
                    <a:cubicBezTo>
                      <a:pt x="8" y="24"/>
                      <a:pt x="8" y="16"/>
                      <a:pt x="3" y="12"/>
                    </a:cubicBezTo>
                    <a:cubicBezTo>
                      <a:pt x="0" y="9"/>
                      <a:pt x="0" y="9"/>
                      <a:pt x="0" y="9"/>
                    </a:cubicBezTo>
                    <a:cubicBezTo>
                      <a:pt x="9" y="0"/>
                      <a:pt x="9" y="0"/>
                      <a:pt x="9" y="0"/>
                    </a:cubicBezTo>
                    <a:cubicBezTo>
                      <a:pt x="14" y="6"/>
                      <a:pt x="14" y="6"/>
                      <a:pt x="14" y="6"/>
                    </a:cubicBezTo>
                    <a:cubicBezTo>
                      <a:pt x="11" y="9"/>
                      <a:pt x="11" y="9"/>
                      <a:pt x="11" y="9"/>
                    </a:cubicBezTo>
                    <a:cubicBezTo>
                      <a:pt x="16" y="16"/>
                      <a:pt x="16" y="25"/>
                      <a:pt x="11" y="31"/>
                    </a:cubicBezTo>
                    <a:cubicBezTo>
                      <a:pt x="12" y="32"/>
                      <a:pt x="12" y="32"/>
                      <a:pt x="12" y="32"/>
                    </a:cubicBezTo>
                    <a:cubicBezTo>
                      <a:pt x="18" y="27"/>
                      <a:pt x="27" y="27"/>
                      <a:pt x="34" y="32"/>
                    </a:cubicBezTo>
                    <a:cubicBezTo>
                      <a:pt x="37" y="29"/>
                      <a:pt x="37" y="29"/>
                      <a:pt x="37" y="29"/>
                    </a:cubicBezTo>
                    <a:cubicBezTo>
                      <a:pt x="43" y="34"/>
                      <a:pt x="43" y="34"/>
                      <a:pt x="43" y="34"/>
                    </a:cubicBezTo>
                    <a:cubicBezTo>
                      <a:pt x="34" y="43"/>
                      <a:pt x="34" y="43"/>
                      <a:pt x="34" y="43"/>
                    </a:cubicBezTo>
                    <a:cubicBezTo>
                      <a:pt x="31" y="40"/>
                      <a:pt x="31" y="40"/>
                      <a:pt x="31" y="40"/>
                    </a:cubicBezTo>
                    <a:cubicBezTo>
                      <a:pt x="27" y="35"/>
                      <a:pt x="19" y="35"/>
                      <a:pt x="14" y="40"/>
                    </a:cubicBezTo>
                    <a:lnTo>
                      <a:pt x="12"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72" name="Freeform 26"/>
              <p:cNvSpPr>
                <a:spLocks/>
              </p:cNvSpPr>
              <p:nvPr/>
            </p:nvSpPr>
            <p:spPr bwMode="auto">
              <a:xfrm>
                <a:off x="13416445" y="3503613"/>
                <a:ext cx="55562" cy="55563"/>
              </a:xfrm>
              <a:custGeom>
                <a:avLst/>
                <a:gdLst>
                  <a:gd name="T0" fmla="*/ 14 w 35"/>
                  <a:gd name="T1" fmla="*/ 35 h 35"/>
                  <a:gd name="T2" fmla="*/ 0 w 35"/>
                  <a:gd name="T3" fmla="*/ 21 h 35"/>
                  <a:gd name="T4" fmla="*/ 21 w 35"/>
                  <a:gd name="T5" fmla="*/ 0 h 35"/>
                  <a:gd name="T6" fmla="*/ 35 w 35"/>
                  <a:gd name="T7" fmla="*/ 14 h 35"/>
                  <a:gd name="T8" fmla="*/ 14 w 35"/>
                  <a:gd name="T9" fmla="*/ 35 h 35"/>
                </a:gdLst>
                <a:ahLst/>
                <a:cxnLst>
                  <a:cxn ang="0">
                    <a:pos x="T0" y="T1"/>
                  </a:cxn>
                  <a:cxn ang="0">
                    <a:pos x="T2" y="T3"/>
                  </a:cxn>
                  <a:cxn ang="0">
                    <a:pos x="T4" y="T5"/>
                  </a:cxn>
                  <a:cxn ang="0">
                    <a:pos x="T6" y="T7"/>
                  </a:cxn>
                  <a:cxn ang="0">
                    <a:pos x="T8" y="T9"/>
                  </a:cxn>
                </a:cxnLst>
                <a:rect l="0" t="0" r="r" b="b"/>
                <a:pathLst>
                  <a:path w="35" h="35">
                    <a:moveTo>
                      <a:pt x="14" y="35"/>
                    </a:moveTo>
                    <a:lnTo>
                      <a:pt x="0" y="21"/>
                    </a:lnTo>
                    <a:lnTo>
                      <a:pt x="21" y="0"/>
                    </a:lnTo>
                    <a:lnTo>
                      <a:pt x="35" y="14"/>
                    </a:lnTo>
                    <a:lnTo>
                      <a:pt x="14"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sp>
          <p:nvSpPr>
            <p:cNvPr id="73" name="矩形 72"/>
            <p:cNvSpPr/>
            <p:nvPr/>
          </p:nvSpPr>
          <p:spPr>
            <a:xfrm>
              <a:off x="5777053" y="2268523"/>
              <a:ext cx="1427851" cy="276999"/>
            </a:xfrm>
            <a:prstGeom prst="rect">
              <a:avLst/>
            </a:prstGeom>
          </p:spPr>
          <p:txBody>
            <a:bodyPr wrap="square">
              <a:spAutoFit/>
            </a:bodyPr>
            <a:lstStyle/>
            <a:p>
              <a:r>
                <a:rPr lang="zh-CN" altLang="en-US" dirty="0" smtClean="0">
                  <a:solidFill>
                    <a:schemeClr val="tx1">
                      <a:lumMod val="95000"/>
                      <a:lumOff val="5000"/>
                    </a:schemeClr>
                  </a:solidFill>
                  <a:latin typeface="Century Gothic" panose="020B0502020202020204" pitchFamily="34" charset="0"/>
                  <a:cs typeface="Arial" panose="020B0604020202020204" pitchFamily="34" charset="0"/>
                </a:rPr>
                <a:t>数据与信号</a:t>
              </a:r>
              <a:endParaRPr lang="en-US" altLang="zh-CN" dirty="0">
                <a:solidFill>
                  <a:schemeClr val="tx1">
                    <a:lumMod val="95000"/>
                    <a:lumOff val="5000"/>
                  </a:schemeClr>
                </a:solidFill>
                <a:latin typeface="Century Gothic" panose="020B0502020202020204" pitchFamily="34" charset="0"/>
                <a:cs typeface="Arial" panose="020B0604020202020204" pitchFamily="34" charset="0"/>
              </a:endParaRPr>
            </a:p>
          </p:txBody>
        </p:sp>
        <p:cxnSp>
          <p:nvCxnSpPr>
            <p:cNvPr id="11" name="直接连接符 10"/>
            <p:cNvCxnSpPr/>
            <p:nvPr/>
          </p:nvCxnSpPr>
          <p:spPr>
            <a:xfrm>
              <a:off x="5777053" y="2349500"/>
              <a:ext cx="0" cy="816611"/>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77" name="组合 76"/>
            <p:cNvGrpSpPr/>
            <p:nvPr/>
          </p:nvGrpSpPr>
          <p:grpSpPr>
            <a:xfrm>
              <a:off x="5778871" y="3789157"/>
              <a:ext cx="705056" cy="284742"/>
              <a:chOff x="969781" y="2018675"/>
              <a:chExt cx="820325" cy="284742"/>
            </a:xfrm>
          </p:grpSpPr>
          <p:sp>
            <p:nvSpPr>
              <p:cNvPr id="78" name="矩形 77"/>
              <p:cNvSpPr/>
              <p:nvPr/>
            </p:nvSpPr>
            <p:spPr>
              <a:xfrm>
                <a:off x="969781" y="2049043"/>
                <a:ext cx="820325" cy="247040"/>
              </a:xfrm>
              <a:prstGeom prst="rect">
                <a:avLst/>
              </a:prstGeom>
              <a:solidFill>
                <a:srgbClr val="697E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3"/>
              </a:p>
            </p:txBody>
          </p:sp>
          <p:sp>
            <p:nvSpPr>
              <p:cNvPr id="79" name="矩形 78"/>
              <p:cNvSpPr/>
              <p:nvPr/>
            </p:nvSpPr>
            <p:spPr>
              <a:xfrm>
                <a:off x="1072765" y="2018675"/>
                <a:ext cx="614356" cy="284742"/>
              </a:xfrm>
              <a:prstGeom prst="rect">
                <a:avLst/>
              </a:prstGeom>
            </p:spPr>
            <p:txBody>
              <a:bodyPr wrap="none">
                <a:spAutoFit/>
              </a:bodyPr>
              <a:lstStyle/>
              <a:p>
                <a:pPr algn="ctr"/>
                <a:r>
                  <a:rPr lang="en-US" altLang="zh-CN" sz="1867" dirty="0" smtClean="0">
                    <a:solidFill>
                      <a:schemeClr val="bg1"/>
                    </a:solidFill>
                    <a:latin typeface="Century Gothic" panose="020B0502020202020204" pitchFamily="34" charset="0"/>
                    <a:cs typeface="Arial" panose="020B0604020202020204" pitchFamily="34" charset="0"/>
                  </a:rPr>
                  <a:t>How</a:t>
                </a:r>
                <a:endParaRPr lang="en-US" altLang="zh-CN" sz="1867" dirty="0">
                  <a:solidFill>
                    <a:schemeClr val="bg1"/>
                  </a:solidFill>
                  <a:latin typeface="Century Gothic" panose="020B0502020202020204" pitchFamily="34" charset="0"/>
                  <a:cs typeface="Arial" panose="020B0604020202020204" pitchFamily="34" charset="0"/>
                </a:endParaRPr>
              </a:p>
            </p:txBody>
          </p:sp>
        </p:grpSp>
        <p:grpSp>
          <p:nvGrpSpPr>
            <p:cNvPr id="81" name="组合 80"/>
            <p:cNvGrpSpPr/>
            <p:nvPr/>
          </p:nvGrpSpPr>
          <p:grpSpPr>
            <a:xfrm>
              <a:off x="6829768" y="3789157"/>
              <a:ext cx="705056" cy="284742"/>
              <a:chOff x="969781" y="2018675"/>
              <a:chExt cx="820325" cy="284742"/>
            </a:xfrm>
          </p:grpSpPr>
          <p:sp>
            <p:nvSpPr>
              <p:cNvPr id="82" name="矩形 81"/>
              <p:cNvSpPr/>
              <p:nvPr/>
            </p:nvSpPr>
            <p:spPr>
              <a:xfrm>
                <a:off x="969781" y="2049043"/>
                <a:ext cx="820325" cy="24704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3"/>
              </a:p>
            </p:txBody>
          </p:sp>
          <p:sp>
            <p:nvSpPr>
              <p:cNvPr id="89" name="矩形 88"/>
              <p:cNvSpPr/>
              <p:nvPr/>
            </p:nvSpPr>
            <p:spPr>
              <a:xfrm>
                <a:off x="1000028" y="2018675"/>
                <a:ext cx="759832" cy="284742"/>
              </a:xfrm>
              <a:prstGeom prst="rect">
                <a:avLst/>
              </a:prstGeom>
            </p:spPr>
            <p:txBody>
              <a:bodyPr wrap="none">
                <a:spAutoFit/>
              </a:bodyPr>
              <a:lstStyle/>
              <a:p>
                <a:pPr algn="ctr"/>
                <a:r>
                  <a:rPr lang="en-US" altLang="zh-CN" sz="1867" dirty="0">
                    <a:solidFill>
                      <a:schemeClr val="bg1"/>
                    </a:solidFill>
                    <a:latin typeface="Century Gothic" panose="020B0502020202020204" pitchFamily="34" charset="0"/>
                    <a:cs typeface="Arial" panose="020B0604020202020204" pitchFamily="34" charset="0"/>
                  </a:rPr>
                  <a:t>What </a:t>
                </a:r>
              </a:p>
            </p:txBody>
          </p:sp>
        </p:grpSp>
        <p:grpSp>
          <p:nvGrpSpPr>
            <p:cNvPr id="90" name="组合 89"/>
            <p:cNvGrpSpPr/>
            <p:nvPr/>
          </p:nvGrpSpPr>
          <p:grpSpPr>
            <a:xfrm>
              <a:off x="7904750" y="3789157"/>
              <a:ext cx="707164" cy="284742"/>
              <a:chOff x="968555" y="2018675"/>
              <a:chExt cx="822778" cy="284742"/>
            </a:xfrm>
          </p:grpSpPr>
          <p:sp>
            <p:nvSpPr>
              <p:cNvPr id="91" name="矩形 90"/>
              <p:cNvSpPr/>
              <p:nvPr/>
            </p:nvSpPr>
            <p:spPr>
              <a:xfrm>
                <a:off x="969781" y="2049043"/>
                <a:ext cx="820325" cy="247040"/>
              </a:xfrm>
              <a:prstGeom prst="rect">
                <a:avLst/>
              </a:prstGeom>
              <a:solidFill>
                <a:srgbClr val="F44F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3"/>
              </a:p>
            </p:txBody>
          </p:sp>
          <p:sp>
            <p:nvSpPr>
              <p:cNvPr id="92" name="矩形 91"/>
              <p:cNvSpPr/>
              <p:nvPr/>
            </p:nvSpPr>
            <p:spPr>
              <a:xfrm>
                <a:off x="968555" y="2018675"/>
                <a:ext cx="822778" cy="284742"/>
              </a:xfrm>
              <a:prstGeom prst="rect">
                <a:avLst/>
              </a:prstGeom>
            </p:spPr>
            <p:txBody>
              <a:bodyPr wrap="none">
                <a:spAutoFit/>
              </a:bodyPr>
              <a:lstStyle/>
              <a:p>
                <a:pPr algn="ctr"/>
                <a:r>
                  <a:rPr lang="en-US" altLang="zh-CN" sz="1867" dirty="0">
                    <a:solidFill>
                      <a:schemeClr val="bg1"/>
                    </a:solidFill>
                    <a:latin typeface="Century Gothic" panose="020B0502020202020204" pitchFamily="34" charset="0"/>
                    <a:cs typeface="Arial" panose="020B0604020202020204" pitchFamily="34" charset="0"/>
                  </a:rPr>
                  <a:t>Where</a:t>
                </a:r>
              </a:p>
            </p:txBody>
          </p:sp>
        </p:grpSp>
      </p:grpSp>
      <p:sp>
        <p:nvSpPr>
          <p:cNvPr id="10" name="Rectangle 2"/>
          <p:cNvSpPr>
            <a:spLocks noChangeArrowheads="1"/>
          </p:cNvSpPr>
          <p:nvPr/>
        </p:nvSpPr>
        <p:spPr bwMode="auto">
          <a:xfrm>
            <a:off x="670983" y="1958961"/>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12" name="图片 1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7251" y="1972315"/>
            <a:ext cx="6374820" cy="3459550"/>
          </a:xfrm>
          <a:prstGeom prst="rect">
            <a:avLst/>
          </a:prstGeom>
          <a:noFill/>
        </p:spPr>
      </p:pic>
    </p:spTree>
    <p:extLst>
      <p:ext uri="{BB962C8B-B14F-4D97-AF65-F5344CB8AC3E}">
        <p14:creationId xmlns:p14="http://schemas.microsoft.com/office/powerpoint/2010/main" val="492461887"/>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25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fill="hold"/>
                                        <p:tgtEl>
                                          <p:spTgt spid="14"/>
                                        </p:tgtEl>
                                        <p:attrNameLst>
                                          <p:attrName>ppt_x</p:attrName>
                                        </p:attrNameLst>
                                      </p:cBhvr>
                                      <p:tavLst>
                                        <p:tav tm="0">
                                          <p:val>
                                            <p:strVal val="1+#ppt_w/2"/>
                                          </p:val>
                                        </p:tav>
                                        <p:tav tm="100000">
                                          <p:val>
                                            <p:strVal val="#ppt_x"/>
                                          </p:val>
                                        </p:tav>
                                      </p:tavLst>
                                    </p:anim>
                                    <p:anim calcmode="lin" valueType="num">
                                      <p:cBhvr additive="base">
                                        <p:cTn id="12"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49987" y="698681"/>
            <a:ext cx="3262432" cy="707886"/>
          </a:xfrm>
          <a:prstGeom prst="rect">
            <a:avLst/>
          </a:prstGeom>
        </p:spPr>
        <p:txBody>
          <a:bodyPr wrap="none">
            <a:spAutoFit/>
          </a:bodyPr>
          <a:lstStyle/>
          <a:p>
            <a:r>
              <a:rPr lang="zh-CN" altLang="en-US" sz="4000" dirty="0" smtClean="0">
                <a:solidFill>
                  <a:srgbClr val="F44F56"/>
                </a:solidFill>
                <a:latin typeface="方正兰亭超细黑简体" panose="02000000000000000000" pitchFamily="2" charset="-122"/>
                <a:ea typeface="方正兰亭超细黑简体" panose="02000000000000000000" pitchFamily="2" charset="-122"/>
                <a:cs typeface="Arial" panose="020B0604020202020204" pitchFamily="34" charset="0"/>
              </a:rPr>
              <a:t>数据编码技术</a:t>
            </a:r>
            <a:endParaRPr lang="en-US" altLang="zh-CN" sz="4000" dirty="0">
              <a:solidFill>
                <a:srgbClr val="F44F56"/>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4" name="矩形 3"/>
          <p:cNvSpPr/>
          <p:nvPr/>
        </p:nvSpPr>
        <p:spPr>
          <a:xfrm>
            <a:off x="549987" y="1330375"/>
            <a:ext cx="1415772" cy="461665"/>
          </a:xfrm>
          <a:prstGeom prst="rect">
            <a:avLst/>
          </a:prstGeom>
        </p:spPr>
        <p:txBody>
          <a:bodyPr wrap="none">
            <a:spAutoFit/>
          </a:bodyPr>
          <a:lstStyle/>
          <a:p>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基带编码</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nvGrpSpPr>
          <p:cNvPr id="29" name="组合 28"/>
          <p:cNvGrpSpPr/>
          <p:nvPr/>
        </p:nvGrpSpPr>
        <p:grpSpPr>
          <a:xfrm>
            <a:off x="11856640" y="548680"/>
            <a:ext cx="335360" cy="882400"/>
            <a:chOff x="8892480" y="411510"/>
            <a:chExt cx="251520" cy="661800"/>
          </a:xfrm>
        </p:grpSpPr>
        <p:sp>
          <p:nvSpPr>
            <p:cNvPr id="16" name="矩形 15"/>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0"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16</a:t>
              </a:r>
              <a:endParaRPr lang="zh-CN" altLang="en-US" sz="1067" dirty="0">
                <a:solidFill>
                  <a:schemeClr val="bg1"/>
                </a:solidFill>
                <a:latin typeface="Century Gothic" panose="020B0502020202020204" pitchFamily="34" charset="0"/>
              </a:endParaRPr>
            </a:p>
          </p:txBody>
        </p:sp>
        <p:grpSp>
          <p:nvGrpSpPr>
            <p:cNvPr id="27" name="组合 26"/>
            <p:cNvGrpSpPr/>
            <p:nvPr/>
          </p:nvGrpSpPr>
          <p:grpSpPr>
            <a:xfrm>
              <a:off x="8964240" y="818664"/>
              <a:ext cx="108000" cy="8629"/>
              <a:chOff x="8953171" y="847239"/>
              <a:chExt cx="130138" cy="8629"/>
            </a:xfrm>
          </p:grpSpPr>
          <p:cxnSp>
            <p:nvCxnSpPr>
              <p:cNvPr id="22" name="直接连接符 21"/>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
        <p:nvSpPr>
          <p:cNvPr id="33" name="矩形 32"/>
          <p:cNvSpPr/>
          <p:nvPr/>
        </p:nvSpPr>
        <p:spPr>
          <a:xfrm>
            <a:off x="549988" y="1809351"/>
            <a:ext cx="10964680" cy="1188659"/>
          </a:xfrm>
          <a:prstGeom prst="rect">
            <a:avLst/>
          </a:prstGeom>
        </p:spPr>
        <p:txBody>
          <a:bodyPr wrap="square">
            <a:spAutoFit/>
          </a:bodyPr>
          <a:lstStyle/>
          <a:p>
            <a:pPr algn="just">
              <a:lnSpc>
                <a:spcPct val="114000"/>
              </a:lnSpc>
            </a:pP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基带传输在基本不改变数字数据信号频带（波形）的情况下直接传输数字信号，可以达到很高的数据传输速率。基带传输适合近距离传输，基带信号的功率衰减不大，从而信道容量不会发生变化，因此，在局域网中通常使用基带传输技术。但它只能传输一种信号，所以信道利用率低。基带传输是计算机网络中最基本的数据传输方式，传输数字信号的编码方式主要有不归零码、曼彻斯特编码、差分曼彻斯特编码</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，下图显示</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了这</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3</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种编码的波形。</a:t>
            </a:r>
            <a:endParaRPr lang="en-US" altLang="zh-CN" sz="1600" dirty="0">
              <a:solidFill>
                <a:schemeClr val="tx1">
                  <a:lumMod val="65000"/>
                  <a:lumOff val="35000"/>
                </a:schemeClr>
              </a:solidFill>
              <a:latin typeface="Century Gothic" panose="020B0502020202020204" pitchFamily="34" charset="0"/>
              <a:cs typeface="Arial" panose="020B0604020202020204" pitchFamily="34" charset="0"/>
            </a:endParaRPr>
          </a:p>
        </p:txBody>
      </p:sp>
      <p:pic>
        <p:nvPicPr>
          <p:cNvPr id="1026" name="Picture 2" descr="3-1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13166" y="3312731"/>
            <a:ext cx="6038320" cy="29197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520981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par>
                                <p:cTn id="10" presetID="12" presetClass="entr" presetSubtype="1"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down)">
                                      <p:cBhvr>
                                        <p:cTn id="13" dur="500"/>
                                        <p:tgtEl>
                                          <p:spTgt spid="4"/>
                                        </p:tgtEl>
                                      </p:cBhvr>
                                    </p:animEffect>
                                  </p:childTnLst>
                                </p:cTn>
                              </p:par>
                              <p:par>
                                <p:cTn id="14" presetID="2" presetClass="entr" presetSubtype="8" fill="hold" grpId="0" nodeType="withEffect">
                                  <p:stCondLst>
                                    <p:cond delay="500"/>
                                  </p:stCondLst>
                                  <p:childTnLst>
                                    <p:set>
                                      <p:cBhvr>
                                        <p:cTn id="15" dur="1" fill="hold">
                                          <p:stCondLst>
                                            <p:cond delay="0"/>
                                          </p:stCondLst>
                                        </p:cTn>
                                        <p:tgtEl>
                                          <p:spTgt spid="33"/>
                                        </p:tgtEl>
                                        <p:attrNameLst>
                                          <p:attrName>style.visibility</p:attrName>
                                        </p:attrNameLst>
                                      </p:cBhvr>
                                      <p:to>
                                        <p:strVal val="visible"/>
                                      </p:to>
                                    </p:set>
                                    <p:anim calcmode="lin" valueType="num">
                                      <p:cBhvr additive="base">
                                        <p:cTn id="16" dur="500" fill="hold"/>
                                        <p:tgtEl>
                                          <p:spTgt spid="33"/>
                                        </p:tgtEl>
                                        <p:attrNameLst>
                                          <p:attrName>ppt_x</p:attrName>
                                        </p:attrNameLst>
                                      </p:cBhvr>
                                      <p:tavLst>
                                        <p:tav tm="0">
                                          <p:val>
                                            <p:strVal val="0-#ppt_w/2"/>
                                          </p:val>
                                        </p:tav>
                                        <p:tav tm="100000">
                                          <p:val>
                                            <p:strVal val="#ppt_x"/>
                                          </p:val>
                                        </p:tav>
                                      </p:tavLst>
                                    </p:anim>
                                    <p:anim calcmode="lin" valueType="num">
                                      <p:cBhvr additive="base">
                                        <p:cTn id="17" dur="500" fill="hold"/>
                                        <p:tgtEl>
                                          <p:spTgt spid="33"/>
                                        </p:tgtEl>
                                        <p:attrNameLst>
                                          <p:attrName>ppt_y</p:attrName>
                                        </p:attrNameLst>
                                      </p:cBhvr>
                                      <p:tavLst>
                                        <p:tav tm="0">
                                          <p:val>
                                            <p:strVal val="#ppt_y"/>
                                          </p:val>
                                        </p:tav>
                                        <p:tav tm="100000">
                                          <p:val>
                                            <p:strVal val="#ppt_y"/>
                                          </p:val>
                                        </p:tav>
                                      </p:tavLst>
                                    </p:anim>
                                  </p:childTnLst>
                                </p:cTn>
                              </p:par>
                              <p:par>
                                <p:cTn id="18" presetID="42" presetClass="entr" presetSubtype="0" fill="hold" nodeType="withEffect">
                                  <p:stCondLst>
                                    <p:cond delay="1000"/>
                                  </p:stCondLst>
                                  <p:childTnLst>
                                    <p:set>
                                      <p:cBhvr>
                                        <p:cTn id="19" dur="1" fill="hold">
                                          <p:stCondLst>
                                            <p:cond delay="0"/>
                                          </p:stCondLst>
                                        </p:cTn>
                                        <p:tgtEl>
                                          <p:spTgt spid="1026"/>
                                        </p:tgtEl>
                                        <p:attrNameLst>
                                          <p:attrName>style.visibility</p:attrName>
                                        </p:attrNameLst>
                                      </p:cBhvr>
                                      <p:to>
                                        <p:strVal val="visible"/>
                                      </p:to>
                                    </p:set>
                                    <p:animEffect transition="in" filter="fade">
                                      <p:cBhvr>
                                        <p:cTn id="20" dur="500"/>
                                        <p:tgtEl>
                                          <p:spTgt spid="1026"/>
                                        </p:tgtEl>
                                      </p:cBhvr>
                                    </p:animEffect>
                                    <p:anim calcmode="lin" valueType="num">
                                      <p:cBhvr>
                                        <p:cTn id="21" dur="500" fill="hold"/>
                                        <p:tgtEl>
                                          <p:spTgt spid="1026"/>
                                        </p:tgtEl>
                                        <p:attrNameLst>
                                          <p:attrName>ppt_x</p:attrName>
                                        </p:attrNameLst>
                                      </p:cBhvr>
                                      <p:tavLst>
                                        <p:tav tm="0">
                                          <p:val>
                                            <p:strVal val="#ppt_x"/>
                                          </p:val>
                                        </p:tav>
                                        <p:tav tm="100000">
                                          <p:val>
                                            <p:strVal val="#ppt_x"/>
                                          </p:val>
                                        </p:tav>
                                      </p:tavLst>
                                    </p:anim>
                                    <p:anim calcmode="lin" valueType="num">
                                      <p:cBhvr>
                                        <p:cTn id="22" dur="500" fill="hold"/>
                                        <p:tgtEl>
                                          <p:spTgt spid="10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3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49987" y="698680"/>
            <a:ext cx="3262432" cy="1095500"/>
            <a:chOff x="412490" y="524010"/>
            <a:chExt cx="2446824" cy="821625"/>
          </a:xfrm>
        </p:grpSpPr>
        <p:sp>
          <p:nvSpPr>
            <p:cNvPr id="5" name="矩形 4"/>
            <p:cNvSpPr/>
            <p:nvPr/>
          </p:nvSpPr>
          <p:spPr>
            <a:xfrm>
              <a:off x="412490" y="524010"/>
              <a:ext cx="2446824" cy="530914"/>
            </a:xfrm>
            <a:prstGeom prst="rect">
              <a:avLst/>
            </a:prstGeom>
          </p:spPr>
          <p:txBody>
            <a:bodyPr wrap="none">
              <a:spAutoFit/>
            </a:bodyPr>
            <a:lstStyle/>
            <a:p>
              <a:r>
                <a:rPr lang="zh-CN" altLang="en-US" sz="4000" dirty="0" smtClean="0">
                  <a:solidFill>
                    <a:srgbClr val="F44F56"/>
                  </a:solidFill>
                  <a:latin typeface="方正兰亭超细黑简体" panose="02000000000000000000" pitchFamily="2" charset="-122"/>
                  <a:ea typeface="方正兰亭超细黑简体" panose="02000000000000000000" pitchFamily="2" charset="-122"/>
                  <a:cs typeface="Arial" panose="020B0604020202020204" pitchFamily="34" charset="0"/>
                </a:rPr>
                <a:t>数据编码技术</a:t>
              </a:r>
              <a:endParaRPr lang="en-US" altLang="zh-CN" sz="4000" dirty="0">
                <a:solidFill>
                  <a:srgbClr val="F44F56"/>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6" name="矩形 5"/>
            <p:cNvSpPr/>
            <p:nvPr/>
          </p:nvSpPr>
          <p:spPr>
            <a:xfrm>
              <a:off x="412490" y="999386"/>
              <a:ext cx="1061829" cy="346249"/>
            </a:xfrm>
            <a:prstGeom prst="rect">
              <a:avLst/>
            </a:prstGeom>
          </p:spPr>
          <p:txBody>
            <a:bodyPr wrap="none">
              <a:spAutoFit/>
            </a:bodyPr>
            <a:lstStyle/>
            <a:p>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基带编码</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grpSp>
        <p:nvGrpSpPr>
          <p:cNvPr id="41" name="组合 40"/>
          <p:cNvGrpSpPr/>
          <p:nvPr/>
        </p:nvGrpSpPr>
        <p:grpSpPr>
          <a:xfrm>
            <a:off x="11856640" y="548680"/>
            <a:ext cx="335360" cy="882400"/>
            <a:chOff x="8892480" y="411510"/>
            <a:chExt cx="251520" cy="661800"/>
          </a:xfrm>
        </p:grpSpPr>
        <p:sp>
          <p:nvSpPr>
            <p:cNvPr id="42" name="矩形 41"/>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3"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17</a:t>
              </a:r>
              <a:endParaRPr lang="zh-CN" altLang="en-US" sz="1067" dirty="0">
                <a:solidFill>
                  <a:schemeClr val="bg1"/>
                </a:solidFill>
                <a:latin typeface="Century Gothic" panose="020B0502020202020204" pitchFamily="34" charset="0"/>
              </a:endParaRPr>
            </a:p>
          </p:txBody>
        </p:sp>
        <p:grpSp>
          <p:nvGrpSpPr>
            <p:cNvPr id="44" name="组合 43"/>
            <p:cNvGrpSpPr/>
            <p:nvPr/>
          </p:nvGrpSpPr>
          <p:grpSpPr>
            <a:xfrm>
              <a:off x="8964240" y="818664"/>
              <a:ext cx="108000" cy="8629"/>
              <a:chOff x="8953171" y="847239"/>
              <a:chExt cx="130138" cy="8629"/>
            </a:xfrm>
          </p:grpSpPr>
          <p:cxnSp>
            <p:nvCxnSpPr>
              <p:cNvPr id="45" name="直接连接符 44"/>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grpSp>
        <p:nvGrpSpPr>
          <p:cNvPr id="17" name="组合 16"/>
          <p:cNvGrpSpPr/>
          <p:nvPr/>
        </p:nvGrpSpPr>
        <p:grpSpPr>
          <a:xfrm>
            <a:off x="666454" y="1903670"/>
            <a:ext cx="2786177" cy="4133812"/>
            <a:chOff x="499840" y="1427752"/>
            <a:chExt cx="2089633" cy="3100360"/>
          </a:xfrm>
        </p:grpSpPr>
        <p:grpSp>
          <p:nvGrpSpPr>
            <p:cNvPr id="14" name="组合 13"/>
            <p:cNvGrpSpPr/>
            <p:nvPr/>
          </p:nvGrpSpPr>
          <p:grpSpPr>
            <a:xfrm>
              <a:off x="499840" y="1427752"/>
              <a:ext cx="2089633" cy="449904"/>
              <a:chOff x="826183" y="1855140"/>
              <a:chExt cx="2089633" cy="449904"/>
            </a:xfrm>
          </p:grpSpPr>
          <p:sp>
            <p:nvSpPr>
              <p:cNvPr id="49" name="矩形 48"/>
              <p:cNvSpPr/>
              <p:nvPr/>
            </p:nvSpPr>
            <p:spPr>
              <a:xfrm>
                <a:off x="1282271" y="1947473"/>
                <a:ext cx="1633545" cy="346249"/>
              </a:xfrm>
              <a:prstGeom prst="rect">
                <a:avLst/>
              </a:prstGeom>
            </p:spPr>
            <p:txBody>
              <a:bodyPr wrap="square">
                <a:spAutoFit/>
              </a:bodyPr>
              <a:lstStyle/>
              <a:p>
                <a:r>
                  <a:rPr lang="zh-CN" altLang="en-US" sz="2400" dirty="0" smtClean="0">
                    <a:solidFill>
                      <a:srgbClr val="F44F56"/>
                    </a:solidFill>
                    <a:latin typeface="汉仪菱心体简" panose="02010609000101010101" pitchFamily="49" charset="-122"/>
                    <a:ea typeface="汉仪菱心体简" panose="02010609000101010101" pitchFamily="49" charset="-122"/>
                    <a:cs typeface="Arial" panose="020B0604020202020204" pitchFamily="34" charset="0"/>
                  </a:rPr>
                  <a:t>不归零编码</a:t>
                </a:r>
                <a:endParaRPr lang="en-US" altLang="zh-CN" sz="2400" dirty="0">
                  <a:solidFill>
                    <a:srgbClr val="F44F56"/>
                  </a:solidFill>
                  <a:latin typeface="汉仪菱心体简" panose="02010609000101010101" pitchFamily="49" charset="-122"/>
                  <a:ea typeface="汉仪菱心体简" panose="02010609000101010101" pitchFamily="49" charset="-122"/>
                  <a:cs typeface="Arial" panose="020B0604020202020204" pitchFamily="34" charset="0"/>
                </a:endParaRPr>
              </a:p>
            </p:txBody>
          </p:sp>
          <p:grpSp>
            <p:nvGrpSpPr>
              <p:cNvPr id="3" name="组合 2"/>
              <p:cNvGrpSpPr/>
              <p:nvPr/>
            </p:nvGrpSpPr>
            <p:grpSpPr>
              <a:xfrm>
                <a:off x="826183" y="1855140"/>
                <a:ext cx="438144" cy="449904"/>
                <a:chOff x="826183" y="1855140"/>
                <a:chExt cx="438144" cy="449904"/>
              </a:xfrm>
            </p:grpSpPr>
            <p:sp>
              <p:nvSpPr>
                <p:cNvPr id="50" name="椭圆 49"/>
                <p:cNvSpPr/>
                <p:nvPr/>
              </p:nvSpPr>
              <p:spPr>
                <a:xfrm>
                  <a:off x="826183" y="1866900"/>
                  <a:ext cx="438144" cy="438144"/>
                </a:xfrm>
                <a:prstGeom prst="ellipse">
                  <a:avLst/>
                </a:prstGeom>
                <a:solidFill>
                  <a:srgbClr val="F44F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56" name="矩形 55"/>
                <p:cNvSpPr/>
                <p:nvPr/>
              </p:nvSpPr>
              <p:spPr>
                <a:xfrm>
                  <a:off x="839109" y="1855140"/>
                  <a:ext cx="365726" cy="438581"/>
                </a:xfrm>
                <a:prstGeom prst="rect">
                  <a:avLst/>
                </a:prstGeom>
              </p:spPr>
              <p:txBody>
                <a:bodyPr wrap="none">
                  <a:spAutoFit/>
                </a:bodyPr>
                <a:lstStyle/>
                <a:p>
                  <a:r>
                    <a:rPr lang="en-US" altLang="zh-CN" sz="3200" dirty="0">
                      <a:solidFill>
                        <a:schemeClr val="bg1"/>
                      </a:solidFill>
                      <a:latin typeface="Century Gothic" panose="020B0502020202020204" pitchFamily="34" charset="0"/>
                      <a:cs typeface="Arial" panose="020B0604020202020204" pitchFamily="34" charset="0"/>
                    </a:rPr>
                    <a:t>A</a:t>
                  </a:r>
                </a:p>
              </p:txBody>
            </p:sp>
          </p:grpSp>
        </p:grpSp>
        <p:sp>
          <p:nvSpPr>
            <p:cNvPr id="70" name="矩形 69"/>
            <p:cNvSpPr/>
            <p:nvPr/>
          </p:nvSpPr>
          <p:spPr>
            <a:xfrm>
              <a:off x="499840" y="2058205"/>
              <a:ext cx="2086385" cy="2469907"/>
            </a:xfrm>
            <a:prstGeom prst="rect">
              <a:avLst/>
            </a:prstGeom>
          </p:spPr>
          <p:txBody>
            <a:bodyPr wrap="square">
              <a:spAutoFit/>
            </a:bodyPr>
            <a:lstStyle/>
            <a:p>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NRZ </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编码分别采用两种高低不同的电平来表示二进制的“</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0</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”和“</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1</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”。通常用高电平表示“</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1</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”，用低电平表示“</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0</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”，电压范围取决于所采用的特定物理层标准。</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NRZ </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编码实现简单，但其抗干扰能力较差。另外，由于接收方不能准确地判断位的开始与结束，从而收发双方不能保持同步，需要采取额外的措施来保证发送时钟与接收时钟的同步。</a:t>
              </a:r>
              <a:endParaRPr lang="en-US" altLang="zh-CN" sz="1600" dirty="0">
                <a:solidFill>
                  <a:schemeClr val="tx1">
                    <a:lumMod val="65000"/>
                    <a:lumOff val="35000"/>
                  </a:schemeClr>
                </a:solidFill>
                <a:latin typeface="Century Gothic" panose="020B0502020202020204" pitchFamily="34" charset="0"/>
                <a:cs typeface="Arial" panose="020B0604020202020204" pitchFamily="34" charset="0"/>
              </a:endParaRPr>
            </a:p>
          </p:txBody>
        </p:sp>
      </p:grpSp>
      <p:grpSp>
        <p:nvGrpSpPr>
          <p:cNvPr id="16" name="组合 15"/>
          <p:cNvGrpSpPr/>
          <p:nvPr/>
        </p:nvGrpSpPr>
        <p:grpSpPr>
          <a:xfrm>
            <a:off x="4755581" y="1903669"/>
            <a:ext cx="2786177" cy="4626256"/>
            <a:chOff x="3633472" y="1427752"/>
            <a:chExt cx="2089633" cy="3469692"/>
          </a:xfrm>
        </p:grpSpPr>
        <p:grpSp>
          <p:nvGrpSpPr>
            <p:cNvPr id="59" name="组合 58"/>
            <p:cNvGrpSpPr/>
            <p:nvPr/>
          </p:nvGrpSpPr>
          <p:grpSpPr>
            <a:xfrm>
              <a:off x="3633472" y="1427752"/>
              <a:ext cx="2089633" cy="449904"/>
              <a:chOff x="826183" y="1855140"/>
              <a:chExt cx="2089633" cy="449904"/>
            </a:xfrm>
          </p:grpSpPr>
          <p:sp>
            <p:nvSpPr>
              <p:cNvPr id="60" name="矩形 59"/>
              <p:cNvSpPr/>
              <p:nvPr/>
            </p:nvSpPr>
            <p:spPr>
              <a:xfrm>
                <a:off x="1282271" y="1947473"/>
                <a:ext cx="1633545" cy="346249"/>
              </a:xfrm>
              <a:prstGeom prst="rect">
                <a:avLst/>
              </a:prstGeom>
            </p:spPr>
            <p:txBody>
              <a:bodyPr wrap="square">
                <a:spAutoFit/>
              </a:bodyPr>
              <a:lstStyle/>
              <a:p>
                <a:r>
                  <a:rPr lang="zh-CN" altLang="en-US" sz="2400" dirty="0" smtClean="0">
                    <a:solidFill>
                      <a:srgbClr val="28333C"/>
                    </a:solidFill>
                    <a:latin typeface="汉仪菱心体简" panose="02010609000101010101" pitchFamily="49" charset="-122"/>
                    <a:ea typeface="汉仪菱心体简" panose="02010609000101010101" pitchFamily="49" charset="-122"/>
                    <a:cs typeface="Arial" panose="020B0604020202020204" pitchFamily="34" charset="0"/>
                  </a:rPr>
                  <a:t>曼彻斯特编码</a:t>
                </a:r>
                <a:endParaRPr lang="en-US" altLang="zh-CN" sz="2400" dirty="0">
                  <a:solidFill>
                    <a:srgbClr val="28333C"/>
                  </a:solidFill>
                  <a:latin typeface="汉仪菱心体简" panose="02010609000101010101" pitchFamily="49" charset="-122"/>
                  <a:ea typeface="汉仪菱心体简" panose="02010609000101010101" pitchFamily="49" charset="-122"/>
                  <a:cs typeface="Arial" panose="020B0604020202020204" pitchFamily="34" charset="0"/>
                </a:endParaRPr>
              </a:p>
            </p:txBody>
          </p:sp>
          <p:grpSp>
            <p:nvGrpSpPr>
              <p:cNvPr id="61" name="组合 60"/>
              <p:cNvGrpSpPr/>
              <p:nvPr/>
            </p:nvGrpSpPr>
            <p:grpSpPr>
              <a:xfrm>
                <a:off x="826183" y="1855140"/>
                <a:ext cx="438144" cy="449904"/>
                <a:chOff x="826183" y="1855140"/>
                <a:chExt cx="438144" cy="449904"/>
              </a:xfrm>
            </p:grpSpPr>
            <p:sp>
              <p:nvSpPr>
                <p:cNvPr id="62" name="椭圆 61"/>
                <p:cNvSpPr/>
                <p:nvPr/>
              </p:nvSpPr>
              <p:spPr>
                <a:xfrm>
                  <a:off x="826183" y="1866900"/>
                  <a:ext cx="438144" cy="438144"/>
                </a:xfrm>
                <a:prstGeom prst="ellipse">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3" name="矩形 62"/>
                <p:cNvSpPr/>
                <p:nvPr/>
              </p:nvSpPr>
              <p:spPr>
                <a:xfrm>
                  <a:off x="864757" y="1855140"/>
                  <a:ext cx="315231" cy="438581"/>
                </a:xfrm>
                <a:prstGeom prst="rect">
                  <a:avLst/>
                </a:prstGeom>
              </p:spPr>
              <p:txBody>
                <a:bodyPr wrap="none">
                  <a:spAutoFit/>
                </a:bodyPr>
                <a:lstStyle/>
                <a:p>
                  <a:r>
                    <a:rPr lang="en-US" altLang="zh-CN" sz="3200" dirty="0">
                      <a:solidFill>
                        <a:schemeClr val="bg1"/>
                      </a:solidFill>
                      <a:latin typeface="Century Gothic" panose="020B0502020202020204" pitchFamily="34" charset="0"/>
                      <a:cs typeface="Arial" panose="020B0604020202020204" pitchFamily="34" charset="0"/>
                    </a:rPr>
                    <a:t>B</a:t>
                  </a:r>
                </a:p>
              </p:txBody>
            </p:sp>
          </p:grpSp>
        </p:grpSp>
        <p:sp>
          <p:nvSpPr>
            <p:cNvPr id="72" name="矩形 71"/>
            <p:cNvSpPr/>
            <p:nvPr/>
          </p:nvSpPr>
          <p:spPr>
            <a:xfrm>
              <a:off x="3633472" y="2058205"/>
              <a:ext cx="2086385" cy="2839239"/>
            </a:xfrm>
            <a:prstGeom prst="rect">
              <a:avLst/>
            </a:prstGeom>
          </p:spPr>
          <p:txBody>
            <a:bodyPr wrap="square">
              <a:spAutoFit/>
            </a:bodyPr>
            <a:lstStyle/>
            <a:p>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曼彻斯特编码</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是目前应用最广泛的编码方法之一，它将每比特的信号周期</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T</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分为前</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T/2</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和后</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T/2</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。用前</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T/2</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传比特的反（原）码，用后</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T/2</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传送该比特的原（反）码。因此，在这种编码方式中，每一位波形信号的</a:t>
              </a:r>
              <a:r>
                <a:rPr lang="zh-CN" altLang="en-US" sz="1600" b="1" dirty="0">
                  <a:solidFill>
                    <a:schemeClr val="tx1">
                      <a:lumMod val="65000"/>
                      <a:lumOff val="35000"/>
                    </a:schemeClr>
                  </a:solidFill>
                  <a:latin typeface="Century Gothic" panose="020B0502020202020204" pitchFamily="34" charset="0"/>
                  <a:cs typeface="Arial" panose="020B0604020202020204" pitchFamily="34" charset="0"/>
                </a:rPr>
                <a:t>中点（即</a:t>
              </a:r>
              <a:r>
                <a:rPr lang="en-US" altLang="zh-CN" sz="1600" b="1" dirty="0">
                  <a:solidFill>
                    <a:schemeClr val="tx1">
                      <a:lumMod val="65000"/>
                      <a:lumOff val="35000"/>
                    </a:schemeClr>
                  </a:solidFill>
                  <a:latin typeface="Century Gothic" panose="020B0502020202020204" pitchFamily="34" charset="0"/>
                  <a:cs typeface="Arial" panose="020B0604020202020204" pitchFamily="34" charset="0"/>
                </a:rPr>
                <a:t>T/2</a:t>
              </a:r>
              <a:r>
                <a:rPr lang="zh-CN" altLang="en-US" sz="1600" b="1" dirty="0">
                  <a:solidFill>
                    <a:schemeClr val="tx1">
                      <a:lumMod val="65000"/>
                      <a:lumOff val="35000"/>
                    </a:schemeClr>
                  </a:solidFill>
                  <a:latin typeface="Century Gothic" panose="020B0502020202020204" pitchFamily="34" charset="0"/>
                  <a:cs typeface="Arial" panose="020B0604020202020204" pitchFamily="34" charset="0"/>
                </a:rPr>
                <a:t>处）都存在一个电平跳变</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。由于任何两次电平跳变的时间间隔是</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T/2</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或</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T</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，因此提取电平跳变信号就可作为收发双方的同步信号，而不需要另外的同步信号，故曼彻斯特编码又被称为</a:t>
              </a:r>
              <a:r>
                <a:rPr lang="zh-CN" altLang="en-US" sz="1600" b="1" dirty="0">
                  <a:solidFill>
                    <a:schemeClr val="tx1">
                      <a:lumMod val="65000"/>
                      <a:lumOff val="35000"/>
                    </a:schemeClr>
                  </a:solidFill>
                  <a:latin typeface="Century Gothic" panose="020B0502020202020204" pitchFamily="34" charset="0"/>
                  <a:cs typeface="Arial" panose="020B0604020202020204" pitchFamily="34" charset="0"/>
                </a:rPr>
                <a:t>自含时钟编码</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a:t>
              </a:r>
              <a:endParaRPr lang="en-US" altLang="zh-CN" sz="1600" dirty="0">
                <a:solidFill>
                  <a:schemeClr val="tx1">
                    <a:lumMod val="65000"/>
                    <a:lumOff val="35000"/>
                  </a:schemeClr>
                </a:solidFill>
                <a:latin typeface="Century Gothic" panose="020B0502020202020204" pitchFamily="34" charset="0"/>
                <a:cs typeface="Arial" panose="020B0604020202020204" pitchFamily="34" charset="0"/>
              </a:endParaRPr>
            </a:p>
          </p:txBody>
        </p:sp>
      </p:grpSp>
      <p:grpSp>
        <p:nvGrpSpPr>
          <p:cNvPr id="18" name="组合 17"/>
          <p:cNvGrpSpPr/>
          <p:nvPr/>
        </p:nvGrpSpPr>
        <p:grpSpPr>
          <a:xfrm>
            <a:off x="8844708" y="1903669"/>
            <a:ext cx="2786177" cy="3887591"/>
            <a:chOff x="6767103" y="1427752"/>
            <a:chExt cx="2089633" cy="2915690"/>
          </a:xfrm>
        </p:grpSpPr>
        <p:grpSp>
          <p:nvGrpSpPr>
            <p:cNvPr id="64" name="组合 63"/>
            <p:cNvGrpSpPr/>
            <p:nvPr/>
          </p:nvGrpSpPr>
          <p:grpSpPr>
            <a:xfrm>
              <a:off x="6767103" y="1427752"/>
              <a:ext cx="2089633" cy="624141"/>
              <a:chOff x="826183" y="1855140"/>
              <a:chExt cx="2089633" cy="624141"/>
            </a:xfrm>
          </p:grpSpPr>
          <p:sp>
            <p:nvSpPr>
              <p:cNvPr id="65" name="矩形 64"/>
              <p:cNvSpPr/>
              <p:nvPr/>
            </p:nvSpPr>
            <p:spPr>
              <a:xfrm>
                <a:off x="1282271" y="1856033"/>
                <a:ext cx="1633545" cy="623248"/>
              </a:xfrm>
              <a:prstGeom prst="rect">
                <a:avLst/>
              </a:prstGeom>
            </p:spPr>
            <p:txBody>
              <a:bodyPr wrap="square">
                <a:spAutoFit/>
              </a:bodyPr>
              <a:lstStyle/>
              <a:p>
                <a:r>
                  <a:rPr lang="zh-CN" altLang="en-US" sz="2400" dirty="0" smtClean="0">
                    <a:solidFill>
                      <a:srgbClr val="28333C"/>
                    </a:solidFill>
                    <a:latin typeface="汉仪菱心体简" panose="02010609000101010101" pitchFamily="49" charset="-122"/>
                    <a:ea typeface="汉仪菱心体简" panose="02010609000101010101" pitchFamily="49" charset="-122"/>
                    <a:cs typeface="Arial" panose="020B0604020202020204" pitchFamily="34" charset="0"/>
                  </a:rPr>
                  <a:t>差分曼彻斯特编码</a:t>
                </a:r>
                <a:endParaRPr lang="en-US" altLang="zh-CN" sz="2400" dirty="0">
                  <a:solidFill>
                    <a:srgbClr val="28333C"/>
                  </a:solidFill>
                  <a:latin typeface="汉仪菱心体简" panose="02010609000101010101" pitchFamily="49" charset="-122"/>
                  <a:ea typeface="汉仪菱心体简" panose="02010609000101010101" pitchFamily="49" charset="-122"/>
                  <a:cs typeface="Arial" panose="020B0604020202020204" pitchFamily="34" charset="0"/>
                </a:endParaRPr>
              </a:p>
            </p:txBody>
          </p:sp>
          <p:grpSp>
            <p:nvGrpSpPr>
              <p:cNvPr id="66" name="组合 65"/>
              <p:cNvGrpSpPr/>
              <p:nvPr/>
            </p:nvGrpSpPr>
            <p:grpSpPr>
              <a:xfrm>
                <a:off x="826183" y="1855140"/>
                <a:ext cx="438144" cy="449904"/>
                <a:chOff x="826183" y="1855140"/>
                <a:chExt cx="438144" cy="449904"/>
              </a:xfrm>
            </p:grpSpPr>
            <p:sp>
              <p:nvSpPr>
                <p:cNvPr id="67" name="椭圆 66"/>
                <p:cNvSpPr/>
                <p:nvPr/>
              </p:nvSpPr>
              <p:spPr>
                <a:xfrm>
                  <a:off x="826183" y="1866900"/>
                  <a:ext cx="438144" cy="438144"/>
                </a:xfrm>
                <a:prstGeom prst="ellipse">
                  <a:avLst/>
                </a:prstGeom>
                <a:solidFill>
                  <a:srgbClr val="697E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8" name="矩形 67"/>
                <p:cNvSpPr/>
                <p:nvPr/>
              </p:nvSpPr>
              <p:spPr>
                <a:xfrm>
                  <a:off x="839109" y="1855140"/>
                  <a:ext cx="388568" cy="438581"/>
                </a:xfrm>
                <a:prstGeom prst="rect">
                  <a:avLst/>
                </a:prstGeom>
              </p:spPr>
              <p:txBody>
                <a:bodyPr wrap="none">
                  <a:spAutoFit/>
                </a:bodyPr>
                <a:lstStyle/>
                <a:p>
                  <a:r>
                    <a:rPr lang="en-US" altLang="zh-CN" sz="3200" dirty="0">
                      <a:solidFill>
                        <a:schemeClr val="bg1"/>
                      </a:solidFill>
                      <a:latin typeface="Century Gothic" panose="020B0502020202020204" pitchFamily="34" charset="0"/>
                      <a:cs typeface="Arial" panose="020B0604020202020204" pitchFamily="34" charset="0"/>
                    </a:rPr>
                    <a:t>C</a:t>
                  </a:r>
                </a:p>
              </p:txBody>
            </p:sp>
          </p:grpSp>
        </p:grpSp>
        <p:sp>
          <p:nvSpPr>
            <p:cNvPr id="73" name="矩形 72"/>
            <p:cNvSpPr/>
            <p:nvPr/>
          </p:nvSpPr>
          <p:spPr>
            <a:xfrm>
              <a:off x="6767103" y="2058204"/>
              <a:ext cx="2086385" cy="2285238"/>
            </a:xfrm>
            <a:prstGeom prst="rect">
              <a:avLst/>
            </a:prstGeom>
          </p:spPr>
          <p:txBody>
            <a:bodyPr wrap="square">
              <a:spAutoFit/>
            </a:bodyPr>
            <a:lstStyle/>
            <a:p>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差分曼彻斯特编码是对曼彻斯特编码的改进。其特点是每一位二进制信号的跳变依然提供收发端之间的同步，但每位二进制数据的取值，要</a:t>
              </a:r>
              <a:r>
                <a:rPr lang="zh-CN" altLang="en-US" sz="1600" b="1" dirty="0">
                  <a:solidFill>
                    <a:schemeClr val="tx1">
                      <a:lumMod val="65000"/>
                      <a:lumOff val="35000"/>
                    </a:schemeClr>
                  </a:solidFill>
                  <a:latin typeface="Century Gothic" panose="020B0502020202020204" pitchFamily="34" charset="0"/>
                  <a:cs typeface="Arial" panose="020B0604020202020204" pitchFamily="34" charset="0"/>
                </a:rPr>
                <a:t>根据其开始边界是否发生跳变</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来决定</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。若一个比特开始处存在跳变则表示“</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0</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”，无跳变则表示“</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1</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”。之所以采用位边界的跳变方式来决定二进制的取值是因为跳变更易于检测。</a:t>
              </a:r>
              <a:endParaRPr lang="en-US" altLang="zh-CN" sz="1600" dirty="0">
                <a:solidFill>
                  <a:schemeClr val="tx1">
                    <a:lumMod val="65000"/>
                    <a:lumOff val="35000"/>
                  </a:schemeClr>
                </a:solidFill>
                <a:latin typeface="Century Gothic" panose="020B0502020202020204" pitchFamily="34" charset="0"/>
                <a:cs typeface="Arial" panose="020B0604020202020204" pitchFamily="34" charset="0"/>
              </a:endParaRPr>
            </a:p>
          </p:txBody>
        </p:sp>
      </p:grpSp>
    </p:spTree>
    <p:extLst>
      <p:ext uri="{BB962C8B-B14F-4D97-AF65-F5344CB8AC3E}">
        <p14:creationId xmlns:p14="http://schemas.microsoft.com/office/powerpoint/2010/main" val="19373010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42" presetClass="entr" presetSubtype="0" fill="hold" nodeType="withEffect">
                                  <p:stCondLst>
                                    <p:cond delay="500"/>
                                  </p:stCondLst>
                                  <p:childTnLst>
                                    <p:set>
                                      <p:cBhvr>
                                        <p:cTn id="10" dur="1" fill="hold">
                                          <p:stCondLst>
                                            <p:cond delay="0"/>
                                          </p:stCondLst>
                                        </p:cTn>
                                        <p:tgtEl>
                                          <p:spTgt spid="17"/>
                                        </p:tgtEl>
                                        <p:attrNameLst>
                                          <p:attrName>style.visibility</p:attrName>
                                        </p:attrNameLst>
                                      </p:cBhvr>
                                      <p:to>
                                        <p:strVal val="visible"/>
                                      </p:to>
                                    </p:set>
                                    <p:animEffect transition="in" filter="fade">
                                      <p:cBhvr>
                                        <p:cTn id="11" dur="1000"/>
                                        <p:tgtEl>
                                          <p:spTgt spid="17"/>
                                        </p:tgtEl>
                                      </p:cBhvr>
                                    </p:animEffect>
                                    <p:anim calcmode="lin" valueType="num">
                                      <p:cBhvr>
                                        <p:cTn id="12" dur="1000" fill="hold"/>
                                        <p:tgtEl>
                                          <p:spTgt spid="17"/>
                                        </p:tgtEl>
                                        <p:attrNameLst>
                                          <p:attrName>ppt_x</p:attrName>
                                        </p:attrNameLst>
                                      </p:cBhvr>
                                      <p:tavLst>
                                        <p:tav tm="0">
                                          <p:val>
                                            <p:strVal val="#ppt_x"/>
                                          </p:val>
                                        </p:tav>
                                        <p:tav tm="100000">
                                          <p:val>
                                            <p:strVal val="#ppt_x"/>
                                          </p:val>
                                        </p:tav>
                                      </p:tavLst>
                                    </p:anim>
                                    <p:anim calcmode="lin" valueType="num">
                                      <p:cBhvr>
                                        <p:cTn id="13" dur="1000" fill="hold"/>
                                        <p:tgtEl>
                                          <p:spTgt spid="17"/>
                                        </p:tgtEl>
                                        <p:attrNameLst>
                                          <p:attrName>ppt_y</p:attrName>
                                        </p:attrNameLst>
                                      </p:cBhvr>
                                      <p:tavLst>
                                        <p:tav tm="0">
                                          <p:val>
                                            <p:strVal val="#ppt_y+.1"/>
                                          </p:val>
                                        </p:tav>
                                        <p:tav tm="100000">
                                          <p:val>
                                            <p:strVal val="#ppt_y"/>
                                          </p:val>
                                        </p:tav>
                                      </p:tavLst>
                                    </p:anim>
                                  </p:childTnLst>
                                </p:cTn>
                              </p:par>
                              <p:par>
                                <p:cTn id="14" presetID="42" presetClass="entr" presetSubtype="0" fill="hold" nodeType="withEffect">
                                  <p:stCondLst>
                                    <p:cond delay="1000"/>
                                  </p:stCondLst>
                                  <p:childTnLst>
                                    <p:set>
                                      <p:cBhvr>
                                        <p:cTn id="15" dur="1" fill="hold">
                                          <p:stCondLst>
                                            <p:cond delay="0"/>
                                          </p:stCondLst>
                                        </p:cTn>
                                        <p:tgtEl>
                                          <p:spTgt spid="16"/>
                                        </p:tgtEl>
                                        <p:attrNameLst>
                                          <p:attrName>style.visibility</p:attrName>
                                        </p:attrNameLst>
                                      </p:cBhvr>
                                      <p:to>
                                        <p:strVal val="visible"/>
                                      </p:to>
                                    </p:set>
                                    <p:animEffect transition="in" filter="fade">
                                      <p:cBhvr>
                                        <p:cTn id="16" dur="1000"/>
                                        <p:tgtEl>
                                          <p:spTgt spid="16"/>
                                        </p:tgtEl>
                                      </p:cBhvr>
                                    </p:animEffect>
                                    <p:anim calcmode="lin" valueType="num">
                                      <p:cBhvr>
                                        <p:cTn id="17" dur="1000" fill="hold"/>
                                        <p:tgtEl>
                                          <p:spTgt spid="16"/>
                                        </p:tgtEl>
                                        <p:attrNameLst>
                                          <p:attrName>ppt_x</p:attrName>
                                        </p:attrNameLst>
                                      </p:cBhvr>
                                      <p:tavLst>
                                        <p:tav tm="0">
                                          <p:val>
                                            <p:strVal val="#ppt_x"/>
                                          </p:val>
                                        </p:tav>
                                        <p:tav tm="100000">
                                          <p:val>
                                            <p:strVal val="#ppt_x"/>
                                          </p:val>
                                        </p:tav>
                                      </p:tavLst>
                                    </p:anim>
                                    <p:anim calcmode="lin" valueType="num">
                                      <p:cBhvr>
                                        <p:cTn id="18" dur="1000" fill="hold"/>
                                        <p:tgtEl>
                                          <p:spTgt spid="16"/>
                                        </p:tgtEl>
                                        <p:attrNameLst>
                                          <p:attrName>ppt_y</p:attrName>
                                        </p:attrNameLst>
                                      </p:cBhvr>
                                      <p:tavLst>
                                        <p:tav tm="0">
                                          <p:val>
                                            <p:strVal val="#ppt_y+.1"/>
                                          </p:val>
                                        </p:tav>
                                        <p:tav tm="100000">
                                          <p:val>
                                            <p:strVal val="#ppt_y"/>
                                          </p:val>
                                        </p:tav>
                                      </p:tavLst>
                                    </p:anim>
                                  </p:childTnLst>
                                </p:cTn>
                              </p:par>
                              <p:par>
                                <p:cTn id="19" presetID="42" presetClass="entr" presetSubtype="0" fill="hold" nodeType="withEffect">
                                  <p:stCondLst>
                                    <p:cond delay="1500"/>
                                  </p:stCondLst>
                                  <p:childTnLst>
                                    <p:set>
                                      <p:cBhvr>
                                        <p:cTn id="20" dur="1" fill="hold">
                                          <p:stCondLst>
                                            <p:cond delay="0"/>
                                          </p:stCondLst>
                                        </p:cTn>
                                        <p:tgtEl>
                                          <p:spTgt spid="18"/>
                                        </p:tgtEl>
                                        <p:attrNameLst>
                                          <p:attrName>style.visibility</p:attrName>
                                        </p:attrNameLst>
                                      </p:cBhvr>
                                      <p:to>
                                        <p:strVal val="visible"/>
                                      </p:to>
                                    </p:set>
                                    <p:animEffect transition="in" filter="fade">
                                      <p:cBhvr>
                                        <p:cTn id="21" dur="1000"/>
                                        <p:tgtEl>
                                          <p:spTgt spid="18"/>
                                        </p:tgtEl>
                                      </p:cBhvr>
                                    </p:animEffect>
                                    <p:anim calcmode="lin" valueType="num">
                                      <p:cBhvr>
                                        <p:cTn id="22" dur="1000" fill="hold"/>
                                        <p:tgtEl>
                                          <p:spTgt spid="18"/>
                                        </p:tgtEl>
                                        <p:attrNameLst>
                                          <p:attrName>ppt_x</p:attrName>
                                        </p:attrNameLst>
                                      </p:cBhvr>
                                      <p:tavLst>
                                        <p:tav tm="0">
                                          <p:val>
                                            <p:strVal val="#ppt_x"/>
                                          </p:val>
                                        </p:tav>
                                        <p:tav tm="100000">
                                          <p:val>
                                            <p:strVal val="#ppt_x"/>
                                          </p:val>
                                        </p:tav>
                                      </p:tavLst>
                                    </p:anim>
                                    <p:anim calcmode="lin" valueType="num">
                                      <p:cBhvr>
                                        <p:cTn id="23"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49987" y="698681"/>
            <a:ext cx="3262432" cy="707886"/>
          </a:xfrm>
          <a:prstGeom prst="rect">
            <a:avLst/>
          </a:prstGeom>
        </p:spPr>
        <p:txBody>
          <a:bodyPr wrap="none">
            <a:spAutoFit/>
          </a:bodyPr>
          <a:lstStyle/>
          <a:p>
            <a:r>
              <a:rPr lang="zh-CN" altLang="en-US" sz="4000" dirty="0" smtClean="0">
                <a:solidFill>
                  <a:srgbClr val="F44F56"/>
                </a:solidFill>
                <a:latin typeface="方正兰亭超细黑简体" panose="02000000000000000000" pitchFamily="2" charset="-122"/>
                <a:ea typeface="方正兰亭超细黑简体" panose="02000000000000000000" pitchFamily="2" charset="-122"/>
                <a:cs typeface="Arial" panose="020B0604020202020204" pitchFamily="34" charset="0"/>
              </a:rPr>
              <a:t>数据编码技术</a:t>
            </a:r>
            <a:endParaRPr lang="en-US" altLang="zh-CN" sz="4000" dirty="0">
              <a:solidFill>
                <a:srgbClr val="F44F56"/>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4" name="矩形 3"/>
          <p:cNvSpPr/>
          <p:nvPr/>
        </p:nvSpPr>
        <p:spPr>
          <a:xfrm>
            <a:off x="549987" y="1330375"/>
            <a:ext cx="1415772" cy="461665"/>
          </a:xfrm>
          <a:prstGeom prst="rect">
            <a:avLst/>
          </a:prstGeom>
        </p:spPr>
        <p:txBody>
          <a:bodyPr wrap="none">
            <a:spAutoFit/>
          </a:bodyPr>
          <a:lstStyle/>
          <a:p>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频带编码</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nvGrpSpPr>
          <p:cNvPr id="29" name="组合 28"/>
          <p:cNvGrpSpPr/>
          <p:nvPr/>
        </p:nvGrpSpPr>
        <p:grpSpPr>
          <a:xfrm>
            <a:off x="11856640" y="548680"/>
            <a:ext cx="335360" cy="882400"/>
            <a:chOff x="8892480" y="411510"/>
            <a:chExt cx="251520" cy="661800"/>
          </a:xfrm>
        </p:grpSpPr>
        <p:sp>
          <p:nvSpPr>
            <p:cNvPr id="16" name="矩形 15"/>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0"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18</a:t>
              </a:r>
              <a:endParaRPr lang="zh-CN" altLang="en-US" sz="1067" dirty="0">
                <a:solidFill>
                  <a:schemeClr val="bg1"/>
                </a:solidFill>
                <a:latin typeface="Century Gothic" panose="020B0502020202020204" pitchFamily="34" charset="0"/>
              </a:endParaRPr>
            </a:p>
          </p:txBody>
        </p:sp>
        <p:grpSp>
          <p:nvGrpSpPr>
            <p:cNvPr id="27" name="组合 26"/>
            <p:cNvGrpSpPr/>
            <p:nvPr/>
          </p:nvGrpSpPr>
          <p:grpSpPr>
            <a:xfrm>
              <a:off x="8964240" y="818664"/>
              <a:ext cx="108000" cy="8629"/>
              <a:chOff x="8953171" y="847239"/>
              <a:chExt cx="130138" cy="8629"/>
            </a:xfrm>
          </p:grpSpPr>
          <p:cxnSp>
            <p:nvCxnSpPr>
              <p:cNvPr id="22" name="直接连接符 21"/>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
        <p:nvSpPr>
          <p:cNvPr id="33" name="矩形 32"/>
          <p:cNvSpPr/>
          <p:nvPr/>
        </p:nvSpPr>
        <p:spPr>
          <a:xfrm>
            <a:off x="549988" y="1809351"/>
            <a:ext cx="10964680" cy="1495922"/>
          </a:xfrm>
          <a:prstGeom prst="rect">
            <a:avLst/>
          </a:prstGeom>
        </p:spPr>
        <p:txBody>
          <a:bodyPr wrap="square">
            <a:spAutoFit/>
          </a:bodyPr>
          <a:lstStyle/>
          <a:p>
            <a:pPr algn="just">
              <a:lnSpc>
                <a:spcPct val="114000"/>
              </a:lnSpc>
            </a:pP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在实现远距离通信时，经常要借助于电话线路，此时需利用频带传输方式。所谓频带传输是指将数字信号调制成音频信号后再进行发送和传输，到达接收端时再把音频信号解调成原来的数字信号</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a:t>
            </a:r>
            <a:endPar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endParaRPr>
          </a:p>
          <a:p>
            <a:pPr algn="just">
              <a:lnSpc>
                <a:spcPct val="114000"/>
              </a:lnSpc>
            </a:pP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模拟信号传输的基础是载波，载波具有三大要素：幅度、频率和相位，可以通过改变</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3</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个参量来实现模拟数据编码的目的。将数字信号调制成电话线上可以传输的信号有三种基本方式：幅移键控（</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Amplitude Shift Keying</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ASK</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）、频移键控（</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Frequency Shift Keying</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FSK</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）和相移键控（</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Phase Shift Keying</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PSK</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a:t>
            </a:r>
            <a:endParaRPr lang="en-US" altLang="zh-CN" sz="1600" dirty="0">
              <a:solidFill>
                <a:schemeClr val="tx1">
                  <a:lumMod val="65000"/>
                  <a:lumOff val="35000"/>
                </a:schemeClr>
              </a:solidFill>
              <a:latin typeface="Century Gothic" panose="020B0502020202020204" pitchFamily="34" charset="0"/>
              <a:cs typeface="Arial" panose="020B0604020202020204" pitchFamily="34" charset="0"/>
            </a:endParaRPr>
          </a:p>
        </p:txBody>
      </p:sp>
      <p:pic>
        <p:nvPicPr>
          <p:cNvPr id="12" name="图片 1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29796" y="3460098"/>
            <a:ext cx="5005063" cy="3069039"/>
          </a:xfrm>
          <a:prstGeom prst="rect">
            <a:avLst/>
          </a:prstGeom>
        </p:spPr>
      </p:pic>
    </p:spTree>
    <p:extLst>
      <p:ext uri="{BB962C8B-B14F-4D97-AF65-F5344CB8AC3E}">
        <p14:creationId xmlns:p14="http://schemas.microsoft.com/office/powerpoint/2010/main" val="11350214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par>
                                <p:cTn id="10" presetID="12" presetClass="entr" presetSubtype="1"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down)">
                                      <p:cBhvr>
                                        <p:cTn id="13" dur="500"/>
                                        <p:tgtEl>
                                          <p:spTgt spid="4"/>
                                        </p:tgtEl>
                                      </p:cBhvr>
                                    </p:animEffect>
                                  </p:childTnLst>
                                </p:cTn>
                              </p:par>
                              <p:par>
                                <p:cTn id="14" presetID="2" presetClass="entr" presetSubtype="8" fill="hold" grpId="0" nodeType="withEffect">
                                  <p:stCondLst>
                                    <p:cond delay="500"/>
                                  </p:stCondLst>
                                  <p:childTnLst>
                                    <p:set>
                                      <p:cBhvr>
                                        <p:cTn id="15" dur="1" fill="hold">
                                          <p:stCondLst>
                                            <p:cond delay="0"/>
                                          </p:stCondLst>
                                        </p:cTn>
                                        <p:tgtEl>
                                          <p:spTgt spid="33"/>
                                        </p:tgtEl>
                                        <p:attrNameLst>
                                          <p:attrName>style.visibility</p:attrName>
                                        </p:attrNameLst>
                                      </p:cBhvr>
                                      <p:to>
                                        <p:strVal val="visible"/>
                                      </p:to>
                                    </p:set>
                                    <p:anim calcmode="lin" valueType="num">
                                      <p:cBhvr additive="base">
                                        <p:cTn id="16" dur="500" fill="hold"/>
                                        <p:tgtEl>
                                          <p:spTgt spid="33"/>
                                        </p:tgtEl>
                                        <p:attrNameLst>
                                          <p:attrName>ppt_x</p:attrName>
                                        </p:attrNameLst>
                                      </p:cBhvr>
                                      <p:tavLst>
                                        <p:tav tm="0">
                                          <p:val>
                                            <p:strVal val="0-#ppt_w/2"/>
                                          </p:val>
                                        </p:tav>
                                        <p:tav tm="100000">
                                          <p:val>
                                            <p:strVal val="#ppt_x"/>
                                          </p:val>
                                        </p:tav>
                                      </p:tavLst>
                                    </p:anim>
                                    <p:anim calcmode="lin" valueType="num">
                                      <p:cBhvr additive="base">
                                        <p:cTn id="17" dur="500" fill="hold"/>
                                        <p:tgtEl>
                                          <p:spTgt spid="33"/>
                                        </p:tgtEl>
                                        <p:attrNameLst>
                                          <p:attrName>ppt_y</p:attrName>
                                        </p:attrNameLst>
                                      </p:cBhvr>
                                      <p:tavLst>
                                        <p:tav tm="0">
                                          <p:val>
                                            <p:strVal val="#ppt_y"/>
                                          </p:val>
                                        </p:tav>
                                        <p:tav tm="100000">
                                          <p:val>
                                            <p:strVal val="#ppt_y"/>
                                          </p:val>
                                        </p:tav>
                                      </p:tavLst>
                                    </p:anim>
                                  </p:childTnLst>
                                </p:cTn>
                              </p:par>
                              <p:par>
                                <p:cTn id="18" presetID="42" presetClass="entr" presetSubtype="0" fill="hold" nodeType="withEffect">
                                  <p:stCondLst>
                                    <p:cond delay="1000"/>
                                  </p:stCondLst>
                                  <p:childTnLst>
                                    <p:set>
                                      <p:cBhvr>
                                        <p:cTn id="19" dur="1" fill="hold">
                                          <p:stCondLst>
                                            <p:cond delay="0"/>
                                          </p:stCondLst>
                                        </p:cTn>
                                        <p:tgtEl>
                                          <p:spTgt spid="12"/>
                                        </p:tgtEl>
                                        <p:attrNameLst>
                                          <p:attrName>style.visibility</p:attrName>
                                        </p:attrNameLst>
                                      </p:cBhvr>
                                      <p:to>
                                        <p:strVal val="visible"/>
                                      </p:to>
                                    </p:set>
                                    <p:animEffect transition="in" filter="fade">
                                      <p:cBhvr>
                                        <p:cTn id="20" dur="500"/>
                                        <p:tgtEl>
                                          <p:spTgt spid="12"/>
                                        </p:tgtEl>
                                      </p:cBhvr>
                                    </p:animEffect>
                                    <p:anim calcmode="lin" valueType="num">
                                      <p:cBhvr>
                                        <p:cTn id="21" dur="500" fill="hold"/>
                                        <p:tgtEl>
                                          <p:spTgt spid="12"/>
                                        </p:tgtEl>
                                        <p:attrNameLst>
                                          <p:attrName>ppt_x</p:attrName>
                                        </p:attrNameLst>
                                      </p:cBhvr>
                                      <p:tavLst>
                                        <p:tav tm="0">
                                          <p:val>
                                            <p:strVal val="#ppt_x"/>
                                          </p:val>
                                        </p:tav>
                                        <p:tav tm="100000">
                                          <p:val>
                                            <p:strVal val="#ppt_x"/>
                                          </p:val>
                                        </p:tav>
                                      </p:tavLst>
                                    </p:anim>
                                    <p:anim calcmode="lin" valueType="num">
                                      <p:cBhvr>
                                        <p:cTn id="22"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3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49987" y="698680"/>
            <a:ext cx="3262432" cy="1095500"/>
            <a:chOff x="412490" y="524010"/>
            <a:chExt cx="2446824" cy="821625"/>
          </a:xfrm>
        </p:grpSpPr>
        <p:sp>
          <p:nvSpPr>
            <p:cNvPr id="5" name="矩形 4"/>
            <p:cNvSpPr/>
            <p:nvPr/>
          </p:nvSpPr>
          <p:spPr>
            <a:xfrm>
              <a:off x="412490" y="524010"/>
              <a:ext cx="2446824" cy="530914"/>
            </a:xfrm>
            <a:prstGeom prst="rect">
              <a:avLst/>
            </a:prstGeom>
          </p:spPr>
          <p:txBody>
            <a:bodyPr wrap="none">
              <a:spAutoFit/>
            </a:bodyPr>
            <a:lstStyle/>
            <a:p>
              <a:r>
                <a:rPr lang="zh-CN" altLang="en-US" sz="4000" dirty="0" smtClean="0">
                  <a:solidFill>
                    <a:srgbClr val="F44F56"/>
                  </a:solidFill>
                  <a:latin typeface="方正兰亭超细黑简体" panose="02000000000000000000" pitchFamily="2" charset="-122"/>
                  <a:ea typeface="方正兰亭超细黑简体" panose="02000000000000000000" pitchFamily="2" charset="-122"/>
                  <a:cs typeface="Arial" panose="020B0604020202020204" pitchFamily="34" charset="0"/>
                </a:rPr>
                <a:t>数据编码技术</a:t>
              </a:r>
              <a:endParaRPr lang="en-US" altLang="zh-CN" sz="4000" dirty="0">
                <a:solidFill>
                  <a:srgbClr val="F44F56"/>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6" name="矩形 5"/>
            <p:cNvSpPr/>
            <p:nvPr/>
          </p:nvSpPr>
          <p:spPr>
            <a:xfrm>
              <a:off x="412490" y="999386"/>
              <a:ext cx="1061829" cy="346249"/>
            </a:xfrm>
            <a:prstGeom prst="rect">
              <a:avLst/>
            </a:prstGeom>
          </p:spPr>
          <p:txBody>
            <a:bodyPr wrap="none">
              <a:spAutoFit/>
            </a:bodyPr>
            <a:lstStyle/>
            <a:p>
              <a:r>
                <a:rPr lang="zh-CN" altLang="en-US"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频带</a:t>
              </a:r>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编码</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grpSp>
        <p:nvGrpSpPr>
          <p:cNvPr id="41" name="组合 40"/>
          <p:cNvGrpSpPr/>
          <p:nvPr/>
        </p:nvGrpSpPr>
        <p:grpSpPr>
          <a:xfrm>
            <a:off x="11856640" y="548680"/>
            <a:ext cx="335360" cy="882400"/>
            <a:chOff x="8892480" y="411510"/>
            <a:chExt cx="251520" cy="661800"/>
          </a:xfrm>
        </p:grpSpPr>
        <p:sp>
          <p:nvSpPr>
            <p:cNvPr id="42" name="矩形 41"/>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3"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19</a:t>
              </a:r>
              <a:endParaRPr lang="zh-CN" altLang="en-US" sz="1067" dirty="0">
                <a:solidFill>
                  <a:schemeClr val="bg1"/>
                </a:solidFill>
                <a:latin typeface="Century Gothic" panose="020B0502020202020204" pitchFamily="34" charset="0"/>
              </a:endParaRPr>
            </a:p>
          </p:txBody>
        </p:sp>
        <p:grpSp>
          <p:nvGrpSpPr>
            <p:cNvPr id="44" name="组合 43"/>
            <p:cNvGrpSpPr/>
            <p:nvPr/>
          </p:nvGrpSpPr>
          <p:grpSpPr>
            <a:xfrm>
              <a:off x="8964240" y="818664"/>
              <a:ext cx="108000" cy="8629"/>
              <a:chOff x="8953171" y="847239"/>
              <a:chExt cx="130138" cy="8629"/>
            </a:xfrm>
          </p:grpSpPr>
          <p:cxnSp>
            <p:nvCxnSpPr>
              <p:cNvPr id="45" name="直接连接符 44"/>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grpSp>
        <p:nvGrpSpPr>
          <p:cNvPr id="17" name="组合 16"/>
          <p:cNvGrpSpPr/>
          <p:nvPr/>
        </p:nvGrpSpPr>
        <p:grpSpPr>
          <a:xfrm>
            <a:off x="666454" y="1903670"/>
            <a:ext cx="3060816" cy="2902706"/>
            <a:chOff x="499840" y="1427752"/>
            <a:chExt cx="2295612" cy="2177031"/>
          </a:xfrm>
        </p:grpSpPr>
        <p:grpSp>
          <p:nvGrpSpPr>
            <p:cNvPr id="14" name="组合 13"/>
            <p:cNvGrpSpPr/>
            <p:nvPr/>
          </p:nvGrpSpPr>
          <p:grpSpPr>
            <a:xfrm>
              <a:off x="499840" y="1427752"/>
              <a:ext cx="2295612" cy="449904"/>
              <a:chOff x="826183" y="1855140"/>
              <a:chExt cx="2295612" cy="449904"/>
            </a:xfrm>
          </p:grpSpPr>
          <p:sp>
            <p:nvSpPr>
              <p:cNvPr id="49" name="矩形 48"/>
              <p:cNvSpPr/>
              <p:nvPr/>
            </p:nvSpPr>
            <p:spPr>
              <a:xfrm>
                <a:off x="1282271" y="1947473"/>
                <a:ext cx="1839524" cy="346249"/>
              </a:xfrm>
              <a:prstGeom prst="rect">
                <a:avLst/>
              </a:prstGeom>
            </p:spPr>
            <p:txBody>
              <a:bodyPr wrap="square">
                <a:spAutoFit/>
              </a:bodyPr>
              <a:lstStyle/>
              <a:p>
                <a:r>
                  <a:rPr lang="zh-CN" altLang="en-US" sz="2400" dirty="0" smtClean="0">
                    <a:solidFill>
                      <a:srgbClr val="F44F56"/>
                    </a:solidFill>
                    <a:latin typeface="汉仪菱心体简" panose="02010609000101010101" pitchFamily="49" charset="-122"/>
                    <a:ea typeface="汉仪菱心体简" panose="02010609000101010101" pitchFamily="49" charset="-122"/>
                    <a:cs typeface="Arial" panose="020B0604020202020204" pitchFamily="34" charset="0"/>
                  </a:rPr>
                  <a:t>幅移键控</a:t>
                </a:r>
                <a:r>
                  <a:rPr lang="en-US" altLang="zh-CN" sz="2400" dirty="0" smtClean="0">
                    <a:solidFill>
                      <a:srgbClr val="F44F56"/>
                    </a:solidFill>
                    <a:latin typeface="汉仪菱心体简" panose="02010609000101010101" pitchFamily="49" charset="-122"/>
                    <a:ea typeface="汉仪菱心体简" panose="02010609000101010101" pitchFamily="49" charset="-122"/>
                    <a:cs typeface="Arial" panose="020B0604020202020204" pitchFamily="34" charset="0"/>
                  </a:rPr>
                  <a:t>(ASK)</a:t>
                </a:r>
                <a:endParaRPr lang="en-US" altLang="zh-CN" sz="2400" dirty="0">
                  <a:solidFill>
                    <a:srgbClr val="F44F56"/>
                  </a:solidFill>
                  <a:latin typeface="汉仪菱心体简" panose="02010609000101010101" pitchFamily="49" charset="-122"/>
                  <a:ea typeface="汉仪菱心体简" panose="02010609000101010101" pitchFamily="49" charset="-122"/>
                  <a:cs typeface="Arial" panose="020B0604020202020204" pitchFamily="34" charset="0"/>
                </a:endParaRPr>
              </a:p>
            </p:txBody>
          </p:sp>
          <p:grpSp>
            <p:nvGrpSpPr>
              <p:cNvPr id="3" name="组合 2"/>
              <p:cNvGrpSpPr/>
              <p:nvPr/>
            </p:nvGrpSpPr>
            <p:grpSpPr>
              <a:xfrm>
                <a:off x="826183" y="1855140"/>
                <a:ext cx="438144" cy="449904"/>
                <a:chOff x="826183" y="1855140"/>
                <a:chExt cx="438144" cy="449904"/>
              </a:xfrm>
            </p:grpSpPr>
            <p:sp>
              <p:nvSpPr>
                <p:cNvPr id="50" name="椭圆 49"/>
                <p:cNvSpPr/>
                <p:nvPr/>
              </p:nvSpPr>
              <p:spPr>
                <a:xfrm>
                  <a:off x="826183" y="1866900"/>
                  <a:ext cx="438144" cy="438144"/>
                </a:xfrm>
                <a:prstGeom prst="ellipse">
                  <a:avLst/>
                </a:prstGeom>
                <a:solidFill>
                  <a:srgbClr val="F44F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56" name="矩形 55"/>
                <p:cNvSpPr/>
                <p:nvPr/>
              </p:nvSpPr>
              <p:spPr>
                <a:xfrm>
                  <a:off x="839109" y="1855140"/>
                  <a:ext cx="365726" cy="438581"/>
                </a:xfrm>
                <a:prstGeom prst="rect">
                  <a:avLst/>
                </a:prstGeom>
              </p:spPr>
              <p:txBody>
                <a:bodyPr wrap="none">
                  <a:spAutoFit/>
                </a:bodyPr>
                <a:lstStyle/>
                <a:p>
                  <a:r>
                    <a:rPr lang="en-US" altLang="zh-CN" sz="3200" dirty="0">
                      <a:solidFill>
                        <a:schemeClr val="bg1"/>
                      </a:solidFill>
                      <a:latin typeface="Century Gothic" panose="020B0502020202020204" pitchFamily="34" charset="0"/>
                      <a:cs typeface="Arial" panose="020B0604020202020204" pitchFamily="34" charset="0"/>
                    </a:rPr>
                    <a:t>A</a:t>
                  </a:r>
                </a:p>
              </p:txBody>
            </p:sp>
          </p:grpSp>
        </p:grpSp>
        <p:sp>
          <p:nvSpPr>
            <p:cNvPr id="70" name="矩形 69"/>
            <p:cNvSpPr/>
            <p:nvPr/>
          </p:nvSpPr>
          <p:spPr>
            <a:xfrm>
              <a:off x="499840" y="2058205"/>
              <a:ext cx="2295612" cy="1546578"/>
            </a:xfrm>
            <a:prstGeom prst="rect">
              <a:avLst/>
            </a:prstGeom>
          </p:spPr>
          <p:txBody>
            <a:bodyPr wrap="square">
              <a:spAutoFit/>
            </a:bodyPr>
            <a:lstStyle/>
            <a:p>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在 </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ASK </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方式下，用载波的两种不同幅度来表示二进制的两种状态，如载波存在时，表示二进制“</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1</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”；载波不存在时，表示二进制“</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0</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”。采用 </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ASK </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技术比较简单，但抗干扰能力差，容易受增益变化的影响，是一种低效的调制技术。</a:t>
              </a:r>
              <a:endParaRPr lang="en-US" altLang="zh-CN" sz="1600" dirty="0">
                <a:solidFill>
                  <a:schemeClr val="tx1">
                    <a:lumMod val="65000"/>
                    <a:lumOff val="35000"/>
                  </a:schemeClr>
                </a:solidFill>
                <a:latin typeface="Century Gothic" panose="020B0502020202020204" pitchFamily="34" charset="0"/>
                <a:cs typeface="Arial" panose="020B0604020202020204" pitchFamily="34" charset="0"/>
              </a:endParaRPr>
            </a:p>
          </p:txBody>
        </p:sp>
      </p:grpSp>
      <p:grpSp>
        <p:nvGrpSpPr>
          <p:cNvPr id="16" name="组合 15"/>
          <p:cNvGrpSpPr/>
          <p:nvPr/>
        </p:nvGrpSpPr>
        <p:grpSpPr>
          <a:xfrm>
            <a:off x="4616240" y="1903669"/>
            <a:ext cx="2960214" cy="2902706"/>
            <a:chOff x="3633471" y="1427752"/>
            <a:chExt cx="2220161" cy="2177031"/>
          </a:xfrm>
        </p:grpSpPr>
        <p:grpSp>
          <p:nvGrpSpPr>
            <p:cNvPr id="59" name="组合 58"/>
            <p:cNvGrpSpPr/>
            <p:nvPr/>
          </p:nvGrpSpPr>
          <p:grpSpPr>
            <a:xfrm>
              <a:off x="3633472" y="1427752"/>
              <a:ext cx="2220160" cy="449904"/>
              <a:chOff x="826183" y="1855140"/>
              <a:chExt cx="2220160" cy="449904"/>
            </a:xfrm>
          </p:grpSpPr>
          <p:sp>
            <p:nvSpPr>
              <p:cNvPr id="60" name="矩形 59"/>
              <p:cNvSpPr/>
              <p:nvPr/>
            </p:nvSpPr>
            <p:spPr>
              <a:xfrm>
                <a:off x="1282271" y="1947473"/>
                <a:ext cx="1764072" cy="346249"/>
              </a:xfrm>
              <a:prstGeom prst="rect">
                <a:avLst/>
              </a:prstGeom>
            </p:spPr>
            <p:txBody>
              <a:bodyPr wrap="square">
                <a:spAutoFit/>
              </a:bodyPr>
              <a:lstStyle/>
              <a:p>
                <a:r>
                  <a:rPr lang="zh-CN" altLang="en-US" sz="2400" dirty="0" smtClean="0">
                    <a:solidFill>
                      <a:srgbClr val="28333C"/>
                    </a:solidFill>
                    <a:latin typeface="汉仪菱心体简" panose="02010609000101010101" pitchFamily="49" charset="-122"/>
                    <a:ea typeface="汉仪菱心体简" panose="02010609000101010101" pitchFamily="49" charset="-122"/>
                    <a:cs typeface="Arial" panose="020B0604020202020204" pitchFamily="34" charset="0"/>
                  </a:rPr>
                  <a:t>频移键控</a:t>
                </a:r>
                <a:r>
                  <a:rPr lang="en-US" altLang="zh-CN" sz="2400" dirty="0" smtClean="0">
                    <a:solidFill>
                      <a:srgbClr val="28333C"/>
                    </a:solidFill>
                    <a:latin typeface="汉仪菱心体简" panose="02010609000101010101" pitchFamily="49" charset="-122"/>
                    <a:ea typeface="汉仪菱心体简" panose="02010609000101010101" pitchFamily="49" charset="-122"/>
                    <a:cs typeface="Arial" panose="020B0604020202020204" pitchFamily="34" charset="0"/>
                  </a:rPr>
                  <a:t>(FSK)</a:t>
                </a:r>
                <a:endParaRPr lang="en-US" altLang="zh-CN" sz="2400" dirty="0">
                  <a:solidFill>
                    <a:srgbClr val="28333C"/>
                  </a:solidFill>
                  <a:latin typeface="汉仪菱心体简" panose="02010609000101010101" pitchFamily="49" charset="-122"/>
                  <a:ea typeface="汉仪菱心体简" panose="02010609000101010101" pitchFamily="49" charset="-122"/>
                  <a:cs typeface="Arial" panose="020B0604020202020204" pitchFamily="34" charset="0"/>
                </a:endParaRPr>
              </a:p>
            </p:txBody>
          </p:sp>
          <p:grpSp>
            <p:nvGrpSpPr>
              <p:cNvPr id="61" name="组合 60"/>
              <p:cNvGrpSpPr/>
              <p:nvPr/>
            </p:nvGrpSpPr>
            <p:grpSpPr>
              <a:xfrm>
                <a:off x="826183" y="1855140"/>
                <a:ext cx="438144" cy="449904"/>
                <a:chOff x="826183" y="1855140"/>
                <a:chExt cx="438144" cy="449904"/>
              </a:xfrm>
            </p:grpSpPr>
            <p:sp>
              <p:nvSpPr>
                <p:cNvPr id="62" name="椭圆 61"/>
                <p:cNvSpPr/>
                <p:nvPr/>
              </p:nvSpPr>
              <p:spPr>
                <a:xfrm>
                  <a:off x="826183" y="1866900"/>
                  <a:ext cx="438144" cy="438144"/>
                </a:xfrm>
                <a:prstGeom prst="ellipse">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3" name="矩形 62"/>
                <p:cNvSpPr/>
                <p:nvPr/>
              </p:nvSpPr>
              <p:spPr>
                <a:xfrm>
                  <a:off x="864757" y="1855140"/>
                  <a:ext cx="315231" cy="438581"/>
                </a:xfrm>
                <a:prstGeom prst="rect">
                  <a:avLst/>
                </a:prstGeom>
              </p:spPr>
              <p:txBody>
                <a:bodyPr wrap="none">
                  <a:spAutoFit/>
                </a:bodyPr>
                <a:lstStyle/>
                <a:p>
                  <a:r>
                    <a:rPr lang="en-US" altLang="zh-CN" sz="3200" dirty="0">
                      <a:solidFill>
                        <a:schemeClr val="bg1"/>
                      </a:solidFill>
                      <a:latin typeface="Century Gothic" panose="020B0502020202020204" pitchFamily="34" charset="0"/>
                      <a:cs typeface="Arial" panose="020B0604020202020204" pitchFamily="34" charset="0"/>
                    </a:rPr>
                    <a:t>B</a:t>
                  </a:r>
                </a:p>
              </p:txBody>
            </p:sp>
          </p:grpSp>
        </p:grpSp>
        <p:sp>
          <p:nvSpPr>
            <p:cNvPr id="72" name="矩形 71"/>
            <p:cNvSpPr/>
            <p:nvPr/>
          </p:nvSpPr>
          <p:spPr>
            <a:xfrm>
              <a:off x="3633471" y="2058205"/>
              <a:ext cx="2220160" cy="1546578"/>
            </a:xfrm>
            <a:prstGeom prst="rect">
              <a:avLst/>
            </a:prstGeom>
          </p:spPr>
          <p:txBody>
            <a:bodyPr wrap="square">
              <a:spAutoFit/>
            </a:bodyPr>
            <a:lstStyle/>
            <a:p>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在</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FSK</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方式下，用载波频率附近的两种不同频率来表示二进制的两种状态，如载波频率为高频时，表示二进制“</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1”</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；载波频率为低频时，表示二进制“</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0</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 。</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FSK</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技术的抗干扰能力优于</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ASK</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技术，但所占的频带较宽。</a:t>
              </a:r>
              <a:endParaRPr lang="en-US" altLang="zh-CN" sz="1600" dirty="0">
                <a:solidFill>
                  <a:schemeClr val="tx1">
                    <a:lumMod val="65000"/>
                    <a:lumOff val="35000"/>
                  </a:schemeClr>
                </a:solidFill>
                <a:latin typeface="Century Gothic" panose="020B0502020202020204" pitchFamily="34" charset="0"/>
                <a:cs typeface="Arial" panose="020B0604020202020204" pitchFamily="34" charset="0"/>
              </a:endParaRPr>
            </a:p>
          </p:txBody>
        </p:sp>
      </p:grpSp>
      <p:grpSp>
        <p:nvGrpSpPr>
          <p:cNvPr id="18" name="组合 17"/>
          <p:cNvGrpSpPr/>
          <p:nvPr/>
        </p:nvGrpSpPr>
        <p:grpSpPr>
          <a:xfrm>
            <a:off x="8566027" y="1903669"/>
            <a:ext cx="3011930" cy="3395148"/>
            <a:chOff x="6767103" y="1427752"/>
            <a:chExt cx="2258948" cy="2546358"/>
          </a:xfrm>
        </p:grpSpPr>
        <p:grpSp>
          <p:nvGrpSpPr>
            <p:cNvPr id="64" name="组合 63"/>
            <p:cNvGrpSpPr/>
            <p:nvPr/>
          </p:nvGrpSpPr>
          <p:grpSpPr>
            <a:xfrm>
              <a:off x="6767103" y="1427752"/>
              <a:ext cx="2258948" cy="449904"/>
              <a:chOff x="826183" y="1855140"/>
              <a:chExt cx="2258948" cy="449904"/>
            </a:xfrm>
          </p:grpSpPr>
          <p:sp>
            <p:nvSpPr>
              <p:cNvPr id="65" name="矩形 64"/>
              <p:cNvSpPr/>
              <p:nvPr/>
            </p:nvSpPr>
            <p:spPr>
              <a:xfrm>
                <a:off x="1282270" y="1947472"/>
                <a:ext cx="1802861" cy="346248"/>
              </a:xfrm>
              <a:prstGeom prst="rect">
                <a:avLst/>
              </a:prstGeom>
            </p:spPr>
            <p:txBody>
              <a:bodyPr wrap="square">
                <a:spAutoFit/>
              </a:bodyPr>
              <a:lstStyle/>
              <a:p>
                <a:r>
                  <a:rPr lang="zh-CN" altLang="en-US" sz="2400" dirty="0" smtClean="0">
                    <a:solidFill>
                      <a:srgbClr val="28333C"/>
                    </a:solidFill>
                    <a:latin typeface="汉仪菱心体简" panose="02010609000101010101" pitchFamily="49" charset="-122"/>
                    <a:ea typeface="汉仪菱心体简" panose="02010609000101010101" pitchFamily="49" charset="-122"/>
                    <a:cs typeface="Arial" panose="020B0604020202020204" pitchFamily="34" charset="0"/>
                  </a:rPr>
                  <a:t>相移键控</a:t>
                </a:r>
                <a:r>
                  <a:rPr lang="en-US" altLang="zh-CN" sz="2400" dirty="0" smtClean="0">
                    <a:solidFill>
                      <a:srgbClr val="28333C"/>
                    </a:solidFill>
                    <a:latin typeface="汉仪菱心体简" panose="02010609000101010101" pitchFamily="49" charset="-122"/>
                    <a:ea typeface="汉仪菱心体简" panose="02010609000101010101" pitchFamily="49" charset="-122"/>
                    <a:cs typeface="Arial" panose="020B0604020202020204" pitchFamily="34" charset="0"/>
                  </a:rPr>
                  <a:t>(PSK)</a:t>
                </a:r>
                <a:endParaRPr lang="en-US" altLang="zh-CN" sz="2400" dirty="0">
                  <a:solidFill>
                    <a:srgbClr val="28333C"/>
                  </a:solidFill>
                  <a:latin typeface="汉仪菱心体简" panose="02010609000101010101" pitchFamily="49" charset="-122"/>
                  <a:ea typeface="汉仪菱心体简" panose="02010609000101010101" pitchFamily="49" charset="-122"/>
                  <a:cs typeface="Arial" panose="020B0604020202020204" pitchFamily="34" charset="0"/>
                </a:endParaRPr>
              </a:p>
            </p:txBody>
          </p:sp>
          <p:grpSp>
            <p:nvGrpSpPr>
              <p:cNvPr id="66" name="组合 65"/>
              <p:cNvGrpSpPr/>
              <p:nvPr/>
            </p:nvGrpSpPr>
            <p:grpSpPr>
              <a:xfrm>
                <a:off x="826183" y="1855140"/>
                <a:ext cx="438144" cy="449904"/>
                <a:chOff x="826183" y="1855140"/>
                <a:chExt cx="438144" cy="449904"/>
              </a:xfrm>
            </p:grpSpPr>
            <p:sp>
              <p:nvSpPr>
                <p:cNvPr id="67" name="椭圆 66"/>
                <p:cNvSpPr/>
                <p:nvPr/>
              </p:nvSpPr>
              <p:spPr>
                <a:xfrm>
                  <a:off x="826183" y="1866900"/>
                  <a:ext cx="438144" cy="438144"/>
                </a:xfrm>
                <a:prstGeom prst="ellipse">
                  <a:avLst/>
                </a:prstGeom>
                <a:solidFill>
                  <a:srgbClr val="697E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8" name="矩形 67"/>
                <p:cNvSpPr/>
                <p:nvPr/>
              </p:nvSpPr>
              <p:spPr>
                <a:xfrm>
                  <a:off x="839109" y="1855140"/>
                  <a:ext cx="388568" cy="438581"/>
                </a:xfrm>
                <a:prstGeom prst="rect">
                  <a:avLst/>
                </a:prstGeom>
              </p:spPr>
              <p:txBody>
                <a:bodyPr wrap="none">
                  <a:spAutoFit/>
                </a:bodyPr>
                <a:lstStyle/>
                <a:p>
                  <a:r>
                    <a:rPr lang="en-US" altLang="zh-CN" sz="3200" dirty="0">
                      <a:solidFill>
                        <a:schemeClr val="bg1"/>
                      </a:solidFill>
                      <a:latin typeface="Century Gothic" panose="020B0502020202020204" pitchFamily="34" charset="0"/>
                      <a:cs typeface="Arial" panose="020B0604020202020204" pitchFamily="34" charset="0"/>
                    </a:rPr>
                    <a:t>C</a:t>
                  </a:r>
                </a:p>
              </p:txBody>
            </p:sp>
          </p:grpSp>
        </p:grpSp>
        <p:sp>
          <p:nvSpPr>
            <p:cNvPr id="73" name="矩形 72"/>
            <p:cNvSpPr/>
            <p:nvPr/>
          </p:nvSpPr>
          <p:spPr>
            <a:xfrm>
              <a:off x="6767103" y="2058204"/>
              <a:ext cx="2258948" cy="1915906"/>
            </a:xfrm>
            <a:prstGeom prst="rect">
              <a:avLst/>
            </a:prstGeom>
          </p:spPr>
          <p:txBody>
            <a:bodyPr wrap="square">
              <a:spAutoFit/>
            </a:bodyPr>
            <a:lstStyle/>
            <a:p>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在</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PSK</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方式下，用载波信号的相位移动来表示数据，如载波不产生相移时，表示二进制“</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0”</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；载波有</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180°</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相移时，表示二进制“</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1</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 。</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对于只有</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0°</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或</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180°</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相位变化的方式称为二相调制，而在实际应用中还有四相调制、八相调制、十六相调制等。</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PSK</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方式的抗干扰性能好，数据传输率高于</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ASK</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和</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FSK</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a:t>
              </a:r>
              <a:endParaRPr lang="en-US" altLang="zh-CN" sz="1600" dirty="0">
                <a:solidFill>
                  <a:schemeClr val="tx1">
                    <a:lumMod val="65000"/>
                    <a:lumOff val="35000"/>
                  </a:schemeClr>
                </a:solidFill>
                <a:latin typeface="Century Gothic" panose="020B0502020202020204" pitchFamily="34" charset="0"/>
                <a:cs typeface="Arial" panose="020B0604020202020204" pitchFamily="34" charset="0"/>
              </a:endParaRPr>
            </a:p>
          </p:txBody>
        </p:sp>
      </p:grpSp>
    </p:spTree>
    <p:extLst>
      <p:ext uri="{BB962C8B-B14F-4D97-AF65-F5344CB8AC3E}">
        <p14:creationId xmlns:p14="http://schemas.microsoft.com/office/powerpoint/2010/main" val="16908069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42" presetClass="entr" presetSubtype="0" fill="hold" nodeType="withEffect">
                                  <p:stCondLst>
                                    <p:cond delay="500"/>
                                  </p:stCondLst>
                                  <p:childTnLst>
                                    <p:set>
                                      <p:cBhvr>
                                        <p:cTn id="10" dur="1" fill="hold">
                                          <p:stCondLst>
                                            <p:cond delay="0"/>
                                          </p:stCondLst>
                                        </p:cTn>
                                        <p:tgtEl>
                                          <p:spTgt spid="17"/>
                                        </p:tgtEl>
                                        <p:attrNameLst>
                                          <p:attrName>style.visibility</p:attrName>
                                        </p:attrNameLst>
                                      </p:cBhvr>
                                      <p:to>
                                        <p:strVal val="visible"/>
                                      </p:to>
                                    </p:set>
                                    <p:animEffect transition="in" filter="fade">
                                      <p:cBhvr>
                                        <p:cTn id="11" dur="1000"/>
                                        <p:tgtEl>
                                          <p:spTgt spid="17"/>
                                        </p:tgtEl>
                                      </p:cBhvr>
                                    </p:animEffect>
                                    <p:anim calcmode="lin" valueType="num">
                                      <p:cBhvr>
                                        <p:cTn id="12" dur="1000" fill="hold"/>
                                        <p:tgtEl>
                                          <p:spTgt spid="17"/>
                                        </p:tgtEl>
                                        <p:attrNameLst>
                                          <p:attrName>ppt_x</p:attrName>
                                        </p:attrNameLst>
                                      </p:cBhvr>
                                      <p:tavLst>
                                        <p:tav tm="0">
                                          <p:val>
                                            <p:strVal val="#ppt_x"/>
                                          </p:val>
                                        </p:tav>
                                        <p:tav tm="100000">
                                          <p:val>
                                            <p:strVal val="#ppt_x"/>
                                          </p:val>
                                        </p:tav>
                                      </p:tavLst>
                                    </p:anim>
                                    <p:anim calcmode="lin" valueType="num">
                                      <p:cBhvr>
                                        <p:cTn id="13" dur="1000" fill="hold"/>
                                        <p:tgtEl>
                                          <p:spTgt spid="17"/>
                                        </p:tgtEl>
                                        <p:attrNameLst>
                                          <p:attrName>ppt_y</p:attrName>
                                        </p:attrNameLst>
                                      </p:cBhvr>
                                      <p:tavLst>
                                        <p:tav tm="0">
                                          <p:val>
                                            <p:strVal val="#ppt_y+.1"/>
                                          </p:val>
                                        </p:tav>
                                        <p:tav tm="100000">
                                          <p:val>
                                            <p:strVal val="#ppt_y"/>
                                          </p:val>
                                        </p:tav>
                                      </p:tavLst>
                                    </p:anim>
                                  </p:childTnLst>
                                </p:cTn>
                              </p:par>
                              <p:par>
                                <p:cTn id="14" presetID="42" presetClass="entr" presetSubtype="0" fill="hold" nodeType="withEffect">
                                  <p:stCondLst>
                                    <p:cond delay="1000"/>
                                  </p:stCondLst>
                                  <p:childTnLst>
                                    <p:set>
                                      <p:cBhvr>
                                        <p:cTn id="15" dur="1" fill="hold">
                                          <p:stCondLst>
                                            <p:cond delay="0"/>
                                          </p:stCondLst>
                                        </p:cTn>
                                        <p:tgtEl>
                                          <p:spTgt spid="16"/>
                                        </p:tgtEl>
                                        <p:attrNameLst>
                                          <p:attrName>style.visibility</p:attrName>
                                        </p:attrNameLst>
                                      </p:cBhvr>
                                      <p:to>
                                        <p:strVal val="visible"/>
                                      </p:to>
                                    </p:set>
                                    <p:animEffect transition="in" filter="fade">
                                      <p:cBhvr>
                                        <p:cTn id="16" dur="1000"/>
                                        <p:tgtEl>
                                          <p:spTgt spid="16"/>
                                        </p:tgtEl>
                                      </p:cBhvr>
                                    </p:animEffect>
                                    <p:anim calcmode="lin" valueType="num">
                                      <p:cBhvr>
                                        <p:cTn id="17" dur="1000" fill="hold"/>
                                        <p:tgtEl>
                                          <p:spTgt spid="16"/>
                                        </p:tgtEl>
                                        <p:attrNameLst>
                                          <p:attrName>ppt_x</p:attrName>
                                        </p:attrNameLst>
                                      </p:cBhvr>
                                      <p:tavLst>
                                        <p:tav tm="0">
                                          <p:val>
                                            <p:strVal val="#ppt_x"/>
                                          </p:val>
                                        </p:tav>
                                        <p:tav tm="100000">
                                          <p:val>
                                            <p:strVal val="#ppt_x"/>
                                          </p:val>
                                        </p:tav>
                                      </p:tavLst>
                                    </p:anim>
                                    <p:anim calcmode="lin" valueType="num">
                                      <p:cBhvr>
                                        <p:cTn id="18" dur="1000" fill="hold"/>
                                        <p:tgtEl>
                                          <p:spTgt spid="16"/>
                                        </p:tgtEl>
                                        <p:attrNameLst>
                                          <p:attrName>ppt_y</p:attrName>
                                        </p:attrNameLst>
                                      </p:cBhvr>
                                      <p:tavLst>
                                        <p:tav tm="0">
                                          <p:val>
                                            <p:strVal val="#ppt_y+.1"/>
                                          </p:val>
                                        </p:tav>
                                        <p:tav tm="100000">
                                          <p:val>
                                            <p:strVal val="#ppt_y"/>
                                          </p:val>
                                        </p:tav>
                                      </p:tavLst>
                                    </p:anim>
                                  </p:childTnLst>
                                </p:cTn>
                              </p:par>
                              <p:par>
                                <p:cTn id="19" presetID="42" presetClass="entr" presetSubtype="0" fill="hold" nodeType="withEffect">
                                  <p:stCondLst>
                                    <p:cond delay="1500"/>
                                  </p:stCondLst>
                                  <p:childTnLst>
                                    <p:set>
                                      <p:cBhvr>
                                        <p:cTn id="20" dur="1" fill="hold">
                                          <p:stCondLst>
                                            <p:cond delay="0"/>
                                          </p:stCondLst>
                                        </p:cTn>
                                        <p:tgtEl>
                                          <p:spTgt spid="18"/>
                                        </p:tgtEl>
                                        <p:attrNameLst>
                                          <p:attrName>style.visibility</p:attrName>
                                        </p:attrNameLst>
                                      </p:cBhvr>
                                      <p:to>
                                        <p:strVal val="visible"/>
                                      </p:to>
                                    </p:set>
                                    <p:animEffect transition="in" filter="fade">
                                      <p:cBhvr>
                                        <p:cTn id="21" dur="1000"/>
                                        <p:tgtEl>
                                          <p:spTgt spid="18"/>
                                        </p:tgtEl>
                                      </p:cBhvr>
                                    </p:animEffect>
                                    <p:anim calcmode="lin" valueType="num">
                                      <p:cBhvr>
                                        <p:cTn id="22" dur="1000" fill="hold"/>
                                        <p:tgtEl>
                                          <p:spTgt spid="18"/>
                                        </p:tgtEl>
                                        <p:attrNameLst>
                                          <p:attrName>ppt_x</p:attrName>
                                        </p:attrNameLst>
                                      </p:cBhvr>
                                      <p:tavLst>
                                        <p:tav tm="0">
                                          <p:val>
                                            <p:strVal val="#ppt_x"/>
                                          </p:val>
                                        </p:tav>
                                        <p:tav tm="100000">
                                          <p:val>
                                            <p:strVal val="#ppt_x"/>
                                          </p:val>
                                        </p:tav>
                                      </p:tavLst>
                                    </p:anim>
                                    <p:anim calcmode="lin" valueType="num">
                                      <p:cBhvr>
                                        <p:cTn id="23"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549987" y="698680"/>
            <a:ext cx="4698722" cy="1331262"/>
            <a:chOff x="412490" y="524010"/>
            <a:chExt cx="3524041" cy="998447"/>
          </a:xfrm>
        </p:grpSpPr>
        <p:sp>
          <p:nvSpPr>
            <p:cNvPr id="5" name="矩形 4"/>
            <p:cNvSpPr/>
            <p:nvPr/>
          </p:nvSpPr>
          <p:spPr>
            <a:xfrm>
              <a:off x="412490" y="524010"/>
              <a:ext cx="3370154" cy="623247"/>
            </a:xfrm>
            <a:prstGeom prst="rect">
              <a:avLst/>
            </a:prstGeom>
          </p:spPr>
          <p:txBody>
            <a:bodyPr wrap="none">
              <a:spAutoFit/>
            </a:bodyPr>
            <a:lstStyle/>
            <a:p>
              <a:r>
                <a:rPr lang="zh-CN" altLang="en-US" sz="4800" dirty="0" smtClean="0">
                  <a:solidFill>
                    <a:srgbClr val="F44F56"/>
                  </a:solidFill>
                  <a:latin typeface="方正兰亭超细黑简体" panose="02000000000000000000" pitchFamily="2" charset="-122"/>
                  <a:ea typeface="方正兰亭超细黑简体" panose="02000000000000000000" pitchFamily="2" charset="-122"/>
                  <a:cs typeface="Arial" panose="020B0604020202020204" pitchFamily="34" charset="0"/>
                </a:rPr>
                <a:t>计算机网络基础</a:t>
              </a:r>
              <a:endParaRPr lang="en-US" altLang="zh-CN" sz="4800" dirty="0">
                <a:solidFill>
                  <a:srgbClr val="F44F56"/>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6" name="矩形 5"/>
            <p:cNvSpPr/>
            <p:nvPr/>
          </p:nvSpPr>
          <p:spPr>
            <a:xfrm>
              <a:off x="412490" y="1083876"/>
              <a:ext cx="3524041" cy="438581"/>
            </a:xfrm>
            <a:prstGeom prst="rect">
              <a:avLst/>
            </a:prstGeom>
          </p:spPr>
          <p:txBody>
            <a:bodyPr wrap="none">
              <a:spAutoFit/>
            </a:bodyPr>
            <a:lstStyle/>
            <a:p>
              <a:r>
                <a:rPr lang="zh-CN" altLang="en-US" sz="32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组建和管理小型办公网络</a:t>
              </a:r>
              <a:endParaRPr lang="en-US" altLang="zh-CN" sz="32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sp>
        <p:nvSpPr>
          <p:cNvPr id="10" name="矩形 9"/>
          <p:cNvSpPr/>
          <p:nvPr/>
        </p:nvSpPr>
        <p:spPr>
          <a:xfrm>
            <a:off x="-1242482" y="1006456"/>
            <a:ext cx="233693" cy="233693"/>
          </a:xfrm>
          <a:prstGeom prst="rect">
            <a:avLst/>
          </a:prstGeom>
          <a:solidFill>
            <a:srgbClr val="F44F5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121920" tIns="60960" rIns="121920" bIns="60960" numCol="1" spcCol="0" rtlCol="0" fromWordArt="0" anchor="ctr" anchorCtr="0" forceAA="0" compatLnSpc="1">
            <a:prstTxWarp prst="textNoShape">
              <a:avLst/>
            </a:prstTxWarp>
            <a:noAutofit/>
          </a:bodyPr>
          <a:lstStyle/>
          <a:p>
            <a:pPr algn="ctr"/>
            <a:endParaRPr lang="zh-CN" altLang="en-US" sz="2400"/>
          </a:p>
        </p:txBody>
      </p:sp>
      <p:sp>
        <p:nvSpPr>
          <p:cNvPr id="11" name="矩形 10"/>
          <p:cNvSpPr/>
          <p:nvPr/>
        </p:nvSpPr>
        <p:spPr>
          <a:xfrm>
            <a:off x="-1242482" y="1357902"/>
            <a:ext cx="233693" cy="233693"/>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 name="矩形 11"/>
          <p:cNvSpPr/>
          <p:nvPr/>
        </p:nvSpPr>
        <p:spPr>
          <a:xfrm>
            <a:off x="-1242482" y="1709348"/>
            <a:ext cx="233693" cy="233693"/>
          </a:xfrm>
          <a:prstGeom prst="rect">
            <a:avLst/>
          </a:prstGeom>
          <a:solidFill>
            <a:srgbClr val="697E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41" name="组合 40"/>
          <p:cNvGrpSpPr/>
          <p:nvPr/>
        </p:nvGrpSpPr>
        <p:grpSpPr>
          <a:xfrm>
            <a:off x="11856640" y="548680"/>
            <a:ext cx="335360" cy="882400"/>
            <a:chOff x="8892480" y="411510"/>
            <a:chExt cx="251520" cy="661800"/>
          </a:xfrm>
        </p:grpSpPr>
        <p:sp>
          <p:nvSpPr>
            <p:cNvPr id="42" name="矩形 41"/>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3"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02</a:t>
              </a:r>
              <a:endParaRPr lang="zh-CN" altLang="en-US" sz="1067" dirty="0">
                <a:solidFill>
                  <a:schemeClr val="bg1"/>
                </a:solidFill>
                <a:latin typeface="Century Gothic" panose="020B0502020202020204" pitchFamily="34" charset="0"/>
              </a:endParaRPr>
            </a:p>
          </p:txBody>
        </p:sp>
        <p:grpSp>
          <p:nvGrpSpPr>
            <p:cNvPr id="44" name="组合 43"/>
            <p:cNvGrpSpPr/>
            <p:nvPr/>
          </p:nvGrpSpPr>
          <p:grpSpPr>
            <a:xfrm>
              <a:off x="8964240" y="818664"/>
              <a:ext cx="108000" cy="8629"/>
              <a:chOff x="8953171" y="847239"/>
              <a:chExt cx="130138" cy="8629"/>
            </a:xfrm>
          </p:grpSpPr>
          <p:cxnSp>
            <p:nvCxnSpPr>
              <p:cNvPr id="45" name="直接连接符 44"/>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grpSp>
        <p:nvGrpSpPr>
          <p:cNvPr id="2" name="组合 1"/>
          <p:cNvGrpSpPr/>
          <p:nvPr/>
        </p:nvGrpSpPr>
        <p:grpSpPr>
          <a:xfrm>
            <a:off x="670985" y="2556523"/>
            <a:ext cx="1885783" cy="680456"/>
            <a:chOff x="844181" y="1917392"/>
            <a:chExt cx="1414337" cy="510342"/>
          </a:xfrm>
        </p:grpSpPr>
        <p:sp>
          <p:nvSpPr>
            <p:cNvPr id="70" name="矩形 69"/>
            <p:cNvSpPr/>
            <p:nvPr/>
          </p:nvSpPr>
          <p:spPr>
            <a:xfrm>
              <a:off x="844181" y="1917392"/>
              <a:ext cx="1414337" cy="510342"/>
            </a:xfrm>
            <a:prstGeom prst="rect">
              <a:avLst/>
            </a:prstGeom>
            <a:solidFill>
              <a:srgbClr val="F44F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72" name="矩形 71"/>
            <p:cNvSpPr/>
            <p:nvPr/>
          </p:nvSpPr>
          <p:spPr>
            <a:xfrm>
              <a:off x="1020929" y="2003286"/>
              <a:ext cx="1061829" cy="346249"/>
            </a:xfrm>
            <a:prstGeom prst="rect">
              <a:avLst/>
            </a:prstGeom>
          </p:spPr>
          <p:txBody>
            <a:bodyPr wrap="none">
              <a:spAutoFit/>
            </a:bodyPr>
            <a:lstStyle/>
            <a:p>
              <a:r>
                <a:rPr lang="zh-CN" altLang="en-US" sz="2400" dirty="0" smtClean="0">
                  <a:solidFill>
                    <a:schemeClr val="bg1"/>
                  </a:solidFill>
                  <a:latin typeface="方正兰亭超细黑简体" panose="02000000000000000000" pitchFamily="2" charset="-122"/>
                  <a:ea typeface="方正兰亭超细黑简体" panose="02000000000000000000" pitchFamily="2" charset="-122"/>
                  <a:cs typeface="Arial" panose="020B0604020202020204" pitchFamily="34" charset="0"/>
                </a:rPr>
                <a:t>学习目标</a:t>
              </a:r>
              <a:endParaRPr lang="en-US" altLang="zh-CN" sz="2400" dirty="0">
                <a:solidFill>
                  <a:schemeClr val="bg1"/>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sp>
        <p:nvSpPr>
          <p:cNvPr id="73" name="矩形 72"/>
          <p:cNvSpPr/>
          <p:nvPr/>
        </p:nvSpPr>
        <p:spPr>
          <a:xfrm>
            <a:off x="549988" y="3477005"/>
            <a:ext cx="10964680" cy="2123658"/>
          </a:xfrm>
          <a:prstGeom prst="rect">
            <a:avLst/>
          </a:prstGeom>
        </p:spPr>
        <p:txBody>
          <a:bodyPr wrap="square">
            <a:spAutoFit/>
          </a:bodyPr>
          <a:lstStyle/>
          <a:p>
            <a:pPr marL="285750" lvl="0" indent="-285750">
              <a:buFont typeface="Wingdings" panose="05000000000000000000" pitchFamily="2" charset="2"/>
              <a:buChar char="ü"/>
            </a:pPr>
            <a:r>
              <a:rPr lang="zh-CN" altLang="zh-CN" sz="1600" dirty="0"/>
              <a:t>了解物理层的基本功能。</a:t>
            </a:r>
          </a:p>
          <a:p>
            <a:pPr marL="285750" lvl="0" indent="-285750">
              <a:buFont typeface="Wingdings" panose="05000000000000000000" pitchFamily="2" charset="2"/>
              <a:buChar char="ü"/>
            </a:pPr>
            <a:r>
              <a:rPr lang="zh-CN" altLang="zh-CN" sz="1600" dirty="0"/>
              <a:t>掌握物理层常见协议及接口的应用。</a:t>
            </a:r>
          </a:p>
          <a:p>
            <a:pPr marL="285750" lvl="0" indent="-285750">
              <a:buFont typeface="Wingdings" panose="05000000000000000000" pitchFamily="2" charset="2"/>
              <a:buChar char="ü"/>
            </a:pPr>
            <a:r>
              <a:rPr lang="zh-CN" altLang="zh-CN" sz="1600" dirty="0"/>
              <a:t>理解数据通信的基本概念。</a:t>
            </a:r>
          </a:p>
          <a:p>
            <a:pPr marL="285750" lvl="0" indent="-285750">
              <a:buFont typeface="Wingdings" panose="05000000000000000000" pitchFamily="2" charset="2"/>
              <a:buChar char="ü"/>
            </a:pPr>
            <a:r>
              <a:rPr lang="zh-CN" altLang="zh-CN" sz="1600" dirty="0"/>
              <a:t>理解数据编码的类型与基本方法。</a:t>
            </a:r>
          </a:p>
          <a:p>
            <a:pPr marL="285750" lvl="0" indent="-285750">
              <a:buFont typeface="Wingdings" panose="05000000000000000000" pitchFamily="2" charset="2"/>
              <a:buChar char="ü"/>
            </a:pPr>
            <a:r>
              <a:rPr lang="zh-CN" altLang="zh-CN" sz="1600" dirty="0"/>
              <a:t>掌握基带传输和频带的基本概念。</a:t>
            </a:r>
          </a:p>
          <a:p>
            <a:pPr marL="285750" lvl="0" indent="-285750">
              <a:buFont typeface="Wingdings" panose="05000000000000000000" pitchFamily="2" charset="2"/>
              <a:buChar char="ü"/>
            </a:pPr>
            <a:r>
              <a:rPr lang="zh-CN" altLang="zh-CN" sz="1600" dirty="0"/>
              <a:t>掌握多路复用技术的分类及特点</a:t>
            </a:r>
          </a:p>
          <a:p>
            <a:pPr marL="285750" lvl="0" indent="-285750">
              <a:buFont typeface="Wingdings" panose="05000000000000000000" pitchFamily="2" charset="2"/>
              <a:buChar char="ü"/>
            </a:pPr>
            <a:r>
              <a:rPr lang="zh-CN" altLang="zh-CN" sz="1600" dirty="0"/>
              <a:t>能够组建和配置对等式网络。</a:t>
            </a:r>
          </a:p>
          <a:p>
            <a:pPr marL="285750" lvl="0" indent="-285750">
              <a:buFont typeface="Wingdings" panose="05000000000000000000" pitchFamily="2" charset="2"/>
              <a:buChar char="ü"/>
            </a:pPr>
            <a:r>
              <a:rPr lang="zh-CN" altLang="zh-CN" sz="1600" dirty="0">
                <a:latin typeface="Century Gothic" panose="020B0502020202020204" pitchFamily="34" charset="0"/>
              </a:rPr>
              <a:t>能够使用</a:t>
            </a:r>
            <a:r>
              <a:rPr lang="en-US" altLang="zh-CN" sz="1600" dirty="0">
                <a:latin typeface="Century Gothic" panose="020B0502020202020204" pitchFamily="34" charset="0"/>
              </a:rPr>
              <a:t>ADSL</a:t>
            </a:r>
            <a:r>
              <a:rPr lang="zh-CN" altLang="zh-CN" sz="1600" dirty="0">
                <a:latin typeface="Century Gothic" panose="020B0502020202020204" pitchFamily="34" charset="0"/>
              </a:rPr>
              <a:t>技术接入</a:t>
            </a:r>
            <a:r>
              <a:rPr lang="en-US" altLang="zh-CN" sz="1600" dirty="0">
                <a:latin typeface="Century Gothic" panose="020B0502020202020204" pitchFamily="34" charset="0"/>
              </a:rPr>
              <a:t>Internet</a:t>
            </a:r>
            <a:r>
              <a:rPr lang="zh-CN" altLang="zh-CN" sz="1600" dirty="0">
                <a:latin typeface="Century Gothic" panose="020B0502020202020204" pitchFamily="34" charset="0"/>
              </a:rPr>
              <a:t>。</a:t>
            </a:r>
          </a:p>
        </p:txBody>
      </p:sp>
      <p:grpSp>
        <p:nvGrpSpPr>
          <p:cNvPr id="15" name="组合 14"/>
          <p:cNvGrpSpPr/>
          <p:nvPr/>
        </p:nvGrpSpPr>
        <p:grpSpPr>
          <a:xfrm>
            <a:off x="10609639" y="2096884"/>
            <a:ext cx="628021" cy="919277"/>
            <a:chOff x="6045200" y="1282700"/>
            <a:chExt cx="328613" cy="481013"/>
          </a:xfrm>
          <a:solidFill>
            <a:srgbClr val="697E92"/>
          </a:solidFill>
        </p:grpSpPr>
        <p:sp>
          <p:nvSpPr>
            <p:cNvPr id="8" name="Freeform 7"/>
            <p:cNvSpPr>
              <a:spLocks/>
            </p:cNvSpPr>
            <p:nvPr/>
          </p:nvSpPr>
          <p:spPr bwMode="auto">
            <a:xfrm>
              <a:off x="6045200" y="1282700"/>
              <a:ext cx="328613" cy="165100"/>
            </a:xfrm>
            <a:custGeom>
              <a:avLst/>
              <a:gdLst>
                <a:gd name="T0" fmla="*/ 88 w 88"/>
                <a:gd name="T1" fmla="*/ 44 h 44"/>
                <a:gd name="T2" fmla="*/ 80 w 88"/>
                <a:gd name="T3" fmla="*/ 44 h 44"/>
                <a:gd name="T4" fmla="*/ 44 w 88"/>
                <a:gd name="T5" fmla="*/ 8 h 44"/>
                <a:gd name="T6" fmla="*/ 8 w 88"/>
                <a:gd name="T7" fmla="*/ 44 h 44"/>
                <a:gd name="T8" fmla="*/ 0 w 88"/>
                <a:gd name="T9" fmla="*/ 44 h 44"/>
                <a:gd name="T10" fmla="*/ 44 w 88"/>
                <a:gd name="T11" fmla="*/ 0 h 44"/>
                <a:gd name="T12" fmla="*/ 88 w 88"/>
                <a:gd name="T13" fmla="*/ 44 h 44"/>
              </a:gdLst>
              <a:ahLst/>
              <a:cxnLst>
                <a:cxn ang="0">
                  <a:pos x="T0" y="T1"/>
                </a:cxn>
                <a:cxn ang="0">
                  <a:pos x="T2" y="T3"/>
                </a:cxn>
                <a:cxn ang="0">
                  <a:pos x="T4" y="T5"/>
                </a:cxn>
                <a:cxn ang="0">
                  <a:pos x="T6" y="T7"/>
                </a:cxn>
                <a:cxn ang="0">
                  <a:pos x="T8" y="T9"/>
                </a:cxn>
                <a:cxn ang="0">
                  <a:pos x="T10" y="T11"/>
                </a:cxn>
                <a:cxn ang="0">
                  <a:pos x="T12" y="T13"/>
                </a:cxn>
              </a:cxnLst>
              <a:rect l="0" t="0" r="r" b="b"/>
              <a:pathLst>
                <a:path w="88" h="44">
                  <a:moveTo>
                    <a:pt x="88" y="44"/>
                  </a:moveTo>
                  <a:cubicBezTo>
                    <a:pt x="80" y="44"/>
                    <a:pt x="80" y="44"/>
                    <a:pt x="80" y="44"/>
                  </a:cubicBezTo>
                  <a:cubicBezTo>
                    <a:pt x="80" y="24"/>
                    <a:pt x="64" y="8"/>
                    <a:pt x="44" y="8"/>
                  </a:cubicBezTo>
                  <a:cubicBezTo>
                    <a:pt x="24" y="8"/>
                    <a:pt x="8" y="24"/>
                    <a:pt x="8" y="44"/>
                  </a:cubicBezTo>
                  <a:cubicBezTo>
                    <a:pt x="0" y="44"/>
                    <a:pt x="0" y="44"/>
                    <a:pt x="0" y="44"/>
                  </a:cubicBezTo>
                  <a:cubicBezTo>
                    <a:pt x="0" y="20"/>
                    <a:pt x="20" y="0"/>
                    <a:pt x="44" y="0"/>
                  </a:cubicBezTo>
                  <a:cubicBezTo>
                    <a:pt x="68" y="0"/>
                    <a:pt x="88" y="20"/>
                    <a:pt x="88" y="4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9" name="Freeform 8"/>
            <p:cNvSpPr>
              <a:spLocks/>
            </p:cNvSpPr>
            <p:nvPr/>
          </p:nvSpPr>
          <p:spPr bwMode="auto">
            <a:xfrm>
              <a:off x="6045200" y="1477963"/>
              <a:ext cx="328613" cy="285750"/>
            </a:xfrm>
            <a:custGeom>
              <a:avLst/>
              <a:gdLst>
                <a:gd name="T0" fmla="*/ 44 w 88"/>
                <a:gd name="T1" fmla="*/ 76 h 76"/>
                <a:gd name="T2" fmla="*/ 0 w 88"/>
                <a:gd name="T3" fmla="*/ 32 h 76"/>
                <a:gd name="T4" fmla="*/ 0 w 88"/>
                <a:gd name="T5" fmla="*/ 0 h 76"/>
                <a:gd name="T6" fmla="*/ 8 w 88"/>
                <a:gd name="T7" fmla="*/ 0 h 76"/>
                <a:gd name="T8" fmla="*/ 8 w 88"/>
                <a:gd name="T9" fmla="*/ 32 h 76"/>
                <a:gd name="T10" fmla="*/ 44 w 88"/>
                <a:gd name="T11" fmla="*/ 68 h 76"/>
                <a:gd name="T12" fmla="*/ 80 w 88"/>
                <a:gd name="T13" fmla="*/ 32 h 76"/>
                <a:gd name="T14" fmla="*/ 80 w 88"/>
                <a:gd name="T15" fmla="*/ 0 h 76"/>
                <a:gd name="T16" fmla="*/ 88 w 88"/>
                <a:gd name="T17" fmla="*/ 0 h 76"/>
                <a:gd name="T18" fmla="*/ 88 w 88"/>
                <a:gd name="T19" fmla="*/ 32 h 76"/>
                <a:gd name="T20" fmla="*/ 44 w 88"/>
                <a:gd name="T21" fmla="*/ 7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8" h="76">
                  <a:moveTo>
                    <a:pt x="44" y="76"/>
                  </a:moveTo>
                  <a:cubicBezTo>
                    <a:pt x="20" y="76"/>
                    <a:pt x="0" y="56"/>
                    <a:pt x="0" y="32"/>
                  </a:cubicBezTo>
                  <a:cubicBezTo>
                    <a:pt x="0" y="0"/>
                    <a:pt x="0" y="0"/>
                    <a:pt x="0" y="0"/>
                  </a:cubicBezTo>
                  <a:cubicBezTo>
                    <a:pt x="8" y="0"/>
                    <a:pt x="8" y="0"/>
                    <a:pt x="8" y="0"/>
                  </a:cubicBezTo>
                  <a:cubicBezTo>
                    <a:pt x="8" y="32"/>
                    <a:pt x="8" y="32"/>
                    <a:pt x="8" y="32"/>
                  </a:cubicBezTo>
                  <a:cubicBezTo>
                    <a:pt x="8" y="52"/>
                    <a:pt x="24" y="68"/>
                    <a:pt x="44" y="68"/>
                  </a:cubicBezTo>
                  <a:cubicBezTo>
                    <a:pt x="64" y="68"/>
                    <a:pt x="80" y="52"/>
                    <a:pt x="80" y="32"/>
                  </a:cubicBezTo>
                  <a:cubicBezTo>
                    <a:pt x="80" y="0"/>
                    <a:pt x="80" y="0"/>
                    <a:pt x="80" y="0"/>
                  </a:cubicBezTo>
                  <a:cubicBezTo>
                    <a:pt x="88" y="0"/>
                    <a:pt x="88" y="0"/>
                    <a:pt x="88" y="0"/>
                  </a:cubicBezTo>
                  <a:cubicBezTo>
                    <a:pt x="88" y="32"/>
                    <a:pt x="88" y="32"/>
                    <a:pt x="88" y="32"/>
                  </a:cubicBezTo>
                  <a:cubicBezTo>
                    <a:pt x="88" y="56"/>
                    <a:pt x="68" y="76"/>
                    <a:pt x="44" y="7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3" name="Rectangle 9"/>
            <p:cNvSpPr>
              <a:spLocks noChangeArrowheads="1"/>
            </p:cNvSpPr>
            <p:nvPr/>
          </p:nvSpPr>
          <p:spPr bwMode="auto">
            <a:xfrm>
              <a:off x="6194425" y="1373188"/>
              <a:ext cx="30163" cy="1190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spTree>
    <p:extLst>
      <p:ext uri="{BB962C8B-B14F-4D97-AF65-F5344CB8AC3E}">
        <p14:creationId xmlns:p14="http://schemas.microsoft.com/office/powerpoint/2010/main" val="13488388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42" presetClass="entr" presetSubtype="0" fill="hold" nodeType="withEffect">
                                  <p:stCondLst>
                                    <p:cond delay="50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anim calcmode="lin" valueType="num">
                                      <p:cBhvr>
                                        <p:cTn id="12" dur="500" fill="hold"/>
                                        <p:tgtEl>
                                          <p:spTgt spid="2"/>
                                        </p:tgtEl>
                                        <p:attrNameLst>
                                          <p:attrName>ppt_x</p:attrName>
                                        </p:attrNameLst>
                                      </p:cBhvr>
                                      <p:tavLst>
                                        <p:tav tm="0">
                                          <p:val>
                                            <p:strVal val="#ppt_x"/>
                                          </p:val>
                                        </p:tav>
                                        <p:tav tm="100000">
                                          <p:val>
                                            <p:strVal val="#ppt_x"/>
                                          </p:val>
                                        </p:tav>
                                      </p:tavLst>
                                    </p:anim>
                                    <p:anim calcmode="lin" valueType="num">
                                      <p:cBhvr>
                                        <p:cTn id="13" dur="500" fill="hold"/>
                                        <p:tgtEl>
                                          <p:spTgt spid="2"/>
                                        </p:tgtEl>
                                        <p:attrNameLst>
                                          <p:attrName>ppt_y</p:attrName>
                                        </p:attrNameLst>
                                      </p:cBhvr>
                                      <p:tavLst>
                                        <p:tav tm="0">
                                          <p:val>
                                            <p:strVal val="#ppt_y+.1"/>
                                          </p:val>
                                        </p:tav>
                                        <p:tav tm="100000">
                                          <p:val>
                                            <p:strVal val="#ppt_y"/>
                                          </p:val>
                                        </p:tav>
                                      </p:tavLst>
                                    </p:anim>
                                  </p:childTnLst>
                                </p:cTn>
                              </p:par>
                              <p:par>
                                <p:cTn id="14" presetID="12" presetClass="entr" presetSubtype="1" fill="hold" grpId="0" nodeType="withEffect">
                                  <p:stCondLst>
                                    <p:cond delay="1000"/>
                                  </p:stCondLst>
                                  <p:childTnLst>
                                    <p:set>
                                      <p:cBhvr>
                                        <p:cTn id="15" dur="1" fill="hold">
                                          <p:stCondLst>
                                            <p:cond delay="0"/>
                                          </p:stCondLst>
                                        </p:cTn>
                                        <p:tgtEl>
                                          <p:spTgt spid="73"/>
                                        </p:tgtEl>
                                        <p:attrNameLst>
                                          <p:attrName>style.visibility</p:attrName>
                                        </p:attrNameLst>
                                      </p:cBhvr>
                                      <p:to>
                                        <p:strVal val="visible"/>
                                      </p:to>
                                    </p:set>
                                    <p:anim calcmode="lin" valueType="num">
                                      <p:cBhvr additive="base">
                                        <p:cTn id="16" dur="500"/>
                                        <p:tgtEl>
                                          <p:spTgt spid="73"/>
                                        </p:tgtEl>
                                        <p:attrNameLst>
                                          <p:attrName>ppt_y</p:attrName>
                                        </p:attrNameLst>
                                      </p:cBhvr>
                                      <p:tavLst>
                                        <p:tav tm="0">
                                          <p:val>
                                            <p:strVal val="#ppt_y-#ppt_h*1.125000"/>
                                          </p:val>
                                        </p:tav>
                                        <p:tav tm="100000">
                                          <p:val>
                                            <p:strVal val="#ppt_y"/>
                                          </p:val>
                                        </p:tav>
                                      </p:tavLst>
                                    </p:anim>
                                    <p:animEffect transition="in" filter="wipe(down)">
                                      <p:cBhvr>
                                        <p:cTn id="17" dur="500"/>
                                        <p:tgtEl>
                                          <p:spTgt spid="73"/>
                                        </p:tgtEl>
                                      </p:cBhvr>
                                    </p:animEffect>
                                  </p:childTnLst>
                                </p:cTn>
                              </p:par>
                              <p:par>
                                <p:cTn id="18" presetID="42" presetClass="entr" presetSubtype="0" fill="hold" nodeType="withEffect">
                                  <p:stCondLst>
                                    <p:cond delay="2000"/>
                                  </p:stCondLst>
                                  <p:childTnLst>
                                    <p:set>
                                      <p:cBhvr>
                                        <p:cTn id="19" dur="1" fill="hold">
                                          <p:stCondLst>
                                            <p:cond delay="0"/>
                                          </p:stCondLst>
                                        </p:cTn>
                                        <p:tgtEl>
                                          <p:spTgt spid="15"/>
                                        </p:tgtEl>
                                        <p:attrNameLst>
                                          <p:attrName>style.visibility</p:attrName>
                                        </p:attrNameLst>
                                      </p:cBhvr>
                                      <p:to>
                                        <p:strVal val="visible"/>
                                      </p:to>
                                    </p:set>
                                    <p:animEffect transition="in" filter="fade">
                                      <p:cBhvr>
                                        <p:cTn id="20" dur="500"/>
                                        <p:tgtEl>
                                          <p:spTgt spid="15"/>
                                        </p:tgtEl>
                                      </p:cBhvr>
                                    </p:animEffect>
                                    <p:anim calcmode="lin" valueType="num">
                                      <p:cBhvr>
                                        <p:cTn id="21" dur="500" fill="hold"/>
                                        <p:tgtEl>
                                          <p:spTgt spid="15"/>
                                        </p:tgtEl>
                                        <p:attrNameLst>
                                          <p:attrName>ppt_x</p:attrName>
                                        </p:attrNameLst>
                                      </p:cBhvr>
                                      <p:tavLst>
                                        <p:tav tm="0">
                                          <p:val>
                                            <p:strVal val="#ppt_x"/>
                                          </p:val>
                                        </p:tav>
                                        <p:tav tm="100000">
                                          <p:val>
                                            <p:strVal val="#ppt_x"/>
                                          </p:val>
                                        </p:tav>
                                      </p:tavLst>
                                    </p:anim>
                                    <p:anim calcmode="lin" valueType="num">
                                      <p:cBhvr>
                                        <p:cTn id="22" dur="5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49987" y="698681"/>
            <a:ext cx="3262432" cy="707886"/>
          </a:xfrm>
          <a:prstGeom prst="rect">
            <a:avLst/>
          </a:prstGeom>
        </p:spPr>
        <p:txBody>
          <a:bodyPr wrap="none">
            <a:spAutoFit/>
          </a:bodyPr>
          <a:lstStyle/>
          <a:p>
            <a:r>
              <a:rPr lang="zh-CN" altLang="en-US" sz="4000" dirty="0" smtClean="0">
                <a:solidFill>
                  <a:srgbClr val="F44F56"/>
                </a:solidFill>
                <a:latin typeface="方正兰亭超细黑简体" panose="02000000000000000000" pitchFamily="2" charset="-122"/>
                <a:ea typeface="方正兰亭超细黑简体" panose="02000000000000000000" pitchFamily="2" charset="-122"/>
                <a:cs typeface="Arial" panose="020B0604020202020204" pitchFamily="34" charset="0"/>
              </a:rPr>
              <a:t>多路复用技术</a:t>
            </a:r>
            <a:endParaRPr lang="en-US" altLang="zh-CN" sz="4000" dirty="0">
              <a:solidFill>
                <a:srgbClr val="F44F56"/>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nvGrpSpPr>
          <p:cNvPr id="29" name="组合 28"/>
          <p:cNvGrpSpPr/>
          <p:nvPr/>
        </p:nvGrpSpPr>
        <p:grpSpPr>
          <a:xfrm>
            <a:off x="11856640" y="548680"/>
            <a:ext cx="335360" cy="882400"/>
            <a:chOff x="8892480" y="411510"/>
            <a:chExt cx="251520" cy="661800"/>
          </a:xfrm>
        </p:grpSpPr>
        <p:sp>
          <p:nvSpPr>
            <p:cNvPr id="16" name="矩形 15"/>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0"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20</a:t>
              </a:r>
              <a:endParaRPr lang="zh-CN" altLang="en-US" sz="1067" dirty="0">
                <a:solidFill>
                  <a:schemeClr val="bg1"/>
                </a:solidFill>
                <a:latin typeface="Century Gothic" panose="020B0502020202020204" pitchFamily="34" charset="0"/>
              </a:endParaRPr>
            </a:p>
          </p:txBody>
        </p:sp>
        <p:grpSp>
          <p:nvGrpSpPr>
            <p:cNvPr id="27" name="组合 26"/>
            <p:cNvGrpSpPr/>
            <p:nvPr/>
          </p:nvGrpSpPr>
          <p:grpSpPr>
            <a:xfrm>
              <a:off x="8964240" y="818664"/>
              <a:ext cx="108000" cy="8629"/>
              <a:chOff x="8953171" y="847239"/>
              <a:chExt cx="130138" cy="8629"/>
            </a:xfrm>
          </p:grpSpPr>
          <p:cxnSp>
            <p:nvCxnSpPr>
              <p:cNvPr id="22" name="直接连接符 21"/>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
        <p:nvSpPr>
          <p:cNvPr id="33" name="矩形 32"/>
          <p:cNvSpPr/>
          <p:nvPr/>
        </p:nvSpPr>
        <p:spPr>
          <a:xfrm>
            <a:off x="549988" y="1809351"/>
            <a:ext cx="10964680" cy="1495922"/>
          </a:xfrm>
          <a:prstGeom prst="rect">
            <a:avLst/>
          </a:prstGeom>
        </p:spPr>
        <p:txBody>
          <a:bodyPr wrap="square">
            <a:spAutoFit/>
          </a:bodyPr>
          <a:lstStyle/>
          <a:p>
            <a:pPr algn="just">
              <a:lnSpc>
                <a:spcPct val="114000"/>
              </a:lnSpc>
            </a:pP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多路复用技术是把多个低速信道组合成一个高速信道的技术，这种技术要用到两个设备：多路复用器（</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Multiplexer</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）在发送端根据某种约定的规则把多个低带宽的信号复合成一个高带宽的信号；多路分配器（</a:t>
            </a:r>
            <a:r>
              <a:rPr lang="en-US" altLang="zh-CN" sz="1600" dirty="0" err="1">
                <a:solidFill>
                  <a:schemeClr val="tx1">
                    <a:lumMod val="65000"/>
                    <a:lumOff val="35000"/>
                  </a:schemeClr>
                </a:solidFill>
                <a:latin typeface="Century Gothic" panose="020B0502020202020204" pitchFamily="34" charset="0"/>
                <a:cs typeface="Arial" panose="020B0604020202020204" pitchFamily="34" charset="0"/>
              </a:rPr>
              <a:t>Demultiplexer</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）在接收端根据同一规则把高带宽的信号分解成多个低带宽信号。多路复用器和多路分配器统称多路器，简写为</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MUX</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a:t>
            </a:r>
            <a:endPar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endParaRPr>
          </a:p>
          <a:p>
            <a:pPr algn="just">
              <a:lnSpc>
                <a:spcPct val="114000"/>
              </a:lnSpc>
            </a:pP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目前常用的多路复用技术有：</a:t>
            </a:r>
            <a:r>
              <a:rPr lang="zh-CN" altLang="en-US" sz="1600" b="1" dirty="0">
                <a:solidFill>
                  <a:schemeClr val="tx1">
                    <a:lumMod val="65000"/>
                    <a:lumOff val="35000"/>
                  </a:schemeClr>
                </a:solidFill>
                <a:latin typeface="Century Gothic" panose="020B0502020202020204" pitchFamily="34" charset="0"/>
                <a:cs typeface="Arial" panose="020B0604020202020204" pitchFamily="34" charset="0"/>
              </a:rPr>
              <a:t>频分多路复用（</a:t>
            </a:r>
            <a:r>
              <a:rPr lang="en-US" altLang="zh-CN" sz="1600" b="1" dirty="0">
                <a:solidFill>
                  <a:schemeClr val="tx1">
                    <a:lumMod val="65000"/>
                    <a:lumOff val="35000"/>
                  </a:schemeClr>
                </a:solidFill>
                <a:latin typeface="Century Gothic" panose="020B0502020202020204" pitchFamily="34" charset="0"/>
                <a:cs typeface="Arial" panose="020B0604020202020204" pitchFamily="34" charset="0"/>
              </a:rPr>
              <a:t>Frequency Division Multiplexing</a:t>
            </a:r>
            <a:r>
              <a:rPr lang="zh-CN" altLang="en-US" sz="1600" b="1" dirty="0">
                <a:solidFill>
                  <a:schemeClr val="tx1">
                    <a:lumMod val="65000"/>
                    <a:lumOff val="35000"/>
                  </a:schemeClr>
                </a:solidFill>
                <a:latin typeface="Century Gothic" panose="020B0502020202020204" pitchFamily="34" charset="0"/>
                <a:cs typeface="Arial" panose="020B0604020202020204" pitchFamily="34" charset="0"/>
              </a:rPr>
              <a:t>，</a:t>
            </a:r>
            <a:r>
              <a:rPr lang="en-US" altLang="zh-CN" sz="1600" b="1" dirty="0">
                <a:solidFill>
                  <a:schemeClr val="tx1">
                    <a:lumMod val="65000"/>
                    <a:lumOff val="35000"/>
                  </a:schemeClr>
                </a:solidFill>
                <a:latin typeface="Century Gothic" panose="020B0502020202020204" pitchFamily="34" charset="0"/>
                <a:cs typeface="Arial" panose="020B0604020202020204" pitchFamily="34" charset="0"/>
              </a:rPr>
              <a:t>FDM</a:t>
            </a:r>
            <a:r>
              <a:rPr lang="zh-CN" altLang="en-US" sz="1600" b="1" dirty="0">
                <a:solidFill>
                  <a:schemeClr val="tx1">
                    <a:lumMod val="65000"/>
                    <a:lumOff val="35000"/>
                  </a:schemeClr>
                </a:solidFill>
                <a:latin typeface="Century Gothic" panose="020B0502020202020204" pitchFamily="34" charset="0"/>
                <a:cs typeface="Arial" panose="020B0604020202020204" pitchFamily="34" charset="0"/>
              </a:rPr>
              <a:t>）</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a:t>
            </a:r>
            <a:r>
              <a:rPr lang="zh-CN" altLang="en-US" sz="1600" b="1" dirty="0">
                <a:solidFill>
                  <a:schemeClr val="tx1">
                    <a:lumMod val="65000"/>
                    <a:lumOff val="35000"/>
                  </a:schemeClr>
                </a:solidFill>
                <a:latin typeface="Century Gothic" panose="020B0502020202020204" pitchFamily="34" charset="0"/>
                <a:cs typeface="Arial" panose="020B0604020202020204" pitchFamily="34" charset="0"/>
              </a:rPr>
              <a:t>时分多路复用（</a:t>
            </a:r>
            <a:r>
              <a:rPr lang="en-US" altLang="zh-CN" sz="1600" b="1" dirty="0">
                <a:solidFill>
                  <a:schemeClr val="tx1">
                    <a:lumMod val="65000"/>
                    <a:lumOff val="35000"/>
                  </a:schemeClr>
                </a:solidFill>
                <a:latin typeface="Century Gothic" panose="020B0502020202020204" pitchFamily="34" charset="0"/>
                <a:cs typeface="Arial" panose="020B0604020202020204" pitchFamily="34" charset="0"/>
              </a:rPr>
              <a:t>Time Division Multiplexing</a:t>
            </a:r>
            <a:r>
              <a:rPr lang="zh-CN" altLang="en-US" sz="1600" b="1" dirty="0">
                <a:solidFill>
                  <a:schemeClr val="tx1">
                    <a:lumMod val="65000"/>
                    <a:lumOff val="35000"/>
                  </a:schemeClr>
                </a:solidFill>
                <a:latin typeface="Century Gothic" panose="020B0502020202020204" pitchFamily="34" charset="0"/>
                <a:cs typeface="Arial" panose="020B0604020202020204" pitchFamily="34" charset="0"/>
              </a:rPr>
              <a:t>，</a:t>
            </a:r>
            <a:r>
              <a:rPr lang="en-US" altLang="zh-CN" sz="1600" b="1" dirty="0">
                <a:solidFill>
                  <a:schemeClr val="tx1">
                    <a:lumMod val="65000"/>
                    <a:lumOff val="35000"/>
                  </a:schemeClr>
                </a:solidFill>
                <a:latin typeface="Century Gothic" panose="020B0502020202020204" pitchFamily="34" charset="0"/>
                <a:cs typeface="Arial" panose="020B0604020202020204" pitchFamily="34" charset="0"/>
              </a:rPr>
              <a:t>TDM</a:t>
            </a:r>
            <a:r>
              <a:rPr lang="zh-CN" altLang="en-US" sz="1600" b="1" dirty="0">
                <a:solidFill>
                  <a:schemeClr val="tx1">
                    <a:lumMod val="65000"/>
                    <a:lumOff val="35000"/>
                  </a:schemeClr>
                </a:solidFill>
                <a:latin typeface="Century Gothic" panose="020B0502020202020204" pitchFamily="34" charset="0"/>
                <a:cs typeface="Arial" panose="020B0604020202020204" pitchFamily="34" charset="0"/>
              </a:rPr>
              <a:t>）</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a:t>
            </a:r>
            <a:r>
              <a:rPr lang="zh-CN" altLang="en-US" sz="1600" b="1" dirty="0">
                <a:solidFill>
                  <a:schemeClr val="tx1">
                    <a:lumMod val="65000"/>
                    <a:lumOff val="35000"/>
                  </a:schemeClr>
                </a:solidFill>
                <a:latin typeface="Century Gothic" panose="020B0502020202020204" pitchFamily="34" charset="0"/>
                <a:cs typeface="Arial" panose="020B0604020202020204" pitchFamily="34" charset="0"/>
              </a:rPr>
              <a:t>波分多路复用（</a:t>
            </a:r>
            <a:r>
              <a:rPr lang="en-US" altLang="zh-CN" sz="1600" b="1" dirty="0">
                <a:solidFill>
                  <a:schemeClr val="tx1">
                    <a:lumMod val="65000"/>
                    <a:lumOff val="35000"/>
                  </a:schemeClr>
                </a:solidFill>
                <a:latin typeface="Century Gothic" panose="020B0502020202020204" pitchFamily="34" charset="0"/>
                <a:cs typeface="Arial" panose="020B0604020202020204" pitchFamily="34" charset="0"/>
              </a:rPr>
              <a:t>Wave Division Multiplexing</a:t>
            </a:r>
            <a:r>
              <a:rPr lang="zh-CN" altLang="en-US" sz="1600" b="1" dirty="0">
                <a:solidFill>
                  <a:schemeClr val="tx1">
                    <a:lumMod val="65000"/>
                    <a:lumOff val="35000"/>
                  </a:schemeClr>
                </a:solidFill>
                <a:latin typeface="Century Gothic" panose="020B0502020202020204" pitchFamily="34" charset="0"/>
                <a:cs typeface="Arial" panose="020B0604020202020204" pitchFamily="34" charset="0"/>
              </a:rPr>
              <a:t>，</a:t>
            </a:r>
            <a:r>
              <a:rPr lang="en-US" altLang="zh-CN" sz="1600" b="1" dirty="0">
                <a:solidFill>
                  <a:schemeClr val="tx1">
                    <a:lumMod val="65000"/>
                    <a:lumOff val="35000"/>
                  </a:schemeClr>
                </a:solidFill>
                <a:latin typeface="Century Gothic" panose="020B0502020202020204" pitchFamily="34" charset="0"/>
                <a:cs typeface="Arial" panose="020B0604020202020204" pitchFamily="34" charset="0"/>
              </a:rPr>
              <a:t>WDM</a:t>
            </a:r>
            <a:r>
              <a:rPr lang="zh-CN" altLang="en-US" sz="1600" b="1" dirty="0">
                <a:solidFill>
                  <a:schemeClr val="tx1">
                    <a:lumMod val="65000"/>
                    <a:lumOff val="35000"/>
                  </a:schemeClr>
                </a:solidFill>
                <a:latin typeface="Century Gothic" panose="020B0502020202020204" pitchFamily="34" charset="0"/>
                <a:cs typeface="Arial" panose="020B0604020202020204" pitchFamily="34" charset="0"/>
              </a:rPr>
              <a:t>）</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等技术。</a:t>
            </a:r>
            <a:endParaRPr lang="en-US" altLang="zh-CN" sz="1600" dirty="0">
              <a:solidFill>
                <a:schemeClr val="tx1">
                  <a:lumMod val="65000"/>
                  <a:lumOff val="35000"/>
                </a:schemeClr>
              </a:solidFill>
              <a:latin typeface="Century Gothic" panose="020B0502020202020204" pitchFamily="34" charset="0"/>
              <a:cs typeface="Arial" panose="020B0604020202020204" pitchFamily="34" charset="0"/>
            </a:endParaRPr>
          </a:p>
        </p:txBody>
      </p:sp>
      <p:sp>
        <p:nvSpPr>
          <p:cNvPr id="2" name="Rectangle 2"/>
          <p:cNvSpPr>
            <a:spLocks noChangeArrowheads="1"/>
          </p:cNvSpPr>
          <p:nvPr/>
        </p:nvSpPr>
        <p:spPr bwMode="auto">
          <a:xfrm>
            <a:off x="3997234" y="3708057"/>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5" name="对象 4"/>
          <p:cNvGraphicFramePr>
            <a:graphicFrameLocks noChangeAspect="1"/>
          </p:cNvGraphicFramePr>
          <p:nvPr>
            <p:extLst>
              <p:ext uri="{D42A27DB-BD31-4B8C-83A1-F6EECF244321}">
                <p14:modId xmlns:p14="http://schemas.microsoft.com/office/powerpoint/2010/main" val="2629247601"/>
              </p:ext>
            </p:extLst>
          </p:nvPr>
        </p:nvGraphicFramePr>
        <p:xfrm>
          <a:off x="3354430" y="3444287"/>
          <a:ext cx="5355796" cy="2921343"/>
        </p:xfrm>
        <a:graphic>
          <a:graphicData uri="http://schemas.openxmlformats.org/presentationml/2006/ole">
            <mc:AlternateContent xmlns:mc="http://schemas.openxmlformats.org/markup-compatibility/2006">
              <mc:Choice xmlns:v="urn:schemas-microsoft-com:vml" Requires="v">
                <p:oleObj spid="_x0000_s2149" name="Picture" r:id="rId3" imgW="4848860" imgH="2649220" progId="Word.Picture.8">
                  <p:embed/>
                </p:oleObj>
              </mc:Choice>
              <mc:Fallback>
                <p:oleObj name="Picture" r:id="rId3" imgW="4848860" imgH="2649220" progId="Word.Picture.8">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54430" y="3444287"/>
                        <a:ext cx="5355796" cy="2921343"/>
                      </a:xfrm>
                      <a:prstGeom prst="rect">
                        <a:avLst/>
                      </a:prstGeom>
                      <a:solidFill>
                        <a:schemeClr val="bg1"/>
                      </a:solidFill>
                    </p:spPr>
                  </p:pic>
                </p:oleObj>
              </mc:Fallback>
            </mc:AlternateContent>
          </a:graphicData>
        </a:graphic>
      </p:graphicFrame>
    </p:spTree>
    <p:extLst>
      <p:ext uri="{BB962C8B-B14F-4D97-AF65-F5344CB8AC3E}">
        <p14:creationId xmlns:p14="http://schemas.microsoft.com/office/powerpoint/2010/main" val="15819512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par>
                                <p:cTn id="10" presetID="2" presetClass="entr" presetSubtype="8" fill="hold" grpId="0" nodeType="withEffect">
                                  <p:stCondLst>
                                    <p:cond delay="500"/>
                                  </p:stCondLst>
                                  <p:childTnLst>
                                    <p:set>
                                      <p:cBhvr>
                                        <p:cTn id="11" dur="1" fill="hold">
                                          <p:stCondLst>
                                            <p:cond delay="0"/>
                                          </p:stCondLst>
                                        </p:cTn>
                                        <p:tgtEl>
                                          <p:spTgt spid="33"/>
                                        </p:tgtEl>
                                        <p:attrNameLst>
                                          <p:attrName>style.visibility</p:attrName>
                                        </p:attrNameLst>
                                      </p:cBhvr>
                                      <p:to>
                                        <p:strVal val="visible"/>
                                      </p:to>
                                    </p:set>
                                    <p:anim calcmode="lin" valueType="num">
                                      <p:cBhvr additive="base">
                                        <p:cTn id="12" dur="500" fill="hold"/>
                                        <p:tgtEl>
                                          <p:spTgt spid="33"/>
                                        </p:tgtEl>
                                        <p:attrNameLst>
                                          <p:attrName>ppt_x</p:attrName>
                                        </p:attrNameLst>
                                      </p:cBhvr>
                                      <p:tavLst>
                                        <p:tav tm="0">
                                          <p:val>
                                            <p:strVal val="0-#ppt_w/2"/>
                                          </p:val>
                                        </p:tav>
                                        <p:tav tm="100000">
                                          <p:val>
                                            <p:strVal val="#ppt_x"/>
                                          </p:val>
                                        </p:tav>
                                      </p:tavLst>
                                    </p:anim>
                                    <p:anim calcmode="lin" valueType="num">
                                      <p:cBhvr additive="base">
                                        <p:cTn id="13" dur="500" fill="hold"/>
                                        <p:tgtEl>
                                          <p:spTgt spid="33"/>
                                        </p:tgtEl>
                                        <p:attrNameLst>
                                          <p:attrName>ppt_y</p:attrName>
                                        </p:attrNameLst>
                                      </p:cBhvr>
                                      <p:tavLst>
                                        <p:tav tm="0">
                                          <p:val>
                                            <p:strVal val="#ppt_y"/>
                                          </p:val>
                                        </p:tav>
                                        <p:tav tm="100000">
                                          <p:val>
                                            <p:strVal val="#ppt_y"/>
                                          </p:val>
                                        </p:tav>
                                      </p:tavLst>
                                    </p:anim>
                                  </p:childTnLst>
                                </p:cTn>
                              </p:par>
                              <p:par>
                                <p:cTn id="14" presetID="42" presetClass="entr" presetSubtype="0" fill="hold" nodeType="withEffect">
                                  <p:stCondLst>
                                    <p:cond delay="100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500"/>
                                        <p:tgtEl>
                                          <p:spTgt spid="5"/>
                                        </p:tgtEl>
                                      </p:cBhvr>
                                    </p:animEffect>
                                    <p:anim calcmode="lin" valueType="num">
                                      <p:cBhvr>
                                        <p:cTn id="17" dur="500" fill="hold"/>
                                        <p:tgtEl>
                                          <p:spTgt spid="5"/>
                                        </p:tgtEl>
                                        <p:attrNameLst>
                                          <p:attrName>ppt_x</p:attrName>
                                        </p:attrNameLst>
                                      </p:cBhvr>
                                      <p:tavLst>
                                        <p:tav tm="0">
                                          <p:val>
                                            <p:strVal val="#ppt_x"/>
                                          </p:val>
                                        </p:tav>
                                        <p:tav tm="100000">
                                          <p:val>
                                            <p:strVal val="#ppt_x"/>
                                          </p:val>
                                        </p:tav>
                                      </p:tavLst>
                                    </p:anim>
                                    <p:anim calcmode="lin" valueType="num">
                                      <p:cBhvr>
                                        <p:cTn id="18" dur="5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49987" y="698681"/>
            <a:ext cx="3262432" cy="707886"/>
          </a:xfrm>
          <a:prstGeom prst="rect">
            <a:avLst/>
          </a:prstGeom>
        </p:spPr>
        <p:txBody>
          <a:bodyPr wrap="none">
            <a:spAutoFit/>
          </a:bodyPr>
          <a:lstStyle/>
          <a:p>
            <a:r>
              <a:rPr lang="zh-CN" altLang="en-US" sz="4000" dirty="0" smtClean="0">
                <a:solidFill>
                  <a:srgbClr val="F44F56"/>
                </a:solidFill>
                <a:latin typeface="方正兰亭超细黑简体" panose="02000000000000000000" pitchFamily="2" charset="-122"/>
                <a:ea typeface="方正兰亭超细黑简体" panose="02000000000000000000" pitchFamily="2" charset="-122"/>
                <a:cs typeface="Arial" panose="020B0604020202020204" pitchFamily="34" charset="0"/>
              </a:rPr>
              <a:t>多路复用技术</a:t>
            </a:r>
            <a:endParaRPr lang="en-US" altLang="zh-CN" sz="4000" dirty="0">
              <a:solidFill>
                <a:srgbClr val="F44F56"/>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4" name="矩形 3"/>
          <p:cNvSpPr/>
          <p:nvPr/>
        </p:nvSpPr>
        <p:spPr>
          <a:xfrm>
            <a:off x="549987" y="1330375"/>
            <a:ext cx="2031325" cy="461665"/>
          </a:xfrm>
          <a:prstGeom prst="rect">
            <a:avLst/>
          </a:prstGeom>
        </p:spPr>
        <p:txBody>
          <a:bodyPr wrap="none">
            <a:spAutoFit/>
          </a:bodyPr>
          <a:lstStyle/>
          <a:p>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频分多路复用</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nvGrpSpPr>
          <p:cNvPr id="29" name="组合 28"/>
          <p:cNvGrpSpPr/>
          <p:nvPr/>
        </p:nvGrpSpPr>
        <p:grpSpPr>
          <a:xfrm>
            <a:off x="11856640" y="548680"/>
            <a:ext cx="335360" cy="882400"/>
            <a:chOff x="8892480" y="411510"/>
            <a:chExt cx="251520" cy="661800"/>
          </a:xfrm>
        </p:grpSpPr>
        <p:sp>
          <p:nvSpPr>
            <p:cNvPr id="16" name="矩形 15"/>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0"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21</a:t>
              </a:r>
              <a:endParaRPr lang="zh-CN" altLang="en-US" sz="1067" dirty="0">
                <a:solidFill>
                  <a:schemeClr val="bg1"/>
                </a:solidFill>
                <a:latin typeface="Century Gothic" panose="020B0502020202020204" pitchFamily="34" charset="0"/>
              </a:endParaRPr>
            </a:p>
          </p:txBody>
        </p:sp>
        <p:grpSp>
          <p:nvGrpSpPr>
            <p:cNvPr id="27" name="组合 26"/>
            <p:cNvGrpSpPr/>
            <p:nvPr/>
          </p:nvGrpSpPr>
          <p:grpSpPr>
            <a:xfrm>
              <a:off x="8964240" y="818664"/>
              <a:ext cx="108000" cy="8629"/>
              <a:chOff x="8953171" y="847239"/>
              <a:chExt cx="130138" cy="8629"/>
            </a:xfrm>
          </p:grpSpPr>
          <p:cxnSp>
            <p:nvCxnSpPr>
              <p:cNvPr id="22" name="直接连接符 21"/>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
        <p:nvSpPr>
          <p:cNvPr id="33" name="矩形 32"/>
          <p:cNvSpPr/>
          <p:nvPr/>
        </p:nvSpPr>
        <p:spPr>
          <a:xfrm>
            <a:off x="549988" y="1809351"/>
            <a:ext cx="10964680" cy="1215204"/>
          </a:xfrm>
          <a:prstGeom prst="rect">
            <a:avLst/>
          </a:prstGeom>
        </p:spPr>
        <p:txBody>
          <a:bodyPr wrap="square">
            <a:spAutoFit/>
          </a:bodyPr>
          <a:lstStyle/>
          <a:p>
            <a:pPr algn="just">
              <a:lnSpc>
                <a:spcPct val="114000"/>
              </a:lnSpc>
            </a:pP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频分多路复用（</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FDM</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）就是</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将具有一定带宽的信道分割为若干个有较小频带的子信道，每个子信道传输一路信号。这样在信道中就可同时传送多个不同频率的信号。被分开的各子信道的中心频率不相重合，且各信道之间留有一定的空闲频带</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也叫保护频带</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，以保证数据在各子信道上的可靠传输。</a:t>
            </a:r>
            <a:r>
              <a:rPr lang="zh-CN" altLang="en-US" sz="1600" b="1" dirty="0">
                <a:solidFill>
                  <a:schemeClr val="tx1">
                    <a:lumMod val="65000"/>
                    <a:lumOff val="35000"/>
                  </a:schemeClr>
                </a:solidFill>
                <a:latin typeface="Century Gothic" panose="020B0502020202020204" pitchFamily="34" charset="0"/>
                <a:cs typeface="Arial" panose="020B0604020202020204" pitchFamily="34" charset="0"/>
              </a:rPr>
              <a:t>频分多路复用实现的条件是信道的带宽远远大于每个子信道的带宽。</a:t>
            </a:r>
            <a:endParaRPr lang="en-US" altLang="zh-CN" sz="1600" b="1" dirty="0">
              <a:solidFill>
                <a:schemeClr val="tx1">
                  <a:lumMod val="65000"/>
                  <a:lumOff val="35000"/>
                </a:schemeClr>
              </a:solidFill>
              <a:latin typeface="Century Gothic" panose="020B0502020202020204" pitchFamily="34" charset="0"/>
              <a:cs typeface="Arial" panose="020B0604020202020204" pitchFamily="34" charset="0"/>
            </a:endParaRPr>
          </a:p>
        </p:txBody>
      </p:sp>
      <p:sp>
        <p:nvSpPr>
          <p:cNvPr id="2"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5" name="对象 4"/>
          <p:cNvGraphicFramePr>
            <a:graphicFrameLocks noChangeAspect="1"/>
          </p:cNvGraphicFramePr>
          <p:nvPr>
            <p:extLst>
              <p:ext uri="{D42A27DB-BD31-4B8C-83A1-F6EECF244321}">
                <p14:modId xmlns:p14="http://schemas.microsoft.com/office/powerpoint/2010/main" val="2655796027"/>
              </p:ext>
            </p:extLst>
          </p:nvPr>
        </p:nvGraphicFramePr>
        <p:xfrm>
          <a:off x="1905733" y="3427339"/>
          <a:ext cx="8380534" cy="3053373"/>
        </p:xfrm>
        <a:graphic>
          <a:graphicData uri="http://schemas.openxmlformats.org/presentationml/2006/ole">
            <mc:AlternateContent xmlns:mc="http://schemas.openxmlformats.org/markup-compatibility/2006">
              <mc:Choice xmlns:v="urn:schemas-microsoft-com:vml" Requires="v">
                <p:oleObj spid="_x0000_s3173" name="Picture" r:id="rId3" imgW="4143756" imgH="1505712" progId="Word.Picture.8">
                  <p:embed/>
                </p:oleObj>
              </mc:Choice>
              <mc:Fallback>
                <p:oleObj name="Picture" r:id="rId3" imgW="4143756" imgH="1505712" progId="Word.Picture.8">
                  <p:embed/>
                  <p:pic>
                    <p:nvPicPr>
                      <p:cNvPr id="0" name="Object 1"/>
                      <p:cNvPicPr>
                        <a:picLocks noChangeAspect="1" noChangeArrowheads="1"/>
                      </p:cNvPicPr>
                      <p:nvPr/>
                    </p:nvPicPr>
                    <p:blipFill>
                      <a:blip r:embed="rId4">
                        <a:grayscl/>
                        <a:extLst>
                          <a:ext uri="{28A0092B-C50C-407E-A947-70E740481C1C}">
                            <a14:useLocalDpi xmlns:a14="http://schemas.microsoft.com/office/drawing/2010/main" val="0"/>
                          </a:ext>
                        </a:extLst>
                      </a:blip>
                      <a:srcRect/>
                      <a:stretch>
                        <a:fillRect/>
                      </a:stretch>
                    </p:blipFill>
                    <p:spPr bwMode="auto">
                      <a:xfrm>
                        <a:off x="1905733" y="3427339"/>
                        <a:ext cx="8380534" cy="3053373"/>
                      </a:xfrm>
                      <a:prstGeom prst="rect">
                        <a:avLst/>
                      </a:prstGeom>
                      <a:noFill/>
                    </p:spPr>
                  </p:pic>
                </p:oleObj>
              </mc:Fallback>
            </mc:AlternateContent>
          </a:graphicData>
        </a:graphic>
      </p:graphicFrame>
    </p:spTree>
    <p:extLst>
      <p:ext uri="{BB962C8B-B14F-4D97-AF65-F5344CB8AC3E}">
        <p14:creationId xmlns:p14="http://schemas.microsoft.com/office/powerpoint/2010/main" val="23513281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par>
                                <p:cTn id="10" presetID="12" presetClass="entr" presetSubtype="1"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down)">
                                      <p:cBhvr>
                                        <p:cTn id="13" dur="500"/>
                                        <p:tgtEl>
                                          <p:spTgt spid="4"/>
                                        </p:tgtEl>
                                      </p:cBhvr>
                                    </p:animEffect>
                                  </p:childTnLst>
                                </p:cTn>
                              </p:par>
                              <p:par>
                                <p:cTn id="14" presetID="2" presetClass="entr" presetSubtype="8" fill="hold" grpId="0" nodeType="withEffect">
                                  <p:stCondLst>
                                    <p:cond delay="500"/>
                                  </p:stCondLst>
                                  <p:childTnLst>
                                    <p:set>
                                      <p:cBhvr>
                                        <p:cTn id="15" dur="1" fill="hold">
                                          <p:stCondLst>
                                            <p:cond delay="0"/>
                                          </p:stCondLst>
                                        </p:cTn>
                                        <p:tgtEl>
                                          <p:spTgt spid="33"/>
                                        </p:tgtEl>
                                        <p:attrNameLst>
                                          <p:attrName>style.visibility</p:attrName>
                                        </p:attrNameLst>
                                      </p:cBhvr>
                                      <p:to>
                                        <p:strVal val="visible"/>
                                      </p:to>
                                    </p:set>
                                    <p:anim calcmode="lin" valueType="num">
                                      <p:cBhvr additive="base">
                                        <p:cTn id="16" dur="500" fill="hold"/>
                                        <p:tgtEl>
                                          <p:spTgt spid="33"/>
                                        </p:tgtEl>
                                        <p:attrNameLst>
                                          <p:attrName>ppt_x</p:attrName>
                                        </p:attrNameLst>
                                      </p:cBhvr>
                                      <p:tavLst>
                                        <p:tav tm="0">
                                          <p:val>
                                            <p:strVal val="0-#ppt_w/2"/>
                                          </p:val>
                                        </p:tav>
                                        <p:tav tm="100000">
                                          <p:val>
                                            <p:strVal val="#ppt_x"/>
                                          </p:val>
                                        </p:tav>
                                      </p:tavLst>
                                    </p:anim>
                                    <p:anim calcmode="lin" valueType="num">
                                      <p:cBhvr additive="base">
                                        <p:cTn id="17" dur="500" fill="hold"/>
                                        <p:tgtEl>
                                          <p:spTgt spid="33"/>
                                        </p:tgtEl>
                                        <p:attrNameLst>
                                          <p:attrName>ppt_y</p:attrName>
                                        </p:attrNameLst>
                                      </p:cBhvr>
                                      <p:tavLst>
                                        <p:tav tm="0">
                                          <p:val>
                                            <p:strVal val="#ppt_y"/>
                                          </p:val>
                                        </p:tav>
                                        <p:tav tm="100000">
                                          <p:val>
                                            <p:strVal val="#ppt_y"/>
                                          </p:val>
                                        </p:tav>
                                      </p:tavLst>
                                    </p:anim>
                                  </p:childTnLst>
                                </p:cTn>
                              </p:par>
                              <p:par>
                                <p:cTn id="18" presetID="42" presetClass="entr" presetSubtype="0" fill="hold" nodeType="withEffect">
                                  <p:stCondLst>
                                    <p:cond delay="100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500"/>
                                        <p:tgtEl>
                                          <p:spTgt spid="5"/>
                                        </p:tgtEl>
                                      </p:cBhvr>
                                    </p:animEffect>
                                    <p:anim calcmode="lin" valueType="num">
                                      <p:cBhvr>
                                        <p:cTn id="21" dur="500" fill="hold"/>
                                        <p:tgtEl>
                                          <p:spTgt spid="5"/>
                                        </p:tgtEl>
                                        <p:attrNameLst>
                                          <p:attrName>ppt_x</p:attrName>
                                        </p:attrNameLst>
                                      </p:cBhvr>
                                      <p:tavLst>
                                        <p:tav tm="0">
                                          <p:val>
                                            <p:strVal val="#ppt_x"/>
                                          </p:val>
                                        </p:tav>
                                        <p:tav tm="100000">
                                          <p:val>
                                            <p:strVal val="#ppt_x"/>
                                          </p:val>
                                        </p:tav>
                                      </p:tavLst>
                                    </p:anim>
                                    <p:anim calcmode="lin" valueType="num">
                                      <p:cBhvr>
                                        <p:cTn id="22" dur="5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3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9987" y="698681"/>
            <a:ext cx="3262432" cy="707886"/>
          </a:xfrm>
          <a:prstGeom prst="rect">
            <a:avLst/>
          </a:prstGeom>
        </p:spPr>
        <p:txBody>
          <a:bodyPr wrap="none">
            <a:spAutoFit/>
          </a:bodyPr>
          <a:lstStyle/>
          <a:p>
            <a:r>
              <a:rPr lang="zh-CN" altLang="en-US" sz="4000" dirty="0" smtClean="0">
                <a:solidFill>
                  <a:srgbClr val="F44F56"/>
                </a:solidFill>
                <a:latin typeface="方正兰亭超细黑简体" panose="02000000000000000000" pitchFamily="2" charset="-122"/>
                <a:ea typeface="方正兰亭超细黑简体" panose="02000000000000000000" pitchFamily="2" charset="-122"/>
                <a:cs typeface="Arial" panose="020B0604020202020204" pitchFamily="34" charset="0"/>
              </a:rPr>
              <a:t>多路复用技术</a:t>
            </a:r>
            <a:endParaRPr lang="en-US" altLang="zh-CN" sz="4000" dirty="0">
              <a:solidFill>
                <a:srgbClr val="F44F56"/>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3" name="矩形 2"/>
          <p:cNvSpPr/>
          <p:nvPr/>
        </p:nvSpPr>
        <p:spPr>
          <a:xfrm>
            <a:off x="549987" y="1330375"/>
            <a:ext cx="2031325" cy="461665"/>
          </a:xfrm>
          <a:prstGeom prst="rect">
            <a:avLst/>
          </a:prstGeom>
        </p:spPr>
        <p:txBody>
          <a:bodyPr wrap="none">
            <a:spAutoFit/>
          </a:bodyPr>
          <a:lstStyle/>
          <a:p>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频分多路复用</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nvGrpSpPr>
          <p:cNvPr id="4" name="组合 3"/>
          <p:cNvGrpSpPr/>
          <p:nvPr/>
        </p:nvGrpSpPr>
        <p:grpSpPr>
          <a:xfrm>
            <a:off x="11856640" y="548680"/>
            <a:ext cx="335360" cy="882400"/>
            <a:chOff x="8892480" y="411510"/>
            <a:chExt cx="251520" cy="661800"/>
          </a:xfrm>
        </p:grpSpPr>
        <p:sp>
          <p:nvSpPr>
            <p:cNvPr id="5" name="矩形 4"/>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22</a:t>
              </a:r>
              <a:endParaRPr lang="zh-CN" altLang="en-US" sz="1067" dirty="0">
                <a:solidFill>
                  <a:schemeClr val="bg1"/>
                </a:solidFill>
                <a:latin typeface="Century Gothic" panose="020B0502020202020204" pitchFamily="34" charset="0"/>
              </a:endParaRPr>
            </a:p>
          </p:txBody>
        </p:sp>
        <p:grpSp>
          <p:nvGrpSpPr>
            <p:cNvPr id="7" name="组合 6"/>
            <p:cNvGrpSpPr/>
            <p:nvPr/>
          </p:nvGrpSpPr>
          <p:grpSpPr>
            <a:xfrm>
              <a:off x="8964240" y="818664"/>
              <a:ext cx="108000" cy="8629"/>
              <a:chOff x="8953171" y="847239"/>
              <a:chExt cx="130138" cy="8629"/>
            </a:xfrm>
          </p:grpSpPr>
          <p:cxnSp>
            <p:nvCxnSpPr>
              <p:cNvPr id="8" name="直接连接符 7"/>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grpSp>
        <p:nvGrpSpPr>
          <p:cNvPr id="14" name="组合 13"/>
          <p:cNvGrpSpPr/>
          <p:nvPr/>
        </p:nvGrpSpPr>
        <p:grpSpPr>
          <a:xfrm>
            <a:off x="7200122" y="1689433"/>
            <a:ext cx="4314544" cy="3742432"/>
            <a:chOff x="5400092" y="1267075"/>
            <a:chExt cx="3235908" cy="2806824"/>
          </a:xfrm>
        </p:grpSpPr>
        <p:sp>
          <p:nvSpPr>
            <p:cNvPr id="65" name="矩形 64"/>
            <p:cNvSpPr/>
            <p:nvPr/>
          </p:nvSpPr>
          <p:spPr>
            <a:xfrm>
              <a:off x="5777053" y="2588332"/>
              <a:ext cx="2858947" cy="1038746"/>
            </a:xfrm>
            <a:prstGeom prst="rect">
              <a:avLst/>
            </a:prstGeom>
          </p:spPr>
          <p:txBody>
            <a:bodyPr wrap="square">
              <a:spAutoFit/>
            </a:bodyPr>
            <a:lstStyle/>
            <a:p>
              <a:r>
                <a:rPr lang="zh-CN" altLang="zh-CN" sz="1400" dirty="0"/>
                <a:t>采用频分多路复用时，数据在各子信道上是并行传输的。由于各子信道相互独立，故一个信道发生故障时不影响其它信道</a:t>
              </a:r>
              <a:r>
                <a:rPr lang="zh-CN" altLang="zh-CN" sz="1400" dirty="0" smtClean="0"/>
                <a:t>。</a:t>
              </a:r>
              <a:r>
                <a:rPr lang="zh-CN" altLang="en-US" sz="1400" dirty="0" smtClean="0"/>
                <a:t>如</a:t>
              </a:r>
              <a:r>
                <a:rPr lang="zh-CN" altLang="zh-CN" sz="1400" dirty="0" smtClean="0"/>
                <a:t>图所</a:t>
              </a:r>
              <a:r>
                <a:rPr lang="zh-CN" altLang="zh-CN" sz="1400" dirty="0"/>
                <a:t>示是把整个信道分为</a:t>
              </a:r>
              <a:r>
                <a:rPr lang="en-US" altLang="zh-CN" sz="1400" dirty="0"/>
                <a:t>5</a:t>
              </a:r>
              <a:r>
                <a:rPr lang="zh-CN" altLang="zh-CN" sz="1400" dirty="0"/>
                <a:t>个子信道的频率分割图。在这</a:t>
              </a:r>
              <a:r>
                <a:rPr lang="en-US" altLang="zh-CN" sz="1400" dirty="0"/>
                <a:t>5</a:t>
              </a:r>
              <a:r>
                <a:rPr lang="zh-CN" altLang="zh-CN" sz="1400" dirty="0"/>
                <a:t>个信道上可同时传输拉调制到</a:t>
              </a:r>
              <a:r>
                <a:rPr lang="en-US" altLang="zh-CN" sz="1400" i="1" dirty="0"/>
                <a:t>f</a:t>
              </a:r>
              <a:r>
                <a:rPr lang="en-US" altLang="zh-CN" sz="1400" baseline="-25000" dirty="0"/>
                <a:t>1</a:t>
              </a:r>
              <a:r>
                <a:rPr lang="zh-CN" altLang="zh-CN" sz="1400" dirty="0"/>
                <a:t>、</a:t>
              </a:r>
              <a:r>
                <a:rPr lang="en-US" altLang="zh-CN" sz="1400" i="1" dirty="0"/>
                <a:t>f</a:t>
              </a:r>
              <a:r>
                <a:rPr lang="en-US" altLang="zh-CN" sz="1400" baseline="-25000" dirty="0"/>
                <a:t>2</a:t>
              </a:r>
              <a:r>
                <a:rPr lang="zh-CN" altLang="zh-CN" sz="1400" dirty="0"/>
                <a:t>、</a:t>
              </a:r>
              <a:r>
                <a:rPr lang="en-US" altLang="zh-CN" sz="1400" i="1" dirty="0"/>
                <a:t>f</a:t>
              </a:r>
              <a:r>
                <a:rPr lang="en-US" altLang="zh-CN" sz="1400" baseline="-25000" dirty="0"/>
                <a:t>3</a:t>
              </a:r>
              <a:r>
                <a:rPr lang="zh-CN" altLang="zh-CN" sz="1400" dirty="0"/>
                <a:t>、</a:t>
              </a:r>
              <a:r>
                <a:rPr lang="en-US" altLang="zh-CN" sz="1400" i="1" dirty="0"/>
                <a:t>f</a:t>
              </a:r>
              <a:r>
                <a:rPr lang="en-US" altLang="zh-CN" sz="1400" baseline="-25000" dirty="0"/>
                <a:t>4</a:t>
              </a:r>
              <a:r>
                <a:rPr lang="zh-CN" altLang="zh-CN" sz="1400" dirty="0"/>
                <a:t>和</a:t>
              </a:r>
              <a:r>
                <a:rPr lang="en-US" altLang="zh-CN" sz="1400" i="1" dirty="0"/>
                <a:t>f</a:t>
              </a:r>
              <a:r>
                <a:rPr lang="en-US" altLang="zh-CN" sz="1400" baseline="-25000" dirty="0"/>
                <a:t>5</a:t>
              </a:r>
              <a:r>
                <a:rPr lang="zh-CN" altLang="zh-CN" sz="1400" dirty="0"/>
                <a:t>频率范围的</a:t>
              </a:r>
              <a:r>
                <a:rPr lang="en-US" altLang="zh-CN" sz="1400" dirty="0"/>
                <a:t>5</a:t>
              </a:r>
              <a:r>
                <a:rPr lang="zh-CN" altLang="zh-CN" sz="1400" dirty="0"/>
                <a:t>种不同信号。</a:t>
              </a:r>
              <a:endParaRPr lang="en-US" altLang="zh-CN" sz="1333" dirty="0">
                <a:solidFill>
                  <a:schemeClr val="tx1">
                    <a:lumMod val="85000"/>
                    <a:lumOff val="15000"/>
                  </a:schemeClr>
                </a:solidFill>
                <a:latin typeface="Century Gothic" panose="020B0502020202020204" pitchFamily="34" charset="0"/>
                <a:cs typeface="Arial" panose="020B0604020202020204" pitchFamily="34" charset="0"/>
              </a:endParaRPr>
            </a:p>
          </p:txBody>
        </p:sp>
        <p:sp>
          <p:nvSpPr>
            <p:cNvPr id="67" name="矩形 66"/>
            <p:cNvSpPr/>
            <p:nvPr/>
          </p:nvSpPr>
          <p:spPr>
            <a:xfrm>
              <a:off x="5400092" y="1537637"/>
              <a:ext cx="2134732" cy="284742"/>
            </a:xfrm>
            <a:prstGeom prst="rect">
              <a:avLst/>
            </a:prstGeom>
          </p:spPr>
          <p:txBody>
            <a:bodyPr wrap="square">
              <a:spAutoFit/>
            </a:bodyPr>
            <a:lstStyle/>
            <a:p>
              <a:r>
                <a:rPr lang="en-US" altLang="zh-CN" sz="1867" b="1" dirty="0" smtClean="0">
                  <a:solidFill>
                    <a:srgbClr val="F44F56"/>
                  </a:solidFill>
                  <a:latin typeface="Century Gothic" panose="020B0502020202020204" pitchFamily="34" charset="0"/>
                  <a:cs typeface="Arial" panose="020B0604020202020204" pitchFamily="34" charset="0"/>
                </a:rPr>
                <a:t>FDM</a:t>
              </a:r>
              <a:endParaRPr lang="en-US" altLang="zh-CN" sz="1867" b="1" dirty="0">
                <a:solidFill>
                  <a:srgbClr val="F44F56"/>
                </a:solidFill>
                <a:latin typeface="Century Gothic" panose="020B0502020202020204" pitchFamily="34" charset="0"/>
                <a:cs typeface="Arial" panose="020B0604020202020204" pitchFamily="34" charset="0"/>
              </a:endParaRPr>
            </a:p>
          </p:txBody>
        </p:sp>
        <p:grpSp>
          <p:nvGrpSpPr>
            <p:cNvPr id="68" name="组合 67"/>
            <p:cNvGrpSpPr/>
            <p:nvPr/>
          </p:nvGrpSpPr>
          <p:grpSpPr>
            <a:xfrm>
              <a:off x="7039319" y="1267075"/>
              <a:ext cx="444155" cy="445677"/>
              <a:chOff x="13416445" y="3094038"/>
              <a:chExt cx="463550" cy="465138"/>
            </a:xfrm>
            <a:solidFill>
              <a:srgbClr val="394A57"/>
            </a:solidFill>
          </p:grpSpPr>
          <p:sp>
            <p:nvSpPr>
              <p:cNvPr id="69" name="Freeform 23"/>
              <p:cNvSpPr>
                <a:spLocks noEditPoints="1"/>
              </p:cNvSpPr>
              <p:nvPr/>
            </p:nvSpPr>
            <p:spPr bwMode="auto">
              <a:xfrm>
                <a:off x="13464070" y="3094038"/>
                <a:ext cx="415925" cy="417513"/>
              </a:xfrm>
              <a:custGeom>
                <a:avLst/>
                <a:gdLst>
                  <a:gd name="T0" fmla="*/ 102 w 262"/>
                  <a:gd name="T1" fmla="*/ 263 h 263"/>
                  <a:gd name="T2" fmla="*/ 0 w 262"/>
                  <a:gd name="T3" fmla="*/ 159 h 263"/>
                  <a:gd name="T4" fmla="*/ 203 w 262"/>
                  <a:gd name="T5" fmla="*/ 0 h 263"/>
                  <a:gd name="T6" fmla="*/ 262 w 262"/>
                  <a:gd name="T7" fmla="*/ 59 h 263"/>
                  <a:gd name="T8" fmla="*/ 102 w 262"/>
                  <a:gd name="T9" fmla="*/ 263 h 263"/>
                  <a:gd name="T10" fmla="*/ 29 w 262"/>
                  <a:gd name="T11" fmla="*/ 161 h 263"/>
                  <a:gd name="T12" fmla="*/ 100 w 262"/>
                  <a:gd name="T13" fmla="*/ 234 h 263"/>
                  <a:gd name="T14" fmla="*/ 237 w 262"/>
                  <a:gd name="T15" fmla="*/ 62 h 263"/>
                  <a:gd name="T16" fmla="*/ 201 w 262"/>
                  <a:gd name="T17" fmla="*/ 26 h 263"/>
                  <a:gd name="T18" fmla="*/ 29 w 262"/>
                  <a:gd name="T19" fmla="*/ 161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2" h="263">
                    <a:moveTo>
                      <a:pt x="102" y="263"/>
                    </a:moveTo>
                    <a:lnTo>
                      <a:pt x="0" y="159"/>
                    </a:lnTo>
                    <a:lnTo>
                      <a:pt x="203" y="0"/>
                    </a:lnTo>
                    <a:lnTo>
                      <a:pt x="262" y="59"/>
                    </a:lnTo>
                    <a:lnTo>
                      <a:pt x="102" y="263"/>
                    </a:lnTo>
                    <a:close/>
                    <a:moveTo>
                      <a:pt x="29" y="161"/>
                    </a:moveTo>
                    <a:lnTo>
                      <a:pt x="100" y="234"/>
                    </a:lnTo>
                    <a:lnTo>
                      <a:pt x="237" y="62"/>
                    </a:lnTo>
                    <a:lnTo>
                      <a:pt x="201" y="26"/>
                    </a:lnTo>
                    <a:lnTo>
                      <a:pt x="29" y="16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70" name="Freeform 24"/>
              <p:cNvSpPr>
                <a:spLocks/>
              </p:cNvSpPr>
              <p:nvPr/>
            </p:nvSpPr>
            <p:spPr bwMode="auto">
              <a:xfrm>
                <a:off x="13565670" y="3184525"/>
                <a:ext cx="220662" cy="179388"/>
              </a:xfrm>
              <a:custGeom>
                <a:avLst/>
                <a:gdLst>
                  <a:gd name="T0" fmla="*/ 12 w 139"/>
                  <a:gd name="T1" fmla="*/ 113 h 113"/>
                  <a:gd name="T2" fmla="*/ 0 w 139"/>
                  <a:gd name="T3" fmla="*/ 99 h 113"/>
                  <a:gd name="T4" fmla="*/ 128 w 139"/>
                  <a:gd name="T5" fmla="*/ 0 h 113"/>
                  <a:gd name="T6" fmla="*/ 139 w 139"/>
                  <a:gd name="T7" fmla="*/ 14 h 113"/>
                  <a:gd name="T8" fmla="*/ 12 w 139"/>
                  <a:gd name="T9" fmla="*/ 113 h 113"/>
                </a:gdLst>
                <a:ahLst/>
                <a:cxnLst>
                  <a:cxn ang="0">
                    <a:pos x="T0" y="T1"/>
                  </a:cxn>
                  <a:cxn ang="0">
                    <a:pos x="T2" y="T3"/>
                  </a:cxn>
                  <a:cxn ang="0">
                    <a:pos x="T4" y="T5"/>
                  </a:cxn>
                  <a:cxn ang="0">
                    <a:pos x="T6" y="T7"/>
                  </a:cxn>
                  <a:cxn ang="0">
                    <a:pos x="T8" y="T9"/>
                  </a:cxn>
                </a:cxnLst>
                <a:rect l="0" t="0" r="r" b="b"/>
                <a:pathLst>
                  <a:path w="139" h="113">
                    <a:moveTo>
                      <a:pt x="12" y="113"/>
                    </a:moveTo>
                    <a:lnTo>
                      <a:pt x="0" y="99"/>
                    </a:lnTo>
                    <a:lnTo>
                      <a:pt x="128" y="0"/>
                    </a:lnTo>
                    <a:lnTo>
                      <a:pt x="139" y="14"/>
                    </a:lnTo>
                    <a:lnTo>
                      <a:pt x="12" y="1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71" name="Freeform 25"/>
              <p:cNvSpPr>
                <a:spLocks/>
              </p:cNvSpPr>
              <p:nvPr/>
            </p:nvSpPr>
            <p:spPr bwMode="auto">
              <a:xfrm>
                <a:off x="13427558" y="3387725"/>
                <a:ext cx="160337" cy="160338"/>
              </a:xfrm>
              <a:custGeom>
                <a:avLst/>
                <a:gdLst>
                  <a:gd name="T0" fmla="*/ 12 w 43"/>
                  <a:gd name="T1" fmla="*/ 43 h 43"/>
                  <a:gd name="T2" fmla="*/ 0 w 43"/>
                  <a:gd name="T3" fmla="*/ 31 h 43"/>
                  <a:gd name="T4" fmla="*/ 3 w 43"/>
                  <a:gd name="T5" fmla="*/ 29 h 43"/>
                  <a:gd name="T6" fmla="*/ 3 w 43"/>
                  <a:gd name="T7" fmla="*/ 12 h 43"/>
                  <a:gd name="T8" fmla="*/ 0 w 43"/>
                  <a:gd name="T9" fmla="*/ 9 h 43"/>
                  <a:gd name="T10" fmla="*/ 9 w 43"/>
                  <a:gd name="T11" fmla="*/ 0 h 43"/>
                  <a:gd name="T12" fmla="*/ 14 w 43"/>
                  <a:gd name="T13" fmla="*/ 6 h 43"/>
                  <a:gd name="T14" fmla="*/ 11 w 43"/>
                  <a:gd name="T15" fmla="*/ 9 h 43"/>
                  <a:gd name="T16" fmla="*/ 11 w 43"/>
                  <a:gd name="T17" fmla="*/ 31 h 43"/>
                  <a:gd name="T18" fmla="*/ 12 w 43"/>
                  <a:gd name="T19" fmla="*/ 32 h 43"/>
                  <a:gd name="T20" fmla="*/ 34 w 43"/>
                  <a:gd name="T21" fmla="*/ 32 h 43"/>
                  <a:gd name="T22" fmla="*/ 37 w 43"/>
                  <a:gd name="T23" fmla="*/ 29 h 43"/>
                  <a:gd name="T24" fmla="*/ 43 w 43"/>
                  <a:gd name="T25" fmla="*/ 34 h 43"/>
                  <a:gd name="T26" fmla="*/ 34 w 43"/>
                  <a:gd name="T27" fmla="*/ 43 h 43"/>
                  <a:gd name="T28" fmla="*/ 31 w 43"/>
                  <a:gd name="T29" fmla="*/ 40 h 43"/>
                  <a:gd name="T30" fmla="*/ 14 w 43"/>
                  <a:gd name="T31" fmla="*/ 40 h 43"/>
                  <a:gd name="T32" fmla="*/ 12 w 43"/>
                  <a:gd name="T33"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 h="43">
                    <a:moveTo>
                      <a:pt x="12" y="43"/>
                    </a:moveTo>
                    <a:cubicBezTo>
                      <a:pt x="0" y="31"/>
                      <a:pt x="0" y="31"/>
                      <a:pt x="0" y="31"/>
                    </a:cubicBezTo>
                    <a:cubicBezTo>
                      <a:pt x="3" y="29"/>
                      <a:pt x="3" y="29"/>
                      <a:pt x="3" y="29"/>
                    </a:cubicBezTo>
                    <a:cubicBezTo>
                      <a:pt x="8" y="24"/>
                      <a:pt x="8" y="16"/>
                      <a:pt x="3" y="12"/>
                    </a:cubicBezTo>
                    <a:cubicBezTo>
                      <a:pt x="0" y="9"/>
                      <a:pt x="0" y="9"/>
                      <a:pt x="0" y="9"/>
                    </a:cubicBezTo>
                    <a:cubicBezTo>
                      <a:pt x="9" y="0"/>
                      <a:pt x="9" y="0"/>
                      <a:pt x="9" y="0"/>
                    </a:cubicBezTo>
                    <a:cubicBezTo>
                      <a:pt x="14" y="6"/>
                      <a:pt x="14" y="6"/>
                      <a:pt x="14" y="6"/>
                    </a:cubicBezTo>
                    <a:cubicBezTo>
                      <a:pt x="11" y="9"/>
                      <a:pt x="11" y="9"/>
                      <a:pt x="11" y="9"/>
                    </a:cubicBezTo>
                    <a:cubicBezTo>
                      <a:pt x="16" y="16"/>
                      <a:pt x="16" y="25"/>
                      <a:pt x="11" y="31"/>
                    </a:cubicBezTo>
                    <a:cubicBezTo>
                      <a:pt x="12" y="32"/>
                      <a:pt x="12" y="32"/>
                      <a:pt x="12" y="32"/>
                    </a:cubicBezTo>
                    <a:cubicBezTo>
                      <a:pt x="18" y="27"/>
                      <a:pt x="27" y="27"/>
                      <a:pt x="34" y="32"/>
                    </a:cubicBezTo>
                    <a:cubicBezTo>
                      <a:pt x="37" y="29"/>
                      <a:pt x="37" y="29"/>
                      <a:pt x="37" y="29"/>
                    </a:cubicBezTo>
                    <a:cubicBezTo>
                      <a:pt x="43" y="34"/>
                      <a:pt x="43" y="34"/>
                      <a:pt x="43" y="34"/>
                    </a:cubicBezTo>
                    <a:cubicBezTo>
                      <a:pt x="34" y="43"/>
                      <a:pt x="34" y="43"/>
                      <a:pt x="34" y="43"/>
                    </a:cubicBezTo>
                    <a:cubicBezTo>
                      <a:pt x="31" y="40"/>
                      <a:pt x="31" y="40"/>
                      <a:pt x="31" y="40"/>
                    </a:cubicBezTo>
                    <a:cubicBezTo>
                      <a:pt x="27" y="35"/>
                      <a:pt x="19" y="35"/>
                      <a:pt x="14" y="40"/>
                    </a:cubicBezTo>
                    <a:lnTo>
                      <a:pt x="12"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72" name="Freeform 26"/>
              <p:cNvSpPr>
                <a:spLocks/>
              </p:cNvSpPr>
              <p:nvPr/>
            </p:nvSpPr>
            <p:spPr bwMode="auto">
              <a:xfrm>
                <a:off x="13416445" y="3503613"/>
                <a:ext cx="55562" cy="55563"/>
              </a:xfrm>
              <a:custGeom>
                <a:avLst/>
                <a:gdLst>
                  <a:gd name="T0" fmla="*/ 14 w 35"/>
                  <a:gd name="T1" fmla="*/ 35 h 35"/>
                  <a:gd name="T2" fmla="*/ 0 w 35"/>
                  <a:gd name="T3" fmla="*/ 21 h 35"/>
                  <a:gd name="T4" fmla="*/ 21 w 35"/>
                  <a:gd name="T5" fmla="*/ 0 h 35"/>
                  <a:gd name="T6" fmla="*/ 35 w 35"/>
                  <a:gd name="T7" fmla="*/ 14 h 35"/>
                  <a:gd name="T8" fmla="*/ 14 w 35"/>
                  <a:gd name="T9" fmla="*/ 35 h 35"/>
                </a:gdLst>
                <a:ahLst/>
                <a:cxnLst>
                  <a:cxn ang="0">
                    <a:pos x="T0" y="T1"/>
                  </a:cxn>
                  <a:cxn ang="0">
                    <a:pos x="T2" y="T3"/>
                  </a:cxn>
                  <a:cxn ang="0">
                    <a:pos x="T4" y="T5"/>
                  </a:cxn>
                  <a:cxn ang="0">
                    <a:pos x="T6" y="T7"/>
                  </a:cxn>
                  <a:cxn ang="0">
                    <a:pos x="T8" y="T9"/>
                  </a:cxn>
                </a:cxnLst>
                <a:rect l="0" t="0" r="r" b="b"/>
                <a:pathLst>
                  <a:path w="35" h="35">
                    <a:moveTo>
                      <a:pt x="14" y="35"/>
                    </a:moveTo>
                    <a:lnTo>
                      <a:pt x="0" y="21"/>
                    </a:lnTo>
                    <a:lnTo>
                      <a:pt x="21" y="0"/>
                    </a:lnTo>
                    <a:lnTo>
                      <a:pt x="35" y="14"/>
                    </a:lnTo>
                    <a:lnTo>
                      <a:pt x="14"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sp>
          <p:nvSpPr>
            <p:cNvPr id="73" name="矩形 72"/>
            <p:cNvSpPr/>
            <p:nvPr/>
          </p:nvSpPr>
          <p:spPr>
            <a:xfrm>
              <a:off x="5777053" y="2268523"/>
              <a:ext cx="1731775" cy="276999"/>
            </a:xfrm>
            <a:prstGeom prst="rect">
              <a:avLst/>
            </a:prstGeom>
          </p:spPr>
          <p:txBody>
            <a:bodyPr wrap="square">
              <a:spAutoFit/>
            </a:bodyPr>
            <a:lstStyle/>
            <a:p>
              <a:r>
                <a:rPr lang="zh-CN" altLang="en-US" dirty="0" smtClean="0">
                  <a:solidFill>
                    <a:schemeClr val="tx1">
                      <a:lumMod val="95000"/>
                      <a:lumOff val="5000"/>
                    </a:schemeClr>
                  </a:solidFill>
                  <a:latin typeface="Century Gothic" panose="020B0502020202020204" pitchFamily="34" charset="0"/>
                  <a:cs typeface="Arial" panose="020B0604020202020204" pitchFamily="34" charset="0"/>
                </a:rPr>
                <a:t>频分多路复用的特点</a:t>
              </a:r>
              <a:endParaRPr lang="en-US" altLang="zh-CN" dirty="0">
                <a:solidFill>
                  <a:schemeClr val="tx1">
                    <a:lumMod val="95000"/>
                    <a:lumOff val="5000"/>
                  </a:schemeClr>
                </a:solidFill>
                <a:latin typeface="Century Gothic" panose="020B0502020202020204" pitchFamily="34" charset="0"/>
                <a:cs typeface="Arial" panose="020B0604020202020204" pitchFamily="34" charset="0"/>
              </a:endParaRPr>
            </a:p>
          </p:txBody>
        </p:sp>
        <p:cxnSp>
          <p:nvCxnSpPr>
            <p:cNvPr id="11" name="直接连接符 10"/>
            <p:cNvCxnSpPr/>
            <p:nvPr/>
          </p:nvCxnSpPr>
          <p:spPr>
            <a:xfrm>
              <a:off x="5777053" y="2349500"/>
              <a:ext cx="0" cy="1205231"/>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77" name="组合 76"/>
            <p:cNvGrpSpPr/>
            <p:nvPr/>
          </p:nvGrpSpPr>
          <p:grpSpPr>
            <a:xfrm>
              <a:off x="5778871" y="3789157"/>
              <a:ext cx="705056" cy="284742"/>
              <a:chOff x="969781" y="2018675"/>
              <a:chExt cx="820325" cy="284742"/>
            </a:xfrm>
          </p:grpSpPr>
          <p:sp>
            <p:nvSpPr>
              <p:cNvPr id="78" name="矩形 77"/>
              <p:cNvSpPr/>
              <p:nvPr/>
            </p:nvSpPr>
            <p:spPr>
              <a:xfrm>
                <a:off x="969781" y="2049043"/>
                <a:ext cx="820325" cy="247040"/>
              </a:xfrm>
              <a:prstGeom prst="rect">
                <a:avLst/>
              </a:prstGeom>
              <a:solidFill>
                <a:srgbClr val="697E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3"/>
              </a:p>
            </p:txBody>
          </p:sp>
          <p:sp>
            <p:nvSpPr>
              <p:cNvPr id="79" name="矩形 78"/>
              <p:cNvSpPr/>
              <p:nvPr/>
            </p:nvSpPr>
            <p:spPr>
              <a:xfrm>
                <a:off x="1072765" y="2018675"/>
                <a:ext cx="614356" cy="284742"/>
              </a:xfrm>
              <a:prstGeom prst="rect">
                <a:avLst/>
              </a:prstGeom>
            </p:spPr>
            <p:txBody>
              <a:bodyPr wrap="none">
                <a:spAutoFit/>
              </a:bodyPr>
              <a:lstStyle/>
              <a:p>
                <a:pPr algn="ctr"/>
                <a:r>
                  <a:rPr lang="en-US" altLang="zh-CN" sz="1867" dirty="0" smtClean="0">
                    <a:solidFill>
                      <a:schemeClr val="bg1"/>
                    </a:solidFill>
                    <a:latin typeface="Century Gothic" panose="020B0502020202020204" pitchFamily="34" charset="0"/>
                    <a:cs typeface="Arial" panose="020B0604020202020204" pitchFamily="34" charset="0"/>
                  </a:rPr>
                  <a:t>How</a:t>
                </a:r>
                <a:endParaRPr lang="en-US" altLang="zh-CN" sz="1867" dirty="0">
                  <a:solidFill>
                    <a:schemeClr val="bg1"/>
                  </a:solidFill>
                  <a:latin typeface="Century Gothic" panose="020B0502020202020204" pitchFamily="34" charset="0"/>
                  <a:cs typeface="Arial" panose="020B0604020202020204" pitchFamily="34" charset="0"/>
                </a:endParaRPr>
              </a:p>
            </p:txBody>
          </p:sp>
        </p:grpSp>
        <p:grpSp>
          <p:nvGrpSpPr>
            <p:cNvPr id="81" name="组合 80"/>
            <p:cNvGrpSpPr/>
            <p:nvPr/>
          </p:nvGrpSpPr>
          <p:grpSpPr>
            <a:xfrm>
              <a:off x="6829768" y="3789157"/>
              <a:ext cx="705056" cy="284742"/>
              <a:chOff x="969781" y="2018675"/>
              <a:chExt cx="820325" cy="284742"/>
            </a:xfrm>
          </p:grpSpPr>
          <p:sp>
            <p:nvSpPr>
              <p:cNvPr id="82" name="矩形 81"/>
              <p:cNvSpPr/>
              <p:nvPr/>
            </p:nvSpPr>
            <p:spPr>
              <a:xfrm>
                <a:off x="969781" y="2049043"/>
                <a:ext cx="820325" cy="24704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3"/>
              </a:p>
            </p:txBody>
          </p:sp>
          <p:sp>
            <p:nvSpPr>
              <p:cNvPr id="89" name="矩形 88"/>
              <p:cNvSpPr/>
              <p:nvPr/>
            </p:nvSpPr>
            <p:spPr>
              <a:xfrm>
                <a:off x="1000028" y="2018675"/>
                <a:ext cx="759832" cy="284742"/>
              </a:xfrm>
              <a:prstGeom prst="rect">
                <a:avLst/>
              </a:prstGeom>
            </p:spPr>
            <p:txBody>
              <a:bodyPr wrap="none">
                <a:spAutoFit/>
              </a:bodyPr>
              <a:lstStyle/>
              <a:p>
                <a:pPr algn="ctr"/>
                <a:r>
                  <a:rPr lang="en-US" altLang="zh-CN" sz="1867" dirty="0">
                    <a:solidFill>
                      <a:schemeClr val="bg1"/>
                    </a:solidFill>
                    <a:latin typeface="Century Gothic" panose="020B0502020202020204" pitchFamily="34" charset="0"/>
                    <a:cs typeface="Arial" panose="020B0604020202020204" pitchFamily="34" charset="0"/>
                  </a:rPr>
                  <a:t>What </a:t>
                </a:r>
              </a:p>
            </p:txBody>
          </p:sp>
        </p:grpSp>
        <p:grpSp>
          <p:nvGrpSpPr>
            <p:cNvPr id="90" name="组合 89"/>
            <p:cNvGrpSpPr/>
            <p:nvPr/>
          </p:nvGrpSpPr>
          <p:grpSpPr>
            <a:xfrm>
              <a:off x="7904750" y="3789157"/>
              <a:ext cx="707164" cy="284742"/>
              <a:chOff x="968555" y="2018675"/>
              <a:chExt cx="822778" cy="284742"/>
            </a:xfrm>
          </p:grpSpPr>
          <p:sp>
            <p:nvSpPr>
              <p:cNvPr id="91" name="矩形 90"/>
              <p:cNvSpPr/>
              <p:nvPr/>
            </p:nvSpPr>
            <p:spPr>
              <a:xfrm>
                <a:off x="969781" y="2049043"/>
                <a:ext cx="820325" cy="247040"/>
              </a:xfrm>
              <a:prstGeom prst="rect">
                <a:avLst/>
              </a:prstGeom>
              <a:solidFill>
                <a:srgbClr val="F44F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3"/>
              </a:p>
            </p:txBody>
          </p:sp>
          <p:sp>
            <p:nvSpPr>
              <p:cNvPr id="92" name="矩形 91"/>
              <p:cNvSpPr/>
              <p:nvPr/>
            </p:nvSpPr>
            <p:spPr>
              <a:xfrm>
                <a:off x="968555" y="2018675"/>
                <a:ext cx="822778" cy="284742"/>
              </a:xfrm>
              <a:prstGeom prst="rect">
                <a:avLst/>
              </a:prstGeom>
            </p:spPr>
            <p:txBody>
              <a:bodyPr wrap="none">
                <a:spAutoFit/>
              </a:bodyPr>
              <a:lstStyle/>
              <a:p>
                <a:pPr algn="ctr"/>
                <a:r>
                  <a:rPr lang="en-US" altLang="zh-CN" sz="1867" dirty="0">
                    <a:solidFill>
                      <a:schemeClr val="bg1"/>
                    </a:solidFill>
                    <a:latin typeface="Century Gothic" panose="020B0502020202020204" pitchFamily="34" charset="0"/>
                    <a:cs typeface="Arial" panose="020B0604020202020204" pitchFamily="34" charset="0"/>
                  </a:rPr>
                  <a:t>Where</a:t>
                </a:r>
              </a:p>
            </p:txBody>
          </p:sp>
        </p:grpSp>
      </p:gr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73063" y="1993295"/>
            <a:ext cx="3804764" cy="4280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15913142"/>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0"/>
                                  </p:stCondLst>
                                  <p:childTnLst>
                                    <p:set>
                                      <p:cBhvr>
                                        <p:cTn id="6" dur="1" fill="hold">
                                          <p:stCondLst>
                                            <p:cond delay="0"/>
                                          </p:stCondLst>
                                        </p:cTn>
                                        <p:tgtEl>
                                          <p:spTgt spid="7170"/>
                                        </p:tgtEl>
                                        <p:attrNameLst>
                                          <p:attrName>style.visibility</p:attrName>
                                        </p:attrNameLst>
                                      </p:cBhvr>
                                      <p:to>
                                        <p:strVal val="visible"/>
                                      </p:to>
                                    </p:set>
                                    <p:anim calcmode="lin" valueType="num">
                                      <p:cBhvr additive="base">
                                        <p:cTn id="7" dur="500" fill="hold"/>
                                        <p:tgtEl>
                                          <p:spTgt spid="7170"/>
                                        </p:tgtEl>
                                        <p:attrNameLst>
                                          <p:attrName>ppt_x</p:attrName>
                                        </p:attrNameLst>
                                      </p:cBhvr>
                                      <p:tavLst>
                                        <p:tav tm="0">
                                          <p:val>
                                            <p:strVal val="1+#ppt_w/2"/>
                                          </p:val>
                                        </p:tav>
                                        <p:tav tm="100000">
                                          <p:val>
                                            <p:strVal val="#ppt_x"/>
                                          </p:val>
                                        </p:tav>
                                      </p:tavLst>
                                    </p:anim>
                                    <p:anim calcmode="lin" valueType="num">
                                      <p:cBhvr additive="base">
                                        <p:cTn id="8" dur="500" fill="hold"/>
                                        <p:tgtEl>
                                          <p:spTgt spid="7170"/>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25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fill="hold"/>
                                        <p:tgtEl>
                                          <p:spTgt spid="14"/>
                                        </p:tgtEl>
                                        <p:attrNameLst>
                                          <p:attrName>ppt_x</p:attrName>
                                        </p:attrNameLst>
                                      </p:cBhvr>
                                      <p:tavLst>
                                        <p:tav tm="0">
                                          <p:val>
                                            <p:strVal val="1+#ppt_w/2"/>
                                          </p:val>
                                        </p:tav>
                                        <p:tav tm="100000">
                                          <p:val>
                                            <p:strVal val="#ppt_x"/>
                                          </p:val>
                                        </p:tav>
                                      </p:tavLst>
                                    </p:anim>
                                    <p:anim calcmode="lin" valueType="num">
                                      <p:cBhvr additive="base">
                                        <p:cTn id="12"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49987" y="698681"/>
            <a:ext cx="3262432" cy="707886"/>
          </a:xfrm>
          <a:prstGeom prst="rect">
            <a:avLst/>
          </a:prstGeom>
        </p:spPr>
        <p:txBody>
          <a:bodyPr wrap="none">
            <a:spAutoFit/>
          </a:bodyPr>
          <a:lstStyle/>
          <a:p>
            <a:r>
              <a:rPr lang="zh-CN" altLang="en-US" sz="4000" dirty="0" smtClean="0">
                <a:solidFill>
                  <a:srgbClr val="F44F56"/>
                </a:solidFill>
                <a:latin typeface="方正兰亭超细黑简体" panose="02000000000000000000" pitchFamily="2" charset="-122"/>
                <a:ea typeface="方正兰亭超细黑简体" panose="02000000000000000000" pitchFamily="2" charset="-122"/>
                <a:cs typeface="Arial" panose="020B0604020202020204" pitchFamily="34" charset="0"/>
              </a:rPr>
              <a:t>多路复用技术</a:t>
            </a:r>
            <a:endParaRPr lang="en-US" altLang="zh-CN" sz="4000" dirty="0">
              <a:solidFill>
                <a:srgbClr val="F44F56"/>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4" name="矩形 3"/>
          <p:cNvSpPr/>
          <p:nvPr/>
        </p:nvSpPr>
        <p:spPr>
          <a:xfrm>
            <a:off x="549987" y="1330375"/>
            <a:ext cx="2031325" cy="461665"/>
          </a:xfrm>
          <a:prstGeom prst="rect">
            <a:avLst/>
          </a:prstGeom>
        </p:spPr>
        <p:txBody>
          <a:bodyPr wrap="none">
            <a:spAutoFit/>
          </a:bodyPr>
          <a:lstStyle/>
          <a:p>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时分多路复用</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nvGrpSpPr>
          <p:cNvPr id="29" name="组合 28"/>
          <p:cNvGrpSpPr/>
          <p:nvPr/>
        </p:nvGrpSpPr>
        <p:grpSpPr>
          <a:xfrm>
            <a:off x="11856640" y="548680"/>
            <a:ext cx="335360" cy="882400"/>
            <a:chOff x="8892480" y="411510"/>
            <a:chExt cx="251520" cy="661800"/>
          </a:xfrm>
        </p:grpSpPr>
        <p:sp>
          <p:nvSpPr>
            <p:cNvPr id="16" name="矩形 15"/>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0"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23</a:t>
              </a:r>
              <a:endParaRPr lang="zh-CN" altLang="en-US" sz="1067" dirty="0">
                <a:solidFill>
                  <a:schemeClr val="bg1"/>
                </a:solidFill>
                <a:latin typeface="Century Gothic" panose="020B0502020202020204" pitchFamily="34" charset="0"/>
              </a:endParaRPr>
            </a:p>
          </p:txBody>
        </p:sp>
        <p:grpSp>
          <p:nvGrpSpPr>
            <p:cNvPr id="27" name="组合 26"/>
            <p:cNvGrpSpPr/>
            <p:nvPr/>
          </p:nvGrpSpPr>
          <p:grpSpPr>
            <a:xfrm>
              <a:off x="8964240" y="818664"/>
              <a:ext cx="108000" cy="8629"/>
              <a:chOff x="8953171" y="847239"/>
              <a:chExt cx="130138" cy="8629"/>
            </a:xfrm>
          </p:grpSpPr>
          <p:cxnSp>
            <p:nvCxnSpPr>
              <p:cNvPr id="22" name="直接连接符 21"/>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
        <p:nvSpPr>
          <p:cNvPr id="33" name="矩形 32"/>
          <p:cNvSpPr/>
          <p:nvPr/>
        </p:nvSpPr>
        <p:spPr>
          <a:xfrm>
            <a:off x="549988" y="1809351"/>
            <a:ext cx="10964680" cy="1468735"/>
          </a:xfrm>
          <a:prstGeom prst="rect">
            <a:avLst/>
          </a:prstGeom>
        </p:spPr>
        <p:txBody>
          <a:bodyPr wrap="square">
            <a:spAutoFit/>
          </a:bodyPr>
          <a:lstStyle/>
          <a:p>
            <a:pPr algn="just">
              <a:lnSpc>
                <a:spcPct val="114000"/>
              </a:lnSpc>
            </a:pP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时分多路复用（</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TDM</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）是</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将一条物理信道的传输时间分成若干个时间片轮流地给多个信号源使用，每个时间片被复用的一路信号占用。这样，当有多路信号准备传输时，一个信道就能在不同的时间片传输多路信号。时分多路复用实现的条件是信道能达到的数据传输速率超过各路信号源所要求的数据传输速率。如果把每路信号调制到较高的传输速率，即按介质的比特率传输，那么每路信号传输时多余的时间就可以被其它路信号使用。为此，使每路信息按时间分片，轮流交换地使用介质</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，可以</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达到在一条物理信道中同时传输多路信号的目的</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a:t>
            </a:r>
            <a:endParaRPr lang="en-US" altLang="zh-CN" sz="1600" b="1" dirty="0">
              <a:solidFill>
                <a:schemeClr val="tx1">
                  <a:lumMod val="65000"/>
                  <a:lumOff val="35000"/>
                </a:schemeClr>
              </a:solidFill>
              <a:latin typeface="Century Gothic" panose="020B0502020202020204" pitchFamily="34" charset="0"/>
              <a:cs typeface="Arial" panose="020B0604020202020204" pitchFamily="34" charset="0"/>
            </a:endParaRPr>
          </a:p>
        </p:txBody>
      </p:sp>
      <p:sp>
        <p:nvSpPr>
          <p:cNvPr id="2"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6" name="图片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95667" y="3522403"/>
            <a:ext cx="5800665" cy="2863244"/>
          </a:xfrm>
          <a:prstGeom prst="rect">
            <a:avLst/>
          </a:prstGeom>
        </p:spPr>
      </p:pic>
    </p:spTree>
    <p:extLst>
      <p:ext uri="{BB962C8B-B14F-4D97-AF65-F5344CB8AC3E}">
        <p14:creationId xmlns:p14="http://schemas.microsoft.com/office/powerpoint/2010/main" val="12393937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par>
                                <p:cTn id="10" presetID="12" presetClass="entr" presetSubtype="1"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down)">
                                      <p:cBhvr>
                                        <p:cTn id="13" dur="500"/>
                                        <p:tgtEl>
                                          <p:spTgt spid="4"/>
                                        </p:tgtEl>
                                      </p:cBhvr>
                                    </p:animEffect>
                                  </p:childTnLst>
                                </p:cTn>
                              </p:par>
                              <p:par>
                                <p:cTn id="14" presetID="2" presetClass="entr" presetSubtype="8" fill="hold" grpId="0" nodeType="withEffect">
                                  <p:stCondLst>
                                    <p:cond delay="500"/>
                                  </p:stCondLst>
                                  <p:childTnLst>
                                    <p:set>
                                      <p:cBhvr>
                                        <p:cTn id="15" dur="1" fill="hold">
                                          <p:stCondLst>
                                            <p:cond delay="0"/>
                                          </p:stCondLst>
                                        </p:cTn>
                                        <p:tgtEl>
                                          <p:spTgt spid="33"/>
                                        </p:tgtEl>
                                        <p:attrNameLst>
                                          <p:attrName>style.visibility</p:attrName>
                                        </p:attrNameLst>
                                      </p:cBhvr>
                                      <p:to>
                                        <p:strVal val="visible"/>
                                      </p:to>
                                    </p:set>
                                    <p:anim calcmode="lin" valueType="num">
                                      <p:cBhvr additive="base">
                                        <p:cTn id="16" dur="500" fill="hold"/>
                                        <p:tgtEl>
                                          <p:spTgt spid="33"/>
                                        </p:tgtEl>
                                        <p:attrNameLst>
                                          <p:attrName>ppt_x</p:attrName>
                                        </p:attrNameLst>
                                      </p:cBhvr>
                                      <p:tavLst>
                                        <p:tav tm="0">
                                          <p:val>
                                            <p:strVal val="0-#ppt_w/2"/>
                                          </p:val>
                                        </p:tav>
                                        <p:tav tm="100000">
                                          <p:val>
                                            <p:strVal val="#ppt_x"/>
                                          </p:val>
                                        </p:tav>
                                      </p:tavLst>
                                    </p:anim>
                                    <p:anim calcmode="lin" valueType="num">
                                      <p:cBhvr additive="base">
                                        <p:cTn id="17" dur="500" fill="hold"/>
                                        <p:tgtEl>
                                          <p:spTgt spid="33"/>
                                        </p:tgtEl>
                                        <p:attrNameLst>
                                          <p:attrName>ppt_y</p:attrName>
                                        </p:attrNameLst>
                                      </p:cBhvr>
                                      <p:tavLst>
                                        <p:tav tm="0">
                                          <p:val>
                                            <p:strVal val="#ppt_y"/>
                                          </p:val>
                                        </p:tav>
                                        <p:tav tm="100000">
                                          <p:val>
                                            <p:strVal val="#ppt_y"/>
                                          </p:val>
                                        </p:tav>
                                      </p:tavLst>
                                    </p:anim>
                                  </p:childTnLst>
                                </p:cTn>
                              </p:par>
                              <p:par>
                                <p:cTn id="18" presetID="42" presetClass="entr" presetSubtype="0" fill="hold" nodeType="withEffect">
                                  <p:stCondLst>
                                    <p:cond delay="100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500"/>
                                        <p:tgtEl>
                                          <p:spTgt spid="6"/>
                                        </p:tgtEl>
                                      </p:cBhvr>
                                    </p:animEffect>
                                    <p:anim calcmode="lin" valueType="num">
                                      <p:cBhvr>
                                        <p:cTn id="21" dur="500" fill="hold"/>
                                        <p:tgtEl>
                                          <p:spTgt spid="6"/>
                                        </p:tgtEl>
                                        <p:attrNameLst>
                                          <p:attrName>ppt_x</p:attrName>
                                        </p:attrNameLst>
                                      </p:cBhvr>
                                      <p:tavLst>
                                        <p:tav tm="0">
                                          <p:val>
                                            <p:strVal val="#ppt_x"/>
                                          </p:val>
                                        </p:tav>
                                        <p:tav tm="100000">
                                          <p:val>
                                            <p:strVal val="#ppt_x"/>
                                          </p:val>
                                        </p:tav>
                                      </p:tavLst>
                                    </p:anim>
                                    <p:anim calcmode="lin" valueType="num">
                                      <p:cBhvr>
                                        <p:cTn id="22"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3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49987" y="698681"/>
            <a:ext cx="3262432" cy="707886"/>
          </a:xfrm>
          <a:prstGeom prst="rect">
            <a:avLst/>
          </a:prstGeom>
        </p:spPr>
        <p:txBody>
          <a:bodyPr wrap="none">
            <a:spAutoFit/>
          </a:bodyPr>
          <a:lstStyle/>
          <a:p>
            <a:r>
              <a:rPr lang="zh-CN" altLang="en-US" sz="4000" dirty="0" smtClean="0">
                <a:solidFill>
                  <a:srgbClr val="F44F56"/>
                </a:solidFill>
                <a:latin typeface="方正兰亭超细黑简体" panose="02000000000000000000" pitchFamily="2" charset="-122"/>
                <a:ea typeface="方正兰亭超细黑简体" panose="02000000000000000000" pitchFamily="2" charset="-122"/>
                <a:cs typeface="Arial" panose="020B0604020202020204" pitchFamily="34" charset="0"/>
              </a:rPr>
              <a:t>多路复用技术</a:t>
            </a:r>
            <a:endParaRPr lang="en-US" altLang="zh-CN" sz="4000" dirty="0">
              <a:solidFill>
                <a:srgbClr val="F44F56"/>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4" name="矩形 3"/>
          <p:cNvSpPr/>
          <p:nvPr/>
        </p:nvSpPr>
        <p:spPr>
          <a:xfrm>
            <a:off x="549987" y="1330375"/>
            <a:ext cx="2031325" cy="461665"/>
          </a:xfrm>
          <a:prstGeom prst="rect">
            <a:avLst/>
          </a:prstGeom>
        </p:spPr>
        <p:txBody>
          <a:bodyPr wrap="none">
            <a:spAutoFit/>
          </a:bodyPr>
          <a:lstStyle/>
          <a:p>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时分多路复用</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nvGrpSpPr>
          <p:cNvPr id="29" name="组合 28"/>
          <p:cNvGrpSpPr/>
          <p:nvPr/>
        </p:nvGrpSpPr>
        <p:grpSpPr>
          <a:xfrm>
            <a:off x="11856640" y="548680"/>
            <a:ext cx="335360" cy="882400"/>
            <a:chOff x="8892480" y="411510"/>
            <a:chExt cx="251520" cy="661800"/>
          </a:xfrm>
        </p:grpSpPr>
        <p:sp>
          <p:nvSpPr>
            <p:cNvPr id="16" name="矩形 15"/>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0"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24</a:t>
              </a:r>
              <a:endParaRPr lang="zh-CN" altLang="en-US" sz="1067" dirty="0">
                <a:solidFill>
                  <a:schemeClr val="bg1"/>
                </a:solidFill>
                <a:latin typeface="Century Gothic" panose="020B0502020202020204" pitchFamily="34" charset="0"/>
              </a:endParaRPr>
            </a:p>
          </p:txBody>
        </p:sp>
        <p:grpSp>
          <p:nvGrpSpPr>
            <p:cNvPr id="27" name="组合 26"/>
            <p:cNvGrpSpPr/>
            <p:nvPr/>
          </p:nvGrpSpPr>
          <p:grpSpPr>
            <a:xfrm>
              <a:off x="8964240" y="818664"/>
              <a:ext cx="108000" cy="8629"/>
              <a:chOff x="8953171" y="847239"/>
              <a:chExt cx="130138" cy="8629"/>
            </a:xfrm>
          </p:grpSpPr>
          <p:cxnSp>
            <p:nvCxnSpPr>
              <p:cNvPr id="22" name="直接连接符 21"/>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
        <p:nvSpPr>
          <p:cNvPr id="33" name="矩形 32"/>
          <p:cNvSpPr/>
          <p:nvPr/>
        </p:nvSpPr>
        <p:spPr>
          <a:xfrm>
            <a:off x="549988" y="1809351"/>
            <a:ext cx="10964680" cy="1004634"/>
          </a:xfrm>
          <a:prstGeom prst="rect">
            <a:avLst/>
          </a:prstGeom>
        </p:spPr>
        <p:txBody>
          <a:bodyPr wrap="square">
            <a:spAutoFit/>
          </a:bodyPr>
          <a:lstStyle/>
          <a:p>
            <a:pPr algn="just">
              <a:lnSpc>
                <a:spcPct val="114000"/>
              </a:lnSpc>
            </a:pPr>
            <a:r>
              <a:rPr lang="zh-CN" altLang="en-US" sz="2000" dirty="0">
                <a:solidFill>
                  <a:srgbClr val="F44F56"/>
                </a:solidFill>
                <a:latin typeface="汉仪菱心体简" panose="02010609000101010101" pitchFamily="49" charset="-122"/>
                <a:ea typeface="汉仪菱心体简" panose="02010609000101010101" pitchFamily="49" charset="-122"/>
                <a:cs typeface="Arial" panose="020B0604020202020204" pitchFamily="34" charset="0"/>
              </a:rPr>
              <a:t>同步时分多路复用</a:t>
            </a:r>
            <a:endParaRPr lang="en-US" altLang="zh-CN" sz="2000" dirty="0" smtClean="0">
              <a:solidFill>
                <a:srgbClr val="F44F56"/>
              </a:solidFill>
              <a:latin typeface="汉仪菱心体简" panose="02010609000101010101" pitchFamily="49" charset="-122"/>
              <a:ea typeface="汉仪菱心体简" panose="02010609000101010101" pitchFamily="49" charset="-122"/>
              <a:cs typeface="Arial" panose="020B0604020202020204" pitchFamily="34" charset="0"/>
            </a:endParaRPr>
          </a:p>
          <a:p>
            <a:pPr algn="just">
              <a:lnSpc>
                <a:spcPct val="114000"/>
              </a:lnSpc>
            </a:pP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同步</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时分多路复用是指时分方案中的时间片是分配好的，而且固定不变，即每个时间片与一个信号源对应，不管该信号源此时是否有信息发送。在接收端，根据时间片序号就可以判断出是哪一路信息，从而将其送往相应的</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目的地。</a:t>
            </a:r>
            <a:endParaRPr lang="en-US" altLang="zh-CN" sz="1600" b="1" dirty="0">
              <a:solidFill>
                <a:schemeClr val="tx1">
                  <a:lumMod val="65000"/>
                  <a:lumOff val="35000"/>
                </a:schemeClr>
              </a:solidFill>
              <a:latin typeface="Century Gothic" panose="020B0502020202020204" pitchFamily="34" charset="0"/>
              <a:cs typeface="Arial" panose="020B0604020202020204" pitchFamily="34" charset="0"/>
            </a:endParaRPr>
          </a:p>
        </p:txBody>
      </p:sp>
      <p:sp>
        <p:nvSpPr>
          <p:cNvPr id="2"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6146" name="Picture 2" descr="3-1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35178" y="3864823"/>
            <a:ext cx="10594299" cy="15170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781592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par>
                                <p:cTn id="10" presetID="12" presetClass="entr" presetSubtype="1"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down)">
                                      <p:cBhvr>
                                        <p:cTn id="13" dur="500"/>
                                        <p:tgtEl>
                                          <p:spTgt spid="4"/>
                                        </p:tgtEl>
                                      </p:cBhvr>
                                    </p:animEffect>
                                  </p:childTnLst>
                                </p:cTn>
                              </p:par>
                              <p:par>
                                <p:cTn id="14" presetID="2" presetClass="entr" presetSubtype="8" fill="hold" grpId="0" nodeType="withEffect">
                                  <p:stCondLst>
                                    <p:cond delay="500"/>
                                  </p:stCondLst>
                                  <p:childTnLst>
                                    <p:set>
                                      <p:cBhvr>
                                        <p:cTn id="15" dur="1" fill="hold">
                                          <p:stCondLst>
                                            <p:cond delay="0"/>
                                          </p:stCondLst>
                                        </p:cTn>
                                        <p:tgtEl>
                                          <p:spTgt spid="33"/>
                                        </p:tgtEl>
                                        <p:attrNameLst>
                                          <p:attrName>style.visibility</p:attrName>
                                        </p:attrNameLst>
                                      </p:cBhvr>
                                      <p:to>
                                        <p:strVal val="visible"/>
                                      </p:to>
                                    </p:set>
                                    <p:anim calcmode="lin" valueType="num">
                                      <p:cBhvr additive="base">
                                        <p:cTn id="16" dur="500" fill="hold"/>
                                        <p:tgtEl>
                                          <p:spTgt spid="33"/>
                                        </p:tgtEl>
                                        <p:attrNameLst>
                                          <p:attrName>ppt_x</p:attrName>
                                        </p:attrNameLst>
                                      </p:cBhvr>
                                      <p:tavLst>
                                        <p:tav tm="0">
                                          <p:val>
                                            <p:strVal val="0-#ppt_w/2"/>
                                          </p:val>
                                        </p:tav>
                                        <p:tav tm="100000">
                                          <p:val>
                                            <p:strVal val="#ppt_x"/>
                                          </p:val>
                                        </p:tav>
                                      </p:tavLst>
                                    </p:anim>
                                    <p:anim calcmode="lin" valueType="num">
                                      <p:cBhvr additive="base">
                                        <p:cTn id="17" dur="500" fill="hold"/>
                                        <p:tgtEl>
                                          <p:spTgt spid="33"/>
                                        </p:tgtEl>
                                        <p:attrNameLst>
                                          <p:attrName>ppt_y</p:attrName>
                                        </p:attrNameLst>
                                      </p:cBhvr>
                                      <p:tavLst>
                                        <p:tav tm="0">
                                          <p:val>
                                            <p:strVal val="#ppt_y"/>
                                          </p:val>
                                        </p:tav>
                                        <p:tav tm="100000">
                                          <p:val>
                                            <p:strVal val="#ppt_y"/>
                                          </p:val>
                                        </p:tav>
                                      </p:tavLst>
                                    </p:anim>
                                  </p:childTnLst>
                                </p:cTn>
                              </p:par>
                              <p:par>
                                <p:cTn id="18" presetID="42" presetClass="entr" presetSubtype="0" fill="hold" nodeType="withEffect">
                                  <p:stCondLst>
                                    <p:cond delay="1000"/>
                                  </p:stCondLst>
                                  <p:childTnLst>
                                    <p:set>
                                      <p:cBhvr>
                                        <p:cTn id="19" dur="1" fill="hold">
                                          <p:stCondLst>
                                            <p:cond delay="0"/>
                                          </p:stCondLst>
                                        </p:cTn>
                                        <p:tgtEl>
                                          <p:spTgt spid="6146"/>
                                        </p:tgtEl>
                                        <p:attrNameLst>
                                          <p:attrName>style.visibility</p:attrName>
                                        </p:attrNameLst>
                                      </p:cBhvr>
                                      <p:to>
                                        <p:strVal val="visible"/>
                                      </p:to>
                                    </p:set>
                                    <p:animEffect transition="in" filter="fade">
                                      <p:cBhvr>
                                        <p:cTn id="20" dur="500"/>
                                        <p:tgtEl>
                                          <p:spTgt spid="6146"/>
                                        </p:tgtEl>
                                      </p:cBhvr>
                                    </p:animEffect>
                                    <p:anim calcmode="lin" valueType="num">
                                      <p:cBhvr>
                                        <p:cTn id="21" dur="500" fill="hold"/>
                                        <p:tgtEl>
                                          <p:spTgt spid="6146"/>
                                        </p:tgtEl>
                                        <p:attrNameLst>
                                          <p:attrName>ppt_x</p:attrName>
                                        </p:attrNameLst>
                                      </p:cBhvr>
                                      <p:tavLst>
                                        <p:tav tm="0">
                                          <p:val>
                                            <p:strVal val="#ppt_x"/>
                                          </p:val>
                                        </p:tav>
                                        <p:tav tm="100000">
                                          <p:val>
                                            <p:strVal val="#ppt_x"/>
                                          </p:val>
                                        </p:tav>
                                      </p:tavLst>
                                    </p:anim>
                                    <p:anim calcmode="lin" valueType="num">
                                      <p:cBhvr>
                                        <p:cTn id="22" dur="500" fill="hold"/>
                                        <p:tgtEl>
                                          <p:spTgt spid="614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3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49987" y="698681"/>
            <a:ext cx="3262432" cy="707886"/>
          </a:xfrm>
          <a:prstGeom prst="rect">
            <a:avLst/>
          </a:prstGeom>
        </p:spPr>
        <p:txBody>
          <a:bodyPr wrap="none">
            <a:spAutoFit/>
          </a:bodyPr>
          <a:lstStyle/>
          <a:p>
            <a:r>
              <a:rPr lang="zh-CN" altLang="en-US" sz="4000" dirty="0" smtClean="0">
                <a:solidFill>
                  <a:srgbClr val="F44F56"/>
                </a:solidFill>
                <a:latin typeface="方正兰亭超细黑简体" panose="02000000000000000000" pitchFamily="2" charset="-122"/>
                <a:ea typeface="方正兰亭超细黑简体" panose="02000000000000000000" pitchFamily="2" charset="-122"/>
                <a:cs typeface="Arial" panose="020B0604020202020204" pitchFamily="34" charset="0"/>
              </a:rPr>
              <a:t>多路复用技术</a:t>
            </a:r>
            <a:endParaRPr lang="en-US" altLang="zh-CN" sz="4000" dirty="0">
              <a:solidFill>
                <a:srgbClr val="F44F56"/>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4" name="矩形 3"/>
          <p:cNvSpPr/>
          <p:nvPr/>
        </p:nvSpPr>
        <p:spPr>
          <a:xfrm>
            <a:off x="549987" y="1330375"/>
            <a:ext cx="2031325" cy="461665"/>
          </a:xfrm>
          <a:prstGeom prst="rect">
            <a:avLst/>
          </a:prstGeom>
        </p:spPr>
        <p:txBody>
          <a:bodyPr wrap="none">
            <a:spAutoFit/>
          </a:bodyPr>
          <a:lstStyle/>
          <a:p>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时分多路复用</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nvGrpSpPr>
          <p:cNvPr id="29" name="组合 28"/>
          <p:cNvGrpSpPr/>
          <p:nvPr/>
        </p:nvGrpSpPr>
        <p:grpSpPr>
          <a:xfrm>
            <a:off x="11856640" y="548680"/>
            <a:ext cx="335360" cy="882400"/>
            <a:chOff x="8892480" y="411510"/>
            <a:chExt cx="251520" cy="661800"/>
          </a:xfrm>
        </p:grpSpPr>
        <p:sp>
          <p:nvSpPr>
            <p:cNvPr id="16" name="矩形 15"/>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0"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25</a:t>
              </a:r>
              <a:endParaRPr lang="zh-CN" altLang="en-US" sz="1067" dirty="0">
                <a:solidFill>
                  <a:schemeClr val="bg1"/>
                </a:solidFill>
                <a:latin typeface="Century Gothic" panose="020B0502020202020204" pitchFamily="34" charset="0"/>
              </a:endParaRPr>
            </a:p>
          </p:txBody>
        </p:sp>
        <p:grpSp>
          <p:nvGrpSpPr>
            <p:cNvPr id="27" name="组合 26"/>
            <p:cNvGrpSpPr/>
            <p:nvPr/>
          </p:nvGrpSpPr>
          <p:grpSpPr>
            <a:xfrm>
              <a:off x="8964240" y="818664"/>
              <a:ext cx="108000" cy="8629"/>
              <a:chOff x="8953171" y="847239"/>
              <a:chExt cx="130138" cy="8629"/>
            </a:xfrm>
          </p:grpSpPr>
          <p:cxnSp>
            <p:nvCxnSpPr>
              <p:cNvPr id="22" name="直接连接符 21"/>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
        <p:nvSpPr>
          <p:cNvPr id="33" name="矩形 32"/>
          <p:cNvSpPr/>
          <p:nvPr/>
        </p:nvSpPr>
        <p:spPr>
          <a:xfrm>
            <a:off x="549988" y="1809351"/>
            <a:ext cx="10964680" cy="1285352"/>
          </a:xfrm>
          <a:prstGeom prst="rect">
            <a:avLst/>
          </a:prstGeom>
        </p:spPr>
        <p:txBody>
          <a:bodyPr wrap="square">
            <a:spAutoFit/>
          </a:bodyPr>
          <a:lstStyle/>
          <a:p>
            <a:pPr algn="just">
              <a:lnSpc>
                <a:spcPct val="114000"/>
              </a:lnSpc>
            </a:pPr>
            <a:r>
              <a:rPr lang="zh-CN" altLang="en-US" sz="2000" dirty="0" smtClean="0">
                <a:solidFill>
                  <a:srgbClr val="F44F56"/>
                </a:solidFill>
                <a:latin typeface="汉仪菱心体简" panose="02010609000101010101" pitchFamily="49" charset="-122"/>
                <a:ea typeface="汉仪菱心体简" panose="02010609000101010101" pitchFamily="49" charset="-122"/>
                <a:cs typeface="Arial" panose="020B0604020202020204" pitchFamily="34" charset="0"/>
              </a:rPr>
              <a:t>异步</a:t>
            </a:r>
            <a:r>
              <a:rPr lang="zh-CN" altLang="en-US" sz="2000" dirty="0">
                <a:solidFill>
                  <a:srgbClr val="F44F56"/>
                </a:solidFill>
                <a:latin typeface="汉仪菱心体简" panose="02010609000101010101" pitchFamily="49" charset="-122"/>
                <a:ea typeface="汉仪菱心体简" panose="02010609000101010101" pitchFamily="49" charset="-122"/>
                <a:cs typeface="Arial" panose="020B0604020202020204" pitchFamily="34" charset="0"/>
              </a:rPr>
              <a:t>时分多路复用</a:t>
            </a:r>
            <a:endParaRPr lang="en-US" altLang="zh-CN" sz="2000" dirty="0" smtClean="0">
              <a:solidFill>
                <a:srgbClr val="F44F56"/>
              </a:solidFill>
              <a:latin typeface="汉仪菱心体简" panose="02010609000101010101" pitchFamily="49" charset="-122"/>
              <a:ea typeface="汉仪菱心体简" panose="02010609000101010101" pitchFamily="49" charset="-122"/>
              <a:cs typeface="Arial" panose="020B0604020202020204" pitchFamily="34" charset="0"/>
            </a:endParaRPr>
          </a:p>
          <a:p>
            <a:pPr algn="just">
              <a:lnSpc>
                <a:spcPct val="114000"/>
              </a:lnSpc>
            </a:pP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异步时分多路复用方式允许动态地、按需分配信道的时间片，如某路信号源暂不发送信息，就让其它信号源占用这个时间片，这样就可大大提高时间片的利用率，如图</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3-17</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所示。异步时分多路复用也可称为统计时分多路复用技术，它也是目前计算机网络中应用广泛的多路复用技术。</a:t>
            </a:r>
            <a:endParaRPr lang="en-US" altLang="zh-CN" sz="1600" b="1" dirty="0">
              <a:solidFill>
                <a:schemeClr val="tx1">
                  <a:lumMod val="65000"/>
                  <a:lumOff val="35000"/>
                </a:schemeClr>
              </a:solidFill>
              <a:latin typeface="Century Gothic" panose="020B0502020202020204" pitchFamily="34" charset="0"/>
              <a:cs typeface="Arial" panose="020B0604020202020204" pitchFamily="34" charset="0"/>
            </a:endParaRPr>
          </a:p>
        </p:txBody>
      </p:sp>
      <p:sp>
        <p:nvSpPr>
          <p:cNvPr id="2"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7170" name="Picture 2" descr="3-1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35177" y="3864822"/>
            <a:ext cx="10614923" cy="15199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362958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par>
                                <p:cTn id="10" presetID="12" presetClass="entr" presetSubtype="1"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down)">
                                      <p:cBhvr>
                                        <p:cTn id="13" dur="500"/>
                                        <p:tgtEl>
                                          <p:spTgt spid="4"/>
                                        </p:tgtEl>
                                      </p:cBhvr>
                                    </p:animEffect>
                                  </p:childTnLst>
                                </p:cTn>
                              </p:par>
                              <p:par>
                                <p:cTn id="14" presetID="2" presetClass="entr" presetSubtype="8" fill="hold" grpId="0" nodeType="withEffect">
                                  <p:stCondLst>
                                    <p:cond delay="500"/>
                                  </p:stCondLst>
                                  <p:childTnLst>
                                    <p:set>
                                      <p:cBhvr>
                                        <p:cTn id="15" dur="1" fill="hold">
                                          <p:stCondLst>
                                            <p:cond delay="0"/>
                                          </p:stCondLst>
                                        </p:cTn>
                                        <p:tgtEl>
                                          <p:spTgt spid="33"/>
                                        </p:tgtEl>
                                        <p:attrNameLst>
                                          <p:attrName>style.visibility</p:attrName>
                                        </p:attrNameLst>
                                      </p:cBhvr>
                                      <p:to>
                                        <p:strVal val="visible"/>
                                      </p:to>
                                    </p:set>
                                    <p:anim calcmode="lin" valueType="num">
                                      <p:cBhvr additive="base">
                                        <p:cTn id="16" dur="500" fill="hold"/>
                                        <p:tgtEl>
                                          <p:spTgt spid="33"/>
                                        </p:tgtEl>
                                        <p:attrNameLst>
                                          <p:attrName>ppt_x</p:attrName>
                                        </p:attrNameLst>
                                      </p:cBhvr>
                                      <p:tavLst>
                                        <p:tav tm="0">
                                          <p:val>
                                            <p:strVal val="0-#ppt_w/2"/>
                                          </p:val>
                                        </p:tav>
                                        <p:tav tm="100000">
                                          <p:val>
                                            <p:strVal val="#ppt_x"/>
                                          </p:val>
                                        </p:tav>
                                      </p:tavLst>
                                    </p:anim>
                                    <p:anim calcmode="lin" valueType="num">
                                      <p:cBhvr additive="base">
                                        <p:cTn id="17" dur="500" fill="hold"/>
                                        <p:tgtEl>
                                          <p:spTgt spid="33"/>
                                        </p:tgtEl>
                                        <p:attrNameLst>
                                          <p:attrName>ppt_y</p:attrName>
                                        </p:attrNameLst>
                                      </p:cBhvr>
                                      <p:tavLst>
                                        <p:tav tm="0">
                                          <p:val>
                                            <p:strVal val="#ppt_y"/>
                                          </p:val>
                                        </p:tav>
                                        <p:tav tm="100000">
                                          <p:val>
                                            <p:strVal val="#ppt_y"/>
                                          </p:val>
                                        </p:tav>
                                      </p:tavLst>
                                    </p:anim>
                                  </p:childTnLst>
                                </p:cTn>
                              </p:par>
                              <p:par>
                                <p:cTn id="18" presetID="42" presetClass="entr" presetSubtype="0" fill="hold" nodeType="withEffect">
                                  <p:stCondLst>
                                    <p:cond delay="1000"/>
                                  </p:stCondLst>
                                  <p:childTnLst>
                                    <p:set>
                                      <p:cBhvr>
                                        <p:cTn id="19" dur="1" fill="hold">
                                          <p:stCondLst>
                                            <p:cond delay="0"/>
                                          </p:stCondLst>
                                        </p:cTn>
                                        <p:tgtEl>
                                          <p:spTgt spid="7170"/>
                                        </p:tgtEl>
                                        <p:attrNameLst>
                                          <p:attrName>style.visibility</p:attrName>
                                        </p:attrNameLst>
                                      </p:cBhvr>
                                      <p:to>
                                        <p:strVal val="visible"/>
                                      </p:to>
                                    </p:set>
                                    <p:animEffect transition="in" filter="fade">
                                      <p:cBhvr>
                                        <p:cTn id="20" dur="500"/>
                                        <p:tgtEl>
                                          <p:spTgt spid="7170"/>
                                        </p:tgtEl>
                                      </p:cBhvr>
                                    </p:animEffect>
                                    <p:anim calcmode="lin" valueType="num">
                                      <p:cBhvr>
                                        <p:cTn id="21" dur="500" fill="hold"/>
                                        <p:tgtEl>
                                          <p:spTgt spid="7170"/>
                                        </p:tgtEl>
                                        <p:attrNameLst>
                                          <p:attrName>ppt_x</p:attrName>
                                        </p:attrNameLst>
                                      </p:cBhvr>
                                      <p:tavLst>
                                        <p:tav tm="0">
                                          <p:val>
                                            <p:strVal val="#ppt_x"/>
                                          </p:val>
                                        </p:tav>
                                        <p:tav tm="100000">
                                          <p:val>
                                            <p:strVal val="#ppt_x"/>
                                          </p:val>
                                        </p:tav>
                                      </p:tavLst>
                                    </p:anim>
                                    <p:anim calcmode="lin" valueType="num">
                                      <p:cBhvr>
                                        <p:cTn id="22" dur="500" fill="hold"/>
                                        <p:tgtEl>
                                          <p:spTgt spid="717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3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49987" y="698681"/>
            <a:ext cx="3262432" cy="707886"/>
          </a:xfrm>
          <a:prstGeom prst="rect">
            <a:avLst/>
          </a:prstGeom>
        </p:spPr>
        <p:txBody>
          <a:bodyPr wrap="none">
            <a:spAutoFit/>
          </a:bodyPr>
          <a:lstStyle/>
          <a:p>
            <a:r>
              <a:rPr lang="zh-CN" altLang="en-US" sz="4000" dirty="0" smtClean="0">
                <a:solidFill>
                  <a:srgbClr val="F44F56"/>
                </a:solidFill>
                <a:latin typeface="方正兰亭超细黑简体" panose="02000000000000000000" pitchFamily="2" charset="-122"/>
                <a:ea typeface="方正兰亭超细黑简体" panose="02000000000000000000" pitchFamily="2" charset="-122"/>
                <a:cs typeface="Arial" panose="020B0604020202020204" pitchFamily="34" charset="0"/>
              </a:rPr>
              <a:t>多路复用技术</a:t>
            </a:r>
            <a:endParaRPr lang="en-US" altLang="zh-CN" sz="4000" dirty="0">
              <a:solidFill>
                <a:srgbClr val="F44F56"/>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4" name="矩形 3"/>
          <p:cNvSpPr/>
          <p:nvPr/>
        </p:nvSpPr>
        <p:spPr>
          <a:xfrm>
            <a:off x="549987" y="1330375"/>
            <a:ext cx="2031325" cy="461665"/>
          </a:xfrm>
          <a:prstGeom prst="rect">
            <a:avLst/>
          </a:prstGeom>
        </p:spPr>
        <p:txBody>
          <a:bodyPr wrap="none">
            <a:spAutoFit/>
          </a:bodyPr>
          <a:lstStyle/>
          <a:p>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波分多路复用</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nvGrpSpPr>
          <p:cNvPr id="29" name="组合 28"/>
          <p:cNvGrpSpPr/>
          <p:nvPr/>
        </p:nvGrpSpPr>
        <p:grpSpPr>
          <a:xfrm>
            <a:off x="11856640" y="548680"/>
            <a:ext cx="335360" cy="882400"/>
            <a:chOff x="8892480" y="411510"/>
            <a:chExt cx="251520" cy="661800"/>
          </a:xfrm>
        </p:grpSpPr>
        <p:sp>
          <p:nvSpPr>
            <p:cNvPr id="16" name="矩形 15"/>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0"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26</a:t>
              </a:r>
              <a:endParaRPr lang="zh-CN" altLang="en-US" sz="1067" dirty="0">
                <a:solidFill>
                  <a:schemeClr val="bg1"/>
                </a:solidFill>
                <a:latin typeface="Century Gothic" panose="020B0502020202020204" pitchFamily="34" charset="0"/>
              </a:endParaRPr>
            </a:p>
          </p:txBody>
        </p:sp>
        <p:grpSp>
          <p:nvGrpSpPr>
            <p:cNvPr id="27" name="组合 26"/>
            <p:cNvGrpSpPr/>
            <p:nvPr/>
          </p:nvGrpSpPr>
          <p:grpSpPr>
            <a:xfrm>
              <a:off x="8964240" y="818664"/>
              <a:ext cx="108000" cy="8629"/>
              <a:chOff x="8953171" y="847239"/>
              <a:chExt cx="130138" cy="8629"/>
            </a:xfrm>
          </p:grpSpPr>
          <p:cxnSp>
            <p:nvCxnSpPr>
              <p:cNvPr id="22" name="直接连接符 21"/>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
        <p:nvSpPr>
          <p:cNvPr id="33" name="矩形 32"/>
          <p:cNvSpPr/>
          <p:nvPr/>
        </p:nvSpPr>
        <p:spPr>
          <a:xfrm>
            <a:off x="549988" y="1809351"/>
            <a:ext cx="10964680" cy="1215204"/>
          </a:xfrm>
          <a:prstGeom prst="rect">
            <a:avLst/>
          </a:prstGeom>
        </p:spPr>
        <p:txBody>
          <a:bodyPr wrap="square">
            <a:spAutoFit/>
          </a:bodyPr>
          <a:lstStyle/>
          <a:p>
            <a:pPr algn="just">
              <a:lnSpc>
                <a:spcPct val="114000"/>
              </a:lnSpc>
            </a:pP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波分多路复用（</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WDM</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）是</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指在一根光纤上能同时传送多个波长不同的光载波的复用技术，主要用于全光纤网组成的通信系统中。通过</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WDM</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，可使原来在一根光纤上只能传输一个光载波的单一光信道，变为可传输多个不同波长光载波的光信道，使得光纤的传输能力成倍增加。也可以利用不同波长沿不同方向传输来实现单根光纤的双向传输。</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WDM</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技术将是今后计算机网络系统主干的信道多路复用技术之一。</a:t>
            </a:r>
            <a:endParaRPr lang="en-US" altLang="zh-CN" sz="1600" b="1" dirty="0">
              <a:solidFill>
                <a:schemeClr val="tx1">
                  <a:lumMod val="65000"/>
                  <a:lumOff val="35000"/>
                </a:schemeClr>
              </a:solidFill>
              <a:latin typeface="Century Gothic" panose="020B0502020202020204" pitchFamily="34" charset="0"/>
              <a:cs typeface="Arial" panose="020B0604020202020204" pitchFamily="34" charset="0"/>
            </a:endParaRPr>
          </a:p>
        </p:txBody>
      </p:sp>
      <p:sp>
        <p:nvSpPr>
          <p:cNvPr id="2"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8194" name="Picture 2" descr="3-1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68844" y="3474277"/>
            <a:ext cx="7326968" cy="28632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726928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par>
                                <p:cTn id="10" presetID="12" presetClass="entr" presetSubtype="1"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down)">
                                      <p:cBhvr>
                                        <p:cTn id="13" dur="500"/>
                                        <p:tgtEl>
                                          <p:spTgt spid="4"/>
                                        </p:tgtEl>
                                      </p:cBhvr>
                                    </p:animEffect>
                                  </p:childTnLst>
                                </p:cTn>
                              </p:par>
                              <p:par>
                                <p:cTn id="14" presetID="2" presetClass="entr" presetSubtype="8" fill="hold" grpId="0" nodeType="withEffect">
                                  <p:stCondLst>
                                    <p:cond delay="500"/>
                                  </p:stCondLst>
                                  <p:childTnLst>
                                    <p:set>
                                      <p:cBhvr>
                                        <p:cTn id="15" dur="1" fill="hold">
                                          <p:stCondLst>
                                            <p:cond delay="0"/>
                                          </p:stCondLst>
                                        </p:cTn>
                                        <p:tgtEl>
                                          <p:spTgt spid="33"/>
                                        </p:tgtEl>
                                        <p:attrNameLst>
                                          <p:attrName>style.visibility</p:attrName>
                                        </p:attrNameLst>
                                      </p:cBhvr>
                                      <p:to>
                                        <p:strVal val="visible"/>
                                      </p:to>
                                    </p:set>
                                    <p:anim calcmode="lin" valueType="num">
                                      <p:cBhvr additive="base">
                                        <p:cTn id="16" dur="500" fill="hold"/>
                                        <p:tgtEl>
                                          <p:spTgt spid="33"/>
                                        </p:tgtEl>
                                        <p:attrNameLst>
                                          <p:attrName>ppt_x</p:attrName>
                                        </p:attrNameLst>
                                      </p:cBhvr>
                                      <p:tavLst>
                                        <p:tav tm="0">
                                          <p:val>
                                            <p:strVal val="0-#ppt_w/2"/>
                                          </p:val>
                                        </p:tav>
                                        <p:tav tm="100000">
                                          <p:val>
                                            <p:strVal val="#ppt_x"/>
                                          </p:val>
                                        </p:tav>
                                      </p:tavLst>
                                    </p:anim>
                                    <p:anim calcmode="lin" valueType="num">
                                      <p:cBhvr additive="base">
                                        <p:cTn id="17" dur="500" fill="hold"/>
                                        <p:tgtEl>
                                          <p:spTgt spid="33"/>
                                        </p:tgtEl>
                                        <p:attrNameLst>
                                          <p:attrName>ppt_y</p:attrName>
                                        </p:attrNameLst>
                                      </p:cBhvr>
                                      <p:tavLst>
                                        <p:tav tm="0">
                                          <p:val>
                                            <p:strVal val="#ppt_y"/>
                                          </p:val>
                                        </p:tav>
                                        <p:tav tm="100000">
                                          <p:val>
                                            <p:strVal val="#ppt_y"/>
                                          </p:val>
                                        </p:tav>
                                      </p:tavLst>
                                    </p:anim>
                                  </p:childTnLst>
                                </p:cTn>
                              </p:par>
                              <p:par>
                                <p:cTn id="18" presetID="42" presetClass="entr" presetSubtype="0" fill="hold" nodeType="withEffect">
                                  <p:stCondLst>
                                    <p:cond delay="1000"/>
                                  </p:stCondLst>
                                  <p:childTnLst>
                                    <p:set>
                                      <p:cBhvr>
                                        <p:cTn id="19" dur="1" fill="hold">
                                          <p:stCondLst>
                                            <p:cond delay="0"/>
                                          </p:stCondLst>
                                        </p:cTn>
                                        <p:tgtEl>
                                          <p:spTgt spid="8194"/>
                                        </p:tgtEl>
                                        <p:attrNameLst>
                                          <p:attrName>style.visibility</p:attrName>
                                        </p:attrNameLst>
                                      </p:cBhvr>
                                      <p:to>
                                        <p:strVal val="visible"/>
                                      </p:to>
                                    </p:set>
                                    <p:animEffect transition="in" filter="fade">
                                      <p:cBhvr>
                                        <p:cTn id="20" dur="500"/>
                                        <p:tgtEl>
                                          <p:spTgt spid="8194"/>
                                        </p:tgtEl>
                                      </p:cBhvr>
                                    </p:animEffect>
                                    <p:anim calcmode="lin" valueType="num">
                                      <p:cBhvr>
                                        <p:cTn id="21" dur="500" fill="hold"/>
                                        <p:tgtEl>
                                          <p:spTgt spid="8194"/>
                                        </p:tgtEl>
                                        <p:attrNameLst>
                                          <p:attrName>ppt_x</p:attrName>
                                        </p:attrNameLst>
                                      </p:cBhvr>
                                      <p:tavLst>
                                        <p:tav tm="0">
                                          <p:val>
                                            <p:strVal val="#ppt_x"/>
                                          </p:val>
                                        </p:tav>
                                        <p:tav tm="100000">
                                          <p:val>
                                            <p:strVal val="#ppt_x"/>
                                          </p:val>
                                        </p:tav>
                                      </p:tavLst>
                                    </p:anim>
                                    <p:anim calcmode="lin" valueType="num">
                                      <p:cBhvr>
                                        <p:cTn id="22" dur="500" fill="hold"/>
                                        <p:tgtEl>
                                          <p:spTgt spid="819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3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549987" y="698681"/>
            <a:ext cx="4288353" cy="707886"/>
          </a:xfrm>
          <a:prstGeom prst="rect">
            <a:avLst/>
          </a:prstGeom>
        </p:spPr>
        <p:txBody>
          <a:bodyPr wrap="none">
            <a:spAutoFit/>
          </a:bodyPr>
          <a:lstStyle/>
          <a:p>
            <a:r>
              <a:rPr lang="zh-CN" altLang="en-US" sz="4000" dirty="0" smtClean="0">
                <a:solidFill>
                  <a:srgbClr val="F44F56"/>
                </a:solidFill>
                <a:latin typeface="方正兰亭超细黑简体" panose="02000000000000000000" pitchFamily="2" charset="-122"/>
                <a:ea typeface="方正兰亭超细黑简体" panose="02000000000000000000" pitchFamily="2" charset="-122"/>
                <a:cs typeface="Arial" panose="020B0604020202020204" pitchFamily="34" charset="0"/>
              </a:rPr>
              <a:t>信息速率传输指标</a:t>
            </a:r>
            <a:endParaRPr lang="zh-CN" altLang="en-US" sz="4000" dirty="0">
              <a:solidFill>
                <a:srgbClr val="F44F56"/>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6" name="矩形 5"/>
          <p:cNvSpPr/>
          <p:nvPr/>
        </p:nvSpPr>
        <p:spPr>
          <a:xfrm>
            <a:off x="549987" y="1331445"/>
            <a:ext cx="3018775" cy="461665"/>
          </a:xfrm>
          <a:prstGeom prst="rect">
            <a:avLst/>
          </a:prstGeom>
        </p:spPr>
        <p:txBody>
          <a:bodyPr wrap="none">
            <a:spAutoFit/>
          </a:bodyPr>
          <a:lstStyle/>
          <a:p>
            <a:pPr lvl="0"/>
            <a:r>
              <a:rPr lang="zh-CN" altLang="en-US" sz="2400" dirty="0" smtClean="0">
                <a:solidFill>
                  <a:prstClr val="white">
                    <a:lumMod val="50000"/>
                  </a:prstClr>
                </a:solidFill>
                <a:latin typeface="方正兰亭超细黑简体" panose="02000000000000000000" pitchFamily="2" charset="-122"/>
                <a:ea typeface="方正兰亭超细黑简体" panose="02000000000000000000" pitchFamily="2" charset="-122"/>
                <a:cs typeface="Arial" panose="020B0604020202020204" pitchFamily="34" charset="0"/>
              </a:rPr>
              <a:t>带宽（</a:t>
            </a:r>
            <a:r>
              <a:rPr lang="en-US" altLang="zh-CN" sz="2400" dirty="0" smtClean="0">
                <a:solidFill>
                  <a:prstClr val="white">
                    <a:lumMod val="50000"/>
                  </a:prstClr>
                </a:solidFill>
                <a:latin typeface="方正兰亭超细黑简体" panose="02000000000000000000" pitchFamily="2" charset="-122"/>
                <a:ea typeface="方正兰亭超细黑简体" panose="02000000000000000000" pitchFamily="2" charset="-122"/>
                <a:cs typeface="Arial" panose="020B0604020202020204" pitchFamily="34" charset="0"/>
              </a:rPr>
              <a:t>Bandwidth</a:t>
            </a:r>
            <a:r>
              <a:rPr lang="zh-CN" altLang="en-US" sz="2400" dirty="0" smtClean="0">
                <a:solidFill>
                  <a:prstClr val="white">
                    <a:lumMod val="50000"/>
                  </a:prstClr>
                </a:solidFill>
                <a:latin typeface="方正兰亭超细黑简体" panose="02000000000000000000" pitchFamily="2" charset="-122"/>
                <a:ea typeface="方正兰亭超细黑简体" panose="02000000000000000000" pitchFamily="2" charset="-122"/>
                <a:cs typeface="Arial" panose="020B0604020202020204" pitchFamily="34" charset="0"/>
              </a:rPr>
              <a:t>）</a:t>
            </a:r>
            <a:endParaRPr lang="en-US" altLang="zh-CN" sz="2400" dirty="0">
              <a:solidFill>
                <a:prstClr val="white">
                  <a:lumMod val="50000"/>
                </a:prst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nvGrpSpPr>
          <p:cNvPr id="82" name="组合 81"/>
          <p:cNvGrpSpPr/>
          <p:nvPr/>
        </p:nvGrpSpPr>
        <p:grpSpPr>
          <a:xfrm>
            <a:off x="3421311" y="2129160"/>
            <a:ext cx="2592701" cy="3882646"/>
            <a:chOff x="2565983" y="1596870"/>
            <a:chExt cx="1944526" cy="2911985"/>
          </a:xfrm>
        </p:grpSpPr>
        <p:sp>
          <p:nvSpPr>
            <p:cNvPr id="18" name="矩形 17"/>
            <p:cNvSpPr/>
            <p:nvPr/>
          </p:nvSpPr>
          <p:spPr>
            <a:xfrm>
              <a:off x="2565983" y="1596870"/>
              <a:ext cx="1944526" cy="2898322"/>
            </a:xfrm>
            <a:prstGeom prst="rect">
              <a:avLst/>
            </a:prstGeom>
            <a:solidFill>
              <a:srgbClr val="F44F56"/>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35" name="组合 34"/>
            <p:cNvGrpSpPr/>
            <p:nvPr/>
          </p:nvGrpSpPr>
          <p:grpSpPr>
            <a:xfrm>
              <a:off x="3199780" y="1801960"/>
              <a:ext cx="698127" cy="798234"/>
              <a:chOff x="11864975" y="2498725"/>
              <a:chExt cx="420688" cy="481013"/>
            </a:xfrm>
            <a:solidFill>
              <a:schemeClr val="bg1"/>
            </a:solidFill>
          </p:grpSpPr>
          <p:sp>
            <p:nvSpPr>
              <p:cNvPr id="36" name="Freeform 5"/>
              <p:cNvSpPr>
                <a:spLocks/>
              </p:cNvSpPr>
              <p:nvPr/>
            </p:nvSpPr>
            <p:spPr bwMode="auto">
              <a:xfrm>
                <a:off x="11864975" y="2603500"/>
                <a:ext cx="390525" cy="376238"/>
              </a:xfrm>
              <a:custGeom>
                <a:avLst/>
                <a:gdLst>
                  <a:gd name="T0" fmla="*/ 52 w 104"/>
                  <a:gd name="T1" fmla="*/ 100 h 100"/>
                  <a:gd name="T2" fmla="*/ 0 w 104"/>
                  <a:gd name="T3" fmla="*/ 48 h 100"/>
                  <a:gd name="T4" fmla="*/ 32 w 104"/>
                  <a:gd name="T5" fmla="*/ 0 h 100"/>
                  <a:gd name="T6" fmla="*/ 35 w 104"/>
                  <a:gd name="T7" fmla="*/ 7 h 100"/>
                  <a:gd name="T8" fmla="*/ 8 w 104"/>
                  <a:gd name="T9" fmla="*/ 48 h 100"/>
                  <a:gd name="T10" fmla="*/ 52 w 104"/>
                  <a:gd name="T11" fmla="*/ 92 h 100"/>
                  <a:gd name="T12" fmla="*/ 96 w 104"/>
                  <a:gd name="T13" fmla="*/ 52 h 100"/>
                  <a:gd name="T14" fmla="*/ 104 w 104"/>
                  <a:gd name="T15" fmla="*/ 52 h 100"/>
                  <a:gd name="T16" fmla="*/ 52 w 104"/>
                  <a:gd name="T17"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4" h="100">
                    <a:moveTo>
                      <a:pt x="52" y="100"/>
                    </a:moveTo>
                    <a:cubicBezTo>
                      <a:pt x="23" y="100"/>
                      <a:pt x="0" y="77"/>
                      <a:pt x="0" y="48"/>
                    </a:cubicBezTo>
                    <a:cubicBezTo>
                      <a:pt x="0" y="27"/>
                      <a:pt x="13" y="8"/>
                      <a:pt x="32" y="0"/>
                    </a:cubicBezTo>
                    <a:cubicBezTo>
                      <a:pt x="35" y="7"/>
                      <a:pt x="35" y="7"/>
                      <a:pt x="35" y="7"/>
                    </a:cubicBezTo>
                    <a:cubicBezTo>
                      <a:pt x="19" y="14"/>
                      <a:pt x="8" y="30"/>
                      <a:pt x="8" y="48"/>
                    </a:cubicBezTo>
                    <a:cubicBezTo>
                      <a:pt x="8" y="72"/>
                      <a:pt x="28" y="92"/>
                      <a:pt x="52" y="92"/>
                    </a:cubicBezTo>
                    <a:cubicBezTo>
                      <a:pt x="75" y="92"/>
                      <a:pt x="94" y="74"/>
                      <a:pt x="96" y="52"/>
                    </a:cubicBezTo>
                    <a:cubicBezTo>
                      <a:pt x="104" y="52"/>
                      <a:pt x="104" y="52"/>
                      <a:pt x="104" y="52"/>
                    </a:cubicBezTo>
                    <a:cubicBezTo>
                      <a:pt x="102" y="79"/>
                      <a:pt x="79" y="100"/>
                      <a:pt x="52" y="10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37" name="Freeform 6"/>
              <p:cNvSpPr>
                <a:spLocks/>
              </p:cNvSpPr>
              <p:nvPr/>
            </p:nvSpPr>
            <p:spPr bwMode="auto">
              <a:xfrm>
                <a:off x="12123738" y="2603500"/>
                <a:ext cx="131763" cy="166688"/>
              </a:xfrm>
              <a:custGeom>
                <a:avLst/>
                <a:gdLst>
                  <a:gd name="T0" fmla="*/ 27 w 35"/>
                  <a:gd name="T1" fmla="*/ 44 h 44"/>
                  <a:gd name="T2" fmla="*/ 0 w 35"/>
                  <a:gd name="T3" fmla="*/ 7 h 44"/>
                  <a:gd name="T4" fmla="*/ 3 w 35"/>
                  <a:gd name="T5" fmla="*/ 0 h 44"/>
                  <a:gd name="T6" fmla="*/ 35 w 35"/>
                  <a:gd name="T7" fmla="*/ 44 h 44"/>
                  <a:gd name="T8" fmla="*/ 27 w 35"/>
                  <a:gd name="T9" fmla="*/ 44 h 44"/>
                </a:gdLst>
                <a:ahLst/>
                <a:cxnLst>
                  <a:cxn ang="0">
                    <a:pos x="T0" y="T1"/>
                  </a:cxn>
                  <a:cxn ang="0">
                    <a:pos x="T2" y="T3"/>
                  </a:cxn>
                  <a:cxn ang="0">
                    <a:pos x="T4" y="T5"/>
                  </a:cxn>
                  <a:cxn ang="0">
                    <a:pos x="T6" y="T7"/>
                  </a:cxn>
                  <a:cxn ang="0">
                    <a:pos x="T8" y="T9"/>
                  </a:cxn>
                </a:cxnLst>
                <a:rect l="0" t="0" r="r" b="b"/>
                <a:pathLst>
                  <a:path w="35" h="44">
                    <a:moveTo>
                      <a:pt x="27" y="44"/>
                    </a:moveTo>
                    <a:cubicBezTo>
                      <a:pt x="25" y="28"/>
                      <a:pt x="15" y="14"/>
                      <a:pt x="0" y="7"/>
                    </a:cubicBezTo>
                    <a:cubicBezTo>
                      <a:pt x="3" y="0"/>
                      <a:pt x="3" y="0"/>
                      <a:pt x="3" y="0"/>
                    </a:cubicBezTo>
                    <a:cubicBezTo>
                      <a:pt x="21" y="8"/>
                      <a:pt x="33" y="24"/>
                      <a:pt x="35" y="44"/>
                    </a:cubicBezTo>
                    <a:lnTo>
                      <a:pt x="27" y="4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38" name="Freeform 7"/>
              <p:cNvSpPr>
                <a:spLocks/>
              </p:cNvSpPr>
              <p:nvPr/>
            </p:nvSpPr>
            <p:spPr bwMode="auto">
              <a:xfrm>
                <a:off x="11969750" y="2498725"/>
                <a:ext cx="180975" cy="134938"/>
              </a:xfrm>
              <a:custGeom>
                <a:avLst/>
                <a:gdLst>
                  <a:gd name="T0" fmla="*/ 86 w 114"/>
                  <a:gd name="T1" fmla="*/ 85 h 85"/>
                  <a:gd name="T2" fmla="*/ 67 w 114"/>
                  <a:gd name="T3" fmla="*/ 85 h 85"/>
                  <a:gd name="T4" fmla="*/ 67 w 114"/>
                  <a:gd name="T5" fmla="*/ 38 h 85"/>
                  <a:gd name="T6" fmla="*/ 95 w 114"/>
                  <a:gd name="T7" fmla="*/ 38 h 85"/>
                  <a:gd name="T8" fmla="*/ 95 w 114"/>
                  <a:gd name="T9" fmla="*/ 19 h 85"/>
                  <a:gd name="T10" fmla="*/ 19 w 114"/>
                  <a:gd name="T11" fmla="*/ 19 h 85"/>
                  <a:gd name="T12" fmla="*/ 19 w 114"/>
                  <a:gd name="T13" fmla="*/ 38 h 85"/>
                  <a:gd name="T14" fmla="*/ 48 w 114"/>
                  <a:gd name="T15" fmla="*/ 38 h 85"/>
                  <a:gd name="T16" fmla="*/ 48 w 114"/>
                  <a:gd name="T17" fmla="*/ 85 h 85"/>
                  <a:gd name="T18" fmla="*/ 29 w 114"/>
                  <a:gd name="T19" fmla="*/ 85 h 85"/>
                  <a:gd name="T20" fmla="*/ 29 w 114"/>
                  <a:gd name="T21" fmla="*/ 57 h 85"/>
                  <a:gd name="T22" fmla="*/ 0 w 114"/>
                  <a:gd name="T23" fmla="*/ 57 h 85"/>
                  <a:gd name="T24" fmla="*/ 0 w 114"/>
                  <a:gd name="T25" fmla="*/ 0 h 85"/>
                  <a:gd name="T26" fmla="*/ 114 w 114"/>
                  <a:gd name="T27" fmla="*/ 0 h 85"/>
                  <a:gd name="T28" fmla="*/ 114 w 114"/>
                  <a:gd name="T29" fmla="*/ 57 h 85"/>
                  <a:gd name="T30" fmla="*/ 86 w 114"/>
                  <a:gd name="T31" fmla="*/ 57 h 85"/>
                  <a:gd name="T32" fmla="*/ 86 w 114"/>
                  <a:gd name="T33" fmla="*/ 8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4" h="85">
                    <a:moveTo>
                      <a:pt x="86" y="85"/>
                    </a:moveTo>
                    <a:lnTo>
                      <a:pt x="67" y="85"/>
                    </a:lnTo>
                    <a:lnTo>
                      <a:pt x="67" y="38"/>
                    </a:lnTo>
                    <a:lnTo>
                      <a:pt x="95" y="38"/>
                    </a:lnTo>
                    <a:lnTo>
                      <a:pt x="95" y="19"/>
                    </a:lnTo>
                    <a:lnTo>
                      <a:pt x="19" y="19"/>
                    </a:lnTo>
                    <a:lnTo>
                      <a:pt x="19" y="38"/>
                    </a:lnTo>
                    <a:lnTo>
                      <a:pt x="48" y="38"/>
                    </a:lnTo>
                    <a:lnTo>
                      <a:pt x="48" y="85"/>
                    </a:lnTo>
                    <a:lnTo>
                      <a:pt x="29" y="85"/>
                    </a:lnTo>
                    <a:lnTo>
                      <a:pt x="29" y="57"/>
                    </a:lnTo>
                    <a:lnTo>
                      <a:pt x="0" y="57"/>
                    </a:lnTo>
                    <a:lnTo>
                      <a:pt x="0" y="0"/>
                    </a:lnTo>
                    <a:lnTo>
                      <a:pt x="114" y="0"/>
                    </a:lnTo>
                    <a:lnTo>
                      <a:pt x="114" y="57"/>
                    </a:lnTo>
                    <a:lnTo>
                      <a:pt x="86" y="57"/>
                    </a:lnTo>
                    <a:lnTo>
                      <a:pt x="86" y="8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39" name="Freeform 8"/>
              <p:cNvSpPr>
                <a:spLocks/>
              </p:cNvSpPr>
              <p:nvPr/>
            </p:nvSpPr>
            <p:spPr bwMode="auto">
              <a:xfrm>
                <a:off x="12199938" y="2562225"/>
                <a:ext cx="68263" cy="68263"/>
              </a:xfrm>
              <a:custGeom>
                <a:avLst/>
                <a:gdLst>
                  <a:gd name="T0" fmla="*/ 14 w 43"/>
                  <a:gd name="T1" fmla="*/ 43 h 43"/>
                  <a:gd name="T2" fmla="*/ 0 w 43"/>
                  <a:gd name="T3" fmla="*/ 29 h 43"/>
                  <a:gd name="T4" fmla="*/ 28 w 43"/>
                  <a:gd name="T5" fmla="*/ 0 h 43"/>
                  <a:gd name="T6" fmla="*/ 43 w 43"/>
                  <a:gd name="T7" fmla="*/ 15 h 43"/>
                  <a:gd name="T8" fmla="*/ 14 w 43"/>
                  <a:gd name="T9" fmla="*/ 43 h 43"/>
                </a:gdLst>
                <a:ahLst/>
                <a:cxnLst>
                  <a:cxn ang="0">
                    <a:pos x="T0" y="T1"/>
                  </a:cxn>
                  <a:cxn ang="0">
                    <a:pos x="T2" y="T3"/>
                  </a:cxn>
                  <a:cxn ang="0">
                    <a:pos x="T4" y="T5"/>
                  </a:cxn>
                  <a:cxn ang="0">
                    <a:pos x="T6" y="T7"/>
                  </a:cxn>
                  <a:cxn ang="0">
                    <a:pos x="T8" y="T9"/>
                  </a:cxn>
                </a:cxnLst>
                <a:rect l="0" t="0" r="r" b="b"/>
                <a:pathLst>
                  <a:path w="43" h="43">
                    <a:moveTo>
                      <a:pt x="14" y="43"/>
                    </a:moveTo>
                    <a:lnTo>
                      <a:pt x="0" y="29"/>
                    </a:lnTo>
                    <a:lnTo>
                      <a:pt x="28" y="0"/>
                    </a:lnTo>
                    <a:lnTo>
                      <a:pt x="43" y="15"/>
                    </a:lnTo>
                    <a:lnTo>
                      <a:pt x="14"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40" name="Freeform 9"/>
              <p:cNvSpPr>
                <a:spLocks/>
              </p:cNvSpPr>
              <p:nvPr/>
            </p:nvSpPr>
            <p:spPr bwMode="auto">
              <a:xfrm>
                <a:off x="12225338" y="2543175"/>
                <a:ext cx="60325" cy="60325"/>
              </a:xfrm>
              <a:custGeom>
                <a:avLst/>
                <a:gdLst>
                  <a:gd name="T0" fmla="*/ 27 w 38"/>
                  <a:gd name="T1" fmla="*/ 38 h 38"/>
                  <a:gd name="T2" fmla="*/ 0 w 38"/>
                  <a:gd name="T3" fmla="*/ 12 h 38"/>
                  <a:gd name="T4" fmla="*/ 12 w 38"/>
                  <a:gd name="T5" fmla="*/ 0 h 38"/>
                  <a:gd name="T6" fmla="*/ 38 w 38"/>
                  <a:gd name="T7" fmla="*/ 27 h 38"/>
                  <a:gd name="T8" fmla="*/ 27 w 38"/>
                  <a:gd name="T9" fmla="*/ 38 h 38"/>
                </a:gdLst>
                <a:ahLst/>
                <a:cxnLst>
                  <a:cxn ang="0">
                    <a:pos x="T0" y="T1"/>
                  </a:cxn>
                  <a:cxn ang="0">
                    <a:pos x="T2" y="T3"/>
                  </a:cxn>
                  <a:cxn ang="0">
                    <a:pos x="T4" y="T5"/>
                  </a:cxn>
                  <a:cxn ang="0">
                    <a:pos x="T6" y="T7"/>
                  </a:cxn>
                  <a:cxn ang="0">
                    <a:pos x="T8" y="T9"/>
                  </a:cxn>
                </a:cxnLst>
                <a:rect l="0" t="0" r="r" b="b"/>
                <a:pathLst>
                  <a:path w="38" h="38">
                    <a:moveTo>
                      <a:pt x="27" y="38"/>
                    </a:moveTo>
                    <a:lnTo>
                      <a:pt x="0" y="12"/>
                    </a:lnTo>
                    <a:lnTo>
                      <a:pt x="12" y="0"/>
                    </a:lnTo>
                    <a:lnTo>
                      <a:pt x="38" y="27"/>
                    </a:lnTo>
                    <a:lnTo>
                      <a:pt x="27"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41" name="Freeform 10"/>
              <p:cNvSpPr>
                <a:spLocks/>
              </p:cNvSpPr>
              <p:nvPr/>
            </p:nvSpPr>
            <p:spPr bwMode="auto">
              <a:xfrm>
                <a:off x="12045950" y="2663825"/>
                <a:ext cx="134938" cy="136525"/>
              </a:xfrm>
              <a:custGeom>
                <a:avLst/>
                <a:gdLst>
                  <a:gd name="T0" fmla="*/ 85 w 85"/>
                  <a:gd name="T1" fmla="*/ 86 h 86"/>
                  <a:gd name="T2" fmla="*/ 0 w 85"/>
                  <a:gd name="T3" fmla="*/ 86 h 86"/>
                  <a:gd name="T4" fmla="*/ 0 w 85"/>
                  <a:gd name="T5" fmla="*/ 0 h 86"/>
                  <a:gd name="T6" fmla="*/ 19 w 85"/>
                  <a:gd name="T7" fmla="*/ 0 h 86"/>
                  <a:gd name="T8" fmla="*/ 19 w 85"/>
                  <a:gd name="T9" fmla="*/ 67 h 86"/>
                  <a:gd name="T10" fmla="*/ 85 w 85"/>
                  <a:gd name="T11" fmla="*/ 67 h 86"/>
                  <a:gd name="T12" fmla="*/ 85 w 85"/>
                  <a:gd name="T13" fmla="*/ 86 h 86"/>
                </a:gdLst>
                <a:ahLst/>
                <a:cxnLst>
                  <a:cxn ang="0">
                    <a:pos x="T0" y="T1"/>
                  </a:cxn>
                  <a:cxn ang="0">
                    <a:pos x="T2" y="T3"/>
                  </a:cxn>
                  <a:cxn ang="0">
                    <a:pos x="T4" y="T5"/>
                  </a:cxn>
                  <a:cxn ang="0">
                    <a:pos x="T6" y="T7"/>
                  </a:cxn>
                  <a:cxn ang="0">
                    <a:pos x="T8" y="T9"/>
                  </a:cxn>
                  <a:cxn ang="0">
                    <a:pos x="T10" y="T11"/>
                  </a:cxn>
                  <a:cxn ang="0">
                    <a:pos x="T12" y="T13"/>
                  </a:cxn>
                </a:cxnLst>
                <a:rect l="0" t="0" r="r" b="b"/>
                <a:pathLst>
                  <a:path w="85" h="86">
                    <a:moveTo>
                      <a:pt x="85" y="86"/>
                    </a:moveTo>
                    <a:lnTo>
                      <a:pt x="0" y="86"/>
                    </a:lnTo>
                    <a:lnTo>
                      <a:pt x="0" y="0"/>
                    </a:lnTo>
                    <a:lnTo>
                      <a:pt x="19" y="0"/>
                    </a:lnTo>
                    <a:lnTo>
                      <a:pt x="19" y="67"/>
                    </a:lnTo>
                    <a:lnTo>
                      <a:pt x="85" y="67"/>
                    </a:lnTo>
                    <a:lnTo>
                      <a:pt x="85" y="8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sp>
          <p:nvSpPr>
            <p:cNvPr id="51" name="矩形 50"/>
            <p:cNvSpPr/>
            <p:nvPr/>
          </p:nvSpPr>
          <p:spPr>
            <a:xfrm>
              <a:off x="2662762" y="2823778"/>
              <a:ext cx="1785994" cy="1685077"/>
            </a:xfrm>
            <a:prstGeom prst="rect">
              <a:avLst/>
            </a:prstGeom>
          </p:spPr>
          <p:txBody>
            <a:bodyPr wrap="square">
              <a:spAutoFit/>
            </a:bodyPr>
            <a:lstStyle/>
            <a:p>
              <a:r>
                <a:rPr lang="zh-CN" altLang="zh-CN" sz="1400" kern="100" dirty="0">
                  <a:solidFill>
                    <a:schemeClr val="bg1"/>
                  </a:solidFill>
                  <a:latin typeface="Times New Roman" panose="02020603050405020304" pitchFamily="18" charset="0"/>
                  <a:cs typeface="Times New Roman" panose="02020603050405020304" pitchFamily="18" charset="0"/>
                </a:rPr>
                <a:t>模拟信道的带宽定义是：</a:t>
              </a:r>
              <a:r>
                <a:rPr lang="en-US" altLang="zh-CN" sz="1400" b="1" i="1" kern="100" dirty="0">
                  <a:solidFill>
                    <a:schemeClr val="bg1"/>
                  </a:solidFill>
                  <a:latin typeface="Times New Roman" panose="02020603050405020304" pitchFamily="18" charset="0"/>
                </a:rPr>
                <a:t>W </a:t>
              </a:r>
              <a:r>
                <a:rPr lang="zh-CN" altLang="zh-CN" sz="1400" b="1" kern="100" dirty="0">
                  <a:solidFill>
                    <a:schemeClr val="bg1"/>
                  </a:solidFill>
                  <a:latin typeface="Times New Roman" panose="02020603050405020304" pitchFamily="18" charset="0"/>
                  <a:cs typeface="Times New Roman" panose="02020603050405020304" pitchFamily="18" charset="0"/>
                </a:rPr>
                <a:t>≈</a:t>
              </a:r>
              <a:r>
                <a:rPr lang="zh-CN" altLang="zh-CN" sz="1400" b="1" kern="100" dirty="0">
                  <a:solidFill>
                    <a:schemeClr val="bg1"/>
                  </a:solidFill>
                  <a:ea typeface="Times New Roman" panose="02020603050405020304" pitchFamily="18" charset="0"/>
                </a:rPr>
                <a:t> </a:t>
              </a:r>
              <a:r>
                <a:rPr lang="en-US" altLang="zh-CN" sz="1400" b="1" i="1" kern="100" dirty="0" err="1">
                  <a:solidFill>
                    <a:schemeClr val="bg1"/>
                  </a:solidFill>
                  <a:ea typeface="Times New Roman" panose="02020603050405020304" pitchFamily="18" charset="0"/>
                </a:rPr>
                <a:t>f</a:t>
              </a:r>
              <a:r>
                <a:rPr lang="en-US" altLang="zh-CN" sz="1400" b="1" i="1" kern="100" baseline="-25000" dirty="0" err="1">
                  <a:solidFill>
                    <a:schemeClr val="bg1"/>
                  </a:solidFill>
                  <a:ea typeface="Times New Roman" panose="02020603050405020304" pitchFamily="18" charset="0"/>
                </a:rPr>
                <a:t>max</a:t>
              </a:r>
              <a:r>
                <a:rPr lang="zh-CN" altLang="zh-CN" sz="1400" b="1" i="1" kern="100" dirty="0">
                  <a:solidFill>
                    <a:schemeClr val="bg1"/>
                  </a:solidFill>
                  <a:latin typeface="Times New Roman" panose="02020603050405020304" pitchFamily="18" charset="0"/>
                  <a:cs typeface="Times New Roman" panose="02020603050405020304" pitchFamily="18" charset="0"/>
                </a:rPr>
                <a:t>－</a:t>
              </a:r>
              <a:r>
                <a:rPr lang="en-US" altLang="zh-CN" sz="1400" b="1" i="1" kern="100" dirty="0">
                  <a:solidFill>
                    <a:schemeClr val="bg1"/>
                  </a:solidFill>
                  <a:latin typeface="Times New Roman" panose="02020603050405020304" pitchFamily="18" charset="0"/>
                </a:rPr>
                <a:t> </a:t>
              </a:r>
              <a:r>
                <a:rPr lang="en-US" altLang="zh-CN" sz="1400" b="1" i="1" kern="100" dirty="0" err="1">
                  <a:solidFill>
                    <a:schemeClr val="bg1"/>
                  </a:solidFill>
                  <a:latin typeface="Times New Roman" panose="02020603050405020304" pitchFamily="18" charset="0"/>
                </a:rPr>
                <a:t>f</a:t>
              </a:r>
              <a:r>
                <a:rPr lang="en-US" altLang="zh-CN" sz="1400" b="1" i="1" kern="100" baseline="-25000" dirty="0" err="1">
                  <a:solidFill>
                    <a:schemeClr val="bg1"/>
                  </a:solidFill>
                  <a:latin typeface="Times New Roman" panose="02020603050405020304" pitchFamily="18" charset="0"/>
                </a:rPr>
                <a:t>min</a:t>
              </a:r>
              <a:r>
                <a:rPr lang="en-US" altLang="zh-CN" sz="1400" i="1" kern="100" dirty="0">
                  <a:solidFill>
                    <a:schemeClr val="bg1"/>
                  </a:solidFill>
                  <a:latin typeface="Times New Roman" panose="02020603050405020304" pitchFamily="18" charset="0"/>
                </a:rPr>
                <a:t> </a:t>
              </a:r>
              <a:r>
                <a:rPr lang="zh-CN" altLang="zh-CN" sz="1400" kern="100" dirty="0">
                  <a:solidFill>
                    <a:schemeClr val="bg1"/>
                  </a:solidFill>
                  <a:latin typeface="Times New Roman" panose="02020603050405020304" pitchFamily="18" charset="0"/>
                  <a:cs typeface="Times New Roman" panose="02020603050405020304" pitchFamily="18" charset="0"/>
                </a:rPr>
                <a:t>，单位：赫兹（</a:t>
              </a:r>
              <a:r>
                <a:rPr lang="en-US" altLang="zh-CN" sz="1400" kern="100" dirty="0">
                  <a:solidFill>
                    <a:schemeClr val="bg1"/>
                  </a:solidFill>
                  <a:latin typeface="Times New Roman" panose="02020603050405020304" pitchFamily="18" charset="0"/>
                </a:rPr>
                <a:t>Hz</a:t>
              </a:r>
              <a:r>
                <a:rPr lang="zh-CN" altLang="zh-CN" sz="1400" kern="100" dirty="0">
                  <a:solidFill>
                    <a:schemeClr val="bg1"/>
                  </a:solidFill>
                  <a:latin typeface="Times New Roman" panose="02020603050405020304" pitchFamily="18" charset="0"/>
                  <a:cs typeface="Times New Roman" panose="02020603050405020304" pitchFamily="18" charset="0"/>
                </a:rPr>
                <a:t>）。其中，</a:t>
              </a:r>
              <a:r>
                <a:rPr lang="en-US" altLang="zh-CN" sz="1400" b="1" i="1" kern="100" dirty="0" err="1">
                  <a:solidFill>
                    <a:schemeClr val="bg1"/>
                  </a:solidFill>
                  <a:latin typeface="Times New Roman" panose="02020603050405020304" pitchFamily="18" charset="0"/>
                </a:rPr>
                <a:t>f</a:t>
              </a:r>
              <a:r>
                <a:rPr lang="en-US" altLang="zh-CN" sz="1400" b="1" i="1" kern="100" baseline="-25000" dirty="0" err="1">
                  <a:solidFill>
                    <a:schemeClr val="bg1"/>
                  </a:solidFill>
                  <a:latin typeface="Times New Roman" panose="02020603050405020304" pitchFamily="18" charset="0"/>
                </a:rPr>
                <a:t>min</a:t>
              </a:r>
              <a:r>
                <a:rPr lang="zh-CN" altLang="zh-CN" sz="1400" kern="100" dirty="0">
                  <a:solidFill>
                    <a:schemeClr val="bg1"/>
                  </a:solidFill>
                  <a:latin typeface="Times New Roman" panose="02020603050405020304" pitchFamily="18" charset="0"/>
                  <a:cs typeface="Times New Roman" panose="02020603050405020304" pitchFamily="18" charset="0"/>
                </a:rPr>
                <a:t>是信道能通过的最低频率，</a:t>
              </a:r>
              <a:r>
                <a:rPr lang="en-US" altLang="zh-CN" sz="1400" b="1" i="1" kern="100" dirty="0" err="1">
                  <a:solidFill>
                    <a:schemeClr val="bg1"/>
                  </a:solidFill>
                  <a:latin typeface="Times New Roman" panose="02020603050405020304" pitchFamily="18" charset="0"/>
                </a:rPr>
                <a:t>f</a:t>
              </a:r>
              <a:r>
                <a:rPr lang="en-US" altLang="zh-CN" sz="1400" b="1" i="1" kern="100" baseline="-25000" dirty="0" err="1">
                  <a:solidFill>
                    <a:schemeClr val="bg1"/>
                  </a:solidFill>
                  <a:latin typeface="Times New Roman" panose="02020603050405020304" pitchFamily="18" charset="0"/>
                </a:rPr>
                <a:t>max</a:t>
              </a:r>
              <a:r>
                <a:rPr lang="zh-CN" altLang="zh-CN" sz="1400" kern="100" dirty="0">
                  <a:solidFill>
                    <a:schemeClr val="bg1"/>
                  </a:solidFill>
                  <a:latin typeface="Times New Roman" panose="02020603050405020304" pitchFamily="18" charset="0"/>
                  <a:cs typeface="Times New Roman" panose="02020603050405020304" pitchFamily="18" charset="0"/>
                </a:rPr>
                <a:t>是信道能通过的最高频率，两者都是由信道特性决定的。当组成信道的电路制成了，信道的带宽就决定了。为了使信号的传输失真小些，信道要有足够的带宽。</a:t>
              </a:r>
              <a:endParaRPr lang="en-US" altLang="zh-CN" sz="1400" dirty="0" smtClean="0">
                <a:solidFill>
                  <a:schemeClr val="bg1"/>
                </a:solidFill>
                <a:latin typeface="Century Gothic" panose="020B0502020202020204" pitchFamily="34" charset="0"/>
                <a:cs typeface="Arial" panose="020B0604020202020204" pitchFamily="34" charset="0"/>
              </a:endParaRPr>
            </a:p>
          </p:txBody>
        </p:sp>
      </p:grpSp>
      <p:grpSp>
        <p:nvGrpSpPr>
          <p:cNvPr id="7" name="组合 6"/>
          <p:cNvGrpSpPr/>
          <p:nvPr/>
        </p:nvGrpSpPr>
        <p:grpSpPr>
          <a:xfrm>
            <a:off x="643103" y="2129160"/>
            <a:ext cx="2648482" cy="3864429"/>
            <a:chOff x="482327" y="1596870"/>
            <a:chExt cx="1986362" cy="2898322"/>
          </a:xfrm>
        </p:grpSpPr>
        <p:sp>
          <p:nvSpPr>
            <p:cNvPr id="9" name="矩形 8"/>
            <p:cNvSpPr/>
            <p:nvPr/>
          </p:nvSpPr>
          <p:spPr>
            <a:xfrm>
              <a:off x="503238" y="1596870"/>
              <a:ext cx="1944526" cy="2898322"/>
            </a:xfrm>
            <a:prstGeom prst="rect">
              <a:avLst/>
            </a:prstGeom>
            <a:solidFill>
              <a:schemeClr val="bg1"/>
            </a:solidFill>
            <a:ln w="3175">
              <a:solidFill>
                <a:schemeClr val="bg1">
                  <a:lumMod val="85000"/>
                  <a:alpha val="3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 name="矩形 12"/>
            <p:cNvSpPr/>
            <p:nvPr/>
          </p:nvSpPr>
          <p:spPr>
            <a:xfrm>
              <a:off x="482327" y="1779806"/>
              <a:ext cx="1986362" cy="346249"/>
            </a:xfrm>
            <a:prstGeom prst="rect">
              <a:avLst/>
            </a:prstGeom>
          </p:spPr>
          <p:txBody>
            <a:bodyPr wrap="none">
              <a:spAutoFit/>
            </a:bodyPr>
            <a:lstStyle/>
            <a:p>
              <a:pPr algn="ctr"/>
              <a:r>
                <a:rPr lang="en-US" altLang="zh-CN" sz="2400" dirty="0" smtClean="0">
                  <a:solidFill>
                    <a:srgbClr val="F44F56"/>
                  </a:solidFill>
                  <a:latin typeface="Century Gothic" panose="020B0502020202020204" pitchFamily="34" charset="0"/>
                  <a:cs typeface="Arial" panose="020B0604020202020204" pitchFamily="34" charset="0"/>
                </a:rPr>
                <a:t>Analog Channel</a:t>
              </a:r>
              <a:endParaRPr lang="en-US" altLang="zh-CN" sz="2400" dirty="0">
                <a:solidFill>
                  <a:srgbClr val="F44F56"/>
                </a:solidFill>
                <a:latin typeface="Century Gothic" panose="020B0502020202020204" pitchFamily="34" charset="0"/>
                <a:cs typeface="Arial" panose="020B0604020202020204" pitchFamily="34" charset="0"/>
              </a:endParaRPr>
            </a:p>
          </p:txBody>
        </p:sp>
        <p:sp>
          <p:nvSpPr>
            <p:cNvPr id="14" name="矩形 13"/>
            <p:cNvSpPr/>
            <p:nvPr/>
          </p:nvSpPr>
          <p:spPr>
            <a:xfrm>
              <a:off x="503238" y="2229100"/>
              <a:ext cx="1944526" cy="547687"/>
            </a:xfrm>
            <a:prstGeom prst="rect">
              <a:avLst/>
            </a:prstGeom>
            <a:solidFill>
              <a:srgbClr val="F44F56"/>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6" name="矩形 15"/>
            <p:cNvSpPr/>
            <p:nvPr/>
          </p:nvSpPr>
          <p:spPr>
            <a:xfrm>
              <a:off x="573660" y="2291548"/>
              <a:ext cx="1754327" cy="392415"/>
            </a:xfrm>
            <a:prstGeom prst="rect">
              <a:avLst/>
            </a:prstGeom>
          </p:spPr>
          <p:txBody>
            <a:bodyPr wrap="none">
              <a:spAutoFit/>
            </a:bodyPr>
            <a:lstStyle/>
            <a:p>
              <a:pPr algn="ctr"/>
              <a:r>
                <a:rPr lang="zh-CN" altLang="en-US" sz="2800" dirty="0" smtClean="0">
                  <a:solidFill>
                    <a:schemeClr val="bg1"/>
                  </a:solidFill>
                  <a:latin typeface="方正兰亭超细黑简体" panose="02000000000000000000" pitchFamily="2" charset="-122"/>
                  <a:ea typeface="方正兰亭超细黑简体" panose="02000000000000000000" pitchFamily="2" charset="-122"/>
                  <a:cs typeface="Arial" panose="020B0604020202020204" pitchFamily="34" charset="0"/>
                </a:rPr>
                <a:t>模拟信道带宽</a:t>
              </a:r>
              <a:endParaRPr lang="en-US" altLang="zh-CN" sz="2800" dirty="0">
                <a:solidFill>
                  <a:schemeClr val="bg1"/>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grpSp>
        <p:nvGrpSpPr>
          <p:cNvPr id="69" name="组合 68"/>
          <p:cNvGrpSpPr/>
          <p:nvPr/>
        </p:nvGrpSpPr>
        <p:grpSpPr>
          <a:xfrm>
            <a:off x="6171638" y="2129160"/>
            <a:ext cx="2592701" cy="3864429"/>
            <a:chOff x="503238" y="1596870"/>
            <a:chExt cx="1944526" cy="2898322"/>
          </a:xfrm>
        </p:grpSpPr>
        <p:sp>
          <p:nvSpPr>
            <p:cNvPr id="70" name="矩形 69"/>
            <p:cNvSpPr/>
            <p:nvPr/>
          </p:nvSpPr>
          <p:spPr>
            <a:xfrm>
              <a:off x="503238" y="1596870"/>
              <a:ext cx="1944526" cy="2898322"/>
            </a:xfrm>
            <a:prstGeom prst="rect">
              <a:avLst/>
            </a:prstGeom>
            <a:solidFill>
              <a:schemeClr val="bg1"/>
            </a:solidFill>
            <a:ln w="3175">
              <a:solidFill>
                <a:schemeClr val="bg1">
                  <a:lumMod val="85000"/>
                  <a:alpha val="3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71" name="矩形 70"/>
            <p:cNvSpPr/>
            <p:nvPr/>
          </p:nvSpPr>
          <p:spPr>
            <a:xfrm>
              <a:off x="543047" y="1779806"/>
              <a:ext cx="1864934" cy="346249"/>
            </a:xfrm>
            <a:prstGeom prst="rect">
              <a:avLst/>
            </a:prstGeom>
          </p:spPr>
          <p:txBody>
            <a:bodyPr wrap="none">
              <a:spAutoFit/>
            </a:bodyPr>
            <a:lstStyle/>
            <a:p>
              <a:pPr algn="ctr"/>
              <a:r>
                <a:rPr lang="en-US" altLang="zh-CN" sz="2400" dirty="0" smtClean="0">
                  <a:solidFill>
                    <a:srgbClr val="F44F56"/>
                  </a:solidFill>
                  <a:latin typeface="Century Gothic" panose="020B0502020202020204" pitchFamily="34" charset="0"/>
                  <a:cs typeface="Arial" panose="020B0604020202020204" pitchFamily="34" charset="0"/>
                </a:rPr>
                <a:t>Digital Channel</a:t>
              </a:r>
              <a:endParaRPr lang="en-US" altLang="zh-CN" sz="2400" dirty="0">
                <a:solidFill>
                  <a:srgbClr val="F44F56"/>
                </a:solidFill>
                <a:latin typeface="Century Gothic" panose="020B0502020202020204" pitchFamily="34" charset="0"/>
                <a:cs typeface="Arial" panose="020B0604020202020204" pitchFamily="34" charset="0"/>
              </a:endParaRPr>
            </a:p>
          </p:txBody>
        </p:sp>
        <p:sp>
          <p:nvSpPr>
            <p:cNvPr id="72" name="矩形 71"/>
            <p:cNvSpPr/>
            <p:nvPr/>
          </p:nvSpPr>
          <p:spPr>
            <a:xfrm>
              <a:off x="503238" y="2229100"/>
              <a:ext cx="1944526" cy="547687"/>
            </a:xfrm>
            <a:prstGeom prst="rect">
              <a:avLst/>
            </a:prstGeom>
            <a:solidFill>
              <a:srgbClr val="F44F56"/>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73" name="矩形 72"/>
            <p:cNvSpPr/>
            <p:nvPr/>
          </p:nvSpPr>
          <p:spPr>
            <a:xfrm>
              <a:off x="573657" y="2291548"/>
              <a:ext cx="1754327" cy="392415"/>
            </a:xfrm>
            <a:prstGeom prst="rect">
              <a:avLst/>
            </a:prstGeom>
          </p:spPr>
          <p:txBody>
            <a:bodyPr wrap="none">
              <a:spAutoFit/>
            </a:bodyPr>
            <a:lstStyle/>
            <a:p>
              <a:pPr algn="ctr"/>
              <a:r>
                <a:rPr lang="zh-CN" altLang="en-US" sz="2800" dirty="0" smtClean="0">
                  <a:solidFill>
                    <a:schemeClr val="bg1"/>
                  </a:solidFill>
                  <a:latin typeface="方正兰亭超细黑简体" panose="02000000000000000000" pitchFamily="2" charset="-122"/>
                  <a:ea typeface="方正兰亭超细黑简体" panose="02000000000000000000" pitchFamily="2" charset="-122"/>
                  <a:cs typeface="Arial" panose="020B0604020202020204" pitchFamily="34" charset="0"/>
                </a:rPr>
                <a:t>数字信道带宽</a:t>
              </a:r>
              <a:endParaRPr lang="en-US" altLang="zh-CN" sz="2800" dirty="0">
                <a:solidFill>
                  <a:schemeClr val="bg1"/>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grpSp>
        <p:nvGrpSpPr>
          <p:cNvPr id="81" name="组合 80"/>
          <p:cNvGrpSpPr/>
          <p:nvPr/>
        </p:nvGrpSpPr>
        <p:grpSpPr>
          <a:xfrm>
            <a:off x="8921966" y="2129160"/>
            <a:ext cx="2592701" cy="3864429"/>
            <a:chOff x="6691474" y="1596870"/>
            <a:chExt cx="1944526" cy="2898322"/>
          </a:xfrm>
        </p:grpSpPr>
        <p:sp>
          <p:nvSpPr>
            <p:cNvPr id="53" name="矩形 52"/>
            <p:cNvSpPr/>
            <p:nvPr/>
          </p:nvSpPr>
          <p:spPr>
            <a:xfrm>
              <a:off x="6691474" y="1596870"/>
              <a:ext cx="1944526" cy="2898322"/>
            </a:xfrm>
            <a:prstGeom prst="rect">
              <a:avLst/>
            </a:prstGeom>
            <a:solidFill>
              <a:srgbClr val="F44F56"/>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55" name="矩形 54"/>
            <p:cNvSpPr/>
            <p:nvPr/>
          </p:nvSpPr>
          <p:spPr>
            <a:xfrm>
              <a:off x="6788253" y="2823778"/>
              <a:ext cx="1785994" cy="877163"/>
            </a:xfrm>
            <a:prstGeom prst="rect">
              <a:avLst/>
            </a:prstGeom>
          </p:spPr>
          <p:txBody>
            <a:bodyPr wrap="square">
              <a:spAutoFit/>
            </a:bodyPr>
            <a:lstStyle/>
            <a:p>
              <a:r>
                <a:rPr lang="zh-CN" altLang="en-US" sz="1400" dirty="0">
                  <a:solidFill>
                    <a:schemeClr val="bg1"/>
                  </a:solidFill>
                  <a:latin typeface="Century Gothic" panose="020B0502020202020204" pitchFamily="34" charset="0"/>
                  <a:cs typeface="Arial" panose="020B0604020202020204" pitchFamily="34" charset="0"/>
                </a:rPr>
                <a:t>数字信道是一种离散信道，只能传输离散的数字信号，信道的带宽决定了信道中能不失真地传输序列的最高速率。</a:t>
              </a:r>
              <a:endParaRPr lang="en-US" altLang="zh-CN" sz="1400" dirty="0">
                <a:solidFill>
                  <a:schemeClr val="bg1"/>
                </a:solidFill>
                <a:latin typeface="Century Gothic" panose="020B0502020202020204" pitchFamily="34" charset="0"/>
                <a:cs typeface="Arial" panose="020B0604020202020204" pitchFamily="34" charset="0"/>
              </a:endParaRPr>
            </a:p>
          </p:txBody>
        </p:sp>
        <p:grpSp>
          <p:nvGrpSpPr>
            <p:cNvPr id="42" name="组合 41"/>
            <p:cNvGrpSpPr/>
            <p:nvPr/>
          </p:nvGrpSpPr>
          <p:grpSpPr>
            <a:xfrm>
              <a:off x="7285695" y="1801960"/>
              <a:ext cx="756084" cy="729740"/>
              <a:chOff x="11834813" y="3744913"/>
              <a:chExt cx="455613" cy="439738"/>
            </a:xfrm>
            <a:solidFill>
              <a:schemeClr val="bg1"/>
            </a:solidFill>
          </p:grpSpPr>
          <p:sp>
            <p:nvSpPr>
              <p:cNvPr id="43" name="Freeform 11"/>
              <p:cNvSpPr>
                <a:spLocks/>
              </p:cNvSpPr>
              <p:nvPr/>
            </p:nvSpPr>
            <p:spPr bwMode="auto">
              <a:xfrm>
                <a:off x="11834813" y="3763963"/>
                <a:ext cx="455613" cy="300038"/>
              </a:xfrm>
              <a:custGeom>
                <a:avLst/>
                <a:gdLst>
                  <a:gd name="T0" fmla="*/ 263 w 287"/>
                  <a:gd name="T1" fmla="*/ 189 h 189"/>
                  <a:gd name="T2" fmla="*/ 78 w 287"/>
                  <a:gd name="T3" fmla="*/ 189 h 189"/>
                  <a:gd name="T4" fmla="*/ 31 w 287"/>
                  <a:gd name="T5" fmla="*/ 18 h 189"/>
                  <a:gd name="T6" fmla="*/ 0 w 287"/>
                  <a:gd name="T7" fmla="*/ 18 h 189"/>
                  <a:gd name="T8" fmla="*/ 0 w 287"/>
                  <a:gd name="T9" fmla="*/ 0 h 189"/>
                  <a:gd name="T10" fmla="*/ 45 w 287"/>
                  <a:gd name="T11" fmla="*/ 0 h 189"/>
                  <a:gd name="T12" fmla="*/ 92 w 287"/>
                  <a:gd name="T13" fmla="*/ 170 h 189"/>
                  <a:gd name="T14" fmla="*/ 249 w 287"/>
                  <a:gd name="T15" fmla="*/ 170 h 189"/>
                  <a:gd name="T16" fmla="*/ 263 w 287"/>
                  <a:gd name="T17" fmla="*/ 85 h 189"/>
                  <a:gd name="T18" fmla="*/ 114 w 287"/>
                  <a:gd name="T19" fmla="*/ 85 h 189"/>
                  <a:gd name="T20" fmla="*/ 114 w 287"/>
                  <a:gd name="T21" fmla="*/ 66 h 189"/>
                  <a:gd name="T22" fmla="*/ 287 w 287"/>
                  <a:gd name="T23" fmla="*/ 66 h 189"/>
                  <a:gd name="T24" fmla="*/ 263 w 287"/>
                  <a:gd name="T25" fmla="*/ 189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7" h="189">
                    <a:moveTo>
                      <a:pt x="263" y="189"/>
                    </a:moveTo>
                    <a:lnTo>
                      <a:pt x="78" y="189"/>
                    </a:lnTo>
                    <a:lnTo>
                      <a:pt x="31" y="18"/>
                    </a:lnTo>
                    <a:lnTo>
                      <a:pt x="0" y="18"/>
                    </a:lnTo>
                    <a:lnTo>
                      <a:pt x="0" y="0"/>
                    </a:lnTo>
                    <a:lnTo>
                      <a:pt x="45" y="0"/>
                    </a:lnTo>
                    <a:lnTo>
                      <a:pt x="92" y="170"/>
                    </a:lnTo>
                    <a:lnTo>
                      <a:pt x="249" y="170"/>
                    </a:lnTo>
                    <a:lnTo>
                      <a:pt x="263" y="85"/>
                    </a:lnTo>
                    <a:lnTo>
                      <a:pt x="114" y="85"/>
                    </a:lnTo>
                    <a:lnTo>
                      <a:pt x="114" y="66"/>
                    </a:lnTo>
                    <a:lnTo>
                      <a:pt x="287" y="66"/>
                    </a:lnTo>
                    <a:lnTo>
                      <a:pt x="263" y="18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44" name="Freeform 12"/>
              <p:cNvSpPr>
                <a:spLocks noEditPoints="1"/>
              </p:cNvSpPr>
              <p:nvPr/>
            </p:nvSpPr>
            <p:spPr bwMode="auto">
              <a:xfrm>
                <a:off x="11955463" y="4094163"/>
                <a:ext cx="90488" cy="90488"/>
              </a:xfrm>
              <a:custGeom>
                <a:avLst/>
                <a:gdLst>
                  <a:gd name="T0" fmla="*/ 12 w 24"/>
                  <a:gd name="T1" fmla="*/ 24 h 24"/>
                  <a:gd name="T2" fmla="*/ 0 w 24"/>
                  <a:gd name="T3" fmla="*/ 12 h 24"/>
                  <a:gd name="T4" fmla="*/ 12 w 24"/>
                  <a:gd name="T5" fmla="*/ 0 h 24"/>
                  <a:gd name="T6" fmla="*/ 24 w 24"/>
                  <a:gd name="T7" fmla="*/ 12 h 24"/>
                  <a:gd name="T8" fmla="*/ 12 w 24"/>
                  <a:gd name="T9" fmla="*/ 24 h 24"/>
                  <a:gd name="T10" fmla="*/ 12 w 24"/>
                  <a:gd name="T11" fmla="*/ 8 h 24"/>
                  <a:gd name="T12" fmla="*/ 8 w 24"/>
                  <a:gd name="T13" fmla="*/ 12 h 24"/>
                  <a:gd name="T14" fmla="*/ 12 w 24"/>
                  <a:gd name="T15" fmla="*/ 16 h 24"/>
                  <a:gd name="T16" fmla="*/ 16 w 24"/>
                  <a:gd name="T17" fmla="*/ 12 h 24"/>
                  <a:gd name="T18" fmla="*/ 12 w 24"/>
                  <a:gd name="T19" fmla="*/ 8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24">
                    <a:moveTo>
                      <a:pt x="12" y="24"/>
                    </a:moveTo>
                    <a:cubicBezTo>
                      <a:pt x="5" y="24"/>
                      <a:pt x="0" y="19"/>
                      <a:pt x="0" y="12"/>
                    </a:cubicBezTo>
                    <a:cubicBezTo>
                      <a:pt x="0" y="5"/>
                      <a:pt x="5" y="0"/>
                      <a:pt x="12" y="0"/>
                    </a:cubicBezTo>
                    <a:cubicBezTo>
                      <a:pt x="19" y="0"/>
                      <a:pt x="24" y="5"/>
                      <a:pt x="24" y="12"/>
                    </a:cubicBezTo>
                    <a:cubicBezTo>
                      <a:pt x="24" y="19"/>
                      <a:pt x="19" y="24"/>
                      <a:pt x="12" y="24"/>
                    </a:cubicBezTo>
                    <a:moveTo>
                      <a:pt x="12" y="8"/>
                    </a:moveTo>
                    <a:cubicBezTo>
                      <a:pt x="10" y="8"/>
                      <a:pt x="8" y="10"/>
                      <a:pt x="8" y="12"/>
                    </a:cubicBezTo>
                    <a:cubicBezTo>
                      <a:pt x="8" y="14"/>
                      <a:pt x="10" y="16"/>
                      <a:pt x="12" y="16"/>
                    </a:cubicBezTo>
                    <a:cubicBezTo>
                      <a:pt x="14" y="16"/>
                      <a:pt x="16" y="14"/>
                      <a:pt x="16" y="12"/>
                    </a:cubicBezTo>
                    <a:cubicBezTo>
                      <a:pt x="16" y="10"/>
                      <a:pt x="14" y="8"/>
                      <a:pt x="12"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45" name="Freeform 13"/>
              <p:cNvSpPr>
                <a:spLocks noEditPoints="1"/>
              </p:cNvSpPr>
              <p:nvPr/>
            </p:nvSpPr>
            <p:spPr bwMode="auto">
              <a:xfrm>
                <a:off x="12150725" y="4094163"/>
                <a:ext cx="90488" cy="90488"/>
              </a:xfrm>
              <a:custGeom>
                <a:avLst/>
                <a:gdLst>
                  <a:gd name="T0" fmla="*/ 12 w 24"/>
                  <a:gd name="T1" fmla="*/ 24 h 24"/>
                  <a:gd name="T2" fmla="*/ 0 w 24"/>
                  <a:gd name="T3" fmla="*/ 12 h 24"/>
                  <a:gd name="T4" fmla="*/ 12 w 24"/>
                  <a:gd name="T5" fmla="*/ 0 h 24"/>
                  <a:gd name="T6" fmla="*/ 24 w 24"/>
                  <a:gd name="T7" fmla="*/ 12 h 24"/>
                  <a:gd name="T8" fmla="*/ 12 w 24"/>
                  <a:gd name="T9" fmla="*/ 24 h 24"/>
                  <a:gd name="T10" fmla="*/ 12 w 24"/>
                  <a:gd name="T11" fmla="*/ 8 h 24"/>
                  <a:gd name="T12" fmla="*/ 8 w 24"/>
                  <a:gd name="T13" fmla="*/ 12 h 24"/>
                  <a:gd name="T14" fmla="*/ 12 w 24"/>
                  <a:gd name="T15" fmla="*/ 16 h 24"/>
                  <a:gd name="T16" fmla="*/ 16 w 24"/>
                  <a:gd name="T17" fmla="*/ 12 h 24"/>
                  <a:gd name="T18" fmla="*/ 12 w 24"/>
                  <a:gd name="T19" fmla="*/ 8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24">
                    <a:moveTo>
                      <a:pt x="12" y="24"/>
                    </a:moveTo>
                    <a:cubicBezTo>
                      <a:pt x="5" y="24"/>
                      <a:pt x="0" y="19"/>
                      <a:pt x="0" y="12"/>
                    </a:cubicBezTo>
                    <a:cubicBezTo>
                      <a:pt x="0" y="5"/>
                      <a:pt x="5" y="0"/>
                      <a:pt x="12" y="0"/>
                    </a:cubicBezTo>
                    <a:cubicBezTo>
                      <a:pt x="19" y="0"/>
                      <a:pt x="24" y="5"/>
                      <a:pt x="24" y="12"/>
                    </a:cubicBezTo>
                    <a:cubicBezTo>
                      <a:pt x="24" y="19"/>
                      <a:pt x="19" y="24"/>
                      <a:pt x="12" y="24"/>
                    </a:cubicBezTo>
                    <a:moveTo>
                      <a:pt x="12" y="8"/>
                    </a:moveTo>
                    <a:cubicBezTo>
                      <a:pt x="10" y="8"/>
                      <a:pt x="8" y="10"/>
                      <a:pt x="8" y="12"/>
                    </a:cubicBezTo>
                    <a:cubicBezTo>
                      <a:pt x="8" y="14"/>
                      <a:pt x="10" y="16"/>
                      <a:pt x="12" y="16"/>
                    </a:cubicBezTo>
                    <a:cubicBezTo>
                      <a:pt x="14" y="16"/>
                      <a:pt x="16" y="14"/>
                      <a:pt x="16" y="12"/>
                    </a:cubicBezTo>
                    <a:cubicBezTo>
                      <a:pt x="16" y="10"/>
                      <a:pt x="14" y="8"/>
                      <a:pt x="12"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46" name="Rectangle 14"/>
              <p:cNvSpPr>
                <a:spLocks noChangeArrowheads="1"/>
              </p:cNvSpPr>
              <p:nvPr/>
            </p:nvSpPr>
            <p:spPr bwMode="auto">
              <a:xfrm>
                <a:off x="12045950" y="3929063"/>
                <a:ext cx="30163" cy="746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47" name="Rectangle 15"/>
              <p:cNvSpPr>
                <a:spLocks noChangeArrowheads="1"/>
              </p:cNvSpPr>
              <p:nvPr/>
            </p:nvSpPr>
            <p:spPr bwMode="auto">
              <a:xfrm>
                <a:off x="12136438" y="3929063"/>
                <a:ext cx="30163" cy="746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48" name="Freeform 16"/>
              <p:cNvSpPr>
                <a:spLocks/>
              </p:cNvSpPr>
              <p:nvPr/>
            </p:nvSpPr>
            <p:spPr bwMode="auto">
              <a:xfrm>
                <a:off x="12015788" y="3763963"/>
                <a:ext cx="107950" cy="74613"/>
              </a:xfrm>
              <a:custGeom>
                <a:avLst/>
                <a:gdLst>
                  <a:gd name="T0" fmla="*/ 19 w 68"/>
                  <a:gd name="T1" fmla="*/ 47 h 47"/>
                  <a:gd name="T2" fmla="*/ 0 w 68"/>
                  <a:gd name="T3" fmla="*/ 47 h 47"/>
                  <a:gd name="T4" fmla="*/ 0 w 68"/>
                  <a:gd name="T5" fmla="*/ 21 h 47"/>
                  <a:gd name="T6" fmla="*/ 64 w 68"/>
                  <a:gd name="T7" fmla="*/ 0 h 47"/>
                  <a:gd name="T8" fmla="*/ 68 w 68"/>
                  <a:gd name="T9" fmla="*/ 18 h 47"/>
                  <a:gd name="T10" fmla="*/ 19 w 68"/>
                  <a:gd name="T11" fmla="*/ 35 h 47"/>
                  <a:gd name="T12" fmla="*/ 19 w 68"/>
                  <a:gd name="T13" fmla="*/ 47 h 47"/>
                </a:gdLst>
                <a:ahLst/>
                <a:cxnLst>
                  <a:cxn ang="0">
                    <a:pos x="T0" y="T1"/>
                  </a:cxn>
                  <a:cxn ang="0">
                    <a:pos x="T2" y="T3"/>
                  </a:cxn>
                  <a:cxn ang="0">
                    <a:pos x="T4" y="T5"/>
                  </a:cxn>
                  <a:cxn ang="0">
                    <a:pos x="T6" y="T7"/>
                  </a:cxn>
                  <a:cxn ang="0">
                    <a:pos x="T8" y="T9"/>
                  </a:cxn>
                  <a:cxn ang="0">
                    <a:pos x="T10" y="T11"/>
                  </a:cxn>
                  <a:cxn ang="0">
                    <a:pos x="T12" y="T13"/>
                  </a:cxn>
                </a:cxnLst>
                <a:rect l="0" t="0" r="r" b="b"/>
                <a:pathLst>
                  <a:path w="68" h="47">
                    <a:moveTo>
                      <a:pt x="19" y="47"/>
                    </a:moveTo>
                    <a:lnTo>
                      <a:pt x="0" y="47"/>
                    </a:lnTo>
                    <a:lnTo>
                      <a:pt x="0" y="21"/>
                    </a:lnTo>
                    <a:lnTo>
                      <a:pt x="64" y="0"/>
                    </a:lnTo>
                    <a:lnTo>
                      <a:pt x="68" y="18"/>
                    </a:lnTo>
                    <a:lnTo>
                      <a:pt x="19" y="35"/>
                    </a:lnTo>
                    <a:lnTo>
                      <a:pt x="19" y="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50" name="Freeform 17"/>
              <p:cNvSpPr>
                <a:spLocks/>
              </p:cNvSpPr>
              <p:nvPr/>
            </p:nvSpPr>
            <p:spPr bwMode="auto">
              <a:xfrm>
                <a:off x="12106275" y="3744913"/>
                <a:ext cx="149225" cy="93663"/>
              </a:xfrm>
              <a:custGeom>
                <a:avLst/>
                <a:gdLst>
                  <a:gd name="T0" fmla="*/ 94 w 94"/>
                  <a:gd name="T1" fmla="*/ 59 h 59"/>
                  <a:gd name="T2" fmla="*/ 75 w 94"/>
                  <a:gd name="T3" fmla="*/ 59 h 59"/>
                  <a:gd name="T4" fmla="*/ 75 w 94"/>
                  <a:gd name="T5" fmla="*/ 38 h 59"/>
                  <a:gd name="T6" fmla="*/ 19 w 94"/>
                  <a:gd name="T7" fmla="*/ 23 h 59"/>
                  <a:gd name="T8" fmla="*/ 19 w 94"/>
                  <a:gd name="T9" fmla="*/ 59 h 59"/>
                  <a:gd name="T10" fmla="*/ 0 w 94"/>
                  <a:gd name="T11" fmla="*/ 59 h 59"/>
                  <a:gd name="T12" fmla="*/ 0 w 94"/>
                  <a:gd name="T13" fmla="*/ 0 h 59"/>
                  <a:gd name="T14" fmla="*/ 94 w 94"/>
                  <a:gd name="T15" fmla="*/ 23 h 59"/>
                  <a:gd name="T16" fmla="*/ 94 w 94"/>
                  <a:gd name="T17" fmla="*/ 59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4" h="59">
                    <a:moveTo>
                      <a:pt x="94" y="59"/>
                    </a:moveTo>
                    <a:lnTo>
                      <a:pt x="75" y="59"/>
                    </a:lnTo>
                    <a:lnTo>
                      <a:pt x="75" y="38"/>
                    </a:lnTo>
                    <a:lnTo>
                      <a:pt x="19" y="23"/>
                    </a:lnTo>
                    <a:lnTo>
                      <a:pt x="19" y="59"/>
                    </a:lnTo>
                    <a:lnTo>
                      <a:pt x="0" y="59"/>
                    </a:lnTo>
                    <a:lnTo>
                      <a:pt x="0" y="0"/>
                    </a:lnTo>
                    <a:lnTo>
                      <a:pt x="94" y="23"/>
                    </a:lnTo>
                    <a:lnTo>
                      <a:pt x="94" y="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grpSp>
      <p:grpSp>
        <p:nvGrpSpPr>
          <p:cNvPr id="83" name="组合 82"/>
          <p:cNvGrpSpPr/>
          <p:nvPr/>
        </p:nvGrpSpPr>
        <p:grpSpPr>
          <a:xfrm>
            <a:off x="11856640" y="548680"/>
            <a:ext cx="335360" cy="882400"/>
            <a:chOff x="8892480" y="411510"/>
            <a:chExt cx="251520" cy="661800"/>
          </a:xfrm>
        </p:grpSpPr>
        <p:sp>
          <p:nvSpPr>
            <p:cNvPr id="84" name="矩形 83"/>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85"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27</a:t>
              </a:r>
              <a:endParaRPr lang="zh-CN" altLang="en-US" sz="1067" dirty="0">
                <a:solidFill>
                  <a:schemeClr val="bg1"/>
                </a:solidFill>
                <a:latin typeface="Century Gothic" panose="020B0502020202020204" pitchFamily="34" charset="0"/>
              </a:endParaRPr>
            </a:p>
          </p:txBody>
        </p:sp>
        <p:grpSp>
          <p:nvGrpSpPr>
            <p:cNvPr id="86" name="组合 85"/>
            <p:cNvGrpSpPr/>
            <p:nvPr/>
          </p:nvGrpSpPr>
          <p:grpSpPr>
            <a:xfrm>
              <a:off x="8964240" y="818664"/>
              <a:ext cx="108000" cy="8629"/>
              <a:chOff x="8953171" y="847239"/>
              <a:chExt cx="130138" cy="8629"/>
            </a:xfrm>
          </p:grpSpPr>
          <p:cxnSp>
            <p:nvCxnSpPr>
              <p:cNvPr id="87" name="直接连接符 86"/>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88" name="直接连接符 87"/>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2261075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0-#ppt_w/2"/>
                                          </p:val>
                                        </p:tav>
                                        <p:tav tm="100000">
                                          <p:val>
                                            <p:strVal val="#ppt_x"/>
                                          </p:val>
                                        </p:tav>
                                      </p:tavLst>
                                    </p:anim>
                                    <p:anim calcmode="lin" valueType="num">
                                      <p:cBhvr additive="base">
                                        <p:cTn id="12" dur="500" fill="hold"/>
                                        <p:tgtEl>
                                          <p:spTgt spid="6"/>
                                        </p:tgtEl>
                                        <p:attrNameLst>
                                          <p:attrName>ppt_y</p:attrName>
                                        </p:attrNameLst>
                                      </p:cBhvr>
                                      <p:tavLst>
                                        <p:tav tm="0">
                                          <p:val>
                                            <p:strVal val="#ppt_y"/>
                                          </p:val>
                                        </p:tav>
                                        <p:tav tm="100000">
                                          <p:val>
                                            <p:strVal val="#ppt_y"/>
                                          </p:val>
                                        </p:tav>
                                      </p:tavLst>
                                    </p:anim>
                                  </p:childTnLst>
                                </p:cTn>
                              </p:par>
                              <p:par>
                                <p:cTn id="13" presetID="12" presetClass="entr" presetSubtype="4" fill="hold" nodeType="withEffect">
                                  <p:stCondLst>
                                    <p:cond delay="50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p:tgtEl>
                                          <p:spTgt spid="7"/>
                                        </p:tgtEl>
                                        <p:attrNameLst>
                                          <p:attrName>ppt_y</p:attrName>
                                        </p:attrNameLst>
                                      </p:cBhvr>
                                      <p:tavLst>
                                        <p:tav tm="0">
                                          <p:val>
                                            <p:strVal val="#ppt_y+#ppt_h*1.125000"/>
                                          </p:val>
                                        </p:tav>
                                        <p:tav tm="100000">
                                          <p:val>
                                            <p:strVal val="#ppt_y"/>
                                          </p:val>
                                        </p:tav>
                                      </p:tavLst>
                                    </p:anim>
                                    <p:animEffect transition="in" filter="wipe(up)">
                                      <p:cBhvr>
                                        <p:cTn id="16" dur="500"/>
                                        <p:tgtEl>
                                          <p:spTgt spid="7"/>
                                        </p:tgtEl>
                                      </p:cBhvr>
                                    </p:animEffect>
                                  </p:childTnLst>
                                </p:cTn>
                              </p:par>
                              <p:par>
                                <p:cTn id="17" presetID="12" presetClass="entr" presetSubtype="1" fill="hold" nodeType="withEffect">
                                  <p:stCondLst>
                                    <p:cond delay="750"/>
                                  </p:stCondLst>
                                  <p:childTnLst>
                                    <p:set>
                                      <p:cBhvr>
                                        <p:cTn id="18" dur="1" fill="hold">
                                          <p:stCondLst>
                                            <p:cond delay="0"/>
                                          </p:stCondLst>
                                        </p:cTn>
                                        <p:tgtEl>
                                          <p:spTgt spid="82"/>
                                        </p:tgtEl>
                                        <p:attrNameLst>
                                          <p:attrName>style.visibility</p:attrName>
                                        </p:attrNameLst>
                                      </p:cBhvr>
                                      <p:to>
                                        <p:strVal val="visible"/>
                                      </p:to>
                                    </p:set>
                                    <p:anim calcmode="lin" valueType="num">
                                      <p:cBhvr additive="base">
                                        <p:cTn id="19" dur="500"/>
                                        <p:tgtEl>
                                          <p:spTgt spid="82"/>
                                        </p:tgtEl>
                                        <p:attrNameLst>
                                          <p:attrName>ppt_y</p:attrName>
                                        </p:attrNameLst>
                                      </p:cBhvr>
                                      <p:tavLst>
                                        <p:tav tm="0">
                                          <p:val>
                                            <p:strVal val="#ppt_y-#ppt_h*1.125000"/>
                                          </p:val>
                                        </p:tav>
                                        <p:tav tm="100000">
                                          <p:val>
                                            <p:strVal val="#ppt_y"/>
                                          </p:val>
                                        </p:tav>
                                      </p:tavLst>
                                    </p:anim>
                                    <p:animEffect transition="in" filter="wipe(down)">
                                      <p:cBhvr>
                                        <p:cTn id="20" dur="500"/>
                                        <p:tgtEl>
                                          <p:spTgt spid="82"/>
                                        </p:tgtEl>
                                      </p:cBhvr>
                                    </p:animEffect>
                                  </p:childTnLst>
                                </p:cTn>
                              </p:par>
                              <p:par>
                                <p:cTn id="21" presetID="12" presetClass="entr" presetSubtype="4" fill="hold" nodeType="withEffect">
                                  <p:stCondLst>
                                    <p:cond delay="1000"/>
                                  </p:stCondLst>
                                  <p:childTnLst>
                                    <p:set>
                                      <p:cBhvr>
                                        <p:cTn id="22" dur="1" fill="hold">
                                          <p:stCondLst>
                                            <p:cond delay="0"/>
                                          </p:stCondLst>
                                        </p:cTn>
                                        <p:tgtEl>
                                          <p:spTgt spid="69"/>
                                        </p:tgtEl>
                                        <p:attrNameLst>
                                          <p:attrName>style.visibility</p:attrName>
                                        </p:attrNameLst>
                                      </p:cBhvr>
                                      <p:to>
                                        <p:strVal val="visible"/>
                                      </p:to>
                                    </p:set>
                                    <p:anim calcmode="lin" valueType="num">
                                      <p:cBhvr additive="base">
                                        <p:cTn id="23" dur="500"/>
                                        <p:tgtEl>
                                          <p:spTgt spid="69"/>
                                        </p:tgtEl>
                                        <p:attrNameLst>
                                          <p:attrName>ppt_y</p:attrName>
                                        </p:attrNameLst>
                                      </p:cBhvr>
                                      <p:tavLst>
                                        <p:tav tm="0">
                                          <p:val>
                                            <p:strVal val="#ppt_y+#ppt_h*1.125000"/>
                                          </p:val>
                                        </p:tav>
                                        <p:tav tm="100000">
                                          <p:val>
                                            <p:strVal val="#ppt_y"/>
                                          </p:val>
                                        </p:tav>
                                      </p:tavLst>
                                    </p:anim>
                                    <p:animEffect transition="in" filter="wipe(up)">
                                      <p:cBhvr>
                                        <p:cTn id="24" dur="500"/>
                                        <p:tgtEl>
                                          <p:spTgt spid="69"/>
                                        </p:tgtEl>
                                      </p:cBhvr>
                                    </p:animEffect>
                                  </p:childTnLst>
                                </p:cTn>
                              </p:par>
                              <p:par>
                                <p:cTn id="25" presetID="12" presetClass="entr" presetSubtype="1" fill="hold" nodeType="withEffect">
                                  <p:stCondLst>
                                    <p:cond delay="1250"/>
                                  </p:stCondLst>
                                  <p:childTnLst>
                                    <p:set>
                                      <p:cBhvr>
                                        <p:cTn id="26" dur="1" fill="hold">
                                          <p:stCondLst>
                                            <p:cond delay="0"/>
                                          </p:stCondLst>
                                        </p:cTn>
                                        <p:tgtEl>
                                          <p:spTgt spid="81"/>
                                        </p:tgtEl>
                                        <p:attrNameLst>
                                          <p:attrName>style.visibility</p:attrName>
                                        </p:attrNameLst>
                                      </p:cBhvr>
                                      <p:to>
                                        <p:strVal val="visible"/>
                                      </p:to>
                                    </p:set>
                                    <p:anim calcmode="lin" valueType="num">
                                      <p:cBhvr additive="base">
                                        <p:cTn id="27" dur="500"/>
                                        <p:tgtEl>
                                          <p:spTgt spid="81"/>
                                        </p:tgtEl>
                                        <p:attrNameLst>
                                          <p:attrName>ppt_y</p:attrName>
                                        </p:attrNameLst>
                                      </p:cBhvr>
                                      <p:tavLst>
                                        <p:tav tm="0">
                                          <p:val>
                                            <p:strVal val="#ppt_y-#ppt_h*1.125000"/>
                                          </p:val>
                                        </p:tav>
                                        <p:tav tm="100000">
                                          <p:val>
                                            <p:strVal val="#ppt_y"/>
                                          </p:val>
                                        </p:tav>
                                      </p:tavLst>
                                    </p:anim>
                                    <p:animEffect transition="in" filter="wipe(down)">
                                      <p:cBhvr>
                                        <p:cTn id="28" dur="500"/>
                                        <p:tgtEl>
                                          <p:spTgt spid="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549987" y="698681"/>
            <a:ext cx="4288353" cy="707886"/>
          </a:xfrm>
          <a:prstGeom prst="rect">
            <a:avLst/>
          </a:prstGeom>
        </p:spPr>
        <p:txBody>
          <a:bodyPr wrap="none">
            <a:spAutoFit/>
          </a:bodyPr>
          <a:lstStyle/>
          <a:p>
            <a:r>
              <a:rPr lang="zh-CN" altLang="en-US" sz="4000" dirty="0" smtClean="0">
                <a:solidFill>
                  <a:srgbClr val="F44F56"/>
                </a:solidFill>
                <a:latin typeface="方正兰亭超细黑简体" panose="02000000000000000000" pitchFamily="2" charset="-122"/>
                <a:ea typeface="方正兰亭超细黑简体" panose="02000000000000000000" pitchFamily="2" charset="-122"/>
                <a:cs typeface="Arial" panose="020B0604020202020204" pitchFamily="34" charset="0"/>
              </a:rPr>
              <a:t>信息速率传输指标</a:t>
            </a:r>
            <a:endParaRPr lang="zh-CN" altLang="en-US" sz="4000" dirty="0">
              <a:solidFill>
                <a:srgbClr val="F44F56"/>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6" name="矩形 5"/>
          <p:cNvSpPr/>
          <p:nvPr/>
        </p:nvSpPr>
        <p:spPr>
          <a:xfrm>
            <a:off x="549987" y="1331445"/>
            <a:ext cx="2440092" cy="461665"/>
          </a:xfrm>
          <a:prstGeom prst="rect">
            <a:avLst/>
          </a:prstGeom>
        </p:spPr>
        <p:txBody>
          <a:bodyPr wrap="none">
            <a:spAutoFit/>
          </a:bodyPr>
          <a:lstStyle/>
          <a:p>
            <a:pPr lvl="0"/>
            <a:r>
              <a:rPr lang="zh-CN" altLang="en-US" sz="2400" dirty="0" smtClean="0">
                <a:solidFill>
                  <a:prstClr val="white">
                    <a:lumMod val="50000"/>
                  </a:prstClr>
                </a:solidFill>
                <a:latin typeface="方正兰亭超细黑简体" panose="02000000000000000000" pitchFamily="2" charset="-122"/>
                <a:ea typeface="方正兰亭超细黑简体" panose="02000000000000000000" pitchFamily="2" charset="-122"/>
                <a:cs typeface="Arial" panose="020B0604020202020204" pitchFamily="34" charset="0"/>
              </a:rPr>
              <a:t>速率（</a:t>
            </a:r>
            <a:r>
              <a:rPr lang="en-US" altLang="zh-CN" sz="2400" dirty="0" smtClean="0">
                <a:solidFill>
                  <a:prstClr val="white">
                    <a:lumMod val="50000"/>
                  </a:prstClr>
                </a:solidFill>
                <a:latin typeface="方正兰亭超细黑简体" panose="02000000000000000000" pitchFamily="2" charset="-122"/>
                <a:ea typeface="方正兰亭超细黑简体" panose="02000000000000000000" pitchFamily="2" charset="-122"/>
                <a:cs typeface="Arial" panose="020B0604020202020204" pitchFamily="34" charset="0"/>
              </a:rPr>
              <a:t>Speed</a:t>
            </a:r>
            <a:r>
              <a:rPr lang="zh-CN" altLang="en-US" sz="2400" dirty="0" smtClean="0">
                <a:solidFill>
                  <a:prstClr val="white">
                    <a:lumMod val="50000"/>
                  </a:prstClr>
                </a:solidFill>
                <a:latin typeface="方正兰亭超细黑简体" panose="02000000000000000000" pitchFamily="2" charset="-122"/>
                <a:ea typeface="方正兰亭超细黑简体" panose="02000000000000000000" pitchFamily="2" charset="-122"/>
                <a:cs typeface="Arial" panose="020B0604020202020204" pitchFamily="34" charset="0"/>
              </a:rPr>
              <a:t>）</a:t>
            </a:r>
            <a:endParaRPr lang="en-US" altLang="zh-CN" sz="2400" dirty="0">
              <a:solidFill>
                <a:prstClr val="white">
                  <a:lumMod val="50000"/>
                </a:prst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nvGrpSpPr>
          <p:cNvPr id="82" name="组合 81"/>
          <p:cNvGrpSpPr/>
          <p:nvPr/>
        </p:nvGrpSpPr>
        <p:grpSpPr>
          <a:xfrm>
            <a:off x="3421311" y="2129160"/>
            <a:ext cx="2592701" cy="3864429"/>
            <a:chOff x="2565983" y="1596870"/>
            <a:chExt cx="1944526" cy="2898322"/>
          </a:xfrm>
        </p:grpSpPr>
        <p:sp>
          <p:nvSpPr>
            <p:cNvPr id="18" name="矩形 17"/>
            <p:cNvSpPr/>
            <p:nvPr/>
          </p:nvSpPr>
          <p:spPr>
            <a:xfrm>
              <a:off x="2565983" y="1596870"/>
              <a:ext cx="1944526" cy="2898322"/>
            </a:xfrm>
            <a:prstGeom prst="rect">
              <a:avLst/>
            </a:prstGeom>
            <a:solidFill>
              <a:srgbClr val="F44F56"/>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35" name="组合 34"/>
            <p:cNvGrpSpPr/>
            <p:nvPr/>
          </p:nvGrpSpPr>
          <p:grpSpPr>
            <a:xfrm>
              <a:off x="3199780" y="1801960"/>
              <a:ext cx="698127" cy="798234"/>
              <a:chOff x="11864975" y="2498725"/>
              <a:chExt cx="420688" cy="481013"/>
            </a:xfrm>
            <a:solidFill>
              <a:schemeClr val="bg1"/>
            </a:solidFill>
          </p:grpSpPr>
          <p:sp>
            <p:nvSpPr>
              <p:cNvPr id="36" name="Freeform 5"/>
              <p:cNvSpPr>
                <a:spLocks/>
              </p:cNvSpPr>
              <p:nvPr/>
            </p:nvSpPr>
            <p:spPr bwMode="auto">
              <a:xfrm>
                <a:off x="11864975" y="2603500"/>
                <a:ext cx="390525" cy="376238"/>
              </a:xfrm>
              <a:custGeom>
                <a:avLst/>
                <a:gdLst>
                  <a:gd name="T0" fmla="*/ 52 w 104"/>
                  <a:gd name="T1" fmla="*/ 100 h 100"/>
                  <a:gd name="T2" fmla="*/ 0 w 104"/>
                  <a:gd name="T3" fmla="*/ 48 h 100"/>
                  <a:gd name="T4" fmla="*/ 32 w 104"/>
                  <a:gd name="T5" fmla="*/ 0 h 100"/>
                  <a:gd name="T6" fmla="*/ 35 w 104"/>
                  <a:gd name="T7" fmla="*/ 7 h 100"/>
                  <a:gd name="T8" fmla="*/ 8 w 104"/>
                  <a:gd name="T9" fmla="*/ 48 h 100"/>
                  <a:gd name="T10" fmla="*/ 52 w 104"/>
                  <a:gd name="T11" fmla="*/ 92 h 100"/>
                  <a:gd name="T12" fmla="*/ 96 w 104"/>
                  <a:gd name="T13" fmla="*/ 52 h 100"/>
                  <a:gd name="T14" fmla="*/ 104 w 104"/>
                  <a:gd name="T15" fmla="*/ 52 h 100"/>
                  <a:gd name="T16" fmla="*/ 52 w 104"/>
                  <a:gd name="T17"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4" h="100">
                    <a:moveTo>
                      <a:pt x="52" y="100"/>
                    </a:moveTo>
                    <a:cubicBezTo>
                      <a:pt x="23" y="100"/>
                      <a:pt x="0" y="77"/>
                      <a:pt x="0" y="48"/>
                    </a:cubicBezTo>
                    <a:cubicBezTo>
                      <a:pt x="0" y="27"/>
                      <a:pt x="13" y="8"/>
                      <a:pt x="32" y="0"/>
                    </a:cubicBezTo>
                    <a:cubicBezTo>
                      <a:pt x="35" y="7"/>
                      <a:pt x="35" y="7"/>
                      <a:pt x="35" y="7"/>
                    </a:cubicBezTo>
                    <a:cubicBezTo>
                      <a:pt x="19" y="14"/>
                      <a:pt x="8" y="30"/>
                      <a:pt x="8" y="48"/>
                    </a:cubicBezTo>
                    <a:cubicBezTo>
                      <a:pt x="8" y="72"/>
                      <a:pt x="28" y="92"/>
                      <a:pt x="52" y="92"/>
                    </a:cubicBezTo>
                    <a:cubicBezTo>
                      <a:pt x="75" y="92"/>
                      <a:pt x="94" y="74"/>
                      <a:pt x="96" y="52"/>
                    </a:cubicBezTo>
                    <a:cubicBezTo>
                      <a:pt x="104" y="52"/>
                      <a:pt x="104" y="52"/>
                      <a:pt x="104" y="52"/>
                    </a:cubicBezTo>
                    <a:cubicBezTo>
                      <a:pt x="102" y="79"/>
                      <a:pt x="79" y="100"/>
                      <a:pt x="52" y="10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37" name="Freeform 6"/>
              <p:cNvSpPr>
                <a:spLocks/>
              </p:cNvSpPr>
              <p:nvPr/>
            </p:nvSpPr>
            <p:spPr bwMode="auto">
              <a:xfrm>
                <a:off x="12123738" y="2603500"/>
                <a:ext cx="131763" cy="166688"/>
              </a:xfrm>
              <a:custGeom>
                <a:avLst/>
                <a:gdLst>
                  <a:gd name="T0" fmla="*/ 27 w 35"/>
                  <a:gd name="T1" fmla="*/ 44 h 44"/>
                  <a:gd name="T2" fmla="*/ 0 w 35"/>
                  <a:gd name="T3" fmla="*/ 7 h 44"/>
                  <a:gd name="T4" fmla="*/ 3 w 35"/>
                  <a:gd name="T5" fmla="*/ 0 h 44"/>
                  <a:gd name="T6" fmla="*/ 35 w 35"/>
                  <a:gd name="T7" fmla="*/ 44 h 44"/>
                  <a:gd name="T8" fmla="*/ 27 w 35"/>
                  <a:gd name="T9" fmla="*/ 44 h 44"/>
                </a:gdLst>
                <a:ahLst/>
                <a:cxnLst>
                  <a:cxn ang="0">
                    <a:pos x="T0" y="T1"/>
                  </a:cxn>
                  <a:cxn ang="0">
                    <a:pos x="T2" y="T3"/>
                  </a:cxn>
                  <a:cxn ang="0">
                    <a:pos x="T4" y="T5"/>
                  </a:cxn>
                  <a:cxn ang="0">
                    <a:pos x="T6" y="T7"/>
                  </a:cxn>
                  <a:cxn ang="0">
                    <a:pos x="T8" y="T9"/>
                  </a:cxn>
                </a:cxnLst>
                <a:rect l="0" t="0" r="r" b="b"/>
                <a:pathLst>
                  <a:path w="35" h="44">
                    <a:moveTo>
                      <a:pt x="27" y="44"/>
                    </a:moveTo>
                    <a:cubicBezTo>
                      <a:pt x="25" y="28"/>
                      <a:pt x="15" y="14"/>
                      <a:pt x="0" y="7"/>
                    </a:cubicBezTo>
                    <a:cubicBezTo>
                      <a:pt x="3" y="0"/>
                      <a:pt x="3" y="0"/>
                      <a:pt x="3" y="0"/>
                    </a:cubicBezTo>
                    <a:cubicBezTo>
                      <a:pt x="21" y="8"/>
                      <a:pt x="33" y="24"/>
                      <a:pt x="35" y="44"/>
                    </a:cubicBezTo>
                    <a:lnTo>
                      <a:pt x="27" y="4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38" name="Freeform 7"/>
              <p:cNvSpPr>
                <a:spLocks/>
              </p:cNvSpPr>
              <p:nvPr/>
            </p:nvSpPr>
            <p:spPr bwMode="auto">
              <a:xfrm>
                <a:off x="11969750" y="2498725"/>
                <a:ext cx="180975" cy="134938"/>
              </a:xfrm>
              <a:custGeom>
                <a:avLst/>
                <a:gdLst>
                  <a:gd name="T0" fmla="*/ 86 w 114"/>
                  <a:gd name="T1" fmla="*/ 85 h 85"/>
                  <a:gd name="T2" fmla="*/ 67 w 114"/>
                  <a:gd name="T3" fmla="*/ 85 h 85"/>
                  <a:gd name="T4" fmla="*/ 67 w 114"/>
                  <a:gd name="T5" fmla="*/ 38 h 85"/>
                  <a:gd name="T6" fmla="*/ 95 w 114"/>
                  <a:gd name="T7" fmla="*/ 38 h 85"/>
                  <a:gd name="T8" fmla="*/ 95 w 114"/>
                  <a:gd name="T9" fmla="*/ 19 h 85"/>
                  <a:gd name="T10" fmla="*/ 19 w 114"/>
                  <a:gd name="T11" fmla="*/ 19 h 85"/>
                  <a:gd name="T12" fmla="*/ 19 w 114"/>
                  <a:gd name="T13" fmla="*/ 38 h 85"/>
                  <a:gd name="T14" fmla="*/ 48 w 114"/>
                  <a:gd name="T15" fmla="*/ 38 h 85"/>
                  <a:gd name="T16" fmla="*/ 48 w 114"/>
                  <a:gd name="T17" fmla="*/ 85 h 85"/>
                  <a:gd name="T18" fmla="*/ 29 w 114"/>
                  <a:gd name="T19" fmla="*/ 85 h 85"/>
                  <a:gd name="T20" fmla="*/ 29 w 114"/>
                  <a:gd name="T21" fmla="*/ 57 h 85"/>
                  <a:gd name="T22" fmla="*/ 0 w 114"/>
                  <a:gd name="T23" fmla="*/ 57 h 85"/>
                  <a:gd name="T24" fmla="*/ 0 w 114"/>
                  <a:gd name="T25" fmla="*/ 0 h 85"/>
                  <a:gd name="T26" fmla="*/ 114 w 114"/>
                  <a:gd name="T27" fmla="*/ 0 h 85"/>
                  <a:gd name="T28" fmla="*/ 114 w 114"/>
                  <a:gd name="T29" fmla="*/ 57 h 85"/>
                  <a:gd name="T30" fmla="*/ 86 w 114"/>
                  <a:gd name="T31" fmla="*/ 57 h 85"/>
                  <a:gd name="T32" fmla="*/ 86 w 114"/>
                  <a:gd name="T33" fmla="*/ 8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4" h="85">
                    <a:moveTo>
                      <a:pt x="86" y="85"/>
                    </a:moveTo>
                    <a:lnTo>
                      <a:pt x="67" y="85"/>
                    </a:lnTo>
                    <a:lnTo>
                      <a:pt x="67" y="38"/>
                    </a:lnTo>
                    <a:lnTo>
                      <a:pt x="95" y="38"/>
                    </a:lnTo>
                    <a:lnTo>
                      <a:pt x="95" y="19"/>
                    </a:lnTo>
                    <a:lnTo>
                      <a:pt x="19" y="19"/>
                    </a:lnTo>
                    <a:lnTo>
                      <a:pt x="19" y="38"/>
                    </a:lnTo>
                    <a:lnTo>
                      <a:pt x="48" y="38"/>
                    </a:lnTo>
                    <a:lnTo>
                      <a:pt x="48" y="85"/>
                    </a:lnTo>
                    <a:lnTo>
                      <a:pt x="29" y="85"/>
                    </a:lnTo>
                    <a:lnTo>
                      <a:pt x="29" y="57"/>
                    </a:lnTo>
                    <a:lnTo>
                      <a:pt x="0" y="57"/>
                    </a:lnTo>
                    <a:lnTo>
                      <a:pt x="0" y="0"/>
                    </a:lnTo>
                    <a:lnTo>
                      <a:pt x="114" y="0"/>
                    </a:lnTo>
                    <a:lnTo>
                      <a:pt x="114" y="57"/>
                    </a:lnTo>
                    <a:lnTo>
                      <a:pt x="86" y="57"/>
                    </a:lnTo>
                    <a:lnTo>
                      <a:pt x="86" y="8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39" name="Freeform 8"/>
              <p:cNvSpPr>
                <a:spLocks/>
              </p:cNvSpPr>
              <p:nvPr/>
            </p:nvSpPr>
            <p:spPr bwMode="auto">
              <a:xfrm>
                <a:off x="12199938" y="2562225"/>
                <a:ext cx="68263" cy="68263"/>
              </a:xfrm>
              <a:custGeom>
                <a:avLst/>
                <a:gdLst>
                  <a:gd name="T0" fmla="*/ 14 w 43"/>
                  <a:gd name="T1" fmla="*/ 43 h 43"/>
                  <a:gd name="T2" fmla="*/ 0 w 43"/>
                  <a:gd name="T3" fmla="*/ 29 h 43"/>
                  <a:gd name="T4" fmla="*/ 28 w 43"/>
                  <a:gd name="T5" fmla="*/ 0 h 43"/>
                  <a:gd name="T6" fmla="*/ 43 w 43"/>
                  <a:gd name="T7" fmla="*/ 15 h 43"/>
                  <a:gd name="T8" fmla="*/ 14 w 43"/>
                  <a:gd name="T9" fmla="*/ 43 h 43"/>
                </a:gdLst>
                <a:ahLst/>
                <a:cxnLst>
                  <a:cxn ang="0">
                    <a:pos x="T0" y="T1"/>
                  </a:cxn>
                  <a:cxn ang="0">
                    <a:pos x="T2" y="T3"/>
                  </a:cxn>
                  <a:cxn ang="0">
                    <a:pos x="T4" y="T5"/>
                  </a:cxn>
                  <a:cxn ang="0">
                    <a:pos x="T6" y="T7"/>
                  </a:cxn>
                  <a:cxn ang="0">
                    <a:pos x="T8" y="T9"/>
                  </a:cxn>
                </a:cxnLst>
                <a:rect l="0" t="0" r="r" b="b"/>
                <a:pathLst>
                  <a:path w="43" h="43">
                    <a:moveTo>
                      <a:pt x="14" y="43"/>
                    </a:moveTo>
                    <a:lnTo>
                      <a:pt x="0" y="29"/>
                    </a:lnTo>
                    <a:lnTo>
                      <a:pt x="28" y="0"/>
                    </a:lnTo>
                    <a:lnTo>
                      <a:pt x="43" y="15"/>
                    </a:lnTo>
                    <a:lnTo>
                      <a:pt x="14"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40" name="Freeform 9"/>
              <p:cNvSpPr>
                <a:spLocks/>
              </p:cNvSpPr>
              <p:nvPr/>
            </p:nvSpPr>
            <p:spPr bwMode="auto">
              <a:xfrm>
                <a:off x="12225338" y="2543175"/>
                <a:ext cx="60325" cy="60325"/>
              </a:xfrm>
              <a:custGeom>
                <a:avLst/>
                <a:gdLst>
                  <a:gd name="T0" fmla="*/ 27 w 38"/>
                  <a:gd name="T1" fmla="*/ 38 h 38"/>
                  <a:gd name="T2" fmla="*/ 0 w 38"/>
                  <a:gd name="T3" fmla="*/ 12 h 38"/>
                  <a:gd name="T4" fmla="*/ 12 w 38"/>
                  <a:gd name="T5" fmla="*/ 0 h 38"/>
                  <a:gd name="T6" fmla="*/ 38 w 38"/>
                  <a:gd name="T7" fmla="*/ 27 h 38"/>
                  <a:gd name="T8" fmla="*/ 27 w 38"/>
                  <a:gd name="T9" fmla="*/ 38 h 38"/>
                </a:gdLst>
                <a:ahLst/>
                <a:cxnLst>
                  <a:cxn ang="0">
                    <a:pos x="T0" y="T1"/>
                  </a:cxn>
                  <a:cxn ang="0">
                    <a:pos x="T2" y="T3"/>
                  </a:cxn>
                  <a:cxn ang="0">
                    <a:pos x="T4" y="T5"/>
                  </a:cxn>
                  <a:cxn ang="0">
                    <a:pos x="T6" y="T7"/>
                  </a:cxn>
                  <a:cxn ang="0">
                    <a:pos x="T8" y="T9"/>
                  </a:cxn>
                </a:cxnLst>
                <a:rect l="0" t="0" r="r" b="b"/>
                <a:pathLst>
                  <a:path w="38" h="38">
                    <a:moveTo>
                      <a:pt x="27" y="38"/>
                    </a:moveTo>
                    <a:lnTo>
                      <a:pt x="0" y="12"/>
                    </a:lnTo>
                    <a:lnTo>
                      <a:pt x="12" y="0"/>
                    </a:lnTo>
                    <a:lnTo>
                      <a:pt x="38" y="27"/>
                    </a:lnTo>
                    <a:lnTo>
                      <a:pt x="27"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41" name="Freeform 10"/>
              <p:cNvSpPr>
                <a:spLocks/>
              </p:cNvSpPr>
              <p:nvPr/>
            </p:nvSpPr>
            <p:spPr bwMode="auto">
              <a:xfrm>
                <a:off x="12045950" y="2663825"/>
                <a:ext cx="134938" cy="136525"/>
              </a:xfrm>
              <a:custGeom>
                <a:avLst/>
                <a:gdLst>
                  <a:gd name="T0" fmla="*/ 85 w 85"/>
                  <a:gd name="T1" fmla="*/ 86 h 86"/>
                  <a:gd name="T2" fmla="*/ 0 w 85"/>
                  <a:gd name="T3" fmla="*/ 86 h 86"/>
                  <a:gd name="T4" fmla="*/ 0 w 85"/>
                  <a:gd name="T5" fmla="*/ 0 h 86"/>
                  <a:gd name="T6" fmla="*/ 19 w 85"/>
                  <a:gd name="T7" fmla="*/ 0 h 86"/>
                  <a:gd name="T8" fmla="*/ 19 w 85"/>
                  <a:gd name="T9" fmla="*/ 67 h 86"/>
                  <a:gd name="T10" fmla="*/ 85 w 85"/>
                  <a:gd name="T11" fmla="*/ 67 h 86"/>
                  <a:gd name="T12" fmla="*/ 85 w 85"/>
                  <a:gd name="T13" fmla="*/ 86 h 86"/>
                </a:gdLst>
                <a:ahLst/>
                <a:cxnLst>
                  <a:cxn ang="0">
                    <a:pos x="T0" y="T1"/>
                  </a:cxn>
                  <a:cxn ang="0">
                    <a:pos x="T2" y="T3"/>
                  </a:cxn>
                  <a:cxn ang="0">
                    <a:pos x="T4" y="T5"/>
                  </a:cxn>
                  <a:cxn ang="0">
                    <a:pos x="T6" y="T7"/>
                  </a:cxn>
                  <a:cxn ang="0">
                    <a:pos x="T8" y="T9"/>
                  </a:cxn>
                  <a:cxn ang="0">
                    <a:pos x="T10" y="T11"/>
                  </a:cxn>
                  <a:cxn ang="0">
                    <a:pos x="T12" y="T13"/>
                  </a:cxn>
                </a:cxnLst>
                <a:rect l="0" t="0" r="r" b="b"/>
                <a:pathLst>
                  <a:path w="85" h="86">
                    <a:moveTo>
                      <a:pt x="85" y="86"/>
                    </a:moveTo>
                    <a:lnTo>
                      <a:pt x="0" y="86"/>
                    </a:lnTo>
                    <a:lnTo>
                      <a:pt x="0" y="0"/>
                    </a:lnTo>
                    <a:lnTo>
                      <a:pt x="19" y="0"/>
                    </a:lnTo>
                    <a:lnTo>
                      <a:pt x="19" y="67"/>
                    </a:lnTo>
                    <a:lnTo>
                      <a:pt x="85" y="67"/>
                    </a:lnTo>
                    <a:lnTo>
                      <a:pt x="85" y="8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sp>
          <p:nvSpPr>
            <p:cNvPr id="51" name="矩形 50"/>
            <p:cNvSpPr/>
            <p:nvPr/>
          </p:nvSpPr>
          <p:spPr>
            <a:xfrm>
              <a:off x="2662762" y="2823778"/>
              <a:ext cx="1785994" cy="1200329"/>
            </a:xfrm>
            <a:prstGeom prst="rect">
              <a:avLst/>
            </a:prstGeom>
          </p:spPr>
          <p:txBody>
            <a:bodyPr wrap="square">
              <a:spAutoFit/>
            </a:bodyPr>
            <a:lstStyle/>
            <a:p>
              <a:r>
                <a:rPr lang="zh-CN" altLang="en-US" sz="1400" kern="100" dirty="0">
                  <a:solidFill>
                    <a:schemeClr val="bg1"/>
                  </a:solidFill>
                  <a:latin typeface="Times New Roman" panose="02020603050405020304" pitchFamily="18" charset="0"/>
                  <a:cs typeface="Times New Roman" panose="02020603050405020304" pitchFamily="18" charset="0"/>
                </a:rPr>
                <a:t>即信道上单位时间内传输的二进制数据量，单位是</a:t>
              </a:r>
              <a:r>
                <a:rPr lang="en-US" altLang="zh-CN" sz="1400" kern="100" dirty="0">
                  <a:solidFill>
                    <a:schemeClr val="bg1"/>
                  </a:solidFill>
                  <a:latin typeface="Times New Roman" panose="02020603050405020304" pitchFamily="18" charset="0"/>
                  <a:cs typeface="Times New Roman" panose="02020603050405020304" pitchFamily="18" charset="0"/>
                </a:rPr>
                <a:t>bps</a:t>
              </a:r>
              <a:r>
                <a:rPr lang="zh-CN" altLang="en-US" sz="1400" kern="100" dirty="0">
                  <a:solidFill>
                    <a:schemeClr val="bg1"/>
                  </a:solidFill>
                  <a:latin typeface="Times New Roman" panose="02020603050405020304" pitchFamily="18" charset="0"/>
                  <a:cs typeface="Times New Roman" panose="02020603050405020304" pitchFamily="18" charset="0"/>
                </a:rPr>
                <a:t>或</a:t>
              </a:r>
              <a:r>
                <a:rPr lang="en-US" altLang="zh-CN" sz="1400" kern="100" dirty="0">
                  <a:solidFill>
                    <a:schemeClr val="bg1"/>
                  </a:solidFill>
                  <a:latin typeface="Times New Roman" panose="02020603050405020304" pitchFamily="18" charset="0"/>
                  <a:cs typeface="Times New Roman" panose="02020603050405020304" pitchFamily="18" charset="0"/>
                </a:rPr>
                <a:t>bit/s</a:t>
              </a:r>
              <a:r>
                <a:rPr lang="zh-CN" altLang="en-US" sz="1400" kern="100" dirty="0">
                  <a:solidFill>
                    <a:schemeClr val="bg1"/>
                  </a:solidFill>
                  <a:latin typeface="Times New Roman" panose="02020603050405020304" pitchFamily="18" charset="0"/>
                  <a:cs typeface="Times New Roman" panose="02020603050405020304" pitchFamily="18" charset="0"/>
                </a:rPr>
                <a:t>，读作“位每秒”或“比特每秒”。数据速率一般简称为比特率。计算机网络通信中，人们很多时候更喜欢将比特率称为带宽，</a:t>
              </a:r>
              <a:endParaRPr lang="en-US" altLang="zh-CN" sz="1400" dirty="0" smtClean="0">
                <a:solidFill>
                  <a:schemeClr val="bg1"/>
                </a:solidFill>
                <a:latin typeface="Century Gothic" panose="020B0502020202020204" pitchFamily="34" charset="0"/>
                <a:cs typeface="Arial" panose="020B0604020202020204" pitchFamily="34" charset="0"/>
              </a:endParaRPr>
            </a:p>
          </p:txBody>
        </p:sp>
      </p:grpSp>
      <p:grpSp>
        <p:nvGrpSpPr>
          <p:cNvPr id="7" name="组合 6"/>
          <p:cNvGrpSpPr/>
          <p:nvPr/>
        </p:nvGrpSpPr>
        <p:grpSpPr>
          <a:xfrm>
            <a:off x="670984" y="2129160"/>
            <a:ext cx="2592701" cy="3864429"/>
            <a:chOff x="503238" y="1596870"/>
            <a:chExt cx="1944526" cy="2898322"/>
          </a:xfrm>
        </p:grpSpPr>
        <p:sp>
          <p:nvSpPr>
            <p:cNvPr id="9" name="矩形 8"/>
            <p:cNvSpPr/>
            <p:nvPr/>
          </p:nvSpPr>
          <p:spPr>
            <a:xfrm>
              <a:off x="503238" y="1596870"/>
              <a:ext cx="1944526" cy="2898322"/>
            </a:xfrm>
            <a:prstGeom prst="rect">
              <a:avLst/>
            </a:prstGeom>
            <a:solidFill>
              <a:schemeClr val="bg1"/>
            </a:solidFill>
            <a:ln w="3175">
              <a:solidFill>
                <a:schemeClr val="bg1">
                  <a:lumMod val="85000"/>
                  <a:alpha val="3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 name="矩形 12"/>
            <p:cNvSpPr/>
            <p:nvPr/>
          </p:nvSpPr>
          <p:spPr>
            <a:xfrm>
              <a:off x="983067" y="1779806"/>
              <a:ext cx="984886" cy="346249"/>
            </a:xfrm>
            <a:prstGeom prst="rect">
              <a:avLst/>
            </a:prstGeom>
          </p:spPr>
          <p:txBody>
            <a:bodyPr wrap="none">
              <a:spAutoFit/>
            </a:bodyPr>
            <a:lstStyle/>
            <a:p>
              <a:pPr algn="ctr"/>
              <a:r>
                <a:rPr lang="en-US" altLang="zh-CN" sz="2400" dirty="0" smtClean="0">
                  <a:solidFill>
                    <a:srgbClr val="F44F56"/>
                  </a:solidFill>
                  <a:latin typeface="Century Gothic" panose="020B0502020202020204" pitchFamily="34" charset="0"/>
                  <a:cs typeface="Arial" panose="020B0604020202020204" pitchFamily="34" charset="0"/>
                </a:rPr>
                <a:t>Bit Rate</a:t>
              </a:r>
              <a:endParaRPr lang="en-US" altLang="zh-CN" sz="2400" dirty="0">
                <a:solidFill>
                  <a:srgbClr val="F44F56"/>
                </a:solidFill>
                <a:latin typeface="Century Gothic" panose="020B0502020202020204" pitchFamily="34" charset="0"/>
                <a:cs typeface="Arial" panose="020B0604020202020204" pitchFamily="34" charset="0"/>
              </a:endParaRPr>
            </a:p>
          </p:txBody>
        </p:sp>
        <p:sp>
          <p:nvSpPr>
            <p:cNvPr id="14" name="矩形 13"/>
            <p:cNvSpPr/>
            <p:nvPr/>
          </p:nvSpPr>
          <p:spPr>
            <a:xfrm>
              <a:off x="503238" y="2229100"/>
              <a:ext cx="1944526" cy="547687"/>
            </a:xfrm>
            <a:prstGeom prst="rect">
              <a:avLst/>
            </a:prstGeom>
            <a:solidFill>
              <a:srgbClr val="F44F56"/>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6" name="矩形 15"/>
            <p:cNvSpPr/>
            <p:nvPr/>
          </p:nvSpPr>
          <p:spPr>
            <a:xfrm>
              <a:off x="977617" y="2291548"/>
              <a:ext cx="946413" cy="392415"/>
            </a:xfrm>
            <a:prstGeom prst="rect">
              <a:avLst/>
            </a:prstGeom>
          </p:spPr>
          <p:txBody>
            <a:bodyPr wrap="none">
              <a:spAutoFit/>
            </a:bodyPr>
            <a:lstStyle/>
            <a:p>
              <a:pPr algn="ctr"/>
              <a:r>
                <a:rPr lang="zh-CN" altLang="en-US" sz="2800" dirty="0" smtClean="0">
                  <a:solidFill>
                    <a:schemeClr val="bg1"/>
                  </a:solidFill>
                  <a:latin typeface="方正兰亭超细黑简体" panose="02000000000000000000" pitchFamily="2" charset="-122"/>
                  <a:ea typeface="方正兰亭超细黑简体" panose="02000000000000000000" pitchFamily="2" charset="-122"/>
                  <a:cs typeface="Arial" panose="020B0604020202020204" pitchFamily="34" charset="0"/>
                </a:rPr>
                <a:t>比特率</a:t>
              </a:r>
              <a:endParaRPr lang="en-US" altLang="zh-CN" sz="2800" dirty="0">
                <a:solidFill>
                  <a:schemeClr val="bg1"/>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grpSp>
        <p:nvGrpSpPr>
          <p:cNvPr id="69" name="组合 68"/>
          <p:cNvGrpSpPr/>
          <p:nvPr/>
        </p:nvGrpSpPr>
        <p:grpSpPr>
          <a:xfrm>
            <a:off x="6171638" y="2129160"/>
            <a:ext cx="2592701" cy="3864429"/>
            <a:chOff x="503238" y="1596870"/>
            <a:chExt cx="1944526" cy="2898322"/>
          </a:xfrm>
        </p:grpSpPr>
        <p:sp>
          <p:nvSpPr>
            <p:cNvPr id="70" name="矩形 69"/>
            <p:cNvSpPr/>
            <p:nvPr/>
          </p:nvSpPr>
          <p:spPr>
            <a:xfrm>
              <a:off x="503238" y="1596870"/>
              <a:ext cx="1944526" cy="2898322"/>
            </a:xfrm>
            <a:prstGeom prst="rect">
              <a:avLst/>
            </a:prstGeom>
            <a:solidFill>
              <a:schemeClr val="bg1"/>
            </a:solidFill>
            <a:ln w="3175">
              <a:solidFill>
                <a:schemeClr val="bg1">
                  <a:lumMod val="85000"/>
                  <a:alpha val="3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71" name="矩形 70"/>
            <p:cNvSpPr/>
            <p:nvPr/>
          </p:nvSpPr>
          <p:spPr>
            <a:xfrm>
              <a:off x="816563" y="1779806"/>
              <a:ext cx="1317909" cy="346249"/>
            </a:xfrm>
            <a:prstGeom prst="rect">
              <a:avLst/>
            </a:prstGeom>
          </p:spPr>
          <p:txBody>
            <a:bodyPr wrap="none">
              <a:spAutoFit/>
            </a:bodyPr>
            <a:lstStyle/>
            <a:p>
              <a:pPr algn="ctr"/>
              <a:r>
                <a:rPr lang="en-US" altLang="zh-CN" sz="2400" dirty="0" smtClean="0">
                  <a:solidFill>
                    <a:srgbClr val="F44F56"/>
                  </a:solidFill>
                  <a:latin typeface="Century Gothic" panose="020B0502020202020204" pitchFamily="34" charset="0"/>
                  <a:cs typeface="Arial" panose="020B0604020202020204" pitchFamily="34" charset="0"/>
                </a:rPr>
                <a:t>Baud Rate</a:t>
              </a:r>
              <a:endParaRPr lang="en-US" altLang="zh-CN" sz="2400" dirty="0">
                <a:solidFill>
                  <a:srgbClr val="F44F56"/>
                </a:solidFill>
                <a:latin typeface="Century Gothic" panose="020B0502020202020204" pitchFamily="34" charset="0"/>
                <a:cs typeface="Arial" panose="020B0604020202020204" pitchFamily="34" charset="0"/>
              </a:endParaRPr>
            </a:p>
          </p:txBody>
        </p:sp>
        <p:sp>
          <p:nvSpPr>
            <p:cNvPr id="72" name="矩形 71"/>
            <p:cNvSpPr/>
            <p:nvPr/>
          </p:nvSpPr>
          <p:spPr>
            <a:xfrm>
              <a:off x="503238" y="2229100"/>
              <a:ext cx="1944526" cy="547687"/>
            </a:xfrm>
            <a:prstGeom prst="rect">
              <a:avLst/>
            </a:prstGeom>
            <a:solidFill>
              <a:srgbClr val="F44F56"/>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73" name="矩形 72"/>
            <p:cNvSpPr/>
            <p:nvPr/>
          </p:nvSpPr>
          <p:spPr>
            <a:xfrm>
              <a:off x="977617" y="2291548"/>
              <a:ext cx="946413" cy="392415"/>
            </a:xfrm>
            <a:prstGeom prst="rect">
              <a:avLst/>
            </a:prstGeom>
          </p:spPr>
          <p:txBody>
            <a:bodyPr wrap="none">
              <a:spAutoFit/>
            </a:bodyPr>
            <a:lstStyle/>
            <a:p>
              <a:pPr algn="ctr"/>
              <a:r>
                <a:rPr lang="zh-CN" altLang="en-US" sz="2800" dirty="0" smtClean="0">
                  <a:solidFill>
                    <a:schemeClr val="bg1"/>
                  </a:solidFill>
                  <a:latin typeface="方正兰亭超细黑简体" panose="02000000000000000000" pitchFamily="2" charset="-122"/>
                  <a:ea typeface="方正兰亭超细黑简体" panose="02000000000000000000" pitchFamily="2" charset="-122"/>
                  <a:cs typeface="Arial" panose="020B0604020202020204" pitchFamily="34" charset="0"/>
                </a:rPr>
                <a:t>波特率</a:t>
              </a:r>
              <a:endParaRPr lang="en-US" altLang="zh-CN" sz="2800" dirty="0">
                <a:solidFill>
                  <a:schemeClr val="bg1"/>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grpSp>
        <p:nvGrpSpPr>
          <p:cNvPr id="81" name="组合 80"/>
          <p:cNvGrpSpPr/>
          <p:nvPr/>
        </p:nvGrpSpPr>
        <p:grpSpPr>
          <a:xfrm>
            <a:off x="8921966" y="2129160"/>
            <a:ext cx="2592701" cy="3864429"/>
            <a:chOff x="6691474" y="1596870"/>
            <a:chExt cx="1944526" cy="2898322"/>
          </a:xfrm>
        </p:grpSpPr>
        <p:sp>
          <p:nvSpPr>
            <p:cNvPr id="53" name="矩形 52"/>
            <p:cNvSpPr/>
            <p:nvPr/>
          </p:nvSpPr>
          <p:spPr>
            <a:xfrm>
              <a:off x="6691474" y="1596870"/>
              <a:ext cx="1944526" cy="2898322"/>
            </a:xfrm>
            <a:prstGeom prst="rect">
              <a:avLst/>
            </a:prstGeom>
            <a:solidFill>
              <a:srgbClr val="F44F56"/>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55" name="矩形 54"/>
            <p:cNvSpPr/>
            <p:nvPr/>
          </p:nvSpPr>
          <p:spPr>
            <a:xfrm>
              <a:off x="6788253" y="2823778"/>
              <a:ext cx="1785994" cy="1200329"/>
            </a:xfrm>
            <a:prstGeom prst="rect">
              <a:avLst/>
            </a:prstGeom>
          </p:spPr>
          <p:txBody>
            <a:bodyPr wrap="square">
              <a:spAutoFit/>
            </a:bodyPr>
            <a:lstStyle/>
            <a:p>
              <a:r>
                <a:rPr lang="zh-CN" altLang="en-US" sz="1400" dirty="0">
                  <a:solidFill>
                    <a:schemeClr val="bg1"/>
                  </a:solidFill>
                  <a:latin typeface="Century Gothic" panose="020B0502020202020204" pitchFamily="34" charset="0"/>
                  <a:cs typeface="Arial" panose="020B0604020202020204" pitchFamily="34" charset="0"/>
                </a:rPr>
                <a:t>信道上单位时间内传输的码元个数，单位是波特（</a:t>
              </a:r>
              <a:r>
                <a:rPr lang="en-US" altLang="zh-CN" sz="1400" dirty="0">
                  <a:solidFill>
                    <a:schemeClr val="bg1"/>
                  </a:solidFill>
                  <a:latin typeface="Century Gothic" panose="020B0502020202020204" pitchFamily="34" charset="0"/>
                  <a:cs typeface="Arial" panose="020B0604020202020204" pitchFamily="34" charset="0"/>
                </a:rPr>
                <a:t>Baud</a:t>
              </a:r>
              <a:r>
                <a:rPr lang="zh-CN" altLang="en-US" sz="1400" dirty="0">
                  <a:solidFill>
                    <a:schemeClr val="bg1"/>
                  </a:solidFill>
                  <a:latin typeface="Century Gothic" panose="020B0502020202020204" pitchFamily="34" charset="0"/>
                  <a:cs typeface="Arial" panose="020B0604020202020204" pitchFamily="34" charset="0"/>
                </a:rPr>
                <a:t>），即</a:t>
              </a:r>
              <a:r>
                <a:rPr lang="en-US" altLang="zh-CN" sz="1400" dirty="0">
                  <a:solidFill>
                    <a:schemeClr val="bg1"/>
                  </a:solidFill>
                  <a:latin typeface="Century Gothic" panose="020B0502020202020204" pitchFamily="34" charset="0"/>
                  <a:cs typeface="Arial" panose="020B0604020202020204" pitchFamily="34" charset="0"/>
                </a:rPr>
                <a:t>1</a:t>
              </a:r>
              <a:r>
                <a:rPr lang="zh-CN" altLang="en-US" sz="1400" dirty="0">
                  <a:solidFill>
                    <a:schemeClr val="bg1"/>
                  </a:solidFill>
                  <a:latin typeface="Century Gothic" panose="020B0502020202020204" pitchFamily="34" charset="0"/>
                  <a:cs typeface="Arial" panose="020B0604020202020204" pitchFamily="34" charset="0"/>
                </a:rPr>
                <a:t>波特就是每秒传输</a:t>
              </a:r>
              <a:r>
                <a:rPr lang="en-US" altLang="zh-CN" sz="1400" dirty="0">
                  <a:solidFill>
                    <a:schemeClr val="bg1"/>
                  </a:solidFill>
                  <a:latin typeface="Century Gothic" panose="020B0502020202020204" pitchFamily="34" charset="0"/>
                  <a:cs typeface="Arial" panose="020B0604020202020204" pitchFamily="34" charset="0"/>
                </a:rPr>
                <a:t>1</a:t>
              </a:r>
              <a:r>
                <a:rPr lang="zh-CN" altLang="en-US" sz="1400" dirty="0">
                  <a:solidFill>
                    <a:schemeClr val="bg1"/>
                  </a:solidFill>
                  <a:latin typeface="Century Gothic" panose="020B0502020202020204" pitchFamily="34" charset="0"/>
                  <a:cs typeface="Arial" panose="020B0604020202020204" pitchFamily="34" charset="0"/>
                </a:rPr>
                <a:t>个码元。</a:t>
              </a:r>
            </a:p>
            <a:p>
              <a:r>
                <a:rPr lang="zh-CN" altLang="en-US" sz="1400" dirty="0">
                  <a:solidFill>
                    <a:schemeClr val="bg1"/>
                  </a:solidFill>
                  <a:latin typeface="Century Gothic" panose="020B0502020202020204" pitchFamily="34" charset="0"/>
                  <a:cs typeface="Arial" panose="020B0604020202020204" pitchFamily="34" charset="0"/>
                </a:rPr>
                <a:t>比特率和波特率之间的关系是：比特率</a:t>
              </a:r>
              <a:r>
                <a:rPr lang="en-US" altLang="zh-CN" sz="1400" dirty="0">
                  <a:solidFill>
                    <a:schemeClr val="bg1"/>
                  </a:solidFill>
                  <a:latin typeface="Century Gothic" panose="020B0502020202020204" pitchFamily="34" charset="0"/>
                  <a:cs typeface="Arial" panose="020B0604020202020204" pitchFamily="34" charset="0"/>
                </a:rPr>
                <a:t>=</a:t>
              </a:r>
              <a:r>
                <a:rPr lang="zh-CN" altLang="en-US" sz="1400" dirty="0">
                  <a:solidFill>
                    <a:schemeClr val="bg1"/>
                  </a:solidFill>
                  <a:latin typeface="Century Gothic" panose="020B0502020202020204" pitchFamily="34" charset="0"/>
                  <a:cs typeface="Arial" panose="020B0604020202020204" pitchFamily="34" charset="0"/>
                </a:rPr>
                <a:t>波特率</a:t>
              </a:r>
              <a:r>
                <a:rPr lang="en-US" altLang="zh-CN" sz="1400" dirty="0">
                  <a:solidFill>
                    <a:schemeClr val="bg1"/>
                  </a:solidFill>
                  <a:latin typeface="Century Gothic" panose="020B0502020202020204" pitchFamily="34" charset="0"/>
                  <a:cs typeface="Arial" panose="020B0604020202020204" pitchFamily="34" charset="0"/>
                </a:rPr>
                <a:t>×</a:t>
              </a:r>
              <a:r>
                <a:rPr lang="zh-CN" altLang="en-US" sz="1400" dirty="0">
                  <a:solidFill>
                    <a:schemeClr val="bg1"/>
                  </a:solidFill>
                  <a:latin typeface="Century Gothic" panose="020B0502020202020204" pitchFamily="34" charset="0"/>
                  <a:cs typeface="Arial" panose="020B0604020202020204" pitchFamily="34" charset="0"/>
                </a:rPr>
                <a:t>码元信息量。</a:t>
              </a:r>
              <a:endParaRPr lang="en-US" altLang="zh-CN" sz="1400" dirty="0">
                <a:solidFill>
                  <a:schemeClr val="bg1"/>
                </a:solidFill>
                <a:latin typeface="Century Gothic" panose="020B0502020202020204" pitchFamily="34" charset="0"/>
                <a:cs typeface="Arial" panose="020B0604020202020204" pitchFamily="34" charset="0"/>
              </a:endParaRPr>
            </a:p>
          </p:txBody>
        </p:sp>
        <p:grpSp>
          <p:nvGrpSpPr>
            <p:cNvPr id="42" name="组合 41"/>
            <p:cNvGrpSpPr/>
            <p:nvPr/>
          </p:nvGrpSpPr>
          <p:grpSpPr>
            <a:xfrm>
              <a:off x="7285695" y="1801960"/>
              <a:ext cx="756084" cy="729740"/>
              <a:chOff x="11834813" y="3744913"/>
              <a:chExt cx="455613" cy="439738"/>
            </a:xfrm>
            <a:solidFill>
              <a:schemeClr val="bg1"/>
            </a:solidFill>
          </p:grpSpPr>
          <p:sp>
            <p:nvSpPr>
              <p:cNvPr id="43" name="Freeform 11"/>
              <p:cNvSpPr>
                <a:spLocks/>
              </p:cNvSpPr>
              <p:nvPr/>
            </p:nvSpPr>
            <p:spPr bwMode="auto">
              <a:xfrm>
                <a:off x="11834813" y="3763963"/>
                <a:ext cx="455613" cy="300038"/>
              </a:xfrm>
              <a:custGeom>
                <a:avLst/>
                <a:gdLst>
                  <a:gd name="T0" fmla="*/ 263 w 287"/>
                  <a:gd name="T1" fmla="*/ 189 h 189"/>
                  <a:gd name="T2" fmla="*/ 78 w 287"/>
                  <a:gd name="T3" fmla="*/ 189 h 189"/>
                  <a:gd name="T4" fmla="*/ 31 w 287"/>
                  <a:gd name="T5" fmla="*/ 18 h 189"/>
                  <a:gd name="T6" fmla="*/ 0 w 287"/>
                  <a:gd name="T7" fmla="*/ 18 h 189"/>
                  <a:gd name="T8" fmla="*/ 0 w 287"/>
                  <a:gd name="T9" fmla="*/ 0 h 189"/>
                  <a:gd name="T10" fmla="*/ 45 w 287"/>
                  <a:gd name="T11" fmla="*/ 0 h 189"/>
                  <a:gd name="T12" fmla="*/ 92 w 287"/>
                  <a:gd name="T13" fmla="*/ 170 h 189"/>
                  <a:gd name="T14" fmla="*/ 249 w 287"/>
                  <a:gd name="T15" fmla="*/ 170 h 189"/>
                  <a:gd name="T16" fmla="*/ 263 w 287"/>
                  <a:gd name="T17" fmla="*/ 85 h 189"/>
                  <a:gd name="T18" fmla="*/ 114 w 287"/>
                  <a:gd name="T19" fmla="*/ 85 h 189"/>
                  <a:gd name="T20" fmla="*/ 114 w 287"/>
                  <a:gd name="T21" fmla="*/ 66 h 189"/>
                  <a:gd name="T22" fmla="*/ 287 w 287"/>
                  <a:gd name="T23" fmla="*/ 66 h 189"/>
                  <a:gd name="T24" fmla="*/ 263 w 287"/>
                  <a:gd name="T25" fmla="*/ 189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7" h="189">
                    <a:moveTo>
                      <a:pt x="263" y="189"/>
                    </a:moveTo>
                    <a:lnTo>
                      <a:pt x="78" y="189"/>
                    </a:lnTo>
                    <a:lnTo>
                      <a:pt x="31" y="18"/>
                    </a:lnTo>
                    <a:lnTo>
                      <a:pt x="0" y="18"/>
                    </a:lnTo>
                    <a:lnTo>
                      <a:pt x="0" y="0"/>
                    </a:lnTo>
                    <a:lnTo>
                      <a:pt x="45" y="0"/>
                    </a:lnTo>
                    <a:lnTo>
                      <a:pt x="92" y="170"/>
                    </a:lnTo>
                    <a:lnTo>
                      <a:pt x="249" y="170"/>
                    </a:lnTo>
                    <a:lnTo>
                      <a:pt x="263" y="85"/>
                    </a:lnTo>
                    <a:lnTo>
                      <a:pt x="114" y="85"/>
                    </a:lnTo>
                    <a:lnTo>
                      <a:pt x="114" y="66"/>
                    </a:lnTo>
                    <a:lnTo>
                      <a:pt x="287" y="66"/>
                    </a:lnTo>
                    <a:lnTo>
                      <a:pt x="263" y="18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44" name="Freeform 12"/>
              <p:cNvSpPr>
                <a:spLocks noEditPoints="1"/>
              </p:cNvSpPr>
              <p:nvPr/>
            </p:nvSpPr>
            <p:spPr bwMode="auto">
              <a:xfrm>
                <a:off x="11955463" y="4094163"/>
                <a:ext cx="90488" cy="90488"/>
              </a:xfrm>
              <a:custGeom>
                <a:avLst/>
                <a:gdLst>
                  <a:gd name="T0" fmla="*/ 12 w 24"/>
                  <a:gd name="T1" fmla="*/ 24 h 24"/>
                  <a:gd name="T2" fmla="*/ 0 w 24"/>
                  <a:gd name="T3" fmla="*/ 12 h 24"/>
                  <a:gd name="T4" fmla="*/ 12 w 24"/>
                  <a:gd name="T5" fmla="*/ 0 h 24"/>
                  <a:gd name="T6" fmla="*/ 24 w 24"/>
                  <a:gd name="T7" fmla="*/ 12 h 24"/>
                  <a:gd name="T8" fmla="*/ 12 w 24"/>
                  <a:gd name="T9" fmla="*/ 24 h 24"/>
                  <a:gd name="T10" fmla="*/ 12 w 24"/>
                  <a:gd name="T11" fmla="*/ 8 h 24"/>
                  <a:gd name="T12" fmla="*/ 8 w 24"/>
                  <a:gd name="T13" fmla="*/ 12 h 24"/>
                  <a:gd name="T14" fmla="*/ 12 w 24"/>
                  <a:gd name="T15" fmla="*/ 16 h 24"/>
                  <a:gd name="T16" fmla="*/ 16 w 24"/>
                  <a:gd name="T17" fmla="*/ 12 h 24"/>
                  <a:gd name="T18" fmla="*/ 12 w 24"/>
                  <a:gd name="T19" fmla="*/ 8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24">
                    <a:moveTo>
                      <a:pt x="12" y="24"/>
                    </a:moveTo>
                    <a:cubicBezTo>
                      <a:pt x="5" y="24"/>
                      <a:pt x="0" y="19"/>
                      <a:pt x="0" y="12"/>
                    </a:cubicBezTo>
                    <a:cubicBezTo>
                      <a:pt x="0" y="5"/>
                      <a:pt x="5" y="0"/>
                      <a:pt x="12" y="0"/>
                    </a:cubicBezTo>
                    <a:cubicBezTo>
                      <a:pt x="19" y="0"/>
                      <a:pt x="24" y="5"/>
                      <a:pt x="24" y="12"/>
                    </a:cubicBezTo>
                    <a:cubicBezTo>
                      <a:pt x="24" y="19"/>
                      <a:pt x="19" y="24"/>
                      <a:pt x="12" y="24"/>
                    </a:cubicBezTo>
                    <a:moveTo>
                      <a:pt x="12" y="8"/>
                    </a:moveTo>
                    <a:cubicBezTo>
                      <a:pt x="10" y="8"/>
                      <a:pt x="8" y="10"/>
                      <a:pt x="8" y="12"/>
                    </a:cubicBezTo>
                    <a:cubicBezTo>
                      <a:pt x="8" y="14"/>
                      <a:pt x="10" y="16"/>
                      <a:pt x="12" y="16"/>
                    </a:cubicBezTo>
                    <a:cubicBezTo>
                      <a:pt x="14" y="16"/>
                      <a:pt x="16" y="14"/>
                      <a:pt x="16" y="12"/>
                    </a:cubicBezTo>
                    <a:cubicBezTo>
                      <a:pt x="16" y="10"/>
                      <a:pt x="14" y="8"/>
                      <a:pt x="12"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45" name="Freeform 13"/>
              <p:cNvSpPr>
                <a:spLocks noEditPoints="1"/>
              </p:cNvSpPr>
              <p:nvPr/>
            </p:nvSpPr>
            <p:spPr bwMode="auto">
              <a:xfrm>
                <a:off x="12150725" y="4094163"/>
                <a:ext cx="90488" cy="90488"/>
              </a:xfrm>
              <a:custGeom>
                <a:avLst/>
                <a:gdLst>
                  <a:gd name="T0" fmla="*/ 12 w 24"/>
                  <a:gd name="T1" fmla="*/ 24 h 24"/>
                  <a:gd name="T2" fmla="*/ 0 w 24"/>
                  <a:gd name="T3" fmla="*/ 12 h 24"/>
                  <a:gd name="T4" fmla="*/ 12 w 24"/>
                  <a:gd name="T5" fmla="*/ 0 h 24"/>
                  <a:gd name="T6" fmla="*/ 24 w 24"/>
                  <a:gd name="T7" fmla="*/ 12 h 24"/>
                  <a:gd name="T8" fmla="*/ 12 w 24"/>
                  <a:gd name="T9" fmla="*/ 24 h 24"/>
                  <a:gd name="T10" fmla="*/ 12 w 24"/>
                  <a:gd name="T11" fmla="*/ 8 h 24"/>
                  <a:gd name="T12" fmla="*/ 8 w 24"/>
                  <a:gd name="T13" fmla="*/ 12 h 24"/>
                  <a:gd name="T14" fmla="*/ 12 w 24"/>
                  <a:gd name="T15" fmla="*/ 16 h 24"/>
                  <a:gd name="T16" fmla="*/ 16 w 24"/>
                  <a:gd name="T17" fmla="*/ 12 h 24"/>
                  <a:gd name="T18" fmla="*/ 12 w 24"/>
                  <a:gd name="T19" fmla="*/ 8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24">
                    <a:moveTo>
                      <a:pt x="12" y="24"/>
                    </a:moveTo>
                    <a:cubicBezTo>
                      <a:pt x="5" y="24"/>
                      <a:pt x="0" y="19"/>
                      <a:pt x="0" y="12"/>
                    </a:cubicBezTo>
                    <a:cubicBezTo>
                      <a:pt x="0" y="5"/>
                      <a:pt x="5" y="0"/>
                      <a:pt x="12" y="0"/>
                    </a:cubicBezTo>
                    <a:cubicBezTo>
                      <a:pt x="19" y="0"/>
                      <a:pt x="24" y="5"/>
                      <a:pt x="24" y="12"/>
                    </a:cubicBezTo>
                    <a:cubicBezTo>
                      <a:pt x="24" y="19"/>
                      <a:pt x="19" y="24"/>
                      <a:pt x="12" y="24"/>
                    </a:cubicBezTo>
                    <a:moveTo>
                      <a:pt x="12" y="8"/>
                    </a:moveTo>
                    <a:cubicBezTo>
                      <a:pt x="10" y="8"/>
                      <a:pt x="8" y="10"/>
                      <a:pt x="8" y="12"/>
                    </a:cubicBezTo>
                    <a:cubicBezTo>
                      <a:pt x="8" y="14"/>
                      <a:pt x="10" y="16"/>
                      <a:pt x="12" y="16"/>
                    </a:cubicBezTo>
                    <a:cubicBezTo>
                      <a:pt x="14" y="16"/>
                      <a:pt x="16" y="14"/>
                      <a:pt x="16" y="12"/>
                    </a:cubicBezTo>
                    <a:cubicBezTo>
                      <a:pt x="16" y="10"/>
                      <a:pt x="14" y="8"/>
                      <a:pt x="12"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46" name="Rectangle 14"/>
              <p:cNvSpPr>
                <a:spLocks noChangeArrowheads="1"/>
              </p:cNvSpPr>
              <p:nvPr/>
            </p:nvSpPr>
            <p:spPr bwMode="auto">
              <a:xfrm>
                <a:off x="12045950" y="3929063"/>
                <a:ext cx="30163" cy="746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47" name="Rectangle 15"/>
              <p:cNvSpPr>
                <a:spLocks noChangeArrowheads="1"/>
              </p:cNvSpPr>
              <p:nvPr/>
            </p:nvSpPr>
            <p:spPr bwMode="auto">
              <a:xfrm>
                <a:off x="12136438" y="3929063"/>
                <a:ext cx="30163" cy="746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48" name="Freeform 16"/>
              <p:cNvSpPr>
                <a:spLocks/>
              </p:cNvSpPr>
              <p:nvPr/>
            </p:nvSpPr>
            <p:spPr bwMode="auto">
              <a:xfrm>
                <a:off x="12015788" y="3763963"/>
                <a:ext cx="107950" cy="74613"/>
              </a:xfrm>
              <a:custGeom>
                <a:avLst/>
                <a:gdLst>
                  <a:gd name="T0" fmla="*/ 19 w 68"/>
                  <a:gd name="T1" fmla="*/ 47 h 47"/>
                  <a:gd name="T2" fmla="*/ 0 w 68"/>
                  <a:gd name="T3" fmla="*/ 47 h 47"/>
                  <a:gd name="T4" fmla="*/ 0 w 68"/>
                  <a:gd name="T5" fmla="*/ 21 h 47"/>
                  <a:gd name="T6" fmla="*/ 64 w 68"/>
                  <a:gd name="T7" fmla="*/ 0 h 47"/>
                  <a:gd name="T8" fmla="*/ 68 w 68"/>
                  <a:gd name="T9" fmla="*/ 18 h 47"/>
                  <a:gd name="T10" fmla="*/ 19 w 68"/>
                  <a:gd name="T11" fmla="*/ 35 h 47"/>
                  <a:gd name="T12" fmla="*/ 19 w 68"/>
                  <a:gd name="T13" fmla="*/ 47 h 47"/>
                </a:gdLst>
                <a:ahLst/>
                <a:cxnLst>
                  <a:cxn ang="0">
                    <a:pos x="T0" y="T1"/>
                  </a:cxn>
                  <a:cxn ang="0">
                    <a:pos x="T2" y="T3"/>
                  </a:cxn>
                  <a:cxn ang="0">
                    <a:pos x="T4" y="T5"/>
                  </a:cxn>
                  <a:cxn ang="0">
                    <a:pos x="T6" y="T7"/>
                  </a:cxn>
                  <a:cxn ang="0">
                    <a:pos x="T8" y="T9"/>
                  </a:cxn>
                  <a:cxn ang="0">
                    <a:pos x="T10" y="T11"/>
                  </a:cxn>
                  <a:cxn ang="0">
                    <a:pos x="T12" y="T13"/>
                  </a:cxn>
                </a:cxnLst>
                <a:rect l="0" t="0" r="r" b="b"/>
                <a:pathLst>
                  <a:path w="68" h="47">
                    <a:moveTo>
                      <a:pt x="19" y="47"/>
                    </a:moveTo>
                    <a:lnTo>
                      <a:pt x="0" y="47"/>
                    </a:lnTo>
                    <a:lnTo>
                      <a:pt x="0" y="21"/>
                    </a:lnTo>
                    <a:lnTo>
                      <a:pt x="64" y="0"/>
                    </a:lnTo>
                    <a:lnTo>
                      <a:pt x="68" y="18"/>
                    </a:lnTo>
                    <a:lnTo>
                      <a:pt x="19" y="35"/>
                    </a:lnTo>
                    <a:lnTo>
                      <a:pt x="19" y="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50" name="Freeform 17"/>
              <p:cNvSpPr>
                <a:spLocks/>
              </p:cNvSpPr>
              <p:nvPr/>
            </p:nvSpPr>
            <p:spPr bwMode="auto">
              <a:xfrm>
                <a:off x="12106275" y="3744913"/>
                <a:ext cx="149225" cy="93663"/>
              </a:xfrm>
              <a:custGeom>
                <a:avLst/>
                <a:gdLst>
                  <a:gd name="T0" fmla="*/ 94 w 94"/>
                  <a:gd name="T1" fmla="*/ 59 h 59"/>
                  <a:gd name="T2" fmla="*/ 75 w 94"/>
                  <a:gd name="T3" fmla="*/ 59 h 59"/>
                  <a:gd name="T4" fmla="*/ 75 w 94"/>
                  <a:gd name="T5" fmla="*/ 38 h 59"/>
                  <a:gd name="T6" fmla="*/ 19 w 94"/>
                  <a:gd name="T7" fmla="*/ 23 h 59"/>
                  <a:gd name="T8" fmla="*/ 19 w 94"/>
                  <a:gd name="T9" fmla="*/ 59 h 59"/>
                  <a:gd name="T10" fmla="*/ 0 w 94"/>
                  <a:gd name="T11" fmla="*/ 59 h 59"/>
                  <a:gd name="T12" fmla="*/ 0 w 94"/>
                  <a:gd name="T13" fmla="*/ 0 h 59"/>
                  <a:gd name="T14" fmla="*/ 94 w 94"/>
                  <a:gd name="T15" fmla="*/ 23 h 59"/>
                  <a:gd name="T16" fmla="*/ 94 w 94"/>
                  <a:gd name="T17" fmla="*/ 59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4" h="59">
                    <a:moveTo>
                      <a:pt x="94" y="59"/>
                    </a:moveTo>
                    <a:lnTo>
                      <a:pt x="75" y="59"/>
                    </a:lnTo>
                    <a:lnTo>
                      <a:pt x="75" y="38"/>
                    </a:lnTo>
                    <a:lnTo>
                      <a:pt x="19" y="23"/>
                    </a:lnTo>
                    <a:lnTo>
                      <a:pt x="19" y="59"/>
                    </a:lnTo>
                    <a:lnTo>
                      <a:pt x="0" y="59"/>
                    </a:lnTo>
                    <a:lnTo>
                      <a:pt x="0" y="0"/>
                    </a:lnTo>
                    <a:lnTo>
                      <a:pt x="94" y="23"/>
                    </a:lnTo>
                    <a:lnTo>
                      <a:pt x="94" y="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grpSp>
      <p:grpSp>
        <p:nvGrpSpPr>
          <p:cNvPr id="83" name="组合 82"/>
          <p:cNvGrpSpPr/>
          <p:nvPr/>
        </p:nvGrpSpPr>
        <p:grpSpPr>
          <a:xfrm>
            <a:off x="11856640" y="548680"/>
            <a:ext cx="335360" cy="882400"/>
            <a:chOff x="8892480" y="411510"/>
            <a:chExt cx="251520" cy="661800"/>
          </a:xfrm>
        </p:grpSpPr>
        <p:sp>
          <p:nvSpPr>
            <p:cNvPr id="84" name="矩形 83"/>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85"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28</a:t>
              </a:r>
              <a:endParaRPr lang="zh-CN" altLang="en-US" sz="1067" dirty="0">
                <a:solidFill>
                  <a:schemeClr val="bg1"/>
                </a:solidFill>
                <a:latin typeface="Century Gothic" panose="020B0502020202020204" pitchFamily="34" charset="0"/>
              </a:endParaRPr>
            </a:p>
          </p:txBody>
        </p:sp>
        <p:grpSp>
          <p:nvGrpSpPr>
            <p:cNvPr id="86" name="组合 85"/>
            <p:cNvGrpSpPr/>
            <p:nvPr/>
          </p:nvGrpSpPr>
          <p:grpSpPr>
            <a:xfrm>
              <a:off x="8964240" y="818664"/>
              <a:ext cx="108000" cy="8629"/>
              <a:chOff x="8953171" y="847239"/>
              <a:chExt cx="130138" cy="8629"/>
            </a:xfrm>
          </p:grpSpPr>
          <p:cxnSp>
            <p:nvCxnSpPr>
              <p:cNvPr id="87" name="直接连接符 86"/>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88" name="直接连接符 87"/>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206799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0-#ppt_w/2"/>
                                          </p:val>
                                        </p:tav>
                                        <p:tav tm="100000">
                                          <p:val>
                                            <p:strVal val="#ppt_x"/>
                                          </p:val>
                                        </p:tav>
                                      </p:tavLst>
                                    </p:anim>
                                    <p:anim calcmode="lin" valueType="num">
                                      <p:cBhvr additive="base">
                                        <p:cTn id="12" dur="500" fill="hold"/>
                                        <p:tgtEl>
                                          <p:spTgt spid="6"/>
                                        </p:tgtEl>
                                        <p:attrNameLst>
                                          <p:attrName>ppt_y</p:attrName>
                                        </p:attrNameLst>
                                      </p:cBhvr>
                                      <p:tavLst>
                                        <p:tav tm="0">
                                          <p:val>
                                            <p:strVal val="#ppt_y"/>
                                          </p:val>
                                        </p:tav>
                                        <p:tav tm="100000">
                                          <p:val>
                                            <p:strVal val="#ppt_y"/>
                                          </p:val>
                                        </p:tav>
                                      </p:tavLst>
                                    </p:anim>
                                  </p:childTnLst>
                                </p:cTn>
                              </p:par>
                              <p:par>
                                <p:cTn id="13" presetID="12" presetClass="entr" presetSubtype="4" fill="hold" nodeType="withEffect">
                                  <p:stCondLst>
                                    <p:cond delay="50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p:tgtEl>
                                          <p:spTgt spid="7"/>
                                        </p:tgtEl>
                                        <p:attrNameLst>
                                          <p:attrName>ppt_y</p:attrName>
                                        </p:attrNameLst>
                                      </p:cBhvr>
                                      <p:tavLst>
                                        <p:tav tm="0">
                                          <p:val>
                                            <p:strVal val="#ppt_y+#ppt_h*1.125000"/>
                                          </p:val>
                                        </p:tav>
                                        <p:tav tm="100000">
                                          <p:val>
                                            <p:strVal val="#ppt_y"/>
                                          </p:val>
                                        </p:tav>
                                      </p:tavLst>
                                    </p:anim>
                                    <p:animEffect transition="in" filter="wipe(up)">
                                      <p:cBhvr>
                                        <p:cTn id="16" dur="500"/>
                                        <p:tgtEl>
                                          <p:spTgt spid="7"/>
                                        </p:tgtEl>
                                      </p:cBhvr>
                                    </p:animEffect>
                                  </p:childTnLst>
                                </p:cTn>
                              </p:par>
                              <p:par>
                                <p:cTn id="17" presetID="12" presetClass="entr" presetSubtype="1" fill="hold" nodeType="withEffect">
                                  <p:stCondLst>
                                    <p:cond delay="750"/>
                                  </p:stCondLst>
                                  <p:childTnLst>
                                    <p:set>
                                      <p:cBhvr>
                                        <p:cTn id="18" dur="1" fill="hold">
                                          <p:stCondLst>
                                            <p:cond delay="0"/>
                                          </p:stCondLst>
                                        </p:cTn>
                                        <p:tgtEl>
                                          <p:spTgt spid="82"/>
                                        </p:tgtEl>
                                        <p:attrNameLst>
                                          <p:attrName>style.visibility</p:attrName>
                                        </p:attrNameLst>
                                      </p:cBhvr>
                                      <p:to>
                                        <p:strVal val="visible"/>
                                      </p:to>
                                    </p:set>
                                    <p:anim calcmode="lin" valueType="num">
                                      <p:cBhvr additive="base">
                                        <p:cTn id="19" dur="500"/>
                                        <p:tgtEl>
                                          <p:spTgt spid="82"/>
                                        </p:tgtEl>
                                        <p:attrNameLst>
                                          <p:attrName>ppt_y</p:attrName>
                                        </p:attrNameLst>
                                      </p:cBhvr>
                                      <p:tavLst>
                                        <p:tav tm="0">
                                          <p:val>
                                            <p:strVal val="#ppt_y-#ppt_h*1.125000"/>
                                          </p:val>
                                        </p:tav>
                                        <p:tav tm="100000">
                                          <p:val>
                                            <p:strVal val="#ppt_y"/>
                                          </p:val>
                                        </p:tav>
                                      </p:tavLst>
                                    </p:anim>
                                    <p:animEffect transition="in" filter="wipe(down)">
                                      <p:cBhvr>
                                        <p:cTn id="20" dur="500"/>
                                        <p:tgtEl>
                                          <p:spTgt spid="82"/>
                                        </p:tgtEl>
                                      </p:cBhvr>
                                    </p:animEffect>
                                  </p:childTnLst>
                                </p:cTn>
                              </p:par>
                              <p:par>
                                <p:cTn id="21" presetID="12" presetClass="entr" presetSubtype="4" fill="hold" nodeType="withEffect">
                                  <p:stCondLst>
                                    <p:cond delay="1000"/>
                                  </p:stCondLst>
                                  <p:childTnLst>
                                    <p:set>
                                      <p:cBhvr>
                                        <p:cTn id="22" dur="1" fill="hold">
                                          <p:stCondLst>
                                            <p:cond delay="0"/>
                                          </p:stCondLst>
                                        </p:cTn>
                                        <p:tgtEl>
                                          <p:spTgt spid="69"/>
                                        </p:tgtEl>
                                        <p:attrNameLst>
                                          <p:attrName>style.visibility</p:attrName>
                                        </p:attrNameLst>
                                      </p:cBhvr>
                                      <p:to>
                                        <p:strVal val="visible"/>
                                      </p:to>
                                    </p:set>
                                    <p:anim calcmode="lin" valueType="num">
                                      <p:cBhvr additive="base">
                                        <p:cTn id="23" dur="500"/>
                                        <p:tgtEl>
                                          <p:spTgt spid="69"/>
                                        </p:tgtEl>
                                        <p:attrNameLst>
                                          <p:attrName>ppt_y</p:attrName>
                                        </p:attrNameLst>
                                      </p:cBhvr>
                                      <p:tavLst>
                                        <p:tav tm="0">
                                          <p:val>
                                            <p:strVal val="#ppt_y+#ppt_h*1.125000"/>
                                          </p:val>
                                        </p:tav>
                                        <p:tav tm="100000">
                                          <p:val>
                                            <p:strVal val="#ppt_y"/>
                                          </p:val>
                                        </p:tav>
                                      </p:tavLst>
                                    </p:anim>
                                    <p:animEffect transition="in" filter="wipe(up)">
                                      <p:cBhvr>
                                        <p:cTn id="24" dur="500"/>
                                        <p:tgtEl>
                                          <p:spTgt spid="69"/>
                                        </p:tgtEl>
                                      </p:cBhvr>
                                    </p:animEffect>
                                  </p:childTnLst>
                                </p:cTn>
                              </p:par>
                              <p:par>
                                <p:cTn id="25" presetID="12" presetClass="entr" presetSubtype="1" fill="hold" nodeType="withEffect">
                                  <p:stCondLst>
                                    <p:cond delay="1250"/>
                                  </p:stCondLst>
                                  <p:childTnLst>
                                    <p:set>
                                      <p:cBhvr>
                                        <p:cTn id="26" dur="1" fill="hold">
                                          <p:stCondLst>
                                            <p:cond delay="0"/>
                                          </p:stCondLst>
                                        </p:cTn>
                                        <p:tgtEl>
                                          <p:spTgt spid="81"/>
                                        </p:tgtEl>
                                        <p:attrNameLst>
                                          <p:attrName>style.visibility</p:attrName>
                                        </p:attrNameLst>
                                      </p:cBhvr>
                                      <p:to>
                                        <p:strVal val="visible"/>
                                      </p:to>
                                    </p:set>
                                    <p:anim calcmode="lin" valueType="num">
                                      <p:cBhvr additive="base">
                                        <p:cTn id="27" dur="500"/>
                                        <p:tgtEl>
                                          <p:spTgt spid="81"/>
                                        </p:tgtEl>
                                        <p:attrNameLst>
                                          <p:attrName>ppt_y</p:attrName>
                                        </p:attrNameLst>
                                      </p:cBhvr>
                                      <p:tavLst>
                                        <p:tav tm="0">
                                          <p:val>
                                            <p:strVal val="#ppt_y-#ppt_h*1.125000"/>
                                          </p:val>
                                        </p:tav>
                                        <p:tav tm="100000">
                                          <p:val>
                                            <p:strVal val="#ppt_y"/>
                                          </p:val>
                                        </p:tav>
                                      </p:tavLst>
                                    </p:anim>
                                    <p:animEffect transition="in" filter="wipe(down)">
                                      <p:cBhvr>
                                        <p:cTn id="28" dur="500"/>
                                        <p:tgtEl>
                                          <p:spTgt spid="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1289293" y="2264228"/>
            <a:ext cx="4368899" cy="3325373"/>
          </a:xfrm>
          <a:prstGeom prst="rect">
            <a:avLst/>
          </a:prstGeom>
          <a:solidFill>
            <a:srgbClr val="F44F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14" name="组合 13"/>
          <p:cNvGrpSpPr/>
          <p:nvPr/>
        </p:nvGrpSpPr>
        <p:grpSpPr>
          <a:xfrm>
            <a:off x="549988" y="698680"/>
            <a:ext cx="2954655" cy="1080985"/>
            <a:chOff x="412490" y="524010"/>
            <a:chExt cx="2215992" cy="810740"/>
          </a:xfrm>
        </p:grpSpPr>
        <p:sp>
          <p:nvSpPr>
            <p:cNvPr id="2" name="矩形 1"/>
            <p:cNvSpPr/>
            <p:nvPr/>
          </p:nvSpPr>
          <p:spPr>
            <a:xfrm>
              <a:off x="412490" y="524010"/>
              <a:ext cx="1677383" cy="530914"/>
            </a:xfrm>
            <a:prstGeom prst="rect">
              <a:avLst/>
            </a:prstGeom>
          </p:spPr>
          <p:txBody>
            <a:bodyPr wrap="none">
              <a:spAutoFit/>
            </a:bodyPr>
            <a:lstStyle/>
            <a:p>
              <a:r>
                <a:rPr lang="zh-CN" altLang="en-US" sz="4000" dirty="0" smtClean="0">
                  <a:solidFill>
                    <a:srgbClr val="F44F56"/>
                  </a:solidFill>
                  <a:latin typeface="方正兰亭超细黑简体" panose="02000000000000000000" pitchFamily="2" charset="-122"/>
                  <a:ea typeface="方正兰亭超细黑简体" panose="02000000000000000000" pitchFamily="2" charset="-122"/>
                  <a:cs typeface="Arial" panose="020B0604020202020204" pitchFamily="34" charset="0"/>
                </a:rPr>
                <a:t>任务实施</a:t>
              </a:r>
              <a:endParaRPr lang="en-US" altLang="zh-CN" sz="4000" dirty="0">
                <a:solidFill>
                  <a:srgbClr val="F44F56"/>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3" name="矩形 2"/>
            <p:cNvSpPr/>
            <p:nvPr/>
          </p:nvSpPr>
          <p:spPr>
            <a:xfrm>
              <a:off x="412490" y="988501"/>
              <a:ext cx="2215992" cy="346249"/>
            </a:xfrm>
            <a:prstGeom prst="rect">
              <a:avLst/>
            </a:prstGeom>
          </p:spPr>
          <p:txBody>
            <a:bodyPr wrap="none">
              <a:spAutoFit/>
            </a:bodyPr>
            <a:lstStyle/>
            <a:p>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组建对等式共享网络</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grpSp>
        <p:nvGrpSpPr>
          <p:cNvPr id="4" name="组合 3"/>
          <p:cNvGrpSpPr/>
          <p:nvPr/>
        </p:nvGrpSpPr>
        <p:grpSpPr>
          <a:xfrm>
            <a:off x="11856640" y="548680"/>
            <a:ext cx="335360" cy="882400"/>
            <a:chOff x="8892480" y="411510"/>
            <a:chExt cx="251520" cy="661800"/>
          </a:xfrm>
        </p:grpSpPr>
        <p:sp>
          <p:nvSpPr>
            <p:cNvPr id="5" name="矩形 4"/>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29</a:t>
              </a:r>
              <a:endParaRPr lang="zh-CN" altLang="en-US" sz="1067" dirty="0">
                <a:solidFill>
                  <a:schemeClr val="bg1"/>
                </a:solidFill>
                <a:latin typeface="Century Gothic" panose="020B0502020202020204" pitchFamily="34" charset="0"/>
              </a:endParaRPr>
            </a:p>
          </p:txBody>
        </p:sp>
        <p:grpSp>
          <p:nvGrpSpPr>
            <p:cNvPr id="7" name="组合 6"/>
            <p:cNvGrpSpPr/>
            <p:nvPr/>
          </p:nvGrpSpPr>
          <p:grpSpPr>
            <a:xfrm>
              <a:off x="8964240" y="818664"/>
              <a:ext cx="108000" cy="8629"/>
              <a:chOff x="8953171" y="847239"/>
              <a:chExt cx="130138" cy="8629"/>
            </a:xfrm>
          </p:grpSpPr>
          <p:cxnSp>
            <p:nvCxnSpPr>
              <p:cNvPr id="8" name="直接连接符 7"/>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pic>
        <p:nvPicPr>
          <p:cNvPr id="3074" name="Picture 2" descr="C:\Users\Admin\Desktop\Nipic_2716341_20100921120319054802.pn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5272" t="1031" r="5163" b="1671"/>
          <a:stretch/>
        </p:blipFill>
        <p:spPr bwMode="auto">
          <a:xfrm>
            <a:off x="6261706" y="1529370"/>
            <a:ext cx="3439647" cy="4578351"/>
          </a:xfrm>
          <a:prstGeom prst="rect">
            <a:avLst/>
          </a:prstGeom>
          <a:noFill/>
          <a:effectLst>
            <a:reflection blurRad="6350" stA="12000" endPos="1000" dir="5400000" sy="-100000" algn="bl" rotWithShape="0"/>
          </a:effectLst>
          <a:extLst>
            <a:ext uri="{909E8E84-426E-40DD-AFC4-6F175D3DCCD1}">
              <a14:hiddenFill xmlns:a14="http://schemas.microsoft.com/office/drawing/2010/main">
                <a:solidFill>
                  <a:srgbClr val="FFFFFF"/>
                </a:solidFill>
              </a14:hiddenFill>
            </a:ext>
          </a:extLst>
        </p:spPr>
      </p:pic>
      <p:grpSp>
        <p:nvGrpSpPr>
          <p:cNvPr id="57" name="组合 56"/>
          <p:cNvGrpSpPr/>
          <p:nvPr/>
        </p:nvGrpSpPr>
        <p:grpSpPr>
          <a:xfrm>
            <a:off x="1381958" y="4732759"/>
            <a:ext cx="4310183" cy="518960"/>
            <a:chOff x="5908753" y="2562993"/>
            <a:chExt cx="3232637" cy="389220"/>
          </a:xfrm>
        </p:grpSpPr>
        <p:grpSp>
          <p:nvGrpSpPr>
            <p:cNvPr id="58" name="组合 57"/>
            <p:cNvGrpSpPr/>
            <p:nvPr/>
          </p:nvGrpSpPr>
          <p:grpSpPr>
            <a:xfrm>
              <a:off x="5908753" y="2616971"/>
              <a:ext cx="378868" cy="335242"/>
              <a:chOff x="3889375" y="3302000"/>
              <a:chExt cx="261938" cy="231776"/>
            </a:xfrm>
            <a:solidFill>
              <a:schemeClr val="bg1"/>
            </a:solidFill>
          </p:grpSpPr>
          <p:sp>
            <p:nvSpPr>
              <p:cNvPr id="60" name="Freeform 11"/>
              <p:cNvSpPr>
                <a:spLocks/>
              </p:cNvSpPr>
              <p:nvPr/>
            </p:nvSpPr>
            <p:spPr bwMode="auto">
              <a:xfrm>
                <a:off x="3956050" y="3354388"/>
                <a:ext cx="57150" cy="98425"/>
              </a:xfrm>
              <a:custGeom>
                <a:avLst/>
                <a:gdLst>
                  <a:gd name="T0" fmla="*/ 36 w 36"/>
                  <a:gd name="T1" fmla="*/ 62 h 62"/>
                  <a:gd name="T2" fmla="*/ 10 w 36"/>
                  <a:gd name="T3" fmla="*/ 62 h 62"/>
                  <a:gd name="T4" fmla="*/ 10 w 36"/>
                  <a:gd name="T5" fmla="*/ 52 h 62"/>
                  <a:gd name="T6" fmla="*/ 25 w 36"/>
                  <a:gd name="T7" fmla="*/ 52 h 62"/>
                  <a:gd name="T8" fmla="*/ 25 w 36"/>
                  <a:gd name="T9" fmla="*/ 10 h 62"/>
                  <a:gd name="T10" fmla="*/ 0 w 36"/>
                  <a:gd name="T11" fmla="*/ 10 h 62"/>
                  <a:gd name="T12" fmla="*/ 0 w 36"/>
                  <a:gd name="T13" fmla="*/ 0 h 62"/>
                  <a:gd name="T14" fmla="*/ 36 w 36"/>
                  <a:gd name="T15" fmla="*/ 0 h 62"/>
                  <a:gd name="T16" fmla="*/ 36 w 36"/>
                  <a:gd name="T17" fmla="*/ 6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62">
                    <a:moveTo>
                      <a:pt x="36" y="62"/>
                    </a:moveTo>
                    <a:lnTo>
                      <a:pt x="10" y="62"/>
                    </a:lnTo>
                    <a:lnTo>
                      <a:pt x="10" y="52"/>
                    </a:lnTo>
                    <a:lnTo>
                      <a:pt x="25" y="52"/>
                    </a:lnTo>
                    <a:lnTo>
                      <a:pt x="25" y="10"/>
                    </a:lnTo>
                    <a:lnTo>
                      <a:pt x="0" y="10"/>
                    </a:lnTo>
                    <a:lnTo>
                      <a:pt x="0" y="0"/>
                    </a:lnTo>
                    <a:lnTo>
                      <a:pt x="36" y="0"/>
                    </a:lnTo>
                    <a:lnTo>
                      <a:pt x="36" y="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61" name="Freeform 12"/>
              <p:cNvSpPr>
                <a:spLocks/>
              </p:cNvSpPr>
              <p:nvPr/>
            </p:nvSpPr>
            <p:spPr bwMode="auto">
              <a:xfrm>
                <a:off x="4002088" y="3302000"/>
                <a:ext cx="149225" cy="203200"/>
              </a:xfrm>
              <a:custGeom>
                <a:avLst/>
                <a:gdLst>
                  <a:gd name="T0" fmla="*/ 94 w 94"/>
                  <a:gd name="T1" fmla="*/ 128 h 128"/>
                  <a:gd name="T2" fmla="*/ 0 w 94"/>
                  <a:gd name="T3" fmla="*/ 95 h 128"/>
                  <a:gd name="T4" fmla="*/ 3 w 94"/>
                  <a:gd name="T5" fmla="*/ 85 h 128"/>
                  <a:gd name="T6" fmla="*/ 84 w 94"/>
                  <a:gd name="T7" fmla="*/ 113 h 128"/>
                  <a:gd name="T8" fmla="*/ 84 w 94"/>
                  <a:gd name="T9" fmla="*/ 15 h 128"/>
                  <a:gd name="T10" fmla="*/ 3 w 94"/>
                  <a:gd name="T11" fmla="*/ 43 h 128"/>
                  <a:gd name="T12" fmla="*/ 0 w 94"/>
                  <a:gd name="T13" fmla="*/ 33 h 128"/>
                  <a:gd name="T14" fmla="*/ 94 w 94"/>
                  <a:gd name="T15" fmla="*/ 0 h 128"/>
                  <a:gd name="T16" fmla="*/ 94 w 94"/>
                  <a:gd name="T17" fmla="*/ 12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4" h="128">
                    <a:moveTo>
                      <a:pt x="94" y="128"/>
                    </a:moveTo>
                    <a:lnTo>
                      <a:pt x="0" y="95"/>
                    </a:lnTo>
                    <a:lnTo>
                      <a:pt x="3" y="85"/>
                    </a:lnTo>
                    <a:lnTo>
                      <a:pt x="84" y="113"/>
                    </a:lnTo>
                    <a:lnTo>
                      <a:pt x="84" y="15"/>
                    </a:lnTo>
                    <a:lnTo>
                      <a:pt x="3" y="43"/>
                    </a:lnTo>
                    <a:lnTo>
                      <a:pt x="0" y="33"/>
                    </a:lnTo>
                    <a:lnTo>
                      <a:pt x="94" y="0"/>
                    </a:lnTo>
                    <a:lnTo>
                      <a:pt x="94" y="1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62" name="Freeform 13"/>
              <p:cNvSpPr>
                <a:spLocks/>
              </p:cNvSpPr>
              <p:nvPr/>
            </p:nvSpPr>
            <p:spPr bwMode="auto">
              <a:xfrm>
                <a:off x="4035425" y="3352800"/>
                <a:ext cx="77787" cy="42863"/>
              </a:xfrm>
              <a:custGeom>
                <a:avLst/>
                <a:gdLst>
                  <a:gd name="T0" fmla="*/ 2 w 49"/>
                  <a:gd name="T1" fmla="*/ 27 h 27"/>
                  <a:gd name="T2" fmla="*/ 0 w 49"/>
                  <a:gd name="T3" fmla="*/ 17 h 27"/>
                  <a:gd name="T4" fmla="*/ 46 w 49"/>
                  <a:gd name="T5" fmla="*/ 0 h 27"/>
                  <a:gd name="T6" fmla="*/ 49 w 49"/>
                  <a:gd name="T7" fmla="*/ 9 h 27"/>
                  <a:gd name="T8" fmla="*/ 2 w 49"/>
                  <a:gd name="T9" fmla="*/ 27 h 27"/>
                </a:gdLst>
                <a:ahLst/>
                <a:cxnLst>
                  <a:cxn ang="0">
                    <a:pos x="T0" y="T1"/>
                  </a:cxn>
                  <a:cxn ang="0">
                    <a:pos x="T2" y="T3"/>
                  </a:cxn>
                  <a:cxn ang="0">
                    <a:pos x="T4" y="T5"/>
                  </a:cxn>
                  <a:cxn ang="0">
                    <a:pos x="T6" y="T7"/>
                  </a:cxn>
                  <a:cxn ang="0">
                    <a:pos x="T8" y="T9"/>
                  </a:cxn>
                </a:cxnLst>
                <a:rect l="0" t="0" r="r" b="b"/>
                <a:pathLst>
                  <a:path w="49" h="27">
                    <a:moveTo>
                      <a:pt x="2" y="27"/>
                    </a:moveTo>
                    <a:lnTo>
                      <a:pt x="0" y="17"/>
                    </a:lnTo>
                    <a:lnTo>
                      <a:pt x="46" y="0"/>
                    </a:lnTo>
                    <a:lnTo>
                      <a:pt x="49" y="9"/>
                    </a:lnTo>
                    <a:lnTo>
                      <a:pt x="2" y="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63" name="Freeform 14"/>
              <p:cNvSpPr>
                <a:spLocks noEditPoints="1"/>
              </p:cNvSpPr>
              <p:nvPr/>
            </p:nvSpPr>
            <p:spPr bwMode="auto">
              <a:xfrm>
                <a:off x="3889375" y="3354388"/>
                <a:ext cx="49212" cy="98425"/>
              </a:xfrm>
              <a:custGeom>
                <a:avLst/>
                <a:gdLst>
                  <a:gd name="T0" fmla="*/ 31 w 31"/>
                  <a:gd name="T1" fmla="*/ 62 h 62"/>
                  <a:gd name="T2" fmla="*/ 0 w 31"/>
                  <a:gd name="T3" fmla="*/ 62 h 62"/>
                  <a:gd name="T4" fmla="*/ 0 w 31"/>
                  <a:gd name="T5" fmla="*/ 0 h 62"/>
                  <a:gd name="T6" fmla="*/ 31 w 31"/>
                  <a:gd name="T7" fmla="*/ 0 h 62"/>
                  <a:gd name="T8" fmla="*/ 31 w 31"/>
                  <a:gd name="T9" fmla="*/ 62 h 62"/>
                  <a:gd name="T10" fmla="*/ 11 w 31"/>
                  <a:gd name="T11" fmla="*/ 52 h 62"/>
                  <a:gd name="T12" fmla="*/ 21 w 31"/>
                  <a:gd name="T13" fmla="*/ 52 h 62"/>
                  <a:gd name="T14" fmla="*/ 21 w 31"/>
                  <a:gd name="T15" fmla="*/ 10 h 62"/>
                  <a:gd name="T16" fmla="*/ 11 w 31"/>
                  <a:gd name="T17" fmla="*/ 10 h 62"/>
                  <a:gd name="T18" fmla="*/ 11 w 31"/>
                  <a:gd name="T19" fmla="*/ 5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62">
                    <a:moveTo>
                      <a:pt x="31" y="62"/>
                    </a:moveTo>
                    <a:lnTo>
                      <a:pt x="0" y="62"/>
                    </a:lnTo>
                    <a:lnTo>
                      <a:pt x="0" y="0"/>
                    </a:lnTo>
                    <a:lnTo>
                      <a:pt x="31" y="0"/>
                    </a:lnTo>
                    <a:lnTo>
                      <a:pt x="31" y="62"/>
                    </a:lnTo>
                    <a:close/>
                    <a:moveTo>
                      <a:pt x="11" y="52"/>
                    </a:moveTo>
                    <a:lnTo>
                      <a:pt x="21" y="52"/>
                    </a:lnTo>
                    <a:lnTo>
                      <a:pt x="21" y="10"/>
                    </a:lnTo>
                    <a:lnTo>
                      <a:pt x="11" y="10"/>
                    </a:lnTo>
                    <a:lnTo>
                      <a:pt x="11" y="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64" name="Freeform 15"/>
              <p:cNvSpPr>
                <a:spLocks/>
              </p:cNvSpPr>
              <p:nvPr/>
            </p:nvSpPr>
            <p:spPr bwMode="auto">
              <a:xfrm>
                <a:off x="3922713" y="3468688"/>
                <a:ext cx="80962" cy="65088"/>
              </a:xfrm>
              <a:custGeom>
                <a:avLst/>
                <a:gdLst>
                  <a:gd name="T0" fmla="*/ 16 w 40"/>
                  <a:gd name="T1" fmla="*/ 32 h 32"/>
                  <a:gd name="T2" fmla="*/ 0 w 40"/>
                  <a:gd name="T3" fmla="*/ 16 h 32"/>
                  <a:gd name="T4" fmla="*/ 0 w 40"/>
                  <a:gd name="T5" fmla="*/ 0 h 32"/>
                  <a:gd name="T6" fmla="*/ 8 w 40"/>
                  <a:gd name="T7" fmla="*/ 0 h 32"/>
                  <a:gd name="T8" fmla="*/ 8 w 40"/>
                  <a:gd name="T9" fmla="*/ 16 h 32"/>
                  <a:gd name="T10" fmla="*/ 16 w 40"/>
                  <a:gd name="T11" fmla="*/ 24 h 32"/>
                  <a:gd name="T12" fmla="*/ 24 w 40"/>
                  <a:gd name="T13" fmla="*/ 16 h 32"/>
                  <a:gd name="T14" fmla="*/ 24 w 40"/>
                  <a:gd name="T15" fmla="*/ 0 h 32"/>
                  <a:gd name="T16" fmla="*/ 40 w 40"/>
                  <a:gd name="T17" fmla="*/ 0 h 32"/>
                  <a:gd name="T18" fmla="*/ 40 w 40"/>
                  <a:gd name="T19" fmla="*/ 8 h 32"/>
                  <a:gd name="T20" fmla="*/ 32 w 40"/>
                  <a:gd name="T21" fmla="*/ 8 h 32"/>
                  <a:gd name="T22" fmla="*/ 32 w 40"/>
                  <a:gd name="T23" fmla="*/ 16 h 32"/>
                  <a:gd name="T24" fmla="*/ 16 w 40"/>
                  <a:gd name="T25"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 h="32">
                    <a:moveTo>
                      <a:pt x="16" y="32"/>
                    </a:moveTo>
                    <a:cubicBezTo>
                      <a:pt x="7" y="32"/>
                      <a:pt x="0" y="25"/>
                      <a:pt x="0" y="16"/>
                    </a:cubicBezTo>
                    <a:cubicBezTo>
                      <a:pt x="0" y="0"/>
                      <a:pt x="0" y="0"/>
                      <a:pt x="0" y="0"/>
                    </a:cubicBezTo>
                    <a:cubicBezTo>
                      <a:pt x="8" y="0"/>
                      <a:pt x="8" y="0"/>
                      <a:pt x="8" y="0"/>
                    </a:cubicBezTo>
                    <a:cubicBezTo>
                      <a:pt x="8" y="16"/>
                      <a:pt x="8" y="16"/>
                      <a:pt x="8" y="16"/>
                    </a:cubicBezTo>
                    <a:cubicBezTo>
                      <a:pt x="8" y="20"/>
                      <a:pt x="12" y="24"/>
                      <a:pt x="16" y="24"/>
                    </a:cubicBezTo>
                    <a:cubicBezTo>
                      <a:pt x="20" y="24"/>
                      <a:pt x="24" y="20"/>
                      <a:pt x="24" y="16"/>
                    </a:cubicBezTo>
                    <a:cubicBezTo>
                      <a:pt x="24" y="0"/>
                      <a:pt x="24" y="0"/>
                      <a:pt x="24" y="0"/>
                    </a:cubicBezTo>
                    <a:cubicBezTo>
                      <a:pt x="40" y="0"/>
                      <a:pt x="40" y="0"/>
                      <a:pt x="40" y="0"/>
                    </a:cubicBezTo>
                    <a:cubicBezTo>
                      <a:pt x="40" y="8"/>
                      <a:pt x="40" y="8"/>
                      <a:pt x="40" y="8"/>
                    </a:cubicBezTo>
                    <a:cubicBezTo>
                      <a:pt x="32" y="8"/>
                      <a:pt x="32" y="8"/>
                      <a:pt x="32" y="8"/>
                    </a:cubicBezTo>
                    <a:cubicBezTo>
                      <a:pt x="32" y="16"/>
                      <a:pt x="32" y="16"/>
                      <a:pt x="32" y="16"/>
                    </a:cubicBezTo>
                    <a:cubicBezTo>
                      <a:pt x="32" y="25"/>
                      <a:pt x="25" y="32"/>
                      <a:pt x="16" y="3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sp>
          <p:nvSpPr>
            <p:cNvPr id="59" name="矩形 58"/>
            <p:cNvSpPr/>
            <p:nvPr/>
          </p:nvSpPr>
          <p:spPr>
            <a:xfrm>
              <a:off x="6358359" y="2562993"/>
              <a:ext cx="2783031" cy="364427"/>
            </a:xfrm>
            <a:prstGeom prst="rect">
              <a:avLst/>
            </a:prstGeom>
          </p:spPr>
          <p:txBody>
            <a:bodyPr wrap="square">
              <a:spAutoFit/>
            </a:bodyPr>
            <a:lstStyle/>
            <a:p>
              <a:pPr>
                <a:lnSpc>
                  <a:spcPct val="114000"/>
                </a:lnSpc>
              </a:pPr>
              <a:r>
                <a:rPr lang="zh-CN" altLang="en-US" sz="2400" dirty="0" smtClean="0">
                  <a:solidFill>
                    <a:schemeClr val="bg1"/>
                  </a:solidFill>
                  <a:latin typeface="方正兰亭超细黑简体" panose="02000000000000000000" pitchFamily="2" charset="-122"/>
                  <a:ea typeface="方正兰亭超细黑简体" panose="02000000000000000000" pitchFamily="2" charset="-122"/>
                  <a:cs typeface="Arial" panose="020B0604020202020204" pitchFamily="34" charset="0"/>
                </a:rPr>
                <a:t>设备选型</a:t>
              </a:r>
              <a:endParaRPr lang="en-US" altLang="zh-CN" sz="2400" dirty="0">
                <a:solidFill>
                  <a:schemeClr val="bg1"/>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grpSp>
        <p:nvGrpSpPr>
          <p:cNvPr id="65" name="组合 64"/>
          <p:cNvGrpSpPr/>
          <p:nvPr/>
        </p:nvGrpSpPr>
        <p:grpSpPr>
          <a:xfrm>
            <a:off x="1380428" y="3631448"/>
            <a:ext cx="4311712" cy="546513"/>
            <a:chOff x="5907606" y="1788538"/>
            <a:chExt cx="3233784" cy="409885"/>
          </a:xfrm>
        </p:grpSpPr>
        <p:grpSp>
          <p:nvGrpSpPr>
            <p:cNvPr id="66" name="组合 65"/>
            <p:cNvGrpSpPr/>
            <p:nvPr/>
          </p:nvGrpSpPr>
          <p:grpSpPr>
            <a:xfrm>
              <a:off x="5907606" y="1821851"/>
              <a:ext cx="355907" cy="376572"/>
              <a:chOff x="5908675" y="1281113"/>
              <a:chExt cx="246063" cy="260350"/>
            </a:xfrm>
            <a:solidFill>
              <a:schemeClr val="bg1"/>
            </a:solidFill>
          </p:grpSpPr>
          <p:sp>
            <p:nvSpPr>
              <p:cNvPr id="68" name="Rectangle 5"/>
              <p:cNvSpPr>
                <a:spLocks noChangeArrowheads="1"/>
              </p:cNvSpPr>
              <p:nvPr/>
            </p:nvSpPr>
            <p:spPr bwMode="auto">
              <a:xfrm>
                <a:off x="6024563" y="1320800"/>
                <a:ext cx="15875" cy="1635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69" name="Freeform 6"/>
              <p:cNvSpPr>
                <a:spLocks/>
              </p:cNvSpPr>
              <p:nvPr/>
            </p:nvSpPr>
            <p:spPr bwMode="auto">
              <a:xfrm>
                <a:off x="5908675" y="1501775"/>
                <a:ext cx="131762" cy="39688"/>
              </a:xfrm>
              <a:custGeom>
                <a:avLst/>
                <a:gdLst>
                  <a:gd name="T0" fmla="*/ 64 w 64"/>
                  <a:gd name="T1" fmla="*/ 20 h 20"/>
                  <a:gd name="T2" fmla="*/ 56 w 64"/>
                  <a:gd name="T3" fmla="*/ 20 h 20"/>
                  <a:gd name="T4" fmla="*/ 44 w 64"/>
                  <a:gd name="T5" fmla="*/ 8 h 20"/>
                  <a:gd name="T6" fmla="*/ 0 w 64"/>
                  <a:gd name="T7" fmla="*/ 8 h 20"/>
                  <a:gd name="T8" fmla="*/ 0 w 64"/>
                  <a:gd name="T9" fmla="*/ 0 h 20"/>
                  <a:gd name="T10" fmla="*/ 44 w 64"/>
                  <a:gd name="T11" fmla="*/ 0 h 20"/>
                  <a:gd name="T12" fmla="*/ 64 w 64"/>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64" h="20">
                    <a:moveTo>
                      <a:pt x="64" y="20"/>
                    </a:moveTo>
                    <a:cubicBezTo>
                      <a:pt x="56" y="20"/>
                      <a:pt x="56" y="20"/>
                      <a:pt x="56" y="20"/>
                    </a:cubicBezTo>
                    <a:cubicBezTo>
                      <a:pt x="56" y="13"/>
                      <a:pt x="51" y="8"/>
                      <a:pt x="44" y="8"/>
                    </a:cubicBezTo>
                    <a:cubicBezTo>
                      <a:pt x="0" y="8"/>
                      <a:pt x="0" y="8"/>
                      <a:pt x="0" y="8"/>
                    </a:cubicBezTo>
                    <a:cubicBezTo>
                      <a:pt x="0" y="0"/>
                      <a:pt x="0" y="0"/>
                      <a:pt x="0" y="0"/>
                    </a:cubicBezTo>
                    <a:cubicBezTo>
                      <a:pt x="44" y="0"/>
                      <a:pt x="44" y="0"/>
                      <a:pt x="44" y="0"/>
                    </a:cubicBezTo>
                    <a:cubicBezTo>
                      <a:pt x="55" y="0"/>
                      <a:pt x="64" y="9"/>
                      <a:pt x="64" y="2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70" name="Freeform 7"/>
              <p:cNvSpPr>
                <a:spLocks/>
              </p:cNvSpPr>
              <p:nvPr/>
            </p:nvSpPr>
            <p:spPr bwMode="auto">
              <a:xfrm>
                <a:off x="6024563" y="1501775"/>
                <a:ext cx="130175" cy="39688"/>
              </a:xfrm>
              <a:custGeom>
                <a:avLst/>
                <a:gdLst>
                  <a:gd name="T0" fmla="*/ 8 w 64"/>
                  <a:gd name="T1" fmla="*/ 20 h 20"/>
                  <a:gd name="T2" fmla="*/ 0 w 64"/>
                  <a:gd name="T3" fmla="*/ 20 h 20"/>
                  <a:gd name="T4" fmla="*/ 20 w 64"/>
                  <a:gd name="T5" fmla="*/ 0 h 20"/>
                  <a:gd name="T6" fmla="*/ 64 w 64"/>
                  <a:gd name="T7" fmla="*/ 0 h 20"/>
                  <a:gd name="T8" fmla="*/ 64 w 64"/>
                  <a:gd name="T9" fmla="*/ 8 h 20"/>
                  <a:gd name="T10" fmla="*/ 20 w 64"/>
                  <a:gd name="T11" fmla="*/ 8 h 20"/>
                  <a:gd name="T12" fmla="*/ 8 w 64"/>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64" h="20">
                    <a:moveTo>
                      <a:pt x="8" y="20"/>
                    </a:moveTo>
                    <a:cubicBezTo>
                      <a:pt x="0" y="20"/>
                      <a:pt x="0" y="20"/>
                      <a:pt x="0" y="20"/>
                    </a:cubicBezTo>
                    <a:cubicBezTo>
                      <a:pt x="0" y="9"/>
                      <a:pt x="9" y="0"/>
                      <a:pt x="20" y="0"/>
                    </a:cubicBezTo>
                    <a:cubicBezTo>
                      <a:pt x="64" y="0"/>
                      <a:pt x="64" y="0"/>
                      <a:pt x="64" y="0"/>
                    </a:cubicBezTo>
                    <a:cubicBezTo>
                      <a:pt x="64" y="8"/>
                      <a:pt x="64" y="8"/>
                      <a:pt x="64" y="8"/>
                    </a:cubicBezTo>
                    <a:cubicBezTo>
                      <a:pt x="20" y="8"/>
                      <a:pt x="20" y="8"/>
                      <a:pt x="20" y="8"/>
                    </a:cubicBezTo>
                    <a:cubicBezTo>
                      <a:pt x="13" y="8"/>
                      <a:pt x="8" y="13"/>
                      <a:pt x="8" y="2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71" name="Freeform 8"/>
              <p:cNvSpPr>
                <a:spLocks/>
              </p:cNvSpPr>
              <p:nvPr/>
            </p:nvSpPr>
            <p:spPr bwMode="auto">
              <a:xfrm>
                <a:off x="5908675" y="1281113"/>
                <a:ext cx="131762" cy="203200"/>
              </a:xfrm>
              <a:custGeom>
                <a:avLst/>
                <a:gdLst>
                  <a:gd name="T0" fmla="*/ 48 w 64"/>
                  <a:gd name="T1" fmla="*/ 100 h 100"/>
                  <a:gd name="T2" fmla="*/ 0 w 64"/>
                  <a:gd name="T3" fmla="*/ 100 h 100"/>
                  <a:gd name="T4" fmla="*/ 0 w 64"/>
                  <a:gd name="T5" fmla="*/ 0 h 100"/>
                  <a:gd name="T6" fmla="*/ 44 w 64"/>
                  <a:gd name="T7" fmla="*/ 0 h 100"/>
                  <a:gd name="T8" fmla="*/ 64 w 64"/>
                  <a:gd name="T9" fmla="*/ 20 h 100"/>
                  <a:gd name="T10" fmla="*/ 56 w 64"/>
                  <a:gd name="T11" fmla="*/ 20 h 100"/>
                  <a:gd name="T12" fmla="*/ 44 w 64"/>
                  <a:gd name="T13" fmla="*/ 8 h 100"/>
                  <a:gd name="T14" fmla="*/ 8 w 64"/>
                  <a:gd name="T15" fmla="*/ 8 h 100"/>
                  <a:gd name="T16" fmla="*/ 8 w 64"/>
                  <a:gd name="T17" fmla="*/ 92 h 100"/>
                  <a:gd name="T18" fmla="*/ 48 w 64"/>
                  <a:gd name="T19" fmla="*/ 92 h 100"/>
                  <a:gd name="T20" fmla="*/ 48 w 64"/>
                  <a:gd name="T21"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4" h="100">
                    <a:moveTo>
                      <a:pt x="48" y="100"/>
                    </a:moveTo>
                    <a:cubicBezTo>
                      <a:pt x="0" y="100"/>
                      <a:pt x="0" y="100"/>
                      <a:pt x="0" y="100"/>
                    </a:cubicBezTo>
                    <a:cubicBezTo>
                      <a:pt x="0" y="0"/>
                      <a:pt x="0" y="0"/>
                      <a:pt x="0" y="0"/>
                    </a:cubicBezTo>
                    <a:cubicBezTo>
                      <a:pt x="44" y="0"/>
                      <a:pt x="44" y="0"/>
                      <a:pt x="44" y="0"/>
                    </a:cubicBezTo>
                    <a:cubicBezTo>
                      <a:pt x="55" y="0"/>
                      <a:pt x="64" y="9"/>
                      <a:pt x="64" y="20"/>
                    </a:cubicBezTo>
                    <a:cubicBezTo>
                      <a:pt x="56" y="20"/>
                      <a:pt x="56" y="20"/>
                      <a:pt x="56" y="20"/>
                    </a:cubicBezTo>
                    <a:cubicBezTo>
                      <a:pt x="56" y="13"/>
                      <a:pt x="51" y="8"/>
                      <a:pt x="44" y="8"/>
                    </a:cubicBezTo>
                    <a:cubicBezTo>
                      <a:pt x="8" y="8"/>
                      <a:pt x="8" y="8"/>
                      <a:pt x="8" y="8"/>
                    </a:cubicBezTo>
                    <a:cubicBezTo>
                      <a:pt x="8" y="92"/>
                      <a:pt x="8" y="92"/>
                      <a:pt x="8" y="92"/>
                    </a:cubicBezTo>
                    <a:cubicBezTo>
                      <a:pt x="48" y="92"/>
                      <a:pt x="48" y="92"/>
                      <a:pt x="48" y="92"/>
                    </a:cubicBezTo>
                    <a:lnTo>
                      <a:pt x="48" y="1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72" name="Freeform 9"/>
              <p:cNvSpPr>
                <a:spLocks/>
              </p:cNvSpPr>
              <p:nvPr/>
            </p:nvSpPr>
            <p:spPr bwMode="auto">
              <a:xfrm>
                <a:off x="6024563" y="1281113"/>
                <a:ext cx="130175" cy="203200"/>
              </a:xfrm>
              <a:custGeom>
                <a:avLst/>
                <a:gdLst>
                  <a:gd name="T0" fmla="*/ 64 w 64"/>
                  <a:gd name="T1" fmla="*/ 100 h 100"/>
                  <a:gd name="T2" fmla="*/ 16 w 64"/>
                  <a:gd name="T3" fmla="*/ 100 h 100"/>
                  <a:gd name="T4" fmla="*/ 16 w 64"/>
                  <a:gd name="T5" fmla="*/ 92 h 100"/>
                  <a:gd name="T6" fmla="*/ 56 w 64"/>
                  <a:gd name="T7" fmla="*/ 92 h 100"/>
                  <a:gd name="T8" fmla="*/ 56 w 64"/>
                  <a:gd name="T9" fmla="*/ 8 h 100"/>
                  <a:gd name="T10" fmla="*/ 20 w 64"/>
                  <a:gd name="T11" fmla="*/ 8 h 100"/>
                  <a:gd name="T12" fmla="*/ 8 w 64"/>
                  <a:gd name="T13" fmla="*/ 20 h 100"/>
                  <a:gd name="T14" fmla="*/ 0 w 64"/>
                  <a:gd name="T15" fmla="*/ 20 h 100"/>
                  <a:gd name="T16" fmla="*/ 20 w 64"/>
                  <a:gd name="T17" fmla="*/ 0 h 100"/>
                  <a:gd name="T18" fmla="*/ 64 w 64"/>
                  <a:gd name="T19" fmla="*/ 0 h 100"/>
                  <a:gd name="T20" fmla="*/ 64 w 64"/>
                  <a:gd name="T21"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4" h="100">
                    <a:moveTo>
                      <a:pt x="64" y="100"/>
                    </a:moveTo>
                    <a:cubicBezTo>
                      <a:pt x="16" y="100"/>
                      <a:pt x="16" y="100"/>
                      <a:pt x="16" y="100"/>
                    </a:cubicBezTo>
                    <a:cubicBezTo>
                      <a:pt x="16" y="92"/>
                      <a:pt x="16" y="92"/>
                      <a:pt x="16" y="92"/>
                    </a:cubicBezTo>
                    <a:cubicBezTo>
                      <a:pt x="56" y="92"/>
                      <a:pt x="56" y="92"/>
                      <a:pt x="56" y="92"/>
                    </a:cubicBezTo>
                    <a:cubicBezTo>
                      <a:pt x="56" y="8"/>
                      <a:pt x="56" y="8"/>
                      <a:pt x="56" y="8"/>
                    </a:cubicBezTo>
                    <a:cubicBezTo>
                      <a:pt x="20" y="8"/>
                      <a:pt x="20" y="8"/>
                      <a:pt x="20" y="8"/>
                    </a:cubicBezTo>
                    <a:cubicBezTo>
                      <a:pt x="13" y="8"/>
                      <a:pt x="8" y="13"/>
                      <a:pt x="8" y="20"/>
                    </a:cubicBezTo>
                    <a:cubicBezTo>
                      <a:pt x="0" y="20"/>
                      <a:pt x="0" y="20"/>
                      <a:pt x="0" y="20"/>
                    </a:cubicBezTo>
                    <a:cubicBezTo>
                      <a:pt x="0" y="9"/>
                      <a:pt x="9" y="0"/>
                      <a:pt x="20" y="0"/>
                    </a:cubicBezTo>
                    <a:cubicBezTo>
                      <a:pt x="64" y="0"/>
                      <a:pt x="64" y="0"/>
                      <a:pt x="64" y="0"/>
                    </a:cubicBezTo>
                    <a:lnTo>
                      <a:pt x="64" y="1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sp>
          <p:nvSpPr>
            <p:cNvPr id="67" name="矩形 66"/>
            <p:cNvSpPr/>
            <p:nvPr/>
          </p:nvSpPr>
          <p:spPr>
            <a:xfrm>
              <a:off x="6358359" y="1788538"/>
              <a:ext cx="2783031" cy="364427"/>
            </a:xfrm>
            <a:prstGeom prst="rect">
              <a:avLst/>
            </a:prstGeom>
          </p:spPr>
          <p:txBody>
            <a:bodyPr wrap="square">
              <a:spAutoFit/>
            </a:bodyPr>
            <a:lstStyle/>
            <a:p>
              <a:pPr>
                <a:lnSpc>
                  <a:spcPct val="114000"/>
                </a:lnSpc>
              </a:pPr>
              <a:r>
                <a:rPr lang="en-US" altLang="zh-CN" sz="2400" dirty="0" smtClean="0">
                  <a:solidFill>
                    <a:schemeClr val="bg1"/>
                  </a:solidFill>
                  <a:latin typeface="方正兰亭超细黑简体" panose="02000000000000000000" pitchFamily="2" charset="-122"/>
                  <a:ea typeface="方正兰亭超细黑简体" panose="02000000000000000000" pitchFamily="2" charset="-122"/>
                  <a:cs typeface="Arial" panose="020B0604020202020204" pitchFamily="34" charset="0"/>
                </a:rPr>
                <a:t>IP </a:t>
              </a:r>
              <a:r>
                <a:rPr lang="zh-CN" altLang="en-US" sz="2400" dirty="0" smtClean="0">
                  <a:solidFill>
                    <a:schemeClr val="bg1"/>
                  </a:solidFill>
                  <a:latin typeface="方正兰亭超细黑简体" panose="02000000000000000000" pitchFamily="2" charset="-122"/>
                  <a:ea typeface="方正兰亭超细黑简体" panose="02000000000000000000" pitchFamily="2" charset="-122"/>
                  <a:cs typeface="Arial" panose="020B0604020202020204" pitchFamily="34" charset="0"/>
                </a:rPr>
                <a:t>规划</a:t>
              </a:r>
              <a:endParaRPr lang="en-US" altLang="zh-CN" sz="2400" dirty="0">
                <a:solidFill>
                  <a:schemeClr val="bg1"/>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grpSp>
        <p:nvGrpSpPr>
          <p:cNvPr id="73" name="组合 72"/>
          <p:cNvGrpSpPr/>
          <p:nvPr/>
        </p:nvGrpSpPr>
        <p:grpSpPr>
          <a:xfrm>
            <a:off x="1371246" y="2572725"/>
            <a:ext cx="4317562" cy="500871"/>
            <a:chOff x="5900720" y="1046019"/>
            <a:chExt cx="3238172" cy="375653"/>
          </a:xfrm>
        </p:grpSpPr>
        <p:grpSp>
          <p:nvGrpSpPr>
            <p:cNvPr id="74" name="组合 73"/>
            <p:cNvGrpSpPr/>
            <p:nvPr/>
          </p:nvGrpSpPr>
          <p:grpSpPr>
            <a:xfrm>
              <a:off x="5900720" y="1049692"/>
              <a:ext cx="371979" cy="371980"/>
              <a:chOff x="5903913" y="4632325"/>
              <a:chExt cx="257175" cy="257176"/>
            </a:xfrm>
            <a:solidFill>
              <a:schemeClr val="bg1"/>
            </a:solidFill>
          </p:grpSpPr>
          <p:sp>
            <p:nvSpPr>
              <p:cNvPr id="76" name="Freeform 16"/>
              <p:cNvSpPr>
                <a:spLocks/>
              </p:cNvSpPr>
              <p:nvPr/>
            </p:nvSpPr>
            <p:spPr bwMode="auto">
              <a:xfrm>
                <a:off x="5934075" y="4783138"/>
                <a:ext cx="195262" cy="106363"/>
              </a:xfrm>
              <a:custGeom>
                <a:avLst/>
                <a:gdLst>
                  <a:gd name="T0" fmla="*/ 123 w 123"/>
                  <a:gd name="T1" fmla="*/ 67 h 67"/>
                  <a:gd name="T2" fmla="*/ 0 w 123"/>
                  <a:gd name="T3" fmla="*/ 67 h 67"/>
                  <a:gd name="T4" fmla="*/ 0 w 123"/>
                  <a:gd name="T5" fmla="*/ 0 h 67"/>
                  <a:gd name="T6" fmla="*/ 10 w 123"/>
                  <a:gd name="T7" fmla="*/ 0 h 67"/>
                  <a:gd name="T8" fmla="*/ 10 w 123"/>
                  <a:gd name="T9" fmla="*/ 57 h 67"/>
                  <a:gd name="T10" fmla="*/ 113 w 123"/>
                  <a:gd name="T11" fmla="*/ 57 h 67"/>
                  <a:gd name="T12" fmla="*/ 113 w 123"/>
                  <a:gd name="T13" fmla="*/ 0 h 67"/>
                  <a:gd name="T14" fmla="*/ 123 w 123"/>
                  <a:gd name="T15" fmla="*/ 0 h 67"/>
                  <a:gd name="T16" fmla="*/ 123 w 123"/>
                  <a:gd name="T17" fmla="*/ 67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3" h="67">
                    <a:moveTo>
                      <a:pt x="123" y="67"/>
                    </a:moveTo>
                    <a:lnTo>
                      <a:pt x="0" y="67"/>
                    </a:lnTo>
                    <a:lnTo>
                      <a:pt x="0" y="0"/>
                    </a:lnTo>
                    <a:lnTo>
                      <a:pt x="10" y="0"/>
                    </a:lnTo>
                    <a:lnTo>
                      <a:pt x="10" y="57"/>
                    </a:lnTo>
                    <a:lnTo>
                      <a:pt x="113" y="57"/>
                    </a:lnTo>
                    <a:lnTo>
                      <a:pt x="113" y="0"/>
                    </a:lnTo>
                    <a:lnTo>
                      <a:pt x="123" y="0"/>
                    </a:lnTo>
                    <a:lnTo>
                      <a:pt x="123" y="6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77" name="Freeform 17"/>
              <p:cNvSpPr>
                <a:spLocks/>
              </p:cNvSpPr>
              <p:nvPr/>
            </p:nvSpPr>
            <p:spPr bwMode="auto">
              <a:xfrm>
                <a:off x="5903913" y="4632325"/>
                <a:ext cx="257175" cy="149225"/>
              </a:xfrm>
              <a:custGeom>
                <a:avLst/>
                <a:gdLst>
                  <a:gd name="T0" fmla="*/ 154 w 162"/>
                  <a:gd name="T1" fmla="*/ 94 h 94"/>
                  <a:gd name="T2" fmla="*/ 81 w 162"/>
                  <a:gd name="T3" fmla="*/ 15 h 94"/>
                  <a:gd name="T4" fmla="*/ 7 w 162"/>
                  <a:gd name="T5" fmla="*/ 94 h 94"/>
                  <a:gd name="T6" fmla="*/ 0 w 162"/>
                  <a:gd name="T7" fmla="*/ 86 h 94"/>
                  <a:gd name="T8" fmla="*/ 81 w 162"/>
                  <a:gd name="T9" fmla="*/ 0 h 94"/>
                  <a:gd name="T10" fmla="*/ 162 w 162"/>
                  <a:gd name="T11" fmla="*/ 86 h 94"/>
                  <a:gd name="T12" fmla="*/ 154 w 162"/>
                  <a:gd name="T13" fmla="*/ 94 h 94"/>
                </a:gdLst>
                <a:ahLst/>
                <a:cxnLst>
                  <a:cxn ang="0">
                    <a:pos x="T0" y="T1"/>
                  </a:cxn>
                  <a:cxn ang="0">
                    <a:pos x="T2" y="T3"/>
                  </a:cxn>
                  <a:cxn ang="0">
                    <a:pos x="T4" y="T5"/>
                  </a:cxn>
                  <a:cxn ang="0">
                    <a:pos x="T6" y="T7"/>
                  </a:cxn>
                  <a:cxn ang="0">
                    <a:pos x="T8" y="T9"/>
                  </a:cxn>
                  <a:cxn ang="0">
                    <a:pos x="T10" y="T11"/>
                  </a:cxn>
                  <a:cxn ang="0">
                    <a:pos x="T12" y="T13"/>
                  </a:cxn>
                </a:cxnLst>
                <a:rect l="0" t="0" r="r" b="b"/>
                <a:pathLst>
                  <a:path w="162" h="94">
                    <a:moveTo>
                      <a:pt x="154" y="94"/>
                    </a:moveTo>
                    <a:lnTo>
                      <a:pt x="81" y="15"/>
                    </a:lnTo>
                    <a:lnTo>
                      <a:pt x="7" y="94"/>
                    </a:lnTo>
                    <a:lnTo>
                      <a:pt x="0" y="86"/>
                    </a:lnTo>
                    <a:lnTo>
                      <a:pt x="81" y="0"/>
                    </a:lnTo>
                    <a:lnTo>
                      <a:pt x="162" y="86"/>
                    </a:lnTo>
                    <a:lnTo>
                      <a:pt x="154" y="9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78" name="Freeform 18"/>
              <p:cNvSpPr>
                <a:spLocks/>
              </p:cNvSpPr>
              <p:nvPr/>
            </p:nvSpPr>
            <p:spPr bwMode="auto">
              <a:xfrm>
                <a:off x="5999163" y="4783138"/>
                <a:ext cx="65087" cy="73025"/>
              </a:xfrm>
              <a:custGeom>
                <a:avLst/>
                <a:gdLst>
                  <a:gd name="T0" fmla="*/ 41 w 41"/>
                  <a:gd name="T1" fmla="*/ 46 h 46"/>
                  <a:gd name="T2" fmla="*/ 31 w 41"/>
                  <a:gd name="T3" fmla="*/ 46 h 46"/>
                  <a:gd name="T4" fmla="*/ 31 w 41"/>
                  <a:gd name="T5" fmla="*/ 10 h 46"/>
                  <a:gd name="T6" fmla="*/ 10 w 41"/>
                  <a:gd name="T7" fmla="*/ 10 h 46"/>
                  <a:gd name="T8" fmla="*/ 10 w 41"/>
                  <a:gd name="T9" fmla="*/ 46 h 46"/>
                  <a:gd name="T10" fmla="*/ 0 w 41"/>
                  <a:gd name="T11" fmla="*/ 46 h 46"/>
                  <a:gd name="T12" fmla="*/ 0 w 41"/>
                  <a:gd name="T13" fmla="*/ 0 h 46"/>
                  <a:gd name="T14" fmla="*/ 41 w 41"/>
                  <a:gd name="T15" fmla="*/ 0 h 46"/>
                  <a:gd name="T16" fmla="*/ 41 w 41"/>
                  <a:gd name="T17" fmla="*/ 4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 h="46">
                    <a:moveTo>
                      <a:pt x="41" y="46"/>
                    </a:moveTo>
                    <a:lnTo>
                      <a:pt x="31" y="46"/>
                    </a:lnTo>
                    <a:lnTo>
                      <a:pt x="31" y="10"/>
                    </a:lnTo>
                    <a:lnTo>
                      <a:pt x="10" y="10"/>
                    </a:lnTo>
                    <a:lnTo>
                      <a:pt x="10" y="46"/>
                    </a:lnTo>
                    <a:lnTo>
                      <a:pt x="0" y="46"/>
                    </a:lnTo>
                    <a:lnTo>
                      <a:pt x="0" y="0"/>
                    </a:lnTo>
                    <a:lnTo>
                      <a:pt x="41" y="0"/>
                    </a:lnTo>
                    <a:lnTo>
                      <a:pt x="41" y="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79" name="Freeform 19"/>
              <p:cNvSpPr>
                <a:spLocks noEditPoints="1"/>
              </p:cNvSpPr>
              <p:nvPr/>
            </p:nvSpPr>
            <p:spPr bwMode="auto">
              <a:xfrm>
                <a:off x="5999163" y="4702175"/>
                <a:ext cx="65087" cy="65088"/>
              </a:xfrm>
              <a:custGeom>
                <a:avLst/>
                <a:gdLst>
                  <a:gd name="T0" fmla="*/ 16 w 32"/>
                  <a:gd name="T1" fmla="*/ 32 h 32"/>
                  <a:gd name="T2" fmla="*/ 0 w 32"/>
                  <a:gd name="T3" fmla="*/ 16 h 32"/>
                  <a:gd name="T4" fmla="*/ 16 w 32"/>
                  <a:gd name="T5" fmla="*/ 0 h 32"/>
                  <a:gd name="T6" fmla="*/ 32 w 32"/>
                  <a:gd name="T7" fmla="*/ 16 h 32"/>
                  <a:gd name="T8" fmla="*/ 16 w 32"/>
                  <a:gd name="T9" fmla="*/ 32 h 32"/>
                  <a:gd name="T10" fmla="*/ 16 w 32"/>
                  <a:gd name="T11" fmla="*/ 8 h 32"/>
                  <a:gd name="T12" fmla="*/ 8 w 32"/>
                  <a:gd name="T13" fmla="*/ 16 h 32"/>
                  <a:gd name="T14" fmla="*/ 16 w 32"/>
                  <a:gd name="T15" fmla="*/ 24 h 32"/>
                  <a:gd name="T16" fmla="*/ 24 w 32"/>
                  <a:gd name="T17" fmla="*/ 16 h 32"/>
                  <a:gd name="T18" fmla="*/ 16 w 32"/>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32"/>
                    </a:moveTo>
                    <a:cubicBezTo>
                      <a:pt x="7" y="32"/>
                      <a:pt x="0" y="25"/>
                      <a:pt x="0" y="16"/>
                    </a:cubicBezTo>
                    <a:cubicBezTo>
                      <a:pt x="0" y="7"/>
                      <a:pt x="7" y="0"/>
                      <a:pt x="16" y="0"/>
                    </a:cubicBezTo>
                    <a:cubicBezTo>
                      <a:pt x="25" y="0"/>
                      <a:pt x="32" y="7"/>
                      <a:pt x="32" y="16"/>
                    </a:cubicBezTo>
                    <a:cubicBezTo>
                      <a:pt x="32" y="25"/>
                      <a:pt x="25" y="32"/>
                      <a:pt x="16" y="32"/>
                    </a:cubicBezTo>
                    <a:moveTo>
                      <a:pt x="16" y="8"/>
                    </a:moveTo>
                    <a:cubicBezTo>
                      <a:pt x="12" y="8"/>
                      <a:pt x="8" y="12"/>
                      <a:pt x="8" y="16"/>
                    </a:cubicBezTo>
                    <a:cubicBezTo>
                      <a:pt x="8" y="20"/>
                      <a:pt x="12" y="24"/>
                      <a:pt x="16" y="24"/>
                    </a:cubicBezTo>
                    <a:cubicBezTo>
                      <a:pt x="20" y="24"/>
                      <a:pt x="24" y="20"/>
                      <a:pt x="24" y="16"/>
                    </a:cubicBezTo>
                    <a:cubicBezTo>
                      <a:pt x="24" y="12"/>
                      <a:pt x="20" y="8"/>
                      <a:pt x="16"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sp>
          <p:nvSpPr>
            <p:cNvPr id="75" name="矩形 74"/>
            <p:cNvSpPr/>
            <p:nvPr/>
          </p:nvSpPr>
          <p:spPr>
            <a:xfrm>
              <a:off x="6355861" y="1046019"/>
              <a:ext cx="2783031" cy="364427"/>
            </a:xfrm>
            <a:prstGeom prst="rect">
              <a:avLst/>
            </a:prstGeom>
          </p:spPr>
          <p:txBody>
            <a:bodyPr wrap="square">
              <a:spAutoFit/>
            </a:bodyPr>
            <a:lstStyle/>
            <a:p>
              <a:pPr>
                <a:lnSpc>
                  <a:spcPct val="114000"/>
                </a:lnSpc>
              </a:pPr>
              <a:r>
                <a:rPr lang="zh-CN" altLang="en-US" sz="2400" dirty="0">
                  <a:solidFill>
                    <a:schemeClr val="bg1"/>
                  </a:solidFill>
                  <a:latin typeface="方正兰亭超细黑简体" panose="02000000000000000000" pitchFamily="2" charset="-122"/>
                  <a:ea typeface="方正兰亭超细黑简体" panose="02000000000000000000" pitchFamily="2" charset="-122"/>
                  <a:cs typeface="Arial" panose="020B0604020202020204" pitchFamily="34" charset="0"/>
                </a:rPr>
                <a:t>拓扑与布线设计</a:t>
              </a:r>
              <a:endParaRPr lang="en-US" altLang="zh-CN" sz="2400" dirty="0">
                <a:solidFill>
                  <a:schemeClr val="bg1"/>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grpSp>
        <p:nvGrpSpPr>
          <p:cNvPr id="81" name="组合 80"/>
          <p:cNvGrpSpPr/>
          <p:nvPr/>
        </p:nvGrpSpPr>
        <p:grpSpPr>
          <a:xfrm>
            <a:off x="1379847" y="3371499"/>
            <a:ext cx="4028417" cy="9524"/>
            <a:chOff x="5934316" y="1592499"/>
            <a:chExt cx="2714384" cy="7143"/>
          </a:xfrm>
        </p:grpSpPr>
        <p:cxnSp>
          <p:nvCxnSpPr>
            <p:cNvPr id="91" name="直接连接符 90"/>
            <p:cNvCxnSpPr/>
            <p:nvPr/>
          </p:nvCxnSpPr>
          <p:spPr>
            <a:xfrm>
              <a:off x="5934316" y="1599642"/>
              <a:ext cx="2714384" cy="0"/>
            </a:xfrm>
            <a:prstGeom prst="line">
              <a:avLst/>
            </a:prstGeom>
            <a:ln w="6350">
              <a:solidFill>
                <a:schemeClr val="bg1">
                  <a:alpha val="43000"/>
                </a:schemeClr>
              </a:solidFill>
            </a:ln>
          </p:spPr>
          <p:style>
            <a:lnRef idx="1">
              <a:schemeClr val="accent1"/>
            </a:lnRef>
            <a:fillRef idx="0">
              <a:schemeClr val="accent1"/>
            </a:fillRef>
            <a:effectRef idx="0">
              <a:schemeClr val="accent1"/>
            </a:effectRef>
            <a:fontRef idx="minor">
              <a:schemeClr val="tx1"/>
            </a:fontRef>
          </p:style>
        </p:cxnSp>
        <p:cxnSp>
          <p:nvCxnSpPr>
            <p:cNvPr id="92" name="直接连接符 91"/>
            <p:cNvCxnSpPr/>
            <p:nvPr/>
          </p:nvCxnSpPr>
          <p:spPr>
            <a:xfrm>
              <a:off x="5934316" y="1592499"/>
              <a:ext cx="2714384" cy="0"/>
            </a:xfrm>
            <a:prstGeom prst="line">
              <a:avLst/>
            </a:prstGeom>
            <a:ln w="6350">
              <a:solidFill>
                <a:srgbClr val="C00000"/>
              </a:solidFill>
            </a:ln>
          </p:spPr>
          <p:style>
            <a:lnRef idx="1">
              <a:schemeClr val="accent1"/>
            </a:lnRef>
            <a:fillRef idx="0">
              <a:schemeClr val="accent1"/>
            </a:fillRef>
            <a:effectRef idx="0">
              <a:schemeClr val="accent1"/>
            </a:effectRef>
            <a:fontRef idx="minor">
              <a:schemeClr val="tx1"/>
            </a:fontRef>
          </p:style>
        </p:cxnSp>
      </p:grpSp>
      <p:grpSp>
        <p:nvGrpSpPr>
          <p:cNvPr id="82" name="组合 81"/>
          <p:cNvGrpSpPr/>
          <p:nvPr/>
        </p:nvGrpSpPr>
        <p:grpSpPr>
          <a:xfrm>
            <a:off x="1379847" y="4472807"/>
            <a:ext cx="4028417" cy="9524"/>
            <a:chOff x="5934316" y="1592499"/>
            <a:chExt cx="2714384" cy="7143"/>
          </a:xfrm>
        </p:grpSpPr>
        <p:cxnSp>
          <p:nvCxnSpPr>
            <p:cNvPr id="89" name="直接连接符 88"/>
            <p:cNvCxnSpPr/>
            <p:nvPr/>
          </p:nvCxnSpPr>
          <p:spPr>
            <a:xfrm>
              <a:off x="5934316" y="1599642"/>
              <a:ext cx="2714384" cy="0"/>
            </a:xfrm>
            <a:prstGeom prst="line">
              <a:avLst/>
            </a:prstGeom>
            <a:ln w="6350">
              <a:solidFill>
                <a:schemeClr val="bg1">
                  <a:alpha val="43000"/>
                </a:schemeClr>
              </a:solidFill>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a:off x="5934316" y="1592499"/>
              <a:ext cx="2714384" cy="0"/>
            </a:xfrm>
            <a:prstGeom prst="line">
              <a:avLst/>
            </a:prstGeom>
            <a:ln w="6350">
              <a:solidFill>
                <a:srgbClr val="C000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40258691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par>
                                <p:cTn id="8" presetID="42" presetClass="entr" presetSubtype="0" fill="hold" nodeType="withEffect">
                                  <p:stCondLst>
                                    <p:cond delay="500"/>
                                  </p:stCondLst>
                                  <p:childTnLst>
                                    <p:set>
                                      <p:cBhvr>
                                        <p:cTn id="9" dur="1" fill="hold">
                                          <p:stCondLst>
                                            <p:cond delay="0"/>
                                          </p:stCondLst>
                                        </p:cTn>
                                        <p:tgtEl>
                                          <p:spTgt spid="3074"/>
                                        </p:tgtEl>
                                        <p:attrNameLst>
                                          <p:attrName>style.visibility</p:attrName>
                                        </p:attrNameLst>
                                      </p:cBhvr>
                                      <p:to>
                                        <p:strVal val="visible"/>
                                      </p:to>
                                    </p:set>
                                    <p:animEffect transition="in" filter="fade">
                                      <p:cBhvr>
                                        <p:cTn id="10" dur="1000"/>
                                        <p:tgtEl>
                                          <p:spTgt spid="3074"/>
                                        </p:tgtEl>
                                      </p:cBhvr>
                                    </p:animEffect>
                                    <p:anim calcmode="lin" valueType="num">
                                      <p:cBhvr>
                                        <p:cTn id="11" dur="1000" fill="hold"/>
                                        <p:tgtEl>
                                          <p:spTgt spid="3074"/>
                                        </p:tgtEl>
                                        <p:attrNameLst>
                                          <p:attrName>ppt_x</p:attrName>
                                        </p:attrNameLst>
                                      </p:cBhvr>
                                      <p:tavLst>
                                        <p:tav tm="0">
                                          <p:val>
                                            <p:strVal val="#ppt_x"/>
                                          </p:val>
                                        </p:tav>
                                        <p:tav tm="100000">
                                          <p:val>
                                            <p:strVal val="#ppt_x"/>
                                          </p:val>
                                        </p:tav>
                                      </p:tavLst>
                                    </p:anim>
                                    <p:anim calcmode="lin" valueType="num">
                                      <p:cBhvr>
                                        <p:cTn id="12" dur="1000" fill="hold"/>
                                        <p:tgtEl>
                                          <p:spTgt spid="3074"/>
                                        </p:tgtEl>
                                        <p:attrNameLst>
                                          <p:attrName>ppt_y</p:attrName>
                                        </p:attrNameLst>
                                      </p:cBhvr>
                                      <p:tavLst>
                                        <p:tav tm="0">
                                          <p:val>
                                            <p:strVal val="#ppt_y+.1"/>
                                          </p:val>
                                        </p:tav>
                                        <p:tav tm="100000">
                                          <p:val>
                                            <p:strVal val="#ppt_y"/>
                                          </p:val>
                                        </p:tav>
                                      </p:tavLst>
                                    </p:anim>
                                  </p:childTnLst>
                                </p:cTn>
                              </p:par>
                              <p:par>
                                <p:cTn id="13" presetID="22" presetClass="entr" presetSubtype="2" fill="hold" grpId="0" nodeType="withEffect">
                                  <p:stCondLst>
                                    <p:cond delay="1500"/>
                                  </p:stCondLst>
                                  <p:childTnLst>
                                    <p:set>
                                      <p:cBhvr>
                                        <p:cTn id="14" dur="1" fill="hold">
                                          <p:stCondLst>
                                            <p:cond delay="0"/>
                                          </p:stCondLst>
                                        </p:cTn>
                                        <p:tgtEl>
                                          <p:spTgt spid="10"/>
                                        </p:tgtEl>
                                        <p:attrNameLst>
                                          <p:attrName>style.visibility</p:attrName>
                                        </p:attrNameLst>
                                      </p:cBhvr>
                                      <p:to>
                                        <p:strVal val="visible"/>
                                      </p:to>
                                    </p:set>
                                    <p:animEffect transition="in" filter="wipe(right)">
                                      <p:cBhvr>
                                        <p:cTn id="15" dur="500"/>
                                        <p:tgtEl>
                                          <p:spTgt spid="10"/>
                                        </p:tgtEl>
                                      </p:cBhvr>
                                    </p:animEffect>
                                  </p:childTnLst>
                                </p:cTn>
                              </p:par>
                              <p:par>
                                <p:cTn id="16" presetID="2" presetClass="entr" presetSubtype="8" decel="100000" fill="hold" nodeType="withEffect">
                                  <p:stCondLst>
                                    <p:cond delay="2000"/>
                                  </p:stCondLst>
                                  <p:childTnLst>
                                    <p:set>
                                      <p:cBhvr>
                                        <p:cTn id="17" dur="1" fill="hold">
                                          <p:stCondLst>
                                            <p:cond delay="0"/>
                                          </p:stCondLst>
                                        </p:cTn>
                                        <p:tgtEl>
                                          <p:spTgt spid="73"/>
                                        </p:tgtEl>
                                        <p:attrNameLst>
                                          <p:attrName>style.visibility</p:attrName>
                                        </p:attrNameLst>
                                      </p:cBhvr>
                                      <p:to>
                                        <p:strVal val="visible"/>
                                      </p:to>
                                    </p:set>
                                    <p:anim calcmode="lin" valueType="num">
                                      <p:cBhvr additive="base">
                                        <p:cTn id="18" dur="500" fill="hold"/>
                                        <p:tgtEl>
                                          <p:spTgt spid="73"/>
                                        </p:tgtEl>
                                        <p:attrNameLst>
                                          <p:attrName>ppt_x</p:attrName>
                                        </p:attrNameLst>
                                      </p:cBhvr>
                                      <p:tavLst>
                                        <p:tav tm="0">
                                          <p:val>
                                            <p:strVal val="0-#ppt_w/2"/>
                                          </p:val>
                                        </p:tav>
                                        <p:tav tm="100000">
                                          <p:val>
                                            <p:strVal val="#ppt_x"/>
                                          </p:val>
                                        </p:tav>
                                      </p:tavLst>
                                    </p:anim>
                                    <p:anim calcmode="lin" valueType="num">
                                      <p:cBhvr additive="base">
                                        <p:cTn id="19" dur="500" fill="hold"/>
                                        <p:tgtEl>
                                          <p:spTgt spid="73"/>
                                        </p:tgtEl>
                                        <p:attrNameLst>
                                          <p:attrName>ppt_y</p:attrName>
                                        </p:attrNameLst>
                                      </p:cBhvr>
                                      <p:tavLst>
                                        <p:tav tm="0">
                                          <p:val>
                                            <p:strVal val="#ppt_y"/>
                                          </p:val>
                                        </p:tav>
                                        <p:tav tm="100000">
                                          <p:val>
                                            <p:strVal val="#ppt_y"/>
                                          </p:val>
                                        </p:tav>
                                      </p:tavLst>
                                    </p:anim>
                                  </p:childTnLst>
                                </p:cTn>
                              </p:par>
                              <p:par>
                                <p:cTn id="20" presetID="2" presetClass="entr" presetSubtype="8" decel="100000" fill="hold" nodeType="withEffect">
                                  <p:stCondLst>
                                    <p:cond delay="2250"/>
                                  </p:stCondLst>
                                  <p:childTnLst>
                                    <p:set>
                                      <p:cBhvr>
                                        <p:cTn id="21" dur="1" fill="hold">
                                          <p:stCondLst>
                                            <p:cond delay="0"/>
                                          </p:stCondLst>
                                        </p:cTn>
                                        <p:tgtEl>
                                          <p:spTgt spid="65"/>
                                        </p:tgtEl>
                                        <p:attrNameLst>
                                          <p:attrName>style.visibility</p:attrName>
                                        </p:attrNameLst>
                                      </p:cBhvr>
                                      <p:to>
                                        <p:strVal val="visible"/>
                                      </p:to>
                                    </p:set>
                                    <p:anim calcmode="lin" valueType="num">
                                      <p:cBhvr additive="base">
                                        <p:cTn id="22" dur="500" fill="hold"/>
                                        <p:tgtEl>
                                          <p:spTgt spid="65"/>
                                        </p:tgtEl>
                                        <p:attrNameLst>
                                          <p:attrName>ppt_x</p:attrName>
                                        </p:attrNameLst>
                                      </p:cBhvr>
                                      <p:tavLst>
                                        <p:tav tm="0">
                                          <p:val>
                                            <p:strVal val="0-#ppt_w/2"/>
                                          </p:val>
                                        </p:tav>
                                        <p:tav tm="100000">
                                          <p:val>
                                            <p:strVal val="#ppt_x"/>
                                          </p:val>
                                        </p:tav>
                                      </p:tavLst>
                                    </p:anim>
                                    <p:anim calcmode="lin" valueType="num">
                                      <p:cBhvr additive="base">
                                        <p:cTn id="23" dur="500" fill="hold"/>
                                        <p:tgtEl>
                                          <p:spTgt spid="65"/>
                                        </p:tgtEl>
                                        <p:attrNameLst>
                                          <p:attrName>ppt_y</p:attrName>
                                        </p:attrNameLst>
                                      </p:cBhvr>
                                      <p:tavLst>
                                        <p:tav tm="0">
                                          <p:val>
                                            <p:strVal val="#ppt_y"/>
                                          </p:val>
                                        </p:tav>
                                        <p:tav tm="100000">
                                          <p:val>
                                            <p:strVal val="#ppt_y"/>
                                          </p:val>
                                        </p:tav>
                                      </p:tavLst>
                                    </p:anim>
                                  </p:childTnLst>
                                </p:cTn>
                              </p:par>
                              <p:par>
                                <p:cTn id="24" presetID="2" presetClass="entr" presetSubtype="8" decel="100000" fill="hold" nodeType="withEffect">
                                  <p:stCondLst>
                                    <p:cond delay="2500"/>
                                  </p:stCondLst>
                                  <p:childTnLst>
                                    <p:set>
                                      <p:cBhvr>
                                        <p:cTn id="25" dur="1" fill="hold">
                                          <p:stCondLst>
                                            <p:cond delay="0"/>
                                          </p:stCondLst>
                                        </p:cTn>
                                        <p:tgtEl>
                                          <p:spTgt spid="57"/>
                                        </p:tgtEl>
                                        <p:attrNameLst>
                                          <p:attrName>style.visibility</p:attrName>
                                        </p:attrNameLst>
                                      </p:cBhvr>
                                      <p:to>
                                        <p:strVal val="visible"/>
                                      </p:to>
                                    </p:set>
                                    <p:anim calcmode="lin" valueType="num">
                                      <p:cBhvr additive="base">
                                        <p:cTn id="26" dur="500" fill="hold"/>
                                        <p:tgtEl>
                                          <p:spTgt spid="57"/>
                                        </p:tgtEl>
                                        <p:attrNameLst>
                                          <p:attrName>ppt_x</p:attrName>
                                        </p:attrNameLst>
                                      </p:cBhvr>
                                      <p:tavLst>
                                        <p:tav tm="0">
                                          <p:val>
                                            <p:strVal val="0-#ppt_w/2"/>
                                          </p:val>
                                        </p:tav>
                                        <p:tav tm="100000">
                                          <p:val>
                                            <p:strVal val="#ppt_x"/>
                                          </p:val>
                                        </p:tav>
                                      </p:tavLst>
                                    </p:anim>
                                    <p:anim calcmode="lin" valueType="num">
                                      <p:cBhvr additive="base">
                                        <p:cTn id="27" dur="500" fill="hold"/>
                                        <p:tgtEl>
                                          <p:spTgt spid="57"/>
                                        </p:tgtEl>
                                        <p:attrNameLst>
                                          <p:attrName>ppt_y</p:attrName>
                                        </p:attrNameLst>
                                      </p:cBhvr>
                                      <p:tavLst>
                                        <p:tav tm="0">
                                          <p:val>
                                            <p:strVal val="#ppt_y"/>
                                          </p:val>
                                        </p:tav>
                                        <p:tav tm="100000">
                                          <p:val>
                                            <p:strVal val="#ppt_y"/>
                                          </p:val>
                                        </p:tav>
                                      </p:tavLst>
                                    </p:anim>
                                  </p:childTnLst>
                                </p:cTn>
                              </p:par>
                              <p:par>
                                <p:cTn id="28" presetID="10" presetClass="entr" presetSubtype="0" fill="hold" nodeType="withEffect">
                                  <p:stCondLst>
                                    <p:cond delay="3000"/>
                                  </p:stCondLst>
                                  <p:childTnLst>
                                    <p:set>
                                      <p:cBhvr>
                                        <p:cTn id="29" dur="1" fill="hold">
                                          <p:stCondLst>
                                            <p:cond delay="0"/>
                                          </p:stCondLst>
                                        </p:cTn>
                                        <p:tgtEl>
                                          <p:spTgt spid="81"/>
                                        </p:tgtEl>
                                        <p:attrNameLst>
                                          <p:attrName>style.visibility</p:attrName>
                                        </p:attrNameLst>
                                      </p:cBhvr>
                                      <p:to>
                                        <p:strVal val="visible"/>
                                      </p:to>
                                    </p:set>
                                    <p:animEffect transition="in" filter="fade">
                                      <p:cBhvr>
                                        <p:cTn id="30" dur="500"/>
                                        <p:tgtEl>
                                          <p:spTgt spid="81"/>
                                        </p:tgtEl>
                                      </p:cBhvr>
                                    </p:animEffect>
                                  </p:childTnLst>
                                </p:cTn>
                              </p:par>
                              <p:par>
                                <p:cTn id="31" presetID="10" presetClass="entr" presetSubtype="0" fill="hold" nodeType="withEffect">
                                  <p:stCondLst>
                                    <p:cond delay="3000"/>
                                  </p:stCondLst>
                                  <p:childTnLst>
                                    <p:set>
                                      <p:cBhvr>
                                        <p:cTn id="32" dur="1" fill="hold">
                                          <p:stCondLst>
                                            <p:cond delay="0"/>
                                          </p:stCondLst>
                                        </p:cTn>
                                        <p:tgtEl>
                                          <p:spTgt spid="82"/>
                                        </p:tgtEl>
                                        <p:attrNameLst>
                                          <p:attrName>style.visibility</p:attrName>
                                        </p:attrNameLst>
                                      </p:cBhvr>
                                      <p:to>
                                        <p:strVal val="visible"/>
                                      </p:to>
                                    </p:set>
                                    <p:animEffect transition="in" filter="fade">
                                      <p:cBhvr>
                                        <p:cTn id="33"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矩形 36"/>
          <p:cNvSpPr/>
          <p:nvPr/>
        </p:nvSpPr>
        <p:spPr>
          <a:xfrm>
            <a:off x="0" y="0"/>
            <a:ext cx="12192000" cy="6858000"/>
          </a:xfrm>
          <a:prstGeom prst="rect">
            <a:avLst/>
          </a:prstGeom>
          <a:solidFill>
            <a:srgbClr val="F44F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 name="矩形 1"/>
          <p:cNvSpPr/>
          <p:nvPr/>
        </p:nvSpPr>
        <p:spPr>
          <a:xfrm>
            <a:off x="0" y="3428813"/>
            <a:ext cx="12192000" cy="139215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2" name="矩形 31"/>
          <p:cNvSpPr/>
          <p:nvPr/>
        </p:nvSpPr>
        <p:spPr>
          <a:xfrm>
            <a:off x="465321" y="2210493"/>
            <a:ext cx="4171335" cy="1200329"/>
          </a:xfrm>
          <a:prstGeom prst="rect">
            <a:avLst/>
          </a:prstGeom>
        </p:spPr>
        <p:txBody>
          <a:bodyPr wrap="none">
            <a:spAutoFit/>
          </a:bodyPr>
          <a:lstStyle/>
          <a:p>
            <a:r>
              <a:rPr lang="en-US" altLang="zh-CN" sz="7200" dirty="0">
                <a:solidFill>
                  <a:schemeClr val="bg1"/>
                </a:solidFill>
                <a:latin typeface="Century Gothic" panose="020B0502020202020204" pitchFamily="34" charset="0"/>
                <a:cs typeface="Arial" panose="020B0604020202020204" pitchFamily="34" charset="0"/>
              </a:rPr>
              <a:t>Part One</a:t>
            </a:r>
          </a:p>
        </p:txBody>
      </p:sp>
      <p:grpSp>
        <p:nvGrpSpPr>
          <p:cNvPr id="41" name="组合 40"/>
          <p:cNvGrpSpPr/>
          <p:nvPr/>
        </p:nvGrpSpPr>
        <p:grpSpPr>
          <a:xfrm>
            <a:off x="509347" y="3565491"/>
            <a:ext cx="4801314" cy="1130700"/>
            <a:chOff x="382010" y="2731268"/>
            <a:chExt cx="3600986" cy="848025"/>
          </a:xfrm>
        </p:grpSpPr>
        <p:sp>
          <p:nvSpPr>
            <p:cNvPr id="34" name="矩形 33"/>
            <p:cNvSpPr/>
            <p:nvPr/>
          </p:nvSpPr>
          <p:spPr>
            <a:xfrm>
              <a:off x="382010" y="2731268"/>
              <a:ext cx="3600986" cy="530915"/>
            </a:xfrm>
            <a:prstGeom prst="rect">
              <a:avLst/>
            </a:prstGeom>
          </p:spPr>
          <p:txBody>
            <a:bodyPr wrap="none">
              <a:spAutoFit/>
            </a:bodyPr>
            <a:lstStyle/>
            <a:p>
              <a:r>
                <a:rPr lang="zh-CN" altLang="en-US" sz="4000" dirty="0" smtClean="0">
                  <a:solidFill>
                    <a:srgbClr val="F44F56"/>
                  </a:solidFill>
                  <a:latin typeface="方正兰亭超细黑简体" panose="02000000000000000000" pitchFamily="2" charset="-122"/>
                  <a:ea typeface="方正兰亭超细黑简体" panose="02000000000000000000" pitchFamily="2" charset="-122"/>
                  <a:cs typeface="Arial" panose="020B0604020202020204" pitchFamily="34" charset="0"/>
                </a:rPr>
                <a:t>组建对等式共享网络</a:t>
              </a:r>
              <a:endParaRPr lang="en-US" altLang="zh-CN" sz="4000" dirty="0">
                <a:solidFill>
                  <a:srgbClr val="F44F56"/>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36" name="矩形 35"/>
            <p:cNvSpPr/>
            <p:nvPr/>
          </p:nvSpPr>
          <p:spPr>
            <a:xfrm>
              <a:off x="412490" y="3233044"/>
              <a:ext cx="1061829" cy="346249"/>
            </a:xfrm>
            <a:prstGeom prst="rect">
              <a:avLst/>
            </a:prstGeom>
          </p:spPr>
          <p:txBody>
            <a:bodyPr wrap="none">
              <a:spAutoFit/>
            </a:bodyPr>
            <a:lstStyle/>
            <a:p>
              <a:r>
                <a:rPr lang="zh-CN" altLang="en-US" sz="2400" dirty="0" smtClean="0">
                  <a:solidFill>
                    <a:schemeClr val="tx1">
                      <a:lumMod val="65000"/>
                      <a:lumOff val="35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知识准备</a:t>
              </a:r>
              <a:endParaRPr lang="en-US" altLang="zh-CN" sz="2400" dirty="0">
                <a:solidFill>
                  <a:schemeClr val="tx1">
                    <a:lumMod val="65000"/>
                    <a:lumOff val="35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grpSp>
        <p:nvGrpSpPr>
          <p:cNvPr id="38" name="组合 37"/>
          <p:cNvGrpSpPr/>
          <p:nvPr/>
        </p:nvGrpSpPr>
        <p:grpSpPr>
          <a:xfrm>
            <a:off x="11231014" y="3156613"/>
            <a:ext cx="283652" cy="60959"/>
            <a:chOff x="8136396" y="1704236"/>
            <a:chExt cx="366876" cy="78844"/>
          </a:xfrm>
          <a:solidFill>
            <a:schemeClr val="bg1">
              <a:alpha val="36000"/>
            </a:schemeClr>
          </a:solidFill>
        </p:grpSpPr>
        <p:sp>
          <p:nvSpPr>
            <p:cNvPr id="30" name="矩形 29"/>
            <p:cNvSpPr/>
            <p:nvPr/>
          </p:nvSpPr>
          <p:spPr>
            <a:xfrm>
              <a:off x="8136396" y="1704236"/>
              <a:ext cx="78844" cy="7884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9" name="矩形 38"/>
            <p:cNvSpPr/>
            <p:nvPr/>
          </p:nvSpPr>
          <p:spPr>
            <a:xfrm>
              <a:off x="8280412" y="1704236"/>
              <a:ext cx="78844" cy="7884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0" name="矩形 39"/>
            <p:cNvSpPr/>
            <p:nvPr/>
          </p:nvSpPr>
          <p:spPr>
            <a:xfrm>
              <a:off x="8424428" y="1704236"/>
              <a:ext cx="78844" cy="7884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
        <p:nvSpPr>
          <p:cNvPr id="42" name="矩形 41"/>
          <p:cNvSpPr/>
          <p:nvPr/>
        </p:nvSpPr>
        <p:spPr>
          <a:xfrm>
            <a:off x="0" y="4811422"/>
            <a:ext cx="12192000" cy="718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3" name="矩形 42"/>
          <p:cNvSpPr/>
          <p:nvPr/>
        </p:nvSpPr>
        <p:spPr>
          <a:xfrm>
            <a:off x="465321" y="6261315"/>
            <a:ext cx="1404552" cy="318100"/>
          </a:xfrm>
          <a:prstGeom prst="rect">
            <a:avLst/>
          </a:prstGeom>
        </p:spPr>
        <p:txBody>
          <a:bodyPr wrap="none">
            <a:spAutoFit/>
          </a:bodyPr>
          <a:lstStyle/>
          <a:p>
            <a:r>
              <a:rPr lang="en-US" altLang="zh-CN" sz="1467" i="1" dirty="0" err="1" smtClean="0">
                <a:solidFill>
                  <a:schemeClr val="bg1">
                    <a:alpha val="49000"/>
                  </a:schemeClr>
                </a:solidFill>
                <a:latin typeface="Century Gothic" panose="020B0502020202020204" pitchFamily="34" charset="0"/>
                <a:cs typeface="Arial" panose="020B0604020202020204" pitchFamily="34" charset="0"/>
              </a:rPr>
              <a:t>RohanKishibe</a:t>
            </a:r>
            <a:endParaRPr lang="en-US" altLang="zh-CN" sz="1467" i="1" dirty="0">
              <a:solidFill>
                <a:schemeClr val="bg1">
                  <a:alpha val="49000"/>
                </a:schemeClr>
              </a:solidFill>
              <a:latin typeface="Century Gothic" panose="020B0502020202020204" pitchFamily="34" charset="0"/>
              <a:cs typeface="Arial" panose="020B0604020202020204" pitchFamily="34" charset="0"/>
            </a:endParaRPr>
          </a:p>
        </p:txBody>
      </p:sp>
    </p:spTree>
    <p:extLst>
      <p:ext uri="{BB962C8B-B14F-4D97-AF65-F5344CB8AC3E}">
        <p14:creationId xmlns:p14="http://schemas.microsoft.com/office/powerpoint/2010/main" val="340923033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par>
                                <p:cTn id="8" presetID="2" presetClass="entr" presetSubtype="2" decel="100000" fill="hold" grpId="0" nodeType="withEffect">
                                  <p:stCondLst>
                                    <p:cond delay="500"/>
                                  </p:stCondLst>
                                  <p:childTnLst>
                                    <p:set>
                                      <p:cBhvr>
                                        <p:cTn id="9" dur="1" fill="hold">
                                          <p:stCondLst>
                                            <p:cond delay="0"/>
                                          </p:stCondLst>
                                        </p:cTn>
                                        <p:tgtEl>
                                          <p:spTgt spid="42"/>
                                        </p:tgtEl>
                                        <p:attrNameLst>
                                          <p:attrName>style.visibility</p:attrName>
                                        </p:attrNameLst>
                                      </p:cBhvr>
                                      <p:to>
                                        <p:strVal val="visible"/>
                                      </p:to>
                                    </p:set>
                                    <p:anim calcmode="lin" valueType="num">
                                      <p:cBhvr additive="base">
                                        <p:cTn id="10" dur="500" fill="hold"/>
                                        <p:tgtEl>
                                          <p:spTgt spid="42"/>
                                        </p:tgtEl>
                                        <p:attrNameLst>
                                          <p:attrName>ppt_x</p:attrName>
                                        </p:attrNameLst>
                                      </p:cBhvr>
                                      <p:tavLst>
                                        <p:tav tm="0">
                                          <p:val>
                                            <p:strVal val="1+#ppt_w/2"/>
                                          </p:val>
                                        </p:tav>
                                        <p:tav tm="100000">
                                          <p:val>
                                            <p:strVal val="#ppt_x"/>
                                          </p:val>
                                        </p:tav>
                                      </p:tavLst>
                                    </p:anim>
                                    <p:anim calcmode="lin" valueType="num">
                                      <p:cBhvr additive="base">
                                        <p:cTn id="11" dur="500" fill="hold"/>
                                        <p:tgtEl>
                                          <p:spTgt spid="42"/>
                                        </p:tgtEl>
                                        <p:attrNameLst>
                                          <p:attrName>ppt_y</p:attrName>
                                        </p:attrNameLst>
                                      </p:cBhvr>
                                      <p:tavLst>
                                        <p:tav tm="0">
                                          <p:val>
                                            <p:strVal val="#ppt_y"/>
                                          </p:val>
                                        </p:tav>
                                        <p:tav tm="100000">
                                          <p:val>
                                            <p:strVal val="#ppt_y"/>
                                          </p:val>
                                        </p:tav>
                                      </p:tavLst>
                                    </p:anim>
                                  </p:childTnLst>
                                </p:cTn>
                              </p:par>
                              <p:par>
                                <p:cTn id="12" presetID="2" presetClass="entr" presetSubtype="8" decel="100000" fill="hold" nodeType="withEffect">
                                  <p:stCondLst>
                                    <p:cond delay="500"/>
                                  </p:stCondLst>
                                  <p:childTnLst>
                                    <p:set>
                                      <p:cBhvr>
                                        <p:cTn id="13" dur="1" fill="hold">
                                          <p:stCondLst>
                                            <p:cond delay="0"/>
                                          </p:stCondLst>
                                        </p:cTn>
                                        <p:tgtEl>
                                          <p:spTgt spid="41"/>
                                        </p:tgtEl>
                                        <p:attrNameLst>
                                          <p:attrName>style.visibility</p:attrName>
                                        </p:attrNameLst>
                                      </p:cBhvr>
                                      <p:to>
                                        <p:strVal val="visible"/>
                                      </p:to>
                                    </p:set>
                                    <p:anim calcmode="lin" valueType="num">
                                      <p:cBhvr additive="base">
                                        <p:cTn id="14" dur="500" fill="hold"/>
                                        <p:tgtEl>
                                          <p:spTgt spid="41"/>
                                        </p:tgtEl>
                                        <p:attrNameLst>
                                          <p:attrName>ppt_x</p:attrName>
                                        </p:attrNameLst>
                                      </p:cBhvr>
                                      <p:tavLst>
                                        <p:tav tm="0">
                                          <p:val>
                                            <p:strVal val="0-#ppt_w/2"/>
                                          </p:val>
                                        </p:tav>
                                        <p:tav tm="100000">
                                          <p:val>
                                            <p:strVal val="#ppt_x"/>
                                          </p:val>
                                        </p:tav>
                                      </p:tavLst>
                                    </p:anim>
                                    <p:anim calcmode="lin" valueType="num">
                                      <p:cBhvr additive="base">
                                        <p:cTn id="15" dur="500" fill="hold"/>
                                        <p:tgtEl>
                                          <p:spTgt spid="41"/>
                                        </p:tgtEl>
                                        <p:attrNameLst>
                                          <p:attrName>ppt_y</p:attrName>
                                        </p:attrNameLst>
                                      </p:cBhvr>
                                      <p:tavLst>
                                        <p:tav tm="0">
                                          <p:val>
                                            <p:strVal val="#ppt_y"/>
                                          </p:val>
                                        </p:tav>
                                        <p:tav tm="100000">
                                          <p:val>
                                            <p:strVal val="#ppt_y"/>
                                          </p:val>
                                        </p:tav>
                                      </p:tavLst>
                                    </p:anim>
                                  </p:childTnLst>
                                </p:cTn>
                              </p:par>
                              <p:par>
                                <p:cTn id="16" presetID="10" presetClass="entr" presetSubtype="0" fill="hold" grpId="0" nodeType="withEffect">
                                  <p:stCondLst>
                                    <p:cond delay="1000"/>
                                  </p:stCondLst>
                                  <p:childTnLst>
                                    <p:set>
                                      <p:cBhvr>
                                        <p:cTn id="17" dur="1" fill="hold">
                                          <p:stCondLst>
                                            <p:cond delay="0"/>
                                          </p:stCondLst>
                                        </p:cTn>
                                        <p:tgtEl>
                                          <p:spTgt spid="43"/>
                                        </p:tgtEl>
                                        <p:attrNameLst>
                                          <p:attrName>style.visibility</p:attrName>
                                        </p:attrNameLst>
                                      </p:cBhvr>
                                      <p:to>
                                        <p:strVal val="visible"/>
                                      </p:to>
                                    </p:set>
                                    <p:animEffect transition="in" filter="fade">
                                      <p:cBhvr>
                                        <p:cTn id="18"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2" grpId="0" animBg="1"/>
      <p:bldP spid="43"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49987" y="698681"/>
            <a:ext cx="2236510" cy="707886"/>
          </a:xfrm>
          <a:prstGeom prst="rect">
            <a:avLst/>
          </a:prstGeom>
        </p:spPr>
        <p:txBody>
          <a:bodyPr wrap="none">
            <a:spAutoFit/>
          </a:bodyPr>
          <a:lstStyle/>
          <a:p>
            <a:r>
              <a:rPr lang="zh-CN" altLang="en-US" sz="4000" dirty="0" smtClean="0">
                <a:solidFill>
                  <a:srgbClr val="F44F56"/>
                </a:solidFill>
                <a:latin typeface="方正兰亭超细黑简体" panose="02000000000000000000" pitchFamily="2" charset="-122"/>
                <a:ea typeface="方正兰亭超细黑简体" panose="02000000000000000000" pitchFamily="2" charset="-122"/>
                <a:cs typeface="Arial" panose="020B0604020202020204" pitchFamily="34" charset="0"/>
              </a:rPr>
              <a:t>任务实施</a:t>
            </a:r>
            <a:endParaRPr lang="en-US" altLang="zh-CN" sz="4000" dirty="0">
              <a:solidFill>
                <a:srgbClr val="F44F56"/>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4" name="矩形 3"/>
          <p:cNvSpPr/>
          <p:nvPr/>
        </p:nvSpPr>
        <p:spPr>
          <a:xfrm>
            <a:off x="549987" y="1330375"/>
            <a:ext cx="1415772" cy="461665"/>
          </a:xfrm>
          <a:prstGeom prst="rect">
            <a:avLst/>
          </a:prstGeom>
        </p:spPr>
        <p:txBody>
          <a:bodyPr wrap="none">
            <a:spAutoFit/>
          </a:bodyPr>
          <a:lstStyle/>
          <a:p>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拓扑设计</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nvGrpSpPr>
          <p:cNvPr id="29" name="组合 28"/>
          <p:cNvGrpSpPr/>
          <p:nvPr/>
        </p:nvGrpSpPr>
        <p:grpSpPr>
          <a:xfrm>
            <a:off x="11856640" y="548680"/>
            <a:ext cx="335360" cy="882400"/>
            <a:chOff x="8892480" y="411510"/>
            <a:chExt cx="251520" cy="661800"/>
          </a:xfrm>
        </p:grpSpPr>
        <p:sp>
          <p:nvSpPr>
            <p:cNvPr id="16" name="矩形 15"/>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0"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30</a:t>
              </a:r>
              <a:endParaRPr lang="zh-CN" altLang="en-US" sz="1067" dirty="0">
                <a:solidFill>
                  <a:schemeClr val="bg1"/>
                </a:solidFill>
                <a:latin typeface="Century Gothic" panose="020B0502020202020204" pitchFamily="34" charset="0"/>
              </a:endParaRPr>
            </a:p>
          </p:txBody>
        </p:sp>
        <p:grpSp>
          <p:nvGrpSpPr>
            <p:cNvPr id="27" name="组合 26"/>
            <p:cNvGrpSpPr/>
            <p:nvPr/>
          </p:nvGrpSpPr>
          <p:grpSpPr>
            <a:xfrm>
              <a:off x="8964240" y="818664"/>
              <a:ext cx="108000" cy="8629"/>
              <a:chOff x="8953171" y="847239"/>
              <a:chExt cx="130138" cy="8629"/>
            </a:xfrm>
          </p:grpSpPr>
          <p:cxnSp>
            <p:nvCxnSpPr>
              <p:cNvPr id="22" name="直接连接符 21"/>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
        <p:nvSpPr>
          <p:cNvPr id="33" name="矩形 32"/>
          <p:cNvSpPr/>
          <p:nvPr/>
        </p:nvSpPr>
        <p:spPr>
          <a:xfrm>
            <a:off x="549988" y="1809351"/>
            <a:ext cx="10964680" cy="627223"/>
          </a:xfrm>
          <a:prstGeom prst="rect">
            <a:avLst/>
          </a:prstGeom>
        </p:spPr>
        <p:txBody>
          <a:bodyPr wrap="square">
            <a:spAutoFit/>
          </a:bodyPr>
          <a:lstStyle/>
          <a:p>
            <a:pPr algn="just">
              <a:lnSpc>
                <a:spcPct val="114000"/>
              </a:lnSpc>
            </a:pP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任务确定采用星型拓扑结构方案，采用</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Visio</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软件划出拓扑图，如</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图所</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示。考虑到交换机已淘汰，这里采用桌面交换机替代集线器，图中</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fa0/1-12</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为交换机的端口编号。</a:t>
            </a:r>
            <a:endParaRPr lang="en-US" altLang="zh-CN" sz="1600" b="1" dirty="0">
              <a:solidFill>
                <a:schemeClr val="tx1">
                  <a:lumMod val="65000"/>
                  <a:lumOff val="35000"/>
                </a:schemeClr>
              </a:solidFill>
              <a:latin typeface="Century Gothic" panose="020B0502020202020204" pitchFamily="34" charset="0"/>
              <a:cs typeface="Arial" panose="020B0604020202020204" pitchFamily="34" charset="0"/>
            </a:endParaRPr>
          </a:p>
        </p:txBody>
      </p:sp>
      <p:sp>
        <p:nvSpPr>
          <p:cNvPr id="2"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4098" name="Picture 2" descr="3-2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66258" y="2590034"/>
            <a:ext cx="4731599" cy="37052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798683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par>
                                <p:cTn id="10" presetID="12" presetClass="entr" presetSubtype="1"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down)">
                                      <p:cBhvr>
                                        <p:cTn id="13" dur="500"/>
                                        <p:tgtEl>
                                          <p:spTgt spid="4"/>
                                        </p:tgtEl>
                                      </p:cBhvr>
                                    </p:animEffect>
                                  </p:childTnLst>
                                </p:cTn>
                              </p:par>
                              <p:par>
                                <p:cTn id="14" presetID="2" presetClass="entr" presetSubtype="8" fill="hold" grpId="0" nodeType="withEffect">
                                  <p:stCondLst>
                                    <p:cond delay="500"/>
                                  </p:stCondLst>
                                  <p:childTnLst>
                                    <p:set>
                                      <p:cBhvr>
                                        <p:cTn id="15" dur="1" fill="hold">
                                          <p:stCondLst>
                                            <p:cond delay="0"/>
                                          </p:stCondLst>
                                        </p:cTn>
                                        <p:tgtEl>
                                          <p:spTgt spid="33"/>
                                        </p:tgtEl>
                                        <p:attrNameLst>
                                          <p:attrName>style.visibility</p:attrName>
                                        </p:attrNameLst>
                                      </p:cBhvr>
                                      <p:to>
                                        <p:strVal val="visible"/>
                                      </p:to>
                                    </p:set>
                                    <p:anim calcmode="lin" valueType="num">
                                      <p:cBhvr additive="base">
                                        <p:cTn id="16" dur="500" fill="hold"/>
                                        <p:tgtEl>
                                          <p:spTgt spid="33"/>
                                        </p:tgtEl>
                                        <p:attrNameLst>
                                          <p:attrName>ppt_x</p:attrName>
                                        </p:attrNameLst>
                                      </p:cBhvr>
                                      <p:tavLst>
                                        <p:tav tm="0">
                                          <p:val>
                                            <p:strVal val="0-#ppt_w/2"/>
                                          </p:val>
                                        </p:tav>
                                        <p:tav tm="100000">
                                          <p:val>
                                            <p:strVal val="#ppt_x"/>
                                          </p:val>
                                        </p:tav>
                                      </p:tavLst>
                                    </p:anim>
                                    <p:anim calcmode="lin" valueType="num">
                                      <p:cBhvr additive="base">
                                        <p:cTn id="17" dur="500" fill="hold"/>
                                        <p:tgtEl>
                                          <p:spTgt spid="33"/>
                                        </p:tgtEl>
                                        <p:attrNameLst>
                                          <p:attrName>ppt_y</p:attrName>
                                        </p:attrNameLst>
                                      </p:cBhvr>
                                      <p:tavLst>
                                        <p:tav tm="0">
                                          <p:val>
                                            <p:strVal val="#ppt_y"/>
                                          </p:val>
                                        </p:tav>
                                        <p:tav tm="100000">
                                          <p:val>
                                            <p:strVal val="#ppt_y"/>
                                          </p:val>
                                        </p:tav>
                                      </p:tavLst>
                                    </p:anim>
                                  </p:childTnLst>
                                </p:cTn>
                              </p:par>
                              <p:par>
                                <p:cTn id="18" presetID="42" presetClass="entr" presetSubtype="0" fill="hold" nodeType="withEffect">
                                  <p:stCondLst>
                                    <p:cond delay="1000"/>
                                  </p:stCondLst>
                                  <p:childTnLst>
                                    <p:set>
                                      <p:cBhvr>
                                        <p:cTn id="19" dur="1" fill="hold">
                                          <p:stCondLst>
                                            <p:cond delay="0"/>
                                          </p:stCondLst>
                                        </p:cTn>
                                        <p:tgtEl>
                                          <p:spTgt spid="4098"/>
                                        </p:tgtEl>
                                        <p:attrNameLst>
                                          <p:attrName>style.visibility</p:attrName>
                                        </p:attrNameLst>
                                      </p:cBhvr>
                                      <p:to>
                                        <p:strVal val="visible"/>
                                      </p:to>
                                    </p:set>
                                    <p:animEffect transition="in" filter="fade">
                                      <p:cBhvr>
                                        <p:cTn id="20" dur="500"/>
                                        <p:tgtEl>
                                          <p:spTgt spid="4098"/>
                                        </p:tgtEl>
                                      </p:cBhvr>
                                    </p:animEffect>
                                    <p:anim calcmode="lin" valueType="num">
                                      <p:cBhvr>
                                        <p:cTn id="21" dur="500" fill="hold"/>
                                        <p:tgtEl>
                                          <p:spTgt spid="4098"/>
                                        </p:tgtEl>
                                        <p:attrNameLst>
                                          <p:attrName>ppt_x</p:attrName>
                                        </p:attrNameLst>
                                      </p:cBhvr>
                                      <p:tavLst>
                                        <p:tav tm="0">
                                          <p:val>
                                            <p:strVal val="#ppt_x"/>
                                          </p:val>
                                        </p:tav>
                                        <p:tav tm="100000">
                                          <p:val>
                                            <p:strVal val="#ppt_x"/>
                                          </p:val>
                                        </p:tav>
                                      </p:tavLst>
                                    </p:anim>
                                    <p:anim calcmode="lin" valueType="num">
                                      <p:cBhvr>
                                        <p:cTn id="22" dur="500" fill="hold"/>
                                        <p:tgtEl>
                                          <p:spTgt spid="409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3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49987" y="698681"/>
            <a:ext cx="2236510" cy="707886"/>
          </a:xfrm>
          <a:prstGeom prst="rect">
            <a:avLst/>
          </a:prstGeom>
        </p:spPr>
        <p:txBody>
          <a:bodyPr wrap="none">
            <a:spAutoFit/>
          </a:bodyPr>
          <a:lstStyle/>
          <a:p>
            <a:r>
              <a:rPr lang="zh-CN" altLang="en-US" sz="4000" dirty="0" smtClean="0">
                <a:solidFill>
                  <a:srgbClr val="F44F56"/>
                </a:solidFill>
                <a:latin typeface="方正兰亭超细黑简体" panose="02000000000000000000" pitchFamily="2" charset="-122"/>
                <a:ea typeface="方正兰亭超细黑简体" panose="02000000000000000000" pitchFamily="2" charset="-122"/>
                <a:cs typeface="Arial" panose="020B0604020202020204" pitchFamily="34" charset="0"/>
              </a:rPr>
              <a:t>任务实施</a:t>
            </a:r>
            <a:endParaRPr lang="en-US" altLang="zh-CN" sz="4000" dirty="0">
              <a:solidFill>
                <a:srgbClr val="F44F56"/>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4" name="矩形 3"/>
          <p:cNvSpPr/>
          <p:nvPr/>
        </p:nvSpPr>
        <p:spPr>
          <a:xfrm>
            <a:off x="549987" y="1330375"/>
            <a:ext cx="1415772" cy="461665"/>
          </a:xfrm>
          <a:prstGeom prst="rect">
            <a:avLst/>
          </a:prstGeom>
        </p:spPr>
        <p:txBody>
          <a:bodyPr wrap="none">
            <a:spAutoFit/>
          </a:bodyPr>
          <a:lstStyle/>
          <a:p>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布线设计</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nvGrpSpPr>
          <p:cNvPr id="29" name="组合 28"/>
          <p:cNvGrpSpPr/>
          <p:nvPr/>
        </p:nvGrpSpPr>
        <p:grpSpPr>
          <a:xfrm>
            <a:off x="11856640" y="548680"/>
            <a:ext cx="335360" cy="882400"/>
            <a:chOff x="8892480" y="411510"/>
            <a:chExt cx="251520" cy="661800"/>
          </a:xfrm>
        </p:grpSpPr>
        <p:sp>
          <p:nvSpPr>
            <p:cNvPr id="16" name="矩形 15"/>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0"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31</a:t>
              </a:r>
              <a:endParaRPr lang="zh-CN" altLang="en-US" sz="1067" dirty="0">
                <a:solidFill>
                  <a:schemeClr val="bg1"/>
                </a:solidFill>
                <a:latin typeface="Century Gothic" panose="020B0502020202020204" pitchFamily="34" charset="0"/>
              </a:endParaRPr>
            </a:p>
          </p:txBody>
        </p:sp>
        <p:grpSp>
          <p:nvGrpSpPr>
            <p:cNvPr id="27" name="组合 26"/>
            <p:cNvGrpSpPr/>
            <p:nvPr/>
          </p:nvGrpSpPr>
          <p:grpSpPr>
            <a:xfrm>
              <a:off x="8964240" y="818664"/>
              <a:ext cx="108000" cy="8629"/>
              <a:chOff x="8953171" y="847239"/>
              <a:chExt cx="130138" cy="8629"/>
            </a:xfrm>
          </p:grpSpPr>
          <p:cxnSp>
            <p:nvCxnSpPr>
              <p:cNvPr id="22" name="直接连接符 21"/>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
        <p:nvSpPr>
          <p:cNvPr id="33" name="矩形 32"/>
          <p:cNvSpPr/>
          <p:nvPr/>
        </p:nvSpPr>
        <p:spPr>
          <a:xfrm>
            <a:off x="549988" y="1809351"/>
            <a:ext cx="10964680" cy="907300"/>
          </a:xfrm>
          <a:prstGeom prst="rect">
            <a:avLst/>
          </a:prstGeom>
        </p:spPr>
        <p:txBody>
          <a:bodyPr wrap="square">
            <a:spAutoFit/>
          </a:bodyPr>
          <a:lstStyle/>
          <a:p>
            <a:pPr algn="just">
              <a:lnSpc>
                <a:spcPct val="114000"/>
              </a:lnSpc>
            </a:pP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首先确定交换机和要共享的打印机等放在哪个位置，该位置首要考虑接入</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Internet</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方便，再考虑从该位置到其它办公计算机布线安全、方便、隐蔽而又最短。确定网络设备放置地点之后，则要计划网线要如何布置，每条需要多长，在计算网线长度时要考虑足够的余量。</a:t>
            </a:r>
            <a:endParaRPr lang="en-US" altLang="zh-CN" sz="1600" b="1" dirty="0">
              <a:solidFill>
                <a:schemeClr val="tx1">
                  <a:lumMod val="65000"/>
                  <a:lumOff val="35000"/>
                </a:schemeClr>
              </a:solidFill>
              <a:latin typeface="Century Gothic" panose="020B0502020202020204" pitchFamily="34" charset="0"/>
              <a:cs typeface="Arial" panose="020B0604020202020204" pitchFamily="34" charset="0"/>
            </a:endParaRPr>
          </a:p>
        </p:txBody>
      </p:sp>
      <p:sp>
        <p:nvSpPr>
          <p:cNvPr id="2"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5122" name="Picture 2" descr="3-2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33323" y="2917629"/>
            <a:ext cx="5197467" cy="3377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731654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par>
                                <p:cTn id="10" presetID="12" presetClass="entr" presetSubtype="1"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down)">
                                      <p:cBhvr>
                                        <p:cTn id="13" dur="500"/>
                                        <p:tgtEl>
                                          <p:spTgt spid="4"/>
                                        </p:tgtEl>
                                      </p:cBhvr>
                                    </p:animEffect>
                                  </p:childTnLst>
                                </p:cTn>
                              </p:par>
                              <p:par>
                                <p:cTn id="14" presetID="2" presetClass="entr" presetSubtype="8" fill="hold" grpId="0" nodeType="withEffect">
                                  <p:stCondLst>
                                    <p:cond delay="500"/>
                                  </p:stCondLst>
                                  <p:childTnLst>
                                    <p:set>
                                      <p:cBhvr>
                                        <p:cTn id="15" dur="1" fill="hold">
                                          <p:stCondLst>
                                            <p:cond delay="0"/>
                                          </p:stCondLst>
                                        </p:cTn>
                                        <p:tgtEl>
                                          <p:spTgt spid="33"/>
                                        </p:tgtEl>
                                        <p:attrNameLst>
                                          <p:attrName>style.visibility</p:attrName>
                                        </p:attrNameLst>
                                      </p:cBhvr>
                                      <p:to>
                                        <p:strVal val="visible"/>
                                      </p:to>
                                    </p:set>
                                    <p:anim calcmode="lin" valueType="num">
                                      <p:cBhvr additive="base">
                                        <p:cTn id="16" dur="500" fill="hold"/>
                                        <p:tgtEl>
                                          <p:spTgt spid="33"/>
                                        </p:tgtEl>
                                        <p:attrNameLst>
                                          <p:attrName>ppt_x</p:attrName>
                                        </p:attrNameLst>
                                      </p:cBhvr>
                                      <p:tavLst>
                                        <p:tav tm="0">
                                          <p:val>
                                            <p:strVal val="0-#ppt_w/2"/>
                                          </p:val>
                                        </p:tav>
                                        <p:tav tm="100000">
                                          <p:val>
                                            <p:strVal val="#ppt_x"/>
                                          </p:val>
                                        </p:tav>
                                      </p:tavLst>
                                    </p:anim>
                                    <p:anim calcmode="lin" valueType="num">
                                      <p:cBhvr additive="base">
                                        <p:cTn id="17" dur="500" fill="hold"/>
                                        <p:tgtEl>
                                          <p:spTgt spid="33"/>
                                        </p:tgtEl>
                                        <p:attrNameLst>
                                          <p:attrName>ppt_y</p:attrName>
                                        </p:attrNameLst>
                                      </p:cBhvr>
                                      <p:tavLst>
                                        <p:tav tm="0">
                                          <p:val>
                                            <p:strVal val="#ppt_y"/>
                                          </p:val>
                                        </p:tav>
                                        <p:tav tm="100000">
                                          <p:val>
                                            <p:strVal val="#ppt_y"/>
                                          </p:val>
                                        </p:tav>
                                      </p:tavLst>
                                    </p:anim>
                                  </p:childTnLst>
                                </p:cTn>
                              </p:par>
                              <p:par>
                                <p:cTn id="18" presetID="42" presetClass="entr" presetSubtype="0" fill="hold" nodeType="withEffect">
                                  <p:stCondLst>
                                    <p:cond delay="1000"/>
                                  </p:stCondLst>
                                  <p:childTnLst>
                                    <p:set>
                                      <p:cBhvr>
                                        <p:cTn id="19" dur="1" fill="hold">
                                          <p:stCondLst>
                                            <p:cond delay="0"/>
                                          </p:stCondLst>
                                        </p:cTn>
                                        <p:tgtEl>
                                          <p:spTgt spid="5122"/>
                                        </p:tgtEl>
                                        <p:attrNameLst>
                                          <p:attrName>style.visibility</p:attrName>
                                        </p:attrNameLst>
                                      </p:cBhvr>
                                      <p:to>
                                        <p:strVal val="visible"/>
                                      </p:to>
                                    </p:set>
                                    <p:animEffect transition="in" filter="fade">
                                      <p:cBhvr>
                                        <p:cTn id="20" dur="500"/>
                                        <p:tgtEl>
                                          <p:spTgt spid="5122"/>
                                        </p:tgtEl>
                                      </p:cBhvr>
                                    </p:animEffect>
                                    <p:anim calcmode="lin" valueType="num">
                                      <p:cBhvr>
                                        <p:cTn id="21" dur="500" fill="hold"/>
                                        <p:tgtEl>
                                          <p:spTgt spid="5122"/>
                                        </p:tgtEl>
                                        <p:attrNameLst>
                                          <p:attrName>ppt_x</p:attrName>
                                        </p:attrNameLst>
                                      </p:cBhvr>
                                      <p:tavLst>
                                        <p:tav tm="0">
                                          <p:val>
                                            <p:strVal val="#ppt_x"/>
                                          </p:val>
                                        </p:tav>
                                        <p:tav tm="100000">
                                          <p:val>
                                            <p:strVal val="#ppt_x"/>
                                          </p:val>
                                        </p:tav>
                                      </p:tavLst>
                                    </p:anim>
                                    <p:anim calcmode="lin" valueType="num">
                                      <p:cBhvr>
                                        <p:cTn id="22" dur="500" fill="hold"/>
                                        <p:tgtEl>
                                          <p:spTgt spid="51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33"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49987" y="698680"/>
            <a:ext cx="2236511" cy="1109403"/>
            <a:chOff x="412490" y="524010"/>
            <a:chExt cx="1677383" cy="832052"/>
          </a:xfrm>
        </p:grpSpPr>
        <p:sp>
          <p:nvSpPr>
            <p:cNvPr id="5" name="矩形 4"/>
            <p:cNvSpPr/>
            <p:nvPr/>
          </p:nvSpPr>
          <p:spPr>
            <a:xfrm>
              <a:off x="412490" y="524010"/>
              <a:ext cx="1677383" cy="530914"/>
            </a:xfrm>
            <a:prstGeom prst="rect">
              <a:avLst/>
            </a:prstGeom>
          </p:spPr>
          <p:txBody>
            <a:bodyPr wrap="none">
              <a:spAutoFit/>
            </a:bodyPr>
            <a:lstStyle/>
            <a:p>
              <a:r>
                <a:rPr lang="zh-CN" altLang="en-US" sz="4000" dirty="0" smtClean="0">
                  <a:solidFill>
                    <a:srgbClr val="F44F56"/>
                  </a:solidFill>
                  <a:latin typeface="方正兰亭超细黑简体" panose="02000000000000000000" pitchFamily="2" charset="-122"/>
                  <a:ea typeface="方正兰亭超细黑简体" panose="02000000000000000000" pitchFamily="2" charset="-122"/>
                  <a:cs typeface="Arial" panose="020B0604020202020204" pitchFamily="34" charset="0"/>
                </a:rPr>
                <a:t>任务实施</a:t>
              </a:r>
              <a:endParaRPr lang="en-US" altLang="zh-CN" sz="4000" dirty="0">
                <a:solidFill>
                  <a:srgbClr val="F44F56"/>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6" name="矩形 5"/>
            <p:cNvSpPr/>
            <p:nvPr/>
          </p:nvSpPr>
          <p:spPr>
            <a:xfrm>
              <a:off x="412490" y="1009813"/>
              <a:ext cx="1355179" cy="346249"/>
            </a:xfrm>
            <a:prstGeom prst="rect">
              <a:avLst/>
            </a:prstGeom>
          </p:spPr>
          <p:txBody>
            <a:bodyPr wrap="none">
              <a:spAutoFit/>
            </a:bodyPr>
            <a:lstStyle/>
            <a:p>
              <a:r>
                <a:rPr lang="en-US" altLang="zh-CN"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IP </a:t>
              </a:r>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地址规划</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grpSp>
        <p:nvGrpSpPr>
          <p:cNvPr id="131" name="组合 130"/>
          <p:cNvGrpSpPr/>
          <p:nvPr/>
        </p:nvGrpSpPr>
        <p:grpSpPr>
          <a:xfrm>
            <a:off x="11856640" y="548680"/>
            <a:ext cx="335360" cy="882400"/>
            <a:chOff x="8892480" y="411510"/>
            <a:chExt cx="251520" cy="661800"/>
          </a:xfrm>
        </p:grpSpPr>
        <p:sp>
          <p:nvSpPr>
            <p:cNvPr id="132" name="矩形 131"/>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3"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32</a:t>
              </a:r>
              <a:endParaRPr lang="zh-CN" altLang="en-US" sz="1067" dirty="0">
                <a:solidFill>
                  <a:schemeClr val="bg1"/>
                </a:solidFill>
                <a:latin typeface="Century Gothic" panose="020B0502020202020204" pitchFamily="34" charset="0"/>
              </a:endParaRPr>
            </a:p>
          </p:txBody>
        </p:sp>
        <p:grpSp>
          <p:nvGrpSpPr>
            <p:cNvPr id="134" name="组合 133"/>
            <p:cNvGrpSpPr/>
            <p:nvPr/>
          </p:nvGrpSpPr>
          <p:grpSpPr>
            <a:xfrm>
              <a:off x="8964240" y="818664"/>
              <a:ext cx="108000" cy="8629"/>
              <a:chOff x="8953171" y="847239"/>
              <a:chExt cx="130138" cy="8629"/>
            </a:xfrm>
          </p:grpSpPr>
          <p:cxnSp>
            <p:nvCxnSpPr>
              <p:cNvPr id="135" name="直接连接符 134"/>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136" name="直接连接符 135"/>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grpSp>
        <p:nvGrpSpPr>
          <p:cNvPr id="7" name="组合 6"/>
          <p:cNvGrpSpPr/>
          <p:nvPr/>
        </p:nvGrpSpPr>
        <p:grpSpPr>
          <a:xfrm>
            <a:off x="674635" y="1890278"/>
            <a:ext cx="10842429" cy="4227021"/>
            <a:chOff x="674635" y="1890278"/>
            <a:chExt cx="10842429" cy="4227021"/>
          </a:xfrm>
        </p:grpSpPr>
        <p:grpSp>
          <p:nvGrpSpPr>
            <p:cNvPr id="2" name="组合 1"/>
            <p:cNvGrpSpPr/>
            <p:nvPr/>
          </p:nvGrpSpPr>
          <p:grpSpPr>
            <a:xfrm>
              <a:off x="674635" y="1890278"/>
              <a:ext cx="10842429" cy="4227021"/>
              <a:chOff x="505976" y="1417708"/>
              <a:chExt cx="8131822" cy="3170266"/>
            </a:xfrm>
          </p:grpSpPr>
          <p:sp>
            <p:nvSpPr>
              <p:cNvPr id="70" name="矩形 69"/>
              <p:cNvSpPr/>
              <p:nvPr/>
            </p:nvSpPr>
            <p:spPr>
              <a:xfrm>
                <a:off x="505976" y="1417708"/>
                <a:ext cx="8130024" cy="372017"/>
              </a:xfrm>
              <a:prstGeom prst="rect">
                <a:avLst/>
              </a:prstGeom>
              <a:solidFill>
                <a:srgbClr val="F44F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FF0000"/>
                  </a:solidFill>
                </a:endParaRPr>
              </a:p>
            </p:txBody>
          </p:sp>
          <p:sp>
            <p:nvSpPr>
              <p:cNvPr id="71" name="矩形 70"/>
              <p:cNvSpPr/>
              <p:nvPr/>
            </p:nvSpPr>
            <p:spPr>
              <a:xfrm>
                <a:off x="548434" y="1465217"/>
                <a:ext cx="907941" cy="253916"/>
              </a:xfrm>
              <a:prstGeom prst="rect">
                <a:avLst/>
              </a:prstGeom>
            </p:spPr>
            <p:txBody>
              <a:bodyPr wrap="none">
                <a:spAutoFit/>
              </a:bodyPr>
              <a:lstStyle/>
              <a:p>
                <a:pPr algn="ctr"/>
                <a:r>
                  <a:rPr lang="zh-CN" altLang="en-US" sz="1600" dirty="0" smtClean="0">
                    <a:solidFill>
                      <a:schemeClr val="bg1"/>
                    </a:solidFill>
                    <a:latin typeface="Century Gothic" panose="020B0502020202020204" pitchFamily="34" charset="0"/>
                    <a:cs typeface="Arial" panose="020B0604020202020204" pitchFamily="34" charset="0"/>
                  </a:rPr>
                  <a:t>计算机名称</a:t>
                </a:r>
                <a:endParaRPr lang="en-US" altLang="zh-CN" sz="1600" dirty="0">
                  <a:solidFill>
                    <a:schemeClr val="bg1"/>
                  </a:solidFill>
                  <a:latin typeface="Century Gothic" panose="020B0502020202020204" pitchFamily="34" charset="0"/>
                  <a:cs typeface="Arial" panose="020B0604020202020204" pitchFamily="34" charset="0"/>
                </a:endParaRPr>
              </a:p>
            </p:txBody>
          </p:sp>
          <p:sp>
            <p:nvSpPr>
              <p:cNvPr id="72" name="矩形 71"/>
              <p:cNvSpPr/>
              <p:nvPr/>
            </p:nvSpPr>
            <p:spPr>
              <a:xfrm>
                <a:off x="2315548" y="1465217"/>
                <a:ext cx="614591" cy="253916"/>
              </a:xfrm>
              <a:prstGeom prst="rect">
                <a:avLst/>
              </a:prstGeom>
            </p:spPr>
            <p:txBody>
              <a:bodyPr wrap="none">
                <a:spAutoFit/>
              </a:bodyPr>
              <a:lstStyle/>
              <a:p>
                <a:pPr algn="ctr"/>
                <a:r>
                  <a:rPr lang="en-US" altLang="zh-CN" sz="1600" dirty="0" smtClean="0">
                    <a:solidFill>
                      <a:schemeClr val="bg1"/>
                    </a:solidFill>
                    <a:latin typeface="Century Gothic" panose="020B0502020202020204" pitchFamily="34" charset="0"/>
                    <a:cs typeface="Arial" panose="020B0604020202020204" pitchFamily="34" charset="0"/>
                  </a:rPr>
                  <a:t>IP </a:t>
                </a:r>
                <a:r>
                  <a:rPr lang="zh-CN" altLang="en-US" sz="1600" dirty="0" smtClean="0">
                    <a:solidFill>
                      <a:schemeClr val="bg1"/>
                    </a:solidFill>
                    <a:latin typeface="Century Gothic" panose="020B0502020202020204" pitchFamily="34" charset="0"/>
                    <a:cs typeface="Arial" panose="020B0604020202020204" pitchFamily="34" charset="0"/>
                  </a:rPr>
                  <a:t>地址</a:t>
                </a:r>
                <a:endParaRPr lang="en-US" altLang="zh-CN" sz="1600" dirty="0">
                  <a:solidFill>
                    <a:schemeClr val="bg1"/>
                  </a:solidFill>
                  <a:latin typeface="Century Gothic" panose="020B0502020202020204" pitchFamily="34" charset="0"/>
                  <a:cs typeface="Arial" panose="020B0604020202020204" pitchFamily="34" charset="0"/>
                </a:endParaRPr>
              </a:p>
            </p:txBody>
          </p:sp>
          <p:sp>
            <p:nvSpPr>
              <p:cNvPr id="73" name="矩形 72"/>
              <p:cNvSpPr/>
              <p:nvPr/>
            </p:nvSpPr>
            <p:spPr>
              <a:xfrm>
                <a:off x="3978150" y="1465217"/>
                <a:ext cx="754052" cy="253916"/>
              </a:xfrm>
              <a:prstGeom prst="rect">
                <a:avLst/>
              </a:prstGeom>
            </p:spPr>
            <p:txBody>
              <a:bodyPr wrap="none">
                <a:spAutoFit/>
              </a:bodyPr>
              <a:lstStyle/>
              <a:p>
                <a:pPr algn="ctr"/>
                <a:r>
                  <a:rPr lang="zh-CN" altLang="en-US" sz="1600" dirty="0" smtClean="0">
                    <a:solidFill>
                      <a:schemeClr val="bg1"/>
                    </a:solidFill>
                    <a:latin typeface="Century Gothic" panose="020B0502020202020204" pitchFamily="34" charset="0"/>
                    <a:cs typeface="Arial" panose="020B0604020202020204" pitchFamily="34" charset="0"/>
                  </a:rPr>
                  <a:t>子网掩码</a:t>
                </a:r>
                <a:endParaRPr lang="en-US" altLang="zh-CN" sz="1600" dirty="0">
                  <a:solidFill>
                    <a:schemeClr val="bg1"/>
                  </a:solidFill>
                  <a:latin typeface="Century Gothic" panose="020B0502020202020204" pitchFamily="34" charset="0"/>
                  <a:cs typeface="Arial" panose="020B0604020202020204" pitchFamily="34" charset="0"/>
                </a:endParaRPr>
              </a:p>
            </p:txBody>
          </p:sp>
          <p:sp>
            <p:nvSpPr>
              <p:cNvPr id="74" name="矩形 73"/>
              <p:cNvSpPr/>
              <p:nvPr/>
            </p:nvSpPr>
            <p:spPr>
              <a:xfrm>
                <a:off x="5728110" y="1465217"/>
                <a:ext cx="754052" cy="253916"/>
              </a:xfrm>
              <a:prstGeom prst="rect">
                <a:avLst/>
              </a:prstGeom>
            </p:spPr>
            <p:txBody>
              <a:bodyPr wrap="none">
                <a:spAutoFit/>
              </a:bodyPr>
              <a:lstStyle/>
              <a:p>
                <a:pPr algn="ctr"/>
                <a:r>
                  <a:rPr lang="zh-CN" altLang="en-US" sz="1600" dirty="0" smtClean="0">
                    <a:solidFill>
                      <a:schemeClr val="bg1"/>
                    </a:solidFill>
                    <a:latin typeface="Century Gothic" panose="020B0502020202020204" pitchFamily="34" charset="0"/>
                    <a:cs typeface="Arial" panose="020B0604020202020204" pitchFamily="34" charset="0"/>
                  </a:rPr>
                  <a:t>默认网关</a:t>
                </a:r>
                <a:endParaRPr lang="en-US" altLang="zh-CN" sz="1600" dirty="0">
                  <a:solidFill>
                    <a:schemeClr val="bg1"/>
                  </a:solidFill>
                  <a:latin typeface="Century Gothic" panose="020B0502020202020204" pitchFamily="34" charset="0"/>
                  <a:cs typeface="Arial" panose="020B0604020202020204" pitchFamily="34" charset="0"/>
                </a:endParaRPr>
              </a:p>
            </p:txBody>
          </p:sp>
          <p:sp>
            <p:nvSpPr>
              <p:cNvPr id="75" name="矩形 74"/>
              <p:cNvSpPr/>
              <p:nvPr/>
            </p:nvSpPr>
            <p:spPr>
              <a:xfrm>
                <a:off x="7255256" y="1465217"/>
                <a:ext cx="1297471" cy="253916"/>
              </a:xfrm>
              <a:prstGeom prst="rect">
                <a:avLst/>
              </a:prstGeom>
            </p:spPr>
            <p:txBody>
              <a:bodyPr wrap="none">
                <a:spAutoFit/>
              </a:bodyPr>
              <a:lstStyle/>
              <a:p>
                <a:pPr algn="ctr"/>
                <a:r>
                  <a:rPr lang="zh-CN" altLang="en-US" sz="1600" dirty="0" smtClean="0">
                    <a:solidFill>
                      <a:schemeClr val="bg1"/>
                    </a:solidFill>
                    <a:latin typeface="Century Gothic" panose="020B0502020202020204" pitchFamily="34" charset="0"/>
                    <a:cs typeface="Arial" panose="020B0604020202020204" pitchFamily="34" charset="0"/>
                  </a:rPr>
                  <a:t>首选 </a:t>
                </a:r>
                <a:r>
                  <a:rPr lang="en-US" altLang="zh-CN" sz="1600" dirty="0" smtClean="0">
                    <a:solidFill>
                      <a:schemeClr val="bg1"/>
                    </a:solidFill>
                    <a:latin typeface="Century Gothic" panose="020B0502020202020204" pitchFamily="34" charset="0"/>
                    <a:cs typeface="Arial" panose="020B0604020202020204" pitchFamily="34" charset="0"/>
                  </a:rPr>
                  <a:t>DNS </a:t>
                </a:r>
                <a:r>
                  <a:rPr lang="zh-CN" altLang="en-US" sz="1600" dirty="0" smtClean="0">
                    <a:solidFill>
                      <a:schemeClr val="bg1"/>
                    </a:solidFill>
                    <a:latin typeface="Century Gothic" panose="020B0502020202020204" pitchFamily="34" charset="0"/>
                    <a:cs typeface="Arial" panose="020B0604020202020204" pitchFamily="34" charset="0"/>
                  </a:rPr>
                  <a:t>服务器</a:t>
                </a:r>
                <a:endParaRPr lang="en-US" altLang="zh-CN" sz="1600" dirty="0">
                  <a:solidFill>
                    <a:schemeClr val="bg1"/>
                  </a:solidFill>
                  <a:latin typeface="Century Gothic" panose="020B0502020202020204" pitchFamily="34" charset="0"/>
                  <a:cs typeface="Arial" panose="020B0604020202020204" pitchFamily="34" charset="0"/>
                </a:endParaRPr>
              </a:p>
            </p:txBody>
          </p:sp>
          <p:sp>
            <p:nvSpPr>
              <p:cNvPr id="76" name="矩形 75"/>
              <p:cNvSpPr/>
              <p:nvPr/>
            </p:nvSpPr>
            <p:spPr>
              <a:xfrm>
                <a:off x="761233" y="1931050"/>
                <a:ext cx="482344" cy="253916"/>
              </a:xfrm>
              <a:prstGeom prst="rect">
                <a:avLst/>
              </a:prstGeom>
            </p:spPr>
            <p:txBody>
              <a:bodyPr wrap="none">
                <a:spAutoFit/>
              </a:bodyPr>
              <a:lstStyle/>
              <a:p>
                <a:r>
                  <a:rPr lang="en-US" altLang="zh-CN" sz="1600" dirty="0" smtClean="0">
                    <a:solidFill>
                      <a:srgbClr val="394A57"/>
                    </a:solidFill>
                    <a:latin typeface="Century Gothic" panose="020B0502020202020204" pitchFamily="34" charset="0"/>
                    <a:cs typeface="Arial" panose="020B0604020202020204" pitchFamily="34" charset="0"/>
                  </a:rPr>
                  <a:t>PC 1</a:t>
                </a:r>
                <a:endParaRPr lang="en-US" altLang="zh-CN" sz="1600" dirty="0">
                  <a:solidFill>
                    <a:srgbClr val="394A57"/>
                  </a:solidFill>
                  <a:latin typeface="Century Gothic" panose="020B0502020202020204" pitchFamily="34" charset="0"/>
                  <a:cs typeface="Arial" panose="020B0604020202020204" pitchFamily="34" charset="0"/>
                </a:endParaRPr>
              </a:p>
            </p:txBody>
          </p:sp>
          <p:sp>
            <p:nvSpPr>
              <p:cNvPr id="77" name="矩形 76"/>
              <p:cNvSpPr/>
              <p:nvPr/>
            </p:nvSpPr>
            <p:spPr>
              <a:xfrm>
                <a:off x="761233" y="2490700"/>
                <a:ext cx="482344" cy="253916"/>
              </a:xfrm>
              <a:prstGeom prst="rect">
                <a:avLst/>
              </a:prstGeom>
            </p:spPr>
            <p:txBody>
              <a:bodyPr wrap="none">
                <a:spAutoFit/>
              </a:bodyPr>
              <a:lstStyle/>
              <a:p>
                <a:r>
                  <a:rPr lang="en-US" altLang="zh-CN" sz="1600" dirty="0">
                    <a:solidFill>
                      <a:srgbClr val="394A57"/>
                    </a:solidFill>
                    <a:latin typeface="Century Gothic" panose="020B0502020202020204" pitchFamily="34" charset="0"/>
                    <a:cs typeface="Arial" panose="020B0604020202020204" pitchFamily="34" charset="0"/>
                  </a:rPr>
                  <a:t>PC 2</a:t>
                </a:r>
              </a:p>
            </p:txBody>
          </p:sp>
          <p:sp>
            <p:nvSpPr>
              <p:cNvPr id="78" name="矩形 77"/>
              <p:cNvSpPr/>
              <p:nvPr/>
            </p:nvSpPr>
            <p:spPr>
              <a:xfrm>
                <a:off x="779267" y="3050350"/>
                <a:ext cx="446276" cy="253916"/>
              </a:xfrm>
              <a:prstGeom prst="rect">
                <a:avLst/>
              </a:prstGeom>
            </p:spPr>
            <p:txBody>
              <a:bodyPr wrap="none">
                <a:spAutoFit/>
              </a:bodyPr>
              <a:lstStyle/>
              <a:p>
                <a:r>
                  <a:rPr lang="en-US" altLang="zh-CN" sz="1600" dirty="0" smtClean="0">
                    <a:solidFill>
                      <a:srgbClr val="394A57"/>
                    </a:solidFill>
                    <a:latin typeface="Century Gothic" panose="020B0502020202020204" pitchFamily="34" charset="0"/>
                    <a:cs typeface="Arial" panose="020B0604020202020204" pitchFamily="34" charset="0"/>
                  </a:rPr>
                  <a:t>……</a:t>
                </a:r>
                <a:endParaRPr lang="en-US" altLang="zh-CN" sz="1600" dirty="0">
                  <a:solidFill>
                    <a:srgbClr val="394A57"/>
                  </a:solidFill>
                  <a:latin typeface="Century Gothic" panose="020B0502020202020204" pitchFamily="34" charset="0"/>
                  <a:cs typeface="Arial" panose="020B0604020202020204" pitchFamily="34" charset="0"/>
                </a:endParaRPr>
              </a:p>
            </p:txBody>
          </p:sp>
          <p:sp>
            <p:nvSpPr>
              <p:cNvPr id="79" name="矩形 78"/>
              <p:cNvSpPr/>
              <p:nvPr/>
            </p:nvSpPr>
            <p:spPr>
              <a:xfrm>
                <a:off x="718553" y="3610001"/>
                <a:ext cx="567704" cy="253916"/>
              </a:xfrm>
              <a:prstGeom prst="rect">
                <a:avLst/>
              </a:prstGeom>
            </p:spPr>
            <p:txBody>
              <a:bodyPr wrap="none">
                <a:spAutoFit/>
              </a:bodyPr>
              <a:lstStyle/>
              <a:p>
                <a:r>
                  <a:rPr lang="en-US" altLang="zh-CN" sz="1600" dirty="0">
                    <a:solidFill>
                      <a:srgbClr val="394A57"/>
                    </a:solidFill>
                    <a:latin typeface="Century Gothic" panose="020B0502020202020204" pitchFamily="34" charset="0"/>
                    <a:cs typeface="Arial" panose="020B0604020202020204" pitchFamily="34" charset="0"/>
                  </a:rPr>
                  <a:t>PC </a:t>
                </a:r>
                <a:r>
                  <a:rPr lang="en-US" altLang="zh-CN" sz="1600" dirty="0" smtClean="0">
                    <a:solidFill>
                      <a:srgbClr val="394A57"/>
                    </a:solidFill>
                    <a:latin typeface="Century Gothic" panose="020B0502020202020204" pitchFamily="34" charset="0"/>
                    <a:cs typeface="Arial" panose="020B0604020202020204" pitchFamily="34" charset="0"/>
                  </a:rPr>
                  <a:t>11</a:t>
                </a:r>
                <a:endParaRPr lang="en-US" altLang="zh-CN" sz="1600" dirty="0">
                  <a:solidFill>
                    <a:srgbClr val="394A57"/>
                  </a:solidFill>
                  <a:latin typeface="Century Gothic" panose="020B0502020202020204" pitchFamily="34" charset="0"/>
                  <a:cs typeface="Arial" panose="020B0604020202020204" pitchFamily="34" charset="0"/>
                </a:endParaRPr>
              </a:p>
            </p:txBody>
          </p:sp>
          <p:sp>
            <p:nvSpPr>
              <p:cNvPr id="80" name="矩形 79"/>
              <p:cNvSpPr/>
              <p:nvPr/>
            </p:nvSpPr>
            <p:spPr>
              <a:xfrm>
                <a:off x="718553" y="4169650"/>
                <a:ext cx="567704" cy="253916"/>
              </a:xfrm>
              <a:prstGeom prst="rect">
                <a:avLst/>
              </a:prstGeom>
            </p:spPr>
            <p:txBody>
              <a:bodyPr wrap="none">
                <a:spAutoFit/>
              </a:bodyPr>
              <a:lstStyle/>
              <a:p>
                <a:r>
                  <a:rPr lang="en-US" altLang="zh-CN" sz="1600" dirty="0">
                    <a:solidFill>
                      <a:srgbClr val="394A57"/>
                    </a:solidFill>
                    <a:latin typeface="Century Gothic" panose="020B0502020202020204" pitchFamily="34" charset="0"/>
                    <a:cs typeface="Arial" panose="020B0604020202020204" pitchFamily="34" charset="0"/>
                  </a:rPr>
                  <a:t>PC </a:t>
                </a:r>
                <a:r>
                  <a:rPr lang="en-US" altLang="zh-CN" sz="1600" dirty="0" smtClean="0">
                    <a:solidFill>
                      <a:srgbClr val="394A57"/>
                    </a:solidFill>
                    <a:latin typeface="Century Gothic" panose="020B0502020202020204" pitchFamily="34" charset="0"/>
                    <a:cs typeface="Arial" panose="020B0604020202020204" pitchFamily="34" charset="0"/>
                  </a:rPr>
                  <a:t>12</a:t>
                </a:r>
                <a:endParaRPr lang="en-US" altLang="zh-CN" sz="1600" dirty="0">
                  <a:solidFill>
                    <a:srgbClr val="394A57"/>
                  </a:solidFill>
                  <a:latin typeface="Century Gothic" panose="020B0502020202020204" pitchFamily="34" charset="0"/>
                  <a:cs typeface="Arial" panose="020B0604020202020204" pitchFamily="34" charset="0"/>
                </a:endParaRPr>
              </a:p>
            </p:txBody>
          </p:sp>
          <p:cxnSp>
            <p:nvCxnSpPr>
              <p:cNvPr id="3" name="直接连接符 2"/>
              <p:cNvCxnSpPr/>
              <p:nvPr/>
            </p:nvCxnSpPr>
            <p:spPr>
              <a:xfrm>
                <a:off x="506203" y="2349375"/>
                <a:ext cx="8131595"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1" name="直接连接符 80"/>
              <p:cNvCxnSpPr/>
              <p:nvPr/>
            </p:nvCxnSpPr>
            <p:spPr>
              <a:xfrm>
                <a:off x="506203" y="2909025"/>
                <a:ext cx="8131595"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p:nvPr/>
            </p:nvCxnSpPr>
            <p:spPr>
              <a:xfrm>
                <a:off x="506203" y="3468675"/>
                <a:ext cx="8131595"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p:nvPr/>
            </p:nvCxnSpPr>
            <p:spPr>
              <a:xfrm>
                <a:off x="506203" y="4028325"/>
                <a:ext cx="8131595"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4" name="直接连接符 83"/>
              <p:cNvCxnSpPr/>
              <p:nvPr/>
            </p:nvCxnSpPr>
            <p:spPr>
              <a:xfrm>
                <a:off x="506203" y="4587974"/>
                <a:ext cx="8131595"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07" name="矩形 106"/>
            <p:cNvSpPr/>
            <p:nvPr/>
          </p:nvSpPr>
          <p:spPr>
            <a:xfrm>
              <a:off x="2808479" y="2580500"/>
              <a:ext cx="1377300" cy="338554"/>
            </a:xfrm>
            <a:prstGeom prst="rect">
              <a:avLst/>
            </a:prstGeom>
          </p:spPr>
          <p:txBody>
            <a:bodyPr wrap="none">
              <a:spAutoFit/>
            </a:bodyPr>
            <a:lstStyle/>
            <a:p>
              <a:pPr algn="ctr"/>
              <a:r>
                <a:rPr lang="en-US" altLang="zh-CN" sz="1600" dirty="0" smtClean="0">
                  <a:solidFill>
                    <a:srgbClr val="394A57"/>
                  </a:solidFill>
                  <a:latin typeface="Century Gothic" panose="020B0502020202020204" pitchFamily="34" charset="0"/>
                  <a:cs typeface="Arial" panose="020B0604020202020204" pitchFamily="34" charset="0"/>
                </a:rPr>
                <a:t>192.168.1.11</a:t>
              </a:r>
              <a:endParaRPr lang="en-US" altLang="zh-CN" sz="1600" dirty="0">
                <a:solidFill>
                  <a:srgbClr val="394A57"/>
                </a:solidFill>
                <a:latin typeface="Century Gothic" panose="020B0502020202020204" pitchFamily="34" charset="0"/>
                <a:cs typeface="Arial" panose="020B0604020202020204" pitchFamily="34" charset="0"/>
              </a:endParaRPr>
            </a:p>
          </p:txBody>
        </p:sp>
        <p:sp>
          <p:nvSpPr>
            <p:cNvPr id="108" name="矩形 107"/>
            <p:cNvSpPr/>
            <p:nvPr/>
          </p:nvSpPr>
          <p:spPr>
            <a:xfrm>
              <a:off x="5061348" y="2611930"/>
              <a:ext cx="1491114" cy="338554"/>
            </a:xfrm>
            <a:prstGeom prst="rect">
              <a:avLst/>
            </a:prstGeom>
          </p:spPr>
          <p:txBody>
            <a:bodyPr wrap="none">
              <a:spAutoFit/>
            </a:bodyPr>
            <a:lstStyle/>
            <a:p>
              <a:pPr algn="ctr"/>
              <a:r>
                <a:rPr lang="en-US" altLang="zh-CN" sz="1600" dirty="0" smtClean="0">
                  <a:solidFill>
                    <a:srgbClr val="394A57"/>
                  </a:solidFill>
                  <a:latin typeface="Century Gothic" panose="020B0502020202020204" pitchFamily="34" charset="0"/>
                  <a:cs typeface="Arial" panose="020B0604020202020204" pitchFamily="34" charset="0"/>
                </a:rPr>
                <a:t>255.255.255.0</a:t>
              </a:r>
              <a:endParaRPr lang="en-US" altLang="zh-CN" sz="1600" dirty="0">
                <a:solidFill>
                  <a:srgbClr val="394A57"/>
                </a:solidFill>
                <a:latin typeface="Century Gothic" panose="020B0502020202020204" pitchFamily="34" charset="0"/>
                <a:cs typeface="Arial" panose="020B0604020202020204" pitchFamily="34" charset="0"/>
              </a:endParaRPr>
            </a:p>
          </p:txBody>
        </p:sp>
        <p:sp>
          <p:nvSpPr>
            <p:cNvPr id="109" name="矩形 108"/>
            <p:cNvSpPr/>
            <p:nvPr/>
          </p:nvSpPr>
          <p:spPr>
            <a:xfrm>
              <a:off x="7508438" y="2574733"/>
              <a:ext cx="1263486" cy="338554"/>
            </a:xfrm>
            <a:prstGeom prst="rect">
              <a:avLst/>
            </a:prstGeom>
          </p:spPr>
          <p:txBody>
            <a:bodyPr wrap="none">
              <a:spAutoFit/>
            </a:bodyPr>
            <a:lstStyle/>
            <a:p>
              <a:pPr algn="ctr"/>
              <a:r>
                <a:rPr lang="en-US" altLang="zh-CN" sz="1600" dirty="0" smtClean="0">
                  <a:solidFill>
                    <a:srgbClr val="394A57"/>
                  </a:solidFill>
                  <a:latin typeface="Century Gothic" panose="020B0502020202020204" pitchFamily="34" charset="0"/>
                  <a:cs typeface="Arial" panose="020B0604020202020204" pitchFamily="34" charset="0"/>
                </a:rPr>
                <a:t>192.168.1.1</a:t>
              </a:r>
              <a:endParaRPr lang="en-US" altLang="zh-CN" sz="1600" dirty="0">
                <a:solidFill>
                  <a:srgbClr val="394A57"/>
                </a:solidFill>
                <a:latin typeface="Century Gothic" panose="020B0502020202020204" pitchFamily="34" charset="0"/>
                <a:cs typeface="Arial" panose="020B0604020202020204" pitchFamily="34" charset="0"/>
              </a:endParaRPr>
            </a:p>
          </p:txBody>
        </p:sp>
        <p:sp>
          <p:nvSpPr>
            <p:cNvPr id="137" name="矩形 136"/>
            <p:cNvSpPr/>
            <p:nvPr/>
          </p:nvSpPr>
          <p:spPr>
            <a:xfrm>
              <a:off x="9910117" y="2574732"/>
              <a:ext cx="1257075" cy="338555"/>
            </a:xfrm>
            <a:prstGeom prst="rect">
              <a:avLst/>
            </a:prstGeom>
          </p:spPr>
          <p:txBody>
            <a:bodyPr wrap="none">
              <a:spAutoFit/>
            </a:bodyPr>
            <a:lstStyle/>
            <a:p>
              <a:pPr algn="ctr"/>
              <a:r>
                <a:rPr lang="en-US" altLang="zh-CN" sz="1600" dirty="0">
                  <a:solidFill>
                    <a:srgbClr val="394A57"/>
                  </a:solidFill>
                  <a:latin typeface="Century Gothic" panose="020B0502020202020204" pitchFamily="34" charset="0"/>
                  <a:cs typeface="Arial" panose="020B0604020202020204" pitchFamily="34" charset="0"/>
                </a:rPr>
                <a:t>192.168.1.1</a:t>
              </a:r>
            </a:p>
          </p:txBody>
        </p:sp>
        <p:sp>
          <p:nvSpPr>
            <p:cNvPr id="138" name="矩形 137"/>
            <p:cNvSpPr/>
            <p:nvPr/>
          </p:nvSpPr>
          <p:spPr>
            <a:xfrm>
              <a:off x="2808475" y="3324571"/>
              <a:ext cx="1377300" cy="338554"/>
            </a:xfrm>
            <a:prstGeom prst="rect">
              <a:avLst/>
            </a:prstGeom>
          </p:spPr>
          <p:txBody>
            <a:bodyPr wrap="none">
              <a:spAutoFit/>
            </a:bodyPr>
            <a:lstStyle/>
            <a:p>
              <a:pPr algn="ctr"/>
              <a:r>
                <a:rPr lang="en-US" altLang="zh-CN" sz="1600" dirty="0">
                  <a:solidFill>
                    <a:srgbClr val="394A57"/>
                  </a:solidFill>
                  <a:latin typeface="Century Gothic" panose="020B0502020202020204" pitchFamily="34" charset="0"/>
                  <a:cs typeface="Arial" panose="020B0604020202020204" pitchFamily="34" charset="0"/>
                </a:rPr>
                <a:t>192.168.1.11</a:t>
              </a:r>
            </a:p>
          </p:txBody>
        </p:sp>
        <p:sp>
          <p:nvSpPr>
            <p:cNvPr id="139" name="矩形 138"/>
            <p:cNvSpPr/>
            <p:nvPr/>
          </p:nvSpPr>
          <p:spPr>
            <a:xfrm>
              <a:off x="5061344" y="3324571"/>
              <a:ext cx="1491114" cy="338554"/>
            </a:xfrm>
            <a:prstGeom prst="rect">
              <a:avLst/>
            </a:prstGeom>
          </p:spPr>
          <p:txBody>
            <a:bodyPr wrap="none">
              <a:spAutoFit/>
            </a:bodyPr>
            <a:lstStyle/>
            <a:p>
              <a:pPr algn="ctr"/>
              <a:r>
                <a:rPr lang="en-US" altLang="zh-CN" sz="1600" dirty="0">
                  <a:solidFill>
                    <a:srgbClr val="394A57"/>
                  </a:solidFill>
                  <a:latin typeface="Century Gothic" panose="020B0502020202020204" pitchFamily="34" charset="0"/>
                  <a:cs typeface="Arial" panose="020B0604020202020204" pitchFamily="34" charset="0"/>
                </a:rPr>
                <a:t>255.255.255.0</a:t>
              </a:r>
            </a:p>
          </p:txBody>
        </p:sp>
        <p:sp>
          <p:nvSpPr>
            <p:cNvPr id="140" name="矩形 139"/>
            <p:cNvSpPr/>
            <p:nvPr/>
          </p:nvSpPr>
          <p:spPr>
            <a:xfrm>
              <a:off x="7508438" y="3320934"/>
              <a:ext cx="1263486" cy="338554"/>
            </a:xfrm>
            <a:prstGeom prst="rect">
              <a:avLst/>
            </a:prstGeom>
          </p:spPr>
          <p:txBody>
            <a:bodyPr wrap="none">
              <a:spAutoFit/>
            </a:bodyPr>
            <a:lstStyle/>
            <a:p>
              <a:pPr algn="ctr"/>
              <a:r>
                <a:rPr lang="en-US" altLang="zh-CN" sz="1600" dirty="0" smtClean="0">
                  <a:solidFill>
                    <a:srgbClr val="394A57"/>
                  </a:solidFill>
                  <a:latin typeface="Century Gothic" panose="020B0502020202020204" pitchFamily="34" charset="0"/>
                  <a:cs typeface="Arial" panose="020B0604020202020204" pitchFamily="34" charset="0"/>
                </a:rPr>
                <a:t>192.168.1.1</a:t>
              </a:r>
              <a:endParaRPr lang="en-US" altLang="zh-CN" sz="1600" dirty="0">
                <a:solidFill>
                  <a:srgbClr val="394A57"/>
                </a:solidFill>
                <a:latin typeface="Century Gothic" panose="020B0502020202020204" pitchFamily="34" charset="0"/>
                <a:cs typeface="Arial" panose="020B0604020202020204" pitchFamily="34" charset="0"/>
              </a:endParaRPr>
            </a:p>
          </p:txBody>
        </p:sp>
        <p:sp>
          <p:nvSpPr>
            <p:cNvPr id="141" name="矩形 140"/>
            <p:cNvSpPr/>
            <p:nvPr/>
          </p:nvSpPr>
          <p:spPr>
            <a:xfrm>
              <a:off x="9910117" y="3325222"/>
              <a:ext cx="1257075" cy="338555"/>
            </a:xfrm>
            <a:prstGeom prst="rect">
              <a:avLst/>
            </a:prstGeom>
          </p:spPr>
          <p:txBody>
            <a:bodyPr wrap="none">
              <a:spAutoFit/>
            </a:bodyPr>
            <a:lstStyle/>
            <a:p>
              <a:pPr algn="ctr"/>
              <a:r>
                <a:rPr lang="en-US" altLang="zh-CN" sz="1600" dirty="0">
                  <a:solidFill>
                    <a:srgbClr val="394A57"/>
                  </a:solidFill>
                  <a:latin typeface="Century Gothic" panose="020B0502020202020204" pitchFamily="34" charset="0"/>
                  <a:cs typeface="Arial" panose="020B0604020202020204" pitchFamily="34" charset="0"/>
                </a:rPr>
                <a:t>192.168.1.1</a:t>
              </a:r>
            </a:p>
          </p:txBody>
        </p:sp>
        <p:sp>
          <p:nvSpPr>
            <p:cNvPr id="142" name="矩形 141"/>
            <p:cNvSpPr/>
            <p:nvPr/>
          </p:nvSpPr>
          <p:spPr>
            <a:xfrm>
              <a:off x="3199607" y="4063962"/>
              <a:ext cx="595035" cy="338554"/>
            </a:xfrm>
            <a:prstGeom prst="rect">
              <a:avLst/>
            </a:prstGeom>
          </p:spPr>
          <p:txBody>
            <a:bodyPr wrap="none">
              <a:spAutoFit/>
            </a:bodyPr>
            <a:lstStyle/>
            <a:p>
              <a:pPr algn="ctr"/>
              <a:r>
                <a:rPr lang="en-US" altLang="zh-CN" sz="1600" dirty="0">
                  <a:solidFill>
                    <a:srgbClr val="394A57"/>
                  </a:solidFill>
                  <a:latin typeface="Century Gothic" panose="020B0502020202020204" pitchFamily="34" charset="0"/>
                  <a:cs typeface="Arial" panose="020B0604020202020204" pitchFamily="34" charset="0"/>
                </a:rPr>
                <a:t>……</a:t>
              </a:r>
            </a:p>
          </p:txBody>
        </p:sp>
        <p:sp>
          <p:nvSpPr>
            <p:cNvPr id="143" name="矩形 142"/>
            <p:cNvSpPr/>
            <p:nvPr/>
          </p:nvSpPr>
          <p:spPr>
            <a:xfrm>
              <a:off x="5509382" y="4059020"/>
              <a:ext cx="595035" cy="338554"/>
            </a:xfrm>
            <a:prstGeom prst="rect">
              <a:avLst/>
            </a:prstGeom>
          </p:spPr>
          <p:txBody>
            <a:bodyPr wrap="none">
              <a:spAutoFit/>
            </a:bodyPr>
            <a:lstStyle/>
            <a:p>
              <a:pPr algn="ctr"/>
              <a:r>
                <a:rPr lang="en-US" altLang="zh-CN" sz="1600" dirty="0">
                  <a:solidFill>
                    <a:srgbClr val="394A57"/>
                  </a:solidFill>
                  <a:latin typeface="Century Gothic" panose="020B0502020202020204" pitchFamily="34" charset="0"/>
                  <a:cs typeface="Arial" panose="020B0604020202020204" pitchFamily="34" charset="0"/>
                </a:rPr>
                <a:t>……</a:t>
              </a:r>
            </a:p>
          </p:txBody>
        </p:sp>
        <p:sp>
          <p:nvSpPr>
            <p:cNvPr id="144" name="矩形 143"/>
            <p:cNvSpPr/>
            <p:nvPr/>
          </p:nvSpPr>
          <p:spPr>
            <a:xfrm>
              <a:off x="7842663" y="4061612"/>
              <a:ext cx="595035" cy="338554"/>
            </a:xfrm>
            <a:prstGeom prst="rect">
              <a:avLst/>
            </a:prstGeom>
          </p:spPr>
          <p:txBody>
            <a:bodyPr wrap="none">
              <a:spAutoFit/>
            </a:bodyPr>
            <a:lstStyle/>
            <a:p>
              <a:pPr algn="ctr"/>
              <a:r>
                <a:rPr lang="en-US" altLang="zh-CN" sz="1600" dirty="0">
                  <a:solidFill>
                    <a:srgbClr val="394A57"/>
                  </a:solidFill>
                  <a:latin typeface="Century Gothic" panose="020B0502020202020204" pitchFamily="34" charset="0"/>
                  <a:cs typeface="Arial" panose="020B0604020202020204" pitchFamily="34" charset="0"/>
                </a:rPr>
                <a:t>……</a:t>
              </a:r>
            </a:p>
          </p:txBody>
        </p:sp>
        <p:sp>
          <p:nvSpPr>
            <p:cNvPr id="145" name="矩形 144"/>
            <p:cNvSpPr/>
            <p:nvPr/>
          </p:nvSpPr>
          <p:spPr>
            <a:xfrm>
              <a:off x="10241136" y="4067133"/>
              <a:ext cx="595035" cy="338554"/>
            </a:xfrm>
            <a:prstGeom prst="rect">
              <a:avLst/>
            </a:prstGeom>
          </p:spPr>
          <p:txBody>
            <a:bodyPr wrap="none">
              <a:spAutoFit/>
            </a:bodyPr>
            <a:lstStyle/>
            <a:p>
              <a:pPr algn="ctr"/>
              <a:r>
                <a:rPr lang="en-US" altLang="zh-CN" sz="1600" dirty="0">
                  <a:solidFill>
                    <a:srgbClr val="394A57"/>
                  </a:solidFill>
                  <a:latin typeface="Century Gothic" panose="020B0502020202020204" pitchFamily="34" charset="0"/>
                  <a:cs typeface="Arial" panose="020B0604020202020204" pitchFamily="34" charset="0"/>
                </a:rPr>
                <a:t>……</a:t>
              </a:r>
            </a:p>
          </p:txBody>
        </p:sp>
        <p:sp>
          <p:nvSpPr>
            <p:cNvPr id="146" name="矩形 145"/>
            <p:cNvSpPr/>
            <p:nvPr/>
          </p:nvSpPr>
          <p:spPr>
            <a:xfrm>
              <a:off x="2808475" y="4810160"/>
              <a:ext cx="1377300" cy="338554"/>
            </a:xfrm>
            <a:prstGeom prst="rect">
              <a:avLst/>
            </a:prstGeom>
          </p:spPr>
          <p:txBody>
            <a:bodyPr wrap="none">
              <a:spAutoFit/>
            </a:bodyPr>
            <a:lstStyle/>
            <a:p>
              <a:pPr algn="ctr"/>
              <a:r>
                <a:rPr lang="en-US" altLang="zh-CN" sz="1600" dirty="0">
                  <a:solidFill>
                    <a:srgbClr val="394A57"/>
                  </a:solidFill>
                  <a:latin typeface="Century Gothic" panose="020B0502020202020204" pitchFamily="34" charset="0"/>
                  <a:cs typeface="Arial" panose="020B0604020202020204" pitchFamily="34" charset="0"/>
                </a:rPr>
                <a:t>192.168.1.11</a:t>
              </a:r>
            </a:p>
          </p:txBody>
        </p:sp>
        <p:sp>
          <p:nvSpPr>
            <p:cNvPr id="147" name="矩形 146"/>
            <p:cNvSpPr/>
            <p:nvPr/>
          </p:nvSpPr>
          <p:spPr>
            <a:xfrm>
              <a:off x="5061343" y="4802046"/>
              <a:ext cx="1491114" cy="338554"/>
            </a:xfrm>
            <a:prstGeom prst="rect">
              <a:avLst/>
            </a:prstGeom>
          </p:spPr>
          <p:txBody>
            <a:bodyPr wrap="none">
              <a:spAutoFit/>
            </a:bodyPr>
            <a:lstStyle/>
            <a:p>
              <a:pPr algn="ctr"/>
              <a:r>
                <a:rPr lang="en-US" altLang="zh-CN" sz="1600" dirty="0">
                  <a:solidFill>
                    <a:srgbClr val="394A57"/>
                  </a:solidFill>
                  <a:latin typeface="Century Gothic" panose="020B0502020202020204" pitchFamily="34" charset="0"/>
                  <a:cs typeface="Arial" panose="020B0604020202020204" pitchFamily="34" charset="0"/>
                </a:rPr>
                <a:t>255.255.255.0</a:t>
              </a:r>
            </a:p>
          </p:txBody>
        </p:sp>
        <p:sp>
          <p:nvSpPr>
            <p:cNvPr id="148" name="矩形 147"/>
            <p:cNvSpPr/>
            <p:nvPr/>
          </p:nvSpPr>
          <p:spPr>
            <a:xfrm>
              <a:off x="7510991" y="4810160"/>
              <a:ext cx="1263486" cy="338554"/>
            </a:xfrm>
            <a:prstGeom prst="rect">
              <a:avLst/>
            </a:prstGeom>
          </p:spPr>
          <p:txBody>
            <a:bodyPr wrap="none">
              <a:spAutoFit/>
            </a:bodyPr>
            <a:lstStyle/>
            <a:p>
              <a:pPr algn="ctr"/>
              <a:r>
                <a:rPr lang="en-US" altLang="zh-CN" sz="1600" dirty="0" smtClean="0">
                  <a:solidFill>
                    <a:srgbClr val="394A57"/>
                  </a:solidFill>
                  <a:latin typeface="Century Gothic" panose="020B0502020202020204" pitchFamily="34" charset="0"/>
                  <a:cs typeface="Arial" panose="020B0604020202020204" pitchFamily="34" charset="0"/>
                </a:rPr>
                <a:t>192.168.1.1</a:t>
              </a:r>
              <a:endParaRPr lang="en-US" altLang="zh-CN" sz="1600" dirty="0">
                <a:solidFill>
                  <a:srgbClr val="394A57"/>
                </a:solidFill>
                <a:latin typeface="Century Gothic" panose="020B0502020202020204" pitchFamily="34" charset="0"/>
                <a:cs typeface="Arial" panose="020B0604020202020204" pitchFamily="34" charset="0"/>
              </a:endParaRPr>
            </a:p>
          </p:txBody>
        </p:sp>
        <p:sp>
          <p:nvSpPr>
            <p:cNvPr id="149" name="矩形 148"/>
            <p:cNvSpPr/>
            <p:nvPr/>
          </p:nvSpPr>
          <p:spPr>
            <a:xfrm>
              <a:off x="9914710" y="4810160"/>
              <a:ext cx="1257075" cy="338555"/>
            </a:xfrm>
            <a:prstGeom prst="rect">
              <a:avLst/>
            </a:prstGeom>
          </p:spPr>
          <p:txBody>
            <a:bodyPr wrap="none">
              <a:spAutoFit/>
            </a:bodyPr>
            <a:lstStyle/>
            <a:p>
              <a:pPr algn="ctr"/>
              <a:r>
                <a:rPr lang="en-US" altLang="zh-CN" sz="1600" dirty="0">
                  <a:solidFill>
                    <a:srgbClr val="394A57"/>
                  </a:solidFill>
                  <a:latin typeface="Century Gothic" panose="020B0502020202020204" pitchFamily="34" charset="0"/>
                  <a:cs typeface="Arial" panose="020B0604020202020204" pitchFamily="34" charset="0"/>
                </a:rPr>
                <a:t>192.168.1.1</a:t>
              </a:r>
            </a:p>
          </p:txBody>
        </p:sp>
        <p:sp>
          <p:nvSpPr>
            <p:cNvPr id="150" name="矩形 149"/>
            <p:cNvSpPr/>
            <p:nvPr/>
          </p:nvSpPr>
          <p:spPr>
            <a:xfrm>
              <a:off x="2811028" y="5556358"/>
              <a:ext cx="1377300" cy="338554"/>
            </a:xfrm>
            <a:prstGeom prst="rect">
              <a:avLst/>
            </a:prstGeom>
          </p:spPr>
          <p:txBody>
            <a:bodyPr wrap="none">
              <a:spAutoFit/>
            </a:bodyPr>
            <a:lstStyle/>
            <a:p>
              <a:pPr algn="ctr"/>
              <a:r>
                <a:rPr lang="en-US" altLang="zh-CN" sz="1600" dirty="0">
                  <a:solidFill>
                    <a:srgbClr val="394A57"/>
                  </a:solidFill>
                  <a:latin typeface="Century Gothic" panose="020B0502020202020204" pitchFamily="34" charset="0"/>
                  <a:cs typeface="Arial" panose="020B0604020202020204" pitchFamily="34" charset="0"/>
                </a:rPr>
                <a:t>192.168.1.11</a:t>
              </a:r>
            </a:p>
          </p:txBody>
        </p:sp>
        <p:sp>
          <p:nvSpPr>
            <p:cNvPr id="151" name="矩形 150"/>
            <p:cNvSpPr/>
            <p:nvPr/>
          </p:nvSpPr>
          <p:spPr>
            <a:xfrm>
              <a:off x="5061342" y="5556357"/>
              <a:ext cx="1491114" cy="338554"/>
            </a:xfrm>
            <a:prstGeom prst="rect">
              <a:avLst/>
            </a:prstGeom>
          </p:spPr>
          <p:txBody>
            <a:bodyPr wrap="none">
              <a:spAutoFit/>
            </a:bodyPr>
            <a:lstStyle/>
            <a:p>
              <a:pPr algn="ctr"/>
              <a:r>
                <a:rPr lang="en-US" altLang="zh-CN" sz="1600" dirty="0">
                  <a:solidFill>
                    <a:srgbClr val="394A57"/>
                  </a:solidFill>
                  <a:latin typeface="Century Gothic" panose="020B0502020202020204" pitchFamily="34" charset="0"/>
                  <a:cs typeface="Arial" panose="020B0604020202020204" pitchFamily="34" charset="0"/>
                </a:rPr>
                <a:t>255.255.255.0</a:t>
              </a:r>
            </a:p>
          </p:txBody>
        </p:sp>
        <p:sp>
          <p:nvSpPr>
            <p:cNvPr id="152" name="矩形 151"/>
            <p:cNvSpPr/>
            <p:nvPr/>
          </p:nvSpPr>
          <p:spPr>
            <a:xfrm>
              <a:off x="7511643" y="5555776"/>
              <a:ext cx="1257075" cy="338555"/>
            </a:xfrm>
            <a:prstGeom prst="rect">
              <a:avLst/>
            </a:prstGeom>
          </p:spPr>
          <p:txBody>
            <a:bodyPr wrap="none">
              <a:spAutoFit/>
            </a:bodyPr>
            <a:lstStyle/>
            <a:p>
              <a:pPr algn="ctr"/>
              <a:r>
                <a:rPr lang="en-US" altLang="zh-CN" sz="1600" dirty="0">
                  <a:solidFill>
                    <a:srgbClr val="394A57"/>
                  </a:solidFill>
                  <a:latin typeface="Century Gothic" panose="020B0502020202020204" pitchFamily="34" charset="0"/>
                  <a:cs typeface="Arial" panose="020B0604020202020204" pitchFamily="34" charset="0"/>
                </a:rPr>
                <a:t>192.168.1.1</a:t>
              </a:r>
            </a:p>
          </p:txBody>
        </p:sp>
        <p:sp>
          <p:nvSpPr>
            <p:cNvPr id="153" name="矩形 152"/>
            <p:cNvSpPr/>
            <p:nvPr/>
          </p:nvSpPr>
          <p:spPr>
            <a:xfrm>
              <a:off x="9910116" y="5555195"/>
              <a:ext cx="1257075" cy="338555"/>
            </a:xfrm>
            <a:prstGeom prst="rect">
              <a:avLst/>
            </a:prstGeom>
          </p:spPr>
          <p:txBody>
            <a:bodyPr wrap="none">
              <a:spAutoFit/>
            </a:bodyPr>
            <a:lstStyle/>
            <a:p>
              <a:pPr algn="ctr"/>
              <a:r>
                <a:rPr lang="en-US" altLang="zh-CN" sz="1600" dirty="0">
                  <a:solidFill>
                    <a:srgbClr val="394A57"/>
                  </a:solidFill>
                  <a:latin typeface="Century Gothic" panose="020B0502020202020204" pitchFamily="34" charset="0"/>
                  <a:cs typeface="Arial" panose="020B0604020202020204" pitchFamily="34" charset="0"/>
                </a:rPr>
                <a:t>192.168.1.1</a:t>
              </a:r>
            </a:p>
          </p:txBody>
        </p:sp>
      </p:grpSp>
    </p:spTree>
    <p:extLst>
      <p:ext uri="{BB962C8B-B14F-4D97-AF65-F5344CB8AC3E}">
        <p14:creationId xmlns:p14="http://schemas.microsoft.com/office/powerpoint/2010/main" val="7097238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par>
                                <p:cTn id="10" presetID="23" presetClass="entr" presetSubtype="36" fill="hold" nodeType="withEffect">
                                  <p:stCondLst>
                                    <p:cond delay="250"/>
                                  </p:stCondLst>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ppt_w</p:attrName>
                                        </p:attrNameLst>
                                      </p:cBhvr>
                                      <p:tavLst>
                                        <p:tav tm="0">
                                          <p:val>
                                            <p:strVal val="(6*min(max(#ppt_w*#ppt_h,.3),1)-7.4)/-.7*#ppt_w"/>
                                          </p:val>
                                        </p:tav>
                                        <p:tav tm="100000">
                                          <p:val>
                                            <p:strVal val="#ppt_w"/>
                                          </p:val>
                                        </p:tav>
                                      </p:tavLst>
                                    </p:anim>
                                    <p:anim calcmode="lin" valueType="num">
                                      <p:cBhvr>
                                        <p:cTn id="13" dur="500" fill="hold"/>
                                        <p:tgtEl>
                                          <p:spTgt spid="7"/>
                                        </p:tgtEl>
                                        <p:attrNameLst>
                                          <p:attrName>ppt_h</p:attrName>
                                        </p:attrNameLst>
                                      </p:cBhvr>
                                      <p:tavLst>
                                        <p:tav tm="0">
                                          <p:val>
                                            <p:strVal val="(6*min(max(#ppt_w*#ppt_h,.3),1)-7.4)/-.7*#ppt_h"/>
                                          </p:val>
                                        </p:tav>
                                        <p:tav tm="100000">
                                          <p:val>
                                            <p:strVal val="#ppt_h"/>
                                          </p:val>
                                        </p:tav>
                                      </p:tavLst>
                                    </p:anim>
                                    <p:anim calcmode="lin" valueType="num">
                                      <p:cBhvr>
                                        <p:cTn id="14" dur="500" fill="hold"/>
                                        <p:tgtEl>
                                          <p:spTgt spid="7"/>
                                        </p:tgtEl>
                                        <p:attrNameLst>
                                          <p:attrName>ppt_x</p:attrName>
                                        </p:attrNameLst>
                                      </p:cBhvr>
                                      <p:tavLst>
                                        <p:tav tm="0">
                                          <p:val>
                                            <p:fltVal val="0.5"/>
                                          </p:val>
                                        </p:tav>
                                        <p:tav tm="100000">
                                          <p:val>
                                            <p:strVal val="#ppt_x"/>
                                          </p:val>
                                        </p:tav>
                                      </p:tavLst>
                                    </p:anim>
                                    <p:anim calcmode="lin" valueType="num">
                                      <p:cBhvr>
                                        <p:cTn id="15" dur="500" fill="hold"/>
                                        <p:tgtEl>
                                          <p:spTgt spid="7"/>
                                        </p:tgtEl>
                                        <p:attrNameLst>
                                          <p:attrName>ppt_y</p:attrName>
                                        </p:attrNameLst>
                                      </p:cBhvr>
                                      <p:tavLst>
                                        <p:tav tm="0">
                                          <p:val>
                                            <p:strVal val="1+(6*min(max(#ppt_w*#ppt_h,.3),1)-7.4)/-.7*#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49987" y="698680"/>
            <a:ext cx="2236511" cy="1109403"/>
            <a:chOff x="412490" y="524010"/>
            <a:chExt cx="1677383" cy="832052"/>
          </a:xfrm>
        </p:grpSpPr>
        <p:sp>
          <p:nvSpPr>
            <p:cNvPr id="5" name="矩形 4"/>
            <p:cNvSpPr/>
            <p:nvPr/>
          </p:nvSpPr>
          <p:spPr>
            <a:xfrm>
              <a:off x="412490" y="524010"/>
              <a:ext cx="1677383" cy="530914"/>
            </a:xfrm>
            <a:prstGeom prst="rect">
              <a:avLst/>
            </a:prstGeom>
          </p:spPr>
          <p:txBody>
            <a:bodyPr wrap="none">
              <a:spAutoFit/>
            </a:bodyPr>
            <a:lstStyle/>
            <a:p>
              <a:r>
                <a:rPr lang="zh-CN" altLang="en-US" sz="4000" dirty="0" smtClean="0">
                  <a:solidFill>
                    <a:srgbClr val="F44F56"/>
                  </a:solidFill>
                  <a:latin typeface="方正兰亭超细黑简体" panose="02000000000000000000" pitchFamily="2" charset="-122"/>
                  <a:ea typeface="方正兰亭超细黑简体" panose="02000000000000000000" pitchFamily="2" charset="-122"/>
                  <a:cs typeface="Arial" panose="020B0604020202020204" pitchFamily="34" charset="0"/>
                </a:rPr>
                <a:t>任务实施</a:t>
              </a:r>
              <a:endParaRPr lang="en-US" altLang="zh-CN" sz="4000" dirty="0">
                <a:solidFill>
                  <a:srgbClr val="F44F56"/>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6" name="矩形 5"/>
            <p:cNvSpPr/>
            <p:nvPr/>
          </p:nvSpPr>
          <p:spPr>
            <a:xfrm>
              <a:off x="412490" y="1009813"/>
              <a:ext cx="1355179" cy="346249"/>
            </a:xfrm>
            <a:prstGeom prst="rect">
              <a:avLst/>
            </a:prstGeom>
          </p:spPr>
          <p:txBody>
            <a:bodyPr wrap="none">
              <a:spAutoFit/>
            </a:bodyPr>
            <a:lstStyle/>
            <a:p>
              <a:r>
                <a:rPr lang="en-US" altLang="zh-CN"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IP </a:t>
              </a:r>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地址规划</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grpSp>
        <p:nvGrpSpPr>
          <p:cNvPr id="131" name="组合 130"/>
          <p:cNvGrpSpPr/>
          <p:nvPr/>
        </p:nvGrpSpPr>
        <p:grpSpPr>
          <a:xfrm>
            <a:off x="11856640" y="548680"/>
            <a:ext cx="335360" cy="882400"/>
            <a:chOff x="8892480" y="411510"/>
            <a:chExt cx="251520" cy="661800"/>
          </a:xfrm>
        </p:grpSpPr>
        <p:sp>
          <p:nvSpPr>
            <p:cNvPr id="132" name="矩形 131"/>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3"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33</a:t>
              </a:r>
              <a:endParaRPr lang="zh-CN" altLang="en-US" sz="1067" dirty="0">
                <a:solidFill>
                  <a:schemeClr val="bg1"/>
                </a:solidFill>
                <a:latin typeface="Century Gothic" panose="020B0502020202020204" pitchFamily="34" charset="0"/>
              </a:endParaRPr>
            </a:p>
          </p:txBody>
        </p:sp>
        <p:grpSp>
          <p:nvGrpSpPr>
            <p:cNvPr id="134" name="组合 133"/>
            <p:cNvGrpSpPr/>
            <p:nvPr/>
          </p:nvGrpSpPr>
          <p:grpSpPr>
            <a:xfrm>
              <a:off x="8964240" y="818664"/>
              <a:ext cx="108000" cy="8629"/>
              <a:chOff x="8953171" y="847239"/>
              <a:chExt cx="130138" cy="8629"/>
            </a:xfrm>
          </p:grpSpPr>
          <p:cxnSp>
            <p:nvCxnSpPr>
              <p:cNvPr id="135" name="直接连接符 134"/>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136" name="直接连接符 135"/>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grpSp>
        <p:nvGrpSpPr>
          <p:cNvPr id="7" name="组合 6"/>
          <p:cNvGrpSpPr/>
          <p:nvPr/>
        </p:nvGrpSpPr>
        <p:grpSpPr>
          <a:xfrm>
            <a:off x="674635" y="1890278"/>
            <a:ext cx="10982281" cy="3504657"/>
            <a:chOff x="674635" y="1890278"/>
            <a:chExt cx="10982281" cy="3504657"/>
          </a:xfrm>
        </p:grpSpPr>
        <p:grpSp>
          <p:nvGrpSpPr>
            <p:cNvPr id="2" name="组合 1"/>
            <p:cNvGrpSpPr/>
            <p:nvPr/>
          </p:nvGrpSpPr>
          <p:grpSpPr>
            <a:xfrm>
              <a:off x="674635" y="1890278"/>
              <a:ext cx="10842429" cy="3480822"/>
              <a:chOff x="505976" y="1417708"/>
              <a:chExt cx="8131822" cy="2610617"/>
            </a:xfrm>
          </p:grpSpPr>
          <p:sp>
            <p:nvSpPr>
              <p:cNvPr id="70" name="矩形 69"/>
              <p:cNvSpPr/>
              <p:nvPr/>
            </p:nvSpPr>
            <p:spPr>
              <a:xfrm>
                <a:off x="505976" y="1417708"/>
                <a:ext cx="8130024" cy="372017"/>
              </a:xfrm>
              <a:prstGeom prst="rect">
                <a:avLst/>
              </a:prstGeom>
              <a:solidFill>
                <a:srgbClr val="F44F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FF0000"/>
                  </a:solidFill>
                </a:endParaRPr>
              </a:p>
            </p:txBody>
          </p:sp>
          <p:sp>
            <p:nvSpPr>
              <p:cNvPr id="71" name="矩形 70"/>
              <p:cNvSpPr/>
              <p:nvPr/>
            </p:nvSpPr>
            <p:spPr>
              <a:xfrm>
                <a:off x="779266" y="1465217"/>
                <a:ext cx="446276" cy="253916"/>
              </a:xfrm>
              <a:prstGeom prst="rect">
                <a:avLst/>
              </a:prstGeom>
            </p:spPr>
            <p:txBody>
              <a:bodyPr wrap="none">
                <a:spAutoFit/>
              </a:bodyPr>
              <a:lstStyle/>
              <a:p>
                <a:pPr algn="ctr"/>
                <a:r>
                  <a:rPr lang="zh-CN" altLang="en-US" sz="1600" dirty="0" smtClean="0">
                    <a:solidFill>
                      <a:schemeClr val="bg1"/>
                    </a:solidFill>
                    <a:latin typeface="Century Gothic" panose="020B0502020202020204" pitchFamily="34" charset="0"/>
                    <a:cs typeface="Arial" panose="020B0604020202020204" pitchFamily="34" charset="0"/>
                  </a:rPr>
                  <a:t>名称</a:t>
                </a:r>
                <a:endParaRPr lang="en-US" altLang="zh-CN" sz="1600" dirty="0">
                  <a:solidFill>
                    <a:schemeClr val="bg1"/>
                  </a:solidFill>
                  <a:latin typeface="Century Gothic" panose="020B0502020202020204" pitchFamily="34" charset="0"/>
                  <a:cs typeface="Arial" panose="020B0604020202020204" pitchFamily="34" charset="0"/>
                </a:endParaRPr>
              </a:p>
            </p:txBody>
          </p:sp>
          <p:sp>
            <p:nvSpPr>
              <p:cNvPr id="72" name="矩形 71"/>
              <p:cNvSpPr/>
              <p:nvPr/>
            </p:nvSpPr>
            <p:spPr>
              <a:xfrm>
                <a:off x="2399710" y="1465217"/>
                <a:ext cx="446276" cy="253916"/>
              </a:xfrm>
              <a:prstGeom prst="rect">
                <a:avLst/>
              </a:prstGeom>
            </p:spPr>
            <p:txBody>
              <a:bodyPr wrap="none">
                <a:spAutoFit/>
              </a:bodyPr>
              <a:lstStyle/>
              <a:p>
                <a:pPr algn="ctr"/>
                <a:r>
                  <a:rPr lang="zh-CN" altLang="en-US" sz="1600" dirty="0">
                    <a:solidFill>
                      <a:schemeClr val="bg1"/>
                    </a:solidFill>
                    <a:latin typeface="Century Gothic" panose="020B0502020202020204" pitchFamily="34" charset="0"/>
                    <a:cs typeface="Arial" panose="020B0604020202020204" pitchFamily="34" charset="0"/>
                  </a:rPr>
                  <a:t>品牌</a:t>
                </a:r>
                <a:endParaRPr lang="en-US" altLang="zh-CN" sz="1600" dirty="0">
                  <a:solidFill>
                    <a:schemeClr val="bg1"/>
                  </a:solidFill>
                  <a:latin typeface="Century Gothic" panose="020B0502020202020204" pitchFamily="34" charset="0"/>
                  <a:cs typeface="Arial" panose="020B0604020202020204" pitchFamily="34" charset="0"/>
                </a:endParaRPr>
              </a:p>
            </p:txBody>
          </p:sp>
          <p:sp>
            <p:nvSpPr>
              <p:cNvPr id="73" name="矩形 72"/>
              <p:cNvSpPr/>
              <p:nvPr/>
            </p:nvSpPr>
            <p:spPr>
              <a:xfrm>
                <a:off x="4132041" y="1465217"/>
                <a:ext cx="446276" cy="253916"/>
              </a:xfrm>
              <a:prstGeom prst="rect">
                <a:avLst/>
              </a:prstGeom>
            </p:spPr>
            <p:txBody>
              <a:bodyPr wrap="none">
                <a:spAutoFit/>
              </a:bodyPr>
              <a:lstStyle/>
              <a:p>
                <a:pPr algn="ctr"/>
                <a:r>
                  <a:rPr lang="zh-CN" altLang="en-US" sz="1600" dirty="0" smtClean="0">
                    <a:solidFill>
                      <a:schemeClr val="bg1"/>
                    </a:solidFill>
                    <a:latin typeface="Century Gothic" panose="020B0502020202020204" pitchFamily="34" charset="0"/>
                    <a:cs typeface="Arial" panose="020B0604020202020204" pitchFamily="34" charset="0"/>
                  </a:rPr>
                  <a:t>型号</a:t>
                </a:r>
                <a:endParaRPr lang="en-US" altLang="zh-CN" sz="1600" dirty="0">
                  <a:solidFill>
                    <a:schemeClr val="bg1"/>
                  </a:solidFill>
                  <a:latin typeface="Century Gothic" panose="020B0502020202020204" pitchFamily="34" charset="0"/>
                  <a:cs typeface="Arial" panose="020B0604020202020204" pitchFamily="34" charset="0"/>
                </a:endParaRPr>
              </a:p>
            </p:txBody>
          </p:sp>
          <p:sp>
            <p:nvSpPr>
              <p:cNvPr id="74" name="矩形 73"/>
              <p:cNvSpPr/>
              <p:nvPr/>
            </p:nvSpPr>
            <p:spPr>
              <a:xfrm>
                <a:off x="5881999" y="1465217"/>
                <a:ext cx="446276" cy="253916"/>
              </a:xfrm>
              <a:prstGeom prst="rect">
                <a:avLst/>
              </a:prstGeom>
            </p:spPr>
            <p:txBody>
              <a:bodyPr wrap="none">
                <a:spAutoFit/>
              </a:bodyPr>
              <a:lstStyle/>
              <a:p>
                <a:pPr algn="ctr"/>
                <a:r>
                  <a:rPr lang="zh-CN" altLang="en-US" sz="1600" dirty="0" smtClean="0">
                    <a:solidFill>
                      <a:schemeClr val="bg1"/>
                    </a:solidFill>
                    <a:latin typeface="Century Gothic" panose="020B0502020202020204" pitchFamily="34" charset="0"/>
                    <a:cs typeface="Arial" panose="020B0604020202020204" pitchFamily="34" charset="0"/>
                  </a:rPr>
                  <a:t>数量</a:t>
                </a:r>
                <a:endParaRPr lang="en-US" altLang="zh-CN" sz="1600" dirty="0">
                  <a:solidFill>
                    <a:schemeClr val="bg1"/>
                  </a:solidFill>
                  <a:latin typeface="Century Gothic" panose="020B0502020202020204" pitchFamily="34" charset="0"/>
                  <a:cs typeface="Arial" panose="020B0604020202020204" pitchFamily="34" charset="0"/>
                </a:endParaRPr>
              </a:p>
            </p:txBody>
          </p:sp>
          <p:sp>
            <p:nvSpPr>
              <p:cNvPr id="75" name="矩形 74"/>
              <p:cNvSpPr/>
              <p:nvPr/>
            </p:nvSpPr>
            <p:spPr>
              <a:xfrm>
                <a:off x="7680853" y="1465217"/>
                <a:ext cx="446276" cy="253916"/>
              </a:xfrm>
              <a:prstGeom prst="rect">
                <a:avLst/>
              </a:prstGeom>
            </p:spPr>
            <p:txBody>
              <a:bodyPr wrap="none">
                <a:spAutoFit/>
              </a:bodyPr>
              <a:lstStyle/>
              <a:p>
                <a:pPr algn="ctr"/>
                <a:r>
                  <a:rPr lang="zh-CN" altLang="en-US" sz="1600" dirty="0" smtClean="0">
                    <a:solidFill>
                      <a:schemeClr val="bg1"/>
                    </a:solidFill>
                    <a:latin typeface="Century Gothic" panose="020B0502020202020204" pitchFamily="34" charset="0"/>
                    <a:cs typeface="Arial" panose="020B0604020202020204" pitchFamily="34" charset="0"/>
                  </a:rPr>
                  <a:t>备注</a:t>
                </a:r>
                <a:endParaRPr lang="en-US" altLang="zh-CN" sz="1600" dirty="0">
                  <a:solidFill>
                    <a:schemeClr val="bg1"/>
                  </a:solidFill>
                  <a:latin typeface="Century Gothic" panose="020B0502020202020204" pitchFamily="34" charset="0"/>
                  <a:cs typeface="Arial" panose="020B0604020202020204" pitchFamily="34" charset="0"/>
                </a:endParaRPr>
              </a:p>
            </p:txBody>
          </p:sp>
          <p:sp>
            <p:nvSpPr>
              <p:cNvPr id="76" name="矩形 75"/>
              <p:cNvSpPr/>
              <p:nvPr/>
            </p:nvSpPr>
            <p:spPr>
              <a:xfrm>
                <a:off x="761233" y="1931050"/>
                <a:ext cx="446276" cy="253916"/>
              </a:xfrm>
              <a:prstGeom prst="rect">
                <a:avLst/>
              </a:prstGeom>
            </p:spPr>
            <p:txBody>
              <a:bodyPr wrap="none">
                <a:spAutoFit/>
              </a:bodyPr>
              <a:lstStyle/>
              <a:p>
                <a:r>
                  <a:rPr lang="zh-CN" altLang="en-US" sz="1600" dirty="0" smtClean="0">
                    <a:solidFill>
                      <a:srgbClr val="394A57"/>
                    </a:solidFill>
                    <a:latin typeface="Century Gothic" panose="020B0502020202020204" pitchFamily="34" charset="0"/>
                    <a:cs typeface="Arial" panose="020B0604020202020204" pitchFamily="34" charset="0"/>
                  </a:rPr>
                  <a:t>网卡</a:t>
                </a:r>
                <a:endParaRPr lang="en-US" altLang="zh-CN" sz="1600" dirty="0">
                  <a:solidFill>
                    <a:srgbClr val="394A57"/>
                  </a:solidFill>
                  <a:latin typeface="Century Gothic" panose="020B0502020202020204" pitchFamily="34" charset="0"/>
                  <a:cs typeface="Arial" panose="020B0604020202020204" pitchFamily="34" charset="0"/>
                </a:endParaRPr>
              </a:p>
            </p:txBody>
          </p:sp>
          <p:sp>
            <p:nvSpPr>
              <p:cNvPr id="77" name="矩形 76"/>
              <p:cNvSpPr/>
              <p:nvPr/>
            </p:nvSpPr>
            <p:spPr>
              <a:xfrm>
                <a:off x="761233" y="2490700"/>
                <a:ext cx="600164" cy="253916"/>
              </a:xfrm>
              <a:prstGeom prst="rect">
                <a:avLst/>
              </a:prstGeom>
            </p:spPr>
            <p:txBody>
              <a:bodyPr wrap="none">
                <a:spAutoFit/>
              </a:bodyPr>
              <a:lstStyle/>
              <a:p>
                <a:r>
                  <a:rPr lang="zh-CN" altLang="en-US" sz="1600" dirty="0" smtClean="0">
                    <a:solidFill>
                      <a:srgbClr val="394A57"/>
                    </a:solidFill>
                    <a:latin typeface="Century Gothic" panose="020B0502020202020204" pitchFamily="34" charset="0"/>
                    <a:cs typeface="Arial" panose="020B0604020202020204" pitchFamily="34" charset="0"/>
                  </a:rPr>
                  <a:t>交换机</a:t>
                </a:r>
                <a:endParaRPr lang="en-US" altLang="zh-CN" sz="1600" dirty="0">
                  <a:solidFill>
                    <a:srgbClr val="394A57"/>
                  </a:solidFill>
                  <a:latin typeface="Century Gothic" panose="020B0502020202020204" pitchFamily="34" charset="0"/>
                  <a:cs typeface="Arial" panose="020B0604020202020204" pitchFamily="34" charset="0"/>
                </a:endParaRPr>
              </a:p>
            </p:txBody>
          </p:sp>
          <p:sp>
            <p:nvSpPr>
              <p:cNvPr id="78" name="矩形 77"/>
              <p:cNvSpPr/>
              <p:nvPr/>
            </p:nvSpPr>
            <p:spPr>
              <a:xfrm>
                <a:off x="779267" y="3050350"/>
                <a:ext cx="1215718" cy="253916"/>
              </a:xfrm>
              <a:prstGeom prst="rect">
                <a:avLst/>
              </a:prstGeom>
            </p:spPr>
            <p:txBody>
              <a:bodyPr wrap="none">
                <a:spAutoFit/>
              </a:bodyPr>
              <a:lstStyle/>
              <a:p>
                <a:r>
                  <a:rPr lang="zh-CN" altLang="en-US" sz="1600" dirty="0" smtClean="0">
                    <a:solidFill>
                      <a:srgbClr val="394A57"/>
                    </a:solidFill>
                    <a:latin typeface="Century Gothic" panose="020B0502020202020204" pitchFamily="34" charset="0"/>
                    <a:cs typeface="Arial" panose="020B0604020202020204" pitchFamily="34" charset="0"/>
                  </a:rPr>
                  <a:t>网线（双绞线）</a:t>
                </a:r>
                <a:endParaRPr lang="en-US" altLang="zh-CN" sz="1600" dirty="0">
                  <a:solidFill>
                    <a:srgbClr val="394A57"/>
                  </a:solidFill>
                  <a:latin typeface="Century Gothic" panose="020B0502020202020204" pitchFamily="34" charset="0"/>
                  <a:cs typeface="Arial" panose="020B0604020202020204" pitchFamily="34" charset="0"/>
                </a:endParaRPr>
              </a:p>
            </p:txBody>
          </p:sp>
          <p:sp>
            <p:nvSpPr>
              <p:cNvPr id="79" name="矩形 78"/>
              <p:cNvSpPr/>
              <p:nvPr/>
            </p:nvSpPr>
            <p:spPr>
              <a:xfrm>
                <a:off x="718553" y="3610001"/>
                <a:ext cx="600164" cy="253916"/>
              </a:xfrm>
              <a:prstGeom prst="rect">
                <a:avLst/>
              </a:prstGeom>
            </p:spPr>
            <p:txBody>
              <a:bodyPr wrap="none">
                <a:spAutoFit/>
              </a:bodyPr>
              <a:lstStyle/>
              <a:p>
                <a:r>
                  <a:rPr lang="zh-CN" altLang="en-US" sz="1600" dirty="0" smtClean="0">
                    <a:solidFill>
                      <a:srgbClr val="394A57"/>
                    </a:solidFill>
                    <a:latin typeface="Century Gothic" panose="020B0502020202020204" pitchFamily="34" charset="0"/>
                    <a:cs typeface="Arial" panose="020B0604020202020204" pitchFamily="34" charset="0"/>
                  </a:rPr>
                  <a:t>水晶头</a:t>
                </a:r>
                <a:endParaRPr lang="en-US" altLang="zh-CN" sz="1600" dirty="0">
                  <a:solidFill>
                    <a:srgbClr val="394A57"/>
                  </a:solidFill>
                  <a:latin typeface="Century Gothic" panose="020B0502020202020204" pitchFamily="34" charset="0"/>
                  <a:cs typeface="Arial" panose="020B0604020202020204" pitchFamily="34" charset="0"/>
                </a:endParaRPr>
              </a:p>
            </p:txBody>
          </p:sp>
          <p:cxnSp>
            <p:nvCxnSpPr>
              <p:cNvPr id="3" name="直接连接符 2"/>
              <p:cNvCxnSpPr/>
              <p:nvPr/>
            </p:nvCxnSpPr>
            <p:spPr>
              <a:xfrm>
                <a:off x="506203" y="2349375"/>
                <a:ext cx="8131595"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1" name="直接连接符 80"/>
              <p:cNvCxnSpPr/>
              <p:nvPr/>
            </p:nvCxnSpPr>
            <p:spPr>
              <a:xfrm>
                <a:off x="506203" y="2909025"/>
                <a:ext cx="8131595"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p:nvPr/>
            </p:nvCxnSpPr>
            <p:spPr>
              <a:xfrm>
                <a:off x="506203" y="3468675"/>
                <a:ext cx="8131595"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p:nvPr/>
            </p:nvCxnSpPr>
            <p:spPr>
              <a:xfrm>
                <a:off x="506203" y="4028325"/>
                <a:ext cx="8131595"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07" name="矩形 106"/>
            <p:cNvSpPr/>
            <p:nvPr/>
          </p:nvSpPr>
          <p:spPr>
            <a:xfrm>
              <a:off x="3057746" y="2580500"/>
              <a:ext cx="878767" cy="338554"/>
            </a:xfrm>
            <a:prstGeom prst="rect">
              <a:avLst/>
            </a:prstGeom>
          </p:spPr>
          <p:txBody>
            <a:bodyPr wrap="none">
              <a:spAutoFit/>
            </a:bodyPr>
            <a:lstStyle/>
            <a:p>
              <a:pPr algn="ctr"/>
              <a:r>
                <a:rPr lang="en-US" altLang="zh-CN" sz="1600" dirty="0" smtClean="0">
                  <a:solidFill>
                    <a:srgbClr val="394A57"/>
                  </a:solidFill>
                  <a:latin typeface="Century Gothic" panose="020B0502020202020204" pitchFamily="34" charset="0"/>
                  <a:cs typeface="Arial" panose="020B0604020202020204" pitchFamily="34" charset="0"/>
                </a:rPr>
                <a:t>TP-LINK</a:t>
              </a:r>
              <a:endParaRPr lang="en-US" altLang="zh-CN" sz="1600" dirty="0">
                <a:solidFill>
                  <a:srgbClr val="394A57"/>
                </a:solidFill>
                <a:latin typeface="Century Gothic" panose="020B0502020202020204" pitchFamily="34" charset="0"/>
                <a:cs typeface="Arial" panose="020B0604020202020204" pitchFamily="34" charset="0"/>
              </a:endParaRPr>
            </a:p>
          </p:txBody>
        </p:sp>
        <p:sp>
          <p:nvSpPr>
            <p:cNvPr id="108" name="矩形 107"/>
            <p:cNvSpPr/>
            <p:nvPr/>
          </p:nvSpPr>
          <p:spPr>
            <a:xfrm>
              <a:off x="4994025" y="2611930"/>
              <a:ext cx="1625766" cy="338554"/>
            </a:xfrm>
            <a:prstGeom prst="rect">
              <a:avLst/>
            </a:prstGeom>
          </p:spPr>
          <p:txBody>
            <a:bodyPr wrap="none">
              <a:spAutoFit/>
            </a:bodyPr>
            <a:lstStyle/>
            <a:p>
              <a:pPr algn="ctr"/>
              <a:r>
                <a:rPr lang="en-US" altLang="zh-CN" sz="1600" dirty="0" smtClean="0">
                  <a:solidFill>
                    <a:srgbClr val="394A57"/>
                  </a:solidFill>
                  <a:latin typeface="Century Gothic" panose="020B0502020202020204" pitchFamily="34" charset="0"/>
                  <a:cs typeface="Arial" panose="020B0604020202020204" pitchFamily="34" charset="0"/>
                </a:rPr>
                <a:t>100/1000 Mb/s</a:t>
              </a:r>
              <a:endParaRPr lang="en-US" altLang="zh-CN" sz="1600" dirty="0">
                <a:solidFill>
                  <a:srgbClr val="394A57"/>
                </a:solidFill>
                <a:latin typeface="Century Gothic" panose="020B0502020202020204" pitchFamily="34" charset="0"/>
                <a:cs typeface="Arial" panose="020B0604020202020204" pitchFamily="34" charset="0"/>
              </a:endParaRPr>
            </a:p>
          </p:txBody>
        </p:sp>
        <p:sp>
          <p:nvSpPr>
            <p:cNvPr id="109" name="矩形 108"/>
            <p:cNvSpPr/>
            <p:nvPr/>
          </p:nvSpPr>
          <p:spPr>
            <a:xfrm>
              <a:off x="7888350" y="2574733"/>
              <a:ext cx="503663" cy="338554"/>
            </a:xfrm>
            <a:prstGeom prst="rect">
              <a:avLst/>
            </a:prstGeom>
          </p:spPr>
          <p:txBody>
            <a:bodyPr wrap="none">
              <a:spAutoFit/>
            </a:bodyPr>
            <a:lstStyle/>
            <a:p>
              <a:pPr algn="ctr"/>
              <a:r>
                <a:rPr lang="en-US" altLang="zh-CN" sz="1600" dirty="0" smtClean="0">
                  <a:solidFill>
                    <a:srgbClr val="394A57"/>
                  </a:solidFill>
                  <a:latin typeface="Century Gothic" panose="020B0502020202020204" pitchFamily="34" charset="0"/>
                  <a:cs typeface="Arial" panose="020B0604020202020204" pitchFamily="34" charset="0"/>
                </a:rPr>
                <a:t>5</a:t>
              </a:r>
              <a:r>
                <a:rPr lang="zh-CN" altLang="en-US" sz="1600" dirty="0" smtClean="0">
                  <a:solidFill>
                    <a:srgbClr val="394A57"/>
                  </a:solidFill>
                  <a:latin typeface="Century Gothic" panose="020B0502020202020204" pitchFamily="34" charset="0"/>
                  <a:cs typeface="Arial" panose="020B0604020202020204" pitchFamily="34" charset="0"/>
                </a:rPr>
                <a:t>块</a:t>
              </a:r>
              <a:endParaRPr lang="en-US" altLang="zh-CN" sz="1600" dirty="0">
                <a:solidFill>
                  <a:srgbClr val="394A57"/>
                </a:solidFill>
                <a:latin typeface="Century Gothic" panose="020B0502020202020204" pitchFamily="34" charset="0"/>
                <a:cs typeface="Arial" panose="020B0604020202020204" pitchFamily="34" charset="0"/>
              </a:endParaRPr>
            </a:p>
          </p:txBody>
        </p:sp>
        <p:sp>
          <p:nvSpPr>
            <p:cNvPr id="137" name="矩形 136"/>
            <p:cNvSpPr/>
            <p:nvPr/>
          </p:nvSpPr>
          <p:spPr>
            <a:xfrm>
              <a:off x="9420406" y="2574732"/>
              <a:ext cx="2236510" cy="584775"/>
            </a:xfrm>
            <a:prstGeom prst="rect">
              <a:avLst/>
            </a:prstGeom>
          </p:spPr>
          <p:txBody>
            <a:bodyPr wrap="none">
              <a:spAutoFit/>
            </a:bodyPr>
            <a:lstStyle/>
            <a:p>
              <a:pPr algn="ctr"/>
              <a:r>
                <a:rPr lang="zh-CN" altLang="en-US" sz="1600" dirty="0" smtClean="0">
                  <a:solidFill>
                    <a:srgbClr val="394A57"/>
                  </a:solidFill>
                  <a:latin typeface="Century Gothic" panose="020B0502020202020204" pitchFamily="34" charset="0"/>
                  <a:cs typeface="Arial" panose="020B0604020202020204" pitchFamily="34" charset="0"/>
                </a:rPr>
                <a:t>如果已有一些计算机，</a:t>
              </a:r>
              <a:endParaRPr lang="en-US" altLang="zh-CN" sz="1600" dirty="0" smtClean="0">
                <a:solidFill>
                  <a:srgbClr val="394A57"/>
                </a:solidFill>
                <a:latin typeface="Century Gothic" panose="020B0502020202020204" pitchFamily="34" charset="0"/>
                <a:cs typeface="Arial" panose="020B0604020202020204" pitchFamily="34" charset="0"/>
              </a:endParaRPr>
            </a:p>
            <a:p>
              <a:pPr algn="ctr"/>
              <a:r>
                <a:rPr lang="zh-CN" altLang="en-US" sz="1600" dirty="0" smtClean="0">
                  <a:solidFill>
                    <a:srgbClr val="394A57"/>
                  </a:solidFill>
                  <a:latin typeface="Century Gothic" panose="020B0502020202020204" pitchFamily="34" charset="0"/>
                  <a:cs typeface="Arial" panose="020B0604020202020204" pitchFamily="34" charset="0"/>
                </a:rPr>
                <a:t>则按实际需要购买</a:t>
              </a:r>
              <a:endParaRPr lang="en-US" altLang="zh-CN" sz="1600" dirty="0">
                <a:solidFill>
                  <a:srgbClr val="394A57"/>
                </a:solidFill>
                <a:latin typeface="Century Gothic" panose="020B0502020202020204" pitchFamily="34" charset="0"/>
                <a:cs typeface="Arial" panose="020B0604020202020204" pitchFamily="34" charset="0"/>
              </a:endParaRPr>
            </a:p>
          </p:txBody>
        </p:sp>
        <p:sp>
          <p:nvSpPr>
            <p:cNvPr id="138" name="矩形 137"/>
            <p:cNvSpPr/>
            <p:nvPr/>
          </p:nvSpPr>
          <p:spPr>
            <a:xfrm>
              <a:off x="3199608" y="3324571"/>
              <a:ext cx="595035" cy="338554"/>
            </a:xfrm>
            <a:prstGeom prst="rect">
              <a:avLst/>
            </a:prstGeom>
          </p:spPr>
          <p:txBody>
            <a:bodyPr wrap="none">
              <a:spAutoFit/>
            </a:bodyPr>
            <a:lstStyle/>
            <a:p>
              <a:pPr algn="ctr"/>
              <a:r>
                <a:rPr lang="zh-CN" altLang="en-US" sz="1600" dirty="0" smtClean="0">
                  <a:solidFill>
                    <a:srgbClr val="394A57"/>
                  </a:solidFill>
                  <a:latin typeface="Century Gothic" panose="020B0502020202020204" pitchFamily="34" charset="0"/>
                  <a:cs typeface="Arial" panose="020B0604020202020204" pitchFamily="34" charset="0"/>
                </a:rPr>
                <a:t>华为</a:t>
              </a:r>
              <a:endParaRPr lang="en-US" altLang="zh-CN" sz="1600" dirty="0">
                <a:solidFill>
                  <a:srgbClr val="394A57"/>
                </a:solidFill>
                <a:latin typeface="Century Gothic" panose="020B0502020202020204" pitchFamily="34" charset="0"/>
                <a:cs typeface="Arial" panose="020B0604020202020204" pitchFamily="34" charset="0"/>
              </a:endParaRPr>
            </a:p>
          </p:txBody>
        </p:sp>
        <p:sp>
          <p:nvSpPr>
            <p:cNvPr id="139" name="矩形 138"/>
            <p:cNvSpPr/>
            <p:nvPr/>
          </p:nvSpPr>
          <p:spPr>
            <a:xfrm>
              <a:off x="5217639" y="3324571"/>
              <a:ext cx="1178529" cy="338554"/>
            </a:xfrm>
            <a:prstGeom prst="rect">
              <a:avLst/>
            </a:prstGeom>
          </p:spPr>
          <p:txBody>
            <a:bodyPr wrap="none">
              <a:spAutoFit/>
            </a:bodyPr>
            <a:lstStyle/>
            <a:p>
              <a:pPr algn="ctr"/>
              <a:r>
                <a:rPr lang="en-US" altLang="zh-CN" sz="1600" dirty="0" smtClean="0">
                  <a:solidFill>
                    <a:srgbClr val="394A57"/>
                  </a:solidFill>
                  <a:latin typeface="Century Gothic" panose="020B0502020202020204" pitchFamily="34" charset="0"/>
                  <a:cs typeface="Arial" panose="020B0604020202020204" pitchFamily="34" charset="0"/>
                </a:rPr>
                <a:t>S2326TP-EI</a:t>
              </a:r>
              <a:endParaRPr lang="en-US" altLang="zh-CN" sz="1600" dirty="0">
                <a:solidFill>
                  <a:srgbClr val="394A57"/>
                </a:solidFill>
                <a:latin typeface="Century Gothic" panose="020B0502020202020204" pitchFamily="34" charset="0"/>
                <a:cs typeface="Arial" panose="020B0604020202020204" pitchFamily="34" charset="0"/>
              </a:endParaRPr>
            </a:p>
          </p:txBody>
        </p:sp>
        <p:sp>
          <p:nvSpPr>
            <p:cNvPr id="140" name="矩形 139"/>
            <p:cNvSpPr/>
            <p:nvPr/>
          </p:nvSpPr>
          <p:spPr>
            <a:xfrm>
              <a:off x="7888350" y="3320934"/>
              <a:ext cx="503663" cy="338554"/>
            </a:xfrm>
            <a:prstGeom prst="rect">
              <a:avLst/>
            </a:prstGeom>
          </p:spPr>
          <p:txBody>
            <a:bodyPr wrap="none">
              <a:spAutoFit/>
            </a:bodyPr>
            <a:lstStyle/>
            <a:p>
              <a:pPr algn="ctr"/>
              <a:r>
                <a:rPr lang="en-US" altLang="zh-CN" sz="1600" dirty="0" smtClean="0">
                  <a:solidFill>
                    <a:srgbClr val="394A57"/>
                  </a:solidFill>
                  <a:latin typeface="Century Gothic" panose="020B0502020202020204" pitchFamily="34" charset="0"/>
                  <a:cs typeface="Arial" panose="020B0604020202020204" pitchFamily="34" charset="0"/>
                </a:rPr>
                <a:t>1</a:t>
              </a:r>
              <a:r>
                <a:rPr lang="zh-CN" altLang="en-US" sz="1600" dirty="0" smtClean="0">
                  <a:solidFill>
                    <a:srgbClr val="394A57"/>
                  </a:solidFill>
                  <a:latin typeface="Century Gothic" panose="020B0502020202020204" pitchFamily="34" charset="0"/>
                  <a:cs typeface="Arial" panose="020B0604020202020204" pitchFamily="34" charset="0"/>
                </a:rPr>
                <a:t>台</a:t>
              </a:r>
              <a:endParaRPr lang="en-US" altLang="zh-CN" sz="1600" dirty="0">
                <a:solidFill>
                  <a:srgbClr val="394A57"/>
                </a:solidFill>
                <a:latin typeface="Century Gothic" panose="020B0502020202020204" pitchFamily="34" charset="0"/>
                <a:cs typeface="Arial" panose="020B0604020202020204" pitchFamily="34" charset="0"/>
              </a:endParaRPr>
            </a:p>
          </p:txBody>
        </p:sp>
        <p:sp>
          <p:nvSpPr>
            <p:cNvPr id="141" name="矩形 140"/>
            <p:cNvSpPr/>
            <p:nvPr/>
          </p:nvSpPr>
          <p:spPr>
            <a:xfrm>
              <a:off x="9666461" y="3325222"/>
              <a:ext cx="1744388" cy="338554"/>
            </a:xfrm>
            <a:prstGeom prst="rect">
              <a:avLst/>
            </a:prstGeom>
          </p:spPr>
          <p:txBody>
            <a:bodyPr wrap="none">
              <a:spAutoFit/>
            </a:bodyPr>
            <a:lstStyle/>
            <a:p>
              <a:pPr algn="ctr"/>
              <a:r>
                <a:rPr lang="en-US" altLang="zh-CN" sz="1600" dirty="0" smtClean="0">
                  <a:solidFill>
                    <a:srgbClr val="394A57"/>
                  </a:solidFill>
                  <a:latin typeface="Century Gothic" panose="020B0502020202020204" pitchFamily="34" charset="0"/>
                  <a:cs typeface="Arial" panose="020B0604020202020204" pitchFamily="34" charset="0"/>
                </a:rPr>
                <a:t>24</a:t>
              </a:r>
              <a:r>
                <a:rPr lang="zh-CN" altLang="en-US" sz="1600" dirty="0" smtClean="0">
                  <a:solidFill>
                    <a:srgbClr val="394A57"/>
                  </a:solidFill>
                  <a:latin typeface="Century Gothic" panose="020B0502020202020204" pitchFamily="34" charset="0"/>
                  <a:cs typeface="Arial" panose="020B0604020202020204" pitchFamily="34" charset="0"/>
                </a:rPr>
                <a:t>个 </a:t>
              </a:r>
              <a:r>
                <a:rPr lang="en-US" altLang="zh-CN" sz="1600" dirty="0" smtClean="0">
                  <a:solidFill>
                    <a:srgbClr val="394A57"/>
                  </a:solidFill>
                  <a:latin typeface="Century Gothic" panose="020B0502020202020204" pitchFamily="34" charset="0"/>
                  <a:cs typeface="Arial" panose="020B0604020202020204" pitchFamily="34" charset="0"/>
                </a:rPr>
                <a:t>LAN </a:t>
              </a:r>
              <a:r>
                <a:rPr lang="zh-CN" altLang="en-US" sz="1600" dirty="0" smtClean="0">
                  <a:solidFill>
                    <a:srgbClr val="394A57"/>
                  </a:solidFill>
                  <a:latin typeface="Century Gothic" panose="020B0502020202020204" pitchFamily="34" charset="0"/>
                  <a:cs typeface="Arial" panose="020B0604020202020204" pitchFamily="34" charset="0"/>
                </a:rPr>
                <a:t>口即可</a:t>
              </a:r>
              <a:endParaRPr lang="en-US" altLang="zh-CN" sz="1600" dirty="0">
                <a:solidFill>
                  <a:srgbClr val="394A57"/>
                </a:solidFill>
                <a:latin typeface="Century Gothic" panose="020B0502020202020204" pitchFamily="34" charset="0"/>
                <a:cs typeface="Arial" panose="020B0604020202020204" pitchFamily="34" charset="0"/>
              </a:endParaRPr>
            </a:p>
          </p:txBody>
        </p:sp>
        <p:sp>
          <p:nvSpPr>
            <p:cNvPr id="142" name="矩形 141"/>
            <p:cNvSpPr/>
            <p:nvPr/>
          </p:nvSpPr>
          <p:spPr>
            <a:xfrm>
              <a:off x="3199606" y="4063962"/>
              <a:ext cx="595035" cy="338554"/>
            </a:xfrm>
            <a:prstGeom prst="rect">
              <a:avLst/>
            </a:prstGeom>
          </p:spPr>
          <p:txBody>
            <a:bodyPr wrap="none">
              <a:spAutoFit/>
            </a:bodyPr>
            <a:lstStyle/>
            <a:p>
              <a:pPr algn="ctr"/>
              <a:r>
                <a:rPr lang="zh-CN" altLang="en-US" sz="1600" dirty="0" smtClean="0">
                  <a:solidFill>
                    <a:srgbClr val="394A57"/>
                  </a:solidFill>
                  <a:latin typeface="Century Gothic" panose="020B0502020202020204" pitchFamily="34" charset="0"/>
                  <a:cs typeface="Arial" panose="020B0604020202020204" pitchFamily="34" charset="0"/>
                </a:rPr>
                <a:t>安普</a:t>
              </a:r>
              <a:endParaRPr lang="en-US" altLang="zh-CN" sz="1600" dirty="0">
                <a:solidFill>
                  <a:srgbClr val="394A57"/>
                </a:solidFill>
                <a:latin typeface="Century Gothic" panose="020B0502020202020204" pitchFamily="34" charset="0"/>
                <a:cs typeface="Arial" panose="020B0604020202020204" pitchFamily="34" charset="0"/>
              </a:endParaRPr>
            </a:p>
          </p:txBody>
        </p:sp>
        <p:sp>
          <p:nvSpPr>
            <p:cNvPr id="143" name="矩形 142"/>
            <p:cNvSpPr/>
            <p:nvPr/>
          </p:nvSpPr>
          <p:spPr>
            <a:xfrm>
              <a:off x="5252101" y="4059020"/>
              <a:ext cx="1109599" cy="338554"/>
            </a:xfrm>
            <a:prstGeom prst="rect">
              <a:avLst/>
            </a:prstGeom>
          </p:spPr>
          <p:txBody>
            <a:bodyPr wrap="none">
              <a:spAutoFit/>
            </a:bodyPr>
            <a:lstStyle/>
            <a:p>
              <a:pPr algn="ctr"/>
              <a:r>
                <a:rPr lang="zh-CN" altLang="en-US" sz="1600" dirty="0" smtClean="0">
                  <a:solidFill>
                    <a:srgbClr val="394A57"/>
                  </a:solidFill>
                  <a:latin typeface="Century Gothic" panose="020B0502020202020204" pitchFamily="34" charset="0"/>
                  <a:cs typeface="Arial" panose="020B0604020202020204" pitchFamily="34" charset="0"/>
                </a:rPr>
                <a:t>超</a:t>
              </a:r>
              <a:r>
                <a:rPr lang="en-US" altLang="zh-CN" sz="1600" dirty="0" smtClean="0">
                  <a:solidFill>
                    <a:srgbClr val="394A57"/>
                  </a:solidFill>
                  <a:latin typeface="Century Gothic" panose="020B0502020202020204" pitchFamily="34" charset="0"/>
                  <a:cs typeface="Arial" panose="020B0604020202020204" pitchFamily="34" charset="0"/>
                </a:rPr>
                <a:t>5</a:t>
              </a:r>
              <a:r>
                <a:rPr lang="zh-CN" altLang="en-US" sz="1600" dirty="0" smtClean="0">
                  <a:solidFill>
                    <a:srgbClr val="394A57"/>
                  </a:solidFill>
                  <a:latin typeface="Century Gothic" panose="020B0502020202020204" pitchFamily="34" charset="0"/>
                  <a:cs typeface="Arial" panose="020B0604020202020204" pitchFamily="34" charset="0"/>
                </a:rPr>
                <a:t>类 </a:t>
              </a:r>
              <a:r>
                <a:rPr lang="en-US" altLang="zh-CN" sz="1600" dirty="0" smtClean="0">
                  <a:solidFill>
                    <a:srgbClr val="394A57"/>
                  </a:solidFill>
                  <a:latin typeface="Century Gothic" panose="020B0502020202020204" pitchFamily="34" charset="0"/>
                  <a:cs typeface="Arial" panose="020B0604020202020204" pitchFamily="34" charset="0"/>
                </a:rPr>
                <a:t>UTP</a:t>
              </a:r>
              <a:endParaRPr lang="en-US" altLang="zh-CN" sz="1600" dirty="0">
                <a:solidFill>
                  <a:srgbClr val="394A57"/>
                </a:solidFill>
                <a:latin typeface="Century Gothic" panose="020B0502020202020204" pitchFamily="34" charset="0"/>
                <a:cs typeface="Arial" panose="020B0604020202020204" pitchFamily="34" charset="0"/>
              </a:endParaRPr>
            </a:p>
          </p:txBody>
        </p:sp>
        <p:sp>
          <p:nvSpPr>
            <p:cNvPr id="144" name="矩形 143"/>
            <p:cNvSpPr/>
            <p:nvPr/>
          </p:nvSpPr>
          <p:spPr>
            <a:xfrm>
              <a:off x="7760109" y="4061612"/>
              <a:ext cx="760144" cy="338554"/>
            </a:xfrm>
            <a:prstGeom prst="rect">
              <a:avLst/>
            </a:prstGeom>
          </p:spPr>
          <p:txBody>
            <a:bodyPr wrap="none">
              <a:spAutoFit/>
            </a:bodyPr>
            <a:lstStyle/>
            <a:p>
              <a:pPr algn="ctr"/>
              <a:r>
                <a:rPr lang="en-US" altLang="zh-CN" sz="1600" dirty="0" smtClean="0">
                  <a:solidFill>
                    <a:srgbClr val="394A57"/>
                  </a:solidFill>
                  <a:latin typeface="Century Gothic" panose="020B0502020202020204" pitchFamily="34" charset="0"/>
                  <a:cs typeface="Arial" panose="020B0604020202020204" pitchFamily="34" charset="0"/>
                </a:rPr>
                <a:t>130</a:t>
              </a:r>
              <a:r>
                <a:rPr lang="zh-CN" altLang="en-US" sz="1600" dirty="0" smtClean="0">
                  <a:solidFill>
                    <a:srgbClr val="394A57"/>
                  </a:solidFill>
                  <a:latin typeface="Century Gothic" panose="020B0502020202020204" pitchFamily="34" charset="0"/>
                  <a:cs typeface="Arial" panose="020B0604020202020204" pitchFamily="34" charset="0"/>
                </a:rPr>
                <a:t>米</a:t>
              </a:r>
              <a:endParaRPr lang="en-US" altLang="zh-CN" sz="1600" dirty="0">
                <a:solidFill>
                  <a:srgbClr val="394A57"/>
                </a:solidFill>
                <a:latin typeface="Century Gothic" panose="020B0502020202020204" pitchFamily="34" charset="0"/>
                <a:cs typeface="Arial" panose="020B0604020202020204" pitchFamily="34" charset="0"/>
              </a:endParaRPr>
            </a:p>
          </p:txBody>
        </p:sp>
        <p:sp>
          <p:nvSpPr>
            <p:cNvPr id="145" name="矩形 144"/>
            <p:cNvSpPr/>
            <p:nvPr/>
          </p:nvSpPr>
          <p:spPr>
            <a:xfrm>
              <a:off x="9522994" y="4067133"/>
              <a:ext cx="2031325" cy="338554"/>
            </a:xfrm>
            <a:prstGeom prst="rect">
              <a:avLst/>
            </a:prstGeom>
          </p:spPr>
          <p:txBody>
            <a:bodyPr wrap="none">
              <a:spAutoFit/>
            </a:bodyPr>
            <a:lstStyle/>
            <a:p>
              <a:pPr algn="ctr"/>
              <a:r>
                <a:rPr lang="zh-CN" altLang="en-US" sz="1600" dirty="0" smtClean="0">
                  <a:solidFill>
                    <a:srgbClr val="394A57"/>
                  </a:solidFill>
                  <a:latin typeface="Century Gothic" panose="020B0502020202020204" pitchFamily="34" charset="0"/>
                  <a:cs typeface="Arial" panose="020B0604020202020204" pitchFamily="34" charset="0"/>
                </a:rPr>
                <a:t>每条长度要实际计算</a:t>
              </a:r>
              <a:endParaRPr lang="en-US" altLang="zh-CN" sz="1600" dirty="0">
                <a:solidFill>
                  <a:srgbClr val="394A57"/>
                </a:solidFill>
                <a:latin typeface="Century Gothic" panose="020B0502020202020204" pitchFamily="34" charset="0"/>
                <a:cs typeface="Arial" panose="020B0604020202020204" pitchFamily="34" charset="0"/>
              </a:endParaRPr>
            </a:p>
          </p:txBody>
        </p:sp>
        <p:sp>
          <p:nvSpPr>
            <p:cNvPr id="146" name="矩形 145"/>
            <p:cNvSpPr/>
            <p:nvPr/>
          </p:nvSpPr>
          <p:spPr>
            <a:xfrm>
              <a:off x="3199607" y="4810160"/>
              <a:ext cx="595035" cy="338554"/>
            </a:xfrm>
            <a:prstGeom prst="rect">
              <a:avLst/>
            </a:prstGeom>
          </p:spPr>
          <p:txBody>
            <a:bodyPr wrap="none">
              <a:spAutoFit/>
            </a:bodyPr>
            <a:lstStyle/>
            <a:p>
              <a:pPr algn="ctr"/>
              <a:r>
                <a:rPr lang="zh-CN" altLang="en-US" sz="1600" dirty="0" smtClean="0">
                  <a:solidFill>
                    <a:srgbClr val="394A57"/>
                  </a:solidFill>
                  <a:latin typeface="Century Gothic" panose="020B0502020202020204" pitchFamily="34" charset="0"/>
                  <a:cs typeface="Arial" panose="020B0604020202020204" pitchFamily="34" charset="0"/>
                </a:rPr>
                <a:t>安普</a:t>
              </a:r>
              <a:endParaRPr lang="en-US" altLang="zh-CN" sz="1600" dirty="0">
                <a:solidFill>
                  <a:srgbClr val="394A57"/>
                </a:solidFill>
                <a:latin typeface="Century Gothic" panose="020B0502020202020204" pitchFamily="34" charset="0"/>
                <a:cs typeface="Arial" panose="020B0604020202020204" pitchFamily="34" charset="0"/>
              </a:endParaRPr>
            </a:p>
          </p:txBody>
        </p:sp>
        <p:sp>
          <p:nvSpPr>
            <p:cNvPr id="147" name="矩形 146"/>
            <p:cNvSpPr/>
            <p:nvPr/>
          </p:nvSpPr>
          <p:spPr>
            <a:xfrm>
              <a:off x="5454080" y="4802046"/>
              <a:ext cx="705642" cy="338554"/>
            </a:xfrm>
            <a:prstGeom prst="rect">
              <a:avLst/>
            </a:prstGeom>
          </p:spPr>
          <p:txBody>
            <a:bodyPr wrap="none">
              <a:spAutoFit/>
            </a:bodyPr>
            <a:lstStyle/>
            <a:p>
              <a:pPr algn="ctr"/>
              <a:r>
                <a:rPr lang="en-US" altLang="zh-CN" sz="1600" dirty="0" smtClean="0">
                  <a:solidFill>
                    <a:srgbClr val="394A57"/>
                  </a:solidFill>
                  <a:latin typeface="Century Gothic" panose="020B0502020202020204" pitchFamily="34" charset="0"/>
                  <a:cs typeface="Arial" panose="020B0604020202020204" pitchFamily="34" charset="0"/>
                </a:rPr>
                <a:t>RJ-45</a:t>
              </a:r>
              <a:endParaRPr lang="en-US" altLang="zh-CN" sz="1600" dirty="0">
                <a:solidFill>
                  <a:srgbClr val="394A57"/>
                </a:solidFill>
                <a:latin typeface="Century Gothic" panose="020B0502020202020204" pitchFamily="34" charset="0"/>
                <a:cs typeface="Arial" panose="020B0604020202020204" pitchFamily="34" charset="0"/>
              </a:endParaRPr>
            </a:p>
          </p:txBody>
        </p:sp>
        <p:sp>
          <p:nvSpPr>
            <p:cNvPr id="148" name="矩形 147"/>
            <p:cNvSpPr/>
            <p:nvPr/>
          </p:nvSpPr>
          <p:spPr>
            <a:xfrm>
              <a:off x="7833996" y="4810160"/>
              <a:ext cx="617477" cy="338554"/>
            </a:xfrm>
            <a:prstGeom prst="rect">
              <a:avLst/>
            </a:prstGeom>
          </p:spPr>
          <p:txBody>
            <a:bodyPr wrap="none">
              <a:spAutoFit/>
            </a:bodyPr>
            <a:lstStyle/>
            <a:p>
              <a:pPr algn="ctr"/>
              <a:r>
                <a:rPr lang="en-US" altLang="zh-CN" sz="1600" dirty="0" smtClean="0">
                  <a:solidFill>
                    <a:srgbClr val="394A57"/>
                  </a:solidFill>
                  <a:latin typeface="Century Gothic" panose="020B0502020202020204" pitchFamily="34" charset="0"/>
                  <a:cs typeface="Arial" panose="020B0604020202020204" pitchFamily="34" charset="0"/>
                </a:rPr>
                <a:t>30</a:t>
              </a:r>
              <a:r>
                <a:rPr lang="zh-CN" altLang="en-US" sz="1600" dirty="0" smtClean="0">
                  <a:solidFill>
                    <a:srgbClr val="394A57"/>
                  </a:solidFill>
                  <a:latin typeface="Century Gothic" panose="020B0502020202020204" pitchFamily="34" charset="0"/>
                  <a:cs typeface="Arial" panose="020B0604020202020204" pitchFamily="34" charset="0"/>
                </a:rPr>
                <a:t>个</a:t>
              </a:r>
              <a:endParaRPr lang="en-US" altLang="zh-CN" sz="1600" dirty="0">
                <a:solidFill>
                  <a:srgbClr val="394A57"/>
                </a:solidFill>
                <a:latin typeface="Century Gothic" panose="020B0502020202020204" pitchFamily="34" charset="0"/>
                <a:cs typeface="Arial" panose="020B0604020202020204" pitchFamily="34" charset="0"/>
              </a:endParaRPr>
            </a:p>
          </p:txBody>
        </p:sp>
        <p:sp>
          <p:nvSpPr>
            <p:cNvPr id="149" name="矩形 148"/>
            <p:cNvSpPr/>
            <p:nvPr/>
          </p:nvSpPr>
          <p:spPr>
            <a:xfrm>
              <a:off x="9527589" y="4810160"/>
              <a:ext cx="2031325" cy="584775"/>
            </a:xfrm>
            <a:prstGeom prst="rect">
              <a:avLst/>
            </a:prstGeom>
          </p:spPr>
          <p:txBody>
            <a:bodyPr wrap="none">
              <a:spAutoFit/>
            </a:bodyPr>
            <a:lstStyle/>
            <a:p>
              <a:pPr algn="ctr"/>
              <a:r>
                <a:rPr lang="zh-CN" altLang="en-US" sz="1600" dirty="0" smtClean="0">
                  <a:solidFill>
                    <a:srgbClr val="394A57"/>
                  </a:solidFill>
                  <a:latin typeface="Century Gothic" panose="020B0502020202020204" pitchFamily="34" charset="0"/>
                  <a:cs typeface="Arial" panose="020B0604020202020204" pitchFamily="34" charset="0"/>
                </a:rPr>
                <a:t>如果自己制作网线才</a:t>
              </a:r>
              <a:endParaRPr lang="en-US" altLang="zh-CN" sz="1600" dirty="0" smtClean="0">
                <a:solidFill>
                  <a:srgbClr val="394A57"/>
                </a:solidFill>
                <a:latin typeface="Century Gothic" panose="020B0502020202020204" pitchFamily="34" charset="0"/>
                <a:cs typeface="Arial" panose="020B0604020202020204" pitchFamily="34" charset="0"/>
              </a:endParaRPr>
            </a:p>
            <a:p>
              <a:pPr algn="ctr"/>
              <a:r>
                <a:rPr lang="zh-CN" altLang="en-US" sz="1600" dirty="0" smtClean="0">
                  <a:solidFill>
                    <a:srgbClr val="394A57"/>
                  </a:solidFill>
                  <a:latin typeface="Century Gothic" panose="020B0502020202020204" pitchFamily="34" charset="0"/>
                  <a:cs typeface="Arial" panose="020B0604020202020204" pitchFamily="34" charset="0"/>
                </a:rPr>
                <a:t>需要</a:t>
              </a:r>
              <a:endParaRPr lang="en-US" altLang="zh-CN" sz="1600" dirty="0">
                <a:solidFill>
                  <a:srgbClr val="394A57"/>
                </a:solidFill>
                <a:latin typeface="Century Gothic" panose="020B0502020202020204" pitchFamily="34" charset="0"/>
                <a:cs typeface="Arial" panose="020B0604020202020204" pitchFamily="34" charset="0"/>
              </a:endParaRPr>
            </a:p>
          </p:txBody>
        </p:sp>
      </p:grpSp>
    </p:spTree>
    <p:extLst>
      <p:ext uri="{BB962C8B-B14F-4D97-AF65-F5344CB8AC3E}">
        <p14:creationId xmlns:p14="http://schemas.microsoft.com/office/powerpoint/2010/main" val="13130856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par>
                                <p:cTn id="10" presetID="23" presetClass="entr" presetSubtype="36" fill="hold" nodeType="withEffect">
                                  <p:stCondLst>
                                    <p:cond delay="250"/>
                                  </p:stCondLst>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ppt_w</p:attrName>
                                        </p:attrNameLst>
                                      </p:cBhvr>
                                      <p:tavLst>
                                        <p:tav tm="0">
                                          <p:val>
                                            <p:strVal val="(6*min(max(#ppt_w*#ppt_h,.3),1)-7.4)/-.7*#ppt_w"/>
                                          </p:val>
                                        </p:tav>
                                        <p:tav tm="100000">
                                          <p:val>
                                            <p:strVal val="#ppt_w"/>
                                          </p:val>
                                        </p:tav>
                                      </p:tavLst>
                                    </p:anim>
                                    <p:anim calcmode="lin" valueType="num">
                                      <p:cBhvr>
                                        <p:cTn id="13" dur="500" fill="hold"/>
                                        <p:tgtEl>
                                          <p:spTgt spid="7"/>
                                        </p:tgtEl>
                                        <p:attrNameLst>
                                          <p:attrName>ppt_h</p:attrName>
                                        </p:attrNameLst>
                                      </p:cBhvr>
                                      <p:tavLst>
                                        <p:tav tm="0">
                                          <p:val>
                                            <p:strVal val="(6*min(max(#ppt_w*#ppt_h,.3),1)-7.4)/-.7*#ppt_h"/>
                                          </p:val>
                                        </p:tav>
                                        <p:tav tm="100000">
                                          <p:val>
                                            <p:strVal val="#ppt_h"/>
                                          </p:val>
                                        </p:tav>
                                      </p:tavLst>
                                    </p:anim>
                                    <p:anim calcmode="lin" valueType="num">
                                      <p:cBhvr>
                                        <p:cTn id="14" dur="500" fill="hold"/>
                                        <p:tgtEl>
                                          <p:spTgt spid="7"/>
                                        </p:tgtEl>
                                        <p:attrNameLst>
                                          <p:attrName>ppt_x</p:attrName>
                                        </p:attrNameLst>
                                      </p:cBhvr>
                                      <p:tavLst>
                                        <p:tav tm="0">
                                          <p:val>
                                            <p:fltVal val="0.5"/>
                                          </p:val>
                                        </p:tav>
                                        <p:tav tm="100000">
                                          <p:val>
                                            <p:strVal val="#ppt_x"/>
                                          </p:val>
                                        </p:tav>
                                      </p:tavLst>
                                    </p:anim>
                                    <p:anim calcmode="lin" valueType="num">
                                      <p:cBhvr>
                                        <p:cTn id="15" dur="500" fill="hold"/>
                                        <p:tgtEl>
                                          <p:spTgt spid="7"/>
                                        </p:tgtEl>
                                        <p:attrNameLst>
                                          <p:attrName>ppt_y</p:attrName>
                                        </p:attrNameLst>
                                      </p:cBhvr>
                                      <p:tavLst>
                                        <p:tav tm="0">
                                          <p:val>
                                            <p:strVal val="1+(6*min(max(#ppt_w*#ppt_h,.3),1)-7.4)/-.7*#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9987" y="698681"/>
            <a:ext cx="2236510" cy="707886"/>
          </a:xfrm>
          <a:prstGeom prst="rect">
            <a:avLst/>
          </a:prstGeom>
        </p:spPr>
        <p:txBody>
          <a:bodyPr wrap="none">
            <a:spAutoFit/>
          </a:bodyPr>
          <a:lstStyle/>
          <a:p>
            <a:r>
              <a:rPr lang="zh-CN" altLang="en-US" sz="4000" dirty="0" smtClean="0">
                <a:solidFill>
                  <a:srgbClr val="F44F56"/>
                </a:solidFill>
                <a:latin typeface="方正兰亭超细黑简体" panose="02000000000000000000" pitchFamily="2" charset="-122"/>
                <a:ea typeface="方正兰亭超细黑简体" panose="02000000000000000000" pitchFamily="2" charset="-122"/>
                <a:cs typeface="Arial" panose="020B0604020202020204" pitchFamily="34" charset="0"/>
              </a:rPr>
              <a:t>任务实施</a:t>
            </a:r>
            <a:endParaRPr lang="en-US" altLang="zh-CN" sz="4000" dirty="0">
              <a:solidFill>
                <a:srgbClr val="F44F56"/>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3" name="矩形 2"/>
          <p:cNvSpPr/>
          <p:nvPr/>
        </p:nvSpPr>
        <p:spPr>
          <a:xfrm>
            <a:off x="549987" y="1330375"/>
            <a:ext cx="1415772" cy="461665"/>
          </a:xfrm>
          <a:prstGeom prst="rect">
            <a:avLst/>
          </a:prstGeom>
        </p:spPr>
        <p:txBody>
          <a:bodyPr wrap="none">
            <a:spAutoFit/>
          </a:bodyPr>
          <a:lstStyle/>
          <a:p>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网络布线</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nvGrpSpPr>
          <p:cNvPr id="4" name="组合 3"/>
          <p:cNvGrpSpPr/>
          <p:nvPr/>
        </p:nvGrpSpPr>
        <p:grpSpPr>
          <a:xfrm>
            <a:off x="11856640" y="548680"/>
            <a:ext cx="335360" cy="882400"/>
            <a:chOff x="8892480" y="411510"/>
            <a:chExt cx="251520" cy="661800"/>
          </a:xfrm>
        </p:grpSpPr>
        <p:sp>
          <p:nvSpPr>
            <p:cNvPr id="5" name="矩形 4"/>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34</a:t>
              </a:r>
              <a:endParaRPr lang="zh-CN" altLang="en-US" sz="1067" dirty="0">
                <a:solidFill>
                  <a:schemeClr val="bg1"/>
                </a:solidFill>
                <a:latin typeface="Century Gothic" panose="020B0502020202020204" pitchFamily="34" charset="0"/>
              </a:endParaRPr>
            </a:p>
          </p:txBody>
        </p:sp>
        <p:grpSp>
          <p:nvGrpSpPr>
            <p:cNvPr id="7" name="组合 6"/>
            <p:cNvGrpSpPr/>
            <p:nvPr/>
          </p:nvGrpSpPr>
          <p:grpSpPr>
            <a:xfrm>
              <a:off x="8964240" y="818664"/>
              <a:ext cx="108000" cy="8629"/>
              <a:chOff x="8953171" y="847239"/>
              <a:chExt cx="130138" cy="8629"/>
            </a:xfrm>
          </p:grpSpPr>
          <p:cxnSp>
            <p:nvCxnSpPr>
              <p:cNvPr id="8" name="直接连接符 7"/>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grpSp>
        <p:nvGrpSpPr>
          <p:cNvPr id="14" name="组合 13"/>
          <p:cNvGrpSpPr/>
          <p:nvPr/>
        </p:nvGrpSpPr>
        <p:grpSpPr>
          <a:xfrm>
            <a:off x="7200122" y="1689433"/>
            <a:ext cx="4314544" cy="3742432"/>
            <a:chOff x="5400092" y="1267075"/>
            <a:chExt cx="3235908" cy="2806824"/>
          </a:xfrm>
        </p:grpSpPr>
        <p:sp>
          <p:nvSpPr>
            <p:cNvPr id="65" name="矩形 64"/>
            <p:cNvSpPr/>
            <p:nvPr/>
          </p:nvSpPr>
          <p:spPr>
            <a:xfrm>
              <a:off x="5777053" y="2588332"/>
              <a:ext cx="2858947" cy="1038746"/>
            </a:xfrm>
            <a:prstGeom prst="rect">
              <a:avLst/>
            </a:prstGeom>
          </p:spPr>
          <p:txBody>
            <a:bodyPr wrap="square">
              <a:spAutoFit/>
            </a:bodyPr>
            <a:lstStyle/>
            <a:p>
              <a:r>
                <a:rPr lang="zh-CN" altLang="en-US" sz="1400" dirty="0"/>
                <a:t>从交换机到工作站的布线，根据情况不同，可以走明线、暗线、墙座和信息面板等。由于公司在装修办公室前没有预留网线管道，所以采用明线敷设方式。走明线需要注意线槽在转角处要特殊加工，转折处的两个线槽底板需要用</a:t>
              </a:r>
              <a:r>
                <a:rPr lang="en-US" altLang="zh-CN" sz="1400" dirty="0"/>
                <a:t>45°</a:t>
              </a:r>
              <a:r>
                <a:rPr lang="zh-CN" altLang="en-US" sz="1400" dirty="0"/>
                <a:t>对好，盖板则根据需要可割断或者对折</a:t>
              </a:r>
              <a:r>
                <a:rPr lang="zh-CN" altLang="en-US" sz="1400" dirty="0" smtClean="0"/>
                <a:t>。</a:t>
              </a:r>
              <a:endParaRPr lang="en-US" altLang="zh-CN" sz="1333" dirty="0">
                <a:solidFill>
                  <a:schemeClr val="tx1">
                    <a:lumMod val="85000"/>
                    <a:lumOff val="15000"/>
                  </a:schemeClr>
                </a:solidFill>
                <a:latin typeface="Century Gothic" panose="020B0502020202020204" pitchFamily="34" charset="0"/>
                <a:cs typeface="Arial" panose="020B0604020202020204" pitchFamily="34" charset="0"/>
              </a:endParaRPr>
            </a:p>
          </p:txBody>
        </p:sp>
        <p:sp>
          <p:nvSpPr>
            <p:cNvPr id="67" name="矩形 66"/>
            <p:cNvSpPr/>
            <p:nvPr/>
          </p:nvSpPr>
          <p:spPr>
            <a:xfrm>
              <a:off x="5400092" y="1537637"/>
              <a:ext cx="2134732" cy="500233"/>
            </a:xfrm>
            <a:prstGeom prst="rect">
              <a:avLst/>
            </a:prstGeom>
          </p:spPr>
          <p:txBody>
            <a:bodyPr wrap="square">
              <a:spAutoFit/>
            </a:bodyPr>
            <a:lstStyle/>
            <a:p>
              <a:r>
                <a:rPr lang="en-US" altLang="zh-CN" sz="1867" b="1" dirty="0" smtClean="0">
                  <a:solidFill>
                    <a:srgbClr val="F44F56"/>
                  </a:solidFill>
                  <a:latin typeface="Century Gothic" panose="020B0502020202020204" pitchFamily="34" charset="0"/>
                  <a:cs typeface="Arial" panose="020B0604020202020204" pitchFamily="34" charset="0"/>
                </a:rPr>
                <a:t>Network</a:t>
              </a:r>
            </a:p>
            <a:p>
              <a:r>
                <a:rPr lang="en-US" altLang="zh-CN" sz="1867" b="1" dirty="0">
                  <a:solidFill>
                    <a:srgbClr val="F44F56"/>
                  </a:solidFill>
                  <a:latin typeface="Century Gothic" panose="020B0502020202020204" pitchFamily="34" charset="0"/>
                  <a:cs typeface="Arial" panose="020B0604020202020204" pitchFamily="34" charset="0"/>
                </a:rPr>
                <a:t>Cabling</a:t>
              </a:r>
            </a:p>
          </p:txBody>
        </p:sp>
        <p:grpSp>
          <p:nvGrpSpPr>
            <p:cNvPr id="68" name="组合 67"/>
            <p:cNvGrpSpPr/>
            <p:nvPr/>
          </p:nvGrpSpPr>
          <p:grpSpPr>
            <a:xfrm>
              <a:off x="7039319" y="1267075"/>
              <a:ext cx="444155" cy="445677"/>
              <a:chOff x="13416445" y="3094038"/>
              <a:chExt cx="463550" cy="465138"/>
            </a:xfrm>
            <a:solidFill>
              <a:srgbClr val="394A57"/>
            </a:solidFill>
          </p:grpSpPr>
          <p:sp>
            <p:nvSpPr>
              <p:cNvPr id="69" name="Freeform 23"/>
              <p:cNvSpPr>
                <a:spLocks noEditPoints="1"/>
              </p:cNvSpPr>
              <p:nvPr/>
            </p:nvSpPr>
            <p:spPr bwMode="auto">
              <a:xfrm>
                <a:off x="13464070" y="3094038"/>
                <a:ext cx="415925" cy="417513"/>
              </a:xfrm>
              <a:custGeom>
                <a:avLst/>
                <a:gdLst>
                  <a:gd name="T0" fmla="*/ 102 w 262"/>
                  <a:gd name="T1" fmla="*/ 263 h 263"/>
                  <a:gd name="T2" fmla="*/ 0 w 262"/>
                  <a:gd name="T3" fmla="*/ 159 h 263"/>
                  <a:gd name="T4" fmla="*/ 203 w 262"/>
                  <a:gd name="T5" fmla="*/ 0 h 263"/>
                  <a:gd name="T6" fmla="*/ 262 w 262"/>
                  <a:gd name="T7" fmla="*/ 59 h 263"/>
                  <a:gd name="T8" fmla="*/ 102 w 262"/>
                  <a:gd name="T9" fmla="*/ 263 h 263"/>
                  <a:gd name="T10" fmla="*/ 29 w 262"/>
                  <a:gd name="T11" fmla="*/ 161 h 263"/>
                  <a:gd name="T12" fmla="*/ 100 w 262"/>
                  <a:gd name="T13" fmla="*/ 234 h 263"/>
                  <a:gd name="T14" fmla="*/ 237 w 262"/>
                  <a:gd name="T15" fmla="*/ 62 h 263"/>
                  <a:gd name="T16" fmla="*/ 201 w 262"/>
                  <a:gd name="T17" fmla="*/ 26 h 263"/>
                  <a:gd name="T18" fmla="*/ 29 w 262"/>
                  <a:gd name="T19" fmla="*/ 161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2" h="263">
                    <a:moveTo>
                      <a:pt x="102" y="263"/>
                    </a:moveTo>
                    <a:lnTo>
                      <a:pt x="0" y="159"/>
                    </a:lnTo>
                    <a:lnTo>
                      <a:pt x="203" y="0"/>
                    </a:lnTo>
                    <a:lnTo>
                      <a:pt x="262" y="59"/>
                    </a:lnTo>
                    <a:lnTo>
                      <a:pt x="102" y="263"/>
                    </a:lnTo>
                    <a:close/>
                    <a:moveTo>
                      <a:pt x="29" y="161"/>
                    </a:moveTo>
                    <a:lnTo>
                      <a:pt x="100" y="234"/>
                    </a:lnTo>
                    <a:lnTo>
                      <a:pt x="237" y="62"/>
                    </a:lnTo>
                    <a:lnTo>
                      <a:pt x="201" y="26"/>
                    </a:lnTo>
                    <a:lnTo>
                      <a:pt x="29" y="16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70" name="Freeform 24"/>
              <p:cNvSpPr>
                <a:spLocks/>
              </p:cNvSpPr>
              <p:nvPr/>
            </p:nvSpPr>
            <p:spPr bwMode="auto">
              <a:xfrm>
                <a:off x="13565670" y="3184525"/>
                <a:ext cx="220662" cy="179388"/>
              </a:xfrm>
              <a:custGeom>
                <a:avLst/>
                <a:gdLst>
                  <a:gd name="T0" fmla="*/ 12 w 139"/>
                  <a:gd name="T1" fmla="*/ 113 h 113"/>
                  <a:gd name="T2" fmla="*/ 0 w 139"/>
                  <a:gd name="T3" fmla="*/ 99 h 113"/>
                  <a:gd name="T4" fmla="*/ 128 w 139"/>
                  <a:gd name="T5" fmla="*/ 0 h 113"/>
                  <a:gd name="T6" fmla="*/ 139 w 139"/>
                  <a:gd name="T7" fmla="*/ 14 h 113"/>
                  <a:gd name="T8" fmla="*/ 12 w 139"/>
                  <a:gd name="T9" fmla="*/ 113 h 113"/>
                </a:gdLst>
                <a:ahLst/>
                <a:cxnLst>
                  <a:cxn ang="0">
                    <a:pos x="T0" y="T1"/>
                  </a:cxn>
                  <a:cxn ang="0">
                    <a:pos x="T2" y="T3"/>
                  </a:cxn>
                  <a:cxn ang="0">
                    <a:pos x="T4" y="T5"/>
                  </a:cxn>
                  <a:cxn ang="0">
                    <a:pos x="T6" y="T7"/>
                  </a:cxn>
                  <a:cxn ang="0">
                    <a:pos x="T8" y="T9"/>
                  </a:cxn>
                </a:cxnLst>
                <a:rect l="0" t="0" r="r" b="b"/>
                <a:pathLst>
                  <a:path w="139" h="113">
                    <a:moveTo>
                      <a:pt x="12" y="113"/>
                    </a:moveTo>
                    <a:lnTo>
                      <a:pt x="0" y="99"/>
                    </a:lnTo>
                    <a:lnTo>
                      <a:pt x="128" y="0"/>
                    </a:lnTo>
                    <a:lnTo>
                      <a:pt x="139" y="14"/>
                    </a:lnTo>
                    <a:lnTo>
                      <a:pt x="12" y="1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71" name="Freeform 25"/>
              <p:cNvSpPr>
                <a:spLocks/>
              </p:cNvSpPr>
              <p:nvPr/>
            </p:nvSpPr>
            <p:spPr bwMode="auto">
              <a:xfrm>
                <a:off x="13427558" y="3387725"/>
                <a:ext cx="160337" cy="160338"/>
              </a:xfrm>
              <a:custGeom>
                <a:avLst/>
                <a:gdLst>
                  <a:gd name="T0" fmla="*/ 12 w 43"/>
                  <a:gd name="T1" fmla="*/ 43 h 43"/>
                  <a:gd name="T2" fmla="*/ 0 w 43"/>
                  <a:gd name="T3" fmla="*/ 31 h 43"/>
                  <a:gd name="T4" fmla="*/ 3 w 43"/>
                  <a:gd name="T5" fmla="*/ 29 h 43"/>
                  <a:gd name="T6" fmla="*/ 3 w 43"/>
                  <a:gd name="T7" fmla="*/ 12 h 43"/>
                  <a:gd name="T8" fmla="*/ 0 w 43"/>
                  <a:gd name="T9" fmla="*/ 9 h 43"/>
                  <a:gd name="T10" fmla="*/ 9 w 43"/>
                  <a:gd name="T11" fmla="*/ 0 h 43"/>
                  <a:gd name="T12" fmla="*/ 14 w 43"/>
                  <a:gd name="T13" fmla="*/ 6 h 43"/>
                  <a:gd name="T14" fmla="*/ 11 w 43"/>
                  <a:gd name="T15" fmla="*/ 9 h 43"/>
                  <a:gd name="T16" fmla="*/ 11 w 43"/>
                  <a:gd name="T17" fmla="*/ 31 h 43"/>
                  <a:gd name="T18" fmla="*/ 12 w 43"/>
                  <a:gd name="T19" fmla="*/ 32 h 43"/>
                  <a:gd name="T20" fmla="*/ 34 w 43"/>
                  <a:gd name="T21" fmla="*/ 32 h 43"/>
                  <a:gd name="T22" fmla="*/ 37 w 43"/>
                  <a:gd name="T23" fmla="*/ 29 h 43"/>
                  <a:gd name="T24" fmla="*/ 43 w 43"/>
                  <a:gd name="T25" fmla="*/ 34 h 43"/>
                  <a:gd name="T26" fmla="*/ 34 w 43"/>
                  <a:gd name="T27" fmla="*/ 43 h 43"/>
                  <a:gd name="T28" fmla="*/ 31 w 43"/>
                  <a:gd name="T29" fmla="*/ 40 h 43"/>
                  <a:gd name="T30" fmla="*/ 14 w 43"/>
                  <a:gd name="T31" fmla="*/ 40 h 43"/>
                  <a:gd name="T32" fmla="*/ 12 w 43"/>
                  <a:gd name="T33"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 h="43">
                    <a:moveTo>
                      <a:pt x="12" y="43"/>
                    </a:moveTo>
                    <a:cubicBezTo>
                      <a:pt x="0" y="31"/>
                      <a:pt x="0" y="31"/>
                      <a:pt x="0" y="31"/>
                    </a:cubicBezTo>
                    <a:cubicBezTo>
                      <a:pt x="3" y="29"/>
                      <a:pt x="3" y="29"/>
                      <a:pt x="3" y="29"/>
                    </a:cubicBezTo>
                    <a:cubicBezTo>
                      <a:pt x="8" y="24"/>
                      <a:pt x="8" y="16"/>
                      <a:pt x="3" y="12"/>
                    </a:cubicBezTo>
                    <a:cubicBezTo>
                      <a:pt x="0" y="9"/>
                      <a:pt x="0" y="9"/>
                      <a:pt x="0" y="9"/>
                    </a:cubicBezTo>
                    <a:cubicBezTo>
                      <a:pt x="9" y="0"/>
                      <a:pt x="9" y="0"/>
                      <a:pt x="9" y="0"/>
                    </a:cubicBezTo>
                    <a:cubicBezTo>
                      <a:pt x="14" y="6"/>
                      <a:pt x="14" y="6"/>
                      <a:pt x="14" y="6"/>
                    </a:cubicBezTo>
                    <a:cubicBezTo>
                      <a:pt x="11" y="9"/>
                      <a:pt x="11" y="9"/>
                      <a:pt x="11" y="9"/>
                    </a:cubicBezTo>
                    <a:cubicBezTo>
                      <a:pt x="16" y="16"/>
                      <a:pt x="16" y="25"/>
                      <a:pt x="11" y="31"/>
                    </a:cubicBezTo>
                    <a:cubicBezTo>
                      <a:pt x="12" y="32"/>
                      <a:pt x="12" y="32"/>
                      <a:pt x="12" y="32"/>
                    </a:cubicBezTo>
                    <a:cubicBezTo>
                      <a:pt x="18" y="27"/>
                      <a:pt x="27" y="27"/>
                      <a:pt x="34" y="32"/>
                    </a:cubicBezTo>
                    <a:cubicBezTo>
                      <a:pt x="37" y="29"/>
                      <a:pt x="37" y="29"/>
                      <a:pt x="37" y="29"/>
                    </a:cubicBezTo>
                    <a:cubicBezTo>
                      <a:pt x="43" y="34"/>
                      <a:pt x="43" y="34"/>
                      <a:pt x="43" y="34"/>
                    </a:cubicBezTo>
                    <a:cubicBezTo>
                      <a:pt x="34" y="43"/>
                      <a:pt x="34" y="43"/>
                      <a:pt x="34" y="43"/>
                    </a:cubicBezTo>
                    <a:cubicBezTo>
                      <a:pt x="31" y="40"/>
                      <a:pt x="31" y="40"/>
                      <a:pt x="31" y="40"/>
                    </a:cubicBezTo>
                    <a:cubicBezTo>
                      <a:pt x="27" y="35"/>
                      <a:pt x="19" y="35"/>
                      <a:pt x="14" y="40"/>
                    </a:cubicBezTo>
                    <a:lnTo>
                      <a:pt x="12"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72" name="Freeform 26"/>
              <p:cNvSpPr>
                <a:spLocks/>
              </p:cNvSpPr>
              <p:nvPr/>
            </p:nvSpPr>
            <p:spPr bwMode="auto">
              <a:xfrm>
                <a:off x="13416445" y="3503613"/>
                <a:ext cx="55562" cy="55563"/>
              </a:xfrm>
              <a:custGeom>
                <a:avLst/>
                <a:gdLst>
                  <a:gd name="T0" fmla="*/ 14 w 35"/>
                  <a:gd name="T1" fmla="*/ 35 h 35"/>
                  <a:gd name="T2" fmla="*/ 0 w 35"/>
                  <a:gd name="T3" fmla="*/ 21 h 35"/>
                  <a:gd name="T4" fmla="*/ 21 w 35"/>
                  <a:gd name="T5" fmla="*/ 0 h 35"/>
                  <a:gd name="T6" fmla="*/ 35 w 35"/>
                  <a:gd name="T7" fmla="*/ 14 h 35"/>
                  <a:gd name="T8" fmla="*/ 14 w 35"/>
                  <a:gd name="T9" fmla="*/ 35 h 35"/>
                </a:gdLst>
                <a:ahLst/>
                <a:cxnLst>
                  <a:cxn ang="0">
                    <a:pos x="T0" y="T1"/>
                  </a:cxn>
                  <a:cxn ang="0">
                    <a:pos x="T2" y="T3"/>
                  </a:cxn>
                  <a:cxn ang="0">
                    <a:pos x="T4" y="T5"/>
                  </a:cxn>
                  <a:cxn ang="0">
                    <a:pos x="T6" y="T7"/>
                  </a:cxn>
                  <a:cxn ang="0">
                    <a:pos x="T8" y="T9"/>
                  </a:cxn>
                </a:cxnLst>
                <a:rect l="0" t="0" r="r" b="b"/>
                <a:pathLst>
                  <a:path w="35" h="35">
                    <a:moveTo>
                      <a:pt x="14" y="35"/>
                    </a:moveTo>
                    <a:lnTo>
                      <a:pt x="0" y="21"/>
                    </a:lnTo>
                    <a:lnTo>
                      <a:pt x="21" y="0"/>
                    </a:lnTo>
                    <a:lnTo>
                      <a:pt x="35" y="14"/>
                    </a:lnTo>
                    <a:lnTo>
                      <a:pt x="14"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sp>
          <p:nvSpPr>
            <p:cNvPr id="73" name="矩形 72"/>
            <p:cNvSpPr/>
            <p:nvPr/>
          </p:nvSpPr>
          <p:spPr>
            <a:xfrm>
              <a:off x="5777053" y="2268523"/>
              <a:ext cx="1731775" cy="276999"/>
            </a:xfrm>
            <a:prstGeom prst="rect">
              <a:avLst/>
            </a:prstGeom>
          </p:spPr>
          <p:txBody>
            <a:bodyPr wrap="square">
              <a:spAutoFit/>
            </a:bodyPr>
            <a:lstStyle/>
            <a:p>
              <a:r>
                <a:rPr lang="zh-CN" altLang="en-US" dirty="0" smtClean="0">
                  <a:solidFill>
                    <a:schemeClr val="tx1">
                      <a:lumMod val="95000"/>
                      <a:lumOff val="5000"/>
                    </a:schemeClr>
                  </a:solidFill>
                  <a:latin typeface="Century Gothic" panose="020B0502020202020204" pitchFamily="34" charset="0"/>
                  <a:cs typeface="Arial" panose="020B0604020202020204" pitchFamily="34" charset="0"/>
                </a:rPr>
                <a:t>注意事项</a:t>
              </a:r>
              <a:endParaRPr lang="en-US" altLang="zh-CN" dirty="0">
                <a:solidFill>
                  <a:schemeClr val="tx1">
                    <a:lumMod val="95000"/>
                    <a:lumOff val="5000"/>
                  </a:schemeClr>
                </a:solidFill>
                <a:latin typeface="Century Gothic" panose="020B0502020202020204" pitchFamily="34" charset="0"/>
                <a:cs typeface="Arial" panose="020B0604020202020204" pitchFamily="34" charset="0"/>
              </a:endParaRPr>
            </a:p>
          </p:txBody>
        </p:sp>
        <p:cxnSp>
          <p:nvCxnSpPr>
            <p:cNvPr id="11" name="直接连接符 10"/>
            <p:cNvCxnSpPr/>
            <p:nvPr/>
          </p:nvCxnSpPr>
          <p:spPr>
            <a:xfrm>
              <a:off x="5777053" y="2349500"/>
              <a:ext cx="0" cy="1205231"/>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77" name="组合 76"/>
            <p:cNvGrpSpPr/>
            <p:nvPr/>
          </p:nvGrpSpPr>
          <p:grpSpPr>
            <a:xfrm>
              <a:off x="5778871" y="3789157"/>
              <a:ext cx="705056" cy="284742"/>
              <a:chOff x="969781" y="2018675"/>
              <a:chExt cx="820325" cy="284742"/>
            </a:xfrm>
          </p:grpSpPr>
          <p:sp>
            <p:nvSpPr>
              <p:cNvPr id="78" name="矩形 77"/>
              <p:cNvSpPr/>
              <p:nvPr/>
            </p:nvSpPr>
            <p:spPr>
              <a:xfrm>
                <a:off x="969781" y="2049043"/>
                <a:ext cx="820325" cy="247040"/>
              </a:xfrm>
              <a:prstGeom prst="rect">
                <a:avLst/>
              </a:prstGeom>
              <a:solidFill>
                <a:srgbClr val="697E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3"/>
              </a:p>
            </p:txBody>
          </p:sp>
          <p:sp>
            <p:nvSpPr>
              <p:cNvPr id="79" name="矩形 78"/>
              <p:cNvSpPr/>
              <p:nvPr/>
            </p:nvSpPr>
            <p:spPr>
              <a:xfrm>
                <a:off x="1072765" y="2018675"/>
                <a:ext cx="614356" cy="284742"/>
              </a:xfrm>
              <a:prstGeom prst="rect">
                <a:avLst/>
              </a:prstGeom>
            </p:spPr>
            <p:txBody>
              <a:bodyPr wrap="none">
                <a:spAutoFit/>
              </a:bodyPr>
              <a:lstStyle/>
              <a:p>
                <a:pPr algn="ctr"/>
                <a:r>
                  <a:rPr lang="en-US" altLang="zh-CN" sz="1867" dirty="0" smtClean="0">
                    <a:solidFill>
                      <a:schemeClr val="bg1"/>
                    </a:solidFill>
                    <a:latin typeface="Century Gothic" panose="020B0502020202020204" pitchFamily="34" charset="0"/>
                    <a:cs typeface="Arial" panose="020B0604020202020204" pitchFamily="34" charset="0"/>
                  </a:rPr>
                  <a:t>How</a:t>
                </a:r>
                <a:endParaRPr lang="en-US" altLang="zh-CN" sz="1867" dirty="0">
                  <a:solidFill>
                    <a:schemeClr val="bg1"/>
                  </a:solidFill>
                  <a:latin typeface="Century Gothic" panose="020B0502020202020204" pitchFamily="34" charset="0"/>
                  <a:cs typeface="Arial" panose="020B0604020202020204" pitchFamily="34" charset="0"/>
                </a:endParaRPr>
              </a:p>
            </p:txBody>
          </p:sp>
        </p:grpSp>
        <p:grpSp>
          <p:nvGrpSpPr>
            <p:cNvPr id="81" name="组合 80"/>
            <p:cNvGrpSpPr/>
            <p:nvPr/>
          </p:nvGrpSpPr>
          <p:grpSpPr>
            <a:xfrm>
              <a:off x="6829768" y="3789157"/>
              <a:ext cx="705056" cy="284742"/>
              <a:chOff x="969781" y="2018675"/>
              <a:chExt cx="820325" cy="284742"/>
            </a:xfrm>
          </p:grpSpPr>
          <p:sp>
            <p:nvSpPr>
              <p:cNvPr id="82" name="矩形 81"/>
              <p:cNvSpPr/>
              <p:nvPr/>
            </p:nvSpPr>
            <p:spPr>
              <a:xfrm>
                <a:off x="969781" y="2049043"/>
                <a:ext cx="820325" cy="24704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3"/>
              </a:p>
            </p:txBody>
          </p:sp>
          <p:sp>
            <p:nvSpPr>
              <p:cNvPr id="89" name="矩形 88"/>
              <p:cNvSpPr/>
              <p:nvPr/>
            </p:nvSpPr>
            <p:spPr>
              <a:xfrm>
                <a:off x="1000028" y="2018675"/>
                <a:ext cx="759832" cy="284742"/>
              </a:xfrm>
              <a:prstGeom prst="rect">
                <a:avLst/>
              </a:prstGeom>
            </p:spPr>
            <p:txBody>
              <a:bodyPr wrap="none">
                <a:spAutoFit/>
              </a:bodyPr>
              <a:lstStyle/>
              <a:p>
                <a:pPr algn="ctr"/>
                <a:r>
                  <a:rPr lang="en-US" altLang="zh-CN" sz="1867" dirty="0">
                    <a:solidFill>
                      <a:schemeClr val="bg1"/>
                    </a:solidFill>
                    <a:latin typeface="Century Gothic" panose="020B0502020202020204" pitchFamily="34" charset="0"/>
                    <a:cs typeface="Arial" panose="020B0604020202020204" pitchFamily="34" charset="0"/>
                  </a:rPr>
                  <a:t>What </a:t>
                </a:r>
              </a:p>
            </p:txBody>
          </p:sp>
        </p:grpSp>
        <p:grpSp>
          <p:nvGrpSpPr>
            <p:cNvPr id="90" name="组合 89"/>
            <p:cNvGrpSpPr/>
            <p:nvPr/>
          </p:nvGrpSpPr>
          <p:grpSpPr>
            <a:xfrm>
              <a:off x="7904750" y="3789157"/>
              <a:ext cx="707164" cy="284742"/>
              <a:chOff x="968555" y="2018675"/>
              <a:chExt cx="822778" cy="284742"/>
            </a:xfrm>
          </p:grpSpPr>
          <p:sp>
            <p:nvSpPr>
              <p:cNvPr id="91" name="矩形 90"/>
              <p:cNvSpPr/>
              <p:nvPr/>
            </p:nvSpPr>
            <p:spPr>
              <a:xfrm>
                <a:off x="969781" y="2049043"/>
                <a:ext cx="820325" cy="247040"/>
              </a:xfrm>
              <a:prstGeom prst="rect">
                <a:avLst/>
              </a:prstGeom>
              <a:solidFill>
                <a:srgbClr val="F44F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3"/>
              </a:p>
            </p:txBody>
          </p:sp>
          <p:sp>
            <p:nvSpPr>
              <p:cNvPr id="92" name="矩形 91"/>
              <p:cNvSpPr/>
              <p:nvPr/>
            </p:nvSpPr>
            <p:spPr>
              <a:xfrm>
                <a:off x="968555" y="2018675"/>
                <a:ext cx="822778" cy="284742"/>
              </a:xfrm>
              <a:prstGeom prst="rect">
                <a:avLst/>
              </a:prstGeom>
            </p:spPr>
            <p:txBody>
              <a:bodyPr wrap="none">
                <a:spAutoFit/>
              </a:bodyPr>
              <a:lstStyle/>
              <a:p>
                <a:pPr algn="ctr"/>
                <a:r>
                  <a:rPr lang="en-US" altLang="zh-CN" sz="1867" dirty="0">
                    <a:solidFill>
                      <a:schemeClr val="bg1"/>
                    </a:solidFill>
                    <a:latin typeface="Century Gothic" panose="020B0502020202020204" pitchFamily="34" charset="0"/>
                    <a:cs typeface="Arial" panose="020B0604020202020204" pitchFamily="34" charset="0"/>
                  </a:rPr>
                  <a:t>Where</a:t>
                </a:r>
              </a:p>
            </p:txBody>
          </p:sp>
        </p:grpSp>
      </p:grpSp>
      <p:pic>
        <p:nvPicPr>
          <p:cNvPr id="10" name="图片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81507" y="1993295"/>
            <a:ext cx="5327840" cy="4000426"/>
          </a:xfrm>
          <a:prstGeom prst="rect">
            <a:avLst/>
          </a:prstGeom>
        </p:spPr>
      </p:pic>
    </p:spTree>
    <p:extLst>
      <p:ext uri="{BB962C8B-B14F-4D97-AF65-F5344CB8AC3E}">
        <p14:creationId xmlns:p14="http://schemas.microsoft.com/office/powerpoint/2010/main" val="3987734127"/>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1+#ppt_w/2"/>
                                          </p:val>
                                        </p:tav>
                                        <p:tav tm="100000">
                                          <p:val>
                                            <p:strVal val="#ppt_x"/>
                                          </p:val>
                                        </p:tav>
                                      </p:tavLst>
                                    </p:anim>
                                    <p:anim calcmode="lin" valueType="num">
                                      <p:cBhvr additive="base">
                                        <p:cTn id="8" dur="500" fill="hold"/>
                                        <p:tgtEl>
                                          <p:spTgt spid="10"/>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25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fill="hold"/>
                                        <p:tgtEl>
                                          <p:spTgt spid="14"/>
                                        </p:tgtEl>
                                        <p:attrNameLst>
                                          <p:attrName>ppt_x</p:attrName>
                                        </p:attrNameLst>
                                      </p:cBhvr>
                                      <p:tavLst>
                                        <p:tav tm="0">
                                          <p:val>
                                            <p:strVal val="1+#ppt_w/2"/>
                                          </p:val>
                                        </p:tav>
                                        <p:tav tm="100000">
                                          <p:val>
                                            <p:strVal val="#ppt_x"/>
                                          </p:val>
                                        </p:tav>
                                      </p:tavLst>
                                    </p:anim>
                                    <p:anim calcmode="lin" valueType="num">
                                      <p:cBhvr additive="base">
                                        <p:cTn id="12"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49987" y="698681"/>
            <a:ext cx="2236510" cy="707886"/>
          </a:xfrm>
          <a:prstGeom prst="rect">
            <a:avLst/>
          </a:prstGeom>
        </p:spPr>
        <p:txBody>
          <a:bodyPr wrap="none">
            <a:spAutoFit/>
          </a:bodyPr>
          <a:lstStyle/>
          <a:p>
            <a:r>
              <a:rPr lang="zh-CN" altLang="en-US" sz="4000" dirty="0" smtClean="0">
                <a:solidFill>
                  <a:srgbClr val="F44F56"/>
                </a:solidFill>
                <a:latin typeface="方正兰亭超细黑简体" panose="02000000000000000000" pitchFamily="2" charset="-122"/>
                <a:ea typeface="方正兰亭超细黑简体" panose="02000000000000000000" pitchFamily="2" charset="-122"/>
                <a:cs typeface="Arial" panose="020B0604020202020204" pitchFamily="34" charset="0"/>
              </a:rPr>
              <a:t>任务实施</a:t>
            </a:r>
            <a:endParaRPr lang="en-US" altLang="zh-CN" sz="4000" dirty="0">
              <a:solidFill>
                <a:srgbClr val="F44F56"/>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4" name="矩形 3"/>
          <p:cNvSpPr/>
          <p:nvPr/>
        </p:nvSpPr>
        <p:spPr>
          <a:xfrm>
            <a:off x="549987" y="1330375"/>
            <a:ext cx="1415772" cy="461665"/>
          </a:xfrm>
          <a:prstGeom prst="rect">
            <a:avLst/>
          </a:prstGeom>
        </p:spPr>
        <p:txBody>
          <a:bodyPr wrap="none">
            <a:spAutoFit/>
          </a:bodyPr>
          <a:lstStyle/>
          <a:p>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安装网卡</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nvGrpSpPr>
          <p:cNvPr id="29" name="组合 28"/>
          <p:cNvGrpSpPr/>
          <p:nvPr/>
        </p:nvGrpSpPr>
        <p:grpSpPr>
          <a:xfrm>
            <a:off x="11856640" y="548680"/>
            <a:ext cx="335360" cy="882400"/>
            <a:chOff x="8892480" y="411510"/>
            <a:chExt cx="251520" cy="661800"/>
          </a:xfrm>
        </p:grpSpPr>
        <p:sp>
          <p:nvSpPr>
            <p:cNvPr id="16" name="矩形 15"/>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0"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35</a:t>
              </a:r>
              <a:endParaRPr lang="zh-CN" altLang="en-US" sz="1067" dirty="0">
                <a:solidFill>
                  <a:schemeClr val="bg1"/>
                </a:solidFill>
                <a:latin typeface="Century Gothic" panose="020B0502020202020204" pitchFamily="34" charset="0"/>
              </a:endParaRPr>
            </a:p>
          </p:txBody>
        </p:sp>
        <p:grpSp>
          <p:nvGrpSpPr>
            <p:cNvPr id="27" name="组合 26"/>
            <p:cNvGrpSpPr/>
            <p:nvPr/>
          </p:nvGrpSpPr>
          <p:grpSpPr>
            <a:xfrm>
              <a:off x="8964240" y="818664"/>
              <a:ext cx="108000" cy="8629"/>
              <a:chOff x="8953171" y="847239"/>
              <a:chExt cx="130138" cy="8629"/>
            </a:xfrm>
          </p:grpSpPr>
          <p:cxnSp>
            <p:nvCxnSpPr>
              <p:cNvPr id="22" name="直接连接符 21"/>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
        <p:nvSpPr>
          <p:cNvPr id="33" name="矩形 32"/>
          <p:cNvSpPr/>
          <p:nvPr/>
        </p:nvSpPr>
        <p:spPr>
          <a:xfrm>
            <a:off x="549988" y="1809351"/>
            <a:ext cx="10964680" cy="1004634"/>
          </a:xfrm>
          <a:prstGeom prst="rect">
            <a:avLst/>
          </a:prstGeom>
        </p:spPr>
        <p:txBody>
          <a:bodyPr wrap="square">
            <a:spAutoFit/>
          </a:bodyPr>
          <a:lstStyle/>
          <a:p>
            <a:pPr algn="just">
              <a:lnSpc>
                <a:spcPct val="114000"/>
              </a:lnSpc>
            </a:pPr>
            <a:r>
              <a:rPr lang="zh-CN" altLang="en-US" sz="2000" dirty="0" smtClean="0">
                <a:solidFill>
                  <a:srgbClr val="F44F56"/>
                </a:solidFill>
                <a:latin typeface="汉仪菱心体简" panose="02010609000101010101" pitchFamily="49" charset="-122"/>
                <a:ea typeface="汉仪菱心体简" panose="02010609000101010101" pitchFamily="49" charset="-122"/>
                <a:cs typeface="Arial" panose="020B0604020202020204" pitchFamily="34" charset="0"/>
              </a:rPr>
              <a:t>硬件的安装</a:t>
            </a:r>
            <a:endParaRPr lang="en-US" altLang="zh-CN" sz="2000" dirty="0" smtClean="0">
              <a:solidFill>
                <a:srgbClr val="F44F56"/>
              </a:solidFill>
              <a:latin typeface="汉仪菱心体简" panose="02010609000101010101" pitchFamily="49" charset="-122"/>
              <a:ea typeface="汉仪菱心体简" panose="02010609000101010101" pitchFamily="49" charset="-122"/>
              <a:cs typeface="Arial" panose="020B0604020202020204" pitchFamily="34" charset="0"/>
            </a:endParaRPr>
          </a:p>
          <a:p>
            <a:pPr algn="just">
              <a:lnSpc>
                <a:spcPct val="114000"/>
              </a:lnSpc>
            </a:pP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将身上的静电释放掉，防止人体静电对电子器件所带来的危害然后，打开计算机机箱，将网卡插入计算机主板上的</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PCI</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插槽内，并上好</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螺丝。</a:t>
            </a:r>
            <a:endParaRPr lang="en-US" altLang="zh-CN" sz="1600" b="1" dirty="0">
              <a:solidFill>
                <a:schemeClr val="tx1">
                  <a:lumMod val="65000"/>
                  <a:lumOff val="35000"/>
                </a:schemeClr>
              </a:solidFill>
              <a:latin typeface="Century Gothic" panose="020B0502020202020204" pitchFamily="34" charset="0"/>
              <a:cs typeface="Arial" panose="020B0604020202020204" pitchFamily="34" charset="0"/>
            </a:endParaRPr>
          </a:p>
        </p:txBody>
      </p:sp>
      <p:sp>
        <p:nvSpPr>
          <p:cNvPr id="2"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8194" name="图片 10" descr="68096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38337" y="2999027"/>
            <a:ext cx="4315326" cy="32486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052453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par>
                                <p:cTn id="10" presetID="12" presetClass="entr" presetSubtype="1"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down)">
                                      <p:cBhvr>
                                        <p:cTn id="13" dur="500"/>
                                        <p:tgtEl>
                                          <p:spTgt spid="4"/>
                                        </p:tgtEl>
                                      </p:cBhvr>
                                    </p:animEffect>
                                  </p:childTnLst>
                                </p:cTn>
                              </p:par>
                              <p:par>
                                <p:cTn id="14" presetID="2" presetClass="entr" presetSubtype="8" fill="hold" grpId="0" nodeType="withEffect">
                                  <p:stCondLst>
                                    <p:cond delay="500"/>
                                  </p:stCondLst>
                                  <p:childTnLst>
                                    <p:set>
                                      <p:cBhvr>
                                        <p:cTn id="15" dur="1" fill="hold">
                                          <p:stCondLst>
                                            <p:cond delay="0"/>
                                          </p:stCondLst>
                                        </p:cTn>
                                        <p:tgtEl>
                                          <p:spTgt spid="33"/>
                                        </p:tgtEl>
                                        <p:attrNameLst>
                                          <p:attrName>style.visibility</p:attrName>
                                        </p:attrNameLst>
                                      </p:cBhvr>
                                      <p:to>
                                        <p:strVal val="visible"/>
                                      </p:to>
                                    </p:set>
                                    <p:anim calcmode="lin" valueType="num">
                                      <p:cBhvr additive="base">
                                        <p:cTn id="16" dur="500" fill="hold"/>
                                        <p:tgtEl>
                                          <p:spTgt spid="33"/>
                                        </p:tgtEl>
                                        <p:attrNameLst>
                                          <p:attrName>ppt_x</p:attrName>
                                        </p:attrNameLst>
                                      </p:cBhvr>
                                      <p:tavLst>
                                        <p:tav tm="0">
                                          <p:val>
                                            <p:strVal val="0-#ppt_w/2"/>
                                          </p:val>
                                        </p:tav>
                                        <p:tav tm="100000">
                                          <p:val>
                                            <p:strVal val="#ppt_x"/>
                                          </p:val>
                                        </p:tav>
                                      </p:tavLst>
                                    </p:anim>
                                    <p:anim calcmode="lin" valueType="num">
                                      <p:cBhvr additive="base">
                                        <p:cTn id="17" dur="500" fill="hold"/>
                                        <p:tgtEl>
                                          <p:spTgt spid="33"/>
                                        </p:tgtEl>
                                        <p:attrNameLst>
                                          <p:attrName>ppt_y</p:attrName>
                                        </p:attrNameLst>
                                      </p:cBhvr>
                                      <p:tavLst>
                                        <p:tav tm="0">
                                          <p:val>
                                            <p:strVal val="#ppt_y"/>
                                          </p:val>
                                        </p:tav>
                                        <p:tav tm="100000">
                                          <p:val>
                                            <p:strVal val="#ppt_y"/>
                                          </p:val>
                                        </p:tav>
                                      </p:tavLst>
                                    </p:anim>
                                  </p:childTnLst>
                                </p:cTn>
                              </p:par>
                              <p:par>
                                <p:cTn id="18" presetID="42" presetClass="entr" presetSubtype="0" fill="hold" nodeType="withEffect">
                                  <p:stCondLst>
                                    <p:cond delay="1000"/>
                                  </p:stCondLst>
                                  <p:childTnLst>
                                    <p:set>
                                      <p:cBhvr>
                                        <p:cTn id="19" dur="1" fill="hold">
                                          <p:stCondLst>
                                            <p:cond delay="0"/>
                                          </p:stCondLst>
                                        </p:cTn>
                                        <p:tgtEl>
                                          <p:spTgt spid="8194"/>
                                        </p:tgtEl>
                                        <p:attrNameLst>
                                          <p:attrName>style.visibility</p:attrName>
                                        </p:attrNameLst>
                                      </p:cBhvr>
                                      <p:to>
                                        <p:strVal val="visible"/>
                                      </p:to>
                                    </p:set>
                                    <p:animEffect transition="in" filter="fade">
                                      <p:cBhvr>
                                        <p:cTn id="20" dur="500"/>
                                        <p:tgtEl>
                                          <p:spTgt spid="8194"/>
                                        </p:tgtEl>
                                      </p:cBhvr>
                                    </p:animEffect>
                                    <p:anim calcmode="lin" valueType="num">
                                      <p:cBhvr>
                                        <p:cTn id="21" dur="500" fill="hold"/>
                                        <p:tgtEl>
                                          <p:spTgt spid="8194"/>
                                        </p:tgtEl>
                                        <p:attrNameLst>
                                          <p:attrName>ppt_x</p:attrName>
                                        </p:attrNameLst>
                                      </p:cBhvr>
                                      <p:tavLst>
                                        <p:tav tm="0">
                                          <p:val>
                                            <p:strVal val="#ppt_x"/>
                                          </p:val>
                                        </p:tav>
                                        <p:tav tm="100000">
                                          <p:val>
                                            <p:strVal val="#ppt_x"/>
                                          </p:val>
                                        </p:tav>
                                      </p:tavLst>
                                    </p:anim>
                                    <p:anim calcmode="lin" valueType="num">
                                      <p:cBhvr>
                                        <p:cTn id="22" dur="500" fill="hold"/>
                                        <p:tgtEl>
                                          <p:spTgt spid="819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33"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49987" y="698681"/>
            <a:ext cx="2236510" cy="707886"/>
          </a:xfrm>
          <a:prstGeom prst="rect">
            <a:avLst/>
          </a:prstGeom>
        </p:spPr>
        <p:txBody>
          <a:bodyPr wrap="none">
            <a:spAutoFit/>
          </a:bodyPr>
          <a:lstStyle/>
          <a:p>
            <a:r>
              <a:rPr lang="zh-CN" altLang="en-US" sz="4000" dirty="0" smtClean="0">
                <a:solidFill>
                  <a:srgbClr val="F44F56"/>
                </a:solidFill>
                <a:latin typeface="方正兰亭超细黑简体" panose="02000000000000000000" pitchFamily="2" charset="-122"/>
                <a:ea typeface="方正兰亭超细黑简体" panose="02000000000000000000" pitchFamily="2" charset="-122"/>
                <a:cs typeface="Arial" panose="020B0604020202020204" pitchFamily="34" charset="0"/>
              </a:rPr>
              <a:t>任务实施</a:t>
            </a:r>
            <a:endParaRPr lang="en-US" altLang="zh-CN" sz="4000" dirty="0">
              <a:solidFill>
                <a:srgbClr val="F44F56"/>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4" name="矩形 3"/>
          <p:cNvSpPr/>
          <p:nvPr/>
        </p:nvSpPr>
        <p:spPr>
          <a:xfrm>
            <a:off x="549987" y="1330375"/>
            <a:ext cx="1415772" cy="461665"/>
          </a:xfrm>
          <a:prstGeom prst="rect">
            <a:avLst/>
          </a:prstGeom>
        </p:spPr>
        <p:txBody>
          <a:bodyPr wrap="none">
            <a:spAutoFit/>
          </a:bodyPr>
          <a:lstStyle/>
          <a:p>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安装网卡</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nvGrpSpPr>
          <p:cNvPr id="29" name="组合 28"/>
          <p:cNvGrpSpPr/>
          <p:nvPr/>
        </p:nvGrpSpPr>
        <p:grpSpPr>
          <a:xfrm>
            <a:off x="11856640" y="548680"/>
            <a:ext cx="335360" cy="882400"/>
            <a:chOff x="8892480" y="411510"/>
            <a:chExt cx="251520" cy="661800"/>
          </a:xfrm>
        </p:grpSpPr>
        <p:sp>
          <p:nvSpPr>
            <p:cNvPr id="16" name="矩形 15"/>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0"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36</a:t>
              </a:r>
              <a:endParaRPr lang="zh-CN" altLang="en-US" sz="1067" dirty="0">
                <a:solidFill>
                  <a:schemeClr val="bg1"/>
                </a:solidFill>
                <a:latin typeface="Century Gothic" panose="020B0502020202020204" pitchFamily="34" charset="0"/>
              </a:endParaRPr>
            </a:p>
          </p:txBody>
        </p:sp>
        <p:grpSp>
          <p:nvGrpSpPr>
            <p:cNvPr id="27" name="组合 26"/>
            <p:cNvGrpSpPr/>
            <p:nvPr/>
          </p:nvGrpSpPr>
          <p:grpSpPr>
            <a:xfrm>
              <a:off x="8964240" y="818664"/>
              <a:ext cx="108000" cy="8629"/>
              <a:chOff x="8953171" y="847239"/>
              <a:chExt cx="130138" cy="8629"/>
            </a:xfrm>
          </p:grpSpPr>
          <p:cxnSp>
            <p:nvCxnSpPr>
              <p:cNvPr id="22" name="直接连接符 21"/>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
        <p:nvSpPr>
          <p:cNvPr id="33" name="矩形 32"/>
          <p:cNvSpPr/>
          <p:nvPr/>
        </p:nvSpPr>
        <p:spPr>
          <a:xfrm>
            <a:off x="549988" y="1809351"/>
            <a:ext cx="10964680" cy="1004634"/>
          </a:xfrm>
          <a:prstGeom prst="rect">
            <a:avLst/>
          </a:prstGeom>
        </p:spPr>
        <p:txBody>
          <a:bodyPr wrap="square">
            <a:spAutoFit/>
          </a:bodyPr>
          <a:lstStyle/>
          <a:p>
            <a:pPr algn="just">
              <a:lnSpc>
                <a:spcPct val="114000"/>
              </a:lnSpc>
            </a:pPr>
            <a:r>
              <a:rPr lang="zh-CN" altLang="en-US" sz="2000" dirty="0">
                <a:solidFill>
                  <a:srgbClr val="FF0000"/>
                </a:solidFill>
                <a:latin typeface="汉仪菱心体简" panose="02010609000101010101" pitchFamily="49" charset="-122"/>
                <a:ea typeface="汉仪菱心体简" panose="02010609000101010101" pitchFamily="49" charset="-122"/>
                <a:cs typeface="Arial" panose="020B0604020202020204" pitchFamily="34" charset="0"/>
              </a:rPr>
              <a:t>驱动程序</a:t>
            </a:r>
            <a:r>
              <a:rPr lang="zh-CN" altLang="en-US" sz="2000" dirty="0" smtClean="0">
                <a:solidFill>
                  <a:srgbClr val="FF0000"/>
                </a:solidFill>
                <a:latin typeface="汉仪菱心体简" panose="02010609000101010101" pitchFamily="49" charset="-122"/>
                <a:ea typeface="汉仪菱心体简" panose="02010609000101010101" pitchFamily="49" charset="-122"/>
                <a:cs typeface="Arial" panose="020B0604020202020204" pitchFamily="34" charset="0"/>
              </a:rPr>
              <a:t>的安装</a:t>
            </a:r>
            <a:endParaRPr lang="en-US" altLang="zh-CN" sz="2000" dirty="0" smtClean="0">
              <a:solidFill>
                <a:srgbClr val="FF0000"/>
              </a:solidFill>
              <a:latin typeface="汉仪菱心体简" panose="02010609000101010101" pitchFamily="49" charset="-122"/>
              <a:ea typeface="汉仪菱心体简" panose="02010609000101010101" pitchFamily="49" charset="-122"/>
              <a:cs typeface="Arial" panose="020B0604020202020204" pitchFamily="34" charset="0"/>
            </a:endParaRPr>
          </a:p>
          <a:p>
            <a:pPr algn="just">
              <a:lnSpc>
                <a:spcPct val="114000"/>
              </a:lnSpc>
            </a:pP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网卡安装后，并不意味着可以直接使用，还必须安装驱动程序。网卡驱动程序一般自动安装，如果正确安装，会在设备管理器中看见如</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图所</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示的正确显示。</a:t>
            </a:r>
            <a:endParaRPr lang="en-US" altLang="zh-CN" sz="1600" b="1" dirty="0">
              <a:solidFill>
                <a:schemeClr val="tx1">
                  <a:lumMod val="65000"/>
                  <a:lumOff val="35000"/>
                </a:schemeClr>
              </a:solidFill>
              <a:latin typeface="Century Gothic" panose="020B0502020202020204" pitchFamily="34" charset="0"/>
              <a:cs typeface="Arial" panose="020B0604020202020204" pitchFamily="34" charset="0"/>
            </a:endParaRPr>
          </a:p>
        </p:txBody>
      </p:sp>
      <p:sp>
        <p:nvSpPr>
          <p:cNvPr id="2"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9218" name="图片 11" descr="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49268" y="3444775"/>
            <a:ext cx="8693464" cy="2357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12590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par>
                                <p:cTn id="10" presetID="12" presetClass="entr" presetSubtype="1"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down)">
                                      <p:cBhvr>
                                        <p:cTn id="13" dur="500"/>
                                        <p:tgtEl>
                                          <p:spTgt spid="4"/>
                                        </p:tgtEl>
                                      </p:cBhvr>
                                    </p:animEffect>
                                  </p:childTnLst>
                                </p:cTn>
                              </p:par>
                              <p:par>
                                <p:cTn id="14" presetID="2" presetClass="entr" presetSubtype="8" fill="hold" grpId="0" nodeType="withEffect">
                                  <p:stCondLst>
                                    <p:cond delay="500"/>
                                  </p:stCondLst>
                                  <p:childTnLst>
                                    <p:set>
                                      <p:cBhvr>
                                        <p:cTn id="15" dur="1" fill="hold">
                                          <p:stCondLst>
                                            <p:cond delay="0"/>
                                          </p:stCondLst>
                                        </p:cTn>
                                        <p:tgtEl>
                                          <p:spTgt spid="33"/>
                                        </p:tgtEl>
                                        <p:attrNameLst>
                                          <p:attrName>style.visibility</p:attrName>
                                        </p:attrNameLst>
                                      </p:cBhvr>
                                      <p:to>
                                        <p:strVal val="visible"/>
                                      </p:to>
                                    </p:set>
                                    <p:anim calcmode="lin" valueType="num">
                                      <p:cBhvr additive="base">
                                        <p:cTn id="16" dur="500" fill="hold"/>
                                        <p:tgtEl>
                                          <p:spTgt spid="33"/>
                                        </p:tgtEl>
                                        <p:attrNameLst>
                                          <p:attrName>ppt_x</p:attrName>
                                        </p:attrNameLst>
                                      </p:cBhvr>
                                      <p:tavLst>
                                        <p:tav tm="0">
                                          <p:val>
                                            <p:strVal val="0-#ppt_w/2"/>
                                          </p:val>
                                        </p:tav>
                                        <p:tav tm="100000">
                                          <p:val>
                                            <p:strVal val="#ppt_x"/>
                                          </p:val>
                                        </p:tav>
                                      </p:tavLst>
                                    </p:anim>
                                    <p:anim calcmode="lin" valueType="num">
                                      <p:cBhvr additive="base">
                                        <p:cTn id="17" dur="500" fill="hold"/>
                                        <p:tgtEl>
                                          <p:spTgt spid="33"/>
                                        </p:tgtEl>
                                        <p:attrNameLst>
                                          <p:attrName>ppt_y</p:attrName>
                                        </p:attrNameLst>
                                      </p:cBhvr>
                                      <p:tavLst>
                                        <p:tav tm="0">
                                          <p:val>
                                            <p:strVal val="#ppt_y"/>
                                          </p:val>
                                        </p:tav>
                                        <p:tav tm="100000">
                                          <p:val>
                                            <p:strVal val="#ppt_y"/>
                                          </p:val>
                                        </p:tav>
                                      </p:tavLst>
                                    </p:anim>
                                  </p:childTnLst>
                                </p:cTn>
                              </p:par>
                              <p:par>
                                <p:cTn id="18" presetID="42" presetClass="entr" presetSubtype="0" fill="hold" nodeType="withEffect">
                                  <p:stCondLst>
                                    <p:cond delay="1000"/>
                                  </p:stCondLst>
                                  <p:childTnLst>
                                    <p:set>
                                      <p:cBhvr>
                                        <p:cTn id="19" dur="1" fill="hold">
                                          <p:stCondLst>
                                            <p:cond delay="0"/>
                                          </p:stCondLst>
                                        </p:cTn>
                                        <p:tgtEl>
                                          <p:spTgt spid="9218"/>
                                        </p:tgtEl>
                                        <p:attrNameLst>
                                          <p:attrName>style.visibility</p:attrName>
                                        </p:attrNameLst>
                                      </p:cBhvr>
                                      <p:to>
                                        <p:strVal val="visible"/>
                                      </p:to>
                                    </p:set>
                                    <p:animEffect transition="in" filter="fade">
                                      <p:cBhvr>
                                        <p:cTn id="20" dur="500"/>
                                        <p:tgtEl>
                                          <p:spTgt spid="9218"/>
                                        </p:tgtEl>
                                      </p:cBhvr>
                                    </p:animEffect>
                                    <p:anim calcmode="lin" valueType="num">
                                      <p:cBhvr>
                                        <p:cTn id="21" dur="500" fill="hold"/>
                                        <p:tgtEl>
                                          <p:spTgt spid="9218"/>
                                        </p:tgtEl>
                                        <p:attrNameLst>
                                          <p:attrName>ppt_x</p:attrName>
                                        </p:attrNameLst>
                                      </p:cBhvr>
                                      <p:tavLst>
                                        <p:tav tm="0">
                                          <p:val>
                                            <p:strVal val="#ppt_x"/>
                                          </p:val>
                                        </p:tav>
                                        <p:tav tm="100000">
                                          <p:val>
                                            <p:strVal val="#ppt_x"/>
                                          </p:val>
                                        </p:tav>
                                      </p:tavLst>
                                    </p:anim>
                                    <p:anim calcmode="lin" valueType="num">
                                      <p:cBhvr>
                                        <p:cTn id="22" dur="500" fill="hold"/>
                                        <p:tgtEl>
                                          <p:spTgt spid="92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33"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49987" y="698681"/>
            <a:ext cx="2236510" cy="707886"/>
          </a:xfrm>
          <a:prstGeom prst="rect">
            <a:avLst/>
          </a:prstGeom>
        </p:spPr>
        <p:txBody>
          <a:bodyPr wrap="none">
            <a:spAutoFit/>
          </a:bodyPr>
          <a:lstStyle/>
          <a:p>
            <a:r>
              <a:rPr lang="zh-CN" altLang="en-US" sz="4000" dirty="0" smtClean="0">
                <a:solidFill>
                  <a:srgbClr val="F44F56"/>
                </a:solidFill>
                <a:latin typeface="方正兰亭超细黑简体" panose="02000000000000000000" pitchFamily="2" charset="-122"/>
                <a:ea typeface="方正兰亭超细黑简体" panose="02000000000000000000" pitchFamily="2" charset="-122"/>
                <a:cs typeface="Arial" panose="020B0604020202020204" pitchFamily="34" charset="0"/>
              </a:rPr>
              <a:t>任务实施</a:t>
            </a:r>
            <a:endParaRPr lang="en-US" altLang="zh-CN" sz="4000" dirty="0">
              <a:solidFill>
                <a:srgbClr val="F44F56"/>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4" name="矩形 3"/>
          <p:cNvSpPr/>
          <p:nvPr/>
        </p:nvSpPr>
        <p:spPr>
          <a:xfrm>
            <a:off x="549987" y="1330375"/>
            <a:ext cx="1723549" cy="461665"/>
          </a:xfrm>
          <a:prstGeom prst="rect">
            <a:avLst/>
          </a:prstGeom>
        </p:spPr>
        <p:txBody>
          <a:bodyPr wrap="none">
            <a:spAutoFit/>
          </a:bodyPr>
          <a:lstStyle/>
          <a:p>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安装打印机</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nvGrpSpPr>
          <p:cNvPr id="29" name="组合 28"/>
          <p:cNvGrpSpPr/>
          <p:nvPr/>
        </p:nvGrpSpPr>
        <p:grpSpPr>
          <a:xfrm>
            <a:off x="11856640" y="548680"/>
            <a:ext cx="335360" cy="882400"/>
            <a:chOff x="8892480" y="411510"/>
            <a:chExt cx="251520" cy="661800"/>
          </a:xfrm>
        </p:grpSpPr>
        <p:sp>
          <p:nvSpPr>
            <p:cNvPr id="16" name="矩形 15"/>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0"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37</a:t>
              </a:r>
              <a:endParaRPr lang="zh-CN" altLang="en-US" sz="1067" dirty="0">
                <a:solidFill>
                  <a:schemeClr val="bg1"/>
                </a:solidFill>
                <a:latin typeface="Century Gothic" panose="020B0502020202020204" pitchFamily="34" charset="0"/>
              </a:endParaRPr>
            </a:p>
          </p:txBody>
        </p:sp>
        <p:grpSp>
          <p:nvGrpSpPr>
            <p:cNvPr id="27" name="组合 26"/>
            <p:cNvGrpSpPr/>
            <p:nvPr/>
          </p:nvGrpSpPr>
          <p:grpSpPr>
            <a:xfrm>
              <a:off x="8964240" y="818664"/>
              <a:ext cx="108000" cy="8629"/>
              <a:chOff x="8953171" y="847239"/>
              <a:chExt cx="130138" cy="8629"/>
            </a:xfrm>
          </p:grpSpPr>
          <p:cxnSp>
            <p:nvCxnSpPr>
              <p:cNvPr id="22" name="直接连接符 21"/>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
        <p:nvSpPr>
          <p:cNvPr id="33" name="矩形 32"/>
          <p:cNvSpPr/>
          <p:nvPr/>
        </p:nvSpPr>
        <p:spPr>
          <a:xfrm>
            <a:off x="549988" y="1809351"/>
            <a:ext cx="10964680" cy="626582"/>
          </a:xfrm>
          <a:prstGeom prst="rect">
            <a:avLst/>
          </a:prstGeom>
        </p:spPr>
        <p:txBody>
          <a:bodyPr wrap="square">
            <a:spAutoFit/>
          </a:bodyPr>
          <a:lstStyle/>
          <a:p>
            <a:pPr algn="just">
              <a:lnSpc>
                <a:spcPct val="114000"/>
              </a:lnSpc>
            </a:pP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将打印机的</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USB</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接口插入主机</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PC1</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的</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USB</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接口中，如</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图所</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示，计算机会自动识别该</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USB</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设备，查找并安装打印机的驱动程序，这个过程一般会自动完成。如果计算机没有找到所需的驱动程序，只能通过手工的方式安装打印机的驱动程序。</a:t>
            </a:r>
            <a:endParaRPr lang="en-US" altLang="zh-CN" sz="1600" b="1" dirty="0">
              <a:solidFill>
                <a:schemeClr val="tx1">
                  <a:lumMod val="65000"/>
                  <a:lumOff val="35000"/>
                </a:schemeClr>
              </a:solidFill>
              <a:latin typeface="Century Gothic" panose="020B0502020202020204" pitchFamily="34" charset="0"/>
              <a:cs typeface="Arial" panose="020B0604020202020204" pitchFamily="34" charset="0"/>
            </a:endParaRPr>
          </a:p>
        </p:txBody>
      </p:sp>
      <p:sp>
        <p:nvSpPr>
          <p:cNvPr id="2"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10242" name="图片 12" descr="打印机连接usb－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28719" y="2838717"/>
            <a:ext cx="4134561" cy="35620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3501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par>
                                <p:cTn id="10" presetID="12" presetClass="entr" presetSubtype="1"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down)">
                                      <p:cBhvr>
                                        <p:cTn id="13" dur="500"/>
                                        <p:tgtEl>
                                          <p:spTgt spid="4"/>
                                        </p:tgtEl>
                                      </p:cBhvr>
                                    </p:animEffect>
                                  </p:childTnLst>
                                </p:cTn>
                              </p:par>
                              <p:par>
                                <p:cTn id="14" presetID="2" presetClass="entr" presetSubtype="8" fill="hold" grpId="0" nodeType="withEffect">
                                  <p:stCondLst>
                                    <p:cond delay="500"/>
                                  </p:stCondLst>
                                  <p:childTnLst>
                                    <p:set>
                                      <p:cBhvr>
                                        <p:cTn id="15" dur="1" fill="hold">
                                          <p:stCondLst>
                                            <p:cond delay="0"/>
                                          </p:stCondLst>
                                        </p:cTn>
                                        <p:tgtEl>
                                          <p:spTgt spid="33"/>
                                        </p:tgtEl>
                                        <p:attrNameLst>
                                          <p:attrName>style.visibility</p:attrName>
                                        </p:attrNameLst>
                                      </p:cBhvr>
                                      <p:to>
                                        <p:strVal val="visible"/>
                                      </p:to>
                                    </p:set>
                                    <p:anim calcmode="lin" valueType="num">
                                      <p:cBhvr additive="base">
                                        <p:cTn id="16" dur="500" fill="hold"/>
                                        <p:tgtEl>
                                          <p:spTgt spid="33"/>
                                        </p:tgtEl>
                                        <p:attrNameLst>
                                          <p:attrName>ppt_x</p:attrName>
                                        </p:attrNameLst>
                                      </p:cBhvr>
                                      <p:tavLst>
                                        <p:tav tm="0">
                                          <p:val>
                                            <p:strVal val="0-#ppt_w/2"/>
                                          </p:val>
                                        </p:tav>
                                        <p:tav tm="100000">
                                          <p:val>
                                            <p:strVal val="#ppt_x"/>
                                          </p:val>
                                        </p:tav>
                                      </p:tavLst>
                                    </p:anim>
                                    <p:anim calcmode="lin" valueType="num">
                                      <p:cBhvr additive="base">
                                        <p:cTn id="17" dur="500" fill="hold"/>
                                        <p:tgtEl>
                                          <p:spTgt spid="33"/>
                                        </p:tgtEl>
                                        <p:attrNameLst>
                                          <p:attrName>ppt_y</p:attrName>
                                        </p:attrNameLst>
                                      </p:cBhvr>
                                      <p:tavLst>
                                        <p:tav tm="0">
                                          <p:val>
                                            <p:strVal val="#ppt_y"/>
                                          </p:val>
                                        </p:tav>
                                        <p:tav tm="100000">
                                          <p:val>
                                            <p:strVal val="#ppt_y"/>
                                          </p:val>
                                        </p:tav>
                                      </p:tavLst>
                                    </p:anim>
                                  </p:childTnLst>
                                </p:cTn>
                              </p:par>
                              <p:par>
                                <p:cTn id="18" presetID="42" presetClass="entr" presetSubtype="0" fill="hold" nodeType="withEffect">
                                  <p:stCondLst>
                                    <p:cond delay="1000"/>
                                  </p:stCondLst>
                                  <p:childTnLst>
                                    <p:set>
                                      <p:cBhvr>
                                        <p:cTn id="19" dur="1" fill="hold">
                                          <p:stCondLst>
                                            <p:cond delay="0"/>
                                          </p:stCondLst>
                                        </p:cTn>
                                        <p:tgtEl>
                                          <p:spTgt spid="10242"/>
                                        </p:tgtEl>
                                        <p:attrNameLst>
                                          <p:attrName>style.visibility</p:attrName>
                                        </p:attrNameLst>
                                      </p:cBhvr>
                                      <p:to>
                                        <p:strVal val="visible"/>
                                      </p:to>
                                    </p:set>
                                    <p:animEffect transition="in" filter="fade">
                                      <p:cBhvr>
                                        <p:cTn id="20" dur="500"/>
                                        <p:tgtEl>
                                          <p:spTgt spid="10242"/>
                                        </p:tgtEl>
                                      </p:cBhvr>
                                    </p:animEffect>
                                    <p:anim calcmode="lin" valueType="num">
                                      <p:cBhvr>
                                        <p:cTn id="21" dur="500" fill="hold"/>
                                        <p:tgtEl>
                                          <p:spTgt spid="10242"/>
                                        </p:tgtEl>
                                        <p:attrNameLst>
                                          <p:attrName>ppt_x</p:attrName>
                                        </p:attrNameLst>
                                      </p:cBhvr>
                                      <p:tavLst>
                                        <p:tav tm="0">
                                          <p:val>
                                            <p:strVal val="#ppt_x"/>
                                          </p:val>
                                        </p:tav>
                                        <p:tav tm="100000">
                                          <p:val>
                                            <p:strVal val="#ppt_x"/>
                                          </p:val>
                                        </p:tav>
                                      </p:tavLst>
                                    </p:anim>
                                    <p:anim calcmode="lin" valueType="num">
                                      <p:cBhvr>
                                        <p:cTn id="22" dur="500" fill="hold"/>
                                        <p:tgtEl>
                                          <p:spTgt spid="102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33"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549987" y="698681"/>
            <a:ext cx="2236510" cy="707886"/>
          </a:xfrm>
          <a:prstGeom prst="rect">
            <a:avLst/>
          </a:prstGeom>
        </p:spPr>
        <p:txBody>
          <a:bodyPr wrap="none">
            <a:spAutoFit/>
          </a:bodyPr>
          <a:lstStyle/>
          <a:p>
            <a:r>
              <a:rPr lang="zh-CN" altLang="en-US" sz="4000" dirty="0" smtClean="0">
                <a:solidFill>
                  <a:srgbClr val="F44F56"/>
                </a:solidFill>
                <a:latin typeface="方正兰亭超细黑简体" panose="02000000000000000000" pitchFamily="2" charset="-122"/>
                <a:ea typeface="方正兰亭超细黑简体" panose="02000000000000000000" pitchFamily="2" charset="-122"/>
                <a:cs typeface="Arial" panose="020B0604020202020204" pitchFamily="34" charset="0"/>
              </a:rPr>
              <a:t>任务实施</a:t>
            </a:r>
            <a:endParaRPr lang="zh-CN" altLang="en-US" sz="4000" dirty="0">
              <a:solidFill>
                <a:srgbClr val="F44F56"/>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6" name="矩形 5"/>
          <p:cNvSpPr/>
          <p:nvPr/>
        </p:nvSpPr>
        <p:spPr>
          <a:xfrm>
            <a:off x="549987" y="1331445"/>
            <a:ext cx="1415772" cy="461665"/>
          </a:xfrm>
          <a:prstGeom prst="rect">
            <a:avLst/>
          </a:prstGeom>
        </p:spPr>
        <p:txBody>
          <a:bodyPr wrap="none">
            <a:spAutoFit/>
          </a:bodyPr>
          <a:lstStyle/>
          <a:p>
            <a:pPr lvl="0"/>
            <a:r>
              <a:rPr lang="zh-CN" altLang="en-US" sz="2400" dirty="0" smtClean="0">
                <a:solidFill>
                  <a:prstClr val="white">
                    <a:lumMod val="50000"/>
                  </a:prstClr>
                </a:solidFill>
                <a:latin typeface="方正兰亭超细黑简体" panose="02000000000000000000" pitchFamily="2" charset="-122"/>
                <a:ea typeface="方正兰亭超细黑简体" panose="02000000000000000000" pitchFamily="2" charset="-122"/>
                <a:cs typeface="Arial" panose="020B0604020202020204" pitchFamily="34" charset="0"/>
              </a:rPr>
              <a:t>连接网络</a:t>
            </a:r>
            <a:endParaRPr lang="en-US" altLang="zh-CN" sz="2400" dirty="0">
              <a:solidFill>
                <a:prstClr val="white">
                  <a:lumMod val="50000"/>
                </a:prst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nvGrpSpPr>
          <p:cNvPr id="82" name="组合 81"/>
          <p:cNvGrpSpPr/>
          <p:nvPr/>
        </p:nvGrpSpPr>
        <p:grpSpPr>
          <a:xfrm>
            <a:off x="3421311" y="2129160"/>
            <a:ext cx="2592701" cy="3864429"/>
            <a:chOff x="2565983" y="1596870"/>
            <a:chExt cx="1944526" cy="2898322"/>
          </a:xfrm>
        </p:grpSpPr>
        <p:sp>
          <p:nvSpPr>
            <p:cNvPr id="18" name="矩形 17"/>
            <p:cNvSpPr/>
            <p:nvPr/>
          </p:nvSpPr>
          <p:spPr>
            <a:xfrm>
              <a:off x="2565983" y="1596870"/>
              <a:ext cx="1944526" cy="2898322"/>
            </a:xfrm>
            <a:prstGeom prst="rect">
              <a:avLst/>
            </a:prstGeom>
            <a:solidFill>
              <a:srgbClr val="F44F56"/>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35" name="组合 34"/>
            <p:cNvGrpSpPr/>
            <p:nvPr/>
          </p:nvGrpSpPr>
          <p:grpSpPr>
            <a:xfrm>
              <a:off x="3199780" y="1801960"/>
              <a:ext cx="698127" cy="798234"/>
              <a:chOff x="11864975" y="2498725"/>
              <a:chExt cx="420688" cy="481013"/>
            </a:xfrm>
            <a:solidFill>
              <a:schemeClr val="bg1"/>
            </a:solidFill>
          </p:grpSpPr>
          <p:sp>
            <p:nvSpPr>
              <p:cNvPr id="36" name="Freeform 5"/>
              <p:cNvSpPr>
                <a:spLocks/>
              </p:cNvSpPr>
              <p:nvPr/>
            </p:nvSpPr>
            <p:spPr bwMode="auto">
              <a:xfrm>
                <a:off x="11864975" y="2603500"/>
                <a:ext cx="390525" cy="376238"/>
              </a:xfrm>
              <a:custGeom>
                <a:avLst/>
                <a:gdLst>
                  <a:gd name="T0" fmla="*/ 52 w 104"/>
                  <a:gd name="T1" fmla="*/ 100 h 100"/>
                  <a:gd name="T2" fmla="*/ 0 w 104"/>
                  <a:gd name="T3" fmla="*/ 48 h 100"/>
                  <a:gd name="T4" fmla="*/ 32 w 104"/>
                  <a:gd name="T5" fmla="*/ 0 h 100"/>
                  <a:gd name="T6" fmla="*/ 35 w 104"/>
                  <a:gd name="T7" fmla="*/ 7 h 100"/>
                  <a:gd name="T8" fmla="*/ 8 w 104"/>
                  <a:gd name="T9" fmla="*/ 48 h 100"/>
                  <a:gd name="T10" fmla="*/ 52 w 104"/>
                  <a:gd name="T11" fmla="*/ 92 h 100"/>
                  <a:gd name="T12" fmla="*/ 96 w 104"/>
                  <a:gd name="T13" fmla="*/ 52 h 100"/>
                  <a:gd name="T14" fmla="*/ 104 w 104"/>
                  <a:gd name="T15" fmla="*/ 52 h 100"/>
                  <a:gd name="T16" fmla="*/ 52 w 104"/>
                  <a:gd name="T17"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4" h="100">
                    <a:moveTo>
                      <a:pt x="52" y="100"/>
                    </a:moveTo>
                    <a:cubicBezTo>
                      <a:pt x="23" y="100"/>
                      <a:pt x="0" y="77"/>
                      <a:pt x="0" y="48"/>
                    </a:cubicBezTo>
                    <a:cubicBezTo>
                      <a:pt x="0" y="27"/>
                      <a:pt x="13" y="8"/>
                      <a:pt x="32" y="0"/>
                    </a:cubicBezTo>
                    <a:cubicBezTo>
                      <a:pt x="35" y="7"/>
                      <a:pt x="35" y="7"/>
                      <a:pt x="35" y="7"/>
                    </a:cubicBezTo>
                    <a:cubicBezTo>
                      <a:pt x="19" y="14"/>
                      <a:pt x="8" y="30"/>
                      <a:pt x="8" y="48"/>
                    </a:cubicBezTo>
                    <a:cubicBezTo>
                      <a:pt x="8" y="72"/>
                      <a:pt x="28" y="92"/>
                      <a:pt x="52" y="92"/>
                    </a:cubicBezTo>
                    <a:cubicBezTo>
                      <a:pt x="75" y="92"/>
                      <a:pt x="94" y="74"/>
                      <a:pt x="96" y="52"/>
                    </a:cubicBezTo>
                    <a:cubicBezTo>
                      <a:pt x="104" y="52"/>
                      <a:pt x="104" y="52"/>
                      <a:pt x="104" y="52"/>
                    </a:cubicBezTo>
                    <a:cubicBezTo>
                      <a:pt x="102" y="79"/>
                      <a:pt x="79" y="100"/>
                      <a:pt x="52" y="10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37" name="Freeform 6"/>
              <p:cNvSpPr>
                <a:spLocks/>
              </p:cNvSpPr>
              <p:nvPr/>
            </p:nvSpPr>
            <p:spPr bwMode="auto">
              <a:xfrm>
                <a:off x="12123738" y="2603500"/>
                <a:ext cx="131763" cy="166688"/>
              </a:xfrm>
              <a:custGeom>
                <a:avLst/>
                <a:gdLst>
                  <a:gd name="T0" fmla="*/ 27 w 35"/>
                  <a:gd name="T1" fmla="*/ 44 h 44"/>
                  <a:gd name="T2" fmla="*/ 0 w 35"/>
                  <a:gd name="T3" fmla="*/ 7 h 44"/>
                  <a:gd name="T4" fmla="*/ 3 w 35"/>
                  <a:gd name="T5" fmla="*/ 0 h 44"/>
                  <a:gd name="T6" fmla="*/ 35 w 35"/>
                  <a:gd name="T7" fmla="*/ 44 h 44"/>
                  <a:gd name="T8" fmla="*/ 27 w 35"/>
                  <a:gd name="T9" fmla="*/ 44 h 44"/>
                </a:gdLst>
                <a:ahLst/>
                <a:cxnLst>
                  <a:cxn ang="0">
                    <a:pos x="T0" y="T1"/>
                  </a:cxn>
                  <a:cxn ang="0">
                    <a:pos x="T2" y="T3"/>
                  </a:cxn>
                  <a:cxn ang="0">
                    <a:pos x="T4" y="T5"/>
                  </a:cxn>
                  <a:cxn ang="0">
                    <a:pos x="T6" y="T7"/>
                  </a:cxn>
                  <a:cxn ang="0">
                    <a:pos x="T8" y="T9"/>
                  </a:cxn>
                </a:cxnLst>
                <a:rect l="0" t="0" r="r" b="b"/>
                <a:pathLst>
                  <a:path w="35" h="44">
                    <a:moveTo>
                      <a:pt x="27" y="44"/>
                    </a:moveTo>
                    <a:cubicBezTo>
                      <a:pt x="25" y="28"/>
                      <a:pt x="15" y="14"/>
                      <a:pt x="0" y="7"/>
                    </a:cubicBezTo>
                    <a:cubicBezTo>
                      <a:pt x="3" y="0"/>
                      <a:pt x="3" y="0"/>
                      <a:pt x="3" y="0"/>
                    </a:cubicBezTo>
                    <a:cubicBezTo>
                      <a:pt x="21" y="8"/>
                      <a:pt x="33" y="24"/>
                      <a:pt x="35" y="44"/>
                    </a:cubicBezTo>
                    <a:lnTo>
                      <a:pt x="27" y="4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38" name="Freeform 7"/>
              <p:cNvSpPr>
                <a:spLocks/>
              </p:cNvSpPr>
              <p:nvPr/>
            </p:nvSpPr>
            <p:spPr bwMode="auto">
              <a:xfrm>
                <a:off x="11969750" y="2498725"/>
                <a:ext cx="180975" cy="134938"/>
              </a:xfrm>
              <a:custGeom>
                <a:avLst/>
                <a:gdLst>
                  <a:gd name="T0" fmla="*/ 86 w 114"/>
                  <a:gd name="T1" fmla="*/ 85 h 85"/>
                  <a:gd name="T2" fmla="*/ 67 w 114"/>
                  <a:gd name="T3" fmla="*/ 85 h 85"/>
                  <a:gd name="T4" fmla="*/ 67 w 114"/>
                  <a:gd name="T5" fmla="*/ 38 h 85"/>
                  <a:gd name="T6" fmla="*/ 95 w 114"/>
                  <a:gd name="T7" fmla="*/ 38 h 85"/>
                  <a:gd name="T8" fmla="*/ 95 w 114"/>
                  <a:gd name="T9" fmla="*/ 19 h 85"/>
                  <a:gd name="T10" fmla="*/ 19 w 114"/>
                  <a:gd name="T11" fmla="*/ 19 h 85"/>
                  <a:gd name="T12" fmla="*/ 19 w 114"/>
                  <a:gd name="T13" fmla="*/ 38 h 85"/>
                  <a:gd name="T14" fmla="*/ 48 w 114"/>
                  <a:gd name="T15" fmla="*/ 38 h 85"/>
                  <a:gd name="T16" fmla="*/ 48 w 114"/>
                  <a:gd name="T17" fmla="*/ 85 h 85"/>
                  <a:gd name="T18" fmla="*/ 29 w 114"/>
                  <a:gd name="T19" fmla="*/ 85 h 85"/>
                  <a:gd name="T20" fmla="*/ 29 w 114"/>
                  <a:gd name="T21" fmla="*/ 57 h 85"/>
                  <a:gd name="T22" fmla="*/ 0 w 114"/>
                  <a:gd name="T23" fmla="*/ 57 h 85"/>
                  <a:gd name="T24" fmla="*/ 0 w 114"/>
                  <a:gd name="T25" fmla="*/ 0 h 85"/>
                  <a:gd name="T26" fmla="*/ 114 w 114"/>
                  <a:gd name="T27" fmla="*/ 0 h 85"/>
                  <a:gd name="T28" fmla="*/ 114 w 114"/>
                  <a:gd name="T29" fmla="*/ 57 h 85"/>
                  <a:gd name="T30" fmla="*/ 86 w 114"/>
                  <a:gd name="T31" fmla="*/ 57 h 85"/>
                  <a:gd name="T32" fmla="*/ 86 w 114"/>
                  <a:gd name="T33" fmla="*/ 8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4" h="85">
                    <a:moveTo>
                      <a:pt x="86" y="85"/>
                    </a:moveTo>
                    <a:lnTo>
                      <a:pt x="67" y="85"/>
                    </a:lnTo>
                    <a:lnTo>
                      <a:pt x="67" y="38"/>
                    </a:lnTo>
                    <a:lnTo>
                      <a:pt x="95" y="38"/>
                    </a:lnTo>
                    <a:lnTo>
                      <a:pt x="95" y="19"/>
                    </a:lnTo>
                    <a:lnTo>
                      <a:pt x="19" y="19"/>
                    </a:lnTo>
                    <a:lnTo>
                      <a:pt x="19" y="38"/>
                    </a:lnTo>
                    <a:lnTo>
                      <a:pt x="48" y="38"/>
                    </a:lnTo>
                    <a:lnTo>
                      <a:pt x="48" y="85"/>
                    </a:lnTo>
                    <a:lnTo>
                      <a:pt x="29" y="85"/>
                    </a:lnTo>
                    <a:lnTo>
                      <a:pt x="29" y="57"/>
                    </a:lnTo>
                    <a:lnTo>
                      <a:pt x="0" y="57"/>
                    </a:lnTo>
                    <a:lnTo>
                      <a:pt x="0" y="0"/>
                    </a:lnTo>
                    <a:lnTo>
                      <a:pt x="114" y="0"/>
                    </a:lnTo>
                    <a:lnTo>
                      <a:pt x="114" y="57"/>
                    </a:lnTo>
                    <a:lnTo>
                      <a:pt x="86" y="57"/>
                    </a:lnTo>
                    <a:lnTo>
                      <a:pt x="86" y="8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39" name="Freeform 8"/>
              <p:cNvSpPr>
                <a:spLocks/>
              </p:cNvSpPr>
              <p:nvPr/>
            </p:nvSpPr>
            <p:spPr bwMode="auto">
              <a:xfrm>
                <a:off x="12199938" y="2562225"/>
                <a:ext cx="68263" cy="68263"/>
              </a:xfrm>
              <a:custGeom>
                <a:avLst/>
                <a:gdLst>
                  <a:gd name="T0" fmla="*/ 14 w 43"/>
                  <a:gd name="T1" fmla="*/ 43 h 43"/>
                  <a:gd name="T2" fmla="*/ 0 w 43"/>
                  <a:gd name="T3" fmla="*/ 29 h 43"/>
                  <a:gd name="T4" fmla="*/ 28 w 43"/>
                  <a:gd name="T5" fmla="*/ 0 h 43"/>
                  <a:gd name="T6" fmla="*/ 43 w 43"/>
                  <a:gd name="T7" fmla="*/ 15 h 43"/>
                  <a:gd name="T8" fmla="*/ 14 w 43"/>
                  <a:gd name="T9" fmla="*/ 43 h 43"/>
                </a:gdLst>
                <a:ahLst/>
                <a:cxnLst>
                  <a:cxn ang="0">
                    <a:pos x="T0" y="T1"/>
                  </a:cxn>
                  <a:cxn ang="0">
                    <a:pos x="T2" y="T3"/>
                  </a:cxn>
                  <a:cxn ang="0">
                    <a:pos x="T4" y="T5"/>
                  </a:cxn>
                  <a:cxn ang="0">
                    <a:pos x="T6" y="T7"/>
                  </a:cxn>
                  <a:cxn ang="0">
                    <a:pos x="T8" y="T9"/>
                  </a:cxn>
                </a:cxnLst>
                <a:rect l="0" t="0" r="r" b="b"/>
                <a:pathLst>
                  <a:path w="43" h="43">
                    <a:moveTo>
                      <a:pt x="14" y="43"/>
                    </a:moveTo>
                    <a:lnTo>
                      <a:pt x="0" y="29"/>
                    </a:lnTo>
                    <a:lnTo>
                      <a:pt x="28" y="0"/>
                    </a:lnTo>
                    <a:lnTo>
                      <a:pt x="43" y="15"/>
                    </a:lnTo>
                    <a:lnTo>
                      <a:pt x="14"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40" name="Freeform 9"/>
              <p:cNvSpPr>
                <a:spLocks/>
              </p:cNvSpPr>
              <p:nvPr/>
            </p:nvSpPr>
            <p:spPr bwMode="auto">
              <a:xfrm>
                <a:off x="12225338" y="2543175"/>
                <a:ext cx="60325" cy="60325"/>
              </a:xfrm>
              <a:custGeom>
                <a:avLst/>
                <a:gdLst>
                  <a:gd name="T0" fmla="*/ 27 w 38"/>
                  <a:gd name="T1" fmla="*/ 38 h 38"/>
                  <a:gd name="T2" fmla="*/ 0 w 38"/>
                  <a:gd name="T3" fmla="*/ 12 h 38"/>
                  <a:gd name="T4" fmla="*/ 12 w 38"/>
                  <a:gd name="T5" fmla="*/ 0 h 38"/>
                  <a:gd name="T6" fmla="*/ 38 w 38"/>
                  <a:gd name="T7" fmla="*/ 27 h 38"/>
                  <a:gd name="T8" fmla="*/ 27 w 38"/>
                  <a:gd name="T9" fmla="*/ 38 h 38"/>
                </a:gdLst>
                <a:ahLst/>
                <a:cxnLst>
                  <a:cxn ang="0">
                    <a:pos x="T0" y="T1"/>
                  </a:cxn>
                  <a:cxn ang="0">
                    <a:pos x="T2" y="T3"/>
                  </a:cxn>
                  <a:cxn ang="0">
                    <a:pos x="T4" y="T5"/>
                  </a:cxn>
                  <a:cxn ang="0">
                    <a:pos x="T6" y="T7"/>
                  </a:cxn>
                  <a:cxn ang="0">
                    <a:pos x="T8" y="T9"/>
                  </a:cxn>
                </a:cxnLst>
                <a:rect l="0" t="0" r="r" b="b"/>
                <a:pathLst>
                  <a:path w="38" h="38">
                    <a:moveTo>
                      <a:pt x="27" y="38"/>
                    </a:moveTo>
                    <a:lnTo>
                      <a:pt x="0" y="12"/>
                    </a:lnTo>
                    <a:lnTo>
                      <a:pt x="12" y="0"/>
                    </a:lnTo>
                    <a:lnTo>
                      <a:pt x="38" y="27"/>
                    </a:lnTo>
                    <a:lnTo>
                      <a:pt x="27"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41" name="Freeform 10"/>
              <p:cNvSpPr>
                <a:spLocks/>
              </p:cNvSpPr>
              <p:nvPr/>
            </p:nvSpPr>
            <p:spPr bwMode="auto">
              <a:xfrm>
                <a:off x="12045950" y="2663825"/>
                <a:ext cx="134938" cy="136525"/>
              </a:xfrm>
              <a:custGeom>
                <a:avLst/>
                <a:gdLst>
                  <a:gd name="T0" fmla="*/ 85 w 85"/>
                  <a:gd name="T1" fmla="*/ 86 h 86"/>
                  <a:gd name="T2" fmla="*/ 0 w 85"/>
                  <a:gd name="T3" fmla="*/ 86 h 86"/>
                  <a:gd name="T4" fmla="*/ 0 w 85"/>
                  <a:gd name="T5" fmla="*/ 0 h 86"/>
                  <a:gd name="T6" fmla="*/ 19 w 85"/>
                  <a:gd name="T7" fmla="*/ 0 h 86"/>
                  <a:gd name="T8" fmla="*/ 19 w 85"/>
                  <a:gd name="T9" fmla="*/ 67 h 86"/>
                  <a:gd name="T10" fmla="*/ 85 w 85"/>
                  <a:gd name="T11" fmla="*/ 67 h 86"/>
                  <a:gd name="T12" fmla="*/ 85 w 85"/>
                  <a:gd name="T13" fmla="*/ 86 h 86"/>
                </a:gdLst>
                <a:ahLst/>
                <a:cxnLst>
                  <a:cxn ang="0">
                    <a:pos x="T0" y="T1"/>
                  </a:cxn>
                  <a:cxn ang="0">
                    <a:pos x="T2" y="T3"/>
                  </a:cxn>
                  <a:cxn ang="0">
                    <a:pos x="T4" y="T5"/>
                  </a:cxn>
                  <a:cxn ang="0">
                    <a:pos x="T6" y="T7"/>
                  </a:cxn>
                  <a:cxn ang="0">
                    <a:pos x="T8" y="T9"/>
                  </a:cxn>
                  <a:cxn ang="0">
                    <a:pos x="T10" y="T11"/>
                  </a:cxn>
                  <a:cxn ang="0">
                    <a:pos x="T12" y="T13"/>
                  </a:cxn>
                </a:cxnLst>
                <a:rect l="0" t="0" r="r" b="b"/>
                <a:pathLst>
                  <a:path w="85" h="86">
                    <a:moveTo>
                      <a:pt x="85" y="86"/>
                    </a:moveTo>
                    <a:lnTo>
                      <a:pt x="0" y="86"/>
                    </a:lnTo>
                    <a:lnTo>
                      <a:pt x="0" y="0"/>
                    </a:lnTo>
                    <a:lnTo>
                      <a:pt x="19" y="0"/>
                    </a:lnTo>
                    <a:lnTo>
                      <a:pt x="19" y="67"/>
                    </a:lnTo>
                    <a:lnTo>
                      <a:pt x="85" y="67"/>
                    </a:lnTo>
                    <a:lnTo>
                      <a:pt x="85" y="8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sp>
          <p:nvSpPr>
            <p:cNvPr id="51" name="矩形 50"/>
            <p:cNvSpPr/>
            <p:nvPr/>
          </p:nvSpPr>
          <p:spPr>
            <a:xfrm>
              <a:off x="2662762" y="2823778"/>
              <a:ext cx="1785994" cy="1038746"/>
            </a:xfrm>
            <a:prstGeom prst="rect">
              <a:avLst/>
            </a:prstGeom>
          </p:spPr>
          <p:txBody>
            <a:bodyPr wrap="square">
              <a:spAutoFit/>
            </a:bodyPr>
            <a:lstStyle/>
            <a:p>
              <a:r>
                <a:rPr lang="zh-CN" altLang="en-US" sz="1400" kern="100" dirty="0">
                  <a:solidFill>
                    <a:schemeClr val="bg1"/>
                  </a:solidFill>
                  <a:latin typeface="Times New Roman" panose="02020603050405020304" pitchFamily="18" charset="0"/>
                  <a:cs typeface="Times New Roman" panose="02020603050405020304" pitchFamily="18" charset="0"/>
                </a:rPr>
                <a:t>将对应的主机和交换机的对应端口连接起来。一般情况下，当网线连接好后，计算机开机，网卡的指示灯会亮，交换机对应的网线连接端口指示灯也会亮。</a:t>
              </a:r>
              <a:endParaRPr lang="en-US" altLang="zh-CN" sz="1400" dirty="0" smtClean="0">
                <a:solidFill>
                  <a:schemeClr val="bg1"/>
                </a:solidFill>
                <a:latin typeface="Century Gothic" panose="020B0502020202020204" pitchFamily="34" charset="0"/>
                <a:cs typeface="Arial" panose="020B0604020202020204" pitchFamily="34" charset="0"/>
              </a:endParaRPr>
            </a:p>
          </p:txBody>
        </p:sp>
      </p:grpSp>
      <p:grpSp>
        <p:nvGrpSpPr>
          <p:cNvPr id="7" name="组合 6"/>
          <p:cNvGrpSpPr/>
          <p:nvPr/>
        </p:nvGrpSpPr>
        <p:grpSpPr>
          <a:xfrm>
            <a:off x="670984" y="2129160"/>
            <a:ext cx="2592701" cy="3864429"/>
            <a:chOff x="503238" y="1596870"/>
            <a:chExt cx="1944526" cy="2898322"/>
          </a:xfrm>
        </p:grpSpPr>
        <p:sp>
          <p:nvSpPr>
            <p:cNvPr id="9" name="矩形 8"/>
            <p:cNvSpPr/>
            <p:nvPr/>
          </p:nvSpPr>
          <p:spPr>
            <a:xfrm>
              <a:off x="503238" y="1596870"/>
              <a:ext cx="1944526" cy="2898322"/>
            </a:xfrm>
            <a:prstGeom prst="rect">
              <a:avLst/>
            </a:prstGeom>
            <a:solidFill>
              <a:schemeClr val="bg1"/>
            </a:solidFill>
            <a:ln w="3175">
              <a:solidFill>
                <a:schemeClr val="bg1">
                  <a:lumMod val="85000"/>
                  <a:alpha val="3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 name="矩形 12"/>
            <p:cNvSpPr/>
            <p:nvPr/>
          </p:nvSpPr>
          <p:spPr>
            <a:xfrm>
              <a:off x="935581" y="1779806"/>
              <a:ext cx="1079864" cy="346249"/>
            </a:xfrm>
            <a:prstGeom prst="rect">
              <a:avLst/>
            </a:prstGeom>
          </p:spPr>
          <p:txBody>
            <a:bodyPr wrap="none">
              <a:spAutoFit/>
            </a:bodyPr>
            <a:lstStyle/>
            <a:p>
              <a:pPr algn="ctr"/>
              <a:r>
                <a:rPr lang="en-US" altLang="zh-CN" sz="2400" dirty="0" smtClean="0">
                  <a:solidFill>
                    <a:srgbClr val="F44F56"/>
                  </a:solidFill>
                  <a:latin typeface="Century Gothic" panose="020B0502020202020204" pitchFamily="34" charset="0"/>
                  <a:cs typeface="Arial" panose="020B0604020202020204" pitchFamily="34" charset="0"/>
                </a:rPr>
                <a:t>Switcher</a:t>
              </a:r>
              <a:endParaRPr lang="en-US" altLang="zh-CN" sz="2400" dirty="0">
                <a:solidFill>
                  <a:srgbClr val="F44F56"/>
                </a:solidFill>
                <a:latin typeface="Century Gothic" panose="020B0502020202020204" pitchFamily="34" charset="0"/>
                <a:cs typeface="Arial" panose="020B0604020202020204" pitchFamily="34" charset="0"/>
              </a:endParaRPr>
            </a:p>
          </p:txBody>
        </p:sp>
        <p:sp>
          <p:nvSpPr>
            <p:cNvPr id="14" name="矩形 13"/>
            <p:cNvSpPr/>
            <p:nvPr/>
          </p:nvSpPr>
          <p:spPr>
            <a:xfrm>
              <a:off x="503238" y="2229100"/>
              <a:ext cx="1944526" cy="547687"/>
            </a:xfrm>
            <a:prstGeom prst="rect">
              <a:avLst/>
            </a:prstGeom>
            <a:solidFill>
              <a:srgbClr val="F44F56"/>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6" name="矩形 15"/>
            <p:cNvSpPr/>
            <p:nvPr/>
          </p:nvSpPr>
          <p:spPr>
            <a:xfrm>
              <a:off x="708318" y="2291548"/>
              <a:ext cx="1485022" cy="392415"/>
            </a:xfrm>
            <a:prstGeom prst="rect">
              <a:avLst/>
            </a:prstGeom>
          </p:spPr>
          <p:txBody>
            <a:bodyPr wrap="none">
              <a:spAutoFit/>
            </a:bodyPr>
            <a:lstStyle/>
            <a:p>
              <a:pPr algn="ctr"/>
              <a:r>
                <a:rPr lang="zh-CN" altLang="en-US" sz="2800" dirty="0" smtClean="0">
                  <a:solidFill>
                    <a:schemeClr val="bg1"/>
                  </a:solidFill>
                  <a:latin typeface="方正兰亭超细黑简体" panose="02000000000000000000" pitchFamily="2" charset="-122"/>
                  <a:ea typeface="方正兰亭超细黑简体" panose="02000000000000000000" pitchFamily="2" charset="-122"/>
                  <a:cs typeface="Arial" panose="020B0604020202020204" pitchFamily="34" charset="0"/>
                </a:rPr>
                <a:t>连接交换机</a:t>
              </a:r>
              <a:endParaRPr lang="en-US" altLang="zh-CN" sz="2800" dirty="0">
                <a:solidFill>
                  <a:schemeClr val="bg1"/>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grpSp>
        <p:nvGrpSpPr>
          <p:cNvPr id="69" name="组合 68"/>
          <p:cNvGrpSpPr/>
          <p:nvPr/>
        </p:nvGrpSpPr>
        <p:grpSpPr>
          <a:xfrm>
            <a:off x="6171638" y="2129160"/>
            <a:ext cx="2592701" cy="3864429"/>
            <a:chOff x="503238" y="1596870"/>
            <a:chExt cx="1944526" cy="2898322"/>
          </a:xfrm>
        </p:grpSpPr>
        <p:sp>
          <p:nvSpPr>
            <p:cNvPr id="70" name="矩形 69"/>
            <p:cNvSpPr/>
            <p:nvPr/>
          </p:nvSpPr>
          <p:spPr>
            <a:xfrm>
              <a:off x="503238" y="1596870"/>
              <a:ext cx="1944526" cy="2898322"/>
            </a:xfrm>
            <a:prstGeom prst="rect">
              <a:avLst/>
            </a:prstGeom>
            <a:solidFill>
              <a:schemeClr val="bg1"/>
            </a:solidFill>
            <a:ln w="3175">
              <a:solidFill>
                <a:schemeClr val="bg1">
                  <a:lumMod val="85000"/>
                  <a:alpha val="3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71" name="矩形 70"/>
            <p:cNvSpPr/>
            <p:nvPr/>
          </p:nvSpPr>
          <p:spPr>
            <a:xfrm>
              <a:off x="1049802" y="1779806"/>
              <a:ext cx="851435" cy="346249"/>
            </a:xfrm>
            <a:prstGeom prst="rect">
              <a:avLst/>
            </a:prstGeom>
          </p:spPr>
          <p:txBody>
            <a:bodyPr wrap="none">
              <a:spAutoFit/>
            </a:bodyPr>
            <a:lstStyle/>
            <a:p>
              <a:pPr algn="ctr"/>
              <a:r>
                <a:rPr lang="en-US" altLang="zh-CN" sz="2400" dirty="0" smtClean="0">
                  <a:solidFill>
                    <a:srgbClr val="F44F56"/>
                  </a:solidFill>
                  <a:latin typeface="Century Gothic" panose="020B0502020202020204" pitchFamily="34" charset="0"/>
                  <a:cs typeface="Arial" panose="020B0604020202020204" pitchFamily="34" charset="0"/>
                </a:rPr>
                <a:t>TCP/IP</a:t>
              </a:r>
              <a:endParaRPr lang="en-US" altLang="zh-CN" sz="2400" dirty="0">
                <a:solidFill>
                  <a:srgbClr val="F44F56"/>
                </a:solidFill>
                <a:latin typeface="Century Gothic" panose="020B0502020202020204" pitchFamily="34" charset="0"/>
                <a:cs typeface="Arial" panose="020B0604020202020204" pitchFamily="34" charset="0"/>
              </a:endParaRPr>
            </a:p>
          </p:txBody>
        </p:sp>
        <p:sp>
          <p:nvSpPr>
            <p:cNvPr id="72" name="矩形 71"/>
            <p:cNvSpPr/>
            <p:nvPr/>
          </p:nvSpPr>
          <p:spPr>
            <a:xfrm>
              <a:off x="503238" y="2229100"/>
              <a:ext cx="1944526" cy="547687"/>
            </a:xfrm>
            <a:prstGeom prst="rect">
              <a:avLst/>
            </a:prstGeom>
            <a:solidFill>
              <a:srgbClr val="F44F56"/>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73" name="矩形 72"/>
            <p:cNvSpPr/>
            <p:nvPr/>
          </p:nvSpPr>
          <p:spPr>
            <a:xfrm>
              <a:off x="579073" y="2291548"/>
              <a:ext cx="1743506" cy="392415"/>
            </a:xfrm>
            <a:prstGeom prst="rect">
              <a:avLst/>
            </a:prstGeom>
          </p:spPr>
          <p:txBody>
            <a:bodyPr wrap="none">
              <a:spAutoFit/>
            </a:bodyPr>
            <a:lstStyle/>
            <a:p>
              <a:pPr algn="ctr"/>
              <a:r>
                <a:rPr lang="zh-CN" altLang="en-US" sz="2800" dirty="0" smtClean="0">
                  <a:solidFill>
                    <a:schemeClr val="bg1"/>
                  </a:solidFill>
                  <a:latin typeface="方正兰亭超细黑简体" panose="02000000000000000000" pitchFamily="2" charset="-122"/>
                  <a:ea typeface="方正兰亭超细黑简体" panose="02000000000000000000" pitchFamily="2" charset="-122"/>
                  <a:cs typeface="Arial" panose="020B0604020202020204" pitchFamily="34" charset="0"/>
                </a:rPr>
                <a:t>设置 </a:t>
              </a:r>
              <a:r>
                <a:rPr lang="en-US" altLang="zh-CN" sz="2800" dirty="0" smtClean="0">
                  <a:solidFill>
                    <a:schemeClr val="bg1"/>
                  </a:solidFill>
                  <a:latin typeface="方正兰亭超细黑简体" panose="02000000000000000000" pitchFamily="2" charset="-122"/>
                  <a:ea typeface="方正兰亭超细黑简体" panose="02000000000000000000" pitchFamily="2" charset="-122"/>
                  <a:cs typeface="Arial" panose="020B0604020202020204" pitchFamily="34" charset="0"/>
                </a:rPr>
                <a:t>TCP/IP</a:t>
              </a:r>
              <a:endParaRPr lang="en-US" altLang="zh-CN" sz="2800" dirty="0">
                <a:solidFill>
                  <a:schemeClr val="bg1"/>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grpSp>
        <p:nvGrpSpPr>
          <p:cNvPr id="81" name="组合 80"/>
          <p:cNvGrpSpPr/>
          <p:nvPr/>
        </p:nvGrpSpPr>
        <p:grpSpPr>
          <a:xfrm>
            <a:off x="8921966" y="2129160"/>
            <a:ext cx="2592701" cy="3864429"/>
            <a:chOff x="6691474" y="1596870"/>
            <a:chExt cx="1944526" cy="2898322"/>
          </a:xfrm>
        </p:grpSpPr>
        <p:sp>
          <p:nvSpPr>
            <p:cNvPr id="53" name="矩形 52"/>
            <p:cNvSpPr/>
            <p:nvPr/>
          </p:nvSpPr>
          <p:spPr>
            <a:xfrm>
              <a:off x="6691474" y="1596870"/>
              <a:ext cx="1944526" cy="2898322"/>
            </a:xfrm>
            <a:prstGeom prst="rect">
              <a:avLst/>
            </a:prstGeom>
            <a:solidFill>
              <a:srgbClr val="F44F56"/>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55" name="矩形 54"/>
            <p:cNvSpPr/>
            <p:nvPr/>
          </p:nvSpPr>
          <p:spPr>
            <a:xfrm>
              <a:off x="6788253" y="2823778"/>
              <a:ext cx="1785994" cy="715580"/>
            </a:xfrm>
            <a:prstGeom prst="rect">
              <a:avLst/>
            </a:prstGeom>
          </p:spPr>
          <p:txBody>
            <a:bodyPr wrap="square">
              <a:spAutoFit/>
            </a:bodyPr>
            <a:lstStyle/>
            <a:p>
              <a:r>
                <a:rPr lang="zh-CN" altLang="en-US" sz="1400" dirty="0">
                  <a:solidFill>
                    <a:schemeClr val="bg1"/>
                  </a:solidFill>
                  <a:latin typeface="Century Gothic" panose="020B0502020202020204" pitchFamily="34" charset="0"/>
                  <a:cs typeface="Arial" panose="020B0604020202020204" pitchFamily="34" charset="0"/>
                </a:rPr>
                <a:t>参照项目二任务</a:t>
              </a:r>
              <a:r>
                <a:rPr lang="en-US" altLang="zh-CN" sz="1400" dirty="0">
                  <a:solidFill>
                    <a:schemeClr val="bg1"/>
                  </a:solidFill>
                  <a:latin typeface="Century Gothic" panose="020B0502020202020204" pitchFamily="34" charset="0"/>
                  <a:cs typeface="Arial" panose="020B0604020202020204" pitchFamily="34" charset="0"/>
                </a:rPr>
                <a:t>1</a:t>
              </a:r>
              <a:r>
                <a:rPr lang="zh-CN" altLang="en-US" sz="1400" dirty="0">
                  <a:solidFill>
                    <a:schemeClr val="bg1"/>
                  </a:solidFill>
                  <a:latin typeface="Century Gothic" panose="020B0502020202020204" pitchFamily="34" charset="0"/>
                  <a:cs typeface="Arial" panose="020B0604020202020204" pitchFamily="34" charset="0"/>
                </a:rPr>
                <a:t>，按照表表</a:t>
              </a:r>
              <a:r>
                <a:rPr lang="en-US" altLang="zh-CN" sz="1400" dirty="0">
                  <a:solidFill>
                    <a:schemeClr val="bg1"/>
                  </a:solidFill>
                  <a:latin typeface="Century Gothic" panose="020B0502020202020204" pitchFamily="34" charset="0"/>
                  <a:cs typeface="Arial" panose="020B0604020202020204" pitchFamily="34" charset="0"/>
                </a:rPr>
                <a:t>3-1</a:t>
              </a:r>
              <a:r>
                <a:rPr lang="zh-CN" altLang="en-US" sz="1400" dirty="0">
                  <a:solidFill>
                    <a:schemeClr val="bg1"/>
                  </a:solidFill>
                  <a:latin typeface="Century Gothic" panose="020B0502020202020204" pitchFamily="34" charset="0"/>
                  <a:cs typeface="Arial" panose="020B0604020202020204" pitchFamily="34" charset="0"/>
                </a:rPr>
                <a:t>设置各主机的</a:t>
              </a:r>
              <a:r>
                <a:rPr lang="en-US" altLang="zh-CN" sz="1400" dirty="0">
                  <a:solidFill>
                    <a:schemeClr val="bg1"/>
                  </a:solidFill>
                  <a:latin typeface="Century Gothic" panose="020B0502020202020204" pitchFamily="34" charset="0"/>
                  <a:cs typeface="Arial" panose="020B0604020202020204" pitchFamily="34" charset="0"/>
                </a:rPr>
                <a:t>TCP/IP</a:t>
              </a:r>
              <a:r>
                <a:rPr lang="zh-CN" altLang="en-US" sz="1400" dirty="0">
                  <a:solidFill>
                    <a:schemeClr val="bg1"/>
                  </a:solidFill>
                  <a:latin typeface="Century Gothic" panose="020B0502020202020204" pitchFamily="34" charset="0"/>
                  <a:cs typeface="Arial" panose="020B0604020202020204" pitchFamily="34" charset="0"/>
                </a:rPr>
                <a:t>参数，并测试网络的连通情况。</a:t>
              </a:r>
              <a:endParaRPr lang="en-US" altLang="zh-CN" sz="1400" dirty="0">
                <a:solidFill>
                  <a:schemeClr val="bg1"/>
                </a:solidFill>
                <a:latin typeface="Century Gothic" panose="020B0502020202020204" pitchFamily="34" charset="0"/>
                <a:cs typeface="Arial" panose="020B0604020202020204" pitchFamily="34" charset="0"/>
              </a:endParaRPr>
            </a:p>
          </p:txBody>
        </p:sp>
        <p:grpSp>
          <p:nvGrpSpPr>
            <p:cNvPr id="42" name="组合 41"/>
            <p:cNvGrpSpPr/>
            <p:nvPr/>
          </p:nvGrpSpPr>
          <p:grpSpPr>
            <a:xfrm>
              <a:off x="7285695" y="1801960"/>
              <a:ext cx="756084" cy="729740"/>
              <a:chOff x="11834813" y="3744913"/>
              <a:chExt cx="455613" cy="439738"/>
            </a:xfrm>
            <a:solidFill>
              <a:schemeClr val="bg1"/>
            </a:solidFill>
          </p:grpSpPr>
          <p:sp>
            <p:nvSpPr>
              <p:cNvPr id="43" name="Freeform 11"/>
              <p:cNvSpPr>
                <a:spLocks/>
              </p:cNvSpPr>
              <p:nvPr/>
            </p:nvSpPr>
            <p:spPr bwMode="auto">
              <a:xfrm>
                <a:off x="11834813" y="3763963"/>
                <a:ext cx="455613" cy="300038"/>
              </a:xfrm>
              <a:custGeom>
                <a:avLst/>
                <a:gdLst>
                  <a:gd name="T0" fmla="*/ 263 w 287"/>
                  <a:gd name="T1" fmla="*/ 189 h 189"/>
                  <a:gd name="T2" fmla="*/ 78 w 287"/>
                  <a:gd name="T3" fmla="*/ 189 h 189"/>
                  <a:gd name="T4" fmla="*/ 31 w 287"/>
                  <a:gd name="T5" fmla="*/ 18 h 189"/>
                  <a:gd name="T6" fmla="*/ 0 w 287"/>
                  <a:gd name="T7" fmla="*/ 18 h 189"/>
                  <a:gd name="T8" fmla="*/ 0 w 287"/>
                  <a:gd name="T9" fmla="*/ 0 h 189"/>
                  <a:gd name="T10" fmla="*/ 45 w 287"/>
                  <a:gd name="T11" fmla="*/ 0 h 189"/>
                  <a:gd name="T12" fmla="*/ 92 w 287"/>
                  <a:gd name="T13" fmla="*/ 170 h 189"/>
                  <a:gd name="T14" fmla="*/ 249 w 287"/>
                  <a:gd name="T15" fmla="*/ 170 h 189"/>
                  <a:gd name="T16" fmla="*/ 263 w 287"/>
                  <a:gd name="T17" fmla="*/ 85 h 189"/>
                  <a:gd name="T18" fmla="*/ 114 w 287"/>
                  <a:gd name="T19" fmla="*/ 85 h 189"/>
                  <a:gd name="T20" fmla="*/ 114 w 287"/>
                  <a:gd name="T21" fmla="*/ 66 h 189"/>
                  <a:gd name="T22" fmla="*/ 287 w 287"/>
                  <a:gd name="T23" fmla="*/ 66 h 189"/>
                  <a:gd name="T24" fmla="*/ 263 w 287"/>
                  <a:gd name="T25" fmla="*/ 189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7" h="189">
                    <a:moveTo>
                      <a:pt x="263" y="189"/>
                    </a:moveTo>
                    <a:lnTo>
                      <a:pt x="78" y="189"/>
                    </a:lnTo>
                    <a:lnTo>
                      <a:pt x="31" y="18"/>
                    </a:lnTo>
                    <a:lnTo>
                      <a:pt x="0" y="18"/>
                    </a:lnTo>
                    <a:lnTo>
                      <a:pt x="0" y="0"/>
                    </a:lnTo>
                    <a:lnTo>
                      <a:pt x="45" y="0"/>
                    </a:lnTo>
                    <a:lnTo>
                      <a:pt x="92" y="170"/>
                    </a:lnTo>
                    <a:lnTo>
                      <a:pt x="249" y="170"/>
                    </a:lnTo>
                    <a:lnTo>
                      <a:pt x="263" y="85"/>
                    </a:lnTo>
                    <a:lnTo>
                      <a:pt x="114" y="85"/>
                    </a:lnTo>
                    <a:lnTo>
                      <a:pt x="114" y="66"/>
                    </a:lnTo>
                    <a:lnTo>
                      <a:pt x="287" y="66"/>
                    </a:lnTo>
                    <a:lnTo>
                      <a:pt x="263" y="18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44" name="Freeform 12"/>
              <p:cNvSpPr>
                <a:spLocks noEditPoints="1"/>
              </p:cNvSpPr>
              <p:nvPr/>
            </p:nvSpPr>
            <p:spPr bwMode="auto">
              <a:xfrm>
                <a:off x="11955463" y="4094163"/>
                <a:ext cx="90488" cy="90488"/>
              </a:xfrm>
              <a:custGeom>
                <a:avLst/>
                <a:gdLst>
                  <a:gd name="T0" fmla="*/ 12 w 24"/>
                  <a:gd name="T1" fmla="*/ 24 h 24"/>
                  <a:gd name="T2" fmla="*/ 0 w 24"/>
                  <a:gd name="T3" fmla="*/ 12 h 24"/>
                  <a:gd name="T4" fmla="*/ 12 w 24"/>
                  <a:gd name="T5" fmla="*/ 0 h 24"/>
                  <a:gd name="T6" fmla="*/ 24 w 24"/>
                  <a:gd name="T7" fmla="*/ 12 h 24"/>
                  <a:gd name="T8" fmla="*/ 12 w 24"/>
                  <a:gd name="T9" fmla="*/ 24 h 24"/>
                  <a:gd name="T10" fmla="*/ 12 w 24"/>
                  <a:gd name="T11" fmla="*/ 8 h 24"/>
                  <a:gd name="T12" fmla="*/ 8 w 24"/>
                  <a:gd name="T13" fmla="*/ 12 h 24"/>
                  <a:gd name="T14" fmla="*/ 12 w 24"/>
                  <a:gd name="T15" fmla="*/ 16 h 24"/>
                  <a:gd name="T16" fmla="*/ 16 w 24"/>
                  <a:gd name="T17" fmla="*/ 12 h 24"/>
                  <a:gd name="T18" fmla="*/ 12 w 24"/>
                  <a:gd name="T19" fmla="*/ 8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24">
                    <a:moveTo>
                      <a:pt x="12" y="24"/>
                    </a:moveTo>
                    <a:cubicBezTo>
                      <a:pt x="5" y="24"/>
                      <a:pt x="0" y="19"/>
                      <a:pt x="0" y="12"/>
                    </a:cubicBezTo>
                    <a:cubicBezTo>
                      <a:pt x="0" y="5"/>
                      <a:pt x="5" y="0"/>
                      <a:pt x="12" y="0"/>
                    </a:cubicBezTo>
                    <a:cubicBezTo>
                      <a:pt x="19" y="0"/>
                      <a:pt x="24" y="5"/>
                      <a:pt x="24" y="12"/>
                    </a:cubicBezTo>
                    <a:cubicBezTo>
                      <a:pt x="24" y="19"/>
                      <a:pt x="19" y="24"/>
                      <a:pt x="12" y="24"/>
                    </a:cubicBezTo>
                    <a:moveTo>
                      <a:pt x="12" y="8"/>
                    </a:moveTo>
                    <a:cubicBezTo>
                      <a:pt x="10" y="8"/>
                      <a:pt x="8" y="10"/>
                      <a:pt x="8" y="12"/>
                    </a:cubicBezTo>
                    <a:cubicBezTo>
                      <a:pt x="8" y="14"/>
                      <a:pt x="10" y="16"/>
                      <a:pt x="12" y="16"/>
                    </a:cubicBezTo>
                    <a:cubicBezTo>
                      <a:pt x="14" y="16"/>
                      <a:pt x="16" y="14"/>
                      <a:pt x="16" y="12"/>
                    </a:cubicBezTo>
                    <a:cubicBezTo>
                      <a:pt x="16" y="10"/>
                      <a:pt x="14" y="8"/>
                      <a:pt x="12"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45" name="Freeform 13"/>
              <p:cNvSpPr>
                <a:spLocks noEditPoints="1"/>
              </p:cNvSpPr>
              <p:nvPr/>
            </p:nvSpPr>
            <p:spPr bwMode="auto">
              <a:xfrm>
                <a:off x="12150725" y="4094163"/>
                <a:ext cx="90488" cy="90488"/>
              </a:xfrm>
              <a:custGeom>
                <a:avLst/>
                <a:gdLst>
                  <a:gd name="T0" fmla="*/ 12 w 24"/>
                  <a:gd name="T1" fmla="*/ 24 h 24"/>
                  <a:gd name="T2" fmla="*/ 0 w 24"/>
                  <a:gd name="T3" fmla="*/ 12 h 24"/>
                  <a:gd name="T4" fmla="*/ 12 w 24"/>
                  <a:gd name="T5" fmla="*/ 0 h 24"/>
                  <a:gd name="T6" fmla="*/ 24 w 24"/>
                  <a:gd name="T7" fmla="*/ 12 h 24"/>
                  <a:gd name="T8" fmla="*/ 12 w 24"/>
                  <a:gd name="T9" fmla="*/ 24 h 24"/>
                  <a:gd name="T10" fmla="*/ 12 w 24"/>
                  <a:gd name="T11" fmla="*/ 8 h 24"/>
                  <a:gd name="T12" fmla="*/ 8 w 24"/>
                  <a:gd name="T13" fmla="*/ 12 h 24"/>
                  <a:gd name="T14" fmla="*/ 12 w 24"/>
                  <a:gd name="T15" fmla="*/ 16 h 24"/>
                  <a:gd name="T16" fmla="*/ 16 w 24"/>
                  <a:gd name="T17" fmla="*/ 12 h 24"/>
                  <a:gd name="T18" fmla="*/ 12 w 24"/>
                  <a:gd name="T19" fmla="*/ 8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24">
                    <a:moveTo>
                      <a:pt x="12" y="24"/>
                    </a:moveTo>
                    <a:cubicBezTo>
                      <a:pt x="5" y="24"/>
                      <a:pt x="0" y="19"/>
                      <a:pt x="0" y="12"/>
                    </a:cubicBezTo>
                    <a:cubicBezTo>
                      <a:pt x="0" y="5"/>
                      <a:pt x="5" y="0"/>
                      <a:pt x="12" y="0"/>
                    </a:cubicBezTo>
                    <a:cubicBezTo>
                      <a:pt x="19" y="0"/>
                      <a:pt x="24" y="5"/>
                      <a:pt x="24" y="12"/>
                    </a:cubicBezTo>
                    <a:cubicBezTo>
                      <a:pt x="24" y="19"/>
                      <a:pt x="19" y="24"/>
                      <a:pt x="12" y="24"/>
                    </a:cubicBezTo>
                    <a:moveTo>
                      <a:pt x="12" y="8"/>
                    </a:moveTo>
                    <a:cubicBezTo>
                      <a:pt x="10" y="8"/>
                      <a:pt x="8" y="10"/>
                      <a:pt x="8" y="12"/>
                    </a:cubicBezTo>
                    <a:cubicBezTo>
                      <a:pt x="8" y="14"/>
                      <a:pt x="10" y="16"/>
                      <a:pt x="12" y="16"/>
                    </a:cubicBezTo>
                    <a:cubicBezTo>
                      <a:pt x="14" y="16"/>
                      <a:pt x="16" y="14"/>
                      <a:pt x="16" y="12"/>
                    </a:cubicBezTo>
                    <a:cubicBezTo>
                      <a:pt x="16" y="10"/>
                      <a:pt x="14" y="8"/>
                      <a:pt x="12"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46" name="Rectangle 14"/>
              <p:cNvSpPr>
                <a:spLocks noChangeArrowheads="1"/>
              </p:cNvSpPr>
              <p:nvPr/>
            </p:nvSpPr>
            <p:spPr bwMode="auto">
              <a:xfrm>
                <a:off x="12045950" y="3929063"/>
                <a:ext cx="30163" cy="746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47" name="Rectangle 15"/>
              <p:cNvSpPr>
                <a:spLocks noChangeArrowheads="1"/>
              </p:cNvSpPr>
              <p:nvPr/>
            </p:nvSpPr>
            <p:spPr bwMode="auto">
              <a:xfrm>
                <a:off x="12136438" y="3929063"/>
                <a:ext cx="30163" cy="746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48" name="Freeform 16"/>
              <p:cNvSpPr>
                <a:spLocks/>
              </p:cNvSpPr>
              <p:nvPr/>
            </p:nvSpPr>
            <p:spPr bwMode="auto">
              <a:xfrm>
                <a:off x="12015788" y="3763963"/>
                <a:ext cx="107950" cy="74613"/>
              </a:xfrm>
              <a:custGeom>
                <a:avLst/>
                <a:gdLst>
                  <a:gd name="T0" fmla="*/ 19 w 68"/>
                  <a:gd name="T1" fmla="*/ 47 h 47"/>
                  <a:gd name="T2" fmla="*/ 0 w 68"/>
                  <a:gd name="T3" fmla="*/ 47 h 47"/>
                  <a:gd name="T4" fmla="*/ 0 w 68"/>
                  <a:gd name="T5" fmla="*/ 21 h 47"/>
                  <a:gd name="T6" fmla="*/ 64 w 68"/>
                  <a:gd name="T7" fmla="*/ 0 h 47"/>
                  <a:gd name="T8" fmla="*/ 68 w 68"/>
                  <a:gd name="T9" fmla="*/ 18 h 47"/>
                  <a:gd name="T10" fmla="*/ 19 w 68"/>
                  <a:gd name="T11" fmla="*/ 35 h 47"/>
                  <a:gd name="T12" fmla="*/ 19 w 68"/>
                  <a:gd name="T13" fmla="*/ 47 h 47"/>
                </a:gdLst>
                <a:ahLst/>
                <a:cxnLst>
                  <a:cxn ang="0">
                    <a:pos x="T0" y="T1"/>
                  </a:cxn>
                  <a:cxn ang="0">
                    <a:pos x="T2" y="T3"/>
                  </a:cxn>
                  <a:cxn ang="0">
                    <a:pos x="T4" y="T5"/>
                  </a:cxn>
                  <a:cxn ang="0">
                    <a:pos x="T6" y="T7"/>
                  </a:cxn>
                  <a:cxn ang="0">
                    <a:pos x="T8" y="T9"/>
                  </a:cxn>
                  <a:cxn ang="0">
                    <a:pos x="T10" y="T11"/>
                  </a:cxn>
                  <a:cxn ang="0">
                    <a:pos x="T12" y="T13"/>
                  </a:cxn>
                </a:cxnLst>
                <a:rect l="0" t="0" r="r" b="b"/>
                <a:pathLst>
                  <a:path w="68" h="47">
                    <a:moveTo>
                      <a:pt x="19" y="47"/>
                    </a:moveTo>
                    <a:lnTo>
                      <a:pt x="0" y="47"/>
                    </a:lnTo>
                    <a:lnTo>
                      <a:pt x="0" y="21"/>
                    </a:lnTo>
                    <a:lnTo>
                      <a:pt x="64" y="0"/>
                    </a:lnTo>
                    <a:lnTo>
                      <a:pt x="68" y="18"/>
                    </a:lnTo>
                    <a:lnTo>
                      <a:pt x="19" y="35"/>
                    </a:lnTo>
                    <a:lnTo>
                      <a:pt x="19" y="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50" name="Freeform 17"/>
              <p:cNvSpPr>
                <a:spLocks/>
              </p:cNvSpPr>
              <p:nvPr/>
            </p:nvSpPr>
            <p:spPr bwMode="auto">
              <a:xfrm>
                <a:off x="12106275" y="3744913"/>
                <a:ext cx="149225" cy="93663"/>
              </a:xfrm>
              <a:custGeom>
                <a:avLst/>
                <a:gdLst>
                  <a:gd name="T0" fmla="*/ 94 w 94"/>
                  <a:gd name="T1" fmla="*/ 59 h 59"/>
                  <a:gd name="T2" fmla="*/ 75 w 94"/>
                  <a:gd name="T3" fmla="*/ 59 h 59"/>
                  <a:gd name="T4" fmla="*/ 75 w 94"/>
                  <a:gd name="T5" fmla="*/ 38 h 59"/>
                  <a:gd name="T6" fmla="*/ 19 w 94"/>
                  <a:gd name="T7" fmla="*/ 23 h 59"/>
                  <a:gd name="T8" fmla="*/ 19 w 94"/>
                  <a:gd name="T9" fmla="*/ 59 h 59"/>
                  <a:gd name="T10" fmla="*/ 0 w 94"/>
                  <a:gd name="T11" fmla="*/ 59 h 59"/>
                  <a:gd name="T12" fmla="*/ 0 w 94"/>
                  <a:gd name="T13" fmla="*/ 0 h 59"/>
                  <a:gd name="T14" fmla="*/ 94 w 94"/>
                  <a:gd name="T15" fmla="*/ 23 h 59"/>
                  <a:gd name="T16" fmla="*/ 94 w 94"/>
                  <a:gd name="T17" fmla="*/ 59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4" h="59">
                    <a:moveTo>
                      <a:pt x="94" y="59"/>
                    </a:moveTo>
                    <a:lnTo>
                      <a:pt x="75" y="59"/>
                    </a:lnTo>
                    <a:lnTo>
                      <a:pt x="75" y="38"/>
                    </a:lnTo>
                    <a:lnTo>
                      <a:pt x="19" y="23"/>
                    </a:lnTo>
                    <a:lnTo>
                      <a:pt x="19" y="59"/>
                    </a:lnTo>
                    <a:lnTo>
                      <a:pt x="0" y="59"/>
                    </a:lnTo>
                    <a:lnTo>
                      <a:pt x="0" y="0"/>
                    </a:lnTo>
                    <a:lnTo>
                      <a:pt x="94" y="23"/>
                    </a:lnTo>
                    <a:lnTo>
                      <a:pt x="94" y="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grpSp>
      <p:grpSp>
        <p:nvGrpSpPr>
          <p:cNvPr id="83" name="组合 82"/>
          <p:cNvGrpSpPr/>
          <p:nvPr/>
        </p:nvGrpSpPr>
        <p:grpSpPr>
          <a:xfrm>
            <a:off x="11856640" y="548680"/>
            <a:ext cx="335360" cy="882400"/>
            <a:chOff x="8892480" y="411510"/>
            <a:chExt cx="251520" cy="661800"/>
          </a:xfrm>
        </p:grpSpPr>
        <p:sp>
          <p:nvSpPr>
            <p:cNvPr id="84" name="矩形 83"/>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85"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38</a:t>
              </a:r>
              <a:endParaRPr lang="zh-CN" altLang="en-US" sz="1067" dirty="0">
                <a:solidFill>
                  <a:schemeClr val="bg1"/>
                </a:solidFill>
                <a:latin typeface="Century Gothic" panose="020B0502020202020204" pitchFamily="34" charset="0"/>
              </a:endParaRPr>
            </a:p>
          </p:txBody>
        </p:sp>
        <p:grpSp>
          <p:nvGrpSpPr>
            <p:cNvPr id="86" name="组合 85"/>
            <p:cNvGrpSpPr/>
            <p:nvPr/>
          </p:nvGrpSpPr>
          <p:grpSpPr>
            <a:xfrm>
              <a:off x="8964240" y="818664"/>
              <a:ext cx="108000" cy="8629"/>
              <a:chOff x="8953171" y="847239"/>
              <a:chExt cx="130138" cy="8629"/>
            </a:xfrm>
          </p:grpSpPr>
          <p:cxnSp>
            <p:nvCxnSpPr>
              <p:cNvPr id="87" name="直接连接符 86"/>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88" name="直接连接符 87"/>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21891063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0-#ppt_w/2"/>
                                          </p:val>
                                        </p:tav>
                                        <p:tav tm="100000">
                                          <p:val>
                                            <p:strVal val="#ppt_x"/>
                                          </p:val>
                                        </p:tav>
                                      </p:tavLst>
                                    </p:anim>
                                    <p:anim calcmode="lin" valueType="num">
                                      <p:cBhvr additive="base">
                                        <p:cTn id="12" dur="500" fill="hold"/>
                                        <p:tgtEl>
                                          <p:spTgt spid="6"/>
                                        </p:tgtEl>
                                        <p:attrNameLst>
                                          <p:attrName>ppt_y</p:attrName>
                                        </p:attrNameLst>
                                      </p:cBhvr>
                                      <p:tavLst>
                                        <p:tav tm="0">
                                          <p:val>
                                            <p:strVal val="#ppt_y"/>
                                          </p:val>
                                        </p:tav>
                                        <p:tav tm="100000">
                                          <p:val>
                                            <p:strVal val="#ppt_y"/>
                                          </p:val>
                                        </p:tav>
                                      </p:tavLst>
                                    </p:anim>
                                  </p:childTnLst>
                                </p:cTn>
                              </p:par>
                              <p:par>
                                <p:cTn id="13" presetID="12" presetClass="entr" presetSubtype="4" fill="hold" nodeType="withEffect">
                                  <p:stCondLst>
                                    <p:cond delay="50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p:tgtEl>
                                          <p:spTgt spid="7"/>
                                        </p:tgtEl>
                                        <p:attrNameLst>
                                          <p:attrName>ppt_y</p:attrName>
                                        </p:attrNameLst>
                                      </p:cBhvr>
                                      <p:tavLst>
                                        <p:tav tm="0">
                                          <p:val>
                                            <p:strVal val="#ppt_y+#ppt_h*1.125000"/>
                                          </p:val>
                                        </p:tav>
                                        <p:tav tm="100000">
                                          <p:val>
                                            <p:strVal val="#ppt_y"/>
                                          </p:val>
                                        </p:tav>
                                      </p:tavLst>
                                    </p:anim>
                                    <p:animEffect transition="in" filter="wipe(up)">
                                      <p:cBhvr>
                                        <p:cTn id="16" dur="500"/>
                                        <p:tgtEl>
                                          <p:spTgt spid="7"/>
                                        </p:tgtEl>
                                      </p:cBhvr>
                                    </p:animEffect>
                                  </p:childTnLst>
                                </p:cTn>
                              </p:par>
                              <p:par>
                                <p:cTn id="17" presetID="12" presetClass="entr" presetSubtype="1" fill="hold" nodeType="withEffect">
                                  <p:stCondLst>
                                    <p:cond delay="750"/>
                                  </p:stCondLst>
                                  <p:childTnLst>
                                    <p:set>
                                      <p:cBhvr>
                                        <p:cTn id="18" dur="1" fill="hold">
                                          <p:stCondLst>
                                            <p:cond delay="0"/>
                                          </p:stCondLst>
                                        </p:cTn>
                                        <p:tgtEl>
                                          <p:spTgt spid="82"/>
                                        </p:tgtEl>
                                        <p:attrNameLst>
                                          <p:attrName>style.visibility</p:attrName>
                                        </p:attrNameLst>
                                      </p:cBhvr>
                                      <p:to>
                                        <p:strVal val="visible"/>
                                      </p:to>
                                    </p:set>
                                    <p:anim calcmode="lin" valueType="num">
                                      <p:cBhvr additive="base">
                                        <p:cTn id="19" dur="500"/>
                                        <p:tgtEl>
                                          <p:spTgt spid="82"/>
                                        </p:tgtEl>
                                        <p:attrNameLst>
                                          <p:attrName>ppt_y</p:attrName>
                                        </p:attrNameLst>
                                      </p:cBhvr>
                                      <p:tavLst>
                                        <p:tav tm="0">
                                          <p:val>
                                            <p:strVal val="#ppt_y-#ppt_h*1.125000"/>
                                          </p:val>
                                        </p:tav>
                                        <p:tav tm="100000">
                                          <p:val>
                                            <p:strVal val="#ppt_y"/>
                                          </p:val>
                                        </p:tav>
                                      </p:tavLst>
                                    </p:anim>
                                    <p:animEffect transition="in" filter="wipe(down)">
                                      <p:cBhvr>
                                        <p:cTn id="20" dur="500"/>
                                        <p:tgtEl>
                                          <p:spTgt spid="82"/>
                                        </p:tgtEl>
                                      </p:cBhvr>
                                    </p:animEffect>
                                  </p:childTnLst>
                                </p:cTn>
                              </p:par>
                              <p:par>
                                <p:cTn id="21" presetID="12" presetClass="entr" presetSubtype="4" fill="hold" nodeType="withEffect">
                                  <p:stCondLst>
                                    <p:cond delay="1000"/>
                                  </p:stCondLst>
                                  <p:childTnLst>
                                    <p:set>
                                      <p:cBhvr>
                                        <p:cTn id="22" dur="1" fill="hold">
                                          <p:stCondLst>
                                            <p:cond delay="0"/>
                                          </p:stCondLst>
                                        </p:cTn>
                                        <p:tgtEl>
                                          <p:spTgt spid="69"/>
                                        </p:tgtEl>
                                        <p:attrNameLst>
                                          <p:attrName>style.visibility</p:attrName>
                                        </p:attrNameLst>
                                      </p:cBhvr>
                                      <p:to>
                                        <p:strVal val="visible"/>
                                      </p:to>
                                    </p:set>
                                    <p:anim calcmode="lin" valueType="num">
                                      <p:cBhvr additive="base">
                                        <p:cTn id="23" dur="500"/>
                                        <p:tgtEl>
                                          <p:spTgt spid="69"/>
                                        </p:tgtEl>
                                        <p:attrNameLst>
                                          <p:attrName>ppt_y</p:attrName>
                                        </p:attrNameLst>
                                      </p:cBhvr>
                                      <p:tavLst>
                                        <p:tav tm="0">
                                          <p:val>
                                            <p:strVal val="#ppt_y+#ppt_h*1.125000"/>
                                          </p:val>
                                        </p:tav>
                                        <p:tav tm="100000">
                                          <p:val>
                                            <p:strVal val="#ppt_y"/>
                                          </p:val>
                                        </p:tav>
                                      </p:tavLst>
                                    </p:anim>
                                    <p:animEffect transition="in" filter="wipe(up)">
                                      <p:cBhvr>
                                        <p:cTn id="24" dur="500"/>
                                        <p:tgtEl>
                                          <p:spTgt spid="69"/>
                                        </p:tgtEl>
                                      </p:cBhvr>
                                    </p:animEffect>
                                  </p:childTnLst>
                                </p:cTn>
                              </p:par>
                              <p:par>
                                <p:cTn id="25" presetID="12" presetClass="entr" presetSubtype="1" fill="hold" nodeType="withEffect">
                                  <p:stCondLst>
                                    <p:cond delay="1250"/>
                                  </p:stCondLst>
                                  <p:childTnLst>
                                    <p:set>
                                      <p:cBhvr>
                                        <p:cTn id="26" dur="1" fill="hold">
                                          <p:stCondLst>
                                            <p:cond delay="0"/>
                                          </p:stCondLst>
                                        </p:cTn>
                                        <p:tgtEl>
                                          <p:spTgt spid="81"/>
                                        </p:tgtEl>
                                        <p:attrNameLst>
                                          <p:attrName>style.visibility</p:attrName>
                                        </p:attrNameLst>
                                      </p:cBhvr>
                                      <p:to>
                                        <p:strVal val="visible"/>
                                      </p:to>
                                    </p:set>
                                    <p:anim calcmode="lin" valueType="num">
                                      <p:cBhvr additive="base">
                                        <p:cTn id="27" dur="500"/>
                                        <p:tgtEl>
                                          <p:spTgt spid="81"/>
                                        </p:tgtEl>
                                        <p:attrNameLst>
                                          <p:attrName>ppt_y</p:attrName>
                                        </p:attrNameLst>
                                      </p:cBhvr>
                                      <p:tavLst>
                                        <p:tav tm="0">
                                          <p:val>
                                            <p:strVal val="#ppt_y-#ppt_h*1.125000"/>
                                          </p:val>
                                        </p:tav>
                                        <p:tav tm="100000">
                                          <p:val>
                                            <p:strVal val="#ppt_y"/>
                                          </p:val>
                                        </p:tav>
                                      </p:tavLst>
                                    </p:anim>
                                    <p:animEffect transition="in" filter="wipe(down)">
                                      <p:cBhvr>
                                        <p:cTn id="28" dur="500"/>
                                        <p:tgtEl>
                                          <p:spTgt spid="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49987" y="698681"/>
            <a:ext cx="2236510" cy="707886"/>
          </a:xfrm>
          <a:prstGeom prst="rect">
            <a:avLst/>
          </a:prstGeom>
        </p:spPr>
        <p:txBody>
          <a:bodyPr wrap="none">
            <a:spAutoFit/>
          </a:bodyPr>
          <a:lstStyle/>
          <a:p>
            <a:r>
              <a:rPr lang="zh-CN" altLang="en-US" sz="4000" dirty="0" smtClean="0">
                <a:solidFill>
                  <a:srgbClr val="F44F56"/>
                </a:solidFill>
                <a:latin typeface="方正兰亭超细黑简体" panose="02000000000000000000" pitchFamily="2" charset="-122"/>
                <a:ea typeface="方正兰亭超细黑简体" panose="02000000000000000000" pitchFamily="2" charset="-122"/>
                <a:cs typeface="Arial" panose="020B0604020202020204" pitchFamily="34" charset="0"/>
              </a:rPr>
              <a:t>任务实施</a:t>
            </a:r>
            <a:endParaRPr lang="en-US" altLang="zh-CN" sz="4000" dirty="0">
              <a:solidFill>
                <a:srgbClr val="F44F56"/>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4" name="矩形 3"/>
          <p:cNvSpPr/>
          <p:nvPr/>
        </p:nvSpPr>
        <p:spPr>
          <a:xfrm>
            <a:off x="549987" y="1330375"/>
            <a:ext cx="2339102" cy="461665"/>
          </a:xfrm>
          <a:prstGeom prst="rect">
            <a:avLst/>
          </a:prstGeom>
        </p:spPr>
        <p:txBody>
          <a:bodyPr wrap="none">
            <a:spAutoFit/>
          </a:bodyPr>
          <a:lstStyle/>
          <a:p>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设置网络工作组</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nvGrpSpPr>
          <p:cNvPr id="29" name="组合 28"/>
          <p:cNvGrpSpPr/>
          <p:nvPr/>
        </p:nvGrpSpPr>
        <p:grpSpPr>
          <a:xfrm>
            <a:off x="11856640" y="548680"/>
            <a:ext cx="335360" cy="882400"/>
            <a:chOff x="8892480" y="411510"/>
            <a:chExt cx="251520" cy="661800"/>
          </a:xfrm>
        </p:grpSpPr>
        <p:sp>
          <p:nvSpPr>
            <p:cNvPr id="16" name="矩形 15"/>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0"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39</a:t>
              </a:r>
              <a:endParaRPr lang="zh-CN" altLang="en-US" sz="1067" dirty="0">
                <a:solidFill>
                  <a:schemeClr val="bg1"/>
                </a:solidFill>
                <a:latin typeface="Century Gothic" panose="020B0502020202020204" pitchFamily="34" charset="0"/>
              </a:endParaRPr>
            </a:p>
          </p:txBody>
        </p:sp>
        <p:grpSp>
          <p:nvGrpSpPr>
            <p:cNvPr id="27" name="组合 26"/>
            <p:cNvGrpSpPr/>
            <p:nvPr/>
          </p:nvGrpSpPr>
          <p:grpSpPr>
            <a:xfrm>
              <a:off x="8964240" y="818664"/>
              <a:ext cx="108000" cy="8629"/>
              <a:chOff x="8953171" y="847239"/>
              <a:chExt cx="130138" cy="8629"/>
            </a:xfrm>
          </p:grpSpPr>
          <p:cxnSp>
            <p:nvCxnSpPr>
              <p:cNvPr id="22" name="直接连接符 21"/>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
        <p:nvSpPr>
          <p:cNvPr id="33" name="矩形 32"/>
          <p:cNvSpPr/>
          <p:nvPr/>
        </p:nvSpPr>
        <p:spPr>
          <a:xfrm>
            <a:off x="549988" y="1809351"/>
            <a:ext cx="10964680" cy="1188018"/>
          </a:xfrm>
          <a:prstGeom prst="rect">
            <a:avLst/>
          </a:prstGeom>
        </p:spPr>
        <p:txBody>
          <a:bodyPr wrap="square">
            <a:spAutoFit/>
          </a:bodyPr>
          <a:lstStyle/>
          <a:p>
            <a:pPr algn="just">
              <a:lnSpc>
                <a:spcPct val="114000"/>
              </a:lnSpc>
            </a:pP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在网络硬件、驱动程序和</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IP</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参数等工作完成后，各计算机中的网络配置部分的工作就是设置网络工作组的常规信息。右击“我的电脑”→“属性”→“计算机名”选项卡→单击“更改”按钮，分别在“计算机名”和“工作组”中输入“</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PC1”</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和“</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ZHONGFA”</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，如</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图所</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示，然后单击“确定”按钮，计算机重新启动后，设置的信息才能生效。其它计算机的名称修改步骤与此类似。</a:t>
            </a:r>
            <a:endParaRPr lang="en-US" altLang="zh-CN" sz="1600" b="1" dirty="0">
              <a:solidFill>
                <a:schemeClr val="tx1">
                  <a:lumMod val="65000"/>
                  <a:lumOff val="35000"/>
                </a:schemeClr>
              </a:solidFill>
              <a:latin typeface="Century Gothic" panose="020B0502020202020204" pitchFamily="34" charset="0"/>
              <a:cs typeface="Arial" panose="020B0604020202020204" pitchFamily="34" charset="0"/>
            </a:endParaRPr>
          </a:p>
        </p:txBody>
      </p:sp>
      <p:sp>
        <p:nvSpPr>
          <p:cNvPr id="2"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1126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55597" y="3014680"/>
            <a:ext cx="3480806" cy="36326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535707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par>
                                <p:cTn id="10" presetID="12" presetClass="entr" presetSubtype="1"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down)">
                                      <p:cBhvr>
                                        <p:cTn id="13" dur="500"/>
                                        <p:tgtEl>
                                          <p:spTgt spid="4"/>
                                        </p:tgtEl>
                                      </p:cBhvr>
                                    </p:animEffect>
                                  </p:childTnLst>
                                </p:cTn>
                              </p:par>
                              <p:par>
                                <p:cTn id="14" presetID="2" presetClass="entr" presetSubtype="8" fill="hold" grpId="0" nodeType="withEffect">
                                  <p:stCondLst>
                                    <p:cond delay="500"/>
                                  </p:stCondLst>
                                  <p:childTnLst>
                                    <p:set>
                                      <p:cBhvr>
                                        <p:cTn id="15" dur="1" fill="hold">
                                          <p:stCondLst>
                                            <p:cond delay="0"/>
                                          </p:stCondLst>
                                        </p:cTn>
                                        <p:tgtEl>
                                          <p:spTgt spid="33"/>
                                        </p:tgtEl>
                                        <p:attrNameLst>
                                          <p:attrName>style.visibility</p:attrName>
                                        </p:attrNameLst>
                                      </p:cBhvr>
                                      <p:to>
                                        <p:strVal val="visible"/>
                                      </p:to>
                                    </p:set>
                                    <p:anim calcmode="lin" valueType="num">
                                      <p:cBhvr additive="base">
                                        <p:cTn id="16" dur="500" fill="hold"/>
                                        <p:tgtEl>
                                          <p:spTgt spid="33"/>
                                        </p:tgtEl>
                                        <p:attrNameLst>
                                          <p:attrName>ppt_x</p:attrName>
                                        </p:attrNameLst>
                                      </p:cBhvr>
                                      <p:tavLst>
                                        <p:tav tm="0">
                                          <p:val>
                                            <p:strVal val="0-#ppt_w/2"/>
                                          </p:val>
                                        </p:tav>
                                        <p:tav tm="100000">
                                          <p:val>
                                            <p:strVal val="#ppt_x"/>
                                          </p:val>
                                        </p:tav>
                                      </p:tavLst>
                                    </p:anim>
                                    <p:anim calcmode="lin" valueType="num">
                                      <p:cBhvr additive="base">
                                        <p:cTn id="17" dur="500" fill="hold"/>
                                        <p:tgtEl>
                                          <p:spTgt spid="33"/>
                                        </p:tgtEl>
                                        <p:attrNameLst>
                                          <p:attrName>ppt_y</p:attrName>
                                        </p:attrNameLst>
                                      </p:cBhvr>
                                      <p:tavLst>
                                        <p:tav tm="0">
                                          <p:val>
                                            <p:strVal val="#ppt_y"/>
                                          </p:val>
                                        </p:tav>
                                        <p:tav tm="100000">
                                          <p:val>
                                            <p:strVal val="#ppt_y"/>
                                          </p:val>
                                        </p:tav>
                                      </p:tavLst>
                                    </p:anim>
                                  </p:childTnLst>
                                </p:cTn>
                              </p:par>
                              <p:par>
                                <p:cTn id="18" presetID="42" presetClass="entr" presetSubtype="0" fill="hold" nodeType="withEffect">
                                  <p:stCondLst>
                                    <p:cond delay="1000"/>
                                  </p:stCondLst>
                                  <p:childTnLst>
                                    <p:set>
                                      <p:cBhvr>
                                        <p:cTn id="19" dur="1" fill="hold">
                                          <p:stCondLst>
                                            <p:cond delay="0"/>
                                          </p:stCondLst>
                                        </p:cTn>
                                        <p:tgtEl>
                                          <p:spTgt spid="11266"/>
                                        </p:tgtEl>
                                        <p:attrNameLst>
                                          <p:attrName>style.visibility</p:attrName>
                                        </p:attrNameLst>
                                      </p:cBhvr>
                                      <p:to>
                                        <p:strVal val="visible"/>
                                      </p:to>
                                    </p:set>
                                    <p:animEffect transition="in" filter="fade">
                                      <p:cBhvr>
                                        <p:cTn id="20" dur="500"/>
                                        <p:tgtEl>
                                          <p:spTgt spid="11266"/>
                                        </p:tgtEl>
                                      </p:cBhvr>
                                    </p:animEffect>
                                    <p:anim calcmode="lin" valueType="num">
                                      <p:cBhvr>
                                        <p:cTn id="21" dur="500" fill="hold"/>
                                        <p:tgtEl>
                                          <p:spTgt spid="11266"/>
                                        </p:tgtEl>
                                        <p:attrNameLst>
                                          <p:attrName>ppt_x</p:attrName>
                                        </p:attrNameLst>
                                      </p:cBhvr>
                                      <p:tavLst>
                                        <p:tav tm="0">
                                          <p:val>
                                            <p:strVal val="#ppt_x"/>
                                          </p:val>
                                        </p:tav>
                                        <p:tav tm="100000">
                                          <p:val>
                                            <p:strVal val="#ppt_x"/>
                                          </p:val>
                                        </p:tav>
                                      </p:tavLst>
                                    </p:anim>
                                    <p:anim calcmode="lin" valueType="num">
                                      <p:cBhvr>
                                        <p:cTn id="22" dur="500" fill="hold"/>
                                        <p:tgtEl>
                                          <p:spTgt spid="1126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3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 name="图片 40"/>
          <p:cNvPicPr>
            <a:picLocks noChangeAspect="1"/>
          </p:cNvPicPr>
          <p:nvPr/>
        </p:nvPicPr>
        <p:blipFill rotWithShape="1">
          <a:blip r:embed="rId2" cstate="print">
            <a:extLst>
              <a:ext uri="{BEBA8EAE-BF5A-486C-A8C5-ECC9F3942E4B}">
                <a14:imgProps xmlns:a14="http://schemas.microsoft.com/office/drawing/2010/main">
                  <a14:imgLayer r:embed="rId3">
                    <a14:imgEffect>
                      <a14:saturation sat="66000"/>
                    </a14:imgEffect>
                  </a14:imgLayer>
                </a14:imgProps>
              </a:ext>
              <a:ext uri="{28A0092B-C50C-407E-A947-70E740481C1C}">
                <a14:useLocalDpi xmlns:a14="http://schemas.microsoft.com/office/drawing/2010/main" val="0"/>
              </a:ext>
            </a:extLst>
          </a:blip>
          <a:srcRect l="20089" t="1" r="23495" b="30"/>
          <a:stretch/>
        </p:blipFill>
        <p:spPr>
          <a:xfrm>
            <a:off x="0" y="1"/>
            <a:ext cx="5802627" cy="6855884"/>
          </a:xfrm>
          <a:custGeom>
            <a:avLst/>
            <a:gdLst>
              <a:gd name="connsiteX0" fmla="*/ 0 w 1705100"/>
              <a:gd name="connsiteY0" fmla="*/ 0 h 2100195"/>
              <a:gd name="connsiteX1" fmla="*/ 1705100 w 1705100"/>
              <a:gd name="connsiteY1" fmla="*/ 0 h 2100195"/>
              <a:gd name="connsiteX2" fmla="*/ 1705100 w 1705100"/>
              <a:gd name="connsiteY2" fmla="*/ 2100195 h 2100195"/>
              <a:gd name="connsiteX3" fmla="*/ 0 w 1705100"/>
              <a:gd name="connsiteY3" fmla="*/ 2100195 h 2100195"/>
            </a:gdLst>
            <a:ahLst/>
            <a:cxnLst>
              <a:cxn ang="0">
                <a:pos x="connsiteX0" y="connsiteY0"/>
              </a:cxn>
              <a:cxn ang="0">
                <a:pos x="connsiteX1" y="connsiteY1"/>
              </a:cxn>
              <a:cxn ang="0">
                <a:pos x="connsiteX2" y="connsiteY2"/>
              </a:cxn>
              <a:cxn ang="0">
                <a:pos x="connsiteX3" y="connsiteY3"/>
              </a:cxn>
            </a:cxnLst>
            <a:rect l="l" t="t" r="r" b="b"/>
            <a:pathLst>
              <a:path w="1705100" h="2100195">
                <a:moveTo>
                  <a:pt x="0" y="0"/>
                </a:moveTo>
                <a:lnTo>
                  <a:pt x="1705100" y="0"/>
                </a:lnTo>
                <a:lnTo>
                  <a:pt x="1705100" y="2100195"/>
                </a:lnTo>
                <a:lnTo>
                  <a:pt x="0" y="2100195"/>
                </a:lnTo>
                <a:close/>
              </a:path>
            </a:pathLst>
          </a:custGeom>
        </p:spPr>
      </p:pic>
      <p:grpSp>
        <p:nvGrpSpPr>
          <p:cNvPr id="2" name="组合 1"/>
          <p:cNvGrpSpPr/>
          <p:nvPr/>
        </p:nvGrpSpPr>
        <p:grpSpPr>
          <a:xfrm>
            <a:off x="6177792" y="656050"/>
            <a:ext cx="1877437" cy="812071"/>
            <a:chOff x="412490" y="492037"/>
            <a:chExt cx="1408078" cy="609053"/>
          </a:xfrm>
        </p:grpSpPr>
        <p:sp>
          <p:nvSpPr>
            <p:cNvPr id="5" name="矩形 4"/>
            <p:cNvSpPr/>
            <p:nvPr/>
          </p:nvSpPr>
          <p:spPr>
            <a:xfrm>
              <a:off x="412490" y="524010"/>
              <a:ext cx="1408078" cy="577080"/>
            </a:xfrm>
            <a:prstGeom prst="rect">
              <a:avLst/>
            </a:prstGeom>
          </p:spPr>
          <p:txBody>
            <a:bodyPr wrap="none">
              <a:spAutoFit/>
            </a:bodyPr>
            <a:lstStyle/>
            <a:p>
              <a:r>
                <a:rPr lang="zh-CN" altLang="en-US" sz="4400" dirty="0" smtClean="0">
                  <a:solidFill>
                    <a:srgbClr val="F44F56"/>
                  </a:solidFill>
                  <a:latin typeface="方正兰亭超细黑简体" panose="02000000000000000000" pitchFamily="2" charset="-122"/>
                  <a:ea typeface="方正兰亭超细黑简体" panose="02000000000000000000" pitchFamily="2" charset="-122"/>
                  <a:cs typeface="Arial" panose="020B0604020202020204" pitchFamily="34" charset="0"/>
                </a:rPr>
                <a:t>知识点</a:t>
              </a:r>
              <a:endParaRPr lang="en-US" altLang="zh-CN" sz="4400" dirty="0">
                <a:solidFill>
                  <a:srgbClr val="F44F56"/>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nvGrpSpPr>
            <p:cNvPr id="9" name="组合 8"/>
            <p:cNvGrpSpPr/>
            <p:nvPr/>
          </p:nvGrpSpPr>
          <p:grpSpPr>
            <a:xfrm>
              <a:off x="503547" y="492037"/>
              <a:ext cx="325753" cy="45720"/>
              <a:chOff x="486593" y="492037"/>
              <a:chExt cx="325753" cy="45720"/>
            </a:xfrm>
          </p:grpSpPr>
          <p:sp>
            <p:nvSpPr>
              <p:cNvPr id="13" name="椭圆 12"/>
              <p:cNvSpPr/>
              <p:nvPr/>
            </p:nvSpPr>
            <p:spPr>
              <a:xfrm>
                <a:off x="486593"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4" name="椭圆 13"/>
              <p:cNvSpPr/>
              <p:nvPr/>
            </p:nvSpPr>
            <p:spPr>
              <a:xfrm>
                <a:off x="579937"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5" name="椭圆 14"/>
              <p:cNvSpPr/>
              <p:nvPr/>
            </p:nvSpPr>
            <p:spPr>
              <a:xfrm>
                <a:off x="673281"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6" name="椭圆 15"/>
              <p:cNvSpPr/>
              <p:nvPr/>
            </p:nvSpPr>
            <p:spPr>
              <a:xfrm>
                <a:off x="766626"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grpSp>
      <p:grpSp>
        <p:nvGrpSpPr>
          <p:cNvPr id="17" name="组合 16"/>
          <p:cNvGrpSpPr/>
          <p:nvPr/>
        </p:nvGrpSpPr>
        <p:grpSpPr>
          <a:xfrm>
            <a:off x="11856640" y="548680"/>
            <a:ext cx="335360" cy="882400"/>
            <a:chOff x="8892480" y="411510"/>
            <a:chExt cx="251520" cy="661800"/>
          </a:xfrm>
        </p:grpSpPr>
        <p:sp>
          <p:nvSpPr>
            <p:cNvPr id="18" name="矩形 17"/>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9"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04</a:t>
              </a:r>
              <a:endParaRPr lang="zh-CN" altLang="en-US" sz="1067" dirty="0">
                <a:solidFill>
                  <a:schemeClr val="bg1"/>
                </a:solidFill>
                <a:latin typeface="Century Gothic" panose="020B0502020202020204" pitchFamily="34" charset="0"/>
              </a:endParaRPr>
            </a:p>
          </p:txBody>
        </p:sp>
        <p:grpSp>
          <p:nvGrpSpPr>
            <p:cNvPr id="20" name="组合 19"/>
            <p:cNvGrpSpPr/>
            <p:nvPr/>
          </p:nvGrpSpPr>
          <p:grpSpPr>
            <a:xfrm>
              <a:off x="8964240" y="818664"/>
              <a:ext cx="108000" cy="8629"/>
              <a:chOff x="8953171" y="847239"/>
              <a:chExt cx="130138" cy="8629"/>
            </a:xfrm>
          </p:grpSpPr>
          <p:cxnSp>
            <p:nvCxnSpPr>
              <p:cNvPr id="21" name="直接连接符 20"/>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grpSp>
        <p:nvGrpSpPr>
          <p:cNvPr id="7178" name="组合 7177"/>
          <p:cNvGrpSpPr/>
          <p:nvPr/>
        </p:nvGrpSpPr>
        <p:grpSpPr>
          <a:xfrm>
            <a:off x="6235701" y="4636856"/>
            <a:ext cx="3925763" cy="513346"/>
            <a:chOff x="5688125" y="3477645"/>
            <a:chExt cx="2944322" cy="385010"/>
          </a:xfrm>
        </p:grpSpPr>
        <p:sp>
          <p:nvSpPr>
            <p:cNvPr id="72" name="Freeform 10"/>
            <p:cNvSpPr>
              <a:spLocks/>
            </p:cNvSpPr>
            <p:nvPr/>
          </p:nvSpPr>
          <p:spPr bwMode="auto">
            <a:xfrm>
              <a:off x="8253580" y="3487996"/>
              <a:ext cx="378867" cy="355907"/>
            </a:xfrm>
            <a:custGeom>
              <a:avLst/>
              <a:gdLst>
                <a:gd name="T0" fmla="*/ 40 w 128"/>
                <a:gd name="T1" fmla="*/ 120 h 120"/>
                <a:gd name="T2" fmla="*/ 12 w 128"/>
                <a:gd name="T3" fmla="*/ 108 h 120"/>
                <a:gd name="T4" fmla="*/ 0 w 128"/>
                <a:gd name="T5" fmla="*/ 80 h 120"/>
                <a:gd name="T6" fmla="*/ 12 w 128"/>
                <a:gd name="T7" fmla="*/ 52 h 120"/>
                <a:gd name="T8" fmla="*/ 58 w 128"/>
                <a:gd name="T9" fmla="*/ 2 h 120"/>
                <a:gd name="T10" fmla="*/ 64 w 128"/>
                <a:gd name="T11" fmla="*/ 8 h 120"/>
                <a:gd name="T12" fmla="*/ 17 w 128"/>
                <a:gd name="T13" fmla="*/ 57 h 120"/>
                <a:gd name="T14" fmla="*/ 8 w 128"/>
                <a:gd name="T15" fmla="*/ 80 h 120"/>
                <a:gd name="T16" fmla="*/ 17 w 128"/>
                <a:gd name="T17" fmla="*/ 103 h 120"/>
                <a:gd name="T18" fmla="*/ 40 w 128"/>
                <a:gd name="T19" fmla="*/ 112 h 120"/>
                <a:gd name="T20" fmla="*/ 63 w 128"/>
                <a:gd name="T21" fmla="*/ 103 h 120"/>
                <a:gd name="T22" fmla="*/ 113 w 128"/>
                <a:gd name="T23" fmla="*/ 49 h 120"/>
                <a:gd name="T24" fmla="*/ 120 w 128"/>
                <a:gd name="T25" fmla="*/ 32 h 120"/>
                <a:gd name="T26" fmla="*/ 113 w 128"/>
                <a:gd name="T27" fmla="*/ 15 h 120"/>
                <a:gd name="T28" fmla="*/ 96 w 128"/>
                <a:gd name="T29" fmla="*/ 8 h 120"/>
                <a:gd name="T30" fmla="*/ 79 w 128"/>
                <a:gd name="T31" fmla="*/ 15 h 120"/>
                <a:gd name="T32" fmla="*/ 29 w 128"/>
                <a:gd name="T33" fmla="*/ 69 h 120"/>
                <a:gd name="T34" fmla="*/ 29 w 128"/>
                <a:gd name="T35" fmla="*/ 91 h 120"/>
                <a:gd name="T36" fmla="*/ 40 w 128"/>
                <a:gd name="T37" fmla="*/ 96 h 120"/>
                <a:gd name="T38" fmla="*/ 40 w 128"/>
                <a:gd name="T39" fmla="*/ 96 h 120"/>
                <a:gd name="T40" fmla="*/ 51 w 128"/>
                <a:gd name="T41" fmla="*/ 91 h 120"/>
                <a:gd name="T42" fmla="*/ 100 w 128"/>
                <a:gd name="T43" fmla="*/ 41 h 120"/>
                <a:gd name="T44" fmla="*/ 105 w 128"/>
                <a:gd name="T45" fmla="*/ 47 h 120"/>
                <a:gd name="T46" fmla="*/ 57 w 128"/>
                <a:gd name="T47" fmla="*/ 97 h 120"/>
                <a:gd name="T48" fmla="*/ 40 w 128"/>
                <a:gd name="T49" fmla="*/ 104 h 120"/>
                <a:gd name="T50" fmla="*/ 40 w 128"/>
                <a:gd name="T51" fmla="*/ 104 h 120"/>
                <a:gd name="T52" fmla="*/ 23 w 128"/>
                <a:gd name="T53" fmla="*/ 97 h 120"/>
                <a:gd name="T54" fmla="*/ 23 w 128"/>
                <a:gd name="T55" fmla="*/ 63 h 120"/>
                <a:gd name="T56" fmla="*/ 73 w 128"/>
                <a:gd name="T57" fmla="*/ 9 h 120"/>
                <a:gd name="T58" fmla="*/ 96 w 128"/>
                <a:gd name="T59" fmla="*/ 0 h 120"/>
                <a:gd name="T60" fmla="*/ 119 w 128"/>
                <a:gd name="T61" fmla="*/ 9 h 120"/>
                <a:gd name="T62" fmla="*/ 128 w 128"/>
                <a:gd name="T63" fmla="*/ 32 h 120"/>
                <a:gd name="T64" fmla="*/ 119 w 128"/>
                <a:gd name="T65" fmla="*/ 55 h 120"/>
                <a:gd name="T66" fmla="*/ 68 w 128"/>
                <a:gd name="T67" fmla="*/ 108 h 120"/>
                <a:gd name="T68" fmla="*/ 40 w 128"/>
                <a:gd name="T69" fmla="*/ 12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8" h="120">
                  <a:moveTo>
                    <a:pt x="40" y="120"/>
                  </a:moveTo>
                  <a:cubicBezTo>
                    <a:pt x="29" y="120"/>
                    <a:pt x="19" y="116"/>
                    <a:pt x="12" y="108"/>
                  </a:cubicBezTo>
                  <a:cubicBezTo>
                    <a:pt x="4" y="101"/>
                    <a:pt x="0" y="91"/>
                    <a:pt x="0" y="80"/>
                  </a:cubicBezTo>
                  <a:cubicBezTo>
                    <a:pt x="0" y="69"/>
                    <a:pt x="4" y="59"/>
                    <a:pt x="12" y="52"/>
                  </a:cubicBezTo>
                  <a:cubicBezTo>
                    <a:pt x="58" y="2"/>
                    <a:pt x="58" y="2"/>
                    <a:pt x="58" y="2"/>
                  </a:cubicBezTo>
                  <a:cubicBezTo>
                    <a:pt x="64" y="8"/>
                    <a:pt x="64" y="8"/>
                    <a:pt x="64" y="8"/>
                  </a:cubicBezTo>
                  <a:cubicBezTo>
                    <a:pt x="17" y="57"/>
                    <a:pt x="17" y="57"/>
                    <a:pt x="17" y="57"/>
                  </a:cubicBezTo>
                  <a:cubicBezTo>
                    <a:pt x="11" y="63"/>
                    <a:pt x="8" y="71"/>
                    <a:pt x="8" y="80"/>
                  </a:cubicBezTo>
                  <a:cubicBezTo>
                    <a:pt x="8" y="89"/>
                    <a:pt x="11" y="97"/>
                    <a:pt x="17" y="103"/>
                  </a:cubicBezTo>
                  <a:cubicBezTo>
                    <a:pt x="23" y="109"/>
                    <a:pt x="31" y="112"/>
                    <a:pt x="40" y="112"/>
                  </a:cubicBezTo>
                  <a:cubicBezTo>
                    <a:pt x="49" y="112"/>
                    <a:pt x="57" y="109"/>
                    <a:pt x="63" y="103"/>
                  </a:cubicBezTo>
                  <a:cubicBezTo>
                    <a:pt x="113" y="49"/>
                    <a:pt x="113" y="49"/>
                    <a:pt x="113" y="49"/>
                  </a:cubicBezTo>
                  <a:cubicBezTo>
                    <a:pt x="118" y="44"/>
                    <a:pt x="120" y="38"/>
                    <a:pt x="120" y="32"/>
                  </a:cubicBezTo>
                  <a:cubicBezTo>
                    <a:pt x="120" y="26"/>
                    <a:pt x="118" y="20"/>
                    <a:pt x="113" y="15"/>
                  </a:cubicBezTo>
                  <a:cubicBezTo>
                    <a:pt x="108" y="10"/>
                    <a:pt x="102" y="8"/>
                    <a:pt x="96" y="8"/>
                  </a:cubicBezTo>
                  <a:cubicBezTo>
                    <a:pt x="90" y="8"/>
                    <a:pt x="84" y="10"/>
                    <a:pt x="79" y="15"/>
                  </a:cubicBezTo>
                  <a:cubicBezTo>
                    <a:pt x="29" y="69"/>
                    <a:pt x="29" y="69"/>
                    <a:pt x="29" y="69"/>
                  </a:cubicBezTo>
                  <a:cubicBezTo>
                    <a:pt x="22" y="75"/>
                    <a:pt x="22" y="85"/>
                    <a:pt x="29" y="91"/>
                  </a:cubicBezTo>
                  <a:cubicBezTo>
                    <a:pt x="32" y="94"/>
                    <a:pt x="36" y="96"/>
                    <a:pt x="40" y="96"/>
                  </a:cubicBezTo>
                  <a:cubicBezTo>
                    <a:pt x="40" y="96"/>
                    <a:pt x="40" y="96"/>
                    <a:pt x="40" y="96"/>
                  </a:cubicBezTo>
                  <a:cubicBezTo>
                    <a:pt x="44" y="96"/>
                    <a:pt x="48" y="94"/>
                    <a:pt x="51" y="91"/>
                  </a:cubicBezTo>
                  <a:cubicBezTo>
                    <a:pt x="100" y="41"/>
                    <a:pt x="100" y="41"/>
                    <a:pt x="100" y="41"/>
                  </a:cubicBezTo>
                  <a:cubicBezTo>
                    <a:pt x="105" y="47"/>
                    <a:pt x="105" y="47"/>
                    <a:pt x="105" y="47"/>
                  </a:cubicBezTo>
                  <a:cubicBezTo>
                    <a:pt x="57" y="97"/>
                    <a:pt x="57" y="97"/>
                    <a:pt x="57" y="97"/>
                  </a:cubicBezTo>
                  <a:cubicBezTo>
                    <a:pt x="52" y="102"/>
                    <a:pt x="46" y="104"/>
                    <a:pt x="40" y="104"/>
                  </a:cubicBezTo>
                  <a:cubicBezTo>
                    <a:pt x="40" y="104"/>
                    <a:pt x="40" y="104"/>
                    <a:pt x="40" y="104"/>
                  </a:cubicBezTo>
                  <a:cubicBezTo>
                    <a:pt x="34" y="104"/>
                    <a:pt x="28" y="102"/>
                    <a:pt x="23" y="97"/>
                  </a:cubicBezTo>
                  <a:cubicBezTo>
                    <a:pt x="14" y="88"/>
                    <a:pt x="14" y="72"/>
                    <a:pt x="23" y="63"/>
                  </a:cubicBezTo>
                  <a:cubicBezTo>
                    <a:pt x="73" y="9"/>
                    <a:pt x="73" y="9"/>
                    <a:pt x="73" y="9"/>
                  </a:cubicBezTo>
                  <a:cubicBezTo>
                    <a:pt x="79" y="3"/>
                    <a:pt x="87" y="0"/>
                    <a:pt x="96" y="0"/>
                  </a:cubicBezTo>
                  <a:cubicBezTo>
                    <a:pt x="105" y="0"/>
                    <a:pt x="113" y="3"/>
                    <a:pt x="119" y="9"/>
                  </a:cubicBezTo>
                  <a:cubicBezTo>
                    <a:pt x="125" y="15"/>
                    <a:pt x="128" y="23"/>
                    <a:pt x="128" y="32"/>
                  </a:cubicBezTo>
                  <a:cubicBezTo>
                    <a:pt x="128" y="41"/>
                    <a:pt x="125" y="49"/>
                    <a:pt x="119" y="55"/>
                  </a:cubicBezTo>
                  <a:cubicBezTo>
                    <a:pt x="68" y="108"/>
                    <a:pt x="68" y="108"/>
                    <a:pt x="68" y="108"/>
                  </a:cubicBezTo>
                  <a:cubicBezTo>
                    <a:pt x="61" y="116"/>
                    <a:pt x="51" y="120"/>
                    <a:pt x="40" y="120"/>
                  </a:cubicBezTo>
                </a:path>
              </a:pathLst>
            </a:custGeom>
            <a:solidFill>
              <a:srgbClr val="394A57"/>
            </a:solidFill>
            <a:ln>
              <a:noFill/>
            </a:ln>
          </p:spPr>
          <p:txBody>
            <a:bodyPr vert="horz" wrap="square" lIns="121920" tIns="60960" rIns="121920" bIns="60960" numCol="1" anchor="t" anchorCtr="0" compatLnSpc="1">
              <a:prstTxWarp prst="textNoShape">
                <a:avLst/>
              </a:prstTxWarp>
            </a:bodyPr>
            <a:lstStyle/>
            <a:p>
              <a:endParaRPr lang="zh-CN" altLang="en-US" sz="2400"/>
            </a:p>
          </p:txBody>
        </p:sp>
        <p:sp>
          <p:nvSpPr>
            <p:cNvPr id="73" name="矩形 72"/>
            <p:cNvSpPr/>
            <p:nvPr/>
          </p:nvSpPr>
          <p:spPr>
            <a:xfrm>
              <a:off x="5688125" y="3477645"/>
              <a:ext cx="2808311" cy="385010"/>
            </a:xfrm>
            <a:prstGeom prst="rect">
              <a:avLst/>
            </a:prstGeom>
          </p:spPr>
          <p:txBody>
            <a:bodyPr wrap="square">
              <a:spAutoFit/>
            </a:bodyPr>
            <a:lstStyle/>
            <a:p>
              <a:pPr>
                <a:lnSpc>
                  <a:spcPct val="114000"/>
                </a:lnSpc>
              </a:pPr>
              <a:r>
                <a:rPr lang="zh-CN" altLang="en-US" sz="2400" dirty="0" smtClean="0">
                  <a:solidFill>
                    <a:schemeClr val="tx1">
                      <a:lumMod val="65000"/>
                      <a:lumOff val="35000"/>
                    </a:schemeClr>
                  </a:solidFill>
                  <a:latin typeface="Century Gothic" panose="020B0502020202020204" pitchFamily="34" charset="0"/>
                  <a:cs typeface="Arial" panose="020B0604020202020204" pitchFamily="34" charset="0"/>
                </a:rPr>
                <a:t>信息传输速率指标</a:t>
              </a:r>
              <a:endParaRPr lang="en-US" altLang="zh-CN" sz="2400" dirty="0">
                <a:solidFill>
                  <a:schemeClr val="tx1">
                    <a:lumMod val="65000"/>
                    <a:lumOff val="35000"/>
                  </a:schemeClr>
                </a:solidFill>
                <a:latin typeface="Century Gothic" panose="020B0502020202020204" pitchFamily="34" charset="0"/>
                <a:cs typeface="Arial" panose="020B0604020202020204" pitchFamily="34" charset="0"/>
              </a:endParaRPr>
            </a:p>
          </p:txBody>
        </p:sp>
      </p:grpSp>
      <p:grpSp>
        <p:nvGrpSpPr>
          <p:cNvPr id="7177" name="组合 7176"/>
          <p:cNvGrpSpPr/>
          <p:nvPr/>
        </p:nvGrpSpPr>
        <p:grpSpPr>
          <a:xfrm>
            <a:off x="6235701" y="3898534"/>
            <a:ext cx="3942600" cy="521269"/>
            <a:chOff x="5688125" y="2923896"/>
            <a:chExt cx="2956950" cy="390951"/>
          </a:xfrm>
        </p:grpSpPr>
        <p:grpSp>
          <p:nvGrpSpPr>
            <p:cNvPr id="65" name="组合 64"/>
            <p:cNvGrpSpPr/>
            <p:nvPr/>
          </p:nvGrpSpPr>
          <p:grpSpPr>
            <a:xfrm>
              <a:off x="8266207" y="2923896"/>
              <a:ext cx="378868" cy="335242"/>
              <a:chOff x="3889375" y="3302000"/>
              <a:chExt cx="261938" cy="231776"/>
            </a:xfrm>
            <a:solidFill>
              <a:srgbClr val="394A57"/>
            </a:solidFill>
          </p:grpSpPr>
          <p:sp>
            <p:nvSpPr>
              <p:cNvPr id="67" name="Freeform 11"/>
              <p:cNvSpPr>
                <a:spLocks/>
              </p:cNvSpPr>
              <p:nvPr/>
            </p:nvSpPr>
            <p:spPr bwMode="auto">
              <a:xfrm>
                <a:off x="3956050" y="3354388"/>
                <a:ext cx="57150" cy="98425"/>
              </a:xfrm>
              <a:custGeom>
                <a:avLst/>
                <a:gdLst>
                  <a:gd name="T0" fmla="*/ 36 w 36"/>
                  <a:gd name="T1" fmla="*/ 62 h 62"/>
                  <a:gd name="T2" fmla="*/ 10 w 36"/>
                  <a:gd name="T3" fmla="*/ 62 h 62"/>
                  <a:gd name="T4" fmla="*/ 10 w 36"/>
                  <a:gd name="T5" fmla="*/ 52 h 62"/>
                  <a:gd name="T6" fmla="*/ 25 w 36"/>
                  <a:gd name="T7" fmla="*/ 52 h 62"/>
                  <a:gd name="T8" fmla="*/ 25 w 36"/>
                  <a:gd name="T9" fmla="*/ 10 h 62"/>
                  <a:gd name="T10" fmla="*/ 0 w 36"/>
                  <a:gd name="T11" fmla="*/ 10 h 62"/>
                  <a:gd name="T12" fmla="*/ 0 w 36"/>
                  <a:gd name="T13" fmla="*/ 0 h 62"/>
                  <a:gd name="T14" fmla="*/ 36 w 36"/>
                  <a:gd name="T15" fmla="*/ 0 h 62"/>
                  <a:gd name="T16" fmla="*/ 36 w 36"/>
                  <a:gd name="T17" fmla="*/ 6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62">
                    <a:moveTo>
                      <a:pt x="36" y="62"/>
                    </a:moveTo>
                    <a:lnTo>
                      <a:pt x="10" y="62"/>
                    </a:lnTo>
                    <a:lnTo>
                      <a:pt x="10" y="52"/>
                    </a:lnTo>
                    <a:lnTo>
                      <a:pt x="25" y="52"/>
                    </a:lnTo>
                    <a:lnTo>
                      <a:pt x="25" y="10"/>
                    </a:lnTo>
                    <a:lnTo>
                      <a:pt x="0" y="10"/>
                    </a:lnTo>
                    <a:lnTo>
                      <a:pt x="0" y="0"/>
                    </a:lnTo>
                    <a:lnTo>
                      <a:pt x="36" y="0"/>
                    </a:lnTo>
                    <a:lnTo>
                      <a:pt x="36" y="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68" name="Freeform 12"/>
              <p:cNvSpPr>
                <a:spLocks/>
              </p:cNvSpPr>
              <p:nvPr/>
            </p:nvSpPr>
            <p:spPr bwMode="auto">
              <a:xfrm>
                <a:off x="4002088" y="3302000"/>
                <a:ext cx="149225" cy="203200"/>
              </a:xfrm>
              <a:custGeom>
                <a:avLst/>
                <a:gdLst>
                  <a:gd name="T0" fmla="*/ 94 w 94"/>
                  <a:gd name="T1" fmla="*/ 128 h 128"/>
                  <a:gd name="T2" fmla="*/ 0 w 94"/>
                  <a:gd name="T3" fmla="*/ 95 h 128"/>
                  <a:gd name="T4" fmla="*/ 3 w 94"/>
                  <a:gd name="T5" fmla="*/ 85 h 128"/>
                  <a:gd name="T6" fmla="*/ 84 w 94"/>
                  <a:gd name="T7" fmla="*/ 113 h 128"/>
                  <a:gd name="T8" fmla="*/ 84 w 94"/>
                  <a:gd name="T9" fmla="*/ 15 h 128"/>
                  <a:gd name="T10" fmla="*/ 3 w 94"/>
                  <a:gd name="T11" fmla="*/ 43 h 128"/>
                  <a:gd name="T12" fmla="*/ 0 w 94"/>
                  <a:gd name="T13" fmla="*/ 33 h 128"/>
                  <a:gd name="T14" fmla="*/ 94 w 94"/>
                  <a:gd name="T15" fmla="*/ 0 h 128"/>
                  <a:gd name="T16" fmla="*/ 94 w 94"/>
                  <a:gd name="T17" fmla="*/ 12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4" h="128">
                    <a:moveTo>
                      <a:pt x="94" y="128"/>
                    </a:moveTo>
                    <a:lnTo>
                      <a:pt x="0" y="95"/>
                    </a:lnTo>
                    <a:lnTo>
                      <a:pt x="3" y="85"/>
                    </a:lnTo>
                    <a:lnTo>
                      <a:pt x="84" y="113"/>
                    </a:lnTo>
                    <a:lnTo>
                      <a:pt x="84" y="15"/>
                    </a:lnTo>
                    <a:lnTo>
                      <a:pt x="3" y="43"/>
                    </a:lnTo>
                    <a:lnTo>
                      <a:pt x="0" y="33"/>
                    </a:lnTo>
                    <a:lnTo>
                      <a:pt x="94" y="0"/>
                    </a:lnTo>
                    <a:lnTo>
                      <a:pt x="94" y="1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69" name="Freeform 13"/>
              <p:cNvSpPr>
                <a:spLocks/>
              </p:cNvSpPr>
              <p:nvPr/>
            </p:nvSpPr>
            <p:spPr bwMode="auto">
              <a:xfrm>
                <a:off x="4035425" y="3352800"/>
                <a:ext cx="77787" cy="42863"/>
              </a:xfrm>
              <a:custGeom>
                <a:avLst/>
                <a:gdLst>
                  <a:gd name="T0" fmla="*/ 2 w 49"/>
                  <a:gd name="T1" fmla="*/ 27 h 27"/>
                  <a:gd name="T2" fmla="*/ 0 w 49"/>
                  <a:gd name="T3" fmla="*/ 17 h 27"/>
                  <a:gd name="T4" fmla="*/ 46 w 49"/>
                  <a:gd name="T5" fmla="*/ 0 h 27"/>
                  <a:gd name="T6" fmla="*/ 49 w 49"/>
                  <a:gd name="T7" fmla="*/ 9 h 27"/>
                  <a:gd name="T8" fmla="*/ 2 w 49"/>
                  <a:gd name="T9" fmla="*/ 27 h 27"/>
                </a:gdLst>
                <a:ahLst/>
                <a:cxnLst>
                  <a:cxn ang="0">
                    <a:pos x="T0" y="T1"/>
                  </a:cxn>
                  <a:cxn ang="0">
                    <a:pos x="T2" y="T3"/>
                  </a:cxn>
                  <a:cxn ang="0">
                    <a:pos x="T4" y="T5"/>
                  </a:cxn>
                  <a:cxn ang="0">
                    <a:pos x="T6" y="T7"/>
                  </a:cxn>
                  <a:cxn ang="0">
                    <a:pos x="T8" y="T9"/>
                  </a:cxn>
                </a:cxnLst>
                <a:rect l="0" t="0" r="r" b="b"/>
                <a:pathLst>
                  <a:path w="49" h="27">
                    <a:moveTo>
                      <a:pt x="2" y="27"/>
                    </a:moveTo>
                    <a:lnTo>
                      <a:pt x="0" y="17"/>
                    </a:lnTo>
                    <a:lnTo>
                      <a:pt x="46" y="0"/>
                    </a:lnTo>
                    <a:lnTo>
                      <a:pt x="49" y="9"/>
                    </a:lnTo>
                    <a:lnTo>
                      <a:pt x="2" y="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70" name="Freeform 14"/>
              <p:cNvSpPr>
                <a:spLocks noEditPoints="1"/>
              </p:cNvSpPr>
              <p:nvPr/>
            </p:nvSpPr>
            <p:spPr bwMode="auto">
              <a:xfrm>
                <a:off x="3889375" y="3354388"/>
                <a:ext cx="49212" cy="98425"/>
              </a:xfrm>
              <a:custGeom>
                <a:avLst/>
                <a:gdLst>
                  <a:gd name="T0" fmla="*/ 31 w 31"/>
                  <a:gd name="T1" fmla="*/ 62 h 62"/>
                  <a:gd name="T2" fmla="*/ 0 w 31"/>
                  <a:gd name="T3" fmla="*/ 62 h 62"/>
                  <a:gd name="T4" fmla="*/ 0 w 31"/>
                  <a:gd name="T5" fmla="*/ 0 h 62"/>
                  <a:gd name="T6" fmla="*/ 31 w 31"/>
                  <a:gd name="T7" fmla="*/ 0 h 62"/>
                  <a:gd name="T8" fmla="*/ 31 w 31"/>
                  <a:gd name="T9" fmla="*/ 62 h 62"/>
                  <a:gd name="T10" fmla="*/ 11 w 31"/>
                  <a:gd name="T11" fmla="*/ 52 h 62"/>
                  <a:gd name="T12" fmla="*/ 21 w 31"/>
                  <a:gd name="T13" fmla="*/ 52 h 62"/>
                  <a:gd name="T14" fmla="*/ 21 w 31"/>
                  <a:gd name="T15" fmla="*/ 10 h 62"/>
                  <a:gd name="T16" fmla="*/ 11 w 31"/>
                  <a:gd name="T17" fmla="*/ 10 h 62"/>
                  <a:gd name="T18" fmla="*/ 11 w 31"/>
                  <a:gd name="T19" fmla="*/ 5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62">
                    <a:moveTo>
                      <a:pt x="31" y="62"/>
                    </a:moveTo>
                    <a:lnTo>
                      <a:pt x="0" y="62"/>
                    </a:lnTo>
                    <a:lnTo>
                      <a:pt x="0" y="0"/>
                    </a:lnTo>
                    <a:lnTo>
                      <a:pt x="31" y="0"/>
                    </a:lnTo>
                    <a:lnTo>
                      <a:pt x="31" y="62"/>
                    </a:lnTo>
                    <a:close/>
                    <a:moveTo>
                      <a:pt x="11" y="52"/>
                    </a:moveTo>
                    <a:lnTo>
                      <a:pt x="21" y="52"/>
                    </a:lnTo>
                    <a:lnTo>
                      <a:pt x="21" y="10"/>
                    </a:lnTo>
                    <a:lnTo>
                      <a:pt x="11" y="10"/>
                    </a:lnTo>
                    <a:lnTo>
                      <a:pt x="11" y="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71" name="Freeform 15"/>
              <p:cNvSpPr>
                <a:spLocks/>
              </p:cNvSpPr>
              <p:nvPr/>
            </p:nvSpPr>
            <p:spPr bwMode="auto">
              <a:xfrm>
                <a:off x="3922713" y="3468688"/>
                <a:ext cx="80962" cy="65088"/>
              </a:xfrm>
              <a:custGeom>
                <a:avLst/>
                <a:gdLst>
                  <a:gd name="T0" fmla="*/ 16 w 40"/>
                  <a:gd name="T1" fmla="*/ 32 h 32"/>
                  <a:gd name="T2" fmla="*/ 0 w 40"/>
                  <a:gd name="T3" fmla="*/ 16 h 32"/>
                  <a:gd name="T4" fmla="*/ 0 w 40"/>
                  <a:gd name="T5" fmla="*/ 0 h 32"/>
                  <a:gd name="T6" fmla="*/ 8 w 40"/>
                  <a:gd name="T7" fmla="*/ 0 h 32"/>
                  <a:gd name="T8" fmla="*/ 8 w 40"/>
                  <a:gd name="T9" fmla="*/ 16 h 32"/>
                  <a:gd name="T10" fmla="*/ 16 w 40"/>
                  <a:gd name="T11" fmla="*/ 24 h 32"/>
                  <a:gd name="T12" fmla="*/ 24 w 40"/>
                  <a:gd name="T13" fmla="*/ 16 h 32"/>
                  <a:gd name="T14" fmla="*/ 24 w 40"/>
                  <a:gd name="T15" fmla="*/ 0 h 32"/>
                  <a:gd name="T16" fmla="*/ 40 w 40"/>
                  <a:gd name="T17" fmla="*/ 0 h 32"/>
                  <a:gd name="T18" fmla="*/ 40 w 40"/>
                  <a:gd name="T19" fmla="*/ 8 h 32"/>
                  <a:gd name="T20" fmla="*/ 32 w 40"/>
                  <a:gd name="T21" fmla="*/ 8 h 32"/>
                  <a:gd name="T22" fmla="*/ 32 w 40"/>
                  <a:gd name="T23" fmla="*/ 16 h 32"/>
                  <a:gd name="T24" fmla="*/ 16 w 40"/>
                  <a:gd name="T25"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 h="32">
                    <a:moveTo>
                      <a:pt x="16" y="32"/>
                    </a:moveTo>
                    <a:cubicBezTo>
                      <a:pt x="7" y="32"/>
                      <a:pt x="0" y="25"/>
                      <a:pt x="0" y="16"/>
                    </a:cubicBezTo>
                    <a:cubicBezTo>
                      <a:pt x="0" y="0"/>
                      <a:pt x="0" y="0"/>
                      <a:pt x="0" y="0"/>
                    </a:cubicBezTo>
                    <a:cubicBezTo>
                      <a:pt x="8" y="0"/>
                      <a:pt x="8" y="0"/>
                      <a:pt x="8" y="0"/>
                    </a:cubicBezTo>
                    <a:cubicBezTo>
                      <a:pt x="8" y="16"/>
                      <a:pt x="8" y="16"/>
                      <a:pt x="8" y="16"/>
                    </a:cubicBezTo>
                    <a:cubicBezTo>
                      <a:pt x="8" y="20"/>
                      <a:pt x="12" y="24"/>
                      <a:pt x="16" y="24"/>
                    </a:cubicBezTo>
                    <a:cubicBezTo>
                      <a:pt x="20" y="24"/>
                      <a:pt x="24" y="20"/>
                      <a:pt x="24" y="16"/>
                    </a:cubicBezTo>
                    <a:cubicBezTo>
                      <a:pt x="24" y="0"/>
                      <a:pt x="24" y="0"/>
                      <a:pt x="24" y="0"/>
                    </a:cubicBezTo>
                    <a:cubicBezTo>
                      <a:pt x="40" y="0"/>
                      <a:pt x="40" y="0"/>
                      <a:pt x="40" y="0"/>
                    </a:cubicBezTo>
                    <a:cubicBezTo>
                      <a:pt x="40" y="8"/>
                      <a:pt x="40" y="8"/>
                      <a:pt x="40" y="8"/>
                    </a:cubicBezTo>
                    <a:cubicBezTo>
                      <a:pt x="32" y="8"/>
                      <a:pt x="32" y="8"/>
                      <a:pt x="32" y="8"/>
                    </a:cubicBezTo>
                    <a:cubicBezTo>
                      <a:pt x="32" y="16"/>
                      <a:pt x="32" y="16"/>
                      <a:pt x="32" y="16"/>
                    </a:cubicBezTo>
                    <a:cubicBezTo>
                      <a:pt x="32" y="25"/>
                      <a:pt x="25" y="32"/>
                      <a:pt x="16" y="3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sp>
          <p:nvSpPr>
            <p:cNvPr id="66" name="矩形 65"/>
            <p:cNvSpPr/>
            <p:nvPr/>
          </p:nvSpPr>
          <p:spPr>
            <a:xfrm>
              <a:off x="5688125" y="2929838"/>
              <a:ext cx="2808311" cy="385009"/>
            </a:xfrm>
            <a:prstGeom prst="rect">
              <a:avLst/>
            </a:prstGeom>
          </p:spPr>
          <p:txBody>
            <a:bodyPr wrap="square">
              <a:spAutoFit/>
            </a:bodyPr>
            <a:lstStyle/>
            <a:p>
              <a:pPr>
                <a:lnSpc>
                  <a:spcPct val="114000"/>
                </a:lnSpc>
              </a:pPr>
              <a:r>
                <a:rPr lang="zh-CN" altLang="en-US" sz="2400" dirty="0" smtClean="0">
                  <a:solidFill>
                    <a:schemeClr val="tx1">
                      <a:lumMod val="65000"/>
                      <a:lumOff val="35000"/>
                    </a:schemeClr>
                  </a:solidFill>
                  <a:latin typeface="Century Gothic" panose="020B0502020202020204" pitchFamily="34" charset="0"/>
                  <a:cs typeface="Arial" panose="020B0604020202020204" pitchFamily="34" charset="0"/>
                </a:rPr>
                <a:t>数据编码与信道复用技术</a:t>
              </a:r>
              <a:endParaRPr lang="en-US" altLang="zh-CN" sz="2400" dirty="0">
                <a:solidFill>
                  <a:schemeClr val="tx1">
                    <a:lumMod val="65000"/>
                    <a:lumOff val="35000"/>
                  </a:schemeClr>
                </a:solidFill>
                <a:latin typeface="Century Gothic" panose="020B0502020202020204" pitchFamily="34" charset="0"/>
                <a:cs typeface="Arial" panose="020B0604020202020204" pitchFamily="34" charset="0"/>
              </a:endParaRPr>
            </a:p>
          </p:txBody>
        </p:sp>
      </p:grpSp>
      <p:grpSp>
        <p:nvGrpSpPr>
          <p:cNvPr id="7176" name="组合 7175"/>
          <p:cNvGrpSpPr/>
          <p:nvPr/>
        </p:nvGrpSpPr>
        <p:grpSpPr>
          <a:xfrm>
            <a:off x="6235701" y="3026203"/>
            <a:ext cx="3910456" cy="894539"/>
            <a:chOff x="5688125" y="2269654"/>
            <a:chExt cx="2932842" cy="670905"/>
          </a:xfrm>
        </p:grpSpPr>
        <p:grpSp>
          <p:nvGrpSpPr>
            <p:cNvPr id="58" name="组合 57"/>
            <p:cNvGrpSpPr/>
            <p:nvPr/>
          </p:nvGrpSpPr>
          <p:grpSpPr>
            <a:xfrm>
              <a:off x="8265060" y="2302967"/>
              <a:ext cx="355907" cy="376572"/>
              <a:chOff x="5908675" y="1281113"/>
              <a:chExt cx="246063" cy="260350"/>
            </a:xfrm>
            <a:solidFill>
              <a:srgbClr val="394A57"/>
            </a:solidFill>
          </p:grpSpPr>
          <p:sp>
            <p:nvSpPr>
              <p:cNvPr id="60" name="Rectangle 5"/>
              <p:cNvSpPr>
                <a:spLocks noChangeArrowheads="1"/>
              </p:cNvSpPr>
              <p:nvPr/>
            </p:nvSpPr>
            <p:spPr bwMode="auto">
              <a:xfrm>
                <a:off x="6024563" y="1320800"/>
                <a:ext cx="15875" cy="1635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61" name="Freeform 6"/>
              <p:cNvSpPr>
                <a:spLocks/>
              </p:cNvSpPr>
              <p:nvPr/>
            </p:nvSpPr>
            <p:spPr bwMode="auto">
              <a:xfrm>
                <a:off x="5908675" y="1501775"/>
                <a:ext cx="131762" cy="39688"/>
              </a:xfrm>
              <a:custGeom>
                <a:avLst/>
                <a:gdLst>
                  <a:gd name="T0" fmla="*/ 64 w 64"/>
                  <a:gd name="T1" fmla="*/ 20 h 20"/>
                  <a:gd name="T2" fmla="*/ 56 w 64"/>
                  <a:gd name="T3" fmla="*/ 20 h 20"/>
                  <a:gd name="T4" fmla="*/ 44 w 64"/>
                  <a:gd name="T5" fmla="*/ 8 h 20"/>
                  <a:gd name="T6" fmla="*/ 0 w 64"/>
                  <a:gd name="T7" fmla="*/ 8 h 20"/>
                  <a:gd name="T8" fmla="*/ 0 w 64"/>
                  <a:gd name="T9" fmla="*/ 0 h 20"/>
                  <a:gd name="T10" fmla="*/ 44 w 64"/>
                  <a:gd name="T11" fmla="*/ 0 h 20"/>
                  <a:gd name="T12" fmla="*/ 64 w 64"/>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64" h="20">
                    <a:moveTo>
                      <a:pt x="64" y="20"/>
                    </a:moveTo>
                    <a:cubicBezTo>
                      <a:pt x="56" y="20"/>
                      <a:pt x="56" y="20"/>
                      <a:pt x="56" y="20"/>
                    </a:cubicBezTo>
                    <a:cubicBezTo>
                      <a:pt x="56" y="13"/>
                      <a:pt x="51" y="8"/>
                      <a:pt x="44" y="8"/>
                    </a:cubicBezTo>
                    <a:cubicBezTo>
                      <a:pt x="0" y="8"/>
                      <a:pt x="0" y="8"/>
                      <a:pt x="0" y="8"/>
                    </a:cubicBezTo>
                    <a:cubicBezTo>
                      <a:pt x="0" y="0"/>
                      <a:pt x="0" y="0"/>
                      <a:pt x="0" y="0"/>
                    </a:cubicBezTo>
                    <a:cubicBezTo>
                      <a:pt x="44" y="0"/>
                      <a:pt x="44" y="0"/>
                      <a:pt x="44" y="0"/>
                    </a:cubicBezTo>
                    <a:cubicBezTo>
                      <a:pt x="55" y="0"/>
                      <a:pt x="64" y="9"/>
                      <a:pt x="64" y="2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62" name="Freeform 7"/>
              <p:cNvSpPr>
                <a:spLocks/>
              </p:cNvSpPr>
              <p:nvPr/>
            </p:nvSpPr>
            <p:spPr bwMode="auto">
              <a:xfrm>
                <a:off x="6024563" y="1501775"/>
                <a:ext cx="130175" cy="39688"/>
              </a:xfrm>
              <a:custGeom>
                <a:avLst/>
                <a:gdLst>
                  <a:gd name="T0" fmla="*/ 8 w 64"/>
                  <a:gd name="T1" fmla="*/ 20 h 20"/>
                  <a:gd name="T2" fmla="*/ 0 w 64"/>
                  <a:gd name="T3" fmla="*/ 20 h 20"/>
                  <a:gd name="T4" fmla="*/ 20 w 64"/>
                  <a:gd name="T5" fmla="*/ 0 h 20"/>
                  <a:gd name="T6" fmla="*/ 64 w 64"/>
                  <a:gd name="T7" fmla="*/ 0 h 20"/>
                  <a:gd name="T8" fmla="*/ 64 w 64"/>
                  <a:gd name="T9" fmla="*/ 8 h 20"/>
                  <a:gd name="T10" fmla="*/ 20 w 64"/>
                  <a:gd name="T11" fmla="*/ 8 h 20"/>
                  <a:gd name="T12" fmla="*/ 8 w 64"/>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64" h="20">
                    <a:moveTo>
                      <a:pt x="8" y="20"/>
                    </a:moveTo>
                    <a:cubicBezTo>
                      <a:pt x="0" y="20"/>
                      <a:pt x="0" y="20"/>
                      <a:pt x="0" y="20"/>
                    </a:cubicBezTo>
                    <a:cubicBezTo>
                      <a:pt x="0" y="9"/>
                      <a:pt x="9" y="0"/>
                      <a:pt x="20" y="0"/>
                    </a:cubicBezTo>
                    <a:cubicBezTo>
                      <a:pt x="64" y="0"/>
                      <a:pt x="64" y="0"/>
                      <a:pt x="64" y="0"/>
                    </a:cubicBezTo>
                    <a:cubicBezTo>
                      <a:pt x="64" y="8"/>
                      <a:pt x="64" y="8"/>
                      <a:pt x="64" y="8"/>
                    </a:cubicBezTo>
                    <a:cubicBezTo>
                      <a:pt x="20" y="8"/>
                      <a:pt x="20" y="8"/>
                      <a:pt x="20" y="8"/>
                    </a:cubicBezTo>
                    <a:cubicBezTo>
                      <a:pt x="13" y="8"/>
                      <a:pt x="8" y="13"/>
                      <a:pt x="8" y="2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63" name="Freeform 8"/>
              <p:cNvSpPr>
                <a:spLocks/>
              </p:cNvSpPr>
              <p:nvPr/>
            </p:nvSpPr>
            <p:spPr bwMode="auto">
              <a:xfrm>
                <a:off x="5908675" y="1281113"/>
                <a:ext cx="131762" cy="203200"/>
              </a:xfrm>
              <a:custGeom>
                <a:avLst/>
                <a:gdLst>
                  <a:gd name="T0" fmla="*/ 48 w 64"/>
                  <a:gd name="T1" fmla="*/ 100 h 100"/>
                  <a:gd name="T2" fmla="*/ 0 w 64"/>
                  <a:gd name="T3" fmla="*/ 100 h 100"/>
                  <a:gd name="T4" fmla="*/ 0 w 64"/>
                  <a:gd name="T5" fmla="*/ 0 h 100"/>
                  <a:gd name="T6" fmla="*/ 44 w 64"/>
                  <a:gd name="T7" fmla="*/ 0 h 100"/>
                  <a:gd name="T8" fmla="*/ 64 w 64"/>
                  <a:gd name="T9" fmla="*/ 20 h 100"/>
                  <a:gd name="T10" fmla="*/ 56 w 64"/>
                  <a:gd name="T11" fmla="*/ 20 h 100"/>
                  <a:gd name="T12" fmla="*/ 44 w 64"/>
                  <a:gd name="T13" fmla="*/ 8 h 100"/>
                  <a:gd name="T14" fmla="*/ 8 w 64"/>
                  <a:gd name="T15" fmla="*/ 8 h 100"/>
                  <a:gd name="T16" fmla="*/ 8 w 64"/>
                  <a:gd name="T17" fmla="*/ 92 h 100"/>
                  <a:gd name="T18" fmla="*/ 48 w 64"/>
                  <a:gd name="T19" fmla="*/ 92 h 100"/>
                  <a:gd name="T20" fmla="*/ 48 w 64"/>
                  <a:gd name="T21"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4" h="100">
                    <a:moveTo>
                      <a:pt x="48" y="100"/>
                    </a:moveTo>
                    <a:cubicBezTo>
                      <a:pt x="0" y="100"/>
                      <a:pt x="0" y="100"/>
                      <a:pt x="0" y="100"/>
                    </a:cubicBezTo>
                    <a:cubicBezTo>
                      <a:pt x="0" y="0"/>
                      <a:pt x="0" y="0"/>
                      <a:pt x="0" y="0"/>
                    </a:cubicBezTo>
                    <a:cubicBezTo>
                      <a:pt x="44" y="0"/>
                      <a:pt x="44" y="0"/>
                      <a:pt x="44" y="0"/>
                    </a:cubicBezTo>
                    <a:cubicBezTo>
                      <a:pt x="55" y="0"/>
                      <a:pt x="64" y="9"/>
                      <a:pt x="64" y="20"/>
                    </a:cubicBezTo>
                    <a:cubicBezTo>
                      <a:pt x="56" y="20"/>
                      <a:pt x="56" y="20"/>
                      <a:pt x="56" y="20"/>
                    </a:cubicBezTo>
                    <a:cubicBezTo>
                      <a:pt x="56" y="13"/>
                      <a:pt x="51" y="8"/>
                      <a:pt x="44" y="8"/>
                    </a:cubicBezTo>
                    <a:cubicBezTo>
                      <a:pt x="8" y="8"/>
                      <a:pt x="8" y="8"/>
                      <a:pt x="8" y="8"/>
                    </a:cubicBezTo>
                    <a:cubicBezTo>
                      <a:pt x="8" y="92"/>
                      <a:pt x="8" y="92"/>
                      <a:pt x="8" y="92"/>
                    </a:cubicBezTo>
                    <a:cubicBezTo>
                      <a:pt x="48" y="92"/>
                      <a:pt x="48" y="92"/>
                      <a:pt x="48" y="92"/>
                    </a:cubicBezTo>
                    <a:lnTo>
                      <a:pt x="48" y="1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64" name="Freeform 9"/>
              <p:cNvSpPr>
                <a:spLocks/>
              </p:cNvSpPr>
              <p:nvPr/>
            </p:nvSpPr>
            <p:spPr bwMode="auto">
              <a:xfrm>
                <a:off x="6024563" y="1281113"/>
                <a:ext cx="130175" cy="203200"/>
              </a:xfrm>
              <a:custGeom>
                <a:avLst/>
                <a:gdLst>
                  <a:gd name="T0" fmla="*/ 64 w 64"/>
                  <a:gd name="T1" fmla="*/ 100 h 100"/>
                  <a:gd name="T2" fmla="*/ 16 w 64"/>
                  <a:gd name="T3" fmla="*/ 100 h 100"/>
                  <a:gd name="T4" fmla="*/ 16 w 64"/>
                  <a:gd name="T5" fmla="*/ 92 h 100"/>
                  <a:gd name="T6" fmla="*/ 56 w 64"/>
                  <a:gd name="T7" fmla="*/ 92 h 100"/>
                  <a:gd name="T8" fmla="*/ 56 w 64"/>
                  <a:gd name="T9" fmla="*/ 8 h 100"/>
                  <a:gd name="T10" fmla="*/ 20 w 64"/>
                  <a:gd name="T11" fmla="*/ 8 h 100"/>
                  <a:gd name="T12" fmla="*/ 8 w 64"/>
                  <a:gd name="T13" fmla="*/ 20 h 100"/>
                  <a:gd name="T14" fmla="*/ 0 w 64"/>
                  <a:gd name="T15" fmla="*/ 20 h 100"/>
                  <a:gd name="T16" fmla="*/ 20 w 64"/>
                  <a:gd name="T17" fmla="*/ 0 h 100"/>
                  <a:gd name="T18" fmla="*/ 64 w 64"/>
                  <a:gd name="T19" fmla="*/ 0 h 100"/>
                  <a:gd name="T20" fmla="*/ 64 w 64"/>
                  <a:gd name="T21"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4" h="100">
                    <a:moveTo>
                      <a:pt x="64" y="100"/>
                    </a:moveTo>
                    <a:cubicBezTo>
                      <a:pt x="16" y="100"/>
                      <a:pt x="16" y="100"/>
                      <a:pt x="16" y="100"/>
                    </a:cubicBezTo>
                    <a:cubicBezTo>
                      <a:pt x="16" y="92"/>
                      <a:pt x="16" y="92"/>
                      <a:pt x="16" y="92"/>
                    </a:cubicBezTo>
                    <a:cubicBezTo>
                      <a:pt x="56" y="92"/>
                      <a:pt x="56" y="92"/>
                      <a:pt x="56" y="92"/>
                    </a:cubicBezTo>
                    <a:cubicBezTo>
                      <a:pt x="56" y="8"/>
                      <a:pt x="56" y="8"/>
                      <a:pt x="56" y="8"/>
                    </a:cubicBezTo>
                    <a:cubicBezTo>
                      <a:pt x="20" y="8"/>
                      <a:pt x="20" y="8"/>
                      <a:pt x="20" y="8"/>
                    </a:cubicBezTo>
                    <a:cubicBezTo>
                      <a:pt x="13" y="8"/>
                      <a:pt x="8" y="13"/>
                      <a:pt x="8" y="20"/>
                    </a:cubicBezTo>
                    <a:cubicBezTo>
                      <a:pt x="0" y="20"/>
                      <a:pt x="0" y="20"/>
                      <a:pt x="0" y="20"/>
                    </a:cubicBezTo>
                    <a:cubicBezTo>
                      <a:pt x="0" y="9"/>
                      <a:pt x="9" y="0"/>
                      <a:pt x="20" y="0"/>
                    </a:cubicBezTo>
                    <a:cubicBezTo>
                      <a:pt x="64" y="0"/>
                      <a:pt x="64" y="0"/>
                      <a:pt x="64" y="0"/>
                    </a:cubicBezTo>
                    <a:lnTo>
                      <a:pt x="64" y="1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sp>
          <p:nvSpPr>
            <p:cNvPr id="59" name="矩形 58"/>
            <p:cNvSpPr/>
            <p:nvPr/>
          </p:nvSpPr>
          <p:spPr>
            <a:xfrm>
              <a:off x="5688125" y="2269654"/>
              <a:ext cx="2808311" cy="670905"/>
            </a:xfrm>
            <a:prstGeom prst="rect">
              <a:avLst/>
            </a:prstGeom>
          </p:spPr>
          <p:txBody>
            <a:bodyPr wrap="square">
              <a:spAutoFit/>
            </a:bodyPr>
            <a:lstStyle/>
            <a:p>
              <a:pPr>
                <a:lnSpc>
                  <a:spcPct val="114000"/>
                </a:lnSpc>
              </a:pPr>
              <a:r>
                <a:rPr lang="zh-CN" altLang="en-US" sz="2400" dirty="0" smtClean="0">
                  <a:solidFill>
                    <a:schemeClr val="tx1">
                      <a:lumMod val="65000"/>
                      <a:lumOff val="35000"/>
                    </a:schemeClr>
                  </a:solidFill>
                  <a:latin typeface="Century Gothic" panose="020B0502020202020204" pitchFamily="34" charset="0"/>
                  <a:cs typeface="Arial" panose="020B0604020202020204" pitchFamily="34" charset="0"/>
                </a:rPr>
                <a:t>信息、数据和信号之</a:t>
              </a:r>
              <a:endParaRPr lang="en-US" altLang="zh-CN" sz="2400" dirty="0" smtClean="0">
                <a:solidFill>
                  <a:schemeClr val="tx1">
                    <a:lumMod val="65000"/>
                    <a:lumOff val="35000"/>
                  </a:schemeClr>
                </a:solidFill>
                <a:latin typeface="Century Gothic" panose="020B0502020202020204" pitchFamily="34" charset="0"/>
                <a:cs typeface="Arial" panose="020B0604020202020204" pitchFamily="34" charset="0"/>
              </a:endParaRPr>
            </a:p>
            <a:p>
              <a:pPr>
                <a:lnSpc>
                  <a:spcPct val="114000"/>
                </a:lnSpc>
              </a:pPr>
              <a:r>
                <a:rPr lang="zh-CN" altLang="en-US" sz="2400" dirty="0" smtClean="0">
                  <a:solidFill>
                    <a:schemeClr val="tx1">
                      <a:lumMod val="65000"/>
                      <a:lumOff val="35000"/>
                    </a:schemeClr>
                  </a:solidFill>
                  <a:latin typeface="Century Gothic" panose="020B0502020202020204" pitchFamily="34" charset="0"/>
                  <a:cs typeface="Arial" panose="020B0604020202020204" pitchFamily="34" charset="0"/>
                </a:rPr>
                <a:t>间的关系</a:t>
              </a:r>
              <a:endParaRPr lang="en-US" altLang="zh-CN" sz="2400" dirty="0">
                <a:solidFill>
                  <a:schemeClr val="tx1">
                    <a:lumMod val="65000"/>
                    <a:lumOff val="35000"/>
                  </a:schemeClr>
                </a:solidFill>
                <a:latin typeface="Century Gothic" panose="020B0502020202020204" pitchFamily="34" charset="0"/>
                <a:cs typeface="Arial" panose="020B0604020202020204" pitchFamily="34" charset="0"/>
              </a:endParaRPr>
            </a:p>
          </p:txBody>
        </p:sp>
      </p:grpSp>
      <p:grpSp>
        <p:nvGrpSpPr>
          <p:cNvPr id="7175" name="组合 7174"/>
          <p:cNvGrpSpPr/>
          <p:nvPr/>
        </p:nvGrpSpPr>
        <p:grpSpPr>
          <a:xfrm>
            <a:off x="6235701" y="2264152"/>
            <a:ext cx="3922704" cy="554645"/>
            <a:chOff x="5688125" y="1698111"/>
            <a:chExt cx="2942028" cy="415983"/>
          </a:xfrm>
        </p:grpSpPr>
        <p:grpSp>
          <p:nvGrpSpPr>
            <p:cNvPr id="48" name="组合 47"/>
            <p:cNvGrpSpPr/>
            <p:nvPr/>
          </p:nvGrpSpPr>
          <p:grpSpPr>
            <a:xfrm>
              <a:off x="8258174" y="1698111"/>
              <a:ext cx="371979" cy="371980"/>
              <a:chOff x="5903913" y="4632325"/>
              <a:chExt cx="257175" cy="257176"/>
            </a:xfrm>
            <a:solidFill>
              <a:srgbClr val="394A57"/>
            </a:solidFill>
          </p:grpSpPr>
          <p:sp>
            <p:nvSpPr>
              <p:cNvPr id="54" name="Freeform 16"/>
              <p:cNvSpPr>
                <a:spLocks/>
              </p:cNvSpPr>
              <p:nvPr/>
            </p:nvSpPr>
            <p:spPr bwMode="auto">
              <a:xfrm>
                <a:off x="5934075" y="4783138"/>
                <a:ext cx="195262" cy="106363"/>
              </a:xfrm>
              <a:custGeom>
                <a:avLst/>
                <a:gdLst>
                  <a:gd name="T0" fmla="*/ 123 w 123"/>
                  <a:gd name="T1" fmla="*/ 67 h 67"/>
                  <a:gd name="T2" fmla="*/ 0 w 123"/>
                  <a:gd name="T3" fmla="*/ 67 h 67"/>
                  <a:gd name="T4" fmla="*/ 0 w 123"/>
                  <a:gd name="T5" fmla="*/ 0 h 67"/>
                  <a:gd name="T6" fmla="*/ 10 w 123"/>
                  <a:gd name="T7" fmla="*/ 0 h 67"/>
                  <a:gd name="T8" fmla="*/ 10 w 123"/>
                  <a:gd name="T9" fmla="*/ 57 h 67"/>
                  <a:gd name="T10" fmla="*/ 113 w 123"/>
                  <a:gd name="T11" fmla="*/ 57 h 67"/>
                  <a:gd name="T12" fmla="*/ 113 w 123"/>
                  <a:gd name="T13" fmla="*/ 0 h 67"/>
                  <a:gd name="T14" fmla="*/ 123 w 123"/>
                  <a:gd name="T15" fmla="*/ 0 h 67"/>
                  <a:gd name="T16" fmla="*/ 123 w 123"/>
                  <a:gd name="T17" fmla="*/ 67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3" h="67">
                    <a:moveTo>
                      <a:pt x="123" y="67"/>
                    </a:moveTo>
                    <a:lnTo>
                      <a:pt x="0" y="67"/>
                    </a:lnTo>
                    <a:lnTo>
                      <a:pt x="0" y="0"/>
                    </a:lnTo>
                    <a:lnTo>
                      <a:pt x="10" y="0"/>
                    </a:lnTo>
                    <a:lnTo>
                      <a:pt x="10" y="57"/>
                    </a:lnTo>
                    <a:lnTo>
                      <a:pt x="113" y="57"/>
                    </a:lnTo>
                    <a:lnTo>
                      <a:pt x="113" y="0"/>
                    </a:lnTo>
                    <a:lnTo>
                      <a:pt x="123" y="0"/>
                    </a:lnTo>
                    <a:lnTo>
                      <a:pt x="123" y="6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55" name="Freeform 17"/>
              <p:cNvSpPr>
                <a:spLocks/>
              </p:cNvSpPr>
              <p:nvPr/>
            </p:nvSpPr>
            <p:spPr bwMode="auto">
              <a:xfrm>
                <a:off x="5903913" y="4632325"/>
                <a:ext cx="257175" cy="149225"/>
              </a:xfrm>
              <a:custGeom>
                <a:avLst/>
                <a:gdLst>
                  <a:gd name="T0" fmla="*/ 154 w 162"/>
                  <a:gd name="T1" fmla="*/ 94 h 94"/>
                  <a:gd name="T2" fmla="*/ 81 w 162"/>
                  <a:gd name="T3" fmla="*/ 15 h 94"/>
                  <a:gd name="T4" fmla="*/ 7 w 162"/>
                  <a:gd name="T5" fmla="*/ 94 h 94"/>
                  <a:gd name="T6" fmla="*/ 0 w 162"/>
                  <a:gd name="T7" fmla="*/ 86 h 94"/>
                  <a:gd name="T8" fmla="*/ 81 w 162"/>
                  <a:gd name="T9" fmla="*/ 0 h 94"/>
                  <a:gd name="T10" fmla="*/ 162 w 162"/>
                  <a:gd name="T11" fmla="*/ 86 h 94"/>
                  <a:gd name="T12" fmla="*/ 154 w 162"/>
                  <a:gd name="T13" fmla="*/ 94 h 94"/>
                </a:gdLst>
                <a:ahLst/>
                <a:cxnLst>
                  <a:cxn ang="0">
                    <a:pos x="T0" y="T1"/>
                  </a:cxn>
                  <a:cxn ang="0">
                    <a:pos x="T2" y="T3"/>
                  </a:cxn>
                  <a:cxn ang="0">
                    <a:pos x="T4" y="T5"/>
                  </a:cxn>
                  <a:cxn ang="0">
                    <a:pos x="T6" y="T7"/>
                  </a:cxn>
                  <a:cxn ang="0">
                    <a:pos x="T8" y="T9"/>
                  </a:cxn>
                  <a:cxn ang="0">
                    <a:pos x="T10" y="T11"/>
                  </a:cxn>
                  <a:cxn ang="0">
                    <a:pos x="T12" y="T13"/>
                  </a:cxn>
                </a:cxnLst>
                <a:rect l="0" t="0" r="r" b="b"/>
                <a:pathLst>
                  <a:path w="162" h="94">
                    <a:moveTo>
                      <a:pt x="154" y="94"/>
                    </a:moveTo>
                    <a:lnTo>
                      <a:pt x="81" y="15"/>
                    </a:lnTo>
                    <a:lnTo>
                      <a:pt x="7" y="94"/>
                    </a:lnTo>
                    <a:lnTo>
                      <a:pt x="0" y="86"/>
                    </a:lnTo>
                    <a:lnTo>
                      <a:pt x="81" y="0"/>
                    </a:lnTo>
                    <a:lnTo>
                      <a:pt x="162" y="86"/>
                    </a:lnTo>
                    <a:lnTo>
                      <a:pt x="154" y="9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56" name="Freeform 18"/>
              <p:cNvSpPr>
                <a:spLocks/>
              </p:cNvSpPr>
              <p:nvPr/>
            </p:nvSpPr>
            <p:spPr bwMode="auto">
              <a:xfrm>
                <a:off x="5999163" y="4783138"/>
                <a:ext cx="65087" cy="73025"/>
              </a:xfrm>
              <a:custGeom>
                <a:avLst/>
                <a:gdLst>
                  <a:gd name="T0" fmla="*/ 41 w 41"/>
                  <a:gd name="T1" fmla="*/ 46 h 46"/>
                  <a:gd name="T2" fmla="*/ 31 w 41"/>
                  <a:gd name="T3" fmla="*/ 46 h 46"/>
                  <a:gd name="T4" fmla="*/ 31 w 41"/>
                  <a:gd name="T5" fmla="*/ 10 h 46"/>
                  <a:gd name="T6" fmla="*/ 10 w 41"/>
                  <a:gd name="T7" fmla="*/ 10 h 46"/>
                  <a:gd name="T8" fmla="*/ 10 w 41"/>
                  <a:gd name="T9" fmla="*/ 46 h 46"/>
                  <a:gd name="T10" fmla="*/ 0 w 41"/>
                  <a:gd name="T11" fmla="*/ 46 h 46"/>
                  <a:gd name="T12" fmla="*/ 0 w 41"/>
                  <a:gd name="T13" fmla="*/ 0 h 46"/>
                  <a:gd name="T14" fmla="*/ 41 w 41"/>
                  <a:gd name="T15" fmla="*/ 0 h 46"/>
                  <a:gd name="T16" fmla="*/ 41 w 41"/>
                  <a:gd name="T17" fmla="*/ 4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 h="46">
                    <a:moveTo>
                      <a:pt x="41" y="46"/>
                    </a:moveTo>
                    <a:lnTo>
                      <a:pt x="31" y="46"/>
                    </a:lnTo>
                    <a:lnTo>
                      <a:pt x="31" y="10"/>
                    </a:lnTo>
                    <a:lnTo>
                      <a:pt x="10" y="10"/>
                    </a:lnTo>
                    <a:lnTo>
                      <a:pt x="10" y="46"/>
                    </a:lnTo>
                    <a:lnTo>
                      <a:pt x="0" y="46"/>
                    </a:lnTo>
                    <a:lnTo>
                      <a:pt x="0" y="0"/>
                    </a:lnTo>
                    <a:lnTo>
                      <a:pt x="41" y="0"/>
                    </a:lnTo>
                    <a:lnTo>
                      <a:pt x="41" y="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57" name="Freeform 19"/>
              <p:cNvSpPr>
                <a:spLocks noEditPoints="1"/>
              </p:cNvSpPr>
              <p:nvPr/>
            </p:nvSpPr>
            <p:spPr bwMode="auto">
              <a:xfrm>
                <a:off x="5999163" y="4702175"/>
                <a:ext cx="65087" cy="65088"/>
              </a:xfrm>
              <a:custGeom>
                <a:avLst/>
                <a:gdLst>
                  <a:gd name="T0" fmla="*/ 16 w 32"/>
                  <a:gd name="T1" fmla="*/ 32 h 32"/>
                  <a:gd name="T2" fmla="*/ 0 w 32"/>
                  <a:gd name="T3" fmla="*/ 16 h 32"/>
                  <a:gd name="T4" fmla="*/ 16 w 32"/>
                  <a:gd name="T5" fmla="*/ 0 h 32"/>
                  <a:gd name="T6" fmla="*/ 32 w 32"/>
                  <a:gd name="T7" fmla="*/ 16 h 32"/>
                  <a:gd name="T8" fmla="*/ 16 w 32"/>
                  <a:gd name="T9" fmla="*/ 32 h 32"/>
                  <a:gd name="T10" fmla="*/ 16 w 32"/>
                  <a:gd name="T11" fmla="*/ 8 h 32"/>
                  <a:gd name="T12" fmla="*/ 8 w 32"/>
                  <a:gd name="T13" fmla="*/ 16 h 32"/>
                  <a:gd name="T14" fmla="*/ 16 w 32"/>
                  <a:gd name="T15" fmla="*/ 24 h 32"/>
                  <a:gd name="T16" fmla="*/ 24 w 32"/>
                  <a:gd name="T17" fmla="*/ 16 h 32"/>
                  <a:gd name="T18" fmla="*/ 16 w 32"/>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32"/>
                    </a:moveTo>
                    <a:cubicBezTo>
                      <a:pt x="7" y="32"/>
                      <a:pt x="0" y="25"/>
                      <a:pt x="0" y="16"/>
                    </a:cubicBezTo>
                    <a:cubicBezTo>
                      <a:pt x="0" y="7"/>
                      <a:pt x="7" y="0"/>
                      <a:pt x="16" y="0"/>
                    </a:cubicBezTo>
                    <a:cubicBezTo>
                      <a:pt x="25" y="0"/>
                      <a:pt x="32" y="7"/>
                      <a:pt x="32" y="16"/>
                    </a:cubicBezTo>
                    <a:cubicBezTo>
                      <a:pt x="32" y="25"/>
                      <a:pt x="25" y="32"/>
                      <a:pt x="16" y="32"/>
                    </a:cubicBezTo>
                    <a:moveTo>
                      <a:pt x="16" y="8"/>
                    </a:moveTo>
                    <a:cubicBezTo>
                      <a:pt x="12" y="8"/>
                      <a:pt x="8" y="12"/>
                      <a:pt x="8" y="16"/>
                    </a:cubicBezTo>
                    <a:cubicBezTo>
                      <a:pt x="8" y="20"/>
                      <a:pt x="12" y="24"/>
                      <a:pt x="16" y="24"/>
                    </a:cubicBezTo>
                    <a:cubicBezTo>
                      <a:pt x="20" y="24"/>
                      <a:pt x="24" y="20"/>
                      <a:pt x="24" y="16"/>
                    </a:cubicBezTo>
                    <a:cubicBezTo>
                      <a:pt x="24" y="12"/>
                      <a:pt x="20" y="8"/>
                      <a:pt x="16"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sp>
          <p:nvSpPr>
            <p:cNvPr id="53" name="矩形 52"/>
            <p:cNvSpPr/>
            <p:nvPr/>
          </p:nvSpPr>
          <p:spPr>
            <a:xfrm>
              <a:off x="5688125" y="1729084"/>
              <a:ext cx="2808311" cy="385010"/>
            </a:xfrm>
            <a:prstGeom prst="rect">
              <a:avLst/>
            </a:prstGeom>
          </p:spPr>
          <p:txBody>
            <a:bodyPr wrap="square">
              <a:spAutoFit/>
            </a:bodyPr>
            <a:lstStyle/>
            <a:p>
              <a:pPr>
                <a:lnSpc>
                  <a:spcPct val="114000"/>
                </a:lnSpc>
              </a:pPr>
              <a:r>
                <a:rPr lang="zh-CN" altLang="en-US" sz="2400" dirty="0" smtClean="0">
                  <a:solidFill>
                    <a:schemeClr val="tx1">
                      <a:lumMod val="65000"/>
                      <a:lumOff val="35000"/>
                    </a:schemeClr>
                  </a:solidFill>
                  <a:latin typeface="Century Gothic" panose="020B0502020202020204" pitchFamily="34" charset="0"/>
                  <a:cs typeface="Arial" panose="020B0604020202020204" pitchFamily="34" charset="0"/>
                </a:rPr>
                <a:t>物理层的主要功能</a:t>
              </a:r>
              <a:endParaRPr lang="en-US" altLang="zh-CN" sz="2400" dirty="0">
                <a:solidFill>
                  <a:schemeClr val="tx1">
                    <a:lumMod val="65000"/>
                    <a:lumOff val="35000"/>
                  </a:schemeClr>
                </a:solidFill>
                <a:latin typeface="Century Gothic" panose="020B0502020202020204" pitchFamily="34" charset="0"/>
                <a:cs typeface="Arial" panose="020B0604020202020204" pitchFamily="34" charset="0"/>
              </a:endParaRPr>
            </a:p>
          </p:txBody>
        </p:sp>
      </p:grpSp>
      <p:grpSp>
        <p:nvGrpSpPr>
          <p:cNvPr id="7179" name="组合 7178"/>
          <p:cNvGrpSpPr/>
          <p:nvPr/>
        </p:nvGrpSpPr>
        <p:grpSpPr>
          <a:xfrm>
            <a:off x="6235702" y="5433297"/>
            <a:ext cx="3960921" cy="551792"/>
            <a:chOff x="5688125" y="4074981"/>
            <a:chExt cx="2970691" cy="413845"/>
          </a:xfrm>
        </p:grpSpPr>
        <p:grpSp>
          <p:nvGrpSpPr>
            <p:cNvPr id="30" name="组合 29"/>
            <p:cNvGrpSpPr/>
            <p:nvPr/>
          </p:nvGrpSpPr>
          <p:grpSpPr>
            <a:xfrm flipH="1">
              <a:off x="8296091" y="4074981"/>
              <a:ext cx="362725" cy="367692"/>
              <a:chOff x="9363075" y="4967288"/>
              <a:chExt cx="463551" cy="469900"/>
            </a:xfrm>
            <a:solidFill>
              <a:srgbClr val="394A57"/>
            </a:solidFill>
          </p:grpSpPr>
          <p:sp>
            <p:nvSpPr>
              <p:cNvPr id="31" name="Freeform 22"/>
              <p:cNvSpPr>
                <a:spLocks/>
              </p:cNvSpPr>
              <p:nvPr/>
            </p:nvSpPr>
            <p:spPr bwMode="auto">
              <a:xfrm>
                <a:off x="9371013" y="5280025"/>
                <a:ext cx="158750" cy="150813"/>
              </a:xfrm>
              <a:custGeom>
                <a:avLst/>
                <a:gdLst>
                  <a:gd name="T0" fmla="*/ 14 w 100"/>
                  <a:gd name="T1" fmla="*/ 95 h 95"/>
                  <a:gd name="T2" fmla="*/ 0 w 100"/>
                  <a:gd name="T3" fmla="*/ 80 h 95"/>
                  <a:gd name="T4" fmla="*/ 85 w 100"/>
                  <a:gd name="T5" fmla="*/ 0 h 95"/>
                  <a:gd name="T6" fmla="*/ 100 w 100"/>
                  <a:gd name="T7" fmla="*/ 14 h 95"/>
                  <a:gd name="T8" fmla="*/ 14 w 100"/>
                  <a:gd name="T9" fmla="*/ 95 h 95"/>
                </a:gdLst>
                <a:ahLst/>
                <a:cxnLst>
                  <a:cxn ang="0">
                    <a:pos x="T0" y="T1"/>
                  </a:cxn>
                  <a:cxn ang="0">
                    <a:pos x="T2" y="T3"/>
                  </a:cxn>
                  <a:cxn ang="0">
                    <a:pos x="T4" y="T5"/>
                  </a:cxn>
                  <a:cxn ang="0">
                    <a:pos x="T6" y="T7"/>
                  </a:cxn>
                  <a:cxn ang="0">
                    <a:pos x="T8" y="T9"/>
                  </a:cxn>
                </a:cxnLst>
                <a:rect l="0" t="0" r="r" b="b"/>
                <a:pathLst>
                  <a:path w="100" h="95">
                    <a:moveTo>
                      <a:pt x="14" y="95"/>
                    </a:moveTo>
                    <a:lnTo>
                      <a:pt x="0" y="80"/>
                    </a:lnTo>
                    <a:lnTo>
                      <a:pt x="85" y="0"/>
                    </a:lnTo>
                    <a:lnTo>
                      <a:pt x="100" y="14"/>
                    </a:lnTo>
                    <a:lnTo>
                      <a:pt x="14" y="9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32" name="Freeform 23"/>
              <p:cNvSpPr>
                <a:spLocks noEditPoints="1"/>
              </p:cNvSpPr>
              <p:nvPr/>
            </p:nvSpPr>
            <p:spPr bwMode="auto">
              <a:xfrm>
                <a:off x="9486900" y="5200650"/>
                <a:ext cx="120650" cy="120650"/>
              </a:xfrm>
              <a:custGeom>
                <a:avLst/>
                <a:gdLst>
                  <a:gd name="T0" fmla="*/ 16 w 32"/>
                  <a:gd name="T1" fmla="*/ 32 h 32"/>
                  <a:gd name="T2" fmla="*/ 0 w 32"/>
                  <a:gd name="T3" fmla="*/ 16 h 32"/>
                  <a:gd name="T4" fmla="*/ 16 w 32"/>
                  <a:gd name="T5" fmla="*/ 0 h 32"/>
                  <a:gd name="T6" fmla="*/ 32 w 32"/>
                  <a:gd name="T7" fmla="*/ 16 h 32"/>
                  <a:gd name="T8" fmla="*/ 16 w 32"/>
                  <a:gd name="T9" fmla="*/ 32 h 32"/>
                  <a:gd name="T10" fmla="*/ 16 w 32"/>
                  <a:gd name="T11" fmla="*/ 8 h 32"/>
                  <a:gd name="T12" fmla="*/ 8 w 32"/>
                  <a:gd name="T13" fmla="*/ 16 h 32"/>
                  <a:gd name="T14" fmla="*/ 16 w 32"/>
                  <a:gd name="T15" fmla="*/ 24 h 32"/>
                  <a:gd name="T16" fmla="*/ 24 w 32"/>
                  <a:gd name="T17" fmla="*/ 16 h 32"/>
                  <a:gd name="T18" fmla="*/ 16 w 32"/>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32"/>
                    </a:moveTo>
                    <a:cubicBezTo>
                      <a:pt x="7" y="32"/>
                      <a:pt x="0" y="25"/>
                      <a:pt x="0" y="16"/>
                    </a:cubicBezTo>
                    <a:cubicBezTo>
                      <a:pt x="0" y="7"/>
                      <a:pt x="7" y="0"/>
                      <a:pt x="16" y="0"/>
                    </a:cubicBezTo>
                    <a:cubicBezTo>
                      <a:pt x="25" y="0"/>
                      <a:pt x="32" y="7"/>
                      <a:pt x="32" y="16"/>
                    </a:cubicBezTo>
                    <a:cubicBezTo>
                      <a:pt x="32" y="25"/>
                      <a:pt x="25" y="32"/>
                      <a:pt x="16" y="32"/>
                    </a:cubicBezTo>
                    <a:moveTo>
                      <a:pt x="16" y="8"/>
                    </a:moveTo>
                    <a:cubicBezTo>
                      <a:pt x="12" y="8"/>
                      <a:pt x="8" y="12"/>
                      <a:pt x="8" y="16"/>
                    </a:cubicBezTo>
                    <a:cubicBezTo>
                      <a:pt x="8" y="20"/>
                      <a:pt x="12" y="24"/>
                      <a:pt x="16" y="24"/>
                    </a:cubicBezTo>
                    <a:cubicBezTo>
                      <a:pt x="20" y="24"/>
                      <a:pt x="24" y="20"/>
                      <a:pt x="24" y="16"/>
                    </a:cubicBezTo>
                    <a:cubicBezTo>
                      <a:pt x="24" y="12"/>
                      <a:pt x="20" y="8"/>
                      <a:pt x="16"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33" name="Freeform 24"/>
              <p:cNvSpPr>
                <a:spLocks noEditPoints="1"/>
              </p:cNvSpPr>
              <p:nvPr/>
            </p:nvSpPr>
            <p:spPr bwMode="auto">
              <a:xfrm>
                <a:off x="9577388" y="4967288"/>
                <a:ext cx="249238" cy="249238"/>
              </a:xfrm>
              <a:custGeom>
                <a:avLst/>
                <a:gdLst>
                  <a:gd name="T0" fmla="*/ 32 w 66"/>
                  <a:gd name="T1" fmla="*/ 66 h 66"/>
                  <a:gd name="T2" fmla="*/ 9 w 66"/>
                  <a:gd name="T3" fmla="*/ 57 h 66"/>
                  <a:gd name="T4" fmla="*/ 0 w 66"/>
                  <a:gd name="T5" fmla="*/ 34 h 66"/>
                  <a:gd name="T6" fmla="*/ 9 w 66"/>
                  <a:gd name="T7" fmla="*/ 11 h 66"/>
                  <a:gd name="T8" fmla="*/ 20 w 66"/>
                  <a:gd name="T9" fmla="*/ 0 h 66"/>
                  <a:gd name="T10" fmla="*/ 66 w 66"/>
                  <a:gd name="T11" fmla="*/ 46 h 66"/>
                  <a:gd name="T12" fmla="*/ 55 w 66"/>
                  <a:gd name="T13" fmla="*/ 57 h 66"/>
                  <a:gd name="T14" fmla="*/ 32 w 66"/>
                  <a:gd name="T15" fmla="*/ 66 h 66"/>
                  <a:gd name="T16" fmla="*/ 20 w 66"/>
                  <a:gd name="T17" fmla="*/ 12 h 66"/>
                  <a:gd name="T18" fmla="*/ 15 w 66"/>
                  <a:gd name="T19" fmla="*/ 17 h 66"/>
                  <a:gd name="T20" fmla="*/ 8 w 66"/>
                  <a:gd name="T21" fmla="*/ 34 h 66"/>
                  <a:gd name="T22" fmla="*/ 15 w 66"/>
                  <a:gd name="T23" fmla="*/ 51 h 66"/>
                  <a:gd name="T24" fmla="*/ 32 w 66"/>
                  <a:gd name="T25" fmla="*/ 58 h 66"/>
                  <a:gd name="T26" fmla="*/ 49 w 66"/>
                  <a:gd name="T27" fmla="*/ 51 h 66"/>
                  <a:gd name="T28" fmla="*/ 54 w 66"/>
                  <a:gd name="T29" fmla="*/ 46 h 66"/>
                  <a:gd name="T30" fmla="*/ 20 w 66"/>
                  <a:gd name="T31" fmla="*/ 12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6" h="66">
                    <a:moveTo>
                      <a:pt x="32" y="66"/>
                    </a:moveTo>
                    <a:cubicBezTo>
                      <a:pt x="23" y="66"/>
                      <a:pt x="15" y="63"/>
                      <a:pt x="9" y="57"/>
                    </a:cubicBezTo>
                    <a:cubicBezTo>
                      <a:pt x="3" y="51"/>
                      <a:pt x="0" y="43"/>
                      <a:pt x="0" y="34"/>
                    </a:cubicBezTo>
                    <a:cubicBezTo>
                      <a:pt x="0" y="25"/>
                      <a:pt x="3" y="17"/>
                      <a:pt x="9" y="11"/>
                    </a:cubicBezTo>
                    <a:cubicBezTo>
                      <a:pt x="20" y="0"/>
                      <a:pt x="20" y="0"/>
                      <a:pt x="20" y="0"/>
                    </a:cubicBezTo>
                    <a:cubicBezTo>
                      <a:pt x="66" y="46"/>
                      <a:pt x="66" y="46"/>
                      <a:pt x="66" y="46"/>
                    </a:cubicBezTo>
                    <a:cubicBezTo>
                      <a:pt x="55" y="57"/>
                      <a:pt x="55" y="57"/>
                      <a:pt x="55" y="57"/>
                    </a:cubicBezTo>
                    <a:cubicBezTo>
                      <a:pt x="49" y="63"/>
                      <a:pt x="41" y="66"/>
                      <a:pt x="32" y="66"/>
                    </a:cubicBezTo>
                    <a:moveTo>
                      <a:pt x="20" y="12"/>
                    </a:moveTo>
                    <a:cubicBezTo>
                      <a:pt x="15" y="17"/>
                      <a:pt x="15" y="17"/>
                      <a:pt x="15" y="17"/>
                    </a:cubicBezTo>
                    <a:cubicBezTo>
                      <a:pt x="10" y="22"/>
                      <a:pt x="8" y="28"/>
                      <a:pt x="8" y="34"/>
                    </a:cubicBezTo>
                    <a:cubicBezTo>
                      <a:pt x="8" y="40"/>
                      <a:pt x="10" y="46"/>
                      <a:pt x="15" y="51"/>
                    </a:cubicBezTo>
                    <a:cubicBezTo>
                      <a:pt x="20" y="56"/>
                      <a:pt x="26" y="58"/>
                      <a:pt x="32" y="58"/>
                    </a:cubicBezTo>
                    <a:cubicBezTo>
                      <a:pt x="38" y="58"/>
                      <a:pt x="44" y="56"/>
                      <a:pt x="49" y="51"/>
                    </a:cubicBezTo>
                    <a:cubicBezTo>
                      <a:pt x="54" y="46"/>
                      <a:pt x="54" y="46"/>
                      <a:pt x="54" y="46"/>
                    </a:cubicBezTo>
                    <a:lnTo>
                      <a:pt x="20"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34" name="Freeform 25"/>
              <p:cNvSpPr>
                <a:spLocks/>
              </p:cNvSpPr>
              <p:nvPr/>
            </p:nvSpPr>
            <p:spPr bwMode="auto">
              <a:xfrm>
                <a:off x="9363075" y="5065713"/>
                <a:ext cx="365125" cy="371475"/>
              </a:xfrm>
              <a:custGeom>
                <a:avLst/>
                <a:gdLst>
                  <a:gd name="T0" fmla="*/ 0 w 230"/>
                  <a:gd name="T1" fmla="*/ 234 h 234"/>
                  <a:gd name="T2" fmla="*/ 22 w 230"/>
                  <a:gd name="T3" fmla="*/ 49 h 234"/>
                  <a:gd name="T4" fmla="*/ 112 w 230"/>
                  <a:gd name="T5" fmla="*/ 0 h 234"/>
                  <a:gd name="T6" fmla="*/ 121 w 230"/>
                  <a:gd name="T7" fmla="*/ 16 h 234"/>
                  <a:gd name="T8" fmla="*/ 41 w 230"/>
                  <a:gd name="T9" fmla="*/ 61 h 234"/>
                  <a:gd name="T10" fmla="*/ 24 w 230"/>
                  <a:gd name="T11" fmla="*/ 211 h 234"/>
                  <a:gd name="T12" fmla="*/ 185 w 230"/>
                  <a:gd name="T13" fmla="*/ 180 h 234"/>
                  <a:gd name="T14" fmla="*/ 211 w 230"/>
                  <a:gd name="T15" fmla="*/ 111 h 234"/>
                  <a:gd name="T16" fmla="*/ 230 w 230"/>
                  <a:gd name="T17" fmla="*/ 116 h 234"/>
                  <a:gd name="T18" fmla="*/ 199 w 230"/>
                  <a:gd name="T19" fmla="*/ 199 h 234"/>
                  <a:gd name="T20" fmla="*/ 0 w 230"/>
                  <a:gd name="T21" fmla="*/ 234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0" h="234">
                    <a:moveTo>
                      <a:pt x="0" y="234"/>
                    </a:moveTo>
                    <a:lnTo>
                      <a:pt x="22" y="49"/>
                    </a:lnTo>
                    <a:lnTo>
                      <a:pt x="112" y="0"/>
                    </a:lnTo>
                    <a:lnTo>
                      <a:pt x="121" y="16"/>
                    </a:lnTo>
                    <a:lnTo>
                      <a:pt x="41" y="61"/>
                    </a:lnTo>
                    <a:lnTo>
                      <a:pt x="24" y="211"/>
                    </a:lnTo>
                    <a:lnTo>
                      <a:pt x="185" y="180"/>
                    </a:lnTo>
                    <a:lnTo>
                      <a:pt x="211" y="111"/>
                    </a:lnTo>
                    <a:lnTo>
                      <a:pt x="230" y="116"/>
                    </a:lnTo>
                    <a:lnTo>
                      <a:pt x="199" y="199"/>
                    </a:lnTo>
                    <a:lnTo>
                      <a:pt x="0" y="2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sp>
          <p:nvSpPr>
            <p:cNvPr id="74" name="矩形 73"/>
            <p:cNvSpPr/>
            <p:nvPr/>
          </p:nvSpPr>
          <p:spPr>
            <a:xfrm>
              <a:off x="5688125" y="4103816"/>
              <a:ext cx="2808311" cy="385010"/>
            </a:xfrm>
            <a:prstGeom prst="rect">
              <a:avLst/>
            </a:prstGeom>
          </p:spPr>
          <p:txBody>
            <a:bodyPr wrap="square">
              <a:spAutoFit/>
            </a:bodyPr>
            <a:lstStyle/>
            <a:p>
              <a:pPr>
                <a:lnSpc>
                  <a:spcPct val="114000"/>
                </a:lnSpc>
              </a:pPr>
              <a:r>
                <a:rPr lang="zh-CN" altLang="en-US" sz="2400" dirty="0" smtClean="0">
                  <a:solidFill>
                    <a:schemeClr val="tx1">
                      <a:lumMod val="65000"/>
                      <a:lumOff val="35000"/>
                    </a:schemeClr>
                  </a:solidFill>
                  <a:latin typeface="Century Gothic" panose="020B0502020202020204" pitchFamily="34" charset="0"/>
                  <a:cs typeface="Arial" panose="020B0604020202020204" pitchFamily="34" charset="0"/>
                </a:rPr>
                <a:t>物理层设备介绍</a:t>
              </a:r>
              <a:endParaRPr lang="en-US" altLang="zh-CN" sz="2400" dirty="0">
                <a:solidFill>
                  <a:schemeClr val="tx1">
                    <a:lumMod val="65000"/>
                    <a:lumOff val="35000"/>
                  </a:schemeClr>
                </a:solidFill>
                <a:latin typeface="Century Gothic" panose="020B0502020202020204" pitchFamily="34" charset="0"/>
                <a:cs typeface="Arial" panose="020B0604020202020204" pitchFamily="34" charset="0"/>
              </a:endParaRPr>
            </a:p>
          </p:txBody>
        </p:sp>
      </p:grpSp>
    </p:spTree>
    <p:extLst>
      <p:ext uri="{BB962C8B-B14F-4D97-AF65-F5344CB8AC3E}">
        <p14:creationId xmlns:p14="http://schemas.microsoft.com/office/powerpoint/2010/main" val="25816537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fade">
                                      <p:cBhvr>
                                        <p:cTn id="7" dur="1000"/>
                                        <p:tgtEl>
                                          <p:spTgt spid="41"/>
                                        </p:tgtEl>
                                      </p:cBhvr>
                                    </p:animEffect>
                                  </p:childTnLst>
                                </p:cTn>
                              </p:par>
                              <p:par>
                                <p:cTn id="8" presetID="12" presetClass="entr" presetSubtype="8" fill="hold" nodeType="withEffect">
                                  <p:stCondLst>
                                    <p:cond delay="1000"/>
                                  </p:stCondLst>
                                  <p:childTnLst>
                                    <p:set>
                                      <p:cBhvr>
                                        <p:cTn id="9" dur="1" fill="hold">
                                          <p:stCondLst>
                                            <p:cond delay="0"/>
                                          </p:stCondLst>
                                        </p:cTn>
                                        <p:tgtEl>
                                          <p:spTgt spid="2"/>
                                        </p:tgtEl>
                                        <p:attrNameLst>
                                          <p:attrName>style.visibility</p:attrName>
                                        </p:attrNameLst>
                                      </p:cBhvr>
                                      <p:to>
                                        <p:strVal val="visible"/>
                                      </p:to>
                                    </p:set>
                                    <p:anim calcmode="lin" valueType="num">
                                      <p:cBhvr additive="base">
                                        <p:cTn id="10" dur="500"/>
                                        <p:tgtEl>
                                          <p:spTgt spid="2"/>
                                        </p:tgtEl>
                                        <p:attrNameLst>
                                          <p:attrName>ppt_x</p:attrName>
                                        </p:attrNameLst>
                                      </p:cBhvr>
                                      <p:tavLst>
                                        <p:tav tm="0">
                                          <p:val>
                                            <p:strVal val="#ppt_x-#ppt_w*1.125000"/>
                                          </p:val>
                                        </p:tav>
                                        <p:tav tm="100000">
                                          <p:val>
                                            <p:strVal val="#ppt_x"/>
                                          </p:val>
                                        </p:tav>
                                      </p:tavLst>
                                    </p:anim>
                                    <p:animEffect transition="in" filter="wipe(right)">
                                      <p:cBhvr>
                                        <p:cTn id="11" dur="500"/>
                                        <p:tgtEl>
                                          <p:spTgt spid="2"/>
                                        </p:tgtEl>
                                      </p:cBhvr>
                                    </p:animEffect>
                                  </p:childTnLst>
                                </p:cTn>
                              </p:par>
                              <p:par>
                                <p:cTn id="12" presetID="12" presetClass="entr" presetSubtype="8" fill="hold" nodeType="withEffect">
                                  <p:stCondLst>
                                    <p:cond delay="1250"/>
                                  </p:stCondLst>
                                  <p:childTnLst>
                                    <p:set>
                                      <p:cBhvr>
                                        <p:cTn id="13" dur="1" fill="hold">
                                          <p:stCondLst>
                                            <p:cond delay="0"/>
                                          </p:stCondLst>
                                        </p:cTn>
                                        <p:tgtEl>
                                          <p:spTgt spid="7175"/>
                                        </p:tgtEl>
                                        <p:attrNameLst>
                                          <p:attrName>style.visibility</p:attrName>
                                        </p:attrNameLst>
                                      </p:cBhvr>
                                      <p:to>
                                        <p:strVal val="visible"/>
                                      </p:to>
                                    </p:set>
                                    <p:anim calcmode="lin" valueType="num">
                                      <p:cBhvr additive="base">
                                        <p:cTn id="14" dur="500"/>
                                        <p:tgtEl>
                                          <p:spTgt spid="7175"/>
                                        </p:tgtEl>
                                        <p:attrNameLst>
                                          <p:attrName>ppt_x</p:attrName>
                                        </p:attrNameLst>
                                      </p:cBhvr>
                                      <p:tavLst>
                                        <p:tav tm="0">
                                          <p:val>
                                            <p:strVal val="#ppt_x-#ppt_w*1.125000"/>
                                          </p:val>
                                        </p:tav>
                                        <p:tav tm="100000">
                                          <p:val>
                                            <p:strVal val="#ppt_x"/>
                                          </p:val>
                                        </p:tav>
                                      </p:tavLst>
                                    </p:anim>
                                    <p:animEffect transition="in" filter="wipe(right)">
                                      <p:cBhvr>
                                        <p:cTn id="15" dur="500"/>
                                        <p:tgtEl>
                                          <p:spTgt spid="7175"/>
                                        </p:tgtEl>
                                      </p:cBhvr>
                                    </p:animEffect>
                                  </p:childTnLst>
                                </p:cTn>
                              </p:par>
                              <p:par>
                                <p:cTn id="16" presetID="12" presetClass="entr" presetSubtype="8" fill="hold" nodeType="withEffect">
                                  <p:stCondLst>
                                    <p:cond delay="1500"/>
                                  </p:stCondLst>
                                  <p:childTnLst>
                                    <p:set>
                                      <p:cBhvr>
                                        <p:cTn id="17" dur="1" fill="hold">
                                          <p:stCondLst>
                                            <p:cond delay="0"/>
                                          </p:stCondLst>
                                        </p:cTn>
                                        <p:tgtEl>
                                          <p:spTgt spid="7176"/>
                                        </p:tgtEl>
                                        <p:attrNameLst>
                                          <p:attrName>style.visibility</p:attrName>
                                        </p:attrNameLst>
                                      </p:cBhvr>
                                      <p:to>
                                        <p:strVal val="visible"/>
                                      </p:to>
                                    </p:set>
                                    <p:anim calcmode="lin" valueType="num">
                                      <p:cBhvr additive="base">
                                        <p:cTn id="18" dur="500"/>
                                        <p:tgtEl>
                                          <p:spTgt spid="7176"/>
                                        </p:tgtEl>
                                        <p:attrNameLst>
                                          <p:attrName>ppt_x</p:attrName>
                                        </p:attrNameLst>
                                      </p:cBhvr>
                                      <p:tavLst>
                                        <p:tav tm="0">
                                          <p:val>
                                            <p:strVal val="#ppt_x-#ppt_w*1.125000"/>
                                          </p:val>
                                        </p:tav>
                                        <p:tav tm="100000">
                                          <p:val>
                                            <p:strVal val="#ppt_x"/>
                                          </p:val>
                                        </p:tav>
                                      </p:tavLst>
                                    </p:anim>
                                    <p:animEffect transition="in" filter="wipe(right)">
                                      <p:cBhvr>
                                        <p:cTn id="19" dur="500"/>
                                        <p:tgtEl>
                                          <p:spTgt spid="7176"/>
                                        </p:tgtEl>
                                      </p:cBhvr>
                                    </p:animEffect>
                                  </p:childTnLst>
                                </p:cTn>
                              </p:par>
                              <p:par>
                                <p:cTn id="20" presetID="12" presetClass="entr" presetSubtype="8" fill="hold" nodeType="withEffect">
                                  <p:stCondLst>
                                    <p:cond delay="1750"/>
                                  </p:stCondLst>
                                  <p:childTnLst>
                                    <p:set>
                                      <p:cBhvr>
                                        <p:cTn id="21" dur="1" fill="hold">
                                          <p:stCondLst>
                                            <p:cond delay="0"/>
                                          </p:stCondLst>
                                        </p:cTn>
                                        <p:tgtEl>
                                          <p:spTgt spid="7177"/>
                                        </p:tgtEl>
                                        <p:attrNameLst>
                                          <p:attrName>style.visibility</p:attrName>
                                        </p:attrNameLst>
                                      </p:cBhvr>
                                      <p:to>
                                        <p:strVal val="visible"/>
                                      </p:to>
                                    </p:set>
                                    <p:anim calcmode="lin" valueType="num">
                                      <p:cBhvr additive="base">
                                        <p:cTn id="22" dur="500"/>
                                        <p:tgtEl>
                                          <p:spTgt spid="7177"/>
                                        </p:tgtEl>
                                        <p:attrNameLst>
                                          <p:attrName>ppt_x</p:attrName>
                                        </p:attrNameLst>
                                      </p:cBhvr>
                                      <p:tavLst>
                                        <p:tav tm="0">
                                          <p:val>
                                            <p:strVal val="#ppt_x-#ppt_w*1.125000"/>
                                          </p:val>
                                        </p:tav>
                                        <p:tav tm="100000">
                                          <p:val>
                                            <p:strVal val="#ppt_x"/>
                                          </p:val>
                                        </p:tav>
                                      </p:tavLst>
                                    </p:anim>
                                    <p:animEffect transition="in" filter="wipe(right)">
                                      <p:cBhvr>
                                        <p:cTn id="23" dur="500"/>
                                        <p:tgtEl>
                                          <p:spTgt spid="7177"/>
                                        </p:tgtEl>
                                      </p:cBhvr>
                                    </p:animEffect>
                                  </p:childTnLst>
                                </p:cTn>
                              </p:par>
                              <p:par>
                                <p:cTn id="24" presetID="12" presetClass="entr" presetSubtype="8" fill="hold" nodeType="withEffect">
                                  <p:stCondLst>
                                    <p:cond delay="2000"/>
                                  </p:stCondLst>
                                  <p:childTnLst>
                                    <p:set>
                                      <p:cBhvr>
                                        <p:cTn id="25" dur="1" fill="hold">
                                          <p:stCondLst>
                                            <p:cond delay="0"/>
                                          </p:stCondLst>
                                        </p:cTn>
                                        <p:tgtEl>
                                          <p:spTgt spid="7178"/>
                                        </p:tgtEl>
                                        <p:attrNameLst>
                                          <p:attrName>style.visibility</p:attrName>
                                        </p:attrNameLst>
                                      </p:cBhvr>
                                      <p:to>
                                        <p:strVal val="visible"/>
                                      </p:to>
                                    </p:set>
                                    <p:anim calcmode="lin" valueType="num">
                                      <p:cBhvr additive="base">
                                        <p:cTn id="26" dur="500"/>
                                        <p:tgtEl>
                                          <p:spTgt spid="7178"/>
                                        </p:tgtEl>
                                        <p:attrNameLst>
                                          <p:attrName>ppt_x</p:attrName>
                                        </p:attrNameLst>
                                      </p:cBhvr>
                                      <p:tavLst>
                                        <p:tav tm="0">
                                          <p:val>
                                            <p:strVal val="#ppt_x-#ppt_w*1.125000"/>
                                          </p:val>
                                        </p:tav>
                                        <p:tav tm="100000">
                                          <p:val>
                                            <p:strVal val="#ppt_x"/>
                                          </p:val>
                                        </p:tav>
                                      </p:tavLst>
                                    </p:anim>
                                    <p:animEffect transition="in" filter="wipe(right)">
                                      <p:cBhvr>
                                        <p:cTn id="27" dur="500"/>
                                        <p:tgtEl>
                                          <p:spTgt spid="7178"/>
                                        </p:tgtEl>
                                      </p:cBhvr>
                                    </p:animEffect>
                                  </p:childTnLst>
                                </p:cTn>
                              </p:par>
                              <p:par>
                                <p:cTn id="28" presetID="12" presetClass="entr" presetSubtype="8" fill="hold" nodeType="withEffect">
                                  <p:stCondLst>
                                    <p:cond delay="2250"/>
                                  </p:stCondLst>
                                  <p:childTnLst>
                                    <p:set>
                                      <p:cBhvr>
                                        <p:cTn id="29" dur="1" fill="hold">
                                          <p:stCondLst>
                                            <p:cond delay="0"/>
                                          </p:stCondLst>
                                        </p:cTn>
                                        <p:tgtEl>
                                          <p:spTgt spid="7179"/>
                                        </p:tgtEl>
                                        <p:attrNameLst>
                                          <p:attrName>style.visibility</p:attrName>
                                        </p:attrNameLst>
                                      </p:cBhvr>
                                      <p:to>
                                        <p:strVal val="visible"/>
                                      </p:to>
                                    </p:set>
                                    <p:anim calcmode="lin" valueType="num">
                                      <p:cBhvr additive="base">
                                        <p:cTn id="30" dur="500"/>
                                        <p:tgtEl>
                                          <p:spTgt spid="7179"/>
                                        </p:tgtEl>
                                        <p:attrNameLst>
                                          <p:attrName>ppt_x</p:attrName>
                                        </p:attrNameLst>
                                      </p:cBhvr>
                                      <p:tavLst>
                                        <p:tav tm="0">
                                          <p:val>
                                            <p:strVal val="#ppt_x-#ppt_w*1.125000"/>
                                          </p:val>
                                        </p:tav>
                                        <p:tav tm="100000">
                                          <p:val>
                                            <p:strVal val="#ppt_x"/>
                                          </p:val>
                                        </p:tav>
                                      </p:tavLst>
                                    </p:anim>
                                    <p:animEffect transition="in" filter="wipe(right)">
                                      <p:cBhvr>
                                        <p:cTn id="31" dur="500"/>
                                        <p:tgtEl>
                                          <p:spTgt spid="71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549987" y="698680"/>
            <a:ext cx="2236511" cy="1093362"/>
            <a:chOff x="412490" y="524010"/>
            <a:chExt cx="1677383" cy="820021"/>
          </a:xfrm>
        </p:grpSpPr>
        <p:sp>
          <p:nvSpPr>
            <p:cNvPr id="2" name="矩形 1"/>
            <p:cNvSpPr/>
            <p:nvPr/>
          </p:nvSpPr>
          <p:spPr>
            <a:xfrm>
              <a:off x="412490" y="524010"/>
              <a:ext cx="1677383" cy="530914"/>
            </a:xfrm>
            <a:prstGeom prst="rect">
              <a:avLst/>
            </a:prstGeom>
          </p:spPr>
          <p:txBody>
            <a:bodyPr wrap="none">
              <a:spAutoFit/>
            </a:bodyPr>
            <a:lstStyle/>
            <a:p>
              <a:r>
                <a:rPr lang="zh-CN" altLang="en-US" sz="4000" dirty="0" smtClean="0">
                  <a:solidFill>
                    <a:srgbClr val="F44F56"/>
                  </a:solidFill>
                  <a:latin typeface="方正兰亭超细黑简体" panose="02000000000000000000" pitchFamily="2" charset="-122"/>
                  <a:ea typeface="方正兰亭超细黑简体" panose="02000000000000000000" pitchFamily="2" charset="-122"/>
                  <a:cs typeface="Arial" panose="020B0604020202020204" pitchFamily="34" charset="0"/>
                </a:rPr>
                <a:t>任务实施</a:t>
              </a:r>
              <a:endParaRPr lang="en-US" altLang="zh-CN" sz="4000" dirty="0">
                <a:solidFill>
                  <a:srgbClr val="F44F56"/>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3" name="矩形 2"/>
            <p:cNvSpPr/>
            <p:nvPr/>
          </p:nvSpPr>
          <p:spPr>
            <a:xfrm>
              <a:off x="412490" y="997782"/>
              <a:ext cx="1523494" cy="346249"/>
            </a:xfrm>
            <a:prstGeom prst="rect">
              <a:avLst/>
            </a:prstGeom>
          </p:spPr>
          <p:txBody>
            <a:bodyPr wrap="none">
              <a:spAutoFit/>
            </a:bodyPr>
            <a:lstStyle/>
            <a:p>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设置共享服务</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grpSp>
        <p:nvGrpSpPr>
          <p:cNvPr id="4" name="组合 3"/>
          <p:cNvGrpSpPr/>
          <p:nvPr/>
        </p:nvGrpSpPr>
        <p:grpSpPr>
          <a:xfrm>
            <a:off x="11856640" y="548680"/>
            <a:ext cx="335360" cy="882400"/>
            <a:chOff x="8892480" y="411510"/>
            <a:chExt cx="251520" cy="661800"/>
          </a:xfrm>
        </p:grpSpPr>
        <p:sp>
          <p:nvSpPr>
            <p:cNvPr id="5" name="矩形 4"/>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40</a:t>
              </a:r>
              <a:endParaRPr lang="zh-CN" altLang="en-US" sz="1067" dirty="0">
                <a:solidFill>
                  <a:schemeClr val="bg1"/>
                </a:solidFill>
                <a:latin typeface="Century Gothic" panose="020B0502020202020204" pitchFamily="34" charset="0"/>
              </a:endParaRPr>
            </a:p>
          </p:txBody>
        </p:sp>
        <p:grpSp>
          <p:nvGrpSpPr>
            <p:cNvPr id="7" name="组合 6"/>
            <p:cNvGrpSpPr/>
            <p:nvPr/>
          </p:nvGrpSpPr>
          <p:grpSpPr>
            <a:xfrm>
              <a:off x="8964240" y="818664"/>
              <a:ext cx="108000" cy="8629"/>
              <a:chOff x="8953171" y="847239"/>
              <a:chExt cx="130138" cy="8629"/>
            </a:xfrm>
          </p:grpSpPr>
          <p:cxnSp>
            <p:nvCxnSpPr>
              <p:cNvPr id="8" name="直接连接符 7"/>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
        <p:nvSpPr>
          <p:cNvPr id="80" name="矩形 79"/>
          <p:cNvSpPr/>
          <p:nvPr/>
        </p:nvSpPr>
        <p:spPr>
          <a:xfrm>
            <a:off x="549987" y="2032655"/>
            <a:ext cx="1723549" cy="400110"/>
          </a:xfrm>
          <a:prstGeom prst="rect">
            <a:avLst/>
          </a:prstGeom>
        </p:spPr>
        <p:txBody>
          <a:bodyPr wrap="none">
            <a:spAutoFit/>
          </a:bodyPr>
          <a:lstStyle/>
          <a:p>
            <a:r>
              <a:rPr lang="en-US" altLang="zh-CN" sz="2000" dirty="0" smtClean="0">
                <a:solidFill>
                  <a:srgbClr val="F44F56"/>
                </a:solidFill>
                <a:latin typeface="Century Gothic" panose="020B0502020202020204" pitchFamily="34" charset="0"/>
                <a:cs typeface="Arial" panose="020B0604020202020204" pitchFamily="34" charset="0"/>
              </a:rPr>
              <a:t>Step By Step</a:t>
            </a:r>
            <a:endParaRPr lang="en-US" altLang="zh-CN" sz="2000" dirty="0">
              <a:solidFill>
                <a:srgbClr val="F44F56"/>
              </a:solidFill>
              <a:latin typeface="Century Gothic" panose="020B0502020202020204" pitchFamily="34" charset="0"/>
              <a:cs typeface="Arial" panose="020B0604020202020204" pitchFamily="34" charset="0"/>
            </a:endParaRPr>
          </a:p>
        </p:txBody>
      </p:sp>
      <p:grpSp>
        <p:nvGrpSpPr>
          <p:cNvPr id="84" name="组合 83"/>
          <p:cNvGrpSpPr/>
          <p:nvPr/>
        </p:nvGrpSpPr>
        <p:grpSpPr>
          <a:xfrm>
            <a:off x="664859" y="5293775"/>
            <a:ext cx="5287125" cy="560025"/>
            <a:chOff x="498644" y="4212071"/>
            <a:chExt cx="3965344" cy="420020"/>
          </a:xfrm>
        </p:grpSpPr>
        <p:sp>
          <p:nvSpPr>
            <p:cNvPr id="97" name="Freeform 10"/>
            <p:cNvSpPr>
              <a:spLocks/>
            </p:cNvSpPr>
            <p:nvPr/>
          </p:nvSpPr>
          <p:spPr bwMode="auto">
            <a:xfrm>
              <a:off x="498644" y="4255706"/>
              <a:ext cx="378867" cy="355907"/>
            </a:xfrm>
            <a:custGeom>
              <a:avLst/>
              <a:gdLst>
                <a:gd name="T0" fmla="*/ 40 w 128"/>
                <a:gd name="T1" fmla="*/ 120 h 120"/>
                <a:gd name="T2" fmla="*/ 12 w 128"/>
                <a:gd name="T3" fmla="*/ 108 h 120"/>
                <a:gd name="T4" fmla="*/ 0 w 128"/>
                <a:gd name="T5" fmla="*/ 80 h 120"/>
                <a:gd name="T6" fmla="*/ 12 w 128"/>
                <a:gd name="T7" fmla="*/ 52 h 120"/>
                <a:gd name="T8" fmla="*/ 58 w 128"/>
                <a:gd name="T9" fmla="*/ 2 h 120"/>
                <a:gd name="T10" fmla="*/ 64 w 128"/>
                <a:gd name="T11" fmla="*/ 8 h 120"/>
                <a:gd name="T12" fmla="*/ 17 w 128"/>
                <a:gd name="T13" fmla="*/ 57 h 120"/>
                <a:gd name="T14" fmla="*/ 8 w 128"/>
                <a:gd name="T15" fmla="*/ 80 h 120"/>
                <a:gd name="T16" fmla="*/ 17 w 128"/>
                <a:gd name="T17" fmla="*/ 103 h 120"/>
                <a:gd name="T18" fmla="*/ 40 w 128"/>
                <a:gd name="T19" fmla="*/ 112 h 120"/>
                <a:gd name="T20" fmla="*/ 63 w 128"/>
                <a:gd name="T21" fmla="*/ 103 h 120"/>
                <a:gd name="T22" fmla="*/ 113 w 128"/>
                <a:gd name="T23" fmla="*/ 49 h 120"/>
                <a:gd name="T24" fmla="*/ 120 w 128"/>
                <a:gd name="T25" fmla="*/ 32 h 120"/>
                <a:gd name="T26" fmla="*/ 113 w 128"/>
                <a:gd name="T27" fmla="*/ 15 h 120"/>
                <a:gd name="T28" fmla="*/ 96 w 128"/>
                <a:gd name="T29" fmla="*/ 8 h 120"/>
                <a:gd name="T30" fmla="*/ 79 w 128"/>
                <a:gd name="T31" fmla="*/ 15 h 120"/>
                <a:gd name="T32" fmla="*/ 29 w 128"/>
                <a:gd name="T33" fmla="*/ 69 h 120"/>
                <a:gd name="T34" fmla="*/ 29 w 128"/>
                <a:gd name="T35" fmla="*/ 91 h 120"/>
                <a:gd name="T36" fmla="*/ 40 w 128"/>
                <a:gd name="T37" fmla="*/ 96 h 120"/>
                <a:gd name="T38" fmla="*/ 40 w 128"/>
                <a:gd name="T39" fmla="*/ 96 h 120"/>
                <a:gd name="T40" fmla="*/ 51 w 128"/>
                <a:gd name="T41" fmla="*/ 91 h 120"/>
                <a:gd name="T42" fmla="*/ 100 w 128"/>
                <a:gd name="T43" fmla="*/ 41 h 120"/>
                <a:gd name="T44" fmla="*/ 105 w 128"/>
                <a:gd name="T45" fmla="*/ 47 h 120"/>
                <a:gd name="T46" fmla="*/ 57 w 128"/>
                <a:gd name="T47" fmla="*/ 97 h 120"/>
                <a:gd name="T48" fmla="*/ 40 w 128"/>
                <a:gd name="T49" fmla="*/ 104 h 120"/>
                <a:gd name="T50" fmla="*/ 40 w 128"/>
                <a:gd name="T51" fmla="*/ 104 h 120"/>
                <a:gd name="T52" fmla="*/ 23 w 128"/>
                <a:gd name="T53" fmla="*/ 97 h 120"/>
                <a:gd name="T54" fmla="*/ 23 w 128"/>
                <a:gd name="T55" fmla="*/ 63 h 120"/>
                <a:gd name="T56" fmla="*/ 73 w 128"/>
                <a:gd name="T57" fmla="*/ 9 h 120"/>
                <a:gd name="T58" fmla="*/ 96 w 128"/>
                <a:gd name="T59" fmla="*/ 0 h 120"/>
                <a:gd name="T60" fmla="*/ 119 w 128"/>
                <a:gd name="T61" fmla="*/ 9 h 120"/>
                <a:gd name="T62" fmla="*/ 128 w 128"/>
                <a:gd name="T63" fmla="*/ 32 h 120"/>
                <a:gd name="T64" fmla="*/ 119 w 128"/>
                <a:gd name="T65" fmla="*/ 55 h 120"/>
                <a:gd name="T66" fmla="*/ 68 w 128"/>
                <a:gd name="T67" fmla="*/ 108 h 120"/>
                <a:gd name="T68" fmla="*/ 40 w 128"/>
                <a:gd name="T69" fmla="*/ 12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8" h="120">
                  <a:moveTo>
                    <a:pt x="40" y="120"/>
                  </a:moveTo>
                  <a:cubicBezTo>
                    <a:pt x="29" y="120"/>
                    <a:pt x="19" y="116"/>
                    <a:pt x="12" y="108"/>
                  </a:cubicBezTo>
                  <a:cubicBezTo>
                    <a:pt x="4" y="101"/>
                    <a:pt x="0" y="91"/>
                    <a:pt x="0" y="80"/>
                  </a:cubicBezTo>
                  <a:cubicBezTo>
                    <a:pt x="0" y="69"/>
                    <a:pt x="4" y="59"/>
                    <a:pt x="12" y="52"/>
                  </a:cubicBezTo>
                  <a:cubicBezTo>
                    <a:pt x="58" y="2"/>
                    <a:pt x="58" y="2"/>
                    <a:pt x="58" y="2"/>
                  </a:cubicBezTo>
                  <a:cubicBezTo>
                    <a:pt x="64" y="8"/>
                    <a:pt x="64" y="8"/>
                    <a:pt x="64" y="8"/>
                  </a:cubicBezTo>
                  <a:cubicBezTo>
                    <a:pt x="17" y="57"/>
                    <a:pt x="17" y="57"/>
                    <a:pt x="17" y="57"/>
                  </a:cubicBezTo>
                  <a:cubicBezTo>
                    <a:pt x="11" y="63"/>
                    <a:pt x="8" y="71"/>
                    <a:pt x="8" y="80"/>
                  </a:cubicBezTo>
                  <a:cubicBezTo>
                    <a:pt x="8" y="89"/>
                    <a:pt x="11" y="97"/>
                    <a:pt x="17" y="103"/>
                  </a:cubicBezTo>
                  <a:cubicBezTo>
                    <a:pt x="23" y="109"/>
                    <a:pt x="31" y="112"/>
                    <a:pt x="40" y="112"/>
                  </a:cubicBezTo>
                  <a:cubicBezTo>
                    <a:pt x="49" y="112"/>
                    <a:pt x="57" y="109"/>
                    <a:pt x="63" y="103"/>
                  </a:cubicBezTo>
                  <a:cubicBezTo>
                    <a:pt x="113" y="49"/>
                    <a:pt x="113" y="49"/>
                    <a:pt x="113" y="49"/>
                  </a:cubicBezTo>
                  <a:cubicBezTo>
                    <a:pt x="118" y="44"/>
                    <a:pt x="120" y="38"/>
                    <a:pt x="120" y="32"/>
                  </a:cubicBezTo>
                  <a:cubicBezTo>
                    <a:pt x="120" y="26"/>
                    <a:pt x="118" y="20"/>
                    <a:pt x="113" y="15"/>
                  </a:cubicBezTo>
                  <a:cubicBezTo>
                    <a:pt x="108" y="10"/>
                    <a:pt x="102" y="8"/>
                    <a:pt x="96" y="8"/>
                  </a:cubicBezTo>
                  <a:cubicBezTo>
                    <a:pt x="90" y="8"/>
                    <a:pt x="84" y="10"/>
                    <a:pt x="79" y="15"/>
                  </a:cubicBezTo>
                  <a:cubicBezTo>
                    <a:pt x="29" y="69"/>
                    <a:pt x="29" y="69"/>
                    <a:pt x="29" y="69"/>
                  </a:cubicBezTo>
                  <a:cubicBezTo>
                    <a:pt x="22" y="75"/>
                    <a:pt x="22" y="85"/>
                    <a:pt x="29" y="91"/>
                  </a:cubicBezTo>
                  <a:cubicBezTo>
                    <a:pt x="32" y="94"/>
                    <a:pt x="36" y="96"/>
                    <a:pt x="40" y="96"/>
                  </a:cubicBezTo>
                  <a:cubicBezTo>
                    <a:pt x="40" y="96"/>
                    <a:pt x="40" y="96"/>
                    <a:pt x="40" y="96"/>
                  </a:cubicBezTo>
                  <a:cubicBezTo>
                    <a:pt x="44" y="96"/>
                    <a:pt x="48" y="94"/>
                    <a:pt x="51" y="91"/>
                  </a:cubicBezTo>
                  <a:cubicBezTo>
                    <a:pt x="100" y="41"/>
                    <a:pt x="100" y="41"/>
                    <a:pt x="100" y="41"/>
                  </a:cubicBezTo>
                  <a:cubicBezTo>
                    <a:pt x="105" y="47"/>
                    <a:pt x="105" y="47"/>
                    <a:pt x="105" y="47"/>
                  </a:cubicBezTo>
                  <a:cubicBezTo>
                    <a:pt x="57" y="97"/>
                    <a:pt x="57" y="97"/>
                    <a:pt x="57" y="97"/>
                  </a:cubicBezTo>
                  <a:cubicBezTo>
                    <a:pt x="52" y="102"/>
                    <a:pt x="46" y="104"/>
                    <a:pt x="40" y="104"/>
                  </a:cubicBezTo>
                  <a:cubicBezTo>
                    <a:pt x="40" y="104"/>
                    <a:pt x="40" y="104"/>
                    <a:pt x="40" y="104"/>
                  </a:cubicBezTo>
                  <a:cubicBezTo>
                    <a:pt x="34" y="104"/>
                    <a:pt x="28" y="102"/>
                    <a:pt x="23" y="97"/>
                  </a:cubicBezTo>
                  <a:cubicBezTo>
                    <a:pt x="14" y="88"/>
                    <a:pt x="14" y="72"/>
                    <a:pt x="23" y="63"/>
                  </a:cubicBezTo>
                  <a:cubicBezTo>
                    <a:pt x="73" y="9"/>
                    <a:pt x="73" y="9"/>
                    <a:pt x="73" y="9"/>
                  </a:cubicBezTo>
                  <a:cubicBezTo>
                    <a:pt x="79" y="3"/>
                    <a:pt x="87" y="0"/>
                    <a:pt x="96" y="0"/>
                  </a:cubicBezTo>
                  <a:cubicBezTo>
                    <a:pt x="105" y="0"/>
                    <a:pt x="113" y="3"/>
                    <a:pt x="119" y="9"/>
                  </a:cubicBezTo>
                  <a:cubicBezTo>
                    <a:pt x="125" y="15"/>
                    <a:pt x="128" y="23"/>
                    <a:pt x="128" y="32"/>
                  </a:cubicBezTo>
                  <a:cubicBezTo>
                    <a:pt x="128" y="41"/>
                    <a:pt x="125" y="49"/>
                    <a:pt x="119" y="55"/>
                  </a:cubicBezTo>
                  <a:cubicBezTo>
                    <a:pt x="68" y="108"/>
                    <a:pt x="68" y="108"/>
                    <a:pt x="68" y="108"/>
                  </a:cubicBezTo>
                  <a:cubicBezTo>
                    <a:pt x="61" y="116"/>
                    <a:pt x="51" y="120"/>
                    <a:pt x="40" y="120"/>
                  </a:cubicBezTo>
                </a:path>
              </a:pathLst>
            </a:custGeom>
            <a:solidFill>
              <a:srgbClr val="394A57"/>
            </a:solidFill>
            <a:ln>
              <a:noFill/>
            </a:ln>
          </p:spPr>
          <p:txBody>
            <a:bodyPr vert="horz" wrap="square" lIns="121920" tIns="60960" rIns="121920" bIns="60960" numCol="1" anchor="t" anchorCtr="0" compatLnSpc="1">
              <a:prstTxWarp prst="textNoShape">
                <a:avLst/>
              </a:prstTxWarp>
            </a:bodyPr>
            <a:lstStyle/>
            <a:p>
              <a:endParaRPr lang="zh-CN" altLang="en-US" sz="2400"/>
            </a:p>
          </p:txBody>
        </p:sp>
        <p:sp>
          <p:nvSpPr>
            <p:cNvPr id="98" name="矩形 97"/>
            <p:cNvSpPr/>
            <p:nvPr/>
          </p:nvSpPr>
          <p:spPr>
            <a:xfrm>
              <a:off x="960877" y="4212071"/>
              <a:ext cx="3503111" cy="420020"/>
            </a:xfrm>
            <a:prstGeom prst="rect">
              <a:avLst/>
            </a:prstGeom>
          </p:spPr>
          <p:txBody>
            <a:bodyPr wrap="square">
              <a:spAutoFit/>
            </a:bodyPr>
            <a:lstStyle/>
            <a:p>
              <a:pPr>
                <a:lnSpc>
                  <a:spcPct val="114000"/>
                </a:lnSpc>
              </a:pPr>
              <a:r>
                <a:rPr lang="zh-CN" altLang="en-US" sz="1333" dirty="0">
                  <a:solidFill>
                    <a:schemeClr val="tx1">
                      <a:lumMod val="65000"/>
                      <a:lumOff val="35000"/>
                    </a:schemeClr>
                  </a:solidFill>
                  <a:latin typeface="Century Gothic" panose="020B0502020202020204" pitchFamily="34" charset="0"/>
                  <a:cs typeface="Arial" panose="020B0604020202020204" pitchFamily="34" charset="0"/>
                </a:rPr>
                <a:t>选择“服务”选项，再单击“添加”按钮，打开“选择网络服务”对话框，如</a:t>
              </a:r>
              <a:r>
                <a:rPr lang="zh-CN" altLang="en-US" sz="1333" dirty="0" smtClean="0">
                  <a:solidFill>
                    <a:schemeClr val="tx1">
                      <a:lumMod val="65000"/>
                      <a:lumOff val="35000"/>
                    </a:schemeClr>
                  </a:solidFill>
                  <a:latin typeface="Century Gothic" panose="020B0502020202020204" pitchFamily="34" charset="0"/>
                  <a:cs typeface="Arial" panose="020B0604020202020204" pitchFamily="34" charset="0"/>
                </a:rPr>
                <a:t>图所</a:t>
              </a:r>
              <a:r>
                <a:rPr lang="zh-CN" altLang="en-US" sz="1333" dirty="0">
                  <a:solidFill>
                    <a:schemeClr val="tx1">
                      <a:lumMod val="65000"/>
                      <a:lumOff val="35000"/>
                    </a:schemeClr>
                  </a:solidFill>
                  <a:latin typeface="Century Gothic" panose="020B0502020202020204" pitchFamily="34" charset="0"/>
                  <a:cs typeface="Arial" panose="020B0604020202020204" pitchFamily="34" charset="0"/>
                </a:rPr>
                <a:t>示。</a:t>
              </a:r>
              <a:endParaRPr lang="en-US" altLang="zh-CN" sz="1333" dirty="0">
                <a:solidFill>
                  <a:schemeClr val="tx1">
                    <a:lumMod val="65000"/>
                    <a:lumOff val="35000"/>
                  </a:schemeClr>
                </a:solidFill>
                <a:latin typeface="Century Gothic" panose="020B0502020202020204" pitchFamily="34" charset="0"/>
                <a:cs typeface="Arial" panose="020B0604020202020204" pitchFamily="34" charset="0"/>
              </a:endParaRPr>
            </a:p>
          </p:txBody>
        </p:sp>
      </p:grpSp>
      <p:grpSp>
        <p:nvGrpSpPr>
          <p:cNvPr id="100" name="组合 99"/>
          <p:cNvGrpSpPr/>
          <p:nvPr/>
        </p:nvGrpSpPr>
        <p:grpSpPr>
          <a:xfrm>
            <a:off x="681696" y="4390738"/>
            <a:ext cx="5270289" cy="518962"/>
            <a:chOff x="511271" y="3599837"/>
            <a:chExt cx="3952717" cy="389222"/>
          </a:xfrm>
        </p:grpSpPr>
        <p:grpSp>
          <p:nvGrpSpPr>
            <p:cNvPr id="109" name="组合 108"/>
            <p:cNvGrpSpPr/>
            <p:nvPr/>
          </p:nvGrpSpPr>
          <p:grpSpPr>
            <a:xfrm>
              <a:off x="511271" y="3653817"/>
              <a:ext cx="378868" cy="335242"/>
              <a:chOff x="3889375" y="3302000"/>
              <a:chExt cx="261938" cy="231776"/>
            </a:xfrm>
            <a:solidFill>
              <a:srgbClr val="394A57"/>
            </a:solidFill>
          </p:grpSpPr>
          <p:sp>
            <p:nvSpPr>
              <p:cNvPr id="111" name="Freeform 11"/>
              <p:cNvSpPr>
                <a:spLocks/>
              </p:cNvSpPr>
              <p:nvPr/>
            </p:nvSpPr>
            <p:spPr bwMode="auto">
              <a:xfrm>
                <a:off x="3956050" y="3354388"/>
                <a:ext cx="57150" cy="98425"/>
              </a:xfrm>
              <a:custGeom>
                <a:avLst/>
                <a:gdLst>
                  <a:gd name="T0" fmla="*/ 36 w 36"/>
                  <a:gd name="T1" fmla="*/ 62 h 62"/>
                  <a:gd name="T2" fmla="*/ 10 w 36"/>
                  <a:gd name="T3" fmla="*/ 62 h 62"/>
                  <a:gd name="T4" fmla="*/ 10 w 36"/>
                  <a:gd name="T5" fmla="*/ 52 h 62"/>
                  <a:gd name="T6" fmla="*/ 25 w 36"/>
                  <a:gd name="T7" fmla="*/ 52 h 62"/>
                  <a:gd name="T8" fmla="*/ 25 w 36"/>
                  <a:gd name="T9" fmla="*/ 10 h 62"/>
                  <a:gd name="T10" fmla="*/ 0 w 36"/>
                  <a:gd name="T11" fmla="*/ 10 h 62"/>
                  <a:gd name="T12" fmla="*/ 0 w 36"/>
                  <a:gd name="T13" fmla="*/ 0 h 62"/>
                  <a:gd name="T14" fmla="*/ 36 w 36"/>
                  <a:gd name="T15" fmla="*/ 0 h 62"/>
                  <a:gd name="T16" fmla="*/ 36 w 36"/>
                  <a:gd name="T17" fmla="*/ 6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62">
                    <a:moveTo>
                      <a:pt x="36" y="62"/>
                    </a:moveTo>
                    <a:lnTo>
                      <a:pt x="10" y="62"/>
                    </a:lnTo>
                    <a:lnTo>
                      <a:pt x="10" y="52"/>
                    </a:lnTo>
                    <a:lnTo>
                      <a:pt x="25" y="52"/>
                    </a:lnTo>
                    <a:lnTo>
                      <a:pt x="25" y="10"/>
                    </a:lnTo>
                    <a:lnTo>
                      <a:pt x="0" y="10"/>
                    </a:lnTo>
                    <a:lnTo>
                      <a:pt x="0" y="0"/>
                    </a:lnTo>
                    <a:lnTo>
                      <a:pt x="36" y="0"/>
                    </a:lnTo>
                    <a:lnTo>
                      <a:pt x="36" y="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12" name="Freeform 12"/>
              <p:cNvSpPr>
                <a:spLocks/>
              </p:cNvSpPr>
              <p:nvPr/>
            </p:nvSpPr>
            <p:spPr bwMode="auto">
              <a:xfrm>
                <a:off x="4002088" y="3302000"/>
                <a:ext cx="149225" cy="203200"/>
              </a:xfrm>
              <a:custGeom>
                <a:avLst/>
                <a:gdLst>
                  <a:gd name="T0" fmla="*/ 94 w 94"/>
                  <a:gd name="T1" fmla="*/ 128 h 128"/>
                  <a:gd name="T2" fmla="*/ 0 w 94"/>
                  <a:gd name="T3" fmla="*/ 95 h 128"/>
                  <a:gd name="T4" fmla="*/ 3 w 94"/>
                  <a:gd name="T5" fmla="*/ 85 h 128"/>
                  <a:gd name="T6" fmla="*/ 84 w 94"/>
                  <a:gd name="T7" fmla="*/ 113 h 128"/>
                  <a:gd name="T8" fmla="*/ 84 w 94"/>
                  <a:gd name="T9" fmla="*/ 15 h 128"/>
                  <a:gd name="T10" fmla="*/ 3 w 94"/>
                  <a:gd name="T11" fmla="*/ 43 h 128"/>
                  <a:gd name="T12" fmla="*/ 0 w 94"/>
                  <a:gd name="T13" fmla="*/ 33 h 128"/>
                  <a:gd name="T14" fmla="*/ 94 w 94"/>
                  <a:gd name="T15" fmla="*/ 0 h 128"/>
                  <a:gd name="T16" fmla="*/ 94 w 94"/>
                  <a:gd name="T17" fmla="*/ 12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4" h="128">
                    <a:moveTo>
                      <a:pt x="94" y="128"/>
                    </a:moveTo>
                    <a:lnTo>
                      <a:pt x="0" y="95"/>
                    </a:lnTo>
                    <a:lnTo>
                      <a:pt x="3" y="85"/>
                    </a:lnTo>
                    <a:lnTo>
                      <a:pt x="84" y="113"/>
                    </a:lnTo>
                    <a:lnTo>
                      <a:pt x="84" y="15"/>
                    </a:lnTo>
                    <a:lnTo>
                      <a:pt x="3" y="43"/>
                    </a:lnTo>
                    <a:lnTo>
                      <a:pt x="0" y="33"/>
                    </a:lnTo>
                    <a:lnTo>
                      <a:pt x="94" y="0"/>
                    </a:lnTo>
                    <a:lnTo>
                      <a:pt x="94" y="1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13" name="Freeform 13"/>
              <p:cNvSpPr>
                <a:spLocks/>
              </p:cNvSpPr>
              <p:nvPr/>
            </p:nvSpPr>
            <p:spPr bwMode="auto">
              <a:xfrm>
                <a:off x="4035425" y="3352800"/>
                <a:ext cx="77787" cy="42863"/>
              </a:xfrm>
              <a:custGeom>
                <a:avLst/>
                <a:gdLst>
                  <a:gd name="T0" fmla="*/ 2 w 49"/>
                  <a:gd name="T1" fmla="*/ 27 h 27"/>
                  <a:gd name="T2" fmla="*/ 0 w 49"/>
                  <a:gd name="T3" fmla="*/ 17 h 27"/>
                  <a:gd name="T4" fmla="*/ 46 w 49"/>
                  <a:gd name="T5" fmla="*/ 0 h 27"/>
                  <a:gd name="T6" fmla="*/ 49 w 49"/>
                  <a:gd name="T7" fmla="*/ 9 h 27"/>
                  <a:gd name="T8" fmla="*/ 2 w 49"/>
                  <a:gd name="T9" fmla="*/ 27 h 27"/>
                </a:gdLst>
                <a:ahLst/>
                <a:cxnLst>
                  <a:cxn ang="0">
                    <a:pos x="T0" y="T1"/>
                  </a:cxn>
                  <a:cxn ang="0">
                    <a:pos x="T2" y="T3"/>
                  </a:cxn>
                  <a:cxn ang="0">
                    <a:pos x="T4" y="T5"/>
                  </a:cxn>
                  <a:cxn ang="0">
                    <a:pos x="T6" y="T7"/>
                  </a:cxn>
                  <a:cxn ang="0">
                    <a:pos x="T8" y="T9"/>
                  </a:cxn>
                </a:cxnLst>
                <a:rect l="0" t="0" r="r" b="b"/>
                <a:pathLst>
                  <a:path w="49" h="27">
                    <a:moveTo>
                      <a:pt x="2" y="27"/>
                    </a:moveTo>
                    <a:lnTo>
                      <a:pt x="0" y="17"/>
                    </a:lnTo>
                    <a:lnTo>
                      <a:pt x="46" y="0"/>
                    </a:lnTo>
                    <a:lnTo>
                      <a:pt x="49" y="9"/>
                    </a:lnTo>
                    <a:lnTo>
                      <a:pt x="2" y="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14" name="Freeform 14"/>
              <p:cNvSpPr>
                <a:spLocks noEditPoints="1"/>
              </p:cNvSpPr>
              <p:nvPr/>
            </p:nvSpPr>
            <p:spPr bwMode="auto">
              <a:xfrm>
                <a:off x="3889375" y="3354388"/>
                <a:ext cx="49212" cy="98425"/>
              </a:xfrm>
              <a:custGeom>
                <a:avLst/>
                <a:gdLst>
                  <a:gd name="T0" fmla="*/ 31 w 31"/>
                  <a:gd name="T1" fmla="*/ 62 h 62"/>
                  <a:gd name="T2" fmla="*/ 0 w 31"/>
                  <a:gd name="T3" fmla="*/ 62 h 62"/>
                  <a:gd name="T4" fmla="*/ 0 w 31"/>
                  <a:gd name="T5" fmla="*/ 0 h 62"/>
                  <a:gd name="T6" fmla="*/ 31 w 31"/>
                  <a:gd name="T7" fmla="*/ 0 h 62"/>
                  <a:gd name="T8" fmla="*/ 31 w 31"/>
                  <a:gd name="T9" fmla="*/ 62 h 62"/>
                  <a:gd name="T10" fmla="*/ 11 w 31"/>
                  <a:gd name="T11" fmla="*/ 52 h 62"/>
                  <a:gd name="T12" fmla="*/ 21 w 31"/>
                  <a:gd name="T13" fmla="*/ 52 h 62"/>
                  <a:gd name="T14" fmla="*/ 21 w 31"/>
                  <a:gd name="T15" fmla="*/ 10 h 62"/>
                  <a:gd name="T16" fmla="*/ 11 w 31"/>
                  <a:gd name="T17" fmla="*/ 10 h 62"/>
                  <a:gd name="T18" fmla="*/ 11 w 31"/>
                  <a:gd name="T19" fmla="*/ 5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62">
                    <a:moveTo>
                      <a:pt x="31" y="62"/>
                    </a:moveTo>
                    <a:lnTo>
                      <a:pt x="0" y="62"/>
                    </a:lnTo>
                    <a:lnTo>
                      <a:pt x="0" y="0"/>
                    </a:lnTo>
                    <a:lnTo>
                      <a:pt x="31" y="0"/>
                    </a:lnTo>
                    <a:lnTo>
                      <a:pt x="31" y="62"/>
                    </a:lnTo>
                    <a:close/>
                    <a:moveTo>
                      <a:pt x="11" y="52"/>
                    </a:moveTo>
                    <a:lnTo>
                      <a:pt x="21" y="52"/>
                    </a:lnTo>
                    <a:lnTo>
                      <a:pt x="21" y="10"/>
                    </a:lnTo>
                    <a:lnTo>
                      <a:pt x="11" y="10"/>
                    </a:lnTo>
                    <a:lnTo>
                      <a:pt x="11" y="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15" name="Freeform 15"/>
              <p:cNvSpPr>
                <a:spLocks/>
              </p:cNvSpPr>
              <p:nvPr/>
            </p:nvSpPr>
            <p:spPr bwMode="auto">
              <a:xfrm>
                <a:off x="3922713" y="3468688"/>
                <a:ext cx="80962" cy="65088"/>
              </a:xfrm>
              <a:custGeom>
                <a:avLst/>
                <a:gdLst>
                  <a:gd name="T0" fmla="*/ 16 w 40"/>
                  <a:gd name="T1" fmla="*/ 32 h 32"/>
                  <a:gd name="T2" fmla="*/ 0 w 40"/>
                  <a:gd name="T3" fmla="*/ 16 h 32"/>
                  <a:gd name="T4" fmla="*/ 0 w 40"/>
                  <a:gd name="T5" fmla="*/ 0 h 32"/>
                  <a:gd name="T6" fmla="*/ 8 w 40"/>
                  <a:gd name="T7" fmla="*/ 0 h 32"/>
                  <a:gd name="T8" fmla="*/ 8 w 40"/>
                  <a:gd name="T9" fmla="*/ 16 h 32"/>
                  <a:gd name="T10" fmla="*/ 16 w 40"/>
                  <a:gd name="T11" fmla="*/ 24 h 32"/>
                  <a:gd name="T12" fmla="*/ 24 w 40"/>
                  <a:gd name="T13" fmla="*/ 16 h 32"/>
                  <a:gd name="T14" fmla="*/ 24 w 40"/>
                  <a:gd name="T15" fmla="*/ 0 h 32"/>
                  <a:gd name="T16" fmla="*/ 40 w 40"/>
                  <a:gd name="T17" fmla="*/ 0 h 32"/>
                  <a:gd name="T18" fmla="*/ 40 w 40"/>
                  <a:gd name="T19" fmla="*/ 8 h 32"/>
                  <a:gd name="T20" fmla="*/ 32 w 40"/>
                  <a:gd name="T21" fmla="*/ 8 h 32"/>
                  <a:gd name="T22" fmla="*/ 32 w 40"/>
                  <a:gd name="T23" fmla="*/ 16 h 32"/>
                  <a:gd name="T24" fmla="*/ 16 w 40"/>
                  <a:gd name="T25"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 h="32">
                    <a:moveTo>
                      <a:pt x="16" y="32"/>
                    </a:moveTo>
                    <a:cubicBezTo>
                      <a:pt x="7" y="32"/>
                      <a:pt x="0" y="25"/>
                      <a:pt x="0" y="16"/>
                    </a:cubicBezTo>
                    <a:cubicBezTo>
                      <a:pt x="0" y="0"/>
                      <a:pt x="0" y="0"/>
                      <a:pt x="0" y="0"/>
                    </a:cubicBezTo>
                    <a:cubicBezTo>
                      <a:pt x="8" y="0"/>
                      <a:pt x="8" y="0"/>
                      <a:pt x="8" y="0"/>
                    </a:cubicBezTo>
                    <a:cubicBezTo>
                      <a:pt x="8" y="16"/>
                      <a:pt x="8" y="16"/>
                      <a:pt x="8" y="16"/>
                    </a:cubicBezTo>
                    <a:cubicBezTo>
                      <a:pt x="8" y="20"/>
                      <a:pt x="12" y="24"/>
                      <a:pt x="16" y="24"/>
                    </a:cubicBezTo>
                    <a:cubicBezTo>
                      <a:pt x="20" y="24"/>
                      <a:pt x="24" y="20"/>
                      <a:pt x="24" y="16"/>
                    </a:cubicBezTo>
                    <a:cubicBezTo>
                      <a:pt x="24" y="0"/>
                      <a:pt x="24" y="0"/>
                      <a:pt x="24" y="0"/>
                    </a:cubicBezTo>
                    <a:cubicBezTo>
                      <a:pt x="40" y="0"/>
                      <a:pt x="40" y="0"/>
                      <a:pt x="40" y="0"/>
                    </a:cubicBezTo>
                    <a:cubicBezTo>
                      <a:pt x="40" y="8"/>
                      <a:pt x="40" y="8"/>
                      <a:pt x="40" y="8"/>
                    </a:cubicBezTo>
                    <a:cubicBezTo>
                      <a:pt x="32" y="8"/>
                      <a:pt x="32" y="8"/>
                      <a:pt x="32" y="8"/>
                    </a:cubicBezTo>
                    <a:cubicBezTo>
                      <a:pt x="32" y="16"/>
                      <a:pt x="32" y="16"/>
                      <a:pt x="32" y="16"/>
                    </a:cubicBezTo>
                    <a:cubicBezTo>
                      <a:pt x="32" y="25"/>
                      <a:pt x="25" y="32"/>
                      <a:pt x="16" y="3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sp>
          <p:nvSpPr>
            <p:cNvPr id="110" name="矩形 109"/>
            <p:cNvSpPr/>
            <p:nvPr/>
          </p:nvSpPr>
          <p:spPr>
            <a:xfrm>
              <a:off x="960877" y="3599837"/>
              <a:ext cx="3503111" cy="228044"/>
            </a:xfrm>
            <a:prstGeom prst="rect">
              <a:avLst/>
            </a:prstGeom>
          </p:spPr>
          <p:txBody>
            <a:bodyPr wrap="square">
              <a:spAutoFit/>
            </a:bodyPr>
            <a:lstStyle/>
            <a:p>
              <a:pPr>
                <a:lnSpc>
                  <a:spcPct val="114000"/>
                </a:lnSpc>
              </a:pPr>
              <a:r>
                <a:rPr lang="zh-CN" altLang="en-US" sz="1333" dirty="0">
                  <a:solidFill>
                    <a:schemeClr val="tx1">
                      <a:lumMod val="65000"/>
                      <a:lumOff val="35000"/>
                    </a:schemeClr>
                  </a:solidFill>
                  <a:latin typeface="Century Gothic" panose="020B0502020202020204" pitchFamily="34" charset="0"/>
                  <a:cs typeface="Arial" panose="020B0604020202020204" pitchFamily="34" charset="0"/>
                </a:rPr>
                <a:t>单击“安装”按钮，打开“选择网络组件类型”对话框。</a:t>
              </a:r>
              <a:endParaRPr lang="en-US" altLang="zh-CN" sz="1333" dirty="0">
                <a:solidFill>
                  <a:schemeClr val="tx1">
                    <a:lumMod val="65000"/>
                    <a:lumOff val="35000"/>
                  </a:schemeClr>
                </a:solidFill>
                <a:latin typeface="Century Gothic" panose="020B0502020202020204" pitchFamily="34" charset="0"/>
                <a:cs typeface="Arial" panose="020B0604020202020204" pitchFamily="34" charset="0"/>
              </a:endParaRPr>
            </a:p>
          </p:txBody>
        </p:sp>
      </p:grpSp>
      <p:grpSp>
        <p:nvGrpSpPr>
          <p:cNvPr id="117" name="组合 116"/>
          <p:cNvGrpSpPr/>
          <p:nvPr/>
        </p:nvGrpSpPr>
        <p:grpSpPr>
          <a:xfrm>
            <a:off x="680165" y="3487724"/>
            <a:ext cx="5271819" cy="546505"/>
            <a:chOff x="510124" y="2978709"/>
            <a:chExt cx="3953864" cy="409879"/>
          </a:xfrm>
        </p:grpSpPr>
        <p:grpSp>
          <p:nvGrpSpPr>
            <p:cNvPr id="126" name="组合 125"/>
            <p:cNvGrpSpPr/>
            <p:nvPr/>
          </p:nvGrpSpPr>
          <p:grpSpPr>
            <a:xfrm>
              <a:off x="510124" y="3012016"/>
              <a:ext cx="355907" cy="376572"/>
              <a:chOff x="5908675" y="1281113"/>
              <a:chExt cx="246063" cy="260350"/>
            </a:xfrm>
            <a:solidFill>
              <a:srgbClr val="394A57"/>
            </a:solidFill>
          </p:grpSpPr>
          <p:sp>
            <p:nvSpPr>
              <p:cNvPr id="128" name="Rectangle 5"/>
              <p:cNvSpPr>
                <a:spLocks noChangeArrowheads="1"/>
              </p:cNvSpPr>
              <p:nvPr/>
            </p:nvSpPr>
            <p:spPr bwMode="auto">
              <a:xfrm>
                <a:off x="6024563" y="1320800"/>
                <a:ext cx="15875" cy="1635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29" name="Freeform 6"/>
              <p:cNvSpPr>
                <a:spLocks/>
              </p:cNvSpPr>
              <p:nvPr/>
            </p:nvSpPr>
            <p:spPr bwMode="auto">
              <a:xfrm>
                <a:off x="5908675" y="1501775"/>
                <a:ext cx="131762" cy="39688"/>
              </a:xfrm>
              <a:custGeom>
                <a:avLst/>
                <a:gdLst>
                  <a:gd name="T0" fmla="*/ 64 w 64"/>
                  <a:gd name="T1" fmla="*/ 20 h 20"/>
                  <a:gd name="T2" fmla="*/ 56 w 64"/>
                  <a:gd name="T3" fmla="*/ 20 h 20"/>
                  <a:gd name="T4" fmla="*/ 44 w 64"/>
                  <a:gd name="T5" fmla="*/ 8 h 20"/>
                  <a:gd name="T6" fmla="*/ 0 w 64"/>
                  <a:gd name="T7" fmla="*/ 8 h 20"/>
                  <a:gd name="T8" fmla="*/ 0 w 64"/>
                  <a:gd name="T9" fmla="*/ 0 h 20"/>
                  <a:gd name="T10" fmla="*/ 44 w 64"/>
                  <a:gd name="T11" fmla="*/ 0 h 20"/>
                  <a:gd name="T12" fmla="*/ 64 w 64"/>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64" h="20">
                    <a:moveTo>
                      <a:pt x="64" y="20"/>
                    </a:moveTo>
                    <a:cubicBezTo>
                      <a:pt x="56" y="20"/>
                      <a:pt x="56" y="20"/>
                      <a:pt x="56" y="20"/>
                    </a:cubicBezTo>
                    <a:cubicBezTo>
                      <a:pt x="56" y="13"/>
                      <a:pt x="51" y="8"/>
                      <a:pt x="44" y="8"/>
                    </a:cubicBezTo>
                    <a:cubicBezTo>
                      <a:pt x="0" y="8"/>
                      <a:pt x="0" y="8"/>
                      <a:pt x="0" y="8"/>
                    </a:cubicBezTo>
                    <a:cubicBezTo>
                      <a:pt x="0" y="0"/>
                      <a:pt x="0" y="0"/>
                      <a:pt x="0" y="0"/>
                    </a:cubicBezTo>
                    <a:cubicBezTo>
                      <a:pt x="44" y="0"/>
                      <a:pt x="44" y="0"/>
                      <a:pt x="44" y="0"/>
                    </a:cubicBezTo>
                    <a:cubicBezTo>
                      <a:pt x="55" y="0"/>
                      <a:pt x="64" y="9"/>
                      <a:pt x="64" y="2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30" name="Freeform 7"/>
              <p:cNvSpPr>
                <a:spLocks/>
              </p:cNvSpPr>
              <p:nvPr/>
            </p:nvSpPr>
            <p:spPr bwMode="auto">
              <a:xfrm>
                <a:off x="6024563" y="1501775"/>
                <a:ext cx="130175" cy="39688"/>
              </a:xfrm>
              <a:custGeom>
                <a:avLst/>
                <a:gdLst>
                  <a:gd name="T0" fmla="*/ 8 w 64"/>
                  <a:gd name="T1" fmla="*/ 20 h 20"/>
                  <a:gd name="T2" fmla="*/ 0 w 64"/>
                  <a:gd name="T3" fmla="*/ 20 h 20"/>
                  <a:gd name="T4" fmla="*/ 20 w 64"/>
                  <a:gd name="T5" fmla="*/ 0 h 20"/>
                  <a:gd name="T6" fmla="*/ 64 w 64"/>
                  <a:gd name="T7" fmla="*/ 0 h 20"/>
                  <a:gd name="T8" fmla="*/ 64 w 64"/>
                  <a:gd name="T9" fmla="*/ 8 h 20"/>
                  <a:gd name="T10" fmla="*/ 20 w 64"/>
                  <a:gd name="T11" fmla="*/ 8 h 20"/>
                  <a:gd name="T12" fmla="*/ 8 w 64"/>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64" h="20">
                    <a:moveTo>
                      <a:pt x="8" y="20"/>
                    </a:moveTo>
                    <a:cubicBezTo>
                      <a:pt x="0" y="20"/>
                      <a:pt x="0" y="20"/>
                      <a:pt x="0" y="20"/>
                    </a:cubicBezTo>
                    <a:cubicBezTo>
                      <a:pt x="0" y="9"/>
                      <a:pt x="9" y="0"/>
                      <a:pt x="20" y="0"/>
                    </a:cubicBezTo>
                    <a:cubicBezTo>
                      <a:pt x="64" y="0"/>
                      <a:pt x="64" y="0"/>
                      <a:pt x="64" y="0"/>
                    </a:cubicBezTo>
                    <a:cubicBezTo>
                      <a:pt x="64" y="8"/>
                      <a:pt x="64" y="8"/>
                      <a:pt x="64" y="8"/>
                    </a:cubicBezTo>
                    <a:cubicBezTo>
                      <a:pt x="20" y="8"/>
                      <a:pt x="20" y="8"/>
                      <a:pt x="20" y="8"/>
                    </a:cubicBezTo>
                    <a:cubicBezTo>
                      <a:pt x="13" y="8"/>
                      <a:pt x="8" y="13"/>
                      <a:pt x="8" y="2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31" name="Freeform 8"/>
              <p:cNvSpPr>
                <a:spLocks/>
              </p:cNvSpPr>
              <p:nvPr/>
            </p:nvSpPr>
            <p:spPr bwMode="auto">
              <a:xfrm>
                <a:off x="5908675" y="1281113"/>
                <a:ext cx="131762" cy="203200"/>
              </a:xfrm>
              <a:custGeom>
                <a:avLst/>
                <a:gdLst>
                  <a:gd name="T0" fmla="*/ 48 w 64"/>
                  <a:gd name="T1" fmla="*/ 100 h 100"/>
                  <a:gd name="T2" fmla="*/ 0 w 64"/>
                  <a:gd name="T3" fmla="*/ 100 h 100"/>
                  <a:gd name="T4" fmla="*/ 0 w 64"/>
                  <a:gd name="T5" fmla="*/ 0 h 100"/>
                  <a:gd name="T6" fmla="*/ 44 w 64"/>
                  <a:gd name="T7" fmla="*/ 0 h 100"/>
                  <a:gd name="T8" fmla="*/ 64 w 64"/>
                  <a:gd name="T9" fmla="*/ 20 h 100"/>
                  <a:gd name="T10" fmla="*/ 56 w 64"/>
                  <a:gd name="T11" fmla="*/ 20 h 100"/>
                  <a:gd name="T12" fmla="*/ 44 w 64"/>
                  <a:gd name="T13" fmla="*/ 8 h 100"/>
                  <a:gd name="T14" fmla="*/ 8 w 64"/>
                  <a:gd name="T15" fmla="*/ 8 h 100"/>
                  <a:gd name="T16" fmla="*/ 8 w 64"/>
                  <a:gd name="T17" fmla="*/ 92 h 100"/>
                  <a:gd name="T18" fmla="*/ 48 w 64"/>
                  <a:gd name="T19" fmla="*/ 92 h 100"/>
                  <a:gd name="T20" fmla="*/ 48 w 64"/>
                  <a:gd name="T21"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4" h="100">
                    <a:moveTo>
                      <a:pt x="48" y="100"/>
                    </a:moveTo>
                    <a:cubicBezTo>
                      <a:pt x="0" y="100"/>
                      <a:pt x="0" y="100"/>
                      <a:pt x="0" y="100"/>
                    </a:cubicBezTo>
                    <a:cubicBezTo>
                      <a:pt x="0" y="0"/>
                      <a:pt x="0" y="0"/>
                      <a:pt x="0" y="0"/>
                    </a:cubicBezTo>
                    <a:cubicBezTo>
                      <a:pt x="44" y="0"/>
                      <a:pt x="44" y="0"/>
                      <a:pt x="44" y="0"/>
                    </a:cubicBezTo>
                    <a:cubicBezTo>
                      <a:pt x="55" y="0"/>
                      <a:pt x="64" y="9"/>
                      <a:pt x="64" y="20"/>
                    </a:cubicBezTo>
                    <a:cubicBezTo>
                      <a:pt x="56" y="20"/>
                      <a:pt x="56" y="20"/>
                      <a:pt x="56" y="20"/>
                    </a:cubicBezTo>
                    <a:cubicBezTo>
                      <a:pt x="56" y="13"/>
                      <a:pt x="51" y="8"/>
                      <a:pt x="44" y="8"/>
                    </a:cubicBezTo>
                    <a:cubicBezTo>
                      <a:pt x="8" y="8"/>
                      <a:pt x="8" y="8"/>
                      <a:pt x="8" y="8"/>
                    </a:cubicBezTo>
                    <a:cubicBezTo>
                      <a:pt x="8" y="92"/>
                      <a:pt x="8" y="92"/>
                      <a:pt x="8" y="92"/>
                    </a:cubicBezTo>
                    <a:cubicBezTo>
                      <a:pt x="48" y="92"/>
                      <a:pt x="48" y="92"/>
                      <a:pt x="48" y="92"/>
                    </a:cubicBezTo>
                    <a:lnTo>
                      <a:pt x="48" y="1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32" name="Freeform 9"/>
              <p:cNvSpPr>
                <a:spLocks/>
              </p:cNvSpPr>
              <p:nvPr/>
            </p:nvSpPr>
            <p:spPr bwMode="auto">
              <a:xfrm>
                <a:off x="6024563" y="1281113"/>
                <a:ext cx="130175" cy="203200"/>
              </a:xfrm>
              <a:custGeom>
                <a:avLst/>
                <a:gdLst>
                  <a:gd name="T0" fmla="*/ 64 w 64"/>
                  <a:gd name="T1" fmla="*/ 100 h 100"/>
                  <a:gd name="T2" fmla="*/ 16 w 64"/>
                  <a:gd name="T3" fmla="*/ 100 h 100"/>
                  <a:gd name="T4" fmla="*/ 16 w 64"/>
                  <a:gd name="T5" fmla="*/ 92 h 100"/>
                  <a:gd name="T6" fmla="*/ 56 w 64"/>
                  <a:gd name="T7" fmla="*/ 92 h 100"/>
                  <a:gd name="T8" fmla="*/ 56 w 64"/>
                  <a:gd name="T9" fmla="*/ 8 h 100"/>
                  <a:gd name="T10" fmla="*/ 20 w 64"/>
                  <a:gd name="T11" fmla="*/ 8 h 100"/>
                  <a:gd name="T12" fmla="*/ 8 w 64"/>
                  <a:gd name="T13" fmla="*/ 20 h 100"/>
                  <a:gd name="T14" fmla="*/ 0 w 64"/>
                  <a:gd name="T15" fmla="*/ 20 h 100"/>
                  <a:gd name="T16" fmla="*/ 20 w 64"/>
                  <a:gd name="T17" fmla="*/ 0 h 100"/>
                  <a:gd name="T18" fmla="*/ 64 w 64"/>
                  <a:gd name="T19" fmla="*/ 0 h 100"/>
                  <a:gd name="T20" fmla="*/ 64 w 64"/>
                  <a:gd name="T21"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4" h="100">
                    <a:moveTo>
                      <a:pt x="64" y="100"/>
                    </a:moveTo>
                    <a:cubicBezTo>
                      <a:pt x="16" y="100"/>
                      <a:pt x="16" y="100"/>
                      <a:pt x="16" y="100"/>
                    </a:cubicBezTo>
                    <a:cubicBezTo>
                      <a:pt x="16" y="92"/>
                      <a:pt x="16" y="92"/>
                      <a:pt x="16" y="92"/>
                    </a:cubicBezTo>
                    <a:cubicBezTo>
                      <a:pt x="56" y="92"/>
                      <a:pt x="56" y="92"/>
                      <a:pt x="56" y="92"/>
                    </a:cubicBezTo>
                    <a:cubicBezTo>
                      <a:pt x="56" y="8"/>
                      <a:pt x="56" y="8"/>
                      <a:pt x="56" y="8"/>
                    </a:cubicBezTo>
                    <a:cubicBezTo>
                      <a:pt x="20" y="8"/>
                      <a:pt x="20" y="8"/>
                      <a:pt x="20" y="8"/>
                    </a:cubicBezTo>
                    <a:cubicBezTo>
                      <a:pt x="13" y="8"/>
                      <a:pt x="8" y="13"/>
                      <a:pt x="8" y="20"/>
                    </a:cubicBezTo>
                    <a:cubicBezTo>
                      <a:pt x="0" y="20"/>
                      <a:pt x="0" y="20"/>
                      <a:pt x="0" y="20"/>
                    </a:cubicBezTo>
                    <a:cubicBezTo>
                      <a:pt x="0" y="9"/>
                      <a:pt x="9" y="0"/>
                      <a:pt x="20" y="0"/>
                    </a:cubicBezTo>
                    <a:cubicBezTo>
                      <a:pt x="64" y="0"/>
                      <a:pt x="64" y="0"/>
                      <a:pt x="64" y="0"/>
                    </a:cubicBezTo>
                    <a:lnTo>
                      <a:pt x="64" y="1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sp>
          <p:nvSpPr>
            <p:cNvPr id="127" name="矩形 126"/>
            <p:cNvSpPr/>
            <p:nvPr/>
          </p:nvSpPr>
          <p:spPr>
            <a:xfrm>
              <a:off x="960877" y="2978709"/>
              <a:ext cx="3503111" cy="228044"/>
            </a:xfrm>
            <a:prstGeom prst="rect">
              <a:avLst/>
            </a:prstGeom>
          </p:spPr>
          <p:txBody>
            <a:bodyPr wrap="square">
              <a:spAutoFit/>
            </a:bodyPr>
            <a:lstStyle/>
            <a:p>
              <a:pPr>
                <a:lnSpc>
                  <a:spcPct val="114000"/>
                </a:lnSpc>
              </a:pPr>
              <a:r>
                <a:rPr lang="zh-CN" altLang="en-US" sz="1333" dirty="0">
                  <a:solidFill>
                    <a:schemeClr val="tx1">
                      <a:lumMod val="65000"/>
                      <a:lumOff val="35000"/>
                    </a:schemeClr>
                  </a:solidFill>
                  <a:latin typeface="Century Gothic" panose="020B0502020202020204" pitchFamily="34" charset="0"/>
                  <a:cs typeface="Arial" panose="020B0604020202020204" pitchFamily="34" charset="0"/>
                </a:rPr>
                <a:t>单击“属性”按钮，打开“本地连接属性”对话框。 </a:t>
              </a:r>
              <a:endParaRPr lang="en-US" altLang="zh-CN" sz="1333" dirty="0">
                <a:solidFill>
                  <a:schemeClr val="tx1">
                    <a:lumMod val="65000"/>
                    <a:lumOff val="35000"/>
                  </a:schemeClr>
                </a:solidFill>
                <a:latin typeface="Century Gothic" panose="020B0502020202020204" pitchFamily="34" charset="0"/>
                <a:cs typeface="Arial" panose="020B0604020202020204" pitchFamily="34" charset="0"/>
              </a:endParaRPr>
            </a:p>
          </p:txBody>
        </p:sp>
      </p:grpSp>
      <p:grpSp>
        <p:nvGrpSpPr>
          <p:cNvPr id="134" name="组合 133"/>
          <p:cNvGrpSpPr/>
          <p:nvPr/>
        </p:nvGrpSpPr>
        <p:grpSpPr>
          <a:xfrm>
            <a:off x="670984" y="2584689"/>
            <a:ext cx="5281000" cy="543458"/>
            <a:chOff x="503238" y="2072766"/>
            <a:chExt cx="3960750" cy="407593"/>
          </a:xfrm>
        </p:grpSpPr>
        <p:grpSp>
          <p:nvGrpSpPr>
            <p:cNvPr id="143" name="组合 142"/>
            <p:cNvGrpSpPr/>
            <p:nvPr/>
          </p:nvGrpSpPr>
          <p:grpSpPr>
            <a:xfrm>
              <a:off x="503238" y="2108379"/>
              <a:ext cx="371979" cy="371980"/>
              <a:chOff x="5903913" y="4632325"/>
              <a:chExt cx="257175" cy="257176"/>
            </a:xfrm>
            <a:solidFill>
              <a:srgbClr val="394A57"/>
            </a:solidFill>
          </p:grpSpPr>
          <p:sp>
            <p:nvSpPr>
              <p:cNvPr id="145" name="Freeform 16"/>
              <p:cNvSpPr>
                <a:spLocks/>
              </p:cNvSpPr>
              <p:nvPr/>
            </p:nvSpPr>
            <p:spPr bwMode="auto">
              <a:xfrm>
                <a:off x="5934075" y="4783138"/>
                <a:ext cx="195262" cy="106363"/>
              </a:xfrm>
              <a:custGeom>
                <a:avLst/>
                <a:gdLst>
                  <a:gd name="T0" fmla="*/ 123 w 123"/>
                  <a:gd name="T1" fmla="*/ 67 h 67"/>
                  <a:gd name="T2" fmla="*/ 0 w 123"/>
                  <a:gd name="T3" fmla="*/ 67 h 67"/>
                  <a:gd name="T4" fmla="*/ 0 w 123"/>
                  <a:gd name="T5" fmla="*/ 0 h 67"/>
                  <a:gd name="T6" fmla="*/ 10 w 123"/>
                  <a:gd name="T7" fmla="*/ 0 h 67"/>
                  <a:gd name="T8" fmla="*/ 10 w 123"/>
                  <a:gd name="T9" fmla="*/ 57 h 67"/>
                  <a:gd name="T10" fmla="*/ 113 w 123"/>
                  <a:gd name="T11" fmla="*/ 57 h 67"/>
                  <a:gd name="T12" fmla="*/ 113 w 123"/>
                  <a:gd name="T13" fmla="*/ 0 h 67"/>
                  <a:gd name="T14" fmla="*/ 123 w 123"/>
                  <a:gd name="T15" fmla="*/ 0 h 67"/>
                  <a:gd name="T16" fmla="*/ 123 w 123"/>
                  <a:gd name="T17" fmla="*/ 67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3" h="67">
                    <a:moveTo>
                      <a:pt x="123" y="67"/>
                    </a:moveTo>
                    <a:lnTo>
                      <a:pt x="0" y="67"/>
                    </a:lnTo>
                    <a:lnTo>
                      <a:pt x="0" y="0"/>
                    </a:lnTo>
                    <a:lnTo>
                      <a:pt x="10" y="0"/>
                    </a:lnTo>
                    <a:lnTo>
                      <a:pt x="10" y="57"/>
                    </a:lnTo>
                    <a:lnTo>
                      <a:pt x="113" y="57"/>
                    </a:lnTo>
                    <a:lnTo>
                      <a:pt x="113" y="0"/>
                    </a:lnTo>
                    <a:lnTo>
                      <a:pt x="123" y="0"/>
                    </a:lnTo>
                    <a:lnTo>
                      <a:pt x="123" y="6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46" name="Freeform 17"/>
              <p:cNvSpPr>
                <a:spLocks/>
              </p:cNvSpPr>
              <p:nvPr/>
            </p:nvSpPr>
            <p:spPr bwMode="auto">
              <a:xfrm>
                <a:off x="5903913" y="4632325"/>
                <a:ext cx="257175" cy="149225"/>
              </a:xfrm>
              <a:custGeom>
                <a:avLst/>
                <a:gdLst>
                  <a:gd name="T0" fmla="*/ 154 w 162"/>
                  <a:gd name="T1" fmla="*/ 94 h 94"/>
                  <a:gd name="T2" fmla="*/ 81 w 162"/>
                  <a:gd name="T3" fmla="*/ 15 h 94"/>
                  <a:gd name="T4" fmla="*/ 7 w 162"/>
                  <a:gd name="T5" fmla="*/ 94 h 94"/>
                  <a:gd name="T6" fmla="*/ 0 w 162"/>
                  <a:gd name="T7" fmla="*/ 86 h 94"/>
                  <a:gd name="T8" fmla="*/ 81 w 162"/>
                  <a:gd name="T9" fmla="*/ 0 h 94"/>
                  <a:gd name="T10" fmla="*/ 162 w 162"/>
                  <a:gd name="T11" fmla="*/ 86 h 94"/>
                  <a:gd name="T12" fmla="*/ 154 w 162"/>
                  <a:gd name="T13" fmla="*/ 94 h 94"/>
                </a:gdLst>
                <a:ahLst/>
                <a:cxnLst>
                  <a:cxn ang="0">
                    <a:pos x="T0" y="T1"/>
                  </a:cxn>
                  <a:cxn ang="0">
                    <a:pos x="T2" y="T3"/>
                  </a:cxn>
                  <a:cxn ang="0">
                    <a:pos x="T4" y="T5"/>
                  </a:cxn>
                  <a:cxn ang="0">
                    <a:pos x="T6" y="T7"/>
                  </a:cxn>
                  <a:cxn ang="0">
                    <a:pos x="T8" y="T9"/>
                  </a:cxn>
                  <a:cxn ang="0">
                    <a:pos x="T10" y="T11"/>
                  </a:cxn>
                  <a:cxn ang="0">
                    <a:pos x="T12" y="T13"/>
                  </a:cxn>
                </a:cxnLst>
                <a:rect l="0" t="0" r="r" b="b"/>
                <a:pathLst>
                  <a:path w="162" h="94">
                    <a:moveTo>
                      <a:pt x="154" y="94"/>
                    </a:moveTo>
                    <a:lnTo>
                      <a:pt x="81" y="15"/>
                    </a:lnTo>
                    <a:lnTo>
                      <a:pt x="7" y="94"/>
                    </a:lnTo>
                    <a:lnTo>
                      <a:pt x="0" y="86"/>
                    </a:lnTo>
                    <a:lnTo>
                      <a:pt x="81" y="0"/>
                    </a:lnTo>
                    <a:lnTo>
                      <a:pt x="162" y="86"/>
                    </a:lnTo>
                    <a:lnTo>
                      <a:pt x="154" y="9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47" name="Freeform 18"/>
              <p:cNvSpPr>
                <a:spLocks/>
              </p:cNvSpPr>
              <p:nvPr/>
            </p:nvSpPr>
            <p:spPr bwMode="auto">
              <a:xfrm>
                <a:off x="5999163" y="4783138"/>
                <a:ext cx="65087" cy="73025"/>
              </a:xfrm>
              <a:custGeom>
                <a:avLst/>
                <a:gdLst>
                  <a:gd name="T0" fmla="*/ 41 w 41"/>
                  <a:gd name="T1" fmla="*/ 46 h 46"/>
                  <a:gd name="T2" fmla="*/ 31 w 41"/>
                  <a:gd name="T3" fmla="*/ 46 h 46"/>
                  <a:gd name="T4" fmla="*/ 31 w 41"/>
                  <a:gd name="T5" fmla="*/ 10 h 46"/>
                  <a:gd name="T6" fmla="*/ 10 w 41"/>
                  <a:gd name="T7" fmla="*/ 10 h 46"/>
                  <a:gd name="T8" fmla="*/ 10 w 41"/>
                  <a:gd name="T9" fmla="*/ 46 h 46"/>
                  <a:gd name="T10" fmla="*/ 0 w 41"/>
                  <a:gd name="T11" fmla="*/ 46 h 46"/>
                  <a:gd name="T12" fmla="*/ 0 w 41"/>
                  <a:gd name="T13" fmla="*/ 0 h 46"/>
                  <a:gd name="T14" fmla="*/ 41 w 41"/>
                  <a:gd name="T15" fmla="*/ 0 h 46"/>
                  <a:gd name="T16" fmla="*/ 41 w 41"/>
                  <a:gd name="T17" fmla="*/ 4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 h="46">
                    <a:moveTo>
                      <a:pt x="41" y="46"/>
                    </a:moveTo>
                    <a:lnTo>
                      <a:pt x="31" y="46"/>
                    </a:lnTo>
                    <a:lnTo>
                      <a:pt x="31" y="10"/>
                    </a:lnTo>
                    <a:lnTo>
                      <a:pt x="10" y="10"/>
                    </a:lnTo>
                    <a:lnTo>
                      <a:pt x="10" y="46"/>
                    </a:lnTo>
                    <a:lnTo>
                      <a:pt x="0" y="46"/>
                    </a:lnTo>
                    <a:lnTo>
                      <a:pt x="0" y="0"/>
                    </a:lnTo>
                    <a:lnTo>
                      <a:pt x="41" y="0"/>
                    </a:lnTo>
                    <a:lnTo>
                      <a:pt x="41" y="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48" name="Freeform 19"/>
              <p:cNvSpPr>
                <a:spLocks noEditPoints="1"/>
              </p:cNvSpPr>
              <p:nvPr/>
            </p:nvSpPr>
            <p:spPr bwMode="auto">
              <a:xfrm>
                <a:off x="5999163" y="4702175"/>
                <a:ext cx="65087" cy="65088"/>
              </a:xfrm>
              <a:custGeom>
                <a:avLst/>
                <a:gdLst>
                  <a:gd name="T0" fmla="*/ 16 w 32"/>
                  <a:gd name="T1" fmla="*/ 32 h 32"/>
                  <a:gd name="T2" fmla="*/ 0 w 32"/>
                  <a:gd name="T3" fmla="*/ 16 h 32"/>
                  <a:gd name="T4" fmla="*/ 16 w 32"/>
                  <a:gd name="T5" fmla="*/ 0 h 32"/>
                  <a:gd name="T6" fmla="*/ 32 w 32"/>
                  <a:gd name="T7" fmla="*/ 16 h 32"/>
                  <a:gd name="T8" fmla="*/ 16 w 32"/>
                  <a:gd name="T9" fmla="*/ 32 h 32"/>
                  <a:gd name="T10" fmla="*/ 16 w 32"/>
                  <a:gd name="T11" fmla="*/ 8 h 32"/>
                  <a:gd name="T12" fmla="*/ 8 w 32"/>
                  <a:gd name="T13" fmla="*/ 16 h 32"/>
                  <a:gd name="T14" fmla="*/ 16 w 32"/>
                  <a:gd name="T15" fmla="*/ 24 h 32"/>
                  <a:gd name="T16" fmla="*/ 24 w 32"/>
                  <a:gd name="T17" fmla="*/ 16 h 32"/>
                  <a:gd name="T18" fmla="*/ 16 w 32"/>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32"/>
                    </a:moveTo>
                    <a:cubicBezTo>
                      <a:pt x="7" y="32"/>
                      <a:pt x="0" y="25"/>
                      <a:pt x="0" y="16"/>
                    </a:cubicBezTo>
                    <a:cubicBezTo>
                      <a:pt x="0" y="7"/>
                      <a:pt x="7" y="0"/>
                      <a:pt x="16" y="0"/>
                    </a:cubicBezTo>
                    <a:cubicBezTo>
                      <a:pt x="25" y="0"/>
                      <a:pt x="32" y="7"/>
                      <a:pt x="32" y="16"/>
                    </a:cubicBezTo>
                    <a:cubicBezTo>
                      <a:pt x="32" y="25"/>
                      <a:pt x="25" y="32"/>
                      <a:pt x="16" y="32"/>
                    </a:cubicBezTo>
                    <a:moveTo>
                      <a:pt x="16" y="8"/>
                    </a:moveTo>
                    <a:cubicBezTo>
                      <a:pt x="12" y="8"/>
                      <a:pt x="8" y="12"/>
                      <a:pt x="8" y="16"/>
                    </a:cubicBezTo>
                    <a:cubicBezTo>
                      <a:pt x="8" y="20"/>
                      <a:pt x="12" y="24"/>
                      <a:pt x="16" y="24"/>
                    </a:cubicBezTo>
                    <a:cubicBezTo>
                      <a:pt x="20" y="24"/>
                      <a:pt x="24" y="20"/>
                      <a:pt x="24" y="16"/>
                    </a:cubicBezTo>
                    <a:cubicBezTo>
                      <a:pt x="24" y="12"/>
                      <a:pt x="20" y="8"/>
                      <a:pt x="16"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sp>
          <p:nvSpPr>
            <p:cNvPr id="144" name="矩形 143"/>
            <p:cNvSpPr/>
            <p:nvPr/>
          </p:nvSpPr>
          <p:spPr>
            <a:xfrm>
              <a:off x="960877" y="2072766"/>
              <a:ext cx="3503111" cy="403427"/>
            </a:xfrm>
            <a:prstGeom prst="rect">
              <a:avLst/>
            </a:prstGeom>
          </p:spPr>
          <p:txBody>
            <a:bodyPr wrap="square">
              <a:spAutoFit/>
            </a:bodyPr>
            <a:lstStyle/>
            <a:p>
              <a:pPr>
                <a:lnSpc>
                  <a:spcPct val="114000"/>
                </a:lnSpc>
              </a:pPr>
              <a:r>
                <a:rPr lang="zh-CN" altLang="en-US" sz="1333" dirty="0">
                  <a:solidFill>
                    <a:schemeClr val="tx1">
                      <a:lumMod val="65000"/>
                      <a:lumOff val="35000"/>
                    </a:schemeClr>
                  </a:solidFill>
                  <a:latin typeface="Century Gothic" panose="020B0502020202020204" pitchFamily="34" charset="0"/>
                  <a:cs typeface="Arial" panose="020B0604020202020204" pitchFamily="34" charset="0"/>
                </a:rPr>
                <a:t>双击任务栏右下角的联网图标，打开“本地连接状态”对话框。</a:t>
              </a:r>
              <a:endParaRPr lang="en-US" altLang="zh-CN" sz="1333" dirty="0">
                <a:solidFill>
                  <a:schemeClr val="tx1">
                    <a:lumMod val="65000"/>
                    <a:lumOff val="35000"/>
                  </a:schemeClr>
                </a:solidFill>
                <a:latin typeface="Century Gothic" panose="020B0502020202020204" pitchFamily="34" charset="0"/>
                <a:cs typeface="Arial" panose="020B0604020202020204" pitchFamily="34" charset="0"/>
              </a:endParaRPr>
            </a:p>
          </p:txBody>
        </p:sp>
      </p:grpSp>
      <p:sp>
        <p:nvSpPr>
          <p:cNvPr id="10" name="Rectangle 2"/>
          <p:cNvSpPr>
            <a:spLocks noChangeArrowheads="1"/>
          </p:cNvSpPr>
          <p:nvPr/>
        </p:nvSpPr>
        <p:spPr bwMode="auto">
          <a:xfrm>
            <a:off x="7095765" y="2632168"/>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12289" name="Picture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80379" y="2339315"/>
            <a:ext cx="4706572" cy="351448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40571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arn(inVertical)">
                                          <p:cBhvr>
                                            <p:cTn id="7" dur="500"/>
                                            <p:tgtEl>
                                              <p:spTgt spid="15"/>
                                            </p:tgtEl>
                                          </p:cBhvr>
                                        </p:animEffect>
                                      </p:childTnLst>
                                    </p:cTn>
                                  </p:par>
                                  <p:par>
                                    <p:cTn id="8" presetID="2" presetClass="entr" presetSubtype="4" fill="hold" grpId="0" nodeType="withEffect" p14:presetBounceEnd="22000">
                                      <p:stCondLst>
                                        <p:cond delay="500"/>
                                      </p:stCondLst>
                                      <p:childTnLst>
                                        <p:set>
                                          <p:cBhvr>
                                            <p:cTn id="9" dur="1" fill="hold">
                                              <p:stCondLst>
                                                <p:cond delay="0"/>
                                              </p:stCondLst>
                                            </p:cTn>
                                            <p:tgtEl>
                                              <p:spTgt spid="80"/>
                                            </p:tgtEl>
                                            <p:attrNameLst>
                                              <p:attrName>style.visibility</p:attrName>
                                            </p:attrNameLst>
                                          </p:cBhvr>
                                          <p:to>
                                            <p:strVal val="visible"/>
                                          </p:to>
                                        </p:set>
                                        <p:anim calcmode="lin" valueType="num" p14:bounceEnd="22000">
                                          <p:cBhvr additive="base">
                                            <p:cTn id="10" dur="500" fill="hold"/>
                                            <p:tgtEl>
                                              <p:spTgt spid="80"/>
                                            </p:tgtEl>
                                            <p:attrNameLst>
                                              <p:attrName>ppt_x</p:attrName>
                                            </p:attrNameLst>
                                          </p:cBhvr>
                                          <p:tavLst>
                                            <p:tav tm="0">
                                              <p:val>
                                                <p:strVal val="#ppt_x"/>
                                              </p:val>
                                            </p:tav>
                                            <p:tav tm="100000">
                                              <p:val>
                                                <p:strVal val="#ppt_x"/>
                                              </p:val>
                                            </p:tav>
                                          </p:tavLst>
                                        </p:anim>
                                        <p:anim calcmode="lin" valueType="num" p14:bounceEnd="22000">
                                          <p:cBhvr additive="base">
                                            <p:cTn id="11" dur="500" fill="hold"/>
                                            <p:tgtEl>
                                              <p:spTgt spid="80"/>
                                            </p:tgtEl>
                                            <p:attrNameLst>
                                              <p:attrName>ppt_y</p:attrName>
                                            </p:attrNameLst>
                                          </p:cBhvr>
                                          <p:tavLst>
                                            <p:tav tm="0">
                                              <p:val>
                                                <p:strVal val="1+#ppt_h/2"/>
                                              </p:val>
                                            </p:tav>
                                            <p:tav tm="100000">
                                              <p:val>
                                                <p:strVal val="#ppt_y"/>
                                              </p:val>
                                            </p:tav>
                                          </p:tavLst>
                                        </p:anim>
                                      </p:childTnLst>
                                    </p:cTn>
                                  </p:par>
                                  <p:par>
                                    <p:cTn id="12" presetID="25" presetClass="entr" presetSubtype="0" fill="hold" nodeType="withEffect">
                                      <p:stCondLst>
                                        <p:cond delay="1000"/>
                                      </p:stCondLst>
                                      <p:childTnLst>
                                        <p:set>
                                          <p:cBhvr>
                                            <p:cTn id="13" dur="1" fill="hold">
                                              <p:stCondLst>
                                                <p:cond delay="0"/>
                                              </p:stCondLst>
                                            </p:cTn>
                                            <p:tgtEl>
                                              <p:spTgt spid="134"/>
                                            </p:tgtEl>
                                            <p:attrNameLst>
                                              <p:attrName>style.visibility</p:attrName>
                                            </p:attrNameLst>
                                          </p:cBhvr>
                                          <p:to>
                                            <p:strVal val="visible"/>
                                          </p:to>
                                        </p:set>
                                        <p:anim calcmode="lin" valueType="num">
                                          <p:cBhvr>
                                            <p:cTn id="14" dur="500" decel="50000" fill="hold">
                                              <p:stCondLst>
                                                <p:cond delay="0"/>
                                              </p:stCondLst>
                                            </p:cTn>
                                            <p:tgtEl>
                                              <p:spTgt spid="134"/>
                                            </p:tgtEl>
                                            <p:attrNameLst>
                                              <p:attrName>style.rotation</p:attrName>
                                            </p:attrNameLst>
                                          </p:cBhvr>
                                          <p:tavLst>
                                            <p:tav tm="0">
                                              <p:val>
                                                <p:fltVal val="-90"/>
                                              </p:val>
                                            </p:tav>
                                            <p:tav tm="100000">
                                              <p:val>
                                                <p:fltVal val="0"/>
                                              </p:val>
                                            </p:tav>
                                          </p:tavLst>
                                        </p:anim>
                                        <p:anim calcmode="lin" valueType="num">
                                          <p:cBhvr>
                                            <p:cTn id="15" dur="500" decel="50000" fill="hold">
                                              <p:stCondLst>
                                                <p:cond delay="0"/>
                                              </p:stCondLst>
                                            </p:cTn>
                                            <p:tgtEl>
                                              <p:spTgt spid="134"/>
                                            </p:tgtEl>
                                            <p:attrNameLst>
                                              <p:attrName>ppt_w</p:attrName>
                                            </p:attrNameLst>
                                          </p:cBhvr>
                                          <p:tavLst>
                                            <p:tav tm="0">
                                              <p:val>
                                                <p:strVal val="#ppt_w"/>
                                              </p:val>
                                            </p:tav>
                                            <p:tav tm="100000">
                                              <p:val>
                                                <p:strVal val="#ppt_w*.05"/>
                                              </p:val>
                                            </p:tav>
                                          </p:tavLst>
                                        </p:anim>
                                        <p:anim calcmode="lin" valueType="num">
                                          <p:cBhvr>
                                            <p:cTn id="16" dur="500" accel="50000" fill="hold">
                                              <p:stCondLst>
                                                <p:cond delay="500"/>
                                              </p:stCondLst>
                                            </p:cTn>
                                            <p:tgtEl>
                                              <p:spTgt spid="134"/>
                                            </p:tgtEl>
                                            <p:attrNameLst>
                                              <p:attrName>ppt_w</p:attrName>
                                            </p:attrNameLst>
                                          </p:cBhvr>
                                          <p:tavLst>
                                            <p:tav tm="0">
                                              <p:val>
                                                <p:strVal val="#ppt_w*.05"/>
                                              </p:val>
                                            </p:tav>
                                            <p:tav tm="100000">
                                              <p:val>
                                                <p:strVal val="#ppt_w"/>
                                              </p:val>
                                            </p:tav>
                                          </p:tavLst>
                                        </p:anim>
                                        <p:anim calcmode="lin" valueType="num">
                                          <p:cBhvr>
                                            <p:cTn id="17" dur="1000" fill="hold"/>
                                            <p:tgtEl>
                                              <p:spTgt spid="134"/>
                                            </p:tgtEl>
                                            <p:attrNameLst>
                                              <p:attrName>ppt_h</p:attrName>
                                            </p:attrNameLst>
                                          </p:cBhvr>
                                          <p:tavLst>
                                            <p:tav tm="0">
                                              <p:val>
                                                <p:strVal val="#ppt_h"/>
                                              </p:val>
                                            </p:tav>
                                            <p:tav tm="100000">
                                              <p:val>
                                                <p:strVal val="#ppt_h"/>
                                              </p:val>
                                            </p:tav>
                                          </p:tavLst>
                                        </p:anim>
                                        <p:anim calcmode="lin" valueType="num">
                                          <p:cBhvr>
                                            <p:cTn id="18" dur="500" decel="50000" fill="hold">
                                              <p:stCondLst>
                                                <p:cond delay="0"/>
                                              </p:stCondLst>
                                            </p:cTn>
                                            <p:tgtEl>
                                              <p:spTgt spid="134"/>
                                            </p:tgtEl>
                                            <p:attrNameLst>
                                              <p:attrName>ppt_x</p:attrName>
                                            </p:attrNameLst>
                                          </p:cBhvr>
                                          <p:tavLst>
                                            <p:tav tm="0">
                                              <p:val>
                                                <p:strVal val="#ppt_x+.4"/>
                                              </p:val>
                                            </p:tav>
                                            <p:tav tm="100000">
                                              <p:val>
                                                <p:strVal val="#ppt_x"/>
                                              </p:val>
                                            </p:tav>
                                          </p:tavLst>
                                        </p:anim>
                                        <p:anim calcmode="lin" valueType="num">
                                          <p:cBhvr>
                                            <p:cTn id="19" dur="500" decel="50000" fill="hold">
                                              <p:stCondLst>
                                                <p:cond delay="0"/>
                                              </p:stCondLst>
                                            </p:cTn>
                                            <p:tgtEl>
                                              <p:spTgt spid="134"/>
                                            </p:tgtEl>
                                            <p:attrNameLst>
                                              <p:attrName>ppt_y</p:attrName>
                                            </p:attrNameLst>
                                          </p:cBhvr>
                                          <p:tavLst>
                                            <p:tav tm="0">
                                              <p:val>
                                                <p:strVal val="#ppt_y-.2"/>
                                              </p:val>
                                            </p:tav>
                                            <p:tav tm="100000">
                                              <p:val>
                                                <p:strVal val="#ppt_y+.1"/>
                                              </p:val>
                                            </p:tav>
                                          </p:tavLst>
                                        </p:anim>
                                        <p:anim calcmode="lin" valueType="num">
                                          <p:cBhvr>
                                            <p:cTn id="20" dur="500" accel="50000" fill="hold">
                                              <p:stCondLst>
                                                <p:cond delay="500"/>
                                              </p:stCondLst>
                                            </p:cTn>
                                            <p:tgtEl>
                                              <p:spTgt spid="134"/>
                                            </p:tgtEl>
                                            <p:attrNameLst>
                                              <p:attrName>ppt_y</p:attrName>
                                            </p:attrNameLst>
                                          </p:cBhvr>
                                          <p:tavLst>
                                            <p:tav tm="0">
                                              <p:val>
                                                <p:strVal val="#ppt_y+.1"/>
                                              </p:val>
                                            </p:tav>
                                            <p:tav tm="100000">
                                              <p:val>
                                                <p:strVal val="#ppt_y"/>
                                              </p:val>
                                            </p:tav>
                                          </p:tavLst>
                                        </p:anim>
                                        <p:animEffect transition="in" filter="fade">
                                          <p:cBhvr>
                                            <p:cTn id="21" dur="1000" decel="50000">
                                              <p:stCondLst>
                                                <p:cond delay="0"/>
                                              </p:stCondLst>
                                            </p:cTn>
                                            <p:tgtEl>
                                              <p:spTgt spid="134"/>
                                            </p:tgtEl>
                                          </p:cBhvr>
                                        </p:animEffect>
                                      </p:childTnLst>
                                    </p:cTn>
                                  </p:par>
                                  <p:par>
                                    <p:cTn id="22" presetID="25" presetClass="entr" presetSubtype="0" fill="hold" nodeType="withEffect">
                                      <p:stCondLst>
                                        <p:cond delay="1250"/>
                                      </p:stCondLst>
                                      <p:childTnLst>
                                        <p:set>
                                          <p:cBhvr>
                                            <p:cTn id="23" dur="1" fill="hold">
                                              <p:stCondLst>
                                                <p:cond delay="0"/>
                                              </p:stCondLst>
                                            </p:cTn>
                                            <p:tgtEl>
                                              <p:spTgt spid="117"/>
                                            </p:tgtEl>
                                            <p:attrNameLst>
                                              <p:attrName>style.visibility</p:attrName>
                                            </p:attrNameLst>
                                          </p:cBhvr>
                                          <p:to>
                                            <p:strVal val="visible"/>
                                          </p:to>
                                        </p:set>
                                        <p:anim calcmode="lin" valueType="num">
                                          <p:cBhvr>
                                            <p:cTn id="24" dur="500" decel="50000" fill="hold">
                                              <p:stCondLst>
                                                <p:cond delay="0"/>
                                              </p:stCondLst>
                                            </p:cTn>
                                            <p:tgtEl>
                                              <p:spTgt spid="117"/>
                                            </p:tgtEl>
                                            <p:attrNameLst>
                                              <p:attrName>style.rotation</p:attrName>
                                            </p:attrNameLst>
                                          </p:cBhvr>
                                          <p:tavLst>
                                            <p:tav tm="0">
                                              <p:val>
                                                <p:fltVal val="-90"/>
                                              </p:val>
                                            </p:tav>
                                            <p:tav tm="100000">
                                              <p:val>
                                                <p:fltVal val="0"/>
                                              </p:val>
                                            </p:tav>
                                          </p:tavLst>
                                        </p:anim>
                                        <p:anim calcmode="lin" valueType="num">
                                          <p:cBhvr>
                                            <p:cTn id="25" dur="500" decel="50000" fill="hold">
                                              <p:stCondLst>
                                                <p:cond delay="0"/>
                                              </p:stCondLst>
                                            </p:cTn>
                                            <p:tgtEl>
                                              <p:spTgt spid="117"/>
                                            </p:tgtEl>
                                            <p:attrNameLst>
                                              <p:attrName>ppt_w</p:attrName>
                                            </p:attrNameLst>
                                          </p:cBhvr>
                                          <p:tavLst>
                                            <p:tav tm="0">
                                              <p:val>
                                                <p:strVal val="#ppt_w"/>
                                              </p:val>
                                            </p:tav>
                                            <p:tav tm="100000">
                                              <p:val>
                                                <p:strVal val="#ppt_w*.05"/>
                                              </p:val>
                                            </p:tav>
                                          </p:tavLst>
                                        </p:anim>
                                        <p:anim calcmode="lin" valueType="num">
                                          <p:cBhvr>
                                            <p:cTn id="26" dur="500" accel="50000" fill="hold">
                                              <p:stCondLst>
                                                <p:cond delay="500"/>
                                              </p:stCondLst>
                                            </p:cTn>
                                            <p:tgtEl>
                                              <p:spTgt spid="117"/>
                                            </p:tgtEl>
                                            <p:attrNameLst>
                                              <p:attrName>ppt_w</p:attrName>
                                            </p:attrNameLst>
                                          </p:cBhvr>
                                          <p:tavLst>
                                            <p:tav tm="0">
                                              <p:val>
                                                <p:strVal val="#ppt_w*.05"/>
                                              </p:val>
                                            </p:tav>
                                            <p:tav tm="100000">
                                              <p:val>
                                                <p:strVal val="#ppt_w"/>
                                              </p:val>
                                            </p:tav>
                                          </p:tavLst>
                                        </p:anim>
                                        <p:anim calcmode="lin" valueType="num">
                                          <p:cBhvr>
                                            <p:cTn id="27" dur="1000" fill="hold"/>
                                            <p:tgtEl>
                                              <p:spTgt spid="117"/>
                                            </p:tgtEl>
                                            <p:attrNameLst>
                                              <p:attrName>ppt_h</p:attrName>
                                            </p:attrNameLst>
                                          </p:cBhvr>
                                          <p:tavLst>
                                            <p:tav tm="0">
                                              <p:val>
                                                <p:strVal val="#ppt_h"/>
                                              </p:val>
                                            </p:tav>
                                            <p:tav tm="100000">
                                              <p:val>
                                                <p:strVal val="#ppt_h"/>
                                              </p:val>
                                            </p:tav>
                                          </p:tavLst>
                                        </p:anim>
                                        <p:anim calcmode="lin" valueType="num">
                                          <p:cBhvr>
                                            <p:cTn id="28" dur="500" decel="50000" fill="hold">
                                              <p:stCondLst>
                                                <p:cond delay="0"/>
                                              </p:stCondLst>
                                            </p:cTn>
                                            <p:tgtEl>
                                              <p:spTgt spid="117"/>
                                            </p:tgtEl>
                                            <p:attrNameLst>
                                              <p:attrName>ppt_x</p:attrName>
                                            </p:attrNameLst>
                                          </p:cBhvr>
                                          <p:tavLst>
                                            <p:tav tm="0">
                                              <p:val>
                                                <p:strVal val="#ppt_x+.4"/>
                                              </p:val>
                                            </p:tav>
                                            <p:tav tm="100000">
                                              <p:val>
                                                <p:strVal val="#ppt_x"/>
                                              </p:val>
                                            </p:tav>
                                          </p:tavLst>
                                        </p:anim>
                                        <p:anim calcmode="lin" valueType="num">
                                          <p:cBhvr>
                                            <p:cTn id="29" dur="500" decel="50000" fill="hold">
                                              <p:stCondLst>
                                                <p:cond delay="0"/>
                                              </p:stCondLst>
                                            </p:cTn>
                                            <p:tgtEl>
                                              <p:spTgt spid="117"/>
                                            </p:tgtEl>
                                            <p:attrNameLst>
                                              <p:attrName>ppt_y</p:attrName>
                                            </p:attrNameLst>
                                          </p:cBhvr>
                                          <p:tavLst>
                                            <p:tav tm="0">
                                              <p:val>
                                                <p:strVal val="#ppt_y-.2"/>
                                              </p:val>
                                            </p:tav>
                                            <p:tav tm="100000">
                                              <p:val>
                                                <p:strVal val="#ppt_y+.1"/>
                                              </p:val>
                                            </p:tav>
                                          </p:tavLst>
                                        </p:anim>
                                        <p:anim calcmode="lin" valueType="num">
                                          <p:cBhvr>
                                            <p:cTn id="30" dur="500" accel="50000" fill="hold">
                                              <p:stCondLst>
                                                <p:cond delay="500"/>
                                              </p:stCondLst>
                                            </p:cTn>
                                            <p:tgtEl>
                                              <p:spTgt spid="117"/>
                                            </p:tgtEl>
                                            <p:attrNameLst>
                                              <p:attrName>ppt_y</p:attrName>
                                            </p:attrNameLst>
                                          </p:cBhvr>
                                          <p:tavLst>
                                            <p:tav tm="0">
                                              <p:val>
                                                <p:strVal val="#ppt_y+.1"/>
                                              </p:val>
                                            </p:tav>
                                            <p:tav tm="100000">
                                              <p:val>
                                                <p:strVal val="#ppt_y"/>
                                              </p:val>
                                            </p:tav>
                                          </p:tavLst>
                                        </p:anim>
                                        <p:animEffect transition="in" filter="fade">
                                          <p:cBhvr>
                                            <p:cTn id="31" dur="1000" decel="50000">
                                              <p:stCondLst>
                                                <p:cond delay="0"/>
                                              </p:stCondLst>
                                            </p:cTn>
                                            <p:tgtEl>
                                              <p:spTgt spid="117"/>
                                            </p:tgtEl>
                                          </p:cBhvr>
                                        </p:animEffect>
                                      </p:childTnLst>
                                    </p:cTn>
                                  </p:par>
                                  <p:par>
                                    <p:cTn id="32" presetID="25" presetClass="entr" presetSubtype="0" fill="hold" nodeType="withEffect">
                                      <p:stCondLst>
                                        <p:cond delay="1500"/>
                                      </p:stCondLst>
                                      <p:childTnLst>
                                        <p:set>
                                          <p:cBhvr>
                                            <p:cTn id="33" dur="1" fill="hold">
                                              <p:stCondLst>
                                                <p:cond delay="0"/>
                                              </p:stCondLst>
                                            </p:cTn>
                                            <p:tgtEl>
                                              <p:spTgt spid="100"/>
                                            </p:tgtEl>
                                            <p:attrNameLst>
                                              <p:attrName>style.visibility</p:attrName>
                                            </p:attrNameLst>
                                          </p:cBhvr>
                                          <p:to>
                                            <p:strVal val="visible"/>
                                          </p:to>
                                        </p:set>
                                        <p:anim calcmode="lin" valueType="num">
                                          <p:cBhvr>
                                            <p:cTn id="34" dur="500" decel="50000" fill="hold">
                                              <p:stCondLst>
                                                <p:cond delay="0"/>
                                              </p:stCondLst>
                                            </p:cTn>
                                            <p:tgtEl>
                                              <p:spTgt spid="100"/>
                                            </p:tgtEl>
                                            <p:attrNameLst>
                                              <p:attrName>style.rotation</p:attrName>
                                            </p:attrNameLst>
                                          </p:cBhvr>
                                          <p:tavLst>
                                            <p:tav tm="0">
                                              <p:val>
                                                <p:fltVal val="-90"/>
                                              </p:val>
                                            </p:tav>
                                            <p:tav tm="100000">
                                              <p:val>
                                                <p:fltVal val="0"/>
                                              </p:val>
                                            </p:tav>
                                          </p:tavLst>
                                        </p:anim>
                                        <p:anim calcmode="lin" valueType="num">
                                          <p:cBhvr>
                                            <p:cTn id="35" dur="500" decel="50000" fill="hold">
                                              <p:stCondLst>
                                                <p:cond delay="0"/>
                                              </p:stCondLst>
                                            </p:cTn>
                                            <p:tgtEl>
                                              <p:spTgt spid="100"/>
                                            </p:tgtEl>
                                            <p:attrNameLst>
                                              <p:attrName>ppt_w</p:attrName>
                                            </p:attrNameLst>
                                          </p:cBhvr>
                                          <p:tavLst>
                                            <p:tav tm="0">
                                              <p:val>
                                                <p:strVal val="#ppt_w"/>
                                              </p:val>
                                            </p:tav>
                                            <p:tav tm="100000">
                                              <p:val>
                                                <p:strVal val="#ppt_w*.05"/>
                                              </p:val>
                                            </p:tav>
                                          </p:tavLst>
                                        </p:anim>
                                        <p:anim calcmode="lin" valueType="num">
                                          <p:cBhvr>
                                            <p:cTn id="36" dur="500" accel="50000" fill="hold">
                                              <p:stCondLst>
                                                <p:cond delay="500"/>
                                              </p:stCondLst>
                                            </p:cTn>
                                            <p:tgtEl>
                                              <p:spTgt spid="100"/>
                                            </p:tgtEl>
                                            <p:attrNameLst>
                                              <p:attrName>ppt_w</p:attrName>
                                            </p:attrNameLst>
                                          </p:cBhvr>
                                          <p:tavLst>
                                            <p:tav tm="0">
                                              <p:val>
                                                <p:strVal val="#ppt_w*.05"/>
                                              </p:val>
                                            </p:tav>
                                            <p:tav tm="100000">
                                              <p:val>
                                                <p:strVal val="#ppt_w"/>
                                              </p:val>
                                            </p:tav>
                                          </p:tavLst>
                                        </p:anim>
                                        <p:anim calcmode="lin" valueType="num">
                                          <p:cBhvr>
                                            <p:cTn id="37" dur="1000" fill="hold"/>
                                            <p:tgtEl>
                                              <p:spTgt spid="100"/>
                                            </p:tgtEl>
                                            <p:attrNameLst>
                                              <p:attrName>ppt_h</p:attrName>
                                            </p:attrNameLst>
                                          </p:cBhvr>
                                          <p:tavLst>
                                            <p:tav tm="0">
                                              <p:val>
                                                <p:strVal val="#ppt_h"/>
                                              </p:val>
                                            </p:tav>
                                            <p:tav tm="100000">
                                              <p:val>
                                                <p:strVal val="#ppt_h"/>
                                              </p:val>
                                            </p:tav>
                                          </p:tavLst>
                                        </p:anim>
                                        <p:anim calcmode="lin" valueType="num">
                                          <p:cBhvr>
                                            <p:cTn id="38" dur="500" decel="50000" fill="hold">
                                              <p:stCondLst>
                                                <p:cond delay="0"/>
                                              </p:stCondLst>
                                            </p:cTn>
                                            <p:tgtEl>
                                              <p:spTgt spid="100"/>
                                            </p:tgtEl>
                                            <p:attrNameLst>
                                              <p:attrName>ppt_x</p:attrName>
                                            </p:attrNameLst>
                                          </p:cBhvr>
                                          <p:tavLst>
                                            <p:tav tm="0">
                                              <p:val>
                                                <p:strVal val="#ppt_x+.4"/>
                                              </p:val>
                                            </p:tav>
                                            <p:tav tm="100000">
                                              <p:val>
                                                <p:strVal val="#ppt_x"/>
                                              </p:val>
                                            </p:tav>
                                          </p:tavLst>
                                        </p:anim>
                                        <p:anim calcmode="lin" valueType="num">
                                          <p:cBhvr>
                                            <p:cTn id="39" dur="500" decel="50000" fill="hold">
                                              <p:stCondLst>
                                                <p:cond delay="0"/>
                                              </p:stCondLst>
                                            </p:cTn>
                                            <p:tgtEl>
                                              <p:spTgt spid="100"/>
                                            </p:tgtEl>
                                            <p:attrNameLst>
                                              <p:attrName>ppt_y</p:attrName>
                                            </p:attrNameLst>
                                          </p:cBhvr>
                                          <p:tavLst>
                                            <p:tav tm="0">
                                              <p:val>
                                                <p:strVal val="#ppt_y-.2"/>
                                              </p:val>
                                            </p:tav>
                                            <p:tav tm="100000">
                                              <p:val>
                                                <p:strVal val="#ppt_y+.1"/>
                                              </p:val>
                                            </p:tav>
                                          </p:tavLst>
                                        </p:anim>
                                        <p:anim calcmode="lin" valueType="num">
                                          <p:cBhvr>
                                            <p:cTn id="40" dur="500" accel="50000" fill="hold">
                                              <p:stCondLst>
                                                <p:cond delay="500"/>
                                              </p:stCondLst>
                                            </p:cTn>
                                            <p:tgtEl>
                                              <p:spTgt spid="100"/>
                                            </p:tgtEl>
                                            <p:attrNameLst>
                                              <p:attrName>ppt_y</p:attrName>
                                            </p:attrNameLst>
                                          </p:cBhvr>
                                          <p:tavLst>
                                            <p:tav tm="0">
                                              <p:val>
                                                <p:strVal val="#ppt_y+.1"/>
                                              </p:val>
                                            </p:tav>
                                            <p:tav tm="100000">
                                              <p:val>
                                                <p:strVal val="#ppt_y"/>
                                              </p:val>
                                            </p:tav>
                                          </p:tavLst>
                                        </p:anim>
                                        <p:animEffect transition="in" filter="fade">
                                          <p:cBhvr>
                                            <p:cTn id="41" dur="1000" decel="50000">
                                              <p:stCondLst>
                                                <p:cond delay="0"/>
                                              </p:stCondLst>
                                            </p:cTn>
                                            <p:tgtEl>
                                              <p:spTgt spid="100"/>
                                            </p:tgtEl>
                                          </p:cBhvr>
                                        </p:animEffect>
                                      </p:childTnLst>
                                    </p:cTn>
                                  </p:par>
                                  <p:par>
                                    <p:cTn id="42" presetID="25" presetClass="entr" presetSubtype="0" fill="hold" nodeType="withEffect">
                                      <p:stCondLst>
                                        <p:cond delay="1750"/>
                                      </p:stCondLst>
                                      <p:childTnLst>
                                        <p:set>
                                          <p:cBhvr>
                                            <p:cTn id="43" dur="1" fill="hold">
                                              <p:stCondLst>
                                                <p:cond delay="0"/>
                                              </p:stCondLst>
                                            </p:cTn>
                                            <p:tgtEl>
                                              <p:spTgt spid="84"/>
                                            </p:tgtEl>
                                            <p:attrNameLst>
                                              <p:attrName>style.visibility</p:attrName>
                                            </p:attrNameLst>
                                          </p:cBhvr>
                                          <p:to>
                                            <p:strVal val="visible"/>
                                          </p:to>
                                        </p:set>
                                        <p:anim calcmode="lin" valueType="num">
                                          <p:cBhvr>
                                            <p:cTn id="44" dur="500" decel="50000" fill="hold">
                                              <p:stCondLst>
                                                <p:cond delay="0"/>
                                              </p:stCondLst>
                                            </p:cTn>
                                            <p:tgtEl>
                                              <p:spTgt spid="84"/>
                                            </p:tgtEl>
                                            <p:attrNameLst>
                                              <p:attrName>style.rotation</p:attrName>
                                            </p:attrNameLst>
                                          </p:cBhvr>
                                          <p:tavLst>
                                            <p:tav tm="0">
                                              <p:val>
                                                <p:fltVal val="-90"/>
                                              </p:val>
                                            </p:tav>
                                            <p:tav tm="100000">
                                              <p:val>
                                                <p:fltVal val="0"/>
                                              </p:val>
                                            </p:tav>
                                          </p:tavLst>
                                        </p:anim>
                                        <p:anim calcmode="lin" valueType="num">
                                          <p:cBhvr>
                                            <p:cTn id="45" dur="500" decel="50000" fill="hold">
                                              <p:stCondLst>
                                                <p:cond delay="0"/>
                                              </p:stCondLst>
                                            </p:cTn>
                                            <p:tgtEl>
                                              <p:spTgt spid="84"/>
                                            </p:tgtEl>
                                            <p:attrNameLst>
                                              <p:attrName>ppt_w</p:attrName>
                                            </p:attrNameLst>
                                          </p:cBhvr>
                                          <p:tavLst>
                                            <p:tav tm="0">
                                              <p:val>
                                                <p:strVal val="#ppt_w"/>
                                              </p:val>
                                            </p:tav>
                                            <p:tav tm="100000">
                                              <p:val>
                                                <p:strVal val="#ppt_w*.05"/>
                                              </p:val>
                                            </p:tav>
                                          </p:tavLst>
                                        </p:anim>
                                        <p:anim calcmode="lin" valueType="num">
                                          <p:cBhvr>
                                            <p:cTn id="46" dur="500" accel="50000" fill="hold">
                                              <p:stCondLst>
                                                <p:cond delay="500"/>
                                              </p:stCondLst>
                                            </p:cTn>
                                            <p:tgtEl>
                                              <p:spTgt spid="84"/>
                                            </p:tgtEl>
                                            <p:attrNameLst>
                                              <p:attrName>ppt_w</p:attrName>
                                            </p:attrNameLst>
                                          </p:cBhvr>
                                          <p:tavLst>
                                            <p:tav tm="0">
                                              <p:val>
                                                <p:strVal val="#ppt_w*.05"/>
                                              </p:val>
                                            </p:tav>
                                            <p:tav tm="100000">
                                              <p:val>
                                                <p:strVal val="#ppt_w"/>
                                              </p:val>
                                            </p:tav>
                                          </p:tavLst>
                                        </p:anim>
                                        <p:anim calcmode="lin" valueType="num">
                                          <p:cBhvr>
                                            <p:cTn id="47" dur="1000" fill="hold"/>
                                            <p:tgtEl>
                                              <p:spTgt spid="84"/>
                                            </p:tgtEl>
                                            <p:attrNameLst>
                                              <p:attrName>ppt_h</p:attrName>
                                            </p:attrNameLst>
                                          </p:cBhvr>
                                          <p:tavLst>
                                            <p:tav tm="0">
                                              <p:val>
                                                <p:strVal val="#ppt_h"/>
                                              </p:val>
                                            </p:tav>
                                            <p:tav tm="100000">
                                              <p:val>
                                                <p:strVal val="#ppt_h"/>
                                              </p:val>
                                            </p:tav>
                                          </p:tavLst>
                                        </p:anim>
                                        <p:anim calcmode="lin" valueType="num">
                                          <p:cBhvr>
                                            <p:cTn id="48" dur="500" decel="50000" fill="hold">
                                              <p:stCondLst>
                                                <p:cond delay="0"/>
                                              </p:stCondLst>
                                            </p:cTn>
                                            <p:tgtEl>
                                              <p:spTgt spid="84"/>
                                            </p:tgtEl>
                                            <p:attrNameLst>
                                              <p:attrName>ppt_x</p:attrName>
                                            </p:attrNameLst>
                                          </p:cBhvr>
                                          <p:tavLst>
                                            <p:tav tm="0">
                                              <p:val>
                                                <p:strVal val="#ppt_x+.4"/>
                                              </p:val>
                                            </p:tav>
                                            <p:tav tm="100000">
                                              <p:val>
                                                <p:strVal val="#ppt_x"/>
                                              </p:val>
                                            </p:tav>
                                          </p:tavLst>
                                        </p:anim>
                                        <p:anim calcmode="lin" valueType="num">
                                          <p:cBhvr>
                                            <p:cTn id="49" dur="500" decel="50000" fill="hold">
                                              <p:stCondLst>
                                                <p:cond delay="0"/>
                                              </p:stCondLst>
                                            </p:cTn>
                                            <p:tgtEl>
                                              <p:spTgt spid="84"/>
                                            </p:tgtEl>
                                            <p:attrNameLst>
                                              <p:attrName>ppt_y</p:attrName>
                                            </p:attrNameLst>
                                          </p:cBhvr>
                                          <p:tavLst>
                                            <p:tav tm="0">
                                              <p:val>
                                                <p:strVal val="#ppt_y-.2"/>
                                              </p:val>
                                            </p:tav>
                                            <p:tav tm="100000">
                                              <p:val>
                                                <p:strVal val="#ppt_y+.1"/>
                                              </p:val>
                                            </p:tav>
                                          </p:tavLst>
                                        </p:anim>
                                        <p:anim calcmode="lin" valueType="num">
                                          <p:cBhvr>
                                            <p:cTn id="50" dur="500" accel="50000" fill="hold">
                                              <p:stCondLst>
                                                <p:cond delay="500"/>
                                              </p:stCondLst>
                                            </p:cTn>
                                            <p:tgtEl>
                                              <p:spTgt spid="84"/>
                                            </p:tgtEl>
                                            <p:attrNameLst>
                                              <p:attrName>ppt_y</p:attrName>
                                            </p:attrNameLst>
                                          </p:cBhvr>
                                          <p:tavLst>
                                            <p:tav tm="0">
                                              <p:val>
                                                <p:strVal val="#ppt_y+.1"/>
                                              </p:val>
                                            </p:tav>
                                            <p:tav tm="100000">
                                              <p:val>
                                                <p:strVal val="#ppt_y"/>
                                              </p:val>
                                            </p:tav>
                                          </p:tavLst>
                                        </p:anim>
                                        <p:animEffect transition="in" filter="fade">
                                          <p:cBhvr>
                                            <p:cTn id="51" dur="1000" decel="50000">
                                              <p:stCondLst>
                                                <p:cond delay="0"/>
                                              </p:stCondLst>
                                            </p:cTn>
                                            <p:tgtEl>
                                              <p:spTgt spid="84"/>
                                            </p:tgtEl>
                                          </p:cBhvr>
                                        </p:animEffect>
                                      </p:childTnLst>
                                    </p:cTn>
                                  </p:par>
                                  <p:par>
                                    <p:cTn id="52" presetID="42" presetClass="entr" presetSubtype="0" fill="hold" nodeType="withEffect">
                                      <p:stCondLst>
                                        <p:cond delay="2500"/>
                                      </p:stCondLst>
                                      <p:childTnLst>
                                        <p:set>
                                          <p:cBhvr>
                                            <p:cTn id="53" dur="1" fill="hold">
                                              <p:stCondLst>
                                                <p:cond delay="0"/>
                                              </p:stCondLst>
                                            </p:cTn>
                                            <p:tgtEl>
                                              <p:spTgt spid="12289"/>
                                            </p:tgtEl>
                                            <p:attrNameLst>
                                              <p:attrName>style.visibility</p:attrName>
                                            </p:attrNameLst>
                                          </p:cBhvr>
                                          <p:to>
                                            <p:strVal val="visible"/>
                                          </p:to>
                                        </p:set>
                                        <p:animEffect transition="in" filter="fade">
                                          <p:cBhvr>
                                            <p:cTn id="54" dur="1000"/>
                                            <p:tgtEl>
                                              <p:spTgt spid="12289"/>
                                            </p:tgtEl>
                                          </p:cBhvr>
                                        </p:animEffect>
                                        <p:anim calcmode="lin" valueType="num">
                                          <p:cBhvr>
                                            <p:cTn id="55" dur="1000" fill="hold"/>
                                            <p:tgtEl>
                                              <p:spTgt spid="12289"/>
                                            </p:tgtEl>
                                            <p:attrNameLst>
                                              <p:attrName>ppt_x</p:attrName>
                                            </p:attrNameLst>
                                          </p:cBhvr>
                                          <p:tavLst>
                                            <p:tav tm="0">
                                              <p:val>
                                                <p:strVal val="#ppt_x"/>
                                              </p:val>
                                            </p:tav>
                                            <p:tav tm="100000">
                                              <p:val>
                                                <p:strVal val="#ppt_x"/>
                                              </p:val>
                                            </p:tav>
                                          </p:tavLst>
                                        </p:anim>
                                        <p:anim calcmode="lin" valueType="num">
                                          <p:cBhvr>
                                            <p:cTn id="56" dur="1000" fill="hold"/>
                                            <p:tgtEl>
                                              <p:spTgt spid="1228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arn(inVertical)">
                                          <p:cBhvr>
                                            <p:cTn id="7" dur="500"/>
                                            <p:tgtEl>
                                              <p:spTgt spid="15"/>
                                            </p:tgtEl>
                                          </p:cBhvr>
                                        </p:animEffect>
                                      </p:childTnLst>
                                    </p:cTn>
                                  </p:par>
                                  <p:par>
                                    <p:cTn id="8" presetID="2" presetClass="entr" presetSubtype="4" fill="hold" grpId="0" nodeType="withEffect">
                                      <p:stCondLst>
                                        <p:cond delay="500"/>
                                      </p:stCondLst>
                                      <p:childTnLst>
                                        <p:set>
                                          <p:cBhvr>
                                            <p:cTn id="9" dur="1" fill="hold">
                                              <p:stCondLst>
                                                <p:cond delay="0"/>
                                              </p:stCondLst>
                                            </p:cTn>
                                            <p:tgtEl>
                                              <p:spTgt spid="80"/>
                                            </p:tgtEl>
                                            <p:attrNameLst>
                                              <p:attrName>style.visibility</p:attrName>
                                            </p:attrNameLst>
                                          </p:cBhvr>
                                          <p:to>
                                            <p:strVal val="visible"/>
                                          </p:to>
                                        </p:set>
                                        <p:anim calcmode="lin" valueType="num">
                                          <p:cBhvr additive="base">
                                            <p:cTn id="10" dur="500" fill="hold"/>
                                            <p:tgtEl>
                                              <p:spTgt spid="80"/>
                                            </p:tgtEl>
                                            <p:attrNameLst>
                                              <p:attrName>ppt_x</p:attrName>
                                            </p:attrNameLst>
                                          </p:cBhvr>
                                          <p:tavLst>
                                            <p:tav tm="0">
                                              <p:val>
                                                <p:strVal val="#ppt_x"/>
                                              </p:val>
                                            </p:tav>
                                            <p:tav tm="100000">
                                              <p:val>
                                                <p:strVal val="#ppt_x"/>
                                              </p:val>
                                            </p:tav>
                                          </p:tavLst>
                                        </p:anim>
                                        <p:anim calcmode="lin" valueType="num">
                                          <p:cBhvr additive="base">
                                            <p:cTn id="11" dur="500" fill="hold"/>
                                            <p:tgtEl>
                                              <p:spTgt spid="80"/>
                                            </p:tgtEl>
                                            <p:attrNameLst>
                                              <p:attrName>ppt_y</p:attrName>
                                            </p:attrNameLst>
                                          </p:cBhvr>
                                          <p:tavLst>
                                            <p:tav tm="0">
                                              <p:val>
                                                <p:strVal val="1+#ppt_h/2"/>
                                              </p:val>
                                            </p:tav>
                                            <p:tav tm="100000">
                                              <p:val>
                                                <p:strVal val="#ppt_y"/>
                                              </p:val>
                                            </p:tav>
                                          </p:tavLst>
                                        </p:anim>
                                      </p:childTnLst>
                                    </p:cTn>
                                  </p:par>
                                  <p:par>
                                    <p:cTn id="12" presetID="25" presetClass="entr" presetSubtype="0" fill="hold" nodeType="withEffect">
                                      <p:stCondLst>
                                        <p:cond delay="1000"/>
                                      </p:stCondLst>
                                      <p:childTnLst>
                                        <p:set>
                                          <p:cBhvr>
                                            <p:cTn id="13" dur="1" fill="hold">
                                              <p:stCondLst>
                                                <p:cond delay="0"/>
                                              </p:stCondLst>
                                            </p:cTn>
                                            <p:tgtEl>
                                              <p:spTgt spid="134"/>
                                            </p:tgtEl>
                                            <p:attrNameLst>
                                              <p:attrName>style.visibility</p:attrName>
                                            </p:attrNameLst>
                                          </p:cBhvr>
                                          <p:to>
                                            <p:strVal val="visible"/>
                                          </p:to>
                                        </p:set>
                                        <p:anim calcmode="lin" valueType="num">
                                          <p:cBhvr>
                                            <p:cTn id="14" dur="500" decel="50000" fill="hold">
                                              <p:stCondLst>
                                                <p:cond delay="0"/>
                                              </p:stCondLst>
                                            </p:cTn>
                                            <p:tgtEl>
                                              <p:spTgt spid="134"/>
                                            </p:tgtEl>
                                            <p:attrNameLst>
                                              <p:attrName>style.rotation</p:attrName>
                                            </p:attrNameLst>
                                          </p:cBhvr>
                                          <p:tavLst>
                                            <p:tav tm="0">
                                              <p:val>
                                                <p:fltVal val="-90"/>
                                              </p:val>
                                            </p:tav>
                                            <p:tav tm="100000">
                                              <p:val>
                                                <p:fltVal val="0"/>
                                              </p:val>
                                            </p:tav>
                                          </p:tavLst>
                                        </p:anim>
                                        <p:anim calcmode="lin" valueType="num">
                                          <p:cBhvr>
                                            <p:cTn id="15" dur="500" decel="50000" fill="hold">
                                              <p:stCondLst>
                                                <p:cond delay="0"/>
                                              </p:stCondLst>
                                            </p:cTn>
                                            <p:tgtEl>
                                              <p:spTgt spid="134"/>
                                            </p:tgtEl>
                                            <p:attrNameLst>
                                              <p:attrName>ppt_w</p:attrName>
                                            </p:attrNameLst>
                                          </p:cBhvr>
                                          <p:tavLst>
                                            <p:tav tm="0">
                                              <p:val>
                                                <p:strVal val="#ppt_w"/>
                                              </p:val>
                                            </p:tav>
                                            <p:tav tm="100000">
                                              <p:val>
                                                <p:strVal val="#ppt_w*.05"/>
                                              </p:val>
                                            </p:tav>
                                          </p:tavLst>
                                        </p:anim>
                                        <p:anim calcmode="lin" valueType="num">
                                          <p:cBhvr>
                                            <p:cTn id="16" dur="500" accel="50000" fill="hold">
                                              <p:stCondLst>
                                                <p:cond delay="500"/>
                                              </p:stCondLst>
                                            </p:cTn>
                                            <p:tgtEl>
                                              <p:spTgt spid="134"/>
                                            </p:tgtEl>
                                            <p:attrNameLst>
                                              <p:attrName>ppt_w</p:attrName>
                                            </p:attrNameLst>
                                          </p:cBhvr>
                                          <p:tavLst>
                                            <p:tav tm="0">
                                              <p:val>
                                                <p:strVal val="#ppt_w*.05"/>
                                              </p:val>
                                            </p:tav>
                                            <p:tav tm="100000">
                                              <p:val>
                                                <p:strVal val="#ppt_w"/>
                                              </p:val>
                                            </p:tav>
                                          </p:tavLst>
                                        </p:anim>
                                        <p:anim calcmode="lin" valueType="num">
                                          <p:cBhvr>
                                            <p:cTn id="17" dur="1000" fill="hold"/>
                                            <p:tgtEl>
                                              <p:spTgt spid="134"/>
                                            </p:tgtEl>
                                            <p:attrNameLst>
                                              <p:attrName>ppt_h</p:attrName>
                                            </p:attrNameLst>
                                          </p:cBhvr>
                                          <p:tavLst>
                                            <p:tav tm="0">
                                              <p:val>
                                                <p:strVal val="#ppt_h"/>
                                              </p:val>
                                            </p:tav>
                                            <p:tav tm="100000">
                                              <p:val>
                                                <p:strVal val="#ppt_h"/>
                                              </p:val>
                                            </p:tav>
                                          </p:tavLst>
                                        </p:anim>
                                        <p:anim calcmode="lin" valueType="num">
                                          <p:cBhvr>
                                            <p:cTn id="18" dur="500" decel="50000" fill="hold">
                                              <p:stCondLst>
                                                <p:cond delay="0"/>
                                              </p:stCondLst>
                                            </p:cTn>
                                            <p:tgtEl>
                                              <p:spTgt spid="134"/>
                                            </p:tgtEl>
                                            <p:attrNameLst>
                                              <p:attrName>ppt_x</p:attrName>
                                            </p:attrNameLst>
                                          </p:cBhvr>
                                          <p:tavLst>
                                            <p:tav tm="0">
                                              <p:val>
                                                <p:strVal val="#ppt_x+.4"/>
                                              </p:val>
                                            </p:tav>
                                            <p:tav tm="100000">
                                              <p:val>
                                                <p:strVal val="#ppt_x"/>
                                              </p:val>
                                            </p:tav>
                                          </p:tavLst>
                                        </p:anim>
                                        <p:anim calcmode="lin" valueType="num">
                                          <p:cBhvr>
                                            <p:cTn id="19" dur="500" decel="50000" fill="hold">
                                              <p:stCondLst>
                                                <p:cond delay="0"/>
                                              </p:stCondLst>
                                            </p:cTn>
                                            <p:tgtEl>
                                              <p:spTgt spid="134"/>
                                            </p:tgtEl>
                                            <p:attrNameLst>
                                              <p:attrName>ppt_y</p:attrName>
                                            </p:attrNameLst>
                                          </p:cBhvr>
                                          <p:tavLst>
                                            <p:tav tm="0">
                                              <p:val>
                                                <p:strVal val="#ppt_y-.2"/>
                                              </p:val>
                                            </p:tav>
                                            <p:tav tm="100000">
                                              <p:val>
                                                <p:strVal val="#ppt_y+.1"/>
                                              </p:val>
                                            </p:tav>
                                          </p:tavLst>
                                        </p:anim>
                                        <p:anim calcmode="lin" valueType="num">
                                          <p:cBhvr>
                                            <p:cTn id="20" dur="500" accel="50000" fill="hold">
                                              <p:stCondLst>
                                                <p:cond delay="500"/>
                                              </p:stCondLst>
                                            </p:cTn>
                                            <p:tgtEl>
                                              <p:spTgt spid="134"/>
                                            </p:tgtEl>
                                            <p:attrNameLst>
                                              <p:attrName>ppt_y</p:attrName>
                                            </p:attrNameLst>
                                          </p:cBhvr>
                                          <p:tavLst>
                                            <p:tav tm="0">
                                              <p:val>
                                                <p:strVal val="#ppt_y+.1"/>
                                              </p:val>
                                            </p:tav>
                                            <p:tav tm="100000">
                                              <p:val>
                                                <p:strVal val="#ppt_y"/>
                                              </p:val>
                                            </p:tav>
                                          </p:tavLst>
                                        </p:anim>
                                        <p:animEffect transition="in" filter="fade">
                                          <p:cBhvr>
                                            <p:cTn id="21" dur="1000" decel="50000">
                                              <p:stCondLst>
                                                <p:cond delay="0"/>
                                              </p:stCondLst>
                                            </p:cTn>
                                            <p:tgtEl>
                                              <p:spTgt spid="134"/>
                                            </p:tgtEl>
                                          </p:cBhvr>
                                        </p:animEffect>
                                      </p:childTnLst>
                                    </p:cTn>
                                  </p:par>
                                  <p:par>
                                    <p:cTn id="22" presetID="25" presetClass="entr" presetSubtype="0" fill="hold" nodeType="withEffect">
                                      <p:stCondLst>
                                        <p:cond delay="1250"/>
                                      </p:stCondLst>
                                      <p:childTnLst>
                                        <p:set>
                                          <p:cBhvr>
                                            <p:cTn id="23" dur="1" fill="hold">
                                              <p:stCondLst>
                                                <p:cond delay="0"/>
                                              </p:stCondLst>
                                            </p:cTn>
                                            <p:tgtEl>
                                              <p:spTgt spid="117"/>
                                            </p:tgtEl>
                                            <p:attrNameLst>
                                              <p:attrName>style.visibility</p:attrName>
                                            </p:attrNameLst>
                                          </p:cBhvr>
                                          <p:to>
                                            <p:strVal val="visible"/>
                                          </p:to>
                                        </p:set>
                                        <p:anim calcmode="lin" valueType="num">
                                          <p:cBhvr>
                                            <p:cTn id="24" dur="500" decel="50000" fill="hold">
                                              <p:stCondLst>
                                                <p:cond delay="0"/>
                                              </p:stCondLst>
                                            </p:cTn>
                                            <p:tgtEl>
                                              <p:spTgt spid="117"/>
                                            </p:tgtEl>
                                            <p:attrNameLst>
                                              <p:attrName>style.rotation</p:attrName>
                                            </p:attrNameLst>
                                          </p:cBhvr>
                                          <p:tavLst>
                                            <p:tav tm="0">
                                              <p:val>
                                                <p:fltVal val="-90"/>
                                              </p:val>
                                            </p:tav>
                                            <p:tav tm="100000">
                                              <p:val>
                                                <p:fltVal val="0"/>
                                              </p:val>
                                            </p:tav>
                                          </p:tavLst>
                                        </p:anim>
                                        <p:anim calcmode="lin" valueType="num">
                                          <p:cBhvr>
                                            <p:cTn id="25" dur="500" decel="50000" fill="hold">
                                              <p:stCondLst>
                                                <p:cond delay="0"/>
                                              </p:stCondLst>
                                            </p:cTn>
                                            <p:tgtEl>
                                              <p:spTgt spid="117"/>
                                            </p:tgtEl>
                                            <p:attrNameLst>
                                              <p:attrName>ppt_w</p:attrName>
                                            </p:attrNameLst>
                                          </p:cBhvr>
                                          <p:tavLst>
                                            <p:tav tm="0">
                                              <p:val>
                                                <p:strVal val="#ppt_w"/>
                                              </p:val>
                                            </p:tav>
                                            <p:tav tm="100000">
                                              <p:val>
                                                <p:strVal val="#ppt_w*.05"/>
                                              </p:val>
                                            </p:tav>
                                          </p:tavLst>
                                        </p:anim>
                                        <p:anim calcmode="lin" valueType="num">
                                          <p:cBhvr>
                                            <p:cTn id="26" dur="500" accel="50000" fill="hold">
                                              <p:stCondLst>
                                                <p:cond delay="500"/>
                                              </p:stCondLst>
                                            </p:cTn>
                                            <p:tgtEl>
                                              <p:spTgt spid="117"/>
                                            </p:tgtEl>
                                            <p:attrNameLst>
                                              <p:attrName>ppt_w</p:attrName>
                                            </p:attrNameLst>
                                          </p:cBhvr>
                                          <p:tavLst>
                                            <p:tav tm="0">
                                              <p:val>
                                                <p:strVal val="#ppt_w*.05"/>
                                              </p:val>
                                            </p:tav>
                                            <p:tav tm="100000">
                                              <p:val>
                                                <p:strVal val="#ppt_w"/>
                                              </p:val>
                                            </p:tav>
                                          </p:tavLst>
                                        </p:anim>
                                        <p:anim calcmode="lin" valueType="num">
                                          <p:cBhvr>
                                            <p:cTn id="27" dur="1000" fill="hold"/>
                                            <p:tgtEl>
                                              <p:spTgt spid="117"/>
                                            </p:tgtEl>
                                            <p:attrNameLst>
                                              <p:attrName>ppt_h</p:attrName>
                                            </p:attrNameLst>
                                          </p:cBhvr>
                                          <p:tavLst>
                                            <p:tav tm="0">
                                              <p:val>
                                                <p:strVal val="#ppt_h"/>
                                              </p:val>
                                            </p:tav>
                                            <p:tav tm="100000">
                                              <p:val>
                                                <p:strVal val="#ppt_h"/>
                                              </p:val>
                                            </p:tav>
                                          </p:tavLst>
                                        </p:anim>
                                        <p:anim calcmode="lin" valueType="num">
                                          <p:cBhvr>
                                            <p:cTn id="28" dur="500" decel="50000" fill="hold">
                                              <p:stCondLst>
                                                <p:cond delay="0"/>
                                              </p:stCondLst>
                                            </p:cTn>
                                            <p:tgtEl>
                                              <p:spTgt spid="117"/>
                                            </p:tgtEl>
                                            <p:attrNameLst>
                                              <p:attrName>ppt_x</p:attrName>
                                            </p:attrNameLst>
                                          </p:cBhvr>
                                          <p:tavLst>
                                            <p:tav tm="0">
                                              <p:val>
                                                <p:strVal val="#ppt_x+.4"/>
                                              </p:val>
                                            </p:tav>
                                            <p:tav tm="100000">
                                              <p:val>
                                                <p:strVal val="#ppt_x"/>
                                              </p:val>
                                            </p:tav>
                                          </p:tavLst>
                                        </p:anim>
                                        <p:anim calcmode="lin" valueType="num">
                                          <p:cBhvr>
                                            <p:cTn id="29" dur="500" decel="50000" fill="hold">
                                              <p:stCondLst>
                                                <p:cond delay="0"/>
                                              </p:stCondLst>
                                            </p:cTn>
                                            <p:tgtEl>
                                              <p:spTgt spid="117"/>
                                            </p:tgtEl>
                                            <p:attrNameLst>
                                              <p:attrName>ppt_y</p:attrName>
                                            </p:attrNameLst>
                                          </p:cBhvr>
                                          <p:tavLst>
                                            <p:tav tm="0">
                                              <p:val>
                                                <p:strVal val="#ppt_y-.2"/>
                                              </p:val>
                                            </p:tav>
                                            <p:tav tm="100000">
                                              <p:val>
                                                <p:strVal val="#ppt_y+.1"/>
                                              </p:val>
                                            </p:tav>
                                          </p:tavLst>
                                        </p:anim>
                                        <p:anim calcmode="lin" valueType="num">
                                          <p:cBhvr>
                                            <p:cTn id="30" dur="500" accel="50000" fill="hold">
                                              <p:stCondLst>
                                                <p:cond delay="500"/>
                                              </p:stCondLst>
                                            </p:cTn>
                                            <p:tgtEl>
                                              <p:spTgt spid="117"/>
                                            </p:tgtEl>
                                            <p:attrNameLst>
                                              <p:attrName>ppt_y</p:attrName>
                                            </p:attrNameLst>
                                          </p:cBhvr>
                                          <p:tavLst>
                                            <p:tav tm="0">
                                              <p:val>
                                                <p:strVal val="#ppt_y+.1"/>
                                              </p:val>
                                            </p:tav>
                                            <p:tav tm="100000">
                                              <p:val>
                                                <p:strVal val="#ppt_y"/>
                                              </p:val>
                                            </p:tav>
                                          </p:tavLst>
                                        </p:anim>
                                        <p:animEffect transition="in" filter="fade">
                                          <p:cBhvr>
                                            <p:cTn id="31" dur="1000" decel="50000">
                                              <p:stCondLst>
                                                <p:cond delay="0"/>
                                              </p:stCondLst>
                                            </p:cTn>
                                            <p:tgtEl>
                                              <p:spTgt spid="117"/>
                                            </p:tgtEl>
                                          </p:cBhvr>
                                        </p:animEffect>
                                      </p:childTnLst>
                                    </p:cTn>
                                  </p:par>
                                  <p:par>
                                    <p:cTn id="32" presetID="25" presetClass="entr" presetSubtype="0" fill="hold" nodeType="withEffect">
                                      <p:stCondLst>
                                        <p:cond delay="1500"/>
                                      </p:stCondLst>
                                      <p:childTnLst>
                                        <p:set>
                                          <p:cBhvr>
                                            <p:cTn id="33" dur="1" fill="hold">
                                              <p:stCondLst>
                                                <p:cond delay="0"/>
                                              </p:stCondLst>
                                            </p:cTn>
                                            <p:tgtEl>
                                              <p:spTgt spid="100"/>
                                            </p:tgtEl>
                                            <p:attrNameLst>
                                              <p:attrName>style.visibility</p:attrName>
                                            </p:attrNameLst>
                                          </p:cBhvr>
                                          <p:to>
                                            <p:strVal val="visible"/>
                                          </p:to>
                                        </p:set>
                                        <p:anim calcmode="lin" valueType="num">
                                          <p:cBhvr>
                                            <p:cTn id="34" dur="500" decel="50000" fill="hold">
                                              <p:stCondLst>
                                                <p:cond delay="0"/>
                                              </p:stCondLst>
                                            </p:cTn>
                                            <p:tgtEl>
                                              <p:spTgt spid="100"/>
                                            </p:tgtEl>
                                            <p:attrNameLst>
                                              <p:attrName>style.rotation</p:attrName>
                                            </p:attrNameLst>
                                          </p:cBhvr>
                                          <p:tavLst>
                                            <p:tav tm="0">
                                              <p:val>
                                                <p:fltVal val="-90"/>
                                              </p:val>
                                            </p:tav>
                                            <p:tav tm="100000">
                                              <p:val>
                                                <p:fltVal val="0"/>
                                              </p:val>
                                            </p:tav>
                                          </p:tavLst>
                                        </p:anim>
                                        <p:anim calcmode="lin" valueType="num">
                                          <p:cBhvr>
                                            <p:cTn id="35" dur="500" decel="50000" fill="hold">
                                              <p:stCondLst>
                                                <p:cond delay="0"/>
                                              </p:stCondLst>
                                            </p:cTn>
                                            <p:tgtEl>
                                              <p:spTgt spid="100"/>
                                            </p:tgtEl>
                                            <p:attrNameLst>
                                              <p:attrName>ppt_w</p:attrName>
                                            </p:attrNameLst>
                                          </p:cBhvr>
                                          <p:tavLst>
                                            <p:tav tm="0">
                                              <p:val>
                                                <p:strVal val="#ppt_w"/>
                                              </p:val>
                                            </p:tav>
                                            <p:tav tm="100000">
                                              <p:val>
                                                <p:strVal val="#ppt_w*.05"/>
                                              </p:val>
                                            </p:tav>
                                          </p:tavLst>
                                        </p:anim>
                                        <p:anim calcmode="lin" valueType="num">
                                          <p:cBhvr>
                                            <p:cTn id="36" dur="500" accel="50000" fill="hold">
                                              <p:stCondLst>
                                                <p:cond delay="500"/>
                                              </p:stCondLst>
                                            </p:cTn>
                                            <p:tgtEl>
                                              <p:spTgt spid="100"/>
                                            </p:tgtEl>
                                            <p:attrNameLst>
                                              <p:attrName>ppt_w</p:attrName>
                                            </p:attrNameLst>
                                          </p:cBhvr>
                                          <p:tavLst>
                                            <p:tav tm="0">
                                              <p:val>
                                                <p:strVal val="#ppt_w*.05"/>
                                              </p:val>
                                            </p:tav>
                                            <p:tav tm="100000">
                                              <p:val>
                                                <p:strVal val="#ppt_w"/>
                                              </p:val>
                                            </p:tav>
                                          </p:tavLst>
                                        </p:anim>
                                        <p:anim calcmode="lin" valueType="num">
                                          <p:cBhvr>
                                            <p:cTn id="37" dur="1000" fill="hold"/>
                                            <p:tgtEl>
                                              <p:spTgt spid="100"/>
                                            </p:tgtEl>
                                            <p:attrNameLst>
                                              <p:attrName>ppt_h</p:attrName>
                                            </p:attrNameLst>
                                          </p:cBhvr>
                                          <p:tavLst>
                                            <p:tav tm="0">
                                              <p:val>
                                                <p:strVal val="#ppt_h"/>
                                              </p:val>
                                            </p:tav>
                                            <p:tav tm="100000">
                                              <p:val>
                                                <p:strVal val="#ppt_h"/>
                                              </p:val>
                                            </p:tav>
                                          </p:tavLst>
                                        </p:anim>
                                        <p:anim calcmode="lin" valueType="num">
                                          <p:cBhvr>
                                            <p:cTn id="38" dur="500" decel="50000" fill="hold">
                                              <p:stCondLst>
                                                <p:cond delay="0"/>
                                              </p:stCondLst>
                                            </p:cTn>
                                            <p:tgtEl>
                                              <p:spTgt spid="100"/>
                                            </p:tgtEl>
                                            <p:attrNameLst>
                                              <p:attrName>ppt_x</p:attrName>
                                            </p:attrNameLst>
                                          </p:cBhvr>
                                          <p:tavLst>
                                            <p:tav tm="0">
                                              <p:val>
                                                <p:strVal val="#ppt_x+.4"/>
                                              </p:val>
                                            </p:tav>
                                            <p:tav tm="100000">
                                              <p:val>
                                                <p:strVal val="#ppt_x"/>
                                              </p:val>
                                            </p:tav>
                                          </p:tavLst>
                                        </p:anim>
                                        <p:anim calcmode="lin" valueType="num">
                                          <p:cBhvr>
                                            <p:cTn id="39" dur="500" decel="50000" fill="hold">
                                              <p:stCondLst>
                                                <p:cond delay="0"/>
                                              </p:stCondLst>
                                            </p:cTn>
                                            <p:tgtEl>
                                              <p:spTgt spid="100"/>
                                            </p:tgtEl>
                                            <p:attrNameLst>
                                              <p:attrName>ppt_y</p:attrName>
                                            </p:attrNameLst>
                                          </p:cBhvr>
                                          <p:tavLst>
                                            <p:tav tm="0">
                                              <p:val>
                                                <p:strVal val="#ppt_y-.2"/>
                                              </p:val>
                                            </p:tav>
                                            <p:tav tm="100000">
                                              <p:val>
                                                <p:strVal val="#ppt_y+.1"/>
                                              </p:val>
                                            </p:tav>
                                          </p:tavLst>
                                        </p:anim>
                                        <p:anim calcmode="lin" valueType="num">
                                          <p:cBhvr>
                                            <p:cTn id="40" dur="500" accel="50000" fill="hold">
                                              <p:stCondLst>
                                                <p:cond delay="500"/>
                                              </p:stCondLst>
                                            </p:cTn>
                                            <p:tgtEl>
                                              <p:spTgt spid="100"/>
                                            </p:tgtEl>
                                            <p:attrNameLst>
                                              <p:attrName>ppt_y</p:attrName>
                                            </p:attrNameLst>
                                          </p:cBhvr>
                                          <p:tavLst>
                                            <p:tav tm="0">
                                              <p:val>
                                                <p:strVal val="#ppt_y+.1"/>
                                              </p:val>
                                            </p:tav>
                                            <p:tav tm="100000">
                                              <p:val>
                                                <p:strVal val="#ppt_y"/>
                                              </p:val>
                                            </p:tav>
                                          </p:tavLst>
                                        </p:anim>
                                        <p:animEffect transition="in" filter="fade">
                                          <p:cBhvr>
                                            <p:cTn id="41" dur="1000" decel="50000">
                                              <p:stCondLst>
                                                <p:cond delay="0"/>
                                              </p:stCondLst>
                                            </p:cTn>
                                            <p:tgtEl>
                                              <p:spTgt spid="100"/>
                                            </p:tgtEl>
                                          </p:cBhvr>
                                        </p:animEffect>
                                      </p:childTnLst>
                                    </p:cTn>
                                  </p:par>
                                  <p:par>
                                    <p:cTn id="42" presetID="25" presetClass="entr" presetSubtype="0" fill="hold" nodeType="withEffect">
                                      <p:stCondLst>
                                        <p:cond delay="1750"/>
                                      </p:stCondLst>
                                      <p:childTnLst>
                                        <p:set>
                                          <p:cBhvr>
                                            <p:cTn id="43" dur="1" fill="hold">
                                              <p:stCondLst>
                                                <p:cond delay="0"/>
                                              </p:stCondLst>
                                            </p:cTn>
                                            <p:tgtEl>
                                              <p:spTgt spid="84"/>
                                            </p:tgtEl>
                                            <p:attrNameLst>
                                              <p:attrName>style.visibility</p:attrName>
                                            </p:attrNameLst>
                                          </p:cBhvr>
                                          <p:to>
                                            <p:strVal val="visible"/>
                                          </p:to>
                                        </p:set>
                                        <p:anim calcmode="lin" valueType="num">
                                          <p:cBhvr>
                                            <p:cTn id="44" dur="500" decel="50000" fill="hold">
                                              <p:stCondLst>
                                                <p:cond delay="0"/>
                                              </p:stCondLst>
                                            </p:cTn>
                                            <p:tgtEl>
                                              <p:spTgt spid="84"/>
                                            </p:tgtEl>
                                            <p:attrNameLst>
                                              <p:attrName>style.rotation</p:attrName>
                                            </p:attrNameLst>
                                          </p:cBhvr>
                                          <p:tavLst>
                                            <p:tav tm="0">
                                              <p:val>
                                                <p:fltVal val="-90"/>
                                              </p:val>
                                            </p:tav>
                                            <p:tav tm="100000">
                                              <p:val>
                                                <p:fltVal val="0"/>
                                              </p:val>
                                            </p:tav>
                                          </p:tavLst>
                                        </p:anim>
                                        <p:anim calcmode="lin" valueType="num">
                                          <p:cBhvr>
                                            <p:cTn id="45" dur="500" decel="50000" fill="hold">
                                              <p:stCondLst>
                                                <p:cond delay="0"/>
                                              </p:stCondLst>
                                            </p:cTn>
                                            <p:tgtEl>
                                              <p:spTgt spid="84"/>
                                            </p:tgtEl>
                                            <p:attrNameLst>
                                              <p:attrName>ppt_w</p:attrName>
                                            </p:attrNameLst>
                                          </p:cBhvr>
                                          <p:tavLst>
                                            <p:tav tm="0">
                                              <p:val>
                                                <p:strVal val="#ppt_w"/>
                                              </p:val>
                                            </p:tav>
                                            <p:tav tm="100000">
                                              <p:val>
                                                <p:strVal val="#ppt_w*.05"/>
                                              </p:val>
                                            </p:tav>
                                          </p:tavLst>
                                        </p:anim>
                                        <p:anim calcmode="lin" valueType="num">
                                          <p:cBhvr>
                                            <p:cTn id="46" dur="500" accel="50000" fill="hold">
                                              <p:stCondLst>
                                                <p:cond delay="500"/>
                                              </p:stCondLst>
                                            </p:cTn>
                                            <p:tgtEl>
                                              <p:spTgt spid="84"/>
                                            </p:tgtEl>
                                            <p:attrNameLst>
                                              <p:attrName>ppt_w</p:attrName>
                                            </p:attrNameLst>
                                          </p:cBhvr>
                                          <p:tavLst>
                                            <p:tav tm="0">
                                              <p:val>
                                                <p:strVal val="#ppt_w*.05"/>
                                              </p:val>
                                            </p:tav>
                                            <p:tav tm="100000">
                                              <p:val>
                                                <p:strVal val="#ppt_w"/>
                                              </p:val>
                                            </p:tav>
                                          </p:tavLst>
                                        </p:anim>
                                        <p:anim calcmode="lin" valueType="num">
                                          <p:cBhvr>
                                            <p:cTn id="47" dur="1000" fill="hold"/>
                                            <p:tgtEl>
                                              <p:spTgt spid="84"/>
                                            </p:tgtEl>
                                            <p:attrNameLst>
                                              <p:attrName>ppt_h</p:attrName>
                                            </p:attrNameLst>
                                          </p:cBhvr>
                                          <p:tavLst>
                                            <p:tav tm="0">
                                              <p:val>
                                                <p:strVal val="#ppt_h"/>
                                              </p:val>
                                            </p:tav>
                                            <p:tav tm="100000">
                                              <p:val>
                                                <p:strVal val="#ppt_h"/>
                                              </p:val>
                                            </p:tav>
                                          </p:tavLst>
                                        </p:anim>
                                        <p:anim calcmode="lin" valueType="num">
                                          <p:cBhvr>
                                            <p:cTn id="48" dur="500" decel="50000" fill="hold">
                                              <p:stCondLst>
                                                <p:cond delay="0"/>
                                              </p:stCondLst>
                                            </p:cTn>
                                            <p:tgtEl>
                                              <p:spTgt spid="84"/>
                                            </p:tgtEl>
                                            <p:attrNameLst>
                                              <p:attrName>ppt_x</p:attrName>
                                            </p:attrNameLst>
                                          </p:cBhvr>
                                          <p:tavLst>
                                            <p:tav tm="0">
                                              <p:val>
                                                <p:strVal val="#ppt_x+.4"/>
                                              </p:val>
                                            </p:tav>
                                            <p:tav tm="100000">
                                              <p:val>
                                                <p:strVal val="#ppt_x"/>
                                              </p:val>
                                            </p:tav>
                                          </p:tavLst>
                                        </p:anim>
                                        <p:anim calcmode="lin" valueType="num">
                                          <p:cBhvr>
                                            <p:cTn id="49" dur="500" decel="50000" fill="hold">
                                              <p:stCondLst>
                                                <p:cond delay="0"/>
                                              </p:stCondLst>
                                            </p:cTn>
                                            <p:tgtEl>
                                              <p:spTgt spid="84"/>
                                            </p:tgtEl>
                                            <p:attrNameLst>
                                              <p:attrName>ppt_y</p:attrName>
                                            </p:attrNameLst>
                                          </p:cBhvr>
                                          <p:tavLst>
                                            <p:tav tm="0">
                                              <p:val>
                                                <p:strVal val="#ppt_y-.2"/>
                                              </p:val>
                                            </p:tav>
                                            <p:tav tm="100000">
                                              <p:val>
                                                <p:strVal val="#ppt_y+.1"/>
                                              </p:val>
                                            </p:tav>
                                          </p:tavLst>
                                        </p:anim>
                                        <p:anim calcmode="lin" valueType="num">
                                          <p:cBhvr>
                                            <p:cTn id="50" dur="500" accel="50000" fill="hold">
                                              <p:stCondLst>
                                                <p:cond delay="500"/>
                                              </p:stCondLst>
                                            </p:cTn>
                                            <p:tgtEl>
                                              <p:spTgt spid="84"/>
                                            </p:tgtEl>
                                            <p:attrNameLst>
                                              <p:attrName>ppt_y</p:attrName>
                                            </p:attrNameLst>
                                          </p:cBhvr>
                                          <p:tavLst>
                                            <p:tav tm="0">
                                              <p:val>
                                                <p:strVal val="#ppt_y+.1"/>
                                              </p:val>
                                            </p:tav>
                                            <p:tav tm="100000">
                                              <p:val>
                                                <p:strVal val="#ppt_y"/>
                                              </p:val>
                                            </p:tav>
                                          </p:tavLst>
                                        </p:anim>
                                        <p:animEffect transition="in" filter="fade">
                                          <p:cBhvr>
                                            <p:cTn id="51" dur="1000" decel="50000">
                                              <p:stCondLst>
                                                <p:cond delay="0"/>
                                              </p:stCondLst>
                                            </p:cTn>
                                            <p:tgtEl>
                                              <p:spTgt spid="84"/>
                                            </p:tgtEl>
                                          </p:cBhvr>
                                        </p:animEffect>
                                      </p:childTnLst>
                                    </p:cTn>
                                  </p:par>
                                  <p:par>
                                    <p:cTn id="52" presetID="42" presetClass="entr" presetSubtype="0" fill="hold" nodeType="withEffect">
                                      <p:stCondLst>
                                        <p:cond delay="2500"/>
                                      </p:stCondLst>
                                      <p:childTnLst>
                                        <p:set>
                                          <p:cBhvr>
                                            <p:cTn id="53" dur="1" fill="hold">
                                              <p:stCondLst>
                                                <p:cond delay="0"/>
                                              </p:stCondLst>
                                            </p:cTn>
                                            <p:tgtEl>
                                              <p:spTgt spid="12289"/>
                                            </p:tgtEl>
                                            <p:attrNameLst>
                                              <p:attrName>style.visibility</p:attrName>
                                            </p:attrNameLst>
                                          </p:cBhvr>
                                          <p:to>
                                            <p:strVal val="visible"/>
                                          </p:to>
                                        </p:set>
                                        <p:animEffect transition="in" filter="fade">
                                          <p:cBhvr>
                                            <p:cTn id="54" dur="1000"/>
                                            <p:tgtEl>
                                              <p:spTgt spid="12289"/>
                                            </p:tgtEl>
                                          </p:cBhvr>
                                        </p:animEffect>
                                        <p:anim calcmode="lin" valueType="num">
                                          <p:cBhvr>
                                            <p:cTn id="55" dur="1000" fill="hold"/>
                                            <p:tgtEl>
                                              <p:spTgt spid="12289"/>
                                            </p:tgtEl>
                                            <p:attrNameLst>
                                              <p:attrName>ppt_x</p:attrName>
                                            </p:attrNameLst>
                                          </p:cBhvr>
                                          <p:tavLst>
                                            <p:tav tm="0">
                                              <p:val>
                                                <p:strVal val="#ppt_x"/>
                                              </p:val>
                                            </p:tav>
                                            <p:tav tm="100000">
                                              <p:val>
                                                <p:strVal val="#ppt_x"/>
                                              </p:val>
                                            </p:tav>
                                          </p:tavLst>
                                        </p:anim>
                                        <p:anim calcmode="lin" valueType="num">
                                          <p:cBhvr>
                                            <p:cTn id="56" dur="1000" fill="hold"/>
                                            <p:tgtEl>
                                              <p:spTgt spid="1228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p:bldLst>
      </p:timing>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49987" y="698681"/>
            <a:ext cx="2236510" cy="707886"/>
          </a:xfrm>
          <a:prstGeom prst="rect">
            <a:avLst/>
          </a:prstGeom>
        </p:spPr>
        <p:txBody>
          <a:bodyPr wrap="none">
            <a:spAutoFit/>
          </a:bodyPr>
          <a:lstStyle/>
          <a:p>
            <a:r>
              <a:rPr lang="zh-CN" altLang="en-US" sz="4000" dirty="0" smtClean="0">
                <a:solidFill>
                  <a:srgbClr val="F44F56"/>
                </a:solidFill>
                <a:latin typeface="方正兰亭超细黑简体" panose="02000000000000000000" pitchFamily="2" charset="-122"/>
                <a:ea typeface="方正兰亭超细黑简体" panose="02000000000000000000" pitchFamily="2" charset="-122"/>
                <a:cs typeface="Arial" panose="020B0604020202020204" pitchFamily="34" charset="0"/>
              </a:rPr>
              <a:t>任务实施</a:t>
            </a:r>
            <a:endParaRPr lang="en-US" altLang="zh-CN" sz="4000" dirty="0">
              <a:solidFill>
                <a:srgbClr val="F44F56"/>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4" name="矩形 3"/>
          <p:cNvSpPr/>
          <p:nvPr/>
        </p:nvSpPr>
        <p:spPr>
          <a:xfrm>
            <a:off x="549987" y="1330375"/>
            <a:ext cx="2031325" cy="461665"/>
          </a:xfrm>
          <a:prstGeom prst="rect">
            <a:avLst/>
          </a:prstGeom>
        </p:spPr>
        <p:txBody>
          <a:bodyPr wrap="none">
            <a:spAutoFit/>
          </a:bodyPr>
          <a:lstStyle/>
          <a:p>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添加网络服务</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nvGrpSpPr>
          <p:cNvPr id="29" name="组合 28"/>
          <p:cNvGrpSpPr/>
          <p:nvPr/>
        </p:nvGrpSpPr>
        <p:grpSpPr>
          <a:xfrm>
            <a:off x="11856640" y="548680"/>
            <a:ext cx="335360" cy="882400"/>
            <a:chOff x="8892480" y="411510"/>
            <a:chExt cx="251520" cy="661800"/>
          </a:xfrm>
        </p:grpSpPr>
        <p:sp>
          <p:nvSpPr>
            <p:cNvPr id="16" name="矩形 15"/>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0"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41</a:t>
              </a:r>
              <a:endParaRPr lang="zh-CN" altLang="en-US" sz="1067" dirty="0">
                <a:solidFill>
                  <a:schemeClr val="bg1"/>
                </a:solidFill>
                <a:latin typeface="Century Gothic" panose="020B0502020202020204" pitchFamily="34" charset="0"/>
              </a:endParaRPr>
            </a:p>
          </p:txBody>
        </p:sp>
        <p:grpSp>
          <p:nvGrpSpPr>
            <p:cNvPr id="27" name="组合 26"/>
            <p:cNvGrpSpPr/>
            <p:nvPr/>
          </p:nvGrpSpPr>
          <p:grpSpPr>
            <a:xfrm>
              <a:off x="8964240" y="818664"/>
              <a:ext cx="108000" cy="8629"/>
              <a:chOff x="8953171" y="847239"/>
              <a:chExt cx="130138" cy="8629"/>
            </a:xfrm>
          </p:grpSpPr>
          <p:cxnSp>
            <p:nvCxnSpPr>
              <p:cNvPr id="22" name="直接连接符 21"/>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
        <p:nvSpPr>
          <p:cNvPr id="33" name="矩形 32"/>
          <p:cNvSpPr/>
          <p:nvPr/>
        </p:nvSpPr>
        <p:spPr>
          <a:xfrm>
            <a:off x="549988" y="1809351"/>
            <a:ext cx="10964680" cy="627223"/>
          </a:xfrm>
          <a:prstGeom prst="rect">
            <a:avLst/>
          </a:prstGeom>
        </p:spPr>
        <p:txBody>
          <a:bodyPr wrap="square">
            <a:spAutoFit/>
          </a:bodyPr>
          <a:lstStyle/>
          <a:p>
            <a:pPr algn="just">
              <a:lnSpc>
                <a:spcPct val="114000"/>
              </a:lnSpc>
            </a:pP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在“控制面板”窗口中，双击“打印机和传真”图标，或选择“开始”→“设置”→“打印机和传真”命令，打开“打印机和传真”窗口，如</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图所</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示。</a:t>
            </a:r>
            <a:endParaRPr lang="en-US" altLang="zh-CN" sz="1600" b="1" dirty="0">
              <a:solidFill>
                <a:schemeClr val="tx1">
                  <a:lumMod val="65000"/>
                  <a:lumOff val="35000"/>
                </a:schemeClr>
              </a:solidFill>
              <a:latin typeface="Century Gothic" panose="020B0502020202020204" pitchFamily="34" charset="0"/>
              <a:cs typeface="Arial" panose="020B0604020202020204" pitchFamily="34" charset="0"/>
            </a:endParaRPr>
          </a:p>
        </p:txBody>
      </p:sp>
      <p:sp>
        <p:nvSpPr>
          <p:cNvPr id="2"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1433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37280" y="2595169"/>
            <a:ext cx="4793570" cy="3615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249729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par>
                                <p:cTn id="10" presetID="12" presetClass="entr" presetSubtype="1"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down)">
                                      <p:cBhvr>
                                        <p:cTn id="13" dur="500"/>
                                        <p:tgtEl>
                                          <p:spTgt spid="4"/>
                                        </p:tgtEl>
                                      </p:cBhvr>
                                    </p:animEffect>
                                  </p:childTnLst>
                                </p:cTn>
                              </p:par>
                              <p:par>
                                <p:cTn id="14" presetID="2" presetClass="entr" presetSubtype="8" fill="hold" grpId="0" nodeType="withEffect">
                                  <p:stCondLst>
                                    <p:cond delay="500"/>
                                  </p:stCondLst>
                                  <p:childTnLst>
                                    <p:set>
                                      <p:cBhvr>
                                        <p:cTn id="15" dur="1" fill="hold">
                                          <p:stCondLst>
                                            <p:cond delay="0"/>
                                          </p:stCondLst>
                                        </p:cTn>
                                        <p:tgtEl>
                                          <p:spTgt spid="33"/>
                                        </p:tgtEl>
                                        <p:attrNameLst>
                                          <p:attrName>style.visibility</p:attrName>
                                        </p:attrNameLst>
                                      </p:cBhvr>
                                      <p:to>
                                        <p:strVal val="visible"/>
                                      </p:to>
                                    </p:set>
                                    <p:anim calcmode="lin" valueType="num">
                                      <p:cBhvr additive="base">
                                        <p:cTn id="16" dur="500" fill="hold"/>
                                        <p:tgtEl>
                                          <p:spTgt spid="33"/>
                                        </p:tgtEl>
                                        <p:attrNameLst>
                                          <p:attrName>ppt_x</p:attrName>
                                        </p:attrNameLst>
                                      </p:cBhvr>
                                      <p:tavLst>
                                        <p:tav tm="0">
                                          <p:val>
                                            <p:strVal val="0-#ppt_w/2"/>
                                          </p:val>
                                        </p:tav>
                                        <p:tav tm="100000">
                                          <p:val>
                                            <p:strVal val="#ppt_x"/>
                                          </p:val>
                                        </p:tav>
                                      </p:tavLst>
                                    </p:anim>
                                    <p:anim calcmode="lin" valueType="num">
                                      <p:cBhvr additive="base">
                                        <p:cTn id="17" dur="500" fill="hold"/>
                                        <p:tgtEl>
                                          <p:spTgt spid="33"/>
                                        </p:tgtEl>
                                        <p:attrNameLst>
                                          <p:attrName>ppt_y</p:attrName>
                                        </p:attrNameLst>
                                      </p:cBhvr>
                                      <p:tavLst>
                                        <p:tav tm="0">
                                          <p:val>
                                            <p:strVal val="#ppt_y"/>
                                          </p:val>
                                        </p:tav>
                                        <p:tav tm="100000">
                                          <p:val>
                                            <p:strVal val="#ppt_y"/>
                                          </p:val>
                                        </p:tav>
                                      </p:tavLst>
                                    </p:anim>
                                  </p:childTnLst>
                                </p:cTn>
                              </p:par>
                              <p:par>
                                <p:cTn id="18" presetID="42" presetClass="entr" presetSubtype="0" fill="hold" nodeType="withEffect">
                                  <p:stCondLst>
                                    <p:cond delay="1000"/>
                                  </p:stCondLst>
                                  <p:childTnLst>
                                    <p:set>
                                      <p:cBhvr>
                                        <p:cTn id="19" dur="1" fill="hold">
                                          <p:stCondLst>
                                            <p:cond delay="0"/>
                                          </p:stCondLst>
                                        </p:cTn>
                                        <p:tgtEl>
                                          <p:spTgt spid="14338"/>
                                        </p:tgtEl>
                                        <p:attrNameLst>
                                          <p:attrName>style.visibility</p:attrName>
                                        </p:attrNameLst>
                                      </p:cBhvr>
                                      <p:to>
                                        <p:strVal val="visible"/>
                                      </p:to>
                                    </p:set>
                                    <p:animEffect transition="in" filter="fade">
                                      <p:cBhvr>
                                        <p:cTn id="20" dur="500"/>
                                        <p:tgtEl>
                                          <p:spTgt spid="14338"/>
                                        </p:tgtEl>
                                      </p:cBhvr>
                                    </p:animEffect>
                                    <p:anim calcmode="lin" valueType="num">
                                      <p:cBhvr>
                                        <p:cTn id="21" dur="500" fill="hold"/>
                                        <p:tgtEl>
                                          <p:spTgt spid="14338"/>
                                        </p:tgtEl>
                                        <p:attrNameLst>
                                          <p:attrName>ppt_x</p:attrName>
                                        </p:attrNameLst>
                                      </p:cBhvr>
                                      <p:tavLst>
                                        <p:tav tm="0">
                                          <p:val>
                                            <p:strVal val="#ppt_x"/>
                                          </p:val>
                                        </p:tav>
                                        <p:tav tm="100000">
                                          <p:val>
                                            <p:strVal val="#ppt_x"/>
                                          </p:val>
                                        </p:tav>
                                      </p:tavLst>
                                    </p:anim>
                                    <p:anim calcmode="lin" valueType="num">
                                      <p:cBhvr>
                                        <p:cTn id="22" dur="500" fill="hold"/>
                                        <p:tgtEl>
                                          <p:spTgt spid="143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33"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49987" y="698681"/>
            <a:ext cx="2236510" cy="707886"/>
          </a:xfrm>
          <a:prstGeom prst="rect">
            <a:avLst/>
          </a:prstGeom>
        </p:spPr>
        <p:txBody>
          <a:bodyPr wrap="none">
            <a:spAutoFit/>
          </a:bodyPr>
          <a:lstStyle/>
          <a:p>
            <a:r>
              <a:rPr lang="zh-CN" altLang="en-US" sz="4000" dirty="0" smtClean="0">
                <a:solidFill>
                  <a:srgbClr val="F44F56"/>
                </a:solidFill>
                <a:latin typeface="方正兰亭超细黑简体" panose="02000000000000000000" pitchFamily="2" charset="-122"/>
                <a:ea typeface="方正兰亭超细黑简体" panose="02000000000000000000" pitchFamily="2" charset="-122"/>
                <a:cs typeface="Arial" panose="020B0604020202020204" pitchFamily="34" charset="0"/>
              </a:rPr>
              <a:t>任务实施</a:t>
            </a:r>
            <a:endParaRPr lang="en-US" altLang="zh-CN" sz="4000" dirty="0">
              <a:solidFill>
                <a:srgbClr val="F44F56"/>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4" name="矩形 3"/>
          <p:cNvSpPr/>
          <p:nvPr/>
        </p:nvSpPr>
        <p:spPr>
          <a:xfrm>
            <a:off x="549987" y="1330375"/>
            <a:ext cx="2031325" cy="461665"/>
          </a:xfrm>
          <a:prstGeom prst="rect">
            <a:avLst/>
          </a:prstGeom>
        </p:spPr>
        <p:txBody>
          <a:bodyPr wrap="none">
            <a:spAutoFit/>
          </a:bodyPr>
          <a:lstStyle/>
          <a:p>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添加网络服务</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nvGrpSpPr>
          <p:cNvPr id="29" name="组合 28"/>
          <p:cNvGrpSpPr/>
          <p:nvPr/>
        </p:nvGrpSpPr>
        <p:grpSpPr>
          <a:xfrm>
            <a:off x="11856640" y="548680"/>
            <a:ext cx="335360" cy="882400"/>
            <a:chOff x="8892480" y="411510"/>
            <a:chExt cx="251520" cy="661800"/>
          </a:xfrm>
        </p:grpSpPr>
        <p:sp>
          <p:nvSpPr>
            <p:cNvPr id="16" name="矩形 15"/>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0"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42</a:t>
              </a:r>
              <a:endParaRPr lang="zh-CN" altLang="en-US" sz="1067" dirty="0">
                <a:solidFill>
                  <a:schemeClr val="bg1"/>
                </a:solidFill>
                <a:latin typeface="Century Gothic" panose="020B0502020202020204" pitchFamily="34" charset="0"/>
              </a:endParaRPr>
            </a:p>
          </p:txBody>
        </p:sp>
        <p:grpSp>
          <p:nvGrpSpPr>
            <p:cNvPr id="27" name="组合 26"/>
            <p:cNvGrpSpPr/>
            <p:nvPr/>
          </p:nvGrpSpPr>
          <p:grpSpPr>
            <a:xfrm>
              <a:off x="8964240" y="818664"/>
              <a:ext cx="108000" cy="8629"/>
              <a:chOff x="8953171" y="847239"/>
              <a:chExt cx="130138" cy="8629"/>
            </a:xfrm>
          </p:grpSpPr>
          <p:cxnSp>
            <p:nvCxnSpPr>
              <p:cNvPr id="22" name="直接连接符 21"/>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
        <p:nvSpPr>
          <p:cNvPr id="33" name="矩形 32"/>
          <p:cNvSpPr/>
          <p:nvPr/>
        </p:nvSpPr>
        <p:spPr>
          <a:xfrm>
            <a:off x="549988" y="1809351"/>
            <a:ext cx="10964680" cy="627223"/>
          </a:xfrm>
          <a:prstGeom prst="rect">
            <a:avLst/>
          </a:prstGeom>
        </p:spPr>
        <p:txBody>
          <a:bodyPr wrap="square">
            <a:spAutoFit/>
          </a:bodyPr>
          <a:lstStyle/>
          <a:p>
            <a:pPr algn="just">
              <a:lnSpc>
                <a:spcPct val="114000"/>
              </a:lnSpc>
            </a:pP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按添加打印机向导一步一步完成本地打印机的安装，当出现“打印机共享”对话框时，在出现的对话框中选中“共享名”，并输入“</a:t>
            </a:r>
            <a:r>
              <a:rPr lang="en-US" altLang="zh-CN" sz="1600" dirty="0" err="1">
                <a:solidFill>
                  <a:schemeClr val="tx1">
                    <a:lumMod val="65000"/>
                    <a:lumOff val="35000"/>
                  </a:schemeClr>
                </a:solidFill>
                <a:latin typeface="Century Gothic" panose="020B0502020202020204" pitchFamily="34" charset="0"/>
                <a:cs typeface="Arial" panose="020B0604020202020204" pitchFamily="34" charset="0"/>
              </a:rPr>
              <a:t>HPLaserJ</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，如</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图所</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示。</a:t>
            </a:r>
            <a:endParaRPr lang="en-US" altLang="zh-CN" sz="1600" b="1" dirty="0">
              <a:solidFill>
                <a:schemeClr val="tx1">
                  <a:lumMod val="65000"/>
                  <a:lumOff val="35000"/>
                </a:schemeClr>
              </a:solidFill>
              <a:latin typeface="Century Gothic" panose="020B0502020202020204" pitchFamily="34" charset="0"/>
              <a:cs typeface="Arial" panose="020B0604020202020204" pitchFamily="34" charset="0"/>
            </a:endParaRPr>
          </a:p>
        </p:txBody>
      </p:sp>
      <p:sp>
        <p:nvSpPr>
          <p:cNvPr id="2"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15361" name="Picture 1"/>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68778" y="2598726"/>
            <a:ext cx="4127099" cy="361526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547955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par>
                                <p:cTn id="10" presetID="12" presetClass="entr" presetSubtype="1"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down)">
                                      <p:cBhvr>
                                        <p:cTn id="13" dur="500"/>
                                        <p:tgtEl>
                                          <p:spTgt spid="4"/>
                                        </p:tgtEl>
                                      </p:cBhvr>
                                    </p:animEffect>
                                  </p:childTnLst>
                                </p:cTn>
                              </p:par>
                              <p:par>
                                <p:cTn id="14" presetID="2" presetClass="entr" presetSubtype="8" fill="hold" grpId="0" nodeType="withEffect">
                                  <p:stCondLst>
                                    <p:cond delay="500"/>
                                  </p:stCondLst>
                                  <p:childTnLst>
                                    <p:set>
                                      <p:cBhvr>
                                        <p:cTn id="15" dur="1" fill="hold">
                                          <p:stCondLst>
                                            <p:cond delay="0"/>
                                          </p:stCondLst>
                                        </p:cTn>
                                        <p:tgtEl>
                                          <p:spTgt spid="33"/>
                                        </p:tgtEl>
                                        <p:attrNameLst>
                                          <p:attrName>style.visibility</p:attrName>
                                        </p:attrNameLst>
                                      </p:cBhvr>
                                      <p:to>
                                        <p:strVal val="visible"/>
                                      </p:to>
                                    </p:set>
                                    <p:anim calcmode="lin" valueType="num">
                                      <p:cBhvr additive="base">
                                        <p:cTn id="16" dur="500" fill="hold"/>
                                        <p:tgtEl>
                                          <p:spTgt spid="33"/>
                                        </p:tgtEl>
                                        <p:attrNameLst>
                                          <p:attrName>ppt_x</p:attrName>
                                        </p:attrNameLst>
                                      </p:cBhvr>
                                      <p:tavLst>
                                        <p:tav tm="0">
                                          <p:val>
                                            <p:strVal val="0-#ppt_w/2"/>
                                          </p:val>
                                        </p:tav>
                                        <p:tav tm="100000">
                                          <p:val>
                                            <p:strVal val="#ppt_x"/>
                                          </p:val>
                                        </p:tav>
                                      </p:tavLst>
                                    </p:anim>
                                    <p:anim calcmode="lin" valueType="num">
                                      <p:cBhvr additive="base">
                                        <p:cTn id="17" dur="500" fill="hold"/>
                                        <p:tgtEl>
                                          <p:spTgt spid="33"/>
                                        </p:tgtEl>
                                        <p:attrNameLst>
                                          <p:attrName>ppt_y</p:attrName>
                                        </p:attrNameLst>
                                      </p:cBhvr>
                                      <p:tavLst>
                                        <p:tav tm="0">
                                          <p:val>
                                            <p:strVal val="#ppt_y"/>
                                          </p:val>
                                        </p:tav>
                                        <p:tav tm="100000">
                                          <p:val>
                                            <p:strVal val="#ppt_y"/>
                                          </p:val>
                                        </p:tav>
                                      </p:tavLst>
                                    </p:anim>
                                  </p:childTnLst>
                                </p:cTn>
                              </p:par>
                              <p:par>
                                <p:cTn id="18" presetID="42" presetClass="entr" presetSubtype="0" fill="hold" nodeType="withEffect">
                                  <p:stCondLst>
                                    <p:cond delay="1000"/>
                                  </p:stCondLst>
                                  <p:childTnLst>
                                    <p:set>
                                      <p:cBhvr>
                                        <p:cTn id="19" dur="1" fill="hold">
                                          <p:stCondLst>
                                            <p:cond delay="0"/>
                                          </p:stCondLst>
                                        </p:cTn>
                                        <p:tgtEl>
                                          <p:spTgt spid="15361"/>
                                        </p:tgtEl>
                                        <p:attrNameLst>
                                          <p:attrName>style.visibility</p:attrName>
                                        </p:attrNameLst>
                                      </p:cBhvr>
                                      <p:to>
                                        <p:strVal val="visible"/>
                                      </p:to>
                                    </p:set>
                                    <p:animEffect transition="in" filter="fade">
                                      <p:cBhvr>
                                        <p:cTn id="20" dur="500"/>
                                        <p:tgtEl>
                                          <p:spTgt spid="15361"/>
                                        </p:tgtEl>
                                      </p:cBhvr>
                                    </p:animEffect>
                                    <p:anim calcmode="lin" valueType="num">
                                      <p:cBhvr>
                                        <p:cTn id="21" dur="500" fill="hold"/>
                                        <p:tgtEl>
                                          <p:spTgt spid="15361"/>
                                        </p:tgtEl>
                                        <p:attrNameLst>
                                          <p:attrName>ppt_x</p:attrName>
                                        </p:attrNameLst>
                                      </p:cBhvr>
                                      <p:tavLst>
                                        <p:tav tm="0">
                                          <p:val>
                                            <p:strVal val="#ppt_x"/>
                                          </p:val>
                                        </p:tav>
                                        <p:tav tm="100000">
                                          <p:val>
                                            <p:strVal val="#ppt_x"/>
                                          </p:val>
                                        </p:tav>
                                      </p:tavLst>
                                    </p:anim>
                                    <p:anim calcmode="lin" valueType="num">
                                      <p:cBhvr>
                                        <p:cTn id="22" dur="500" fill="hold"/>
                                        <p:tgtEl>
                                          <p:spTgt spid="1536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33"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9987" y="698681"/>
            <a:ext cx="2236510" cy="707886"/>
          </a:xfrm>
          <a:prstGeom prst="rect">
            <a:avLst/>
          </a:prstGeom>
        </p:spPr>
        <p:txBody>
          <a:bodyPr wrap="none">
            <a:spAutoFit/>
          </a:bodyPr>
          <a:lstStyle/>
          <a:p>
            <a:r>
              <a:rPr lang="zh-CN" altLang="en-US" sz="4000" dirty="0" smtClean="0">
                <a:solidFill>
                  <a:srgbClr val="F44F56"/>
                </a:solidFill>
                <a:latin typeface="方正兰亭超细黑简体" panose="02000000000000000000" pitchFamily="2" charset="-122"/>
                <a:ea typeface="方正兰亭超细黑简体" panose="02000000000000000000" pitchFamily="2" charset="-122"/>
                <a:cs typeface="Arial" panose="020B0604020202020204" pitchFamily="34" charset="0"/>
              </a:rPr>
              <a:t>任务实施</a:t>
            </a:r>
            <a:endParaRPr lang="en-US" altLang="zh-CN" sz="4000" dirty="0">
              <a:solidFill>
                <a:srgbClr val="F44F56"/>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3" name="矩形 2"/>
          <p:cNvSpPr/>
          <p:nvPr/>
        </p:nvSpPr>
        <p:spPr>
          <a:xfrm>
            <a:off x="549987" y="1330375"/>
            <a:ext cx="2031325" cy="461665"/>
          </a:xfrm>
          <a:prstGeom prst="rect">
            <a:avLst/>
          </a:prstGeom>
        </p:spPr>
        <p:txBody>
          <a:bodyPr wrap="none">
            <a:spAutoFit/>
          </a:bodyPr>
          <a:lstStyle/>
          <a:p>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配置资源共享</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nvGrpSpPr>
          <p:cNvPr id="4" name="组合 3"/>
          <p:cNvGrpSpPr/>
          <p:nvPr/>
        </p:nvGrpSpPr>
        <p:grpSpPr>
          <a:xfrm>
            <a:off x="11856640" y="548680"/>
            <a:ext cx="335360" cy="882400"/>
            <a:chOff x="8892480" y="411510"/>
            <a:chExt cx="251520" cy="661800"/>
          </a:xfrm>
        </p:grpSpPr>
        <p:sp>
          <p:nvSpPr>
            <p:cNvPr id="5" name="矩形 4"/>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43</a:t>
              </a:r>
              <a:endParaRPr lang="zh-CN" altLang="en-US" sz="1067" dirty="0">
                <a:solidFill>
                  <a:schemeClr val="bg1"/>
                </a:solidFill>
                <a:latin typeface="Century Gothic" panose="020B0502020202020204" pitchFamily="34" charset="0"/>
              </a:endParaRPr>
            </a:p>
          </p:txBody>
        </p:sp>
        <p:grpSp>
          <p:nvGrpSpPr>
            <p:cNvPr id="7" name="组合 6"/>
            <p:cNvGrpSpPr/>
            <p:nvPr/>
          </p:nvGrpSpPr>
          <p:grpSpPr>
            <a:xfrm>
              <a:off x="8964240" y="818664"/>
              <a:ext cx="108000" cy="8629"/>
              <a:chOff x="8953171" y="847239"/>
              <a:chExt cx="130138" cy="8629"/>
            </a:xfrm>
          </p:grpSpPr>
          <p:cxnSp>
            <p:nvCxnSpPr>
              <p:cNvPr id="8" name="直接连接符 7"/>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grpSp>
        <p:nvGrpSpPr>
          <p:cNvPr id="14" name="组合 13"/>
          <p:cNvGrpSpPr/>
          <p:nvPr/>
        </p:nvGrpSpPr>
        <p:grpSpPr>
          <a:xfrm>
            <a:off x="7200122" y="1689433"/>
            <a:ext cx="4314544" cy="3742432"/>
            <a:chOff x="5400092" y="1267075"/>
            <a:chExt cx="3235908" cy="2806824"/>
          </a:xfrm>
        </p:grpSpPr>
        <p:sp>
          <p:nvSpPr>
            <p:cNvPr id="65" name="矩形 64"/>
            <p:cNvSpPr/>
            <p:nvPr/>
          </p:nvSpPr>
          <p:spPr>
            <a:xfrm>
              <a:off x="5777053" y="2588332"/>
              <a:ext cx="2858947" cy="1038746"/>
            </a:xfrm>
            <a:prstGeom prst="rect">
              <a:avLst/>
            </a:prstGeom>
          </p:spPr>
          <p:txBody>
            <a:bodyPr wrap="square">
              <a:spAutoFit/>
            </a:bodyPr>
            <a:lstStyle/>
            <a:p>
              <a:r>
                <a:rPr lang="zh-CN" altLang="en-US" sz="1400" dirty="0"/>
                <a:t>在</a:t>
              </a:r>
              <a:r>
                <a:rPr lang="en-US" altLang="zh-CN" sz="1400" dirty="0"/>
                <a:t>PC1</a:t>
              </a:r>
              <a:r>
                <a:rPr lang="zh-CN" altLang="en-US" sz="1400" dirty="0"/>
                <a:t>上，打开“我的电脑”，将你需要设为共享的文件夹选项设为共享。方法是选定该文件夹，然后单点鼠标右键，选择“属性”中的“共享”项，再选择你需要的“只读”或“完全”等共享权力，如</a:t>
              </a:r>
              <a:r>
                <a:rPr lang="zh-CN" altLang="en-US" sz="1400" dirty="0" smtClean="0"/>
                <a:t>图所</a:t>
              </a:r>
              <a:r>
                <a:rPr lang="zh-CN" altLang="en-US" sz="1400" dirty="0"/>
                <a:t>示，然后单击“确定”按钮即可完成。</a:t>
              </a:r>
              <a:endParaRPr lang="en-US" altLang="zh-CN" sz="1333" dirty="0">
                <a:solidFill>
                  <a:schemeClr val="tx1">
                    <a:lumMod val="85000"/>
                    <a:lumOff val="15000"/>
                  </a:schemeClr>
                </a:solidFill>
                <a:latin typeface="Century Gothic" panose="020B0502020202020204" pitchFamily="34" charset="0"/>
                <a:cs typeface="Arial" panose="020B0604020202020204" pitchFamily="34" charset="0"/>
              </a:endParaRPr>
            </a:p>
          </p:txBody>
        </p:sp>
        <p:sp>
          <p:nvSpPr>
            <p:cNvPr id="67" name="矩形 66"/>
            <p:cNvSpPr/>
            <p:nvPr/>
          </p:nvSpPr>
          <p:spPr>
            <a:xfrm>
              <a:off x="5400092" y="1537637"/>
              <a:ext cx="2134732" cy="500233"/>
            </a:xfrm>
            <a:prstGeom prst="rect">
              <a:avLst/>
            </a:prstGeom>
          </p:spPr>
          <p:txBody>
            <a:bodyPr wrap="square">
              <a:spAutoFit/>
            </a:bodyPr>
            <a:lstStyle/>
            <a:p>
              <a:r>
                <a:rPr lang="en-US" altLang="zh-CN" sz="1867" b="1" dirty="0" smtClean="0">
                  <a:solidFill>
                    <a:srgbClr val="F44F56"/>
                  </a:solidFill>
                  <a:latin typeface="Century Gothic" panose="020B0502020202020204" pitchFamily="34" charset="0"/>
                  <a:cs typeface="Arial" panose="020B0604020202020204" pitchFamily="34" charset="0"/>
                </a:rPr>
                <a:t>Resource</a:t>
              </a:r>
            </a:p>
            <a:p>
              <a:r>
                <a:rPr lang="en-US" altLang="zh-CN" sz="1867" b="1" dirty="0">
                  <a:solidFill>
                    <a:srgbClr val="F44F56"/>
                  </a:solidFill>
                  <a:latin typeface="Century Gothic" panose="020B0502020202020204" pitchFamily="34" charset="0"/>
                  <a:cs typeface="Arial" panose="020B0604020202020204" pitchFamily="34" charset="0"/>
                </a:rPr>
                <a:t>Sharing</a:t>
              </a:r>
            </a:p>
          </p:txBody>
        </p:sp>
        <p:grpSp>
          <p:nvGrpSpPr>
            <p:cNvPr id="68" name="组合 67"/>
            <p:cNvGrpSpPr/>
            <p:nvPr/>
          </p:nvGrpSpPr>
          <p:grpSpPr>
            <a:xfrm>
              <a:off x="7039319" y="1267075"/>
              <a:ext cx="444155" cy="445677"/>
              <a:chOff x="13416445" y="3094038"/>
              <a:chExt cx="463550" cy="465138"/>
            </a:xfrm>
            <a:solidFill>
              <a:srgbClr val="394A57"/>
            </a:solidFill>
          </p:grpSpPr>
          <p:sp>
            <p:nvSpPr>
              <p:cNvPr id="69" name="Freeform 23"/>
              <p:cNvSpPr>
                <a:spLocks noEditPoints="1"/>
              </p:cNvSpPr>
              <p:nvPr/>
            </p:nvSpPr>
            <p:spPr bwMode="auto">
              <a:xfrm>
                <a:off x="13464070" y="3094038"/>
                <a:ext cx="415925" cy="417513"/>
              </a:xfrm>
              <a:custGeom>
                <a:avLst/>
                <a:gdLst>
                  <a:gd name="T0" fmla="*/ 102 w 262"/>
                  <a:gd name="T1" fmla="*/ 263 h 263"/>
                  <a:gd name="T2" fmla="*/ 0 w 262"/>
                  <a:gd name="T3" fmla="*/ 159 h 263"/>
                  <a:gd name="T4" fmla="*/ 203 w 262"/>
                  <a:gd name="T5" fmla="*/ 0 h 263"/>
                  <a:gd name="T6" fmla="*/ 262 w 262"/>
                  <a:gd name="T7" fmla="*/ 59 h 263"/>
                  <a:gd name="T8" fmla="*/ 102 w 262"/>
                  <a:gd name="T9" fmla="*/ 263 h 263"/>
                  <a:gd name="T10" fmla="*/ 29 w 262"/>
                  <a:gd name="T11" fmla="*/ 161 h 263"/>
                  <a:gd name="T12" fmla="*/ 100 w 262"/>
                  <a:gd name="T13" fmla="*/ 234 h 263"/>
                  <a:gd name="T14" fmla="*/ 237 w 262"/>
                  <a:gd name="T15" fmla="*/ 62 h 263"/>
                  <a:gd name="T16" fmla="*/ 201 w 262"/>
                  <a:gd name="T17" fmla="*/ 26 h 263"/>
                  <a:gd name="T18" fmla="*/ 29 w 262"/>
                  <a:gd name="T19" fmla="*/ 161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2" h="263">
                    <a:moveTo>
                      <a:pt x="102" y="263"/>
                    </a:moveTo>
                    <a:lnTo>
                      <a:pt x="0" y="159"/>
                    </a:lnTo>
                    <a:lnTo>
                      <a:pt x="203" y="0"/>
                    </a:lnTo>
                    <a:lnTo>
                      <a:pt x="262" y="59"/>
                    </a:lnTo>
                    <a:lnTo>
                      <a:pt x="102" y="263"/>
                    </a:lnTo>
                    <a:close/>
                    <a:moveTo>
                      <a:pt x="29" y="161"/>
                    </a:moveTo>
                    <a:lnTo>
                      <a:pt x="100" y="234"/>
                    </a:lnTo>
                    <a:lnTo>
                      <a:pt x="237" y="62"/>
                    </a:lnTo>
                    <a:lnTo>
                      <a:pt x="201" y="26"/>
                    </a:lnTo>
                    <a:lnTo>
                      <a:pt x="29" y="16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70" name="Freeform 24"/>
              <p:cNvSpPr>
                <a:spLocks/>
              </p:cNvSpPr>
              <p:nvPr/>
            </p:nvSpPr>
            <p:spPr bwMode="auto">
              <a:xfrm>
                <a:off x="13565670" y="3184525"/>
                <a:ext cx="220662" cy="179388"/>
              </a:xfrm>
              <a:custGeom>
                <a:avLst/>
                <a:gdLst>
                  <a:gd name="T0" fmla="*/ 12 w 139"/>
                  <a:gd name="T1" fmla="*/ 113 h 113"/>
                  <a:gd name="T2" fmla="*/ 0 w 139"/>
                  <a:gd name="T3" fmla="*/ 99 h 113"/>
                  <a:gd name="T4" fmla="*/ 128 w 139"/>
                  <a:gd name="T5" fmla="*/ 0 h 113"/>
                  <a:gd name="T6" fmla="*/ 139 w 139"/>
                  <a:gd name="T7" fmla="*/ 14 h 113"/>
                  <a:gd name="T8" fmla="*/ 12 w 139"/>
                  <a:gd name="T9" fmla="*/ 113 h 113"/>
                </a:gdLst>
                <a:ahLst/>
                <a:cxnLst>
                  <a:cxn ang="0">
                    <a:pos x="T0" y="T1"/>
                  </a:cxn>
                  <a:cxn ang="0">
                    <a:pos x="T2" y="T3"/>
                  </a:cxn>
                  <a:cxn ang="0">
                    <a:pos x="T4" y="T5"/>
                  </a:cxn>
                  <a:cxn ang="0">
                    <a:pos x="T6" y="T7"/>
                  </a:cxn>
                  <a:cxn ang="0">
                    <a:pos x="T8" y="T9"/>
                  </a:cxn>
                </a:cxnLst>
                <a:rect l="0" t="0" r="r" b="b"/>
                <a:pathLst>
                  <a:path w="139" h="113">
                    <a:moveTo>
                      <a:pt x="12" y="113"/>
                    </a:moveTo>
                    <a:lnTo>
                      <a:pt x="0" y="99"/>
                    </a:lnTo>
                    <a:lnTo>
                      <a:pt x="128" y="0"/>
                    </a:lnTo>
                    <a:lnTo>
                      <a:pt x="139" y="14"/>
                    </a:lnTo>
                    <a:lnTo>
                      <a:pt x="12" y="1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71" name="Freeform 25"/>
              <p:cNvSpPr>
                <a:spLocks/>
              </p:cNvSpPr>
              <p:nvPr/>
            </p:nvSpPr>
            <p:spPr bwMode="auto">
              <a:xfrm>
                <a:off x="13427558" y="3387725"/>
                <a:ext cx="160337" cy="160338"/>
              </a:xfrm>
              <a:custGeom>
                <a:avLst/>
                <a:gdLst>
                  <a:gd name="T0" fmla="*/ 12 w 43"/>
                  <a:gd name="T1" fmla="*/ 43 h 43"/>
                  <a:gd name="T2" fmla="*/ 0 w 43"/>
                  <a:gd name="T3" fmla="*/ 31 h 43"/>
                  <a:gd name="T4" fmla="*/ 3 w 43"/>
                  <a:gd name="T5" fmla="*/ 29 h 43"/>
                  <a:gd name="T6" fmla="*/ 3 w 43"/>
                  <a:gd name="T7" fmla="*/ 12 h 43"/>
                  <a:gd name="T8" fmla="*/ 0 w 43"/>
                  <a:gd name="T9" fmla="*/ 9 h 43"/>
                  <a:gd name="T10" fmla="*/ 9 w 43"/>
                  <a:gd name="T11" fmla="*/ 0 h 43"/>
                  <a:gd name="T12" fmla="*/ 14 w 43"/>
                  <a:gd name="T13" fmla="*/ 6 h 43"/>
                  <a:gd name="T14" fmla="*/ 11 w 43"/>
                  <a:gd name="T15" fmla="*/ 9 h 43"/>
                  <a:gd name="T16" fmla="*/ 11 w 43"/>
                  <a:gd name="T17" fmla="*/ 31 h 43"/>
                  <a:gd name="T18" fmla="*/ 12 w 43"/>
                  <a:gd name="T19" fmla="*/ 32 h 43"/>
                  <a:gd name="T20" fmla="*/ 34 w 43"/>
                  <a:gd name="T21" fmla="*/ 32 h 43"/>
                  <a:gd name="T22" fmla="*/ 37 w 43"/>
                  <a:gd name="T23" fmla="*/ 29 h 43"/>
                  <a:gd name="T24" fmla="*/ 43 w 43"/>
                  <a:gd name="T25" fmla="*/ 34 h 43"/>
                  <a:gd name="T26" fmla="*/ 34 w 43"/>
                  <a:gd name="T27" fmla="*/ 43 h 43"/>
                  <a:gd name="T28" fmla="*/ 31 w 43"/>
                  <a:gd name="T29" fmla="*/ 40 h 43"/>
                  <a:gd name="T30" fmla="*/ 14 w 43"/>
                  <a:gd name="T31" fmla="*/ 40 h 43"/>
                  <a:gd name="T32" fmla="*/ 12 w 43"/>
                  <a:gd name="T33"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 h="43">
                    <a:moveTo>
                      <a:pt x="12" y="43"/>
                    </a:moveTo>
                    <a:cubicBezTo>
                      <a:pt x="0" y="31"/>
                      <a:pt x="0" y="31"/>
                      <a:pt x="0" y="31"/>
                    </a:cubicBezTo>
                    <a:cubicBezTo>
                      <a:pt x="3" y="29"/>
                      <a:pt x="3" y="29"/>
                      <a:pt x="3" y="29"/>
                    </a:cubicBezTo>
                    <a:cubicBezTo>
                      <a:pt x="8" y="24"/>
                      <a:pt x="8" y="16"/>
                      <a:pt x="3" y="12"/>
                    </a:cubicBezTo>
                    <a:cubicBezTo>
                      <a:pt x="0" y="9"/>
                      <a:pt x="0" y="9"/>
                      <a:pt x="0" y="9"/>
                    </a:cubicBezTo>
                    <a:cubicBezTo>
                      <a:pt x="9" y="0"/>
                      <a:pt x="9" y="0"/>
                      <a:pt x="9" y="0"/>
                    </a:cubicBezTo>
                    <a:cubicBezTo>
                      <a:pt x="14" y="6"/>
                      <a:pt x="14" y="6"/>
                      <a:pt x="14" y="6"/>
                    </a:cubicBezTo>
                    <a:cubicBezTo>
                      <a:pt x="11" y="9"/>
                      <a:pt x="11" y="9"/>
                      <a:pt x="11" y="9"/>
                    </a:cubicBezTo>
                    <a:cubicBezTo>
                      <a:pt x="16" y="16"/>
                      <a:pt x="16" y="25"/>
                      <a:pt x="11" y="31"/>
                    </a:cubicBezTo>
                    <a:cubicBezTo>
                      <a:pt x="12" y="32"/>
                      <a:pt x="12" y="32"/>
                      <a:pt x="12" y="32"/>
                    </a:cubicBezTo>
                    <a:cubicBezTo>
                      <a:pt x="18" y="27"/>
                      <a:pt x="27" y="27"/>
                      <a:pt x="34" y="32"/>
                    </a:cubicBezTo>
                    <a:cubicBezTo>
                      <a:pt x="37" y="29"/>
                      <a:pt x="37" y="29"/>
                      <a:pt x="37" y="29"/>
                    </a:cubicBezTo>
                    <a:cubicBezTo>
                      <a:pt x="43" y="34"/>
                      <a:pt x="43" y="34"/>
                      <a:pt x="43" y="34"/>
                    </a:cubicBezTo>
                    <a:cubicBezTo>
                      <a:pt x="34" y="43"/>
                      <a:pt x="34" y="43"/>
                      <a:pt x="34" y="43"/>
                    </a:cubicBezTo>
                    <a:cubicBezTo>
                      <a:pt x="31" y="40"/>
                      <a:pt x="31" y="40"/>
                      <a:pt x="31" y="40"/>
                    </a:cubicBezTo>
                    <a:cubicBezTo>
                      <a:pt x="27" y="35"/>
                      <a:pt x="19" y="35"/>
                      <a:pt x="14" y="40"/>
                    </a:cubicBezTo>
                    <a:lnTo>
                      <a:pt x="12"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72" name="Freeform 26"/>
              <p:cNvSpPr>
                <a:spLocks/>
              </p:cNvSpPr>
              <p:nvPr/>
            </p:nvSpPr>
            <p:spPr bwMode="auto">
              <a:xfrm>
                <a:off x="13416445" y="3503613"/>
                <a:ext cx="55562" cy="55563"/>
              </a:xfrm>
              <a:custGeom>
                <a:avLst/>
                <a:gdLst>
                  <a:gd name="T0" fmla="*/ 14 w 35"/>
                  <a:gd name="T1" fmla="*/ 35 h 35"/>
                  <a:gd name="T2" fmla="*/ 0 w 35"/>
                  <a:gd name="T3" fmla="*/ 21 h 35"/>
                  <a:gd name="T4" fmla="*/ 21 w 35"/>
                  <a:gd name="T5" fmla="*/ 0 h 35"/>
                  <a:gd name="T6" fmla="*/ 35 w 35"/>
                  <a:gd name="T7" fmla="*/ 14 h 35"/>
                  <a:gd name="T8" fmla="*/ 14 w 35"/>
                  <a:gd name="T9" fmla="*/ 35 h 35"/>
                </a:gdLst>
                <a:ahLst/>
                <a:cxnLst>
                  <a:cxn ang="0">
                    <a:pos x="T0" y="T1"/>
                  </a:cxn>
                  <a:cxn ang="0">
                    <a:pos x="T2" y="T3"/>
                  </a:cxn>
                  <a:cxn ang="0">
                    <a:pos x="T4" y="T5"/>
                  </a:cxn>
                  <a:cxn ang="0">
                    <a:pos x="T6" y="T7"/>
                  </a:cxn>
                  <a:cxn ang="0">
                    <a:pos x="T8" y="T9"/>
                  </a:cxn>
                </a:cxnLst>
                <a:rect l="0" t="0" r="r" b="b"/>
                <a:pathLst>
                  <a:path w="35" h="35">
                    <a:moveTo>
                      <a:pt x="14" y="35"/>
                    </a:moveTo>
                    <a:lnTo>
                      <a:pt x="0" y="21"/>
                    </a:lnTo>
                    <a:lnTo>
                      <a:pt x="21" y="0"/>
                    </a:lnTo>
                    <a:lnTo>
                      <a:pt x="35" y="14"/>
                    </a:lnTo>
                    <a:lnTo>
                      <a:pt x="14"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sp>
          <p:nvSpPr>
            <p:cNvPr id="73" name="矩形 72"/>
            <p:cNvSpPr/>
            <p:nvPr/>
          </p:nvSpPr>
          <p:spPr>
            <a:xfrm>
              <a:off x="5777053" y="2268523"/>
              <a:ext cx="1731775" cy="276999"/>
            </a:xfrm>
            <a:prstGeom prst="rect">
              <a:avLst/>
            </a:prstGeom>
          </p:spPr>
          <p:txBody>
            <a:bodyPr wrap="square">
              <a:spAutoFit/>
            </a:bodyPr>
            <a:lstStyle/>
            <a:p>
              <a:r>
                <a:rPr lang="zh-CN" altLang="en-US" dirty="0" smtClean="0">
                  <a:solidFill>
                    <a:schemeClr val="tx1">
                      <a:lumMod val="95000"/>
                      <a:lumOff val="5000"/>
                    </a:schemeClr>
                  </a:solidFill>
                  <a:latin typeface="Century Gothic" panose="020B0502020202020204" pitchFamily="34" charset="0"/>
                  <a:cs typeface="Arial" panose="020B0604020202020204" pitchFamily="34" charset="0"/>
                </a:rPr>
                <a:t>操作步骤</a:t>
              </a:r>
              <a:endParaRPr lang="en-US" altLang="zh-CN" dirty="0">
                <a:solidFill>
                  <a:schemeClr val="tx1">
                    <a:lumMod val="95000"/>
                    <a:lumOff val="5000"/>
                  </a:schemeClr>
                </a:solidFill>
                <a:latin typeface="Century Gothic" panose="020B0502020202020204" pitchFamily="34" charset="0"/>
                <a:cs typeface="Arial" panose="020B0604020202020204" pitchFamily="34" charset="0"/>
              </a:endParaRPr>
            </a:p>
          </p:txBody>
        </p:sp>
        <p:cxnSp>
          <p:nvCxnSpPr>
            <p:cNvPr id="11" name="直接连接符 10"/>
            <p:cNvCxnSpPr/>
            <p:nvPr/>
          </p:nvCxnSpPr>
          <p:spPr>
            <a:xfrm>
              <a:off x="5777053" y="2349500"/>
              <a:ext cx="0" cy="1205231"/>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77" name="组合 76"/>
            <p:cNvGrpSpPr/>
            <p:nvPr/>
          </p:nvGrpSpPr>
          <p:grpSpPr>
            <a:xfrm>
              <a:off x="5778871" y="3789157"/>
              <a:ext cx="705056" cy="284742"/>
              <a:chOff x="969781" y="2018675"/>
              <a:chExt cx="820325" cy="284742"/>
            </a:xfrm>
          </p:grpSpPr>
          <p:sp>
            <p:nvSpPr>
              <p:cNvPr id="78" name="矩形 77"/>
              <p:cNvSpPr/>
              <p:nvPr/>
            </p:nvSpPr>
            <p:spPr>
              <a:xfrm>
                <a:off x="969781" y="2049043"/>
                <a:ext cx="820325" cy="247040"/>
              </a:xfrm>
              <a:prstGeom prst="rect">
                <a:avLst/>
              </a:prstGeom>
              <a:solidFill>
                <a:srgbClr val="697E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3"/>
              </a:p>
            </p:txBody>
          </p:sp>
          <p:sp>
            <p:nvSpPr>
              <p:cNvPr id="79" name="矩形 78"/>
              <p:cNvSpPr/>
              <p:nvPr/>
            </p:nvSpPr>
            <p:spPr>
              <a:xfrm>
                <a:off x="1072765" y="2018675"/>
                <a:ext cx="614356" cy="284742"/>
              </a:xfrm>
              <a:prstGeom prst="rect">
                <a:avLst/>
              </a:prstGeom>
            </p:spPr>
            <p:txBody>
              <a:bodyPr wrap="none">
                <a:spAutoFit/>
              </a:bodyPr>
              <a:lstStyle/>
              <a:p>
                <a:pPr algn="ctr"/>
                <a:r>
                  <a:rPr lang="en-US" altLang="zh-CN" sz="1867" dirty="0" smtClean="0">
                    <a:solidFill>
                      <a:schemeClr val="bg1"/>
                    </a:solidFill>
                    <a:latin typeface="Century Gothic" panose="020B0502020202020204" pitchFamily="34" charset="0"/>
                    <a:cs typeface="Arial" panose="020B0604020202020204" pitchFamily="34" charset="0"/>
                  </a:rPr>
                  <a:t>How</a:t>
                </a:r>
                <a:endParaRPr lang="en-US" altLang="zh-CN" sz="1867" dirty="0">
                  <a:solidFill>
                    <a:schemeClr val="bg1"/>
                  </a:solidFill>
                  <a:latin typeface="Century Gothic" panose="020B0502020202020204" pitchFamily="34" charset="0"/>
                  <a:cs typeface="Arial" panose="020B0604020202020204" pitchFamily="34" charset="0"/>
                </a:endParaRPr>
              </a:p>
            </p:txBody>
          </p:sp>
        </p:grpSp>
        <p:grpSp>
          <p:nvGrpSpPr>
            <p:cNvPr id="81" name="组合 80"/>
            <p:cNvGrpSpPr/>
            <p:nvPr/>
          </p:nvGrpSpPr>
          <p:grpSpPr>
            <a:xfrm>
              <a:off x="6829768" y="3789157"/>
              <a:ext cx="705056" cy="284742"/>
              <a:chOff x="969781" y="2018675"/>
              <a:chExt cx="820325" cy="284742"/>
            </a:xfrm>
          </p:grpSpPr>
          <p:sp>
            <p:nvSpPr>
              <p:cNvPr id="82" name="矩形 81"/>
              <p:cNvSpPr/>
              <p:nvPr/>
            </p:nvSpPr>
            <p:spPr>
              <a:xfrm>
                <a:off x="969781" y="2049043"/>
                <a:ext cx="820325" cy="24704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3"/>
              </a:p>
            </p:txBody>
          </p:sp>
          <p:sp>
            <p:nvSpPr>
              <p:cNvPr id="89" name="矩形 88"/>
              <p:cNvSpPr/>
              <p:nvPr/>
            </p:nvSpPr>
            <p:spPr>
              <a:xfrm>
                <a:off x="1000028" y="2018675"/>
                <a:ext cx="759832" cy="284742"/>
              </a:xfrm>
              <a:prstGeom prst="rect">
                <a:avLst/>
              </a:prstGeom>
            </p:spPr>
            <p:txBody>
              <a:bodyPr wrap="none">
                <a:spAutoFit/>
              </a:bodyPr>
              <a:lstStyle/>
              <a:p>
                <a:pPr algn="ctr"/>
                <a:r>
                  <a:rPr lang="en-US" altLang="zh-CN" sz="1867" dirty="0">
                    <a:solidFill>
                      <a:schemeClr val="bg1"/>
                    </a:solidFill>
                    <a:latin typeface="Century Gothic" panose="020B0502020202020204" pitchFamily="34" charset="0"/>
                    <a:cs typeface="Arial" panose="020B0604020202020204" pitchFamily="34" charset="0"/>
                  </a:rPr>
                  <a:t>What </a:t>
                </a:r>
              </a:p>
            </p:txBody>
          </p:sp>
        </p:grpSp>
        <p:grpSp>
          <p:nvGrpSpPr>
            <p:cNvPr id="90" name="组合 89"/>
            <p:cNvGrpSpPr/>
            <p:nvPr/>
          </p:nvGrpSpPr>
          <p:grpSpPr>
            <a:xfrm>
              <a:off x="7904750" y="3789157"/>
              <a:ext cx="707164" cy="284742"/>
              <a:chOff x="968555" y="2018675"/>
              <a:chExt cx="822778" cy="284742"/>
            </a:xfrm>
          </p:grpSpPr>
          <p:sp>
            <p:nvSpPr>
              <p:cNvPr id="91" name="矩形 90"/>
              <p:cNvSpPr/>
              <p:nvPr/>
            </p:nvSpPr>
            <p:spPr>
              <a:xfrm>
                <a:off x="969781" y="2049043"/>
                <a:ext cx="820325" cy="247040"/>
              </a:xfrm>
              <a:prstGeom prst="rect">
                <a:avLst/>
              </a:prstGeom>
              <a:solidFill>
                <a:srgbClr val="F44F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3"/>
              </a:p>
            </p:txBody>
          </p:sp>
          <p:sp>
            <p:nvSpPr>
              <p:cNvPr id="92" name="矩形 91"/>
              <p:cNvSpPr/>
              <p:nvPr/>
            </p:nvSpPr>
            <p:spPr>
              <a:xfrm>
                <a:off x="968555" y="2018675"/>
                <a:ext cx="822778" cy="284742"/>
              </a:xfrm>
              <a:prstGeom prst="rect">
                <a:avLst/>
              </a:prstGeom>
            </p:spPr>
            <p:txBody>
              <a:bodyPr wrap="none">
                <a:spAutoFit/>
              </a:bodyPr>
              <a:lstStyle/>
              <a:p>
                <a:pPr algn="ctr"/>
                <a:r>
                  <a:rPr lang="en-US" altLang="zh-CN" sz="1867" dirty="0">
                    <a:solidFill>
                      <a:schemeClr val="bg1"/>
                    </a:solidFill>
                    <a:latin typeface="Century Gothic" panose="020B0502020202020204" pitchFamily="34" charset="0"/>
                    <a:cs typeface="Arial" panose="020B0604020202020204" pitchFamily="34" charset="0"/>
                  </a:rPr>
                  <a:t>Where</a:t>
                </a:r>
              </a:p>
            </p:txBody>
          </p:sp>
        </p:grpSp>
      </p:grpSp>
      <p:pic>
        <p:nvPicPr>
          <p:cNvPr id="1638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73539" y="1980523"/>
            <a:ext cx="3754679" cy="40131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05668356"/>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nodeType="withEffect">
                                  <p:stCondLst>
                                    <p:cond delay="0"/>
                                  </p:stCondLst>
                                  <p:childTnLst>
                                    <p:set>
                                      <p:cBhvr>
                                        <p:cTn id="6" dur="1" fill="hold">
                                          <p:stCondLst>
                                            <p:cond delay="0"/>
                                          </p:stCondLst>
                                        </p:cTn>
                                        <p:tgtEl>
                                          <p:spTgt spid="16386"/>
                                        </p:tgtEl>
                                        <p:attrNameLst>
                                          <p:attrName>style.visibility</p:attrName>
                                        </p:attrNameLst>
                                      </p:cBhvr>
                                      <p:to>
                                        <p:strVal val="visible"/>
                                      </p:to>
                                    </p:set>
                                    <p:anim calcmode="lin" valueType="num">
                                      <p:cBhvr additive="base">
                                        <p:cTn id="7" dur="500" fill="hold"/>
                                        <p:tgtEl>
                                          <p:spTgt spid="16386"/>
                                        </p:tgtEl>
                                        <p:attrNameLst>
                                          <p:attrName>ppt_x</p:attrName>
                                        </p:attrNameLst>
                                      </p:cBhvr>
                                      <p:tavLst>
                                        <p:tav tm="0">
                                          <p:val>
                                            <p:strVal val="#ppt_x"/>
                                          </p:val>
                                        </p:tav>
                                        <p:tav tm="100000">
                                          <p:val>
                                            <p:strVal val="#ppt_x"/>
                                          </p:val>
                                        </p:tav>
                                      </p:tavLst>
                                    </p:anim>
                                    <p:anim calcmode="lin" valueType="num">
                                      <p:cBhvr additive="base">
                                        <p:cTn id="8" dur="500" fill="hold"/>
                                        <p:tgtEl>
                                          <p:spTgt spid="16386"/>
                                        </p:tgtEl>
                                        <p:attrNameLst>
                                          <p:attrName>ppt_y</p:attrName>
                                        </p:attrNameLst>
                                      </p:cBhvr>
                                      <p:tavLst>
                                        <p:tav tm="0">
                                          <p:val>
                                            <p:strVal val="1+#ppt_h/2"/>
                                          </p:val>
                                        </p:tav>
                                        <p:tav tm="100000">
                                          <p:val>
                                            <p:strVal val="#ppt_y"/>
                                          </p:val>
                                        </p:tav>
                                      </p:tavLst>
                                    </p:anim>
                                  </p:childTnLst>
                                </p:cTn>
                              </p:par>
                              <p:par>
                                <p:cTn id="9" presetID="2" presetClass="entr" presetSubtype="2" decel="100000" fill="hold" nodeType="withEffect">
                                  <p:stCondLst>
                                    <p:cond delay="25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fill="hold"/>
                                        <p:tgtEl>
                                          <p:spTgt spid="14"/>
                                        </p:tgtEl>
                                        <p:attrNameLst>
                                          <p:attrName>ppt_x</p:attrName>
                                        </p:attrNameLst>
                                      </p:cBhvr>
                                      <p:tavLst>
                                        <p:tav tm="0">
                                          <p:val>
                                            <p:strVal val="1+#ppt_w/2"/>
                                          </p:val>
                                        </p:tav>
                                        <p:tav tm="100000">
                                          <p:val>
                                            <p:strVal val="#ppt_x"/>
                                          </p:val>
                                        </p:tav>
                                      </p:tavLst>
                                    </p:anim>
                                    <p:anim calcmode="lin" valueType="num">
                                      <p:cBhvr additive="base">
                                        <p:cTn id="12"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549987" y="698680"/>
            <a:ext cx="2236511" cy="1093362"/>
            <a:chOff x="412490" y="524010"/>
            <a:chExt cx="1677383" cy="820021"/>
          </a:xfrm>
        </p:grpSpPr>
        <p:sp>
          <p:nvSpPr>
            <p:cNvPr id="2" name="矩形 1"/>
            <p:cNvSpPr/>
            <p:nvPr/>
          </p:nvSpPr>
          <p:spPr>
            <a:xfrm>
              <a:off x="412490" y="524010"/>
              <a:ext cx="1677383" cy="530914"/>
            </a:xfrm>
            <a:prstGeom prst="rect">
              <a:avLst/>
            </a:prstGeom>
          </p:spPr>
          <p:txBody>
            <a:bodyPr wrap="none">
              <a:spAutoFit/>
            </a:bodyPr>
            <a:lstStyle/>
            <a:p>
              <a:r>
                <a:rPr lang="zh-CN" altLang="en-US" sz="4000" dirty="0" smtClean="0">
                  <a:solidFill>
                    <a:srgbClr val="F44F56"/>
                  </a:solidFill>
                  <a:latin typeface="方正兰亭超细黑简体" panose="02000000000000000000" pitchFamily="2" charset="-122"/>
                  <a:ea typeface="方正兰亭超细黑简体" panose="02000000000000000000" pitchFamily="2" charset="-122"/>
                  <a:cs typeface="Arial" panose="020B0604020202020204" pitchFamily="34" charset="0"/>
                </a:rPr>
                <a:t>任务实施</a:t>
              </a:r>
              <a:endParaRPr lang="en-US" altLang="zh-CN" sz="4000" dirty="0">
                <a:solidFill>
                  <a:srgbClr val="F44F56"/>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3" name="矩形 2"/>
            <p:cNvSpPr/>
            <p:nvPr/>
          </p:nvSpPr>
          <p:spPr>
            <a:xfrm>
              <a:off x="412490" y="997782"/>
              <a:ext cx="1523493" cy="346249"/>
            </a:xfrm>
            <a:prstGeom prst="rect">
              <a:avLst/>
            </a:prstGeom>
          </p:spPr>
          <p:txBody>
            <a:bodyPr wrap="none">
              <a:spAutoFit/>
            </a:bodyPr>
            <a:lstStyle/>
            <a:p>
              <a:r>
                <a:rPr lang="zh-CN" altLang="en-US"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访问</a:t>
              </a:r>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共享服务</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grpSp>
        <p:nvGrpSpPr>
          <p:cNvPr id="4" name="组合 3"/>
          <p:cNvGrpSpPr/>
          <p:nvPr/>
        </p:nvGrpSpPr>
        <p:grpSpPr>
          <a:xfrm>
            <a:off x="11856640" y="548680"/>
            <a:ext cx="335360" cy="882400"/>
            <a:chOff x="8892480" y="411510"/>
            <a:chExt cx="251520" cy="661800"/>
          </a:xfrm>
        </p:grpSpPr>
        <p:sp>
          <p:nvSpPr>
            <p:cNvPr id="5" name="矩形 4"/>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44</a:t>
              </a:r>
              <a:endParaRPr lang="zh-CN" altLang="en-US" sz="1067" dirty="0">
                <a:solidFill>
                  <a:schemeClr val="bg1"/>
                </a:solidFill>
                <a:latin typeface="Century Gothic" panose="020B0502020202020204" pitchFamily="34" charset="0"/>
              </a:endParaRPr>
            </a:p>
          </p:txBody>
        </p:sp>
        <p:grpSp>
          <p:nvGrpSpPr>
            <p:cNvPr id="7" name="组合 6"/>
            <p:cNvGrpSpPr/>
            <p:nvPr/>
          </p:nvGrpSpPr>
          <p:grpSpPr>
            <a:xfrm>
              <a:off x="8964240" y="818664"/>
              <a:ext cx="108000" cy="8629"/>
              <a:chOff x="8953171" y="847239"/>
              <a:chExt cx="130138" cy="8629"/>
            </a:xfrm>
          </p:grpSpPr>
          <p:cxnSp>
            <p:nvCxnSpPr>
              <p:cNvPr id="8" name="直接连接符 7"/>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
        <p:nvSpPr>
          <p:cNvPr id="80" name="矩形 79"/>
          <p:cNvSpPr/>
          <p:nvPr/>
        </p:nvSpPr>
        <p:spPr>
          <a:xfrm>
            <a:off x="549987" y="2032655"/>
            <a:ext cx="1723549" cy="400110"/>
          </a:xfrm>
          <a:prstGeom prst="rect">
            <a:avLst/>
          </a:prstGeom>
        </p:spPr>
        <p:txBody>
          <a:bodyPr wrap="none">
            <a:spAutoFit/>
          </a:bodyPr>
          <a:lstStyle/>
          <a:p>
            <a:r>
              <a:rPr lang="en-US" altLang="zh-CN" sz="2000" dirty="0" smtClean="0">
                <a:solidFill>
                  <a:srgbClr val="F44F56"/>
                </a:solidFill>
                <a:latin typeface="Century Gothic" panose="020B0502020202020204" pitchFamily="34" charset="0"/>
                <a:cs typeface="Arial" panose="020B0604020202020204" pitchFamily="34" charset="0"/>
              </a:rPr>
              <a:t>Step By Step</a:t>
            </a:r>
            <a:endParaRPr lang="en-US" altLang="zh-CN" sz="2000" dirty="0">
              <a:solidFill>
                <a:srgbClr val="F44F56"/>
              </a:solidFill>
              <a:latin typeface="Century Gothic" panose="020B0502020202020204" pitchFamily="34" charset="0"/>
              <a:cs typeface="Arial" panose="020B0604020202020204" pitchFamily="34" charset="0"/>
            </a:endParaRPr>
          </a:p>
        </p:txBody>
      </p:sp>
      <p:grpSp>
        <p:nvGrpSpPr>
          <p:cNvPr id="100" name="组合 99"/>
          <p:cNvGrpSpPr/>
          <p:nvPr/>
        </p:nvGrpSpPr>
        <p:grpSpPr>
          <a:xfrm>
            <a:off x="681696" y="4390743"/>
            <a:ext cx="5270289" cy="1261565"/>
            <a:chOff x="511271" y="3599837"/>
            <a:chExt cx="3952717" cy="946174"/>
          </a:xfrm>
        </p:grpSpPr>
        <p:grpSp>
          <p:nvGrpSpPr>
            <p:cNvPr id="109" name="组合 108"/>
            <p:cNvGrpSpPr/>
            <p:nvPr/>
          </p:nvGrpSpPr>
          <p:grpSpPr>
            <a:xfrm>
              <a:off x="511271" y="3653817"/>
              <a:ext cx="378868" cy="335242"/>
              <a:chOff x="3889375" y="3302000"/>
              <a:chExt cx="261938" cy="231776"/>
            </a:xfrm>
            <a:solidFill>
              <a:srgbClr val="394A57"/>
            </a:solidFill>
          </p:grpSpPr>
          <p:sp>
            <p:nvSpPr>
              <p:cNvPr id="111" name="Freeform 11"/>
              <p:cNvSpPr>
                <a:spLocks/>
              </p:cNvSpPr>
              <p:nvPr/>
            </p:nvSpPr>
            <p:spPr bwMode="auto">
              <a:xfrm>
                <a:off x="3956050" y="3354388"/>
                <a:ext cx="57150" cy="98425"/>
              </a:xfrm>
              <a:custGeom>
                <a:avLst/>
                <a:gdLst>
                  <a:gd name="T0" fmla="*/ 36 w 36"/>
                  <a:gd name="T1" fmla="*/ 62 h 62"/>
                  <a:gd name="T2" fmla="*/ 10 w 36"/>
                  <a:gd name="T3" fmla="*/ 62 h 62"/>
                  <a:gd name="T4" fmla="*/ 10 w 36"/>
                  <a:gd name="T5" fmla="*/ 52 h 62"/>
                  <a:gd name="T6" fmla="*/ 25 w 36"/>
                  <a:gd name="T7" fmla="*/ 52 h 62"/>
                  <a:gd name="T8" fmla="*/ 25 w 36"/>
                  <a:gd name="T9" fmla="*/ 10 h 62"/>
                  <a:gd name="T10" fmla="*/ 0 w 36"/>
                  <a:gd name="T11" fmla="*/ 10 h 62"/>
                  <a:gd name="T12" fmla="*/ 0 w 36"/>
                  <a:gd name="T13" fmla="*/ 0 h 62"/>
                  <a:gd name="T14" fmla="*/ 36 w 36"/>
                  <a:gd name="T15" fmla="*/ 0 h 62"/>
                  <a:gd name="T16" fmla="*/ 36 w 36"/>
                  <a:gd name="T17" fmla="*/ 6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62">
                    <a:moveTo>
                      <a:pt x="36" y="62"/>
                    </a:moveTo>
                    <a:lnTo>
                      <a:pt x="10" y="62"/>
                    </a:lnTo>
                    <a:lnTo>
                      <a:pt x="10" y="52"/>
                    </a:lnTo>
                    <a:lnTo>
                      <a:pt x="25" y="52"/>
                    </a:lnTo>
                    <a:lnTo>
                      <a:pt x="25" y="10"/>
                    </a:lnTo>
                    <a:lnTo>
                      <a:pt x="0" y="10"/>
                    </a:lnTo>
                    <a:lnTo>
                      <a:pt x="0" y="0"/>
                    </a:lnTo>
                    <a:lnTo>
                      <a:pt x="36" y="0"/>
                    </a:lnTo>
                    <a:lnTo>
                      <a:pt x="36" y="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12" name="Freeform 12"/>
              <p:cNvSpPr>
                <a:spLocks/>
              </p:cNvSpPr>
              <p:nvPr/>
            </p:nvSpPr>
            <p:spPr bwMode="auto">
              <a:xfrm>
                <a:off x="4002088" y="3302000"/>
                <a:ext cx="149225" cy="203200"/>
              </a:xfrm>
              <a:custGeom>
                <a:avLst/>
                <a:gdLst>
                  <a:gd name="T0" fmla="*/ 94 w 94"/>
                  <a:gd name="T1" fmla="*/ 128 h 128"/>
                  <a:gd name="T2" fmla="*/ 0 w 94"/>
                  <a:gd name="T3" fmla="*/ 95 h 128"/>
                  <a:gd name="T4" fmla="*/ 3 w 94"/>
                  <a:gd name="T5" fmla="*/ 85 h 128"/>
                  <a:gd name="T6" fmla="*/ 84 w 94"/>
                  <a:gd name="T7" fmla="*/ 113 h 128"/>
                  <a:gd name="T8" fmla="*/ 84 w 94"/>
                  <a:gd name="T9" fmla="*/ 15 h 128"/>
                  <a:gd name="T10" fmla="*/ 3 w 94"/>
                  <a:gd name="T11" fmla="*/ 43 h 128"/>
                  <a:gd name="T12" fmla="*/ 0 w 94"/>
                  <a:gd name="T13" fmla="*/ 33 h 128"/>
                  <a:gd name="T14" fmla="*/ 94 w 94"/>
                  <a:gd name="T15" fmla="*/ 0 h 128"/>
                  <a:gd name="T16" fmla="*/ 94 w 94"/>
                  <a:gd name="T17" fmla="*/ 12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4" h="128">
                    <a:moveTo>
                      <a:pt x="94" y="128"/>
                    </a:moveTo>
                    <a:lnTo>
                      <a:pt x="0" y="95"/>
                    </a:lnTo>
                    <a:lnTo>
                      <a:pt x="3" y="85"/>
                    </a:lnTo>
                    <a:lnTo>
                      <a:pt x="84" y="113"/>
                    </a:lnTo>
                    <a:lnTo>
                      <a:pt x="84" y="15"/>
                    </a:lnTo>
                    <a:lnTo>
                      <a:pt x="3" y="43"/>
                    </a:lnTo>
                    <a:lnTo>
                      <a:pt x="0" y="33"/>
                    </a:lnTo>
                    <a:lnTo>
                      <a:pt x="94" y="0"/>
                    </a:lnTo>
                    <a:lnTo>
                      <a:pt x="94" y="1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13" name="Freeform 13"/>
              <p:cNvSpPr>
                <a:spLocks/>
              </p:cNvSpPr>
              <p:nvPr/>
            </p:nvSpPr>
            <p:spPr bwMode="auto">
              <a:xfrm>
                <a:off x="4035425" y="3352800"/>
                <a:ext cx="77787" cy="42863"/>
              </a:xfrm>
              <a:custGeom>
                <a:avLst/>
                <a:gdLst>
                  <a:gd name="T0" fmla="*/ 2 w 49"/>
                  <a:gd name="T1" fmla="*/ 27 h 27"/>
                  <a:gd name="T2" fmla="*/ 0 w 49"/>
                  <a:gd name="T3" fmla="*/ 17 h 27"/>
                  <a:gd name="T4" fmla="*/ 46 w 49"/>
                  <a:gd name="T5" fmla="*/ 0 h 27"/>
                  <a:gd name="T6" fmla="*/ 49 w 49"/>
                  <a:gd name="T7" fmla="*/ 9 h 27"/>
                  <a:gd name="T8" fmla="*/ 2 w 49"/>
                  <a:gd name="T9" fmla="*/ 27 h 27"/>
                </a:gdLst>
                <a:ahLst/>
                <a:cxnLst>
                  <a:cxn ang="0">
                    <a:pos x="T0" y="T1"/>
                  </a:cxn>
                  <a:cxn ang="0">
                    <a:pos x="T2" y="T3"/>
                  </a:cxn>
                  <a:cxn ang="0">
                    <a:pos x="T4" y="T5"/>
                  </a:cxn>
                  <a:cxn ang="0">
                    <a:pos x="T6" y="T7"/>
                  </a:cxn>
                  <a:cxn ang="0">
                    <a:pos x="T8" y="T9"/>
                  </a:cxn>
                </a:cxnLst>
                <a:rect l="0" t="0" r="r" b="b"/>
                <a:pathLst>
                  <a:path w="49" h="27">
                    <a:moveTo>
                      <a:pt x="2" y="27"/>
                    </a:moveTo>
                    <a:lnTo>
                      <a:pt x="0" y="17"/>
                    </a:lnTo>
                    <a:lnTo>
                      <a:pt x="46" y="0"/>
                    </a:lnTo>
                    <a:lnTo>
                      <a:pt x="49" y="9"/>
                    </a:lnTo>
                    <a:lnTo>
                      <a:pt x="2" y="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14" name="Freeform 14"/>
              <p:cNvSpPr>
                <a:spLocks noEditPoints="1"/>
              </p:cNvSpPr>
              <p:nvPr/>
            </p:nvSpPr>
            <p:spPr bwMode="auto">
              <a:xfrm>
                <a:off x="3889375" y="3354388"/>
                <a:ext cx="49212" cy="98425"/>
              </a:xfrm>
              <a:custGeom>
                <a:avLst/>
                <a:gdLst>
                  <a:gd name="T0" fmla="*/ 31 w 31"/>
                  <a:gd name="T1" fmla="*/ 62 h 62"/>
                  <a:gd name="T2" fmla="*/ 0 w 31"/>
                  <a:gd name="T3" fmla="*/ 62 h 62"/>
                  <a:gd name="T4" fmla="*/ 0 w 31"/>
                  <a:gd name="T5" fmla="*/ 0 h 62"/>
                  <a:gd name="T6" fmla="*/ 31 w 31"/>
                  <a:gd name="T7" fmla="*/ 0 h 62"/>
                  <a:gd name="T8" fmla="*/ 31 w 31"/>
                  <a:gd name="T9" fmla="*/ 62 h 62"/>
                  <a:gd name="T10" fmla="*/ 11 w 31"/>
                  <a:gd name="T11" fmla="*/ 52 h 62"/>
                  <a:gd name="T12" fmla="*/ 21 w 31"/>
                  <a:gd name="T13" fmla="*/ 52 h 62"/>
                  <a:gd name="T14" fmla="*/ 21 w 31"/>
                  <a:gd name="T15" fmla="*/ 10 h 62"/>
                  <a:gd name="T16" fmla="*/ 11 w 31"/>
                  <a:gd name="T17" fmla="*/ 10 h 62"/>
                  <a:gd name="T18" fmla="*/ 11 w 31"/>
                  <a:gd name="T19" fmla="*/ 5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62">
                    <a:moveTo>
                      <a:pt x="31" y="62"/>
                    </a:moveTo>
                    <a:lnTo>
                      <a:pt x="0" y="62"/>
                    </a:lnTo>
                    <a:lnTo>
                      <a:pt x="0" y="0"/>
                    </a:lnTo>
                    <a:lnTo>
                      <a:pt x="31" y="0"/>
                    </a:lnTo>
                    <a:lnTo>
                      <a:pt x="31" y="62"/>
                    </a:lnTo>
                    <a:close/>
                    <a:moveTo>
                      <a:pt x="11" y="52"/>
                    </a:moveTo>
                    <a:lnTo>
                      <a:pt x="21" y="52"/>
                    </a:lnTo>
                    <a:lnTo>
                      <a:pt x="21" y="10"/>
                    </a:lnTo>
                    <a:lnTo>
                      <a:pt x="11" y="10"/>
                    </a:lnTo>
                    <a:lnTo>
                      <a:pt x="11" y="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15" name="Freeform 15"/>
              <p:cNvSpPr>
                <a:spLocks/>
              </p:cNvSpPr>
              <p:nvPr/>
            </p:nvSpPr>
            <p:spPr bwMode="auto">
              <a:xfrm>
                <a:off x="3922713" y="3468688"/>
                <a:ext cx="80962" cy="65088"/>
              </a:xfrm>
              <a:custGeom>
                <a:avLst/>
                <a:gdLst>
                  <a:gd name="T0" fmla="*/ 16 w 40"/>
                  <a:gd name="T1" fmla="*/ 32 h 32"/>
                  <a:gd name="T2" fmla="*/ 0 w 40"/>
                  <a:gd name="T3" fmla="*/ 16 h 32"/>
                  <a:gd name="T4" fmla="*/ 0 w 40"/>
                  <a:gd name="T5" fmla="*/ 0 h 32"/>
                  <a:gd name="T6" fmla="*/ 8 w 40"/>
                  <a:gd name="T7" fmla="*/ 0 h 32"/>
                  <a:gd name="T8" fmla="*/ 8 w 40"/>
                  <a:gd name="T9" fmla="*/ 16 h 32"/>
                  <a:gd name="T10" fmla="*/ 16 w 40"/>
                  <a:gd name="T11" fmla="*/ 24 h 32"/>
                  <a:gd name="T12" fmla="*/ 24 w 40"/>
                  <a:gd name="T13" fmla="*/ 16 h 32"/>
                  <a:gd name="T14" fmla="*/ 24 w 40"/>
                  <a:gd name="T15" fmla="*/ 0 h 32"/>
                  <a:gd name="T16" fmla="*/ 40 w 40"/>
                  <a:gd name="T17" fmla="*/ 0 h 32"/>
                  <a:gd name="T18" fmla="*/ 40 w 40"/>
                  <a:gd name="T19" fmla="*/ 8 h 32"/>
                  <a:gd name="T20" fmla="*/ 32 w 40"/>
                  <a:gd name="T21" fmla="*/ 8 h 32"/>
                  <a:gd name="T22" fmla="*/ 32 w 40"/>
                  <a:gd name="T23" fmla="*/ 16 h 32"/>
                  <a:gd name="T24" fmla="*/ 16 w 40"/>
                  <a:gd name="T25"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 h="32">
                    <a:moveTo>
                      <a:pt x="16" y="32"/>
                    </a:moveTo>
                    <a:cubicBezTo>
                      <a:pt x="7" y="32"/>
                      <a:pt x="0" y="25"/>
                      <a:pt x="0" y="16"/>
                    </a:cubicBezTo>
                    <a:cubicBezTo>
                      <a:pt x="0" y="0"/>
                      <a:pt x="0" y="0"/>
                      <a:pt x="0" y="0"/>
                    </a:cubicBezTo>
                    <a:cubicBezTo>
                      <a:pt x="8" y="0"/>
                      <a:pt x="8" y="0"/>
                      <a:pt x="8" y="0"/>
                    </a:cubicBezTo>
                    <a:cubicBezTo>
                      <a:pt x="8" y="16"/>
                      <a:pt x="8" y="16"/>
                      <a:pt x="8" y="16"/>
                    </a:cubicBezTo>
                    <a:cubicBezTo>
                      <a:pt x="8" y="20"/>
                      <a:pt x="12" y="24"/>
                      <a:pt x="16" y="24"/>
                    </a:cubicBezTo>
                    <a:cubicBezTo>
                      <a:pt x="20" y="24"/>
                      <a:pt x="24" y="20"/>
                      <a:pt x="24" y="16"/>
                    </a:cubicBezTo>
                    <a:cubicBezTo>
                      <a:pt x="24" y="0"/>
                      <a:pt x="24" y="0"/>
                      <a:pt x="24" y="0"/>
                    </a:cubicBezTo>
                    <a:cubicBezTo>
                      <a:pt x="40" y="0"/>
                      <a:pt x="40" y="0"/>
                      <a:pt x="40" y="0"/>
                    </a:cubicBezTo>
                    <a:cubicBezTo>
                      <a:pt x="40" y="8"/>
                      <a:pt x="40" y="8"/>
                      <a:pt x="40" y="8"/>
                    </a:cubicBezTo>
                    <a:cubicBezTo>
                      <a:pt x="32" y="8"/>
                      <a:pt x="32" y="8"/>
                      <a:pt x="32" y="8"/>
                    </a:cubicBezTo>
                    <a:cubicBezTo>
                      <a:pt x="32" y="16"/>
                      <a:pt x="32" y="16"/>
                      <a:pt x="32" y="16"/>
                    </a:cubicBezTo>
                    <a:cubicBezTo>
                      <a:pt x="32" y="25"/>
                      <a:pt x="25" y="32"/>
                      <a:pt x="16" y="3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sp>
          <p:nvSpPr>
            <p:cNvPr id="110" name="矩形 109"/>
            <p:cNvSpPr/>
            <p:nvPr/>
          </p:nvSpPr>
          <p:spPr>
            <a:xfrm>
              <a:off x="960877" y="3599837"/>
              <a:ext cx="3503111" cy="946174"/>
            </a:xfrm>
            <a:prstGeom prst="rect">
              <a:avLst/>
            </a:prstGeom>
          </p:spPr>
          <p:txBody>
            <a:bodyPr wrap="square">
              <a:spAutoFit/>
            </a:bodyPr>
            <a:lstStyle/>
            <a:p>
              <a:pPr>
                <a:lnSpc>
                  <a:spcPct val="114000"/>
                </a:lnSpc>
              </a:pPr>
              <a:r>
                <a:rPr lang="zh-CN" altLang="zh-CN" sz="1333" dirty="0">
                  <a:solidFill>
                    <a:schemeClr val="tx1">
                      <a:lumMod val="65000"/>
                      <a:lumOff val="35000"/>
                    </a:schemeClr>
                  </a:solidFill>
                  <a:latin typeface="Century Gothic" panose="020B0502020202020204" pitchFamily="34" charset="0"/>
                  <a:cs typeface="Arial" panose="020B0604020202020204" pitchFamily="34" charset="0"/>
                </a:rPr>
                <a:t>单击“开始”→“运行”，在出现的对话框中输入：</a:t>
              </a:r>
              <a:r>
                <a:rPr lang="en-US" altLang="zh-CN" sz="1333" dirty="0">
                  <a:solidFill>
                    <a:schemeClr val="tx1">
                      <a:lumMod val="65000"/>
                      <a:lumOff val="35000"/>
                    </a:schemeClr>
                  </a:solidFill>
                  <a:latin typeface="Century Gothic" panose="020B0502020202020204" pitchFamily="34" charset="0"/>
                  <a:cs typeface="Arial" panose="020B0604020202020204" pitchFamily="34" charset="0"/>
                </a:rPr>
                <a:t>\\</a:t>
              </a:r>
              <a:r>
                <a:rPr lang="zh-CN" altLang="zh-CN" sz="1333" dirty="0">
                  <a:solidFill>
                    <a:schemeClr val="tx1">
                      <a:lumMod val="65000"/>
                      <a:lumOff val="35000"/>
                    </a:schemeClr>
                  </a:solidFill>
                  <a:latin typeface="Century Gothic" panose="020B0502020202020204" pitchFamily="34" charset="0"/>
                  <a:cs typeface="Arial" panose="020B0604020202020204" pitchFamily="34" charset="0"/>
                </a:rPr>
                <a:t>提供共享资源主机的</a:t>
              </a:r>
              <a:r>
                <a:rPr lang="en-US" altLang="zh-CN" sz="1333" dirty="0">
                  <a:solidFill>
                    <a:schemeClr val="tx1">
                      <a:lumMod val="65000"/>
                      <a:lumOff val="35000"/>
                    </a:schemeClr>
                  </a:solidFill>
                  <a:latin typeface="Century Gothic" panose="020B0502020202020204" pitchFamily="34" charset="0"/>
                  <a:cs typeface="Arial" panose="020B0604020202020204" pitchFamily="34" charset="0"/>
                </a:rPr>
                <a:t>IP</a:t>
              </a:r>
              <a:r>
                <a:rPr lang="zh-CN" altLang="zh-CN" sz="1333" dirty="0">
                  <a:solidFill>
                    <a:schemeClr val="tx1">
                      <a:lumMod val="65000"/>
                      <a:lumOff val="35000"/>
                    </a:schemeClr>
                  </a:solidFill>
                  <a:latin typeface="Century Gothic" panose="020B0502020202020204" pitchFamily="34" charset="0"/>
                  <a:cs typeface="Arial" panose="020B0604020202020204" pitchFamily="34" charset="0"/>
                </a:rPr>
                <a:t>地址，即可打开相应的计算机。或在</a:t>
              </a:r>
              <a:r>
                <a:rPr lang="en-US" altLang="zh-CN" sz="1333" dirty="0">
                  <a:solidFill>
                    <a:schemeClr val="tx1">
                      <a:lumMod val="65000"/>
                      <a:lumOff val="35000"/>
                    </a:schemeClr>
                  </a:solidFill>
                  <a:latin typeface="Century Gothic" panose="020B0502020202020204" pitchFamily="34" charset="0"/>
                  <a:cs typeface="Arial" panose="020B0604020202020204" pitchFamily="34" charset="0"/>
                </a:rPr>
                <a:t>IE</a:t>
              </a:r>
              <a:r>
                <a:rPr lang="zh-CN" altLang="zh-CN" sz="1333" dirty="0">
                  <a:solidFill>
                    <a:schemeClr val="tx1">
                      <a:lumMod val="65000"/>
                      <a:lumOff val="35000"/>
                    </a:schemeClr>
                  </a:solidFill>
                  <a:latin typeface="Century Gothic" panose="020B0502020202020204" pitchFamily="34" charset="0"/>
                  <a:cs typeface="Arial" panose="020B0604020202020204" pitchFamily="34" charset="0"/>
                </a:rPr>
                <a:t>浏览器的</a:t>
              </a:r>
              <a:r>
                <a:rPr lang="en-US" altLang="zh-CN" sz="1333" dirty="0">
                  <a:solidFill>
                    <a:schemeClr val="tx1">
                      <a:lumMod val="65000"/>
                      <a:lumOff val="35000"/>
                    </a:schemeClr>
                  </a:solidFill>
                  <a:latin typeface="Century Gothic" panose="020B0502020202020204" pitchFamily="34" charset="0"/>
                  <a:cs typeface="Arial" panose="020B0604020202020204" pitchFamily="34" charset="0"/>
                </a:rPr>
                <a:t>“</a:t>
              </a:r>
              <a:r>
                <a:rPr lang="zh-CN" altLang="zh-CN" sz="1333" dirty="0">
                  <a:solidFill>
                    <a:schemeClr val="tx1">
                      <a:lumMod val="65000"/>
                      <a:lumOff val="35000"/>
                    </a:schemeClr>
                  </a:solidFill>
                  <a:latin typeface="Century Gothic" panose="020B0502020202020204" pitchFamily="34" charset="0"/>
                  <a:cs typeface="Arial" panose="020B0604020202020204" pitchFamily="34" charset="0"/>
                </a:rPr>
                <a:t>地址</a:t>
              </a:r>
              <a:r>
                <a:rPr lang="en-US" altLang="zh-CN" sz="1333" dirty="0">
                  <a:solidFill>
                    <a:schemeClr val="tx1">
                      <a:lumMod val="65000"/>
                      <a:lumOff val="35000"/>
                    </a:schemeClr>
                  </a:solidFill>
                  <a:latin typeface="Century Gothic" panose="020B0502020202020204" pitchFamily="34" charset="0"/>
                  <a:cs typeface="Arial" panose="020B0604020202020204" pitchFamily="34" charset="0"/>
                </a:rPr>
                <a:t>”</a:t>
              </a:r>
              <a:r>
                <a:rPr lang="zh-CN" altLang="zh-CN" sz="1333" dirty="0">
                  <a:solidFill>
                    <a:schemeClr val="tx1">
                      <a:lumMod val="65000"/>
                      <a:lumOff val="35000"/>
                    </a:schemeClr>
                  </a:solidFill>
                  <a:latin typeface="Century Gothic" panose="020B0502020202020204" pitchFamily="34" charset="0"/>
                  <a:cs typeface="Arial" panose="020B0604020202020204" pitchFamily="34" charset="0"/>
                </a:rPr>
                <a:t>栏中输入共享文件所在的计算机名或</a:t>
              </a:r>
              <a:r>
                <a:rPr lang="en-US" altLang="zh-CN" sz="1333" dirty="0">
                  <a:solidFill>
                    <a:schemeClr val="tx1">
                      <a:lumMod val="65000"/>
                      <a:lumOff val="35000"/>
                    </a:schemeClr>
                  </a:solidFill>
                  <a:latin typeface="Century Gothic" panose="020B0502020202020204" pitchFamily="34" charset="0"/>
                  <a:cs typeface="Arial" panose="020B0604020202020204" pitchFamily="34" charset="0"/>
                </a:rPr>
                <a:t>IP</a:t>
              </a:r>
              <a:r>
                <a:rPr lang="zh-CN" altLang="zh-CN" sz="1333" dirty="0">
                  <a:solidFill>
                    <a:schemeClr val="tx1">
                      <a:lumMod val="65000"/>
                      <a:lumOff val="35000"/>
                    </a:schemeClr>
                  </a:solidFill>
                  <a:latin typeface="Century Gothic" panose="020B0502020202020204" pitchFamily="34" charset="0"/>
                  <a:cs typeface="Arial" panose="020B0604020202020204" pitchFamily="34" charset="0"/>
                </a:rPr>
                <a:t>地址，如输入</a:t>
              </a:r>
              <a:r>
                <a:rPr lang="zh-CN" altLang="en-US" sz="1333" dirty="0">
                  <a:solidFill>
                    <a:schemeClr val="tx1">
                      <a:lumMod val="65000"/>
                      <a:lumOff val="35000"/>
                    </a:schemeClr>
                  </a:solidFill>
                  <a:latin typeface="Century Gothic" panose="020B0502020202020204" pitchFamily="34" charset="0"/>
                  <a:cs typeface="Arial" panose="020B0604020202020204" pitchFamily="34" charset="0"/>
                </a:rPr>
                <a:t>“</a:t>
              </a:r>
              <a:r>
                <a:rPr lang="en-US" altLang="zh-CN" sz="1333" dirty="0">
                  <a:solidFill>
                    <a:schemeClr val="tx1">
                      <a:lumMod val="65000"/>
                      <a:lumOff val="35000"/>
                    </a:schemeClr>
                  </a:solidFill>
                  <a:latin typeface="Century Gothic" panose="020B0502020202020204" pitchFamily="34" charset="0"/>
                  <a:cs typeface="Arial" panose="020B0604020202020204" pitchFamily="34" charset="0"/>
                </a:rPr>
                <a:t>\\192.168.1.10</a:t>
              </a:r>
              <a:r>
                <a:rPr lang="zh-CN" altLang="en-US" sz="1333" dirty="0">
                  <a:solidFill>
                    <a:schemeClr val="tx1">
                      <a:lumMod val="65000"/>
                      <a:lumOff val="35000"/>
                    </a:schemeClr>
                  </a:solidFill>
                  <a:latin typeface="Century Gothic" panose="020B0502020202020204" pitchFamily="34" charset="0"/>
                  <a:cs typeface="Arial" panose="020B0604020202020204" pitchFamily="34" charset="0"/>
                </a:rPr>
                <a:t>”</a:t>
              </a:r>
              <a:r>
                <a:rPr lang="zh-CN" altLang="en-US" sz="1333" dirty="0" smtClean="0">
                  <a:solidFill>
                    <a:schemeClr val="tx1">
                      <a:lumMod val="65000"/>
                      <a:lumOff val="35000"/>
                    </a:schemeClr>
                  </a:solidFill>
                  <a:latin typeface="Century Gothic" panose="020B0502020202020204" pitchFamily="34" charset="0"/>
                  <a:cs typeface="Arial" panose="020B0604020202020204" pitchFamily="34" charset="0"/>
                </a:rPr>
                <a:t>或“</a:t>
              </a:r>
              <a:r>
                <a:rPr lang="en-US" altLang="zh-CN" sz="1333" dirty="0" smtClean="0">
                  <a:solidFill>
                    <a:schemeClr val="tx1">
                      <a:lumMod val="65000"/>
                      <a:lumOff val="35000"/>
                    </a:schemeClr>
                  </a:solidFill>
                  <a:latin typeface="Century Gothic" panose="020B0502020202020204" pitchFamily="34" charset="0"/>
                  <a:cs typeface="Arial" panose="020B0604020202020204" pitchFamily="34" charset="0"/>
                </a:rPr>
                <a:t>\\PC1</a:t>
              </a:r>
              <a:r>
                <a:rPr lang="zh-CN" altLang="en-US" sz="1333" dirty="0" smtClean="0">
                  <a:solidFill>
                    <a:schemeClr val="tx1">
                      <a:lumMod val="65000"/>
                      <a:lumOff val="35000"/>
                    </a:schemeClr>
                  </a:solidFill>
                  <a:latin typeface="Century Gothic" panose="020B0502020202020204" pitchFamily="34" charset="0"/>
                  <a:cs typeface="Arial" panose="020B0604020202020204" pitchFamily="34" charset="0"/>
                </a:rPr>
                <a:t>”，</a:t>
              </a:r>
              <a:r>
                <a:rPr lang="zh-CN" altLang="en-US" sz="1333" dirty="0">
                  <a:solidFill>
                    <a:schemeClr val="tx1">
                      <a:lumMod val="65000"/>
                      <a:lumOff val="35000"/>
                    </a:schemeClr>
                  </a:solidFill>
                  <a:latin typeface="Century Gothic" panose="020B0502020202020204" pitchFamily="34" charset="0"/>
                  <a:cs typeface="Arial" panose="020B0604020202020204" pitchFamily="34" charset="0"/>
                </a:rPr>
                <a:t>即可访问共享资源（如共享文件夹“</a:t>
              </a:r>
              <a:r>
                <a:rPr lang="en-US" altLang="zh-CN" sz="1333" dirty="0">
                  <a:solidFill>
                    <a:schemeClr val="tx1">
                      <a:lumMod val="65000"/>
                      <a:lumOff val="35000"/>
                    </a:schemeClr>
                  </a:solidFill>
                  <a:latin typeface="Century Gothic" panose="020B0502020202020204" pitchFamily="34" charset="0"/>
                  <a:cs typeface="Arial" panose="020B0604020202020204" pitchFamily="34" charset="0"/>
                </a:rPr>
                <a:t>share</a:t>
              </a:r>
              <a:r>
                <a:rPr lang="zh-CN" altLang="en-US" sz="1333" dirty="0">
                  <a:solidFill>
                    <a:schemeClr val="tx1">
                      <a:lumMod val="65000"/>
                      <a:lumOff val="35000"/>
                    </a:schemeClr>
                  </a:solidFill>
                  <a:latin typeface="Century Gothic" panose="020B0502020202020204" pitchFamily="34" charset="0"/>
                  <a:cs typeface="Arial" panose="020B0604020202020204" pitchFamily="34" charset="0"/>
                </a:rPr>
                <a:t>”）。</a:t>
              </a:r>
              <a:endParaRPr lang="en-US" altLang="zh-CN" sz="1333" dirty="0">
                <a:solidFill>
                  <a:schemeClr val="tx1">
                    <a:lumMod val="65000"/>
                    <a:lumOff val="35000"/>
                  </a:schemeClr>
                </a:solidFill>
                <a:latin typeface="Century Gothic" panose="020B0502020202020204" pitchFamily="34" charset="0"/>
                <a:cs typeface="Arial" panose="020B0604020202020204" pitchFamily="34" charset="0"/>
              </a:endParaRPr>
            </a:p>
          </p:txBody>
        </p:sp>
      </p:grpSp>
      <p:grpSp>
        <p:nvGrpSpPr>
          <p:cNvPr id="117" name="组合 116"/>
          <p:cNvGrpSpPr/>
          <p:nvPr/>
        </p:nvGrpSpPr>
        <p:grpSpPr>
          <a:xfrm>
            <a:off x="680165" y="3487718"/>
            <a:ext cx="5271819" cy="771750"/>
            <a:chOff x="510124" y="2978715"/>
            <a:chExt cx="3953864" cy="578815"/>
          </a:xfrm>
        </p:grpSpPr>
        <p:grpSp>
          <p:nvGrpSpPr>
            <p:cNvPr id="126" name="组合 125"/>
            <p:cNvGrpSpPr/>
            <p:nvPr/>
          </p:nvGrpSpPr>
          <p:grpSpPr>
            <a:xfrm>
              <a:off x="510124" y="3012016"/>
              <a:ext cx="355907" cy="376572"/>
              <a:chOff x="5908675" y="1281113"/>
              <a:chExt cx="246063" cy="260350"/>
            </a:xfrm>
            <a:solidFill>
              <a:srgbClr val="394A57"/>
            </a:solidFill>
          </p:grpSpPr>
          <p:sp>
            <p:nvSpPr>
              <p:cNvPr id="128" name="Rectangle 5"/>
              <p:cNvSpPr>
                <a:spLocks noChangeArrowheads="1"/>
              </p:cNvSpPr>
              <p:nvPr/>
            </p:nvSpPr>
            <p:spPr bwMode="auto">
              <a:xfrm>
                <a:off x="6024563" y="1320800"/>
                <a:ext cx="15875" cy="1635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29" name="Freeform 6"/>
              <p:cNvSpPr>
                <a:spLocks/>
              </p:cNvSpPr>
              <p:nvPr/>
            </p:nvSpPr>
            <p:spPr bwMode="auto">
              <a:xfrm>
                <a:off x="5908675" y="1501775"/>
                <a:ext cx="131762" cy="39688"/>
              </a:xfrm>
              <a:custGeom>
                <a:avLst/>
                <a:gdLst>
                  <a:gd name="T0" fmla="*/ 64 w 64"/>
                  <a:gd name="T1" fmla="*/ 20 h 20"/>
                  <a:gd name="T2" fmla="*/ 56 w 64"/>
                  <a:gd name="T3" fmla="*/ 20 h 20"/>
                  <a:gd name="T4" fmla="*/ 44 w 64"/>
                  <a:gd name="T5" fmla="*/ 8 h 20"/>
                  <a:gd name="T6" fmla="*/ 0 w 64"/>
                  <a:gd name="T7" fmla="*/ 8 h 20"/>
                  <a:gd name="T8" fmla="*/ 0 w 64"/>
                  <a:gd name="T9" fmla="*/ 0 h 20"/>
                  <a:gd name="T10" fmla="*/ 44 w 64"/>
                  <a:gd name="T11" fmla="*/ 0 h 20"/>
                  <a:gd name="T12" fmla="*/ 64 w 64"/>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64" h="20">
                    <a:moveTo>
                      <a:pt x="64" y="20"/>
                    </a:moveTo>
                    <a:cubicBezTo>
                      <a:pt x="56" y="20"/>
                      <a:pt x="56" y="20"/>
                      <a:pt x="56" y="20"/>
                    </a:cubicBezTo>
                    <a:cubicBezTo>
                      <a:pt x="56" y="13"/>
                      <a:pt x="51" y="8"/>
                      <a:pt x="44" y="8"/>
                    </a:cubicBezTo>
                    <a:cubicBezTo>
                      <a:pt x="0" y="8"/>
                      <a:pt x="0" y="8"/>
                      <a:pt x="0" y="8"/>
                    </a:cubicBezTo>
                    <a:cubicBezTo>
                      <a:pt x="0" y="0"/>
                      <a:pt x="0" y="0"/>
                      <a:pt x="0" y="0"/>
                    </a:cubicBezTo>
                    <a:cubicBezTo>
                      <a:pt x="44" y="0"/>
                      <a:pt x="44" y="0"/>
                      <a:pt x="44" y="0"/>
                    </a:cubicBezTo>
                    <a:cubicBezTo>
                      <a:pt x="55" y="0"/>
                      <a:pt x="64" y="9"/>
                      <a:pt x="64" y="2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30" name="Freeform 7"/>
              <p:cNvSpPr>
                <a:spLocks/>
              </p:cNvSpPr>
              <p:nvPr/>
            </p:nvSpPr>
            <p:spPr bwMode="auto">
              <a:xfrm>
                <a:off x="6024563" y="1501775"/>
                <a:ext cx="130175" cy="39688"/>
              </a:xfrm>
              <a:custGeom>
                <a:avLst/>
                <a:gdLst>
                  <a:gd name="T0" fmla="*/ 8 w 64"/>
                  <a:gd name="T1" fmla="*/ 20 h 20"/>
                  <a:gd name="T2" fmla="*/ 0 w 64"/>
                  <a:gd name="T3" fmla="*/ 20 h 20"/>
                  <a:gd name="T4" fmla="*/ 20 w 64"/>
                  <a:gd name="T5" fmla="*/ 0 h 20"/>
                  <a:gd name="T6" fmla="*/ 64 w 64"/>
                  <a:gd name="T7" fmla="*/ 0 h 20"/>
                  <a:gd name="T8" fmla="*/ 64 w 64"/>
                  <a:gd name="T9" fmla="*/ 8 h 20"/>
                  <a:gd name="T10" fmla="*/ 20 w 64"/>
                  <a:gd name="T11" fmla="*/ 8 h 20"/>
                  <a:gd name="T12" fmla="*/ 8 w 64"/>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64" h="20">
                    <a:moveTo>
                      <a:pt x="8" y="20"/>
                    </a:moveTo>
                    <a:cubicBezTo>
                      <a:pt x="0" y="20"/>
                      <a:pt x="0" y="20"/>
                      <a:pt x="0" y="20"/>
                    </a:cubicBezTo>
                    <a:cubicBezTo>
                      <a:pt x="0" y="9"/>
                      <a:pt x="9" y="0"/>
                      <a:pt x="20" y="0"/>
                    </a:cubicBezTo>
                    <a:cubicBezTo>
                      <a:pt x="64" y="0"/>
                      <a:pt x="64" y="0"/>
                      <a:pt x="64" y="0"/>
                    </a:cubicBezTo>
                    <a:cubicBezTo>
                      <a:pt x="64" y="8"/>
                      <a:pt x="64" y="8"/>
                      <a:pt x="64" y="8"/>
                    </a:cubicBezTo>
                    <a:cubicBezTo>
                      <a:pt x="20" y="8"/>
                      <a:pt x="20" y="8"/>
                      <a:pt x="20" y="8"/>
                    </a:cubicBezTo>
                    <a:cubicBezTo>
                      <a:pt x="13" y="8"/>
                      <a:pt x="8" y="13"/>
                      <a:pt x="8" y="2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31" name="Freeform 8"/>
              <p:cNvSpPr>
                <a:spLocks/>
              </p:cNvSpPr>
              <p:nvPr/>
            </p:nvSpPr>
            <p:spPr bwMode="auto">
              <a:xfrm>
                <a:off x="5908675" y="1281113"/>
                <a:ext cx="131762" cy="203200"/>
              </a:xfrm>
              <a:custGeom>
                <a:avLst/>
                <a:gdLst>
                  <a:gd name="T0" fmla="*/ 48 w 64"/>
                  <a:gd name="T1" fmla="*/ 100 h 100"/>
                  <a:gd name="T2" fmla="*/ 0 w 64"/>
                  <a:gd name="T3" fmla="*/ 100 h 100"/>
                  <a:gd name="T4" fmla="*/ 0 w 64"/>
                  <a:gd name="T5" fmla="*/ 0 h 100"/>
                  <a:gd name="T6" fmla="*/ 44 w 64"/>
                  <a:gd name="T7" fmla="*/ 0 h 100"/>
                  <a:gd name="T8" fmla="*/ 64 w 64"/>
                  <a:gd name="T9" fmla="*/ 20 h 100"/>
                  <a:gd name="T10" fmla="*/ 56 w 64"/>
                  <a:gd name="T11" fmla="*/ 20 h 100"/>
                  <a:gd name="T12" fmla="*/ 44 w 64"/>
                  <a:gd name="T13" fmla="*/ 8 h 100"/>
                  <a:gd name="T14" fmla="*/ 8 w 64"/>
                  <a:gd name="T15" fmla="*/ 8 h 100"/>
                  <a:gd name="T16" fmla="*/ 8 w 64"/>
                  <a:gd name="T17" fmla="*/ 92 h 100"/>
                  <a:gd name="T18" fmla="*/ 48 w 64"/>
                  <a:gd name="T19" fmla="*/ 92 h 100"/>
                  <a:gd name="T20" fmla="*/ 48 w 64"/>
                  <a:gd name="T21"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4" h="100">
                    <a:moveTo>
                      <a:pt x="48" y="100"/>
                    </a:moveTo>
                    <a:cubicBezTo>
                      <a:pt x="0" y="100"/>
                      <a:pt x="0" y="100"/>
                      <a:pt x="0" y="100"/>
                    </a:cubicBezTo>
                    <a:cubicBezTo>
                      <a:pt x="0" y="0"/>
                      <a:pt x="0" y="0"/>
                      <a:pt x="0" y="0"/>
                    </a:cubicBezTo>
                    <a:cubicBezTo>
                      <a:pt x="44" y="0"/>
                      <a:pt x="44" y="0"/>
                      <a:pt x="44" y="0"/>
                    </a:cubicBezTo>
                    <a:cubicBezTo>
                      <a:pt x="55" y="0"/>
                      <a:pt x="64" y="9"/>
                      <a:pt x="64" y="20"/>
                    </a:cubicBezTo>
                    <a:cubicBezTo>
                      <a:pt x="56" y="20"/>
                      <a:pt x="56" y="20"/>
                      <a:pt x="56" y="20"/>
                    </a:cubicBezTo>
                    <a:cubicBezTo>
                      <a:pt x="56" y="13"/>
                      <a:pt x="51" y="8"/>
                      <a:pt x="44" y="8"/>
                    </a:cubicBezTo>
                    <a:cubicBezTo>
                      <a:pt x="8" y="8"/>
                      <a:pt x="8" y="8"/>
                      <a:pt x="8" y="8"/>
                    </a:cubicBezTo>
                    <a:cubicBezTo>
                      <a:pt x="8" y="92"/>
                      <a:pt x="8" y="92"/>
                      <a:pt x="8" y="92"/>
                    </a:cubicBezTo>
                    <a:cubicBezTo>
                      <a:pt x="48" y="92"/>
                      <a:pt x="48" y="92"/>
                      <a:pt x="48" y="92"/>
                    </a:cubicBezTo>
                    <a:lnTo>
                      <a:pt x="48" y="1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32" name="Freeform 9"/>
              <p:cNvSpPr>
                <a:spLocks/>
              </p:cNvSpPr>
              <p:nvPr/>
            </p:nvSpPr>
            <p:spPr bwMode="auto">
              <a:xfrm>
                <a:off x="6024563" y="1281113"/>
                <a:ext cx="130175" cy="203200"/>
              </a:xfrm>
              <a:custGeom>
                <a:avLst/>
                <a:gdLst>
                  <a:gd name="T0" fmla="*/ 64 w 64"/>
                  <a:gd name="T1" fmla="*/ 100 h 100"/>
                  <a:gd name="T2" fmla="*/ 16 w 64"/>
                  <a:gd name="T3" fmla="*/ 100 h 100"/>
                  <a:gd name="T4" fmla="*/ 16 w 64"/>
                  <a:gd name="T5" fmla="*/ 92 h 100"/>
                  <a:gd name="T6" fmla="*/ 56 w 64"/>
                  <a:gd name="T7" fmla="*/ 92 h 100"/>
                  <a:gd name="T8" fmla="*/ 56 w 64"/>
                  <a:gd name="T9" fmla="*/ 8 h 100"/>
                  <a:gd name="T10" fmla="*/ 20 w 64"/>
                  <a:gd name="T11" fmla="*/ 8 h 100"/>
                  <a:gd name="T12" fmla="*/ 8 w 64"/>
                  <a:gd name="T13" fmla="*/ 20 h 100"/>
                  <a:gd name="T14" fmla="*/ 0 w 64"/>
                  <a:gd name="T15" fmla="*/ 20 h 100"/>
                  <a:gd name="T16" fmla="*/ 20 w 64"/>
                  <a:gd name="T17" fmla="*/ 0 h 100"/>
                  <a:gd name="T18" fmla="*/ 64 w 64"/>
                  <a:gd name="T19" fmla="*/ 0 h 100"/>
                  <a:gd name="T20" fmla="*/ 64 w 64"/>
                  <a:gd name="T21"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4" h="100">
                    <a:moveTo>
                      <a:pt x="64" y="100"/>
                    </a:moveTo>
                    <a:cubicBezTo>
                      <a:pt x="16" y="100"/>
                      <a:pt x="16" y="100"/>
                      <a:pt x="16" y="100"/>
                    </a:cubicBezTo>
                    <a:cubicBezTo>
                      <a:pt x="16" y="92"/>
                      <a:pt x="16" y="92"/>
                      <a:pt x="16" y="92"/>
                    </a:cubicBezTo>
                    <a:cubicBezTo>
                      <a:pt x="56" y="92"/>
                      <a:pt x="56" y="92"/>
                      <a:pt x="56" y="92"/>
                    </a:cubicBezTo>
                    <a:cubicBezTo>
                      <a:pt x="56" y="8"/>
                      <a:pt x="56" y="8"/>
                      <a:pt x="56" y="8"/>
                    </a:cubicBezTo>
                    <a:cubicBezTo>
                      <a:pt x="20" y="8"/>
                      <a:pt x="20" y="8"/>
                      <a:pt x="20" y="8"/>
                    </a:cubicBezTo>
                    <a:cubicBezTo>
                      <a:pt x="13" y="8"/>
                      <a:pt x="8" y="13"/>
                      <a:pt x="8" y="20"/>
                    </a:cubicBezTo>
                    <a:cubicBezTo>
                      <a:pt x="0" y="20"/>
                      <a:pt x="0" y="20"/>
                      <a:pt x="0" y="20"/>
                    </a:cubicBezTo>
                    <a:cubicBezTo>
                      <a:pt x="0" y="9"/>
                      <a:pt x="9" y="0"/>
                      <a:pt x="20" y="0"/>
                    </a:cubicBezTo>
                    <a:cubicBezTo>
                      <a:pt x="64" y="0"/>
                      <a:pt x="64" y="0"/>
                      <a:pt x="64" y="0"/>
                    </a:cubicBezTo>
                    <a:lnTo>
                      <a:pt x="64" y="1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sp>
          <p:nvSpPr>
            <p:cNvPr id="127" name="矩形 126"/>
            <p:cNvSpPr/>
            <p:nvPr/>
          </p:nvSpPr>
          <p:spPr>
            <a:xfrm>
              <a:off x="960877" y="2978715"/>
              <a:ext cx="3503111" cy="578815"/>
            </a:xfrm>
            <a:prstGeom prst="rect">
              <a:avLst/>
            </a:prstGeom>
          </p:spPr>
          <p:txBody>
            <a:bodyPr wrap="square">
              <a:spAutoFit/>
            </a:bodyPr>
            <a:lstStyle/>
            <a:p>
              <a:pPr>
                <a:lnSpc>
                  <a:spcPct val="114000"/>
                </a:lnSpc>
              </a:pPr>
              <a:r>
                <a:rPr lang="zh-CN" altLang="en-US" sz="1333" dirty="0">
                  <a:solidFill>
                    <a:schemeClr val="tx1">
                      <a:lumMod val="65000"/>
                      <a:lumOff val="35000"/>
                    </a:schemeClr>
                  </a:solidFill>
                  <a:latin typeface="Century Gothic" panose="020B0502020202020204" pitchFamily="34" charset="0"/>
                  <a:cs typeface="Arial" panose="020B0604020202020204" pitchFamily="34" charset="0"/>
                </a:rPr>
                <a:t>在“开始”→“搜索”→搜索计算机，在出现的窗口中输入所要查找的计算机</a:t>
              </a:r>
              <a:r>
                <a:rPr lang="en-US" altLang="zh-CN" sz="1333" dirty="0">
                  <a:solidFill>
                    <a:schemeClr val="tx1">
                      <a:lumMod val="65000"/>
                      <a:lumOff val="35000"/>
                    </a:schemeClr>
                  </a:solidFill>
                  <a:latin typeface="Century Gothic" panose="020B0502020202020204" pitchFamily="34" charset="0"/>
                  <a:cs typeface="Arial" panose="020B0604020202020204" pitchFamily="34" charset="0"/>
                </a:rPr>
                <a:t>IP</a:t>
              </a:r>
              <a:r>
                <a:rPr lang="zh-CN" altLang="en-US" sz="1333" dirty="0">
                  <a:solidFill>
                    <a:schemeClr val="tx1">
                      <a:lumMod val="65000"/>
                      <a:lumOff val="35000"/>
                    </a:schemeClr>
                  </a:solidFill>
                  <a:latin typeface="Century Gothic" panose="020B0502020202020204" pitchFamily="34" charset="0"/>
                  <a:cs typeface="Arial" panose="020B0604020202020204" pitchFamily="34" charset="0"/>
                </a:rPr>
                <a:t>地址，单击“立刻搜索”按钮，就会找到相应的计算机。</a:t>
              </a:r>
              <a:endParaRPr lang="en-US" altLang="zh-CN" sz="1333" dirty="0">
                <a:solidFill>
                  <a:schemeClr val="tx1">
                    <a:lumMod val="65000"/>
                    <a:lumOff val="35000"/>
                  </a:schemeClr>
                </a:solidFill>
                <a:latin typeface="Century Gothic" panose="020B0502020202020204" pitchFamily="34" charset="0"/>
                <a:cs typeface="Arial" panose="020B0604020202020204" pitchFamily="34" charset="0"/>
              </a:endParaRPr>
            </a:p>
          </p:txBody>
        </p:sp>
      </p:grpSp>
      <p:grpSp>
        <p:nvGrpSpPr>
          <p:cNvPr id="134" name="组合 133"/>
          <p:cNvGrpSpPr/>
          <p:nvPr/>
        </p:nvGrpSpPr>
        <p:grpSpPr>
          <a:xfrm>
            <a:off x="670984" y="2584688"/>
            <a:ext cx="5281000" cy="771750"/>
            <a:chOff x="503238" y="2072766"/>
            <a:chExt cx="3960750" cy="578812"/>
          </a:xfrm>
        </p:grpSpPr>
        <p:grpSp>
          <p:nvGrpSpPr>
            <p:cNvPr id="143" name="组合 142"/>
            <p:cNvGrpSpPr/>
            <p:nvPr/>
          </p:nvGrpSpPr>
          <p:grpSpPr>
            <a:xfrm>
              <a:off x="503238" y="2108379"/>
              <a:ext cx="371979" cy="371980"/>
              <a:chOff x="5903913" y="4632325"/>
              <a:chExt cx="257175" cy="257176"/>
            </a:xfrm>
            <a:solidFill>
              <a:srgbClr val="394A57"/>
            </a:solidFill>
          </p:grpSpPr>
          <p:sp>
            <p:nvSpPr>
              <p:cNvPr id="145" name="Freeform 16"/>
              <p:cNvSpPr>
                <a:spLocks/>
              </p:cNvSpPr>
              <p:nvPr/>
            </p:nvSpPr>
            <p:spPr bwMode="auto">
              <a:xfrm>
                <a:off x="5934075" y="4783138"/>
                <a:ext cx="195262" cy="106363"/>
              </a:xfrm>
              <a:custGeom>
                <a:avLst/>
                <a:gdLst>
                  <a:gd name="T0" fmla="*/ 123 w 123"/>
                  <a:gd name="T1" fmla="*/ 67 h 67"/>
                  <a:gd name="T2" fmla="*/ 0 w 123"/>
                  <a:gd name="T3" fmla="*/ 67 h 67"/>
                  <a:gd name="T4" fmla="*/ 0 w 123"/>
                  <a:gd name="T5" fmla="*/ 0 h 67"/>
                  <a:gd name="T6" fmla="*/ 10 w 123"/>
                  <a:gd name="T7" fmla="*/ 0 h 67"/>
                  <a:gd name="T8" fmla="*/ 10 w 123"/>
                  <a:gd name="T9" fmla="*/ 57 h 67"/>
                  <a:gd name="T10" fmla="*/ 113 w 123"/>
                  <a:gd name="T11" fmla="*/ 57 h 67"/>
                  <a:gd name="T12" fmla="*/ 113 w 123"/>
                  <a:gd name="T13" fmla="*/ 0 h 67"/>
                  <a:gd name="T14" fmla="*/ 123 w 123"/>
                  <a:gd name="T15" fmla="*/ 0 h 67"/>
                  <a:gd name="T16" fmla="*/ 123 w 123"/>
                  <a:gd name="T17" fmla="*/ 67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3" h="67">
                    <a:moveTo>
                      <a:pt x="123" y="67"/>
                    </a:moveTo>
                    <a:lnTo>
                      <a:pt x="0" y="67"/>
                    </a:lnTo>
                    <a:lnTo>
                      <a:pt x="0" y="0"/>
                    </a:lnTo>
                    <a:lnTo>
                      <a:pt x="10" y="0"/>
                    </a:lnTo>
                    <a:lnTo>
                      <a:pt x="10" y="57"/>
                    </a:lnTo>
                    <a:lnTo>
                      <a:pt x="113" y="57"/>
                    </a:lnTo>
                    <a:lnTo>
                      <a:pt x="113" y="0"/>
                    </a:lnTo>
                    <a:lnTo>
                      <a:pt x="123" y="0"/>
                    </a:lnTo>
                    <a:lnTo>
                      <a:pt x="123" y="6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46" name="Freeform 17"/>
              <p:cNvSpPr>
                <a:spLocks/>
              </p:cNvSpPr>
              <p:nvPr/>
            </p:nvSpPr>
            <p:spPr bwMode="auto">
              <a:xfrm>
                <a:off x="5903913" y="4632325"/>
                <a:ext cx="257175" cy="149225"/>
              </a:xfrm>
              <a:custGeom>
                <a:avLst/>
                <a:gdLst>
                  <a:gd name="T0" fmla="*/ 154 w 162"/>
                  <a:gd name="T1" fmla="*/ 94 h 94"/>
                  <a:gd name="T2" fmla="*/ 81 w 162"/>
                  <a:gd name="T3" fmla="*/ 15 h 94"/>
                  <a:gd name="T4" fmla="*/ 7 w 162"/>
                  <a:gd name="T5" fmla="*/ 94 h 94"/>
                  <a:gd name="T6" fmla="*/ 0 w 162"/>
                  <a:gd name="T7" fmla="*/ 86 h 94"/>
                  <a:gd name="T8" fmla="*/ 81 w 162"/>
                  <a:gd name="T9" fmla="*/ 0 h 94"/>
                  <a:gd name="T10" fmla="*/ 162 w 162"/>
                  <a:gd name="T11" fmla="*/ 86 h 94"/>
                  <a:gd name="T12" fmla="*/ 154 w 162"/>
                  <a:gd name="T13" fmla="*/ 94 h 94"/>
                </a:gdLst>
                <a:ahLst/>
                <a:cxnLst>
                  <a:cxn ang="0">
                    <a:pos x="T0" y="T1"/>
                  </a:cxn>
                  <a:cxn ang="0">
                    <a:pos x="T2" y="T3"/>
                  </a:cxn>
                  <a:cxn ang="0">
                    <a:pos x="T4" y="T5"/>
                  </a:cxn>
                  <a:cxn ang="0">
                    <a:pos x="T6" y="T7"/>
                  </a:cxn>
                  <a:cxn ang="0">
                    <a:pos x="T8" y="T9"/>
                  </a:cxn>
                  <a:cxn ang="0">
                    <a:pos x="T10" y="T11"/>
                  </a:cxn>
                  <a:cxn ang="0">
                    <a:pos x="T12" y="T13"/>
                  </a:cxn>
                </a:cxnLst>
                <a:rect l="0" t="0" r="r" b="b"/>
                <a:pathLst>
                  <a:path w="162" h="94">
                    <a:moveTo>
                      <a:pt x="154" y="94"/>
                    </a:moveTo>
                    <a:lnTo>
                      <a:pt x="81" y="15"/>
                    </a:lnTo>
                    <a:lnTo>
                      <a:pt x="7" y="94"/>
                    </a:lnTo>
                    <a:lnTo>
                      <a:pt x="0" y="86"/>
                    </a:lnTo>
                    <a:lnTo>
                      <a:pt x="81" y="0"/>
                    </a:lnTo>
                    <a:lnTo>
                      <a:pt x="162" y="86"/>
                    </a:lnTo>
                    <a:lnTo>
                      <a:pt x="154" y="9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47" name="Freeform 18"/>
              <p:cNvSpPr>
                <a:spLocks/>
              </p:cNvSpPr>
              <p:nvPr/>
            </p:nvSpPr>
            <p:spPr bwMode="auto">
              <a:xfrm>
                <a:off x="5999163" y="4783138"/>
                <a:ext cx="65087" cy="73025"/>
              </a:xfrm>
              <a:custGeom>
                <a:avLst/>
                <a:gdLst>
                  <a:gd name="T0" fmla="*/ 41 w 41"/>
                  <a:gd name="T1" fmla="*/ 46 h 46"/>
                  <a:gd name="T2" fmla="*/ 31 w 41"/>
                  <a:gd name="T3" fmla="*/ 46 h 46"/>
                  <a:gd name="T4" fmla="*/ 31 w 41"/>
                  <a:gd name="T5" fmla="*/ 10 h 46"/>
                  <a:gd name="T6" fmla="*/ 10 w 41"/>
                  <a:gd name="T7" fmla="*/ 10 h 46"/>
                  <a:gd name="T8" fmla="*/ 10 w 41"/>
                  <a:gd name="T9" fmla="*/ 46 h 46"/>
                  <a:gd name="T10" fmla="*/ 0 w 41"/>
                  <a:gd name="T11" fmla="*/ 46 h 46"/>
                  <a:gd name="T12" fmla="*/ 0 w 41"/>
                  <a:gd name="T13" fmla="*/ 0 h 46"/>
                  <a:gd name="T14" fmla="*/ 41 w 41"/>
                  <a:gd name="T15" fmla="*/ 0 h 46"/>
                  <a:gd name="T16" fmla="*/ 41 w 41"/>
                  <a:gd name="T17" fmla="*/ 4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 h="46">
                    <a:moveTo>
                      <a:pt x="41" y="46"/>
                    </a:moveTo>
                    <a:lnTo>
                      <a:pt x="31" y="46"/>
                    </a:lnTo>
                    <a:lnTo>
                      <a:pt x="31" y="10"/>
                    </a:lnTo>
                    <a:lnTo>
                      <a:pt x="10" y="10"/>
                    </a:lnTo>
                    <a:lnTo>
                      <a:pt x="10" y="46"/>
                    </a:lnTo>
                    <a:lnTo>
                      <a:pt x="0" y="46"/>
                    </a:lnTo>
                    <a:lnTo>
                      <a:pt x="0" y="0"/>
                    </a:lnTo>
                    <a:lnTo>
                      <a:pt x="41" y="0"/>
                    </a:lnTo>
                    <a:lnTo>
                      <a:pt x="41" y="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48" name="Freeform 19"/>
              <p:cNvSpPr>
                <a:spLocks noEditPoints="1"/>
              </p:cNvSpPr>
              <p:nvPr/>
            </p:nvSpPr>
            <p:spPr bwMode="auto">
              <a:xfrm>
                <a:off x="5999163" y="4702175"/>
                <a:ext cx="65087" cy="65088"/>
              </a:xfrm>
              <a:custGeom>
                <a:avLst/>
                <a:gdLst>
                  <a:gd name="T0" fmla="*/ 16 w 32"/>
                  <a:gd name="T1" fmla="*/ 32 h 32"/>
                  <a:gd name="T2" fmla="*/ 0 w 32"/>
                  <a:gd name="T3" fmla="*/ 16 h 32"/>
                  <a:gd name="T4" fmla="*/ 16 w 32"/>
                  <a:gd name="T5" fmla="*/ 0 h 32"/>
                  <a:gd name="T6" fmla="*/ 32 w 32"/>
                  <a:gd name="T7" fmla="*/ 16 h 32"/>
                  <a:gd name="T8" fmla="*/ 16 w 32"/>
                  <a:gd name="T9" fmla="*/ 32 h 32"/>
                  <a:gd name="T10" fmla="*/ 16 w 32"/>
                  <a:gd name="T11" fmla="*/ 8 h 32"/>
                  <a:gd name="T12" fmla="*/ 8 w 32"/>
                  <a:gd name="T13" fmla="*/ 16 h 32"/>
                  <a:gd name="T14" fmla="*/ 16 w 32"/>
                  <a:gd name="T15" fmla="*/ 24 h 32"/>
                  <a:gd name="T16" fmla="*/ 24 w 32"/>
                  <a:gd name="T17" fmla="*/ 16 h 32"/>
                  <a:gd name="T18" fmla="*/ 16 w 32"/>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32"/>
                    </a:moveTo>
                    <a:cubicBezTo>
                      <a:pt x="7" y="32"/>
                      <a:pt x="0" y="25"/>
                      <a:pt x="0" y="16"/>
                    </a:cubicBezTo>
                    <a:cubicBezTo>
                      <a:pt x="0" y="7"/>
                      <a:pt x="7" y="0"/>
                      <a:pt x="16" y="0"/>
                    </a:cubicBezTo>
                    <a:cubicBezTo>
                      <a:pt x="25" y="0"/>
                      <a:pt x="32" y="7"/>
                      <a:pt x="32" y="16"/>
                    </a:cubicBezTo>
                    <a:cubicBezTo>
                      <a:pt x="32" y="25"/>
                      <a:pt x="25" y="32"/>
                      <a:pt x="16" y="32"/>
                    </a:cubicBezTo>
                    <a:moveTo>
                      <a:pt x="16" y="8"/>
                    </a:moveTo>
                    <a:cubicBezTo>
                      <a:pt x="12" y="8"/>
                      <a:pt x="8" y="12"/>
                      <a:pt x="8" y="16"/>
                    </a:cubicBezTo>
                    <a:cubicBezTo>
                      <a:pt x="8" y="20"/>
                      <a:pt x="12" y="24"/>
                      <a:pt x="16" y="24"/>
                    </a:cubicBezTo>
                    <a:cubicBezTo>
                      <a:pt x="20" y="24"/>
                      <a:pt x="24" y="20"/>
                      <a:pt x="24" y="16"/>
                    </a:cubicBezTo>
                    <a:cubicBezTo>
                      <a:pt x="24" y="12"/>
                      <a:pt x="20" y="8"/>
                      <a:pt x="16"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sp>
          <p:nvSpPr>
            <p:cNvPr id="144" name="矩形 143"/>
            <p:cNvSpPr/>
            <p:nvPr/>
          </p:nvSpPr>
          <p:spPr>
            <a:xfrm>
              <a:off x="960877" y="2072766"/>
              <a:ext cx="3503111" cy="578812"/>
            </a:xfrm>
            <a:prstGeom prst="rect">
              <a:avLst/>
            </a:prstGeom>
          </p:spPr>
          <p:txBody>
            <a:bodyPr wrap="square">
              <a:spAutoFit/>
            </a:bodyPr>
            <a:lstStyle/>
            <a:p>
              <a:pPr>
                <a:lnSpc>
                  <a:spcPct val="114000"/>
                </a:lnSpc>
              </a:pPr>
              <a:r>
                <a:rPr lang="zh-CN" altLang="en-US" sz="1333" dirty="0">
                  <a:solidFill>
                    <a:schemeClr val="tx1">
                      <a:lumMod val="65000"/>
                      <a:lumOff val="35000"/>
                    </a:schemeClr>
                  </a:solidFill>
                  <a:latin typeface="Century Gothic" panose="020B0502020202020204" pitchFamily="34" charset="0"/>
                  <a:cs typeface="Arial" panose="020B0604020202020204" pitchFamily="34" charset="0"/>
                </a:rPr>
                <a:t>打开“网上邻居”，双击选择相应的工作组，则会出现这个工作组中所有主机的主机名及图标，双击提供共享资源的主机，就会显示该主机上设置的所有共享资源。</a:t>
              </a:r>
              <a:endParaRPr lang="en-US" altLang="zh-CN" sz="1333" dirty="0">
                <a:solidFill>
                  <a:schemeClr val="tx1">
                    <a:lumMod val="65000"/>
                    <a:lumOff val="35000"/>
                  </a:schemeClr>
                </a:solidFill>
                <a:latin typeface="Century Gothic" panose="020B0502020202020204" pitchFamily="34" charset="0"/>
                <a:cs typeface="Arial" panose="020B0604020202020204" pitchFamily="34" charset="0"/>
              </a:endParaRPr>
            </a:p>
          </p:txBody>
        </p:sp>
      </p:grpSp>
      <p:sp>
        <p:nvSpPr>
          <p:cNvPr id="10" name="Rectangle 2"/>
          <p:cNvSpPr>
            <a:spLocks noChangeArrowheads="1"/>
          </p:cNvSpPr>
          <p:nvPr/>
        </p:nvSpPr>
        <p:spPr bwMode="auto">
          <a:xfrm>
            <a:off x="7095765" y="2632168"/>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3"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1741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80378" y="2341199"/>
            <a:ext cx="4531462" cy="336594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852705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arn(inVertical)">
                                          <p:cBhvr>
                                            <p:cTn id="7" dur="500"/>
                                            <p:tgtEl>
                                              <p:spTgt spid="15"/>
                                            </p:tgtEl>
                                          </p:cBhvr>
                                        </p:animEffect>
                                      </p:childTnLst>
                                    </p:cTn>
                                  </p:par>
                                  <p:par>
                                    <p:cTn id="8" presetID="2" presetClass="entr" presetSubtype="4" fill="hold" grpId="0" nodeType="withEffect" p14:presetBounceEnd="22000">
                                      <p:stCondLst>
                                        <p:cond delay="500"/>
                                      </p:stCondLst>
                                      <p:childTnLst>
                                        <p:set>
                                          <p:cBhvr>
                                            <p:cTn id="9" dur="1" fill="hold">
                                              <p:stCondLst>
                                                <p:cond delay="0"/>
                                              </p:stCondLst>
                                            </p:cTn>
                                            <p:tgtEl>
                                              <p:spTgt spid="80"/>
                                            </p:tgtEl>
                                            <p:attrNameLst>
                                              <p:attrName>style.visibility</p:attrName>
                                            </p:attrNameLst>
                                          </p:cBhvr>
                                          <p:to>
                                            <p:strVal val="visible"/>
                                          </p:to>
                                        </p:set>
                                        <p:anim calcmode="lin" valueType="num" p14:bounceEnd="22000">
                                          <p:cBhvr additive="base">
                                            <p:cTn id="10" dur="500" fill="hold"/>
                                            <p:tgtEl>
                                              <p:spTgt spid="80"/>
                                            </p:tgtEl>
                                            <p:attrNameLst>
                                              <p:attrName>ppt_x</p:attrName>
                                            </p:attrNameLst>
                                          </p:cBhvr>
                                          <p:tavLst>
                                            <p:tav tm="0">
                                              <p:val>
                                                <p:strVal val="#ppt_x"/>
                                              </p:val>
                                            </p:tav>
                                            <p:tav tm="100000">
                                              <p:val>
                                                <p:strVal val="#ppt_x"/>
                                              </p:val>
                                            </p:tav>
                                          </p:tavLst>
                                        </p:anim>
                                        <p:anim calcmode="lin" valueType="num" p14:bounceEnd="22000">
                                          <p:cBhvr additive="base">
                                            <p:cTn id="11" dur="500" fill="hold"/>
                                            <p:tgtEl>
                                              <p:spTgt spid="80"/>
                                            </p:tgtEl>
                                            <p:attrNameLst>
                                              <p:attrName>ppt_y</p:attrName>
                                            </p:attrNameLst>
                                          </p:cBhvr>
                                          <p:tavLst>
                                            <p:tav tm="0">
                                              <p:val>
                                                <p:strVal val="1+#ppt_h/2"/>
                                              </p:val>
                                            </p:tav>
                                            <p:tav tm="100000">
                                              <p:val>
                                                <p:strVal val="#ppt_y"/>
                                              </p:val>
                                            </p:tav>
                                          </p:tavLst>
                                        </p:anim>
                                      </p:childTnLst>
                                    </p:cTn>
                                  </p:par>
                                  <p:par>
                                    <p:cTn id="12" presetID="25" presetClass="entr" presetSubtype="0" fill="hold" nodeType="withEffect">
                                      <p:stCondLst>
                                        <p:cond delay="1000"/>
                                      </p:stCondLst>
                                      <p:childTnLst>
                                        <p:set>
                                          <p:cBhvr>
                                            <p:cTn id="13" dur="1" fill="hold">
                                              <p:stCondLst>
                                                <p:cond delay="0"/>
                                              </p:stCondLst>
                                            </p:cTn>
                                            <p:tgtEl>
                                              <p:spTgt spid="134"/>
                                            </p:tgtEl>
                                            <p:attrNameLst>
                                              <p:attrName>style.visibility</p:attrName>
                                            </p:attrNameLst>
                                          </p:cBhvr>
                                          <p:to>
                                            <p:strVal val="visible"/>
                                          </p:to>
                                        </p:set>
                                        <p:anim calcmode="lin" valueType="num">
                                          <p:cBhvr>
                                            <p:cTn id="14" dur="500" decel="50000" fill="hold">
                                              <p:stCondLst>
                                                <p:cond delay="0"/>
                                              </p:stCondLst>
                                            </p:cTn>
                                            <p:tgtEl>
                                              <p:spTgt spid="134"/>
                                            </p:tgtEl>
                                            <p:attrNameLst>
                                              <p:attrName>style.rotation</p:attrName>
                                            </p:attrNameLst>
                                          </p:cBhvr>
                                          <p:tavLst>
                                            <p:tav tm="0">
                                              <p:val>
                                                <p:fltVal val="-90"/>
                                              </p:val>
                                            </p:tav>
                                            <p:tav tm="100000">
                                              <p:val>
                                                <p:fltVal val="0"/>
                                              </p:val>
                                            </p:tav>
                                          </p:tavLst>
                                        </p:anim>
                                        <p:anim calcmode="lin" valueType="num">
                                          <p:cBhvr>
                                            <p:cTn id="15" dur="500" decel="50000" fill="hold">
                                              <p:stCondLst>
                                                <p:cond delay="0"/>
                                              </p:stCondLst>
                                            </p:cTn>
                                            <p:tgtEl>
                                              <p:spTgt spid="134"/>
                                            </p:tgtEl>
                                            <p:attrNameLst>
                                              <p:attrName>ppt_w</p:attrName>
                                            </p:attrNameLst>
                                          </p:cBhvr>
                                          <p:tavLst>
                                            <p:tav tm="0">
                                              <p:val>
                                                <p:strVal val="#ppt_w"/>
                                              </p:val>
                                            </p:tav>
                                            <p:tav tm="100000">
                                              <p:val>
                                                <p:strVal val="#ppt_w*.05"/>
                                              </p:val>
                                            </p:tav>
                                          </p:tavLst>
                                        </p:anim>
                                        <p:anim calcmode="lin" valueType="num">
                                          <p:cBhvr>
                                            <p:cTn id="16" dur="500" accel="50000" fill="hold">
                                              <p:stCondLst>
                                                <p:cond delay="500"/>
                                              </p:stCondLst>
                                            </p:cTn>
                                            <p:tgtEl>
                                              <p:spTgt spid="134"/>
                                            </p:tgtEl>
                                            <p:attrNameLst>
                                              <p:attrName>ppt_w</p:attrName>
                                            </p:attrNameLst>
                                          </p:cBhvr>
                                          <p:tavLst>
                                            <p:tav tm="0">
                                              <p:val>
                                                <p:strVal val="#ppt_w*.05"/>
                                              </p:val>
                                            </p:tav>
                                            <p:tav tm="100000">
                                              <p:val>
                                                <p:strVal val="#ppt_w"/>
                                              </p:val>
                                            </p:tav>
                                          </p:tavLst>
                                        </p:anim>
                                        <p:anim calcmode="lin" valueType="num">
                                          <p:cBhvr>
                                            <p:cTn id="17" dur="1000" fill="hold"/>
                                            <p:tgtEl>
                                              <p:spTgt spid="134"/>
                                            </p:tgtEl>
                                            <p:attrNameLst>
                                              <p:attrName>ppt_h</p:attrName>
                                            </p:attrNameLst>
                                          </p:cBhvr>
                                          <p:tavLst>
                                            <p:tav tm="0">
                                              <p:val>
                                                <p:strVal val="#ppt_h"/>
                                              </p:val>
                                            </p:tav>
                                            <p:tav tm="100000">
                                              <p:val>
                                                <p:strVal val="#ppt_h"/>
                                              </p:val>
                                            </p:tav>
                                          </p:tavLst>
                                        </p:anim>
                                        <p:anim calcmode="lin" valueType="num">
                                          <p:cBhvr>
                                            <p:cTn id="18" dur="500" decel="50000" fill="hold">
                                              <p:stCondLst>
                                                <p:cond delay="0"/>
                                              </p:stCondLst>
                                            </p:cTn>
                                            <p:tgtEl>
                                              <p:spTgt spid="134"/>
                                            </p:tgtEl>
                                            <p:attrNameLst>
                                              <p:attrName>ppt_x</p:attrName>
                                            </p:attrNameLst>
                                          </p:cBhvr>
                                          <p:tavLst>
                                            <p:tav tm="0">
                                              <p:val>
                                                <p:strVal val="#ppt_x+.4"/>
                                              </p:val>
                                            </p:tav>
                                            <p:tav tm="100000">
                                              <p:val>
                                                <p:strVal val="#ppt_x"/>
                                              </p:val>
                                            </p:tav>
                                          </p:tavLst>
                                        </p:anim>
                                        <p:anim calcmode="lin" valueType="num">
                                          <p:cBhvr>
                                            <p:cTn id="19" dur="500" decel="50000" fill="hold">
                                              <p:stCondLst>
                                                <p:cond delay="0"/>
                                              </p:stCondLst>
                                            </p:cTn>
                                            <p:tgtEl>
                                              <p:spTgt spid="134"/>
                                            </p:tgtEl>
                                            <p:attrNameLst>
                                              <p:attrName>ppt_y</p:attrName>
                                            </p:attrNameLst>
                                          </p:cBhvr>
                                          <p:tavLst>
                                            <p:tav tm="0">
                                              <p:val>
                                                <p:strVal val="#ppt_y-.2"/>
                                              </p:val>
                                            </p:tav>
                                            <p:tav tm="100000">
                                              <p:val>
                                                <p:strVal val="#ppt_y+.1"/>
                                              </p:val>
                                            </p:tav>
                                          </p:tavLst>
                                        </p:anim>
                                        <p:anim calcmode="lin" valueType="num">
                                          <p:cBhvr>
                                            <p:cTn id="20" dur="500" accel="50000" fill="hold">
                                              <p:stCondLst>
                                                <p:cond delay="500"/>
                                              </p:stCondLst>
                                            </p:cTn>
                                            <p:tgtEl>
                                              <p:spTgt spid="134"/>
                                            </p:tgtEl>
                                            <p:attrNameLst>
                                              <p:attrName>ppt_y</p:attrName>
                                            </p:attrNameLst>
                                          </p:cBhvr>
                                          <p:tavLst>
                                            <p:tav tm="0">
                                              <p:val>
                                                <p:strVal val="#ppt_y+.1"/>
                                              </p:val>
                                            </p:tav>
                                            <p:tav tm="100000">
                                              <p:val>
                                                <p:strVal val="#ppt_y"/>
                                              </p:val>
                                            </p:tav>
                                          </p:tavLst>
                                        </p:anim>
                                        <p:animEffect transition="in" filter="fade">
                                          <p:cBhvr>
                                            <p:cTn id="21" dur="1000" decel="50000">
                                              <p:stCondLst>
                                                <p:cond delay="0"/>
                                              </p:stCondLst>
                                            </p:cTn>
                                            <p:tgtEl>
                                              <p:spTgt spid="134"/>
                                            </p:tgtEl>
                                          </p:cBhvr>
                                        </p:animEffect>
                                      </p:childTnLst>
                                    </p:cTn>
                                  </p:par>
                                  <p:par>
                                    <p:cTn id="22" presetID="25" presetClass="entr" presetSubtype="0" fill="hold" nodeType="withEffect">
                                      <p:stCondLst>
                                        <p:cond delay="1250"/>
                                      </p:stCondLst>
                                      <p:childTnLst>
                                        <p:set>
                                          <p:cBhvr>
                                            <p:cTn id="23" dur="1" fill="hold">
                                              <p:stCondLst>
                                                <p:cond delay="0"/>
                                              </p:stCondLst>
                                            </p:cTn>
                                            <p:tgtEl>
                                              <p:spTgt spid="117"/>
                                            </p:tgtEl>
                                            <p:attrNameLst>
                                              <p:attrName>style.visibility</p:attrName>
                                            </p:attrNameLst>
                                          </p:cBhvr>
                                          <p:to>
                                            <p:strVal val="visible"/>
                                          </p:to>
                                        </p:set>
                                        <p:anim calcmode="lin" valueType="num">
                                          <p:cBhvr>
                                            <p:cTn id="24" dur="500" decel="50000" fill="hold">
                                              <p:stCondLst>
                                                <p:cond delay="0"/>
                                              </p:stCondLst>
                                            </p:cTn>
                                            <p:tgtEl>
                                              <p:spTgt spid="117"/>
                                            </p:tgtEl>
                                            <p:attrNameLst>
                                              <p:attrName>style.rotation</p:attrName>
                                            </p:attrNameLst>
                                          </p:cBhvr>
                                          <p:tavLst>
                                            <p:tav tm="0">
                                              <p:val>
                                                <p:fltVal val="-90"/>
                                              </p:val>
                                            </p:tav>
                                            <p:tav tm="100000">
                                              <p:val>
                                                <p:fltVal val="0"/>
                                              </p:val>
                                            </p:tav>
                                          </p:tavLst>
                                        </p:anim>
                                        <p:anim calcmode="lin" valueType="num">
                                          <p:cBhvr>
                                            <p:cTn id="25" dur="500" decel="50000" fill="hold">
                                              <p:stCondLst>
                                                <p:cond delay="0"/>
                                              </p:stCondLst>
                                            </p:cTn>
                                            <p:tgtEl>
                                              <p:spTgt spid="117"/>
                                            </p:tgtEl>
                                            <p:attrNameLst>
                                              <p:attrName>ppt_w</p:attrName>
                                            </p:attrNameLst>
                                          </p:cBhvr>
                                          <p:tavLst>
                                            <p:tav tm="0">
                                              <p:val>
                                                <p:strVal val="#ppt_w"/>
                                              </p:val>
                                            </p:tav>
                                            <p:tav tm="100000">
                                              <p:val>
                                                <p:strVal val="#ppt_w*.05"/>
                                              </p:val>
                                            </p:tav>
                                          </p:tavLst>
                                        </p:anim>
                                        <p:anim calcmode="lin" valueType="num">
                                          <p:cBhvr>
                                            <p:cTn id="26" dur="500" accel="50000" fill="hold">
                                              <p:stCondLst>
                                                <p:cond delay="500"/>
                                              </p:stCondLst>
                                            </p:cTn>
                                            <p:tgtEl>
                                              <p:spTgt spid="117"/>
                                            </p:tgtEl>
                                            <p:attrNameLst>
                                              <p:attrName>ppt_w</p:attrName>
                                            </p:attrNameLst>
                                          </p:cBhvr>
                                          <p:tavLst>
                                            <p:tav tm="0">
                                              <p:val>
                                                <p:strVal val="#ppt_w*.05"/>
                                              </p:val>
                                            </p:tav>
                                            <p:tav tm="100000">
                                              <p:val>
                                                <p:strVal val="#ppt_w"/>
                                              </p:val>
                                            </p:tav>
                                          </p:tavLst>
                                        </p:anim>
                                        <p:anim calcmode="lin" valueType="num">
                                          <p:cBhvr>
                                            <p:cTn id="27" dur="1000" fill="hold"/>
                                            <p:tgtEl>
                                              <p:spTgt spid="117"/>
                                            </p:tgtEl>
                                            <p:attrNameLst>
                                              <p:attrName>ppt_h</p:attrName>
                                            </p:attrNameLst>
                                          </p:cBhvr>
                                          <p:tavLst>
                                            <p:tav tm="0">
                                              <p:val>
                                                <p:strVal val="#ppt_h"/>
                                              </p:val>
                                            </p:tav>
                                            <p:tav tm="100000">
                                              <p:val>
                                                <p:strVal val="#ppt_h"/>
                                              </p:val>
                                            </p:tav>
                                          </p:tavLst>
                                        </p:anim>
                                        <p:anim calcmode="lin" valueType="num">
                                          <p:cBhvr>
                                            <p:cTn id="28" dur="500" decel="50000" fill="hold">
                                              <p:stCondLst>
                                                <p:cond delay="0"/>
                                              </p:stCondLst>
                                            </p:cTn>
                                            <p:tgtEl>
                                              <p:spTgt spid="117"/>
                                            </p:tgtEl>
                                            <p:attrNameLst>
                                              <p:attrName>ppt_x</p:attrName>
                                            </p:attrNameLst>
                                          </p:cBhvr>
                                          <p:tavLst>
                                            <p:tav tm="0">
                                              <p:val>
                                                <p:strVal val="#ppt_x+.4"/>
                                              </p:val>
                                            </p:tav>
                                            <p:tav tm="100000">
                                              <p:val>
                                                <p:strVal val="#ppt_x"/>
                                              </p:val>
                                            </p:tav>
                                          </p:tavLst>
                                        </p:anim>
                                        <p:anim calcmode="lin" valueType="num">
                                          <p:cBhvr>
                                            <p:cTn id="29" dur="500" decel="50000" fill="hold">
                                              <p:stCondLst>
                                                <p:cond delay="0"/>
                                              </p:stCondLst>
                                            </p:cTn>
                                            <p:tgtEl>
                                              <p:spTgt spid="117"/>
                                            </p:tgtEl>
                                            <p:attrNameLst>
                                              <p:attrName>ppt_y</p:attrName>
                                            </p:attrNameLst>
                                          </p:cBhvr>
                                          <p:tavLst>
                                            <p:tav tm="0">
                                              <p:val>
                                                <p:strVal val="#ppt_y-.2"/>
                                              </p:val>
                                            </p:tav>
                                            <p:tav tm="100000">
                                              <p:val>
                                                <p:strVal val="#ppt_y+.1"/>
                                              </p:val>
                                            </p:tav>
                                          </p:tavLst>
                                        </p:anim>
                                        <p:anim calcmode="lin" valueType="num">
                                          <p:cBhvr>
                                            <p:cTn id="30" dur="500" accel="50000" fill="hold">
                                              <p:stCondLst>
                                                <p:cond delay="500"/>
                                              </p:stCondLst>
                                            </p:cTn>
                                            <p:tgtEl>
                                              <p:spTgt spid="117"/>
                                            </p:tgtEl>
                                            <p:attrNameLst>
                                              <p:attrName>ppt_y</p:attrName>
                                            </p:attrNameLst>
                                          </p:cBhvr>
                                          <p:tavLst>
                                            <p:tav tm="0">
                                              <p:val>
                                                <p:strVal val="#ppt_y+.1"/>
                                              </p:val>
                                            </p:tav>
                                            <p:tav tm="100000">
                                              <p:val>
                                                <p:strVal val="#ppt_y"/>
                                              </p:val>
                                            </p:tav>
                                          </p:tavLst>
                                        </p:anim>
                                        <p:animEffect transition="in" filter="fade">
                                          <p:cBhvr>
                                            <p:cTn id="31" dur="1000" decel="50000">
                                              <p:stCondLst>
                                                <p:cond delay="0"/>
                                              </p:stCondLst>
                                            </p:cTn>
                                            <p:tgtEl>
                                              <p:spTgt spid="117"/>
                                            </p:tgtEl>
                                          </p:cBhvr>
                                        </p:animEffect>
                                      </p:childTnLst>
                                    </p:cTn>
                                  </p:par>
                                  <p:par>
                                    <p:cTn id="32" presetID="25" presetClass="entr" presetSubtype="0" fill="hold" nodeType="withEffect">
                                      <p:stCondLst>
                                        <p:cond delay="1500"/>
                                      </p:stCondLst>
                                      <p:childTnLst>
                                        <p:set>
                                          <p:cBhvr>
                                            <p:cTn id="33" dur="1" fill="hold">
                                              <p:stCondLst>
                                                <p:cond delay="0"/>
                                              </p:stCondLst>
                                            </p:cTn>
                                            <p:tgtEl>
                                              <p:spTgt spid="100"/>
                                            </p:tgtEl>
                                            <p:attrNameLst>
                                              <p:attrName>style.visibility</p:attrName>
                                            </p:attrNameLst>
                                          </p:cBhvr>
                                          <p:to>
                                            <p:strVal val="visible"/>
                                          </p:to>
                                        </p:set>
                                        <p:anim calcmode="lin" valueType="num">
                                          <p:cBhvr>
                                            <p:cTn id="34" dur="500" decel="50000" fill="hold">
                                              <p:stCondLst>
                                                <p:cond delay="0"/>
                                              </p:stCondLst>
                                            </p:cTn>
                                            <p:tgtEl>
                                              <p:spTgt spid="100"/>
                                            </p:tgtEl>
                                            <p:attrNameLst>
                                              <p:attrName>style.rotation</p:attrName>
                                            </p:attrNameLst>
                                          </p:cBhvr>
                                          <p:tavLst>
                                            <p:tav tm="0">
                                              <p:val>
                                                <p:fltVal val="-90"/>
                                              </p:val>
                                            </p:tav>
                                            <p:tav tm="100000">
                                              <p:val>
                                                <p:fltVal val="0"/>
                                              </p:val>
                                            </p:tav>
                                          </p:tavLst>
                                        </p:anim>
                                        <p:anim calcmode="lin" valueType="num">
                                          <p:cBhvr>
                                            <p:cTn id="35" dur="500" decel="50000" fill="hold">
                                              <p:stCondLst>
                                                <p:cond delay="0"/>
                                              </p:stCondLst>
                                            </p:cTn>
                                            <p:tgtEl>
                                              <p:spTgt spid="100"/>
                                            </p:tgtEl>
                                            <p:attrNameLst>
                                              <p:attrName>ppt_w</p:attrName>
                                            </p:attrNameLst>
                                          </p:cBhvr>
                                          <p:tavLst>
                                            <p:tav tm="0">
                                              <p:val>
                                                <p:strVal val="#ppt_w"/>
                                              </p:val>
                                            </p:tav>
                                            <p:tav tm="100000">
                                              <p:val>
                                                <p:strVal val="#ppt_w*.05"/>
                                              </p:val>
                                            </p:tav>
                                          </p:tavLst>
                                        </p:anim>
                                        <p:anim calcmode="lin" valueType="num">
                                          <p:cBhvr>
                                            <p:cTn id="36" dur="500" accel="50000" fill="hold">
                                              <p:stCondLst>
                                                <p:cond delay="500"/>
                                              </p:stCondLst>
                                            </p:cTn>
                                            <p:tgtEl>
                                              <p:spTgt spid="100"/>
                                            </p:tgtEl>
                                            <p:attrNameLst>
                                              <p:attrName>ppt_w</p:attrName>
                                            </p:attrNameLst>
                                          </p:cBhvr>
                                          <p:tavLst>
                                            <p:tav tm="0">
                                              <p:val>
                                                <p:strVal val="#ppt_w*.05"/>
                                              </p:val>
                                            </p:tav>
                                            <p:tav tm="100000">
                                              <p:val>
                                                <p:strVal val="#ppt_w"/>
                                              </p:val>
                                            </p:tav>
                                          </p:tavLst>
                                        </p:anim>
                                        <p:anim calcmode="lin" valueType="num">
                                          <p:cBhvr>
                                            <p:cTn id="37" dur="1000" fill="hold"/>
                                            <p:tgtEl>
                                              <p:spTgt spid="100"/>
                                            </p:tgtEl>
                                            <p:attrNameLst>
                                              <p:attrName>ppt_h</p:attrName>
                                            </p:attrNameLst>
                                          </p:cBhvr>
                                          <p:tavLst>
                                            <p:tav tm="0">
                                              <p:val>
                                                <p:strVal val="#ppt_h"/>
                                              </p:val>
                                            </p:tav>
                                            <p:tav tm="100000">
                                              <p:val>
                                                <p:strVal val="#ppt_h"/>
                                              </p:val>
                                            </p:tav>
                                          </p:tavLst>
                                        </p:anim>
                                        <p:anim calcmode="lin" valueType="num">
                                          <p:cBhvr>
                                            <p:cTn id="38" dur="500" decel="50000" fill="hold">
                                              <p:stCondLst>
                                                <p:cond delay="0"/>
                                              </p:stCondLst>
                                            </p:cTn>
                                            <p:tgtEl>
                                              <p:spTgt spid="100"/>
                                            </p:tgtEl>
                                            <p:attrNameLst>
                                              <p:attrName>ppt_x</p:attrName>
                                            </p:attrNameLst>
                                          </p:cBhvr>
                                          <p:tavLst>
                                            <p:tav tm="0">
                                              <p:val>
                                                <p:strVal val="#ppt_x+.4"/>
                                              </p:val>
                                            </p:tav>
                                            <p:tav tm="100000">
                                              <p:val>
                                                <p:strVal val="#ppt_x"/>
                                              </p:val>
                                            </p:tav>
                                          </p:tavLst>
                                        </p:anim>
                                        <p:anim calcmode="lin" valueType="num">
                                          <p:cBhvr>
                                            <p:cTn id="39" dur="500" decel="50000" fill="hold">
                                              <p:stCondLst>
                                                <p:cond delay="0"/>
                                              </p:stCondLst>
                                            </p:cTn>
                                            <p:tgtEl>
                                              <p:spTgt spid="100"/>
                                            </p:tgtEl>
                                            <p:attrNameLst>
                                              <p:attrName>ppt_y</p:attrName>
                                            </p:attrNameLst>
                                          </p:cBhvr>
                                          <p:tavLst>
                                            <p:tav tm="0">
                                              <p:val>
                                                <p:strVal val="#ppt_y-.2"/>
                                              </p:val>
                                            </p:tav>
                                            <p:tav tm="100000">
                                              <p:val>
                                                <p:strVal val="#ppt_y+.1"/>
                                              </p:val>
                                            </p:tav>
                                          </p:tavLst>
                                        </p:anim>
                                        <p:anim calcmode="lin" valueType="num">
                                          <p:cBhvr>
                                            <p:cTn id="40" dur="500" accel="50000" fill="hold">
                                              <p:stCondLst>
                                                <p:cond delay="500"/>
                                              </p:stCondLst>
                                            </p:cTn>
                                            <p:tgtEl>
                                              <p:spTgt spid="100"/>
                                            </p:tgtEl>
                                            <p:attrNameLst>
                                              <p:attrName>ppt_y</p:attrName>
                                            </p:attrNameLst>
                                          </p:cBhvr>
                                          <p:tavLst>
                                            <p:tav tm="0">
                                              <p:val>
                                                <p:strVal val="#ppt_y+.1"/>
                                              </p:val>
                                            </p:tav>
                                            <p:tav tm="100000">
                                              <p:val>
                                                <p:strVal val="#ppt_y"/>
                                              </p:val>
                                            </p:tav>
                                          </p:tavLst>
                                        </p:anim>
                                        <p:animEffect transition="in" filter="fade">
                                          <p:cBhvr>
                                            <p:cTn id="41" dur="1000" decel="50000">
                                              <p:stCondLst>
                                                <p:cond delay="0"/>
                                              </p:stCondLst>
                                            </p:cTn>
                                            <p:tgtEl>
                                              <p:spTgt spid="100"/>
                                            </p:tgtEl>
                                          </p:cBhvr>
                                        </p:animEffect>
                                      </p:childTnLst>
                                    </p:cTn>
                                  </p:par>
                                  <p:par>
                                    <p:cTn id="42" presetID="42" presetClass="entr" presetSubtype="0" fill="hold" nodeType="withEffect">
                                      <p:stCondLst>
                                        <p:cond delay="2500"/>
                                      </p:stCondLst>
                                      <p:childTnLst>
                                        <p:set>
                                          <p:cBhvr>
                                            <p:cTn id="43" dur="1" fill="hold">
                                              <p:stCondLst>
                                                <p:cond delay="0"/>
                                              </p:stCondLst>
                                            </p:cTn>
                                            <p:tgtEl>
                                              <p:spTgt spid="17411"/>
                                            </p:tgtEl>
                                            <p:attrNameLst>
                                              <p:attrName>style.visibility</p:attrName>
                                            </p:attrNameLst>
                                          </p:cBhvr>
                                          <p:to>
                                            <p:strVal val="visible"/>
                                          </p:to>
                                        </p:set>
                                        <p:animEffect transition="in" filter="fade">
                                          <p:cBhvr>
                                            <p:cTn id="44" dur="1000"/>
                                            <p:tgtEl>
                                              <p:spTgt spid="17411"/>
                                            </p:tgtEl>
                                          </p:cBhvr>
                                        </p:animEffect>
                                        <p:anim calcmode="lin" valueType="num">
                                          <p:cBhvr>
                                            <p:cTn id="45" dur="1000" fill="hold"/>
                                            <p:tgtEl>
                                              <p:spTgt spid="17411"/>
                                            </p:tgtEl>
                                            <p:attrNameLst>
                                              <p:attrName>ppt_x</p:attrName>
                                            </p:attrNameLst>
                                          </p:cBhvr>
                                          <p:tavLst>
                                            <p:tav tm="0">
                                              <p:val>
                                                <p:strVal val="#ppt_x"/>
                                              </p:val>
                                            </p:tav>
                                            <p:tav tm="100000">
                                              <p:val>
                                                <p:strVal val="#ppt_x"/>
                                              </p:val>
                                            </p:tav>
                                          </p:tavLst>
                                        </p:anim>
                                        <p:anim calcmode="lin" valueType="num">
                                          <p:cBhvr>
                                            <p:cTn id="46" dur="1000" fill="hold"/>
                                            <p:tgtEl>
                                              <p:spTgt spid="174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arn(inVertical)">
                                          <p:cBhvr>
                                            <p:cTn id="7" dur="500"/>
                                            <p:tgtEl>
                                              <p:spTgt spid="15"/>
                                            </p:tgtEl>
                                          </p:cBhvr>
                                        </p:animEffect>
                                      </p:childTnLst>
                                    </p:cTn>
                                  </p:par>
                                  <p:par>
                                    <p:cTn id="8" presetID="2" presetClass="entr" presetSubtype="4" fill="hold" grpId="0" nodeType="withEffect">
                                      <p:stCondLst>
                                        <p:cond delay="500"/>
                                      </p:stCondLst>
                                      <p:childTnLst>
                                        <p:set>
                                          <p:cBhvr>
                                            <p:cTn id="9" dur="1" fill="hold">
                                              <p:stCondLst>
                                                <p:cond delay="0"/>
                                              </p:stCondLst>
                                            </p:cTn>
                                            <p:tgtEl>
                                              <p:spTgt spid="80"/>
                                            </p:tgtEl>
                                            <p:attrNameLst>
                                              <p:attrName>style.visibility</p:attrName>
                                            </p:attrNameLst>
                                          </p:cBhvr>
                                          <p:to>
                                            <p:strVal val="visible"/>
                                          </p:to>
                                        </p:set>
                                        <p:anim calcmode="lin" valueType="num">
                                          <p:cBhvr additive="base">
                                            <p:cTn id="10" dur="500" fill="hold"/>
                                            <p:tgtEl>
                                              <p:spTgt spid="80"/>
                                            </p:tgtEl>
                                            <p:attrNameLst>
                                              <p:attrName>ppt_x</p:attrName>
                                            </p:attrNameLst>
                                          </p:cBhvr>
                                          <p:tavLst>
                                            <p:tav tm="0">
                                              <p:val>
                                                <p:strVal val="#ppt_x"/>
                                              </p:val>
                                            </p:tav>
                                            <p:tav tm="100000">
                                              <p:val>
                                                <p:strVal val="#ppt_x"/>
                                              </p:val>
                                            </p:tav>
                                          </p:tavLst>
                                        </p:anim>
                                        <p:anim calcmode="lin" valueType="num">
                                          <p:cBhvr additive="base">
                                            <p:cTn id="11" dur="500" fill="hold"/>
                                            <p:tgtEl>
                                              <p:spTgt spid="80"/>
                                            </p:tgtEl>
                                            <p:attrNameLst>
                                              <p:attrName>ppt_y</p:attrName>
                                            </p:attrNameLst>
                                          </p:cBhvr>
                                          <p:tavLst>
                                            <p:tav tm="0">
                                              <p:val>
                                                <p:strVal val="1+#ppt_h/2"/>
                                              </p:val>
                                            </p:tav>
                                            <p:tav tm="100000">
                                              <p:val>
                                                <p:strVal val="#ppt_y"/>
                                              </p:val>
                                            </p:tav>
                                          </p:tavLst>
                                        </p:anim>
                                      </p:childTnLst>
                                    </p:cTn>
                                  </p:par>
                                  <p:par>
                                    <p:cTn id="12" presetID="25" presetClass="entr" presetSubtype="0" fill="hold" nodeType="withEffect">
                                      <p:stCondLst>
                                        <p:cond delay="1000"/>
                                      </p:stCondLst>
                                      <p:childTnLst>
                                        <p:set>
                                          <p:cBhvr>
                                            <p:cTn id="13" dur="1" fill="hold">
                                              <p:stCondLst>
                                                <p:cond delay="0"/>
                                              </p:stCondLst>
                                            </p:cTn>
                                            <p:tgtEl>
                                              <p:spTgt spid="134"/>
                                            </p:tgtEl>
                                            <p:attrNameLst>
                                              <p:attrName>style.visibility</p:attrName>
                                            </p:attrNameLst>
                                          </p:cBhvr>
                                          <p:to>
                                            <p:strVal val="visible"/>
                                          </p:to>
                                        </p:set>
                                        <p:anim calcmode="lin" valueType="num">
                                          <p:cBhvr>
                                            <p:cTn id="14" dur="500" decel="50000" fill="hold">
                                              <p:stCondLst>
                                                <p:cond delay="0"/>
                                              </p:stCondLst>
                                            </p:cTn>
                                            <p:tgtEl>
                                              <p:spTgt spid="134"/>
                                            </p:tgtEl>
                                            <p:attrNameLst>
                                              <p:attrName>style.rotation</p:attrName>
                                            </p:attrNameLst>
                                          </p:cBhvr>
                                          <p:tavLst>
                                            <p:tav tm="0">
                                              <p:val>
                                                <p:fltVal val="-90"/>
                                              </p:val>
                                            </p:tav>
                                            <p:tav tm="100000">
                                              <p:val>
                                                <p:fltVal val="0"/>
                                              </p:val>
                                            </p:tav>
                                          </p:tavLst>
                                        </p:anim>
                                        <p:anim calcmode="lin" valueType="num">
                                          <p:cBhvr>
                                            <p:cTn id="15" dur="500" decel="50000" fill="hold">
                                              <p:stCondLst>
                                                <p:cond delay="0"/>
                                              </p:stCondLst>
                                            </p:cTn>
                                            <p:tgtEl>
                                              <p:spTgt spid="134"/>
                                            </p:tgtEl>
                                            <p:attrNameLst>
                                              <p:attrName>ppt_w</p:attrName>
                                            </p:attrNameLst>
                                          </p:cBhvr>
                                          <p:tavLst>
                                            <p:tav tm="0">
                                              <p:val>
                                                <p:strVal val="#ppt_w"/>
                                              </p:val>
                                            </p:tav>
                                            <p:tav tm="100000">
                                              <p:val>
                                                <p:strVal val="#ppt_w*.05"/>
                                              </p:val>
                                            </p:tav>
                                          </p:tavLst>
                                        </p:anim>
                                        <p:anim calcmode="lin" valueType="num">
                                          <p:cBhvr>
                                            <p:cTn id="16" dur="500" accel="50000" fill="hold">
                                              <p:stCondLst>
                                                <p:cond delay="500"/>
                                              </p:stCondLst>
                                            </p:cTn>
                                            <p:tgtEl>
                                              <p:spTgt spid="134"/>
                                            </p:tgtEl>
                                            <p:attrNameLst>
                                              <p:attrName>ppt_w</p:attrName>
                                            </p:attrNameLst>
                                          </p:cBhvr>
                                          <p:tavLst>
                                            <p:tav tm="0">
                                              <p:val>
                                                <p:strVal val="#ppt_w*.05"/>
                                              </p:val>
                                            </p:tav>
                                            <p:tav tm="100000">
                                              <p:val>
                                                <p:strVal val="#ppt_w"/>
                                              </p:val>
                                            </p:tav>
                                          </p:tavLst>
                                        </p:anim>
                                        <p:anim calcmode="lin" valueType="num">
                                          <p:cBhvr>
                                            <p:cTn id="17" dur="1000" fill="hold"/>
                                            <p:tgtEl>
                                              <p:spTgt spid="134"/>
                                            </p:tgtEl>
                                            <p:attrNameLst>
                                              <p:attrName>ppt_h</p:attrName>
                                            </p:attrNameLst>
                                          </p:cBhvr>
                                          <p:tavLst>
                                            <p:tav tm="0">
                                              <p:val>
                                                <p:strVal val="#ppt_h"/>
                                              </p:val>
                                            </p:tav>
                                            <p:tav tm="100000">
                                              <p:val>
                                                <p:strVal val="#ppt_h"/>
                                              </p:val>
                                            </p:tav>
                                          </p:tavLst>
                                        </p:anim>
                                        <p:anim calcmode="lin" valueType="num">
                                          <p:cBhvr>
                                            <p:cTn id="18" dur="500" decel="50000" fill="hold">
                                              <p:stCondLst>
                                                <p:cond delay="0"/>
                                              </p:stCondLst>
                                            </p:cTn>
                                            <p:tgtEl>
                                              <p:spTgt spid="134"/>
                                            </p:tgtEl>
                                            <p:attrNameLst>
                                              <p:attrName>ppt_x</p:attrName>
                                            </p:attrNameLst>
                                          </p:cBhvr>
                                          <p:tavLst>
                                            <p:tav tm="0">
                                              <p:val>
                                                <p:strVal val="#ppt_x+.4"/>
                                              </p:val>
                                            </p:tav>
                                            <p:tav tm="100000">
                                              <p:val>
                                                <p:strVal val="#ppt_x"/>
                                              </p:val>
                                            </p:tav>
                                          </p:tavLst>
                                        </p:anim>
                                        <p:anim calcmode="lin" valueType="num">
                                          <p:cBhvr>
                                            <p:cTn id="19" dur="500" decel="50000" fill="hold">
                                              <p:stCondLst>
                                                <p:cond delay="0"/>
                                              </p:stCondLst>
                                            </p:cTn>
                                            <p:tgtEl>
                                              <p:spTgt spid="134"/>
                                            </p:tgtEl>
                                            <p:attrNameLst>
                                              <p:attrName>ppt_y</p:attrName>
                                            </p:attrNameLst>
                                          </p:cBhvr>
                                          <p:tavLst>
                                            <p:tav tm="0">
                                              <p:val>
                                                <p:strVal val="#ppt_y-.2"/>
                                              </p:val>
                                            </p:tav>
                                            <p:tav tm="100000">
                                              <p:val>
                                                <p:strVal val="#ppt_y+.1"/>
                                              </p:val>
                                            </p:tav>
                                          </p:tavLst>
                                        </p:anim>
                                        <p:anim calcmode="lin" valueType="num">
                                          <p:cBhvr>
                                            <p:cTn id="20" dur="500" accel="50000" fill="hold">
                                              <p:stCondLst>
                                                <p:cond delay="500"/>
                                              </p:stCondLst>
                                            </p:cTn>
                                            <p:tgtEl>
                                              <p:spTgt spid="134"/>
                                            </p:tgtEl>
                                            <p:attrNameLst>
                                              <p:attrName>ppt_y</p:attrName>
                                            </p:attrNameLst>
                                          </p:cBhvr>
                                          <p:tavLst>
                                            <p:tav tm="0">
                                              <p:val>
                                                <p:strVal val="#ppt_y+.1"/>
                                              </p:val>
                                            </p:tav>
                                            <p:tav tm="100000">
                                              <p:val>
                                                <p:strVal val="#ppt_y"/>
                                              </p:val>
                                            </p:tav>
                                          </p:tavLst>
                                        </p:anim>
                                        <p:animEffect transition="in" filter="fade">
                                          <p:cBhvr>
                                            <p:cTn id="21" dur="1000" decel="50000">
                                              <p:stCondLst>
                                                <p:cond delay="0"/>
                                              </p:stCondLst>
                                            </p:cTn>
                                            <p:tgtEl>
                                              <p:spTgt spid="134"/>
                                            </p:tgtEl>
                                          </p:cBhvr>
                                        </p:animEffect>
                                      </p:childTnLst>
                                    </p:cTn>
                                  </p:par>
                                  <p:par>
                                    <p:cTn id="22" presetID="25" presetClass="entr" presetSubtype="0" fill="hold" nodeType="withEffect">
                                      <p:stCondLst>
                                        <p:cond delay="1250"/>
                                      </p:stCondLst>
                                      <p:childTnLst>
                                        <p:set>
                                          <p:cBhvr>
                                            <p:cTn id="23" dur="1" fill="hold">
                                              <p:stCondLst>
                                                <p:cond delay="0"/>
                                              </p:stCondLst>
                                            </p:cTn>
                                            <p:tgtEl>
                                              <p:spTgt spid="117"/>
                                            </p:tgtEl>
                                            <p:attrNameLst>
                                              <p:attrName>style.visibility</p:attrName>
                                            </p:attrNameLst>
                                          </p:cBhvr>
                                          <p:to>
                                            <p:strVal val="visible"/>
                                          </p:to>
                                        </p:set>
                                        <p:anim calcmode="lin" valueType="num">
                                          <p:cBhvr>
                                            <p:cTn id="24" dur="500" decel="50000" fill="hold">
                                              <p:stCondLst>
                                                <p:cond delay="0"/>
                                              </p:stCondLst>
                                            </p:cTn>
                                            <p:tgtEl>
                                              <p:spTgt spid="117"/>
                                            </p:tgtEl>
                                            <p:attrNameLst>
                                              <p:attrName>style.rotation</p:attrName>
                                            </p:attrNameLst>
                                          </p:cBhvr>
                                          <p:tavLst>
                                            <p:tav tm="0">
                                              <p:val>
                                                <p:fltVal val="-90"/>
                                              </p:val>
                                            </p:tav>
                                            <p:tav tm="100000">
                                              <p:val>
                                                <p:fltVal val="0"/>
                                              </p:val>
                                            </p:tav>
                                          </p:tavLst>
                                        </p:anim>
                                        <p:anim calcmode="lin" valueType="num">
                                          <p:cBhvr>
                                            <p:cTn id="25" dur="500" decel="50000" fill="hold">
                                              <p:stCondLst>
                                                <p:cond delay="0"/>
                                              </p:stCondLst>
                                            </p:cTn>
                                            <p:tgtEl>
                                              <p:spTgt spid="117"/>
                                            </p:tgtEl>
                                            <p:attrNameLst>
                                              <p:attrName>ppt_w</p:attrName>
                                            </p:attrNameLst>
                                          </p:cBhvr>
                                          <p:tavLst>
                                            <p:tav tm="0">
                                              <p:val>
                                                <p:strVal val="#ppt_w"/>
                                              </p:val>
                                            </p:tav>
                                            <p:tav tm="100000">
                                              <p:val>
                                                <p:strVal val="#ppt_w*.05"/>
                                              </p:val>
                                            </p:tav>
                                          </p:tavLst>
                                        </p:anim>
                                        <p:anim calcmode="lin" valueType="num">
                                          <p:cBhvr>
                                            <p:cTn id="26" dur="500" accel="50000" fill="hold">
                                              <p:stCondLst>
                                                <p:cond delay="500"/>
                                              </p:stCondLst>
                                            </p:cTn>
                                            <p:tgtEl>
                                              <p:spTgt spid="117"/>
                                            </p:tgtEl>
                                            <p:attrNameLst>
                                              <p:attrName>ppt_w</p:attrName>
                                            </p:attrNameLst>
                                          </p:cBhvr>
                                          <p:tavLst>
                                            <p:tav tm="0">
                                              <p:val>
                                                <p:strVal val="#ppt_w*.05"/>
                                              </p:val>
                                            </p:tav>
                                            <p:tav tm="100000">
                                              <p:val>
                                                <p:strVal val="#ppt_w"/>
                                              </p:val>
                                            </p:tav>
                                          </p:tavLst>
                                        </p:anim>
                                        <p:anim calcmode="lin" valueType="num">
                                          <p:cBhvr>
                                            <p:cTn id="27" dur="1000" fill="hold"/>
                                            <p:tgtEl>
                                              <p:spTgt spid="117"/>
                                            </p:tgtEl>
                                            <p:attrNameLst>
                                              <p:attrName>ppt_h</p:attrName>
                                            </p:attrNameLst>
                                          </p:cBhvr>
                                          <p:tavLst>
                                            <p:tav tm="0">
                                              <p:val>
                                                <p:strVal val="#ppt_h"/>
                                              </p:val>
                                            </p:tav>
                                            <p:tav tm="100000">
                                              <p:val>
                                                <p:strVal val="#ppt_h"/>
                                              </p:val>
                                            </p:tav>
                                          </p:tavLst>
                                        </p:anim>
                                        <p:anim calcmode="lin" valueType="num">
                                          <p:cBhvr>
                                            <p:cTn id="28" dur="500" decel="50000" fill="hold">
                                              <p:stCondLst>
                                                <p:cond delay="0"/>
                                              </p:stCondLst>
                                            </p:cTn>
                                            <p:tgtEl>
                                              <p:spTgt spid="117"/>
                                            </p:tgtEl>
                                            <p:attrNameLst>
                                              <p:attrName>ppt_x</p:attrName>
                                            </p:attrNameLst>
                                          </p:cBhvr>
                                          <p:tavLst>
                                            <p:tav tm="0">
                                              <p:val>
                                                <p:strVal val="#ppt_x+.4"/>
                                              </p:val>
                                            </p:tav>
                                            <p:tav tm="100000">
                                              <p:val>
                                                <p:strVal val="#ppt_x"/>
                                              </p:val>
                                            </p:tav>
                                          </p:tavLst>
                                        </p:anim>
                                        <p:anim calcmode="lin" valueType="num">
                                          <p:cBhvr>
                                            <p:cTn id="29" dur="500" decel="50000" fill="hold">
                                              <p:stCondLst>
                                                <p:cond delay="0"/>
                                              </p:stCondLst>
                                            </p:cTn>
                                            <p:tgtEl>
                                              <p:spTgt spid="117"/>
                                            </p:tgtEl>
                                            <p:attrNameLst>
                                              <p:attrName>ppt_y</p:attrName>
                                            </p:attrNameLst>
                                          </p:cBhvr>
                                          <p:tavLst>
                                            <p:tav tm="0">
                                              <p:val>
                                                <p:strVal val="#ppt_y-.2"/>
                                              </p:val>
                                            </p:tav>
                                            <p:tav tm="100000">
                                              <p:val>
                                                <p:strVal val="#ppt_y+.1"/>
                                              </p:val>
                                            </p:tav>
                                          </p:tavLst>
                                        </p:anim>
                                        <p:anim calcmode="lin" valueType="num">
                                          <p:cBhvr>
                                            <p:cTn id="30" dur="500" accel="50000" fill="hold">
                                              <p:stCondLst>
                                                <p:cond delay="500"/>
                                              </p:stCondLst>
                                            </p:cTn>
                                            <p:tgtEl>
                                              <p:spTgt spid="117"/>
                                            </p:tgtEl>
                                            <p:attrNameLst>
                                              <p:attrName>ppt_y</p:attrName>
                                            </p:attrNameLst>
                                          </p:cBhvr>
                                          <p:tavLst>
                                            <p:tav tm="0">
                                              <p:val>
                                                <p:strVal val="#ppt_y+.1"/>
                                              </p:val>
                                            </p:tav>
                                            <p:tav tm="100000">
                                              <p:val>
                                                <p:strVal val="#ppt_y"/>
                                              </p:val>
                                            </p:tav>
                                          </p:tavLst>
                                        </p:anim>
                                        <p:animEffect transition="in" filter="fade">
                                          <p:cBhvr>
                                            <p:cTn id="31" dur="1000" decel="50000">
                                              <p:stCondLst>
                                                <p:cond delay="0"/>
                                              </p:stCondLst>
                                            </p:cTn>
                                            <p:tgtEl>
                                              <p:spTgt spid="117"/>
                                            </p:tgtEl>
                                          </p:cBhvr>
                                        </p:animEffect>
                                      </p:childTnLst>
                                    </p:cTn>
                                  </p:par>
                                  <p:par>
                                    <p:cTn id="32" presetID="25" presetClass="entr" presetSubtype="0" fill="hold" nodeType="withEffect">
                                      <p:stCondLst>
                                        <p:cond delay="1500"/>
                                      </p:stCondLst>
                                      <p:childTnLst>
                                        <p:set>
                                          <p:cBhvr>
                                            <p:cTn id="33" dur="1" fill="hold">
                                              <p:stCondLst>
                                                <p:cond delay="0"/>
                                              </p:stCondLst>
                                            </p:cTn>
                                            <p:tgtEl>
                                              <p:spTgt spid="100"/>
                                            </p:tgtEl>
                                            <p:attrNameLst>
                                              <p:attrName>style.visibility</p:attrName>
                                            </p:attrNameLst>
                                          </p:cBhvr>
                                          <p:to>
                                            <p:strVal val="visible"/>
                                          </p:to>
                                        </p:set>
                                        <p:anim calcmode="lin" valueType="num">
                                          <p:cBhvr>
                                            <p:cTn id="34" dur="500" decel="50000" fill="hold">
                                              <p:stCondLst>
                                                <p:cond delay="0"/>
                                              </p:stCondLst>
                                            </p:cTn>
                                            <p:tgtEl>
                                              <p:spTgt spid="100"/>
                                            </p:tgtEl>
                                            <p:attrNameLst>
                                              <p:attrName>style.rotation</p:attrName>
                                            </p:attrNameLst>
                                          </p:cBhvr>
                                          <p:tavLst>
                                            <p:tav tm="0">
                                              <p:val>
                                                <p:fltVal val="-90"/>
                                              </p:val>
                                            </p:tav>
                                            <p:tav tm="100000">
                                              <p:val>
                                                <p:fltVal val="0"/>
                                              </p:val>
                                            </p:tav>
                                          </p:tavLst>
                                        </p:anim>
                                        <p:anim calcmode="lin" valueType="num">
                                          <p:cBhvr>
                                            <p:cTn id="35" dur="500" decel="50000" fill="hold">
                                              <p:stCondLst>
                                                <p:cond delay="0"/>
                                              </p:stCondLst>
                                            </p:cTn>
                                            <p:tgtEl>
                                              <p:spTgt spid="100"/>
                                            </p:tgtEl>
                                            <p:attrNameLst>
                                              <p:attrName>ppt_w</p:attrName>
                                            </p:attrNameLst>
                                          </p:cBhvr>
                                          <p:tavLst>
                                            <p:tav tm="0">
                                              <p:val>
                                                <p:strVal val="#ppt_w"/>
                                              </p:val>
                                            </p:tav>
                                            <p:tav tm="100000">
                                              <p:val>
                                                <p:strVal val="#ppt_w*.05"/>
                                              </p:val>
                                            </p:tav>
                                          </p:tavLst>
                                        </p:anim>
                                        <p:anim calcmode="lin" valueType="num">
                                          <p:cBhvr>
                                            <p:cTn id="36" dur="500" accel="50000" fill="hold">
                                              <p:stCondLst>
                                                <p:cond delay="500"/>
                                              </p:stCondLst>
                                            </p:cTn>
                                            <p:tgtEl>
                                              <p:spTgt spid="100"/>
                                            </p:tgtEl>
                                            <p:attrNameLst>
                                              <p:attrName>ppt_w</p:attrName>
                                            </p:attrNameLst>
                                          </p:cBhvr>
                                          <p:tavLst>
                                            <p:tav tm="0">
                                              <p:val>
                                                <p:strVal val="#ppt_w*.05"/>
                                              </p:val>
                                            </p:tav>
                                            <p:tav tm="100000">
                                              <p:val>
                                                <p:strVal val="#ppt_w"/>
                                              </p:val>
                                            </p:tav>
                                          </p:tavLst>
                                        </p:anim>
                                        <p:anim calcmode="lin" valueType="num">
                                          <p:cBhvr>
                                            <p:cTn id="37" dur="1000" fill="hold"/>
                                            <p:tgtEl>
                                              <p:spTgt spid="100"/>
                                            </p:tgtEl>
                                            <p:attrNameLst>
                                              <p:attrName>ppt_h</p:attrName>
                                            </p:attrNameLst>
                                          </p:cBhvr>
                                          <p:tavLst>
                                            <p:tav tm="0">
                                              <p:val>
                                                <p:strVal val="#ppt_h"/>
                                              </p:val>
                                            </p:tav>
                                            <p:tav tm="100000">
                                              <p:val>
                                                <p:strVal val="#ppt_h"/>
                                              </p:val>
                                            </p:tav>
                                          </p:tavLst>
                                        </p:anim>
                                        <p:anim calcmode="lin" valueType="num">
                                          <p:cBhvr>
                                            <p:cTn id="38" dur="500" decel="50000" fill="hold">
                                              <p:stCondLst>
                                                <p:cond delay="0"/>
                                              </p:stCondLst>
                                            </p:cTn>
                                            <p:tgtEl>
                                              <p:spTgt spid="100"/>
                                            </p:tgtEl>
                                            <p:attrNameLst>
                                              <p:attrName>ppt_x</p:attrName>
                                            </p:attrNameLst>
                                          </p:cBhvr>
                                          <p:tavLst>
                                            <p:tav tm="0">
                                              <p:val>
                                                <p:strVal val="#ppt_x+.4"/>
                                              </p:val>
                                            </p:tav>
                                            <p:tav tm="100000">
                                              <p:val>
                                                <p:strVal val="#ppt_x"/>
                                              </p:val>
                                            </p:tav>
                                          </p:tavLst>
                                        </p:anim>
                                        <p:anim calcmode="lin" valueType="num">
                                          <p:cBhvr>
                                            <p:cTn id="39" dur="500" decel="50000" fill="hold">
                                              <p:stCondLst>
                                                <p:cond delay="0"/>
                                              </p:stCondLst>
                                            </p:cTn>
                                            <p:tgtEl>
                                              <p:spTgt spid="100"/>
                                            </p:tgtEl>
                                            <p:attrNameLst>
                                              <p:attrName>ppt_y</p:attrName>
                                            </p:attrNameLst>
                                          </p:cBhvr>
                                          <p:tavLst>
                                            <p:tav tm="0">
                                              <p:val>
                                                <p:strVal val="#ppt_y-.2"/>
                                              </p:val>
                                            </p:tav>
                                            <p:tav tm="100000">
                                              <p:val>
                                                <p:strVal val="#ppt_y+.1"/>
                                              </p:val>
                                            </p:tav>
                                          </p:tavLst>
                                        </p:anim>
                                        <p:anim calcmode="lin" valueType="num">
                                          <p:cBhvr>
                                            <p:cTn id="40" dur="500" accel="50000" fill="hold">
                                              <p:stCondLst>
                                                <p:cond delay="500"/>
                                              </p:stCondLst>
                                            </p:cTn>
                                            <p:tgtEl>
                                              <p:spTgt spid="100"/>
                                            </p:tgtEl>
                                            <p:attrNameLst>
                                              <p:attrName>ppt_y</p:attrName>
                                            </p:attrNameLst>
                                          </p:cBhvr>
                                          <p:tavLst>
                                            <p:tav tm="0">
                                              <p:val>
                                                <p:strVal val="#ppt_y+.1"/>
                                              </p:val>
                                            </p:tav>
                                            <p:tav tm="100000">
                                              <p:val>
                                                <p:strVal val="#ppt_y"/>
                                              </p:val>
                                            </p:tav>
                                          </p:tavLst>
                                        </p:anim>
                                        <p:animEffect transition="in" filter="fade">
                                          <p:cBhvr>
                                            <p:cTn id="41" dur="1000" decel="50000">
                                              <p:stCondLst>
                                                <p:cond delay="0"/>
                                              </p:stCondLst>
                                            </p:cTn>
                                            <p:tgtEl>
                                              <p:spTgt spid="100"/>
                                            </p:tgtEl>
                                          </p:cBhvr>
                                        </p:animEffect>
                                      </p:childTnLst>
                                    </p:cTn>
                                  </p:par>
                                  <p:par>
                                    <p:cTn id="42" presetID="42" presetClass="entr" presetSubtype="0" fill="hold" nodeType="withEffect">
                                      <p:stCondLst>
                                        <p:cond delay="2500"/>
                                      </p:stCondLst>
                                      <p:childTnLst>
                                        <p:set>
                                          <p:cBhvr>
                                            <p:cTn id="43" dur="1" fill="hold">
                                              <p:stCondLst>
                                                <p:cond delay="0"/>
                                              </p:stCondLst>
                                            </p:cTn>
                                            <p:tgtEl>
                                              <p:spTgt spid="17411"/>
                                            </p:tgtEl>
                                            <p:attrNameLst>
                                              <p:attrName>style.visibility</p:attrName>
                                            </p:attrNameLst>
                                          </p:cBhvr>
                                          <p:to>
                                            <p:strVal val="visible"/>
                                          </p:to>
                                        </p:set>
                                        <p:animEffect transition="in" filter="fade">
                                          <p:cBhvr>
                                            <p:cTn id="44" dur="1000"/>
                                            <p:tgtEl>
                                              <p:spTgt spid="17411"/>
                                            </p:tgtEl>
                                          </p:cBhvr>
                                        </p:animEffect>
                                        <p:anim calcmode="lin" valueType="num">
                                          <p:cBhvr>
                                            <p:cTn id="45" dur="1000" fill="hold"/>
                                            <p:tgtEl>
                                              <p:spTgt spid="17411"/>
                                            </p:tgtEl>
                                            <p:attrNameLst>
                                              <p:attrName>ppt_x</p:attrName>
                                            </p:attrNameLst>
                                          </p:cBhvr>
                                          <p:tavLst>
                                            <p:tav tm="0">
                                              <p:val>
                                                <p:strVal val="#ppt_x"/>
                                              </p:val>
                                            </p:tav>
                                            <p:tav tm="100000">
                                              <p:val>
                                                <p:strVal val="#ppt_x"/>
                                              </p:val>
                                            </p:tav>
                                          </p:tavLst>
                                        </p:anim>
                                        <p:anim calcmode="lin" valueType="num">
                                          <p:cBhvr>
                                            <p:cTn id="46" dur="1000" fill="hold"/>
                                            <p:tgtEl>
                                              <p:spTgt spid="174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p:bldLst>
      </p:timing>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49987" y="698681"/>
            <a:ext cx="2236510" cy="707886"/>
          </a:xfrm>
          <a:prstGeom prst="rect">
            <a:avLst/>
          </a:prstGeom>
        </p:spPr>
        <p:txBody>
          <a:bodyPr wrap="none">
            <a:spAutoFit/>
          </a:bodyPr>
          <a:lstStyle/>
          <a:p>
            <a:r>
              <a:rPr lang="zh-CN" altLang="en-US" sz="4000" dirty="0" smtClean="0">
                <a:solidFill>
                  <a:srgbClr val="F44F56"/>
                </a:solidFill>
                <a:latin typeface="方正兰亭超细黑简体" panose="02000000000000000000" pitchFamily="2" charset="-122"/>
                <a:ea typeface="方正兰亭超细黑简体" panose="02000000000000000000" pitchFamily="2" charset="-122"/>
                <a:cs typeface="Arial" panose="020B0604020202020204" pitchFamily="34" charset="0"/>
              </a:rPr>
              <a:t>任务实施</a:t>
            </a:r>
            <a:endParaRPr lang="en-US" altLang="zh-CN" sz="4000" dirty="0">
              <a:solidFill>
                <a:srgbClr val="F44F56"/>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4" name="矩形 3"/>
          <p:cNvSpPr/>
          <p:nvPr/>
        </p:nvSpPr>
        <p:spPr>
          <a:xfrm>
            <a:off x="549987" y="1330375"/>
            <a:ext cx="2339102" cy="461665"/>
          </a:xfrm>
          <a:prstGeom prst="rect">
            <a:avLst/>
          </a:prstGeom>
        </p:spPr>
        <p:txBody>
          <a:bodyPr wrap="none">
            <a:spAutoFit/>
          </a:bodyPr>
          <a:lstStyle/>
          <a:p>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访问共享打印机</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nvGrpSpPr>
          <p:cNvPr id="29" name="组合 28"/>
          <p:cNvGrpSpPr/>
          <p:nvPr/>
        </p:nvGrpSpPr>
        <p:grpSpPr>
          <a:xfrm>
            <a:off x="11856640" y="548680"/>
            <a:ext cx="335360" cy="882400"/>
            <a:chOff x="8892480" y="411510"/>
            <a:chExt cx="251520" cy="661800"/>
          </a:xfrm>
        </p:grpSpPr>
        <p:sp>
          <p:nvSpPr>
            <p:cNvPr id="16" name="矩形 15"/>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0"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45</a:t>
              </a:r>
              <a:endParaRPr lang="zh-CN" altLang="en-US" sz="1067" dirty="0">
                <a:solidFill>
                  <a:schemeClr val="bg1"/>
                </a:solidFill>
                <a:latin typeface="Century Gothic" panose="020B0502020202020204" pitchFamily="34" charset="0"/>
              </a:endParaRPr>
            </a:p>
          </p:txBody>
        </p:sp>
        <p:grpSp>
          <p:nvGrpSpPr>
            <p:cNvPr id="27" name="组合 26"/>
            <p:cNvGrpSpPr/>
            <p:nvPr/>
          </p:nvGrpSpPr>
          <p:grpSpPr>
            <a:xfrm>
              <a:off x="8964240" y="818664"/>
              <a:ext cx="108000" cy="8629"/>
              <a:chOff x="8953171" y="847239"/>
              <a:chExt cx="130138" cy="8629"/>
            </a:xfrm>
          </p:grpSpPr>
          <p:cxnSp>
            <p:nvCxnSpPr>
              <p:cNvPr id="22" name="直接连接符 21"/>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
        <p:nvSpPr>
          <p:cNvPr id="33" name="矩形 32"/>
          <p:cNvSpPr/>
          <p:nvPr/>
        </p:nvSpPr>
        <p:spPr>
          <a:xfrm>
            <a:off x="549988" y="1809351"/>
            <a:ext cx="10964680" cy="1188659"/>
          </a:xfrm>
          <a:prstGeom prst="rect">
            <a:avLst/>
          </a:prstGeom>
        </p:spPr>
        <p:txBody>
          <a:bodyPr wrap="square">
            <a:spAutoFit/>
          </a:bodyPr>
          <a:lstStyle/>
          <a:p>
            <a:pPr algn="just">
              <a:lnSpc>
                <a:spcPct val="114000"/>
              </a:lnSpc>
            </a:pP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在其它计算机中，打开“打印机和传真”窗口，单击左窗格中的“添加打印机”链接，打开“添加打印机向导”对话框，单击“下一步”按钮，出现“本地或网络打印机”界面，选择“网络打印机或连接到其它计算机的打印机”，单击“下一步”按钮，出现“指定打印机”对话框，选择“连接到这台打印机”，在名称栏中输入</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192.168.10\HPLaserJ</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然后按打印机安装向导完成，便可以使用打印机了。</a:t>
            </a:r>
            <a:endParaRPr lang="en-US" altLang="zh-CN" sz="1600" b="1" dirty="0">
              <a:solidFill>
                <a:schemeClr val="tx1">
                  <a:lumMod val="65000"/>
                  <a:lumOff val="35000"/>
                </a:schemeClr>
              </a:solidFill>
              <a:latin typeface="Century Gothic" panose="020B0502020202020204" pitchFamily="34" charset="0"/>
              <a:cs typeface="Arial" panose="020B0604020202020204" pitchFamily="34" charset="0"/>
            </a:endParaRPr>
          </a:p>
        </p:txBody>
      </p:sp>
      <p:sp>
        <p:nvSpPr>
          <p:cNvPr id="2"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Rectangle 2"/>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18433" name="Picture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13575" y="3159699"/>
            <a:ext cx="4560965" cy="340152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158109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par>
                                <p:cTn id="10" presetID="12" presetClass="entr" presetSubtype="1"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down)">
                                      <p:cBhvr>
                                        <p:cTn id="13" dur="500"/>
                                        <p:tgtEl>
                                          <p:spTgt spid="4"/>
                                        </p:tgtEl>
                                      </p:cBhvr>
                                    </p:animEffect>
                                  </p:childTnLst>
                                </p:cTn>
                              </p:par>
                              <p:par>
                                <p:cTn id="14" presetID="2" presetClass="entr" presetSubtype="8" fill="hold" grpId="0" nodeType="withEffect">
                                  <p:stCondLst>
                                    <p:cond delay="500"/>
                                  </p:stCondLst>
                                  <p:childTnLst>
                                    <p:set>
                                      <p:cBhvr>
                                        <p:cTn id="15" dur="1" fill="hold">
                                          <p:stCondLst>
                                            <p:cond delay="0"/>
                                          </p:stCondLst>
                                        </p:cTn>
                                        <p:tgtEl>
                                          <p:spTgt spid="33"/>
                                        </p:tgtEl>
                                        <p:attrNameLst>
                                          <p:attrName>style.visibility</p:attrName>
                                        </p:attrNameLst>
                                      </p:cBhvr>
                                      <p:to>
                                        <p:strVal val="visible"/>
                                      </p:to>
                                    </p:set>
                                    <p:anim calcmode="lin" valueType="num">
                                      <p:cBhvr additive="base">
                                        <p:cTn id="16" dur="500" fill="hold"/>
                                        <p:tgtEl>
                                          <p:spTgt spid="33"/>
                                        </p:tgtEl>
                                        <p:attrNameLst>
                                          <p:attrName>ppt_x</p:attrName>
                                        </p:attrNameLst>
                                      </p:cBhvr>
                                      <p:tavLst>
                                        <p:tav tm="0">
                                          <p:val>
                                            <p:strVal val="0-#ppt_w/2"/>
                                          </p:val>
                                        </p:tav>
                                        <p:tav tm="100000">
                                          <p:val>
                                            <p:strVal val="#ppt_x"/>
                                          </p:val>
                                        </p:tav>
                                      </p:tavLst>
                                    </p:anim>
                                    <p:anim calcmode="lin" valueType="num">
                                      <p:cBhvr additive="base">
                                        <p:cTn id="17" dur="500" fill="hold"/>
                                        <p:tgtEl>
                                          <p:spTgt spid="33"/>
                                        </p:tgtEl>
                                        <p:attrNameLst>
                                          <p:attrName>ppt_y</p:attrName>
                                        </p:attrNameLst>
                                      </p:cBhvr>
                                      <p:tavLst>
                                        <p:tav tm="0">
                                          <p:val>
                                            <p:strVal val="#ppt_y"/>
                                          </p:val>
                                        </p:tav>
                                        <p:tav tm="100000">
                                          <p:val>
                                            <p:strVal val="#ppt_y"/>
                                          </p:val>
                                        </p:tav>
                                      </p:tavLst>
                                    </p:anim>
                                  </p:childTnLst>
                                </p:cTn>
                              </p:par>
                              <p:par>
                                <p:cTn id="18" presetID="42" presetClass="entr" presetSubtype="0" fill="hold" nodeType="withEffect">
                                  <p:stCondLst>
                                    <p:cond delay="1000"/>
                                  </p:stCondLst>
                                  <p:childTnLst>
                                    <p:set>
                                      <p:cBhvr>
                                        <p:cTn id="19" dur="1" fill="hold">
                                          <p:stCondLst>
                                            <p:cond delay="0"/>
                                          </p:stCondLst>
                                        </p:cTn>
                                        <p:tgtEl>
                                          <p:spTgt spid="18433"/>
                                        </p:tgtEl>
                                        <p:attrNameLst>
                                          <p:attrName>style.visibility</p:attrName>
                                        </p:attrNameLst>
                                      </p:cBhvr>
                                      <p:to>
                                        <p:strVal val="visible"/>
                                      </p:to>
                                    </p:set>
                                    <p:animEffect transition="in" filter="fade">
                                      <p:cBhvr>
                                        <p:cTn id="20" dur="500"/>
                                        <p:tgtEl>
                                          <p:spTgt spid="18433"/>
                                        </p:tgtEl>
                                      </p:cBhvr>
                                    </p:animEffect>
                                    <p:anim calcmode="lin" valueType="num">
                                      <p:cBhvr>
                                        <p:cTn id="21" dur="500" fill="hold"/>
                                        <p:tgtEl>
                                          <p:spTgt spid="18433"/>
                                        </p:tgtEl>
                                        <p:attrNameLst>
                                          <p:attrName>ppt_x</p:attrName>
                                        </p:attrNameLst>
                                      </p:cBhvr>
                                      <p:tavLst>
                                        <p:tav tm="0">
                                          <p:val>
                                            <p:strVal val="#ppt_x"/>
                                          </p:val>
                                        </p:tav>
                                        <p:tav tm="100000">
                                          <p:val>
                                            <p:strVal val="#ppt_x"/>
                                          </p:val>
                                        </p:tav>
                                      </p:tavLst>
                                    </p:anim>
                                    <p:anim calcmode="lin" valueType="num">
                                      <p:cBhvr>
                                        <p:cTn id="22" dur="500" fill="hold"/>
                                        <p:tgtEl>
                                          <p:spTgt spid="1843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33"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矩形 36"/>
          <p:cNvSpPr/>
          <p:nvPr/>
        </p:nvSpPr>
        <p:spPr>
          <a:xfrm>
            <a:off x="0" y="0"/>
            <a:ext cx="12192000" cy="6858000"/>
          </a:xfrm>
          <a:prstGeom prst="rect">
            <a:avLst/>
          </a:prstGeom>
          <a:solidFill>
            <a:srgbClr val="F44F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 name="矩形 1"/>
          <p:cNvSpPr/>
          <p:nvPr/>
        </p:nvSpPr>
        <p:spPr>
          <a:xfrm>
            <a:off x="0" y="3428813"/>
            <a:ext cx="12192000" cy="139215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2" name="矩形 31"/>
          <p:cNvSpPr/>
          <p:nvPr/>
        </p:nvSpPr>
        <p:spPr>
          <a:xfrm>
            <a:off x="465321" y="2210493"/>
            <a:ext cx="3970959" cy="1200329"/>
          </a:xfrm>
          <a:prstGeom prst="rect">
            <a:avLst/>
          </a:prstGeom>
        </p:spPr>
        <p:txBody>
          <a:bodyPr wrap="none">
            <a:spAutoFit/>
          </a:bodyPr>
          <a:lstStyle/>
          <a:p>
            <a:r>
              <a:rPr lang="en-US" altLang="zh-CN" sz="7200" dirty="0">
                <a:solidFill>
                  <a:schemeClr val="bg1"/>
                </a:solidFill>
                <a:latin typeface="Century Gothic" panose="020B0502020202020204" pitchFamily="34" charset="0"/>
                <a:cs typeface="Arial" panose="020B0604020202020204" pitchFamily="34" charset="0"/>
              </a:rPr>
              <a:t>Part Two</a:t>
            </a:r>
          </a:p>
        </p:txBody>
      </p:sp>
      <p:grpSp>
        <p:nvGrpSpPr>
          <p:cNvPr id="41" name="组合 40"/>
          <p:cNvGrpSpPr/>
          <p:nvPr/>
        </p:nvGrpSpPr>
        <p:grpSpPr>
          <a:xfrm>
            <a:off x="509347" y="3565491"/>
            <a:ext cx="6218369" cy="1130700"/>
            <a:chOff x="382010" y="2731268"/>
            <a:chExt cx="4663777" cy="848025"/>
          </a:xfrm>
        </p:grpSpPr>
        <p:sp>
          <p:nvSpPr>
            <p:cNvPr id="34" name="矩形 33"/>
            <p:cNvSpPr/>
            <p:nvPr/>
          </p:nvSpPr>
          <p:spPr>
            <a:xfrm>
              <a:off x="382010" y="2731268"/>
              <a:ext cx="4663777" cy="530915"/>
            </a:xfrm>
            <a:prstGeom prst="rect">
              <a:avLst/>
            </a:prstGeom>
          </p:spPr>
          <p:txBody>
            <a:bodyPr wrap="none">
              <a:spAutoFit/>
            </a:bodyPr>
            <a:lstStyle/>
            <a:p>
              <a:r>
                <a:rPr lang="zh-CN" altLang="en-US" sz="4000" dirty="0" smtClean="0">
                  <a:solidFill>
                    <a:srgbClr val="F44F56"/>
                  </a:solidFill>
                  <a:latin typeface="方正兰亭超细黑简体" panose="02000000000000000000" pitchFamily="2" charset="-122"/>
                  <a:ea typeface="方正兰亭超细黑简体" panose="02000000000000000000" pitchFamily="2" charset="-122"/>
                  <a:cs typeface="Arial" panose="020B0604020202020204" pitchFamily="34" charset="0"/>
                </a:rPr>
                <a:t>使用 </a:t>
              </a:r>
              <a:r>
                <a:rPr lang="en-US" altLang="zh-CN" sz="4000" dirty="0" smtClean="0">
                  <a:solidFill>
                    <a:srgbClr val="F44F56"/>
                  </a:solidFill>
                  <a:latin typeface="方正兰亭超细黑简体" panose="02000000000000000000" pitchFamily="2" charset="-122"/>
                  <a:ea typeface="方正兰亭超细黑简体" panose="02000000000000000000" pitchFamily="2" charset="-122"/>
                  <a:cs typeface="Arial" panose="020B0604020202020204" pitchFamily="34" charset="0"/>
                </a:rPr>
                <a:t>ADSL </a:t>
              </a:r>
              <a:r>
                <a:rPr lang="zh-CN" altLang="en-US" sz="4000" dirty="0" smtClean="0">
                  <a:solidFill>
                    <a:srgbClr val="F44F56"/>
                  </a:solidFill>
                  <a:latin typeface="方正兰亭超细黑简体" panose="02000000000000000000" pitchFamily="2" charset="-122"/>
                  <a:ea typeface="方正兰亭超细黑简体" panose="02000000000000000000" pitchFamily="2" charset="-122"/>
                  <a:cs typeface="Arial" panose="020B0604020202020204" pitchFamily="34" charset="0"/>
                </a:rPr>
                <a:t>接入 </a:t>
              </a:r>
              <a:r>
                <a:rPr lang="en-US" altLang="zh-CN" sz="4000" dirty="0" smtClean="0">
                  <a:solidFill>
                    <a:srgbClr val="F44F56"/>
                  </a:solidFill>
                  <a:latin typeface="方正兰亭超细黑简体" panose="02000000000000000000" pitchFamily="2" charset="-122"/>
                  <a:ea typeface="方正兰亭超细黑简体" panose="02000000000000000000" pitchFamily="2" charset="-122"/>
                  <a:cs typeface="Arial" panose="020B0604020202020204" pitchFamily="34" charset="0"/>
                </a:rPr>
                <a:t>Internet</a:t>
              </a:r>
              <a:endParaRPr lang="en-US" altLang="zh-CN" sz="4000" dirty="0">
                <a:solidFill>
                  <a:srgbClr val="F44F56"/>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36" name="矩形 35"/>
            <p:cNvSpPr/>
            <p:nvPr/>
          </p:nvSpPr>
          <p:spPr>
            <a:xfrm>
              <a:off x="412490" y="3233044"/>
              <a:ext cx="1061829" cy="346249"/>
            </a:xfrm>
            <a:prstGeom prst="rect">
              <a:avLst/>
            </a:prstGeom>
          </p:spPr>
          <p:txBody>
            <a:bodyPr wrap="none">
              <a:spAutoFit/>
            </a:bodyPr>
            <a:lstStyle/>
            <a:p>
              <a:r>
                <a:rPr lang="zh-CN" altLang="en-US" sz="2400" dirty="0" smtClean="0">
                  <a:solidFill>
                    <a:schemeClr val="tx1">
                      <a:lumMod val="65000"/>
                      <a:lumOff val="35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知识准备</a:t>
              </a:r>
              <a:endParaRPr lang="en-US" altLang="zh-CN" sz="2400" dirty="0">
                <a:solidFill>
                  <a:schemeClr val="tx1">
                    <a:lumMod val="65000"/>
                    <a:lumOff val="35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grpSp>
        <p:nvGrpSpPr>
          <p:cNvPr id="38" name="组合 37"/>
          <p:cNvGrpSpPr/>
          <p:nvPr/>
        </p:nvGrpSpPr>
        <p:grpSpPr>
          <a:xfrm>
            <a:off x="11231014" y="3156613"/>
            <a:ext cx="283652" cy="60959"/>
            <a:chOff x="8136396" y="1704236"/>
            <a:chExt cx="366876" cy="78844"/>
          </a:xfrm>
          <a:solidFill>
            <a:schemeClr val="bg1">
              <a:alpha val="36000"/>
            </a:schemeClr>
          </a:solidFill>
        </p:grpSpPr>
        <p:sp>
          <p:nvSpPr>
            <p:cNvPr id="30" name="矩形 29"/>
            <p:cNvSpPr/>
            <p:nvPr/>
          </p:nvSpPr>
          <p:spPr>
            <a:xfrm>
              <a:off x="8136396" y="1704236"/>
              <a:ext cx="78844" cy="7884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9" name="矩形 38"/>
            <p:cNvSpPr/>
            <p:nvPr/>
          </p:nvSpPr>
          <p:spPr>
            <a:xfrm>
              <a:off x="8280412" y="1704236"/>
              <a:ext cx="78844" cy="7884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0" name="矩形 39"/>
            <p:cNvSpPr/>
            <p:nvPr/>
          </p:nvSpPr>
          <p:spPr>
            <a:xfrm>
              <a:off x="8424428" y="1704236"/>
              <a:ext cx="78844" cy="7884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
        <p:nvSpPr>
          <p:cNvPr id="42" name="矩形 41"/>
          <p:cNvSpPr/>
          <p:nvPr/>
        </p:nvSpPr>
        <p:spPr>
          <a:xfrm>
            <a:off x="0" y="4811422"/>
            <a:ext cx="12192000" cy="718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3" name="矩形 42"/>
          <p:cNvSpPr/>
          <p:nvPr/>
        </p:nvSpPr>
        <p:spPr>
          <a:xfrm>
            <a:off x="465321" y="6261315"/>
            <a:ext cx="1404552" cy="318100"/>
          </a:xfrm>
          <a:prstGeom prst="rect">
            <a:avLst/>
          </a:prstGeom>
        </p:spPr>
        <p:txBody>
          <a:bodyPr wrap="none">
            <a:spAutoFit/>
          </a:bodyPr>
          <a:lstStyle/>
          <a:p>
            <a:r>
              <a:rPr lang="en-US" altLang="zh-CN" sz="1467" i="1" dirty="0" err="1" smtClean="0">
                <a:solidFill>
                  <a:schemeClr val="bg1">
                    <a:alpha val="49000"/>
                  </a:schemeClr>
                </a:solidFill>
                <a:latin typeface="Century Gothic" panose="020B0502020202020204" pitchFamily="34" charset="0"/>
                <a:cs typeface="Arial" panose="020B0604020202020204" pitchFamily="34" charset="0"/>
              </a:rPr>
              <a:t>RohanKishibe</a:t>
            </a:r>
            <a:endParaRPr lang="en-US" altLang="zh-CN" sz="1467" i="1" dirty="0">
              <a:solidFill>
                <a:schemeClr val="bg1">
                  <a:alpha val="49000"/>
                </a:schemeClr>
              </a:solidFill>
              <a:latin typeface="Century Gothic" panose="020B0502020202020204" pitchFamily="34" charset="0"/>
              <a:cs typeface="Arial" panose="020B0604020202020204" pitchFamily="34" charset="0"/>
            </a:endParaRPr>
          </a:p>
        </p:txBody>
      </p:sp>
    </p:spTree>
    <p:extLst>
      <p:ext uri="{BB962C8B-B14F-4D97-AF65-F5344CB8AC3E}">
        <p14:creationId xmlns:p14="http://schemas.microsoft.com/office/powerpoint/2010/main" val="147147733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par>
                                <p:cTn id="8" presetID="2" presetClass="entr" presetSubtype="2" decel="100000" fill="hold" grpId="0" nodeType="withEffect">
                                  <p:stCondLst>
                                    <p:cond delay="500"/>
                                  </p:stCondLst>
                                  <p:childTnLst>
                                    <p:set>
                                      <p:cBhvr>
                                        <p:cTn id="9" dur="1" fill="hold">
                                          <p:stCondLst>
                                            <p:cond delay="0"/>
                                          </p:stCondLst>
                                        </p:cTn>
                                        <p:tgtEl>
                                          <p:spTgt spid="42"/>
                                        </p:tgtEl>
                                        <p:attrNameLst>
                                          <p:attrName>style.visibility</p:attrName>
                                        </p:attrNameLst>
                                      </p:cBhvr>
                                      <p:to>
                                        <p:strVal val="visible"/>
                                      </p:to>
                                    </p:set>
                                    <p:anim calcmode="lin" valueType="num">
                                      <p:cBhvr additive="base">
                                        <p:cTn id="10" dur="500" fill="hold"/>
                                        <p:tgtEl>
                                          <p:spTgt spid="42"/>
                                        </p:tgtEl>
                                        <p:attrNameLst>
                                          <p:attrName>ppt_x</p:attrName>
                                        </p:attrNameLst>
                                      </p:cBhvr>
                                      <p:tavLst>
                                        <p:tav tm="0">
                                          <p:val>
                                            <p:strVal val="1+#ppt_w/2"/>
                                          </p:val>
                                        </p:tav>
                                        <p:tav tm="100000">
                                          <p:val>
                                            <p:strVal val="#ppt_x"/>
                                          </p:val>
                                        </p:tav>
                                      </p:tavLst>
                                    </p:anim>
                                    <p:anim calcmode="lin" valueType="num">
                                      <p:cBhvr additive="base">
                                        <p:cTn id="11" dur="500" fill="hold"/>
                                        <p:tgtEl>
                                          <p:spTgt spid="42"/>
                                        </p:tgtEl>
                                        <p:attrNameLst>
                                          <p:attrName>ppt_y</p:attrName>
                                        </p:attrNameLst>
                                      </p:cBhvr>
                                      <p:tavLst>
                                        <p:tav tm="0">
                                          <p:val>
                                            <p:strVal val="#ppt_y"/>
                                          </p:val>
                                        </p:tav>
                                        <p:tav tm="100000">
                                          <p:val>
                                            <p:strVal val="#ppt_y"/>
                                          </p:val>
                                        </p:tav>
                                      </p:tavLst>
                                    </p:anim>
                                  </p:childTnLst>
                                </p:cTn>
                              </p:par>
                              <p:par>
                                <p:cTn id="12" presetID="2" presetClass="entr" presetSubtype="8" decel="100000" fill="hold" nodeType="withEffect">
                                  <p:stCondLst>
                                    <p:cond delay="500"/>
                                  </p:stCondLst>
                                  <p:childTnLst>
                                    <p:set>
                                      <p:cBhvr>
                                        <p:cTn id="13" dur="1" fill="hold">
                                          <p:stCondLst>
                                            <p:cond delay="0"/>
                                          </p:stCondLst>
                                        </p:cTn>
                                        <p:tgtEl>
                                          <p:spTgt spid="41"/>
                                        </p:tgtEl>
                                        <p:attrNameLst>
                                          <p:attrName>style.visibility</p:attrName>
                                        </p:attrNameLst>
                                      </p:cBhvr>
                                      <p:to>
                                        <p:strVal val="visible"/>
                                      </p:to>
                                    </p:set>
                                    <p:anim calcmode="lin" valueType="num">
                                      <p:cBhvr additive="base">
                                        <p:cTn id="14" dur="500" fill="hold"/>
                                        <p:tgtEl>
                                          <p:spTgt spid="41"/>
                                        </p:tgtEl>
                                        <p:attrNameLst>
                                          <p:attrName>ppt_x</p:attrName>
                                        </p:attrNameLst>
                                      </p:cBhvr>
                                      <p:tavLst>
                                        <p:tav tm="0">
                                          <p:val>
                                            <p:strVal val="0-#ppt_w/2"/>
                                          </p:val>
                                        </p:tav>
                                        <p:tav tm="100000">
                                          <p:val>
                                            <p:strVal val="#ppt_x"/>
                                          </p:val>
                                        </p:tav>
                                      </p:tavLst>
                                    </p:anim>
                                    <p:anim calcmode="lin" valueType="num">
                                      <p:cBhvr additive="base">
                                        <p:cTn id="15" dur="500" fill="hold"/>
                                        <p:tgtEl>
                                          <p:spTgt spid="41"/>
                                        </p:tgtEl>
                                        <p:attrNameLst>
                                          <p:attrName>ppt_y</p:attrName>
                                        </p:attrNameLst>
                                      </p:cBhvr>
                                      <p:tavLst>
                                        <p:tav tm="0">
                                          <p:val>
                                            <p:strVal val="#ppt_y"/>
                                          </p:val>
                                        </p:tav>
                                        <p:tav tm="100000">
                                          <p:val>
                                            <p:strVal val="#ppt_y"/>
                                          </p:val>
                                        </p:tav>
                                      </p:tavLst>
                                    </p:anim>
                                  </p:childTnLst>
                                </p:cTn>
                              </p:par>
                              <p:par>
                                <p:cTn id="16" presetID="10" presetClass="entr" presetSubtype="0" fill="hold" grpId="0" nodeType="withEffect">
                                  <p:stCondLst>
                                    <p:cond delay="1000"/>
                                  </p:stCondLst>
                                  <p:childTnLst>
                                    <p:set>
                                      <p:cBhvr>
                                        <p:cTn id="17" dur="1" fill="hold">
                                          <p:stCondLst>
                                            <p:cond delay="0"/>
                                          </p:stCondLst>
                                        </p:cTn>
                                        <p:tgtEl>
                                          <p:spTgt spid="43"/>
                                        </p:tgtEl>
                                        <p:attrNameLst>
                                          <p:attrName>style.visibility</p:attrName>
                                        </p:attrNameLst>
                                      </p:cBhvr>
                                      <p:to>
                                        <p:strVal val="visible"/>
                                      </p:to>
                                    </p:set>
                                    <p:animEffect transition="in" filter="fade">
                                      <p:cBhvr>
                                        <p:cTn id="18"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2" grpId="0" animBg="1"/>
      <p:bldP spid="43"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 name="图片 40"/>
          <p:cNvPicPr>
            <a:picLocks noChangeAspect="1"/>
          </p:cNvPicPr>
          <p:nvPr/>
        </p:nvPicPr>
        <p:blipFill rotWithShape="1">
          <a:blip r:embed="rId2" cstate="print">
            <a:extLst>
              <a:ext uri="{BEBA8EAE-BF5A-486C-A8C5-ECC9F3942E4B}">
                <a14:imgProps xmlns:a14="http://schemas.microsoft.com/office/drawing/2010/main">
                  <a14:imgLayer r:embed="rId3">
                    <a14:imgEffect>
                      <a14:saturation sat="66000"/>
                    </a14:imgEffect>
                  </a14:imgLayer>
                </a14:imgProps>
              </a:ext>
              <a:ext uri="{28A0092B-C50C-407E-A947-70E740481C1C}">
                <a14:useLocalDpi xmlns:a14="http://schemas.microsoft.com/office/drawing/2010/main" val="0"/>
              </a:ext>
            </a:extLst>
          </a:blip>
          <a:srcRect l="20089" t="1" r="23495" b="30"/>
          <a:stretch/>
        </p:blipFill>
        <p:spPr>
          <a:xfrm>
            <a:off x="0" y="1"/>
            <a:ext cx="5802627" cy="6855884"/>
          </a:xfrm>
          <a:custGeom>
            <a:avLst/>
            <a:gdLst>
              <a:gd name="connsiteX0" fmla="*/ 0 w 1705100"/>
              <a:gd name="connsiteY0" fmla="*/ 0 h 2100195"/>
              <a:gd name="connsiteX1" fmla="*/ 1705100 w 1705100"/>
              <a:gd name="connsiteY1" fmla="*/ 0 h 2100195"/>
              <a:gd name="connsiteX2" fmla="*/ 1705100 w 1705100"/>
              <a:gd name="connsiteY2" fmla="*/ 2100195 h 2100195"/>
              <a:gd name="connsiteX3" fmla="*/ 0 w 1705100"/>
              <a:gd name="connsiteY3" fmla="*/ 2100195 h 2100195"/>
            </a:gdLst>
            <a:ahLst/>
            <a:cxnLst>
              <a:cxn ang="0">
                <a:pos x="connsiteX0" y="connsiteY0"/>
              </a:cxn>
              <a:cxn ang="0">
                <a:pos x="connsiteX1" y="connsiteY1"/>
              </a:cxn>
              <a:cxn ang="0">
                <a:pos x="connsiteX2" y="connsiteY2"/>
              </a:cxn>
              <a:cxn ang="0">
                <a:pos x="connsiteX3" y="connsiteY3"/>
              </a:cxn>
            </a:cxnLst>
            <a:rect l="l" t="t" r="r" b="b"/>
            <a:pathLst>
              <a:path w="1705100" h="2100195">
                <a:moveTo>
                  <a:pt x="0" y="0"/>
                </a:moveTo>
                <a:lnTo>
                  <a:pt x="1705100" y="0"/>
                </a:lnTo>
                <a:lnTo>
                  <a:pt x="1705100" y="2100195"/>
                </a:lnTo>
                <a:lnTo>
                  <a:pt x="0" y="2100195"/>
                </a:lnTo>
                <a:close/>
              </a:path>
            </a:pathLst>
          </a:custGeom>
        </p:spPr>
      </p:pic>
      <p:grpSp>
        <p:nvGrpSpPr>
          <p:cNvPr id="2" name="组合 1"/>
          <p:cNvGrpSpPr/>
          <p:nvPr/>
        </p:nvGrpSpPr>
        <p:grpSpPr>
          <a:xfrm>
            <a:off x="6177792" y="656050"/>
            <a:ext cx="1877437" cy="812071"/>
            <a:chOff x="412490" y="492037"/>
            <a:chExt cx="1408078" cy="609053"/>
          </a:xfrm>
        </p:grpSpPr>
        <p:sp>
          <p:nvSpPr>
            <p:cNvPr id="5" name="矩形 4"/>
            <p:cNvSpPr/>
            <p:nvPr/>
          </p:nvSpPr>
          <p:spPr>
            <a:xfrm>
              <a:off x="412490" y="524010"/>
              <a:ext cx="1408078" cy="577080"/>
            </a:xfrm>
            <a:prstGeom prst="rect">
              <a:avLst/>
            </a:prstGeom>
          </p:spPr>
          <p:txBody>
            <a:bodyPr wrap="none">
              <a:spAutoFit/>
            </a:bodyPr>
            <a:lstStyle/>
            <a:p>
              <a:r>
                <a:rPr lang="zh-CN" altLang="en-US" sz="4400" dirty="0" smtClean="0">
                  <a:solidFill>
                    <a:srgbClr val="F44F56"/>
                  </a:solidFill>
                  <a:latin typeface="方正兰亭超细黑简体" panose="02000000000000000000" pitchFamily="2" charset="-122"/>
                  <a:ea typeface="方正兰亭超细黑简体" panose="02000000000000000000" pitchFamily="2" charset="-122"/>
                  <a:cs typeface="Arial" panose="020B0604020202020204" pitchFamily="34" charset="0"/>
                </a:rPr>
                <a:t>知识点</a:t>
              </a:r>
              <a:endParaRPr lang="en-US" altLang="zh-CN" sz="4400" dirty="0">
                <a:solidFill>
                  <a:srgbClr val="F44F56"/>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nvGrpSpPr>
            <p:cNvPr id="9" name="组合 8"/>
            <p:cNvGrpSpPr/>
            <p:nvPr/>
          </p:nvGrpSpPr>
          <p:grpSpPr>
            <a:xfrm>
              <a:off x="503547" y="492037"/>
              <a:ext cx="325753" cy="45720"/>
              <a:chOff x="486593" y="492037"/>
              <a:chExt cx="325753" cy="45720"/>
            </a:xfrm>
          </p:grpSpPr>
          <p:sp>
            <p:nvSpPr>
              <p:cNvPr id="13" name="椭圆 12"/>
              <p:cNvSpPr/>
              <p:nvPr/>
            </p:nvSpPr>
            <p:spPr>
              <a:xfrm>
                <a:off x="486593"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4" name="椭圆 13"/>
              <p:cNvSpPr/>
              <p:nvPr/>
            </p:nvSpPr>
            <p:spPr>
              <a:xfrm>
                <a:off x="579937"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5" name="椭圆 14"/>
              <p:cNvSpPr/>
              <p:nvPr/>
            </p:nvSpPr>
            <p:spPr>
              <a:xfrm>
                <a:off x="673281"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6" name="椭圆 15"/>
              <p:cNvSpPr/>
              <p:nvPr/>
            </p:nvSpPr>
            <p:spPr>
              <a:xfrm>
                <a:off x="766626"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grpSp>
      <p:grpSp>
        <p:nvGrpSpPr>
          <p:cNvPr id="17" name="组合 16"/>
          <p:cNvGrpSpPr/>
          <p:nvPr/>
        </p:nvGrpSpPr>
        <p:grpSpPr>
          <a:xfrm>
            <a:off x="11856640" y="548680"/>
            <a:ext cx="335360" cy="882400"/>
            <a:chOff x="8892480" y="411510"/>
            <a:chExt cx="251520" cy="661800"/>
          </a:xfrm>
        </p:grpSpPr>
        <p:sp>
          <p:nvSpPr>
            <p:cNvPr id="18" name="矩形 17"/>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9"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47</a:t>
              </a:r>
              <a:endParaRPr lang="zh-CN" altLang="en-US" sz="1067" dirty="0">
                <a:solidFill>
                  <a:schemeClr val="bg1"/>
                </a:solidFill>
                <a:latin typeface="Century Gothic" panose="020B0502020202020204" pitchFamily="34" charset="0"/>
              </a:endParaRPr>
            </a:p>
          </p:txBody>
        </p:sp>
        <p:grpSp>
          <p:nvGrpSpPr>
            <p:cNvPr id="20" name="组合 19"/>
            <p:cNvGrpSpPr/>
            <p:nvPr/>
          </p:nvGrpSpPr>
          <p:grpSpPr>
            <a:xfrm>
              <a:off x="8964240" y="818664"/>
              <a:ext cx="108000" cy="8629"/>
              <a:chOff x="8953171" y="847239"/>
              <a:chExt cx="130138" cy="8629"/>
            </a:xfrm>
          </p:grpSpPr>
          <p:cxnSp>
            <p:nvCxnSpPr>
              <p:cNvPr id="21" name="直接连接符 20"/>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grpSp>
        <p:nvGrpSpPr>
          <p:cNvPr id="7178" name="组合 7177"/>
          <p:cNvGrpSpPr/>
          <p:nvPr/>
        </p:nvGrpSpPr>
        <p:grpSpPr>
          <a:xfrm>
            <a:off x="6235701" y="4636857"/>
            <a:ext cx="3925763" cy="513346"/>
            <a:chOff x="5688125" y="3477645"/>
            <a:chExt cx="2944322" cy="385010"/>
          </a:xfrm>
        </p:grpSpPr>
        <p:sp>
          <p:nvSpPr>
            <p:cNvPr id="72" name="Freeform 10"/>
            <p:cNvSpPr>
              <a:spLocks/>
            </p:cNvSpPr>
            <p:nvPr/>
          </p:nvSpPr>
          <p:spPr bwMode="auto">
            <a:xfrm>
              <a:off x="8253580" y="3487996"/>
              <a:ext cx="378867" cy="355907"/>
            </a:xfrm>
            <a:custGeom>
              <a:avLst/>
              <a:gdLst>
                <a:gd name="T0" fmla="*/ 40 w 128"/>
                <a:gd name="T1" fmla="*/ 120 h 120"/>
                <a:gd name="T2" fmla="*/ 12 w 128"/>
                <a:gd name="T3" fmla="*/ 108 h 120"/>
                <a:gd name="T4" fmla="*/ 0 w 128"/>
                <a:gd name="T5" fmla="*/ 80 h 120"/>
                <a:gd name="T6" fmla="*/ 12 w 128"/>
                <a:gd name="T7" fmla="*/ 52 h 120"/>
                <a:gd name="T8" fmla="*/ 58 w 128"/>
                <a:gd name="T9" fmla="*/ 2 h 120"/>
                <a:gd name="T10" fmla="*/ 64 w 128"/>
                <a:gd name="T11" fmla="*/ 8 h 120"/>
                <a:gd name="T12" fmla="*/ 17 w 128"/>
                <a:gd name="T13" fmla="*/ 57 h 120"/>
                <a:gd name="T14" fmla="*/ 8 w 128"/>
                <a:gd name="T15" fmla="*/ 80 h 120"/>
                <a:gd name="T16" fmla="*/ 17 w 128"/>
                <a:gd name="T17" fmla="*/ 103 h 120"/>
                <a:gd name="T18" fmla="*/ 40 w 128"/>
                <a:gd name="T19" fmla="*/ 112 h 120"/>
                <a:gd name="T20" fmla="*/ 63 w 128"/>
                <a:gd name="T21" fmla="*/ 103 h 120"/>
                <a:gd name="T22" fmla="*/ 113 w 128"/>
                <a:gd name="T23" fmla="*/ 49 h 120"/>
                <a:gd name="T24" fmla="*/ 120 w 128"/>
                <a:gd name="T25" fmla="*/ 32 h 120"/>
                <a:gd name="T26" fmla="*/ 113 w 128"/>
                <a:gd name="T27" fmla="*/ 15 h 120"/>
                <a:gd name="T28" fmla="*/ 96 w 128"/>
                <a:gd name="T29" fmla="*/ 8 h 120"/>
                <a:gd name="T30" fmla="*/ 79 w 128"/>
                <a:gd name="T31" fmla="*/ 15 h 120"/>
                <a:gd name="T32" fmla="*/ 29 w 128"/>
                <a:gd name="T33" fmla="*/ 69 h 120"/>
                <a:gd name="T34" fmla="*/ 29 w 128"/>
                <a:gd name="T35" fmla="*/ 91 h 120"/>
                <a:gd name="T36" fmla="*/ 40 w 128"/>
                <a:gd name="T37" fmla="*/ 96 h 120"/>
                <a:gd name="T38" fmla="*/ 40 w 128"/>
                <a:gd name="T39" fmla="*/ 96 h 120"/>
                <a:gd name="T40" fmla="*/ 51 w 128"/>
                <a:gd name="T41" fmla="*/ 91 h 120"/>
                <a:gd name="T42" fmla="*/ 100 w 128"/>
                <a:gd name="T43" fmla="*/ 41 h 120"/>
                <a:gd name="T44" fmla="*/ 105 w 128"/>
                <a:gd name="T45" fmla="*/ 47 h 120"/>
                <a:gd name="T46" fmla="*/ 57 w 128"/>
                <a:gd name="T47" fmla="*/ 97 h 120"/>
                <a:gd name="T48" fmla="*/ 40 w 128"/>
                <a:gd name="T49" fmla="*/ 104 h 120"/>
                <a:gd name="T50" fmla="*/ 40 w 128"/>
                <a:gd name="T51" fmla="*/ 104 h 120"/>
                <a:gd name="T52" fmla="*/ 23 w 128"/>
                <a:gd name="T53" fmla="*/ 97 h 120"/>
                <a:gd name="T54" fmla="*/ 23 w 128"/>
                <a:gd name="T55" fmla="*/ 63 h 120"/>
                <a:gd name="T56" fmla="*/ 73 w 128"/>
                <a:gd name="T57" fmla="*/ 9 h 120"/>
                <a:gd name="T58" fmla="*/ 96 w 128"/>
                <a:gd name="T59" fmla="*/ 0 h 120"/>
                <a:gd name="T60" fmla="*/ 119 w 128"/>
                <a:gd name="T61" fmla="*/ 9 h 120"/>
                <a:gd name="T62" fmla="*/ 128 w 128"/>
                <a:gd name="T63" fmla="*/ 32 h 120"/>
                <a:gd name="T64" fmla="*/ 119 w 128"/>
                <a:gd name="T65" fmla="*/ 55 h 120"/>
                <a:gd name="T66" fmla="*/ 68 w 128"/>
                <a:gd name="T67" fmla="*/ 108 h 120"/>
                <a:gd name="T68" fmla="*/ 40 w 128"/>
                <a:gd name="T69" fmla="*/ 12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8" h="120">
                  <a:moveTo>
                    <a:pt x="40" y="120"/>
                  </a:moveTo>
                  <a:cubicBezTo>
                    <a:pt x="29" y="120"/>
                    <a:pt x="19" y="116"/>
                    <a:pt x="12" y="108"/>
                  </a:cubicBezTo>
                  <a:cubicBezTo>
                    <a:pt x="4" y="101"/>
                    <a:pt x="0" y="91"/>
                    <a:pt x="0" y="80"/>
                  </a:cubicBezTo>
                  <a:cubicBezTo>
                    <a:pt x="0" y="69"/>
                    <a:pt x="4" y="59"/>
                    <a:pt x="12" y="52"/>
                  </a:cubicBezTo>
                  <a:cubicBezTo>
                    <a:pt x="58" y="2"/>
                    <a:pt x="58" y="2"/>
                    <a:pt x="58" y="2"/>
                  </a:cubicBezTo>
                  <a:cubicBezTo>
                    <a:pt x="64" y="8"/>
                    <a:pt x="64" y="8"/>
                    <a:pt x="64" y="8"/>
                  </a:cubicBezTo>
                  <a:cubicBezTo>
                    <a:pt x="17" y="57"/>
                    <a:pt x="17" y="57"/>
                    <a:pt x="17" y="57"/>
                  </a:cubicBezTo>
                  <a:cubicBezTo>
                    <a:pt x="11" y="63"/>
                    <a:pt x="8" y="71"/>
                    <a:pt x="8" y="80"/>
                  </a:cubicBezTo>
                  <a:cubicBezTo>
                    <a:pt x="8" y="89"/>
                    <a:pt x="11" y="97"/>
                    <a:pt x="17" y="103"/>
                  </a:cubicBezTo>
                  <a:cubicBezTo>
                    <a:pt x="23" y="109"/>
                    <a:pt x="31" y="112"/>
                    <a:pt x="40" y="112"/>
                  </a:cubicBezTo>
                  <a:cubicBezTo>
                    <a:pt x="49" y="112"/>
                    <a:pt x="57" y="109"/>
                    <a:pt x="63" y="103"/>
                  </a:cubicBezTo>
                  <a:cubicBezTo>
                    <a:pt x="113" y="49"/>
                    <a:pt x="113" y="49"/>
                    <a:pt x="113" y="49"/>
                  </a:cubicBezTo>
                  <a:cubicBezTo>
                    <a:pt x="118" y="44"/>
                    <a:pt x="120" y="38"/>
                    <a:pt x="120" y="32"/>
                  </a:cubicBezTo>
                  <a:cubicBezTo>
                    <a:pt x="120" y="26"/>
                    <a:pt x="118" y="20"/>
                    <a:pt x="113" y="15"/>
                  </a:cubicBezTo>
                  <a:cubicBezTo>
                    <a:pt x="108" y="10"/>
                    <a:pt x="102" y="8"/>
                    <a:pt x="96" y="8"/>
                  </a:cubicBezTo>
                  <a:cubicBezTo>
                    <a:pt x="90" y="8"/>
                    <a:pt x="84" y="10"/>
                    <a:pt x="79" y="15"/>
                  </a:cubicBezTo>
                  <a:cubicBezTo>
                    <a:pt x="29" y="69"/>
                    <a:pt x="29" y="69"/>
                    <a:pt x="29" y="69"/>
                  </a:cubicBezTo>
                  <a:cubicBezTo>
                    <a:pt x="22" y="75"/>
                    <a:pt x="22" y="85"/>
                    <a:pt x="29" y="91"/>
                  </a:cubicBezTo>
                  <a:cubicBezTo>
                    <a:pt x="32" y="94"/>
                    <a:pt x="36" y="96"/>
                    <a:pt x="40" y="96"/>
                  </a:cubicBezTo>
                  <a:cubicBezTo>
                    <a:pt x="40" y="96"/>
                    <a:pt x="40" y="96"/>
                    <a:pt x="40" y="96"/>
                  </a:cubicBezTo>
                  <a:cubicBezTo>
                    <a:pt x="44" y="96"/>
                    <a:pt x="48" y="94"/>
                    <a:pt x="51" y="91"/>
                  </a:cubicBezTo>
                  <a:cubicBezTo>
                    <a:pt x="100" y="41"/>
                    <a:pt x="100" y="41"/>
                    <a:pt x="100" y="41"/>
                  </a:cubicBezTo>
                  <a:cubicBezTo>
                    <a:pt x="105" y="47"/>
                    <a:pt x="105" y="47"/>
                    <a:pt x="105" y="47"/>
                  </a:cubicBezTo>
                  <a:cubicBezTo>
                    <a:pt x="57" y="97"/>
                    <a:pt x="57" y="97"/>
                    <a:pt x="57" y="97"/>
                  </a:cubicBezTo>
                  <a:cubicBezTo>
                    <a:pt x="52" y="102"/>
                    <a:pt x="46" y="104"/>
                    <a:pt x="40" y="104"/>
                  </a:cubicBezTo>
                  <a:cubicBezTo>
                    <a:pt x="40" y="104"/>
                    <a:pt x="40" y="104"/>
                    <a:pt x="40" y="104"/>
                  </a:cubicBezTo>
                  <a:cubicBezTo>
                    <a:pt x="34" y="104"/>
                    <a:pt x="28" y="102"/>
                    <a:pt x="23" y="97"/>
                  </a:cubicBezTo>
                  <a:cubicBezTo>
                    <a:pt x="14" y="88"/>
                    <a:pt x="14" y="72"/>
                    <a:pt x="23" y="63"/>
                  </a:cubicBezTo>
                  <a:cubicBezTo>
                    <a:pt x="73" y="9"/>
                    <a:pt x="73" y="9"/>
                    <a:pt x="73" y="9"/>
                  </a:cubicBezTo>
                  <a:cubicBezTo>
                    <a:pt x="79" y="3"/>
                    <a:pt x="87" y="0"/>
                    <a:pt x="96" y="0"/>
                  </a:cubicBezTo>
                  <a:cubicBezTo>
                    <a:pt x="105" y="0"/>
                    <a:pt x="113" y="3"/>
                    <a:pt x="119" y="9"/>
                  </a:cubicBezTo>
                  <a:cubicBezTo>
                    <a:pt x="125" y="15"/>
                    <a:pt x="128" y="23"/>
                    <a:pt x="128" y="32"/>
                  </a:cubicBezTo>
                  <a:cubicBezTo>
                    <a:pt x="128" y="41"/>
                    <a:pt x="125" y="49"/>
                    <a:pt x="119" y="55"/>
                  </a:cubicBezTo>
                  <a:cubicBezTo>
                    <a:pt x="68" y="108"/>
                    <a:pt x="68" y="108"/>
                    <a:pt x="68" y="108"/>
                  </a:cubicBezTo>
                  <a:cubicBezTo>
                    <a:pt x="61" y="116"/>
                    <a:pt x="51" y="120"/>
                    <a:pt x="40" y="120"/>
                  </a:cubicBezTo>
                </a:path>
              </a:pathLst>
            </a:custGeom>
            <a:solidFill>
              <a:srgbClr val="394A57"/>
            </a:solidFill>
            <a:ln>
              <a:noFill/>
            </a:ln>
          </p:spPr>
          <p:txBody>
            <a:bodyPr vert="horz" wrap="square" lIns="121920" tIns="60960" rIns="121920" bIns="60960" numCol="1" anchor="t" anchorCtr="0" compatLnSpc="1">
              <a:prstTxWarp prst="textNoShape">
                <a:avLst/>
              </a:prstTxWarp>
            </a:bodyPr>
            <a:lstStyle/>
            <a:p>
              <a:endParaRPr lang="zh-CN" altLang="en-US" sz="2400"/>
            </a:p>
          </p:txBody>
        </p:sp>
        <p:sp>
          <p:nvSpPr>
            <p:cNvPr id="73" name="矩形 72"/>
            <p:cNvSpPr/>
            <p:nvPr/>
          </p:nvSpPr>
          <p:spPr>
            <a:xfrm>
              <a:off x="5688125" y="3477645"/>
              <a:ext cx="2808311" cy="385010"/>
            </a:xfrm>
            <a:prstGeom prst="rect">
              <a:avLst/>
            </a:prstGeom>
          </p:spPr>
          <p:txBody>
            <a:bodyPr wrap="square">
              <a:spAutoFit/>
            </a:bodyPr>
            <a:lstStyle/>
            <a:p>
              <a:pPr>
                <a:lnSpc>
                  <a:spcPct val="114000"/>
                </a:lnSpc>
              </a:pPr>
              <a:r>
                <a:rPr lang="en-US" altLang="zh-CN" sz="2400" dirty="0" smtClean="0">
                  <a:solidFill>
                    <a:schemeClr val="tx1">
                      <a:lumMod val="65000"/>
                      <a:lumOff val="35000"/>
                    </a:schemeClr>
                  </a:solidFill>
                  <a:latin typeface="Century Gothic" panose="020B0502020202020204" pitchFamily="34" charset="0"/>
                  <a:cs typeface="Arial" panose="020B0604020202020204" pitchFamily="34" charset="0"/>
                </a:rPr>
                <a:t>EIA RS-232 </a:t>
              </a:r>
              <a:r>
                <a:rPr lang="zh-CN" altLang="en-US" sz="2400" dirty="0" smtClean="0">
                  <a:solidFill>
                    <a:schemeClr val="tx1">
                      <a:lumMod val="65000"/>
                      <a:lumOff val="35000"/>
                    </a:schemeClr>
                  </a:solidFill>
                  <a:latin typeface="Century Gothic" panose="020B0502020202020204" pitchFamily="34" charset="0"/>
                  <a:cs typeface="Arial" panose="020B0604020202020204" pitchFamily="34" charset="0"/>
                </a:rPr>
                <a:t>接口标准</a:t>
              </a:r>
              <a:endParaRPr lang="en-US" altLang="zh-CN" sz="2400" dirty="0">
                <a:solidFill>
                  <a:schemeClr val="tx1">
                    <a:lumMod val="65000"/>
                    <a:lumOff val="35000"/>
                  </a:schemeClr>
                </a:solidFill>
                <a:latin typeface="Century Gothic" panose="020B0502020202020204" pitchFamily="34" charset="0"/>
                <a:cs typeface="Arial" panose="020B0604020202020204" pitchFamily="34" charset="0"/>
              </a:endParaRPr>
            </a:p>
          </p:txBody>
        </p:sp>
      </p:grpSp>
      <p:grpSp>
        <p:nvGrpSpPr>
          <p:cNvPr id="7177" name="组合 7176"/>
          <p:cNvGrpSpPr/>
          <p:nvPr/>
        </p:nvGrpSpPr>
        <p:grpSpPr>
          <a:xfrm>
            <a:off x="6235701" y="3898532"/>
            <a:ext cx="3942600" cy="484334"/>
            <a:chOff x="5688125" y="2923896"/>
            <a:chExt cx="2956950" cy="363250"/>
          </a:xfrm>
        </p:grpSpPr>
        <p:grpSp>
          <p:nvGrpSpPr>
            <p:cNvPr id="65" name="组合 64"/>
            <p:cNvGrpSpPr/>
            <p:nvPr/>
          </p:nvGrpSpPr>
          <p:grpSpPr>
            <a:xfrm>
              <a:off x="8266207" y="2923896"/>
              <a:ext cx="378868" cy="335242"/>
              <a:chOff x="3889375" y="3302000"/>
              <a:chExt cx="261938" cy="231776"/>
            </a:xfrm>
            <a:solidFill>
              <a:srgbClr val="394A57"/>
            </a:solidFill>
          </p:grpSpPr>
          <p:sp>
            <p:nvSpPr>
              <p:cNvPr id="67" name="Freeform 11"/>
              <p:cNvSpPr>
                <a:spLocks/>
              </p:cNvSpPr>
              <p:nvPr/>
            </p:nvSpPr>
            <p:spPr bwMode="auto">
              <a:xfrm>
                <a:off x="3956050" y="3354388"/>
                <a:ext cx="57150" cy="98425"/>
              </a:xfrm>
              <a:custGeom>
                <a:avLst/>
                <a:gdLst>
                  <a:gd name="T0" fmla="*/ 36 w 36"/>
                  <a:gd name="T1" fmla="*/ 62 h 62"/>
                  <a:gd name="T2" fmla="*/ 10 w 36"/>
                  <a:gd name="T3" fmla="*/ 62 h 62"/>
                  <a:gd name="T4" fmla="*/ 10 w 36"/>
                  <a:gd name="T5" fmla="*/ 52 h 62"/>
                  <a:gd name="T6" fmla="*/ 25 w 36"/>
                  <a:gd name="T7" fmla="*/ 52 h 62"/>
                  <a:gd name="T8" fmla="*/ 25 w 36"/>
                  <a:gd name="T9" fmla="*/ 10 h 62"/>
                  <a:gd name="T10" fmla="*/ 0 w 36"/>
                  <a:gd name="T11" fmla="*/ 10 h 62"/>
                  <a:gd name="T12" fmla="*/ 0 w 36"/>
                  <a:gd name="T13" fmla="*/ 0 h 62"/>
                  <a:gd name="T14" fmla="*/ 36 w 36"/>
                  <a:gd name="T15" fmla="*/ 0 h 62"/>
                  <a:gd name="T16" fmla="*/ 36 w 36"/>
                  <a:gd name="T17" fmla="*/ 6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62">
                    <a:moveTo>
                      <a:pt x="36" y="62"/>
                    </a:moveTo>
                    <a:lnTo>
                      <a:pt x="10" y="62"/>
                    </a:lnTo>
                    <a:lnTo>
                      <a:pt x="10" y="52"/>
                    </a:lnTo>
                    <a:lnTo>
                      <a:pt x="25" y="52"/>
                    </a:lnTo>
                    <a:lnTo>
                      <a:pt x="25" y="10"/>
                    </a:lnTo>
                    <a:lnTo>
                      <a:pt x="0" y="10"/>
                    </a:lnTo>
                    <a:lnTo>
                      <a:pt x="0" y="0"/>
                    </a:lnTo>
                    <a:lnTo>
                      <a:pt x="36" y="0"/>
                    </a:lnTo>
                    <a:lnTo>
                      <a:pt x="36" y="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68" name="Freeform 12"/>
              <p:cNvSpPr>
                <a:spLocks/>
              </p:cNvSpPr>
              <p:nvPr/>
            </p:nvSpPr>
            <p:spPr bwMode="auto">
              <a:xfrm>
                <a:off x="4002088" y="3302000"/>
                <a:ext cx="149225" cy="203200"/>
              </a:xfrm>
              <a:custGeom>
                <a:avLst/>
                <a:gdLst>
                  <a:gd name="T0" fmla="*/ 94 w 94"/>
                  <a:gd name="T1" fmla="*/ 128 h 128"/>
                  <a:gd name="T2" fmla="*/ 0 w 94"/>
                  <a:gd name="T3" fmla="*/ 95 h 128"/>
                  <a:gd name="T4" fmla="*/ 3 w 94"/>
                  <a:gd name="T5" fmla="*/ 85 h 128"/>
                  <a:gd name="T6" fmla="*/ 84 w 94"/>
                  <a:gd name="T7" fmla="*/ 113 h 128"/>
                  <a:gd name="T8" fmla="*/ 84 w 94"/>
                  <a:gd name="T9" fmla="*/ 15 h 128"/>
                  <a:gd name="T10" fmla="*/ 3 w 94"/>
                  <a:gd name="T11" fmla="*/ 43 h 128"/>
                  <a:gd name="T12" fmla="*/ 0 w 94"/>
                  <a:gd name="T13" fmla="*/ 33 h 128"/>
                  <a:gd name="T14" fmla="*/ 94 w 94"/>
                  <a:gd name="T15" fmla="*/ 0 h 128"/>
                  <a:gd name="T16" fmla="*/ 94 w 94"/>
                  <a:gd name="T17" fmla="*/ 12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4" h="128">
                    <a:moveTo>
                      <a:pt x="94" y="128"/>
                    </a:moveTo>
                    <a:lnTo>
                      <a:pt x="0" y="95"/>
                    </a:lnTo>
                    <a:lnTo>
                      <a:pt x="3" y="85"/>
                    </a:lnTo>
                    <a:lnTo>
                      <a:pt x="84" y="113"/>
                    </a:lnTo>
                    <a:lnTo>
                      <a:pt x="84" y="15"/>
                    </a:lnTo>
                    <a:lnTo>
                      <a:pt x="3" y="43"/>
                    </a:lnTo>
                    <a:lnTo>
                      <a:pt x="0" y="33"/>
                    </a:lnTo>
                    <a:lnTo>
                      <a:pt x="94" y="0"/>
                    </a:lnTo>
                    <a:lnTo>
                      <a:pt x="94" y="1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69" name="Freeform 13"/>
              <p:cNvSpPr>
                <a:spLocks/>
              </p:cNvSpPr>
              <p:nvPr/>
            </p:nvSpPr>
            <p:spPr bwMode="auto">
              <a:xfrm>
                <a:off x="4035425" y="3352800"/>
                <a:ext cx="77787" cy="42863"/>
              </a:xfrm>
              <a:custGeom>
                <a:avLst/>
                <a:gdLst>
                  <a:gd name="T0" fmla="*/ 2 w 49"/>
                  <a:gd name="T1" fmla="*/ 27 h 27"/>
                  <a:gd name="T2" fmla="*/ 0 w 49"/>
                  <a:gd name="T3" fmla="*/ 17 h 27"/>
                  <a:gd name="T4" fmla="*/ 46 w 49"/>
                  <a:gd name="T5" fmla="*/ 0 h 27"/>
                  <a:gd name="T6" fmla="*/ 49 w 49"/>
                  <a:gd name="T7" fmla="*/ 9 h 27"/>
                  <a:gd name="T8" fmla="*/ 2 w 49"/>
                  <a:gd name="T9" fmla="*/ 27 h 27"/>
                </a:gdLst>
                <a:ahLst/>
                <a:cxnLst>
                  <a:cxn ang="0">
                    <a:pos x="T0" y="T1"/>
                  </a:cxn>
                  <a:cxn ang="0">
                    <a:pos x="T2" y="T3"/>
                  </a:cxn>
                  <a:cxn ang="0">
                    <a:pos x="T4" y="T5"/>
                  </a:cxn>
                  <a:cxn ang="0">
                    <a:pos x="T6" y="T7"/>
                  </a:cxn>
                  <a:cxn ang="0">
                    <a:pos x="T8" y="T9"/>
                  </a:cxn>
                </a:cxnLst>
                <a:rect l="0" t="0" r="r" b="b"/>
                <a:pathLst>
                  <a:path w="49" h="27">
                    <a:moveTo>
                      <a:pt x="2" y="27"/>
                    </a:moveTo>
                    <a:lnTo>
                      <a:pt x="0" y="17"/>
                    </a:lnTo>
                    <a:lnTo>
                      <a:pt x="46" y="0"/>
                    </a:lnTo>
                    <a:lnTo>
                      <a:pt x="49" y="9"/>
                    </a:lnTo>
                    <a:lnTo>
                      <a:pt x="2" y="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70" name="Freeform 14"/>
              <p:cNvSpPr>
                <a:spLocks noEditPoints="1"/>
              </p:cNvSpPr>
              <p:nvPr/>
            </p:nvSpPr>
            <p:spPr bwMode="auto">
              <a:xfrm>
                <a:off x="3889375" y="3354388"/>
                <a:ext cx="49212" cy="98425"/>
              </a:xfrm>
              <a:custGeom>
                <a:avLst/>
                <a:gdLst>
                  <a:gd name="T0" fmla="*/ 31 w 31"/>
                  <a:gd name="T1" fmla="*/ 62 h 62"/>
                  <a:gd name="T2" fmla="*/ 0 w 31"/>
                  <a:gd name="T3" fmla="*/ 62 h 62"/>
                  <a:gd name="T4" fmla="*/ 0 w 31"/>
                  <a:gd name="T5" fmla="*/ 0 h 62"/>
                  <a:gd name="T6" fmla="*/ 31 w 31"/>
                  <a:gd name="T7" fmla="*/ 0 h 62"/>
                  <a:gd name="T8" fmla="*/ 31 w 31"/>
                  <a:gd name="T9" fmla="*/ 62 h 62"/>
                  <a:gd name="T10" fmla="*/ 11 w 31"/>
                  <a:gd name="T11" fmla="*/ 52 h 62"/>
                  <a:gd name="T12" fmla="*/ 21 w 31"/>
                  <a:gd name="T13" fmla="*/ 52 h 62"/>
                  <a:gd name="T14" fmla="*/ 21 w 31"/>
                  <a:gd name="T15" fmla="*/ 10 h 62"/>
                  <a:gd name="T16" fmla="*/ 11 w 31"/>
                  <a:gd name="T17" fmla="*/ 10 h 62"/>
                  <a:gd name="T18" fmla="*/ 11 w 31"/>
                  <a:gd name="T19" fmla="*/ 5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62">
                    <a:moveTo>
                      <a:pt x="31" y="62"/>
                    </a:moveTo>
                    <a:lnTo>
                      <a:pt x="0" y="62"/>
                    </a:lnTo>
                    <a:lnTo>
                      <a:pt x="0" y="0"/>
                    </a:lnTo>
                    <a:lnTo>
                      <a:pt x="31" y="0"/>
                    </a:lnTo>
                    <a:lnTo>
                      <a:pt x="31" y="62"/>
                    </a:lnTo>
                    <a:close/>
                    <a:moveTo>
                      <a:pt x="11" y="52"/>
                    </a:moveTo>
                    <a:lnTo>
                      <a:pt x="21" y="52"/>
                    </a:lnTo>
                    <a:lnTo>
                      <a:pt x="21" y="10"/>
                    </a:lnTo>
                    <a:lnTo>
                      <a:pt x="11" y="10"/>
                    </a:lnTo>
                    <a:lnTo>
                      <a:pt x="11" y="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71" name="Freeform 15"/>
              <p:cNvSpPr>
                <a:spLocks/>
              </p:cNvSpPr>
              <p:nvPr/>
            </p:nvSpPr>
            <p:spPr bwMode="auto">
              <a:xfrm>
                <a:off x="3922713" y="3468688"/>
                <a:ext cx="80962" cy="65088"/>
              </a:xfrm>
              <a:custGeom>
                <a:avLst/>
                <a:gdLst>
                  <a:gd name="T0" fmla="*/ 16 w 40"/>
                  <a:gd name="T1" fmla="*/ 32 h 32"/>
                  <a:gd name="T2" fmla="*/ 0 w 40"/>
                  <a:gd name="T3" fmla="*/ 16 h 32"/>
                  <a:gd name="T4" fmla="*/ 0 w 40"/>
                  <a:gd name="T5" fmla="*/ 0 h 32"/>
                  <a:gd name="T6" fmla="*/ 8 w 40"/>
                  <a:gd name="T7" fmla="*/ 0 h 32"/>
                  <a:gd name="T8" fmla="*/ 8 w 40"/>
                  <a:gd name="T9" fmla="*/ 16 h 32"/>
                  <a:gd name="T10" fmla="*/ 16 w 40"/>
                  <a:gd name="T11" fmla="*/ 24 h 32"/>
                  <a:gd name="T12" fmla="*/ 24 w 40"/>
                  <a:gd name="T13" fmla="*/ 16 h 32"/>
                  <a:gd name="T14" fmla="*/ 24 w 40"/>
                  <a:gd name="T15" fmla="*/ 0 h 32"/>
                  <a:gd name="T16" fmla="*/ 40 w 40"/>
                  <a:gd name="T17" fmla="*/ 0 h 32"/>
                  <a:gd name="T18" fmla="*/ 40 w 40"/>
                  <a:gd name="T19" fmla="*/ 8 h 32"/>
                  <a:gd name="T20" fmla="*/ 32 w 40"/>
                  <a:gd name="T21" fmla="*/ 8 h 32"/>
                  <a:gd name="T22" fmla="*/ 32 w 40"/>
                  <a:gd name="T23" fmla="*/ 16 h 32"/>
                  <a:gd name="T24" fmla="*/ 16 w 40"/>
                  <a:gd name="T25"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 h="32">
                    <a:moveTo>
                      <a:pt x="16" y="32"/>
                    </a:moveTo>
                    <a:cubicBezTo>
                      <a:pt x="7" y="32"/>
                      <a:pt x="0" y="25"/>
                      <a:pt x="0" y="16"/>
                    </a:cubicBezTo>
                    <a:cubicBezTo>
                      <a:pt x="0" y="0"/>
                      <a:pt x="0" y="0"/>
                      <a:pt x="0" y="0"/>
                    </a:cubicBezTo>
                    <a:cubicBezTo>
                      <a:pt x="8" y="0"/>
                      <a:pt x="8" y="0"/>
                      <a:pt x="8" y="0"/>
                    </a:cubicBezTo>
                    <a:cubicBezTo>
                      <a:pt x="8" y="16"/>
                      <a:pt x="8" y="16"/>
                      <a:pt x="8" y="16"/>
                    </a:cubicBezTo>
                    <a:cubicBezTo>
                      <a:pt x="8" y="20"/>
                      <a:pt x="12" y="24"/>
                      <a:pt x="16" y="24"/>
                    </a:cubicBezTo>
                    <a:cubicBezTo>
                      <a:pt x="20" y="24"/>
                      <a:pt x="24" y="20"/>
                      <a:pt x="24" y="16"/>
                    </a:cubicBezTo>
                    <a:cubicBezTo>
                      <a:pt x="24" y="0"/>
                      <a:pt x="24" y="0"/>
                      <a:pt x="24" y="0"/>
                    </a:cubicBezTo>
                    <a:cubicBezTo>
                      <a:pt x="40" y="0"/>
                      <a:pt x="40" y="0"/>
                      <a:pt x="40" y="0"/>
                    </a:cubicBezTo>
                    <a:cubicBezTo>
                      <a:pt x="40" y="8"/>
                      <a:pt x="40" y="8"/>
                      <a:pt x="40" y="8"/>
                    </a:cubicBezTo>
                    <a:cubicBezTo>
                      <a:pt x="32" y="8"/>
                      <a:pt x="32" y="8"/>
                      <a:pt x="32" y="8"/>
                    </a:cubicBezTo>
                    <a:cubicBezTo>
                      <a:pt x="32" y="16"/>
                      <a:pt x="32" y="16"/>
                      <a:pt x="32" y="16"/>
                    </a:cubicBezTo>
                    <a:cubicBezTo>
                      <a:pt x="32" y="25"/>
                      <a:pt x="25" y="32"/>
                      <a:pt x="16" y="3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sp>
          <p:nvSpPr>
            <p:cNvPr id="66" name="矩形 65"/>
            <p:cNvSpPr/>
            <p:nvPr/>
          </p:nvSpPr>
          <p:spPr>
            <a:xfrm>
              <a:off x="5688125" y="2929838"/>
              <a:ext cx="2808311" cy="357308"/>
            </a:xfrm>
            <a:prstGeom prst="rect">
              <a:avLst/>
            </a:prstGeom>
          </p:spPr>
          <p:txBody>
            <a:bodyPr wrap="square">
              <a:spAutoFit/>
            </a:bodyPr>
            <a:lstStyle/>
            <a:p>
              <a:pPr>
                <a:lnSpc>
                  <a:spcPct val="114000"/>
                </a:lnSpc>
              </a:pPr>
              <a:r>
                <a:rPr lang="zh-CN" altLang="en-US" sz="2400" dirty="0" smtClean="0">
                  <a:solidFill>
                    <a:schemeClr val="tx1">
                      <a:lumMod val="65000"/>
                      <a:lumOff val="35000"/>
                    </a:schemeClr>
                  </a:solidFill>
                  <a:latin typeface="Century Gothic" panose="020B0502020202020204" pitchFamily="34" charset="0"/>
                  <a:cs typeface="Arial" panose="020B0604020202020204" pitchFamily="34" charset="0"/>
                </a:rPr>
                <a:t>串行传输技术</a:t>
              </a:r>
              <a:endParaRPr lang="en-US" altLang="zh-CN" sz="2400" dirty="0">
                <a:solidFill>
                  <a:schemeClr val="tx1">
                    <a:lumMod val="65000"/>
                    <a:lumOff val="35000"/>
                  </a:schemeClr>
                </a:solidFill>
                <a:latin typeface="Century Gothic" panose="020B0502020202020204" pitchFamily="34" charset="0"/>
                <a:cs typeface="Arial" panose="020B0604020202020204" pitchFamily="34" charset="0"/>
              </a:endParaRPr>
            </a:p>
          </p:txBody>
        </p:sp>
      </p:grpSp>
      <p:grpSp>
        <p:nvGrpSpPr>
          <p:cNvPr id="7176" name="组合 7175"/>
          <p:cNvGrpSpPr/>
          <p:nvPr/>
        </p:nvGrpSpPr>
        <p:grpSpPr>
          <a:xfrm>
            <a:off x="6235701" y="3026205"/>
            <a:ext cx="3910456" cy="546513"/>
            <a:chOff x="5688125" y="2269654"/>
            <a:chExt cx="2932842" cy="409885"/>
          </a:xfrm>
        </p:grpSpPr>
        <p:grpSp>
          <p:nvGrpSpPr>
            <p:cNvPr id="58" name="组合 57"/>
            <p:cNvGrpSpPr/>
            <p:nvPr/>
          </p:nvGrpSpPr>
          <p:grpSpPr>
            <a:xfrm>
              <a:off x="8265060" y="2302967"/>
              <a:ext cx="355907" cy="376572"/>
              <a:chOff x="5908675" y="1281113"/>
              <a:chExt cx="246063" cy="260350"/>
            </a:xfrm>
            <a:solidFill>
              <a:srgbClr val="394A57"/>
            </a:solidFill>
          </p:grpSpPr>
          <p:sp>
            <p:nvSpPr>
              <p:cNvPr id="60" name="Rectangle 5"/>
              <p:cNvSpPr>
                <a:spLocks noChangeArrowheads="1"/>
              </p:cNvSpPr>
              <p:nvPr/>
            </p:nvSpPr>
            <p:spPr bwMode="auto">
              <a:xfrm>
                <a:off x="6024563" y="1320800"/>
                <a:ext cx="15875" cy="1635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61" name="Freeform 6"/>
              <p:cNvSpPr>
                <a:spLocks/>
              </p:cNvSpPr>
              <p:nvPr/>
            </p:nvSpPr>
            <p:spPr bwMode="auto">
              <a:xfrm>
                <a:off x="5908675" y="1501775"/>
                <a:ext cx="131762" cy="39688"/>
              </a:xfrm>
              <a:custGeom>
                <a:avLst/>
                <a:gdLst>
                  <a:gd name="T0" fmla="*/ 64 w 64"/>
                  <a:gd name="T1" fmla="*/ 20 h 20"/>
                  <a:gd name="T2" fmla="*/ 56 w 64"/>
                  <a:gd name="T3" fmla="*/ 20 h 20"/>
                  <a:gd name="T4" fmla="*/ 44 w 64"/>
                  <a:gd name="T5" fmla="*/ 8 h 20"/>
                  <a:gd name="T6" fmla="*/ 0 w 64"/>
                  <a:gd name="T7" fmla="*/ 8 h 20"/>
                  <a:gd name="T8" fmla="*/ 0 w 64"/>
                  <a:gd name="T9" fmla="*/ 0 h 20"/>
                  <a:gd name="T10" fmla="*/ 44 w 64"/>
                  <a:gd name="T11" fmla="*/ 0 h 20"/>
                  <a:gd name="T12" fmla="*/ 64 w 64"/>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64" h="20">
                    <a:moveTo>
                      <a:pt x="64" y="20"/>
                    </a:moveTo>
                    <a:cubicBezTo>
                      <a:pt x="56" y="20"/>
                      <a:pt x="56" y="20"/>
                      <a:pt x="56" y="20"/>
                    </a:cubicBezTo>
                    <a:cubicBezTo>
                      <a:pt x="56" y="13"/>
                      <a:pt x="51" y="8"/>
                      <a:pt x="44" y="8"/>
                    </a:cubicBezTo>
                    <a:cubicBezTo>
                      <a:pt x="0" y="8"/>
                      <a:pt x="0" y="8"/>
                      <a:pt x="0" y="8"/>
                    </a:cubicBezTo>
                    <a:cubicBezTo>
                      <a:pt x="0" y="0"/>
                      <a:pt x="0" y="0"/>
                      <a:pt x="0" y="0"/>
                    </a:cubicBezTo>
                    <a:cubicBezTo>
                      <a:pt x="44" y="0"/>
                      <a:pt x="44" y="0"/>
                      <a:pt x="44" y="0"/>
                    </a:cubicBezTo>
                    <a:cubicBezTo>
                      <a:pt x="55" y="0"/>
                      <a:pt x="64" y="9"/>
                      <a:pt x="64" y="2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62" name="Freeform 7"/>
              <p:cNvSpPr>
                <a:spLocks/>
              </p:cNvSpPr>
              <p:nvPr/>
            </p:nvSpPr>
            <p:spPr bwMode="auto">
              <a:xfrm>
                <a:off x="6024563" y="1501775"/>
                <a:ext cx="130175" cy="39688"/>
              </a:xfrm>
              <a:custGeom>
                <a:avLst/>
                <a:gdLst>
                  <a:gd name="T0" fmla="*/ 8 w 64"/>
                  <a:gd name="T1" fmla="*/ 20 h 20"/>
                  <a:gd name="T2" fmla="*/ 0 w 64"/>
                  <a:gd name="T3" fmla="*/ 20 h 20"/>
                  <a:gd name="T4" fmla="*/ 20 w 64"/>
                  <a:gd name="T5" fmla="*/ 0 h 20"/>
                  <a:gd name="T6" fmla="*/ 64 w 64"/>
                  <a:gd name="T7" fmla="*/ 0 h 20"/>
                  <a:gd name="T8" fmla="*/ 64 w 64"/>
                  <a:gd name="T9" fmla="*/ 8 h 20"/>
                  <a:gd name="T10" fmla="*/ 20 w 64"/>
                  <a:gd name="T11" fmla="*/ 8 h 20"/>
                  <a:gd name="T12" fmla="*/ 8 w 64"/>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64" h="20">
                    <a:moveTo>
                      <a:pt x="8" y="20"/>
                    </a:moveTo>
                    <a:cubicBezTo>
                      <a:pt x="0" y="20"/>
                      <a:pt x="0" y="20"/>
                      <a:pt x="0" y="20"/>
                    </a:cubicBezTo>
                    <a:cubicBezTo>
                      <a:pt x="0" y="9"/>
                      <a:pt x="9" y="0"/>
                      <a:pt x="20" y="0"/>
                    </a:cubicBezTo>
                    <a:cubicBezTo>
                      <a:pt x="64" y="0"/>
                      <a:pt x="64" y="0"/>
                      <a:pt x="64" y="0"/>
                    </a:cubicBezTo>
                    <a:cubicBezTo>
                      <a:pt x="64" y="8"/>
                      <a:pt x="64" y="8"/>
                      <a:pt x="64" y="8"/>
                    </a:cubicBezTo>
                    <a:cubicBezTo>
                      <a:pt x="20" y="8"/>
                      <a:pt x="20" y="8"/>
                      <a:pt x="20" y="8"/>
                    </a:cubicBezTo>
                    <a:cubicBezTo>
                      <a:pt x="13" y="8"/>
                      <a:pt x="8" y="13"/>
                      <a:pt x="8" y="2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63" name="Freeform 8"/>
              <p:cNvSpPr>
                <a:spLocks/>
              </p:cNvSpPr>
              <p:nvPr/>
            </p:nvSpPr>
            <p:spPr bwMode="auto">
              <a:xfrm>
                <a:off x="5908675" y="1281113"/>
                <a:ext cx="131762" cy="203200"/>
              </a:xfrm>
              <a:custGeom>
                <a:avLst/>
                <a:gdLst>
                  <a:gd name="T0" fmla="*/ 48 w 64"/>
                  <a:gd name="T1" fmla="*/ 100 h 100"/>
                  <a:gd name="T2" fmla="*/ 0 w 64"/>
                  <a:gd name="T3" fmla="*/ 100 h 100"/>
                  <a:gd name="T4" fmla="*/ 0 w 64"/>
                  <a:gd name="T5" fmla="*/ 0 h 100"/>
                  <a:gd name="T6" fmla="*/ 44 w 64"/>
                  <a:gd name="T7" fmla="*/ 0 h 100"/>
                  <a:gd name="T8" fmla="*/ 64 w 64"/>
                  <a:gd name="T9" fmla="*/ 20 h 100"/>
                  <a:gd name="T10" fmla="*/ 56 w 64"/>
                  <a:gd name="T11" fmla="*/ 20 h 100"/>
                  <a:gd name="T12" fmla="*/ 44 w 64"/>
                  <a:gd name="T13" fmla="*/ 8 h 100"/>
                  <a:gd name="T14" fmla="*/ 8 w 64"/>
                  <a:gd name="T15" fmla="*/ 8 h 100"/>
                  <a:gd name="T16" fmla="*/ 8 w 64"/>
                  <a:gd name="T17" fmla="*/ 92 h 100"/>
                  <a:gd name="T18" fmla="*/ 48 w 64"/>
                  <a:gd name="T19" fmla="*/ 92 h 100"/>
                  <a:gd name="T20" fmla="*/ 48 w 64"/>
                  <a:gd name="T21"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4" h="100">
                    <a:moveTo>
                      <a:pt x="48" y="100"/>
                    </a:moveTo>
                    <a:cubicBezTo>
                      <a:pt x="0" y="100"/>
                      <a:pt x="0" y="100"/>
                      <a:pt x="0" y="100"/>
                    </a:cubicBezTo>
                    <a:cubicBezTo>
                      <a:pt x="0" y="0"/>
                      <a:pt x="0" y="0"/>
                      <a:pt x="0" y="0"/>
                    </a:cubicBezTo>
                    <a:cubicBezTo>
                      <a:pt x="44" y="0"/>
                      <a:pt x="44" y="0"/>
                      <a:pt x="44" y="0"/>
                    </a:cubicBezTo>
                    <a:cubicBezTo>
                      <a:pt x="55" y="0"/>
                      <a:pt x="64" y="9"/>
                      <a:pt x="64" y="20"/>
                    </a:cubicBezTo>
                    <a:cubicBezTo>
                      <a:pt x="56" y="20"/>
                      <a:pt x="56" y="20"/>
                      <a:pt x="56" y="20"/>
                    </a:cubicBezTo>
                    <a:cubicBezTo>
                      <a:pt x="56" y="13"/>
                      <a:pt x="51" y="8"/>
                      <a:pt x="44" y="8"/>
                    </a:cubicBezTo>
                    <a:cubicBezTo>
                      <a:pt x="8" y="8"/>
                      <a:pt x="8" y="8"/>
                      <a:pt x="8" y="8"/>
                    </a:cubicBezTo>
                    <a:cubicBezTo>
                      <a:pt x="8" y="92"/>
                      <a:pt x="8" y="92"/>
                      <a:pt x="8" y="92"/>
                    </a:cubicBezTo>
                    <a:cubicBezTo>
                      <a:pt x="48" y="92"/>
                      <a:pt x="48" y="92"/>
                      <a:pt x="48" y="92"/>
                    </a:cubicBezTo>
                    <a:lnTo>
                      <a:pt x="48" y="1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64" name="Freeform 9"/>
              <p:cNvSpPr>
                <a:spLocks/>
              </p:cNvSpPr>
              <p:nvPr/>
            </p:nvSpPr>
            <p:spPr bwMode="auto">
              <a:xfrm>
                <a:off x="6024563" y="1281113"/>
                <a:ext cx="130175" cy="203200"/>
              </a:xfrm>
              <a:custGeom>
                <a:avLst/>
                <a:gdLst>
                  <a:gd name="T0" fmla="*/ 64 w 64"/>
                  <a:gd name="T1" fmla="*/ 100 h 100"/>
                  <a:gd name="T2" fmla="*/ 16 w 64"/>
                  <a:gd name="T3" fmla="*/ 100 h 100"/>
                  <a:gd name="T4" fmla="*/ 16 w 64"/>
                  <a:gd name="T5" fmla="*/ 92 h 100"/>
                  <a:gd name="T6" fmla="*/ 56 w 64"/>
                  <a:gd name="T7" fmla="*/ 92 h 100"/>
                  <a:gd name="T8" fmla="*/ 56 w 64"/>
                  <a:gd name="T9" fmla="*/ 8 h 100"/>
                  <a:gd name="T10" fmla="*/ 20 w 64"/>
                  <a:gd name="T11" fmla="*/ 8 h 100"/>
                  <a:gd name="T12" fmla="*/ 8 w 64"/>
                  <a:gd name="T13" fmla="*/ 20 h 100"/>
                  <a:gd name="T14" fmla="*/ 0 w 64"/>
                  <a:gd name="T15" fmla="*/ 20 h 100"/>
                  <a:gd name="T16" fmla="*/ 20 w 64"/>
                  <a:gd name="T17" fmla="*/ 0 h 100"/>
                  <a:gd name="T18" fmla="*/ 64 w 64"/>
                  <a:gd name="T19" fmla="*/ 0 h 100"/>
                  <a:gd name="T20" fmla="*/ 64 w 64"/>
                  <a:gd name="T21"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4" h="100">
                    <a:moveTo>
                      <a:pt x="64" y="100"/>
                    </a:moveTo>
                    <a:cubicBezTo>
                      <a:pt x="16" y="100"/>
                      <a:pt x="16" y="100"/>
                      <a:pt x="16" y="100"/>
                    </a:cubicBezTo>
                    <a:cubicBezTo>
                      <a:pt x="16" y="92"/>
                      <a:pt x="16" y="92"/>
                      <a:pt x="16" y="92"/>
                    </a:cubicBezTo>
                    <a:cubicBezTo>
                      <a:pt x="56" y="92"/>
                      <a:pt x="56" y="92"/>
                      <a:pt x="56" y="92"/>
                    </a:cubicBezTo>
                    <a:cubicBezTo>
                      <a:pt x="56" y="8"/>
                      <a:pt x="56" y="8"/>
                      <a:pt x="56" y="8"/>
                    </a:cubicBezTo>
                    <a:cubicBezTo>
                      <a:pt x="20" y="8"/>
                      <a:pt x="20" y="8"/>
                      <a:pt x="20" y="8"/>
                    </a:cubicBezTo>
                    <a:cubicBezTo>
                      <a:pt x="13" y="8"/>
                      <a:pt x="8" y="13"/>
                      <a:pt x="8" y="20"/>
                    </a:cubicBezTo>
                    <a:cubicBezTo>
                      <a:pt x="0" y="20"/>
                      <a:pt x="0" y="20"/>
                      <a:pt x="0" y="20"/>
                    </a:cubicBezTo>
                    <a:cubicBezTo>
                      <a:pt x="0" y="9"/>
                      <a:pt x="9" y="0"/>
                      <a:pt x="20" y="0"/>
                    </a:cubicBezTo>
                    <a:cubicBezTo>
                      <a:pt x="64" y="0"/>
                      <a:pt x="64" y="0"/>
                      <a:pt x="64" y="0"/>
                    </a:cubicBezTo>
                    <a:lnTo>
                      <a:pt x="64" y="1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sp>
          <p:nvSpPr>
            <p:cNvPr id="59" name="矩形 58"/>
            <p:cNvSpPr/>
            <p:nvPr/>
          </p:nvSpPr>
          <p:spPr>
            <a:xfrm>
              <a:off x="5688125" y="2269654"/>
              <a:ext cx="2808311" cy="357309"/>
            </a:xfrm>
            <a:prstGeom prst="rect">
              <a:avLst/>
            </a:prstGeom>
          </p:spPr>
          <p:txBody>
            <a:bodyPr wrap="square">
              <a:spAutoFit/>
            </a:bodyPr>
            <a:lstStyle/>
            <a:p>
              <a:pPr>
                <a:lnSpc>
                  <a:spcPct val="114000"/>
                </a:lnSpc>
              </a:pPr>
              <a:r>
                <a:rPr lang="zh-CN" altLang="en-US" sz="2400" dirty="0" smtClean="0">
                  <a:solidFill>
                    <a:schemeClr val="tx1">
                      <a:lumMod val="65000"/>
                      <a:lumOff val="35000"/>
                    </a:schemeClr>
                  </a:solidFill>
                  <a:latin typeface="Century Gothic" panose="020B0502020202020204" pitchFamily="34" charset="0"/>
                  <a:cs typeface="Arial" panose="020B0604020202020204" pitchFamily="34" charset="0"/>
                </a:rPr>
                <a:t>物理层信号传输类型</a:t>
              </a:r>
              <a:endParaRPr lang="en-US" altLang="zh-CN" sz="2400" dirty="0">
                <a:solidFill>
                  <a:schemeClr val="tx1">
                    <a:lumMod val="65000"/>
                    <a:lumOff val="35000"/>
                  </a:schemeClr>
                </a:solidFill>
                <a:latin typeface="Century Gothic" panose="020B0502020202020204" pitchFamily="34" charset="0"/>
                <a:cs typeface="Arial" panose="020B0604020202020204" pitchFamily="34" charset="0"/>
              </a:endParaRPr>
            </a:p>
          </p:txBody>
        </p:sp>
      </p:grpSp>
      <p:grpSp>
        <p:nvGrpSpPr>
          <p:cNvPr id="7175" name="组合 7174"/>
          <p:cNvGrpSpPr/>
          <p:nvPr/>
        </p:nvGrpSpPr>
        <p:grpSpPr>
          <a:xfrm>
            <a:off x="6235701" y="2264152"/>
            <a:ext cx="3922704" cy="554645"/>
            <a:chOff x="5688125" y="1698111"/>
            <a:chExt cx="2942028" cy="415983"/>
          </a:xfrm>
        </p:grpSpPr>
        <p:grpSp>
          <p:nvGrpSpPr>
            <p:cNvPr id="48" name="组合 47"/>
            <p:cNvGrpSpPr/>
            <p:nvPr/>
          </p:nvGrpSpPr>
          <p:grpSpPr>
            <a:xfrm>
              <a:off x="8258174" y="1698111"/>
              <a:ext cx="371979" cy="371980"/>
              <a:chOff x="5903913" y="4632325"/>
              <a:chExt cx="257175" cy="257176"/>
            </a:xfrm>
            <a:solidFill>
              <a:srgbClr val="394A57"/>
            </a:solidFill>
          </p:grpSpPr>
          <p:sp>
            <p:nvSpPr>
              <p:cNvPr id="54" name="Freeform 16"/>
              <p:cNvSpPr>
                <a:spLocks/>
              </p:cNvSpPr>
              <p:nvPr/>
            </p:nvSpPr>
            <p:spPr bwMode="auto">
              <a:xfrm>
                <a:off x="5934075" y="4783138"/>
                <a:ext cx="195262" cy="106363"/>
              </a:xfrm>
              <a:custGeom>
                <a:avLst/>
                <a:gdLst>
                  <a:gd name="T0" fmla="*/ 123 w 123"/>
                  <a:gd name="T1" fmla="*/ 67 h 67"/>
                  <a:gd name="T2" fmla="*/ 0 w 123"/>
                  <a:gd name="T3" fmla="*/ 67 h 67"/>
                  <a:gd name="T4" fmla="*/ 0 w 123"/>
                  <a:gd name="T5" fmla="*/ 0 h 67"/>
                  <a:gd name="T6" fmla="*/ 10 w 123"/>
                  <a:gd name="T7" fmla="*/ 0 h 67"/>
                  <a:gd name="T8" fmla="*/ 10 w 123"/>
                  <a:gd name="T9" fmla="*/ 57 h 67"/>
                  <a:gd name="T10" fmla="*/ 113 w 123"/>
                  <a:gd name="T11" fmla="*/ 57 h 67"/>
                  <a:gd name="T12" fmla="*/ 113 w 123"/>
                  <a:gd name="T13" fmla="*/ 0 h 67"/>
                  <a:gd name="T14" fmla="*/ 123 w 123"/>
                  <a:gd name="T15" fmla="*/ 0 h 67"/>
                  <a:gd name="T16" fmla="*/ 123 w 123"/>
                  <a:gd name="T17" fmla="*/ 67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3" h="67">
                    <a:moveTo>
                      <a:pt x="123" y="67"/>
                    </a:moveTo>
                    <a:lnTo>
                      <a:pt x="0" y="67"/>
                    </a:lnTo>
                    <a:lnTo>
                      <a:pt x="0" y="0"/>
                    </a:lnTo>
                    <a:lnTo>
                      <a:pt x="10" y="0"/>
                    </a:lnTo>
                    <a:lnTo>
                      <a:pt x="10" y="57"/>
                    </a:lnTo>
                    <a:lnTo>
                      <a:pt x="113" y="57"/>
                    </a:lnTo>
                    <a:lnTo>
                      <a:pt x="113" y="0"/>
                    </a:lnTo>
                    <a:lnTo>
                      <a:pt x="123" y="0"/>
                    </a:lnTo>
                    <a:lnTo>
                      <a:pt x="123" y="6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55" name="Freeform 17"/>
              <p:cNvSpPr>
                <a:spLocks/>
              </p:cNvSpPr>
              <p:nvPr/>
            </p:nvSpPr>
            <p:spPr bwMode="auto">
              <a:xfrm>
                <a:off x="5903913" y="4632325"/>
                <a:ext cx="257175" cy="149225"/>
              </a:xfrm>
              <a:custGeom>
                <a:avLst/>
                <a:gdLst>
                  <a:gd name="T0" fmla="*/ 154 w 162"/>
                  <a:gd name="T1" fmla="*/ 94 h 94"/>
                  <a:gd name="T2" fmla="*/ 81 w 162"/>
                  <a:gd name="T3" fmla="*/ 15 h 94"/>
                  <a:gd name="T4" fmla="*/ 7 w 162"/>
                  <a:gd name="T5" fmla="*/ 94 h 94"/>
                  <a:gd name="T6" fmla="*/ 0 w 162"/>
                  <a:gd name="T7" fmla="*/ 86 h 94"/>
                  <a:gd name="T8" fmla="*/ 81 w 162"/>
                  <a:gd name="T9" fmla="*/ 0 h 94"/>
                  <a:gd name="T10" fmla="*/ 162 w 162"/>
                  <a:gd name="T11" fmla="*/ 86 h 94"/>
                  <a:gd name="T12" fmla="*/ 154 w 162"/>
                  <a:gd name="T13" fmla="*/ 94 h 94"/>
                </a:gdLst>
                <a:ahLst/>
                <a:cxnLst>
                  <a:cxn ang="0">
                    <a:pos x="T0" y="T1"/>
                  </a:cxn>
                  <a:cxn ang="0">
                    <a:pos x="T2" y="T3"/>
                  </a:cxn>
                  <a:cxn ang="0">
                    <a:pos x="T4" y="T5"/>
                  </a:cxn>
                  <a:cxn ang="0">
                    <a:pos x="T6" y="T7"/>
                  </a:cxn>
                  <a:cxn ang="0">
                    <a:pos x="T8" y="T9"/>
                  </a:cxn>
                  <a:cxn ang="0">
                    <a:pos x="T10" y="T11"/>
                  </a:cxn>
                  <a:cxn ang="0">
                    <a:pos x="T12" y="T13"/>
                  </a:cxn>
                </a:cxnLst>
                <a:rect l="0" t="0" r="r" b="b"/>
                <a:pathLst>
                  <a:path w="162" h="94">
                    <a:moveTo>
                      <a:pt x="154" y="94"/>
                    </a:moveTo>
                    <a:lnTo>
                      <a:pt x="81" y="15"/>
                    </a:lnTo>
                    <a:lnTo>
                      <a:pt x="7" y="94"/>
                    </a:lnTo>
                    <a:lnTo>
                      <a:pt x="0" y="86"/>
                    </a:lnTo>
                    <a:lnTo>
                      <a:pt x="81" y="0"/>
                    </a:lnTo>
                    <a:lnTo>
                      <a:pt x="162" y="86"/>
                    </a:lnTo>
                    <a:lnTo>
                      <a:pt x="154" y="9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56" name="Freeform 18"/>
              <p:cNvSpPr>
                <a:spLocks/>
              </p:cNvSpPr>
              <p:nvPr/>
            </p:nvSpPr>
            <p:spPr bwMode="auto">
              <a:xfrm>
                <a:off x="5999163" y="4783138"/>
                <a:ext cx="65087" cy="73025"/>
              </a:xfrm>
              <a:custGeom>
                <a:avLst/>
                <a:gdLst>
                  <a:gd name="T0" fmla="*/ 41 w 41"/>
                  <a:gd name="T1" fmla="*/ 46 h 46"/>
                  <a:gd name="T2" fmla="*/ 31 w 41"/>
                  <a:gd name="T3" fmla="*/ 46 h 46"/>
                  <a:gd name="T4" fmla="*/ 31 w 41"/>
                  <a:gd name="T5" fmla="*/ 10 h 46"/>
                  <a:gd name="T6" fmla="*/ 10 w 41"/>
                  <a:gd name="T7" fmla="*/ 10 h 46"/>
                  <a:gd name="T8" fmla="*/ 10 w 41"/>
                  <a:gd name="T9" fmla="*/ 46 h 46"/>
                  <a:gd name="T10" fmla="*/ 0 w 41"/>
                  <a:gd name="T11" fmla="*/ 46 h 46"/>
                  <a:gd name="T12" fmla="*/ 0 w 41"/>
                  <a:gd name="T13" fmla="*/ 0 h 46"/>
                  <a:gd name="T14" fmla="*/ 41 w 41"/>
                  <a:gd name="T15" fmla="*/ 0 h 46"/>
                  <a:gd name="T16" fmla="*/ 41 w 41"/>
                  <a:gd name="T17" fmla="*/ 4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 h="46">
                    <a:moveTo>
                      <a:pt x="41" y="46"/>
                    </a:moveTo>
                    <a:lnTo>
                      <a:pt x="31" y="46"/>
                    </a:lnTo>
                    <a:lnTo>
                      <a:pt x="31" y="10"/>
                    </a:lnTo>
                    <a:lnTo>
                      <a:pt x="10" y="10"/>
                    </a:lnTo>
                    <a:lnTo>
                      <a:pt x="10" y="46"/>
                    </a:lnTo>
                    <a:lnTo>
                      <a:pt x="0" y="46"/>
                    </a:lnTo>
                    <a:lnTo>
                      <a:pt x="0" y="0"/>
                    </a:lnTo>
                    <a:lnTo>
                      <a:pt x="41" y="0"/>
                    </a:lnTo>
                    <a:lnTo>
                      <a:pt x="41" y="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57" name="Freeform 19"/>
              <p:cNvSpPr>
                <a:spLocks noEditPoints="1"/>
              </p:cNvSpPr>
              <p:nvPr/>
            </p:nvSpPr>
            <p:spPr bwMode="auto">
              <a:xfrm>
                <a:off x="5999163" y="4702175"/>
                <a:ext cx="65087" cy="65088"/>
              </a:xfrm>
              <a:custGeom>
                <a:avLst/>
                <a:gdLst>
                  <a:gd name="T0" fmla="*/ 16 w 32"/>
                  <a:gd name="T1" fmla="*/ 32 h 32"/>
                  <a:gd name="T2" fmla="*/ 0 w 32"/>
                  <a:gd name="T3" fmla="*/ 16 h 32"/>
                  <a:gd name="T4" fmla="*/ 16 w 32"/>
                  <a:gd name="T5" fmla="*/ 0 h 32"/>
                  <a:gd name="T6" fmla="*/ 32 w 32"/>
                  <a:gd name="T7" fmla="*/ 16 h 32"/>
                  <a:gd name="T8" fmla="*/ 16 w 32"/>
                  <a:gd name="T9" fmla="*/ 32 h 32"/>
                  <a:gd name="T10" fmla="*/ 16 w 32"/>
                  <a:gd name="T11" fmla="*/ 8 h 32"/>
                  <a:gd name="T12" fmla="*/ 8 w 32"/>
                  <a:gd name="T13" fmla="*/ 16 h 32"/>
                  <a:gd name="T14" fmla="*/ 16 w 32"/>
                  <a:gd name="T15" fmla="*/ 24 h 32"/>
                  <a:gd name="T16" fmla="*/ 24 w 32"/>
                  <a:gd name="T17" fmla="*/ 16 h 32"/>
                  <a:gd name="T18" fmla="*/ 16 w 32"/>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32"/>
                    </a:moveTo>
                    <a:cubicBezTo>
                      <a:pt x="7" y="32"/>
                      <a:pt x="0" y="25"/>
                      <a:pt x="0" y="16"/>
                    </a:cubicBezTo>
                    <a:cubicBezTo>
                      <a:pt x="0" y="7"/>
                      <a:pt x="7" y="0"/>
                      <a:pt x="16" y="0"/>
                    </a:cubicBezTo>
                    <a:cubicBezTo>
                      <a:pt x="25" y="0"/>
                      <a:pt x="32" y="7"/>
                      <a:pt x="32" y="16"/>
                    </a:cubicBezTo>
                    <a:cubicBezTo>
                      <a:pt x="32" y="25"/>
                      <a:pt x="25" y="32"/>
                      <a:pt x="16" y="32"/>
                    </a:cubicBezTo>
                    <a:moveTo>
                      <a:pt x="16" y="8"/>
                    </a:moveTo>
                    <a:cubicBezTo>
                      <a:pt x="12" y="8"/>
                      <a:pt x="8" y="12"/>
                      <a:pt x="8" y="16"/>
                    </a:cubicBezTo>
                    <a:cubicBezTo>
                      <a:pt x="8" y="20"/>
                      <a:pt x="12" y="24"/>
                      <a:pt x="16" y="24"/>
                    </a:cubicBezTo>
                    <a:cubicBezTo>
                      <a:pt x="20" y="24"/>
                      <a:pt x="24" y="20"/>
                      <a:pt x="24" y="16"/>
                    </a:cubicBezTo>
                    <a:cubicBezTo>
                      <a:pt x="24" y="12"/>
                      <a:pt x="20" y="8"/>
                      <a:pt x="16"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sp>
          <p:nvSpPr>
            <p:cNvPr id="53" name="矩形 52"/>
            <p:cNvSpPr/>
            <p:nvPr/>
          </p:nvSpPr>
          <p:spPr>
            <a:xfrm>
              <a:off x="5688125" y="1729084"/>
              <a:ext cx="2808311" cy="385010"/>
            </a:xfrm>
            <a:prstGeom prst="rect">
              <a:avLst/>
            </a:prstGeom>
          </p:spPr>
          <p:txBody>
            <a:bodyPr wrap="square">
              <a:spAutoFit/>
            </a:bodyPr>
            <a:lstStyle/>
            <a:p>
              <a:pPr>
                <a:lnSpc>
                  <a:spcPct val="114000"/>
                </a:lnSpc>
              </a:pPr>
              <a:r>
                <a:rPr lang="zh-CN" altLang="en-US" sz="2400" dirty="0" smtClean="0">
                  <a:solidFill>
                    <a:schemeClr val="tx1">
                      <a:lumMod val="65000"/>
                      <a:lumOff val="35000"/>
                    </a:schemeClr>
                  </a:solidFill>
                  <a:latin typeface="Century Gothic" panose="020B0502020202020204" pitchFamily="34" charset="0"/>
                  <a:cs typeface="Arial" panose="020B0604020202020204" pitchFamily="34" charset="0"/>
                </a:rPr>
                <a:t>物理层的主要任务</a:t>
              </a:r>
              <a:endParaRPr lang="en-US" altLang="zh-CN" sz="2400" dirty="0">
                <a:solidFill>
                  <a:schemeClr val="tx1">
                    <a:lumMod val="65000"/>
                    <a:lumOff val="35000"/>
                  </a:schemeClr>
                </a:solidFill>
                <a:latin typeface="Century Gothic" panose="020B0502020202020204" pitchFamily="34" charset="0"/>
                <a:cs typeface="Arial" panose="020B0604020202020204" pitchFamily="34" charset="0"/>
              </a:endParaRPr>
            </a:p>
          </p:txBody>
        </p:sp>
      </p:grpSp>
      <p:grpSp>
        <p:nvGrpSpPr>
          <p:cNvPr id="7179" name="组合 7178"/>
          <p:cNvGrpSpPr/>
          <p:nvPr/>
        </p:nvGrpSpPr>
        <p:grpSpPr>
          <a:xfrm>
            <a:off x="6235702" y="5433300"/>
            <a:ext cx="3960921" cy="514859"/>
            <a:chOff x="5688125" y="4074981"/>
            <a:chExt cx="2970691" cy="386145"/>
          </a:xfrm>
        </p:grpSpPr>
        <p:grpSp>
          <p:nvGrpSpPr>
            <p:cNvPr id="30" name="组合 29"/>
            <p:cNvGrpSpPr/>
            <p:nvPr/>
          </p:nvGrpSpPr>
          <p:grpSpPr>
            <a:xfrm flipH="1">
              <a:off x="8296091" y="4074981"/>
              <a:ext cx="362725" cy="367692"/>
              <a:chOff x="9363075" y="4967288"/>
              <a:chExt cx="463551" cy="469900"/>
            </a:xfrm>
            <a:solidFill>
              <a:srgbClr val="394A57"/>
            </a:solidFill>
          </p:grpSpPr>
          <p:sp>
            <p:nvSpPr>
              <p:cNvPr id="31" name="Freeform 22"/>
              <p:cNvSpPr>
                <a:spLocks/>
              </p:cNvSpPr>
              <p:nvPr/>
            </p:nvSpPr>
            <p:spPr bwMode="auto">
              <a:xfrm>
                <a:off x="9371013" y="5280025"/>
                <a:ext cx="158750" cy="150813"/>
              </a:xfrm>
              <a:custGeom>
                <a:avLst/>
                <a:gdLst>
                  <a:gd name="T0" fmla="*/ 14 w 100"/>
                  <a:gd name="T1" fmla="*/ 95 h 95"/>
                  <a:gd name="T2" fmla="*/ 0 w 100"/>
                  <a:gd name="T3" fmla="*/ 80 h 95"/>
                  <a:gd name="T4" fmla="*/ 85 w 100"/>
                  <a:gd name="T5" fmla="*/ 0 h 95"/>
                  <a:gd name="T6" fmla="*/ 100 w 100"/>
                  <a:gd name="T7" fmla="*/ 14 h 95"/>
                  <a:gd name="T8" fmla="*/ 14 w 100"/>
                  <a:gd name="T9" fmla="*/ 95 h 95"/>
                </a:gdLst>
                <a:ahLst/>
                <a:cxnLst>
                  <a:cxn ang="0">
                    <a:pos x="T0" y="T1"/>
                  </a:cxn>
                  <a:cxn ang="0">
                    <a:pos x="T2" y="T3"/>
                  </a:cxn>
                  <a:cxn ang="0">
                    <a:pos x="T4" y="T5"/>
                  </a:cxn>
                  <a:cxn ang="0">
                    <a:pos x="T6" y="T7"/>
                  </a:cxn>
                  <a:cxn ang="0">
                    <a:pos x="T8" y="T9"/>
                  </a:cxn>
                </a:cxnLst>
                <a:rect l="0" t="0" r="r" b="b"/>
                <a:pathLst>
                  <a:path w="100" h="95">
                    <a:moveTo>
                      <a:pt x="14" y="95"/>
                    </a:moveTo>
                    <a:lnTo>
                      <a:pt x="0" y="80"/>
                    </a:lnTo>
                    <a:lnTo>
                      <a:pt x="85" y="0"/>
                    </a:lnTo>
                    <a:lnTo>
                      <a:pt x="100" y="14"/>
                    </a:lnTo>
                    <a:lnTo>
                      <a:pt x="14" y="9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32" name="Freeform 23"/>
              <p:cNvSpPr>
                <a:spLocks noEditPoints="1"/>
              </p:cNvSpPr>
              <p:nvPr/>
            </p:nvSpPr>
            <p:spPr bwMode="auto">
              <a:xfrm>
                <a:off x="9486900" y="5200650"/>
                <a:ext cx="120650" cy="120650"/>
              </a:xfrm>
              <a:custGeom>
                <a:avLst/>
                <a:gdLst>
                  <a:gd name="T0" fmla="*/ 16 w 32"/>
                  <a:gd name="T1" fmla="*/ 32 h 32"/>
                  <a:gd name="T2" fmla="*/ 0 w 32"/>
                  <a:gd name="T3" fmla="*/ 16 h 32"/>
                  <a:gd name="T4" fmla="*/ 16 w 32"/>
                  <a:gd name="T5" fmla="*/ 0 h 32"/>
                  <a:gd name="T6" fmla="*/ 32 w 32"/>
                  <a:gd name="T7" fmla="*/ 16 h 32"/>
                  <a:gd name="T8" fmla="*/ 16 w 32"/>
                  <a:gd name="T9" fmla="*/ 32 h 32"/>
                  <a:gd name="T10" fmla="*/ 16 w 32"/>
                  <a:gd name="T11" fmla="*/ 8 h 32"/>
                  <a:gd name="T12" fmla="*/ 8 w 32"/>
                  <a:gd name="T13" fmla="*/ 16 h 32"/>
                  <a:gd name="T14" fmla="*/ 16 w 32"/>
                  <a:gd name="T15" fmla="*/ 24 h 32"/>
                  <a:gd name="T16" fmla="*/ 24 w 32"/>
                  <a:gd name="T17" fmla="*/ 16 h 32"/>
                  <a:gd name="T18" fmla="*/ 16 w 32"/>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32"/>
                    </a:moveTo>
                    <a:cubicBezTo>
                      <a:pt x="7" y="32"/>
                      <a:pt x="0" y="25"/>
                      <a:pt x="0" y="16"/>
                    </a:cubicBezTo>
                    <a:cubicBezTo>
                      <a:pt x="0" y="7"/>
                      <a:pt x="7" y="0"/>
                      <a:pt x="16" y="0"/>
                    </a:cubicBezTo>
                    <a:cubicBezTo>
                      <a:pt x="25" y="0"/>
                      <a:pt x="32" y="7"/>
                      <a:pt x="32" y="16"/>
                    </a:cubicBezTo>
                    <a:cubicBezTo>
                      <a:pt x="32" y="25"/>
                      <a:pt x="25" y="32"/>
                      <a:pt x="16" y="32"/>
                    </a:cubicBezTo>
                    <a:moveTo>
                      <a:pt x="16" y="8"/>
                    </a:moveTo>
                    <a:cubicBezTo>
                      <a:pt x="12" y="8"/>
                      <a:pt x="8" y="12"/>
                      <a:pt x="8" y="16"/>
                    </a:cubicBezTo>
                    <a:cubicBezTo>
                      <a:pt x="8" y="20"/>
                      <a:pt x="12" y="24"/>
                      <a:pt x="16" y="24"/>
                    </a:cubicBezTo>
                    <a:cubicBezTo>
                      <a:pt x="20" y="24"/>
                      <a:pt x="24" y="20"/>
                      <a:pt x="24" y="16"/>
                    </a:cubicBezTo>
                    <a:cubicBezTo>
                      <a:pt x="24" y="12"/>
                      <a:pt x="20" y="8"/>
                      <a:pt x="16"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33" name="Freeform 24"/>
              <p:cNvSpPr>
                <a:spLocks noEditPoints="1"/>
              </p:cNvSpPr>
              <p:nvPr/>
            </p:nvSpPr>
            <p:spPr bwMode="auto">
              <a:xfrm>
                <a:off x="9577388" y="4967288"/>
                <a:ext cx="249238" cy="249238"/>
              </a:xfrm>
              <a:custGeom>
                <a:avLst/>
                <a:gdLst>
                  <a:gd name="T0" fmla="*/ 32 w 66"/>
                  <a:gd name="T1" fmla="*/ 66 h 66"/>
                  <a:gd name="T2" fmla="*/ 9 w 66"/>
                  <a:gd name="T3" fmla="*/ 57 h 66"/>
                  <a:gd name="T4" fmla="*/ 0 w 66"/>
                  <a:gd name="T5" fmla="*/ 34 h 66"/>
                  <a:gd name="T6" fmla="*/ 9 w 66"/>
                  <a:gd name="T7" fmla="*/ 11 h 66"/>
                  <a:gd name="T8" fmla="*/ 20 w 66"/>
                  <a:gd name="T9" fmla="*/ 0 h 66"/>
                  <a:gd name="T10" fmla="*/ 66 w 66"/>
                  <a:gd name="T11" fmla="*/ 46 h 66"/>
                  <a:gd name="T12" fmla="*/ 55 w 66"/>
                  <a:gd name="T13" fmla="*/ 57 h 66"/>
                  <a:gd name="T14" fmla="*/ 32 w 66"/>
                  <a:gd name="T15" fmla="*/ 66 h 66"/>
                  <a:gd name="T16" fmla="*/ 20 w 66"/>
                  <a:gd name="T17" fmla="*/ 12 h 66"/>
                  <a:gd name="T18" fmla="*/ 15 w 66"/>
                  <a:gd name="T19" fmla="*/ 17 h 66"/>
                  <a:gd name="T20" fmla="*/ 8 w 66"/>
                  <a:gd name="T21" fmla="*/ 34 h 66"/>
                  <a:gd name="T22" fmla="*/ 15 w 66"/>
                  <a:gd name="T23" fmla="*/ 51 h 66"/>
                  <a:gd name="T24" fmla="*/ 32 w 66"/>
                  <a:gd name="T25" fmla="*/ 58 h 66"/>
                  <a:gd name="T26" fmla="*/ 49 w 66"/>
                  <a:gd name="T27" fmla="*/ 51 h 66"/>
                  <a:gd name="T28" fmla="*/ 54 w 66"/>
                  <a:gd name="T29" fmla="*/ 46 h 66"/>
                  <a:gd name="T30" fmla="*/ 20 w 66"/>
                  <a:gd name="T31" fmla="*/ 12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6" h="66">
                    <a:moveTo>
                      <a:pt x="32" y="66"/>
                    </a:moveTo>
                    <a:cubicBezTo>
                      <a:pt x="23" y="66"/>
                      <a:pt x="15" y="63"/>
                      <a:pt x="9" y="57"/>
                    </a:cubicBezTo>
                    <a:cubicBezTo>
                      <a:pt x="3" y="51"/>
                      <a:pt x="0" y="43"/>
                      <a:pt x="0" y="34"/>
                    </a:cubicBezTo>
                    <a:cubicBezTo>
                      <a:pt x="0" y="25"/>
                      <a:pt x="3" y="17"/>
                      <a:pt x="9" y="11"/>
                    </a:cubicBezTo>
                    <a:cubicBezTo>
                      <a:pt x="20" y="0"/>
                      <a:pt x="20" y="0"/>
                      <a:pt x="20" y="0"/>
                    </a:cubicBezTo>
                    <a:cubicBezTo>
                      <a:pt x="66" y="46"/>
                      <a:pt x="66" y="46"/>
                      <a:pt x="66" y="46"/>
                    </a:cubicBezTo>
                    <a:cubicBezTo>
                      <a:pt x="55" y="57"/>
                      <a:pt x="55" y="57"/>
                      <a:pt x="55" y="57"/>
                    </a:cubicBezTo>
                    <a:cubicBezTo>
                      <a:pt x="49" y="63"/>
                      <a:pt x="41" y="66"/>
                      <a:pt x="32" y="66"/>
                    </a:cubicBezTo>
                    <a:moveTo>
                      <a:pt x="20" y="12"/>
                    </a:moveTo>
                    <a:cubicBezTo>
                      <a:pt x="15" y="17"/>
                      <a:pt x="15" y="17"/>
                      <a:pt x="15" y="17"/>
                    </a:cubicBezTo>
                    <a:cubicBezTo>
                      <a:pt x="10" y="22"/>
                      <a:pt x="8" y="28"/>
                      <a:pt x="8" y="34"/>
                    </a:cubicBezTo>
                    <a:cubicBezTo>
                      <a:pt x="8" y="40"/>
                      <a:pt x="10" y="46"/>
                      <a:pt x="15" y="51"/>
                    </a:cubicBezTo>
                    <a:cubicBezTo>
                      <a:pt x="20" y="56"/>
                      <a:pt x="26" y="58"/>
                      <a:pt x="32" y="58"/>
                    </a:cubicBezTo>
                    <a:cubicBezTo>
                      <a:pt x="38" y="58"/>
                      <a:pt x="44" y="56"/>
                      <a:pt x="49" y="51"/>
                    </a:cubicBezTo>
                    <a:cubicBezTo>
                      <a:pt x="54" y="46"/>
                      <a:pt x="54" y="46"/>
                      <a:pt x="54" y="46"/>
                    </a:cubicBezTo>
                    <a:lnTo>
                      <a:pt x="20"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34" name="Freeform 25"/>
              <p:cNvSpPr>
                <a:spLocks/>
              </p:cNvSpPr>
              <p:nvPr/>
            </p:nvSpPr>
            <p:spPr bwMode="auto">
              <a:xfrm>
                <a:off x="9363075" y="5065713"/>
                <a:ext cx="365125" cy="371475"/>
              </a:xfrm>
              <a:custGeom>
                <a:avLst/>
                <a:gdLst>
                  <a:gd name="T0" fmla="*/ 0 w 230"/>
                  <a:gd name="T1" fmla="*/ 234 h 234"/>
                  <a:gd name="T2" fmla="*/ 22 w 230"/>
                  <a:gd name="T3" fmla="*/ 49 h 234"/>
                  <a:gd name="T4" fmla="*/ 112 w 230"/>
                  <a:gd name="T5" fmla="*/ 0 h 234"/>
                  <a:gd name="T6" fmla="*/ 121 w 230"/>
                  <a:gd name="T7" fmla="*/ 16 h 234"/>
                  <a:gd name="T8" fmla="*/ 41 w 230"/>
                  <a:gd name="T9" fmla="*/ 61 h 234"/>
                  <a:gd name="T10" fmla="*/ 24 w 230"/>
                  <a:gd name="T11" fmla="*/ 211 h 234"/>
                  <a:gd name="T12" fmla="*/ 185 w 230"/>
                  <a:gd name="T13" fmla="*/ 180 h 234"/>
                  <a:gd name="T14" fmla="*/ 211 w 230"/>
                  <a:gd name="T15" fmla="*/ 111 h 234"/>
                  <a:gd name="T16" fmla="*/ 230 w 230"/>
                  <a:gd name="T17" fmla="*/ 116 h 234"/>
                  <a:gd name="T18" fmla="*/ 199 w 230"/>
                  <a:gd name="T19" fmla="*/ 199 h 234"/>
                  <a:gd name="T20" fmla="*/ 0 w 230"/>
                  <a:gd name="T21" fmla="*/ 234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0" h="234">
                    <a:moveTo>
                      <a:pt x="0" y="234"/>
                    </a:moveTo>
                    <a:lnTo>
                      <a:pt x="22" y="49"/>
                    </a:lnTo>
                    <a:lnTo>
                      <a:pt x="112" y="0"/>
                    </a:lnTo>
                    <a:lnTo>
                      <a:pt x="121" y="16"/>
                    </a:lnTo>
                    <a:lnTo>
                      <a:pt x="41" y="61"/>
                    </a:lnTo>
                    <a:lnTo>
                      <a:pt x="24" y="211"/>
                    </a:lnTo>
                    <a:lnTo>
                      <a:pt x="185" y="180"/>
                    </a:lnTo>
                    <a:lnTo>
                      <a:pt x="211" y="111"/>
                    </a:lnTo>
                    <a:lnTo>
                      <a:pt x="230" y="116"/>
                    </a:lnTo>
                    <a:lnTo>
                      <a:pt x="199" y="199"/>
                    </a:lnTo>
                    <a:lnTo>
                      <a:pt x="0" y="2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sp>
          <p:nvSpPr>
            <p:cNvPr id="74" name="矩形 73"/>
            <p:cNvSpPr/>
            <p:nvPr/>
          </p:nvSpPr>
          <p:spPr>
            <a:xfrm>
              <a:off x="5688125" y="4103816"/>
              <a:ext cx="2808311" cy="357310"/>
            </a:xfrm>
            <a:prstGeom prst="rect">
              <a:avLst/>
            </a:prstGeom>
          </p:spPr>
          <p:txBody>
            <a:bodyPr wrap="square">
              <a:spAutoFit/>
            </a:bodyPr>
            <a:lstStyle/>
            <a:p>
              <a:pPr>
                <a:lnSpc>
                  <a:spcPct val="114000"/>
                </a:lnSpc>
              </a:pPr>
              <a:r>
                <a:rPr lang="en-US" altLang="zh-CN" sz="2400" dirty="0" smtClean="0">
                  <a:solidFill>
                    <a:schemeClr val="tx1">
                      <a:lumMod val="65000"/>
                      <a:lumOff val="35000"/>
                    </a:schemeClr>
                  </a:solidFill>
                  <a:latin typeface="Century Gothic" panose="020B0502020202020204" pitchFamily="34" charset="0"/>
                  <a:cs typeface="Arial" panose="020B0604020202020204" pitchFamily="34" charset="0"/>
                </a:rPr>
                <a:t>ADSL </a:t>
              </a:r>
              <a:r>
                <a:rPr lang="zh-CN" altLang="en-US" sz="2400" dirty="0" smtClean="0">
                  <a:solidFill>
                    <a:schemeClr val="tx1">
                      <a:lumMod val="65000"/>
                      <a:lumOff val="35000"/>
                    </a:schemeClr>
                  </a:solidFill>
                  <a:latin typeface="Century Gothic" panose="020B0502020202020204" pitchFamily="34" charset="0"/>
                  <a:cs typeface="Arial" panose="020B0604020202020204" pitchFamily="34" charset="0"/>
                </a:rPr>
                <a:t>技术</a:t>
              </a:r>
              <a:endParaRPr lang="en-US" altLang="zh-CN" sz="2400" dirty="0">
                <a:solidFill>
                  <a:schemeClr val="tx1">
                    <a:lumMod val="65000"/>
                    <a:lumOff val="35000"/>
                  </a:schemeClr>
                </a:solidFill>
                <a:latin typeface="Century Gothic" panose="020B0502020202020204" pitchFamily="34" charset="0"/>
                <a:cs typeface="Arial" panose="020B0604020202020204" pitchFamily="34" charset="0"/>
              </a:endParaRPr>
            </a:p>
          </p:txBody>
        </p:sp>
      </p:grpSp>
    </p:spTree>
    <p:extLst>
      <p:ext uri="{BB962C8B-B14F-4D97-AF65-F5344CB8AC3E}">
        <p14:creationId xmlns:p14="http://schemas.microsoft.com/office/powerpoint/2010/main" val="30469996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fade">
                                      <p:cBhvr>
                                        <p:cTn id="7" dur="1000"/>
                                        <p:tgtEl>
                                          <p:spTgt spid="41"/>
                                        </p:tgtEl>
                                      </p:cBhvr>
                                    </p:animEffect>
                                  </p:childTnLst>
                                </p:cTn>
                              </p:par>
                              <p:par>
                                <p:cTn id="8" presetID="12" presetClass="entr" presetSubtype="8" fill="hold" nodeType="withEffect">
                                  <p:stCondLst>
                                    <p:cond delay="1000"/>
                                  </p:stCondLst>
                                  <p:childTnLst>
                                    <p:set>
                                      <p:cBhvr>
                                        <p:cTn id="9" dur="1" fill="hold">
                                          <p:stCondLst>
                                            <p:cond delay="0"/>
                                          </p:stCondLst>
                                        </p:cTn>
                                        <p:tgtEl>
                                          <p:spTgt spid="2"/>
                                        </p:tgtEl>
                                        <p:attrNameLst>
                                          <p:attrName>style.visibility</p:attrName>
                                        </p:attrNameLst>
                                      </p:cBhvr>
                                      <p:to>
                                        <p:strVal val="visible"/>
                                      </p:to>
                                    </p:set>
                                    <p:anim calcmode="lin" valueType="num">
                                      <p:cBhvr additive="base">
                                        <p:cTn id="10" dur="500"/>
                                        <p:tgtEl>
                                          <p:spTgt spid="2"/>
                                        </p:tgtEl>
                                        <p:attrNameLst>
                                          <p:attrName>ppt_x</p:attrName>
                                        </p:attrNameLst>
                                      </p:cBhvr>
                                      <p:tavLst>
                                        <p:tav tm="0">
                                          <p:val>
                                            <p:strVal val="#ppt_x-#ppt_w*1.125000"/>
                                          </p:val>
                                        </p:tav>
                                        <p:tav tm="100000">
                                          <p:val>
                                            <p:strVal val="#ppt_x"/>
                                          </p:val>
                                        </p:tav>
                                      </p:tavLst>
                                    </p:anim>
                                    <p:animEffect transition="in" filter="wipe(right)">
                                      <p:cBhvr>
                                        <p:cTn id="11" dur="500"/>
                                        <p:tgtEl>
                                          <p:spTgt spid="2"/>
                                        </p:tgtEl>
                                      </p:cBhvr>
                                    </p:animEffect>
                                  </p:childTnLst>
                                </p:cTn>
                              </p:par>
                              <p:par>
                                <p:cTn id="12" presetID="12" presetClass="entr" presetSubtype="8" fill="hold" nodeType="withEffect">
                                  <p:stCondLst>
                                    <p:cond delay="1250"/>
                                  </p:stCondLst>
                                  <p:childTnLst>
                                    <p:set>
                                      <p:cBhvr>
                                        <p:cTn id="13" dur="1" fill="hold">
                                          <p:stCondLst>
                                            <p:cond delay="0"/>
                                          </p:stCondLst>
                                        </p:cTn>
                                        <p:tgtEl>
                                          <p:spTgt spid="7175"/>
                                        </p:tgtEl>
                                        <p:attrNameLst>
                                          <p:attrName>style.visibility</p:attrName>
                                        </p:attrNameLst>
                                      </p:cBhvr>
                                      <p:to>
                                        <p:strVal val="visible"/>
                                      </p:to>
                                    </p:set>
                                    <p:anim calcmode="lin" valueType="num">
                                      <p:cBhvr additive="base">
                                        <p:cTn id="14" dur="500"/>
                                        <p:tgtEl>
                                          <p:spTgt spid="7175"/>
                                        </p:tgtEl>
                                        <p:attrNameLst>
                                          <p:attrName>ppt_x</p:attrName>
                                        </p:attrNameLst>
                                      </p:cBhvr>
                                      <p:tavLst>
                                        <p:tav tm="0">
                                          <p:val>
                                            <p:strVal val="#ppt_x-#ppt_w*1.125000"/>
                                          </p:val>
                                        </p:tav>
                                        <p:tav tm="100000">
                                          <p:val>
                                            <p:strVal val="#ppt_x"/>
                                          </p:val>
                                        </p:tav>
                                      </p:tavLst>
                                    </p:anim>
                                    <p:animEffect transition="in" filter="wipe(right)">
                                      <p:cBhvr>
                                        <p:cTn id="15" dur="500"/>
                                        <p:tgtEl>
                                          <p:spTgt spid="7175"/>
                                        </p:tgtEl>
                                      </p:cBhvr>
                                    </p:animEffect>
                                  </p:childTnLst>
                                </p:cTn>
                              </p:par>
                              <p:par>
                                <p:cTn id="16" presetID="12" presetClass="entr" presetSubtype="8" fill="hold" nodeType="withEffect">
                                  <p:stCondLst>
                                    <p:cond delay="1500"/>
                                  </p:stCondLst>
                                  <p:childTnLst>
                                    <p:set>
                                      <p:cBhvr>
                                        <p:cTn id="17" dur="1" fill="hold">
                                          <p:stCondLst>
                                            <p:cond delay="0"/>
                                          </p:stCondLst>
                                        </p:cTn>
                                        <p:tgtEl>
                                          <p:spTgt spid="7176"/>
                                        </p:tgtEl>
                                        <p:attrNameLst>
                                          <p:attrName>style.visibility</p:attrName>
                                        </p:attrNameLst>
                                      </p:cBhvr>
                                      <p:to>
                                        <p:strVal val="visible"/>
                                      </p:to>
                                    </p:set>
                                    <p:anim calcmode="lin" valueType="num">
                                      <p:cBhvr additive="base">
                                        <p:cTn id="18" dur="500"/>
                                        <p:tgtEl>
                                          <p:spTgt spid="7176"/>
                                        </p:tgtEl>
                                        <p:attrNameLst>
                                          <p:attrName>ppt_x</p:attrName>
                                        </p:attrNameLst>
                                      </p:cBhvr>
                                      <p:tavLst>
                                        <p:tav tm="0">
                                          <p:val>
                                            <p:strVal val="#ppt_x-#ppt_w*1.125000"/>
                                          </p:val>
                                        </p:tav>
                                        <p:tav tm="100000">
                                          <p:val>
                                            <p:strVal val="#ppt_x"/>
                                          </p:val>
                                        </p:tav>
                                      </p:tavLst>
                                    </p:anim>
                                    <p:animEffect transition="in" filter="wipe(right)">
                                      <p:cBhvr>
                                        <p:cTn id="19" dur="500"/>
                                        <p:tgtEl>
                                          <p:spTgt spid="7176"/>
                                        </p:tgtEl>
                                      </p:cBhvr>
                                    </p:animEffect>
                                  </p:childTnLst>
                                </p:cTn>
                              </p:par>
                              <p:par>
                                <p:cTn id="20" presetID="12" presetClass="entr" presetSubtype="8" fill="hold" nodeType="withEffect">
                                  <p:stCondLst>
                                    <p:cond delay="1750"/>
                                  </p:stCondLst>
                                  <p:childTnLst>
                                    <p:set>
                                      <p:cBhvr>
                                        <p:cTn id="21" dur="1" fill="hold">
                                          <p:stCondLst>
                                            <p:cond delay="0"/>
                                          </p:stCondLst>
                                        </p:cTn>
                                        <p:tgtEl>
                                          <p:spTgt spid="7177"/>
                                        </p:tgtEl>
                                        <p:attrNameLst>
                                          <p:attrName>style.visibility</p:attrName>
                                        </p:attrNameLst>
                                      </p:cBhvr>
                                      <p:to>
                                        <p:strVal val="visible"/>
                                      </p:to>
                                    </p:set>
                                    <p:anim calcmode="lin" valueType="num">
                                      <p:cBhvr additive="base">
                                        <p:cTn id="22" dur="500"/>
                                        <p:tgtEl>
                                          <p:spTgt spid="7177"/>
                                        </p:tgtEl>
                                        <p:attrNameLst>
                                          <p:attrName>ppt_x</p:attrName>
                                        </p:attrNameLst>
                                      </p:cBhvr>
                                      <p:tavLst>
                                        <p:tav tm="0">
                                          <p:val>
                                            <p:strVal val="#ppt_x-#ppt_w*1.125000"/>
                                          </p:val>
                                        </p:tav>
                                        <p:tav tm="100000">
                                          <p:val>
                                            <p:strVal val="#ppt_x"/>
                                          </p:val>
                                        </p:tav>
                                      </p:tavLst>
                                    </p:anim>
                                    <p:animEffect transition="in" filter="wipe(right)">
                                      <p:cBhvr>
                                        <p:cTn id="23" dur="500"/>
                                        <p:tgtEl>
                                          <p:spTgt spid="7177"/>
                                        </p:tgtEl>
                                      </p:cBhvr>
                                    </p:animEffect>
                                  </p:childTnLst>
                                </p:cTn>
                              </p:par>
                              <p:par>
                                <p:cTn id="24" presetID="12" presetClass="entr" presetSubtype="8" fill="hold" nodeType="withEffect">
                                  <p:stCondLst>
                                    <p:cond delay="2000"/>
                                  </p:stCondLst>
                                  <p:childTnLst>
                                    <p:set>
                                      <p:cBhvr>
                                        <p:cTn id="25" dur="1" fill="hold">
                                          <p:stCondLst>
                                            <p:cond delay="0"/>
                                          </p:stCondLst>
                                        </p:cTn>
                                        <p:tgtEl>
                                          <p:spTgt spid="7178"/>
                                        </p:tgtEl>
                                        <p:attrNameLst>
                                          <p:attrName>style.visibility</p:attrName>
                                        </p:attrNameLst>
                                      </p:cBhvr>
                                      <p:to>
                                        <p:strVal val="visible"/>
                                      </p:to>
                                    </p:set>
                                    <p:anim calcmode="lin" valueType="num">
                                      <p:cBhvr additive="base">
                                        <p:cTn id="26" dur="500"/>
                                        <p:tgtEl>
                                          <p:spTgt spid="7178"/>
                                        </p:tgtEl>
                                        <p:attrNameLst>
                                          <p:attrName>ppt_x</p:attrName>
                                        </p:attrNameLst>
                                      </p:cBhvr>
                                      <p:tavLst>
                                        <p:tav tm="0">
                                          <p:val>
                                            <p:strVal val="#ppt_x-#ppt_w*1.125000"/>
                                          </p:val>
                                        </p:tav>
                                        <p:tav tm="100000">
                                          <p:val>
                                            <p:strVal val="#ppt_x"/>
                                          </p:val>
                                        </p:tav>
                                      </p:tavLst>
                                    </p:anim>
                                    <p:animEffect transition="in" filter="wipe(right)">
                                      <p:cBhvr>
                                        <p:cTn id="27" dur="500"/>
                                        <p:tgtEl>
                                          <p:spTgt spid="7178"/>
                                        </p:tgtEl>
                                      </p:cBhvr>
                                    </p:animEffect>
                                  </p:childTnLst>
                                </p:cTn>
                              </p:par>
                              <p:par>
                                <p:cTn id="28" presetID="12" presetClass="entr" presetSubtype="8" fill="hold" nodeType="withEffect">
                                  <p:stCondLst>
                                    <p:cond delay="2250"/>
                                  </p:stCondLst>
                                  <p:childTnLst>
                                    <p:set>
                                      <p:cBhvr>
                                        <p:cTn id="29" dur="1" fill="hold">
                                          <p:stCondLst>
                                            <p:cond delay="0"/>
                                          </p:stCondLst>
                                        </p:cTn>
                                        <p:tgtEl>
                                          <p:spTgt spid="7179"/>
                                        </p:tgtEl>
                                        <p:attrNameLst>
                                          <p:attrName>style.visibility</p:attrName>
                                        </p:attrNameLst>
                                      </p:cBhvr>
                                      <p:to>
                                        <p:strVal val="visible"/>
                                      </p:to>
                                    </p:set>
                                    <p:anim calcmode="lin" valueType="num">
                                      <p:cBhvr additive="base">
                                        <p:cTn id="30" dur="500"/>
                                        <p:tgtEl>
                                          <p:spTgt spid="7179"/>
                                        </p:tgtEl>
                                        <p:attrNameLst>
                                          <p:attrName>ppt_x</p:attrName>
                                        </p:attrNameLst>
                                      </p:cBhvr>
                                      <p:tavLst>
                                        <p:tav tm="0">
                                          <p:val>
                                            <p:strVal val="#ppt_x-#ppt_w*1.125000"/>
                                          </p:val>
                                        </p:tav>
                                        <p:tav tm="100000">
                                          <p:val>
                                            <p:strVal val="#ppt_x"/>
                                          </p:val>
                                        </p:tav>
                                      </p:tavLst>
                                    </p:anim>
                                    <p:animEffect transition="in" filter="wipe(right)">
                                      <p:cBhvr>
                                        <p:cTn id="31" dur="500"/>
                                        <p:tgtEl>
                                          <p:spTgt spid="71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49987" y="698680"/>
            <a:ext cx="4288353" cy="1093362"/>
            <a:chOff x="412490" y="524010"/>
            <a:chExt cx="3216265" cy="820021"/>
          </a:xfrm>
        </p:grpSpPr>
        <p:sp>
          <p:nvSpPr>
            <p:cNvPr id="5" name="矩形 4"/>
            <p:cNvSpPr/>
            <p:nvPr/>
          </p:nvSpPr>
          <p:spPr>
            <a:xfrm>
              <a:off x="412490" y="524010"/>
              <a:ext cx="3216265" cy="530914"/>
            </a:xfrm>
            <a:prstGeom prst="rect">
              <a:avLst/>
            </a:prstGeom>
          </p:spPr>
          <p:txBody>
            <a:bodyPr wrap="none">
              <a:spAutoFit/>
            </a:bodyPr>
            <a:lstStyle/>
            <a:p>
              <a:r>
                <a:rPr lang="zh-CN" altLang="en-US" sz="4000" dirty="0" smtClean="0">
                  <a:solidFill>
                    <a:srgbClr val="F44F56"/>
                  </a:solidFill>
                  <a:latin typeface="方正兰亭超细黑简体" panose="02000000000000000000" pitchFamily="2" charset="-122"/>
                  <a:ea typeface="方正兰亭超细黑简体" panose="02000000000000000000" pitchFamily="2" charset="-122"/>
                  <a:cs typeface="Arial" panose="020B0604020202020204" pitchFamily="34" charset="0"/>
                </a:rPr>
                <a:t>物理层的主要任务</a:t>
              </a:r>
              <a:endParaRPr lang="en-US" altLang="zh-CN" sz="4000" dirty="0">
                <a:solidFill>
                  <a:srgbClr val="F44F56"/>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6" name="矩形 5"/>
            <p:cNvSpPr/>
            <p:nvPr/>
          </p:nvSpPr>
          <p:spPr>
            <a:xfrm>
              <a:off x="412490" y="997782"/>
              <a:ext cx="3139321" cy="346249"/>
            </a:xfrm>
            <a:prstGeom prst="rect">
              <a:avLst/>
            </a:prstGeom>
          </p:spPr>
          <p:txBody>
            <a:bodyPr wrap="none">
              <a:spAutoFit/>
            </a:bodyPr>
            <a:lstStyle/>
            <a:p>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确定传输介质相关接口的特性</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grpSp>
        <p:nvGrpSpPr>
          <p:cNvPr id="41" name="组合 40"/>
          <p:cNvGrpSpPr/>
          <p:nvPr/>
        </p:nvGrpSpPr>
        <p:grpSpPr>
          <a:xfrm>
            <a:off x="11856640" y="548680"/>
            <a:ext cx="335360" cy="882400"/>
            <a:chOff x="8892480" y="411510"/>
            <a:chExt cx="251520" cy="661800"/>
          </a:xfrm>
        </p:grpSpPr>
        <p:sp>
          <p:nvSpPr>
            <p:cNvPr id="42" name="矩形 41"/>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3"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48</a:t>
              </a:r>
              <a:endParaRPr lang="zh-CN" altLang="en-US" sz="1067" dirty="0">
                <a:solidFill>
                  <a:schemeClr val="bg1"/>
                </a:solidFill>
                <a:latin typeface="Century Gothic" panose="020B0502020202020204" pitchFamily="34" charset="0"/>
              </a:endParaRPr>
            </a:p>
          </p:txBody>
        </p:sp>
        <p:grpSp>
          <p:nvGrpSpPr>
            <p:cNvPr id="44" name="组合 43"/>
            <p:cNvGrpSpPr/>
            <p:nvPr/>
          </p:nvGrpSpPr>
          <p:grpSpPr>
            <a:xfrm>
              <a:off x="8964240" y="818664"/>
              <a:ext cx="108000" cy="8629"/>
              <a:chOff x="8953171" y="847239"/>
              <a:chExt cx="130138" cy="8629"/>
            </a:xfrm>
          </p:grpSpPr>
          <p:cxnSp>
            <p:nvCxnSpPr>
              <p:cNvPr id="45" name="直接连接符 44"/>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grpSp>
        <p:nvGrpSpPr>
          <p:cNvPr id="4118" name="组合 4117"/>
          <p:cNvGrpSpPr/>
          <p:nvPr/>
        </p:nvGrpSpPr>
        <p:grpSpPr>
          <a:xfrm>
            <a:off x="438346" y="2299766"/>
            <a:ext cx="2821541" cy="4268702"/>
            <a:chOff x="543501" y="1724824"/>
            <a:chExt cx="2116156" cy="3201527"/>
          </a:xfrm>
        </p:grpSpPr>
        <p:grpSp>
          <p:nvGrpSpPr>
            <p:cNvPr id="4102" name="组合 4101"/>
            <p:cNvGrpSpPr/>
            <p:nvPr/>
          </p:nvGrpSpPr>
          <p:grpSpPr>
            <a:xfrm>
              <a:off x="543501" y="3625738"/>
              <a:ext cx="2116156" cy="1300613"/>
              <a:chOff x="543501" y="3471850"/>
              <a:chExt cx="2116156" cy="1300613"/>
            </a:xfrm>
          </p:grpSpPr>
          <p:sp>
            <p:nvSpPr>
              <p:cNvPr id="180" name="矩形 179"/>
              <p:cNvSpPr/>
              <p:nvPr/>
            </p:nvSpPr>
            <p:spPr>
              <a:xfrm>
                <a:off x="1068266" y="3471850"/>
                <a:ext cx="1066639" cy="346249"/>
              </a:xfrm>
              <a:prstGeom prst="rect">
                <a:avLst/>
              </a:prstGeom>
            </p:spPr>
            <p:txBody>
              <a:bodyPr wrap="none">
                <a:spAutoFit/>
              </a:bodyPr>
              <a:lstStyle/>
              <a:p>
                <a:pPr algn="ctr"/>
                <a:r>
                  <a:rPr lang="zh-CN" altLang="en-US" sz="2400" b="1" dirty="0" smtClean="0">
                    <a:solidFill>
                      <a:srgbClr val="F44F56"/>
                    </a:solidFill>
                    <a:latin typeface="汉仪菱心体简" panose="02010609000101010101" pitchFamily="49" charset="-122"/>
                    <a:ea typeface="汉仪菱心体简" panose="02010609000101010101" pitchFamily="49" charset="-122"/>
                    <a:cs typeface="Arial" panose="020B0604020202020204" pitchFamily="34" charset="0"/>
                  </a:rPr>
                  <a:t>机械特性</a:t>
                </a:r>
                <a:endParaRPr lang="en-US" altLang="zh-CN" sz="2400" b="1" dirty="0">
                  <a:solidFill>
                    <a:srgbClr val="F44F56"/>
                  </a:solidFill>
                  <a:latin typeface="汉仪菱心体简" panose="02010609000101010101" pitchFamily="49" charset="-122"/>
                  <a:ea typeface="汉仪菱心体简" panose="02010609000101010101" pitchFamily="49" charset="-122"/>
                  <a:cs typeface="Arial" panose="020B0604020202020204" pitchFamily="34" charset="0"/>
                </a:endParaRPr>
              </a:p>
            </p:txBody>
          </p:sp>
          <p:sp>
            <p:nvSpPr>
              <p:cNvPr id="182" name="矩形 181"/>
              <p:cNvSpPr/>
              <p:nvPr/>
            </p:nvSpPr>
            <p:spPr>
              <a:xfrm>
                <a:off x="543501" y="3799696"/>
                <a:ext cx="2116156" cy="972767"/>
              </a:xfrm>
              <a:prstGeom prst="rect">
                <a:avLst/>
              </a:prstGeom>
            </p:spPr>
            <p:txBody>
              <a:bodyPr wrap="square">
                <a:spAutoFit/>
              </a:bodyPr>
              <a:lstStyle/>
              <a:p>
                <a:pPr algn="ctr">
                  <a:lnSpc>
                    <a:spcPct val="114000"/>
                  </a:lnSpc>
                </a:pPr>
                <a:r>
                  <a:rPr lang="zh-CN" altLang="en-US" sz="1400" dirty="0">
                    <a:solidFill>
                      <a:schemeClr val="tx1">
                        <a:lumMod val="65000"/>
                        <a:lumOff val="35000"/>
                      </a:schemeClr>
                    </a:solidFill>
                    <a:latin typeface="Century Gothic" panose="020B0502020202020204" pitchFamily="34" charset="0"/>
                    <a:cs typeface="Arial" panose="020B0604020202020204" pitchFamily="34" charset="0"/>
                  </a:rPr>
                  <a:t>说明接口所使用接线器的形状和尺寸、引线数目和排列、固定和锁定装置等，这很像平时常见的各种规格的电源插头，其尺寸都有严格的规定。</a:t>
                </a:r>
                <a:endParaRPr lang="en-US" altLang="zh-CN" sz="1400" dirty="0">
                  <a:solidFill>
                    <a:schemeClr val="tx1">
                      <a:lumMod val="65000"/>
                      <a:lumOff val="35000"/>
                    </a:schemeClr>
                  </a:solidFill>
                  <a:latin typeface="Century Gothic" panose="020B0502020202020204" pitchFamily="34" charset="0"/>
                  <a:cs typeface="Arial" panose="020B0604020202020204" pitchFamily="34" charset="0"/>
                </a:endParaRPr>
              </a:p>
            </p:txBody>
          </p:sp>
        </p:grpSp>
        <p:grpSp>
          <p:nvGrpSpPr>
            <p:cNvPr id="4105" name="组合 4104"/>
            <p:cNvGrpSpPr/>
            <p:nvPr/>
          </p:nvGrpSpPr>
          <p:grpSpPr>
            <a:xfrm>
              <a:off x="843947" y="1724824"/>
              <a:ext cx="1515265" cy="1515265"/>
              <a:chOff x="722888" y="1724824"/>
              <a:chExt cx="1515265" cy="1515265"/>
            </a:xfrm>
          </p:grpSpPr>
          <p:sp>
            <p:nvSpPr>
              <p:cNvPr id="139" name="椭圆 138"/>
              <p:cNvSpPr/>
              <p:nvPr/>
            </p:nvSpPr>
            <p:spPr>
              <a:xfrm>
                <a:off x="722888" y="1724824"/>
                <a:ext cx="1515265" cy="1515265"/>
              </a:xfrm>
              <a:prstGeom prst="ellipse">
                <a:avLst/>
              </a:prstGeom>
              <a:solidFill>
                <a:srgbClr val="F44F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4098" name="组合 4097"/>
              <p:cNvGrpSpPr/>
              <p:nvPr/>
            </p:nvGrpSpPr>
            <p:grpSpPr>
              <a:xfrm>
                <a:off x="1166760" y="2123534"/>
                <a:ext cx="627520" cy="717845"/>
                <a:chOff x="10856093" y="315913"/>
                <a:chExt cx="419100" cy="479425"/>
              </a:xfrm>
              <a:solidFill>
                <a:schemeClr val="bg1"/>
              </a:solidFill>
            </p:grpSpPr>
            <p:sp>
              <p:nvSpPr>
                <p:cNvPr id="4" name="Freeform 7"/>
                <p:cNvSpPr>
                  <a:spLocks noEditPoints="1"/>
                </p:cNvSpPr>
                <p:nvPr/>
              </p:nvSpPr>
              <p:spPr bwMode="auto">
                <a:xfrm>
                  <a:off x="10856093" y="315913"/>
                  <a:ext cx="330200" cy="419100"/>
                </a:xfrm>
                <a:custGeom>
                  <a:avLst/>
                  <a:gdLst>
                    <a:gd name="T0" fmla="*/ 208 w 208"/>
                    <a:gd name="T1" fmla="*/ 264 h 264"/>
                    <a:gd name="T2" fmla="*/ 0 w 208"/>
                    <a:gd name="T3" fmla="*/ 264 h 264"/>
                    <a:gd name="T4" fmla="*/ 0 w 208"/>
                    <a:gd name="T5" fmla="*/ 0 h 264"/>
                    <a:gd name="T6" fmla="*/ 208 w 208"/>
                    <a:gd name="T7" fmla="*/ 0 h 264"/>
                    <a:gd name="T8" fmla="*/ 208 w 208"/>
                    <a:gd name="T9" fmla="*/ 264 h 264"/>
                    <a:gd name="T10" fmla="*/ 19 w 208"/>
                    <a:gd name="T11" fmla="*/ 245 h 264"/>
                    <a:gd name="T12" fmla="*/ 189 w 208"/>
                    <a:gd name="T13" fmla="*/ 245 h 264"/>
                    <a:gd name="T14" fmla="*/ 189 w 208"/>
                    <a:gd name="T15" fmla="*/ 18 h 264"/>
                    <a:gd name="T16" fmla="*/ 19 w 208"/>
                    <a:gd name="T17" fmla="*/ 18 h 264"/>
                    <a:gd name="T18" fmla="*/ 19 w 208"/>
                    <a:gd name="T19" fmla="*/ 245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8" h="264">
                      <a:moveTo>
                        <a:pt x="208" y="264"/>
                      </a:moveTo>
                      <a:lnTo>
                        <a:pt x="0" y="264"/>
                      </a:lnTo>
                      <a:lnTo>
                        <a:pt x="0" y="0"/>
                      </a:lnTo>
                      <a:lnTo>
                        <a:pt x="208" y="0"/>
                      </a:lnTo>
                      <a:lnTo>
                        <a:pt x="208" y="264"/>
                      </a:lnTo>
                      <a:close/>
                      <a:moveTo>
                        <a:pt x="19" y="245"/>
                      </a:moveTo>
                      <a:lnTo>
                        <a:pt x="189" y="245"/>
                      </a:lnTo>
                      <a:lnTo>
                        <a:pt x="189" y="18"/>
                      </a:lnTo>
                      <a:lnTo>
                        <a:pt x="19" y="18"/>
                      </a:lnTo>
                      <a:lnTo>
                        <a:pt x="19" y="2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4" name="Rectangle 8"/>
                <p:cNvSpPr>
                  <a:spLocks noChangeArrowheads="1"/>
                </p:cNvSpPr>
                <p:nvPr/>
              </p:nvSpPr>
              <p:spPr bwMode="auto">
                <a:xfrm>
                  <a:off x="10930706" y="495301"/>
                  <a:ext cx="179388"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6" name="Rectangle 9"/>
                <p:cNvSpPr>
                  <a:spLocks noChangeArrowheads="1"/>
                </p:cNvSpPr>
                <p:nvPr/>
              </p:nvSpPr>
              <p:spPr bwMode="auto">
                <a:xfrm>
                  <a:off x="10930706" y="555626"/>
                  <a:ext cx="179388"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7" name="Rectangle 10"/>
                <p:cNvSpPr>
                  <a:spLocks noChangeArrowheads="1"/>
                </p:cNvSpPr>
                <p:nvPr/>
              </p:nvSpPr>
              <p:spPr bwMode="auto">
                <a:xfrm>
                  <a:off x="10930706" y="615951"/>
                  <a:ext cx="179388" cy="285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8" name="Rectangle 11"/>
                <p:cNvSpPr>
                  <a:spLocks noChangeArrowheads="1"/>
                </p:cNvSpPr>
                <p:nvPr/>
              </p:nvSpPr>
              <p:spPr bwMode="auto">
                <a:xfrm>
                  <a:off x="10930706" y="434975"/>
                  <a:ext cx="90488"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49" name="Freeform 12"/>
                <p:cNvSpPr>
                  <a:spLocks/>
                </p:cNvSpPr>
                <p:nvPr/>
              </p:nvSpPr>
              <p:spPr bwMode="auto">
                <a:xfrm>
                  <a:off x="10960868" y="374650"/>
                  <a:ext cx="314325" cy="420688"/>
                </a:xfrm>
                <a:custGeom>
                  <a:avLst/>
                  <a:gdLst>
                    <a:gd name="T0" fmla="*/ 198 w 198"/>
                    <a:gd name="T1" fmla="*/ 265 h 265"/>
                    <a:gd name="T2" fmla="*/ 0 w 198"/>
                    <a:gd name="T3" fmla="*/ 265 h 265"/>
                    <a:gd name="T4" fmla="*/ 0 w 198"/>
                    <a:gd name="T5" fmla="*/ 246 h 265"/>
                    <a:gd name="T6" fmla="*/ 179 w 198"/>
                    <a:gd name="T7" fmla="*/ 246 h 265"/>
                    <a:gd name="T8" fmla="*/ 179 w 198"/>
                    <a:gd name="T9" fmla="*/ 19 h 265"/>
                    <a:gd name="T10" fmla="*/ 160 w 198"/>
                    <a:gd name="T11" fmla="*/ 19 h 265"/>
                    <a:gd name="T12" fmla="*/ 160 w 198"/>
                    <a:gd name="T13" fmla="*/ 0 h 265"/>
                    <a:gd name="T14" fmla="*/ 198 w 198"/>
                    <a:gd name="T15" fmla="*/ 0 h 265"/>
                    <a:gd name="T16" fmla="*/ 198 w 198"/>
                    <a:gd name="T17" fmla="*/ 265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8" h="265">
                      <a:moveTo>
                        <a:pt x="198" y="265"/>
                      </a:moveTo>
                      <a:lnTo>
                        <a:pt x="0" y="265"/>
                      </a:lnTo>
                      <a:lnTo>
                        <a:pt x="0" y="246"/>
                      </a:lnTo>
                      <a:lnTo>
                        <a:pt x="179" y="246"/>
                      </a:lnTo>
                      <a:lnTo>
                        <a:pt x="179" y="19"/>
                      </a:lnTo>
                      <a:lnTo>
                        <a:pt x="160" y="19"/>
                      </a:lnTo>
                      <a:lnTo>
                        <a:pt x="160" y="0"/>
                      </a:lnTo>
                      <a:lnTo>
                        <a:pt x="198" y="0"/>
                      </a:lnTo>
                      <a:lnTo>
                        <a:pt x="198" y="26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sp>
            <p:nvSpPr>
              <p:cNvPr id="4104" name="椭圆 4103"/>
              <p:cNvSpPr/>
              <p:nvPr/>
            </p:nvSpPr>
            <p:spPr>
              <a:xfrm>
                <a:off x="764952" y="1766888"/>
                <a:ext cx="1431136" cy="1431136"/>
              </a:xfrm>
              <a:prstGeom prst="ellipse">
                <a:avLst/>
              </a:prstGeom>
              <a:no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grpSp>
      <p:grpSp>
        <p:nvGrpSpPr>
          <p:cNvPr id="4117" name="组合 4116"/>
          <p:cNvGrpSpPr/>
          <p:nvPr/>
        </p:nvGrpSpPr>
        <p:grpSpPr>
          <a:xfrm>
            <a:off x="3260154" y="2299766"/>
            <a:ext cx="2821541" cy="4023122"/>
            <a:chOff x="2368924" y="1724824"/>
            <a:chExt cx="2116156" cy="3017342"/>
          </a:xfrm>
        </p:grpSpPr>
        <p:grpSp>
          <p:nvGrpSpPr>
            <p:cNvPr id="4107" name="组合 4106"/>
            <p:cNvGrpSpPr/>
            <p:nvPr/>
          </p:nvGrpSpPr>
          <p:grpSpPr>
            <a:xfrm>
              <a:off x="2669370" y="1724824"/>
              <a:ext cx="1515265" cy="1515265"/>
              <a:chOff x="2626235" y="1724824"/>
              <a:chExt cx="1515265" cy="1515265"/>
            </a:xfrm>
          </p:grpSpPr>
          <p:sp>
            <p:nvSpPr>
              <p:cNvPr id="145" name="椭圆 144"/>
              <p:cNvSpPr/>
              <p:nvPr/>
            </p:nvSpPr>
            <p:spPr>
              <a:xfrm>
                <a:off x="2626235" y="1724824"/>
                <a:ext cx="1515265" cy="1515265"/>
              </a:xfrm>
              <a:prstGeom prst="ellipse">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50" name="Freeform 13"/>
              <p:cNvSpPr>
                <a:spLocks/>
              </p:cNvSpPr>
              <p:nvPr/>
            </p:nvSpPr>
            <p:spPr bwMode="auto">
              <a:xfrm>
                <a:off x="3023756" y="2146114"/>
                <a:ext cx="720223" cy="672684"/>
              </a:xfrm>
              <a:custGeom>
                <a:avLst/>
                <a:gdLst>
                  <a:gd name="T0" fmla="*/ 40 w 128"/>
                  <a:gd name="T1" fmla="*/ 120 h 120"/>
                  <a:gd name="T2" fmla="*/ 12 w 128"/>
                  <a:gd name="T3" fmla="*/ 108 h 120"/>
                  <a:gd name="T4" fmla="*/ 0 w 128"/>
                  <a:gd name="T5" fmla="*/ 80 h 120"/>
                  <a:gd name="T6" fmla="*/ 12 w 128"/>
                  <a:gd name="T7" fmla="*/ 52 h 120"/>
                  <a:gd name="T8" fmla="*/ 58 w 128"/>
                  <a:gd name="T9" fmla="*/ 2 h 120"/>
                  <a:gd name="T10" fmla="*/ 64 w 128"/>
                  <a:gd name="T11" fmla="*/ 8 h 120"/>
                  <a:gd name="T12" fmla="*/ 17 w 128"/>
                  <a:gd name="T13" fmla="*/ 57 h 120"/>
                  <a:gd name="T14" fmla="*/ 8 w 128"/>
                  <a:gd name="T15" fmla="*/ 80 h 120"/>
                  <a:gd name="T16" fmla="*/ 17 w 128"/>
                  <a:gd name="T17" fmla="*/ 103 h 120"/>
                  <a:gd name="T18" fmla="*/ 40 w 128"/>
                  <a:gd name="T19" fmla="*/ 112 h 120"/>
                  <a:gd name="T20" fmla="*/ 63 w 128"/>
                  <a:gd name="T21" fmla="*/ 103 h 120"/>
                  <a:gd name="T22" fmla="*/ 113 w 128"/>
                  <a:gd name="T23" fmla="*/ 49 h 120"/>
                  <a:gd name="T24" fmla="*/ 120 w 128"/>
                  <a:gd name="T25" fmla="*/ 32 h 120"/>
                  <a:gd name="T26" fmla="*/ 113 w 128"/>
                  <a:gd name="T27" fmla="*/ 15 h 120"/>
                  <a:gd name="T28" fmla="*/ 96 w 128"/>
                  <a:gd name="T29" fmla="*/ 8 h 120"/>
                  <a:gd name="T30" fmla="*/ 79 w 128"/>
                  <a:gd name="T31" fmla="*/ 15 h 120"/>
                  <a:gd name="T32" fmla="*/ 29 w 128"/>
                  <a:gd name="T33" fmla="*/ 69 h 120"/>
                  <a:gd name="T34" fmla="*/ 29 w 128"/>
                  <a:gd name="T35" fmla="*/ 91 h 120"/>
                  <a:gd name="T36" fmla="*/ 40 w 128"/>
                  <a:gd name="T37" fmla="*/ 96 h 120"/>
                  <a:gd name="T38" fmla="*/ 40 w 128"/>
                  <a:gd name="T39" fmla="*/ 96 h 120"/>
                  <a:gd name="T40" fmla="*/ 51 w 128"/>
                  <a:gd name="T41" fmla="*/ 91 h 120"/>
                  <a:gd name="T42" fmla="*/ 100 w 128"/>
                  <a:gd name="T43" fmla="*/ 41 h 120"/>
                  <a:gd name="T44" fmla="*/ 105 w 128"/>
                  <a:gd name="T45" fmla="*/ 47 h 120"/>
                  <a:gd name="T46" fmla="*/ 57 w 128"/>
                  <a:gd name="T47" fmla="*/ 97 h 120"/>
                  <a:gd name="T48" fmla="*/ 40 w 128"/>
                  <a:gd name="T49" fmla="*/ 104 h 120"/>
                  <a:gd name="T50" fmla="*/ 40 w 128"/>
                  <a:gd name="T51" fmla="*/ 104 h 120"/>
                  <a:gd name="T52" fmla="*/ 23 w 128"/>
                  <a:gd name="T53" fmla="*/ 97 h 120"/>
                  <a:gd name="T54" fmla="*/ 23 w 128"/>
                  <a:gd name="T55" fmla="*/ 63 h 120"/>
                  <a:gd name="T56" fmla="*/ 73 w 128"/>
                  <a:gd name="T57" fmla="*/ 9 h 120"/>
                  <a:gd name="T58" fmla="*/ 96 w 128"/>
                  <a:gd name="T59" fmla="*/ 0 h 120"/>
                  <a:gd name="T60" fmla="*/ 119 w 128"/>
                  <a:gd name="T61" fmla="*/ 9 h 120"/>
                  <a:gd name="T62" fmla="*/ 128 w 128"/>
                  <a:gd name="T63" fmla="*/ 32 h 120"/>
                  <a:gd name="T64" fmla="*/ 119 w 128"/>
                  <a:gd name="T65" fmla="*/ 55 h 120"/>
                  <a:gd name="T66" fmla="*/ 68 w 128"/>
                  <a:gd name="T67" fmla="*/ 108 h 120"/>
                  <a:gd name="T68" fmla="*/ 40 w 128"/>
                  <a:gd name="T69" fmla="*/ 12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8" h="120">
                    <a:moveTo>
                      <a:pt x="40" y="120"/>
                    </a:moveTo>
                    <a:cubicBezTo>
                      <a:pt x="29" y="120"/>
                      <a:pt x="19" y="116"/>
                      <a:pt x="12" y="108"/>
                    </a:cubicBezTo>
                    <a:cubicBezTo>
                      <a:pt x="4" y="101"/>
                      <a:pt x="0" y="91"/>
                      <a:pt x="0" y="80"/>
                    </a:cubicBezTo>
                    <a:cubicBezTo>
                      <a:pt x="0" y="69"/>
                      <a:pt x="4" y="59"/>
                      <a:pt x="12" y="52"/>
                    </a:cubicBezTo>
                    <a:cubicBezTo>
                      <a:pt x="58" y="2"/>
                      <a:pt x="58" y="2"/>
                      <a:pt x="58" y="2"/>
                    </a:cubicBezTo>
                    <a:cubicBezTo>
                      <a:pt x="64" y="8"/>
                      <a:pt x="64" y="8"/>
                      <a:pt x="64" y="8"/>
                    </a:cubicBezTo>
                    <a:cubicBezTo>
                      <a:pt x="17" y="57"/>
                      <a:pt x="17" y="57"/>
                      <a:pt x="17" y="57"/>
                    </a:cubicBezTo>
                    <a:cubicBezTo>
                      <a:pt x="11" y="63"/>
                      <a:pt x="8" y="71"/>
                      <a:pt x="8" y="80"/>
                    </a:cubicBezTo>
                    <a:cubicBezTo>
                      <a:pt x="8" y="89"/>
                      <a:pt x="11" y="97"/>
                      <a:pt x="17" y="103"/>
                    </a:cubicBezTo>
                    <a:cubicBezTo>
                      <a:pt x="23" y="109"/>
                      <a:pt x="31" y="112"/>
                      <a:pt x="40" y="112"/>
                    </a:cubicBezTo>
                    <a:cubicBezTo>
                      <a:pt x="49" y="112"/>
                      <a:pt x="57" y="109"/>
                      <a:pt x="63" y="103"/>
                    </a:cubicBezTo>
                    <a:cubicBezTo>
                      <a:pt x="113" y="49"/>
                      <a:pt x="113" y="49"/>
                      <a:pt x="113" y="49"/>
                    </a:cubicBezTo>
                    <a:cubicBezTo>
                      <a:pt x="118" y="44"/>
                      <a:pt x="120" y="38"/>
                      <a:pt x="120" y="32"/>
                    </a:cubicBezTo>
                    <a:cubicBezTo>
                      <a:pt x="120" y="26"/>
                      <a:pt x="118" y="20"/>
                      <a:pt x="113" y="15"/>
                    </a:cubicBezTo>
                    <a:cubicBezTo>
                      <a:pt x="108" y="10"/>
                      <a:pt x="102" y="8"/>
                      <a:pt x="96" y="8"/>
                    </a:cubicBezTo>
                    <a:cubicBezTo>
                      <a:pt x="90" y="8"/>
                      <a:pt x="84" y="10"/>
                      <a:pt x="79" y="15"/>
                    </a:cubicBezTo>
                    <a:cubicBezTo>
                      <a:pt x="29" y="69"/>
                      <a:pt x="29" y="69"/>
                      <a:pt x="29" y="69"/>
                    </a:cubicBezTo>
                    <a:cubicBezTo>
                      <a:pt x="22" y="75"/>
                      <a:pt x="22" y="85"/>
                      <a:pt x="29" y="91"/>
                    </a:cubicBezTo>
                    <a:cubicBezTo>
                      <a:pt x="32" y="94"/>
                      <a:pt x="36" y="96"/>
                      <a:pt x="40" y="96"/>
                    </a:cubicBezTo>
                    <a:cubicBezTo>
                      <a:pt x="40" y="96"/>
                      <a:pt x="40" y="96"/>
                      <a:pt x="40" y="96"/>
                    </a:cubicBezTo>
                    <a:cubicBezTo>
                      <a:pt x="44" y="96"/>
                      <a:pt x="48" y="94"/>
                      <a:pt x="51" y="91"/>
                    </a:cubicBezTo>
                    <a:cubicBezTo>
                      <a:pt x="100" y="41"/>
                      <a:pt x="100" y="41"/>
                      <a:pt x="100" y="41"/>
                    </a:cubicBezTo>
                    <a:cubicBezTo>
                      <a:pt x="105" y="47"/>
                      <a:pt x="105" y="47"/>
                      <a:pt x="105" y="47"/>
                    </a:cubicBezTo>
                    <a:cubicBezTo>
                      <a:pt x="57" y="97"/>
                      <a:pt x="57" y="97"/>
                      <a:pt x="57" y="97"/>
                    </a:cubicBezTo>
                    <a:cubicBezTo>
                      <a:pt x="52" y="102"/>
                      <a:pt x="46" y="104"/>
                      <a:pt x="40" y="104"/>
                    </a:cubicBezTo>
                    <a:cubicBezTo>
                      <a:pt x="40" y="104"/>
                      <a:pt x="40" y="104"/>
                      <a:pt x="40" y="104"/>
                    </a:cubicBezTo>
                    <a:cubicBezTo>
                      <a:pt x="34" y="104"/>
                      <a:pt x="28" y="102"/>
                      <a:pt x="23" y="97"/>
                    </a:cubicBezTo>
                    <a:cubicBezTo>
                      <a:pt x="14" y="88"/>
                      <a:pt x="14" y="72"/>
                      <a:pt x="23" y="63"/>
                    </a:cubicBezTo>
                    <a:cubicBezTo>
                      <a:pt x="73" y="9"/>
                      <a:pt x="73" y="9"/>
                      <a:pt x="73" y="9"/>
                    </a:cubicBezTo>
                    <a:cubicBezTo>
                      <a:pt x="79" y="3"/>
                      <a:pt x="87" y="0"/>
                      <a:pt x="96" y="0"/>
                    </a:cubicBezTo>
                    <a:cubicBezTo>
                      <a:pt x="105" y="0"/>
                      <a:pt x="113" y="3"/>
                      <a:pt x="119" y="9"/>
                    </a:cubicBezTo>
                    <a:cubicBezTo>
                      <a:pt x="125" y="15"/>
                      <a:pt x="128" y="23"/>
                      <a:pt x="128" y="32"/>
                    </a:cubicBezTo>
                    <a:cubicBezTo>
                      <a:pt x="128" y="41"/>
                      <a:pt x="125" y="49"/>
                      <a:pt x="119" y="55"/>
                    </a:cubicBezTo>
                    <a:cubicBezTo>
                      <a:pt x="68" y="108"/>
                      <a:pt x="68" y="108"/>
                      <a:pt x="68" y="108"/>
                    </a:cubicBezTo>
                    <a:cubicBezTo>
                      <a:pt x="61" y="116"/>
                      <a:pt x="51" y="120"/>
                      <a:pt x="40" y="120"/>
                    </a:cubicBezTo>
                  </a:path>
                </a:pathLst>
              </a:custGeom>
              <a:solidFill>
                <a:schemeClr val="bg1"/>
              </a:solidFill>
              <a:ln>
                <a:noFill/>
              </a:ln>
            </p:spPr>
            <p:txBody>
              <a:bodyPr vert="horz" wrap="square" lIns="121920" tIns="60960" rIns="121920" bIns="60960" numCol="1" anchor="t" anchorCtr="0" compatLnSpc="1">
                <a:prstTxWarp prst="textNoShape">
                  <a:avLst/>
                </a:prstTxWarp>
              </a:bodyPr>
              <a:lstStyle/>
              <a:p>
                <a:endParaRPr lang="zh-CN" altLang="en-US" sz="2400"/>
              </a:p>
            </p:txBody>
          </p:sp>
          <p:sp>
            <p:nvSpPr>
              <p:cNvPr id="183" name="椭圆 182"/>
              <p:cNvSpPr/>
              <p:nvPr/>
            </p:nvSpPr>
            <p:spPr>
              <a:xfrm>
                <a:off x="2668299" y="1766888"/>
                <a:ext cx="1431136" cy="1431136"/>
              </a:xfrm>
              <a:prstGeom prst="ellipse">
                <a:avLst/>
              </a:prstGeom>
              <a:noFill/>
              <a:ln w="12700">
                <a:solidFill>
                  <a:srgbClr val="28333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grpSp>
          <p:nvGrpSpPr>
            <p:cNvPr id="187" name="组合 186"/>
            <p:cNvGrpSpPr/>
            <p:nvPr/>
          </p:nvGrpSpPr>
          <p:grpSpPr>
            <a:xfrm>
              <a:off x="2368924" y="3625738"/>
              <a:ext cx="2116156" cy="1116428"/>
              <a:chOff x="543501" y="3471850"/>
              <a:chExt cx="2116156" cy="1116428"/>
            </a:xfrm>
          </p:grpSpPr>
          <p:sp>
            <p:nvSpPr>
              <p:cNvPr id="188" name="矩形 187"/>
              <p:cNvSpPr/>
              <p:nvPr/>
            </p:nvSpPr>
            <p:spPr>
              <a:xfrm>
                <a:off x="1068269" y="3471850"/>
                <a:ext cx="1066639" cy="346249"/>
              </a:xfrm>
              <a:prstGeom prst="rect">
                <a:avLst/>
              </a:prstGeom>
            </p:spPr>
            <p:txBody>
              <a:bodyPr wrap="none">
                <a:spAutoFit/>
              </a:bodyPr>
              <a:lstStyle/>
              <a:p>
                <a:pPr algn="ctr"/>
                <a:r>
                  <a:rPr lang="zh-CN" altLang="en-US" sz="2400" b="1" dirty="0">
                    <a:solidFill>
                      <a:srgbClr val="1F9E23"/>
                    </a:solidFill>
                    <a:latin typeface="汉仪菱心体简" panose="02010609000101010101" pitchFamily="49" charset="-122"/>
                    <a:ea typeface="汉仪菱心体简" panose="02010609000101010101" pitchFamily="49" charset="-122"/>
                    <a:cs typeface="Arial" panose="020B0604020202020204" pitchFamily="34" charset="0"/>
                  </a:rPr>
                  <a:t>电气特性</a:t>
                </a:r>
                <a:endParaRPr lang="en-US" altLang="zh-CN" sz="2400" b="1" dirty="0">
                  <a:solidFill>
                    <a:srgbClr val="1F9E23"/>
                  </a:solidFill>
                  <a:latin typeface="汉仪菱心体简" panose="02010609000101010101" pitchFamily="49" charset="-122"/>
                  <a:ea typeface="汉仪菱心体简" panose="02010609000101010101" pitchFamily="49" charset="-122"/>
                  <a:cs typeface="Arial" panose="020B0604020202020204" pitchFamily="34" charset="0"/>
                </a:endParaRPr>
              </a:p>
            </p:txBody>
          </p:sp>
          <p:sp>
            <p:nvSpPr>
              <p:cNvPr id="189" name="矩形 188"/>
              <p:cNvSpPr/>
              <p:nvPr/>
            </p:nvSpPr>
            <p:spPr>
              <a:xfrm>
                <a:off x="543501" y="3799696"/>
                <a:ext cx="2116156" cy="788582"/>
              </a:xfrm>
              <a:prstGeom prst="rect">
                <a:avLst/>
              </a:prstGeom>
            </p:spPr>
            <p:txBody>
              <a:bodyPr wrap="square">
                <a:spAutoFit/>
              </a:bodyPr>
              <a:lstStyle/>
              <a:p>
                <a:pPr algn="ctr">
                  <a:lnSpc>
                    <a:spcPct val="114000"/>
                  </a:lnSpc>
                </a:pPr>
                <a:r>
                  <a:rPr lang="zh-CN" altLang="en-US" sz="1400" dirty="0" smtClean="0">
                    <a:solidFill>
                      <a:schemeClr val="tx1">
                        <a:lumMod val="65000"/>
                        <a:lumOff val="35000"/>
                      </a:schemeClr>
                    </a:solidFill>
                    <a:latin typeface="Century Gothic" panose="020B0502020202020204" pitchFamily="34" charset="0"/>
                    <a:cs typeface="Arial" panose="020B0604020202020204" pitchFamily="34" charset="0"/>
                  </a:rPr>
                  <a:t>说明在接口电缆的哪条线上出现的电压应为什么范围，即用什么样的电压表示“</a:t>
                </a:r>
                <a:r>
                  <a:rPr lang="en-US" altLang="zh-CN" sz="1400" dirty="0" smtClean="0">
                    <a:solidFill>
                      <a:schemeClr val="tx1">
                        <a:lumMod val="65000"/>
                        <a:lumOff val="35000"/>
                      </a:schemeClr>
                    </a:solidFill>
                    <a:latin typeface="Century Gothic" panose="020B0502020202020204" pitchFamily="34" charset="0"/>
                    <a:cs typeface="Arial" panose="020B0604020202020204" pitchFamily="34" charset="0"/>
                  </a:rPr>
                  <a:t>1</a:t>
                </a:r>
                <a:r>
                  <a:rPr lang="zh-CN" altLang="en-US" sz="1400" dirty="0" smtClean="0">
                    <a:solidFill>
                      <a:schemeClr val="tx1">
                        <a:lumMod val="65000"/>
                        <a:lumOff val="35000"/>
                      </a:schemeClr>
                    </a:solidFill>
                    <a:latin typeface="Century Gothic" panose="020B0502020202020204" pitchFamily="34" charset="0"/>
                    <a:cs typeface="Arial" panose="020B0604020202020204" pitchFamily="34" charset="0"/>
                  </a:rPr>
                  <a:t>”和“</a:t>
                </a:r>
                <a:r>
                  <a:rPr lang="en-US" altLang="zh-CN" sz="1400" dirty="0" smtClean="0">
                    <a:solidFill>
                      <a:schemeClr val="tx1">
                        <a:lumMod val="65000"/>
                        <a:lumOff val="35000"/>
                      </a:schemeClr>
                    </a:solidFill>
                    <a:latin typeface="Century Gothic" panose="020B0502020202020204" pitchFamily="34" charset="0"/>
                    <a:cs typeface="Arial" panose="020B0604020202020204" pitchFamily="34" charset="0"/>
                  </a:rPr>
                  <a:t>0</a:t>
                </a:r>
                <a:r>
                  <a:rPr lang="zh-CN" altLang="en-US" sz="1400" dirty="0" smtClean="0">
                    <a:solidFill>
                      <a:schemeClr val="tx1">
                        <a:lumMod val="65000"/>
                        <a:lumOff val="35000"/>
                      </a:schemeClr>
                    </a:solidFill>
                    <a:latin typeface="Century Gothic" panose="020B0502020202020204" pitchFamily="34" charset="0"/>
                    <a:cs typeface="Arial" panose="020B0604020202020204" pitchFamily="34" charset="0"/>
                  </a:rPr>
                  <a:t>”，包括光信号和无线信号。</a:t>
                </a:r>
                <a:endParaRPr lang="en-US" altLang="zh-CN" sz="1400" dirty="0">
                  <a:solidFill>
                    <a:schemeClr val="tx1">
                      <a:lumMod val="65000"/>
                      <a:lumOff val="35000"/>
                    </a:schemeClr>
                  </a:solidFill>
                  <a:latin typeface="Century Gothic" panose="020B0502020202020204" pitchFamily="34" charset="0"/>
                  <a:cs typeface="Arial" panose="020B0604020202020204" pitchFamily="34" charset="0"/>
                </a:endParaRPr>
              </a:p>
            </p:txBody>
          </p:sp>
        </p:grpSp>
      </p:grpSp>
      <p:grpSp>
        <p:nvGrpSpPr>
          <p:cNvPr id="4115" name="组合 4114"/>
          <p:cNvGrpSpPr/>
          <p:nvPr/>
        </p:nvGrpSpPr>
        <p:grpSpPr>
          <a:xfrm>
            <a:off x="6081962" y="2299766"/>
            <a:ext cx="2821541" cy="3555173"/>
            <a:chOff x="4561670" y="1724824"/>
            <a:chExt cx="2116156" cy="2666380"/>
          </a:xfrm>
        </p:grpSpPr>
        <p:grpSp>
          <p:nvGrpSpPr>
            <p:cNvPr id="4108" name="组合 4107"/>
            <p:cNvGrpSpPr/>
            <p:nvPr/>
          </p:nvGrpSpPr>
          <p:grpSpPr>
            <a:xfrm>
              <a:off x="4862116" y="1724824"/>
              <a:ext cx="1515265" cy="1515265"/>
              <a:chOff x="4518811" y="1724824"/>
              <a:chExt cx="1515265" cy="1515265"/>
            </a:xfrm>
          </p:grpSpPr>
          <p:sp>
            <p:nvSpPr>
              <p:cNvPr id="151" name="椭圆 150"/>
              <p:cNvSpPr/>
              <p:nvPr/>
            </p:nvSpPr>
            <p:spPr>
              <a:xfrm>
                <a:off x="4518811" y="1724824"/>
                <a:ext cx="1515265" cy="1515265"/>
              </a:xfrm>
              <a:prstGeom prst="ellipse">
                <a:avLst/>
              </a:prstGeom>
              <a:solidFill>
                <a:srgbClr val="F44F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4101" name="组合 4100"/>
              <p:cNvGrpSpPr/>
              <p:nvPr/>
            </p:nvGrpSpPr>
            <p:grpSpPr>
              <a:xfrm>
                <a:off x="4962683" y="2122346"/>
                <a:ext cx="627520" cy="720221"/>
                <a:chOff x="14545443" y="5235576"/>
                <a:chExt cx="419100" cy="481012"/>
              </a:xfrm>
              <a:solidFill>
                <a:schemeClr val="bg1"/>
              </a:solidFill>
            </p:grpSpPr>
            <p:sp>
              <p:nvSpPr>
                <p:cNvPr id="60" name="Freeform 16"/>
                <p:cNvSpPr>
                  <a:spLocks/>
                </p:cNvSpPr>
                <p:nvPr/>
              </p:nvSpPr>
              <p:spPr bwMode="auto">
                <a:xfrm>
                  <a:off x="14545443" y="5303838"/>
                  <a:ext cx="419100" cy="412750"/>
                </a:xfrm>
                <a:custGeom>
                  <a:avLst/>
                  <a:gdLst>
                    <a:gd name="T0" fmla="*/ 56 w 112"/>
                    <a:gd name="T1" fmla="*/ 110 h 110"/>
                    <a:gd name="T2" fmla="*/ 0 w 112"/>
                    <a:gd name="T3" fmla="*/ 54 h 110"/>
                    <a:gd name="T4" fmla="*/ 43 w 112"/>
                    <a:gd name="T5" fmla="*/ 0 h 110"/>
                    <a:gd name="T6" fmla="*/ 45 w 112"/>
                    <a:gd name="T7" fmla="*/ 7 h 110"/>
                    <a:gd name="T8" fmla="*/ 8 w 112"/>
                    <a:gd name="T9" fmla="*/ 54 h 110"/>
                    <a:gd name="T10" fmla="*/ 56 w 112"/>
                    <a:gd name="T11" fmla="*/ 102 h 110"/>
                    <a:gd name="T12" fmla="*/ 104 w 112"/>
                    <a:gd name="T13" fmla="*/ 54 h 110"/>
                    <a:gd name="T14" fmla="*/ 67 w 112"/>
                    <a:gd name="T15" fmla="*/ 7 h 110"/>
                    <a:gd name="T16" fmla="*/ 69 w 112"/>
                    <a:gd name="T17" fmla="*/ 0 h 110"/>
                    <a:gd name="T18" fmla="*/ 112 w 112"/>
                    <a:gd name="T19" fmla="*/ 54 h 110"/>
                    <a:gd name="T20" fmla="*/ 56 w 112"/>
                    <a:gd name="T21" fmla="*/ 110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2" h="110">
                      <a:moveTo>
                        <a:pt x="56" y="110"/>
                      </a:moveTo>
                      <a:cubicBezTo>
                        <a:pt x="25" y="110"/>
                        <a:pt x="0" y="85"/>
                        <a:pt x="0" y="54"/>
                      </a:cubicBezTo>
                      <a:cubicBezTo>
                        <a:pt x="0" y="28"/>
                        <a:pt x="18" y="5"/>
                        <a:pt x="43" y="0"/>
                      </a:cubicBezTo>
                      <a:cubicBezTo>
                        <a:pt x="45" y="7"/>
                        <a:pt x="45" y="7"/>
                        <a:pt x="45" y="7"/>
                      </a:cubicBezTo>
                      <a:cubicBezTo>
                        <a:pt x="23" y="12"/>
                        <a:pt x="8" y="32"/>
                        <a:pt x="8" y="54"/>
                      </a:cubicBezTo>
                      <a:cubicBezTo>
                        <a:pt x="8" y="80"/>
                        <a:pt x="30" y="102"/>
                        <a:pt x="56" y="102"/>
                      </a:cubicBezTo>
                      <a:cubicBezTo>
                        <a:pt x="82" y="102"/>
                        <a:pt x="104" y="80"/>
                        <a:pt x="104" y="54"/>
                      </a:cubicBezTo>
                      <a:cubicBezTo>
                        <a:pt x="104" y="32"/>
                        <a:pt x="89" y="12"/>
                        <a:pt x="67" y="7"/>
                      </a:cubicBezTo>
                      <a:cubicBezTo>
                        <a:pt x="69" y="0"/>
                        <a:pt x="69" y="0"/>
                        <a:pt x="69" y="0"/>
                      </a:cubicBezTo>
                      <a:cubicBezTo>
                        <a:pt x="94" y="5"/>
                        <a:pt x="112" y="28"/>
                        <a:pt x="112" y="54"/>
                      </a:cubicBezTo>
                      <a:cubicBezTo>
                        <a:pt x="112" y="85"/>
                        <a:pt x="87" y="110"/>
                        <a:pt x="56" y="11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61" name="Rectangle 17"/>
                <p:cNvSpPr>
                  <a:spLocks noChangeArrowheads="1"/>
                </p:cNvSpPr>
                <p:nvPr/>
              </p:nvSpPr>
              <p:spPr bwMode="auto">
                <a:xfrm>
                  <a:off x="14740706" y="5235576"/>
                  <a:ext cx="30163" cy="904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62" name="Rectangle 18"/>
                <p:cNvSpPr>
                  <a:spLocks noChangeArrowheads="1"/>
                </p:cNvSpPr>
                <p:nvPr/>
              </p:nvSpPr>
              <p:spPr bwMode="auto">
                <a:xfrm>
                  <a:off x="14710543" y="5235576"/>
                  <a:ext cx="90488"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63" name="Freeform 19"/>
                <p:cNvSpPr>
                  <a:spLocks/>
                </p:cNvSpPr>
                <p:nvPr/>
              </p:nvSpPr>
              <p:spPr bwMode="auto">
                <a:xfrm>
                  <a:off x="14658156" y="5486401"/>
                  <a:ext cx="115888" cy="117475"/>
                </a:xfrm>
                <a:custGeom>
                  <a:avLst/>
                  <a:gdLst>
                    <a:gd name="T0" fmla="*/ 0 w 73"/>
                    <a:gd name="T1" fmla="*/ 74 h 74"/>
                    <a:gd name="T2" fmla="*/ 23 w 73"/>
                    <a:gd name="T3" fmla="*/ 0 h 74"/>
                    <a:gd name="T4" fmla="*/ 42 w 73"/>
                    <a:gd name="T5" fmla="*/ 5 h 74"/>
                    <a:gd name="T6" fmla="*/ 28 w 73"/>
                    <a:gd name="T7" fmla="*/ 45 h 74"/>
                    <a:gd name="T8" fmla="*/ 68 w 73"/>
                    <a:gd name="T9" fmla="*/ 31 h 74"/>
                    <a:gd name="T10" fmla="*/ 73 w 73"/>
                    <a:gd name="T11" fmla="*/ 50 h 74"/>
                    <a:gd name="T12" fmla="*/ 0 w 73"/>
                    <a:gd name="T13" fmla="*/ 74 h 74"/>
                  </a:gdLst>
                  <a:ahLst/>
                  <a:cxnLst>
                    <a:cxn ang="0">
                      <a:pos x="T0" y="T1"/>
                    </a:cxn>
                    <a:cxn ang="0">
                      <a:pos x="T2" y="T3"/>
                    </a:cxn>
                    <a:cxn ang="0">
                      <a:pos x="T4" y="T5"/>
                    </a:cxn>
                    <a:cxn ang="0">
                      <a:pos x="T6" y="T7"/>
                    </a:cxn>
                    <a:cxn ang="0">
                      <a:pos x="T8" y="T9"/>
                    </a:cxn>
                    <a:cxn ang="0">
                      <a:pos x="T10" y="T11"/>
                    </a:cxn>
                    <a:cxn ang="0">
                      <a:pos x="T12" y="T13"/>
                    </a:cxn>
                  </a:cxnLst>
                  <a:rect l="0" t="0" r="r" b="b"/>
                  <a:pathLst>
                    <a:path w="73" h="74">
                      <a:moveTo>
                        <a:pt x="0" y="74"/>
                      </a:moveTo>
                      <a:lnTo>
                        <a:pt x="23" y="0"/>
                      </a:lnTo>
                      <a:lnTo>
                        <a:pt x="42" y="5"/>
                      </a:lnTo>
                      <a:lnTo>
                        <a:pt x="28" y="45"/>
                      </a:lnTo>
                      <a:lnTo>
                        <a:pt x="68" y="31"/>
                      </a:lnTo>
                      <a:lnTo>
                        <a:pt x="73" y="50"/>
                      </a:lnTo>
                      <a:lnTo>
                        <a:pt x="0" y="7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4096" name="Freeform 20"/>
                <p:cNvSpPr>
                  <a:spLocks/>
                </p:cNvSpPr>
                <p:nvPr/>
              </p:nvSpPr>
              <p:spPr bwMode="auto">
                <a:xfrm>
                  <a:off x="14735943" y="5408613"/>
                  <a:ext cx="117475" cy="115888"/>
                </a:xfrm>
                <a:custGeom>
                  <a:avLst/>
                  <a:gdLst>
                    <a:gd name="T0" fmla="*/ 50 w 74"/>
                    <a:gd name="T1" fmla="*/ 73 h 73"/>
                    <a:gd name="T2" fmla="*/ 31 w 74"/>
                    <a:gd name="T3" fmla="*/ 68 h 73"/>
                    <a:gd name="T4" fmla="*/ 45 w 74"/>
                    <a:gd name="T5" fmla="*/ 28 h 73"/>
                    <a:gd name="T6" fmla="*/ 5 w 74"/>
                    <a:gd name="T7" fmla="*/ 42 h 73"/>
                    <a:gd name="T8" fmla="*/ 0 w 74"/>
                    <a:gd name="T9" fmla="*/ 23 h 73"/>
                    <a:gd name="T10" fmla="*/ 74 w 74"/>
                    <a:gd name="T11" fmla="*/ 0 h 73"/>
                    <a:gd name="T12" fmla="*/ 50 w 74"/>
                    <a:gd name="T13" fmla="*/ 73 h 73"/>
                  </a:gdLst>
                  <a:ahLst/>
                  <a:cxnLst>
                    <a:cxn ang="0">
                      <a:pos x="T0" y="T1"/>
                    </a:cxn>
                    <a:cxn ang="0">
                      <a:pos x="T2" y="T3"/>
                    </a:cxn>
                    <a:cxn ang="0">
                      <a:pos x="T4" y="T5"/>
                    </a:cxn>
                    <a:cxn ang="0">
                      <a:pos x="T6" y="T7"/>
                    </a:cxn>
                    <a:cxn ang="0">
                      <a:pos x="T8" y="T9"/>
                    </a:cxn>
                    <a:cxn ang="0">
                      <a:pos x="T10" y="T11"/>
                    </a:cxn>
                    <a:cxn ang="0">
                      <a:pos x="T12" y="T13"/>
                    </a:cxn>
                  </a:cxnLst>
                  <a:rect l="0" t="0" r="r" b="b"/>
                  <a:pathLst>
                    <a:path w="74" h="73">
                      <a:moveTo>
                        <a:pt x="50" y="73"/>
                      </a:moveTo>
                      <a:lnTo>
                        <a:pt x="31" y="68"/>
                      </a:lnTo>
                      <a:lnTo>
                        <a:pt x="45" y="28"/>
                      </a:lnTo>
                      <a:lnTo>
                        <a:pt x="5" y="42"/>
                      </a:lnTo>
                      <a:lnTo>
                        <a:pt x="0" y="23"/>
                      </a:lnTo>
                      <a:lnTo>
                        <a:pt x="74" y="0"/>
                      </a:lnTo>
                      <a:lnTo>
                        <a:pt x="50" y="7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sp>
            <p:nvSpPr>
              <p:cNvPr id="184" name="椭圆 183"/>
              <p:cNvSpPr/>
              <p:nvPr/>
            </p:nvSpPr>
            <p:spPr>
              <a:xfrm>
                <a:off x="4560875" y="1766888"/>
                <a:ext cx="1431136" cy="1431136"/>
              </a:xfrm>
              <a:prstGeom prst="ellipse">
                <a:avLst/>
              </a:prstGeom>
              <a:no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grpSp>
          <p:nvGrpSpPr>
            <p:cNvPr id="190" name="组合 189"/>
            <p:cNvGrpSpPr/>
            <p:nvPr/>
          </p:nvGrpSpPr>
          <p:grpSpPr>
            <a:xfrm>
              <a:off x="4561670" y="3625738"/>
              <a:ext cx="2116156" cy="765466"/>
              <a:chOff x="543501" y="3471850"/>
              <a:chExt cx="2116156" cy="765466"/>
            </a:xfrm>
          </p:grpSpPr>
          <p:sp>
            <p:nvSpPr>
              <p:cNvPr id="191" name="矩形 190"/>
              <p:cNvSpPr/>
              <p:nvPr/>
            </p:nvSpPr>
            <p:spPr>
              <a:xfrm>
                <a:off x="1068268" y="3471850"/>
                <a:ext cx="1066639" cy="346249"/>
              </a:xfrm>
              <a:prstGeom prst="rect">
                <a:avLst/>
              </a:prstGeom>
            </p:spPr>
            <p:txBody>
              <a:bodyPr wrap="none">
                <a:spAutoFit/>
              </a:bodyPr>
              <a:lstStyle/>
              <a:p>
                <a:pPr algn="ctr"/>
                <a:r>
                  <a:rPr lang="zh-CN" altLang="en-US" sz="2400" b="1" dirty="0" smtClean="0">
                    <a:solidFill>
                      <a:srgbClr val="F44F56"/>
                    </a:solidFill>
                    <a:latin typeface="汉仪菱心体简" panose="02010609000101010101" pitchFamily="49" charset="-122"/>
                    <a:ea typeface="汉仪菱心体简" panose="02010609000101010101" pitchFamily="49" charset="-122"/>
                    <a:cs typeface="Arial" panose="020B0604020202020204" pitchFamily="34" charset="0"/>
                  </a:rPr>
                  <a:t>功能特性</a:t>
                </a:r>
                <a:endParaRPr lang="en-US" altLang="zh-CN" sz="2400" b="1" dirty="0">
                  <a:solidFill>
                    <a:srgbClr val="F44F56"/>
                  </a:solidFill>
                  <a:latin typeface="汉仪菱心体简" panose="02010609000101010101" pitchFamily="49" charset="-122"/>
                  <a:ea typeface="汉仪菱心体简" panose="02010609000101010101" pitchFamily="49" charset="-122"/>
                  <a:cs typeface="Arial" panose="020B0604020202020204" pitchFamily="34" charset="0"/>
                </a:endParaRPr>
              </a:p>
            </p:txBody>
          </p:sp>
          <p:sp>
            <p:nvSpPr>
              <p:cNvPr id="192" name="矩形 191"/>
              <p:cNvSpPr/>
              <p:nvPr/>
            </p:nvSpPr>
            <p:spPr>
              <a:xfrm>
                <a:off x="543501" y="3799696"/>
                <a:ext cx="2116156" cy="437620"/>
              </a:xfrm>
              <a:prstGeom prst="rect">
                <a:avLst/>
              </a:prstGeom>
            </p:spPr>
            <p:txBody>
              <a:bodyPr wrap="square">
                <a:spAutoFit/>
              </a:bodyPr>
              <a:lstStyle/>
              <a:p>
                <a:pPr algn="ctr">
                  <a:lnSpc>
                    <a:spcPct val="114000"/>
                  </a:lnSpc>
                </a:pPr>
                <a:r>
                  <a:rPr lang="zh-CN" altLang="en-US" sz="1400" dirty="0">
                    <a:solidFill>
                      <a:schemeClr val="tx1">
                        <a:lumMod val="65000"/>
                        <a:lumOff val="35000"/>
                      </a:schemeClr>
                    </a:solidFill>
                    <a:latin typeface="Century Gothic" panose="020B0502020202020204" pitchFamily="34" charset="0"/>
                    <a:cs typeface="Arial" panose="020B0604020202020204" pitchFamily="34" charset="0"/>
                  </a:rPr>
                  <a:t>说明某条线上出现的某一电平的电压表示何种意义</a:t>
                </a:r>
                <a:r>
                  <a:rPr lang="zh-CN" altLang="en-US" sz="1067" dirty="0">
                    <a:solidFill>
                      <a:schemeClr val="tx1">
                        <a:lumMod val="65000"/>
                        <a:lumOff val="35000"/>
                      </a:schemeClr>
                    </a:solidFill>
                    <a:latin typeface="Century Gothic" panose="020B0502020202020204" pitchFamily="34" charset="0"/>
                    <a:cs typeface="Arial" panose="020B0604020202020204" pitchFamily="34" charset="0"/>
                  </a:rPr>
                  <a:t>。</a:t>
                </a:r>
                <a:endParaRPr lang="en-US" altLang="zh-CN" sz="1067" dirty="0">
                  <a:solidFill>
                    <a:schemeClr val="tx1">
                      <a:lumMod val="65000"/>
                      <a:lumOff val="35000"/>
                    </a:schemeClr>
                  </a:solidFill>
                  <a:latin typeface="Century Gothic" panose="020B0502020202020204" pitchFamily="34" charset="0"/>
                  <a:cs typeface="Arial" panose="020B0604020202020204" pitchFamily="34" charset="0"/>
                </a:endParaRPr>
              </a:p>
            </p:txBody>
          </p:sp>
        </p:grpSp>
      </p:grpSp>
      <p:grpSp>
        <p:nvGrpSpPr>
          <p:cNvPr id="4111" name="组合 4110"/>
          <p:cNvGrpSpPr/>
          <p:nvPr/>
        </p:nvGrpSpPr>
        <p:grpSpPr>
          <a:xfrm>
            <a:off x="8903768" y="2299766"/>
            <a:ext cx="2821541" cy="3531962"/>
            <a:chOff x="6175471" y="1724824"/>
            <a:chExt cx="2116156" cy="2648972"/>
          </a:xfrm>
        </p:grpSpPr>
        <p:grpSp>
          <p:nvGrpSpPr>
            <p:cNvPr id="4109" name="组合 4108"/>
            <p:cNvGrpSpPr/>
            <p:nvPr/>
          </p:nvGrpSpPr>
          <p:grpSpPr>
            <a:xfrm>
              <a:off x="6475917" y="1724824"/>
              <a:ext cx="1515265" cy="1515265"/>
              <a:chOff x="6583181" y="1724824"/>
              <a:chExt cx="1515265" cy="1515265"/>
            </a:xfrm>
          </p:grpSpPr>
          <p:sp>
            <p:nvSpPr>
              <p:cNvPr id="177" name="椭圆 176"/>
              <p:cNvSpPr/>
              <p:nvPr/>
            </p:nvSpPr>
            <p:spPr>
              <a:xfrm>
                <a:off x="6583181" y="1724824"/>
                <a:ext cx="1515265" cy="1515265"/>
              </a:xfrm>
              <a:prstGeom prst="ellipse">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4099" name="组合 4098"/>
              <p:cNvGrpSpPr/>
              <p:nvPr/>
            </p:nvGrpSpPr>
            <p:grpSpPr>
              <a:xfrm>
                <a:off x="6981891" y="2159188"/>
                <a:ext cx="717845" cy="646536"/>
                <a:chOff x="9595618" y="4035426"/>
                <a:chExt cx="479425" cy="431800"/>
              </a:xfrm>
              <a:solidFill>
                <a:schemeClr val="bg1"/>
              </a:solidFill>
            </p:grpSpPr>
            <p:sp>
              <p:nvSpPr>
                <p:cNvPr id="56" name="Freeform 14"/>
                <p:cNvSpPr>
                  <a:spLocks/>
                </p:cNvSpPr>
                <p:nvPr/>
              </p:nvSpPr>
              <p:spPr bwMode="auto">
                <a:xfrm>
                  <a:off x="9595618" y="4035426"/>
                  <a:ext cx="479425" cy="431800"/>
                </a:xfrm>
                <a:custGeom>
                  <a:avLst/>
                  <a:gdLst>
                    <a:gd name="T0" fmla="*/ 65 w 128"/>
                    <a:gd name="T1" fmla="*/ 115 h 115"/>
                    <a:gd name="T2" fmla="*/ 9 w 128"/>
                    <a:gd name="T3" fmla="*/ 63 h 115"/>
                    <a:gd name="T4" fmla="*/ 0 w 128"/>
                    <a:gd name="T5" fmla="*/ 38 h 115"/>
                    <a:gd name="T6" fmla="*/ 38 w 128"/>
                    <a:gd name="T7" fmla="*/ 0 h 115"/>
                    <a:gd name="T8" fmla="*/ 64 w 128"/>
                    <a:gd name="T9" fmla="*/ 10 h 115"/>
                    <a:gd name="T10" fmla="*/ 90 w 128"/>
                    <a:gd name="T11" fmla="*/ 0 h 115"/>
                    <a:gd name="T12" fmla="*/ 128 w 128"/>
                    <a:gd name="T13" fmla="*/ 38 h 115"/>
                    <a:gd name="T14" fmla="*/ 119 w 128"/>
                    <a:gd name="T15" fmla="*/ 63 h 115"/>
                    <a:gd name="T16" fmla="*/ 119 w 128"/>
                    <a:gd name="T17" fmla="*/ 63 h 115"/>
                    <a:gd name="T18" fmla="*/ 75 w 128"/>
                    <a:gd name="T19" fmla="*/ 103 h 115"/>
                    <a:gd name="T20" fmla="*/ 69 w 128"/>
                    <a:gd name="T21" fmla="*/ 97 h 115"/>
                    <a:gd name="T22" fmla="*/ 113 w 128"/>
                    <a:gd name="T23" fmla="*/ 57 h 115"/>
                    <a:gd name="T24" fmla="*/ 120 w 128"/>
                    <a:gd name="T25" fmla="*/ 38 h 115"/>
                    <a:gd name="T26" fmla="*/ 90 w 128"/>
                    <a:gd name="T27" fmla="*/ 8 h 115"/>
                    <a:gd name="T28" fmla="*/ 67 w 128"/>
                    <a:gd name="T29" fmla="*/ 19 h 115"/>
                    <a:gd name="T30" fmla="*/ 64 w 128"/>
                    <a:gd name="T31" fmla="*/ 22 h 115"/>
                    <a:gd name="T32" fmla="*/ 61 w 128"/>
                    <a:gd name="T33" fmla="*/ 19 h 115"/>
                    <a:gd name="T34" fmla="*/ 38 w 128"/>
                    <a:gd name="T35" fmla="*/ 8 h 115"/>
                    <a:gd name="T36" fmla="*/ 8 w 128"/>
                    <a:gd name="T37" fmla="*/ 38 h 115"/>
                    <a:gd name="T38" fmla="*/ 15 w 128"/>
                    <a:gd name="T39" fmla="*/ 57 h 115"/>
                    <a:gd name="T40" fmla="*/ 71 w 128"/>
                    <a:gd name="T41" fmla="*/ 109 h 115"/>
                    <a:gd name="T42" fmla="*/ 65 w 128"/>
                    <a:gd name="T43" fmla="*/ 115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28" h="115">
                      <a:moveTo>
                        <a:pt x="65" y="115"/>
                      </a:moveTo>
                      <a:cubicBezTo>
                        <a:pt x="9" y="63"/>
                        <a:pt x="9" y="63"/>
                        <a:pt x="9" y="63"/>
                      </a:cubicBezTo>
                      <a:cubicBezTo>
                        <a:pt x="3" y="56"/>
                        <a:pt x="0" y="47"/>
                        <a:pt x="0" y="38"/>
                      </a:cubicBezTo>
                      <a:cubicBezTo>
                        <a:pt x="0" y="17"/>
                        <a:pt x="17" y="0"/>
                        <a:pt x="38" y="0"/>
                      </a:cubicBezTo>
                      <a:cubicBezTo>
                        <a:pt x="48" y="0"/>
                        <a:pt x="57" y="4"/>
                        <a:pt x="64" y="10"/>
                      </a:cubicBezTo>
                      <a:cubicBezTo>
                        <a:pt x="71" y="4"/>
                        <a:pt x="80" y="0"/>
                        <a:pt x="90" y="0"/>
                      </a:cubicBezTo>
                      <a:cubicBezTo>
                        <a:pt x="111" y="0"/>
                        <a:pt x="128" y="17"/>
                        <a:pt x="128" y="38"/>
                      </a:cubicBezTo>
                      <a:cubicBezTo>
                        <a:pt x="128" y="47"/>
                        <a:pt x="125" y="56"/>
                        <a:pt x="119" y="63"/>
                      </a:cubicBezTo>
                      <a:cubicBezTo>
                        <a:pt x="119" y="63"/>
                        <a:pt x="119" y="63"/>
                        <a:pt x="119" y="63"/>
                      </a:cubicBezTo>
                      <a:cubicBezTo>
                        <a:pt x="75" y="103"/>
                        <a:pt x="75" y="103"/>
                        <a:pt x="75" y="103"/>
                      </a:cubicBezTo>
                      <a:cubicBezTo>
                        <a:pt x="69" y="97"/>
                        <a:pt x="69" y="97"/>
                        <a:pt x="69" y="97"/>
                      </a:cubicBezTo>
                      <a:cubicBezTo>
                        <a:pt x="113" y="57"/>
                        <a:pt x="113" y="57"/>
                        <a:pt x="113" y="57"/>
                      </a:cubicBezTo>
                      <a:cubicBezTo>
                        <a:pt x="117" y="52"/>
                        <a:pt x="120" y="45"/>
                        <a:pt x="120" y="38"/>
                      </a:cubicBezTo>
                      <a:cubicBezTo>
                        <a:pt x="120" y="21"/>
                        <a:pt x="107" y="8"/>
                        <a:pt x="90" y="8"/>
                      </a:cubicBezTo>
                      <a:cubicBezTo>
                        <a:pt x="81" y="8"/>
                        <a:pt x="73" y="12"/>
                        <a:pt x="67" y="19"/>
                      </a:cubicBezTo>
                      <a:cubicBezTo>
                        <a:pt x="64" y="22"/>
                        <a:pt x="64" y="22"/>
                        <a:pt x="64" y="22"/>
                      </a:cubicBezTo>
                      <a:cubicBezTo>
                        <a:pt x="61" y="19"/>
                        <a:pt x="61" y="19"/>
                        <a:pt x="61" y="19"/>
                      </a:cubicBezTo>
                      <a:cubicBezTo>
                        <a:pt x="55" y="12"/>
                        <a:pt x="47" y="8"/>
                        <a:pt x="38" y="8"/>
                      </a:cubicBezTo>
                      <a:cubicBezTo>
                        <a:pt x="21" y="8"/>
                        <a:pt x="8" y="21"/>
                        <a:pt x="8" y="38"/>
                      </a:cubicBezTo>
                      <a:cubicBezTo>
                        <a:pt x="8" y="45"/>
                        <a:pt x="11" y="52"/>
                        <a:pt x="15" y="57"/>
                      </a:cubicBezTo>
                      <a:cubicBezTo>
                        <a:pt x="71" y="109"/>
                        <a:pt x="71" y="109"/>
                        <a:pt x="71" y="109"/>
                      </a:cubicBezTo>
                      <a:lnTo>
                        <a:pt x="65" y="1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59" name="Freeform 15"/>
                <p:cNvSpPr>
                  <a:spLocks noEditPoints="1"/>
                </p:cNvSpPr>
                <p:nvPr/>
              </p:nvSpPr>
              <p:spPr bwMode="auto">
                <a:xfrm>
                  <a:off x="9655943" y="4095751"/>
                  <a:ext cx="319088" cy="273050"/>
                </a:xfrm>
                <a:custGeom>
                  <a:avLst/>
                  <a:gdLst>
                    <a:gd name="T0" fmla="*/ 45 w 85"/>
                    <a:gd name="T1" fmla="*/ 73 h 73"/>
                    <a:gd name="T2" fmla="*/ 5 w 85"/>
                    <a:gd name="T3" fmla="*/ 36 h 73"/>
                    <a:gd name="T4" fmla="*/ 0 w 85"/>
                    <a:gd name="T5" fmla="*/ 22 h 73"/>
                    <a:gd name="T6" fmla="*/ 22 w 85"/>
                    <a:gd name="T7" fmla="*/ 0 h 73"/>
                    <a:gd name="T8" fmla="*/ 22 w 85"/>
                    <a:gd name="T9" fmla="*/ 8 h 73"/>
                    <a:gd name="T10" fmla="*/ 8 w 85"/>
                    <a:gd name="T11" fmla="*/ 22 h 73"/>
                    <a:gd name="T12" fmla="*/ 11 w 85"/>
                    <a:gd name="T13" fmla="*/ 30 h 73"/>
                    <a:gd name="T14" fmla="*/ 50 w 85"/>
                    <a:gd name="T15" fmla="*/ 67 h 73"/>
                    <a:gd name="T16" fmla="*/ 45 w 85"/>
                    <a:gd name="T17" fmla="*/ 73 h 73"/>
                    <a:gd name="T18" fmla="*/ 62 w 85"/>
                    <a:gd name="T19" fmla="*/ 16 h 73"/>
                    <a:gd name="T20" fmla="*/ 55 w 85"/>
                    <a:gd name="T21" fmla="*/ 12 h 73"/>
                    <a:gd name="T22" fmla="*/ 68 w 85"/>
                    <a:gd name="T23" fmla="*/ 2 h 73"/>
                    <a:gd name="T24" fmla="*/ 85 w 85"/>
                    <a:gd name="T25" fmla="*/ 4 h 73"/>
                    <a:gd name="T26" fmla="*/ 81 w 85"/>
                    <a:gd name="T27" fmla="*/ 11 h 73"/>
                    <a:gd name="T28" fmla="*/ 70 w 85"/>
                    <a:gd name="T29" fmla="*/ 9 h 73"/>
                    <a:gd name="T30" fmla="*/ 62 w 85"/>
                    <a:gd name="T31" fmla="*/ 16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5" h="73">
                      <a:moveTo>
                        <a:pt x="45" y="73"/>
                      </a:moveTo>
                      <a:cubicBezTo>
                        <a:pt x="5" y="36"/>
                        <a:pt x="5" y="36"/>
                        <a:pt x="5" y="36"/>
                      </a:cubicBezTo>
                      <a:cubicBezTo>
                        <a:pt x="2" y="32"/>
                        <a:pt x="0" y="27"/>
                        <a:pt x="0" y="22"/>
                      </a:cubicBezTo>
                      <a:cubicBezTo>
                        <a:pt x="0" y="10"/>
                        <a:pt x="10" y="0"/>
                        <a:pt x="22" y="0"/>
                      </a:cubicBezTo>
                      <a:cubicBezTo>
                        <a:pt x="22" y="8"/>
                        <a:pt x="22" y="8"/>
                        <a:pt x="22" y="8"/>
                      </a:cubicBezTo>
                      <a:cubicBezTo>
                        <a:pt x="14" y="8"/>
                        <a:pt x="8" y="14"/>
                        <a:pt x="8" y="22"/>
                      </a:cubicBezTo>
                      <a:cubicBezTo>
                        <a:pt x="8" y="25"/>
                        <a:pt x="9" y="28"/>
                        <a:pt x="11" y="30"/>
                      </a:cubicBezTo>
                      <a:cubicBezTo>
                        <a:pt x="50" y="67"/>
                        <a:pt x="50" y="67"/>
                        <a:pt x="50" y="67"/>
                      </a:cubicBezTo>
                      <a:lnTo>
                        <a:pt x="45" y="73"/>
                      </a:lnTo>
                      <a:close/>
                      <a:moveTo>
                        <a:pt x="62" y="16"/>
                      </a:moveTo>
                      <a:cubicBezTo>
                        <a:pt x="55" y="12"/>
                        <a:pt x="55" y="12"/>
                        <a:pt x="55" y="12"/>
                      </a:cubicBezTo>
                      <a:cubicBezTo>
                        <a:pt x="58" y="7"/>
                        <a:pt x="62" y="3"/>
                        <a:pt x="68" y="2"/>
                      </a:cubicBezTo>
                      <a:cubicBezTo>
                        <a:pt x="74" y="0"/>
                        <a:pt x="80" y="1"/>
                        <a:pt x="85" y="4"/>
                      </a:cubicBezTo>
                      <a:cubicBezTo>
                        <a:pt x="81" y="11"/>
                        <a:pt x="81" y="11"/>
                        <a:pt x="81" y="11"/>
                      </a:cubicBezTo>
                      <a:cubicBezTo>
                        <a:pt x="78" y="9"/>
                        <a:pt x="74" y="8"/>
                        <a:pt x="70" y="9"/>
                      </a:cubicBezTo>
                      <a:cubicBezTo>
                        <a:pt x="67" y="10"/>
                        <a:pt x="64" y="13"/>
                        <a:pt x="62" y="1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sp>
            <p:nvSpPr>
              <p:cNvPr id="186" name="椭圆 185"/>
              <p:cNvSpPr/>
              <p:nvPr/>
            </p:nvSpPr>
            <p:spPr>
              <a:xfrm>
                <a:off x="6625245" y="1766888"/>
                <a:ext cx="1431136" cy="1431136"/>
              </a:xfrm>
              <a:prstGeom prst="ellipse">
                <a:avLst/>
              </a:prstGeom>
              <a:noFill/>
              <a:ln w="12700">
                <a:solidFill>
                  <a:srgbClr val="28333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grpSp>
          <p:nvGrpSpPr>
            <p:cNvPr id="193" name="组合 192"/>
            <p:cNvGrpSpPr/>
            <p:nvPr/>
          </p:nvGrpSpPr>
          <p:grpSpPr>
            <a:xfrm>
              <a:off x="6175471" y="3625738"/>
              <a:ext cx="2116156" cy="748058"/>
              <a:chOff x="543501" y="3471850"/>
              <a:chExt cx="2116156" cy="748058"/>
            </a:xfrm>
          </p:grpSpPr>
          <p:sp>
            <p:nvSpPr>
              <p:cNvPr id="194" name="矩形 193"/>
              <p:cNvSpPr/>
              <p:nvPr/>
            </p:nvSpPr>
            <p:spPr>
              <a:xfrm>
                <a:off x="1068268" y="3471850"/>
                <a:ext cx="1066639" cy="346249"/>
              </a:xfrm>
              <a:prstGeom prst="rect">
                <a:avLst/>
              </a:prstGeom>
            </p:spPr>
            <p:txBody>
              <a:bodyPr wrap="none">
                <a:spAutoFit/>
              </a:bodyPr>
              <a:lstStyle/>
              <a:p>
                <a:pPr algn="ctr"/>
                <a:r>
                  <a:rPr lang="zh-CN" altLang="en-US" sz="2400" b="1" dirty="0" smtClean="0">
                    <a:solidFill>
                      <a:srgbClr val="1F9E23"/>
                    </a:solidFill>
                    <a:latin typeface="汉仪菱心体简" panose="02010609000101010101" pitchFamily="49" charset="-122"/>
                    <a:ea typeface="汉仪菱心体简" panose="02010609000101010101" pitchFamily="49" charset="-122"/>
                    <a:cs typeface="Arial" panose="020B0604020202020204" pitchFamily="34" charset="0"/>
                  </a:rPr>
                  <a:t>规程特性</a:t>
                </a:r>
                <a:endParaRPr lang="en-US" altLang="zh-CN" sz="2400" b="1" dirty="0">
                  <a:solidFill>
                    <a:srgbClr val="1F9E23"/>
                  </a:solidFill>
                  <a:latin typeface="汉仪菱心体简" panose="02010609000101010101" pitchFamily="49" charset="-122"/>
                  <a:ea typeface="汉仪菱心体简" panose="02010609000101010101" pitchFamily="49" charset="-122"/>
                  <a:cs typeface="Arial" panose="020B0604020202020204" pitchFamily="34" charset="0"/>
                </a:endParaRPr>
              </a:p>
            </p:txBody>
          </p:sp>
          <p:sp>
            <p:nvSpPr>
              <p:cNvPr id="195" name="矩形 194"/>
              <p:cNvSpPr/>
              <p:nvPr/>
            </p:nvSpPr>
            <p:spPr>
              <a:xfrm>
                <a:off x="543501" y="3799696"/>
                <a:ext cx="2116156" cy="420212"/>
              </a:xfrm>
              <a:prstGeom prst="rect">
                <a:avLst/>
              </a:prstGeom>
            </p:spPr>
            <p:txBody>
              <a:bodyPr wrap="square">
                <a:spAutoFit/>
              </a:bodyPr>
              <a:lstStyle/>
              <a:p>
                <a:pPr algn="ctr">
                  <a:lnSpc>
                    <a:spcPct val="114000"/>
                  </a:lnSpc>
                </a:pPr>
                <a:r>
                  <a:rPr lang="zh-CN" altLang="zh-CN" sz="1400" dirty="0"/>
                  <a:t>说明对于不同功能的各种可能事件的出现顺序。</a:t>
                </a:r>
                <a:endParaRPr lang="en-US" altLang="zh-CN" sz="1400" dirty="0">
                  <a:solidFill>
                    <a:schemeClr val="tx1">
                      <a:lumMod val="65000"/>
                      <a:lumOff val="35000"/>
                    </a:schemeClr>
                  </a:solidFill>
                  <a:latin typeface="Century Gothic" panose="020B0502020202020204" pitchFamily="34" charset="0"/>
                  <a:cs typeface="Arial" panose="020B0604020202020204" pitchFamily="34" charset="0"/>
                </a:endParaRPr>
              </a:p>
            </p:txBody>
          </p:sp>
        </p:grpSp>
      </p:grpSp>
    </p:spTree>
    <p:extLst>
      <p:ext uri="{BB962C8B-B14F-4D97-AF65-F5344CB8AC3E}">
        <p14:creationId xmlns:p14="http://schemas.microsoft.com/office/powerpoint/2010/main" val="12973688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23" presetClass="entr" presetSubtype="16" fill="hold" nodeType="withEffect">
                                  <p:stCondLst>
                                    <p:cond delay="1000"/>
                                  </p:stCondLst>
                                  <p:childTnLst>
                                    <p:set>
                                      <p:cBhvr>
                                        <p:cTn id="9" dur="1" fill="hold">
                                          <p:stCondLst>
                                            <p:cond delay="0"/>
                                          </p:stCondLst>
                                        </p:cTn>
                                        <p:tgtEl>
                                          <p:spTgt spid="4118"/>
                                        </p:tgtEl>
                                        <p:attrNameLst>
                                          <p:attrName>style.visibility</p:attrName>
                                        </p:attrNameLst>
                                      </p:cBhvr>
                                      <p:to>
                                        <p:strVal val="visible"/>
                                      </p:to>
                                    </p:set>
                                    <p:anim calcmode="lin" valueType="num">
                                      <p:cBhvr>
                                        <p:cTn id="10" dur="300" fill="hold"/>
                                        <p:tgtEl>
                                          <p:spTgt spid="4118"/>
                                        </p:tgtEl>
                                        <p:attrNameLst>
                                          <p:attrName>ppt_w</p:attrName>
                                        </p:attrNameLst>
                                      </p:cBhvr>
                                      <p:tavLst>
                                        <p:tav tm="0">
                                          <p:val>
                                            <p:fltVal val="0"/>
                                          </p:val>
                                        </p:tav>
                                        <p:tav tm="100000">
                                          <p:val>
                                            <p:strVal val="#ppt_w"/>
                                          </p:val>
                                        </p:tav>
                                      </p:tavLst>
                                    </p:anim>
                                    <p:anim calcmode="lin" valueType="num">
                                      <p:cBhvr>
                                        <p:cTn id="11" dur="300" fill="hold"/>
                                        <p:tgtEl>
                                          <p:spTgt spid="4118"/>
                                        </p:tgtEl>
                                        <p:attrNameLst>
                                          <p:attrName>ppt_h</p:attrName>
                                        </p:attrNameLst>
                                      </p:cBhvr>
                                      <p:tavLst>
                                        <p:tav tm="0">
                                          <p:val>
                                            <p:fltVal val="0"/>
                                          </p:val>
                                        </p:tav>
                                        <p:tav tm="100000">
                                          <p:val>
                                            <p:strVal val="#ppt_h"/>
                                          </p:val>
                                        </p:tav>
                                      </p:tavLst>
                                    </p:anim>
                                  </p:childTnLst>
                                </p:cTn>
                              </p:par>
                              <p:par>
                                <p:cTn id="12" presetID="6" presetClass="emph" presetSubtype="0" autoRev="1" fill="hold" nodeType="withEffect">
                                  <p:stCondLst>
                                    <p:cond delay="1250"/>
                                  </p:stCondLst>
                                  <p:childTnLst>
                                    <p:animScale>
                                      <p:cBhvr>
                                        <p:cTn id="13" dur="200" fill="hold"/>
                                        <p:tgtEl>
                                          <p:spTgt spid="4118"/>
                                        </p:tgtEl>
                                      </p:cBhvr>
                                      <p:by x="110000" y="110000"/>
                                    </p:animScale>
                                  </p:childTnLst>
                                </p:cTn>
                              </p:par>
                              <p:par>
                                <p:cTn id="14" presetID="23" presetClass="entr" presetSubtype="16" fill="hold" nodeType="withEffect">
                                  <p:stCondLst>
                                    <p:cond delay="1250"/>
                                  </p:stCondLst>
                                  <p:childTnLst>
                                    <p:set>
                                      <p:cBhvr>
                                        <p:cTn id="15" dur="1" fill="hold">
                                          <p:stCondLst>
                                            <p:cond delay="0"/>
                                          </p:stCondLst>
                                        </p:cTn>
                                        <p:tgtEl>
                                          <p:spTgt spid="4117"/>
                                        </p:tgtEl>
                                        <p:attrNameLst>
                                          <p:attrName>style.visibility</p:attrName>
                                        </p:attrNameLst>
                                      </p:cBhvr>
                                      <p:to>
                                        <p:strVal val="visible"/>
                                      </p:to>
                                    </p:set>
                                    <p:anim calcmode="lin" valueType="num">
                                      <p:cBhvr>
                                        <p:cTn id="16" dur="300" fill="hold"/>
                                        <p:tgtEl>
                                          <p:spTgt spid="4117"/>
                                        </p:tgtEl>
                                        <p:attrNameLst>
                                          <p:attrName>ppt_w</p:attrName>
                                        </p:attrNameLst>
                                      </p:cBhvr>
                                      <p:tavLst>
                                        <p:tav tm="0">
                                          <p:val>
                                            <p:fltVal val="0"/>
                                          </p:val>
                                        </p:tav>
                                        <p:tav tm="100000">
                                          <p:val>
                                            <p:strVal val="#ppt_w"/>
                                          </p:val>
                                        </p:tav>
                                      </p:tavLst>
                                    </p:anim>
                                    <p:anim calcmode="lin" valueType="num">
                                      <p:cBhvr>
                                        <p:cTn id="17" dur="300" fill="hold"/>
                                        <p:tgtEl>
                                          <p:spTgt spid="4117"/>
                                        </p:tgtEl>
                                        <p:attrNameLst>
                                          <p:attrName>ppt_h</p:attrName>
                                        </p:attrNameLst>
                                      </p:cBhvr>
                                      <p:tavLst>
                                        <p:tav tm="0">
                                          <p:val>
                                            <p:fltVal val="0"/>
                                          </p:val>
                                        </p:tav>
                                        <p:tav tm="100000">
                                          <p:val>
                                            <p:strVal val="#ppt_h"/>
                                          </p:val>
                                        </p:tav>
                                      </p:tavLst>
                                    </p:anim>
                                  </p:childTnLst>
                                </p:cTn>
                              </p:par>
                              <p:par>
                                <p:cTn id="18" presetID="6" presetClass="emph" presetSubtype="0" autoRev="1" fill="hold" nodeType="withEffect">
                                  <p:stCondLst>
                                    <p:cond delay="1500"/>
                                  </p:stCondLst>
                                  <p:childTnLst>
                                    <p:animScale>
                                      <p:cBhvr>
                                        <p:cTn id="19" dur="200" fill="hold"/>
                                        <p:tgtEl>
                                          <p:spTgt spid="4117"/>
                                        </p:tgtEl>
                                      </p:cBhvr>
                                      <p:by x="110000" y="110000"/>
                                    </p:animScale>
                                  </p:childTnLst>
                                </p:cTn>
                              </p:par>
                              <p:par>
                                <p:cTn id="20" presetID="23" presetClass="entr" presetSubtype="16" fill="hold" nodeType="withEffect">
                                  <p:stCondLst>
                                    <p:cond delay="1500"/>
                                  </p:stCondLst>
                                  <p:childTnLst>
                                    <p:set>
                                      <p:cBhvr>
                                        <p:cTn id="21" dur="1" fill="hold">
                                          <p:stCondLst>
                                            <p:cond delay="0"/>
                                          </p:stCondLst>
                                        </p:cTn>
                                        <p:tgtEl>
                                          <p:spTgt spid="4115"/>
                                        </p:tgtEl>
                                        <p:attrNameLst>
                                          <p:attrName>style.visibility</p:attrName>
                                        </p:attrNameLst>
                                      </p:cBhvr>
                                      <p:to>
                                        <p:strVal val="visible"/>
                                      </p:to>
                                    </p:set>
                                    <p:anim calcmode="lin" valueType="num">
                                      <p:cBhvr>
                                        <p:cTn id="22" dur="300" fill="hold"/>
                                        <p:tgtEl>
                                          <p:spTgt spid="4115"/>
                                        </p:tgtEl>
                                        <p:attrNameLst>
                                          <p:attrName>ppt_w</p:attrName>
                                        </p:attrNameLst>
                                      </p:cBhvr>
                                      <p:tavLst>
                                        <p:tav tm="0">
                                          <p:val>
                                            <p:fltVal val="0"/>
                                          </p:val>
                                        </p:tav>
                                        <p:tav tm="100000">
                                          <p:val>
                                            <p:strVal val="#ppt_w"/>
                                          </p:val>
                                        </p:tav>
                                      </p:tavLst>
                                    </p:anim>
                                    <p:anim calcmode="lin" valueType="num">
                                      <p:cBhvr>
                                        <p:cTn id="23" dur="300" fill="hold"/>
                                        <p:tgtEl>
                                          <p:spTgt spid="4115"/>
                                        </p:tgtEl>
                                        <p:attrNameLst>
                                          <p:attrName>ppt_h</p:attrName>
                                        </p:attrNameLst>
                                      </p:cBhvr>
                                      <p:tavLst>
                                        <p:tav tm="0">
                                          <p:val>
                                            <p:fltVal val="0"/>
                                          </p:val>
                                        </p:tav>
                                        <p:tav tm="100000">
                                          <p:val>
                                            <p:strVal val="#ppt_h"/>
                                          </p:val>
                                        </p:tav>
                                      </p:tavLst>
                                    </p:anim>
                                  </p:childTnLst>
                                </p:cTn>
                              </p:par>
                              <p:par>
                                <p:cTn id="24" presetID="6" presetClass="emph" presetSubtype="0" autoRev="1" fill="hold" nodeType="withEffect">
                                  <p:stCondLst>
                                    <p:cond delay="1750"/>
                                  </p:stCondLst>
                                  <p:childTnLst>
                                    <p:animScale>
                                      <p:cBhvr>
                                        <p:cTn id="25" dur="200" fill="hold"/>
                                        <p:tgtEl>
                                          <p:spTgt spid="4115"/>
                                        </p:tgtEl>
                                      </p:cBhvr>
                                      <p:by x="110000" y="110000"/>
                                    </p:animScale>
                                  </p:childTnLst>
                                </p:cTn>
                              </p:par>
                              <p:par>
                                <p:cTn id="26" presetID="23" presetClass="entr" presetSubtype="16" fill="hold" nodeType="withEffect">
                                  <p:stCondLst>
                                    <p:cond delay="1750"/>
                                  </p:stCondLst>
                                  <p:childTnLst>
                                    <p:set>
                                      <p:cBhvr>
                                        <p:cTn id="27" dur="1" fill="hold">
                                          <p:stCondLst>
                                            <p:cond delay="0"/>
                                          </p:stCondLst>
                                        </p:cTn>
                                        <p:tgtEl>
                                          <p:spTgt spid="4111"/>
                                        </p:tgtEl>
                                        <p:attrNameLst>
                                          <p:attrName>style.visibility</p:attrName>
                                        </p:attrNameLst>
                                      </p:cBhvr>
                                      <p:to>
                                        <p:strVal val="visible"/>
                                      </p:to>
                                    </p:set>
                                    <p:anim calcmode="lin" valueType="num">
                                      <p:cBhvr>
                                        <p:cTn id="28" dur="300" fill="hold"/>
                                        <p:tgtEl>
                                          <p:spTgt spid="4111"/>
                                        </p:tgtEl>
                                        <p:attrNameLst>
                                          <p:attrName>ppt_w</p:attrName>
                                        </p:attrNameLst>
                                      </p:cBhvr>
                                      <p:tavLst>
                                        <p:tav tm="0">
                                          <p:val>
                                            <p:fltVal val="0"/>
                                          </p:val>
                                        </p:tav>
                                        <p:tav tm="100000">
                                          <p:val>
                                            <p:strVal val="#ppt_w"/>
                                          </p:val>
                                        </p:tav>
                                      </p:tavLst>
                                    </p:anim>
                                    <p:anim calcmode="lin" valueType="num">
                                      <p:cBhvr>
                                        <p:cTn id="29" dur="300" fill="hold"/>
                                        <p:tgtEl>
                                          <p:spTgt spid="4111"/>
                                        </p:tgtEl>
                                        <p:attrNameLst>
                                          <p:attrName>ppt_h</p:attrName>
                                        </p:attrNameLst>
                                      </p:cBhvr>
                                      <p:tavLst>
                                        <p:tav tm="0">
                                          <p:val>
                                            <p:fltVal val="0"/>
                                          </p:val>
                                        </p:tav>
                                        <p:tav tm="100000">
                                          <p:val>
                                            <p:strVal val="#ppt_h"/>
                                          </p:val>
                                        </p:tav>
                                      </p:tavLst>
                                    </p:anim>
                                  </p:childTnLst>
                                </p:cTn>
                              </p:par>
                              <p:par>
                                <p:cTn id="30" presetID="6" presetClass="emph" presetSubtype="0" autoRev="1" fill="hold" nodeType="withEffect">
                                  <p:stCondLst>
                                    <p:cond delay="2000"/>
                                  </p:stCondLst>
                                  <p:childTnLst>
                                    <p:animScale>
                                      <p:cBhvr>
                                        <p:cTn id="31" dur="200" fill="hold"/>
                                        <p:tgtEl>
                                          <p:spTgt spid="4111"/>
                                        </p:tgtEl>
                                      </p:cBhvr>
                                      <p:by x="110000" y="11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9988" y="698681"/>
            <a:ext cx="4801314" cy="707886"/>
          </a:xfrm>
          <a:prstGeom prst="rect">
            <a:avLst/>
          </a:prstGeom>
        </p:spPr>
        <p:txBody>
          <a:bodyPr wrap="none">
            <a:spAutoFit/>
          </a:bodyPr>
          <a:lstStyle/>
          <a:p>
            <a:r>
              <a:rPr lang="zh-CN" altLang="en-US" sz="4000" dirty="0" smtClean="0">
                <a:solidFill>
                  <a:srgbClr val="F44F56"/>
                </a:solidFill>
                <a:latin typeface="方正兰亭超细黑简体" panose="02000000000000000000" pitchFamily="2" charset="-122"/>
                <a:ea typeface="方正兰亭超细黑简体" panose="02000000000000000000" pitchFamily="2" charset="-122"/>
                <a:cs typeface="Arial" panose="020B0604020202020204" pitchFamily="34" charset="0"/>
              </a:rPr>
              <a:t>物理层信号传输类型</a:t>
            </a:r>
            <a:endParaRPr lang="en-US" altLang="zh-CN" sz="4000" dirty="0">
              <a:solidFill>
                <a:srgbClr val="F44F56"/>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3" name="矩形 2"/>
          <p:cNvSpPr/>
          <p:nvPr/>
        </p:nvSpPr>
        <p:spPr>
          <a:xfrm>
            <a:off x="549987" y="1346417"/>
            <a:ext cx="2954655" cy="461665"/>
          </a:xfrm>
          <a:prstGeom prst="rect">
            <a:avLst/>
          </a:prstGeom>
        </p:spPr>
        <p:txBody>
          <a:bodyPr wrap="none">
            <a:spAutoFit/>
          </a:bodyPr>
          <a:lstStyle/>
          <a:p>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并行通信和串行通信</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nvGrpSpPr>
          <p:cNvPr id="4" name="组合 3"/>
          <p:cNvGrpSpPr/>
          <p:nvPr/>
        </p:nvGrpSpPr>
        <p:grpSpPr>
          <a:xfrm>
            <a:off x="11856640" y="548680"/>
            <a:ext cx="335360" cy="882400"/>
            <a:chOff x="8892480" y="411510"/>
            <a:chExt cx="251520" cy="661800"/>
          </a:xfrm>
        </p:grpSpPr>
        <p:sp>
          <p:nvSpPr>
            <p:cNvPr id="5" name="矩形 4"/>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49</a:t>
              </a:r>
              <a:endParaRPr lang="zh-CN" altLang="en-US" sz="1067" dirty="0">
                <a:solidFill>
                  <a:schemeClr val="bg1"/>
                </a:solidFill>
                <a:latin typeface="Century Gothic" panose="020B0502020202020204" pitchFamily="34" charset="0"/>
              </a:endParaRPr>
            </a:p>
          </p:txBody>
        </p:sp>
        <p:grpSp>
          <p:nvGrpSpPr>
            <p:cNvPr id="7" name="组合 6"/>
            <p:cNvGrpSpPr/>
            <p:nvPr/>
          </p:nvGrpSpPr>
          <p:grpSpPr>
            <a:xfrm>
              <a:off x="8964240" y="818664"/>
              <a:ext cx="108000" cy="8629"/>
              <a:chOff x="8953171" y="847239"/>
              <a:chExt cx="130138" cy="8629"/>
            </a:xfrm>
          </p:grpSpPr>
          <p:cxnSp>
            <p:nvCxnSpPr>
              <p:cNvPr id="8" name="直接连接符 7"/>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grpSp>
        <p:nvGrpSpPr>
          <p:cNvPr id="21" name="组合 20"/>
          <p:cNvGrpSpPr/>
          <p:nvPr/>
        </p:nvGrpSpPr>
        <p:grpSpPr>
          <a:xfrm>
            <a:off x="7364485" y="1753228"/>
            <a:ext cx="4916731" cy="1687659"/>
            <a:chOff x="5523363" y="1314920"/>
            <a:chExt cx="3687548" cy="1265743"/>
          </a:xfrm>
        </p:grpSpPr>
        <p:sp>
          <p:nvSpPr>
            <p:cNvPr id="83" name="矩形 82"/>
            <p:cNvSpPr/>
            <p:nvPr/>
          </p:nvSpPr>
          <p:spPr>
            <a:xfrm>
              <a:off x="5523363" y="1588085"/>
              <a:ext cx="3086944" cy="992578"/>
            </a:xfrm>
            <a:prstGeom prst="rect">
              <a:avLst/>
            </a:prstGeom>
          </p:spPr>
          <p:txBody>
            <a:bodyPr wrap="square">
              <a:spAutoFit/>
            </a:bodyPr>
            <a:lstStyle/>
            <a:p>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在并行通信中，一般至少有</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8</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个数据位同时在两台设备之间</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传输。</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发送端与接收端有</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8</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条数据线相连，发送端同时发送</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8</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个数据位，接收端同时接收</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8</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个数据位。计算机内部各部件之间的通信是通过并行总线进行的。</a:t>
              </a:r>
              <a:endParaRPr lang="en-US" altLang="zh-CN" sz="1600" dirty="0">
                <a:solidFill>
                  <a:schemeClr val="tx1">
                    <a:lumMod val="65000"/>
                    <a:lumOff val="35000"/>
                  </a:schemeClr>
                </a:solidFill>
                <a:latin typeface="Century Gothic" panose="020B0502020202020204" pitchFamily="34" charset="0"/>
                <a:cs typeface="Arial" panose="020B0604020202020204" pitchFamily="34" charset="0"/>
              </a:endParaRPr>
            </a:p>
          </p:txBody>
        </p:sp>
        <p:sp>
          <p:nvSpPr>
            <p:cNvPr id="84" name="矩形 83"/>
            <p:cNvSpPr/>
            <p:nvPr/>
          </p:nvSpPr>
          <p:spPr>
            <a:xfrm>
              <a:off x="5523363" y="1314920"/>
              <a:ext cx="3687548" cy="300082"/>
            </a:xfrm>
            <a:prstGeom prst="rect">
              <a:avLst/>
            </a:prstGeom>
          </p:spPr>
          <p:txBody>
            <a:bodyPr wrap="none">
              <a:spAutoFit/>
            </a:bodyPr>
            <a:lstStyle/>
            <a:p>
              <a:r>
                <a:rPr lang="zh-CN" altLang="en-US" sz="2000" dirty="0" smtClean="0">
                  <a:solidFill>
                    <a:srgbClr val="F44F56"/>
                  </a:solidFill>
                  <a:latin typeface="汉仪菱心体简" panose="02010609000101010101" pitchFamily="49" charset="-122"/>
                  <a:ea typeface="汉仪菱心体简" panose="02010609000101010101" pitchFamily="49" charset="-122"/>
                  <a:cs typeface="Arial" panose="020B0604020202020204" pitchFamily="34" charset="0"/>
                </a:rPr>
                <a:t>并行通信（</a:t>
              </a:r>
              <a:r>
                <a:rPr lang="en-US" altLang="zh-CN" sz="2000" dirty="0" smtClean="0">
                  <a:solidFill>
                    <a:srgbClr val="F44F56"/>
                  </a:solidFill>
                  <a:latin typeface="汉仪菱心体简" panose="02010609000101010101" pitchFamily="49" charset="-122"/>
                  <a:ea typeface="汉仪菱心体简" panose="02010609000101010101" pitchFamily="49" charset="-122"/>
                  <a:cs typeface="Arial" panose="020B0604020202020204" pitchFamily="34" charset="0"/>
                </a:rPr>
                <a:t>Parallel Transmission</a:t>
              </a:r>
              <a:r>
                <a:rPr lang="zh-CN" altLang="en-US" sz="2000" dirty="0" smtClean="0">
                  <a:solidFill>
                    <a:srgbClr val="F44F56"/>
                  </a:solidFill>
                  <a:latin typeface="汉仪菱心体简" panose="02010609000101010101" pitchFamily="49" charset="-122"/>
                  <a:ea typeface="汉仪菱心体简" panose="02010609000101010101" pitchFamily="49" charset="-122"/>
                  <a:cs typeface="Arial" panose="020B0604020202020204" pitchFamily="34" charset="0"/>
                </a:rPr>
                <a:t>）</a:t>
              </a:r>
              <a:endParaRPr lang="en-US" altLang="zh-CN" sz="2000" dirty="0">
                <a:solidFill>
                  <a:srgbClr val="F44F56"/>
                </a:solidFill>
                <a:latin typeface="汉仪菱心体简" panose="02010609000101010101" pitchFamily="49" charset="-122"/>
                <a:ea typeface="汉仪菱心体简" panose="02010609000101010101" pitchFamily="49" charset="-122"/>
                <a:cs typeface="Arial" panose="020B0604020202020204" pitchFamily="34" charset="0"/>
              </a:endParaRPr>
            </a:p>
          </p:txBody>
        </p:sp>
      </p:grpSp>
      <p:grpSp>
        <p:nvGrpSpPr>
          <p:cNvPr id="19" name="组合 18"/>
          <p:cNvGrpSpPr/>
          <p:nvPr/>
        </p:nvGrpSpPr>
        <p:grpSpPr>
          <a:xfrm>
            <a:off x="7505258" y="3606206"/>
            <a:ext cx="4351379" cy="663968"/>
            <a:chOff x="5607549" y="2476056"/>
            <a:chExt cx="3263534" cy="497976"/>
          </a:xfrm>
        </p:grpSpPr>
        <p:sp>
          <p:nvSpPr>
            <p:cNvPr id="87" name="矩形 86"/>
            <p:cNvSpPr/>
            <p:nvPr/>
          </p:nvSpPr>
          <p:spPr>
            <a:xfrm>
              <a:off x="6228719" y="2517295"/>
              <a:ext cx="2642364" cy="253916"/>
            </a:xfrm>
            <a:prstGeom prst="rect">
              <a:avLst/>
            </a:prstGeom>
          </p:spPr>
          <p:txBody>
            <a:bodyPr wrap="square">
              <a:spAutoFit/>
            </a:bodyPr>
            <a:lstStyle/>
            <a:p>
              <a:r>
                <a:rPr lang="zh-CN" altLang="en-US" sz="1600" dirty="0" smtClean="0">
                  <a:solidFill>
                    <a:schemeClr val="tx1">
                      <a:lumMod val="85000"/>
                      <a:lumOff val="15000"/>
                    </a:schemeClr>
                  </a:solidFill>
                  <a:latin typeface="Century Gothic" panose="020B0502020202020204" pitchFamily="34" charset="0"/>
                  <a:cs typeface="Arial" panose="020B0604020202020204" pitchFamily="34" charset="0"/>
                </a:rPr>
                <a:t>数据</a:t>
              </a:r>
              <a:r>
                <a:rPr lang="zh-CN" altLang="en-US" sz="1600" dirty="0">
                  <a:solidFill>
                    <a:schemeClr val="tx1">
                      <a:lumMod val="85000"/>
                      <a:lumOff val="15000"/>
                    </a:schemeClr>
                  </a:solidFill>
                  <a:latin typeface="Century Gothic" panose="020B0502020202020204" pitchFamily="34" charset="0"/>
                  <a:cs typeface="Arial" panose="020B0604020202020204" pitchFamily="34" charset="0"/>
                </a:rPr>
                <a:t>传输速率高。</a:t>
              </a:r>
              <a:endParaRPr lang="en-US" altLang="zh-CN" sz="1600" dirty="0">
                <a:solidFill>
                  <a:schemeClr val="tx1">
                    <a:lumMod val="85000"/>
                    <a:lumOff val="15000"/>
                  </a:schemeClr>
                </a:solidFill>
                <a:latin typeface="Century Gothic" panose="020B0502020202020204" pitchFamily="34" charset="0"/>
                <a:cs typeface="Arial" panose="020B0604020202020204" pitchFamily="34" charset="0"/>
              </a:endParaRPr>
            </a:p>
          </p:txBody>
        </p:sp>
        <p:grpSp>
          <p:nvGrpSpPr>
            <p:cNvPr id="18" name="组合 17"/>
            <p:cNvGrpSpPr/>
            <p:nvPr/>
          </p:nvGrpSpPr>
          <p:grpSpPr>
            <a:xfrm>
              <a:off x="5607549" y="2476056"/>
              <a:ext cx="497976" cy="497976"/>
              <a:chOff x="5607549" y="2521897"/>
              <a:chExt cx="497976" cy="497976"/>
            </a:xfrm>
          </p:grpSpPr>
          <p:sp>
            <p:nvSpPr>
              <p:cNvPr id="88" name="椭圆 87"/>
              <p:cNvSpPr/>
              <p:nvPr/>
            </p:nvSpPr>
            <p:spPr>
              <a:xfrm>
                <a:off x="5607549" y="2521897"/>
                <a:ext cx="497976" cy="497976"/>
              </a:xfrm>
              <a:prstGeom prst="ellipse">
                <a:avLst/>
              </a:prstGeom>
              <a:solidFill>
                <a:srgbClr val="F44F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93" name="组合 92"/>
              <p:cNvGrpSpPr/>
              <p:nvPr/>
            </p:nvGrpSpPr>
            <p:grpSpPr>
              <a:xfrm flipH="1">
                <a:off x="5709115" y="2621443"/>
                <a:ext cx="294846" cy="298883"/>
                <a:chOff x="9363075" y="4967288"/>
                <a:chExt cx="463551" cy="469900"/>
              </a:xfrm>
              <a:solidFill>
                <a:schemeClr val="bg1"/>
              </a:solidFill>
            </p:grpSpPr>
            <p:sp>
              <p:nvSpPr>
                <p:cNvPr id="94" name="Freeform 22"/>
                <p:cNvSpPr>
                  <a:spLocks/>
                </p:cNvSpPr>
                <p:nvPr/>
              </p:nvSpPr>
              <p:spPr bwMode="auto">
                <a:xfrm>
                  <a:off x="9371013" y="5280025"/>
                  <a:ext cx="158750" cy="150813"/>
                </a:xfrm>
                <a:custGeom>
                  <a:avLst/>
                  <a:gdLst>
                    <a:gd name="T0" fmla="*/ 14 w 100"/>
                    <a:gd name="T1" fmla="*/ 95 h 95"/>
                    <a:gd name="T2" fmla="*/ 0 w 100"/>
                    <a:gd name="T3" fmla="*/ 80 h 95"/>
                    <a:gd name="T4" fmla="*/ 85 w 100"/>
                    <a:gd name="T5" fmla="*/ 0 h 95"/>
                    <a:gd name="T6" fmla="*/ 100 w 100"/>
                    <a:gd name="T7" fmla="*/ 14 h 95"/>
                    <a:gd name="T8" fmla="*/ 14 w 100"/>
                    <a:gd name="T9" fmla="*/ 95 h 95"/>
                  </a:gdLst>
                  <a:ahLst/>
                  <a:cxnLst>
                    <a:cxn ang="0">
                      <a:pos x="T0" y="T1"/>
                    </a:cxn>
                    <a:cxn ang="0">
                      <a:pos x="T2" y="T3"/>
                    </a:cxn>
                    <a:cxn ang="0">
                      <a:pos x="T4" y="T5"/>
                    </a:cxn>
                    <a:cxn ang="0">
                      <a:pos x="T6" y="T7"/>
                    </a:cxn>
                    <a:cxn ang="0">
                      <a:pos x="T8" y="T9"/>
                    </a:cxn>
                  </a:cxnLst>
                  <a:rect l="0" t="0" r="r" b="b"/>
                  <a:pathLst>
                    <a:path w="100" h="95">
                      <a:moveTo>
                        <a:pt x="14" y="95"/>
                      </a:moveTo>
                      <a:lnTo>
                        <a:pt x="0" y="80"/>
                      </a:lnTo>
                      <a:lnTo>
                        <a:pt x="85" y="0"/>
                      </a:lnTo>
                      <a:lnTo>
                        <a:pt x="100" y="14"/>
                      </a:lnTo>
                      <a:lnTo>
                        <a:pt x="14" y="9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95" name="Freeform 23"/>
                <p:cNvSpPr>
                  <a:spLocks noEditPoints="1"/>
                </p:cNvSpPr>
                <p:nvPr/>
              </p:nvSpPr>
              <p:spPr bwMode="auto">
                <a:xfrm>
                  <a:off x="9486900" y="5200650"/>
                  <a:ext cx="120650" cy="120650"/>
                </a:xfrm>
                <a:custGeom>
                  <a:avLst/>
                  <a:gdLst>
                    <a:gd name="T0" fmla="*/ 16 w 32"/>
                    <a:gd name="T1" fmla="*/ 32 h 32"/>
                    <a:gd name="T2" fmla="*/ 0 w 32"/>
                    <a:gd name="T3" fmla="*/ 16 h 32"/>
                    <a:gd name="T4" fmla="*/ 16 w 32"/>
                    <a:gd name="T5" fmla="*/ 0 h 32"/>
                    <a:gd name="T6" fmla="*/ 32 w 32"/>
                    <a:gd name="T7" fmla="*/ 16 h 32"/>
                    <a:gd name="T8" fmla="*/ 16 w 32"/>
                    <a:gd name="T9" fmla="*/ 32 h 32"/>
                    <a:gd name="T10" fmla="*/ 16 w 32"/>
                    <a:gd name="T11" fmla="*/ 8 h 32"/>
                    <a:gd name="T12" fmla="*/ 8 w 32"/>
                    <a:gd name="T13" fmla="*/ 16 h 32"/>
                    <a:gd name="T14" fmla="*/ 16 w 32"/>
                    <a:gd name="T15" fmla="*/ 24 h 32"/>
                    <a:gd name="T16" fmla="*/ 24 w 32"/>
                    <a:gd name="T17" fmla="*/ 16 h 32"/>
                    <a:gd name="T18" fmla="*/ 16 w 32"/>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32"/>
                      </a:moveTo>
                      <a:cubicBezTo>
                        <a:pt x="7" y="32"/>
                        <a:pt x="0" y="25"/>
                        <a:pt x="0" y="16"/>
                      </a:cubicBezTo>
                      <a:cubicBezTo>
                        <a:pt x="0" y="7"/>
                        <a:pt x="7" y="0"/>
                        <a:pt x="16" y="0"/>
                      </a:cubicBezTo>
                      <a:cubicBezTo>
                        <a:pt x="25" y="0"/>
                        <a:pt x="32" y="7"/>
                        <a:pt x="32" y="16"/>
                      </a:cubicBezTo>
                      <a:cubicBezTo>
                        <a:pt x="32" y="25"/>
                        <a:pt x="25" y="32"/>
                        <a:pt x="16" y="32"/>
                      </a:cubicBezTo>
                      <a:moveTo>
                        <a:pt x="16" y="8"/>
                      </a:moveTo>
                      <a:cubicBezTo>
                        <a:pt x="12" y="8"/>
                        <a:pt x="8" y="12"/>
                        <a:pt x="8" y="16"/>
                      </a:cubicBezTo>
                      <a:cubicBezTo>
                        <a:pt x="8" y="20"/>
                        <a:pt x="12" y="24"/>
                        <a:pt x="16" y="24"/>
                      </a:cubicBezTo>
                      <a:cubicBezTo>
                        <a:pt x="20" y="24"/>
                        <a:pt x="24" y="20"/>
                        <a:pt x="24" y="16"/>
                      </a:cubicBezTo>
                      <a:cubicBezTo>
                        <a:pt x="24" y="12"/>
                        <a:pt x="20" y="8"/>
                        <a:pt x="16"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96" name="Freeform 24"/>
                <p:cNvSpPr>
                  <a:spLocks noEditPoints="1"/>
                </p:cNvSpPr>
                <p:nvPr/>
              </p:nvSpPr>
              <p:spPr bwMode="auto">
                <a:xfrm>
                  <a:off x="9577388" y="4967288"/>
                  <a:ext cx="249238" cy="249238"/>
                </a:xfrm>
                <a:custGeom>
                  <a:avLst/>
                  <a:gdLst>
                    <a:gd name="T0" fmla="*/ 32 w 66"/>
                    <a:gd name="T1" fmla="*/ 66 h 66"/>
                    <a:gd name="T2" fmla="*/ 9 w 66"/>
                    <a:gd name="T3" fmla="*/ 57 h 66"/>
                    <a:gd name="T4" fmla="*/ 0 w 66"/>
                    <a:gd name="T5" fmla="*/ 34 h 66"/>
                    <a:gd name="T6" fmla="*/ 9 w 66"/>
                    <a:gd name="T7" fmla="*/ 11 h 66"/>
                    <a:gd name="T8" fmla="*/ 20 w 66"/>
                    <a:gd name="T9" fmla="*/ 0 h 66"/>
                    <a:gd name="T10" fmla="*/ 66 w 66"/>
                    <a:gd name="T11" fmla="*/ 46 h 66"/>
                    <a:gd name="T12" fmla="*/ 55 w 66"/>
                    <a:gd name="T13" fmla="*/ 57 h 66"/>
                    <a:gd name="T14" fmla="*/ 32 w 66"/>
                    <a:gd name="T15" fmla="*/ 66 h 66"/>
                    <a:gd name="T16" fmla="*/ 20 w 66"/>
                    <a:gd name="T17" fmla="*/ 12 h 66"/>
                    <a:gd name="T18" fmla="*/ 15 w 66"/>
                    <a:gd name="T19" fmla="*/ 17 h 66"/>
                    <a:gd name="T20" fmla="*/ 8 w 66"/>
                    <a:gd name="T21" fmla="*/ 34 h 66"/>
                    <a:gd name="T22" fmla="*/ 15 w 66"/>
                    <a:gd name="T23" fmla="*/ 51 h 66"/>
                    <a:gd name="T24" fmla="*/ 32 w 66"/>
                    <a:gd name="T25" fmla="*/ 58 h 66"/>
                    <a:gd name="T26" fmla="*/ 49 w 66"/>
                    <a:gd name="T27" fmla="*/ 51 h 66"/>
                    <a:gd name="T28" fmla="*/ 54 w 66"/>
                    <a:gd name="T29" fmla="*/ 46 h 66"/>
                    <a:gd name="T30" fmla="*/ 20 w 66"/>
                    <a:gd name="T31" fmla="*/ 12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6" h="66">
                      <a:moveTo>
                        <a:pt x="32" y="66"/>
                      </a:moveTo>
                      <a:cubicBezTo>
                        <a:pt x="23" y="66"/>
                        <a:pt x="15" y="63"/>
                        <a:pt x="9" y="57"/>
                      </a:cubicBezTo>
                      <a:cubicBezTo>
                        <a:pt x="3" y="51"/>
                        <a:pt x="0" y="43"/>
                        <a:pt x="0" y="34"/>
                      </a:cubicBezTo>
                      <a:cubicBezTo>
                        <a:pt x="0" y="25"/>
                        <a:pt x="3" y="17"/>
                        <a:pt x="9" y="11"/>
                      </a:cubicBezTo>
                      <a:cubicBezTo>
                        <a:pt x="20" y="0"/>
                        <a:pt x="20" y="0"/>
                        <a:pt x="20" y="0"/>
                      </a:cubicBezTo>
                      <a:cubicBezTo>
                        <a:pt x="66" y="46"/>
                        <a:pt x="66" y="46"/>
                        <a:pt x="66" y="46"/>
                      </a:cubicBezTo>
                      <a:cubicBezTo>
                        <a:pt x="55" y="57"/>
                        <a:pt x="55" y="57"/>
                        <a:pt x="55" y="57"/>
                      </a:cubicBezTo>
                      <a:cubicBezTo>
                        <a:pt x="49" y="63"/>
                        <a:pt x="41" y="66"/>
                        <a:pt x="32" y="66"/>
                      </a:cubicBezTo>
                      <a:moveTo>
                        <a:pt x="20" y="12"/>
                      </a:moveTo>
                      <a:cubicBezTo>
                        <a:pt x="15" y="17"/>
                        <a:pt x="15" y="17"/>
                        <a:pt x="15" y="17"/>
                      </a:cubicBezTo>
                      <a:cubicBezTo>
                        <a:pt x="10" y="22"/>
                        <a:pt x="8" y="28"/>
                        <a:pt x="8" y="34"/>
                      </a:cubicBezTo>
                      <a:cubicBezTo>
                        <a:pt x="8" y="40"/>
                        <a:pt x="10" y="46"/>
                        <a:pt x="15" y="51"/>
                      </a:cubicBezTo>
                      <a:cubicBezTo>
                        <a:pt x="20" y="56"/>
                        <a:pt x="26" y="58"/>
                        <a:pt x="32" y="58"/>
                      </a:cubicBezTo>
                      <a:cubicBezTo>
                        <a:pt x="38" y="58"/>
                        <a:pt x="44" y="56"/>
                        <a:pt x="49" y="51"/>
                      </a:cubicBezTo>
                      <a:cubicBezTo>
                        <a:pt x="54" y="46"/>
                        <a:pt x="54" y="46"/>
                        <a:pt x="54" y="46"/>
                      </a:cubicBezTo>
                      <a:lnTo>
                        <a:pt x="20"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97" name="Freeform 25"/>
                <p:cNvSpPr>
                  <a:spLocks/>
                </p:cNvSpPr>
                <p:nvPr/>
              </p:nvSpPr>
              <p:spPr bwMode="auto">
                <a:xfrm>
                  <a:off x="9363075" y="5065713"/>
                  <a:ext cx="365125" cy="371475"/>
                </a:xfrm>
                <a:custGeom>
                  <a:avLst/>
                  <a:gdLst>
                    <a:gd name="T0" fmla="*/ 0 w 230"/>
                    <a:gd name="T1" fmla="*/ 234 h 234"/>
                    <a:gd name="T2" fmla="*/ 22 w 230"/>
                    <a:gd name="T3" fmla="*/ 49 h 234"/>
                    <a:gd name="T4" fmla="*/ 112 w 230"/>
                    <a:gd name="T5" fmla="*/ 0 h 234"/>
                    <a:gd name="T6" fmla="*/ 121 w 230"/>
                    <a:gd name="T7" fmla="*/ 16 h 234"/>
                    <a:gd name="T8" fmla="*/ 41 w 230"/>
                    <a:gd name="T9" fmla="*/ 61 h 234"/>
                    <a:gd name="T10" fmla="*/ 24 w 230"/>
                    <a:gd name="T11" fmla="*/ 211 h 234"/>
                    <a:gd name="T12" fmla="*/ 185 w 230"/>
                    <a:gd name="T13" fmla="*/ 180 h 234"/>
                    <a:gd name="T14" fmla="*/ 211 w 230"/>
                    <a:gd name="T15" fmla="*/ 111 h 234"/>
                    <a:gd name="T16" fmla="*/ 230 w 230"/>
                    <a:gd name="T17" fmla="*/ 116 h 234"/>
                    <a:gd name="T18" fmla="*/ 199 w 230"/>
                    <a:gd name="T19" fmla="*/ 199 h 234"/>
                    <a:gd name="T20" fmla="*/ 0 w 230"/>
                    <a:gd name="T21" fmla="*/ 234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0" h="234">
                      <a:moveTo>
                        <a:pt x="0" y="234"/>
                      </a:moveTo>
                      <a:lnTo>
                        <a:pt x="22" y="49"/>
                      </a:lnTo>
                      <a:lnTo>
                        <a:pt x="112" y="0"/>
                      </a:lnTo>
                      <a:lnTo>
                        <a:pt x="121" y="16"/>
                      </a:lnTo>
                      <a:lnTo>
                        <a:pt x="41" y="61"/>
                      </a:lnTo>
                      <a:lnTo>
                        <a:pt x="24" y="211"/>
                      </a:lnTo>
                      <a:lnTo>
                        <a:pt x="185" y="180"/>
                      </a:lnTo>
                      <a:lnTo>
                        <a:pt x="211" y="111"/>
                      </a:lnTo>
                      <a:lnTo>
                        <a:pt x="230" y="116"/>
                      </a:lnTo>
                      <a:lnTo>
                        <a:pt x="199" y="199"/>
                      </a:lnTo>
                      <a:lnTo>
                        <a:pt x="0" y="2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grpSp>
      </p:grpSp>
      <p:grpSp>
        <p:nvGrpSpPr>
          <p:cNvPr id="20" name="组合 19"/>
          <p:cNvGrpSpPr/>
          <p:nvPr/>
        </p:nvGrpSpPr>
        <p:grpSpPr>
          <a:xfrm>
            <a:off x="7505257" y="4575893"/>
            <a:ext cx="4351380" cy="663969"/>
            <a:chOff x="5607549" y="3099264"/>
            <a:chExt cx="3263535" cy="497976"/>
          </a:xfrm>
        </p:grpSpPr>
        <p:sp>
          <p:nvSpPr>
            <p:cNvPr id="100" name="矩形 99"/>
            <p:cNvSpPr/>
            <p:nvPr/>
          </p:nvSpPr>
          <p:spPr>
            <a:xfrm>
              <a:off x="6228718" y="3140503"/>
              <a:ext cx="2642366" cy="438581"/>
            </a:xfrm>
            <a:prstGeom prst="rect">
              <a:avLst/>
            </a:prstGeom>
          </p:spPr>
          <p:txBody>
            <a:bodyPr wrap="square">
              <a:spAutoFit/>
            </a:bodyPr>
            <a:lstStyle/>
            <a:p>
              <a:r>
                <a:rPr lang="zh-CN" altLang="zh-CN" sz="1600" dirty="0"/>
                <a:t>数据传输占用信道较多，费用较高，所以只能应用于短距离传输。</a:t>
              </a:r>
              <a:endParaRPr lang="en-US" altLang="zh-CN" sz="1600" dirty="0">
                <a:solidFill>
                  <a:schemeClr val="tx1">
                    <a:lumMod val="85000"/>
                    <a:lumOff val="15000"/>
                  </a:schemeClr>
                </a:solidFill>
                <a:latin typeface="Century Gothic" panose="020B0502020202020204" pitchFamily="34" charset="0"/>
                <a:cs typeface="Arial" panose="020B0604020202020204" pitchFamily="34" charset="0"/>
              </a:endParaRPr>
            </a:p>
          </p:txBody>
        </p:sp>
        <p:grpSp>
          <p:nvGrpSpPr>
            <p:cNvPr id="17" name="组合 16"/>
            <p:cNvGrpSpPr/>
            <p:nvPr/>
          </p:nvGrpSpPr>
          <p:grpSpPr>
            <a:xfrm>
              <a:off x="5607549" y="3099264"/>
              <a:ext cx="497976" cy="497976"/>
              <a:chOff x="5607549" y="3099264"/>
              <a:chExt cx="497976" cy="497976"/>
            </a:xfrm>
          </p:grpSpPr>
          <p:sp>
            <p:nvSpPr>
              <p:cNvPr id="101" name="椭圆 100"/>
              <p:cNvSpPr/>
              <p:nvPr/>
            </p:nvSpPr>
            <p:spPr>
              <a:xfrm>
                <a:off x="5607549" y="3099264"/>
                <a:ext cx="497976" cy="497976"/>
              </a:xfrm>
              <a:prstGeom prst="ellipse">
                <a:avLst/>
              </a:prstGeom>
              <a:solidFill>
                <a:srgbClr val="F44F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102" name="组合 101"/>
              <p:cNvGrpSpPr/>
              <p:nvPr/>
            </p:nvGrpSpPr>
            <p:grpSpPr>
              <a:xfrm>
                <a:off x="5705580" y="3197296"/>
                <a:ext cx="301913" cy="301913"/>
                <a:chOff x="13057188" y="3740150"/>
                <a:chExt cx="474663" cy="474663"/>
              </a:xfrm>
              <a:solidFill>
                <a:schemeClr val="bg1"/>
              </a:solidFill>
            </p:grpSpPr>
            <p:sp>
              <p:nvSpPr>
                <p:cNvPr id="103" name="Freeform 18"/>
                <p:cNvSpPr>
                  <a:spLocks/>
                </p:cNvSpPr>
                <p:nvPr/>
              </p:nvSpPr>
              <p:spPr bwMode="auto">
                <a:xfrm>
                  <a:off x="13114338" y="4019550"/>
                  <a:ext cx="360363" cy="195263"/>
                </a:xfrm>
                <a:custGeom>
                  <a:avLst/>
                  <a:gdLst>
                    <a:gd name="T0" fmla="*/ 227 w 227"/>
                    <a:gd name="T1" fmla="*/ 123 h 123"/>
                    <a:gd name="T2" fmla="*/ 0 w 227"/>
                    <a:gd name="T3" fmla="*/ 123 h 123"/>
                    <a:gd name="T4" fmla="*/ 0 w 227"/>
                    <a:gd name="T5" fmla="*/ 0 h 123"/>
                    <a:gd name="T6" fmla="*/ 19 w 227"/>
                    <a:gd name="T7" fmla="*/ 0 h 123"/>
                    <a:gd name="T8" fmla="*/ 19 w 227"/>
                    <a:gd name="T9" fmla="*/ 104 h 123"/>
                    <a:gd name="T10" fmla="*/ 208 w 227"/>
                    <a:gd name="T11" fmla="*/ 104 h 123"/>
                    <a:gd name="T12" fmla="*/ 208 w 227"/>
                    <a:gd name="T13" fmla="*/ 0 h 123"/>
                    <a:gd name="T14" fmla="*/ 227 w 227"/>
                    <a:gd name="T15" fmla="*/ 0 h 123"/>
                    <a:gd name="T16" fmla="*/ 227 w 227"/>
                    <a:gd name="T17" fmla="*/ 123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7" h="123">
                      <a:moveTo>
                        <a:pt x="227" y="123"/>
                      </a:moveTo>
                      <a:lnTo>
                        <a:pt x="0" y="123"/>
                      </a:lnTo>
                      <a:lnTo>
                        <a:pt x="0" y="0"/>
                      </a:lnTo>
                      <a:lnTo>
                        <a:pt x="19" y="0"/>
                      </a:lnTo>
                      <a:lnTo>
                        <a:pt x="19" y="104"/>
                      </a:lnTo>
                      <a:lnTo>
                        <a:pt x="208" y="104"/>
                      </a:lnTo>
                      <a:lnTo>
                        <a:pt x="208" y="0"/>
                      </a:lnTo>
                      <a:lnTo>
                        <a:pt x="227" y="0"/>
                      </a:lnTo>
                      <a:lnTo>
                        <a:pt x="227" y="1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04" name="Freeform 19"/>
                <p:cNvSpPr>
                  <a:spLocks/>
                </p:cNvSpPr>
                <p:nvPr/>
              </p:nvSpPr>
              <p:spPr bwMode="auto">
                <a:xfrm>
                  <a:off x="13057188" y="3740150"/>
                  <a:ext cx="474663" cy="274638"/>
                </a:xfrm>
                <a:custGeom>
                  <a:avLst/>
                  <a:gdLst>
                    <a:gd name="T0" fmla="*/ 284 w 299"/>
                    <a:gd name="T1" fmla="*/ 173 h 173"/>
                    <a:gd name="T2" fmla="*/ 149 w 299"/>
                    <a:gd name="T3" fmla="*/ 29 h 173"/>
                    <a:gd name="T4" fmla="*/ 14 w 299"/>
                    <a:gd name="T5" fmla="*/ 173 h 173"/>
                    <a:gd name="T6" fmla="*/ 0 w 299"/>
                    <a:gd name="T7" fmla="*/ 159 h 173"/>
                    <a:gd name="T8" fmla="*/ 149 w 299"/>
                    <a:gd name="T9" fmla="*/ 0 h 173"/>
                    <a:gd name="T10" fmla="*/ 299 w 299"/>
                    <a:gd name="T11" fmla="*/ 159 h 173"/>
                    <a:gd name="T12" fmla="*/ 284 w 299"/>
                    <a:gd name="T13" fmla="*/ 173 h 173"/>
                  </a:gdLst>
                  <a:ahLst/>
                  <a:cxnLst>
                    <a:cxn ang="0">
                      <a:pos x="T0" y="T1"/>
                    </a:cxn>
                    <a:cxn ang="0">
                      <a:pos x="T2" y="T3"/>
                    </a:cxn>
                    <a:cxn ang="0">
                      <a:pos x="T4" y="T5"/>
                    </a:cxn>
                    <a:cxn ang="0">
                      <a:pos x="T6" y="T7"/>
                    </a:cxn>
                    <a:cxn ang="0">
                      <a:pos x="T8" y="T9"/>
                    </a:cxn>
                    <a:cxn ang="0">
                      <a:pos x="T10" y="T11"/>
                    </a:cxn>
                    <a:cxn ang="0">
                      <a:pos x="T12" y="T13"/>
                    </a:cxn>
                  </a:cxnLst>
                  <a:rect l="0" t="0" r="r" b="b"/>
                  <a:pathLst>
                    <a:path w="299" h="173">
                      <a:moveTo>
                        <a:pt x="284" y="173"/>
                      </a:moveTo>
                      <a:lnTo>
                        <a:pt x="149" y="29"/>
                      </a:lnTo>
                      <a:lnTo>
                        <a:pt x="14" y="173"/>
                      </a:lnTo>
                      <a:lnTo>
                        <a:pt x="0" y="159"/>
                      </a:lnTo>
                      <a:lnTo>
                        <a:pt x="149" y="0"/>
                      </a:lnTo>
                      <a:lnTo>
                        <a:pt x="299" y="159"/>
                      </a:lnTo>
                      <a:lnTo>
                        <a:pt x="284" y="17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05" name="Freeform 20"/>
                <p:cNvSpPr>
                  <a:spLocks/>
                </p:cNvSpPr>
                <p:nvPr/>
              </p:nvSpPr>
              <p:spPr bwMode="auto">
                <a:xfrm>
                  <a:off x="13233400" y="4019550"/>
                  <a:ext cx="120650" cy="134938"/>
                </a:xfrm>
                <a:custGeom>
                  <a:avLst/>
                  <a:gdLst>
                    <a:gd name="T0" fmla="*/ 76 w 76"/>
                    <a:gd name="T1" fmla="*/ 85 h 85"/>
                    <a:gd name="T2" fmla="*/ 57 w 76"/>
                    <a:gd name="T3" fmla="*/ 85 h 85"/>
                    <a:gd name="T4" fmla="*/ 57 w 76"/>
                    <a:gd name="T5" fmla="*/ 19 h 85"/>
                    <a:gd name="T6" fmla="*/ 19 w 76"/>
                    <a:gd name="T7" fmla="*/ 19 h 85"/>
                    <a:gd name="T8" fmla="*/ 19 w 76"/>
                    <a:gd name="T9" fmla="*/ 85 h 85"/>
                    <a:gd name="T10" fmla="*/ 0 w 76"/>
                    <a:gd name="T11" fmla="*/ 85 h 85"/>
                    <a:gd name="T12" fmla="*/ 0 w 76"/>
                    <a:gd name="T13" fmla="*/ 0 h 85"/>
                    <a:gd name="T14" fmla="*/ 76 w 76"/>
                    <a:gd name="T15" fmla="*/ 0 h 85"/>
                    <a:gd name="T16" fmla="*/ 76 w 76"/>
                    <a:gd name="T17" fmla="*/ 8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85">
                      <a:moveTo>
                        <a:pt x="76" y="85"/>
                      </a:moveTo>
                      <a:lnTo>
                        <a:pt x="57" y="85"/>
                      </a:lnTo>
                      <a:lnTo>
                        <a:pt x="57" y="19"/>
                      </a:lnTo>
                      <a:lnTo>
                        <a:pt x="19" y="19"/>
                      </a:lnTo>
                      <a:lnTo>
                        <a:pt x="19" y="85"/>
                      </a:lnTo>
                      <a:lnTo>
                        <a:pt x="0" y="85"/>
                      </a:lnTo>
                      <a:lnTo>
                        <a:pt x="0" y="0"/>
                      </a:lnTo>
                      <a:lnTo>
                        <a:pt x="76" y="0"/>
                      </a:lnTo>
                      <a:lnTo>
                        <a:pt x="76" y="8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06" name="Freeform 21"/>
                <p:cNvSpPr>
                  <a:spLocks noEditPoints="1"/>
                </p:cNvSpPr>
                <p:nvPr/>
              </p:nvSpPr>
              <p:spPr bwMode="auto">
                <a:xfrm>
                  <a:off x="13233400" y="3868738"/>
                  <a:ext cx="120650" cy="120650"/>
                </a:xfrm>
                <a:custGeom>
                  <a:avLst/>
                  <a:gdLst>
                    <a:gd name="T0" fmla="*/ 16 w 32"/>
                    <a:gd name="T1" fmla="*/ 32 h 32"/>
                    <a:gd name="T2" fmla="*/ 0 w 32"/>
                    <a:gd name="T3" fmla="*/ 16 h 32"/>
                    <a:gd name="T4" fmla="*/ 16 w 32"/>
                    <a:gd name="T5" fmla="*/ 0 h 32"/>
                    <a:gd name="T6" fmla="*/ 32 w 32"/>
                    <a:gd name="T7" fmla="*/ 16 h 32"/>
                    <a:gd name="T8" fmla="*/ 16 w 32"/>
                    <a:gd name="T9" fmla="*/ 32 h 32"/>
                    <a:gd name="T10" fmla="*/ 16 w 32"/>
                    <a:gd name="T11" fmla="*/ 8 h 32"/>
                    <a:gd name="T12" fmla="*/ 8 w 32"/>
                    <a:gd name="T13" fmla="*/ 16 h 32"/>
                    <a:gd name="T14" fmla="*/ 16 w 32"/>
                    <a:gd name="T15" fmla="*/ 24 h 32"/>
                    <a:gd name="T16" fmla="*/ 24 w 32"/>
                    <a:gd name="T17" fmla="*/ 16 h 32"/>
                    <a:gd name="T18" fmla="*/ 16 w 32"/>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32"/>
                      </a:moveTo>
                      <a:cubicBezTo>
                        <a:pt x="7" y="32"/>
                        <a:pt x="0" y="25"/>
                        <a:pt x="0" y="16"/>
                      </a:cubicBezTo>
                      <a:cubicBezTo>
                        <a:pt x="0" y="7"/>
                        <a:pt x="7" y="0"/>
                        <a:pt x="16" y="0"/>
                      </a:cubicBezTo>
                      <a:cubicBezTo>
                        <a:pt x="25" y="0"/>
                        <a:pt x="32" y="7"/>
                        <a:pt x="32" y="16"/>
                      </a:cubicBezTo>
                      <a:cubicBezTo>
                        <a:pt x="32" y="25"/>
                        <a:pt x="25" y="32"/>
                        <a:pt x="16" y="32"/>
                      </a:cubicBezTo>
                      <a:moveTo>
                        <a:pt x="16" y="8"/>
                      </a:moveTo>
                      <a:cubicBezTo>
                        <a:pt x="12" y="8"/>
                        <a:pt x="8" y="12"/>
                        <a:pt x="8" y="16"/>
                      </a:cubicBezTo>
                      <a:cubicBezTo>
                        <a:pt x="8" y="20"/>
                        <a:pt x="12" y="24"/>
                        <a:pt x="16" y="24"/>
                      </a:cubicBezTo>
                      <a:cubicBezTo>
                        <a:pt x="20" y="24"/>
                        <a:pt x="24" y="20"/>
                        <a:pt x="24" y="16"/>
                      </a:cubicBezTo>
                      <a:cubicBezTo>
                        <a:pt x="24" y="12"/>
                        <a:pt x="20" y="8"/>
                        <a:pt x="16"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grpSp>
      </p:grpSp>
      <p:grpSp>
        <p:nvGrpSpPr>
          <p:cNvPr id="16" name="组合 15"/>
          <p:cNvGrpSpPr/>
          <p:nvPr/>
        </p:nvGrpSpPr>
        <p:grpSpPr>
          <a:xfrm>
            <a:off x="7505258" y="5545566"/>
            <a:ext cx="4351379" cy="663968"/>
            <a:chOff x="5607549" y="3722472"/>
            <a:chExt cx="3263534" cy="497976"/>
          </a:xfrm>
        </p:grpSpPr>
        <p:sp>
          <p:nvSpPr>
            <p:cNvPr id="109" name="矩形 108"/>
            <p:cNvSpPr/>
            <p:nvPr/>
          </p:nvSpPr>
          <p:spPr>
            <a:xfrm>
              <a:off x="6228719" y="3763711"/>
              <a:ext cx="2642364" cy="438581"/>
            </a:xfrm>
            <a:prstGeom prst="rect">
              <a:avLst/>
            </a:prstGeom>
          </p:spPr>
          <p:txBody>
            <a:bodyPr wrap="square">
              <a:spAutoFit/>
            </a:bodyPr>
            <a:lstStyle/>
            <a:p>
              <a:r>
                <a:rPr lang="zh-CN" altLang="zh-CN" sz="1600" dirty="0"/>
                <a:t>一般应用于计算机系统内部传输或者近距离传输。</a:t>
              </a:r>
              <a:endParaRPr lang="en-US" altLang="zh-CN" sz="1600" dirty="0">
                <a:solidFill>
                  <a:schemeClr val="tx1">
                    <a:lumMod val="85000"/>
                    <a:lumOff val="15000"/>
                  </a:schemeClr>
                </a:solidFill>
                <a:latin typeface="Century Gothic" panose="020B0502020202020204" pitchFamily="34" charset="0"/>
                <a:cs typeface="Arial" panose="020B0604020202020204" pitchFamily="34" charset="0"/>
              </a:endParaRPr>
            </a:p>
          </p:txBody>
        </p:sp>
        <p:grpSp>
          <p:nvGrpSpPr>
            <p:cNvPr id="15" name="组合 14"/>
            <p:cNvGrpSpPr/>
            <p:nvPr/>
          </p:nvGrpSpPr>
          <p:grpSpPr>
            <a:xfrm>
              <a:off x="5607549" y="3722472"/>
              <a:ext cx="497976" cy="497976"/>
              <a:chOff x="5607549" y="3676631"/>
              <a:chExt cx="497976" cy="497976"/>
            </a:xfrm>
          </p:grpSpPr>
          <p:sp>
            <p:nvSpPr>
              <p:cNvPr id="110" name="椭圆 109"/>
              <p:cNvSpPr/>
              <p:nvPr/>
            </p:nvSpPr>
            <p:spPr>
              <a:xfrm>
                <a:off x="5607549" y="3676631"/>
                <a:ext cx="497976" cy="497976"/>
              </a:xfrm>
              <a:prstGeom prst="ellipse">
                <a:avLst/>
              </a:prstGeom>
              <a:solidFill>
                <a:srgbClr val="F44F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116" name="组合 115"/>
              <p:cNvGrpSpPr/>
              <p:nvPr/>
            </p:nvGrpSpPr>
            <p:grpSpPr>
              <a:xfrm>
                <a:off x="5687435" y="3756519"/>
                <a:ext cx="338204" cy="338200"/>
                <a:chOff x="3459051" y="-884634"/>
                <a:chExt cx="492125" cy="492125"/>
              </a:xfrm>
              <a:solidFill>
                <a:schemeClr val="bg1"/>
              </a:solidFill>
            </p:grpSpPr>
            <p:sp>
              <p:nvSpPr>
                <p:cNvPr id="117" name="Freeform 5"/>
                <p:cNvSpPr>
                  <a:spLocks noEditPoints="1"/>
                </p:cNvSpPr>
                <p:nvPr/>
              </p:nvSpPr>
              <p:spPr bwMode="auto">
                <a:xfrm>
                  <a:off x="3459051" y="-684609"/>
                  <a:ext cx="107950" cy="184150"/>
                </a:xfrm>
                <a:custGeom>
                  <a:avLst/>
                  <a:gdLst>
                    <a:gd name="T0" fmla="*/ 28 w 28"/>
                    <a:gd name="T1" fmla="*/ 48 h 48"/>
                    <a:gd name="T2" fmla="*/ 24 w 28"/>
                    <a:gd name="T3" fmla="*/ 48 h 48"/>
                    <a:gd name="T4" fmla="*/ 0 w 28"/>
                    <a:gd name="T5" fmla="*/ 24 h 48"/>
                    <a:gd name="T6" fmla="*/ 24 w 28"/>
                    <a:gd name="T7" fmla="*/ 0 h 48"/>
                    <a:gd name="T8" fmla="*/ 28 w 28"/>
                    <a:gd name="T9" fmla="*/ 0 h 48"/>
                    <a:gd name="T10" fmla="*/ 28 w 28"/>
                    <a:gd name="T11" fmla="*/ 48 h 48"/>
                    <a:gd name="T12" fmla="*/ 20 w 28"/>
                    <a:gd name="T13" fmla="*/ 8 h 48"/>
                    <a:gd name="T14" fmla="*/ 8 w 28"/>
                    <a:gd name="T15" fmla="*/ 24 h 48"/>
                    <a:gd name="T16" fmla="*/ 20 w 28"/>
                    <a:gd name="T17" fmla="*/ 40 h 48"/>
                    <a:gd name="T18" fmla="*/ 20 w 28"/>
                    <a:gd name="T19" fmla="*/ 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 h="48">
                      <a:moveTo>
                        <a:pt x="28" y="48"/>
                      </a:moveTo>
                      <a:cubicBezTo>
                        <a:pt x="24" y="48"/>
                        <a:pt x="24" y="48"/>
                        <a:pt x="24" y="48"/>
                      </a:cubicBezTo>
                      <a:cubicBezTo>
                        <a:pt x="10" y="48"/>
                        <a:pt x="0" y="38"/>
                        <a:pt x="0" y="24"/>
                      </a:cubicBezTo>
                      <a:cubicBezTo>
                        <a:pt x="0" y="10"/>
                        <a:pt x="10" y="0"/>
                        <a:pt x="24" y="0"/>
                      </a:cubicBezTo>
                      <a:cubicBezTo>
                        <a:pt x="28" y="0"/>
                        <a:pt x="28" y="0"/>
                        <a:pt x="28" y="0"/>
                      </a:cubicBezTo>
                      <a:lnTo>
                        <a:pt x="28" y="48"/>
                      </a:lnTo>
                      <a:close/>
                      <a:moveTo>
                        <a:pt x="20" y="8"/>
                      </a:moveTo>
                      <a:cubicBezTo>
                        <a:pt x="13" y="10"/>
                        <a:pt x="8" y="16"/>
                        <a:pt x="8" y="24"/>
                      </a:cubicBezTo>
                      <a:cubicBezTo>
                        <a:pt x="8" y="32"/>
                        <a:pt x="13" y="38"/>
                        <a:pt x="20" y="40"/>
                      </a:cubicBezTo>
                      <a:lnTo>
                        <a:pt x="2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18" name="Freeform 6"/>
                <p:cNvSpPr>
                  <a:spLocks noEditPoints="1"/>
                </p:cNvSpPr>
                <p:nvPr/>
              </p:nvSpPr>
              <p:spPr bwMode="auto">
                <a:xfrm>
                  <a:off x="3843226" y="-684609"/>
                  <a:ext cx="107950" cy="184150"/>
                </a:xfrm>
                <a:custGeom>
                  <a:avLst/>
                  <a:gdLst>
                    <a:gd name="T0" fmla="*/ 4 w 28"/>
                    <a:gd name="T1" fmla="*/ 48 h 48"/>
                    <a:gd name="T2" fmla="*/ 0 w 28"/>
                    <a:gd name="T3" fmla="*/ 48 h 48"/>
                    <a:gd name="T4" fmla="*/ 0 w 28"/>
                    <a:gd name="T5" fmla="*/ 0 h 48"/>
                    <a:gd name="T6" fmla="*/ 4 w 28"/>
                    <a:gd name="T7" fmla="*/ 0 h 48"/>
                    <a:gd name="T8" fmla="*/ 28 w 28"/>
                    <a:gd name="T9" fmla="*/ 24 h 48"/>
                    <a:gd name="T10" fmla="*/ 4 w 28"/>
                    <a:gd name="T11" fmla="*/ 48 h 48"/>
                    <a:gd name="T12" fmla="*/ 8 w 28"/>
                    <a:gd name="T13" fmla="*/ 8 h 48"/>
                    <a:gd name="T14" fmla="*/ 8 w 28"/>
                    <a:gd name="T15" fmla="*/ 40 h 48"/>
                    <a:gd name="T16" fmla="*/ 20 w 28"/>
                    <a:gd name="T17" fmla="*/ 24 h 48"/>
                    <a:gd name="T18" fmla="*/ 8 w 28"/>
                    <a:gd name="T19" fmla="*/ 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 h="48">
                      <a:moveTo>
                        <a:pt x="4" y="48"/>
                      </a:moveTo>
                      <a:cubicBezTo>
                        <a:pt x="0" y="48"/>
                        <a:pt x="0" y="48"/>
                        <a:pt x="0" y="48"/>
                      </a:cubicBezTo>
                      <a:cubicBezTo>
                        <a:pt x="0" y="0"/>
                        <a:pt x="0" y="0"/>
                        <a:pt x="0" y="0"/>
                      </a:cubicBezTo>
                      <a:cubicBezTo>
                        <a:pt x="4" y="0"/>
                        <a:pt x="4" y="0"/>
                        <a:pt x="4" y="0"/>
                      </a:cubicBezTo>
                      <a:cubicBezTo>
                        <a:pt x="18" y="0"/>
                        <a:pt x="28" y="10"/>
                        <a:pt x="28" y="24"/>
                      </a:cubicBezTo>
                      <a:cubicBezTo>
                        <a:pt x="28" y="38"/>
                        <a:pt x="18" y="48"/>
                        <a:pt x="4" y="48"/>
                      </a:cubicBezTo>
                      <a:moveTo>
                        <a:pt x="8" y="8"/>
                      </a:moveTo>
                      <a:cubicBezTo>
                        <a:pt x="8" y="40"/>
                        <a:pt x="8" y="40"/>
                        <a:pt x="8" y="40"/>
                      </a:cubicBezTo>
                      <a:cubicBezTo>
                        <a:pt x="15" y="38"/>
                        <a:pt x="20" y="32"/>
                        <a:pt x="20" y="24"/>
                      </a:cubicBezTo>
                      <a:cubicBezTo>
                        <a:pt x="20" y="16"/>
                        <a:pt x="15" y="10"/>
                        <a:pt x="8"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19" name="Freeform 7"/>
                <p:cNvSpPr>
                  <a:spLocks/>
                </p:cNvSpPr>
                <p:nvPr/>
              </p:nvSpPr>
              <p:spPr bwMode="auto">
                <a:xfrm>
                  <a:off x="3874976" y="-470296"/>
                  <a:ext cx="46038" cy="46038"/>
                </a:xfrm>
                <a:custGeom>
                  <a:avLst/>
                  <a:gdLst>
                    <a:gd name="T0" fmla="*/ 0 w 12"/>
                    <a:gd name="T1" fmla="*/ 12 h 12"/>
                    <a:gd name="T2" fmla="*/ 0 w 12"/>
                    <a:gd name="T3" fmla="*/ 4 h 12"/>
                    <a:gd name="T4" fmla="*/ 4 w 12"/>
                    <a:gd name="T5" fmla="*/ 0 h 12"/>
                    <a:gd name="T6" fmla="*/ 12 w 12"/>
                    <a:gd name="T7" fmla="*/ 0 h 12"/>
                    <a:gd name="T8" fmla="*/ 0 w 12"/>
                    <a:gd name="T9" fmla="*/ 12 h 12"/>
                  </a:gdLst>
                  <a:ahLst/>
                  <a:cxnLst>
                    <a:cxn ang="0">
                      <a:pos x="T0" y="T1"/>
                    </a:cxn>
                    <a:cxn ang="0">
                      <a:pos x="T2" y="T3"/>
                    </a:cxn>
                    <a:cxn ang="0">
                      <a:pos x="T4" y="T5"/>
                    </a:cxn>
                    <a:cxn ang="0">
                      <a:pos x="T6" y="T7"/>
                    </a:cxn>
                    <a:cxn ang="0">
                      <a:pos x="T8" y="T9"/>
                    </a:cxn>
                  </a:cxnLst>
                  <a:rect l="0" t="0" r="r" b="b"/>
                  <a:pathLst>
                    <a:path w="12" h="12">
                      <a:moveTo>
                        <a:pt x="0" y="12"/>
                      </a:moveTo>
                      <a:cubicBezTo>
                        <a:pt x="0" y="4"/>
                        <a:pt x="0" y="4"/>
                        <a:pt x="0" y="4"/>
                      </a:cubicBezTo>
                      <a:cubicBezTo>
                        <a:pt x="2" y="4"/>
                        <a:pt x="4" y="3"/>
                        <a:pt x="4" y="0"/>
                      </a:cubicBezTo>
                      <a:cubicBezTo>
                        <a:pt x="12" y="0"/>
                        <a:pt x="12" y="0"/>
                        <a:pt x="12" y="0"/>
                      </a:cubicBezTo>
                      <a:cubicBezTo>
                        <a:pt x="12" y="7"/>
                        <a:pt x="7" y="12"/>
                        <a:pt x="0" y="1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20" name="Rectangle 8"/>
                <p:cNvSpPr>
                  <a:spLocks noChangeArrowheads="1"/>
                </p:cNvSpPr>
                <p:nvPr/>
              </p:nvSpPr>
              <p:spPr bwMode="auto">
                <a:xfrm>
                  <a:off x="3813064" y="-454421"/>
                  <a:ext cx="61913"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21" name="Freeform 9"/>
                <p:cNvSpPr>
                  <a:spLocks noEditPoints="1"/>
                </p:cNvSpPr>
                <p:nvPr/>
              </p:nvSpPr>
              <p:spPr bwMode="auto">
                <a:xfrm>
                  <a:off x="3728926" y="-484584"/>
                  <a:ext cx="92075" cy="92075"/>
                </a:xfrm>
                <a:custGeom>
                  <a:avLst/>
                  <a:gdLst>
                    <a:gd name="T0" fmla="*/ 12 w 24"/>
                    <a:gd name="T1" fmla="*/ 24 h 24"/>
                    <a:gd name="T2" fmla="*/ 0 w 24"/>
                    <a:gd name="T3" fmla="*/ 12 h 24"/>
                    <a:gd name="T4" fmla="*/ 12 w 24"/>
                    <a:gd name="T5" fmla="*/ 0 h 24"/>
                    <a:gd name="T6" fmla="*/ 24 w 24"/>
                    <a:gd name="T7" fmla="*/ 12 h 24"/>
                    <a:gd name="T8" fmla="*/ 12 w 24"/>
                    <a:gd name="T9" fmla="*/ 24 h 24"/>
                    <a:gd name="T10" fmla="*/ 12 w 24"/>
                    <a:gd name="T11" fmla="*/ 8 h 24"/>
                    <a:gd name="T12" fmla="*/ 8 w 24"/>
                    <a:gd name="T13" fmla="*/ 12 h 24"/>
                    <a:gd name="T14" fmla="*/ 12 w 24"/>
                    <a:gd name="T15" fmla="*/ 16 h 24"/>
                    <a:gd name="T16" fmla="*/ 16 w 24"/>
                    <a:gd name="T17" fmla="*/ 12 h 24"/>
                    <a:gd name="T18" fmla="*/ 12 w 24"/>
                    <a:gd name="T19" fmla="*/ 8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24">
                      <a:moveTo>
                        <a:pt x="12" y="24"/>
                      </a:moveTo>
                      <a:cubicBezTo>
                        <a:pt x="5" y="24"/>
                        <a:pt x="0" y="19"/>
                        <a:pt x="0" y="12"/>
                      </a:cubicBezTo>
                      <a:cubicBezTo>
                        <a:pt x="0" y="5"/>
                        <a:pt x="5" y="0"/>
                        <a:pt x="12" y="0"/>
                      </a:cubicBezTo>
                      <a:cubicBezTo>
                        <a:pt x="19" y="0"/>
                        <a:pt x="24" y="5"/>
                        <a:pt x="24" y="12"/>
                      </a:cubicBezTo>
                      <a:cubicBezTo>
                        <a:pt x="24" y="19"/>
                        <a:pt x="19" y="24"/>
                        <a:pt x="12" y="24"/>
                      </a:cubicBezTo>
                      <a:moveTo>
                        <a:pt x="12" y="8"/>
                      </a:moveTo>
                      <a:cubicBezTo>
                        <a:pt x="10" y="8"/>
                        <a:pt x="8" y="10"/>
                        <a:pt x="8" y="12"/>
                      </a:cubicBezTo>
                      <a:cubicBezTo>
                        <a:pt x="8" y="14"/>
                        <a:pt x="10" y="16"/>
                        <a:pt x="12" y="16"/>
                      </a:cubicBezTo>
                      <a:cubicBezTo>
                        <a:pt x="14" y="16"/>
                        <a:pt x="16" y="14"/>
                        <a:pt x="16" y="12"/>
                      </a:cubicBezTo>
                      <a:cubicBezTo>
                        <a:pt x="16" y="10"/>
                        <a:pt x="14" y="8"/>
                        <a:pt x="12"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22" name="Freeform 10"/>
                <p:cNvSpPr>
                  <a:spLocks/>
                </p:cNvSpPr>
                <p:nvPr/>
              </p:nvSpPr>
              <p:spPr bwMode="auto">
                <a:xfrm>
                  <a:off x="3536839" y="-884634"/>
                  <a:ext cx="338138" cy="168275"/>
                </a:xfrm>
                <a:custGeom>
                  <a:avLst/>
                  <a:gdLst>
                    <a:gd name="T0" fmla="*/ 88 w 88"/>
                    <a:gd name="T1" fmla="*/ 44 h 44"/>
                    <a:gd name="T2" fmla="*/ 80 w 88"/>
                    <a:gd name="T3" fmla="*/ 44 h 44"/>
                    <a:gd name="T4" fmla="*/ 44 w 88"/>
                    <a:gd name="T5" fmla="*/ 8 h 44"/>
                    <a:gd name="T6" fmla="*/ 8 w 88"/>
                    <a:gd name="T7" fmla="*/ 44 h 44"/>
                    <a:gd name="T8" fmla="*/ 0 w 88"/>
                    <a:gd name="T9" fmla="*/ 44 h 44"/>
                    <a:gd name="T10" fmla="*/ 44 w 88"/>
                    <a:gd name="T11" fmla="*/ 0 h 44"/>
                    <a:gd name="T12" fmla="*/ 88 w 88"/>
                    <a:gd name="T13" fmla="*/ 44 h 44"/>
                  </a:gdLst>
                  <a:ahLst/>
                  <a:cxnLst>
                    <a:cxn ang="0">
                      <a:pos x="T0" y="T1"/>
                    </a:cxn>
                    <a:cxn ang="0">
                      <a:pos x="T2" y="T3"/>
                    </a:cxn>
                    <a:cxn ang="0">
                      <a:pos x="T4" y="T5"/>
                    </a:cxn>
                    <a:cxn ang="0">
                      <a:pos x="T6" y="T7"/>
                    </a:cxn>
                    <a:cxn ang="0">
                      <a:pos x="T8" y="T9"/>
                    </a:cxn>
                    <a:cxn ang="0">
                      <a:pos x="T10" y="T11"/>
                    </a:cxn>
                    <a:cxn ang="0">
                      <a:pos x="T12" y="T13"/>
                    </a:cxn>
                  </a:cxnLst>
                  <a:rect l="0" t="0" r="r" b="b"/>
                  <a:pathLst>
                    <a:path w="88" h="44">
                      <a:moveTo>
                        <a:pt x="88" y="44"/>
                      </a:moveTo>
                      <a:cubicBezTo>
                        <a:pt x="80" y="44"/>
                        <a:pt x="80" y="44"/>
                        <a:pt x="80" y="44"/>
                      </a:cubicBezTo>
                      <a:cubicBezTo>
                        <a:pt x="80" y="24"/>
                        <a:pt x="64" y="8"/>
                        <a:pt x="44" y="8"/>
                      </a:cubicBezTo>
                      <a:cubicBezTo>
                        <a:pt x="24" y="8"/>
                        <a:pt x="8" y="24"/>
                        <a:pt x="8" y="44"/>
                      </a:cubicBezTo>
                      <a:cubicBezTo>
                        <a:pt x="0" y="44"/>
                        <a:pt x="0" y="44"/>
                        <a:pt x="0" y="44"/>
                      </a:cubicBezTo>
                      <a:cubicBezTo>
                        <a:pt x="0" y="20"/>
                        <a:pt x="20" y="0"/>
                        <a:pt x="44" y="0"/>
                      </a:cubicBezTo>
                      <a:cubicBezTo>
                        <a:pt x="68" y="0"/>
                        <a:pt x="88" y="20"/>
                        <a:pt x="88" y="4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grpSp>
      </p:grpSp>
      <p:sp>
        <p:nvSpPr>
          <p:cNvPr id="10" name="Rectangle 2"/>
          <p:cNvSpPr>
            <a:spLocks noChangeArrowheads="1"/>
          </p:cNvSpPr>
          <p:nvPr/>
        </p:nvSpPr>
        <p:spPr bwMode="auto">
          <a:xfrm>
            <a:off x="1367390" y="1746416"/>
            <a:ext cx="30839417" cy="557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graphicFrame>
        <p:nvGraphicFramePr>
          <p:cNvPr id="11" name="对象 10"/>
          <p:cNvGraphicFramePr>
            <a:graphicFrameLocks noChangeAspect="1"/>
          </p:cNvGraphicFramePr>
          <p:nvPr>
            <p:extLst>
              <p:ext uri="{D42A27DB-BD31-4B8C-83A1-F6EECF244321}">
                <p14:modId xmlns:p14="http://schemas.microsoft.com/office/powerpoint/2010/main" val="2015865874"/>
              </p:ext>
            </p:extLst>
          </p:nvPr>
        </p:nvGraphicFramePr>
        <p:xfrm>
          <a:off x="1367390" y="2030897"/>
          <a:ext cx="4382421" cy="4158320"/>
        </p:xfrm>
        <a:graphic>
          <a:graphicData uri="http://schemas.openxmlformats.org/presentationml/2006/ole">
            <mc:AlternateContent xmlns:mc="http://schemas.openxmlformats.org/markup-compatibility/2006">
              <mc:Choice xmlns:v="urn:schemas-microsoft-com:vml" Requires="v">
                <p:oleObj spid="_x0000_s5166" name="Picture" r:id="rId3" imgW="1676400" imgH="1591056" progId="Word.Picture.8">
                  <p:embed/>
                </p:oleObj>
              </mc:Choice>
              <mc:Fallback>
                <p:oleObj name="Picture" r:id="rId3" imgW="1676400" imgH="1591056" progId="Word.Picture.8">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67390" y="2030897"/>
                        <a:ext cx="4382421" cy="4158320"/>
                      </a:xfrm>
                      <a:prstGeom prst="rect">
                        <a:avLst/>
                      </a:prstGeom>
                      <a:noFill/>
                    </p:spPr>
                  </p:pic>
                </p:oleObj>
              </mc:Fallback>
            </mc:AlternateContent>
          </a:graphicData>
        </a:graphic>
      </p:graphicFrame>
    </p:spTree>
    <p:extLst>
      <p:ext uri="{BB962C8B-B14F-4D97-AF65-F5344CB8AC3E}">
        <p14:creationId xmlns:p14="http://schemas.microsoft.com/office/powerpoint/2010/main" val="1813298082"/>
      </p:ext>
    </p:extLst>
  </p:cSld>
  <p:clrMapOvr>
    <a:masterClrMapping/>
  </p:clrMapOvr>
  <p:transition spd="slow">
    <p:push/>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par>
                                    <p:cTn id="10" presetID="2" presetClass="entr" presetSubtype="2" fill="hold" nodeType="withEffect" p14:presetBounceEnd="38000">
                                      <p:stCondLst>
                                        <p:cond delay="250"/>
                                      </p:stCondLst>
                                      <p:childTnLst>
                                        <p:set>
                                          <p:cBhvr>
                                            <p:cTn id="11" dur="1" fill="hold">
                                              <p:stCondLst>
                                                <p:cond delay="0"/>
                                              </p:stCondLst>
                                            </p:cTn>
                                            <p:tgtEl>
                                              <p:spTgt spid="21"/>
                                            </p:tgtEl>
                                            <p:attrNameLst>
                                              <p:attrName>style.visibility</p:attrName>
                                            </p:attrNameLst>
                                          </p:cBhvr>
                                          <p:to>
                                            <p:strVal val="visible"/>
                                          </p:to>
                                        </p:set>
                                        <p:anim calcmode="lin" valueType="num" p14:bounceEnd="38000">
                                          <p:cBhvr additive="base">
                                            <p:cTn id="12" dur="500" fill="hold"/>
                                            <p:tgtEl>
                                              <p:spTgt spid="21"/>
                                            </p:tgtEl>
                                            <p:attrNameLst>
                                              <p:attrName>ppt_x</p:attrName>
                                            </p:attrNameLst>
                                          </p:cBhvr>
                                          <p:tavLst>
                                            <p:tav tm="0">
                                              <p:val>
                                                <p:strVal val="1+#ppt_w/2"/>
                                              </p:val>
                                            </p:tav>
                                            <p:tav tm="100000">
                                              <p:val>
                                                <p:strVal val="#ppt_x"/>
                                              </p:val>
                                            </p:tav>
                                          </p:tavLst>
                                        </p:anim>
                                        <p:anim calcmode="lin" valueType="num" p14:bounceEnd="38000">
                                          <p:cBhvr additive="base">
                                            <p:cTn id="13" dur="500" fill="hold"/>
                                            <p:tgtEl>
                                              <p:spTgt spid="21"/>
                                            </p:tgtEl>
                                            <p:attrNameLst>
                                              <p:attrName>ppt_y</p:attrName>
                                            </p:attrNameLst>
                                          </p:cBhvr>
                                          <p:tavLst>
                                            <p:tav tm="0">
                                              <p:val>
                                                <p:strVal val="#ppt_y"/>
                                              </p:val>
                                            </p:tav>
                                            <p:tav tm="100000">
                                              <p:val>
                                                <p:strVal val="#ppt_y"/>
                                              </p:val>
                                            </p:tav>
                                          </p:tavLst>
                                        </p:anim>
                                      </p:childTnLst>
                                    </p:cTn>
                                  </p:par>
                                  <p:par>
                                    <p:cTn id="14" presetID="12" presetClass="entr" presetSubtype="1" fill="hold" nodeType="withEffect">
                                      <p:stCondLst>
                                        <p:cond delay="750"/>
                                      </p:stCondLst>
                                      <p:childTnLst>
                                        <p:set>
                                          <p:cBhvr>
                                            <p:cTn id="15" dur="1" fill="hold">
                                              <p:stCondLst>
                                                <p:cond delay="0"/>
                                              </p:stCondLst>
                                            </p:cTn>
                                            <p:tgtEl>
                                              <p:spTgt spid="19"/>
                                            </p:tgtEl>
                                            <p:attrNameLst>
                                              <p:attrName>style.visibility</p:attrName>
                                            </p:attrNameLst>
                                          </p:cBhvr>
                                          <p:to>
                                            <p:strVal val="visible"/>
                                          </p:to>
                                        </p:set>
                                        <p:anim calcmode="lin" valueType="num">
                                          <p:cBhvr additive="base">
                                            <p:cTn id="16" dur="500"/>
                                            <p:tgtEl>
                                              <p:spTgt spid="19"/>
                                            </p:tgtEl>
                                            <p:attrNameLst>
                                              <p:attrName>ppt_y</p:attrName>
                                            </p:attrNameLst>
                                          </p:cBhvr>
                                          <p:tavLst>
                                            <p:tav tm="0">
                                              <p:val>
                                                <p:strVal val="#ppt_y-#ppt_h*1.125000"/>
                                              </p:val>
                                            </p:tav>
                                            <p:tav tm="100000">
                                              <p:val>
                                                <p:strVal val="#ppt_y"/>
                                              </p:val>
                                            </p:tav>
                                          </p:tavLst>
                                        </p:anim>
                                        <p:animEffect transition="in" filter="wipe(down)">
                                          <p:cBhvr>
                                            <p:cTn id="17" dur="500"/>
                                            <p:tgtEl>
                                              <p:spTgt spid="19"/>
                                            </p:tgtEl>
                                          </p:cBhvr>
                                        </p:animEffect>
                                      </p:childTnLst>
                                    </p:cTn>
                                  </p:par>
                                  <p:par>
                                    <p:cTn id="18" presetID="12" presetClass="entr" presetSubtype="1" fill="hold" nodeType="withEffect">
                                      <p:stCondLst>
                                        <p:cond delay="1000"/>
                                      </p:stCondLst>
                                      <p:childTnLst>
                                        <p:set>
                                          <p:cBhvr>
                                            <p:cTn id="19" dur="1" fill="hold">
                                              <p:stCondLst>
                                                <p:cond delay="0"/>
                                              </p:stCondLst>
                                            </p:cTn>
                                            <p:tgtEl>
                                              <p:spTgt spid="20"/>
                                            </p:tgtEl>
                                            <p:attrNameLst>
                                              <p:attrName>style.visibility</p:attrName>
                                            </p:attrNameLst>
                                          </p:cBhvr>
                                          <p:to>
                                            <p:strVal val="visible"/>
                                          </p:to>
                                        </p:set>
                                        <p:anim calcmode="lin" valueType="num">
                                          <p:cBhvr additive="base">
                                            <p:cTn id="20" dur="500"/>
                                            <p:tgtEl>
                                              <p:spTgt spid="20"/>
                                            </p:tgtEl>
                                            <p:attrNameLst>
                                              <p:attrName>ppt_y</p:attrName>
                                            </p:attrNameLst>
                                          </p:cBhvr>
                                          <p:tavLst>
                                            <p:tav tm="0">
                                              <p:val>
                                                <p:strVal val="#ppt_y-#ppt_h*1.125000"/>
                                              </p:val>
                                            </p:tav>
                                            <p:tav tm="100000">
                                              <p:val>
                                                <p:strVal val="#ppt_y"/>
                                              </p:val>
                                            </p:tav>
                                          </p:tavLst>
                                        </p:anim>
                                        <p:animEffect transition="in" filter="wipe(down)">
                                          <p:cBhvr>
                                            <p:cTn id="21" dur="500"/>
                                            <p:tgtEl>
                                              <p:spTgt spid="20"/>
                                            </p:tgtEl>
                                          </p:cBhvr>
                                        </p:animEffect>
                                      </p:childTnLst>
                                    </p:cTn>
                                  </p:par>
                                  <p:par>
                                    <p:cTn id="22" presetID="12" presetClass="entr" presetSubtype="1" fill="hold" nodeType="withEffect">
                                      <p:stCondLst>
                                        <p:cond delay="1250"/>
                                      </p:stCondLst>
                                      <p:childTnLst>
                                        <p:set>
                                          <p:cBhvr>
                                            <p:cTn id="23" dur="1" fill="hold">
                                              <p:stCondLst>
                                                <p:cond delay="0"/>
                                              </p:stCondLst>
                                            </p:cTn>
                                            <p:tgtEl>
                                              <p:spTgt spid="16"/>
                                            </p:tgtEl>
                                            <p:attrNameLst>
                                              <p:attrName>style.visibility</p:attrName>
                                            </p:attrNameLst>
                                          </p:cBhvr>
                                          <p:to>
                                            <p:strVal val="visible"/>
                                          </p:to>
                                        </p:set>
                                        <p:anim calcmode="lin" valueType="num">
                                          <p:cBhvr additive="base">
                                            <p:cTn id="24" dur="500"/>
                                            <p:tgtEl>
                                              <p:spTgt spid="16"/>
                                            </p:tgtEl>
                                            <p:attrNameLst>
                                              <p:attrName>ppt_y</p:attrName>
                                            </p:attrNameLst>
                                          </p:cBhvr>
                                          <p:tavLst>
                                            <p:tav tm="0">
                                              <p:val>
                                                <p:strVal val="#ppt_y-#ppt_h*1.125000"/>
                                              </p:val>
                                            </p:tav>
                                            <p:tav tm="100000">
                                              <p:val>
                                                <p:strVal val="#ppt_y"/>
                                              </p:val>
                                            </p:tav>
                                          </p:tavLst>
                                        </p:anim>
                                        <p:animEffect transition="in" filter="wipe(down)">
                                          <p:cBhvr>
                                            <p:cTn id="25"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par>
                                    <p:cTn id="10" presetID="2" presetClass="entr" presetSubtype="2" fill="hold" nodeType="withEffect">
                                      <p:stCondLst>
                                        <p:cond delay="250"/>
                                      </p:stCondLst>
                                      <p:childTnLst>
                                        <p:set>
                                          <p:cBhvr>
                                            <p:cTn id="11" dur="1" fill="hold">
                                              <p:stCondLst>
                                                <p:cond delay="0"/>
                                              </p:stCondLst>
                                            </p:cTn>
                                            <p:tgtEl>
                                              <p:spTgt spid="21"/>
                                            </p:tgtEl>
                                            <p:attrNameLst>
                                              <p:attrName>style.visibility</p:attrName>
                                            </p:attrNameLst>
                                          </p:cBhvr>
                                          <p:to>
                                            <p:strVal val="visible"/>
                                          </p:to>
                                        </p:set>
                                        <p:anim calcmode="lin" valueType="num">
                                          <p:cBhvr additive="base">
                                            <p:cTn id="12" dur="500" fill="hold"/>
                                            <p:tgtEl>
                                              <p:spTgt spid="21"/>
                                            </p:tgtEl>
                                            <p:attrNameLst>
                                              <p:attrName>ppt_x</p:attrName>
                                            </p:attrNameLst>
                                          </p:cBhvr>
                                          <p:tavLst>
                                            <p:tav tm="0">
                                              <p:val>
                                                <p:strVal val="1+#ppt_w/2"/>
                                              </p:val>
                                            </p:tav>
                                            <p:tav tm="100000">
                                              <p:val>
                                                <p:strVal val="#ppt_x"/>
                                              </p:val>
                                            </p:tav>
                                          </p:tavLst>
                                        </p:anim>
                                        <p:anim calcmode="lin" valueType="num">
                                          <p:cBhvr additive="base">
                                            <p:cTn id="13" dur="500" fill="hold"/>
                                            <p:tgtEl>
                                              <p:spTgt spid="21"/>
                                            </p:tgtEl>
                                            <p:attrNameLst>
                                              <p:attrName>ppt_y</p:attrName>
                                            </p:attrNameLst>
                                          </p:cBhvr>
                                          <p:tavLst>
                                            <p:tav tm="0">
                                              <p:val>
                                                <p:strVal val="#ppt_y"/>
                                              </p:val>
                                            </p:tav>
                                            <p:tav tm="100000">
                                              <p:val>
                                                <p:strVal val="#ppt_y"/>
                                              </p:val>
                                            </p:tav>
                                          </p:tavLst>
                                        </p:anim>
                                      </p:childTnLst>
                                    </p:cTn>
                                  </p:par>
                                  <p:par>
                                    <p:cTn id="14" presetID="12" presetClass="entr" presetSubtype="1" fill="hold" nodeType="withEffect">
                                      <p:stCondLst>
                                        <p:cond delay="750"/>
                                      </p:stCondLst>
                                      <p:childTnLst>
                                        <p:set>
                                          <p:cBhvr>
                                            <p:cTn id="15" dur="1" fill="hold">
                                              <p:stCondLst>
                                                <p:cond delay="0"/>
                                              </p:stCondLst>
                                            </p:cTn>
                                            <p:tgtEl>
                                              <p:spTgt spid="19"/>
                                            </p:tgtEl>
                                            <p:attrNameLst>
                                              <p:attrName>style.visibility</p:attrName>
                                            </p:attrNameLst>
                                          </p:cBhvr>
                                          <p:to>
                                            <p:strVal val="visible"/>
                                          </p:to>
                                        </p:set>
                                        <p:anim calcmode="lin" valueType="num">
                                          <p:cBhvr additive="base">
                                            <p:cTn id="16" dur="500"/>
                                            <p:tgtEl>
                                              <p:spTgt spid="19"/>
                                            </p:tgtEl>
                                            <p:attrNameLst>
                                              <p:attrName>ppt_y</p:attrName>
                                            </p:attrNameLst>
                                          </p:cBhvr>
                                          <p:tavLst>
                                            <p:tav tm="0">
                                              <p:val>
                                                <p:strVal val="#ppt_y-#ppt_h*1.125000"/>
                                              </p:val>
                                            </p:tav>
                                            <p:tav tm="100000">
                                              <p:val>
                                                <p:strVal val="#ppt_y"/>
                                              </p:val>
                                            </p:tav>
                                          </p:tavLst>
                                        </p:anim>
                                        <p:animEffect transition="in" filter="wipe(down)">
                                          <p:cBhvr>
                                            <p:cTn id="17" dur="500"/>
                                            <p:tgtEl>
                                              <p:spTgt spid="19"/>
                                            </p:tgtEl>
                                          </p:cBhvr>
                                        </p:animEffect>
                                      </p:childTnLst>
                                    </p:cTn>
                                  </p:par>
                                  <p:par>
                                    <p:cTn id="18" presetID="12" presetClass="entr" presetSubtype="1" fill="hold" nodeType="withEffect">
                                      <p:stCondLst>
                                        <p:cond delay="1000"/>
                                      </p:stCondLst>
                                      <p:childTnLst>
                                        <p:set>
                                          <p:cBhvr>
                                            <p:cTn id="19" dur="1" fill="hold">
                                              <p:stCondLst>
                                                <p:cond delay="0"/>
                                              </p:stCondLst>
                                            </p:cTn>
                                            <p:tgtEl>
                                              <p:spTgt spid="20"/>
                                            </p:tgtEl>
                                            <p:attrNameLst>
                                              <p:attrName>style.visibility</p:attrName>
                                            </p:attrNameLst>
                                          </p:cBhvr>
                                          <p:to>
                                            <p:strVal val="visible"/>
                                          </p:to>
                                        </p:set>
                                        <p:anim calcmode="lin" valueType="num">
                                          <p:cBhvr additive="base">
                                            <p:cTn id="20" dur="500"/>
                                            <p:tgtEl>
                                              <p:spTgt spid="20"/>
                                            </p:tgtEl>
                                            <p:attrNameLst>
                                              <p:attrName>ppt_y</p:attrName>
                                            </p:attrNameLst>
                                          </p:cBhvr>
                                          <p:tavLst>
                                            <p:tav tm="0">
                                              <p:val>
                                                <p:strVal val="#ppt_y-#ppt_h*1.125000"/>
                                              </p:val>
                                            </p:tav>
                                            <p:tav tm="100000">
                                              <p:val>
                                                <p:strVal val="#ppt_y"/>
                                              </p:val>
                                            </p:tav>
                                          </p:tavLst>
                                        </p:anim>
                                        <p:animEffect transition="in" filter="wipe(down)">
                                          <p:cBhvr>
                                            <p:cTn id="21" dur="500"/>
                                            <p:tgtEl>
                                              <p:spTgt spid="20"/>
                                            </p:tgtEl>
                                          </p:cBhvr>
                                        </p:animEffect>
                                      </p:childTnLst>
                                    </p:cTn>
                                  </p:par>
                                  <p:par>
                                    <p:cTn id="22" presetID="12" presetClass="entr" presetSubtype="1" fill="hold" nodeType="withEffect">
                                      <p:stCondLst>
                                        <p:cond delay="1250"/>
                                      </p:stCondLst>
                                      <p:childTnLst>
                                        <p:set>
                                          <p:cBhvr>
                                            <p:cTn id="23" dur="1" fill="hold">
                                              <p:stCondLst>
                                                <p:cond delay="0"/>
                                              </p:stCondLst>
                                            </p:cTn>
                                            <p:tgtEl>
                                              <p:spTgt spid="16"/>
                                            </p:tgtEl>
                                            <p:attrNameLst>
                                              <p:attrName>style.visibility</p:attrName>
                                            </p:attrNameLst>
                                          </p:cBhvr>
                                          <p:to>
                                            <p:strVal val="visible"/>
                                          </p:to>
                                        </p:set>
                                        <p:anim calcmode="lin" valueType="num">
                                          <p:cBhvr additive="base">
                                            <p:cTn id="24" dur="500"/>
                                            <p:tgtEl>
                                              <p:spTgt spid="16"/>
                                            </p:tgtEl>
                                            <p:attrNameLst>
                                              <p:attrName>ppt_y</p:attrName>
                                            </p:attrNameLst>
                                          </p:cBhvr>
                                          <p:tavLst>
                                            <p:tav tm="0">
                                              <p:val>
                                                <p:strVal val="#ppt_y-#ppt_h*1.125000"/>
                                              </p:val>
                                            </p:tav>
                                            <p:tav tm="100000">
                                              <p:val>
                                                <p:strVal val="#ppt_y"/>
                                              </p:val>
                                            </p:tav>
                                          </p:tavLst>
                                        </p:anim>
                                        <p:animEffect transition="in" filter="wipe(down)">
                                          <p:cBhvr>
                                            <p:cTn id="25"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549987" y="698681"/>
            <a:ext cx="3262432" cy="707886"/>
          </a:xfrm>
          <a:prstGeom prst="rect">
            <a:avLst/>
          </a:prstGeom>
        </p:spPr>
        <p:txBody>
          <a:bodyPr wrap="none">
            <a:spAutoFit/>
          </a:bodyPr>
          <a:lstStyle/>
          <a:p>
            <a:r>
              <a:rPr lang="zh-CN" altLang="en-US" sz="4000" dirty="0" smtClean="0">
                <a:solidFill>
                  <a:srgbClr val="F44F56"/>
                </a:solidFill>
                <a:latin typeface="方正兰亭超细黑简体" panose="02000000000000000000" pitchFamily="2" charset="-122"/>
                <a:ea typeface="方正兰亭超细黑简体" panose="02000000000000000000" pitchFamily="2" charset="-122"/>
                <a:cs typeface="Arial" panose="020B0604020202020204" pitchFamily="34" charset="0"/>
              </a:rPr>
              <a:t>物理层的功能</a:t>
            </a:r>
            <a:endParaRPr lang="en-US" altLang="zh-CN" sz="4000" dirty="0">
              <a:solidFill>
                <a:srgbClr val="F44F56"/>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nvGrpSpPr>
          <p:cNvPr id="7" name="组合 6"/>
          <p:cNvGrpSpPr/>
          <p:nvPr/>
        </p:nvGrpSpPr>
        <p:grpSpPr>
          <a:xfrm>
            <a:off x="4520443" y="2618499"/>
            <a:ext cx="3495509" cy="3495509"/>
            <a:chOff x="3203848" y="1635646"/>
            <a:chExt cx="2621632" cy="2621632"/>
          </a:xfrm>
        </p:grpSpPr>
        <p:grpSp>
          <p:nvGrpSpPr>
            <p:cNvPr id="4" name="组合 3"/>
            <p:cNvGrpSpPr/>
            <p:nvPr/>
          </p:nvGrpSpPr>
          <p:grpSpPr>
            <a:xfrm>
              <a:off x="3203848" y="1635646"/>
              <a:ext cx="2621632" cy="2621632"/>
              <a:chOff x="4054834" y="1018426"/>
              <a:chExt cx="2621632" cy="2621632"/>
            </a:xfrm>
          </p:grpSpPr>
          <p:sp>
            <p:nvSpPr>
              <p:cNvPr id="3" name="饼形 2"/>
              <p:cNvSpPr/>
              <p:nvPr/>
            </p:nvSpPr>
            <p:spPr>
              <a:xfrm>
                <a:off x="4054834" y="1018426"/>
                <a:ext cx="2621632" cy="2621632"/>
              </a:xfrm>
              <a:prstGeom prst="pie">
                <a:avLst>
                  <a:gd name="adj1" fmla="val 15696902"/>
                  <a:gd name="adj2" fmla="val 6922972"/>
                </a:avLst>
              </a:prstGeom>
              <a:solidFill>
                <a:srgbClr val="F44F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74" name="饼形 73"/>
              <p:cNvSpPr/>
              <p:nvPr/>
            </p:nvSpPr>
            <p:spPr>
              <a:xfrm>
                <a:off x="4054834" y="1018426"/>
                <a:ext cx="2621632" cy="2621632"/>
              </a:xfrm>
              <a:prstGeom prst="pie">
                <a:avLst>
                  <a:gd name="adj1" fmla="val 14052946"/>
                  <a:gd name="adj2" fmla="val 15713496"/>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75" name="饼形 74"/>
              <p:cNvSpPr/>
              <p:nvPr/>
            </p:nvSpPr>
            <p:spPr>
              <a:xfrm>
                <a:off x="4054834" y="1018426"/>
                <a:ext cx="2621632" cy="2621632"/>
              </a:xfrm>
              <a:prstGeom prst="pie">
                <a:avLst>
                  <a:gd name="adj1" fmla="val 11900485"/>
                  <a:gd name="adj2" fmla="val 14083259"/>
                </a:avLst>
              </a:prstGeom>
              <a:solidFill>
                <a:srgbClr val="697E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76" name="饼形 75"/>
              <p:cNvSpPr/>
              <p:nvPr/>
            </p:nvSpPr>
            <p:spPr>
              <a:xfrm>
                <a:off x="4054834" y="1018426"/>
                <a:ext cx="2621632" cy="2621632"/>
              </a:xfrm>
              <a:prstGeom prst="pie">
                <a:avLst>
                  <a:gd name="adj1" fmla="val 6865544"/>
                  <a:gd name="adj2" fmla="val 11932479"/>
                </a:avLst>
              </a:prstGeom>
              <a:solidFill>
                <a:srgbClr val="697E92">
                  <a:alpha val="4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
          <p:nvSpPr>
            <p:cNvPr id="115" name="矩形 114"/>
            <p:cNvSpPr/>
            <p:nvPr/>
          </p:nvSpPr>
          <p:spPr>
            <a:xfrm>
              <a:off x="4716016" y="3036544"/>
              <a:ext cx="138548" cy="377075"/>
            </a:xfrm>
            <a:prstGeom prst="rect">
              <a:avLst/>
            </a:prstGeom>
          </p:spPr>
          <p:txBody>
            <a:bodyPr wrap="none">
              <a:spAutoFit/>
            </a:bodyPr>
            <a:lstStyle/>
            <a:p>
              <a:endParaRPr lang="en-US" altLang="zh-CN" sz="2667" dirty="0">
                <a:solidFill>
                  <a:schemeClr val="bg1"/>
                </a:solidFill>
                <a:latin typeface="Century Gothic" panose="020B0502020202020204" pitchFamily="34" charset="0"/>
                <a:cs typeface="Arial" panose="020B0604020202020204" pitchFamily="34" charset="0"/>
              </a:endParaRPr>
            </a:p>
          </p:txBody>
        </p:sp>
      </p:grpSp>
      <p:grpSp>
        <p:nvGrpSpPr>
          <p:cNvPr id="13" name="组合 12"/>
          <p:cNvGrpSpPr/>
          <p:nvPr/>
        </p:nvGrpSpPr>
        <p:grpSpPr>
          <a:xfrm>
            <a:off x="911424" y="3258121"/>
            <a:ext cx="4209693" cy="1487185"/>
            <a:chOff x="683568" y="2443592"/>
            <a:chExt cx="3157270" cy="1115390"/>
          </a:xfrm>
        </p:grpSpPr>
        <p:grpSp>
          <p:nvGrpSpPr>
            <p:cNvPr id="39" name="组合 38"/>
            <p:cNvGrpSpPr/>
            <p:nvPr/>
          </p:nvGrpSpPr>
          <p:grpSpPr>
            <a:xfrm>
              <a:off x="683568" y="2535864"/>
              <a:ext cx="2818849" cy="1023118"/>
              <a:chOff x="448895" y="2236211"/>
              <a:chExt cx="2818849" cy="1023118"/>
            </a:xfrm>
          </p:grpSpPr>
          <p:grpSp>
            <p:nvGrpSpPr>
              <p:cNvPr id="173" name="组合 172"/>
              <p:cNvGrpSpPr/>
              <p:nvPr/>
            </p:nvGrpSpPr>
            <p:grpSpPr>
              <a:xfrm>
                <a:off x="448895" y="2334135"/>
                <a:ext cx="371979" cy="371980"/>
                <a:chOff x="5903913" y="4632325"/>
                <a:chExt cx="257175" cy="257176"/>
              </a:xfrm>
              <a:solidFill>
                <a:srgbClr val="394A57"/>
              </a:solidFill>
            </p:grpSpPr>
            <p:sp>
              <p:nvSpPr>
                <p:cNvPr id="175" name="Freeform 16"/>
                <p:cNvSpPr>
                  <a:spLocks/>
                </p:cNvSpPr>
                <p:nvPr/>
              </p:nvSpPr>
              <p:spPr bwMode="auto">
                <a:xfrm>
                  <a:off x="5934075" y="4783138"/>
                  <a:ext cx="195262" cy="106363"/>
                </a:xfrm>
                <a:custGeom>
                  <a:avLst/>
                  <a:gdLst>
                    <a:gd name="T0" fmla="*/ 123 w 123"/>
                    <a:gd name="T1" fmla="*/ 67 h 67"/>
                    <a:gd name="T2" fmla="*/ 0 w 123"/>
                    <a:gd name="T3" fmla="*/ 67 h 67"/>
                    <a:gd name="T4" fmla="*/ 0 w 123"/>
                    <a:gd name="T5" fmla="*/ 0 h 67"/>
                    <a:gd name="T6" fmla="*/ 10 w 123"/>
                    <a:gd name="T7" fmla="*/ 0 h 67"/>
                    <a:gd name="T8" fmla="*/ 10 w 123"/>
                    <a:gd name="T9" fmla="*/ 57 h 67"/>
                    <a:gd name="T10" fmla="*/ 113 w 123"/>
                    <a:gd name="T11" fmla="*/ 57 h 67"/>
                    <a:gd name="T12" fmla="*/ 113 w 123"/>
                    <a:gd name="T13" fmla="*/ 0 h 67"/>
                    <a:gd name="T14" fmla="*/ 123 w 123"/>
                    <a:gd name="T15" fmla="*/ 0 h 67"/>
                    <a:gd name="T16" fmla="*/ 123 w 123"/>
                    <a:gd name="T17" fmla="*/ 67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3" h="67">
                      <a:moveTo>
                        <a:pt x="123" y="67"/>
                      </a:moveTo>
                      <a:lnTo>
                        <a:pt x="0" y="67"/>
                      </a:lnTo>
                      <a:lnTo>
                        <a:pt x="0" y="0"/>
                      </a:lnTo>
                      <a:lnTo>
                        <a:pt x="10" y="0"/>
                      </a:lnTo>
                      <a:lnTo>
                        <a:pt x="10" y="57"/>
                      </a:lnTo>
                      <a:lnTo>
                        <a:pt x="113" y="57"/>
                      </a:lnTo>
                      <a:lnTo>
                        <a:pt x="113" y="0"/>
                      </a:lnTo>
                      <a:lnTo>
                        <a:pt x="123" y="0"/>
                      </a:lnTo>
                      <a:lnTo>
                        <a:pt x="123" y="6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76" name="Freeform 17"/>
                <p:cNvSpPr>
                  <a:spLocks/>
                </p:cNvSpPr>
                <p:nvPr/>
              </p:nvSpPr>
              <p:spPr bwMode="auto">
                <a:xfrm>
                  <a:off x="5903913" y="4632325"/>
                  <a:ext cx="257175" cy="149225"/>
                </a:xfrm>
                <a:custGeom>
                  <a:avLst/>
                  <a:gdLst>
                    <a:gd name="T0" fmla="*/ 154 w 162"/>
                    <a:gd name="T1" fmla="*/ 94 h 94"/>
                    <a:gd name="T2" fmla="*/ 81 w 162"/>
                    <a:gd name="T3" fmla="*/ 15 h 94"/>
                    <a:gd name="T4" fmla="*/ 7 w 162"/>
                    <a:gd name="T5" fmla="*/ 94 h 94"/>
                    <a:gd name="T6" fmla="*/ 0 w 162"/>
                    <a:gd name="T7" fmla="*/ 86 h 94"/>
                    <a:gd name="T8" fmla="*/ 81 w 162"/>
                    <a:gd name="T9" fmla="*/ 0 h 94"/>
                    <a:gd name="T10" fmla="*/ 162 w 162"/>
                    <a:gd name="T11" fmla="*/ 86 h 94"/>
                    <a:gd name="T12" fmla="*/ 154 w 162"/>
                    <a:gd name="T13" fmla="*/ 94 h 94"/>
                  </a:gdLst>
                  <a:ahLst/>
                  <a:cxnLst>
                    <a:cxn ang="0">
                      <a:pos x="T0" y="T1"/>
                    </a:cxn>
                    <a:cxn ang="0">
                      <a:pos x="T2" y="T3"/>
                    </a:cxn>
                    <a:cxn ang="0">
                      <a:pos x="T4" y="T5"/>
                    </a:cxn>
                    <a:cxn ang="0">
                      <a:pos x="T6" y="T7"/>
                    </a:cxn>
                    <a:cxn ang="0">
                      <a:pos x="T8" y="T9"/>
                    </a:cxn>
                    <a:cxn ang="0">
                      <a:pos x="T10" y="T11"/>
                    </a:cxn>
                    <a:cxn ang="0">
                      <a:pos x="T12" y="T13"/>
                    </a:cxn>
                  </a:cxnLst>
                  <a:rect l="0" t="0" r="r" b="b"/>
                  <a:pathLst>
                    <a:path w="162" h="94">
                      <a:moveTo>
                        <a:pt x="154" y="94"/>
                      </a:moveTo>
                      <a:lnTo>
                        <a:pt x="81" y="15"/>
                      </a:lnTo>
                      <a:lnTo>
                        <a:pt x="7" y="94"/>
                      </a:lnTo>
                      <a:lnTo>
                        <a:pt x="0" y="86"/>
                      </a:lnTo>
                      <a:lnTo>
                        <a:pt x="81" y="0"/>
                      </a:lnTo>
                      <a:lnTo>
                        <a:pt x="162" y="86"/>
                      </a:lnTo>
                      <a:lnTo>
                        <a:pt x="154" y="9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77" name="Freeform 18"/>
                <p:cNvSpPr>
                  <a:spLocks/>
                </p:cNvSpPr>
                <p:nvPr/>
              </p:nvSpPr>
              <p:spPr bwMode="auto">
                <a:xfrm>
                  <a:off x="5999163" y="4783138"/>
                  <a:ext cx="65087" cy="73025"/>
                </a:xfrm>
                <a:custGeom>
                  <a:avLst/>
                  <a:gdLst>
                    <a:gd name="T0" fmla="*/ 41 w 41"/>
                    <a:gd name="T1" fmla="*/ 46 h 46"/>
                    <a:gd name="T2" fmla="*/ 31 w 41"/>
                    <a:gd name="T3" fmla="*/ 46 h 46"/>
                    <a:gd name="T4" fmla="*/ 31 w 41"/>
                    <a:gd name="T5" fmla="*/ 10 h 46"/>
                    <a:gd name="T6" fmla="*/ 10 w 41"/>
                    <a:gd name="T7" fmla="*/ 10 h 46"/>
                    <a:gd name="T8" fmla="*/ 10 w 41"/>
                    <a:gd name="T9" fmla="*/ 46 h 46"/>
                    <a:gd name="T10" fmla="*/ 0 w 41"/>
                    <a:gd name="T11" fmla="*/ 46 h 46"/>
                    <a:gd name="T12" fmla="*/ 0 w 41"/>
                    <a:gd name="T13" fmla="*/ 0 h 46"/>
                    <a:gd name="T14" fmla="*/ 41 w 41"/>
                    <a:gd name="T15" fmla="*/ 0 h 46"/>
                    <a:gd name="T16" fmla="*/ 41 w 41"/>
                    <a:gd name="T17" fmla="*/ 4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 h="46">
                      <a:moveTo>
                        <a:pt x="41" y="46"/>
                      </a:moveTo>
                      <a:lnTo>
                        <a:pt x="31" y="46"/>
                      </a:lnTo>
                      <a:lnTo>
                        <a:pt x="31" y="10"/>
                      </a:lnTo>
                      <a:lnTo>
                        <a:pt x="10" y="10"/>
                      </a:lnTo>
                      <a:lnTo>
                        <a:pt x="10" y="46"/>
                      </a:lnTo>
                      <a:lnTo>
                        <a:pt x="0" y="46"/>
                      </a:lnTo>
                      <a:lnTo>
                        <a:pt x="0" y="0"/>
                      </a:lnTo>
                      <a:lnTo>
                        <a:pt x="41" y="0"/>
                      </a:lnTo>
                      <a:lnTo>
                        <a:pt x="41" y="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78" name="Freeform 19"/>
                <p:cNvSpPr>
                  <a:spLocks noEditPoints="1"/>
                </p:cNvSpPr>
                <p:nvPr/>
              </p:nvSpPr>
              <p:spPr bwMode="auto">
                <a:xfrm>
                  <a:off x="5999163" y="4702175"/>
                  <a:ext cx="65087" cy="65088"/>
                </a:xfrm>
                <a:custGeom>
                  <a:avLst/>
                  <a:gdLst>
                    <a:gd name="T0" fmla="*/ 16 w 32"/>
                    <a:gd name="T1" fmla="*/ 32 h 32"/>
                    <a:gd name="T2" fmla="*/ 0 w 32"/>
                    <a:gd name="T3" fmla="*/ 16 h 32"/>
                    <a:gd name="T4" fmla="*/ 16 w 32"/>
                    <a:gd name="T5" fmla="*/ 0 h 32"/>
                    <a:gd name="T6" fmla="*/ 32 w 32"/>
                    <a:gd name="T7" fmla="*/ 16 h 32"/>
                    <a:gd name="T8" fmla="*/ 16 w 32"/>
                    <a:gd name="T9" fmla="*/ 32 h 32"/>
                    <a:gd name="T10" fmla="*/ 16 w 32"/>
                    <a:gd name="T11" fmla="*/ 8 h 32"/>
                    <a:gd name="T12" fmla="*/ 8 w 32"/>
                    <a:gd name="T13" fmla="*/ 16 h 32"/>
                    <a:gd name="T14" fmla="*/ 16 w 32"/>
                    <a:gd name="T15" fmla="*/ 24 h 32"/>
                    <a:gd name="T16" fmla="*/ 24 w 32"/>
                    <a:gd name="T17" fmla="*/ 16 h 32"/>
                    <a:gd name="T18" fmla="*/ 16 w 32"/>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32"/>
                      </a:moveTo>
                      <a:cubicBezTo>
                        <a:pt x="7" y="32"/>
                        <a:pt x="0" y="25"/>
                        <a:pt x="0" y="16"/>
                      </a:cubicBezTo>
                      <a:cubicBezTo>
                        <a:pt x="0" y="7"/>
                        <a:pt x="7" y="0"/>
                        <a:pt x="16" y="0"/>
                      </a:cubicBezTo>
                      <a:cubicBezTo>
                        <a:pt x="25" y="0"/>
                        <a:pt x="32" y="7"/>
                        <a:pt x="32" y="16"/>
                      </a:cubicBezTo>
                      <a:cubicBezTo>
                        <a:pt x="32" y="25"/>
                        <a:pt x="25" y="32"/>
                        <a:pt x="16" y="32"/>
                      </a:cubicBezTo>
                      <a:moveTo>
                        <a:pt x="16" y="8"/>
                      </a:moveTo>
                      <a:cubicBezTo>
                        <a:pt x="12" y="8"/>
                        <a:pt x="8" y="12"/>
                        <a:pt x="8" y="16"/>
                      </a:cubicBezTo>
                      <a:cubicBezTo>
                        <a:pt x="8" y="20"/>
                        <a:pt x="12" y="24"/>
                        <a:pt x="16" y="24"/>
                      </a:cubicBezTo>
                      <a:cubicBezTo>
                        <a:pt x="20" y="24"/>
                        <a:pt x="24" y="20"/>
                        <a:pt x="24" y="16"/>
                      </a:cubicBezTo>
                      <a:cubicBezTo>
                        <a:pt x="24" y="12"/>
                        <a:pt x="20" y="8"/>
                        <a:pt x="16"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sp>
            <p:nvSpPr>
              <p:cNvPr id="174" name="矩形 173"/>
              <p:cNvSpPr/>
              <p:nvPr/>
            </p:nvSpPr>
            <p:spPr>
              <a:xfrm>
                <a:off x="906534" y="2236211"/>
                <a:ext cx="2361210" cy="1023118"/>
              </a:xfrm>
              <a:prstGeom prst="rect">
                <a:avLst/>
              </a:prstGeom>
            </p:spPr>
            <p:txBody>
              <a:bodyPr wrap="square">
                <a:spAutoFit/>
              </a:bodyPr>
              <a:lstStyle/>
              <a:p>
                <a:r>
                  <a:rPr lang="zh-CN" altLang="en-US" sz="1600" dirty="0" smtClean="0">
                    <a:solidFill>
                      <a:schemeClr val="tx1">
                        <a:lumMod val="65000"/>
                        <a:lumOff val="35000"/>
                      </a:schemeClr>
                    </a:solidFill>
                    <a:latin typeface="汉仪菱心体简" panose="02010609000101010101" pitchFamily="49" charset="-122"/>
                    <a:ea typeface="汉仪菱心体简" panose="02010609000101010101" pitchFamily="49" charset="-122"/>
                    <a:cs typeface="Arial" panose="020B0604020202020204" pitchFamily="34" charset="0"/>
                  </a:rPr>
                  <a:t>物理层的 </a:t>
                </a:r>
                <a:r>
                  <a:rPr lang="en-US" altLang="zh-CN" sz="1600" dirty="0" smtClean="0">
                    <a:solidFill>
                      <a:schemeClr val="tx1">
                        <a:lumMod val="65000"/>
                        <a:lumOff val="35000"/>
                      </a:schemeClr>
                    </a:solidFill>
                    <a:latin typeface="汉仪菱心体简" panose="02010609000101010101" pitchFamily="49" charset="-122"/>
                    <a:ea typeface="汉仪菱心体简" panose="02010609000101010101" pitchFamily="49" charset="-122"/>
                    <a:cs typeface="Arial" panose="020B0604020202020204" pitchFamily="34" charset="0"/>
                  </a:rPr>
                  <a:t>PDU </a:t>
                </a:r>
                <a:r>
                  <a:rPr lang="zh-CN" altLang="en-US" sz="1600" dirty="0" smtClean="0">
                    <a:solidFill>
                      <a:schemeClr val="tx1">
                        <a:lumMod val="65000"/>
                        <a:lumOff val="35000"/>
                      </a:schemeClr>
                    </a:solidFill>
                    <a:latin typeface="汉仪菱心体简" panose="02010609000101010101" pitchFamily="49" charset="-122"/>
                    <a:ea typeface="汉仪菱心体简" panose="02010609000101010101" pitchFamily="49" charset="-122"/>
                    <a:cs typeface="Arial" panose="020B0604020202020204" pitchFamily="34" charset="0"/>
                  </a:rPr>
                  <a:t>为比特流</a:t>
                </a:r>
                <a:r>
                  <a:rPr lang="en-US" altLang="zh-CN" sz="1600" dirty="0" smtClean="0">
                    <a:solidFill>
                      <a:schemeClr val="tx1">
                        <a:lumMod val="65000"/>
                        <a:lumOff val="35000"/>
                      </a:schemeClr>
                    </a:solidFill>
                    <a:latin typeface="汉仪菱心体简" panose="02010609000101010101" pitchFamily="49" charset="-122"/>
                    <a:ea typeface="汉仪菱心体简" panose="02010609000101010101" pitchFamily="49" charset="-122"/>
                    <a:cs typeface="Arial" panose="020B0604020202020204" pitchFamily="34" charset="0"/>
                  </a:rPr>
                  <a:t>(Bits)</a:t>
                </a:r>
              </a:p>
              <a:p>
                <a:r>
                  <a:rPr lang="zh-CN" altLang="en-US" sz="1333" dirty="0">
                    <a:solidFill>
                      <a:schemeClr val="tx1">
                        <a:lumMod val="65000"/>
                        <a:lumOff val="35000"/>
                      </a:schemeClr>
                    </a:solidFill>
                    <a:latin typeface="Century Gothic" panose="020B0502020202020204" pitchFamily="34" charset="0"/>
                    <a:cs typeface="Arial" panose="020B0604020202020204" pitchFamily="34" charset="0"/>
                  </a:rPr>
                  <a:t>为了传输比特流（多个二进制比特，如“</a:t>
                </a:r>
                <a:r>
                  <a:rPr lang="en-US" altLang="zh-CN" sz="1333" dirty="0">
                    <a:solidFill>
                      <a:schemeClr val="tx1">
                        <a:lumMod val="65000"/>
                        <a:lumOff val="35000"/>
                      </a:schemeClr>
                    </a:solidFill>
                    <a:latin typeface="Century Gothic" panose="020B0502020202020204" pitchFamily="34" charset="0"/>
                    <a:cs typeface="Arial" panose="020B0604020202020204" pitchFamily="34" charset="0"/>
                  </a:rPr>
                  <a:t>10110001110011”</a:t>
                </a:r>
                <a:r>
                  <a:rPr lang="zh-CN" altLang="en-US" sz="1333" dirty="0">
                    <a:solidFill>
                      <a:schemeClr val="tx1">
                        <a:lumMod val="65000"/>
                        <a:lumOff val="35000"/>
                      </a:schemeClr>
                    </a:solidFill>
                    <a:latin typeface="Century Gothic" panose="020B0502020202020204" pitchFamily="34" charset="0"/>
                    <a:cs typeface="Arial" panose="020B0604020202020204" pitchFamily="34" charset="0"/>
                  </a:rPr>
                  <a:t>），可能需要对数据链路层的数据进行调制和编码，使之成为模拟信号、数字信号或光信号，以实现在不同的传输介质上传输。</a:t>
                </a:r>
                <a:endParaRPr lang="en-US" altLang="zh-CN" sz="1333" dirty="0">
                  <a:solidFill>
                    <a:schemeClr val="tx1">
                      <a:lumMod val="65000"/>
                      <a:lumOff val="35000"/>
                    </a:schemeClr>
                  </a:solidFill>
                  <a:latin typeface="Century Gothic" panose="020B0502020202020204" pitchFamily="34" charset="0"/>
                  <a:cs typeface="Arial" panose="020B0604020202020204" pitchFamily="34" charset="0"/>
                </a:endParaRPr>
              </a:p>
            </p:txBody>
          </p:sp>
        </p:grpSp>
        <p:cxnSp>
          <p:nvCxnSpPr>
            <p:cNvPr id="38" name="直接连接符 37"/>
            <p:cNvCxnSpPr/>
            <p:nvPr/>
          </p:nvCxnSpPr>
          <p:spPr>
            <a:xfrm>
              <a:off x="684253" y="2443592"/>
              <a:ext cx="3156585" cy="0"/>
            </a:xfrm>
            <a:prstGeom prst="line">
              <a:avLst/>
            </a:prstGeom>
            <a:ln>
              <a:solidFill>
                <a:schemeClr val="bg1">
                  <a:lumMod val="65000"/>
                </a:schemeClr>
              </a:solidFill>
              <a:prstDash val="dash"/>
              <a:headEnd type="triangle"/>
            </a:ln>
          </p:spPr>
          <p:style>
            <a:lnRef idx="1">
              <a:schemeClr val="accent1"/>
            </a:lnRef>
            <a:fillRef idx="0">
              <a:schemeClr val="accent1"/>
            </a:fillRef>
            <a:effectRef idx="0">
              <a:schemeClr val="accent1"/>
            </a:effectRef>
            <a:fontRef idx="minor">
              <a:schemeClr val="tx1"/>
            </a:fontRef>
          </p:style>
        </p:cxnSp>
      </p:grpSp>
      <p:grpSp>
        <p:nvGrpSpPr>
          <p:cNvPr id="14" name="组合 13"/>
          <p:cNvGrpSpPr/>
          <p:nvPr/>
        </p:nvGrpSpPr>
        <p:grpSpPr>
          <a:xfrm>
            <a:off x="912337" y="4901081"/>
            <a:ext cx="4450080" cy="969696"/>
            <a:chOff x="684253" y="3712408"/>
            <a:chExt cx="3337560" cy="727272"/>
          </a:xfrm>
        </p:grpSpPr>
        <p:grpSp>
          <p:nvGrpSpPr>
            <p:cNvPr id="36" name="组合 35"/>
            <p:cNvGrpSpPr/>
            <p:nvPr/>
          </p:nvGrpSpPr>
          <p:grpSpPr>
            <a:xfrm>
              <a:off x="690454" y="3712408"/>
              <a:ext cx="2699877" cy="715436"/>
              <a:chOff x="455781" y="2526651"/>
              <a:chExt cx="2699877" cy="715436"/>
            </a:xfrm>
          </p:grpSpPr>
          <p:grpSp>
            <p:nvGrpSpPr>
              <p:cNvPr id="156" name="组合 155"/>
              <p:cNvGrpSpPr/>
              <p:nvPr/>
            </p:nvGrpSpPr>
            <p:grpSpPr>
              <a:xfrm>
                <a:off x="455781" y="2622285"/>
                <a:ext cx="355907" cy="376572"/>
                <a:chOff x="5908675" y="1281113"/>
                <a:chExt cx="246063" cy="260350"/>
              </a:xfrm>
              <a:solidFill>
                <a:srgbClr val="394A57"/>
              </a:solidFill>
            </p:grpSpPr>
            <p:sp>
              <p:nvSpPr>
                <p:cNvPr id="158" name="Rectangle 5"/>
                <p:cNvSpPr>
                  <a:spLocks noChangeArrowheads="1"/>
                </p:cNvSpPr>
                <p:nvPr/>
              </p:nvSpPr>
              <p:spPr bwMode="auto">
                <a:xfrm>
                  <a:off x="6024563" y="1320800"/>
                  <a:ext cx="15875" cy="1635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59" name="Freeform 6"/>
                <p:cNvSpPr>
                  <a:spLocks/>
                </p:cNvSpPr>
                <p:nvPr/>
              </p:nvSpPr>
              <p:spPr bwMode="auto">
                <a:xfrm>
                  <a:off x="5908675" y="1501775"/>
                  <a:ext cx="131762" cy="39688"/>
                </a:xfrm>
                <a:custGeom>
                  <a:avLst/>
                  <a:gdLst>
                    <a:gd name="T0" fmla="*/ 64 w 64"/>
                    <a:gd name="T1" fmla="*/ 20 h 20"/>
                    <a:gd name="T2" fmla="*/ 56 w 64"/>
                    <a:gd name="T3" fmla="*/ 20 h 20"/>
                    <a:gd name="T4" fmla="*/ 44 w 64"/>
                    <a:gd name="T5" fmla="*/ 8 h 20"/>
                    <a:gd name="T6" fmla="*/ 0 w 64"/>
                    <a:gd name="T7" fmla="*/ 8 h 20"/>
                    <a:gd name="T8" fmla="*/ 0 w 64"/>
                    <a:gd name="T9" fmla="*/ 0 h 20"/>
                    <a:gd name="T10" fmla="*/ 44 w 64"/>
                    <a:gd name="T11" fmla="*/ 0 h 20"/>
                    <a:gd name="T12" fmla="*/ 64 w 64"/>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64" h="20">
                      <a:moveTo>
                        <a:pt x="64" y="20"/>
                      </a:moveTo>
                      <a:cubicBezTo>
                        <a:pt x="56" y="20"/>
                        <a:pt x="56" y="20"/>
                        <a:pt x="56" y="20"/>
                      </a:cubicBezTo>
                      <a:cubicBezTo>
                        <a:pt x="56" y="13"/>
                        <a:pt x="51" y="8"/>
                        <a:pt x="44" y="8"/>
                      </a:cubicBezTo>
                      <a:cubicBezTo>
                        <a:pt x="0" y="8"/>
                        <a:pt x="0" y="8"/>
                        <a:pt x="0" y="8"/>
                      </a:cubicBezTo>
                      <a:cubicBezTo>
                        <a:pt x="0" y="0"/>
                        <a:pt x="0" y="0"/>
                        <a:pt x="0" y="0"/>
                      </a:cubicBezTo>
                      <a:cubicBezTo>
                        <a:pt x="44" y="0"/>
                        <a:pt x="44" y="0"/>
                        <a:pt x="44" y="0"/>
                      </a:cubicBezTo>
                      <a:cubicBezTo>
                        <a:pt x="55" y="0"/>
                        <a:pt x="64" y="9"/>
                        <a:pt x="64" y="2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60" name="Freeform 7"/>
                <p:cNvSpPr>
                  <a:spLocks/>
                </p:cNvSpPr>
                <p:nvPr/>
              </p:nvSpPr>
              <p:spPr bwMode="auto">
                <a:xfrm>
                  <a:off x="6024563" y="1501775"/>
                  <a:ext cx="130175" cy="39688"/>
                </a:xfrm>
                <a:custGeom>
                  <a:avLst/>
                  <a:gdLst>
                    <a:gd name="T0" fmla="*/ 8 w 64"/>
                    <a:gd name="T1" fmla="*/ 20 h 20"/>
                    <a:gd name="T2" fmla="*/ 0 w 64"/>
                    <a:gd name="T3" fmla="*/ 20 h 20"/>
                    <a:gd name="T4" fmla="*/ 20 w 64"/>
                    <a:gd name="T5" fmla="*/ 0 h 20"/>
                    <a:gd name="T6" fmla="*/ 64 w 64"/>
                    <a:gd name="T7" fmla="*/ 0 h 20"/>
                    <a:gd name="T8" fmla="*/ 64 w 64"/>
                    <a:gd name="T9" fmla="*/ 8 h 20"/>
                    <a:gd name="T10" fmla="*/ 20 w 64"/>
                    <a:gd name="T11" fmla="*/ 8 h 20"/>
                    <a:gd name="T12" fmla="*/ 8 w 64"/>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64" h="20">
                      <a:moveTo>
                        <a:pt x="8" y="20"/>
                      </a:moveTo>
                      <a:cubicBezTo>
                        <a:pt x="0" y="20"/>
                        <a:pt x="0" y="20"/>
                        <a:pt x="0" y="20"/>
                      </a:cubicBezTo>
                      <a:cubicBezTo>
                        <a:pt x="0" y="9"/>
                        <a:pt x="9" y="0"/>
                        <a:pt x="20" y="0"/>
                      </a:cubicBezTo>
                      <a:cubicBezTo>
                        <a:pt x="64" y="0"/>
                        <a:pt x="64" y="0"/>
                        <a:pt x="64" y="0"/>
                      </a:cubicBezTo>
                      <a:cubicBezTo>
                        <a:pt x="64" y="8"/>
                        <a:pt x="64" y="8"/>
                        <a:pt x="64" y="8"/>
                      </a:cubicBezTo>
                      <a:cubicBezTo>
                        <a:pt x="20" y="8"/>
                        <a:pt x="20" y="8"/>
                        <a:pt x="20" y="8"/>
                      </a:cubicBezTo>
                      <a:cubicBezTo>
                        <a:pt x="13" y="8"/>
                        <a:pt x="8" y="13"/>
                        <a:pt x="8" y="2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61" name="Freeform 8"/>
                <p:cNvSpPr>
                  <a:spLocks/>
                </p:cNvSpPr>
                <p:nvPr/>
              </p:nvSpPr>
              <p:spPr bwMode="auto">
                <a:xfrm>
                  <a:off x="5908675" y="1281113"/>
                  <a:ext cx="131762" cy="203200"/>
                </a:xfrm>
                <a:custGeom>
                  <a:avLst/>
                  <a:gdLst>
                    <a:gd name="T0" fmla="*/ 48 w 64"/>
                    <a:gd name="T1" fmla="*/ 100 h 100"/>
                    <a:gd name="T2" fmla="*/ 0 w 64"/>
                    <a:gd name="T3" fmla="*/ 100 h 100"/>
                    <a:gd name="T4" fmla="*/ 0 w 64"/>
                    <a:gd name="T5" fmla="*/ 0 h 100"/>
                    <a:gd name="T6" fmla="*/ 44 w 64"/>
                    <a:gd name="T7" fmla="*/ 0 h 100"/>
                    <a:gd name="T8" fmla="*/ 64 w 64"/>
                    <a:gd name="T9" fmla="*/ 20 h 100"/>
                    <a:gd name="T10" fmla="*/ 56 w 64"/>
                    <a:gd name="T11" fmla="*/ 20 h 100"/>
                    <a:gd name="T12" fmla="*/ 44 w 64"/>
                    <a:gd name="T13" fmla="*/ 8 h 100"/>
                    <a:gd name="T14" fmla="*/ 8 w 64"/>
                    <a:gd name="T15" fmla="*/ 8 h 100"/>
                    <a:gd name="T16" fmla="*/ 8 w 64"/>
                    <a:gd name="T17" fmla="*/ 92 h 100"/>
                    <a:gd name="T18" fmla="*/ 48 w 64"/>
                    <a:gd name="T19" fmla="*/ 92 h 100"/>
                    <a:gd name="T20" fmla="*/ 48 w 64"/>
                    <a:gd name="T21"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4" h="100">
                      <a:moveTo>
                        <a:pt x="48" y="100"/>
                      </a:moveTo>
                      <a:cubicBezTo>
                        <a:pt x="0" y="100"/>
                        <a:pt x="0" y="100"/>
                        <a:pt x="0" y="100"/>
                      </a:cubicBezTo>
                      <a:cubicBezTo>
                        <a:pt x="0" y="0"/>
                        <a:pt x="0" y="0"/>
                        <a:pt x="0" y="0"/>
                      </a:cubicBezTo>
                      <a:cubicBezTo>
                        <a:pt x="44" y="0"/>
                        <a:pt x="44" y="0"/>
                        <a:pt x="44" y="0"/>
                      </a:cubicBezTo>
                      <a:cubicBezTo>
                        <a:pt x="55" y="0"/>
                        <a:pt x="64" y="9"/>
                        <a:pt x="64" y="20"/>
                      </a:cubicBezTo>
                      <a:cubicBezTo>
                        <a:pt x="56" y="20"/>
                        <a:pt x="56" y="20"/>
                        <a:pt x="56" y="20"/>
                      </a:cubicBezTo>
                      <a:cubicBezTo>
                        <a:pt x="56" y="13"/>
                        <a:pt x="51" y="8"/>
                        <a:pt x="44" y="8"/>
                      </a:cubicBezTo>
                      <a:cubicBezTo>
                        <a:pt x="8" y="8"/>
                        <a:pt x="8" y="8"/>
                        <a:pt x="8" y="8"/>
                      </a:cubicBezTo>
                      <a:cubicBezTo>
                        <a:pt x="8" y="92"/>
                        <a:pt x="8" y="92"/>
                        <a:pt x="8" y="92"/>
                      </a:cubicBezTo>
                      <a:cubicBezTo>
                        <a:pt x="48" y="92"/>
                        <a:pt x="48" y="92"/>
                        <a:pt x="48" y="92"/>
                      </a:cubicBezTo>
                      <a:lnTo>
                        <a:pt x="48" y="1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62" name="Freeform 9"/>
                <p:cNvSpPr>
                  <a:spLocks/>
                </p:cNvSpPr>
                <p:nvPr/>
              </p:nvSpPr>
              <p:spPr bwMode="auto">
                <a:xfrm>
                  <a:off x="6024563" y="1281113"/>
                  <a:ext cx="130175" cy="203200"/>
                </a:xfrm>
                <a:custGeom>
                  <a:avLst/>
                  <a:gdLst>
                    <a:gd name="T0" fmla="*/ 64 w 64"/>
                    <a:gd name="T1" fmla="*/ 100 h 100"/>
                    <a:gd name="T2" fmla="*/ 16 w 64"/>
                    <a:gd name="T3" fmla="*/ 100 h 100"/>
                    <a:gd name="T4" fmla="*/ 16 w 64"/>
                    <a:gd name="T5" fmla="*/ 92 h 100"/>
                    <a:gd name="T6" fmla="*/ 56 w 64"/>
                    <a:gd name="T7" fmla="*/ 92 h 100"/>
                    <a:gd name="T8" fmla="*/ 56 w 64"/>
                    <a:gd name="T9" fmla="*/ 8 h 100"/>
                    <a:gd name="T10" fmla="*/ 20 w 64"/>
                    <a:gd name="T11" fmla="*/ 8 h 100"/>
                    <a:gd name="T12" fmla="*/ 8 w 64"/>
                    <a:gd name="T13" fmla="*/ 20 h 100"/>
                    <a:gd name="T14" fmla="*/ 0 w 64"/>
                    <a:gd name="T15" fmla="*/ 20 h 100"/>
                    <a:gd name="T16" fmla="*/ 20 w 64"/>
                    <a:gd name="T17" fmla="*/ 0 h 100"/>
                    <a:gd name="T18" fmla="*/ 64 w 64"/>
                    <a:gd name="T19" fmla="*/ 0 h 100"/>
                    <a:gd name="T20" fmla="*/ 64 w 64"/>
                    <a:gd name="T21"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4" h="100">
                      <a:moveTo>
                        <a:pt x="64" y="100"/>
                      </a:moveTo>
                      <a:cubicBezTo>
                        <a:pt x="16" y="100"/>
                        <a:pt x="16" y="100"/>
                        <a:pt x="16" y="100"/>
                      </a:cubicBezTo>
                      <a:cubicBezTo>
                        <a:pt x="16" y="92"/>
                        <a:pt x="16" y="92"/>
                        <a:pt x="16" y="92"/>
                      </a:cubicBezTo>
                      <a:cubicBezTo>
                        <a:pt x="56" y="92"/>
                        <a:pt x="56" y="92"/>
                        <a:pt x="56" y="92"/>
                      </a:cubicBezTo>
                      <a:cubicBezTo>
                        <a:pt x="56" y="8"/>
                        <a:pt x="56" y="8"/>
                        <a:pt x="56" y="8"/>
                      </a:cubicBezTo>
                      <a:cubicBezTo>
                        <a:pt x="20" y="8"/>
                        <a:pt x="20" y="8"/>
                        <a:pt x="20" y="8"/>
                      </a:cubicBezTo>
                      <a:cubicBezTo>
                        <a:pt x="13" y="8"/>
                        <a:pt x="8" y="13"/>
                        <a:pt x="8" y="20"/>
                      </a:cubicBezTo>
                      <a:cubicBezTo>
                        <a:pt x="0" y="20"/>
                        <a:pt x="0" y="20"/>
                        <a:pt x="0" y="20"/>
                      </a:cubicBezTo>
                      <a:cubicBezTo>
                        <a:pt x="0" y="9"/>
                        <a:pt x="9" y="0"/>
                        <a:pt x="20" y="0"/>
                      </a:cubicBezTo>
                      <a:cubicBezTo>
                        <a:pt x="64" y="0"/>
                        <a:pt x="64" y="0"/>
                        <a:pt x="64" y="0"/>
                      </a:cubicBezTo>
                      <a:lnTo>
                        <a:pt x="64" y="1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sp>
            <p:nvSpPr>
              <p:cNvPr id="157" name="矩形 156"/>
              <p:cNvSpPr/>
              <p:nvPr/>
            </p:nvSpPr>
            <p:spPr>
              <a:xfrm>
                <a:off x="906534" y="2526651"/>
                <a:ext cx="2249124" cy="715436"/>
              </a:xfrm>
              <a:prstGeom prst="rect">
                <a:avLst/>
              </a:prstGeom>
            </p:spPr>
            <p:txBody>
              <a:bodyPr wrap="square">
                <a:spAutoFit/>
              </a:bodyPr>
              <a:lstStyle/>
              <a:p>
                <a:r>
                  <a:rPr lang="zh-CN" altLang="en-US" sz="1600" dirty="0" smtClean="0">
                    <a:solidFill>
                      <a:schemeClr val="tx1">
                        <a:lumMod val="65000"/>
                        <a:lumOff val="35000"/>
                      </a:schemeClr>
                    </a:solidFill>
                    <a:latin typeface="汉仪菱心体简" panose="02010609000101010101" pitchFamily="49" charset="-122"/>
                    <a:ea typeface="汉仪菱心体简" panose="02010609000101010101" pitchFamily="49" charset="-122"/>
                    <a:cs typeface="Arial" panose="020B0604020202020204" pitchFamily="34" charset="0"/>
                  </a:rPr>
                  <a:t>比特的同步</a:t>
                </a:r>
                <a:endParaRPr lang="en-US" altLang="zh-CN" sz="1600" dirty="0" smtClean="0">
                  <a:solidFill>
                    <a:schemeClr val="tx1">
                      <a:lumMod val="65000"/>
                      <a:lumOff val="35000"/>
                    </a:schemeClr>
                  </a:solidFill>
                  <a:latin typeface="汉仪菱心体简" panose="02010609000101010101" pitchFamily="49" charset="-122"/>
                  <a:ea typeface="汉仪菱心体简" panose="02010609000101010101" pitchFamily="49" charset="-122"/>
                  <a:cs typeface="Arial" panose="020B0604020202020204" pitchFamily="34" charset="0"/>
                </a:endParaRPr>
              </a:p>
              <a:p>
                <a:r>
                  <a:rPr lang="zh-CN" altLang="en-US" sz="1333" dirty="0">
                    <a:solidFill>
                      <a:schemeClr val="tx1">
                        <a:lumMod val="65000"/>
                        <a:lumOff val="35000"/>
                      </a:schemeClr>
                    </a:solidFill>
                    <a:latin typeface="Century Gothic" panose="020B0502020202020204" pitchFamily="34" charset="0"/>
                    <a:cs typeface="Arial" panose="020B0604020202020204" pitchFamily="34" charset="0"/>
                  </a:rPr>
                  <a:t>物理层规定了通信双方必须在时钟上保持同步的方法，如异步传输或同步传输等。</a:t>
                </a:r>
                <a:endParaRPr lang="en-US" altLang="zh-CN" sz="1333" dirty="0">
                  <a:solidFill>
                    <a:schemeClr val="tx1">
                      <a:lumMod val="65000"/>
                      <a:lumOff val="35000"/>
                    </a:schemeClr>
                  </a:solidFill>
                  <a:latin typeface="Century Gothic" panose="020B0502020202020204" pitchFamily="34" charset="0"/>
                  <a:cs typeface="Arial" panose="020B0604020202020204" pitchFamily="34" charset="0"/>
                </a:endParaRPr>
              </a:p>
            </p:txBody>
          </p:sp>
        </p:grpSp>
        <p:cxnSp>
          <p:nvCxnSpPr>
            <p:cNvPr id="179" name="直接连接符 178"/>
            <p:cNvCxnSpPr/>
            <p:nvPr/>
          </p:nvCxnSpPr>
          <p:spPr>
            <a:xfrm>
              <a:off x="684253" y="4439680"/>
              <a:ext cx="3337560" cy="0"/>
            </a:xfrm>
            <a:prstGeom prst="line">
              <a:avLst/>
            </a:prstGeom>
            <a:ln>
              <a:solidFill>
                <a:schemeClr val="bg1">
                  <a:lumMod val="65000"/>
                </a:schemeClr>
              </a:solidFill>
              <a:prstDash val="dash"/>
              <a:headEnd type="triangle"/>
            </a:ln>
          </p:spPr>
          <p:style>
            <a:lnRef idx="1">
              <a:schemeClr val="accent1"/>
            </a:lnRef>
            <a:fillRef idx="0">
              <a:schemeClr val="accent1"/>
            </a:fillRef>
            <a:effectRef idx="0">
              <a:schemeClr val="accent1"/>
            </a:effectRef>
            <a:fontRef idx="minor">
              <a:schemeClr val="tx1"/>
            </a:fontRef>
          </p:style>
        </p:cxnSp>
      </p:grpSp>
      <p:grpSp>
        <p:nvGrpSpPr>
          <p:cNvPr id="2" name="组合 1"/>
          <p:cNvGrpSpPr/>
          <p:nvPr/>
        </p:nvGrpSpPr>
        <p:grpSpPr>
          <a:xfrm>
            <a:off x="7505254" y="3258121"/>
            <a:ext cx="4176469" cy="1460292"/>
            <a:chOff x="5628940" y="2443592"/>
            <a:chExt cx="3132352" cy="1095220"/>
          </a:xfrm>
        </p:grpSpPr>
        <p:grpSp>
          <p:nvGrpSpPr>
            <p:cNvPr id="9" name="组合 8"/>
            <p:cNvGrpSpPr/>
            <p:nvPr/>
          </p:nvGrpSpPr>
          <p:grpSpPr>
            <a:xfrm>
              <a:off x="6346843" y="2515694"/>
              <a:ext cx="2414449" cy="1023118"/>
              <a:chOff x="7486143" y="1974569"/>
              <a:chExt cx="2414449" cy="1023118"/>
            </a:xfrm>
          </p:grpSpPr>
          <p:grpSp>
            <p:nvGrpSpPr>
              <p:cNvPr id="139" name="组合 138"/>
              <p:cNvGrpSpPr/>
              <p:nvPr/>
            </p:nvGrpSpPr>
            <p:grpSpPr>
              <a:xfrm>
                <a:off x="7486143" y="2090863"/>
                <a:ext cx="378868" cy="335242"/>
                <a:chOff x="3889375" y="3302000"/>
                <a:chExt cx="261938" cy="231776"/>
              </a:xfrm>
              <a:solidFill>
                <a:srgbClr val="394A57"/>
              </a:solidFill>
            </p:grpSpPr>
            <p:sp>
              <p:nvSpPr>
                <p:cNvPr id="141" name="Freeform 11"/>
                <p:cNvSpPr>
                  <a:spLocks/>
                </p:cNvSpPr>
                <p:nvPr/>
              </p:nvSpPr>
              <p:spPr bwMode="auto">
                <a:xfrm>
                  <a:off x="3956050" y="3354388"/>
                  <a:ext cx="57150" cy="98425"/>
                </a:xfrm>
                <a:custGeom>
                  <a:avLst/>
                  <a:gdLst>
                    <a:gd name="T0" fmla="*/ 36 w 36"/>
                    <a:gd name="T1" fmla="*/ 62 h 62"/>
                    <a:gd name="T2" fmla="*/ 10 w 36"/>
                    <a:gd name="T3" fmla="*/ 62 h 62"/>
                    <a:gd name="T4" fmla="*/ 10 w 36"/>
                    <a:gd name="T5" fmla="*/ 52 h 62"/>
                    <a:gd name="T6" fmla="*/ 25 w 36"/>
                    <a:gd name="T7" fmla="*/ 52 h 62"/>
                    <a:gd name="T8" fmla="*/ 25 w 36"/>
                    <a:gd name="T9" fmla="*/ 10 h 62"/>
                    <a:gd name="T10" fmla="*/ 0 w 36"/>
                    <a:gd name="T11" fmla="*/ 10 h 62"/>
                    <a:gd name="T12" fmla="*/ 0 w 36"/>
                    <a:gd name="T13" fmla="*/ 0 h 62"/>
                    <a:gd name="T14" fmla="*/ 36 w 36"/>
                    <a:gd name="T15" fmla="*/ 0 h 62"/>
                    <a:gd name="T16" fmla="*/ 36 w 36"/>
                    <a:gd name="T17" fmla="*/ 6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62">
                      <a:moveTo>
                        <a:pt x="36" y="62"/>
                      </a:moveTo>
                      <a:lnTo>
                        <a:pt x="10" y="62"/>
                      </a:lnTo>
                      <a:lnTo>
                        <a:pt x="10" y="52"/>
                      </a:lnTo>
                      <a:lnTo>
                        <a:pt x="25" y="52"/>
                      </a:lnTo>
                      <a:lnTo>
                        <a:pt x="25" y="10"/>
                      </a:lnTo>
                      <a:lnTo>
                        <a:pt x="0" y="10"/>
                      </a:lnTo>
                      <a:lnTo>
                        <a:pt x="0" y="0"/>
                      </a:lnTo>
                      <a:lnTo>
                        <a:pt x="36" y="0"/>
                      </a:lnTo>
                      <a:lnTo>
                        <a:pt x="36" y="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42" name="Freeform 12"/>
                <p:cNvSpPr>
                  <a:spLocks/>
                </p:cNvSpPr>
                <p:nvPr/>
              </p:nvSpPr>
              <p:spPr bwMode="auto">
                <a:xfrm>
                  <a:off x="4002088" y="3302000"/>
                  <a:ext cx="149225" cy="203200"/>
                </a:xfrm>
                <a:custGeom>
                  <a:avLst/>
                  <a:gdLst>
                    <a:gd name="T0" fmla="*/ 94 w 94"/>
                    <a:gd name="T1" fmla="*/ 128 h 128"/>
                    <a:gd name="T2" fmla="*/ 0 w 94"/>
                    <a:gd name="T3" fmla="*/ 95 h 128"/>
                    <a:gd name="T4" fmla="*/ 3 w 94"/>
                    <a:gd name="T5" fmla="*/ 85 h 128"/>
                    <a:gd name="T6" fmla="*/ 84 w 94"/>
                    <a:gd name="T7" fmla="*/ 113 h 128"/>
                    <a:gd name="T8" fmla="*/ 84 w 94"/>
                    <a:gd name="T9" fmla="*/ 15 h 128"/>
                    <a:gd name="T10" fmla="*/ 3 w 94"/>
                    <a:gd name="T11" fmla="*/ 43 h 128"/>
                    <a:gd name="T12" fmla="*/ 0 w 94"/>
                    <a:gd name="T13" fmla="*/ 33 h 128"/>
                    <a:gd name="T14" fmla="*/ 94 w 94"/>
                    <a:gd name="T15" fmla="*/ 0 h 128"/>
                    <a:gd name="T16" fmla="*/ 94 w 94"/>
                    <a:gd name="T17" fmla="*/ 12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4" h="128">
                      <a:moveTo>
                        <a:pt x="94" y="128"/>
                      </a:moveTo>
                      <a:lnTo>
                        <a:pt x="0" y="95"/>
                      </a:lnTo>
                      <a:lnTo>
                        <a:pt x="3" y="85"/>
                      </a:lnTo>
                      <a:lnTo>
                        <a:pt x="84" y="113"/>
                      </a:lnTo>
                      <a:lnTo>
                        <a:pt x="84" y="15"/>
                      </a:lnTo>
                      <a:lnTo>
                        <a:pt x="3" y="43"/>
                      </a:lnTo>
                      <a:lnTo>
                        <a:pt x="0" y="33"/>
                      </a:lnTo>
                      <a:lnTo>
                        <a:pt x="94" y="0"/>
                      </a:lnTo>
                      <a:lnTo>
                        <a:pt x="94" y="1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43" name="Freeform 13"/>
                <p:cNvSpPr>
                  <a:spLocks/>
                </p:cNvSpPr>
                <p:nvPr/>
              </p:nvSpPr>
              <p:spPr bwMode="auto">
                <a:xfrm>
                  <a:off x="4035425" y="3352800"/>
                  <a:ext cx="77787" cy="42863"/>
                </a:xfrm>
                <a:custGeom>
                  <a:avLst/>
                  <a:gdLst>
                    <a:gd name="T0" fmla="*/ 2 w 49"/>
                    <a:gd name="T1" fmla="*/ 27 h 27"/>
                    <a:gd name="T2" fmla="*/ 0 w 49"/>
                    <a:gd name="T3" fmla="*/ 17 h 27"/>
                    <a:gd name="T4" fmla="*/ 46 w 49"/>
                    <a:gd name="T5" fmla="*/ 0 h 27"/>
                    <a:gd name="T6" fmla="*/ 49 w 49"/>
                    <a:gd name="T7" fmla="*/ 9 h 27"/>
                    <a:gd name="T8" fmla="*/ 2 w 49"/>
                    <a:gd name="T9" fmla="*/ 27 h 27"/>
                  </a:gdLst>
                  <a:ahLst/>
                  <a:cxnLst>
                    <a:cxn ang="0">
                      <a:pos x="T0" y="T1"/>
                    </a:cxn>
                    <a:cxn ang="0">
                      <a:pos x="T2" y="T3"/>
                    </a:cxn>
                    <a:cxn ang="0">
                      <a:pos x="T4" y="T5"/>
                    </a:cxn>
                    <a:cxn ang="0">
                      <a:pos x="T6" y="T7"/>
                    </a:cxn>
                    <a:cxn ang="0">
                      <a:pos x="T8" y="T9"/>
                    </a:cxn>
                  </a:cxnLst>
                  <a:rect l="0" t="0" r="r" b="b"/>
                  <a:pathLst>
                    <a:path w="49" h="27">
                      <a:moveTo>
                        <a:pt x="2" y="27"/>
                      </a:moveTo>
                      <a:lnTo>
                        <a:pt x="0" y="17"/>
                      </a:lnTo>
                      <a:lnTo>
                        <a:pt x="46" y="0"/>
                      </a:lnTo>
                      <a:lnTo>
                        <a:pt x="49" y="9"/>
                      </a:lnTo>
                      <a:lnTo>
                        <a:pt x="2" y="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44" name="Freeform 14"/>
                <p:cNvSpPr>
                  <a:spLocks noEditPoints="1"/>
                </p:cNvSpPr>
                <p:nvPr/>
              </p:nvSpPr>
              <p:spPr bwMode="auto">
                <a:xfrm>
                  <a:off x="3889375" y="3354388"/>
                  <a:ext cx="49212" cy="98425"/>
                </a:xfrm>
                <a:custGeom>
                  <a:avLst/>
                  <a:gdLst>
                    <a:gd name="T0" fmla="*/ 31 w 31"/>
                    <a:gd name="T1" fmla="*/ 62 h 62"/>
                    <a:gd name="T2" fmla="*/ 0 w 31"/>
                    <a:gd name="T3" fmla="*/ 62 h 62"/>
                    <a:gd name="T4" fmla="*/ 0 w 31"/>
                    <a:gd name="T5" fmla="*/ 0 h 62"/>
                    <a:gd name="T6" fmla="*/ 31 w 31"/>
                    <a:gd name="T7" fmla="*/ 0 h 62"/>
                    <a:gd name="T8" fmla="*/ 31 w 31"/>
                    <a:gd name="T9" fmla="*/ 62 h 62"/>
                    <a:gd name="T10" fmla="*/ 11 w 31"/>
                    <a:gd name="T11" fmla="*/ 52 h 62"/>
                    <a:gd name="T12" fmla="*/ 21 w 31"/>
                    <a:gd name="T13" fmla="*/ 52 h 62"/>
                    <a:gd name="T14" fmla="*/ 21 w 31"/>
                    <a:gd name="T15" fmla="*/ 10 h 62"/>
                    <a:gd name="T16" fmla="*/ 11 w 31"/>
                    <a:gd name="T17" fmla="*/ 10 h 62"/>
                    <a:gd name="T18" fmla="*/ 11 w 31"/>
                    <a:gd name="T19" fmla="*/ 5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62">
                      <a:moveTo>
                        <a:pt x="31" y="62"/>
                      </a:moveTo>
                      <a:lnTo>
                        <a:pt x="0" y="62"/>
                      </a:lnTo>
                      <a:lnTo>
                        <a:pt x="0" y="0"/>
                      </a:lnTo>
                      <a:lnTo>
                        <a:pt x="31" y="0"/>
                      </a:lnTo>
                      <a:lnTo>
                        <a:pt x="31" y="62"/>
                      </a:lnTo>
                      <a:close/>
                      <a:moveTo>
                        <a:pt x="11" y="52"/>
                      </a:moveTo>
                      <a:lnTo>
                        <a:pt x="21" y="52"/>
                      </a:lnTo>
                      <a:lnTo>
                        <a:pt x="21" y="10"/>
                      </a:lnTo>
                      <a:lnTo>
                        <a:pt x="11" y="10"/>
                      </a:lnTo>
                      <a:lnTo>
                        <a:pt x="11" y="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45" name="Freeform 15"/>
                <p:cNvSpPr>
                  <a:spLocks/>
                </p:cNvSpPr>
                <p:nvPr/>
              </p:nvSpPr>
              <p:spPr bwMode="auto">
                <a:xfrm>
                  <a:off x="3922713" y="3468688"/>
                  <a:ext cx="80962" cy="65088"/>
                </a:xfrm>
                <a:custGeom>
                  <a:avLst/>
                  <a:gdLst>
                    <a:gd name="T0" fmla="*/ 16 w 40"/>
                    <a:gd name="T1" fmla="*/ 32 h 32"/>
                    <a:gd name="T2" fmla="*/ 0 w 40"/>
                    <a:gd name="T3" fmla="*/ 16 h 32"/>
                    <a:gd name="T4" fmla="*/ 0 w 40"/>
                    <a:gd name="T5" fmla="*/ 0 h 32"/>
                    <a:gd name="T6" fmla="*/ 8 w 40"/>
                    <a:gd name="T7" fmla="*/ 0 h 32"/>
                    <a:gd name="T8" fmla="*/ 8 w 40"/>
                    <a:gd name="T9" fmla="*/ 16 h 32"/>
                    <a:gd name="T10" fmla="*/ 16 w 40"/>
                    <a:gd name="T11" fmla="*/ 24 h 32"/>
                    <a:gd name="T12" fmla="*/ 24 w 40"/>
                    <a:gd name="T13" fmla="*/ 16 h 32"/>
                    <a:gd name="T14" fmla="*/ 24 w 40"/>
                    <a:gd name="T15" fmla="*/ 0 h 32"/>
                    <a:gd name="T16" fmla="*/ 40 w 40"/>
                    <a:gd name="T17" fmla="*/ 0 h 32"/>
                    <a:gd name="T18" fmla="*/ 40 w 40"/>
                    <a:gd name="T19" fmla="*/ 8 h 32"/>
                    <a:gd name="T20" fmla="*/ 32 w 40"/>
                    <a:gd name="T21" fmla="*/ 8 h 32"/>
                    <a:gd name="T22" fmla="*/ 32 w 40"/>
                    <a:gd name="T23" fmla="*/ 16 h 32"/>
                    <a:gd name="T24" fmla="*/ 16 w 40"/>
                    <a:gd name="T25"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 h="32">
                      <a:moveTo>
                        <a:pt x="16" y="32"/>
                      </a:moveTo>
                      <a:cubicBezTo>
                        <a:pt x="7" y="32"/>
                        <a:pt x="0" y="25"/>
                        <a:pt x="0" y="16"/>
                      </a:cubicBezTo>
                      <a:cubicBezTo>
                        <a:pt x="0" y="0"/>
                        <a:pt x="0" y="0"/>
                        <a:pt x="0" y="0"/>
                      </a:cubicBezTo>
                      <a:cubicBezTo>
                        <a:pt x="8" y="0"/>
                        <a:pt x="8" y="0"/>
                        <a:pt x="8" y="0"/>
                      </a:cubicBezTo>
                      <a:cubicBezTo>
                        <a:pt x="8" y="16"/>
                        <a:pt x="8" y="16"/>
                        <a:pt x="8" y="16"/>
                      </a:cubicBezTo>
                      <a:cubicBezTo>
                        <a:pt x="8" y="20"/>
                        <a:pt x="12" y="24"/>
                        <a:pt x="16" y="24"/>
                      </a:cubicBezTo>
                      <a:cubicBezTo>
                        <a:pt x="20" y="24"/>
                        <a:pt x="24" y="20"/>
                        <a:pt x="24" y="16"/>
                      </a:cubicBezTo>
                      <a:cubicBezTo>
                        <a:pt x="24" y="0"/>
                        <a:pt x="24" y="0"/>
                        <a:pt x="24" y="0"/>
                      </a:cubicBezTo>
                      <a:cubicBezTo>
                        <a:pt x="40" y="0"/>
                        <a:pt x="40" y="0"/>
                        <a:pt x="40" y="0"/>
                      </a:cubicBezTo>
                      <a:cubicBezTo>
                        <a:pt x="40" y="8"/>
                        <a:pt x="40" y="8"/>
                        <a:pt x="40" y="8"/>
                      </a:cubicBezTo>
                      <a:cubicBezTo>
                        <a:pt x="32" y="8"/>
                        <a:pt x="32" y="8"/>
                        <a:pt x="32" y="8"/>
                      </a:cubicBezTo>
                      <a:cubicBezTo>
                        <a:pt x="32" y="16"/>
                        <a:pt x="32" y="16"/>
                        <a:pt x="32" y="16"/>
                      </a:cubicBezTo>
                      <a:cubicBezTo>
                        <a:pt x="32" y="25"/>
                        <a:pt x="25" y="32"/>
                        <a:pt x="16" y="3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sp>
            <p:nvSpPr>
              <p:cNvPr id="140" name="矩形 139"/>
              <p:cNvSpPr/>
              <p:nvPr/>
            </p:nvSpPr>
            <p:spPr>
              <a:xfrm>
                <a:off x="7935749" y="1974569"/>
                <a:ext cx="1964843" cy="1023118"/>
              </a:xfrm>
              <a:prstGeom prst="rect">
                <a:avLst/>
              </a:prstGeom>
            </p:spPr>
            <p:txBody>
              <a:bodyPr wrap="square">
                <a:spAutoFit/>
              </a:bodyPr>
              <a:lstStyle/>
              <a:p>
                <a:r>
                  <a:rPr lang="zh-CN" altLang="en-US" sz="1600" dirty="0" smtClean="0">
                    <a:solidFill>
                      <a:schemeClr val="tx1">
                        <a:lumMod val="65000"/>
                        <a:lumOff val="35000"/>
                      </a:schemeClr>
                    </a:solidFill>
                    <a:latin typeface="汉仪菱心体简" panose="02010609000101010101" pitchFamily="49" charset="-122"/>
                    <a:ea typeface="汉仪菱心体简" panose="02010609000101010101" pitchFamily="49" charset="-122"/>
                    <a:cs typeface="Arial" panose="020B0604020202020204" pitchFamily="34" charset="0"/>
                  </a:rPr>
                  <a:t>线路的连接</a:t>
                </a:r>
                <a:endParaRPr lang="en-US" altLang="zh-CN" sz="1600" dirty="0" smtClean="0">
                  <a:solidFill>
                    <a:schemeClr val="tx1">
                      <a:lumMod val="65000"/>
                      <a:lumOff val="35000"/>
                    </a:schemeClr>
                  </a:solidFill>
                  <a:latin typeface="汉仪菱心体简" panose="02010609000101010101" pitchFamily="49" charset="-122"/>
                  <a:ea typeface="汉仪菱心体简" panose="02010609000101010101" pitchFamily="49" charset="-122"/>
                  <a:cs typeface="Arial" panose="020B0604020202020204" pitchFamily="34" charset="0"/>
                </a:endParaRPr>
              </a:p>
              <a:p>
                <a:r>
                  <a:rPr lang="zh-CN" altLang="en-US" sz="1333" dirty="0">
                    <a:solidFill>
                      <a:schemeClr val="tx1">
                        <a:lumMod val="65000"/>
                        <a:lumOff val="35000"/>
                      </a:schemeClr>
                    </a:solidFill>
                    <a:latin typeface="Century Gothic" panose="020B0502020202020204" pitchFamily="34" charset="0"/>
                    <a:cs typeface="Arial" panose="020B0604020202020204" pitchFamily="34" charset="0"/>
                  </a:rPr>
                  <a:t>物理层还考虑了通信设备之间的连接方式，例如，在点到点之间采用了专用链路连接，而在多点连接中，所有的设备共享一条链路。</a:t>
                </a:r>
                <a:endParaRPr lang="en-US" altLang="zh-CN" sz="1333" dirty="0">
                  <a:solidFill>
                    <a:schemeClr val="tx1">
                      <a:lumMod val="65000"/>
                      <a:lumOff val="35000"/>
                    </a:schemeClr>
                  </a:solidFill>
                  <a:latin typeface="Century Gothic" panose="020B0502020202020204" pitchFamily="34" charset="0"/>
                  <a:cs typeface="Arial" panose="020B0604020202020204" pitchFamily="34" charset="0"/>
                </a:endParaRPr>
              </a:p>
            </p:txBody>
          </p:sp>
        </p:grpSp>
        <p:cxnSp>
          <p:nvCxnSpPr>
            <p:cNvPr id="181" name="直接连接符 180"/>
            <p:cNvCxnSpPr/>
            <p:nvPr/>
          </p:nvCxnSpPr>
          <p:spPr>
            <a:xfrm flipH="1">
              <a:off x="5628940" y="2443592"/>
              <a:ext cx="2841048" cy="0"/>
            </a:xfrm>
            <a:prstGeom prst="line">
              <a:avLst/>
            </a:prstGeom>
            <a:ln>
              <a:solidFill>
                <a:schemeClr val="bg1">
                  <a:lumMod val="65000"/>
                </a:schemeClr>
              </a:solidFill>
              <a:prstDash val="dash"/>
              <a:headEnd type="triangle"/>
            </a:ln>
          </p:spPr>
          <p:style>
            <a:lnRef idx="1">
              <a:schemeClr val="accent1"/>
            </a:lnRef>
            <a:fillRef idx="0">
              <a:schemeClr val="accent1"/>
            </a:fillRef>
            <a:effectRef idx="0">
              <a:schemeClr val="accent1"/>
            </a:effectRef>
            <a:fontRef idx="minor">
              <a:schemeClr val="tx1"/>
            </a:fontRef>
          </p:style>
        </p:cxnSp>
      </p:grpSp>
      <p:grpSp>
        <p:nvGrpSpPr>
          <p:cNvPr id="8" name="组合 7"/>
          <p:cNvGrpSpPr/>
          <p:nvPr/>
        </p:nvGrpSpPr>
        <p:grpSpPr>
          <a:xfrm>
            <a:off x="6953250" y="4949881"/>
            <a:ext cx="4860537" cy="1022294"/>
            <a:chOff x="5214937" y="3712408"/>
            <a:chExt cx="3645403" cy="766720"/>
          </a:xfrm>
        </p:grpSpPr>
        <p:grpSp>
          <p:nvGrpSpPr>
            <p:cNvPr id="34" name="组合 33"/>
            <p:cNvGrpSpPr/>
            <p:nvPr/>
          </p:nvGrpSpPr>
          <p:grpSpPr>
            <a:xfrm>
              <a:off x="6433264" y="3712408"/>
              <a:ext cx="2427076" cy="715436"/>
              <a:chOff x="7473516" y="2651836"/>
              <a:chExt cx="2427076" cy="715436"/>
            </a:xfrm>
          </p:grpSpPr>
          <p:sp>
            <p:nvSpPr>
              <p:cNvPr id="127" name="Freeform 10"/>
              <p:cNvSpPr>
                <a:spLocks/>
              </p:cNvSpPr>
              <p:nvPr/>
            </p:nvSpPr>
            <p:spPr bwMode="auto">
              <a:xfrm>
                <a:off x="7473516" y="2757803"/>
                <a:ext cx="378867" cy="355907"/>
              </a:xfrm>
              <a:custGeom>
                <a:avLst/>
                <a:gdLst>
                  <a:gd name="T0" fmla="*/ 40 w 128"/>
                  <a:gd name="T1" fmla="*/ 120 h 120"/>
                  <a:gd name="T2" fmla="*/ 12 w 128"/>
                  <a:gd name="T3" fmla="*/ 108 h 120"/>
                  <a:gd name="T4" fmla="*/ 0 w 128"/>
                  <a:gd name="T5" fmla="*/ 80 h 120"/>
                  <a:gd name="T6" fmla="*/ 12 w 128"/>
                  <a:gd name="T7" fmla="*/ 52 h 120"/>
                  <a:gd name="T8" fmla="*/ 58 w 128"/>
                  <a:gd name="T9" fmla="*/ 2 h 120"/>
                  <a:gd name="T10" fmla="*/ 64 w 128"/>
                  <a:gd name="T11" fmla="*/ 8 h 120"/>
                  <a:gd name="T12" fmla="*/ 17 w 128"/>
                  <a:gd name="T13" fmla="*/ 57 h 120"/>
                  <a:gd name="T14" fmla="*/ 8 w 128"/>
                  <a:gd name="T15" fmla="*/ 80 h 120"/>
                  <a:gd name="T16" fmla="*/ 17 w 128"/>
                  <a:gd name="T17" fmla="*/ 103 h 120"/>
                  <a:gd name="T18" fmla="*/ 40 w 128"/>
                  <a:gd name="T19" fmla="*/ 112 h 120"/>
                  <a:gd name="T20" fmla="*/ 63 w 128"/>
                  <a:gd name="T21" fmla="*/ 103 h 120"/>
                  <a:gd name="T22" fmla="*/ 113 w 128"/>
                  <a:gd name="T23" fmla="*/ 49 h 120"/>
                  <a:gd name="T24" fmla="*/ 120 w 128"/>
                  <a:gd name="T25" fmla="*/ 32 h 120"/>
                  <a:gd name="T26" fmla="*/ 113 w 128"/>
                  <a:gd name="T27" fmla="*/ 15 h 120"/>
                  <a:gd name="T28" fmla="*/ 96 w 128"/>
                  <a:gd name="T29" fmla="*/ 8 h 120"/>
                  <a:gd name="T30" fmla="*/ 79 w 128"/>
                  <a:gd name="T31" fmla="*/ 15 h 120"/>
                  <a:gd name="T32" fmla="*/ 29 w 128"/>
                  <a:gd name="T33" fmla="*/ 69 h 120"/>
                  <a:gd name="T34" fmla="*/ 29 w 128"/>
                  <a:gd name="T35" fmla="*/ 91 h 120"/>
                  <a:gd name="T36" fmla="*/ 40 w 128"/>
                  <a:gd name="T37" fmla="*/ 96 h 120"/>
                  <a:gd name="T38" fmla="*/ 40 w 128"/>
                  <a:gd name="T39" fmla="*/ 96 h 120"/>
                  <a:gd name="T40" fmla="*/ 51 w 128"/>
                  <a:gd name="T41" fmla="*/ 91 h 120"/>
                  <a:gd name="T42" fmla="*/ 100 w 128"/>
                  <a:gd name="T43" fmla="*/ 41 h 120"/>
                  <a:gd name="T44" fmla="*/ 105 w 128"/>
                  <a:gd name="T45" fmla="*/ 47 h 120"/>
                  <a:gd name="T46" fmla="*/ 57 w 128"/>
                  <a:gd name="T47" fmla="*/ 97 h 120"/>
                  <a:gd name="T48" fmla="*/ 40 w 128"/>
                  <a:gd name="T49" fmla="*/ 104 h 120"/>
                  <a:gd name="T50" fmla="*/ 40 w 128"/>
                  <a:gd name="T51" fmla="*/ 104 h 120"/>
                  <a:gd name="T52" fmla="*/ 23 w 128"/>
                  <a:gd name="T53" fmla="*/ 97 h 120"/>
                  <a:gd name="T54" fmla="*/ 23 w 128"/>
                  <a:gd name="T55" fmla="*/ 63 h 120"/>
                  <a:gd name="T56" fmla="*/ 73 w 128"/>
                  <a:gd name="T57" fmla="*/ 9 h 120"/>
                  <a:gd name="T58" fmla="*/ 96 w 128"/>
                  <a:gd name="T59" fmla="*/ 0 h 120"/>
                  <a:gd name="T60" fmla="*/ 119 w 128"/>
                  <a:gd name="T61" fmla="*/ 9 h 120"/>
                  <a:gd name="T62" fmla="*/ 128 w 128"/>
                  <a:gd name="T63" fmla="*/ 32 h 120"/>
                  <a:gd name="T64" fmla="*/ 119 w 128"/>
                  <a:gd name="T65" fmla="*/ 55 h 120"/>
                  <a:gd name="T66" fmla="*/ 68 w 128"/>
                  <a:gd name="T67" fmla="*/ 108 h 120"/>
                  <a:gd name="T68" fmla="*/ 40 w 128"/>
                  <a:gd name="T69" fmla="*/ 12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8" h="120">
                    <a:moveTo>
                      <a:pt x="40" y="120"/>
                    </a:moveTo>
                    <a:cubicBezTo>
                      <a:pt x="29" y="120"/>
                      <a:pt x="19" y="116"/>
                      <a:pt x="12" y="108"/>
                    </a:cubicBezTo>
                    <a:cubicBezTo>
                      <a:pt x="4" y="101"/>
                      <a:pt x="0" y="91"/>
                      <a:pt x="0" y="80"/>
                    </a:cubicBezTo>
                    <a:cubicBezTo>
                      <a:pt x="0" y="69"/>
                      <a:pt x="4" y="59"/>
                      <a:pt x="12" y="52"/>
                    </a:cubicBezTo>
                    <a:cubicBezTo>
                      <a:pt x="58" y="2"/>
                      <a:pt x="58" y="2"/>
                      <a:pt x="58" y="2"/>
                    </a:cubicBezTo>
                    <a:cubicBezTo>
                      <a:pt x="64" y="8"/>
                      <a:pt x="64" y="8"/>
                      <a:pt x="64" y="8"/>
                    </a:cubicBezTo>
                    <a:cubicBezTo>
                      <a:pt x="17" y="57"/>
                      <a:pt x="17" y="57"/>
                      <a:pt x="17" y="57"/>
                    </a:cubicBezTo>
                    <a:cubicBezTo>
                      <a:pt x="11" y="63"/>
                      <a:pt x="8" y="71"/>
                      <a:pt x="8" y="80"/>
                    </a:cubicBezTo>
                    <a:cubicBezTo>
                      <a:pt x="8" y="89"/>
                      <a:pt x="11" y="97"/>
                      <a:pt x="17" y="103"/>
                    </a:cubicBezTo>
                    <a:cubicBezTo>
                      <a:pt x="23" y="109"/>
                      <a:pt x="31" y="112"/>
                      <a:pt x="40" y="112"/>
                    </a:cubicBezTo>
                    <a:cubicBezTo>
                      <a:pt x="49" y="112"/>
                      <a:pt x="57" y="109"/>
                      <a:pt x="63" y="103"/>
                    </a:cubicBezTo>
                    <a:cubicBezTo>
                      <a:pt x="113" y="49"/>
                      <a:pt x="113" y="49"/>
                      <a:pt x="113" y="49"/>
                    </a:cubicBezTo>
                    <a:cubicBezTo>
                      <a:pt x="118" y="44"/>
                      <a:pt x="120" y="38"/>
                      <a:pt x="120" y="32"/>
                    </a:cubicBezTo>
                    <a:cubicBezTo>
                      <a:pt x="120" y="26"/>
                      <a:pt x="118" y="20"/>
                      <a:pt x="113" y="15"/>
                    </a:cubicBezTo>
                    <a:cubicBezTo>
                      <a:pt x="108" y="10"/>
                      <a:pt x="102" y="8"/>
                      <a:pt x="96" y="8"/>
                    </a:cubicBezTo>
                    <a:cubicBezTo>
                      <a:pt x="90" y="8"/>
                      <a:pt x="84" y="10"/>
                      <a:pt x="79" y="15"/>
                    </a:cubicBezTo>
                    <a:cubicBezTo>
                      <a:pt x="29" y="69"/>
                      <a:pt x="29" y="69"/>
                      <a:pt x="29" y="69"/>
                    </a:cubicBezTo>
                    <a:cubicBezTo>
                      <a:pt x="22" y="75"/>
                      <a:pt x="22" y="85"/>
                      <a:pt x="29" y="91"/>
                    </a:cubicBezTo>
                    <a:cubicBezTo>
                      <a:pt x="32" y="94"/>
                      <a:pt x="36" y="96"/>
                      <a:pt x="40" y="96"/>
                    </a:cubicBezTo>
                    <a:cubicBezTo>
                      <a:pt x="40" y="96"/>
                      <a:pt x="40" y="96"/>
                      <a:pt x="40" y="96"/>
                    </a:cubicBezTo>
                    <a:cubicBezTo>
                      <a:pt x="44" y="96"/>
                      <a:pt x="48" y="94"/>
                      <a:pt x="51" y="91"/>
                    </a:cubicBezTo>
                    <a:cubicBezTo>
                      <a:pt x="100" y="41"/>
                      <a:pt x="100" y="41"/>
                      <a:pt x="100" y="41"/>
                    </a:cubicBezTo>
                    <a:cubicBezTo>
                      <a:pt x="105" y="47"/>
                      <a:pt x="105" y="47"/>
                      <a:pt x="105" y="47"/>
                    </a:cubicBezTo>
                    <a:cubicBezTo>
                      <a:pt x="57" y="97"/>
                      <a:pt x="57" y="97"/>
                      <a:pt x="57" y="97"/>
                    </a:cubicBezTo>
                    <a:cubicBezTo>
                      <a:pt x="52" y="102"/>
                      <a:pt x="46" y="104"/>
                      <a:pt x="40" y="104"/>
                    </a:cubicBezTo>
                    <a:cubicBezTo>
                      <a:pt x="40" y="104"/>
                      <a:pt x="40" y="104"/>
                      <a:pt x="40" y="104"/>
                    </a:cubicBezTo>
                    <a:cubicBezTo>
                      <a:pt x="34" y="104"/>
                      <a:pt x="28" y="102"/>
                      <a:pt x="23" y="97"/>
                    </a:cubicBezTo>
                    <a:cubicBezTo>
                      <a:pt x="14" y="88"/>
                      <a:pt x="14" y="72"/>
                      <a:pt x="23" y="63"/>
                    </a:cubicBezTo>
                    <a:cubicBezTo>
                      <a:pt x="73" y="9"/>
                      <a:pt x="73" y="9"/>
                      <a:pt x="73" y="9"/>
                    </a:cubicBezTo>
                    <a:cubicBezTo>
                      <a:pt x="79" y="3"/>
                      <a:pt x="87" y="0"/>
                      <a:pt x="96" y="0"/>
                    </a:cubicBezTo>
                    <a:cubicBezTo>
                      <a:pt x="105" y="0"/>
                      <a:pt x="113" y="3"/>
                      <a:pt x="119" y="9"/>
                    </a:cubicBezTo>
                    <a:cubicBezTo>
                      <a:pt x="125" y="15"/>
                      <a:pt x="128" y="23"/>
                      <a:pt x="128" y="32"/>
                    </a:cubicBezTo>
                    <a:cubicBezTo>
                      <a:pt x="128" y="41"/>
                      <a:pt x="125" y="49"/>
                      <a:pt x="119" y="55"/>
                    </a:cubicBezTo>
                    <a:cubicBezTo>
                      <a:pt x="68" y="108"/>
                      <a:pt x="68" y="108"/>
                      <a:pt x="68" y="108"/>
                    </a:cubicBezTo>
                    <a:cubicBezTo>
                      <a:pt x="61" y="116"/>
                      <a:pt x="51" y="120"/>
                      <a:pt x="40" y="120"/>
                    </a:cubicBezTo>
                  </a:path>
                </a:pathLst>
              </a:custGeom>
              <a:solidFill>
                <a:srgbClr val="394A57"/>
              </a:solidFill>
              <a:ln>
                <a:noFill/>
              </a:ln>
            </p:spPr>
            <p:txBody>
              <a:bodyPr vert="horz" wrap="square" lIns="121920" tIns="60960" rIns="121920" bIns="60960" numCol="1" anchor="t" anchorCtr="0" compatLnSpc="1">
                <a:prstTxWarp prst="textNoShape">
                  <a:avLst/>
                </a:prstTxWarp>
              </a:bodyPr>
              <a:lstStyle/>
              <a:p>
                <a:endParaRPr lang="zh-CN" altLang="en-US" sz="2400"/>
              </a:p>
            </p:txBody>
          </p:sp>
          <p:sp>
            <p:nvSpPr>
              <p:cNvPr id="128" name="矩形 127"/>
              <p:cNvSpPr/>
              <p:nvPr/>
            </p:nvSpPr>
            <p:spPr>
              <a:xfrm>
                <a:off x="7935749" y="2651836"/>
                <a:ext cx="1964843" cy="715436"/>
              </a:xfrm>
              <a:prstGeom prst="rect">
                <a:avLst/>
              </a:prstGeom>
            </p:spPr>
            <p:txBody>
              <a:bodyPr wrap="square">
                <a:spAutoFit/>
              </a:bodyPr>
              <a:lstStyle/>
              <a:p>
                <a:r>
                  <a:rPr lang="zh-CN" altLang="en-US" sz="1600" dirty="0" smtClean="0">
                    <a:solidFill>
                      <a:schemeClr val="tx1">
                        <a:lumMod val="65000"/>
                        <a:lumOff val="35000"/>
                      </a:schemeClr>
                    </a:solidFill>
                    <a:latin typeface="汉仪菱心体简" panose="02010609000101010101" pitchFamily="49" charset="-122"/>
                    <a:ea typeface="汉仪菱心体简" panose="02010609000101010101" pitchFamily="49" charset="-122"/>
                    <a:cs typeface="Arial" panose="020B0604020202020204" pitchFamily="34" charset="0"/>
                  </a:rPr>
                  <a:t>传输方式</a:t>
                </a:r>
                <a:endParaRPr lang="en-US" altLang="zh-CN" sz="1600" dirty="0" smtClean="0">
                  <a:solidFill>
                    <a:schemeClr val="tx1">
                      <a:lumMod val="65000"/>
                      <a:lumOff val="35000"/>
                    </a:schemeClr>
                  </a:solidFill>
                  <a:latin typeface="汉仪菱心体简" panose="02010609000101010101" pitchFamily="49" charset="-122"/>
                  <a:ea typeface="汉仪菱心体简" panose="02010609000101010101" pitchFamily="49" charset="-122"/>
                  <a:cs typeface="Arial" panose="020B0604020202020204" pitchFamily="34" charset="0"/>
                </a:endParaRPr>
              </a:p>
              <a:p>
                <a:r>
                  <a:rPr lang="zh-CN" altLang="en-US" sz="1333" dirty="0">
                    <a:solidFill>
                      <a:schemeClr val="tx1">
                        <a:lumMod val="65000"/>
                        <a:lumOff val="35000"/>
                      </a:schemeClr>
                    </a:solidFill>
                    <a:latin typeface="Century Gothic" panose="020B0502020202020204" pitchFamily="34" charset="0"/>
                    <a:cs typeface="Arial" panose="020B0604020202020204" pitchFamily="34" charset="0"/>
                  </a:rPr>
                  <a:t>物理层也定义了两个通信设备之间的传输方式，如单工、半双工和全双工。</a:t>
                </a:r>
                <a:endParaRPr lang="en-US" altLang="zh-CN" sz="1333" dirty="0">
                  <a:solidFill>
                    <a:schemeClr val="tx1">
                      <a:lumMod val="65000"/>
                      <a:lumOff val="35000"/>
                    </a:schemeClr>
                  </a:solidFill>
                  <a:latin typeface="Century Gothic" panose="020B0502020202020204" pitchFamily="34" charset="0"/>
                  <a:cs typeface="Arial" panose="020B0604020202020204" pitchFamily="34" charset="0"/>
                </a:endParaRPr>
              </a:p>
            </p:txBody>
          </p:sp>
        </p:grpSp>
        <p:cxnSp>
          <p:nvCxnSpPr>
            <p:cNvPr id="182" name="直接连接符 181"/>
            <p:cNvCxnSpPr/>
            <p:nvPr/>
          </p:nvCxnSpPr>
          <p:spPr>
            <a:xfrm flipH="1">
              <a:off x="5214937" y="4475774"/>
              <a:ext cx="3255051" cy="3354"/>
            </a:xfrm>
            <a:prstGeom prst="line">
              <a:avLst/>
            </a:prstGeom>
            <a:ln>
              <a:solidFill>
                <a:schemeClr val="bg1">
                  <a:lumMod val="65000"/>
                </a:schemeClr>
              </a:solidFill>
              <a:prstDash val="dash"/>
              <a:headEnd type="triangle"/>
            </a:ln>
          </p:spPr>
          <p:style>
            <a:lnRef idx="1">
              <a:schemeClr val="accent1"/>
            </a:lnRef>
            <a:fillRef idx="0">
              <a:schemeClr val="accent1"/>
            </a:fillRef>
            <a:effectRef idx="0">
              <a:schemeClr val="accent1"/>
            </a:effectRef>
            <a:fontRef idx="minor">
              <a:schemeClr val="tx1"/>
            </a:fontRef>
          </p:style>
        </p:cxnSp>
      </p:grpSp>
      <p:sp>
        <p:nvSpPr>
          <p:cNvPr id="183" name="矩形 182"/>
          <p:cNvSpPr/>
          <p:nvPr/>
        </p:nvSpPr>
        <p:spPr>
          <a:xfrm>
            <a:off x="549988" y="1673913"/>
            <a:ext cx="10964680" cy="653769"/>
          </a:xfrm>
          <a:prstGeom prst="rect">
            <a:avLst/>
          </a:prstGeom>
        </p:spPr>
        <p:txBody>
          <a:bodyPr wrap="square">
            <a:spAutoFit/>
          </a:bodyPr>
          <a:lstStyle/>
          <a:p>
            <a:pPr algn="just">
              <a:lnSpc>
                <a:spcPct val="114000"/>
              </a:lnSpc>
            </a:pP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物理层是</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OSI</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的第一层，它虽然处于最底层，却是整个开放系统的基础。物理层为设备之间的数据通信提供传输介质及互联设备，为数据传输提供可靠的环境。</a:t>
            </a:r>
            <a:endParaRPr lang="en-US" altLang="zh-CN" sz="1600" dirty="0">
              <a:solidFill>
                <a:schemeClr val="tx1">
                  <a:lumMod val="65000"/>
                  <a:lumOff val="35000"/>
                </a:schemeClr>
              </a:solidFill>
              <a:latin typeface="Century Gothic" panose="020B0502020202020204" pitchFamily="34" charset="0"/>
              <a:cs typeface="Arial" panose="020B0604020202020204" pitchFamily="34" charset="0"/>
            </a:endParaRPr>
          </a:p>
        </p:txBody>
      </p:sp>
      <p:grpSp>
        <p:nvGrpSpPr>
          <p:cNvPr id="49" name="组合 48"/>
          <p:cNvGrpSpPr/>
          <p:nvPr/>
        </p:nvGrpSpPr>
        <p:grpSpPr>
          <a:xfrm>
            <a:off x="11856640" y="548680"/>
            <a:ext cx="335360" cy="882400"/>
            <a:chOff x="8892480" y="411510"/>
            <a:chExt cx="251520" cy="661800"/>
          </a:xfrm>
        </p:grpSpPr>
        <p:sp>
          <p:nvSpPr>
            <p:cNvPr id="50" name="矩形 49"/>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51"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05</a:t>
              </a:r>
              <a:endParaRPr lang="zh-CN" altLang="en-US" sz="1067" dirty="0">
                <a:solidFill>
                  <a:schemeClr val="bg1"/>
                </a:solidFill>
                <a:latin typeface="Century Gothic" panose="020B0502020202020204" pitchFamily="34" charset="0"/>
              </a:endParaRPr>
            </a:p>
          </p:txBody>
        </p:sp>
        <p:grpSp>
          <p:nvGrpSpPr>
            <p:cNvPr id="52" name="组合 51"/>
            <p:cNvGrpSpPr/>
            <p:nvPr/>
          </p:nvGrpSpPr>
          <p:grpSpPr>
            <a:xfrm>
              <a:off x="8964240" y="818664"/>
              <a:ext cx="108000" cy="8629"/>
              <a:chOff x="8953171" y="847239"/>
              <a:chExt cx="130138" cy="8629"/>
            </a:xfrm>
          </p:grpSpPr>
          <p:cxnSp>
            <p:nvCxnSpPr>
              <p:cNvPr id="53" name="直接连接符 52"/>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23395933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600"/>
                                        <p:tgtEl>
                                          <p:spTgt spid="5"/>
                                        </p:tgtEl>
                                      </p:cBhvr>
                                    </p:animEffect>
                                    <p:anim calcmode="lin" valueType="num">
                                      <p:cBhvr>
                                        <p:cTn id="8" dur="600" fill="hold"/>
                                        <p:tgtEl>
                                          <p:spTgt spid="5"/>
                                        </p:tgtEl>
                                        <p:attrNameLst>
                                          <p:attrName>ppt_x</p:attrName>
                                        </p:attrNameLst>
                                      </p:cBhvr>
                                      <p:tavLst>
                                        <p:tav tm="0">
                                          <p:val>
                                            <p:strVal val="#ppt_x"/>
                                          </p:val>
                                        </p:tav>
                                        <p:tav tm="100000">
                                          <p:val>
                                            <p:strVal val="#ppt_x"/>
                                          </p:val>
                                        </p:tav>
                                      </p:tavLst>
                                    </p:anim>
                                    <p:anim calcmode="lin" valueType="num">
                                      <p:cBhvr>
                                        <p:cTn id="9" dur="600" fill="hold"/>
                                        <p:tgtEl>
                                          <p:spTgt spid="5"/>
                                        </p:tgtEl>
                                        <p:attrNameLst>
                                          <p:attrName>ppt_y</p:attrName>
                                        </p:attrNameLst>
                                      </p:cBhvr>
                                      <p:tavLst>
                                        <p:tav tm="0">
                                          <p:val>
                                            <p:strVal val="#ppt_y+.1"/>
                                          </p:val>
                                        </p:tav>
                                        <p:tav tm="100000">
                                          <p:val>
                                            <p:strVal val="#ppt_y"/>
                                          </p:val>
                                        </p:tav>
                                      </p:tavLst>
                                    </p:anim>
                                  </p:childTnLst>
                                </p:cTn>
                              </p:par>
                              <p:par>
                                <p:cTn id="10" presetID="14" presetClass="entr" presetSubtype="10" fill="hold" grpId="0" nodeType="withEffect">
                                  <p:stCondLst>
                                    <p:cond delay="500"/>
                                  </p:stCondLst>
                                  <p:childTnLst>
                                    <p:set>
                                      <p:cBhvr>
                                        <p:cTn id="11" dur="1" fill="hold">
                                          <p:stCondLst>
                                            <p:cond delay="0"/>
                                          </p:stCondLst>
                                        </p:cTn>
                                        <p:tgtEl>
                                          <p:spTgt spid="183"/>
                                        </p:tgtEl>
                                        <p:attrNameLst>
                                          <p:attrName>style.visibility</p:attrName>
                                        </p:attrNameLst>
                                      </p:cBhvr>
                                      <p:to>
                                        <p:strVal val="visible"/>
                                      </p:to>
                                    </p:set>
                                    <p:animEffect transition="in" filter="randombar(horizontal)">
                                      <p:cBhvr>
                                        <p:cTn id="12" dur="1000"/>
                                        <p:tgtEl>
                                          <p:spTgt spid="183"/>
                                        </p:tgtEl>
                                      </p:cBhvr>
                                    </p:animEffect>
                                  </p:childTnLst>
                                </p:cTn>
                              </p:par>
                              <p:par>
                                <p:cTn id="13" presetID="53" presetClass="entr" presetSubtype="16" fill="hold" nodeType="withEffect">
                                  <p:stCondLst>
                                    <p:cond delay="1500"/>
                                  </p:stCondLst>
                                  <p:childTnLst>
                                    <p:set>
                                      <p:cBhvr>
                                        <p:cTn id="14" dur="1" fill="hold">
                                          <p:stCondLst>
                                            <p:cond delay="0"/>
                                          </p:stCondLst>
                                        </p:cTn>
                                        <p:tgtEl>
                                          <p:spTgt spid="7"/>
                                        </p:tgtEl>
                                        <p:attrNameLst>
                                          <p:attrName>style.visibility</p:attrName>
                                        </p:attrNameLst>
                                      </p:cBhvr>
                                      <p:to>
                                        <p:strVal val="visible"/>
                                      </p:to>
                                    </p:set>
                                    <p:anim calcmode="lin" valueType="num">
                                      <p:cBhvr>
                                        <p:cTn id="15" dur="500" fill="hold"/>
                                        <p:tgtEl>
                                          <p:spTgt spid="7"/>
                                        </p:tgtEl>
                                        <p:attrNameLst>
                                          <p:attrName>ppt_w</p:attrName>
                                        </p:attrNameLst>
                                      </p:cBhvr>
                                      <p:tavLst>
                                        <p:tav tm="0">
                                          <p:val>
                                            <p:fltVal val="0"/>
                                          </p:val>
                                        </p:tav>
                                        <p:tav tm="100000">
                                          <p:val>
                                            <p:strVal val="#ppt_w"/>
                                          </p:val>
                                        </p:tav>
                                      </p:tavLst>
                                    </p:anim>
                                    <p:anim calcmode="lin" valueType="num">
                                      <p:cBhvr>
                                        <p:cTn id="16" dur="500" fill="hold"/>
                                        <p:tgtEl>
                                          <p:spTgt spid="7"/>
                                        </p:tgtEl>
                                        <p:attrNameLst>
                                          <p:attrName>ppt_h</p:attrName>
                                        </p:attrNameLst>
                                      </p:cBhvr>
                                      <p:tavLst>
                                        <p:tav tm="0">
                                          <p:val>
                                            <p:fltVal val="0"/>
                                          </p:val>
                                        </p:tav>
                                        <p:tav tm="100000">
                                          <p:val>
                                            <p:strVal val="#ppt_h"/>
                                          </p:val>
                                        </p:tav>
                                      </p:tavLst>
                                    </p:anim>
                                    <p:animEffect transition="in" filter="fade">
                                      <p:cBhvr>
                                        <p:cTn id="17" dur="500"/>
                                        <p:tgtEl>
                                          <p:spTgt spid="7"/>
                                        </p:tgtEl>
                                      </p:cBhvr>
                                    </p:animEffect>
                                  </p:childTnLst>
                                </p:cTn>
                              </p:par>
                              <p:par>
                                <p:cTn id="18" presetID="8" presetClass="emph" presetSubtype="0" fill="hold" nodeType="withEffect">
                                  <p:stCondLst>
                                    <p:cond delay="1500"/>
                                  </p:stCondLst>
                                  <p:childTnLst>
                                    <p:animRot by="21600000">
                                      <p:cBhvr>
                                        <p:cTn id="19" dur="500" fill="hold"/>
                                        <p:tgtEl>
                                          <p:spTgt spid="7"/>
                                        </p:tgtEl>
                                        <p:attrNameLst>
                                          <p:attrName>r</p:attrName>
                                        </p:attrNameLst>
                                      </p:cBhvr>
                                    </p:animRot>
                                  </p:childTnLst>
                                </p:cTn>
                              </p:par>
                              <p:par>
                                <p:cTn id="20" presetID="6" presetClass="emph" presetSubtype="0" autoRev="1" fill="hold" nodeType="withEffect">
                                  <p:stCondLst>
                                    <p:cond delay="1750"/>
                                  </p:stCondLst>
                                  <p:childTnLst>
                                    <p:animScale>
                                      <p:cBhvr>
                                        <p:cTn id="21" dur="200" fill="hold"/>
                                        <p:tgtEl>
                                          <p:spTgt spid="7"/>
                                        </p:tgtEl>
                                      </p:cBhvr>
                                      <p:by x="110000" y="110000"/>
                                    </p:animScale>
                                  </p:childTnLst>
                                </p:cTn>
                              </p:par>
                              <p:par>
                                <p:cTn id="22" presetID="22" presetClass="entr" presetSubtype="2" fill="hold" nodeType="withEffect">
                                  <p:stCondLst>
                                    <p:cond delay="2250"/>
                                  </p:stCondLst>
                                  <p:childTnLst>
                                    <p:set>
                                      <p:cBhvr>
                                        <p:cTn id="23" dur="1" fill="hold">
                                          <p:stCondLst>
                                            <p:cond delay="0"/>
                                          </p:stCondLst>
                                        </p:cTn>
                                        <p:tgtEl>
                                          <p:spTgt spid="13"/>
                                        </p:tgtEl>
                                        <p:attrNameLst>
                                          <p:attrName>style.visibility</p:attrName>
                                        </p:attrNameLst>
                                      </p:cBhvr>
                                      <p:to>
                                        <p:strVal val="visible"/>
                                      </p:to>
                                    </p:set>
                                    <p:animEffect transition="in" filter="wipe(right)">
                                      <p:cBhvr>
                                        <p:cTn id="24" dur="500"/>
                                        <p:tgtEl>
                                          <p:spTgt spid="13"/>
                                        </p:tgtEl>
                                      </p:cBhvr>
                                    </p:animEffect>
                                  </p:childTnLst>
                                </p:cTn>
                              </p:par>
                              <p:par>
                                <p:cTn id="25" presetID="22" presetClass="entr" presetSubtype="8" fill="hold" nodeType="withEffect">
                                  <p:stCondLst>
                                    <p:cond delay="2500"/>
                                  </p:stCondLst>
                                  <p:childTnLst>
                                    <p:set>
                                      <p:cBhvr>
                                        <p:cTn id="26" dur="1" fill="hold">
                                          <p:stCondLst>
                                            <p:cond delay="0"/>
                                          </p:stCondLst>
                                        </p:cTn>
                                        <p:tgtEl>
                                          <p:spTgt spid="2"/>
                                        </p:tgtEl>
                                        <p:attrNameLst>
                                          <p:attrName>style.visibility</p:attrName>
                                        </p:attrNameLst>
                                      </p:cBhvr>
                                      <p:to>
                                        <p:strVal val="visible"/>
                                      </p:to>
                                    </p:set>
                                    <p:animEffect transition="in" filter="wipe(left)">
                                      <p:cBhvr>
                                        <p:cTn id="27" dur="500"/>
                                        <p:tgtEl>
                                          <p:spTgt spid="2"/>
                                        </p:tgtEl>
                                      </p:cBhvr>
                                    </p:animEffect>
                                  </p:childTnLst>
                                </p:cTn>
                              </p:par>
                              <p:par>
                                <p:cTn id="28" presetID="22" presetClass="entr" presetSubtype="2" fill="hold" nodeType="withEffect">
                                  <p:stCondLst>
                                    <p:cond delay="2750"/>
                                  </p:stCondLst>
                                  <p:childTnLst>
                                    <p:set>
                                      <p:cBhvr>
                                        <p:cTn id="29" dur="1" fill="hold">
                                          <p:stCondLst>
                                            <p:cond delay="0"/>
                                          </p:stCondLst>
                                        </p:cTn>
                                        <p:tgtEl>
                                          <p:spTgt spid="14"/>
                                        </p:tgtEl>
                                        <p:attrNameLst>
                                          <p:attrName>style.visibility</p:attrName>
                                        </p:attrNameLst>
                                      </p:cBhvr>
                                      <p:to>
                                        <p:strVal val="visible"/>
                                      </p:to>
                                    </p:set>
                                    <p:animEffect transition="in" filter="wipe(right)">
                                      <p:cBhvr>
                                        <p:cTn id="30" dur="500"/>
                                        <p:tgtEl>
                                          <p:spTgt spid="14"/>
                                        </p:tgtEl>
                                      </p:cBhvr>
                                    </p:animEffect>
                                  </p:childTnLst>
                                </p:cTn>
                              </p:par>
                              <p:par>
                                <p:cTn id="31" presetID="22" presetClass="entr" presetSubtype="8" fill="hold" nodeType="withEffect">
                                  <p:stCondLst>
                                    <p:cond delay="3000"/>
                                  </p:stCondLst>
                                  <p:childTnLst>
                                    <p:set>
                                      <p:cBhvr>
                                        <p:cTn id="32" dur="1" fill="hold">
                                          <p:stCondLst>
                                            <p:cond delay="0"/>
                                          </p:stCondLst>
                                        </p:cTn>
                                        <p:tgtEl>
                                          <p:spTgt spid="8"/>
                                        </p:tgtEl>
                                        <p:attrNameLst>
                                          <p:attrName>style.visibility</p:attrName>
                                        </p:attrNameLst>
                                      </p:cBhvr>
                                      <p:to>
                                        <p:strVal val="visible"/>
                                      </p:to>
                                    </p:set>
                                    <p:animEffect transition="in" filter="wipe(left)">
                                      <p:cBhvr>
                                        <p:cTn id="3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83"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9988" y="698681"/>
            <a:ext cx="4801314" cy="707886"/>
          </a:xfrm>
          <a:prstGeom prst="rect">
            <a:avLst/>
          </a:prstGeom>
        </p:spPr>
        <p:txBody>
          <a:bodyPr wrap="none">
            <a:spAutoFit/>
          </a:bodyPr>
          <a:lstStyle/>
          <a:p>
            <a:r>
              <a:rPr lang="zh-CN" altLang="en-US" sz="4000" dirty="0" smtClean="0">
                <a:solidFill>
                  <a:srgbClr val="F44F56"/>
                </a:solidFill>
                <a:latin typeface="方正兰亭超细黑简体" panose="02000000000000000000" pitchFamily="2" charset="-122"/>
                <a:ea typeface="方正兰亭超细黑简体" panose="02000000000000000000" pitchFamily="2" charset="-122"/>
                <a:cs typeface="Arial" panose="020B0604020202020204" pitchFamily="34" charset="0"/>
              </a:rPr>
              <a:t>物理层信号传输类型</a:t>
            </a:r>
            <a:endParaRPr lang="en-US" altLang="zh-CN" sz="4000" dirty="0">
              <a:solidFill>
                <a:srgbClr val="F44F56"/>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3" name="矩形 2"/>
          <p:cNvSpPr/>
          <p:nvPr/>
        </p:nvSpPr>
        <p:spPr>
          <a:xfrm>
            <a:off x="549987" y="1346417"/>
            <a:ext cx="2954655" cy="461665"/>
          </a:xfrm>
          <a:prstGeom prst="rect">
            <a:avLst/>
          </a:prstGeom>
        </p:spPr>
        <p:txBody>
          <a:bodyPr wrap="none">
            <a:spAutoFit/>
          </a:bodyPr>
          <a:lstStyle/>
          <a:p>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并行通信和串行通信</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nvGrpSpPr>
          <p:cNvPr id="4" name="组合 3"/>
          <p:cNvGrpSpPr/>
          <p:nvPr/>
        </p:nvGrpSpPr>
        <p:grpSpPr>
          <a:xfrm>
            <a:off x="11856640" y="548680"/>
            <a:ext cx="335360" cy="882400"/>
            <a:chOff x="8892480" y="411510"/>
            <a:chExt cx="251520" cy="661800"/>
          </a:xfrm>
        </p:grpSpPr>
        <p:sp>
          <p:nvSpPr>
            <p:cNvPr id="5" name="矩形 4"/>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50</a:t>
              </a:r>
              <a:endParaRPr lang="zh-CN" altLang="en-US" sz="1067" dirty="0">
                <a:solidFill>
                  <a:schemeClr val="bg1"/>
                </a:solidFill>
                <a:latin typeface="Century Gothic" panose="020B0502020202020204" pitchFamily="34" charset="0"/>
              </a:endParaRPr>
            </a:p>
          </p:txBody>
        </p:sp>
        <p:grpSp>
          <p:nvGrpSpPr>
            <p:cNvPr id="7" name="组合 6"/>
            <p:cNvGrpSpPr/>
            <p:nvPr/>
          </p:nvGrpSpPr>
          <p:grpSpPr>
            <a:xfrm>
              <a:off x="8964240" y="818664"/>
              <a:ext cx="108000" cy="8629"/>
              <a:chOff x="8953171" y="847239"/>
              <a:chExt cx="130138" cy="8629"/>
            </a:xfrm>
          </p:grpSpPr>
          <p:cxnSp>
            <p:nvCxnSpPr>
              <p:cNvPr id="8" name="直接连接符 7"/>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grpSp>
        <p:nvGrpSpPr>
          <p:cNvPr id="21" name="组合 20"/>
          <p:cNvGrpSpPr/>
          <p:nvPr/>
        </p:nvGrpSpPr>
        <p:grpSpPr>
          <a:xfrm>
            <a:off x="7364484" y="1753228"/>
            <a:ext cx="4610558" cy="1687659"/>
            <a:chOff x="5523363" y="1314920"/>
            <a:chExt cx="3457919" cy="1265743"/>
          </a:xfrm>
        </p:grpSpPr>
        <p:sp>
          <p:nvSpPr>
            <p:cNvPr id="83" name="矩形 82"/>
            <p:cNvSpPr/>
            <p:nvPr/>
          </p:nvSpPr>
          <p:spPr>
            <a:xfrm>
              <a:off x="5523363" y="1588085"/>
              <a:ext cx="3086944" cy="992578"/>
            </a:xfrm>
            <a:prstGeom prst="rect">
              <a:avLst/>
            </a:prstGeom>
          </p:spPr>
          <p:txBody>
            <a:bodyPr wrap="square">
              <a:spAutoFit/>
            </a:bodyPr>
            <a:lstStyle/>
            <a:p>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并行通信需要</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8</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条以上的数据线，这对于近距离的数据传输来说，其费用还是可以负担的，但在进行远距离数据传输时，这种方式就太不经济了。所以，在数据通信系统中，较远距离的通信就必须采用串行通信</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方式。</a:t>
              </a:r>
              <a:endParaRPr lang="en-US" altLang="zh-CN" sz="1600" dirty="0">
                <a:solidFill>
                  <a:schemeClr val="tx1">
                    <a:lumMod val="65000"/>
                    <a:lumOff val="35000"/>
                  </a:schemeClr>
                </a:solidFill>
                <a:latin typeface="Century Gothic" panose="020B0502020202020204" pitchFamily="34" charset="0"/>
                <a:cs typeface="Arial" panose="020B0604020202020204" pitchFamily="34" charset="0"/>
              </a:endParaRPr>
            </a:p>
          </p:txBody>
        </p:sp>
        <p:sp>
          <p:nvSpPr>
            <p:cNvPr id="84" name="矩形 83"/>
            <p:cNvSpPr/>
            <p:nvPr/>
          </p:nvSpPr>
          <p:spPr>
            <a:xfrm>
              <a:off x="5523363" y="1314920"/>
              <a:ext cx="3457919" cy="300082"/>
            </a:xfrm>
            <a:prstGeom prst="rect">
              <a:avLst/>
            </a:prstGeom>
          </p:spPr>
          <p:txBody>
            <a:bodyPr wrap="none">
              <a:spAutoFit/>
            </a:bodyPr>
            <a:lstStyle/>
            <a:p>
              <a:r>
                <a:rPr lang="zh-CN" altLang="en-US" sz="2000" dirty="0">
                  <a:solidFill>
                    <a:srgbClr val="F44F56"/>
                  </a:solidFill>
                  <a:latin typeface="汉仪菱心体简" panose="02010609000101010101" pitchFamily="49" charset="-122"/>
                  <a:ea typeface="汉仪菱心体简" panose="02010609000101010101" pitchFamily="49" charset="-122"/>
                  <a:cs typeface="Arial" panose="020B0604020202020204" pitchFamily="34" charset="0"/>
                </a:rPr>
                <a:t>串</a:t>
              </a:r>
              <a:r>
                <a:rPr lang="zh-CN" altLang="en-US" sz="2000" dirty="0" smtClean="0">
                  <a:solidFill>
                    <a:srgbClr val="F44F56"/>
                  </a:solidFill>
                  <a:latin typeface="汉仪菱心体简" panose="02010609000101010101" pitchFamily="49" charset="-122"/>
                  <a:ea typeface="汉仪菱心体简" panose="02010609000101010101" pitchFamily="49" charset="-122"/>
                  <a:cs typeface="Arial" panose="020B0604020202020204" pitchFamily="34" charset="0"/>
                </a:rPr>
                <a:t>行通信（</a:t>
              </a:r>
              <a:r>
                <a:rPr lang="en-US" altLang="zh-CN" sz="2000" dirty="0" smtClean="0">
                  <a:solidFill>
                    <a:srgbClr val="F44F56"/>
                  </a:solidFill>
                  <a:latin typeface="汉仪菱心体简" panose="02010609000101010101" pitchFamily="49" charset="-122"/>
                  <a:ea typeface="汉仪菱心体简" panose="02010609000101010101" pitchFamily="49" charset="-122"/>
                  <a:cs typeface="Arial" panose="020B0604020202020204" pitchFamily="34" charset="0"/>
                </a:rPr>
                <a:t>Serial Transmission</a:t>
              </a:r>
              <a:r>
                <a:rPr lang="zh-CN" altLang="en-US" sz="2000" dirty="0" smtClean="0">
                  <a:solidFill>
                    <a:srgbClr val="F44F56"/>
                  </a:solidFill>
                  <a:latin typeface="汉仪菱心体简" panose="02010609000101010101" pitchFamily="49" charset="-122"/>
                  <a:ea typeface="汉仪菱心体简" panose="02010609000101010101" pitchFamily="49" charset="-122"/>
                  <a:cs typeface="Arial" panose="020B0604020202020204" pitchFamily="34" charset="0"/>
                </a:rPr>
                <a:t>）</a:t>
              </a:r>
              <a:endParaRPr lang="en-US" altLang="zh-CN" sz="2000" dirty="0">
                <a:solidFill>
                  <a:srgbClr val="F44F56"/>
                </a:solidFill>
                <a:latin typeface="汉仪菱心体简" panose="02010609000101010101" pitchFamily="49" charset="-122"/>
                <a:ea typeface="汉仪菱心体简" panose="02010609000101010101" pitchFamily="49" charset="-122"/>
                <a:cs typeface="Arial" panose="020B0604020202020204" pitchFamily="34" charset="0"/>
              </a:endParaRPr>
            </a:p>
          </p:txBody>
        </p:sp>
      </p:grpSp>
      <p:grpSp>
        <p:nvGrpSpPr>
          <p:cNvPr id="19" name="组合 18"/>
          <p:cNvGrpSpPr/>
          <p:nvPr/>
        </p:nvGrpSpPr>
        <p:grpSpPr>
          <a:xfrm>
            <a:off x="7505258" y="3606206"/>
            <a:ext cx="4351379" cy="663968"/>
            <a:chOff x="5607549" y="2476056"/>
            <a:chExt cx="3263534" cy="497976"/>
          </a:xfrm>
        </p:grpSpPr>
        <p:sp>
          <p:nvSpPr>
            <p:cNvPr id="87" name="矩形 86"/>
            <p:cNvSpPr/>
            <p:nvPr/>
          </p:nvSpPr>
          <p:spPr>
            <a:xfrm>
              <a:off x="6228719" y="2517295"/>
              <a:ext cx="2642364" cy="253916"/>
            </a:xfrm>
            <a:prstGeom prst="rect">
              <a:avLst/>
            </a:prstGeom>
          </p:spPr>
          <p:txBody>
            <a:bodyPr wrap="square">
              <a:spAutoFit/>
            </a:bodyPr>
            <a:lstStyle/>
            <a:p>
              <a:r>
                <a:rPr lang="zh-CN" altLang="zh-CN" sz="1600" dirty="0"/>
                <a:t>数据传输速率慢。</a:t>
              </a:r>
              <a:endParaRPr lang="en-US" altLang="zh-CN" sz="1600" dirty="0">
                <a:solidFill>
                  <a:schemeClr val="tx1">
                    <a:lumMod val="85000"/>
                    <a:lumOff val="15000"/>
                  </a:schemeClr>
                </a:solidFill>
                <a:latin typeface="Century Gothic" panose="020B0502020202020204" pitchFamily="34" charset="0"/>
                <a:cs typeface="Arial" panose="020B0604020202020204" pitchFamily="34" charset="0"/>
              </a:endParaRPr>
            </a:p>
          </p:txBody>
        </p:sp>
        <p:grpSp>
          <p:nvGrpSpPr>
            <p:cNvPr id="18" name="组合 17"/>
            <p:cNvGrpSpPr/>
            <p:nvPr/>
          </p:nvGrpSpPr>
          <p:grpSpPr>
            <a:xfrm>
              <a:off x="5607549" y="2476056"/>
              <a:ext cx="497976" cy="497976"/>
              <a:chOff x="5607549" y="2521897"/>
              <a:chExt cx="497976" cy="497976"/>
            </a:xfrm>
          </p:grpSpPr>
          <p:sp>
            <p:nvSpPr>
              <p:cNvPr id="88" name="椭圆 87"/>
              <p:cNvSpPr/>
              <p:nvPr/>
            </p:nvSpPr>
            <p:spPr>
              <a:xfrm>
                <a:off x="5607549" y="2521897"/>
                <a:ext cx="497976" cy="497976"/>
              </a:xfrm>
              <a:prstGeom prst="ellipse">
                <a:avLst/>
              </a:prstGeom>
              <a:solidFill>
                <a:srgbClr val="F44F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93" name="组合 92"/>
              <p:cNvGrpSpPr/>
              <p:nvPr/>
            </p:nvGrpSpPr>
            <p:grpSpPr>
              <a:xfrm flipH="1">
                <a:off x="5709115" y="2621443"/>
                <a:ext cx="294846" cy="298883"/>
                <a:chOff x="9363075" y="4967288"/>
                <a:chExt cx="463551" cy="469900"/>
              </a:xfrm>
              <a:solidFill>
                <a:schemeClr val="bg1"/>
              </a:solidFill>
            </p:grpSpPr>
            <p:sp>
              <p:nvSpPr>
                <p:cNvPr id="94" name="Freeform 22"/>
                <p:cNvSpPr>
                  <a:spLocks/>
                </p:cNvSpPr>
                <p:nvPr/>
              </p:nvSpPr>
              <p:spPr bwMode="auto">
                <a:xfrm>
                  <a:off x="9371013" y="5280025"/>
                  <a:ext cx="158750" cy="150813"/>
                </a:xfrm>
                <a:custGeom>
                  <a:avLst/>
                  <a:gdLst>
                    <a:gd name="T0" fmla="*/ 14 w 100"/>
                    <a:gd name="T1" fmla="*/ 95 h 95"/>
                    <a:gd name="T2" fmla="*/ 0 w 100"/>
                    <a:gd name="T3" fmla="*/ 80 h 95"/>
                    <a:gd name="T4" fmla="*/ 85 w 100"/>
                    <a:gd name="T5" fmla="*/ 0 h 95"/>
                    <a:gd name="T6" fmla="*/ 100 w 100"/>
                    <a:gd name="T7" fmla="*/ 14 h 95"/>
                    <a:gd name="T8" fmla="*/ 14 w 100"/>
                    <a:gd name="T9" fmla="*/ 95 h 95"/>
                  </a:gdLst>
                  <a:ahLst/>
                  <a:cxnLst>
                    <a:cxn ang="0">
                      <a:pos x="T0" y="T1"/>
                    </a:cxn>
                    <a:cxn ang="0">
                      <a:pos x="T2" y="T3"/>
                    </a:cxn>
                    <a:cxn ang="0">
                      <a:pos x="T4" y="T5"/>
                    </a:cxn>
                    <a:cxn ang="0">
                      <a:pos x="T6" y="T7"/>
                    </a:cxn>
                    <a:cxn ang="0">
                      <a:pos x="T8" y="T9"/>
                    </a:cxn>
                  </a:cxnLst>
                  <a:rect l="0" t="0" r="r" b="b"/>
                  <a:pathLst>
                    <a:path w="100" h="95">
                      <a:moveTo>
                        <a:pt x="14" y="95"/>
                      </a:moveTo>
                      <a:lnTo>
                        <a:pt x="0" y="80"/>
                      </a:lnTo>
                      <a:lnTo>
                        <a:pt x="85" y="0"/>
                      </a:lnTo>
                      <a:lnTo>
                        <a:pt x="100" y="14"/>
                      </a:lnTo>
                      <a:lnTo>
                        <a:pt x="14" y="9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95" name="Freeform 23"/>
                <p:cNvSpPr>
                  <a:spLocks noEditPoints="1"/>
                </p:cNvSpPr>
                <p:nvPr/>
              </p:nvSpPr>
              <p:spPr bwMode="auto">
                <a:xfrm>
                  <a:off x="9486900" y="5200650"/>
                  <a:ext cx="120650" cy="120650"/>
                </a:xfrm>
                <a:custGeom>
                  <a:avLst/>
                  <a:gdLst>
                    <a:gd name="T0" fmla="*/ 16 w 32"/>
                    <a:gd name="T1" fmla="*/ 32 h 32"/>
                    <a:gd name="T2" fmla="*/ 0 w 32"/>
                    <a:gd name="T3" fmla="*/ 16 h 32"/>
                    <a:gd name="T4" fmla="*/ 16 w 32"/>
                    <a:gd name="T5" fmla="*/ 0 h 32"/>
                    <a:gd name="T6" fmla="*/ 32 w 32"/>
                    <a:gd name="T7" fmla="*/ 16 h 32"/>
                    <a:gd name="T8" fmla="*/ 16 w 32"/>
                    <a:gd name="T9" fmla="*/ 32 h 32"/>
                    <a:gd name="T10" fmla="*/ 16 w 32"/>
                    <a:gd name="T11" fmla="*/ 8 h 32"/>
                    <a:gd name="T12" fmla="*/ 8 w 32"/>
                    <a:gd name="T13" fmla="*/ 16 h 32"/>
                    <a:gd name="T14" fmla="*/ 16 w 32"/>
                    <a:gd name="T15" fmla="*/ 24 h 32"/>
                    <a:gd name="T16" fmla="*/ 24 w 32"/>
                    <a:gd name="T17" fmla="*/ 16 h 32"/>
                    <a:gd name="T18" fmla="*/ 16 w 32"/>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32"/>
                      </a:moveTo>
                      <a:cubicBezTo>
                        <a:pt x="7" y="32"/>
                        <a:pt x="0" y="25"/>
                        <a:pt x="0" y="16"/>
                      </a:cubicBezTo>
                      <a:cubicBezTo>
                        <a:pt x="0" y="7"/>
                        <a:pt x="7" y="0"/>
                        <a:pt x="16" y="0"/>
                      </a:cubicBezTo>
                      <a:cubicBezTo>
                        <a:pt x="25" y="0"/>
                        <a:pt x="32" y="7"/>
                        <a:pt x="32" y="16"/>
                      </a:cubicBezTo>
                      <a:cubicBezTo>
                        <a:pt x="32" y="25"/>
                        <a:pt x="25" y="32"/>
                        <a:pt x="16" y="32"/>
                      </a:cubicBezTo>
                      <a:moveTo>
                        <a:pt x="16" y="8"/>
                      </a:moveTo>
                      <a:cubicBezTo>
                        <a:pt x="12" y="8"/>
                        <a:pt x="8" y="12"/>
                        <a:pt x="8" y="16"/>
                      </a:cubicBezTo>
                      <a:cubicBezTo>
                        <a:pt x="8" y="20"/>
                        <a:pt x="12" y="24"/>
                        <a:pt x="16" y="24"/>
                      </a:cubicBezTo>
                      <a:cubicBezTo>
                        <a:pt x="20" y="24"/>
                        <a:pt x="24" y="20"/>
                        <a:pt x="24" y="16"/>
                      </a:cubicBezTo>
                      <a:cubicBezTo>
                        <a:pt x="24" y="12"/>
                        <a:pt x="20" y="8"/>
                        <a:pt x="16"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96" name="Freeform 24"/>
                <p:cNvSpPr>
                  <a:spLocks noEditPoints="1"/>
                </p:cNvSpPr>
                <p:nvPr/>
              </p:nvSpPr>
              <p:spPr bwMode="auto">
                <a:xfrm>
                  <a:off x="9577388" y="4967288"/>
                  <a:ext cx="249238" cy="249238"/>
                </a:xfrm>
                <a:custGeom>
                  <a:avLst/>
                  <a:gdLst>
                    <a:gd name="T0" fmla="*/ 32 w 66"/>
                    <a:gd name="T1" fmla="*/ 66 h 66"/>
                    <a:gd name="T2" fmla="*/ 9 w 66"/>
                    <a:gd name="T3" fmla="*/ 57 h 66"/>
                    <a:gd name="T4" fmla="*/ 0 w 66"/>
                    <a:gd name="T5" fmla="*/ 34 h 66"/>
                    <a:gd name="T6" fmla="*/ 9 w 66"/>
                    <a:gd name="T7" fmla="*/ 11 h 66"/>
                    <a:gd name="T8" fmla="*/ 20 w 66"/>
                    <a:gd name="T9" fmla="*/ 0 h 66"/>
                    <a:gd name="T10" fmla="*/ 66 w 66"/>
                    <a:gd name="T11" fmla="*/ 46 h 66"/>
                    <a:gd name="T12" fmla="*/ 55 w 66"/>
                    <a:gd name="T13" fmla="*/ 57 h 66"/>
                    <a:gd name="T14" fmla="*/ 32 w 66"/>
                    <a:gd name="T15" fmla="*/ 66 h 66"/>
                    <a:gd name="T16" fmla="*/ 20 w 66"/>
                    <a:gd name="T17" fmla="*/ 12 h 66"/>
                    <a:gd name="T18" fmla="*/ 15 w 66"/>
                    <a:gd name="T19" fmla="*/ 17 h 66"/>
                    <a:gd name="T20" fmla="*/ 8 w 66"/>
                    <a:gd name="T21" fmla="*/ 34 h 66"/>
                    <a:gd name="T22" fmla="*/ 15 w 66"/>
                    <a:gd name="T23" fmla="*/ 51 h 66"/>
                    <a:gd name="T24" fmla="*/ 32 w 66"/>
                    <a:gd name="T25" fmla="*/ 58 h 66"/>
                    <a:gd name="T26" fmla="*/ 49 w 66"/>
                    <a:gd name="T27" fmla="*/ 51 h 66"/>
                    <a:gd name="T28" fmla="*/ 54 w 66"/>
                    <a:gd name="T29" fmla="*/ 46 h 66"/>
                    <a:gd name="T30" fmla="*/ 20 w 66"/>
                    <a:gd name="T31" fmla="*/ 12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6" h="66">
                      <a:moveTo>
                        <a:pt x="32" y="66"/>
                      </a:moveTo>
                      <a:cubicBezTo>
                        <a:pt x="23" y="66"/>
                        <a:pt x="15" y="63"/>
                        <a:pt x="9" y="57"/>
                      </a:cubicBezTo>
                      <a:cubicBezTo>
                        <a:pt x="3" y="51"/>
                        <a:pt x="0" y="43"/>
                        <a:pt x="0" y="34"/>
                      </a:cubicBezTo>
                      <a:cubicBezTo>
                        <a:pt x="0" y="25"/>
                        <a:pt x="3" y="17"/>
                        <a:pt x="9" y="11"/>
                      </a:cubicBezTo>
                      <a:cubicBezTo>
                        <a:pt x="20" y="0"/>
                        <a:pt x="20" y="0"/>
                        <a:pt x="20" y="0"/>
                      </a:cubicBezTo>
                      <a:cubicBezTo>
                        <a:pt x="66" y="46"/>
                        <a:pt x="66" y="46"/>
                        <a:pt x="66" y="46"/>
                      </a:cubicBezTo>
                      <a:cubicBezTo>
                        <a:pt x="55" y="57"/>
                        <a:pt x="55" y="57"/>
                        <a:pt x="55" y="57"/>
                      </a:cubicBezTo>
                      <a:cubicBezTo>
                        <a:pt x="49" y="63"/>
                        <a:pt x="41" y="66"/>
                        <a:pt x="32" y="66"/>
                      </a:cubicBezTo>
                      <a:moveTo>
                        <a:pt x="20" y="12"/>
                      </a:moveTo>
                      <a:cubicBezTo>
                        <a:pt x="15" y="17"/>
                        <a:pt x="15" y="17"/>
                        <a:pt x="15" y="17"/>
                      </a:cubicBezTo>
                      <a:cubicBezTo>
                        <a:pt x="10" y="22"/>
                        <a:pt x="8" y="28"/>
                        <a:pt x="8" y="34"/>
                      </a:cubicBezTo>
                      <a:cubicBezTo>
                        <a:pt x="8" y="40"/>
                        <a:pt x="10" y="46"/>
                        <a:pt x="15" y="51"/>
                      </a:cubicBezTo>
                      <a:cubicBezTo>
                        <a:pt x="20" y="56"/>
                        <a:pt x="26" y="58"/>
                        <a:pt x="32" y="58"/>
                      </a:cubicBezTo>
                      <a:cubicBezTo>
                        <a:pt x="38" y="58"/>
                        <a:pt x="44" y="56"/>
                        <a:pt x="49" y="51"/>
                      </a:cubicBezTo>
                      <a:cubicBezTo>
                        <a:pt x="54" y="46"/>
                        <a:pt x="54" y="46"/>
                        <a:pt x="54" y="46"/>
                      </a:cubicBezTo>
                      <a:lnTo>
                        <a:pt x="20"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97" name="Freeform 25"/>
                <p:cNvSpPr>
                  <a:spLocks/>
                </p:cNvSpPr>
                <p:nvPr/>
              </p:nvSpPr>
              <p:spPr bwMode="auto">
                <a:xfrm>
                  <a:off x="9363075" y="5065713"/>
                  <a:ext cx="365125" cy="371475"/>
                </a:xfrm>
                <a:custGeom>
                  <a:avLst/>
                  <a:gdLst>
                    <a:gd name="T0" fmla="*/ 0 w 230"/>
                    <a:gd name="T1" fmla="*/ 234 h 234"/>
                    <a:gd name="T2" fmla="*/ 22 w 230"/>
                    <a:gd name="T3" fmla="*/ 49 h 234"/>
                    <a:gd name="T4" fmla="*/ 112 w 230"/>
                    <a:gd name="T5" fmla="*/ 0 h 234"/>
                    <a:gd name="T6" fmla="*/ 121 w 230"/>
                    <a:gd name="T7" fmla="*/ 16 h 234"/>
                    <a:gd name="T8" fmla="*/ 41 w 230"/>
                    <a:gd name="T9" fmla="*/ 61 h 234"/>
                    <a:gd name="T10" fmla="*/ 24 w 230"/>
                    <a:gd name="T11" fmla="*/ 211 h 234"/>
                    <a:gd name="T12" fmla="*/ 185 w 230"/>
                    <a:gd name="T13" fmla="*/ 180 h 234"/>
                    <a:gd name="T14" fmla="*/ 211 w 230"/>
                    <a:gd name="T15" fmla="*/ 111 h 234"/>
                    <a:gd name="T16" fmla="*/ 230 w 230"/>
                    <a:gd name="T17" fmla="*/ 116 h 234"/>
                    <a:gd name="T18" fmla="*/ 199 w 230"/>
                    <a:gd name="T19" fmla="*/ 199 h 234"/>
                    <a:gd name="T20" fmla="*/ 0 w 230"/>
                    <a:gd name="T21" fmla="*/ 234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0" h="234">
                      <a:moveTo>
                        <a:pt x="0" y="234"/>
                      </a:moveTo>
                      <a:lnTo>
                        <a:pt x="22" y="49"/>
                      </a:lnTo>
                      <a:lnTo>
                        <a:pt x="112" y="0"/>
                      </a:lnTo>
                      <a:lnTo>
                        <a:pt x="121" y="16"/>
                      </a:lnTo>
                      <a:lnTo>
                        <a:pt x="41" y="61"/>
                      </a:lnTo>
                      <a:lnTo>
                        <a:pt x="24" y="211"/>
                      </a:lnTo>
                      <a:lnTo>
                        <a:pt x="185" y="180"/>
                      </a:lnTo>
                      <a:lnTo>
                        <a:pt x="211" y="111"/>
                      </a:lnTo>
                      <a:lnTo>
                        <a:pt x="230" y="116"/>
                      </a:lnTo>
                      <a:lnTo>
                        <a:pt x="199" y="199"/>
                      </a:lnTo>
                      <a:lnTo>
                        <a:pt x="0" y="2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grpSp>
      </p:grpSp>
      <p:grpSp>
        <p:nvGrpSpPr>
          <p:cNvPr id="20" name="组合 19"/>
          <p:cNvGrpSpPr/>
          <p:nvPr/>
        </p:nvGrpSpPr>
        <p:grpSpPr>
          <a:xfrm>
            <a:off x="7505257" y="4575893"/>
            <a:ext cx="4351380" cy="663969"/>
            <a:chOff x="5607549" y="3099264"/>
            <a:chExt cx="3263535" cy="497976"/>
          </a:xfrm>
        </p:grpSpPr>
        <p:sp>
          <p:nvSpPr>
            <p:cNvPr id="100" name="矩形 99"/>
            <p:cNvSpPr/>
            <p:nvPr/>
          </p:nvSpPr>
          <p:spPr>
            <a:xfrm>
              <a:off x="6228718" y="3140503"/>
              <a:ext cx="2642366" cy="438581"/>
            </a:xfrm>
            <a:prstGeom prst="rect">
              <a:avLst/>
            </a:prstGeom>
          </p:spPr>
          <p:txBody>
            <a:bodyPr wrap="square">
              <a:spAutoFit/>
            </a:bodyPr>
            <a:lstStyle/>
            <a:p>
              <a:r>
                <a:rPr lang="zh-CN" altLang="zh-CN" sz="1600" dirty="0"/>
                <a:t>数据传输占用信道较少，费用较低，所以适用于远距离传输。</a:t>
              </a:r>
              <a:endParaRPr lang="en-US" altLang="zh-CN" sz="1600" dirty="0">
                <a:solidFill>
                  <a:schemeClr val="tx1">
                    <a:lumMod val="85000"/>
                    <a:lumOff val="15000"/>
                  </a:schemeClr>
                </a:solidFill>
                <a:latin typeface="Century Gothic" panose="020B0502020202020204" pitchFamily="34" charset="0"/>
                <a:cs typeface="Arial" panose="020B0604020202020204" pitchFamily="34" charset="0"/>
              </a:endParaRPr>
            </a:p>
          </p:txBody>
        </p:sp>
        <p:grpSp>
          <p:nvGrpSpPr>
            <p:cNvPr id="17" name="组合 16"/>
            <p:cNvGrpSpPr/>
            <p:nvPr/>
          </p:nvGrpSpPr>
          <p:grpSpPr>
            <a:xfrm>
              <a:off x="5607549" y="3099264"/>
              <a:ext cx="497976" cy="497976"/>
              <a:chOff x="5607549" y="3099264"/>
              <a:chExt cx="497976" cy="497976"/>
            </a:xfrm>
          </p:grpSpPr>
          <p:sp>
            <p:nvSpPr>
              <p:cNvPr id="101" name="椭圆 100"/>
              <p:cNvSpPr/>
              <p:nvPr/>
            </p:nvSpPr>
            <p:spPr>
              <a:xfrm>
                <a:off x="5607549" y="3099264"/>
                <a:ext cx="497976" cy="497976"/>
              </a:xfrm>
              <a:prstGeom prst="ellipse">
                <a:avLst/>
              </a:prstGeom>
              <a:solidFill>
                <a:srgbClr val="F44F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102" name="组合 101"/>
              <p:cNvGrpSpPr/>
              <p:nvPr/>
            </p:nvGrpSpPr>
            <p:grpSpPr>
              <a:xfrm>
                <a:off x="5705580" y="3197296"/>
                <a:ext cx="301913" cy="301913"/>
                <a:chOff x="13057188" y="3740150"/>
                <a:chExt cx="474663" cy="474663"/>
              </a:xfrm>
              <a:solidFill>
                <a:schemeClr val="bg1"/>
              </a:solidFill>
            </p:grpSpPr>
            <p:sp>
              <p:nvSpPr>
                <p:cNvPr id="103" name="Freeform 18"/>
                <p:cNvSpPr>
                  <a:spLocks/>
                </p:cNvSpPr>
                <p:nvPr/>
              </p:nvSpPr>
              <p:spPr bwMode="auto">
                <a:xfrm>
                  <a:off x="13114338" y="4019550"/>
                  <a:ext cx="360363" cy="195263"/>
                </a:xfrm>
                <a:custGeom>
                  <a:avLst/>
                  <a:gdLst>
                    <a:gd name="T0" fmla="*/ 227 w 227"/>
                    <a:gd name="T1" fmla="*/ 123 h 123"/>
                    <a:gd name="T2" fmla="*/ 0 w 227"/>
                    <a:gd name="T3" fmla="*/ 123 h 123"/>
                    <a:gd name="T4" fmla="*/ 0 w 227"/>
                    <a:gd name="T5" fmla="*/ 0 h 123"/>
                    <a:gd name="T6" fmla="*/ 19 w 227"/>
                    <a:gd name="T7" fmla="*/ 0 h 123"/>
                    <a:gd name="T8" fmla="*/ 19 w 227"/>
                    <a:gd name="T9" fmla="*/ 104 h 123"/>
                    <a:gd name="T10" fmla="*/ 208 w 227"/>
                    <a:gd name="T11" fmla="*/ 104 h 123"/>
                    <a:gd name="T12" fmla="*/ 208 w 227"/>
                    <a:gd name="T13" fmla="*/ 0 h 123"/>
                    <a:gd name="T14" fmla="*/ 227 w 227"/>
                    <a:gd name="T15" fmla="*/ 0 h 123"/>
                    <a:gd name="T16" fmla="*/ 227 w 227"/>
                    <a:gd name="T17" fmla="*/ 123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7" h="123">
                      <a:moveTo>
                        <a:pt x="227" y="123"/>
                      </a:moveTo>
                      <a:lnTo>
                        <a:pt x="0" y="123"/>
                      </a:lnTo>
                      <a:lnTo>
                        <a:pt x="0" y="0"/>
                      </a:lnTo>
                      <a:lnTo>
                        <a:pt x="19" y="0"/>
                      </a:lnTo>
                      <a:lnTo>
                        <a:pt x="19" y="104"/>
                      </a:lnTo>
                      <a:lnTo>
                        <a:pt x="208" y="104"/>
                      </a:lnTo>
                      <a:lnTo>
                        <a:pt x="208" y="0"/>
                      </a:lnTo>
                      <a:lnTo>
                        <a:pt x="227" y="0"/>
                      </a:lnTo>
                      <a:lnTo>
                        <a:pt x="227" y="1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04" name="Freeform 19"/>
                <p:cNvSpPr>
                  <a:spLocks/>
                </p:cNvSpPr>
                <p:nvPr/>
              </p:nvSpPr>
              <p:spPr bwMode="auto">
                <a:xfrm>
                  <a:off x="13057188" y="3740150"/>
                  <a:ext cx="474663" cy="274638"/>
                </a:xfrm>
                <a:custGeom>
                  <a:avLst/>
                  <a:gdLst>
                    <a:gd name="T0" fmla="*/ 284 w 299"/>
                    <a:gd name="T1" fmla="*/ 173 h 173"/>
                    <a:gd name="T2" fmla="*/ 149 w 299"/>
                    <a:gd name="T3" fmla="*/ 29 h 173"/>
                    <a:gd name="T4" fmla="*/ 14 w 299"/>
                    <a:gd name="T5" fmla="*/ 173 h 173"/>
                    <a:gd name="T6" fmla="*/ 0 w 299"/>
                    <a:gd name="T7" fmla="*/ 159 h 173"/>
                    <a:gd name="T8" fmla="*/ 149 w 299"/>
                    <a:gd name="T9" fmla="*/ 0 h 173"/>
                    <a:gd name="T10" fmla="*/ 299 w 299"/>
                    <a:gd name="T11" fmla="*/ 159 h 173"/>
                    <a:gd name="T12" fmla="*/ 284 w 299"/>
                    <a:gd name="T13" fmla="*/ 173 h 173"/>
                  </a:gdLst>
                  <a:ahLst/>
                  <a:cxnLst>
                    <a:cxn ang="0">
                      <a:pos x="T0" y="T1"/>
                    </a:cxn>
                    <a:cxn ang="0">
                      <a:pos x="T2" y="T3"/>
                    </a:cxn>
                    <a:cxn ang="0">
                      <a:pos x="T4" y="T5"/>
                    </a:cxn>
                    <a:cxn ang="0">
                      <a:pos x="T6" y="T7"/>
                    </a:cxn>
                    <a:cxn ang="0">
                      <a:pos x="T8" y="T9"/>
                    </a:cxn>
                    <a:cxn ang="0">
                      <a:pos x="T10" y="T11"/>
                    </a:cxn>
                    <a:cxn ang="0">
                      <a:pos x="T12" y="T13"/>
                    </a:cxn>
                  </a:cxnLst>
                  <a:rect l="0" t="0" r="r" b="b"/>
                  <a:pathLst>
                    <a:path w="299" h="173">
                      <a:moveTo>
                        <a:pt x="284" y="173"/>
                      </a:moveTo>
                      <a:lnTo>
                        <a:pt x="149" y="29"/>
                      </a:lnTo>
                      <a:lnTo>
                        <a:pt x="14" y="173"/>
                      </a:lnTo>
                      <a:lnTo>
                        <a:pt x="0" y="159"/>
                      </a:lnTo>
                      <a:lnTo>
                        <a:pt x="149" y="0"/>
                      </a:lnTo>
                      <a:lnTo>
                        <a:pt x="299" y="159"/>
                      </a:lnTo>
                      <a:lnTo>
                        <a:pt x="284" y="17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05" name="Freeform 20"/>
                <p:cNvSpPr>
                  <a:spLocks/>
                </p:cNvSpPr>
                <p:nvPr/>
              </p:nvSpPr>
              <p:spPr bwMode="auto">
                <a:xfrm>
                  <a:off x="13233400" y="4019550"/>
                  <a:ext cx="120650" cy="134938"/>
                </a:xfrm>
                <a:custGeom>
                  <a:avLst/>
                  <a:gdLst>
                    <a:gd name="T0" fmla="*/ 76 w 76"/>
                    <a:gd name="T1" fmla="*/ 85 h 85"/>
                    <a:gd name="T2" fmla="*/ 57 w 76"/>
                    <a:gd name="T3" fmla="*/ 85 h 85"/>
                    <a:gd name="T4" fmla="*/ 57 w 76"/>
                    <a:gd name="T5" fmla="*/ 19 h 85"/>
                    <a:gd name="T6" fmla="*/ 19 w 76"/>
                    <a:gd name="T7" fmla="*/ 19 h 85"/>
                    <a:gd name="T8" fmla="*/ 19 w 76"/>
                    <a:gd name="T9" fmla="*/ 85 h 85"/>
                    <a:gd name="T10" fmla="*/ 0 w 76"/>
                    <a:gd name="T11" fmla="*/ 85 h 85"/>
                    <a:gd name="T12" fmla="*/ 0 w 76"/>
                    <a:gd name="T13" fmla="*/ 0 h 85"/>
                    <a:gd name="T14" fmla="*/ 76 w 76"/>
                    <a:gd name="T15" fmla="*/ 0 h 85"/>
                    <a:gd name="T16" fmla="*/ 76 w 76"/>
                    <a:gd name="T17" fmla="*/ 8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85">
                      <a:moveTo>
                        <a:pt x="76" y="85"/>
                      </a:moveTo>
                      <a:lnTo>
                        <a:pt x="57" y="85"/>
                      </a:lnTo>
                      <a:lnTo>
                        <a:pt x="57" y="19"/>
                      </a:lnTo>
                      <a:lnTo>
                        <a:pt x="19" y="19"/>
                      </a:lnTo>
                      <a:lnTo>
                        <a:pt x="19" y="85"/>
                      </a:lnTo>
                      <a:lnTo>
                        <a:pt x="0" y="85"/>
                      </a:lnTo>
                      <a:lnTo>
                        <a:pt x="0" y="0"/>
                      </a:lnTo>
                      <a:lnTo>
                        <a:pt x="76" y="0"/>
                      </a:lnTo>
                      <a:lnTo>
                        <a:pt x="76" y="8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06" name="Freeform 21"/>
                <p:cNvSpPr>
                  <a:spLocks noEditPoints="1"/>
                </p:cNvSpPr>
                <p:nvPr/>
              </p:nvSpPr>
              <p:spPr bwMode="auto">
                <a:xfrm>
                  <a:off x="13233400" y="3868738"/>
                  <a:ext cx="120650" cy="120650"/>
                </a:xfrm>
                <a:custGeom>
                  <a:avLst/>
                  <a:gdLst>
                    <a:gd name="T0" fmla="*/ 16 w 32"/>
                    <a:gd name="T1" fmla="*/ 32 h 32"/>
                    <a:gd name="T2" fmla="*/ 0 w 32"/>
                    <a:gd name="T3" fmla="*/ 16 h 32"/>
                    <a:gd name="T4" fmla="*/ 16 w 32"/>
                    <a:gd name="T5" fmla="*/ 0 h 32"/>
                    <a:gd name="T6" fmla="*/ 32 w 32"/>
                    <a:gd name="T7" fmla="*/ 16 h 32"/>
                    <a:gd name="T8" fmla="*/ 16 w 32"/>
                    <a:gd name="T9" fmla="*/ 32 h 32"/>
                    <a:gd name="T10" fmla="*/ 16 w 32"/>
                    <a:gd name="T11" fmla="*/ 8 h 32"/>
                    <a:gd name="T12" fmla="*/ 8 w 32"/>
                    <a:gd name="T13" fmla="*/ 16 h 32"/>
                    <a:gd name="T14" fmla="*/ 16 w 32"/>
                    <a:gd name="T15" fmla="*/ 24 h 32"/>
                    <a:gd name="T16" fmla="*/ 24 w 32"/>
                    <a:gd name="T17" fmla="*/ 16 h 32"/>
                    <a:gd name="T18" fmla="*/ 16 w 32"/>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32"/>
                      </a:moveTo>
                      <a:cubicBezTo>
                        <a:pt x="7" y="32"/>
                        <a:pt x="0" y="25"/>
                        <a:pt x="0" y="16"/>
                      </a:cubicBezTo>
                      <a:cubicBezTo>
                        <a:pt x="0" y="7"/>
                        <a:pt x="7" y="0"/>
                        <a:pt x="16" y="0"/>
                      </a:cubicBezTo>
                      <a:cubicBezTo>
                        <a:pt x="25" y="0"/>
                        <a:pt x="32" y="7"/>
                        <a:pt x="32" y="16"/>
                      </a:cubicBezTo>
                      <a:cubicBezTo>
                        <a:pt x="32" y="25"/>
                        <a:pt x="25" y="32"/>
                        <a:pt x="16" y="32"/>
                      </a:cubicBezTo>
                      <a:moveTo>
                        <a:pt x="16" y="8"/>
                      </a:moveTo>
                      <a:cubicBezTo>
                        <a:pt x="12" y="8"/>
                        <a:pt x="8" y="12"/>
                        <a:pt x="8" y="16"/>
                      </a:cubicBezTo>
                      <a:cubicBezTo>
                        <a:pt x="8" y="20"/>
                        <a:pt x="12" y="24"/>
                        <a:pt x="16" y="24"/>
                      </a:cubicBezTo>
                      <a:cubicBezTo>
                        <a:pt x="20" y="24"/>
                        <a:pt x="24" y="20"/>
                        <a:pt x="24" y="16"/>
                      </a:cubicBezTo>
                      <a:cubicBezTo>
                        <a:pt x="24" y="12"/>
                        <a:pt x="20" y="8"/>
                        <a:pt x="16"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grpSp>
      </p:grpSp>
      <p:grpSp>
        <p:nvGrpSpPr>
          <p:cNvPr id="16" name="组合 15"/>
          <p:cNvGrpSpPr/>
          <p:nvPr/>
        </p:nvGrpSpPr>
        <p:grpSpPr>
          <a:xfrm>
            <a:off x="7505258" y="5545566"/>
            <a:ext cx="4351379" cy="663968"/>
            <a:chOff x="5607549" y="3722472"/>
            <a:chExt cx="3263534" cy="497976"/>
          </a:xfrm>
        </p:grpSpPr>
        <p:sp>
          <p:nvSpPr>
            <p:cNvPr id="109" name="矩形 108"/>
            <p:cNvSpPr/>
            <p:nvPr/>
          </p:nvSpPr>
          <p:spPr>
            <a:xfrm>
              <a:off x="6228719" y="3763711"/>
              <a:ext cx="2642364" cy="438581"/>
            </a:xfrm>
            <a:prstGeom prst="rect">
              <a:avLst/>
            </a:prstGeom>
          </p:spPr>
          <p:txBody>
            <a:bodyPr wrap="square">
              <a:spAutoFit/>
            </a:bodyPr>
            <a:lstStyle/>
            <a:p>
              <a:r>
                <a:rPr lang="zh-CN" altLang="zh-CN" sz="1600" dirty="0"/>
                <a:t>一般应用于计算机网络中远距离传输。</a:t>
              </a:r>
              <a:endParaRPr lang="en-US" altLang="zh-CN" sz="1600" dirty="0">
                <a:solidFill>
                  <a:schemeClr val="tx1">
                    <a:lumMod val="85000"/>
                    <a:lumOff val="15000"/>
                  </a:schemeClr>
                </a:solidFill>
                <a:latin typeface="Century Gothic" panose="020B0502020202020204" pitchFamily="34" charset="0"/>
                <a:cs typeface="Arial" panose="020B0604020202020204" pitchFamily="34" charset="0"/>
              </a:endParaRPr>
            </a:p>
          </p:txBody>
        </p:sp>
        <p:grpSp>
          <p:nvGrpSpPr>
            <p:cNvPr id="15" name="组合 14"/>
            <p:cNvGrpSpPr/>
            <p:nvPr/>
          </p:nvGrpSpPr>
          <p:grpSpPr>
            <a:xfrm>
              <a:off x="5607549" y="3722472"/>
              <a:ext cx="497976" cy="497976"/>
              <a:chOff x="5607549" y="3676631"/>
              <a:chExt cx="497976" cy="497976"/>
            </a:xfrm>
          </p:grpSpPr>
          <p:sp>
            <p:nvSpPr>
              <p:cNvPr id="110" name="椭圆 109"/>
              <p:cNvSpPr/>
              <p:nvPr/>
            </p:nvSpPr>
            <p:spPr>
              <a:xfrm>
                <a:off x="5607549" y="3676631"/>
                <a:ext cx="497976" cy="497976"/>
              </a:xfrm>
              <a:prstGeom prst="ellipse">
                <a:avLst/>
              </a:prstGeom>
              <a:solidFill>
                <a:srgbClr val="F44F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116" name="组合 115"/>
              <p:cNvGrpSpPr/>
              <p:nvPr/>
            </p:nvGrpSpPr>
            <p:grpSpPr>
              <a:xfrm>
                <a:off x="5687435" y="3756519"/>
                <a:ext cx="338204" cy="338200"/>
                <a:chOff x="3459051" y="-884634"/>
                <a:chExt cx="492125" cy="492125"/>
              </a:xfrm>
              <a:solidFill>
                <a:schemeClr val="bg1"/>
              </a:solidFill>
            </p:grpSpPr>
            <p:sp>
              <p:nvSpPr>
                <p:cNvPr id="117" name="Freeform 5"/>
                <p:cNvSpPr>
                  <a:spLocks noEditPoints="1"/>
                </p:cNvSpPr>
                <p:nvPr/>
              </p:nvSpPr>
              <p:spPr bwMode="auto">
                <a:xfrm>
                  <a:off x="3459051" y="-684609"/>
                  <a:ext cx="107950" cy="184150"/>
                </a:xfrm>
                <a:custGeom>
                  <a:avLst/>
                  <a:gdLst>
                    <a:gd name="T0" fmla="*/ 28 w 28"/>
                    <a:gd name="T1" fmla="*/ 48 h 48"/>
                    <a:gd name="T2" fmla="*/ 24 w 28"/>
                    <a:gd name="T3" fmla="*/ 48 h 48"/>
                    <a:gd name="T4" fmla="*/ 0 w 28"/>
                    <a:gd name="T5" fmla="*/ 24 h 48"/>
                    <a:gd name="T6" fmla="*/ 24 w 28"/>
                    <a:gd name="T7" fmla="*/ 0 h 48"/>
                    <a:gd name="T8" fmla="*/ 28 w 28"/>
                    <a:gd name="T9" fmla="*/ 0 h 48"/>
                    <a:gd name="T10" fmla="*/ 28 w 28"/>
                    <a:gd name="T11" fmla="*/ 48 h 48"/>
                    <a:gd name="T12" fmla="*/ 20 w 28"/>
                    <a:gd name="T13" fmla="*/ 8 h 48"/>
                    <a:gd name="T14" fmla="*/ 8 w 28"/>
                    <a:gd name="T15" fmla="*/ 24 h 48"/>
                    <a:gd name="T16" fmla="*/ 20 w 28"/>
                    <a:gd name="T17" fmla="*/ 40 h 48"/>
                    <a:gd name="T18" fmla="*/ 20 w 28"/>
                    <a:gd name="T19" fmla="*/ 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 h="48">
                      <a:moveTo>
                        <a:pt x="28" y="48"/>
                      </a:moveTo>
                      <a:cubicBezTo>
                        <a:pt x="24" y="48"/>
                        <a:pt x="24" y="48"/>
                        <a:pt x="24" y="48"/>
                      </a:cubicBezTo>
                      <a:cubicBezTo>
                        <a:pt x="10" y="48"/>
                        <a:pt x="0" y="38"/>
                        <a:pt x="0" y="24"/>
                      </a:cubicBezTo>
                      <a:cubicBezTo>
                        <a:pt x="0" y="10"/>
                        <a:pt x="10" y="0"/>
                        <a:pt x="24" y="0"/>
                      </a:cubicBezTo>
                      <a:cubicBezTo>
                        <a:pt x="28" y="0"/>
                        <a:pt x="28" y="0"/>
                        <a:pt x="28" y="0"/>
                      </a:cubicBezTo>
                      <a:lnTo>
                        <a:pt x="28" y="48"/>
                      </a:lnTo>
                      <a:close/>
                      <a:moveTo>
                        <a:pt x="20" y="8"/>
                      </a:moveTo>
                      <a:cubicBezTo>
                        <a:pt x="13" y="10"/>
                        <a:pt x="8" y="16"/>
                        <a:pt x="8" y="24"/>
                      </a:cubicBezTo>
                      <a:cubicBezTo>
                        <a:pt x="8" y="32"/>
                        <a:pt x="13" y="38"/>
                        <a:pt x="20" y="40"/>
                      </a:cubicBezTo>
                      <a:lnTo>
                        <a:pt x="2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18" name="Freeform 6"/>
                <p:cNvSpPr>
                  <a:spLocks noEditPoints="1"/>
                </p:cNvSpPr>
                <p:nvPr/>
              </p:nvSpPr>
              <p:spPr bwMode="auto">
                <a:xfrm>
                  <a:off x="3843226" y="-684609"/>
                  <a:ext cx="107950" cy="184150"/>
                </a:xfrm>
                <a:custGeom>
                  <a:avLst/>
                  <a:gdLst>
                    <a:gd name="T0" fmla="*/ 4 w 28"/>
                    <a:gd name="T1" fmla="*/ 48 h 48"/>
                    <a:gd name="T2" fmla="*/ 0 w 28"/>
                    <a:gd name="T3" fmla="*/ 48 h 48"/>
                    <a:gd name="T4" fmla="*/ 0 w 28"/>
                    <a:gd name="T5" fmla="*/ 0 h 48"/>
                    <a:gd name="T6" fmla="*/ 4 w 28"/>
                    <a:gd name="T7" fmla="*/ 0 h 48"/>
                    <a:gd name="T8" fmla="*/ 28 w 28"/>
                    <a:gd name="T9" fmla="*/ 24 h 48"/>
                    <a:gd name="T10" fmla="*/ 4 w 28"/>
                    <a:gd name="T11" fmla="*/ 48 h 48"/>
                    <a:gd name="T12" fmla="*/ 8 w 28"/>
                    <a:gd name="T13" fmla="*/ 8 h 48"/>
                    <a:gd name="T14" fmla="*/ 8 w 28"/>
                    <a:gd name="T15" fmla="*/ 40 h 48"/>
                    <a:gd name="T16" fmla="*/ 20 w 28"/>
                    <a:gd name="T17" fmla="*/ 24 h 48"/>
                    <a:gd name="T18" fmla="*/ 8 w 28"/>
                    <a:gd name="T19" fmla="*/ 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 h="48">
                      <a:moveTo>
                        <a:pt x="4" y="48"/>
                      </a:moveTo>
                      <a:cubicBezTo>
                        <a:pt x="0" y="48"/>
                        <a:pt x="0" y="48"/>
                        <a:pt x="0" y="48"/>
                      </a:cubicBezTo>
                      <a:cubicBezTo>
                        <a:pt x="0" y="0"/>
                        <a:pt x="0" y="0"/>
                        <a:pt x="0" y="0"/>
                      </a:cubicBezTo>
                      <a:cubicBezTo>
                        <a:pt x="4" y="0"/>
                        <a:pt x="4" y="0"/>
                        <a:pt x="4" y="0"/>
                      </a:cubicBezTo>
                      <a:cubicBezTo>
                        <a:pt x="18" y="0"/>
                        <a:pt x="28" y="10"/>
                        <a:pt x="28" y="24"/>
                      </a:cubicBezTo>
                      <a:cubicBezTo>
                        <a:pt x="28" y="38"/>
                        <a:pt x="18" y="48"/>
                        <a:pt x="4" y="48"/>
                      </a:cubicBezTo>
                      <a:moveTo>
                        <a:pt x="8" y="8"/>
                      </a:moveTo>
                      <a:cubicBezTo>
                        <a:pt x="8" y="40"/>
                        <a:pt x="8" y="40"/>
                        <a:pt x="8" y="40"/>
                      </a:cubicBezTo>
                      <a:cubicBezTo>
                        <a:pt x="15" y="38"/>
                        <a:pt x="20" y="32"/>
                        <a:pt x="20" y="24"/>
                      </a:cubicBezTo>
                      <a:cubicBezTo>
                        <a:pt x="20" y="16"/>
                        <a:pt x="15" y="10"/>
                        <a:pt x="8"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19" name="Freeform 7"/>
                <p:cNvSpPr>
                  <a:spLocks/>
                </p:cNvSpPr>
                <p:nvPr/>
              </p:nvSpPr>
              <p:spPr bwMode="auto">
                <a:xfrm>
                  <a:off x="3874976" y="-470296"/>
                  <a:ext cx="46038" cy="46038"/>
                </a:xfrm>
                <a:custGeom>
                  <a:avLst/>
                  <a:gdLst>
                    <a:gd name="T0" fmla="*/ 0 w 12"/>
                    <a:gd name="T1" fmla="*/ 12 h 12"/>
                    <a:gd name="T2" fmla="*/ 0 w 12"/>
                    <a:gd name="T3" fmla="*/ 4 h 12"/>
                    <a:gd name="T4" fmla="*/ 4 w 12"/>
                    <a:gd name="T5" fmla="*/ 0 h 12"/>
                    <a:gd name="T6" fmla="*/ 12 w 12"/>
                    <a:gd name="T7" fmla="*/ 0 h 12"/>
                    <a:gd name="T8" fmla="*/ 0 w 12"/>
                    <a:gd name="T9" fmla="*/ 12 h 12"/>
                  </a:gdLst>
                  <a:ahLst/>
                  <a:cxnLst>
                    <a:cxn ang="0">
                      <a:pos x="T0" y="T1"/>
                    </a:cxn>
                    <a:cxn ang="0">
                      <a:pos x="T2" y="T3"/>
                    </a:cxn>
                    <a:cxn ang="0">
                      <a:pos x="T4" y="T5"/>
                    </a:cxn>
                    <a:cxn ang="0">
                      <a:pos x="T6" y="T7"/>
                    </a:cxn>
                    <a:cxn ang="0">
                      <a:pos x="T8" y="T9"/>
                    </a:cxn>
                  </a:cxnLst>
                  <a:rect l="0" t="0" r="r" b="b"/>
                  <a:pathLst>
                    <a:path w="12" h="12">
                      <a:moveTo>
                        <a:pt x="0" y="12"/>
                      </a:moveTo>
                      <a:cubicBezTo>
                        <a:pt x="0" y="4"/>
                        <a:pt x="0" y="4"/>
                        <a:pt x="0" y="4"/>
                      </a:cubicBezTo>
                      <a:cubicBezTo>
                        <a:pt x="2" y="4"/>
                        <a:pt x="4" y="3"/>
                        <a:pt x="4" y="0"/>
                      </a:cubicBezTo>
                      <a:cubicBezTo>
                        <a:pt x="12" y="0"/>
                        <a:pt x="12" y="0"/>
                        <a:pt x="12" y="0"/>
                      </a:cubicBezTo>
                      <a:cubicBezTo>
                        <a:pt x="12" y="7"/>
                        <a:pt x="7" y="12"/>
                        <a:pt x="0" y="1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20" name="Rectangle 8"/>
                <p:cNvSpPr>
                  <a:spLocks noChangeArrowheads="1"/>
                </p:cNvSpPr>
                <p:nvPr/>
              </p:nvSpPr>
              <p:spPr bwMode="auto">
                <a:xfrm>
                  <a:off x="3813064" y="-454421"/>
                  <a:ext cx="61913"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21" name="Freeform 9"/>
                <p:cNvSpPr>
                  <a:spLocks noEditPoints="1"/>
                </p:cNvSpPr>
                <p:nvPr/>
              </p:nvSpPr>
              <p:spPr bwMode="auto">
                <a:xfrm>
                  <a:off x="3728926" y="-484584"/>
                  <a:ext cx="92075" cy="92075"/>
                </a:xfrm>
                <a:custGeom>
                  <a:avLst/>
                  <a:gdLst>
                    <a:gd name="T0" fmla="*/ 12 w 24"/>
                    <a:gd name="T1" fmla="*/ 24 h 24"/>
                    <a:gd name="T2" fmla="*/ 0 w 24"/>
                    <a:gd name="T3" fmla="*/ 12 h 24"/>
                    <a:gd name="T4" fmla="*/ 12 w 24"/>
                    <a:gd name="T5" fmla="*/ 0 h 24"/>
                    <a:gd name="T6" fmla="*/ 24 w 24"/>
                    <a:gd name="T7" fmla="*/ 12 h 24"/>
                    <a:gd name="T8" fmla="*/ 12 w 24"/>
                    <a:gd name="T9" fmla="*/ 24 h 24"/>
                    <a:gd name="T10" fmla="*/ 12 w 24"/>
                    <a:gd name="T11" fmla="*/ 8 h 24"/>
                    <a:gd name="T12" fmla="*/ 8 w 24"/>
                    <a:gd name="T13" fmla="*/ 12 h 24"/>
                    <a:gd name="T14" fmla="*/ 12 w 24"/>
                    <a:gd name="T15" fmla="*/ 16 h 24"/>
                    <a:gd name="T16" fmla="*/ 16 w 24"/>
                    <a:gd name="T17" fmla="*/ 12 h 24"/>
                    <a:gd name="T18" fmla="*/ 12 w 24"/>
                    <a:gd name="T19" fmla="*/ 8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24">
                      <a:moveTo>
                        <a:pt x="12" y="24"/>
                      </a:moveTo>
                      <a:cubicBezTo>
                        <a:pt x="5" y="24"/>
                        <a:pt x="0" y="19"/>
                        <a:pt x="0" y="12"/>
                      </a:cubicBezTo>
                      <a:cubicBezTo>
                        <a:pt x="0" y="5"/>
                        <a:pt x="5" y="0"/>
                        <a:pt x="12" y="0"/>
                      </a:cubicBezTo>
                      <a:cubicBezTo>
                        <a:pt x="19" y="0"/>
                        <a:pt x="24" y="5"/>
                        <a:pt x="24" y="12"/>
                      </a:cubicBezTo>
                      <a:cubicBezTo>
                        <a:pt x="24" y="19"/>
                        <a:pt x="19" y="24"/>
                        <a:pt x="12" y="24"/>
                      </a:cubicBezTo>
                      <a:moveTo>
                        <a:pt x="12" y="8"/>
                      </a:moveTo>
                      <a:cubicBezTo>
                        <a:pt x="10" y="8"/>
                        <a:pt x="8" y="10"/>
                        <a:pt x="8" y="12"/>
                      </a:cubicBezTo>
                      <a:cubicBezTo>
                        <a:pt x="8" y="14"/>
                        <a:pt x="10" y="16"/>
                        <a:pt x="12" y="16"/>
                      </a:cubicBezTo>
                      <a:cubicBezTo>
                        <a:pt x="14" y="16"/>
                        <a:pt x="16" y="14"/>
                        <a:pt x="16" y="12"/>
                      </a:cubicBezTo>
                      <a:cubicBezTo>
                        <a:pt x="16" y="10"/>
                        <a:pt x="14" y="8"/>
                        <a:pt x="12"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22" name="Freeform 10"/>
                <p:cNvSpPr>
                  <a:spLocks/>
                </p:cNvSpPr>
                <p:nvPr/>
              </p:nvSpPr>
              <p:spPr bwMode="auto">
                <a:xfrm>
                  <a:off x="3536839" y="-884634"/>
                  <a:ext cx="338138" cy="168275"/>
                </a:xfrm>
                <a:custGeom>
                  <a:avLst/>
                  <a:gdLst>
                    <a:gd name="T0" fmla="*/ 88 w 88"/>
                    <a:gd name="T1" fmla="*/ 44 h 44"/>
                    <a:gd name="T2" fmla="*/ 80 w 88"/>
                    <a:gd name="T3" fmla="*/ 44 h 44"/>
                    <a:gd name="T4" fmla="*/ 44 w 88"/>
                    <a:gd name="T5" fmla="*/ 8 h 44"/>
                    <a:gd name="T6" fmla="*/ 8 w 88"/>
                    <a:gd name="T7" fmla="*/ 44 h 44"/>
                    <a:gd name="T8" fmla="*/ 0 w 88"/>
                    <a:gd name="T9" fmla="*/ 44 h 44"/>
                    <a:gd name="T10" fmla="*/ 44 w 88"/>
                    <a:gd name="T11" fmla="*/ 0 h 44"/>
                    <a:gd name="T12" fmla="*/ 88 w 88"/>
                    <a:gd name="T13" fmla="*/ 44 h 44"/>
                  </a:gdLst>
                  <a:ahLst/>
                  <a:cxnLst>
                    <a:cxn ang="0">
                      <a:pos x="T0" y="T1"/>
                    </a:cxn>
                    <a:cxn ang="0">
                      <a:pos x="T2" y="T3"/>
                    </a:cxn>
                    <a:cxn ang="0">
                      <a:pos x="T4" y="T5"/>
                    </a:cxn>
                    <a:cxn ang="0">
                      <a:pos x="T6" y="T7"/>
                    </a:cxn>
                    <a:cxn ang="0">
                      <a:pos x="T8" y="T9"/>
                    </a:cxn>
                    <a:cxn ang="0">
                      <a:pos x="T10" y="T11"/>
                    </a:cxn>
                    <a:cxn ang="0">
                      <a:pos x="T12" y="T13"/>
                    </a:cxn>
                  </a:cxnLst>
                  <a:rect l="0" t="0" r="r" b="b"/>
                  <a:pathLst>
                    <a:path w="88" h="44">
                      <a:moveTo>
                        <a:pt x="88" y="44"/>
                      </a:moveTo>
                      <a:cubicBezTo>
                        <a:pt x="80" y="44"/>
                        <a:pt x="80" y="44"/>
                        <a:pt x="80" y="44"/>
                      </a:cubicBezTo>
                      <a:cubicBezTo>
                        <a:pt x="80" y="24"/>
                        <a:pt x="64" y="8"/>
                        <a:pt x="44" y="8"/>
                      </a:cubicBezTo>
                      <a:cubicBezTo>
                        <a:pt x="24" y="8"/>
                        <a:pt x="8" y="24"/>
                        <a:pt x="8" y="44"/>
                      </a:cubicBezTo>
                      <a:cubicBezTo>
                        <a:pt x="0" y="44"/>
                        <a:pt x="0" y="44"/>
                        <a:pt x="0" y="44"/>
                      </a:cubicBezTo>
                      <a:cubicBezTo>
                        <a:pt x="0" y="20"/>
                        <a:pt x="20" y="0"/>
                        <a:pt x="44" y="0"/>
                      </a:cubicBezTo>
                      <a:cubicBezTo>
                        <a:pt x="68" y="0"/>
                        <a:pt x="88" y="20"/>
                        <a:pt x="88" y="4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grpSp>
      </p:grpSp>
      <p:sp>
        <p:nvSpPr>
          <p:cNvPr id="10" name="Rectangle 2"/>
          <p:cNvSpPr>
            <a:spLocks noChangeArrowheads="1"/>
          </p:cNvSpPr>
          <p:nvPr/>
        </p:nvSpPr>
        <p:spPr bwMode="auto">
          <a:xfrm>
            <a:off x="1367390" y="1746416"/>
            <a:ext cx="30839417" cy="557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sp>
        <p:nvSpPr>
          <p:cNvPr id="12"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3" name="对象 12"/>
          <p:cNvGraphicFramePr>
            <a:graphicFrameLocks noChangeAspect="1"/>
          </p:cNvGraphicFramePr>
          <p:nvPr>
            <p:extLst>
              <p:ext uri="{D42A27DB-BD31-4B8C-83A1-F6EECF244321}">
                <p14:modId xmlns:p14="http://schemas.microsoft.com/office/powerpoint/2010/main" val="3750790036"/>
              </p:ext>
            </p:extLst>
          </p:nvPr>
        </p:nvGraphicFramePr>
        <p:xfrm>
          <a:off x="1367389" y="2153337"/>
          <a:ext cx="4316600" cy="4031989"/>
        </p:xfrm>
        <a:graphic>
          <a:graphicData uri="http://schemas.openxmlformats.org/presentationml/2006/ole">
            <mc:AlternateContent xmlns:mc="http://schemas.openxmlformats.org/markup-compatibility/2006">
              <mc:Choice xmlns:v="urn:schemas-microsoft-com:vml" Requires="v">
                <p:oleObj spid="_x0000_s6189" name="Picture" r:id="rId3" imgW="1734312" imgH="1620012" progId="Word.Picture.8">
                  <p:embed/>
                </p:oleObj>
              </mc:Choice>
              <mc:Fallback>
                <p:oleObj name="Picture" r:id="rId3" imgW="1734312" imgH="1620012" progId="Word.Picture.8">
                  <p:embed/>
                  <p:pic>
                    <p:nvPicPr>
                      <p:cNvPr id="0" name="Object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67389" y="2153337"/>
                        <a:ext cx="4316600" cy="4031989"/>
                      </a:xfrm>
                      <a:prstGeom prst="rect">
                        <a:avLst/>
                      </a:prstGeom>
                      <a:noFill/>
                    </p:spPr>
                  </p:pic>
                </p:oleObj>
              </mc:Fallback>
            </mc:AlternateContent>
          </a:graphicData>
        </a:graphic>
      </p:graphicFrame>
    </p:spTree>
    <p:extLst>
      <p:ext uri="{BB962C8B-B14F-4D97-AF65-F5344CB8AC3E}">
        <p14:creationId xmlns:p14="http://schemas.microsoft.com/office/powerpoint/2010/main" val="1780302579"/>
      </p:ext>
    </p:extLst>
  </p:cSld>
  <p:clrMapOvr>
    <a:masterClrMapping/>
  </p:clrMapOvr>
  <p:transition spd="slow">
    <p:push/>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par>
                                    <p:cTn id="10" presetID="2" presetClass="entr" presetSubtype="2" fill="hold" nodeType="withEffect" p14:presetBounceEnd="38000">
                                      <p:stCondLst>
                                        <p:cond delay="250"/>
                                      </p:stCondLst>
                                      <p:childTnLst>
                                        <p:set>
                                          <p:cBhvr>
                                            <p:cTn id="11" dur="1" fill="hold">
                                              <p:stCondLst>
                                                <p:cond delay="0"/>
                                              </p:stCondLst>
                                            </p:cTn>
                                            <p:tgtEl>
                                              <p:spTgt spid="21"/>
                                            </p:tgtEl>
                                            <p:attrNameLst>
                                              <p:attrName>style.visibility</p:attrName>
                                            </p:attrNameLst>
                                          </p:cBhvr>
                                          <p:to>
                                            <p:strVal val="visible"/>
                                          </p:to>
                                        </p:set>
                                        <p:anim calcmode="lin" valueType="num" p14:bounceEnd="38000">
                                          <p:cBhvr additive="base">
                                            <p:cTn id="12" dur="500" fill="hold"/>
                                            <p:tgtEl>
                                              <p:spTgt spid="21"/>
                                            </p:tgtEl>
                                            <p:attrNameLst>
                                              <p:attrName>ppt_x</p:attrName>
                                            </p:attrNameLst>
                                          </p:cBhvr>
                                          <p:tavLst>
                                            <p:tav tm="0">
                                              <p:val>
                                                <p:strVal val="1+#ppt_w/2"/>
                                              </p:val>
                                            </p:tav>
                                            <p:tav tm="100000">
                                              <p:val>
                                                <p:strVal val="#ppt_x"/>
                                              </p:val>
                                            </p:tav>
                                          </p:tavLst>
                                        </p:anim>
                                        <p:anim calcmode="lin" valueType="num" p14:bounceEnd="38000">
                                          <p:cBhvr additive="base">
                                            <p:cTn id="13" dur="500" fill="hold"/>
                                            <p:tgtEl>
                                              <p:spTgt spid="21"/>
                                            </p:tgtEl>
                                            <p:attrNameLst>
                                              <p:attrName>ppt_y</p:attrName>
                                            </p:attrNameLst>
                                          </p:cBhvr>
                                          <p:tavLst>
                                            <p:tav tm="0">
                                              <p:val>
                                                <p:strVal val="#ppt_y"/>
                                              </p:val>
                                            </p:tav>
                                            <p:tav tm="100000">
                                              <p:val>
                                                <p:strVal val="#ppt_y"/>
                                              </p:val>
                                            </p:tav>
                                          </p:tavLst>
                                        </p:anim>
                                      </p:childTnLst>
                                    </p:cTn>
                                  </p:par>
                                  <p:par>
                                    <p:cTn id="14" presetID="12" presetClass="entr" presetSubtype="1" fill="hold" nodeType="withEffect">
                                      <p:stCondLst>
                                        <p:cond delay="750"/>
                                      </p:stCondLst>
                                      <p:childTnLst>
                                        <p:set>
                                          <p:cBhvr>
                                            <p:cTn id="15" dur="1" fill="hold">
                                              <p:stCondLst>
                                                <p:cond delay="0"/>
                                              </p:stCondLst>
                                            </p:cTn>
                                            <p:tgtEl>
                                              <p:spTgt spid="19"/>
                                            </p:tgtEl>
                                            <p:attrNameLst>
                                              <p:attrName>style.visibility</p:attrName>
                                            </p:attrNameLst>
                                          </p:cBhvr>
                                          <p:to>
                                            <p:strVal val="visible"/>
                                          </p:to>
                                        </p:set>
                                        <p:anim calcmode="lin" valueType="num">
                                          <p:cBhvr additive="base">
                                            <p:cTn id="16" dur="500"/>
                                            <p:tgtEl>
                                              <p:spTgt spid="19"/>
                                            </p:tgtEl>
                                            <p:attrNameLst>
                                              <p:attrName>ppt_y</p:attrName>
                                            </p:attrNameLst>
                                          </p:cBhvr>
                                          <p:tavLst>
                                            <p:tav tm="0">
                                              <p:val>
                                                <p:strVal val="#ppt_y-#ppt_h*1.125000"/>
                                              </p:val>
                                            </p:tav>
                                            <p:tav tm="100000">
                                              <p:val>
                                                <p:strVal val="#ppt_y"/>
                                              </p:val>
                                            </p:tav>
                                          </p:tavLst>
                                        </p:anim>
                                        <p:animEffect transition="in" filter="wipe(down)">
                                          <p:cBhvr>
                                            <p:cTn id="17" dur="500"/>
                                            <p:tgtEl>
                                              <p:spTgt spid="19"/>
                                            </p:tgtEl>
                                          </p:cBhvr>
                                        </p:animEffect>
                                      </p:childTnLst>
                                    </p:cTn>
                                  </p:par>
                                  <p:par>
                                    <p:cTn id="18" presetID="12" presetClass="entr" presetSubtype="1" fill="hold" nodeType="withEffect">
                                      <p:stCondLst>
                                        <p:cond delay="1000"/>
                                      </p:stCondLst>
                                      <p:childTnLst>
                                        <p:set>
                                          <p:cBhvr>
                                            <p:cTn id="19" dur="1" fill="hold">
                                              <p:stCondLst>
                                                <p:cond delay="0"/>
                                              </p:stCondLst>
                                            </p:cTn>
                                            <p:tgtEl>
                                              <p:spTgt spid="20"/>
                                            </p:tgtEl>
                                            <p:attrNameLst>
                                              <p:attrName>style.visibility</p:attrName>
                                            </p:attrNameLst>
                                          </p:cBhvr>
                                          <p:to>
                                            <p:strVal val="visible"/>
                                          </p:to>
                                        </p:set>
                                        <p:anim calcmode="lin" valueType="num">
                                          <p:cBhvr additive="base">
                                            <p:cTn id="20" dur="500"/>
                                            <p:tgtEl>
                                              <p:spTgt spid="20"/>
                                            </p:tgtEl>
                                            <p:attrNameLst>
                                              <p:attrName>ppt_y</p:attrName>
                                            </p:attrNameLst>
                                          </p:cBhvr>
                                          <p:tavLst>
                                            <p:tav tm="0">
                                              <p:val>
                                                <p:strVal val="#ppt_y-#ppt_h*1.125000"/>
                                              </p:val>
                                            </p:tav>
                                            <p:tav tm="100000">
                                              <p:val>
                                                <p:strVal val="#ppt_y"/>
                                              </p:val>
                                            </p:tav>
                                          </p:tavLst>
                                        </p:anim>
                                        <p:animEffect transition="in" filter="wipe(down)">
                                          <p:cBhvr>
                                            <p:cTn id="21" dur="500"/>
                                            <p:tgtEl>
                                              <p:spTgt spid="20"/>
                                            </p:tgtEl>
                                          </p:cBhvr>
                                        </p:animEffect>
                                      </p:childTnLst>
                                    </p:cTn>
                                  </p:par>
                                  <p:par>
                                    <p:cTn id="22" presetID="12" presetClass="entr" presetSubtype="1" fill="hold" nodeType="withEffect">
                                      <p:stCondLst>
                                        <p:cond delay="1250"/>
                                      </p:stCondLst>
                                      <p:childTnLst>
                                        <p:set>
                                          <p:cBhvr>
                                            <p:cTn id="23" dur="1" fill="hold">
                                              <p:stCondLst>
                                                <p:cond delay="0"/>
                                              </p:stCondLst>
                                            </p:cTn>
                                            <p:tgtEl>
                                              <p:spTgt spid="16"/>
                                            </p:tgtEl>
                                            <p:attrNameLst>
                                              <p:attrName>style.visibility</p:attrName>
                                            </p:attrNameLst>
                                          </p:cBhvr>
                                          <p:to>
                                            <p:strVal val="visible"/>
                                          </p:to>
                                        </p:set>
                                        <p:anim calcmode="lin" valueType="num">
                                          <p:cBhvr additive="base">
                                            <p:cTn id="24" dur="500"/>
                                            <p:tgtEl>
                                              <p:spTgt spid="16"/>
                                            </p:tgtEl>
                                            <p:attrNameLst>
                                              <p:attrName>ppt_y</p:attrName>
                                            </p:attrNameLst>
                                          </p:cBhvr>
                                          <p:tavLst>
                                            <p:tav tm="0">
                                              <p:val>
                                                <p:strVal val="#ppt_y-#ppt_h*1.125000"/>
                                              </p:val>
                                            </p:tav>
                                            <p:tav tm="100000">
                                              <p:val>
                                                <p:strVal val="#ppt_y"/>
                                              </p:val>
                                            </p:tav>
                                          </p:tavLst>
                                        </p:anim>
                                        <p:animEffect transition="in" filter="wipe(down)">
                                          <p:cBhvr>
                                            <p:cTn id="25"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par>
                                    <p:cTn id="10" presetID="2" presetClass="entr" presetSubtype="2" fill="hold" nodeType="withEffect">
                                      <p:stCondLst>
                                        <p:cond delay="250"/>
                                      </p:stCondLst>
                                      <p:childTnLst>
                                        <p:set>
                                          <p:cBhvr>
                                            <p:cTn id="11" dur="1" fill="hold">
                                              <p:stCondLst>
                                                <p:cond delay="0"/>
                                              </p:stCondLst>
                                            </p:cTn>
                                            <p:tgtEl>
                                              <p:spTgt spid="21"/>
                                            </p:tgtEl>
                                            <p:attrNameLst>
                                              <p:attrName>style.visibility</p:attrName>
                                            </p:attrNameLst>
                                          </p:cBhvr>
                                          <p:to>
                                            <p:strVal val="visible"/>
                                          </p:to>
                                        </p:set>
                                        <p:anim calcmode="lin" valueType="num">
                                          <p:cBhvr additive="base">
                                            <p:cTn id="12" dur="500" fill="hold"/>
                                            <p:tgtEl>
                                              <p:spTgt spid="21"/>
                                            </p:tgtEl>
                                            <p:attrNameLst>
                                              <p:attrName>ppt_x</p:attrName>
                                            </p:attrNameLst>
                                          </p:cBhvr>
                                          <p:tavLst>
                                            <p:tav tm="0">
                                              <p:val>
                                                <p:strVal val="1+#ppt_w/2"/>
                                              </p:val>
                                            </p:tav>
                                            <p:tav tm="100000">
                                              <p:val>
                                                <p:strVal val="#ppt_x"/>
                                              </p:val>
                                            </p:tav>
                                          </p:tavLst>
                                        </p:anim>
                                        <p:anim calcmode="lin" valueType="num">
                                          <p:cBhvr additive="base">
                                            <p:cTn id="13" dur="500" fill="hold"/>
                                            <p:tgtEl>
                                              <p:spTgt spid="21"/>
                                            </p:tgtEl>
                                            <p:attrNameLst>
                                              <p:attrName>ppt_y</p:attrName>
                                            </p:attrNameLst>
                                          </p:cBhvr>
                                          <p:tavLst>
                                            <p:tav tm="0">
                                              <p:val>
                                                <p:strVal val="#ppt_y"/>
                                              </p:val>
                                            </p:tav>
                                            <p:tav tm="100000">
                                              <p:val>
                                                <p:strVal val="#ppt_y"/>
                                              </p:val>
                                            </p:tav>
                                          </p:tavLst>
                                        </p:anim>
                                      </p:childTnLst>
                                    </p:cTn>
                                  </p:par>
                                  <p:par>
                                    <p:cTn id="14" presetID="12" presetClass="entr" presetSubtype="1" fill="hold" nodeType="withEffect">
                                      <p:stCondLst>
                                        <p:cond delay="750"/>
                                      </p:stCondLst>
                                      <p:childTnLst>
                                        <p:set>
                                          <p:cBhvr>
                                            <p:cTn id="15" dur="1" fill="hold">
                                              <p:stCondLst>
                                                <p:cond delay="0"/>
                                              </p:stCondLst>
                                            </p:cTn>
                                            <p:tgtEl>
                                              <p:spTgt spid="19"/>
                                            </p:tgtEl>
                                            <p:attrNameLst>
                                              <p:attrName>style.visibility</p:attrName>
                                            </p:attrNameLst>
                                          </p:cBhvr>
                                          <p:to>
                                            <p:strVal val="visible"/>
                                          </p:to>
                                        </p:set>
                                        <p:anim calcmode="lin" valueType="num">
                                          <p:cBhvr additive="base">
                                            <p:cTn id="16" dur="500"/>
                                            <p:tgtEl>
                                              <p:spTgt spid="19"/>
                                            </p:tgtEl>
                                            <p:attrNameLst>
                                              <p:attrName>ppt_y</p:attrName>
                                            </p:attrNameLst>
                                          </p:cBhvr>
                                          <p:tavLst>
                                            <p:tav tm="0">
                                              <p:val>
                                                <p:strVal val="#ppt_y-#ppt_h*1.125000"/>
                                              </p:val>
                                            </p:tav>
                                            <p:tav tm="100000">
                                              <p:val>
                                                <p:strVal val="#ppt_y"/>
                                              </p:val>
                                            </p:tav>
                                          </p:tavLst>
                                        </p:anim>
                                        <p:animEffect transition="in" filter="wipe(down)">
                                          <p:cBhvr>
                                            <p:cTn id="17" dur="500"/>
                                            <p:tgtEl>
                                              <p:spTgt spid="19"/>
                                            </p:tgtEl>
                                          </p:cBhvr>
                                        </p:animEffect>
                                      </p:childTnLst>
                                    </p:cTn>
                                  </p:par>
                                  <p:par>
                                    <p:cTn id="18" presetID="12" presetClass="entr" presetSubtype="1" fill="hold" nodeType="withEffect">
                                      <p:stCondLst>
                                        <p:cond delay="1000"/>
                                      </p:stCondLst>
                                      <p:childTnLst>
                                        <p:set>
                                          <p:cBhvr>
                                            <p:cTn id="19" dur="1" fill="hold">
                                              <p:stCondLst>
                                                <p:cond delay="0"/>
                                              </p:stCondLst>
                                            </p:cTn>
                                            <p:tgtEl>
                                              <p:spTgt spid="20"/>
                                            </p:tgtEl>
                                            <p:attrNameLst>
                                              <p:attrName>style.visibility</p:attrName>
                                            </p:attrNameLst>
                                          </p:cBhvr>
                                          <p:to>
                                            <p:strVal val="visible"/>
                                          </p:to>
                                        </p:set>
                                        <p:anim calcmode="lin" valueType="num">
                                          <p:cBhvr additive="base">
                                            <p:cTn id="20" dur="500"/>
                                            <p:tgtEl>
                                              <p:spTgt spid="20"/>
                                            </p:tgtEl>
                                            <p:attrNameLst>
                                              <p:attrName>ppt_y</p:attrName>
                                            </p:attrNameLst>
                                          </p:cBhvr>
                                          <p:tavLst>
                                            <p:tav tm="0">
                                              <p:val>
                                                <p:strVal val="#ppt_y-#ppt_h*1.125000"/>
                                              </p:val>
                                            </p:tav>
                                            <p:tav tm="100000">
                                              <p:val>
                                                <p:strVal val="#ppt_y"/>
                                              </p:val>
                                            </p:tav>
                                          </p:tavLst>
                                        </p:anim>
                                        <p:animEffect transition="in" filter="wipe(down)">
                                          <p:cBhvr>
                                            <p:cTn id="21" dur="500"/>
                                            <p:tgtEl>
                                              <p:spTgt spid="20"/>
                                            </p:tgtEl>
                                          </p:cBhvr>
                                        </p:animEffect>
                                      </p:childTnLst>
                                    </p:cTn>
                                  </p:par>
                                  <p:par>
                                    <p:cTn id="22" presetID="12" presetClass="entr" presetSubtype="1" fill="hold" nodeType="withEffect">
                                      <p:stCondLst>
                                        <p:cond delay="1250"/>
                                      </p:stCondLst>
                                      <p:childTnLst>
                                        <p:set>
                                          <p:cBhvr>
                                            <p:cTn id="23" dur="1" fill="hold">
                                              <p:stCondLst>
                                                <p:cond delay="0"/>
                                              </p:stCondLst>
                                            </p:cTn>
                                            <p:tgtEl>
                                              <p:spTgt spid="16"/>
                                            </p:tgtEl>
                                            <p:attrNameLst>
                                              <p:attrName>style.visibility</p:attrName>
                                            </p:attrNameLst>
                                          </p:cBhvr>
                                          <p:to>
                                            <p:strVal val="visible"/>
                                          </p:to>
                                        </p:set>
                                        <p:anim calcmode="lin" valueType="num">
                                          <p:cBhvr additive="base">
                                            <p:cTn id="24" dur="500"/>
                                            <p:tgtEl>
                                              <p:spTgt spid="16"/>
                                            </p:tgtEl>
                                            <p:attrNameLst>
                                              <p:attrName>ppt_y</p:attrName>
                                            </p:attrNameLst>
                                          </p:cBhvr>
                                          <p:tavLst>
                                            <p:tav tm="0">
                                              <p:val>
                                                <p:strVal val="#ppt_y-#ppt_h*1.125000"/>
                                              </p:val>
                                            </p:tav>
                                            <p:tav tm="100000">
                                              <p:val>
                                                <p:strVal val="#ppt_y"/>
                                              </p:val>
                                            </p:tav>
                                          </p:tavLst>
                                        </p:anim>
                                        <p:animEffect transition="in" filter="wipe(down)">
                                          <p:cBhvr>
                                            <p:cTn id="25"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49987" y="698681"/>
            <a:ext cx="4801314" cy="707886"/>
          </a:xfrm>
          <a:prstGeom prst="rect">
            <a:avLst/>
          </a:prstGeom>
        </p:spPr>
        <p:txBody>
          <a:bodyPr wrap="none">
            <a:spAutoFit/>
          </a:bodyPr>
          <a:lstStyle/>
          <a:p>
            <a:r>
              <a:rPr lang="zh-CN" altLang="en-US" sz="4000" dirty="0">
                <a:solidFill>
                  <a:srgbClr val="F44F56"/>
                </a:solidFill>
                <a:latin typeface="方正兰亭超细黑简体" panose="02000000000000000000" pitchFamily="2" charset="-122"/>
                <a:ea typeface="方正兰亭超细黑简体" panose="02000000000000000000" pitchFamily="2" charset="-122"/>
                <a:cs typeface="Arial" panose="020B0604020202020204" pitchFamily="34" charset="0"/>
              </a:rPr>
              <a:t>物理层信号传输类型</a:t>
            </a:r>
            <a:endParaRPr lang="en-US" altLang="zh-CN" sz="4000" dirty="0">
              <a:solidFill>
                <a:srgbClr val="F44F56"/>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4" name="矩形 3"/>
          <p:cNvSpPr/>
          <p:nvPr/>
        </p:nvSpPr>
        <p:spPr>
          <a:xfrm>
            <a:off x="549987" y="1330375"/>
            <a:ext cx="5109091" cy="461665"/>
          </a:xfrm>
          <a:prstGeom prst="rect">
            <a:avLst/>
          </a:prstGeom>
        </p:spPr>
        <p:txBody>
          <a:bodyPr wrap="none">
            <a:spAutoFit/>
          </a:bodyPr>
          <a:lstStyle/>
          <a:p>
            <a:r>
              <a:rPr lang="zh-CN" altLang="en-US"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单工通信、半双工通信和全双工通信</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nvGrpSpPr>
          <p:cNvPr id="29" name="组合 28"/>
          <p:cNvGrpSpPr/>
          <p:nvPr/>
        </p:nvGrpSpPr>
        <p:grpSpPr>
          <a:xfrm>
            <a:off x="11856640" y="548680"/>
            <a:ext cx="335360" cy="882400"/>
            <a:chOff x="8892480" y="411510"/>
            <a:chExt cx="251520" cy="661800"/>
          </a:xfrm>
        </p:grpSpPr>
        <p:sp>
          <p:nvSpPr>
            <p:cNvPr id="16" name="矩形 15"/>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0"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51</a:t>
              </a:r>
              <a:endParaRPr lang="zh-CN" altLang="en-US" sz="1067" dirty="0">
                <a:solidFill>
                  <a:schemeClr val="bg1"/>
                </a:solidFill>
                <a:latin typeface="Century Gothic" panose="020B0502020202020204" pitchFamily="34" charset="0"/>
              </a:endParaRPr>
            </a:p>
          </p:txBody>
        </p:sp>
        <p:grpSp>
          <p:nvGrpSpPr>
            <p:cNvPr id="27" name="组合 26"/>
            <p:cNvGrpSpPr/>
            <p:nvPr/>
          </p:nvGrpSpPr>
          <p:grpSpPr>
            <a:xfrm>
              <a:off x="8964240" y="818664"/>
              <a:ext cx="108000" cy="8629"/>
              <a:chOff x="8953171" y="847239"/>
              <a:chExt cx="130138" cy="8629"/>
            </a:xfrm>
          </p:grpSpPr>
          <p:cxnSp>
            <p:nvCxnSpPr>
              <p:cNvPr id="22" name="直接连接符 21"/>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
        <p:nvSpPr>
          <p:cNvPr id="33" name="矩形 32"/>
          <p:cNvSpPr/>
          <p:nvPr/>
        </p:nvSpPr>
        <p:spPr>
          <a:xfrm>
            <a:off x="549988" y="1809351"/>
            <a:ext cx="10964680" cy="1004634"/>
          </a:xfrm>
          <a:prstGeom prst="rect">
            <a:avLst/>
          </a:prstGeom>
        </p:spPr>
        <p:txBody>
          <a:bodyPr wrap="square">
            <a:spAutoFit/>
          </a:bodyPr>
          <a:lstStyle/>
          <a:p>
            <a:pPr algn="just">
              <a:lnSpc>
                <a:spcPct val="114000"/>
              </a:lnSpc>
            </a:pPr>
            <a:r>
              <a:rPr lang="zh-CN" altLang="en-US" sz="2000" dirty="0" smtClean="0">
                <a:solidFill>
                  <a:srgbClr val="F44F56"/>
                </a:solidFill>
                <a:latin typeface="汉仪菱心体简" panose="02010609000101010101" pitchFamily="49" charset="-122"/>
                <a:ea typeface="汉仪菱心体简" panose="02010609000101010101" pitchFamily="49" charset="-122"/>
                <a:cs typeface="Arial" panose="020B0604020202020204" pitchFamily="34" charset="0"/>
              </a:rPr>
              <a:t>单工传输（</a:t>
            </a:r>
            <a:r>
              <a:rPr lang="en-US" altLang="zh-CN" sz="2000" dirty="0" smtClean="0">
                <a:solidFill>
                  <a:srgbClr val="F44F56"/>
                </a:solidFill>
                <a:latin typeface="汉仪菱心体简" panose="02010609000101010101" pitchFamily="49" charset="-122"/>
                <a:ea typeface="汉仪菱心体简" panose="02010609000101010101" pitchFamily="49" charset="-122"/>
                <a:cs typeface="Arial" panose="020B0604020202020204" pitchFamily="34" charset="0"/>
              </a:rPr>
              <a:t>Simplex Communication</a:t>
            </a:r>
            <a:r>
              <a:rPr lang="zh-CN" altLang="en-US" sz="2000" dirty="0" smtClean="0">
                <a:solidFill>
                  <a:srgbClr val="F44F56"/>
                </a:solidFill>
                <a:latin typeface="汉仪菱心体简" panose="02010609000101010101" pitchFamily="49" charset="-122"/>
                <a:ea typeface="汉仪菱心体简" panose="02010609000101010101" pitchFamily="49" charset="-122"/>
                <a:cs typeface="Arial" panose="020B0604020202020204" pitchFamily="34" charset="0"/>
              </a:rPr>
              <a:t>）</a:t>
            </a:r>
            <a:endParaRPr lang="en-US" altLang="zh-CN" sz="2000" dirty="0" smtClean="0">
              <a:solidFill>
                <a:srgbClr val="F44F56"/>
              </a:solidFill>
              <a:latin typeface="汉仪菱心体简" panose="02010609000101010101" pitchFamily="49" charset="-122"/>
              <a:ea typeface="汉仪菱心体简" panose="02010609000101010101" pitchFamily="49" charset="-122"/>
              <a:cs typeface="Arial" panose="020B0604020202020204" pitchFamily="34" charset="0"/>
            </a:endParaRPr>
          </a:p>
          <a:p>
            <a:pPr algn="just">
              <a:lnSpc>
                <a:spcPct val="114000"/>
              </a:lnSpc>
            </a:pP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单工传输指通信信道是单向信道，数据信号仅沿一个方向传输，发送方只能发送不能接收，而接收方只能接收而不能发送，任何时候都不能改变信号传送方向，如图</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3-143</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所示。例如，无线电广播和电视都属于单工传输。</a:t>
            </a:r>
            <a:endParaRPr lang="en-US" altLang="zh-CN" sz="1600" b="1" dirty="0">
              <a:solidFill>
                <a:schemeClr val="tx1">
                  <a:lumMod val="65000"/>
                  <a:lumOff val="35000"/>
                </a:schemeClr>
              </a:solidFill>
              <a:latin typeface="Century Gothic" panose="020B0502020202020204" pitchFamily="34" charset="0"/>
              <a:cs typeface="Arial" panose="020B0604020202020204" pitchFamily="34" charset="0"/>
            </a:endParaRPr>
          </a:p>
        </p:txBody>
      </p:sp>
      <p:sp>
        <p:nvSpPr>
          <p:cNvPr id="2"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7170" name="Picture 2" descr="3-4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79187" y="3444774"/>
            <a:ext cx="7422189" cy="28137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852249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par>
                                <p:cTn id="10" presetID="12" presetClass="entr" presetSubtype="1"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down)">
                                      <p:cBhvr>
                                        <p:cTn id="13" dur="500"/>
                                        <p:tgtEl>
                                          <p:spTgt spid="4"/>
                                        </p:tgtEl>
                                      </p:cBhvr>
                                    </p:animEffect>
                                  </p:childTnLst>
                                </p:cTn>
                              </p:par>
                              <p:par>
                                <p:cTn id="14" presetID="2" presetClass="entr" presetSubtype="8" fill="hold" grpId="0" nodeType="withEffect">
                                  <p:stCondLst>
                                    <p:cond delay="500"/>
                                  </p:stCondLst>
                                  <p:childTnLst>
                                    <p:set>
                                      <p:cBhvr>
                                        <p:cTn id="15" dur="1" fill="hold">
                                          <p:stCondLst>
                                            <p:cond delay="0"/>
                                          </p:stCondLst>
                                        </p:cTn>
                                        <p:tgtEl>
                                          <p:spTgt spid="33"/>
                                        </p:tgtEl>
                                        <p:attrNameLst>
                                          <p:attrName>style.visibility</p:attrName>
                                        </p:attrNameLst>
                                      </p:cBhvr>
                                      <p:to>
                                        <p:strVal val="visible"/>
                                      </p:to>
                                    </p:set>
                                    <p:anim calcmode="lin" valueType="num">
                                      <p:cBhvr additive="base">
                                        <p:cTn id="16" dur="500" fill="hold"/>
                                        <p:tgtEl>
                                          <p:spTgt spid="33"/>
                                        </p:tgtEl>
                                        <p:attrNameLst>
                                          <p:attrName>ppt_x</p:attrName>
                                        </p:attrNameLst>
                                      </p:cBhvr>
                                      <p:tavLst>
                                        <p:tav tm="0">
                                          <p:val>
                                            <p:strVal val="0-#ppt_w/2"/>
                                          </p:val>
                                        </p:tav>
                                        <p:tav tm="100000">
                                          <p:val>
                                            <p:strVal val="#ppt_x"/>
                                          </p:val>
                                        </p:tav>
                                      </p:tavLst>
                                    </p:anim>
                                    <p:anim calcmode="lin" valueType="num">
                                      <p:cBhvr additive="base">
                                        <p:cTn id="17" dur="500" fill="hold"/>
                                        <p:tgtEl>
                                          <p:spTgt spid="33"/>
                                        </p:tgtEl>
                                        <p:attrNameLst>
                                          <p:attrName>ppt_y</p:attrName>
                                        </p:attrNameLst>
                                      </p:cBhvr>
                                      <p:tavLst>
                                        <p:tav tm="0">
                                          <p:val>
                                            <p:strVal val="#ppt_y"/>
                                          </p:val>
                                        </p:tav>
                                        <p:tav tm="100000">
                                          <p:val>
                                            <p:strVal val="#ppt_y"/>
                                          </p:val>
                                        </p:tav>
                                      </p:tavLst>
                                    </p:anim>
                                  </p:childTnLst>
                                </p:cTn>
                              </p:par>
                              <p:par>
                                <p:cTn id="18" presetID="42" presetClass="entr" presetSubtype="0" fill="hold" nodeType="withEffect">
                                  <p:stCondLst>
                                    <p:cond delay="1000"/>
                                  </p:stCondLst>
                                  <p:childTnLst>
                                    <p:set>
                                      <p:cBhvr>
                                        <p:cTn id="19" dur="1" fill="hold">
                                          <p:stCondLst>
                                            <p:cond delay="0"/>
                                          </p:stCondLst>
                                        </p:cTn>
                                        <p:tgtEl>
                                          <p:spTgt spid="7170"/>
                                        </p:tgtEl>
                                        <p:attrNameLst>
                                          <p:attrName>style.visibility</p:attrName>
                                        </p:attrNameLst>
                                      </p:cBhvr>
                                      <p:to>
                                        <p:strVal val="visible"/>
                                      </p:to>
                                    </p:set>
                                    <p:animEffect transition="in" filter="fade">
                                      <p:cBhvr>
                                        <p:cTn id="20" dur="500"/>
                                        <p:tgtEl>
                                          <p:spTgt spid="7170"/>
                                        </p:tgtEl>
                                      </p:cBhvr>
                                    </p:animEffect>
                                    <p:anim calcmode="lin" valueType="num">
                                      <p:cBhvr>
                                        <p:cTn id="21" dur="500" fill="hold"/>
                                        <p:tgtEl>
                                          <p:spTgt spid="7170"/>
                                        </p:tgtEl>
                                        <p:attrNameLst>
                                          <p:attrName>ppt_x</p:attrName>
                                        </p:attrNameLst>
                                      </p:cBhvr>
                                      <p:tavLst>
                                        <p:tav tm="0">
                                          <p:val>
                                            <p:strVal val="#ppt_x"/>
                                          </p:val>
                                        </p:tav>
                                        <p:tav tm="100000">
                                          <p:val>
                                            <p:strVal val="#ppt_x"/>
                                          </p:val>
                                        </p:tav>
                                      </p:tavLst>
                                    </p:anim>
                                    <p:anim calcmode="lin" valueType="num">
                                      <p:cBhvr>
                                        <p:cTn id="22" dur="500" fill="hold"/>
                                        <p:tgtEl>
                                          <p:spTgt spid="717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33"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49987" y="698681"/>
            <a:ext cx="4801314" cy="707886"/>
          </a:xfrm>
          <a:prstGeom prst="rect">
            <a:avLst/>
          </a:prstGeom>
        </p:spPr>
        <p:txBody>
          <a:bodyPr wrap="none">
            <a:spAutoFit/>
          </a:bodyPr>
          <a:lstStyle/>
          <a:p>
            <a:r>
              <a:rPr lang="zh-CN" altLang="en-US" sz="4000" dirty="0">
                <a:solidFill>
                  <a:srgbClr val="F44F56"/>
                </a:solidFill>
                <a:latin typeface="方正兰亭超细黑简体" panose="02000000000000000000" pitchFamily="2" charset="-122"/>
                <a:ea typeface="方正兰亭超细黑简体" panose="02000000000000000000" pitchFamily="2" charset="-122"/>
                <a:cs typeface="Arial" panose="020B0604020202020204" pitchFamily="34" charset="0"/>
              </a:rPr>
              <a:t>物理层信号传输类型</a:t>
            </a:r>
            <a:endParaRPr lang="en-US" altLang="zh-CN" sz="4000" dirty="0">
              <a:solidFill>
                <a:srgbClr val="F44F56"/>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4" name="矩形 3"/>
          <p:cNvSpPr/>
          <p:nvPr/>
        </p:nvSpPr>
        <p:spPr>
          <a:xfrm>
            <a:off x="549987" y="1330375"/>
            <a:ext cx="5109091" cy="461665"/>
          </a:xfrm>
          <a:prstGeom prst="rect">
            <a:avLst/>
          </a:prstGeom>
        </p:spPr>
        <p:txBody>
          <a:bodyPr wrap="none">
            <a:spAutoFit/>
          </a:bodyPr>
          <a:lstStyle/>
          <a:p>
            <a:r>
              <a:rPr lang="zh-CN" altLang="en-US"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单工通信、半双工通信和全双工通信</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nvGrpSpPr>
          <p:cNvPr id="29" name="组合 28"/>
          <p:cNvGrpSpPr/>
          <p:nvPr/>
        </p:nvGrpSpPr>
        <p:grpSpPr>
          <a:xfrm>
            <a:off x="11856640" y="548680"/>
            <a:ext cx="335360" cy="882400"/>
            <a:chOff x="8892480" y="411510"/>
            <a:chExt cx="251520" cy="661800"/>
          </a:xfrm>
        </p:grpSpPr>
        <p:sp>
          <p:nvSpPr>
            <p:cNvPr id="16" name="矩形 15"/>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0"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52</a:t>
              </a:r>
              <a:endParaRPr lang="zh-CN" altLang="en-US" sz="1067" dirty="0">
                <a:solidFill>
                  <a:schemeClr val="bg1"/>
                </a:solidFill>
                <a:latin typeface="Century Gothic" panose="020B0502020202020204" pitchFamily="34" charset="0"/>
              </a:endParaRPr>
            </a:p>
          </p:txBody>
        </p:sp>
        <p:grpSp>
          <p:nvGrpSpPr>
            <p:cNvPr id="27" name="组合 26"/>
            <p:cNvGrpSpPr/>
            <p:nvPr/>
          </p:nvGrpSpPr>
          <p:grpSpPr>
            <a:xfrm>
              <a:off x="8964240" y="818664"/>
              <a:ext cx="108000" cy="8629"/>
              <a:chOff x="8953171" y="847239"/>
              <a:chExt cx="130138" cy="8629"/>
            </a:xfrm>
          </p:grpSpPr>
          <p:cxnSp>
            <p:nvCxnSpPr>
              <p:cNvPr id="22" name="直接连接符 21"/>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
        <p:nvSpPr>
          <p:cNvPr id="33" name="矩形 32"/>
          <p:cNvSpPr/>
          <p:nvPr/>
        </p:nvSpPr>
        <p:spPr>
          <a:xfrm>
            <a:off x="549988" y="1809351"/>
            <a:ext cx="10964680" cy="1285352"/>
          </a:xfrm>
          <a:prstGeom prst="rect">
            <a:avLst/>
          </a:prstGeom>
        </p:spPr>
        <p:txBody>
          <a:bodyPr wrap="square">
            <a:spAutoFit/>
          </a:bodyPr>
          <a:lstStyle/>
          <a:p>
            <a:pPr algn="just">
              <a:lnSpc>
                <a:spcPct val="114000"/>
              </a:lnSpc>
            </a:pPr>
            <a:r>
              <a:rPr lang="zh-CN" altLang="en-US" sz="2000" dirty="0">
                <a:solidFill>
                  <a:srgbClr val="F44F56"/>
                </a:solidFill>
                <a:latin typeface="汉仪菱心体简" panose="02010609000101010101" pitchFamily="49" charset="-122"/>
                <a:ea typeface="汉仪菱心体简" panose="02010609000101010101" pitchFamily="49" charset="-122"/>
                <a:cs typeface="Arial" panose="020B0604020202020204" pitchFamily="34" charset="0"/>
              </a:rPr>
              <a:t>半双工</a:t>
            </a:r>
            <a:r>
              <a:rPr lang="zh-CN" altLang="en-US" sz="2000" dirty="0" smtClean="0">
                <a:solidFill>
                  <a:srgbClr val="F44F56"/>
                </a:solidFill>
                <a:latin typeface="汉仪菱心体简" panose="02010609000101010101" pitchFamily="49" charset="-122"/>
                <a:ea typeface="汉仪菱心体简" panose="02010609000101010101" pitchFamily="49" charset="-122"/>
                <a:cs typeface="Arial" panose="020B0604020202020204" pitchFamily="34" charset="0"/>
              </a:rPr>
              <a:t>传输（</a:t>
            </a:r>
            <a:r>
              <a:rPr lang="en-US" altLang="zh-CN" sz="2000" dirty="0" smtClean="0">
                <a:solidFill>
                  <a:srgbClr val="F44F56"/>
                </a:solidFill>
                <a:latin typeface="汉仪菱心体简" panose="02010609000101010101" pitchFamily="49" charset="-122"/>
                <a:ea typeface="汉仪菱心体简" panose="02010609000101010101" pitchFamily="49" charset="-122"/>
                <a:cs typeface="Arial" panose="020B0604020202020204" pitchFamily="34" charset="0"/>
              </a:rPr>
              <a:t>Half-Duplex Communication</a:t>
            </a:r>
            <a:r>
              <a:rPr lang="zh-CN" altLang="en-US" sz="2000" dirty="0" smtClean="0">
                <a:solidFill>
                  <a:srgbClr val="F44F56"/>
                </a:solidFill>
                <a:latin typeface="汉仪菱心体简" panose="02010609000101010101" pitchFamily="49" charset="-122"/>
                <a:ea typeface="汉仪菱心体简" panose="02010609000101010101" pitchFamily="49" charset="-122"/>
                <a:cs typeface="Arial" panose="020B0604020202020204" pitchFamily="34" charset="0"/>
              </a:rPr>
              <a:t>）</a:t>
            </a:r>
            <a:endParaRPr lang="en-US" altLang="zh-CN" sz="2000" dirty="0" smtClean="0">
              <a:solidFill>
                <a:srgbClr val="F44F56"/>
              </a:solidFill>
              <a:latin typeface="汉仪菱心体简" panose="02010609000101010101" pitchFamily="49" charset="-122"/>
              <a:ea typeface="汉仪菱心体简" panose="02010609000101010101" pitchFamily="49" charset="-122"/>
              <a:cs typeface="Arial" panose="020B0604020202020204" pitchFamily="34" charset="0"/>
            </a:endParaRPr>
          </a:p>
          <a:p>
            <a:pPr algn="just">
              <a:lnSpc>
                <a:spcPct val="114000"/>
              </a:lnSpc>
            </a:pP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半双工传输是指信号可以沿两个方向传送，但同一时刻一个信道只允许单方向传送，即两个方向的传输只能交替进行，而不能同时进行。当改变传输方向时，要通过开关装置进行切换，如图</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3-44</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所示。半双工信道适合于会话式通信。例如，公安系统使用的“对讲机”和军队使用的“步话机”。半双工方式在计算机网络系统中适用于终端与终端之间的会话式通信。</a:t>
            </a:r>
            <a:endParaRPr lang="en-US" altLang="zh-CN" sz="1600" b="1" dirty="0">
              <a:solidFill>
                <a:schemeClr val="tx1">
                  <a:lumMod val="65000"/>
                  <a:lumOff val="35000"/>
                </a:schemeClr>
              </a:solidFill>
              <a:latin typeface="Century Gothic" panose="020B0502020202020204" pitchFamily="34" charset="0"/>
              <a:cs typeface="Arial" panose="020B0604020202020204" pitchFamily="34" charset="0"/>
            </a:endParaRPr>
          </a:p>
        </p:txBody>
      </p:sp>
      <p:sp>
        <p:nvSpPr>
          <p:cNvPr id="2"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8194" name="Picture 2" descr="3-4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78249" y="3343174"/>
            <a:ext cx="3824064" cy="32011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953616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par>
                                <p:cTn id="10" presetID="12" presetClass="entr" presetSubtype="1"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down)">
                                      <p:cBhvr>
                                        <p:cTn id="13" dur="500"/>
                                        <p:tgtEl>
                                          <p:spTgt spid="4"/>
                                        </p:tgtEl>
                                      </p:cBhvr>
                                    </p:animEffect>
                                  </p:childTnLst>
                                </p:cTn>
                              </p:par>
                              <p:par>
                                <p:cTn id="14" presetID="2" presetClass="entr" presetSubtype="8" fill="hold" grpId="0" nodeType="withEffect">
                                  <p:stCondLst>
                                    <p:cond delay="500"/>
                                  </p:stCondLst>
                                  <p:childTnLst>
                                    <p:set>
                                      <p:cBhvr>
                                        <p:cTn id="15" dur="1" fill="hold">
                                          <p:stCondLst>
                                            <p:cond delay="0"/>
                                          </p:stCondLst>
                                        </p:cTn>
                                        <p:tgtEl>
                                          <p:spTgt spid="33"/>
                                        </p:tgtEl>
                                        <p:attrNameLst>
                                          <p:attrName>style.visibility</p:attrName>
                                        </p:attrNameLst>
                                      </p:cBhvr>
                                      <p:to>
                                        <p:strVal val="visible"/>
                                      </p:to>
                                    </p:set>
                                    <p:anim calcmode="lin" valueType="num">
                                      <p:cBhvr additive="base">
                                        <p:cTn id="16" dur="500" fill="hold"/>
                                        <p:tgtEl>
                                          <p:spTgt spid="33"/>
                                        </p:tgtEl>
                                        <p:attrNameLst>
                                          <p:attrName>ppt_x</p:attrName>
                                        </p:attrNameLst>
                                      </p:cBhvr>
                                      <p:tavLst>
                                        <p:tav tm="0">
                                          <p:val>
                                            <p:strVal val="0-#ppt_w/2"/>
                                          </p:val>
                                        </p:tav>
                                        <p:tav tm="100000">
                                          <p:val>
                                            <p:strVal val="#ppt_x"/>
                                          </p:val>
                                        </p:tav>
                                      </p:tavLst>
                                    </p:anim>
                                    <p:anim calcmode="lin" valueType="num">
                                      <p:cBhvr additive="base">
                                        <p:cTn id="17" dur="500" fill="hold"/>
                                        <p:tgtEl>
                                          <p:spTgt spid="33"/>
                                        </p:tgtEl>
                                        <p:attrNameLst>
                                          <p:attrName>ppt_y</p:attrName>
                                        </p:attrNameLst>
                                      </p:cBhvr>
                                      <p:tavLst>
                                        <p:tav tm="0">
                                          <p:val>
                                            <p:strVal val="#ppt_y"/>
                                          </p:val>
                                        </p:tav>
                                        <p:tav tm="100000">
                                          <p:val>
                                            <p:strVal val="#ppt_y"/>
                                          </p:val>
                                        </p:tav>
                                      </p:tavLst>
                                    </p:anim>
                                  </p:childTnLst>
                                </p:cTn>
                              </p:par>
                              <p:par>
                                <p:cTn id="18" presetID="42" presetClass="entr" presetSubtype="0" fill="hold" nodeType="withEffect">
                                  <p:stCondLst>
                                    <p:cond delay="1000"/>
                                  </p:stCondLst>
                                  <p:childTnLst>
                                    <p:set>
                                      <p:cBhvr>
                                        <p:cTn id="19" dur="1" fill="hold">
                                          <p:stCondLst>
                                            <p:cond delay="0"/>
                                          </p:stCondLst>
                                        </p:cTn>
                                        <p:tgtEl>
                                          <p:spTgt spid="8194"/>
                                        </p:tgtEl>
                                        <p:attrNameLst>
                                          <p:attrName>style.visibility</p:attrName>
                                        </p:attrNameLst>
                                      </p:cBhvr>
                                      <p:to>
                                        <p:strVal val="visible"/>
                                      </p:to>
                                    </p:set>
                                    <p:animEffect transition="in" filter="fade">
                                      <p:cBhvr>
                                        <p:cTn id="20" dur="500"/>
                                        <p:tgtEl>
                                          <p:spTgt spid="8194"/>
                                        </p:tgtEl>
                                      </p:cBhvr>
                                    </p:animEffect>
                                    <p:anim calcmode="lin" valueType="num">
                                      <p:cBhvr>
                                        <p:cTn id="21" dur="500" fill="hold"/>
                                        <p:tgtEl>
                                          <p:spTgt spid="8194"/>
                                        </p:tgtEl>
                                        <p:attrNameLst>
                                          <p:attrName>ppt_x</p:attrName>
                                        </p:attrNameLst>
                                      </p:cBhvr>
                                      <p:tavLst>
                                        <p:tav tm="0">
                                          <p:val>
                                            <p:strVal val="#ppt_x"/>
                                          </p:val>
                                        </p:tav>
                                        <p:tav tm="100000">
                                          <p:val>
                                            <p:strVal val="#ppt_x"/>
                                          </p:val>
                                        </p:tav>
                                      </p:tavLst>
                                    </p:anim>
                                    <p:anim calcmode="lin" valueType="num">
                                      <p:cBhvr>
                                        <p:cTn id="22" dur="500" fill="hold"/>
                                        <p:tgtEl>
                                          <p:spTgt spid="819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33"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49987" y="698681"/>
            <a:ext cx="4801314" cy="707886"/>
          </a:xfrm>
          <a:prstGeom prst="rect">
            <a:avLst/>
          </a:prstGeom>
        </p:spPr>
        <p:txBody>
          <a:bodyPr wrap="none">
            <a:spAutoFit/>
          </a:bodyPr>
          <a:lstStyle/>
          <a:p>
            <a:r>
              <a:rPr lang="zh-CN" altLang="en-US" sz="4000" dirty="0">
                <a:solidFill>
                  <a:srgbClr val="F44F56"/>
                </a:solidFill>
                <a:latin typeface="方正兰亭超细黑简体" panose="02000000000000000000" pitchFamily="2" charset="-122"/>
                <a:ea typeface="方正兰亭超细黑简体" panose="02000000000000000000" pitchFamily="2" charset="-122"/>
                <a:cs typeface="Arial" panose="020B0604020202020204" pitchFamily="34" charset="0"/>
              </a:rPr>
              <a:t>物理层信号传输类型</a:t>
            </a:r>
            <a:endParaRPr lang="en-US" altLang="zh-CN" sz="4000" dirty="0">
              <a:solidFill>
                <a:srgbClr val="F44F56"/>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4" name="矩形 3"/>
          <p:cNvSpPr/>
          <p:nvPr/>
        </p:nvSpPr>
        <p:spPr>
          <a:xfrm>
            <a:off x="549987" y="1330375"/>
            <a:ext cx="5109091" cy="461665"/>
          </a:xfrm>
          <a:prstGeom prst="rect">
            <a:avLst/>
          </a:prstGeom>
        </p:spPr>
        <p:txBody>
          <a:bodyPr wrap="none">
            <a:spAutoFit/>
          </a:bodyPr>
          <a:lstStyle/>
          <a:p>
            <a:r>
              <a:rPr lang="zh-CN" altLang="en-US"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单工通信、半双工通信和全双工通信</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nvGrpSpPr>
          <p:cNvPr id="29" name="组合 28"/>
          <p:cNvGrpSpPr/>
          <p:nvPr/>
        </p:nvGrpSpPr>
        <p:grpSpPr>
          <a:xfrm>
            <a:off x="11856640" y="548680"/>
            <a:ext cx="335360" cy="882400"/>
            <a:chOff x="8892480" y="411510"/>
            <a:chExt cx="251520" cy="661800"/>
          </a:xfrm>
        </p:grpSpPr>
        <p:sp>
          <p:nvSpPr>
            <p:cNvPr id="16" name="矩形 15"/>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0"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53</a:t>
              </a:r>
              <a:endParaRPr lang="zh-CN" altLang="en-US" sz="1067" dirty="0">
                <a:solidFill>
                  <a:schemeClr val="bg1"/>
                </a:solidFill>
                <a:latin typeface="Century Gothic" panose="020B0502020202020204" pitchFamily="34" charset="0"/>
              </a:endParaRPr>
            </a:p>
          </p:txBody>
        </p:sp>
        <p:grpSp>
          <p:nvGrpSpPr>
            <p:cNvPr id="27" name="组合 26"/>
            <p:cNvGrpSpPr/>
            <p:nvPr/>
          </p:nvGrpSpPr>
          <p:grpSpPr>
            <a:xfrm>
              <a:off x="8964240" y="818664"/>
              <a:ext cx="108000" cy="8629"/>
              <a:chOff x="8953171" y="847239"/>
              <a:chExt cx="130138" cy="8629"/>
            </a:xfrm>
          </p:grpSpPr>
          <p:cxnSp>
            <p:nvCxnSpPr>
              <p:cNvPr id="22" name="直接连接符 21"/>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
        <p:nvSpPr>
          <p:cNvPr id="33" name="矩形 32"/>
          <p:cNvSpPr/>
          <p:nvPr/>
        </p:nvSpPr>
        <p:spPr>
          <a:xfrm>
            <a:off x="549988" y="1809351"/>
            <a:ext cx="10964680" cy="1285352"/>
          </a:xfrm>
          <a:prstGeom prst="rect">
            <a:avLst/>
          </a:prstGeom>
        </p:spPr>
        <p:txBody>
          <a:bodyPr wrap="square">
            <a:spAutoFit/>
          </a:bodyPr>
          <a:lstStyle/>
          <a:p>
            <a:pPr algn="just">
              <a:lnSpc>
                <a:spcPct val="114000"/>
              </a:lnSpc>
            </a:pPr>
            <a:r>
              <a:rPr lang="zh-CN" altLang="en-US" sz="2000" dirty="0" smtClean="0">
                <a:solidFill>
                  <a:srgbClr val="F44F56"/>
                </a:solidFill>
                <a:latin typeface="汉仪菱心体简" panose="02010609000101010101" pitchFamily="49" charset="-122"/>
                <a:ea typeface="汉仪菱心体简" panose="02010609000101010101" pitchFamily="49" charset="-122"/>
                <a:cs typeface="Arial" panose="020B0604020202020204" pitchFamily="34" charset="0"/>
              </a:rPr>
              <a:t>全工传输（</a:t>
            </a:r>
            <a:r>
              <a:rPr lang="en-US" altLang="zh-CN" sz="2000" dirty="0" smtClean="0">
                <a:solidFill>
                  <a:srgbClr val="F44F56"/>
                </a:solidFill>
                <a:latin typeface="汉仪菱心体简" panose="02010609000101010101" pitchFamily="49" charset="-122"/>
                <a:ea typeface="汉仪菱心体简" panose="02010609000101010101" pitchFamily="49" charset="-122"/>
                <a:cs typeface="Arial" panose="020B0604020202020204" pitchFamily="34" charset="0"/>
              </a:rPr>
              <a:t>Duplex Communication</a:t>
            </a:r>
            <a:r>
              <a:rPr lang="zh-CN" altLang="en-US" sz="2000" dirty="0" smtClean="0">
                <a:solidFill>
                  <a:srgbClr val="F44F56"/>
                </a:solidFill>
                <a:latin typeface="汉仪菱心体简" panose="02010609000101010101" pitchFamily="49" charset="-122"/>
                <a:ea typeface="汉仪菱心体简" panose="02010609000101010101" pitchFamily="49" charset="-122"/>
                <a:cs typeface="Arial" panose="020B0604020202020204" pitchFamily="34" charset="0"/>
              </a:rPr>
              <a:t>）</a:t>
            </a:r>
            <a:endParaRPr lang="en-US" altLang="zh-CN" sz="2000" dirty="0" smtClean="0">
              <a:solidFill>
                <a:srgbClr val="F44F56"/>
              </a:solidFill>
              <a:latin typeface="汉仪菱心体简" panose="02010609000101010101" pitchFamily="49" charset="-122"/>
              <a:ea typeface="汉仪菱心体简" panose="02010609000101010101" pitchFamily="49" charset="-122"/>
              <a:cs typeface="Arial" panose="020B0604020202020204" pitchFamily="34" charset="0"/>
            </a:endParaRPr>
          </a:p>
          <a:p>
            <a:pPr algn="just">
              <a:lnSpc>
                <a:spcPct val="114000"/>
              </a:lnSpc>
            </a:pP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全双工传输是指数据可以同时沿相反的两个方向进行双向传输，如图</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3-145</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所示，如两台电话机之间的通信，它相当于两个方向相反的单工通信组合在一起，通信的一方在发送信息的同时也能接收信息，全双工通信一般采用接收信道与发送信道分开制，按各个传输方向分开设置发送信道和接收信道。</a:t>
            </a:r>
            <a:endParaRPr lang="en-US" altLang="zh-CN" sz="1600" b="1" dirty="0">
              <a:solidFill>
                <a:schemeClr val="tx1">
                  <a:lumMod val="65000"/>
                  <a:lumOff val="35000"/>
                </a:schemeClr>
              </a:solidFill>
              <a:latin typeface="Century Gothic" panose="020B0502020202020204" pitchFamily="34" charset="0"/>
              <a:cs typeface="Arial" panose="020B0604020202020204" pitchFamily="34" charset="0"/>
            </a:endParaRPr>
          </a:p>
        </p:txBody>
      </p:sp>
      <p:sp>
        <p:nvSpPr>
          <p:cNvPr id="2"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9218" name="Picture 2" descr="3-4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79187" y="3444774"/>
            <a:ext cx="7399212" cy="28137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207356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par>
                                <p:cTn id="10" presetID="12" presetClass="entr" presetSubtype="1"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down)">
                                      <p:cBhvr>
                                        <p:cTn id="13" dur="500"/>
                                        <p:tgtEl>
                                          <p:spTgt spid="4"/>
                                        </p:tgtEl>
                                      </p:cBhvr>
                                    </p:animEffect>
                                  </p:childTnLst>
                                </p:cTn>
                              </p:par>
                              <p:par>
                                <p:cTn id="14" presetID="2" presetClass="entr" presetSubtype="8" fill="hold" grpId="0" nodeType="withEffect">
                                  <p:stCondLst>
                                    <p:cond delay="500"/>
                                  </p:stCondLst>
                                  <p:childTnLst>
                                    <p:set>
                                      <p:cBhvr>
                                        <p:cTn id="15" dur="1" fill="hold">
                                          <p:stCondLst>
                                            <p:cond delay="0"/>
                                          </p:stCondLst>
                                        </p:cTn>
                                        <p:tgtEl>
                                          <p:spTgt spid="33"/>
                                        </p:tgtEl>
                                        <p:attrNameLst>
                                          <p:attrName>style.visibility</p:attrName>
                                        </p:attrNameLst>
                                      </p:cBhvr>
                                      <p:to>
                                        <p:strVal val="visible"/>
                                      </p:to>
                                    </p:set>
                                    <p:anim calcmode="lin" valueType="num">
                                      <p:cBhvr additive="base">
                                        <p:cTn id="16" dur="500" fill="hold"/>
                                        <p:tgtEl>
                                          <p:spTgt spid="33"/>
                                        </p:tgtEl>
                                        <p:attrNameLst>
                                          <p:attrName>ppt_x</p:attrName>
                                        </p:attrNameLst>
                                      </p:cBhvr>
                                      <p:tavLst>
                                        <p:tav tm="0">
                                          <p:val>
                                            <p:strVal val="0-#ppt_w/2"/>
                                          </p:val>
                                        </p:tav>
                                        <p:tav tm="100000">
                                          <p:val>
                                            <p:strVal val="#ppt_x"/>
                                          </p:val>
                                        </p:tav>
                                      </p:tavLst>
                                    </p:anim>
                                    <p:anim calcmode="lin" valueType="num">
                                      <p:cBhvr additive="base">
                                        <p:cTn id="17" dur="500" fill="hold"/>
                                        <p:tgtEl>
                                          <p:spTgt spid="33"/>
                                        </p:tgtEl>
                                        <p:attrNameLst>
                                          <p:attrName>ppt_y</p:attrName>
                                        </p:attrNameLst>
                                      </p:cBhvr>
                                      <p:tavLst>
                                        <p:tav tm="0">
                                          <p:val>
                                            <p:strVal val="#ppt_y"/>
                                          </p:val>
                                        </p:tav>
                                        <p:tav tm="100000">
                                          <p:val>
                                            <p:strVal val="#ppt_y"/>
                                          </p:val>
                                        </p:tav>
                                      </p:tavLst>
                                    </p:anim>
                                  </p:childTnLst>
                                </p:cTn>
                              </p:par>
                              <p:par>
                                <p:cTn id="18" presetID="42" presetClass="entr" presetSubtype="0" fill="hold" nodeType="withEffect">
                                  <p:stCondLst>
                                    <p:cond delay="1000"/>
                                  </p:stCondLst>
                                  <p:childTnLst>
                                    <p:set>
                                      <p:cBhvr>
                                        <p:cTn id="19" dur="1" fill="hold">
                                          <p:stCondLst>
                                            <p:cond delay="0"/>
                                          </p:stCondLst>
                                        </p:cTn>
                                        <p:tgtEl>
                                          <p:spTgt spid="9218"/>
                                        </p:tgtEl>
                                        <p:attrNameLst>
                                          <p:attrName>style.visibility</p:attrName>
                                        </p:attrNameLst>
                                      </p:cBhvr>
                                      <p:to>
                                        <p:strVal val="visible"/>
                                      </p:to>
                                    </p:set>
                                    <p:animEffect transition="in" filter="fade">
                                      <p:cBhvr>
                                        <p:cTn id="20" dur="500"/>
                                        <p:tgtEl>
                                          <p:spTgt spid="9218"/>
                                        </p:tgtEl>
                                      </p:cBhvr>
                                    </p:animEffect>
                                    <p:anim calcmode="lin" valueType="num">
                                      <p:cBhvr>
                                        <p:cTn id="21" dur="500" fill="hold"/>
                                        <p:tgtEl>
                                          <p:spTgt spid="9218"/>
                                        </p:tgtEl>
                                        <p:attrNameLst>
                                          <p:attrName>ppt_x</p:attrName>
                                        </p:attrNameLst>
                                      </p:cBhvr>
                                      <p:tavLst>
                                        <p:tav tm="0">
                                          <p:val>
                                            <p:strVal val="#ppt_x"/>
                                          </p:val>
                                        </p:tav>
                                        <p:tav tm="100000">
                                          <p:val>
                                            <p:strVal val="#ppt_x"/>
                                          </p:val>
                                        </p:tav>
                                      </p:tavLst>
                                    </p:anim>
                                    <p:anim calcmode="lin" valueType="num">
                                      <p:cBhvr>
                                        <p:cTn id="22" dur="500" fill="hold"/>
                                        <p:tgtEl>
                                          <p:spTgt spid="92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33"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49987" y="698681"/>
            <a:ext cx="4801314" cy="707886"/>
          </a:xfrm>
          <a:prstGeom prst="rect">
            <a:avLst/>
          </a:prstGeom>
        </p:spPr>
        <p:txBody>
          <a:bodyPr wrap="none">
            <a:spAutoFit/>
          </a:bodyPr>
          <a:lstStyle/>
          <a:p>
            <a:r>
              <a:rPr lang="zh-CN" altLang="en-US" sz="4000" dirty="0">
                <a:solidFill>
                  <a:srgbClr val="F44F56"/>
                </a:solidFill>
                <a:latin typeface="方正兰亭超细黑简体" panose="02000000000000000000" pitchFamily="2" charset="-122"/>
                <a:ea typeface="方正兰亭超细黑简体" panose="02000000000000000000" pitchFamily="2" charset="-122"/>
                <a:cs typeface="Arial" panose="020B0604020202020204" pitchFamily="34" charset="0"/>
              </a:rPr>
              <a:t>物理层信号传输类型</a:t>
            </a:r>
            <a:endParaRPr lang="en-US" altLang="zh-CN" sz="4000" dirty="0">
              <a:solidFill>
                <a:srgbClr val="F44F56"/>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4" name="矩形 3"/>
          <p:cNvSpPr/>
          <p:nvPr/>
        </p:nvSpPr>
        <p:spPr>
          <a:xfrm>
            <a:off x="549987" y="1330375"/>
            <a:ext cx="2954655" cy="461665"/>
          </a:xfrm>
          <a:prstGeom prst="rect">
            <a:avLst/>
          </a:prstGeom>
        </p:spPr>
        <p:txBody>
          <a:bodyPr wrap="none">
            <a:spAutoFit/>
          </a:bodyPr>
          <a:lstStyle/>
          <a:p>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异步传输和同步传输</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nvGrpSpPr>
          <p:cNvPr id="29" name="组合 28"/>
          <p:cNvGrpSpPr/>
          <p:nvPr/>
        </p:nvGrpSpPr>
        <p:grpSpPr>
          <a:xfrm>
            <a:off x="11856640" y="548680"/>
            <a:ext cx="335360" cy="882400"/>
            <a:chOff x="8892480" y="411510"/>
            <a:chExt cx="251520" cy="661800"/>
          </a:xfrm>
        </p:grpSpPr>
        <p:sp>
          <p:nvSpPr>
            <p:cNvPr id="16" name="矩形 15"/>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0"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54</a:t>
              </a:r>
              <a:endParaRPr lang="zh-CN" altLang="en-US" sz="1067" dirty="0">
                <a:solidFill>
                  <a:schemeClr val="bg1"/>
                </a:solidFill>
                <a:latin typeface="Century Gothic" panose="020B0502020202020204" pitchFamily="34" charset="0"/>
              </a:endParaRPr>
            </a:p>
          </p:txBody>
        </p:sp>
        <p:grpSp>
          <p:nvGrpSpPr>
            <p:cNvPr id="27" name="组合 26"/>
            <p:cNvGrpSpPr/>
            <p:nvPr/>
          </p:nvGrpSpPr>
          <p:grpSpPr>
            <a:xfrm>
              <a:off x="8964240" y="818664"/>
              <a:ext cx="108000" cy="8629"/>
              <a:chOff x="8953171" y="847239"/>
              <a:chExt cx="130138" cy="8629"/>
            </a:xfrm>
          </p:grpSpPr>
          <p:cxnSp>
            <p:nvCxnSpPr>
              <p:cNvPr id="22" name="直接连接符 21"/>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
        <p:nvSpPr>
          <p:cNvPr id="33" name="矩形 32"/>
          <p:cNvSpPr/>
          <p:nvPr/>
        </p:nvSpPr>
        <p:spPr>
          <a:xfrm>
            <a:off x="549988" y="1809351"/>
            <a:ext cx="10964680" cy="1188018"/>
          </a:xfrm>
          <a:prstGeom prst="rect">
            <a:avLst/>
          </a:prstGeom>
        </p:spPr>
        <p:txBody>
          <a:bodyPr wrap="square">
            <a:spAutoFit/>
          </a:bodyPr>
          <a:lstStyle/>
          <a:p>
            <a:pPr algn="just">
              <a:lnSpc>
                <a:spcPct val="114000"/>
              </a:lnSpc>
            </a:pP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数据传输的同步方式有两种：异步传输和同步传输。同步传输与异步传输的引入是为了解决串行数据传输中通信双方的码组或字符的同步问题。由于串行传输是以二进制位为单位在一条信道上按时间顺序逐位传输的。这就要求发送端按位发送，接收端按时间顺序逐位接收，并且还要对所传输的数据加以区分和确认。因此，通信双方要采取同步措施，尤其是对远距离的串行通信更为重要。</a:t>
            </a:r>
            <a:endParaRPr lang="en-US" altLang="zh-CN" sz="1600" b="1" dirty="0">
              <a:solidFill>
                <a:schemeClr val="tx1">
                  <a:lumMod val="65000"/>
                  <a:lumOff val="35000"/>
                </a:schemeClr>
              </a:solidFill>
              <a:latin typeface="Century Gothic" panose="020B0502020202020204" pitchFamily="34" charset="0"/>
              <a:cs typeface="Arial" panose="020B0604020202020204" pitchFamily="34" charset="0"/>
            </a:endParaRPr>
          </a:p>
        </p:txBody>
      </p:sp>
      <p:sp>
        <p:nvSpPr>
          <p:cNvPr id="2"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10242" name="Picture 2" descr="3-4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51985" y="3526053"/>
            <a:ext cx="6760686" cy="3002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865266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par>
                                <p:cTn id="10" presetID="12" presetClass="entr" presetSubtype="1"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down)">
                                      <p:cBhvr>
                                        <p:cTn id="13" dur="500"/>
                                        <p:tgtEl>
                                          <p:spTgt spid="4"/>
                                        </p:tgtEl>
                                      </p:cBhvr>
                                    </p:animEffect>
                                  </p:childTnLst>
                                </p:cTn>
                              </p:par>
                              <p:par>
                                <p:cTn id="14" presetID="2" presetClass="entr" presetSubtype="8" fill="hold" grpId="0" nodeType="withEffect">
                                  <p:stCondLst>
                                    <p:cond delay="500"/>
                                  </p:stCondLst>
                                  <p:childTnLst>
                                    <p:set>
                                      <p:cBhvr>
                                        <p:cTn id="15" dur="1" fill="hold">
                                          <p:stCondLst>
                                            <p:cond delay="0"/>
                                          </p:stCondLst>
                                        </p:cTn>
                                        <p:tgtEl>
                                          <p:spTgt spid="33"/>
                                        </p:tgtEl>
                                        <p:attrNameLst>
                                          <p:attrName>style.visibility</p:attrName>
                                        </p:attrNameLst>
                                      </p:cBhvr>
                                      <p:to>
                                        <p:strVal val="visible"/>
                                      </p:to>
                                    </p:set>
                                    <p:anim calcmode="lin" valueType="num">
                                      <p:cBhvr additive="base">
                                        <p:cTn id="16" dur="500" fill="hold"/>
                                        <p:tgtEl>
                                          <p:spTgt spid="33"/>
                                        </p:tgtEl>
                                        <p:attrNameLst>
                                          <p:attrName>ppt_x</p:attrName>
                                        </p:attrNameLst>
                                      </p:cBhvr>
                                      <p:tavLst>
                                        <p:tav tm="0">
                                          <p:val>
                                            <p:strVal val="0-#ppt_w/2"/>
                                          </p:val>
                                        </p:tav>
                                        <p:tav tm="100000">
                                          <p:val>
                                            <p:strVal val="#ppt_x"/>
                                          </p:val>
                                        </p:tav>
                                      </p:tavLst>
                                    </p:anim>
                                    <p:anim calcmode="lin" valueType="num">
                                      <p:cBhvr additive="base">
                                        <p:cTn id="17" dur="500" fill="hold"/>
                                        <p:tgtEl>
                                          <p:spTgt spid="33"/>
                                        </p:tgtEl>
                                        <p:attrNameLst>
                                          <p:attrName>ppt_y</p:attrName>
                                        </p:attrNameLst>
                                      </p:cBhvr>
                                      <p:tavLst>
                                        <p:tav tm="0">
                                          <p:val>
                                            <p:strVal val="#ppt_y"/>
                                          </p:val>
                                        </p:tav>
                                        <p:tav tm="100000">
                                          <p:val>
                                            <p:strVal val="#ppt_y"/>
                                          </p:val>
                                        </p:tav>
                                      </p:tavLst>
                                    </p:anim>
                                  </p:childTnLst>
                                </p:cTn>
                              </p:par>
                              <p:par>
                                <p:cTn id="18" presetID="42" presetClass="entr" presetSubtype="0" fill="hold" nodeType="withEffect">
                                  <p:stCondLst>
                                    <p:cond delay="1000"/>
                                  </p:stCondLst>
                                  <p:childTnLst>
                                    <p:set>
                                      <p:cBhvr>
                                        <p:cTn id="19" dur="1" fill="hold">
                                          <p:stCondLst>
                                            <p:cond delay="0"/>
                                          </p:stCondLst>
                                        </p:cTn>
                                        <p:tgtEl>
                                          <p:spTgt spid="10242"/>
                                        </p:tgtEl>
                                        <p:attrNameLst>
                                          <p:attrName>style.visibility</p:attrName>
                                        </p:attrNameLst>
                                      </p:cBhvr>
                                      <p:to>
                                        <p:strVal val="visible"/>
                                      </p:to>
                                    </p:set>
                                    <p:animEffect transition="in" filter="fade">
                                      <p:cBhvr>
                                        <p:cTn id="20" dur="500"/>
                                        <p:tgtEl>
                                          <p:spTgt spid="10242"/>
                                        </p:tgtEl>
                                      </p:cBhvr>
                                    </p:animEffect>
                                    <p:anim calcmode="lin" valueType="num">
                                      <p:cBhvr>
                                        <p:cTn id="21" dur="500" fill="hold"/>
                                        <p:tgtEl>
                                          <p:spTgt spid="10242"/>
                                        </p:tgtEl>
                                        <p:attrNameLst>
                                          <p:attrName>ppt_x</p:attrName>
                                        </p:attrNameLst>
                                      </p:cBhvr>
                                      <p:tavLst>
                                        <p:tav tm="0">
                                          <p:val>
                                            <p:strVal val="#ppt_x"/>
                                          </p:val>
                                        </p:tav>
                                        <p:tav tm="100000">
                                          <p:val>
                                            <p:strVal val="#ppt_x"/>
                                          </p:val>
                                        </p:tav>
                                      </p:tavLst>
                                    </p:anim>
                                    <p:anim calcmode="lin" valueType="num">
                                      <p:cBhvr>
                                        <p:cTn id="22" dur="500" fill="hold"/>
                                        <p:tgtEl>
                                          <p:spTgt spid="102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33"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49987" y="698681"/>
            <a:ext cx="4801314" cy="707886"/>
          </a:xfrm>
          <a:prstGeom prst="rect">
            <a:avLst/>
          </a:prstGeom>
        </p:spPr>
        <p:txBody>
          <a:bodyPr wrap="none">
            <a:spAutoFit/>
          </a:bodyPr>
          <a:lstStyle/>
          <a:p>
            <a:r>
              <a:rPr lang="zh-CN" altLang="en-US" sz="4000" dirty="0">
                <a:solidFill>
                  <a:srgbClr val="F44F56"/>
                </a:solidFill>
                <a:latin typeface="方正兰亭超细黑简体" panose="02000000000000000000" pitchFamily="2" charset="-122"/>
                <a:ea typeface="方正兰亭超细黑简体" panose="02000000000000000000" pitchFamily="2" charset="-122"/>
                <a:cs typeface="Arial" panose="020B0604020202020204" pitchFamily="34" charset="0"/>
              </a:rPr>
              <a:t>物理层信号传输类型</a:t>
            </a:r>
            <a:endParaRPr lang="en-US" altLang="zh-CN" sz="4000" dirty="0">
              <a:solidFill>
                <a:srgbClr val="F44F56"/>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4" name="矩形 3"/>
          <p:cNvSpPr/>
          <p:nvPr/>
        </p:nvSpPr>
        <p:spPr>
          <a:xfrm>
            <a:off x="549987" y="1330375"/>
            <a:ext cx="2954655" cy="461665"/>
          </a:xfrm>
          <a:prstGeom prst="rect">
            <a:avLst/>
          </a:prstGeom>
        </p:spPr>
        <p:txBody>
          <a:bodyPr wrap="none">
            <a:spAutoFit/>
          </a:bodyPr>
          <a:lstStyle/>
          <a:p>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异步传输和同步传输</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nvGrpSpPr>
          <p:cNvPr id="29" name="组合 28"/>
          <p:cNvGrpSpPr/>
          <p:nvPr/>
        </p:nvGrpSpPr>
        <p:grpSpPr>
          <a:xfrm>
            <a:off x="11856640" y="548680"/>
            <a:ext cx="335360" cy="882400"/>
            <a:chOff x="8892480" y="411510"/>
            <a:chExt cx="251520" cy="661800"/>
          </a:xfrm>
        </p:grpSpPr>
        <p:sp>
          <p:nvSpPr>
            <p:cNvPr id="16" name="矩形 15"/>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0"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55</a:t>
              </a:r>
              <a:endParaRPr lang="zh-CN" altLang="en-US" sz="1067" dirty="0">
                <a:solidFill>
                  <a:schemeClr val="bg1"/>
                </a:solidFill>
                <a:latin typeface="Century Gothic" panose="020B0502020202020204" pitchFamily="34" charset="0"/>
              </a:endParaRPr>
            </a:p>
          </p:txBody>
        </p:sp>
        <p:grpSp>
          <p:nvGrpSpPr>
            <p:cNvPr id="27" name="组合 26"/>
            <p:cNvGrpSpPr/>
            <p:nvPr/>
          </p:nvGrpSpPr>
          <p:grpSpPr>
            <a:xfrm>
              <a:off x="8964240" y="818664"/>
              <a:ext cx="108000" cy="8629"/>
              <a:chOff x="8953171" y="847239"/>
              <a:chExt cx="130138" cy="8629"/>
            </a:xfrm>
          </p:grpSpPr>
          <p:cxnSp>
            <p:nvCxnSpPr>
              <p:cNvPr id="22" name="直接连接符 21"/>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
        <p:nvSpPr>
          <p:cNvPr id="33" name="矩形 32"/>
          <p:cNvSpPr/>
          <p:nvPr/>
        </p:nvSpPr>
        <p:spPr>
          <a:xfrm>
            <a:off x="549988" y="1809351"/>
            <a:ext cx="10964680" cy="1355499"/>
          </a:xfrm>
          <a:prstGeom prst="rect">
            <a:avLst/>
          </a:prstGeom>
        </p:spPr>
        <p:txBody>
          <a:bodyPr wrap="square">
            <a:spAutoFit/>
          </a:bodyPr>
          <a:lstStyle/>
          <a:p>
            <a:pPr algn="just">
              <a:lnSpc>
                <a:spcPct val="114000"/>
              </a:lnSpc>
            </a:pPr>
            <a:r>
              <a:rPr lang="zh-CN" altLang="en-US" sz="2400" dirty="0" smtClean="0">
                <a:solidFill>
                  <a:srgbClr val="F44F56"/>
                </a:solidFill>
                <a:latin typeface="汉仪菱心体简" panose="02010609000101010101" pitchFamily="49" charset="-122"/>
                <a:ea typeface="汉仪菱心体简" panose="02010609000101010101" pitchFamily="49" charset="-122"/>
                <a:cs typeface="Arial" panose="020B0604020202020204" pitchFamily="34" charset="0"/>
              </a:rPr>
              <a:t>异步传输</a:t>
            </a:r>
            <a:endParaRPr lang="en-US" altLang="zh-CN" sz="2400" dirty="0" smtClean="0">
              <a:solidFill>
                <a:srgbClr val="F44F56"/>
              </a:solidFill>
              <a:latin typeface="汉仪菱心体简" panose="02010609000101010101" pitchFamily="49" charset="-122"/>
              <a:ea typeface="汉仪菱心体简" panose="02010609000101010101" pitchFamily="49" charset="-122"/>
              <a:cs typeface="Arial" panose="020B0604020202020204" pitchFamily="34" charset="0"/>
            </a:endParaRPr>
          </a:p>
          <a:p>
            <a:pPr algn="just">
              <a:lnSpc>
                <a:spcPct val="114000"/>
              </a:lnSpc>
            </a:pP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字符</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同步也称异步传输，在通信的数据流中，每次传送一个字符，且字符间异步。字符内部各位同步被称为字符同步方式，即每个字符出现在数据流中的相对时间是随机的，接收端预先并不知道，而每个字符一经开始发送，收发双方则以预先固定的时钟速率来传送和接收二进制位。</a:t>
            </a:r>
            <a:endParaRPr lang="en-US" altLang="zh-CN" sz="1600" b="1" dirty="0">
              <a:solidFill>
                <a:schemeClr val="tx1">
                  <a:lumMod val="65000"/>
                  <a:lumOff val="35000"/>
                </a:schemeClr>
              </a:solidFill>
              <a:latin typeface="Century Gothic" panose="020B0502020202020204" pitchFamily="34" charset="0"/>
              <a:cs typeface="Arial" panose="020B0604020202020204" pitchFamily="34" charset="0"/>
            </a:endParaRPr>
          </a:p>
        </p:txBody>
      </p:sp>
      <p:sp>
        <p:nvSpPr>
          <p:cNvPr id="2"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6" name="对象 5"/>
          <p:cNvGraphicFramePr>
            <a:graphicFrameLocks noChangeAspect="1"/>
          </p:cNvGraphicFramePr>
          <p:nvPr>
            <p:extLst>
              <p:ext uri="{D42A27DB-BD31-4B8C-83A1-F6EECF244321}">
                <p14:modId xmlns:p14="http://schemas.microsoft.com/office/powerpoint/2010/main" val="1564971771"/>
              </p:ext>
            </p:extLst>
          </p:nvPr>
        </p:nvGraphicFramePr>
        <p:xfrm>
          <a:off x="1751036" y="3230867"/>
          <a:ext cx="8689928" cy="2590267"/>
        </p:xfrm>
        <a:graphic>
          <a:graphicData uri="http://schemas.openxmlformats.org/presentationml/2006/ole">
            <mc:AlternateContent xmlns:mc="http://schemas.openxmlformats.org/markup-compatibility/2006">
              <mc:Choice xmlns:v="urn:schemas-microsoft-com:vml" Requires="v">
                <p:oleObj spid="_x0000_s11299" name="Picture" r:id="rId3" imgW="5172456" imgH="1543812" progId="Word.Picture.8">
                  <p:embed/>
                </p:oleObj>
              </mc:Choice>
              <mc:Fallback>
                <p:oleObj name="Picture" r:id="rId3" imgW="5172456" imgH="1543812" progId="Word.Picture.8">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51036" y="3230867"/>
                        <a:ext cx="8689928" cy="2590267"/>
                      </a:xfrm>
                      <a:prstGeom prst="rect">
                        <a:avLst/>
                      </a:prstGeom>
                      <a:noFill/>
                    </p:spPr>
                  </p:pic>
                </p:oleObj>
              </mc:Fallback>
            </mc:AlternateContent>
          </a:graphicData>
        </a:graphic>
      </p:graphicFrame>
    </p:spTree>
    <p:extLst>
      <p:ext uri="{BB962C8B-B14F-4D97-AF65-F5344CB8AC3E}">
        <p14:creationId xmlns:p14="http://schemas.microsoft.com/office/powerpoint/2010/main" val="7634548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par>
                                <p:cTn id="10" presetID="12" presetClass="entr" presetSubtype="1"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down)">
                                      <p:cBhvr>
                                        <p:cTn id="13" dur="500"/>
                                        <p:tgtEl>
                                          <p:spTgt spid="4"/>
                                        </p:tgtEl>
                                      </p:cBhvr>
                                    </p:animEffect>
                                  </p:childTnLst>
                                </p:cTn>
                              </p:par>
                              <p:par>
                                <p:cTn id="14" presetID="2" presetClass="entr" presetSubtype="8" fill="hold" grpId="0" nodeType="withEffect">
                                  <p:stCondLst>
                                    <p:cond delay="500"/>
                                  </p:stCondLst>
                                  <p:childTnLst>
                                    <p:set>
                                      <p:cBhvr>
                                        <p:cTn id="15" dur="1" fill="hold">
                                          <p:stCondLst>
                                            <p:cond delay="0"/>
                                          </p:stCondLst>
                                        </p:cTn>
                                        <p:tgtEl>
                                          <p:spTgt spid="33"/>
                                        </p:tgtEl>
                                        <p:attrNameLst>
                                          <p:attrName>style.visibility</p:attrName>
                                        </p:attrNameLst>
                                      </p:cBhvr>
                                      <p:to>
                                        <p:strVal val="visible"/>
                                      </p:to>
                                    </p:set>
                                    <p:anim calcmode="lin" valueType="num">
                                      <p:cBhvr additive="base">
                                        <p:cTn id="16" dur="500" fill="hold"/>
                                        <p:tgtEl>
                                          <p:spTgt spid="33"/>
                                        </p:tgtEl>
                                        <p:attrNameLst>
                                          <p:attrName>ppt_x</p:attrName>
                                        </p:attrNameLst>
                                      </p:cBhvr>
                                      <p:tavLst>
                                        <p:tav tm="0">
                                          <p:val>
                                            <p:strVal val="0-#ppt_w/2"/>
                                          </p:val>
                                        </p:tav>
                                        <p:tav tm="100000">
                                          <p:val>
                                            <p:strVal val="#ppt_x"/>
                                          </p:val>
                                        </p:tav>
                                      </p:tavLst>
                                    </p:anim>
                                    <p:anim calcmode="lin" valueType="num">
                                      <p:cBhvr additive="base">
                                        <p:cTn id="17" dur="500" fill="hold"/>
                                        <p:tgtEl>
                                          <p:spTgt spid="33"/>
                                        </p:tgtEl>
                                        <p:attrNameLst>
                                          <p:attrName>ppt_y</p:attrName>
                                        </p:attrNameLst>
                                      </p:cBhvr>
                                      <p:tavLst>
                                        <p:tav tm="0">
                                          <p:val>
                                            <p:strVal val="#ppt_y"/>
                                          </p:val>
                                        </p:tav>
                                        <p:tav tm="100000">
                                          <p:val>
                                            <p:strVal val="#ppt_y"/>
                                          </p:val>
                                        </p:tav>
                                      </p:tavLst>
                                    </p:anim>
                                  </p:childTnLst>
                                </p:cTn>
                              </p:par>
                              <p:par>
                                <p:cTn id="18" presetID="42" presetClass="entr" presetSubtype="0" fill="hold" nodeType="withEffect">
                                  <p:stCondLst>
                                    <p:cond delay="100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500"/>
                                        <p:tgtEl>
                                          <p:spTgt spid="6"/>
                                        </p:tgtEl>
                                      </p:cBhvr>
                                    </p:animEffect>
                                    <p:anim calcmode="lin" valueType="num">
                                      <p:cBhvr>
                                        <p:cTn id="21" dur="500" fill="hold"/>
                                        <p:tgtEl>
                                          <p:spTgt spid="6"/>
                                        </p:tgtEl>
                                        <p:attrNameLst>
                                          <p:attrName>ppt_x</p:attrName>
                                        </p:attrNameLst>
                                      </p:cBhvr>
                                      <p:tavLst>
                                        <p:tav tm="0">
                                          <p:val>
                                            <p:strVal val="#ppt_x"/>
                                          </p:val>
                                        </p:tav>
                                        <p:tav tm="100000">
                                          <p:val>
                                            <p:strVal val="#ppt_x"/>
                                          </p:val>
                                        </p:tav>
                                      </p:tavLst>
                                    </p:anim>
                                    <p:anim calcmode="lin" valueType="num">
                                      <p:cBhvr>
                                        <p:cTn id="22"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33"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49987" y="698681"/>
            <a:ext cx="4801314" cy="707886"/>
          </a:xfrm>
          <a:prstGeom prst="rect">
            <a:avLst/>
          </a:prstGeom>
        </p:spPr>
        <p:txBody>
          <a:bodyPr wrap="none">
            <a:spAutoFit/>
          </a:bodyPr>
          <a:lstStyle/>
          <a:p>
            <a:r>
              <a:rPr lang="zh-CN" altLang="en-US" sz="4000" dirty="0">
                <a:solidFill>
                  <a:srgbClr val="F44F56"/>
                </a:solidFill>
                <a:latin typeface="方正兰亭超细黑简体" panose="02000000000000000000" pitchFamily="2" charset="-122"/>
                <a:ea typeface="方正兰亭超细黑简体" panose="02000000000000000000" pitchFamily="2" charset="-122"/>
                <a:cs typeface="Arial" panose="020B0604020202020204" pitchFamily="34" charset="0"/>
              </a:rPr>
              <a:t>物理层信号传输类型</a:t>
            </a:r>
            <a:endParaRPr lang="en-US" altLang="zh-CN" sz="4000" dirty="0">
              <a:solidFill>
                <a:srgbClr val="F44F56"/>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4" name="矩形 3"/>
          <p:cNvSpPr/>
          <p:nvPr/>
        </p:nvSpPr>
        <p:spPr>
          <a:xfrm>
            <a:off x="549987" y="1330375"/>
            <a:ext cx="2954655" cy="461665"/>
          </a:xfrm>
          <a:prstGeom prst="rect">
            <a:avLst/>
          </a:prstGeom>
        </p:spPr>
        <p:txBody>
          <a:bodyPr wrap="none">
            <a:spAutoFit/>
          </a:bodyPr>
          <a:lstStyle/>
          <a:p>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异步传输和同步传输</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nvGrpSpPr>
          <p:cNvPr id="29" name="组合 28"/>
          <p:cNvGrpSpPr/>
          <p:nvPr/>
        </p:nvGrpSpPr>
        <p:grpSpPr>
          <a:xfrm>
            <a:off x="11856640" y="548680"/>
            <a:ext cx="335360" cy="882400"/>
            <a:chOff x="8892480" y="411510"/>
            <a:chExt cx="251520" cy="661800"/>
          </a:xfrm>
        </p:grpSpPr>
        <p:sp>
          <p:nvSpPr>
            <p:cNvPr id="16" name="矩形 15"/>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0"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56</a:t>
              </a:r>
              <a:endParaRPr lang="zh-CN" altLang="en-US" sz="1067" dirty="0">
                <a:solidFill>
                  <a:schemeClr val="bg1"/>
                </a:solidFill>
                <a:latin typeface="Century Gothic" panose="020B0502020202020204" pitchFamily="34" charset="0"/>
              </a:endParaRPr>
            </a:p>
          </p:txBody>
        </p:sp>
        <p:grpSp>
          <p:nvGrpSpPr>
            <p:cNvPr id="27" name="组合 26"/>
            <p:cNvGrpSpPr/>
            <p:nvPr/>
          </p:nvGrpSpPr>
          <p:grpSpPr>
            <a:xfrm>
              <a:off x="8964240" y="818664"/>
              <a:ext cx="108000" cy="8629"/>
              <a:chOff x="8953171" y="847239"/>
              <a:chExt cx="130138" cy="8629"/>
            </a:xfrm>
          </p:grpSpPr>
          <p:cxnSp>
            <p:nvCxnSpPr>
              <p:cNvPr id="22" name="直接连接符 21"/>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
        <p:nvSpPr>
          <p:cNvPr id="33" name="矩形 32"/>
          <p:cNvSpPr/>
          <p:nvPr/>
        </p:nvSpPr>
        <p:spPr>
          <a:xfrm>
            <a:off x="549988" y="1809351"/>
            <a:ext cx="10964680" cy="1636217"/>
          </a:xfrm>
          <a:prstGeom prst="rect">
            <a:avLst/>
          </a:prstGeom>
        </p:spPr>
        <p:txBody>
          <a:bodyPr wrap="square">
            <a:spAutoFit/>
          </a:bodyPr>
          <a:lstStyle/>
          <a:p>
            <a:pPr algn="just">
              <a:lnSpc>
                <a:spcPct val="114000"/>
              </a:lnSpc>
            </a:pPr>
            <a:r>
              <a:rPr lang="zh-CN" altLang="en-US" sz="2400" dirty="0" smtClean="0">
                <a:solidFill>
                  <a:srgbClr val="F44F56"/>
                </a:solidFill>
                <a:latin typeface="汉仪菱心体简" panose="02010609000101010101" pitchFamily="49" charset="-122"/>
                <a:ea typeface="汉仪菱心体简" panose="02010609000101010101" pitchFamily="49" charset="-122"/>
                <a:cs typeface="Arial" panose="020B0604020202020204" pitchFamily="34" charset="0"/>
              </a:rPr>
              <a:t>异步传输</a:t>
            </a:r>
            <a:endParaRPr lang="en-US" altLang="zh-CN" sz="2400" dirty="0" smtClean="0">
              <a:solidFill>
                <a:srgbClr val="F44F56"/>
              </a:solidFill>
              <a:latin typeface="Century Gothic" panose="020B0502020202020204" pitchFamily="34" charset="0"/>
              <a:cs typeface="Arial" panose="020B0604020202020204" pitchFamily="34" charset="0"/>
            </a:endParaRPr>
          </a:p>
          <a:p>
            <a:pPr algn="just">
              <a:lnSpc>
                <a:spcPct val="114000"/>
              </a:lnSpc>
            </a:pP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开始</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传送前，线路处于空闲状态，送出连续“</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1”</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。传送开始时首先发一个“</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0”</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作为起始位，然后出现在通信线路上的是字符的二进制编码数据。每个字符的数据位长可以约定为</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5</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位、</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6</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位、</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7</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位或</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8</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位，一般采用</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ASCII</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编码。接着是奇偶校验位，根据约定也可以约定不要奇偶校验。最后是表示停止位的“</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1”</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信号，这个停止位可以约定持续</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1</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位或</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2</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位的时间宽度至此一个字符传送完毕，线路又进入空闲，持续为“</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1”</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，经过一段时间后，下一个字符开始传送又发出起始位。 </a:t>
            </a:r>
            <a:endParaRPr lang="en-US" altLang="zh-CN" sz="1600" b="1" dirty="0">
              <a:solidFill>
                <a:schemeClr val="tx1">
                  <a:lumMod val="65000"/>
                  <a:lumOff val="35000"/>
                </a:schemeClr>
              </a:solidFill>
              <a:latin typeface="Century Gothic" panose="020B0502020202020204" pitchFamily="34" charset="0"/>
              <a:cs typeface="Arial" panose="020B0604020202020204" pitchFamily="34" charset="0"/>
            </a:endParaRPr>
          </a:p>
        </p:txBody>
      </p:sp>
      <p:sp>
        <p:nvSpPr>
          <p:cNvPr id="2"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6" name="对象 5"/>
          <p:cNvGraphicFramePr>
            <a:graphicFrameLocks noChangeAspect="1"/>
          </p:cNvGraphicFramePr>
          <p:nvPr/>
        </p:nvGraphicFramePr>
        <p:xfrm>
          <a:off x="1751036" y="3230867"/>
          <a:ext cx="8689928" cy="2590267"/>
        </p:xfrm>
        <a:graphic>
          <a:graphicData uri="http://schemas.openxmlformats.org/presentationml/2006/ole">
            <mc:AlternateContent xmlns:mc="http://schemas.openxmlformats.org/markup-compatibility/2006">
              <mc:Choice xmlns:v="urn:schemas-microsoft-com:vml" Requires="v">
                <p:oleObj spid="_x0000_s12319" name="Picture" r:id="rId3" imgW="5172456" imgH="1543812" progId="Word.Picture.8">
                  <p:embed/>
                </p:oleObj>
              </mc:Choice>
              <mc:Fallback>
                <p:oleObj name="Picture" r:id="rId3" imgW="5172456" imgH="1543812" progId="Word.Picture.8">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51036" y="3230867"/>
                        <a:ext cx="8689928" cy="2590267"/>
                      </a:xfrm>
                      <a:prstGeom prst="rect">
                        <a:avLst/>
                      </a:prstGeom>
                      <a:noFill/>
                    </p:spPr>
                  </p:pic>
                </p:oleObj>
              </mc:Fallback>
            </mc:AlternateContent>
          </a:graphicData>
        </a:graphic>
      </p:graphicFrame>
    </p:spTree>
    <p:extLst>
      <p:ext uri="{BB962C8B-B14F-4D97-AF65-F5344CB8AC3E}">
        <p14:creationId xmlns:p14="http://schemas.microsoft.com/office/powerpoint/2010/main" val="12132925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50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500" fill="hold"/>
                                        <p:tgtEl>
                                          <p:spTgt spid="33"/>
                                        </p:tgtEl>
                                        <p:attrNameLst>
                                          <p:attrName>ppt_x</p:attrName>
                                        </p:attrNameLst>
                                      </p:cBhvr>
                                      <p:tavLst>
                                        <p:tav tm="0">
                                          <p:val>
                                            <p:strVal val="0-#ppt_w/2"/>
                                          </p:val>
                                        </p:tav>
                                        <p:tav tm="100000">
                                          <p:val>
                                            <p:strVal val="#ppt_x"/>
                                          </p:val>
                                        </p:tav>
                                      </p:tavLst>
                                    </p:anim>
                                    <p:anim calcmode="lin" valueType="num">
                                      <p:cBhvr additive="base">
                                        <p:cTn id="8" dur="500" fill="hold"/>
                                        <p:tgtEl>
                                          <p:spTgt spid="3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49987" y="698681"/>
            <a:ext cx="4801314" cy="707886"/>
          </a:xfrm>
          <a:prstGeom prst="rect">
            <a:avLst/>
          </a:prstGeom>
        </p:spPr>
        <p:txBody>
          <a:bodyPr wrap="none">
            <a:spAutoFit/>
          </a:bodyPr>
          <a:lstStyle/>
          <a:p>
            <a:r>
              <a:rPr lang="zh-CN" altLang="en-US" sz="4000" dirty="0">
                <a:solidFill>
                  <a:srgbClr val="F44F56"/>
                </a:solidFill>
                <a:latin typeface="方正兰亭超细黑简体" panose="02000000000000000000" pitchFamily="2" charset="-122"/>
                <a:ea typeface="方正兰亭超细黑简体" panose="02000000000000000000" pitchFamily="2" charset="-122"/>
                <a:cs typeface="Arial" panose="020B0604020202020204" pitchFamily="34" charset="0"/>
              </a:rPr>
              <a:t>物理层信号传输类型</a:t>
            </a:r>
            <a:endParaRPr lang="en-US" altLang="zh-CN" sz="4000" dirty="0">
              <a:solidFill>
                <a:srgbClr val="F44F56"/>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4" name="矩形 3"/>
          <p:cNvSpPr/>
          <p:nvPr/>
        </p:nvSpPr>
        <p:spPr>
          <a:xfrm>
            <a:off x="549987" y="1330375"/>
            <a:ext cx="3044423" cy="461665"/>
          </a:xfrm>
          <a:prstGeom prst="rect">
            <a:avLst/>
          </a:prstGeom>
        </p:spPr>
        <p:txBody>
          <a:bodyPr wrap="none">
            <a:spAutoFit/>
          </a:bodyPr>
          <a:lstStyle/>
          <a:p>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异步传输和同步传输</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nvGrpSpPr>
          <p:cNvPr id="29" name="组合 28"/>
          <p:cNvGrpSpPr/>
          <p:nvPr/>
        </p:nvGrpSpPr>
        <p:grpSpPr>
          <a:xfrm>
            <a:off x="11856640" y="548680"/>
            <a:ext cx="335360" cy="882400"/>
            <a:chOff x="8892480" y="411510"/>
            <a:chExt cx="251520" cy="661800"/>
          </a:xfrm>
        </p:grpSpPr>
        <p:sp>
          <p:nvSpPr>
            <p:cNvPr id="16" name="矩形 15"/>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0"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57</a:t>
              </a:r>
              <a:endParaRPr lang="zh-CN" altLang="en-US" sz="1067" dirty="0">
                <a:solidFill>
                  <a:schemeClr val="bg1"/>
                </a:solidFill>
                <a:latin typeface="Century Gothic" panose="020B0502020202020204" pitchFamily="34" charset="0"/>
              </a:endParaRPr>
            </a:p>
          </p:txBody>
        </p:sp>
        <p:grpSp>
          <p:nvGrpSpPr>
            <p:cNvPr id="27" name="组合 26"/>
            <p:cNvGrpSpPr/>
            <p:nvPr/>
          </p:nvGrpSpPr>
          <p:grpSpPr>
            <a:xfrm>
              <a:off x="8964240" y="818664"/>
              <a:ext cx="108000" cy="8629"/>
              <a:chOff x="8953171" y="847239"/>
              <a:chExt cx="130138" cy="8629"/>
            </a:xfrm>
          </p:grpSpPr>
          <p:cxnSp>
            <p:nvCxnSpPr>
              <p:cNvPr id="22" name="直接连接符 21"/>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
        <p:nvSpPr>
          <p:cNvPr id="33" name="矩形 32"/>
          <p:cNvSpPr/>
          <p:nvPr/>
        </p:nvSpPr>
        <p:spPr>
          <a:xfrm>
            <a:off x="549988" y="1809351"/>
            <a:ext cx="10964680" cy="1636217"/>
          </a:xfrm>
          <a:prstGeom prst="rect">
            <a:avLst/>
          </a:prstGeom>
        </p:spPr>
        <p:txBody>
          <a:bodyPr wrap="square">
            <a:spAutoFit/>
          </a:bodyPr>
          <a:lstStyle/>
          <a:p>
            <a:pPr algn="just">
              <a:lnSpc>
                <a:spcPct val="114000"/>
              </a:lnSpc>
            </a:pPr>
            <a:r>
              <a:rPr lang="zh-CN" altLang="en-US" sz="2400" dirty="0">
                <a:solidFill>
                  <a:srgbClr val="F44F56"/>
                </a:solidFill>
                <a:latin typeface="汉仪菱心体简" panose="02010609000101010101" pitchFamily="49" charset="-122"/>
                <a:ea typeface="汉仪菱心体简" panose="02010609000101010101" pitchFamily="49" charset="-122"/>
                <a:cs typeface="Arial" panose="020B0604020202020204" pitchFamily="34" charset="0"/>
              </a:rPr>
              <a:t>同</a:t>
            </a:r>
            <a:r>
              <a:rPr lang="zh-CN" altLang="en-US" sz="2400" dirty="0" smtClean="0">
                <a:solidFill>
                  <a:srgbClr val="F44F56"/>
                </a:solidFill>
                <a:latin typeface="汉仪菱心体简" panose="02010609000101010101" pitchFamily="49" charset="-122"/>
                <a:ea typeface="汉仪菱心体简" panose="02010609000101010101" pitchFamily="49" charset="-122"/>
                <a:cs typeface="Arial" panose="020B0604020202020204" pitchFamily="34" charset="0"/>
              </a:rPr>
              <a:t>步传输</a:t>
            </a:r>
            <a:endParaRPr lang="en-US" altLang="zh-CN" sz="2400" dirty="0" smtClean="0">
              <a:solidFill>
                <a:srgbClr val="F44F56"/>
              </a:solidFill>
              <a:latin typeface="Century Gothic" panose="020B0502020202020204" pitchFamily="34" charset="0"/>
              <a:cs typeface="Arial" panose="020B0604020202020204" pitchFamily="34" charset="0"/>
            </a:endParaRPr>
          </a:p>
          <a:p>
            <a:pPr algn="just">
              <a:lnSpc>
                <a:spcPct val="114000"/>
              </a:lnSpc>
            </a:pP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同步传输</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也称帧同步。通常，同步传输方式的信息格式是一组字符或一个二进制位组成的数据块（帧）。对这些数据，不需要附加起始位和停止位，而是在发送一组字符或数据块之前先发送一个同步字符</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SYN</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（以</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01101000</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表示）或一个同步字节（</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01111110</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），用于接收方进行同步检测，从而使收发双方进入同步状态。在同步字符或字节之后，可以连续发送任意多个字符或数据块，发送数据完毕后，再使用同步字符或字节来标识整个发送过程的结束。</a:t>
            </a:r>
            <a:endParaRPr lang="en-US" altLang="zh-CN" sz="1600" b="1" dirty="0">
              <a:solidFill>
                <a:schemeClr val="tx1">
                  <a:lumMod val="65000"/>
                  <a:lumOff val="35000"/>
                </a:schemeClr>
              </a:solidFill>
              <a:latin typeface="Century Gothic" panose="020B0502020202020204" pitchFamily="34" charset="0"/>
              <a:cs typeface="Arial" panose="020B0604020202020204" pitchFamily="34" charset="0"/>
            </a:endParaRPr>
          </a:p>
        </p:txBody>
      </p:sp>
      <p:sp>
        <p:nvSpPr>
          <p:cNvPr id="2"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13315" name="Picture 3" descr="0307"/>
          <p:cNvPicPr>
            <a:picLocks noChangeAspect="1" noChangeArrowheads="1"/>
          </p:cNvPicPr>
          <p:nvPr/>
        </p:nvPicPr>
        <p:blipFill>
          <a:blip r:embed="rId2">
            <a:extLst>
              <a:ext uri="{28A0092B-C50C-407E-A947-70E740481C1C}">
                <a14:useLocalDpi xmlns:a14="http://schemas.microsoft.com/office/drawing/2010/main" val="0"/>
              </a:ext>
            </a:extLst>
          </a:blip>
          <a:srcRect t="61084"/>
          <a:stretch>
            <a:fillRect/>
          </a:stretch>
        </p:blipFill>
        <p:spPr bwMode="auto">
          <a:xfrm>
            <a:off x="1152959" y="3948793"/>
            <a:ext cx="9771080" cy="20116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822303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par>
                                <p:cTn id="10" presetID="12" presetClass="entr" presetSubtype="1"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down)">
                                      <p:cBhvr>
                                        <p:cTn id="13" dur="500"/>
                                        <p:tgtEl>
                                          <p:spTgt spid="4"/>
                                        </p:tgtEl>
                                      </p:cBhvr>
                                    </p:animEffect>
                                  </p:childTnLst>
                                </p:cTn>
                              </p:par>
                              <p:par>
                                <p:cTn id="14" presetID="2" presetClass="entr" presetSubtype="8" fill="hold" grpId="0" nodeType="withEffect">
                                  <p:stCondLst>
                                    <p:cond delay="500"/>
                                  </p:stCondLst>
                                  <p:childTnLst>
                                    <p:set>
                                      <p:cBhvr>
                                        <p:cTn id="15" dur="1" fill="hold">
                                          <p:stCondLst>
                                            <p:cond delay="0"/>
                                          </p:stCondLst>
                                        </p:cTn>
                                        <p:tgtEl>
                                          <p:spTgt spid="33"/>
                                        </p:tgtEl>
                                        <p:attrNameLst>
                                          <p:attrName>style.visibility</p:attrName>
                                        </p:attrNameLst>
                                      </p:cBhvr>
                                      <p:to>
                                        <p:strVal val="visible"/>
                                      </p:to>
                                    </p:set>
                                    <p:anim calcmode="lin" valueType="num">
                                      <p:cBhvr additive="base">
                                        <p:cTn id="16" dur="500" fill="hold"/>
                                        <p:tgtEl>
                                          <p:spTgt spid="33"/>
                                        </p:tgtEl>
                                        <p:attrNameLst>
                                          <p:attrName>ppt_x</p:attrName>
                                        </p:attrNameLst>
                                      </p:cBhvr>
                                      <p:tavLst>
                                        <p:tav tm="0">
                                          <p:val>
                                            <p:strVal val="0-#ppt_w/2"/>
                                          </p:val>
                                        </p:tav>
                                        <p:tav tm="100000">
                                          <p:val>
                                            <p:strVal val="#ppt_x"/>
                                          </p:val>
                                        </p:tav>
                                      </p:tavLst>
                                    </p:anim>
                                    <p:anim calcmode="lin" valueType="num">
                                      <p:cBhvr additive="base">
                                        <p:cTn id="17" dur="500" fill="hold"/>
                                        <p:tgtEl>
                                          <p:spTgt spid="33"/>
                                        </p:tgtEl>
                                        <p:attrNameLst>
                                          <p:attrName>ppt_y</p:attrName>
                                        </p:attrNameLst>
                                      </p:cBhvr>
                                      <p:tavLst>
                                        <p:tav tm="0">
                                          <p:val>
                                            <p:strVal val="#ppt_y"/>
                                          </p:val>
                                        </p:tav>
                                        <p:tav tm="100000">
                                          <p:val>
                                            <p:strVal val="#ppt_y"/>
                                          </p:val>
                                        </p:tav>
                                      </p:tavLst>
                                    </p:anim>
                                  </p:childTnLst>
                                </p:cTn>
                              </p:par>
                              <p:par>
                                <p:cTn id="18" presetID="42" presetClass="entr" presetSubtype="0" fill="hold" nodeType="withEffect">
                                  <p:stCondLst>
                                    <p:cond delay="1000"/>
                                  </p:stCondLst>
                                  <p:childTnLst>
                                    <p:set>
                                      <p:cBhvr>
                                        <p:cTn id="19" dur="1" fill="hold">
                                          <p:stCondLst>
                                            <p:cond delay="0"/>
                                          </p:stCondLst>
                                        </p:cTn>
                                        <p:tgtEl>
                                          <p:spTgt spid="13315"/>
                                        </p:tgtEl>
                                        <p:attrNameLst>
                                          <p:attrName>style.visibility</p:attrName>
                                        </p:attrNameLst>
                                      </p:cBhvr>
                                      <p:to>
                                        <p:strVal val="visible"/>
                                      </p:to>
                                    </p:set>
                                    <p:animEffect transition="in" filter="fade">
                                      <p:cBhvr>
                                        <p:cTn id="20" dur="500"/>
                                        <p:tgtEl>
                                          <p:spTgt spid="13315"/>
                                        </p:tgtEl>
                                      </p:cBhvr>
                                    </p:animEffect>
                                    <p:anim calcmode="lin" valueType="num">
                                      <p:cBhvr>
                                        <p:cTn id="21" dur="500" fill="hold"/>
                                        <p:tgtEl>
                                          <p:spTgt spid="13315"/>
                                        </p:tgtEl>
                                        <p:attrNameLst>
                                          <p:attrName>ppt_x</p:attrName>
                                        </p:attrNameLst>
                                      </p:cBhvr>
                                      <p:tavLst>
                                        <p:tav tm="0">
                                          <p:val>
                                            <p:strVal val="#ppt_x"/>
                                          </p:val>
                                        </p:tav>
                                        <p:tav tm="100000">
                                          <p:val>
                                            <p:strVal val="#ppt_x"/>
                                          </p:val>
                                        </p:tav>
                                      </p:tavLst>
                                    </p:anim>
                                    <p:anim calcmode="lin" valueType="num">
                                      <p:cBhvr>
                                        <p:cTn id="22" dur="500" fill="hold"/>
                                        <p:tgtEl>
                                          <p:spTgt spid="133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33"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549987" y="698681"/>
            <a:ext cx="3262432" cy="707886"/>
          </a:xfrm>
          <a:prstGeom prst="rect">
            <a:avLst/>
          </a:prstGeom>
        </p:spPr>
        <p:txBody>
          <a:bodyPr wrap="none">
            <a:spAutoFit/>
          </a:bodyPr>
          <a:lstStyle/>
          <a:p>
            <a:r>
              <a:rPr lang="zh-CN" altLang="en-US" sz="4000" dirty="0" smtClean="0">
                <a:solidFill>
                  <a:srgbClr val="F44F56"/>
                </a:solidFill>
                <a:latin typeface="方正兰亭超细黑简体" panose="02000000000000000000" pitchFamily="2" charset="-122"/>
                <a:ea typeface="方正兰亭超细黑简体" panose="02000000000000000000" pitchFamily="2" charset="-122"/>
                <a:cs typeface="Arial" panose="020B0604020202020204" pitchFamily="34" charset="0"/>
              </a:rPr>
              <a:t>串行传输技术</a:t>
            </a:r>
            <a:endParaRPr lang="en-US" altLang="zh-CN" sz="4000" dirty="0">
              <a:solidFill>
                <a:srgbClr val="F44F56"/>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6" name="矩形 5"/>
          <p:cNvSpPr/>
          <p:nvPr/>
        </p:nvSpPr>
        <p:spPr>
          <a:xfrm>
            <a:off x="549987" y="1332515"/>
            <a:ext cx="1415772" cy="461665"/>
          </a:xfrm>
          <a:prstGeom prst="rect">
            <a:avLst/>
          </a:prstGeom>
        </p:spPr>
        <p:txBody>
          <a:bodyPr wrap="none">
            <a:spAutoFit/>
          </a:bodyPr>
          <a:lstStyle/>
          <a:p>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技术特点</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nvGrpSpPr>
          <p:cNvPr id="48" name="组合 47"/>
          <p:cNvGrpSpPr/>
          <p:nvPr/>
        </p:nvGrpSpPr>
        <p:grpSpPr>
          <a:xfrm>
            <a:off x="815415" y="2244876"/>
            <a:ext cx="2200072" cy="2200072"/>
            <a:chOff x="635255" y="1683657"/>
            <a:chExt cx="1650054" cy="1650054"/>
          </a:xfrm>
        </p:grpSpPr>
        <p:sp>
          <p:nvSpPr>
            <p:cNvPr id="3" name="空心弧 2"/>
            <p:cNvSpPr/>
            <p:nvPr/>
          </p:nvSpPr>
          <p:spPr>
            <a:xfrm>
              <a:off x="635255" y="1683657"/>
              <a:ext cx="1650054" cy="1650054"/>
            </a:xfrm>
            <a:prstGeom prst="blockArc">
              <a:avLst>
                <a:gd name="adj1" fmla="val 13517990"/>
                <a:gd name="adj2" fmla="val 10691500"/>
                <a:gd name="adj3" fmla="val 6227"/>
              </a:avLst>
            </a:prstGeom>
            <a:solidFill>
              <a:srgbClr val="F44F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4" name="组合 3"/>
            <p:cNvGrpSpPr/>
            <p:nvPr/>
          </p:nvGrpSpPr>
          <p:grpSpPr>
            <a:xfrm>
              <a:off x="1231198" y="2093186"/>
              <a:ext cx="741020" cy="807914"/>
              <a:chOff x="1707557" y="2427734"/>
              <a:chExt cx="741020" cy="807914"/>
            </a:xfrm>
          </p:grpSpPr>
          <p:sp>
            <p:nvSpPr>
              <p:cNvPr id="23" name="矩形 22"/>
              <p:cNvSpPr/>
              <p:nvPr/>
            </p:nvSpPr>
            <p:spPr>
              <a:xfrm>
                <a:off x="1707557" y="2427734"/>
                <a:ext cx="479939" cy="807914"/>
              </a:xfrm>
              <a:prstGeom prst="rect">
                <a:avLst/>
              </a:prstGeom>
            </p:spPr>
            <p:txBody>
              <a:bodyPr wrap="none">
                <a:spAutoFit/>
              </a:bodyPr>
              <a:lstStyle/>
              <a:p>
                <a:pPr algn="r"/>
                <a:r>
                  <a:rPr lang="en-US" altLang="zh-CN" sz="6400" dirty="0" smtClean="0">
                    <a:solidFill>
                      <a:srgbClr val="394A57"/>
                    </a:solidFill>
                    <a:latin typeface="Century Gothic" panose="020B0502020202020204" pitchFamily="34" charset="0"/>
                    <a:cs typeface="Arial" panose="020B0604020202020204" pitchFamily="34" charset="0"/>
                  </a:rPr>
                  <a:t>1</a:t>
                </a:r>
                <a:endParaRPr lang="en-US" altLang="zh-CN" sz="6400" dirty="0">
                  <a:solidFill>
                    <a:srgbClr val="394A57"/>
                  </a:solidFill>
                  <a:latin typeface="Century Gothic" panose="020B0502020202020204" pitchFamily="34" charset="0"/>
                  <a:cs typeface="Arial" panose="020B0604020202020204" pitchFamily="34" charset="0"/>
                </a:endParaRPr>
              </a:p>
            </p:txBody>
          </p:sp>
          <p:sp>
            <p:nvSpPr>
              <p:cNvPr id="24" name="矩形 23"/>
              <p:cNvSpPr/>
              <p:nvPr/>
            </p:nvSpPr>
            <p:spPr>
              <a:xfrm>
                <a:off x="2123728" y="2724127"/>
                <a:ext cx="324849" cy="377074"/>
              </a:xfrm>
              <a:prstGeom prst="rect">
                <a:avLst/>
              </a:prstGeom>
            </p:spPr>
            <p:txBody>
              <a:bodyPr wrap="none">
                <a:spAutoFit/>
              </a:bodyPr>
              <a:lstStyle/>
              <a:p>
                <a:r>
                  <a:rPr lang="en-US" altLang="zh-CN" sz="2667" dirty="0" err="1" smtClean="0">
                    <a:solidFill>
                      <a:schemeClr val="tx1">
                        <a:lumMod val="50000"/>
                        <a:lumOff val="50000"/>
                      </a:schemeClr>
                    </a:solidFill>
                    <a:latin typeface="Century Gothic" panose="020B0502020202020204" pitchFamily="34" charset="0"/>
                    <a:cs typeface="Arial" panose="020B0604020202020204" pitchFamily="34" charset="0"/>
                  </a:rPr>
                  <a:t>st</a:t>
                </a:r>
                <a:endParaRPr lang="en-US" altLang="zh-CN" sz="2667" dirty="0">
                  <a:solidFill>
                    <a:schemeClr val="tx1">
                      <a:lumMod val="50000"/>
                      <a:lumOff val="50000"/>
                    </a:schemeClr>
                  </a:solidFill>
                  <a:latin typeface="Century Gothic" panose="020B0502020202020204" pitchFamily="34" charset="0"/>
                  <a:cs typeface="Arial" panose="020B0604020202020204" pitchFamily="34" charset="0"/>
                </a:endParaRPr>
              </a:p>
            </p:txBody>
          </p:sp>
        </p:grpSp>
      </p:grpSp>
      <p:grpSp>
        <p:nvGrpSpPr>
          <p:cNvPr id="2" name="组合 1"/>
          <p:cNvGrpSpPr/>
          <p:nvPr/>
        </p:nvGrpSpPr>
        <p:grpSpPr>
          <a:xfrm>
            <a:off x="974435" y="4882844"/>
            <a:ext cx="2434105" cy="1903203"/>
            <a:chOff x="611561" y="3662130"/>
            <a:chExt cx="1825579" cy="1427401"/>
          </a:xfrm>
        </p:grpSpPr>
        <p:sp>
          <p:nvSpPr>
            <p:cNvPr id="25" name="矩形 24"/>
            <p:cNvSpPr/>
            <p:nvPr/>
          </p:nvSpPr>
          <p:spPr>
            <a:xfrm>
              <a:off x="611561" y="3967975"/>
              <a:ext cx="1825579" cy="1121556"/>
            </a:xfrm>
            <a:prstGeom prst="rect">
              <a:avLst/>
            </a:prstGeom>
          </p:spPr>
          <p:txBody>
            <a:bodyPr wrap="square">
              <a:spAutoFit/>
            </a:bodyPr>
            <a:lstStyle/>
            <a:p>
              <a:pPr>
                <a:lnSpc>
                  <a:spcPct val="114000"/>
                </a:lnSpc>
              </a:pPr>
              <a:r>
                <a:rPr lang="zh-CN" altLang="en-US" sz="1333" dirty="0">
                  <a:solidFill>
                    <a:schemeClr val="tx1">
                      <a:lumMod val="65000"/>
                      <a:lumOff val="35000"/>
                    </a:schemeClr>
                  </a:solidFill>
                  <a:latin typeface="Century Gothic" panose="020B0502020202020204" pitchFamily="34" charset="0"/>
                  <a:cs typeface="Arial" panose="020B0604020202020204" pitchFamily="34" charset="0"/>
                </a:rPr>
                <a:t>无论从通信速度、造价还是通信质量上来看，现今的串行传输方式都比并行传输方式更胜一筹。从技术发展的角度来看，串行传输方式大有砌底取代并行传输方式的</a:t>
              </a:r>
              <a:r>
                <a:rPr lang="zh-CN" altLang="en-US" sz="1333" dirty="0" smtClean="0">
                  <a:solidFill>
                    <a:schemeClr val="tx1">
                      <a:lumMod val="65000"/>
                      <a:lumOff val="35000"/>
                    </a:schemeClr>
                  </a:solidFill>
                  <a:latin typeface="Century Gothic" panose="020B0502020202020204" pitchFamily="34" charset="0"/>
                  <a:cs typeface="Arial" panose="020B0604020202020204" pitchFamily="34" charset="0"/>
                </a:rPr>
                <a:t>势头</a:t>
              </a:r>
              <a:r>
                <a:rPr lang="zh-CN" altLang="en-US" sz="1333" dirty="0">
                  <a:solidFill>
                    <a:schemeClr val="tx1">
                      <a:lumMod val="65000"/>
                      <a:lumOff val="35000"/>
                    </a:schemeClr>
                  </a:solidFill>
                  <a:latin typeface="Century Gothic" panose="020B0502020202020204" pitchFamily="34" charset="0"/>
                  <a:cs typeface="Arial" panose="020B0604020202020204" pitchFamily="34" charset="0"/>
                </a:rPr>
                <a:t>。</a:t>
              </a:r>
              <a:endParaRPr lang="en-US" altLang="zh-CN" sz="1333" dirty="0">
                <a:solidFill>
                  <a:schemeClr val="tx1">
                    <a:lumMod val="65000"/>
                    <a:lumOff val="35000"/>
                  </a:schemeClr>
                </a:solidFill>
                <a:latin typeface="Century Gothic" panose="020B0502020202020204" pitchFamily="34" charset="0"/>
                <a:cs typeface="Arial" panose="020B0604020202020204" pitchFamily="34" charset="0"/>
              </a:endParaRPr>
            </a:p>
          </p:txBody>
        </p:sp>
        <p:sp>
          <p:nvSpPr>
            <p:cNvPr id="26" name="矩形 25"/>
            <p:cNvSpPr/>
            <p:nvPr/>
          </p:nvSpPr>
          <p:spPr>
            <a:xfrm>
              <a:off x="611561" y="3662130"/>
              <a:ext cx="1292662" cy="300082"/>
            </a:xfrm>
            <a:prstGeom prst="rect">
              <a:avLst/>
            </a:prstGeom>
          </p:spPr>
          <p:txBody>
            <a:bodyPr wrap="none">
              <a:spAutoFit/>
            </a:bodyPr>
            <a:lstStyle/>
            <a:p>
              <a:r>
                <a:rPr lang="zh-CN" altLang="en-US" sz="2000" dirty="0" smtClean="0">
                  <a:solidFill>
                    <a:srgbClr val="F44F56"/>
                  </a:solidFill>
                  <a:latin typeface="汉仪菱心体简" panose="02010609000101010101" pitchFamily="49" charset="-122"/>
                  <a:ea typeface="汉仪菱心体简" panose="02010609000101010101" pitchFamily="49" charset="-122"/>
                  <a:cs typeface="Arial" panose="020B0604020202020204" pitchFamily="34" charset="0"/>
                </a:rPr>
                <a:t>高速网络技术</a:t>
              </a:r>
              <a:endParaRPr lang="en-US" altLang="zh-CN" sz="2000" dirty="0" smtClean="0">
                <a:solidFill>
                  <a:srgbClr val="F44F56"/>
                </a:solidFill>
                <a:latin typeface="汉仪菱心体简" panose="02010609000101010101" pitchFamily="49" charset="-122"/>
                <a:ea typeface="汉仪菱心体简" panose="02010609000101010101" pitchFamily="49" charset="-122"/>
                <a:cs typeface="Arial" panose="020B0604020202020204" pitchFamily="34" charset="0"/>
              </a:endParaRPr>
            </a:p>
          </p:txBody>
        </p:sp>
      </p:grpSp>
      <p:grpSp>
        <p:nvGrpSpPr>
          <p:cNvPr id="51" name="组合 50"/>
          <p:cNvGrpSpPr/>
          <p:nvPr/>
        </p:nvGrpSpPr>
        <p:grpSpPr>
          <a:xfrm>
            <a:off x="4830469" y="2244876"/>
            <a:ext cx="2200072" cy="2200072"/>
            <a:chOff x="635255" y="1683657"/>
            <a:chExt cx="1650054" cy="1650054"/>
          </a:xfrm>
        </p:grpSpPr>
        <p:sp>
          <p:nvSpPr>
            <p:cNvPr id="54" name="空心弧 53"/>
            <p:cNvSpPr/>
            <p:nvPr/>
          </p:nvSpPr>
          <p:spPr>
            <a:xfrm>
              <a:off x="635255" y="1683657"/>
              <a:ext cx="1650054" cy="1650054"/>
            </a:xfrm>
            <a:prstGeom prst="blockArc">
              <a:avLst>
                <a:gd name="adj1" fmla="val 15650879"/>
                <a:gd name="adj2" fmla="val 10691500"/>
                <a:gd name="adj3" fmla="val 6227"/>
              </a:avLst>
            </a:prstGeom>
            <a:solidFill>
              <a:srgbClr val="F44F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55" name="组合 54"/>
            <p:cNvGrpSpPr/>
            <p:nvPr/>
          </p:nvGrpSpPr>
          <p:grpSpPr>
            <a:xfrm>
              <a:off x="1231198" y="2093186"/>
              <a:ext cx="886492" cy="807914"/>
              <a:chOff x="1707557" y="2427734"/>
              <a:chExt cx="886492" cy="807914"/>
            </a:xfrm>
          </p:grpSpPr>
          <p:sp>
            <p:nvSpPr>
              <p:cNvPr id="56" name="矩形 55"/>
              <p:cNvSpPr/>
              <p:nvPr/>
            </p:nvSpPr>
            <p:spPr>
              <a:xfrm>
                <a:off x="1707557" y="2427734"/>
                <a:ext cx="479939" cy="807914"/>
              </a:xfrm>
              <a:prstGeom prst="rect">
                <a:avLst/>
              </a:prstGeom>
            </p:spPr>
            <p:txBody>
              <a:bodyPr wrap="none">
                <a:spAutoFit/>
              </a:bodyPr>
              <a:lstStyle/>
              <a:p>
                <a:pPr algn="r"/>
                <a:r>
                  <a:rPr lang="en-US" altLang="zh-CN" sz="6400" dirty="0" smtClean="0">
                    <a:solidFill>
                      <a:srgbClr val="394A57"/>
                    </a:solidFill>
                    <a:latin typeface="Century Gothic" panose="020B0502020202020204" pitchFamily="34" charset="0"/>
                    <a:cs typeface="Arial" panose="020B0604020202020204" pitchFamily="34" charset="0"/>
                  </a:rPr>
                  <a:t>2</a:t>
                </a:r>
                <a:endParaRPr lang="en-US" altLang="zh-CN" sz="6400" dirty="0">
                  <a:solidFill>
                    <a:srgbClr val="394A57"/>
                  </a:solidFill>
                  <a:latin typeface="Century Gothic" panose="020B0502020202020204" pitchFamily="34" charset="0"/>
                  <a:cs typeface="Arial" panose="020B0604020202020204" pitchFamily="34" charset="0"/>
                </a:endParaRPr>
              </a:p>
            </p:txBody>
          </p:sp>
          <p:sp>
            <p:nvSpPr>
              <p:cNvPr id="57" name="矩形 56"/>
              <p:cNvSpPr/>
              <p:nvPr/>
            </p:nvSpPr>
            <p:spPr>
              <a:xfrm>
                <a:off x="2123728" y="2724127"/>
                <a:ext cx="470321" cy="377074"/>
              </a:xfrm>
              <a:prstGeom prst="rect">
                <a:avLst/>
              </a:prstGeom>
            </p:spPr>
            <p:txBody>
              <a:bodyPr wrap="none">
                <a:spAutoFit/>
              </a:bodyPr>
              <a:lstStyle/>
              <a:p>
                <a:r>
                  <a:rPr lang="en-US" altLang="zh-CN" sz="2667" dirty="0" err="1" smtClean="0">
                    <a:solidFill>
                      <a:schemeClr val="tx1">
                        <a:lumMod val="50000"/>
                        <a:lumOff val="50000"/>
                      </a:schemeClr>
                    </a:solidFill>
                    <a:latin typeface="Century Gothic" panose="020B0502020202020204" pitchFamily="34" charset="0"/>
                    <a:cs typeface="Arial" panose="020B0604020202020204" pitchFamily="34" charset="0"/>
                  </a:rPr>
                  <a:t>nd</a:t>
                </a:r>
                <a:endParaRPr lang="en-US" altLang="zh-CN" sz="2667" dirty="0">
                  <a:solidFill>
                    <a:schemeClr val="tx1">
                      <a:lumMod val="50000"/>
                      <a:lumOff val="50000"/>
                    </a:schemeClr>
                  </a:solidFill>
                  <a:latin typeface="Century Gothic" panose="020B0502020202020204" pitchFamily="34" charset="0"/>
                  <a:cs typeface="Arial" panose="020B0604020202020204" pitchFamily="34" charset="0"/>
                </a:endParaRPr>
              </a:p>
            </p:txBody>
          </p:sp>
        </p:grpSp>
      </p:grpSp>
      <p:grpSp>
        <p:nvGrpSpPr>
          <p:cNvPr id="7" name="组合 6"/>
          <p:cNvGrpSpPr/>
          <p:nvPr/>
        </p:nvGrpSpPr>
        <p:grpSpPr>
          <a:xfrm>
            <a:off x="4989489" y="4882838"/>
            <a:ext cx="2749471" cy="1881083"/>
            <a:chOff x="2775703" y="3662130"/>
            <a:chExt cx="2062103" cy="1410813"/>
          </a:xfrm>
        </p:grpSpPr>
        <p:sp>
          <p:nvSpPr>
            <p:cNvPr id="52" name="矩形 51"/>
            <p:cNvSpPr/>
            <p:nvPr/>
          </p:nvSpPr>
          <p:spPr>
            <a:xfrm>
              <a:off x="2775703" y="3967977"/>
              <a:ext cx="1825579" cy="1104966"/>
            </a:xfrm>
            <a:prstGeom prst="rect">
              <a:avLst/>
            </a:prstGeom>
          </p:spPr>
          <p:txBody>
            <a:bodyPr wrap="square">
              <a:spAutoFit/>
            </a:bodyPr>
            <a:lstStyle/>
            <a:p>
              <a:pPr>
                <a:lnSpc>
                  <a:spcPct val="114000"/>
                </a:lnSpc>
              </a:pPr>
              <a:r>
                <a:rPr lang="zh-CN" altLang="en-US" sz="1333" dirty="0" smtClean="0">
                  <a:solidFill>
                    <a:schemeClr val="tx1">
                      <a:lumMod val="65000"/>
                      <a:lumOff val="35000"/>
                    </a:schemeClr>
                  </a:solidFill>
                  <a:latin typeface="Century Gothic" panose="020B0502020202020204" pitchFamily="34" charset="0"/>
                  <a:cs typeface="Arial" panose="020B0604020202020204" pitchFamily="34" charset="0"/>
                </a:rPr>
                <a:t>并行传输方式是</a:t>
              </a:r>
              <a:r>
                <a:rPr lang="zh-CN" altLang="en-US" sz="1333" dirty="0">
                  <a:solidFill>
                    <a:schemeClr val="tx1">
                      <a:lumMod val="65000"/>
                      <a:lumOff val="35000"/>
                    </a:schemeClr>
                  </a:solidFill>
                  <a:latin typeface="Century Gothic" panose="020B0502020202020204" pitchFamily="34" charset="0"/>
                  <a:cs typeface="Arial" panose="020B0604020202020204" pitchFamily="34" charset="0"/>
                </a:rPr>
                <a:t>用同一时序传播信号，用同一时序接收信号，而过分提高时钟频率难以让数据传送的时序与时钟</a:t>
              </a:r>
              <a:r>
                <a:rPr lang="zh-CN" altLang="en-US" sz="1333" dirty="0" smtClean="0">
                  <a:solidFill>
                    <a:schemeClr val="tx1">
                      <a:lumMod val="65000"/>
                      <a:lumOff val="35000"/>
                    </a:schemeClr>
                  </a:solidFill>
                  <a:latin typeface="Century Gothic" panose="020B0502020202020204" pitchFamily="34" charset="0"/>
                  <a:cs typeface="Arial" panose="020B0604020202020204" pitchFamily="34" charset="0"/>
                </a:rPr>
                <a:t>合拍。</a:t>
              </a:r>
              <a:r>
                <a:rPr lang="zh-CN" altLang="en-US" sz="1333" dirty="0">
                  <a:solidFill>
                    <a:schemeClr val="tx1">
                      <a:lumMod val="65000"/>
                      <a:lumOff val="35000"/>
                    </a:schemeClr>
                  </a:solidFill>
                  <a:latin typeface="Century Gothic" panose="020B0502020202020204" pitchFamily="34" charset="0"/>
                  <a:cs typeface="Arial" panose="020B0604020202020204" pitchFamily="34" charset="0"/>
                </a:rPr>
                <a:t>另外，提升时钟频率很容易引起信号线间的相互干扰</a:t>
              </a:r>
              <a:r>
                <a:rPr lang="zh-CN" altLang="en-US" sz="1333" dirty="0" smtClean="0">
                  <a:solidFill>
                    <a:schemeClr val="tx1">
                      <a:lumMod val="65000"/>
                      <a:lumOff val="35000"/>
                    </a:schemeClr>
                  </a:solidFill>
                  <a:latin typeface="Century Gothic" panose="020B0502020202020204" pitchFamily="34" charset="0"/>
                  <a:cs typeface="Arial" panose="020B0604020202020204" pitchFamily="34" charset="0"/>
                </a:rPr>
                <a:t>。</a:t>
              </a:r>
              <a:endParaRPr lang="en-US" altLang="zh-CN" sz="1333" dirty="0">
                <a:solidFill>
                  <a:schemeClr val="tx1">
                    <a:lumMod val="65000"/>
                    <a:lumOff val="35000"/>
                  </a:schemeClr>
                </a:solidFill>
                <a:latin typeface="Century Gothic" panose="020B0502020202020204" pitchFamily="34" charset="0"/>
                <a:cs typeface="Arial" panose="020B0604020202020204" pitchFamily="34" charset="0"/>
              </a:endParaRPr>
            </a:p>
          </p:txBody>
        </p:sp>
        <p:sp>
          <p:nvSpPr>
            <p:cNvPr id="53" name="矩形 52"/>
            <p:cNvSpPr/>
            <p:nvPr/>
          </p:nvSpPr>
          <p:spPr>
            <a:xfrm>
              <a:off x="2775703" y="3662130"/>
              <a:ext cx="2062103" cy="300082"/>
            </a:xfrm>
            <a:prstGeom prst="rect">
              <a:avLst/>
            </a:prstGeom>
          </p:spPr>
          <p:txBody>
            <a:bodyPr wrap="none">
              <a:spAutoFit/>
            </a:bodyPr>
            <a:lstStyle/>
            <a:p>
              <a:r>
                <a:rPr lang="zh-CN" altLang="en-US" sz="2000" dirty="0" smtClean="0">
                  <a:solidFill>
                    <a:srgbClr val="F44F56"/>
                  </a:solidFill>
                  <a:latin typeface="汉仪菱心体简" panose="02010609000101010101" pitchFamily="49" charset="-122"/>
                  <a:ea typeface="汉仪菱心体简" panose="02010609000101010101" pitchFamily="49" charset="-122"/>
                  <a:cs typeface="Arial" panose="020B0604020202020204" pitchFamily="34" charset="0"/>
                </a:rPr>
                <a:t>并行传输技术遭遇困境</a:t>
              </a:r>
              <a:endParaRPr lang="en-US" altLang="zh-CN" sz="2000" dirty="0">
                <a:solidFill>
                  <a:srgbClr val="F44F56"/>
                </a:solidFill>
                <a:latin typeface="汉仪菱心体简" panose="02010609000101010101" pitchFamily="49" charset="-122"/>
                <a:ea typeface="汉仪菱心体简" panose="02010609000101010101" pitchFamily="49" charset="-122"/>
                <a:cs typeface="Arial" panose="020B0604020202020204" pitchFamily="34" charset="0"/>
              </a:endParaRPr>
            </a:p>
          </p:txBody>
        </p:sp>
      </p:grpSp>
      <p:grpSp>
        <p:nvGrpSpPr>
          <p:cNvPr id="59" name="组合 58"/>
          <p:cNvGrpSpPr/>
          <p:nvPr/>
        </p:nvGrpSpPr>
        <p:grpSpPr>
          <a:xfrm>
            <a:off x="8845521" y="2244876"/>
            <a:ext cx="2200072" cy="2200072"/>
            <a:chOff x="635255" y="1683657"/>
            <a:chExt cx="1650054" cy="1650054"/>
          </a:xfrm>
        </p:grpSpPr>
        <p:sp>
          <p:nvSpPr>
            <p:cNvPr id="62" name="空心弧 61"/>
            <p:cNvSpPr/>
            <p:nvPr/>
          </p:nvSpPr>
          <p:spPr>
            <a:xfrm>
              <a:off x="635255" y="1683657"/>
              <a:ext cx="1650054" cy="1650054"/>
            </a:xfrm>
            <a:prstGeom prst="blockArc">
              <a:avLst>
                <a:gd name="adj1" fmla="val 11922043"/>
                <a:gd name="adj2" fmla="val 10691500"/>
                <a:gd name="adj3" fmla="val 6227"/>
              </a:avLst>
            </a:prstGeom>
            <a:solidFill>
              <a:srgbClr val="F44F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63" name="组合 62"/>
            <p:cNvGrpSpPr/>
            <p:nvPr/>
          </p:nvGrpSpPr>
          <p:grpSpPr>
            <a:xfrm>
              <a:off x="1231198" y="2093186"/>
              <a:ext cx="807144" cy="807914"/>
              <a:chOff x="1707557" y="2427734"/>
              <a:chExt cx="807144" cy="807914"/>
            </a:xfrm>
          </p:grpSpPr>
          <p:sp>
            <p:nvSpPr>
              <p:cNvPr id="64" name="矩形 63"/>
              <p:cNvSpPr/>
              <p:nvPr/>
            </p:nvSpPr>
            <p:spPr>
              <a:xfrm>
                <a:off x="1707557" y="2427734"/>
                <a:ext cx="479939" cy="807914"/>
              </a:xfrm>
              <a:prstGeom prst="rect">
                <a:avLst/>
              </a:prstGeom>
            </p:spPr>
            <p:txBody>
              <a:bodyPr wrap="none">
                <a:spAutoFit/>
              </a:bodyPr>
              <a:lstStyle/>
              <a:p>
                <a:pPr algn="r"/>
                <a:r>
                  <a:rPr lang="en-US" altLang="zh-CN" sz="6400" dirty="0" smtClean="0">
                    <a:solidFill>
                      <a:srgbClr val="394A57"/>
                    </a:solidFill>
                    <a:latin typeface="Century Gothic" panose="020B0502020202020204" pitchFamily="34" charset="0"/>
                    <a:cs typeface="Arial" panose="020B0604020202020204" pitchFamily="34" charset="0"/>
                  </a:rPr>
                  <a:t>3</a:t>
                </a:r>
                <a:endParaRPr lang="en-US" altLang="zh-CN" sz="6400" dirty="0">
                  <a:solidFill>
                    <a:srgbClr val="394A57"/>
                  </a:solidFill>
                  <a:latin typeface="Century Gothic" panose="020B0502020202020204" pitchFamily="34" charset="0"/>
                  <a:cs typeface="Arial" panose="020B0604020202020204" pitchFamily="34" charset="0"/>
                </a:endParaRPr>
              </a:p>
            </p:txBody>
          </p:sp>
          <p:sp>
            <p:nvSpPr>
              <p:cNvPr id="65" name="矩形 64"/>
              <p:cNvSpPr/>
              <p:nvPr/>
            </p:nvSpPr>
            <p:spPr>
              <a:xfrm>
                <a:off x="2123728" y="2724127"/>
                <a:ext cx="390973" cy="377074"/>
              </a:xfrm>
              <a:prstGeom prst="rect">
                <a:avLst/>
              </a:prstGeom>
            </p:spPr>
            <p:txBody>
              <a:bodyPr wrap="none">
                <a:spAutoFit/>
              </a:bodyPr>
              <a:lstStyle/>
              <a:p>
                <a:r>
                  <a:rPr lang="en-US" altLang="zh-CN" sz="2667" dirty="0" err="1" smtClean="0">
                    <a:solidFill>
                      <a:schemeClr val="tx1">
                        <a:lumMod val="50000"/>
                        <a:lumOff val="50000"/>
                      </a:schemeClr>
                    </a:solidFill>
                    <a:latin typeface="Century Gothic" panose="020B0502020202020204" pitchFamily="34" charset="0"/>
                    <a:cs typeface="Arial" panose="020B0604020202020204" pitchFamily="34" charset="0"/>
                  </a:rPr>
                  <a:t>rd</a:t>
                </a:r>
                <a:endParaRPr lang="en-US" altLang="zh-CN" sz="2667" dirty="0">
                  <a:solidFill>
                    <a:schemeClr val="tx1">
                      <a:lumMod val="50000"/>
                      <a:lumOff val="50000"/>
                    </a:schemeClr>
                  </a:solidFill>
                  <a:latin typeface="Century Gothic" panose="020B0502020202020204" pitchFamily="34" charset="0"/>
                  <a:cs typeface="Arial" panose="020B0604020202020204" pitchFamily="34" charset="0"/>
                </a:endParaRPr>
              </a:p>
            </p:txBody>
          </p:sp>
        </p:grpSp>
      </p:grpSp>
      <p:grpSp>
        <p:nvGrpSpPr>
          <p:cNvPr id="8" name="组合 7"/>
          <p:cNvGrpSpPr/>
          <p:nvPr/>
        </p:nvGrpSpPr>
        <p:grpSpPr>
          <a:xfrm>
            <a:off x="9004540" y="4882839"/>
            <a:ext cx="2749470" cy="1903204"/>
            <a:chOff x="4939845" y="3662130"/>
            <a:chExt cx="2062103" cy="1427403"/>
          </a:xfrm>
        </p:grpSpPr>
        <p:sp>
          <p:nvSpPr>
            <p:cNvPr id="60" name="矩形 59"/>
            <p:cNvSpPr/>
            <p:nvPr/>
          </p:nvSpPr>
          <p:spPr>
            <a:xfrm>
              <a:off x="4939845" y="3967976"/>
              <a:ext cx="1825579" cy="1121557"/>
            </a:xfrm>
            <a:prstGeom prst="rect">
              <a:avLst/>
            </a:prstGeom>
          </p:spPr>
          <p:txBody>
            <a:bodyPr wrap="square">
              <a:spAutoFit/>
            </a:bodyPr>
            <a:lstStyle/>
            <a:p>
              <a:pPr>
                <a:lnSpc>
                  <a:spcPct val="114000"/>
                </a:lnSpc>
              </a:pPr>
              <a:r>
                <a:rPr lang="zh-CN" altLang="en-US" sz="1333" dirty="0">
                  <a:solidFill>
                    <a:schemeClr val="tx1">
                      <a:lumMod val="65000"/>
                      <a:lumOff val="35000"/>
                    </a:schemeClr>
                  </a:solidFill>
                  <a:latin typeface="Century Gothic" panose="020B0502020202020204" pitchFamily="34" charset="0"/>
                  <a:cs typeface="Arial" panose="020B0604020202020204" pitchFamily="34" charset="0"/>
                </a:rPr>
                <a:t>网络中常用的主流传输技术均采用了串行、差分和双向技术，代表了目前网络通信中的先进技术。低压差分</a:t>
              </a:r>
              <a:r>
                <a:rPr lang="zh-CN" altLang="en-US" sz="1333" dirty="0" smtClean="0">
                  <a:solidFill>
                    <a:schemeClr val="tx1">
                      <a:lumMod val="65000"/>
                      <a:lumOff val="35000"/>
                    </a:schemeClr>
                  </a:solidFill>
                  <a:latin typeface="Century Gothic" panose="020B0502020202020204" pitchFamily="34" charset="0"/>
                  <a:cs typeface="Arial" panose="020B0604020202020204" pitchFamily="34" charset="0"/>
                </a:rPr>
                <a:t>信号</a:t>
              </a:r>
              <a:r>
                <a:rPr lang="en-US" altLang="zh-CN" sz="1333" dirty="0" smtClean="0">
                  <a:solidFill>
                    <a:schemeClr val="tx1">
                      <a:lumMod val="65000"/>
                      <a:lumOff val="35000"/>
                    </a:schemeClr>
                  </a:solidFill>
                  <a:latin typeface="Century Gothic" panose="020B0502020202020204" pitchFamily="34" charset="0"/>
                  <a:cs typeface="Arial" panose="020B0604020202020204" pitchFamily="34" charset="0"/>
                </a:rPr>
                <a:t>350mv</a:t>
              </a:r>
              <a:r>
                <a:rPr lang="zh-CN" altLang="en-US" sz="1333" dirty="0">
                  <a:solidFill>
                    <a:schemeClr val="tx1">
                      <a:lumMod val="65000"/>
                      <a:lumOff val="35000"/>
                    </a:schemeClr>
                  </a:solidFill>
                  <a:latin typeface="Century Gothic" panose="020B0502020202020204" pitchFamily="34" charset="0"/>
                  <a:cs typeface="Arial" panose="020B0604020202020204" pitchFamily="34" charset="0"/>
                </a:rPr>
                <a:t>左右振幅能满足近距离、高速度传输要求。</a:t>
              </a:r>
              <a:endParaRPr lang="en-US" altLang="zh-CN" sz="1333" dirty="0">
                <a:solidFill>
                  <a:schemeClr val="tx1">
                    <a:lumMod val="65000"/>
                    <a:lumOff val="35000"/>
                  </a:schemeClr>
                </a:solidFill>
                <a:latin typeface="Century Gothic" panose="020B0502020202020204" pitchFamily="34" charset="0"/>
                <a:cs typeface="Arial" panose="020B0604020202020204" pitchFamily="34" charset="0"/>
              </a:endParaRPr>
            </a:p>
          </p:txBody>
        </p:sp>
        <p:sp>
          <p:nvSpPr>
            <p:cNvPr id="61" name="矩形 60"/>
            <p:cNvSpPr/>
            <p:nvPr/>
          </p:nvSpPr>
          <p:spPr>
            <a:xfrm>
              <a:off x="4939845" y="3662130"/>
              <a:ext cx="2062103" cy="300083"/>
            </a:xfrm>
            <a:prstGeom prst="rect">
              <a:avLst/>
            </a:prstGeom>
          </p:spPr>
          <p:txBody>
            <a:bodyPr wrap="none">
              <a:spAutoFit/>
            </a:bodyPr>
            <a:lstStyle/>
            <a:p>
              <a:r>
                <a:rPr lang="zh-CN" altLang="en-US" sz="2000" dirty="0" smtClean="0">
                  <a:solidFill>
                    <a:srgbClr val="F44F56"/>
                  </a:solidFill>
                  <a:latin typeface="汉仪菱心体简" panose="02010609000101010101" pitchFamily="49" charset="-122"/>
                  <a:ea typeface="汉仪菱心体简" panose="02010609000101010101" pitchFamily="49" charset="-122"/>
                  <a:cs typeface="Arial" panose="020B0604020202020204" pitchFamily="34" charset="0"/>
                </a:rPr>
                <a:t>低压差分信号突破瓶颈</a:t>
              </a:r>
              <a:endParaRPr lang="en-US" altLang="zh-CN" sz="2000" dirty="0">
                <a:solidFill>
                  <a:srgbClr val="F44F56"/>
                </a:solidFill>
                <a:latin typeface="汉仪菱心体简" panose="02010609000101010101" pitchFamily="49" charset="-122"/>
                <a:ea typeface="汉仪菱心体简" panose="02010609000101010101" pitchFamily="49" charset="-122"/>
                <a:cs typeface="Arial" panose="020B0604020202020204" pitchFamily="34" charset="0"/>
              </a:endParaRPr>
            </a:p>
          </p:txBody>
        </p:sp>
      </p:grpSp>
    </p:spTree>
    <p:extLst>
      <p:ext uri="{BB962C8B-B14F-4D97-AF65-F5344CB8AC3E}">
        <p14:creationId xmlns:p14="http://schemas.microsoft.com/office/powerpoint/2010/main" val="41133371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750"/>
                                  </p:stCondLst>
                                  <p:childTnLst>
                                    <p:set>
                                      <p:cBhvr>
                                        <p:cTn id="6" dur="1" fill="hold">
                                          <p:stCondLst>
                                            <p:cond delay="0"/>
                                          </p:stCondLst>
                                        </p:cTn>
                                        <p:tgtEl>
                                          <p:spTgt spid="48"/>
                                        </p:tgtEl>
                                        <p:attrNameLst>
                                          <p:attrName>style.visibility</p:attrName>
                                        </p:attrNameLst>
                                      </p:cBhvr>
                                      <p:to>
                                        <p:strVal val="visible"/>
                                      </p:to>
                                    </p:set>
                                    <p:anim calcmode="lin" valueType="num">
                                      <p:cBhvr>
                                        <p:cTn id="7" dur="300" fill="hold"/>
                                        <p:tgtEl>
                                          <p:spTgt spid="48"/>
                                        </p:tgtEl>
                                        <p:attrNameLst>
                                          <p:attrName>ppt_w</p:attrName>
                                        </p:attrNameLst>
                                      </p:cBhvr>
                                      <p:tavLst>
                                        <p:tav tm="0">
                                          <p:val>
                                            <p:fltVal val="0"/>
                                          </p:val>
                                        </p:tav>
                                        <p:tav tm="100000">
                                          <p:val>
                                            <p:strVal val="#ppt_w"/>
                                          </p:val>
                                        </p:tav>
                                      </p:tavLst>
                                    </p:anim>
                                    <p:anim calcmode="lin" valueType="num">
                                      <p:cBhvr>
                                        <p:cTn id="8" dur="300" fill="hold"/>
                                        <p:tgtEl>
                                          <p:spTgt spid="48"/>
                                        </p:tgtEl>
                                        <p:attrNameLst>
                                          <p:attrName>ppt_h</p:attrName>
                                        </p:attrNameLst>
                                      </p:cBhvr>
                                      <p:tavLst>
                                        <p:tav tm="0">
                                          <p:val>
                                            <p:fltVal val="0"/>
                                          </p:val>
                                        </p:tav>
                                        <p:tav tm="100000">
                                          <p:val>
                                            <p:strVal val="#ppt_h"/>
                                          </p:val>
                                        </p:tav>
                                      </p:tavLst>
                                    </p:anim>
                                  </p:childTnLst>
                                </p:cTn>
                              </p:par>
                              <p:par>
                                <p:cTn id="9" presetID="6" presetClass="emph" presetSubtype="0" autoRev="1" fill="hold" nodeType="withEffect">
                                  <p:stCondLst>
                                    <p:cond delay="1000"/>
                                  </p:stCondLst>
                                  <p:childTnLst>
                                    <p:animScale>
                                      <p:cBhvr>
                                        <p:cTn id="10" dur="200" fill="hold"/>
                                        <p:tgtEl>
                                          <p:spTgt spid="48"/>
                                        </p:tgtEl>
                                      </p:cBhvr>
                                      <p:by x="110000" y="110000"/>
                                    </p:animScale>
                                  </p:childTnLst>
                                </p:cTn>
                              </p:par>
                              <p:par>
                                <p:cTn id="11" presetID="23" presetClass="entr" presetSubtype="16" fill="hold" nodeType="withEffect">
                                  <p:stCondLst>
                                    <p:cond delay="1000"/>
                                  </p:stCondLst>
                                  <p:childTnLst>
                                    <p:set>
                                      <p:cBhvr>
                                        <p:cTn id="12" dur="1" fill="hold">
                                          <p:stCondLst>
                                            <p:cond delay="0"/>
                                          </p:stCondLst>
                                        </p:cTn>
                                        <p:tgtEl>
                                          <p:spTgt spid="51"/>
                                        </p:tgtEl>
                                        <p:attrNameLst>
                                          <p:attrName>style.visibility</p:attrName>
                                        </p:attrNameLst>
                                      </p:cBhvr>
                                      <p:to>
                                        <p:strVal val="visible"/>
                                      </p:to>
                                    </p:set>
                                    <p:anim calcmode="lin" valueType="num">
                                      <p:cBhvr>
                                        <p:cTn id="13" dur="300" fill="hold"/>
                                        <p:tgtEl>
                                          <p:spTgt spid="51"/>
                                        </p:tgtEl>
                                        <p:attrNameLst>
                                          <p:attrName>ppt_w</p:attrName>
                                        </p:attrNameLst>
                                      </p:cBhvr>
                                      <p:tavLst>
                                        <p:tav tm="0">
                                          <p:val>
                                            <p:fltVal val="0"/>
                                          </p:val>
                                        </p:tav>
                                        <p:tav tm="100000">
                                          <p:val>
                                            <p:strVal val="#ppt_w"/>
                                          </p:val>
                                        </p:tav>
                                      </p:tavLst>
                                    </p:anim>
                                    <p:anim calcmode="lin" valueType="num">
                                      <p:cBhvr>
                                        <p:cTn id="14" dur="300" fill="hold"/>
                                        <p:tgtEl>
                                          <p:spTgt spid="51"/>
                                        </p:tgtEl>
                                        <p:attrNameLst>
                                          <p:attrName>ppt_h</p:attrName>
                                        </p:attrNameLst>
                                      </p:cBhvr>
                                      <p:tavLst>
                                        <p:tav tm="0">
                                          <p:val>
                                            <p:fltVal val="0"/>
                                          </p:val>
                                        </p:tav>
                                        <p:tav tm="100000">
                                          <p:val>
                                            <p:strVal val="#ppt_h"/>
                                          </p:val>
                                        </p:tav>
                                      </p:tavLst>
                                    </p:anim>
                                  </p:childTnLst>
                                </p:cTn>
                              </p:par>
                              <p:par>
                                <p:cTn id="15" presetID="6" presetClass="emph" presetSubtype="0" autoRev="1" fill="hold" nodeType="withEffect">
                                  <p:stCondLst>
                                    <p:cond delay="1250"/>
                                  </p:stCondLst>
                                  <p:childTnLst>
                                    <p:animScale>
                                      <p:cBhvr>
                                        <p:cTn id="16" dur="200" fill="hold"/>
                                        <p:tgtEl>
                                          <p:spTgt spid="51"/>
                                        </p:tgtEl>
                                      </p:cBhvr>
                                      <p:by x="110000" y="110000"/>
                                    </p:animScale>
                                  </p:childTnLst>
                                </p:cTn>
                              </p:par>
                              <p:par>
                                <p:cTn id="17" presetID="23" presetClass="entr" presetSubtype="16" fill="hold" nodeType="withEffect">
                                  <p:stCondLst>
                                    <p:cond delay="1250"/>
                                  </p:stCondLst>
                                  <p:childTnLst>
                                    <p:set>
                                      <p:cBhvr>
                                        <p:cTn id="18" dur="1" fill="hold">
                                          <p:stCondLst>
                                            <p:cond delay="0"/>
                                          </p:stCondLst>
                                        </p:cTn>
                                        <p:tgtEl>
                                          <p:spTgt spid="59"/>
                                        </p:tgtEl>
                                        <p:attrNameLst>
                                          <p:attrName>style.visibility</p:attrName>
                                        </p:attrNameLst>
                                      </p:cBhvr>
                                      <p:to>
                                        <p:strVal val="visible"/>
                                      </p:to>
                                    </p:set>
                                    <p:anim calcmode="lin" valueType="num">
                                      <p:cBhvr>
                                        <p:cTn id="19" dur="300" fill="hold"/>
                                        <p:tgtEl>
                                          <p:spTgt spid="59"/>
                                        </p:tgtEl>
                                        <p:attrNameLst>
                                          <p:attrName>ppt_w</p:attrName>
                                        </p:attrNameLst>
                                      </p:cBhvr>
                                      <p:tavLst>
                                        <p:tav tm="0">
                                          <p:val>
                                            <p:fltVal val="0"/>
                                          </p:val>
                                        </p:tav>
                                        <p:tav tm="100000">
                                          <p:val>
                                            <p:strVal val="#ppt_w"/>
                                          </p:val>
                                        </p:tav>
                                      </p:tavLst>
                                    </p:anim>
                                    <p:anim calcmode="lin" valueType="num">
                                      <p:cBhvr>
                                        <p:cTn id="20" dur="300" fill="hold"/>
                                        <p:tgtEl>
                                          <p:spTgt spid="59"/>
                                        </p:tgtEl>
                                        <p:attrNameLst>
                                          <p:attrName>ppt_h</p:attrName>
                                        </p:attrNameLst>
                                      </p:cBhvr>
                                      <p:tavLst>
                                        <p:tav tm="0">
                                          <p:val>
                                            <p:fltVal val="0"/>
                                          </p:val>
                                        </p:tav>
                                        <p:tav tm="100000">
                                          <p:val>
                                            <p:strVal val="#ppt_h"/>
                                          </p:val>
                                        </p:tav>
                                      </p:tavLst>
                                    </p:anim>
                                  </p:childTnLst>
                                </p:cTn>
                              </p:par>
                              <p:par>
                                <p:cTn id="21" presetID="6" presetClass="emph" presetSubtype="0" autoRev="1" fill="hold" nodeType="withEffect">
                                  <p:stCondLst>
                                    <p:cond delay="1500"/>
                                  </p:stCondLst>
                                  <p:childTnLst>
                                    <p:animScale>
                                      <p:cBhvr>
                                        <p:cTn id="22" dur="200" fill="hold"/>
                                        <p:tgtEl>
                                          <p:spTgt spid="59"/>
                                        </p:tgtEl>
                                      </p:cBhvr>
                                      <p:by x="110000" y="110000"/>
                                    </p:animScale>
                                  </p:childTnLst>
                                </p:cTn>
                              </p:par>
                              <p:par>
                                <p:cTn id="23" presetID="2" presetClass="entr" presetSubtype="4" decel="100000" fill="hold" nodeType="withEffect">
                                  <p:stCondLst>
                                    <p:cond delay="2250"/>
                                  </p:stCondLst>
                                  <p:childTnLst>
                                    <p:set>
                                      <p:cBhvr>
                                        <p:cTn id="24" dur="1" fill="hold">
                                          <p:stCondLst>
                                            <p:cond delay="0"/>
                                          </p:stCondLst>
                                        </p:cTn>
                                        <p:tgtEl>
                                          <p:spTgt spid="2"/>
                                        </p:tgtEl>
                                        <p:attrNameLst>
                                          <p:attrName>style.visibility</p:attrName>
                                        </p:attrNameLst>
                                      </p:cBhvr>
                                      <p:to>
                                        <p:strVal val="visible"/>
                                      </p:to>
                                    </p:set>
                                    <p:anim calcmode="lin" valueType="num">
                                      <p:cBhvr additive="base">
                                        <p:cTn id="25" dur="500" fill="hold"/>
                                        <p:tgtEl>
                                          <p:spTgt spid="2"/>
                                        </p:tgtEl>
                                        <p:attrNameLst>
                                          <p:attrName>ppt_x</p:attrName>
                                        </p:attrNameLst>
                                      </p:cBhvr>
                                      <p:tavLst>
                                        <p:tav tm="0">
                                          <p:val>
                                            <p:strVal val="#ppt_x"/>
                                          </p:val>
                                        </p:tav>
                                        <p:tav tm="100000">
                                          <p:val>
                                            <p:strVal val="#ppt_x"/>
                                          </p:val>
                                        </p:tav>
                                      </p:tavLst>
                                    </p:anim>
                                    <p:anim calcmode="lin" valueType="num">
                                      <p:cBhvr additive="base">
                                        <p:cTn id="26" dur="500" fill="hold"/>
                                        <p:tgtEl>
                                          <p:spTgt spid="2"/>
                                        </p:tgtEl>
                                        <p:attrNameLst>
                                          <p:attrName>ppt_y</p:attrName>
                                        </p:attrNameLst>
                                      </p:cBhvr>
                                      <p:tavLst>
                                        <p:tav tm="0">
                                          <p:val>
                                            <p:strVal val="1+#ppt_h/2"/>
                                          </p:val>
                                        </p:tav>
                                        <p:tav tm="100000">
                                          <p:val>
                                            <p:strVal val="#ppt_y"/>
                                          </p:val>
                                        </p:tav>
                                      </p:tavLst>
                                    </p:anim>
                                  </p:childTnLst>
                                </p:cTn>
                              </p:par>
                              <p:par>
                                <p:cTn id="27" presetID="2" presetClass="entr" presetSubtype="4" decel="100000" fill="hold" nodeType="withEffect">
                                  <p:stCondLst>
                                    <p:cond delay="2500"/>
                                  </p:stCondLst>
                                  <p:childTnLst>
                                    <p:set>
                                      <p:cBhvr>
                                        <p:cTn id="28" dur="1" fill="hold">
                                          <p:stCondLst>
                                            <p:cond delay="0"/>
                                          </p:stCondLst>
                                        </p:cTn>
                                        <p:tgtEl>
                                          <p:spTgt spid="7"/>
                                        </p:tgtEl>
                                        <p:attrNameLst>
                                          <p:attrName>style.visibility</p:attrName>
                                        </p:attrNameLst>
                                      </p:cBhvr>
                                      <p:to>
                                        <p:strVal val="visible"/>
                                      </p:to>
                                    </p:set>
                                    <p:anim calcmode="lin" valueType="num">
                                      <p:cBhvr additive="base">
                                        <p:cTn id="29" dur="500" fill="hold"/>
                                        <p:tgtEl>
                                          <p:spTgt spid="7"/>
                                        </p:tgtEl>
                                        <p:attrNameLst>
                                          <p:attrName>ppt_x</p:attrName>
                                        </p:attrNameLst>
                                      </p:cBhvr>
                                      <p:tavLst>
                                        <p:tav tm="0">
                                          <p:val>
                                            <p:strVal val="#ppt_x"/>
                                          </p:val>
                                        </p:tav>
                                        <p:tav tm="100000">
                                          <p:val>
                                            <p:strVal val="#ppt_x"/>
                                          </p:val>
                                        </p:tav>
                                      </p:tavLst>
                                    </p:anim>
                                    <p:anim calcmode="lin" valueType="num">
                                      <p:cBhvr additive="base">
                                        <p:cTn id="30" dur="500" fill="hold"/>
                                        <p:tgtEl>
                                          <p:spTgt spid="7"/>
                                        </p:tgtEl>
                                        <p:attrNameLst>
                                          <p:attrName>ppt_y</p:attrName>
                                        </p:attrNameLst>
                                      </p:cBhvr>
                                      <p:tavLst>
                                        <p:tav tm="0">
                                          <p:val>
                                            <p:strVal val="1+#ppt_h/2"/>
                                          </p:val>
                                        </p:tav>
                                        <p:tav tm="100000">
                                          <p:val>
                                            <p:strVal val="#ppt_y"/>
                                          </p:val>
                                        </p:tav>
                                      </p:tavLst>
                                    </p:anim>
                                  </p:childTnLst>
                                </p:cTn>
                              </p:par>
                              <p:par>
                                <p:cTn id="31" presetID="2" presetClass="entr" presetSubtype="4" decel="100000" fill="hold" nodeType="withEffect">
                                  <p:stCondLst>
                                    <p:cond delay="2750"/>
                                  </p:stCondLst>
                                  <p:childTnLst>
                                    <p:set>
                                      <p:cBhvr>
                                        <p:cTn id="32" dur="1" fill="hold">
                                          <p:stCondLst>
                                            <p:cond delay="0"/>
                                          </p:stCondLst>
                                        </p:cTn>
                                        <p:tgtEl>
                                          <p:spTgt spid="8"/>
                                        </p:tgtEl>
                                        <p:attrNameLst>
                                          <p:attrName>style.visibility</p:attrName>
                                        </p:attrNameLst>
                                      </p:cBhvr>
                                      <p:to>
                                        <p:strVal val="visible"/>
                                      </p:to>
                                    </p:set>
                                    <p:anim calcmode="lin" valueType="num">
                                      <p:cBhvr additive="base">
                                        <p:cTn id="33" dur="500" fill="hold"/>
                                        <p:tgtEl>
                                          <p:spTgt spid="8"/>
                                        </p:tgtEl>
                                        <p:attrNameLst>
                                          <p:attrName>ppt_x</p:attrName>
                                        </p:attrNameLst>
                                      </p:cBhvr>
                                      <p:tavLst>
                                        <p:tav tm="0">
                                          <p:val>
                                            <p:strVal val="#ppt_x"/>
                                          </p:val>
                                        </p:tav>
                                        <p:tav tm="100000">
                                          <p:val>
                                            <p:strVal val="#ppt_x"/>
                                          </p:val>
                                        </p:tav>
                                      </p:tavLst>
                                    </p:anim>
                                    <p:anim calcmode="lin" valueType="num">
                                      <p:cBhvr additive="base">
                                        <p:cTn id="3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p:cNvGrpSpPr/>
          <p:nvPr/>
        </p:nvGrpSpPr>
        <p:grpSpPr>
          <a:xfrm>
            <a:off x="549988" y="698680"/>
            <a:ext cx="3946914" cy="1095500"/>
            <a:chOff x="412490" y="524010"/>
            <a:chExt cx="2960186" cy="821625"/>
          </a:xfrm>
        </p:grpSpPr>
        <p:sp>
          <p:nvSpPr>
            <p:cNvPr id="2" name="矩形 1"/>
            <p:cNvSpPr/>
            <p:nvPr/>
          </p:nvSpPr>
          <p:spPr>
            <a:xfrm>
              <a:off x="412490" y="524010"/>
              <a:ext cx="2960186" cy="530914"/>
            </a:xfrm>
            <a:prstGeom prst="rect">
              <a:avLst/>
            </a:prstGeom>
          </p:spPr>
          <p:txBody>
            <a:bodyPr wrap="none">
              <a:spAutoFit/>
            </a:bodyPr>
            <a:lstStyle/>
            <a:p>
              <a:r>
                <a:rPr lang="en-US" altLang="zh-CN" sz="4000" dirty="0" smtClean="0">
                  <a:solidFill>
                    <a:srgbClr val="F44F56"/>
                  </a:solidFill>
                  <a:latin typeface="方正兰亭超细黑简体" panose="02000000000000000000" pitchFamily="2" charset="-122"/>
                  <a:ea typeface="方正兰亭超细黑简体" panose="02000000000000000000" pitchFamily="2" charset="-122"/>
                  <a:cs typeface="Arial" panose="020B0604020202020204" pitchFamily="34" charset="0"/>
                </a:rPr>
                <a:t>ADSL </a:t>
              </a:r>
              <a:r>
                <a:rPr lang="zh-CN" altLang="en-US" sz="4000" dirty="0" smtClean="0">
                  <a:solidFill>
                    <a:srgbClr val="F44F56"/>
                  </a:solidFill>
                  <a:latin typeface="方正兰亭超细黑简体" panose="02000000000000000000" pitchFamily="2" charset="-122"/>
                  <a:ea typeface="方正兰亭超细黑简体" panose="02000000000000000000" pitchFamily="2" charset="-122"/>
                  <a:cs typeface="Arial" panose="020B0604020202020204" pitchFamily="34" charset="0"/>
                </a:rPr>
                <a:t>接入技术</a:t>
              </a:r>
              <a:endParaRPr lang="en-US" altLang="zh-CN" sz="4000" dirty="0">
                <a:solidFill>
                  <a:srgbClr val="F44F56"/>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3" name="矩形 2"/>
            <p:cNvSpPr/>
            <p:nvPr/>
          </p:nvSpPr>
          <p:spPr>
            <a:xfrm>
              <a:off x="412490" y="999386"/>
              <a:ext cx="1061829" cy="346249"/>
            </a:xfrm>
            <a:prstGeom prst="rect">
              <a:avLst/>
            </a:prstGeom>
          </p:spPr>
          <p:txBody>
            <a:bodyPr wrap="none">
              <a:spAutoFit/>
            </a:bodyPr>
            <a:lstStyle/>
            <a:p>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基本概念</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grpSp>
        <p:nvGrpSpPr>
          <p:cNvPr id="4" name="组合 3"/>
          <p:cNvGrpSpPr/>
          <p:nvPr/>
        </p:nvGrpSpPr>
        <p:grpSpPr>
          <a:xfrm>
            <a:off x="11856640" y="548680"/>
            <a:ext cx="335360" cy="882400"/>
            <a:chOff x="8892480" y="411510"/>
            <a:chExt cx="251520" cy="661800"/>
          </a:xfrm>
        </p:grpSpPr>
        <p:sp>
          <p:nvSpPr>
            <p:cNvPr id="5" name="矩形 4"/>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59</a:t>
              </a:r>
              <a:endParaRPr lang="zh-CN" altLang="en-US" sz="1067" dirty="0">
                <a:solidFill>
                  <a:schemeClr val="bg1"/>
                </a:solidFill>
                <a:latin typeface="Century Gothic" panose="020B0502020202020204" pitchFamily="34" charset="0"/>
              </a:endParaRPr>
            </a:p>
          </p:txBody>
        </p:sp>
        <p:grpSp>
          <p:nvGrpSpPr>
            <p:cNvPr id="7" name="组合 6"/>
            <p:cNvGrpSpPr/>
            <p:nvPr/>
          </p:nvGrpSpPr>
          <p:grpSpPr>
            <a:xfrm>
              <a:off x="8964240" y="818664"/>
              <a:ext cx="108000" cy="8629"/>
              <a:chOff x="8953171" y="847239"/>
              <a:chExt cx="130138" cy="8629"/>
            </a:xfrm>
          </p:grpSpPr>
          <p:cxnSp>
            <p:nvCxnSpPr>
              <p:cNvPr id="8" name="直接连接符 7"/>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
        <p:nvSpPr>
          <p:cNvPr id="20" name="矩形 19"/>
          <p:cNvSpPr/>
          <p:nvPr/>
        </p:nvSpPr>
        <p:spPr>
          <a:xfrm>
            <a:off x="549988" y="1839443"/>
            <a:ext cx="10964680" cy="934487"/>
          </a:xfrm>
          <a:prstGeom prst="rect">
            <a:avLst/>
          </a:prstGeom>
        </p:spPr>
        <p:txBody>
          <a:bodyPr wrap="square">
            <a:spAutoFit/>
          </a:bodyPr>
          <a:lstStyle/>
          <a:p>
            <a:pPr>
              <a:lnSpc>
                <a:spcPct val="114000"/>
              </a:lnSpc>
            </a:pP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为实现用户接入网的数字化、宽带化，用光纤作为用户线是用户网今后发展的必然方向，但由于光纤用户网的成本过高，在今后的十几年甚至几十年内大多数用户网仍将继续使用现有的铜线环路，近年来人们提出了多项过渡性的宽带接入网技术，</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其中 </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ADSL </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是</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最具有竞争力中的一种。</a:t>
            </a:r>
            <a:endParaRPr lang="en-US" altLang="zh-CN" sz="1600" dirty="0">
              <a:solidFill>
                <a:schemeClr val="tx1">
                  <a:lumMod val="65000"/>
                  <a:lumOff val="35000"/>
                </a:schemeClr>
              </a:solidFill>
              <a:latin typeface="Century Gothic" panose="020B0502020202020204" pitchFamily="34" charset="0"/>
              <a:cs typeface="Arial" panose="020B0604020202020204" pitchFamily="34" charset="0"/>
            </a:endParaRPr>
          </a:p>
        </p:txBody>
      </p:sp>
      <p:grpSp>
        <p:nvGrpSpPr>
          <p:cNvPr id="2048" name="组合 2047"/>
          <p:cNvGrpSpPr/>
          <p:nvPr/>
        </p:nvGrpSpPr>
        <p:grpSpPr>
          <a:xfrm>
            <a:off x="670984" y="2766239"/>
            <a:ext cx="5361344" cy="3399066"/>
            <a:chOff x="503238" y="2074680"/>
            <a:chExt cx="4021008" cy="2549300"/>
          </a:xfrm>
        </p:grpSpPr>
        <p:sp>
          <p:nvSpPr>
            <p:cNvPr id="21" name="矩形 20"/>
            <p:cNvSpPr/>
            <p:nvPr/>
          </p:nvSpPr>
          <p:spPr>
            <a:xfrm>
              <a:off x="503238" y="2074680"/>
              <a:ext cx="4021008" cy="25493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4" name="矩形 23"/>
            <p:cNvSpPr/>
            <p:nvPr/>
          </p:nvSpPr>
          <p:spPr>
            <a:xfrm>
              <a:off x="755576" y="2074680"/>
              <a:ext cx="435629" cy="510342"/>
            </a:xfrm>
            <a:prstGeom prst="rect">
              <a:avLst/>
            </a:prstGeom>
            <a:solidFill>
              <a:srgbClr val="F44F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F44F56"/>
                </a:solidFill>
              </a:endParaRPr>
            </a:p>
          </p:txBody>
        </p:sp>
        <p:sp>
          <p:nvSpPr>
            <p:cNvPr id="25" name="矩形 24"/>
            <p:cNvSpPr/>
            <p:nvPr/>
          </p:nvSpPr>
          <p:spPr>
            <a:xfrm>
              <a:off x="753786" y="2607754"/>
              <a:ext cx="435629" cy="36004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9" name="矩形 28"/>
            <p:cNvSpPr/>
            <p:nvPr/>
          </p:nvSpPr>
          <p:spPr>
            <a:xfrm>
              <a:off x="1475656" y="2526456"/>
              <a:ext cx="2988332" cy="1543019"/>
            </a:xfrm>
            <a:prstGeom prst="rect">
              <a:avLst/>
            </a:prstGeom>
          </p:spPr>
          <p:txBody>
            <a:bodyPr wrap="square">
              <a:spAutoFit/>
            </a:bodyPr>
            <a:lstStyle/>
            <a:p>
              <a:pPr marL="285750" indent="-285750">
                <a:lnSpc>
                  <a:spcPct val="114000"/>
                </a:lnSpc>
                <a:buClr>
                  <a:srgbClr val="F44F56"/>
                </a:buClr>
                <a:buFont typeface="Wingdings" panose="05000000000000000000" pitchFamily="2" charset="2"/>
                <a:buChar char="l"/>
              </a:pP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网络的覆盖面广、规模大。</a:t>
              </a:r>
            </a:p>
            <a:p>
              <a:pPr marL="285750" indent="-285750">
                <a:lnSpc>
                  <a:spcPct val="114000"/>
                </a:lnSpc>
                <a:buClr>
                  <a:srgbClr val="F44F56"/>
                </a:buClr>
                <a:buFont typeface="Wingdings" panose="05000000000000000000" pitchFamily="2" charset="2"/>
                <a:buChar char="l"/>
              </a:pP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节省</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投资，无需线路材料和铺设施工投入。</a:t>
              </a:r>
            </a:p>
            <a:p>
              <a:pPr marL="285750" indent="-285750">
                <a:lnSpc>
                  <a:spcPct val="114000"/>
                </a:lnSpc>
                <a:buClr>
                  <a:srgbClr val="F44F56"/>
                </a:buClr>
                <a:buFont typeface="Wingdings" panose="05000000000000000000" pitchFamily="2" charset="2"/>
                <a:buChar char="l"/>
              </a:pP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网络</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是现成的，可立即为用户开通高速业务。</a:t>
              </a:r>
            </a:p>
            <a:p>
              <a:pPr marL="285750" indent="-285750">
                <a:lnSpc>
                  <a:spcPct val="114000"/>
                </a:lnSpc>
                <a:buClr>
                  <a:srgbClr val="F44F56"/>
                </a:buClr>
                <a:buFont typeface="Wingdings" panose="05000000000000000000" pitchFamily="2" charset="2"/>
                <a:buChar char="l"/>
              </a:pP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开通</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宽带业务的同时，一般不影响原有话音业务。</a:t>
              </a:r>
            </a:p>
          </p:txBody>
        </p:sp>
        <p:sp>
          <p:nvSpPr>
            <p:cNvPr id="30" name="矩形 29"/>
            <p:cNvSpPr/>
            <p:nvPr/>
          </p:nvSpPr>
          <p:spPr>
            <a:xfrm>
              <a:off x="1475655" y="2260782"/>
              <a:ext cx="2527043" cy="253916"/>
            </a:xfrm>
            <a:prstGeom prst="rect">
              <a:avLst/>
            </a:prstGeom>
          </p:spPr>
          <p:txBody>
            <a:bodyPr wrap="square">
              <a:spAutoFit/>
            </a:bodyPr>
            <a:lstStyle/>
            <a:p>
              <a:r>
                <a:rPr lang="zh-CN" altLang="en-US" sz="1600" dirty="0" smtClean="0">
                  <a:solidFill>
                    <a:srgbClr val="F44F56"/>
                  </a:solidFill>
                  <a:latin typeface="汉仪菱心体简" panose="02010609000101010101" pitchFamily="49" charset="-122"/>
                  <a:ea typeface="汉仪菱心体简" panose="02010609000101010101" pitchFamily="49" charset="-122"/>
                  <a:cs typeface="Arial" panose="020B0604020202020204" pitchFamily="34" charset="0"/>
                </a:rPr>
                <a:t>为什么采用铜线接入 </a:t>
              </a:r>
              <a:r>
                <a:rPr lang="en-US" altLang="zh-CN" sz="1600" dirty="0" smtClean="0">
                  <a:solidFill>
                    <a:srgbClr val="F44F56"/>
                  </a:solidFill>
                  <a:latin typeface="汉仪菱心体简" panose="02010609000101010101" pitchFamily="49" charset="-122"/>
                  <a:ea typeface="汉仪菱心体简" panose="02010609000101010101" pitchFamily="49" charset="-122"/>
                  <a:cs typeface="Arial" panose="020B0604020202020204" pitchFamily="34" charset="0"/>
                </a:rPr>
                <a:t>ADSL </a:t>
              </a:r>
              <a:r>
                <a:rPr lang="zh-CN" altLang="en-US" sz="1600" dirty="0" smtClean="0">
                  <a:solidFill>
                    <a:srgbClr val="F44F56"/>
                  </a:solidFill>
                  <a:latin typeface="汉仪菱心体简" panose="02010609000101010101" pitchFamily="49" charset="-122"/>
                  <a:ea typeface="汉仪菱心体简" panose="02010609000101010101" pitchFamily="49" charset="-122"/>
                  <a:cs typeface="Arial" panose="020B0604020202020204" pitchFamily="34" charset="0"/>
                </a:rPr>
                <a:t>技术</a:t>
              </a:r>
              <a:endParaRPr lang="en-US" altLang="zh-CN" sz="1600" dirty="0">
                <a:solidFill>
                  <a:srgbClr val="F44F56"/>
                </a:solidFill>
                <a:latin typeface="汉仪菱心体简" panose="02010609000101010101" pitchFamily="49" charset="-122"/>
                <a:ea typeface="汉仪菱心体简" panose="02010609000101010101" pitchFamily="49" charset="-122"/>
                <a:cs typeface="Arial" panose="020B0604020202020204" pitchFamily="34" charset="0"/>
              </a:endParaRPr>
            </a:p>
          </p:txBody>
        </p:sp>
        <p:sp>
          <p:nvSpPr>
            <p:cNvPr id="37" name="矩形 36"/>
            <p:cNvSpPr/>
            <p:nvPr/>
          </p:nvSpPr>
          <p:spPr>
            <a:xfrm>
              <a:off x="691864" y="2110085"/>
              <a:ext cx="576064" cy="438581"/>
            </a:xfrm>
            <a:prstGeom prst="rect">
              <a:avLst/>
            </a:prstGeom>
          </p:spPr>
          <p:txBody>
            <a:bodyPr wrap="square">
              <a:spAutoFit/>
            </a:bodyPr>
            <a:lstStyle/>
            <a:p>
              <a:pPr algn="ctr"/>
              <a:r>
                <a:rPr lang="en-US" altLang="zh-CN" sz="3200" dirty="0" smtClean="0">
                  <a:solidFill>
                    <a:schemeClr val="bg1"/>
                  </a:solidFill>
                  <a:latin typeface="Century Gothic" panose="020B0502020202020204" pitchFamily="34" charset="0"/>
                  <a:cs typeface="Arial" panose="020B0604020202020204" pitchFamily="34" charset="0"/>
                </a:rPr>
                <a:t>01</a:t>
              </a:r>
              <a:endParaRPr lang="en-US" altLang="zh-CN" sz="3200" dirty="0">
                <a:solidFill>
                  <a:schemeClr val="bg1"/>
                </a:solidFill>
                <a:latin typeface="Century Gothic" panose="020B0502020202020204" pitchFamily="34" charset="0"/>
                <a:cs typeface="Arial" panose="020B0604020202020204" pitchFamily="34" charset="0"/>
              </a:endParaRPr>
            </a:p>
          </p:txBody>
        </p:sp>
        <p:sp>
          <p:nvSpPr>
            <p:cNvPr id="38" name="矩形 37"/>
            <p:cNvSpPr/>
            <p:nvPr/>
          </p:nvSpPr>
          <p:spPr>
            <a:xfrm>
              <a:off x="737655" y="2664664"/>
              <a:ext cx="471633" cy="223091"/>
            </a:xfrm>
            <a:prstGeom prst="rect">
              <a:avLst/>
            </a:prstGeom>
          </p:spPr>
          <p:txBody>
            <a:bodyPr wrap="square">
              <a:spAutoFit/>
            </a:bodyPr>
            <a:lstStyle/>
            <a:p>
              <a:pPr algn="ctr"/>
              <a:r>
                <a:rPr lang="en-US" altLang="zh-CN" sz="1333" dirty="0" smtClean="0">
                  <a:solidFill>
                    <a:schemeClr val="bg1"/>
                  </a:solidFill>
                  <a:latin typeface="Century Gothic" panose="020B0502020202020204" pitchFamily="34" charset="0"/>
                  <a:cs typeface="Arial" panose="020B0604020202020204" pitchFamily="34" charset="0"/>
                </a:rPr>
                <a:t>1st</a:t>
              </a:r>
              <a:endParaRPr lang="en-US" altLang="zh-CN" sz="1333" dirty="0">
                <a:solidFill>
                  <a:schemeClr val="bg1"/>
                </a:solidFill>
                <a:latin typeface="Century Gothic" panose="020B0502020202020204" pitchFamily="34" charset="0"/>
                <a:cs typeface="Arial" panose="020B0604020202020204" pitchFamily="34" charset="0"/>
              </a:endParaRPr>
            </a:p>
          </p:txBody>
        </p:sp>
      </p:grpSp>
      <p:pic>
        <p:nvPicPr>
          <p:cNvPr id="10" name="图片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53072" y="2773930"/>
            <a:ext cx="4620401" cy="3391375"/>
          </a:xfrm>
          <a:prstGeom prst="rect">
            <a:avLst/>
          </a:prstGeom>
        </p:spPr>
      </p:pic>
    </p:spTree>
    <p:extLst>
      <p:ext uri="{BB962C8B-B14F-4D97-AF65-F5344CB8AC3E}">
        <p14:creationId xmlns:p14="http://schemas.microsoft.com/office/powerpoint/2010/main" val="26319921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600"/>
                                        <p:tgtEl>
                                          <p:spTgt spid="22"/>
                                        </p:tgtEl>
                                      </p:cBhvr>
                                    </p:animEffect>
                                    <p:anim calcmode="lin" valueType="num">
                                      <p:cBhvr>
                                        <p:cTn id="8" dur="600" fill="hold"/>
                                        <p:tgtEl>
                                          <p:spTgt spid="22"/>
                                        </p:tgtEl>
                                        <p:attrNameLst>
                                          <p:attrName>ppt_x</p:attrName>
                                        </p:attrNameLst>
                                      </p:cBhvr>
                                      <p:tavLst>
                                        <p:tav tm="0">
                                          <p:val>
                                            <p:strVal val="#ppt_x"/>
                                          </p:val>
                                        </p:tav>
                                        <p:tav tm="100000">
                                          <p:val>
                                            <p:strVal val="#ppt_x"/>
                                          </p:val>
                                        </p:tav>
                                      </p:tavLst>
                                    </p:anim>
                                    <p:anim calcmode="lin" valueType="num">
                                      <p:cBhvr>
                                        <p:cTn id="9" dur="600" fill="hold"/>
                                        <p:tgtEl>
                                          <p:spTgt spid="22"/>
                                        </p:tgtEl>
                                        <p:attrNameLst>
                                          <p:attrName>ppt_y</p:attrName>
                                        </p:attrNameLst>
                                      </p:cBhvr>
                                      <p:tavLst>
                                        <p:tav tm="0">
                                          <p:val>
                                            <p:strVal val="#ppt_y+.1"/>
                                          </p:val>
                                        </p:tav>
                                        <p:tav tm="100000">
                                          <p:val>
                                            <p:strVal val="#ppt_y"/>
                                          </p:val>
                                        </p:tav>
                                      </p:tavLst>
                                    </p:anim>
                                  </p:childTnLst>
                                </p:cTn>
                              </p:par>
                              <p:par>
                                <p:cTn id="10" presetID="2" presetClass="entr" presetSubtype="2" fill="hold" grpId="0" nodeType="withEffect">
                                  <p:stCondLst>
                                    <p:cond delay="500"/>
                                  </p:stCondLst>
                                  <p:childTnLst>
                                    <p:set>
                                      <p:cBhvr>
                                        <p:cTn id="11" dur="1" fill="hold">
                                          <p:stCondLst>
                                            <p:cond delay="0"/>
                                          </p:stCondLst>
                                        </p:cTn>
                                        <p:tgtEl>
                                          <p:spTgt spid="20"/>
                                        </p:tgtEl>
                                        <p:attrNameLst>
                                          <p:attrName>style.visibility</p:attrName>
                                        </p:attrNameLst>
                                      </p:cBhvr>
                                      <p:to>
                                        <p:strVal val="visible"/>
                                      </p:to>
                                    </p:set>
                                    <p:anim calcmode="lin" valueType="num">
                                      <p:cBhvr additive="base">
                                        <p:cTn id="12" dur="500" fill="hold"/>
                                        <p:tgtEl>
                                          <p:spTgt spid="20"/>
                                        </p:tgtEl>
                                        <p:attrNameLst>
                                          <p:attrName>ppt_x</p:attrName>
                                        </p:attrNameLst>
                                      </p:cBhvr>
                                      <p:tavLst>
                                        <p:tav tm="0">
                                          <p:val>
                                            <p:strVal val="1+#ppt_w/2"/>
                                          </p:val>
                                        </p:tav>
                                        <p:tav tm="100000">
                                          <p:val>
                                            <p:strVal val="#ppt_x"/>
                                          </p:val>
                                        </p:tav>
                                      </p:tavLst>
                                    </p:anim>
                                    <p:anim calcmode="lin" valueType="num">
                                      <p:cBhvr additive="base">
                                        <p:cTn id="13" dur="500" fill="hold"/>
                                        <p:tgtEl>
                                          <p:spTgt spid="20"/>
                                        </p:tgtEl>
                                        <p:attrNameLst>
                                          <p:attrName>ppt_y</p:attrName>
                                        </p:attrNameLst>
                                      </p:cBhvr>
                                      <p:tavLst>
                                        <p:tav tm="0">
                                          <p:val>
                                            <p:strVal val="#ppt_y"/>
                                          </p:val>
                                        </p:tav>
                                        <p:tav tm="100000">
                                          <p:val>
                                            <p:strVal val="#ppt_y"/>
                                          </p:val>
                                        </p:tav>
                                      </p:tavLst>
                                    </p:anim>
                                  </p:childTnLst>
                                </p:cTn>
                              </p:par>
                              <p:par>
                                <p:cTn id="14" presetID="18" presetClass="entr" presetSubtype="9" fill="hold" nodeType="withEffect">
                                  <p:stCondLst>
                                    <p:cond delay="1000"/>
                                  </p:stCondLst>
                                  <p:childTnLst>
                                    <p:set>
                                      <p:cBhvr>
                                        <p:cTn id="15" dur="1" fill="hold">
                                          <p:stCondLst>
                                            <p:cond delay="0"/>
                                          </p:stCondLst>
                                        </p:cTn>
                                        <p:tgtEl>
                                          <p:spTgt spid="10"/>
                                        </p:tgtEl>
                                        <p:attrNameLst>
                                          <p:attrName>style.visibility</p:attrName>
                                        </p:attrNameLst>
                                      </p:cBhvr>
                                      <p:to>
                                        <p:strVal val="visible"/>
                                      </p:to>
                                    </p:set>
                                    <p:animEffect transition="in" filter="strips(upLeft)">
                                      <p:cBhvr>
                                        <p:cTn id="16" dur="1000"/>
                                        <p:tgtEl>
                                          <p:spTgt spid="10"/>
                                        </p:tgtEl>
                                      </p:cBhvr>
                                    </p:animEffect>
                                  </p:childTnLst>
                                </p:cTn>
                              </p:par>
                              <p:par>
                                <p:cTn id="17" presetID="12" presetClass="entr" presetSubtype="2" fill="hold" nodeType="withEffect">
                                  <p:stCondLst>
                                    <p:cond delay="2000"/>
                                  </p:stCondLst>
                                  <p:childTnLst>
                                    <p:set>
                                      <p:cBhvr>
                                        <p:cTn id="18" dur="1" fill="hold">
                                          <p:stCondLst>
                                            <p:cond delay="0"/>
                                          </p:stCondLst>
                                        </p:cTn>
                                        <p:tgtEl>
                                          <p:spTgt spid="2048"/>
                                        </p:tgtEl>
                                        <p:attrNameLst>
                                          <p:attrName>style.visibility</p:attrName>
                                        </p:attrNameLst>
                                      </p:cBhvr>
                                      <p:to>
                                        <p:strVal val="visible"/>
                                      </p:to>
                                    </p:set>
                                    <p:anim calcmode="lin" valueType="num">
                                      <p:cBhvr additive="base">
                                        <p:cTn id="19" dur="500"/>
                                        <p:tgtEl>
                                          <p:spTgt spid="2048"/>
                                        </p:tgtEl>
                                        <p:attrNameLst>
                                          <p:attrName>ppt_x</p:attrName>
                                        </p:attrNameLst>
                                      </p:cBhvr>
                                      <p:tavLst>
                                        <p:tav tm="0">
                                          <p:val>
                                            <p:strVal val="#ppt_x+#ppt_w*1.125000"/>
                                          </p:val>
                                        </p:tav>
                                        <p:tav tm="100000">
                                          <p:val>
                                            <p:strVal val="#ppt_x"/>
                                          </p:val>
                                        </p:tav>
                                      </p:tavLst>
                                    </p:anim>
                                    <p:animEffect transition="in" filter="wipe(left)">
                                      <p:cBhvr>
                                        <p:cTn id="20" dur="500"/>
                                        <p:tgtEl>
                                          <p:spTgt spid="20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49987" y="698681"/>
            <a:ext cx="3262432" cy="707886"/>
          </a:xfrm>
          <a:prstGeom prst="rect">
            <a:avLst/>
          </a:prstGeom>
        </p:spPr>
        <p:txBody>
          <a:bodyPr wrap="none">
            <a:spAutoFit/>
          </a:bodyPr>
          <a:lstStyle/>
          <a:p>
            <a:r>
              <a:rPr lang="zh-CN" altLang="en-US" sz="4000" dirty="0" smtClean="0">
                <a:solidFill>
                  <a:srgbClr val="F44F56"/>
                </a:solidFill>
                <a:latin typeface="方正兰亭超细黑简体" panose="02000000000000000000" pitchFamily="2" charset="-122"/>
                <a:ea typeface="方正兰亭超细黑简体" panose="02000000000000000000" pitchFamily="2" charset="-122"/>
                <a:cs typeface="Arial" panose="020B0604020202020204" pitchFamily="34" charset="0"/>
              </a:rPr>
              <a:t>数据通信基础</a:t>
            </a:r>
            <a:endParaRPr lang="en-US" altLang="zh-CN" sz="4000" dirty="0">
              <a:solidFill>
                <a:srgbClr val="F44F56"/>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4" name="矩形 3"/>
          <p:cNvSpPr/>
          <p:nvPr/>
        </p:nvSpPr>
        <p:spPr>
          <a:xfrm>
            <a:off x="549987" y="1330375"/>
            <a:ext cx="3570208" cy="461665"/>
          </a:xfrm>
          <a:prstGeom prst="rect">
            <a:avLst/>
          </a:prstGeom>
        </p:spPr>
        <p:txBody>
          <a:bodyPr wrap="none">
            <a:spAutoFit/>
          </a:bodyPr>
          <a:lstStyle/>
          <a:p>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信号、数据、信息的概念</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nvGrpSpPr>
          <p:cNvPr id="29" name="组合 28"/>
          <p:cNvGrpSpPr/>
          <p:nvPr/>
        </p:nvGrpSpPr>
        <p:grpSpPr>
          <a:xfrm>
            <a:off x="11856640" y="548680"/>
            <a:ext cx="335360" cy="882400"/>
            <a:chOff x="8892480" y="411510"/>
            <a:chExt cx="251520" cy="661800"/>
          </a:xfrm>
        </p:grpSpPr>
        <p:sp>
          <p:nvSpPr>
            <p:cNvPr id="16" name="矩形 15"/>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0"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06</a:t>
              </a:r>
              <a:endParaRPr lang="zh-CN" altLang="en-US" sz="1067" dirty="0">
                <a:solidFill>
                  <a:schemeClr val="bg1"/>
                </a:solidFill>
                <a:latin typeface="Century Gothic" panose="020B0502020202020204" pitchFamily="34" charset="0"/>
              </a:endParaRPr>
            </a:p>
          </p:txBody>
        </p:sp>
        <p:grpSp>
          <p:nvGrpSpPr>
            <p:cNvPr id="27" name="组合 26"/>
            <p:cNvGrpSpPr/>
            <p:nvPr/>
          </p:nvGrpSpPr>
          <p:grpSpPr>
            <a:xfrm>
              <a:off x="8964240" y="818664"/>
              <a:ext cx="108000" cy="8629"/>
              <a:chOff x="8953171" y="847239"/>
              <a:chExt cx="130138" cy="8629"/>
            </a:xfrm>
          </p:grpSpPr>
          <p:cxnSp>
            <p:nvCxnSpPr>
              <p:cNvPr id="22" name="直接连接符 21"/>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
        <p:nvSpPr>
          <p:cNvPr id="33" name="矩形 32"/>
          <p:cNvSpPr/>
          <p:nvPr/>
        </p:nvSpPr>
        <p:spPr>
          <a:xfrm>
            <a:off x="549988" y="1809351"/>
            <a:ext cx="10964680" cy="1004634"/>
          </a:xfrm>
          <a:prstGeom prst="rect">
            <a:avLst/>
          </a:prstGeom>
        </p:spPr>
        <p:txBody>
          <a:bodyPr wrap="square">
            <a:spAutoFit/>
          </a:bodyPr>
          <a:lstStyle/>
          <a:p>
            <a:pPr algn="just">
              <a:lnSpc>
                <a:spcPct val="114000"/>
              </a:lnSpc>
            </a:pPr>
            <a:r>
              <a:rPr lang="zh-CN" altLang="en-US" sz="2000" dirty="0" smtClean="0">
                <a:solidFill>
                  <a:srgbClr val="F44F56"/>
                </a:solidFill>
                <a:latin typeface="汉仪菱心体简" panose="02010609000101010101" pitchFamily="49" charset="-122"/>
                <a:ea typeface="汉仪菱心体简" panose="02010609000101010101" pitchFamily="49" charset="-122"/>
                <a:cs typeface="Arial" panose="020B0604020202020204" pitchFamily="34" charset="0"/>
              </a:rPr>
              <a:t>信号（</a:t>
            </a:r>
            <a:r>
              <a:rPr lang="en-US" altLang="zh-CN" sz="2000" dirty="0" smtClean="0">
                <a:solidFill>
                  <a:srgbClr val="F44F56"/>
                </a:solidFill>
                <a:latin typeface="汉仪菱心体简" panose="02010609000101010101" pitchFamily="49" charset="-122"/>
                <a:ea typeface="汉仪菱心体简" panose="02010609000101010101" pitchFamily="49" charset="-122"/>
                <a:cs typeface="Arial" panose="020B0604020202020204" pitchFamily="34" charset="0"/>
              </a:rPr>
              <a:t>Signal</a:t>
            </a:r>
            <a:r>
              <a:rPr lang="zh-CN" altLang="en-US" sz="2000" dirty="0" smtClean="0">
                <a:solidFill>
                  <a:srgbClr val="F44F56"/>
                </a:solidFill>
                <a:latin typeface="汉仪菱心体简" panose="02010609000101010101" pitchFamily="49" charset="-122"/>
                <a:ea typeface="汉仪菱心体简" panose="02010609000101010101" pitchFamily="49" charset="-122"/>
                <a:cs typeface="Arial" panose="020B0604020202020204" pitchFamily="34" charset="0"/>
              </a:rPr>
              <a:t>）</a:t>
            </a:r>
            <a:endParaRPr lang="en-US" altLang="zh-CN" sz="2000" dirty="0" smtClean="0">
              <a:solidFill>
                <a:srgbClr val="F44F56"/>
              </a:solidFill>
              <a:latin typeface="汉仪菱心体简" panose="02010609000101010101" pitchFamily="49" charset="-122"/>
              <a:ea typeface="汉仪菱心体简" panose="02010609000101010101" pitchFamily="49" charset="-122"/>
              <a:cs typeface="Arial" panose="020B0604020202020204" pitchFamily="34" charset="0"/>
            </a:endParaRPr>
          </a:p>
          <a:p>
            <a:pPr algn="just">
              <a:lnSpc>
                <a:spcPct val="114000"/>
              </a:lnSpc>
            </a:pP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信号是传输介质上的电磁波，是具体的物理状态。信号也可以分为模拟信号和</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数字信号、</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基带信号和频带信号、电信号和光信号、随机信号与确定信号、周期信号和非周期信号等。</a:t>
            </a:r>
            <a:endParaRPr lang="en-US" altLang="zh-CN" sz="1600" dirty="0">
              <a:solidFill>
                <a:schemeClr val="tx1">
                  <a:lumMod val="65000"/>
                  <a:lumOff val="35000"/>
                </a:schemeClr>
              </a:solidFill>
              <a:latin typeface="Century Gothic" panose="020B0502020202020204" pitchFamily="34" charset="0"/>
              <a:cs typeface="Arial" panose="020B0604020202020204" pitchFamily="34" charset="0"/>
            </a:endParaRPr>
          </a:p>
        </p:txBody>
      </p:sp>
      <p:pic>
        <p:nvPicPr>
          <p:cNvPr id="1026" name="Picture 2" descr="3-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8377" y="3398202"/>
            <a:ext cx="10767901" cy="22101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19836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par>
                                <p:cTn id="10" presetID="12" presetClass="entr" presetSubtype="1"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down)">
                                      <p:cBhvr>
                                        <p:cTn id="13" dur="500"/>
                                        <p:tgtEl>
                                          <p:spTgt spid="4"/>
                                        </p:tgtEl>
                                      </p:cBhvr>
                                    </p:animEffect>
                                  </p:childTnLst>
                                </p:cTn>
                              </p:par>
                              <p:par>
                                <p:cTn id="14" presetID="2" presetClass="entr" presetSubtype="8" fill="hold" grpId="0" nodeType="withEffect">
                                  <p:stCondLst>
                                    <p:cond delay="500"/>
                                  </p:stCondLst>
                                  <p:childTnLst>
                                    <p:set>
                                      <p:cBhvr>
                                        <p:cTn id="15" dur="1" fill="hold">
                                          <p:stCondLst>
                                            <p:cond delay="0"/>
                                          </p:stCondLst>
                                        </p:cTn>
                                        <p:tgtEl>
                                          <p:spTgt spid="33"/>
                                        </p:tgtEl>
                                        <p:attrNameLst>
                                          <p:attrName>style.visibility</p:attrName>
                                        </p:attrNameLst>
                                      </p:cBhvr>
                                      <p:to>
                                        <p:strVal val="visible"/>
                                      </p:to>
                                    </p:set>
                                    <p:anim calcmode="lin" valueType="num">
                                      <p:cBhvr additive="base">
                                        <p:cTn id="16" dur="500" fill="hold"/>
                                        <p:tgtEl>
                                          <p:spTgt spid="33"/>
                                        </p:tgtEl>
                                        <p:attrNameLst>
                                          <p:attrName>ppt_x</p:attrName>
                                        </p:attrNameLst>
                                      </p:cBhvr>
                                      <p:tavLst>
                                        <p:tav tm="0">
                                          <p:val>
                                            <p:strVal val="0-#ppt_w/2"/>
                                          </p:val>
                                        </p:tav>
                                        <p:tav tm="100000">
                                          <p:val>
                                            <p:strVal val="#ppt_x"/>
                                          </p:val>
                                        </p:tav>
                                      </p:tavLst>
                                    </p:anim>
                                    <p:anim calcmode="lin" valueType="num">
                                      <p:cBhvr additive="base">
                                        <p:cTn id="17" dur="500" fill="hold"/>
                                        <p:tgtEl>
                                          <p:spTgt spid="33"/>
                                        </p:tgtEl>
                                        <p:attrNameLst>
                                          <p:attrName>ppt_y</p:attrName>
                                        </p:attrNameLst>
                                      </p:cBhvr>
                                      <p:tavLst>
                                        <p:tav tm="0">
                                          <p:val>
                                            <p:strVal val="#ppt_y"/>
                                          </p:val>
                                        </p:tav>
                                        <p:tav tm="100000">
                                          <p:val>
                                            <p:strVal val="#ppt_y"/>
                                          </p:val>
                                        </p:tav>
                                      </p:tavLst>
                                    </p:anim>
                                  </p:childTnLst>
                                </p:cTn>
                              </p:par>
                              <p:par>
                                <p:cTn id="18" presetID="42" presetClass="entr" presetSubtype="0" fill="hold" nodeType="withEffect">
                                  <p:stCondLst>
                                    <p:cond delay="1000"/>
                                  </p:stCondLst>
                                  <p:childTnLst>
                                    <p:set>
                                      <p:cBhvr>
                                        <p:cTn id="19" dur="1" fill="hold">
                                          <p:stCondLst>
                                            <p:cond delay="0"/>
                                          </p:stCondLst>
                                        </p:cTn>
                                        <p:tgtEl>
                                          <p:spTgt spid="1026"/>
                                        </p:tgtEl>
                                        <p:attrNameLst>
                                          <p:attrName>style.visibility</p:attrName>
                                        </p:attrNameLst>
                                      </p:cBhvr>
                                      <p:to>
                                        <p:strVal val="visible"/>
                                      </p:to>
                                    </p:set>
                                    <p:animEffect transition="in" filter="fade">
                                      <p:cBhvr>
                                        <p:cTn id="20" dur="500"/>
                                        <p:tgtEl>
                                          <p:spTgt spid="1026"/>
                                        </p:tgtEl>
                                      </p:cBhvr>
                                    </p:animEffect>
                                    <p:anim calcmode="lin" valueType="num">
                                      <p:cBhvr>
                                        <p:cTn id="21" dur="500" fill="hold"/>
                                        <p:tgtEl>
                                          <p:spTgt spid="1026"/>
                                        </p:tgtEl>
                                        <p:attrNameLst>
                                          <p:attrName>ppt_x</p:attrName>
                                        </p:attrNameLst>
                                      </p:cBhvr>
                                      <p:tavLst>
                                        <p:tav tm="0">
                                          <p:val>
                                            <p:strVal val="#ppt_x"/>
                                          </p:val>
                                        </p:tav>
                                        <p:tav tm="100000">
                                          <p:val>
                                            <p:strVal val="#ppt_x"/>
                                          </p:val>
                                        </p:tav>
                                      </p:tavLst>
                                    </p:anim>
                                    <p:anim calcmode="lin" valueType="num">
                                      <p:cBhvr>
                                        <p:cTn id="22" dur="500" fill="hold"/>
                                        <p:tgtEl>
                                          <p:spTgt spid="10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33"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49987" y="698681"/>
            <a:ext cx="3946914" cy="707886"/>
          </a:xfrm>
          <a:prstGeom prst="rect">
            <a:avLst/>
          </a:prstGeom>
        </p:spPr>
        <p:txBody>
          <a:bodyPr wrap="none">
            <a:spAutoFit/>
          </a:bodyPr>
          <a:lstStyle/>
          <a:p>
            <a:r>
              <a:rPr lang="en-US" altLang="zh-CN" sz="4000" dirty="0">
                <a:solidFill>
                  <a:srgbClr val="F44F56"/>
                </a:solidFill>
                <a:latin typeface="方正兰亭超细黑简体" panose="02000000000000000000" pitchFamily="2" charset="-122"/>
                <a:ea typeface="方正兰亭超细黑简体" panose="02000000000000000000" pitchFamily="2" charset="-122"/>
                <a:cs typeface="Arial" panose="020B0604020202020204" pitchFamily="34" charset="0"/>
              </a:rPr>
              <a:t>ADSL </a:t>
            </a:r>
            <a:r>
              <a:rPr lang="zh-CN" altLang="en-US" sz="4000" dirty="0">
                <a:solidFill>
                  <a:srgbClr val="F44F56"/>
                </a:solidFill>
                <a:latin typeface="方正兰亭超细黑简体" panose="02000000000000000000" pitchFamily="2" charset="-122"/>
                <a:ea typeface="方正兰亭超细黑简体" panose="02000000000000000000" pitchFamily="2" charset="-122"/>
                <a:cs typeface="Arial" panose="020B0604020202020204" pitchFamily="34" charset="0"/>
              </a:rPr>
              <a:t>接入技术</a:t>
            </a:r>
            <a:endParaRPr lang="en-US" altLang="zh-CN" sz="4000" dirty="0">
              <a:solidFill>
                <a:srgbClr val="F44F56"/>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4" name="矩形 3"/>
          <p:cNvSpPr/>
          <p:nvPr/>
        </p:nvSpPr>
        <p:spPr>
          <a:xfrm>
            <a:off x="549987" y="1330375"/>
            <a:ext cx="1415772" cy="461665"/>
          </a:xfrm>
          <a:prstGeom prst="rect">
            <a:avLst/>
          </a:prstGeom>
        </p:spPr>
        <p:txBody>
          <a:bodyPr wrap="none">
            <a:spAutoFit/>
          </a:bodyPr>
          <a:lstStyle/>
          <a:p>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技术特点</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nvGrpSpPr>
          <p:cNvPr id="29" name="组合 28"/>
          <p:cNvGrpSpPr/>
          <p:nvPr/>
        </p:nvGrpSpPr>
        <p:grpSpPr>
          <a:xfrm>
            <a:off x="11856640" y="548680"/>
            <a:ext cx="335360" cy="882400"/>
            <a:chOff x="8892480" y="411510"/>
            <a:chExt cx="251520" cy="661800"/>
          </a:xfrm>
        </p:grpSpPr>
        <p:sp>
          <p:nvSpPr>
            <p:cNvPr id="16" name="矩形 15"/>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0"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60</a:t>
              </a:r>
              <a:endParaRPr lang="zh-CN" altLang="en-US" sz="1067" dirty="0">
                <a:solidFill>
                  <a:schemeClr val="bg1"/>
                </a:solidFill>
                <a:latin typeface="Century Gothic" panose="020B0502020202020204" pitchFamily="34" charset="0"/>
              </a:endParaRPr>
            </a:p>
          </p:txBody>
        </p:sp>
        <p:grpSp>
          <p:nvGrpSpPr>
            <p:cNvPr id="27" name="组合 26"/>
            <p:cNvGrpSpPr/>
            <p:nvPr/>
          </p:nvGrpSpPr>
          <p:grpSpPr>
            <a:xfrm>
              <a:off x="8964240" y="818664"/>
              <a:ext cx="108000" cy="8629"/>
              <a:chOff x="8953171" y="847239"/>
              <a:chExt cx="130138" cy="8629"/>
            </a:xfrm>
          </p:grpSpPr>
          <p:cxnSp>
            <p:nvCxnSpPr>
              <p:cNvPr id="22" name="直接连接符 21"/>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
        <p:nvSpPr>
          <p:cNvPr id="33" name="矩形 32"/>
          <p:cNvSpPr/>
          <p:nvPr/>
        </p:nvSpPr>
        <p:spPr>
          <a:xfrm>
            <a:off x="549988" y="1809351"/>
            <a:ext cx="10964680" cy="1495922"/>
          </a:xfrm>
          <a:prstGeom prst="rect">
            <a:avLst/>
          </a:prstGeom>
        </p:spPr>
        <p:txBody>
          <a:bodyPr wrap="square">
            <a:spAutoFit/>
          </a:bodyPr>
          <a:lstStyle/>
          <a:p>
            <a:pPr marL="285750" indent="-285750" algn="just">
              <a:lnSpc>
                <a:spcPct val="114000"/>
              </a:lnSpc>
              <a:buClr>
                <a:srgbClr val="F44F56"/>
              </a:buClr>
              <a:buFont typeface="Wingdings" panose="05000000000000000000" pitchFamily="2" charset="2"/>
              <a:buChar char="l"/>
            </a:pP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ADSL</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承载在现有的普通电话线上</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a:t>
            </a:r>
            <a:endPar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endParaRPr>
          </a:p>
          <a:p>
            <a:pPr marL="285750" indent="-285750" algn="just">
              <a:lnSpc>
                <a:spcPct val="114000"/>
              </a:lnSpc>
              <a:buClr>
                <a:srgbClr val="F44F56"/>
              </a:buClr>
              <a:buFont typeface="Wingdings" panose="05000000000000000000" pitchFamily="2" charset="2"/>
              <a:buChar char="l"/>
            </a:pP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ADSL</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在同一铜线上分别传送数据和语音信号。</a:t>
            </a:r>
            <a:endParaRPr lang="en-US" altLang="zh-CN" sz="1600" dirty="0">
              <a:solidFill>
                <a:schemeClr val="tx1">
                  <a:lumMod val="65000"/>
                  <a:lumOff val="35000"/>
                </a:schemeClr>
              </a:solidFill>
              <a:latin typeface="Century Gothic" panose="020B0502020202020204" pitchFamily="34" charset="0"/>
              <a:cs typeface="Arial" panose="020B0604020202020204" pitchFamily="34" charset="0"/>
            </a:endParaRPr>
          </a:p>
          <a:p>
            <a:pPr marL="285750" indent="-285750" algn="just">
              <a:lnSpc>
                <a:spcPct val="114000"/>
              </a:lnSpc>
              <a:buClr>
                <a:srgbClr val="F44F56"/>
              </a:buClr>
              <a:buFont typeface="Wingdings" panose="05000000000000000000" pitchFamily="2" charset="2"/>
              <a:buChar char="l"/>
            </a:pP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ADSL</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上下行速率是非对称的，即上下行速率不等，上下最高可达</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640kb/s</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，下行最高可达</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8Mb/s</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a:t>
            </a:r>
            <a:endPar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endParaRPr>
          </a:p>
          <a:p>
            <a:pPr marL="285750" indent="-285750" algn="just">
              <a:lnSpc>
                <a:spcPct val="114000"/>
              </a:lnSpc>
              <a:buClr>
                <a:srgbClr val="F44F56"/>
              </a:buClr>
              <a:buFont typeface="Wingdings" panose="05000000000000000000" pitchFamily="2" charset="2"/>
              <a:buChar char="l"/>
            </a:pP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每一个</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ADSL</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用户都有单独的一条电话线与</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ADSL</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局端相连，数据传输带宽由每一用户独享</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a:t>
            </a:r>
            <a:endPar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endParaRPr>
          </a:p>
          <a:p>
            <a:pPr marL="285750" indent="-285750" algn="just">
              <a:lnSpc>
                <a:spcPct val="114000"/>
              </a:lnSpc>
              <a:buClr>
                <a:srgbClr val="F44F56"/>
              </a:buClr>
              <a:buFont typeface="Wingdings" panose="05000000000000000000" pitchFamily="2" charset="2"/>
              <a:buChar char="l"/>
            </a:pP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ADSL </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的传输距离为</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3km~5km</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（局端到用户）。</a:t>
            </a:r>
            <a:endParaRPr lang="en-US" altLang="zh-CN" sz="1600" dirty="0">
              <a:solidFill>
                <a:schemeClr val="tx1">
                  <a:lumMod val="65000"/>
                  <a:lumOff val="35000"/>
                </a:schemeClr>
              </a:solidFill>
              <a:latin typeface="Century Gothic" panose="020B0502020202020204" pitchFamily="34" charset="0"/>
              <a:cs typeface="Arial" panose="020B0604020202020204" pitchFamily="34" charset="0"/>
            </a:endParaRPr>
          </a:p>
        </p:txBody>
      </p:sp>
      <p:sp>
        <p:nvSpPr>
          <p:cNvPr id="2"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14338" name="Picture 2" descr="3-5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20287" y="3516456"/>
            <a:ext cx="7551426" cy="2444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3857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par>
                                <p:cTn id="10" presetID="12" presetClass="entr" presetSubtype="1"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down)">
                                      <p:cBhvr>
                                        <p:cTn id="13" dur="500"/>
                                        <p:tgtEl>
                                          <p:spTgt spid="4"/>
                                        </p:tgtEl>
                                      </p:cBhvr>
                                    </p:animEffect>
                                  </p:childTnLst>
                                </p:cTn>
                              </p:par>
                              <p:par>
                                <p:cTn id="14" presetID="2" presetClass="entr" presetSubtype="8" fill="hold" grpId="0" nodeType="withEffect">
                                  <p:stCondLst>
                                    <p:cond delay="500"/>
                                  </p:stCondLst>
                                  <p:childTnLst>
                                    <p:set>
                                      <p:cBhvr>
                                        <p:cTn id="15" dur="1" fill="hold">
                                          <p:stCondLst>
                                            <p:cond delay="0"/>
                                          </p:stCondLst>
                                        </p:cTn>
                                        <p:tgtEl>
                                          <p:spTgt spid="33"/>
                                        </p:tgtEl>
                                        <p:attrNameLst>
                                          <p:attrName>style.visibility</p:attrName>
                                        </p:attrNameLst>
                                      </p:cBhvr>
                                      <p:to>
                                        <p:strVal val="visible"/>
                                      </p:to>
                                    </p:set>
                                    <p:anim calcmode="lin" valueType="num">
                                      <p:cBhvr additive="base">
                                        <p:cTn id="16" dur="500" fill="hold"/>
                                        <p:tgtEl>
                                          <p:spTgt spid="33"/>
                                        </p:tgtEl>
                                        <p:attrNameLst>
                                          <p:attrName>ppt_x</p:attrName>
                                        </p:attrNameLst>
                                      </p:cBhvr>
                                      <p:tavLst>
                                        <p:tav tm="0">
                                          <p:val>
                                            <p:strVal val="0-#ppt_w/2"/>
                                          </p:val>
                                        </p:tav>
                                        <p:tav tm="100000">
                                          <p:val>
                                            <p:strVal val="#ppt_x"/>
                                          </p:val>
                                        </p:tav>
                                      </p:tavLst>
                                    </p:anim>
                                    <p:anim calcmode="lin" valueType="num">
                                      <p:cBhvr additive="base">
                                        <p:cTn id="17" dur="500" fill="hold"/>
                                        <p:tgtEl>
                                          <p:spTgt spid="33"/>
                                        </p:tgtEl>
                                        <p:attrNameLst>
                                          <p:attrName>ppt_y</p:attrName>
                                        </p:attrNameLst>
                                      </p:cBhvr>
                                      <p:tavLst>
                                        <p:tav tm="0">
                                          <p:val>
                                            <p:strVal val="#ppt_y"/>
                                          </p:val>
                                        </p:tav>
                                        <p:tav tm="100000">
                                          <p:val>
                                            <p:strVal val="#ppt_y"/>
                                          </p:val>
                                        </p:tav>
                                      </p:tavLst>
                                    </p:anim>
                                  </p:childTnLst>
                                </p:cTn>
                              </p:par>
                              <p:par>
                                <p:cTn id="18" presetID="42" presetClass="entr" presetSubtype="0" fill="hold" nodeType="withEffect">
                                  <p:stCondLst>
                                    <p:cond delay="1000"/>
                                  </p:stCondLst>
                                  <p:childTnLst>
                                    <p:set>
                                      <p:cBhvr>
                                        <p:cTn id="19" dur="1" fill="hold">
                                          <p:stCondLst>
                                            <p:cond delay="0"/>
                                          </p:stCondLst>
                                        </p:cTn>
                                        <p:tgtEl>
                                          <p:spTgt spid="14338"/>
                                        </p:tgtEl>
                                        <p:attrNameLst>
                                          <p:attrName>style.visibility</p:attrName>
                                        </p:attrNameLst>
                                      </p:cBhvr>
                                      <p:to>
                                        <p:strVal val="visible"/>
                                      </p:to>
                                    </p:set>
                                    <p:animEffect transition="in" filter="fade">
                                      <p:cBhvr>
                                        <p:cTn id="20" dur="500"/>
                                        <p:tgtEl>
                                          <p:spTgt spid="14338"/>
                                        </p:tgtEl>
                                      </p:cBhvr>
                                    </p:animEffect>
                                    <p:anim calcmode="lin" valueType="num">
                                      <p:cBhvr>
                                        <p:cTn id="21" dur="500" fill="hold"/>
                                        <p:tgtEl>
                                          <p:spTgt spid="14338"/>
                                        </p:tgtEl>
                                        <p:attrNameLst>
                                          <p:attrName>ppt_x</p:attrName>
                                        </p:attrNameLst>
                                      </p:cBhvr>
                                      <p:tavLst>
                                        <p:tav tm="0">
                                          <p:val>
                                            <p:strVal val="#ppt_x"/>
                                          </p:val>
                                        </p:tav>
                                        <p:tav tm="100000">
                                          <p:val>
                                            <p:strVal val="#ppt_x"/>
                                          </p:val>
                                        </p:tav>
                                      </p:tavLst>
                                    </p:anim>
                                    <p:anim calcmode="lin" valueType="num">
                                      <p:cBhvr>
                                        <p:cTn id="22" dur="500" fill="hold"/>
                                        <p:tgtEl>
                                          <p:spTgt spid="143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33"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9987" y="698681"/>
            <a:ext cx="3946914" cy="707886"/>
          </a:xfrm>
          <a:prstGeom prst="rect">
            <a:avLst/>
          </a:prstGeom>
        </p:spPr>
        <p:txBody>
          <a:bodyPr wrap="none">
            <a:spAutoFit/>
          </a:bodyPr>
          <a:lstStyle/>
          <a:p>
            <a:r>
              <a:rPr lang="en-US" altLang="zh-CN" sz="4000" dirty="0" smtClean="0">
                <a:solidFill>
                  <a:srgbClr val="F44F56"/>
                </a:solidFill>
                <a:latin typeface="方正兰亭超细黑简体" panose="02000000000000000000" pitchFamily="2" charset="-122"/>
                <a:ea typeface="方正兰亭超细黑简体" panose="02000000000000000000" pitchFamily="2" charset="-122"/>
                <a:cs typeface="Arial" panose="020B0604020202020204" pitchFamily="34" charset="0"/>
              </a:rPr>
              <a:t>ADSL </a:t>
            </a:r>
            <a:r>
              <a:rPr lang="zh-CN" altLang="en-US" sz="4000" dirty="0" smtClean="0">
                <a:solidFill>
                  <a:srgbClr val="F44F56"/>
                </a:solidFill>
                <a:latin typeface="方正兰亭超细黑简体" panose="02000000000000000000" pitchFamily="2" charset="-122"/>
                <a:ea typeface="方正兰亭超细黑简体" panose="02000000000000000000" pitchFamily="2" charset="-122"/>
                <a:cs typeface="Arial" panose="020B0604020202020204" pitchFamily="34" charset="0"/>
              </a:rPr>
              <a:t>接入技术</a:t>
            </a:r>
            <a:endParaRPr lang="en-US" altLang="zh-CN" sz="4000" dirty="0">
              <a:solidFill>
                <a:srgbClr val="F44F56"/>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3" name="矩形 2"/>
          <p:cNvSpPr/>
          <p:nvPr/>
        </p:nvSpPr>
        <p:spPr>
          <a:xfrm>
            <a:off x="549987" y="1332515"/>
            <a:ext cx="3366627" cy="461665"/>
          </a:xfrm>
          <a:prstGeom prst="rect">
            <a:avLst/>
          </a:prstGeom>
        </p:spPr>
        <p:txBody>
          <a:bodyPr wrap="none">
            <a:spAutoFit/>
          </a:bodyPr>
          <a:lstStyle/>
          <a:p>
            <a:r>
              <a:rPr lang="en-US" altLang="zh-CN"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ADSL </a:t>
            </a:r>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原理和技术性能</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nvGrpSpPr>
          <p:cNvPr id="4" name="组合 3"/>
          <p:cNvGrpSpPr/>
          <p:nvPr/>
        </p:nvGrpSpPr>
        <p:grpSpPr>
          <a:xfrm>
            <a:off x="11856640" y="548680"/>
            <a:ext cx="335360" cy="882400"/>
            <a:chOff x="8892480" y="411510"/>
            <a:chExt cx="251520" cy="661800"/>
          </a:xfrm>
        </p:grpSpPr>
        <p:sp>
          <p:nvSpPr>
            <p:cNvPr id="5" name="矩形 4"/>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61</a:t>
              </a:r>
              <a:endParaRPr lang="zh-CN" altLang="en-US" sz="1067" dirty="0">
                <a:solidFill>
                  <a:schemeClr val="bg1"/>
                </a:solidFill>
                <a:latin typeface="Century Gothic" panose="020B0502020202020204" pitchFamily="34" charset="0"/>
              </a:endParaRPr>
            </a:p>
          </p:txBody>
        </p:sp>
        <p:grpSp>
          <p:nvGrpSpPr>
            <p:cNvPr id="7" name="组合 6"/>
            <p:cNvGrpSpPr/>
            <p:nvPr/>
          </p:nvGrpSpPr>
          <p:grpSpPr>
            <a:xfrm>
              <a:off x="8964240" y="818664"/>
              <a:ext cx="108000" cy="8629"/>
              <a:chOff x="8953171" y="847239"/>
              <a:chExt cx="130138" cy="8629"/>
            </a:xfrm>
          </p:grpSpPr>
          <p:cxnSp>
            <p:nvCxnSpPr>
              <p:cNvPr id="8" name="直接连接符 7"/>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pic>
        <p:nvPicPr>
          <p:cNvPr id="63" name="Picture 2" descr="E:\迅雷下载\shutterstock_61491664.jpg"/>
          <p:cNvPicPr>
            <a:picLocks noChangeAspect="1" noChangeArrowheads="1"/>
          </p:cNvPicPr>
          <p:nvPr/>
        </p:nvPicPr>
        <p:blipFill rotWithShape="1">
          <a:blip r:embed="rId2">
            <a:extLst>
              <a:ext uri="{BEBA8EAE-BF5A-486C-A8C5-ECC9F3942E4B}">
                <a14:imgProps xmlns:a14="http://schemas.microsoft.com/office/drawing/2010/main">
                  <a14:imgLayer r:embed="rId3">
                    <a14:imgEffect>
                      <a14:saturation sat="33000"/>
                    </a14:imgEffect>
                    <a14:imgEffect>
                      <a14:brightnessContrast bright="20000"/>
                    </a14:imgEffect>
                  </a14:imgLayer>
                </a14:imgProps>
              </a:ext>
              <a:ext uri="{28A0092B-C50C-407E-A947-70E740481C1C}">
                <a14:useLocalDpi xmlns:a14="http://schemas.microsoft.com/office/drawing/2010/main" val="0"/>
              </a:ext>
            </a:extLst>
          </a:blip>
          <a:srcRect l="6763" t="372" r="11033" b="1825"/>
          <a:stretch/>
        </p:blipFill>
        <p:spPr bwMode="auto">
          <a:xfrm>
            <a:off x="670984" y="1993295"/>
            <a:ext cx="6085416" cy="4276876"/>
          </a:xfrm>
          <a:custGeom>
            <a:avLst/>
            <a:gdLst>
              <a:gd name="connsiteX0" fmla="*/ 0 w 1705100"/>
              <a:gd name="connsiteY0" fmla="*/ 0 h 2100195"/>
              <a:gd name="connsiteX1" fmla="*/ 1705100 w 1705100"/>
              <a:gd name="connsiteY1" fmla="*/ 0 h 2100195"/>
              <a:gd name="connsiteX2" fmla="*/ 1705100 w 1705100"/>
              <a:gd name="connsiteY2" fmla="*/ 2100195 h 2100195"/>
              <a:gd name="connsiteX3" fmla="*/ 0 w 1705100"/>
              <a:gd name="connsiteY3" fmla="*/ 2100195 h 2100195"/>
            </a:gdLst>
            <a:ahLst/>
            <a:cxnLst>
              <a:cxn ang="0">
                <a:pos x="connsiteX0" y="connsiteY0"/>
              </a:cxn>
              <a:cxn ang="0">
                <a:pos x="connsiteX1" y="connsiteY1"/>
              </a:cxn>
              <a:cxn ang="0">
                <a:pos x="connsiteX2" y="connsiteY2"/>
              </a:cxn>
              <a:cxn ang="0">
                <a:pos x="connsiteX3" y="connsiteY3"/>
              </a:cxn>
            </a:cxnLst>
            <a:rect l="l" t="t" r="r" b="b"/>
            <a:pathLst>
              <a:path w="1705100" h="2100195">
                <a:moveTo>
                  <a:pt x="0" y="0"/>
                </a:moveTo>
                <a:lnTo>
                  <a:pt x="1705100" y="0"/>
                </a:lnTo>
                <a:lnTo>
                  <a:pt x="1705100" y="2100195"/>
                </a:lnTo>
                <a:lnTo>
                  <a:pt x="0" y="2100195"/>
                </a:lnTo>
                <a:close/>
              </a:path>
            </a:pathLst>
          </a:custGeom>
          <a:extLst>
            <a:ext uri="{909E8E84-426E-40DD-AFC4-6F175D3DCCD1}">
              <a14:hiddenFill xmlns:a14="http://schemas.microsoft.com/office/drawing/2010/main">
                <a:solidFill>
                  <a:srgbClr val="FFFFFF"/>
                </a:solidFill>
              </a14:hiddenFill>
            </a:ext>
          </a:extLst>
        </p:spPr>
      </p:pic>
      <p:grpSp>
        <p:nvGrpSpPr>
          <p:cNvPr id="14" name="组合 13"/>
          <p:cNvGrpSpPr/>
          <p:nvPr/>
        </p:nvGrpSpPr>
        <p:grpSpPr>
          <a:xfrm>
            <a:off x="7200122" y="1689433"/>
            <a:ext cx="4314544" cy="3742432"/>
            <a:chOff x="5400092" y="1267075"/>
            <a:chExt cx="3235908" cy="2806824"/>
          </a:xfrm>
        </p:grpSpPr>
        <p:sp>
          <p:nvSpPr>
            <p:cNvPr id="65" name="矩形 64"/>
            <p:cNvSpPr/>
            <p:nvPr/>
          </p:nvSpPr>
          <p:spPr>
            <a:xfrm>
              <a:off x="5777053" y="2588332"/>
              <a:ext cx="2858947" cy="992291"/>
            </a:xfrm>
            <a:prstGeom prst="rect">
              <a:avLst/>
            </a:prstGeom>
          </p:spPr>
          <p:txBody>
            <a:bodyPr wrap="square">
              <a:spAutoFit/>
            </a:bodyPr>
            <a:lstStyle/>
            <a:p>
              <a:r>
                <a:rPr lang="zh-CN" altLang="en-US" sz="1333" dirty="0">
                  <a:solidFill>
                    <a:schemeClr val="tx1">
                      <a:lumMod val="85000"/>
                      <a:lumOff val="15000"/>
                    </a:schemeClr>
                  </a:solidFill>
                  <a:latin typeface="Century Gothic" panose="020B0502020202020204" pitchFamily="34" charset="0"/>
                  <a:cs typeface="Arial" panose="020B0604020202020204" pitchFamily="34" charset="0"/>
                </a:rPr>
                <a:t>现存的用户环路主要由</a:t>
              </a:r>
              <a:r>
                <a:rPr lang="en-US" altLang="zh-CN" sz="1333" dirty="0">
                  <a:solidFill>
                    <a:schemeClr val="tx1">
                      <a:lumMod val="85000"/>
                      <a:lumOff val="15000"/>
                    </a:schemeClr>
                  </a:solidFill>
                  <a:latin typeface="Century Gothic" panose="020B0502020202020204" pitchFamily="34" charset="0"/>
                  <a:cs typeface="Arial" panose="020B0604020202020204" pitchFamily="34" charset="0"/>
                </a:rPr>
                <a:t>UTP</a:t>
              </a:r>
              <a:r>
                <a:rPr lang="zh-CN" altLang="en-US" sz="1333" dirty="0">
                  <a:solidFill>
                    <a:schemeClr val="tx1">
                      <a:lumMod val="85000"/>
                      <a:lumOff val="15000"/>
                    </a:schemeClr>
                  </a:solidFill>
                  <a:latin typeface="Century Gothic" panose="020B0502020202020204" pitchFamily="34" charset="0"/>
                  <a:cs typeface="Arial" panose="020B0604020202020204" pitchFamily="34" charset="0"/>
                </a:rPr>
                <a:t>组成</a:t>
              </a:r>
              <a:r>
                <a:rPr lang="zh-CN" altLang="en-US" sz="1333" dirty="0" smtClean="0">
                  <a:solidFill>
                    <a:schemeClr val="tx1">
                      <a:lumMod val="85000"/>
                      <a:lumOff val="15000"/>
                    </a:schemeClr>
                  </a:solidFill>
                  <a:latin typeface="Century Gothic" panose="020B0502020202020204" pitchFamily="34" charset="0"/>
                  <a:cs typeface="Arial" panose="020B0604020202020204" pitchFamily="34" charset="0"/>
                </a:rPr>
                <a:t>。</a:t>
              </a:r>
              <a:endParaRPr lang="en-US" altLang="zh-CN" sz="1333" dirty="0" smtClean="0">
                <a:solidFill>
                  <a:schemeClr val="tx1">
                    <a:lumMod val="85000"/>
                    <a:lumOff val="15000"/>
                  </a:schemeClr>
                </a:solidFill>
                <a:latin typeface="Century Gothic" panose="020B0502020202020204" pitchFamily="34" charset="0"/>
                <a:cs typeface="Arial" panose="020B0604020202020204" pitchFamily="34" charset="0"/>
              </a:endParaRPr>
            </a:p>
            <a:p>
              <a:r>
                <a:rPr lang="en-US" altLang="zh-CN" sz="1333" dirty="0" smtClean="0">
                  <a:solidFill>
                    <a:schemeClr val="tx1">
                      <a:lumMod val="85000"/>
                      <a:lumOff val="15000"/>
                    </a:schemeClr>
                  </a:solidFill>
                  <a:latin typeface="Century Gothic" panose="020B0502020202020204" pitchFamily="34" charset="0"/>
                  <a:cs typeface="Arial" panose="020B0604020202020204" pitchFamily="34" charset="0"/>
                </a:rPr>
                <a:t>UTP</a:t>
              </a:r>
              <a:r>
                <a:rPr lang="zh-CN" altLang="en-US" sz="1333" dirty="0">
                  <a:solidFill>
                    <a:schemeClr val="tx1">
                      <a:lumMod val="85000"/>
                      <a:lumOff val="15000"/>
                    </a:schemeClr>
                  </a:solidFill>
                  <a:latin typeface="Century Gothic" panose="020B0502020202020204" pitchFamily="34" charset="0"/>
                  <a:cs typeface="Arial" panose="020B0604020202020204" pitchFamily="34" charset="0"/>
                </a:rPr>
                <a:t>对信号的衰减主要与传输距离和信号的频率有关，如果信号传输超过一定距离，信号的传输质量将难以保证。此外，线路上的桥接抽头也将增加对信号的衰减。因此，线路衰减是影响</a:t>
              </a:r>
              <a:r>
                <a:rPr lang="en-US" altLang="zh-CN" sz="1333" dirty="0">
                  <a:solidFill>
                    <a:schemeClr val="tx1">
                      <a:lumMod val="85000"/>
                      <a:lumOff val="15000"/>
                    </a:schemeClr>
                  </a:solidFill>
                  <a:latin typeface="Century Gothic" panose="020B0502020202020204" pitchFamily="34" charset="0"/>
                  <a:cs typeface="Arial" panose="020B0604020202020204" pitchFamily="34" charset="0"/>
                </a:rPr>
                <a:t>ADSL</a:t>
              </a:r>
              <a:r>
                <a:rPr lang="zh-CN" altLang="en-US" sz="1333" dirty="0">
                  <a:solidFill>
                    <a:schemeClr val="tx1">
                      <a:lumMod val="85000"/>
                      <a:lumOff val="15000"/>
                    </a:schemeClr>
                  </a:solidFill>
                  <a:latin typeface="Century Gothic" panose="020B0502020202020204" pitchFamily="34" charset="0"/>
                  <a:cs typeface="Arial" panose="020B0604020202020204" pitchFamily="34" charset="0"/>
                </a:rPr>
                <a:t>性能的主要因素</a:t>
              </a:r>
              <a:r>
                <a:rPr lang="zh-CN" altLang="en-US" sz="1333" dirty="0" smtClean="0">
                  <a:solidFill>
                    <a:schemeClr val="tx1">
                      <a:lumMod val="85000"/>
                      <a:lumOff val="15000"/>
                    </a:schemeClr>
                  </a:solidFill>
                  <a:latin typeface="Century Gothic" panose="020B0502020202020204" pitchFamily="34" charset="0"/>
                  <a:cs typeface="Arial" panose="020B0604020202020204" pitchFamily="34" charset="0"/>
                </a:rPr>
                <a:t>。</a:t>
              </a:r>
              <a:endParaRPr lang="en-US" altLang="zh-CN" sz="1333" dirty="0">
                <a:solidFill>
                  <a:schemeClr val="tx1">
                    <a:lumMod val="85000"/>
                    <a:lumOff val="15000"/>
                  </a:schemeClr>
                </a:solidFill>
                <a:latin typeface="Century Gothic" panose="020B0502020202020204" pitchFamily="34" charset="0"/>
                <a:cs typeface="Arial" panose="020B0604020202020204" pitchFamily="34" charset="0"/>
              </a:endParaRPr>
            </a:p>
          </p:txBody>
        </p:sp>
        <p:sp>
          <p:nvSpPr>
            <p:cNvPr id="67" name="矩形 66"/>
            <p:cNvSpPr/>
            <p:nvPr/>
          </p:nvSpPr>
          <p:spPr>
            <a:xfrm>
              <a:off x="5400092" y="1537637"/>
              <a:ext cx="2134732" cy="284742"/>
            </a:xfrm>
            <a:prstGeom prst="rect">
              <a:avLst/>
            </a:prstGeom>
          </p:spPr>
          <p:txBody>
            <a:bodyPr wrap="square">
              <a:spAutoFit/>
            </a:bodyPr>
            <a:lstStyle/>
            <a:p>
              <a:r>
                <a:rPr lang="en-US" altLang="zh-CN" sz="1867" b="1" dirty="0" smtClean="0">
                  <a:solidFill>
                    <a:srgbClr val="F44F56"/>
                  </a:solidFill>
                  <a:latin typeface="Century Gothic" panose="020B0502020202020204" pitchFamily="34" charset="0"/>
                  <a:cs typeface="Arial" panose="020B0604020202020204" pitchFamily="34" charset="0"/>
                </a:rPr>
                <a:t>ADSL Principle</a:t>
              </a:r>
              <a:endParaRPr lang="en-US" altLang="zh-CN" sz="1867" b="1" dirty="0">
                <a:solidFill>
                  <a:srgbClr val="F44F56"/>
                </a:solidFill>
                <a:latin typeface="Century Gothic" panose="020B0502020202020204" pitchFamily="34" charset="0"/>
                <a:cs typeface="Arial" panose="020B0604020202020204" pitchFamily="34" charset="0"/>
              </a:endParaRPr>
            </a:p>
          </p:txBody>
        </p:sp>
        <p:grpSp>
          <p:nvGrpSpPr>
            <p:cNvPr id="68" name="组合 67"/>
            <p:cNvGrpSpPr/>
            <p:nvPr/>
          </p:nvGrpSpPr>
          <p:grpSpPr>
            <a:xfrm>
              <a:off x="7039319" y="1267075"/>
              <a:ext cx="444155" cy="445677"/>
              <a:chOff x="13416445" y="3094038"/>
              <a:chExt cx="463550" cy="465138"/>
            </a:xfrm>
            <a:solidFill>
              <a:srgbClr val="394A57"/>
            </a:solidFill>
          </p:grpSpPr>
          <p:sp>
            <p:nvSpPr>
              <p:cNvPr id="69" name="Freeform 23"/>
              <p:cNvSpPr>
                <a:spLocks noEditPoints="1"/>
              </p:cNvSpPr>
              <p:nvPr/>
            </p:nvSpPr>
            <p:spPr bwMode="auto">
              <a:xfrm>
                <a:off x="13464070" y="3094038"/>
                <a:ext cx="415925" cy="417513"/>
              </a:xfrm>
              <a:custGeom>
                <a:avLst/>
                <a:gdLst>
                  <a:gd name="T0" fmla="*/ 102 w 262"/>
                  <a:gd name="T1" fmla="*/ 263 h 263"/>
                  <a:gd name="T2" fmla="*/ 0 w 262"/>
                  <a:gd name="T3" fmla="*/ 159 h 263"/>
                  <a:gd name="T4" fmla="*/ 203 w 262"/>
                  <a:gd name="T5" fmla="*/ 0 h 263"/>
                  <a:gd name="T6" fmla="*/ 262 w 262"/>
                  <a:gd name="T7" fmla="*/ 59 h 263"/>
                  <a:gd name="T8" fmla="*/ 102 w 262"/>
                  <a:gd name="T9" fmla="*/ 263 h 263"/>
                  <a:gd name="T10" fmla="*/ 29 w 262"/>
                  <a:gd name="T11" fmla="*/ 161 h 263"/>
                  <a:gd name="T12" fmla="*/ 100 w 262"/>
                  <a:gd name="T13" fmla="*/ 234 h 263"/>
                  <a:gd name="T14" fmla="*/ 237 w 262"/>
                  <a:gd name="T15" fmla="*/ 62 h 263"/>
                  <a:gd name="T16" fmla="*/ 201 w 262"/>
                  <a:gd name="T17" fmla="*/ 26 h 263"/>
                  <a:gd name="T18" fmla="*/ 29 w 262"/>
                  <a:gd name="T19" fmla="*/ 161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2" h="263">
                    <a:moveTo>
                      <a:pt x="102" y="263"/>
                    </a:moveTo>
                    <a:lnTo>
                      <a:pt x="0" y="159"/>
                    </a:lnTo>
                    <a:lnTo>
                      <a:pt x="203" y="0"/>
                    </a:lnTo>
                    <a:lnTo>
                      <a:pt x="262" y="59"/>
                    </a:lnTo>
                    <a:lnTo>
                      <a:pt x="102" y="263"/>
                    </a:lnTo>
                    <a:close/>
                    <a:moveTo>
                      <a:pt x="29" y="161"/>
                    </a:moveTo>
                    <a:lnTo>
                      <a:pt x="100" y="234"/>
                    </a:lnTo>
                    <a:lnTo>
                      <a:pt x="237" y="62"/>
                    </a:lnTo>
                    <a:lnTo>
                      <a:pt x="201" y="26"/>
                    </a:lnTo>
                    <a:lnTo>
                      <a:pt x="29" y="16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70" name="Freeform 24"/>
              <p:cNvSpPr>
                <a:spLocks/>
              </p:cNvSpPr>
              <p:nvPr/>
            </p:nvSpPr>
            <p:spPr bwMode="auto">
              <a:xfrm>
                <a:off x="13565670" y="3184525"/>
                <a:ext cx="220662" cy="179388"/>
              </a:xfrm>
              <a:custGeom>
                <a:avLst/>
                <a:gdLst>
                  <a:gd name="T0" fmla="*/ 12 w 139"/>
                  <a:gd name="T1" fmla="*/ 113 h 113"/>
                  <a:gd name="T2" fmla="*/ 0 w 139"/>
                  <a:gd name="T3" fmla="*/ 99 h 113"/>
                  <a:gd name="T4" fmla="*/ 128 w 139"/>
                  <a:gd name="T5" fmla="*/ 0 h 113"/>
                  <a:gd name="T6" fmla="*/ 139 w 139"/>
                  <a:gd name="T7" fmla="*/ 14 h 113"/>
                  <a:gd name="T8" fmla="*/ 12 w 139"/>
                  <a:gd name="T9" fmla="*/ 113 h 113"/>
                </a:gdLst>
                <a:ahLst/>
                <a:cxnLst>
                  <a:cxn ang="0">
                    <a:pos x="T0" y="T1"/>
                  </a:cxn>
                  <a:cxn ang="0">
                    <a:pos x="T2" y="T3"/>
                  </a:cxn>
                  <a:cxn ang="0">
                    <a:pos x="T4" y="T5"/>
                  </a:cxn>
                  <a:cxn ang="0">
                    <a:pos x="T6" y="T7"/>
                  </a:cxn>
                  <a:cxn ang="0">
                    <a:pos x="T8" y="T9"/>
                  </a:cxn>
                </a:cxnLst>
                <a:rect l="0" t="0" r="r" b="b"/>
                <a:pathLst>
                  <a:path w="139" h="113">
                    <a:moveTo>
                      <a:pt x="12" y="113"/>
                    </a:moveTo>
                    <a:lnTo>
                      <a:pt x="0" y="99"/>
                    </a:lnTo>
                    <a:lnTo>
                      <a:pt x="128" y="0"/>
                    </a:lnTo>
                    <a:lnTo>
                      <a:pt x="139" y="14"/>
                    </a:lnTo>
                    <a:lnTo>
                      <a:pt x="12" y="1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71" name="Freeform 25"/>
              <p:cNvSpPr>
                <a:spLocks/>
              </p:cNvSpPr>
              <p:nvPr/>
            </p:nvSpPr>
            <p:spPr bwMode="auto">
              <a:xfrm>
                <a:off x="13427558" y="3387725"/>
                <a:ext cx="160337" cy="160338"/>
              </a:xfrm>
              <a:custGeom>
                <a:avLst/>
                <a:gdLst>
                  <a:gd name="T0" fmla="*/ 12 w 43"/>
                  <a:gd name="T1" fmla="*/ 43 h 43"/>
                  <a:gd name="T2" fmla="*/ 0 w 43"/>
                  <a:gd name="T3" fmla="*/ 31 h 43"/>
                  <a:gd name="T4" fmla="*/ 3 w 43"/>
                  <a:gd name="T5" fmla="*/ 29 h 43"/>
                  <a:gd name="T6" fmla="*/ 3 w 43"/>
                  <a:gd name="T7" fmla="*/ 12 h 43"/>
                  <a:gd name="T8" fmla="*/ 0 w 43"/>
                  <a:gd name="T9" fmla="*/ 9 h 43"/>
                  <a:gd name="T10" fmla="*/ 9 w 43"/>
                  <a:gd name="T11" fmla="*/ 0 h 43"/>
                  <a:gd name="T12" fmla="*/ 14 w 43"/>
                  <a:gd name="T13" fmla="*/ 6 h 43"/>
                  <a:gd name="T14" fmla="*/ 11 w 43"/>
                  <a:gd name="T15" fmla="*/ 9 h 43"/>
                  <a:gd name="T16" fmla="*/ 11 w 43"/>
                  <a:gd name="T17" fmla="*/ 31 h 43"/>
                  <a:gd name="T18" fmla="*/ 12 w 43"/>
                  <a:gd name="T19" fmla="*/ 32 h 43"/>
                  <a:gd name="T20" fmla="*/ 34 w 43"/>
                  <a:gd name="T21" fmla="*/ 32 h 43"/>
                  <a:gd name="T22" fmla="*/ 37 w 43"/>
                  <a:gd name="T23" fmla="*/ 29 h 43"/>
                  <a:gd name="T24" fmla="*/ 43 w 43"/>
                  <a:gd name="T25" fmla="*/ 34 h 43"/>
                  <a:gd name="T26" fmla="*/ 34 w 43"/>
                  <a:gd name="T27" fmla="*/ 43 h 43"/>
                  <a:gd name="T28" fmla="*/ 31 w 43"/>
                  <a:gd name="T29" fmla="*/ 40 h 43"/>
                  <a:gd name="T30" fmla="*/ 14 w 43"/>
                  <a:gd name="T31" fmla="*/ 40 h 43"/>
                  <a:gd name="T32" fmla="*/ 12 w 43"/>
                  <a:gd name="T33"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 h="43">
                    <a:moveTo>
                      <a:pt x="12" y="43"/>
                    </a:moveTo>
                    <a:cubicBezTo>
                      <a:pt x="0" y="31"/>
                      <a:pt x="0" y="31"/>
                      <a:pt x="0" y="31"/>
                    </a:cubicBezTo>
                    <a:cubicBezTo>
                      <a:pt x="3" y="29"/>
                      <a:pt x="3" y="29"/>
                      <a:pt x="3" y="29"/>
                    </a:cubicBezTo>
                    <a:cubicBezTo>
                      <a:pt x="8" y="24"/>
                      <a:pt x="8" y="16"/>
                      <a:pt x="3" y="12"/>
                    </a:cubicBezTo>
                    <a:cubicBezTo>
                      <a:pt x="0" y="9"/>
                      <a:pt x="0" y="9"/>
                      <a:pt x="0" y="9"/>
                    </a:cubicBezTo>
                    <a:cubicBezTo>
                      <a:pt x="9" y="0"/>
                      <a:pt x="9" y="0"/>
                      <a:pt x="9" y="0"/>
                    </a:cubicBezTo>
                    <a:cubicBezTo>
                      <a:pt x="14" y="6"/>
                      <a:pt x="14" y="6"/>
                      <a:pt x="14" y="6"/>
                    </a:cubicBezTo>
                    <a:cubicBezTo>
                      <a:pt x="11" y="9"/>
                      <a:pt x="11" y="9"/>
                      <a:pt x="11" y="9"/>
                    </a:cubicBezTo>
                    <a:cubicBezTo>
                      <a:pt x="16" y="16"/>
                      <a:pt x="16" y="25"/>
                      <a:pt x="11" y="31"/>
                    </a:cubicBezTo>
                    <a:cubicBezTo>
                      <a:pt x="12" y="32"/>
                      <a:pt x="12" y="32"/>
                      <a:pt x="12" y="32"/>
                    </a:cubicBezTo>
                    <a:cubicBezTo>
                      <a:pt x="18" y="27"/>
                      <a:pt x="27" y="27"/>
                      <a:pt x="34" y="32"/>
                    </a:cubicBezTo>
                    <a:cubicBezTo>
                      <a:pt x="37" y="29"/>
                      <a:pt x="37" y="29"/>
                      <a:pt x="37" y="29"/>
                    </a:cubicBezTo>
                    <a:cubicBezTo>
                      <a:pt x="43" y="34"/>
                      <a:pt x="43" y="34"/>
                      <a:pt x="43" y="34"/>
                    </a:cubicBezTo>
                    <a:cubicBezTo>
                      <a:pt x="34" y="43"/>
                      <a:pt x="34" y="43"/>
                      <a:pt x="34" y="43"/>
                    </a:cubicBezTo>
                    <a:cubicBezTo>
                      <a:pt x="31" y="40"/>
                      <a:pt x="31" y="40"/>
                      <a:pt x="31" y="40"/>
                    </a:cubicBezTo>
                    <a:cubicBezTo>
                      <a:pt x="27" y="35"/>
                      <a:pt x="19" y="35"/>
                      <a:pt x="14" y="40"/>
                    </a:cubicBezTo>
                    <a:lnTo>
                      <a:pt x="12"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72" name="Freeform 26"/>
              <p:cNvSpPr>
                <a:spLocks/>
              </p:cNvSpPr>
              <p:nvPr/>
            </p:nvSpPr>
            <p:spPr bwMode="auto">
              <a:xfrm>
                <a:off x="13416445" y="3503613"/>
                <a:ext cx="55562" cy="55563"/>
              </a:xfrm>
              <a:custGeom>
                <a:avLst/>
                <a:gdLst>
                  <a:gd name="T0" fmla="*/ 14 w 35"/>
                  <a:gd name="T1" fmla="*/ 35 h 35"/>
                  <a:gd name="T2" fmla="*/ 0 w 35"/>
                  <a:gd name="T3" fmla="*/ 21 h 35"/>
                  <a:gd name="T4" fmla="*/ 21 w 35"/>
                  <a:gd name="T5" fmla="*/ 0 h 35"/>
                  <a:gd name="T6" fmla="*/ 35 w 35"/>
                  <a:gd name="T7" fmla="*/ 14 h 35"/>
                  <a:gd name="T8" fmla="*/ 14 w 35"/>
                  <a:gd name="T9" fmla="*/ 35 h 35"/>
                </a:gdLst>
                <a:ahLst/>
                <a:cxnLst>
                  <a:cxn ang="0">
                    <a:pos x="T0" y="T1"/>
                  </a:cxn>
                  <a:cxn ang="0">
                    <a:pos x="T2" y="T3"/>
                  </a:cxn>
                  <a:cxn ang="0">
                    <a:pos x="T4" y="T5"/>
                  </a:cxn>
                  <a:cxn ang="0">
                    <a:pos x="T6" y="T7"/>
                  </a:cxn>
                  <a:cxn ang="0">
                    <a:pos x="T8" y="T9"/>
                  </a:cxn>
                </a:cxnLst>
                <a:rect l="0" t="0" r="r" b="b"/>
                <a:pathLst>
                  <a:path w="35" h="35">
                    <a:moveTo>
                      <a:pt x="14" y="35"/>
                    </a:moveTo>
                    <a:lnTo>
                      <a:pt x="0" y="21"/>
                    </a:lnTo>
                    <a:lnTo>
                      <a:pt x="21" y="0"/>
                    </a:lnTo>
                    <a:lnTo>
                      <a:pt x="35" y="14"/>
                    </a:lnTo>
                    <a:lnTo>
                      <a:pt x="14"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sp>
          <p:nvSpPr>
            <p:cNvPr id="73" name="矩形 72"/>
            <p:cNvSpPr/>
            <p:nvPr/>
          </p:nvSpPr>
          <p:spPr>
            <a:xfrm>
              <a:off x="5777053" y="2268523"/>
              <a:ext cx="1427851" cy="300083"/>
            </a:xfrm>
            <a:prstGeom prst="rect">
              <a:avLst/>
            </a:prstGeom>
          </p:spPr>
          <p:txBody>
            <a:bodyPr wrap="square">
              <a:spAutoFit/>
            </a:bodyPr>
            <a:lstStyle/>
            <a:p>
              <a:r>
                <a:rPr lang="en-US" altLang="zh-CN" sz="2000" dirty="0" smtClean="0">
                  <a:solidFill>
                    <a:schemeClr val="tx1">
                      <a:lumMod val="95000"/>
                      <a:lumOff val="5000"/>
                    </a:schemeClr>
                  </a:solidFill>
                  <a:latin typeface="Century Gothic" panose="020B0502020202020204" pitchFamily="34" charset="0"/>
                  <a:cs typeface="Arial" panose="020B0604020202020204" pitchFamily="34" charset="0"/>
                </a:rPr>
                <a:t>UTP</a:t>
              </a:r>
              <a:endParaRPr lang="en-US" altLang="zh-CN" sz="2000" dirty="0">
                <a:solidFill>
                  <a:schemeClr val="tx1">
                    <a:lumMod val="95000"/>
                    <a:lumOff val="5000"/>
                  </a:schemeClr>
                </a:solidFill>
                <a:latin typeface="Century Gothic" panose="020B0502020202020204" pitchFamily="34" charset="0"/>
                <a:cs typeface="Arial" panose="020B0604020202020204" pitchFamily="34" charset="0"/>
              </a:endParaRPr>
            </a:p>
          </p:txBody>
        </p:sp>
        <p:cxnSp>
          <p:nvCxnSpPr>
            <p:cNvPr id="11" name="直接连接符 10"/>
            <p:cNvCxnSpPr/>
            <p:nvPr/>
          </p:nvCxnSpPr>
          <p:spPr>
            <a:xfrm>
              <a:off x="5777053" y="2349500"/>
              <a:ext cx="0" cy="102235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77" name="组合 76"/>
            <p:cNvGrpSpPr/>
            <p:nvPr/>
          </p:nvGrpSpPr>
          <p:grpSpPr>
            <a:xfrm>
              <a:off x="5778871" y="3789157"/>
              <a:ext cx="705056" cy="284742"/>
              <a:chOff x="969781" y="2018675"/>
              <a:chExt cx="820325" cy="284742"/>
            </a:xfrm>
          </p:grpSpPr>
          <p:sp>
            <p:nvSpPr>
              <p:cNvPr id="78" name="矩形 77"/>
              <p:cNvSpPr/>
              <p:nvPr/>
            </p:nvSpPr>
            <p:spPr>
              <a:xfrm>
                <a:off x="969781" y="2049043"/>
                <a:ext cx="820325" cy="247040"/>
              </a:xfrm>
              <a:prstGeom prst="rect">
                <a:avLst/>
              </a:prstGeom>
              <a:solidFill>
                <a:srgbClr val="697E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3"/>
              </a:p>
            </p:txBody>
          </p:sp>
          <p:sp>
            <p:nvSpPr>
              <p:cNvPr id="79" name="矩形 78"/>
              <p:cNvSpPr/>
              <p:nvPr/>
            </p:nvSpPr>
            <p:spPr>
              <a:xfrm>
                <a:off x="1038494" y="2018675"/>
                <a:ext cx="682898" cy="284742"/>
              </a:xfrm>
              <a:prstGeom prst="rect">
                <a:avLst/>
              </a:prstGeom>
            </p:spPr>
            <p:txBody>
              <a:bodyPr wrap="none">
                <a:spAutoFit/>
              </a:bodyPr>
              <a:lstStyle/>
              <a:p>
                <a:pPr algn="ctr"/>
                <a:r>
                  <a:rPr lang="en-US" altLang="zh-CN" sz="1867" dirty="0">
                    <a:solidFill>
                      <a:schemeClr val="bg1"/>
                    </a:solidFill>
                    <a:latin typeface="Century Gothic" panose="020B0502020202020204" pitchFamily="34" charset="0"/>
                    <a:cs typeface="Arial" panose="020B0604020202020204" pitchFamily="34" charset="0"/>
                  </a:rPr>
                  <a:t>Who </a:t>
                </a:r>
              </a:p>
            </p:txBody>
          </p:sp>
        </p:grpSp>
        <p:grpSp>
          <p:nvGrpSpPr>
            <p:cNvPr id="81" name="组合 80"/>
            <p:cNvGrpSpPr/>
            <p:nvPr/>
          </p:nvGrpSpPr>
          <p:grpSpPr>
            <a:xfrm>
              <a:off x="6829768" y="3789157"/>
              <a:ext cx="705056" cy="284742"/>
              <a:chOff x="969781" y="2018675"/>
              <a:chExt cx="820325" cy="284742"/>
            </a:xfrm>
          </p:grpSpPr>
          <p:sp>
            <p:nvSpPr>
              <p:cNvPr id="82" name="矩形 81"/>
              <p:cNvSpPr/>
              <p:nvPr/>
            </p:nvSpPr>
            <p:spPr>
              <a:xfrm>
                <a:off x="969781" y="2049043"/>
                <a:ext cx="820325" cy="24704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3"/>
              </a:p>
            </p:txBody>
          </p:sp>
          <p:sp>
            <p:nvSpPr>
              <p:cNvPr id="89" name="矩形 88"/>
              <p:cNvSpPr/>
              <p:nvPr/>
            </p:nvSpPr>
            <p:spPr>
              <a:xfrm>
                <a:off x="1000028" y="2018675"/>
                <a:ext cx="759832" cy="284742"/>
              </a:xfrm>
              <a:prstGeom prst="rect">
                <a:avLst/>
              </a:prstGeom>
            </p:spPr>
            <p:txBody>
              <a:bodyPr wrap="none">
                <a:spAutoFit/>
              </a:bodyPr>
              <a:lstStyle/>
              <a:p>
                <a:pPr algn="ctr"/>
                <a:r>
                  <a:rPr lang="en-US" altLang="zh-CN" sz="1867" dirty="0">
                    <a:solidFill>
                      <a:schemeClr val="bg1"/>
                    </a:solidFill>
                    <a:latin typeface="Century Gothic" panose="020B0502020202020204" pitchFamily="34" charset="0"/>
                    <a:cs typeface="Arial" panose="020B0604020202020204" pitchFamily="34" charset="0"/>
                  </a:rPr>
                  <a:t>What </a:t>
                </a:r>
              </a:p>
            </p:txBody>
          </p:sp>
        </p:grpSp>
        <p:grpSp>
          <p:nvGrpSpPr>
            <p:cNvPr id="90" name="组合 89"/>
            <p:cNvGrpSpPr/>
            <p:nvPr/>
          </p:nvGrpSpPr>
          <p:grpSpPr>
            <a:xfrm>
              <a:off x="7904750" y="3789157"/>
              <a:ext cx="707164" cy="284742"/>
              <a:chOff x="968555" y="2018675"/>
              <a:chExt cx="822778" cy="284742"/>
            </a:xfrm>
          </p:grpSpPr>
          <p:sp>
            <p:nvSpPr>
              <p:cNvPr id="91" name="矩形 90"/>
              <p:cNvSpPr/>
              <p:nvPr/>
            </p:nvSpPr>
            <p:spPr>
              <a:xfrm>
                <a:off x="969781" y="2049043"/>
                <a:ext cx="820325" cy="247040"/>
              </a:xfrm>
              <a:prstGeom prst="rect">
                <a:avLst/>
              </a:prstGeom>
              <a:solidFill>
                <a:srgbClr val="F44F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3"/>
              </a:p>
            </p:txBody>
          </p:sp>
          <p:sp>
            <p:nvSpPr>
              <p:cNvPr id="92" name="矩形 91"/>
              <p:cNvSpPr/>
              <p:nvPr/>
            </p:nvSpPr>
            <p:spPr>
              <a:xfrm>
                <a:off x="968555" y="2018675"/>
                <a:ext cx="822778" cy="284742"/>
              </a:xfrm>
              <a:prstGeom prst="rect">
                <a:avLst/>
              </a:prstGeom>
            </p:spPr>
            <p:txBody>
              <a:bodyPr wrap="none">
                <a:spAutoFit/>
              </a:bodyPr>
              <a:lstStyle/>
              <a:p>
                <a:pPr algn="ctr"/>
                <a:r>
                  <a:rPr lang="en-US" altLang="zh-CN" sz="1867" dirty="0">
                    <a:solidFill>
                      <a:schemeClr val="bg1"/>
                    </a:solidFill>
                    <a:latin typeface="Century Gothic" panose="020B0502020202020204" pitchFamily="34" charset="0"/>
                    <a:cs typeface="Arial" panose="020B0604020202020204" pitchFamily="34" charset="0"/>
                  </a:rPr>
                  <a:t>Where</a:t>
                </a:r>
              </a:p>
            </p:txBody>
          </p:sp>
        </p:grpSp>
      </p:grpSp>
    </p:spTree>
    <p:extLst>
      <p:ext uri="{BB962C8B-B14F-4D97-AF65-F5344CB8AC3E}">
        <p14:creationId xmlns:p14="http://schemas.microsoft.com/office/powerpoint/2010/main" val="2598484036"/>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0"/>
                                  </p:stCondLst>
                                  <p:childTnLst>
                                    <p:set>
                                      <p:cBhvr>
                                        <p:cTn id="6" dur="1" fill="hold">
                                          <p:stCondLst>
                                            <p:cond delay="0"/>
                                          </p:stCondLst>
                                        </p:cTn>
                                        <p:tgtEl>
                                          <p:spTgt spid="63"/>
                                        </p:tgtEl>
                                        <p:attrNameLst>
                                          <p:attrName>style.visibility</p:attrName>
                                        </p:attrNameLst>
                                      </p:cBhvr>
                                      <p:to>
                                        <p:strVal val="visible"/>
                                      </p:to>
                                    </p:set>
                                    <p:anim calcmode="lin" valueType="num">
                                      <p:cBhvr additive="base">
                                        <p:cTn id="7" dur="500" fill="hold"/>
                                        <p:tgtEl>
                                          <p:spTgt spid="63"/>
                                        </p:tgtEl>
                                        <p:attrNameLst>
                                          <p:attrName>ppt_x</p:attrName>
                                        </p:attrNameLst>
                                      </p:cBhvr>
                                      <p:tavLst>
                                        <p:tav tm="0">
                                          <p:val>
                                            <p:strVal val="1+#ppt_w/2"/>
                                          </p:val>
                                        </p:tav>
                                        <p:tav tm="100000">
                                          <p:val>
                                            <p:strVal val="#ppt_x"/>
                                          </p:val>
                                        </p:tav>
                                      </p:tavLst>
                                    </p:anim>
                                    <p:anim calcmode="lin" valueType="num">
                                      <p:cBhvr additive="base">
                                        <p:cTn id="8" dur="500" fill="hold"/>
                                        <p:tgtEl>
                                          <p:spTgt spid="63"/>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25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fill="hold"/>
                                        <p:tgtEl>
                                          <p:spTgt spid="14"/>
                                        </p:tgtEl>
                                        <p:attrNameLst>
                                          <p:attrName>ppt_x</p:attrName>
                                        </p:attrNameLst>
                                      </p:cBhvr>
                                      <p:tavLst>
                                        <p:tav tm="0">
                                          <p:val>
                                            <p:strVal val="1+#ppt_w/2"/>
                                          </p:val>
                                        </p:tav>
                                        <p:tav tm="100000">
                                          <p:val>
                                            <p:strVal val="#ppt_x"/>
                                          </p:val>
                                        </p:tav>
                                      </p:tavLst>
                                    </p:anim>
                                    <p:anim calcmode="lin" valueType="num">
                                      <p:cBhvr additive="base">
                                        <p:cTn id="12"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177792" y="656050"/>
            <a:ext cx="3946915" cy="750517"/>
            <a:chOff x="412490" y="492037"/>
            <a:chExt cx="2960186" cy="562887"/>
          </a:xfrm>
        </p:grpSpPr>
        <p:sp>
          <p:nvSpPr>
            <p:cNvPr id="5" name="矩形 4"/>
            <p:cNvSpPr/>
            <p:nvPr/>
          </p:nvSpPr>
          <p:spPr>
            <a:xfrm>
              <a:off x="412490" y="524010"/>
              <a:ext cx="2960186" cy="530914"/>
            </a:xfrm>
            <a:prstGeom prst="rect">
              <a:avLst/>
            </a:prstGeom>
          </p:spPr>
          <p:txBody>
            <a:bodyPr wrap="none">
              <a:spAutoFit/>
            </a:bodyPr>
            <a:lstStyle/>
            <a:p>
              <a:r>
                <a:rPr lang="en-US" altLang="zh-CN" sz="4000" dirty="0" smtClean="0">
                  <a:solidFill>
                    <a:srgbClr val="F44F56"/>
                  </a:solidFill>
                  <a:latin typeface="方正兰亭超细黑简体" panose="02000000000000000000" pitchFamily="2" charset="-122"/>
                  <a:ea typeface="方正兰亭超细黑简体" panose="02000000000000000000" pitchFamily="2" charset="-122"/>
                  <a:cs typeface="Arial" panose="020B0604020202020204" pitchFamily="34" charset="0"/>
                </a:rPr>
                <a:t>ADSL </a:t>
              </a:r>
              <a:r>
                <a:rPr lang="zh-CN" altLang="en-US" sz="4000" dirty="0" smtClean="0">
                  <a:solidFill>
                    <a:srgbClr val="F44F56"/>
                  </a:solidFill>
                  <a:latin typeface="方正兰亭超细黑简体" panose="02000000000000000000" pitchFamily="2" charset="-122"/>
                  <a:ea typeface="方正兰亭超细黑简体" panose="02000000000000000000" pitchFamily="2" charset="-122"/>
                  <a:cs typeface="Arial" panose="020B0604020202020204" pitchFamily="34" charset="0"/>
                </a:rPr>
                <a:t>接入技术</a:t>
              </a:r>
              <a:endParaRPr lang="en-US" altLang="zh-CN" sz="4000" dirty="0">
                <a:solidFill>
                  <a:srgbClr val="F44F56"/>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nvGrpSpPr>
            <p:cNvPr id="9" name="组合 8"/>
            <p:cNvGrpSpPr/>
            <p:nvPr/>
          </p:nvGrpSpPr>
          <p:grpSpPr>
            <a:xfrm>
              <a:off x="503547" y="492037"/>
              <a:ext cx="325753" cy="45720"/>
              <a:chOff x="486593" y="492037"/>
              <a:chExt cx="325753" cy="45720"/>
            </a:xfrm>
          </p:grpSpPr>
          <p:sp>
            <p:nvSpPr>
              <p:cNvPr id="13" name="椭圆 12"/>
              <p:cNvSpPr/>
              <p:nvPr/>
            </p:nvSpPr>
            <p:spPr>
              <a:xfrm>
                <a:off x="486593"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4" name="椭圆 13"/>
              <p:cNvSpPr/>
              <p:nvPr/>
            </p:nvSpPr>
            <p:spPr>
              <a:xfrm>
                <a:off x="579937"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5" name="椭圆 14"/>
              <p:cNvSpPr/>
              <p:nvPr/>
            </p:nvSpPr>
            <p:spPr>
              <a:xfrm>
                <a:off x="673281"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6" name="椭圆 15"/>
              <p:cNvSpPr/>
              <p:nvPr/>
            </p:nvSpPr>
            <p:spPr>
              <a:xfrm>
                <a:off x="766626"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grpSp>
      <p:grpSp>
        <p:nvGrpSpPr>
          <p:cNvPr id="17" name="组合 16"/>
          <p:cNvGrpSpPr/>
          <p:nvPr/>
        </p:nvGrpSpPr>
        <p:grpSpPr>
          <a:xfrm>
            <a:off x="11856640" y="548680"/>
            <a:ext cx="335360" cy="882400"/>
            <a:chOff x="8892480" y="411510"/>
            <a:chExt cx="251520" cy="661800"/>
          </a:xfrm>
        </p:grpSpPr>
        <p:sp>
          <p:nvSpPr>
            <p:cNvPr id="18" name="矩形 17"/>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9"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62</a:t>
              </a:r>
              <a:endParaRPr lang="zh-CN" altLang="en-US" sz="1067" dirty="0">
                <a:solidFill>
                  <a:schemeClr val="bg1"/>
                </a:solidFill>
                <a:latin typeface="Century Gothic" panose="020B0502020202020204" pitchFamily="34" charset="0"/>
              </a:endParaRPr>
            </a:p>
          </p:txBody>
        </p:sp>
        <p:grpSp>
          <p:nvGrpSpPr>
            <p:cNvPr id="20" name="组合 19"/>
            <p:cNvGrpSpPr/>
            <p:nvPr/>
          </p:nvGrpSpPr>
          <p:grpSpPr>
            <a:xfrm>
              <a:off x="8964240" y="818664"/>
              <a:ext cx="108000" cy="8629"/>
              <a:chOff x="8953171" y="847239"/>
              <a:chExt cx="130138" cy="8629"/>
            </a:xfrm>
          </p:grpSpPr>
          <p:cxnSp>
            <p:nvCxnSpPr>
              <p:cNvPr id="21" name="直接连接符 20"/>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grpSp>
        <p:nvGrpSpPr>
          <p:cNvPr id="3" name="组合 2"/>
          <p:cNvGrpSpPr/>
          <p:nvPr/>
        </p:nvGrpSpPr>
        <p:grpSpPr>
          <a:xfrm>
            <a:off x="6177792" y="1768635"/>
            <a:ext cx="5336875" cy="1379884"/>
            <a:chOff x="4633344" y="1326476"/>
            <a:chExt cx="4002656" cy="1034913"/>
          </a:xfrm>
        </p:grpSpPr>
        <p:sp>
          <p:nvSpPr>
            <p:cNvPr id="23" name="矩形 22"/>
            <p:cNvSpPr/>
            <p:nvPr/>
          </p:nvSpPr>
          <p:spPr>
            <a:xfrm>
              <a:off x="4633344" y="1599642"/>
              <a:ext cx="4002656" cy="761747"/>
            </a:xfrm>
            <a:prstGeom prst="rect">
              <a:avLst/>
            </a:prstGeom>
          </p:spPr>
          <p:txBody>
            <a:bodyPr wrap="square">
              <a:spAutoFit/>
            </a:bodyPr>
            <a:lstStyle/>
            <a:p>
              <a:pPr algn="just"/>
              <a:r>
                <a:rPr lang="zh-CN" altLang="en-US" sz="2000" dirty="0">
                  <a:solidFill>
                    <a:schemeClr val="tx1">
                      <a:lumMod val="65000"/>
                      <a:lumOff val="35000"/>
                    </a:schemeClr>
                  </a:solidFill>
                  <a:latin typeface="Century Gothic" panose="020B0502020202020204" pitchFamily="34" charset="0"/>
                  <a:cs typeface="Arial" panose="020B0604020202020204" pitchFamily="34" charset="0"/>
                </a:rPr>
                <a:t>普通电话线传输的是模拟信号，计算机产生的数字信号无法直接在电话线中传输，</a:t>
              </a:r>
              <a:r>
                <a:rPr lang="en-US" altLang="zh-CN" sz="2000" dirty="0">
                  <a:solidFill>
                    <a:schemeClr val="tx1">
                      <a:lumMod val="65000"/>
                      <a:lumOff val="35000"/>
                    </a:schemeClr>
                  </a:solidFill>
                  <a:latin typeface="Century Gothic" panose="020B0502020202020204" pitchFamily="34" charset="0"/>
                  <a:cs typeface="Arial" panose="020B0604020202020204" pitchFamily="34" charset="0"/>
                </a:rPr>
                <a:t>Modem</a:t>
              </a:r>
              <a:r>
                <a:rPr lang="zh-CN" altLang="en-US" sz="2000" dirty="0">
                  <a:solidFill>
                    <a:schemeClr val="tx1">
                      <a:lumMod val="65000"/>
                      <a:lumOff val="35000"/>
                    </a:schemeClr>
                  </a:solidFill>
                  <a:latin typeface="Century Gothic" panose="020B0502020202020204" pitchFamily="34" charset="0"/>
                  <a:cs typeface="Arial" panose="020B0604020202020204" pitchFamily="34" charset="0"/>
                </a:rPr>
                <a:t>是实现两种信号转换功能的设备</a:t>
              </a:r>
              <a:r>
                <a:rPr lang="zh-CN" altLang="en-US" sz="1467" dirty="0">
                  <a:solidFill>
                    <a:schemeClr val="tx1">
                      <a:lumMod val="65000"/>
                      <a:lumOff val="35000"/>
                    </a:schemeClr>
                  </a:solidFill>
                  <a:latin typeface="Century Gothic" panose="020B0502020202020204" pitchFamily="34" charset="0"/>
                  <a:cs typeface="Arial" panose="020B0604020202020204" pitchFamily="34" charset="0"/>
                </a:rPr>
                <a:t>。</a:t>
              </a:r>
              <a:endParaRPr lang="en-US" altLang="zh-CN" sz="1467" dirty="0">
                <a:solidFill>
                  <a:schemeClr val="tx1">
                    <a:lumMod val="65000"/>
                    <a:lumOff val="35000"/>
                  </a:schemeClr>
                </a:solidFill>
                <a:latin typeface="Century Gothic" panose="020B0502020202020204" pitchFamily="34" charset="0"/>
                <a:cs typeface="Arial" panose="020B0604020202020204" pitchFamily="34" charset="0"/>
              </a:endParaRPr>
            </a:p>
          </p:txBody>
        </p:sp>
        <p:sp>
          <p:nvSpPr>
            <p:cNvPr id="24" name="矩形 23"/>
            <p:cNvSpPr/>
            <p:nvPr/>
          </p:nvSpPr>
          <p:spPr>
            <a:xfrm>
              <a:off x="4633344" y="1326476"/>
              <a:ext cx="1786787" cy="300083"/>
            </a:xfrm>
            <a:prstGeom prst="rect">
              <a:avLst/>
            </a:prstGeom>
          </p:spPr>
          <p:txBody>
            <a:bodyPr wrap="none">
              <a:spAutoFit/>
            </a:bodyPr>
            <a:lstStyle/>
            <a:p>
              <a:r>
                <a:rPr lang="en-US" altLang="zh-CN" sz="2000" dirty="0" smtClean="0">
                  <a:solidFill>
                    <a:srgbClr val="F44F56"/>
                  </a:solidFill>
                  <a:latin typeface="Century Gothic" panose="020B0502020202020204" pitchFamily="34" charset="0"/>
                  <a:cs typeface="Arial" panose="020B0604020202020204" pitchFamily="34" charset="0"/>
                </a:rPr>
                <a:t>ADSL Modem</a:t>
              </a:r>
              <a:r>
                <a:rPr lang="zh-CN" altLang="en-US" sz="2000" dirty="0" smtClean="0">
                  <a:solidFill>
                    <a:srgbClr val="F44F56"/>
                  </a:solidFill>
                  <a:latin typeface="Century Gothic" panose="020B0502020202020204" pitchFamily="34" charset="0"/>
                  <a:cs typeface="Arial" panose="020B0604020202020204" pitchFamily="34" charset="0"/>
                </a:rPr>
                <a:t>功能</a:t>
              </a:r>
              <a:endParaRPr lang="en-US" altLang="zh-CN" sz="2000" dirty="0">
                <a:solidFill>
                  <a:srgbClr val="F44F56"/>
                </a:solidFill>
                <a:latin typeface="Century Gothic" panose="020B0502020202020204" pitchFamily="34" charset="0"/>
                <a:cs typeface="Arial" panose="020B0604020202020204" pitchFamily="34" charset="0"/>
              </a:endParaRPr>
            </a:p>
          </p:txBody>
        </p:sp>
      </p:grpSp>
      <p:grpSp>
        <p:nvGrpSpPr>
          <p:cNvPr id="52" name="组合 51"/>
          <p:cNvGrpSpPr/>
          <p:nvPr/>
        </p:nvGrpSpPr>
        <p:grpSpPr>
          <a:xfrm>
            <a:off x="6500562" y="3818460"/>
            <a:ext cx="4828020" cy="816827"/>
            <a:chOff x="4875421" y="2970672"/>
            <a:chExt cx="3621015" cy="612620"/>
          </a:xfrm>
        </p:grpSpPr>
        <p:grpSp>
          <p:nvGrpSpPr>
            <p:cNvPr id="7" name="组合 6"/>
            <p:cNvGrpSpPr/>
            <p:nvPr/>
          </p:nvGrpSpPr>
          <p:grpSpPr>
            <a:xfrm>
              <a:off x="4875421" y="2970672"/>
              <a:ext cx="612620" cy="612620"/>
              <a:chOff x="4875421" y="2877508"/>
              <a:chExt cx="612620" cy="612620"/>
            </a:xfrm>
          </p:grpSpPr>
          <p:sp>
            <p:nvSpPr>
              <p:cNvPr id="4" name="椭圆 3"/>
              <p:cNvSpPr/>
              <p:nvPr/>
            </p:nvSpPr>
            <p:spPr>
              <a:xfrm>
                <a:off x="4875421" y="2877508"/>
                <a:ext cx="612620" cy="612620"/>
              </a:xfrm>
              <a:prstGeom prst="ellipse">
                <a:avLst/>
              </a:prstGeom>
              <a:solidFill>
                <a:srgbClr val="F44F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30" name="组合 29"/>
              <p:cNvGrpSpPr/>
              <p:nvPr/>
            </p:nvGrpSpPr>
            <p:grpSpPr>
              <a:xfrm flipH="1">
                <a:off x="5000369" y="2999972"/>
                <a:ext cx="362725" cy="367692"/>
                <a:chOff x="9363075" y="4967288"/>
                <a:chExt cx="463551" cy="469900"/>
              </a:xfrm>
              <a:solidFill>
                <a:schemeClr val="bg1"/>
              </a:solidFill>
            </p:grpSpPr>
            <p:sp>
              <p:nvSpPr>
                <p:cNvPr id="31" name="Freeform 22"/>
                <p:cNvSpPr>
                  <a:spLocks/>
                </p:cNvSpPr>
                <p:nvPr/>
              </p:nvSpPr>
              <p:spPr bwMode="auto">
                <a:xfrm>
                  <a:off x="9371013" y="5280025"/>
                  <a:ext cx="158750" cy="150813"/>
                </a:xfrm>
                <a:custGeom>
                  <a:avLst/>
                  <a:gdLst>
                    <a:gd name="T0" fmla="*/ 14 w 100"/>
                    <a:gd name="T1" fmla="*/ 95 h 95"/>
                    <a:gd name="T2" fmla="*/ 0 w 100"/>
                    <a:gd name="T3" fmla="*/ 80 h 95"/>
                    <a:gd name="T4" fmla="*/ 85 w 100"/>
                    <a:gd name="T5" fmla="*/ 0 h 95"/>
                    <a:gd name="T6" fmla="*/ 100 w 100"/>
                    <a:gd name="T7" fmla="*/ 14 h 95"/>
                    <a:gd name="T8" fmla="*/ 14 w 100"/>
                    <a:gd name="T9" fmla="*/ 95 h 95"/>
                  </a:gdLst>
                  <a:ahLst/>
                  <a:cxnLst>
                    <a:cxn ang="0">
                      <a:pos x="T0" y="T1"/>
                    </a:cxn>
                    <a:cxn ang="0">
                      <a:pos x="T2" y="T3"/>
                    </a:cxn>
                    <a:cxn ang="0">
                      <a:pos x="T4" y="T5"/>
                    </a:cxn>
                    <a:cxn ang="0">
                      <a:pos x="T6" y="T7"/>
                    </a:cxn>
                    <a:cxn ang="0">
                      <a:pos x="T8" y="T9"/>
                    </a:cxn>
                  </a:cxnLst>
                  <a:rect l="0" t="0" r="r" b="b"/>
                  <a:pathLst>
                    <a:path w="100" h="95">
                      <a:moveTo>
                        <a:pt x="14" y="95"/>
                      </a:moveTo>
                      <a:lnTo>
                        <a:pt x="0" y="80"/>
                      </a:lnTo>
                      <a:lnTo>
                        <a:pt x="85" y="0"/>
                      </a:lnTo>
                      <a:lnTo>
                        <a:pt x="100" y="14"/>
                      </a:lnTo>
                      <a:lnTo>
                        <a:pt x="14" y="9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32" name="Freeform 23"/>
                <p:cNvSpPr>
                  <a:spLocks noEditPoints="1"/>
                </p:cNvSpPr>
                <p:nvPr/>
              </p:nvSpPr>
              <p:spPr bwMode="auto">
                <a:xfrm>
                  <a:off x="9486900" y="5200650"/>
                  <a:ext cx="120650" cy="120650"/>
                </a:xfrm>
                <a:custGeom>
                  <a:avLst/>
                  <a:gdLst>
                    <a:gd name="T0" fmla="*/ 16 w 32"/>
                    <a:gd name="T1" fmla="*/ 32 h 32"/>
                    <a:gd name="T2" fmla="*/ 0 w 32"/>
                    <a:gd name="T3" fmla="*/ 16 h 32"/>
                    <a:gd name="T4" fmla="*/ 16 w 32"/>
                    <a:gd name="T5" fmla="*/ 0 h 32"/>
                    <a:gd name="T6" fmla="*/ 32 w 32"/>
                    <a:gd name="T7" fmla="*/ 16 h 32"/>
                    <a:gd name="T8" fmla="*/ 16 w 32"/>
                    <a:gd name="T9" fmla="*/ 32 h 32"/>
                    <a:gd name="T10" fmla="*/ 16 w 32"/>
                    <a:gd name="T11" fmla="*/ 8 h 32"/>
                    <a:gd name="T12" fmla="*/ 8 w 32"/>
                    <a:gd name="T13" fmla="*/ 16 h 32"/>
                    <a:gd name="T14" fmla="*/ 16 w 32"/>
                    <a:gd name="T15" fmla="*/ 24 h 32"/>
                    <a:gd name="T16" fmla="*/ 24 w 32"/>
                    <a:gd name="T17" fmla="*/ 16 h 32"/>
                    <a:gd name="T18" fmla="*/ 16 w 32"/>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32"/>
                      </a:moveTo>
                      <a:cubicBezTo>
                        <a:pt x="7" y="32"/>
                        <a:pt x="0" y="25"/>
                        <a:pt x="0" y="16"/>
                      </a:cubicBezTo>
                      <a:cubicBezTo>
                        <a:pt x="0" y="7"/>
                        <a:pt x="7" y="0"/>
                        <a:pt x="16" y="0"/>
                      </a:cubicBezTo>
                      <a:cubicBezTo>
                        <a:pt x="25" y="0"/>
                        <a:pt x="32" y="7"/>
                        <a:pt x="32" y="16"/>
                      </a:cubicBezTo>
                      <a:cubicBezTo>
                        <a:pt x="32" y="25"/>
                        <a:pt x="25" y="32"/>
                        <a:pt x="16" y="32"/>
                      </a:cubicBezTo>
                      <a:moveTo>
                        <a:pt x="16" y="8"/>
                      </a:moveTo>
                      <a:cubicBezTo>
                        <a:pt x="12" y="8"/>
                        <a:pt x="8" y="12"/>
                        <a:pt x="8" y="16"/>
                      </a:cubicBezTo>
                      <a:cubicBezTo>
                        <a:pt x="8" y="20"/>
                        <a:pt x="12" y="24"/>
                        <a:pt x="16" y="24"/>
                      </a:cubicBezTo>
                      <a:cubicBezTo>
                        <a:pt x="20" y="24"/>
                        <a:pt x="24" y="20"/>
                        <a:pt x="24" y="16"/>
                      </a:cubicBezTo>
                      <a:cubicBezTo>
                        <a:pt x="24" y="12"/>
                        <a:pt x="20" y="8"/>
                        <a:pt x="16"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33" name="Freeform 24"/>
                <p:cNvSpPr>
                  <a:spLocks noEditPoints="1"/>
                </p:cNvSpPr>
                <p:nvPr/>
              </p:nvSpPr>
              <p:spPr bwMode="auto">
                <a:xfrm>
                  <a:off x="9577388" y="4967288"/>
                  <a:ext cx="249238" cy="249238"/>
                </a:xfrm>
                <a:custGeom>
                  <a:avLst/>
                  <a:gdLst>
                    <a:gd name="T0" fmla="*/ 32 w 66"/>
                    <a:gd name="T1" fmla="*/ 66 h 66"/>
                    <a:gd name="T2" fmla="*/ 9 w 66"/>
                    <a:gd name="T3" fmla="*/ 57 h 66"/>
                    <a:gd name="T4" fmla="*/ 0 w 66"/>
                    <a:gd name="T5" fmla="*/ 34 h 66"/>
                    <a:gd name="T6" fmla="*/ 9 w 66"/>
                    <a:gd name="T7" fmla="*/ 11 h 66"/>
                    <a:gd name="T8" fmla="*/ 20 w 66"/>
                    <a:gd name="T9" fmla="*/ 0 h 66"/>
                    <a:gd name="T10" fmla="*/ 66 w 66"/>
                    <a:gd name="T11" fmla="*/ 46 h 66"/>
                    <a:gd name="T12" fmla="*/ 55 w 66"/>
                    <a:gd name="T13" fmla="*/ 57 h 66"/>
                    <a:gd name="T14" fmla="*/ 32 w 66"/>
                    <a:gd name="T15" fmla="*/ 66 h 66"/>
                    <a:gd name="T16" fmla="*/ 20 w 66"/>
                    <a:gd name="T17" fmla="*/ 12 h 66"/>
                    <a:gd name="T18" fmla="*/ 15 w 66"/>
                    <a:gd name="T19" fmla="*/ 17 h 66"/>
                    <a:gd name="T20" fmla="*/ 8 w 66"/>
                    <a:gd name="T21" fmla="*/ 34 h 66"/>
                    <a:gd name="T22" fmla="*/ 15 w 66"/>
                    <a:gd name="T23" fmla="*/ 51 h 66"/>
                    <a:gd name="T24" fmla="*/ 32 w 66"/>
                    <a:gd name="T25" fmla="*/ 58 h 66"/>
                    <a:gd name="T26" fmla="*/ 49 w 66"/>
                    <a:gd name="T27" fmla="*/ 51 h 66"/>
                    <a:gd name="T28" fmla="*/ 54 w 66"/>
                    <a:gd name="T29" fmla="*/ 46 h 66"/>
                    <a:gd name="T30" fmla="*/ 20 w 66"/>
                    <a:gd name="T31" fmla="*/ 12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6" h="66">
                      <a:moveTo>
                        <a:pt x="32" y="66"/>
                      </a:moveTo>
                      <a:cubicBezTo>
                        <a:pt x="23" y="66"/>
                        <a:pt x="15" y="63"/>
                        <a:pt x="9" y="57"/>
                      </a:cubicBezTo>
                      <a:cubicBezTo>
                        <a:pt x="3" y="51"/>
                        <a:pt x="0" y="43"/>
                        <a:pt x="0" y="34"/>
                      </a:cubicBezTo>
                      <a:cubicBezTo>
                        <a:pt x="0" y="25"/>
                        <a:pt x="3" y="17"/>
                        <a:pt x="9" y="11"/>
                      </a:cubicBezTo>
                      <a:cubicBezTo>
                        <a:pt x="20" y="0"/>
                        <a:pt x="20" y="0"/>
                        <a:pt x="20" y="0"/>
                      </a:cubicBezTo>
                      <a:cubicBezTo>
                        <a:pt x="66" y="46"/>
                        <a:pt x="66" y="46"/>
                        <a:pt x="66" y="46"/>
                      </a:cubicBezTo>
                      <a:cubicBezTo>
                        <a:pt x="55" y="57"/>
                        <a:pt x="55" y="57"/>
                        <a:pt x="55" y="57"/>
                      </a:cubicBezTo>
                      <a:cubicBezTo>
                        <a:pt x="49" y="63"/>
                        <a:pt x="41" y="66"/>
                        <a:pt x="32" y="66"/>
                      </a:cubicBezTo>
                      <a:moveTo>
                        <a:pt x="20" y="12"/>
                      </a:moveTo>
                      <a:cubicBezTo>
                        <a:pt x="15" y="17"/>
                        <a:pt x="15" y="17"/>
                        <a:pt x="15" y="17"/>
                      </a:cubicBezTo>
                      <a:cubicBezTo>
                        <a:pt x="10" y="22"/>
                        <a:pt x="8" y="28"/>
                        <a:pt x="8" y="34"/>
                      </a:cubicBezTo>
                      <a:cubicBezTo>
                        <a:pt x="8" y="40"/>
                        <a:pt x="10" y="46"/>
                        <a:pt x="15" y="51"/>
                      </a:cubicBezTo>
                      <a:cubicBezTo>
                        <a:pt x="20" y="56"/>
                        <a:pt x="26" y="58"/>
                        <a:pt x="32" y="58"/>
                      </a:cubicBezTo>
                      <a:cubicBezTo>
                        <a:pt x="38" y="58"/>
                        <a:pt x="44" y="56"/>
                        <a:pt x="49" y="51"/>
                      </a:cubicBezTo>
                      <a:cubicBezTo>
                        <a:pt x="54" y="46"/>
                        <a:pt x="54" y="46"/>
                        <a:pt x="54" y="46"/>
                      </a:cubicBezTo>
                      <a:lnTo>
                        <a:pt x="20"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34" name="Freeform 25"/>
                <p:cNvSpPr>
                  <a:spLocks/>
                </p:cNvSpPr>
                <p:nvPr/>
              </p:nvSpPr>
              <p:spPr bwMode="auto">
                <a:xfrm>
                  <a:off x="9363075" y="5065713"/>
                  <a:ext cx="365125" cy="371475"/>
                </a:xfrm>
                <a:custGeom>
                  <a:avLst/>
                  <a:gdLst>
                    <a:gd name="T0" fmla="*/ 0 w 230"/>
                    <a:gd name="T1" fmla="*/ 234 h 234"/>
                    <a:gd name="T2" fmla="*/ 22 w 230"/>
                    <a:gd name="T3" fmla="*/ 49 h 234"/>
                    <a:gd name="T4" fmla="*/ 112 w 230"/>
                    <a:gd name="T5" fmla="*/ 0 h 234"/>
                    <a:gd name="T6" fmla="*/ 121 w 230"/>
                    <a:gd name="T7" fmla="*/ 16 h 234"/>
                    <a:gd name="T8" fmla="*/ 41 w 230"/>
                    <a:gd name="T9" fmla="*/ 61 h 234"/>
                    <a:gd name="T10" fmla="*/ 24 w 230"/>
                    <a:gd name="T11" fmla="*/ 211 h 234"/>
                    <a:gd name="T12" fmla="*/ 185 w 230"/>
                    <a:gd name="T13" fmla="*/ 180 h 234"/>
                    <a:gd name="T14" fmla="*/ 211 w 230"/>
                    <a:gd name="T15" fmla="*/ 111 h 234"/>
                    <a:gd name="T16" fmla="*/ 230 w 230"/>
                    <a:gd name="T17" fmla="*/ 116 h 234"/>
                    <a:gd name="T18" fmla="*/ 199 w 230"/>
                    <a:gd name="T19" fmla="*/ 199 h 234"/>
                    <a:gd name="T20" fmla="*/ 0 w 230"/>
                    <a:gd name="T21" fmla="*/ 234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0" h="234">
                      <a:moveTo>
                        <a:pt x="0" y="234"/>
                      </a:moveTo>
                      <a:lnTo>
                        <a:pt x="22" y="49"/>
                      </a:lnTo>
                      <a:lnTo>
                        <a:pt x="112" y="0"/>
                      </a:lnTo>
                      <a:lnTo>
                        <a:pt x="121" y="16"/>
                      </a:lnTo>
                      <a:lnTo>
                        <a:pt x="41" y="61"/>
                      </a:lnTo>
                      <a:lnTo>
                        <a:pt x="24" y="211"/>
                      </a:lnTo>
                      <a:lnTo>
                        <a:pt x="185" y="180"/>
                      </a:lnTo>
                      <a:lnTo>
                        <a:pt x="211" y="111"/>
                      </a:lnTo>
                      <a:lnTo>
                        <a:pt x="230" y="116"/>
                      </a:lnTo>
                      <a:lnTo>
                        <a:pt x="199" y="199"/>
                      </a:lnTo>
                      <a:lnTo>
                        <a:pt x="0" y="2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grpSp>
        <p:sp>
          <p:nvSpPr>
            <p:cNvPr id="50" name="矩形 49"/>
            <p:cNvSpPr/>
            <p:nvPr/>
          </p:nvSpPr>
          <p:spPr>
            <a:xfrm>
              <a:off x="5553913" y="3069233"/>
              <a:ext cx="2942523" cy="484748"/>
            </a:xfrm>
            <a:prstGeom prst="rect">
              <a:avLst/>
            </a:prstGeom>
          </p:spPr>
          <p:txBody>
            <a:bodyPr wrap="square">
              <a:spAutoFit/>
            </a:bodyPr>
            <a:lstStyle/>
            <a:p>
              <a:r>
                <a:rPr lang="zh-CN" altLang="en-US" dirty="0">
                  <a:solidFill>
                    <a:schemeClr val="tx1">
                      <a:lumMod val="85000"/>
                      <a:lumOff val="15000"/>
                    </a:schemeClr>
                  </a:solidFill>
                  <a:latin typeface="Century Gothic" panose="020B0502020202020204" pitchFamily="34" charset="0"/>
                  <a:cs typeface="Arial" panose="020B0604020202020204" pitchFamily="34" charset="0"/>
                </a:rPr>
                <a:t>在发送端，</a:t>
              </a:r>
              <a:r>
                <a:rPr lang="en-US" altLang="zh-CN" dirty="0">
                  <a:solidFill>
                    <a:schemeClr val="tx1">
                      <a:lumMod val="85000"/>
                      <a:lumOff val="15000"/>
                    </a:schemeClr>
                  </a:solidFill>
                  <a:latin typeface="Century Gothic" panose="020B0502020202020204" pitchFamily="34" charset="0"/>
                  <a:cs typeface="Arial" panose="020B0604020202020204" pitchFamily="34" charset="0"/>
                </a:rPr>
                <a:t>Modem</a:t>
              </a:r>
              <a:r>
                <a:rPr lang="zh-CN" altLang="en-US" dirty="0">
                  <a:solidFill>
                    <a:schemeClr val="tx1">
                      <a:lumMod val="85000"/>
                      <a:lumOff val="15000"/>
                    </a:schemeClr>
                  </a:solidFill>
                  <a:latin typeface="Century Gothic" panose="020B0502020202020204" pitchFamily="34" charset="0"/>
                  <a:cs typeface="Arial" panose="020B0604020202020204" pitchFamily="34" charset="0"/>
                </a:rPr>
                <a:t>完成数字信号的调制，将数字信号转换成模拟信号</a:t>
              </a:r>
              <a:endParaRPr lang="en-US" altLang="zh-CN" dirty="0">
                <a:solidFill>
                  <a:schemeClr val="tx1">
                    <a:lumMod val="85000"/>
                    <a:lumOff val="15000"/>
                  </a:schemeClr>
                </a:solidFill>
                <a:latin typeface="Century Gothic" panose="020B0502020202020204" pitchFamily="34" charset="0"/>
                <a:cs typeface="Arial" panose="020B0604020202020204" pitchFamily="34" charset="0"/>
              </a:endParaRPr>
            </a:p>
          </p:txBody>
        </p:sp>
      </p:grpSp>
      <p:grpSp>
        <p:nvGrpSpPr>
          <p:cNvPr id="49" name="组合 48"/>
          <p:cNvGrpSpPr/>
          <p:nvPr/>
        </p:nvGrpSpPr>
        <p:grpSpPr>
          <a:xfrm>
            <a:off x="6500562" y="5152176"/>
            <a:ext cx="4828020" cy="816827"/>
            <a:chOff x="4875421" y="3970959"/>
            <a:chExt cx="3621015" cy="612620"/>
          </a:xfrm>
        </p:grpSpPr>
        <p:grpSp>
          <p:nvGrpSpPr>
            <p:cNvPr id="8" name="组合 7"/>
            <p:cNvGrpSpPr/>
            <p:nvPr/>
          </p:nvGrpSpPr>
          <p:grpSpPr>
            <a:xfrm>
              <a:off x="4875421" y="3970959"/>
              <a:ext cx="612620" cy="612620"/>
              <a:chOff x="4875421" y="3970959"/>
              <a:chExt cx="612620" cy="612620"/>
            </a:xfrm>
          </p:grpSpPr>
          <p:sp>
            <p:nvSpPr>
              <p:cNvPr id="43" name="椭圆 42"/>
              <p:cNvSpPr/>
              <p:nvPr/>
            </p:nvSpPr>
            <p:spPr>
              <a:xfrm>
                <a:off x="4875421" y="3970959"/>
                <a:ext cx="612620" cy="612620"/>
              </a:xfrm>
              <a:prstGeom prst="ellipse">
                <a:avLst/>
              </a:prstGeom>
              <a:solidFill>
                <a:srgbClr val="F44F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25" name="组合 24"/>
              <p:cNvGrpSpPr/>
              <p:nvPr/>
            </p:nvGrpSpPr>
            <p:grpSpPr>
              <a:xfrm>
                <a:off x="4996021" y="4091560"/>
                <a:ext cx="371420" cy="371419"/>
                <a:chOff x="13057188" y="3740150"/>
                <a:chExt cx="474663" cy="474663"/>
              </a:xfrm>
              <a:solidFill>
                <a:schemeClr val="bg1"/>
              </a:solidFill>
            </p:grpSpPr>
            <p:sp>
              <p:nvSpPr>
                <p:cNvPr id="26" name="Freeform 18"/>
                <p:cNvSpPr>
                  <a:spLocks/>
                </p:cNvSpPr>
                <p:nvPr/>
              </p:nvSpPr>
              <p:spPr bwMode="auto">
                <a:xfrm>
                  <a:off x="13114338" y="4019550"/>
                  <a:ext cx="360363" cy="195263"/>
                </a:xfrm>
                <a:custGeom>
                  <a:avLst/>
                  <a:gdLst>
                    <a:gd name="T0" fmla="*/ 227 w 227"/>
                    <a:gd name="T1" fmla="*/ 123 h 123"/>
                    <a:gd name="T2" fmla="*/ 0 w 227"/>
                    <a:gd name="T3" fmla="*/ 123 h 123"/>
                    <a:gd name="T4" fmla="*/ 0 w 227"/>
                    <a:gd name="T5" fmla="*/ 0 h 123"/>
                    <a:gd name="T6" fmla="*/ 19 w 227"/>
                    <a:gd name="T7" fmla="*/ 0 h 123"/>
                    <a:gd name="T8" fmla="*/ 19 w 227"/>
                    <a:gd name="T9" fmla="*/ 104 h 123"/>
                    <a:gd name="T10" fmla="*/ 208 w 227"/>
                    <a:gd name="T11" fmla="*/ 104 h 123"/>
                    <a:gd name="T12" fmla="*/ 208 w 227"/>
                    <a:gd name="T13" fmla="*/ 0 h 123"/>
                    <a:gd name="T14" fmla="*/ 227 w 227"/>
                    <a:gd name="T15" fmla="*/ 0 h 123"/>
                    <a:gd name="T16" fmla="*/ 227 w 227"/>
                    <a:gd name="T17" fmla="*/ 123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7" h="123">
                      <a:moveTo>
                        <a:pt x="227" y="123"/>
                      </a:moveTo>
                      <a:lnTo>
                        <a:pt x="0" y="123"/>
                      </a:lnTo>
                      <a:lnTo>
                        <a:pt x="0" y="0"/>
                      </a:lnTo>
                      <a:lnTo>
                        <a:pt x="19" y="0"/>
                      </a:lnTo>
                      <a:lnTo>
                        <a:pt x="19" y="104"/>
                      </a:lnTo>
                      <a:lnTo>
                        <a:pt x="208" y="104"/>
                      </a:lnTo>
                      <a:lnTo>
                        <a:pt x="208" y="0"/>
                      </a:lnTo>
                      <a:lnTo>
                        <a:pt x="227" y="0"/>
                      </a:lnTo>
                      <a:lnTo>
                        <a:pt x="227" y="1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27" name="Freeform 19"/>
                <p:cNvSpPr>
                  <a:spLocks/>
                </p:cNvSpPr>
                <p:nvPr/>
              </p:nvSpPr>
              <p:spPr bwMode="auto">
                <a:xfrm>
                  <a:off x="13057188" y="3740150"/>
                  <a:ext cx="474663" cy="274638"/>
                </a:xfrm>
                <a:custGeom>
                  <a:avLst/>
                  <a:gdLst>
                    <a:gd name="T0" fmla="*/ 284 w 299"/>
                    <a:gd name="T1" fmla="*/ 173 h 173"/>
                    <a:gd name="T2" fmla="*/ 149 w 299"/>
                    <a:gd name="T3" fmla="*/ 29 h 173"/>
                    <a:gd name="T4" fmla="*/ 14 w 299"/>
                    <a:gd name="T5" fmla="*/ 173 h 173"/>
                    <a:gd name="T6" fmla="*/ 0 w 299"/>
                    <a:gd name="T7" fmla="*/ 159 h 173"/>
                    <a:gd name="T8" fmla="*/ 149 w 299"/>
                    <a:gd name="T9" fmla="*/ 0 h 173"/>
                    <a:gd name="T10" fmla="*/ 299 w 299"/>
                    <a:gd name="T11" fmla="*/ 159 h 173"/>
                    <a:gd name="T12" fmla="*/ 284 w 299"/>
                    <a:gd name="T13" fmla="*/ 173 h 173"/>
                  </a:gdLst>
                  <a:ahLst/>
                  <a:cxnLst>
                    <a:cxn ang="0">
                      <a:pos x="T0" y="T1"/>
                    </a:cxn>
                    <a:cxn ang="0">
                      <a:pos x="T2" y="T3"/>
                    </a:cxn>
                    <a:cxn ang="0">
                      <a:pos x="T4" y="T5"/>
                    </a:cxn>
                    <a:cxn ang="0">
                      <a:pos x="T6" y="T7"/>
                    </a:cxn>
                    <a:cxn ang="0">
                      <a:pos x="T8" y="T9"/>
                    </a:cxn>
                    <a:cxn ang="0">
                      <a:pos x="T10" y="T11"/>
                    </a:cxn>
                    <a:cxn ang="0">
                      <a:pos x="T12" y="T13"/>
                    </a:cxn>
                  </a:cxnLst>
                  <a:rect l="0" t="0" r="r" b="b"/>
                  <a:pathLst>
                    <a:path w="299" h="173">
                      <a:moveTo>
                        <a:pt x="284" y="173"/>
                      </a:moveTo>
                      <a:lnTo>
                        <a:pt x="149" y="29"/>
                      </a:lnTo>
                      <a:lnTo>
                        <a:pt x="14" y="173"/>
                      </a:lnTo>
                      <a:lnTo>
                        <a:pt x="0" y="159"/>
                      </a:lnTo>
                      <a:lnTo>
                        <a:pt x="149" y="0"/>
                      </a:lnTo>
                      <a:lnTo>
                        <a:pt x="299" y="159"/>
                      </a:lnTo>
                      <a:lnTo>
                        <a:pt x="284" y="17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28" name="Freeform 20"/>
                <p:cNvSpPr>
                  <a:spLocks/>
                </p:cNvSpPr>
                <p:nvPr/>
              </p:nvSpPr>
              <p:spPr bwMode="auto">
                <a:xfrm>
                  <a:off x="13233400" y="4019550"/>
                  <a:ext cx="120650" cy="134938"/>
                </a:xfrm>
                <a:custGeom>
                  <a:avLst/>
                  <a:gdLst>
                    <a:gd name="T0" fmla="*/ 76 w 76"/>
                    <a:gd name="T1" fmla="*/ 85 h 85"/>
                    <a:gd name="T2" fmla="*/ 57 w 76"/>
                    <a:gd name="T3" fmla="*/ 85 h 85"/>
                    <a:gd name="T4" fmla="*/ 57 w 76"/>
                    <a:gd name="T5" fmla="*/ 19 h 85"/>
                    <a:gd name="T6" fmla="*/ 19 w 76"/>
                    <a:gd name="T7" fmla="*/ 19 h 85"/>
                    <a:gd name="T8" fmla="*/ 19 w 76"/>
                    <a:gd name="T9" fmla="*/ 85 h 85"/>
                    <a:gd name="T10" fmla="*/ 0 w 76"/>
                    <a:gd name="T11" fmla="*/ 85 h 85"/>
                    <a:gd name="T12" fmla="*/ 0 w 76"/>
                    <a:gd name="T13" fmla="*/ 0 h 85"/>
                    <a:gd name="T14" fmla="*/ 76 w 76"/>
                    <a:gd name="T15" fmla="*/ 0 h 85"/>
                    <a:gd name="T16" fmla="*/ 76 w 76"/>
                    <a:gd name="T17" fmla="*/ 8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85">
                      <a:moveTo>
                        <a:pt x="76" y="85"/>
                      </a:moveTo>
                      <a:lnTo>
                        <a:pt x="57" y="85"/>
                      </a:lnTo>
                      <a:lnTo>
                        <a:pt x="57" y="19"/>
                      </a:lnTo>
                      <a:lnTo>
                        <a:pt x="19" y="19"/>
                      </a:lnTo>
                      <a:lnTo>
                        <a:pt x="19" y="85"/>
                      </a:lnTo>
                      <a:lnTo>
                        <a:pt x="0" y="85"/>
                      </a:lnTo>
                      <a:lnTo>
                        <a:pt x="0" y="0"/>
                      </a:lnTo>
                      <a:lnTo>
                        <a:pt x="76" y="0"/>
                      </a:lnTo>
                      <a:lnTo>
                        <a:pt x="76" y="8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29" name="Freeform 21"/>
                <p:cNvSpPr>
                  <a:spLocks noEditPoints="1"/>
                </p:cNvSpPr>
                <p:nvPr/>
              </p:nvSpPr>
              <p:spPr bwMode="auto">
                <a:xfrm>
                  <a:off x="13233400" y="3868738"/>
                  <a:ext cx="120650" cy="120650"/>
                </a:xfrm>
                <a:custGeom>
                  <a:avLst/>
                  <a:gdLst>
                    <a:gd name="T0" fmla="*/ 16 w 32"/>
                    <a:gd name="T1" fmla="*/ 32 h 32"/>
                    <a:gd name="T2" fmla="*/ 0 w 32"/>
                    <a:gd name="T3" fmla="*/ 16 h 32"/>
                    <a:gd name="T4" fmla="*/ 16 w 32"/>
                    <a:gd name="T5" fmla="*/ 0 h 32"/>
                    <a:gd name="T6" fmla="*/ 32 w 32"/>
                    <a:gd name="T7" fmla="*/ 16 h 32"/>
                    <a:gd name="T8" fmla="*/ 16 w 32"/>
                    <a:gd name="T9" fmla="*/ 32 h 32"/>
                    <a:gd name="T10" fmla="*/ 16 w 32"/>
                    <a:gd name="T11" fmla="*/ 8 h 32"/>
                    <a:gd name="T12" fmla="*/ 8 w 32"/>
                    <a:gd name="T13" fmla="*/ 16 h 32"/>
                    <a:gd name="T14" fmla="*/ 16 w 32"/>
                    <a:gd name="T15" fmla="*/ 24 h 32"/>
                    <a:gd name="T16" fmla="*/ 24 w 32"/>
                    <a:gd name="T17" fmla="*/ 16 h 32"/>
                    <a:gd name="T18" fmla="*/ 16 w 32"/>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32"/>
                      </a:moveTo>
                      <a:cubicBezTo>
                        <a:pt x="7" y="32"/>
                        <a:pt x="0" y="25"/>
                        <a:pt x="0" y="16"/>
                      </a:cubicBezTo>
                      <a:cubicBezTo>
                        <a:pt x="0" y="7"/>
                        <a:pt x="7" y="0"/>
                        <a:pt x="16" y="0"/>
                      </a:cubicBezTo>
                      <a:cubicBezTo>
                        <a:pt x="25" y="0"/>
                        <a:pt x="32" y="7"/>
                        <a:pt x="32" y="16"/>
                      </a:cubicBezTo>
                      <a:cubicBezTo>
                        <a:pt x="32" y="25"/>
                        <a:pt x="25" y="32"/>
                        <a:pt x="16" y="32"/>
                      </a:cubicBezTo>
                      <a:moveTo>
                        <a:pt x="16" y="8"/>
                      </a:moveTo>
                      <a:cubicBezTo>
                        <a:pt x="12" y="8"/>
                        <a:pt x="8" y="12"/>
                        <a:pt x="8" y="16"/>
                      </a:cubicBezTo>
                      <a:cubicBezTo>
                        <a:pt x="8" y="20"/>
                        <a:pt x="12" y="24"/>
                        <a:pt x="16" y="24"/>
                      </a:cubicBezTo>
                      <a:cubicBezTo>
                        <a:pt x="20" y="24"/>
                        <a:pt x="24" y="20"/>
                        <a:pt x="24" y="16"/>
                      </a:cubicBezTo>
                      <a:cubicBezTo>
                        <a:pt x="24" y="12"/>
                        <a:pt x="20" y="8"/>
                        <a:pt x="16"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grpSp>
        <p:sp>
          <p:nvSpPr>
            <p:cNvPr id="51" name="矩形 50"/>
            <p:cNvSpPr/>
            <p:nvPr/>
          </p:nvSpPr>
          <p:spPr>
            <a:xfrm>
              <a:off x="5553913" y="4069520"/>
              <a:ext cx="2942523" cy="484748"/>
            </a:xfrm>
            <a:prstGeom prst="rect">
              <a:avLst/>
            </a:prstGeom>
          </p:spPr>
          <p:txBody>
            <a:bodyPr wrap="square">
              <a:spAutoFit/>
            </a:bodyPr>
            <a:lstStyle/>
            <a:p>
              <a:r>
                <a:rPr lang="zh-CN" altLang="zh-CN" dirty="0"/>
                <a:t>在接收端，</a:t>
              </a:r>
              <a:r>
                <a:rPr lang="en-US" altLang="zh-CN" dirty="0"/>
                <a:t>Modem</a:t>
              </a:r>
              <a:r>
                <a:rPr lang="zh-CN" altLang="zh-CN" dirty="0"/>
                <a:t>完成模拟信号的解调，将模拟信号转换成数字信号</a:t>
              </a:r>
              <a:endParaRPr lang="en-US" altLang="zh-CN" dirty="0">
                <a:solidFill>
                  <a:schemeClr val="tx1">
                    <a:lumMod val="85000"/>
                    <a:lumOff val="15000"/>
                  </a:schemeClr>
                </a:solidFill>
                <a:latin typeface="Century Gothic" panose="020B0502020202020204" pitchFamily="34" charset="0"/>
                <a:cs typeface="Arial" panose="020B0604020202020204" pitchFamily="34" charset="0"/>
              </a:endParaRPr>
            </a:p>
          </p:txBody>
        </p:sp>
      </p:grpSp>
      <p:pic>
        <p:nvPicPr>
          <p:cNvPr id="10" name="图片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742" y="1527167"/>
            <a:ext cx="5793885" cy="4346966"/>
          </a:xfrm>
          <a:prstGeom prst="rect">
            <a:avLst/>
          </a:prstGeom>
        </p:spPr>
      </p:pic>
    </p:spTree>
    <p:extLst>
      <p:ext uri="{BB962C8B-B14F-4D97-AF65-F5344CB8AC3E}">
        <p14:creationId xmlns:p14="http://schemas.microsoft.com/office/powerpoint/2010/main" val="12689896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childTnLst>
                                </p:cTn>
                              </p:par>
                              <p:par>
                                <p:cTn id="8" presetID="2" presetClass="entr" presetSubtype="8" fill="hold" nodeType="withEffect">
                                  <p:stCondLst>
                                    <p:cond delay="1000"/>
                                  </p:stCondLst>
                                  <p:childTnLst>
                                    <p:set>
                                      <p:cBhvr>
                                        <p:cTn id="9" dur="1" fill="hold">
                                          <p:stCondLst>
                                            <p:cond delay="0"/>
                                          </p:stCondLst>
                                        </p:cTn>
                                        <p:tgtEl>
                                          <p:spTgt spid="2"/>
                                        </p:tgtEl>
                                        <p:attrNameLst>
                                          <p:attrName>style.visibility</p:attrName>
                                        </p:attrNameLst>
                                      </p:cBhvr>
                                      <p:to>
                                        <p:strVal val="visible"/>
                                      </p:to>
                                    </p:set>
                                    <p:anim calcmode="lin" valueType="num">
                                      <p:cBhvr additive="base">
                                        <p:cTn id="10" dur="500" fill="hold"/>
                                        <p:tgtEl>
                                          <p:spTgt spid="2"/>
                                        </p:tgtEl>
                                        <p:attrNameLst>
                                          <p:attrName>ppt_x</p:attrName>
                                        </p:attrNameLst>
                                      </p:cBhvr>
                                      <p:tavLst>
                                        <p:tav tm="0">
                                          <p:val>
                                            <p:strVal val="0-#ppt_w/2"/>
                                          </p:val>
                                        </p:tav>
                                        <p:tav tm="100000">
                                          <p:val>
                                            <p:strVal val="#ppt_x"/>
                                          </p:val>
                                        </p:tav>
                                      </p:tavLst>
                                    </p:anim>
                                    <p:anim calcmode="lin" valueType="num">
                                      <p:cBhvr additive="base">
                                        <p:cTn id="11" dur="500" fill="hold"/>
                                        <p:tgtEl>
                                          <p:spTgt spid="2"/>
                                        </p:tgtEl>
                                        <p:attrNameLst>
                                          <p:attrName>ppt_y</p:attrName>
                                        </p:attrNameLst>
                                      </p:cBhvr>
                                      <p:tavLst>
                                        <p:tav tm="0">
                                          <p:val>
                                            <p:strVal val="#ppt_y"/>
                                          </p:val>
                                        </p:tav>
                                        <p:tav tm="100000">
                                          <p:val>
                                            <p:strVal val="#ppt_y"/>
                                          </p:val>
                                        </p:tav>
                                      </p:tavLst>
                                    </p:anim>
                                  </p:childTnLst>
                                </p:cTn>
                              </p:par>
                              <p:par>
                                <p:cTn id="12" presetID="2" presetClass="entr" presetSubtype="2" fill="hold" nodeType="withEffect">
                                  <p:stCondLst>
                                    <p:cond delay="1500"/>
                                  </p:stCondLst>
                                  <p:childTnLst>
                                    <p:set>
                                      <p:cBhvr>
                                        <p:cTn id="13" dur="1" fill="hold">
                                          <p:stCondLst>
                                            <p:cond delay="0"/>
                                          </p:stCondLst>
                                        </p:cTn>
                                        <p:tgtEl>
                                          <p:spTgt spid="3"/>
                                        </p:tgtEl>
                                        <p:attrNameLst>
                                          <p:attrName>style.visibility</p:attrName>
                                        </p:attrNameLst>
                                      </p:cBhvr>
                                      <p:to>
                                        <p:strVal val="visible"/>
                                      </p:to>
                                    </p:set>
                                    <p:anim calcmode="lin" valueType="num">
                                      <p:cBhvr additive="base">
                                        <p:cTn id="14" dur="500" fill="hold"/>
                                        <p:tgtEl>
                                          <p:spTgt spid="3"/>
                                        </p:tgtEl>
                                        <p:attrNameLst>
                                          <p:attrName>ppt_x</p:attrName>
                                        </p:attrNameLst>
                                      </p:cBhvr>
                                      <p:tavLst>
                                        <p:tav tm="0">
                                          <p:val>
                                            <p:strVal val="1+#ppt_w/2"/>
                                          </p:val>
                                        </p:tav>
                                        <p:tav tm="100000">
                                          <p:val>
                                            <p:strVal val="#ppt_x"/>
                                          </p:val>
                                        </p:tav>
                                      </p:tavLst>
                                    </p:anim>
                                    <p:anim calcmode="lin" valueType="num">
                                      <p:cBhvr additive="base">
                                        <p:cTn id="15" dur="500" fill="hold"/>
                                        <p:tgtEl>
                                          <p:spTgt spid="3"/>
                                        </p:tgtEl>
                                        <p:attrNameLst>
                                          <p:attrName>ppt_y</p:attrName>
                                        </p:attrNameLst>
                                      </p:cBhvr>
                                      <p:tavLst>
                                        <p:tav tm="0">
                                          <p:val>
                                            <p:strVal val="#ppt_y"/>
                                          </p:val>
                                        </p:tav>
                                        <p:tav tm="100000">
                                          <p:val>
                                            <p:strVal val="#ppt_y"/>
                                          </p:val>
                                        </p:tav>
                                      </p:tavLst>
                                    </p:anim>
                                  </p:childTnLst>
                                </p:cTn>
                              </p:par>
                              <p:par>
                                <p:cTn id="16" presetID="12" presetClass="entr" presetSubtype="1" fill="hold" nodeType="withEffect">
                                  <p:stCondLst>
                                    <p:cond delay="2000"/>
                                  </p:stCondLst>
                                  <p:childTnLst>
                                    <p:set>
                                      <p:cBhvr>
                                        <p:cTn id="17" dur="1" fill="hold">
                                          <p:stCondLst>
                                            <p:cond delay="0"/>
                                          </p:stCondLst>
                                        </p:cTn>
                                        <p:tgtEl>
                                          <p:spTgt spid="52"/>
                                        </p:tgtEl>
                                        <p:attrNameLst>
                                          <p:attrName>style.visibility</p:attrName>
                                        </p:attrNameLst>
                                      </p:cBhvr>
                                      <p:to>
                                        <p:strVal val="visible"/>
                                      </p:to>
                                    </p:set>
                                    <p:anim calcmode="lin" valueType="num">
                                      <p:cBhvr additive="base">
                                        <p:cTn id="18" dur="500"/>
                                        <p:tgtEl>
                                          <p:spTgt spid="52"/>
                                        </p:tgtEl>
                                        <p:attrNameLst>
                                          <p:attrName>ppt_y</p:attrName>
                                        </p:attrNameLst>
                                      </p:cBhvr>
                                      <p:tavLst>
                                        <p:tav tm="0">
                                          <p:val>
                                            <p:strVal val="#ppt_y-#ppt_h*1.125000"/>
                                          </p:val>
                                        </p:tav>
                                        <p:tav tm="100000">
                                          <p:val>
                                            <p:strVal val="#ppt_y"/>
                                          </p:val>
                                        </p:tav>
                                      </p:tavLst>
                                    </p:anim>
                                    <p:animEffect transition="in" filter="wipe(down)">
                                      <p:cBhvr>
                                        <p:cTn id="19" dur="500"/>
                                        <p:tgtEl>
                                          <p:spTgt spid="52"/>
                                        </p:tgtEl>
                                      </p:cBhvr>
                                    </p:animEffect>
                                  </p:childTnLst>
                                </p:cTn>
                              </p:par>
                              <p:par>
                                <p:cTn id="20" presetID="12" presetClass="entr" presetSubtype="1" fill="hold" nodeType="withEffect">
                                  <p:stCondLst>
                                    <p:cond delay="2500"/>
                                  </p:stCondLst>
                                  <p:childTnLst>
                                    <p:set>
                                      <p:cBhvr>
                                        <p:cTn id="21" dur="1" fill="hold">
                                          <p:stCondLst>
                                            <p:cond delay="0"/>
                                          </p:stCondLst>
                                        </p:cTn>
                                        <p:tgtEl>
                                          <p:spTgt spid="49"/>
                                        </p:tgtEl>
                                        <p:attrNameLst>
                                          <p:attrName>style.visibility</p:attrName>
                                        </p:attrNameLst>
                                      </p:cBhvr>
                                      <p:to>
                                        <p:strVal val="visible"/>
                                      </p:to>
                                    </p:set>
                                    <p:anim calcmode="lin" valueType="num">
                                      <p:cBhvr additive="base">
                                        <p:cTn id="22" dur="500"/>
                                        <p:tgtEl>
                                          <p:spTgt spid="49"/>
                                        </p:tgtEl>
                                        <p:attrNameLst>
                                          <p:attrName>ppt_y</p:attrName>
                                        </p:attrNameLst>
                                      </p:cBhvr>
                                      <p:tavLst>
                                        <p:tav tm="0">
                                          <p:val>
                                            <p:strVal val="#ppt_y-#ppt_h*1.125000"/>
                                          </p:val>
                                        </p:tav>
                                        <p:tav tm="100000">
                                          <p:val>
                                            <p:strVal val="#ppt_y"/>
                                          </p:val>
                                        </p:tav>
                                      </p:tavLst>
                                    </p:anim>
                                    <p:animEffect transition="in" filter="wipe(down)">
                                      <p:cBhvr>
                                        <p:cTn id="23"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49987" y="698681"/>
            <a:ext cx="3946914" cy="707886"/>
          </a:xfrm>
          <a:prstGeom prst="rect">
            <a:avLst/>
          </a:prstGeom>
        </p:spPr>
        <p:txBody>
          <a:bodyPr wrap="none">
            <a:spAutoFit/>
          </a:bodyPr>
          <a:lstStyle/>
          <a:p>
            <a:r>
              <a:rPr lang="en-US" altLang="zh-CN" sz="4000" dirty="0" smtClean="0">
                <a:solidFill>
                  <a:srgbClr val="F44F56"/>
                </a:solidFill>
                <a:latin typeface="方正兰亭超细黑简体" panose="02000000000000000000" pitchFamily="2" charset="-122"/>
                <a:ea typeface="方正兰亭超细黑简体" panose="02000000000000000000" pitchFamily="2" charset="-122"/>
                <a:cs typeface="Arial" panose="020B0604020202020204" pitchFamily="34" charset="0"/>
              </a:rPr>
              <a:t>ADSL </a:t>
            </a:r>
            <a:r>
              <a:rPr lang="zh-CN" altLang="en-US" sz="4000" dirty="0" smtClean="0">
                <a:solidFill>
                  <a:srgbClr val="F44F56"/>
                </a:solidFill>
                <a:latin typeface="方正兰亭超细黑简体" panose="02000000000000000000" pitchFamily="2" charset="-122"/>
                <a:ea typeface="方正兰亭超细黑简体" panose="02000000000000000000" pitchFamily="2" charset="-122"/>
                <a:cs typeface="Arial" panose="020B0604020202020204" pitchFamily="34" charset="0"/>
              </a:rPr>
              <a:t>接入技术</a:t>
            </a:r>
            <a:endParaRPr lang="en-US" altLang="zh-CN" sz="4000" dirty="0">
              <a:solidFill>
                <a:srgbClr val="F44F56"/>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4" name="矩形 3"/>
          <p:cNvSpPr/>
          <p:nvPr/>
        </p:nvSpPr>
        <p:spPr>
          <a:xfrm>
            <a:off x="549987" y="1330375"/>
            <a:ext cx="2751074" cy="461665"/>
          </a:xfrm>
          <a:prstGeom prst="rect">
            <a:avLst/>
          </a:prstGeom>
        </p:spPr>
        <p:txBody>
          <a:bodyPr wrap="none">
            <a:spAutoFit/>
          </a:bodyPr>
          <a:lstStyle/>
          <a:p>
            <a:r>
              <a:rPr lang="en-US" altLang="zh-CN"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ADSL </a:t>
            </a:r>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的接入模型</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nvGrpSpPr>
          <p:cNvPr id="29" name="组合 28"/>
          <p:cNvGrpSpPr/>
          <p:nvPr/>
        </p:nvGrpSpPr>
        <p:grpSpPr>
          <a:xfrm>
            <a:off x="11856640" y="548680"/>
            <a:ext cx="335360" cy="882400"/>
            <a:chOff x="8892480" y="411510"/>
            <a:chExt cx="251520" cy="661800"/>
          </a:xfrm>
        </p:grpSpPr>
        <p:sp>
          <p:nvSpPr>
            <p:cNvPr id="16" name="矩形 15"/>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0"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63</a:t>
              </a:r>
              <a:endParaRPr lang="zh-CN" altLang="en-US" sz="1067" dirty="0">
                <a:solidFill>
                  <a:schemeClr val="bg1"/>
                </a:solidFill>
                <a:latin typeface="Century Gothic" panose="020B0502020202020204" pitchFamily="34" charset="0"/>
              </a:endParaRPr>
            </a:p>
          </p:txBody>
        </p:sp>
        <p:grpSp>
          <p:nvGrpSpPr>
            <p:cNvPr id="27" name="组合 26"/>
            <p:cNvGrpSpPr/>
            <p:nvPr/>
          </p:nvGrpSpPr>
          <p:grpSpPr>
            <a:xfrm>
              <a:off x="8964240" y="818664"/>
              <a:ext cx="108000" cy="8629"/>
              <a:chOff x="8953171" y="847239"/>
              <a:chExt cx="130138" cy="8629"/>
            </a:xfrm>
          </p:grpSpPr>
          <p:cxnSp>
            <p:nvCxnSpPr>
              <p:cNvPr id="22" name="直接连接符 21"/>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
        <p:nvSpPr>
          <p:cNvPr id="33" name="矩形 32"/>
          <p:cNvSpPr/>
          <p:nvPr/>
        </p:nvSpPr>
        <p:spPr>
          <a:xfrm>
            <a:off x="549988" y="2012551"/>
            <a:ext cx="10964680" cy="627223"/>
          </a:xfrm>
          <a:prstGeom prst="rect">
            <a:avLst/>
          </a:prstGeom>
        </p:spPr>
        <p:txBody>
          <a:bodyPr wrap="square">
            <a:spAutoFit/>
          </a:bodyPr>
          <a:lstStyle/>
          <a:p>
            <a:pPr algn="just">
              <a:lnSpc>
                <a:spcPct val="114000"/>
              </a:lnSpc>
            </a:pP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用户端的</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ADSL</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安装也非常简易方便，只要将电话线连上滤波器，滤波器与</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ADSL Modem</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之间用一条两芯电话线连上，</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ADSL Modem</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与计算机的网卡之间用一条交叉网线连通即可完成硬件安装，如</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图所</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示。</a:t>
            </a:r>
            <a:endParaRPr lang="en-US" altLang="zh-CN" sz="1600" b="1" dirty="0">
              <a:solidFill>
                <a:schemeClr val="tx1">
                  <a:lumMod val="65000"/>
                  <a:lumOff val="35000"/>
                </a:schemeClr>
              </a:solidFill>
              <a:latin typeface="Century Gothic" panose="020B0502020202020204" pitchFamily="34" charset="0"/>
              <a:cs typeface="Arial" panose="020B0604020202020204" pitchFamily="34" charset="0"/>
            </a:endParaRPr>
          </a:p>
        </p:txBody>
      </p:sp>
      <p:sp>
        <p:nvSpPr>
          <p:cNvPr id="2"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15362" name="Picture 2" descr="3-5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72783" y="3080880"/>
            <a:ext cx="6646433" cy="3142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406294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par>
                                <p:cTn id="10" presetID="12" presetClass="entr" presetSubtype="1"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down)">
                                      <p:cBhvr>
                                        <p:cTn id="13" dur="500"/>
                                        <p:tgtEl>
                                          <p:spTgt spid="4"/>
                                        </p:tgtEl>
                                      </p:cBhvr>
                                    </p:animEffect>
                                  </p:childTnLst>
                                </p:cTn>
                              </p:par>
                              <p:par>
                                <p:cTn id="14" presetID="2" presetClass="entr" presetSubtype="8" fill="hold" grpId="0" nodeType="withEffect">
                                  <p:stCondLst>
                                    <p:cond delay="500"/>
                                  </p:stCondLst>
                                  <p:childTnLst>
                                    <p:set>
                                      <p:cBhvr>
                                        <p:cTn id="15" dur="1" fill="hold">
                                          <p:stCondLst>
                                            <p:cond delay="0"/>
                                          </p:stCondLst>
                                        </p:cTn>
                                        <p:tgtEl>
                                          <p:spTgt spid="33"/>
                                        </p:tgtEl>
                                        <p:attrNameLst>
                                          <p:attrName>style.visibility</p:attrName>
                                        </p:attrNameLst>
                                      </p:cBhvr>
                                      <p:to>
                                        <p:strVal val="visible"/>
                                      </p:to>
                                    </p:set>
                                    <p:anim calcmode="lin" valueType="num">
                                      <p:cBhvr additive="base">
                                        <p:cTn id="16" dur="500" fill="hold"/>
                                        <p:tgtEl>
                                          <p:spTgt spid="33"/>
                                        </p:tgtEl>
                                        <p:attrNameLst>
                                          <p:attrName>ppt_x</p:attrName>
                                        </p:attrNameLst>
                                      </p:cBhvr>
                                      <p:tavLst>
                                        <p:tav tm="0">
                                          <p:val>
                                            <p:strVal val="0-#ppt_w/2"/>
                                          </p:val>
                                        </p:tav>
                                        <p:tav tm="100000">
                                          <p:val>
                                            <p:strVal val="#ppt_x"/>
                                          </p:val>
                                        </p:tav>
                                      </p:tavLst>
                                    </p:anim>
                                    <p:anim calcmode="lin" valueType="num">
                                      <p:cBhvr additive="base">
                                        <p:cTn id="17" dur="500" fill="hold"/>
                                        <p:tgtEl>
                                          <p:spTgt spid="33"/>
                                        </p:tgtEl>
                                        <p:attrNameLst>
                                          <p:attrName>ppt_y</p:attrName>
                                        </p:attrNameLst>
                                      </p:cBhvr>
                                      <p:tavLst>
                                        <p:tav tm="0">
                                          <p:val>
                                            <p:strVal val="#ppt_y"/>
                                          </p:val>
                                        </p:tav>
                                        <p:tav tm="100000">
                                          <p:val>
                                            <p:strVal val="#ppt_y"/>
                                          </p:val>
                                        </p:tav>
                                      </p:tavLst>
                                    </p:anim>
                                  </p:childTnLst>
                                </p:cTn>
                              </p:par>
                              <p:par>
                                <p:cTn id="18" presetID="42" presetClass="entr" presetSubtype="0" fill="hold" nodeType="withEffect">
                                  <p:stCondLst>
                                    <p:cond delay="1000"/>
                                  </p:stCondLst>
                                  <p:childTnLst>
                                    <p:set>
                                      <p:cBhvr>
                                        <p:cTn id="19" dur="1" fill="hold">
                                          <p:stCondLst>
                                            <p:cond delay="0"/>
                                          </p:stCondLst>
                                        </p:cTn>
                                        <p:tgtEl>
                                          <p:spTgt spid="15362"/>
                                        </p:tgtEl>
                                        <p:attrNameLst>
                                          <p:attrName>style.visibility</p:attrName>
                                        </p:attrNameLst>
                                      </p:cBhvr>
                                      <p:to>
                                        <p:strVal val="visible"/>
                                      </p:to>
                                    </p:set>
                                    <p:animEffect transition="in" filter="fade">
                                      <p:cBhvr>
                                        <p:cTn id="20" dur="500"/>
                                        <p:tgtEl>
                                          <p:spTgt spid="15362"/>
                                        </p:tgtEl>
                                      </p:cBhvr>
                                    </p:animEffect>
                                    <p:anim calcmode="lin" valueType="num">
                                      <p:cBhvr>
                                        <p:cTn id="21" dur="500" fill="hold"/>
                                        <p:tgtEl>
                                          <p:spTgt spid="15362"/>
                                        </p:tgtEl>
                                        <p:attrNameLst>
                                          <p:attrName>ppt_x</p:attrName>
                                        </p:attrNameLst>
                                      </p:cBhvr>
                                      <p:tavLst>
                                        <p:tav tm="0">
                                          <p:val>
                                            <p:strVal val="#ppt_x"/>
                                          </p:val>
                                        </p:tav>
                                        <p:tav tm="100000">
                                          <p:val>
                                            <p:strVal val="#ppt_x"/>
                                          </p:val>
                                        </p:tav>
                                      </p:tavLst>
                                    </p:anim>
                                    <p:anim calcmode="lin" valueType="num">
                                      <p:cBhvr>
                                        <p:cTn id="22" dur="500" fill="hold"/>
                                        <p:tgtEl>
                                          <p:spTgt spid="1536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33"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1289293" y="2264228"/>
            <a:ext cx="4368899" cy="3843493"/>
          </a:xfrm>
          <a:prstGeom prst="rect">
            <a:avLst/>
          </a:prstGeom>
          <a:solidFill>
            <a:srgbClr val="F44F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14" name="组合 13"/>
          <p:cNvGrpSpPr/>
          <p:nvPr/>
        </p:nvGrpSpPr>
        <p:grpSpPr>
          <a:xfrm>
            <a:off x="549988" y="698680"/>
            <a:ext cx="3804247" cy="1080985"/>
            <a:chOff x="412490" y="524010"/>
            <a:chExt cx="2853185" cy="810740"/>
          </a:xfrm>
        </p:grpSpPr>
        <p:sp>
          <p:nvSpPr>
            <p:cNvPr id="2" name="矩形 1"/>
            <p:cNvSpPr/>
            <p:nvPr/>
          </p:nvSpPr>
          <p:spPr>
            <a:xfrm>
              <a:off x="412490" y="524010"/>
              <a:ext cx="1677383" cy="530914"/>
            </a:xfrm>
            <a:prstGeom prst="rect">
              <a:avLst/>
            </a:prstGeom>
          </p:spPr>
          <p:txBody>
            <a:bodyPr wrap="none">
              <a:spAutoFit/>
            </a:bodyPr>
            <a:lstStyle/>
            <a:p>
              <a:r>
                <a:rPr lang="zh-CN" altLang="en-US" sz="4000" dirty="0" smtClean="0">
                  <a:solidFill>
                    <a:srgbClr val="F44F56"/>
                  </a:solidFill>
                  <a:latin typeface="方正兰亭超细黑简体" panose="02000000000000000000" pitchFamily="2" charset="-122"/>
                  <a:ea typeface="方正兰亭超细黑简体" panose="02000000000000000000" pitchFamily="2" charset="-122"/>
                  <a:cs typeface="Arial" panose="020B0604020202020204" pitchFamily="34" charset="0"/>
                </a:rPr>
                <a:t>任务实施</a:t>
              </a:r>
              <a:endParaRPr lang="en-US" altLang="zh-CN" sz="4000" dirty="0">
                <a:solidFill>
                  <a:srgbClr val="F44F56"/>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3" name="矩形 2"/>
            <p:cNvSpPr/>
            <p:nvPr/>
          </p:nvSpPr>
          <p:spPr>
            <a:xfrm>
              <a:off x="412490" y="988501"/>
              <a:ext cx="2853185" cy="346249"/>
            </a:xfrm>
            <a:prstGeom prst="rect">
              <a:avLst/>
            </a:prstGeom>
          </p:spPr>
          <p:txBody>
            <a:bodyPr wrap="none">
              <a:spAutoFit/>
            </a:bodyPr>
            <a:lstStyle/>
            <a:p>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使用 </a:t>
              </a:r>
              <a:r>
                <a:rPr lang="en-US" altLang="zh-CN"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ADSL </a:t>
              </a:r>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接入 </a:t>
              </a:r>
              <a:r>
                <a:rPr lang="en-US" altLang="zh-CN"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Internet</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grpSp>
        <p:nvGrpSpPr>
          <p:cNvPr id="4" name="组合 3"/>
          <p:cNvGrpSpPr/>
          <p:nvPr/>
        </p:nvGrpSpPr>
        <p:grpSpPr>
          <a:xfrm>
            <a:off x="11856640" y="548680"/>
            <a:ext cx="335360" cy="882400"/>
            <a:chOff x="8892480" y="411510"/>
            <a:chExt cx="251520" cy="661800"/>
          </a:xfrm>
        </p:grpSpPr>
        <p:sp>
          <p:nvSpPr>
            <p:cNvPr id="5" name="矩形 4"/>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64</a:t>
              </a:r>
              <a:endParaRPr lang="zh-CN" altLang="en-US" sz="1067" dirty="0">
                <a:solidFill>
                  <a:schemeClr val="bg1"/>
                </a:solidFill>
                <a:latin typeface="Century Gothic" panose="020B0502020202020204" pitchFamily="34" charset="0"/>
              </a:endParaRPr>
            </a:p>
          </p:txBody>
        </p:sp>
        <p:grpSp>
          <p:nvGrpSpPr>
            <p:cNvPr id="7" name="组合 6"/>
            <p:cNvGrpSpPr/>
            <p:nvPr/>
          </p:nvGrpSpPr>
          <p:grpSpPr>
            <a:xfrm>
              <a:off x="8964240" y="818664"/>
              <a:ext cx="108000" cy="8629"/>
              <a:chOff x="8953171" y="847239"/>
              <a:chExt cx="130138" cy="8629"/>
            </a:xfrm>
          </p:grpSpPr>
          <p:cxnSp>
            <p:nvCxnSpPr>
              <p:cNvPr id="8" name="直接连接符 7"/>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pic>
        <p:nvPicPr>
          <p:cNvPr id="3074" name="Picture 2" descr="C:\Users\Admin\Desktop\Nipic_2716341_20100921120319054802.pn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5272" t="1031" r="5163" b="1671"/>
          <a:stretch/>
        </p:blipFill>
        <p:spPr bwMode="auto">
          <a:xfrm>
            <a:off x="6261706" y="1529370"/>
            <a:ext cx="3439647" cy="4578351"/>
          </a:xfrm>
          <a:prstGeom prst="rect">
            <a:avLst/>
          </a:prstGeom>
          <a:noFill/>
          <a:effectLst>
            <a:reflection blurRad="6350" stA="12000" endPos="1000" dir="5400000" sy="-100000" algn="bl" rotWithShape="0"/>
          </a:effectLst>
          <a:extLst>
            <a:ext uri="{909E8E84-426E-40DD-AFC4-6F175D3DCCD1}">
              <a14:hiddenFill xmlns:a14="http://schemas.microsoft.com/office/drawing/2010/main">
                <a:solidFill>
                  <a:srgbClr val="FFFFFF"/>
                </a:solidFill>
              </a14:hiddenFill>
            </a:ext>
          </a:extLst>
        </p:spPr>
      </p:pic>
      <p:grpSp>
        <p:nvGrpSpPr>
          <p:cNvPr id="73" name="组合 72"/>
          <p:cNvGrpSpPr/>
          <p:nvPr/>
        </p:nvGrpSpPr>
        <p:grpSpPr>
          <a:xfrm>
            <a:off x="1371246" y="2572722"/>
            <a:ext cx="4317562" cy="3039615"/>
            <a:chOff x="5900720" y="1046019"/>
            <a:chExt cx="3238172" cy="2279714"/>
          </a:xfrm>
        </p:grpSpPr>
        <p:grpSp>
          <p:nvGrpSpPr>
            <p:cNvPr id="74" name="组合 73"/>
            <p:cNvGrpSpPr/>
            <p:nvPr/>
          </p:nvGrpSpPr>
          <p:grpSpPr>
            <a:xfrm>
              <a:off x="5900720" y="1049692"/>
              <a:ext cx="371979" cy="371980"/>
              <a:chOff x="5903913" y="4632325"/>
              <a:chExt cx="257175" cy="257176"/>
            </a:xfrm>
            <a:solidFill>
              <a:schemeClr val="bg1"/>
            </a:solidFill>
          </p:grpSpPr>
          <p:sp>
            <p:nvSpPr>
              <p:cNvPr id="76" name="Freeform 16"/>
              <p:cNvSpPr>
                <a:spLocks/>
              </p:cNvSpPr>
              <p:nvPr/>
            </p:nvSpPr>
            <p:spPr bwMode="auto">
              <a:xfrm>
                <a:off x="5934075" y="4783138"/>
                <a:ext cx="195262" cy="106363"/>
              </a:xfrm>
              <a:custGeom>
                <a:avLst/>
                <a:gdLst>
                  <a:gd name="T0" fmla="*/ 123 w 123"/>
                  <a:gd name="T1" fmla="*/ 67 h 67"/>
                  <a:gd name="T2" fmla="*/ 0 w 123"/>
                  <a:gd name="T3" fmla="*/ 67 h 67"/>
                  <a:gd name="T4" fmla="*/ 0 w 123"/>
                  <a:gd name="T5" fmla="*/ 0 h 67"/>
                  <a:gd name="T6" fmla="*/ 10 w 123"/>
                  <a:gd name="T7" fmla="*/ 0 h 67"/>
                  <a:gd name="T8" fmla="*/ 10 w 123"/>
                  <a:gd name="T9" fmla="*/ 57 h 67"/>
                  <a:gd name="T10" fmla="*/ 113 w 123"/>
                  <a:gd name="T11" fmla="*/ 57 h 67"/>
                  <a:gd name="T12" fmla="*/ 113 w 123"/>
                  <a:gd name="T13" fmla="*/ 0 h 67"/>
                  <a:gd name="T14" fmla="*/ 123 w 123"/>
                  <a:gd name="T15" fmla="*/ 0 h 67"/>
                  <a:gd name="T16" fmla="*/ 123 w 123"/>
                  <a:gd name="T17" fmla="*/ 67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3" h="67">
                    <a:moveTo>
                      <a:pt x="123" y="67"/>
                    </a:moveTo>
                    <a:lnTo>
                      <a:pt x="0" y="67"/>
                    </a:lnTo>
                    <a:lnTo>
                      <a:pt x="0" y="0"/>
                    </a:lnTo>
                    <a:lnTo>
                      <a:pt x="10" y="0"/>
                    </a:lnTo>
                    <a:lnTo>
                      <a:pt x="10" y="57"/>
                    </a:lnTo>
                    <a:lnTo>
                      <a:pt x="113" y="57"/>
                    </a:lnTo>
                    <a:lnTo>
                      <a:pt x="113" y="0"/>
                    </a:lnTo>
                    <a:lnTo>
                      <a:pt x="123" y="0"/>
                    </a:lnTo>
                    <a:lnTo>
                      <a:pt x="123" y="6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77" name="Freeform 17"/>
              <p:cNvSpPr>
                <a:spLocks/>
              </p:cNvSpPr>
              <p:nvPr/>
            </p:nvSpPr>
            <p:spPr bwMode="auto">
              <a:xfrm>
                <a:off x="5903913" y="4632325"/>
                <a:ext cx="257175" cy="149225"/>
              </a:xfrm>
              <a:custGeom>
                <a:avLst/>
                <a:gdLst>
                  <a:gd name="T0" fmla="*/ 154 w 162"/>
                  <a:gd name="T1" fmla="*/ 94 h 94"/>
                  <a:gd name="T2" fmla="*/ 81 w 162"/>
                  <a:gd name="T3" fmla="*/ 15 h 94"/>
                  <a:gd name="T4" fmla="*/ 7 w 162"/>
                  <a:gd name="T5" fmla="*/ 94 h 94"/>
                  <a:gd name="T6" fmla="*/ 0 w 162"/>
                  <a:gd name="T7" fmla="*/ 86 h 94"/>
                  <a:gd name="T8" fmla="*/ 81 w 162"/>
                  <a:gd name="T9" fmla="*/ 0 h 94"/>
                  <a:gd name="T10" fmla="*/ 162 w 162"/>
                  <a:gd name="T11" fmla="*/ 86 h 94"/>
                  <a:gd name="T12" fmla="*/ 154 w 162"/>
                  <a:gd name="T13" fmla="*/ 94 h 94"/>
                </a:gdLst>
                <a:ahLst/>
                <a:cxnLst>
                  <a:cxn ang="0">
                    <a:pos x="T0" y="T1"/>
                  </a:cxn>
                  <a:cxn ang="0">
                    <a:pos x="T2" y="T3"/>
                  </a:cxn>
                  <a:cxn ang="0">
                    <a:pos x="T4" y="T5"/>
                  </a:cxn>
                  <a:cxn ang="0">
                    <a:pos x="T6" y="T7"/>
                  </a:cxn>
                  <a:cxn ang="0">
                    <a:pos x="T8" y="T9"/>
                  </a:cxn>
                  <a:cxn ang="0">
                    <a:pos x="T10" y="T11"/>
                  </a:cxn>
                  <a:cxn ang="0">
                    <a:pos x="T12" y="T13"/>
                  </a:cxn>
                </a:cxnLst>
                <a:rect l="0" t="0" r="r" b="b"/>
                <a:pathLst>
                  <a:path w="162" h="94">
                    <a:moveTo>
                      <a:pt x="154" y="94"/>
                    </a:moveTo>
                    <a:lnTo>
                      <a:pt x="81" y="15"/>
                    </a:lnTo>
                    <a:lnTo>
                      <a:pt x="7" y="94"/>
                    </a:lnTo>
                    <a:lnTo>
                      <a:pt x="0" y="86"/>
                    </a:lnTo>
                    <a:lnTo>
                      <a:pt x="81" y="0"/>
                    </a:lnTo>
                    <a:lnTo>
                      <a:pt x="162" y="86"/>
                    </a:lnTo>
                    <a:lnTo>
                      <a:pt x="154" y="9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78" name="Freeform 18"/>
              <p:cNvSpPr>
                <a:spLocks/>
              </p:cNvSpPr>
              <p:nvPr/>
            </p:nvSpPr>
            <p:spPr bwMode="auto">
              <a:xfrm>
                <a:off x="5999163" y="4783138"/>
                <a:ext cx="65087" cy="73025"/>
              </a:xfrm>
              <a:custGeom>
                <a:avLst/>
                <a:gdLst>
                  <a:gd name="T0" fmla="*/ 41 w 41"/>
                  <a:gd name="T1" fmla="*/ 46 h 46"/>
                  <a:gd name="T2" fmla="*/ 31 w 41"/>
                  <a:gd name="T3" fmla="*/ 46 h 46"/>
                  <a:gd name="T4" fmla="*/ 31 w 41"/>
                  <a:gd name="T5" fmla="*/ 10 h 46"/>
                  <a:gd name="T6" fmla="*/ 10 w 41"/>
                  <a:gd name="T7" fmla="*/ 10 h 46"/>
                  <a:gd name="T8" fmla="*/ 10 w 41"/>
                  <a:gd name="T9" fmla="*/ 46 h 46"/>
                  <a:gd name="T10" fmla="*/ 0 w 41"/>
                  <a:gd name="T11" fmla="*/ 46 h 46"/>
                  <a:gd name="T12" fmla="*/ 0 w 41"/>
                  <a:gd name="T13" fmla="*/ 0 h 46"/>
                  <a:gd name="T14" fmla="*/ 41 w 41"/>
                  <a:gd name="T15" fmla="*/ 0 h 46"/>
                  <a:gd name="T16" fmla="*/ 41 w 41"/>
                  <a:gd name="T17" fmla="*/ 4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 h="46">
                    <a:moveTo>
                      <a:pt x="41" y="46"/>
                    </a:moveTo>
                    <a:lnTo>
                      <a:pt x="31" y="46"/>
                    </a:lnTo>
                    <a:lnTo>
                      <a:pt x="31" y="10"/>
                    </a:lnTo>
                    <a:lnTo>
                      <a:pt x="10" y="10"/>
                    </a:lnTo>
                    <a:lnTo>
                      <a:pt x="10" y="46"/>
                    </a:lnTo>
                    <a:lnTo>
                      <a:pt x="0" y="46"/>
                    </a:lnTo>
                    <a:lnTo>
                      <a:pt x="0" y="0"/>
                    </a:lnTo>
                    <a:lnTo>
                      <a:pt x="41" y="0"/>
                    </a:lnTo>
                    <a:lnTo>
                      <a:pt x="41" y="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79" name="Freeform 19"/>
              <p:cNvSpPr>
                <a:spLocks noEditPoints="1"/>
              </p:cNvSpPr>
              <p:nvPr/>
            </p:nvSpPr>
            <p:spPr bwMode="auto">
              <a:xfrm>
                <a:off x="5999163" y="4702175"/>
                <a:ext cx="65087" cy="65088"/>
              </a:xfrm>
              <a:custGeom>
                <a:avLst/>
                <a:gdLst>
                  <a:gd name="T0" fmla="*/ 16 w 32"/>
                  <a:gd name="T1" fmla="*/ 32 h 32"/>
                  <a:gd name="T2" fmla="*/ 0 w 32"/>
                  <a:gd name="T3" fmla="*/ 16 h 32"/>
                  <a:gd name="T4" fmla="*/ 16 w 32"/>
                  <a:gd name="T5" fmla="*/ 0 h 32"/>
                  <a:gd name="T6" fmla="*/ 32 w 32"/>
                  <a:gd name="T7" fmla="*/ 16 h 32"/>
                  <a:gd name="T8" fmla="*/ 16 w 32"/>
                  <a:gd name="T9" fmla="*/ 32 h 32"/>
                  <a:gd name="T10" fmla="*/ 16 w 32"/>
                  <a:gd name="T11" fmla="*/ 8 h 32"/>
                  <a:gd name="T12" fmla="*/ 8 w 32"/>
                  <a:gd name="T13" fmla="*/ 16 h 32"/>
                  <a:gd name="T14" fmla="*/ 16 w 32"/>
                  <a:gd name="T15" fmla="*/ 24 h 32"/>
                  <a:gd name="T16" fmla="*/ 24 w 32"/>
                  <a:gd name="T17" fmla="*/ 16 h 32"/>
                  <a:gd name="T18" fmla="*/ 16 w 32"/>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32"/>
                    </a:moveTo>
                    <a:cubicBezTo>
                      <a:pt x="7" y="32"/>
                      <a:pt x="0" y="25"/>
                      <a:pt x="0" y="16"/>
                    </a:cubicBezTo>
                    <a:cubicBezTo>
                      <a:pt x="0" y="7"/>
                      <a:pt x="7" y="0"/>
                      <a:pt x="16" y="0"/>
                    </a:cubicBezTo>
                    <a:cubicBezTo>
                      <a:pt x="25" y="0"/>
                      <a:pt x="32" y="7"/>
                      <a:pt x="32" y="16"/>
                    </a:cubicBezTo>
                    <a:cubicBezTo>
                      <a:pt x="32" y="25"/>
                      <a:pt x="25" y="32"/>
                      <a:pt x="16" y="32"/>
                    </a:cubicBezTo>
                    <a:moveTo>
                      <a:pt x="16" y="8"/>
                    </a:moveTo>
                    <a:cubicBezTo>
                      <a:pt x="12" y="8"/>
                      <a:pt x="8" y="12"/>
                      <a:pt x="8" y="16"/>
                    </a:cubicBezTo>
                    <a:cubicBezTo>
                      <a:pt x="8" y="20"/>
                      <a:pt x="12" y="24"/>
                      <a:pt x="16" y="24"/>
                    </a:cubicBezTo>
                    <a:cubicBezTo>
                      <a:pt x="20" y="24"/>
                      <a:pt x="24" y="20"/>
                      <a:pt x="24" y="16"/>
                    </a:cubicBezTo>
                    <a:cubicBezTo>
                      <a:pt x="24" y="12"/>
                      <a:pt x="20" y="8"/>
                      <a:pt x="16"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sp>
          <p:nvSpPr>
            <p:cNvPr id="75" name="矩形 74"/>
            <p:cNvSpPr/>
            <p:nvPr/>
          </p:nvSpPr>
          <p:spPr>
            <a:xfrm>
              <a:off x="6355861" y="1046019"/>
              <a:ext cx="2783031" cy="2279714"/>
            </a:xfrm>
            <a:prstGeom prst="rect">
              <a:avLst/>
            </a:prstGeom>
          </p:spPr>
          <p:txBody>
            <a:bodyPr wrap="square">
              <a:spAutoFit/>
            </a:bodyPr>
            <a:lstStyle/>
            <a:p>
              <a:pPr>
                <a:lnSpc>
                  <a:spcPct val="114000"/>
                </a:lnSpc>
              </a:pPr>
              <a:r>
                <a:rPr lang="zh-CN" altLang="en-US" sz="2800" dirty="0" smtClean="0">
                  <a:solidFill>
                    <a:schemeClr val="bg1"/>
                  </a:solidFill>
                  <a:latin typeface="汉仪菱心体简" panose="02010609000101010101" pitchFamily="49" charset="-122"/>
                  <a:ea typeface="汉仪菱心体简" panose="02010609000101010101" pitchFamily="49" charset="-122"/>
                  <a:cs typeface="Arial" panose="020B0604020202020204" pitchFamily="34" charset="0"/>
                </a:rPr>
                <a:t>任务实施条件</a:t>
              </a:r>
              <a:endParaRPr lang="en-US" altLang="zh-CN" sz="2800" dirty="0" smtClean="0">
                <a:solidFill>
                  <a:schemeClr val="bg1"/>
                </a:solidFill>
                <a:latin typeface="汉仪菱心体简" panose="02010609000101010101" pitchFamily="49" charset="-122"/>
                <a:ea typeface="汉仪菱心体简" panose="02010609000101010101" pitchFamily="49" charset="-122"/>
                <a:cs typeface="Arial" panose="020B0604020202020204" pitchFamily="34" charset="0"/>
              </a:endParaRPr>
            </a:p>
            <a:p>
              <a:pPr marL="457200" indent="-457200">
                <a:lnSpc>
                  <a:spcPct val="114000"/>
                </a:lnSpc>
                <a:buFont typeface="Wingdings" panose="05000000000000000000" pitchFamily="2" charset="2"/>
                <a:buChar char="l"/>
              </a:pPr>
              <a:r>
                <a:rPr lang="zh-CN" altLang="en-US" sz="2000" dirty="0" smtClean="0">
                  <a:solidFill>
                    <a:schemeClr val="bg1"/>
                  </a:solidFill>
                  <a:latin typeface="Century Gothic" panose="020B0502020202020204" pitchFamily="34" charset="0"/>
                  <a:cs typeface="Arial" panose="020B0604020202020204" pitchFamily="34" charset="0"/>
                </a:rPr>
                <a:t>在任务</a:t>
              </a:r>
              <a:r>
                <a:rPr lang="en-US" altLang="zh-CN" sz="2000" dirty="0" smtClean="0">
                  <a:solidFill>
                    <a:schemeClr val="bg1"/>
                  </a:solidFill>
                  <a:latin typeface="Century Gothic" panose="020B0502020202020204" pitchFamily="34" charset="0"/>
                  <a:cs typeface="Arial" panose="020B0604020202020204" pitchFamily="34" charset="0"/>
                </a:rPr>
                <a:t>1</a:t>
              </a:r>
              <a:r>
                <a:rPr lang="zh-CN" altLang="en-US" sz="2000" dirty="0" smtClean="0">
                  <a:solidFill>
                    <a:schemeClr val="bg1"/>
                  </a:solidFill>
                  <a:latin typeface="Century Gothic" panose="020B0502020202020204" pitchFamily="34" charset="0"/>
                  <a:cs typeface="Arial" panose="020B0604020202020204" pitchFamily="34" charset="0"/>
                </a:rPr>
                <a:t>的基础上，所有主机接入</a:t>
              </a:r>
              <a:r>
                <a:rPr lang="en-US" altLang="zh-CN" sz="2000" dirty="0" smtClean="0">
                  <a:solidFill>
                    <a:schemeClr val="bg1"/>
                  </a:solidFill>
                  <a:latin typeface="Century Gothic" panose="020B0502020202020204" pitchFamily="34" charset="0"/>
                  <a:cs typeface="Arial" panose="020B0604020202020204" pitchFamily="34" charset="0"/>
                </a:rPr>
                <a:t>Internet</a:t>
              </a:r>
              <a:r>
                <a:rPr lang="zh-CN" altLang="en-US" sz="2000" dirty="0" smtClean="0">
                  <a:solidFill>
                    <a:schemeClr val="bg1"/>
                  </a:solidFill>
                  <a:latin typeface="Century Gothic" panose="020B0502020202020204" pitchFamily="34" charset="0"/>
                  <a:cs typeface="Arial" panose="020B0604020202020204" pitchFamily="34" charset="0"/>
                </a:rPr>
                <a:t>。</a:t>
              </a:r>
              <a:endParaRPr lang="en-US" altLang="zh-CN" sz="2000" dirty="0" smtClean="0">
                <a:solidFill>
                  <a:schemeClr val="bg1"/>
                </a:solidFill>
                <a:latin typeface="Century Gothic" panose="020B0502020202020204" pitchFamily="34" charset="0"/>
                <a:cs typeface="Arial" panose="020B0604020202020204" pitchFamily="34" charset="0"/>
              </a:endParaRPr>
            </a:p>
            <a:p>
              <a:pPr marL="457200" indent="-457200">
                <a:lnSpc>
                  <a:spcPct val="114000"/>
                </a:lnSpc>
                <a:buFont typeface="Wingdings" panose="05000000000000000000" pitchFamily="2" charset="2"/>
                <a:buChar char="l"/>
              </a:pPr>
              <a:r>
                <a:rPr lang="zh-CN" altLang="en-US" sz="2000" dirty="0" smtClean="0">
                  <a:solidFill>
                    <a:schemeClr val="bg1"/>
                  </a:solidFill>
                  <a:latin typeface="Century Gothic" panose="020B0502020202020204" pitchFamily="34" charset="0"/>
                  <a:cs typeface="Arial" panose="020B0604020202020204" pitchFamily="34" charset="0"/>
                </a:rPr>
                <a:t>使用 </a:t>
              </a:r>
              <a:r>
                <a:rPr lang="en-US" altLang="zh-CN" sz="2000" dirty="0" smtClean="0">
                  <a:solidFill>
                    <a:schemeClr val="bg1"/>
                  </a:solidFill>
                  <a:latin typeface="Century Gothic" panose="020B0502020202020204" pitchFamily="34" charset="0"/>
                  <a:cs typeface="Arial" panose="020B0604020202020204" pitchFamily="34" charset="0"/>
                </a:rPr>
                <a:t>ADSL </a:t>
              </a:r>
              <a:r>
                <a:rPr lang="zh-CN" altLang="en-US" sz="2000" dirty="0" smtClean="0">
                  <a:solidFill>
                    <a:schemeClr val="bg1"/>
                  </a:solidFill>
                  <a:latin typeface="Century Gothic" panose="020B0502020202020204" pitchFamily="34" charset="0"/>
                  <a:cs typeface="Arial" panose="020B0604020202020204" pitchFamily="34" charset="0"/>
                </a:rPr>
                <a:t>作为 </a:t>
              </a:r>
              <a:r>
                <a:rPr lang="en-US" altLang="zh-CN" sz="2000" dirty="0" smtClean="0">
                  <a:solidFill>
                    <a:schemeClr val="bg1"/>
                  </a:solidFill>
                  <a:latin typeface="Century Gothic" panose="020B0502020202020204" pitchFamily="34" charset="0"/>
                  <a:cs typeface="Arial" panose="020B0604020202020204" pitchFamily="34" charset="0"/>
                </a:rPr>
                <a:t>Internet </a:t>
              </a:r>
              <a:r>
                <a:rPr lang="zh-CN" altLang="en-US" sz="2000" dirty="0" smtClean="0">
                  <a:solidFill>
                    <a:schemeClr val="bg1"/>
                  </a:solidFill>
                  <a:latin typeface="Century Gothic" panose="020B0502020202020204" pitchFamily="34" charset="0"/>
                  <a:cs typeface="Arial" panose="020B0604020202020204" pitchFamily="34" charset="0"/>
                </a:rPr>
                <a:t>接入方式，所有计算机共享一个 </a:t>
              </a:r>
              <a:r>
                <a:rPr lang="en-US" altLang="zh-CN" sz="2000" dirty="0" smtClean="0">
                  <a:solidFill>
                    <a:schemeClr val="bg1"/>
                  </a:solidFill>
                  <a:latin typeface="Century Gothic" panose="020B0502020202020204" pitchFamily="34" charset="0"/>
                  <a:cs typeface="Arial" panose="020B0604020202020204" pitchFamily="34" charset="0"/>
                </a:rPr>
                <a:t>ADSL </a:t>
              </a:r>
              <a:r>
                <a:rPr lang="zh-CN" altLang="en-US" sz="2000" dirty="0" smtClean="0">
                  <a:solidFill>
                    <a:schemeClr val="bg1"/>
                  </a:solidFill>
                  <a:latin typeface="Century Gothic" panose="020B0502020202020204" pitchFamily="34" charset="0"/>
                  <a:cs typeface="Arial" panose="020B0604020202020204" pitchFamily="34" charset="0"/>
                </a:rPr>
                <a:t>账号。</a:t>
              </a:r>
              <a:endParaRPr lang="en-US" altLang="zh-CN" sz="2000" dirty="0" smtClean="0">
                <a:solidFill>
                  <a:schemeClr val="bg1"/>
                </a:solidFill>
                <a:latin typeface="Century Gothic" panose="020B0502020202020204" pitchFamily="34" charset="0"/>
                <a:cs typeface="Arial" panose="020B0604020202020204" pitchFamily="34" charset="0"/>
              </a:endParaRPr>
            </a:p>
            <a:p>
              <a:pPr marL="457200" indent="-457200">
                <a:lnSpc>
                  <a:spcPct val="114000"/>
                </a:lnSpc>
                <a:buFont typeface="Wingdings" panose="05000000000000000000" pitchFamily="2" charset="2"/>
                <a:buChar char="l"/>
              </a:pPr>
              <a:r>
                <a:rPr lang="zh-CN" altLang="en-US" sz="2000" dirty="0" smtClean="0">
                  <a:solidFill>
                    <a:schemeClr val="bg1"/>
                  </a:solidFill>
                  <a:latin typeface="Century Gothic" panose="020B0502020202020204" pitchFamily="34" charset="0"/>
                  <a:cs typeface="Arial" panose="020B0604020202020204" pitchFamily="34" charset="0"/>
                </a:rPr>
                <a:t>向 </a:t>
              </a:r>
              <a:r>
                <a:rPr lang="en-US" altLang="zh-CN" sz="2000" dirty="0" smtClean="0">
                  <a:solidFill>
                    <a:schemeClr val="bg1"/>
                  </a:solidFill>
                  <a:latin typeface="Century Gothic" panose="020B0502020202020204" pitchFamily="34" charset="0"/>
                  <a:cs typeface="Arial" panose="020B0604020202020204" pitchFamily="34" charset="0"/>
                </a:rPr>
                <a:t>ISP</a:t>
              </a:r>
              <a:r>
                <a:rPr lang="zh-CN" altLang="en-US" sz="2000" dirty="0" smtClean="0">
                  <a:solidFill>
                    <a:schemeClr val="bg1"/>
                  </a:solidFill>
                  <a:latin typeface="Century Gothic" panose="020B0502020202020204" pitchFamily="34" charset="0"/>
                  <a:cs typeface="Arial" panose="020B0604020202020204" pitchFamily="34" charset="0"/>
                </a:rPr>
                <a:t>（如中国电信）申请一个 </a:t>
              </a:r>
              <a:r>
                <a:rPr lang="en-US" altLang="zh-CN" sz="2000" dirty="0" smtClean="0">
                  <a:solidFill>
                    <a:schemeClr val="bg1"/>
                  </a:solidFill>
                  <a:latin typeface="Century Gothic" panose="020B0502020202020204" pitchFamily="34" charset="0"/>
                  <a:cs typeface="Arial" panose="020B0604020202020204" pitchFamily="34" charset="0"/>
                </a:rPr>
                <a:t>ADSL </a:t>
              </a:r>
              <a:r>
                <a:rPr lang="zh-CN" altLang="en-US" sz="2000" dirty="0" smtClean="0">
                  <a:solidFill>
                    <a:schemeClr val="bg1"/>
                  </a:solidFill>
                  <a:latin typeface="Century Gothic" panose="020B0502020202020204" pitchFamily="34" charset="0"/>
                  <a:cs typeface="Arial" panose="020B0604020202020204" pitchFamily="34" charset="0"/>
                </a:rPr>
                <a:t>上网账号。</a:t>
              </a:r>
              <a:endParaRPr lang="en-US" altLang="zh-CN" sz="2000" dirty="0" smtClean="0">
                <a:solidFill>
                  <a:schemeClr val="bg1"/>
                </a:solidFill>
                <a:latin typeface="Century Gothic" panose="020B0502020202020204" pitchFamily="34" charset="0"/>
                <a:cs typeface="Arial" panose="020B0604020202020204" pitchFamily="34" charset="0"/>
              </a:endParaRPr>
            </a:p>
          </p:txBody>
        </p:sp>
      </p:grpSp>
      <p:grpSp>
        <p:nvGrpSpPr>
          <p:cNvPr id="82" name="组合 81"/>
          <p:cNvGrpSpPr/>
          <p:nvPr/>
        </p:nvGrpSpPr>
        <p:grpSpPr>
          <a:xfrm>
            <a:off x="1379847" y="5756175"/>
            <a:ext cx="4028417" cy="9524"/>
            <a:chOff x="5934316" y="1592499"/>
            <a:chExt cx="2714384" cy="7143"/>
          </a:xfrm>
        </p:grpSpPr>
        <p:cxnSp>
          <p:nvCxnSpPr>
            <p:cNvPr id="89" name="直接连接符 88"/>
            <p:cNvCxnSpPr/>
            <p:nvPr/>
          </p:nvCxnSpPr>
          <p:spPr>
            <a:xfrm>
              <a:off x="5934316" y="1599642"/>
              <a:ext cx="2714384" cy="0"/>
            </a:xfrm>
            <a:prstGeom prst="line">
              <a:avLst/>
            </a:prstGeom>
            <a:ln w="6350">
              <a:solidFill>
                <a:schemeClr val="bg1">
                  <a:alpha val="43000"/>
                </a:schemeClr>
              </a:solidFill>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a:off x="5934316" y="1592499"/>
              <a:ext cx="2714384" cy="0"/>
            </a:xfrm>
            <a:prstGeom prst="line">
              <a:avLst/>
            </a:prstGeom>
            <a:ln w="6350">
              <a:solidFill>
                <a:srgbClr val="C000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40288057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par>
                                <p:cTn id="8" presetID="42" presetClass="entr" presetSubtype="0" fill="hold" nodeType="withEffect">
                                  <p:stCondLst>
                                    <p:cond delay="500"/>
                                  </p:stCondLst>
                                  <p:childTnLst>
                                    <p:set>
                                      <p:cBhvr>
                                        <p:cTn id="9" dur="1" fill="hold">
                                          <p:stCondLst>
                                            <p:cond delay="0"/>
                                          </p:stCondLst>
                                        </p:cTn>
                                        <p:tgtEl>
                                          <p:spTgt spid="3074"/>
                                        </p:tgtEl>
                                        <p:attrNameLst>
                                          <p:attrName>style.visibility</p:attrName>
                                        </p:attrNameLst>
                                      </p:cBhvr>
                                      <p:to>
                                        <p:strVal val="visible"/>
                                      </p:to>
                                    </p:set>
                                    <p:animEffect transition="in" filter="fade">
                                      <p:cBhvr>
                                        <p:cTn id="10" dur="1000"/>
                                        <p:tgtEl>
                                          <p:spTgt spid="3074"/>
                                        </p:tgtEl>
                                      </p:cBhvr>
                                    </p:animEffect>
                                    <p:anim calcmode="lin" valueType="num">
                                      <p:cBhvr>
                                        <p:cTn id="11" dur="1000" fill="hold"/>
                                        <p:tgtEl>
                                          <p:spTgt spid="3074"/>
                                        </p:tgtEl>
                                        <p:attrNameLst>
                                          <p:attrName>ppt_x</p:attrName>
                                        </p:attrNameLst>
                                      </p:cBhvr>
                                      <p:tavLst>
                                        <p:tav tm="0">
                                          <p:val>
                                            <p:strVal val="#ppt_x"/>
                                          </p:val>
                                        </p:tav>
                                        <p:tav tm="100000">
                                          <p:val>
                                            <p:strVal val="#ppt_x"/>
                                          </p:val>
                                        </p:tav>
                                      </p:tavLst>
                                    </p:anim>
                                    <p:anim calcmode="lin" valueType="num">
                                      <p:cBhvr>
                                        <p:cTn id="12" dur="1000" fill="hold"/>
                                        <p:tgtEl>
                                          <p:spTgt spid="3074"/>
                                        </p:tgtEl>
                                        <p:attrNameLst>
                                          <p:attrName>ppt_y</p:attrName>
                                        </p:attrNameLst>
                                      </p:cBhvr>
                                      <p:tavLst>
                                        <p:tav tm="0">
                                          <p:val>
                                            <p:strVal val="#ppt_y+.1"/>
                                          </p:val>
                                        </p:tav>
                                        <p:tav tm="100000">
                                          <p:val>
                                            <p:strVal val="#ppt_y"/>
                                          </p:val>
                                        </p:tav>
                                      </p:tavLst>
                                    </p:anim>
                                  </p:childTnLst>
                                </p:cTn>
                              </p:par>
                              <p:par>
                                <p:cTn id="13" presetID="22" presetClass="entr" presetSubtype="2" fill="hold" grpId="0" nodeType="withEffect">
                                  <p:stCondLst>
                                    <p:cond delay="1500"/>
                                  </p:stCondLst>
                                  <p:childTnLst>
                                    <p:set>
                                      <p:cBhvr>
                                        <p:cTn id="14" dur="1" fill="hold">
                                          <p:stCondLst>
                                            <p:cond delay="0"/>
                                          </p:stCondLst>
                                        </p:cTn>
                                        <p:tgtEl>
                                          <p:spTgt spid="10"/>
                                        </p:tgtEl>
                                        <p:attrNameLst>
                                          <p:attrName>style.visibility</p:attrName>
                                        </p:attrNameLst>
                                      </p:cBhvr>
                                      <p:to>
                                        <p:strVal val="visible"/>
                                      </p:to>
                                    </p:set>
                                    <p:animEffect transition="in" filter="wipe(right)">
                                      <p:cBhvr>
                                        <p:cTn id="15" dur="500"/>
                                        <p:tgtEl>
                                          <p:spTgt spid="10"/>
                                        </p:tgtEl>
                                      </p:cBhvr>
                                    </p:animEffect>
                                  </p:childTnLst>
                                </p:cTn>
                              </p:par>
                              <p:par>
                                <p:cTn id="16" presetID="2" presetClass="entr" presetSubtype="8" decel="100000" fill="hold" nodeType="withEffect">
                                  <p:stCondLst>
                                    <p:cond delay="2000"/>
                                  </p:stCondLst>
                                  <p:childTnLst>
                                    <p:set>
                                      <p:cBhvr>
                                        <p:cTn id="17" dur="1" fill="hold">
                                          <p:stCondLst>
                                            <p:cond delay="0"/>
                                          </p:stCondLst>
                                        </p:cTn>
                                        <p:tgtEl>
                                          <p:spTgt spid="73"/>
                                        </p:tgtEl>
                                        <p:attrNameLst>
                                          <p:attrName>style.visibility</p:attrName>
                                        </p:attrNameLst>
                                      </p:cBhvr>
                                      <p:to>
                                        <p:strVal val="visible"/>
                                      </p:to>
                                    </p:set>
                                    <p:anim calcmode="lin" valueType="num">
                                      <p:cBhvr additive="base">
                                        <p:cTn id="18" dur="500" fill="hold"/>
                                        <p:tgtEl>
                                          <p:spTgt spid="73"/>
                                        </p:tgtEl>
                                        <p:attrNameLst>
                                          <p:attrName>ppt_x</p:attrName>
                                        </p:attrNameLst>
                                      </p:cBhvr>
                                      <p:tavLst>
                                        <p:tav tm="0">
                                          <p:val>
                                            <p:strVal val="0-#ppt_w/2"/>
                                          </p:val>
                                        </p:tav>
                                        <p:tav tm="100000">
                                          <p:val>
                                            <p:strVal val="#ppt_x"/>
                                          </p:val>
                                        </p:tav>
                                      </p:tavLst>
                                    </p:anim>
                                    <p:anim calcmode="lin" valueType="num">
                                      <p:cBhvr additive="base">
                                        <p:cTn id="19" dur="500" fill="hold"/>
                                        <p:tgtEl>
                                          <p:spTgt spid="73"/>
                                        </p:tgtEl>
                                        <p:attrNameLst>
                                          <p:attrName>ppt_y</p:attrName>
                                        </p:attrNameLst>
                                      </p:cBhvr>
                                      <p:tavLst>
                                        <p:tav tm="0">
                                          <p:val>
                                            <p:strVal val="#ppt_y"/>
                                          </p:val>
                                        </p:tav>
                                        <p:tav tm="100000">
                                          <p:val>
                                            <p:strVal val="#ppt_y"/>
                                          </p:val>
                                        </p:tav>
                                      </p:tavLst>
                                    </p:anim>
                                  </p:childTnLst>
                                </p:cTn>
                              </p:par>
                              <p:par>
                                <p:cTn id="20" presetID="10" presetClass="entr" presetSubtype="0" fill="hold" nodeType="withEffect">
                                  <p:stCondLst>
                                    <p:cond delay="3000"/>
                                  </p:stCondLst>
                                  <p:childTnLst>
                                    <p:set>
                                      <p:cBhvr>
                                        <p:cTn id="21" dur="1" fill="hold">
                                          <p:stCondLst>
                                            <p:cond delay="0"/>
                                          </p:stCondLst>
                                        </p:cTn>
                                        <p:tgtEl>
                                          <p:spTgt spid="82"/>
                                        </p:tgtEl>
                                        <p:attrNameLst>
                                          <p:attrName>style.visibility</p:attrName>
                                        </p:attrNameLst>
                                      </p:cBhvr>
                                      <p:to>
                                        <p:strVal val="visible"/>
                                      </p:to>
                                    </p:set>
                                    <p:animEffect transition="in" filter="fade">
                                      <p:cBhvr>
                                        <p:cTn id="22"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49987" y="698681"/>
            <a:ext cx="2236510" cy="707886"/>
          </a:xfrm>
          <a:prstGeom prst="rect">
            <a:avLst/>
          </a:prstGeom>
        </p:spPr>
        <p:txBody>
          <a:bodyPr wrap="none">
            <a:spAutoFit/>
          </a:bodyPr>
          <a:lstStyle/>
          <a:p>
            <a:r>
              <a:rPr lang="zh-CN" altLang="en-US" sz="4000" dirty="0" smtClean="0">
                <a:solidFill>
                  <a:srgbClr val="F44F56"/>
                </a:solidFill>
                <a:latin typeface="方正兰亭超细黑简体" panose="02000000000000000000" pitchFamily="2" charset="-122"/>
                <a:ea typeface="方正兰亭超细黑简体" panose="02000000000000000000" pitchFamily="2" charset="-122"/>
                <a:cs typeface="Arial" panose="020B0604020202020204" pitchFamily="34" charset="0"/>
              </a:rPr>
              <a:t>任务实施</a:t>
            </a:r>
            <a:endParaRPr lang="en-US" altLang="zh-CN" sz="4000" dirty="0">
              <a:solidFill>
                <a:srgbClr val="F44F56"/>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4" name="矩形 3"/>
          <p:cNvSpPr/>
          <p:nvPr/>
        </p:nvSpPr>
        <p:spPr>
          <a:xfrm>
            <a:off x="549987" y="1330375"/>
            <a:ext cx="2031325" cy="461665"/>
          </a:xfrm>
          <a:prstGeom prst="rect">
            <a:avLst/>
          </a:prstGeom>
        </p:spPr>
        <p:txBody>
          <a:bodyPr wrap="none">
            <a:spAutoFit/>
          </a:bodyPr>
          <a:lstStyle/>
          <a:p>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接入方案设计</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nvGrpSpPr>
          <p:cNvPr id="29" name="组合 28"/>
          <p:cNvGrpSpPr/>
          <p:nvPr/>
        </p:nvGrpSpPr>
        <p:grpSpPr>
          <a:xfrm>
            <a:off x="11856640" y="548680"/>
            <a:ext cx="335360" cy="882400"/>
            <a:chOff x="8892480" y="411510"/>
            <a:chExt cx="251520" cy="661800"/>
          </a:xfrm>
        </p:grpSpPr>
        <p:sp>
          <p:nvSpPr>
            <p:cNvPr id="16" name="矩形 15"/>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0"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65</a:t>
              </a:r>
              <a:endParaRPr lang="zh-CN" altLang="en-US" sz="1067" dirty="0">
                <a:solidFill>
                  <a:schemeClr val="bg1"/>
                </a:solidFill>
                <a:latin typeface="Century Gothic" panose="020B0502020202020204" pitchFamily="34" charset="0"/>
              </a:endParaRPr>
            </a:p>
          </p:txBody>
        </p:sp>
        <p:grpSp>
          <p:nvGrpSpPr>
            <p:cNvPr id="27" name="组合 26"/>
            <p:cNvGrpSpPr/>
            <p:nvPr/>
          </p:nvGrpSpPr>
          <p:grpSpPr>
            <a:xfrm>
              <a:off x="8964240" y="818664"/>
              <a:ext cx="108000" cy="8629"/>
              <a:chOff x="8953171" y="847239"/>
              <a:chExt cx="130138" cy="8629"/>
            </a:xfrm>
          </p:grpSpPr>
          <p:cxnSp>
            <p:nvCxnSpPr>
              <p:cNvPr id="22" name="直接连接符 21"/>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
        <p:nvSpPr>
          <p:cNvPr id="33" name="矩形 32"/>
          <p:cNvSpPr/>
          <p:nvPr/>
        </p:nvSpPr>
        <p:spPr>
          <a:xfrm>
            <a:off x="549988" y="2012551"/>
            <a:ext cx="10964680" cy="627223"/>
          </a:xfrm>
          <a:prstGeom prst="rect">
            <a:avLst/>
          </a:prstGeom>
        </p:spPr>
        <p:txBody>
          <a:bodyPr wrap="square">
            <a:spAutoFit/>
          </a:bodyPr>
          <a:lstStyle/>
          <a:p>
            <a:pPr algn="just">
              <a:lnSpc>
                <a:spcPct val="114000"/>
              </a:lnSpc>
            </a:pP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考虑到公司中有一些计算机需要通过无线网卡上网，所以选择带有无线路由器功能的宽带路由器是一个很好的选择，经过综合考虑，本任务的最终实施方案如</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图所</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示。</a:t>
            </a:r>
            <a:endParaRPr lang="en-US" altLang="zh-CN" sz="1600" b="1" dirty="0">
              <a:solidFill>
                <a:schemeClr val="tx1">
                  <a:lumMod val="65000"/>
                  <a:lumOff val="35000"/>
                </a:schemeClr>
              </a:solidFill>
              <a:latin typeface="Century Gothic" panose="020B0502020202020204" pitchFamily="34" charset="0"/>
              <a:cs typeface="Arial" panose="020B0604020202020204" pitchFamily="34" charset="0"/>
            </a:endParaRPr>
          </a:p>
        </p:txBody>
      </p:sp>
      <p:sp>
        <p:nvSpPr>
          <p:cNvPr id="2"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16386" name="Picture 2" descr="3-5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15394" y="3013704"/>
            <a:ext cx="6161211" cy="3277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320695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par>
                                <p:cTn id="10" presetID="12" presetClass="entr" presetSubtype="1"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down)">
                                      <p:cBhvr>
                                        <p:cTn id="13" dur="500"/>
                                        <p:tgtEl>
                                          <p:spTgt spid="4"/>
                                        </p:tgtEl>
                                      </p:cBhvr>
                                    </p:animEffect>
                                  </p:childTnLst>
                                </p:cTn>
                              </p:par>
                              <p:par>
                                <p:cTn id="14" presetID="2" presetClass="entr" presetSubtype="8" fill="hold" grpId="0" nodeType="withEffect">
                                  <p:stCondLst>
                                    <p:cond delay="500"/>
                                  </p:stCondLst>
                                  <p:childTnLst>
                                    <p:set>
                                      <p:cBhvr>
                                        <p:cTn id="15" dur="1" fill="hold">
                                          <p:stCondLst>
                                            <p:cond delay="0"/>
                                          </p:stCondLst>
                                        </p:cTn>
                                        <p:tgtEl>
                                          <p:spTgt spid="33"/>
                                        </p:tgtEl>
                                        <p:attrNameLst>
                                          <p:attrName>style.visibility</p:attrName>
                                        </p:attrNameLst>
                                      </p:cBhvr>
                                      <p:to>
                                        <p:strVal val="visible"/>
                                      </p:to>
                                    </p:set>
                                    <p:anim calcmode="lin" valueType="num">
                                      <p:cBhvr additive="base">
                                        <p:cTn id="16" dur="500" fill="hold"/>
                                        <p:tgtEl>
                                          <p:spTgt spid="33"/>
                                        </p:tgtEl>
                                        <p:attrNameLst>
                                          <p:attrName>ppt_x</p:attrName>
                                        </p:attrNameLst>
                                      </p:cBhvr>
                                      <p:tavLst>
                                        <p:tav tm="0">
                                          <p:val>
                                            <p:strVal val="0-#ppt_w/2"/>
                                          </p:val>
                                        </p:tav>
                                        <p:tav tm="100000">
                                          <p:val>
                                            <p:strVal val="#ppt_x"/>
                                          </p:val>
                                        </p:tav>
                                      </p:tavLst>
                                    </p:anim>
                                    <p:anim calcmode="lin" valueType="num">
                                      <p:cBhvr additive="base">
                                        <p:cTn id="17" dur="500" fill="hold"/>
                                        <p:tgtEl>
                                          <p:spTgt spid="33"/>
                                        </p:tgtEl>
                                        <p:attrNameLst>
                                          <p:attrName>ppt_y</p:attrName>
                                        </p:attrNameLst>
                                      </p:cBhvr>
                                      <p:tavLst>
                                        <p:tav tm="0">
                                          <p:val>
                                            <p:strVal val="#ppt_y"/>
                                          </p:val>
                                        </p:tav>
                                        <p:tav tm="100000">
                                          <p:val>
                                            <p:strVal val="#ppt_y"/>
                                          </p:val>
                                        </p:tav>
                                      </p:tavLst>
                                    </p:anim>
                                  </p:childTnLst>
                                </p:cTn>
                              </p:par>
                              <p:par>
                                <p:cTn id="18" presetID="42" presetClass="entr" presetSubtype="0" fill="hold" nodeType="withEffect">
                                  <p:stCondLst>
                                    <p:cond delay="1000"/>
                                  </p:stCondLst>
                                  <p:childTnLst>
                                    <p:set>
                                      <p:cBhvr>
                                        <p:cTn id="19" dur="1" fill="hold">
                                          <p:stCondLst>
                                            <p:cond delay="0"/>
                                          </p:stCondLst>
                                        </p:cTn>
                                        <p:tgtEl>
                                          <p:spTgt spid="16386"/>
                                        </p:tgtEl>
                                        <p:attrNameLst>
                                          <p:attrName>style.visibility</p:attrName>
                                        </p:attrNameLst>
                                      </p:cBhvr>
                                      <p:to>
                                        <p:strVal val="visible"/>
                                      </p:to>
                                    </p:set>
                                    <p:animEffect transition="in" filter="fade">
                                      <p:cBhvr>
                                        <p:cTn id="20" dur="500"/>
                                        <p:tgtEl>
                                          <p:spTgt spid="16386"/>
                                        </p:tgtEl>
                                      </p:cBhvr>
                                    </p:animEffect>
                                    <p:anim calcmode="lin" valueType="num">
                                      <p:cBhvr>
                                        <p:cTn id="21" dur="500" fill="hold"/>
                                        <p:tgtEl>
                                          <p:spTgt spid="16386"/>
                                        </p:tgtEl>
                                        <p:attrNameLst>
                                          <p:attrName>ppt_x</p:attrName>
                                        </p:attrNameLst>
                                      </p:cBhvr>
                                      <p:tavLst>
                                        <p:tav tm="0">
                                          <p:val>
                                            <p:strVal val="#ppt_x"/>
                                          </p:val>
                                        </p:tav>
                                        <p:tav tm="100000">
                                          <p:val>
                                            <p:strVal val="#ppt_x"/>
                                          </p:val>
                                        </p:tav>
                                      </p:tavLst>
                                    </p:anim>
                                    <p:anim calcmode="lin" valueType="num">
                                      <p:cBhvr>
                                        <p:cTn id="22" dur="500" fill="hold"/>
                                        <p:tgtEl>
                                          <p:spTgt spid="1638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33"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49987" y="698680"/>
            <a:ext cx="2236511" cy="1095500"/>
            <a:chOff x="412490" y="524010"/>
            <a:chExt cx="1677383" cy="821625"/>
          </a:xfrm>
        </p:grpSpPr>
        <p:sp>
          <p:nvSpPr>
            <p:cNvPr id="5" name="矩形 4"/>
            <p:cNvSpPr/>
            <p:nvPr/>
          </p:nvSpPr>
          <p:spPr>
            <a:xfrm>
              <a:off x="412490" y="524010"/>
              <a:ext cx="1677383" cy="530915"/>
            </a:xfrm>
            <a:prstGeom prst="rect">
              <a:avLst/>
            </a:prstGeom>
          </p:spPr>
          <p:txBody>
            <a:bodyPr wrap="none">
              <a:spAutoFit/>
            </a:bodyPr>
            <a:lstStyle/>
            <a:p>
              <a:r>
                <a:rPr lang="zh-CN" altLang="en-US" sz="4000" dirty="0" smtClean="0">
                  <a:solidFill>
                    <a:srgbClr val="F44F56"/>
                  </a:solidFill>
                  <a:latin typeface="方正兰亭超细黑简体" panose="02000000000000000000" pitchFamily="2" charset="-122"/>
                  <a:ea typeface="方正兰亭超细黑简体" panose="02000000000000000000" pitchFamily="2" charset="-122"/>
                  <a:cs typeface="Arial" panose="020B0604020202020204" pitchFamily="34" charset="0"/>
                </a:rPr>
                <a:t>任务实施</a:t>
              </a:r>
              <a:endParaRPr lang="en-US" altLang="zh-CN" sz="4000" dirty="0">
                <a:solidFill>
                  <a:srgbClr val="F44F56"/>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6" name="矩形 5"/>
            <p:cNvSpPr/>
            <p:nvPr/>
          </p:nvSpPr>
          <p:spPr>
            <a:xfrm>
              <a:off x="412490" y="999386"/>
              <a:ext cx="1061829" cy="346249"/>
            </a:xfrm>
            <a:prstGeom prst="rect">
              <a:avLst/>
            </a:prstGeom>
          </p:spPr>
          <p:txBody>
            <a:bodyPr wrap="none">
              <a:spAutoFit/>
            </a:bodyPr>
            <a:lstStyle/>
            <a:p>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准备工作</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grpSp>
        <p:nvGrpSpPr>
          <p:cNvPr id="41" name="组合 40"/>
          <p:cNvGrpSpPr/>
          <p:nvPr/>
        </p:nvGrpSpPr>
        <p:grpSpPr>
          <a:xfrm>
            <a:off x="11856640" y="548680"/>
            <a:ext cx="335360" cy="882400"/>
            <a:chOff x="8892480" y="411510"/>
            <a:chExt cx="251520" cy="661800"/>
          </a:xfrm>
        </p:grpSpPr>
        <p:sp>
          <p:nvSpPr>
            <p:cNvPr id="42" name="矩形 41"/>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3"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66</a:t>
              </a:r>
              <a:endParaRPr lang="zh-CN" altLang="en-US" sz="1067" dirty="0">
                <a:solidFill>
                  <a:schemeClr val="bg1"/>
                </a:solidFill>
                <a:latin typeface="Century Gothic" panose="020B0502020202020204" pitchFamily="34" charset="0"/>
              </a:endParaRPr>
            </a:p>
          </p:txBody>
        </p:sp>
        <p:grpSp>
          <p:nvGrpSpPr>
            <p:cNvPr id="44" name="组合 43"/>
            <p:cNvGrpSpPr/>
            <p:nvPr/>
          </p:nvGrpSpPr>
          <p:grpSpPr>
            <a:xfrm>
              <a:off x="8964240" y="818664"/>
              <a:ext cx="108000" cy="8629"/>
              <a:chOff x="8953171" y="847239"/>
              <a:chExt cx="130138" cy="8629"/>
            </a:xfrm>
          </p:grpSpPr>
          <p:cxnSp>
            <p:nvCxnSpPr>
              <p:cNvPr id="45" name="直接连接符 44"/>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grpSp>
        <p:nvGrpSpPr>
          <p:cNvPr id="17" name="组合 16"/>
          <p:cNvGrpSpPr/>
          <p:nvPr/>
        </p:nvGrpSpPr>
        <p:grpSpPr>
          <a:xfrm>
            <a:off x="666454" y="1903669"/>
            <a:ext cx="2786177" cy="2410265"/>
            <a:chOff x="499840" y="1427752"/>
            <a:chExt cx="2089633" cy="1807700"/>
          </a:xfrm>
        </p:grpSpPr>
        <p:grpSp>
          <p:nvGrpSpPr>
            <p:cNvPr id="14" name="组合 13"/>
            <p:cNvGrpSpPr/>
            <p:nvPr/>
          </p:nvGrpSpPr>
          <p:grpSpPr>
            <a:xfrm>
              <a:off x="499840" y="1427752"/>
              <a:ext cx="2089633" cy="449904"/>
              <a:chOff x="826183" y="1855140"/>
              <a:chExt cx="2089633" cy="449904"/>
            </a:xfrm>
          </p:grpSpPr>
          <p:sp>
            <p:nvSpPr>
              <p:cNvPr id="49" name="矩形 48"/>
              <p:cNvSpPr/>
              <p:nvPr/>
            </p:nvSpPr>
            <p:spPr>
              <a:xfrm>
                <a:off x="1282271" y="1947473"/>
                <a:ext cx="1633545" cy="346249"/>
              </a:xfrm>
              <a:prstGeom prst="rect">
                <a:avLst/>
              </a:prstGeom>
            </p:spPr>
            <p:txBody>
              <a:bodyPr wrap="square">
                <a:spAutoFit/>
              </a:bodyPr>
              <a:lstStyle/>
              <a:p>
                <a:r>
                  <a:rPr lang="zh-CN" altLang="en-US" sz="2400" dirty="0" smtClean="0">
                    <a:solidFill>
                      <a:srgbClr val="F44F56"/>
                    </a:solidFill>
                    <a:latin typeface="汉仪菱心体简" panose="02010609000101010101" pitchFamily="49" charset="-122"/>
                    <a:ea typeface="汉仪菱心体简" panose="02010609000101010101" pitchFamily="49" charset="-122"/>
                    <a:cs typeface="Arial" panose="020B0604020202020204" pitchFamily="34" charset="0"/>
                  </a:rPr>
                  <a:t>设备选购</a:t>
                </a:r>
                <a:endParaRPr lang="en-US" altLang="zh-CN" sz="2400" dirty="0">
                  <a:solidFill>
                    <a:srgbClr val="F44F56"/>
                  </a:solidFill>
                  <a:latin typeface="汉仪菱心体简" panose="02010609000101010101" pitchFamily="49" charset="-122"/>
                  <a:ea typeface="汉仪菱心体简" panose="02010609000101010101" pitchFamily="49" charset="-122"/>
                  <a:cs typeface="Arial" panose="020B0604020202020204" pitchFamily="34" charset="0"/>
                </a:endParaRPr>
              </a:p>
            </p:txBody>
          </p:sp>
          <p:grpSp>
            <p:nvGrpSpPr>
              <p:cNvPr id="3" name="组合 2"/>
              <p:cNvGrpSpPr/>
              <p:nvPr/>
            </p:nvGrpSpPr>
            <p:grpSpPr>
              <a:xfrm>
                <a:off x="826183" y="1855140"/>
                <a:ext cx="438144" cy="449904"/>
                <a:chOff x="826183" y="1855140"/>
                <a:chExt cx="438144" cy="449904"/>
              </a:xfrm>
            </p:grpSpPr>
            <p:sp>
              <p:nvSpPr>
                <p:cNvPr id="50" name="椭圆 49"/>
                <p:cNvSpPr/>
                <p:nvPr/>
              </p:nvSpPr>
              <p:spPr>
                <a:xfrm>
                  <a:off x="826183" y="1866900"/>
                  <a:ext cx="438144" cy="438144"/>
                </a:xfrm>
                <a:prstGeom prst="ellipse">
                  <a:avLst/>
                </a:prstGeom>
                <a:solidFill>
                  <a:srgbClr val="F44F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56" name="矩形 55"/>
                <p:cNvSpPr/>
                <p:nvPr/>
              </p:nvSpPr>
              <p:spPr>
                <a:xfrm>
                  <a:off x="839109" y="1855140"/>
                  <a:ext cx="365726" cy="438581"/>
                </a:xfrm>
                <a:prstGeom prst="rect">
                  <a:avLst/>
                </a:prstGeom>
              </p:spPr>
              <p:txBody>
                <a:bodyPr wrap="none">
                  <a:spAutoFit/>
                </a:bodyPr>
                <a:lstStyle/>
                <a:p>
                  <a:r>
                    <a:rPr lang="en-US" altLang="zh-CN" sz="3200" dirty="0">
                      <a:solidFill>
                        <a:schemeClr val="bg1"/>
                      </a:solidFill>
                      <a:latin typeface="Century Gothic" panose="020B0502020202020204" pitchFamily="34" charset="0"/>
                      <a:cs typeface="Arial" panose="020B0604020202020204" pitchFamily="34" charset="0"/>
                    </a:rPr>
                    <a:t>A</a:t>
                  </a:r>
                </a:p>
              </p:txBody>
            </p:sp>
          </p:grpSp>
        </p:grpSp>
        <p:sp>
          <p:nvSpPr>
            <p:cNvPr id="70" name="矩形 69"/>
            <p:cNvSpPr/>
            <p:nvPr/>
          </p:nvSpPr>
          <p:spPr>
            <a:xfrm>
              <a:off x="499840" y="2058206"/>
              <a:ext cx="2086385" cy="1177246"/>
            </a:xfrm>
            <a:prstGeom prst="rect">
              <a:avLst/>
            </a:prstGeom>
          </p:spPr>
          <p:txBody>
            <a:bodyPr wrap="square">
              <a:spAutoFit/>
            </a:bodyPr>
            <a:lstStyle/>
            <a:p>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本任务主要设备</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是 </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ADSL Modem </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和</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宽带路由器的选型，</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这里 </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ADSL Modem </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选择</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中兴的</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ZXDS 831</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，宽带路由器</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选择 </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TP-LINK </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的 </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TL-WR340</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（带无线功能）。</a:t>
              </a:r>
              <a:endParaRPr lang="en-US" altLang="zh-CN" sz="1600" dirty="0">
                <a:solidFill>
                  <a:schemeClr val="tx1">
                    <a:lumMod val="65000"/>
                    <a:lumOff val="35000"/>
                  </a:schemeClr>
                </a:solidFill>
                <a:latin typeface="Century Gothic" panose="020B0502020202020204" pitchFamily="34" charset="0"/>
                <a:cs typeface="Arial" panose="020B0604020202020204" pitchFamily="34" charset="0"/>
              </a:endParaRPr>
            </a:p>
          </p:txBody>
        </p:sp>
      </p:grpSp>
      <p:grpSp>
        <p:nvGrpSpPr>
          <p:cNvPr id="16" name="组合 15"/>
          <p:cNvGrpSpPr/>
          <p:nvPr/>
        </p:nvGrpSpPr>
        <p:grpSpPr>
          <a:xfrm>
            <a:off x="4755581" y="1903669"/>
            <a:ext cx="2786177" cy="2164043"/>
            <a:chOff x="3633472" y="1427752"/>
            <a:chExt cx="2089633" cy="1623032"/>
          </a:xfrm>
        </p:grpSpPr>
        <p:grpSp>
          <p:nvGrpSpPr>
            <p:cNvPr id="59" name="组合 58"/>
            <p:cNvGrpSpPr/>
            <p:nvPr/>
          </p:nvGrpSpPr>
          <p:grpSpPr>
            <a:xfrm>
              <a:off x="3633472" y="1427752"/>
              <a:ext cx="2089633" cy="449904"/>
              <a:chOff x="826183" y="1855140"/>
              <a:chExt cx="2089633" cy="449904"/>
            </a:xfrm>
          </p:grpSpPr>
          <p:sp>
            <p:nvSpPr>
              <p:cNvPr id="60" name="矩形 59"/>
              <p:cNvSpPr/>
              <p:nvPr/>
            </p:nvSpPr>
            <p:spPr>
              <a:xfrm>
                <a:off x="1282271" y="1947473"/>
                <a:ext cx="1633545" cy="346249"/>
              </a:xfrm>
              <a:prstGeom prst="rect">
                <a:avLst/>
              </a:prstGeom>
            </p:spPr>
            <p:txBody>
              <a:bodyPr wrap="square">
                <a:spAutoFit/>
              </a:bodyPr>
              <a:lstStyle/>
              <a:p>
                <a:r>
                  <a:rPr lang="en-US" altLang="zh-CN" sz="2400" dirty="0" smtClean="0">
                    <a:solidFill>
                      <a:srgbClr val="28333C"/>
                    </a:solidFill>
                    <a:latin typeface="汉仪菱心体简" panose="02010609000101010101" pitchFamily="49" charset="-122"/>
                    <a:ea typeface="汉仪菱心体简" panose="02010609000101010101" pitchFamily="49" charset="-122"/>
                    <a:cs typeface="Arial" panose="020B0604020202020204" pitchFamily="34" charset="0"/>
                  </a:rPr>
                  <a:t>Modem </a:t>
                </a:r>
                <a:r>
                  <a:rPr lang="zh-CN" altLang="en-US" sz="2400" dirty="0" smtClean="0">
                    <a:solidFill>
                      <a:srgbClr val="28333C"/>
                    </a:solidFill>
                    <a:latin typeface="汉仪菱心体简" panose="02010609000101010101" pitchFamily="49" charset="-122"/>
                    <a:ea typeface="汉仪菱心体简" panose="02010609000101010101" pitchFamily="49" charset="-122"/>
                    <a:cs typeface="Arial" panose="020B0604020202020204" pitchFamily="34" charset="0"/>
                  </a:rPr>
                  <a:t>安装</a:t>
                </a:r>
                <a:endParaRPr lang="en-US" altLang="zh-CN" sz="2400" dirty="0">
                  <a:solidFill>
                    <a:srgbClr val="28333C"/>
                  </a:solidFill>
                  <a:latin typeface="汉仪菱心体简" panose="02010609000101010101" pitchFamily="49" charset="-122"/>
                  <a:ea typeface="汉仪菱心体简" panose="02010609000101010101" pitchFamily="49" charset="-122"/>
                  <a:cs typeface="Arial" panose="020B0604020202020204" pitchFamily="34" charset="0"/>
                </a:endParaRPr>
              </a:p>
            </p:txBody>
          </p:sp>
          <p:grpSp>
            <p:nvGrpSpPr>
              <p:cNvPr id="61" name="组合 60"/>
              <p:cNvGrpSpPr/>
              <p:nvPr/>
            </p:nvGrpSpPr>
            <p:grpSpPr>
              <a:xfrm>
                <a:off x="826183" y="1855140"/>
                <a:ext cx="438144" cy="449904"/>
                <a:chOff x="826183" y="1855140"/>
                <a:chExt cx="438144" cy="449904"/>
              </a:xfrm>
            </p:grpSpPr>
            <p:sp>
              <p:nvSpPr>
                <p:cNvPr id="62" name="椭圆 61"/>
                <p:cNvSpPr/>
                <p:nvPr/>
              </p:nvSpPr>
              <p:spPr>
                <a:xfrm>
                  <a:off x="826183" y="1866900"/>
                  <a:ext cx="438144" cy="438144"/>
                </a:xfrm>
                <a:prstGeom prst="ellipse">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3" name="矩形 62"/>
                <p:cNvSpPr/>
                <p:nvPr/>
              </p:nvSpPr>
              <p:spPr>
                <a:xfrm>
                  <a:off x="864757" y="1855140"/>
                  <a:ext cx="315231" cy="438581"/>
                </a:xfrm>
                <a:prstGeom prst="rect">
                  <a:avLst/>
                </a:prstGeom>
              </p:spPr>
              <p:txBody>
                <a:bodyPr wrap="none">
                  <a:spAutoFit/>
                </a:bodyPr>
                <a:lstStyle/>
                <a:p>
                  <a:r>
                    <a:rPr lang="en-US" altLang="zh-CN" sz="3200" dirty="0">
                      <a:solidFill>
                        <a:schemeClr val="bg1"/>
                      </a:solidFill>
                      <a:latin typeface="Century Gothic" panose="020B0502020202020204" pitchFamily="34" charset="0"/>
                      <a:cs typeface="Arial" panose="020B0604020202020204" pitchFamily="34" charset="0"/>
                    </a:rPr>
                    <a:t>B</a:t>
                  </a:r>
                </a:p>
              </p:txBody>
            </p:sp>
          </p:grpSp>
        </p:grpSp>
        <p:sp>
          <p:nvSpPr>
            <p:cNvPr id="72" name="矩形 71"/>
            <p:cNvSpPr/>
            <p:nvPr/>
          </p:nvSpPr>
          <p:spPr>
            <a:xfrm>
              <a:off x="3633472" y="2058205"/>
              <a:ext cx="2086385" cy="992579"/>
            </a:xfrm>
            <a:prstGeom prst="rect">
              <a:avLst/>
            </a:prstGeom>
          </p:spPr>
          <p:txBody>
            <a:bodyPr wrap="square">
              <a:spAutoFit/>
            </a:bodyPr>
            <a:lstStyle/>
            <a:p>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使用两芯的电话线将中兴</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ZXDS 831</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的电话插口连接起来，使用电源适配器将中兴</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ZXDS 831</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的电源插口连接</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起来。</a:t>
              </a:r>
              <a:endParaRPr lang="en-US" altLang="zh-CN" sz="1600" dirty="0">
                <a:solidFill>
                  <a:schemeClr val="tx1">
                    <a:lumMod val="65000"/>
                    <a:lumOff val="35000"/>
                  </a:schemeClr>
                </a:solidFill>
                <a:latin typeface="Century Gothic" panose="020B0502020202020204" pitchFamily="34" charset="0"/>
                <a:cs typeface="Arial" panose="020B0604020202020204" pitchFamily="34" charset="0"/>
              </a:endParaRPr>
            </a:p>
          </p:txBody>
        </p:sp>
      </p:grpSp>
      <p:grpSp>
        <p:nvGrpSpPr>
          <p:cNvPr id="18" name="组合 17"/>
          <p:cNvGrpSpPr/>
          <p:nvPr/>
        </p:nvGrpSpPr>
        <p:grpSpPr>
          <a:xfrm>
            <a:off x="8844708" y="1903669"/>
            <a:ext cx="2786177" cy="3395148"/>
            <a:chOff x="6767103" y="1427752"/>
            <a:chExt cx="2089633" cy="2546358"/>
          </a:xfrm>
        </p:grpSpPr>
        <p:grpSp>
          <p:nvGrpSpPr>
            <p:cNvPr id="64" name="组合 63"/>
            <p:cNvGrpSpPr/>
            <p:nvPr/>
          </p:nvGrpSpPr>
          <p:grpSpPr>
            <a:xfrm>
              <a:off x="6767103" y="1427752"/>
              <a:ext cx="2089633" cy="449904"/>
              <a:chOff x="826183" y="1855140"/>
              <a:chExt cx="2089633" cy="449904"/>
            </a:xfrm>
          </p:grpSpPr>
          <p:sp>
            <p:nvSpPr>
              <p:cNvPr id="65" name="矩形 64"/>
              <p:cNvSpPr/>
              <p:nvPr/>
            </p:nvSpPr>
            <p:spPr>
              <a:xfrm>
                <a:off x="1282271" y="1856033"/>
                <a:ext cx="1633545" cy="346248"/>
              </a:xfrm>
              <a:prstGeom prst="rect">
                <a:avLst/>
              </a:prstGeom>
            </p:spPr>
            <p:txBody>
              <a:bodyPr wrap="square">
                <a:spAutoFit/>
              </a:bodyPr>
              <a:lstStyle/>
              <a:p>
                <a:r>
                  <a:rPr lang="en-US" altLang="zh-CN" sz="2400" dirty="0" smtClean="0">
                    <a:solidFill>
                      <a:srgbClr val="28333C"/>
                    </a:solidFill>
                    <a:latin typeface="汉仪菱心体简" panose="02010609000101010101" pitchFamily="49" charset="-122"/>
                    <a:ea typeface="汉仪菱心体简" panose="02010609000101010101" pitchFamily="49" charset="-122"/>
                    <a:cs typeface="Arial" panose="020B0604020202020204" pitchFamily="34" charset="0"/>
                  </a:rPr>
                  <a:t>Modem </a:t>
                </a:r>
                <a:r>
                  <a:rPr lang="zh-CN" altLang="en-US" sz="2400" dirty="0" smtClean="0">
                    <a:solidFill>
                      <a:srgbClr val="28333C"/>
                    </a:solidFill>
                    <a:latin typeface="汉仪菱心体简" panose="02010609000101010101" pitchFamily="49" charset="-122"/>
                    <a:ea typeface="汉仪菱心体简" panose="02010609000101010101" pitchFamily="49" charset="-122"/>
                    <a:cs typeface="Arial" panose="020B0604020202020204" pitchFamily="34" charset="0"/>
                  </a:rPr>
                  <a:t>配置</a:t>
                </a:r>
                <a:endParaRPr lang="en-US" altLang="zh-CN" sz="2400" dirty="0">
                  <a:solidFill>
                    <a:srgbClr val="28333C"/>
                  </a:solidFill>
                  <a:latin typeface="汉仪菱心体简" panose="02010609000101010101" pitchFamily="49" charset="-122"/>
                  <a:ea typeface="汉仪菱心体简" panose="02010609000101010101" pitchFamily="49" charset="-122"/>
                  <a:cs typeface="Arial" panose="020B0604020202020204" pitchFamily="34" charset="0"/>
                </a:endParaRPr>
              </a:p>
            </p:txBody>
          </p:sp>
          <p:grpSp>
            <p:nvGrpSpPr>
              <p:cNvPr id="66" name="组合 65"/>
              <p:cNvGrpSpPr/>
              <p:nvPr/>
            </p:nvGrpSpPr>
            <p:grpSpPr>
              <a:xfrm>
                <a:off x="826183" y="1855140"/>
                <a:ext cx="438144" cy="449904"/>
                <a:chOff x="826183" y="1855140"/>
                <a:chExt cx="438144" cy="449904"/>
              </a:xfrm>
            </p:grpSpPr>
            <p:sp>
              <p:nvSpPr>
                <p:cNvPr id="67" name="椭圆 66"/>
                <p:cNvSpPr/>
                <p:nvPr/>
              </p:nvSpPr>
              <p:spPr>
                <a:xfrm>
                  <a:off x="826183" y="1866900"/>
                  <a:ext cx="438144" cy="438144"/>
                </a:xfrm>
                <a:prstGeom prst="ellipse">
                  <a:avLst/>
                </a:prstGeom>
                <a:solidFill>
                  <a:srgbClr val="697E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8" name="矩形 67"/>
                <p:cNvSpPr/>
                <p:nvPr/>
              </p:nvSpPr>
              <p:spPr>
                <a:xfrm>
                  <a:off x="839109" y="1855140"/>
                  <a:ext cx="388568" cy="438581"/>
                </a:xfrm>
                <a:prstGeom prst="rect">
                  <a:avLst/>
                </a:prstGeom>
              </p:spPr>
              <p:txBody>
                <a:bodyPr wrap="none">
                  <a:spAutoFit/>
                </a:bodyPr>
                <a:lstStyle/>
                <a:p>
                  <a:r>
                    <a:rPr lang="en-US" altLang="zh-CN" sz="3200" dirty="0">
                      <a:solidFill>
                        <a:schemeClr val="bg1"/>
                      </a:solidFill>
                      <a:latin typeface="Century Gothic" panose="020B0502020202020204" pitchFamily="34" charset="0"/>
                      <a:cs typeface="Arial" panose="020B0604020202020204" pitchFamily="34" charset="0"/>
                    </a:rPr>
                    <a:t>C</a:t>
                  </a:r>
                </a:p>
              </p:txBody>
            </p:sp>
          </p:grpSp>
        </p:grpSp>
        <p:sp>
          <p:nvSpPr>
            <p:cNvPr id="73" name="矩形 72"/>
            <p:cNvSpPr/>
            <p:nvPr/>
          </p:nvSpPr>
          <p:spPr>
            <a:xfrm>
              <a:off x="6767103" y="2058204"/>
              <a:ext cx="2086385" cy="1915906"/>
            </a:xfrm>
            <a:prstGeom prst="rect">
              <a:avLst/>
            </a:prstGeom>
          </p:spPr>
          <p:txBody>
            <a:bodyPr wrap="square">
              <a:spAutoFit/>
            </a:bodyPr>
            <a:lstStyle/>
            <a:p>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由于本方案采用的是“</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ADSL Modem+</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宽带路由器</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计算机”的方案，而不是“</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ADSL Modem+</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计算机”相连的方案，无需对</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ADSL Modem</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进行配置，主要配置是在宽带路由器上。有关</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ADSL Modem+</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计算机方案的配置步骤，</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请自行</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参考相关文献和网络资源。</a:t>
              </a:r>
              <a:endParaRPr lang="en-US" altLang="zh-CN" sz="1600" dirty="0">
                <a:solidFill>
                  <a:schemeClr val="tx1">
                    <a:lumMod val="65000"/>
                    <a:lumOff val="35000"/>
                  </a:schemeClr>
                </a:solidFill>
                <a:latin typeface="Century Gothic" panose="020B0502020202020204" pitchFamily="34" charset="0"/>
                <a:cs typeface="Arial" panose="020B0604020202020204" pitchFamily="34" charset="0"/>
              </a:endParaRPr>
            </a:p>
          </p:txBody>
        </p:sp>
      </p:grpSp>
    </p:spTree>
    <p:extLst>
      <p:ext uri="{BB962C8B-B14F-4D97-AF65-F5344CB8AC3E}">
        <p14:creationId xmlns:p14="http://schemas.microsoft.com/office/powerpoint/2010/main" val="7638146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42" presetClass="entr" presetSubtype="0" fill="hold" nodeType="withEffect">
                                  <p:stCondLst>
                                    <p:cond delay="500"/>
                                  </p:stCondLst>
                                  <p:childTnLst>
                                    <p:set>
                                      <p:cBhvr>
                                        <p:cTn id="10" dur="1" fill="hold">
                                          <p:stCondLst>
                                            <p:cond delay="0"/>
                                          </p:stCondLst>
                                        </p:cTn>
                                        <p:tgtEl>
                                          <p:spTgt spid="17"/>
                                        </p:tgtEl>
                                        <p:attrNameLst>
                                          <p:attrName>style.visibility</p:attrName>
                                        </p:attrNameLst>
                                      </p:cBhvr>
                                      <p:to>
                                        <p:strVal val="visible"/>
                                      </p:to>
                                    </p:set>
                                    <p:animEffect transition="in" filter="fade">
                                      <p:cBhvr>
                                        <p:cTn id="11" dur="1000"/>
                                        <p:tgtEl>
                                          <p:spTgt spid="17"/>
                                        </p:tgtEl>
                                      </p:cBhvr>
                                    </p:animEffect>
                                    <p:anim calcmode="lin" valueType="num">
                                      <p:cBhvr>
                                        <p:cTn id="12" dur="1000" fill="hold"/>
                                        <p:tgtEl>
                                          <p:spTgt spid="17"/>
                                        </p:tgtEl>
                                        <p:attrNameLst>
                                          <p:attrName>ppt_x</p:attrName>
                                        </p:attrNameLst>
                                      </p:cBhvr>
                                      <p:tavLst>
                                        <p:tav tm="0">
                                          <p:val>
                                            <p:strVal val="#ppt_x"/>
                                          </p:val>
                                        </p:tav>
                                        <p:tav tm="100000">
                                          <p:val>
                                            <p:strVal val="#ppt_x"/>
                                          </p:val>
                                        </p:tav>
                                      </p:tavLst>
                                    </p:anim>
                                    <p:anim calcmode="lin" valueType="num">
                                      <p:cBhvr>
                                        <p:cTn id="13" dur="1000" fill="hold"/>
                                        <p:tgtEl>
                                          <p:spTgt spid="17"/>
                                        </p:tgtEl>
                                        <p:attrNameLst>
                                          <p:attrName>ppt_y</p:attrName>
                                        </p:attrNameLst>
                                      </p:cBhvr>
                                      <p:tavLst>
                                        <p:tav tm="0">
                                          <p:val>
                                            <p:strVal val="#ppt_y+.1"/>
                                          </p:val>
                                        </p:tav>
                                        <p:tav tm="100000">
                                          <p:val>
                                            <p:strVal val="#ppt_y"/>
                                          </p:val>
                                        </p:tav>
                                      </p:tavLst>
                                    </p:anim>
                                  </p:childTnLst>
                                </p:cTn>
                              </p:par>
                              <p:par>
                                <p:cTn id="14" presetID="42" presetClass="entr" presetSubtype="0" fill="hold" nodeType="withEffect">
                                  <p:stCondLst>
                                    <p:cond delay="1000"/>
                                  </p:stCondLst>
                                  <p:childTnLst>
                                    <p:set>
                                      <p:cBhvr>
                                        <p:cTn id="15" dur="1" fill="hold">
                                          <p:stCondLst>
                                            <p:cond delay="0"/>
                                          </p:stCondLst>
                                        </p:cTn>
                                        <p:tgtEl>
                                          <p:spTgt spid="16"/>
                                        </p:tgtEl>
                                        <p:attrNameLst>
                                          <p:attrName>style.visibility</p:attrName>
                                        </p:attrNameLst>
                                      </p:cBhvr>
                                      <p:to>
                                        <p:strVal val="visible"/>
                                      </p:to>
                                    </p:set>
                                    <p:animEffect transition="in" filter="fade">
                                      <p:cBhvr>
                                        <p:cTn id="16" dur="1000"/>
                                        <p:tgtEl>
                                          <p:spTgt spid="16"/>
                                        </p:tgtEl>
                                      </p:cBhvr>
                                    </p:animEffect>
                                    <p:anim calcmode="lin" valueType="num">
                                      <p:cBhvr>
                                        <p:cTn id="17" dur="1000" fill="hold"/>
                                        <p:tgtEl>
                                          <p:spTgt spid="16"/>
                                        </p:tgtEl>
                                        <p:attrNameLst>
                                          <p:attrName>ppt_x</p:attrName>
                                        </p:attrNameLst>
                                      </p:cBhvr>
                                      <p:tavLst>
                                        <p:tav tm="0">
                                          <p:val>
                                            <p:strVal val="#ppt_x"/>
                                          </p:val>
                                        </p:tav>
                                        <p:tav tm="100000">
                                          <p:val>
                                            <p:strVal val="#ppt_x"/>
                                          </p:val>
                                        </p:tav>
                                      </p:tavLst>
                                    </p:anim>
                                    <p:anim calcmode="lin" valueType="num">
                                      <p:cBhvr>
                                        <p:cTn id="18" dur="1000" fill="hold"/>
                                        <p:tgtEl>
                                          <p:spTgt spid="16"/>
                                        </p:tgtEl>
                                        <p:attrNameLst>
                                          <p:attrName>ppt_y</p:attrName>
                                        </p:attrNameLst>
                                      </p:cBhvr>
                                      <p:tavLst>
                                        <p:tav tm="0">
                                          <p:val>
                                            <p:strVal val="#ppt_y+.1"/>
                                          </p:val>
                                        </p:tav>
                                        <p:tav tm="100000">
                                          <p:val>
                                            <p:strVal val="#ppt_y"/>
                                          </p:val>
                                        </p:tav>
                                      </p:tavLst>
                                    </p:anim>
                                  </p:childTnLst>
                                </p:cTn>
                              </p:par>
                              <p:par>
                                <p:cTn id="19" presetID="42" presetClass="entr" presetSubtype="0" fill="hold" nodeType="withEffect">
                                  <p:stCondLst>
                                    <p:cond delay="1500"/>
                                  </p:stCondLst>
                                  <p:childTnLst>
                                    <p:set>
                                      <p:cBhvr>
                                        <p:cTn id="20" dur="1" fill="hold">
                                          <p:stCondLst>
                                            <p:cond delay="0"/>
                                          </p:stCondLst>
                                        </p:cTn>
                                        <p:tgtEl>
                                          <p:spTgt spid="18"/>
                                        </p:tgtEl>
                                        <p:attrNameLst>
                                          <p:attrName>style.visibility</p:attrName>
                                        </p:attrNameLst>
                                      </p:cBhvr>
                                      <p:to>
                                        <p:strVal val="visible"/>
                                      </p:to>
                                    </p:set>
                                    <p:animEffect transition="in" filter="fade">
                                      <p:cBhvr>
                                        <p:cTn id="21" dur="1000"/>
                                        <p:tgtEl>
                                          <p:spTgt spid="18"/>
                                        </p:tgtEl>
                                      </p:cBhvr>
                                    </p:animEffect>
                                    <p:anim calcmode="lin" valueType="num">
                                      <p:cBhvr>
                                        <p:cTn id="22" dur="1000" fill="hold"/>
                                        <p:tgtEl>
                                          <p:spTgt spid="18"/>
                                        </p:tgtEl>
                                        <p:attrNameLst>
                                          <p:attrName>ppt_x</p:attrName>
                                        </p:attrNameLst>
                                      </p:cBhvr>
                                      <p:tavLst>
                                        <p:tav tm="0">
                                          <p:val>
                                            <p:strVal val="#ppt_x"/>
                                          </p:val>
                                        </p:tav>
                                        <p:tav tm="100000">
                                          <p:val>
                                            <p:strVal val="#ppt_x"/>
                                          </p:val>
                                        </p:tav>
                                      </p:tavLst>
                                    </p:anim>
                                    <p:anim calcmode="lin" valueType="num">
                                      <p:cBhvr>
                                        <p:cTn id="23"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49987" y="698681"/>
            <a:ext cx="2236510" cy="707886"/>
          </a:xfrm>
          <a:prstGeom prst="rect">
            <a:avLst/>
          </a:prstGeom>
        </p:spPr>
        <p:txBody>
          <a:bodyPr wrap="none">
            <a:spAutoFit/>
          </a:bodyPr>
          <a:lstStyle/>
          <a:p>
            <a:r>
              <a:rPr lang="zh-CN" altLang="en-US" sz="4000" dirty="0" smtClean="0">
                <a:solidFill>
                  <a:srgbClr val="F44F56"/>
                </a:solidFill>
                <a:latin typeface="方正兰亭超细黑简体" panose="02000000000000000000" pitchFamily="2" charset="-122"/>
                <a:ea typeface="方正兰亭超细黑简体" panose="02000000000000000000" pitchFamily="2" charset="-122"/>
                <a:cs typeface="Arial" panose="020B0604020202020204" pitchFamily="34" charset="0"/>
              </a:rPr>
              <a:t>任务实施</a:t>
            </a:r>
            <a:endParaRPr lang="en-US" altLang="zh-CN" sz="4000" dirty="0">
              <a:solidFill>
                <a:srgbClr val="F44F56"/>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4" name="矩形 3"/>
          <p:cNvSpPr/>
          <p:nvPr/>
        </p:nvSpPr>
        <p:spPr>
          <a:xfrm>
            <a:off x="549987" y="1330375"/>
            <a:ext cx="2646878" cy="461665"/>
          </a:xfrm>
          <a:prstGeom prst="rect">
            <a:avLst/>
          </a:prstGeom>
        </p:spPr>
        <p:txBody>
          <a:bodyPr wrap="none">
            <a:spAutoFit/>
          </a:bodyPr>
          <a:lstStyle/>
          <a:p>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宽带路由器的配置</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nvGrpSpPr>
          <p:cNvPr id="29" name="组合 28"/>
          <p:cNvGrpSpPr/>
          <p:nvPr/>
        </p:nvGrpSpPr>
        <p:grpSpPr>
          <a:xfrm>
            <a:off x="11856640" y="548680"/>
            <a:ext cx="335360" cy="882400"/>
            <a:chOff x="8892480" y="411510"/>
            <a:chExt cx="251520" cy="661800"/>
          </a:xfrm>
        </p:grpSpPr>
        <p:sp>
          <p:nvSpPr>
            <p:cNvPr id="16" name="矩形 15"/>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0"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67</a:t>
              </a:r>
              <a:endParaRPr lang="zh-CN" altLang="en-US" sz="1067" dirty="0">
                <a:solidFill>
                  <a:schemeClr val="bg1"/>
                </a:solidFill>
                <a:latin typeface="Century Gothic" panose="020B0502020202020204" pitchFamily="34" charset="0"/>
              </a:endParaRPr>
            </a:p>
          </p:txBody>
        </p:sp>
        <p:grpSp>
          <p:nvGrpSpPr>
            <p:cNvPr id="27" name="组合 26"/>
            <p:cNvGrpSpPr/>
            <p:nvPr/>
          </p:nvGrpSpPr>
          <p:grpSpPr>
            <a:xfrm>
              <a:off x="8964240" y="818664"/>
              <a:ext cx="108000" cy="8629"/>
              <a:chOff x="8953171" y="847239"/>
              <a:chExt cx="130138" cy="8629"/>
            </a:xfrm>
          </p:grpSpPr>
          <p:cxnSp>
            <p:nvCxnSpPr>
              <p:cNvPr id="22" name="直接连接符 21"/>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
        <p:nvSpPr>
          <p:cNvPr id="33" name="矩形 32"/>
          <p:cNvSpPr/>
          <p:nvPr/>
        </p:nvSpPr>
        <p:spPr>
          <a:xfrm>
            <a:off x="549988" y="1809351"/>
            <a:ext cx="10964680" cy="346505"/>
          </a:xfrm>
          <a:prstGeom prst="rect">
            <a:avLst/>
          </a:prstGeom>
        </p:spPr>
        <p:txBody>
          <a:bodyPr wrap="square">
            <a:spAutoFit/>
          </a:bodyPr>
          <a:lstStyle/>
          <a:p>
            <a:pPr algn="just">
              <a:lnSpc>
                <a:spcPct val="114000"/>
              </a:lnSpc>
            </a:pP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打开</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PC1</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的</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IE</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浏览器，在</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IE</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地址栏中输入</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192.168.1.1</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，可以看到宽带路由器配置的登录界面。</a:t>
            </a:r>
            <a:endParaRPr lang="en-US" altLang="zh-CN" sz="1600" b="1" dirty="0">
              <a:solidFill>
                <a:schemeClr val="tx1">
                  <a:lumMod val="65000"/>
                  <a:lumOff val="35000"/>
                </a:schemeClr>
              </a:solidFill>
              <a:latin typeface="Century Gothic" panose="020B0502020202020204" pitchFamily="34" charset="0"/>
              <a:cs typeface="Arial" panose="020B0604020202020204" pitchFamily="34" charset="0"/>
            </a:endParaRPr>
          </a:p>
        </p:txBody>
      </p:sp>
      <p:sp>
        <p:nvSpPr>
          <p:cNvPr id="2"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19459" name="Picture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59199" y="2539987"/>
            <a:ext cx="4542433" cy="392177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700888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par>
                                <p:cTn id="10" presetID="12" presetClass="entr" presetSubtype="1"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down)">
                                      <p:cBhvr>
                                        <p:cTn id="13" dur="500"/>
                                        <p:tgtEl>
                                          <p:spTgt spid="4"/>
                                        </p:tgtEl>
                                      </p:cBhvr>
                                    </p:animEffect>
                                  </p:childTnLst>
                                </p:cTn>
                              </p:par>
                              <p:par>
                                <p:cTn id="14" presetID="2" presetClass="entr" presetSubtype="8" fill="hold" grpId="0" nodeType="withEffect">
                                  <p:stCondLst>
                                    <p:cond delay="500"/>
                                  </p:stCondLst>
                                  <p:childTnLst>
                                    <p:set>
                                      <p:cBhvr>
                                        <p:cTn id="15" dur="1" fill="hold">
                                          <p:stCondLst>
                                            <p:cond delay="0"/>
                                          </p:stCondLst>
                                        </p:cTn>
                                        <p:tgtEl>
                                          <p:spTgt spid="33"/>
                                        </p:tgtEl>
                                        <p:attrNameLst>
                                          <p:attrName>style.visibility</p:attrName>
                                        </p:attrNameLst>
                                      </p:cBhvr>
                                      <p:to>
                                        <p:strVal val="visible"/>
                                      </p:to>
                                    </p:set>
                                    <p:anim calcmode="lin" valueType="num">
                                      <p:cBhvr additive="base">
                                        <p:cTn id="16" dur="500" fill="hold"/>
                                        <p:tgtEl>
                                          <p:spTgt spid="33"/>
                                        </p:tgtEl>
                                        <p:attrNameLst>
                                          <p:attrName>ppt_x</p:attrName>
                                        </p:attrNameLst>
                                      </p:cBhvr>
                                      <p:tavLst>
                                        <p:tav tm="0">
                                          <p:val>
                                            <p:strVal val="0-#ppt_w/2"/>
                                          </p:val>
                                        </p:tav>
                                        <p:tav tm="100000">
                                          <p:val>
                                            <p:strVal val="#ppt_x"/>
                                          </p:val>
                                        </p:tav>
                                      </p:tavLst>
                                    </p:anim>
                                    <p:anim calcmode="lin" valueType="num">
                                      <p:cBhvr additive="base">
                                        <p:cTn id="17" dur="500" fill="hold"/>
                                        <p:tgtEl>
                                          <p:spTgt spid="33"/>
                                        </p:tgtEl>
                                        <p:attrNameLst>
                                          <p:attrName>ppt_y</p:attrName>
                                        </p:attrNameLst>
                                      </p:cBhvr>
                                      <p:tavLst>
                                        <p:tav tm="0">
                                          <p:val>
                                            <p:strVal val="#ppt_y"/>
                                          </p:val>
                                        </p:tav>
                                        <p:tav tm="100000">
                                          <p:val>
                                            <p:strVal val="#ppt_y"/>
                                          </p:val>
                                        </p:tav>
                                      </p:tavLst>
                                    </p:anim>
                                  </p:childTnLst>
                                </p:cTn>
                              </p:par>
                              <p:par>
                                <p:cTn id="18" presetID="42" presetClass="entr" presetSubtype="0" fill="hold" nodeType="withEffect">
                                  <p:stCondLst>
                                    <p:cond delay="1000"/>
                                  </p:stCondLst>
                                  <p:childTnLst>
                                    <p:set>
                                      <p:cBhvr>
                                        <p:cTn id="19" dur="1" fill="hold">
                                          <p:stCondLst>
                                            <p:cond delay="0"/>
                                          </p:stCondLst>
                                        </p:cTn>
                                        <p:tgtEl>
                                          <p:spTgt spid="19459"/>
                                        </p:tgtEl>
                                        <p:attrNameLst>
                                          <p:attrName>style.visibility</p:attrName>
                                        </p:attrNameLst>
                                      </p:cBhvr>
                                      <p:to>
                                        <p:strVal val="visible"/>
                                      </p:to>
                                    </p:set>
                                    <p:animEffect transition="in" filter="fade">
                                      <p:cBhvr>
                                        <p:cTn id="20" dur="500"/>
                                        <p:tgtEl>
                                          <p:spTgt spid="19459"/>
                                        </p:tgtEl>
                                      </p:cBhvr>
                                    </p:animEffect>
                                    <p:anim calcmode="lin" valueType="num">
                                      <p:cBhvr>
                                        <p:cTn id="21" dur="500" fill="hold"/>
                                        <p:tgtEl>
                                          <p:spTgt spid="19459"/>
                                        </p:tgtEl>
                                        <p:attrNameLst>
                                          <p:attrName>ppt_x</p:attrName>
                                        </p:attrNameLst>
                                      </p:cBhvr>
                                      <p:tavLst>
                                        <p:tav tm="0">
                                          <p:val>
                                            <p:strVal val="#ppt_x"/>
                                          </p:val>
                                        </p:tav>
                                        <p:tav tm="100000">
                                          <p:val>
                                            <p:strVal val="#ppt_x"/>
                                          </p:val>
                                        </p:tav>
                                      </p:tavLst>
                                    </p:anim>
                                    <p:anim calcmode="lin" valueType="num">
                                      <p:cBhvr>
                                        <p:cTn id="22" dur="500" fill="hold"/>
                                        <p:tgtEl>
                                          <p:spTgt spid="1945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33"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49987" y="698681"/>
            <a:ext cx="2236510" cy="707886"/>
          </a:xfrm>
          <a:prstGeom prst="rect">
            <a:avLst/>
          </a:prstGeom>
        </p:spPr>
        <p:txBody>
          <a:bodyPr wrap="none">
            <a:spAutoFit/>
          </a:bodyPr>
          <a:lstStyle/>
          <a:p>
            <a:r>
              <a:rPr lang="zh-CN" altLang="en-US" sz="4000" dirty="0" smtClean="0">
                <a:solidFill>
                  <a:srgbClr val="F44F56"/>
                </a:solidFill>
                <a:latin typeface="方正兰亭超细黑简体" panose="02000000000000000000" pitchFamily="2" charset="-122"/>
                <a:ea typeface="方正兰亭超细黑简体" panose="02000000000000000000" pitchFamily="2" charset="-122"/>
                <a:cs typeface="Arial" panose="020B0604020202020204" pitchFamily="34" charset="0"/>
              </a:rPr>
              <a:t>任务实施</a:t>
            </a:r>
            <a:endParaRPr lang="en-US" altLang="zh-CN" sz="4000" dirty="0">
              <a:solidFill>
                <a:srgbClr val="F44F56"/>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4" name="矩形 3"/>
          <p:cNvSpPr/>
          <p:nvPr/>
        </p:nvSpPr>
        <p:spPr>
          <a:xfrm>
            <a:off x="549987" y="1330375"/>
            <a:ext cx="2646878" cy="461665"/>
          </a:xfrm>
          <a:prstGeom prst="rect">
            <a:avLst/>
          </a:prstGeom>
        </p:spPr>
        <p:txBody>
          <a:bodyPr wrap="none">
            <a:spAutoFit/>
          </a:bodyPr>
          <a:lstStyle/>
          <a:p>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宽带路由器的配置</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nvGrpSpPr>
          <p:cNvPr id="29" name="组合 28"/>
          <p:cNvGrpSpPr/>
          <p:nvPr/>
        </p:nvGrpSpPr>
        <p:grpSpPr>
          <a:xfrm>
            <a:off x="11856640" y="548680"/>
            <a:ext cx="335360" cy="882400"/>
            <a:chOff x="8892480" y="411510"/>
            <a:chExt cx="251520" cy="661800"/>
          </a:xfrm>
        </p:grpSpPr>
        <p:sp>
          <p:nvSpPr>
            <p:cNvPr id="16" name="矩形 15"/>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0"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68</a:t>
              </a:r>
              <a:endParaRPr lang="zh-CN" altLang="en-US" sz="1067" dirty="0">
                <a:solidFill>
                  <a:schemeClr val="bg1"/>
                </a:solidFill>
                <a:latin typeface="Century Gothic" panose="020B0502020202020204" pitchFamily="34" charset="0"/>
              </a:endParaRPr>
            </a:p>
          </p:txBody>
        </p:sp>
        <p:grpSp>
          <p:nvGrpSpPr>
            <p:cNvPr id="27" name="组合 26"/>
            <p:cNvGrpSpPr/>
            <p:nvPr/>
          </p:nvGrpSpPr>
          <p:grpSpPr>
            <a:xfrm>
              <a:off x="8964240" y="818664"/>
              <a:ext cx="108000" cy="8629"/>
              <a:chOff x="8953171" y="847239"/>
              <a:chExt cx="130138" cy="8629"/>
            </a:xfrm>
          </p:grpSpPr>
          <p:cxnSp>
            <p:nvCxnSpPr>
              <p:cNvPr id="22" name="直接连接符 21"/>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
        <p:nvSpPr>
          <p:cNvPr id="33" name="矩形 32"/>
          <p:cNvSpPr/>
          <p:nvPr/>
        </p:nvSpPr>
        <p:spPr>
          <a:xfrm>
            <a:off x="549988" y="1809351"/>
            <a:ext cx="10964680" cy="346505"/>
          </a:xfrm>
          <a:prstGeom prst="rect">
            <a:avLst/>
          </a:prstGeom>
        </p:spPr>
        <p:txBody>
          <a:bodyPr wrap="square">
            <a:spAutoFit/>
          </a:bodyPr>
          <a:lstStyle/>
          <a:p>
            <a:pPr algn="just">
              <a:lnSpc>
                <a:spcPct val="114000"/>
              </a:lnSpc>
            </a:pP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输入用户名</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admin</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，密码为</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admin</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。进入路由器的管理</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页面。</a:t>
            </a:r>
            <a:endParaRPr lang="en-US" altLang="zh-CN" sz="1600" b="1" dirty="0">
              <a:solidFill>
                <a:schemeClr val="tx1">
                  <a:lumMod val="65000"/>
                  <a:lumOff val="35000"/>
                </a:schemeClr>
              </a:solidFill>
              <a:latin typeface="Century Gothic" panose="020B0502020202020204" pitchFamily="34" charset="0"/>
              <a:cs typeface="Arial" panose="020B0604020202020204" pitchFamily="34" charset="0"/>
            </a:endParaRPr>
          </a:p>
        </p:txBody>
      </p:sp>
      <p:sp>
        <p:nvSpPr>
          <p:cNvPr id="2"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Rectangle 5"/>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20484" name="Picture 15" descr="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64070" y="2450554"/>
            <a:ext cx="5270963" cy="391976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220007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50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500" fill="hold"/>
                                        <p:tgtEl>
                                          <p:spTgt spid="33"/>
                                        </p:tgtEl>
                                        <p:attrNameLst>
                                          <p:attrName>ppt_x</p:attrName>
                                        </p:attrNameLst>
                                      </p:cBhvr>
                                      <p:tavLst>
                                        <p:tav tm="0">
                                          <p:val>
                                            <p:strVal val="0-#ppt_w/2"/>
                                          </p:val>
                                        </p:tav>
                                        <p:tav tm="100000">
                                          <p:val>
                                            <p:strVal val="#ppt_x"/>
                                          </p:val>
                                        </p:tav>
                                      </p:tavLst>
                                    </p:anim>
                                    <p:anim calcmode="lin" valueType="num">
                                      <p:cBhvr additive="base">
                                        <p:cTn id="8" dur="500" fill="hold"/>
                                        <p:tgtEl>
                                          <p:spTgt spid="33"/>
                                        </p:tgtEl>
                                        <p:attrNameLst>
                                          <p:attrName>ppt_y</p:attrName>
                                        </p:attrNameLst>
                                      </p:cBhvr>
                                      <p:tavLst>
                                        <p:tav tm="0">
                                          <p:val>
                                            <p:strVal val="#ppt_y"/>
                                          </p:val>
                                        </p:tav>
                                        <p:tav tm="100000">
                                          <p:val>
                                            <p:strVal val="#ppt_y"/>
                                          </p:val>
                                        </p:tav>
                                      </p:tavLst>
                                    </p:anim>
                                  </p:childTnLst>
                                </p:cTn>
                              </p:par>
                              <p:par>
                                <p:cTn id="9" presetID="42" presetClass="entr" presetSubtype="0" fill="hold" nodeType="withEffect">
                                  <p:stCondLst>
                                    <p:cond delay="1000"/>
                                  </p:stCondLst>
                                  <p:childTnLst>
                                    <p:set>
                                      <p:cBhvr>
                                        <p:cTn id="10" dur="1" fill="hold">
                                          <p:stCondLst>
                                            <p:cond delay="0"/>
                                          </p:stCondLst>
                                        </p:cTn>
                                        <p:tgtEl>
                                          <p:spTgt spid="20484"/>
                                        </p:tgtEl>
                                        <p:attrNameLst>
                                          <p:attrName>style.visibility</p:attrName>
                                        </p:attrNameLst>
                                      </p:cBhvr>
                                      <p:to>
                                        <p:strVal val="visible"/>
                                      </p:to>
                                    </p:set>
                                    <p:animEffect transition="in" filter="fade">
                                      <p:cBhvr>
                                        <p:cTn id="11" dur="500"/>
                                        <p:tgtEl>
                                          <p:spTgt spid="20484"/>
                                        </p:tgtEl>
                                      </p:cBhvr>
                                    </p:animEffect>
                                    <p:anim calcmode="lin" valueType="num">
                                      <p:cBhvr>
                                        <p:cTn id="12" dur="500" fill="hold"/>
                                        <p:tgtEl>
                                          <p:spTgt spid="20484"/>
                                        </p:tgtEl>
                                        <p:attrNameLst>
                                          <p:attrName>ppt_x</p:attrName>
                                        </p:attrNameLst>
                                      </p:cBhvr>
                                      <p:tavLst>
                                        <p:tav tm="0">
                                          <p:val>
                                            <p:strVal val="#ppt_x"/>
                                          </p:val>
                                        </p:tav>
                                        <p:tav tm="100000">
                                          <p:val>
                                            <p:strVal val="#ppt_x"/>
                                          </p:val>
                                        </p:tav>
                                      </p:tavLst>
                                    </p:anim>
                                    <p:anim calcmode="lin" valueType="num">
                                      <p:cBhvr>
                                        <p:cTn id="13" dur="500" fill="hold"/>
                                        <p:tgtEl>
                                          <p:spTgt spid="2048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49987" y="698681"/>
            <a:ext cx="2236510" cy="707886"/>
          </a:xfrm>
          <a:prstGeom prst="rect">
            <a:avLst/>
          </a:prstGeom>
        </p:spPr>
        <p:txBody>
          <a:bodyPr wrap="none">
            <a:spAutoFit/>
          </a:bodyPr>
          <a:lstStyle/>
          <a:p>
            <a:r>
              <a:rPr lang="zh-CN" altLang="en-US" sz="4000" dirty="0" smtClean="0">
                <a:solidFill>
                  <a:srgbClr val="F44F56"/>
                </a:solidFill>
                <a:latin typeface="方正兰亭超细黑简体" panose="02000000000000000000" pitchFamily="2" charset="-122"/>
                <a:ea typeface="方正兰亭超细黑简体" panose="02000000000000000000" pitchFamily="2" charset="-122"/>
                <a:cs typeface="Arial" panose="020B0604020202020204" pitchFamily="34" charset="0"/>
              </a:rPr>
              <a:t>任务实施</a:t>
            </a:r>
            <a:endParaRPr lang="en-US" altLang="zh-CN" sz="4000" dirty="0">
              <a:solidFill>
                <a:srgbClr val="F44F56"/>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4" name="矩形 3"/>
          <p:cNvSpPr/>
          <p:nvPr/>
        </p:nvSpPr>
        <p:spPr>
          <a:xfrm>
            <a:off x="549987" y="1330375"/>
            <a:ext cx="2646878" cy="461665"/>
          </a:xfrm>
          <a:prstGeom prst="rect">
            <a:avLst/>
          </a:prstGeom>
        </p:spPr>
        <p:txBody>
          <a:bodyPr wrap="none">
            <a:spAutoFit/>
          </a:bodyPr>
          <a:lstStyle/>
          <a:p>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宽带路由器的配置</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nvGrpSpPr>
          <p:cNvPr id="29" name="组合 28"/>
          <p:cNvGrpSpPr/>
          <p:nvPr/>
        </p:nvGrpSpPr>
        <p:grpSpPr>
          <a:xfrm>
            <a:off x="11856640" y="548680"/>
            <a:ext cx="335360" cy="882400"/>
            <a:chOff x="8892480" y="411510"/>
            <a:chExt cx="251520" cy="661800"/>
          </a:xfrm>
        </p:grpSpPr>
        <p:sp>
          <p:nvSpPr>
            <p:cNvPr id="16" name="矩形 15"/>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0"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69</a:t>
              </a:r>
              <a:endParaRPr lang="zh-CN" altLang="en-US" sz="1067" dirty="0">
                <a:solidFill>
                  <a:schemeClr val="bg1"/>
                </a:solidFill>
                <a:latin typeface="Century Gothic" panose="020B0502020202020204" pitchFamily="34" charset="0"/>
              </a:endParaRPr>
            </a:p>
          </p:txBody>
        </p:sp>
        <p:grpSp>
          <p:nvGrpSpPr>
            <p:cNvPr id="27" name="组合 26"/>
            <p:cNvGrpSpPr/>
            <p:nvPr/>
          </p:nvGrpSpPr>
          <p:grpSpPr>
            <a:xfrm>
              <a:off x="8964240" y="818664"/>
              <a:ext cx="108000" cy="8629"/>
              <a:chOff x="8953171" y="847239"/>
              <a:chExt cx="130138" cy="8629"/>
            </a:xfrm>
          </p:grpSpPr>
          <p:cxnSp>
            <p:nvCxnSpPr>
              <p:cNvPr id="22" name="直接连接符 21"/>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
        <p:nvSpPr>
          <p:cNvPr id="33" name="矩形 32"/>
          <p:cNvSpPr/>
          <p:nvPr/>
        </p:nvSpPr>
        <p:spPr>
          <a:xfrm>
            <a:off x="549988" y="1809351"/>
            <a:ext cx="10964680" cy="627223"/>
          </a:xfrm>
          <a:prstGeom prst="rect">
            <a:avLst/>
          </a:prstGeom>
        </p:spPr>
        <p:txBody>
          <a:bodyPr wrap="square">
            <a:spAutoFit/>
          </a:bodyPr>
          <a:lstStyle/>
          <a:p>
            <a:pPr algn="just">
              <a:lnSpc>
                <a:spcPct val="114000"/>
              </a:lnSpc>
            </a:pP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选择“网络参数”→“</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WAN</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口设置”命令，在出现“</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WAN</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口设置“窗口中选择连接类型为动态</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IP</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地址。选择</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WAN</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口连接类型为：</a:t>
            </a:r>
            <a:r>
              <a:rPr lang="en-US" altLang="zh-CN" sz="1600" dirty="0" err="1">
                <a:solidFill>
                  <a:schemeClr val="tx1">
                    <a:lumMod val="65000"/>
                    <a:lumOff val="35000"/>
                  </a:schemeClr>
                </a:solidFill>
                <a:latin typeface="Century Gothic" panose="020B0502020202020204" pitchFamily="34" charset="0"/>
                <a:cs typeface="Arial" panose="020B0604020202020204" pitchFamily="34" charset="0"/>
              </a:rPr>
              <a:t>PPPoE</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，输入上网账号和密码</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，单击</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保存按钮</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重</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启 </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TL-WR340G+ </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后，就完成了基本的配置。</a:t>
            </a:r>
            <a:endParaRPr lang="en-US" altLang="zh-CN" sz="1600" b="1" dirty="0">
              <a:solidFill>
                <a:schemeClr val="tx1">
                  <a:lumMod val="65000"/>
                  <a:lumOff val="35000"/>
                </a:schemeClr>
              </a:solidFill>
              <a:latin typeface="Century Gothic" panose="020B0502020202020204" pitchFamily="34" charset="0"/>
              <a:cs typeface="Arial" panose="020B0604020202020204" pitchFamily="34" charset="0"/>
            </a:endParaRPr>
          </a:p>
        </p:txBody>
      </p:sp>
      <p:sp>
        <p:nvSpPr>
          <p:cNvPr id="2"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Rectangle 5"/>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Rectangle 3"/>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21506" name="Picture 15" descr="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35742" y="2450554"/>
            <a:ext cx="4136590" cy="391976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498104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50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500" fill="hold"/>
                                        <p:tgtEl>
                                          <p:spTgt spid="33"/>
                                        </p:tgtEl>
                                        <p:attrNameLst>
                                          <p:attrName>ppt_x</p:attrName>
                                        </p:attrNameLst>
                                      </p:cBhvr>
                                      <p:tavLst>
                                        <p:tav tm="0">
                                          <p:val>
                                            <p:strVal val="0-#ppt_w/2"/>
                                          </p:val>
                                        </p:tav>
                                        <p:tav tm="100000">
                                          <p:val>
                                            <p:strVal val="#ppt_x"/>
                                          </p:val>
                                        </p:tav>
                                      </p:tavLst>
                                    </p:anim>
                                    <p:anim calcmode="lin" valueType="num">
                                      <p:cBhvr additive="base">
                                        <p:cTn id="8" dur="500" fill="hold"/>
                                        <p:tgtEl>
                                          <p:spTgt spid="33"/>
                                        </p:tgtEl>
                                        <p:attrNameLst>
                                          <p:attrName>ppt_y</p:attrName>
                                        </p:attrNameLst>
                                      </p:cBhvr>
                                      <p:tavLst>
                                        <p:tav tm="0">
                                          <p:val>
                                            <p:strVal val="#ppt_y"/>
                                          </p:val>
                                        </p:tav>
                                        <p:tav tm="100000">
                                          <p:val>
                                            <p:strVal val="#ppt_y"/>
                                          </p:val>
                                        </p:tav>
                                      </p:tavLst>
                                    </p:anim>
                                  </p:childTnLst>
                                </p:cTn>
                              </p:par>
                              <p:par>
                                <p:cTn id="9" presetID="42" presetClass="entr" presetSubtype="0" fill="hold" nodeType="withEffect">
                                  <p:stCondLst>
                                    <p:cond delay="1000"/>
                                  </p:stCondLst>
                                  <p:childTnLst>
                                    <p:set>
                                      <p:cBhvr>
                                        <p:cTn id="10" dur="1" fill="hold">
                                          <p:stCondLst>
                                            <p:cond delay="0"/>
                                          </p:stCondLst>
                                        </p:cTn>
                                        <p:tgtEl>
                                          <p:spTgt spid="21506"/>
                                        </p:tgtEl>
                                        <p:attrNameLst>
                                          <p:attrName>style.visibility</p:attrName>
                                        </p:attrNameLst>
                                      </p:cBhvr>
                                      <p:to>
                                        <p:strVal val="visible"/>
                                      </p:to>
                                    </p:set>
                                    <p:animEffect transition="in" filter="fade">
                                      <p:cBhvr>
                                        <p:cTn id="11" dur="500"/>
                                        <p:tgtEl>
                                          <p:spTgt spid="21506"/>
                                        </p:tgtEl>
                                      </p:cBhvr>
                                    </p:animEffect>
                                    <p:anim calcmode="lin" valueType="num">
                                      <p:cBhvr>
                                        <p:cTn id="12" dur="500" fill="hold"/>
                                        <p:tgtEl>
                                          <p:spTgt spid="21506"/>
                                        </p:tgtEl>
                                        <p:attrNameLst>
                                          <p:attrName>ppt_x</p:attrName>
                                        </p:attrNameLst>
                                      </p:cBhvr>
                                      <p:tavLst>
                                        <p:tav tm="0">
                                          <p:val>
                                            <p:strVal val="#ppt_x"/>
                                          </p:val>
                                        </p:tav>
                                        <p:tav tm="100000">
                                          <p:val>
                                            <p:strVal val="#ppt_x"/>
                                          </p:val>
                                        </p:tav>
                                      </p:tavLst>
                                    </p:anim>
                                    <p:anim calcmode="lin" valueType="num">
                                      <p:cBhvr>
                                        <p:cTn id="13" dur="500" fill="hold"/>
                                        <p:tgtEl>
                                          <p:spTgt spid="2150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549987" y="698681"/>
            <a:ext cx="3262432" cy="707886"/>
          </a:xfrm>
          <a:prstGeom prst="rect">
            <a:avLst/>
          </a:prstGeom>
        </p:spPr>
        <p:txBody>
          <a:bodyPr wrap="none">
            <a:spAutoFit/>
          </a:bodyPr>
          <a:lstStyle/>
          <a:p>
            <a:r>
              <a:rPr lang="zh-CN" altLang="en-US" sz="4000" dirty="0">
                <a:solidFill>
                  <a:srgbClr val="F44F56"/>
                </a:solidFill>
                <a:latin typeface="方正兰亭超细黑简体" panose="02000000000000000000" pitchFamily="2" charset="-122"/>
                <a:ea typeface="方正兰亭超细黑简体" panose="02000000000000000000" pitchFamily="2" charset="-122"/>
                <a:cs typeface="Arial" panose="020B0604020202020204" pitchFamily="34" charset="0"/>
              </a:rPr>
              <a:t>数据通信基础</a:t>
            </a:r>
          </a:p>
        </p:txBody>
      </p:sp>
      <p:sp>
        <p:nvSpPr>
          <p:cNvPr id="6" name="矩形 5"/>
          <p:cNvSpPr/>
          <p:nvPr/>
        </p:nvSpPr>
        <p:spPr>
          <a:xfrm>
            <a:off x="549987" y="1331445"/>
            <a:ext cx="3570208" cy="461665"/>
          </a:xfrm>
          <a:prstGeom prst="rect">
            <a:avLst/>
          </a:prstGeom>
        </p:spPr>
        <p:txBody>
          <a:bodyPr wrap="none">
            <a:spAutoFit/>
          </a:bodyPr>
          <a:lstStyle/>
          <a:p>
            <a:pPr lvl="0"/>
            <a:r>
              <a:rPr lang="zh-CN" altLang="en-US" sz="2400" dirty="0">
                <a:solidFill>
                  <a:prstClr val="white">
                    <a:lumMod val="50000"/>
                  </a:prstClr>
                </a:solidFill>
                <a:latin typeface="方正兰亭超细黑简体" panose="02000000000000000000" pitchFamily="2" charset="-122"/>
                <a:ea typeface="方正兰亭超细黑简体" panose="02000000000000000000" pitchFamily="2" charset="-122"/>
                <a:cs typeface="Arial" panose="020B0604020202020204" pitchFamily="34" charset="0"/>
              </a:rPr>
              <a:t>信号、数据、信息的概念</a:t>
            </a:r>
            <a:endParaRPr lang="en-US" altLang="zh-CN" sz="2400" dirty="0">
              <a:solidFill>
                <a:prstClr val="white">
                  <a:lumMod val="50000"/>
                </a:prst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nvGrpSpPr>
          <p:cNvPr id="82" name="组合 81"/>
          <p:cNvGrpSpPr/>
          <p:nvPr/>
        </p:nvGrpSpPr>
        <p:grpSpPr>
          <a:xfrm>
            <a:off x="3421311" y="2129160"/>
            <a:ext cx="2592701" cy="3864429"/>
            <a:chOff x="2565983" y="1596870"/>
            <a:chExt cx="1944526" cy="2898322"/>
          </a:xfrm>
        </p:grpSpPr>
        <p:sp>
          <p:nvSpPr>
            <p:cNvPr id="18" name="矩形 17"/>
            <p:cNvSpPr/>
            <p:nvPr/>
          </p:nvSpPr>
          <p:spPr>
            <a:xfrm>
              <a:off x="2565983" y="1596870"/>
              <a:ext cx="1944526" cy="2898322"/>
            </a:xfrm>
            <a:prstGeom prst="rect">
              <a:avLst/>
            </a:prstGeom>
            <a:solidFill>
              <a:srgbClr val="F44F56"/>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35" name="组合 34"/>
            <p:cNvGrpSpPr/>
            <p:nvPr/>
          </p:nvGrpSpPr>
          <p:grpSpPr>
            <a:xfrm>
              <a:off x="3199780" y="1801960"/>
              <a:ext cx="698127" cy="798234"/>
              <a:chOff x="11864975" y="2498725"/>
              <a:chExt cx="420688" cy="481013"/>
            </a:xfrm>
            <a:solidFill>
              <a:schemeClr val="bg1"/>
            </a:solidFill>
          </p:grpSpPr>
          <p:sp>
            <p:nvSpPr>
              <p:cNvPr id="36" name="Freeform 5"/>
              <p:cNvSpPr>
                <a:spLocks/>
              </p:cNvSpPr>
              <p:nvPr/>
            </p:nvSpPr>
            <p:spPr bwMode="auto">
              <a:xfrm>
                <a:off x="11864975" y="2603500"/>
                <a:ext cx="390525" cy="376238"/>
              </a:xfrm>
              <a:custGeom>
                <a:avLst/>
                <a:gdLst>
                  <a:gd name="T0" fmla="*/ 52 w 104"/>
                  <a:gd name="T1" fmla="*/ 100 h 100"/>
                  <a:gd name="T2" fmla="*/ 0 w 104"/>
                  <a:gd name="T3" fmla="*/ 48 h 100"/>
                  <a:gd name="T4" fmla="*/ 32 w 104"/>
                  <a:gd name="T5" fmla="*/ 0 h 100"/>
                  <a:gd name="T6" fmla="*/ 35 w 104"/>
                  <a:gd name="T7" fmla="*/ 7 h 100"/>
                  <a:gd name="T8" fmla="*/ 8 w 104"/>
                  <a:gd name="T9" fmla="*/ 48 h 100"/>
                  <a:gd name="T10" fmla="*/ 52 w 104"/>
                  <a:gd name="T11" fmla="*/ 92 h 100"/>
                  <a:gd name="T12" fmla="*/ 96 w 104"/>
                  <a:gd name="T13" fmla="*/ 52 h 100"/>
                  <a:gd name="T14" fmla="*/ 104 w 104"/>
                  <a:gd name="T15" fmla="*/ 52 h 100"/>
                  <a:gd name="T16" fmla="*/ 52 w 104"/>
                  <a:gd name="T17"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4" h="100">
                    <a:moveTo>
                      <a:pt x="52" y="100"/>
                    </a:moveTo>
                    <a:cubicBezTo>
                      <a:pt x="23" y="100"/>
                      <a:pt x="0" y="77"/>
                      <a:pt x="0" y="48"/>
                    </a:cubicBezTo>
                    <a:cubicBezTo>
                      <a:pt x="0" y="27"/>
                      <a:pt x="13" y="8"/>
                      <a:pt x="32" y="0"/>
                    </a:cubicBezTo>
                    <a:cubicBezTo>
                      <a:pt x="35" y="7"/>
                      <a:pt x="35" y="7"/>
                      <a:pt x="35" y="7"/>
                    </a:cubicBezTo>
                    <a:cubicBezTo>
                      <a:pt x="19" y="14"/>
                      <a:pt x="8" y="30"/>
                      <a:pt x="8" y="48"/>
                    </a:cubicBezTo>
                    <a:cubicBezTo>
                      <a:pt x="8" y="72"/>
                      <a:pt x="28" y="92"/>
                      <a:pt x="52" y="92"/>
                    </a:cubicBezTo>
                    <a:cubicBezTo>
                      <a:pt x="75" y="92"/>
                      <a:pt x="94" y="74"/>
                      <a:pt x="96" y="52"/>
                    </a:cubicBezTo>
                    <a:cubicBezTo>
                      <a:pt x="104" y="52"/>
                      <a:pt x="104" y="52"/>
                      <a:pt x="104" y="52"/>
                    </a:cubicBezTo>
                    <a:cubicBezTo>
                      <a:pt x="102" y="79"/>
                      <a:pt x="79" y="100"/>
                      <a:pt x="52" y="10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37" name="Freeform 6"/>
              <p:cNvSpPr>
                <a:spLocks/>
              </p:cNvSpPr>
              <p:nvPr/>
            </p:nvSpPr>
            <p:spPr bwMode="auto">
              <a:xfrm>
                <a:off x="12123738" y="2603500"/>
                <a:ext cx="131763" cy="166688"/>
              </a:xfrm>
              <a:custGeom>
                <a:avLst/>
                <a:gdLst>
                  <a:gd name="T0" fmla="*/ 27 w 35"/>
                  <a:gd name="T1" fmla="*/ 44 h 44"/>
                  <a:gd name="T2" fmla="*/ 0 w 35"/>
                  <a:gd name="T3" fmla="*/ 7 h 44"/>
                  <a:gd name="T4" fmla="*/ 3 w 35"/>
                  <a:gd name="T5" fmla="*/ 0 h 44"/>
                  <a:gd name="T6" fmla="*/ 35 w 35"/>
                  <a:gd name="T7" fmla="*/ 44 h 44"/>
                  <a:gd name="T8" fmla="*/ 27 w 35"/>
                  <a:gd name="T9" fmla="*/ 44 h 44"/>
                </a:gdLst>
                <a:ahLst/>
                <a:cxnLst>
                  <a:cxn ang="0">
                    <a:pos x="T0" y="T1"/>
                  </a:cxn>
                  <a:cxn ang="0">
                    <a:pos x="T2" y="T3"/>
                  </a:cxn>
                  <a:cxn ang="0">
                    <a:pos x="T4" y="T5"/>
                  </a:cxn>
                  <a:cxn ang="0">
                    <a:pos x="T6" y="T7"/>
                  </a:cxn>
                  <a:cxn ang="0">
                    <a:pos x="T8" y="T9"/>
                  </a:cxn>
                </a:cxnLst>
                <a:rect l="0" t="0" r="r" b="b"/>
                <a:pathLst>
                  <a:path w="35" h="44">
                    <a:moveTo>
                      <a:pt x="27" y="44"/>
                    </a:moveTo>
                    <a:cubicBezTo>
                      <a:pt x="25" y="28"/>
                      <a:pt x="15" y="14"/>
                      <a:pt x="0" y="7"/>
                    </a:cubicBezTo>
                    <a:cubicBezTo>
                      <a:pt x="3" y="0"/>
                      <a:pt x="3" y="0"/>
                      <a:pt x="3" y="0"/>
                    </a:cubicBezTo>
                    <a:cubicBezTo>
                      <a:pt x="21" y="8"/>
                      <a:pt x="33" y="24"/>
                      <a:pt x="35" y="44"/>
                    </a:cubicBezTo>
                    <a:lnTo>
                      <a:pt x="27" y="4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38" name="Freeform 7"/>
              <p:cNvSpPr>
                <a:spLocks/>
              </p:cNvSpPr>
              <p:nvPr/>
            </p:nvSpPr>
            <p:spPr bwMode="auto">
              <a:xfrm>
                <a:off x="11969750" y="2498725"/>
                <a:ext cx="180975" cy="134938"/>
              </a:xfrm>
              <a:custGeom>
                <a:avLst/>
                <a:gdLst>
                  <a:gd name="T0" fmla="*/ 86 w 114"/>
                  <a:gd name="T1" fmla="*/ 85 h 85"/>
                  <a:gd name="T2" fmla="*/ 67 w 114"/>
                  <a:gd name="T3" fmla="*/ 85 h 85"/>
                  <a:gd name="T4" fmla="*/ 67 w 114"/>
                  <a:gd name="T5" fmla="*/ 38 h 85"/>
                  <a:gd name="T6" fmla="*/ 95 w 114"/>
                  <a:gd name="T7" fmla="*/ 38 h 85"/>
                  <a:gd name="T8" fmla="*/ 95 w 114"/>
                  <a:gd name="T9" fmla="*/ 19 h 85"/>
                  <a:gd name="T10" fmla="*/ 19 w 114"/>
                  <a:gd name="T11" fmla="*/ 19 h 85"/>
                  <a:gd name="T12" fmla="*/ 19 w 114"/>
                  <a:gd name="T13" fmla="*/ 38 h 85"/>
                  <a:gd name="T14" fmla="*/ 48 w 114"/>
                  <a:gd name="T15" fmla="*/ 38 h 85"/>
                  <a:gd name="T16" fmla="*/ 48 w 114"/>
                  <a:gd name="T17" fmla="*/ 85 h 85"/>
                  <a:gd name="T18" fmla="*/ 29 w 114"/>
                  <a:gd name="T19" fmla="*/ 85 h 85"/>
                  <a:gd name="T20" fmla="*/ 29 w 114"/>
                  <a:gd name="T21" fmla="*/ 57 h 85"/>
                  <a:gd name="T22" fmla="*/ 0 w 114"/>
                  <a:gd name="T23" fmla="*/ 57 h 85"/>
                  <a:gd name="T24" fmla="*/ 0 w 114"/>
                  <a:gd name="T25" fmla="*/ 0 h 85"/>
                  <a:gd name="T26" fmla="*/ 114 w 114"/>
                  <a:gd name="T27" fmla="*/ 0 h 85"/>
                  <a:gd name="T28" fmla="*/ 114 w 114"/>
                  <a:gd name="T29" fmla="*/ 57 h 85"/>
                  <a:gd name="T30" fmla="*/ 86 w 114"/>
                  <a:gd name="T31" fmla="*/ 57 h 85"/>
                  <a:gd name="T32" fmla="*/ 86 w 114"/>
                  <a:gd name="T33" fmla="*/ 8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4" h="85">
                    <a:moveTo>
                      <a:pt x="86" y="85"/>
                    </a:moveTo>
                    <a:lnTo>
                      <a:pt x="67" y="85"/>
                    </a:lnTo>
                    <a:lnTo>
                      <a:pt x="67" y="38"/>
                    </a:lnTo>
                    <a:lnTo>
                      <a:pt x="95" y="38"/>
                    </a:lnTo>
                    <a:lnTo>
                      <a:pt x="95" y="19"/>
                    </a:lnTo>
                    <a:lnTo>
                      <a:pt x="19" y="19"/>
                    </a:lnTo>
                    <a:lnTo>
                      <a:pt x="19" y="38"/>
                    </a:lnTo>
                    <a:lnTo>
                      <a:pt x="48" y="38"/>
                    </a:lnTo>
                    <a:lnTo>
                      <a:pt x="48" y="85"/>
                    </a:lnTo>
                    <a:lnTo>
                      <a:pt x="29" y="85"/>
                    </a:lnTo>
                    <a:lnTo>
                      <a:pt x="29" y="57"/>
                    </a:lnTo>
                    <a:lnTo>
                      <a:pt x="0" y="57"/>
                    </a:lnTo>
                    <a:lnTo>
                      <a:pt x="0" y="0"/>
                    </a:lnTo>
                    <a:lnTo>
                      <a:pt x="114" y="0"/>
                    </a:lnTo>
                    <a:lnTo>
                      <a:pt x="114" y="57"/>
                    </a:lnTo>
                    <a:lnTo>
                      <a:pt x="86" y="57"/>
                    </a:lnTo>
                    <a:lnTo>
                      <a:pt x="86" y="8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39" name="Freeform 8"/>
              <p:cNvSpPr>
                <a:spLocks/>
              </p:cNvSpPr>
              <p:nvPr/>
            </p:nvSpPr>
            <p:spPr bwMode="auto">
              <a:xfrm>
                <a:off x="12199938" y="2562225"/>
                <a:ext cx="68263" cy="68263"/>
              </a:xfrm>
              <a:custGeom>
                <a:avLst/>
                <a:gdLst>
                  <a:gd name="T0" fmla="*/ 14 w 43"/>
                  <a:gd name="T1" fmla="*/ 43 h 43"/>
                  <a:gd name="T2" fmla="*/ 0 w 43"/>
                  <a:gd name="T3" fmla="*/ 29 h 43"/>
                  <a:gd name="T4" fmla="*/ 28 w 43"/>
                  <a:gd name="T5" fmla="*/ 0 h 43"/>
                  <a:gd name="T6" fmla="*/ 43 w 43"/>
                  <a:gd name="T7" fmla="*/ 15 h 43"/>
                  <a:gd name="T8" fmla="*/ 14 w 43"/>
                  <a:gd name="T9" fmla="*/ 43 h 43"/>
                </a:gdLst>
                <a:ahLst/>
                <a:cxnLst>
                  <a:cxn ang="0">
                    <a:pos x="T0" y="T1"/>
                  </a:cxn>
                  <a:cxn ang="0">
                    <a:pos x="T2" y="T3"/>
                  </a:cxn>
                  <a:cxn ang="0">
                    <a:pos x="T4" y="T5"/>
                  </a:cxn>
                  <a:cxn ang="0">
                    <a:pos x="T6" y="T7"/>
                  </a:cxn>
                  <a:cxn ang="0">
                    <a:pos x="T8" y="T9"/>
                  </a:cxn>
                </a:cxnLst>
                <a:rect l="0" t="0" r="r" b="b"/>
                <a:pathLst>
                  <a:path w="43" h="43">
                    <a:moveTo>
                      <a:pt x="14" y="43"/>
                    </a:moveTo>
                    <a:lnTo>
                      <a:pt x="0" y="29"/>
                    </a:lnTo>
                    <a:lnTo>
                      <a:pt x="28" y="0"/>
                    </a:lnTo>
                    <a:lnTo>
                      <a:pt x="43" y="15"/>
                    </a:lnTo>
                    <a:lnTo>
                      <a:pt x="14"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40" name="Freeform 9"/>
              <p:cNvSpPr>
                <a:spLocks/>
              </p:cNvSpPr>
              <p:nvPr/>
            </p:nvSpPr>
            <p:spPr bwMode="auto">
              <a:xfrm>
                <a:off x="12225338" y="2543175"/>
                <a:ext cx="60325" cy="60325"/>
              </a:xfrm>
              <a:custGeom>
                <a:avLst/>
                <a:gdLst>
                  <a:gd name="T0" fmla="*/ 27 w 38"/>
                  <a:gd name="T1" fmla="*/ 38 h 38"/>
                  <a:gd name="T2" fmla="*/ 0 w 38"/>
                  <a:gd name="T3" fmla="*/ 12 h 38"/>
                  <a:gd name="T4" fmla="*/ 12 w 38"/>
                  <a:gd name="T5" fmla="*/ 0 h 38"/>
                  <a:gd name="T6" fmla="*/ 38 w 38"/>
                  <a:gd name="T7" fmla="*/ 27 h 38"/>
                  <a:gd name="T8" fmla="*/ 27 w 38"/>
                  <a:gd name="T9" fmla="*/ 38 h 38"/>
                </a:gdLst>
                <a:ahLst/>
                <a:cxnLst>
                  <a:cxn ang="0">
                    <a:pos x="T0" y="T1"/>
                  </a:cxn>
                  <a:cxn ang="0">
                    <a:pos x="T2" y="T3"/>
                  </a:cxn>
                  <a:cxn ang="0">
                    <a:pos x="T4" y="T5"/>
                  </a:cxn>
                  <a:cxn ang="0">
                    <a:pos x="T6" y="T7"/>
                  </a:cxn>
                  <a:cxn ang="0">
                    <a:pos x="T8" y="T9"/>
                  </a:cxn>
                </a:cxnLst>
                <a:rect l="0" t="0" r="r" b="b"/>
                <a:pathLst>
                  <a:path w="38" h="38">
                    <a:moveTo>
                      <a:pt x="27" y="38"/>
                    </a:moveTo>
                    <a:lnTo>
                      <a:pt x="0" y="12"/>
                    </a:lnTo>
                    <a:lnTo>
                      <a:pt x="12" y="0"/>
                    </a:lnTo>
                    <a:lnTo>
                      <a:pt x="38" y="27"/>
                    </a:lnTo>
                    <a:lnTo>
                      <a:pt x="27"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41" name="Freeform 10"/>
              <p:cNvSpPr>
                <a:spLocks/>
              </p:cNvSpPr>
              <p:nvPr/>
            </p:nvSpPr>
            <p:spPr bwMode="auto">
              <a:xfrm>
                <a:off x="12045950" y="2663825"/>
                <a:ext cx="134938" cy="136525"/>
              </a:xfrm>
              <a:custGeom>
                <a:avLst/>
                <a:gdLst>
                  <a:gd name="T0" fmla="*/ 85 w 85"/>
                  <a:gd name="T1" fmla="*/ 86 h 86"/>
                  <a:gd name="T2" fmla="*/ 0 w 85"/>
                  <a:gd name="T3" fmla="*/ 86 h 86"/>
                  <a:gd name="T4" fmla="*/ 0 w 85"/>
                  <a:gd name="T5" fmla="*/ 0 h 86"/>
                  <a:gd name="T6" fmla="*/ 19 w 85"/>
                  <a:gd name="T7" fmla="*/ 0 h 86"/>
                  <a:gd name="T8" fmla="*/ 19 w 85"/>
                  <a:gd name="T9" fmla="*/ 67 h 86"/>
                  <a:gd name="T10" fmla="*/ 85 w 85"/>
                  <a:gd name="T11" fmla="*/ 67 h 86"/>
                  <a:gd name="T12" fmla="*/ 85 w 85"/>
                  <a:gd name="T13" fmla="*/ 86 h 86"/>
                </a:gdLst>
                <a:ahLst/>
                <a:cxnLst>
                  <a:cxn ang="0">
                    <a:pos x="T0" y="T1"/>
                  </a:cxn>
                  <a:cxn ang="0">
                    <a:pos x="T2" y="T3"/>
                  </a:cxn>
                  <a:cxn ang="0">
                    <a:pos x="T4" y="T5"/>
                  </a:cxn>
                  <a:cxn ang="0">
                    <a:pos x="T6" y="T7"/>
                  </a:cxn>
                  <a:cxn ang="0">
                    <a:pos x="T8" y="T9"/>
                  </a:cxn>
                  <a:cxn ang="0">
                    <a:pos x="T10" y="T11"/>
                  </a:cxn>
                  <a:cxn ang="0">
                    <a:pos x="T12" y="T13"/>
                  </a:cxn>
                </a:cxnLst>
                <a:rect l="0" t="0" r="r" b="b"/>
                <a:pathLst>
                  <a:path w="85" h="86">
                    <a:moveTo>
                      <a:pt x="85" y="86"/>
                    </a:moveTo>
                    <a:lnTo>
                      <a:pt x="0" y="86"/>
                    </a:lnTo>
                    <a:lnTo>
                      <a:pt x="0" y="0"/>
                    </a:lnTo>
                    <a:lnTo>
                      <a:pt x="19" y="0"/>
                    </a:lnTo>
                    <a:lnTo>
                      <a:pt x="19" y="67"/>
                    </a:lnTo>
                    <a:lnTo>
                      <a:pt x="85" y="67"/>
                    </a:lnTo>
                    <a:lnTo>
                      <a:pt x="85" y="8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sp>
          <p:nvSpPr>
            <p:cNvPr id="51" name="矩形 50"/>
            <p:cNvSpPr/>
            <p:nvPr/>
          </p:nvSpPr>
          <p:spPr>
            <a:xfrm>
              <a:off x="2662762" y="2823778"/>
              <a:ext cx="1785994" cy="1361912"/>
            </a:xfrm>
            <a:prstGeom prst="rect">
              <a:avLst/>
            </a:prstGeom>
          </p:spPr>
          <p:txBody>
            <a:bodyPr wrap="square">
              <a:spAutoFit/>
            </a:bodyPr>
            <a:lstStyle/>
            <a:p>
              <a:r>
                <a:rPr lang="zh-CN" altLang="en-US" sz="1400" dirty="0">
                  <a:solidFill>
                    <a:schemeClr val="bg1"/>
                  </a:solidFill>
                  <a:latin typeface="Century Gothic" panose="020B0502020202020204" pitchFamily="34" charset="0"/>
                  <a:cs typeface="Arial" panose="020B0604020202020204" pitchFamily="34" charset="0"/>
                </a:rPr>
                <a:t>数据是信号所表示的内容，是逻辑意义，可以在物理介质上存储和传输。相同的信号可能表示不一样的内容，比如：同样一个电平</a:t>
              </a:r>
              <a:r>
                <a:rPr lang="zh-CN" altLang="en-US" sz="1400" dirty="0" smtClean="0">
                  <a:solidFill>
                    <a:schemeClr val="bg1"/>
                  </a:solidFill>
                  <a:latin typeface="Century Gothic" panose="020B0502020202020204" pitchFamily="34" charset="0"/>
                  <a:cs typeface="Arial" panose="020B0604020202020204" pitchFamily="34" charset="0"/>
                </a:rPr>
                <a:t>信号</a:t>
              </a:r>
              <a:endParaRPr lang="en-US" altLang="zh-CN" sz="1400" dirty="0" smtClean="0">
                <a:solidFill>
                  <a:schemeClr val="bg1"/>
                </a:solidFill>
                <a:latin typeface="Century Gothic" panose="020B0502020202020204" pitchFamily="34" charset="0"/>
                <a:cs typeface="Arial" panose="020B0604020202020204" pitchFamily="34" charset="0"/>
              </a:endParaRPr>
            </a:p>
            <a:p>
              <a:r>
                <a:rPr lang="en-US" altLang="zh-CN" sz="1400" dirty="0">
                  <a:solidFill>
                    <a:schemeClr val="bg1"/>
                  </a:solidFill>
                  <a:latin typeface="Century Gothic" panose="020B0502020202020204" pitchFamily="34" charset="0"/>
                  <a:cs typeface="Arial" panose="020B0604020202020204" pitchFamily="34" charset="0"/>
                </a:rPr>
                <a:t> </a:t>
              </a:r>
              <a:r>
                <a:rPr lang="en-US" altLang="zh-CN" sz="1400" dirty="0" smtClean="0">
                  <a:solidFill>
                    <a:schemeClr val="bg1"/>
                  </a:solidFill>
                  <a:latin typeface="Century Gothic" panose="020B0502020202020204" pitchFamily="34" charset="0"/>
                  <a:cs typeface="Arial" panose="020B0604020202020204" pitchFamily="34" charset="0"/>
                </a:rPr>
                <a:t>     </a:t>
              </a:r>
              <a:r>
                <a:rPr lang="zh-CN" altLang="en-US" sz="1400" dirty="0" smtClean="0">
                  <a:solidFill>
                    <a:schemeClr val="bg1"/>
                  </a:solidFill>
                  <a:latin typeface="Century Gothic" panose="020B0502020202020204" pitchFamily="34" charset="0"/>
                  <a:cs typeface="Arial" panose="020B0604020202020204" pitchFamily="34" charset="0"/>
                </a:rPr>
                <a:t>，有的可能表示二进制数据“</a:t>
              </a:r>
              <a:r>
                <a:rPr lang="en-US" altLang="zh-CN" sz="1400" dirty="0" smtClean="0">
                  <a:solidFill>
                    <a:schemeClr val="bg1"/>
                  </a:solidFill>
                  <a:latin typeface="Century Gothic" panose="020B0502020202020204" pitchFamily="34" charset="0"/>
                  <a:cs typeface="Arial" panose="020B0604020202020204" pitchFamily="34" charset="0"/>
                </a:rPr>
                <a:t>1</a:t>
              </a:r>
              <a:r>
                <a:rPr lang="zh-CN" altLang="en-US" sz="1400" dirty="0" smtClean="0">
                  <a:solidFill>
                    <a:schemeClr val="bg1"/>
                  </a:solidFill>
                  <a:latin typeface="Century Gothic" panose="020B0502020202020204" pitchFamily="34" charset="0"/>
                  <a:cs typeface="Arial" panose="020B0604020202020204" pitchFamily="34" charset="0"/>
                </a:rPr>
                <a:t>”，有的可能表示二进制“</a:t>
              </a:r>
              <a:r>
                <a:rPr lang="en-US" altLang="zh-CN" sz="1400" dirty="0" smtClean="0">
                  <a:solidFill>
                    <a:schemeClr val="bg1"/>
                  </a:solidFill>
                  <a:latin typeface="Century Gothic" panose="020B0502020202020204" pitchFamily="34" charset="0"/>
                  <a:cs typeface="Arial" panose="020B0604020202020204" pitchFamily="34" charset="0"/>
                </a:rPr>
                <a:t>0</a:t>
              </a:r>
              <a:r>
                <a:rPr lang="zh-CN" altLang="en-US" sz="1400" dirty="0" smtClean="0">
                  <a:solidFill>
                    <a:schemeClr val="bg1"/>
                  </a:solidFill>
                  <a:latin typeface="Century Gothic" panose="020B0502020202020204" pitchFamily="34" charset="0"/>
                  <a:cs typeface="Arial" panose="020B0604020202020204" pitchFamily="34" charset="0"/>
                </a:rPr>
                <a:t>”。</a:t>
              </a:r>
              <a:r>
                <a:rPr lang="en-US" altLang="zh-CN" sz="1400" dirty="0" smtClean="0">
                  <a:solidFill>
                    <a:schemeClr val="bg1"/>
                  </a:solidFill>
                  <a:latin typeface="Century Gothic" panose="020B0502020202020204" pitchFamily="34" charset="0"/>
                  <a:cs typeface="Arial" panose="020B0604020202020204" pitchFamily="34" charset="0"/>
                </a:rPr>
                <a:t>    </a:t>
              </a:r>
            </a:p>
          </p:txBody>
        </p:sp>
      </p:grpSp>
      <p:grpSp>
        <p:nvGrpSpPr>
          <p:cNvPr id="7" name="组合 6"/>
          <p:cNvGrpSpPr/>
          <p:nvPr/>
        </p:nvGrpSpPr>
        <p:grpSpPr>
          <a:xfrm>
            <a:off x="670984" y="2129160"/>
            <a:ext cx="2592701" cy="3864429"/>
            <a:chOff x="503238" y="1596870"/>
            <a:chExt cx="1944526" cy="2898322"/>
          </a:xfrm>
        </p:grpSpPr>
        <p:sp>
          <p:nvSpPr>
            <p:cNvPr id="9" name="矩形 8"/>
            <p:cNvSpPr/>
            <p:nvPr/>
          </p:nvSpPr>
          <p:spPr>
            <a:xfrm>
              <a:off x="503238" y="1596870"/>
              <a:ext cx="1944526" cy="2898322"/>
            </a:xfrm>
            <a:prstGeom prst="rect">
              <a:avLst/>
            </a:prstGeom>
            <a:solidFill>
              <a:schemeClr val="bg1"/>
            </a:solidFill>
            <a:ln w="3175">
              <a:solidFill>
                <a:schemeClr val="bg1">
                  <a:lumMod val="85000"/>
                  <a:alpha val="3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 name="矩形 12"/>
            <p:cNvSpPr/>
            <p:nvPr/>
          </p:nvSpPr>
          <p:spPr>
            <a:xfrm>
              <a:off x="1123724" y="1779806"/>
              <a:ext cx="703559" cy="346249"/>
            </a:xfrm>
            <a:prstGeom prst="rect">
              <a:avLst/>
            </a:prstGeom>
          </p:spPr>
          <p:txBody>
            <a:bodyPr wrap="none">
              <a:spAutoFit/>
            </a:bodyPr>
            <a:lstStyle/>
            <a:p>
              <a:pPr algn="ctr"/>
              <a:r>
                <a:rPr lang="en-US" altLang="zh-CN" sz="2400" dirty="0" smtClean="0">
                  <a:solidFill>
                    <a:srgbClr val="F44F56"/>
                  </a:solidFill>
                  <a:latin typeface="Century Gothic" panose="020B0502020202020204" pitchFamily="34" charset="0"/>
                  <a:cs typeface="Arial" panose="020B0604020202020204" pitchFamily="34" charset="0"/>
                </a:rPr>
                <a:t>Data</a:t>
              </a:r>
              <a:endParaRPr lang="en-US" altLang="zh-CN" sz="2400" dirty="0">
                <a:solidFill>
                  <a:srgbClr val="F44F56"/>
                </a:solidFill>
                <a:latin typeface="Century Gothic" panose="020B0502020202020204" pitchFamily="34" charset="0"/>
                <a:cs typeface="Arial" panose="020B0604020202020204" pitchFamily="34" charset="0"/>
              </a:endParaRPr>
            </a:p>
          </p:txBody>
        </p:sp>
        <p:sp>
          <p:nvSpPr>
            <p:cNvPr id="14" name="矩形 13"/>
            <p:cNvSpPr/>
            <p:nvPr/>
          </p:nvSpPr>
          <p:spPr>
            <a:xfrm>
              <a:off x="503238" y="2229100"/>
              <a:ext cx="1944526" cy="547687"/>
            </a:xfrm>
            <a:prstGeom prst="rect">
              <a:avLst/>
            </a:prstGeom>
            <a:solidFill>
              <a:srgbClr val="F44F56"/>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6" name="矩形 15"/>
            <p:cNvSpPr/>
            <p:nvPr/>
          </p:nvSpPr>
          <p:spPr>
            <a:xfrm>
              <a:off x="1112261" y="2291548"/>
              <a:ext cx="677108" cy="392415"/>
            </a:xfrm>
            <a:prstGeom prst="rect">
              <a:avLst/>
            </a:prstGeom>
          </p:spPr>
          <p:txBody>
            <a:bodyPr wrap="none">
              <a:spAutoFit/>
            </a:bodyPr>
            <a:lstStyle/>
            <a:p>
              <a:pPr algn="ctr"/>
              <a:r>
                <a:rPr lang="zh-CN" altLang="en-US" sz="2800" dirty="0" smtClean="0">
                  <a:solidFill>
                    <a:schemeClr val="bg1"/>
                  </a:solidFill>
                  <a:latin typeface="方正兰亭超细黑简体" panose="02000000000000000000" pitchFamily="2" charset="-122"/>
                  <a:ea typeface="方正兰亭超细黑简体" panose="02000000000000000000" pitchFamily="2" charset="-122"/>
                  <a:cs typeface="Arial" panose="020B0604020202020204" pitchFamily="34" charset="0"/>
                </a:rPr>
                <a:t>数据</a:t>
              </a:r>
              <a:endParaRPr lang="en-US" altLang="zh-CN" sz="2800" dirty="0">
                <a:solidFill>
                  <a:schemeClr val="bg1"/>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grpSp>
        <p:nvGrpSpPr>
          <p:cNvPr id="69" name="组合 68"/>
          <p:cNvGrpSpPr/>
          <p:nvPr/>
        </p:nvGrpSpPr>
        <p:grpSpPr>
          <a:xfrm>
            <a:off x="6171638" y="2129160"/>
            <a:ext cx="2592701" cy="3864429"/>
            <a:chOff x="503238" y="1596870"/>
            <a:chExt cx="1944526" cy="2898322"/>
          </a:xfrm>
        </p:grpSpPr>
        <p:sp>
          <p:nvSpPr>
            <p:cNvPr id="70" name="矩形 69"/>
            <p:cNvSpPr/>
            <p:nvPr/>
          </p:nvSpPr>
          <p:spPr>
            <a:xfrm>
              <a:off x="503238" y="1596870"/>
              <a:ext cx="1944526" cy="2898322"/>
            </a:xfrm>
            <a:prstGeom prst="rect">
              <a:avLst/>
            </a:prstGeom>
            <a:solidFill>
              <a:schemeClr val="bg1"/>
            </a:solidFill>
            <a:ln w="3175">
              <a:solidFill>
                <a:schemeClr val="bg1">
                  <a:lumMod val="85000"/>
                  <a:alpha val="3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71" name="矩形 70"/>
            <p:cNvSpPr/>
            <p:nvPr/>
          </p:nvSpPr>
          <p:spPr>
            <a:xfrm>
              <a:off x="768458" y="1779806"/>
              <a:ext cx="1414090" cy="346249"/>
            </a:xfrm>
            <a:prstGeom prst="rect">
              <a:avLst/>
            </a:prstGeom>
          </p:spPr>
          <p:txBody>
            <a:bodyPr wrap="none">
              <a:spAutoFit/>
            </a:bodyPr>
            <a:lstStyle/>
            <a:p>
              <a:pPr algn="ctr"/>
              <a:r>
                <a:rPr lang="en-US" altLang="zh-CN" sz="2400" dirty="0" smtClean="0">
                  <a:solidFill>
                    <a:srgbClr val="F44F56"/>
                  </a:solidFill>
                  <a:latin typeface="Century Gothic" panose="020B0502020202020204" pitchFamily="34" charset="0"/>
                  <a:cs typeface="Arial" panose="020B0604020202020204" pitchFamily="34" charset="0"/>
                </a:rPr>
                <a:t>Information</a:t>
              </a:r>
              <a:endParaRPr lang="en-US" altLang="zh-CN" sz="2400" dirty="0">
                <a:solidFill>
                  <a:srgbClr val="F44F56"/>
                </a:solidFill>
                <a:latin typeface="Century Gothic" panose="020B0502020202020204" pitchFamily="34" charset="0"/>
                <a:cs typeface="Arial" panose="020B0604020202020204" pitchFamily="34" charset="0"/>
              </a:endParaRPr>
            </a:p>
          </p:txBody>
        </p:sp>
        <p:sp>
          <p:nvSpPr>
            <p:cNvPr id="72" name="矩形 71"/>
            <p:cNvSpPr/>
            <p:nvPr/>
          </p:nvSpPr>
          <p:spPr>
            <a:xfrm>
              <a:off x="503238" y="2229100"/>
              <a:ext cx="1944526" cy="547687"/>
            </a:xfrm>
            <a:prstGeom prst="rect">
              <a:avLst/>
            </a:prstGeom>
            <a:solidFill>
              <a:srgbClr val="F44F56"/>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73" name="矩形 72"/>
            <p:cNvSpPr/>
            <p:nvPr/>
          </p:nvSpPr>
          <p:spPr>
            <a:xfrm>
              <a:off x="1112261" y="2291548"/>
              <a:ext cx="677108" cy="392415"/>
            </a:xfrm>
            <a:prstGeom prst="rect">
              <a:avLst/>
            </a:prstGeom>
          </p:spPr>
          <p:txBody>
            <a:bodyPr wrap="none">
              <a:spAutoFit/>
            </a:bodyPr>
            <a:lstStyle/>
            <a:p>
              <a:pPr algn="ctr"/>
              <a:r>
                <a:rPr lang="zh-CN" altLang="en-US" sz="2800" dirty="0" smtClean="0">
                  <a:solidFill>
                    <a:schemeClr val="bg1"/>
                  </a:solidFill>
                  <a:latin typeface="方正兰亭超细黑简体" panose="02000000000000000000" pitchFamily="2" charset="-122"/>
                  <a:ea typeface="方正兰亭超细黑简体" panose="02000000000000000000" pitchFamily="2" charset="-122"/>
                  <a:cs typeface="Arial" panose="020B0604020202020204" pitchFamily="34" charset="0"/>
                </a:rPr>
                <a:t>信息</a:t>
              </a:r>
              <a:endParaRPr lang="en-US" altLang="zh-CN" sz="2800" dirty="0">
                <a:solidFill>
                  <a:schemeClr val="bg1"/>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grpSp>
        <p:nvGrpSpPr>
          <p:cNvPr id="81" name="组合 80"/>
          <p:cNvGrpSpPr/>
          <p:nvPr/>
        </p:nvGrpSpPr>
        <p:grpSpPr>
          <a:xfrm>
            <a:off x="8921966" y="2129160"/>
            <a:ext cx="2592701" cy="3864429"/>
            <a:chOff x="6691474" y="1596870"/>
            <a:chExt cx="1944526" cy="2898322"/>
          </a:xfrm>
        </p:grpSpPr>
        <p:sp>
          <p:nvSpPr>
            <p:cNvPr id="53" name="矩形 52"/>
            <p:cNvSpPr/>
            <p:nvPr/>
          </p:nvSpPr>
          <p:spPr>
            <a:xfrm>
              <a:off x="6691474" y="1596870"/>
              <a:ext cx="1944526" cy="2898322"/>
            </a:xfrm>
            <a:prstGeom prst="rect">
              <a:avLst/>
            </a:prstGeom>
            <a:solidFill>
              <a:srgbClr val="F44F56"/>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55" name="矩形 54"/>
            <p:cNvSpPr/>
            <p:nvPr/>
          </p:nvSpPr>
          <p:spPr>
            <a:xfrm>
              <a:off x="6788253" y="2823778"/>
              <a:ext cx="1785994" cy="1200329"/>
            </a:xfrm>
            <a:prstGeom prst="rect">
              <a:avLst/>
            </a:prstGeom>
          </p:spPr>
          <p:txBody>
            <a:bodyPr wrap="square">
              <a:spAutoFit/>
            </a:bodyPr>
            <a:lstStyle/>
            <a:p>
              <a:r>
                <a:rPr lang="zh-CN" altLang="en-US" sz="1400" dirty="0" smtClean="0">
                  <a:solidFill>
                    <a:schemeClr val="bg1"/>
                  </a:solidFill>
                  <a:latin typeface="Century Gothic" panose="020B0502020202020204" pitchFamily="34" charset="0"/>
                  <a:cs typeface="Arial" panose="020B0604020202020204" pitchFamily="34" charset="0"/>
                </a:rPr>
                <a:t>信息一般可以认为是数据所表达的涵义。同样的数据（串）也可能不一样的内涵，比如：二进制数据串“</a:t>
              </a:r>
              <a:r>
                <a:rPr lang="en-US" altLang="zh-CN" sz="1400" dirty="0" smtClean="0">
                  <a:solidFill>
                    <a:schemeClr val="bg1"/>
                  </a:solidFill>
                  <a:latin typeface="Century Gothic" panose="020B0502020202020204" pitchFamily="34" charset="0"/>
                  <a:cs typeface="Arial" panose="020B0604020202020204" pitchFamily="34" charset="0"/>
                </a:rPr>
                <a:t>01000001</a:t>
              </a:r>
              <a:r>
                <a:rPr lang="zh-CN" altLang="en-US" sz="1400" dirty="0" smtClean="0">
                  <a:solidFill>
                    <a:schemeClr val="bg1"/>
                  </a:solidFill>
                  <a:latin typeface="Century Gothic" panose="020B0502020202020204" pitchFamily="34" charset="0"/>
                  <a:cs typeface="Arial" panose="020B0604020202020204" pitchFamily="34" charset="0"/>
                </a:rPr>
                <a:t>”可能代表一个十进制整数“</a:t>
              </a:r>
              <a:r>
                <a:rPr lang="en-US" altLang="zh-CN" sz="1400" dirty="0" smtClean="0">
                  <a:solidFill>
                    <a:schemeClr val="bg1"/>
                  </a:solidFill>
                  <a:latin typeface="Century Gothic" panose="020B0502020202020204" pitchFamily="34" charset="0"/>
                  <a:cs typeface="Arial" panose="020B0604020202020204" pitchFamily="34" charset="0"/>
                </a:rPr>
                <a:t>65</a:t>
              </a:r>
              <a:r>
                <a:rPr lang="zh-CN" altLang="en-US" sz="1400" dirty="0" smtClean="0">
                  <a:solidFill>
                    <a:schemeClr val="bg1"/>
                  </a:solidFill>
                  <a:latin typeface="Century Gothic" panose="020B0502020202020204" pitchFamily="34" charset="0"/>
                  <a:cs typeface="Arial" panose="020B0604020202020204" pitchFamily="34" charset="0"/>
                </a:rPr>
                <a:t>”，也可能表示大写英文字符“</a:t>
              </a:r>
              <a:r>
                <a:rPr lang="en-US" altLang="zh-CN" sz="1400" dirty="0" smtClean="0">
                  <a:solidFill>
                    <a:schemeClr val="bg1"/>
                  </a:solidFill>
                  <a:latin typeface="Century Gothic" panose="020B0502020202020204" pitchFamily="34" charset="0"/>
                  <a:cs typeface="Arial" panose="020B0604020202020204" pitchFamily="34" charset="0"/>
                </a:rPr>
                <a:t>A</a:t>
              </a:r>
              <a:r>
                <a:rPr lang="zh-CN" altLang="en-US" sz="1400" dirty="0" smtClean="0">
                  <a:solidFill>
                    <a:schemeClr val="bg1"/>
                  </a:solidFill>
                  <a:latin typeface="Century Gothic" panose="020B0502020202020204" pitchFamily="34" charset="0"/>
                  <a:cs typeface="Arial" panose="020B0604020202020204" pitchFamily="34" charset="0"/>
                </a:rPr>
                <a:t>”。</a:t>
              </a:r>
              <a:endParaRPr lang="en-US" altLang="zh-CN" sz="1400" dirty="0">
                <a:solidFill>
                  <a:schemeClr val="bg1"/>
                </a:solidFill>
                <a:latin typeface="Century Gothic" panose="020B0502020202020204" pitchFamily="34" charset="0"/>
                <a:cs typeface="Arial" panose="020B0604020202020204" pitchFamily="34" charset="0"/>
              </a:endParaRPr>
            </a:p>
          </p:txBody>
        </p:sp>
        <p:grpSp>
          <p:nvGrpSpPr>
            <p:cNvPr id="42" name="组合 41"/>
            <p:cNvGrpSpPr/>
            <p:nvPr/>
          </p:nvGrpSpPr>
          <p:grpSpPr>
            <a:xfrm>
              <a:off x="7285695" y="1801960"/>
              <a:ext cx="756084" cy="729740"/>
              <a:chOff x="11834813" y="3744913"/>
              <a:chExt cx="455613" cy="439738"/>
            </a:xfrm>
            <a:solidFill>
              <a:schemeClr val="bg1"/>
            </a:solidFill>
          </p:grpSpPr>
          <p:sp>
            <p:nvSpPr>
              <p:cNvPr id="43" name="Freeform 11"/>
              <p:cNvSpPr>
                <a:spLocks/>
              </p:cNvSpPr>
              <p:nvPr/>
            </p:nvSpPr>
            <p:spPr bwMode="auto">
              <a:xfrm>
                <a:off x="11834813" y="3763963"/>
                <a:ext cx="455613" cy="300038"/>
              </a:xfrm>
              <a:custGeom>
                <a:avLst/>
                <a:gdLst>
                  <a:gd name="T0" fmla="*/ 263 w 287"/>
                  <a:gd name="T1" fmla="*/ 189 h 189"/>
                  <a:gd name="T2" fmla="*/ 78 w 287"/>
                  <a:gd name="T3" fmla="*/ 189 h 189"/>
                  <a:gd name="T4" fmla="*/ 31 w 287"/>
                  <a:gd name="T5" fmla="*/ 18 h 189"/>
                  <a:gd name="T6" fmla="*/ 0 w 287"/>
                  <a:gd name="T7" fmla="*/ 18 h 189"/>
                  <a:gd name="T8" fmla="*/ 0 w 287"/>
                  <a:gd name="T9" fmla="*/ 0 h 189"/>
                  <a:gd name="T10" fmla="*/ 45 w 287"/>
                  <a:gd name="T11" fmla="*/ 0 h 189"/>
                  <a:gd name="T12" fmla="*/ 92 w 287"/>
                  <a:gd name="T13" fmla="*/ 170 h 189"/>
                  <a:gd name="T14" fmla="*/ 249 w 287"/>
                  <a:gd name="T15" fmla="*/ 170 h 189"/>
                  <a:gd name="T16" fmla="*/ 263 w 287"/>
                  <a:gd name="T17" fmla="*/ 85 h 189"/>
                  <a:gd name="T18" fmla="*/ 114 w 287"/>
                  <a:gd name="T19" fmla="*/ 85 h 189"/>
                  <a:gd name="T20" fmla="*/ 114 w 287"/>
                  <a:gd name="T21" fmla="*/ 66 h 189"/>
                  <a:gd name="T22" fmla="*/ 287 w 287"/>
                  <a:gd name="T23" fmla="*/ 66 h 189"/>
                  <a:gd name="T24" fmla="*/ 263 w 287"/>
                  <a:gd name="T25" fmla="*/ 189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7" h="189">
                    <a:moveTo>
                      <a:pt x="263" y="189"/>
                    </a:moveTo>
                    <a:lnTo>
                      <a:pt x="78" y="189"/>
                    </a:lnTo>
                    <a:lnTo>
                      <a:pt x="31" y="18"/>
                    </a:lnTo>
                    <a:lnTo>
                      <a:pt x="0" y="18"/>
                    </a:lnTo>
                    <a:lnTo>
                      <a:pt x="0" y="0"/>
                    </a:lnTo>
                    <a:lnTo>
                      <a:pt x="45" y="0"/>
                    </a:lnTo>
                    <a:lnTo>
                      <a:pt x="92" y="170"/>
                    </a:lnTo>
                    <a:lnTo>
                      <a:pt x="249" y="170"/>
                    </a:lnTo>
                    <a:lnTo>
                      <a:pt x="263" y="85"/>
                    </a:lnTo>
                    <a:lnTo>
                      <a:pt x="114" y="85"/>
                    </a:lnTo>
                    <a:lnTo>
                      <a:pt x="114" y="66"/>
                    </a:lnTo>
                    <a:lnTo>
                      <a:pt x="287" y="66"/>
                    </a:lnTo>
                    <a:lnTo>
                      <a:pt x="263" y="18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44" name="Freeform 12"/>
              <p:cNvSpPr>
                <a:spLocks noEditPoints="1"/>
              </p:cNvSpPr>
              <p:nvPr/>
            </p:nvSpPr>
            <p:spPr bwMode="auto">
              <a:xfrm>
                <a:off x="11955463" y="4094163"/>
                <a:ext cx="90488" cy="90488"/>
              </a:xfrm>
              <a:custGeom>
                <a:avLst/>
                <a:gdLst>
                  <a:gd name="T0" fmla="*/ 12 w 24"/>
                  <a:gd name="T1" fmla="*/ 24 h 24"/>
                  <a:gd name="T2" fmla="*/ 0 w 24"/>
                  <a:gd name="T3" fmla="*/ 12 h 24"/>
                  <a:gd name="T4" fmla="*/ 12 w 24"/>
                  <a:gd name="T5" fmla="*/ 0 h 24"/>
                  <a:gd name="T6" fmla="*/ 24 w 24"/>
                  <a:gd name="T7" fmla="*/ 12 h 24"/>
                  <a:gd name="T8" fmla="*/ 12 w 24"/>
                  <a:gd name="T9" fmla="*/ 24 h 24"/>
                  <a:gd name="T10" fmla="*/ 12 w 24"/>
                  <a:gd name="T11" fmla="*/ 8 h 24"/>
                  <a:gd name="T12" fmla="*/ 8 w 24"/>
                  <a:gd name="T13" fmla="*/ 12 h 24"/>
                  <a:gd name="T14" fmla="*/ 12 w 24"/>
                  <a:gd name="T15" fmla="*/ 16 h 24"/>
                  <a:gd name="T16" fmla="*/ 16 w 24"/>
                  <a:gd name="T17" fmla="*/ 12 h 24"/>
                  <a:gd name="T18" fmla="*/ 12 w 24"/>
                  <a:gd name="T19" fmla="*/ 8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24">
                    <a:moveTo>
                      <a:pt x="12" y="24"/>
                    </a:moveTo>
                    <a:cubicBezTo>
                      <a:pt x="5" y="24"/>
                      <a:pt x="0" y="19"/>
                      <a:pt x="0" y="12"/>
                    </a:cubicBezTo>
                    <a:cubicBezTo>
                      <a:pt x="0" y="5"/>
                      <a:pt x="5" y="0"/>
                      <a:pt x="12" y="0"/>
                    </a:cubicBezTo>
                    <a:cubicBezTo>
                      <a:pt x="19" y="0"/>
                      <a:pt x="24" y="5"/>
                      <a:pt x="24" y="12"/>
                    </a:cubicBezTo>
                    <a:cubicBezTo>
                      <a:pt x="24" y="19"/>
                      <a:pt x="19" y="24"/>
                      <a:pt x="12" y="24"/>
                    </a:cubicBezTo>
                    <a:moveTo>
                      <a:pt x="12" y="8"/>
                    </a:moveTo>
                    <a:cubicBezTo>
                      <a:pt x="10" y="8"/>
                      <a:pt x="8" y="10"/>
                      <a:pt x="8" y="12"/>
                    </a:cubicBezTo>
                    <a:cubicBezTo>
                      <a:pt x="8" y="14"/>
                      <a:pt x="10" y="16"/>
                      <a:pt x="12" y="16"/>
                    </a:cubicBezTo>
                    <a:cubicBezTo>
                      <a:pt x="14" y="16"/>
                      <a:pt x="16" y="14"/>
                      <a:pt x="16" y="12"/>
                    </a:cubicBezTo>
                    <a:cubicBezTo>
                      <a:pt x="16" y="10"/>
                      <a:pt x="14" y="8"/>
                      <a:pt x="12"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45" name="Freeform 13"/>
              <p:cNvSpPr>
                <a:spLocks noEditPoints="1"/>
              </p:cNvSpPr>
              <p:nvPr/>
            </p:nvSpPr>
            <p:spPr bwMode="auto">
              <a:xfrm>
                <a:off x="12150725" y="4094163"/>
                <a:ext cx="90488" cy="90488"/>
              </a:xfrm>
              <a:custGeom>
                <a:avLst/>
                <a:gdLst>
                  <a:gd name="T0" fmla="*/ 12 w 24"/>
                  <a:gd name="T1" fmla="*/ 24 h 24"/>
                  <a:gd name="T2" fmla="*/ 0 w 24"/>
                  <a:gd name="T3" fmla="*/ 12 h 24"/>
                  <a:gd name="T4" fmla="*/ 12 w 24"/>
                  <a:gd name="T5" fmla="*/ 0 h 24"/>
                  <a:gd name="T6" fmla="*/ 24 w 24"/>
                  <a:gd name="T7" fmla="*/ 12 h 24"/>
                  <a:gd name="T8" fmla="*/ 12 w 24"/>
                  <a:gd name="T9" fmla="*/ 24 h 24"/>
                  <a:gd name="T10" fmla="*/ 12 w 24"/>
                  <a:gd name="T11" fmla="*/ 8 h 24"/>
                  <a:gd name="T12" fmla="*/ 8 w 24"/>
                  <a:gd name="T13" fmla="*/ 12 h 24"/>
                  <a:gd name="T14" fmla="*/ 12 w 24"/>
                  <a:gd name="T15" fmla="*/ 16 h 24"/>
                  <a:gd name="T16" fmla="*/ 16 w 24"/>
                  <a:gd name="T17" fmla="*/ 12 h 24"/>
                  <a:gd name="T18" fmla="*/ 12 w 24"/>
                  <a:gd name="T19" fmla="*/ 8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24">
                    <a:moveTo>
                      <a:pt x="12" y="24"/>
                    </a:moveTo>
                    <a:cubicBezTo>
                      <a:pt x="5" y="24"/>
                      <a:pt x="0" y="19"/>
                      <a:pt x="0" y="12"/>
                    </a:cubicBezTo>
                    <a:cubicBezTo>
                      <a:pt x="0" y="5"/>
                      <a:pt x="5" y="0"/>
                      <a:pt x="12" y="0"/>
                    </a:cubicBezTo>
                    <a:cubicBezTo>
                      <a:pt x="19" y="0"/>
                      <a:pt x="24" y="5"/>
                      <a:pt x="24" y="12"/>
                    </a:cubicBezTo>
                    <a:cubicBezTo>
                      <a:pt x="24" y="19"/>
                      <a:pt x="19" y="24"/>
                      <a:pt x="12" y="24"/>
                    </a:cubicBezTo>
                    <a:moveTo>
                      <a:pt x="12" y="8"/>
                    </a:moveTo>
                    <a:cubicBezTo>
                      <a:pt x="10" y="8"/>
                      <a:pt x="8" y="10"/>
                      <a:pt x="8" y="12"/>
                    </a:cubicBezTo>
                    <a:cubicBezTo>
                      <a:pt x="8" y="14"/>
                      <a:pt x="10" y="16"/>
                      <a:pt x="12" y="16"/>
                    </a:cubicBezTo>
                    <a:cubicBezTo>
                      <a:pt x="14" y="16"/>
                      <a:pt x="16" y="14"/>
                      <a:pt x="16" y="12"/>
                    </a:cubicBezTo>
                    <a:cubicBezTo>
                      <a:pt x="16" y="10"/>
                      <a:pt x="14" y="8"/>
                      <a:pt x="12"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46" name="Rectangle 14"/>
              <p:cNvSpPr>
                <a:spLocks noChangeArrowheads="1"/>
              </p:cNvSpPr>
              <p:nvPr/>
            </p:nvSpPr>
            <p:spPr bwMode="auto">
              <a:xfrm>
                <a:off x="12045950" y="3929063"/>
                <a:ext cx="30163" cy="746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47" name="Rectangle 15"/>
              <p:cNvSpPr>
                <a:spLocks noChangeArrowheads="1"/>
              </p:cNvSpPr>
              <p:nvPr/>
            </p:nvSpPr>
            <p:spPr bwMode="auto">
              <a:xfrm>
                <a:off x="12136438" y="3929063"/>
                <a:ext cx="30163" cy="746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48" name="Freeform 16"/>
              <p:cNvSpPr>
                <a:spLocks/>
              </p:cNvSpPr>
              <p:nvPr/>
            </p:nvSpPr>
            <p:spPr bwMode="auto">
              <a:xfrm>
                <a:off x="12015788" y="3763963"/>
                <a:ext cx="107950" cy="74613"/>
              </a:xfrm>
              <a:custGeom>
                <a:avLst/>
                <a:gdLst>
                  <a:gd name="T0" fmla="*/ 19 w 68"/>
                  <a:gd name="T1" fmla="*/ 47 h 47"/>
                  <a:gd name="T2" fmla="*/ 0 w 68"/>
                  <a:gd name="T3" fmla="*/ 47 h 47"/>
                  <a:gd name="T4" fmla="*/ 0 w 68"/>
                  <a:gd name="T5" fmla="*/ 21 h 47"/>
                  <a:gd name="T6" fmla="*/ 64 w 68"/>
                  <a:gd name="T7" fmla="*/ 0 h 47"/>
                  <a:gd name="T8" fmla="*/ 68 w 68"/>
                  <a:gd name="T9" fmla="*/ 18 h 47"/>
                  <a:gd name="T10" fmla="*/ 19 w 68"/>
                  <a:gd name="T11" fmla="*/ 35 h 47"/>
                  <a:gd name="T12" fmla="*/ 19 w 68"/>
                  <a:gd name="T13" fmla="*/ 47 h 47"/>
                </a:gdLst>
                <a:ahLst/>
                <a:cxnLst>
                  <a:cxn ang="0">
                    <a:pos x="T0" y="T1"/>
                  </a:cxn>
                  <a:cxn ang="0">
                    <a:pos x="T2" y="T3"/>
                  </a:cxn>
                  <a:cxn ang="0">
                    <a:pos x="T4" y="T5"/>
                  </a:cxn>
                  <a:cxn ang="0">
                    <a:pos x="T6" y="T7"/>
                  </a:cxn>
                  <a:cxn ang="0">
                    <a:pos x="T8" y="T9"/>
                  </a:cxn>
                  <a:cxn ang="0">
                    <a:pos x="T10" y="T11"/>
                  </a:cxn>
                  <a:cxn ang="0">
                    <a:pos x="T12" y="T13"/>
                  </a:cxn>
                </a:cxnLst>
                <a:rect l="0" t="0" r="r" b="b"/>
                <a:pathLst>
                  <a:path w="68" h="47">
                    <a:moveTo>
                      <a:pt x="19" y="47"/>
                    </a:moveTo>
                    <a:lnTo>
                      <a:pt x="0" y="47"/>
                    </a:lnTo>
                    <a:lnTo>
                      <a:pt x="0" y="21"/>
                    </a:lnTo>
                    <a:lnTo>
                      <a:pt x="64" y="0"/>
                    </a:lnTo>
                    <a:lnTo>
                      <a:pt x="68" y="18"/>
                    </a:lnTo>
                    <a:lnTo>
                      <a:pt x="19" y="35"/>
                    </a:lnTo>
                    <a:lnTo>
                      <a:pt x="19" y="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50" name="Freeform 17"/>
              <p:cNvSpPr>
                <a:spLocks/>
              </p:cNvSpPr>
              <p:nvPr/>
            </p:nvSpPr>
            <p:spPr bwMode="auto">
              <a:xfrm>
                <a:off x="12106275" y="3744913"/>
                <a:ext cx="149225" cy="93663"/>
              </a:xfrm>
              <a:custGeom>
                <a:avLst/>
                <a:gdLst>
                  <a:gd name="T0" fmla="*/ 94 w 94"/>
                  <a:gd name="T1" fmla="*/ 59 h 59"/>
                  <a:gd name="T2" fmla="*/ 75 w 94"/>
                  <a:gd name="T3" fmla="*/ 59 h 59"/>
                  <a:gd name="T4" fmla="*/ 75 w 94"/>
                  <a:gd name="T5" fmla="*/ 38 h 59"/>
                  <a:gd name="T6" fmla="*/ 19 w 94"/>
                  <a:gd name="T7" fmla="*/ 23 h 59"/>
                  <a:gd name="T8" fmla="*/ 19 w 94"/>
                  <a:gd name="T9" fmla="*/ 59 h 59"/>
                  <a:gd name="T10" fmla="*/ 0 w 94"/>
                  <a:gd name="T11" fmla="*/ 59 h 59"/>
                  <a:gd name="T12" fmla="*/ 0 w 94"/>
                  <a:gd name="T13" fmla="*/ 0 h 59"/>
                  <a:gd name="T14" fmla="*/ 94 w 94"/>
                  <a:gd name="T15" fmla="*/ 23 h 59"/>
                  <a:gd name="T16" fmla="*/ 94 w 94"/>
                  <a:gd name="T17" fmla="*/ 59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4" h="59">
                    <a:moveTo>
                      <a:pt x="94" y="59"/>
                    </a:moveTo>
                    <a:lnTo>
                      <a:pt x="75" y="59"/>
                    </a:lnTo>
                    <a:lnTo>
                      <a:pt x="75" y="38"/>
                    </a:lnTo>
                    <a:lnTo>
                      <a:pt x="19" y="23"/>
                    </a:lnTo>
                    <a:lnTo>
                      <a:pt x="19" y="59"/>
                    </a:lnTo>
                    <a:lnTo>
                      <a:pt x="0" y="59"/>
                    </a:lnTo>
                    <a:lnTo>
                      <a:pt x="0" y="0"/>
                    </a:lnTo>
                    <a:lnTo>
                      <a:pt x="94" y="23"/>
                    </a:lnTo>
                    <a:lnTo>
                      <a:pt x="94" y="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grpSp>
      <p:grpSp>
        <p:nvGrpSpPr>
          <p:cNvPr id="83" name="组合 82"/>
          <p:cNvGrpSpPr/>
          <p:nvPr/>
        </p:nvGrpSpPr>
        <p:grpSpPr>
          <a:xfrm>
            <a:off x="11856640" y="548680"/>
            <a:ext cx="335360" cy="882400"/>
            <a:chOff x="8892480" y="411510"/>
            <a:chExt cx="251520" cy="661800"/>
          </a:xfrm>
        </p:grpSpPr>
        <p:sp>
          <p:nvSpPr>
            <p:cNvPr id="84" name="矩形 83"/>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85"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07</a:t>
              </a:r>
              <a:endParaRPr lang="zh-CN" altLang="en-US" sz="1067" dirty="0">
                <a:solidFill>
                  <a:schemeClr val="bg1"/>
                </a:solidFill>
                <a:latin typeface="Century Gothic" panose="020B0502020202020204" pitchFamily="34" charset="0"/>
              </a:endParaRPr>
            </a:p>
          </p:txBody>
        </p:sp>
        <p:grpSp>
          <p:nvGrpSpPr>
            <p:cNvPr id="86" name="组合 85"/>
            <p:cNvGrpSpPr/>
            <p:nvPr/>
          </p:nvGrpSpPr>
          <p:grpSpPr>
            <a:xfrm>
              <a:off x="8964240" y="818664"/>
              <a:ext cx="108000" cy="8629"/>
              <a:chOff x="8953171" y="847239"/>
              <a:chExt cx="130138" cy="8629"/>
            </a:xfrm>
          </p:grpSpPr>
          <p:cxnSp>
            <p:nvCxnSpPr>
              <p:cNvPr id="87" name="直接连接符 86"/>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88" name="直接连接符 87"/>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grpSp>
        <p:nvGrpSpPr>
          <p:cNvPr id="3" name="Group 2"/>
          <p:cNvGrpSpPr>
            <a:grpSpLocks/>
          </p:cNvGrpSpPr>
          <p:nvPr/>
        </p:nvGrpSpPr>
        <p:grpSpPr bwMode="auto">
          <a:xfrm>
            <a:off x="3629025" y="4915082"/>
            <a:ext cx="234257" cy="161743"/>
            <a:chOff x="951" y="9033"/>
            <a:chExt cx="750" cy="323"/>
          </a:xfrm>
        </p:grpSpPr>
        <p:sp>
          <p:nvSpPr>
            <p:cNvPr id="8" name="Line 3"/>
            <p:cNvSpPr>
              <a:spLocks noChangeShapeType="1"/>
            </p:cNvSpPr>
            <p:nvPr/>
          </p:nvSpPr>
          <p:spPr bwMode="auto">
            <a:xfrm>
              <a:off x="951" y="9356"/>
              <a:ext cx="210" cy="0"/>
            </a:xfrm>
            <a:prstGeom prst="line">
              <a:avLst/>
            </a:prstGeom>
            <a:noFill/>
            <a:ln w="952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Line 4"/>
            <p:cNvSpPr>
              <a:spLocks noChangeShapeType="1"/>
            </p:cNvSpPr>
            <p:nvPr/>
          </p:nvSpPr>
          <p:spPr bwMode="auto">
            <a:xfrm flipV="1">
              <a:off x="1176" y="9033"/>
              <a:ext cx="0" cy="312"/>
            </a:xfrm>
            <a:prstGeom prst="line">
              <a:avLst/>
            </a:prstGeom>
            <a:noFill/>
            <a:ln w="952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Line 5"/>
            <p:cNvSpPr>
              <a:spLocks noChangeShapeType="1"/>
            </p:cNvSpPr>
            <p:nvPr/>
          </p:nvSpPr>
          <p:spPr bwMode="auto">
            <a:xfrm>
              <a:off x="1176" y="9033"/>
              <a:ext cx="315" cy="0"/>
            </a:xfrm>
            <a:prstGeom prst="line">
              <a:avLst/>
            </a:prstGeom>
            <a:noFill/>
            <a:ln w="952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Line 6"/>
            <p:cNvSpPr>
              <a:spLocks noChangeShapeType="1"/>
            </p:cNvSpPr>
            <p:nvPr/>
          </p:nvSpPr>
          <p:spPr bwMode="auto">
            <a:xfrm>
              <a:off x="1496" y="9038"/>
              <a:ext cx="0" cy="312"/>
            </a:xfrm>
            <a:prstGeom prst="line">
              <a:avLst/>
            </a:prstGeom>
            <a:noFill/>
            <a:ln w="952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Line 7"/>
            <p:cNvSpPr>
              <a:spLocks noChangeShapeType="1"/>
            </p:cNvSpPr>
            <p:nvPr/>
          </p:nvSpPr>
          <p:spPr bwMode="auto">
            <a:xfrm>
              <a:off x="1491" y="9345"/>
              <a:ext cx="210" cy="0"/>
            </a:xfrm>
            <a:prstGeom prst="line">
              <a:avLst/>
            </a:prstGeom>
            <a:noFill/>
            <a:ln w="952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28370669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0-#ppt_w/2"/>
                                          </p:val>
                                        </p:tav>
                                        <p:tav tm="100000">
                                          <p:val>
                                            <p:strVal val="#ppt_x"/>
                                          </p:val>
                                        </p:tav>
                                      </p:tavLst>
                                    </p:anim>
                                    <p:anim calcmode="lin" valueType="num">
                                      <p:cBhvr additive="base">
                                        <p:cTn id="12" dur="500" fill="hold"/>
                                        <p:tgtEl>
                                          <p:spTgt spid="6"/>
                                        </p:tgtEl>
                                        <p:attrNameLst>
                                          <p:attrName>ppt_y</p:attrName>
                                        </p:attrNameLst>
                                      </p:cBhvr>
                                      <p:tavLst>
                                        <p:tav tm="0">
                                          <p:val>
                                            <p:strVal val="#ppt_y"/>
                                          </p:val>
                                        </p:tav>
                                        <p:tav tm="100000">
                                          <p:val>
                                            <p:strVal val="#ppt_y"/>
                                          </p:val>
                                        </p:tav>
                                      </p:tavLst>
                                    </p:anim>
                                  </p:childTnLst>
                                </p:cTn>
                              </p:par>
                              <p:par>
                                <p:cTn id="13" presetID="12" presetClass="entr" presetSubtype="4" fill="hold" nodeType="withEffect">
                                  <p:stCondLst>
                                    <p:cond delay="50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p:tgtEl>
                                          <p:spTgt spid="7"/>
                                        </p:tgtEl>
                                        <p:attrNameLst>
                                          <p:attrName>ppt_y</p:attrName>
                                        </p:attrNameLst>
                                      </p:cBhvr>
                                      <p:tavLst>
                                        <p:tav tm="0">
                                          <p:val>
                                            <p:strVal val="#ppt_y+#ppt_h*1.125000"/>
                                          </p:val>
                                        </p:tav>
                                        <p:tav tm="100000">
                                          <p:val>
                                            <p:strVal val="#ppt_y"/>
                                          </p:val>
                                        </p:tav>
                                      </p:tavLst>
                                    </p:anim>
                                    <p:animEffect transition="in" filter="wipe(up)">
                                      <p:cBhvr>
                                        <p:cTn id="16" dur="500"/>
                                        <p:tgtEl>
                                          <p:spTgt spid="7"/>
                                        </p:tgtEl>
                                      </p:cBhvr>
                                    </p:animEffect>
                                  </p:childTnLst>
                                </p:cTn>
                              </p:par>
                              <p:par>
                                <p:cTn id="17" presetID="12" presetClass="entr" presetSubtype="1" fill="hold" nodeType="withEffect">
                                  <p:stCondLst>
                                    <p:cond delay="750"/>
                                  </p:stCondLst>
                                  <p:childTnLst>
                                    <p:set>
                                      <p:cBhvr>
                                        <p:cTn id="18" dur="1" fill="hold">
                                          <p:stCondLst>
                                            <p:cond delay="0"/>
                                          </p:stCondLst>
                                        </p:cTn>
                                        <p:tgtEl>
                                          <p:spTgt spid="82"/>
                                        </p:tgtEl>
                                        <p:attrNameLst>
                                          <p:attrName>style.visibility</p:attrName>
                                        </p:attrNameLst>
                                      </p:cBhvr>
                                      <p:to>
                                        <p:strVal val="visible"/>
                                      </p:to>
                                    </p:set>
                                    <p:anim calcmode="lin" valueType="num">
                                      <p:cBhvr additive="base">
                                        <p:cTn id="19" dur="500"/>
                                        <p:tgtEl>
                                          <p:spTgt spid="82"/>
                                        </p:tgtEl>
                                        <p:attrNameLst>
                                          <p:attrName>ppt_y</p:attrName>
                                        </p:attrNameLst>
                                      </p:cBhvr>
                                      <p:tavLst>
                                        <p:tav tm="0">
                                          <p:val>
                                            <p:strVal val="#ppt_y-#ppt_h*1.125000"/>
                                          </p:val>
                                        </p:tav>
                                        <p:tav tm="100000">
                                          <p:val>
                                            <p:strVal val="#ppt_y"/>
                                          </p:val>
                                        </p:tav>
                                      </p:tavLst>
                                    </p:anim>
                                    <p:animEffect transition="in" filter="wipe(down)">
                                      <p:cBhvr>
                                        <p:cTn id="20" dur="500"/>
                                        <p:tgtEl>
                                          <p:spTgt spid="82"/>
                                        </p:tgtEl>
                                      </p:cBhvr>
                                    </p:animEffect>
                                  </p:childTnLst>
                                </p:cTn>
                              </p:par>
                              <p:par>
                                <p:cTn id="21" presetID="12" presetClass="entr" presetSubtype="4" fill="hold" nodeType="withEffect">
                                  <p:stCondLst>
                                    <p:cond delay="1000"/>
                                  </p:stCondLst>
                                  <p:childTnLst>
                                    <p:set>
                                      <p:cBhvr>
                                        <p:cTn id="22" dur="1" fill="hold">
                                          <p:stCondLst>
                                            <p:cond delay="0"/>
                                          </p:stCondLst>
                                        </p:cTn>
                                        <p:tgtEl>
                                          <p:spTgt spid="69"/>
                                        </p:tgtEl>
                                        <p:attrNameLst>
                                          <p:attrName>style.visibility</p:attrName>
                                        </p:attrNameLst>
                                      </p:cBhvr>
                                      <p:to>
                                        <p:strVal val="visible"/>
                                      </p:to>
                                    </p:set>
                                    <p:anim calcmode="lin" valueType="num">
                                      <p:cBhvr additive="base">
                                        <p:cTn id="23" dur="500"/>
                                        <p:tgtEl>
                                          <p:spTgt spid="69"/>
                                        </p:tgtEl>
                                        <p:attrNameLst>
                                          <p:attrName>ppt_y</p:attrName>
                                        </p:attrNameLst>
                                      </p:cBhvr>
                                      <p:tavLst>
                                        <p:tav tm="0">
                                          <p:val>
                                            <p:strVal val="#ppt_y+#ppt_h*1.125000"/>
                                          </p:val>
                                        </p:tav>
                                        <p:tav tm="100000">
                                          <p:val>
                                            <p:strVal val="#ppt_y"/>
                                          </p:val>
                                        </p:tav>
                                      </p:tavLst>
                                    </p:anim>
                                    <p:animEffect transition="in" filter="wipe(up)">
                                      <p:cBhvr>
                                        <p:cTn id="24" dur="500"/>
                                        <p:tgtEl>
                                          <p:spTgt spid="69"/>
                                        </p:tgtEl>
                                      </p:cBhvr>
                                    </p:animEffect>
                                  </p:childTnLst>
                                </p:cTn>
                              </p:par>
                              <p:par>
                                <p:cTn id="25" presetID="12" presetClass="entr" presetSubtype="1" fill="hold" nodeType="withEffect">
                                  <p:stCondLst>
                                    <p:cond delay="1250"/>
                                  </p:stCondLst>
                                  <p:childTnLst>
                                    <p:set>
                                      <p:cBhvr>
                                        <p:cTn id="26" dur="1" fill="hold">
                                          <p:stCondLst>
                                            <p:cond delay="0"/>
                                          </p:stCondLst>
                                        </p:cTn>
                                        <p:tgtEl>
                                          <p:spTgt spid="81"/>
                                        </p:tgtEl>
                                        <p:attrNameLst>
                                          <p:attrName>style.visibility</p:attrName>
                                        </p:attrNameLst>
                                      </p:cBhvr>
                                      <p:to>
                                        <p:strVal val="visible"/>
                                      </p:to>
                                    </p:set>
                                    <p:anim calcmode="lin" valueType="num">
                                      <p:cBhvr additive="base">
                                        <p:cTn id="27" dur="500"/>
                                        <p:tgtEl>
                                          <p:spTgt spid="81"/>
                                        </p:tgtEl>
                                        <p:attrNameLst>
                                          <p:attrName>ppt_y</p:attrName>
                                        </p:attrNameLst>
                                      </p:cBhvr>
                                      <p:tavLst>
                                        <p:tav tm="0">
                                          <p:val>
                                            <p:strVal val="#ppt_y-#ppt_h*1.125000"/>
                                          </p:val>
                                        </p:tav>
                                        <p:tav tm="100000">
                                          <p:val>
                                            <p:strVal val="#ppt_y"/>
                                          </p:val>
                                        </p:tav>
                                      </p:tavLst>
                                    </p:anim>
                                    <p:animEffect transition="in" filter="wipe(down)">
                                      <p:cBhvr>
                                        <p:cTn id="28" dur="500"/>
                                        <p:tgtEl>
                                          <p:spTgt spid="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Admin\Desktop\Nipic_13466494_201403171956351740001.jpg"/>
          <p:cNvPicPr>
            <a:picLocks noChangeAspect="1" noChangeArrowheads="1"/>
          </p:cNvPicPr>
          <p:nvPr/>
        </p:nvPicPr>
        <p:blipFill rotWithShape="1">
          <a:blip r:embed="rId2" cstate="print">
            <a:extLst>
              <a:ext uri="{BEBA8EAE-BF5A-486C-A8C5-ECC9F3942E4B}">
                <a14:imgProps xmlns:a14="http://schemas.microsoft.com/office/drawing/2010/main">
                  <a14:imgLayer r:embed="rId3">
                    <a14:imgEffect>
                      <a14:saturation sat="33000"/>
                    </a14:imgEffect>
                  </a14:imgLayer>
                </a14:imgProps>
              </a:ext>
              <a:ext uri="{28A0092B-C50C-407E-A947-70E740481C1C}">
                <a14:useLocalDpi xmlns:a14="http://schemas.microsoft.com/office/drawing/2010/main" val="0"/>
              </a:ext>
            </a:extLst>
          </a:blip>
          <a:srcRect l="4097" b="19577"/>
          <a:stretch/>
        </p:blipFill>
        <p:spPr bwMode="auto">
          <a:xfrm>
            <a:off x="0" y="-1"/>
            <a:ext cx="12288688" cy="6858001"/>
          </a:xfrm>
          <a:prstGeom prst="rect">
            <a:avLst/>
          </a:prstGeom>
          <a:noFill/>
          <a:extLst>
            <a:ext uri="{909E8E84-426E-40DD-AFC4-6F175D3DCCD1}">
              <a14:hiddenFill xmlns:a14="http://schemas.microsoft.com/office/drawing/2010/main">
                <a:solidFill>
                  <a:srgbClr val="FFFFFF"/>
                </a:solidFill>
              </a14:hiddenFill>
            </a:ext>
          </a:extLst>
        </p:spPr>
      </p:pic>
      <p:grpSp>
        <p:nvGrpSpPr>
          <p:cNvPr id="2" name="组合 1"/>
          <p:cNvGrpSpPr/>
          <p:nvPr/>
        </p:nvGrpSpPr>
        <p:grpSpPr>
          <a:xfrm>
            <a:off x="8921965" y="0"/>
            <a:ext cx="2592701" cy="2084205"/>
            <a:chOff x="503238" y="0"/>
            <a:chExt cx="1944526" cy="1563154"/>
          </a:xfrm>
        </p:grpSpPr>
        <p:sp>
          <p:nvSpPr>
            <p:cNvPr id="5" name="矩形 4"/>
            <p:cNvSpPr/>
            <p:nvPr/>
          </p:nvSpPr>
          <p:spPr>
            <a:xfrm>
              <a:off x="503238" y="0"/>
              <a:ext cx="1944526" cy="1563154"/>
            </a:xfrm>
            <a:prstGeom prst="rect">
              <a:avLst/>
            </a:prstGeom>
            <a:solidFill>
              <a:srgbClr val="F44F5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121920" tIns="60960" rIns="121920" bIns="60960" numCol="1" spcCol="0" rtlCol="0" fromWordArt="0" anchor="ctr" anchorCtr="0" forceAA="0" compatLnSpc="1">
              <a:prstTxWarp prst="textNoShape">
                <a:avLst/>
              </a:prstTxWarp>
              <a:noAutofit/>
            </a:bodyPr>
            <a:lstStyle/>
            <a:p>
              <a:pPr algn="ctr"/>
              <a:endParaRPr lang="zh-CN" altLang="en-US" sz="2400"/>
            </a:p>
          </p:txBody>
        </p:sp>
        <p:sp>
          <p:nvSpPr>
            <p:cNvPr id="6" name="矩形 5"/>
            <p:cNvSpPr/>
            <p:nvPr/>
          </p:nvSpPr>
          <p:spPr>
            <a:xfrm>
              <a:off x="534378" y="339502"/>
              <a:ext cx="1273426" cy="684755"/>
            </a:xfrm>
            <a:prstGeom prst="rect">
              <a:avLst/>
            </a:prstGeom>
          </p:spPr>
          <p:txBody>
            <a:bodyPr wrap="none">
              <a:spAutoFit/>
            </a:bodyPr>
            <a:lstStyle/>
            <a:p>
              <a:r>
                <a:rPr lang="en-US" altLang="zh-CN" sz="5333" dirty="0">
                  <a:solidFill>
                    <a:schemeClr val="bg1"/>
                  </a:solidFill>
                  <a:latin typeface="Century Gothic" panose="020B0502020202020204" pitchFamily="34" charset="0"/>
                  <a:cs typeface="Arial" panose="020B0604020202020204" pitchFamily="34" charset="0"/>
                </a:rPr>
                <a:t>2015</a:t>
              </a:r>
            </a:p>
          </p:txBody>
        </p:sp>
        <p:sp>
          <p:nvSpPr>
            <p:cNvPr id="18" name="矩形 17"/>
            <p:cNvSpPr/>
            <p:nvPr/>
          </p:nvSpPr>
          <p:spPr>
            <a:xfrm>
              <a:off x="530370" y="973446"/>
              <a:ext cx="1565573" cy="438581"/>
            </a:xfrm>
            <a:prstGeom prst="rect">
              <a:avLst/>
            </a:prstGeom>
          </p:spPr>
          <p:txBody>
            <a:bodyPr wrap="none">
              <a:spAutoFit/>
            </a:bodyPr>
            <a:lstStyle/>
            <a:p>
              <a:r>
                <a:rPr lang="en-US" altLang="zh-CN" sz="1600" dirty="0">
                  <a:solidFill>
                    <a:schemeClr val="bg1"/>
                  </a:solidFill>
                  <a:latin typeface="Century Gothic" panose="020B0502020202020204" pitchFamily="34" charset="0"/>
                  <a:cs typeface="Arial" panose="020B0604020202020204" pitchFamily="34" charset="0"/>
                </a:rPr>
                <a:t>Introduction of </a:t>
              </a:r>
            </a:p>
            <a:p>
              <a:r>
                <a:rPr lang="en-US" altLang="zh-CN" sz="1600" dirty="0">
                  <a:solidFill>
                    <a:schemeClr val="bg1"/>
                  </a:solidFill>
                  <a:latin typeface="Century Gothic" panose="020B0502020202020204" pitchFamily="34" charset="0"/>
                  <a:cs typeface="Arial" panose="020B0604020202020204" pitchFamily="34" charset="0"/>
                </a:rPr>
                <a:t>Computer Network</a:t>
              </a:r>
            </a:p>
          </p:txBody>
        </p:sp>
        <p:grpSp>
          <p:nvGrpSpPr>
            <p:cNvPr id="20" name="组合 19"/>
            <p:cNvGrpSpPr/>
            <p:nvPr/>
          </p:nvGrpSpPr>
          <p:grpSpPr>
            <a:xfrm>
              <a:off x="1942829" y="509599"/>
              <a:ext cx="362725" cy="367692"/>
              <a:chOff x="9363075" y="4967288"/>
              <a:chExt cx="463551" cy="469900"/>
            </a:xfrm>
            <a:solidFill>
              <a:schemeClr val="bg1">
                <a:alpha val="48000"/>
              </a:schemeClr>
            </a:solidFill>
          </p:grpSpPr>
          <p:sp>
            <p:nvSpPr>
              <p:cNvPr id="21" name="Freeform 22"/>
              <p:cNvSpPr>
                <a:spLocks/>
              </p:cNvSpPr>
              <p:nvPr/>
            </p:nvSpPr>
            <p:spPr bwMode="auto">
              <a:xfrm>
                <a:off x="9371013" y="5280025"/>
                <a:ext cx="158750" cy="150813"/>
              </a:xfrm>
              <a:custGeom>
                <a:avLst/>
                <a:gdLst>
                  <a:gd name="T0" fmla="*/ 14 w 100"/>
                  <a:gd name="T1" fmla="*/ 95 h 95"/>
                  <a:gd name="T2" fmla="*/ 0 w 100"/>
                  <a:gd name="T3" fmla="*/ 80 h 95"/>
                  <a:gd name="T4" fmla="*/ 85 w 100"/>
                  <a:gd name="T5" fmla="*/ 0 h 95"/>
                  <a:gd name="T6" fmla="*/ 100 w 100"/>
                  <a:gd name="T7" fmla="*/ 14 h 95"/>
                  <a:gd name="T8" fmla="*/ 14 w 100"/>
                  <a:gd name="T9" fmla="*/ 95 h 95"/>
                </a:gdLst>
                <a:ahLst/>
                <a:cxnLst>
                  <a:cxn ang="0">
                    <a:pos x="T0" y="T1"/>
                  </a:cxn>
                  <a:cxn ang="0">
                    <a:pos x="T2" y="T3"/>
                  </a:cxn>
                  <a:cxn ang="0">
                    <a:pos x="T4" y="T5"/>
                  </a:cxn>
                  <a:cxn ang="0">
                    <a:pos x="T6" y="T7"/>
                  </a:cxn>
                  <a:cxn ang="0">
                    <a:pos x="T8" y="T9"/>
                  </a:cxn>
                </a:cxnLst>
                <a:rect l="0" t="0" r="r" b="b"/>
                <a:pathLst>
                  <a:path w="100" h="95">
                    <a:moveTo>
                      <a:pt x="14" y="95"/>
                    </a:moveTo>
                    <a:lnTo>
                      <a:pt x="0" y="80"/>
                    </a:lnTo>
                    <a:lnTo>
                      <a:pt x="85" y="0"/>
                    </a:lnTo>
                    <a:lnTo>
                      <a:pt x="100" y="14"/>
                    </a:lnTo>
                    <a:lnTo>
                      <a:pt x="14" y="9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22" name="Freeform 23"/>
              <p:cNvSpPr>
                <a:spLocks noEditPoints="1"/>
              </p:cNvSpPr>
              <p:nvPr/>
            </p:nvSpPr>
            <p:spPr bwMode="auto">
              <a:xfrm>
                <a:off x="9486900" y="5200650"/>
                <a:ext cx="120650" cy="120650"/>
              </a:xfrm>
              <a:custGeom>
                <a:avLst/>
                <a:gdLst>
                  <a:gd name="T0" fmla="*/ 16 w 32"/>
                  <a:gd name="T1" fmla="*/ 32 h 32"/>
                  <a:gd name="T2" fmla="*/ 0 w 32"/>
                  <a:gd name="T3" fmla="*/ 16 h 32"/>
                  <a:gd name="T4" fmla="*/ 16 w 32"/>
                  <a:gd name="T5" fmla="*/ 0 h 32"/>
                  <a:gd name="T6" fmla="*/ 32 w 32"/>
                  <a:gd name="T7" fmla="*/ 16 h 32"/>
                  <a:gd name="T8" fmla="*/ 16 w 32"/>
                  <a:gd name="T9" fmla="*/ 32 h 32"/>
                  <a:gd name="T10" fmla="*/ 16 w 32"/>
                  <a:gd name="T11" fmla="*/ 8 h 32"/>
                  <a:gd name="T12" fmla="*/ 8 w 32"/>
                  <a:gd name="T13" fmla="*/ 16 h 32"/>
                  <a:gd name="T14" fmla="*/ 16 w 32"/>
                  <a:gd name="T15" fmla="*/ 24 h 32"/>
                  <a:gd name="T16" fmla="*/ 24 w 32"/>
                  <a:gd name="T17" fmla="*/ 16 h 32"/>
                  <a:gd name="T18" fmla="*/ 16 w 32"/>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32"/>
                    </a:moveTo>
                    <a:cubicBezTo>
                      <a:pt x="7" y="32"/>
                      <a:pt x="0" y="25"/>
                      <a:pt x="0" y="16"/>
                    </a:cubicBezTo>
                    <a:cubicBezTo>
                      <a:pt x="0" y="7"/>
                      <a:pt x="7" y="0"/>
                      <a:pt x="16" y="0"/>
                    </a:cubicBezTo>
                    <a:cubicBezTo>
                      <a:pt x="25" y="0"/>
                      <a:pt x="32" y="7"/>
                      <a:pt x="32" y="16"/>
                    </a:cubicBezTo>
                    <a:cubicBezTo>
                      <a:pt x="32" y="25"/>
                      <a:pt x="25" y="32"/>
                      <a:pt x="16" y="32"/>
                    </a:cubicBezTo>
                    <a:moveTo>
                      <a:pt x="16" y="8"/>
                    </a:moveTo>
                    <a:cubicBezTo>
                      <a:pt x="12" y="8"/>
                      <a:pt x="8" y="12"/>
                      <a:pt x="8" y="16"/>
                    </a:cubicBezTo>
                    <a:cubicBezTo>
                      <a:pt x="8" y="20"/>
                      <a:pt x="12" y="24"/>
                      <a:pt x="16" y="24"/>
                    </a:cubicBezTo>
                    <a:cubicBezTo>
                      <a:pt x="20" y="24"/>
                      <a:pt x="24" y="20"/>
                      <a:pt x="24" y="16"/>
                    </a:cubicBezTo>
                    <a:cubicBezTo>
                      <a:pt x="24" y="12"/>
                      <a:pt x="20" y="8"/>
                      <a:pt x="16"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23" name="Freeform 24"/>
              <p:cNvSpPr>
                <a:spLocks noEditPoints="1"/>
              </p:cNvSpPr>
              <p:nvPr/>
            </p:nvSpPr>
            <p:spPr bwMode="auto">
              <a:xfrm>
                <a:off x="9577388" y="4967288"/>
                <a:ext cx="249238" cy="249238"/>
              </a:xfrm>
              <a:custGeom>
                <a:avLst/>
                <a:gdLst>
                  <a:gd name="T0" fmla="*/ 32 w 66"/>
                  <a:gd name="T1" fmla="*/ 66 h 66"/>
                  <a:gd name="T2" fmla="*/ 9 w 66"/>
                  <a:gd name="T3" fmla="*/ 57 h 66"/>
                  <a:gd name="T4" fmla="*/ 0 w 66"/>
                  <a:gd name="T5" fmla="*/ 34 h 66"/>
                  <a:gd name="T6" fmla="*/ 9 w 66"/>
                  <a:gd name="T7" fmla="*/ 11 h 66"/>
                  <a:gd name="T8" fmla="*/ 20 w 66"/>
                  <a:gd name="T9" fmla="*/ 0 h 66"/>
                  <a:gd name="T10" fmla="*/ 66 w 66"/>
                  <a:gd name="T11" fmla="*/ 46 h 66"/>
                  <a:gd name="T12" fmla="*/ 55 w 66"/>
                  <a:gd name="T13" fmla="*/ 57 h 66"/>
                  <a:gd name="T14" fmla="*/ 32 w 66"/>
                  <a:gd name="T15" fmla="*/ 66 h 66"/>
                  <a:gd name="T16" fmla="*/ 20 w 66"/>
                  <a:gd name="T17" fmla="*/ 12 h 66"/>
                  <a:gd name="T18" fmla="*/ 15 w 66"/>
                  <a:gd name="T19" fmla="*/ 17 h 66"/>
                  <a:gd name="T20" fmla="*/ 8 w 66"/>
                  <a:gd name="T21" fmla="*/ 34 h 66"/>
                  <a:gd name="T22" fmla="*/ 15 w 66"/>
                  <a:gd name="T23" fmla="*/ 51 h 66"/>
                  <a:gd name="T24" fmla="*/ 32 w 66"/>
                  <a:gd name="T25" fmla="*/ 58 h 66"/>
                  <a:gd name="T26" fmla="*/ 49 w 66"/>
                  <a:gd name="T27" fmla="*/ 51 h 66"/>
                  <a:gd name="T28" fmla="*/ 54 w 66"/>
                  <a:gd name="T29" fmla="*/ 46 h 66"/>
                  <a:gd name="T30" fmla="*/ 20 w 66"/>
                  <a:gd name="T31" fmla="*/ 12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6" h="66">
                    <a:moveTo>
                      <a:pt x="32" y="66"/>
                    </a:moveTo>
                    <a:cubicBezTo>
                      <a:pt x="23" y="66"/>
                      <a:pt x="15" y="63"/>
                      <a:pt x="9" y="57"/>
                    </a:cubicBezTo>
                    <a:cubicBezTo>
                      <a:pt x="3" y="51"/>
                      <a:pt x="0" y="43"/>
                      <a:pt x="0" y="34"/>
                    </a:cubicBezTo>
                    <a:cubicBezTo>
                      <a:pt x="0" y="25"/>
                      <a:pt x="3" y="17"/>
                      <a:pt x="9" y="11"/>
                    </a:cubicBezTo>
                    <a:cubicBezTo>
                      <a:pt x="20" y="0"/>
                      <a:pt x="20" y="0"/>
                      <a:pt x="20" y="0"/>
                    </a:cubicBezTo>
                    <a:cubicBezTo>
                      <a:pt x="66" y="46"/>
                      <a:pt x="66" y="46"/>
                      <a:pt x="66" y="46"/>
                    </a:cubicBezTo>
                    <a:cubicBezTo>
                      <a:pt x="55" y="57"/>
                      <a:pt x="55" y="57"/>
                      <a:pt x="55" y="57"/>
                    </a:cubicBezTo>
                    <a:cubicBezTo>
                      <a:pt x="49" y="63"/>
                      <a:pt x="41" y="66"/>
                      <a:pt x="32" y="66"/>
                    </a:cubicBezTo>
                    <a:moveTo>
                      <a:pt x="20" y="12"/>
                    </a:moveTo>
                    <a:cubicBezTo>
                      <a:pt x="15" y="17"/>
                      <a:pt x="15" y="17"/>
                      <a:pt x="15" y="17"/>
                    </a:cubicBezTo>
                    <a:cubicBezTo>
                      <a:pt x="10" y="22"/>
                      <a:pt x="8" y="28"/>
                      <a:pt x="8" y="34"/>
                    </a:cubicBezTo>
                    <a:cubicBezTo>
                      <a:pt x="8" y="40"/>
                      <a:pt x="10" y="46"/>
                      <a:pt x="15" y="51"/>
                    </a:cubicBezTo>
                    <a:cubicBezTo>
                      <a:pt x="20" y="56"/>
                      <a:pt x="26" y="58"/>
                      <a:pt x="32" y="58"/>
                    </a:cubicBezTo>
                    <a:cubicBezTo>
                      <a:pt x="38" y="58"/>
                      <a:pt x="44" y="56"/>
                      <a:pt x="49" y="51"/>
                    </a:cubicBezTo>
                    <a:cubicBezTo>
                      <a:pt x="54" y="46"/>
                      <a:pt x="54" y="46"/>
                      <a:pt x="54" y="46"/>
                    </a:cubicBezTo>
                    <a:lnTo>
                      <a:pt x="20"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24" name="Freeform 25"/>
              <p:cNvSpPr>
                <a:spLocks/>
              </p:cNvSpPr>
              <p:nvPr/>
            </p:nvSpPr>
            <p:spPr bwMode="auto">
              <a:xfrm>
                <a:off x="9363075" y="5065713"/>
                <a:ext cx="365125" cy="371475"/>
              </a:xfrm>
              <a:custGeom>
                <a:avLst/>
                <a:gdLst>
                  <a:gd name="T0" fmla="*/ 0 w 230"/>
                  <a:gd name="T1" fmla="*/ 234 h 234"/>
                  <a:gd name="T2" fmla="*/ 22 w 230"/>
                  <a:gd name="T3" fmla="*/ 49 h 234"/>
                  <a:gd name="T4" fmla="*/ 112 w 230"/>
                  <a:gd name="T5" fmla="*/ 0 h 234"/>
                  <a:gd name="T6" fmla="*/ 121 w 230"/>
                  <a:gd name="T7" fmla="*/ 16 h 234"/>
                  <a:gd name="T8" fmla="*/ 41 w 230"/>
                  <a:gd name="T9" fmla="*/ 61 h 234"/>
                  <a:gd name="T10" fmla="*/ 24 w 230"/>
                  <a:gd name="T11" fmla="*/ 211 h 234"/>
                  <a:gd name="T12" fmla="*/ 185 w 230"/>
                  <a:gd name="T13" fmla="*/ 180 h 234"/>
                  <a:gd name="T14" fmla="*/ 211 w 230"/>
                  <a:gd name="T15" fmla="*/ 111 h 234"/>
                  <a:gd name="T16" fmla="*/ 230 w 230"/>
                  <a:gd name="T17" fmla="*/ 116 h 234"/>
                  <a:gd name="T18" fmla="*/ 199 w 230"/>
                  <a:gd name="T19" fmla="*/ 199 h 234"/>
                  <a:gd name="T20" fmla="*/ 0 w 230"/>
                  <a:gd name="T21" fmla="*/ 234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0" h="234">
                    <a:moveTo>
                      <a:pt x="0" y="234"/>
                    </a:moveTo>
                    <a:lnTo>
                      <a:pt x="22" y="49"/>
                    </a:lnTo>
                    <a:lnTo>
                      <a:pt x="112" y="0"/>
                    </a:lnTo>
                    <a:lnTo>
                      <a:pt x="121" y="16"/>
                    </a:lnTo>
                    <a:lnTo>
                      <a:pt x="41" y="61"/>
                    </a:lnTo>
                    <a:lnTo>
                      <a:pt x="24" y="211"/>
                    </a:lnTo>
                    <a:lnTo>
                      <a:pt x="185" y="180"/>
                    </a:lnTo>
                    <a:lnTo>
                      <a:pt x="211" y="111"/>
                    </a:lnTo>
                    <a:lnTo>
                      <a:pt x="230" y="116"/>
                    </a:lnTo>
                    <a:lnTo>
                      <a:pt x="199" y="199"/>
                    </a:lnTo>
                    <a:lnTo>
                      <a:pt x="0" y="2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grpSp>
      <p:sp>
        <p:nvSpPr>
          <p:cNvPr id="46" name="矩形 45"/>
          <p:cNvSpPr/>
          <p:nvPr/>
        </p:nvSpPr>
        <p:spPr>
          <a:xfrm>
            <a:off x="5688672" y="2260605"/>
            <a:ext cx="5899372" cy="1323439"/>
          </a:xfrm>
          <a:prstGeom prst="rect">
            <a:avLst/>
          </a:prstGeom>
        </p:spPr>
        <p:txBody>
          <a:bodyPr wrap="none">
            <a:spAutoFit/>
          </a:bodyPr>
          <a:lstStyle/>
          <a:p>
            <a:r>
              <a:rPr lang="en-US" altLang="zh-CN" sz="8000" dirty="0">
                <a:solidFill>
                  <a:srgbClr val="F44F56"/>
                </a:solidFill>
                <a:latin typeface="Century Gothic" panose="020B0502020202020204" pitchFamily="34" charset="0"/>
                <a:cs typeface="Arial" panose="020B0604020202020204" pitchFamily="34" charset="0"/>
              </a:rPr>
              <a:t>THANK</a:t>
            </a:r>
            <a:r>
              <a:rPr lang="en-US" altLang="zh-CN" sz="8000" dirty="0">
                <a:solidFill>
                  <a:schemeClr val="bg1"/>
                </a:solidFill>
                <a:latin typeface="Century Gothic" panose="020B0502020202020204" pitchFamily="34" charset="0"/>
                <a:cs typeface="Arial" panose="020B0604020202020204" pitchFamily="34" charset="0"/>
              </a:rPr>
              <a:t> YOU</a:t>
            </a:r>
          </a:p>
        </p:txBody>
      </p:sp>
      <p:sp>
        <p:nvSpPr>
          <p:cNvPr id="26" name="TextBox 6"/>
          <p:cNvSpPr txBox="1"/>
          <p:nvPr/>
        </p:nvSpPr>
        <p:spPr>
          <a:xfrm>
            <a:off x="9136289" y="6027840"/>
            <a:ext cx="2574014" cy="369332"/>
          </a:xfrm>
          <a:prstGeom prst="rect">
            <a:avLst/>
          </a:prstGeom>
          <a:noFill/>
        </p:spPr>
        <p:txBody>
          <a:bodyPr wrap="square" rtlCol="0">
            <a:spAutoFit/>
          </a:bodyPr>
          <a:lstStyle/>
          <a:p>
            <a:r>
              <a:rPr lang="zh-CN" altLang="en-US" i="1" dirty="0" smtClean="0">
                <a:solidFill>
                  <a:prstClr val="white"/>
                </a:solidFill>
                <a:latin typeface="汉仪菱心体简" pitchFamily="49" charset="-122"/>
                <a:ea typeface="汉仪菱心体简" pitchFamily="49" charset="-122"/>
              </a:rPr>
              <a:t>重庆电子工程职业学院</a:t>
            </a:r>
            <a:endParaRPr lang="zh-CN" altLang="en-US" i="1" dirty="0">
              <a:solidFill>
                <a:prstClr val="white"/>
              </a:solidFill>
              <a:latin typeface="汉仪菱心体简" pitchFamily="49" charset="-122"/>
              <a:ea typeface="汉仪菱心体简" pitchFamily="49" charset="-122"/>
            </a:endParaRPr>
          </a:p>
        </p:txBody>
      </p:sp>
    </p:spTree>
    <p:extLst>
      <p:ext uri="{BB962C8B-B14F-4D97-AF65-F5344CB8AC3E}">
        <p14:creationId xmlns:p14="http://schemas.microsoft.com/office/powerpoint/2010/main" val="2839575186"/>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55" presetClass="entr" presetSubtype="0" fill="hold" grpId="0" nodeType="withEffect">
                                  <p:stCondLst>
                                    <p:cond delay="500"/>
                                  </p:stCondLst>
                                  <p:iterate type="lt">
                                    <p:tmPct val="10000"/>
                                  </p:iterate>
                                  <p:childTnLst>
                                    <p:set>
                                      <p:cBhvr>
                                        <p:cTn id="10" dur="1" fill="hold">
                                          <p:stCondLst>
                                            <p:cond delay="0"/>
                                          </p:stCondLst>
                                        </p:cTn>
                                        <p:tgtEl>
                                          <p:spTgt spid="46"/>
                                        </p:tgtEl>
                                        <p:attrNameLst>
                                          <p:attrName>style.visibility</p:attrName>
                                        </p:attrNameLst>
                                      </p:cBhvr>
                                      <p:to>
                                        <p:strVal val="visible"/>
                                      </p:to>
                                    </p:set>
                                    <p:anim calcmode="lin" valueType="num">
                                      <p:cBhvr>
                                        <p:cTn id="11" dur="500" fill="hold"/>
                                        <p:tgtEl>
                                          <p:spTgt spid="46"/>
                                        </p:tgtEl>
                                        <p:attrNameLst>
                                          <p:attrName>ppt_w</p:attrName>
                                        </p:attrNameLst>
                                      </p:cBhvr>
                                      <p:tavLst>
                                        <p:tav tm="0">
                                          <p:val>
                                            <p:strVal val="#ppt_w*0.70"/>
                                          </p:val>
                                        </p:tav>
                                        <p:tav tm="100000">
                                          <p:val>
                                            <p:strVal val="#ppt_w"/>
                                          </p:val>
                                        </p:tav>
                                      </p:tavLst>
                                    </p:anim>
                                    <p:anim calcmode="lin" valueType="num">
                                      <p:cBhvr>
                                        <p:cTn id="12" dur="500" fill="hold"/>
                                        <p:tgtEl>
                                          <p:spTgt spid="46"/>
                                        </p:tgtEl>
                                        <p:attrNameLst>
                                          <p:attrName>ppt_h</p:attrName>
                                        </p:attrNameLst>
                                      </p:cBhvr>
                                      <p:tavLst>
                                        <p:tav tm="0">
                                          <p:val>
                                            <p:strVal val="#ppt_h"/>
                                          </p:val>
                                        </p:tav>
                                        <p:tav tm="100000">
                                          <p:val>
                                            <p:strVal val="#ppt_h"/>
                                          </p:val>
                                        </p:tav>
                                      </p:tavLst>
                                    </p:anim>
                                    <p:animEffect transition="in" filter="fade">
                                      <p:cBhvr>
                                        <p:cTn id="13" dur="500"/>
                                        <p:tgtEl>
                                          <p:spTgt spid="46"/>
                                        </p:tgtEl>
                                      </p:cBhvr>
                                    </p:animEffect>
                                  </p:childTnLst>
                                </p:cTn>
                              </p:par>
                              <p:par>
                                <p:cTn id="14" presetID="2" presetClass="entr" presetSubtype="4" decel="100000" fill="hold" grpId="0" nodeType="withEffect">
                                  <p:stCondLst>
                                    <p:cond delay="1500"/>
                                  </p:stCondLst>
                                  <p:childTnLst>
                                    <p:set>
                                      <p:cBhvr>
                                        <p:cTn id="15" dur="1" fill="hold">
                                          <p:stCondLst>
                                            <p:cond delay="0"/>
                                          </p:stCondLst>
                                        </p:cTn>
                                        <p:tgtEl>
                                          <p:spTgt spid="26"/>
                                        </p:tgtEl>
                                        <p:attrNameLst>
                                          <p:attrName>style.visibility</p:attrName>
                                        </p:attrNameLst>
                                      </p:cBhvr>
                                      <p:to>
                                        <p:strVal val="visible"/>
                                      </p:to>
                                    </p:set>
                                    <p:anim calcmode="lin" valueType="num">
                                      <p:cBhvr additive="base">
                                        <p:cTn id="16" dur="500" fill="hold"/>
                                        <p:tgtEl>
                                          <p:spTgt spid="26"/>
                                        </p:tgtEl>
                                        <p:attrNameLst>
                                          <p:attrName>ppt_x</p:attrName>
                                        </p:attrNameLst>
                                      </p:cBhvr>
                                      <p:tavLst>
                                        <p:tav tm="0">
                                          <p:val>
                                            <p:strVal val="#ppt_x"/>
                                          </p:val>
                                        </p:tav>
                                        <p:tav tm="100000">
                                          <p:val>
                                            <p:strVal val="#ppt_x"/>
                                          </p:val>
                                        </p:tav>
                                      </p:tavLst>
                                    </p:anim>
                                    <p:anim calcmode="lin" valueType="num">
                                      <p:cBhvr additive="base">
                                        <p:cTn id="17"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2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49987" y="698681"/>
            <a:ext cx="3262432" cy="707886"/>
          </a:xfrm>
          <a:prstGeom prst="rect">
            <a:avLst/>
          </a:prstGeom>
        </p:spPr>
        <p:txBody>
          <a:bodyPr wrap="none">
            <a:spAutoFit/>
          </a:bodyPr>
          <a:lstStyle/>
          <a:p>
            <a:r>
              <a:rPr lang="zh-CN" altLang="en-US" sz="4000" dirty="0" smtClean="0">
                <a:solidFill>
                  <a:srgbClr val="F44F56"/>
                </a:solidFill>
                <a:latin typeface="方正兰亭超细黑简体" panose="02000000000000000000" pitchFamily="2" charset="-122"/>
                <a:ea typeface="方正兰亭超细黑简体" panose="02000000000000000000" pitchFamily="2" charset="-122"/>
                <a:cs typeface="Arial" panose="020B0604020202020204" pitchFamily="34" charset="0"/>
              </a:rPr>
              <a:t>数据通信基础</a:t>
            </a:r>
            <a:endParaRPr lang="en-US" altLang="zh-CN" sz="4000" dirty="0">
              <a:solidFill>
                <a:srgbClr val="F44F56"/>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4" name="矩形 3"/>
          <p:cNvSpPr/>
          <p:nvPr/>
        </p:nvSpPr>
        <p:spPr>
          <a:xfrm>
            <a:off x="549987" y="1330375"/>
            <a:ext cx="3570208" cy="461665"/>
          </a:xfrm>
          <a:prstGeom prst="rect">
            <a:avLst/>
          </a:prstGeom>
        </p:spPr>
        <p:txBody>
          <a:bodyPr wrap="none">
            <a:spAutoFit/>
          </a:bodyPr>
          <a:lstStyle/>
          <a:p>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信号、数据、信息的概念</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nvGrpSpPr>
          <p:cNvPr id="29" name="组合 28"/>
          <p:cNvGrpSpPr/>
          <p:nvPr/>
        </p:nvGrpSpPr>
        <p:grpSpPr>
          <a:xfrm>
            <a:off x="11856640" y="548680"/>
            <a:ext cx="335360" cy="882400"/>
            <a:chOff x="8892480" y="411510"/>
            <a:chExt cx="251520" cy="661800"/>
          </a:xfrm>
        </p:grpSpPr>
        <p:sp>
          <p:nvSpPr>
            <p:cNvPr id="16" name="矩形 15"/>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0"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08</a:t>
              </a:r>
              <a:endParaRPr lang="zh-CN" altLang="en-US" sz="1067" dirty="0">
                <a:solidFill>
                  <a:schemeClr val="bg1"/>
                </a:solidFill>
                <a:latin typeface="Century Gothic" panose="020B0502020202020204" pitchFamily="34" charset="0"/>
              </a:endParaRPr>
            </a:p>
          </p:txBody>
        </p:sp>
        <p:grpSp>
          <p:nvGrpSpPr>
            <p:cNvPr id="27" name="组合 26"/>
            <p:cNvGrpSpPr/>
            <p:nvPr/>
          </p:nvGrpSpPr>
          <p:grpSpPr>
            <a:xfrm>
              <a:off x="8964240" y="818664"/>
              <a:ext cx="108000" cy="8629"/>
              <a:chOff x="8953171" y="847239"/>
              <a:chExt cx="130138" cy="8629"/>
            </a:xfrm>
          </p:grpSpPr>
          <p:cxnSp>
            <p:nvCxnSpPr>
              <p:cNvPr id="22" name="直接连接符 21"/>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
        <p:nvSpPr>
          <p:cNvPr id="33" name="矩形 32"/>
          <p:cNvSpPr/>
          <p:nvPr/>
        </p:nvSpPr>
        <p:spPr>
          <a:xfrm>
            <a:off x="549988" y="1809351"/>
            <a:ext cx="10964680" cy="1004634"/>
          </a:xfrm>
          <a:prstGeom prst="rect">
            <a:avLst/>
          </a:prstGeom>
        </p:spPr>
        <p:txBody>
          <a:bodyPr wrap="square">
            <a:spAutoFit/>
          </a:bodyPr>
          <a:lstStyle/>
          <a:p>
            <a:pPr algn="just">
              <a:lnSpc>
                <a:spcPct val="114000"/>
              </a:lnSpc>
            </a:pPr>
            <a:r>
              <a:rPr lang="zh-CN" altLang="en-US" sz="2000" dirty="0" smtClean="0">
                <a:solidFill>
                  <a:srgbClr val="F44F56"/>
                </a:solidFill>
                <a:latin typeface="汉仪菱心体简" panose="02010609000101010101" pitchFamily="49" charset="-122"/>
                <a:ea typeface="汉仪菱心体简" panose="02010609000101010101" pitchFamily="49" charset="-122"/>
                <a:cs typeface="Arial" panose="020B0604020202020204" pitchFamily="34" charset="0"/>
              </a:rPr>
              <a:t>信号、数据、信息之间的关系</a:t>
            </a:r>
            <a:endParaRPr lang="en-US" altLang="zh-CN" sz="2000" dirty="0" smtClean="0">
              <a:solidFill>
                <a:srgbClr val="F44F56"/>
              </a:solidFill>
              <a:latin typeface="汉仪菱心体简" panose="02010609000101010101" pitchFamily="49" charset="-122"/>
              <a:ea typeface="汉仪菱心体简" panose="02010609000101010101" pitchFamily="49" charset="-122"/>
              <a:cs typeface="Arial" panose="020B0604020202020204" pitchFamily="34" charset="0"/>
            </a:endParaRPr>
          </a:p>
          <a:p>
            <a:pPr algn="just">
              <a:lnSpc>
                <a:spcPct val="114000"/>
              </a:lnSpc>
            </a:pP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数据中包含信息，信息是通过解释数据而产生的；数据是通过信号进行传输的，信号是传输的载体。信息、数据、信号之间的关系如</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图所</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示。</a:t>
            </a:r>
            <a:endParaRPr lang="en-US" altLang="zh-CN" sz="1600" dirty="0">
              <a:solidFill>
                <a:schemeClr val="tx1">
                  <a:lumMod val="65000"/>
                  <a:lumOff val="35000"/>
                </a:schemeClr>
              </a:solidFill>
              <a:latin typeface="Century Gothic" panose="020B0502020202020204" pitchFamily="34" charset="0"/>
              <a:cs typeface="Arial" panose="020B0604020202020204" pitchFamily="34" charset="0"/>
            </a:endParaRPr>
          </a:p>
        </p:txBody>
      </p:sp>
      <p:pic>
        <p:nvPicPr>
          <p:cNvPr id="3074" name="Picture 2" descr="3-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12059" y="3312731"/>
            <a:ext cx="8240535" cy="23810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193653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par>
                                <p:cTn id="10" presetID="12" presetClass="entr" presetSubtype="1"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down)">
                                      <p:cBhvr>
                                        <p:cTn id="13" dur="500"/>
                                        <p:tgtEl>
                                          <p:spTgt spid="4"/>
                                        </p:tgtEl>
                                      </p:cBhvr>
                                    </p:animEffect>
                                  </p:childTnLst>
                                </p:cTn>
                              </p:par>
                              <p:par>
                                <p:cTn id="14" presetID="2" presetClass="entr" presetSubtype="8" fill="hold" grpId="0" nodeType="withEffect">
                                  <p:stCondLst>
                                    <p:cond delay="500"/>
                                  </p:stCondLst>
                                  <p:childTnLst>
                                    <p:set>
                                      <p:cBhvr>
                                        <p:cTn id="15" dur="1" fill="hold">
                                          <p:stCondLst>
                                            <p:cond delay="0"/>
                                          </p:stCondLst>
                                        </p:cTn>
                                        <p:tgtEl>
                                          <p:spTgt spid="33"/>
                                        </p:tgtEl>
                                        <p:attrNameLst>
                                          <p:attrName>style.visibility</p:attrName>
                                        </p:attrNameLst>
                                      </p:cBhvr>
                                      <p:to>
                                        <p:strVal val="visible"/>
                                      </p:to>
                                    </p:set>
                                    <p:anim calcmode="lin" valueType="num">
                                      <p:cBhvr additive="base">
                                        <p:cTn id="16" dur="500" fill="hold"/>
                                        <p:tgtEl>
                                          <p:spTgt spid="33"/>
                                        </p:tgtEl>
                                        <p:attrNameLst>
                                          <p:attrName>ppt_x</p:attrName>
                                        </p:attrNameLst>
                                      </p:cBhvr>
                                      <p:tavLst>
                                        <p:tav tm="0">
                                          <p:val>
                                            <p:strVal val="0-#ppt_w/2"/>
                                          </p:val>
                                        </p:tav>
                                        <p:tav tm="100000">
                                          <p:val>
                                            <p:strVal val="#ppt_x"/>
                                          </p:val>
                                        </p:tav>
                                      </p:tavLst>
                                    </p:anim>
                                    <p:anim calcmode="lin" valueType="num">
                                      <p:cBhvr additive="base">
                                        <p:cTn id="17" dur="500" fill="hold"/>
                                        <p:tgtEl>
                                          <p:spTgt spid="33"/>
                                        </p:tgtEl>
                                        <p:attrNameLst>
                                          <p:attrName>ppt_y</p:attrName>
                                        </p:attrNameLst>
                                      </p:cBhvr>
                                      <p:tavLst>
                                        <p:tav tm="0">
                                          <p:val>
                                            <p:strVal val="#ppt_y"/>
                                          </p:val>
                                        </p:tav>
                                        <p:tav tm="100000">
                                          <p:val>
                                            <p:strVal val="#ppt_y"/>
                                          </p:val>
                                        </p:tav>
                                      </p:tavLst>
                                    </p:anim>
                                  </p:childTnLst>
                                </p:cTn>
                              </p:par>
                              <p:par>
                                <p:cTn id="18" presetID="42" presetClass="entr" presetSubtype="0" fill="hold" nodeType="withEffect">
                                  <p:stCondLst>
                                    <p:cond delay="1000"/>
                                  </p:stCondLst>
                                  <p:childTnLst>
                                    <p:set>
                                      <p:cBhvr>
                                        <p:cTn id="19" dur="1" fill="hold">
                                          <p:stCondLst>
                                            <p:cond delay="0"/>
                                          </p:stCondLst>
                                        </p:cTn>
                                        <p:tgtEl>
                                          <p:spTgt spid="3074"/>
                                        </p:tgtEl>
                                        <p:attrNameLst>
                                          <p:attrName>style.visibility</p:attrName>
                                        </p:attrNameLst>
                                      </p:cBhvr>
                                      <p:to>
                                        <p:strVal val="visible"/>
                                      </p:to>
                                    </p:set>
                                    <p:animEffect transition="in" filter="fade">
                                      <p:cBhvr>
                                        <p:cTn id="20" dur="500"/>
                                        <p:tgtEl>
                                          <p:spTgt spid="3074"/>
                                        </p:tgtEl>
                                      </p:cBhvr>
                                    </p:animEffect>
                                    <p:anim calcmode="lin" valueType="num">
                                      <p:cBhvr>
                                        <p:cTn id="21" dur="500" fill="hold"/>
                                        <p:tgtEl>
                                          <p:spTgt spid="3074"/>
                                        </p:tgtEl>
                                        <p:attrNameLst>
                                          <p:attrName>ppt_x</p:attrName>
                                        </p:attrNameLst>
                                      </p:cBhvr>
                                      <p:tavLst>
                                        <p:tav tm="0">
                                          <p:val>
                                            <p:strVal val="#ppt_x"/>
                                          </p:val>
                                        </p:tav>
                                        <p:tav tm="100000">
                                          <p:val>
                                            <p:strVal val="#ppt_x"/>
                                          </p:val>
                                        </p:tav>
                                      </p:tavLst>
                                    </p:anim>
                                    <p:anim calcmode="lin" valueType="num">
                                      <p:cBhvr>
                                        <p:cTn id="22" dur="500" fill="hold"/>
                                        <p:tgtEl>
                                          <p:spTgt spid="307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3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49987" y="698681"/>
            <a:ext cx="3262432" cy="707886"/>
          </a:xfrm>
          <a:prstGeom prst="rect">
            <a:avLst/>
          </a:prstGeom>
        </p:spPr>
        <p:txBody>
          <a:bodyPr wrap="none">
            <a:spAutoFit/>
          </a:bodyPr>
          <a:lstStyle/>
          <a:p>
            <a:r>
              <a:rPr lang="zh-CN" altLang="en-US" sz="4000" dirty="0" smtClean="0">
                <a:solidFill>
                  <a:srgbClr val="F44F56"/>
                </a:solidFill>
                <a:latin typeface="方正兰亭超细黑简体" panose="02000000000000000000" pitchFamily="2" charset="-122"/>
                <a:ea typeface="方正兰亭超细黑简体" panose="02000000000000000000" pitchFamily="2" charset="-122"/>
                <a:cs typeface="Arial" panose="020B0604020202020204" pitchFamily="34" charset="0"/>
              </a:rPr>
              <a:t>数据通信基础</a:t>
            </a:r>
            <a:endParaRPr lang="en-US" altLang="zh-CN" sz="4000" dirty="0">
              <a:solidFill>
                <a:srgbClr val="F44F56"/>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4" name="矩形 3"/>
          <p:cNvSpPr/>
          <p:nvPr/>
        </p:nvSpPr>
        <p:spPr>
          <a:xfrm>
            <a:off x="549987" y="1330375"/>
            <a:ext cx="1723549" cy="461665"/>
          </a:xfrm>
          <a:prstGeom prst="rect">
            <a:avLst/>
          </a:prstGeom>
        </p:spPr>
        <p:txBody>
          <a:bodyPr wrap="none">
            <a:spAutoFit/>
          </a:bodyPr>
          <a:lstStyle/>
          <a:p>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调制与解调</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nvGrpSpPr>
          <p:cNvPr id="29" name="组合 28"/>
          <p:cNvGrpSpPr/>
          <p:nvPr/>
        </p:nvGrpSpPr>
        <p:grpSpPr>
          <a:xfrm>
            <a:off x="11856640" y="548680"/>
            <a:ext cx="335360" cy="882400"/>
            <a:chOff x="8892480" y="411510"/>
            <a:chExt cx="251520" cy="661800"/>
          </a:xfrm>
        </p:grpSpPr>
        <p:sp>
          <p:nvSpPr>
            <p:cNvPr id="16" name="矩形 15"/>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0"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09</a:t>
              </a:r>
              <a:endParaRPr lang="zh-CN" altLang="en-US" sz="1067" dirty="0">
                <a:solidFill>
                  <a:schemeClr val="bg1"/>
                </a:solidFill>
                <a:latin typeface="Century Gothic" panose="020B0502020202020204" pitchFamily="34" charset="0"/>
              </a:endParaRPr>
            </a:p>
          </p:txBody>
        </p:sp>
        <p:grpSp>
          <p:nvGrpSpPr>
            <p:cNvPr id="27" name="组合 26"/>
            <p:cNvGrpSpPr/>
            <p:nvPr/>
          </p:nvGrpSpPr>
          <p:grpSpPr>
            <a:xfrm>
              <a:off x="8964240" y="818664"/>
              <a:ext cx="108000" cy="8629"/>
              <a:chOff x="8953171" y="847239"/>
              <a:chExt cx="130138" cy="8629"/>
            </a:xfrm>
          </p:grpSpPr>
          <p:cxnSp>
            <p:nvCxnSpPr>
              <p:cNvPr id="22" name="直接连接符 21"/>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
        <p:nvSpPr>
          <p:cNvPr id="33" name="矩形 32"/>
          <p:cNvSpPr/>
          <p:nvPr/>
        </p:nvSpPr>
        <p:spPr>
          <a:xfrm>
            <a:off x="549988" y="1809351"/>
            <a:ext cx="10964680" cy="2267800"/>
          </a:xfrm>
          <a:prstGeom prst="rect">
            <a:avLst/>
          </a:prstGeom>
        </p:spPr>
        <p:txBody>
          <a:bodyPr wrap="square">
            <a:spAutoFit/>
          </a:bodyPr>
          <a:lstStyle/>
          <a:p>
            <a:pPr algn="just">
              <a:lnSpc>
                <a:spcPct val="114000"/>
              </a:lnSpc>
            </a:pP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计算机之间利用电话网络传输数据时，要涉及到模拟信号和数字信号类型的转换，如</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图所</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示</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a:t>
            </a:r>
            <a:endPar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endParaRPr>
          </a:p>
          <a:p>
            <a:pPr algn="just">
              <a:lnSpc>
                <a:spcPct val="114000"/>
              </a:lnSpc>
            </a:pPr>
            <a:r>
              <a:rPr lang="zh-CN" altLang="en-US" sz="2000" dirty="0" smtClean="0">
                <a:solidFill>
                  <a:srgbClr val="F44F56"/>
                </a:solidFill>
                <a:latin typeface="汉仪菱心体简" panose="02010609000101010101" pitchFamily="49" charset="-122"/>
                <a:ea typeface="汉仪菱心体简" panose="02010609000101010101" pitchFamily="49" charset="-122"/>
                <a:cs typeface="Arial" panose="020B0604020202020204" pitchFamily="34" charset="0"/>
              </a:rPr>
              <a:t>调制（</a:t>
            </a:r>
            <a:r>
              <a:rPr lang="en-US" altLang="zh-CN" sz="2000" dirty="0" smtClean="0">
                <a:solidFill>
                  <a:srgbClr val="F44F56"/>
                </a:solidFill>
                <a:latin typeface="汉仪菱心体简" panose="02010609000101010101" pitchFamily="49" charset="-122"/>
                <a:ea typeface="汉仪菱心体简" panose="02010609000101010101" pitchFamily="49" charset="-122"/>
                <a:cs typeface="Arial" panose="020B0604020202020204" pitchFamily="34" charset="0"/>
              </a:rPr>
              <a:t>Modulation</a:t>
            </a:r>
            <a:r>
              <a:rPr lang="zh-CN" altLang="en-US" sz="2000" dirty="0" smtClean="0">
                <a:solidFill>
                  <a:srgbClr val="F44F56"/>
                </a:solidFill>
                <a:latin typeface="汉仪菱心体简" panose="02010609000101010101" pitchFamily="49" charset="-122"/>
                <a:ea typeface="汉仪菱心体简" panose="02010609000101010101" pitchFamily="49" charset="-122"/>
                <a:cs typeface="Arial" panose="020B0604020202020204" pitchFamily="34" charset="0"/>
              </a:rPr>
              <a:t>）：</a:t>
            </a:r>
            <a:r>
              <a:rPr lang="zh-CN" altLang="en-US" sz="1600" dirty="0" smtClean="0">
                <a:solidFill>
                  <a:prstClr val="black">
                    <a:lumMod val="65000"/>
                    <a:lumOff val="35000"/>
                  </a:prstClr>
                </a:solidFill>
                <a:latin typeface="Century Gothic" panose="020B0502020202020204" pitchFamily="34" charset="0"/>
                <a:cs typeface="Arial" panose="020B0604020202020204" pitchFamily="34" charset="0"/>
              </a:rPr>
              <a:t>主机</a:t>
            </a:r>
            <a:r>
              <a:rPr lang="zh-CN" altLang="en-US" sz="1600" dirty="0">
                <a:solidFill>
                  <a:prstClr val="black">
                    <a:lumMod val="65000"/>
                    <a:lumOff val="35000"/>
                  </a:prstClr>
                </a:solidFill>
                <a:latin typeface="Century Gothic" panose="020B0502020202020204" pitchFamily="34" charset="0"/>
                <a:cs typeface="Arial" panose="020B0604020202020204" pitchFamily="34" charset="0"/>
              </a:rPr>
              <a:t>将由数字信号表示的数据发送到电话</a:t>
            </a:r>
            <a:r>
              <a:rPr lang="zh-CN" altLang="en-US" sz="1600" dirty="0" smtClean="0">
                <a:solidFill>
                  <a:prstClr val="black">
                    <a:lumMod val="65000"/>
                    <a:lumOff val="35000"/>
                  </a:prstClr>
                </a:solidFill>
                <a:latin typeface="Century Gothic" panose="020B0502020202020204" pitchFamily="34" charset="0"/>
                <a:cs typeface="Arial" panose="020B0604020202020204" pitchFamily="34" charset="0"/>
              </a:rPr>
              <a:t>网络之前</a:t>
            </a:r>
            <a:r>
              <a:rPr lang="zh-CN" altLang="en-US" sz="1600" dirty="0">
                <a:solidFill>
                  <a:prstClr val="black">
                    <a:lumMod val="65000"/>
                    <a:lumOff val="35000"/>
                  </a:prstClr>
                </a:solidFill>
                <a:latin typeface="Century Gothic" panose="020B0502020202020204" pitchFamily="34" charset="0"/>
                <a:cs typeface="Arial" panose="020B0604020202020204" pitchFamily="34" charset="0"/>
              </a:rPr>
              <a:t>，需要先把数字信号转换成能在电话网络上传输的模拟信号，即为调制</a:t>
            </a:r>
            <a:r>
              <a:rPr lang="zh-CN" altLang="en-US" sz="1600" dirty="0" smtClean="0">
                <a:solidFill>
                  <a:prstClr val="black">
                    <a:lumMod val="65000"/>
                    <a:lumOff val="35000"/>
                  </a:prstClr>
                </a:solidFill>
                <a:latin typeface="Century Gothic" panose="020B0502020202020204" pitchFamily="34" charset="0"/>
                <a:cs typeface="Arial" panose="020B0604020202020204" pitchFamily="34" charset="0"/>
              </a:rPr>
              <a:t>。</a:t>
            </a:r>
            <a:endParaRPr lang="en-US" altLang="zh-CN" sz="1600" dirty="0" smtClean="0">
              <a:solidFill>
                <a:prstClr val="black">
                  <a:lumMod val="65000"/>
                  <a:lumOff val="35000"/>
                </a:prstClr>
              </a:solidFill>
              <a:latin typeface="Century Gothic" panose="020B0502020202020204" pitchFamily="34" charset="0"/>
              <a:cs typeface="Arial" panose="020B0604020202020204" pitchFamily="34" charset="0"/>
            </a:endParaRPr>
          </a:p>
          <a:p>
            <a:pPr algn="just">
              <a:lnSpc>
                <a:spcPct val="114000"/>
              </a:lnSpc>
            </a:pPr>
            <a:r>
              <a:rPr lang="zh-CN" altLang="en-US" sz="2000" dirty="0" smtClean="0">
                <a:solidFill>
                  <a:srgbClr val="F44F56"/>
                </a:solidFill>
                <a:latin typeface="汉仪菱心体简" panose="02010609000101010101" pitchFamily="49" charset="-122"/>
                <a:ea typeface="汉仪菱心体简" panose="02010609000101010101" pitchFamily="49" charset="-122"/>
                <a:cs typeface="Arial" panose="020B0604020202020204" pitchFamily="34" charset="0"/>
              </a:rPr>
              <a:t>解调（</a:t>
            </a:r>
            <a:r>
              <a:rPr lang="en-US" altLang="zh-CN" sz="2000" dirty="0" smtClean="0">
                <a:solidFill>
                  <a:srgbClr val="F44F56"/>
                </a:solidFill>
                <a:latin typeface="汉仪菱心体简" panose="02010609000101010101" pitchFamily="49" charset="-122"/>
                <a:ea typeface="汉仪菱心体简" panose="02010609000101010101" pitchFamily="49" charset="-122"/>
                <a:cs typeface="Arial" panose="020B0604020202020204" pitchFamily="34" charset="0"/>
              </a:rPr>
              <a:t>Demodulation</a:t>
            </a:r>
            <a:r>
              <a:rPr lang="zh-CN" altLang="en-US" sz="2000" dirty="0" smtClean="0">
                <a:solidFill>
                  <a:srgbClr val="F44F56"/>
                </a:solidFill>
                <a:latin typeface="汉仪菱心体简" panose="02010609000101010101" pitchFamily="49" charset="-122"/>
                <a:ea typeface="汉仪菱心体简" panose="02010609000101010101" pitchFamily="49" charset="-122"/>
                <a:cs typeface="Arial" panose="020B0604020202020204" pitchFamily="34" charset="0"/>
              </a:rPr>
              <a:t>）：</a:t>
            </a:r>
            <a:r>
              <a:rPr lang="zh-CN" altLang="en-US" sz="1600" dirty="0">
                <a:solidFill>
                  <a:prstClr val="black">
                    <a:lumMod val="65000"/>
                    <a:lumOff val="35000"/>
                  </a:prstClr>
                </a:solidFill>
                <a:latin typeface="Century Gothic" panose="020B0502020202020204" pitchFamily="34" charset="0"/>
                <a:cs typeface="Arial" panose="020B0604020202020204" pitchFamily="34" charset="0"/>
              </a:rPr>
              <a:t>从电话网络上传给主机的数据是用模拟信号表示的，在交给主机前也得将模拟信号转换成主机能识别的数字信号，这个</a:t>
            </a:r>
            <a:r>
              <a:rPr lang="zh-CN" altLang="en-US" sz="1600" dirty="0" smtClean="0">
                <a:solidFill>
                  <a:prstClr val="black">
                    <a:lumMod val="65000"/>
                    <a:lumOff val="35000"/>
                  </a:prstClr>
                </a:solidFill>
                <a:latin typeface="Century Gothic" panose="020B0502020202020204" pitchFamily="34" charset="0"/>
                <a:cs typeface="Arial" panose="020B0604020202020204" pitchFamily="34" charset="0"/>
              </a:rPr>
              <a:t>过  程</a:t>
            </a:r>
            <a:r>
              <a:rPr lang="zh-CN" altLang="en-US" sz="1600" dirty="0">
                <a:solidFill>
                  <a:prstClr val="black">
                    <a:lumMod val="65000"/>
                    <a:lumOff val="35000"/>
                  </a:prstClr>
                </a:solidFill>
                <a:latin typeface="Century Gothic" panose="020B0502020202020204" pitchFamily="34" charset="0"/>
                <a:cs typeface="Arial" panose="020B0604020202020204" pitchFamily="34" charset="0"/>
              </a:rPr>
              <a:t>也称为解调</a:t>
            </a:r>
            <a:r>
              <a:rPr lang="zh-CN" altLang="en-US" sz="1600" dirty="0" smtClean="0">
                <a:solidFill>
                  <a:prstClr val="black">
                    <a:lumMod val="65000"/>
                    <a:lumOff val="35000"/>
                  </a:prstClr>
                </a:solidFill>
                <a:latin typeface="Century Gothic" panose="020B0502020202020204" pitchFamily="34" charset="0"/>
                <a:cs typeface="Arial" panose="020B0604020202020204" pitchFamily="34" charset="0"/>
              </a:rPr>
              <a:t>。</a:t>
            </a:r>
            <a:endParaRPr lang="en-US" altLang="zh-CN" sz="1600" dirty="0" smtClean="0">
              <a:solidFill>
                <a:prstClr val="black">
                  <a:lumMod val="65000"/>
                  <a:lumOff val="35000"/>
                </a:prstClr>
              </a:solidFill>
              <a:latin typeface="Century Gothic" panose="020B0502020202020204" pitchFamily="34" charset="0"/>
              <a:cs typeface="Arial" panose="020B0604020202020204" pitchFamily="34" charset="0"/>
            </a:endParaRPr>
          </a:p>
          <a:p>
            <a:pPr algn="just">
              <a:lnSpc>
                <a:spcPct val="114000"/>
              </a:lnSpc>
            </a:pPr>
            <a:r>
              <a:rPr lang="zh-CN" altLang="en-US" sz="2000" dirty="0" smtClean="0">
                <a:solidFill>
                  <a:srgbClr val="F44F56"/>
                </a:solidFill>
                <a:latin typeface="汉仪菱心体简" panose="02010609000101010101" pitchFamily="49" charset="-122"/>
                <a:ea typeface="汉仪菱心体简" panose="02010609000101010101" pitchFamily="49" charset="-122"/>
                <a:cs typeface="Arial" panose="020B0604020202020204" pitchFamily="34" charset="0"/>
              </a:rPr>
              <a:t>调制解调器（</a:t>
            </a:r>
            <a:r>
              <a:rPr lang="en-US" altLang="zh-CN" sz="2000" dirty="0" smtClean="0">
                <a:solidFill>
                  <a:srgbClr val="F44F56"/>
                </a:solidFill>
                <a:latin typeface="汉仪菱心体简" panose="02010609000101010101" pitchFamily="49" charset="-122"/>
                <a:ea typeface="汉仪菱心体简" panose="02010609000101010101" pitchFamily="49" charset="-122"/>
                <a:cs typeface="Arial" panose="020B0604020202020204" pitchFamily="34" charset="0"/>
              </a:rPr>
              <a:t>Modem</a:t>
            </a:r>
            <a:r>
              <a:rPr lang="zh-CN" altLang="en-US" sz="2000" dirty="0" smtClean="0">
                <a:solidFill>
                  <a:srgbClr val="F44F56"/>
                </a:solidFill>
                <a:latin typeface="汉仪菱心体简" panose="02010609000101010101" pitchFamily="49" charset="-122"/>
                <a:ea typeface="汉仪菱心体简" panose="02010609000101010101" pitchFamily="49" charset="-122"/>
                <a:cs typeface="Arial" panose="020B0604020202020204" pitchFamily="34" charset="0"/>
              </a:rPr>
              <a:t>）：</a:t>
            </a:r>
            <a:r>
              <a:rPr lang="zh-CN" altLang="en-US" sz="1600" dirty="0">
                <a:solidFill>
                  <a:prstClr val="black">
                    <a:lumMod val="65000"/>
                    <a:lumOff val="35000"/>
                  </a:prstClr>
                </a:solidFill>
                <a:latin typeface="Century Gothic" panose="020B0502020202020204" pitchFamily="34" charset="0"/>
                <a:cs typeface="Arial" panose="020B0604020202020204" pitchFamily="34" charset="0"/>
              </a:rPr>
              <a:t>在通信主机和电话网络之间需要一个既能调制又能解调的设备，这个设备就是</a:t>
            </a:r>
            <a:r>
              <a:rPr lang="zh-CN" altLang="en-US" sz="1600" dirty="0" smtClean="0">
                <a:solidFill>
                  <a:prstClr val="black">
                    <a:lumMod val="65000"/>
                    <a:lumOff val="35000"/>
                  </a:prstClr>
                </a:solidFill>
                <a:latin typeface="Century Gothic" panose="020B0502020202020204" pitchFamily="34" charset="0"/>
                <a:cs typeface="Arial" panose="020B0604020202020204" pitchFamily="34" charset="0"/>
              </a:rPr>
              <a:t>调制解调器（</a:t>
            </a:r>
            <a:r>
              <a:rPr lang="zh-CN" altLang="en-US" sz="1600" dirty="0">
                <a:solidFill>
                  <a:prstClr val="black">
                    <a:lumMod val="65000"/>
                    <a:lumOff val="35000"/>
                  </a:prstClr>
                </a:solidFill>
                <a:latin typeface="Century Gothic" panose="020B0502020202020204" pitchFamily="34" charset="0"/>
                <a:cs typeface="Arial" panose="020B0604020202020204" pitchFamily="34" charset="0"/>
              </a:rPr>
              <a:t>俗称“猫”） </a:t>
            </a:r>
            <a:r>
              <a:rPr lang="zh-CN" altLang="en-US" sz="1600" dirty="0" smtClean="0">
                <a:solidFill>
                  <a:prstClr val="black">
                    <a:lumMod val="65000"/>
                    <a:lumOff val="35000"/>
                  </a:prstClr>
                </a:solidFill>
                <a:latin typeface="Century Gothic" panose="020B0502020202020204" pitchFamily="34" charset="0"/>
                <a:cs typeface="Arial" panose="020B0604020202020204" pitchFamily="34" charset="0"/>
              </a:rPr>
              <a:t>。</a:t>
            </a:r>
            <a:endParaRPr lang="en-US" altLang="zh-CN" sz="1600" dirty="0">
              <a:solidFill>
                <a:schemeClr val="tx1">
                  <a:lumMod val="65000"/>
                  <a:lumOff val="35000"/>
                </a:schemeClr>
              </a:solidFill>
              <a:latin typeface="Century Gothic" panose="020B0502020202020204" pitchFamily="34" charset="0"/>
              <a:cs typeface="Arial" panose="020B0604020202020204" pitchFamily="34" charset="0"/>
            </a:endParaRPr>
          </a:p>
        </p:txBody>
      </p:sp>
      <p:pic>
        <p:nvPicPr>
          <p:cNvPr id="4098" name="Picture 2" descr="3-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02280" y="4503260"/>
            <a:ext cx="9860092" cy="1620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099235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par>
                                <p:cTn id="10" presetID="12" presetClass="entr" presetSubtype="1"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down)">
                                      <p:cBhvr>
                                        <p:cTn id="13" dur="500"/>
                                        <p:tgtEl>
                                          <p:spTgt spid="4"/>
                                        </p:tgtEl>
                                      </p:cBhvr>
                                    </p:animEffect>
                                  </p:childTnLst>
                                </p:cTn>
                              </p:par>
                              <p:par>
                                <p:cTn id="14" presetID="2" presetClass="entr" presetSubtype="8" fill="hold" grpId="0" nodeType="withEffect">
                                  <p:stCondLst>
                                    <p:cond delay="500"/>
                                  </p:stCondLst>
                                  <p:childTnLst>
                                    <p:set>
                                      <p:cBhvr>
                                        <p:cTn id="15" dur="1" fill="hold">
                                          <p:stCondLst>
                                            <p:cond delay="0"/>
                                          </p:stCondLst>
                                        </p:cTn>
                                        <p:tgtEl>
                                          <p:spTgt spid="33"/>
                                        </p:tgtEl>
                                        <p:attrNameLst>
                                          <p:attrName>style.visibility</p:attrName>
                                        </p:attrNameLst>
                                      </p:cBhvr>
                                      <p:to>
                                        <p:strVal val="visible"/>
                                      </p:to>
                                    </p:set>
                                    <p:anim calcmode="lin" valueType="num">
                                      <p:cBhvr additive="base">
                                        <p:cTn id="16" dur="500" fill="hold"/>
                                        <p:tgtEl>
                                          <p:spTgt spid="33"/>
                                        </p:tgtEl>
                                        <p:attrNameLst>
                                          <p:attrName>ppt_x</p:attrName>
                                        </p:attrNameLst>
                                      </p:cBhvr>
                                      <p:tavLst>
                                        <p:tav tm="0">
                                          <p:val>
                                            <p:strVal val="0-#ppt_w/2"/>
                                          </p:val>
                                        </p:tav>
                                        <p:tav tm="100000">
                                          <p:val>
                                            <p:strVal val="#ppt_x"/>
                                          </p:val>
                                        </p:tav>
                                      </p:tavLst>
                                    </p:anim>
                                    <p:anim calcmode="lin" valueType="num">
                                      <p:cBhvr additive="base">
                                        <p:cTn id="17" dur="500" fill="hold"/>
                                        <p:tgtEl>
                                          <p:spTgt spid="33"/>
                                        </p:tgtEl>
                                        <p:attrNameLst>
                                          <p:attrName>ppt_y</p:attrName>
                                        </p:attrNameLst>
                                      </p:cBhvr>
                                      <p:tavLst>
                                        <p:tav tm="0">
                                          <p:val>
                                            <p:strVal val="#ppt_y"/>
                                          </p:val>
                                        </p:tav>
                                        <p:tav tm="100000">
                                          <p:val>
                                            <p:strVal val="#ppt_y"/>
                                          </p:val>
                                        </p:tav>
                                      </p:tavLst>
                                    </p:anim>
                                  </p:childTnLst>
                                </p:cTn>
                              </p:par>
                              <p:par>
                                <p:cTn id="18" presetID="42" presetClass="entr" presetSubtype="0" fill="hold" nodeType="withEffect">
                                  <p:stCondLst>
                                    <p:cond delay="1000"/>
                                  </p:stCondLst>
                                  <p:childTnLst>
                                    <p:set>
                                      <p:cBhvr>
                                        <p:cTn id="19" dur="1" fill="hold">
                                          <p:stCondLst>
                                            <p:cond delay="0"/>
                                          </p:stCondLst>
                                        </p:cTn>
                                        <p:tgtEl>
                                          <p:spTgt spid="4098"/>
                                        </p:tgtEl>
                                        <p:attrNameLst>
                                          <p:attrName>style.visibility</p:attrName>
                                        </p:attrNameLst>
                                      </p:cBhvr>
                                      <p:to>
                                        <p:strVal val="visible"/>
                                      </p:to>
                                    </p:set>
                                    <p:animEffect transition="in" filter="fade">
                                      <p:cBhvr>
                                        <p:cTn id="20" dur="500"/>
                                        <p:tgtEl>
                                          <p:spTgt spid="4098"/>
                                        </p:tgtEl>
                                      </p:cBhvr>
                                    </p:animEffect>
                                    <p:anim calcmode="lin" valueType="num">
                                      <p:cBhvr>
                                        <p:cTn id="21" dur="500" fill="hold"/>
                                        <p:tgtEl>
                                          <p:spTgt spid="4098"/>
                                        </p:tgtEl>
                                        <p:attrNameLst>
                                          <p:attrName>ppt_x</p:attrName>
                                        </p:attrNameLst>
                                      </p:cBhvr>
                                      <p:tavLst>
                                        <p:tav tm="0">
                                          <p:val>
                                            <p:strVal val="#ppt_x"/>
                                          </p:val>
                                        </p:tav>
                                        <p:tav tm="100000">
                                          <p:val>
                                            <p:strVal val="#ppt_x"/>
                                          </p:val>
                                        </p:tav>
                                      </p:tavLst>
                                    </p:anim>
                                    <p:anim calcmode="lin" valueType="num">
                                      <p:cBhvr>
                                        <p:cTn id="22" dur="500" fill="hold"/>
                                        <p:tgtEl>
                                          <p:spTgt spid="409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33"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1135</TotalTime>
  <Words>6061</Words>
  <Application>Microsoft Office PowerPoint</Application>
  <PresentationFormat>宽屏</PresentationFormat>
  <Paragraphs>514</Paragraphs>
  <Slides>70</Slides>
  <Notes>1</Notes>
  <HiddenSlides>0</HiddenSlides>
  <MMClips>0</MMClips>
  <ScaleCrop>false</ScaleCrop>
  <HeadingPairs>
    <vt:vector size="8" baseType="variant">
      <vt:variant>
        <vt:lpstr>已用的字体</vt:lpstr>
      </vt:variant>
      <vt:variant>
        <vt:i4>9</vt:i4>
      </vt:variant>
      <vt:variant>
        <vt:lpstr>主题</vt:lpstr>
      </vt:variant>
      <vt:variant>
        <vt:i4>1</vt:i4>
      </vt:variant>
      <vt:variant>
        <vt:lpstr>嵌入 OLE 服务器</vt:lpstr>
      </vt:variant>
      <vt:variant>
        <vt:i4>1</vt:i4>
      </vt:variant>
      <vt:variant>
        <vt:lpstr>幻灯片标题</vt:lpstr>
      </vt:variant>
      <vt:variant>
        <vt:i4>70</vt:i4>
      </vt:variant>
    </vt:vector>
  </HeadingPairs>
  <TitlesOfParts>
    <vt:vector size="81" baseType="lpstr">
      <vt:lpstr>Century Gothic</vt:lpstr>
      <vt:lpstr>Times New Roman</vt:lpstr>
      <vt:lpstr>汉仪菱心体简</vt:lpstr>
      <vt:lpstr>Calibri Light</vt:lpstr>
      <vt:lpstr>宋体</vt:lpstr>
      <vt:lpstr>方正兰亭超细黑简体</vt:lpstr>
      <vt:lpstr>Calibri</vt:lpstr>
      <vt:lpstr>Wingdings</vt:lpstr>
      <vt:lpstr>Arial</vt:lpstr>
      <vt:lpstr>Office 主题</vt:lpstr>
      <vt:lpstr>Picture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138</cp:revision>
  <dcterms:created xsi:type="dcterms:W3CDTF">2015-07-29T07:05:14Z</dcterms:created>
  <dcterms:modified xsi:type="dcterms:W3CDTF">2015-08-09T18:20:46Z</dcterms:modified>
</cp:coreProperties>
</file>