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7"/>
  </p:handoutMasterIdLst>
  <p:sldIdLst>
    <p:sldId id="342" r:id="rId4"/>
    <p:sldId id="381" r:id="rId6"/>
    <p:sldId id="377" r:id="rId7"/>
    <p:sldId id="378" r:id="rId8"/>
    <p:sldId id="379" r:id="rId9"/>
    <p:sldId id="380" r:id="rId10"/>
    <p:sldId id="383" r:id="rId11"/>
    <p:sldId id="382" r:id="rId12"/>
    <p:sldId id="327" r:id="rId13"/>
    <p:sldId id="343" r:id="rId14"/>
    <p:sldId id="344" r:id="rId15"/>
    <p:sldId id="329" r:id="rId16"/>
    <p:sldId id="353" r:id="rId17"/>
    <p:sldId id="354" r:id="rId18"/>
    <p:sldId id="355" r:id="rId19"/>
    <p:sldId id="357" r:id="rId20"/>
    <p:sldId id="358" r:id="rId21"/>
    <p:sldId id="411" r:id="rId22"/>
    <p:sldId id="359" r:id="rId23"/>
    <p:sldId id="360" r:id="rId24"/>
    <p:sldId id="361" r:id="rId25"/>
    <p:sldId id="363" r:id="rId26"/>
    <p:sldId id="364" r:id="rId27"/>
    <p:sldId id="412" r:id="rId28"/>
    <p:sldId id="365" r:id="rId29"/>
    <p:sldId id="366" r:id="rId30"/>
    <p:sldId id="367" r:id="rId31"/>
    <p:sldId id="368" r:id="rId32"/>
    <p:sldId id="369" r:id="rId33"/>
    <p:sldId id="370" r:id="rId34"/>
    <p:sldId id="371" r:id="rId35"/>
    <p:sldId id="335"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080"/>
        <p:guide pos="3864"/>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6.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9.jpeg"/><Relationship Id="rId1" Type="http://schemas.openxmlformats.org/officeDocument/2006/relationships/image" Target="../media/image38.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7.png"/><Relationship Id="rId1" Type="http://schemas.openxmlformats.org/officeDocument/2006/relationships/image" Target="../media/image46.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9.png"/><Relationship Id="rId1" Type="http://schemas.openxmlformats.org/officeDocument/2006/relationships/image" Target="../media/image4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产品开发的成功案例分析</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189814" y="788965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7917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六、</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167" name=" 167"/>
          <p:cNvSpPr/>
          <p:nvPr/>
        </p:nvSpPr>
        <p:spPr>
          <a:xfrm>
            <a:off x="11040110" y="6419215"/>
            <a:ext cx="901700" cy="419100"/>
          </a:xfrm>
          <a:prstGeom prst="round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04240" y="1042670"/>
            <a:ext cx="315468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6.5.2 </a:t>
            </a:r>
            <a:r>
              <a:rPr lang="zh-CN" altLang="en-US" sz="2800" b="1" dirty="0">
                <a:solidFill>
                  <a:schemeClr val="bg1"/>
                </a:solidFill>
                <a:latin typeface="黑体" panose="02010609060101010101" pitchFamily="49" charset="-122"/>
                <a:ea typeface="黑体" panose="02010609060101010101" pitchFamily="49" charset="-122"/>
              </a:rPr>
              <a:t>家电下乡</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904240" y="1530350"/>
            <a:ext cx="10383520" cy="3107690"/>
          </a:xfrm>
          <a:prstGeom prst="rect">
            <a:avLst/>
          </a:prstGeom>
          <a:noFill/>
        </p:spPr>
        <p:txBody>
          <a:bodyPr wrap="square" rtlCol="0">
            <a:spAutoFit/>
          </a:bodyPr>
          <a:p>
            <a:pPr>
              <a:lnSpc>
                <a:spcPct val="140000"/>
              </a:lnSpc>
            </a:pPr>
            <a:r>
              <a:rPr lang="zh-CN" altLang="en-US" sz="2000">
                <a:latin typeface="黑体" panose="02010609060101010101" pitchFamily="49" charset="-122"/>
                <a:ea typeface="黑体" panose="02010609060101010101" pitchFamily="49" charset="-122"/>
              </a:rPr>
              <a:t>2007年11月15日财政部《关于开展家电下乡试点工作的通知》,为了贯彻落实国务院关于促进家电下乡的指示精神，财政部、商务部在反复调查研究的基础上，提出了财政补贴促进家电下乡的政策思路。为稳妥推进，自2007年12月起在山东、河南、四川、青岛三省一市进行了家电下乡试点，对彩电、冰箱（含冰柜）、手机三大类产品给予产品销售价格13%的财政资金直补。试点取得了显著成效，农民得实惠、企业得市场、政府得民心。</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1" name="图片 100"/>
          <p:cNvPicPr/>
          <p:nvPr/>
        </p:nvPicPr>
        <p:blipFill>
          <a:blip r:embed="rId1"/>
          <a:stretch>
            <a:fillRect/>
          </a:stretch>
        </p:blipFill>
        <p:spPr>
          <a:xfrm>
            <a:off x="5107940" y="3937635"/>
            <a:ext cx="1487805" cy="1487805"/>
          </a:xfrm>
          <a:prstGeom prst="rect">
            <a:avLst/>
          </a:prstGeom>
          <a:noFill/>
          <a:ln w="9525">
            <a:noFill/>
          </a:ln>
        </p:spPr>
      </p:pic>
      <p:sp>
        <p:nvSpPr>
          <p:cNvPr id="102" name="文本框 101"/>
          <p:cNvSpPr txBox="1"/>
          <p:nvPr/>
        </p:nvSpPr>
        <p:spPr>
          <a:xfrm>
            <a:off x="3311525" y="5425757"/>
            <a:ext cx="5080000" cy="491490"/>
          </a:xfrm>
          <a:prstGeom prst="rect">
            <a:avLst/>
          </a:prstGeom>
          <a:noFill/>
          <a:ln w="9525">
            <a:noFill/>
          </a:ln>
        </p:spPr>
        <p:txBody>
          <a:bodyPr>
            <a:spAutoFit/>
          </a:bodyPr>
          <a:p>
            <a:pPr indent="0" algn="ctr"/>
            <a:r>
              <a:rPr lang="en-US" altLang="zh-CN" sz="1200" b="0">
                <a:latin typeface="宋体" panose="02010600030101010101" pitchFamily="2" charset="-122"/>
                <a:ea typeface="宋体" panose="02010600030101010101" pitchFamily="2" charset="-122"/>
                <a:cs typeface="宋体" panose="02010600030101010101" pitchFamily="2" charset="-122"/>
              </a:rPr>
              <a:t> </a:t>
            </a:r>
            <a:endParaRPr lang="en-US" altLang="zh-CN" sz="105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6-5-1</a:t>
            </a:r>
            <a:r>
              <a:rPr lang="zh-CN" altLang="en-US" sz="1200" b="0">
                <a:latin typeface="黑体" panose="02010609060101010101" pitchFamily="49" charset="-122"/>
                <a:ea typeface="黑体" panose="02010609060101010101" pitchFamily="49" charset="-122"/>
                <a:cs typeface="宋体" panose="02010600030101010101" pitchFamily="2" charset="-122"/>
              </a:rPr>
              <a:t>家电下乡的专用标识</a:t>
            </a:r>
            <a:endParaRPr lang="zh-CN" altLang="en-US" sz="1200" b="0">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904240" y="1988185"/>
            <a:ext cx="10383520" cy="4399915"/>
          </a:xfrm>
          <a:prstGeom prst="rect">
            <a:avLst/>
          </a:prstGeom>
          <a:noFill/>
        </p:spPr>
        <p:txBody>
          <a:bodyPr wrap="square" rtlCol="0">
            <a:spAutoFit/>
          </a:bodyPr>
          <a:p>
            <a:pPr algn="l">
              <a:lnSpc>
                <a:spcPct val="140000"/>
              </a:lnSpc>
            </a:pPr>
            <a:r>
              <a:rPr lang="en-US" altLang="zh-CN" sz="2000">
                <a:sym typeface="+mn-ea"/>
              </a:rPr>
              <a:t>         </a:t>
            </a:r>
            <a:r>
              <a:rPr lang="zh-CN" altLang="en-US" sz="2000">
                <a:latin typeface="黑体" panose="02010609060101010101" pitchFamily="49" charset="-122"/>
                <a:ea typeface="黑体" panose="02010609060101010101" pitchFamily="49" charset="-122"/>
                <a:sym typeface="+mn-ea"/>
              </a:rPr>
              <a:t>海尔集团是世界白色家电第一品牌、中国最具价值品牌。海尔在全球建立了29个制造基地，8个综合研发中心，19个海外贸易公司，全球员工总数超过6万人，已发展成为大规模的跨国企业集团。海尔集团在首席执行官张瑞敏确立的名牌战略指导下，先后实施名牌战略、多元化战略和国际化战略，2005年底，海尔进入第四个战略阶段——全球化品牌战略阶段。创业24年的拼搏努力，使海尔品牌在世界范围的美誉度大幅提升。2009年，海尔品牌价值高达812亿元，自2002年以来，海尔品牌价值连续8年蝉联中国最有价值品牌榜首。海尔品牌旗下冰箱、空调、洗衣机、电视机、热水器、电脑、手机、家居集成等19个产品被评为中国名牌，其中海尔冰箱、洗衣机还被国家质检总局评为首批中国世界名牌。</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14" name="流程图: 可选过程 13"/>
          <p:cNvSpPr/>
          <p:nvPr/>
        </p:nvSpPr>
        <p:spPr>
          <a:xfrm>
            <a:off x="904240" y="1260475"/>
            <a:ext cx="291973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6.5.3 </a:t>
            </a:r>
            <a:r>
              <a:rPr lang="zh-CN" altLang="zh-CN" sz="2800" b="1" dirty="0">
                <a:solidFill>
                  <a:schemeClr val="bg1"/>
                </a:solidFill>
                <a:latin typeface="黑体" panose="02010609060101010101" pitchFamily="49" charset="-122"/>
                <a:ea typeface="黑体" panose="02010609060101010101" pitchFamily="49" charset="-122"/>
              </a:rPr>
              <a:t>海尔简介</a:t>
            </a:r>
            <a:endParaRPr lang="zh-CN" altLang="zh-CN" sz="2800" b="1"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931545" y="1587500"/>
            <a:ext cx="10383520" cy="4831080"/>
          </a:xfrm>
          <a:prstGeom prst="rect">
            <a:avLst/>
          </a:prstGeom>
          <a:noFill/>
        </p:spPr>
        <p:txBody>
          <a:bodyPr wrap="square" rtlCol="0">
            <a:spAutoFit/>
          </a:bodyPr>
          <a:p>
            <a:pPr algn="l">
              <a:lnSpc>
                <a:spcPct val="140000"/>
              </a:lnSpc>
            </a:pPr>
            <a:r>
              <a:rPr lang="en-US" altLang="zh-CN" sz="2000">
                <a:sym typeface="+mn-ea"/>
              </a:rPr>
              <a:t>         </a:t>
            </a:r>
            <a:r>
              <a:rPr lang="zh-CN" altLang="en-US" sz="2000">
                <a:latin typeface="黑体" panose="02010609060101010101" pitchFamily="49" charset="-122"/>
                <a:ea typeface="黑体" panose="02010609060101010101" pitchFamily="49" charset="-122"/>
                <a:sym typeface="+mn-ea"/>
              </a:rPr>
              <a:t>海尔集团针对这一国家“家电下乡”政策，将农村家电作为设计开发重点之一，制定好了一系列产品开发策略。依托海尔中心实验室提供最完善的设计。该实验室拥有12个整机专业检测实验室与18个零部件专业检测实验室，可以完成500多项标准2000多个项目的测试，包括黑色、白色、米色家电的所有整机与零部件测试。实验室拥有各种测试设备1000余套，配备了国际最先进的产品测试系统和一流设备，其中具有世界先进水平的大型精密实验室和测试设备达40余套，如：电磁兼 容（EMC）实验室、人工气候室、声学实验室、环境实验室、全球气候室、气质联用仪、原子吸收光谱仪、振动试验台、高低温冲击设备等。提出：专为农村设计的“防雷击”、“ 安全用电”、“ 防鼠方案”、“ 农村信息化”、“ 节能环保”、“ 特殊需求”等专案设计。</a:t>
            </a:r>
            <a:endParaRPr lang="zh-CN" altLang="en-US" sz="2000">
              <a:latin typeface="黑体" panose="02010609060101010101" pitchFamily="49" charset="-122"/>
              <a:ea typeface="黑体" panose="02010609060101010101" pitchFamily="49" charset="-122"/>
              <a:sym typeface="+mn-ea"/>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14" name="流程图: 可选过程 13"/>
          <p:cNvSpPr/>
          <p:nvPr/>
        </p:nvSpPr>
        <p:spPr>
          <a:xfrm>
            <a:off x="931545" y="953770"/>
            <a:ext cx="368490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6.5.4 </a:t>
            </a:r>
            <a:r>
              <a:rPr lang="zh-CN" altLang="zh-CN" sz="2800" b="1" dirty="0">
                <a:solidFill>
                  <a:schemeClr val="bg1"/>
                </a:solidFill>
                <a:latin typeface="黑体" panose="02010609060101010101" pitchFamily="49" charset="-122"/>
                <a:ea typeface="黑体" panose="02010609060101010101" pitchFamily="49" charset="-122"/>
              </a:rPr>
              <a:t>具体产品战略</a:t>
            </a:r>
            <a:endParaRPr lang="zh-CN" altLang="zh-CN" sz="2800" b="1"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089660"/>
            <a:ext cx="4197350"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 —— 防雷击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16" name="表格 15"/>
          <p:cNvGraphicFramePr/>
          <p:nvPr/>
        </p:nvGraphicFramePr>
        <p:xfrm>
          <a:off x="892810" y="1857375"/>
          <a:ext cx="10405745" cy="3152775"/>
        </p:xfrm>
        <a:graphic>
          <a:graphicData uri="http://schemas.openxmlformats.org/drawingml/2006/table">
            <a:tbl>
              <a:tblPr firstRow="1" bandRow="1">
                <a:tableStyleId>{5940675A-B579-460E-94D1-54222C63F5DA}</a:tableStyleId>
              </a:tblPr>
              <a:tblGrid>
                <a:gridCol w="2109470"/>
                <a:gridCol w="8296275"/>
              </a:tblGrid>
              <a:tr h="57531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946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电视超强接收</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zh-CN" altLang="en-US" sz="1600" b="0">
                          <a:latin typeface="黑体" panose="02010609060101010101" pitchFamily="49" charset="-122"/>
                          <a:ea typeface="黑体" panose="02010609060101010101" pitchFamily="49" charset="-122"/>
                          <a:cs typeface="宋体" panose="02010600030101010101" pitchFamily="2" charset="-122"/>
                        </a:rPr>
                        <a:t>无信号</a:t>
                      </a:r>
                      <a:r>
                        <a:rPr lang="en-US" altLang="zh-CN" sz="1600" b="0">
                          <a:latin typeface="黑体" panose="02010609060101010101" pitchFamily="49" charset="-122"/>
                          <a:ea typeface="黑体" panose="02010609060101010101" pitchFamily="49" charset="-122"/>
                          <a:cs typeface="宋体" panose="02010600030101010101" pitchFamily="2" charset="-122"/>
                        </a:rPr>
                        <a:t>(0dB)——</a:t>
                      </a:r>
                      <a:r>
                        <a:rPr lang="zh-CN" altLang="en-US" sz="1600" b="0">
                          <a:latin typeface="黑体" panose="02010609060101010101" pitchFamily="49" charset="-122"/>
                          <a:ea typeface="黑体" panose="02010609060101010101" pitchFamily="49" charset="-122"/>
                          <a:cs typeface="宋体" panose="02010600030101010101" pitchFamily="2" charset="-122"/>
                        </a:rPr>
                        <a:t>村村通直播星系统：从芯片、卫星接收天线、机顶盒到电视机海尔全套解决方案。弱信号</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小于</a:t>
                      </a:r>
                      <a:r>
                        <a:rPr lang="en-US" altLang="zh-CN" sz="1600" b="0">
                          <a:latin typeface="黑体" panose="02010609060101010101" pitchFamily="49" charset="-122"/>
                          <a:ea typeface="黑体" panose="02010609060101010101" pitchFamily="49" charset="-122"/>
                          <a:cs typeface="宋体" panose="02010600030101010101" pitchFamily="2" charset="-122"/>
                        </a:rPr>
                        <a:t>50dB)——</a:t>
                      </a:r>
                      <a:r>
                        <a:rPr lang="zh-CN" altLang="en-US" sz="1600" b="0">
                          <a:latin typeface="黑体" panose="02010609060101010101" pitchFamily="49" charset="-122"/>
                          <a:ea typeface="黑体" panose="02010609060101010101" pitchFamily="49" charset="-122"/>
                          <a:cs typeface="宋体" panose="02010600030101010101" pitchFamily="2" charset="-122"/>
                        </a:rPr>
                        <a:t>超强接收模块：</a:t>
                      </a:r>
                      <a:r>
                        <a:rPr lang="en-US" altLang="zh-CN" sz="1600" b="0">
                          <a:latin typeface="黑体" panose="02010609060101010101" pitchFamily="49" charset="-122"/>
                          <a:ea typeface="黑体" panose="02010609060101010101" pitchFamily="49" charset="-122"/>
                          <a:cs typeface="宋体" panose="02010600030101010101" pitchFamily="2" charset="-122"/>
                        </a:rPr>
                        <a:t>50dB</a:t>
                      </a:r>
                      <a:r>
                        <a:rPr lang="zh-CN" altLang="en-US" sz="1600" b="0">
                          <a:latin typeface="黑体" panose="02010609060101010101" pitchFamily="49" charset="-122"/>
                          <a:ea typeface="黑体" panose="02010609060101010101" pitchFamily="49" charset="-122"/>
                          <a:cs typeface="宋体" panose="02010600030101010101" pitchFamily="2" charset="-122"/>
                        </a:rPr>
                        <a:t>以下弱信号正常收看。正常信号</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大于</a:t>
                      </a:r>
                      <a:r>
                        <a:rPr lang="en-US" altLang="zh-CN" sz="1600" b="0">
                          <a:latin typeface="黑体" panose="02010609060101010101" pitchFamily="49" charset="-122"/>
                          <a:ea typeface="黑体" panose="02010609060101010101" pitchFamily="49" charset="-122"/>
                          <a:cs typeface="宋体" panose="02010600030101010101" pitchFamily="2" charset="-122"/>
                        </a:rPr>
                        <a:t>70dB)——</a:t>
                      </a:r>
                      <a:r>
                        <a:rPr lang="zh-CN" altLang="en-US" sz="1600" b="0">
                          <a:latin typeface="黑体" panose="02010609060101010101" pitchFamily="49" charset="-122"/>
                          <a:ea typeface="黑体" panose="02010609060101010101" pitchFamily="49" charset="-122"/>
                          <a:cs typeface="宋体" panose="02010600030101010101" pitchFamily="2" charset="-122"/>
                        </a:rPr>
                        <a:t>标准接收模块：正常收看</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845819"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261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电视防雷击</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电视防雷击：可防</a:t>
                      </a:r>
                      <a:r>
                        <a:rPr lang="en-US" altLang="zh-CN" sz="1600" b="0">
                          <a:latin typeface="黑体" panose="02010609060101010101" pitchFamily="49" charset="-122"/>
                          <a:ea typeface="黑体" panose="02010609060101010101" pitchFamily="49" charset="-122"/>
                          <a:cs typeface="宋体" panose="02010600030101010101" pitchFamily="2" charset="-122"/>
                        </a:rPr>
                        <a:t>1</a:t>
                      </a:r>
                      <a:r>
                        <a:rPr lang="zh-CN" altLang="en-US" sz="1600" b="0">
                          <a:latin typeface="黑体" panose="02010609060101010101" pitchFamily="49" charset="-122"/>
                          <a:ea typeface="黑体" panose="02010609060101010101" pitchFamily="49" charset="-122"/>
                          <a:cs typeface="宋体" panose="02010600030101010101" pitchFamily="2" charset="-122"/>
                        </a:rPr>
                        <a:t>万伏、</a:t>
                      </a:r>
                      <a:r>
                        <a:rPr lang="en-US" altLang="zh-CN" sz="1600" b="0">
                          <a:latin typeface="黑体" panose="02010609060101010101" pitchFamily="49" charset="-122"/>
                          <a:ea typeface="黑体" panose="02010609060101010101" pitchFamily="49" charset="-122"/>
                          <a:cs typeface="宋体" panose="02010600030101010101" pitchFamily="2" charset="-122"/>
                        </a:rPr>
                        <a:t>5KA</a:t>
                      </a:r>
                      <a:r>
                        <a:rPr lang="zh-CN" altLang="en-US" sz="1600" b="0">
                          <a:latin typeface="黑体" panose="02010609060101010101" pitchFamily="49" charset="-122"/>
                          <a:ea typeface="黑体" panose="02010609060101010101" pitchFamily="49" charset="-122"/>
                          <a:cs typeface="宋体" panose="02010600030101010101" pitchFamily="2" charset="-122"/>
                        </a:rPr>
                        <a:t>雷电冲击</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1665">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电视教育信息化 </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内置古诗</a:t>
                      </a:r>
                      <a:r>
                        <a:rPr lang="en-US" altLang="zh-CN" sz="1600" b="0">
                          <a:latin typeface="黑体" panose="02010609060101010101" pitchFamily="49" charset="-122"/>
                          <a:ea typeface="黑体" panose="02010609060101010101" pitchFamily="49" charset="-122"/>
                          <a:cs typeface="宋体" panose="02010600030101010101" pitchFamily="2" charset="-122"/>
                        </a:rPr>
                        <a:t>300</a:t>
                      </a:r>
                      <a:r>
                        <a:rPr lang="zh-CN" altLang="en-US" sz="1600" b="0">
                          <a:latin typeface="黑体" panose="02010609060101010101" pitchFamily="49" charset="-122"/>
                          <a:ea typeface="黑体" panose="02010609060101010101" pitchFamily="49" charset="-122"/>
                          <a:cs typeface="宋体" panose="02010600030101010101" pitchFamily="2" charset="-122"/>
                        </a:rPr>
                        <a:t>首、英语</a:t>
                      </a:r>
                      <a:r>
                        <a:rPr lang="en-US" altLang="zh-CN" sz="1600" b="0">
                          <a:latin typeface="黑体" panose="02010609060101010101" pitchFamily="49" charset="-122"/>
                          <a:ea typeface="黑体" panose="02010609060101010101" pitchFamily="49" charset="-122"/>
                          <a:cs typeface="宋体" panose="02010600030101010101" pitchFamily="2" charset="-122"/>
                        </a:rPr>
                        <a:t>900</a:t>
                      </a:r>
                      <a:r>
                        <a:rPr lang="zh-CN" altLang="en-US" sz="1600" b="0">
                          <a:latin typeface="黑体" panose="02010609060101010101" pitchFamily="49" charset="-122"/>
                          <a:ea typeface="黑体" panose="02010609060101010101" pitchFamily="49" charset="-122"/>
                          <a:cs typeface="宋体" panose="02010600030101010101" pitchFamily="2" charset="-122"/>
                        </a:rPr>
                        <a:t>句、多种趣味游戏；内置</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致富经</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节目内容，并免费更新</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373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电视新农村化</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专为新农村用户设计，平板外观，时尚靓丽（中国红、卧室宝贝、模卡</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017905"/>
            <a:ext cx="4829810"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）专为农村设计——安全用电</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1264285" y="1675130"/>
          <a:ext cx="9611360" cy="4440555"/>
        </p:xfrm>
        <a:graphic>
          <a:graphicData uri="http://schemas.openxmlformats.org/drawingml/2006/table">
            <a:tbl>
              <a:tblPr firstRow="1" bandRow="1">
                <a:tableStyleId>{5940675A-B579-460E-94D1-54222C63F5DA}</a:tableStyleId>
              </a:tblPr>
              <a:tblGrid>
                <a:gridCol w="2557780"/>
                <a:gridCol w="2232660"/>
                <a:gridCol w="2435860"/>
                <a:gridCol w="2385060"/>
              </a:tblGrid>
              <a:tr h="375285">
                <a:tc rowSpan="2">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存在问题</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476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海尔冰箱</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海尔热水器</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海尔洗衣机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365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农村偏远地区用电环境不好，甚至无接地线，易造成漏电事故</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专为农村用户设计了防漏电插座，杜绝安全隐患。</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采用专利防电墙技术，不怕漏电，真正保安全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专为农村用户设计了防水、防漏电面板，无惧使用环境影响。</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760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部分农村地区电压不稳，时高时低，易损坏电器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海尔洗衣机</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156335">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endParaRPr lang="en-US" altLang="zh-CN"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专为农村用户设计了防水、防漏电面板，无惧使用环境影响。</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6570" y="1353820"/>
            <a:ext cx="443166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为农村设计——防鼠方案</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701675" y="1941830"/>
          <a:ext cx="10589260" cy="1336675"/>
        </p:xfrm>
        <a:graphic>
          <a:graphicData uri="http://schemas.openxmlformats.org/drawingml/2006/table">
            <a:tbl>
              <a:tblPr firstRow="1" bandRow="1">
                <a:tableStyleId>{5940675A-B579-460E-94D1-54222C63F5DA}</a:tableStyleId>
              </a:tblPr>
              <a:tblGrid>
                <a:gridCol w="3735070"/>
                <a:gridCol w="3425190"/>
                <a:gridCol w="3429000"/>
              </a:tblGrid>
              <a:tr h="47244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使用环境</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海尔解决方案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423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老鼠变小，易钻入机器内咬坏电线</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防止老鼠咬电线，防止漏电</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专门设计的防鼠网，防鼠板</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701675" y="3863975"/>
          <a:ext cx="10589260" cy="2453005"/>
        </p:xfrm>
        <a:graphic>
          <a:graphicData uri="http://schemas.openxmlformats.org/drawingml/2006/table">
            <a:tbl>
              <a:tblPr firstRow="1" bandRow="1">
                <a:tableStyleId>{5940675A-B579-460E-94D1-54222C63F5DA}</a:tableStyleId>
              </a:tblPr>
              <a:tblGrid>
                <a:gridCol w="3911600"/>
                <a:gridCol w="6677660"/>
              </a:tblGrid>
              <a:tr h="434340">
                <a:tc>
                  <a:txBody>
                    <a:bodyPr/>
                    <a:p>
                      <a:pPr indent="0" algn="ctr">
                        <a:buNone/>
                      </a:pPr>
                      <a:r>
                        <a:rPr lang="zh-CN" altLang="en-US" sz="2000" b="1">
                          <a:latin typeface="黑体" panose="02010609060101010101" pitchFamily="49" charset="-122"/>
                          <a:ea typeface="黑体" panose="02010609060101010101" pitchFamily="49" charset="-122"/>
                          <a:cs typeface="宋体" panose="02010600030101010101" pitchFamily="2" charset="-122"/>
                        </a:rPr>
                        <a:t>产  品</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黑体" panose="02010609060101010101" pitchFamily="49" charset="-122"/>
                          <a:ea typeface="黑体" panose="02010609060101010101" pitchFamily="49" charset="-122"/>
                          <a:cs typeface="宋体" panose="02010600030101010101" pitchFamily="2" charset="-122"/>
                        </a:rPr>
                        <a:t>特  点</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244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一键通”海尔“乐家家”电脑</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帮助农民科技致富，方便资料信息查询</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149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家家通”手机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固定电话和移动电话二合一在家是固定电话在外是移动电话</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641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农信通”手机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让农民随时随地掌握农贸市场行情进山区照样打电话</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8325">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3G</a:t>
                      </a:r>
                      <a:r>
                        <a:rPr lang="zh-CN" altLang="en-US" sz="1800" b="0">
                          <a:latin typeface="黑体" panose="02010609060101010101" pitchFamily="49" charset="-122"/>
                          <a:ea typeface="黑体" panose="02010609060101010101" pitchFamily="49" charset="-122"/>
                          <a:cs typeface="宋体" panose="02010600030101010101" pitchFamily="2" charset="-122"/>
                        </a:rPr>
                        <a:t>数字电视手机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手机、电视二合一想打电话打电话想看电视看电视</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96570" y="3354070"/>
            <a:ext cx="4140200" cy="398780"/>
          </a:xfrm>
          <a:prstGeom prst="rect">
            <a:avLst/>
          </a:prstGeom>
          <a:noFill/>
        </p:spPr>
        <p:txBody>
          <a:bodyPr wrap="none" rtlCol="0" anchor="t">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）专为农村设计——农村信息化</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110615"/>
            <a:ext cx="579945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5</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）专为农村设计——节能环保</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1024890" y="1739265"/>
          <a:ext cx="10079355" cy="928370"/>
        </p:xfrm>
        <a:graphic>
          <a:graphicData uri="http://schemas.openxmlformats.org/drawingml/2006/table">
            <a:tbl>
              <a:tblPr firstRow="1" bandRow="1">
                <a:tableStyleId>{5940675A-B579-460E-94D1-54222C63F5DA}</a:tableStyleId>
              </a:tblPr>
              <a:tblGrid>
                <a:gridCol w="4669790"/>
                <a:gridCol w="5409565"/>
              </a:tblGrid>
              <a:tr h="46990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海尔解决方案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8470">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省电、省水、省钱</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买的时候要便宜，用的时候更要便宜</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88315" y="3027680"/>
            <a:ext cx="579945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6</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）专为农村设计——特殊需求</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graphicFrame>
        <p:nvGraphicFramePr>
          <p:cNvPr id="5" name="表格 4"/>
          <p:cNvGraphicFramePr/>
          <p:nvPr/>
        </p:nvGraphicFramePr>
        <p:xfrm>
          <a:off x="1024890" y="3602355"/>
          <a:ext cx="10071100" cy="2559685"/>
        </p:xfrm>
        <a:graphic>
          <a:graphicData uri="http://schemas.openxmlformats.org/drawingml/2006/table">
            <a:tbl>
              <a:tblPr firstRow="1" bandRow="1">
                <a:tableStyleId>{5940675A-B579-460E-94D1-54222C63F5DA}</a:tableStyleId>
              </a:tblPr>
              <a:tblGrid>
                <a:gridCol w="2927350"/>
                <a:gridCol w="2205355"/>
                <a:gridCol w="4938395"/>
              </a:tblGrid>
              <a:tr h="54483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用户需求特点</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针对产品类型</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370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农村房间大，密封差</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空调</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16</a:t>
                      </a:r>
                      <a:r>
                        <a:rPr lang="zh-CN" altLang="en-US" sz="1600" b="0">
                          <a:latin typeface="黑体" panose="02010609060101010101" pitchFamily="49" charset="-122"/>
                          <a:ea typeface="黑体" panose="02010609060101010101" pitchFamily="49" charset="-122"/>
                          <a:cs typeface="宋体" panose="02010600030101010101" pitchFamily="2" charset="-122"/>
                        </a:rPr>
                        <a:t>米超远距离送风，</a:t>
                      </a:r>
                      <a:r>
                        <a:rPr lang="en-US" altLang="zh-CN" sz="1600" b="0">
                          <a:latin typeface="黑体" panose="02010609060101010101" pitchFamily="49" charset="-122"/>
                          <a:ea typeface="黑体" panose="02010609060101010101" pitchFamily="49" charset="-122"/>
                          <a:cs typeface="宋体" panose="02010600030101010101" pitchFamily="2" charset="-122"/>
                        </a:rPr>
                        <a:t>3</a:t>
                      </a:r>
                      <a:r>
                        <a:rPr lang="zh-CN" altLang="en-US" sz="1600" b="0">
                          <a:latin typeface="黑体" panose="02010609060101010101" pitchFamily="49" charset="-122"/>
                          <a:ea typeface="黑体" panose="02010609060101010101" pitchFamily="49" charset="-122"/>
                          <a:cs typeface="宋体" panose="02010600030101010101" pitchFamily="2" charset="-122"/>
                        </a:rPr>
                        <a:t>分钟快速制热</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8180">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29%</a:t>
                      </a:r>
                      <a:r>
                        <a:rPr lang="zh-CN" altLang="en-US" sz="1600" b="0">
                          <a:latin typeface="黑体" panose="02010609060101010101" pitchFamily="49" charset="-122"/>
                          <a:ea typeface="黑体" panose="02010609060101010101" pitchFamily="49" charset="-122"/>
                          <a:cs typeface="宋体" panose="02010600030101010101" pitchFamily="2" charset="-122"/>
                        </a:rPr>
                        <a:t>的农村用户洗衣机在半户外使用，</a:t>
                      </a:r>
                      <a:r>
                        <a:rPr lang="en-US" altLang="zh-CN" sz="1600" b="0">
                          <a:latin typeface="黑体" panose="02010609060101010101" pitchFamily="49" charset="-122"/>
                          <a:ea typeface="黑体" panose="02010609060101010101" pitchFamily="49" charset="-122"/>
                          <a:cs typeface="宋体" panose="02010600030101010101" pitchFamily="2" charset="-122"/>
                        </a:rPr>
                        <a:t>4%</a:t>
                      </a:r>
                      <a:r>
                        <a:rPr lang="zh-CN" altLang="en-US" sz="1600" b="0">
                          <a:latin typeface="黑体" panose="02010609060101010101" pitchFamily="49" charset="-122"/>
                          <a:ea typeface="黑体" panose="02010609060101010101" pitchFamily="49" charset="-122"/>
                          <a:cs typeface="宋体" panose="02010600030101010101" pitchFamily="2" charset="-122"/>
                        </a:rPr>
                        <a:t>的用户在室外使用。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洗衣机</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塑料外壳不生锈，</a:t>
                      </a:r>
                      <a:r>
                        <a:rPr lang="en-US" altLang="zh-CN" sz="1600" b="0">
                          <a:latin typeface="黑体" panose="02010609060101010101" pitchFamily="49" charset="-122"/>
                          <a:ea typeface="黑体" panose="02010609060101010101" pitchFamily="49" charset="-122"/>
                          <a:cs typeface="宋体" panose="02010600030101010101" pitchFamily="2" charset="-122"/>
                        </a:rPr>
                        <a:t>-40℃</a:t>
                      </a:r>
                      <a:r>
                        <a:rPr lang="zh-CN" altLang="en-US" sz="1600" b="0">
                          <a:latin typeface="黑体" panose="02010609060101010101" pitchFamily="49" charset="-122"/>
                          <a:ea typeface="黑体" panose="02010609060101010101" pitchFamily="49" charset="-122"/>
                          <a:cs typeface="宋体" panose="02010600030101010101" pitchFamily="2" charset="-122"/>
                        </a:rPr>
                        <a:t>室外冻不坏</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2970">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奶农的奶站没有自来水，需提供恒温热水</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太阳能热水器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提供多温区恒温供水解决方案。海尔研发人员了解到奶农养牛的难题，全国十余家奶站采购了专为奶农设计的海尔太阳能热水器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73742859" name="图片 1073742858" descr="信息化时代用户需求"/>
          <p:cNvPicPr>
            <a:picLocks noRot="1" noChangeAspect="1"/>
          </p:cNvPicPr>
          <p:nvPr/>
        </p:nvPicPr>
        <p:blipFill>
          <a:blip r:embed="rId1"/>
          <a:stretch>
            <a:fillRect/>
          </a:stretch>
        </p:blipFill>
        <p:spPr>
          <a:xfrm>
            <a:off x="2758440" y="1068705"/>
            <a:ext cx="6675120" cy="4719955"/>
          </a:xfrm>
          <a:prstGeom prst="rect">
            <a:avLst/>
          </a:prstGeom>
          <a:noFill/>
          <a:ln w="9525">
            <a:noFill/>
          </a:ln>
        </p:spPr>
      </p:pic>
      <p:sp>
        <p:nvSpPr>
          <p:cNvPr id="102" name="文本框 101"/>
          <p:cNvSpPr txBox="1"/>
          <p:nvPr/>
        </p:nvSpPr>
        <p:spPr>
          <a:xfrm>
            <a:off x="3556000" y="5883275"/>
            <a:ext cx="5080000" cy="306705"/>
          </a:xfrm>
          <a:prstGeom prst="rect">
            <a:avLst/>
          </a:prstGeom>
          <a:noFill/>
          <a:ln w="9525">
            <a:noFill/>
          </a:ln>
        </p:spPr>
        <p:txBody>
          <a:bodyPr>
            <a:spAutoFit/>
          </a:bodyPr>
          <a:p>
            <a:pPr indent="0" algn="ctr"/>
            <a:r>
              <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rPr>
              <a:t>图</a:t>
            </a:r>
            <a:r>
              <a:rPr lang="en-US" altLang="zh-CN" sz="1400">
                <a:solidFill>
                  <a:schemeClr val="tx1"/>
                </a:solidFill>
                <a:latin typeface="黑体" panose="02010609060101010101" pitchFamily="49" charset="-122"/>
                <a:ea typeface="黑体" panose="02010609060101010101" pitchFamily="49" charset="-122"/>
                <a:cs typeface="宋体" panose="02010600030101010101" pitchFamily="2" charset="-122"/>
              </a:rPr>
              <a:t>6-5-2 </a:t>
            </a:r>
            <a:r>
              <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rPr>
              <a:t>信息化时代用户需求</a:t>
            </a:r>
            <a:endPar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办公文具类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6.6</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2" name="图片 101"/>
          <p:cNvPicPr/>
          <p:nvPr/>
        </p:nvPicPr>
        <p:blipFill>
          <a:blip r:embed="rId1"/>
          <a:stretch>
            <a:fillRect/>
          </a:stretch>
        </p:blipFill>
        <p:spPr>
          <a:xfrm>
            <a:off x="290830" y="1585595"/>
            <a:ext cx="3131185" cy="2682875"/>
          </a:xfrm>
          <a:prstGeom prst="rect">
            <a:avLst/>
          </a:prstGeom>
          <a:noFill/>
          <a:ln w="9525">
            <a:noFill/>
          </a:ln>
        </p:spPr>
      </p:pic>
      <p:sp>
        <p:nvSpPr>
          <p:cNvPr id="103" name="文本框 102"/>
          <p:cNvSpPr txBox="1"/>
          <p:nvPr/>
        </p:nvSpPr>
        <p:spPr>
          <a:xfrm>
            <a:off x="290830" y="4592955"/>
            <a:ext cx="3131185" cy="181483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6-6-1 </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乐趣”文具系列之一</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水滴精灵</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b="0">
              <a:latin typeface="黑体" panose="02010609060101010101" pitchFamily="49" charset="-122"/>
              <a:ea typeface="黑体" panose="02010609060101010101" pitchFamily="49" charset="-122"/>
              <a:cs typeface="宋体" panose="02010600030101010101" pitchFamily="2" charset="-122"/>
            </a:endParaRPr>
          </a:p>
        </p:txBody>
      </p:sp>
      <p:pic>
        <p:nvPicPr>
          <p:cNvPr id="2" name="图片 1"/>
          <p:cNvPicPr/>
          <p:nvPr/>
        </p:nvPicPr>
        <p:blipFill>
          <a:blip r:embed="rId2"/>
          <a:stretch>
            <a:fillRect/>
          </a:stretch>
        </p:blipFill>
        <p:spPr>
          <a:xfrm>
            <a:off x="3595370" y="1584960"/>
            <a:ext cx="4284345" cy="2683510"/>
          </a:xfrm>
          <a:prstGeom prst="rect">
            <a:avLst/>
          </a:prstGeom>
          <a:noFill/>
          <a:ln w="9525">
            <a:noFill/>
          </a:ln>
        </p:spPr>
      </p:pic>
      <p:sp>
        <p:nvSpPr>
          <p:cNvPr id="104" name="文本框 103"/>
          <p:cNvSpPr txBox="1"/>
          <p:nvPr/>
        </p:nvSpPr>
        <p:spPr>
          <a:xfrm>
            <a:off x="3633470" y="4592955"/>
            <a:ext cx="4246245" cy="1329690"/>
          </a:xfrm>
          <a:prstGeom prst="rect">
            <a:avLst/>
          </a:prstGeom>
          <a:noFill/>
          <a:ln w="9525">
            <a:noFill/>
          </a:ln>
        </p:spPr>
        <p:txBody>
          <a:bodyPr wrap="square">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en-US" altLang="zh-CN" sz="105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6-6-2</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乐趣”文具系列之二</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滑板小子</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a:latin typeface="黑体" panose="02010609060101010101" pitchFamily="49" charset="-122"/>
              <a:ea typeface="黑体" panose="02010609060101010101" pitchFamily="49" charset="-122"/>
            </a:endParaRPr>
          </a:p>
        </p:txBody>
      </p:sp>
      <p:sp>
        <p:nvSpPr>
          <p:cNvPr id="6" name="流程图: 可选过程 5"/>
          <p:cNvSpPr/>
          <p:nvPr/>
        </p:nvSpPr>
        <p:spPr>
          <a:xfrm>
            <a:off x="488315" y="927100"/>
            <a:ext cx="592518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 办公文具类</a:t>
            </a:r>
            <a:r>
              <a:rPr lang="en-US" sz="2800" b="1" dirty="0">
                <a:solidFill>
                  <a:schemeClr val="bg1"/>
                </a:solidFill>
                <a:latin typeface="方正正中黑简体" panose="02000000000000000000" pitchFamily="2" charset="-122"/>
                <a:ea typeface="方正正中黑简体" panose="02000000000000000000" pitchFamily="2" charset="-122"/>
              </a:rPr>
              <a:t>-</a:t>
            </a:r>
            <a:r>
              <a:rPr sz="2800" b="1" dirty="0">
                <a:solidFill>
                  <a:schemeClr val="bg1"/>
                </a:solidFill>
                <a:latin typeface="方正正中黑简体" panose="02000000000000000000" pitchFamily="2" charset="-122"/>
                <a:ea typeface="方正正中黑简体" panose="02000000000000000000" pitchFamily="2" charset="-122"/>
              </a:rPr>
              <a:t>“乐趣”文具系列</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13" name="图片 112"/>
          <p:cNvPicPr/>
          <p:nvPr/>
        </p:nvPicPr>
        <p:blipFill>
          <a:blip r:embed="rId3"/>
          <a:stretch>
            <a:fillRect/>
          </a:stretch>
        </p:blipFill>
        <p:spPr>
          <a:xfrm>
            <a:off x="8148955" y="1584325"/>
            <a:ext cx="3607435" cy="2683510"/>
          </a:xfrm>
          <a:prstGeom prst="rect">
            <a:avLst/>
          </a:prstGeom>
          <a:noFill/>
          <a:ln w="9525">
            <a:noFill/>
          </a:ln>
        </p:spPr>
      </p:pic>
      <p:sp>
        <p:nvSpPr>
          <p:cNvPr id="114" name="文本框 113"/>
          <p:cNvSpPr txBox="1"/>
          <p:nvPr/>
        </p:nvSpPr>
        <p:spPr>
          <a:xfrm>
            <a:off x="8140065" y="4481830"/>
            <a:ext cx="3616325" cy="1599565"/>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6-6-3</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乐趣”文具系列之三</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垂钓者</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数码、通讯产品类2</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6.4</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 name="图片 103"/>
          <p:cNvPicPr/>
          <p:nvPr/>
        </p:nvPicPr>
        <p:blipFill>
          <a:blip r:embed="rId1"/>
          <a:stretch>
            <a:fillRect/>
          </a:stretch>
        </p:blipFill>
        <p:spPr>
          <a:xfrm>
            <a:off x="6694170" y="3999230"/>
            <a:ext cx="3136265" cy="2225675"/>
          </a:xfrm>
          <a:prstGeom prst="rect">
            <a:avLst/>
          </a:prstGeom>
          <a:noFill/>
          <a:ln w="9525">
            <a:noFill/>
          </a:ln>
        </p:spPr>
      </p:pic>
      <p:pic>
        <p:nvPicPr>
          <p:cNvPr id="107" name="图片 106"/>
          <p:cNvPicPr/>
          <p:nvPr/>
        </p:nvPicPr>
        <p:blipFill>
          <a:blip r:embed="rId2"/>
          <a:stretch>
            <a:fillRect/>
          </a:stretch>
        </p:blipFill>
        <p:spPr>
          <a:xfrm>
            <a:off x="389890" y="1845310"/>
            <a:ext cx="3136265" cy="2225675"/>
          </a:xfrm>
          <a:prstGeom prst="rect">
            <a:avLst/>
          </a:prstGeom>
          <a:noFill/>
          <a:ln w="9525">
            <a:noFill/>
          </a:ln>
        </p:spPr>
      </p:pic>
      <p:pic>
        <p:nvPicPr>
          <p:cNvPr id="108" name="图片 107"/>
          <p:cNvPicPr/>
          <p:nvPr/>
        </p:nvPicPr>
        <p:blipFill>
          <a:blip r:embed="rId3"/>
          <a:stretch>
            <a:fillRect/>
          </a:stretch>
        </p:blipFill>
        <p:spPr>
          <a:xfrm>
            <a:off x="3536950" y="1845310"/>
            <a:ext cx="3136265" cy="2225675"/>
          </a:xfrm>
          <a:prstGeom prst="rect">
            <a:avLst/>
          </a:prstGeom>
          <a:noFill/>
          <a:ln w="9525">
            <a:noFill/>
          </a:ln>
        </p:spPr>
      </p:pic>
      <p:pic>
        <p:nvPicPr>
          <p:cNvPr id="109" name="图片 108"/>
          <p:cNvPicPr/>
          <p:nvPr/>
        </p:nvPicPr>
        <p:blipFill>
          <a:blip r:embed="rId4"/>
          <a:stretch>
            <a:fillRect/>
          </a:stretch>
        </p:blipFill>
        <p:spPr>
          <a:xfrm>
            <a:off x="3568065" y="4070985"/>
            <a:ext cx="3136265" cy="2225675"/>
          </a:xfrm>
          <a:prstGeom prst="rect">
            <a:avLst/>
          </a:prstGeom>
          <a:noFill/>
          <a:ln w="9525">
            <a:noFill/>
          </a:ln>
        </p:spPr>
      </p:pic>
      <p:pic>
        <p:nvPicPr>
          <p:cNvPr id="110" name="图片 109"/>
          <p:cNvPicPr/>
          <p:nvPr/>
        </p:nvPicPr>
        <p:blipFill>
          <a:blip r:embed="rId5"/>
          <a:stretch>
            <a:fillRect/>
          </a:stretch>
        </p:blipFill>
        <p:spPr>
          <a:xfrm>
            <a:off x="389890" y="3999230"/>
            <a:ext cx="3136265" cy="2225675"/>
          </a:xfrm>
          <a:prstGeom prst="rect">
            <a:avLst/>
          </a:prstGeom>
          <a:noFill/>
          <a:ln w="9525">
            <a:noFill/>
          </a:ln>
        </p:spPr>
      </p:pic>
      <p:pic>
        <p:nvPicPr>
          <p:cNvPr id="111" name="图片 110"/>
          <p:cNvPicPr/>
          <p:nvPr/>
        </p:nvPicPr>
        <p:blipFill>
          <a:blip r:embed="rId6"/>
          <a:stretch>
            <a:fillRect/>
          </a:stretch>
        </p:blipFill>
        <p:spPr>
          <a:xfrm>
            <a:off x="6694170" y="1845310"/>
            <a:ext cx="3136265" cy="2225675"/>
          </a:xfrm>
          <a:prstGeom prst="rect">
            <a:avLst/>
          </a:prstGeom>
          <a:noFill/>
          <a:ln w="9525">
            <a:noFill/>
          </a:ln>
        </p:spPr>
      </p:pic>
      <p:sp>
        <p:nvSpPr>
          <p:cNvPr id="112" name="文本框 111"/>
          <p:cNvSpPr txBox="1"/>
          <p:nvPr/>
        </p:nvSpPr>
        <p:spPr>
          <a:xfrm>
            <a:off x="9897110" y="1845310"/>
            <a:ext cx="2256790" cy="2522855"/>
          </a:xfrm>
          <a:prstGeom prst="rect">
            <a:avLst/>
          </a:prstGeom>
          <a:noFill/>
          <a:ln w="9525">
            <a:noFill/>
          </a:ln>
        </p:spPr>
        <p:txBody>
          <a:bodyPr wrap="square">
            <a:spAutoFit/>
          </a:bodyPr>
          <a:p>
            <a:pPr indent="0" algn="ctr"/>
            <a:r>
              <a:rPr lang="en-US" altLang="zh-CN" sz="1400" b="0">
                <a:latin typeface="黑体" panose="02010609060101010101" pitchFamily="49" charset="-122"/>
                <a:ea typeface="黑体" panose="02010609060101010101" pitchFamily="49" charset="-122"/>
                <a:cs typeface="Times New Roman" panose="02020603050405020304" pitchFamily="18" charset="0"/>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6-6-4</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乐趣”文具系列产品报告书</a:t>
            </a:r>
            <a:r>
              <a:rPr lang="en-US" altLang="zh-CN" sz="1600" b="0">
                <a:latin typeface="+mn-ea"/>
                <a:ea typeface="黑体" panose="02010609060101010101" pitchFamily="49" charset="-122"/>
                <a:cs typeface="宋体" panose="02010600030101010101" pitchFamily="2" charset="-122"/>
              </a:rPr>
              <a:t>》</a:t>
            </a:r>
            <a:endParaRPr lang="en-US" altLang="zh-CN" sz="1600" b="0">
              <a:latin typeface="+mn-ea"/>
              <a:ea typeface="黑体" panose="02010609060101010101" pitchFamily="49" charset="-122"/>
              <a:cs typeface="宋体" panose="02010600030101010101" pitchFamily="2" charset="-122"/>
            </a:endParaRPr>
          </a:p>
          <a:p>
            <a:pPr indent="0" algn="ctr"/>
            <a:r>
              <a:rPr lang="zh-CN" altLang="en-US" sz="1600" b="0">
                <a:latin typeface="+mn-ea"/>
                <a:ea typeface="黑体" panose="02010609060101010101" pitchFamily="49" charset="-122"/>
                <a:cs typeface="宋体" panose="02010600030101010101" pitchFamily="2" charset="-122"/>
              </a:rPr>
              <a:t>作者：魏晓刚（山东科技大学工业设计</a:t>
            </a:r>
            <a:r>
              <a:rPr lang="en-US" altLang="zh-CN" sz="1600" b="0">
                <a:latin typeface="+mn-ea"/>
                <a:ea typeface="黑体" panose="02010609060101010101" pitchFamily="49" charset="-122"/>
                <a:cs typeface="宋体" panose="02010600030101010101" pitchFamily="2" charset="-122"/>
              </a:rPr>
              <a:t>2006</a:t>
            </a:r>
            <a:r>
              <a:rPr lang="zh-CN" altLang="en-US" sz="1600" b="0">
                <a:latin typeface="+mn-ea"/>
                <a:ea typeface="黑体" panose="02010609060101010101" pitchFamily="49" charset="-122"/>
                <a:cs typeface="宋体" panose="02010600030101010101" pitchFamily="2" charset="-122"/>
              </a:rPr>
              <a:t>级），导师：王俊涛  </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2010</a:t>
            </a:r>
            <a:r>
              <a:rPr lang="zh-CN" altLang="en-US" sz="1600" b="0">
                <a:latin typeface="+mn-ea"/>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600" b="0">
              <a:latin typeface="+mn-ea"/>
              <a:ea typeface="黑体" panose="02010609060101010101" pitchFamily="49" charset="-122"/>
              <a:cs typeface="宋体" panose="02010600030101010101" pitchFamily="2" charset="-122"/>
            </a:endParaRPr>
          </a:p>
        </p:txBody>
      </p:sp>
      <p:sp>
        <p:nvSpPr>
          <p:cNvPr id="6" name="流程图: 可选过程 5"/>
          <p:cNvSpPr/>
          <p:nvPr/>
        </p:nvSpPr>
        <p:spPr>
          <a:xfrm>
            <a:off x="467995" y="1090930"/>
            <a:ext cx="911098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6.6.1情趣化设计——“乐趣”文具系列、可转方椅</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2" name="图片 111"/>
          <p:cNvPicPr/>
          <p:nvPr/>
        </p:nvPicPr>
        <p:blipFill>
          <a:blip r:embed="rId1"/>
          <a:stretch>
            <a:fillRect/>
          </a:stretch>
        </p:blipFill>
        <p:spPr>
          <a:xfrm>
            <a:off x="7524750" y="125730"/>
            <a:ext cx="4370070" cy="6137275"/>
          </a:xfrm>
          <a:prstGeom prst="rect">
            <a:avLst/>
          </a:prstGeom>
          <a:noFill/>
          <a:ln w="9525">
            <a:noFill/>
          </a:ln>
        </p:spPr>
      </p:pic>
      <p:sp>
        <p:nvSpPr>
          <p:cNvPr id="113" name="文本框 112"/>
          <p:cNvSpPr txBox="1"/>
          <p:nvPr/>
        </p:nvSpPr>
        <p:spPr>
          <a:xfrm>
            <a:off x="1082040" y="4303713"/>
            <a:ext cx="5080000" cy="2091690"/>
          </a:xfrm>
          <a:prstGeom prst="rect">
            <a:avLst/>
          </a:prstGeom>
          <a:noFill/>
          <a:ln w="9525">
            <a:noFill/>
          </a:ln>
        </p:spPr>
        <p:txBody>
          <a:bodyPr>
            <a:spAutoFit/>
          </a:bodyPr>
          <a:p>
            <a:pPr indent="0" algn="ctr"/>
            <a:r>
              <a:rPr lang="en-US" altLang="zh-CN" b="0">
                <a:solidFill>
                  <a:srgbClr val="FF00FF"/>
                </a:solidFill>
                <a:latin typeface="+mn-ea"/>
                <a:ea typeface="黑体" panose="02010609060101010101" pitchFamily="49" charset="-122"/>
                <a:cs typeface="宋体" panose="02010600030101010101" pitchFamily="2" charset="-122"/>
              </a:rPr>
              <a:t> </a:t>
            </a:r>
            <a:endParaRPr lang="en-US" altLang="zh-CN" b="0">
              <a:solidFill>
                <a:srgbClr val="FF00FF"/>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6-6-5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可转方椅</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首届山东艺术设计大赛（工业设计类）“金奖”作者：田旭、徐蕊、王亚男（山东科技大学工业设计</a:t>
            </a:r>
            <a:r>
              <a:rPr lang="en-US" altLang="zh-CN" sz="1600" b="0">
                <a:latin typeface="+mn-ea"/>
                <a:ea typeface="黑体" panose="02010609060101010101" pitchFamily="49" charset="-122"/>
                <a:cs typeface="宋体" panose="02010600030101010101" pitchFamily="2" charset="-122"/>
              </a:rPr>
              <a:t>2007</a:t>
            </a:r>
            <a:r>
              <a:rPr lang="zh-CN" altLang="en-US" sz="1600" b="0">
                <a:latin typeface="+mn-ea"/>
                <a:ea typeface="黑体" panose="02010609060101010101" pitchFamily="49" charset="-122"/>
                <a:cs typeface="宋体" panose="02010600030101010101" pitchFamily="2" charset="-122"/>
              </a:rPr>
              <a:t>级），指导老师：王俊涛、薄其芳  山东省高等学校人文社科研究计划项目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情趣化元素在当代设计艺术中的应用</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宋体" panose="02010600030101010101" pitchFamily="2" charset="-122"/>
              </a:rPr>
              <a:t>J10WJ57</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6" name="流程图: 可选过程 5"/>
          <p:cNvSpPr/>
          <p:nvPr/>
        </p:nvSpPr>
        <p:spPr>
          <a:xfrm>
            <a:off x="488315" y="1111885"/>
            <a:ext cx="56737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6.6.</a:t>
            </a:r>
            <a:r>
              <a:rPr lang="en-US" sz="2800" b="1" dirty="0">
                <a:solidFill>
                  <a:schemeClr val="bg1"/>
                </a:solidFill>
                <a:latin typeface="方正正中黑简体" panose="02000000000000000000" pitchFamily="2" charset="-122"/>
                <a:ea typeface="方正正中黑简体" panose="02000000000000000000" pitchFamily="2" charset="-122"/>
                <a:sym typeface="+mn-ea"/>
              </a:rPr>
              <a:t>2</a:t>
            </a:r>
            <a:r>
              <a:rPr sz="2800" b="1" dirty="0">
                <a:solidFill>
                  <a:schemeClr val="bg1"/>
                </a:solidFill>
                <a:latin typeface="方正正中黑简体" panose="02000000000000000000" pitchFamily="2" charset="-122"/>
                <a:ea typeface="方正正中黑简体" panose="02000000000000000000" pitchFamily="2" charset="-122"/>
                <a:sym typeface="+mn-ea"/>
              </a:rPr>
              <a:t> 情趣化设计——可转方椅</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11639550" cy="105346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a:t>
            </a:r>
            <a:r>
              <a:rPr lang="en-US" sz="2800" b="1" dirty="0">
                <a:solidFill>
                  <a:schemeClr val="bg1"/>
                </a:solidFill>
                <a:latin typeface="方正正中黑简体" panose="02000000000000000000" pitchFamily="2" charset="-122"/>
                <a:ea typeface="方正正中黑简体" panose="02000000000000000000" pitchFamily="2" charset="-122"/>
              </a:rPr>
              <a:t>3</a:t>
            </a:r>
            <a:r>
              <a:rPr sz="2800" b="1" dirty="0">
                <a:solidFill>
                  <a:schemeClr val="bg1"/>
                </a:solidFill>
                <a:latin typeface="方正正中黑简体" panose="02000000000000000000" pitchFamily="2" charset="-122"/>
                <a:ea typeface="方正正中黑简体" panose="02000000000000000000" pitchFamily="2" charset="-122"/>
              </a:rPr>
              <a:t>文化元素设计——“祥云”修饰品, “吉祥如意”笔筒，Flying dream眼镜设计，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14" name="图片 113"/>
          <p:cNvPicPr/>
          <p:nvPr/>
        </p:nvPicPr>
        <p:blipFill>
          <a:blip r:embed="rId1"/>
          <a:stretch>
            <a:fillRect/>
          </a:stretch>
        </p:blipFill>
        <p:spPr>
          <a:xfrm>
            <a:off x="488315" y="2002790"/>
            <a:ext cx="3308985" cy="4319270"/>
          </a:xfrm>
          <a:prstGeom prst="rect">
            <a:avLst/>
          </a:prstGeom>
          <a:noFill/>
          <a:ln w="9525">
            <a:noFill/>
          </a:ln>
        </p:spPr>
      </p:pic>
      <p:sp>
        <p:nvSpPr>
          <p:cNvPr id="115" name="文本框 114"/>
          <p:cNvSpPr txBox="1"/>
          <p:nvPr/>
        </p:nvSpPr>
        <p:spPr>
          <a:xfrm>
            <a:off x="3867785" y="2002790"/>
            <a:ext cx="3782060" cy="2276475"/>
          </a:xfrm>
          <a:prstGeom prst="rect">
            <a:avLst/>
          </a:prstGeom>
          <a:noFill/>
          <a:ln w="9525">
            <a:noFill/>
          </a:ln>
        </p:spPr>
        <p:txBody>
          <a:bodyPr wrap="square">
            <a:spAutoFit/>
          </a:bodyPr>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6-6-6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祥云”修饰品</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为中国而设计”第二届全国旅游纪念品设计大赛 铜奖作者：吕磊（山东科技大学工业设计</a:t>
            </a:r>
            <a:r>
              <a:rPr lang="en-US" altLang="zh-CN" sz="1600" b="0">
                <a:latin typeface="+mn-ea"/>
                <a:ea typeface="黑体" panose="02010609060101010101" pitchFamily="49" charset="-122"/>
                <a:cs typeface="宋体" panose="02010600030101010101" pitchFamily="2" charset="-122"/>
              </a:rPr>
              <a:t>2007</a:t>
            </a:r>
            <a:r>
              <a:rPr lang="zh-CN" altLang="en-US" sz="1600" b="0">
                <a:latin typeface="+mn-ea"/>
                <a:ea typeface="黑体" panose="02010609060101010101" pitchFamily="49" charset="-122"/>
                <a:cs typeface="宋体" panose="02010600030101010101" pitchFamily="2" charset="-122"/>
              </a:rPr>
              <a:t>级），导师：王俊涛山东省教育厅人文社科研究计划项目《非物质文化在当代设计中的继承应用及发展研究》研究成果（项目编号：J08WH54）</a:t>
            </a:r>
            <a:r>
              <a:rPr lang="zh-CN" altLang="en-US" sz="1400" b="0">
                <a:latin typeface="黑体" panose="02010609060101010101" pitchFamily="49" charset="-122"/>
                <a:ea typeface="黑体" panose="02010609060101010101" pitchFamily="49" charset="-122"/>
                <a:cs typeface="宋体" panose="02010600030101010101" pitchFamily="2" charset="-122"/>
              </a:rPr>
              <a:t>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5" name="图片 4"/>
          <p:cNvPicPr/>
          <p:nvPr/>
        </p:nvPicPr>
        <p:blipFill>
          <a:blip r:embed="rId2"/>
          <a:stretch>
            <a:fillRect/>
          </a:stretch>
        </p:blipFill>
        <p:spPr>
          <a:xfrm>
            <a:off x="9119870" y="2077085"/>
            <a:ext cx="3007995" cy="4341495"/>
          </a:xfrm>
          <a:prstGeom prst="rect">
            <a:avLst/>
          </a:prstGeom>
          <a:noFill/>
          <a:ln w="9525">
            <a:noFill/>
          </a:ln>
        </p:spPr>
      </p:pic>
      <p:sp>
        <p:nvSpPr>
          <p:cNvPr id="7" name="文本框 6"/>
          <p:cNvSpPr txBox="1"/>
          <p:nvPr/>
        </p:nvSpPr>
        <p:spPr>
          <a:xfrm>
            <a:off x="5288280" y="4291965"/>
            <a:ext cx="3703320" cy="2030095"/>
          </a:xfrm>
          <a:prstGeom prst="rect">
            <a:avLst/>
          </a:prstGeom>
          <a:noFill/>
          <a:ln w="9525">
            <a:noFill/>
          </a:ln>
        </p:spPr>
        <p:txBody>
          <a:bodyPr wrap="square">
            <a:spAutoFit/>
          </a:bodyPr>
          <a:p>
            <a:pPr indent="0" algn="ct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6-6-7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吉祥如意”笔筒</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作者：安良永（山东科技大学工业设计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6" name="图片 115"/>
          <p:cNvPicPr/>
          <p:nvPr/>
        </p:nvPicPr>
        <p:blipFill>
          <a:blip r:embed="rId1"/>
          <a:stretch>
            <a:fillRect/>
          </a:stretch>
        </p:blipFill>
        <p:spPr>
          <a:xfrm>
            <a:off x="324485" y="971550"/>
            <a:ext cx="7560945" cy="5377180"/>
          </a:xfrm>
          <a:prstGeom prst="rect">
            <a:avLst/>
          </a:prstGeom>
          <a:noFill/>
          <a:ln w="9525">
            <a:noFill/>
          </a:ln>
        </p:spPr>
      </p:pic>
      <p:sp>
        <p:nvSpPr>
          <p:cNvPr id="117" name="文本框 116"/>
          <p:cNvSpPr txBox="1"/>
          <p:nvPr/>
        </p:nvSpPr>
        <p:spPr>
          <a:xfrm>
            <a:off x="8043545" y="869315"/>
            <a:ext cx="3822700" cy="2461260"/>
          </a:xfrm>
          <a:prstGeom prst="rect">
            <a:avLst/>
          </a:prstGeom>
          <a:noFill/>
          <a:ln w="9525">
            <a:noFill/>
          </a:ln>
        </p:spPr>
        <p:txBody>
          <a:bodyPr wrap="square">
            <a:spAutoFit/>
          </a:bodyPr>
          <a:p>
            <a:pPr indent="0"/>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6-6-8 </a:t>
            </a:r>
            <a:r>
              <a:rPr lang="en-US" altLang="zh-CN" sz="1400" b="0">
                <a:latin typeface="黑体" panose="02010609060101010101" pitchFamily="49" charset="-122"/>
                <a:ea typeface="黑体" panose="02010609060101010101" pitchFamily="49" charset="-122"/>
                <a:cs typeface="宋体" panose="02010600030101010101" pitchFamily="2" charset="-122"/>
              </a:rPr>
              <a:t>Flying dream</a:t>
            </a:r>
            <a:r>
              <a:rPr lang="zh-CN" altLang="en-US" sz="1400" b="0">
                <a:latin typeface="黑体" panose="02010609060101010101" pitchFamily="49" charset="-122"/>
                <a:ea typeface="黑体" panose="02010609060101010101" pitchFamily="49" charset="-122"/>
                <a:cs typeface="宋体" panose="02010600030101010101" pitchFamily="2" charset="-122"/>
              </a:rPr>
              <a:t>眼镜   获得</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日本</a:t>
            </a:r>
            <a:r>
              <a:rPr lang="en-US" altLang="zh-CN" sz="1400" b="0">
                <a:latin typeface="黑体" panose="02010609060101010101" pitchFamily="49" charset="-122"/>
                <a:ea typeface="黑体" panose="02010609060101010101" pitchFamily="49" charset="-122"/>
                <a:cs typeface="宋体" panose="02010600030101010101" pitchFamily="2" charset="-122"/>
              </a:rPr>
              <a:t>OPUS</a:t>
            </a:r>
            <a:r>
              <a:rPr lang="zh-CN" altLang="en-US" sz="1400" b="0">
                <a:latin typeface="黑体" panose="02010609060101010101" pitchFamily="49" charset="-122"/>
                <a:ea typeface="黑体" panose="02010609060101010101" pitchFamily="49" charset="-122"/>
                <a:cs typeface="宋体" panose="02010600030101010101" pitchFamily="2" charset="-122"/>
              </a:rPr>
              <a:t>国际眼镜设计比赛评委特别奖作者：高冲 （山东科技大学工业设计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2001</a:t>
            </a:r>
            <a:r>
              <a:rPr lang="zh-CN" altLang="en-US" sz="1400" b="0">
                <a:latin typeface="黑体" panose="02010609060101010101" pitchFamily="49" charset="-122"/>
                <a:ea typeface="黑体" panose="02010609060101010101" pitchFamily="49" charset="-122"/>
                <a:cs typeface="宋体" panose="02010600030101010101" pitchFamily="2" charset="-122"/>
              </a:rPr>
              <a:t>级）</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r>
              <a:rPr lang="zh-CN" altLang="en-US" sz="1400" b="0">
                <a:latin typeface="黑体" panose="02010609060101010101" pitchFamily="49" charset="-122"/>
                <a:ea typeface="黑体" panose="02010609060101010101" pitchFamily="49" charset="-122"/>
                <a:cs typeface="宋体" panose="02010600030101010101" pitchFamily="2" charset="-122"/>
              </a:rPr>
              <a:t>该设计的创意来自中国传统的玩具—竹蜻蜓将当代眼镜以古代玩具的形式加以诠释，使得眼镜更加具有品味和趣味。采用有机强化玻璃作为镜片，具备一定的强度韧度与透明度。该眼镜形态简洁，拆装简单，携带方便。在起到眼镜作用的同时可以作为玩具。</a:t>
            </a:r>
            <a:endParaRPr lang="zh-CN" altLang="en-US" sz="14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办公文具类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6.7</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a:t>
            </a:r>
            <a:r>
              <a:rPr sz="2800" b="1" dirty="0">
                <a:solidFill>
                  <a:schemeClr val="bg1"/>
                </a:solidFill>
                <a:latin typeface="方正正中黑简体" panose="02000000000000000000" pitchFamily="2" charset="-122"/>
                <a:ea typeface="方正正中黑简体" panose="02000000000000000000" pitchFamily="2" charset="-122"/>
              </a:rPr>
              <a:t> 家用电器类——“光韵”影碟机</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8" name="图片 7"/>
          <p:cNvPicPr/>
          <p:nvPr/>
        </p:nvPicPr>
        <p:blipFill>
          <a:blip r:embed="rId1"/>
          <a:stretch>
            <a:fillRect/>
          </a:stretch>
        </p:blipFill>
        <p:spPr>
          <a:xfrm>
            <a:off x="370840" y="1584960"/>
            <a:ext cx="2790825" cy="3952875"/>
          </a:xfrm>
          <a:prstGeom prst="rect">
            <a:avLst/>
          </a:prstGeom>
          <a:noFill/>
          <a:ln w="9525">
            <a:noFill/>
          </a:ln>
        </p:spPr>
      </p:pic>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0" name="图片 9"/>
          <p:cNvPicPr/>
          <p:nvPr/>
        </p:nvPicPr>
        <p:blipFill>
          <a:blip r:embed="rId2"/>
          <a:stretch>
            <a:fillRect/>
          </a:stretch>
        </p:blipFill>
        <p:spPr>
          <a:xfrm>
            <a:off x="3258185" y="1584960"/>
            <a:ext cx="2789555" cy="3952240"/>
          </a:xfrm>
          <a:prstGeom prst="rect">
            <a:avLst/>
          </a:prstGeom>
          <a:noFill/>
          <a:ln w="9525">
            <a:noFill/>
          </a:ln>
        </p:spPr>
      </p:pic>
      <p:pic>
        <p:nvPicPr>
          <p:cNvPr id="2" name="图片 -2147482563" descr="004"/>
          <p:cNvPicPr>
            <a:picLocks noChangeAspect="1"/>
          </p:cNvPicPr>
          <p:nvPr/>
        </p:nvPicPr>
        <p:blipFill>
          <a:blip r:embed="rId3"/>
          <a:stretch>
            <a:fillRect/>
          </a:stretch>
        </p:blipFill>
        <p:spPr>
          <a:xfrm>
            <a:off x="6122035" y="1584960"/>
            <a:ext cx="2794000" cy="3964305"/>
          </a:xfrm>
          <a:prstGeom prst="rect">
            <a:avLst/>
          </a:prstGeom>
          <a:noFill/>
          <a:ln w="9525">
            <a:noFill/>
          </a:ln>
        </p:spPr>
      </p:pic>
      <p:pic>
        <p:nvPicPr>
          <p:cNvPr id="4" name="图片 -2147482564" descr="003"/>
          <p:cNvPicPr>
            <a:picLocks noChangeAspect="1"/>
          </p:cNvPicPr>
          <p:nvPr/>
        </p:nvPicPr>
        <p:blipFill>
          <a:blip r:embed="rId4"/>
          <a:stretch>
            <a:fillRect/>
          </a:stretch>
        </p:blipFill>
        <p:spPr>
          <a:xfrm>
            <a:off x="8998585" y="1584960"/>
            <a:ext cx="2792095" cy="3963035"/>
          </a:xfrm>
          <a:prstGeom prst="rect">
            <a:avLst/>
          </a:prstGeom>
          <a:noFill/>
          <a:ln w="9525">
            <a:noFill/>
          </a:ln>
        </p:spPr>
      </p:pic>
      <p:sp>
        <p:nvSpPr>
          <p:cNvPr id="123" name="文本框 122"/>
          <p:cNvSpPr txBox="1"/>
          <p:nvPr/>
        </p:nvSpPr>
        <p:spPr>
          <a:xfrm>
            <a:off x="2806065" y="5588635"/>
            <a:ext cx="6579235" cy="829945"/>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6-7-1</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光韵”影碟机</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第十一届全国美展入选，作者：王俊涛、肖慧、李辉（中华人民共和国文化部、中国文学艺术界联和会、中国美术家协会）</a:t>
            </a:r>
            <a:endParaRPr lang="zh-CN" altLang="en-US" sz="1600" b="0">
              <a:latin typeface="+mn-ea"/>
              <a:ea typeface="黑体" panose="02010609060101010101" pitchFamily="49" charset="-122"/>
              <a:cs typeface="宋体" panose="02010600030101010101" pitchFamily="2" charset="-122"/>
            </a:endParaRPr>
          </a:p>
        </p:txBody>
      </p:sp>
      <p:sp>
        <p:nvSpPr>
          <p:cNvPr id="7" name="文本框 6"/>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880745"/>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7.1 </a:t>
            </a:r>
            <a:r>
              <a:rPr sz="2800" b="1" dirty="0">
                <a:solidFill>
                  <a:schemeClr val="bg1"/>
                </a:solidFill>
                <a:latin typeface="方正正中黑简体" panose="02000000000000000000" pitchFamily="2" charset="-122"/>
                <a:ea typeface="方正正中黑简体" panose="02000000000000000000" pitchFamily="2" charset="-122"/>
              </a:rPr>
              <a:t>家用电器类——“竹音”加湿器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5" name="图片 4"/>
          <p:cNvPicPr/>
          <p:nvPr/>
        </p:nvPicPr>
        <p:blipFill>
          <a:blip r:embed="rId1"/>
          <a:stretch>
            <a:fillRect/>
          </a:stretch>
        </p:blipFill>
        <p:spPr>
          <a:xfrm>
            <a:off x="434340" y="1475740"/>
            <a:ext cx="2947670" cy="2079625"/>
          </a:xfrm>
          <a:prstGeom prst="rect">
            <a:avLst/>
          </a:prstGeom>
          <a:noFill/>
          <a:ln w="9525">
            <a:noFill/>
          </a:ln>
        </p:spPr>
      </p:pic>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pic>
        <p:nvPicPr>
          <p:cNvPr id="7" name="图片 6"/>
          <p:cNvPicPr/>
          <p:nvPr/>
        </p:nvPicPr>
        <p:blipFill>
          <a:blip r:embed="rId2"/>
          <a:stretch>
            <a:fillRect/>
          </a:stretch>
        </p:blipFill>
        <p:spPr>
          <a:xfrm>
            <a:off x="4273550" y="1475740"/>
            <a:ext cx="2938780" cy="2079625"/>
          </a:xfrm>
          <a:prstGeom prst="rect">
            <a:avLst/>
          </a:prstGeom>
          <a:noFill/>
          <a:ln w="9525">
            <a:noFill/>
          </a:ln>
        </p:spPr>
      </p:pic>
      <p:pic>
        <p:nvPicPr>
          <p:cNvPr id="125" name="图片 124"/>
          <p:cNvPicPr/>
          <p:nvPr/>
        </p:nvPicPr>
        <p:blipFill>
          <a:blip r:embed="rId3"/>
          <a:stretch>
            <a:fillRect/>
          </a:stretch>
        </p:blipFill>
        <p:spPr>
          <a:xfrm>
            <a:off x="8116570" y="1475740"/>
            <a:ext cx="2930525" cy="2079625"/>
          </a:xfrm>
          <a:prstGeom prst="rect">
            <a:avLst/>
          </a:prstGeom>
          <a:noFill/>
          <a:ln w="9525">
            <a:noFill/>
          </a:ln>
        </p:spPr>
      </p:pic>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pic>
        <p:nvPicPr>
          <p:cNvPr id="127" name="图片 126"/>
          <p:cNvPicPr/>
          <p:nvPr/>
        </p:nvPicPr>
        <p:blipFill>
          <a:blip r:embed="rId4"/>
          <a:stretch>
            <a:fillRect/>
          </a:stretch>
        </p:blipFill>
        <p:spPr>
          <a:xfrm>
            <a:off x="8116570" y="4187825"/>
            <a:ext cx="2929890" cy="2078990"/>
          </a:xfrm>
          <a:prstGeom prst="rect">
            <a:avLst/>
          </a:prstGeom>
          <a:noFill/>
          <a:ln w="9525">
            <a:noFill/>
          </a:ln>
        </p:spPr>
      </p:pic>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2" name="图片 11"/>
          <p:cNvPicPr/>
          <p:nvPr/>
        </p:nvPicPr>
        <p:blipFill>
          <a:blip r:embed="rId5"/>
          <a:stretch>
            <a:fillRect/>
          </a:stretch>
        </p:blipFill>
        <p:spPr>
          <a:xfrm>
            <a:off x="434340" y="4191000"/>
            <a:ext cx="2947670" cy="2091690"/>
          </a:xfrm>
          <a:prstGeom prst="rect">
            <a:avLst/>
          </a:prstGeom>
          <a:noFill/>
          <a:ln w="9525">
            <a:noFill/>
          </a:ln>
        </p:spPr>
      </p:pic>
      <p:pic>
        <p:nvPicPr>
          <p:cNvPr id="13" name="图片 12"/>
          <p:cNvPicPr/>
          <p:nvPr/>
        </p:nvPicPr>
        <p:blipFill>
          <a:blip r:embed="rId6"/>
          <a:stretch>
            <a:fillRect/>
          </a:stretch>
        </p:blipFill>
        <p:spPr>
          <a:xfrm>
            <a:off x="4273550" y="4186555"/>
            <a:ext cx="2938780" cy="2072640"/>
          </a:xfrm>
          <a:prstGeom prst="rect">
            <a:avLst/>
          </a:prstGeom>
          <a:noFill/>
          <a:ln w="9525">
            <a:noFill/>
          </a:ln>
        </p:spPr>
      </p:pic>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092835"/>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7.1</a:t>
            </a:r>
            <a:r>
              <a:rPr sz="2800" b="1" dirty="0">
                <a:solidFill>
                  <a:schemeClr val="bg1"/>
                </a:solidFill>
                <a:latin typeface="方正正中黑简体" panose="02000000000000000000" pitchFamily="2" charset="-122"/>
                <a:ea typeface="方正正中黑简体" panose="02000000000000000000" pitchFamily="2" charset="-122"/>
              </a:rPr>
              <a:t> 家用电器类——“竹音”加湿器</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2" name="图片 -2147482559" descr="24"/>
          <p:cNvPicPr>
            <a:picLocks noChangeAspect="1"/>
          </p:cNvPicPr>
          <p:nvPr/>
        </p:nvPicPr>
        <p:blipFill>
          <a:blip r:embed="rId1"/>
          <a:stretch>
            <a:fillRect/>
          </a:stretch>
        </p:blipFill>
        <p:spPr>
          <a:xfrm>
            <a:off x="768350" y="1687830"/>
            <a:ext cx="4952365" cy="3488055"/>
          </a:xfrm>
          <a:prstGeom prst="rect">
            <a:avLst/>
          </a:prstGeom>
          <a:noFill/>
          <a:ln w="9525">
            <a:noFill/>
          </a:ln>
        </p:spPr>
      </p:pic>
      <p:pic>
        <p:nvPicPr>
          <p:cNvPr id="4" name="图片 -2147482557" descr="13"/>
          <p:cNvPicPr>
            <a:picLocks noChangeAspect="1"/>
          </p:cNvPicPr>
          <p:nvPr/>
        </p:nvPicPr>
        <p:blipFill>
          <a:blip r:embed="rId2"/>
          <a:stretch>
            <a:fillRect/>
          </a:stretch>
        </p:blipFill>
        <p:spPr>
          <a:xfrm>
            <a:off x="6171565" y="1687830"/>
            <a:ext cx="4924425" cy="3482975"/>
          </a:xfrm>
          <a:prstGeom prst="rect">
            <a:avLst/>
          </a:prstGeom>
          <a:noFill/>
          <a:ln w="9525">
            <a:noFill/>
          </a:ln>
        </p:spPr>
      </p:pic>
      <p:sp>
        <p:nvSpPr>
          <p:cNvPr id="131" name="文本框 130"/>
          <p:cNvSpPr txBox="1"/>
          <p:nvPr/>
        </p:nvSpPr>
        <p:spPr>
          <a:xfrm>
            <a:off x="1943735" y="5249545"/>
            <a:ext cx="8305165" cy="1076325"/>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6-7-2</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竹音”加湿器</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作者：孔娜（山东科技大学工业设计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2010</a:t>
            </a:r>
            <a:r>
              <a:rPr lang="zh-CN" altLang="en-US" sz="1600" b="0">
                <a:latin typeface="+mn-ea"/>
                <a:ea typeface="黑体" panose="02010609060101010101" pitchFamily="49" charset="-122"/>
                <a:cs typeface="宋体" panose="02010600030101010101" pitchFamily="2" charset="-122"/>
              </a:rPr>
              <a:t>届全国大学生工业设计专业优秀毕业设计展，二等奖（教育部工业设计指导委员会）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017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7.2 </a:t>
            </a:r>
            <a:r>
              <a:rPr sz="2800" b="1" dirty="0">
                <a:solidFill>
                  <a:schemeClr val="bg1"/>
                </a:solidFill>
                <a:latin typeface="方正正中黑简体" panose="02000000000000000000" pitchFamily="2" charset="-122"/>
                <a:ea typeface="方正正中黑简体" panose="02000000000000000000" pitchFamily="2" charset="-122"/>
              </a:rPr>
              <a:t>家用电器类——“蜂巢”壁灯</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31" name="图片 130"/>
          <p:cNvPicPr/>
          <p:nvPr/>
        </p:nvPicPr>
        <p:blipFill>
          <a:blip r:embed="rId1"/>
          <a:stretch>
            <a:fillRect/>
          </a:stretch>
        </p:blipFill>
        <p:spPr>
          <a:xfrm>
            <a:off x="584835" y="1496695"/>
            <a:ext cx="3096260" cy="2197735"/>
          </a:xfrm>
          <a:prstGeom prst="rect">
            <a:avLst/>
          </a:prstGeom>
          <a:noFill/>
          <a:ln w="9525">
            <a:noFill/>
          </a:ln>
        </p:spPr>
      </p:pic>
      <p:pic>
        <p:nvPicPr>
          <p:cNvPr id="132" name="图片 131"/>
          <p:cNvPicPr/>
          <p:nvPr/>
        </p:nvPicPr>
        <p:blipFill>
          <a:blip r:embed="rId2"/>
          <a:stretch>
            <a:fillRect/>
          </a:stretch>
        </p:blipFill>
        <p:spPr>
          <a:xfrm>
            <a:off x="584835" y="4157345"/>
            <a:ext cx="3096260" cy="2197735"/>
          </a:xfrm>
          <a:prstGeom prst="rect">
            <a:avLst/>
          </a:prstGeom>
          <a:noFill/>
          <a:ln w="9525">
            <a:noFill/>
          </a:ln>
        </p:spPr>
      </p:pic>
      <p:pic>
        <p:nvPicPr>
          <p:cNvPr id="133" name="图片 132"/>
          <p:cNvPicPr/>
          <p:nvPr/>
        </p:nvPicPr>
        <p:blipFill>
          <a:blip r:embed="rId3"/>
          <a:stretch>
            <a:fillRect/>
          </a:stretch>
        </p:blipFill>
        <p:spPr>
          <a:xfrm>
            <a:off x="4328795" y="1496695"/>
            <a:ext cx="3096260" cy="2197735"/>
          </a:xfrm>
          <a:prstGeom prst="rect">
            <a:avLst/>
          </a:prstGeom>
          <a:noFill/>
          <a:ln w="9525">
            <a:noFill/>
          </a:ln>
        </p:spPr>
      </p:pic>
      <p:pic>
        <p:nvPicPr>
          <p:cNvPr id="134" name="图片 133"/>
          <p:cNvPicPr/>
          <p:nvPr/>
        </p:nvPicPr>
        <p:blipFill>
          <a:blip r:embed="rId4"/>
          <a:stretch>
            <a:fillRect/>
          </a:stretch>
        </p:blipFill>
        <p:spPr>
          <a:xfrm>
            <a:off x="4328160" y="4175760"/>
            <a:ext cx="3096260" cy="2188210"/>
          </a:xfrm>
          <a:prstGeom prst="rect">
            <a:avLst/>
          </a:prstGeom>
          <a:noFill/>
          <a:ln w="9525">
            <a:noFill/>
          </a:ln>
        </p:spPr>
      </p:pic>
      <p:pic>
        <p:nvPicPr>
          <p:cNvPr id="135" name="图片 134"/>
          <p:cNvPicPr/>
          <p:nvPr/>
        </p:nvPicPr>
        <p:blipFill>
          <a:blip r:embed="rId5"/>
          <a:stretch>
            <a:fillRect/>
          </a:stretch>
        </p:blipFill>
        <p:spPr>
          <a:xfrm>
            <a:off x="8049895" y="1497965"/>
            <a:ext cx="3115945" cy="2202180"/>
          </a:xfrm>
          <a:prstGeom prst="rect">
            <a:avLst/>
          </a:prstGeom>
          <a:noFill/>
          <a:ln w="9525">
            <a:noFill/>
          </a:ln>
        </p:spPr>
      </p:pic>
      <p:pic>
        <p:nvPicPr>
          <p:cNvPr id="136" name="图片 135"/>
          <p:cNvPicPr/>
          <p:nvPr/>
        </p:nvPicPr>
        <p:blipFill>
          <a:blip r:embed="rId6"/>
          <a:stretch>
            <a:fillRect/>
          </a:stretch>
        </p:blipFill>
        <p:spPr>
          <a:xfrm>
            <a:off x="8049895" y="4151630"/>
            <a:ext cx="3117215" cy="2212340"/>
          </a:xfrm>
          <a:prstGeom prst="rect">
            <a:avLst/>
          </a:prstGeom>
          <a:noFill/>
          <a:ln w="9525">
            <a:noFill/>
          </a:ln>
        </p:spPr>
      </p:pic>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a:t>
            </a:r>
            <a:r>
              <a:rPr lang="en-US" sz="2800" b="1" dirty="0">
                <a:solidFill>
                  <a:schemeClr val="bg1"/>
                </a:solidFill>
                <a:latin typeface="方正正中黑简体" panose="02000000000000000000" pitchFamily="2" charset="-122"/>
                <a:ea typeface="方正正中黑简体" panose="02000000000000000000" pitchFamily="2" charset="-122"/>
                <a:sym typeface="+mn-ea"/>
              </a:rPr>
              <a:t>7.2 </a:t>
            </a:r>
            <a:r>
              <a:rPr sz="2800" b="1" dirty="0">
                <a:solidFill>
                  <a:schemeClr val="bg1"/>
                </a:solidFill>
                <a:latin typeface="方正正中黑简体" panose="02000000000000000000" pitchFamily="2" charset="-122"/>
                <a:ea typeface="方正正中黑简体" panose="02000000000000000000" pitchFamily="2" charset="-122"/>
                <a:sym typeface="+mn-ea"/>
              </a:rPr>
              <a:t>家用电器类——“蜂巢”壁灯</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37" name="图片 136"/>
          <p:cNvPicPr/>
          <p:nvPr/>
        </p:nvPicPr>
        <p:blipFill>
          <a:blip r:embed="rId1"/>
          <a:stretch>
            <a:fillRect/>
          </a:stretch>
        </p:blipFill>
        <p:spPr>
          <a:xfrm>
            <a:off x="1086485" y="1717675"/>
            <a:ext cx="5026025" cy="3566160"/>
          </a:xfrm>
          <a:prstGeom prst="rect">
            <a:avLst/>
          </a:prstGeom>
          <a:noFill/>
          <a:ln w="9525">
            <a:noFill/>
          </a:ln>
        </p:spPr>
      </p:pic>
      <p:pic>
        <p:nvPicPr>
          <p:cNvPr id="2" name="图片 1"/>
          <p:cNvPicPr/>
          <p:nvPr/>
        </p:nvPicPr>
        <p:blipFill>
          <a:blip r:embed="rId2"/>
          <a:stretch>
            <a:fillRect/>
          </a:stretch>
        </p:blipFill>
        <p:spPr>
          <a:xfrm>
            <a:off x="6319520" y="1732280"/>
            <a:ext cx="5026025" cy="3551555"/>
          </a:xfrm>
          <a:prstGeom prst="rect">
            <a:avLst/>
          </a:prstGeom>
          <a:noFill/>
          <a:ln w="9525">
            <a:noFill/>
          </a:ln>
        </p:spPr>
      </p:pic>
      <p:sp>
        <p:nvSpPr>
          <p:cNvPr id="139" name="文本框 138"/>
          <p:cNvSpPr txBox="1"/>
          <p:nvPr/>
        </p:nvSpPr>
        <p:spPr>
          <a:xfrm>
            <a:off x="3595370" y="5559425"/>
            <a:ext cx="5080000" cy="583565"/>
          </a:xfrm>
          <a:prstGeom prst="rect">
            <a:avLst/>
          </a:prstGeom>
          <a:noFill/>
          <a:ln w="9525">
            <a:noFill/>
          </a:ln>
        </p:spPr>
        <p:txBody>
          <a:bodyPr>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6-7-3</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蜂巢”壁灯</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作者：焦娜，（山东科技大学工业设计</a:t>
            </a:r>
            <a:r>
              <a:rPr lang="en-US" altLang="zh-CN" sz="1600" b="0">
                <a:latin typeface="+mn-ea"/>
                <a:ea typeface="黑体" panose="02010609060101010101" pitchFamily="49" charset="-122"/>
                <a:cs typeface="Times New Roman" panose="02020603050405020304" pitchFamily="18" charset="0"/>
              </a:rPr>
              <a:t>2006</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118235"/>
            <a:ext cx="742188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.1</a:t>
            </a:r>
            <a:r>
              <a:rPr sz="2800" b="1" dirty="0">
                <a:solidFill>
                  <a:schemeClr val="bg1"/>
                </a:solidFill>
                <a:latin typeface="方正正中黑简体" panose="02000000000000000000" pitchFamily="2" charset="-122"/>
                <a:ea typeface="方正正中黑简体" panose="02000000000000000000" pitchFamily="2" charset="-122"/>
              </a:rPr>
              <a:t>数码、通讯产品类2——Nokia概念手机</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42" name="图片 141"/>
          <p:cNvPicPr/>
          <p:nvPr/>
        </p:nvPicPr>
        <p:blipFill>
          <a:blip r:embed="rId1"/>
          <a:stretch>
            <a:fillRect/>
          </a:stretch>
        </p:blipFill>
        <p:spPr>
          <a:xfrm>
            <a:off x="3276600" y="1922780"/>
            <a:ext cx="2930525" cy="2327910"/>
          </a:xfrm>
          <a:prstGeom prst="rect">
            <a:avLst/>
          </a:prstGeom>
          <a:noFill/>
          <a:ln w="9525">
            <a:noFill/>
          </a:ln>
        </p:spPr>
      </p:pic>
      <p:pic>
        <p:nvPicPr>
          <p:cNvPr id="143" name="图片 142"/>
          <p:cNvPicPr/>
          <p:nvPr/>
        </p:nvPicPr>
        <p:blipFill>
          <a:blip r:embed="rId2"/>
          <a:stretch>
            <a:fillRect/>
          </a:stretch>
        </p:blipFill>
        <p:spPr>
          <a:xfrm>
            <a:off x="3258185" y="4149090"/>
            <a:ext cx="2967355" cy="1640205"/>
          </a:xfrm>
          <a:prstGeom prst="rect">
            <a:avLst/>
          </a:prstGeom>
          <a:noFill/>
          <a:ln w="9525">
            <a:noFill/>
          </a:ln>
        </p:spPr>
      </p:pic>
      <p:pic>
        <p:nvPicPr>
          <p:cNvPr id="144" name="图片 143"/>
          <p:cNvPicPr/>
          <p:nvPr/>
        </p:nvPicPr>
        <p:blipFill>
          <a:blip r:embed="rId3"/>
          <a:stretch>
            <a:fillRect/>
          </a:stretch>
        </p:blipFill>
        <p:spPr>
          <a:xfrm>
            <a:off x="6207125" y="1997075"/>
            <a:ext cx="2296795" cy="3866515"/>
          </a:xfrm>
          <a:prstGeom prst="rect">
            <a:avLst/>
          </a:prstGeom>
          <a:noFill/>
          <a:ln w="9525">
            <a:noFill/>
          </a:ln>
        </p:spPr>
      </p:pic>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2" name="图片 1"/>
          <p:cNvPicPr/>
          <p:nvPr/>
        </p:nvPicPr>
        <p:blipFill>
          <a:blip r:embed="rId4"/>
          <a:stretch>
            <a:fillRect/>
          </a:stretch>
        </p:blipFill>
        <p:spPr>
          <a:xfrm>
            <a:off x="8503920" y="1922780"/>
            <a:ext cx="2934335" cy="3940810"/>
          </a:xfrm>
          <a:prstGeom prst="rect">
            <a:avLst/>
          </a:prstGeom>
          <a:noFill/>
          <a:ln w="9525">
            <a:noFill/>
          </a:ln>
        </p:spPr>
      </p:pic>
      <p:sp>
        <p:nvSpPr>
          <p:cNvPr id="147" name="文本框 146"/>
          <p:cNvSpPr txBox="1"/>
          <p:nvPr/>
        </p:nvSpPr>
        <p:spPr>
          <a:xfrm>
            <a:off x="410845" y="1922780"/>
            <a:ext cx="2785110" cy="3784600"/>
          </a:xfrm>
          <a:prstGeom prst="rect">
            <a:avLst/>
          </a:prstGeom>
          <a:noFill/>
          <a:ln w="9525">
            <a:noFill/>
          </a:ln>
        </p:spPr>
        <p:txBody>
          <a:bodyPr wrap="square">
            <a:spAutoFit/>
          </a:bodyPr>
          <a:p>
            <a:pPr indent="0" algn="ctr"/>
            <a:r>
              <a:rPr lang="zh-CN" altLang="en-US" sz="1600" b="0">
                <a:solidFill>
                  <a:srgbClr val="FF0000"/>
                </a:solidFill>
                <a:highlight>
                  <a:srgbClr val="FFFFFF"/>
                </a:highlight>
                <a:latin typeface="+mn-ea"/>
                <a:ea typeface="黑体" panose="02010609060101010101" pitchFamily="49" charset="-122"/>
                <a:cs typeface="宋体" panose="02010600030101010101" pitchFamily="2" charset="-122"/>
              </a:rPr>
              <a:t>图</a:t>
            </a:r>
            <a:r>
              <a:rPr lang="en-US" altLang="zh-CN" sz="1600" b="0">
                <a:solidFill>
                  <a:srgbClr val="FF0000"/>
                </a:solidFill>
                <a:highlight>
                  <a:srgbClr val="FFFFFF"/>
                </a:highlight>
                <a:latin typeface="+mn-ea"/>
                <a:ea typeface="黑体" panose="02010609060101010101" pitchFamily="49" charset="-122"/>
                <a:cs typeface="宋体" panose="02010600030101010101" pitchFamily="2" charset="-122"/>
              </a:rPr>
              <a:t>6-4-1 </a:t>
            </a:r>
            <a:r>
              <a:rPr lang="zh-CN" altLang="en-US" sz="1600" b="0">
                <a:highlight>
                  <a:srgbClr val="FFFFFF"/>
                </a:highlight>
                <a:latin typeface="+mn-ea"/>
                <a:ea typeface="黑体" panose="02010609060101010101" pitchFamily="49" charset="-122"/>
                <a:cs typeface="宋体" panose="02010600030101010101" pitchFamily="2" charset="-122"/>
              </a:rPr>
              <a:t>概念手机</a:t>
            </a:r>
            <a:r>
              <a:rPr lang="en-US" altLang="zh-CN" sz="1600" b="0">
                <a:highlight>
                  <a:srgbClr val="FFFFFF"/>
                </a:highlight>
                <a:latin typeface="+mn-ea"/>
                <a:ea typeface="黑体" panose="02010609060101010101" pitchFamily="49" charset="-122"/>
                <a:cs typeface="宋体" panose="02010600030101010101" pitchFamily="2" charset="-122"/>
              </a:rPr>
              <a:t>Morph </a:t>
            </a:r>
            <a:r>
              <a:rPr lang="zh-CN" altLang="en-US" sz="1600" b="0">
                <a:highlight>
                  <a:srgbClr val="FFFFFF"/>
                </a:highlight>
                <a:latin typeface="+mn-ea"/>
                <a:ea typeface="黑体" panose="02010609060101010101" pitchFamily="49" charset="-122"/>
                <a:cs typeface="宋体" panose="02010600030101010101" pitchFamily="2" charset="-122"/>
              </a:rPr>
              <a:t>（</a:t>
            </a:r>
            <a:r>
              <a:rPr lang="en-US" altLang="zh-CN" sz="1600" b="0">
                <a:highlight>
                  <a:srgbClr val="FFFFFF"/>
                </a:highlight>
                <a:latin typeface="+mn-ea"/>
                <a:ea typeface="黑体" panose="02010609060101010101" pitchFamily="49" charset="-122"/>
                <a:cs typeface="宋体" panose="02010600030101010101" pitchFamily="2" charset="-122"/>
              </a:rPr>
              <a:t>Nokia</a:t>
            </a:r>
            <a:r>
              <a:rPr lang="zh-CN" altLang="en-US" sz="1600" b="0">
                <a:highlight>
                  <a:srgbClr val="FFFFFF"/>
                </a:highlight>
                <a:latin typeface="+mn-ea"/>
                <a:ea typeface="黑体" panose="02010609060101010101" pitchFamily="49" charset="-122"/>
                <a:cs typeface="宋体" panose="02010600030101010101" pitchFamily="2" charset="-122"/>
              </a:rPr>
              <a:t>公司）</a:t>
            </a:r>
            <a:r>
              <a:rPr lang="zh-CN" altLang="en-US" b="0">
                <a:solidFill>
                  <a:srgbClr val="000000"/>
                </a:solidFill>
                <a:highlight>
                  <a:srgbClr val="FFFFFF"/>
                </a:highlight>
                <a:latin typeface="+mn-ea"/>
                <a:ea typeface="黑体" panose="02010609060101010101" pitchFamily="49" charset="-122"/>
                <a:cs typeface="宋体" panose="02010600030101010101" pitchFamily="2" charset="-122"/>
              </a:rPr>
              <a:t></a:t>
            </a: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诺基亚研发中心和英国剑桥大学纳米科学实验室合作开发了一种名为</a:t>
            </a:r>
            <a:r>
              <a:rPr lang="en-US" altLang="zh-CN" sz="1600" b="0">
                <a:solidFill>
                  <a:srgbClr val="000000"/>
                </a:solidFill>
                <a:highlight>
                  <a:srgbClr val="FFFFFF"/>
                </a:highlight>
                <a:latin typeface="+mn-ea"/>
                <a:ea typeface="黑体" panose="02010609060101010101" pitchFamily="49" charset="-122"/>
                <a:cs typeface="宋体" panose="02010600030101010101" pitchFamily="2" charset="-122"/>
              </a:rPr>
              <a:t>Morph</a:t>
            </a: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变形）的概念手机。它采用了一个耳机式的主机和显示操作屏子母式设计，除了常规的手机样式之外，还可变成显示屏、手镯腕表、网络写字板等式样。而纳米纤维蛋白材料的应用，可以让手机更加柔软、透明、甚至其表面还具备自洁功能，诺基亚打算在</a:t>
            </a:r>
            <a:r>
              <a:rPr lang="en-US" altLang="zh-CN" sz="1600" b="0">
                <a:solidFill>
                  <a:srgbClr val="000000"/>
                </a:solidFill>
                <a:highlight>
                  <a:srgbClr val="FFFFFF"/>
                </a:highlight>
                <a:latin typeface="+mn-ea"/>
                <a:ea typeface="黑体" panose="02010609060101010101" pitchFamily="49" charset="-122"/>
                <a:cs typeface="宋体" panose="02010600030101010101" pitchFamily="2" charset="-122"/>
              </a:rPr>
              <a:t>7</a:t>
            </a: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年内正式投放市场。</a:t>
            </a:r>
            <a:endPar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1129220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7.3 </a:t>
            </a:r>
            <a:r>
              <a:rPr sz="2800" b="1" dirty="0">
                <a:solidFill>
                  <a:schemeClr val="bg1"/>
                </a:solidFill>
                <a:latin typeface="方正正中黑简体" panose="02000000000000000000" pitchFamily="2" charset="-122"/>
                <a:ea typeface="方正正中黑简体" panose="02000000000000000000" pitchFamily="2" charset="-122"/>
              </a:rPr>
              <a:t>家用电器类——“竹裙”室内灯“风景”概念台式电风扇</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39" name="图片 138"/>
          <p:cNvPicPr/>
          <p:nvPr/>
        </p:nvPicPr>
        <p:blipFill>
          <a:blip r:embed="rId1"/>
          <a:stretch>
            <a:fillRect/>
          </a:stretch>
        </p:blipFill>
        <p:spPr>
          <a:xfrm>
            <a:off x="255905" y="1563370"/>
            <a:ext cx="3255010" cy="4637405"/>
          </a:xfrm>
          <a:prstGeom prst="rect">
            <a:avLst/>
          </a:prstGeom>
          <a:noFill/>
          <a:ln w="9525">
            <a:noFill/>
          </a:ln>
        </p:spPr>
      </p:pic>
      <p:sp>
        <p:nvSpPr>
          <p:cNvPr id="140" name="文本框 139"/>
          <p:cNvSpPr txBox="1"/>
          <p:nvPr/>
        </p:nvSpPr>
        <p:spPr>
          <a:xfrm>
            <a:off x="3678555" y="1563370"/>
            <a:ext cx="2766695" cy="1322070"/>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6-7-4</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竹裙”室内灯</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作者：张修强，（山东科技大学工业设计</a:t>
            </a:r>
            <a:r>
              <a:rPr lang="en-US" altLang="zh-CN" sz="1600" b="0">
                <a:latin typeface="+mn-ea"/>
                <a:ea typeface="黑体" panose="02010609060101010101" pitchFamily="49" charset="-122"/>
                <a:cs typeface="Times New Roman" panose="02020603050405020304" pitchFamily="18" charset="0"/>
              </a:rPr>
              <a:t>2002</a:t>
            </a:r>
            <a:r>
              <a:rPr lang="zh-CN" altLang="en-US" sz="1600" b="0">
                <a:latin typeface="+mn-ea"/>
                <a:ea typeface="黑体" panose="02010609060101010101" pitchFamily="49" charset="-122"/>
                <a:cs typeface="宋体" panose="02010600030101010101" pitchFamily="2" charset="-122"/>
              </a:rPr>
              <a:t>级）</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2006</a:t>
            </a:r>
            <a:r>
              <a:rPr lang="zh-CN" altLang="en-US" sz="1600" b="0">
                <a:latin typeface="+mn-ea"/>
                <a:ea typeface="黑体" panose="02010609060101010101" pitchFamily="49" charset="-122"/>
                <a:cs typeface="宋体" panose="02010600030101010101" pitchFamily="2" charset="-122"/>
              </a:rPr>
              <a:t>上海未来工程师大赛灯具设计三等奖</a:t>
            </a:r>
            <a:endParaRPr lang="zh-CN" altLang="en-US" sz="1600" b="0">
              <a:latin typeface="+mn-ea"/>
              <a:ea typeface="黑体" panose="02010609060101010101" pitchFamily="49" charset="-122"/>
              <a:cs typeface="宋体" panose="02010600030101010101" pitchFamily="2" charset="-122"/>
            </a:endParaRPr>
          </a:p>
        </p:txBody>
      </p:sp>
      <p:pic>
        <p:nvPicPr>
          <p:cNvPr id="2" name="图片 1"/>
          <p:cNvPicPr/>
          <p:nvPr/>
        </p:nvPicPr>
        <p:blipFill>
          <a:blip r:embed="rId2"/>
          <a:stretch>
            <a:fillRect/>
          </a:stretch>
        </p:blipFill>
        <p:spPr>
          <a:xfrm>
            <a:off x="6646545" y="1609725"/>
            <a:ext cx="5133975" cy="3638550"/>
          </a:xfrm>
          <a:prstGeom prst="rect">
            <a:avLst/>
          </a:prstGeom>
          <a:noFill/>
          <a:ln w="9525">
            <a:noFill/>
          </a:ln>
        </p:spPr>
      </p:pic>
      <p:sp>
        <p:nvSpPr>
          <p:cNvPr id="141" name="文本框 140"/>
          <p:cNvSpPr txBox="1"/>
          <p:nvPr/>
        </p:nvSpPr>
        <p:spPr>
          <a:xfrm>
            <a:off x="6445250" y="5033010"/>
            <a:ext cx="5532120" cy="1322070"/>
          </a:xfrm>
          <a:prstGeom prst="rect">
            <a:avLst/>
          </a:prstGeom>
          <a:noFill/>
          <a:ln w="9525">
            <a:noFill/>
          </a:ln>
        </p:spPr>
        <p:txBody>
          <a:bodyPr wrap="square">
            <a:spAutoFit/>
          </a:bodyPr>
          <a:p>
            <a:pPr indent="0" algn="ctr"/>
            <a:r>
              <a:rPr lang="en-US" altLang="zh-CN" sz="1600" b="0">
                <a:solidFill>
                  <a:srgbClr val="FF0000"/>
                </a:solidFill>
                <a:latin typeface="+mn-ea"/>
                <a:ea typeface="黑体" panose="02010609060101010101" pitchFamily="49" charset="-122"/>
                <a:cs typeface="宋体" panose="02010600030101010101" pitchFamily="2" charset="-122"/>
              </a:rPr>
              <a:t> </a:t>
            </a:r>
            <a:endParaRPr lang="en-US" altLang="zh-CN" sz="1600" b="0">
              <a:solidFill>
                <a:srgbClr val="FF0000"/>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6-7-5</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风景”概念台式电风扇</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，设计：王俊涛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99650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a:t>
            </a:r>
            <a:r>
              <a:rPr lang="en-US" sz="2800" b="1" dirty="0">
                <a:solidFill>
                  <a:schemeClr val="bg1"/>
                </a:solidFill>
                <a:latin typeface="方正正中黑简体" panose="02000000000000000000" pitchFamily="2" charset="-122"/>
                <a:ea typeface="方正正中黑简体" panose="02000000000000000000" pitchFamily="2" charset="-122"/>
                <a:sym typeface="+mn-ea"/>
              </a:rPr>
              <a:t>7.4 </a:t>
            </a:r>
            <a:r>
              <a:rPr sz="2800" b="1" dirty="0">
                <a:solidFill>
                  <a:schemeClr val="bg1"/>
                </a:solidFill>
                <a:latin typeface="方正正中黑简体" panose="02000000000000000000" pitchFamily="2" charset="-122"/>
                <a:ea typeface="方正正中黑简体" panose="02000000000000000000" pitchFamily="2" charset="-122"/>
                <a:sym typeface="+mn-ea"/>
              </a:rPr>
              <a:t>家用电器类——“沉积的冰” 概念塔式电风扇</a:t>
            </a:r>
            <a:endParaRPr sz="2800" b="1" dirty="0">
              <a:solidFill>
                <a:schemeClr val="bg1"/>
              </a:solidFill>
              <a:latin typeface="方正正中黑简体" panose="02000000000000000000" pitchFamily="2" charset="-122"/>
              <a:ea typeface="方正正中黑简体" panose="02000000000000000000" pitchFamily="2" charset="-122"/>
              <a:sym typeface="+mn-ea"/>
            </a:endParaRPr>
          </a:p>
        </p:txBody>
      </p:sp>
      <p:pic>
        <p:nvPicPr>
          <p:cNvPr id="141" name="图片 140"/>
          <p:cNvPicPr/>
          <p:nvPr/>
        </p:nvPicPr>
        <p:blipFill>
          <a:blip r:embed="rId1"/>
          <a:stretch>
            <a:fillRect/>
          </a:stretch>
        </p:blipFill>
        <p:spPr>
          <a:xfrm>
            <a:off x="580390" y="1664335"/>
            <a:ext cx="6477635" cy="4580890"/>
          </a:xfrm>
          <a:prstGeom prst="rect">
            <a:avLst/>
          </a:prstGeom>
          <a:noFill/>
          <a:ln w="9525">
            <a:noFill/>
          </a:ln>
        </p:spPr>
      </p:pic>
      <p:sp>
        <p:nvSpPr>
          <p:cNvPr id="142" name="文本框 141"/>
          <p:cNvSpPr txBox="1"/>
          <p:nvPr/>
        </p:nvSpPr>
        <p:spPr>
          <a:xfrm>
            <a:off x="7322820" y="1752600"/>
            <a:ext cx="4404360" cy="1814830"/>
          </a:xfrm>
          <a:prstGeom prst="rect">
            <a:avLst/>
          </a:prstGeom>
          <a:noFill/>
          <a:ln w="9525">
            <a:noFill/>
          </a:ln>
        </p:spPr>
        <p:txBody>
          <a:bodyPr wrap="square">
            <a:spAutoFit/>
          </a:bodyPr>
          <a:p>
            <a:pPr indent="0" algn="ctr"/>
            <a:r>
              <a:rPr lang="en-US" altLang="zh-CN" sz="1600" b="0">
                <a:solidFill>
                  <a:srgbClr val="FF0000"/>
                </a:solidFill>
                <a:latin typeface="+mn-ea"/>
                <a:ea typeface="黑体" panose="02010609060101010101" pitchFamily="49" charset="-122"/>
                <a:cs typeface="宋体" panose="02010600030101010101" pitchFamily="2" charset="-122"/>
              </a:rPr>
              <a:t> </a:t>
            </a:r>
            <a:endParaRPr lang="en-US" altLang="zh-CN" sz="1600" b="0">
              <a:solidFill>
                <a:srgbClr val="FF0000"/>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6-7-6</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沉积的冰” 概念塔式电风扇</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 设计：王俊涛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91235"/>
            <a:ext cx="78098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.2</a:t>
            </a:r>
            <a:r>
              <a:rPr sz="2800" b="1" dirty="0">
                <a:solidFill>
                  <a:schemeClr val="bg1"/>
                </a:solidFill>
                <a:latin typeface="方正正中黑简体" panose="02000000000000000000" pitchFamily="2" charset="-122"/>
                <a:ea typeface="方正正中黑简体" panose="02000000000000000000" pitchFamily="2" charset="-122"/>
              </a:rPr>
              <a:t>数码、通讯产品类2——“太极”机箱设计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4" name="图片 3"/>
          <p:cNvPicPr/>
          <p:nvPr/>
        </p:nvPicPr>
        <p:blipFill>
          <a:blip r:embed="rId1"/>
          <a:stretch>
            <a:fillRect/>
          </a:stretch>
        </p:blipFill>
        <p:spPr>
          <a:xfrm>
            <a:off x="396875" y="1586230"/>
            <a:ext cx="6421755" cy="4518660"/>
          </a:xfrm>
          <a:prstGeom prst="rect">
            <a:avLst/>
          </a:prstGeom>
          <a:noFill/>
          <a:ln w="9525">
            <a:noFill/>
          </a:ln>
        </p:spPr>
      </p:pic>
      <p:sp>
        <p:nvSpPr>
          <p:cNvPr id="148" name="文本框 147"/>
          <p:cNvSpPr txBox="1"/>
          <p:nvPr/>
        </p:nvSpPr>
        <p:spPr>
          <a:xfrm>
            <a:off x="7460615" y="2027555"/>
            <a:ext cx="3569970" cy="129159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6-4-2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太极”机箱设计</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航嘉杯”首届机箱设计大赛 银奖作者：郑晓君（山东科技大学工业设计</a:t>
            </a:r>
            <a:r>
              <a:rPr lang="en-US" altLang="zh-CN" sz="1600" b="0">
                <a:latin typeface="+mn-ea"/>
                <a:ea typeface="黑体" panose="02010609060101010101" pitchFamily="49" charset="-122"/>
                <a:cs typeface="宋体" panose="02010600030101010101" pitchFamily="2" charset="-122"/>
              </a:rPr>
              <a:t>2003</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8098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.3</a:t>
            </a:r>
            <a:r>
              <a:rPr sz="2800" b="1" dirty="0">
                <a:solidFill>
                  <a:schemeClr val="bg1"/>
                </a:solidFill>
                <a:latin typeface="方正正中黑简体" panose="02000000000000000000" pitchFamily="2" charset="-122"/>
                <a:ea typeface="方正正中黑简体" panose="02000000000000000000" pitchFamily="2" charset="-122"/>
              </a:rPr>
              <a:t>数码、通讯产品类2——“太极”机箱设计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2" name="图片 1"/>
          <p:cNvPicPr/>
          <p:nvPr/>
        </p:nvPicPr>
        <p:blipFill>
          <a:blip r:embed="rId1"/>
          <a:stretch>
            <a:fillRect/>
          </a:stretch>
        </p:blipFill>
        <p:spPr>
          <a:xfrm>
            <a:off x="488315" y="1593850"/>
            <a:ext cx="6550025" cy="4615815"/>
          </a:xfrm>
          <a:prstGeom prst="rect">
            <a:avLst/>
          </a:prstGeom>
          <a:noFill/>
          <a:ln w="9525">
            <a:noFill/>
          </a:ln>
        </p:spPr>
      </p:pic>
      <p:sp>
        <p:nvSpPr>
          <p:cNvPr id="149" name="文本框 148"/>
          <p:cNvSpPr txBox="1"/>
          <p:nvPr/>
        </p:nvSpPr>
        <p:spPr>
          <a:xfrm>
            <a:off x="7510780" y="1593850"/>
            <a:ext cx="3364865" cy="129159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6-4-3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蜗牛”机箱设计</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航嘉杯”首届机箱设计大赛 铜奖作者：吴国章（山东科技大学工业设计</a:t>
            </a:r>
            <a:r>
              <a:rPr lang="en-US" altLang="zh-CN" sz="1600" b="0">
                <a:latin typeface="+mn-ea"/>
                <a:ea typeface="黑体" panose="02010609060101010101" pitchFamily="49" charset="-122"/>
                <a:cs typeface="宋体" panose="02010600030101010101" pitchFamily="2" charset="-122"/>
              </a:rPr>
              <a:t>2003</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99490"/>
            <a:ext cx="782447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.4 </a:t>
            </a:r>
            <a:r>
              <a:rPr sz="2800" b="1" dirty="0">
                <a:solidFill>
                  <a:schemeClr val="bg1"/>
                </a:solidFill>
                <a:latin typeface="方正正中黑简体" panose="02000000000000000000" pitchFamily="2" charset="-122"/>
                <a:ea typeface="方正正中黑简体" panose="02000000000000000000" pitchFamily="2" charset="-122"/>
              </a:rPr>
              <a:t>数码、通讯产品类2——绕线Mp3 播放器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4" name="图片 3"/>
          <p:cNvPicPr/>
          <p:nvPr/>
        </p:nvPicPr>
        <p:blipFill>
          <a:blip r:embed="rId1"/>
          <a:stretch>
            <a:fillRect/>
          </a:stretch>
        </p:blipFill>
        <p:spPr>
          <a:xfrm>
            <a:off x="488315" y="1644015"/>
            <a:ext cx="3234055" cy="4775200"/>
          </a:xfrm>
          <a:prstGeom prst="rect">
            <a:avLst/>
          </a:prstGeom>
          <a:noFill/>
          <a:ln w="9525">
            <a:noFill/>
          </a:ln>
        </p:spPr>
      </p:pic>
      <p:sp>
        <p:nvSpPr>
          <p:cNvPr id="150" name="文本框 149"/>
          <p:cNvSpPr txBox="1"/>
          <p:nvPr/>
        </p:nvSpPr>
        <p:spPr>
          <a:xfrm>
            <a:off x="3993515" y="1644015"/>
            <a:ext cx="3354705" cy="1106805"/>
          </a:xfrm>
          <a:prstGeom prst="rect">
            <a:avLst/>
          </a:prstGeom>
          <a:noFill/>
          <a:ln w="9525">
            <a:noFill/>
          </a:ln>
        </p:spPr>
        <p:txBody>
          <a:bodyPr wrap="square">
            <a:spAutoFit/>
          </a:bodyPr>
          <a:p>
            <a:pPr indent="0" algn="ctr"/>
            <a:r>
              <a:rPr lang="en-US" altLang="zh-CN" b="0">
                <a:solidFill>
                  <a:srgbClr val="FF00FF"/>
                </a:solidFill>
                <a:latin typeface="+mn-ea"/>
                <a:ea typeface="黑体" panose="02010609060101010101" pitchFamily="49" charset="-122"/>
                <a:cs typeface="宋体" panose="02010600030101010101" pitchFamily="2" charset="-122"/>
              </a:rPr>
              <a:t> </a:t>
            </a:r>
            <a:endParaRPr lang="en-US" altLang="zh-CN" b="0">
              <a:solidFill>
                <a:srgbClr val="FF00FF"/>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6-4-4 </a:t>
            </a:r>
            <a:r>
              <a:rPr lang="zh-CN" altLang="en-US" sz="1600" b="0">
                <a:latin typeface="+mn-ea"/>
                <a:ea typeface="黑体" panose="02010609060101010101" pitchFamily="49" charset="-122"/>
                <a:cs typeface="宋体" panose="02010600030101010101" pitchFamily="2" charset="-122"/>
              </a:rPr>
              <a:t>绕线</a:t>
            </a:r>
            <a:r>
              <a:rPr lang="en-US" altLang="zh-CN" sz="1600" b="0">
                <a:latin typeface="+mn-ea"/>
                <a:ea typeface="黑体" panose="02010609060101010101" pitchFamily="49" charset="-122"/>
                <a:cs typeface="Times New Roman" panose="02020603050405020304" pitchFamily="18" charset="0"/>
              </a:rPr>
              <a:t>M</a:t>
            </a:r>
            <a:r>
              <a:rPr lang="en-US" altLang="zh-CN" sz="1600" b="0">
                <a:latin typeface="+mn-ea"/>
                <a:ea typeface="黑体" panose="02010609060101010101" pitchFamily="49" charset="-122"/>
                <a:cs typeface="宋体" panose="02010600030101010101" pitchFamily="2" charset="-122"/>
              </a:rPr>
              <a:t>p3 </a:t>
            </a:r>
            <a:r>
              <a:rPr lang="zh-CN" altLang="en-US" sz="1600" b="0">
                <a:latin typeface="+mn-ea"/>
                <a:ea typeface="黑体" panose="02010609060101010101" pitchFamily="49" charset="-122"/>
                <a:cs typeface="宋体" panose="02010600030101010101" pitchFamily="2" charset="-122"/>
              </a:rPr>
              <a:t>播放器  作者：郭厚魁（山东科技大学工业设计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级），导师：王俊涛、杨梅</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085850"/>
            <a:ext cx="85598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.5 </a:t>
            </a:r>
            <a:r>
              <a:rPr sz="2800" b="1" dirty="0">
                <a:solidFill>
                  <a:schemeClr val="bg1"/>
                </a:solidFill>
                <a:latin typeface="方正正中黑简体" panose="02000000000000000000" pitchFamily="2" charset="-122"/>
                <a:ea typeface="方正正中黑简体" panose="02000000000000000000" pitchFamily="2" charset="-122"/>
              </a:rPr>
              <a:t>数码、通讯产品类2——“花音”音乐播放器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5" name="图片 4"/>
          <p:cNvPicPr/>
          <p:nvPr/>
        </p:nvPicPr>
        <p:blipFill>
          <a:blip r:embed="rId1"/>
          <a:stretch>
            <a:fillRect/>
          </a:stretch>
        </p:blipFill>
        <p:spPr>
          <a:xfrm>
            <a:off x="488315" y="1771650"/>
            <a:ext cx="3274695" cy="4646930"/>
          </a:xfrm>
          <a:prstGeom prst="rect">
            <a:avLst/>
          </a:prstGeom>
          <a:noFill/>
          <a:ln w="9525">
            <a:noFill/>
          </a:ln>
        </p:spPr>
      </p:pic>
      <p:sp>
        <p:nvSpPr>
          <p:cNvPr id="151" name="文本框 150"/>
          <p:cNvSpPr txBox="1"/>
          <p:nvPr/>
        </p:nvSpPr>
        <p:spPr>
          <a:xfrm>
            <a:off x="4693285" y="1984375"/>
            <a:ext cx="3436620" cy="1260475"/>
          </a:xfrm>
          <a:prstGeom prst="rect">
            <a:avLst/>
          </a:prstGeom>
          <a:noFill/>
          <a:ln w="9525">
            <a:noFill/>
          </a:ln>
        </p:spPr>
        <p:txBody>
          <a:bodyPr wrap="square">
            <a:spAutoFit/>
          </a:bodyPr>
          <a:p>
            <a:pPr indent="0" algn="ctr"/>
            <a:r>
              <a:rPr lang="en-US" altLang="zh-CN" sz="1400" b="0">
                <a:solidFill>
                  <a:srgbClr val="FF00FF"/>
                </a:solidFill>
                <a:latin typeface="+mn-ea"/>
                <a:ea typeface="宋体" panose="02010600030101010101" pitchFamily="2" charset="-122"/>
                <a:cs typeface="宋体" panose="02010600030101010101" pitchFamily="2" charset="-122"/>
              </a:rPr>
              <a:t> </a:t>
            </a:r>
            <a:endParaRPr lang="en-US" altLang="zh-CN" sz="1400" b="0">
              <a:solidFill>
                <a:srgbClr val="FF00FF"/>
              </a:solidFill>
              <a:latin typeface="+mn-ea"/>
              <a:ea typeface="宋体" panose="02010600030101010101" pitchFamily="2"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a:t>
            </a:r>
            <a:r>
              <a:rPr lang="en-US" altLang="zh-CN" sz="1600" b="0">
                <a:latin typeface="+mn-ea"/>
                <a:ea typeface="黑体" panose="02010609060101010101" pitchFamily="49" charset="-122"/>
                <a:cs typeface="宋体" panose="02010600030101010101" pitchFamily="2" charset="-122"/>
              </a:rPr>
              <a:t>5 “</a:t>
            </a:r>
            <a:r>
              <a:rPr lang="zh-CN" altLang="en-US" sz="1600" b="0">
                <a:latin typeface="+mn-ea"/>
                <a:ea typeface="黑体" panose="02010609060101010101" pitchFamily="49" charset="-122"/>
                <a:cs typeface="宋体" panose="02010600030101010101" pitchFamily="2" charset="-122"/>
              </a:rPr>
              <a:t>花音”播放器  作者：安良永（山东科技大学工业设计</a:t>
            </a:r>
            <a:r>
              <a:rPr lang="en-US" altLang="zh-CN" sz="1600" b="0">
                <a:latin typeface="+mn-ea"/>
                <a:ea typeface="黑体" panose="02010609060101010101" pitchFamily="49" charset="-122"/>
                <a:cs typeface="宋体" panose="02010600030101010101" pitchFamily="2" charset="-122"/>
              </a:rPr>
              <a:t>2005</a:t>
            </a:r>
            <a:r>
              <a:rPr lang="zh-CN" altLang="en-US" sz="1600" b="0">
                <a:latin typeface="+mn-ea"/>
                <a:ea typeface="黑体" panose="02010609060101010101" pitchFamily="49" charset="-122"/>
                <a:cs typeface="宋体" panose="02010600030101010101" pitchFamily="2" charset="-122"/>
              </a:rPr>
              <a:t>级），导师：王俊涛、杨梅</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专题设计类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6.5</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420370" y="1135380"/>
            <a:ext cx="53638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6.5.1 </a:t>
            </a:r>
            <a:r>
              <a:rPr lang="zh-CN" altLang="en-US" sz="2800" b="1" dirty="0">
                <a:solidFill>
                  <a:schemeClr val="bg1"/>
                </a:solidFill>
                <a:latin typeface="方正正中黑简体" panose="02000000000000000000" pitchFamily="2" charset="-122"/>
                <a:ea typeface="方正正中黑简体" panose="02000000000000000000" pitchFamily="2" charset="-122"/>
              </a:rPr>
              <a:t>海尔“专为农村设计”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67652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家电下乡政策是深入贯彻落实科学发展观、积极扩大内需的重要举措，是财政和贸易政策的创新突破。主要内容是，顺应农民消费升级的新趋势，运用财政、贸易政策，引导和组织工商联手，开发、生产适合农村消费特点、性能可靠、质量保证、物美价廉的家电产品，并提供满足农民需求的流通和售后服务；对农民购买纳入补贴范围的家电产品给予一定比例(13%)的财政补贴，以激活农民购买能力，扩大农村消费，促进内需和外需协调发展。</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4734</Words>
  <Application>WPS 演示</Application>
  <PresentationFormat>宽屏</PresentationFormat>
  <Paragraphs>422</Paragraphs>
  <Slides>32</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32</vt:i4>
      </vt:variant>
    </vt:vector>
  </HeadingPairs>
  <TitlesOfParts>
    <vt:vector size="49"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asuspc</cp:lastModifiedBy>
  <cp:revision>722</cp:revision>
  <dcterms:created xsi:type="dcterms:W3CDTF">2013-08-12T12:34:00Z</dcterms:created>
  <dcterms:modified xsi:type="dcterms:W3CDTF">2017-06-10T00:55:38Z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