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1" r:id="rId1"/>
  </p:sldMasterIdLst>
  <p:notesMasterIdLst>
    <p:notesMasterId r:id="rId62"/>
  </p:notesMasterIdLst>
  <p:sldIdLst>
    <p:sldId id="358" r:id="rId2"/>
    <p:sldId id="256" r:id="rId3"/>
    <p:sldId id="271" r:id="rId4"/>
    <p:sldId id="346" r:id="rId5"/>
    <p:sldId id="347" r:id="rId6"/>
    <p:sldId id="327" r:id="rId7"/>
    <p:sldId id="272" r:id="rId8"/>
    <p:sldId id="285" r:id="rId9"/>
    <p:sldId id="350" r:id="rId10"/>
    <p:sldId id="283" r:id="rId11"/>
    <p:sldId id="351" r:id="rId12"/>
    <p:sldId id="353" r:id="rId13"/>
    <p:sldId id="352" r:id="rId14"/>
    <p:sldId id="348" r:id="rId15"/>
    <p:sldId id="349" r:id="rId16"/>
    <p:sldId id="282" r:id="rId17"/>
    <p:sldId id="286" r:id="rId18"/>
    <p:sldId id="287" r:id="rId19"/>
    <p:sldId id="354" r:id="rId20"/>
    <p:sldId id="288" r:id="rId21"/>
    <p:sldId id="289" r:id="rId22"/>
    <p:sldId id="290" r:id="rId23"/>
    <p:sldId id="291" r:id="rId24"/>
    <p:sldId id="292" r:id="rId25"/>
    <p:sldId id="294" r:id="rId26"/>
    <p:sldId id="355" r:id="rId27"/>
    <p:sldId id="357" r:id="rId28"/>
    <p:sldId id="356" r:id="rId29"/>
    <p:sldId id="359" r:id="rId30"/>
    <p:sldId id="360" r:id="rId31"/>
    <p:sldId id="361" r:id="rId32"/>
    <p:sldId id="362" r:id="rId33"/>
    <p:sldId id="363" r:id="rId34"/>
    <p:sldId id="364" r:id="rId35"/>
    <p:sldId id="365" r:id="rId36"/>
    <p:sldId id="366" r:id="rId37"/>
    <p:sldId id="367" r:id="rId38"/>
    <p:sldId id="368" r:id="rId39"/>
    <p:sldId id="369" r:id="rId40"/>
    <p:sldId id="370" r:id="rId41"/>
    <p:sldId id="371" r:id="rId42"/>
    <p:sldId id="372" r:id="rId43"/>
    <p:sldId id="373" r:id="rId44"/>
    <p:sldId id="374" r:id="rId45"/>
    <p:sldId id="375" r:id="rId46"/>
    <p:sldId id="376" r:id="rId47"/>
    <p:sldId id="377" r:id="rId48"/>
    <p:sldId id="378" r:id="rId49"/>
    <p:sldId id="379" r:id="rId50"/>
    <p:sldId id="380" r:id="rId51"/>
    <p:sldId id="381" r:id="rId52"/>
    <p:sldId id="382" r:id="rId53"/>
    <p:sldId id="383" r:id="rId54"/>
    <p:sldId id="384" r:id="rId55"/>
    <p:sldId id="385" r:id="rId56"/>
    <p:sldId id="386" r:id="rId57"/>
    <p:sldId id="390" r:id="rId58"/>
    <p:sldId id="387" r:id="rId59"/>
    <p:sldId id="388" r:id="rId60"/>
    <p:sldId id="389" r:id="rId61"/>
  </p:sldIdLst>
  <p:sldSz cx="9144000" cy="5715000" type="screen16x1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990000"/>
    <a:srgbClr val="000000"/>
    <a:srgbClr val="3366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4587" autoAdjust="0"/>
    <p:restoredTop sz="94712" autoAdjust="0"/>
  </p:normalViewPr>
  <p:slideViewPr>
    <p:cSldViewPr>
      <p:cViewPr>
        <p:scale>
          <a:sx n="100" d="100"/>
          <a:sy n="100" d="100"/>
        </p:scale>
        <p:origin x="-1944" y="-618"/>
      </p:cViewPr>
      <p:guideLst>
        <p:guide orient="horz" pos="2208"/>
        <p:guide orient="horz" pos="938"/>
        <p:guide pos="340"/>
        <p:guide pos="5329"/>
        <p:guide pos="431"/>
        <p:guide pos="2018"/>
        <p:guide pos="3606"/>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4FCCA6F-B122-41B1-8BD0-1FCD3F7FF5EC}" type="datetimeFigureOut">
              <a:rPr lang="zh-CN" altLang="en-US"/>
              <a:pPr>
                <a:defRPr/>
              </a:pPr>
              <a:t>2017/5/8</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E727D2F9-8C3F-46E1-A4BF-01B966DE1DF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normAutofit/>
          </a:bodyPr>
          <a:lstStyle/>
          <a:p>
            <a:r>
              <a:rPr lang="zh-CN" altLang="en-US" sz="1200" dirty="0" smtClean="0">
                <a:solidFill>
                  <a:schemeClr val="hlink"/>
                </a:solidFill>
                <a:latin typeface="华文新魏" pitchFamily="2" charset="-122"/>
                <a:ea typeface="华文新魏" pitchFamily="2" charset="-122"/>
                <a:cs typeface="方正综艺简体"/>
              </a:rPr>
              <a:t>这样原来的</a:t>
            </a:r>
            <a:r>
              <a:rPr lang="en-US" altLang="zh-CN" sz="1200" dirty="0" smtClean="0">
                <a:solidFill>
                  <a:schemeClr val="hlink"/>
                </a:solidFill>
                <a:latin typeface="华文新魏" pitchFamily="2" charset="-122"/>
                <a:ea typeface="华文新魏" pitchFamily="2" charset="-122"/>
                <a:cs typeface="方正综艺简体"/>
              </a:rPr>
              <a:t>5</a:t>
            </a:r>
            <a:r>
              <a:rPr lang="zh-CN" altLang="en-US" sz="1200" dirty="0" smtClean="0">
                <a:solidFill>
                  <a:schemeClr val="hlink"/>
                </a:solidFill>
                <a:latin typeface="华文新魏" pitchFamily="2" charset="-122"/>
                <a:ea typeface="华文新魏" pitchFamily="2" charset="-122"/>
                <a:cs typeface="方正综艺简体"/>
              </a:rPr>
              <a:t>排</a:t>
            </a:r>
            <a:r>
              <a:rPr lang="en-US" altLang="zh-CN" sz="1200" dirty="0" smtClean="0">
                <a:solidFill>
                  <a:schemeClr val="hlink"/>
                </a:solidFill>
                <a:latin typeface="华文新魏" pitchFamily="2" charset="-122"/>
                <a:ea typeface="华文新魏" pitchFamily="2" charset="-122"/>
                <a:cs typeface="方正综艺简体"/>
              </a:rPr>
              <a:t>2</a:t>
            </a:r>
            <a:r>
              <a:rPr lang="zh-CN" altLang="en-US" sz="1200" dirty="0" smtClean="0">
                <a:solidFill>
                  <a:schemeClr val="hlink"/>
                </a:solidFill>
                <a:latin typeface="华文新魏" pitchFamily="2" charset="-122"/>
                <a:ea typeface="华文新魏" pitchFamily="2" charset="-122"/>
                <a:cs typeface="方正综艺简体"/>
              </a:rPr>
              <a:t>列加载车布置成为</a:t>
            </a:r>
            <a:r>
              <a:rPr lang="en-US" altLang="zh-CN" sz="1200" dirty="0" smtClean="0">
                <a:solidFill>
                  <a:schemeClr val="hlink"/>
                </a:solidFill>
                <a:latin typeface="华文新魏" pitchFamily="2" charset="-122"/>
                <a:ea typeface="华文新魏" pitchFamily="2" charset="-122"/>
                <a:cs typeface="方正综艺简体"/>
              </a:rPr>
              <a:t>4</a:t>
            </a:r>
            <a:r>
              <a:rPr lang="zh-CN" altLang="en-US" sz="1200" dirty="0" smtClean="0">
                <a:solidFill>
                  <a:schemeClr val="hlink"/>
                </a:solidFill>
                <a:latin typeface="华文新魏" pitchFamily="2" charset="-122"/>
                <a:ea typeface="华文新魏" pitchFamily="2" charset="-122"/>
                <a:cs typeface="方正综艺简体"/>
              </a:rPr>
              <a:t>排（</a:t>
            </a:r>
            <a:r>
              <a:rPr lang="en-US" altLang="zh-CN" sz="1200" dirty="0" smtClean="0">
                <a:solidFill>
                  <a:schemeClr val="hlink"/>
                </a:solidFill>
                <a:latin typeface="华文新魏" pitchFamily="2" charset="-122"/>
                <a:ea typeface="华文新魏" pitchFamily="2" charset="-122"/>
                <a:cs typeface="方正综艺简体"/>
              </a:rPr>
              <a:t>2</a:t>
            </a:r>
            <a:r>
              <a:rPr lang="zh-CN" altLang="en-US" sz="1200" dirty="0" smtClean="0">
                <a:solidFill>
                  <a:schemeClr val="hlink"/>
                </a:solidFill>
                <a:latin typeface="华文新魏" pitchFamily="2" charset="-122"/>
                <a:ea typeface="华文新魏" pitchFamily="2" charset="-122"/>
                <a:cs typeface="方正综艺简体"/>
              </a:rPr>
              <a:t>排</a:t>
            </a:r>
            <a:r>
              <a:rPr lang="en-US" altLang="zh-CN" sz="1200" dirty="0" smtClean="0">
                <a:solidFill>
                  <a:schemeClr val="hlink"/>
                </a:solidFill>
                <a:latin typeface="华文新魏" pitchFamily="2" charset="-122"/>
                <a:ea typeface="华文新魏" pitchFamily="2" charset="-122"/>
                <a:cs typeface="方正综艺简体"/>
              </a:rPr>
              <a:t>3</a:t>
            </a:r>
            <a:r>
              <a:rPr lang="zh-CN" altLang="en-US" sz="1200" dirty="0" smtClean="0">
                <a:solidFill>
                  <a:schemeClr val="hlink"/>
                </a:solidFill>
                <a:latin typeface="华文新魏" pitchFamily="2" charset="-122"/>
                <a:ea typeface="华文新魏" pitchFamily="2" charset="-122"/>
                <a:cs typeface="方正综艺简体"/>
              </a:rPr>
              <a:t>列，</a:t>
            </a:r>
            <a:r>
              <a:rPr lang="en-US" altLang="zh-CN" sz="1200" dirty="0" smtClean="0">
                <a:solidFill>
                  <a:schemeClr val="hlink"/>
                </a:solidFill>
                <a:latin typeface="华文新魏" pitchFamily="2" charset="-122"/>
                <a:ea typeface="华文新魏" pitchFamily="2" charset="-122"/>
                <a:cs typeface="方正综艺简体"/>
              </a:rPr>
              <a:t>2</a:t>
            </a:r>
            <a:r>
              <a:rPr lang="zh-CN" altLang="en-US" sz="1200" dirty="0" smtClean="0">
                <a:solidFill>
                  <a:schemeClr val="hlink"/>
                </a:solidFill>
                <a:latin typeface="华文新魏" pitchFamily="2" charset="-122"/>
                <a:ea typeface="华文新魏" pitchFamily="2" charset="-122"/>
                <a:cs typeface="方正综艺简体"/>
              </a:rPr>
              <a:t>排</a:t>
            </a:r>
            <a:r>
              <a:rPr lang="en-US" altLang="zh-CN" sz="1200" dirty="0" smtClean="0">
                <a:solidFill>
                  <a:schemeClr val="hlink"/>
                </a:solidFill>
                <a:latin typeface="华文新魏" pitchFamily="2" charset="-122"/>
                <a:ea typeface="华文新魏" pitchFamily="2" charset="-122"/>
                <a:cs typeface="方正综艺简体"/>
              </a:rPr>
              <a:t>1</a:t>
            </a:r>
            <a:r>
              <a:rPr lang="zh-CN" altLang="en-US" sz="1200" dirty="0" smtClean="0">
                <a:solidFill>
                  <a:schemeClr val="hlink"/>
                </a:solidFill>
                <a:latin typeface="华文新魏" pitchFamily="2" charset="-122"/>
                <a:ea typeface="华文新魏" pitchFamily="2" charset="-122"/>
                <a:cs typeface="方正综艺简体"/>
              </a:rPr>
              <a:t>列）</a:t>
            </a:r>
            <a:endParaRPr lang="zh-CN" altLang="en-US" dirty="0"/>
          </a:p>
        </p:txBody>
      </p:sp>
      <p:sp>
        <p:nvSpPr>
          <p:cNvPr id="4" name="灯片编号占位符 3"/>
          <p:cNvSpPr>
            <a:spLocks noGrp="1"/>
          </p:cNvSpPr>
          <p:nvPr>
            <p:ph type="sldNum" sz="quarter" idx="10"/>
          </p:nvPr>
        </p:nvSpPr>
        <p:spPr/>
        <p:txBody>
          <a:bodyPr/>
          <a:lstStyle/>
          <a:p>
            <a:pPr>
              <a:defRPr/>
            </a:pPr>
            <a:fld id="{E727D2F9-8C3F-46E1-A4BF-01B966DE1DFB}" type="slidenum">
              <a:rPr lang="zh-CN" altLang="en-US" smtClean="0"/>
              <a:pPr>
                <a:defRPr/>
              </a:pPr>
              <a:t>22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normAutofit/>
          </a:bodyPr>
          <a:lstStyle/>
          <a:p>
            <a:r>
              <a:rPr lang="zh-CN" altLang="en-US" dirty="0" smtClean="0"/>
              <a:t>静力荷载试验优化研究</a:t>
            </a:r>
            <a:endParaRPr lang="zh-CN" altLang="en-US" dirty="0"/>
          </a:p>
        </p:txBody>
      </p:sp>
      <p:sp>
        <p:nvSpPr>
          <p:cNvPr id="4" name="灯片编号占位符 3"/>
          <p:cNvSpPr>
            <a:spLocks noGrp="1"/>
          </p:cNvSpPr>
          <p:nvPr>
            <p:ph type="sldNum" sz="quarter" idx="10"/>
          </p:nvPr>
        </p:nvSpPr>
        <p:spPr/>
        <p:txBody>
          <a:bodyPr/>
          <a:lstStyle/>
          <a:p>
            <a:pPr>
              <a:defRPr/>
            </a:pPr>
            <a:fld id="{E727D2F9-8C3F-46E1-A4BF-01B966DE1DFB}" type="slidenum">
              <a:rPr lang="zh-CN" altLang="en-US" smtClean="0"/>
              <a:pPr>
                <a:defRPr/>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将图</a:t>
            </a:r>
            <a:r>
              <a:rPr lang="en-US" sz="1200" kern="1200" dirty="0" smtClean="0">
                <a:solidFill>
                  <a:schemeClr val="tx1"/>
                </a:solidFill>
                <a:latin typeface="+mn-lt"/>
                <a:ea typeface="+mn-ea"/>
                <a:cs typeface="+mn-cs"/>
              </a:rPr>
              <a:t>4</a:t>
            </a:r>
            <a:r>
              <a:rPr lang="zh-CN" altLang="en-US" sz="1200" kern="1200" dirty="0" smtClean="0">
                <a:solidFill>
                  <a:schemeClr val="tx1"/>
                </a:solidFill>
                <a:latin typeface="+mn-lt"/>
                <a:ea typeface="+mn-ea"/>
                <a:cs typeface="+mn-cs"/>
              </a:rPr>
              <a:t>中的</a:t>
            </a:r>
            <a:r>
              <a:rPr lang="en-US" sz="1200" kern="1200" dirty="0" smtClean="0">
                <a:solidFill>
                  <a:schemeClr val="tx1"/>
                </a:solidFill>
                <a:latin typeface="+mn-lt"/>
                <a:ea typeface="+mn-ea"/>
                <a:cs typeface="+mn-cs"/>
              </a:rPr>
              <a:t>5</a:t>
            </a:r>
            <a:r>
              <a:rPr lang="zh-CN" altLang="en-US" sz="1200" kern="1200" dirty="0" smtClean="0">
                <a:solidFill>
                  <a:schemeClr val="tx1"/>
                </a:solidFill>
                <a:latin typeface="+mn-lt"/>
                <a:ea typeface="+mn-ea"/>
                <a:cs typeface="+mn-cs"/>
              </a:rPr>
              <a:t>排</a:t>
            </a:r>
            <a:r>
              <a:rPr lang="en-US" sz="1200" kern="1200" dirty="0" smtClean="0">
                <a:solidFill>
                  <a:schemeClr val="tx1"/>
                </a:solidFill>
                <a:latin typeface="+mn-lt"/>
                <a:ea typeface="+mn-ea"/>
                <a:cs typeface="+mn-cs"/>
              </a:rPr>
              <a:t>4</a:t>
            </a:r>
            <a:r>
              <a:rPr lang="zh-CN" altLang="en-US" sz="1200" kern="1200" dirty="0" smtClean="0">
                <a:solidFill>
                  <a:schemeClr val="tx1"/>
                </a:solidFill>
                <a:latin typeface="+mn-lt"/>
                <a:ea typeface="+mn-ea"/>
                <a:cs typeface="+mn-cs"/>
              </a:rPr>
              <a:t>列加载车布置成为</a:t>
            </a:r>
            <a:r>
              <a:rPr lang="en-US" sz="1200" kern="1200" dirty="0" smtClean="0">
                <a:solidFill>
                  <a:schemeClr val="tx1"/>
                </a:solidFill>
                <a:latin typeface="+mn-lt"/>
                <a:ea typeface="+mn-ea"/>
                <a:cs typeface="+mn-cs"/>
              </a:rPr>
              <a:t>6</a:t>
            </a:r>
            <a:r>
              <a:rPr lang="zh-CN" altLang="en-US" sz="1200" kern="1200" dirty="0" smtClean="0">
                <a:solidFill>
                  <a:schemeClr val="tx1"/>
                </a:solidFill>
                <a:latin typeface="+mn-lt"/>
                <a:ea typeface="+mn-ea"/>
                <a:cs typeface="+mn-cs"/>
              </a:rPr>
              <a:t>排（</a:t>
            </a:r>
            <a:r>
              <a:rPr lang="en-US" sz="1200" kern="1200" dirty="0" smtClean="0">
                <a:solidFill>
                  <a:schemeClr val="tx1"/>
                </a:solidFill>
                <a:latin typeface="+mn-lt"/>
                <a:ea typeface="+mn-ea"/>
                <a:cs typeface="+mn-cs"/>
              </a:rPr>
              <a:t>2</a:t>
            </a:r>
            <a:r>
              <a:rPr lang="zh-CN" altLang="en-US" sz="1200" kern="1200" dirty="0" smtClean="0">
                <a:solidFill>
                  <a:schemeClr val="tx1"/>
                </a:solidFill>
                <a:latin typeface="+mn-lt"/>
                <a:ea typeface="+mn-ea"/>
                <a:cs typeface="+mn-cs"/>
              </a:rPr>
              <a:t>排</a:t>
            </a:r>
            <a:r>
              <a:rPr lang="en-US" sz="1200" kern="1200" dirty="0" smtClean="0">
                <a:solidFill>
                  <a:schemeClr val="tx1"/>
                </a:solidFill>
                <a:latin typeface="+mn-lt"/>
                <a:ea typeface="+mn-ea"/>
                <a:cs typeface="+mn-cs"/>
              </a:rPr>
              <a:t>2</a:t>
            </a:r>
            <a:r>
              <a:rPr lang="zh-CN" altLang="en-US" sz="1200" kern="1200" dirty="0" smtClean="0">
                <a:solidFill>
                  <a:schemeClr val="tx1"/>
                </a:solidFill>
                <a:latin typeface="+mn-lt"/>
                <a:ea typeface="+mn-ea"/>
                <a:cs typeface="+mn-cs"/>
              </a:rPr>
              <a:t>列，</a:t>
            </a:r>
            <a:r>
              <a:rPr lang="en-US" sz="1200" kern="1200" dirty="0" smtClean="0">
                <a:solidFill>
                  <a:schemeClr val="tx1"/>
                </a:solidFill>
                <a:latin typeface="+mn-lt"/>
                <a:ea typeface="+mn-ea"/>
                <a:cs typeface="+mn-cs"/>
              </a:rPr>
              <a:t>4</a:t>
            </a:r>
            <a:r>
              <a:rPr lang="zh-CN" altLang="en-US" sz="1200" kern="1200" dirty="0" smtClean="0">
                <a:solidFill>
                  <a:schemeClr val="tx1"/>
                </a:solidFill>
                <a:latin typeface="+mn-lt"/>
                <a:ea typeface="+mn-ea"/>
                <a:cs typeface="+mn-cs"/>
              </a:rPr>
              <a:t>排</a:t>
            </a:r>
            <a:r>
              <a:rPr lang="en-US" sz="1200" kern="1200" dirty="0" smtClean="0">
                <a:solidFill>
                  <a:schemeClr val="tx1"/>
                </a:solidFill>
                <a:latin typeface="+mn-lt"/>
                <a:ea typeface="+mn-ea"/>
                <a:cs typeface="+mn-cs"/>
              </a:rPr>
              <a:t>4</a:t>
            </a:r>
            <a:r>
              <a:rPr lang="zh-CN" altLang="en-US" sz="1200" kern="1200" dirty="0" smtClean="0">
                <a:solidFill>
                  <a:schemeClr val="tx1"/>
                </a:solidFill>
                <a:latin typeface="+mn-lt"/>
                <a:ea typeface="+mn-ea"/>
                <a:cs typeface="+mn-cs"/>
              </a:rPr>
              <a:t>列）</a:t>
            </a:r>
            <a:endParaRPr lang="zh-CN" altLang="en-US" dirty="0"/>
          </a:p>
        </p:txBody>
      </p:sp>
      <p:sp>
        <p:nvSpPr>
          <p:cNvPr id="4" name="灯片编号占位符 3"/>
          <p:cNvSpPr>
            <a:spLocks noGrp="1"/>
          </p:cNvSpPr>
          <p:nvPr>
            <p:ph type="sldNum" sz="quarter" idx="10"/>
          </p:nvPr>
        </p:nvSpPr>
        <p:spPr/>
        <p:txBody>
          <a:bodyPr/>
          <a:lstStyle/>
          <a:p>
            <a:pPr>
              <a:defRPr/>
            </a:pPr>
            <a:fld id="{E727D2F9-8C3F-46E1-A4BF-01B966DE1DFB}" type="slidenum">
              <a:rPr lang="zh-CN" altLang="en-US" smtClean="0"/>
              <a:pPr>
                <a:defRPr/>
              </a:pPr>
              <a:t>54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华文隶书" pitchFamily="2" charset="-122"/>
                <a:ea typeface="华文隶书"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lvl1pPr>
              <a:defRPr>
                <a:latin typeface="华文隶书" pitchFamily="2" charset="-122"/>
                <a:ea typeface="华文隶书" pitchFamily="2" charset="-122"/>
              </a:defRPr>
            </a:lvl1pPr>
            <a:lvl2pPr>
              <a:defRPr>
                <a:latin typeface="华文隶书" pitchFamily="2" charset="-122"/>
                <a:ea typeface="华文隶书" pitchFamily="2" charset="-122"/>
              </a:defRPr>
            </a:lvl2pPr>
            <a:lvl3pPr>
              <a:defRPr>
                <a:latin typeface="华文隶书" pitchFamily="2" charset="-122"/>
                <a:ea typeface="华文隶书" pitchFamily="2" charset="-122"/>
              </a:defRPr>
            </a:lvl3pPr>
            <a:lvl4pPr>
              <a:defRPr>
                <a:latin typeface="华文隶书" pitchFamily="2" charset="-122"/>
                <a:ea typeface="华文隶书" pitchFamily="2" charset="-122"/>
              </a:defRPr>
            </a:lvl4pPr>
            <a:lvl5pPr>
              <a:defRPr>
                <a:latin typeface="华文隶书" pitchFamily="2" charset="-122"/>
                <a:ea typeface="华文隶书"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dt" sz="half" idx="10"/>
          </p:nvPr>
        </p:nvSpPr>
        <p:spPr>
          <a:ln/>
        </p:spPr>
        <p:txBody>
          <a:bodyPr/>
          <a:lstStyle>
            <a:lvl1pPr>
              <a:defRPr/>
            </a:lvl1pPr>
          </a:lstStyle>
          <a:p>
            <a:pPr>
              <a:defRPr/>
            </a:pPr>
            <a:fld id="{A581A690-FAB1-4AFE-A858-63379260EEFE}" type="datetimeFigureOut">
              <a:rPr lang="zh-CN" altLang="en-US" smtClean="0"/>
              <a:pPr>
                <a:defRPr/>
              </a:pPr>
              <a:t>2017/5/8</a:t>
            </a:fld>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pPr>
              <a:defRPr/>
            </a:pPr>
            <a:fld id="{35506F16-6D2B-46D5-AED9-9ED05CB9388A}" type="slidenum">
              <a:rPr lang="zh-CN" altLang="en-US" smtClean="0"/>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460500"/>
            <a:ext cx="3924300" cy="3556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3438" y="1460500"/>
            <a:ext cx="3924300" cy="3556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fld id="{7CDAF3C4-428E-4410-9D62-DFD8A41706E7}" type="datetimeFigureOut">
              <a:rPr lang="zh-CN" altLang="en-US" smtClean="0"/>
              <a:pPr>
                <a:defRPr/>
              </a:pPr>
              <a:t>2017/5/8</a:t>
            </a:fld>
            <a:endParaRPr lang="en-US" altLang="zh-CN"/>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a:ln/>
        </p:spPr>
        <p:txBody>
          <a:bodyPr/>
          <a:lstStyle>
            <a:lvl1pPr>
              <a:defRPr/>
            </a:lvl1pPr>
          </a:lstStyle>
          <a:p>
            <a:pPr>
              <a:defRPr/>
            </a:pPr>
            <a:fld id="{77BF2697-FEB2-474E-A8F3-5316B1D66ED9}" type="slidenum">
              <a:rPr lang="zh-CN" altLang="en-US" smtClean="0"/>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2DA17EC9-3709-49F7-9BDA-4E615C298CB2}" type="datetimeFigureOut">
              <a:rPr lang="zh-CN" altLang="en-US" smtClean="0"/>
              <a:pPr>
                <a:defRPr/>
              </a:pPr>
              <a:t>2017/5/8</a:t>
            </a:fld>
            <a:endParaRPr lang="en-US" altLang="zh-CN"/>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8"/>
          <p:cNvSpPr>
            <a:spLocks noGrp="1" noChangeArrowheads="1"/>
          </p:cNvSpPr>
          <p:nvPr>
            <p:ph type="sldNum" sz="quarter" idx="12"/>
          </p:nvPr>
        </p:nvSpPr>
        <p:spPr>
          <a:ln/>
        </p:spPr>
        <p:txBody>
          <a:bodyPr/>
          <a:lstStyle>
            <a:lvl1pPr>
              <a:defRPr/>
            </a:lvl1pPr>
          </a:lstStyle>
          <a:p>
            <a:pPr>
              <a:defRPr/>
            </a:pPr>
            <a:fld id="{1E4E8927-8E26-4FBD-A31C-EB4AC2C0E0CA}" type="slidenum">
              <a:rPr lang="zh-CN" altLang="en-US" smtClean="0"/>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574675" y="254000"/>
            <a:ext cx="8001000" cy="1014237"/>
          </a:xfrm>
        </p:spPr>
        <p:txBody>
          <a:bodyPr/>
          <a:lstStyle>
            <a:lvl1pPr>
              <a:defRPr>
                <a:latin typeface="华文隶书" pitchFamily="2" charset="-122"/>
                <a:ea typeface="华文隶书"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sz="quarter" idx="1"/>
          </p:nvPr>
        </p:nvSpPr>
        <p:spPr>
          <a:xfrm>
            <a:off x="566738" y="1460500"/>
            <a:ext cx="3924300" cy="1693333"/>
          </a:xfrm>
        </p:spPr>
        <p:txBody>
          <a:bodyPr/>
          <a:lstStyle>
            <a:lvl1pPr>
              <a:defRPr>
                <a:latin typeface="华文隶书" pitchFamily="2" charset="-122"/>
                <a:ea typeface="华文隶书" pitchFamily="2" charset="-122"/>
              </a:defRPr>
            </a:lvl1pPr>
            <a:lvl2pPr>
              <a:defRPr>
                <a:latin typeface="华文隶书" pitchFamily="2" charset="-122"/>
                <a:ea typeface="华文隶书" pitchFamily="2" charset="-122"/>
              </a:defRPr>
            </a:lvl2pPr>
            <a:lvl3pPr>
              <a:defRPr>
                <a:latin typeface="华文隶书" pitchFamily="2" charset="-122"/>
                <a:ea typeface="华文隶书" pitchFamily="2" charset="-122"/>
              </a:defRPr>
            </a:lvl3pPr>
            <a:lvl4pPr>
              <a:defRPr>
                <a:latin typeface="华文隶书" pitchFamily="2" charset="-122"/>
                <a:ea typeface="华文隶书" pitchFamily="2" charset="-122"/>
              </a:defRPr>
            </a:lvl4pPr>
            <a:lvl5pPr>
              <a:defRPr>
                <a:latin typeface="华文隶书" pitchFamily="2" charset="-122"/>
                <a:ea typeface="华文隶书"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quarter" idx="2"/>
          </p:nvPr>
        </p:nvSpPr>
        <p:spPr>
          <a:xfrm>
            <a:off x="4643438" y="1460500"/>
            <a:ext cx="3924300" cy="1693333"/>
          </a:xfrm>
        </p:spPr>
        <p:txBody>
          <a:bodyPr/>
          <a:lstStyle>
            <a:lvl1pPr>
              <a:defRPr>
                <a:latin typeface="华文隶书" pitchFamily="2" charset="-122"/>
                <a:ea typeface="华文隶书" pitchFamily="2" charset="-122"/>
              </a:defRPr>
            </a:lvl1pPr>
            <a:lvl2pPr>
              <a:defRPr>
                <a:latin typeface="华文隶书" pitchFamily="2" charset="-122"/>
                <a:ea typeface="华文隶书" pitchFamily="2" charset="-122"/>
              </a:defRPr>
            </a:lvl2pPr>
            <a:lvl3pPr>
              <a:defRPr>
                <a:latin typeface="华文隶书" pitchFamily="2" charset="-122"/>
                <a:ea typeface="华文隶书" pitchFamily="2" charset="-122"/>
              </a:defRPr>
            </a:lvl3pPr>
            <a:lvl4pPr>
              <a:defRPr>
                <a:latin typeface="华文隶书" pitchFamily="2" charset="-122"/>
                <a:ea typeface="华文隶书" pitchFamily="2" charset="-122"/>
              </a:defRPr>
            </a:lvl4pPr>
            <a:lvl5pPr>
              <a:defRPr>
                <a:latin typeface="华文隶书" pitchFamily="2" charset="-122"/>
                <a:ea typeface="华文隶书"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内容占位符 4"/>
          <p:cNvSpPr>
            <a:spLocks noGrp="1"/>
          </p:cNvSpPr>
          <p:nvPr>
            <p:ph sz="quarter" idx="3"/>
          </p:nvPr>
        </p:nvSpPr>
        <p:spPr>
          <a:xfrm>
            <a:off x="566738" y="3323167"/>
            <a:ext cx="3924300" cy="1693333"/>
          </a:xfrm>
        </p:spPr>
        <p:txBody>
          <a:bodyPr/>
          <a:lstStyle>
            <a:lvl1pPr>
              <a:defRPr>
                <a:latin typeface="华文隶书" pitchFamily="2" charset="-122"/>
                <a:ea typeface="华文隶书" pitchFamily="2" charset="-122"/>
              </a:defRPr>
            </a:lvl1pPr>
            <a:lvl2pPr>
              <a:defRPr>
                <a:latin typeface="华文隶书" pitchFamily="2" charset="-122"/>
                <a:ea typeface="华文隶书" pitchFamily="2" charset="-122"/>
              </a:defRPr>
            </a:lvl2pPr>
            <a:lvl3pPr>
              <a:defRPr>
                <a:latin typeface="华文隶书" pitchFamily="2" charset="-122"/>
                <a:ea typeface="华文隶书" pitchFamily="2" charset="-122"/>
              </a:defRPr>
            </a:lvl3pPr>
            <a:lvl4pPr>
              <a:defRPr>
                <a:latin typeface="华文隶书" pitchFamily="2" charset="-122"/>
                <a:ea typeface="华文隶书" pitchFamily="2" charset="-122"/>
              </a:defRPr>
            </a:lvl4pPr>
            <a:lvl5pPr>
              <a:defRPr>
                <a:latin typeface="华文隶书" pitchFamily="2" charset="-122"/>
                <a:ea typeface="华文隶书"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内容占位符 5"/>
          <p:cNvSpPr>
            <a:spLocks noGrp="1"/>
          </p:cNvSpPr>
          <p:nvPr>
            <p:ph sz="quarter" idx="4"/>
          </p:nvPr>
        </p:nvSpPr>
        <p:spPr>
          <a:xfrm>
            <a:off x="4643438" y="3323167"/>
            <a:ext cx="3924300" cy="1693333"/>
          </a:xfrm>
        </p:spPr>
        <p:txBody>
          <a:bodyPr/>
          <a:lstStyle>
            <a:lvl1pPr>
              <a:defRPr>
                <a:latin typeface="华文隶书" pitchFamily="2" charset="-122"/>
                <a:ea typeface="华文隶书" pitchFamily="2" charset="-122"/>
              </a:defRPr>
            </a:lvl1pPr>
            <a:lvl2pPr>
              <a:defRPr>
                <a:latin typeface="华文隶书" pitchFamily="2" charset="-122"/>
                <a:ea typeface="华文隶书" pitchFamily="2" charset="-122"/>
              </a:defRPr>
            </a:lvl2pPr>
            <a:lvl3pPr>
              <a:defRPr>
                <a:latin typeface="华文隶书" pitchFamily="2" charset="-122"/>
                <a:ea typeface="华文隶书" pitchFamily="2" charset="-122"/>
              </a:defRPr>
            </a:lvl3pPr>
            <a:lvl4pPr>
              <a:defRPr>
                <a:latin typeface="华文隶书" pitchFamily="2" charset="-122"/>
                <a:ea typeface="华文隶书" pitchFamily="2" charset="-122"/>
              </a:defRPr>
            </a:lvl4pPr>
            <a:lvl5pPr>
              <a:defRPr>
                <a:latin typeface="华文隶书" pitchFamily="2" charset="-122"/>
                <a:ea typeface="华文隶书"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Rectangle 6"/>
          <p:cNvSpPr>
            <a:spLocks noGrp="1" noChangeArrowheads="1"/>
          </p:cNvSpPr>
          <p:nvPr>
            <p:ph type="dt" sz="half" idx="10"/>
          </p:nvPr>
        </p:nvSpPr>
        <p:spPr>
          <a:ln/>
        </p:spPr>
        <p:txBody>
          <a:bodyPr/>
          <a:lstStyle>
            <a:lvl1pPr>
              <a:defRPr/>
            </a:lvl1pPr>
          </a:lstStyle>
          <a:p>
            <a:pPr>
              <a:defRPr/>
            </a:pPr>
            <a:fld id="{094EF9D3-A59B-43BA-B8CD-93699BF8403E}" type="datetimeFigureOut">
              <a:rPr lang="zh-CN" altLang="en-US" smtClean="0"/>
              <a:pPr>
                <a:defRPr/>
              </a:pPr>
              <a:t>2017/5/8</a:t>
            </a:fld>
            <a:endParaRPr lang="en-US" altLang="zh-CN"/>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8"/>
          <p:cNvSpPr>
            <a:spLocks noGrp="1" noChangeArrowheads="1"/>
          </p:cNvSpPr>
          <p:nvPr>
            <p:ph type="sldNum" sz="quarter" idx="12"/>
          </p:nvPr>
        </p:nvSpPr>
        <p:spPr>
          <a:ln/>
        </p:spPr>
        <p:txBody>
          <a:bodyPr/>
          <a:lstStyle>
            <a:lvl1pPr>
              <a:defRPr/>
            </a:lvl1pPr>
          </a:lstStyle>
          <a:p>
            <a:pPr>
              <a:defRPr/>
            </a:pPr>
            <a:fld id="{5E4F30E2-2C08-4BD0-BDA1-B3A1C8314D07}" type="slidenum">
              <a:rPr lang="zh-CN" altLang="en-US" smtClean="0"/>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574675" y="254000"/>
            <a:ext cx="8001000" cy="1014237"/>
          </a:xfrm>
        </p:spPr>
        <p:txBody>
          <a:bodyPr/>
          <a:lstStyle>
            <a:lvl1pPr>
              <a:defRPr>
                <a:latin typeface="华文隶书" pitchFamily="2" charset="-122"/>
                <a:ea typeface="华文隶书"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566738" y="1460500"/>
            <a:ext cx="3924300" cy="3556000"/>
          </a:xfrm>
        </p:spPr>
        <p:txBody>
          <a:bodyPr/>
          <a:lstStyle>
            <a:lvl1pPr>
              <a:defRPr>
                <a:latin typeface="华文隶书" pitchFamily="2" charset="-122"/>
                <a:ea typeface="华文隶书" pitchFamily="2" charset="-122"/>
              </a:defRPr>
            </a:lvl1pPr>
            <a:lvl2pPr>
              <a:defRPr>
                <a:latin typeface="华文隶书" pitchFamily="2" charset="-122"/>
                <a:ea typeface="华文隶书" pitchFamily="2" charset="-122"/>
              </a:defRPr>
            </a:lvl2pPr>
            <a:lvl3pPr>
              <a:defRPr>
                <a:latin typeface="华文隶书" pitchFamily="2" charset="-122"/>
                <a:ea typeface="华文隶书" pitchFamily="2" charset="-122"/>
              </a:defRPr>
            </a:lvl3pPr>
            <a:lvl4pPr>
              <a:defRPr>
                <a:latin typeface="华文隶书" pitchFamily="2" charset="-122"/>
                <a:ea typeface="华文隶书" pitchFamily="2" charset="-122"/>
              </a:defRPr>
            </a:lvl4pPr>
            <a:lvl5pPr>
              <a:defRPr>
                <a:latin typeface="华文隶书" pitchFamily="2" charset="-122"/>
                <a:ea typeface="华文隶书"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quarter" idx="2"/>
          </p:nvPr>
        </p:nvSpPr>
        <p:spPr>
          <a:xfrm>
            <a:off x="4643438" y="1460500"/>
            <a:ext cx="3924300" cy="1693333"/>
          </a:xfrm>
        </p:spPr>
        <p:txBody>
          <a:bodyPr/>
          <a:lstStyle>
            <a:lvl1pPr>
              <a:defRPr>
                <a:latin typeface="华文隶书" pitchFamily="2" charset="-122"/>
                <a:ea typeface="华文隶书" pitchFamily="2" charset="-122"/>
              </a:defRPr>
            </a:lvl1pPr>
            <a:lvl2pPr>
              <a:defRPr>
                <a:latin typeface="华文隶书" pitchFamily="2" charset="-122"/>
                <a:ea typeface="华文隶书" pitchFamily="2" charset="-122"/>
              </a:defRPr>
            </a:lvl2pPr>
            <a:lvl3pPr>
              <a:defRPr>
                <a:latin typeface="华文隶书" pitchFamily="2" charset="-122"/>
                <a:ea typeface="华文隶书" pitchFamily="2" charset="-122"/>
              </a:defRPr>
            </a:lvl3pPr>
            <a:lvl4pPr>
              <a:defRPr>
                <a:latin typeface="华文隶书" pitchFamily="2" charset="-122"/>
                <a:ea typeface="华文隶书" pitchFamily="2" charset="-122"/>
              </a:defRPr>
            </a:lvl4pPr>
            <a:lvl5pPr>
              <a:defRPr>
                <a:latin typeface="华文隶书" pitchFamily="2" charset="-122"/>
                <a:ea typeface="华文隶书"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内容占位符 4"/>
          <p:cNvSpPr>
            <a:spLocks noGrp="1"/>
          </p:cNvSpPr>
          <p:nvPr>
            <p:ph sz="quarter" idx="3"/>
          </p:nvPr>
        </p:nvSpPr>
        <p:spPr>
          <a:xfrm>
            <a:off x="4643438" y="3323167"/>
            <a:ext cx="3924300" cy="1693333"/>
          </a:xfrm>
        </p:spPr>
        <p:txBody>
          <a:bodyPr/>
          <a:lstStyle>
            <a:lvl1pPr>
              <a:defRPr>
                <a:latin typeface="华文隶书" pitchFamily="2" charset="-122"/>
                <a:ea typeface="华文隶书" pitchFamily="2" charset="-122"/>
              </a:defRPr>
            </a:lvl1pPr>
            <a:lvl2pPr>
              <a:defRPr>
                <a:latin typeface="华文隶书" pitchFamily="2" charset="-122"/>
                <a:ea typeface="华文隶书" pitchFamily="2" charset="-122"/>
              </a:defRPr>
            </a:lvl2pPr>
            <a:lvl3pPr>
              <a:defRPr>
                <a:latin typeface="华文隶书" pitchFamily="2" charset="-122"/>
                <a:ea typeface="华文隶书" pitchFamily="2" charset="-122"/>
              </a:defRPr>
            </a:lvl3pPr>
            <a:lvl4pPr>
              <a:defRPr>
                <a:latin typeface="华文隶书" pitchFamily="2" charset="-122"/>
                <a:ea typeface="华文隶书" pitchFamily="2" charset="-122"/>
              </a:defRPr>
            </a:lvl4pPr>
            <a:lvl5pPr>
              <a:defRPr>
                <a:latin typeface="华文隶书" pitchFamily="2" charset="-122"/>
                <a:ea typeface="华文隶书"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Rectangle 6"/>
          <p:cNvSpPr>
            <a:spLocks noGrp="1" noChangeArrowheads="1"/>
          </p:cNvSpPr>
          <p:nvPr>
            <p:ph type="dt" sz="half" idx="10"/>
          </p:nvPr>
        </p:nvSpPr>
        <p:spPr>
          <a:ln/>
        </p:spPr>
        <p:txBody>
          <a:bodyPr/>
          <a:lstStyle>
            <a:lvl1pPr>
              <a:defRPr/>
            </a:lvl1pPr>
          </a:lstStyle>
          <a:p>
            <a:pPr>
              <a:defRPr/>
            </a:pPr>
            <a:fld id="{094EF9D3-A59B-43BA-B8CD-93699BF8403E}" type="datetimeFigureOut">
              <a:rPr lang="zh-CN" altLang="en-US" smtClean="0"/>
              <a:pPr>
                <a:defRPr/>
              </a:pPr>
              <a:t>2017/5/8</a:t>
            </a:fld>
            <a:endParaRPr lang="en-US" altLang="zh-CN"/>
          </a:p>
        </p:txBody>
      </p:sp>
      <p:sp>
        <p:nvSpPr>
          <p:cNvPr id="7"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8"/>
          <p:cNvSpPr>
            <a:spLocks noGrp="1" noChangeArrowheads="1"/>
          </p:cNvSpPr>
          <p:nvPr>
            <p:ph type="sldNum" sz="quarter" idx="12"/>
          </p:nvPr>
        </p:nvSpPr>
        <p:spPr>
          <a:ln/>
        </p:spPr>
        <p:txBody>
          <a:bodyPr/>
          <a:lstStyle>
            <a:lvl1pPr>
              <a:defRPr/>
            </a:lvl1pPr>
          </a:lstStyle>
          <a:p>
            <a:pPr>
              <a:defRPr/>
            </a:pPr>
            <a:fld id="{5E4F30E2-2C08-4BD0-BDA1-B3A1C8314D07}" type="slidenum">
              <a:rPr lang="zh-CN" altLang="en-US" smtClean="0"/>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8"/>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fld id="{B169F8C2-8A6B-4561-B56A-A59AF23DE6BE}" type="datetimeFigureOut">
              <a:rPr lang="zh-CN" altLang="en-US" smtClean="0"/>
              <a:pPr>
                <a:defRPr/>
              </a:pPr>
              <a:t>2017/5/8</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7117CAAC-0C7E-418B-AAC8-0F0D2B57E569}" type="slidenum">
              <a:rPr lang="zh-CN" altLang="en-US" smtClean="0"/>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254000"/>
            <a:ext cx="8001000" cy="10142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dirty="0" smtClean="0"/>
              <a:t>单击此处编辑母版标题样式</a:t>
            </a:r>
          </a:p>
        </p:txBody>
      </p:sp>
      <p:sp>
        <p:nvSpPr>
          <p:cNvPr id="1027" name="Rectangle 3"/>
          <p:cNvSpPr>
            <a:spLocks noGrp="1" noChangeArrowheads="1"/>
          </p:cNvSpPr>
          <p:nvPr>
            <p:ph type="body" idx="1"/>
          </p:nvPr>
        </p:nvSpPr>
        <p:spPr bwMode="auto">
          <a:xfrm>
            <a:off x="566738" y="1460500"/>
            <a:ext cx="8001000" cy="3556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8" name="AutoShape 4"/>
          <p:cNvSpPr>
            <a:spLocks noChangeArrowheads="1"/>
          </p:cNvSpPr>
          <p:nvPr/>
        </p:nvSpPr>
        <p:spPr bwMode="auto">
          <a:xfrm>
            <a:off x="609600" y="1305278"/>
            <a:ext cx="7958138" cy="91722"/>
          </a:xfrm>
          <a:custGeom>
            <a:avLst/>
            <a:gdLst>
              <a:gd name="T0" fmla="*/ 0 w 1000"/>
              <a:gd name="T1" fmla="*/ 0 h 1000"/>
              <a:gd name="T2" fmla="*/ 4655511 w 1000"/>
              <a:gd name="T3" fmla="*/ 0 h 1000"/>
              <a:gd name="T4" fmla="*/ 4655511 w 1000"/>
              <a:gd name="T5" fmla="*/ 82550 h 1000"/>
              <a:gd name="T6" fmla="*/ 0 w 1000"/>
              <a:gd name="T7" fmla="*/ 82550 h 1000"/>
              <a:gd name="T8" fmla="*/ 0 w 1000"/>
              <a:gd name="T9" fmla="*/ 0 h 1000"/>
              <a:gd name="T10" fmla="*/ 7958138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zh-CN" altLang="en-US">
              <a:ea typeface="宋体" pitchFamily="2" charset="-122"/>
            </a:endParaRPr>
          </a:p>
        </p:txBody>
      </p:sp>
      <p:sp>
        <p:nvSpPr>
          <p:cNvPr id="1029" name="Line 5"/>
          <p:cNvSpPr>
            <a:spLocks noChangeShapeType="1"/>
          </p:cNvSpPr>
          <p:nvPr/>
        </p:nvSpPr>
        <p:spPr bwMode="auto">
          <a:xfrm flipV="1">
            <a:off x="609600" y="5143500"/>
            <a:ext cx="7924800" cy="0"/>
          </a:xfrm>
          <a:prstGeom prst="line">
            <a:avLst/>
          </a:prstGeom>
          <a:noFill/>
          <a:ln w="3175">
            <a:solidFill>
              <a:schemeClr val="accent2"/>
            </a:solidFill>
            <a:round/>
            <a:headEnd/>
            <a:tailEnd/>
          </a:ln>
          <a:effectLst/>
        </p:spPr>
        <p:txBody>
          <a:bodyPr/>
          <a:lstStyle/>
          <a:p>
            <a:pPr>
              <a:defRPr/>
            </a:pPr>
            <a:endParaRPr lang="zh-CN" altLang="en-US">
              <a:ea typeface="宋体" pitchFamily="2" charset="-122"/>
            </a:endParaRPr>
          </a:p>
        </p:txBody>
      </p:sp>
      <p:sp>
        <p:nvSpPr>
          <p:cNvPr id="10246" name="Rectangle 6"/>
          <p:cNvSpPr>
            <a:spLocks noGrp="1" noChangeArrowheads="1"/>
          </p:cNvSpPr>
          <p:nvPr>
            <p:ph type="dt" sz="half" idx="2"/>
          </p:nvPr>
        </p:nvSpPr>
        <p:spPr bwMode="auto">
          <a:xfrm>
            <a:off x="609600" y="5205237"/>
            <a:ext cx="1981200" cy="396874"/>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200">
                <a:latin typeface="Verdana" pitchFamily="34" charset="0"/>
                <a:ea typeface="宋体" pitchFamily="2" charset="-122"/>
              </a:defRPr>
            </a:lvl1pPr>
          </a:lstStyle>
          <a:p>
            <a:pPr>
              <a:defRPr/>
            </a:pPr>
            <a:fld id="{094EF9D3-A59B-43BA-B8CD-93699BF8403E}" type="datetimeFigureOut">
              <a:rPr lang="zh-CN" altLang="en-US" smtClean="0"/>
              <a:pPr>
                <a:defRPr/>
              </a:pPr>
              <a:t>2017/5/8</a:t>
            </a:fld>
            <a:endParaRPr lang="en-US" altLang="zh-CN"/>
          </a:p>
        </p:txBody>
      </p:sp>
      <p:sp>
        <p:nvSpPr>
          <p:cNvPr id="10247" name="Rectangle 7"/>
          <p:cNvSpPr>
            <a:spLocks noGrp="1" noChangeArrowheads="1"/>
          </p:cNvSpPr>
          <p:nvPr>
            <p:ph type="ftr" sz="quarter" idx="3"/>
          </p:nvPr>
        </p:nvSpPr>
        <p:spPr bwMode="auto">
          <a:xfrm>
            <a:off x="3124200" y="5205237"/>
            <a:ext cx="2895600" cy="396874"/>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200">
                <a:latin typeface="Verdana" pitchFamily="34" charset="0"/>
                <a:ea typeface="宋体" pitchFamily="2" charset="-122"/>
              </a:defRPr>
            </a:lvl1pPr>
          </a:lstStyle>
          <a:p>
            <a:pPr>
              <a:defRPr/>
            </a:pPr>
            <a:endParaRPr lang="en-US" altLang="zh-CN"/>
          </a:p>
        </p:txBody>
      </p:sp>
      <p:sp>
        <p:nvSpPr>
          <p:cNvPr id="10248" name="Rectangle 8"/>
          <p:cNvSpPr>
            <a:spLocks noGrp="1" noChangeArrowheads="1"/>
          </p:cNvSpPr>
          <p:nvPr>
            <p:ph type="sldNum" sz="quarter" idx="4"/>
          </p:nvPr>
        </p:nvSpPr>
        <p:spPr bwMode="auto">
          <a:xfrm>
            <a:off x="6553200" y="5205237"/>
            <a:ext cx="1981200" cy="396874"/>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latin typeface="Verdana" pitchFamily="34" charset="0"/>
                <a:ea typeface="宋体" pitchFamily="2" charset="-122"/>
              </a:defRPr>
            </a:lvl1pPr>
          </a:lstStyle>
          <a:p>
            <a:pPr>
              <a:defRPr/>
            </a:pPr>
            <a:fld id="{5E4F30E2-2C08-4BD0-BDA1-B3A1C8314D07}" type="slidenum">
              <a:rPr lang="zh-CN" altLang="en-US" smtClean="0"/>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Lst>
  <p:timing>
    <p:tnLst>
      <p:par>
        <p:cTn id="1" dur="indefinite" restart="never" nodeType="tmRoot"/>
      </p:par>
    </p:tnLst>
  </p:timing>
  <p:txStyles>
    <p:titleStyle>
      <a:lvl1pPr algn="l" rtl="0" eaLnBrk="1" fontAlgn="base" hangingPunct="1">
        <a:spcBef>
          <a:spcPct val="0"/>
        </a:spcBef>
        <a:spcAft>
          <a:spcPct val="0"/>
        </a:spcAft>
        <a:defRPr sz="3800" b="1">
          <a:solidFill>
            <a:srgbClr val="0000FF"/>
          </a:solidFill>
          <a:latin typeface="华文隶书" pitchFamily="2" charset="-122"/>
          <a:ea typeface="华文隶书" pitchFamily="2" charset="-122"/>
          <a:cs typeface="+mj-cs"/>
        </a:defRPr>
      </a:lvl1pPr>
      <a:lvl2pPr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2pPr>
      <a:lvl3pPr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3pPr>
      <a:lvl4pPr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4pPr>
      <a:lvl5pPr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5pPr>
      <a:lvl6pPr marL="457200"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6pPr>
      <a:lvl7pPr marL="914400"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7pPr>
      <a:lvl8pPr marL="1371600"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8pPr>
      <a:lvl9pPr marL="1828800" algn="l" rtl="0" eaLnBrk="1" fontAlgn="base" hangingPunct="1">
        <a:spcBef>
          <a:spcPct val="0"/>
        </a:spcBef>
        <a:spcAft>
          <a:spcPct val="0"/>
        </a:spcAft>
        <a:defRPr sz="3800" b="1">
          <a:solidFill>
            <a:srgbClr val="0000FF"/>
          </a:solidFill>
          <a:latin typeface="Times New Roman" pitchFamily="18" charset="0"/>
          <a:ea typeface="微软简楷体" pitchFamily="2" charset="-122"/>
        </a:defRPr>
      </a:lvl9pPr>
    </p:titleStyle>
    <p:bodyStyle>
      <a:lvl1pPr marL="469900" indent="-469900" algn="just" rtl="0" eaLnBrk="1" fontAlgn="base" hangingPunct="1">
        <a:spcBef>
          <a:spcPct val="20000"/>
        </a:spcBef>
        <a:spcAft>
          <a:spcPct val="0"/>
        </a:spcAft>
        <a:buClr>
          <a:schemeClr val="accent2"/>
        </a:buClr>
        <a:buFont typeface="Wingdings" pitchFamily="2" charset="2"/>
        <a:buChar char="o"/>
        <a:defRPr sz="3000" b="1">
          <a:solidFill>
            <a:srgbClr val="0000FF"/>
          </a:solidFill>
          <a:latin typeface="华文隶书" pitchFamily="2" charset="-122"/>
          <a:ea typeface="华文隶书" pitchFamily="2" charset="-122"/>
          <a:cs typeface="+mn-cs"/>
        </a:defRPr>
      </a:lvl1pPr>
      <a:lvl2pPr marL="908050" indent="-436563" algn="just" rtl="0" eaLnBrk="1" fontAlgn="base" hangingPunct="1">
        <a:spcBef>
          <a:spcPct val="20000"/>
        </a:spcBef>
        <a:spcAft>
          <a:spcPct val="0"/>
        </a:spcAft>
        <a:buClr>
          <a:schemeClr val="accent2"/>
        </a:buClr>
        <a:buFont typeface="Wingdings" pitchFamily="2" charset="2"/>
        <a:buChar char="n"/>
        <a:defRPr sz="2600" b="1">
          <a:solidFill>
            <a:srgbClr val="0000FF"/>
          </a:solidFill>
          <a:latin typeface="华文隶书" pitchFamily="2" charset="-122"/>
          <a:ea typeface="华文隶书" pitchFamily="2" charset="-122"/>
        </a:defRPr>
      </a:lvl2pPr>
      <a:lvl3pPr marL="1304925" indent="-395288" algn="just" rtl="0" eaLnBrk="1" fontAlgn="base" hangingPunct="1">
        <a:spcBef>
          <a:spcPct val="20000"/>
        </a:spcBef>
        <a:spcAft>
          <a:spcPct val="0"/>
        </a:spcAft>
        <a:buClr>
          <a:schemeClr val="accent2"/>
        </a:buClr>
        <a:buFont typeface="Wingdings" pitchFamily="2" charset="2"/>
        <a:buChar char="o"/>
        <a:defRPr sz="2300" b="1">
          <a:solidFill>
            <a:srgbClr val="0000FF"/>
          </a:solidFill>
          <a:latin typeface="华文隶书" pitchFamily="2" charset="-122"/>
          <a:ea typeface="华文隶书" pitchFamily="2" charset="-122"/>
        </a:defRPr>
      </a:lvl3pPr>
      <a:lvl4pPr marL="1693863" indent="-387350" algn="just" rtl="0" eaLnBrk="1" fontAlgn="base" hangingPunct="1">
        <a:spcBef>
          <a:spcPct val="20000"/>
        </a:spcBef>
        <a:spcAft>
          <a:spcPct val="0"/>
        </a:spcAft>
        <a:buClr>
          <a:schemeClr val="accent2"/>
        </a:buClr>
        <a:buFont typeface="Wingdings" pitchFamily="2" charset="2"/>
        <a:buChar char="n"/>
        <a:defRPr sz="2000" b="1">
          <a:solidFill>
            <a:srgbClr val="0000FF"/>
          </a:solidFill>
          <a:latin typeface="华文隶书" pitchFamily="2" charset="-122"/>
          <a:ea typeface="华文隶书" pitchFamily="2" charset="-122"/>
        </a:defRPr>
      </a:lvl4pPr>
      <a:lvl5pPr marL="20939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华文隶书" pitchFamily="2" charset="-122"/>
          <a:ea typeface="华文隶书" pitchFamily="2" charset="-122"/>
        </a:defRPr>
      </a:lvl5pPr>
      <a:lvl6pPr marL="25511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mn-lt"/>
          <a:ea typeface="+mn-ea"/>
        </a:defRPr>
      </a:lvl6pPr>
      <a:lvl7pPr marL="30083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mn-lt"/>
          <a:ea typeface="+mn-ea"/>
        </a:defRPr>
      </a:lvl7pPr>
      <a:lvl8pPr marL="34655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mn-lt"/>
          <a:ea typeface="+mn-ea"/>
        </a:defRPr>
      </a:lvl8pPr>
      <a:lvl9pPr marL="3922713" indent="-398463" algn="just" rtl="0" eaLnBrk="1" fontAlgn="base" hangingPunct="1">
        <a:spcBef>
          <a:spcPct val="25000"/>
        </a:spcBef>
        <a:spcAft>
          <a:spcPct val="0"/>
        </a:spcAft>
        <a:buClr>
          <a:schemeClr val="accent2"/>
        </a:buClr>
        <a:buFont typeface="Wingdings" pitchFamily="2" charset="2"/>
        <a:buChar char="§"/>
        <a:defRPr sz="2000" b="1">
          <a:solidFill>
            <a:srgbClr val="0000FF"/>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16.em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17.e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9.emf"/></Relationships>
</file>

<file path=ppt/slides/_rels/slide2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3.xml"/><Relationship Id="rId4" Type="http://schemas.openxmlformats.org/officeDocument/2006/relationships/image" Target="../media/image22.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slide" Target="slide21.xml"/><Relationship Id="rId1" Type="http://schemas.openxmlformats.org/officeDocument/2006/relationships/slideLayout" Target="../slideLayouts/slideLayout3.xml"/><Relationship Id="rId4" Type="http://schemas.openxmlformats.org/officeDocument/2006/relationships/slide" Target="slide3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slide" Target="slide22.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34.emf"/><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6.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a:spLocks noChangeArrowheads="1"/>
          </p:cNvSpPr>
          <p:nvPr/>
        </p:nvSpPr>
        <p:spPr bwMode="auto">
          <a:xfrm>
            <a:off x="1357290" y="2214558"/>
            <a:ext cx="6143668" cy="1323439"/>
          </a:xfrm>
          <a:prstGeom prst="rect">
            <a:avLst/>
          </a:prstGeom>
          <a:noFill/>
          <a:ln w="9525">
            <a:noFill/>
            <a:miter lim="800000"/>
            <a:headEnd/>
            <a:tailEnd/>
          </a:ln>
        </p:spPr>
        <p:txBody>
          <a:bodyPr wrap="square">
            <a:spAutoFit/>
          </a:bodyPr>
          <a:lstStyle/>
          <a:p>
            <a:pPr algn="ctr"/>
            <a:r>
              <a:rPr lang="zh-CN" altLang="en-US" sz="4000" b="1" dirty="0" smtClean="0">
                <a:solidFill>
                  <a:schemeClr val="hlink"/>
                </a:solidFill>
                <a:latin typeface="华文新魏" pitchFamily="2" charset="-122"/>
                <a:ea typeface="华文新魏" pitchFamily="2" charset="-122"/>
              </a:rPr>
              <a:t>桥梁荷载试验</a:t>
            </a:r>
            <a:endParaRPr lang="en-US" altLang="zh-CN" sz="4000" b="1" dirty="0" smtClean="0">
              <a:solidFill>
                <a:schemeClr val="hlink"/>
              </a:solidFill>
              <a:latin typeface="华文新魏" pitchFamily="2" charset="-122"/>
              <a:ea typeface="华文新魏" pitchFamily="2" charset="-122"/>
            </a:endParaRPr>
          </a:p>
          <a:p>
            <a:pPr algn="ctr"/>
            <a:r>
              <a:rPr lang="zh-CN" altLang="en-US" sz="4000" b="1" dirty="0" smtClean="0">
                <a:solidFill>
                  <a:srgbClr val="FF0000"/>
                </a:solidFill>
                <a:latin typeface="华文新魏" pitchFamily="2" charset="-122"/>
                <a:ea typeface="华文新魏" pitchFamily="2" charset="-122"/>
              </a:rPr>
              <a:t>方案布置</a:t>
            </a:r>
            <a:r>
              <a:rPr lang="zh-CN" altLang="en-US" sz="4000" b="1" dirty="0" smtClean="0">
                <a:solidFill>
                  <a:schemeClr val="hlink"/>
                </a:solidFill>
                <a:latin typeface="华文新魏" pitchFamily="2" charset="-122"/>
                <a:ea typeface="华文新魏" pitchFamily="2" charset="-122"/>
              </a:rPr>
              <a:t>与</a:t>
            </a:r>
            <a:r>
              <a:rPr lang="zh-CN" altLang="en-US" sz="4000" b="1" dirty="0" smtClean="0">
                <a:solidFill>
                  <a:srgbClr val="FF0000"/>
                </a:solidFill>
                <a:latin typeface="华文新魏" pitchFamily="2" charset="-122"/>
                <a:ea typeface="华文新魏" pitchFamily="2" charset="-122"/>
              </a:rPr>
              <a:t>优化过程</a:t>
            </a:r>
            <a:r>
              <a:rPr lang="zh-CN" altLang="en-US" sz="4000" b="1" dirty="0" smtClean="0">
                <a:solidFill>
                  <a:schemeClr val="hlink"/>
                </a:solidFill>
                <a:latin typeface="华文新魏" pitchFamily="2" charset="-122"/>
                <a:ea typeface="华文新魏" pitchFamily="2" charset="-122"/>
              </a:rPr>
              <a:t>详解</a:t>
            </a:r>
            <a:endParaRPr lang="zh-CN" altLang="en-US" sz="4000" b="1" dirty="0">
              <a:solidFill>
                <a:schemeClr val="hlink"/>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89" name="TextBox 1"/>
          <p:cNvSpPr txBox="1">
            <a:spLocks noChangeArrowheads="1"/>
          </p:cNvSpPr>
          <p:nvPr/>
        </p:nvSpPr>
        <p:spPr bwMode="auto">
          <a:xfrm>
            <a:off x="579477" y="82614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内力计算</a:t>
            </a:r>
            <a:endParaRPr lang="zh-CN" altLang="en-US" sz="2400" b="1" dirty="0">
              <a:solidFill>
                <a:schemeClr val="hlink"/>
              </a:solidFill>
              <a:latin typeface="华文新魏" pitchFamily="2" charset="-122"/>
              <a:ea typeface="华文新魏" pitchFamily="2" charset="-122"/>
            </a:endParaRPr>
          </a:p>
        </p:txBody>
      </p:sp>
      <p:sp>
        <p:nvSpPr>
          <p:cNvPr id="63490" name="TextBox 1"/>
          <p:cNvSpPr txBox="1">
            <a:spLocks noChangeArrowheads="1"/>
          </p:cNvSpPr>
          <p:nvPr/>
        </p:nvSpPr>
        <p:spPr bwMode="auto">
          <a:xfrm>
            <a:off x="1803441" y="2800989"/>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435004" y="1577035"/>
            <a:ext cx="8280400" cy="3637919"/>
          </a:xfrm>
          <a:prstGeom prst="rect">
            <a:avLst/>
          </a:prstGeom>
          <a:noFill/>
          <a:ln w="9525">
            <a:noFill/>
            <a:miter lim="800000"/>
            <a:headEnd/>
            <a:tailEnd/>
          </a:ln>
        </p:spPr>
        <p:txBody>
          <a:bodyPr>
            <a:spAutoFit/>
          </a:bodyPr>
          <a:lstStyle/>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结构自重由程序自动考虑，横隔板与齿板用</a:t>
            </a:r>
            <a:r>
              <a:rPr lang="zh-CN" altLang="en-US" sz="2400" dirty="0" smtClean="0">
                <a:solidFill>
                  <a:srgbClr val="C00000"/>
                </a:solidFill>
                <a:latin typeface="华文新魏" pitchFamily="2" charset="-122"/>
                <a:ea typeface="华文新魏" pitchFamily="2" charset="-122"/>
                <a:cs typeface="方正综艺简体"/>
              </a:rPr>
              <a:t>集中力</a:t>
            </a:r>
            <a:r>
              <a:rPr lang="zh-CN" altLang="en-US" sz="2400" dirty="0" smtClean="0">
                <a:solidFill>
                  <a:schemeClr val="hlink"/>
                </a:solidFill>
                <a:latin typeface="华文新魏" pitchFamily="2" charset="-122"/>
                <a:ea typeface="华文新魏" pitchFamily="2" charset="-122"/>
                <a:cs typeface="方正综艺简体"/>
              </a:rPr>
              <a:t>输入，二期（铺装、栏杆等）用</a:t>
            </a:r>
            <a:r>
              <a:rPr lang="zh-CN" altLang="en-US" sz="2400" dirty="0" smtClean="0">
                <a:solidFill>
                  <a:srgbClr val="C00000"/>
                </a:solidFill>
                <a:latin typeface="华文新魏" pitchFamily="2" charset="-122"/>
                <a:ea typeface="华文新魏" pitchFamily="2" charset="-122"/>
                <a:cs typeface="方正综艺简体"/>
              </a:rPr>
              <a:t>均布荷载</a:t>
            </a:r>
            <a:r>
              <a:rPr lang="zh-CN" altLang="en-US" sz="2400" dirty="0" smtClean="0">
                <a:solidFill>
                  <a:schemeClr val="hlink"/>
                </a:solidFill>
                <a:latin typeface="华文新魏" pitchFamily="2" charset="-122"/>
                <a:ea typeface="华文新魏" pitchFamily="2" charset="-122"/>
                <a:cs typeface="方正综艺简体"/>
              </a:rPr>
              <a:t>考虑。</a:t>
            </a:r>
            <a:endParaRPr lang="en-US" altLang="zh-CN" sz="2400" dirty="0" smtClean="0">
              <a:solidFill>
                <a:schemeClr val="hlink"/>
              </a:solidFill>
              <a:latin typeface="华文新魏" pitchFamily="2" charset="-122"/>
              <a:ea typeface="华文新魏" pitchFamily="2" charset="-122"/>
              <a:cs typeface="方正综艺简体"/>
            </a:endParaRPr>
          </a:p>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汽车荷载的冲击系数通过输入</a:t>
            </a:r>
            <a:r>
              <a:rPr lang="zh-CN" altLang="en-US" sz="2400" dirty="0" smtClean="0">
                <a:solidFill>
                  <a:srgbClr val="C00000"/>
                </a:solidFill>
                <a:latin typeface="华文新魏" pitchFamily="2" charset="-122"/>
                <a:ea typeface="华文新魏" pitchFamily="2" charset="-122"/>
                <a:cs typeface="方正综艺简体"/>
              </a:rPr>
              <a:t>基频</a:t>
            </a:r>
            <a:r>
              <a:rPr lang="zh-CN" altLang="en-US" sz="2400" dirty="0" smtClean="0">
                <a:solidFill>
                  <a:schemeClr val="hlink"/>
                </a:solidFill>
                <a:latin typeface="华文新魏" pitchFamily="2" charset="-122"/>
                <a:ea typeface="华文新魏" pitchFamily="2" charset="-122"/>
                <a:cs typeface="方正综艺简体"/>
              </a:rPr>
              <a:t>来考虑，由于是单梁模型，故</a:t>
            </a:r>
            <a:r>
              <a:rPr lang="zh-CN" altLang="en-US" sz="2400" dirty="0" smtClean="0">
                <a:solidFill>
                  <a:srgbClr val="C00000"/>
                </a:solidFill>
                <a:latin typeface="华文新魏" pitchFamily="2" charset="-122"/>
                <a:ea typeface="华文新魏" pitchFamily="2" charset="-122"/>
                <a:cs typeface="方正综艺简体"/>
              </a:rPr>
              <a:t>荷载横向分布系数</a:t>
            </a:r>
            <a:r>
              <a:rPr lang="zh-CN" altLang="en-US" sz="2400" dirty="0" smtClean="0">
                <a:solidFill>
                  <a:schemeClr val="hlink"/>
                </a:solidFill>
                <a:latin typeface="华文新魏" pitchFamily="2" charset="-122"/>
                <a:ea typeface="华文新魏" pitchFamily="2" charset="-122"/>
                <a:cs typeface="方正综艺简体"/>
              </a:rPr>
              <a:t>为 </a:t>
            </a:r>
            <a:r>
              <a:rPr lang="en-US" altLang="zh-CN" sz="2400" dirty="0" smtClean="0">
                <a:solidFill>
                  <a:schemeClr val="hlink"/>
                </a:solidFill>
                <a:latin typeface="华文新魏" pitchFamily="2" charset="-122"/>
                <a:ea typeface="华文新魏" pitchFamily="2" charset="-122"/>
                <a:cs typeface="方正综艺简体"/>
              </a:rPr>
              <a:t>3</a:t>
            </a:r>
            <a:r>
              <a:rPr lang="zh-CN" altLang="en-US" sz="2400" dirty="0" smtClean="0">
                <a:solidFill>
                  <a:schemeClr val="hlink"/>
                </a:solidFill>
                <a:latin typeface="华文新魏" pitchFamily="2" charset="-122"/>
                <a:ea typeface="华文新魏" pitchFamily="2" charset="-122"/>
                <a:cs typeface="方正综艺简体"/>
              </a:rPr>
              <a:t>（车道数）</a:t>
            </a:r>
            <a:r>
              <a:rPr lang="en-US" altLang="zh-CN" sz="2400" dirty="0" smtClean="0">
                <a:solidFill>
                  <a:schemeClr val="hlink"/>
                </a:solidFill>
                <a:latin typeface="华文新魏" pitchFamily="2" charset="-122"/>
                <a:ea typeface="华文新魏" pitchFamily="2" charset="-122"/>
                <a:cs typeface="方正综艺简体"/>
              </a:rPr>
              <a:t>×0.78</a:t>
            </a:r>
            <a:r>
              <a:rPr lang="zh-CN" altLang="en-US" sz="2400" dirty="0" smtClean="0">
                <a:solidFill>
                  <a:schemeClr val="hlink"/>
                </a:solidFill>
                <a:latin typeface="华文新魏" pitchFamily="2" charset="-122"/>
                <a:ea typeface="华文新魏" pitchFamily="2" charset="-122"/>
                <a:cs typeface="方正综艺简体"/>
              </a:rPr>
              <a:t>（横向折减系数）</a:t>
            </a:r>
            <a:r>
              <a:rPr lang="en-US" altLang="zh-CN" sz="2400" dirty="0" smtClean="0">
                <a:solidFill>
                  <a:schemeClr val="hlink"/>
                </a:solidFill>
                <a:latin typeface="华文新魏" pitchFamily="2" charset="-122"/>
                <a:ea typeface="华文新魏" pitchFamily="2" charset="-122"/>
                <a:cs typeface="方正综艺简体"/>
              </a:rPr>
              <a:t>×1.15</a:t>
            </a:r>
            <a:r>
              <a:rPr lang="zh-CN" altLang="en-US" sz="2400" dirty="0" smtClean="0">
                <a:solidFill>
                  <a:schemeClr val="hlink"/>
                </a:solidFill>
                <a:latin typeface="华文新魏" pitchFamily="2" charset="-122"/>
                <a:ea typeface="华文新魏" pitchFamily="2" charset="-122"/>
                <a:cs typeface="方正综艺简体"/>
              </a:rPr>
              <a:t>（偏载系数）</a:t>
            </a:r>
            <a:r>
              <a:rPr lang="en-US" altLang="zh-CN" sz="2400" dirty="0" smtClean="0">
                <a:solidFill>
                  <a:schemeClr val="hlink"/>
                </a:solidFill>
                <a:latin typeface="华文新魏" pitchFamily="2" charset="-122"/>
                <a:ea typeface="华文新魏" pitchFamily="2" charset="-122"/>
                <a:cs typeface="方正综艺简体"/>
              </a:rPr>
              <a:t>×0.97</a:t>
            </a:r>
            <a:r>
              <a:rPr lang="zh-CN" altLang="en-US" sz="2400" dirty="0" smtClean="0">
                <a:solidFill>
                  <a:schemeClr val="hlink"/>
                </a:solidFill>
                <a:latin typeface="华文新魏" pitchFamily="2" charset="-122"/>
                <a:ea typeface="华文新魏" pitchFamily="2" charset="-122"/>
                <a:cs typeface="方正综艺简体"/>
              </a:rPr>
              <a:t>（纵向折减系数）</a:t>
            </a:r>
            <a:r>
              <a:rPr lang="en-US" altLang="zh-CN" sz="2400" dirty="0" smtClean="0">
                <a:solidFill>
                  <a:schemeClr val="hlink"/>
                </a:solidFill>
                <a:latin typeface="华文新魏" pitchFamily="2" charset="-122"/>
                <a:ea typeface="华文新魏" pitchFamily="2" charset="-122"/>
                <a:cs typeface="方正综艺简体"/>
              </a:rPr>
              <a:t>=2.61</a:t>
            </a:r>
            <a:r>
              <a:rPr lang="zh-CN" altLang="en-US" sz="2400" dirty="0" smtClean="0">
                <a:solidFill>
                  <a:schemeClr val="hlink"/>
                </a:solidFill>
                <a:latin typeface="华文新魏" pitchFamily="2" charset="-122"/>
                <a:ea typeface="华文新魏" pitchFamily="2" charset="-122"/>
                <a:cs typeface="方正综艺简体"/>
              </a:rPr>
              <a:t>。</a:t>
            </a:r>
            <a:endParaRPr lang="en-US" altLang="zh-CN" sz="2400" dirty="0" smtClean="0">
              <a:solidFill>
                <a:schemeClr val="hlink"/>
              </a:solidFill>
              <a:latin typeface="华文新魏" pitchFamily="2" charset="-122"/>
              <a:ea typeface="华文新魏" pitchFamily="2" charset="-122"/>
              <a:cs typeface="方正综艺简体"/>
            </a:endParaRPr>
          </a:p>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由于荷载试验是测试桥梁在设计活载作用下结构响应的</a:t>
            </a:r>
            <a:r>
              <a:rPr lang="zh-CN" altLang="en-US" sz="2400" b="1" dirty="0" smtClean="0">
                <a:solidFill>
                  <a:srgbClr val="C00000"/>
                </a:solidFill>
                <a:latin typeface="华文新魏" pitchFamily="2" charset="-122"/>
                <a:ea typeface="华文新魏" pitchFamily="2" charset="-122"/>
                <a:cs typeface="方正综艺简体"/>
              </a:rPr>
              <a:t>增量</a:t>
            </a:r>
            <a:r>
              <a:rPr lang="zh-CN" altLang="en-US" sz="2400" dirty="0" smtClean="0">
                <a:solidFill>
                  <a:schemeClr val="hlink"/>
                </a:solidFill>
                <a:latin typeface="华文新魏" pitchFamily="2" charset="-122"/>
                <a:ea typeface="华文新魏" pitchFamily="2" charset="-122"/>
                <a:cs typeface="方正综艺简体"/>
              </a:rPr>
              <a:t>，且预应力对结构的刚度贡献较小以及对结构的基频影响较小，故暂</a:t>
            </a:r>
            <a:r>
              <a:rPr lang="zh-CN" altLang="en-US" sz="2400" dirty="0" smtClean="0">
                <a:solidFill>
                  <a:srgbClr val="C00000"/>
                </a:solidFill>
                <a:latin typeface="华文新魏" pitchFamily="2" charset="-122"/>
                <a:ea typeface="华文新魏" pitchFamily="2" charset="-122"/>
                <a:cs typeface="方正综艺简体"/>
              </a:rPr>
              <a:t>不考虑预应力效应</a:t>
            </a:r>
            <a:r>
              <a:rPr lang="zh-CN" altLang="en-US" sz="2400" dirty="0" smtClean="0">
                <a:solidFill>
                  <a:schemeClr val="hlink"/>
                </a:solidFill>
                <a:latin typeface="华文新魏" pitchFamily="2" charset="-122"/>
                <a:ea typeface="华文新魏" pitchFamily="2" charset="-122"/>
                <a:cs typeface="方正综艺简体"/>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3" name="TextBox 1"/>
          <p:cNvSpPr txBox="1">
            <a:spLocks noChangeArrowheads="1"/>
          </p:cNvSpPr>
          <p:nvPr/>
        </p:nvSpPr>
        <p:spPr bwMode="auto">
          <a:xfrm>
            <a:off x="573069"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内力计算</a:t>
            </a:r>
            <a:endParaRPr lang="zh-CN" altLang="en-US" sz="2400" b="1" dirty="0">
              <a:solidFill>
                <a:schemeClr val="hlink"/>
              </a:solidFill>
              <a:latin typeface="华文新魏" pitchFamily="2" charset="-122"/>
              <a:ea typeface="华文新魏" pitchFamily="2" charset="-122"/>
            </a:endParaRPr>
          </a:p>
        </p:txBody>
      </p:sp>
      <p:pic>
        <p:nvPicPr>
          <p:cNvPr id="208899" name="Picture 3"/>
          <p:cNvPicPr>
            <a:picLocks noChangeAspect="1" noChangeArrowheads="1"/>
          </p:cNvPicPr>
          <p:nvPr/>
        </p:nvPicPr>
        <p:blipFill>
          <a:blip r:embed="rId2"/>
          <a:srcRect/>
          <a:stretch>
            <a:fillRect/>
          </a:stretch>
        </p:blipFill>
        <p:spPr bwMode="auto">
          <a:xfrm>
            <a:off x="2357422" y="2857500"/>
            <a:ext cx="2744366" cy="2265355"/>
          </a:xfrm>
          <a:prstGeom prst="rect">
            <a:avLst/>
          </a:prstGeom>
          <a:noFill/>
          <a:ln w="9525">
            <a:noFill/>
            <a:miter lim="800000"/>
            <a:headEnd/>
            <a:tailEnd/>
          </a:ln>
        </p:spPr>
      </p:pic>
      <p:pic>
        <p:nvPicPr>
          <p:cNvPr id="208900" name="Picture 4"/>
          <p:cNvPicPr>
            <a:picLocks noChangeAspect="1" noChangeArrowheads="1"/>
          </p:cNvPicPr>
          <p:nvPr/>
        </p:nvPicPr>
        <p:blipFill>
          <a:blip r:embed="rId3"/>
          <a:srcRect/>
          <a:stretch>
            <a:fillRect/>
          </a:stretch>
        </p:blipFill>
        <p:spPr bwMode="auto">
          <a:xfrm>
            <a:off x="6215074" y="2428872"/>
            <a:ext cx="1208126" cy="2693981"/>
          </a:xfrm>
          <a:prstGeom prst="rect">
            <a:avLst/>
          </a:prstGeom>
          <a:noFill/>
          <a:ln w="9525">
            <a:noFill/>
            <a:miter lim="800000"/>
            <a:headEnd/>
            <a:tailEnd/>
          </a:ln>
        </p:spPr>
      </p:pic>
      <p:sp>
        <p:nvSpPr>
          <p:cNvPr id="7" name="TextBox 6"/>
          <p:cNvSpPr txBox="1">
            <a:spLocks noChangeArrowheads="1"/>
          </p:cNvSpPr>
          <p:nvPr/>
        </p:nvSpPr>
        <p:spPr bwMode="auto">
          <a:xfrm>
            <a:off x="428596" y="1536679"/>
            <a:ext cx="8104216" cy="1421928"/>
          </a:xfrm>
          <a:prstGeom prst="rect">
            <a:avLst/>
          </a:prstGeom>
          <a:noFill/>
          <a:ln w="9525">
            <a:noFill/>
            <a:miter lim="800000"/>
            <a:headEnd/>
            <a:tailEnd/>
          </a:ln>
        </p:spPr>
        <p:txBody>
          <a:bodyPr wrap="square">
            <a:spAutoFit/>
          </a:bodyPr>
          <a:lstStyle/>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运用“特征值分析控制”功能对结构进行动力特性理论计算分析，分析前需将结构的荷载转化为质量，即将结构</a:t>
            </a:r>
            <a:r>
              <a:rPr lang="zh-CN" altLang="en-US" sz="2400" dirty="0" smtClean="0">
                <a:solidFill>
                  <a:srgbClr val="990000"/>
                </a:solidFill>
                <a:latin typeface="华文新魏" pitchFamily="2" charset="-122"/>
                <a:ea typeface="华文新魏" pitchFamily="2" charset="-122"/>
                <a:cs typeface="方正综艺简体"/>
              </a:rPr>
              <a:t>自重</a:t>
            </a:r>
            <a:r>
              <a:rPr lang="zh-CN" altLang="en-US" sz="2400" dirty="0" smtClean="0">
                <a:solidFill>
                  <a:schemeClr val="hlink"/>
                </a:solidFill>
                <a:latin typeface="华文新魏" pitchFamily="2" charset="-122"/>
                <a:ea typeface="华文新魏" pitchFamily="2" charset="-122"/>
                <a:cs typeface="方正综艺简体"/>
              </a:rPr>
              <a:t>与</a:t>
            </a:r>
            <a:r>
              <a:rPr lang="zh-CN" altLang="en-US" sz="2400" dirty="0" smtClean="0">
                <a:solidFill>
                  <a:srgbClr val="990000"/>
                </a:solidFill>
                <a:latin typeface="华文新魏" pitchFamily="2" charset="-122"/>
                <a:ea typeface="华文新魏" pitchFamily="2" charset="-122"/>
                <a:cs typeface="方正综艺简体"/>
              </a:rPr>
              <a:t>恒载</a:t>
            </a:r>
            <a:r>
              <a:rPr lang="zh-CN" altLang="en-US" sz="2400" dirty="0" smtClean="0">
                <a:solidFill>
                  <a:schemeClr val="hlink"/>
                </a:solidFill>
                <a:latin typeface="华文新魏" pitchFamily="2" charset="-122"/>
                <a:ea typeface="华文新魏" pitchFamily="2" charset="-122"/>
                <a:cs typeface="方正综艺简体"/>
              </a:rPr>
              <a:t>转化到“</a:t>
            </a:r>
            <a:r>
              <a:rPr lang="en-US" altLang="zh-CN" sz="2400" dirty="0" smtClean="0">
                <a:solidFill>
                  <a:schemeClr val="hlink"/>
                </a:solidFill>
                <a:latin typeface="华文新魏" pitchFamily="2" charset="-122"/>
                <a:ea typeface="华文新魏" pitchFamily="2" charset="-122"/>
                <a:cs typeface="方正综艺简体"/>
              </a:rPr>
              <a:t>Z”</a:t>
            </a:r>
            <a:r>
              <a:rPr lang="zh-CN" altLang="en-US" sz="2400" dirty="0" smtClean="0">
                <a:solidFill>
                  <a:schemeClr val="hlink"/>
                </a:solidFill>
                <a:latin typeface="华文新魏" pitchFamily="2" charset="-122"/>
                <a:ea typeface="华文新魏" pitchFamily="2" charset="-122"/>
                <a:cs typeface="方正综艺简体"/>
              </a:rPr>
              <a:t>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3" name="TextBox 1"/>
          <p:cNvSpPr txBox="1">
            <a:spLocks noChangeArrowheads="1"/>
          </p:cNvSpPr>
          <p:nvPr/>
        </p:nvSpPr>
        <p:spPr bwMode="auto">
          <a:xfrm>
            <a:off x="571472" y="844854"/>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内力计算</a:t>
            </a:r>
            <a:endParaRPr lang="zh-CN" altLang="en-US" sz="2400" b="1" dirty="0">
              <a:solidFill>
                <a:schemeClr val="hlink"/>
              </a:solidFill>
              <a:latin typeface="华文新魏" pitchFamily="2" charset="-122"/>
              <a:ea typeface="华文新魏" pitchFamily="2" charset="-122"/>
            </a:endParaRPr>
          </a:p>
        </p:txBody>
      </p:sp>
      <p:sp>
        <p:nvSpPr>
          <p:cNvPr id="59394" name="TextBox 1"/>
          <p:cNvSpPr txBox="1">
            <a:spLocks noChangeArrowheads="1"/>
          </p:cNvSpPr>
          <p:nvPr/>
        </p:nvSpPr>
        <p:spPr bwMode="auto">
          <a:xfrm>
            <a:off x="1244539" y="3967471"/>
            <a:ext cx="6286544" cy="461665"/>
          </a:xfrm>
          <a:prstGeom prst="rect">
            <a:avLst/>
          </a:prstGeom>
          <a:noFill/>
          <a:ln w="9525">
            <a:noFill/>
            <a:miter lim="800000"/>
            <a:headEnd/>
            <a:tailEnd/>
          </a:ln>
        </p:spPr>
        <p:txBody>
          <a:bodyPr wrap="square">
            <a:spAutoFit/>
          </a:bodyPr>
          <a:lstStyle/>
          <a:p>
            <a:pPr algn="ctr"/>
            <a:r>
              <a:rPr lang="zh-CN" altLang="en-US" sz="2400" dirty="0" smtClean="0">
                <a:solidFill>
                  <a:schemeClr val="hlink"/>
                </a:solidFill>
                <a:latin typeface="华文新魏" pitchFamily="2" charset="-122"/>
                <a:ea typeface="华文新魏" pitchFamily="2" charset="-122"/>
                <a:cs typeface="方正综艺简体"/>
              </a:rPr>
              <a:t>主梁正对称竖弯（</a:t>
            </a:r>
            <a:r>
              <a:rPr lang="en-US" altLang="zh-CN" sz="2400" b="1" i="1" dirty="0" smtClean="0">
                <a:solidFill>
                  <a:schemeClr val="hlink"/>
                </a:solidFill>
                <a:latin typeface="Times New Roman" pitchFamily="18" charset="0"/>
                <a:ea typeface="华文新魏" pitchFamily="2" charset="-122"/>
                <a:cs typeface="Times New Roman" pitchFamily="18" charset="0"/>
              </a:rPr>
              <a:t>f</a:t>
            </a:r>
            <a:r>
              <a:rPr lang="en-US" altLang="zh-CN" sz="2400" baseline="-25000" dirty="0" smtClean="0">
                <a:solidFill>
                  <a:schemeClr val="hlink"/>
                </a:solidFill>
                <a:latin typeface="华文新魏" pitchFamily="2" charset="-122"/>
                <a:ea typeface="华文新魏" pitchFamily="2" charset="-122"/>
                <a:cs typeface="方正综艺简体"/>
              </a:rPr>
              <a:t>1</a:t>
            </a:r>
            <a:r>
              <a:rPr lang="en-US" altLang="zh-CN" sz="2400" dirty="0" smtClean="0">
                <a:solidFill>
                  <a:schemeClr val="hlink"/>
                </a:solidFill>
                <a:latin typeface="华文新魏" pitchFamily="2" charset="-122"/>
                <a:ea typeface="华文新魏" pitchFamily="2" charset="-122"/>
                <a:cs typeface="方正综艺简体"/>
              </a:rPr>
              <a:t>= 0.774 583 Hz</a:t>
            </a:r>
            <a:r>
              <a:rPr lang="zh-CN" altLang="en-US" sz="2400" dirty="0" smtClean="0">
                <a:solidFill>
                  <a:schemeClr val="hlink"/>
                </a:solidFill>
                <a:latin typeface="华文新魏" pitchFamily="2" charset="-122"/>
                <a:ea typeface="华文新魏" pitchFamily="2" charset="-122"/>
                <a:cs typeface="方正综艺简体"/>
              </a:rPr>
              <a:t>）</a:t>
            </a:r>
            <a:endParaRPr lang="zh-CN" altLang="en-US" sz="2400" dirty="0">
              <a:solidFill>
                <a:schemeClr val="hlink"/>
              </a:solidFill>
              <a:latin typeface="华文新魏" pitchFamily="2" charset="-122"/>
              <a:ea typeface="华文新魏" pitchFamily="2" charset="-122"/>
              <a:cs typeface="方正综艺简体"/>
            </a:endParaRPr>
          </a:p>
        </p:txBody>
      </p:sp>
      <p:pic>
        <p:nvPicPr>
          <p:cNvPr id="208898" name="图片 1256" descr="1阶"/>
          <p:cNvPicPr>
            <a:picLocks noChangeAspect="1" noChangeArrowheads="1"/>
          </p:cNvPicPr>
          <p:nvPr/>
        </p:nvPicPr>
        <p:blipFill>
          <a:blip r:embed="rId2"/>
          <a:srcRect/>
          <a:stretch>
            <a:fillRect/>
          </a:stretch>
        </p:blipFill>
        <p:spPr bwMode="auto">
          <a:xfrm>
            <a:off x="673035" y="1967203"/>
            <a:ext cx="7638536" cy="19288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3" name="TextBox 1"/>
          <p:cNvSpPr txBox="1">
            <a:spLocks noChangeArrowheads="1"/>
          </p:cNvSpPr>
          <p:nvPr/>
        </p:nvSpPr>
        <p:spPr bwMode="auto">
          <a:xfrm>
            <a:off x="571472" y="806461"/>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内力计算</a:t>
            </a:r>
            <a:endParaRPr lang="zh-CN" altLang="en-US" sz="2400" b="1" dirty="0">
              <a:solidFill>
                <a:schemeClr val="hlink"/>
              </a:solidFill>
              <a:latin typeface="华文新魏" pitchFamily="2" charset="-122"/>
              <a:ea typeface="华文新魏" pitchFamily="2" charset="-122"/>
            </a:endParaRPr>
          </a:p>
        </p:txBody>
      </p:sp>
      <p:pic>
        <p:nvPicPr>
          <p:cNvPr id="209922" name="Picture 2" descr="QQ截图20160427084912"/>
          <p:cNvPicPr>
            <a:picLocks noChangeAspect="1" noChangeArrowheads="1"/>
          </p:cNvPicPr>
          <p:nvPr/>
        </p:nvPicPr>
        <p:blipFill>
          <a:blip r:embed="rId2"/>
          <a:srcRect/>
          <a:stretch>
            <a:fillRect/>
          </a:stretch>
        </p:blipFill>
        <p:spPr bwMode="auto">
          <a:xfrm>
            <a:off x="673040" y="1428739"/>
            <a:ext cx="1184315" cy="3701891"/>
          </a:xfrm>
          <a:prstGeom prst="rect">
            <a:avLst/>
          </a:prstGeom>
          <a:noFill/>
          <a:ln w="9525">
            <a:noFill/>
            <a:miter lim="800000"/>
            <a:headEnd/>
            <a:tailEnd/>
          </a:ln>
        </p:spPr>
      </p:pic>
      <p:pic>
        <p:nvPicPr>
          <p:cNvPr id="209923" name="Picture 3" descr="QQ截图20160226124147"/>
          <p:cNvPicPr>
            <a:picLocks noChangeAspect="1" noChangeArrowheads="1"/>
          </p:cNvPicPr>
          <p:nvPr/>
        </p:nvPicPr>
        <p:blipFill>
          <a:blip r:embed="rId3"/>
          <a:srcRect/>
          <a:stretch>
            <a:fillRect/>
          </a:stretch>
        </p:blipFill>
        <p:spPr bwMode="auto">
          <a:xfrm>
            <a:off x="2530423" y="2000246"/>
            <a:ext cx="2812200" cy="2357454"/>
          </a:xfrm>
          <a:prstGeom prst="rect">
            <a:avLst/>
          </a:prstGeom>
          <a:noFill/>
          <a:ln w="9525">
            <a:noFill/>
            <a:miter lim="800000"/>
            <a:headEnd/>
            <a:tailEnd/>
          </a:ln>
        </p:spPr>
      </p:pic>
      <p:pic>
        <p:nvPicPr>
          <p:cNvPr id="209924" name="Picture 4" descr="1"/>
          <p:cNvPicPr>
            <a:picLocks noChangeAspect="1" noChangeArrowheads="1"/>
          </p:cNvPicPr>
          <p:nvPr/>
        </p:nvPicPr>
        <p:blipFill>
          <a:blip r:embed="rId4"/>
          <a:srcRect/>
          <a:stretch>
            <a:fillRect/>
          </a:stretch>
        </p:blipFill>
        <p:spPr bwMode="auto">
          <a:xfrm>
            <a:off x="5888009" y="1500180"/>
            <a:ext cx="1947672" cy="35718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3" name="TextBox 1"/>
          <p:cNvSpPr txBox="1">
            <a:spLocks noChangeArrowheads="1"/>
          </p:cNvSpPr>
          <p:nvPr/>
        </p:nvSpPr>
        <p:spPr bwMode="auto">
          <a:xfrm>
            <a:off x="500034"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内力计算</a:t>
            </a:r>
            <a:endParaRPr lang="zh-CN" altLang="en-US" sz="2400" b="1" dirty="0">
              <a:solidFill>
                <a:schemeClr val="hlink"/>
              </a:solidFill>
              <a:latin typeface="华文新魏" pitchFamily="2" charset="-122"/>
              <a:ea typeface="华文新魏" pitchFamily="2" charset="-122"/>
            </a:endParaRPr>
          </a:p>
        </p:txBody>
      </p:sp>
      <p:sp>
        <p:nvSpPr>
          <p:cNvPr id="59394" name="TextBox 1"/>
          <p:cNvSpPr txBox="1">
            <a:spLocks noChangeArrowheads="1"/>
          </p:cNvSpPr>
          <p:nvPr/>
        </p:nvSpPr>
        <p:spPr bwMode="auto">
          <a:xfrm>
            <a:off x="1723998" y="2760641"/>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207874" name="Picture 2" descr="1"/>
          <p:cNvPicPr>
            <a:picLocks noChangeAspect="1" noChangeArrowheads="1"/>
          </p:cNvPicPr>
          <p:nvPr/>
        </p:nvPicPr>
        <p:blipFill>
          <a:blip r:embed="rId2"/>
          <a:srcRect t="3488" r="4593" b="26744"/>
          <a:stretch>
            <a:fillRect/>
          </a:stretch>
        </p:blipFill>
        <p:spPr bwMode="auto">
          <a:xfrm>
            <a:off x="1214414" y="1428740"/>
            <a:ext cx="6188096" cy="1718916"/>
          </a:xfrm>
          <a:prstGeom prst="rect">
            <a:avLst/>
          </a:prstGeom>
          <a:noFill/>
          <a:ln w="9525">
            <a:noFill/>
            <a:miter lim="800000"/>
            <a:headEnd/>
            <a:tailEnd/>
          </a:ln>
        </p:spPr>
      </p:pic>
      <p:pic>
        <p:nvPicPr>
          <p:cNvPr id="207875" name="Picture 3"/>
          <p:cNvPicPr>
            <a:picLocks noChangeAspect="1" noChangeArrowheads="1"/>
          </p:cNvPicPr>
          <p:nvPr/>
        </p:nvPicPr>
        <p:blipFill>
          <a:blip r:embed="rId3"/>
          <a:srcRect/>
          <a:stretch>
            <a:fillRect/>
          </a:stretch>
        </p:blipFill>
        <p:spPr bwMode="auto">
          <a:xfrm>
            <a:off x="1000100" y="3286128"/>
            <a:ext cx="6617240" cy="17622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7875"/>
                                        </p:tgtEl>
                                        <p:attrNameLst>
                                          <p:attrName>style.visibility</p:attrName>
                                        </p:attrNameLst>
                                      </p:cBhvr>
                                      <p:to>
                                        <p:strVal val="visible"/>
                                      </p:to>
                                    </p:set>
                                    <p:animEffect transition="in" filter="fade">
                                      <p:cBhvr>
                                        <p:cTn id="7" dur="1000"/>
                                        <p:tgtEl>
                                          <p:spTgt spid="207875"/>
                                        </p:tgtEl>
                                      </p:cBhvr>
                                    </p:animEffect>
                                    <p:anim calcmode="lin" valueType="num">
                                      <p:cBhvr>
                                        <p:cTn id="8" dur="1000" fill="hold"/>
                                        <p:tgtEl>
                                          <p:spTgt spid="207875"/>
                                        </p:tgtEl>
                                        <p:attrNameLst>
                                          <p:attrName>ppt_x</p:attrName>
                                        </p:attrNameLst>
                                      </p:cBhvr>
                                      <p:tavLst>
                                        <p:tav tm="0">
                                          <p:val>
                                            <p:strVal val="#ppt_x"/>
                                          </p:val>
                                        </p:tav>
                                        <p:tav tm="100000">
                                          <p:val>
                                            <p:strVal val="#ppt_x"/>
                                          </p:val>
                                        </p:tav>
                                      </p:tavLst>
                                    </p:anim>
                                    <p:anim calcmode="lin" valueType="num">
                                      <p:cBhvr>
                                        <p:cTn id="9" dur="1000" fill="hold"/>
                                        <p:tgtEl>
                                          <p:spTgt spid="2078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566708" y="830275"/>
            <a:ext cx="1422184" cy="461665"/>
          </a:xfrm>
          <a:prstGeom prst="rect">
            <a:avLst/>
          </a:prstGeom>
          <a:noFill/>
          <a:ln w="9525">
            <a:noFill/>
            <a:miter lim="800000"/>
            <a:headEnd/>
            <a:tailEnd/>
          </a:ln>
        </p:spPr>
        <p:txBody>
          <a:bodyPr wrap="none">
            <a:spAutoFit/>
          </a:bodyPr>
          <a:lstStyle/>
          <a:p>
            <a:r>
              <a:rPr lang="zh-CN" altLang="en-US" sz="2400" b="1" dirty="0" smtClean="0">
                <a:solidFill>
                  <a:schemeClr val="hlink"/>
                </a:solidFill>
                <a:latin typeface="华文新魏" pitchFamily="2" charset="-122"/>
                <a:ea typeface="华文新魏" pitchFamily="2" charset="-122"/>
              </a:rPr>
              <a:t>第三部分</a:t>
            </a:r>
            <a:endParaRPr lang="zh-CN" altLang="en-US" sz="2400" b="1" dirty="0">
              <a:solidFill>
                <a:schemeClr val="hlink"/>
              </a:solidFill>
              <a:latin typeface="华文新魏" pitchFamily="2" charset="-122"/>
              <a:ea typeface="华文新魏" pitchFamily="2" charset="-122"/>
            </a:endParaRPr>
          </a:p>
        </p:txBody>
      </p:sp>
      <p:grpSp>
        <p:nvGrpSpPr>
          <p:cNvPr id="2" name="Group 3"/>
          <p:cNvGrpSpPr>
            <a:grpSpLocks/>
          </p:cNvGrpSpPr>
          <p:nvPr/>
        </p:nvGrpSpPr>
        <p:grpSpPr bwMode="auto">
          <a:xfrm>
            <a:off x="692123" y="1966910"/>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chemeClr val="hlink"/>
                  </a:solidFill>
                  <a:latin typeface="华文隶书" pitchFamily="2" charset="-122"/>
                  <a:ea typeface="华文隶书" pitchFamily="2" charset="-122"/>
                </a:rPr>
                <a:t>模型建立</a:t>
              </a:r>
              <a:endParaRPr lang="zh-CN" altLang="en-US" sz="2400" b="1" dirty="0">
                <a:solidFill>
                  <a:schemeClr val="hlink"/>
                </a:solidFill>
                <a:latin typeface="华文隶书" pitchFamily="2" charset="-122"/>
                <a:ea typeface="华文隶书" pitchFamily="2" charset="-122"/>
              </a:endParaRPr>
            </a:p>
          </p:txBody>
        </p:sp>
      </p:grpSp>
      <p:grpSp>
        <p:nvGrpSpPr>
          <p:cNvPr id="3" name="Group 7"/>
          <p:cNvGrpSpPr>
            <a:grpSpLocks/>
          </p:cNvGrpSpPr>
          <p:nvPr/>
        </p:nvGrpSpPr>
        <p:grpSpPr bwMode="auto">
          <a:xfrm>
            <a:off x="893733" y="2752712"/>
            <a:ext cx="5264150" cy="461960"/>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内力计算</a:t>
              </a:r>
              <a:endParaRPr lang="zh-CN" altLang="en-US" sz="2000" b="1" dirty="0">
                <a:solidFill>
                  <a:schemeClr val="hlink"/>
                </a:solidFill>
                <a:latin typeface="华文隶书" pitchFamily="2" charset="-122"/>
                <a:ea typeface="华文隶书" pitchFamily="2" charset="-122"/>
              </a:endParaRPr>
            </a:p>
          </p:txBody>
        </p:sp>
      </p:grpSp>
      <p:grpSp>
        <p:nvGrpSpPr>
          <p:cNvPr id="4" name="Group 11"/>
          <p:cNvGrpSpPr>
            <a:grpSpLocks/>
          </p:cNvGrpSpPr>
          <p:nvPr/>
        </p:nvGrpSpPr>
        <p:grpSpPr bwMode="auto">
          <a:xfrm>
            <a:off x="428596" y="3538546"/>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rgbClr val="990000"/>
                  </a:solidFill>
                  <a:latin typeface="华文隶书" pitchFamily="2" charset="-122"/>
                  <a:ea typeface="华文隶书" pitchFamily="2" charset="-122"/>
                </a:rPr>
                <a:t>初步设计</a:t>
              </a:r>
              <a:endParaRPr lang="zh-CN" altLang="en-US" sz="2400" b="1" dirty="0">
                <a:solidFill>
                  <a:srgbClr val="990000"/>
                </a:solidFill>
                <a:latin typeface="华文隶书" pitchFamily="2" charset="-122"/>
                <a:ea typeface="华文隶书" pitchFamily="2" charset="-122"/>
              </a:endParaRPr>
            </a:p>
          </p:txBody>
        </p:sp>
      </p:grpSp>
      <p:grpSp>
        <p:nvGrpSpPr>
          <p:cNvPr id="5" name="Group 15"/>
          <p:cNvGrpSpPr>
            <a:grpSpLocks/>
          </p:cNvGrpSpPr>
          <p:nvPr/>
        </p:nvGrpSpPr>
        <p:grpSpPr bwMode="auto">
          <a:xfrm>
            <a:off x="1154095" y="4395802"/>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方案优化</a:t>
              </a:r>
              <a:endParaRPr lang="en-US" altLang="zh-CN" sz="2400" b="1" dirty="0">
                <a:solidFill>
                  <a:schemeClr val="hlink"/>
                </a:solidFill>
                <a:latin typeface="华文隶书" pitchFamily="2" charset="-122"/>
                <a:ea typeface="华文隶书"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5" name="TextBox 1"/>
          <p:cNvSpPr txBox="1">
            <a:spLocks noChangeArrowheads="1"/>
          </p:cNvSpPr>
          <p:nvPr/>
        </p:nvSpPr>
        <p:spPr bwMode="auto">
          <a:xfrm>
            <a:off x="573069" y="827722"/>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初步设计</a:t>
            </a:r>
            <a:endParaRPr lang="zh-CN" altLang="en-US" sz="2400" b="1" dirty="0">
              <a:solidFill>
                <a:schemeClr val="hlink"/>
              </a:solidFill>
              <a:latin typeface="华文新魏" pitchFamily="2" charset="-122"/>
              <a:ea typeface="华文新魏" pitchFamily="2" charset="-122"/>
            </a:endParaRPr>
          </a:p>
        </p:txBody>
      </p:sp>
      <p:sp>
        <p:nvSpPr>
          <p:cNvPr id="62466" name="TextBox 1"/>
          <p:cNvSpPr txBox="1">
            <a:spLocks noChangeArrowheads="1"/>
          </p:cNvSpPr>
          <p:nvPr/>
        </p:nvSpPr>
        <p:spPr bwMode="auto">
          <a:xfrm>
            <a:off x="1797033" y="2802565"/>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428596" y="1578603"/>
            <a:ext cx="8175654" cy="1421928"/>
          </a:xfrm>
          <a:prstGeom prst="rect">
            <a:avLst/>
          </a:prstGeom>
          <a:noFill/>
          <a:ln w="9525">
            <a:noFill/>
            <a:miter lim="800000"/>
            <a:headEnd/>
            <a:tailEnd/>
          </a:ln>
        </p:spPr>
        <p:txBody>
          <a:bodyPr wrap="square">
            <a:spAutoFit/>
          </a:bodyPr>
          <a:lstStyle/>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此次静力荷载试验的加载车拟选取总重为</a:t>
            </a:r>
            <a:r>
              <a:rPr lang="en-US" altLang="zh-CN" sz="2400" dirty="0" smtClean="0">
                <a:solidFill>
                  <a:schemeClr val="hlink"/>
                </a:solidFill>
                <a:latin typeface="华文新魏" pitchFamily="2" charset="-122"/>
                <a:ea typeface="华文新魏" pitchFamily="2" charset="-122"/>
                <a:cs typeface="方正综艺简体"/>
              </a:rPr>
              <a:t>300kN</a:t>
            </a:r>
            <a:r>
              <a:rPr lang="zh-CN" altLang="en-US" sz="2400" dirty="0" smtClean="0">
                <a:solidFill>
                  <a:schemeClr val="hlink"/>
                </a:solidFill>
                <a:latin typeface="华文新魏" pitchFamily="2" charset="-122"/>
                <a:ea typeface="华文新魏" pitchFamily="2" charset="-122"/>
                <a:cs typeface="方正综艺简体"/>
              </a:rPr>
              <a:t>，前轴为</a:t>
            </a:r>
            <a:r>
              <a:rPr lang="en-US" altLang="zh-CN" sz="2400" dirty="0" smtClean="0">
                <a:solidFill>
                  <a:schemeClr val="hlink"/>
                </a:solidFill>
                <a:latin typeface="华文新魏" pitchFamily="2" charset="-122"/>
                <a:ea typeface="华文新魏" pitchFamily="2" charset="-122"/>
                <a:cs typeface="方正综艺简体"/>
              </a:rPr>
              <a:t>60kN</a:t>
            </a:r>
            <a:r>
              <a:rPr lang="zh-CN" altLang="en-US" sz="2400" dirty="0" smtClean="0">
                <a:solidFill>
                  <a:schemeClr val="hlink"/>
                </a:solidFill>
                <a:latin typeface="华文新魏" pitchFamily="2" charset="-122"/>
                <a:ea typeface="华文新魏" pitchFamily="2" charset="-122"/>
                <a:cs typeface="方正综艺简体"/>
              </a:rPr>
              <a:t>，中后轴均为</a:t>
            </a:r>
            <a:r>
              <a:rPr lang="en-US" altLang="zh-CN" sz="2400" dirty="0" smtClean="0">
                <a:solidFill>
                  <a:schemeClr val="hlink"/>
                </a:solidFill>
                <a:latin typeface="华文新魏" pitchFamily="2" charset="-122"/>
                <a:ea typeface="华文新魏" pitchFamily="2" charset="-122"/>
                <a:cs typeface="方正综艺简体"/>
              </a:rPr>
              <a:t>120kN</a:t>
            </a:r>
            <a:r>
              <a:rPr lang="zh-CN" altLang="en-US" sz="2400" dirty="0" smtClean="0">
                <a:solidFill>
                  <a:schemeClr val="hlink"/>
                </a:solidFill>
                <a:latin typeface="华文新魏" pitchFamily="2" charset="-122"/>
                <a:ea typeface="华文新魏" pitchFamily="2" charset="-122"/>
                <a:cs typeface="方正综艺简体"/>
              </a:rPr>
              <a:t>，前中轴距为</a:t>
            </a:r>
            <a:r>
              <a:rPr lang="en-US" altLang="zh-CN" sz="2400" dirty="0" smtClean="0">
                <a:solidFill>
                  <a:schemeClr val="hlink"/>
                </a:solidFill>
                <a:latin typeface="华文新魏" pitchFamily="2" charset="-122"/>
                <a:ea typeface="华文新魏" pitchFamily="2" charset="-122"/>
                <a:cs typeface="方正综艺简体"/>
              </a:rPr>
              <a:t>3.5m</a:t>
            </a:r>
            <a:r>
              <a:rPr lang="zh-CN" altLang="en-US" sz="2400" dirty="0" smtClean="0">
                <a:solidFill>
                  <a:schemeClr val="hlink"/>
                </a:solidFill>
                <a:latin typeface="华文新魏" pitchFamily="2" charset="-122"/>
                <a:ea typeface="华文新魏" pitchFamily="2" charset="-122"/>
                <a:cs typeface="方正综艺简体"/>
              </a:rPr>
              <a:t>，中后轴距为</a:t>
            </a:r>
            <a:r>
              <a:rPr lang="en-US" altLang="zh-CN" sz="2400" dirty="0" smtClean="0">
                <a:solidFill>
                  <a:schemeClr val="hlink"/>
                </a:solidFill>
                <a:latin typeface="华文新魏" pitchFamily="2" charset="-122"/>
                <a:ea typeface="华文新魏" pitchFamily="2" charset="-122"/>
                <a:cs typeface="方正综艺简体"/>
              </a:rPr>
              <a:t>1.5m</a:t>
            </a:r>
            <a:r>
              <a:rPr lang="zh-CN" altLang="en-US" sz="2400" dirty="0" smtClean="0">
                <a:solidFill>
                  <a:schemeClr val="hlink"/>
                </a:solidFill>
                <a:latin typeface="华文新魏" pitchFamily="2" charset="-122"/>
                <a:ea typeface="华文新魏" pitchFamily="2" charset="-122"/>
                <a:cs typeface="方正综艺简体"/>
              </a:rPr>
              <a:t>，加载车荷载采用</a:t>
            </a:r>
            <a:r>
              <a:rPr lang="zh-CN" altLang="en-US" sz="2400" dirty="0" smtClean="0">
                <a:solidFill>
                  <a:srgbClr val="C00000"/>
                </a:solidFill>
                <a:latin typeface="华文新魏" pitchFamily="2" charset="-122"/>
                <a:ea typeface="华文新魏" pitchFamily="2" charset="-122"/>
                <a:cs typeface="方正综艺简体"/>
              </a:rPr>
              <a:t>集中力等效</a:t>
            </a:r>
            <a:r>
              <a:rPr lang="zh-CN" altLang="en-US" sz="2400" dirty="0" smtClean="0">
                <a:solidFill>
                  <a:schemeClr val="hlink"/>
                </a:solidFill>
                <a:latin typeface="华文新魏" pitchFamily="2" charset="-122"/>
                <a:ea typeface="华文新魏" pitchFamily="2" charset="-122"/>
                <a:cs typeface="方正综艺简体"/>
              </a:rPr>
              <a:t>模拟。</a:t>
            </a:r>
            <a:endParaRPr lang="en-US" altLang="zh-CN" sz="2400" dirty="0">
              <a:solidFill>
                <a:schemeClr val="hlink"/>
              </a:solidFill>
              <a:latin typeface="华文新魏" pitchFamily="2" charset="-122"/>
              <a:ea typeface="华文新魏" pitchFamily="2" charset="-122"/>
              <a:cs typeface="方正综艺简体"/>
            </a:endParaRPr>
          </a:p>
        </p:txBody>
      </p:sp>
      <p:pic>
        <p:nvPicPr>
          <p:cNvPr id="189441" name="Picture 1"/>
          <p:cNvPicPr>
            <a:picLocks noChangeAspect="1" noChangeArrowheads="1"/>
          </p:cNvPicPr>
          <p:nvPr/>
        </p:nvPicPr>
        <p:blipFill>
          <a:blip r:embed="rId2"/>
          <a:srcRect/>
          <a:stretch>
            <a:fillRect/>
          </a:stretch>
        </p:blipFill>
        <p:spPr bwMode="auto">
          <a:xfrm>
            <a:off x="1103260" y="3164521"/>
            <a:ext cx="6858048" cy="176468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3" name="TextBox 1"/>
          <p:cNvSpPr txBox="1">
            <a:spLocks noChangeArrowheads="1"/>
          </p:cNvSpPr>
          <p:nvPr/>
        </p:nvSpPr>
        <p:spPr bwMode="auto">
          <a:xfrm>
            <a:off x="569926" y="843003"/>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初步设计</a:t>
            </a:r>
            <a:endParaRPr lang="zh-CN" altLang="en-US" sz="2400" b="1" dirty="0">
              <a:solidFill>
                <a:schemeClr val="hlink"/>
              </a:solidFill>
              <a:latin typeface="华文新魏" pitchFamily="2" charset="-122"/>
              <a:ea typeface="华文新魏" pitchFamily="2" charset="-122"/>
            </a:endParaRPr>
          </a:p>
        </p:txBody>
      </p:sp>
      <p:sp>
        <p:nvSpPr>
          <p:cNvPr id="64514" name="TextBox 1"/>
          <p:cNvSpPr txBox="1">
            <a:spLocks noChangeArrowheads="1"/>
          </p:cNvSpPr>
          <p:nvPr/>
        </p:nvSpPr>
        <p:spPr bwMode="auto">
          <a:xfrm>
            <a:off x="1793890" y="281784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114689" name="Picture 1" descr="QQ截图20160427090130"/>
          <p:cNvPicPr>
            <a:picLocks noChangeAspect="1" noChangeArrowheads="1"/>
          </p:cNvPicPr>
          <p:nvPr/>
        </p:nvPicPr>
        <p:blipFill>
          <a:blip r:embed="rId2"/>
          <a:srcRect/>
          <a:stretch>
            <a:fillRect/>
          </a:stretch>
        </p:blipFill>
        <p:spPr bwMode="auto">
          <a:xfrm>
            <a:off x="1971937" y="1428740"/>
            <a:ext cx="1528493" cy="3662465"/>
          </a:xfrm>
          <a:prstGeom prst="rect">
            <a:avLst/>
          </a:prstGeom>
          <a:noFill/>
          <a:ln w="9525">
            <a:noFill/>
            <a:miter lim="800000"/>
            <a:headEnd/>
            <a:tailEnd/>
          </a:ln>
        </p:spPr>
      </p:pic>
      <p:pic>
        <p:nvPicPr>
          <p:cNvPr id="114690" name="Picture 2" descr="QQ截图20160427094803"/>
          <p:cNvPicPr>
            <a:picLocks noChangeAspect="1" noChangeArrowheads="1"/>
          </p:cNvPicPr>
          <p:nvPr/>
        </p:nvPicPr>
        <p:blipFill>
          <a:blip r:embed="rId3"/>
          <a:srcRect/>
          <a:stretch>
            <a:fillRect/>
          </a:stretch>
        </p:blipFill>
        <p:spPr bwMode="auto">
          <a:xfrm>
            <a:off x="4503408" y="1428740"/>
            <a:ext cx="2354607" cy="35966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7" name="TextBox 1"/>
          <p:cNvSpPr txBox="1">
            <a:spLocks noChangeArrowheads="1"/>
          </p:cNvSpPr>
          <p:nvPr/>
        </p:nvSpPr>
        <p:spPr bwMode="auto">
          <a:xfrm>
            <a:off x="642910" y="824199"/>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初步设计</a:t>
            </a:r>
            <a:endParaRPr lang="zh-CN" altLang="en-US" sz="2400" b="1" dirty="0">
              <a:solidFill>
                <a:schemeClr val="hlink"/>
              </a:solidFill>
              <a:latin typeface="华文新魏" pitchFamily="2" charset="-122"/>
              <a:ea typeface="华文新魏" pitchFamily="2" charset="-122"/>
            </a:endParaRPr>
          </a:p>
        </p:txBody>
      </p:sp>
      <p:sp>
        <p:nvSpPr>
          <p:cNvPr id="65538" name="TextBox 1"/>
          <p:cNvSpPr txBox="1">
            <a:spLocks noChangeArrowheads="1"/>
          </p:cNvSpPr>
          <p:nvPr/>
        </p:nvSpPr>
        <p:spPr bwMode="auto">
          <a:xfrm>
            <a:off x="197962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113665" name="Picture 1"/>
          <p:cNvPicPr>
            <a:picLocks noChangeAspect="1" noChangeArrowheads="1"/>
          </p:cNvPicPr>
          <p:nvPr/>
        </p:nvPicPr>
        <p:blipFill>
          <a:blip r:embed="rId2"/>
          <a:srcRect/>
          <a:stretch>
            <a:fillRect/>
          </a:stretch>
        </p:blipFill>
        <p:spPr bwMode="auto">
          <a:xfrm>
            <a:off x="2857488" y="1403594"/>
            <a:ext cx="4054649" cy="3668492"/>
          </a:xfrm>
          <a:prstGeom prst="rect">
            <a:avLst/>
          </a:prstGeom>
          <a:noFill/>
          <a:ln w="9525">
            <a:noFill/>
            <a:miter lim="800000"/>
            <a:headEnd/>
            <a:tailEnd/>
          </a:ln>
        </p:spPr>
      </p:pic>
      <p:sp>
        <p:nvSpPr>
          <p:cNvPr id="5" name="动作按钮: 前进或下一项 4">
            <a:hlinkClick r:id="rId3" action="ppaction://hlinksldjump" highlightClick="1"/>
          </p:cNvPr>
          <p:cNvSpPr/>
          <p:nvPr/>
        </p:nvSpPr>
        <p:spPr>
          <a:xfrm>
            <a:off x="8001024" y="4572013"/>
            <a:ext cx="470912" cy="470912"/>
          </a:xfrm>
          <a:prstGeom prst="actionButtonForwardNex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638146" y="830275"/>
            <a:ext cx="1422184" cy="461665"/>
          </a:xfrm>
          <a:prstGeom prst="rect">
            <a:avLst/>
          </a:prstGeom>
          <a:noFill/>
          <a:ln w="9525">
            <a:noFill/>
            <a:miter lim="800000"/>
            <a:headEnd/>
            <a:tailEnd/>
          </a:ln>
        </p:spPr>
        <p:txBody>
          <a:bodyPr wrap="none">
            <a:spAutoFit/>
          </a:bodyPr>
          <a:lstStyle/>
          <a:p>
            <a:r>
              <a:rPr lang="zh-CN" altLang="en-US" sz="2400" b="1" dirty="0" smtClean="0">
                <a:solidFill>
                  <a:schemeClr val="hlink"/>
                </a:solidFill>
                <a:latin typeface="华文新魏" pitchFamily="2" charset="-122"/>
                <a:ea typeface="华文新魏" pitchFamily="2" charset="-122"/>
              </a:rPr>
              <a:t>第四部分</a:t>
            </a:r>
            <a:endParaRPr lang="zh-CN" altLang="en-US" sz="2400" b="1" dirty="0">
              <a:solidFill>
                <a:schemeClr val="hlink"/>
              </a:solidFill>
              <a:latin typeface="华文新魏" pitchFamily="2" charset="-122"/>
              <a:ea typeface="华文新魏" pitchFamily="2" charset="-122"/>
            </a:endParaRPr>
          </a:p>
        </p:txBody>
      </p:sp>
      <p:grpSp>
        <p:nvGrpSpPr>
          <p:cNvPr id="2" name="Group 3"/>
          <p:cNvGrpSpPr>
            <a:grpSpLocks/>
          </p:cNvGrpSpPr>
          <p:nvPr/>
        </p:nvGrpSpPr>
        <p:grpSpPr bwMode="auto">
          <a:xfrm>
            <a:off x="763561" y="1966910"/>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chemeClr val="hlink"/>
                  </a:solidFill>
                  <a:latin typeface="华文隶书" pitchFamily="2" charset="-122"/>
                  <a:ea typeface="华文隶书" pitchFamily="2" charset="-122"/>
                </a:rPr>
                <a:t>模型建立</a:t>
              </a:r>
              <a:endParaRPr lang="zh-CN" altLang="en-US" sz="2400" b="1" dirty="0">
                <a:solidFill>
                  <a:schemeClr val="hlink"/>
                </a:solidFill>
                <a:latin typeface="华文隶书" pitchFamily="2" charset="-122"/>
                <a:ea typeface="华文隶书" pitchFamily="2" charset="-122"/>
              </a:endParaRPr>
            </a:p>
          </p:txBody>
        </p:sp>
      </p:grpSp>
      <p:grpSp>
        <p:nvGrpSpPr>
          <p:cNvPr id="3" name="Group 7"/>
          <p:cNvGrpSpPr>
            <a:grpSpLocks/>
          </p:cNvGrpSpPr>
          <p:nvPr/>
        </p:nvGrpSpPr>
        <p:grpSpPr bwMode="auto">
          <a:xfrm>
            <a:off x="965171" y="2752712"/>
            <a:ext cx="5264150" cy="461960"/>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内力计算</a:t>
              </a:r>
              <a:endParaRPr lang="zh-CN" altLang="en-US" sz="2000" b="1" dirty="0">
                <a:solidFill>
                  <a:schemeClr val="hlink"/>
                </a:solidFill>
                <a:latin typeface="华文隶书" pitchFamily="2" charset="-122"/>
                <a:ea typeface="华文隶书" pitchFamily="2" charset="-122"/>
              </a:endParaRPr>
            </a:p>
          </p:txBody>
        </p:sp>
      </p:grpSp>
      <p:grpSp>
        <p:nvGrpSpPr>
          <p:cNvPr id="4" name="Group 11"/>
          <p:cNvGrpSpPr>
            <a:grpSpLocks/>
          </p:cNvGrpSpPr>
          <p:nvPr/>
        </p:nvGrpSpPr>
        <p:grpSpPr bwMode="auto">
          <a:xfrm>
            <a:off x="500034" y="3538546"/>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初步设计</a:t>
              </a:r>
            </a:p>
          </p:txBody>
        </p:sp>
      </p:grpSp>
      <p:grpSp>
        <p:nvGrpSpPr>
          <p:cNvPr id="5" name="Group 15"/>
          <p:cNvGrpSpPr>
            <a:grpSpLocks/>
          </p:cNvGrpSpPr>
          <p:nvPr/>
        </p:nvGrpSpPr>
        <p:grpSpPr bwMode="auto">
          <a:xfrm>
            <a:off x="1225533" y="4395802"/>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en-US" sz="2400" b="1" dirty="0" smtClean="0">
                  <a:solidFill>
                    <a:srgbClr val="990000"/>
                  </a:solidFill>
                  <a:latin typeface="华文隶书" pitchFamily="2" charset="-122"/>
                  <a:ea typeface="华文隶书" pitchFamily="2" charset="-122"/>
                </a:rPr>
                <a:t>方案优化</a:t>
              </a:r>
              <a:endParaRPr lang="en-US" altLang="zh-CN" sz="2400" b="1" dirty="0">
                <a:solidFill>
                  <a:srgbClr val="990000"/>
                </a:solidFill>
                <a:latin typeface="华文隶书" pitchFamily="2" charset="-122"/>
                <a:ea typeface="华文隶书"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a:spLocks noChangeArrowheads="1"/>
          </p:cNvSpPr>
          <p:nvPr/>
        </p:nvSpPr>
        <p:spPr bwMode="auto">
          <a:xfrm>
            <a:off x="1500166" y="2143120"/>
            <a:ext cx="6143668" cy="1394228"/>
          </a:xfrm>
          <a:prstGeom prst="rect">
            <a:avLst/>
          </a:prstGeom>
          <a:noFill/>
          <a:ln w="9525">
            <a:noFill/>
            <a:miter lim="800000"/>
            <a:headEnd/>
            <a:tailEnd/>
          </a:ln>
        </p:spPr>
        <p:txBody>
          <a:bodyPr wrap="square">
            <a:spAutoFit/>
          </a:bodyPr>
          <a:lstStyle/>
          <a:p>
            <a:pPr algn="ctr">
              <a:lnSpc>
                <a:spcPct val="120000"/>
              </a:lnSpc>
            </a:pPr>
            <a:r>
              <a:rPr lang="zh-CN" altLang="en-US" sz="3600" b="1" dirty="0" smtClean="0">
                <a:solidFill>
                  <a:schemeClr val="hlink"/>
                </a:solidFill>
                <a:latin typeface="华文隶书" pitchFamily="2" charset="-122"/>
                <a:ea typeface="华文隶书" pitchFamily="2" charset="-122"/>
              </a:rPr>
              <a:t>大跨长联连续刚构桥</a:t>
            </a:r>
            <a:r>
              <a:rPr lang="en-US" altLang="zh-CN" sz="3600" b="1" dirty="0" smtClean="0">
                <a:solidFill>
                  <a:schemeClr val="hlink"/>
                </a:solidFill>
                <a:latin typeface="华文隶书" pitchFamily="2" charset="-122"/>
                <a:ea typeface="华文隶书" pitchFamily="2" charset="-122"/>
              </a:rPr>
              <a:t/>
            </a:r>
            <a:br>
              <a:rPr lang="en-US" altLang="zh-CN" sz="3600" b="1" dirty="0" smtClean="0">
                <a:solidFill>
                  <a:schemeClr val="hlink"/>
                </a:solidFill>
                <a:latin typeface="华文隶书" pitchFamily="2" charset="-122"/>
                <a:ea typeface="华文隶书" pitchFamily="2" charset="-122"/>
              </a:rPr>
            </a:br>
            <a:r>
              <a:rPr lang="zh-CN" altLang="en-US" sz="3600" b="1" dirty="0" smtClean="0">
                <a:solidFill>
                  <a:schemeClr val="hlink"/>
                </a:solidFill>
                <a:latin typeface="华文隶书" pitchFamily="2" charset="-122"/>
                <a:ea typeface="华文隶书" pitchFamily="2" charset="-122"/>
              </a:rPr>
              <a:t>静力荷载试验方案</a:t>
            </a:r>
            <a:r>
              <a:rPr lang="zh-CN" altLang="en-US" sz="3600" b="1" dirty="0" smtClean="0">
                <a:solidFill>
                  <a:srgbClr val="C00000"/>
                </a:solidFill>
                <a:latin typeface="华文隶书" pitchFamily="2" charset="-122"/>
                <a:ea typeface="华文隶书" pitchFamily="2" charset="-122"/>
              </a:rPr>
              <a:t>设计</a:t>
            </a:r>
            <a:r>
              <a:rPr lang="zh-CN" altLang="en-US" sz="3600" b="1" dirty="0" smtClean="0">
                <a:solidFill>
                  <a:schemeClr val="hlink"/>
                </a:solidFill>
                <a:latin typeface="华文隶书" pitchFamily="2" charset="-122"/>
                <a:ea typeface="华文隶书" pitchFamily="2" charset="-122"/>
              </a:rPr>
              <a:t>与</a:t>
            </a:r>
            <a:r>
              <a:rPr lang="zh-CN" altLang="en-US" sz="3600" b="1" dirty="0" smtClean="0">
                <a:solidFill>
                  <a:srgbClr val="C00000"/>
                </a:solidFill>
                <a:latin typeface="华文隶书" pitchFamily="2" charset="-122"/>
                <a:ea typeface="华文隶书" pitchFamily="2" charset="-122"/>
              </a:rPr>
              <a:t>优化</a:t>
            </a:r>
            <a:endParaRPr lang="zh-CN" altLang="en-US" sz="3600" b="1" dirty="0">
              <a:solidFill>
                <a:srgbClr val="C00000"/>
              </a:solidFill>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09" name="TextBox 1"/>
          <p:cNvSpPr txBox="1">
            <a:spLocks noChangeArrowheads="1"/>
          </p:cNvSpPr>
          <p:nvPr/>
        </p:nvSpPr>
        <p:spPr bwMode="auto">
          <a:xfrm>
            <a:off x="573069"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68610" name="TextBox 1"/>
          <p:cNvSpPr txBox="1">
            <a:spLocks noChangeArrowheads="1"/>
          </p:cNvSpPr>
          <p:nvPr/>
        </p:nvSpPr>
        <p:spPr bwMode="auto">
          <a:xfrm>
            <a:off x="1797033" y="2760641"/>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428596" y="1536681"/>
            <a:ext cx="8175654" cy="978729"/>
          </a:xfrm>
          <a:prstGeom prst="rect">
            <a:avLst/>
          </a:prstGeom>
          <a:noFill/>
          <a:ln w="9525">
            <a:noFill/>
            <a:miter lim="800000"/>
            <a:headEnd/>
            <a:tailEnd/>
          </a:ln>
        </p:spPr>
        <p:txBody>
          <a:bodyPr wrap="square">
            <a:spAutoFit/>
          </a:bodyPr>
          <a:lstStyle/>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以右边跨</a:t>
            </a:r>
            <a:r>
              <a:rPr lang="en-US" altLang="en-US" sz="2400" dirty="0" err="1" smtClean="0">
                <a:solidFill>
                  <a:schemeClr val="hlink"/>
                </a:solidFill>
                <a:latin typeface="华文新魏" pitchFamily="2" charset="-122"/>
                <a:ea typeface="华文新魏" pitchFamily="2" charset="-122"/>
                <a:cs typeface="方正综艺简体"/>
              </a:rPr>
              <a:t>M</a:t>
            </a:r>
            <a:r>
              <a:rPr lang="en-US" altLang="en-US" sz="2400" baseline="30000" dirty="0" err="1" smtClean="0">
                <a:solidFill>
                  <a:schemeClr val="hlink"/>
                </a:solidFill>
                <a:latin typeface="华文新魏" pitchFamily="2" charset="-122"/>
                <a:ea typeface="华文新魏" pitchFamily="2" charset="-122"/>
                <a:cs typeface="方正综艺简体"/>
              </a:rPr>
              <a:t>+</a:t>
            </a:r>
            <a:r>
              <a:rPr lang="en-US" altLang="en-US" sz="2400" b="1" i="1" baseline="-25000" dirty="0" err="1" smtClean="0">
                <a:solidFill>
                  <a:schemeClr val="hlink"/>
                </a:solidFill>
                <a:latin typeface="Times New Roman" pitchFamily="18" charset="0"/>
                <a:ea typeface="华文新魏" pitchFamily="2" charset="-122"/>
                <a:cs typeface="Times New Roman" pitchFamily="18" charset="0"/>
              </a:rPr>
              <a:t>max</a:t>
            </a:r>
            <a:r>
              <a:rPr lang="zh-CN" altLang="en-US" sz="2400" dirty="0" smtClean="0">
                <a:solidFill>
                  <a:schemeClr val="hlink"/>
                </a:solidFill>
                <a:latin typeface="华文新魏" pitchFamily="2" charset="-122"/>
                <a:ea typeface="华文新魏" pitchFamily="2" charset="-122"/>
                <a:cs typeface="方正综艺简体"/>
              </a:rPr>
              <a:t>（</a:t>
            </a:r>
            <a:r>
              <a:rPr lang="en-US" altLang="en-US" sz="2400" dirty="0" smtClean="0">
                <a:solidFill>
                  <a:schemeClr val="hlink"/>
                </a:solidFill>
                <a:latin typeface="华文新魏" pitchFamily="2" charset="-122"/>
                <a:ea typeface="华文新魏" pitchFamily="2" charset="-122"/>
                <a:cs typeface="方正综艺简体"/>
              </a:rPr>
              <a:t>E-E</a:t>
            </a:r>
            <a:r>
              <a:rPr lang="zh-CN" altLang="en-US" sz="2400" dirty="0" smtClean="0">
                <a:solidFill>
                  <a:schemeClr val="hlink"/>
                </a:solidFill>
                <a:latin typeface="华文新魏" pitchFamily="2" charset="-122"/>
                <a:ea typeface="华文新魏" pitchFamily="2" charset="-122"/>
                <a:cs typeface="方正综艺简体"/>
              </a:rPr>
              <a:t>截面）为例，将同一截面的内力与挠度加载工况优化为</a:t>
            </a:r>
            <a:r>
              <a:rPr lang="en-US" altLang="en-US"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个工况，优化后的加载车载位布置。</a:t>
            </a:r>
            <a:endParaRPr lang="zh-CN" altLang="en-US" sz="2400" dirty="0">
              <a:solidFill>
                <a:schemeClr val="hlink"/>
              </a:solidFill>
              <a:latin typeface="华文新魏" pitchFamily="2" charset="-122"/>
              <a:ea typeface="华文新魏" pitchFamily="2" charset="-122"/>
              <a:cs typeface="方正综艺简体"/>
            </a:endParaRPr>
          </a:p>
        </p:txBody>
      </p:sp>
      <p:pic>
        <p:nvPicPr>
          <p:cNvPr id="1026" name="Picture 2"/>
          <p:cNvPicPr>
            <a:picLocks noChangeAspect="1" noChangeArrowheads="1"/>
          </p:cNvPicPr>
          <p:nvPr/>
        </p:nvPicPr>
        <p:blipFill>
          <a:blip r:embed="rId2"/>
          <a:srcRect/>
          <a:stretch>
            <a:fillRect/>
          </a:stretch>
        </p:blipFill>
        <p:spPr bwMode="auto">
          <a:xfrm>
            <a:off x="603194" y="2908279"/>
            <a:ext cx="7602712" cy="1233597"/>
          </a:xfrm>
          <a:prstGeom prst="rect">
            <a:avLst/>
          </a:prstGeom>
          <a:noFill/>
          <a:ln w="9525">
            <a:noFill/>
            <a:miter lim="800000"/>
            <a:headEnd/>
            <a:tailEnd/>
          </a:ln>
        </p:spPr>
      </p:pic>
      <p:sp>
        <p:nvSpPr>
          <p:cNvPr id="6" name="动作按钮: 前进或下一项 5">
            <a:hlinkClick r:id="rId3" action="ppaction://hlinksldjump" highlightClick="1"/>
          </p:cNvPr>
          <p:cNvSpPr/>
          <p:nvPr/>
        </p:nvSpPr>
        <p:spPr>
          <a:xfrm>
            <a:off x="7929586" y="4500575"/>
            <a:ext cx="542350" cy="542350"/>
          </a:xfrm>
          <a:prstGeom prst="actionButtonForwardNex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3" name="TextBox 1"/>
          <p:cNvSpPr txBox="1">
            <a:spLocks noChangeArrowheads="1"/>
          </p:cNvSpPr>
          <p:nvPr/>
        </p:nvSpPr>
        <p:spPr bwMode="auto">
          <a:xfrm>
            <a:off x="579477"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69634" name="TextBox 1"/>
          <p:cNvSpPr txBox="1">
            <a:spLocks noChangeArrowheads="1"/>
          </p:cNvSpPr>
          <p:nvPr/>
        </p:nvSpPr>
        <p:spPr bwMode="auto">
          <a:xfrm>
            <a:off x="1803441" y="2760641"/>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435004" y="1536680"/>
            <a:ext cx="8280400" cy="2308324"/>
          </a:xfrm>
          <a:prstGeom prst="rect">
            <a:avLst/>
          </a:prstGeom>
          <a:noFill/>
          <a:ln w="9525">
            <a:noFill/>
            <a:miter lim="800000"/>
            <a:headEnd/>
            <a:tailEnd/>
          </a:ln>
        </p:spPr>
        <p:txBody>
          <a:bodyPr>
            <a:spAutoFit/>
          </a:bodyPr>
          <a:lstStyle/>
          <a:p>
            <a:pPr indent="614363" algn="just">
              <a:lnSpc>
                <a:spcPct val="120000"/>
              </a:lnSpc>
              <a:defRPr/>
            </a:pPr>
            <a:r>
              <a:rPr lang="zh-CN" altLang="en-US" sz="2400" dirty="0" smtClean="0">
                <a:solidFill>
                  <a:schemeClr val="hlink"/>
                </a:solidFill>
                <a:latin typeface="华文新魏" pitchFamily="2" charset="-122"/>
                <a:ea typeface="华文新魏" pitchFamily="2" charset="-122"/>
                <a:cs typeface="方正综艺简体"/>
              </a:rPr>
              <a:t>从</a:t>
            </a:r>
            <a:r>
              <a:rPr lang="zh-CN" altLang="en-US" sz="2400" dirty="0" smtClean="0">
                <a:solidFill>
                  <a:srgbClr val="C00000"/>
                </a:solidFill>
                <a:latin typeface="华文新魏" pitchFamily="2" charset="-122"/>
                <a:ea typeface="华文新魏" pitchFamily="2" charset="-122"/>
                <a:cs typeface="方正综艺简体"/>
                <a:hlinkClick r:id="rId2" action="ppaction://hlinksldjump"/>
              </a:rPr>
              <a:t>初步载位布置图</a:t>
            </a:r>
            <a:r>
              <a:rPr lang="zh-CN" altLang="en-US" sz="2400" dirty="0" smtClean="0">
                <a:solidFill>
                  <a:schemeClr val="hlink"/>
                </a:solidFill>
                <a:latin typeface="华文新魏" pitchFamily="2" charset="-122"/>
                <a:ea typeface="华文新魏" pitchFamily="2" charset="-122"/>
                <a:cs typeface="方正综艺简体"/>
              </a:rPr>
              <a:t>可看出，中跨跨中</a:t>
            </a:r>
            <a:r>
              <a:rPr lang="en-US" altLang="zh-CN" sz="2400" dirty="0" err="1" smtClean="0">
                <a:solidFill>
                  <a:schemeClr val="hlink"/>
                </a:solidFill>
                <a:latin typeface="华文新魏" pitchFamily="2" charset="-122"/>
                <a:ea typeface="华文新魏" pitchFamily="2" charset="-122"/>
                <a:cs typeface="方正综艺简体"/>
              </a:rPr>
              <a:t>M</a:t>
            </a:r>
            <a:r>
              <a:rPr lang="en-US" altLang="zh-CN" sz="2400" baseline="30000" dirty="0" err="1" smtClean="0">
                <a:solidFill>
                  <a:schemeClr val="hlink"/>
                </a:solidFill>
                <a:latin typeface="华文新魏" pitchFamily="2" charset="-122"/>
                <a:ea typeface="华文新魏" pitchFamily="2" charset="-122"/>
                <a:cs typeface="方正综艺简体"/>
              </a:rPr>
              <a:t>+</a:t>
            </a:r>
            <a:r>
              <a:rPr lang="en-US" altLang="zh-CN" sz="2400" b="1" i="1" baseline="-25000" dirty="0" err="1" smtClean="0">
                <a:solidFill>
                  <a:schemeClr val="hlink"/>
                </a:solidFill>
                <a:latin typeface="Times New Roman" pitchFamily="18" charset="0"/>
                <a:ea typeface="华文新魏" pitchFamily="2" charset="-122"/>
                <a:cs typeface="Times New Roman" pitchFamily="18" charset="0"/>
              </a:rPr>
              <a:t>max</a:t>
            </a:r>
            <a:r>
              <a:rPr lang="zh-CN" altLang="en-US" sz="2400" dirty="0" smtClean="0">
                <a:solidFill>
                  <a:schemeClr val="hlink"/>
                </a:solidFill>
                <a:latin typeface="华文新魏" pitchFamily="2" charset="-122"/>
                <a:ea typeface="华文新魏" pitchFamily="2" charset="-122"/>
                <a:cs typeface="方正综艺简体"/>
              </a:rPr>
              <a:t>（</a:t>
            </a:r>
            <a:r>
              <a:rPr lang="en-US" altLang="zh-CN" sz="2400" dirty="0" smtClean="0">
                <a:solidFill>
                  <a:schemeClr val="hlink"/>
                </a:solidFill>
                <a:latin typeface="华文新魏" pitchFamily="2" charset="-122"/>
                <a:ea typeface="华文新魏" pitchFamily="2" charset="-122"/>
                <a:cs typeface="方正综艺简体"/>
              </a:rPr>
              <a:t>A-A</a:t>
            </a:r>
            <a:r>
              <a:rPr lang="zh-CN" altLang="en-US" sz="2400" dirty="0" smtClean="0">
                <a:solidFill>
                  <a:schemeClr val="hlink"/>
                </a:solidFill>
                <a:latin typeface="华文新魏" pitchFamily="2" charset="-122"/>
                <a:ea typeface="华文新魏" pitchFamily="2" charset="-122"/>
                <a:cs typeface="方正综艺简体"/>
              </a:rPr>
              <a:t>截面）与</a:t>
            </a:r>
            <a:r>
              <a:rPr lang="en-US" altLang="zh-CN" sz="2400" dirty="0" smtClean="0">
                <a:solidFill>
                  <a:schemeClr val="hlink"/>
                </a:solidFill>
                <a:latin typeface="华文新魏" pitchFamily="2" charset="-122"/>
                <a:ea typeface="华文新魏" pitchFamily="2" charset="-122"/>
                <a:cs typeface="方正综艺简体"/>
              </a:rPr>
              <a:t>6#</a:t>
            </a:r>
            <a:r>
              <a:rPr lang="zh-CN" altLang="en-US" sz="2400" dirty="0" smtClean="0">
                <a:solidFill>
                  <a:schemeClr val="hlink"/>
                </a:solidFill>
                <a:latin typeface="华文新魏" pitchFamily="2" charset="-122"/>
                <a:ea typeface="华文新魏" pitchFamily="2" charset="-122"/>
                <a:cs typeface="方正综艺简体"/>
              </a:rPr>
              <a:t>墩顶附近</a:t>
            </a:r>
            <a:r>
              <a:rPr lang="en-US" altLang="zh-CN" sz="2400" dirty="0" smtClean="0">
                <a:solidFill>
                  <a:schemeClr val="hlink"/>
                </a:solidFill>
                <a:latin typeface="华文新魏" pitchFamily="2" charset="-122"/>
                <a:ea typeface="华文新魏" pitchFamily="2" charset="-122"/>
                <a:cs typeface="方正综艺简体"/>
              </a:rPr>
              <a:t>M</a:t>
            </a:r>
            <a:r>
              <a:rPr lang="en-US" altLang="zh-CN" sz="2400" baseline="30000" dirty="0" smtClean="0">
                <a:solidFill>
                  <a:schemeClr val="hlink"/>
                </a:solidFill>
                <a:latin typeface="华文新魏" pitchFamily="2" charset="-122"/>
                <a:ea typeface="华文新魏" pitchFamily="2" charset="-122"/>
                <a:cs typeface="方正综艺简体"/>
              </a:rPr>
              <a:t>-</a:t>
            </a:r>
            <a:r>
              <a:rPr lang="en-US" altLang="zh-CN" sz="2400" b="1" i="1" baseline="-25000" dirty="0" smtClean="0">
                <a:solidFill>
                  <a:schemeClr val="hlink"/>
                </a:solidFill>
                <a:latin typeface="Times New Roman" pitchFamily="18" charset="0"/>
                <a:ea typeface="华文新魏" pitchFamily="2" charset="-122"/>
                <a:cs typeface="Times New Roman" pitchFamily="18" charset="0"/>
              </a:rPr>
              <a:t>min</a:t>
            </a:r>
            <a:r>
              <a:rPr lang="zh-CN" altLang="en-US" sz="2400" dirty="0" smtClean="0">
                <a:solidFill>
                  <a:schemeClr val="hlink"/>
                </a:solidFill>
                <a:latin typeface="华文新魏" pitchFamily="2" charset="-122"/>
                <a:ea typeface="华文新魏" pitchFamily="2" charset="-122"/>
                <a:cs typeface="方正综艺简体"/>
              </a:rPr>
              <a:t>（</a:t>
            </a:r>
            <a:r>
              <a:rPr lang="en-US" altLang="zh-CN" sz="2400" dirty="0" smtClean="0">
                <a:solidFill>
                  <a:schemeClr val="hlink"/>
                </a:solidFill>
                <a:latin typeface="华文新魏" pitchFamily="2" charset="-122"/>
                <a:ea typeface="华文新魏" pitchFamily="2" charset="-122"/>
                <a:cs typeface="方正综艺简体"/>
              </a:rPr>
              <a:t>B-B</a:t>
            </a:r>
            <a:r>
              <a:rPr lang="zh-CN" altLang="en-US" sz="2400" dirty="0" smtClean="0">
                <a:solidFill>
                  <a:schemeClr val="hlink"/>
                </a:solidFill>
                <a:latin typeface="华文新魏" pitchFamily="2" charset="-122"/>
                <a:ea typeface="华文新魏" pitchFamily="2" charset="-122"/>
                <a:cs typeface="方正综艺简体"/>
              </a:rPr>
              <a:t>截面）</a:t>
            </a:r>
            <a:r>
              <a:rPr lang="en-US" altLang="zh-CN" sz="2400" dirty="0" smtClean="0">
                <a:solidFill>
                  <a:schemeClr val="hlink"/>
                </a:solidFill>
                <a:latin typeface="华文新魏" pitchFamily="2" charset="-122"/>
                <a:ea typeface="华文新魏" pitchFamily="2" charset="-122"/>
                <a:cs typeface="方正综艺简体"/>
              </a:rPr>
              <a:t>2</a:t>
            </a:r>
            <a:r>
              <a:rPr lang="zh-CN" altLang="en-US" sz="2400" dirty="0" smtClean="0">
                <a:solidFill>
                  <a:schemeClr val="hlink"/>
                </a:solidFill>
                <a:latin typeface="华文新魏" pitchFamily="2" charset="-122"/>
                <a:ea typeface="华文新魏" pitchFamily="2" charset="-122"/>
                <a:cs typeface="方正综艺简体"/>
              </a:rPr>
              <a:t>个加载工况的加载车</a:t>
            </a:r>
            <a:r>
              <a:rPr lang="zh-CN" altLang="en-US" sz="2400" dirty="0" smtClean="0">
                <a:solidFill>
                  <a:srgbClr val="FF0000"/>
                </a:solidFill>
                <a:latin typeface="华文新魏" pitchFamily="2" charset="-122"/>
                <a:ea typeface="华文新魏" pitchFamily="2" charset="-122"/>
                <a:cs typeface="方正综艺简体"/>
              </a:rPr>
              <a:t>载位</a:t>
            </a:r>
            <a:r>
              <a:rPr lang="zh-CN" altLang="en-US" sz="2400" dirty="0" smtClean="0">
                <a:solidFill>
                  <a:schemeClr val="hlink"/>
                </a:solidFill>
                <a:latin typeface="华文新魏" pitchFamily="2" charset="-122"/>
                <a:ea typeface="华文新魏" pitchFamily="2" charset="-122"/>
                <a:cs typeface="方正综艺简体"/>
              </a:rPr>
              <a:t>布置较为</a:t>
            </a:r>
            <a:r>
              <a:rPr lang="zh-CN" altLang="en-US" sz="2400" dirty="0" smtClean="0">
                <a:solidFill>
                  <a:srgbClr val="FF0000"/>
                </a:solidFill>
                <a:latin typeface="华文新魏" pitchFamily="2" charset="-122"/>
                <a:ea typeface="华文新魏" pitchFamily="2" charset="-122"/>
                <a:cs typeface="方正综艺简体"/>
              </a:rPr>
              <a:t>接近</a:t>
            </a:r>
            <a:r>
              <a:rPr lang="zh-CN" altLang="en-US" sz="2400" dirty="0" smtClean="0">
                <a:solidFill>
                  <a:schemeClr val="hlink"/>
                </a:solidFill>
                <a:latin typeface="华文新魏" pitchFamily="2" charset="-122"/>
                <a:ea typeface="华文新魏" pitchFamily="2" charset="-122"/>
                <a:cs typeface="方正综艺简体"/>
              </a:rPr>
              <a:t>，同时，结合截面影响线</a:t>
            </a:r>
            <a:r>
              <a:rPr lang="zh-CN" altLang="en-US" sz="2400" dirty="0" smtClean="0">
                <a:solidFill>
                  <a:srgbClr val="FF0000"/>
                </a:solidFill>
                <a:latin typeface="华文新魏" pitchFamily="2" charset="-122"/>
                <a:ea typeface="华文新魏" pitchFamily="2" charset="-122"/>
                <a:cs typeface="方正综艺简体"/>
              </a:rPr>
              <a:t>图形的互补性</a:t>
            </a:r>
            <a:r>
              <a:rPr lang="zh-CN" altLang="en-US" sz="2400" dirty="0" smtClean="0">
                <a:solidFill>
                  <a:schemeClr val="hlink"/>
                </a:solidFill>
                <a:latin typeface="华文新魏" pitchFamily="2" charset="-122"/>
                <a:ea typeface="华文新魏" pitchFamily="2" charset="-122"/>
                <a:cs typeface="方正综艺简体"/>
              </a:rPr>
              <a:t>，即正负弯矩影响线曲线变化趋势恰好相反，可以将</a:t>
            </a:r>
            <a:r>
              <a:rPr lang="en-US" altLang="zh-CN" sz="2400" dirty="0" smtClean="0">
                <a:solidFill>
                  <a:schemeClr val="hlink"/>
                </a:solidFill>
                <a:latin typeface="华文新魏" pitchFamily="2" charset="-122"/>
                <a:ea typeface="华文新魏" pitchFamily="2" charset="-122"/>
                <a:cs typeface="方正综艺简体"/>
              </a:rPr>
              <a:t>A-A</a:t>
            </a:r>
            <a:r>
              <a:rPr lang="zh-CN" altLang="en-US" sz="2400" dirty="0" smtClean="0">
                <a:solidFill>
                  <a:schemeClr val="hlink"/>
                </a:solidFill>
                <a:latin typeface="华文新魏" pitchFamily="2" charset="-122"/>
                <a:ea typeface="华文新魏" pitchFamily="2" charset="-122"/>
                <a:cs typeface="方正综艺简体"/>
              </a:rPr>
              <a:t>与</a:t>
            </a:r>
            <a:r>
              <a:rPr lang="en-US" altLang="zh-CN" sz="2400" dirty="0" smtClean="0">
                <a:solidFill>
                  <a:schemeClr val="hlink"/>
                </a:solidFill>
                <a:latin typeface="华文新魏" pitchFamily="2" charset="-122"/>
                <a:ea typeface="华文新魏" pitchFamily="2" charset="-122"/>
                <a:cs typeface="方正综艺简体"/>
              </a:rPr>
              <a:t>B-B</a:t>
            </a:r>
            <a:r>
              <a:rPr lang="zh-CN" altLang="en-US" sz="2400" dirty="0" smtClean="0">
                <a:solidFill>
                  <a:schemeClr val="hlink"/>
                </a:solidFill>
                <a:latin typeface="华文新魏" pitchFamily="2" charset="-122"/>
                <a:ea typeface="华文新魏" pitchFamily="2" charset="-122"/>
                <a:cs typeface="方正综艺简体"/>
              </a:rPr>
              <a:t>截面</a:t>
            </a:r>
            <a:r>
              <a:rPr lang="en-US" altLang="zh-CN" sz="2400" dirty="0" smtClean="0">
                <a:solidFill>
                  <a:schemeClr val="hlink"/>
                </a:solidFill>
                <a:latin typeface="华文新魏" pitchFamily="2" charset="-122"/>
                <a:ea typeface="华文新魏" pitchFamily="2" charset="-122"/>
                <a:cs typeface="方正综艺简体"/>
              </a:rPr>
              <a:t>2</a:t>
            </a:r>
            <a:r>
              <a:rPr lang="zh-CN" altLang="en-US" sz="2400" dirty="0" smtClean="0">
                <a:solidFill>
                  <a:schemeClr val="hlink"/>
                </a:solidFill>
                <a:latin typeface="华文新魏" pitchFamily="2" charset="-122"/>
                <a:ea typeface="华文新魏" pitchFamily="2" charset="-122"/>
                <a:cs typeface="方正综艺简体"/>
              </a:rPr>
              <a:t>个加载工况优化为</a:t>
            </a:r>
            <a:r>
              <a:rPr lang="en-US" altLang="zh-CN"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a:t>
            </a:r>
            <a:endParaRPr lang="zh-CN" altLang="en-US" sz="2400" dirty="0">
              <a:solidFill>
                <a:schemeClr val="hlink"/>
              </a:solidFill>
              <a:latin typeface="华文新魏" pitchFamily="2" charset="-122"/>
              <a:ea typeface="华文新魏" pitchFamily="2" charset="-122"/>
              <a:cs typeface="方正综艺简体"/>
            </a:endParaRPr>
          </a:p>
        </p:txBody>
      </p:sp>
      <p:pic>
        <p:nvPicPr>
          <p:cNvPr id="2050" name="Picture 2"/>
          <p:cNvPicPr>
            <a:picLocks noChangeAspect="1" noChangeArrowheads="1"/>
          </p:cNvPicPr>
          <p:nvPr/>
        </p:nvPicPr>
        <p:blipFill>
          <a:blip r:embed="rId3"/>
          <a:srcRect/>
          <a:stretch>
            <a:fillRect/>
          </a:stretch>
        </p:blipFill>
        <p:spPr bwMode="auto">
          <a:xfrm>
            <a:off x="895354" y="3786194"/>
            <a:ext cx="7429552" cy="136274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7" name="TextBox 1"/>
          <p:cNvSpPr txBox="1">
            <a:spLocks noChangeArrowheads="1"/>
          </p:cNvSpPr>
          <p:nvPr/>
        </p:nvSpPr>
        <p:spPr bwMode="auto">
          <a:xfrm>
            <a:off x="573069" y="832460"/>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70658" name="TextBox 1"/>
          <p:cNvSpPr txBox="1">
            <a:spLocks noChangeArrowheads="1"/>
          </p:cNvSpPr>
          <p:nvPr/>
        </p:nvSpPr>
        <p:spPr bwMode="auto">
          <a:xfrm>
            <a:off x="1797033" y="2807303"/>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428596" y="1583341"/>
            <a:ext cx="8280400" cy="1865126"/>
          </a:xfrm>
          <a:prstGeom prst="rect">
            <a:avLst/>
          </a:prstGeom>
          <a:noFill/>
          <a:ln w="9525">
            <a:noFill/>
            <a:miter lim="800000"/>
            <a:headEnd/>
            <a:tailEnd/>
          </a:ln>
        </p:spPr>
        <p:txBody>
          <a:bodyPr>
            <a:spAutoFit/>
          </a:bodyPr>
          <a:lstStyle/>
          <a:p>
            <a:pPr indent="614363" algn="just">
              <a:lnSpc>
                <a:spcPct val="120000"/>
              </a:lnSpc>
              <a:defRPr/>
            </a:pPr>
            <a:r>
              <a:rPr lang="zh-CN" altLang="en-US" sz="2400" dirty="0" smtClean="0">
                <a:solidFill>
                  <a:schemeClr val="hlink"/>
                </a:solidFill>
                <a:latin typeface="华文新魏" pitchFamily="2" charset="-122"/>
                <a:ea typeface="华文新魏" pitchFamily="2" charset="-122"/>
                <a:cs typeface="方正综艺简体"/>
              </a:rPr>
              <a:t>以右边跨</a:t>
            </a:r>
            <a:r>
              <a:rPr lang="en-US" altLang="zh-CN" sz="2400" dirty="0" err="1" smtClean="0">
                <a:solidFill>
                  <a:schemeClr val="hlink"/>
                </a:solidFill>
                <a:latin typeface="华文新魏" pitchFamily="2" charset="-122"/>
                <a:ea typeface="华文新魏" pitchFamily="2" charset="-122"/>
                <a:cs typeface="方正综艺简体"/>
              </a:rPr>
              <a:t>M</a:t>
            </a:r>
            <a:r>
              <a:rPr lang="en-US" altLang="zh-CN" sz="2400" baseline="30000" dirty="0" err="1" smtClean="0">
                <a:solidFill>
                  <a:schemeClr val="hlink"/>
                </a:solidFill>
                <a:latin typeface="华文新魏" pitchFamily="2" charset="-122"/>
                <a:ea typeface="华文新魏" pitchFamily="2" charset="-122"/>
                <a:cs typeface="方正综艺简体"/>
              </a:rPr>
              <a:t>+</a:t>
            </a:r>
            <a:r>
              <a:rPr lang="en-US" altLang="zh-CN" sz="2400" b="1" i="1" baseline="-25000" dirty="0" err="1" smtClean="0">
                <a:solidFill>
                  <a:schemeClr val="hlink"/>
                </a:solidFill>
                <a:latin typeface="Times New Roman" pitchFamily="18" charset="0"/>
                <a:ea typeface="华文新魏" pitchFamily="2" charset="-122"/>
                <a:cs typeface="Times New Roman" pitchFamily="18" charset="0"/>
              </a:rPr>
              <a:t>max</a:t>
            </a:r>
            <a:r>
              <a:rPr lang="zh-CN" altLang="en-US" sz="2400" dirty="0" smtClean="0">
                <a:solidFill>
                  <a:schemeClr val="hlink"/>
                </a:solidFill>
                <a:latin typeface="华文新魏" pitchFamily="2" charset="-122"/>
                <a:ea typeface="华文新魏" pitchFamily="2" charset="-122"/>
                <a:cs typeface="方正综艺简体"/>
              </a:rPr>
              <a:t>（</a:t>
            </a:r>
            <a:r>
              <a:rPr lang="en-US" altLang="zh-CN" sz="2400" dirty="0" smtClean="0">
                <a:solidFill>
                  <a:schemeClr val="hlink"/>
                </a:solidFill>
                <a:latin typeface="华文新魏" pitchFamily="2" charset="-122"/>
                <a:ea typeface="华文新魏" pitchFamily="2" charset="-122"/>
                <a:cs typeface="方正综艺简体"/>
                <a:hlinkClick r:id="rId3" action="ppaction://hlinksldjump"/>
              </a:rPr>
              <a:t>E-E</a:t>
            </a:r>
            <a:r>
              <a:rPr lang="zh-CN" altLang="en-US" sz="2400" dirty="0" smtClean="0">
                <a:solidFill>
                  <a:schemeClr val="hlink"/>
                </a:solidFill>
                <a:latin typeface="华文新魏" pitchFamily="2" charset="-122"/>
                <a:ea typeface="华文新魏" pitchFamily="2" charset="-122"/>
                <a:cs typeface="方正综艺简体"/>
                <a:hlinkClick r:id="rId3" action="ppaction://hlinksldjump"/>
              </a:rPr>
              <a:t>截面</a:t>
            </a:r>
            <a:r>
              <a:rPr lang="zh-CN" altLang="en-US" sz="2400" dirty="0" smtClean="0">
                <a:solidFill>
                  <a:schemeClr val="hlink"/>
                </a:solidFill>
                <a:latin typeface="华文新魏" pitchFamily="2" charset="-122"/>
                <a:ea typeface="华文新魏" pitchFamily="2" charset="-122"/>
                <a:cs typeface="方正综艺简体"/>
              </a:rPr>
              <a:t>）为例，通过适当调整加载车载位，将加载车在纵桥向上以</a:t>
            </a:r>
            <a:r>
              <a:rPr lang="zh-CN" altLang="en-US" sz="2400" dirty="0" smtClean="0">
                <a:solidFill>
                  <a:srgbClr val="FF0000"/>
                </a:solidFill>
                <a:latin typeface="华文新魏" pitchFamily="2" charset="-122"/>
                <a:ea typeface="华文新魏" pitchFamily="2" charset="-122"/>
                <a:cs typeface="方正综艺简体"/>
              </a:rPr>
              <a:t>控制截面</a:t>
            </a:r>
            <a:r>
              <a:rPr lang="zh-CN" altLang="en-US" sz="2400" dirty="0" smtClean="0">
                <a:solidFill>
                  <a:schemeClr val="hlink"/>
                </a:solidFill>
                <a:latin typeface="华文新魏" pitchFamily="2" charset="-122"/>
                <a:ea typeface="华文新魏" pitchFamily="2" charset="-122"/>
                <a:cs typeface="方正综艺简体"/>
              </a:rPr>
              <a:t>为</a:t>
            </a:r>
            <a:r>
              <a:rPr lang="zh-CN" altLang="en-US" sz="2400" dirty="0" smtClean="0">
                <a:solidFill>
                  <a:srgbClr val="FF0000"/>
                </a:solidFill>
                <a:latin typeface="华文新魏" pitchFamily="2" charset="-122"/>
                <a:ea typeface="华文新魏" pitchFamily="2" charset="-122"/>
                <a:cs typeface="方正综艺简体"/>
              </a:rPr>
              <a:t>对称轴</a:t>
            </a:r>
            <a:r>
              <a:rPr lang="zh-CN" altLang="en-US" sz="2400" dirty="0" smtClean="0">
                <a:solidFill>
                  <a:schemeClr val="hlink"/>
                </a:solidFill>
                <a:latin typeface="华文新魏" pitchFamily="2" charset="-122"/>
                <a:ea typeface="华文新魏" pitchFamily="2" charset="-122"/>
                <a:cs typeface="方正综艺简体"/>
              </a:rPr>
              <a:t>进行布置，即将控制截面留出一定距离的</a:t>
            </a:r>
            <a:r>
              <a:rPr lang="zh-CN" altLang="en-US" sz="2400" dirty="0" smtClean="0">
                <a:solidFill>
                  <a:srgbClr val="C00000"/>
                </a:solidFill>
                <a:latin typeface="华文新魏" pitchFamily="2" charset="-122"/>
                <a:ea typeface="华文新魏" pitchFamily="2" charset="-122"/>
                <a:cs typeface="方正综艺简体"/>
              </a:rPr>
              <a:t>“空载段”</a:t>
            </a:r>
            <a:r>
              <a:rPr lang="zh-CN" altLang="en-US" sz="2400" dirty="0" smtClean="0">
                <a:solidFill>
                  <a:schemeClr val="hlink"/>
                </a:solidFill>
                <a:latin typeface="华文新魏" pitchFamily="2" charset="-122"/>
                <a:ea typeface="华文新魏" pitchFamily="2" charset="-122"/>
                <a:cs typeface="方正综艺简体"/>
              </a:rPr>
              <a:t>，而不是将加载车直接加载在控制截面上。</a:t>
            </a:r>
            <a:endParaRPr lang="zh-CN" altLang="en-US" sz="2400" dirty="0">
              <a:solidFill>
                <a:schemeClr val="hlink"/>
              </a:solidFill>
              <a:latin typeface="华文新魏" pitchFamily="2" charset="-122"/>
              <a:ea typeface="华文新魏" pitchFamily="2" charset="-122"/>
              <a:cs typeface="方正综艺简体"/>
            </a:endParaRPr>
          </a:p>
        </p:txBody>
      </p:sp>
      <p:pic>
        <p:nvPicPr>
          <p:cNvPr id="1026" name="Picture 2"/>
          <p:cNvPicPr>
            <a:picLocks noChangeAspect="1" noChangeArrowheads="1"/>
          </p:cNvPicPr>
          <p:nvPr/>
        </p:nvPicPr>
        <p:blipFill>
          <a:blip r:embed="rId4"/>
          <a:srcRect/>
          <a:stretch>
            <a:fillRect/>
          </a:stretch>
        </p:blipFill>
        <p:spPr bwMode="auto">
          <a:xfrm>
            <a:off x="603204" y="3597880"/>
            <a:ext cx="7643867" cy="118844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1" name="TextBox 1"/>
          <p:cNvSpPr txBox="1">
            <a:spLocks noChangeArrowheads="1"/>
          </p:cNvSpPr>
          <p:nvPr/>
        </p:nvSpPr>
        <p:spPr bwMode="auto">
          <a:xfrm>
            <a:off x="541347" y="85723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71682" name="TextBox 1"/>
          <p:cNvSpPr txBox="1">
            <a:spLocks noChangeArrowheads="1"/>
          </p:cNvSpPr>
          <p:nvPr/>
        </p:nvSpPr>
        <p:spPr bwMode="auto">
          <a:xfrm>
            <a:off x="1765311" y="2832079"/>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2050" name="Picture 2"/>
          <p:cNvPicPr>
            <a:picLocks noChangeAspect="1" noChangeArrowheads="1"/>
          </p:cNvPicPr>
          <p:nvPr/>
        </p:nvPicPr>
        <p:blipFill>
          <a:blip r:embed="rId2"/>
          <a:srcRect/>
          <a:stretch>
            <a:fillRect/>
          </a:stretch>
        </p:blipFill>
        <p:spPr bwMode="auto">
          <a:xfrm>
            <a:off x="1071538" y="1428740"/>
            <a:ext cx="7000924" cy="1150329"/>
          </a:xfrm>
          <a:prstGeom prst="rect">
            <a:avLst/>
          </a:prstGeom>
          <a:noFill/>
          <a:ln w="9525">
            <a:noFill/>
            <a:miter lim="800000"/>
            <a:headEnd/>
            <a:tailEnd/>
          </a:ln>
        </p:spPr>
      </p:pic>
      <p:pic>
        <p:nvPicPr>
          <p:cNvPr id="2051" name="Picture 3"/>
          <p:cNvPicPr>
            <a:picLocks noChangeAspect="1" noChangeArrowheads="1"/>
          </p:cNvPicPr>
          <p:nvPr/>
        </p:nvPicPr>
        <p:blipFill>
          <a:blip r:embed="rId3"/>
          <a:srcRect/>
          <a:stretch>
            <a:fillRect/>
          </a:stretch>
        </p:blipFill>
        <p:spPr bwMode="auto">
          <a:xfrm>
            <a:off x="928662" y="2643186"/>
            <a:ext cx="7429552" cy="1205501"/>
          </a:xfrm>
          <a:prstGeom prst="rect">
            <a:avLst/>
          </a:prstGeom>
          <a:noFill/>
          <a:ln w="9525">
            <a:noFill/>
            <a:miter lim="800000"/>
            <a:headEnd/>
            <a:tailEnd/>
          </a:ln>
        </p:spPr>
      </p:pic>
      <p:pic>
        <p:nvPicPr>
          <p:cNvPr id="2052" name="Picture 4"/>
          <p:cNvPicPr>
            <a:picLocks noChangeAspect="1" noChangeArrowheads="1"/>
          </p:cNvPicPr>
          <p:nvPr/>
        </p:nvPicPr>
        <p:blipFill>
          <a:blip r:embed="rId4"/>
          <a:srcRect/>
          <a:stretch>
            <a:fillRect/>
          </a:stretch>
        </p:blipFill>
        <p:spPr bwMode="auto">
          <a:xfrm>
            <a:off x="1357290" y="3857632"/>
            <a:ext cx="4676770" cy="12890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5" name="TextBox 1"/>
          <p:cNvSpPr txBox="1">
            <a:spLocks noChangeArrowheads="1"/>
          </p:cNvSpPr>
          <p:nvPr/>
        </p:nvSpPr>
        <p:spPr bwMode="auto">
          <a:xfrm>
            <a:off x="642910" y="85723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72706" name="TextBox 1"/>
          <p:cNvSpPr txBox="1">
            <a:spLocks noChangeArrowheads="1"/>
          </p:cNvSpPr>
          <p:nvPr/>
        </p:nvSpPr>
        <p:spPr bwMode="auto">
          <a:xfrm>
            <a:off x="197962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graphicFrame>
        <p:nvGraphicFramePr>
          <p:cNvPr id="5" name="表格 4"/>
          <p:cNvGraphicFramePr>
            <a:graphicFrameLocks noGrp="1"/>
          </p:cNvGraphicFramePr>
          <p:nvPr/>
        </p:nvGraphicFramePr>
        <p:xfrm>
          <a:off x="714348" y="1492879"/>
          <a:ext cx="7786743" cy="3436325"/>
        </p:xfrm>
        <a:graphic>
          <a:graphicData uri="http://schemas.openxmlformats.org/drawingml/2006/table">
            <a:tbl>
              <a:tblPr/>
              <a:tblGrid>
                <a:gridCol w="785818"/>
                <a:gridCol w="785818"/>
                <a:gridCol w="928694"/>
                <a:gridCol w="1285884"/>
                <a:gridCol w="1071570"/>
                <a:gridCol w="1143008"/>
                <a:gridCol w="642942"/>
                <a:gridCol w="714380"/>
                <a:gridCol w="428629"/>
              </a:tblGrid>
              <a:tr h="298501">
                <a:tc gridSpan="2">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工况数量</a:t>
                      </a:r>
                    </a:p>
                  </a:txBody>
                  <a:tcPr marL="68580" marR="68580"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控制</a:t>
                      </a:r>
                      <a:r>
                        <a:rPr lang="en-US" altLang="en-US" sz="1400" b="1" kern="1200" dirty="0" smtClean="0">
                          <a:solidFill>
                            <a:schemeClr val="hlink"/>
                          </a:solidFill>
                          <a:latin typeface="华文新魏" pitchFamily="2" charset="-122"/>
                          <a:ea typeface="华文新魏" pitchFamily="2" charset="-122"/>
                          <a:cs typeface="+mn-cs"/>
                        </a:rPr>
                        <a:t/>
                      </a:r>
                      <a:br>
                        <a:rPr lang="en-US" altLang="en-US" sz="1400" b="1" kern="1200" dirty="0" smtClean="0">
                          <a:solidFill>
                            <a:schemeClr val="hlink"/>
                          </a:solidFill>
                          <a:latin typeface="华文新魏" pitchFamily="2" charset="-122"/>
                          <a:ea typeface="华文新魏" pitchFamily="2" charset="-122"/>
                          <a:cs typeface="+mn-cs"/>
                        </a:rPr>
                      </a:br>
                      <a:r>
                        <a:rPr lang="zh-CN" altLang="en-US" sz="1400" b="1" kern="1200" dirty="0" smtClean="0">
                          <a:solidFill>
                            <a:schemeClr val="hlink"/>
                          </a:solidFill>
                          <a:latin typeface="华文新魏" pitchFamily="2" charset="-122"/>
                          <a:ea typeface="华文新魏" pitchFamily="2" charset="-122"/>
                          <a:cs typeface="+mn-cs"/>
                        </a:rPr>
                        <a:t>截面</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控制项目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设计</a:t>
                      </a:r>
                      <a:r>
                        <a:rPr lang="en-US" altLang="en-US" sz="1400" b="1" kern="1200" dirty="0" smtClean="0">
                          <a:solidFill>
                            <a:schemeClr val="hlink"/>
                          </a:solidFill>
                          <a:latin typeface="华文新魏" pitchFamily="2" charset="-122"/>
                          <a:ea typeface="华文新魏" pitchFamily="2" charset="-122"/>
                          <a:cs typeface="+mn-cs"/>
                        </a:rPr>
                        <a:t/>
                      </a:r>
                      <a:br>
                        <a:rPr lang="en-US" altLang="en-US" sz="1400" b="1" kern="1200" dirty="0" smtClean="0">
                          <a:solidFill>
                            <a:schemeClr val="hlink"/>
                          </a:solidFill>
                          <a:latin typeface="华文新魏" pitchFamily="2" charset="-122"/>
                          <a:ea typeface="华文新魏" pitchFamily="2" charset="-122"/>
                          <a:cs typeface="+mn-cs"/>
                        </a:rPr>
                      </a:br>
                      <a:r>
                        <a:rPr lang="zh-CN" altLang="en-US" sz="1400" b="1" kern="1200" dirty="0" smtClean="0">
                          <a:solidFill>
                            <a:schemeClr val="hlink"/>
                          </a:solidFill>
                          <a:latin typeface="华文新魏" pitchFamily="2" charset="-122"/>
                          <a:ea typeface="华文新魏" pitchFamily="2" charset="-122"/>
                          <a:cs typeface="+mn-cs"/>
                        </a:rPr>
                        <a:t>荷载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试验</a:t>
                      </a:r>
                      <a:r>
                        <a:rPr lang="en-US" altLang="en-US" sz="1400" b="1" kern="1200" dirty="0" smtClean="0">
                          <a:solidFill>
                            <a:schemeClr val="hlink"/>
                          </a:solidFill>
                          <a:latin typeface="华文新魏" pitchFamily="2" charset="-122"/>
                          <a:ea typeface="华文新魏" pitchFamily="2" charset="-122"/>
                          <a:cs typeface="+mn-cs"/>
                        </a:rPr>
                        <a:t/>
                      </a:r>
                      <a:br>
                        <a:rPr lang="en-US" altLang="en-US" sz="1400" b="1" kern="1200" dirty="0" smtClean="0">
                          <a:solidFill>
                            <a:schemeClr val="hlink"/>
                          </a:solidFill>
                          <a:latin typeface="华文新魏" pitchFamily="2" charset="-122"/>
                          <a:ea typeface="华文新魏" pitchFamily="2" charset="-122"/>
                          <a:cs typeface="+mn-cs"/>
                        </a:rPr>
                      </a:br>
                      <a:r>
                        <a:rPr lang="zh-CN" altLang="en-US" sz="1400" b="1" kern="1200" dirty="0" smtClean="0">
                          <a:solidFill>
                            <a:schemeClr val="hlink"/>
                          </a:solidFill>
                          <a:latin typeface="华文新魏" pitchFamily="2" charset="-122"/>
                          <a:ea typeface="华文新魏" pitchFamily="2" charset="-122"/>
                          <a:cs typeface="+mn-cs"/>
                        </a:rPr>
                        <a:t>荷载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zh-CN" altLang="en-US" sz="1400" b="1" kern="1200" dirty="0" smtClean="0">
                          <a:solidFill>
                            <a:srgbClr val="C00000"/>
                          </a:solidFill>
                          <a:latin typeface="华文新魏" pitchFamily="2" charset="-122"/>
                          <a:ea typeface="华文新魏" pitchFamily="2" charset="-122"/>
                          <a:cs typeface="+mn-cs"/>
                        </a:rPr>
                        <a:t>加载</a:t>
                      </a:r>
                      <a:r>
                        <a:rPr lang="en-US" altLang="en-US" sz="1400" b="1" kern="1200" dirty="0" smtClean="0">
                          <a:solidFill>
                            <a:srgbClr val="C00000"/>
                          </a:solidFill>
                          <a:latin typeface="华文新魏" pitchFamily="2" charset="-122"/>
                          <a:ea typeface="华文新魏" pitchFamily="2" charset="-122"/>
                          <a:cs typeface="+mn-cs"/>
                        </a:rPr>
                        <a:t/>
                      </a:r>
                      <a:br>
                        <a:rPr lang="en-US" altLang="en-US" sz="1400" b="1" kern="1200" dirty="0" smtClean="0">
                          <a:solidFill>
                            <a:srgbClr val="C00000"/>
                          </a:solidFill>
                          <a:latin typeface="华文新魏" pitchFamily="2" charset="-122"/>
                          <a:ea typeface="华文新魏" pitchFamily="2" charset="-122"/>
                          <a:cs typeface="+mn-cs"/>
                        </a:rPr>
                      </a:br>
                      <a:r>
                        <a:rPr lang="zh-CN" altLang="en-US" sz="1400" b="1" kern="1200" dirty="0" smtClean="0">
                          <a:solidFill>
                            <a:srgbClr val="C00000"/>
                          </a:solidFill>
                          <a:latin typeface="华文新魏" pitchFamily="2" charset="-122"/>
                          <a:ea typeface="华文新魏" pitchFamily="2" charset="-122"/>
                          <a:cs typeface="+mn-cs"/>
                        </a:rPr>
                        <a:t>效率</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加载车</a:t>
                      </a:r>
                      <a:r>
                        <a:rPr lang="en-US" altLang="en-US" sz="1400" b="1" kern="1200" dirty="0" smtClean="0">
                          <a:solidFill>
                            <a:schemeClr val="hlink"/>
                          </a:solidFill>
                          <a:latin typeface="华文新魏" pitchFamily="2" charset="-122"/>
                          <a:ea typeface="华文新魏" pitchFamily="2" charset="-122"/>
                          <a:cs typeface="+mn-cs"/>
                        </a:rPr>
                        <a:t/>
                      </a:r>
                      <a:br>
                        <a:rPr lang="en-US" altLang="en-US" sz="1400" b="1" kern="1200" dirty="0" smtClean="0">
                          <a:solidFill>
                            <a:schemeClr val="hlink"/>
                          </a:solidFill>
                          <a:latin typeface="华文新魏" pitchFamily="2" charset="-122"/>
                          <a:ea typeface="华文新魏" pitchFamily="2" charset="-122"/>
                          <a:cs typeface="+mn-cs"/>
                        </a:rPr>
                      </a:br>
                      <a:r>
                        <a:rPr lang="zh-CN" altLang="en-US" sz="1400" b="1" kern="1200" dirty="0" smtClean="0">
                          <a:solidFill>
                            <a:schemeClr val="hlink"/>
                          </a:solidFill>
                          <a:latin typeface="华文新魏" pitchFamily="2" charset="-122"/>
                          <a:ea typeface="华文新魏" pitchFamily="2" charset="-122"/>
                          <a:cs typeface="+mn-cs"/>
                        </a:rPr>
                        <a:t>数量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备注</a:t>
                      </a:r>
                    </a:p>
                  </a:txBody>
                  <a:tcPr marL="68580" marR="6858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301853">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大工况</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小工况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400236">
                <a:tc rowSpan="2">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1</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①</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A-A</a:t>
                      </a:r>
                      <a:br>
                        <a:rPr lang="en-US" altLang="en-US" sz="1400" b="1" kern="1200" dirty="0" smtClean="0">
                          <a:solidFill>
                            <a:schemeClr val="hlink"/>
                          </a:solidFill>
                          <a:latin typeface="华文新魏" pitchFamily="2" charset="-122"/>
                          <a:ea typeface="华文新魏" pitchFamily="2" charset="-122"/>
                          <a:cs typeface="+mn-cs"/>
                        </a:rPr>
                      </a:br>
                      <a:r>
                        <a:rPr lang="en-US" altLang="en-US" sz="1400" b="1" kern="1200" dirty="0" smtClean="0">
                          <a:solidFill>
                            <a:schemeClr val="hlink"/>
                          </a:solidFill>
                          <a:latin typeface="华文新魏" pitchFamily="2" charset="-122"/>
                          <a:ea typeface="华文新魏" pitchFamily="2" charset="-122"/>
                          <a:cs typeface="+mn-cs"/>
                        </a:rPr>
                        <a:t>M</a:t>
                      </a:r>
                      <a:r>
                        <a:rPr lang="en-US" altLang="en-US" sz="1400" b="1" kern="1200" baseline="30000" dirty="0" smtClean="0">
                          <a:solidFill>
                            <a:schemeClr val="hlink"/>
                          </a:solidFill>
                          <a:latin typeface="华文新魏" pitchFamily="2" charset="-122"/>
                          <a:ea typeface="华文新魏" pitchFamily="2" charset="-122"/>
                          <a:cs typeface="+mn-cs"/>
                        </a:rPr>
                        <a:t>+</a:t>
                      </a:r>
                      <a:r>
                        <a:rPr lang="en-US" altLang="en-US" sz="1400" b="1" kern="1200" baseline="-25000" dirty="0" smtClean="0">
                          <a:solidFill>
                            <a:schemeClr val="hlink"/>
                          </a:solidFill>
                          <a:latin typeface="华文新魏" pitchFamily="2" charset="-122"/>
                          <a:ea typeface="华文新魏" pitchFamily="2" charset="-122"/>
                          <a:cs typeface="+mn-cs"/>
                        </a:rPr>
                        <a:t>max</a:t>
                      </a:r>
                      <a:endParaRPr lang="zh-CN" altLang="en-US" sz="1400" b="1" kern="1200" baseline="-250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内力</a:t>
                      </a:r>
                      <a:r>
                        <a:rPr lang="en-US" altLang="en-US" sz="1400" b="1" kern="1200" dirty="0" smtClean="0">
                          <a:solidFill>
                            <a:schemeClr val="hlink"/>
                          </a:solidFill>
                          <a:latin typeface="华文新魏" pitchFamily="2" charset="-122"/>
                          <a:ea typeface="华文新魏" pitchFamily="2" charset="-122"/>
                          <a:cs typeface="+mn-cs"/>
                        </a:rPr>
                        <a:t>/ </a:t>
                      </a:r>
                      <a:r>
                        <a:rPr lang="en-US" altLang="en-US" sz="1400" b="1" kern="1200" dirty="0" err="1" smtClean="0">
                          <a:solidFill>
                            <a:schemeClr val="hlink"/>
                          </a:solidFill>
                          <a:latin typeface="华文新魏" pitchFamily="2" charset="-122"/>
                          <a:ea typeface="华文新魏" pitchFamily="2" charset="-122"/>
                          <a:cs typeface="+mn-cs"/>
                        </a:rPr>
                        <a:t>kN·m</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27318.47</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26513.08</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rgbClr val="C00000"/>
                          </a:solidFill>
                          <a:latin typeface="华文新魏" pitchFamily="2" charset="-122"/>
                          <a:ea typeface="华文新魏" pitchFamily="2" charset="-122"/>
                          <a:cs typeface="+mn-cs"/>
                        </a:rPr>
                        <a:t>0.97</a:t>
                      </a:r>
                      <a:endParaRPr lang="zh-CN" altLang="en-US" sz="1400" b="1" kern="1200" dirty="0" smtClean="0">
                        <a:solidFill>
                          <a:srgbClr val="C00000"/>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13</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合并</a:t>
                      </a:r>
                    </a:p>
                  </a:txBody>
                  <a:tcPr marL="68580" marR="6858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609">
                <a:tc vMerge="1">
                  <a:txBody>
                    <a:bodyPr/>
                    <a:lstStyle/>
                    <a:p>
                      <a:endParaRPr lang="zh-CN" altLang="en-US"/>
                    </a:p>
                  </a:txBody>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②</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挠度</a:t>
                      </a:r>
                      <a:r>
                        <a:rPr lang="en-US" altLang="en-US" sz="1400" b="1" kern="1200" dirty="0" smtClean="0">
                          <a:solidFill>
                            <a:schemeClr val="hlink"/>
                          </a:solidFill>
                          <a:latin typeface="华文新魏" pitchFamily="2" charset="-122"/>
                          <a:ea typeface="华文新魏" pitchFamily="2" charset="-122"/>
                          <a:cs typeface="+mn-cs"/>
                        </a:rPr>
                        <a:t>/ mm</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-53.276</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-52.627</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rgbClr val="C00000"/>
                          </a:solidFill>
                          <a:latin typeface="华文新魏" pitchFamily="2" charset="-122"/>
                          <a:ea typeface="华文新魏" pitchFamily="2" charset="-122"/>
                          <a:cs typeface="+mn-cs"/>
                        </a:rPr>
                        <a:t>0.99</a:t>
                      </a:r>
                      <a:endParaRPr lang="zh-CN" altLang="en-US" sz="1400" b="1" kern="1200" dirty="0" smtClean="0">
                        <a:solidFill>
                          <a:srgbClr val="C00000"/>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467218">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2</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③</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B-B</a:t>
                      </a:r>
                      <a:br>
                        <a:rPr lang="en-US" altLang="en-US" sz="1400" b="1" kern="1200" dirty="0" smtClean="0">
                          <a:solidFill>
                            <a:schemeClr val="hlink"/>
                          </a:solidFill>
                          <a:latin typeface="华文新魏" pitchFamily="2" charset="-122"/>
                          <a:ea typeface="华文新魏" pitchFamily="2" charset="-122"/>
                          <a:cs typeface="+mn-cs"/>
                        </a:rPr>
                      </a:br>
                      <a:r>
                        <a:rPr lang="en-US" altLang="en-US" sz="1400" b="1" kern="1200" dirty="0" smtClean="0">
                          <a:solidFill>
                            <a:schemeClr val="hlink"/>
                          </a:solidFill>
                          <a:latin typeface="华文新魏" pitchFamily="2" charset="-122"/>
                          <a:ea typeface="华文新魏" pitchFamily="2" charset="-122"/>
                          <a:cs typeface="+mn-cs"/>
                        </a:rPr>
                        <a:t>M</a:t>
                      </a:r>
                      <a:r>
                        <a:rPr lang="en-US" altLang="en-US" sz="1400" b="1" kern="1200" baseline="30000" dirty="0" smtClean="0">
                          <a:solidFill>
                            <a:schemeClr val="hlink"/>
                          </a:solidFill>
                          <a:latin typeface="华文新魏" pitchFamily="2" charset="-122"/>
                          <a:ea typeface="华文新魏" pitchFamily="2" charset="-122"/>
                          <a:cs typeface="+mn-cs"/>
                        </a:rPr>
                        <a:t>-</a:t>
                      </a:r>
                      <a:r>
                        <a:rPr lang="en-US" altLang="en-US" sz="1400" b="1" kern="1200" baseline="-25000" dirty="0" smtClean="0">
                          <a:solidFill>
                            <a:schemeClr val="hlink"/>
                          </a:solidFill>
                          <a:latin typeface="华文新魏" pitchFamily="2" charset="-122"/>
                          <a:ea typeface="华文新魏" pitchFamily="2" charset="-122"/>
                          <a:cs typeface="+mn-cs"/>
                        </a:rPr>
                        <a:t>min</a:t>
                      </a:r>
                      <a:endParaRPr lang="zh-CN" altLang="en-US" sz="1400" b="1" kern="1200" baseline="-250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内力</a:t>
                      </a:r>
                      <a:r>
                        <a:rPr lang="en-US" altLang="en-US" sz="1400" b="1" kern="1200" dirty="0" smtClean="0">
                          <a:solidFill>
                            <a:schemeClr val="hlink"/>
                          </a:solidFill>
                          <a:latin typeface="华文新魏" pitchFamily="2" charset="-122"/>
                          <a:ea typeface="华文新魏" pitchFamily="2" charset="-122"/>
                          <a:cs typeface="+mn-cs"/>
                        </a:rPr>
                        <a:t>/ </a:t>
                      </a:r>
                      <a:r>
                        <a:rPr lang="en-US" altLang="en-US" sz="1400" b="1" kern="1200" dirty="0" err="1" smtClean="0">
                          <a:solidFill>
                            <a:schemeClr val="hlink"/>
                          </a:solidFill>
                          <a:latin typeface="华文新魏" pitchFamily="2" charset="-122"/>
                          <a:ea typeface="华文新魏" pitchFamily="2" charset="-122"/>
                          <a:cs typeface="+mn-cs"/>
                        </a:rPr>
                        <a:t>kN·m</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-140324.72</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-139891.92</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rgbClr val="C00000"/>
                          </a:solidFill>
                          <a:latin typeface="华文新魏" pitchFamily="2" charset="-122"/>
                          <a:ea typeface="华文新魏" pitchFamily="2" charset="-122"/>
                          <a:cs typeface="+mn-cs"/>
                        </a:rPr>
                        <a:t>1.00</a:t>
                      </a:r>
                      <a:endParaRPr lang="zh-CN" altLang="en-US" sz="1400" b="1" kern="1200" dirty="0" smtClean="0">
                        <a:solidFill>
                          <a:srgbClr val="C00000"/>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467218">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3</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④</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C-C</a:t>
                      </a:r>
                      <a:br>
                        <a:rPr lang="en-US" altLang="en-US" sz="1400" b="1" kern="1200" dirty="0" smtClean="0">
                          <a:solidFill>
                            <a:schemeClr val="hlink"/>
                          </a:solidFill>
                          <a:latin typeface="华文新魏" pitchFamily="2" charset="-122"/>
                          <a:ea typeface="华文新魏" pitchFamily="2" charset="-122"/>
                          <a:cs typeface="+mn-cs"/>
                        </a:rPr>
                      </a:br>
                      <a:r>
                        <a:rPr lang="en-US" altLang="en-US" sz="1400" b="1" kern="1200" dirty="0" smtClean="0">
                          <a:solidFill>
                            <a:schemeClr val="hlink"/>
                          </a:solidFill>
                          <a:latin typeface="华文新魏" pitchFamily="2" charset="-122"/>
                          <a:ea typeface="华文新魏" pitchFamily="2" charset="-122"/>
                          <a:cs typeface="+mn-cs"/>
                        </a:rPr>
                        <a:t>M</a:t>
                      </a:r>
                      <a:r>
                        <a:rPr lang="en-US" altLang="en-US" sz="1400" b="1" kern="1200" baseline="30000" dirty="0" smtClean="0">
                          <a:solidFill>
                            <a:schemeClr val="hlink"/>
                          </a:solidFill>
                          <a:latin typeface="华文新魏" pitchFamily="2" charset="-122"/>
                          <a:ea typeface="华文新魏" pitchFamily="2" charset="-122"/>
                          <a:cs typeface="+mn-cs"/>
                        </a:rPr>
                        <a:t>-</a:t>
                      </a:r>
                      <a:r>
                        <a:rPr lang="en-US" altLang="en-US" sz="1400" b="1" kern="1200" baseline="-25000" dirty="0" smtClean="0">
                          <a:solidFill>
                            <a:schemeClr val="hlink"/>
                          </a:solidFill>
                          <a:latin typeface="华文新魏" pitchFamily="2" charset="-122"/>
                          <a:ea typeface="华文新魏" pitchFamily="2" charset="-122"/>
                          <a:cs typeface="+mn-cs"/>
                        </a:rPr>
                        <a:t>min</a:t>
                      </a:r>
                      <a:endParaRPr lang="zh-CN" altLang="en-US" sz="1400" b="1" kern="1200" baseline="-250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内力</a:t>
                      </a:r>
                      <a:r>
                        <a:rPr lang="en-US" altLang="en-US" sz="1400" b="1" kern="1200" dirty="0" smtClean="0">
                          <a:solidFill>
                            <a:schemeClr val="hlink"/>
                          </a:solidFill>
                          <a:latin typeface="华文新魏" pitchFamily="2" charset="-122"/>
                          <a:ea typeface="华文新魏" pitchFamily="2" charset="-122"/>
                          <a:cs typeface="+mn-cs"/>
                        </a:rPr>
                        <a:t>/ </a:t>
                      </a:r>
                      <a:r>
                        <a:rPr lang="en-US" altLang="en-US" sz="1400" b="1" kern="1200" dirty="0" err="1" smtClean="0">
                          <a:solidFill>
                            <a:schemeClr val="hlink"/>
                          </a:solidFill>
                          <a:latin typeface="华文新魏" pitchFamily="2" charset="-122"/>
                          <a:ea typeface="华文新魏" pitchFamily="2" charset="-122"/>
                          <a:cs typeface="+mn-cs"/>
                        </a:rPr>
                        <a:t>kN·m</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-38280.78</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-36332.76</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rgbClr val="C00000"/>
                          </a:solidFill>
                          <a:latin typeface="华文新魏" pitchFamily="2" charset="-122"/>
                          <a:ea typeface="华文新魏" pitchFamily="2" charset="-122"/>
                          <a:cs typeface="+mn-cs"/>
                        </a:rPr>
                        <a:t>0.95</a:t>
                      </a:r>
                      <a:endParaRPr lang="zh-CN" altLang="en-US" sz="1400" b="1" kern="1200" dirty="0" smtClean="0">
                        <a:solidFill>
                          <a:srgbClr val="C00000"/>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12</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合并</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236">
                <a:tc rowSpan="2">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4</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⑤</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D-D</a:t>
                      </a:r>
                      <a:br>
                        <a:rPr lang="en-US" altLang="en-US" sz="1400" b="1" kern="1200" dirty="0" smtClean="0">
                          <a:solidFill>
                            <a:schemeClr val="hlink"/>
                          </a:solidFill>
                          <a:latin typeface="华文新魏" pitchFamily="2" charset="-122"/>
                          <a:ea typeface="华文新魏" pitchFamily="2" charset="-122"/>
                          <a:cs typeface="+mn-cs"/>
                        </a:rPr>
                      </a:br>
                      <a:r>
                        <a:rPr lang="en-US" altLang="en-US" sz="1400" b="1" kern="1200" dirty="0" smtClean="0">
                          <a:solidFill>
                            <a:schemeClr val="hlink"/>
                          </a:solidFill>
                          <a:latin typeface="华文新魏" pitchFamily="2" charset="-122"/>
                          <a:ea typeface="华文新魏" pitchFamily="2" charset="-122"/>
                          <a:cs typeface="+mn-cs"/>
                        </a:rPr>
                        <a:t>M</a:t>
                      </a:r>
                      <a:r>
                        <a:rPr lang="en-US" altLang="en-US" sz="1400" b="1" kern="1200" baseline="30000" dirty="0" smtClean="0">
                          <a:solidFill>
                            <a:schemeClr val="hlink"/>
                          </a:solidFill>
                          <a:latin typeface="华文新魏" pitchFamily="2" charset="-122"/>
                          <a:ea typeface="华文新魏" pitchFamily="2" charset="-122"/>
                          <a:cs typeface="+mn-cs"/>
                        </a:rPr>
                        <a:t>+</a:t>
                      </a:r>
                      <a:r>
                        <a:rPr lang="en-US" altLang="en-US" sz="1400" b="1" kern="1200" baseline="-25000" dirty="0" smtClean="0">
                          <a:solidFill>
                            <a:schemeClr val="hlink"/>
                          </a:solidFill>
                          <a:latin typeface="华文新魏" pitchFamily="2" charset="-122"/>
                          <a:ea typeface="华文新魏" pitchFamily="2" charset="-122"/>
                          <a:cs typeface="+mn-cs"/>
                        </a:rPr>
                        <a:t>max</a:t>
                      </a:r>
                      <a:endParaRPr lang="zh-CN" altLang="en-US" sz="1400" b="1" kern="1200" baseline="-250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内力</a:t>
                      </a:r>
                      <a:r>
                        <a:rPr lang="en-US" altLang="en-US" sz="1400" b="1" kern="1200" dirty="0" smtClean="0">
                          <a:solidFill>
                            <a:schemeClr val="hlink"/>
                          </a:solidFill>
                          <a:latin typeface="华文新魏" pitchFamily="2" charset="-122"/>
                          <a:ea typeface="华文新魏" pitchFamily="2" charset="-122"/>
                          <a:cs typeface="+mn-cs"/>
                        </a:rPr>
                        <a:t>/ </a:t>
                      </a:r>
                      <a:r>
                        <a:rPr lang="en-US" altLang="en-US" sz="1400" b="1" kern="1200" dirty="0" err="1" smtClean="0">
                          <a:solidFill>
                            <a:schemeClr val="hlink"/>
                          </a:solidFill>
                          <a:latin typeface="华文新魏" pitchFamily="2" charset="-122"/>
                          <a:ea typeface="华文新魏" pitchFamily="2" charset="-122"/>
                          <a:cs typeface="+mn-cs"/>
                        </a:rPr>
                        <a:t>kN·m</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27301.81</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27455.91</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rgbClr val="C00000"/>
                          </a:solidFill>
                          <a:latin typeface="华文新魏" pitchFamily="2" charset="-122"/>
                          <a:ea typeface="华文新魏" pitchFamily="2" charset="-122"/>
                          <a:cs typeface="+mn-cs"/>
                        </a:rPr>
                        <a:t>1.01</a:t>
                      </a:r>
                      <a:endParaRPr lang="zh-CN" altLang="en-US" sz="1400" b="1" kern="1200" dirty="0" smtClean="0">
                        <a:solidFill>
                          <a:srgbClr val="C00000"/>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233609">
                <a:tc vMerge="1">
                  <a:txBody>
                    <a:bodyPr/>
                    <a:lstStyle/>
                    <a:p>
                      <a:endParaRPr lang="zh-CN" altLang="en-US"/>
                    </a:p>
                  </a:txBody>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⑥</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挠度</a:t>
                      </a:r>
                      <a:r>
                        <a:rPr lang="en-US" altLang="en-US" sz="1400" b="1" kern="1200" dirty="0" smtClean="0">
                          <a:solidFill>
                            <a:schemeClr val="hlink"/>
                          </a:solidFill>
                          <a:latin typeface="华文新魏" pitchFamily="2" charset="-122"/>
                          <a:ea typeface="华文新魏" pitchFamily="2" charset="-122"/>
                          <a:cs typeface="+mn-cs"/>
                        </a:rPr>
                        <a:t>/ mm</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-52.565</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-51.086</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rgbClr val="C00000"/>
                          </a:solidFill>
                          <a:latin typeface="华文新魏" pitchFamily="2" charset="-122"/>
                          <a:ea typeface="华文新魏" pitchFamily="2" charset="-122"/>
                          <a:cs typeface="+mn-cs"/>
                        </a:rPr>
                        <a:t>0.97</a:t>
                      </a:r>
                      <a:endParaRPr lang="zh-CN" altLang="en-US" sz="1400" b="1" kern="1200" dirty="0" smtClean="0">
                        <a:solidFill>
                          <a:srgbClr val="C00000"/>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400236">
                <a:tc rowSpan="2">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5</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⑦</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E-E</a:t>
                      </a:r>
                      <a:br>
                        <a:rPr lang="en-US" altLang="en-US" sz="1400" b="1" kern="1200" dirty="0" smtClean="0">
                          <a:solidFill>
                            <a:schemeClr val="hlink"/>
                          </a:solidFill>
                          <a:latin typeface="华文新魏" pitchFamily="2" charset="-122"/>
                          <a:ea typeface="华文新魏" pitchFamily="2" charset="-122"/>
                          <a:cs typeface="+mn-cs"/>
                        </a:rPr>
                      </a:br>
                      <a:r>
                        <a:rPr lang="en-US" altLang="en-US" sz="1400" b="1" kern="1200" dirty="0" smtClean="0">
                          <a:solidFill>
                            <a:schemeClr val="hlink"/>
                          </a:solidFill>
                          <a:latin typeface="华文新魏" pitchFamily="2" charset="-122"/>
                          <a:ea typeface="华文新魏" pitchFamily="2" charset="-122"/>
                          <a:cs typeface="+mn-cs"/>
                        </a:rPr>
                        <a:t>M</a:t>
                      </a:r>
                      <a:r>
                        <a:rPr lang="en-US" altLang="en-US" sz="1400" b="1" kern="1200" baseline="30000" dirty="0" smtClean="0">
                          <a:solidFill>
                            <a:schemeClr val="hlink"/>
                          </a:solidFill>
                          <a:latin typeface="华文新魏" pitchFamily="2" charset="-122"/>
                          <a:ea typeface="华文新魏" pitchFamily="2" charset="-122"/>
                          <a:cs typeface="+mn-cs"/>
                        </a:rPr>
                        <a:t>+</a:t>
                      </a:r>
                      <a:r>
                        <a:rPr lang="en-US" altLang="en-US" sz="1400" b="1" kern="1200" baseline="-25000" dirty="0" smtClean="0">
                          <a:solidFill>
                            <a:schemeClr val="hlink"/>
                          </a:solidFill>
                          <a:latin typeface="华文新魏" pitchFamily="2" charset="-122"/>
                          <a:ea typeface="华文新魏" pitchFamily="2" charset="-122"/>
                          <a:cs typeface="+mn-cs"/>
                        </a:rPr>
                        <a:t>max</a:t>
                      </a:r>
                      <a:endParaRPr lang="zh-CN" altLang="en-US" sz="1400" b="1" kern="1200" baseline="-250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内力</a:t>
                      </a:r>
                      <a:r>
                        <a:rPr lang="en-US" altLang="en-US" sz="1400" b="1" kern="1200" dirty="0" smtClean="0">
                          <a:solidFill>
                            <a:schemeClr val="hlink"/>
                          </a:solidFill>
                          <a:latin typeface="华文新魏" pitchFamily="2" charset="-122"/>
                          <a:ea typeface="华文新魏" pitchFamily="2" charset="-122"/>
                          <a:cs typeface="+mn-cs"/>
                        </a:rPr>
                        <a:t>/ </a:t>
                      </a:r>
                      <a:r>
                        <a:rPr lang="en-US" altLang="en-US" sz="1400" b="1" kern="1200" dirty="0" err="1" smtClean="0">
                          <a:solidFill>
                            <a:schemeClr val="hlink"/>
                          </a:solidFill>
                          <a:latin typeface="华文新魏" pitchFamily="2" charset="-122"/>
                          <a:ea typeface="华文新魏" pitchFamily="2" charset="-122"/>
                          <a:cs typeface="+mn-cs"/>
                        </a:rPr>
                        <a:t>kN·m</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26852.61</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26821.18</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rgbClr val="C00000"/>
                          </a:solidFill>
                          <a:latin typeface="华文新魏" pitchFamily="2" charset="-122"/>
                          <a:ea typeface="华文新魏" pitchFamily="2" charset="-122"/>
                          <a:cs typeface="+mn-cs"/>
                        </a:rPr>
                        <a:t>1.00</a:t>
                      </a:r>
                      <a:endParaRPr lang="zh-CN" altLang="en-US" sz="1400" b="1" kern="1200" dirty="0" smtClean="0">
                        <a:solidFill>
                          <a:srgbClr val="C00000"/>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8</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合并</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33609">
                <a:tc vMerge="1">
                  <a:txBody>
                    <a:bodyPr/>
                    <a:lstStyle/>
                    <a:p>
                      <a:endParaRPr lang="zh-CN" altLang="en-US"/>
                    </a:p>
                  </a:txBody>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⑧</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rtl="0" fontAlgn="base">
                        <a:spcBef>
                          <a:spcPct val="0"/>
                        </a:spcBef>
                        <a:spcAft>
                          <a:spcPct val="0"/>
                        </a:spcAft>
                      </a:pPr>
                      <a:r>
                        <a:rPr lang="zh-CN" altLang="en-US" sz="1400" b="1" kern="1200" dirty="0" smtClean="0">
                          <a:solidFill>
                            <a:schemeClr val="hlink"/>
                          </a:solidFill>
                          <a:latin typeface="华文新魏" pitchFamily="2" charset="-122"/>
                          <a:ea typeface="华文新魏" pitchFamily="2" charset="-122"/>
                          <a:cs typeface="+mn-cs"/>
                        </a:rPr>
                        <a:t>挠度</a:t>
                      </a:r>
                      <a:r>
                        <a:rPr lang="en-US" altLang="en-US" sz="1400" b="1" kern="1200" dirty="0" smtClean="0">
                          <a:solidFill>
                            <a:schemeClr val="hlink"/>
                          </a:solidFill>
                          <a:latin typeface="华文新魏" pitchFamily="2" charset="-122"/>
                          <a:ea typeface="华文新魏" pitchFamily="2" charset="-122"/>
                          <a:cs typeface="+mn-cs"/>
                        </a:rPr>
                        <a:t>/ mm</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-18.312</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chemeClr val="hlink"/>
                          </a:solidFill>
                          <a:latin typeface="华文新魏" pitchFamily="2" charset="-122"/>
                          <a:ea typeface="华文新魏" pitchFamily="2" charset="-122"/>
                          <a:cs typeface="+mn-cs"/>
                        </a:rPr>
                        <a:t>-17.546</a:t>
                      </a:r>
                      <a:endParaRPr lang="zh-CN" altLang="en-US" sz="1400" b="1" kern="1200" dirty="0" smtClean="0">
                        <a:solidFill>
                          <a:schemeClr val="hlink"/>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0" fontAlgn="base">
                        <a:spcBef>
                          <a:spcPct val="0"/>
                        </a:spcBef>
                        <a:spcAft>
                          <a:spcPct val="0"/>
                        </a:spcAft>
                      </a:pPr>
                      <a:r>
                        <a:rPr lang="en-US" altLang="en-US" sz="1400" b="1" kern="1200" dirty="0" smtClean="0">
                          <a:solidFill>
                            <a:srgbClr val="C00000"/>
                          </a:solidFill>
                          <a:latin typeface="华文新魏" pitchFamily="2" charset="-122"/>
                          <a:ea typeface="华文新魏" pitchFamily="2" charset="-122"/>
                          <a:cs typeface="+mn-cs"/>
                        </a:rPr>
                        <a:t>0.96</a:t>
                      </a:r>
                      <a:endParaRPr lang="zh-CN" altLang="en-US" sz="1400" b="1" kern="1200" dirty="0" smtClean="0">
                        <a:solidFill>
                          <a:srgbClr val="C00000"/>
                        </a:solidFill>
                        <a:latin typeface="华文新魏" pitchFamily="2" charset="-122"/>
                        <a:ea typeface="华文新魏"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644507"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结语</a:t>
            </a:r>
            <a:endParaRPr lang="zh-CN" altLang="en-US" sz="2400" b="1" dirty="0">
              <a:solidFill>
                <a:schemeClr val="hlink"/>
              </a:solidFill>
              <a:latin typeface="华文新魏" pitchFamily="2" charset="-122"/>
              <a:ea typeface="华文新魏" pitchFamily="2" charset="-122"/>
            </a:endParaRPr>
          </a:p>
        </p:txBody>
      </p:sp>
      <p:sp>
        <p:nvSpPr>
          <p:cNvPr id="74754" name="TextBox 1"/>
          <p:cNvSpPr txBox="1">
            <a:spLocks noChangeArrowheads="1"/>
          </p:cNvSpPr>
          <p:nvPr/>
        </p:nvSpPr>
        <p:spPr bwMode="auto">
          <a:xfrm>
            <a:off x="1868471" y="2760641"/>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500034" y="1536679"/>
            <a:ext cx="7818464" cy="2308324"/>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ü"/>
              <a:defRPr/>
            </a:pPr>
            <a:r>
              <a:rPr lang="zh-CN" altLang="en-US" sz="2400" dirty="0" smtClean="0">
                <a:solidFill>
                  <a:schemeClr val="hlink"/>
                </a:solidFill>
                <a:latin typeface="华文新魏" pitchFamily="2" charset="-122"/>
                <a:ea typeface="华文新魏" pitchFamily="2" charset="-122"/>
                <a:cs typeface="方正综艺简体"/>
              </a:rPr>
              <a:t>若只根据内力影响线进行加载布置，虽然内力的加载效率能够满足要求，但是挠度往往偏低，而通过考虑</a:t>
            </a:r>
            <a:r>
              <a:rPr lang="zh-CN" altLang="en-US" sz="2400" dirty="0" smtClean="0">
                <a:solidFill>
                  <a:srgbClr val="C00000"/>
                </a:solidFill>
                <a:latin typeface="华文新魏" pitchFamily="2" charset="-122"/>
                <a:ea typeface="华文新魏" pitchFamily="2" charset="-122"/>
                <a:cs typeface="方正综艺简体"/>
              </a:rPr>
              <a:t>内力并兼顾挠度</a:t>
            </a:r>
            <a:r>
              <a:rPr lang="zh-CN" altLang="en-US" sz="2400" dirty="0" smtClean="0">
                <a:solidFill>
                  <a:schemeClr val="hlink"/>
                </a:solidFill>
                <a:latin typeface="华文新魏" pitchFamily="2" charset="-122"/>
                <a:ea typeface="华文新魏" pitchFamily="2" charset="-122"/>
                <a:cs typeface="方正综艺简体"/>
              </a:rPr>
              <a:t>的加载效应，可以将同一截面的内力与挠度加载工况优化为</a:t>
            </a:r>
            <a:r>
              <a:rPr lang="en-US" altLang="zh-CN"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个工况，避免了对同一截面的重复加载。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573069"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结语</a:t>
            </a:r>
            <a:endParaRPr lang="zh-CN" altLang="en-US" sz="2400" b="1" dirty="0">
              <a:solidFill>
                <a:schemeClr val="hlink"/>
              </a:solidFill>
              <a:latin typeface="华文新魏" pitchFamily="2" charset="-122"/>
              <a:ea typeface="华文新魏" pitchFamily="2" charset="-122"/>
            </a:endParaRPr>
          </a:p>
        </p:txBody>
      </p:sp>
      <p:sp>
        <p:nvSpPr>
          <p:cNvPr id="74754" name="TextBox 1"/>
          <p:cNvSpPr txBox="1">
            <a:spLocks noChangeArrowheads="1"/>
          </p:cNvSpPr>
          <p:nvPr/>
        </p:nvSpPr>
        <p:spPr bwMode="auto">
          <a:xfrm>
            <a:off x="1797033" y="2760641"/>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428596" y="1536679"/>
            <a:ext cx="7889902" cy="2751522"/>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ü"/>
              <a:defRPr/>
            </a:pPr>
            <a:r>
              <a:rPr lang="zh-CN" altLang="en-US" sz="2400" dirty="0" smtClean="0">
                <a:solidFill>
                  <a:schemeClr val="hlink"/>
                </a:solidFill>
                <a:latin typeface="华文新魏" pitchFamily="2" charset="-122"/>
                <a:ea typeface="华文新魏" pitchFamily="2" charset="-122"/>
                <a:cs typeface="方正综艺简体"/>
              </a:rPr>
              <a:t>根据高墩大跨长联连续刚构桥结构的受力特点，并结合截面</a:t>
            </a:r>
            <a:r>
              <a:rPr lang="zh-CN" altLang="en-US" sz="2400" dirty="0" smtClean="0">
                <a:solidFill>
                  <a:srgbClr val="C00000"/>
                </a:solidFill>
                <a:latin typeface="华文新魏" pitchFamily="2" charset="-122"/>
                <a:ea typeface="华文新魏" pitchFamily="2" charset="-122"/>
                <a:cs typeface="方正综艺简体"/>
              </a:rPr>
              <a:t>影响线图形的互补性</a:t>
            </a:r>
            <a:r>
              <a:rPr lang="zh-CN" altLang="en-US" sz="2400" dirty="0" smtClean="0">
                <a:solidFill>
                  <a:schemeClr val="hlink"/>
                </a:solidFill>
                <a:latin typeface="华文新魏" pitchFamily="2" charset="-122"/>
                <a:ea typeface="华文新魏" pitchFamily="2" charset="-122"/>
                <a:cs typeface="方正综艺简体"/>
              </a:rPr>
              <a:t>，即正负弯矩影响线曲线变化趋势恰好相反，可以将中跨跨中最大正弯矩与墩顶附近主梁最大负弯矩</a:t>
            </a:r>
            <a:r>
              <a:rPr lang="en-US" altLang="zh-CN" sz="2400" dirty="0" smtClean="0">
                <a:solidFill>
                  <a:schemeClr val="hlink"/>
                </a:solidFill>
                <a:latin typeface="华文新魏" pitchFamily="2" charset="-122"/>
                <a:ea typeface="华文新魏" pitchFamily="2" charset="-122"/>
                <a:cs typeface="方正综艺简体"/>
              </a:rPr>
              <a:t>2</a:t>
            </a:r>
            <a:r>
              <a:rPr lang="zh-CN" altLang="en-US" sz="2400" dirty="0" smtClean="0">
                <a:solidFill>
                  <a:schemeClr val="hlink"/>
                </a:solidFill>
                <a:latin typeface="华文新魏" pitchFamily="2" charset="-122"/>
                <a:ea typeface="华文新魏" pitchFamily="2" charset="-122"/>
                <a:cs typeface="方正综艺简体"/>
              </a:rPr>
              <a:t>个加载工况优化为</a:t>
            </a:r>
            <a:r>
              <a:rPr lang="en-US" altLang="zh-CN"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a:t>
            </a:r>
            <a:endParaRPr lang="en-US" altLang="zh-CN" sz="2400" dirty="0" smtClean="0">
              <a:solidFill>
                <a:schemeClr val="hlink"/>
              </a:solidFill>
              <a:latin typeface="华文新魏" pitchFamily="2" charset="-122"/>
              <a:ea typeface="华文新魏" pitchFamily="2" charset="-122"/>
              <a:cs typeface="方正综艺简体"/>
            </a:endParaRPr>
          </a:p>
          <a:p>
            <a:pPr marL="457200" indent="-457200" algn="just">
              <a:lnSpc>
                <a:spcPct val="120000"/>
              </a:lnSpc>
              <a:buClr>
                <a:srgbClr val="990000"/>
              </a:buClr>
              <a:buFont typeface="Wingdings" pitchFamily="2" charset="2"/>
              <a:buChar char="ü"/>
              <a:defRPr/>
            </a:pPr>
            <a:r>
              <a:rPr lang="zh-CN" altLang="en-US" sz="2400" b="1" dirty="0" smtClean="0">
                <a:solidFill>
                  <a:srgbClr val="C00000"/>
                </a:solidFill>
                <a:latin typeface="华文新魏" pitchFamily="2" charset="-122"/>
                <a:ea typeface="华文新魏" pitchFamily="2" charset="-122"/>
                <a:cs typeface="方正综艺简体"/>
              </a:rPr>
              <a:t>同理</a:t>
            </a:r>
            <a:r>
              <a:rPr lang="zh-CN" altLang="en-US" sz="2400" dirty="0" smtClean="0">
                <a:solidFill>
                  <a:schemeClr val="hlink"/>
                </a:solidFill>
                <a:latin typeface="华文新魏" pitchFamily="2" charset="-122"/>
                <a:ea typeface="华文新魏" pitchFamily="2" charset="-122"/>
                <a:cs typeface="方正综艺简体"/>
              </a:rPr>
              <a:t>，可以将右次边跨</a:t>
            </a:r>
            <a:r>
              <a:rPr lang="en-US" altLang="zh-CN" sz="2400" dirty="0" smtClean="0">
                <a:solidFill>
                  <a:schemeClr val="hlink"/>
                </a:solidFill>
                <a:latin typeface="华文新魏" pitchFamily="2" charset="-122"/>
                <a:ea typeface="华文新魏" pitchFamily="2" charset="-122"/>
                <a:cs typeface="方正综艺简体"/>
              </a:rPr>
              <a:t>L/4</a:t>
            </a:r>
            <a:r>
              <a:rPr lang="zh-CN" altLang="en-US" sz="2400" dirty="0" smtClean="0">
                <a:solidFill>
                  <a:schemeClr val="hlink"/>
                </a:solidFill>
                <a:latin typeface="华文新魏" pitchFamily="2" charset="-122"/>
                <a:ea typeface="华文新魏" pitchFamily="2" charset="-122"/>
                <a:cs typeface="方正综艺简体"/>
              </a:rPr>
              <a:t>附近弯矩与右次边跨跨中最大正弯矩</a:t>
            </a:r>
            <a:r>
              <a:rPr lang="en-US" altLang="zh-CN" sz="2400" dirty="0" smtClean="0">
                <a:solidFill>
                  <a:schemeClr val="hlink"/>
                </a:solidFill>
                <a:latin typeface="华文新魏" pitchFamily="2" charset="-122"/>
                <a:ea typeface="华文新魏" pitchFamily="2" charset="-122"/>
                <a:cs typeface="方正综艺简体"/>
              </a:rPr>
              <a:t>2</a:t>
            </a:r>
            <a:r>
              <a:rPr lang="zh-CN" altLang="en-US" sz="2400" dirty="0" smtClean="0">
                <a:solidFill>
                  <a:schemeClr val="hlink"/>
                </a:solidFill>
                <a:latin typeface="华文新魏" pitchFamily="2" charset="-122"/>
                <a:ea typeface="华文新魏" pitchFamily="2" charset="-122"/>
                <a:cs typeface="方正综艺简体"/>
              </a:rPr>
              <a:t>个加载工况优化为</a:t>
            </a:r>
            <a:r>
              <a:rPr lang="en-US" altLang="zh-CN"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573069"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结语</a:t>
            </a:r>
            <a:endParaRPr lang="zh-CN" altLang="en-US" sz="2400" b="1" dirty="0">
              <a:solidFill>
                <a:schemeClr val="hlink"/>
              </a:solidFill>
              <a:latin typeface="华文新魏" pitchFamily="2" charset="-122"/>
              <a:ea typeface="华文新魏" pitchFamily="2" charset="-122"/>
            </a:endParaRPr>
          </a:p>
        </p:txBody>
      </p:sp>
      <p:sp>
        <p:nvSpPr>
          <p:cNvPr id="74754" name="TextBox 1"/>
          <p:cNvSpPr txBox="1">
            <a:spLocks noChangeArrowheads="1"/>
          </p:cNvSpPr>
          <p:nvPr/>
        </p:nvSpPr>
        <p:spPr bwMode="auto">
          <a:xfrm>
            <a:off x="1797033" y="2760641"/>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428596" y="1536679"/>
            <a:ext cx="7889902" cy="2751522"/>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ü"/>
              <a:defRPr/>
            </a:pPr>
            <a:r>
              <a:rPr lang="zh-CN" altLang="en-US" sz="2400" dirty="0" smtClean="0">
                <a:solidFill>
                  <a:schemeClr val="hlink"/>
                </a:solidFill>
                <a:latin typeface="华文新魏" pitchFamily="2" charset="-122"/>
                <a:ea typeface="华文新魏" pitchFamily="2" charset="-122"/>
                <a:cs typeface="方正综艺简体"/>
              </a:rPr>
              <a:t>这样将全桥原来</a:t>
            </a:r>
            <a:r>
              <a:rPr lang="en-US" altLang="zh-CN" sz="2400" dirty="0" smtClean="0">
                <a:solidFill>
                  <a:schemeClr val="hlink"/>
                </a:solidFill>
                <a:latin typeface="华文新魏" pitchFamily="2" charset="-122"/>
                <a:ea typeface="华文新魏" pitchFamily="2" charset="-122"/>
                <a:cs typeface="方正综艺简体"/>
              </a:rPr>
              <a:t>5</a:t>
            </a:r>
            <a:r>
              <a:rPr lang="zh-CN" altLang="en-US" sz="2400" dirty="0" smtClean="0">
                <a:solidFill>
                  <a:schemeClr val="hlink"/>
                </a:solidFill>
                <a:latin typeface="华文新魏" pitchFamily="2" charset="-122"/>
                <a:ea typeface="华文新魏" pitchFamily="2" charset="-122"/>
                <a:cs typeface="方正综艺简体"/>
              </a:rPr>
              <a:t>个大工况、</a:t>
            </a:r>
            <a:r>
              <a:rPr lang="en-US" altLang="zh-CN" sz="2400" dirty="0" smtClean="0">
                <a:solidFill>
                  <a:schemeClr val="hlink"/>
                </a:solidFill>
                <a:latin typeface="华文新魏" pitchFamily="2" charset="-122"/>
                <a:ea typeface="华文新魏" pitchFamily="2" charset="-122"/>
                <a:cs typeface="方正综艺简体"/>
              </a:rPr>
              <a:t>8</a:t>
            </a:r>
            <a:r>
              <a:rPr lang="zh-CN" altLang="en-US" sz="2400" dirty="0" smtClean="0">
                <a:solidFill>
                  <a:schemeClr val="hlink"/>
                </a:solidFill>
                <a:latin typeface="华文新魏" pitchFamily="2" charset="-122"/>
                <a:ea typeface="华文新魏" pitchFamily="2" charset="-122"/>
                <a:cs typeface="方正综艺简体"/>
              </a:rPr>
              <a:t>个小工况最终优化为</a:t>
            </a:r>
            <a:r>
              <a:rPr lang="en-US" altLang="zh-CN" sz="2400" dirty="0" smtClean="0">
                <a:solidFill>
                  <a:schemeClr val="hlink"/>
                </a:solidFill>
                <a:latin typeface="华文新魏" pitchFamily="2" charset="-122"/>
                <a:ea typeface="华文新魏" pitchFamily="2" charset="-122"/>
                <a:cs typeface="方正综艺简体"/>
              </a:rPr>
              <a:t>3</a:t>
            </a:r>
            <a:r>
              <a:rPr lang="zh-CN" altLang="en-US" sz="2400" dirty="0" smtClean="0">
                <a:solidFill>
                  <a:schemeClr val="hlink"/>
                </a:solidFill>
                <a:latin typeface="华文新魏" pitchFamily="2" charset="-122"/>
                <a:ea typeface="华文新魏" pitchFamily="2" charset="-122"/>
                <a:cs typeface="方正综艺简体"/>
              </a:rPr>
              <a:t>个工况，优化后的试验方案不仅可以保证各控制截面的加载效率均达到规范要求，极大地提高了加载车的加载效应，</a:t>
            </a:r>
            <a:r>
              <a:rPr lang="zh-CN" altLang="en-US" sz="2400" dirty="0" smtClean="0">
                <a:solidFill>
                  <a:srgbClr val="C00000"/>
                </a:solidFill>
                <a:latin typeface="华文新魏" pitchFamily="2" charset="-122"/>
                <a:ea typeface="华文新魏" pitchFamily="2" charset="-122"/>
                <a:cs typeface="方正综艺简体"/>
              </a:rPr>
              <a:t>缩短</a:t>
            </a:r>
            <a:r>
              <a:rPr lang="zh-CN" altLang="en-US" sz="2400" dirty="0" smtClean="0">
                <a:solidFill>
                  <a:schemeClr val="hlink"/>
                </a:solidFill>
                <a:latin typeface="华文新魏" pitchFamily="2" charset="-122"/>
                <a:ea typeface="华文新魏" pitchFamily="2" charset="-122"/>
                <a:cs typeface="方正综艺简体"/>
              </a:rPr>
              <a:t>了试验过程的</a:t>
            </a:r>
            <a:r>
              <a:rPr lang="zh-CN" altLang="en-US" sz="2400" dirty="0" smtClean="0">
                <a:solidFill>
                  <a:srgbClr val="C00000"/>
                </a:solidFill>
                <a:latin typeface="华文新魏" pitchFamily="2" charset="-122"/>
                <a:ea typeface="华文新魏" pitchFamily="2" charset="-122"/>
                <a:cs typeface="方正综艺简体"/>
              </a:rPr>
              <a:t>耗时</a:t>
            </a:r>
            <a:r>
              <a:rPr lang="zh-CN" altLang="en-US" sz="2400" dirty="0" smtClean="0">
                <a:solidFill>
                  <a:schemeClr val="hlink"/>
                </a:solidFill>
                <a:latin typeface="华文新魏" pitchFamily="2" charset="-122"/>
                <a:ea typeface="华文新魏" pitchFamily="2" charset="-122"/>
                <a:cs typeface="方正综艺简体"/>
              </a:rPr>
              <a:t>，而且避免了加载车在同一（相近）位置的重复加载，此外，</a:t>
            </a:r>
            <a:r>
              <a:rPr lang="zh-CN" altLang="en-US" sz="2400" dirty="0" smtClean="0">
                <a:solidFill>
                  <a:srgbClr val="C00000"/>
                </a:solidFill>
                <a:latin typeface="华文新魏" pitchFamily="2" charset="-122"/>
                <a:ea typeface="华文新魏" pitchFamily="2" charset="-122"/>
                <a:cs typeface="方正综艺简体"/>
              </a:rPr>
              <a:t>加载车辆</a:t>
            </a:r>
            <a:r>
              <a:rPr lang="zh-CN" altLang="en-US" sz="2400" dirty="0" smtClean="0">
                <a:solidFill>
                  <a:schemeClr val="hlink"/>
                </a:solidFill>
                <a:latin typeface="华文新魏" pitchFamily="2" charset="-122"/>
                <a:ea typeface="华文新魏" pitchFamily="2" charset="-122"/>
                <a:cs typeface="方正综艺简体"/>
              </a:rPr>
              <a:t>较之优化前有所</a:t>
            </a:r>
            <a:r>
              <a:rPr lang="zh-CN" altLang="en-US" sz="2400" dirty="0" smtClean="0">
                <a:solidFill>
                  <a:srgbClr val="C00000"/>
                </a:solidFill>
                <a:latin typeface="华文新魏" pitchFamily="2" charset="-122"/>
                <a:ea typeface="华文新魏" pitchFamily="2" charset="-122"/>
                <a:cs typeface="方正综艺简体"/>
              </a:rPr>
              <a:t>减少</a:t>
            </a:r>
            <a:r>
              <a:rPr lang="zh-CN" altLang="en-US" sz="2400" dirty="0" smtClean="0">
                <a:solidFill>
                  <a:schemeClr val="hlink"/>
                </a:solidFill>
                <a:latin typeface="华文新魏" pitchFamily="2" charset="-122"/>
                <a:ea typeface="华文新魏" pitchFamily="2" charset="-122"/>
                <a:cs typeface="方正综艺简体"/>
              </a:rPr>
              <a:t>，具有一定的经济效益。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573069" y="84071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结语</a:t>
            </a:r>
            <a:endParaRPr lang="zh-CN" altLang="en-US" sz="2400" b="1" dirty="0">
              <a:solidFill>
                <a:schemeClr val="hlink"/>
              </a:solidFill>
              <a:latin typeface="华文新魏" pitchFamily="2" charset="-122"/>
              <a:ea typeface="华文新魏" pitchFamily="2" charset="-122"/>
            </a:endParaRPr>
          </a:p>
        </p:txBody>
      </p:sp>
      <p:sp>
        <p:nvSpPr>
          <p:cNvPr id="74754" name="TextBox 1"/>
          <p:cNvSpPr txBox="1">
            <a:spLocks noChangeArrowheads="1"/>
          </p:cNvSpPr>
          <p:nvPr/>
        </p:nvSpPr>
        <p:spPr bwMode="auto">
          <a:xfrm>
            <a:off x="1797033" y="2815559"/>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428596" y="1591605"/>
            <a:ext cx="8175654" cy="3194721"/>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ü"/>
              <a:defRPr/>
            </a:pPr>
            <a:r>
              <a:rPr lang="zh-CN" altLang="en-US" sz="2400" dirty="0" smtClean="0">
                <a:solidFill>
                  <a:schemeClr val="hlink"/>
                </a:solidFill>
                <a:latin typeface="华文新魏" pitchFamily="2" charset="-122"/>
                <a:ea typeface="华文新魏" pitchFamily="2" charset="-122"/>
                <a:cs typeface="方正综艺简体"/>
              </a:rPr>
              <a:t>通过适当调整加载车载位，将加载车在纵桥向上以控制截面为对称轴进行布置，将控制截面留出一定距离的“空载段”，而不是将加载车直接加载在控制截面上，避免了加载车直接加载在控制截面上形成内力突变，使得内力在控制截面的一定范围内为一“恒定值”，</a:t>
            </a:r>
            <a:r>
              <a:rPr lang="zh-CN" altLang="en-US" sz="2400" dirty="0" smtClean="0">
                <a:solidFill>
                  <a:srgbClr val="C00000"/>
                </a:solidFill>
                <a:latin typeface="华文新魏" pitchFamily="2" charset="-122"/>
                <a:ea typeface="华文新魏" pitchFamily="2" charset="-122"/>
                <a:cs typeface="方正综艺简体"/>
              </a:rPr>
              <a:t>减少</a:t>
            </a:r>
            <a:r>
              <a:rPr lang="zh-CN" altLang="en-US" sz="2400" dirty="0" smtClean="0">
                <a:solidFill>
                  <a:schemeClr val="hlink"/>
                </a:solidFill>
                <a:latin typeface="华文新魏" pitchFamily="2" charset="-122"/>
                <a:ea typeface="华文新魏" pitchFamily="2" charset="-122"/>
                <a:cs typeface="方正综艺简体"/>
              </a:rPr>
              <a:t>了现场测点布置偏差造成的数据采集</a:t>
            </a:r>
            <a:r>
              <a:rPr lang="zh-CN" altLang="en-US" sz="2400" dirty="0" smtClean="0">
                <a:solidFill>
                  <a:srgbClr val="C00000"/>
                </a:solidFill>
                <a:latin typeface="华文新魏" pitchFamily="2" charset="-122"/>
                <a:ea typeface="华文新魏" pitchFamily="2" charset="-122"/>
                <a:cs typeface="方正综艺简体"/>
              </a:rPr>
              <a:t>误差</a:t>
            </a:r>
            <a:r>
              <a:rPr lang="zh-CN" altLang="en-US" sz="2400" dirty="0" smtClean="0">
                <a:solidFill>
                  <a:schemeClr val="hlink"/>
                </a:solidFill>
                <a:latin typeface="华文新魏" pitchFamily="2" charset="-122"/>
                <a:ea typeface="华文新魏" pitchFamily="2" charset="-122"/>
                <a:cs typeface="方正综艺简体"/>
              </a:rPr>
              <a:t>，</a:t>
            </a:r>
            <a:r>
              <a:rPr lang="zh-CN" altLang="en-US" sz="2400" dirty="0" smtClean="0">
                <a:solidFill>
                  <a:srgbClr val="C00000"/>
                </a:solidFill>
                <a:latin typeface="华文新魏" pitchFamily="2" charset="-122"/>
                <a:ea typeface="华文新魏" pitchFamily="2" charset="-122"/>
                <a:cs typeface="方正综艺简体"/>
              </a:rPr>
              <a:t>提高</a:t>
            </a:r>
            <a:r>
              <a:rPr lang="zh-CN" altLang="en-US" sz="2400" dirty="0" smtClean="0">
                <a:solidFill>
                  <a:schemeClr val="hlink"/>
                </a:solidFill>
                <a:latin typeface="华文新魏" pitchFamily="2" charset="-122"/>
                <a:ea typeface="华文新魏" pitchFamily="2" charset="-122"/>
                <a:cs typeface="方正综艺简体"/>
              </a:rPr>
              <a:t>了试验结果的</a:t>
            </a:r>
            <a:r>
              <a:rPr lang="zh-CN" altLang="en-US" sz="2400" dirty="0" smtClean="0">
                <a:solidFill>
                  <a:srgbClr val="C00000"/>
                </a:solidFill>
                <a:latin typeface="华文新魏" pitchFamily="2" charset="-122"/>
                <a:ea typeface="华文新魏" pitchFamily="2" charset="-122"/>
                <a:cs typeface="方正综艺简体"/>
              </a:rPr>
              <a:t>准确性</a:t>
            </a:r>
            <a:r>
              <a:rPr lang="zh-CN" altLang="en-US" sz="2400" dirty="0" smtClean="0">
                <a:solidFill>
                  <a:schemeClr val="hlink"/>
                </a:solidFill>
                <a:latin typeface="华文新魏" pitchFamily="2" charset="-122"/>
                <a:ea typeface="华文新魏" pitchFamily="2" charset="-122"/>
                <a:cs typeface="方正综艺简体"/>
              </a:rPr>
              <a:t>与可靠性。</a:t>
            </a:r>
            <a:endParaRPr lang="zh-CN" altLang="en-US" sz="2400" dirty="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a:spLocks noChangeArrowheads="1"/>
          </p:cNvSpPr>
          <p:nvPr/>
        </p:nvSpPr>
        <p:spPr bwMode="auto">
          <a:xfrm>
            <a:off x="1285852" y="2071682"/>
            <a:ext cx="6357982" cy="1200329"/>
          </a:xfrm>
          <a:prstGeom prst="rect">
            <a:avLst/>
          </a:prstGeom>
          <a:noFill/>
          <a:ln w="9525">
            <a:noFill/>
            <a:miter lim="800000"/>
            <a:headEnd/>
            <a:tailEnd/>
          </a:ln>
        </p:spPr>
        <p:txBody>
          <a:bodyPr wrap="square">
            <a:spAutoFit/>
          </a:bodyPr>
          <a:lstStyle/>
          <a:p>
            <a:pPr algn="ctr"/>
            <a:r>
              <a:rPr lang="zh-CN" altLang="en-US" sz="3600" b="1" dirty="0" smtClean="0">
                <a:solidFill>
                  <a:schemeClr val="hlink"/>
                </a:solidFill>
                <a:latin typeface="华文隶书" pitchFamily="2" charset="-122"/>
                <a:ea typeface="华文隶书" pitchFamily="2" charset="-122"/>
              </a:rPr>
              <a:t>多跨矮塔斜拉桥</a:t>
            </a:r>
            <a:r>
              <a:rPr lang="en-US" altLang="zh-CN" sz="3600" b="1" dirty="0" smtClean="0">
                <a:solidFill>
                  <a:schemeClr val="hlink"/>
                </a:solidFill>
                <a:latin typeface="华文隶书" pitchFamily="2" charset="-122"/>
                <a:ea typeface="华文隶书" pitchFamily="2" charset="-122"/>
              </a:rPr>
              <a:t/>
            </a:r>
            <a:br>
              <a:rPr lang="en-US" altLang="zh-CN" sz="3600" b="1" dirty="0" smtClean="0">
                <a:solidFill>
                  <a:schemeClr val="hlink"/>
                </a:solidFill>
                <a:latin typeface="华文隶书" pitchFamily="2" charset="-122"/>
                <a:ea typeface="华文隶书" pitchFamily="2" charset="-122"/>
              </a:rPr>
            </a:br>
            <a:r>
              <a:rPr lang="zh-CN" altLang="en-US" sz="3600" b="1" dirty="0" smtClean="0">
                <a:solidFill>
                  <a:schemeClr val="hlink"/>
                </a:solidFill>
                <a:latin typeface="华文隶书" pitchFamily="2" charset="-122"/>
                <a:ea typeface="华文隶书" pitchFamily="2" charset="-122"/>
              </a:rPr>
              <a:t>静力荷载试验方案</a:t>
            </a:r>
            <a:r>
              <a:rPr lang="zh-CN" altLang="en-US" sz="3600" b="1" dirty="0" smtClean="0">
                <a:solidFill>
                  <a:srgbClr val="FF0000"/>
                </a:solidFill>
                <a:latin typeface="华文隶书" pitchFamily="2" charset="-122"/>
                <a:ea typeface="华文隶书" pitchFamily="2" charset="-122"/>
              </a:rPr>
              <a:t>设计</a:t>
            </a:r>
            <a:r>
              <a:rPr lang="zh-CN" altLang="en-US" sz="3600" b="1" dirty="0" smtClean="0">
                <a:solidFill>
                  <a:schemeClr val="hlink"/>
                </a:solidFill>
                <a:latin typeface="华文隶书" pitchFamily="2" charset="-122"/>
                <a:ea typeface="华文隶书" pitchFamily="2" charset="-122"/>
              </a:rPr>
              <a:t>与</a:t>
            </a:r>
            <a:r>
              <a:rPr lang="zh-CN" altLang="en-US" sz="3600" b="1" dirty="0" smtClean="0">
                <a:solidFill>
                  <a:srgbClr val="FF0000"/>
                </a:solidFill>
                <a:latin typeface="华文隶书" pitchFamily="2" charset="-122"/>
                <a:ea typeface="华文隶书" pitchFamily="2" charset="-122"/>
              </a:rPr>
              <a:t>优化</a:t>
            </a:r>
            <a:endParaRPr lang="zh-CN" altLang="en-US" sz="3600" b="1" dirty="0">
              <a:solidFill>
                <a:srgbClr val="FF0000"/>
              </a:solidFill>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638146" y="785798"/>
            <a:ext cx="1422184" cy="461665"/>
          </a:xfrm>
          <a:prstGeom prst="rect">
            <a:avLst/>
          </a:prstGeom>
          <a:noFill/>
          <a:ln w="9525">
            <a:noFill/>
            <a:miter lim="800000"/>
            <a:headEnd/>
            <a:tailEnd/>
          </a:ln>
        </p:spPr>
        <p:txBody>
          <a:bodyPr wrap="none">
            <a:spAutoFit/>
          </a:bodyPr>
          <a:lstStyle/>
          <a:p>
            <a:r>
              <a:rPr lang="zh-CN" altLang="en-US" sz="2400" b="1" dirty="0">
                <a:solidFill>
                  <a:schemeClr val="hlink"/>
                </a:solidFill>
                <a:latin typeface="华文新魏" pitchFamily="2" charset="-122"/>
                <a:ea typeface="华文新魏" pitchFamily="2" charset="-122"/>
              </a:rPr>
              <a:t>交流提纲</a:t>
            </a:r>
          </a:p>
        </p:txBody>
      </p:sp>
      <p:grpSp>
        <p:nvGrpSpPr>
          <p:cNvPr id="8" name="Group 3"/>
          <p:cNvGrpSpPr>
            <a:grpSpLocks/>
          </p:cNvGrpSpPr>
          <p:nvPr/>
        </p:nvGrpSpPr>
        <p:grpSpPr bwMode="auto">
          <a:xfrm>
            <a:off x="763561" y="1922433"/>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chemeClr val="hlink"/>
                  </a:solidFill>
                  <a:latin typeface="华文隶书" pitchFamily="2" charset="-122"/>
                  <a:ea typeface="华文隶书" pitchFamily="2" charset="-122"/>
                </a:rPr>
                <a:t>模型建立</a:t>
              </a:r>
              <a:endParaRPr lang="zh-CN" altLang="en-US" sz="2000" b="1" dirty="0">
                <a:solidFill>
                  <a:schemeClr val="hlink"/>
                </a:solidFill>
                <a:latin typeface="华文隶书" pitchFamily="2" charset="-122"/>
                <a:ea typeface="华文隶书" pitchFamily="2" charset="-122"/>
              </a:endParaRPr>
            </a:p>
          </p:txBody>
        </p:sp>
      </p:grpSp>
      <p:grpSp>
        <p:nvGrpSpPr>
          <p:cNvPr id="12" name="Group 7"/>
          <p:cNvGrpSpPr>
            <a:grpSpLocks/>
          </p:cNvGrpSpPr>
          <p:nvPr/>
        </p:nvGrpSpPr>
        <p:grpSpPr bwMode="auto">
          <a:xfrm>
            <a:off x="965171" y="2708235"/>
            <a:ext cx="5264150" cy="461960"/>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内力计算</a:t>
              </a:r>
              <a:endParaRPr lang="zh-CN" altLang="en-US" sz="2000" b="1" dirty="0">
                <a:solidFill>
                  <a:schemeClr val="hlink"/>
                </a:solidFill>
                <a:latin typeface="华文隶书" pitchFamily="2" charset="-122"/>
                <a:ea typeface="华文隶书" pitchFamily="2" charset="-122"/>
              </a:endParaRPr>
            </a:p>
          </p:txBody>
        </p:sp>
      </p:grpSp>
      <p:grpSp>
        <p:nvGrpSpPr>
          <p:cNvPr id="16" name="Group 11"/>
          <p:cNvGrpSpPr>
            <a:grpSpLocks/>
          </p:cNvGrpSpPr>
          <p:nvPr/>
        </p:nvGrpSpPr>
        <p:grpSpPr bwMode="auto">
          <a:xfrm>
            <a:off x="500034" y="3494069"/>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初步设计</a:t>
              </a:r>
              <a:endParaRPr lang="zh-CN" altLang="en-US" sz="2400" b="1" dirty="0">
                <a:solidFill>
                  <a:schemeClr val="hlink"/>
                </a:solidFill>
                <a:latin typeface="华文隶书" pitchFamily="2" charset="-122"/>
                <a:ea typeface="华文隶书" pitchFamily="2" charset="-122"/>
              </a:endParaRPr>
            </a:p>
          </p:txBody>
        </p:sp>
      </p:grpSp>
      <p:grpSp>
        <p:nvGrpSpPr>
          <p:cNvPr id="20" name="Group 15"/>
          <p:cNvGrpSpPr>
            <a:grpSpLocks/>
          </p:cNvGrpSpPr>
          <p:nvPr/>
        </p:nvGrpSpPr>
        <p:grpSpPr bwMode="auto">
          <a:xfrm>
            <a:off x="1225533" y="4351325"/>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方案优化</a:t>
              </a:r>
              <a:endParaRPr lang="en-US" altLang="zh-CN" sz="2400" b="1" dirty="0">
                <a:solidFill>
                  <a:schemeClr val="hlink"/>
                </a:solidFill>
                <a:latin typeface="华文隶书" pitchFamily="2" charset="-122"/>
                <a:ea typeface="华文隶书"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860425" y="830270"/>
            <a:ext cx="1422184" cy="461665"/>
          </a:xfrm>
          <a:prstGeom prst="rect">
            <a:avLst/>
          </a:prstGeom>
          <a:noFill/>
          <a:ln w="9525">
            <a:noFill/>
            <a:miter lim="800000"/>
            <a:headEnd/>
            <a:tailEnd/>
          </a:ln>
        </p:spPr>
        <p:txBody>
          <a:bodyPr wrap="none">
            <a:spAutoFit/>
          </a:bodyPr>
          <a:lstStyle/>
          <a:p>
            <a:r>
              <a:rPr lang="zh-CN" altLang="en-US" sz="2400" b="1" dirty="0">
                <a:solidFill>
                  <a:schemeClr val="hlink"/>
                </a:solidFill>
                <a:latin typeface="华文新魏" pitchFamily="2" charset="-122"/>
                <a:ea typeface="华文新魏" pitchFamily="2" charset="-122"/>
              </a:rPr>
              <a:t>交流提纲</a:t>
            </a:r>
          </a:p>
        </p:txBody>
      </p:sp>
      <p:grpSp>
        <p:nvGrpSpPr>
          <p:cNvPr id="2" name="Group 3"/>
          <p:cNvGrpSpPr>
            <a:grpSpLocks/>
          </p:cNvGrpSpPr>
          <p:nvPr/>
        </p:nvGrpSpPr>
        <p:grpSpPr bwMode="auto">
          <a:xfrm>
            <a:off x="985840" y="1966910"/>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chemeClr val="hlink"/>
                  </a:solidFill>
                  <a:latin typeface="华文新魏" pitchFamily="2" charset="-122"/>
                  <a:ea typeface="华文新魏" pitchFamily="2" charset="-122"/>
                </a:rPr>
                <a:t>模型建立</a:t>
              </a:r>
              <a:endParaRPr lang="zh-CN" altLang="en-US" sz="2000" b="1" dirty="0">
                <a:solidFill>
                  <a:schemeClr val="hlink"/>
                </a:solidFill>
                <a:latin typeface="华文新魏" pitchFamily="2" charset="-122"/>
                <a:ea typeface="华文新魏" pitchFamily="2" charset="-122"/>
              </a:endParaRPr>
            </a:p>
          </p:txBody>
        </p:sp>
      </p:grpSp>
      <p:grpSp>
        <p:nvGrpSpPr>
          <p:cNvPr id="3" name="Group 7"/>
          <p:cNvGrpSpPr>
            <a:grpSpLocks/>
          </p:cNvGrpSpPr>
          <p:nvPr/>
        </p:nvGrpSpPr>
        <p:grpSpPr bwMode="auto">
          <a:xfrm>
            <a:off x="1187450" y="2752727"/>
            <a:ext cx="5264150" cy="461961"/>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内力计算</a:t>
              </a:r>
              <a:endParaRPr lang="zh-CN" altLang="en-US" sz="2000" b="1" dirty="0">
                <a:solidFill>
                  <a:schemeClr val="hlink"/>
                </a:solidFill>
                <a:latin typeface="华文新魏" pitchFamily="2" charset="-122"/>
                <a:ea typeface="华文新魏" pitchFamily="2" charset="-122"/>
              </a:endParaRPr>
            </a:p>
          </p:txBody>
        </p:sp>
      </p:grpSp>
      <p:grpSp>
        <p:nvGrpSpPr>
          <p:cNvPr id="4" name="Group 11"/>
          <p:cNvGrpSpPr>
            <a:grpSpLocks/>
          </p:cNvGrpSpPr>
          <p:nvPr/>
        </p:nvGrpSpPr>
        <p:grpSpPr bwMode="auto">
          <a:xfrm>
            <a:off x="722313" y="3538546"/>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初步设计</a:t>
              </a:r>
              <a:endParaRPr lang="zh-CN" altLang="en-US" sz="2400" b="1" dirty="0">
                <a:solidFill>
                  <a:schemeClr val="hlink"/>
                </a:solidFill>
                <a:latin typeface="华文新魏" pitchFamily="2" charset="-122"/>
                <a:ea typeface="华文新魏" pitchFamily="2" charset="-122"/>
              </a:endParaRPr>
            </a:p>
          </p:txBody>
        </p:sp>
      </p:grpSp>
      <p:grpSp>
        <p:nvGrpSpPr>
          <p:cNvPr id="5" name="Group 15"/>
          <p:cNvGrpSpPr>
            <a:grpSpLocks/>
          </p:cNvGrpSpPr>
          <p:nvPr/>
        </p:nvGrpSpPr>
        <p:grpSpPr bwMode="auto">
          <a:xfrm>
            <a:off x="1447802" y="4395802"/>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方案优化</a:t>
              </a:r>
              <a:endParaRPr lang="en-US" altLang="zh-CN" sz="2400" b="1" dirty="0">
                <a:solidFill>
                  <a:schemeClr val="hlink"/>
                </a:solidFill>
                <a:latin typeface="华文新魏" pitchFamily="2" charset="-122"/>
                <a:ea typeface="华文新魏"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794" name="TextBox 1"/>
          <p:cNvSpPr txBox="1">
            <a:spLocks noChangeArrowheads="1"/>
          </p:cNvSpPr>
          <p:nvPr/>
        </p:nvSpPr>
        <p:spPr bwMode="auto">
          <a:xfrm>
            <a:off x="755661" y="807180"/>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引言</a:t>
            </a:r>
            <a:endParaRPr lang="zh-CN" altLang="en-US" sz="2400" b="1" dirty="0">
              <a:solidFill>
                <a:schemeClr val="hlink"/>
              </a:solidFill>
              <a:latin typeface="华文新魏" pitchFamily="2" charset="-122"/>
              <a:ea typeface="华文新魏" pitchFamily="2" charset="-122"/>
            </a:endParaRPr>
          </a:p>
        </p:txBody>
      </p:sp>
      <p:sp>
        <p:nvSpPr>
          <p:cNvPr id="161795" name="TextBox 1"/>
          <p:cNvSpPr txBox="1">
            <a:spLocks noChangeArrowheads="1"/>
          </p:cNvSpPr>
          <p:nvPr/>
        </p:nvSpPr>
        <p:spPr bwMode="auto">
          <a:xfrm>
            <a:off x="1979625" y="2782024"/>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58069"/>
            <a:ext cx="8032778" cy="3046988"/>
          </a:xfrm>
          <a:prstGeom prst="rect">
            <a:avLst/>
          </a:prstGeom>
          <a:noFill/>
          <a:ln w="9525">
            <a:noFill/>
            <a:miter lim="800000"/>
            <a:headEnd/>
            <a:tailEnd/>
          </a:ln>
        </p:spPr>
        <p:txBody>
          <a:bodyPr wrap="square">
            <a:spAutoFit/>
          </a:bodyPr>
          <a:lstStyle/>
          <a:p>
            <a:pPr indent="615600"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矮塔斜拉桥又称为部分斜拉桥，是近几十年发展起来的介于连续刚构桥与普通斜拉桥之间的一种新桥型，具有</a:t>
            </a:r>
            <a:r>
              <a:rPr lang="zh-CN" altLang="en-US" sz="2000" dirty="0" smtClean="0">
                <a:solidFill>
                  <a:srgbClr val="C00000"/>
                </a:solidFill>
                <a:latin typeface="华文新魏" pitchFamily="2" charset="-122"/>
                <a:ea typeface="华文新魏" pitchFamily="2" charset="-122"/>
                <a:cs typeface="方正综艺简体"/>
              </a:rPr>
              <a:t>塔矮</a:t>
            </a:r>
            <a:r>
              <a:rPr lang="zh-CN" altLang="en-US" sz="2000" dirty="0" smtClean="0">
                <a:solidFill>
                  <a:schemeClr val="hlink"/>
                </a:solidFill>
                <a:latin typeface="华文新魏" pitchFamily="2" charset="-122"/>
                <a:ea typeface="华文新魏" pitchFamily="2" charset="-122"/>
                <a:cs typeface="方正综艺简体"/>
              </a:rPr>
              <a:t>、</a:t>
            </a:r>
            <a:r>
              <a:rPr lang="zh-CN" altLang="en-US" sz="2000" dirty="0" smtClean="0">
                <a:solidFill>
                  <a:srgbClr val="C00000"/>
                </a:solidFill>
                <a:latin typeface="华文新魏" pitchFamily="2" charset="-122"/>
                <a:ea typeface="华文新魏" pitchFamily="2" charset="-122"/>
                <a:cs typeface="方正综艺简体"/>
              </a:rPr>
              <a:t>梁高</a:t>
            </a:r>
            <a:r>
              <a:rPr lang="zh-CN" altLang="en-US" sz="2000" dirty="0" smtClean="0">
                <a:solidFill>
                  <a:schemeClr val="hlink"/>
                </a:solidFill>
                <a:latin typeface="华文新魏" pitchFamily="2" charset="-122"/>
                <a:ea typeface="华文新魏" pitchFamily="2" charset="-122"/>
                <a:cs typeface="方正综艺简体"/>
              </a:rPr>
              <a:t>、</a:t>
            </a:r>
            <a:r>
              <a:rPr lang="zh-CN" altLang="en-US" sz="2000" dirty="0" smtClean="0">
                <a:solidFill>
                  <a:srgbClr val="C00000"/>
                </a:solidFill>
                <a:latin typeface="华文新魏" pitchFamily="2" charset="-122"/>
                <a:ea typeface="华文新魏" pitchFamily="2" charset="-122"/>
                <a:cs typeface="方正综艺简体"/>
              </a:rPr>
              <a:t>刚度大</a:t>
            </a:r>
            <a:r>
              <a:rPr lang="zh-CN" altLang="en-US" sz="2000" dirty="0" smtClean="0">
                <a:solidFill>
                  <a:schemeClr val="hlink"/>
                </a:solidFill>
                <a:latin typeface="华文新魏" pitchFamily="2" charset="-122"/>
                <a:ea typeface="华文新魏" pitchFamily="2" charset="-122"/>
                <a:cs typeface="方正综艺简体"/>
              </a:rPr>
              <a:t>等特点。</a:t>
            </a:r>
            <a:endParaRPr lang="en-US" altLang="zh-CN" sz="2000" dirty="0" smtClean="0">
              <a:solidFill>
                <a:schemeClr val="hlink"/>
              </a:solidFill>
              <a:latin typeface="华文新魏" pitchFamily="2" charset="-122"/>
              <a:ea typeface="华文新魏" pitchFamily="2" charset="-122"/>
              <a:cs typeface="方正综艺简体"/>
            </a:endParaRPr>
          </a:p>
          <a:p>
            <a:pPr indent="615600"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就矮塔斜拉桥这一</a:t>
            </a:r>
            <a:r>
              <a:rPr lang="zh-CN" altLang="en-US" sz="2000" dirty="0" smtClean="0">
                <a:solidFill>
                  <a:srgbClr val="C00000"/>
                </a:solidFill>
                <a:latin typeface="华文新魏" pitchFamily="2" charset="-122"/>
                <a:ea typeface="华文新魏" pitchFamily="2" charset="-122"/>
                <a:cs typeface="方正综艺简体"/>
              </a:rPr>
              <a:t>新兴桥型</a:t>
            </a:r>
            <a:r>
              <a:rPr lang="zh-CN" altLang="en-US" sz="2000" dirty="0" smtClean="0">
                <a:solidFill>
                  <a:schemeClr val="hlink"/>
                </a:solidFill>
                <a:latin typeface="华文新魏" pitchFamily="2" charset="-122"/>
                <a:ea typeface="华文新魏" pitchFamily="2" charset="-122"/>
                <a:cs typeface="方正综艺简体"/>
              </a:rPr>
              <a:t>而言，进行成桥静力荷载试验</a:t>
            </a:r>
            <a:r>
              <a:rPr lang="zh-CN" altLang="en-US" sz="2000" dirty="0" smtClean="0">
                <a:solidFill>
                  <a:srgbClr val="C00000"/>
                </a:solidFill>
                <a:latin typeface="华文新魏" pitchFamily="2" charset="-122"/>
                <a:ea typeface="华文新魏" pitchFamily="2" charset="-122"/>
                <a:cs typeface="方正综艺简体"/>
              </a:rPr>
              <a:t>不仅是</a:t>
            </a:r>
            <a:r>
              <a:rPr lang="zh-CN" altLang="en-US" sz="2000" dirty="0" smtClean="0">
                <a:solidFill>
                  <a:schemeClr val="hlink"/>
                </a:solidFill>
                <a:latin typeface="华文新魏" pitchFamily="2" charset="-122"/>
                <a:ea typeface="华文新魏" pitchFamily="2" charset="-122"/>
                <a:cs typeface="方正综艺简体"/>
              </a:rPr>
              <a:t>为检验桥梁结构的整体受力性能，掌握结构的实际工作状态，评估桥梁施工质量与实际承载能力，为桥梁交（竣）工验收提供重要依据，</a:t>
            </a:r>
            <a:r>
              <a:rPr lang="zh-CN" altLang="en-US" sz="2000" dirty="0" smtClean="0">
                <a:solidFill>
                  <a:srgbClr val="C00000"/>
                </a:solidFill>
                <a:latin typeface="华文新魏" pitchFamily="2" charset="-122"/>
                <a:ea typeface="华文新魏" pitchFamily="2" charset="-122"/>
                <a:cs typeface="方正综艺简体"/>
              </a:rPr>
              <a:t>也是</a:t>
            </a:r>
            <a:r>
              <a:rPr lang="zh-CN" altLang="en-US" sz="2000" dirty="0" smtClean="0">
                <a:solidFill>
                  <a:schemeClr val="hlink"/>
                </a:solidFill>
                <a:latin typeface="华文新魏" pitchFamily="2" charset="-122"/>
                <a:ea typeface="华文新魏" pitchFamily="2" charset="-122"/>
                <a:cs typeface="方正综艺简体"/>
              </a:rPr>
              <a:t>为桥梁的健康监测提供完整的初始状态信息，为同类型桥梁结构的受力特性的研究及设计计算积累实桥试验资料。</a:t>
            </a:r>
            <a:endParaRPr lang="zh-CN" altLang="en-US" sz="2000" dirty="0">
              <a:solidFill>
                <a:schemeClr val="hlink"/>
              </a:solidFill>
              <a:latin typeface="华文新魏" pitchFamily="2" charset="-122"/>
              <a:ea typeface="华文新魏" pitchFamily="2" charset="-122"/>
              <a:cs typeface="方正综艺简体"/>
            </a:endParaRPr>
          </a:p>
        </p:txBody>
      </p:sp>
      <p:sp>
        <p:nvSpPr>
          <p:cNvPr id="161797" name="Rectangle 5"/>
          <p:cNvSpPr>
            <a:spLocks noChangeArrowheads="1"/>
          </p:cNvSpPr>
          <p:nvPr/>
        </p:nvSpPr>
        <p:spPr bwMode="auto">
          <a:xfrm>
            <a:off x="6" y="0"/>
            <a:ext cx="184731" cy="369332"/>
          </a:xfrm>
          <a:prstGeom prst="rect">
            <a:avLst/>
          </a:prstGeom>
          <a:noFill/>
          <a:ln w="9525">
            <a:noFill/>
            <a:miter lim="800000"/>
            <a:headEnd/>
            <a:tailEnd/>
          </a:ln>
        </p:spPr>
        <p:txBody>
          <a:bodyPr wrap="none" anchor="ctr">
            <a:spAutoFit/>
          </a:bodyPr>
          <a:lstStyle/>
          <a:p>
            <a:endParaRPr lang="zh-CN" altLang="en-US"/>
          </a:p>
        </p:txBody>
      </p:sp>
      <p:sp>
        <p:nvSpPr>
          <p:cNvPr id="161800" name="Rectangle 8"/>
          <p:cNvSpPr>
            <a:spLocks noChangeArrowheads="1"/>
          </p:cNvSpPr>
          <p:nvPr/>
        </p:nvSpPr>
        <p:spPr bwMode="auto">
          <a:xfrm>
            <a:off x="6" y="0"/>
            <a:ext cx="184731" cy="369332"/>
          </a:xfrm>
          <a:prstGeom prst="rect">
            <a:avLst/>
          </a:prstGeom>
          <a:noFill/>
          <a:ln w="9525">
            <a:noFill/>
            <a:miter lim="800000"/>
            <a:headEnd/>
            <a:tailEnd/>
          </a:ln>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794" name="TextBox 1"/>
          <p:cNvSpPr txBox="1">
            <a:spLocks noChangeArrowheads="1"/>
          </p:cNvSpPr>
          <p:nvPr/>
        </p:nvSpPr>
        <p:spPr bwMode="auto">
          <a:xfrm>
            <a:off x="755661"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引言</a:t>
            </a:r>
            <a:endParaRPr lang="zh-CN" altLang="en-US" sz="2400" b="1" dirty="0">
              <a:solidFill>
                <a:schemeClr val="hlink"/>
              </a:solidFill>
              <a:latin typeface="华文新魏" pitchFamily="2" charset="-122"/>
              <a:ea typeface="华文新魏" pitchFamily="2" charset="-122"/>
            </a:endParaRPr>
          </a:p>
        </p:txBody>
      </p:sp>
      <p:sp>
        <p:nvSpPr>
          <p:cNvPr id="161795" name="TextBox 1"/>
          <p:cNvSpPr txBox="1">
            <a:spLocks noChangeArrowheads="1"/>
          </p:cNvSpPr>
          <p:nvPr/>
        </p:nvSpPr>
        <p:spPr bwMode="auto">
          <a:xfrm>
            <a:off x="1979625" y="2760642"/>
            <a:ext cx="4984995" cy="523220"/>
          </a:xfrm>
          <a:prstGeom prst="rect">
            <a:avLst/>
          </a:prstGeom>
          <a:noFill/>
          <a:ln w="9525">
            <a:noFill/>
            <a:miter lim="800000"/>
            <a:headEnd/>
            <a:tailEnd/>
          </a:ln>
        </p:spPr>
        <p:txBody>
          <a:bodyPr wrap="square">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36687"/>
            <a:ext cx="7961340" cy="3416320"/>
          </a:xfrm>
          <a:prstGeom prst="rect">
            <a:avLst/>
          </a:prstGeom>
          <a:noFill/>
          <a:ln w="9525">
            <a:noFill/>
            <a:miter lim="800000"/>
            <a:headEnd/>
            <a:tailEnd/>
          </a:ln>
        </p:spPr>
        <p:txBody>
          <a:bodyPr wrap="square">
            <a:spAutoFit/>
          </a:bodyPr>
          <a:lstStyle/>
          <a:p>
            <a:pPr indent="615600"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为</a:t>
            </a:r>
            <a:r>
              <a:rPr lang="zh-CN" altLang="en-US" sz="2000" dirty="0" smtClean="0">
                <a:solidFill>
                  <a:srgbClr val="C00000"/>
                </a:solidFill>
                <a:latin typeface="华文新魏" pitchFamily="2" charset="-122"/>
                <a:ea typeface="华文新魏" pitchFamily="2" charset="-122"/>
                <a:cs typeface="方正综艺简体"/>
              </a:rPr>
              <a:t>减少</a:t>
            </a:r>
            <a:r>
              <a:rPr lang="zh-CN" altLang="en-US" sz="2000" dirty="0" smtClean="0">
                <a:solidFill>
                  <a:schemeClr val="hlink"/>
                </a:solidFill>
                <a:latin typeface="华文新魏" pitchFamily="2" charset="-122"/>
                <a:ea typeface="华文新魏" pitchFamily="2" charset="-122"/>
                <a:cs typeface="方正综艺简体"/>
              </a:rPr>
              <a:t>桥梁荷载试验</a:t>
            </a:r>
            <a:r>
              <a:rPr lang="zh-CN" altLang="en-US" sz="2000" dirty="0" smtClean="0">
                <a:solidFill>
                  <a:srgbClr val="C00000"/>
                </a:solidFill>
                <a:latin typeface="华文新魏" pitchFamily="2" charset="-122"/>
                <a:ea typeface="华文新魏" pitchFamily="2" charset="-122"/>
                <a:cs typeface="方正综艺简体"/>
              </a:rPr>
              <a:t>耗时</a:t>
            </a:r>
            <a:r>
              <a:rPr lang="zh-CN" altLang="en-US" sz="2000" dirty="0" smtClean="0">
                <a:solidFill>
                  <a:schemeClr val="hlink"/>
                </a:solidFill>
                <a:latin typeface="华文新魏" pitchFamily="2" charset="-122"/>
                <a:ea typeface="华文新魏" pitchFamily="2" charset="-122"/>
                <a:cs typeface="方正综艺简体"/>
              </a:rPr>
              <a:t>及中断交通时间等，以一座四塔五跨单索面预应力混凝土矮塔斜拉桥为例，结合多跨矮塔斜拉桥结构的</a:t>
            </a:r>
            <a:r>
              <a:rPr lang="zh-CN" altLang="en-US" sz="2000" dirty="0" smtClean="0">
                <a:solidFill>
                  <a:srgbClr val="C00000"/>
                </a:solidFill>
                <a:latin typeface="华文新魏" pitchFamily="2" charset="-122"/>
                <a:ea typeface="华文新魏" pitchFamily="2" charset="-122"/>
                <a:cs typeface="方正综艺简体"/>
              </a:rPr>
              <a:t>受力特点</a:t>
            </a:r>
            <a:r>
              <a:rPr lang="zh-CN" altLang="en-US" sz="2000" dirty="0" smtClean="0">
                <a:solidFill>
                  <a:schemeClr val="hlink"/>
                </a:solidFill>
                <a:latin typeface="华文新魏" pitchFamily="2" charset="-122"/>
                <a:ea typeface="华文新魏" pitchFamily="2" charset="-122"/>
                <a:cs typeface="方正综艺简体"/>
              </a:rPr>
              <a:t>及控制截面</a:t>
            </a:r>
            <a:r>
              <a:rPr lang="zh-CN" altLang="en-US" sz="2000" dirty="0" smtClean="0">
                <a:solidFill>
                  <a:srgbClr val="C00000"/>
                </a:solidFill>
                <a:latin typeface="华文新魏" pitchFamily="2" charset="-122"/>
                <a:ea typeface="华文新魏" pitchFamily="2" charset="-122"/>
                <a:cs typeface="方正综艺简体"/>
              </a:rPr>
              <a:t>影响线的特点</a:t>
            </a:r>
            <a:r>
              <a:rPr lang="zh-CN" altLang="en-US" sz="2000" dirty="0" smtClean="0">
                <a:solidFill>
                  <a:schemeClr val="hlink"/>
                </a:solidFill>
                <a:latin typeface="华文新魏" pitchFamily="2" charset="-122"/>
                <a:ea typeface="华文新魏" pitchFamily="2" charset="-122"/>
                <a:cs typeface="方正综艺简体"/>
              </a:rPr>
              <a:t>，通过考虑内力兼顾挠度的加载效应，</a:t>
            </a:r>
            <a:r>
              <a:rPr lang="zh-CN" altLang="en-US" sz="2000" dirty="0" smtClean="0">
                <a:solidFill>
                  <a:srgbClr val="C00000"/>
                </a:solidFill>
                <a:latin typeface="华文新魏" pitchFamily="2" charset="-122"/>
                <a:ea typeface="华文新魏" pitchFamily="2" charset="-122"/>
                <a:cs typeface="方正综艺简体"/>
              </a:rPr>
              <a:t>截面影响线的图形相似性及互补性</a:t>
            </a:r>
            <a:r>
              <a:rPr lang="zh-CN" altLang="en-US" sz="2000" dirty="0" smtClean="0">
                <a:solidFill>
                  <a:schemeClr val="hlink"/>
                </a:solidFill>
                <a:latin typeface="华文新魏" pitchFamily="2" charset="-122"/>
                <a:ea typeface="华文新魏" pitchFamily="2" charset="-122"/>
                <a:cs typeface="方正综艺简体"/>
              </a:rPr>
              <a:t>，并适当调整加载车载位，将加载车在顺桥向以控制截面为对称轴进行布置，对桥梁静力荷载试验工况进行了优化。</a:t>
            </a:r>
            <a:endParaRPr lang="en-US" altLang="zh-CN" sz="2000" dirty="0" smtClean="0">
              <a:solidFill>
                <a:schemeClr val="hlink"/>
              </a:solidFill>
              <a:latin typeface="华文新魏" pitchFamily="2" charset="-122"/>
              <a:ea typeface="华文新魏" pitchFamily="2" charset="-122"/>
              <a:cs typeface="方正综艺简体"/>
            </a:endParaRPr>
          </a:p>
          <a:p>
            <a:pPr indent="615600"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优化后将全桥</a:t>
            </a:r>
            <a:r>
              <a:rPr lang="en-US" altLang="zh-CN" sz="2000" dirty="0" smtClean="0">
                <a:solidFill>
                  <a:schemeClr val="hlink"/>
                </a:solidFill>
                <a:latin typeface="华文新魏" pitchFamily="2" charset="-122"/>
                <a:ea typeface="华文新魏" pitchFamily="2" charset="-122"/>
                <a:cs typeface="方正综艺简体"/>
              </a:rPr>
              <a:t>9</a:t>
            </a:r>
            <a:r>
              <a:rPr lang="zh-CN" altLang="en-US" sz="2000" dirty="0" smtClean="0">
                <a:solidFill>
                  <a:schemeClr val="hlink"/>
                </a:solidFill>
                <a:latin typeface="华文新魏" pitchFamily="2" charset="-122"/>
                <a:ea typeface="华文新魏" pitchFamily="2" charset="-122"/>
                <a:cs typeface="方正综艺简体"/>
              </a:rPr>
              <a:t>个荷载试验工况</a:t>
            </a:r>
            <a:r>
              <a:rPr lang="zh-CN" altLang="en-US" sz="2000" dirty="0" smtClean="0">
                <a:solidFill>
                  <a:srgbClr val="C00000"/>
                </a:solidFill>
                <a:latin typeface="华文新魏" pitchFamily="2" charset="-122"/>
                <a:ea typeface="华文新魏" pitchFamily="2" charset="-122"/>
                <a:cs typeface="方正综艺简体"/>
              </a:rPr>
              <a:t>仅通过</a:t>
            </a:r>
            <a:r>
              <a:rPr lang="en-US" altLang="zh-CN" sz="2000" dirty="0" smtClean="0">
                <a:solidFill>
                  <a:srgbClr val="C00000"/>
                </a:solidFill>
                <a:latin typeface="华文新魏" pitchFamily="2" charset="-122"/>
                <a:ea typeface="华文新魏" pitchFamily="2" charset="-122"/>
                <a:cs typeface="方正综艺简体"/>
              </a:rPr>
              <a:t>3</a:t>
            </a:r>
            <a:r>
              <a:rPr lang="zh-CN" altLang="en-US" sz="2000" dirty="0" smtClean="0">
                <a:solidFill>
                  <a:srgbClr val="C00000"/>
                </a:solidFill>
                <a:latin typeface="华文新魏" pitchFamily="2" charset="-122"/>
                <a:ea typeface="华文新魏" pitchFamily="2" charset="-122"/>
                <a:cs typeface="方正综艺简体"/>
              </a:rPr>
              <a:t>次加载</a:t>
            </a:r>
            <a:r>
              <a:rPr lang="zh-CN" altLang="en-US" sz="2000" dirty="0" smtClean="0">
                <a:solidFill>
                  <a:schemeClr val="hlink"/>
                </a:solidFill>
                <a:latin typeface="华文新魏" pitchFamily="2" charset="-122"/>
                <a:ea typeface="华文新魏" pitchFamily="2" charset="-122"/>
                <a:cs typeface="方正综艺简体"/>
              </a:rPr>
              <a:t>即可全部实现，各控制截面的加载效率均能够满足</a:t>
            </a:r>
            <a:r>
              <a:rPr lang="en-US" altLang="zh-CN" sz="2000" dirty="0" smtClean="0">
                <a:solidFill>
                  <a:schemeClr val="hlink"/>
                </a:solidFill>
                <a:latin typeface="华文新魏" pitchFamily="2" charset="-122"/>
                <a:ea typeface="华文新魏" pitchFamily="2" charset="-122"/>
                <a:cs typeface="方正综艺简体"/>
              </a:rPr>
              <a:t>《</a:t>
            </a:r>
            <a:r>
              <a:rPr lang="zh-CN" altLang="en-US" sz="2000" dirty="0" smtClean="0">
                <a:solidFill>
                  <a:schemeClr val="hlink"/>
                </a:solidFill>
                <a:latin typeface="华文新魏" pitchFamily="2" charset="-122"/>
                <a:ea typeface="华文新魏" pitchFamily="2" charset="-122"/>
                <a:cs typeface="方正综艺简体"/>
              </a:rPr>
              <a:t>试验规程</a:t>
            </a:r>
            <a:r>
              <a:rPr lang="en-US" altLang="zh-CN" sz="2000" dirty="0" smtClean="0">
                <a:solidFill>
                  <a:schemeClr val="hlink"/>
                </a:solidFill>
                <a:latin typeface="华文新魏" pitchFamily="2" charset="-122"/>
                <a:ea typeface="华文新魏" pitchFamily="2" charset="-122"/>
                <a:cs typeface="方正综艺简体"/>
              </a:rPr>
              <a:t>》</a:t>
            </a:r>
            <a:r>
              <a:rPr lang="zh-CN" altLang="en-US" sz="2000" dirty="0" smtClean="0">
                <a:solidFill>
                  <a:schemeClr val="hlink"/>
                </a:solidFill>
                <a:latin typeface="华文新魏" pitchFamily="2" charset="-122"/>
                <a:ea typeface="华文新魏" pitchFamily="2" charset="-122"/>
                <a:cs typeface="方正综艺简体"/>
              </a:rPr>
              <a:t>要求，可为同类型桥梁的荷载试验提供参考。 </a:t>
            </a:r>
            <a:endParaRPr lang="zh-CN" altLang="en-US" sz="2000" dirty="0">
              <a:solidFill>
                <a:schemeClr val="hlink"/>
              </a:solidFill>
              <a:latin typeface="华文新魏" pitchFamily="2" charset="-122"/>
              <a:ea typeface="华文新魏" pitchFamily="2" charset="-122"/>
              <a:cs typeface="方正综艺简体"/>
            </a:endParaRPr>
          </a:p>
        </p:txBody>
      </p:sp>
      <p:sp>
        <p:nvSpPr>
          <p:cNvPr id="161797" name="Rectangle 5"/>
          <p:cNvSpPr>
            <a:spLocks noChangeArrowheads="1"/>
          </p:cNvSpPr>
          <p:nvPr/>
        </p:nvSpPr>
        <p:spPr bwMode="auto">
          <a:xfrm>
            <a:off x="6" y="0"/>
            <a:ext cx="184731" cy="369332"/>
          </a:xfrm>
          <a:prstGeom prst="rect">
            <a:avLst/>
          </a:prstGeom>
          <a:noFill/>
          <a:ln w="9525">
            <a:noFill/>
            <a:miter lim="800000"/>
            <a:headEnd/>
            <a:tailEnd/>
          </a:ln>
        </p:spPr>
        <p:txBody>
          <a:bodyPr wrap="none" anchor="ctr">
            <a:spAutoFit/>
          </a:bodyPr>
          <a:lstStyle/>
          <a:p>
            <a:endParaRPr lang="zh-CN" altLang="en-US"/>
          </a:p>
        </p:txBody>
      </p:sp>
      <p:sp>
        <p:nvSpPr>
          <p:cNvPr id="161800" name="Rectangle 8"/>
          <p:cNvSpPr>
            <a:spLocks noChangeArrowheads="1"/>
          </p:cNvSpPr>
          <p:nvPr/>
        </p:nvSpPr>
        <p:spPr bwMode="auto">
          <a:xfrm>
            <a:off x="6" y="0"/>
            <a:ext cx="184731" cy="369332"/>
          </a:xfrm>
          <a:prstGeom prst="rect">
            <a:avLst/>
          </a:prstGeom>
          <a:noFill/>
          <a:ln w="9525">
            <a:noFill/>
            <a:miter lim="800000"/>
            <a:headEnd/>
            <a:tailEnd/>
          </a:ln>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860425" y="785798"/>
            <a:ext cx="1422184" cy="461665"/>
          </a:xfrm>
          <a:prstGeom prst="rect">
            <a:avLst/>
          </a:prstGeom>
          <a:noFill/>
          <a:ln w="9525">
            <a:noFill/>
            <a:miter lim="800000"/>
            <a:headEnd/>
            <a:tailEnd/>
          </a:ln>
        </p:spPr>
        <p:txBody>
          <a:bodyPr wrap="none">
            <a:spAutoFit/>
          </a:bodyPr>
          <a:lstStyle/>
          <a:p>
            <a:r>
              <a:rPr lang="zh-CN" altLang="en-US" sz="2400" b="1" dirty="0" smtClean="0">
                <a:solidFill>
                  <a:schemeClr val="hlink"/>
                </a:solidFill>
                <a:latin typeface="华文新魏" pitchFamily="2" charset="-122"/>
                <a:ea typeface="华文新魏" pitchFamily="2" charset="-122"/>
              </a:rPr>
              <a:t>第一部分</a:t>
            </a:r>
            <a:endParaRPr lang="zh-CN" altLang="en-US" sz="2400" b="1" dirty="0">
              <a:solidFill>
                <a:schemeClr val="hlink"/>
              </a:solidFill>
              <a:latin typeface="华文新魏" pitchFamily="2" charset="-122"/>
              <a:ea typeface="华文新魏" pitchFamily="2" charset="-122"/>
            </a:endParaRPr>
          </a:p>
        </p:txBody>
      </p:sp>
      <p:grpSp>
        <p:nvGrpSpPr>
          <p:cNvPr id="2" name="Group 3"/>
          <p:cNvGrpSpPr>
            <a:grpSpLocks/>
          </p:cNvGrpSpPr>
          <p:nvPr/>
        </p:nvGrpSpPr>
        <p:grpSpPr bwMode="auto">
          <a:xfrm>
            <a:off x="985840" y="1922438"/>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rgbClr val="990000"/>
                  </a:solidFill>
                  <a:latin typeface="华文新魏" pitchFamily="2" charset="-122"/>
                  <a:ea typeface="华文新魏" pitchFamily="2" charset="-122"/>
                </a:rPr>
                <a:t>模型建立</a:t>
              </a:r>
              <a:endParaRPr lang="zh-CN" altLang="en-US" sz="2000" b="1" dirty="0">
                <a:solidFill>
                  <a:srgbClr val="990000"/>
                </a:solidFill>
                <a:latin typeface="华文新魏" pitchFamily="2" charset="-122"/>
                <a:ea typeface="华文新魏" pitchFamily="2" charset="-122"/>
              </a:endParaRPr>
            </a:p>
          </p:txBody>
        </p:sp>
      </p:grpSp>
      <p:grpSp>
        <p:nvGrpSpPr>
          <p:cNvPr id="3" name="Group 7"/>
          <p:cNvGrpSpPr>
            <a:grpSpLocks/>
          </p:cNvGrpSpPr>
          <p:nvPr/>
        </p:nvGrpSpPr>
        <p:grpSpPr bwMode="auto">
          <a:xfrm>
            <a:off x="1187450" y="2708255"/>
            <a:ext cx="5264150" cy="461961"/>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内力计算</a:t>
              </a:r>
              <a:endParaRPr lang="zh-CN" altLang="en-US" sz="2000" b="1" dirty="0">
                <a:solidFill>
                  <a:schemeClr val="hlink"/>
                </a:solidFill>
                <a:latin typeface="华文新魏" pitchFamily="2" charset="-122"/>
                <a:ea typeface="华文新魏" pitchFamily="2" charset="-122"/>
              </a:endParaRPr>
            </a:p>
          </p:txBody>
        </p:sp>
      </p:grpSp>
      <p:grpSp>
        <p:nvGrpSpPr>
          <p:cNvPr id="4" name="Group 11"/>
          <p:cNvGrpSpPr>
            <a:grpSpLocks/>
          </p:cNvGrpSpPr>
          <p:nvPr/>
        </p:nvGrpSpPr>
        <p:grpSpPr bwMode="auto">
          <a:xfrm>
            <a:off x="722313" y="3494074"/>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初步设计</a:t>
              </a:r>
              <a:endParaRPr lang="zh-CN" altLang="en-US" sz="2400" b="1" dirty="0">
                <a:solidFill>
                  <a:schemeClr val="hlink"/>
                </a:solidFill>
                <a:latin typeface="华文新魏" pitchFamily="2" charset="-122"/>
                <a:ea typeface="华文新魏" pitchFamily="2" charset="-122"/>
              </a:endParaRPr>
            </a:p>
          </p:txBody>
        </p:sp>
      </p:grpSp>
      <p:grpSp>
        <p:nvGrpSpPr>
          <p:cNvPr id="5" name="Group 15"/>
          <p:cNvGrpSpPr>
            <a:grpSpLocks/>
          </p:cNvGrpSpPr>
          <p:nvPr/>
        </p:nvGrpSpPr>
        <p:grpSpPr bwMode="auto">
          <a:xfrm>
            <a:off x="1447802" y="4351330"/>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方案优化</a:t>
              </a:r>
              <a:endParaRPr lang="en-US" altLang="zh-CN" sz="2400" b="1" dirty="0">
                <a:solidFill>
                  <a:schemeClr val="hlink"/>
                </a:solidFill>
                <a:latin typeface="华文新魏" pitchFamily="2" charset="-122"/>
                <a:ea typeface="华文新魏"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5" name="TextBox 1"/>
          <p:cNvSpPr txBox="1">
            <a:spLocks noChangeArrowheads="1"/>
          </p:cNvSpPr>
          <p:nvPr/>
        </p:nvSpPr>
        <p:spPr bwMode="auto">
          <a:xfrm>
            <a:off x="755652"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模型建立</a:t>
            </a:r>
            <a:endParaRPr lang="zh-CN" altLang="en-US" sz="2400" b="1" dirty="0">
              <a:solidFill>
                <a:schemeClr val="hlink"/>
              </a:solidFill>
              <a:latin typeface="华文新魏" pitchFamily="2" charset="-122"/>
              <a:ea typeface="华文新魏" pitchFamily="2" charset="-122"/>
            </a:endParaRPr>
          </a:p>
        </p:txBody>
      </p:sp>
      <p:sp>
        <p:nvSpPr>
          <p:cNvPr id="57346" name="TextBox 1"/>
          <p:cNvSpPr txBox="1">
            <a:spLocks noChangeArrowheads="1"/>
          </p:cNvSpPr>
          <p:nvPr/>
        </p:nvSpPr>
        <p:spPr bwMode="auto">
          <a:xfrm>
            <a:off x="1979615" y="276064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7" name="TextBox 6"/>
          <p:cNvSpPr txBox="1">
            <a:spLocks noChangeArrowheads="1"/>
          </p:cNvSpPr>
          <p:nvPr/>
        </p:nvSpPr>
        <p:spPr bwMode="auto">
          <a:xfrm>
            <a:off x="857224" y="1479523"/>
            <a:ext cx="7715304" cy="1735540"/>
          </a:xfrm>
          <a:prstGeom prst="rect">
            <a:avLst/>
          </a:prstGeom>
          <a:noFill/>
          <a:ln w="9525">
            <a:noFill/>
            <a:miter lim="800000"/>
            <a:headEnd/>
            <a:tailEnd/>
          </a:ln>
        </p:spPr>
        <p:txBody>
          <a:bodyPr wrap="square">
            <a:spAutoFit/>
          </a:bodyPr>
          <a:lstStyle/>
          <a:p>
            <a:pPr algn="just">
              <a:lnSpc>
                <a:spcPct val="120000"/>
              </a:lnSpc>
            </a:pPr>
            <a:r>
              <a:rPr lang="zh-CN" altLang="en-US" dirty="0" smtClean="0">
                <a:solidFill>
                  <a:schemeClr val="hlink"/>
                </a:solidFill>
                <a:latin typeface="华文新魏" pitchFamily="2" charset="-122"/>
                <a:ea typeface="华文新魏" pitchFamily="2" charset="-122"/>
                <a:cs typeface="方正综艺简体"/>
              </a:rPr>
              <a:t>（</a:t>
            </a:r>
            <a:r>
              <a:rPr lang="en-US" altLang="zh-CN" dirty="0" smtClean="0">
                <a:solidFill>
                  <a:schemeClr val="hlink"/>
                </a:solidFill>
                <a:latin typeface="华文新魏" pitchFamily="2" charset="-122"/>
                <a:ea typeface="华文新魏" pitchFamily="2" charset="-122"/>
                <a:cs typeface="方正综艺简体"/>
              </a:rPr>
              <a:t>128+3×210+128</a:t>
            </a:r>
            <a:r>
              <a:rPr lang="zh-CN" altLang="en-US" dirty="0" smtClean="0">
                <a:solidFill>
                  <a:schemeClr val="hlink"/>
                </a:solidFill>
                <a:latin typeface="华文新魏" pitchFamily="2" charset="-122"/>
                <a:ea typeface="华文新魏" pitchFamily="2" charset="-122"/>
                <a:cs typeface="方正综艺简体"/>
              </a:rPr>
              <a:t>）</a:t>
            </a:r>
            <a:r>
              <a:rPr lang="en-US" altLang="zh-CN" dirty="0" smtClean="0">
                <a:solidFill>
                  <a:schemeClr val="hlink"/>
                </a:solidFill>
                <a:latin typeface="华文新魏" pitchFamily="2" charset="-122"/>
                <a:ea typeface="华文新魏" pitchFamily="2" charset="-122"/>
                <a:cs typeface="方正综艺简体"/>
              </a:rPr>
              <a:t>m</a:t>
            </a:r>
            <a:r>
              <a:rPr lang="zh-CN" altLang="en-US" dirty="0" smtClean="0">
                <a:solidFill>
                  <a:schemeClr val="hlink"/>
                </a:solidFill>
                <a:latin typeface="华文新魏" pitchFamily="2" charset="-122"/>
                <a:ea typeface="华文新魏" pitchFamily="2" charset="-122"/>
                <a:cs typeface="方正综艺简体"/>
              </a:rPr>
              <a:t>四塔五跨单索面预应力混凝土矮塔斜拉桥，采用墩塔梁固结刚构体系。</a:t>
            </a:r>
            <a:endParaRPr lang="en-US" altLang="zh-CN" dirty="0" smtClean="0">
              <a:solidFill>
                <a:schemeClr val="hlink"/>
              </a:solidFill>
              <a:latin typeface="华文新魏" pitchFamily="2" charset="-122"/>
              <a:ea typeface="华文新魏" pitchFamily="2" charset="-122"/>
              <a:cs typeface="方正综艺简体"/>
            </a:endParaRPr>
          </a:p>
          <a:p>
            <a:pPr algn="just">
              <a:lnSpc>
                <a:spcPct val="120000"/>
              </a:lnSpc>
            </a:pPr>
            <a:r>
              <a:rPr lang="zh-CN" altLang="en-US" dirty="0" smtClean="0">
                <a:solidFill>
                  <a:schemeClr val="hlink"/>
                </a:solidFill>
                <a:latin typeface="华文新魏" pitchFamily="2" charset="-122"/>
                <a:ea typeface="华文新魏" pitchFamily="2" charset="-122"/>
                <a:cs typeface="方正综艺简体"/>
              </a:rPr>
              <a:t>主梁为变高度斜腹板单箱三室宽幅脊梁，索塔为独柱式钢筋混凝土结构，截面为八边形，每个索塔设置</a:t>
            </a:r>
            <a:r>
              <a:rPr lang="en-US" altLang="zh-CN" dirty="0" smtClean="0">
                <a:solidFill>
                  <a:schemeClr val="hlink"/>
                </a:solidFill>
                <a:latin typeface="华文新魏" pitchFamily="2" charset="-122"/>
                <a:ea typeface="华文新魏" pitchFamily="2" charset="-122"/>
                <a:cs typeface="方正综艺简体"/>
              </a:rPr>
              <a:t>16</a:t>
            </a:r>
            <a:r>
              <a:rPr lang="zh-CN" altLang="en-US" dirty="0" smtClean="0">
                <a:solidFill>
                  <a:schemeClr val="hlink"/>
                </a:solidFill>
                <a:latin typeface="华文新魏" pitchFamily="2" charset="-122"/>
                <a:ea typeface="华文新魏" pitchFamily="2" charset="-122"/>
                <a:cs typeface="方正综艺简体"/>
              </a:rPr>
              <a:t>对斜拉索，全桥共计</a:t>
            </a:r>
            <a:r>
              <a:rPr lang="en-US" altLang="zh-CN" dirty="0" smtClean="0">
                <a:solidFill>
                  <a:schemeClr val="hlink"/>
                </a:solidFill>
                <a:latin typeface="华文新魏" pitchFamily="2" charset="-122"/>
                <a:ea typeface="华文新魏" pitchFamily="2" charset="-122"/>
                <a:cs typeface="方正综艺简体"/>
              </a:rPr>
              <a:t>128</a:t>
            </a:r>
            <a:r>
              <a:rPr lang="zh-CN" altLang="en-US" dirty="0" smtClean="0">
                <a:solidFill>
                  <a:schemeClr val="hlink"/>
                </a:solidFill>
                <a:latin typeface="华文新魏" pitchFamily="2" charset="-122"/>
                <a:ea typeface="华文新魏" pitchFamily="2" charset="-122"/>
                <a:cs typeface="方正综艺简体"/>
              </a:rPr>
              <a:t>根。</a:t>
            </a:r>
            <a:endParaRPr lang="en-US" altLang="zh-CN" dirty="0" smtClean="0">
              <a:solidFill>
                <a:schemeClr val="hlink"/>
              </a:solidFill>
              <a:latin typeface="华文新魏" pitchFamily="2" charset="-122"/>
              <a:ea typeface="华文新魏" pitchFamily="2" charset="-122"/>
              <a:cs typeface="方正综艺简体"/>
            </a:endParaRPr>
          </a:p>
          <a:p>
            <a:pPr algn="just">
              <a:lnSpc>
                <a:spcPct val="120000"/>
              </a:lnSpc>
            </a:pPr>
            <a:r>
              <a:rPr lang="zh-CN" altLang="en-US" dirty="0" smtClean="0">
                <a:solidFill>
                  <a:schemeClr val="hlink"/>
                </a:solidFill>
                <a:latin typeface="华文新魏" pitchFamily="2" charset="-122"/>
                <a:ea typeface="华文新魏" pitchFamily="2" charset="-122"/>
                <a:cs typeface="方正综艺简体"/>
              </a:rPr>
              <a:t>设计荷载为公路</a:t>
            </a:r>
            <a:r>
              <a:rPr lang="en-US" altLang="zh-CN" dirty="0" smtClean="0">
                <a:solidFill>
                  <a:schemeClr val="hlink"/>
                </a:solidFill>
                <a:latin typeface="华文新魏" pitchFamily="2" charset="-122"/>
                <a:ea typeface="华文新魏" pitchFamily="2" charset="-122"/>
                <a:cs typeface="方正综艺简体"/>
              </a:rPr>
              <a:t>—I</a:t>
            </a:r>
            <a:r>
              <a:rPr lang="zh-CN" altLang="en-US" dirty="0" smtClean="0">
                <a:solidFill>
                  <a:schemeClr val="hlink"/>
                </a:solidFill>
                <a:latin typeface="华文新魏" pitchFamily="2" charset="-122"/>
                <a:ea typeface="华文新魏" pitchFamily="2" charset="-122"/>
                <a:cs typeface="方正综艺简体"/>
              </a:rPr>
              <a:t>级（双向</a:t>
            </a:r>
            <a:r>
              <a:rPr lang="en-US" altLang="zh-CN" dirty="0" smtClean="0">
                <a:solidFill>
                  <a:schemeClr val="hlink"/>
                </a:solidFill>
                <a:latin typeface="华文新魏" pitchFamily="2" charset="-122"/>
                <a:ea typeface="华文新魏" pitchFamily="2" charset="-122"/>
                <a:cs typeface="方正综艺简体"/>
              </a:rPr>
              <a:t>6</a:t>
            </a:r>
            <a:r>
              <a:rPr lang="zh-CN" altLang="en-US" dirty="0" smtClean="0">
                <a:solidFill>
                  <a:schemeClr val="hlink"/>
                </a:solidFill>
                <a:latin typeface="华文新魏" pitchFamily="2" charset="-122"/>
                <a:ea typeface="华文新魏" pitchFamily="2" charset="-122"/>
                <a:cs typeface="方正综艺简体"/>
              </a:rPr>
              <a:t>车道），人群荷载为</a:t>
            </a:r>
            <a:r>
              <a:rPr lang="en-US" altLang="zh-CN" dirty="0" smtClean="0">
                <a:solidFill>
                  <a:schemeClr val="hlink"/>
                </a:solidFill>
                <a:latin typeface="华文新魏" pitchFamily="2" charset="-122"/>
                <a:ea typeface="华文新魏" pitchFamily="2" charset="-122"/>
                <a:cs typeface="方正综艺简体"/>
              </a:rPr>
              <a:t>2.5 </a:t>
            </a:r>
            <a:r>
              <a:rPr lang="en-US" altLang="zh-CN" dirty="0" err="1" smtClean="0">
                <a:solidFill>
                  <a:schemeClr val="hlink"/>
                </a:solidFill>
                <a:latin typeface="华文新魏" pitchFamily="2" charset="-122"/>
                <a:ea typeface="华文新魏" pitchFamily="2" charset="-122"/>
                <a:cs typeface="方正综艺简体"/>
              </a:rPr>
              <a:t>kN</a:t>
            </a:r>
            <a:r>
              <a:rPr lang="en-US" altLang="zh-CN" dirty="0" smtClean="0">
                <a:solidFill>
                  <a:schemeClr val="hlink"/>
                </a:solidFill>
                <a:latin typeface="华文新魏" pitchFamily="2" charset="-122"/>
                <a:ea typeface="华文新魏" pitchFamily="2" charset="-122"/>
                <a:cs typeface="方正综艺简体"/>
              </a:rPr>
              <a:t>/m</a:t>
            </a:r>
            <a:r>
              <a:rPr lang="en-US" altLang="zh-CN" baseline="30000" dirty="0" smtClean="0">
                <a:solidFill>
                  <a:schemeClr val="hlink"/>
                </a:solidFill>
                <a:latin typeface="华文新魏" pitchFamily="2" charset="-122"/>
                <a:ea typeface="华文新魏" pitchFamily="2" charset="-122"/>
                <a:cs typeface="方正综艺简体"/>
              </a:rPr>
              <a:t>2</a:t>
            </a:r>
            <a:r>
              <a:rPr lang="zh-CN" altLang="en-US" dirty="0" smtClean="0">
                <a:solidFill>
                  <a:schemeClr val="hlink"/>
                </a:solidFill>
                <a:latin typeface="华文新魏" pitchFamily="2" charset="-122"/>
                <a:ea typeface="华文新魏" pitchFamily="2" charset="-122"/>
                <a:cs typeface="方正综艺简体"/>
              </a:rPr>
              <a:t>。</a:t>
            </a:r>
            <a:endParaRPr lang="zh-CN" altLang="en-US" dirty="0">
              <a:solidFill>
                <a:schemeClr val="hlink"/>
              </a:solidFill>
              <a:latin typeface="华文新魏" pitchFamily="2" charset="-122"/>
              <a:ea typeface="华文新魏" pitchFamily="2" charset="-122"/>
              <a:cs typeface="方正综艺简体"/>
            </a:endParaRPr>
          </a:p>
        </p:txBody>
      </p:sp>
      <p:pic>
        <p:nvPicPr>
          <p:cNvPr id="1026" name="Picture 2" descr="C:\Users\Administrator\Desktop\201110182158057177.jpg"/>
          <p:cNvPicPr>
            <a:picLocks noChangeAspect="1" noChangeArrowheads="1"/>
          </p:cNvPicPr>
          <p:nvPr/>
        </p:nvPicPr>
        <p:blipFill>
          <a:blip r:embed="rId2"/>
          <a:srcRect t="19844" b="5190"/>
          <a:stretch>
            <a:fillRect/>
          </a:stretch>
        </p:blipFill>
        <p:spPr bwMode="auto">
          <a:xfrm>
            <a:off x="4786314" y="3214690"/>
            <a:ext cx="3643338" cy="182693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7" name="TextBox 1"/>
          <p:cNvSpPr txBox="1">
            <a:spLocks noChangeArrowheads="1"/>
          </p:cNvSpPr>
          <p:nvPr/>
        </p:nvSpPr>
        <p:spPr bwMode="auto">
          <a:xfrm>
            <a:off x="755652" y="84071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模型建立</a:t>
            </a:r>
            <a:endParaRPr lang="zh-CN" altLang="en-US" sz="2400" b="1" dirty="0">
              <a:solidFill>
                <a:schemeClr val="hlink"/>
              </a:solidFill>
              <a:latin typeface="华文新魏" pitchFamily="2" charset="-122"/>
              <a:ea typeface="华文新魏" pitchFamily="2" charset="-122"/>
            </a:endParaRPr>
          </a:p>
        </p:txBody>
      </p:sp>
      <p:sp>
        <p:nvSpPr>
          <p:cNvPr id="55298" name="TextBox 1"/>
          <p:cNvSpPr txBox="1">
            <a:spLocks noChangeArrowheads="1"/>
          </p:cNvSpPr>
          <p:nvPr/>
        </p:nvSpPr>
        <p:spPr bwMode="auto">
          <a:xfrm>
            <a:off x="1979615" y="281556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91605"/>
            <a:ext cx="8280400" cy="3194721"/>
          </a:xfrm>
          <a:prstGeom prst="rect">
            <a:avLst/>
          </a:prstGeom>
          <a:noFill/>
          <a:ln w="9525">
            <a:noFill/>
            <a:miter lim="800000"/>
            <a:headEnd/>
            <a:tailEnd/>
          </a:ln>
        </p:spPr>
        <p:txBody>
          <a:bodyPr>
            <a:spAutoFit/>
          </a:bodyPr>
          <a:lstStyle/>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在建模前，应首先需要根据分析的目的来选择相应的单元以及模型的简化原则，并应事先划分好</a:t>
            </a:r>
            <a:r>
              <a:rPr lang="zh-CN" altLang="en-US" sz="2400" dirty="0" smtClean="0">
                <a:solidFill>
                  <a:srgbClr val="C00000"/>
                </a:solidFill>
                <a:latin typeface="华文新魏" pitchFamily="2" charset="-122"/>
                <a:ea typeface="华文新魏" pitchFamily="2" charset="-122"/>
                <a:cs typeface="方正综艺简体"/>
              </a:rPr>
              <a:t>施工阶段</a:t>
            </a:r>
            <a:r>
              <a:rPr lang="zh-CN" altLang="en-US" sz="2400" dirty="0" smtClean="0">
                <a:solidFill>
                  <a:schemeClr val="hlink"/>
                </a:solidFill>
                <a:latin typeface="华文新魏" pitchFamily="2" charset="-122"/>
                <a:ea typeface="华文新魏" pitchFamily="2" charset="-122"/>
                <a:cs typeface="方正综艺简体"/>
              </a:rPr>
              <a:t>、</a:t>
            </a:r>
            <a:r>
              <a:rPr lang="zh-CN" altLang="en-US" sz="2400" dirty="0" smtClean="0">
                <a:solidFill>
                  <a:srgbClr val="C00000"/>
                </a:solidFill>
                <a:latin typeface="华文新魏" pitchFamily="2" charset="-122"/>
                <a:ea typeface="华文新魏" pitchFamily="2" charset="-122"/>
                <a:cs typeface="方正综艺简体"/>
              </a:rPr>
              <a:t>结构组</a:t>
            </a:r>
            <a:r>
              <a:rPr lang="zh-CN" altLang="en-US" sz="2400" dirty="0" smtClean="0">
                <a:solidFill>
                  <a:schemeClr val="hlink"/>
                </a:solidFill>
                <a:latin typeface="华文新魏" pitchFamily="2" charset="-122"/>
                <a:ea typeface="华文新魏" pitchFamily="2" charset="-122"/>
                <a:cs typeface="方正综艺简体"/>
              </a:rPr>
              <a:t>、</a:t>
            </a:r>
            <a:r>
              <a:rPr lang="zh-CN" altLang="en-US" sz="2400" dirty="0" smtClean="0">
                <a:solidFill>
                  <a:srgbClr val="C00000"/>
                </a:solidFill>
                <a:latin typeface="华文新魏" pitchFamily="2" charset="-122"/>
                <a:ea typeface="华文新魏" pitchFamily="2" charset="-122"/>
                <a:cs typeface="方正综艺简体"/>
              </a:rPr>
              <a:t>荷载组</a:t>
            </a:r>
            <a:r>
              <a:rPr lang="zh-CN" altLang="en-US" sz="2400" dirty="0" smtClean="0">
                <a:solidFill>
                  <a:schemeClr val="hlink"/>
                </a:solidFill>
                <a:latin typeface="华文新魏" pitchFamily="2" charset="-122"/>
                <a:ea typeface="华文新魏" pitchFamily="2" charset="-122"/>
                <a:cs typeface="方正综艺简体"/>
              </a:rPr>
              <a:t>以及一些</a:t>
            </a:r>
            <a:r>
              <a:rPr lang="zh-CN" altLang="en-US" sz="2400" dirty="0" smtClean="0">
                <a:solidFill>
                  <a:srgbClr val="C00000"/>
                </a:solidFill>
                <a:latin typeface="华文新魏" pitchFamily="2" charset="-122"/>
                <a:ea typeface="华文新魏" pitchFamily="2" charset="-122"/>
                <a:cs typeface="方正综艺简体"/>
              </a:rPr>
              <a:t>必要的计算</a:t>
            </a:r>
            <a:r>
              <a:rPr lang="zh-CN" altLang="en-US" sz="2400" dirty="0" smtClean="0">
                <a:solidFill>
                  <a:schemeClr val="hlink"/>
                </a:solidFill>
                <a:latin typeface="华文新魏" pitchFamily="2" charset="-122"/>
                <a:ea typeface="华文新魏" pitchFamily="2" charset="-122"/>
                <a:cs typeface="方正综艺简体"/>
              </a:rPr>
              <a:t>（如一期、二期恒载）等。</a:t>
            </a:r>
          </a:p>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一般地，在模型完全建立后，可选择“消隐”功能以</a:t>
            </a:r>
            <a:r>
              <a:rPr lang="zh-CN" altLang="en-US" sz="2400" dirty="0" smtClean="0">
                <a:solidFill>
                  <a:srgbClr val="C00000"/>
                </a:solidFill>
                <a:latin typeface="华文新魏" pitchFamily="2" charset="-122"/>
                <a:ea typeface="华文新魏" pitchFamily="2" charset="-122"/>
                <a:cs typeface="方正综艺简体"/>
              </a:rPr>
              <a:t>显示与校验</a:t>
            </a:r>
            <a:r>
              <a:rPr lang="zh-CN" altLang="en-US" sz="2400" dirty="0" smtClean="0">
                <a:solidFill>
                  <a:schemeClr val="hlink"/>
                </a:solidFill>
                <a:latin typeface="华文新魏" pitchFamily="2" charset="-122"/>
                <a:ea typeface="华文新魏" pitchFamily="2" charset="-122"/>
                <a:cs typeface="方正综艺简体"/>
              </a:rPr>
              <a:t>所建立的有限元模型是否与实际结构一致；还可以按照不同材料、截面等信息选择不同的颜色显示，使得桥梁整体的有限元模型更加</a:t>
            </a:r>
            <a:r>
              <a:rPr lang="zh-CN" altLang="en-US" sz="2400" dirty="0" smtClean="0">
                <a:solidFill>
                  <a:srgbClr val="C00000"/>
                </a:solidFill>
                <a:latin typeface="华文新魏" pitchFamily="2" charset="-122"/>
                <a:ea typeface="华文新魏" pitchFamily="2" charset="-122"/>
                <a:cs typeface="方正综艺简体"/>
              </a:rPr>
              <a:t>清晰、明了</a:t>
            </a:r>
            <a:r>
              <a:rPr lang="zh-CN" altLang="en-US" sz="2400" dirty="0" smtClean="0">
                <a:solidFill>
                  <a:schemeClr val="hlink"/>
                </a:solidFill>
                <a:latin typeface="华文新魏" pitchFamily="2" charset="-122"/>
                <a:ea typeface="华文新魏" pitchFamily="2" charset="-122"/>
                <a:cs typeface="方正综艺简体"/>
              </a:rPr>
              <a:t>。</a:t>
            </a:r>
            <a:endParaRPr lang="zh-CN" altLang="en-US" sz="2400" dirty="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3" name="TextBox 1"/>
          <p:cNvSpPr txBox="1">
            <a:spLocks noChangeArrowheads="1"/>
          </p:cNvSpPr>
          <p:nvPr/>
        </p:nvSpPr>
        <p:spPr bwMode="auto">
          <a:xfrm>
            <a:off x="642910" y="85723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模型建立</a:t>
            </a:r>
            <a:endParaRPr lang="zh-CN" altLang="en-US" sz="2400" b="1" dirty="0">
              <a:solidFill>
                <a:schemeClr val="hlink"/>
              </a:solidFill>
              <a:latin typeface="华文新魏" pitchFamily="2" charset="-122"/>
              <a:ea typeface="华文新魏" pitchFamily="2" charset="-122"/>
            </a:endParaRPr>
          </a:p>
        </p:txBody>
      </p:sp>
      <p:sp>
        <p:nvSpPr>
          <p:cNvPr id="59394"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pic>
        <p:nvPicPr>
          <p:cNvPr id="37891" name="Picture 3" descr="模型2"/>
          <p:cNvPicPr>
            <a:picLocks noChangeAspect="1" noChangeArrowheads="1"/>
          </p:cNvPicPr>
          <p:nvPr/>
        </p:nvPicPr>
        <p:blipFill>
          <a:blip r:embed="rId2"/>
          <a:srcRect t="3784" r="1059"/>
          <a:stretch>
            <a:fillRect/>
          </a:stretch>
        </p:blipFill>
        <p:spPr bwMode="auto">
          <a:xfrm>
            <a:off x="3071802" y="1714492"/>
            <a:ext cx="4429156" cy="1631349"/>
          </a:xfrm>
          <a:prstGeom prst="rect">
            <a:avLst/>
          </a:prstGeom>
          <a:noFill/>
        </p:spPr>
      </p:pic>
      <p:pic>
        <p:nvPicPr>
          <p:cNvPr id="37890" name="Picture 2" descr="桥墩"/>
          <p:cNvPicPr>
            <a:picLocks noChangeAspect="1" noChangeArrowheads="1"/>
          </p:cNvPicPr>
          <p:nvPr/>
        </p:nvPicPr>
        <p:blipFill>
          <a:blip r:embed="rId3"/>
          <a:srcRect l="41718" t="4871" r="41328" b="3270"/>
          <a:stretch>
            <a:fillRect/>
          </a:stretch>
        </p:blipFill>
        <p:spPr bwMode="auto">
          <a:xfrm>
            <a:off x="1428728" y="3429004"/>
            <a:ext cx="809770" cy="1546752"/>
          </a:xfrm>
          <a:prstGeom prst="rect">
            <a:avLst/>
          </a:prstGeom>
          <a:noFill/>
        </p:spPr>
      </p:pic>
      <p:pic>
        <p:nvPicPr>
          <p:cNvPr id="37889" name="Picture 1" descr="主梁"/>
          <p:cNvPicPr>
            <a:picLocks noChangeAspect="1" noChangeArrowheads="1"/>
          </p:cNvPicPr>
          <p:nvPr/>
        </p:nvPicPr>
        <p:blipFill>
          <a:blip r:embed="rId4"/>
          <a:srcRect l="5312" t="31802" r="4633" b="34865"/>
          <a:stretch>
            <a:fillRect/>
          </a:stretch>
        </p:blipFill>
        <p:spPr bwMode="auto">
          <a:xfrm>
            <a:off x="2928926" y="3571880"/>
            <a:ext cx="4786346" cy="618815"/>
          </a:xfrm>
          <a:prstGeom prst="rect">
            <a:avLst/>
          </a:prstGeom>
          <a:noFill/>
        </p:spPr>
      </p:pic>
      <p:sp>
        <p:nvSpPr>
          <p:cNvPr id="11" name="矩形 10"/>
          <p:cNvSpPr/>
          <p:nvPr/>
        </p:nvSpPr>
        <p:spPr>
          <a:xfrm>
            <a:off x="3071802" y="4357698"/>
            <a:ext cx="4572000" cy="830997"/>
          </a:xfrm>
          <a:prstGeom prst="rect">
            <a:avLst/>
          </a:prstGeom>
        </p:spPr>
        <p:txBody>
          <a:bodyPr>
            <a:spAutoFit/>
          </a:bodyPr>
          <a:lstStyle/>
          <a:p>
            <a:pPr indent="614363"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全桥共划分</a:t>
            </a:r>
            <a:r>
              <a:rPr lang="en-US" altLang="zh-CN" sz="2000" dirty="0" smtClean="0">
                <a:solidFill>
                  <a:schemeClr val="hlink"/>
                </a:solidFill>
                <a:latin typeface="华文新魏" pitchFamily="2" charset="-122"/>
                <a:ea typeface="华文新魏" pitchFamily="2" charset="-122"/>
                <a:cs typeface="方正综艺简体"/>
              </a:rPr>
              <a:t>851</a:t>
            </a:r>
            <a:r>
              <a:rPr lang="zh-CN" altLang="en-US" sz="2000" dirty="0" smtClean="0">
                <a:solidFill>
                  <a:schemeClr val="hlink"/>
                </a:solidFill>
                <a:latin typeface="华文新魏" pitchFamily="2" charset="-122"/>
                <a:ea typeface="华文新魏" pitchFamily="2" charset="-122"/>
                <a:cs typeface="方正综艺简体"/>
              </a:rPr>
              <a:t>个节点、</a:t>
            </a:r>
            <a:r>
              <a:rPr lang="en-US" altLang="zh-CN" sz="2000" dirty="0" smtClean="0">
                <a:solidFill>
                  <a:schemeClr val="hlink"/>
                </a:solidFill>
                <a:latin typeface="华文新魏" pitchFamily="2" charset="-122"/>
                <a:ea typeface="华文新魏" pitchFamily="2" charset="-122"/>
                <a:cs typeface="方正综艺简体"/>
              </a:rPr>
              <a:t>782</a:t>
            </a:r>
            <a:r>
              <a:rPr lang="zh-CN" altLang="en-US" sz="2000" dirty="0" smtClean="0">
                <a:solidFill>
                  <a:schemeClr val="hlink"/>
                </a:solidFill>
                <a:latin typeface="华文新魏" pitchFamily="2" charset="-122"/>
                <a:ea typeface="华文新魏" pitchFamily="2" charset="-122"/>
                <a:cs typeface="方正综艺简体"/>
              </a:rPr>
              <a:t>个单元（含</a:t>
            </a:r>
            <a:r>
              <a:rPr lang="en-US" altLang="zh-CN" sz="2000" dirty="0" smtClean="0">
                <a:solidFill>
                  <a:schemeClr val="hlink"/>
                </a:solidFill>
                <a:latin typeface="华文新魏" pitchFamily="2" charset="-122"/>
                <a:ea typeface="华文新魏" pitchFamily="2" charset="-122"/>
                <a:cs typeface="方正综艺简体"/>
              </a:rPr>
              <a:t>128</a:t>
            </a:r>
            <a:r>
              <a:rPr lang="zh-CN" altLang="en-US" sz="2000" dirty="0" smtClean="0">
                <a:solidFill>
                  <a:schemeClr val="hlink"/>
                </a:solidFill>
                <a:latin typeface="华文新魏" pitchFamily="2" charset="-122"/>
                <a:ea typeface="华文新魏" pitchFamily="2" charset="-122"/>
                <a:cs typeface="方正综艺简体"/>
              </a:rPr>
              <a:t>个桁架单元与</a:t>
            </a:r>
            <a:r>
              <a:rPr lang="en-US" altLang="zh-CN" sz="2000" dirty="0" smtClean="0">
                <a:solidFill>
                  <a:schemeClr val="hlink"/>
                </a:solidFill>
                <a:latin typeface="华文新魏" pitchFamily="2" charset="-122"/>
                <a:ea typeface="华文新魏" pitchFamily="2" charset="-122"/>
                <a:cs typeface="方正综艺简体"/>
              </a:rPr>
              <a:t>654</a:t>
            </a:r>
            <a:r>
              <a:rPr lang="zh-CN" altLang="en-US" sz="2000" dirty="0" smtClean="0">
                <a:solidFill>
                  <a:schemeClr val="hlink"/>
                </a:solidFill>
                <a:latin typeface="华文新魏" pitchFamily="2" charset="-122"/>
                <a:ea typeface="华文新魏" pitchFamily="2" charset="-122"/>
                <a:cs typeface="方正综艺简体"/>
              </a:rPr>
              <a:t>个梁单元）。</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860425" y="830271"/>
            <a:ext cx="1422184" cy="461665"/>
          </a:xfrm>
          <a:prstGeom prst="rect">
            <a:avLst/>
          </a:prstGeom>
          <a:noFill/>
          <a:ln w="9525">
            <a:noFill/>
            <a:miter lim="800000"/>
            <a:headEnd/>
            <a:tailEnd/>
          </a:ln>
        </p:spPr>
        <p:txBody>
          <a:bodyPr wrap="none">
            <a:spAutoFit/>
          </a:bodyPr>
          <a:lstStyle/>
          <a:p>
            <a:r>
              <a:rPr lang="zh-CN" altLang="en-US" sz="2400" b="1" dirty="0" smtClean="0">
                <a:solidFill>
                  <a:schemeClr val="hlink"/>
                </a:solidFill>
                <a:latin typeface="华文新魏" pitchFamily="2" charset="-122"/>
                <a:ea typeface="华文新魏" pitchFamily="2" charset="-122"/>
              </a:rPr>
              <a:t>第二部分</a:t>
            </a:r>
            <a:endParaRPr lang="zh-CN" altLang="en-US" sz="2400" b="1" dirty="0">
              <a:solidFill>
                <a:schemeClr val="hlink"/>
              </a:solidFill>
              <a:latin typeface="华文新魏" pitchFamily="2" charset="-122"/>
              <a:ea typeface="华文新魏" pitchFamily="2" charset="-122"/>
            </a:endParaRPr>
          </a:p>
        </p:txBody>
      </p:sp>
      <p:grpSp>
        <p:nvGrpSpPr>
          <p:cNvPr id="2" name="Group 3"/>
          <p:cNvGrpSpPr>
            <a:grpSpLocks/>
          </p:cNvGrpSpPr>
          <p:nvPr/>
        </p:nvGrpSpPr>
        <p:grpSpPr bwMode="auto">
          <a:xfrm>
            <a:off x="985840" y="1966910"/>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chemeClr val="hlink"/>
                  </a:solidFill>
                  <a:latin typeface="华文新魏" pitchFamily="2" charset="-122"/>
                  <a:ea typeface="华文新魏" pitchFamily="2" charset="-122"/>
                </a:rPr>
                <a:t>模型建立</a:t>
              </a:r>
              <a:endParaRPr lang="zh-CN" altLang="en-US" sz="2400" b="1" dirty="0">
                <a:solidFill>
                  <a:schemeClr val="hlink"/>
                </a:solidFill>
                <a:latin typeface="华文新魏" pitchFamily="2" charset="-122"/>
                <a:ea typeface="华文新魏" pitchFamily="2" charset="-122"/>
              </a:endParaRPr>
            </a:p>
          </p:txBody>
        </p:sp>
      </p:grpSp>
      <p:grpSp>
        <p:nvGrpSpPr>
          <p:cNvPr id="3" name="Group 7"/>
          <p:cNvGrpSpPr>
            <a:grpSpLocks/>
          </p:cNvGrpSpPr>
          <p:nvPr/>
        </p:nvGrpSpPr>
        <p:grpSpPr bwMode="auto">
          <a:xfrm>
            <a:off x="1187450" y="2752727"/>
            <a:ext cx="5264150" cy="461961"/>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rgbClr val="990000"/>
                  </a:solidFill>
                  <a:latin typeface="华文新魏" pitchFamily="2" charset="-122"/>
                  <a:ea typeface="华文新魏" pitchFamily="2" charset="-122"/>
                </a:rPr>
                <a:t>内力计算</a:t>
              </a:r>
              <a:endParaRPr lang="zh-CN" altLang="en-US" sz="2400" b="1" dirty="0">
                <a:solidFill>
                  <a:srgbClr val="990000"/>
                </a:solidFill>
                <a:latin typeface="华文新魏" pitchFamily="2" charset="-122"/>
                <a:ea typeface="华文新魏" pitchFamily="2" charset="-122"/>
              </a:endParaRPr>
            </a:p>
          </p:txBody>
        </p:sp>
      </p:grpSp>
      <p:grpSp>
        <p:nvGrpSpPr>
          <p:cNvPr id="4" name="Group 11"/>
          <p:cNvGrpSpPr>
            <a:grpSpLocks/>
          </p:cNvGrpSpPr>
          <p:nvPr/>
        </p:nvGrpSpPr>
        <p:grpSpPr bwMode="auto">
          <a:xfrm>
            <a:off x="722313" y="3538546"/>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初步设计</a:t>
              </a:r>
              <a:endParaRPr lang="zh-CN" altLang="en-US" sz="2400" b="1" dirty="0">
                <a:solidFill>
                  <a:schemeClr val="hlink"/>
                </a:solidFill>
                <a:latin typeface="华文新魏" pitchFamily="2" charset="-122"/>
                <a:ea typeface="华文新魏" pitchFamily="2" charset="-122"/>
              </a:endParaRPr>
            </a:p>
          </p:txBody>
        </p:sp>
      </p:grpSp>
      <p:grpSp>
        <p:nvGrpSpPr>
          <p:cNvPr id="5" name="Group 15"/>
          <p:cNvGrpSpPr>
            <a:grpSpLocks/>
          </p:cNvGrpSpPr>
          <p:nvPr/>
        </p:nvGrpSpPr>
        <p:grpSpPr bwMode="auto">
          <a:xfrm>
            <a:off x="1447802" y="4395802"/>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方案优化</a:t>
              </a:r>
              <a:endParaRPr lang="en-US" altLang="zh-CN" sz="2400" b="1" dirty="0">
                <a:solidFill>
                  <a:schemeClr val="hlink"/>
                </a:solidFill>
                <a:latin typeface="华文新魏" pitchFamily="2" charset="-122"/>
                <a:ea typeface="华文新魏"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89" name="TextBox 1"/>
          <p:cNvSpPr txBox="1">
            <a:spLocks noChangeArrowheads="1"/>
          </p:cNvSpPr>
          <p:nvPr/>
        </p:nvSpPr>
        <p:spPr bwMode="auto">
          <a:xfrm>
            <a:off x="755652" y="819322"/>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内力计算</a:t>
            </a:r>
            <a:endParaRPr lang="zh-CN" altLang="en-US" sz="2400" b="1" dirty="0">
              <a:solidFill>
                <a:schemeClr val="hlink"/>
              </a:solidFill>
              <a:latin typeface="华文新魏" pitchFamily="2" charset="-122"/>
              <a:ea typeface="华文新魏" pitchFamily="2" charset="-122"/>
            </a:endParaRPr>
          </a:p>
        </p:txBody>
      </p:sp>
      <p:sp>
        <p:nvSpPr>
          <p:cNvPr id="63490" name="TextBox 1"/>
          <p:cNvSpPr txBox="1">
            <a:spLocks noChangeArrowheads="1"/>
          </p:cNvSpPr>
          <p:nvPr/>
        </p:nvSpPr>
        <p:spPr bwMode="auto">
          <a:xfrm>
            <a:off x="1979615" y="2794172"/>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70211"/>
            <a:ext cx="8032778" cy="2677656"/>
          </a:xfrm>
          <a:prstGeom prst="rect">
            <a:avLst/>
          </a:prstGeom>
          <a:noFill/>
          <a:ln w="9525">
            <a:noFill/>
            <a:miter lim="800000"/>
            <a:headEnd/>
            <a:tailEnd/>
          </a:ln>
        </p:spPr>
        <p:txBody>
          <a:bodyPr wrap="square">
            <a:spAutoFit/>
          </a:bodyPr>
          <a:lstStyle/>
          <a:p>
            <a:pPr indent="614363"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结构自重由程序自动考虑，箱梁横隔板与齿板不考虑刚度贡献仅考虑质量影响，用集中力输入，二期恒载（铺装、栏杆等）用均布荷载考虑，汽车荷载的冲击系数通过输入基频来考虑。</a:t>
            </a:r>
            <a:endParaRPr lang="en-US" altLang="zh-CN" sz="2000" dirty="0" smtClean="0">
              <a:solidFill>
                <a:schemeClr val="hlink"/>
              </a:solidFill>
              <a:latin typeface="华文新魏" pitchFamily="2" charset="-122"/>
              <a:ea typeface="华文新魏" pitchFamily="2" charset="-122"/>
              <a:cs typeface="方正综艺简体"/>
            </a:endParaRPr>
          </a:p>
          <a:p>
            <a:pPr indent="614363"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根据图示的计算结果并结合</a:t>
            </a:r>
            <a:r>
              <a:rPr lang="en-US" altLang="zh-CN" sz="2000" dirty="0" smtClean="0">
                <a:solidFill>
                  <a:schemeClr val="hlink"/>
                </a:solidFill>
                <a:latin typeface="华文新魏" pitchFamily="2" charset="-122"/>
                <a:ea typeface="华文新魏" pitchFamily="2" charset="-122"/>
                <a:cs typeface="方正综艺简体"/>
              </a:rPr>
              <a:t>《</a:t>
            </a:r>
            <a:r>
              <a:rPr lang="zh-CN" altLang="en-US" sz="2000" dirty="0" smtClean="0">
                <a:solidFill>
                  <a:schemeClr val="hlink"/>
                </a:solidFill>
                <a:latin typeface="华文新魏" pitchFamily="2" charset="-122"/>
                <a:ea typeface="华文新魏" pitchFamily="2" charset="-122"/>
                <a:cs typeface="方正综艺简体"/>
              </a:rPr>
              <a:t>试验规程</a:t>
            </a:r>
            <a:r>
              <a:rPr lang="en-US" altLang="zh-CN" sz="2000" dirty="0" smtClean="0">
                <a:solidFill>
                  <a:schemeClr val="hlink"/>
                </a:solidFill>
                <a:latin typeface="华文新魏" pitchFamily="2" charset="-122"/>
                <a:ea typeface="华文新魏" pitchFamily="2" charset="-122"/>
                <a:cs typeface="方正综艺简体"/>
              </a:rPr>
              <a:t>》</a:t>
            </a:r>
            <a:r>
              <a:rPr lang="zh-CN" altLang="en-US" sz="2000" dirty="0" smtClean="0">
                <a:solidFill>
                  <a:schemeClr val="hlink"/>
                </a:solidFill>
                <a:latin typeface="华文新魏" pitchFamily="2" charset="-122"/>
                <a:ea typeface="华文新魏" pitchFamily="2" charset="-122"/>
                <a:cs typeface="方正综艺简体"/>
              </a:rPr>
              <a:t>要求，同时考虑需要</a:t>
            </a:r>
            <a:r>
              <a:rPr lang="zh-CN" altLang="en-US" sz="2000" dirty="0" smtClean="0">
                <a:solidFill>
                  <a:srgbClr val="C00000"/>
                </a:solidFill>
                <a:latin typeface="华文新魏" pitchFamily="2" charset="-122"/>
                <a:ea typeface="华文新魏" pitchFamily="2" charset="-122"/>
                <a:cs typeface="方正综艺简体"/>
              </a:rPr>
              <a:t>避开</a:t>
            </a:r>
            <a:r>
              <a:rPr lang="zh-CN" altLang="en-US" sz="2000" dirty="0" smtClean="0">
                <a:solidFill>
                  <a:schemeClr val="hlink"/>
                </a:solidFill>
                <a:latin typeface="华文新魏" pitchFamily="2" charset="-122"/>
                <a:ea typeface="华文新魏" pitchFamily="2" charset="-122"/>
                <a:cs typeface="方正综艺简体"/>
              </a:rPr>
              <a:t>实际桥梁结构中</a:t>
            </a:r>
            <a:r>
              <a:rPr lang="zh-CN" altLang="en-US" sz="2000" dirty="0" smtClean="0">
                <a:solidFill>
                  <a:srgbClr val="C00000"/>
                </a:solidFill>
                <a:latin typeface="华文新魏" pitchFamily="2" charset="-122"/>
                <a:ea typeface="华文新魏" pitchFamily="2" charset="-122"/>
                <a:cs typeface="方正综艺简体"/>
              </a:rPr>
              <a:t>局部加劲</a:t>
            </a:r>
            <a:r>
              <a:rPr lang="zh-CN" altLang="en-US" sz="2000" dirty="0" smtClean="0">
                <a:solidFill>
                  <a:schemeClr val="hlink"/>
                </a:solidFill>
                <a:latin typeface="华文新魏" pitchFamily="2" charset="-122"/>
                <a:ea typeface="华文新魏" pitchFamily="2" charset="-122"/>
                <a:cs typeface="方正综艺简体"/>
              </a:rPr>
              <a:t>（如横隔板等）位置及测点布置的</a:t>
            </a:r>
            <a:r>
              <a:rPr lang="zh-CN" altLang="en-US" sz="2000" dirty="0" smtClean="0">
                <a:solidFill>
                  <a:srgbClr val="C00000"/>
                </a:solidFill>
                <a:latin typeface="华文新魏" pitchFamily="2" charset="-122"/>
                <a:ea typeface="华文新魏" pitchFamily="2" charset="-122"/>
                <a:cs typeface="方正综艺简体"/>
              </a:rPr>
              <a:t>易操作性</a:t>
            </a:r>
            <a:r>
              <a:rPr lang="zh-CN" altLang="en-US" sz="2000" dirty="0" smtClean="0">
                <a:solidFill>
                  <a:schemeClr val="hlink"/>
                </a:solidFill>
                <a:latin typeface="华文新魏" pitchFamily="2" charset="-122"/>
                <a:ea typeface="华文新魏" pitchFamily="2" charset="-122"/>
                <a:cs typeface="方正综艺简体"/>
              </a:rPr>
              <a:t>与</a:t>
            </a:r>
            <a:r>
              <a:rPr lang="zh-CN" altLang="en-US" sz="2000" dirty="0" smtClean="0">
                <a:solidFill>
                  <a:srgbClr val="C00000"/>
                </a:solidFill>
                <a:latin typeface="华文新魏" pitchFamily="2" charset="-122"/>
                <a:ea typeface="华文新魏" pitchFamily="2" charset="-122"/>
                <a:cs typeface="方正综艺简体"/>
              </a:rPr>
              <a:t>合理性</a:t>
            </a:r>
            <a:r>
              <a:rPr lang="zh-CN" altLang="en-US" sz="2000" dirty="0" smtClean="0">
                <a:solidFill>
                  <a:schemeClr val="hlink"/>
                </a:solidFill>
                <a:latin typeface="华文新魏" pitchFamily="2" charset="-122"/>
                <a:ea typeface="华文新魏" pitchFamily="2" charset="-122"/>
                <a:cs typeface="方正综艺简体"/>
              </a:rPr>
              <a:t>，最终选取了如图示的</a:t>
            </a:r>
            <a:r>
              <a:rPr lang="en-US" altLang="zh-CN" sz="2000" dirty="0" smtClean="0">
                <a:solidFill>
                  <a:srgbClr val="C00000"/>
                </a:solidFill>
                <a:latin typeface="华文新魏" pitchFamily="2" charset="-122"/>
                <a:ea typeface="华文新魏" pitchFamily="2" charset="-122"/>
                <a:cs typeface="方正综艺简体"/>
              </a:rPr>
              <a:t>6</a:t>
            </a:r>
            <a:r>
              <a:rPr lang="zh-CN" altLang="en-US" sz="2000" dirty="0" smtClean="0">
                <a:solidFill>
                  <a:srgbClr val="C00000"/>
                </a:solidFill>
                <a:latin typeface="华文新魏" pitchFamily="2" charset="-122"/>
                <a:ea typeface="华文新魏" pitchFamily="2" charset="-122"/>
                <a:cs typeface="方正综艺简体"/>
              </a:rPr>
              <a:t>个截面</a:t>
            </a:r>
            <a:r>
              <a:rPr lang="zh-CN" altLang="en-US" sz="2000" dirty="0" smtClean="0">
                <a:solidFill>
                  <a:schemeClr val="hlink"/>
                </a:solidFill>
                <a:latin typeface="华文新魏" pitchFamily="2" charset="-122"/>
                <a:ea typeface="华文新魏" pitchFamily="2" charset="-122"/>
                <a:cs typeface="方正综艺简体"/>
              </a:rPr>
              <a:t>作为此次静力荷载试验的控制截面。</a:t>
            </a:r>
            <a:endParaRPr lang="en-US" altLang="zh-CN" sz="2000" dirty="0" smtClean="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3" name="TextBox 1"/>
          <p:cNvSpPr txBox="1">
            <a:spLocks noChangeArrowheads="1"/>
          </p:cNvSpPr>
          <p:nvPr/>
        </p:nvSpPr>
        <p:spPr bwMode="auto">
          <a:xfrm>
            <a:off x="714348"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内力计算</a:t>
            </a:r>
            <a:endParaRPr lang="zh-CN" altLang="en-US" sz="2400" b="1" dirty="0">
              <a:solidFill>
                <a:schemeClr val="hlink"/>
              </a:solidFill>
              <a:latin typeface="华文新魏" pitchFamily="2" charset="-122"/>
              <a:ea typeface="华文新魏" pitchFamily="2" charset="-122"/>
            </a:endParaRPr>
          </a:p>
        </p:txBody>
      </p:sp>
      <p:sp>
        <p:nvSpPr>
          <p:cNvPr id="59394" name="TextBox 1"/>
          <p:cNvSpPr txBox="1">
            <a:spLocks noChangeArrowheads="1"/>
          </p:cNvSpPr>
          <p:nvPr/>
        </p:nvSpPr>
        <p:spPr bwMode="auto">
          <a:xfrm>
            <a:off x="1979615" y="256699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pic>
        <p:nvPicPr>
          <p:cNvPr id="31745" name="Picture 1"/>
          <p:cNvPicPr>
            <a:picLocks noChangeAspect="1" noChangeArrowheads="1"/>
          </p:cNvPicPr>
          <p:nvPr/>
        </p:nvPicPr>
        <p:blipFill>
          <a:blip r:embed="rId2"/>
          <a:srcRect t="9639" r="1028" b="60582"/>
          <a:stretch>
            <a:fillRect/>
          </a:stretch>
        </p:blipFill>
        <p:spPr bwMode="auto">
          <a:xfrm>
            <a:off x="1071538" y="1643054"/>
            <a:ext cx="7072362" cy="1365567"/>
          </a:xfrm>
          <a:prstGeom prst="rect">
            <a:avLst/>
          </a:prstGeom>
          <a:noFill/>
          <a:ln w="9525">
            <a:noFill/>
            <a:miter lim="800000"/>
            <a:headEnd/>
            <a:tailEnd/>
          </a:ln>
        </p:spPr>
      </p:pic>
      <p:pic>
        <p:nvPicPr>
          <p:cNvPr id="31746" name="Picture 2"/>
          <p:cNvPicPr>
            <a:picLocks noChangeAspect="1" noChangeArrowheads="1"/>
          </p:cNvPicPr>
          <p:nvPr/>
        </p:nvPicPr>
        <p:blipFill>
          <a:blip r:embed="rId3"/>
          <a:srcRect/>
          <a:stretch>
            <a:fillRect/>
          </a:stretch>
        </p:blipFill>
        <p:spPr bwMode="auto">
          <a:xfrm>
            <a:off x="928663" y="3384165"/>
            <a:ext cx="7358114" cy="14999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794" name="TextBox 1"/>
          <p:cNvSpPr txBox="1">
            <a:spLocks noChangeArrowheads="1"/>
          </p:cNvSpPr>
          <p:nvPr/>
        </p:nvSpPr>
        <p:spPr bwMode="auto">
          <a:xfrm>
            <a:off x="573069" y="785798"/>
            <a:ext cx="5053681" cy="461665"/>
          </a:xfrm>
          <a:prstGeom prst="rect">
            <a:avLst/>
          </a:prstGeom>
          <a:noFill/>
          <a:ln w="9525">
            <a:noFill/>
            <a:miter lim="800000"/>
            <a:headEnd/>
            <a:tailEnd/>
          </a:ln>
        </p:spPr>
        <p:txBody>
          <a:bodyPr wrap="square">
            <a:spAutoFit/>
          </a:bodyPr>
          <a:lstStyle/>
          <a:p>
            <a:r>
              <a:rPr lang="zh-CN" altLang="en-US" sz="2400" b="1" dirty="0" smtClean="0">
                <a:solidFill>
                  <a:schemeClr val="hlink"/>
                </a:solidFill>
                <a:latin typeface="华文新魏" pitchFamily="2" charset="-122"/>
                <a:ea typeface="华文新魏" pitchFamily="2" charset="-122"/>
              </a:rPr>
              <a:t>引言</a:t>
            </a:r>
            <a:endParaRPr lang="zh-CN" altLang="en-US" sz="2400" b="1" dirty="0">
              <a:solidFill>
                <a:schemeClr val="hlink"/>
              </a:solidFill>
              <a:latin typeface="华文新魏" pitchFamily="2" charset="-122"/>
              <a:ea typeface="华文新魏" pitchFamily="2" charset="-122"/>
            </a:endParaRPr>
          </a:p>
        </p:txBody>
      </p:sp>
      <p:sp>
        <p:nvSpPr>
          <p:cNvPr id="161795" name="TextBox 1"/>
          <p:cNvSpPr txBox="1">
            <a:spLocks noChangeArrowheads="1"/>
          </p:cNvSpPr>
          <p:nvPr/>
        </p:nvSpPr>
        <p:spPr bwMode="auto">
          <a:xfrm>
            <a:off x="1797033" y="2760641"/>
            <a:ext cx="4984995" cy="523220"/>
          </a:xfrm>
          <a:prstGeom prst="rect">
            <a:avLst/>
          </a:prstGeom>
          <a:noFill/>
          <a:ln w="9525">
            <a:noFill/>
            <a:miter lim="800000"/>
            <a:headEnd/>
            <a:tailEnd/>
          </a:ln>
        </p:spPr>
        <p:txBody>
          <a:bodyPr wrap="square">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611188" y="1536687"/>
            <a:ext cx="7961340" cy="2308324"/>
          </a:xfrm>
          <a:prstGeom prst="rect">
            <a:avLst/>
          </a:prstGeom>
          <a:noFill/>
          <a:ln w="9525">
            <a:noFill/>
            <a:miter lim="800000"/>
            <a:headEnd/>
            <a:tailEnd/>
          </a:ln>
        </p:spPr>
        <p:txBody>
          <a:bodyPr wrap="square">
            <a:spAutoFit/>
          </a:bodyPr>
          <a:lstStyle/>
          <a:p>
            <a:pPr indent="615600"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荷载试验是检验与评定桥梁承载能力最直接有效的方法，也是桥梁交（竣）工验收及后期养护的重要科学依据。</a:t>
            </a:r>
            <a:endParaRPr lang="en-US" altLang="zh-CN" sz="2400" dirty="0" smtClean="0">
              <a:solidFill>
                <a:schemeClr val="hlink"/>
              </a:solidFill>
              <a:latin typeface="华文新魏" pitchFamily="2" charset="-122"/>
              <a:ea typeface="华文新魏" pitchFamily="2" charset="-122"/>
              <a:cs typeface="方正综艺简体"/>
            </a:endParaRPr>
          </a:p>
          <a:p>
            <a:pPr indent="615600"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针对目前荷载试验</a:t>
            </a:r>
            <a:r>
              <a:rPr lang="zh-CN" altLang="en-US" sz="2400" dirty="0" smtClean="0">
                <a:solidFill>
                  <a:srgbClr val="C00000"/>
                </a:solidFill>
                <a:latin typeface="华文新魏" pitchFamily="2" charset="-122"/>
                <a:ea typeface="华文新魏" pitchFamily="2" charset="-122"/>
                <a:cs typeface="方正综艺简体"/>
              </a:rPr>
              <a:t>工况多</a:t>
            </a:r>
            <a:r>
              <a:rPr lang="zh-CN" altLang="en-US" sz="2400" dirty="0" smtClean="0">
                <a:solidFill>
                  <a:schemeClr val="hlink"/>
                </a:solidFill>
                <a:latin typeface="华文新魏" pitchFamily="2" charset="-122"/>
                <a:ea typeface="华文新魏" pitchFamily="2" charset="-122"/>
                <a:cs typeface="方正综艺简体"/>
              </a:rPr>
              <a:t>、</a:t>
            </a:r>
            <a:r>
              <a:rPr lang="zh-CN" altLang="en-US" sz="2400" dirty="0" smtClean="0">
                <a:solidFill>
                  <a:srgbClr val="C00000"/>
                </a:solidFill>
                <a:latin typeface="华文新魏" pitchFamily="2" charset="-122"/>
                <a:ea typeface="华文新魏" pitchFamily="2" charset="-122"/>
                <a:cs typeface="方正综艺简体"/>
              </a:rPr>
              <a:t>耗时长</a:t>
            </a:r>
            <a:r>
              <a:rPr lang="zh-CN" altLang="en-US" sz="2400" dirty="0" smtClean="0">
                <a:solidFill>
                  <a:schemeClr val="hlink"/>
                </a:solidFill>
                <a:latin typeface="华文新魏" pitchFamily="2" charset="-122"/>
                <a:ea typeface="华文新魏" pitchFamily="2" charset="-122"/>
                <a:cs typeface="方正综艺简体"/>
              </a:rPr>
              <a:t>、</a:t>
            </a:r>
            <a:r>
              <a:rPr lang="zh-CN" altLang="en-US" sz="2400" dirty="0" smtClean="0">
                <a:solidFill>
                  <a:srgbClr val="C00000"/>
                </a:solidFill>
                <a:latin typeface="华文新魏" pitchFamily="2" charset="-122"/>
                <a:ea typeface="华文新魏" pitchFamily="2" charset="-122"/>
                <a:cs typeface="方正综艺简体"/>
              </a:rPr>
              <a:t>费用大</a:t>
            </a:r>
            <a:r>
              <a:rPr lang="zh-CN" altLang="en-US" sz="2400" dirty="0" smtClean="0">
                <a:solidFill>
                  <a:schemeClr val="hlink"/>
                </a:solidFill>
                <a:latin typeface="华文新魏" pitchFamily="2" charset="-122"/>
                <a:ea typeface="华文新魏" pitchFamily="2" charset="-122"/>
                <a:cs typeface="方正综艺简体"/>
              </a:rPr>
              <a:t>等缺点，结合高墩大跨长联连续刚构桥的</a:t>
            </a:r>
            <a:r>
              <a:rPr lang="zh-CN" altLang="en-US" sz="2400" dirty="0" smtClean="0">
                <a:solidFill>
                  <a:srgbClr val="C00000"/>
                </a:solidFill>
                <a:latin typeface="华文新魏" pitchFamily="2" charset="-122"/>
                <a:ea typeface="华文新魏" pitchFamily="2" charset="-122"/>
                <a:cs typeface="方正综艺简体"/>
              </a:rPr>
              <a:t>受力特性</a:t>
            </a:r>
            <a:r>
              <a:rPr lang="zh-CN" altLang="en-US" sz="2400" dirty="0" smtClean="0">
                <a:solidFill>
                  <a:schemeClr val="hlink"/>
                </a:solidFill>
                <a:latin typeface="华文新魏" pitchFamily="2" charset="-122"/>
                <a:ea typeface="华文新魏" pitchFamily="2" charset="-122"/>
                <a:cs typeface="方正综艺简体"/>
              </a:rPr>
              <a:t>与</a:t>
            </a:r>
            <a:r>
              <a:rPr lang="zh-CN" altLang="en-US" sz="2400" dirty="0" smtClean="0">
                <a:solidFill>
                  <a:srgbClr val="C00000"/>
                </a:solidFill>
                <a:latin typeface="华文新魏" pitchFamily="2" charset="-122"/>
                <a:ea typeface="华文新魏" pitchFamily="2" charset="-122"/>
                <a:cs typeface="方正综艺简体"/>
              </a:rPr>
              <a:t>影响线</a:t>
            </a:r>
            <a:r>
              <a:rPr lang="zh-CN" altLang="en-US" sz="2400" dirty="0" smtClean="0">
                <a:solidFill>
                  <a:schemeClr val="hlink"/>
                </a:solidFill>
                <a:latin typeface="华文新魏" pitchFamily="2" charset="-122"/>
                <a:ea typeface="华文新魏" pitchFamily="2" charset="-122"/>
                <a:cs typeface="方正综艺简体"/>
              </a:rPr>
              <a:t>特点，在保障结构安全的条件下，对荷载试验的工况</a:t>
            </a:r>
            <a:r>
              <a:rPr lang="zh-CN" altLang="en-US" sz="2400" dirty="0" smtClean="0">
                <a:solidFill>
                  <a:srgbClr val="C00000"/>
                </a:solidFill>
                <a:latin typeface="华文新魏" pitchFamily="2" charset="-122"/>
                <a:ea typeface="华文新魏" pitchFamily="2" charset="-122"/>
                <a:cs typeface="方正综艺简体"/>
              </a:rPr>
              <a:t>进行了优化</a:t>
            </a:r>
            <a:r>
              <a:rPr lang="zh-CN" altLang="en-US" sz="2400" dirty="0" smtClean="0">
                <a:solidFill>
                  <a:schemeClr val="hlink"/>
                </a:solidFill>
                <a:latin typeface="华文新魏" pitchFamily="2" charset="-122"/>
                <a:ea typeface="华文新魏" pitchFamily="2" charset="-122"/>
                <a:cs typeface="方正综艺简体"/>
              </a:rPr>
              <a:t>。</a:t>
            </a:r>
            <a:endParaRPr lang="zh-CN" altLang="en-US" sz="2400" dirty="0">
              <a:solidFill>
                <a:schemeClr val="hlink"/>
              </a:solidFill>
              <a:latin typeface="华文新魏" pitchFamily="2" charset="-122"/>
              <a:ea typeface="华文新魏" pitchFamily="2" charset="-122"/>
              <a:cs typeface="方正综艺简体"/>
            </a:endParaRPr>
          </a:p>
        </p:txBody>
      </p:sp>
      <p:sp>
        <p:nvSpPr>
          <p:cNvPr id="161797" name="Rectangle 5"/>
          <p:cNvSpPr>
            <a:spLocks noChangeArrowheads="1"/>
          </p:cNvSpPr>
          <p:nvPr/>
        </p:nvSpPr>
        <p:spPr bwMode="auto">
          <a:xfrm>
            <a:off x="6" y="0"/>
            <a:ext cx="184731" cy="369332"/>
          </a:xfrm>
          <a:prstGeom prst="rect">
            <a:avLst/>
          </a:prstGeom>
          <a:noFill/>
          <a:ln w="9525">
            <a:noFill/>
            <a:miter lim="800000"/>
            <a:headEnd/>
            <a:tailEnd/>
          </a:ln>
        </p:spPr>
        <p:txBody>
          <a:bodyPr wrap="none" anchor="ctr">
            <a:spAutoFit/>
          </a:bodyPr>
          <a:lstStyle/>
          <a:p>
            <a:endParaRPr lang="zh-CN" altLang="en-US"/>
          </a:p>
        </p:txBody>
      </p:sp>
      <p:sp>
        <p:nvSpPr>
          <p:cNvPr id="161798" name="Rectangle 6"/>
          <p:cNvSpPr>
            <a:spLocks noChangeArrowheads="1"/>
          </p:cNvSpPr>
          <p:nvPr/>
        </p:nvSpPr>
        <p:spPr bwMode="auto">
          <a:xfrm>
            <a:off x="6"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61799" name="Rectangle 7"/>
          <p:cNvSpPr>
            <a:spLocks noChangeArrowheads="1"/>
          </p:cNvSpPr>
          <p:nvPr/>
        </p:nvSpPr>
        <p:spPr bwMode="auto">
          <a:xfrm>
            <a:off x="6" y="2657474"/>
            <a:ext cx="184731" cy="369332"/>
          </a:xfrm>
          <a:prstGeom prst="rect">
            <a:avLst/>
          </a:prstGeom>
          <a:noFill/>
          <a:ln w="9525">
            <a:noFill/>
            <a:miter lim="800000"/>
            <a:headEnd/>
            <a:tailEnd/>
          </a:ln>
        </p:spPr>
        <p:txBody>
          <a:bodyPr wrap="none" anchor="ctr">
            <a:spAutoFit/>
          </a:bodyPr>
          <a:lstStyle/>
          <a:p>
            <a:endParaRPr lang="zh-CN" altLang="en-US"/>
          </a:p>
        </p:txBody>
      </p:sp>
      <p:sp>
        <p:nvSpPr>
          <p:cNvPr id="161800" name="Rectangle 8"/>
          <p:cNvSpPr>
            <a:spLocks noChangeArrowheads="1"/>
          </p:cNvSpPr>
          <p:nvPr/>
        </p:nvSpPr>
        <p:spPr bwMode="auto">
          <a:xfrm>
            <a:off x="6" y="0"/>
            <a:ext cx="184731" cy="369332"/>
          </a:xfrm>
          <a:prstGeom prst="rect">
            <a:avLst/>
          </a:prstGeom>
          <a:noFill/>
          <a:ln w="9525">
            <a:noFill/>
            <a:miter lim="800000"/>
            <a:headEnd/>
            <a:tailEnd/>
          </a:ln>
        </p:spPr>
        <p:txBody>
          <a:bodyPr wrap="none" anchor="ctr">
            <a:spAutoFit/>
          </a:bodyPr>
          <a:lstStyle/>
          <a:p>
            <a:endParaRPr lang="zh-CN" altLang="en-US"/>
          </a:p>
        </p:txBody>
      </p:sp>
      <p:sp>
        <p:nvSpPr>
          <p:cNvPr id="161801" name="Rectangle 9"/>
          <p:cNvSpPr>
            <a:spLocks noChangeArrowheads="1"/>
          </p:cNvSpPr>
          <p:nvPr/>
        </p:nvSpPr>
        <p:spPr bwMode="auto">
          <a:xfrm>
            <a:off x="6" y="2643188"/>
            <a:ext cx="184731" cy="369332"/>
          </a:xfrm>
          <a:prstGeom prst="rect">
            <a:avLst/>
          </a:prstGeom>
          <a:noFill/>
          <a:ln w="9525">
            <a:noFill/>
            <a:miter lim="800000"/>
            <a:headEnd/>
            <a:tailEnd/>
          </a:ln>
        </p:spPr>
        <p:txBody>
          <a:bodyPr wrap="none" anchor="ctr">
            <a:spAutoFit/>
          </a:bodyPr>
          <a:lstStyle/>
          <a:p>
            <a:endParaRPr lang="zh-CN" altLang="en-US"/>
          </a:p>
        </p:txBody>
      </p:sp>
      <p:sp>
        <p:nvSpPr>
          <p:cNvPr id="161802" name="Rectangle 10"/>
          <p:cNvSpPr>
            <a:spLocks noChangeArrowheads="1"/>
          </p:cNvSpPr>
          <p:nvPr/>
        </p:nvSpPr>
        <p:spPr bwMode="auto">
          <a:xfrm>
            <a:off x="6"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61803" name="Rectangle 11"/>
          <p:cNvSpPr>
            <a:spLocks noChangeArrowheads="1"/>
          </p:cNvSpPr>
          <p:nvPr/>
        </p:nvSpPr>
        <p:spPr bwMode="auto">
          <a:xfrm>
            <a:off x="6"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61804" name="Rectangle 12"/>
          <p:cNvSpPr>
            <a:spLocks noChangeArrowheads="1"/>
          </p:cNvSpPr>
          <p:nvPr/>
        </p:nvSpPr>
        <p:spPr bwMode="auto">
          <a:xfrm>
            <a:off x="6" y="2738438"/>
            <a:ext cx="184731" cy="369332"/>
          </a:xfrm>
          <a:prstGeom prst="rect">
            <a:avLst/>
          </a:prstGeom>
          <a:noFill/>
          <a:ln w="9525">
            <a:noFill/>
            <a:miter lim="800000"/>
            <a:headEnd/>
            <a:tailEnd/>
          </a:ln>
        </p:spPr>
        <p:txBody>
          <a:bodyPr wrap="none" anchor="ctr">
            <a:spAutoFit/>
          </a:bodyPr>
          <a:lstStyle/>
          <a:p>
            <a:endParaRPr lang="zh-CN" altLang="en-US"/>
          </a:p>
        </p:txBody>
      </p:sp>
      <p:sp>
        <p:nvSpPr>
          <p:cNvPr id="161805" name="Rectangle 13"/>
          <p:cNvSpPr>
            <a:spLocks noChangeArrowheads="1"/>
          </p:cNvSpPr>
          <p:nvPr/>
        </p:nvSpPr>
        <p:spPr bwMode="auto">
          <a:xfrm>
            <a:off x="6" y="2633663"/>
            <a:ext cx="184731" cy="369332"/>
          </a:xfrm>
          <a:prstGeom prst="rect">
            <a:avLst/>
          </a:prstGeom>
          <a:noFill/>
          <a:ln w="9525">
            <a:noFill/>
            <a:miter lim="800000"/>
            <a:headEnd/>
            <a:tailEnd/>
          </a:ln>
        </p:spPr>
        <p:txBody>
          <a:bodyPr wrap="none" anchor="ctr">
            <a:spAutoFit/>
          </a:bodyPr>
          <a:lstStyle/>
          <a:p>
            <a:endParaRPr lang="zh-CN" altLang="en-US"/>
          </a:p>
        </p:txBody>
      </p:sp>
      <p:sp>
        <p:nvSpPr>
          <p:cNvPr id="161806" name="Rectangle 14"/>
          <p:cNvSpPr>
            <a:spLocks noChangeArrowheads="1"/>
          </p:cNvSpPr>
          <p:nvPr/>
        </p:nvSpPr>
        <p:spPr bwMode="auto">
          <a:xfrm>
            <a:off x="6" y="2543174"/>
            <a:ext cx="184731" cy="369332"/>
          </a:xfrm>
          <a:prstGeom prst="rect">
            <a:avLst/>
          </a:prstGeom>
          <a:noFill/>
          <a:ln w="9525">
            <a:noFill/>
            <a:miter lim="800000"/>
            <a:headEnd/>
            <a:tailEnd/>
          </a:ln>
        </p:spPr>
        <p:txBody>
          <a:bodyPr wrap="none" anchor="ctr">
            <a:spAutoFit/>
          </a:bodyPr>
          <a:lstStyle/>
          <a:p>
            <a:endParaRPr lang="zh-CN" altLang="en-US"/>
          </a:p>
        </p:txBody>
      </p:sp>
      <p:sp>
        <p:nvSpPr>
          <p:cNvPr id="161807" name="Rectangle 15"/>
          <p:cNvSpPr>
            <a:spLocks noChangeArrowheads="1"/>
          </p:cNvSpPr>
          <p:nvPr/>
        </p:nvSpPr>
        <p:spPr bwMode="auto">
          <a:xfrm>
            <a:off x="6" y="2647950"/>
            <a:ext cx="184731" cy="369332"/>
          </a:xfrm>
          <a:prstGeom prst="rect">
            <a:avLst/>
          </a:prstGeom>
          <a:noFill/>
          <a:ln w="9525">
            <a:noFill/>
            <a:miter lim="800000"/>
            <a:headEnd/>
            <a:tailEnd/>
          </a:ln>
        </p:spPr>
        <p:txBody>
          <a:bodyPr wrap="none" anchor="ctr">
            <a:spAutoFit/>
          </a:bodyPr>
          <a:lstStyle/>
          <a:p>
            <a:endParaRPr lang="zh-CN" altLang="en-US"/>
          </a:p>
        </p:txBody>
      </p:sp>
      <p:sp>
        <p:nvSpPr>
          <p:cNvPr id="161808" name="Rectangle 17"/>
          <p:cNvSpPr>
            <a:spLocks noChangeArrowheads="1"/>
          </p:cNvSpPr>
          <p:nvPr/>
        </p:nvSpPr>
        <p:spPr bwMode="auto">
          <a:xfrm>
            <a:off x="6" y="2743200"/>
            <a:ext cx="184731" cy="369332"/>
          </a:xfrm>
          <a:prstGeom prst="rect">
            <a:avLst/>
          </a:prstGeom>
          <a:noFill/>
          <a:ln w="9525">
            <a:noFill/>
            <a:miter lim="800000"/>
            <a:headEnd/>
            <a:tailEnd/>
          </a:ln>
        </p:spPr>
        <p:txBody>
          <a:bodyPr wrap="none" anchor="ctr">
            <a:spAutoFit/>
          </a:bodyPr>
          <a:lstStyle/>
          <a:p>
            <a:endParaRPr lang="zh-CN" altLang="en-US"/>
          </a:p>
        </p:txBody>
      </p:sp>
      <p:sp>
        <p:nvSpPr>
          <p:cNvPr id="161809" name="Rectangle 21"/>
          <p:cNvSpPr>
            <a:spLocks noChangeArrowheads="1"/>
          </p:cNvSpPr>
          <p:nvPr/>
        </p:nvSpPr>
        <p:spPr bwMode="auto">
          <a:xfrm>
            <a:off x="6" y="2386013"/>
            <a:ext cx="184731" cy="369332"/>
          </a:xfrm>
          <a:prstGeom prst="rect">
            <a:avLst/>
          </a:prstGeom>
          <a:noFill/>
          <a:ln w="9525">
            <a:noFill/>
            <a:miter lim="800000"/>
            <a:headEnd/>
            <a:tailEnd/>
          </a:ln>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3" name="TextBox 1"/>
          <p:cNvSpPr txBox="1">
            <a:spLocks noChangeArrowheads="1"/>
          </p:cNvSpPr>
          <p:nvPr/>
        </p:nvSpPr>
        <p:spPr bwMode="auto">
          <a:xfrm>
            <a:off x="714348" y="824199"/>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测点布置</a:t>
            </a:r>
            <a:endParaRPr lang="zh-CN" altLang="en-US" sz="2400" b="1" dirty="0">
              <a:solidFill>
                <a:schemeClr val="hlink"/>
              </a:solidFill>
              <a:latin typeface="华文新魏" pitchFamily="2" charset="-122"/>
              <a:ea typeface="华文新魏" pitchFamily="2" charset="-122"/>
            </a:endParaRPr>
          </a:p>
        </p:txBody>
      </p:sp>
      <p:sp>
        <p:nvSpPr>
          <p:cNvPr id="59394"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pic>
        <p:nvPicPr>
          <p:cNvPr id="1026" name="Picture 2"/>
          <p:cNvPicPr>
            <a:picLocks noChangeAspect="1" noChangeArrowheads="1"/>
          </p:cNvPicPr>
          <p:nvPr/>
        </p:nvPicPr>
        <p:blipFill>
          <a:blip r:embed="rId2"/>
          <a:srcRect/>
          <a:stretch>
            <a:fillRect/>
          </a:stretch>
        </p:blipFill>
        <p:spPr bwMode="auto">
          <a:xfrm>
            <a:off x="1714480" y="1643054"/>
            <a:ext cx="4929222" cy="1472385"/>
          </a:xfrm>
          <a:prstGeom prst="rect">
            <a:avLst/>
          </a:prstGeom>
          <a:noFill/>
          <a:ln w="9525">
            <a:noFill/>
            <a:miter lim="800000"/>
            <a:headEnd/>
            <a:tailEnd/>
          </a:ln>
        </p:spPr>
      </p:pic>
      <p:pic>
        <p:nvPicPr>
          <p:cNvPr id="1027" name="Picture 3"/>
          <p:cNvPicPr>
            <a:picLocks noChangeAspect="1" noChangeArrowheads="1"/>
          </p:cNvPicPr>
          <p:nvPr/>
        </p:nvPicPr>
        <p:blipFill>
          <a:blip r:embed="rId3"/>
          <a:srcRect/>
          <a:stretch>
            <a:fillRect/>
          </a:stretch>
        </p:blipFill>
        <p:spPr bwMode="auto">
          <a:xfrm>
            <a:off x="642910" y="3500442"/>
            <a:ext cx="8001056" cy="12190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860425" y="830271"/>
            <a:ext cx="1422184" cy="461665"/>
          </a:xfrm>
          <a:prstGeom prst="rect">
            <a:avLst/>
          </a:prstGeom>
          <a:noFill/>
          <a:ln w="9525">
            <a:noFill/>
            <a:miter lim="800000"/>
            <a:headEnd/>
            <a:tailEnd/>
          </a:ln>
        </p:spPr>
        <p:txBody>
          <a:bodyPr wrap="none">
            <a:spAutoFit/>
          </a:bodyPr>
          <a:lstStyle/>
          <a:p>
            <a:r>
              <a:rPr lang="zh-CN" altLang="en-US" sz="2400" b="1" dirty="0" smtClean="0">
                <a:solidFill>
                  <a:schemeClr val="hlink"/>
                </a:solidFill>
                <a:latin typeface="华文新魏" pitchFamily="2" charset="-122"/>
                <a:ea typeface="华文新魏" pitchFamily="2" charset="-122"/>
              </a:rPr>
              <a:t>第三部分</a:t>
            </a:r>
            <a:endParaRPr lang="zh-CN" altLang="en-US" sz="2400" b="1" dirty="0">
              <a:solidFill>
                <a:schemeClr val="hlink"/>
              </a:solidFill>
              <a:latin typeface="华文新魏" pitchFamily="2" charset="-122"/>
              <a:ea typeface="华文新魏" pitchFamily="2" charset="-122"/>
            </a:endParaRPr>
          </a:p>
        </p:txBody>
      </p:sp>
      <p:grpSp>
        <p:nvGrpSpPr>
          <p:cNvPr id="2" name="Group 3"/>
          <p:cNvGrpSpPr>
            <a:grpSpLocks/>
          </p:cNvGrpSpPr>
          <p:nvPr/>
        </p:nvGrpSpPr>
        <p:grpSpPr bwMode="auto">
          <a:xfrm>
            <a:off x="985840" y="1966910"/>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chemeClr val="hlink"/>
                  </a:solidFill>
                  <a:latin typeface="华文新魏" pitchFamily="2" charset="-122"/>
                  <a:ea typeface="华文新魏" pitchFamily="2" charset="-122"/>
                </a:rPr>
                <a:t>模型建立</a:t>
              </a:r>
              <a:endParaRPr lang="zh-CN" altLang="en-US" sz="2400" b="1" dirty="0">
                <a:solidFill>
                  <a:schemeClr val="hlink"/>
                </a:solidFill>
                <a:latin typeface="华文新魏" pitchFamily="2" charset="-122"/>
                <a:ea typeface="华文新魏" pitchFamily="2" charset="-122"/>
              </a:endParaRPr>
            </a:p>
          </p:txBody>
        </p:sp>
      </p:grpSp>
      <p:grpSp>
        <p:nvGrpSpPr>
          <p:cNvPr id="3" name="Group 7"/>
          <p:cNvGrpSpPr>
            <a:grpSpLocks/>
          </p:cNvGrpSpPr>
          <p:nvPr/>
        </p:nvGrpSpPr>
        <p:grpSpPr bwMode="auto">
          <a:xfrm>
            <a:off x="1187450" y="2752727"/>
            <a:ext cx="5264150" cy="461961"/>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内力计算</a:t>
              </a:r>
              <a:endParaRPr lang="zh-CN" altLang="en-US" sz="2000" b="1" dirty="0">
                <a:solidFill>
                  <a:schemeClr val="hlink"/>
                </a:solidFill>
                <a:latin typeface="华文新魏" pitchFamily="2" charset="-122"/>
                <a:ea typeface="华文新魏" pitchFamily="2" charset="-122"/>
              </a:endParaRPr>
            </a:p>
          </p:txBody>
        </p:sp>
      </p:grpSp>
      <p:grpSp>
        <p:nvGrpSpPr>
          <p:cNvPr id="4" name="Group 11"/>
          <p:cNvGrpSpPr>
            <a:grpSpLocks/>
          </p:cNvGrpSpPr>
          <p:nvPr/>
        </p:nvGrpSpPr>
        <p:grpSpPr bwMode="auto">
          <a:xfrm>
            <a:off x="722313" y="3538546"/>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rgbClr val="990000"/>
                  </a:solidFill>
                  <a:latin typeface="华文新魏" pitchFamily="2" charset="-122"/>
                  <a:ea typeface="华文新魏" pitchFamily="2" charset="-122"/>
                </a:rPr>
                <a:t>初步设计</a:t>
              </a:r>
              <a:endParaRPr lang="zh-CN" altLang="en-US" sz="2400" b="1" dirty="0">
                <a:solidFill>
                  <a:srgbClr val="990000"/>
                </a:solidFill>
                <a:latin typeface="华文新魏" pitchFamily="2" charset="-122"/>
                <a:ea typeface="华文新魏" pitchFamily="2" charset="-122"/>
              </a:endParaRPr>
            </a:p>
          </p:txBody>
        </p:sp>
      </p:grpSp>
      <p:grpSp>
        <p:nvGrpSpPr>
          <p:cNvPr id="5" name="Group 15"/>
          <p:cNvGrpSpPr>
            <a:grpSpLocks/>
          </p:cNvGrpSpPr>
          <p:nvPr/>
        </p:nvGrpSpPr>
        <p:grpSpPr bwMode="auto">
          <a:xfrm>
            <a:off x="1447802" y="4395802"/>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方案优化</a:t>
              </a:r>
              <a:endParaRPr lang="en-US" altLang="zh-CN" sz="2400" b="1" dirty="0">
                <a:solidFill>
                  <a:schemeClr val="hlink"/>
                </a:solidFill>
                <a:latin typeface="华文新魏" pitchFamily="2" charset="-122"/>
                <a:ea typeface="华文新魏"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5" name="TextBox 1"/>
          <p:cNvSpPr txBox="1">
            <a:spLocks noChangeArrowheads="1"/>
          </p:cNvSpPr>
          <p:nvPr/>
        </p:nvSpPr>
        <p:spPr bwMode="auto">
          <a:xfrm>
            <a:off x="755652" y="819323"/>
            <a:ext cx="5164357" cy="461665"/>
          </a:xfrm>
          <a:prstGeom prst="rect">
            <a:avLst/>
          </a:prstGeom>
          <a:noFill/>
          <a:ln w="9525">
            <a:noFill/>
            <a:miter lim="800000"/>
            <a:headEnd/>
            <a:tailEnd/>
          </a:ln>
        </p:spPr>
        <p:txBody>
          <a:bodyPr wrap="square">
            <a:spAutoFit/>
          </a:bodyPr>
          <a:lstStyle/>
          <a:p>
            <a:r>
              <a:rPr lang="zh-CN" altLang="en-US" sz="2400" b="1" dirty="0" smtClean="0">
                <a:solidFill>
                  <a:schemeClr val="hlink"/>
                </a:solidFill>
                <a:latin typeface="华文新魏" pitchFamily="2" charset="-122"/>
                <a:ea typeface="华文新魏" pitchFamily="2" charset="-122"/>
              </a:rPr>
              <a:t>初步设计</a:t>
            </a:r>
            <a:endParaRPr lang="zh-CN" altLang="en-US" sz="2400" b="1" dirty="0">
              <a:solidFill>
                <a:schemeClr val="hlink"/>
              </a:solidFill>
              <a:latin typeface="华文新魏" pitchFamily="2" charset="-122"/>
              <a:ea typeface="华文新魏" pitchFamily="2" charset="-122"/>
            </a:endParaRPr>
          </a:p>
        </p:txBody>
      </p:sp>
      <p:sp>
        <p:nvSpPr>
          <p:cNvPr id="62466" name="TextBox 1"/>
          <p:cNvSpPr txBox="1">
            <a:spLocks noChangeArrowheads="1"/>
          </p:cNvSpPr>
          <p:nvPr/>
        </p:nvSpPr>
        <p:spPr bwMode="auto">
          <a:xfrm>
            <a:off x="1979615" y="2794173"/>
            <a:ext cx="5094167" cy="523220"/>
          </a:xfrm>
          <a:prstGeom prst="rect">
            <a:avLst/>
          </a:prstGeom>
          <a:noFill/>
          <a:ln w="9525">
            <a:noFill/>
            <a:miter lim="800000"/>
            <a:headEnd/>
            <a:tailEnd/>
          </a:ln>
        </p:spPr>
        <p:txBody>
          <a:bodyPr wrap="square">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70211"/>
            <a:ext cx="8032778" cy="2287421"/>
          </a:xfrm>
          <a:prstGeom prst="rect">
            <a:avLst/>
          </a:prstGeom>
          <a:noFill/>
          <a:ln w="9525">
            <a:noFill/>
            <a:miter lim="800000"/>
            <a:headEnd/>
            <a:tailEnd/>
          </a:ln>
        </p:spPr>
        <p:txBody>
          <a:bodyPr wrap="square">
            <a:spAutoFit/>
          </a:bodyPr>
          <a:lstStyle/>
          <a:p>
            <a:pPr indent="614363"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静力荷载试验的加载车拟选取总重为</a:t>
            </a:r>
            <a:r>
              <a:rPr lang="en-US" altLang="en-US" sz="2000" dirty="0" smtClean="0">
                <a:solidFill>
                  <a:schemeClr val="hlink"/>
                </a:solidFill>
                <a:latin typeface="华文新魏" pitchFamily="2" charset="-122"/>
                <a:ea typeface="华文新魏" pitchFamily="2" charset="-122"/>
                <a:cs typeface="方正综艺简体"/>
              </a:rPr>
              <a:t>350kN</a:t>
            </a:r>
            <a:r>
              <a:rPr lang="zh-CN" altLang="en-US" sz="2000" dirty="0" smtClean="0">
                <a:solidFill>
                  <a:schemeClr val="hlink"/>
                </a:solidFill>
                <a:latin typeface="华文新魏" pitchFamily="2" charset="-122"/>
                <a:ea typeface="华文新魏" pitchFamily="2" charset="-122"/>
                <a:cs typeface="方正综艺简体"/>
              </a:rPr>
              <a:t>的车辆，前轴为</a:t>
            </a:r>
            <a:r>
              <a:rPr lang="en-US" altLang="en-US" sz="2000" dirty="0" smtClean="0">
                <a:solidFill>
                  <a:schemeClr val="hlink"/>
                </a:solidFill>
                <a:latin typeface="华文新魏" pitchFamily="2" charset="-122"/>
                <a:ea typeface="华文新魏" pitchFamily="2" charset="-122"/>
                <a:cs typeface="方正综艺简体"/>
              </a:rPr>
              <a:t>70kN</a:t>
            </a:r>
            <a:r>
              <a:rPr lang="zh-CN" altLang="en-US" sz="2000" dirty="0" smtClean="0">
                <a:solidFill>
                  <a:schemeClr val="hlink"/>
                </a:solidFill>
                <a:latin typeface="华文新魏" pitchFamily="2" charset="-122"/>
                <a:ea typeface="华文新魏" pitchFamily="2" charset="-122"/>
                <a:cs typeface="方正综艺简体"/>
              </a:rPr>
              <a:t>，中后轴均为</a:t>
            </a:r>
            <a:r>
              <a:rPr lang="en-US" altLang="en-US" sz="2000" dirty="0" smtClean="0">
                <a:solidFill>
                  <a:schemeClr val="hlink"/>
                </a:solidFill>
                <a:latin typeface="华文新魏" pitchFamily="2" charset="-122"/>
                <a:ea typeface="华文新魏" pitchFamily="2" charset="-122"/>
                <a:cs typeface="方正综艺简体"/>
              </a:rPr>
              <a:t>140kN</a:t>
            </a:r>
            <a:r>
              <a:rPr lang="zh-CN" altLang="en-US" sz="2000" dirty="0" smtClean="0">
                <a:solidFill>
                  <a:schemeClr val="hlink"/>
                </a:solidFill>
                <a:latin typeface="华文新魏" pitchFamily="2" charset="-122"/>
                <a:ea typeface="华文新魏" pitchFamily="2" charset="-122"/>
                <a:cs typeface="方正综艺简体"/>
              </a:rPr>
              <a:t>，前中轴距为</a:t>
            </a:r>
            <a:r>
              <a:rPr lang="en-US" altLang="en-US" sz="2000" dirty="0" smtClean="0">
                <a:solidFill>
                  <a:schemeClr val="hlink"/>
                </a:solidFill>
                <a:latin typeface="华文新魏" pitchFamily="2" charset="-122"/>
                <a:ea typeface="华文新魏" pitchFamily="2" charset="-122"/>
                <a:cs typeface="方正综艺简体"/>
              </a:rPr>
              <a:t>3.5 m</a:t>
            </a:r>
            <a:r>
              <a:rPr lang="zh-CN" altLang="en-US" sz="2000" dirty="0" smtClean="0">
                <a:solidFill>
                  <a:schemeClr val="hlink"/>
                </a:solidFill>
                <a:latin typeface="华文新魏" pitchFamily="2" charset="-122"/>
                <a:ea typeface="华文新魏" pitchFamily="2" charset="-122"/>
                <a:cs typeface="方正综艺简体"/>
              </a:rPr>
              <a:t>，中后轴距为</a:t>
            </a:r>
            <a:r>
              <a:rPr lang="en-US" altLang="en-US" sz="2000" dirty="0" smtClean="0">
                <a:solidFill>
                  <a:schemeClr val="hlink"/>
                </a:solidFill>
                <a:latin typeface="华文新魏" pitchFamily="2" charset="-122"/>
                <a:ea typeface="华文新魏" pitchFamily="2" charset="-122"/>
                <a:cs typeface="方正综艺简体"/>
              </a:rPr>
              <a:t>1.5 m</a:t>
            </a:r>
            <a:r>
              <a:rPr lang="zh-CN" altLang="en-US" sz="2000" dirty="0" smtClean="0">
                <a:solidFill>
                  <a:schemeClr val="hlink"/>
                </a:solidFill>
                <a:latin typeface="华文新魏" pitchFamily="2" charset="-122"/>
                <a:ea typeface="华文新魏" pitchFamily="2" charset="-122"/>
                <a:cs typeface="方正综艺简体"/>
              </a:rPr>
              <a:t>，加载车荷载采用集中力等效模拟。</a:t>
            </a:r>
            <a:endParaRPr lang="en-US" altLang="zh-CN" sz="2000" dirty="0" smtClean="0">
              <a:solidFill>
                <a:schemeClr val="hlink"/>
              </a:solidFill>
              <a:latin typeface="华文新魏" pitchFamily="2" charset="-122"/>
              <a:ea typeface="华文新魏" pitchFamily="2" charset="-122"/>
              <a:cs typeface="方正综艺简体"/>
            </a:endParaRPr>
          </a:p>
          <a:p>
            <a:pPr indent="614363"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根据各控制截面的内力影响线采用动态规划加载法对全桥</a:t>
            </a:r>
            <a:r>
              <a:rPr lang="en-US" altLang="en-US" sz="2000" dirty="0" smtClean="0">
                <a:solidFill>
                  <a:srgbClr val="C00000"/>
                </a:solidFill>
                <a:latin typeface="华文新魏" pitchFamily="2" charset="-122"/>
                <a:ea typeface="华文新魏" pitchFamily="2" charset="-122"/>
                <a:cs typeface="方正综艺简体"/>
              </a:rPr>
              <a:t>9</a:t>
            </a:r>
            <a:r>
              <a:rPr lang="zh-CN" altLang="en-US" sz="2000" dirty="0" smtClean="0">
                <a:solidFill>
                  <a:srgbClr val="C00000"/>
                </a:solidFill>
                <a:latin typeface="华文新魏" pitchFamily="2" charset="-122"/>
                <a:ea typeface="华文新魏" pitchFamily="2" charset="-122"/>
                <a:cs typeface="方正综艺简体"/>
              </a:rPr>
              <a:t>个工况</a:t>
            </a:r>
            <a:r>
              <a:rPr lang="zh-CN" altLang="en-US" sz="2000" dirty="0" smtClean="0">
                <a:solidFill>
                  <a:schemeClr val="hlink"/>
                </a:solidFill>
                <a:latin typeface="华文新魏" pitchFamily="2" charset="-122"/>
                <a:ea typeface="华文新魏" pitchFamily="2" charset="-122"/>
                <a:cs typeface="方正综艺简体"/>
              </a:rPr>
              <a:t>（即</a:t>
            </a:r>
            <a:r>
              <a:rPr lang="en-US" altLang="en-US" sz="2000" dirty="0" smtClean="0">
                <a:solidFill>
                  <a:schemeClr val="hlink"/>
                </a:solidFill>
                <a:latin typeface="华文新魏" pitchFamily="2" charset="-122"/>
                <a:ea typeface="华文新魏" pitchFamily="2" charset="-122"/>
                <a:cs typeface="方正综艺简体"/>
              </a:rPr>
              <a:t>A-A</a:t>
            </a:r>
            <a:r>
              <a:rPr lang="zh-CN" altLang="en-US" sz="2000" dirty="0" smtClean="0">
                <a:solidFill>
                  <a:schemeClr val="hlink"/>
                </a:solidFill>
                <a:latin typeface="华文新魏" pitchFamily="2" charset="-122"/>
                <a:ea typeface="华文新魏" pitchFamily="2" charset="-122"/>
                <a:cs typeface="方正综艺简体"/>
              </a:rPr>
              <a:t>、</a:t>
            </a:r>
            <a:r>
              <a:rPr lang="en-US" altLang="en-US" sz="2000" dirty="0" smtClean="0">
                <a:solidFill>
                  <a:schemeClr val="hlink"/>
                </a:solidFill>
                <a:latin typeface="华文新魏" pitchFamily="2" charset="-122"/>
                <a:ea typeface="华文新魏" pitchFamily="2" charset="-122"/>
                <a:cs typeface="方正综艺简体"/>
              </a:rPr>
              <a:t>C-C</a:t>
            </a:r>
            <a:r>
              <a:rPr lang="zh-CN" altLang="en-US" sz="2000" dirty="0" smtClean="0">
                <a:solidFill>
                  <a:schemeClr val="hlink"/>
                </a:solidFill>
                <a:latin typeface="华文新魏" pitchFamily="2" charset="-122"/>
                <a:ea typeface="华文新魏" pitchFamily="2" charset="-122"/>
                <a:cs typeface="方正综艺简体"/>
              </a:rPr>
              <a:t>、</a:t>
            </a:r>
            <a:r>
              <a:rPr lang="en-US" altLang="en-US" sz="2000" dirty="0" smtClean="0">
                <a:solidFill>
                  <a:schemeClr val="hlink"/>
                </a:solidFill>
                <a:latin typeface="华文新魏" pitchFamily="2" charset="-122"/>
                <a:ea typeface="华文新魏" pitchFamily="2" charset="-122"/>
                <a:cs typeface="方正综艺简体"/>
              </a:rPr>
              <a:t>D-D</a:t>
            </a:r>
            <a:r>
              <a:rPr lang="zh-CN" altLang="en-US" sz="2000" dirty="0" smtClean="0">
                <a:solidFill>
                  <a:schemeClr val="hlink"/>
                </a:solidFill>
                <a:latin typeface="华文新魏" pitchFamily="2" charset="-122"/>
                <a:ea typeface="华文新魏" pitchFamily="2" charset="-122"/>
                <a:cs typeface="方正综艺简体"/>
              </a:rPr>
              <a:t>控制截面的弯矩与挠度工况；</a:t>
            </a:r>
            <a:r>
              <a:rPr lang="en-US" altLang="en-US" sz="2000" dirty="0" smtClean="0">
                <a:solidFill>
                  <a:schemeClr val="hlink"/>
                </a:solidFill>
                <a:latin typeface="华文新魏" pitchFamily="2" charset="-122"/>
                <a:ea typeface="华文新魏" pitchFamily="2" charset="-122"/>
                <a:cs typeface="方正综艺简体"/>
              </a:rPr>
              <a:t>B-B</a:t>
            </a:r>
            <a:r>
              <a:rPr lang="zh-CN" altLang="en-US" sz="2000" dirty="0" smtClean="0">
                <a:solidFill>
                  <a:schemeClr val="hlink"/>
                </a:solidFill>
                <a:latin typeface="华文新魏" pitchFamily="2" charset="-122"/>
                <a:ea typeface="华文新魏" pitchFamily="2" charset="-122"/>
                <a:cs typeface="方正综艺简体"/>
              </a:rPr>
              <a:t>、</a:t>
            </a:r>
            <a:r>
              <a:rPr lang="en-US" altLang="en-US" sz="2000" dirty="0" smtClean="0">
                <a:solidFill>
                  <a:schemeClr val="hlink"/>
                </a:solidFill>
                <a:latin typeface="华文新魏" pitchFamily="2" charset="-122"/>
                <a:ea typeface="华文新魏" pitchFamily="2" charset="-122"/>
                <a:cs typeface="方正综艺简体"/>
              </a:rPr>
              <a:t>E-E</a:t>
            </a:r>
            <a:r>
              <a:rPr lang="zh-CN" altLang="en-US" sz="2000" dirty="0" smtClean="0">
                <a:solidFill>
                  <a:schemeClr val="hlink"/>
                </a:solidFill>
                <a:latin typeface="华文新魏" pitchFamily="2" charset="-122"/>
                <a:ea typeface="华文新魏" pitchFamily="2" charset="-122"/>
                <a:cs typeface="方正综艺简体"/>
              </a:rPr>
              <a:t>控制截面的弯矩工况；</a:t>
            </a:r>
            <a:r>
              <a:rPr lang="en-US" altLang="en-US" sz="2000" dirty="0" smtClean="0">
                <a:solidFill>
                  <a:schemeClr val="hlink"/>
                </a:solidFill>
                <a:latin typeface="华文新魏" pitchFamily="2" charset="-122"/>
                <a:ea typeface="华文新魏" pitchFamily="2" charset="-122"/>
                <a:cs typeface="方正综艺简体"/>
              </a:rPr>
              <a:t>F-F</a:t>
            </a:r>
            <a:r>
              <a:rPr lang="zh-CN" altLang="en-US" sz="2000" dirty="0" smtClean="0">
                <a:solidFill>
                  <a:schemeClr val="hlink"/>
                </a:solidFill>
                <a:latin typeface="华文新魏" pitchFamily="2" charset="-122"/>
                <a:ea typeface="华文新魏" pitchFamily="2" charset="-122"/>
                <a:cs typeface="方正综艺简体"/>
              </a:rPr>
              <a:t>控制截面的位移工况）进行加载车初步布置。</a:t>
            </a:r>
            <a:endParaRPr lang="en-US" altLang="zh-CN" sz="2000" dirty="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7" name="TextBox 1"/>
          <p:cNvSpPr txBox="1">
            <a:spLocks noChangeArrowheads="1"/>
          </p:cNvSpPr>
          <p:nvPr/>
        </p:nvSpPr>
        <p:spPr bwMode="auto">
          <a:xfrm>
            <a:off x="642910" y="85723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初步设计</a:t>
            </a:r>
            <a:endParaRPr lang="zh-CN" altLang="en-US" sz="2400" b="1" dirty="0">
              <a:solidFill>
                <a:schemeClr val="hlink"/>
              </a:solidFill>
              <a:latin typeface="华文新魏" pitchFamily="2" charset="-122"/>
              <a:ea typeface="华文新魏" pitchFamily="2" charset="-122"/>
            </a:endParaRPr>
          </a:p>
        </p:txBody>
      </p:sp>
      <p:sp>
        <p:nvSpPr>
          <p:cNvPr id="65538"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5" name="动作按钮: 前进或下一项 4">
            <a:hlinkClick r:id="rId2" action="ppaction://hlinksldjump" highlightClick="1"/>
          </p:cNvPr>
          <p:cNvSpPr/>
          <p:nvPr/>
        </p:nvSpPr>
        <p:spPr>
          <a:xfrm>
            <a:off x="8286776" y="4714888"/>
            <a:ext cx="328036" cy="328036"/>
          </a:xfrm>
          <a:prstGeom prst="actionButtonForwardNex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6" name="矩形 5"/>
          <p:cNvSpPr/>
          <p:nvPr/>
        </p:nvSpPr>
        <p:spPr>
          <a:xfrm>
            <a:off x="642910" y="1435234"/>
            <a:ext cx="2786082" cy="707886"/>
          </a:xfrm>
          <a:prstGeom prst="rect">
            <a:avLst/>
          </a:prstGeom>
        </p:spPr>
        <p:txBody>
          <a:bodyPr wrap="square">
            <a:spAutoFit/>
          </a:bodyPr>
          <a:lstStyle/>
          <a:p>
            <a:r>
              <a:rPr lang="zh-CN" altLang="en-US" sz="2000" dirty="0" smtClean="0">
                <a:solidFill>
                  <a:schemeClr val="hlink"/>
                </a:solidFill>
                <a:latin typeface="华文新魏" pitchFamily="2" charset="-122"/>
                <a:ea typeface="华文新魏" pitchFamily="2" charset="-122"/>
                <a:cs typeface="方正综艺简体"/>
              </a:rPr>
              <a:t>加载车纵向最小间距为</a:t>
            </a:r>
            <a:r>
              <a:rPr lang="en-US" altLang="en-US" sz="2000" dirty="0" smtClean="0">
                <a:solidFill>
                  <a:schemeClr val="hlink"/>
                </a:solidFill>
                <a:latin typeface="华文新魏" pitchFamily="2" charset="-122"/>
                <a:ea typeface="华文新魏" pitchFamily="2" charset="-122"/>
                <a:cs typeface="方正综艺简体"/>
              </a:rPr>
              <a:t>7 m</a:t>
            </a:r>
            <a:r>
              <a:rPr lang="zh-CN" altLang="en-US" sz="2000" dirty="0" smtClean="0">
                <a:solidFill>
                  <a:schemeClr val="hlink"/>
                </a:solidFill>
                <a:latin typeface="华文新魏" pitchFamily="2" charset="-122"/>
                <a:ea typeface="华文新魏" pitchFamily="2" charset="-122"/>
                <a:cs typeface="方正综艺简体"/>
              </a:rPr>
              <a:t>，横向每排布置</a:t>
            </a:r>
            <a:r>
              <a:rPr lang="en-US" altLang="en-US" sz="2000" dirty="0" smtClean="0">
                <a:solidFill>
                  <a:schemeClr val="hlink"/>
                </a:solidFill>
                <a:latin typeface="华文新魏" pitchFamily="2" charset="-122"/>
                <a:ea typeface="华文新魏" pitchFamily="2" charset="-122"/>
                <a:cs typeface="方正综艺简体"/>
              </a:rPr>
              <a:t>4</a:t>
            </a:r>
            <a:r>
              <a:rPr lang="zh-CN" altLang="en-US" sz="2000" dirty="0" smtClean="0">
                <a:solidFill>
                  <a:schemeClr val="hlink"/>
                </a:solidFill>
                <a:latin typeface="华文新魏" pitchFamily="2" charset="-122"/>
                <a:ea typeface="华文新魏" pitchFamily="2" charset="-122"/>
                <a:cs typeface="方正综艺简体"/>
              </a:rPr>
              <a:t>列。</a:t>
            </a:r>
            <a:endParaRPr lang="zh-CN" altLang="en-US" sz="2000" dirty="0"/>
          </a:p>
        </p:txBody>
      </p:sp>
      <p:pic>
        <p:nvPicPr>
          <p:cNvPr id="27649" name="Picture 1"/>
          <p:cNvPicPr>
            <a:picLocks noChangeAspect="1" noChangeArrowheads="1"/>
          </p:cNvPicPr>
          <p:nvPr/>
        </p:nvPicPr>
        <p:blipFill>
          <a:blip r:embed="rId3"/>
          <a:srcRect/>
          <a:stretch>
            <a:fillRect/>
          </a:stretch>
        </p:blipFill>
        <p:spPr bwMode="auto">
          <a:xfrm>
            <a:off x="3786182" y="1428740"/>
            <a:ext cx="3565757" cy="3696448"/>
          </a:xfrm>
          <a:prstGeom prst="rect">
            <a:avLst/>
          </a:prstGeom>
          <a:noFill/>
          <a:ln w="9525">
            <a:noFill/>
            <a:miter lim="800000"/>
            <a:headEnd/>
            <a:tailEnd/>
          </a:ln>
        </p:spPr>
      </p:pic>
      <p:sp>
        <p:nvSpPr>
          <p:cNvPr id="8" name="矩形 7"/>
          <p:cNvSpPr/>
          <p:nvPr/>
        </p:nvSpPr>
        <p:spPr>
          <a:xfrm>
            <a:off x="7500958" y="4714888"/>
            <a:ext cx="667170" cy="461665"/>
          </a:xfrm>
          <a:prstGeom prst="rect">
            <a:avLst/>
          </a:prstGeom>
        </p:spPr>
        <p:txBody>
          <a:bodyPr wrap="none">
            <a:spAutoFit/>
          </a:bodyPr>
          <a:lstStyle/>
          <a:p>
            <a:r>
              <a:rPr lang="zh-CN" altLang="en-US" sz="2400" dirty="0" smtClean="0">
                <a:solidFill>
                  <a:srgbClr val="C00000"/>
                </a:solidFill>
                <a:latin typeface="华文新魏" pitchFamily="2" charset="-122"/>
                <a:ea typeface="华文新魏" pitchFamily="2" charset="-122"/>
                <a:cs typeface="方正综艺简体"/>
                <a:hlinkClick r:id="rId4" action="ppaction://hlinksldjump"/>
              </a:rPr>
              <a:t>图</a:t>
            </a:r>
            <a:r>
              <a:rPr lang="en-US" altLang="zh-CN" sz="2400" dirty="0" smtClean="0">
                <a:solidFill>
                  <a:srgbClr val="C00000"/>
                </a:solidFill>
                <a:latin typeface="华文新魏" pitchFamily="2" charset="-122"/>
                <a:ea typeface="华文新魏" pitchFamily="2" charset="-122"/>
                <a:cs typeface="方正综艺简体"/>
                <a:hlinkClick r:id="rId4" action="ppaction://hlinksldjump"/>
              </a:rPr>
              <a:t>3</a:t>
            </a:r>
            <a:endParaRPr lang="zh-CN" altLang="en-US" sz="2400" dirty="0" smtClean="0">
              <a:solidFill>
                <a:srgbClr val="C00000"/>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5" name="TextBox 1"/>
          <p:cNvSpPr txBox="1">
            <a:spLocks noChangeArrowheads="1"/>
          </p:cNvSpPr>
          <p:nvPr/>
        </p:nvSpPr>
        <p:spPr bwMode="auto">
          <a:xfrm>
            <a:off x="755652" y="824199"/>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72706"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graphicFrame>
        <p:nvGraphicFramePr>
          <p:cNvPr id="6" name="表格 5"/>
          <p:cNvGraphicFramePr>
            <a:graphicFrameLocks noGrp="1"/>
          </p:cNvGraphicFramePr>
          <p:nvPr/>
        </p:nvGraphicFramePr>
        <p:xfrm>
          <a:off x="1142976" y="1551638"/>
          <a:ext cx="6929486" cy="3520440"/>
        </p:xfrm>
        <a:graphic>
          <a:graphicData uri="http://schemas.openxmlformats.org/drawingml/2006/table">
            <a:tbl>
              <a:tblPr/>
              <a:tblGrid>
                <a:gridCol w="973399"/>
                <a:gridCol w="973399"/>
                <a:gridCol w="973399"/>
                <a:gridCol w="973399"/>
                <a:gridCol w="973399"/>
                <a:gridCol w="989519"/>
                <a:gridCol w="1072972"/>
              </a:tblGrid>
              <a:tr h="453483">
                <a:tc>
                  <a:txBody>
                    <a:bodyPr/>
                    <a:lstStyle/>
                    <a:p>
                      <a:pPr algn="ctr">
                        <a:lnSpc>
                          <a:spcPct val="150000"/>
                        </a:lnSpc>
                        <a:spcAft>
                          <a:spcPts val="0"/>
                        </a:spcAft>
                      </a:pPr>
                      <a:r>
                        <a:rPr kumimoji="0" lang="zh-CN" altLang="en-US" sz="1100" b="1" kern="1200" dirty="0" smtClean="0">
                          <a:solidFill>
                            <a:srgbClr val="0070C0"/>
                          </a:solidFill>
                          <a:latin typeface="华文新魏" pitchFamily="2" charset="-122"/>
                          <a:ea typeface="华文新魏" pitchFamily="2" charset="-122"/>
                          <a:cs typeface="+mn-cs"/>
                        </a:rPr>
                        <a:t>工况</a:t>
                      </a:r>
                      <a:r>
                        <a:rPr lang="en-US" sz="1100" kern="100" dirty="0">
                          <a:solidFill>
                            <a:srgbClr val="0070C0"/>
                          </a:solidFill>
                          <a:latin typeface="华文新魏" pitchFamily="2" charset="-122"/>
                          <a:ea typeface="华文新魏" pitchFamily="2" charset="-122"/>
                          <a:cs typeface="Times New Roman"/>
                        </a:rPr>
                        <a:t/>
                      </a:r>
                      <a:br>
                        <a:rPr lang="en-US" sz="1100" kern="100" dirty="0">
                          <a:solidFill>
                            <a:srgbClr val="0070C0"/>
                          </a:solidFill>
                          <a:latin typeface="华文新魏" pitchFamily="2" charset="-122"/>
                          <a:ea typeface="华文新魏" pitchFamily="2" charset="-122"/>
                          <a:cs typeface="Times New Roman"/>
                        </a:rPr>
                      </a:br>
                      <a:r>
                        <a:rPr lang="zh-CN" sz="1100" kern="100" dirty="0">
                          <a:solidFill>
                            <a:srgbClr val="0070C0"/>
                          </a:solidFill>
                          <a:latin typeface="华文新魏" pitchFamily="2" charset="-122"/>
                          <a:ea typeface="华文新魏" pitchFamily="2" charset="-122"/>
                          <a:cs typeface="Times New Roman"/>
                        </a:rPr>
                        <a:t>编号</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控制</a:t>
                      </a:r>
                      <a:r>
                        <a:rPr lang="en-US" sz="1100" kern="100" dirty="0">
                          <a:solidFill>
                            <a:srgbClr val="0070C0"/>
                          </a:solidFill>
                          <a:latin typeface="华文新魏" pitchFamily="2" charset="-122"/>
                          <a:ea typeface="华文新魏" pitchFamily="2" charset="-122"/>
                          <a:cs typeface="Times New Roman"/>
                        </a:rPr>
                        <a:t/>
                      </a:r>
                      <a:br>
                        <a:rPr lang="en-US" sz="1100" kern="100" dirty="0">
                          <a:solidFill>
                            <a:srgbClr val="0070C0"/>
                          </a:solidFill>
                          <a:latin typeface="华文新魏" pitchFamily="2" charset="-122"/>
                          <a:ea typeface="华文新魏" pitchFamily="2" charset="-122"/>
                          <a:cs typeface="Times New Roman"/>
                        </a:rPr>
                      </a:br>
                      <a:r>
                        <a:rPr lang="zh-CN" sz="1100" kern="100" dirty="0">
                          <a:solidFill>
                            <a:srgbClr val="0070C0"/>
                          </a:solidFill>
                          <a:latin typeface="华文新魏" pitchFamily="2" charset="-122"/>
                          <a:ea typeface="华文新魏" pitchFamily="2" charset="-122"/>
                          <a:cs typeface="Times New Roman"/>
                        </a:rPr>
                        <a:t>截面</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控制项目</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设计值</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试验值</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加载</a:t>
                      </a:r>
                      <a:r>
                        <a:rPr lang="en-US" sz="1100" kern="100" dirty="0">
                          <a:solidFill>
                            <a:srgbClr val="0070C0"/>
                          </a:solidFill>
                          <a:latin typeface="华文新魏" pitchFamily="2" charset="-122"/>
                          <a:ea typeface="华文新魏" pitchFamily="2" charset="-122"/>
                          <a:cs typeface="Times New Roman"/>
                        </a:rPr>
                        <a:t/>
                      </a:r>
                      <a:br>
                        <a:rPr lang="en-US" sz="1100" kern="100" dirty="0">
                          <a:solidFill>
                            <a:srgbClr val="0070C0"/>
                          </a:solidFill>
                          <a:latin typeface="华文新魏" pitchFamily="2" charset="-122"/>
                          <a:ea typeface="华文新魏" pitchFamily="2" charset="-122"/>
                          <a:cs typeface="Times New Roman"/>
                        </a:rPr>
                      </a:br>
                      <a:r>
                        <a:rPr lang="zh-CN" sz="1100" kern="100" dirty="0">
                          <a:solidFill>
                            <a:srgbClr val="0070C0"/>
                          </a:solidFill>
                          <a:latin typeface="华文新魏" pitchFamily="2" charset="-122"/>
                          <a:ea typeface="华文新魏" pitchFamily="2" charset="-122"/>
                          <a:cs typeface="Times New Roman"/>
                        </a:rPr>
                        <a:t>效率</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加载车</a:t>
                      </a:r>
                      <a:r>
                        <a:rPr lang="en-US" sz="1100" kern="100" dirty="0">
                          <a:solidFill>
                            <a:srgbClr val="0070C0"/>
                          </a:solidFill>
                          <a:latin typeface="华文新魏" pitchFamily="2" charset="-122"/>
                          <a:ea typeface="华文新魏" pitchFamily="2" charset="-122"/>
                          <a:cs typeface="Times New Roman"/>
                        </a:rPr>
                        <a:t/>
                      </a:r>
                      <a:br>
                        <a:rPr lang="en-US" sz="1100" kern="100" dirty="0">
                          <a:solidFill>
                            <a:srgbClr val="0070C0"/>
                          </a:solidFill>
                          <a:latin typeface="华文新魏" pitchFamily="2" charset="-122"/>
                          <a:ea typeface="华文新魏" pitchFamily="2" charset="-122"/>
                          <a:cs typeface="Times New Roman"/>
                        </a:rPr>
                      </a:br>
                      <a:r>
                        <a:rPr lang="zh-CN" sz="1100" kern="100" dirty="0">
                          <a:solidFill>
                            <a:srgbClr val="0070C0"/>
                          </a:solidFill>
                          <a:latin typeface="华文新魏" pitchFamily="2" charset="-122"/>
                          <a:ea typeface="华文新魏" pitchFamily="2" charset="-122"/>
                          <a:cs typeface="Times New Roman"/>
                        </a:rPr>
                        <a:t>数量</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369">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①</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A-A</a:t>
                      </a:r>
                      <a:br>
                        <a:rPr lang="en-US" sz="1100" kern="100" dirty="0">
                          <a:solidFill>
                            <a:srgbClr val="0070C0"/>
                          </a:solidFill>
                          <a:latin typeface="华文新魏" pitchFamily="2" charset="-122"/>
                          <a:ea typeface="华文新魏" pitchFamily="2" charset="-122"/>
                          <a:cs typeface="Times New Roman"/>
                        </a:rPr>
                      </a:br>
                      <a:r>
                        <a:rPr lang="en-US" sz="1100" kern="100" dirty="0" err="1">
                          <a:solidFill>
                            <a:srgbClr val="0070C0"/>
                          </a:solidFill>
                          <a:latin typeface="华文新魏" pitchFamily="2" charset="-122"/>
                          <a:ea typeface="华文新魏" pitchFamily="2" charset="-122"/>
                          <a:cs typeface="Times New Roman"/>
                        </a:rPr>
                        <a:t>M</a:t>
                      </a:r>
                      <a:r>
                        <a:rPr lang="en-US" sz="1100" kern="100" baseline="30000" dirty="0" err="1">
                          <a:solidFill>
                            <a:srgbClr val="0070C0"/>
                          </a:solidFill>
                          <a:latin typeface="华文新魏" pitchFamily="2" charset="-122"/>
                          <a:ea typeface="华文新魏" pitchFamily="2" charset="-122"/>
                          <a:cs typeface="Times New Roman"/>
                        </a:rPr>
                        <a:t>+</a:t>
                      </a:r>
                      <a:r>
                        <a:rPr lang="en-US" sz="1100" i="1" kern="100" baseline="-25000" dirty="0" err="1">
                          <a:solidFill>
                            <a:srgbClr val="0070C0"/>
                          </a:solidFill>
                          <a:latin typeface="华文新魏" pitchFamily="2" charset="-122"/>
                          <a:ea typeface="华文新魏" pitchFamily="2" charset="-122"/>
                          <a:cs typeface="Times New Roman"/>
                        </a:rPr>
                        <a:t>max</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内力</a:t>
                      </a:r>
                      <a:r>
                        <a:rPr lang="en-US" sz="1100" kern="100" dirty="0">
                          <a:solidFill>
                            <a:srgbClr val="0070C0"/>
                          </a:solidFill>
                          <a:latin typeface="华文新魏" pitchFamily="2" charset="-122"/>
                          <a:ea typeface="华文新魏" pitchFamily="2" charset="-122"/>
                          <a:cs typeface="Times New Roman"/>
                        </a:rPr>
                        <a:t>/</a:t>
                      </a:r>
                      <a:r>
                        <a:rPr lang="en-US" sz="1100" kern="100" dirty="0" err="1">
                          <a:solidFill>
                            <a:srgbClr val="0070C0"/>
                          </a:solidFill>
                          <a:latin typeface="华文新魏" pitchFamily="2" charset="-122"/>
                          <a:ea typeface="华文新魏" pitchFamily="2" charset="-122"/>
                          <a:cs typeface="Times New Roman"/>
                        </a:rPr>
                        <a:t>kN·m</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73291.53</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69626.95</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0.95</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16</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369">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②</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挠度</a:t>
                      </a:r>
                      <a:r>
                        <a:rPr lang="en-US" sz="1100" kern="100" dirty="0">
                          <a:solidFill>
                            <a:srgbClr val="0070C0"/>
                          </a:solidFill>
                          <a:latin typeface="华文新魏" pitchFamily="2" charset="-122"/>
                          <a:ea typeface="华文新魏" pitchFamily="2" charset="-122"/>
                          <a:cs typeface="Times New Roman"/>
                        </a:rPr>
                        <a:t>/mm</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-91.628</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-43.981</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0.48</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453483">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③</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B-B</a:t>
                      </a:r>
                      <a:br>
                        <a:rPr lang="en-US" sz="1100" kern="100" dirty="0">
                          <a:solidFill>
                            <a:srgbClr val="0070C0"/>
                          </a:solidFill>
                          <a:latin typeface="华文新魏" pitchFamily="2" charset="-122"/>
                          <a:ea typeface="华文新魏" pitchFamily="2" charset="-122"/>
                          <a:cs typeface="Times New Roman"/>
                        </a:rPr>
                      </a:br>
                      <a:r>
                        <a:rPr lang="en-US" sz="1100" kern="100" dirty="0">
                          <a:solidFill>
                            <a:srgbClr val="0070C0"/>
                          </a:solidFill>
                          <a:latin typeface="华文新魏" pitchFamily="2" charset="-122"/>
                          <a:ea typeface="华文新魏" pitchFamily="2" charset="-122"/>
                          <a:cs typeface="Times New Roman"/>
                        </a:rPr>
                        <a:t>M</a:t>
                      </a:r>
                      <a:r>
                        <a:rPr lang="en-US" sz="1100" kern="100" baseline="30000" dirty="0">
                          <a:solidFill>
                            <a:srgbClr val="0070C0"/>
                          </a:solidFill>
                          <a:latin typeface="华文新魏" pitchFamily="2" charset="-122"/>
                          <a:ea typeface="华文新魏" pitchFamily="2" charset="-122"/>
                          <a:cs typeface="Times New Roman"/>
                        </a:rPr>
                        <a:t>-</a:t>
                      </a:r>
                      <a:r>
                        <a:rPr lang="en-US" sz="1100" i="1" kern="100" baseline="-25000" dirty="0">
                          <a:solidFill>
                            <a:srgbClr val="0070C0"/>
                          </a:solidFill>
                          <a:latin typeface="华文新魏" pitchFamily="2" charset="-122"/>
                          <a:ea typeface="华文新魏" pitchFamily="2" charset="-122"/>
                          <a:cs typeface="Times New Roman"/>
                        </a:rPr>
                        <a:t>min</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内力</a:t>
                      </a:r>
                      <a:r>
                        <a:rPr lang="en-US" sz="1100" kern="100" dirty="0">
                          <a:solidFill>
                            <a:srgbClr val="0070C0"/>
                          </a:solidFill>
                          <a:latin typeface="华文新魏" pitchFamily="2" charset="-122"/>
                          <a:ea typeface="华文新魏" pitchFamily="2" charset="-122"/>
                          <a:cs typeface="Times New Roman"/>
                        </a:rPr>
                        <a:t>/</a:t>
                      </a:r>
                      <a:r>
                        <a:rPr lang="en-US" sz="1100" kern="100" dirty="0" err="1">
                          <a:solidFill>
                            <a:srgbClr val="0070C0"/>
                          </a:solidFill>
                          <a:latin typeface="华文新魏" pitchFamily="2" charset="-122"/>
                          <a:ea typeface="华文新魏" pitchFamily="2" charset="-122"/>
                          <a:cs typeface="Times New Roman"/>
                        </a:rPr>
                        <a:t>kN·m</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-163773.02</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-155584.37</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0.95</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24</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369">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④</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C-C</a:t>
                      </a:r>
                      <a:br>
                        <a:rPr lang="en-US" sz="1100" kern="100" dirty="0">
                          <a:solidFill>
                            <a:srgbClr val="0070C0"/>
                          </a:solidFill>
                          <a:latin typeface="华文新魏" pitchFamily="2" charset="-122"/>
                          <a:ea typeface="华文新魏" pitchFamily="2" charset="-122"/>
                          <a:cs typeface="Times New Roman"/>
                        </a:rPr>
                      </a:br>
                      <a:r>
                        <a:rPr lang="en-US" sz="1100" kern="100" dirty="0" err="1">
                          <a:solidFill>
                            <a:srgbClr val="0070C0"/>
                          </a:solidFill>
                          <a:latin typeface="华文新魏" pitchFamily="2" charset="-122"/>
                          <a:ea typeface="华文新魏" pitchFamily="2" charset="-122"/>
                          <a:cs typeface="Times New Roman"/>
                        </a:rPr>
                        <a:t>M</a:t>
                      </a:r>
                      <a:r>
                        <a:rPr lang="en-US" sz="1100" kern="100" baseline="30000" dirty="0" err="1">
                          <a:solidFill>
                            <a:srgbClr val="0070C0"/>
                          </a:solidFill>
                          <a:latin typeface="华文新魏" pitchFamily="2" charset="-122"/>
                          <a:ea typeface="华文新魏" pitchFamily="2" charset="-122"/>
                          <a:cs typeface="Times New Roman"/>
                        </a:rPr>
                        <a:t>+</a:t>
                      </a:r>
                      <a:r>
                        <a:rPr lang="en-US" sz="1100" i="1" kern="100" baseline="-25000" dirty="0" err="1">
                          <a:solidFill>
                            <a:srgbClr val="0070C0"/>
                          </a:solidFill>
                          <a:latin typeface="华文新魏" pitchFamily="2" charset="-122"/>
                          <a:ea typeface="华文新魏" pitchFamily="2" charset="-122"/>
                          <a:cs typeface="Times New Roman"/>
                        </a:rPr>
                        <a:t>max</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内力</a:t>
                      </a:r>
                      <a:r>
                        <a:rPr lang="en-US" sz="1100" kern="100" dirty="0">
                          <a:solidFill>
                            <a:srgbClr val="0070C0"/>
                          </a:solidFill>
                          <a:latin typeface="华文新魏" pitchFamily="2" charset="-122"/>
                          <a:ea typeface="华文新魏" pitchFamily="2" charset="-122"/>
                          <a:cs typeface="Times New Roman"/>
                        </a:rPr>
                        <a:t>/</a:t>
                      </a:r>
                      <a:r>
                        <a:rPr lang="en-US" sz="1100" kern="100" dirty="0" err="1">
                          <a:solidFill>
                            <a:srgbClr val="0070C0"/>
                          </a:solidFill>
                          <a:latin typeface="华文新魏" pitchFamily="2" charset="-122"/>
                          <a:ea typeface="华文新魏" pitchFamily="2" charset="-122"/>
                          <a:cs typeface="Times New Roman"/>
                        </a:rPr>
                        <a:t>kN·m</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72938.93</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69291.98</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0.95</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16</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369">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⑤</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挠度</a:t>
                      </a:r>
                      <a:r>
                        <a:rPr lang="en-US" sz="1100" kern="100" dirty="0">
                          <a:solidFill>
                            <a:srgbClr val="0070C0"/>
                          </a:solidFill>
                          <a:latin typeface="华文新魏" pitchFamily="2" charset="-122"/>
                          <a:ea typeface="华文新魏" pitchFamily="2" charset="-122"/>
                          <a:cs typeface="Times New Roman"/>
                        </a:rPr>
                        <a:t>/mm</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-91.669</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-44.918</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0.49</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45369">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⑥</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D-D</a:t>
                      </a:r>
                      <a:br>
                        <a:rPr lang="en-US" sz="1100" kern="100" dirty="0">
                          <a:solidFill>
                            <a:srgbClr val="0070C0"/>
                          </a:solidFill>
                          <a:latin typeface="华文新魏" pitchFamily="2" charset="-122"/>
                          <a:ea typeface="华文新魏" pitchFamily="2" charset="-122"/>
                          <a:cs typeface="Times New Roman"/>
                        </a:rPr>
                      </a:br>
                      <a:r>
                        <a:rPr lang="en-US" sz="1100" kern="100" dirty="0" err="1">
                          <a:solidFill>
                            <a:srgbClr val="0070C0"/>
                          </a:solidFill>
                          <a:latin typeface="华文新魏" pitchFamily="2" charset="-122"/>
                          <a:ea typeface="华文新魏" pitchFamily="2" charset="-122"/>
                          <a:cs typeface="Times New Roman"/>
                        </a:rPr>
                        <a:t>M</a:t>
                      </a:r>
                      <a:r>
                        <a:rPr lang="en-US" sz="1100" kern="100" baseline="30000" dirty="0" err="1">
                          <a:solidFill>
                            <a:srgbClr val="0070C0"/>
                          </a:solidFill>
                          <a:latin typeface="华文新魏" pitchFamily="2" charset="-122"/>
                          <a:ea typeface="华文新魏" pitchFamily="2" charset="-122"/>
                          <a:cs typeface="Times New Roman"/>
                        </a:rPr>
                        <a:t>+</a:t>
                      </a:r>
                      <a:r>
                        <a:rPr lang="en-US" sz="1100" i="1" kern="100" baseline="-25000" dirty="0" err="1">
                          <a:solidFill>
                            <a:srgbClr val="0070C0"/>
                          </a:solidFill>
                          <a:latin typeface="华文新魏" pitchFamily="2" charset="-122"/>
                          <a:ea typeface="华文新魏" pitchFamily="2" charset="-122"/>
                          <a:cs typeface="Times New Roman"/>
                        </a:rPr>
                        <a:t>max</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内力</a:t>
                      </a:r>
                      <a:r>
                        <a:rPr lang="en-US" sz="1100" kern="100" dirty="0">
                          <a:solidFill>
                            <a:srgbClr val="0070C0"/>
                          </a:solidFill>
                          <a:latin typeface="华文新魏" pitchFamily="2" charset="-122"/>
                          <a:ea typeface="华文新魏" pitchFamily="2" charset="-122"/>
                          <a:cs typeface="Times New Roman"/>
                        </a:rPr>
                        <a:t>/</a:t>
                      </a:r>
                      <a:r>
                        <a:rPr lang="en-US" sz="1100" kern="100" dirty="0" err="1">
                          <a:solidFill>
                            <a:srgbClr val="0070C0"/>
                          </a:solidFill>
                          <a:latin typeface="华文新魏" pitchFamily="2" charset="-122"/>
                          <a:ea typeface="华文新魏" pitchFamily="2" charset="-122"/>
                          <a:cs typeface="Times New Roman"/>
                        </a:rPr>
                        <a:t>kN·m</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74314.48</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71341.90</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0.96</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16</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369">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⑦</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挠度</a:t>
                      </a:r>
                      <a:r>
                        <a:rPr lang="en-US" sz="1100" kern="100" dirty="0">
                          <a:solidFill>
                            <a:srgbClr val="0070C0"/>
                          </a:solidFill>
                          <a:latin typeface="华文新魏" pitchFamily="2" charset="-122"/>
                          <a:ea typeface="华文新魏" pitchFamily="2" charset="-122"/>
                          <a:cs typeface="Times New Roman"/>
                        </a:rPr>
                        <a:t>/mm</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-46.324</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-24.088</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0.52</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453483">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⑧</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E-E</a:t>
                      </a:r>
                      <a:br>
                        <a:rPr lang="en-US" sz="1100" kern="100" dirty="0">
                          <a:solidFill>
                            <a:srgbClr val="0070C0"/>
                          </a:solidFill>
                          <a:latin typeface="华文新魏" pitchFamily="2" charset="-122"/>
                          <a:ea typeface="华文新魏" pitchFamily="2" charset="-122"/>
                          <a:cs typeface="Times New Roman"/>
                        </a:rPr>
                      </a:br>
                      <a:r>
                        <a:rPr lang="en-US" sz="1100" kern="100" dirty="0" err="1">
                          <a:solidFill>
                            <a:srgbClr val="0070C0"/>
                          </a:solidFill>
                          <a:latin typeface="华文新魏" pitchFamily="2" charset="-122"/>
                          <a:ea typeface="华文新魏" pitchFamily="2" charset="-122"/>
                          <a:cs typeface="Times New Roman"/>
                        </a:rPr>
                        <a:t>M</a:t>
                      </a:r>
                      <a:r>
                        <a:rPr lang="en-US" sz="1100" kern="100" baseline="30000" dirty="0" err="1">
                          <a:solidFill>
                            <a:srgbClr val="0070C0"/>
                          </a:solidFill>
                          <a:latin typeface="华文新魏" pitchFamily="2" charset="-122"/>
                          <a:ea typeface="华文新魏" pitchFamily="2" charset="-122"/>
                          <a:cs typeface="Times New Roman"/>
                        </a:rPr>
                        <a:t>+</a:t>
                      </a:r>
                      <a:r>
                        <a:rPr lang="en-US" sz="1100" i="1" kern="100" baseline="-25000" dirty="0" err="1">
                          <a:solidFill>
                            <a:srgbClr val="0070C0"/>
                          </a:solidFill>
                          <a:latin typeface="华文新魏" pitchFamily="2" charset="-122"/>
                          <a:ea typeface="华文新魏" pitchFamily="2" charset="-122"/>
                          <a:cs typeface="Times New Roman"/>
                        </a:rPr>
                        <a:t>max</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内力</a:t>
                      </a:r>
                      <a:r>
                        <a:rPr lang="en-US" sz="1100" kern="100" dirty="0">
                          <a:solidFill>
                            <a:srgbClr val="0070C0"/>
                          </a:solidFill>
                          <a:latin typeface="华文新魏" pitchFamily="2" charset="-122"/>
                          <a:ea typeface="华文新魏" pitchFamily="2" charset="-122"/>
                          <a:cs typeface="Times New Roman"/>
                        </a:rPr>
                        <a:t>/</a:t>
                      </a:r>
                      <a:r>
                        <a:rPr lang="en-US" sz="1100" kern="100" dirty="0" err="1">
                          <a:solidFill>
                            <a:srgbClr val="0070C0"/>
                          </a:solidFill>
                          <a:latin typeface="华文新魏" pitchFamily="2" charset="-122"/>
                          <a:ea typeface="华文新魏" pitchFamily="2" charset="-122"/>
                          <a:cs typeface="Times New Roman"/>
                        </a:rPr>
                        <a:t>kN·m</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21977.41</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20878.54</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100" kern="100" dirty="0">
                          <a:solidFill>
                            <a:srgbClr val="0070C0"/>
                          </a:solidFill>
                          <a:latin typeface="华文新魏" pitchFamily="2" charset="-122"/>
                          <a:ea typeface="华文新魏" pitchFamily="2" charset="-122"/>
                          <a:cs typeface="Times New Roman"/>
                        </a:rPr>
                        <a:t>0.95</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28</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3483">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⑨</a:t>
                      </a: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F-F</a:t>
                      </a:r>
                      <a:br>
                        <a:rPr lang="en-US" sz="1100" kern="100" dirty="0">
                          <a:solidFill>
                            <a:srgbClr val="0070C0"/>
                          </a:solidFill>
                          <a:latin typeface="华文新魏" pitchFamily="2" charset="-122"/>
                          <a:ea typeface="华文新魏" pitchFamily="2" charset="-122"/>
                          <a:cs typeface="Times New Roman"/>
                        </a:rPr>
                      </a:br>
                      <a:r>
                        <a:rPr lang="en-US" sz="1100" i="1" kern="100" dirty="0" err="1">
                          <a:solidFill>
                            <a:srgbClr val="0070C0"/>
                          </a:solidFill>
                          <a:latin typeface="华文新魏" pitchFamily="2" charset="-122"/>
                          <a:ea typeface="华文新魏" pitchFamily="2" charset="-122"/>
                          <a:cs typeface="Times New Roman"/>
                        </a:rPr>
                        <a:t>f</a:t>
                      </a:r>
                      <a:r>
                        <a:rPr lang="en-US" sz="1100" kern="100" baseline="30000" dirty="0" err="1">
                          <a:solidFill>
                            <a:srgbClr val="0070C0"/>
                          </a:solidFill>
                          <a:latin typeface="华文新魏" pitchFamily="2" charset="-122"/>
                          <a:ea typeface="华文新魏" pitchFamily="2" charset="-122"/>
                          <a:cs typeface="Times New Roman"/>
                        </a:rPr>
                        <a:t>+</a:t>
                      </a:r>
                      <a:r>
                        <a:rPr lang="en-US" sz="1100" i="1" kern="100" baseline="-25000" dirty="0" err="1">
                          <a:solidFill>
                            <a:srgbClr val="0070C0"/>
                          </a:solidFill>
                          <a:latin typeface="华文新魏" pitchFamily="2" charset="-122"/>
                          <a:ea typeface="华文新魏" pitchFamily="2" charset="-122"/>
                          <a:cs typeface="Times New Roman"/>
                        </a:rPr>
                        <a:t>max</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100" kern="100" dirty="0">
                          <a:solidFill>
                            <a:srgbClr val="0070C0"/>
                          </a:solidFill>
                          <a:latin typeface="华文新魏" pitchFamily="2" charset="-122"/>
                          <a:ea typeface="华文新魏" pitchFamily="2" charset="-122"/>
                          <a:cs typeface="Times New Roman"/>
                        </a:rPr>
                        <a:t>挠度</a:t>
                      </a:r>
                      <a:r>
                        <a:rPr lang="en-US" sz="1100" kern="100" dirty="0">
                          <a:solidFill>
                            <a:srgbClr val="0070C0"/>
                          </a:solidFill>
                          <a:latin typeface="华文新魏" pitchFamily="2" charset="-122"/>
                          <a:ea typeface="华文新魏" pitchFamily="2" charset="-122"/>
                          <a:cs typeface="Times New Roman"/>
                        </a:rPr>
                        <a:t>/mm</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24.308</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21.391</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0.88</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100" kern="100" dirty="0">
                          <a:solidFill>
                            <a:srgbClr val="0070C0"/>
                          </a:solidFill>
                          <a:latin typeface="华文新魏" pitchFamily="2" charset="-122"/>
                          <a:ea typeface="华文新魏" pitchFamily="2" charset="-122"/>
                          <a:cs typeface="Times New Roman"/>
                        </a:rPr>
                        <a:t>20</a:t>
                      </a:r>
                      <a:endParaRPr lang="zh-CN" sz="1100" kern="100" dirty="0">
                        <a:solidFill>
                          <a:srgbClr val="0070C0"/>
                        </a:solidFill>
                        <a:latin typeface="华文新魏" pitchFamily="2" charset="-122"/>
                        <a:ea typeface="华文新魏" pitchFamily="2" charset="-122"/>
                        <a:cs typeface="Times New Roman"/>
                      </a:endParaRPr>
                    </a:p>
                  </a:txBody>
                  <a:tcPr marL="54659" marR="5465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5" name="TextBox 1"/>
          <p:cNvSpPr txBox="1">
            <a:spLocks noChangeArrowheads="1"/>
          </p:cNvSpPr>
          <p:nvPr/>
        </p:nvSpPr>
        <p:spPr bwMode="auto">
          <a:xfrm>
            <a:off x="755652" y="807181"/>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初步设计</a:t>
            </a:r>
            <a:endParaRPr lang="zh-CN" altLang="en-US" sz="2400" b="1" dirty="0">
              <a:solidFill>
                <a:schemeClr val="hlink"/>
              </a:solidFill>
              <a:latin typeface="华文新魏" pitchFamily="2" charset="-122"/>
              <a:ea typeface="华文新魏" pitchFamily="2" charset="-122"/>
            </a:endParaRPr>
          </a:p>
        </p:txBody>
      </p:sp>
      <p:sp>
        <p:nvSpPr>
          <p:cNvPr id="62466" name="TextBox 1"/>
          <p:cNvSpPr txBox="1">
            <a:spLocks noChangeArrowheads="1"/>
          </p:cNvSpPr>
          <p:nvPr/>
        </p:nvSpPr>
        <p:spPr bwMode="auto">
          <a:xfrm>
            <a:off x="1979615" y="2782031"/>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58069"/>
            <a:ext cx="7747026" cy="2656753"/>
          </a:xfrm>
          <a:prstGeom prst="rect">
            <a:avLst/>
          </a:prstGeom>
          <a:noFill/>
          <a:ln w="9525">
            <a:noFill/>
            <a:miter lim="800000"/>
            <a:headEnd/>
            <a:tailEnd/>
          </a:ln>
        </p:spPr>
        <p:txBody>
          <a:bodyPr wrap="square">
            <a:spAutoFit/>
          </a:bodyPr>
          <a:lstStyle/>
          <a:p>
            <a:pPr lvl="1" indent="-457200" algn="just">
              <a:lnSpc>
                <a:spcPct val="120000"/>
              </a:lnSpc>
              <a:buClr>
                <a:srgbClr val="990000"/>
              </a:buClr>
              <a:buFont typeface="Wingdings" pitchFamily="2" charset="2"/>
              <a:buChar char="u"/>
            </a:pPr>
            <a:r>
              <a:rPr lang="zh-CN" altLang="en-US" sz="2000" dirty="0" smtClean="0">
                <a:solidFill>
                  <a:schemeClr val="hlink"/>
                </a:solidFill>
                <a:latin typeface="华文新魏" pitchFamily="2" charset="-122"/>
                <a:ea typeface="华文新魏" pitchFamily="2" charset="-122"/>
                <a:cs typeface="方正综艺简体"/>
              </a:rPr>
              <a:t>各控制截面的内力加载效率（</a:t>
            </a:r>
            <a:r>
              <a:rPr lang="en-US" altLang="en-US" sz="2000" dirty="0" smtClean="0">
                <a:solidFill>
                  <a:schemeClr val="hlink"/>
                </a:solidFill>
                <a:latin typeface="华文新魏" pitchFamily="2" charset="-122"/>
                <a:ea typeface="华文新魏" pitchFamily="2" charset="-122"/>
                <a:cs typeface="方正综艺简体"/>
                <a:sym typeface="Symbol"/>
              </a:rPr>
              <a:t></a:t>
            </a:r>
            <a:r>
              <a:rPr lang="en-US" altLang="en-US" sz="2000" dirty="0" smtClean="0">
                <a:solidFill>
                  <a:schemeClr val="hlink"/>
                </a:solidFill>
                <a:latin typeface="华文新魏" pitchFamily="2" charset="-122"/>
                <a:ea typeface="华文新魏" pitchFamily="2" charset="-122"/>
                <a:cs typeface="方正综艺简体"/>
              </a:rPr>
              <a:t>=0.95~0.96</a:t>
            </a:r>
            <a:r>
              <a:rPr lang="zh-CN" altLang="en-US" sz="2000" dirty="0" smtClean="0">
                <a:solidFill>
                  <a:schemeClr val="hlink"/>
                </a:solidFill>
                <a:latin typeface="华文新魏" pitchFamily="2" charset="-122"/>
                <a:ea typeface="华文新魏" pitchFamily="2" charset="-122"/>
                <a:cs typeface="方正综艺简体"/>
              </a:rPr>
              <a:t>）满足</a:t>
            </a:r>
            <a:r>
              <a:rPr lang="en-US" altLang="zh-CN" sz="2000" dirty="0" smtClean="0">
                <a:solidFill>
                  <a:schemeClr val="hlink"/>
                </a:solidFill>
                <a:latin typeface="华文新魏" pitchFamily="2" charset="-122"/>
                <a:ea typeface="华文新魏" pitchFamily="2" charset="-122"/>
                <a:cs typeface="方正综艺简体"/>
              </a:rPr>
              <a:t>《</a:t>
            </a:r>
            <a:r>
              <a:rPr lang="zh-CN" altLang="en-US" sz="2000" dirty="0" smtClean="0">
                <a:solidFill>
                  <a:schemeClr val="hlink"/>
                </a:solidFill>
                <a:latin typeface="华文新魏" pitchFamily="2" charset="-122"/>
                <a:ea typeface="华文新魏" pitchFamily="2" charset="-122"/>
                <a:cs typeface="方正综艺简体"/>
              </a:rPr>
              <a:t>试验规程</a:t>
            </a:r>
            <a:r>
              <a:rPr lang="en-US" altLang="zh-CN" sz="2000" dirty="0" smtClean="0">
                <a:solidFill>
                  <a:schemeClr val="hlink"/>
                </a:solidFill>
                <a:latin typeface="华文新魏" pitchFamily="2" charset="-122"/>
                <a:ea typeface="华文新魏" pitchFamily="2" charset="-122"/>
                <a:cs typeface="方正综艺简体"/>
              </a:rPr>
              <a:t>》</a:t>
            </a:r>
            <a:r>
              <a:rPr lang="zh-CN" altLang="en-US" sz="2000" dirty="0" smtClean="0">
                <a:solidFill>
                  <a:schemeClr val="hlink"/>
                </a:solidFill>
                <a:latin typeface="华文新魏" pitchFamily="2" charset="-122"/>
                <a:ea typeface="华文新魏" pitchFamily="2" charset="-122"/>
                <a:cs typeface="方正综艺简体"/>
              </a:rPr>
              <a:t>要求，但是相应截面的</a:t>
            </a:r>
            <a:r>
              <a:rPr lang="zh-CN" altLang="en-US" sz="2000" dirty="0" smtClean="0">
                <a:solidFill>
                  <a:srgbClr val="C00000"/>
                </a:solidFill>
                <a:latin typeface="华文新魏" pitchFamily="2" charset="-122"/>
                <a:ea typeface="华文新魏" pitchFamily="2" charset="-122"/>
                <a:cs typeface="方正综艺简体"/>
              </a:rPr>
              <a:t>挠度加载效率却较低</a:t>
            </a:r>
            <a:r>
              <a:rPr lang="zh-CN" altLang="en-US" sz="2000" dirty="0" smtClean="0">
                <a:solidFill>
                  <a:schemeClr val="hlink"/>
                </a:solidFill>
                <a:latin typeface="华文新魏" pitchFamily="2" charset="-122"/>
                <a:ea typeface="华文新魏" pitchFamily="2" charset="-122"/>
                <a:cs typeface="方正综艺简体"/>
              </a:rPr>
              <a:t>（</a:t>
            </a:r>
            <a:r>
              <a:rPr lang="en-US" altLang="en-US" sz="2000" dirty="0" smtClean="0">
                <a:solidFill>
                  <a:schemeClr val="hlink"/>
                </a:solidFill>
                <a:latin typeface="华文新魏" pitchFamily="2" charset="-122"/>
                <a:ea typeface="华文新魏" pitchFamily="2" charset="-122"/>
                <a:cs typeface="方正综艺简体"/>
                <a:sym typeface="Symbol"/>
              </a:rPr>
              <a:t></a:t>
            </a:r>
            <a:r>
              <a:rPr lang="en-US" altLang="en-US" sz="2000" dirty="0" smtClean="0">
                <a:solidFill>
                  <a:schemeClr val="hlink"/>
                </a:solidFill>
                <a:latin typeface="华文新魏" pitchFamily="2" charset="-122"/>
                <a:ea typeface="华文新魏" pitchFamily="2" charset="-122"/>
                <a:cs typeface="方正综艺简体"/>
              </a:rPr>
              <a:t>=0.48~0.52</a:t>
            </a:r>
            <a:r>
              <a:rPr lang="zh-CN" altLang="en-US" sz="2000" dirty="0" smtClean="0">
                <a:solidFill>
                  <a:schemeClr val="hlink"/>
                </a:solidFill>
                <a:latin typeface="华文新魏" pitchFamily="2" charset="-122"/>
                <a:ea typeface="华文新魏" pitchFamily="2" charset="-122"/>
                <a:cs typeface="方正综艺简体"/>
              </a:rPr>
              <a:t>），初步载位布置</a:t>
            </a:r>
            <a:r>
              <a:rPr lang="zh-CN" altLang="en-US" sz="2000" dirty="0" smtClean="0">
                <a:solidFill>
                  <a:srgbClr val="C00000"/>
                </a:solidFill>
                <a:latin typeface="华文新魏" pitchFamily="2" charset="-122"/>
                <a:ea typeface="华文新魏" pitchFamily="2" charset="-122"/>
                <a:cs typeface="方正综艺简体"/>
              </a:rPr>
              <a:t>不能</a:t>
            </a:r>
            <a:r>
              <a:rPr lang="zh-CN" altLang="en-US" sz="2000" dirty="0" smtClean="0">
                <a:solidFill>
                  <a:schemeClr val="hlink"/>
                </a:solidFill>
                <a:latin typeface="华文新魏" pitchFamily="2" charset="-122"/>
                <a:ea typeface="华文新魏" pitchFamily="2" charset="-122"/>
                <a:cs typeface="方正综艺简体"/>
              </a:rPr>
              <a:t>很好地反映出试验荷载作用下桥梁整体的</a:t>
            </a:r>
            <a:r>
              <a:rPr lang="zh-CN" altLang="en-US" sz="2000" dirty="0" smtClean="0">
                <a:solidFill>
                  <a:srgbClr val="C00000"/>
                </a:solidFill>
                <a:latin typeface="华文新魏" pitchFamily="2" charset="-122"/>
                <a:ea typeface="华文新魏" pitchFamily="2" charset="-122"/>
                <a:cs typeface="方正综艺简体"/>
              </a:rPr>
              <a:t>刚度变化</a:t>
            </a:r>
            <a:r>
              <a:rPr lang="zh-CN" altLang="en-US" sz="2000" dirty="0" smtClean="0">
                <a:solidFill>
                  <a:schemeClr val="hlink"/>
                </a:solidFill>
                <a:latin typeface="华文新魏" pitchFamily="2" charset="-122"/>
                <a:ea typeface="华文新魏" pitchFamily="2" charset="-122"/>
                <a:cs typeface="方正综艺简体"/>
              </a:rPr>
              <a:t>；</a:t>
            </a:r>
            <a:endParaRPr lang="en-US" altLang="zh-CN" sz="2000" dirty="0" smtClean="0">
              <a:solidFill>
                <a:schemeClr val="hlink"/>
              </a:solidFill>
              <a:latin typeface="华文新魏" pitchFamily="2" charset="-122"/>
              <a:ea typeface="华文新魏" pitchFamily="2" charset="-122"/>
              <a:cs typeface="方正综艺简体"/>
            </a:endParaRPr>
          </a:p>
          <a:p>
            <a:pPr lvl="1" indent="-457200" algn="just">
              <a:lnSpc>
                <a:spcPct val="120000"/>
              </a:lnSpc>
              <a:buClr>
                <a:srgbClr val="990000"/>
              </a:buClr>
              <a:buFont typeface="Wingdings" pitchFamily="2" charset="2"/>
              <a:buChar char="u"/>
            </a:pPr>
            <a:r>
              <a:rPr lang="zh-CN" altLang="en-US" sz="2000" dirty="0" smtClean="0">
                <a:solidFill>
                  <a:srgbClr val="C00000"/>
                </a:solidFill>
                <a:latin typeface="华文新魏" pitchFamily="2" charset="-122"/>
                <a:ea typeface="华文新魏" pitchFamily="2" charset="-122"/>
                <a:cs typeface="方正综艺简体"/>
              </a:rPr>
              <a:t>车辆布置不尽合理</a:t>
            </a:r>
            <a:r>
              <a:rPr lang="zh-CN" altLang="en-US" sz="2000" dirty="0" smtClean="0">
                <a:solidFill>
                  <a:schemeClr val="hlink"/>
                </a:solidFill>
                <a:latin typeface="华文新魏" pitchFamily="2" charset="-122"/>
                <a:ea typeface="华文新魏" pitchFamily="2" charset="-122"/>
                <a:cs typeface="方正综艺简体"/>
              </a:rPr>
              <a:t>，如</a:t>
            </a:r>
            <a:r>
              <a:rPr lang="en-US" altLang="en-US" sz="2000" dirty="0" smtClean="0">
                <a:solidFill>
                  <a:schemeClr val="hlink"/>
                </a:solidFill>
                <a:latin typeface="华文新魏" pitchFamily="2" charset="-122"/>
                <a:ea typeface="华文新魏" pitchFamily="2" charset="-122"/>
                <a:cs typeface="方正综艺简体"/>
              </a:rPr>
              <a:t>E-E</a:t>
            </a:r>
            <a:r>
              <a:rPr lang="zh-CN" altLang="en-US" sz="2000" dirty="0" smtClean="0">
                <a:solidFill>
                  <a:schemeClr val="hlink"/>
                </a:solidFill>
                <a:latin typeface="华文新魏" pitchFamily="2" charset="-122"/>
                <a:ea typeface="华文新魏" pitchFamily="2" charset="-122"/>
                <a:cs typeface="方正综艺简体"/>
              </a:rPr>
              <a:t>截面，加载车载位距离相距甚远，不利于现场加载控制，而且每次加载只能够满足一个试验工况，加载车利用率较低，耗时费力，需进行优化。</a:t>
            </a:r>
            <a:endParaRPr lang="en-US" altLang="zh-CN" sz="2000" dirty="0" smtClean="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860425" y="830271"/>
            <a:ext cx="1422184" cy="461665"/>
          </a:xfrm>
          <a:prstGeom prst="rect">
            <a:avLst/>
          </a:prstGeom>
          <a:noFill/>
          <a:ln w="9525">
            <a:noFill/>
            <a:miter lim="800000"/>
            <a:headEnd/>
            <a:tailEnd/>
          </a:ln>
        </p:spPr>
        <p:txBody>
          <a:bodyPr wrap="none">
            <a:spAutoFit/>
          </a:bodyPr>
          <a:lstStyle/>
          <a:p>
            <a:r>
              <a:rPr lang="zh-CN" altLang="en-US" sz="2400" b="1" dirty="0" smtClean="0">
                <a:solidFill>
                  <a:schemeClr val="hlink"/>
                </a:solidFill>
                <a:latin typeface="华文新魏" pitchFamily="2" charset="-122"/>
                <a:ea typeface="华文新魏" pitchFamily="2" charset="-122"/>
              </a:rPr>
              <a:t>第四部分</a:t>
            </a:r>
            <a:endParaRPr lang="zh-CN" altLang="en-US" sz="2400" b="1" dirty="0">
              <a:solidFill>
                <a:schemeClr val="hlink"/>
              </a:solidFill>
              <a:latin typeface="华文新魏" pitchFamily="2" charset="-122"/>
              <a:ea typeface="华文新魏" pitchFamily="2" charset="-122"/>
            </a:endParaRPr>
          </a:p>
        </p:txBody>
      </p:sp>
      <p:grpSp>
        <p:nvGrpSpPr>
          <p:cNvPr id="2" name="Group 3"/>
          <p:cNvGrpSpPr>
            <a:grpSpLocks/>
          </p:cNvGrpSpPr>
          <p:nvPr/>
        </p:nvGrpSpPr>
        <p:grpSpPr bwMode="auto">
          <a:xfrm>
            <a:off x="985840" y="1966910"/>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chemeClr val="hlink"/>
                  </a:solidFill>
                  <a:latin typeface="华文新魏" pitchFamily="2" charset="-122"/>
                  <a:ea typeface="华文新魏" pitchFamily="2" charset="-122"/>
                </a:rPr>
                <a:t>模型建立</a:t>
              </a:r>
              <a:endParaRPr lang="zh-CN" altLang="en-US" sz="2400" b="1" dirty="0">
                <a:solidFill>
                  <a:schemeClr val="hlink"/>
                </a:solidFill>
                <a:latin typeface="华文新魏" pitchFamily="2" charset="-122"/>
                <a:ea typeface="华文新魏" pitchFamily="2" charset="-122"/>
              </a:endParaRPr>
            </a:p>
          </p:txBody>
        </p:sp>
      </p:grpSp>
      <p:grpSp>
        <p:nvGrpSpPr>
          <p:cNvPr id="3" name="Group 7"/>
          <p:cNvGrpSpPr>
            <a:grpSpLocks/>
          </p:cNvGrpSpPr>
          <p:nvPr/>
        </p:nvGrpSpPr>
        <p:grpSpPr bwMode="auto">
          <a:xfrm>
            <a:off x="1187450" y="2752727"/>
            <a:ext cx="5264150" cy="461961"/>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内力计算</a:t>
              </a:r>
              <a:endParaRPr lang="zh-CN" altLang="en-US" sz="2000" b="1" dirty="0">
                <a:solidFill>
                  <a:schemeClr val="hlink"/>
                </a:solidFill>
                <a:latin typeface="华文新魏" pitchFamily="2" charset="-122"/>
                <a:ea typeface="华文新魏" pitchFamily="2" charset="-122"/>
              </a:endParaRPr>
            </a:p>
          </p:txBody>
        </p:sp>
      </p:grpSp>
      <p:grpSp>
        <p:nvGrpSpPr>
          <p:cNvPr id="4" name="Group 11"/>
          <p:cNvGrpSpPr>
            <a:grpSpLocks/>
          </p:cNvGrpSpPr>
          <p:nvPr/>
        </p:nvGrpSpPr>
        <p:grpSpPr bwMode="auto">
          <a:xfrm>
            <a:off x="722313" y="3538546"/>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新魏" pitchFamily="2" charset="-122"/>
                  <a:ea typeface="华文新魏" pitchFamily="2" charset="-122"/>
                </a:rPr>
                <a:t>                           </a:t>
              </a:r>
              <a:r>
                <a:rPr lang="zh-CN" altLang="en-US" sz="2400" b="1" dirty="0" smtClean="0">
                  <a:solidFill>
                    <a:schemeClr val="hlink"/>
                  </a:solidFill>
                  <a:latin typeface="华文新魏" pitchFamily="2" charset="-122"/>
                  <a:ea typeface="华文新魏" pitchFamily="2" charset="-122"/>
                </a:rPr>
                <a:t>初步设计</a:t>
              </a:r>
            </a:p>
          </p:txBody>
        </p:sp>
      </p:grpSp>
      <p:grpSp>
        <p:nvGrpSpPr>
          <p:cNvPr id="5" name="Group 15"/>
          <p:cNvGrpSpPr>
            <a:grpSpLocks/>
          </p:cNvGrpSpPr>
          <p:nvPr/>
        </p:nvGrpSpPr>
        <p:grpSpPr bwMode="auto">
          <a:xfrm>
            <a:off x="1447802" y="4395802"/>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新魏" pitchFamily="2" charset="-122"/>
                </a:rPr>
                <a:t>         </a:t>
              </a:r>
              <a:r>
                <a:rPr lang="zh-CN" altLang="en-US" sz="2400" b="1" dirty="0" smtClean="0">
                  <a:solidFill>
                    <a:srgbClr val="990000"/>
                  </a:solidFill>
                  <a:latin typeface="华文新魏" pitchFamily="2" charset="-122"/>
                  <a:ea typeface="华文新魏" pitchFamily="2" charset="-122"/>
                </a:rPr>
                <a:t>方案优化</a:t>
              </a:r>
              <a:endParaRPr lang="en-US" altLang="zh-CN" sz="2400" b="1" dirty="0">
                <a:solidFill>
                  <a:srgbClr val="990000"/>
                </a:solidFill>
                <a:latin typeface="华文新魏" pitchFamily="2" charset="-122"/>
                <a:ea typeface="华文新魏"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09" name="TextBox 1"/>
          <p:cNvSpPr txBox="1">
            <a:spLocks noChangeArrowheads="1"/>
          </p:cNvSpPr>
          <p:nvPr/>
        </p:nvSpPr>
        <p:spPr bwMode="auto">
          <a:xfrm>
            <a:off x="755652" y="84071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68610" name="TextBox 1"/>
          <p:cNvSpPr txBox="1">
            <a:spLocks noChangeArrowheads="1"/>
          </p:cNvSpPr>
          <p:nvPr/>
        </p:nvSpPr>
        <p:spPr bwMode="auto">
          <a:xfrm>
            <a:off x="1979615" y="281556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91605"/>
            <a:ext cx="7818464" cy="3194721"/>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Ø"/>
              <a:defRPr/>
            </a:pPr>
            <a:r>
              <a:rPr lang="zh-CN" altLang="en-US" sz="2400" dirty="0" smtClean="0">
                <a:solidFill>
                  <a:schemeClr val="hlink"/>
                </a:solidFill>
                <a:latin typeface="华文新魏" pitchFamily="2" charset="-122"/>
                <a:ea typeface="华文新魏" pitchFamily="2" charset="-122"/>
                <a:cs typeface="方正综艺简体"/>
              </a:rPr>
              <a:t>对于多跨矮塔斜拉桥而言，由于结构自身特点（</a:t>
            </a:r>
            <a:r>
              <a:rPr lang="zh-CN" altLang="en-US" sz="2400" dirty="0" smtClean="0">
                <a:solidFill>
                  <a:srgbClr val="C00000"/>
                </a:solidFill>
                <a:latin typeface="华文新魏" pitchFamily="2" charset="-122"/>
                <a:ea typeface="华文新魏" pitchFamily="2" charset="-122"/>
                <a:cs typeface="方正综艺简体"/>
              </a:rPr>
              <a:t>跨度大</a:t>
            </a:r>
            <a:r>
              <a:rPr lang="zh-CN" altLang="en-US" sz="2400" dirty="0" smtClean="0">
                <a:solidFill>
                  <a:schemeClr val="hlink"/>
                </a:solidFill>
                <a:latin typeface="华文新魏" pitchFamily="2" charset="-122"/>
                <a:ea typeface="华文新魏" pitchFamily="2" charset="-122"/>
                <a:cs typeface="方正综艺简体"/>
              </a:rPr>
              <a:t>、</a:t>
            </a:r>
            <a:r>
              <a:rPr lang="zh-CN" altLang="en-US" sz="2400" dirty="0" smtClean="0">
                <a:solidFill>
                  <a:srgbClr val="C00000"/>
                </a:solidFill>
                <a:latin typeface="华文新魏" pitchFamily="2" charset="-122"/>
                <a:ea typeface="华文新魏" pitchFamily="2" charset="-122"/>
                <a:cs typeface="方正综艺简体"/>
              </a:rPr>
              <a:t>结构柔</a:t>
            </a:r>
            <a:r>
              <a:rPr lang="zh-CN" altLang="en-US" sz="2400" dirty="0" smtClean="0">
                <a:solidFill>
                  <a:schemeClr val="hlink"/>
                </a:solidFill>
                <a:latin typeface="华文新魏" pitchFamily="2" charset="-122"/>
                <a:ea typeface="华文新魏" pitchFamily="2" charset="-122"/>
                <a:cs typeface="方正综艺简体"/>
              </a:rPr>
              <a:t>）的原因，设计荷载作用下主梁的竖向挠度会比较大。</a:t>
            </a:r>
            <a:endParaRPr lang="en-US" altLang="zh-CN" sz="2400" dirty="0" smtClean="0">
              <a:solidFill>
                <a:schemeClr val="hlink"/>
              </a:solidFill>
              <a:latin typeface="华文新魏" pitchFamily="2" charset="-122"/>
              <a:ea typeface="华文新魏" pitchFamily="2" charset="-122"/>
              <a:cs typeface="方正综艺简体"/>
            </a:endParaRPr>
          </a:p>
          <a:p>
            <a:pPr marL="457200" indent="-457200" algn="just">
              <a:lnSpc>
                <a:spcPct val="120000"/>
              </a:lnSpc>
              <a:buClr>
                <a:srgbClr val="990000"/>
              </a:buClr>
              <a:buFont typeface="Wingdings" pitchFamily="2" charset="2"/>
              <a:buChar char="Ø"/>
              <a:defRPr/>
            </a:pPr>
            <a:r>
              <a:rPr lang="zh-CN" altLang="en-US" sz="2400" dirty="0" smtClean="0">
                <a:solidFill>
                  <a:schemeClr val="hlink"/>
                </a:solidFill>
                <a:latin typeface="华文新魏" pitchFamily="2" charset="-122"/>
                <a:ea typeface="华文新魏" pitchFamily="2" charset="-122"/>
                <a:cs typeface="方正综艺简体"/>
              </a:rPr>
              <a:t>对该类结构进行静力荷载试验时，如果仅按照初步加载方案来布置试验荷载，</a:t>
            </a:r>
            <a:r>
              <a:rPr lang="zh-CN" altLang="en-US" sz="2400" dirty="0" smtClean="0">
                <a:solidFill>
                  <a:srgbClr val="C00000"/>
                </a:solidFill>
                <a:latin typeface="华文新魏" pitchFamily="2" charset="-122"/>
                <a:ea typeface="华文新魏" pitchFamily="2" charset="-122"/>
                <a:cs typeface="方正综艺简体"/>
              </a:rPr>
              <a:t>挠度荷载效率往往会偏小</a:t>
            </a:r>
            <a:r>
              <a:rPr lang="zh-CN" altLang="en-US" sz="2400" dirty="0" smtClean="0">
                <a:solidFill>
                  <a:schemeClr val="hlink"/>
                </a:solidFill>
                <a:latin typeface="华文新魏" pitchFamily="2" charset="-122"/>
                <a:ea typeface="华文新魏" pitchFamily="2" charset="-122"/>
                <a:cs typeface="方正综艺简体"/>
              </a:rPr>
              <a:t>。</a:t>
            </a:r>
            <a:endParaRPr lang="en-US" altLang="zh-CN" sz="2400" dirty="0" smtClean="0">
              <a:solidFill>
                <a:schemeClr val="hlink"/>
              </a:solidFill>
              <a:latin typeface="华文新魏" pitchFamily="2" charset="-122"/>
              <a:ea typeface="华文新魏" pitchFamily="2" charset="-122"/>
              <a:cs typeface="方正综艺简体"/>
            </a:endParaRPr>
          </a:p>
          <a:p>
            <a:pPr marL="457200" indent="-457200" algn="just">
              <a:lnSpc>
                <a:spcPct val="120000"/>
              </a:lnSpc>
              <a:buClr>
                <a:srgbClr val="990000"/>
              </a:buClr>
              <a:buFont typeface="Wingdings" pitchFamily="2" charset="2"/>
              <a:buChar char="Ø"/>
              <a:defRPr/>
            </a:pPr>
            <a:r>
              <a:rPr lang="zh-CN" altLang="en-US" sz="2400" dirty="0" smtClean="0">
                <a:solidFill>
                  <a:schemeClr val="hlink"/>
                </a:solidFill>
                <a:latin typeface="华文新魏" pitchFamily="2" charset="-122"/>
                <a:ea typeface="华文新魏" pitchFamily="2" charset="-122"/>
                <a:cs typeface="方正综艺简体"/>
              </a:rPr>
              <a:t>挠度是反映桥梁结构整体刚度的重要指标，因此应</a:t>
            </a:r>
            <a:r>
              <a:rPr lang="zh-CN" altLang="en-US" sz="2400" dirty="0" smtClean="0">
                <a:solidFill>
                  <a:srgbClr val="C00000"/>
                </a:solidFill>
                <a:latin typeface="华文新魏" pitchFamily="2" charset="-122"/>
                <a:ea typeface="华文新魏" pitchFamily="2" charset="-122"/>
                <a:cs typeface="方正综艺简体"/>
              </a:rPr>
              <a:t>考虑内力并兼顾挠度的加载效应</a:t>
            </a:r>
            <a:r>
              <a:rPr lang="zh-CN" altLang="en-US" sz="2400" dirty="0" smtClean="0">
                <a:solidFill>
                  <a:schemeClr val="hlink"/>
                </a:solidFill>
                <a:latin typeface="华文新魏" pitchFamily="2" charset="-122"/>
                <a:ea typeface="华文新魏" pitchFamily="2" charset="-122"/>
                <a:cs typeface="方正综艺简体"/>
              </a:rPr>
              <a:t>。</a:t>
            </a:r>
            <a:endParaRPr lang="zh-CN" altLang="en-US" sz="2400" dirty="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09" name="TextBox 1"/>
          <p:cNvSpPr txBox="1">
            <a:spLocks noChangeArrowheads="1"/>
          </p:cNvSpPr>
          <p:nvPr/>
        </p:nvSpPr>
        <p:spPr bwMode="auto">
          <a:xfrm>
            <a:off x="755652" y="842962"/>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68610" name="TextBox 1"/>
          <p:cNvSpPr txBox="1">
            <a:spLocks noChangeArrowheads="1"/>
          </p:cNvSpPr>
          <p:nvPr/>
        </p:nvSpPr>
        <p:spPr bwMode="auto">
          <a:xfrm>
            <a:off x="1979615" y="2817812"/>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93851"/>
            <a:ext cx="8175654" cy="978729"/>
          </a:xfrm>
          <a:prstGeom prst="rect">
            <a:avLst/>
          </a:prstGeom>
          <a:noFill/>
          <a:ln w="9525">
            <a:noFill/>
            <a:miter lim="800000"/>
            <a:headEnd/>
            <a:tailEnd/>
          </a:ln>
        </p:spPr>
        <p:txBody>
          <a:bodyPr wrap="square">
            <a:spAutoFit/>
          </a:bodyPr>
          <a:lstStyle/>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以右边跨</a:t>
            </a:r>
            <a:r>
              <a:rPr lang="en-US" altLang="en-US" sz="2400" dirty="0" err="1" smtClean="0">
                <a:solidFill>
                  <a:schemeClr val="hlink"/>
                </a:solidFill>
                <a:latin typeface="华文新魏" pitchFamily="2" charset="-122"/>
                <a:ea typeface="华文新魏" pitchFamily="2" charset="-122"/>
                <a:cs typeface="方正综艺简体"/>
              </a:rPr>
              <a:t>M</a:t>
            </a:r>
            <a:r>
              <a:rPr lang="en-US" altLang="en-US" sz="2400" baseline="30000" dirty="0" err="1" smtClean="0">
                <a:solidFill>
                  <a:schemeClr val="hlink"/>
                </a:solidFill>
                <a:latin typeface="华文新魏" pitchFamily="2" charset="-122"/>
                <a:ea typeface="华文新魏" pitchFamily="2" charset="-122"/>
                <a:cs typeface="方正综艺简体"/>
              </a:rPr>
              <a:t>+</a:t>
            </a:r>
            <a:r>
              <a:rPr lang="en-US" altLang="en-US" sz="2400" b="1" i="1" baseline="-25000" dirty="0" err="1" smtClean="0">
                <a:solidFill>
                  <a:schemeClr val="hlink"/>
                </a:solidFill>
                <a:latin typeface="Times New Roman" pitchFamily="18" charset="0"/>
                <a:ea typeface="华文新魏" pitchFamily="2" charset="-122"/>
                <a:cs typeface="Times New Roman" pitchFamily="18" charset="0"/>
              </a:rPr>
              <a:t>max</a:t>
            </a:r>
            <a:r>
              <a:rPr lang="zh-CN" altLang="en-US" sz="2400" dirty="0" smtClean="0">
                <a:solidFill>
                  <a:schemeClr val="hlink"/>
                </a:solidFill>
                <a:latin typeface="华文新魏" pitchFamily="2" charset="-122"/>
                <a:ea typeface="华文新魏" pitchFamily="2" charset="-122"/>
                <a:cs typeface="方正综艺简体"/>
              </a:rPr>
              <a:t>（</a:t>
            </a:r>
            <a:r>
              <a:rPr lang="en-US" altLang="en-US" sz="2400" dirty="0" smtClean="0">
                <a:solidFill>
                  <a:schemeClr val="hlink"/>
                </a:solidFill>
                <a:latin typeface="华文新魏" pitchFamily="2" charset="-122"/>
                <a:ea typeface="华文新魏" pitchFamily="2" charset="-122"/>
                <a:cs typeface="方正综艺简体"/>
              </a:rPr>
              <a:t>A-A</a:t>
            </a:r>
            <a:r>
              <a:rPr lang="zh-CN" altLang="en-US" sz="2400" dirty="0" smtClean="0">
                <a:solidFill>
                  <a:schemeClr val="hlink"/>
                </a:solidFill>
                <a:latin typeface="华文新魏" pitchFamily="2" charset="-122"/>
                <a:ea typeface="华文新魏" pitchFamily="2" charset="-122"/>
                <a:cs typeface="方正综艺简体"/>
              </a:rPr>
              <a:t>截面）为例，将同一截面的内力与挠度加载工况优化为</a:t>
            </a:r>
            <a:r>
              <a:rPr lang="en-US" altLang="en-US"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个工况，优化后的加载车载位布置。</a:t>
            </a:r>
            <a:endParaRPr lang="zh-CN" altLang="en-US" sz="2400" dirty="0">
              <a:solidFill>
                <a:schemeClr val="hlink"/>
              </a:solidFill>
              <a:latin typeface="华文新魏" pitchFamily="2" charset="-122"/>
              <a:ea typeface="华文新魏" pitchFamily="2" charset="-122"/>
              <a:cs typeface="方正综艺简体"/>
            </a:endParaRPr>
          </a:p>
        </p:txBody>
      </p:sp>
      <p:sp>
        <p:nvSpPr>
          <p:cNvPr id="6" name="动作按钮: 前进或下一项 5">
            <a:hlinkClick r:id="rId2" action="ppaction://hlinksldjump" highlightClick="1"/>
          </p:cNvPr>
          <p:cNvSpPr/>
          <p:nvPr/>
        </p:nvSpPr>
        <p:spPr>
          <a:xfrm>
            <a:off x="8215338" y="4500574"/>
            <a:ext cx="542350" cy="542350"/>
          </a:xfrm>
          <a:prstGeom prst="actionButtonForwardNex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pic>
        <p:nvPicPr>
          <p:cNvPr id="83970" name="Picture 2"/>
          <p:cNvPicPr>
            <a:picLocks noChangeAspect="1" noChangeArrowheads="1"/>
          </p:cNvPicPr>
          <p:nvPr/>
        </p:nvPicPr>
        <p:blipFill>
          <a:blip r:embed="rId3"/>
          <a:srcRect/>
          <a:stretch>
            <a:fillRect/>
          </a:stretch>
        </p:blipFill>
        <p:spPr bwMode="auto">
          <a:xfrm>
            <a:off x="857224" y="2894008"/>
            <a:ext cx="7866576" cy="132081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3" name="TextBox 1"/>
          <p:cNvSpPr txBox="1">
            <a:spLocks noChangeArrowheads="1"/>
          </p:cNvSpPr>
          <p:nvPr/>
        </p:nvSpPr>
        <p:spPr bwMode="auto">
          <a:xfrm>
            <a:off x="755652" y="784973"/>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69634" name="TextBox 1"/>
          <p:cNvSpPr txBox="1">
            <a:spLocks noChangeArrowheads="1"/>
          </p:cNvSpPr>
          <p:nvPr/>
        </p:nvSpPr>
        <p:spPr bwMode="auto">
          <a:xfrm>
            <a:off x="1979615" y="2759823"/>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35862"/>
            <a:ext cx="8280400" cy="1865126"/>
          </a:xfrm>
          <a:prstGeom prst="rect">
            <a:avLst/>
          </a:prstGeom>
          <a:noFill/>
          <a:ln w="9525">
            <a:noFill/>
            <a:miter lim="800000"/>
            <a:headEnd/>
            <a:tailEnd/>
          </a:ln>
        </p:spPr>
        <p:txBody>
          <a:bodyPr>
            <a:spAutoFit/>
          </a:bodyPr>
          <a:lstStyle/>
          <a:p>
            <a:pPr indent="614363" algn="just">
              <a:lnSpc>
                <a:spcPct val="120000"/>
              </a:lnSpc>
              <a:defRPr/>
            </a:pPr>
            <a:r>
              <a:rPr lang="zh-CN" altLang="en-US" sz="2400" dirty="0" smtClean="0">
                <a:solidFill>
                  <a:schemeClr val="hlink"/>
                </a:solidFill>
                <a:latin typeface="华文新魏" pitchFamily="2" charset="-122"/>
                <a:ea typeface="华文新魏" pitchFamily="2" charset="-122"/>
                <a:cs typeface="方正综艺简体"/>
              </a:rPr>
              <a:t>从</a:t>
            </a:r>
            <a:r>
              <a:rPr lang="zh-CN" altLang="en-US" sz="2400" dirty="0" smtClean="0">
                <a:solidFill>
                  <a:srgbClr val="C00000"/>
                </a:solidFill>
                <a:latin typeface="华文新魏" pitchFamily="2" charset="-122"/>
                <a:ea typeface="华文新魏" pitchFamily="2" charset="-122"/>
                <a:cs typeface="方正综艺简体"/>
                <a:hlinkClick r:id="rId2" action="ppaction://hlinksldjump"/>
              </a:rPr>
              <a:t>初步载位布置图</a:t>
            </a:r>
            <a:r>
              <a:rPr lang="zh-CN" altLang="en-US" sz="2400" dirty="0" smtClean="0">
                <a:solidFill>
                  <a:schemeClr val="hlink"/>
                </a:solidFill>
                <a:latin typeface="华文新魏" pitchFamily="2" charset="-122"/>
                <a:ea typeface="华文新魏" pitchFamily="2" charset="-122"/>
                <a:cs typeface="方正综艺简体"/>
              </a:rPr>
              <a:t>可看出， </a:t>
            </a:r>
            <a:r>
              <a:rPr lang="en-US" altLang="zh-CN" sz="2400" dirty="0" smtClean="0">
                <a:solidFill>
                  <a:schemeClr val="hlink"/>
                </a:solidFill>
                <a:latin typeface="华文新魏" pitchFamily="2" charset="-122"/>
                <a:ea typeface="华文新魏" pitchFamily="2" charset="-122"/>
                <a:cs typeface="方正综艺简体"/>
              </a:rPr>
              <a:t>3</a:t>
            </a:r>
            <a:r>
              <a:rPr lang="zh-CN" altLang="en-US" sz="2400" dirty="0" smtClean="0">
                <a:solidFill>
                  <a:schemeClr val="hlink"/>
                </a:solidFill>
                <a:latin typeface="华文新魏" pitchFamily="2" charset="-122"/>
                <a:ea typeface="华文新魏" pitchFamily="2" charset="-122"/>
                <a:cs typeface="方正综艺简体"/>
              </a:rPr>
              <a:t>号索塔底附近最大正弯矩</a:t>
            </a:r>
            <a:r>
              <a:rPr lang="en-US" altLang="zh-CN" sz="2400" dirty="0" smtClean="0">
                <a:solidFill>
                  <a:schemeClr val="hlink"/>
                </a:solidFill>
                <a:latin typeface="华文新魏" pitchFamily="2" charset="-122"/>
                <a:ea typeface="华文新魏" pitchFamily="2" charset="-122"/>
                <a:cs typeface="方正综艺简体"/>
              </a:rPr>
              <a:t>E-E</a:t>
            </a:r>
            <a:r>
              <a:rPr lang="zh-CN" altLang="en-US" sz="2400" dirty="0" smtClean="0">
                <a:solidFill>
                  <a:schemeClr val="hlink"/>
                </a:solidFill>
                <a:latin typeface="华文新魏" pitchFamily="2" charset="-122"/>
                <a:ea typeface="华文新魏" pitchFamily="2" charset="-122"/>
                <a:cs typeface="方正综艺简体"/>
              </a:rPr>
              <a:t>截面与</a:t>
            </a:r>
            <a:r>
              <a:rPr lang="en-US" altLang="zh-CN" sz="2400" dirty="0" smtClean="0">
                <a:solidFill>
                  <a:schemeClr val="hlink"/>
                </a:solidFill>
                <a:latin typeface="华文新魏" pitchFamily="2" charset="-122"/>
                <a:ea typeface="华文新魏" pitchFamily="2" charset="-122"/>
                <a:cs typeface="方正综艺简体"/>
              </a:rPr>
              <a:t>3</a:t>
            </a:r>
            <a:r>
              <a:rPr lang="zh-CN" altLang="en-US" sz="2400" dirty="0" smtClean="0">
                <a:solidFill>
                  <a:schemeClr val="hlink"/>
                </a:solidFill>
                <a:latin typeface="华文新魏" pitchFamily="2" charset="-122"/>
                <a:ea typeface="华文新魏" pitchFamily="2" charset="-122"/>
                <a:cs typeface="方正综艺简体"/>
              </a:rPr>
              <a:t>号索塔顶端最大纵向位移</a:t>
            </a:r>
            <a:r>
              <a:rPr lang="en-US" altLang="zh-CN" sz="2400" dirty="0" smtClean="0">
                <a:solidFill>
                  <a:schemeClr val="hlink"/>
                </a:solidFill>
                <a:latin typeface="华文新魏" pitchFamily="2" charset="-122"/>
                <a:ea typeface="华文新魏" pitchFamily="2" charset="-122"/>
                <a:cs typeface="方正综艺简体"/>
              </a:rPr>
              <a:t>F-F</a:t>
            </a:r>
            <a:r>
              <a:rPr lang="zh-CN" altLang="en-US" sz="2400" dirty="0" smtClean="0">
                <a:solidFill>
                  <a:schemeClr val="hlink"/>
                </a:solidFill>
                <a:latin typeface="华文新魏" pitchFamily="2" charset="-122"/>
                <a:ea typeface="华文新魏" pitchFamily="2" charset="-122"/>
                <a:cs typeface="方正综艺简体"/>
              </a:rPr>
              <a:t>截面</a:t>
            </a:r>
            <a:r>
              <a:rPr lang="en-US" altLang="zh-CN" sz="2400" dirty="0" smtClean="0">
                <a:solidFill>
                  <a:schemeClr val="hlink"/>
                </a:solidFill>
                <a:latin typeface="华文新魏" pitchFamily="2" charset="-122"/>
                <a:ea typeface="华文新魏" pitchFamily="2" charset="-122"/>
                <a:cs typeface="方正综艺简体"/>
              </a:rPr>
              <a:t>2</a:t>
            </a:r>
            <a:r>
              <a:rPr lang="zh-CN" altLang="en-US" sz="2400" dirty="0" smtClean="0">
                <a:solidFill>
                  <a:schemeClr val="hlink"/>
                </a:solidFill>
                <a:latin typeface="华文新魏" pitchFamily="2" charset="-122"/>
                <a:ea typeface="华文新魏" pitchFamily="2" charset="-122"/>
                <a:cs typeface="方正综艺简体"/>
              </a:rPr>
              <a:t>个加载工况的</a:t>
            </a:r>
            <a:r>
              <a:rPr lang="zh-CN" altLang="en-US" sz="2400" dirty="0" smtClean="0">
                <a:solidFill>
                  <a:srgbClr val="C00000"/>
                </a:solidFill>
                <a:latin typeface="华文新魏" pitchFamily="2" charset="-122"/>
                <a:ea typeface="华文新魏" pitchFamily="2" charset="-122"/>
                <a:cs typeface="方正综艺简体"/>
              </a:rPr>
              <a:t>加载车载位布置较为接近</a:t>
            </a:r>
            <a:r>
              <a:rPr lang="zh-CN" altLang="en-US" sz="2400" dirty="0" smtClean="0">
                <a:solidFill>
                  <a:schemeClr val="hlink"/>
                </a:solidFill>
                <a:latin typeface="华文新魏" pitchFamily="2" charset="-122"/>
                <a:ea typeface="华文新魏" pitchFamily="2" charset="-122"/>
                <a:cs typeface="方正综艺简体"/>
              </a:rPr>
              <a:t>，且影响线曲线</a:t>
            </a:r>
            <a:r>
              <a:rPr lang="zh-CN" altLang="en-US" sz="2400" dirty="0" smtClean="0">
                <a:solidFill>
                  <a:srgbClr val="C00000"/>
                </a:solidFill>
                <a:latin typeface="华文新魏" pitchFamily="2" charset="-122"/>
                <a:ea typeface="华文新魏" pitchFamily="2" charset="-122"/>
                <a:cs typeface="方正综艺简体"/>
              </a:rPr>
              <a:t>变化趋势基本一致</a:t>
            </a:r>
            <a:r>
              <a:rPr lang="zh-CN" altLang="en-US" sz="2400" dirty="0" smtClean="0">
                <a:solidFill>
                  <a:schemeClr val="hlink"/>
                </a:solidFill>
                <a:latin typeface="华文新魏" pitchFamily="2" charset="-122"/>
                <a:ea typeface="华文新魏" pitchFamily="2" charset="-122"/>
                <a:cs typeface="方正综艺简体"/>
              </a:rPr>
              <a:t>，可将</a:t>
            </a:r>
            <a:r>
              <a:rPr lang="en-US" altLang="zh-CN" sz="2400" dirty="0" smtClean="0">
                <a:solidFill>
                  <a:schemeClr val="hlink"/>
                </a:solidFill>
                <a:latin typeface="华文新魏" pitchFamily="2" charset="-122"/>
                <a:ea typeface="华文新魏" pitchFamily="2" charset="-122"/>
                <a:cs typeface="方正综艺简体"/>
              </a:rPr>
              <a:t>E-E</a:t>
            </a:r>
            <a:r>
              <a:rPr lang="zh-CN" altLang="en-US" sz="2400" dirty="0" smtClean="0">
                <a:solidFill>
                  <a:schemeClr val="hlink"/>
                </a:solidFill>
                <a:latin typeface="华文新魏" pitchFamily="2" charset="-122"/>
                <a:ea typeface="华文新魏" pitchFamily="2" charset="-122"/>
                <a:cs typeface="方正综艺简体"/>
              </a:rPr>
              <a:t>截面与</a:t>
            </a:r>
            <a:r>
              <a:rPr lang="en-US" altLang="zh-CN" sz="2400" dirty="0" smtClean="0">
                <a:solidFill>
                  <a:schemeClr val="hlink"/>
                </a:solidFill>
                <a:latin typeface="华文新魏" pitchFamily="2" charset="-122"/>
                <a:ea typeface="华文新魏" pitchFamily="2" charset="-122"/>
                <a:cs typeface="方正综艺简体"/>
              </a:rPr>
              <a:t>F-F</a:t>
            </a:r>
            <a:r>
              <a:rPr lang="zh-CN" altLang="en-US" sz="2400" dirty="0" smtClean="0">
                <a:solidFill>
                  <a:schemeClr val="hlink"/>
                </a:solidFill>
                <a:latin typeface="华文新魏" pitchFamily="2" charset="-122"/>
                <a:ea typeface="华文新魏" pitchFamily="2" charset="-122"/>
                <a:cs typeface="方正综艺简体"/>
              </a:rPr>
              <a:t>截面</a:t>
            </a:r>
            <a:r>
              <a:rPr lang="en-US" altLang="zh-CN" sz="2400" dirty="0" smtClean="0">
                <a:solidFill>
                  <a:schemeClr val="hlink"/>
                </a:solidFill>
                <a:latin typeface="华文新魏" pitchFamily="2" charset="-122"/>
                <a:ea typeface="华文新魏" pitchFamily="2" charset="-122"/>
                <a:cs typeface="方正综艺简体"/>
              </a:rPr>
              <a:t>2</a:t>
            </a:r>
            <a:r>
              <a:rPr lang="zh-CN" altLang="en-US" sz="2400" dirty="0" smtClean="0">
                <a:solidFill>
                  <a:schemeClr val="hlink"/>
                </a:solidFill>
                <a:latin typeface="华文新魏" pitchFamily="2" charset="-122"/>
                <a:ea typeface="华文新魏" pitchFamily="2" charset="-122"/>
                <a:cs typeface="方正综艺简体"/>
              </a:rPr>
              <a:t>个加载工况优化为</a:t>
            </a:r>
            <a:r>
              <a:rPr lang="en-US" altLang="zh-CN"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a:t>
            </a:r>
            <a:endParaRPr lang="zh-CN" altLang="en-US" sz="2400" dirty="0">
              <a:solidFill>
                <a:schemeClr val="hlink"/>
              </a:solidFill>
              <a:latin typeface="华文新魏" pitchFamily="2" charset="-122"/>
              <a:ea typeface="华文新魏" pitchFamily="2" charset="-122"/>
              <a:cs typeface="方正综艺简体"/>
            </a:endParaRPr>
          </a:p>
        </p:txBody>
      </p:sp>
      <p:pic>
        <p:nvPicPr>
          <p:cNvPr id="24577" name="Picture 1"/>
          <p:cNvPicPr>
            <a:picLocks noChangeAspect="1" noChangeArrowheads="1"/>
          </p:cNvPicPr>
          <p:nvPr/>
        </p:nvPicPr>
        <p:blipFill>
          <a:blip r:embed="rId3"/>
          <a:srcRect/>
          <a:stretch>
            <a:fillRect/>
          </a:stretch>
        </p:blipFill>
        <p:spPr bwMode="auto">
          <a:xfrm>
            <a:off x="785786" y="3621837"/>
            <a:ext cx="7643866" cy="123592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552461" y="857236"/>
            <a:ext cx="1422184" cy="461665"/>
          </a:xfrm>
          <a:prstGeom prst="rect">
            <a:avLst/>
          </a:prstGeom>
          <a:noFill/>
          <a:ln w="9525">
            <a:noFill/>
            <a:miter lim="800000"/>
            <a:headEnd/>
            <a:tailEnd/>
          </a:ln>
        </p:spPr>
        <p:txBody>
          <a:bodyPr wrap="none">
            <a:spAutoFit/>
          </a:bodyPr>
          <a:lstStyle/>
          <a:p>
            <a:r>
              <a:rPr lang="zh-CN" altLang="en-US" sz="2400" b="1" dirty="0" smtClean="0">
                <a:solidFill>
                  <a:schemeClr val="hlink"/>
                </a:solidFill>
                <a:latin typeface="华文新魏" pitchFamily="2" charset="-122"/>
                <a:ea typeface="华文新魏" pitchFamily="2" charset="-122"/>
              </a:rPr>
              <a:t>第一部分</a:t>
            </a:r>
            <a:endParaRPr lang="zh-CN" altLang="en-US" sz="2400" b="1" dirty="0">
              <a:solidFill>
                <a:schemeClr val="hlink"/>
              </a:solidFill>
              <a:latin typeface="华文新魏" pitchFamily="2" charset="-122"/>
              <a:ea typeface="华文新魏" pitchFamily="2" charset="-122"/>
            </a:endParaRPr>
          </a:p>
        </p:txBody>
      </p:sp>
      <p:grpSp>
        <p:nvGrpSpPr>
          <p:cNvPr id="2" name="Group 3"/>
          <p:cNvGrpSpPr>
            <a:grpSpLocks/>
          </p:cNvGrpSpPr>
          <p:nvPr/>
        </p:nvGrpSpPr>
        <p:grpSpPr bwMode="auto">
          <a:xfrm>
            <a:off x="677876" y="1993871"/>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rgbClr val="990000"/>
                  </a:solidFill>
                  <a:latin typeface="华文隶书" pitchFamily="2" charset="-122"/>
                  <a:ea typeface="华文隶书" pitchFamily="2" charset="-122"/>
                </a:rPr>
                <a:t>模型建立</a:t>
              </a:r>
              <a:endParaRPr lang="zh-CN" altLang="en-US" sz="2000" b="1" dirty="0">
                <a:solidFill>
                  <a:srgbClr val="990000"/>
                </a:solidFill>
                <a:latin typeface="华文隶书" pitchFamily="2" charset="-122"/>
                <a:ea typeface="华文隶书" pitchFamily="2" charset="-122"/>
              </a:endParaRPr>
            </a:p>
          </p:txBody>
        </p:sp>
      </p:grpSp>
      <p:grpSp>
        <p:nvGrpSpPr>
          <p:cNvPr id="3" name="Group 7"/>
          <p:cNvGrpSpPr>
            <a:grpSpLocks/>
          </p:cNvGrpSpPr>
          <p:nvPr/>
        </p:nvGrpSpPr>
        <p:grpSpPr bwMode="auto">
          <a:xfrm>
            <a:off x="879486" y="2779673"/>
            <a:ext cx="5264150" cy="461960"/>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内力计算</a:t>
              </a:r>
              <a:endParaRPr lang="zh-CN" altLang="en-US" sz="2000" b="1" dirty="0">
                <a:solidFill>
                  <a:schemeClr val="hlink"/>
                </a:solidFill>
                <a:latin typeface="华文隶书" pitchFamily="2" charset="-122"/>
                <a:ea typeface="华文隶书" pitchFamily="2" charset="-122"/>
              </a:endParaRPr>
            </a:p>
          </p:txBody>
        </p:sp>
      </p:grpSp>
      <p:grpSp>
        <p:nvGrpSpPr>
          <p:cNvPr id="4" name="Group 11"/>
          <p:cNvGrpSpPr>
            <a:grpSpLocks/>
          </p:cNvGrpSpPr>
          <p:nvPr/>
        </p:nvGrpSpPr>
        <p:grpSpPr bwMode="auto">
          <a:xfrm>
            <a:off x="414349" y="3565507"/>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初步设计</a:t>
              </a:r>
              <a:endParaRPr lang="zh-CN" altLang="en-US" sz="2400" b="1" dirty="0">
                <a:solidFill>
                  <a:schemeClr val="hlink"/>
                </a:solidFill>
                <a:latin typeface="华文隶书" pitchFamily="2" charset="-122"/>
                <a:ea typeface="华文隶书" pitchFamily="2" charset="-122"/>
              </a:endParaRPr>
            </a:p>
          </p:txBody>
        </p:sp>
      </p:grpSp>
      <p:grpSp>
        <p:nvGrpSpPr>
          <p:cNvPr id="5" name="Group 15"/>
          <p:cNvGrpSpPr>
            <a:grpSpLocks/>
          </p:cNvGrpSpPr>
          <p:nvPr/>
        </p:nvGrpSpPr>
        <p:grpSpPr bwMode="auto">
          <a:xfrm>
            <a:off x="1139848" y="4422763"/>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方案优化</a:t>
              </a:r>
              <a:endParaRPr lang="en-US" altLang="zh-CN" sz="2400" b="1" dirty="0">
                <a:solidFill>
                  <a:schemeClr val="hlink"/>
                </a:solidFill>
                <a:latin typeface="华文隶书" pitchFamily="2" charset="-122"/>
                <a:ea typeface="华文隶书"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3" name="TextBox 1"/>
          <p:cNvSpPr txBox="1">
            <a:spLocks noChangeArrowheads="1"/>
          </p:cNvSpPr>
          <p:nvPr/>
        </p:nvSpPr>
        <p:spPr bwMode="auto">
          <a:xfrm>
            <a:off x="755652"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69634" name="TextBox 1"/>
          <p:cNvSpPr txBox="1">
            <a:spLocks noChangeArrowheads="1"/>
          </p:cNvSpPr>
          <p:nvPr/>
        </p:nvSpPr>
        <p:spPr bwMode="auto">
          <a:xfrm>
            <a:off x="1979615" y="276064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36687"/>
            <a:ext cx="8032778" cy="1569660"/>
          </a:xfrm>
          <a:prstGeom prst="rect">
            <a:avLst/>
          </a:prstGeom>
          <a:noFill/>
          <a:ln w="9525">
            <a:noFill/>
            <a:miter lim="800000"/>
            <a:headEnd/>
            <a:tailEnd/>
          </a:ln>
        </p:spPr>
        <p:txBody>
          <a:bodyPr wrap="square">
            <a:spAutoFit/>
          </a:bodyPr>
          <a:lstStyle/>
          <a:p>
            <a:pPr indent="614363" algn="just">
              <a:lnSpc>
                <a:spcPct val="120000"/>
              </a:lnSpc>
              <a:defRPr/>
            </a:pPr>
            <a:r>
              <a:rPr lang="zh-CN" altLang="en-US" sz="2000" dirty="0" smtClean="0">
                <a:solidFill>
                  <a:schemeClr val="hlink"/>
                </a:solidFill>
                <a:latin typeface="华文新魏" pitchFamily="2" charset="-122"/>
                <a:ea typeface="华文新魏" pitchFamily="2" charset="-122"/>
                <a:cs typeface="方正综艺简体"/>
              </a:rPr>
              <a:t>根据多跨矮塔斜拉桥结构的受力特点，并结合截面影响线的</a:t>
            </a:r>
            <a:r>
              <a:rPr lang="zh-CN" altLang="en-US" sz="2000" dirty="0" smtClean="0">
                <a:solidFill>
                  <a:srgbClr val="C00000"/>
                </a:solidFill>
                <a:latin typeface="华文新魏" pitchFamily="2" charset="-122"/>
                <a:ea typeface="华文新魏" pitchFamily="2" charset="-122"/>
                <a:cs typeface="方正综艺简体"/>
              </a:rPr>
              <a:t>图形互补性</a:t>
            </a:r>
            <a:r>
              <a:rPr lang="zh-CN" altLang="en-US" sz="2000" dirty="0" smtClean="0">
                <a:solidFill>
                  <a:schemeClr val="hlink"/>
                </a:solidFill>
                <a:latin typeface="华文新魏" pitchFamily="2" charset="-122"/>
                <a:ea typeface="华文新魏" pitchFamily="2" charset="-122"/>
                <a:cs typeface="方正综艺简体"/>
              </a:rPr>
              <a:t>，即正负弯矩影响线曲线变化趋势恰好相反，可将</a:t>
            </a:r>
            <a:r>
              <a:rPr lang="en-US" altLang="zh-CN" sz="2000" dirty="0" smtClean="0">
                <a:solidFill>
                  <a:schemeClr val="hlink"/>
                </a:solidFill>
                <a:latin typeface="华文新魏" pitchFamily="2" charset="-122"/>
                <a:ea typeface="华文新魏" pitchFamily="2" charset="-122"/>
                <a:cs typeface="方正综艺简体"/>
              </a:rPr>
              <a:t>3</a:t>
            </a:r>
            <a:r>
              <a:rPr lang="zh-CN" altLang="en-US" sz="2000" dirty="0" smtClean="0">
                <a:solidFill>
                  <a:schemeClr val="hlink"/>
                </a:solidFill>
                <a:latin typeface="华文新魏" pitchFamily="2" charset="-122"/>
                <a:ea typeface="华文新魏" pitchFamily="2" charset="-122"/>
                <a:cs typeface="方正综艺简体"/>
              </a:rPr>
              <a:t>号墩墩顶附近主梁最大负弯矩</a:t>
            </a:r>
            <a:r>
              <a:rPr lang="en-US" altLang="zh-CN" sz="2000" dirty="0" smtClean="0">
                <a:solidFill>
                  <a:schemeClr val="hlink"/>
                </a:solidFill>
                <a:latin typeface="华文新魏" pitchFamily="2" charset="-122"/>
                <a:ea typeface="华文新魏" pitchFamily="2" charset="-122"/>
                <a:cs typeface="方正综艺简体"/>
              </a:rPr>
              <a:t>B-B</a:t>
            </a:r>
            <a:r>
              <a:rPr lang="zh-CN" altLang="en-US" sz="2000" dirty="0" smtClean="0">
                <a:solidFill>
                  <a:schemeClr val="hlink"/>
                </a:solidFill>
                <a:latin typeface="华文新魏" pitchFamily="2" charset="-122"/>
                <a:ea typeface="华文新魏" pitchFamily="2" charset="-122"/>
                <a:cs typeface="方正综艺简体"/>
              </a:rPr>
              <a:t>截面与次边跨跨中最大正弯矩</a:t>
            </a:r>
            <a:r>
              <a:rPr lang="en-US" altLang="zh-CN" sz="2000" dirty="0" smtClean="0">
                <a:solidFill>
                  <a:schemeClr val="hlink"/>
                </a:solidFill>
                <a:latin typeface="华文新魏" pitchFamily="2" charset="-122"/>
                <a:ea typeface="华文新魏" pitchFamily="2" charset="-122"/>
                <a:cs typeface="方正综艺简体"/>
              </a:rPr>
              <a:t>C-C</a:t>
            </a:r>
            <a:r>
              <a:rPr lang="zh-CN" altLang="en-US" sz="2000" dirty="0" smtClean="0">
                <a:solidFill>
                  <a:schemeClr val="hlink"/>
                </a:solidFill>
                <a:latin typeface="华文新魏" pitchFamily="2" charset="-122"/>
                <a:ea typeface="华文新魏" pitchFamily="2" charset="-122"/>
                <a:cs typeface="方正综艺简体"/>
              </a:rPr>
              <a:t>截面</a:t>
            </a:r>
            <a:r>
              <a:rPr lang="en-US" altLang="zh-CN" sz="2000" dirty="0" smtClean="0">
                <a:solidFill>
                  <a:schemeClr val="hlink"/>
                </a:solidFill>
                <a:latin typeface="华文新魏" pitchFamily="2" charset="-122"/>
                <a:ea typeface="华文新魏" pitchFamily="2" charset="-122"/>
                <a:cs typeface="方正综艺简体"/>
              </a:rPr>
              <a:t>2</a:t>
            </a:r>
            <a:r>
              <a:rPr lang="zh-CN" altLang="en-US" sz="2000" dirty="0" smtClean="0">
                <a:solidFill>
                  <a:schemeClr val="hlink"/>
                </a:solidFill>
                <a:latin typeface="华文新魏" pitchFamily="2" charset="-122"/>
                <a:ea typeface="华文新魏" pitchFamily="2" charset="-122"/>
                <a:cs typeface="方正综艺简体"/>
              </a:rPr>
              <a:t>个加载工况优化为</a:t>
            </a:r>
            <a:r>
              <a:rPr lang="en-US" altLang="zh-CN" sz="2000" dirty="0" smtClean="0">
                <a:solidFill>
                  <a:schemeClr val="hlink"/>
                </a:solidFill>
                <a:latin typeface="华文新魏" pitchFamily="2" charset="-122"/>
                <a:ea typeface="华文新魏" pitchFamily="2" charset="-122"/>
                <a:cs typeface="方正综艺简体"/>
              </a:rPr>
              <a:t>1</a:t>
            </a:r>
            <a:r>
              <a:rPr lang="zh-CN" altLang="en-US" sz="2000" dirty="0" smtClean="0">
                <a:solidFill>
                  <a:schemeClr val="hlink"/>
                </a:solidFill>
                <a:latin typeface="华文新魏" pitchFamily="2" charset="-122"/>
                <a:ea typeface="华文新魏" pitchFamily="2" charset="-122"/>
                <a:cs typeface="方正综艺简体"/>
              </a:rPr>
              <a:t>个工况。</a:t>
            </a:r>
            <a:endParaRPr lang="zh-CN" altLang="en-US" sz="2000" dirty="0">
              <a:solidFill>
                <a:schemeClr val="hlink"/>
              </a:solidFill>
              <a:latin typeface="华文新魏" pitchFamily="2" charset="-122"/>
              <a:ea typeface="华文新魏" pitchFamily="2" charset="-122"/>
              <a:cs typeface="方正综艺简体"/>
            </a:endParaRPr>
          </a:p>
        </p:txBody>
      </p:sp>
      <p:pic>
        <p:nvPicPr>
          <p:cNvPr id="84994" name="Picture 2"/>
          <p:cNvPicPr>
            <a:picLocks noChangeAspect="1" noChangeArrowheads="1"/>
          </p:cNvPicPr>
          <p:nvPr/>
        </p:nvPicPr>
        <p:blipFill>
          <a:blip r:embed="rId2"/>
          <a:srcRect/>
          <a:stretch>
            <a:fillRect/>
          </a:stretch>
        </p:blipFill>
        <p:spPr bwMode="auto">
          <a:xfrm>
            <a:off x="642910" y="3000376"/>
            <a:ext cx="7929618" cy="1610917"/>
          </a:xfrm>
          <a:prstGeom prst="rect">
            <a:avLst/>
          </a:prstGeom>
          <a:noFill/>
          <a:ln w="9525">
            <a:noFill/>
            <a:miter lim="800000"/>
            <a:headEnd/>
            <a:tailEnd/>
          </a:ln>
        </p:spPr>
      </p:pic>
      <p:sp>
        <p:nvSpPr>
          <p:cNvPr id="7" name="矩形 6"/>
          <p:cNvSpPr/>
          <p:nvPr/>
        </p:nvSpPr>
        <p:spPr>
          <a:xfrm>
            <a:off x="7762482" y="4643450"/>
            <a:ext cx="667170" cy="461665"/>
          </a:xfrm>
          <a:prstGeom prst="rect">
            <a:avLst/>
          </a:prstGeom>
        </p:spPr>
        <p:txBody>
          <a:bodyPr wrap="none">
            <a:spAutoFit/>
          </a:bodyPr>
          <a:lstStyle/>
          <a:p>
            <a:r>
              <a:rPr lang="zh-CN" altLang="en-US" sz="2400" dirty="0" smtClean="0">
                <a:solidFill>
                  <a:srgbClr val="C00000"/>
                </a:solidFill>
                <a:latin typeface="华文新魏" pitchFamily="2" charset="-122"/>
                <a:ea typeface="华文新魏" pitchFamily="2" charset="-122"/>
                <a:cs typeface="方正综艺简体"/>
                <a:hlinkClick r:id="rId3" action="ppaction://hlinksldjump"/>
              </a:rPr>
              <a:t>图</a:t>
            </a:r>
            <a:r>
              <a:rPr lang="en-US" altLang="zh-CN" sz="2400" dirty="0" smtClean="0">
                <a:solidFill>
                  <a:srgbClr val="C00000"/>
                </a:solidFill>
                <a:latin typeface="华文新魏" pitchFamily="2" charset="-122"/>
                <a:ea typeface="华文新魏" pitchFamily="2" charset="-122"/>
                <a:cs typeface="方正综艺简体"/>
                <a:hlinkClick r:id="rId3" action="ppaction://hlinksldjump"/>
              </a:rPr>
              <a:t>6</a:t>
            </a:r>
            <a:endParaRPr lang="zh-CN" altLang="en-US" sz="2400" dirty="0" smtClean="0">
              <a:solidFill>
                <a:srgbClr val="C00000"/>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3" name="TextBox 1"/>
          <p:cNvSpPr txBox="1">
            <a:spLocks noChangeArrowheads="1"/>
          </p:cNvSpPr>
          <p:nvPr/>
        </p:nvSpPr>
        <p:spPr bwMode="auto">
          <a:xfrm>
            <a:off x="755652"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69634" name="TextBox 1"/>
          <p:cNvSpPr txBox="1">
            <a:spLocks noChangeArrowheads="1"/>
          </p:cNvSpPr>
          <p:nvPr/>
        </p:nvSpPr>
        <p:spPr bwMode="auto">
          <a:xfrm>
            <a:off x="1979615" y="276064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36687"/>
            <a:ext cx="8175654" cy="2656753"/>
          </a:xfrm>
          <a:prstGeom prst="rect">
            <a:avLst/>
          </a:prstGeom>
          <a:noFill/>
          <a:ln w="9525">
            <a:noFill/>
            <a:miter lim="800000"/>
            <a:headEnd/>
            <a:tailEnd/>
          </a:ln>
        </p:spPr>
        <p:txBody>
          <a:bodyPr wrap="square">
            <a:spAutoFit/>
          </a:bodyPr>
          <a:lstStyle/>
          <a:p>
            <a:pPr indent="614363" algn="just">
              <a:lnSpc>
                <a:spcPct val="120000"/>
              </a:lnSpc>
              <a:defRPr/>
            </a:pPr>
            <a:r>
              <a:rPr lang="zh-CN" altLang="en-US" sz="2000" dirty="0" smtClean="0">
                <a:solidFill>
                  <a:schemeClr val="hlink"/>
                </a:solidFill>
                <a:latin typeface="华文新魏" pitchFamily="2" charset="-122"/>
                <a:ea typeface="华文新魏" pitchFamily="2" charset="-122"/>
                <a:cs typeface="方正综艺简体"/>
              </a:rPr>
              <a:t>由</a:t>
            </a:r>
            <a:r>
              <a:rPr lang="zh-CN" altLang="en-US" sz="2000" dirty="0" smtClean="0">
                <a:solidFill>
                  <a:schemeClr val="hlink"/>
                </a:solidFill>
                <a:latin typeface="华文新魏" pitchFamily="2" charset="-122"/>
                <a:ea typeface="华文新魏" pitchFamily="2" charset="-122"/>
                <a:cs typeface="方正综艺简体"/>
                <a:hlinkClick r:id="rId2" action="ppaction://hlinksldjump"/>
              </a:rPr>
              <a:t>图</a:t>
            </a:r>
            <a:r>
              <a:rPr lang="en-US" altLang="zh-CN" sz="2000" dirty="0" smtClean="0">
                <a:solidFill>
                  <a:schemeClr val="hlink"/>
                </a:solidFill>
                <a:latin typeface="华文新魏" pitchFamily="2" charset="-122"/>
                <a:ea typeface="华文新魏" pitchFamily="2" charset="-122"/>
                <a:cs typeface="方正综艺简体"/>
                <a:hlinkClick r:id="rId2" action="ppaction://hlinksldjump"/>
              </a:rPr>
              <a:t>3</a:t>
            </a:r>
            <a:r>
              <a:rPr lang="zh-CN" altLang="en-US" sz="2000" dirty="0" smtClean="0">
                <a:solidFill>
                  <a:schemeClr val="hlink"/>
                </a:solidFill>
                <a:latin typeface="华文新魏" pitchFamily="2" charset="-122"/>
                <a:ea typeface="华文新魏" pitchFamily="2" charset="-122"/>
                <a:cs typeface="方正综艺简体"/>
              </a:rPr>
              <a:t>与</a:t>
            </a:r>
            <a:r>
              <a:rPr lang="zh-CN" altLang="en-US" sz="2000" dirty="0" smtClean="0">
                <a:solidFill>
                  <a:schemeClr val="hlink"/>
                </a:solidFill>
                <a:latin typeface="华文新魏" pitchFamily="2" charset="-122"/>
                <a:ea typeface="华文新魏" pitchFamily="2" charset="-122"/>
                <a:cs typeface="方正综艺简体"/>
                <a:hlinkClick r:id="rId3" action="ppaction://hlinksldjump"/>
              </a:rPr>
              <a:t>图</a:t>
            </a:r>
            <a:r>
              <a:rPr lang="en-US" altLang="zh-CN" sz="2000" dirty="0" smtClean="0">
                <a:solidFill>
                  <a:schemeClr val="hlink"/>
                </a:solidFill>
                <a:latin typeface="华文新魏" pitchFamily="2" charset="-122"/>
                <a:ea typeface="华文新魏" pitchFamily="2" charset="-122"/>
                <a:cs typeface="方正综艺简体"/>
                <a:hlinkClick r:id="rId3" action="ppaction://hlinksldjump"/>
              </a:rPr>
              <a:t>6</a:t>
            </a:r>
            <a:r>
              <a:rPr lang="zh-CN" altLang="en-US" sz="2000" dirty="0" smtClean="0">
                <a:solidFill>
                  <a:schemeClr val="hlink"/>
                </a:solidFill>
                <a:latin typeface="华文新魏" pitchFamily="2" charset="-122"/>
                <a:ea typeface="华文新魏" pitchFamily="2" charset="-122"/>
                <a:cs typeface="方正综艺简体"/>
              </a:rPr>
              <a:t>对比可发现，为了兼顾</a:t>
            </a:r>
            <a:r>
              <a:rPr lang="en-US" altLang="zh-CN" sz="2000" dirty="0" smtClean="0">
                <a:solidFill>
                  <a:schemeClr val="hlink"/>
                </a:solidFill>
                <a:latin typeface="华文新魏" pitchFamily="2" charset="-122"/>
                <a:ea typeface="华文新魏" pitchFamily="2" charset="-122"/>
                <a:cs typeface="方正综艺简体"/>
              </a:rPr>
              <a:t>B-B</a:t>
            </a:r>
            <a:r>
              <a:rPr lang="zh-CN" altLang="en-US" sz="2000" dirty="0" smtClean="0">
                <a:solidFill>
                  <a:schemeClr val="hlink"/>
                </a:solidFill>
                <a:latin typeface="华文新魏" pitchFamily="2" charset="-122"/>
                <a:ea typeface="华文新魏" pitchFamily="2" charset="-122"/>
                <a:cs typeface="方正综艺简体"/>
              </a:rPr>
              <a:t>截面达到加载效率，</a:t>
            </a:r>
            <a:r>
              <a:rPr lang="en-US" altLang="zh-CN" sz="2000" dirty="0" smtClean="0">
                <a:solidFill>
                  <a:schemeClr val="hlink"/>
                </a:solidFill>
                <a:latin typeface="华文新魏" pitchFamily="2" charset="-122"/>
                <a:ea typeface="华文新魏" pitchFamily="2" charset="-122"/>
                <a:cs typeface="方正综艺简体"/>
              </a:rPr>
              <a:t>C-C</a:t>
            </a:r>
            <a:r>
              <a:rPr lang="zh-CN" altLang="en-US" sz="2000" dirty="0" smtClean="0">
                <a:solidFill>
                  <a:schemeClr val="hlink"/>
                </a:solidFill>
                <a:latin typeface="华文新魏" pitchFamily="2" charset="-122"/>
                <a:ea typeface="华文新魏" pitchFamily="2" charset="-122"/>
                <a:cs typeface="方正综艺简体"/>
              </a:rPr>
              <a:t>截面的加载车总数有所增加，截面荷载效率看似超限（</a:t>
            </a:r>
            <a:r>
              <a:rPr lang="en-US" altLang="en-US" sz="2000" dirty="0" smtClean="0">
                <a:solidFill>
                  <a:schemeClr val="hlink"/>
                </a:solidFill>
                <a:latin typeface="华文新魏" pitchFamily="2" charset="-122"/>
                <a:ea typeface="华文新魏" pitchFamily="2" charset="-122"/>
                <a:cs typeface="方正综艺简体"/>
                <a:sym typeface="Symbol"/>
              </a:rPr>
              <a:t></a:t>
            </a:r>
            <a:r>
              <a:rPr lang="zh-CN" altLang="en-US" sz="2000" dirty="0" smtClean="0">
                <a:solidFill>
                  <a:schemeClr val="hlink"/>
                </a:solidFill>
                <a:latin typeface="华文新魏" pitchFamily="2" charset="-122"/>
                <a:ea typeface="华文新魏" pitchFamily="2" charset="-122"/>
                <a:cs typeface="方正综艺简体"/>
              </a:rPr>
              <a:t>＞</a:t>
            </a:r>
            <a:r>
              <a:rPr lang="en-US" altLang="zh-CN" sz="2000" dirty="0" smtClean="0">
                <a:solidFill>
                  <a:schemeClr val="hlink"/>
                </a:solidFill>
                <a:latin typeface="华文新魏" pitchFamily="2" charset="-122"/>
                <a:ea typeface="华文新魏" pitchFamily="2" charset="-122"/>
                <a:cs typeface="方正综艺简体"/>
              </a:rPr>
              <a:t>1.05</a:t>
            </a:r>
            <a:r>
              <a:rPr lang="zh-CN" altLang="en-US" sz="2000" dirty="0" smtClean="0">
                <a:solidFill>
                  <a:schemeClr val="hlink"/>
                </a:solidFill>
                <a:latin typeface="华文新魏" pitchFamily="2" charset="-122"/>
                <a:ea typeface="华文新魏" pitchFamily="2" charset="-122"/>
                <a:cs typeface="方正综艺简体"/>
              </a:rPr>
              <a:t>），但值得注意的是，增加的加载车刚好布置在</a:t>
            </a:r>
            <a:r>
              <a:rPr lang="en-US" altLang="zh-CN" sz="2000" dirty="0" smtClean="0">
                <a:solidFill>
                  <a:schemeClr val="hlink"/>
                </a:solidFill>
                <a:latin typeface="华文新魏" pitchFamily="2" charset="-122"/>
                <a:ea typeface="华文新魏" pitchFamily="2" charset="-122"/>
                <a:cs typeface="方正综艺简体"/>
              </a:rPr>
              <a:t>C-C</a:t>
            </a:r>
            <a:r>
              <a:rPr lang="zh-CN" altLang="en-US" sz="2000" dirty="0" smtClean="0">
                <a:solidFill>
                  <a:schemeClr val="hlink"/>
                </a:solidFill>
                <a:latin typeface="华文新魏" pitchFamily="2" charset="-122"/>
                <a:ea typeface="华文新魏" pitchFamily="2" charset="-122"/>
                <a:cs typeface="方正综艺简体"/>
              </a:rPr>
              <a:t>截面的影响线</a:t>
            </a:r>
            <a:r>
              <a:rPr lang="zh-CN" altLang="en-US" sz="2000" dirty="0" smtClean="0">
                <a:solidFill>
                  <a:srgbClr val="C00000"/>
                </a:solidFill>
                <a:latin typeface="华文新魏" pitchFamily="2" charset="-122"/>
                <a:ea typeface="华文新魏" pitchFamily="2" charset="-122"/>
                <a:cs typeface="方正综艺简体"/>
              </a:rPr>
              <a:t>负值区域</a:t>
            </a:r>
            <a:r>
              <a:rPr lang="zh-CN" altLang="en-US" sz="2000" dirty="0" smtClean="0">
                <a:solidFill>
                  <a:schemeClr val="hlink"/>
                </a:solidFill>
                <a:latin typeface="华文新魏" pitchFamily="2" charset="-122"/>
                <a:ea typeface="华文新魏" pitchFamily="2" charset="-122"/>
                <a:cs typeface="方正综艺简体"/>
              </a:rPr>
              <a:t>，很好地起到了“降低”该截面加载效应的作用。</a:t>
            </a:r>
            <a:endParaRPr lang="en-US" altLang="zh-CN" sz="2000" dirty="0" smtClean="0">
              <a:solidFill>
                <a:schemeClr val="hlink"/>
              </a:solidFill>
              <a:latin typeface="华文新魏" pitchFamily="2" charset="-122"/>
              <a:ea typeface="华文新魏" pitchFamily="2" charset="-122"/>
              <a:cs typeface="方正综艺简体"/>
            </a:endParaRPr>
          </a:p>
          <a:p>
            <a:pPr indent="614363" algn="just">
              <a:lnSpc>
                <a:spcPct val="120000"/>
              </a:lnSpc>
              <a:defRPr/>
            </a:pPr>
            <a:r>
              <a:rPr lang="zh-CN" altLang="en-US" sz="2000" dirty="0" smtClean="0">
                <a:solidFill>
                  <a:schemeClr val="hlink"/>
                </a:solidFill>
                <a:latin typeface="华文新魏" pitchFamily="2" charset="-122"/>
                <a:ea typeface="华文新魏" pitchFamily="2" charset="-122"/>
                <a:cs typeface="方正综艺简体"/>
              </a:rPr>
              <a:t>按照</a:t>
            </a:r>
            <a:r>
              <a:rPr lang="zh-CN" altLang="en-US" sz="2000" dirty="0" smtClean="0">
                <a:solidFill>
                  <a:schemeClr val="hlink"/>
                </a:solidFill>
                <a:latin typeface="华文新魏" pitchFamily="2" charset="-122"/>
                <a:ea typeface="华文新魏" pitchFamily="2" charset="-122"/>
                <a:cs typeface="方正综艺简体"/>
                <a:hlinkClick r:id="rId3" action="ppaction://hlinksldjump"/>
              </a:rPr>
              <a:t>图</a:t>
            </a:r>
            <a:r>
              <a:rPr lang="en-US" altLang="zh-CN" sz="2000" dirty="0" smtClean="0">
                <a:solidFill>
                  <a:schemeClr val="hlink"/>
                </a:solidFill>
                <a:latin typeface="华文新魏" pitchFamily="2" charset="-122"/>
                <a:ea typeface="华文新魏" pitchFamily="2" charset="-122"/>
                <a:cs typeface="方正综艺简体"/>
                <a:hlinkClick r:id="rId3" action="ppaction://hlinksldjump"/>
              </a:rPr>
              <a:t>6</a:t>
            </a:r>
            <a:r>
              <a:rPr lang="zh-CN" altLang="en-US" sz="2000" dirty="0" smtClean="0">
                <a:solidFill>
                  <a:schemeClr val="hlink"/>
                </a:solidFill>
                <a:latin typeface="华文新魏" pitchFamily="2" charset="-122"/>
                <a:ea typeface="华文新魏" pitchFamily="2" charset="-122"/>
                <a:cs typeface="方正综艺简体"/>
              </a:rPr>
              <a:t>所示的加载车载位布置进行理论加载时，</a:t>
            </a:r>
            <a:r>
              <a:rPr lang="en-US" altLang="zh-CN" sz="2000" dirty="0" smtClean="0">
                <a:solidFill>
                  <a:schemeClr val="hlink"/>
                </a:solidFill>
                <a:latin typeface="华文新魏" pitchFamily="2" charset="-122"/>
                <a:ea typeface="华文新魏" pitchFamily="2" charset="-122"/>
                <a:cs typeface="方正综艺简体"/>
              </a:rPr>
              <a:t>E-E</a:t>
            </a:r>
            <a:r>
              <a:rPr lang="zh-CN" altLang="en-US" sz="2000" dirty="0" smtClean="0">
                <a:solidFill>
                  <a:schemeClr val="hlink"/>
                </a:solidFill>
                <a:latin typeface="华文新魏" pitchFamily="2" charset="-122"/>
                <a:ea typeface="华文新魏" pitchFamily="2" charset="-122"/>
                <a:cs typeface="方正综艺简体"/>
              </a:rPr>
              <a:t>与</a:t>
            </a:r>
            <a:r>
              <a:rPr lang="en-US" altLang="zh-CN" sz="2000" dirty="0" smtClean="0">
                <a:solidFill>
                  <a:schemeClr val="hlink"/>
                </a:solidFill>
                <a:latin typeface="华文新魏" pitchFamily="2" charset="-122"/>
                <a:ea typeface="华文新魏" pitchFamily="2" charset="-122"/>
                <a:cs typeface="方正综艺简体"/>
              </a:rPr>
              <a:t>F-F</a:t>
            </a:r>
            <a:r>
              <a:rPr lang="zh-CN" altLang="en-US" sz="2000" dirty="0" smtClean="0">
                <a:solidFill>
                  <a:schemeClr val="hlink"/>
                </a:solidFill>
                <a:latin typeface="华文新魏" pitchFamily="2" charset="-122"/>
                <a:ea typeface="华文新魏" pitchFamily="2" charset="-122"/>
                <a:cs typeface="方正综艺简体"/>
              </a:rPr>
              <a:t>截面的荷载效率已达到</a:t>
            </a:r>
            <a:r>
              <a:rPr lang="en-US" altLang="zh-CN" sz="2000" dirty="0" smtClean="0">
                <a:solidFill>
                  <a:srgbClr val="C00000"/>
                </a:solidFill>
                <a:latin typeface="华文新魏" pitchFamily="2" charset="-122"/>
                <a:ea typeface="华文新魏" pitchFamily="2" charset="-122"/>
                <a:cs typeface="方正综艺简体"/>
              </a:rPr>
              <a:t>0.86</a:t>
            </a:r>
            <a:r>
              <a:rPr lang="zh-CN" altLang="en-US" sz="2000" dirty="0" smtClean="0">
                <a:solidFill>
                  <a:schemeClr val="hlink"/>
                </a:solidFill>
                <a:latin typeface="华文新魏" pitchFamily="2" charset="-122"/>
                <a:ea typeface="华文新魏" pitchFamily="2" charset="-122"/>
                <a:cs typeface="方正综艺简体"/>
              </a:rPr>
              <a:t>，故只需对图</a:t>
            </a:r>
            <a:r>
              <a:rPr lang="en-US" altLang="zh-CN" sz="2000" dirty="0" smtClean="0">
                <a:solidFill>
                  <a:schemeClr val="hlink"/>
                </a:solidFill>
                <a:latin typeface="华文新魏" pitchFamily="2" charset="-122"/>
                <a:ea typeface="华文新魏" pitchFamily="2" charset="-122"/>
                <a:cs typeface="方正综艺简体"/>
              </a:rPr>
              <a:t>6</a:t>
            </a:r>
            <a:r>
              <a:rPr lang="zh-CN" altLang="en-US" sz="2000" dirty="0" smtClean="0">
                <a:solidFill>
                  <a:schemeClr val="hlink"/>
                </a:solidFill>
                <a:latin typeface="华文新魏" pitchFamily="2" charset="-122"/>
                <a:ea typeface="华文新魏" pitchFamily="2" charset="-122"/>
                <a:cs typeface="方正综艺简体"/>
              </a:rPr>
              <a:t>的加载布置</a:t>
            </a:r>
            <a:r>
              <a:rPr lang="zh-CN" altLang="en-US" sz="2000" dirty="0" smtClean="0">
                <a:solidFill>
                  <a:srgbClr val="C00000"/>
                </a:solidFill>
                <a:latin typeface="华文新魏" pitchFamily="2" charset="-122"/>
                <a:ea typeface="华文新魏" pitchFamily="2" charset="-122"/>
                <a:cs typeface="方正综艺简体"/>
              </a:rPr>
              <a:t>稍作调整</a:t>
            </a:r>
            <a:r>
              <a:rPr lang="zh-CN" altLang="en-US" sz="2000" dirty="0" smtClean="0">
                <a:solidFill>
                  <a:schemeClr val="hlink"/>
                </a:solidFill>
                <a:latin typeface="华文新魏" pitchFamily="2" charset="-122"/>
                <a:ea typeface="华文新魏" pitchFamily="2" charset="-122"/>
                <a:cs typeface="方正综艺简体"/>
              </a:rPr>
              <a:t>，便可在一个工况里同时满足</a:t>
            </a:r>
            <a:r>
              <a:rPr lang="en-US" altLang="zh-CN" sz="2000" dirty="0" smtClean="0">
                <a:solidFill>
                  <a:schemeClr val="hlink"/>
                </a:solidFill>
                <a:latin typeface="华文新魏" pitchFamily="2" charset="-122"/>
                <a:ea typeface="华文新魏" pitchFamily="2" charset="-122"/>
                <a:cs typeface="方正综艺简体"/>
              </a:rPr>
              <a:t>B-B</a:t>
            </a:r>
            <a:r>
              <a:rPr lang="zh-CN" altLang="en-US" sz="2000" dirty="0" smtClean="0">
                <a:solidFill>
                  <a:schemeClr val="hlink"/>
                </a:solidFill>
                <a:latin typeface="华文新魏" pitchFamily="2" charset="-122"/>
                <a:ea typeface="华文新魏" pitchFamily="2" charset="-122"/>
                <a:cs typeface="方正综艺简体"/>
              </a:rPr>
              <a:t>、</a:t>
            </a:r>
            <a:r>
              <a:rPr lang="en-US" altLang="zh-CN" sz="2000" dirty="0" smtClean="0">
                <a:solidFill>
                  <a:schemeClr val="hlink"/>
                </a:solidFill>
                <a:latin typeface="华文新魏" pitchFamily="2" charset="-122"/>
                <a:ea typeface="华文新魏" pitchFamily="2" charset="-122"/>
                <a:cs typeface="方正综艺简体"/>
              </a:rPr>
              <a:t>C-C</a:t>
            </a:r>
            <a:r>
              <a:rPr lang="zh-CN" altLang="en-US" sz="2000" dirty="0" smtClean="0">
                <a:solidFill>
                  <a:schemeClr val="hlink"/>
                </a:solidFill>
                <a:latin typeface="华文新魏" pitchFamily="2" charset="-122"/>
                <a:ea typeface="华文新魏" pitchFamily="2" charset="-122"/>
                <a:cs typeface="方正综艺简体"/>
              </a:rPr>
              <a:t>、</a:t>
            </a:r>
            <a:r>
              <a:rPr lang="en-US" altLang="zh-CN" sz="2000" dirty="0" smtClean="0">
                <a:solidFill>
                  <a:schemeClr val="hlink"/>
                </a:solidFill>
                <a:latin typeface="华文新魏" pitchFamily="2" charset="-122"/>
                <a:ea typeface="华文新魏" pitchFamily="2" charset="-122"/>
                <a:cs typeface="方正综艺简体"/>
              </a:rPr>
              <a:t>E-E</a:t>
            </a:r>
            <a:r>
              <a:rPr lang="zh-CN" altLang="en-US" sz="2000" dirty="0" smtClean="0">
                <a:solidFill>
                  <a:schemeClr val="hlink"/>
                </a:solidFill>
                <a:latin typeface="华文新魏" pitchFamily="2" charset="-122"/>
                <a:ea typeface="华文新魏" pitchFamily="2" charset="-122"/>
                <a:cs typeface="方正综艺简体"/>
              </a:rPr>
              <a:t>与</a:t>
            </a:r>
            <a:r>
              <a:rPr lang="en-US" altLang="zh-CN" sz="2000" dirty="0" smtClean="0">
                <a:solidFill>
                  <a:schemeClr val="hlink"/>
                </a:solidFill>
                <a:latin typeface="华文新魏" pitchFamily="2" charset="-122"/>
                <a:ea typeface="华文新魏" pitchFamily="2" charset="-122"/>
                <a:cs typeface="方正综艺简体"/>
              </a:rPr>
              <a:t>F-F</a:t>
            </a:r>
            <a:r>
              <a:rPr lang="zh-CN" altLang="en-US" sz="2000" dirty="0" smtClean="0">
                <a:solidFill>
                  <a:schemeClr val="hlink"/>
                </a:solidFill>
                <a:latin typeface="华文新魏" pitchFamily="2" charset="-122"/>
                <a:ea typeface="华文新魏" pitchFamily="2" charset="-122"/>
                <a:cs typeface="方正综艺简体"/>
              </a:rPr>
              <a:t>共计</a:t>
            </a:r>
            <a:r>
              <a:rPr lang="en-US" altLang="zh-CN" sz="2000" dirty="0" smtClean="0">
                <a:solidFill>
                  <a:srgbClr val="C00000"/>
                </a:solidFill>
                <a:latin typeface="华文新魏" pitchFamily="2" charset="-122"/>
                <a:ea typeface="华文新魏" pitchFamily="2" charset="-122"/>
                <a:cs typeface="方正综艺简体"/>
              </a:rPr>
              <a:t>4</a:t>
            </a:r>
            <a:r>
              <a:rPr lang="zh-CN" altLang="en-US" sz="2000" dirty="0" smtClean="0">
                <a:solidFill>
                  <a:srgbClr val="C00000"/>
                </a:solidFill>
                <a:latin typeface="华文新魏" pitchFamily="2" charset="-122"/>
                <a:ea typeface="华文新魏" pitchFamily="2" charset="-122"/>
                <a:cs typeface="方正综艺简体"/>
              </a:rPr>
              <a:t>个</a:t>
            </a:r>
            <a:r>
              <a:rPr lang="zh-CN" altLang="en-US" sz="2000" dirty="0" smtClean="0">
                <a:solidFill>
                  <a:schemeClr val="hlink"/>
                </a:solidFill>
                <a:latin typeface="华文新魏" pitchFamily="2" charset="-122"/>
                <a:ea typeface="华文新魏" pitchFamily="2" charset="-122"/>
                <a:cs typeface="方正综艺简体"/>
              </a:rPr>
              <a:t>控制截面的试验需求。</a:t>
            </a:r>
            <a:endParaRPr lang="zh-CN" altLang="en-US" sz="2000" dirty="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3" name="TextBox 1"/>
          <p:cNvSpPr txBox="1">
            <a:spLocks noChangeArrowheads="1"/>
          </p:cNvSpPr>
          <p:nvPr/>
        </p:nvSpPr>
        <p:spPr bwMode="auto">
          <a:xfrm>
            <a:off x="755652" y="81328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69634" name="TextBox 1"/>
          <p:cNvSpPr txBox="1">
            <a:spLocks noChangeArrowheads="1"/>
          </p:cNvSpPr>
          <p:nvPr/>
        </p:nvSpPr>
        <p:spPr bwMode="auto">
          <a:xfrm>
            <a:off x="1979615" y="2788136"/>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571472" y="3721588"/>
            <a:ext cx="8280400" cy="1421928"/>
          </a:xfrm>
          <a:prstGeom prst="rect">
            <a:avLst/>
          </a:prstGeom>
          <a:noFill/>
          <a:ln w="9525">
            <a:noFill/>
            <a:miter lim="800000"/>
            <a:headEnd/>
            <a:tailEnd/>
          </a:ln>
        </p:spPr>
        <p:txBody>
          <a:bodyPr>
            <a:spAutoFit/>
          </a:bodyPr>
          <a:lstStyle/>
          <a:p>
            <a:pPr indent="614363" algn="just">
              <a:lnSpc>
                <a:spcPct val="120000"/>
              </a:lnSpc>
              <a:defRPr/>
            </a:pPr>
            <a:r>
              <a:rPr lang="zh-CN" altLang="en-US" sz="2400" dirty="0" smtClean="0">
                <a:solidFill>
                  <a:schemeClr val="hlink"/>
                </a:solidFill>
                <a:latin typeface="华文新魏" pitchFamily="2" charset="-122"/>
                <a:ea typeface="华文新魏" pitchFamily="2" charset="-122"/>
                <a:cs typeface="方正综艺简体"/>
              </a:rPr>
              <a:t>为了保障加载过程中的安全，只需适当</a:t>
            </a:r>
            <a:r>
              <a:rPr lang="zh-CN" altLang="en-US" sz="2400" dirty="0" smtClean="0">
                <a:solidFill>
                  <a:srgbClr val="C00000"/>
                </a:solidFill>
                <a:latin typeface="华文新魏" pitchFamily="2" charset="-122"/>
                <a:ea typeface="华文新魏" pitchFamily="2" charset="-122"/>
                <a:cs typeface="方正综艺简体"/>
              </a:rPr>
              <a:t>调整</a:t>
            </a:r>
            <a:r>
              <a:rPr lang="zh-CN" altLang="en-US" sz="2400" dirty="0" smtClean="0">
                <a:solidFill>
                  <a:schemeClr val="hlink"/>
                </a:solidFill>
                <a:latin typeface="华文新魏" pitchFamily="2" charset="-122"/>
                <a:ea typeface="华文新魏" pitchFamily="2" charset="-122"/>
                <a:cs typeface="方正综艺简体"/>
              </a:rPr>
              <a:t>加载车的加载</a:t>
            </a:r>
            <a:r>
              <a:rPr lang="zh-CN" altLang="en-US" sz="2400" dirty="0" smtClean="0">
                <a:solidFill>
                  <a:srgbClr val="C00000"/>
                </a:solidFill>
                <a:latin typeface="华文新魏" pitchFamily="2" charset="-122"/>
                <a:ea typeface="华文新魏" pitchFamily="2" charset="-122"/>
                <a:cs typeface="方正综艺简体"/>
              </a:rPr>
              <a:t>先后顺序</a:t>
            </a:r>
            <a:r>
              <a:rPr lang="zh-CN" altLang="en-US" sz="2400" dirty="0" smtClean="0">
                <a:solidFill>
                  <a:schemeClr val="hlink"/>
                </a:solidFill>
                <a:latin typeface="华文新魏" pitchFamily="2" charset="-122"/>
                <a:ea typeface="华文新魏" pitchFamily="2" charset="-122"/>
                <a:cs typeface="方正综艺简体"/>
              </a:rPr>
              <a:t>，即先加载影响线负值位置，再加载影响线正值位置（图中先加载①</a:t>
            </a:r>
            <a:r>
              <a:rPr lang="en-US" altLang="zh-CN" sz="2400" dirty="0" smtClean="0">
                <a:solidFill>
                  <a:schemeClr val="hlink"/>
                </a:solidFill>
                <a:latin typeface="华文新魏" pitchFamily="2" charset="-122"/>
                <a:ea typeface="华文新魏" pitchFamily="2" charset="-122"/>
                <a:cs typeface="方正综艺简体"/>
              </a:rPr>
              <a:t>~⑧</a:t>
            </a:r>
            <a:r>
              <a:rPr lang="zh-CN" altLang="en-US" sz="2400" dirty="0" smtClean="0">
                <a:solidFill>
                  <a:schemeClr val="hlink"/>
                </a:solidFill>
                <a:latin typeface="华文新魏" pitchFamily="2" charset="-122"/>
                <a:ea typeface="华文新魏" pitchFamily="2" charset="-122"/>
                <a:cs typeface="方正综艺简体"/>
              </a:rPr>
              <a:t>车，再加载⑨</a:t>
            </a:r>
            <a:r>
              <a:rPr lang="en-US" altLang="zh-CN" sz="2400" dirty="0" smtClean="0">
                <a:solidFill>
                  <a:schemeClr val="hlink"/>
                </a:solidFill>
                <a:latin typeface="华文新魏" pitchFamily="2" charset="-122"/>
                <a:ea typeface="华文新魏" pitchFamily="2" charset="-122"/>
                <a:cs typeface="方正综艺简体"/>
              </a:rPr>
              <a:t>~32</a:t>
            </a:r>
            <a:r>
              <a:rPr lang="zh-CN" altLang="en-US" sz="2400" dirty="0" smtClean="0">
                <a:solidFill>
                  <a:schemeClr val="hlink"/>
                </a:solidFill>
                <a:latin typeface="华文新魏" pitchFamily="2" charset="-122"/>
                <a:ea typeface="华文新魏" pitchFamily="2" charset="-122"/>
                <a:cs typeface="方正综艺简体"/>
              </a:rPr>
              <a:t>车）。</a:t>
            </a:r>
            <a:endParaRPr lang="zh-CN" altLang="en-US" sz="2400" dirty="0">
              <a:solidFill>
                <a:schemeClr val="hlink"/>
              </a:solidFill>
              <a:latin typeface="华文新魏" pitchFamily="2" charset="-122"/>
              <a:ea typeface="华文新魏" pitchFamily="2" charset="-122"/>
              <a:cs typeface="方正综艺简体"/>
            </a:endParaRPr>
          </a:p>
        </p:txBody>
      </p:sp>
      <p:pic>
        <p:nvPicPr>
          <p:cNvPr id="86018" name="Picture 2"/>
          <p:cNvPicPr>
            <a:picLocks noChangeAspect="1" noChangeArrowheads="1"/>
          </p:cNvPicPr>
          <p:nvPr/>
        </p:nvPicPr>
        <p:blipFill>
          <a:blip r:embed="rId2"/>
          <a:srcRect/>
          <a:stretch>
            <a:fillRect/>
          </a:stretch>
        </p:blipFill>
        <p:spPr bwMode="auto">
          <a:xfrm>
            <a:off x="857224" y="1507010"/>
            <a:ext cx="7559298" cy="1785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1" name="TextBox 1"/>
          <p:cNvSpPr txBox="1">
            <a:spLocks noChangeArrowheads="1"/>
          </p:cNvSpPr>
          <p:nvPr/>
        </p:nvSpPr>
        <p:spPr bwMode="auto">
          <a:xfrm>
            <a:off x="755652" y="831300"/>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71682" name="TextBox 1"/>
          <p:cNvSpPr txBox="1">
            <a:spLocks noChangeArrowheads="1"/>
          </p:cNvSpPr>
          <p:nvPr/>
        </p:nvSpPr>
        <p:spPr bwMode="auto">
          <a:xfrm>
            <a:off x="1979615" y="280615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8" name="矩形 7"/>
          <p:cNvSpPr/>
          <p:nvPr/>
        </p:nvSpPr>
        <p:spPr>
          <a:xfrm>
            <a:off x="785786" y="1739338"/>
            <a:ext cx="7643866" cy="3046988"/>
          </a:xfrm>
          <a:prstGeom prst="rect">
            <a:avLst/>
          </a:prstGeom>
        </p:spPr>
        <p:txBody>
          <a:bodyPr wrap="square">
            <a:spAutoFit/>
          </a:bodyPr>
          <a:lstStyle/>
          <a:p>
            <a:pPr indent="615600"/>
            <a:r>
              <a:rPr lang="zh-CN" altLang="en-US" sz="2400" dirty="0" smtClean="0">
                <a:solidFill>
                  <a:schemeClr val="hlink"/>
                </a:solidFill>
                <a:latin typeface="华文新魏" pitchFamily="2" charset="-122"/>
                <a:ea typeface="华文新魏" pitchFamily="2" charset="-122"/>
                <a:cs typeface="方正综艺简体"/>
              </a:rPr>
              <a:t>通过上述</a:t>
            </a:r>
            <a:r>
              <a:rPr lang="zh-CN" altLang="en-US" sz="2400" b="1" dirty="0" smtClean="0">
                <a:solidFill>
                  <a:srgbClr val="C00000"/>
                </a:solidFill>
                <a:latin typeface="华文新魏" pitchFamily="2" charset="-122"/>
                <a:ea typeface="华文新魏" pitchFamily="2" charset="-122"/>
                <a:cs typeface="方正综艺简体"/>
              </a:rPr>
              <a:t>二次优化</a:t>
            </a:r>
            <a:r>
              <a:rPr lang="zh-CN" altLang="en-US" sz="2400" dirty="0" smtClean="0">
                <a:solidFill>
                  <a:schemeClr val="hlink"/>
                </a:solidFill>
                <a:latin typeface="华文新魏" pitchFamily="2" charset="-122"/>
                <a:ea typeface="华文新魏" pitchFamily="2" charset="-122"/>
                <a:cs typeface="方正综艺简体"/>
              </a:rPr>
              <a:t>后将全桥原来</a:t>
            </a:r>
            <a:r>
              <a:rPr lang="en-US" altLang="zh-CN" sz="2400" dirty="0" smtClean="0">
                <a:solidFill>
                  <a:schemeClr val="hlink"/>
                </a:solidFill>
                <a:latin typeface="华文新魏" pitchFamily="2" charset="-122"/>
                <a:ea typeface="华文新魏" pitchFamily="2" charset="-122"/>
                <a:cs typeface="方正综艺简体"/>
              </a:rPr>
              <a:t>9</a:t>
            </a:r>
            <a:r>
              <a:rPr lang="zh-CN" altLang="en-US" sz="2400" dirty="0" smtClean="0">
                <a:solidFill>
                  <a:schemeClr val="hlink"/>
                </a:solidFill>
                <a:latin typeface="华文新魏" pitchFamily="2" charset="-122"/>
                <a:ea typeface="华文新魏" pitchFamily="2" charset="-122"/>
                <a:cs typeface="方正综艺简体"/>
              </a:rPr>
              <a:t>个工况最终优化为</a:t>
            </a:r>
            <a:r>
              <a:rPr lang="en-US" altLang="zh-CN" sz="2400" dirty="0" smtClean="0">
                <a:solidFill>
                  <a:schemeClr val="hlink"/>
                </a:solidFill>
                <a:latin typeface="华文新魏" pitchFamily="2" charset="-122"/>
                <a:ea typeface="华文新魏" pitchFamily="2" charset="-122"/>
                <a:cs typeface="方正综艺简体"/>
              </a:rPr>
              <a:t>3</a:t>
            </a:r>
            <a:r>
              <a:rPr lang="zh-CN" altLang="en-US" sz="2400" dirty="0" smtClean="0">
                <a:solidFill>
                  <a:schemeClr val="hlink"/>
                </a:solidFill>
                <a:latin typeface="华文新魏" pitchFamily="2" charset="-122"/>
                <a:ea typeface="华文新魏" pitchFamily="2" charset="-122"/>
                <a:cs typeface="方正综艺简体"/>
              </a:rPr>
              <a:t>个工况。</a:t>
            </a:r>
            <a:endParaRPr lang="en-US" altLang="zh-CN" sz="2400" dirty="0" smtClean="0">
              <a:solidFill>
                <a:schemeClr val="hlink"/>
              </a:solidFill>
              <a:latin typeface="华文新魏" pitchFamily="2" charset="-122"/>
              <a:ea typeface="华文新魏" pitchFamily="2" charset="-122"/>
              <a:cs typeface="方正综艺简体"/>
            </a:endParaRPr>
          </a:p>
          <a:p>
            <a:pPr indent="615600"/>
            <a:r>
              <a:rPr lang="zh-CN" altLang="en-US" sz="2400" dirty="0" smtClean="0">
                <a:solidFill>
                  <a:schemeClr val="hlink"/>
                </a:solidFill>
                <a:latin typeface="华文新魏" pitchFamily="2" charset="-122"/>
                <a:ea typeface="华文新魏" pitchFamily="2" charset="-122"/>
                <a:cs typeface="方正综艺简体"/>
              </a:rPr>
              <a:t>优化后的方案</a:t>
            </a:r>
            <a:r>
              <a:rPr lang="zh-CN" altLang="en-US" sz="2400" dirty="0" smtClean="0">
                <a:solidFill>
                  <a:srgbClr val="C00000"/>
                </a:solidFill>
                <a:latin typeface="华文新魏" pitchFamily="2" charset="-122"/>
                <a:ea typeface="华文新魏" pitchFamily="2" charset="-122"/>
                <a:cs typeface="方正综艺简体"/>
              </a:rPr>
              <a:t>不仅</a:t>
            </a:r>
            <a:r>
              <a:rPr lang="zh-CN" altLang="en-US" sz="2400" dirty="0" smtClean="0">
                <a:solidFill>
                  <a:schemeClr val="hlink"/>
                </a:solidFill>
                <a:latin typeface="华文新魏" pitchFamily="2" charset="-122"/>
                <a:ea typeface="华文新魏" pitchFamily="2" charset="-122"/>
                <a:cs typeface="方正综艺简体"/>
              </a:rPr>
              <a:t>可以保证各控制截面的加载效率均达到</a:t>
            </a:r>
            <a:r>
              <a:rPr lang="en-US" altLang="zh-CN" sz="2400" dirty="0" smtClean="0">
                <a:solidFill>
                  <a:schemeClr val="hlink"/>
                </a:solidFill>
                <a:latin typeface="华文新魏" pitchFamily="2" charset="-122"/>
                <a:ea typeface="华文新魏" pitchFamily="2" charset="-122"/>
                <a:cs typeface="方正综艺简体"/>
              </a:rPr>
              <a:t>《</a:t>
            </a:r>
            <a:r>
              <a:rPr lang="zh-CN" altLang="en-US" sz="2400" dirty="0" smtClean="0">
                <a:solidFill>
                  <a:schemeClr val="hlink"/>
                </a:solidFill>
                <a:latin typeface="华文新魏" pitchFamily="2" charset="-122"/>
                <a:ea typeface="华文新魏" pitchFamily="2" charset="-122"/>
                <a:cs typeface="方正综艺简体"/>
              </a:rPr>
              <a:t>试验规程</a:t>
            </a:r>
            <a:r>
              <a:rPr lang="en-US" altLang="zh-CN" sz="2400" dirty="0" smtClean="0">
                <a:solidFill>
                  <a:schemeClr val="hlink"/>
                </a:solidFill>
                <a:latin typeface="华文新魏" pitchFamily="2" charset="-122"/>
                <a:ea typeface="华文新魏" pitchFamily="2" charset="-122"/>
                <a:cs typeface="方正综艺简体"/>
              </a:rPr>
              <a:t>》</a:t>
            </a:r>
            <a:r>
              <a:rPr lang="zh-CN" altLang="en-US" sz="2400" dirty="0" smtClean="0">
                <a:solidFill>
                  <a:schemeClr val="hlink"/>
                </a:solidFill>
                <a:latin typeface="华文新魏" pitchFamily="2" charset="-122"/>
                <a:ea typeface="华文新魏" pitchFamily="2" charset="-122"/>
                <a:cs typeface="方正综艺简体"/>
              </a:rPr>
              <a:t>要求，极大地提高加载车的加载效应，缩短了试验过程的耗时，</a:t>
            </a:r>
            <a:r>
              <a:rPr lang="zh-CN" altLang="en-US" sz="2400" dirty="0" smtClean="0">
                <a:solidFill>
                  <a:srgbClr val="C00000"/>
                </a:solidFill>
                <a:latin typeface="华文新魏" pitchFamily="2" charset="-122"/>
                <a:ea typeface="华文新魏" pitchFamily="2" charset="-122"/>
                <a:cs typeface="方正综艺简体"/>
              </a:rPr>
              <a:t>而且</a:t>
            </a:r>
            <a:r>
              <a:rPr lang="zh-CN" altLang="en-US" sz="2400" dirty="0" smtClean="0">
                <a:solidFill>
                  <a:schemeClr val="hlink"/>
                </a:solidFill>
                <a:latin typeface="华文新魏" pitchFamily="2" charset="-122"/>
                <a:ea typeface="华文新魏" pitchFamily="2" charset="-122"/>
                <a:cs typeface="方正综艺简体"/>
              </a:rPr>
              <a:t>可以避免加载过程中局部截面的内力与应力超出设计限值，有效地防止了荷载试验给桥梁结构可能造成的损伤，保障了试验过程及结构的安全。 </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7" name="TextBox 1"/>
          <p:cNvSpPr txBox="1">
            <a:spLocks noChangeArrowheads="1"/>
          </p:cNvSpPr>
          <p:nvPr/>
        </p:nvSpPr>
        <p:spPr bwMode="auto">
          <a:xfrm>
            <a:off x="755652" y="809083"/>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70658" name="TextBox 1"/>
          <p:cNvSpPr txBox="1">
            <a:spLocks noChangeArrowheads="1"/>
          </p:cNvSpPr>
          <p:nvPr/>
        </p:nvSpPr>
        <p:spPr bwMode="auto">
          <a:xfrm>
            <a:off x="1979615" y="2783933"/>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611188" y="1559971"/>
            <a:ext cx="8280400" cy="1179425"/>
          </a:xfrm>
          <a:prstGeom prst="rect">
            <a:avLst/>
          </a:prstGeom>
          <a:noFill/>
          <a:ln w="9525">
            <a:noFill/>
            <a:miter lim="800000"/>
            <a:headEnd/>
            <a:tailEnd/>
          </a:ln>
        </p:spPr>
        <p:txBody>
          <a:bodyPr>
            <a:spAutoFit/>
          </a:bodyPr>
          <a:lstStyle/>
          <a:p>
            <a:pPr indent="614363" algn="just">
              <a:lnSpc>
                <a:spcPct val="120000"/>
              </a:lnSpc>
              <a:defRPr/>
            </a:pPr>
            <a:r>
              <a:rPr lang="zh-CN" altLang="en-US" sz="2000" dirty="0" smtClean="0">
                <a:solidFill>
                  <a:schemeClr val="hlink"/>
                </a:solidFill>
                <a:latin typeface="华文新魏" pitchFamily="2" charset="-122"/>
                <a:ea typeface="华文新魏" pitchFamily="2" charset="-122"/>
                <a:cs typeface="方正综艺简体"/>
              </a:rPr>
              <a:t>以中跨跨中</a:t>
            </a:r>
            <a:r>
              <a:rPr lang="en-US" altLang="zh-CN" sz="2000" dirty="0" err="1" smtClean="0">
                <a:solidFill>
                  <a:schemeClr val="hlink"/>
                </a:solidFill>
                <a:latin typeface="华文新魏" pitchFamily="2" charset="-122"/>
                <a:ea typeface="华文新魏" pitchFamily="2" charset="-122"/>
                <a:cs typeface="方正综艺简体"/>
              </a:rPr>
              <a:t>M</a:t>
            </a:r>
            <a:r>
              <a:rPr lang="en-US" altLang="zh-CN" sz="2000" baseline="30000" dirty="0" err="1" smtClean="0">
                <a:solidFill>
                  <a:schemeClr val="hlink"/>
                </a:solidFill>
                <a:latin typeface="华文新魏" pitchFamily="2" charset="-122"/>
                <a:ea typeface="华文新魏" pitchFamily="2" charset="-122"/>
                <a:cs typeface="方正综艺简体"/>
              </a:rPr>
              <a:t>+</a:t>
            </a:r>
            <a:r>
              <a:rPr lang="en-US" altLang="zh-CN" sz="2000" b="1" i="1" baseline="-25000" dirty="0" err="1" smtClean="0">
                <a:solidFill>
                  <a:schemeClr val="hlink"/>
                </a:solidFill>
                <a:latin typeface="Times New Roman" pitchFamily="18" charset="0"/>
                <a:ea typeface="华文新魏" pitchFamily="2" charset="-122"/>
                <a:cs typeface="Times New Roman" pitchFamily="18" charset="0"/>
              </a:rPr>
              <a:t>max</a:t>
            </a:r>
            <a:r>
              <a:rPr lang="zh-CN" altLang="en-US" sz="2000" dirty="0" smtClean="0">
                <a:solidFill>
                  <a:schemeClr val="hlink"/>
                </a:solidFill>
                <a:latin typeface="华文新魏" pitchFamily="2" charset="-122"/>
                <a:ea typeface="华文新魏" pitchFamily="2" charset="-122"/>
                <a:cs typeface="方正综艺简体"/>
              </a:rPr>
              <a:t>（</a:t>
            </a:r>
            <a:r>
              <a:rPr lang="en-US" altLang="zh-CN" sz="2000" dirty="0" smtClean="0">
                <a:solidFill>
                  <a:schemeClr val="hlink"/>
                </a:solidFill>
                <a:latin typeface="华文新魏" pitchFamily="2" charset="-122"/>
                <a:ea typeface="华文新魏" pitchFamily="2" charset="-122"/>
                <a:cs typeface="方正综艺简体"/>
                <a:hlinkClick r:id="rId3" action="ppaction://hlinksldjump"/>
              </a:rPr>
              <a:t>A-A</a:t>
            </a:r>
            <a:r>
              <a:rPr lang="zh-CN" altLang="en-US" sz="2000" dirty="0" smtClean="0">
                <a:solidFill>
                  <a:schemeClr val="hlink"/>
                </a:solidFill>
                <a:latin typeface="华文新魏" pitchFamily="2" charset="-122"/>
                <a:ea typeface="华文新魏" pitchFamily="2" charset="-122"/>
                <a:cs typeface="方正综艺简体"/>
                <a:hlinkClick r:id="rId3" action="ppaction://hlinksldjump"/>
              </a:rPr>
              <a:t>截面</a:t>
            </a:r>
            <a:r>
              <a:rPr lang="zh-CN" altLang="en-US" sz="2000" dirty="0" smtClean="0">
                <a:solidFill>
                  <a:schemeClr val="hlink"/>
                </a:solidFill>
                <a:latin typeface="华文新魏" pitchFamily="2" charset="-122"/>
                <a:ea typeface="华文新魏" pitchFamily="2" charset="-122"/>
                <a:cs typeface="方正综艺简体"/>
              </a:rPr>
              <a:t>）为例，通过适当调整加载车载位，将加载车在纵桥向上以</a:t>
            </a:r>
            <a:r>
              <a:rPr lang="zh-CN" altLang="en-US" sz="2000" dirty="0" smtClean="0">
                <a:solidFill>
                  <a:srgbClr val="FF0000"/>
                </a:solidFill>
                <a:latin typeface="华文新魏" pitchFamily="2" charset="-122"/>
                <a:ea typeface="华文新魏" pitchFamily="2" charset="-122"/>
                <a:cs typeface="方正综艺简体"/>
              </a:rPr>
              <a:t>控制截面</a:t>
            </a:r>
            <a:r>
              <a:rPr lang="zh-CN" altLang="en-US" sz="2000" dirty="0" smtClean="0">
                <a:solidFill>
                  <a:schemeClr val="hlink"/>
                </a:solidFill>
                <a:latin typeface="华文新魏" pitchFamily="2" charset="-122"/>
                <a:ea typeface="华文新魏" pitchFamily="2" charset="-122"/>
                <a:cs typeface="方正综艺简体"/>
              </a:rPr>
              <a:t>为</a:t>
            </a:r>
            <a:r>
              <a:rPr lang="zh-CN" altLang="en-US" sz="2000" dirty="0" smtClean="0">
                <a:solidFill>
                  <a:srgbClr val="FF0000"/>
                </a:solidFill>
                <a:latin typeface="华文新魏" pitchFamily="2" charset="-122"/>
                <a:ea typeface="华文新魏" pitchFamily="2" charset="-122"/>
                <a:cs typeface="方正综艺简体"/>
              </a:rPr>
              <a:t>对称轴</a:t>
            </a:r>
            <a:r>
              <a:rPr lang="zh-CN" altLang="en-US" sz="2000" dirty="0" smtClean="0">
                <a:solidFill>
                  <a:schemeClr val="hlink"/>
                </a:solidFill>
                <a:latin typeface="华文新魏" pitchFamily="2" charset="-122"/>
                <a:ea typeface="华文新魏" pitchFamily="2" charset="-122"/>
                <a:cs typeface="方正综艺简体"/>
              </a:rPr>
              <a:t>进行布置，即将控制截面留出一定距离的</a:t>
            </a:r>
            <a:r>
              <a:rPr lang="zh-CN" altLang="en-US" sz="2000" dirty="0" smtClean="0">
                <a:solidFill>
                  <a:srgbClr val="C00000"/>
                </a:solidFill>
                <a:latin typeface="华文新魏" pitchFamily="2" charset="-122"/>
                <a:ea typeface="华文新魏" pitchFamily="2" charset="-122"/>
                <a:cs typeface="方正综艺简体"/>
              </a:rPr>
              <a:t>“空载段”</a:t>
            </a:r>
            <a:r>
              <a:rPr lang="zh-CN" altLang="en-US" sz="2000" dirty="0" smtClean="0">
                <a:solidFill>
                  <a:schemeClr val="hlink"/>
                </a:solidFill>
                <a:latin typeface="华文新魏" pitchFamily="2" charset="-122"/>
                <a:ea typeface="华文新魏" pitchFamily="2" charset="-122"/>
                <a:cs typeface="方正综艺简体"/>
              </a:rPr>
              <a:t>，而不是将加载车直接加载在控制截面上。</a:t>
            </a:r>
            <a:endParaRPr lang="zh-CN" altLang="en-US" sz="2000" dirty="0">
              <a:solidFill>
                <a:schemeClr val="hlink"/>
              </a:solidFill>
              <a:latin typeface="华文新魏" pitchFamily="2" charset="-122"/>
              <a:ea typeface="华文新魏" pitchFamily="2" charset="-122"/>
              <a:cs typeface="方正综艺简体"/>
            </a:endParaRPr>
          </a:p>
        </p:txBody>
      </p:sp>
      <p:pic>
        <p:nvPicPr>
          <p:cNvPr id="6" name="Picture 1"/>
          <p:cNvPicPr>
            <a:picLocks noChangeAspect="1" noChangeArrowheads="1"/>
          </p:cNvPicPr>
          <p:nvPr/>
        </p:nvPicPr>
        <p:blipFill>
          <a:blip r:embed="rId4"/>
          <a:srcRect/>
          <a:stretch>
            <a:fillRect/>
          </a:stretch>
        </p:blipFill>
        <p:spPr bwMode="auto">
          <a:xfrm>
            <a:off x="1500166" y="2786062"/>
            <a:ext cx="6000792" cy="22833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5" name="TextBox 1"/>
          <p:cNvSpPr txBox="1">
            <a:spLocks noChangeArrowheads="1"/>
          </p:cNvSpPr>
          <p:nvPr/>
        </p:nvSpPr>
        <p:spPr bwMode="auto">
          <a:xfrm>
            <a:off x="714348"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方案优化</a:t>
            </a:r>
            <a:endParaRPr lang="zh-CN" altLang="en-US" sz="2400" b="1" dirty="0">
              <a:solidFill>
                <a:schemeClr val="hlink"/>
              </a:solidFill>
              <a:latin typeface="华文新魏" pitchFamily="2" charset="-122"/>
              <a:ea typeface="华文新魏" pitchFamily="2" charset="-122"/>
            </a:endParaRPr>
          </a:p>
        </p:txBody>
      </p:sp>
      <p:sp>
        <p:nvSpPr>
          <p:cNvPr id="72706"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graphicFrame>
        <p:nvGraphicFramePr>
          <p:cNvPr id="6" name="表格 5"/>
          <p:cNvGraphicFramePr>
            <a:graphicFrameLocks noGrp="1"/>
          </p:cNvGraphicFramePr>
          <p:nvPr/>
        </p:nvGraphicFramePr>
        <p:xfrm>
          <a:off x="2000231" y="1428740"/>
          <a:ext cx="5643603" cy="3643338"/>
        </p:xfrm>
        <a:graphic>
          <a:graphicData uri="http://schemas.openxmlformats.org/drawingml/2006/table">
            <a:tbl>
              <a:tblPr/>
              <a:tblGrid>
                <a:gridCol w="806229"/>
                <a:gridCol w="806229"/>
                <a:gridCol w="806229"/>
                <a:gridCol w="806229"/>
                <a:gridCol w="806229"/>
                <a:gridCol w="806229"/>
                <a:gridCol w="806229"/>
              </a:tblGrid>
              <a:tr h="428628">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工况</a:t>
                      </a:r>
                      <a:r>
                        <a:rPr lang="en-US" sz="900" kern="100" dirty="0">
                          <a:solidFill>
                            <a:srgbClr val="0070C0"/>
                          </a:solidFill>
                          <a:latin typeface="华文新魏" pitchFamily="2" charset="-122"/>
                          <a:ea typeface="华文新魏" pitchFamily="2" charset="-122"/>
                          <a:cs typeface="Times New Roman"/>
                        </a:rPr>
                        <a:t/>
                      </a:r>
                      <a:br>
                        <a:rPr lang="en-US" sz="900" kern="100" dirty="0">
                          <a:solidFill>
                            <a:srgbClr val="0070C0"/>
                          </a:solidFill>
                          <a:latin typeface="华文新魏" pitchFamily="2" charset="-122"/>
                          <a:ea typeface="华文新魏" pitchFamily="2" charset="-122"/>
                          <a:cs typeface="Times New Roman"/>
                        </a:rPr>
                      </a:br>
                      <a:r>
                        <a:rPr lang="zh-CN" sz="900" kern="100" dirty="0">
                          <a:solidFill>
                            <a:srgbClr val="0070C0"/>
                          </a:solidFill>
                          <a:latin typeface="华文新魏" pitchFamily="2" charset="-122"/>
                          <a:ea typeface="华文新魏" pitchFamily="2" charset="-122"/>
                          <a:cs typeface="Times New Roman"/>
                        </a:rPr>
                        <a:t>编号</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控制</a:t>
                      </a:r>
                      <a:r>
                        <a:rPr lang="en-US" sz="900" kern="100" dirty="0">
                          <a:solidFill>
                            <a:srgbClr val="0070C0"/>
                          </a:solidFill>
                          <a:latin typeface="华文新魏" pitchFamily="2" charset="-122"/>
                          <a:ea typeface="华文新魏" pitchFamily="2" charset="-122"/>
                          <a:cs typeface="Times New Roman"/>
                        </a:rPr>
                        <a:t/>
                      </a:r>
                      <a:br>
                        <a:rPr lang="en-US" sz="900" kern="100" dirty="0">
                          <a:solidFill>
                            <a:srgbClr val="0070C0"/>
                          </a:solidFill>
                          <a:latin typeface="华文新魏" pitchFamily="2" charset="-122"/>
                          <a:ea typeface="华文新魏" pitchFamily="2" charset="-122"/>
                          <a:cs typeface="Times New Roman"/>
                        </a:rPr>
                      </a:br>
                      <a:r>
                        <a:rPr lang="zh-CN" sz="900" kern="100" dirty="0">
                          <a:solidFill>
                            <a:srgbClr val="0070C0"/>
                          </a:solidFill>
                          <a:latin typeface="华文新魏" pitchFamily="2" charset="-122"/>
                          <a:ea typeface="华文新魏" pitchFamily="2" charset="-122"/>
                          <a:cs typeface="Times New Roman"/>
                        </a:rPr>
                        <a:t>截面</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加载车</a:t>
                      </a:r>
                      <a:r>
                        <a:rPr lang="en-US" sz="900" kern="100" dirty="0">
                          <a:solidFill>
                            <a:srgbClr val="0070C0"/>
                          </a:solidFill>
                          <a:latin typeface="华文新魏" pitchFamily="2" charset="-122"/>
                          <a:ea typeface="华文新魏" pitchFamily="2" charset="-122"/>
                          <a:cs typeface="Times New Roman"/>
                        </a:rPr>
                        <a:t/>
                      </a:r>
                      <a:br>
                        <a:rPr lang="en-US" sz="900" kern="100" dirty="0">
                          <a:solidFill>
                            <a:srgbClr val="0070C0"/>
                          </a:solidFill>
                          <a:latin typeface="华文新魏" pitchFamily="2" charset="-122"/>
                          <a:ea typeface="华文新魏" pitchFamily="2" charset="-122"/>
                          <a:cs typeface="Times New Roman"/>
                        </a:rPr>
                      </a:br>
                      <a:r>
                        <a:rPr lang="zh-CN" sz="900" kern="100" dirty="0">
                          <a:solidFill>
                            <a:srgbClr val="0070C0"/>
                          </a:solidFill>
                          <a:latin typeface="华文新魏" pitchFamily="2" charset="-122"/>
                          <a:ea typeface="华文新魏" pitchFamily="2" charset="-122"/>
                          <a:cs typeface="Times New Roman"/>
                        </a:rPr>
                        <a:t>数量</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控制项目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设计值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试验值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900" kern="100" dirty="0">
                          <a:solidFill>
                            <a:srgbClr val="FF0000"/>
                          </a:solidFill>
                          <a:latin typeface="华文新魏" pitchFamily="2" charset="-122"/>
                          <a:ea typeface="华文新魏" pitchFamily="2" charset="-122"/>
                          <a:cs typeface="Times New Roman"/>
                        </a:rPr>
                        <a:t>加载</a:t>
                      </a:r>
                      <a:r>
                        <a:rPr lang="en-US" sz="900" kern="100" dirty="0">
                          <a:solidFill>
                            <a:srgbClr val="FF0000"/>
                          </a:solidFill>
                          <a:latin typeface="华文新魏" pitchFamily="2" charset="-122"/>
                          <a:ea typeface="华文新魏" pitchFamily="2" charset="-122"/>
                          <a:cs typeface="Times New Roman"/>
                        </a:rPr>
                        <a:t/>
                      </a:r>
                      <a:br>
                        <a:rPr lang="en-US" sz="900" kern="100" dirty="0">
                          <a:solidFill>
                            <a:srgbClr val="FF0000"/>
                          </a:solidFill>
                          <a:latin typeface="华文新魏" pitchFamily="2" charset="-122"/>
                          <a:ea typeface="华文新魏" pitchFamily="2" charset="-122"/>
                          <a:cs typeface="Times New Roman"/>
                        </a:rPr>
                      </a:br>
                      <a:r>
                        <a:rPr lang="zh-CN" sz="900" kern="100" dirty="0">
                          <a:solidFill>
                            <a:srgbClr val="FF0000"/>
                          </a:solidFill>
                          <a:latin typeface="华文新魏" pitchFamily="2" charset="-122"/>
                          <a:ea typeface="华文新魏" pitchFamily="2" charset="-122"/>
                          <a:cs typeface="Times New Roman"/>
                        </a:rPr>
                        <a:t>效率</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628">
                <a:tc rowSpan="2">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①</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A-A</a:t>
                      </a:r>
                      <a:br>
                        <a:rPr lang="en-US" sz="900" kern="100" dirty="0">
                          <a:solidFill>
                            <a:srgbClr val="0070C0"/>
                          </a:solidFill>
                          <a:latin typeface="华文新魏" pitchFamily="2" charset="-122"/>
                          <a:ea typeface="华文新魏" pitchFamily="2" charset="-122"/>
                          <a:cs typeface="Times New Roman"/>
                        </a:rPr>
                      </a:br>
                      <a:r>
                        <a:rPr lang="en-US" sz="900" kern="100" dirty="0" err="1">
                          <a:solidFill>
                            <a:srgbClr val="0070C0"/>
                          </a:solidFill>
                          <a:latin typeface="华文新魏" pitchFamily="2" charset="-122"/>
                          <a:ea typeface="华文新魏" pitchFamily="2" charset="-122"/>
                          <a:cs typeface="Times New Roman"/>
                        </a:rPr>
                        <a:t>M</a:t>
                      </a:r>
                      <a:r>
                        <a:rPr lang="en-US" sz="900" kern="100" baseline="30000" dirty="0" err="1">
                          <a:solidFill>
                            <a:srgbClr val="0070C0"/>
                          </a:solidFill>
                          <a:latin typeface="华文新魏" pitchFamily="2" charset="-122"/>
                          <a:ea typeface="华文新魏" pitchFamily="2" charset="-122"/>
                          <a:cs typeface="Times New Roman"/>
                        </a:rPr>
                        <a:t>+</a:t>
                      </a:r>
                      <a:r>
                        <a:rPr lang="en-US" sz="900" i="1" kern="100" baseline="-25000" dirty="0" err="1">
                          <a:solidFill>
                            <a:srgbClr val="0070C0"/>
                          </a:solidFill>
                          <a:latin typeface="华文新魏" pitchFamily="2" charset="-122"/>
                          <a:ea typeface="华文新魏" pitchFamily="2" charset="-122"/>
                          <a:cs typeface="Times New Roman"/>
                        </a:rPr>
                        <a:t>max</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20</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内力</a:t>
                      </a:r>
                      <a:r>
                        <a:rPr lang="en-US" sz="900" kern="100" dirty="0">
                          <a:solidFill>
                            <a:srgbClr val="0070C0"/>
                          </a:solidFill>
                          <a:latin typeface="华文新魏" pitchFamily="2" charset="-122"/>
                          <a:ea typeface="华文新魏" pitchFamily="2" charset="-122"/>
                          <a:cs typeface="Times New Roman"/>
                        </a:rPr>
                        <a:t>/</a:t>
                      </a:r>
                      <a:r>
                        <a:rPr lang="en-US" sz="900" kern="100" dirty="0" err="1">
                          <a:solidFill>
                            <a:srgbClr val="0070C0"/>
                          </a:solidFill>
                          <a:latin typeface="华文新魏" pitchFamily="2" charset="-122"/>
                          <a:ea typeface="华文新魏" pitchFamily="2" charset="-122"/>
                          <a:cs typeface="Times New Roman"/>
                        </a:rPr>
                        <a:t>kN·m</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73291.53</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72510.87</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FF0000"/>
                          </a:solidFill>
                          <a:latin typeface="华文新魏" pitchFamily="2" charset="-122"/>
                          <a:ea typeface="华文新魏" pitchFamily="2" charset="-122"/>
                          <a:cs typeface="Times New Roman"/>
                        </a:rPr>
                        <a:t>0.99</a:t>
                      </a:r>
                      <a:endParaRPr lang="zh-CN" sz="900" kern="100" dirty="0">
                        <a:solidFill>
                          <a:srgbClr val="FF000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31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挠度</a:t>
                      </a:r>
                      <a:r>
                        <a:rPr lang="en-US" sz="900" kern="100" dirty="0">
                          <a:solidFill>
                            <a:srgbClr val="0070C0"/>
                          </a:solidFill>
                          <a:latin typeface="华文新魏" pitchFamily="2" charset="-122"/>
                          <a:ea typeface="华文新魏" pitchFamily="2" charset="-122"/>
                          <a:cs typeface="Times New Roman"/>
                        </a:rPr>
                        <a:t>/mm</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-91.628</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-87.963</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FF0000"/>
                          </a:solidFill>
                          <a:latin typeface="华文新魏" pitchFamily="2" charset="-122"/>
                          <a:ea typeface="华文新魏" pitchFamily="2" charset="-122"/>
                          <a:cs typeface="Times New Roman"/>
                        </a:rPr>
                        <a:t>0.96</a:t>
                      </a:r>
                      <a:endParaRPr lang="zh-CN" sz="900" kern="100" dirty="0">
                        <a:solidFill>
                          <a:srgbClr val="FF000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628">
                <a:tc rowSpan="5">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②</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B-B</a:t>
                      </a:r>
                      <a:br>
                        <a:rPr lang="en-US" sz="900" kern="100" dirty="0">
                          <a:solidFill>
                            <a:srgbClr val="0070C0"/>
                          </a:solidFill>
                          <a:latin typeface="华文新魏" pitchFamily="2" charset="-122"/>
                          <a:ea typeface="华文新魏" pitchFamily="2" charset="-122"/>
                          <a:cs typeface="Times New Roman"/>
                        </a:rPr>
                      </a:br>
                      <a:r>
                        <a:rPr lang="en-US" sz="900" kern="100" dirty="0">
                          <a:solidFill>
                            <a:srgbClr val="0070C0"/>
                          </a:solidFill>
                          <a:latin typeface="华文新魏" pitchFamily="2" charset="-122"/>
                          <a:ea typeface="华文新魏" pitchFamily="2" charset="-122"/>
                          <a:cs typeface="Times New Roman"/>
                        </a:rPr>
                        <a:t>M</a:t>
                      </a:r>
                      <a:r>
                        <a:rPr lang="en-US" sz="900" kern="100" baseline="30000" dirty="0">
                          <a:solidFill>
                            <a:srgbClr val="0070C0"/>
                          </a:solidFill>
                          <a:latin typeface="华文新魏" pitchFamily="2" charset="-122"/>
                          <a:ea typeface="华文新魏" pitchFamily="2" charset="-122"/>
                          <a:cs typeface="Times New Roman"/>
                        </a:rPr>
                        <a:t>-</a:t>
                      </a:r>
                      <a:r>
                        <a:rPr lang="en-US" sz="900" i="1" kern="100" baseline="-25000" dirty="0">
                          <a:solidFill>
                            <a:srgbClr val="0070C0"/>
                          </a:solidFill>
                          <a:latin typeface="华文新魏" pitchFamily="2" charset="-122"/>
                          <a:ea typeface="华文新魏" pitchFamily="2" charset="-122"/>
                          <a:cs typeface="Times New Roman"/>
                        </a:rPr>
                        <a:t>min</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32</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内力</a:t>
                      </a:r>
                      <a:r>
                        <a:rPr lang="en-US" sz="900" kern="100" dirty="0">
                          <a:solidFill>
                            <a:srgbClr val="0070C0"/>
                          </a:solidFill>
                          <a:latin typeface="华文新魏" pitchFamily="2" charset="-122"/>
                          <a:ea typeface="华文新魏" pitchFamily="2" charset="-122"/>
                          <a:cs typeface="Times New Roman"/>
                        </a:rPr>
                        <a:t>/</a:t>
                      </a:r>
                      <a:r>
                        <a:rPr lang="en-US" sz="900" kern="100" dirty="0" err="1">
                          <a:solidFill>
                            <a:srgbClr val="0070C0"/>
                          </a:solidFill>
                          <a:latin typeface="华文新魏" pitchFamily="2" charset="-122"/>
                          <a:ea typeface="华文新魏" pitchFamily="2" charset="-122"/>
                          <a:cs typeface="Times New Roman"/>
                        </a:rPr>
                        <a:t>kN·m</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-163773.02</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-160738.75</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FF0000"/>
                          </a:solidFill>
                          <a:latin typeface="华文新魏" pitchFamily="2" charset="-122"/>
                          <a:ea typeface="华文新魏" pitchFamily="2" charset="-122"/>
                          <a:cs typeface="Times New Roman"/>
                        </a:rPr>
                        <a:t>0.98</a:t>
                      </a:r>
                      <a:endParaRPr lang="zh-CN" sz="900" kern="100" dirty="0">
                        <a:solidFill>
                          <a:srgbClr val="FF000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628">
                <a:tc vMerge="1">
                  <a:txBody>
                    <a:bodyPr/>
                    <a:lstStyle/>
                    <a:p>
                      <a:endParaRPr lang="zh-CN" altLang="en-US"/>
                    </a:p>
                  </a:txBody>
                  <a:tcPr/>
                </a:tc>
                <a:tc rowSpan="2">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C-C</a:t>
                      </a:r>
                      <a:br>
                        <a:rPr lang="en-US" sz="900" kern="100" dirty="0">
                          <a:solidFill>
                            <a:srgbClr val="0070C0"/>
                          </a:solidFill>
                          <a:latin typeface="华文新魏" pitchFamily="2" charset="-122"/>
                          <a:ea typeface="华文新魏" pitchFamily="2" charset="-122"/>
                          <a:cs typeface="Times New Roman"/>
                        </a:rPr>
                      </a:br>
                      <a:r>
                        <a:rPr lang="en-US" sz="900" kern="100" dirty="0" err="1">
                          <a:solidFill>
                            <a:srgbClr val="0070C0"/>
                          </a:solidFill>
                          <a:latin typeface="华文新魏" pitchFamily="2" charset="-122"/>
                          <a:ea typeface="华文新魏" pitchFamily="2" charset="-122"/>
                          <a:cs typeface="Times New Roman"/>
                        </a:rPr>
                        <a:t>M</a:t>
                      </a:r>
                      <a:r>
                        <a:rPr lang="en-US" sz="900" kern="100" baseline="30000" dirty="0" err="1">
                          <a:solidFill>
                            <a:srgbClr val="0070C0"/>
                          </a:solidFill>
                          <a:latin typeface="华文新魏" pitchFamily="2" charset="-122"/>
                          <a:ea typeface="华文新魏" pitchFamily="2" charset="-122"/>
                          <a:cs typeface="Times New Roman"/>
                        </a:rPr>
                        <a:t>+</a:t>
                      </a:r>
                      <a:r>
                        <a:rPr lang="en-US" sz="900" i="1" kern="100" baseline="-25000" dirty="0" err="1">
                          <a:solidFill>
                            <a:srgbClr val="0070C0"/>
                          </a:solidFill>
                          <a:latin typeface="华文新魏" pitchFamily="2" charset="-122"/>
                          <a:ea typeface="华文新魏" pitchFamily="2" charset="-122"/>
                          <a:cs typeface="Times New Roman"/>
                        </a:rPr>
                        <a:t>max</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内力</a:t>
                      </a:r>
                      <a:r>
                        <a:rPr lang="en-US" sz="900" kern="100" dirty="0">
                          <a:solidFill>
                            <a:srgbClr val="0070C0"/>
                          </a:solidFill>
                          <a:latin typeface="华文新魏" pitchFamily="2" charset="-122"/>
                          <a:ea typeface="华文新魏" pitchFamily="2" charset="-122"/>
                          <a:cs typeface="Times New Roman"/>
                        </a:rPr>
                        <a:t>/</a:t>
                      </a:r>
                      <a:r>
                        <a:rPr lang="en-US" sz="900" kern="100" dirty="0" err="1">
                          <a:solidFill>
                            <a:srgbClr val="0070C0"/>
                          </a:solidFill>
                          <a:latin typeface="华文新魏" pitchFamily="2" charset="-122"/>
                          <a:ea typeface="华文新魏" pitchFamily="2" charset="-122"/>
                          <a:cs typeface="Times New Roman"/>
                        </a:rPr>
                        <a:t>kN·m</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72938.93</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75127.10</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FF0000"/>
                          </a:solidFill>
                          <a:latin typeface="华文新魏" pitchFamily="2" charset="-122"/>
                          <a:ea typeface="华文新魏" pitchFamily="2" charset="-122"/>
                          <a:cs typeface="Times New Roman"/>
                        </a:rPr>
                        <a:t>1.03</a:t>
                      </a:r>
                      <a:endParaRPr lang="zh-CN" sz="900" kern="100" dirty="0">
                        <a:solidFill>
                          <a:srgbClr val="FF000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31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挠度</a:t>
                      </a:r>
                      <a:r>
                        <a:rPr lang="en-US" sz="900" kern="100" dirty="0">
                          <a:solidFill>
                            <a:srgbClr val="0070C0"/>
                          </a:solidFill>
                          <a:latin typeface="华文新魏" pitchFamily="2" charset="-122"/>
                          <a:ea typeface="华文新魏" pitchFamily="2" charset="-122"/>
                          <a:cs typeface="Times New Roman"/>
                        </a:rPr>
                        <a:t>/mm</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-91.669</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-93.798</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FF0000"/>
                          </a:solidFill>
                          <a:latin typeface="华文新魏" pitchFamily="2" charset="-122"/>
                          <a:ea typeface="华文新魏" pitchFamily="2" charset="-122"/>
                          <a:cs typeface="Times New Roman"/>
                        </a:rPr>
                        <a:t>1.02</a:t>
                      </a:r>
                      <a:endParaRPr lang="zh-CN" sz="900" kern="100" dirty="0">
                        <a:solidFill>
                          <a:srgbClr val="FF000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628">
                <a:tc vMerge="1">
                  <a:txBody>
                    <a:bodyPr/>
                    <a:lstStyle/>
                    <a:p>
                      <a:endParaRPr lang="zh-CN" altLang="en-US"/>
                    </a:p>
                  </a:txBody>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E-E</a:t>
                      </a:r>
                      <a:br>
                        <a:rPr lang="en-US" sz="900" kern="100" dirty="0">
                          <a:solidFill>
                            <a:srgbClr val="0070C0"/>
                          </a:solidFill>
                          <a:latin typeface="华文新魏" pitchFamily="2" charset="-122"/>
                          <a:ea typeface="华文新魏" pitchFamily="2" charset="-122"/>
                          <a:cs typeface="Times New Roman"/>
                        </a:rPr>
                      </a:br>
                      <a:r>
                        <a:rPr lang="en-US" sz="900" kern="100" dirty="0" err="1">
                          <a:solidFill>
                            <a:srgbClr val="0070C0"/>
                          </a:solidFill>
                          <a:latin typeface="华文新魏" pitchFamily="2" charset="-122"/>
                          <a:ea typeface="华文新魏" pitchFamily="2" charset="-122"/>
                          <a:cs typeface="Times New Roman"/>
                        </a:rPr>
                        <a:t>M</a:t>
                      </a:r>
                      <a:r>
                        <a:rPr lang="en-US" sz="900" kern="100" baseline="30000" dirty="0" err="1">
                          <a:solidFill>
                            <a:srgbClr val="0070C0"/>
                          </a:solidFill>
                          <a:latin typeface="华文新魏" pitchFamily="2" charset="-122"/>
                          <a:ea typeface="华文新魏" pitchFamily="2" charset="-122"/>
                          <a:cs typeface="Times New Roman"/>
                        </a:rPr>
                        <a:t>+</a:t>
                      </a:r>
                      <a:r>
                        <a:rPr lang="en-US" sz="900" i="1" kern="100" baseline="-25000" dirty="0" err="1">
                          <a:solidFill>
                            <a:srgbClr val="0070C0"/>
                          </a:solidFill>
                          <a:latin typeface="华文新魏" pitchFamily="2" charset="-122"/>
                          <a:ea typeface="华文新魏" pitchFamily="2" charset="-122"/>
                          <a:cs typeface="Times New Roman"/>
                        </a:rPr>
                        <a:t>max</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内力</a:t>
                      </a:r>
                      <a:r>
                        <a:rPr lang="en-US" sz="900" kern="100" dirty="0">
                          <a:solidFill>
                            <a:srgbClr val="0070C0"/>
                          </a:solidFill>
                          <a:latin typeface="华文新魏" pitchFamily="2" charset="-122"/>
                          <a:ea typeface="华文新魏" pitchFamily="2" charset="-122"/>
                          <a:cs typeface="Times New Roman"/>
                        </a:rPr>
                        <a:t>/</a:t>
                      </a:r>
                      <a:r>
                        <a:rPr lang="en-US" sz="900" kern="100" dirty="0" err="1">
                          <a:solidFill>
                            <a:srgbClr val="0070C0"/>
                          </a:solidFill>
                          <a:latin typeface="华文新魏" pitchFamily="2" charset="-122"/>
                          <a:ea typeface="华文新魏" pitchFamily="2" charset="-122"/>
                          <a:cs typeface="Times New Roman"/>
                        </a:rPr>
                        <a:t>kN·m</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21977.41</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22246.92</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FF0000"/>
                          </a:solidFill>
                          <a:latin typeface="华文新魏" pitchFamily="2" charset="-122"/>
                          <a:ea typeface="华文新魏" pitchFamily="2" charset="-122"/>
                          <a:cs typeface="Times New Roman"/>
                        </a:rPr>
                        <a:t>1.01</a:t>
                      </a:r>
                      <a:endParaRPr lang="zh-CN" sz="900" kern="100" dirty="0">
                        <a:solidFill>
                          <a:srgbClr val="FF000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628">
                <a:tc vMerge="1">
                  <a:txBody>
                    <a:bodyPr/>
                    <a:lstStyle/>
                    <a:p>
                      <a:endParaRPr lang="zh-CN" altLang="en-US"/>
                    </a:p>
                  </a:txBody>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F-F</a:t>
                      </a:r>
                      <a:br>
                        <a:rPr lang="en-US" sz="900" kern="100" dirty="0">
                          <a:solidFill>
                            <a:srgbClr val="0070C0"/>
                          </a:solidFill>
                          <a:latin typeface="华文新魏" pitchFamily="2" charset="-122"/>
                          <a:ea typeface="华文新魏" pitchFamily="2" charset="-122"/>
                          <a:cs typeface="Times New Roman"/>
                        </a:rPr>
                      </a:br>
                      <a:r>
                        <a:rPr lang="en-US" sz="900" i="1" kern="100" dirty="0" err="1">
                          <a:solidFill>
                            <a:srgbClr val="0070C0"/>
                          </a:solidFill>
                          <a:latin typeface="华文新魏" pitchFamily="2" charset="-122"/>
                          <a:ea typeface="华文新魏" pitchFamily="2" charset="-122"/>
                          <a:cs typeface="Times New Roman"/>
                        </a:rPr>
                        <a:t>f</a:t>
                      </a:r>
                      <a:r>
                        <a:rPr lang="en-US" sz="900" kern="100" baseline="30000" dirty="0" err="1">
                          <a:solidFill>
                            <a:srgbClr val="0070C0"/>
                          </a:solidFill>
                          <a:latin typeface="华文新魏" pitchFamily="2" charset="-122"/>
                          <a:ea typeface="华文新魏" pitchFamily="2" charset="-122"/>
                          <a:cs typeface="Times New Roman"/>
                        </a:rPr>
                        <a:t>+</a:t>
                      </a:r>
                      <a:r>
                        <a:rPr lang="en-US" sz="900" i="1" kern="100" baseline="-25000" dirty="0" err="1">
                          <a:solidFill>
                            <a:srgbClr val="0070C0"/>
                          </a:solidFill>
                          <a:latin typeface="华文新魏" pitchFamily="2" charset="-122"/>
                          <a:ea typeface="华文新魏" pitchFamily="2" charset="-122"/>
                          <a:cs typeface="Times New Roman"/>
                        </a:rPr>
                        <a:t>max</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挠度</a:t>
                      </a:r>
                      <a:r>
                        <a:rPr lang="en-US" sz="900" kern="100" dirty="0">
                          <a:solidFill>
                            <a:srgbClr val="0070C0"/>
                          </a:solidFill>
                          <a:latin typeface="华文新魏" pitchFamily="2" charset="-122"/>
                          <a:ea typeface="华文新魏" pitchFamily="2" charset="-122"/>
                          <a:cs typeface="Times New Roman"/>
                        </a:rPr>
                        <a:t>/mm</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24.308</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23.093</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FF0000"/>
                          </a:solidFill>
                          <a:latin typeface="华文新魏" pitchFamily="2" charset="-122"/>
                          <a:ea typeface="华文新魏" pitchFamily="2" charset="-122"/>
                          <a:cs typeface="Times New Roman"/>
                        </a:rPr>
                        <a:t>0.95</a:t>
                      </a:r>
                      <a:endParaRPr lang="zh-CN" sz="900" kern="100" dirty="0">
                        <a:solidFill>
                          <a:srgbClr val="FF000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628">
                <a:tc rowSpan="2">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③</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D-D</a:t>
                      </a:r>
                      <a:br>
                        <a:rPr lang="en-US" sz="900" kern="100" dirty="0">
                          <a:solidFill>
                            <a:srgbClr val="0070C0"/>
                          </a:solidFill>
                          <a:latin typeface="华文新魏" pitchFamily="2" charset="-122"/>
                          <a:ea typeface="华文新魏" pitchFamily="2" charset="-122"/>
                          <a:cs typeface="Times New Roman"/>
                        </a:rPr>
                      </a:br>
                      <a:r>
                        <a:rPr lang="en-US" sz="900" kern="100" dirty="0" err="1">
                          <a:solidFill>
                            <a:srgbClr val="0070C0"/>
                          </a:solidFill>
                          <a:latin typeface="华文新魏" pitchFamily="2" charset="-122"/>
                          <a:ea typeface="华文新魏" pitchFamily="2" charset="-122"/>
                          <a:cs typeface="Times New Roman"/>
                        </a:rPr>
                        <a:t>M</a:t>
                      </a:r>
                      <a:r>
                        <a:rPr lang="en-US" sz="900" kern="100" baseline="30000" dirty="0" err="1">
                          <a:solidFill>
                            <a:srgbClr val="0070C0"/>
                          </a:solidFill>
                          <a:latin typeface="华文新魏" pitchFamily="2" charset="-122"/>
                          <a:ea typeface="华文新魏" pitchFamily="2" charset="-122"/>
                          <a:cs typeface="Times New Roman"/>
                        </a:rPr>
                        <a:t>+</a:t>
                      </a:r>
                      <a:r>
                        <a:rPr lang="en-US" sz="900" i="1" kern="100" baseline="-25000" dirty="0" err="1">
                          <a:solidFill>
                            <a:srgbClr val="0070C0"/>
                          </a:solidFill>
                          <a:latin typeface="华文新魏" pitchFamily="2" charset="-122"/>
                          <a:ea typeface="华文新魏" pitchFamily="2" charset="-122"/>
                          <a:cs typeface="Times New Roman"/>
                        </a:rPr>
                        <a:t>max</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16</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内力</a:t>
                      </a:r>
                      <a:r>
                        <a:rPr lang="en-US" sz="900" kern="100" dirty="0">
                          <a:solidFill>
                            <a:srgbClr val="0070C0"/>
                          </a:solidFill>
                          <a:latin typeface="华文新魏" pitchFamily="2" charset="-122"/>
                          <a:ea typeface="华文新魏" pitchFamily="2" charset="-122"/>
                          <a:cs typeface="Times New Roman"/>
                        </a:rPr>
                        <a:t>/</a:t>
                      </a:r>
                      <a:r>
                        <a:rPr lang="en-US" sz="900" kern="100" dirty="0" err="1">
                          <a:solidFill>
                            <a:srgbClr val="0070C0"/>
                          </a:solidFill>
                          <a:latin typeface="华文新魏" pitchFamily="2" charset="-122"/>
                          <a:ea typeface="华文新魏" pitchFamily="2" charset="-122"/>
                          <a:cs typeface="Times New Roman"/>
                        </a:rPr>
                        <a:t>kN·m</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74314.48</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76748.23</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FF0000"/>
                          </a:solidFill>
                          <a:latin typeface="华文新魏" pitchFamily="2" charset="-122"/>
                          <a:ea typeface="华文新魏" pitchFamily="2" charset="-122"/>
                          <a:cs typeface="Times New Roman"/>
                        </a:rPr>
                        <a:t>1.03</a:t>
                      </a:r>
                      <a:endParaRPr lang="zh-CN" sz="900" kern="100" dirty="0">
                        <a:solidFill>
                          <a:srgbClr val="FF000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31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900" kern="100" dirty="0">
                          <a:solidFill>
                            <a:srgbClr val="0070C0"/>
                          </a:solidFill>
                          <a:latin typeface="华文新魏" pitchFamily="2" charset="-122"/>
                          <a:ea typeface="华文新魏" pitchFamily="2" charset="-122"/>
                          <a:cs typeface="Times New Roman"/>
                        </a:rPr>
                        <a:t>挠度</a:t>
                      </a:r>
                      <a:r>
                        <a:rPr lang="en-US" sz="900" kern="100" dirty="0">
                          <a:solidFill>
                            <a:srgbClr val="0070C0"/>
                          </a:solidFill>
                          <a:latin typeface="华文新魏" pitchFamily="2" charset="-122"/>
                          <a:ea typeface="华文新魏" pitchFamily="2" charset="-122"/>
                          <a:cs typeface="Times New Roman"/>
                        </a:rPr>
                        <a:t>/mm</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-46.324</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0070C0"/>
                          </a:solidFill>
                          <a:latin typeface="华文新魏" pitchFamily="2" charset="-122"/>
                          <a:ea typeface="华文新魏" pitchFamily="2" charset="-122"/>
                          <a:cs typeface="Times New Roman"/>
                        </a:rPr>
                        <a:t>-46.047</a:t>
                      </a:r>
                      <a:endParaRPr lang="zh-CN" sz="900" kern="100" dirty="0">
                        <a:solidFill>
                          <a:srgbClr val="0070C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900" kern="100" dirty="0">
                          <a:solidFill>
                            <a:srgbClr val="FF0000"/>
                          </a:solidFill>
                          <a:latin typeface="华文新魏" pitchFamily="2" charset="-122"/>
                          <a:ea typeface="华文新魏" pitchFamily="2" charset="-122"/>
                          <a:cs typeface="Times New Roman"/>
                        </a:rPr>
                        <a:t>0.99</a:t>
                      </a:r>
                      <a:endParaRPr lang="zh-CN" sz="900" kern="100" dirty="0">
                        <a:solidFill>
                          <a:srgbClr val="FF0000"/>
                        </a:solidFill>
                        <a:latin typeface="华文新魏" pitchFamily="2" charset="-122"/>
                        <a:ea typeface="华文新魏" pitchFamily="2"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755652" y="805049"/>
            <a:ext cx="5256213" cy="523220"/>
          </a:xfrm>
          <a:prstGeom prst="rect">
            <a:avLst/>
          </a:prstGeom>
          <a:noFill/>
          <a:ln w="9525">
            <a:noFill/>
            <a:miter lim="800000"/>
            <a:headEnd/>
            <a:tailEnd/>
          </a:ln>
        </p:spPr>
        <p:txBody>
          <a:bodyPr>
            <a:spAutoFit/>
          </a:bodyPr>
          <a:lstStyle/>
          <a:p>
            <a:r>
              <a:rPr lang="zh-CN" altLang="en-US" sz="2800" b="1" dirty="0" smtClean="0">
                <a:solidFill>
                  <a:schemeClr val="hlink"/>
                </a:solidFill>
                <a:latin typeface="华文新魏" pitchFamily="2" charset="-122"/>
                <a:ea typeface="华文新魏" pitchFamily="2" charset="-122"/>
              </a:rPr>
              <a:t>结语</a:t>
            </a:r>
            <a:endParaRPr lang="zh-CN" altLang="en-US" sz="2800" b="1" dirty="0">
              <a:solidFill>
                <a:schemeClr val="hlink"/>
              </a:solidFill>
              <a:latin typeface="华文新魏" pitchFamily="2" charset="-122"/>
              <a:ea typeface="华文新魏" pitchFamily="2" charset="-122"/>
            </a:endParaRPr>
          </a:p>
        </p:txBody>
      </p:sp>
      <p:sp>
        <p:nvSpPr>
          <p:cNvPr id="74754" name="TextBox 1"/>
          <p:cNvSpPr txBox="1">
            <a:spLocks noChangeArrowheads="1"/>
          </p:cNvSpPr>
          <p:nvPr/>
        </p:nvSpPr>
        <p:spPr bwMode="auto">
          <a:xfrm>
            <a:off x="1979615" y="2779899"/>
            <a:ext cx="5184775" cy="584775"/>
          </a:xfrm>
          <a:prstGeom prst="rect">
            <a:avLst/>
          </a:prstGeom>
          <a:noFill/>
          <a:ln w="9525">
            <a:noFill/>
            <a:miter lim="800000"/>
            <a:headEnd/>
            <a:tailEnd/>
          </a:ln>
        </p:spPr>
        <p:txBody>
          <a:bodyPr>
            <a:spAutoFit/>
          </a:bodyPr>
          <a:lstStyle/>
          <a:p>
            <a:endParaRPr lang="zh-CN" altLang="en-US" sz="32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714348" y="1570211"/>
            <a:ext cx="7929618" cy="1840056"/>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ü"/>
              <a:defRPr/>
            </a:pPr>
            <a:r>
              <a:rPr lang="zh-CN" altLang="en-US" sz="2400" dirty="0" smtClean="0">
                <a:solidFill>
                  <a:schemeClr val="hlink"/>
                </a:solidFill>
                <a:latin typeface="华文新魏" pitchFamily="2" charset="-122"/>
                <a:ea typeface="华文新魏" pitchFamily="2" charset="-122"/>
                <a:cs typeface="方正综艺简体"/>
              </a:rPr>
              <a:t>桥梁静力荷载试验在加载车载位布置时，通过考虑</a:t>
            </a:r>
            <a:r>
              <a:rPr lang="zh-CN" altLang="en-US" sz="2400" dirty="0" smtClean="0">
                <a:solidFill>
                  <a:srgbClr val="C00000"/>
                </a:solidFill>
                <a:latin typeface="华文新魏" pitchFamily="2" charset="-122"/>
                <a:ea typeface="华文新魏" pitchFamily="2" charset="-122"/>
                <a:cs typeface="方正综艺简体"/>
              </a:rPr>
              <a:t>内力并兼顾挠度</a:t>
            </a:r>
            <a:r>
              <a:rPr lang="zh-CN" altLang="en-US" sz="2400" dirty="0" smtClean="0">
                <a:solidFill>
                  <a:schemeClr val="hlink"/>
                </a:solidFill>
                <a:latin typeface="华文新魏" pitchFamily="2" charset="-122"/>
                <a:ea typeface="华文新魏" pitchFamily="2" charset="-122"/>
                <a:cs typeface="方正综艺简体"/>
              </a:rPr>
              <a:t>的加载效应，可以将同一截面的内力与挠度加载工况优化为</a:t>
            </a:r>
            <a:r>
              <a:rPr lang="en-US" altLang="en-US"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a:t>
            </a:r>
            <a:r>
              <a:rPr lang="zh-CN" altLang="en-US" sz="2400" dirty="0" smtClean="0">
                <a:solidFill>
                  <a:srgbClr val="C00000"/>
                </a:solidFill>
                <a:latin typeface="华文新魏" pitchFamily="2" charset="-122"/>
                <a:ea typeface="华文新魏" pitchFamily="2" charset="-122"/>
                <a:cs typeface="方正综艺简体"/>
              </a:rPr>
              <a:t>避免了</a:t>
            </a:r>
            <a:r>
              <a:rPr lang="zh-CN" altLang="en-US" sz="2400" dirty="0" smtClean="0">
                <a:solidFill>
                  <a:schemeClr val="hlink"/>
                </a:solidFill>
                <a:latin typeface="华文新魏" pitchFamily="2" charset="-122"/>
                <a:ea typeface="华文新魏" pitchFamily="2" charset="-122"/>
                <a:cs typeface="方正综艺简体"/>
              </a:rPr>
              <a:t>对同一截面的重复加载。</a:t>
            </a:r>
            <a:endParaRPr lang="en-US" altLang="zh-CN" sz="2400" dirty="0" smtClean="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755652" y="805049"/>
            <a:ext cx="5256213" cy="523220"/>
          </a:xfrm>
          <a:prstGeom prst="rect">
            <a:avLst/>
          </a:prstGeom>
          <a:noFill/>
          <a:ln w="9525">
            <a:noFill/>
            <a:miter lim="800000"/>
            <a:headEnd/>
            <a:tailEnd/>
          </a:ln>
        </p:spPr>
        <p:txBody>
          <a:bodyPr>
            <a:spAutoFit/>
          </a:bodyPr>
          <a:lstStyle/>
          <a:p>
            <a:r>
              <a:rPr lang="zh-CN" altLang="en-US" sz="2800" b="1" dirty="0" smtClean="0">
                <a:solidFill>
                  <a:schemeClr val="hlink"/>
                </a:solidFill>
                <a:latin typeface="华文新魏" pitchFamily="2" charset="-122"/>
                <a:ea typeface="华文新魏" pitchFamily="2" charset="-122"/>
              </a:rPr>
              <a:t>结语</a:t>
            </a:r>
            <a:endParaRPr lang="zh-CN" altLang="en-US" sz="2800" b="1" dirty="0">
              <a:solidFill>
                <a:schemeClr val="hlink"/>
              </a:solidFill>
              <a:latin typeface="华文新魏" pitchFamily="2" charset="-122"/>
              <a:ea typeface="华文新魏" pitchFamily="2" charset="-122"/>
            </a:endParaRPr>
          </a:p>
        </p:txBody>
      </p:sp>
      <p:sp>
        <p:nvSpPr>
          <p:cNvPr id="74754" name="TextBox 1"/>
          <p:cNvSpPr txBox="1">
            <a:spLocks noChangeArrowheads="1"/>
          </p:cNvSpPr>
          <p:nvPr/>
        </p:nvSpPr>
        <p:spPr bwMode="auto">
          <a:xfrm>
            <a:off x="1979615" y="2779899"/>
            <a:ext cx="5184775" cy="584775"/>
          </a:xfrm>
          <a:prstGeom prst="rect">
            <a:avLst/>
          </a:prstGeom>
          <a:noFill/>
          <a:ln w="9525">
            <a:noFill/>
            <a:miter lim="800000"/>
            <a:headEnd/>
            <a:tailEnd/>
          </a:ln>
        </p:spPr>
        <p:txBody>
          <a:bodyPr>
            <a:spAutoFit/>
          </a:bodyPr>
          <a:lstStyle/>
          <a:p>
            <a:endParaRPr lang="zh-CN" altLang="en-US" sz="32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714348" y="1570211"/>
            <a:ext cx="7929618" cy="1840056"/>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ü"/>
              <a:defRPr/>
            </a:pPr>
            <a:r>
              <a:rPr lang="zh-CN" altLang="en-US" sz="2400" dirty="0" smtClean="0">
                <a:solidFill>
                  <a:schemeClr val="hlink"/>
                </a:solidFill>
                <a:latin typeface="华文新魏" pitchFamily="2" charset="-122"/>
                <a:ea typeface="华文新魏" pitchFamily="2" charset="-122"/>
                <a:cs typeface="方正综艺简体"/>
              </a:rPr>
              <a:t>通过截面</a:t>
            </a:r>
            <a:r>
              <a:rPr lang="zh-CN" altLang="en-US" sz="2400" dirty="0" smtClean="0">
                <a:solidFill>
                  <a:srgbClr val="C00000"/>
                </a:solidFill>
                <a:latin typeface="华文新魏" pitchFamily="2" charset="-122"/>
                <a:ea typeface="华文新魏" pitchFamily="2" charset="-122"/>
                <a:cs typeface="方正综艺简体"/>
              </a:rPr>
              <a:t>影响线</a:t>
            </a:r>
            <a:r>
              <a:rPr lang="zh-CN" altLang="en-US" sz="2400" dirty="0" smtClean="0">
                <a:solidFill>
                  <a:schemeClr val="hlink"/>
                </a:solidFill>
                <a:latin typeface="华文新魏" pitchFamily="2" charset="-122"/>
                <a:ea typeface="华文新魏" pitchFamily="2" charset="-122"/>
                <a:cs typeface="方正综艺简体"/>
              </a:rPr>
              <a:t>的图形</a:t>
            </a:r>
            <a:r>
              <a:rPr lang="zh-CN" altLang="en-US" sz="2400" dirty="0" smtClean="0">
                <a:solidFill>
                  <a:srgbClr val="C00000"/>
                </a:solidFill>
                <a:latin typeface="华文新魏" pitchFamily="2" charset="-122"/>
                <a:ea typeface="华文新魏" pitchFamily="2" charset="-122"/>
                <a:cs typeface="方正综艺简体"/>
              </a:rPr>
              <a:t>相似性</a:t>
            </a:r>
            <a:r>
              <a:rPr lang="zh-CN" altLang="en-US" sz="2400" dirty="0" smtClean="0">
                <a:solidFill>
                  <a:schemeClr val="hlink"/>
                </a:solidFill>
                <a:latin typeface="华文新魏" pitchFamily="2" charset="-122"/>
                <a:ea typeface="华文新魏" pitchFamily="2" charset="-122"/>
                <a:cs typeface="方正综艺简体"/>
              </a:rPr>
              <a:t>，即影响线曲线变化趋势基本一致，可以将桥塔底附近最大正弯矩与桥塔顶端最大纵向位移</a:t>
            </a:r>
            <a:r>
              <a:rPr lang="en-US" altLang="zh-CN" sz="2400" dirty="0" smtClean="0">
                <a:solidFill>
                  <a:schemeClr val="hlink"/>
                </a:solidFill>
                <a:latin typeface="华文新魏" pitchFamily="2" charset="-122"/>
                <a:ea typeface="华文新魏" pitchFamily="2" charset="-122"/>
                <a:cs typeface="方正综艺简体"/>
              </a:rPr>
              <a:t>2</a:t>
            </a:r>
            <a:r>
              <a:rPr lang="zh-CN" altLang="en-US" sz="2400" dirty="0" smtClean="0">
                <a:solidFill>
                  <a:schemeClr val="hlink"/>
                </a:solidFill>
                <a:latin typeface="华文新魏" pitchFamily="2" charset="-122"/>
                <a:ea typeface="华文新魏" pitchFamily="2" charset="-122"/>
                <a:cs typeface="方正综艺简体"/>
              </a:rPr>
              <a:t>个加载工况优化为</a:t>
            </a:r>
            <a:r>
              <a:rPr lang="en-US" altLang="zh-CN"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个工况，避免了加载车在同一（相近）位置的重复加载。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755652"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结语</a:t>
            </a:r>
            <a:endParaRPr lang="zh-CN" altLang="en-US" sz="2400" b="1" dirty="0">
              <a:solidFill>
                <a:schemeClr val="hlink"/>
              </a:solidFill>
              <a:latin typeface="华文新魏" pitchFamily="2" charset="-122"/>
              <a:ea typeface="华文新魏" pitchFamily="2" charset="-122"/>
            </a:endParaRPr>
          </a:p>
        </p:txBody>
      </p:sp>
      <p:sp>
        <p:nvSpPr>
          <p:cNvPr id="74754" name="TextBox 1"/>
          <p:cNvSpPr txBox="1">
            <a:spLocks noChangeArrowheads="1"/>
          </p:cNvSpPr>
          <p:nvPr/>
        </p:nvSpPr>
        <p:spPr bwMode="auto">
          <a:xfrm>
            <a:off x="1979615" y="276064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714348" y="1550960"/>
            <a:ext cx="7929618" cy="2730363"/>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ü"/>
              <a:defRPr/>
            </a:pPr>
            <a:r>
              <a:rPr lang="zh-CN" altLang="en-US" sz="2400" dirty="0" smtClean="0">
                <a:solidFill>
                  <a:schemeClr val="hlink"/>
                </a:solidFill>
                <a:latin typeface="华文新魏" pitchFamily="2" charset="-122"/>
                <a:ea typeface="华文新魏" pitchFamily="2" charset="-122"/>
                <a:cs typeface="方正综艺简体"/>
              </a:rPr>
              <a:t>根据多跨矮塔斜拉桥结构的受力特点，并结合截面</a:t>
            </a:r>
            <a:r>
              <a:rPr lang="zh-CN" altLang="en-US" sz="2400" dirty="0" smtClean="0">
                <a:solidFill>
                  <a:srgbClr val="C00000"/>
                </a:solidFill>
                <a:latin typeface="华文新魏" pitchFamily="2" charset="-122"/>
                <a:ea typeface="华文新魏" pitchFamily="2" charset="-122"/>
                <a:cs typeface="方正综艺简体"/>
              </a:rPr>
              <a:t>影响线</a:t>
            </a:r>
            <a:r>
              <a:rPr lang="zh-CN" altLang="en-US" sz="2400" dirty="0" smtClean="0">
                <a:solidFill>
                  <a:schemeClr val="hlink"/>
                </a:solidFill>
                <a:latin typeface="华文新魏" pitchFamily="2" charset="-122"/>
                <a:ea typeface="华文新魏" pitchFamily="2" charset="-122"/>
                <a:cs typeface="方正综艺简体"/>
              </a:rPr>
              <a:t>的图形</a:t>
            </a:r>
            <a:r>
              <a:rPr lang="zh-CN" altLang="en-US" sz="2400" dirty="0" smtClean="0">
                <a:solidFill>
                  <a:srgbClr val="C00000"/>
                </a:solidFill>
                <a:latin typeface="华文新魏" pitchFamily="2" charset="-122"/>
                <a:ea typeface="华文新魏" pitchFamily="2" charset="-122"/>
                <a:cs typeface="方正综艺简体"/>
              </a:rPr>
              <a:t>互补性</a:t>
            </a:r>
            <a:r>
              <a:rPr lang="zh-CN" altLang="en-US" sz="2400" dirty="0" smtClean="0">
                <a:solidFill>
                  <a:schemeClr val="hlink"/>
                </a:solidFill>
                <a:latin typeface="华文新魏" pitchFamily="2" charset="-122"/>
                <a:ea typeface="华文新魏" pitchFamily="2" charset="-122"/>
                <a:cs typeface="方正综艺简体"/>
              </a:rPr>
              <a:t>，即正负弯矩影响线曲线变化趋势恰好相反，可以将</a:t>
            </a:r>
            <a:r>
              <a:rPr lang="en-US" altLang="zh-CN" sz="2400" dirty="0" smtClean="0">
                <a:solidFill>
                  <a:schemeClr val="hlink"/>
                </a:solidFill>
                <a:latin typeface="华文新魏" pitchFamily="2" charset="-122"/>
                <a:ea typeface="华文新魏" pitchFamily="2" charset="-122"/>
                <a:cs typeface="方正综艺简体"/>
              </a:rPr>
              <a:t>3</a:t>
            </a:r>
            <a:r>
              <a:rPr lang="zh-CN" altLang="en-US" sz="2400" dirty="0" smtClean="0">
                <a:solidFill>
                  <a:schemeClr val="hlink"/>
                </a:solidFill>
                <a:latin typeface="华文新魏" pitchFamily="2" charset="-122"/>
                <a:ea typeface="华文新魏" pitchFamily="2" charset="-122"/>
                <a:cs typeface="方正综艺简体"/>
              </a:rPr>
              <a:t>号墩墩顶附近主梁最大负弯矩与次边跨跨中最大正弯矩</a:t>
            </a:r>
            <a:r>
              <a:rPr lang="en-US" altLang="zh-CN" sz="2400" dirty="0" smtClean="0">
                <a:solidFill>
                  <a:schemeClr val="hlink"/>
                </a:solidFill>
                <a:latin typeface="华文新魏" pitchFamily="2" charset="-122"/>
                <a:ea typeface="华文新魏" pitchFamily="2" charset="-122"/>
                <a:cs typeface="方正综艺简体"/>
              </a:rPr>
              <a:t>2</a:t>
            </a:r>
            <a:r>
              <a:rPr lang="zh-CN" altLang="en-US" sz="2400" dirty="0" smtClean="0">
                <a:solidFill>
                  <a:schemeClr val="hlink"/>
                </a:solidFill>
                <a:latin typeface="华文新魏" pitchFamily="2" charset="-122"/>
                <a:ea typeface="华文新魏" pitchFamily="2" charset="-122"/>
                <a:cs typeface="方正综艺简体"/>
              </a:rPr>
              <a:t>个加载工况优化为</a:t>
            </a:r>
            <a:r>
              <a:rPr lang="en-US" altLang="zh-CN" sz="2400" dirty="0" smtClean="0">
                <a:solidFill>
                  <a:schemeClr val="hlink"/>
                </a:solidFill>
                <a:latin typeface="华文新魏" pitchFamily="2" charset="-122"/>
                <a:ea typeface="华文新魏" pitchFamily="2" charset="-122"/>
                <a:cs typeface="方正综艺简体"/>
              </a:rPr>
              <a:t>1</a:t>
            </a:r>
            <a:r>
              <a:rPr lang="zh-CN" altLang="en-US" sz="2400" dirty="0" smtClean="0">
                <a:solidFill>
                  <a:schemeClr val="hlink"/>
                </a:solidFill>
                <a:latin typeface="华文新魏" pitchFamily="2" charset="-122"/>
                <a:ea typeface="华文新魏" pitchFamily="2" charset="-122"/>
                <a:cs typeface="方正综艺简体"/>
              </a:rPr>
              <a:t>个工况。且对加载布置稍作调整，使得一次加载就可以满足多个控制截面的试验需求。</a:t>
            </a:r>
            <a:endParaRPr lang="en-US" altLang="zh-CN" sz="2400" dirty="0" smtClean="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755652" y="805305"/>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结语</a:t>
            </a:r>
            <a:endParaRPr lang="zh-CN" altLang="en-US" sz="2400" b="1" dirty="0">
              <a:solidFill>
                <a:schemeClr val="hlink"/>
              </a:solidFill>
              <a:latin typeface="华文新魏" pitchFamily="2" charset="-122"/>
              <a:ea typeface="华文新魏" pitchFamily="2" charset="-122"/>
            </a:endParaRPr>
          </a:p>
        </p:txBody>
      </p:sp>
      <p:sp>
        <p:nvSpPr>
          <p:cNvPr id="74754" name="TextBox 1"/>
          <p:cNvSpPr txBox="1">
            <a:spLocks noChangeArrowheads="1"/>
          </p:cNvSpPr>
          <p:nvPr/>
        </p:nvSpPr>
        <p:spPr bwMode="auto">
          <a:xfrm>
            <a:off x="1979615" y="2780155"/>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16" name="TextBox 15"/>
          <p:cNvSpPr txBox="1">
            <a:spLocks noChangeArrowheads="1"/>
          </p:cNvSpPr>
          <p:nvPr/>
        </p:nvSpPr>
        <p:spPr bwMode="auto">
          <a:xfrm>
            <a:off x="714348" y="1570467"/>
            <a:ext cx="7929618" cy="2287165"/>
          </a:xfrm>
          <a:prstGeom prst="rect">
            <a:avLst/>
          </a:prstGeom>
          <a:noFill/>
          <a:ln w="9525">
            <a:noFill/>
            <a:miter lim="800000"/>
            <a:headEnd/>
            <a:tailEnd/>
          </a:ln>
        </p:spPr>
        <p:txBody>
          <a:bodyPr wrap="square">
            <a:spAutoFit/>
          </a:bodyPr>
          <a:lstStyle/>
          <a:p>
            <a:pPr marL="457200" indent="-457200" algn="just">
              <a:lnSpc>
                <a:spcPct val="120000"/>
              </a:lnSpc>
              <a:buClr>
                <a:srgbClr val="990000"/>
              </a:buClr>
              <a:buFont typeface="Wingdings" pitchFamily="2" charset="2"/>
              <a:buChar char="ü"/>
              <a:defRPr/>
            </a:pPr>
            <a:r>
              <a:rPr lang="zh-CN" altLang="en-US" sz="2400" dirty="0" smtClean="0">
                <a:solidFill>
                  <a:schemeClr val="hlink"/>
                </a:solidFill>
                <a:latin typeface="华文新魏" pitchFamily="2" charset="-122"/>
                <a:ea typeface="华文新魏" pitchFamily="2" charset="-122"/>
                <a:cs typeface="方正综艺简体"/>
              </a:rPr>
              <a:t>通过适当调整加载车载位，将加载车在顺桥向以控制截面为对称轴进行布置，</a:t>
            </a:r>
            <a:r>
              <a:rPr lang="zh-CN" altLang="en-US" sz="2400" dirty="0" smtClean="0">
                <a:solidFill>
                  <a:srgbClr val="C00000"/>
                </a:solidFill>
                <a:latin typeface="华文新魏" pitchFamily="2" charset="-122"/>
                <a:ea typeface="华文新魏" pitchFamily="2" charset="-122"/>
                <a:cs typeface="方正综艺简体"/>
              </a:rPr>
              <a:t>避免了</a:t>
            </a:r>
            <a:r>
              <a:rPr lang="zh-CN" altLang="en-US" sz="2400" dirty="0" smtClean="0">
                <a:solidFill>
                  <a:schemeClr val="hlink"/>
                </a:solidFill>
                <a:latin typeface="华文新魏" pitchFamily="2" charset="-122"/>
                <a:ea typeface="华文新魏" pitchFamily="2" charset="-122"/>
                <a:cs typeface="方正综艺简体"/>
              </a:rPr>
              <a:t>加载车直接加载在控制截面上形成内力突变，使得内力在控制截面的一定范围内为一恒定值，</a:t>
            </a:r>
            <a:r>
              <a:rPr lang="zh-CN" altLang="en-US" sz="2400" dirty="0" smtClean="0">
                <a:solidFill>
                  <a:srgbClr val="C00000"/>
                </a:solidFill>
                <a:latin typeface="华文新魏" pitchFamily="2" charset="-122"/>
                <a:ea typeface="华文新魏" pitchFamily="2" charset="-122"/>
                <a:cs typeface="方正综艺简体"/>
              </a:rPr>
              <a:t>减少了</a:t>
            </a:r>
            <a:r>
              <a:rPr lang="zh-CN" altLang="en-US" sz="2400" dirty="0" smtClean="0">
                <a:solidFill>
                  <a:schemeClr val="hlink"/>
                </a:solidFill>
                <a:latin typeface="华文新魏" pitchFamily="2" charset="-122"/>
                <a:ea typeface="华文新魏" pitchFamily="2" charset="-122"/>
                <a:cs typeface="方正综艺简体"/>
              </a:rPr>
              <a:t>现场测点布置偏差造成的数据采集误差，</a:t>
            </a:r>
            <a:r>
              <a:rPr lang="zh-CN" altLang="en-US" sz="2400" dirty="0" smtClean="0">
                <a:solidFill>
                  <a:srgbClr val="C00000"/>
                </a:solidFill>
                <a:latin typeface="华文新魏" pitchFamily="2" charset="-122"/>
                <a:ea typeface="华文新魏" pitchFamily="2" charset="-122"/>
                <a:cs typeface="方正综艺简体"/>
              </a:rPr>
              <a:t>提高了</a:t>
            </a:r>
            <a:r>
              <a:rPr lang="zh-CN" altLang="en-US" sz="2400" dirty="0" smtClean="0">
                <a:solidFill>
                  <a:schemeClr val="hlink"/>
                </a:solidFill>
                <a:latin typeface="华文新魏" pitchFamily="2" charset="-122"/>
                <a:ea typeface="华文新魏" pitchFamily="2" charset="-122"/>
                <a:cs typeface="方正综艺简体"/>
              </a:rPr>
              <a:t>试验结果的准确性与可靠性。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5" name="TextBox 1"/>
          <p:cNvSpPr txBox="1">
            <a:spLocks noChangeArrowheads="1"/>
          </p:cNvSpPr>
          <p:nvPr/>
        </p:nvSpPr>
        <p:spPr bwMode="auto">
          <a:xfrm>
            <a:off x="571472" y="85723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模型建立</a:t>
            </a:r>
            <a:endParaRPr lang="zh-CN" altLang="en-US" sz="2400" b="1" dirty="0">
              <a:solidFill>
                <a:schemeClr val="hlink"/>
              </a:solidFill>
              <a:latin typeface="华文新魏" pitchFamily="2" charset="-122"/>
              <a:ea typeface="华文新魏" pitchFamily="2" charset="-122"/>
            </a:endParaRPr>
          </a:p>
        </p:txBody>
      </p:sp>
      <p:sp>
        <p:nvSpPr>
          <p:cNvPr id="57346" name="TextBox 1"/>
          <p:cNvSpPr txBox="1">
            <a:spLocks noChangeArrowheads="1"/>
          </p:cNvSpPr>
          <p:nvPr/>
        </p:nvSpPr>
        <p:spPr bwMode="auto">
          <a:xfrm>
            <a:off x="1979625" y="2175028"/>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121857" name="Picture 1" descr="C:\Users\Administrator\Desktop\（一）PPT\MashuiheMr.Mao.jpg"/>
          <p:cNvPicPr>
            <a:picLocks noChangeAspect="1" noChangeArrowheads="1"/>
          </p:cNvPicPr>
          <p:nvPr/>
        </p:nvPicPr>
        <p:blipFill>
          <a:blip r:embed="rId2" cstate="print"/>
          <a:srcRect/>
          <a:stretch>
            <a:fillRect/>
          </a:stretch>
        </p:blipFill>
        <p:spPr bwMode="auto">
          <a:xfrm>
            <a:off x="3786182" y="2857500"/>
            <a:ext cx="4500594" cy="2079676"/>
          </a:xfrm>
          <a:prstGeom prst="rect">
            <a:avLst/>
          </a:prstGeom>
          <a:noFill/>
        </p:spPr>
      </p:pic>
      <p:sp>
        <p:nvSpPr>
          <p:cNvPr id="7" name="TextBox 6"/>
          <p:cNvSpPr txBox="1">
            <a:spLocks noChangeArrowheads="1"/>
          </p:cNvSpPr>
          <p:nvPr/>
        </p:nvSpPr>
        <p:spPr bwMode="auto">
          <a:xfrm>
            <a:off x="673035" y="1585733"/>
            <a:ext cx="7423144" cy="1200329"/>
          </a:xfrm>
          <a:prstGeom prst="rect">
            <a:avLst/>
          </a:prstGeom>
          <a:noFill/>
          <a:ln w="9525">
            <a:noFill/>
            <a:miter lim="800000"/>
            <a:headEnd/>
            <a:tailEnd/>
          </a:ln>
        </p:spPr>
        <p:txBody>
          <a:bodyPr wrap="square">
            <a:spAutoFit/>
          </a:bodyPr>
          <a:lstStyle/>
          <a:p>
            <a:pPr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a:t>
            </a:r>
            <a:r>
              <a:rPr lang="en-US" altLang="zh-CN" sz="2000" dirty="0" smtClean="0">
                <a:solidFill>
                  <a:schemeClr val="hlink"/>
                </a:solidFill>
                <a:latin typeface="华文新魏" pitchFamily="2" charset="-122"/>
                <a:ea typeface="华文新魏" pitchFamily="2" charset="-122"/>
                <a:cs typeface="方正综艺简体"/>
              </a:rPr>
              <a:t>110+3×200+110</a:t>
            </a:r>
            <a:r>
              <a:rPr lang="zh-CN" altLang="en-US" sz="2000" dirty="0" smtClean="0">
                <a:solidFill>
                  <a:schemeClr val="hlink"/>
                </a:solidFill>
                <a:latin typeface="华文新魏" pitchFamily="2" charset="-122"/>
                <a:ea typeface="华文新魏" pitchFamily="2" charset="-122"/>
                <a:cs typeface="方正综艺简体"/>
              </a:rPr>
              <a:t>）</a:t>
            </a:r>
            <a:r>
              <a:rPr lang="en-US" altLang="zh-CN" sz="2000" dirty="0" smtClean="0">
                <a:solidFill>
                  <a:schemeClr val="hlink"/>
                </a:solidFill>
                <a:latin typeface="华文新魏" pitchFamily="2" charset="-122"/>
                <a:ea typeface="华文新魏" pitchFamily="2" charset="-122"/>
                <a:cs typeface="方正综艺简体"/>
              </a:rPr>
              <a:t>m</a:t>
            </a:r>
            <a:r>
              <a:rPr lang="zh-CN" altLang="en-US" sz="2000" dirty="0" smtClean="0">
                <a:solidFill>
                  <a:schemeClr val="hlink"/>
                </a:solidFill>
                <a:latin typeface="华文新魏" pitchFamily="2" charset="-122"/>
                <a:ea typeface="华文新魏" pitchFamily="2" charset="-122"/>
                <a:cs typeface="方正综艺简体"/>
              </a:rPr>
              <a:t>预应力混凝土变截面箱形连续刚构桥。</a:t>
            </a:r>
            <a:endParaRPr lang="en-US" altLang="zh-CN" sz="2000" dirty="0" smtClean="0">
              <a:solidFill>
                <a:schemeClr val="hlink"/>
              </a:solidFill>
              <a:latin typeface="华文新魏" pitchFamily="2" charset="-122"/>
              <a:ea typeface="华文新魏" pitchFamily="2" charset="-122"/>
              <a:cs typeface="方正综艺简体"/>
            </a:endParaRPr>
          </a:p>
          <a:p>
            <a:pPr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箱梁为单箱单室横断面，下部结构主墩为钢筋混凝土双肢薄壁墩。</a:t>
            </a:r>
            <a:endParaRPr lang="en-US" altLang="zh-CN" sz="2000" dirty="0" smtClean="0">
              <a:solidFill>
                <a:schemeClr val="hlink"/>
              </a:solidFill>
              <a:latin typeface="华文新魏" pitchFamily="2" charset="-122"/>
              <a:ea typeface="华文新魏" pitchFamily="2" charset="-122"/>
              <a:cs typeface="方正综艺简体"/>
            </a:endParaRPr>
          </a:p>
          <a:p>
            <a:pPr algn="just">
              <a:lnSpc>
                <a:spcPct val="120000"/>
              </a:lnSpc>
            </a:pPr>
            <a:r>
              <a:rPr lang="zh-CN" altLang="en-US" sz="2000" dirty="0" smtClean="0">
                <a:solidFill>
                  <a:schemeClr val="hlink"/>
                </a:solidFill>
                <a:latin typeface="华文新魏" pitchFamily="2" charset="-122"/>
                <a:ea typeface="华文新魏" pitchFamily="2" charset="-122"/>
                <a:cs typeface="方正综艺简体"/>
              </a:rPr>
              <a:t>单向两车道，按照</a:t>
            </a:r>
            <a:r>
              <a:rPr lang="zh-CN" altLang="en-US" sz="2000" dirty="0" smtClean="0">
                <a:solidFill>
                  <a:srgbClr val="FF0000"/>
                </a:solidFill>
                <a:latin typeface="华文新魏" pitchFamily="2" charset="-122"/>
                <a:ea typeface="华文新魏" pitchFamily="2" charset="-122"/>
                <a:cs typeface="方正综艺简体"/>
              </a:rPr>
              <a:t>三车道设计</a:t>
            </a:r>
            <a:r>
              <a:rPr lang="zh-CN" altLang="en-US" sz="2000" dirty="0" smtClean="0">
                <a:solidFill>
                  <a:schemeClr val="hlink"/>
                </a:solidFill>
                <a:latin typeface="华文新魏" pitchFamily="2" charset="-122"/>
                <a:ea typeface="华文新魏" pitchFamily="2" charset="-122"/>
                <a:cs typeface="方正综艺简体"/>
              </a:rPr>
              <a:t>，设计荷载等级为</a:t>
            </a:r>
            <a:r>
              <a:rPr lang="zh-CN" altLang="en-US" sz="2000" dirty="0" smtClean="0">
                <a:solidFill>
                  <a:srgbClr val="FF0000"/>
                </a:solidFill>
                <a:latin typeface="华文新魏" pitchFamily="2" charset="-122"/>
                <a:ea typeface="华文新魏" pitchFamily="2" charset="-122"/>
                <a:cs typeface="方正综艺简体"/>
              </a:rPr>
              <a:t>公路</a:t>
            </a:r>
            <a:r>
              <a:rPr lang="en-US" altLang="zh-CN" sz="2000" dirty="0" smtClean="0">
                <a:solidFill>
                  <a:srgbClr val="FF0000"/>
                </a:solidFill>
                <a:latin typeface="华文新魏" pitchFamily="2" charset="-122"/>
                <a:ea typeface="华文新魏" pitchFamily="2" charset="-122"/>
                <a:cs typeface="方正综艺简体"/>
              </a:rPr>
              <a:t>—Ⅰ</a:t>
            </a:r>
            <a:r>
              <a:rPr lang="zh-CN" altLang="en-US" sz="2000" dirty="0" smtClean="0">
                <a:solidFill>
                  <a:srgbClr val="FF0000"/>
                </a:solidFill>
                <a:latin typeface="华文新魏" pitchFamily="2" charset="-122"/>
                <a:ea typeface="华文新魏" pitchFamily="2" charset="-122"/>
                <a:cs typeface="方正综艺简体"/>
              </a:rPr>
              <a:t>级</a:t>
            </a:r>
            <a:r>
              <a:rPr lang="zh-CN" altLang="en-US" sz="2000" dirty="0" smtClean="0">
                <a:solidFill>
                  <a:schemeClr val="hlink"/>
                </a:solidFill>
                <a:latin typeface="华文新魏" pitchFamily="2" charset="-122"/>
                <a:ea typeface="华文新魏" pitchFamily="2" charset="-122"/>
                <a:cs typeface="方正综艺简体"/>
              </a:rPr>
              <a:t>。</a:t>
            </a:r>
            <a:endParaRPr lang="zh-CN" altLang="en-US" sz="2000" dirty="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4" name="TextBox 1"/>
          <p:cNvSpPr txBox="1">
            <a:spLocks noChangeArrowheads="1"/>
          </p:cNvSpPr>
          <p:nvPr/>
        </p:nvSpPr>
        <p:spPr bwMode="auto">
          <a:xfrm>
            <a:off x="1979615" y="2209800"/>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新魏" pitchFamily="2" charset="-122"/>
              <a:ea typeface="华文新魏" pitchFamily="2" charset="-122"/>
            </a:endParaRPr>
          </a:p>
        </p:txBody>
      </p:sp>
      <p:sp>
        <p:nvSpPr>
          <p:cNvPr id="5" name="标题 1"/>
          <p:cNvSpPr txBox="1">
            <a:spLocks noChangeArrowheads="1"/>
          </p:cNvSpPr>
          <p:nvPr/>
        </p:nvSpPr>
        <p:spPr bwMode="auto">
          <a:xfrm>
            <a:off x="2571736" y="1571616"/>
            <a:ext cx="4519972" cy="1960033"/>
          </a:xfrm>
          <a:prstGeom prst="rect">
            <a:avLst/>
          </a:prstGeom>
          <a:ln/>
        </p:spPr>
        <p:txBody>
          <a:bodyPr anchor="ctr">
            <a:scene3d>
              <a:camera prst="perspectiveRight"/>
              <a:lightRig rig="threePt" dir="t"/>
            </a:scene3d>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5400" dirty="0" smtClean="0">
                <a:ln w="18415" cmpd="sng">
                  <a:solidFill>
                    <a:srgbClr val="FFFFFF"/>
                  </a:solidFill>
                  <a:prstDash val="solid"/>
                </a:ln>
                <a:solidFill>
                  <a:srgbClr val="0070C0"/>
                </a:solidFill>
                <a:effectLst>
                  <a:outerShdw blurRad="63500" dir="3600000" algn="tl" rotWithShape="0">
                    <a:srgbClr val="000000">
                      <a:alpha val="70000"/>
                    </a:srgbClr>
                  </a:outerShdw>
                  <a:reflection blurRad="6350" stA="60000" endA="900" endPos="60000" dist="29997" dir="5400000" sy="-100000" algn="bl" rotWithShape="0"/>
                </a:effectLst>
                <a:latin typeface="Broadway" pitchFamily="82" charset="0"/>
                <a:sym typeface="Impact" pitchFamily="34" charset="0"/>
              </a:rPr>
              <a:t>Thanks</a:t>
            </a:r>
            <a:endParaRPr lang="zh-CN" altLang="en-US" sz="5400" dirty="0">
              <a:ln w="18415" cmpd="sng">
                <a:solidFill>
                  <a:srgbClr val="FFFFFF"/>
                </a:solidFill>
                <a:prstDash val="solid"/>
              </a:ln>
              <a:solidFill>
                <a:srgbClr val="0070C0"/>
              </a:solidFill>
              <a:effectLst>
                <a:outerShdw blurRad="63500" dir="3600000" algn="tl" rotWithShape="0">
                  <a:srgbClr val="000000">
                    <a:alpha val="70000"/>
                  </a:srgbClr>
                </a:outerShdw>
                <a:reflection blurRad="6350" stA="60000" endA="900" endPos="60000" dist="29997" dir="5400000" sy="-100000" algn="bl" rotWithShape="0"/>
              </a:effectLst>
              <a:latin typeface="Broadway"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7" name="TextBox 1"/>
          <p:cNvSpPr txBox="1">
            <a:spLocks noChangeArrowheads="1"/>
          </p:cNvSpPr>
          <p:nvPr/>
        </p:nvSpPr>
        <p:spPr bwMode="auto">
          <a:xfrm>
            <a:off x="501631" y="840716"/>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模型建立</a:t>
            </a:r>
            <a:endParaRPr lang="zh-CN" altLang="en-US" sz="2400" b="1" dirty="0">
              <a:solidFill>
                <a:schemeClr val="hlink"/>
              </a:solidFill>
              <a:latin typeface="华文新魏" pitchFamily="2" charset="-122"/>
              <a:ea typeface="华文新魏" pitchFamily="2" charset="-122"/>
            </a:endParaRPr>
          </a:p>
        </p:txBody>
      </p:sp>
      <p:sp>
        <p:nvSpPr>
          <p:cNvPr id="55298" name="TextBox 1"/>
          <p:cNvSpPr txBox="1">
            <a:spLocks noChangeArrowheads="1"/>
          </p:cNvSpPr>
          <p:nvPr/>
        </p:nvSpPr>
        <p:spPr bwMode="auto">
          <a:xfrm>
            <a:off x="1725595" y="2815559"/>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sp>
        <p:nvSpPr>
          <p:cNvPr id="16" name="TextBox 15"/>
          <p:cNvSpPr txBox="1">
            <a:spLocks noChangeArrowheads="1"/>
          </p:cNvSpPr>
          <p:nvPr/>
        </p:nvSpPr>
        <p:spPr bwMode="auto">
          <a:xfrm>
            <a:off x="357158" y="1591605"/>
            <a:ext cx="8280400" cy="3194721"/>
          </a:xfrm>
          <a:prstGeom prst="rect">
            <a:avLst/>
          </a:prstGeom>
          <a:noFill/>
          <a:ln w="9525">
            <a:noFill/>
            <a:miter lim="800000"/>
            <a:headEnd/>
            <a:tailEnd/>
          </a:ln>
        </p:spPr>
        <p:txBody>
          <a:bodyPr>
            <a:spAutoFit/>
          </a:bodyPr>
          <a:lstStyle/>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在建模前，应首先需要根据分析的目的来选择相应的单元以及模型的简化原则，并应事先划分好</a:t>
            </a:r>
            <a:r>
              <a:rPr lang="zh-CN" altLang="en-US" sz="2400" dirty="0" smtClean="0">
                <a:solidFill>
                  <a:srgbClr val="C00000"/>
                </a:solidFill>
                <a:latin typeface="华文新魏" pitchFamily="2" charset="-122"/>
                <a:ea typeface="华文新魏" pitchFamily="2" charset="-122"/>
                <a:cs typeface="方正综艺简体"/>
              </a:rPr>
              <a:t>施工阶段</a:t>
            </a:r>
            <a:r>
              <a:rPr lang="zh-CN" altLang="en-US" sz="2400" dirty="0" smtClean="0">
                <a:solidFill>
                  <a:schemeClr val="hlink"/>
                </a:solidFill>
                <a:latin typeface="华文新魏" pitchFamily="2" charset="-122"/>
                <a:ea typeface="华文新魏" pitchFamily="2" charset="-122"/>
                <a:cs typeface="方正综艺简体"/>
              </a:rPr>
              <a:t>、</a:t>
            </a:r>
            <a:r>
              <a:rPr lang="zh-CN" altLang="en-US" sz="2400" dirty="0" smtClean="0">
                <a:solidFill>
                  <a:srgbClr val="C00000"/>
                </a:solidFill>
                <a:latin typeface="华文新魏" pitchFamily="2" charset="-122"/>
                <a:ea typeface="华文新魏" pitchFamily="2" charset="-122"/>
                <a:cs typeface="方正综艺简体"/>
              </a:rPr>
              <a:t>结构组</a:t>
            </a:r>
            <a:r>
              <a:rPr lang="zh-CN" altLang="en-US" sz="2400" dirty="0" smtClean="0">
                <a:solidFill>
                  <a:schemeClr val="hlink"/>
                </a:solidFill>
                <a:latin typeface="华文新魏" pitchFamily="2" charset="-122"/>
                <a:ea typeface="华文新魏" pitchFamily="2" charset="-122"/>
                <a:cs typeface="方正综艺简体"/>
              </a:rPr>
              <a:t>、</a:t>
            </a:r>
            <a:r>
              <a:rPr lang="zh-CN" altLang="en-US" sz="2400" dirty="0" smtClean="0">
                <a:solidFill>
                  <a:srgbClr val="C00000"/>
                </a:solidFill>
                <a:latin typeface="华文新魏" pitchFamily="2" charset="-122"/>
                <a:ea typeface="华文新魏" pitchFamily="2" charset="-122"/>
                <a:cs typeface="方正综艺简体"/>
              </a:rPr>
              <a:t>荷载组</a:t>
            </a:r>
            <a:r>
              <a:rPr lang="zh-CN" altLang="en-US" sz="2400" dirty="0" smtClean="0">
                <a:solidFill>
                  <a:schemeClr val="hlink"/>
                </a:solidFill>
                <a:latin typeface="华文新魏" pitchFamily="2" charset="-122"/>
                <a:ea typeface="华文新魏" pitchFamily="2" charset="-122"/>
                <a:cs typeface="方正综艺简体"/>
              </a:rPr>
              <a:t>以及一些</a:t>
            </a:r>
            <a:r>
              <a:rPr lang="zh-CN" altLang="en-US" sz="2400" dirty="0" smtClean="0">
                <a:solidFill>
                  <a:srgbClr val="C00000"/>
                </a:solidFill>
                <a:latin typeface="华文新魏" pitchFamily="2" charset="-122"/>
                <a:ea typeface="华文新魏" pitchFamily="2" charset="-122"/>
                <a:cs typeface="方正综艺简体"/>
              </a:rPr>
              <a:t>必要的计算</a:t>
            </a:r>
            <a:r>
              <a:rPr lang="zh-CN" altLang="en-US" sz="2400" dirty="0" smtClean="0">
                <a:solidFill>
                  <a:schemeClr val="hlink"/>
                </a:solidFill>
                <a:latin typeface="华文新魏" pitchFamily="2" charset="-122"/>
                <a:ea typeface="华文新魏" pitchFamily="2" charset="-122"/>
                <a:cs typeface="方正综艺简体"/>
              </a:rPr>
              <a:t>（如一期、二期恒载）等。</a:t>
            </a:r>
          </a:p>
          <a:p>
            <a:pPr indent="614363" algn="just">
              <a:lnSpc>
                <a:spcPct val="120000"/>
              </a:lnSpc>
            </a:pPr>
            <a:r>
              <a:rPr lang="zh-CN" altLang="en-US" sz="2400" dirty="0" smtClean="0">
                <a:solidFill>
                  <a:schemeClr val="hlink"/>
                </a:solidFill>
                <a:latin typeface="华文新魏" pitchFamily="2" charset="-122"/>
                <a:ea typeface="华文新魏" pitchFamily="2" charset="-122"/>
                <a:cs typeface="方正综艺简体"/>
              </a:rPr>
              <a:t>一般地，在模型完全建立后，可选择“消隐”功能以</a:t>
            </a:r>
            <a:r>
              <a:rPr lang="zh-CN" altLang="en-US" sz="2400" dirty="0" smtClean="0">
                <a:solidFill>
                  <a:srgbClr val="C00000"/>
                </a:solidFill>
                <a:latin typeface="华文新魏" pitchFamily="2" charset="-122"/>
                <a:ea typeface="华文新魏" pitchFamily="2" charset="-122"/>
                <a:cs typeface="方正综艺简体"/>
              </a:rPr>
              <a:t>显示与校验</a:t>
            </a:r>
            <a:r>
              <a:rPr lang="zh-CN" altLang="en-US" sz="2400" dirty="0" smtClean="0">
                <a:solidFill>
                  <a:schemeClr val="hlink"/>
                </a:solidFill>
                <a:latin typeface="华文新魏" pitchFamily="2" charset="-122"/>
                <a:ea typeface="华文新魏" pitchFamily="2" charset="-122"/>
                <a:cs typeface="方正综艺简体"/>
              </a:rPr>
              <a:t>所建立的有限元模型是否与实际结构一致；还可以按照不同材料、截面等信息选择不同的颜色显示，使得桥梁整体的有限元模型更加</a:t>
            </a:r>
            <a:r>
              <a:rPr lang="zh-CN" altLang="en-US" sz="2400" dirty="0" smtClean="0">
                <a:solidFill>
                  <a:srgbClr val="C00000"/>
                </a:solidFill>
                <a:latin typeface="华文新魏" pitchFamily="2" charset="-122"/>
                <a:ea typeface="华文新魏" pitchFamily="2" charset="-122"/>
                <a:cs typeface="方正综艺简体"/>
              </a:rPr>
              <a:t>清晰、明了</a:t>
            </a:r>
            <a:r>
              <a:rPr lang="zh-CN" altLang="en-US" sz="2400" dirty="0" smtClean="0">
                <a:solidFill>
                  <a:schemeClr val="hlink"/>
                </a:solidFill>
                <a:latin typeface="华文新魏" pitchFamily="2" charset="-122"/>
                <a:ea typeface="华文新魏" pitchFamily="2" charset="-122"/>
                <a:cs typeface="方正综艺简体"/>
              </a:rPr>
              <a:t>。</a:t>
            </a:r>
            <a:endParaRPr lang="zh-CN" altLang="en-US" sz="2400" dirty="0">
              <a:solidFill>
                <a:schemeClr val="hlink"/>
              </a:solidFill>
              <a:latin typeface="华文新魏" pitchFamily="2" charset="-122"/>
              <a:ea typeface="华文新魏" pitchFamily="2" charset="-122"/>
              <a:cs typeface="方正综艺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3" name="TextBox 1"/>
          <p:cNvSpPr txBox="1">
            <a:spLocks noChangeArrowheads="1"/>
          </p:cNvSpPr>
          <p:nvPr/>
        </p:nvSpPr>
        <p:spPr bwMode="auto">
          <a:xfrm>
            <a:off x="500034" y="785798"/>
            <a:ext cx="5256213" cy="461665"/>
          </a:xfrm>
          <a:prstGeom prst="rect">
            <a:avLst/>
          </a:prstGeom>
          <a:noFill/>
          <a:ln w="9525">
            <a:noFill/>
            <a:miter lim="800000"/>
            <a:headEnd/>
            <a:tailEnd/>
          </a:ln>
        </p:spPr>
        <p:txBody>
          <a:bodyPr>
            <a:spAutoFit/>
          </a:bodyPr>
          <a:lstStyle/>
          <a:p>
            <a:r>
              <a:rPr lang="zh-CN" altLang="en-US" sz="2400" b="1" dirty="0" smtClean="0">
                <a:solidFill>
                  <a:schemeClr val="hlink"/>
                </a:solidFill>
                <a:latin typeface="华文新魏" pitchFamily="2" charset="-122"/>
                <a:ea typeface="华文新魏" pitchFamily="2" charset="-122"/>
              </a:rPr>
              <a:t>模型建立</a:t>
            </a:r>
            <a:endParaRPr lang="zh-CN" altLang="en-US" sz="2400" b="1" dirty="0">
              <a:solidFill>
                <a:schemeClr val="hlink"/>
              </a:solidFill>
              <a:latin typeface="华文新魏" pitchFamily="2" charset="-122"/>
              <a:ea typeface="华文新魏" pitchFamily="2" charset="-122"/>
            </a:endParaRPr>
          </a:p>
        </p:txBody>
      </p:sp>
      <p:sp>
        <p:nvSpPr>
          <p:cNvPr id="59394" name="TextBox 1"/>
          <p:cNvSpPr txBox="1">
            <a:spLocks noChangeArrowheads="1"/>
          </p:cNvSpPr>
          <p:nvPr/>
        </p:nvSpPr>
        <p:spPr bwMode="auto">
          <a:xfrm>
            <a:off x="1723998" y="2760641"/>
            <a:ext cx="5184775" cy="523220"/>
          </a:xfrm>
          <a:prstGeom prst="rect">
            <a:avLst/>
          </a:prstGeom>
          <a:noFill/>
          <a:ln w="9525">
            <a:noFill/>
            <a:miter lim="800000"/>
            <a:headEnd/>
            <a:tailEnd/>
          </a:ln>
        </p:spPr>
        <p:txBody>
          <a:bodyPr>
            <a:spAutoFit/>
          </a:bodyPr>
          <a:lstStyle/>
          <a:p>
            <a:endParaRPr lang="zh-CN" altLang="en-US" sz="2800" b="1" dirty="0">
              <a:solidFill>
                <a:srgbClr val="990000"/>
              </a:solidFill>
              <a:latin typeface="华文隶书" pitchFamily="2" charset="-122"/>
              <a:ea typeface="华文隶书" pitchFamily="2" charset="-122"/>
            </a:endParaRPr>
          </a:p>
        </p:txBody>
      </p:sp>
      <p:pic>
        <p:nvPicPr>
          <p:cNvPr id="119810" name="图片 1238" descr="模型-1"/>
          <p:cNvPicPr>
            <a:picLocks noChangeAspect="1" noChangeArrowheads="1"/>
          </p:cNvPicPr>
          <p:nvPr/>
        </p:nvPicPr>
        <p:blipFill>
          <a:blip r:embed="rId2"/>
          <a:srcRect/>
          <a:stretch>
            <a:fillRect/>
          </a:stretch>
        </p:blipFill>
        <p:spPr bwMode="auto">
          <a:xfrm>
            <a:off x="1428728" y="1500178"/>
            <a:ext cx="6000791" cy="1679242"/>
          </a:xfrm>
          <a:prstGeom prst="rect">
            <a:avLst/>
          </a:prstGeom>
          <a:noFill/>
          <a:ln w="9525">
            <a:noFill/>
            <a:miter lim="800000"/>
            <a:headEnd/>
            <a:tailEnd/>
          </a:ln>
        </p:spPr>
      </p:pic>
      <p:pic>
        <p:nvPicPr>
          <p:cNvPr id="119814" name="图片 1239" descr="模型-2"/>
          <p:cNvPicPr>
            <a:picLocks noChangeAspect="1" noChangeArrowheads="1"/>
          </p:cNvPicPr>
          <p:nvPr/>
        </p:nvPicPr>
        <p:blipFill>
          <a:blip r:embed="rId3"/>
          <a:srcRect/>
          <a:stretch>
            <a:fillRect/>
          </a:stretch>
        </p:blipFill>
        <p:spPr bwMode="auto">
          <a:xfrm>
            <a:off x="3143240" y="3286128"/>
            <a:ext cx="499026" cy="1836734"/>
          </a:xfrm>
          <a:prstGeom prst="rect">
            <a:avLst/>
          </a:prstGeom>
          <a:noFill/>
          <a:ln w="9525">
            <a:noFill/>
            <a:miter lim="800000"/>
            <a:headEnd/>
            <a:tailEnd/>
          </a:ln>
        </p:spPr>
      </p:pic>
      <p:pic>
        <p:nvPicPr>
          <p:cNvPr id="119815" name="图片 1240" descr="模型-3"/>
          <p:cNvPicPr>
            <a:picLocks noChangeAspect="1" noChangeArrowheads="1"/>
          </p:cNvPicPr>
          <p:nvPr/>
        </p:nvPicPr>
        <p:blipFill>
          <a:blip r:embed="rId4"/>
          <a:srcRect/>
          <a:stretch>
            <a:fillRect/>
          </a:stretch>
        </p:blipFill>
        <p:spPr bwMode="auto">
          <a:xfrm>
            <a:off x="5000628" y="3357566"/>
            <a:ext cx="1705269" cy="16430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566708" y="830275"/>
            <a:ext cx="1422184" cy="461665"/>
          </a:xfrm>
          <a:prstGeom prst="rect">
            <a:avLst/>
          </a:prstGeom>
          <a:noFill/>
          <a:ln w="9525">
            <a:noFill/>
            <a:miter lim="800000"/>
            <a:headEnd/>
            <a:tailEnd/>
          </a:ln>
        </p:spPr>
        <p:txBody>
          <a:bodyPr wrap="none">
            <a:spAutoFit/>
          </a:bodyPr>
          <a:lstStyle/>
          <a:p>
            <a:r>
              <a:rPr lang="zh-CN" altLang="en-US" sz="2400" b="1" dirty="0" smtClean="0">
                <a:solidFill>
                  <a:schemeClr val="hlink"/>
                </a:solidFill>
                <a:latin typeface="华文新魏" pitchFamily="2" charset="-122"/>
                <a:ea typeface="华文新魏" pitchFamily="2" charset="-122"/>
              </a:rPr>
              <a:t>第二部分</a:t>
            </a:r>
            <a:endParaRPr lang="zh-CN" altLang="en-US" sz="2400" b="1" dirty="0">
              <a:solidFill>
                <a:schemeClr val="hlink"/>
              </a:solidFill>
              <a:latin typeface="华文新魏" pitchFamily="2" charset="-122"/>
              <a:ea typeface="华文新魏" pitchFamily="2" charset="-122"/>
            </a:endParaRPr>
          </a:p>
        </p:txBody>
      </p:sp>
      <p:grpSp>
        <p:nvGrpSpPr>
          <p:cNvPr id="2" name="Group 3"/>
          <p:cNvGrpSpPr>
            <a:grpSpLocks/>
          </p:cNvGrpSpPr>
          <p:nvPr/>
        </p:nvGrpSpPr>
        <p:grpSpPr bwMode="auto">
          <a:xfrm>
            <a:off x="692123" y="1966910"/>
            <a:ext cx="5464175" cy="461962"/>
            <a:chOff x="-313" y="1078"/>
            <a:chExt cx="3442" cy="291"/>
          </a:xfrm>
        </p:grpSpPr>
        <p:sp>
          <p:nvSpPr>
            <p:cNvPr id="53271" name="Line 4"/>
            <p:cNvSpPr>
              <a:spLocks noChangeShapeType="1"/>
            </p:cNvSpPr>
            <p:nvPr/>
          </p:nvSpPr>
          <p:spPr bwMode="auto">
            <a:xfrm>
              <a:off x="729" y="1369"/>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72" name="Oval 5"/>
            <p:cNvSpPr>
              <a:spLocks noChangeAspect="1" noChangeArrowheads="1"/>
            </p:cNvSpPr>
            <p:nvPr/>
          </p:nvSpPr>
          <p:spPr bwMode="auto">
            <a:xfrm>
              <a:off x="563" y="1129"/>
              <a:ext cx="227" cy="227"/>
            </a:xfrm>
            <a:prstGeom prst="ellipse">
              <a:avLst/>
            </a:prstGeom>
            <a:gradFill rotWithShape="1">
              <a:gsLst>
                <a:gs pos="0">
                  <a:srgbClr val="E96E29"/>
                </a:gs>
                <a:gs pos="100000">
                  <a:srgbClr val="9B491B"/>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3" name="Rectangle 6"/>
            <p:cNvSpPr>
              <a:spLocks noChangeArrowheads="1"/>
            </p:cNvSpPr>
            <p:nvPr/>
          </p:nvSpPr>
          <p:spPr bwMode="auto">
            <a:xfrm>
              <a:off x="-313" y="1078"/>
              <a:ext cx="2071"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黑体" pitchFamily="2" charset="-122"/>
                </a:rPr>
                <a:t>            </a:t>
              </a:r>
              <a:r>
                <a:rPr lang="zh-CN" altLang="en-US" sz="2400" b="1" dirty="0" smtClean="0">
                  <a:solidFill>
                    <a:schemeClr val="hlink"/>
                  </a:solidFill>
                  <a:latin typeface="华文隶书" pitchFamily="2" charset="-122"/>
                  <a:ea typeface="华文隶书" pitchFamily="2" charset="-122"/>
                </a:rPr>
                <a:t>模型建立</a:t>
              </a:r>
              <a:endParaRPr lang="zh-CN" altLang="en-US" sz="2400" b="1" dirty="0">
                <a:solidFill>
                  <a:schemeClr val="hlink"/>
                </a:solidFill>
                <a:latin typeface="华文隶书" pitchFamily="2" charset="-122"/>
                <a:ea typeface="华文隶书" pitchFamily="2" charset="-122"/>
              </a:endParaRPr>
            </a:p>
          </p:txBody>
        </p:sp>
      </p:grpSp>
      <p:grpSp>
        <p:nvGrpSpPr>
          <p:cNvPr id="3" name="Group 7"/>
          <p:cNvGrpSpPr>
            <a:grpSpLocks/>
          </p:cNvGrpSpPr>
          <p:nvPr/>
        </p:nvGrpSpPr>
        <p:grpSpPr bwMode="auto">
          <a:xfrm>
            <a:off x="893733" y="2752712"/>
            <a:ext cx="5264150" cy="461960"/>
            <a:chOff x="-183" y="1460"/>
            <a:chExt cx="3316" cy="291"/>
          </a:xfrm>
        </p:grpSpPr>
        <p:sp>
          <p:nvSpPr>
            <p:cNvPr id="53268" name="Line 8"/>
            <p:cNvSpPr>
              <a:spLocks noChangeShapeType="1"/>
            </p:cNvSpPr>
            <p:nvPr/>
          </p:nvSpPr>
          <p:spPr bwMode="auto">
            <a:xfrm>
              <a:off x="733" y="1732"/>
              <a:ext cx="2400" cy="0"/>
            </a:xfrm>
            <a:prstGeom prst="line">
              <a:avLst/>
            </a:prstGeom>
            <a:noFill/>
            <a:ln w="12700" cap="rnd">
              <a:solidFill>
                <a:schemeClr val="tx1"/>
              </a:solidFill>
              <a:prstDash val="sysDot"/>
              <a:round/>
              <a:headEnd/>
              <a:tailEnd/>
            </a:ln>
          </p:spPr>
          <p:txBody>
            <a:bodyPr/>
            <a:lstStyle/>
            <a:p>
              <a:endParaRPr lang="zh-CN" altLang="en-US"/>
            </a:p>
          </p:txBody>
        </p:sp>
        <p:sp>
          <p:nvSpPr>
            <p:cNvPr id="53269" name="Oval 9"/>
            <p:cNvSpPr>
              <a:spLocks noChangeAspect="1" noChangeArrowheads="1"/>
            </p:cNvSpPr>
            <p:nvPr/>
          </p:nvSpPr>
          <p:spPr bwMode="auto">
            <a:xfrm>
              <a:off x="563" y="1489"/>
              <a:ext cx="227" cy="227"/>
            </a:xfrm>
            <a:prstGeom prst="ellipse">
              <a:avLst/>
            </a:prstGeom>
            <a:gradFill rotWithShape="1">
              <a:gsLst>
                <a:gs pos="0">
                  <a:srgbClr val="DCDC48"/>
                </a:gs>
                <a:gs pos="100000">
                  <a:srgbClr val="939330"/>
                </a:gs>
              </a:gsLst>
              <a:path path="shape">
                <a:fillToRect l="50000" t="50000" r="50000" b="50000"/>
              </a:path>
            </a:gradFill>
            <a:ln w="19050">
              <a:solidFill>
                <a:schemeClr val="tx1"/>
              </a:solidFill>
              <a:round/>
              <a:headEnd/>
              <a:tailEnd/>
            </a:ln>
          </p:spPr>
          <p:txBody>
            <a:bodyPr wrap="none" anchor="ctr"/>
            <a:lstStyle/>
            <a:p>
              <a:pPr algn="ctr"/>
              <a:endParaRPr lang="zh-CN" altLang="en-US" sz="2400">
                <a:latin typeface="黑体" pitchFamily="2" charset="-122"/>
                <a:ea typeface="黑体" pitchFamily="2" charset="-122"/>
              </a:endParaRPr>
            </a:p>
          </p:txBody>
        </p:sp>
        <p:sp>
          <p:nvSpPr>
            <p:cNvPr id="53270" name="Rectangle 10"/>
            <p:cNvSpPr>
              <a:spLocks noChangeArrowheads="1"/>
            </p:cNvSpPr>
            <p:nvPr/>
          </p:nvSpPr>
          <p:spPr bwMode="auto">
            <a:xfrm>
              <a:off x="-183" y="1460"/>
              <a:ext cx="1935"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rgbClr val="990000"/>
                  </a:solidFill>
                  <a:latin typeface="华文隶书" pitchFamily="2" charset="-122"/>
                  <a:ea typeface="华文隶书" pitchFamily="2" charset="-122"/>
                </a:rPr>
                <a:t>内力计算</a:t>
              </a:r>
              <a:endParaRPr lang="zh-CN" altLang="en-US" sz="2400" b="1" dirty="0">
                <a:solidFill>
                  <a:srgbClr val="990000"/>
                </a:solidFill>
                <a:latin typeface="华文隶书" pitchFamily="2" charset="-122"/>
                <a:ea typeface="华文隶书" pitchFamily="2" charset="-122"/>
              </a:endParaRPr>
            </a:p>
          </p:txBody>
        </p:sp>
      </p:grpSp>
      <p:grpSp>
        <p:nvGrpSpPr>
          <p:cNvPr id="4" name="Group 11"/>
          <p:cNvGrpSpPr>
            <a:grpSpLocks/>
          </p:cNvGrpSpPr>
          <p:nvPr/>
        </p:nvGrpSpPr>
        <p:grpSpPr bwMode="auto">
          <a:xfrm>
            <a:off x="428596" y="3538546"/>
            <a:ext cx="5707062" cy="461962"/>
            <a:chOff x="-488" y="1849"/>
            <a:chExt cx="3595" cy="291"/>
          </a:xfrm>
        </p:grpSpPr>
        <p:sp>
          <p:nvSpPr>
            <p:cNvPr id="53265" name="Line 12"/>
            <p:cNvSpPr>
              <a:spLocks noChangeShapeType="1"/>
            </p:cNvSpPr>
            <p:nvPr/>
          </p:nvSpPr>
          <p:spPr bwMode="auto">
            <a:xfrm>
              <a:off x="707" y="2140"/>
              <a:ext cx="2400" cy="0"/>
            </a:xfrm>
            <a:prstGeom prst="line">
              <a:avLst/>
            </a:prstGeom>
            <a:noFill/>
            <a:ln w="12700" cap="rnd">
              <a:solidFill>
                <a:schemeClr val="tx1"/>
              </a:solidFill>
              <a:prstDash val="sysDot"/>
              <a:round/>
              <a:headEnd/>
              <a:tailEnd/>
            </a:ln>
          </p:spPr>
          <p:txBody>
            <a:bodyPr/>
            <a:lstStyle/>
            <a:p>
              <a:endParaRPr lang="zh-CN" altLang="en-US"/>
            </a:p>
          </p:txBody>
        </p:sp>
        <p:sp>
          <p:nvSpPr>
            <p:cNvPr id="18" name="Oval 13"/>
            <p:cNvSpPr>
              <a:spLocks noChangeAspect="1" noChangeArrowheads="1"/>
            </p:cNvSpPr>
            <p:nvPr/>
          </p:nvSpPr>
          <p:spPr bwMode="auto">
            <a:xfrm>
              <a:off x="563" y="1897"/>
              <a:ext cx="227" cy="227"/>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7" name="Rectangle 14"/>
            <p:cNvSpPr>
              <a:spLocks noChangeArrowheads="1"/>
            </p:cNvSpPr>
            <p:nvPr/>
          </p:nvSpPr>
          <p:spPr bwMode="auto">
            <a:xfrm>
              <a:off x="-488" y="1849"/>
              <a:ext cx="2232" cy="291"/>
            </a:xfrm>
            <a:prstGeom prst="rect">
              <a:avLst/>
            </a:prstGeom>
            <a:noFill/>
            <a:ln w="9525">
              <a:noFill/>
              <a:miter lim="800000"/>
              <a:headEnd/>
              <a:tailEnd/>
            </a:ln>
          </p:spPr>
          <p:txBody>
            <a:bodyPr wrap="none">
              <a:spAutoFit/>
            </a:bodyPr>
            <a:lstStyle/>
            <a:p>
              <a:pPr algn="ctr"/>
              <a:r>
                <a:rPr lang="zh-CN" altLang="en-US" sz="2400" b="1" dirty="0">
                  <a:latin typeface="华文隶书"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初步设计</a:t>
              </a:r>
              <a:endParaRPr lang="zh-CN" altLang="en-US" sz="2400" b="1" dirty="0">
                <a:solidFill>
                  <a:schemeClr val="hlink"/>
                </a:solidFill>
                <a:latin typeface="华文隶书" pitchFamily="2" charset="-122"/>
                <a:ea typeface="华文隶书" pitchFamily="2" charset="-122"/>
              </a:endParaRPr>
            </a:p>
          </p:txBody>
        </p:sp>
      </p:grpSp>
      <p:grpSp>
        <p:nvGrpSpPr>
          <p:cNvPr id="5" name="Group 15"/>
          <p:cNvGrpSpPr>
            <a:grpSpLocks/>
          </p:cNvGrpSpPr>
          <p:nvPr/>
        </p:nvGrpSpPr>
        <p:grpSpPr bwMode="auto">
          <a:xfrm>
            <a:off x="1154095" y="4395802"/>
            <a:ext cx="4981575" cy="461962"/>
            <a:chOff x="-31" y="2258"/>
            <a:chExt cx="3138" cy="291"/>
          </a:xfrm>
        </p:grpSpPr>
        <p:sp>
          <p:nvSpPr>
            <p:cNvPr id="53262" name="Line 16"/>
            <p:cNvSpPr>
              <a:spLocks noChangeShapeType="1"/>
            </p:cNvSpPr>
            <p:nvPr/>
          </p:nvSpPr>
          <p:spPr bwMode="auto">
            <a:xfrm>
              <a:off x="707" y="2549"/>
              <a:ext cx="2400" cy="0"/>
            </a:xfrm>
            <a:prstGeom prst="line">
              <a:avLst/>
            </a:prstGeom>
            <a:noFill/>
            <a:ln w="12700" cap="rnd">
              <a:solidFill>
                <a:schemeClr val="tx1"/>
              </a:solidFill>
              <a:prstDash val="sysDot"/>
              <a:round/>
              <a:headEnd/>
              <a:tailEnd/>
            </a:ln>
          </p:spPr>
          <p:txBody>
            <a:bodyPr/>
            <a:lstStyle/>
            <a:p>
              <a:endParaRPr lang="zh-CN" altLang="en-US"/>
            </a:p>
          </p:txBody>
        </p:sp>
        <p:sp>
          <p:nvSpPr>
            <p:cNvPr id="22" name="Oval 17"/>
            <p:cNvSpPr>
              <a:spLocks noChangeAspect="1" noChangeArrowheads="1"/>
            </p:cNvSpPr>
            <p:nvPr/>
          </p:nvSpPr>
          <p:spPr bwMode="auto">
            <a:xfrm>
              <a:off x="563" y="2320"/>
              <a:ext cx="227" cy="227"/>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chemeClr val="tx1"/>
              </a:solidFill>
              <a:round/>
              <a:headEnd/>
              <a:tailEnd/>
            </a:ln>
            <a:effectLst/>
            <a:extLst>
              <a:ext uri="{AF507438-7753-43E0-B8FC-AC1667EBCBE1}"/>
            </a:extLst>
          </p:spPr>
          <p:txBody>
            <a:bodyPr wrap="none" anchor="ctr"/>
            <a:lstStyle/>
            <a:p>
              <a:pPr algn="ctr" fontAlgn="auto">
                <a:spcBef>
                  <a:spcPts val="0"/>
                </a:spcBef>
                <a:spcAft>
                  <a:spcPts val="0"/>
                </a:spcAft>
                <a:defRPr/>
              </a:pPr>
              <a:endParaRPr lang="zh-CN" altLang="en-US" sz="2400">
                <a:latin typeface="黑体" pitchFamily="49" charset="-122"/>
                <a:ea typeface="黑体" pitchFamily="49" charset="-122"/>
              </a:endParaRPr>
            </a:p>
          </p:txBody>
        </p:sp>
        <p:sp>
          <p:nvSpPr>
            <p:cNvPr id="53264" name="Rectangle 18"/>
            <p:cNvSpPr>
              <a:spLocks noChangeArrowheads="1"/>
            </p:cNvSpPr>
            <p:nvPr/>
          </p:nvSpPr>
          <p:spPr bwMode="auto">
            <a:xfrm>
              <a:off x="-31" y="2258"/>
              <a:ext cx="1777" cy="291"/>
            </a:xfrm>
            <a:prstGeom prst="rect">
              <a:avLst/>
            </a:prstGeom>
            <a:noFill/>
            <a:ln w="9525">
              <a:noFill/>
              <a:miter lim="800000"/>
              <a:headEnd/>
              <a:tailEnd/>
            </a:ln>
          </p:spPr>
          <p:txBody>
            <a:bodyPr wrap="none">
              <a:spAutoFit/>
            </a:bodyPr>
            <a:lstStyle/>
            <a:p>
              <a:pPr algn="ctr"/>
              <a:r>
                <a:rPr lang="zh-CN" altLang="en-US" sz="2400" b="1" dirty="0">
                  <a:latin typeface="黑体" pitchFamily="2" charset="-122"/>
                  <a:ea typeface="华文隶书" pitchFamily="2" charset="-122"/>
                </a:rPr>
                <a:t>         </a:t>
              </a:r>
              <a:r>
                <a:rPr lang="zh-CN" altLang="en-US" sz="2400" b="1" dirty="0" smtClean="0">
                  <a:solidFill>
                    <a:schemeClr val="hlink"/>
                  </a:solidFill>
                  <a:latin typeface="华文隶书" pitchFamily="2" charset="-122"/>
                  <a:ea typeface="华文隶书" pitchFamily="2" charset="-122"/>
                </a:rPr>
                <a:t>方案优化</a:t>
              </a:r>
              <a:endParaRPr lang="en-US" altLang="zh-CN" sz="2400" b="1" dirty="0">
                <a:solidFill>
                  <a:schemeClr val="hlink"/>
                </a:solidFill>
                <a:latin typeface="华文隶书" pitchFamily="2" charset="-122"/>
                <a:ea typeface="华文隶书"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1386</TotalTime>
  <Words>3127</Words>
  <Application>Microsoft Office PowerPoint</Application>
  <PresentationFormat>全屏显示(16:10)</PresentationFormat>
  <Paragraphs>348</Paragraphs>
  <Slides>60</Slides>
  <Notes>3</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dc:creator>
  <cp:lastModifiedBy>ww</cp:lastModifiedBy>
  <cp:revision>231</cp:revision>
  <dcterms:created xsi:type="dcterms:W3CDTF">2014-01-16T12:24:23Z</dcterms:created>
  <dcterms:modified xsi:type="dcterms:W3CDTF">2017-05-08T04:09:32Z</dcterms:modified>
</cp:coreProperties>
</file>